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
  </p:notesMasterIdLst>
  <p:sldIdLst>
    <p:sldId id="256" r:id="rId2"/>
    <p:sldId id="257" r:id="rId3"/>
    <p:sldId id="258" r:id="rId4"/>
    <p:sldId id="259" r:id="rId5"/>
    <p:sldId id="260" r:id="rId6"/>
    <p:sldId id="265" r:id="rId7"/>
    <p:sldId id="261" r:id="rId8"/>
    <p:sldId id="266" r:id="rId9"/>
    <p:sldId id="270" r:id="rId10"/>
    <p:sldId id="271" r:id="rId11"/>
    <p:sldId id="262" r:id="rId12"/>
    <p:sldId id="267" r:id="rId13"/>
    <p:sldId id="273" r:id="rId14"/>
    <p:sldId id="272" r:id="rId15"/>
    <p:sldId id="278" r:id="rId16"/>
    <p:sldId id="277" r:id="rId17"/>
    <p:sldId id="276" r:id="rId18"/>
    <p:sldId id="268" r:id="rId19"/>
    <p:sldId id="264" r:id="rId20"/>
    <p:sldId id="269" r:id="rId21"/>
    <p:sldId id="274" r:id="rId22"/>
    <p:sldId id="275" r:id="rId2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6B040"/>
    <a:srgbClr val="D8D8D8"/>
    <a:srgbClr val="FFFFFF"/>
    <a:srgbClr val="EEE2CF"/>
    <a:srgbClr val="E0BE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68" autoAdjust="0"/>
    <p:restoredTop sz="93986" autoAdjust="0"/>
  </p:normalViewPr>
  <p:slideViewPr>
    <p:cSldViewPr snapToGrid="0">
      <p:cViewPr varScale="1">
        <p:scale>
          <a:sx n="69" d="100"/>
          <a:sy n="69" d="100"/>
        </p:scale>
        <p:origin x="1242"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8A7268-6C8B-439B-B6C0-1D9A069627AF}" type="datetimeFigureOut">
              <a:rPr lang="en-GB" smtClean="0"/>
              <a:t>14/12/2018</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9675BB-6E22-4EE5-B776-6CF607BCCC60}" type="slidenum">
              <a:rPr lang="en-GB" smtClean="0"/>
              <a:t>‹#›</a:t>
            </a:fld>
            <a:endParaRPr lang="en-GB"/>
          </a:p>
        </p:txBody>
      </p:sp>
    </p:spTree>
    <p:extLst>
      <p:ext uri="{BB962C8B-B14F-4D97-AF65-F5344CB8AC3E}">
        <p14:creationId xmlns:p14="http://schemas.microsoft.com/office/powerpoint/2010/main" val="21174128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A9675BB-6E22-4EE5-B776-6CF607BCCC60}" type="slidenum">
              <a:rPr lang="en-GB" smtClean="0"/>
              <a:t>2</a:t>
            </a:fld>
            <a:endParaRPr lang="en-GB" dirty="0"/>
          </a:p>
        </p:txBody>
      </p:sp>
    </p:spTree>
    <p:extLst>
      <p:ext uri="{BB962C8B-B14F-4D97-AF65-F5344CB8AC3E}">
        <p14:creationId xmlns:p14="http://schemas.microsoft.com/office/powerpoint/2010/main" val="7970249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A9675BB-6E22-4EE5-B776-6CF607BCCC60}" type="slidenum">
              <a:rPr lang="en-GB" smtClean="0"/>
              <a:t>11</a:t>
            </a:fld>
            <a:endParaRPr lang="en-GB" dirty="0"/>
          </a:p>
        </p:txBody>
      </p:sp>
    </p:spTree>
    <p:extLst>
      <p:ext uri="{BB962C8B-B14F-4D97-AF65-F5344CB8AC3E}">
        <p14:creationId xmlns:p14="http://schemas.microsoft.com/office/powerpoint/2010/main" val="33859976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A9675BB-6E22-4EE5-B776-6CF607BCCC60}" type="slidenum">
              <a:rPr lang="en-GB" smtClean="0"/>
              <a:t>12</a:t>
            </a:fld>
            <a:endParaRPr lang="en-GB" dirty="0"/>
          </a:p>
        </p:txBody>
      </p:sp>
    </p:spTree>
    <p:extLst>
      <p:ext uri="{BB962C8B-B14F-4D97-AF65-F5344CB8AC3E}">
        <p14:creationId xmlns:p14="http://schemas.microsoft.com/office/powerpoint/2010/main" val="14090650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A9675BB-6E22-4EE5-B776-6CF607BCCC60}" type="slidenum">
              <a:rPr lang="en-GB" smtClean="0"/>
              <a:t>13</a:t>
            </a:fld>
            <a:endParaRPr lang="en-GB" dirty="0"/>
          </a:p>
        </p:txBody>
      </p:sp>
    </p:spTree>
    <p:extLst>
      <p:ext uri="{BB962C8B-B14F-4D97-AF65-F5344CB8AC3E}">
        <p14:creationId xmlns:p14="http://schemas.microsoft.com/office/powerpoint/2010/main" val="39236603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A9675BB-6E22-4EE5-B776-6CF607BCCC60}" type="slidenum">
              <a:rPr lang="en-GB" smtClean="0"/>
              <a:t>14</a:t>
            </a:fld>
            <a:endParaRPr lang="en-GB" dirty="0"/>
          </a:p>
        </p:txBody>
      </p:sp>
    </p:spTree>
    <p:extLst>
      <p:ext uri="{BB962C8B-B14F-4D97-AF65-F5344CB8AC3E}">
        <p14:creationId xmlns:p14="http://schemas.microsoft.com/office/powerpoint/2010/main" val="15484420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A9675BB-6E22-4EE5-B776-6CF607BCCC60}" type="slidenum">
              <a:rPr lang="en-GB" smtClean="0"/>
              <a:t>15</a:t>
            </a:fld>
            <a:endParaRPr lang="en-GB"/>
          </a:p>
        </p:txBody>
      </p:sp>
    </p:spTree>
    <p:extLst>
      <p:ext uri="{BB962C8B-B14F-4D97-AF65-F5344CB8AC3E}">
        <p14:creationId xmlns:p14="http://schemas.microsoft.com/office/powerpoint/2010/main" val="10159736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A9675BB-6E22-4EE5-B776-6CF607BCCC60}" type="slidenum">
              <a:rPr lang="en-GB" smtClean="0"/>
              <a:t>18</a:t>
            </a:fld>
            <a:endParaRPr lang="en-GB"/>
          </a:p>
        </p:txBody>
      </p:sp>
    </p:spTree>
    <p:extLst>
      <p:ext uri="{BB962C8B-B14F-4D97-AF65-F5344CB8AC3E}">
        <p14:creationId xmlns:p14="http://schemas.microsoft.com/office/powerpoint/2010/main" val="2225981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A9675BB-6E22-4EE5-B776-6CF607BCCC60}" type="slidenum">
              <a:rPr lang="en-GB" smtClean="0"/>
              <a:t>21</a:t>
            </a:fld>
            <a:endParaRPr lang="en-GB"/>
          </a:p>
        </p:txBody>
      </p:sp>
    </p:spTree>
    <p:extLst>
      <p:ext uri="{BB962C8B-B14F-4D97-AF65-F5344CB8AC3E}">
        <p14:creationId xmlns:p14="http://schemas.microsoft.com/office/powerpoint/2010/main" val="23430625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A9675BB-6E22-4EE5-B776-6CF607BCCC60}" type="slidenum">
              <a:rPr lang="en-GB" smtClean="0"/>
              <a:t>3</a:t>
            </a:fld>
            <a:endParaRPr lang="en-GB" dirty="0"/>
          </a:p>
        </p:txBody>
      </p:sp>
    </p:spTree>
    <p:extLst>
      <p:ext uri="{BB962C8B-B14F-4D97-AF65-F5344CB8AC3E}">
        <p14:creationId xmlns:p14="http://schemas.microsoft.com/office/powerpoint/2010/main" val="35336786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A9675BB-6E22-4EE5-B776-6CF607BCCC60}" type="slidenum">
              <a:rPr lang="en-GB" smtClean="0"/>
              <a:t>4</a:t>
            </a:fld>
            <a:endParaRPr lang="en-GB" dirty="0"/>
          </a:p>
        </p:txBody>
      </p:sp>
    </p:spTree>
    <p:extLst>
      <p:ext uri="{BB962C8B-B14F-4D97-AF65-F5344CB8AC3E}">
        <p14:creationId xmlns:p14="http://schemas.microsoft.com/office/powerpoint/2010/main" val="29645425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A9675BB-6E22-4EE5-B776-6CF607BCCC60}" type="slidenum">
              <a:rPr lang="en-GB" smtClean="0"/>
              <a:t>5</a:t>
            </a:fld>
            <a:endParaRPr lang="en-GB" dirty="0"/>
          </a:p>
        </p:txBody>
      </p:sp>
    </p:spTree>
    <p:extLst>
      <p:ext uri="{BB962C8B-B14F-4D97-AF65-F5344CB8AC3E}">
        <p14:creationId xmlns:p14="http://schemas.microsoft.com/office/powerpoint/2010/main" val="14838237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A9675BB-6E22-4EE5-B776-6CF607BCCC60}" type="slidenum">
              <a:rPr lang="en-GB" smtClean="0"/>
              <a:t>6</a:t>
            </a:fld>
            <a:endParaRPr lang="en-GB" dirty="0"/>
          </a:p>
        </p:txBody>
      </p:sp>
    </p:spTree>
    <p:extLst>
      <p:ext uri="{BB962C8B-B14F-4D97-AF65-F5344CB8AC3E}">
        <p14:creationId xmlns:p14="http://schemas.microsoft.com/office/powerpoint/2010/main" val="8456423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A9675BB-6E22-4EE5-B776-6CF607BCCC60}" type="slidenum">
              <a:rPr lang="en-GB" smtClean="0"/>
              <a:t>7</a:t>
            </a:fld>
            <a:endParaRPr lang="en-GB" dirty="0"/>
          </a:p>
        </p:txBody>
      </p:sp>
    </p:spTree>
    <p:extLst>
      <p:ext uri="{BB962C8B-B14F-4D97-AF65-F5344CB8AC3E}">
        <p14:creationId xmlns:p14="http://schemas.microsoft.com/office/powerpoint/2010/main" val="34984618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A9675BB-6E22-4EE5-B776-6CF607BCCC60}" type="slidenum">
              <a:rPr lang="en-GB" smtClean="0"/>
              <a:t>8</a:t>
            </a:fld>
            <a:endParaRPr lang="en-GB" dirty="0"/>
          </a:p>
        </p:txBody>
      </p:sp>
    </p:spTree>
    <p:extLst>
      <p:ext uri="{BB962C8B-B14F-4D97-AF65-F5344CB8AC3E}">
        <p14:creationId xmlns:p14="http://schemas.microsoft.com/office/powerpoint/2010/main" val="151497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A9675BB-6E22-4EE5-B776-6CF607BCCC60}" type="slidenum">
              <a:rPr lang="en-GB" smtClean="0"/>
              <a:t>9</a:t>
            </a:fld>
            <a:endParaRPr lang="en-GB" dirty="0"/>
          </a:p>
        </p:txBody>
      </p:sp>
    </p:spTree>
    <p:extLst>
      <p:ext uri="{BB962C8B-B14F-4D97-AF65-F5344CB8AC3E}">
        <p14:creationId xmlns:p14="http://schemas.microsoft.com/office/powerpoint/2010/main" val="6415999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A9675BB-6E22-4EE5-B776-6CF607BCCC60}" type="slidenum">
              <a:rPr lang="en-GB" smtClean="0"/>
              <a:t>10</a:t>
            </a:fld>
            <a:endParaRPr lang="en-GB" dirty="0"/>
          </a:p>
        </p:txBody>
      </p:sp>
    </p:spTree>
    <p:extLst>
      <p:ext uri="{BB962C8B-B14F-4D97-AF65-F5344CB8AC3E}">
        <p14:creationId xmlns:p14="http://schemas.microsoft.com/office/powerpoint/2010/main" val="41466387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B1BED04-0AFF-41E3-8E0A-D828B9E36362}" type="datetimeFigureOut">
              <a:rPr lang="en-GB" smtClean="0"/>
              <a:t>14/12/2018</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E95E3021-9940-4888-90BD-EFA9EC0DB8A7}" type="slidenum">
              <a:rPr lang="en-GB" smtClean="0"/>
              <a:t>‹#›</a:t>
            </a:fld>
            <a:endParaRPr lang="en-GB" dirty="0"/>
          </a:p>
        </p:txBody>
      </p:sp>
    </p:spTree>
    <p:extLst>
      <p:ext uri="{BB962C8B-B14F-4D97-AF65-F5344CB8AC3E}">
        <p14:creationId xmlns:p14="http://schemas.microsoft.com/office/powerpoint/2010/main" val="28192964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1BED04-0AFF-41E3-8E0A-D828B9E36362}" type="datetimeFigureOut">
              <a:rPr lang="en-GB" smtClean="0"/>
              <a:t>14/12/2018</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E95E3021-9940-4888-90BD-EFA9EC0DB8A7}" type="slidenum">
              <a:rPr lang="en-GB" smtClean="0"/>
              <a:t>‹#›</a:t>
            </a:fld>
            <a:endParaRPr lang="en-GB" dirty="0"/>
          </a:p>
        </p:txBody>
      </p:sp>
    </p:spTree>
    <p:extLst>
      <p:ext uri="{BB962C8B-B14F-4D97-AF65-F5344CB8AC3E}">
        <p14:creationId xmlns:p14="http://schemas.microsoft.com/office/powerpoint/2010/main" val="25843803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1BED04-0AFF-41E3-8E0A-D828B9E36362}" type="datetimeFigureOut">
              <a:rPr lang="en-GB" smtClean="0"/>
              <a:t>14/12/2018</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E95E3021-9940-4888-90BD-EFA9EC0DB8A7}" type="slidenum">
              <a:rPr lang="en-GB" smtClean="0"/>
              <a:t>‹#›</a:t>
            </a:fld>
            <a:endParaRPr lang="en-GB" dirty="0"/>
          </a:p>
        </p:txBody>
      </p:sp>
    </p:spTree>
    <p:extLst>
      <p:ext uri="{BB962C8B-B14F-4D97-AF65-F5344CB8AC3E}">
        <p14:creationId xmlns:p14="http://schemas.microsoft.com/office/powerpoint/2010/main" val="34811888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1BED04-0AFF-41E3-8E0A-D828B9E36362}" type="datetimeFigureOut">
              <a:rPr lang="en-GB" smtClean="0"/>
              <a:t>14/12/2018</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E95E3021-9940-4888-90BD-EFA9EC0DB8A7}" type="slidenum">
              <a:rPr lang="en-GB" smtClean="0"/>
              <a:t>‹#›</a:t>
            </a:fld>
            <a:endParaRPr lang="en-GB" dirty="0"/>
          </a:p>
        </p:txBody>
      </p:sp>
    </p:spTree>
    <p:extLst>
      <p:ext uri="{BB962C8B-B14F-4D97-AF65-F5344CB8AC3E}">
        <p14:creationId xmlns:p14="http://schemas.microsoft.com/office/powerpoint/2010/main" val="18716461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B1BED04-0AFF-41E3-8E0A-D828B9E36362}" type="datetimeFigureOut">
              <a:rPr lang="en-GB" smtClean="0"/>
              <a:t>14/12/2018</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E95E3021-9940-4888-90BD-EFA9EC0DB8A7}" type="slidenum">
              <a:rPr lang="en-GB" smtClean="0"/>
              <a:t>‹#›</a:t>
            </a:fld>
            <a:endParaRPr lang="en-GB" dirty="0"/>
          </a:p>
        </p:txBody>
      </p:sp>
    </p:spTree>
    <p:extLst>
      <p:ext uri="{BB962C8B-B14F-4D97-AF65-F5344CB8AC3E}">
        <p14:creationId xmlns:p14="http://schemas.microsoft.com/office/powerpoint/2010/main" val="3245541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B1BED04-0AFF-41E3-8E0A-D828B9E36362}" type="datetimeFigureOut">
              <a:rPr lang="en-GB" smtClean="0"/>
              <a:t>14/12/2018</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E95E3021-9940-4888-90BD-EFA9EC0DB8A7}" type="slidenum">
              <a:rPr lang="en-GB" smtClean="0"/>
              <a:t>‹#›</a:t>
            </a:fld>
            <a:endParaRPr lang="en-GB" dirty="0"/>
          </a:p>
        </p:txBody>
      </p:sp>
    </p:spTree>
    <p:extLst>
      <p:ext uri="{BB962C8B-B14F-4D97-AF65-F5344CB8AC3E}">
        <p14:creationId xmlns:p14="http://schemas.microsoft.com/office/powerpoint/2010/main" val="15065917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B1BED04-0AFF-41E3-8E0A-D828B9E36362}" type="datetimeFigureOut">
              <a:rPr lang="en-GB" smtClean="0"/>
              <a:t>14/12/2018</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E95E3021-9940-4888-90BD-EFA9EC0DB8A7}" type="slidenum">
              <a:rPr lang="en-GB" smtClean="0"/>
              <a:t>‹#›</a:t>
            </a:fld>
            <a:endParaRPr lang="en-GB" dirty="0"/>
          </a:p>
        </p:txBody>
      </p:sp>
    </p:spTree>
    <p:extLst>
      <p:ext uri="{BB962C8B-B14F-4D97-AF65-F5344CB8AC3E}">
        <p14:creationId xmlns:p14="http://schemas.microsoft.com/office/powerpoint/2010/main" val="6982488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B1BED04-0AFF-41E3-8E0A-D828B9E36362}" type="datetimeFigureOut">
              <a:rPr lang="en-GB" smtClean="0"/>
              <a:t>14/12/2018</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E95E3021-9940-4888-90BD-EFA9EC0DB8A7}" type="slidenum">
              <a:rPr lang="en-GB" smtClean="0"/>
              <a:t>‹#›</a:t>
            </a:fld>
            <a:endParaRPr lang="en-GB" dirty="0"/>
          </a:p>
        </p:txBody>
      </p:sp>
    </p:spTree>
    <p:extLst>
      <p:ext uri="{BB962C8B-B14F-4D97-AF65-F5344CB8AC3E}">
        <p14:creationId xmlns:p14="http://schemas.microsoft.com/office/powerpoint/2010/main" val="34667367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1BED04-0AFF-41E3-8E0A-D828B9E36362}" type="datetimeFigureOut">
              <a:rPr lang="en-GB" smtClean="0"/>
              <a:t>14/12/2018</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E95E3021-9940-4888-90BD-EFA9EC0DB8A7}" type="slidenum">
              <a:rPr lang="en-GB" smtClean="0"/>
              <a:t>‹#›</a:t>
            </a:fld>
            <a:endParaRPr lang="en-GB" dirty="0"/>
          </a:p>
        </p:txBody>
      </p:sp>
    </p:spTree>
    <p:extLst>
      <p:ext uri="{BB962C8B-B14F-4D97-AF65-F5344CB8AC3E}">
        <p14:creationId xmlns:p14="http://schemas.microsoft.com/office/powerpoint/2010/main" val="26414418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B1BED04-0AFF-41E3-8E0A-D828B9E36362}" type="datetimeFigureOut">
              <a:rPr lang="en-GB" smtClean="0"/>
              <a:t>14/12/2018</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E95E3021-9940-4888-90BD-EFA9EC0DB8A7}" type="slidenum">
              <a:rPr lang="en-GB" smtClean="0"/>
              <a:t>‹#›</a:t>
            </a:fld>
            <a:endParaRPr lang="en-GB" dirty="0"/>
          </a:p>
        </p:txBody>
      </p:sp>
    </p:spTree>
    <p:extLst>
      <p:ext uri="{BB962C8B-B14F-4D97-AF65-F5344CB8AC3E}">
        <p14:creationId xmlns:p14="http://schemas.microsoft.com/office/powerpoint/2010/main" val="25736721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B1BED04-0AFF-41E3-8E0A-D828B9E36362}" type="datetimeFigureOut">
              <a:rPr lang="en-GB" smtClean="0"/>
              <a:t>14/12/2018</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E95E3021-9940-4888-90BD-EFA9EC0DB8A7}" type="slidenum">
              <a:rPr lang="en-GB" smtClean="0"/>
              <a:t>‹#›</a:t>
            </a:fld>
            <a:endParaRPr lang="en-GB" dirty="0"/>
          </a:p>
        </p:txBody>
      </p:sp>
    </p:spTree>
    <p:extLst>
      <p:ext uri="{BB962C8B-B14F-4D97-AF65-F5344CB8AC3E}">
        <p14:creationId xmlns:p14="http://schemas.microsoft.com/office/powerpoint/2010/main" val="20852749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1BED04-0AFF-41E3-8E0A-D828B9E36362}" type="datetimeFigureOut">
              <a:rPr lang="en-GB" smtClean="0"/>
              <a:t>14/12/2018</a:t>
            </a:fld>
            <a:endParaRPr lang="en-GB"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5E3021-9940-4888-90BD-EFA9EC0DB8A7}" type="slidenum">
              <a:rPr lang="en-GB" smtClean="0"/>
              <a:t>‹#›</a:t>
            </a:fld>
            <a:endParaRPr lang="en-GB" dirty="0"/>
          </a:p>
        </p:txBody>
      </p:sp>
    </p:spTree>
    <p:extLst>
      <p:ext uri="{BB962C8B-B14F-4D97-AF65-F5344CB8AC3E}">
        <p14:creationId xmlns:p14="http://schemas.microsoft.com/office/powerpoint/2010/main" val="16899556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2.wdp"/><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microsoft.com/office/2007/relationships/hdphoto" Target="../media/hdphoto17.wdp"/></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microsoft.com/office/2007/relationships/hdphoto" Target="../media/hdphoto18.wdp"/></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microsoft.com/office/2007/relationships/hdphoto" Target="../media/hdphoto20.wdp"/><Relationship Id="rId5" Type="http://schemas.openxmlformats.org/officeDocument/2006/relationships/image" Target="../media/image25.png"/><Relationship Id="rId4" Type="http://schemas.microsoft.com/office/2007/relationships/hdphoto" Target="../media/hdphoto19.wdp"/></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microsoft.com/office/2007/relationships/hdphoto" Target="../media/hdphoto21.wdp"/></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9.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microsoft.com/office/2007/relationships/hdphoto" Target="../media/hdphoto23.wdp"/><Relationship Id="rId5" Type="http://schemas.openxmlformats.org/officeDocument/2006/relationships/image" Target="../media/image28.png"/><Relationship Id="rId4" Type="http://schemas.microsoft.com/office/2007/relationships/hdphoto" Target="../media/hdphoto22.wdp"/></Relationships>
</file>

<file path=ppt/slides/_rels/slide1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24.wdp"/><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microsoft.com/office/2007/relationships/hdphoto" Target="../media/hdphoto25.wdp"/></Relationships>
</file>

<file path=ppt/slides/_rels/slide19.xml.rels><?xml version="1.0" encoding="UTF-8" standalone="yes"?>
<Relationships xmlns="http://schemas.openxmlformats.org/package/2006/relationships"><Relationship Id="rId3" Type="http://schemas.microsoft.com/office/2007/relationships/hdphoto" Target="../media/hdphoto26.wdp"/><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5.jp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microsoft.com/office/2007/relationships/hdphoto" Target="../media/hdphoto27.wdp"/><Relationship Id="rId2" Type="http://schemas.openxmlformats.org/officeDocument/2006/relationships/image" Target="../media/image34.png"/><Relationship Id="rId1" Type="http://schemas.openxmlformats.org/officeDocument/2006/relationships/slideLayout" Target="../slideLayouts/slideLayout7.xml"/><Relationship Id="rId5" Type="http://schemas.microsoft.com/office/2007/relationships/hdphoto" Target="../media/hdphoto28.wdp"/><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8" Type="http://schemas.microsoft.com/office/2007/relationships/hdphoto" Target="../media/hdphoto31.wdp"/><Relationship Id="rId3" Type="http://schemas.openxmlformats.org/officeDocument/2006/relationships/image" Target="../media/image36.png"/><Relationship Id="rId7"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microsoft.com/office/2007/relationships/hdphoto" Target="../media/hdphoto30.wdp"/><Relationship Id="rId5" Type="http://schemas.openxmlformats.org/officeDocument/2006/relationships/image" Target="../media/image37.png"/><Relationship Id="rId4" Type="http://schemas.microsoft.com/office/2007/relationships/hdphoto" Target="../media/hdphoto29.wdp"/></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microsoft.com/office/2007/relationships/hdphoto" Target="../media/hdphoto32.wdp"/></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0.png"/><Relationship Id="rId4" Type="http://schemas.microsoft.com/office/2007/relationships/hdphoto" Target="../media/hdphoto5.wdp"/></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12.png"/><Relationship Id="rId4" Type="http://schemas.microsoft.com/office/2007/relationships/hdphoto" Target="../media/hdphoto7.wdp"/></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9.wdp"/></Relationships>
</file>

<file path=ppt/slides/_rels/slide6.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11.wdp"/><Relationship Id="rId5" Type="http://schemas.openxmlformats.org/officeDocument/2006/relationships/image" Target="../media/image15.png"/><Relationship Id="rId4" Type="http://schemas.microsoft.com/office/2007/relationships/hdphoto" Target="../media/hdphoto10.wdp"/></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14.wdp"/><Relationship Id="rId5" Type="http://schemas.openxmlformats.org/officeDocument/2006/relationships/image" Target="../media/image18.png"/><Relationship Id="rId4" Type="http://schemas.microsoft.com/office/2007/relationships/hdphoto" Target="../media/hdphoto13.wdp"/></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15.wdp"/></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16.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D3F89CE-DC67-4EEB-9243-BAA1FFD6CEB1}"/>
              </a:ext>
            </a:extLst>
          </p:cNvPr>
          <p:cNvPicPr>
            <a:picLocks noChangeAspect="1"/>
          </p:cNvPicPr>
          <p:nvPr/>
        </p:nvPicPr>
        <p:blipFill rotWithShape="1">
          <a:blip r:embed="rId2">
            <a:extLst>
              <a:ext uri="{28A0092B-C50C-407E-A947-70E740481C1C}">
                <a14:useLocalDpi xmlns:a14="http://schemas.microsoft.com/office/drawing/2010/main" val="0"/>
              </a:ext>
            </a:extLst>
          </a:blip>
          <a:srcRect l="14578" t="23933" r="15250" b="37013"/>
          <a:stretch/>
        </p:blipFill>
        <p:spPr>
          <a:xfrm>
            <a:off x="0" y="5728907"/>
            <a:ext cx="4719918" cy="1129093"/>
          </a:xfrm>
          <a:prstGeom prst="rect">
            <a:avLst/>
          </a:prstGeom>
        </p:spPr>
      </p:pic>
      <p:pic>
        <p:nvPicPr>
          <p:cNvPr id="8" name="Picture 7">
            <a:extLst>
              <a:ext uri="{FF2B5EF4-FFF2-40B4-BE49-F238E27FC236}">
                <a16:creationId xmlns:a16="http://schemas.microsoft.com/office/drawing/2014/main" id="{112E7505-9F62-4B56-AE76-F22D9CE8BEE5}"/>
              </a:ext>
            </a:extLst>
          </p:cNvPr>
          <p:cNvPicPr>
            <a:picLocks noChangeAspect="1"/>
          </p:cNvPicPr>
          <p:nvPr/>
        </p:nvPicPr>
        <p:blipFill rotWithShape="1">
          <a:blip r:embed="rId2">
            <a:extLst>
              <a:ext uri="{28A0092B-C50C-407E-A947-70E740481C1C}">
                <a14:useLocalDpi xmlns:a14="http://schemas.microsoft.com/office/drawing/2010/main" val="0"/>
              </a:ext>
            </a:extLst>
          </a:blip>
          <a:srcRect l="19524" t="23933" r="15250" b="37013"/>
          <a:stretch/>
        </p:blipFill>
        <p:spPr>
          <a:xfrm>
            <a:off x="3504108" y="5729134"/>
            <a:ext cx="4387320" cy="1129093"/>
          </a:xfrm>
          <a:prstGeom prst="rect">
            <a:avLst/>
          </a:prstGeom>
        </p:spPr>
      </p:pic>
      <p:pic>
        <p:nvPicPr>
          <p:cNvPr id="13" name="Picture 12">
            <a:extLst>
              <a:ext uri="{FF2B5EF4-FFF2-40B4-BE49-F238E27FC236}">
                <a16:creationId xmlns:a16="http://schemas.microsoft.com/office/drawing/2014/main" id="{0B14E144-8BBC-4E33-AB73-2C4CFF47DF72}"/>
              </a:ext>
            </a:extLst>
          </p:cNvPr>
          <p:cNvPicPr>
            <a:picLocks noChangeAspect="1"/>
          </p:cNvPicPr>
          <p:nvPr/>
        </p:nvPicPr>
        <p:blipFill rotWithShape="1">
          <a:blip r:embed="rId2">
            <a:extLst>
              <a:ext uri="{28A0092B-C50C-407E-A947-70E740481C1C}">
                <a14:useLocalDpi xmlns:a14="http://schemas.microsoft.com/office/drawing/2010/main" val="0"/>
              </a:ext>
            </a:extLst>
          </a:blip>
          <a:srcRect l="26642" t="23933" r="44374" b="37013"/>
          <a:stretch/>
        </p:blipFill>
        <p:spPr>
          <a:xfrm>
            <a:off x="7194374" y="5728907"/>
            <a:ext cx="1949626" cy="1129093"/>
          </a:xfrm>
          <a:prstGeom prst="rect">
            <a:avLst/>
          </a:prstGeom>
        </p:spPr>
      </p:pic>
      <p:sp>
        <p:nvSpPr>
          <p:cNvPr id="14" name="TextBox 13">
            <a:extLst>
              <a:ext uri="{FF2B5EF4-FFF2-40B4-BE49-F238E27FC236}">
                <a16:creationId xmlns:a16="http://schemas.microsoft.com/office/drawing/2014/main" id="{D605A889-B7CC-486D-8BDC-05714F5D330D}"/>
              </a:ext>
            </a:extLst>
          </p:cNvPr>
          <p:cNvSpPr txBox="1"/>
          <p:nvPr/>
        </p:nvSpPr>
        <p:spPr>
          <a:xfrm>
            <a:off x="-4109" y="680622"/>
            <a:ext cx="9148109" cy="2739211"/>
          </a:xfrm>
          <a:prstGeom prst="rect">
            <a:avLst/>
          </a:prstGeom>
          <a:solidFill>
            <a:schemeClr val="accent1">
              <a:lumMod val="40000"/>
              <a:lumOff val="60000"/>
            </a:schemeClr>
          </a:solidFill>
        </p:spPr>
        <p:txBody>
          <a:bodyPr wrap="square" rtlCol="0">
            <a:spAutoFit/>
          </a:bodyPr>
          <a:lstStyle/>
          <a:p>
            <a:pPr algn="ctr"/>
            <a:r>
              <a:rPr lang="en-GB" sz="3200" b="1" dirty="0">
                <a:latin typeface="Bahnschrift SemiBold" panose="020B0502040204020203" pitchFamily="34" charset="0"/>
              </a:rPr>
              <a:t>The 1</a:t>
            </a:r>
            <a:r>
              <a:rPr lang="en-GB" sz="3200" b="1" baseline="30000" dirty="0">
                <a:latin typeface="Bahnschrift SemiBold" panose="020B0502040204020203" pitchFamily="34" charset="0"/>
              </a:rPr>
              <a:t>st</a:t>
            </a:r>
            <a:r>
              <a:rPr lang="en-GB" sz="3200" b="1" dirty="0">
                <a:latin typeface="Bahnschrift SemiBold" panose="020B0502040204020203" pitchFamily="34" charset="0"/>
              </a:rPr>
              <a:t> International Water Rights Forum</a:t>
            </a:r>
          </a:p>
          <a:p>
            <a:pPr algn="ctr"/>
            <a:r>
              <a:rPr lang="zh-CN" altLang="en-US" sz="4400" b="1" dirty="0">
                <a:latin typeface="Bahnschrift SemiBold" panose="020B0502040204020203" pitchFamily="34" charset="0"/>
              </a:rPr>
              <a:t>第一届国际水权论坛</a:t>
            </a:r>
            <a:endParaRPr lang="en-US" altLang="zh-CN" sz="4400" b="1" dirty="0">
              <a:latin typeface="Bahnschrift SemiBold" panose="020B0502040204020203" pitchFamily="34" charset="0"/>
            </a:endParaRPr>
          </a:p>
          <a:p>
            <a:pPr algn="ctr"/>
            <a:endParaRPr lang="en-US" sz="1200" b="1" dirty="0">
              <a:latin typeface="Bahnschrift SemiBold" panose="020B0502040204020203" pitchFamily="34" charset="0"/>
            </a:endParaRPr>
          </a:p>
          <a:p>
            <a:pPr algn="ctr"/>
            <a:r>
              <a:rPr lang="en-GB" sz="2800" b="1" dirty="0">
                <a:latin typeface="Bahnschrift SemiBold" panose="020B0502040204020203" pitchFamily="34" charset="0"/>
              </a:rPr>
              <a:t>Transboundary Waters Governance Framework </a:t>
            </a:r>
          </a:p>
          <a:p>
            <a:pPr algn="ctr"/>
            <a:r>
              <a:rPr lang="en-GB" sz="2800" b="1" dirty="0">
                <a:latin typeface="Bahnschrift SemiBold" panose="020B0502040204020203" pitchFamily="34" charset="0"/>
              </a:rPr>
              <a:t>for Sustainable Development: </a:t>
            </a:r>
          </a:p>
          <a:p>
            <a:pPr algn="ctr"/>
            <a:r>
              <a:rPr lang="en-GB" sz="2800" b="1" dirty="0">
                <a:latin typeface="Bahnschrift SemiBold" panose="020B0502040204020203" pitchFamily="34" charset="0"/>
              </a:rPr>
              <a:t>a case study in Mekong River Basin</a:t>
            </a:r>
          </a:p>
        </p:txBody>
      </p:sp>
      <p:sp>
        <p:nvSpPr>
          <p:cNvPr id="15" name="Rectangle 14">
            <a:extLst>
              <a:ext uri="{FF2B5EF4-FFF2-40B4-BE49-F238E27FC236}">
                <a16:creationId xmlns:a16="http://schemas.microsoft.com/office/drawing/2014/main" id="{68144FEE-9F1B-4B6C-8DB4-708CAA3A9779}"/>
              </a:ext>
            </a:extLst>
          </p:cNvPr>
          <p:cNvSpPr/>
          <p:nvPr/>
        </p:nvSpPr>
        <p:spPr>
          <a:xfrm>
            <a:off x="0" y="36096"/>
            <a:ext cx="2747309" cy="646331"/>
          </a:xfrm>
          <a:prstGeom prst="rect">
            <a:avLst/>
          </a:prstGeom>
        </p:spPr>
        <p:txBody>
          <a:bodyPr wrap="square">
            <a:spAutoFit/>
          </a:bodyPr>
          <a:lstStyle/>
          <a:p>
            <a:r>
              <a:rPr lang="en-GB" b="1" dirty="0">
                <a:latin typeface="Bahnschrift SemiBold" panose="020B0502040204020203" pitchFamily="34" charset="0"/>
              </a:rPr>
              <a:t>2018,</a:t>
            </a:r>
            <a:r>
              <a:rPr lang="th-TH" b="1" dirty="0">
                <a:latin typeface="Bahnschrift SemiBold" panose="020B0502040204020203" pitchFamily="34" charset="0"/>
              </a:rPr>
              <a:t> </a:t>
            </a:r>
            <a:r>
              <a:rPr lang="en-GB" b="1" dirty="0">
                <a:latin typeface="Bahnschrift SemiBold" panose="020B0502040204020203" pitchFamily="34" charset="0"/>
              </a:rPr>
              <a:t>December 16</a:t>
            </a:r>
            <a:r>
              <a:rPr lang="en-GB" b="1" baseline="30000" dirty="0">
                <a:latin typeface="Bahnschrift SemiBold" panose="020B0502040204020203" pitchFamily="34" charset="0"/>
              </a:rPr>
              <a:t>th</a:t>
            </a:r>
            <a:r>
              <a:rPr lang="en-GB" b="1" dirty="0">
                <a:latin typeface="Bahnschrift SemiBold" panose="020B0502040204020203" pitchFamily="34" charset="0"/>
              </a:rPr>
              <a:t> – 18</a:t>
            </a:r>
            <a:r>
              <a:rPr lang="en-GB" b="1" baseline="30000" dirty="0">
                <a:latin typeface="Bahnschrift SemiBold" panose="020B0502040204020203" pitchFamily="34" charset="0"/>
              </a:rPr>
              <a:t>th</a:t>
            </a:r>
            <a:r>
              <a:rPr lang="en-GB" b="1" dirty="0">
                <a:latin typeface="Bahnschrift SemiBold" panose="020B0502040204020203" pitchFamily="34" charset="0"/>
              </a:rPr>
              <a:t> </a:t>
            </a:r>
          </a:p>
          <a:p>
            <a:r>
              <a:rPr lang="en-GB" b="1" dirty="0">
                <a:latin typeface="Bahnschrift SemiBold" panose="020B0502040204020203" pitchFamily="34" charset="0"/>
              </a:rPr>
              <a:t>2018年12月16-18日</a:t>
            </a:r>
          </a:p>
        </p:txBody>
      </p:sp>
      <p:sp>
        <p:nvSpPr>
          <p:cNvPr id="16" name="Rectangle 15">
            <a:extLst>
              <a:ext uri="{FF2B5EF4-FFF2-40B4-BE49-F238E27FC236}">
                <a16:creationId xmlns:a16="http://schemas.microsoft.com/office/drawing/2014/main" id="{CA979012-6F11-4039-957F-BD36EC12CC0D}"/>
              </a:ext>
            </a:extLst>
          </p:cNvPr>
          <p:cNvSpPr/>
          <p:nvPr/>
        </p:nvSpPr>
        <p:spPr>
          <a:xfrm>
            <a:off x="4569945" y="35802"/>
            <a:ext cx="4571558" cy="646331"/>
          </a:xfrm>
          <a:prstGeom prst="rect">
            <a:avLst/>
          </a:prstGeom>
        </p:spPr>
        <p:txBody>
          <a:bodyPr wrap="square">
            <a:spAutoFit/>
          </a:bodyPr>
          <a:lstStyle/>
          <a:p>
            <a:pPr algn="r"/>
            <a:r>
              <a:rPr lang="en-GB" b="1" dirty="0">
                <a:latin typeface="Bahnschrift SemiBold" panose="020B0502040204020203" pitchFamily="34" charset="0"/>
              </a:rPr>
              <a:t>HOHAI UNIVERSITY,  NANJING</a:t>
            </a:r>
          </a:p>
          <a:p>
            <a:pPr algn="r"/>
            <a:r>
              <a:rPr lang="en-GB" b="1" dirty="0">
                <a:latin typeface="Bahnschrift SemiBold" panose="020B0502040204020203" pitchFamily="34" charset="0"/>
              </a:rPr>
              <a:t>河海大学，南京</a:t>
            </a:r>
          </a:p>
        </p:txBody>
      </p:sp>
      <p:sp>
        <p:nvSpPr>
          <p:cNvPr id="17" name="Rectangle 16">
            <a:extLst>
              <a:ext uri="{FF2B5EF4-FFF2-40B4-BE49-F238E27FC236}">
                <a16:creationId xmlns:a16="http://schemas.microsoft.com/office/drawing/2014/main" id="{3B6CFFA4-CF9C-4FCB-BDA2-B3677B1786A1}"/>
              </a:ext>
            </a:extLst>
          </p:cNvPr>
          <p:cNvSpPr/>
          <p:nvPr/>
        </p:nvSpPr>
        <p:spPr>
          <a:xfrm>
            <a:off x="661923" y="3310692"/>
            <a:ext cx="6900493" cy="2492990"/>
          </a:xfrm>
          <a:prstGeom prst="rect">
            <a:avLst/>
          </a:prstGeom>
        </p:spPr>
        <p:txBody>
          <a:bodyPr wrap="square">
            <a:spAutoFit/>
          </a:bodyPr>
          <a:lstStyle/>
          <a:p>
            <a:pPr algn="r"/>
            <a:r>
              <a:rPr lang="zh-CN" altLang="en-US" sz="3300" b="1" dirty="0">
                <a:latin typeface="Bahnschrift SemiBold" panose="020B0502040204020203" pitchFamily="34" charset="0"/>
              </a:rPr>
              <a:t>马天松</a:t>
            </a:r>
            <a:r>
              <a:rPr lang="zh-CN" altLang="en-US" sz="4800" b="1" dirty="0">
                <a:latin typeface="Bahnschrift SemiBold" panose="020B0502040204020203" pitchFamily="34" charset="0"/>
              </a:rPr>
              <a:t> </a:t>
            </a:r>
            <a:endParaRPr lang="en-US" altLang="zh-CN" sz="4800" b="1" dirty="0">
              <a:latin typeface="Bahnschrift SemiBold" panose="020B0502040204020203" pitchFamily="34" charset="0"/>
            </a:endParaRPr>
          </a:p>
          <a:p>
            <a:pPr algn="r"/>
            <a:r>
              <a:rPr lang="en-US" altLang="zh-CN" sz="2400" dirty="0">
                <a:latin typeface="Bahnschrift SemiBold" panose="020B0502040204020203" pitchFamily="34" charset="0"/>
              </a:rPr>
              <a:t>Mr Theerapon THAMMAHORA</a:t>
            </a:r>
          </a:p>
          <a:p>
            <a:pPr algn="r"/>
            <a:r>
              <a:rPr lang="en-US" altLang="zh-CN" sz="1600" i="1" dirty="0">
                <a:latin typeface="Bahnschrift SemiBold" panose="020B0502040204020203" pitchFamily="34" charset="0"/>
              </a:rPr>
              <a:t>*College of Hydrology and Water Resources, </a:t>
            </a:r>
          </a:p>
          <a:p>
            <a:pPr algn="r"/>
            <a:r>
              <a:rPr lang="en-US" altLang="zh-CN" sz="1600" i="1" dirty="0">
                <a:latin typeface="Bahnschrift SemiBold" panose="020B0502040204020203" pitchFamily="34" charset="0"/>
              </a:rPr>
              <a:t>HOHAI University, PRC</a:t>
            </a:r>
          </a:p>
          <a:p>
            <a:pPr algn="r"/>
            <a:r>
              <a:rPr lang="en-US" sz="1600" i="1" dirty="0">
                <a:latin typeface="Bahnschrift SemiBold" panose="020B0502040204020203" pitchFamily="34" charset="0"/>
              </a:rPr>
              <a:t>**Department of Water Resources, </a:t>
            </a:r>
          </a:p>
          <a:p>
            <a:pPr algn="r"/>
            <a:r>
              <a:rPr lang="en-US" sz="1600" i="1" dirty="0">
                <a:latin typeface="Bahnschrift SemiBold" panose="020B0502040204020203" pitchFamily="34" charset="0"/>
              </a:rPr>
              <a:t>Ministry of Natural Resources and Environment </a:t>
            </a:r>
          </a:p>
          <a:p>
            <a:pPr algn="r"/>
            <a:r>
              <a:rPr lang="en-US" sz="1600" i="1" dirty="0">
                <a:latin typeface="Bahnschrift SemiBold" panose="020B0502040204020203" pitchFamily="34" charset="0"/>
              </a:rPr>
              <a:t>The Kingdom of THAILAND</a:t>
            </a:r>
          </a:p>
        </p:txBody>
      </p:sp>
      <p:pic>
        <p:nvPicPr>
          <p:cNvPr id="18" name="Picture 17" descr="A person wearing a suit and tie&#10;&#10;Description generated with very high confidence">
            <a:extLst>
              <a:ext uri="{FF2B5EF4-FFF2-40B4-BE49-F238E27FC236}">
                <a16:creationId xmlns:a16="http://schemas.microsoft.com/office/drawing/2014/main" id="{CC4D4C53-D487-4422-B050-FF6B65BC007F}"/>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71" t="2510" r="3293" b="13062"/>
          <a:stretch/>
        </p:blipFill>
        <p:spPr>
          <a:xfrm>
            <a:off x="7637172" y="3485663"/>
            <a:ext cx="1414092" cy="2271471"/>
          </a:xfrm>
          <a:prstGeom prst="rect">
            <a:avLst/>
          </a:prstGeom>
        </p:spPr>
      </p:pic>
      <p:pic>
        <p:nvPicPr>
          <p:cNvPr id="19" name="Picture 18">
            <a:extLst>
              <a:ext uri="{FF2B5EF4-FFF2-40B4-BE49-F238E27FC236}">
                <a16:creationId xmlns:a16="http://schemas.microsoft.com/office/drawing/2014/main" id="{CFD35439-E23B-4177-BBDF-055C28C5A6BA}"/>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8577196" y="3511421"/>
            <a:ext cx="448310" cy="299085"/>
          </a:xfrm>
          <a:prstGeom prst="rect">
            <a:avLst/>
          </a:prstGeom>
        </p:spPr>
      </p:pic>
      <p:pic>
        <p:nvPicPr>
          <p:cNvPr id="3" name="Picture 2" descr="A close up of a map&#10;&#10;Description automatically generated">
            <a:extLst>
              <a:ext uri="{FF2B5EF4-FFF2-40B4-BE49-F238E27FC236}">
                <a16:creationId xmlns:a16="http://schemas.microsoft.com/office/drawing/2014/main" id="{08153B4B-243A-4A66-8D00-07BAFCA9B7B7}"/>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3438167"/>
            <a:ext cx="3192674" cy="1952439"/>
          </a:xfrm>
          <a:prstGeom prst="rect">
            <a:avLst/>
          </a:prstGeom>
        </p:spPr>
      </p:pic>
    </p:spTree>
    <p:extLst>
      <p:ext uri="{BB962C8B-B14F-4D97-AF65-F5344CB8AC3E}">
        <p14:creationId xmlns:p14="http://schemas.microsoft.com/office/powerpoint/2010/main" val="29725271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screenshot of text&#10;&#10;Description automatically generated">
            <a:extLst>
              <a:ext uri="{FF2B5EF4-FFF2-40B4-BE49-F238E27FC236}">
                <a16:creationId xmlns:a16="http://schemas.microsoft.com/office/drawing/2014/main" id="{0FE320B9-C619-4791-B2B1-B0BD9154358C}"/>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0"/>
            <a:ext cx="9144000" cy="6858000"/>
          </a:xfrm>
          <a:prstGeom prst="rect">
            <a:avLst/>
          </a:prstGeom>
        </p:spPr>
      </p:pic>
    </p:spTree>
    <p:extLst>
      <p:ext uri="{BB962C8B-B14F-4D97-AF65-F5344CB8AC3E}">
        <p14:creationId xmlns:p14="http://schemas.microsoft.com/office/powerpoint/2010/main" val="10938859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679A2A71-1BB4-4D8F-9BD7-DBB83D29DC9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300000"/>
                    </a14:imgEffect>
                  </a14:imgLayer>
                </a14:imgProps>
              </a:ext>
              <a:ext uri="{28A0092B-C50C-407E-A947-70E740481C1C}">
                <a14:useLocalDpi xmlns:a14="http://schemas.microsoft.com/office/drawing/2010/main" val="0"/>
              </a:ext>
            </a:extLst>
          </a:blip>
          <a:srcRect l="27191" t="17512" r="28880" b="13831"/>
          <a:stretch/>
        </p:blipFill>
        <p:spPr>
          <a:xfrm>
            <a:off x="0" y="0"/>
            <a:ext cx="3101008" cy="6858000"/>
          </a:xfrm>
          <a:prstGeom prst="rect">
            <a:avLst/>
          </a:prstGeom>
        </p:spPr>
      </p:pic>
      <p:sp>
        <p:nvSpPr>
          <p:cNvPr id="4" name="TextBox 3">
            <a:extLst>
              <a:ext uri="{FF2B5EF4-FFF2-40B4-BE49-F238E27FC236}">
                <a16:creationId xmlns:a16="http://schemas.microsoft.com/office/drawing/2014/main" id="{F2CAD7C2-ED4F-4C4B-925D-23686E43EB93}"/>
              </a:ext>
            </a:extLst>
          </p:cNvPr>
          <p:cNvSpPr txBox="1"/>
          <p:nvPr/>
        </p:nvSpPr>
        <p:spPr>
          <a:xfrm>
            <a:off x="3269449" y="0"/>
            <a:ext cx="5874550" cy="6924973"/>
          </a:xfrm>
          <a:prstGeom prst="rect">
            <a:avLst/>
          </a:prstGeom>
          <a:noFill/>
        </p:spPr>
        <p:txBody>
          <a:bodyPr wrap="square" rtlCol="0">
            <a:spAutoFit/>
          </a:bodyPr>
          <a:lstStyle/>
          <a:p>
            <a:pPr>
              <a:tabLst>
                <a:tab pos="1979613" algn="l"/>
              </a:tabLst>
            </a:pPr>
            <a:endParaRPr lang="en-GB" sz="1000" b="1" u="sng" dirty="0">
              <a:latin typeface="Bahnschrift SemiBold" panose="020B0502040204020203" pitchFamily="34" charset="0"/>
            </a:endParaRPr>
          </a:p>
          <a:p>
            <a:pPr>
              <a:tabLst>
                <a:tab pos="1979613" algn="l"/>
              </a:tabLst>
            </a:pPr>
            <a:r>
              <a:rPr lang="en-GB" sz="4400" b="1" u="sng" dirty="0">
                <a:latin typeface="Bahnschrift SemiBold" panose="020B0502040204020203" pitchFamily="34" charset="0"/>
              </a:rPr>
              <a:t>PROVISIONS</a:t>
            </a:r>
            <a:endParaRPr lang="th-TH" sz="4400" b="1" u="sng" dirty="0">
              <a:latin typeface="Bahnschrift SemiBold" panose="020B0502040204020203" pitchFamily="34" charset="0"/>
            </a:endParaRPr>
          </a:p>
          <a:p>
            <a:pPr>
              <a:tabLst>
                <a:tab pos="1979613" algn="l"/>
              </a:tabLst>
            </a:pPr>
            <a:endParaRPr lang="th-TH" sz="500" b="1" dirty="0">
              <a:latin typeface="Bahnschrift SemiBold" panose="020B0502040204020203" pitchFamily="34" charset="0"/>
            </a:endParaRPr>
          </a:p>
          <a:p>
            <a:pPr>
              <a:tabLst>
                <a:tab pos="1979613" algn="l"/>
              </a:tabLst>
            </a:pPr>
            <a:r>
              <a:rPr lang="en-GB" sz="2000" b="1" dirty="0">
                <a:latin typeface="Bahnschrift SemiBold" panose="020B0502040204020203" pitchFamily="34" charset="0"/>
              </a:rPr>
              <a:t>CHAPTER I	PREAMBLE</a:t>
            </a:r>
          </a:p>
          <a:p>
            <a:pPr>
              <a:tabLst>
                <a:tab pos="1979613" algn="l"/>
              </a:tabLst>
            </a:pPr>
            <a:r>
              <a:rPr lang="en-GB" sz="2000" b="1" dirty="0">
                <a:latin typeface="Bahnschrift SemiBold" panose="020B0502040204020203" pitchFamily="34" charset="0"/>
              </a:rPr>
              <a:t>	</a:t>
            </a:r>
          </a:p>
          <a:p>
            <a:pPr>
              <a:tabLst>
                <a:tab pos="1979613" algn="l"/>
              </a:tabLst>
            </a:pPr>
            <a:r>
              <a:rPr lang="en-GB" sz="2000" b="1" dirty="0">
                <a:latin typeface="Bahnschrift SemiBold" panose="020B0502040204020203" pitchFamily="34" charset="0"/>
              </a:rPr>
              <a:t>CHAPTER II	DEFINITION OF TERMS</a:t>
            </a:r>
          </a:p>
          <a:p>
            <a:endParaRPr lang="en-GB" sz="2000" b="1" dirty="0">
              <a:latin typeface="Bahnschrift SemiBold" panose="020B0502040204020203" pitchFamily="34" charset="0"/>
            </a:endParaRPr>
          </a:p>
          <a:p>
            <a:pPr>
              <a:tabLst>
                <a:tab pos="1979613" algn="l"/>
              </a:tabLst>
            </a:pPr>
            <a:r>
              <a:rPr lang="en-GB" sz="2000" b="1" dirty="0">
                <a:latin typeface="Bahnschrift SemiBold" panose="020B0502040204020203" pitchFamily="34" charset="0"/>
              </a:rPr>
              <a:t>CHAPTER III	OBJECTIVES AND PRINCIPLE </a:t>
            </a:r>
            <a:br>
              <a:rPr lang="en-GB" sz="2000" b="1" dirty="0">
                <a:latin typeface="Bahnschrift SemiBold" panose="020B0502040204020203" pitchFamily="34" charset="0"/>
              </a:rPr>
            </a:br>
            <a:r>
              <a:rPr lang="en-GB" sz="2000" b="1" dirty="0">
                <a:latin typeface="Bahnschrift SemiBold" panose="020B0502040204020203" pitchFamily="34" charset="0"/>
              </a:rPr>
              <a:t>	OF COOPERATION</a:t>
            </a:r>
          </a:p>
          <a:p>
            <a:pPr>
              <a:tabLst>
                <a:tab pos="1979613" algn="l"/>
              </a:tabLst>
            </a:pPr>
            <a:r>
              <a:rPr lang="en-GB" sz="2000" b="1" dirty="0">
                <a:latin typeface="Bahnschrift SemiBold" panose="020B0502040204020203" pitchFamily="34" charset="0"/>
              </a:rPr>
              <a:t>	Article 1 - 10</a:t>
            </a:r>
          </a:p>
          <a:p>
            <a:endParaRPr lang="en-GB" sz="2000" b="1" dirty="0">
              <a:latin typeface="Bahnschrift SemiBold" panose="020B0502040204020203" pitchFamily="34" charset="0"/>
            </a:endParaRPr>
          </a:p>
          <a:p>
            <a:pPr>
              <a:tabLst>
                <a:tab pos="1979613" algn="l"/>
              </a:tabLst>
            </a:pPr>
            <a:r>
              <a:rPr lang="en-GB" sz="2000" b="1" dirty="0">
                <a:latin typeface="Bahnschrift SemiBold" panose="020B0502040204020203" pitchFamily="34" charset="0"/>
              </a:rPr>
              <a:t>CHAPTER IV	INSTITUTIONAL FRAMEWORK</a:t>
            </a:r>
          </a:p>
          <a:p>
            <a:pPr>
              <a:tabLst>
                <a:tab pos="1979613" algn="l"/>
              </a:tabLst>
            </a:pPr>
            <a:r>
              <a:rPr lang="en-GB" sz="2000" b="1" dirty="0">
                <a:latin typeface="Bahnschrift SemiBold" panose="020B0502040204020203" pitchFamily="34" charset="0"/>
              </a:rPr>
              <a:t>	Article 11 - 33</a:t>
            </a:r>
          </a:p>
          <a:p>
            <a:pPr>
              <a:tabLst>
                <a:tab pos="1979613" algn="l"/>
              </a:tabLst>
            </a:pPr>
            <a:endParaRPr lang="en-GB" sz="2000" b="1" dirty="0">
              <a:latin typeface="Bahnschrift SemiBold" panose="020B0502040204020203" pitchFamily="34" charset="0"/>
            </a:endParaRPr>
          </a:p>
          <a:p>
            <a:pPr>
              <a:tabLst>
                <a:tab pos="1979613" algn="l"/>
              </a:tabLst>
            </a:pPr>
            <a:r>
              <a:rPr lang="en-GB" sz="2000" b="1" dirty="0">
                <a:latin typeface="Bahnschrift SemiBold" panose="020B0502040204020203" pitchFamily="34" charset="0"/>
              </a:rPr>
              <a:t>CHAPTER V	ADDRESSING DIFFERENCES </a:t>
            </a:r>
            <a:br>
              <a:rPr lang="en-GB" sz="2000" b="1" dirty="0">
                <a:latin typeface="Bahnschrift SemiBold" panose="020B0502040204020203" pitchFamily="34" charset="0"/>
              </a:rPr>
            </a:br>
            <a:r>
              <a:rPr lang="en-GB" sz="2000" b="1" dirty="0">
                <a:latin typeface="Bahnschrift SemiBold" panose="020B0502040204020203" pitchFamily="34" charset="0"/>
              </a:rPr>
              <a:t>	AND DISPUTES</a:t>
            </a:r>
          </a:p>
          <a:p>
            <a:pPr>
              <a:tabLst>
                <a:tab pos="1979613" algn="l"/>
              </a:tabLst>
            </a:pPr>
            <a:r>
              <a:rPr lang="en-GB" sz="2000" b="1" dirty="0">
                <a:latin typeface="Bahnschrift SemiBold" panose="020B0502040204020203" pitchFamily="34" charset="0"/>
              </a:rPr>
              <a:t>	Article 34 - 35</a:t>
            </a:r>
          </a:p>
          <a:p>
            <a:pPr>
              <a:tabLst>
                <a:tab pos="1979613" algn="l"/>
              </a:tabLst>
            </a:pPr>
            <a:endParaRPr lang="en-GB" sz="2000" b="1" dirty="0">
              <a:latin typeface="Bahnschrift SemiBold" panose="020B0502040204020203" pitchFamily="34" charset="0"/>
            </a:endParaRPr>
          </a:p>
          <a:p>
            <a:pPr>
              <a:tabLst>
                <a:tab pos="1979613" algn="l"/>
              </a:tabLst>
            </a:pPr>
            <a:r>
              <a:rPr lang="en-GB" sz="2000" b="1" dirty="0">
                <a:latin typeface="Bahnschrift SemiBold" panose="020B0502040204020203" pitchFamily="34" charset="0"/>
              </a:rPr>
              <a:t>CHAPTER VI	FINAL PROVISIONS</a:t>
            </a:r>
          </a:p>
          <a:p>
            <a:pPr>
              <a:tabLst>
                <a:tab pos="1979613" algn="l"/>
              </a:tabLst>
            </a:pPr>
            <a:r>
              <a:rPr lang="en-GB" sz="2000" b="1" dirty="0">
                <a:latin typeface="Bahnschrift SemiBold" panose="020B0502040204020203" pitchFamily="34" charset="0"/>
              </a:rPr>
              <a:t>	Article 36 – 42</a:t>
            </a:r>
          </a:p>
          <a:p>
            <a:pPr>
              <a:tabLst>
                <a:tab pos="1979613" algn="l"/>
              </a:tabLst>
            </a:pPr>
            <a:endParaRPr lang="th-TH" sz="2000" b="1" dirty="0">
              <a:latin typeface="Bahnschrift SemiBold" panose="020B0502040204020203" pitchFamily="34" charset="0"/>
            </a:endParaRPr>
          </a:p>
          <a:p>
            <a:pPr>
              <a:tabLst>
                <a:tab pos="1979613" algn="l"/>
              </a:tabLst>
            </a:pPr>
            <a:r>
              <a:rPr lang="en-GB" sz="2000" b="1" dirty="0">
                <a:latin typeface="Bahnschrift SemiBold" panose="020B0502040204020203" pitchFamily="34" charset="0"/>
              </a:rPr>
              <a:t>DONE on 5 April 1995 at Chiang Rai, Thailand</a:t>
            </a:r>
            <a:endParaRPr lang="th-TH" sz="2000" b="1" dirty="0">
              <a:latin typeface="Bahnschrift SemiBold" panose="020B0502040204020203" pitchFamily="34" charset="0"/>
            </a:endParaRPr>
          </a:p>
        </p:txBody>
      </p:sp>
    </p:spTree>
    <p:extLst>
      <p:ext uri="{BB962C8B-B14F-4D97-AF65-F5344CB8AC3E}">
        <p14:creationId xmlns:p14="http://schemas.microsoft.com/office/powerpoint/2010/main" val="23194369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5523E6-271F-4CF9-8636-E1ADC49F6D0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saturation sat="400000"/>
                    </a14:imgEffect>
                  </a14:imgLayer>
                </a14:imgProps>
              </a:ext>
            </a:extLst>
          </a:blip>
          <a:srcRect l="8536" t="6169" r="9305" b="2358"/>
          <a:stretch/>
        </p:blipFill>
        <p:spPr>
          <a:xfrm>
            <a:off x="0" y="567082"/>
            <a:ext cx="9144000" cy="5723835"/>
          </a:xfrm>
          <a:prstGeom prst="rect">
            <a:avLst/>
          </a:prstGeom>
        </p:spPr>
      </p:pic>
    </p:spTree>
    <p:extLst>
      <p:ext uri="{BB962C8B-B14F-4D97-AF65-F5344CB8AC3E}">
        <p14:creationId xmlns:p14="http://schemas.microsoft.com/office/powerpoint/2010/main" val="2902821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DFE4C97-B593-413E-A6EB-78BCBE33F83E}"/>
              </a:ext>
            </a:extLst>
          </p:cNvPr>
          <p:cNvSpPr txBox="1"/>
          <p:nvPr/>
        </p:nvSpPr>
        <p:spPr>
          <a:xfrm>
            <a:off x="2606722" y="1924334"/>
            <a:ext cx="184731" cy="369332"/>
          </a:xfrm>
          <a:prstGeom prst="rect">
            <a:avLst/>
          </a:prstGeom>
          <a:noFill/>
        </p:spPr>
        <p:txBody>
          <a:bodyPr wrap="none" rtlCol="0">
            <a:spAutoFit/>
          </a:bodyPr>
          <a:lstStyle/>
          <a:p>
            <a:endParaRPr lang="en-GB" dirty="0"/>
          </a:p>
        </p:txBody>
      </p:sp>
      <p:pic>
        <p:nvPicPr>
          <p:cNvPr id="1028" name="图片 3">
            <a:extLst>
              <a:ext uri="{FF2B5EF4-FFF2-40B4-BE49-F238E27FC236}">
                <a16:creationId xmlns:a16="http://schemas.microsoft.com/office/drawing/2014/main" id="{A60B75F2-2F1C-486B-97C5-00118B3569CF}"/>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Effect>
                      <a14:saturation sat="400000"/>
                    </a14:imgEffect>
                  </a14:imgLayer>
                </a14:imgProps>
              </a:ext>
              <a:ext uri="{28A0092B-C50C-407E-A947-70E740481C1C}">
                <a14:useLocalDpi xmlns:a14="http://schemas.microsoft.com/office/drawing/2010/main" val="0"/>
              </a:ext>
            </a:extLst>
          </a:blip>
          <a:srcRect l="3826" r="3770"/>
          <a:stretch/>
        </p:blipFill>
        <p:spPr bwMode="auto">
          <a:xfrm>
            <a:off x="4010527" y="1817420"/>
            <a:ext cx="5037221" cy="4976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 name="TextBox 8">
            <a:extLst>
              <a:ext uri="{FF2B5EF4-FFF2-40B4-BE49-F238E27FC236}">
                <a16:creationId xmlns:a16="http://schemas.microsoft.com/office/drawing/2014/main" id="{956734A2-66B8-4AE9-86B4-36F494AB26DE}"/>
              </a:ext>
            </a:extLst>
          </p:cNvPr>
          <p:cNvSpPr txBox="1"/>
          <p:nvPr/>
        </p:nvSpPr>
        <p:spPr>
          <a:xfrm>
            <a:off x="16042" y="-6794"/>
            <a:ext cx="9127958" cy="1854354"/>
          </a:xfrm>
          <a:prstGeom prst="rect">
            <a:avLst/>
          </a:prstGeom>
          <a:noFill/>
        </p:spPr>
        <p:txBody>
          <a:bodyPr wrap="square" rtlCol="0">
            <a:spAutoFit/>
          </a:bodyPr>
          <a:lstStyle/>
          <a:p>
            <a:r>
              <a:rPr lang="en-GB" sz="4000" b="1" dirty="0">
                <a:latin typeface="Bahnschrift SemiBold" panose="020B0502040204020203" pitchFamily="34" charset="0"/>
              </a:rPr>
              <a:t>“Circle of conflict”</a:t>
            </a:r>
          </a:p>
          <a:p>
            <a:r>
              <a:rPr lang="en-GB" sz="2050" i="1" dirty="0">
                <a:latin typeface="Bahnschrift SemiBold" panose="020B0502040204020203" pitchFamily="34" charset="0"/>
              </a:rPr>
              <a:t>Source: adapted from Jarvis, 2008.</a:t>
            </a:r>
          </a:p>
          <a:p>
            <a:r>
              <a:rPr lang="en-GB" dirty="0">
                <a:latin typeface="Bahnschrift SemiBold" panose="020B0502040204020203" pitchFamily="34" charset="0"/>
              </a:rPr>
              <a:t>Todd Jarvis, and Aaron Wolf. ‘Managing Water Negotiations and Conflicts in Concept and in Practice</a:t>
            </a:r>
            <a:r>
              <a:rPr lang="en-GB" i="1" dirty="0">
                <a:latin typeface="Bahnschrift SemiBold" panose="020B0502040204020203" pitchFamily="34" charset="0"/>
              </a:rPr>
              <a:t>’, Transboundary Water Management Principles and Practice / Edited by Anton Earle, Anders </a:t>
            </a:r>
            <a:r>
              <a:rPr lang="en-GB" i="1" dirty="0" err="1">
                <a:latin typeface="Bahnschrift SemiBold" panose="020B0502040204020203" pitchFamily="34" charset="0"/>
              </a:rPr>
              <a:t>Jägerskog</a:t>
            </a:r>
            <a:r>
              <a:rPr lang="en-GB" i="1" dirty="0">
                <a:latin typeface="Bahnschrift SemiBold" panose="020B0502040204020203" pitchFamily="34" charset="0"/>
              </a:rPr>
              <a:t>, </a:t>
            </a:r>
            <a:r>
              <a:rPr lang="en-GB" i="1" dirty="0" err="1">
                <a:latin typeface="Bahnschrift SemiBold" panose="020B0502040204020203" pitchFamily="34" charset="0"/>
              </a:rPr>
              <a:t>Joakim</a:t>
            </a:r>
            <a:r>
              <a:rPr lang="en-GB" i="1" dirty="0">
                <a:latin typeface="Bahnschrift SemiBold" panose="020B0502040204020203" pitchFamily="34" charset="0"/>
              </a:rPr>
              <a:t> </a:t>
            </a:r>
            <a:r>
              <a:rPr lang="en-GB" i="1" dirty="0" err="1">
                <a:latin typeface="Bahnschrift SemiBold" panose="020B0502040204020203" pitchFamily="34" charset="0"/>
              </a:rPr>
              <a:t>Öjendal</a:t>
            </a:r>
            <a:r>
              <a:rPr lang="en-GB" i="1">
                <a:latin typeface="Bahnschrift SemiBold" panose="020B0502040204020203" pitchFamily="34" charset="0"/>
              </a:rPr>
              <a:t>.</a:t>
            </a:r>
            <a:r>
              <a:rPr lang="en-GB">
                <a:latin typeface="Bahnschrift SemiBold" panose="020B0502040204020203" pitchFamily="34" charset="0"/>
              </a:rPr>
              <a:t>, (2010), </a:t>
            </a:r>
            <a:r>
              <a:rPr lang="en-GB" dirty="0">
                <a:latin typeface="Bahnschrift SemiBold" panose="020B0502040204020203" pitchFamily="34" charset="0"/>
              </a:rPr>
              <a:t>p. 125-141.</a:t>
            </a:r>
          </a:p>
        </p:txBody>
      </p:sp>
      <p:pic>
        <p:nvPicPr>
          <p:cNvPr id="10" name="Picture 9">
            <a:extLst>
              <a:ext uri="{FF2B5EF4-FFF2-40B4-BE49-F238E27FC236}">
                <a16:creationId xmlns:a16="http://schemas.microsoft.com/office/drawing/2014/main" id="{941393BD-1B64-47AB-89AB-77224B4AC78F}"/>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32982" t="19900" r="34211" b="3428"/>
          <a:stretch/>
        </p:blipFill>
        <p:spPr>
          <a:xfrm>
            <a:off x="120195" y="1844124"/>
            <a:ext cx="3779044" cy="4965493"/>
          </a:xfrm>
          <a:prstGeom prst="rect">
            <a:avLst/>
          </a:prstGeom>
        </p:spPr>
      </p:pic>
    </p:spTree>
    <p:extLst>
      <p:ext uri="{BB962C8B-B14F-4D97-AF65-F5344CB8AC3E}">
        <p14:creationId xmlns:p14="http://schemas.microsoft.com/office/powerpoint/2010/main" val="28474702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9070925-E797-4306-803F-ECB9FFBFA218}"/>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saturation sat="400000"/>
                    </a14:imgEffect>
                    <a14:imgEffect>
                      <a14:brightnessContrast contrast="-40000"/>
                    </a14:imgEffect>
                  </a14:imgLayer>
                </a14:imgProps>
              </a:ext>
            </a:extLst>
          </a:blip>
          <a:srcRect l="20896" t="11176" r="19104" b="3078"/>
          <a:stretch/>
        </p:blipFill>
        <p:spPr>
          <a:xfrm>
            <a:off x="0" y="1569493"/>
            <a:ext cx="5486400" cy="5078313"/>
          </a:xfrm>
          <a:prstGeom prst="rect">
            <a:avLst/>
          </a:prstGeom>
        </p:spPr>
      </p:pic>
      <p:sp>
        <p:nvSpPr>
          <p:cNvPr id="8" name="Rectangle 7">
            <a:extLst>
              <a:ext uri="{FF2B5EF4-FFF2-40B4-BE49-F238E27FC236}">
                <a16:creationId xmlns:a16="http://schemas.microsoft.com/office/drawing/2014/main" id="{63A913AC-09C6-45A8-8B88-0AB1F9FA4E54}"/>
              </a:ext>
            </a:extLst>
          </p:cNvPr>
          <p:cNvSpPr/>
          <p:nvPr/>
        </p:nvSpPr>
        <p:spPr>
          <a:xfrm>
            <a:off x="5486400" y="1569493"/>
            <a:ext cx="3657600" cy="5078313"/>
          </a:xfrm>
          <a:prstGeom prst="rect">
            <a:avLst/>
          </a:prstGeom>
        </p:spPr>
        <p:txBody>
          <a:bodyPr wrap="square">
            <a:spAutoFit/>
          </a:bodyPr>
          <a:lstStyle/>
          <a:p>
            <a:pPr marR="88900" algn="just">
              <a:spcAft>
                <a:spcPts val="0"/>
              </a:spcAft>
            </a:pPr>
            <a:r>
              <a:rPr lang="en-GB" dirty="0">
                <a:latin typeface="Bahnschrift SemiBold" panose="020B0502040204020203" pitchFamily="34" charset="0"/>
                <a:ea typeface="SimSun" panose="02010600030101010101" pitchFamily="2" charset="-122"/>
              </a:rPr>
              <a:t>'BATANA’ (</a:t>
            </a:r>
            <a:r>
              <a:rPr lang="en-GB" dirty="0">
                <a:latin typeface="Bahnschrift SemiBold" panose="020B0502040204020203" pitchFamily="34" charset="0"/>
              </a:rPr>
              <a:t>the best alternative to </a:t>
            </a:r>
            <a:r>
              <a:rPr lang="en-GB" spc="-60" dirty="0">
                <a:latin typeface="Bahnschrift SemiBold" panose="020B0502040204020203" pitchFamily="34" charset="0"/>
              </a:rPr>
              <a:t>a negotiated agreement) </a:t>
            </a:r>
            <a:r>
              <a:rPr lang="en-GB" spc="-60" dirty="0">
                <a:latin typeface="Bahnschrift SemiBold" panose="020B0502040204020203" pitchFamily="34" charset="0"/>
                <a:ea typeface="SimSun" panose="02010600030101010101" pitchFamily="2" charset="-122"/>
              </a:rPr>
              <a:t>Table gives</a:t>
            </a:r>
            <a:r>
              <a:rPr lang="en-GB" dirty="0">
                <a:latin typeface="Bahnschrift SemiBold" panose="020B0502040204020203" pitchFamily="34" charset="0"/>
                <a:ea typeface="SimSun" panose="02010600030101010101" pitchFamily="2" charset="-122"/>
              </a:rPr>
              <a:t> the negotiation planning chart for the conflicts (disputes) resolution between MRC-members’.</a:t>
            </a:r>
          </a:p>
          <a:p>
            <a:pPr marR="88900" algn="just">
              <a:spcAft>
                <a:spcPts val="0"/>
              </a:spcAft>
              <a:tabLst>
                <a:tab pos="355600" algn="l"/>
              </a:tabLst>
            </a:pPr>
            <a:r>
              <a:rPr lang="en-GB" dirty="0">
                <a:latin typeface="Bahnschrift SemiBold" panose="020B0502040204020203" pitchFamily="34" charset="0"/>
                <a:ea typeface="SimSun" panose="02010600030101010101" pitchFamily="2" charset="-122"/>
              </a:rPr>
              <a:t>	</a:t>
            </a:r>
            <a:r>
              <a:rPr lang="en-GB" spc="-10" dirty="0">
                <a:latin typeface="Bahnschrift SemiBold" panose="020B0502040204020203" pitchFamily="34" charset="0"/>
                <a:ea typeface="SimSun" panose="02010600030101010101" pitchFamily="2" charset="-122"/>
              </a:rPr>
              <a:t>The conclusions of negotiation</a:t>
            </a:r>
            <a:r>
              <a:rPr lang="en-GB" dirty="0">
                <a:latin typeface="Bahnschrift SemiBold" panose="020B0502040204020203" pitchFamily="34" charset="0"/>
                <a:ea typeface="SimSun" panose="02010600030101010101" pitchFamily="2" charset="-122"/>
              </a:rPr>
              <a:t> are as follows: </a:t>
            </a:r>
            <a:endParaRPr lang="en-GB" sz="1200" dirty="0">
              <a:latin typeface="Bahnschrift SemiBold" panose="020B0502040204020203" pitchFamily="34" charset="0"/>
              <a:ea typeface="SimSun" panose="02010600030101010101" pitchFamily="2" charset="-122"/>
            </a:endParaRPr>
          </a:p>
          <a:p>
            <a:pPr marL="285750" marR="88900" indent="-285750" algn="just">
              <a:spcAft>
                <a:spcPts val="0"/>
              </a:spcAft>
              <a:buFont typeface="Wingdings" panose="05000000000000000000" pitchFamily="2" charset="2"/>
              <a:buChar char="q"/>
            </a:pPr>
            <a:r>
              <a:rPr lang="en-GB" dirty="0">
                <a:latin typeface="Bahnschrift SemiBold" panose="020B0502040204020203" pitchFamily="34" charset="0"/>
                <a:ea typeface="SimSun" panose="02010600030101010101" pitchFamily="2" charset="-122"/>
              </a:rPr>
              <a:t>1.	Develop border areas into border markets and MOUs </a:t>
            </a:r>
            <a:r>
              <a:rPr lang="en-GB" spc="-20" dirty="0">
                <a:latin typeface="Bahnschrift SemiBold" panose="020B0502040204020203" pitchFamily="34" charset="0"/>
                <a:ea typeface="SimSun" panose="02010600030101010101" pitchFamily="2" charset="-122"/>
              </a:rPr>
              <a:t>for people’s necessary living.</a:t>
            </a:r>
          </a:p>
          <a:p>
            <a:pPr marL="285750" marR="88900" indent="-285750" algn="just">
              <a:spcAft>
                <a:spcPts val="0"/>
              </a:spcAft>
              <a:buFont typeface="Wingdings" panose="05000000000000000000" pitchFamily="2" charset="2"/>
              <a:buChar char="q"/>
            </a:pPr>
            <a:r>
              <a:rPr lang="en-GB" dirty="0">
                <a:latin typeface="Bahnschrift SemiBold" panose="020B0502040204020203" pitchFamily="34" charset="0"/>
                <a:ea typeface="SimSun" panose="02010600030101010101" pitchFamily="2" charset="-122"/>
              </a:rPr>
              <a:t>2.	 Increase public connectivity (such as number of flights, border roads improvement, etc.) to lead and boost up the economy. </a:t>
            </a:r>
            <a:endParaRPr lang="en-GB" sz="1200" dirty="0">
              <a:latin typeface="Bahnschrift SemiBold" panose="020B0502040204020203" pitchFamily="34" charset="0"/>
              <a:ea typeface="SimSun" panose="02010600030101010101" pitchFamily="2" charset="-122"/>
            </a:endParaRPr>
          </a:p>
          <a:p>
            <a:pPr marL="285750" marR="88900" indent="-285750" algn="just">
              <a:spcAft>
                <a:spcPts val="0"/>
              </a:spcAft>
              <a:buFont typeface="Wingdings" panose="05000000000000000000" pitchFamily="2" charset="2"/>
              <a:buChar char="q"/>
            </a:pPr>
            <a:r>
              <a:rPr lang="en-GB" dirty="0">
                <a:latin typeface="Bahnschrift SemiBold" panose="020B0502040204020203" pitchFamily="34" charset="0"/>
                <a:ea typeface="SimSun" panose="02010600030101010101" pitchFamily="2" charset="-122"/>
              </a:rPr>
              <a:t>3. Boost up the industrial area and make benefit on electricity trading.</a:t>
            </a:r>
            <a:endParaRPr lang="en-GB" sz="1200" dirty="0">
              <a:effectLst/>
              <a:latin typeface="Bahnschrift SemiBold" panose="020B0502040204020203" pitchFamily="34" charset="0"/>
              <a:ea typeface="SimSun" panose="02010600030101010101" pitchFamily="2" charset="-122"/>
            </a:endParaRPr>
          </a:p>
        </p:txBody>
      </p:sp>
      <p:sp>
        <p:nvSpPr>
          <p:cNvPr id="10" name="Rectangle 9">
            <a:extLst>
              <a:ext uri="{FF2B5EF4-FFF2-40B4-BE49-F238E27FC236}">
                <a16:creationId xmlns:a16="http://schemas.microsoft.com/office/drawing/2014/main" id="{E5B171B3-D830-4ADB-9B03-7EB942E5ED52}"/>
              </a:ext>
            </a:extLst>
          </p:cNvPr>
          <p:cNvSpPr/>
          <p:nvPr/>
        </p:nvSpPr>
        <p:spPr>
          <a:xfrm>
            <a:off x="0" y="133785"/>
            <a:ext cx="9143999" cy="1200329"/>
          </a:xfrm>
          <a:prstGeom prst="rect">
            <a:avLst/>
          </a:prstGeom>
        </p:spPr>
        <p:txBody>
          <a:bodyPr wrap="square">
            <a:spAutoFit/>
          </a:bodyPr>
          <a:lstStyle/>
          <a:p>
            <a:r>
              <a:rPr lang="en-GB" sz="4000" dirty="0">
                <a:latin typeface="Bahnschrift SemiBold" panose="020B0502040204020203" pitchFamily="34" charset="0"/>
                <a:ea typeface="SimSun" panose="02010600030101010101" pitchFamily="2" charset="-122"/>
              </a:rPr>
              <a:t>'BATANA’ </a:t>
            </a:r>
          </a:p>
          <a:p>
            <a:r>
              <a:rPr lang="en-GB" sz="3200" dirty="0">
                <a:latin typeface="Bahnschrift SemiBold" panose="020B0502040204020203" pitchFamily="34" charset="0"/>
              </a:rPr>
              <a:t>⸺ the best alternative to </a:t>
            </a:r>
            <a:r>
              <a:rPr lang="en-GB" sz="3200" spc="-60" dirty="0">
                <a:latin typeface="Bahnschrift SemiBold" panose="020B0502040204020203" pitchFamily="34" charset="0"/>
              </a:rPr>
              <a:t>a negotiated agreement </a:t>
            </a:r>
            <a:endParaRPr lang="en-GB" sz="3200" dirty="0"/>
          </a:p>
        </p:txBody>
      </p:sp>
    </p:spTree>
    <p:extLst>
      <p:ext uri="{BB962C8B-B14F-4D97-AF65-F5344CB8AC3E}">
        <p14:creationId xmlns:p14="http://schemas.microsoft.com/office/powerpoint/2010/main" val="635885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5BB77D8-FC88-4C1E-B78E-F6D4FB7B53E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4834600" cy="6858000"/>
          </a:xfrm>
          <a:prstGeom prst="rect">
            <a:avLst/>
          </a:prstGeom>
        </p:spPr>
      </p:pic>
      <p:pic>
        <p:nvPicPr>
          <p:cNvPr id="6" name="Picture 5">
            <a:extLst>
              <a:ext uri="{FF2B5EF4-FFF2-40B4-BE49-F238E27FC236}">
                <a16:creationId xmlns:a16="http://schemas.microsoft.com/office/drawing/2014/main" id="{65A11788-591E-479B-B649-1C31CC5F6CCA}"/>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Effect>
                      <a14:saturation sat="300000"/>
                    </a14:imgEffect>
                  </a14:imgLayer>
                </a14:imgProps>
              </a:ext>
              <a:ext uri="{28A0092B-C50C-407E-A947-70E740481C1C}">
                <a14:useLocalDpi xmlns:a14="http://schemas.microsoft.com/office/drawing/2010/main" val="0"/>
              </a:ext>
            </a:extLst>
          </a:blip>
          <a:srcRect t="36643"/>
          <a:stretch/>
        </p:blipFill>
        <p:spPr>
          <a:xfrm>
            <a:off x="4851671" y="0"/>
            <a:ext cx="4333273" cy="1728795"/>
          </a:xfrm>
          <a:prstGeom prst="rect">
            <a:avLst/>
          </a:prstGeom>
        </p:spPr>
      </p:pic>
      <p:pic>
        <p:nvPicPr>
          <p:cNvPr id="8" name="Picture 7">
            <a:extLst>
              <a:ext uri="{FF2B5EF4-FFF2-40B4-BE49-F238E27FC236}">
                <a16:creationId xmlns:a16="http://schemas.microsoft.com/office/drawing/2014/main" id="{C41DF69A-B6EC-45A9-BA43-5BA31BD000F8}"/>
              </a:ext>
            </a:extLst>
          </p:cNvPr>
          <p:cNvPicPr>
            <a:picLocks noChangeAspect="1"/>
          </p:cNvPicPr>
          <p:nvPr/>
        </p:nvPicPr>
        <p:blipFill rotWithShape="1">
          <a:blip r:embed="rId7">
            <a:extLst>
              <a:ext uri="{28A0092B-C50C-407E-A947-70E740481C1C}">
                <a14:useLocalDpi xmlns:a14="http://schemas.microsoft.com/office/drawing/2010/main" val="0"/>
              </a:ext>
            </a:extLst>
          </a:blip>
          <a:srcRect l="7090" t="19503" r="6527" b="34925"/>
          <a:stretch/>
        </p:blipFill>
        <p:spPr>
          <a:xfrm>
            <a:off x="4865319" y="1728794"/>
            <a:ext cx="4328082" cy="3400411"/>
          </a:xfrm>
          <a:prstGeom prst="rect">
            <a:avLst/>
          </a:prstGeom>
        </p:spPr>
      </p:pic>
      <p:sp>
        <p:nvSpPr>
          <p:cNvPr id="9" name="Rectangle 8">
            <a:extLst>
              <a:ext uri="{FF2B5EF4-FFF2-40B4-BE49-F238E27FC236}">
                <a16:creationId xmlns:a16="http://schemas.microsoft.com/office/drawing/2014/main" id="{06D1E53E-BECB-4648-961D-447FAD461FBD}"/>
              </a:ext>
            </a:extLst>
          </p:cNvPr>
          <p:cNvSpPr/>
          <p:nvPr/>
        </p:nvSpPr>
        <p:spPr>
          <a:xfrm>
            <a:off x="4834601" y="5117026"/>
            <a:ext cx="4309400" cy="1754326"/>
          </a:xfrm>
          <a:prstGeom prst="rect">
            <a:avLst/>
          </a:prstGeom>
        </p:spPr>
        <p:txBody>
          <a:bodyPr wrap="square">
            <a:spAutoFit/>
          </a:bodyPr>
          <a:lstStyle/>
          <a:p>
            <a:pPr algn="thaiDist"/>
            <a:r>
              <a:rPr lang="en-GB" sz="1200" dirty="0">
                <a:latin typeface="Bahnschrift SemiBold" panose="020B0502040204020203" pitchFamily="34" charset="0"/>
              </a:rPr>
              <a:t>Over the years, the MRC and its member countries have developed five sets of procedural rules and associated technical guidelines on data sharing, water use monitoring, water use cooperation, flow maintenance, and water quality. The first three establish the process of water cooperation, while the rest set the criteria to assess water conditions. These rules, known as the MRC Procedures, provide </a:t>
            </a:r>
            <a:br>
              <a:rPr lang="en-GB" sz="1200" dirty="0">
                <a:latin typeface="Bahnschrift SemiBold" panose="020B0502040204020203" pitchFamily="34" charset="0"/>
              </a:rPr>
            </a:br>
            <a:r>
              <a:rPr lang="en-GB" sz="1200" dirty="0">
                <a:latin typeface="Bahnschrift SemiBold" panose="020B0502040204020203" pitchFamily="34" charset="0"/>
              </a:rPr>
              <a:t>a systematic and unified instrument for the implementation of the Mekong Agreement.</a:t>
            </a:r>
          </a:p>
        </p:txBody>
      </p:sp>
    </p:spTree>
    <p:extLst>
      <p:ext uri="{BB962C8B-B14F-4D97-AF65-F5344CB8AC3E}">
        <p14:creationId xmlns:p14="http://schemas.microsoft.com/office/powerpoint/2010/main" val="19389508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1C84D4B-5452-40B0-B052-BFD69926BD68}"/>
              </a:ext>
            </a:extLst>
          </p:cNvPr>
          <p:cNvPicPr>
            <a:picLocks noChangeAspect="1"/>
          </p:cNvPicPr>
          <p:nvPr/>
        </p:nvPicPr>
        <p:blipFill rotWithShape="1">
          <a:blip r:embed="rId2">
            <a:extLst>
              <a:ext uri="{28A0092B-C50C-407E-A947-70E740481C1C}">
                <a14:useLocalDpi xmlns:a14="http://schemas.microsoft.com/office/drawing/2010/main" val="0"/>
              </a:ext>
            </a:extLst>
          </a:blip>
          <a:srcRect t="36643"/>
          <a:stretch/>
        </p:blipFill>
        <p:spPr>
          <a:xfrm>
            <a:off x="0" y="0"/>
            <a:ext cx="9167873" cy="3657599"/>
          </a:xfrm>
          <a:prstGeom prst="rect">
            <a:avLst/>
          </a:prstGeom>
        </p:spPr>
      </p:pic>
      <p:sp>
        <p:nvSpPr>
          <p:cNvPr id="6" name="Rectangle 5">
            <a:extLst>
              <a:ext uri="{FF2B5EF4-FFF2-40B4-BE49-F238E27FC236}">
                <a16:creationId xmlns:a16="http://schemas.microsoft.com/office/drawing/2014/main" id="{117B207D-A745-4A13-92EB-FFBB30851580}"/>
              </a:ext>
            </a:extLst>
          </p:cNvPr>
          <p:cNvSpPr/>
          <p:nvPr/>
        </p:nvSpPr>
        <p:spPr>
          <a:xfrm>
            <a:off x="0" y="3712191"/>
            <a:ext cx="9144000" cy="3093154"/>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marL="285750" indent="-285750">
              <a:buFont typeface="Wingdings" panose="05000000000000000000" pitchFamily="2" charset="2"/>
              <a:buChar char="§"/>
            </a:pPr>
            <a:r>
              <a:rPr lang="en-GB" sz="1500" dirty="0">
                <a:latin typeface="Bahnschrift SemiBold" panose="020B0502040204020203" pitchFamily="34" charset="0"/>
              </a:rPr>
              <a:t>Procedures for Data and Information Exchange and Sharing (PDIES), approved in 2001 to operationalise data and information exchange of vital water-related indicators among the four Mekong countries. </a:t>
            </a:r>
          </a:p>
          <a:p>
            <a:pPr marL="285750" indent="-285750">
              <a:buFont typeface="Wingdings" panose="05000000000000000000" pitchFamily="2" charset="2"/>
              <a:buChar char="§"/>
            </a:pPr>
            <a:r>
              <a:rPr lang="en-GB" sz="1500" dirty="0">
                <a:latin typeface="Bahnschrift SemiBold" panose="020B0502040204020203" pitchFamily="34" charset="0"/>
              </a:rPr>
              <a:t>Procedures for Water Use Monitoring (PWUM), approved in 2003 to establish an effective monitoring system of water use of the Mekong and tributaries by various sectors, including domestic supply, irrigation and hydropower. </a:t>
            </a:r>
          </a:p>
          <a:p>
            <a:pPr marL="285750" indent="-285750">
              <a:buFont typeface="Wingdings" panose="05000000000000000000" pitchFamily="2" charset="2"/>
              <a:buChar char="§"/>
            </a:pPr>
            <a:r>
              <a:rPr lang="en-GB" sz="1500" dirty="0">
                <a:latin typeface="Bahnschrift SemiBold" panose="020B0502040204020203" pitchFamily="34" charset="0"/>
              </a:rPr>
              <a:t>Procedures for Notification, Prior Consultation and Agreement (PNPCA), approved in 2003 to facilitate the cooperation on water use and development with a set of three specific processes for proposed water infrastructure projects. </a:t>
            </a:r>
          </a:p>
          <a:p>
            <a:pPr marL="285750" indent="-285750">
              <a:buFont typeface="Wingdings" panose="05000000000000000000" pitchFamily="2" charset="2"/>
              <a:buChar char="§"/>
            </a:pPr>
            <a:r>
              <a:rPr lang="en-GB" sz="1500" dirty="0">
                <a:latin typeface="Bahnschrift SemiBold" panose="020B0502040204020203" pitchFamily="34" charset="0"/>
              </a:rPr>
              <a:t>Procedures for the Maintenance of Flows on the Mainstream (PMFM), approved in 2006 to set out assessment criteria and a process to monitor and maintain adequate water flow in the Mekong and Tonle Sap rivers. </a:t>
            </a:r>
          </a:p>
          <a:p>
            <a:pPr marL="285750" indent="-285750">
              <a:buFont typeface="Wingdings" panose="05000000000000000000" pitchFamily="2" charset="2"/>
              <a:buChar char="§"/>
            </a:pPr>
            <a:r>
              <a:rPr lang="en-GB" sz="1500" dirty="0">
                <a:latin typeface="Bahnschrift SemiBold" panose="020B0502040204020203" pitchFamily="34" charset="0"/>
              </a:rPr>
              <a:t>Procedures for Water Quality (PWQ), approved in 2011 to strengthen a cooperative framework to monitor and safeguard water quality of the Mekong and </a:t>
            </a:r>
            <a:r>
              <a:rPr lang="en-GB" sz="1500" dirty="0" err="1">
                <a:latin typeface="Bahnschrift SemiBold" panose="020B0502040204020203" pitchFamily="34" charset="0"/>
              </a:rPr>
              <a:t>Bassac</a:t>
            </a:r>
            <a:r>
              <a:rPr lang="en-GB" sz="1500" dirty="0">
                <a:latin typeface="Bahnschrift SemiBold" panose="020B0502040204020203" pitchFamily="34" charset="0"/>
              </a:rPr>
              <a:t> rivers with agreed sets of assessment criteria</a:t>
            </a:r>
          </a:p>
        </p:txBody>
      </p:sp>
    </p:spTree>
    <p:extLst>
      <p:ext uri="{BB962C8B-B14F-4D97-AF65-F5344CB8AC3E}">
        <p14:creationId xmlns:p14="http://schemas.microsoft.com/office/powerpoint/2010/main" val="37753667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creenshot of a cell phone&#10;&#10;Description automatically generated">
            <a:extLst>
              <a:ext uri="{FF2B5EF4-FFF2-40B4-BE49-F238E27FC236}">
                <a16:creationId xmlns:a16="http://schemas.microsoft.com/office/drawing/2014/main" id="{854F83D0-A33E-430D-AFDC-0CB846E2C472}"/>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61854" t="62513" r="7953" b="5085"/>
          <a:stretch/>
        </p:blipFill>
        <p:spPr>
          <a:xfrm>
            <a:off x="4638877" y="-1"/>
            <a:ext cx="4505124" cy="6858001"/>
          </a:xfrm>
          <a:prstGeom prst="rect">
            <a:avLst/>
          </a:prstGeom>
        </p:spPr>
      </p:pic>
      <p:sp>
        <p:nvSpPr>
          <p:cNvPr id="9" name="Rectangle 8">
            <a:extLst>
              <a:ext uri="{FF2B5EF4-FFF2-40B4-BE49-F238E27FC236}">
                <a16:creationId xmlns:a16="http://schemas.microsoft.com/office/drawing/2014/main" id="{76F449BA-530F-43E1-A3E0-F389AA1421B7}"/>
              </a:ext>
            </a:extLst>
          </p:cNvPr>
          <p:cNvSpPr/>
          <p:nvPr/>
        </p:nvSpPr>
        <p:spPr>
          <a:xfrm>
            <a:off x="13648" y="0"/>
            <a:ext cx="4763068" cy="6401753"/>
          </a:xfrm>
          <a:prstGeom prst="rect">
            <a:avLst/>
          </a:prstGeom>
        </p:spPr>
        <p:txBody>
          <a:bodyPr wrap="square">
            <a:spAutoFit/>
          </a:bodyPr>
          <a:lstStyle/>
          <a:p>
            <a:r>
              <a:rPr lang="en-GB" sz="2000" b="1" dirty="0">
                <a:latin typeface="Bahnschrift SemiBold" panose="020B0502040204020203" pitchFamily="34" charset="0"/>
              </a:rPr>
              <a:t>Mekong Agreement and MRC Procedures set a cooperation framework</a:t>
            </a:r>
          </a:p>
          <a:p>
            <a:endParaRPr lang="en-GB" sz="1000" b="1" dirty="0">
              <a:latin typeface="Bahnschrift SemiBold" panose="020B0502040204020203" pitchFamily="34" charset="0"/>
            </a:endParaRPr>
          </a:p>
          <a:p>
            <a:pPr algn="thaiDist">
              <a:tabLst>
                <a:tab pos="355600" algn="l"/>
              </a:tabLst>
            </a:pPr>
            <a:r>
              <a:rPr lang="en-GB" sz="2000" b="1" dirty="0">
                <a:latin typeface="Bahnschrift SemiBold" panose="020B0502040204020203" pitchFamily="34" charset="0"/>
              </a:rPr>
              <a:t>	</a:t>
            </a:r>
            <a:r>
              <a:rPr lang="en-GB" sz="2000" dirty="0">
                <a:latin typeface="Bahnschrift SemiBold" panose="020B0502040204020203" pitchFamily="34" charset="0"/>
              </a:rPr>
              <a:t>The 1995 Mekong Agreement provides a legal framework for the four countries to cooperate for better development and management of water resources that could bring them economic benefits while protecting the environment. </a:t>
            </a:r>
            <a:br>
              <a:rPr lang="en-GB" sz="2000" dirty="0">
                <a:latin typeface="Bahnschrift SemiBold" panose="020B0502040204020203" pitchFamily="34" charset="0"/>
              </a:rPr>
            </a:br>
            <a:r>
              <a:rPr lang="en-GB" sz="2000" dirty="0">
                <a:latin typeface="Bahnschrift SemiBold" panose="020B0502040204020203" pitchFamily="34" charset="0"/>
              </a:rPr>
              <a:t>It defines the mission and goals of the organisation, and sets out the roles and responsibilities of its three bodies;- </a:t>
            </a:r>
            <a:br>
              <a:rPr lang="en-GB" sz="2000" dirty="0">
                <a:latin typeface="Bahnschrift SemiBold" panose="020B0502040204020203" pitchFamily="34" charset="0"/>
              </a:rPr>
            </a:br>
            <a:r>
              <a:rPr lang="en-GB" sz="2000" dirty="0">
                <a:latin typeface="Bahnschrift SemiBold" panose="020B0502040204020203" pitchFamily="34" charset="0"/>
              </a:rPr>
              <a:t>(1) the Council, (2) the Joint Committee, and (3) the Secretariat – and the strategic objectives of cooperation. </a:t>
            </a:r>
          </a:p>
          <a:p>
            <a:pPr algn="thaiDist">
              <a:tabLst>
                <a:tab pos="355600" algn="l"/>
              </a:tabLst>
            </a:pPr>
            <a:r>
              <a:rPr lang="en-GB" sz="2000" dirty="0">
                <a:latin typeface="Bahnschrift SemiBold" panose="020B0502040204020203" pitchFamily="34" charset="0"/>
              </a:rPr>
              <a:t>	Ultimately, the agreement tasks the MRC to promote optimal use of water and well-balanced development of the basin, and support the achievement of the Mekong’s full potential through the formulation of a basin development plan.</a:t>
            </a:r>
            <a:endParaRPr lang="en-GB" dirty="0">
              <a:latin typeface="Bahnschrift SemiBold" panose="020B0502040204020203" pitchFamily="34" charset="0"/>
            </a:endParaRPr>
          </a:p>
        </p:txBody>
      </p:sp>
    </p:spTree>
    <p:extLst>
      <p:ext uri="{BB962C8B-B14F-4D97-AF65-F5344CB8AC3E}">
        <p14:creationId xmlns:p14="http://schemas.microsoft.com/office/powerpoint/2010/main" val="26274339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B87703-2C25-4E64-9762-889DC4A89B97}"/>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1177119" y="0"/>
            <a:ext cx="6858000" cy="6858000"/>
          </a:xfrm>
          <a:prstGeom prst="rect">
            <a:avLst/>
          </a:prstGeom>
        </p:spPr>
      </p:pic>
    </p:spTree>
    <p:extLst>
      <p:ext uri="{BB962C8B-B14F-4D97-AF65-F5344CB8AC3E}">
        <p14:creationId xmlns:p14="http://schemas.microsoft.com/office/powerpoint/2010/main" val="38499172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itting at a table&#10;&#10;Description generated with very high confidence">
            <a:extLst>
              <a:ext uri="{FF2B5EF4-FFF2-40B4-BE49-F238E27FC236}">
                <a16:creationId xmlns:a16="http://schemas.microsoft.com/office/drawing/2014/main" id="{0A1C5F6A-ADBF-4D7B-B096-38415D167FB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0"/>
            <a:ext cx="9152728" cy="6147582"/>
          </a:xfrm>
          <a:prstGeom prst="rect">
            <a:avLst/>
          </a:prstGeom>
        </p:spPr>
      </p:pic>
      <p:graphicFrame>
        <p:nvGraphicFramePr>
          <p:cNvPr id="4" name="Table 3">
            <a:extLst>
              <a:ext uri="{FF2B5EF4-FFF2-40B4-BE49-F238E27FC236}">
                <a16:creationId xmlns:a16="http://schemas.microsoft.com/office/drawing/2014/main" id="{ACE4A2A9-B046-48C8-94C2-E52ECC56DD41}"/>
              </a:ext>
            </a:extLst>
          </p:cNvPr>
          <p:cNvGraphicFramePr>
            <a:graphicFrameLocks noGrp="1"/>
          </p:cNvGraphicFramePr>
          <p:nvPr>
            <p:extLst/>
          </p:nvPr>
        </p:nvGraphicFramePr>
        <p:xfrm>
          <a:off x="0" y="6147582"/>
          <a:ext cx="9152728" cy="710418"/>
        </p:xfrm>
        <a:graphic>
          <a:graphicData uri="http://schemas.openxmlformats.org/drawingml/2006/table">
            <a:tbl>
              <a:tblPr/>
              <a:tblGrid>
                <a:gridCol w="9152728">
                  <a:extLst>
                    <a:ext uri="{9D8B030D-6E8A-4147-A177-3AD203B41FA5}">
                      <a16:colId xmlns:a16="http://schemas.microsoft.com/office/drawing/2014/main" val="4286184742"/>
                    </a:ext>
                  </a:extLst>
                </a:gridCol>
              </a:tblGrid>
              <a:tr h="710418">
                <a:tc>
                  <a:txBody>
                    <a:bodyPr/>
                    <a:lstStyle/>
                    <a:p>
                      <a:pPr algn="ctr"/>
                      <a:r>
                        <a:rPr lang="en-GB" sz="1800" b="1" dirty="0">
                          <a:solidFill>
                            <a:schemeClr val="tx1"/>
                          </a:solidFill>
                          <a:effectLst/>
                          <a:latin typeface="Bahnschrift" panose="020B0502040204020203" pitchFamily="34" charset="0"/>
                          <a:ea typeface="微软雅黑" panose="020B0503020204020204" pitchFamily="34" charset="-122"/>
                        </a:rPr>
                        <a:t>Premier Li Keqiang speaks at the first Lancang-Mekong cooperation leaders' meeting </a:t>
                      </a:r>
                      <a:br>
                        <a:rPr lang="en-GB" sz="1800" b="1" dirty="0">
                          <a:solidFill>
                            <a:schemeClr val="tx1"/>
                          </a:solidFill>
                          <a:effectLst/>
                          <a:latin typeface="Bahnschrift" panose="020B0502040204020203" pitchFamily="34" charset="0"/>
                          <a:ea typeface="微软雅黑" panose="020B0503020204020204" pitchFamily="34" charset="-122"/>
                        </a:rPr>
                      </a:br>
                      <a:r>
                        <a:rPr lang="en-GB" sz="1800" b="1" dirty="0">
                          <a:solidFill>
                            <a:schemeClr val="tx1"/>
                          </a:solidFill>
                          <a:effectLst/>
                          <a:latin typeface="Bahnschrift" panose="020B0502040204020203" pitchFamily="34" charset="0"/>
                          <a:ea typeface="微软雅黑" panose="020B0503020204020204" pitchFamily="34" charset="-122"/>
                        </a:rPr>
                        <a:t>in Sanya, Hainan province,  on March 23, 2016. [Photo provided to chinadaily.com.cn]</a:t>
                      </a:r>
                      <a:endParaRPr lang="en-GB" sz="4000" b="1" dirty="0">
                        <a:solidFill>
                          <a:schemeClr val="tx1"/>
                        </a:solidFill>
                        <a:effectLst/>
                        <a:latin typeface="Bahnschrift" panose="020B0502040204020203" pitchFamily="34" charset="0"/>
                        <a:ea typeface="微软雅黑" panose="020B0503020204020204" pitchFamily="34" charset="-122"/>
                      </a:endParaRPr>
                    </a:p>
                  </a:txBody>
                  <a:tcPr anchor="ctr">
                    <a:lnL>
                      <a:noFill/>
                    </a:lnL>
                    <a:lnR>
                      <a:noFill/>
                    </a:lnR>
                    <a:lnT>
                      <a:noFill/>
                    </a:lnT>
                    <a:lnB>
                      <a:noFill/>
                    </a:lnB>
                    <a:solidFill>
                      <a:schemeClr val="accent1">
                        <a:lumMod val="40000"/>
                        <a:lumOff val="60000"/>
                      </a:schemeClr>
                    </a:solidFill>
                  </a:tcPr>
                </a:tc>
                <a:extLst>
                  <a:ext uri="{0D108BD9-81ED-4DB2-BD59-A6C34878D82A}">
                    <a16:rowId xmlns:a16="http://schemas.microsoft.com/office/drawing/2014/main" val="1038720040"/>
                  </a:ext>
                </a:extLst>
              </a:tr>
            </a:tbl>
          </a:graphicData>
        </a:graphic>
      </p:graphicFrame>
      <p:sp>
        <p:nvSpPr>
          <p:cNvPr id="5" name="Rectangle 1">
            <a:extLst>
              <a:ext uri="{FF2B5EF4-FFF2-40B4-BE49-F238E27FC236}">
                <a16:creationId xmlns:a16="http://schemas.microsoft.com/office/drawing/2014/main" id="{6BF54C1F-9332-4F2C-8FC9-530CE0F763B2}"/>
              </a:ext>
            </a:extLst>
          </p:cNvPr>
          <p:cNvSpPr>
            <a:spLocks noChangeArrowheads="1"/>
          </p:cNvSpPr>
          <p:nvPr/>
        </p:nvSpPr>
        <p:spPr bwMode="auto">
          <a:xfrm>
            <a:off x="0" y="140778"/>
            <a:ext cx="9144000" cy="1384995"/>
          </a:xfrm>
          <a:prstGeom prst="rect">
            <a:avLst/>
          </a:prstGeom>
          <a:solidFill>
            <a:schemeClr val="accent6">
              <a:lumMod val="50000"/>
              <a:alpha val="80000"/>
            </a:schemeClr>
          </a:solidFill>
          <a:ln w="25400">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defTabSz="914400"/>
            <a:r>
              <a:rPr kumimoji="0" lang="en-US" altLang="en-US" sz="1600" b="1" i="0" u="none" strike="noStrike" cap="none" normalizeH="0" baseline="0" dirty="0">
                <a:ln>
                  <a:noFill/>
                </a:ln>
                <a:solidFill>
                  <a:schemeClr val="bg1">
                    <a:lumMod val="95000"/>
                  </a:schemeClr>
                </a:solidFill>
                <a:effectLst/>
                <a:latin typeface="Bahnschrift" panose="020B0502040204020203" pitchFamily="34" charset="0"/>
                <a:ea typeface="Microsoft YaHei" panose="020B0503020204020204" pitchFamily="34" charset="-122"/>
              </a:rPr>
              <a:t>请看《中国日报》的报道：“The Lancang-Mekong Cooperation (LMC) mechanism comes as </a:t>
            </a:r>
            <a:br>
              <a:rPr kumimoji="0" lang="th-TH" altLang="en-US" sz="1600" b="1" i="0" u="none" strike="noStrike" cap="none" normalizeH="0" baseline="0" dirty="0">
                <a:ln>
                  <a:noFill/>
                </a:ln>
                <a:solidFill>
                  <a:schemeClr val="bg1">
                    <a:lumMod val="95000"/>
                  </a:schemeClr>
                </a:solidFill>
                <a:effectLst/>
                <a:latin typeface="Bahnschrift" panose="020B0502040204020203" pitchFamily="34" charset="0"/>
                <a:ea typeface="Microsoft YaHei" panose="020B0503020204020204" pitchFamily="34" charset="-122"/>
              </a:rPr>
            </a:br>
            <a:r>
              <a:rPr kumimoji="0" lang="en-US" altLang="en-US" sz="1600" b="1" i="0" u="none" strike="noStrike" cap="none" normalizeH="0" baseline="0" dirty="0">
                <a:ln>
                  <a:noFill/>
                </a:ln>
                <a:solidFill>
                  <a:schemeClr val="bg1">
                    <a:lumMod val="95000"/>
                  </a:schemeClr>
                </a:solidFill>
                <a:effectLst/>
                <a:latin typeface="Bahnschrift" panose="020B0502040204020203" pitchFamily="34" charset="0"/>
                <a:ea typeface="Microsoft YaHei" panose="020B0503020204020204" pitchFamily="34" charset="-122"/>
              </a:rPr>
              <a:t>a natural result of our existing cooperation, and will take full advantage of our close </a:t>
            </a:r>
            <a:br>
              <a:rPr kumimoji="0" lang="en-US" altLang="en-US" sz="1600" b="1" i="0" u="none" strike="noStrike" cap="none" normalizeH="0" baseline="0" dirty="0">
                <a:ln>
                  <a:noFill/>
                </a:ln>
                <a:solidFill>
                  <a:schemeClr val="bg1">
                    <a:lumMod val="95000"/>
                  </a:schemeClr>
                </a:solidFill>
                <a:effectLst/>
                <a:latin typeface="Bahnschrift" panose="020B0502040204020203" pitchFamily="34" charset="0"/>
                <a:ea typeface="Microsoft YaHei" panose="020B0503020204020204" pitchFamily="34" charset="-122"/>
              </a:rPr>
            </a:br>
            <a:r>
              <a:rPr kumimoji="0" lang="en-US" altLang="en-US" sz="1600" b="1" i="0" u="none" strike="noStrike" cap="none" normalizeH="0" baseline="0" dirty="0">
                <a:ln>
                  <a:noFill/>
                </a:ln>
                <a:solidFill>
                  <a:schemeClr val="bg1">
                    <a:lumMod val="95000"/>
                  </a:schemeClr>
                </a:solidFill>
                <a:effectLst/>
                <a:latin typeface="Bahnschrift" panose="020B0502040204020203" pitchFamily="34" charset="0"/>
                <a:ea typeface="Microsoft YaHei" panose="020B0503020204020204" pitchFamily="34" charset="-122"/>
              </a:rPr>
              <a:t>geographic proximity, traditional friendship</a:t>
            </a:r>
            <a:r>
              <a:rPr kumimoji="0" lang="en-GB" altLang="en-US" sz="1600" b="1" i="0" u="none" strike="noStrike" cap="none" normalizeH="0" baseline="0" dirty="0">
                <a:ln>
                  <a:noFill/>
                </a:ln>
                <a:solidFill>
                  <a:schemeClr val="bg1">
                    <a:lumMod val="95000"/>
                  </a:schemeClr>
                </a:solidFill>
                <a:effectLst/>
                <a:latin typeface="Bahnschrift" panose="020B0502040204020203" pitchFamily="34" charset="0"/>
                <a:ea typeface="Microsoft YaHei" panose="020B0503020204020204" pitchFamily="34" charset="-122"/>
              </a:rPr>
              <a:t>,</a:t>
            </a:r>
            <a:r>
              <a:rPr kumimoji="0" lang="en-US" altLang="en-US" sz="1600" b="1" i="0" u="none" strike="noStrike" cap="none" normalizeH="0" baseline="0" dirty="0">
                <a:ln>
                  <a:noFill/>
                </a:ln>
                <a:solidFill>
                  <a:schemeClr val="bg1">
                    <a:lumMod val="95000"/>
                  </a:schemeClr>
                </a:solidFill>
                <a:effectLst/>
                <a:latin typeface="Bahnschrift" panose="020B0502040204020203" pitchFamily="34" charset="0"/>
                <a:ea typeface="Microsoft YaHei" panose="020B0503020204020204" pitchFamily="34" charset="-122"/>
              </a:rPr>
              <a:t> and complementary economies," </a:t>
            </a:r>
          </a:p>
          <a:p>
            <a:pPr lvl="0" algn="ctr" defTabSz="914400"/>
            <a:br>
              <a:rPr kumimoji="0" lang="en-US" altLang="en-US" sz="200" b="1" i="0" u="none" strike="noStrike" cap="none" normalizeH="0" baseline="0" dirty="0">
                <a:ln>
                  <a:noFill/>
                </a:ln>
                <a:solidFill>
                  <a:schemeClr val="bg1">
                    <a:lumMod val="95000"/>
                  </a:schemeClr>
                </a:solidFill>
                <a:effectLst/>
                <a:latin typeface="Bahnschrift" panose="020B0502040204020203" pitchFamily="34" charset="0"/>
                <a:ea typeface="Microsoft YaHei" panose="020B0503020204020204" pitchFamily="34" charset="-122"/>
              </a:rPr>
            </a:br>
            <a:r>
              <a:rPr kumimoji="0" lang="en-US" altLang="en-US" sz="1600" b="1" i="0" u="none" strike="noStrike" cap="none" normalizeH="0" baseline="0" dirty="0">
                <a:ln>
                  <a:noFill/>
                </a:ln>
                <a:solidFill>
                  <a:schemeClr val="bg1">
                    <a:lumMod val="95000"/>
                  </a:schemeClr>
                </a:solidFill>
                <a:effectLst/>
                <a:latin typeface="Bahnschrift" panose="020B0502040204020203" pitchFamily="34" charset="0"/>
                <a:ea typeface="Microsoft YaHei" panose="020B0503020204020204" pitchFamily="34" charset="-122"/>
              </a:rPr>
              <a:t>Chinese Premier Li Keqiang told the meeting.</a:t>
            </a:r>
            <a:r>
              <a:rPr kumimoji="0" lang="th-TH" altLang="en-US" sz="1600" b="1" i="0" u="none" strike="noStrike" cap="none" normalizeH="0" baseline="0" dirty="0">
                <a:ln>
                  <a:noFill/>
                </a:ln>
                <a:solidFill>
                  <a:schemeClr val="bg1">
                    <a:lumMod val="95000"/>
                  </a:schemeClr>
                </a:solidFill>
                <a:effectLst/>
                <a:latin typeface="Bahnschrift" panose="020B0502040204020203" pitchFamily="34" charset="0"/>
                <a:ea typeface="Microsoft YaHei" panose="020B0503020204020204" pitchFamily="34" charset="-122"/>
              </a:rPr>
              <a:t> </a:t>
            </a:r>
            <a:r>
              <a:rPr lang="en-US" altLang="en-US" sz="1600" b="1" dirty="0">
                <a:solidFill>
                  <a:schemeClr val="bg1">
                    <a:lumMod val="95000"/>
                  </a:schemeClr>
                </a:solidFill>
                <a:latin typeface="Bahnschrift" panose="020B0502040204020203" pitchFamily="34" charset="0"/>
                <a:ea typeface="Microsoft YaHei" panose="020B0503020204020204" pitchFamily="34" charset="-122"/>
              </a:rPr>
              <a:t>《 </a:t>
            </a:r>
            <a:r>
              <a:rPr kumimoji="0" lang="en-US" altLang="en-US" sz="1600" b="1" i="0" u="none" strike="noStrike" cap="none" normalizeH="0" baseline="0" dirty="0" err="1">
                <a:ln>
                  <a:noFill/>
                </a:ln>
                <a:solidFill>
                  <a:schemeClr val="bg1">
                    <a:lumMod val="95000"/>
                  </a:schemeClr>
                </a:solidFill>
                <a:effectLst/>
                <a:latin typeface="Bahnschrift" panose="020B0502040204020203" pitchFamily="34" charset="0"/>
                <a:ea typeface="Microsoft YaHei" panose="020B0503020204020204" pitchFamily="34" charset="-122"/>
              </a:rPr>
              <a:t>国务院总理李克强表示，“澜沧江</a:t>
            </a:r>
            <a:r>
              <a:rPr kumimoji="0" lang="en-US" altLang="en-US" sz="1600" b="1" i="0" u="none" strike="noStrike" cap="none" normalizeH="0" baseline="0" dirty="0">
                <a:ln>
                  <a:noFill/>
                </a:ln>
                <a:solidFill>
                  <a:schemeClr val="bg1">
                    <a:lumMod val="95000"/>
                  </a:schemeClr>
                </a:solidFill>
                <a:effectLst/>
                <a:latin typeface="Bahnschrift" panose="020B0502040204020203" pitchFamily="34" charset="0"/>
                <a:ea typeface="Microsoft YaHei" panose="020B0503020204020204" pitchFamily="34" charset="-122"/>
              </a:rPr>
              <a:t>—</a:t>
            </a:r>
            <a:r>
              <a:rPr kumimoji="0" lang="en-US" altLang="en-US" sz="1600" b="1" i="0" u="none" strike="noStrike" cap="none" normalizeH="0" baseline="0" dirty="0" err="1">
                <a:ln>
                  <a:noFill/>
                </a:ln>
                <a:solidFill>
                  <a:schemeClr val="bg1">
                    <a:lumMod val="95000"/>
                  </a:schemeClr>
                </a:solidFill>
                <a:effectLst/>
                <a:latin typeface="Bahnschrift" panose="020B0502040204020203" pitchFamily="34" charset="0"/>
                <a:ea typeface="Microsoft YaHei" panose="020B0503020204020204" pitchFamily="34" charset="-122"/>
              </a:rPr>
              <a:t>湄公河合作机制可以说是水到渠成，有利于发挥六国地缘相近、人文相亲、经济互补性强的优势</a:t>
            </a:r>
            <a:r>
              <a:rPr kumimoji="0" lang="en-US" altLang="en-US" sz="1600" b="1" i="0" u="none" strike="noStrike" cap="none" normalizeH="0" baseline="0" dirty="0">
                <a:ln>
                  <a:noFill/>
                </a:ln>
                <a:solidFill>
                  <a:schemeClr val="bg1">
                    <a:lumMod val="95000"/>
                  </a:schemeClr>
                </a:solidFill>
                <a:effectLst/>
                <a:latin typeface="Bahnschrift" panose="020B0502040204020203" pitchFamily="34" charset="0"/>
                <a:ea typeface="Microsoft YaHei" panose="020B0503020204020204" pitchFamily="34" charset="-122"/>
              </a:rPr>
              <a:t>。”</a:t>
            </a:r>
            <a:r>
              <a:rPr lang="en-US" altLang="en-US" sz="1600" b="1" dirty="0">
                <a:solidFill>
                  <a:schemeClr val="bg1">
                    <a:lumMod val="95000"/>
                  </a:schemeClr>
                </a:solidFill>
                <a:latin typeface="Bahnschrift" panose="020B0502040204020203" pitchFamily="34" charset="0"/>
                <a:ea typeface="Microsoft YaHei" panose="020B0503020204020204" pitchFamily="34" charset="-122"/>
              </a:rPr>
              <a:t> 》</a:t>
            </a:r>
            <a:endParaRPr kumimoji="0" lang="en-US" altLang="en-US" sz="1600" b="1" i="0" u="none" strike="noStrike" cap="none" normalizeH="0" baseline="0" dirty="0">
              <a:ln>
                <a:noFill/>
              </a:ln>
              <a:solidFill>
                <a:schemeClr val="bg1">
                  <a:lumMod val="95000"/>
                </a:schemeClr>
              </a:solidFill>
              <a:effectLst/>
              <a:latin typeface="Bahnschrift" panose="020B0502040204020203" pitchFamily="34" charset="0"/>
            </a:endParaRPr>
          </a:p>
        </p:txBody>
      </p:sp>
    </p:spTree>
    <p:extLst>
      <p:ext uri="{BB962C8B-B14F-4D97-AF65-F5344CB8AC3E}">
        <p14:creationId xmlns:p14="http://schemas.microsoft.com/office/powerpoint/2010/main" val="25556592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accent4">
            <a:alpha val="0"/>
          </a:schemeClr>
        </a:solidFill>
        <a:effectLst/>
      </p:bgPr>
    </p:bg>
    <p:spTree>
      <p:nvGrpSpPr>
        <p:cNvPr id="1" name=""/>
        <p:cNvGrpSpPr/>
        <p:nvPr/>
      </p:nvGrpSpPr>
      <p:grpSpPr>
        <a:xfrm>
          <a:off x="0" y="0"/>
          <a:ext cx="0" cy="0"/>
          <a:chOff x="0" y="0"/>
          <a:chExt cx="0" cy="0"/>
        </a:xfrm>
      </p:grpSpPr>
      <p:pic>
        <p:nvPicPr>
          <p:cNvPr id="5" name="Picture 4" descr="A large white building&#10;&#10;Description automatically generated">
            <a:extLst>
              <a:ext uri="{FF2B5EF4-FFF2-40B4-BE49-F238E27FC236}">
                <a16:creationId xmlns:a16="http://schemas.microsoft.com/office/drawing/2014/main" id="{8A637467-9087-4A1D-ABFB-0C1BE52B2B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70016"/>
            <a:ext cx="9144001" cy="4987984"/>
          </a:xfrm>
          <a:prstGeom prst="rect">
            <a:avLst/>
          </a:prstGeom>
        </p:spPr>
      </p:pic>
      <p:sp>
        <p:nvSpPr>
          <p:cNvPr id="8" name="TextBox 7">
            <a:extLst>
              <a:ext uri="{FF2B5EF4-FFF2-40B4-BE49-F238E27FC236}">
                <a16:creationId xmlns:a16="http://schemas.microsoft.com/office/drawing/2014/main" id="{7E9FA6E0-6DB4-41C0-A3E7-1266B98999C4}"/>
              </a:ext>
            </a:extLst>
          </p:cNvPr>
          <p:cNvSpPr txBox="1"/>
          <p:nvPr/>
        </p:nvSpPr>
        <p:spPr>
          <a:xfrm>
            <a:off x="0" y="0"/>
            <a:ext cx="9148109" cy="1908215"/>
          </a:xfrm>
          <a:prstGeom prst="rect">
            <a:avLst/>
          </a:prstGeom>
          <a:solidFill>
            <a:schemeClr val="accent1">
              <a:lumMod val="40000"/>
              <a:lumOff val="60000"/>
            </a:schemeClr>
          </a:solidFill>
        </p:spPr>
        <p:txBody>
          <a:bodyPr wrap="square" rtlCol="0">
            <a:spAutoFit/>
          </a:bodyPr>
          <a:lstStyle/>
          <a:p>
            <a:pPr algn="ctr"/>
            <a:endParaRPr lang="en-US" altLang="zh-CN" sz="2400" b="1" dirty="0">
              <a:latin typeface="Bahnschrift SemiBold" panose="020B0502040204020203" pitchFamily="34" charset="0"/>
            </a:endParaRPr>
          </a:p>
          <a:p>
            <a:pPr algn="ctr"/>
            <a:r>
              <a:rPr lang="en-US" altLang="zh-CN" sz="4400" b="1" dirty="0">
                <a:latin typeface="Bahnschrift SemiBold" panose="020B0502040204020203" pitchFamily="34" charset="0"/>
              </a:rPr>
              <a:t>2018 </a:t>
            </a:r>
            <a:r>
              <a:rPr lang="zh-CN" altLang="en-US" sz="4400" b="1" dirty="0">
                <a:latin typeface="Bahnschrift SemiBold" panose="020B0502040204020203" pitchFamily="34" charset="0"/>
              </a:rPr>
              <a:t>年春天 </a:t>
            </a:r>
            <a:r>
              <a:rPr lang="en-GB" altLang="zh-CN" sz="4400" b="1" dirty="0">
                <a:latin typeface="Bahnschrift SemiBold" panose="020B0502040204020203" pitchFamily="34" charset="0"/>
              </a:rPr>
              <a:t>Spring</a:t>
            </a:r>
          </a:p>
          <a:p>
            <a:pPr algn="ctr"/>
            <a:r>
              <a:rPr lang="en-GB" sz="2800" b="1" dirty="0">
                <a:latin typeface="Bahnschrift SemiBold" panose="020B0502040204020203" pitchFamily="34" charset="0"/>
              </a:rPr>
              <a:t>The class of special topic on the international river law </a:t>
            </a:r>
          </a:p>
          <a:p>
            <a:pPr algn="ctr"/>
            <a:endParaRPr lang="en-GB" sz="2200" b="1" dirty="0">
              <a:latin typeface="Bahnschrift SemiBold" panose="020B0502040204020203" pitchFamily="34" charset="0"/>
            </a:endParaRPr>
          </a:p>
        </p:txBody>
      </p:sp>
      <p:sp>
        <p:nvSpPr>
          <p:cNvPr id="11" name="TextBox 10">
            <a:extLst>
              <a:ext uri="{FF2B5EF4-FFF2-40B4-BE49-F238E27FC236}">
                <a16:creationId xmlns:a16="http://schemas.microsoft.com/office/drawing/2014/main" id="{876B8194-1254-426F-9ACB-B72E43D87C80}"/>
              </a:ext>
            </a:extLst>
          </p:cNvPr>
          <p:cNvSpPr txBox="1"/>
          <p:nvPr/>
        </p:nvSpPr>
        <p:spPr>
          <a:xfrm>
            <a:off x="-4108" y="1878681"/>
            <a:ext cx="3455968" cy="2308324"/>
          </a:xfrm>
          <a:prstGeom prst="rect">
            <a:avLst/>
          </a:prstGeom>
          <a:solidFill>
            <a:schemeClr val="accent4">
              <a:alpha val="70000"/>
            </a:schemeClr>
          </a:solidFill>
        </p:spPr>
        <p:txBody>
          <a:bodyPr wrap="square" rtlCol="0">
            <a:spAutoFit/>
          </a:bodyPr>
          <a:lstStyle/>
          <a:p>
            <a:pPr algn="ctr"/>
            <a:endParaRPr lang="en-GB" altLang="zh-CN" sz="3200" b="1" dirty="0">
              <a:latin typeface="Bahnschrift SemiBold" panose="020B0502040204020203" pitchFamily="34" charset="0"/>
            </a:endParaRPr>
          </a:p>
          <a:p>
            <a:pPr algn="ctr"/>
            <a:endParaRPr lang="en-GB" altLang="zh-CN" sz="2200" b="1" dirty="0">
              <a:latin typeface="Bahnschrift SemiBold" panose="020B0502040204020203" pitchFamily="34" charset="0"/>
            </a:endParaRPr>
          </a:p>
          <a:p>
            <a:pPr algn="ctr"/>
            <a:r>
              <a:rPr lang="zh-CN" altLang="en-US" sz="3200" b="1" dirty="0">
                <a:latin typeface="Bahnschrift SemiBold" panose="020B0502040204020203" pitchFamily="34" charset="0"/>
              </a:rPr>
              <a:t>王志坚</a:t>
            </a:r>
            <a:endParaRPr lang="en-GB" altLang="zh-CN" sz="3200" b="1" dirty="0">
              <a:latin typeface="Bahnschrift SemiBold" panose="020B0502040204020203" pitchFamily="34" charset="0"/>
            </a:endParaRPr>
          </a:p>
          <a:p>
            <a:pPr algn="ctr"/>
            <a:r>
              <a:rPr lang="en-GB" sz="2000" b="1" dirty="0">
                <a:latin typeface="Bahnschrift SemiBold" panose="020B0502040204020203" pitchFamily="34" charset="0"/>
              </a:rPr>
              <a:t>Professor WANG Zhijian</a:t>
            </a:r>
            <a:endParaRPr lang="en-GB" sz="4000" b="1" dirty="0">
              <a:latin typeface="Bahnschrift SemiBold" panose="020B0502040204020203" pitchFamily="34" charset="0"/>
            </a:endParaRPr>
          </a:p>
          <a:p>
            <a:pPr algn="ctr"/>
            <a:r>
              <a:rPr lang="en-US" altLang="zh-CN" sz="2000" b="1" dirty="0">
                <a:latin typeface="Bahnschrift SemiBold" panose="020B0502040204020203" pitchFamily="34" charset="0"/>
              </a:rPr>
              <a:t>School</a:t>
            </a:r>
            <a:r>
              <a:rPr lang="en-GB" sz="2000" b="1" dirty="0">
                <a:latin typeface="Bahnschrift SemiBold" panose="020B0502040204020203" pitchFamily="34" charset="0"/>
              </a:rPr>
              <a:t> of Law </a:t>
            </a:r>
          </a:p>
          <a:p>
            <a:pPr algn="ctr"/>
            <a:r>
              <a:rPr lang="en-GB" b="1" dirty="0">
                <a:latin typeface="Bahnschrift SemiBold" panose="020B0502040204020203" pitchFamily="34" charset="0"/>
              </a:rPr>
              <a:t>HOHAI University</a:t>
            </a:r>
          </a:p>
        </p:txBody>
      </p:sp>
      <p:pic>
        <p:nvPicPr>
          <p:cNvPr id="14" name="Picture 13" descr="A close up of a logo&#10;&#10;Description automatically generated">
            <a:extLst>
              <a:ext uri="{FF2B5EF4-FFF2-40B4-BE49-F238E27FC236}">
                <a16:creationId xmlns:a16="http://schemas.microsoft.com/office/drawing/2014/main" id="{9ACB7AA4-C0B3-45A5-AD2A-B11DBB5D99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83261" y="1976128"/>
            <a:ext cx="1428750" cy="2114550"/>
          </a:xfrm>
          <a:prstGeom prst="rect">
            <a:avLst/>
          </a:prstGeom>
        </p:spPr>
      </p:pic>
      <p:pic>
        <p:nvPicPr>
          <p:cNvPr id="18" name="Picture 17" descr="A close up of a logo&#10;&#10;Description automatically generated">
            <a:extLst>
              <a:ext uri="{FF2B5EF4-FFF2-40B4-BE49-F238E27FC236}">
                <a16:creationId xmlns:a16="http://schemas.microsoft.com/office/drawing/2014/main" id="{D517B739-F6AB-45E0-9522-2EB5B7956A16}"/>
              </a:ext>
            </a:extLst>
          </p:cNvPr>
          <p:cNvPicPr>
            <a:picLocks noChangeAspect="1"/>
          </p:cNvPicPr>
          <p:nvPr/>
        </p:nvPicPr>
        <p:blipFill>
          <a:blip r:embed="rId5">
            <a:duotone>
              <a:prstClr val="black"/>
              <a:schemeClr val="accent4">
                <a:tint val="45000"/>
                <a:satMod val="400000"/>
              </a:schemeClr>
            </a:duotone>
            <a:extLst>
              <a:ext uri="{BEBA8EAE-BF5A-486C-A8C5-ECC9F3942E4B}">
                <a14:imgProps xmlns:a14="http://schemas.microsoft.com/office/drawing/2010/main">
                  <a14:imgLayer r:embed="rId6">
                    <a14:imgEffect>
                      <a14:artisticPhotocopy trans="0" detail="10"/>
                    </a14:imgEffect>
                    <a14:imgEffect>
                      <a14:sharpenSoften amount="100000"/>
                    </a14:imgEffect>
                    <a14:imgEffect>
                      <a14:colorTemperature colorTemp="11500"/>
                    </a14:imgEffect>
                    <a14:imgEffect>
                      <a14:saturation sat="400000"/>
                    </a14:imgEffect>
                    <a14:imgEffect>
                      <a14:brightnessContrast contrast="100000"/>
                    </a14:imgEffect>
                  </a14:imgLayer>
                </a14:imgProps>
              </a:ext>
              <a:ext uri="{28A0092B-C50C-407E-A947-70E740481C1C}">
                <a14:useLocalDpi xmlns:a14="http://schemas.microsoft.com/office/drawing/2010/main" val="0"/>
              </a:ext>
            </a:extLst>
          </a:blip>
          <a:stretch>
            <a:fillRect/>
          </a:stretch>
        </p:blipFill>
        <p:spPr>
          <a:xfrm>
            <a:off x="1305474" y="1952517"/>
            <a:ext cx="809756" cy="813373"/>
          </a:xfrm>
          <a:prstGeom prst="rect">
            <a:avLst/>
          </a:prstGeom>
        </p:spPr>
      </p:pic>
      <p:sp>
        <p:nvSpPr>
          <p:cNvPr id="15" name="TextBox 14">
            <a:extLst>
              <a:ext uri="{FF2B5EF4-FFF2-40B4-BE49-F238E27FC236}">
                <a16:creationId xmlns:a16="http://schemas.microsoft.com/office/drawing/2014/main" id="{2CCDDF61-1BCF-4B42-8B22-9199A36EB6ED}"/>
              </a:ext>
            </a:extLst>
          </p:cNvPr>
          <p:cNvSpPr txBox="1"/>
          <p:nvPr/>
        </p:nvSpPr>
        <p:spPr>
          <a:xfrm>
            <a:off x="5665963" y="1877645"/>
            <a:ext cx="3479226" cy="2308324"/>
          </a:xfrm>
          <a:prstGeom prst="rect">
            <a:avLst/>
          </a:prstGeom>
          <a:solidFill>
            <a:schemeClr val="accent4">
              <a:alpha val="70000"/>
            </a:schemeClr>
          </a:solidFill>
        </p:spPr>
        <p:txBody>
          <a:bodyPr wrap="square" rtlCol="0">
            <a:spAutoFit/>
          </a:bodyPr>
          <a:lstStyle/>
          <a:p>
            <a:pPr algn="ctr"/>
            <a:endParaRPr lang="en-GB" b="1" dirty="0">
              <a:latin typeface="Bahnschrift SemiBold" panose="020B0502040204020203" pitchFamily="34" charset="0"/>
            </a:endParaRPr>
          </a:p>
          <a:p>
            <a:pPr algn="ctr"/>
            <a:endParaRPr lang="en-GB" b="1" dirty="0">
              <a:latin typeface="Bahnschrift SemiBold" panose="020B0502040204020203" pitchFamily="34" charset="0"/>
            </a:endParaRPr>
          </a:p>
          <a:p>
            <a:pPr algn="ctr"/>
            <a:endParaRPr lang="en-GB" b="1" dirty="0">
              <a:latin typeface="Bahnschrift SemiBold" panose="020B0502040204020203" pitchFamily="34" charset="0"/>
            </a:endParaRPr>
          </a:p>
          <a:p>
            <a:pPr algn="ctr"/>
            <a:endParaRPr lang="en-GB" b="1" dirty="0">
              <a:latin typeface="Bahnschrift SemiBold" panose="020B0502040204020203" pitchFamily="34" charset="0"/>
            </a:endParaRPr>
          </a:p>
          <a:p>
            <a:pPr algn="ctr"/>
            <a:endParaRPr lang="en-GB" b="1" dirty="0">
              <a:latin typeface="Bahnschrift SemiBold" panose="020B0502040204020203" pitchFamily="34" charset="0"/>
            </a:endParaRPr>
          </a:p>
          <a:p>
            <a:pPr algn="ctr"/>
            <a:endParaRPr lang="en-GB" b="1" dirty="0">
              <a:latin typeface="Bahnschrift SemiBold" panose="020B0502040204020203" pitchFamily="34" charset="0"/>
            </a:endParaRPr>
          </a:p>
          <a:p>
            <a:pPr algn="ctr"/>
            <a:endParaRPr lang="en-GB" b="1" dirty="0">
              <a:latin typeface="Bahnschrift SemiBold" panose="020B0502040204020203" pitchFamily="34" charset="0"/>
            </a:endParaRPr>
          </a:p>
          <a:p>
            <a:pPr algn="ctr"/>
            <a:endParaRPr lang="en-GB" b="1" dirty="0">
              <a:latin typeface="Bahnschrift SemiBold" panose="020B0502040204020203" pitchFamily="34" charset="0"/>
            </a:endParaRPr>
          </a:p>
        </p:txBody>
      </p:sp>
      <p:pic>
        <p:nvPicPr>
          <p:cNvPr id="16" name="Picture 15" descr="A close up of a logo&#10;&#10;Description automatically generated">
            <a:extLst>
              <a:ext uri="{FF2B5EF4-FFF2-40B4-BE49-F238E27FC236}">
                <a16:creationId xmlns:a16="http://schemas.microsoft.com/office/drawing/2014/main" id="{17D6D98A-576B-4A16-A402-37ED1598A6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9153" y="1976128"/>
            <a:ext cx="1428750" cy="2114550"/>
          </a:xfrm>
          <a:prstGeom prst="rect">
            <a:avLst/>
          </a:prstGeom>
        </p:spPr>
      </p:pic>
      <p:pic>
        <p:nvPicPr>
          <p:cNvPr id="10" name="Picture 9" descr="A picture containing outdoor, person, baseball, grass&#10;&#10;Description automatically generated">
            <a:extLst>
              <a:ext uri="{FF2B5EF4-FFF2-40B4-BE49-F238E27FC236}">
                <a16:creationId xmlns:a16="http://schemas.microsoft.com/office/drawing/2014/main" id="{8FB14140-B96D-4319-A9D2-33FF9BBC1A05}"/>
              </a:ext>
            </a:extLst>
          </p:cNvPr>
          <p:cNvPicPr>
            <a:picLocks noChangeAspect="1"/>
          </p:cNvPicPr>
          <p:nvPr/>
        </p:nvPicPr>
        <p:blipFill rotWithShape="1">
          <a:blip r:embed="rId7">
            <a:extLst>
              <a:ext uri="{BEBA8EAE-BF5A-486C-A8C5-ECC9F3942E4B}">
                <a14:imgProps xmlns:a14="http://schemas.microsoft.com/office/drawing/2010/main">
                  <a14:imgLayer r:embed="rId8">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l="26639" t="-1" r="6828" b="1785"/>
          <a:stretch/>
        </p:blipFill>
        <p:spPr>
          <a:xfrm>
            <a:off x="3434209" y="1882968"/>
            <a:ext cx="2239678" cy="2308323"/>
          </a:xfrm>
          <a:prstGeom prst="rect">
            <a:avLst/>
          </a:prstGeom>
        </p:spPr>
      </p:pic>
    </p:spTree>
    <p:extLst>
      <p:ext uri="{BB962C8B-B14F-4D97-AF65-F5344CB8AC3E}">
        <p14:creationId xmlns:p14="http://schemas.microsoft.com/office/powerpoint/2010/main" val="16544114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3842821-5CF7-42B7-955F-E84C0FFC3AE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colorTemperature colorTemp="72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 y="0"/>
            <a:ext cx="4718957" cy="6862809"/>
          </a:xfrm>
          <a:prstGeom prst="rect">
            <a:avLst/>
          </a:prstGeom>
        </p:spPr>
      </p:pic>
      <p:pic>
        <p:nvPicPr>
          <p:cNvPr id="4" name="Picture 3">
            <a:extLst>
              <a:ext uri="{FF2B5EF4-FFF2-40B4-BE49-F238E27FC236}">
                <a16:creationId xmlns:a16="http://schemas.microsoft.com/office/drawing/2014/main" id="{A7ADB024-4148-4112-A669-37747CB728DC}"/>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l="49799" t="25053" r="1613" b="1427"/>
          <a:stretch/>
        </p:blipFill>
        <p:spPr>
          <a:xfrm>
            <a:off x="4718957" y="-4808"/>
            <a:ext cx="4425043" cy="6862808"/>
          </a:xfrm>
          <a:prstGeom prst="rect">
            <a:avLst/>
          </a:prstGeom>
        </p:spPr>
      </p:pic>
    </p:spTree>
    <p:extLst>
      <p:ext uri="{BB962C8B-B14F-4D97-AF65-F5344CB8AC3E}">
        <p14:creationId xmlns:p14="http://schemas.microsoft.com/office/powerpoint/2010/main" val="26737915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9527FCEA-6143-4C5E-8C45-8AC9237ADE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1A9F23AD-7A55-49F3-A3EC-743F47F36B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7090"/>
            <a:ext cx="5056386" cy="5897880"/>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7725941-A818-438A-BF02-BB32C9FA3CF7}"/>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494533" y="622813"/>
            <a:ext cx="4807563" cy="4807563"/>
          </a:xfrm>
          <a:prstGeom prst="rect">
            <a:avLst/>
          </a:prstGeom>
        </p:spPr>
      </p:pic>
      <p:sp>
        <p:nvSpPr>
          <p:cNvPr id="49" name="Rectangle 48">
            <a:extLst>
              <a:ext uri="{FF2B5EF4-FFF2-40B4-BE49-F238E27FC236}">
                <a16:creationId xmlns:a16="http://schemas.microsoft.com/office/drawing/2014/main" id="{D7D9F91F-72C9-4DB9-ABD0-A8180D8262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480060"/>
            <a:ext cx="3135249" cy="2788074"/>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group of people standing in a room&#10;&#10;Description automatically generated">
            <a:extLst>
              <a:ext uri="{FF2B5EF4-FFF2-40B4-BE49-F238E27FC236}">
                <a16:creationId xmlns:a16="http://schemas.microsoft.com/office/drawing/2014/main" id="{18831B90-5E72-4E55-84E0-9B470D57A5CD}"/>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l="46269" t="16667" r="14659"/>
          <a:stretch/>
        </p:blipFill>
        <p:spPr>
          <a:xfrm>
            <a:off x="6501109" y="535635"/>
            <a:ext cx="1466167" cy="2475653"/>
          </a:xfrm>
          <a:prstGeom prst="rect">
            <a:avLst/>
          </a:prstGeom>
        </p:spPr>
      </p:pic>
      <p:sp>
        <p:nvSpPr>
          <p:cNvPr id="51" name="Rectangle 50">
            <a:extLst>
              <a:ext uri="{FF2B5EF4-FFF2-40B4-BE49-F238E27FC236}">
                <a16:creationId xmlns:a16="http://schemas.microsoft.com/office/drawing/2014/main" id="{BE016956-CE9F-4946-8834-A8BC3529D0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603670"/>
            <a:ext cx="3135249" cy="2788074"/>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9FA2111-7ACD-4113-97A9-3E3D49EED510}"/>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5771904" y="3679768"/>
            <a:ext cx="2891209" cy="2171606"/>
          </a:xfrm>
          <a:prstGeom prst="rect">
            <a:avLst/>
          </a:prstGeom>
        </p:spPr>
      </p:pic>
      <p:sp>
        <p:nvSpPr>
          <p:cNvPr id="9" name="TextBox 8">
            <a:extLst>
              <a:ext uri="{FF2B5EF4-FFF2-40B4-BE49-F238E27FC236}">
                <a16:creationId xmlns:a16="http://schemas.microsoft.com/office/drawing/2014/main" id="{51A28D4F-F0CB-4498-8CEC-E0A54E8472E9}"/>
              </a:ext>
            </a:extLst>
          </p:cNvPr>
          <p:cNvSpPr txBox="1"/>
          <p:nvPr/>
        </p:nvSpPr>
        <p:spPr>
          <a:xfrm>
            <a:off x="425999" y="5233234"/>
            <a:ext cx="8295861" cy="1138773"/>
          </a:xfrm>
          <a:prstGeom prst="rect">
            <a:avLst/>
          </a:prstGeom>
          <a:noFill/>
        </p:spPr>
        <p:txBody>
          <a:bodyPr wrap="none" rtlCol="0">
            <a:spAutoFit/>
          </a:bodyPr>
          <a:lstStyle/>
          <a:p>
            <a:r>
              <a:rPr lang="en-GB" sz="4000" dirty="0">
                <a:latin typeface="Bahnschrift SemiBold" panose="020B0502040204020203" pitchFamily="34" charset="0"/>
              </a:rPr>
              <a:t>LANCANG – MEKONG </a:t>
            </a:r>
          </a:p>
          <a:p>
            <a:r>
              <a:rPr lang="en-GB" sz="2800" dirty="0">
                <a:latin typeface="Bahnschrift SemiBold" panose="020B0502040204020203" pitchFamily="34" charset="0"/>
              </a:rPr>
              <a:t>Water Resources Cooperation Center (Beijing, PRC)</a:t>
            </a:r>
          </a:p>
        </p:txBody>
      </p:sp>
      <p:sp>
        <p:nvSpPr>
          <p:cNvPr id="36" name="TextBox 35">
            <a:extLst>
              <a:ext uri="{FF2B5EF4-FFF2-40B4-BE49-F238E27FC236}">
                <a16:creationId xmlns:a16="http://schemas.microsoft.com/office/drawing/2014/main" id="{F98F3443-2C19-4E1D-B500-D52F5B67D824}"/>
              </a:ext>
            </a:extLst>
          </p:cNvPr>
          <p:cNvSpPr txBox="1"/>
          <p:nvPr/>
        </p:nvSpPr>
        <p:spPr>
          <a:xfrm>
            <a:off x="5640753" y="3034060"/>
            <a:ext cx="3162013" cy="600164"/>
          </a:xfrm>
          <a:prstGeom prst="rect">
            <a:avLst/>
          </a:prstGeom>
          <a:solidFill>
            <a:srgbClr val="D8D8D8"/>
          </a:solidFill>
        </p:spPr>
        <p:txBody>
          <a:bodyPr wrap="square" rtlCol="0">
            <a:spAutoFit/>
          </a:bodyPr>
          <a:lstStyle/>
          <a:p>
            <a:pPr algn="ctr"/>
            <a:r>
              <a:rPr lang="en-GB" sz="1600" dirty="0">
                <a:latin typeface="Bahnschrift SemiBold" panose="020B0502040204020203" pitchFamily="34" charset="0"/>
              </a:rPr>
              <a:t>Professor Dr ZHONG Yong (</a:t>
            </a:r>
            <a:r>
              <a:rPr lang="zh-CN" altLang="en-US" sz="1600" b="1" dirty="0">
                <a:latin typeface="Bahnschrift SemiBold" panose="020B0502040204020203" pitchFamily="34" charset="0"/>
              </a:rPr>
              <a:t>钟勇</a:t>
            </a:r>
            <a:r>
              <a:rPr lang="en-GB" sz="1600" dirty="0">
                <a:latin typeface="Bahnschrift SemiBold" panose="020B0502040204020203" pitchFamily="34" charset="0"/>
              </a:rPr>
              <a:t>)</a:t>
            </a:r>
          </a:p>
          <a:p>
            <a:pPr algn="ctr"/>
            <a:r>
              <a:rPr lang="en-GB" sz="1700" dirty="0">
                <a:latin typeface="Bahnschrift SemiBold" panose="020B0502040204020203" pitchFamily="34" charset="0"/>
              </a:rPr>
              <a:t>Secretary General of LMWRCC</a:t>
            </a:r>
          </a:p>
        </p:txBody>
      </p:sp>
    </p:spTree>
    <p:extLst>
      <p:ext uri="{BB962C8B-B14F-4D97-AF65-F5344CB8AC3E}">
        <p14:creationId xmlns:p14="http://schemas.microsoft.com/office/powerpoint/2010/main" val="13532583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solidFill>
            <a:srgbClr val="726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3" name="Picture 12">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12500" r="12500"/>
          <a:stretch/>
        </p:blipFill>
        <p:spPr>
          <a:xfrm>
            <a:off x="0" y="0"/>
            <a:ext cx="9144000" cy="6858000"/>
          </a:xfrm>
          <a:prstGeom prst="rect">
            <a:avLst/>
          </a:prstGeom>
        </p:spPr>
      </p:pic>
      <p:sp>
        <p:nvSpPr>
          <p:cNvPr id="15" name="Freeform: Shape 14">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5410" y="-3970"/>
            <a:ext cx="7748362" cy="6874811"/>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6" name="Picture 5">
            <a:extLst>
              <a:ext uri="{FF2B5EF4-FFF2-40B4-BE49-F238E27FC236}">
                <a16:creationId xmlns:a16="http://schemas.microsoft.com/office/drawing/2014/main" id="{4AA22BF0-7900-4531-956E-B21B5676BA5B}"/>
              </a:ext>
            </a:extLst>
          </p:cNvPr>
          <p:cNvPicPr>
            <a:picLocks noChangeAspect="1"/>
          </p:cNvPicPr>
          <p:nvPr/>
        </p:nvPicPr>
        <p:blipFill rotWithShape="1">
          <a:blip r:embed="rId3">
            <a:extLst>
              <a:ext uri="{BEBA8EAE-BF5A-486C-A8C5-ECC9F3942E4B}">
                <a14:imgProps xmlns:a14="http://schemas.microsoft.com/office/drawing/2010/main">
                  <a14:imgLayer r:embed="rId4">
                    <a14:imgEffect>
                      <a14:artisticGlowDiffused/>
                    </a14:imgEffect>
                    <a14:imgEffect>
                      <a14:sharpenSoften amount="50000"/>
                    </a14:imgEffect>
                    <a14:imgEffect>
                      <a14:colorTemperature colorTemp="47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l="13852" t="1889" r="13475" b="1384"/>
          <a:stretch/>
        </p:blipFill>
        <p:spPr>
          <a:xfrm>
            <a:off x="2262380" y="422753"/>
            <a:ext cx="4534422" cy="6012494"/>
          </a:xfrm>
          <a:prstGeom prst="rect">
            <a:avLst/>
          </a:prstGeom>
        </p:spPr>
      </p:pic>
    </p:spTree>
    <p:extLst>
      <p:ext uri="{BB962C8B-B14F-4D97-AF65-F5344CB8AC3E}">
        <p14:creationId xmlns:p14="http://schemas.microsoft.com/office/powerpoint/2010/main" val="28286522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map&#10;&#10;Description automatically generated">
            <a:extLst>
              <a:ext uri="{FF2B5EF4-FFF2-40B4-BE49-F238E27FC236}">
                <a16:creationId xmlns:a16="http://schemas.microsoft.com/office/drawing/2014/main" id="{750162E9-1AB0-44EA-8B8E-802DD94F19F0}"/>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l="11926" t="4166" r="9177" b="38641"/>
          <a:stretch/>
        </p:blipFill>
        <p:spPr>
          <a:xfrm>
            <a:off x="2448951" y="0"/>
            <a:ext cx="6695049" cy="6858000"/>
          </a:xfrm>
          <a:prstGeom prst="rect">
            <a:avLst/>
          </a:prstGeom>
        </p:spPr>
      </p:pic>
      <p:sp>
        <p:nvSpPr>
          <p:cNvPr id="2" name="TextBox 1">
            <a:extLst>
              <a:ext uri="{FF2B5EF4-FFF2-40B4-BE49-F238E27FC236}">
                <a16:creationId xmlns:a16="http://schemas.microsoft.com/office/drawing/2014/main" id="{ABCCEA7A-2916-4076-A293-D096EE38EEEB}"/>
              </a:ext>
            </a:extLst>
          </p:cNvPr>
          <p:cNvSpPr txBox="1"/>
          <p:nvPr/>
        </p:nvSpPr>
        <p:spPr>
          <a:xfrm>
            <a:off x="6816436" y="304800"/>
            <a:ext cx="184731" cy="369332"/>
          </a:xfrm>
          <a:prstGeom prst="rect">
            <a:avLst/>
          </a:prstGeom>
          <a:noFill/>
        </p:spPr>
        <p:txBody>
          <a:bodyPr wrap="none" rtlCol="0">
            <a:spAutoFit/>
          </a:bodyPr>
          <a:lstStyle/>
          <a:p>
            <a:endParaRPr lang="en-GB" dirty="0"/>
          </a:p>
        </p:txBody>
      </p:sp>
      <p:pic>
        <p:nvPicPr>
          <p:cNvPr id="4" name="Picture 3" descr="A group of people sitting at a table using a computer&#10;&#10;Description automatically generated">
            <a:extLst>
              <a:ext uri="{FF2B5EF4-FFF2-40B4-BE49-F238E27FC236}">
                <a16:creationId xmlns:a16="http://schemas.microsoft.com/office/drawing/2014/main" id="{9DED2579-0B62-4075-8C1B-3388C83DD72C}"/>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96979" y="3498272"/>
            <a:ext cx="4017817" cy="3013363"/>
          </a:xfrm>
          <a:prstGeom prst="rect">
            <a:avLst/>
          </a:prstGeom>
        </p:spPr>
      </p:pic>
      <p:sp>
        <p:nvSpPr>
          <p:cNvPr id="5" name="TextBox 4">
            <a:extLst>
              <a:ext uri="{FF2B5EF4-FFF2-40B4-BE49-F238E27FC236}">
                <a16:creationId xmlns:a16="http://schemas.microsoft.com/office/drawing/2014/main" id="{C40B0DE5-1BF7-4F66-A99B-FE29FA55E136}"/>
              </a:ext>
            </a:extLst>
          </p:cNvPr>
          <p:cNvSpPr txBox="1"/>
          <p:nvPr/>
        </p:nvSpPr>
        <p:spPr>
          <a:xfrm>
            <a:off x="96979" y="3498272"/>
            <a:ext cx="4017817" cy="1015663"/>
          </a:xfrm>
          <a:prstGeom prst="rect">
            <a:avLst/>
          </a:prstGeom>
          <a:solidFill>
            <a:schemeClr val="accent1">
              <a:lumMod val="40000"/>
              <a:lumOff val="60000"/>
              <a:alpha val="80000"/>
            </a:schemeClr>
          </a:solidFill>
        </p:spPr>
        <p:txBody>
          <a:bodyPr wrap="square" rtlCol="0">
            <a:spAutoFit/>
          </a:bodyPr>
          <a:lstStyle/>
          <a:p>
            <a:pPr algn="ctr"/>
            <a:r>
              <a:rPr lang="en-GB" sz="6000" b="1" dirty="0">
                <a:latin typeface="Bahnschrift SemiBold" panose="020B0502040204020203" pitchFamily="34" charset="0"/>
              </a:rPr>
              <a:t>designated</a:t>
            </a:r>
          </a:p>
        </p:txBody>
      </p:sp>
    </p:spTree>
    <p:extLst>
      <p:ext uri="{BB962C8B-B14F-4D97-AF65-F5344CB8AC3E}">
        <p14:creationId xmlns:p14="http://schemas.microsoft.com/office/powerpoint/2010/main" val="121285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2C46585-684B-4D5F-AEC8-B72E0B524195}"/>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saturation sat="200000"/>
                    </a14:imgEffect>
                  </a14:imgLayer>
                </a14:imgProps>
              </a:ext>
              <a:ext uri="{28A0092B-C50C-407E-A947-70E740481C1C}">
                <a14:useLocalDpi xmlns:a14="http://schemas.microsoft.com/office/drawing/2010/main" val="0"/>
              </a:ext>
            </a:extLst>
          </a:blip>
          <a:srcRect l="45000" t="9923" r="7824" b="28682"/>
          <a:stretch/>
        </p:blipFill>
        <p:spPr>
          <a:xfrm>
            <a:off x="-1" y="0"/>
            <a:ext cx="4572001" cy="4462563"/>
          </a:xfrm>
          <a:prstGeom prst="rect">
            <a:avLst/>
          </a:prstGeom>
        </p:spPr>
      </p:pic>
      <p:pic>
        <p:nvPicPr>
          <p:cNvPr id="6" name="Picture 5" descr="A close up of a blackboard&#10;&#10;Description automatically generated">
            <a:extLst>
              <a:ext uri="{FF2B5EF4-FFF2-40B4-BE49-F238E27FC236}">
                <a16:creationId xmlns:a16="http://schemas.microsoft.com/office/drawing/2014/main" id="{17FB25C2-44B8-49AA-B00E-A3ADD593E8A0}"/>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rcRect t="6052" b="12164"/>
          <a:stretch/>
        </p:blipFill>
        <p:spPr>
          <a:xfrm>
            <a:off x="4572000" y="1838906"/>
            <a:ext cx="4602711" cy="5019094"/>
          </a:xfrm>
          <a:prstGeom prst="rect">
            <a:avLst/>
          </a:prstGeom>
        </p:spPr>
      </p:pic>
      <p:sp>
        <p:nvSpPr>
          <p:cNvPr id="2" name="TextBox 1">
            <a:extLst>
              <a:ext uri="{FF2B5EF4-FFF2-40B4-BE49-F238E27FC236}">
                <a16:creationId xmlns:a16="http://schemas.microsoft.com/office/drawing/2014/main" id="{E1CA4458-6F6B-4482-9ECC-392F28D830D0}"/>
              </a:ext>
            </a:extLst>
          </p:cNvPr>
          <p:cNvSpPr txBox="1"/>
          <p:nvPr/>
        </p:nvSpPr>
        <p:spPr>
          <a:xfrm>
            <a:off x="5669339" y="387120"/>
            <a:ext cx="2408032" cy="1107996"/>
          </a:xfrm>
          <a:prstGeom prst="rect">
            <a:avLst/>
          </a:prstGeom>
          <a:noFill/>
        </p:spPr>
        <p:txBody>
          <a:bodyPr wrap="none" rtlCol="0">
            <a:spAutoFit/>
          </a:bodyPr>
          <a:lstStyle/>
          <a:p>
            <a:r>
              <a:rPr lang="en-GB" sz="6600" b="1" dirty="0">
                <a:latin typeface="Bahnschrift SemiBold" panose="020B0502040204020203" pitchFamily="34" charset="0"/>
              </a:rPr>
              <a:t>Learn</a:t>
            </a:r>
          </a:p>
        </p:txBody>
      </p:sp>
      <p:sp>
        <p:nvSpPr>
          <p:cNvPr id="3" name="Rectangle 2">
            <a:extLst>
              <a:ext uri="{FF2B5EF4-FFF2-40B4-BE49-F238E27FC236}">
                <a16:creationId xmlns:a16="http://schemas.microsoft.com/office/drawing/2014/main" id="{D1B4CAFF-492D-4494-A4FA-DE34F1B9B99B}"/>
              </a:ext>
            </a:extLst>
          </p:cNvPr>
          <p:cNvSpPr/>
          <p:nvPr/>
        </p:nvSpPr>
        <p:spPr>
          <a:xfrm>
            <a:off x="703674" y="5106283"/>
            <a:ext cx="3164649" cy="1107996"/>
          </a:xfrm>
          <a:prstGeom prst="rect">
            <a:avLst/>
          </a:prstGeom>
        </p:spPr>
        <p:txBody>
          <a:bodyPr wrap="none">
            <a:spAutoFit/>
          </a:bodyPr>
          <a:lstStyle/>
          <a:p>
            <a:r>
              <a:rPr lang="en-GB" sz="6600" b="1" dirty="0">
                <a:latin typeface="Bahnschrift SemiBold" panose="020B0502040204020203" pitchFamily="34" charset="0"/>
              </a:rPr>
              <a:t>Discuss</a:t>
            </a:r>
          </a:p>
        </p:txBody>
      </p:sp>
    </p:spTree>
    <p:extLst>
      <p:ext uri="{BB962C8B-B14F-4D97-AF65-F5344CB8AC3E}">
        <p14:creationId xmlns:p14="http://schemas.microsoft.com/office/powerpoint/2010/main" val="12278345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5FA38B-181A-4309-9005-C86DE05E83FA}"/>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colorTemperature colorTemp="72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Rectangle 4">
            <a:extLst>
              <a:ext uri="{FF2B5EF4-FFF2-40B4-BE49-F238E27FC236}">
                <a16:creationId xmlns:a16="http://schemas.microsoft.com/office/drawing/2014/main" id="{A91A4DBF-1B75-4CE9-840F-A76A06081274}"/>
              </a:ext>
            </a:extLst>
          </p:cNvPr>
          <p:cNvSpPr/>
          <p:nvPr/>
        </p:nvSpPr>
        <p:spPr>
          <a:xfrm>
            <a:off x="138550" y="4965124"/>
            <a:ext cx="2521523" cy="1754326"/>
          </a:xfrm>
          <a:prstGeom prst="rect">
            <a:avLst/>
          </a:prstGeom>
          <a:solidFill>
            <a:schemeClr val="accent5">
              <a:lumMod val="40000"/>
              <a:lumOff val="60000"/>
              <a:alpha val="80000"/>
            </a:schemeClr>
          </a:solidFill>
        </p:spPr>
        <p:txBody>
          <a:bodyPr wrap="square">
            <a:spAutoFit/>
          </a:bodyPr>
          <a:lstStyle/>
          <a:p>
            <a:r>
              <a:rPr lang="en-GB" sz="5400" b="1" dirty="0">
                <a:latin typeface="Bahnschrift SemiBold" panose="020B0502040204020203" pitchFamily="34" charset="0"/>
              </a:rPr>
              <a:t>Idea sharing</a:t>
            </a:r>
          </a:p>
        </p:txBody>
      </p:sp>
    </p:spTree>
    <p:extLst>
      <p:ext uri="{BB962C8B-B14F-4D97-AF65-F5344CB8AC3E}">
        <p14:creationId xmlns:p14="http://schemas.microsoft.com/office/powerpoint/2010/main" val="243459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text, businesscard&#10;&#10;Description automatically generated">
            <a:extLst>
              <a:ext uri="{FF2B5EF4-FFF2-40B4-BE49-F238E27FC236}">
                <a16:creationId xmlns:a16="http://schemas.microsoft.com/office/drawing/2014/main" id="{50E7113E-9EF5-4287-84B9-CD1B45D47103}"/>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l="15531" r="-3" b="-3"/>
          <a:stretch/>
        </p:blipFill>
        <p:spPr>
          <a:xfrm>
            <a:off x="5165283" y="10"/>
            <a:ext cx="3496116" cy="3104198"/>
          </a:xfrm>
          <a:prstGeom prst="rect">
            <a:avLst/>
          </a:prstGeom>
        </p:spPr>
      </p:pic>
      <p:pic>
        <p:nvPicPr>
          <p:cNvPr id="3" name="Picture 2" descr="A group of people in a park&#10;&#10;Description automatically generated">
            <a:extLst>
              <a:ext uri="{FF2B5EF4-FFF2-40B4-BE49-F238E27FC236}">
                <a16:creationId xmlns:a16="http://schemas.microsoft.com/office/drawing/2014/main" id="{85E7D56F-F881-49B5-A333-DDAE09FA4558}"/>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 uri="{28A0092B-C50C-407E-A947-70E740481C1C}">
                <a14:useLocalDpi xmlns:a14="http://schemas.microsoft.com/office/drawing/2010/main" val="0"/>
              </a:ext>
            </a:extLst>
          </a:blip>
          <a:srcRect l="4042" r="-3" b="-3"/>
          <a:stretch/>
        </p:blipFill>
        <p:spPr>
          <a:xfrm>
            <a:off x="4064448" y="3265080"/>
            <a:ext cx="4596951" cy="3592925"/>
          </a:xfrm>
          <a:prstGeom prst="rect">
            <a:avLst/>
          </a:prstGeom>
        </p:spPr>
      </p:pic>
      <p:pic>
        <p:nvPicPr>
          <p:cNvPr id="7" name="Picture 6" descr="A group of people sitting in the grass&#10;&#10;Description automatically generated">
            <a:extLst>
              <a:ext uri="{FF2B5EF4-FFF2-40B4-BE49-F238E27FC236}">
                <a16:creationId xmlns:a16="http://schemas.microsoft.com/office/drawing/2014/main" id="{8EAD87EE-EC72-4ED7-9905-29B87964E536}"/>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25000"/>
                    </a14:imgEffect>
                    <a14:imgEffect>
                      <a14:saturation sat="200000"/>
                    </a14:imgEffect>
                  </a14:imgLayer>
                </a14:imgProps>
              </a:ext>
              <a:ext uri="{28A0092B-C50C-407E-A947-70E740481C1C}">
                <a14:useLocalDpi xmlns:a14="http://schemas.microsoft.com/office/drawing/2010/main" val="0"/>
              </a:ext>
            </a:extLst>
          </a:blip>
          <a:srcRect l="5029" r="7690" b="1"/>
          <a:stretch/>
        </p:blipFill>
        <p:spPr>
          <a:xfrm>
            <a:off x="482600" y="-5"/>
            <a:ext cx="4562033" cy="3920044"/>
          </a:xfrm>
          <a:custGeom>
            <a:avLst/>
            <a:gdLst>
              <a:gd name="connsiteX0" fmla="*/ 0 w 6082711"/>
              <a:gd name="connsiteY0" fmla="*/ 0 h 3920044"/>
              <a:gd name="connsiteX1" fmla="*/ 6082711 w 6082711"/>
              <a:gd name="connsiteY1" fmla="*/ 0 h 3920044"/>
              <a:gd name="connsiteX2" fmla="*/ 6082711 w 6082711"/>
              <a:gd name="connsiteY2" fmla="*/ 3103225 h 3920044"/>
              <a:gd name="connsiteX3" fmla="*/ 4614930 w 6082711"/>
              <a:gd name="connsiteY3" fmla="*/ 3103225 h 3920044"/>
              <a:gd name="connsiteX4" fmla="*/ 4614930 w 6082711"/>
              <a:gd name="connsiteY4" fmla="*/ 3920044 h 3920044"/>
              <a:gd name="connsiteX5" fmla="*/ 0 w 6082711"/>
              <a:gd name="connsiteY5" fmla="*/ 3920044 h 39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82711" h="3920044">
                <a:moveTo>
                  <a:pt x="0" y="0"/>
                </a:moveTo>
                <a:lnTo>
                  <a:pt x="6082711" y="0"/>
                </a:lnTo>
                <a:lnTo>
                  <a:pt x="6082711" y="3103225"/>
                </a:lnTo>
                <a:lnTo>
                  <a:pt x="4614930" y="3103225"/>
                </a:lnTo>
                <a:lnTo>
                  <a:pt x="4614930" y="3920044"/>
                </a:lnTo>
                <a:lnTo>
                  <a:pt x="0" y="3920044"/>
                </a:lnTo>
                <a:close/>
              </a:path>
            </a:pathLst>
          </a:custGeom>
        </p:spPr>
      </p:pic>
      <p:sp>
        <p:nvSpPr>
          <p:cNvPr id="16" name="Rectangle 11">
            <a:extLst>
              <a:ext uri="{FF2B5EF4-FFF2-40B4-BE49-F238E27FC236}">
                <a16:creationId xmlns:a16="http://schemas.microsoft.com/office/drawing/2014/main" id="{749FA6A2-2239-4EF2-9EB3-B1DC295FE1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601" y="4080063"/>
            <a:ext cx="3461197" cy="2156145"/>
          </a:xfrm>
          <a:prstGeom prst="rect">
            <a:avLst/>
          </a:prstGeom>
          <a:solidFill>
            <a:schemeClr val="tx1">
              <a:lumMod val="50000"/>
              <a:lumOff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82DC18B2-C271-4E0A-A7C4-CF7A5400757D}"/>
              </a:ext>
            </a:extLst>
          </p:cNvPr>
          <p:cNvSpPr txBox="1"/>
          <p:nvPr/>
        </p:nvSpPr>
        <p:spPr>
          <a:xfrm>
            <a:off x="619653" y="4646043"/>
            <a:ext cx="3187091" cy="830997"/>
          </a:xfrm>
          <a:prstGeom prst="rect">
            <a:avLst/>
          </a:prstGeom>
          <a:noFill/>
        </p:spPr>
        <p:txBody>
          <a:bodyPr wrap="none" rtlCol="0">
            <a:spAutoFit/>
          </a:bodyPr>
          <a:lstStyle/>
          <a:p>
            <a:r>
              <a:rPr lang="en-GB" sz="4800" b="1" dirty="0">
                <a:latin typeface="Bahnschrift SemiBold" panose="020B0502040204020203" pitchFamily="34" charset="0"/>
              </a:rPr>
              <a:t>Coordinate</a:t>
            </a:r>
          </a:p>
        </p:txBody>
      </p:sp>
    </p:spTree>
    <p:extLst>
      <p:ext uri="{BB962C8B-B14F-4D97-AF65-F5344CB8AC3E}">
        <p14:creationId xmlns:p14="http://schemas.microsoft.com/office/powerpoint/2010/main" val="4522598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group of people sitting at a table&#10;&#10;Description automatically generated">
            <a:extLst>
              <a:ext uri="{FF2B5EF4-FFF2-40B4-BE49-F238E27FC236}">
                <a16:creationId xmlns:a16="http://schemas.microsoft.com/office/drawing/2014/main" id="{DCE13991-C31B-49C0-B260-8477621B8362}"/>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r="4038" b="-3"/>
          <a:stretch/>
        </p:blipFill>
        <p:spPr>
          <a:xfrm>
            <a:off x="4064448" y="3265080"/>
            <a:ext cx="4596951" cy="3592925"/>
          </a:xfrm>
          <a:prstGeom prst="rect">
            <a:avLst/>
          </a:prstGeom>
        </p:spPr>
      </p:pic>
      <p:pic>
        <p:nvPicPr>
          <p:cNvPr id="13" name="Picture 12" descr="A picture containing table, indoor, bedclothes&#10;&#10;Description automatically generated">
            <a:extLst>
              <a:ext uri="{FF2B5EF4-FFF2-40B4-BE49-F238E27FC236}">
                <a16:creationId xmlns:a16="http://schemas.microsoft.com/office/drawing/2014/main" id="{B93F6D50-2603-408B-903C-09D1F8642EB4}"/>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 uri="{28A0092B-C50C-407E-A947-70E740481C1C}">
                <a14:useLocalDpi xmlns:a14="http://schemas.microsoft.com/office/drawing/2010/main" val="0"/>
              </a:ext>
            </a:extLst>
          </a:blip>
          <a:srcRect r="12718" b="1"/>
          <a:stretch/>
        </p:blipFill>
        <p:spPr>
          <a:xfrm>
            <a:off x="482600" y="-5"/>
            <a:ext cx="4562033" cy="3920044"/>
          </a:xfrm>
          <a:custGeom>
            <a:avLst/>
            <a:gdLst>
              <a:gd name="connsiteX0" fmla="*/ 0 w 6082711"/>
              <a:gd name="connsiteY0" fmla="*/ 0 h 3920044"/>
              <a:gd name="connsiteX1" fmla="*/ 6082711 w 6082711"/>
              <a:gd name="connsiteY1" fmla="*/ 0 h 3920044"/>
              <a:gd name="connsiteX2" fmla="*/ 6082711 w 6082711"/>
              <a:gd name="connsiteY2" fmla="*/ 3103225 h 3920044"/>
              <a:gd name="connsiteX3" fmla="*/ 4614930 w 6082711"/>
              <a:gd name="connsiteY3" fmla="*/ 3103225 h 3920044"/>
              <a:gd name="connsiteX4" fmla="*/ 4614930 w 6082711"/>
              <a:gd name="connsiteY4" fmla="*/ 3920044 h 3920044"/>
              <a:gd name="connsiteX5" fmla="*/ 0 w 6082711"/>
              <a:gd name="connsiteY5" fmla="*/ 3920044 h 39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82711" h="3920044">
                <a:moveTo>
                  <a:pt x="0" y="0"/>
                </a:moveTo>
                <a:lnTo>
                  <a:pt x="6082711" y="0"/>
                </a:lnTo>
                <a:lnTo>
                  <a:pt x="6082711" y="3103225"/>
                </a:lnTo>
                <a:lnTo>
                  <a:pt x="4614930" y="3103225"/>
                </a:lnTo>
                <a:lnTo>
                  <a:pt x="4614930" y="3920044"/>
                </a:lnTo>
                <a:lnTo>
                  <a:pt x="0" y="3920044"/>
                </a:lnTo>
                <a:close/>
              </a:path>
            </a:pathLst>
          </a:custGeom>
        </p:spPr>
      </p:pic>
      <p:sp>
        <p:nvSpPr>
          <p:cNvPr id="18" name="Rectangle 17">
            <a:extLst>
              <a:ext uri="{FF2B5EF4-FFF2-40B4-BE49-F238E27FC236}">
                <a16:creationId xmlns:a16="http://schemas.microsoft.com/office/drawing/2014/main" id="{E97C36FC-DEAA-4DCA-B0AB-7F9357FA4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65283" y="643467"/>
            <a:ext cx="3496116" cy="2460741"/>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278C38CD-A630-49FF-8417-6792A2B13F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601" y="4080063"/>
            <a:ext cx="3461197" cy="2156145"/>
          </a:xfrm>
          <a:prstGeom prst="rect">
            <a:avLst/>
          </a:prstGeom>
          <a:solidFill>
            <a:schemeClr val="tx1">
              <a:lumMod val="50000"/>
              <a:lumOff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37739606-DE07-48C2-B252-D94BDB52F534}"/>
              </a:ext>
            </a:extLst>
          </p:cNvPr>
          <p:cNvSpPr txBox="1"/>
          <p:nvPr/>
        </p:nvSpPr>
        <p:spPr>
          <a:xfrm>
            <a:off x="1306540" y="4507544"/>
            <a:ext cx="1749197" cy="1107996"/>
          </a:xfrm>
          <a:prstGeom prst="rect">
            <a:avLst/>
          </a:prstGeom>
          <a:noFill/>
        </p:spPr>
        <p:txBody>
          <a:bodyPr wrap="none" rtlCol="0">
            <a:spAutoFit/>
          </a:bodyPr>
          <a:lstStyle/>
          <a:p>
            <a:r>
              <a:rPr lang="en-GB" sz="6600" b="1" dirty="0">
                <a:latin typeface="Bahnschrift SemiBold" panose="020B0502040204020203" pitchFamily="34" charset="0"/>
              </a:rPr>
              <a:t>play</a:t>
            </a:r>
          </a:p>
        </p:txBody>
      </p:sp>
      <p:sp>
        <p:nvSpPr>
          <p:cNvPr id="17" name="TextBox 16">
            <a:extLst>
              <a:ext uri="{FF2B5EF4-FFF2-40B4-BE49-F238E27FC236}">
                <a16:creationId xmlns:a16="http://schemas.microsoft.com/office/drawing/2014/main" id="{49639FB2-505C-4A98-912E-ADF0452CA4FF}"/>
              </a:ext>
            </a:extLst>
          </p:cNvPr>
          <p:cNvSpPr txBox="1"/>
          <p:nvPr/>
        </p:nvSpPr>
        <p:spPr>
          <a:xfrm>
            <a:off x="5241248" y="1406019"/>
            <a:ext cx="3344185" cy="1107996"/>
          </a:xfrm>
          <a:prstGeom prst="rect">
            <a:avLst/>
          </a:prstGeom>
          <a:noFill/>
        </p:spPr>
        <p:txBody>
          <a:bodyPr wrap="none" rtlCol="0">
            <a:spAutoFit/>
          </a:bodyPr>
          <a:lstStyle/>
          <a:p>
            <a:pPr algn="r"/>
            <a:r>
              <a:rPr lang="en-GB" sz="6600" b="1" u="sng" dirty="0">
                <a:latin typeface="Bahnschrift SemiBold" panose="020B0502040204020203" pitchFamily="34" charset="0"/>
              </a:rPr>
              <a:t>“RULES”</a:t>
            </a:r>
          </a:p>
        </p:txBody>
      </p:sp>
    </p:spTree>
    <p:extLst>
      <p:ext uri="{BB962C8B-B14F-4D97-AF65-F5344CB8AC3E}">
        <p14:creationId xmlns:p14="http://schemas.microsoft.com/office/powerpoint/2010/main" val="7388323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5BCD2E-E690-4301-A777-143EA2B7816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3">
            <a:extLst>
              <a:ext uri="{FF2B5EF4-FFF2-40B4-BE49-F238E27FC236}">
                <a16:creationId xmlns:a16="http://schemas.microsoft.com/office/drawing/2014/main" id="{A6C4CAC7-B5E5-4459-8904-4DF9E196BBBA}"/>
              </a:ext>
            </a:extLst>
          </p:cNvPr>
          <p:cNvSpPr/>
          <p:nvPr/>
        </p:nvSpPr>
        <p:spPr>
          <a:xfrm>
            <a:off x="69276" y="69275"/>
            <a:ext cx="4322616" cy="1323439"/>
          </a:xfrm>
          <a:prstGeom prst="rect">
            <a:avLst/>
          </a:prstGeom>
          <a:solidFill>
            <a:schemeClr val="accent5">
              <a:lumMod val="40000"/>
              <a:lumOff val="60000"/>
              <a:alpha val="90000"/>
            </a:schemeClr>
          </a:solidFill>
        </p:spPr>
        <p:txBody>
          <a:bodyPr wrap="square">
            <a:spAutoFit/>
          </a:bodyPr>
          <a:lstStyle/>
          <a:p>
            <a:r>
              <a:rPr lang="en-GB" sz="4000" b="1" dirty="0">
                <a:latin typeface="Bahnschrift SemiBold" panose="020B0502040204020203" pitchFamily="34" charset="0"/>
              </a:rPr>
              <a:t>General Assembly</a:t>
            </a:r>
            <a:endParaRPr lang="th-TH" sz="4000" b="1" dirty="0">
              <a:latin typeface="Bahnschrift SemiBold" panose="020B0502040204020203" pitchFamily="34" charset="0"/>
            </a:endParaRPr>
          </a:p>
          <a:p>
            <a:pPr algn="ctr"/>
            <a:r>
              <a:rPr lang="en-GB" sz="4000" b="1" dirty="0">
                <a:latin typeface="Bahnschrift SemiBold" panose="020B0502040204020203" pitchFamily="34" charset="0"/>
              </a:rPr>
              <a:t>(rehearsal)</a:t>
            </a:r>
          </a:p>
        </p:txBody>
      </p:sp>
    </p:spTree>
    <p:extLst>
      <p:ext uri="{BB962C8B-B14F-4D97-AF65-F5344CB8AC3E}">
        <p14:creationId xmlns:p14="http://schemas.microsoft.com/office/powerpoint/2010/main" val="38122792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DC228A-DFB0-4F58-B50D-661A9F40E387}"/>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colorTemperature colorTemp="5900"/>
                    </a14:imgEffect>
                    <a14:imgEffect>
                      <a14:saturation sat="200000"/>
                    </a14:imgEffect>
                  </a14:imgLayer>
                </a14:imgProps>
              </a:ext>
              <a:ext uri="{28A0092B-C50C-407E-A947-70E740481C1C}">
                <a14:useLocalDpi xmlns:a14="http://schemas.microsoft.com/office/drawing/2010/main" val="0"/>
              </a:ext>
            </a:extLst>
          </a:blip>
          <a:srcRect t="1295" b="717"/>
          <a:stretch/>
        </p:blipFill>
        <p:spPr>
          <a:xfrm>
            <a:off x="1641423" y="0"/>
            <a:ext cx="5861153" cy="6871834"/>
          </a:xfrm>
          <a:prstGeom prst="rect">
            <a:avLst/>
          </a:prstGeom>
        </p:spPr>
      </p:pic>
      <p:sp>
        <p:nvSpPr>
          <p:cNvPr id="2" name="TextBox 1">
            <a:extLst>
              <a:ext uri="{FF2B5EF4-FFF2-40B4-BE49-F238E27FC236}">
                <a16:creationId xmlns:a16="http://schemas.microsoft.com/office/drawing/2014/main" id="{DC23071E-CCB3-420A-9579-24BA75C98B3E}"/>
              </a:ext>
            </a:extLst>
          </p:cNvPr>
          <p:cNvSpPr txBox="1"/>
          <p:nvPr/>
        </p:nvSpPr>
        <p:spPr>
          <a:xfrm>
            <a:off x="3594688" y="212160"/>
            <a:ext cx="1575780" cy="830997"/>
          </a:xfrm>
          <a:prstGeom prst="rect">
            <a:avLst/>
          </a:prstGeom>
          <a:solidFill>
            <a:srgbClr val="EEE2CF"/>
          </a:solidFill>
        </p:spPr>
        <p:txBody>
          <a:bodyPr wrap="square" rtlCol="0">
            <a:spAutoFit/>
          </a:bodyPr>
          <a:lstStyle/>
          <a:p>
            <a:pPr algn="ctr"/>
            <a:r>
              <a:rPr lang="en-GB" sz="2400" b="1" dirty="0">
                <a:latin typeface="Calibri" panose="020F0502020204030204" pitchFamily="34" charset="0"/>
                <a:cs typeface="Calibri" panose="020F0502020204030204" pitchFamily="34" charset="0"/>
              </a:rPr>
              <a:t>Lancang </a:t>
            </a:r>
            <a:br>
              <a:rPr lang="en-GB" sz="2400" b="1" dirty="0">
                <a:latin typeface="Calibri" panose="020F0502020204030204" pitchFamily="34" charset="0"/>
                <a:cs typeface="Calibri" panose="020F0502020204030204" pitchFamily="34" charset="0"/>
              </a:rPr>
            </a:br>
            <a:r>
              <a:rPr lang="en-GB" sz="2400" b="1" dirty="0">
                <a:latin typeface="Calibri" panose="020F0502020204030204" pitchFamily="34" charset="0"/>
                <a:cs typeface="Calibri" panose="020F0502020204030204" pitchFamily="34" charset="0"/>
              </a:rPr>
              <a:t>River</a:t>
            </a:r>
          </a:p>
        </p:txBody>
      </p:sp>
      <p:sp>
        <p:nvSpPr>
          <p:cNvPr id="5" name="TextBox 4">
            <a:extLst>
              <a:ext uri="{FF2B5EF4-FFF2-40B4-BE49-F238E27FC236}">
                <a16:creationId xmlns:a16="http://schemas.microsoft.com/office/drawing/2014/main" id="{66B33665-8D84-47E5-B4DE-F72D9A6F7AA5}"/>
              </a:ext>
            </a:extLst>
          </p:cNvPr>
          <p:cNvSpPr txBox="1"/>
          <p:nvPr/>
        </p:nvSpPr>
        <p:spPr>
          <a:xfrm>
            <a:off x="4460170" y="2584573"/>
            <a:ext cx="1575780" cy="830997"/>
          </a:xfrm>
          <a:prstGeom prst="rect">
            <a:avLst/>
          </a:prstGeom>
          <a:solidFill>
            <a:srgbClr val="EEE2CF">
              <a:alpha val="0"/>
            </a:srgbClr>
          </a:solidFill>
        </p:spPr>
        <p:txBody>
          <a:bodyPr wrap="square" rtlCol="0">
            <a:spAutoFit/>
          </a:bodyPr>
          <a:lstStyle/>
          <a:p>
            <a:pPr algn="ctr"/>
            <a:r>
              <a:rPr lang="en-GB" sz="2400" b="1" dirty="0">
                <a:latin typeface="Calibri" panose="020F0502020204030204" pitchFamily="34" charset="0"/>
                <a:cs typeface="Calibri" panose="020F0502020204030204" pitchFamily="34" charset="0"/>
              </a:rPr>
              <a:t>Mekong </a:t>
            </a:r>
            <a:br>
              <a:rPr lang="en-GB" sz="2400" b="1" dirty="0">
                <a:latin typeface="Calibri" panose="020F0502020204030204" pitchFamily="34" charset="0"/>
                <a:cs typeface="Calibri" panose="020F0502020204030204" pitchFamily="34" charset="0"/>
              </a:rPr>
            </a:br>
            <a:r>
              <a:rPr lang="en-GB" sz="2400" b="1" dirty="0">
                <a:latin typeface="Calibri" panose="020F0502020204030204" pitchFamily="34" charset="0"/>
                <a:cs typeface="Calibri" panose="020F0502020204030204" pitchFamily="34" charset="0"/>
              </a:rPr>
              <a:t>River</a:t>
            </a:r>
          </a:p>
        </p:txBody>
      </p:sp>
      <p:cxnSp>
        <p:nvCxnSpPr>
          <p:cNvPr id="6" name="Straight Connector 5">
            <a:extLst>
              <a:ext uri="{FF2B5EF4-FFF2-40B4-BE49-F238E27FC236}">
                <a16:creationId xmlns:a16="http://schemas.microsoft.com/office/drawing/2014/main" id="{8EC62E27-B557-459D-93B1-574F85523AA9}"/>
              </a:ext>
            </a:extLst>
          </p:cNvPr>
          <p:cNvCxnSpPr>
            <a:cxnSpLocks/>
          </p:cNvCxnSpPr>
          <p:nvPr/>
        </p:nvCxnSpPr>
        <p:spPr>
          <a:xfrm>
            <a:off x="4518293" y="3375189"/>
            <a:ext cx="1457507"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3825667-CC4E-4243-BD84-BDE8D97A309C}"/>
              </a:ext>
            </a:extLst>
          </p:cNvPr>
          <p:cNvCxnSpPr>
            <a:cxnSpLocks/>
          </p:cNvCxnSpPr>
          <p:nvPr/>
        </p:nvCxnSpPr>
        <p:spPr>
          <a:xfrm>
            <a:off x="4710708" y="3347692"/>
            <a:ext cx="0" cy="16261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CF4378E-AB8C-49D0-B0B3-F79D71BA855F}"/>
              </a:ext>
            </a:extLst>
          </p:cNvPr>
          <p:cNvCxnSpPr>
            <a:cxnSpLocks/>
          </p:cNvCxnSpPr>
          <p:nvPr/>
        </p:nvCxnSpPr>
        <p:spPr>
          <a:xfrm>
            <a:off x="4187754" y="3510308"/>
            <a:ext cx="53451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830798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166</TotalTime>
  <Words>544</Words>
  <Application>Microsoft Office PowerPoint</Application>
  <PresentationFormat>On-screen Show (4:3)</PresentationFormat>
  <Paragraphs>106</Paragraphs>
  <Slides>22</Slides>
  <Notes>16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Arial</vt:lpstr>
      <vt:lpstr>Bahnschrift</vt:lpstr>
      <vt:lpstr>Bahnschrift SemiBold</vt:lpstr>
      <vt:lpstr>Calibri</vt:lpstr>
      <vt:lpstr>Calibri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HHUTEE</dc:creator>
  <cp:lastModifiedBy>HHUTEE</cp:lastModifiedBy>
  <cp:revision>18</cp:revision>
  <dcterms:created xsi:type="dcterms:W3CDTF">2018-12-10T12:05:34Z</dcterms:created>
  <dcterms:modified xsi:type="dcterms:W3CDTF">2018-12-14T05:53:55Z</dcterms:modified>
</cp:coreProperties>
</file>