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p:sldMasterIdLst>
    <p:sldMasterId id="2147483648" r:id="rId1"/>
  </p:sldMasterIdLst>
  <p:notesMasterIdLst>
    <p:notesMasterId r:id="rId40"/>
  </p:notesMasterIdLst>
  <p:handoutMasterIdLst>
    <p:handoutMasterId r:id="rId41"/>
  </p:handoutMasterIdLst>
  <p:sldIdLst>
    <p:sldId id="256" r:id="rId2"/>
    <p:sldId id="696" r:id="rId3"/>
    <p:sldId id="697" r:id="rId4"/>
    <p:sldId id="698" r:id="rId5"/>
    <p:sldId id="699" r:id="rId6"/>
    <p:sldId id="700" r:id="rId7"/>
    <p:sldId id="701" r:id="rId8"/>
    <p:sldId id="702" r:id="rId9"/>
    <p:sldId id="704" r:id="rId10"/>
    <p:sldId id="705" r:id="rId11"/>
    <p:sldId id="706" r:id="rId12"/>
    <p:sldId id="707" r:id="rId13"/>
    <p:sldId id="708" r:id="rId14"/>
    <p:sldId id="709" r:id="rId15"/>
    <p:sldId id="711" r:id="rId16"/>
    <p:sldId id="710" r:id="rId17"/>
    <p:sldId id="712" r:id="rId18"/>
    <p:sldId id="713" r:id="rId19"/>
    <p:sldId id="714" r:id="rId20"/>
    <p:sldId id="715" r:id="rId21"/>
    <p:sldId id="716" r:id="rId22"/>
    <p:sldId id="717" r:id="rId23"/>
    <p:sldId id="718" r:id="rId24"/>
    <p:sldId id="719" r:id="rId25"/>
    <p:sldId id="737" r:id="rId26"/>
    <p:sldId id="727" r:id="rId27"/>
    <p:sldId id="720" r:id="rId28"/>
    <p:sldId id="721" r:id="rId29"/>
    <p:sldId id="722" r:id="rId30"/>
    <p:sldId id="723" r:id="rId31"/>
    <p:sldId id="724" r:id="rId32"/>
    <p:sldId id="726" r:id="rId33"/>
    <p:sldId id="728" r:id="rId34"/>
    <p:sldId id="729" r:id="rId35"/>
    <p:sldId id="733" r:id="rId36"/>
    <p:sldId id="735" r:id="rId37"/>
    <p:sldId id="736" r:id="rId38"/>
    <p:sldId id="738" r:id="rId39"/>
  </p:sldIdLst>
  <p:sldSz cx="9906000" cy="6858000" type="A4"/>
  <p:notesSz cx="6815138" cy="9942513"/>
  <p:defaultTextStyle>
    <a:defPPr>
      <a:defRPr lang="zh-CN"/>
    </a:defPPr>
    <a:lvl1pPr marL="0" lvl="0" indent="0" algn="l" defTabSz="914400" rtl="0" eaLnBrk="0" fontAlgn="base" latinLnBrk="0" hangingPunct="0">
      <a:lnSpc>
        <a:spcPct val="100000"/>
      </a:lnSpc>
      <a:spcBef>
        <a:spcPct val="0"/>
      </a:spcBef>
      <a:spcAft>
        <a:spcPct val="0"/>
      </a:spcAft>
      <a:buNone/>
      <a:defRPr sz="2000" b="1" i="0" u="none" kern="1200" baseline="0">
        <a:solidFill>
          <a:schemeClr val="tx1"/>
        </a:solidFill>
        <a:latin typeface="Times New Roman" panose="02020603050405020304" pitchFamily="18" charset="0"/>
        <a:ea typeface="楷体_GB2312" charset="-122"/>
        <a:cs typeface="+mn-cs"/>
      </a:defRPr>
    </a:lvl1pPr>
    <a:lvl2pPr marL="457200" lvl="1" indent="0" algn="l" defTabSz="914400" rtl="0" eaLnBrk="0" fontAlgn="base" latinLnBrk="0" hangingPunct="0">
      <a:lnSpc>
        <a:spcPct val="100000"/>
      </a:lnSpc>
      <a:spcBef>
        <a:spcPct val="0"/>
      </a:spcBef>
      <a:spcAft>
        <a:spcPct val="0"/>
      </a:spcAft>
      <a:buNone/>
      <a:defRPr sz="2000" b="1" i="0" u="none" kern="1200" baseline="0">
        <a:solidFill>
          <a:schemeClr val="tx1"/>
        </a:solidFill>
        <a:latin typeface="Times New Roman" panose="02020603050405020304" pitchFamily="18" charset="0"/>
        <a:ea typeface="楷体_GB2312" charset="-122"/>
        <a:cs typeface="+mn-cs"/>
      </a:defRPr>
    </a:lvl2pPr>
    <a:lvl3pPr marL="914400" lvl="2" indent="0" algn="l" defTabSz="914400" rtl="0" eaLnBrk="0" fontAlgn="base" latinLnBrk="0" hangingPunct="0">
      <a:lnSpc>
        <a:spcPct val="100000"/>
      </a:lnSpc>
      <a:spcBef>
        <a:spcPct val="0"/>
      </a:spcBef>
      <a:spcAft>
        <a:spcPct val="0"/>
      </a:spcAft>
      <a:buNone/>
      <a:defRPr sz="2000" b="1" i="0" u="none" kern="1200" baseline="0">
        <a:solidFill>
          <a:schemeClr val="tx1"/>
        </a:solidFill>
        <a:latin typeface="Times New Roman" panose="02020603050405020304" pitchFamily="18" charset="0"/>
        <a:ea typeface="楷体_GB2312" charset="-122"/>
        <a:cs typeface="+mn-cs"/>
      </a:defRPr>
    </a:lvl3pPr>
    <a:lvl4pPr marL="1371600" lvl="3" indent="0" algn="l" defTabSz="914400" rtl="0" eaLnBrk="0" fontAlgn="base" latinLnBrk="0" hangingPunct="0">
      <a:lnSpc>
        <a:spcPct val="100000"/>
      </a:lnSpc>
      <a:spcBef>
        <a:spcPct val="0"/>
      </a:spcBef>
      <a:spcAft>
        <a:spcPct val="0"/>
      </a:spcAft>
      <a:buNone/>
      <a:defRPr sz="2000" b="1" i="0" u="none" kern="1200" baseline="0">
        <a:solidFill>
          <a:schemeClr val="tx1"/>
        </a:solidFill>
        <a:latin typeface="Times New Roman" panose="02020603050405020304" pitchFamily="18" charset="0"/>
        <a:ea typeface="楷体_GB2312" charset="-122"/>
        <a:cs typeface="+mn-cs"/>
      </a:defRPr>
    </a:lvl4pPr>
    <a:lvl5pPr marL="1828800" lvl="4" indent="0" algn="l" defTabSz="914400" rtl="0" eaLnBrk="0" fontAlgn="base" latinLnBrk="0" hangingPunct="0">
      <a:lnSpc>
        <a:spcPct val="100000"/>
      </a:lnSpc>
      <a:spcBef>
        <a:spcPct val="0"/>
      </a:spcBef>
      <a:spcAft>
        <a:spcPct val="0"/>
      </a:spcAft>
      <a:buNone/>
      <a:defRPr sz="2000" b="1" i="0" u="none" kern="1200" baseline="0">
        <a:solidFill>
          <a:schemeClr val="tx1"/>
        </a:solidFill>
        <a:latin typeface="Times New Roman" panose="02020603050405020304" pitchFamily="18" charset="0"/>
        <a:ea typeface="楷体_GB2312" charset="-122"/>
        <a:cs typeface="+mn-cs"/>
      </a:defRPr>
    </a:lvl5pPr>
    <a:lvl6pPr marL="2286000" lvl="5" indent="0" algn="l" defTabSz="914400" rtl="0" eaLnBrk="0" fontAlgn="base" latinLnBrk="0" hangingPunct="0">
      <a:lnSpc>
        <a:spcPct val="100000"/>
      </a:lnSpc>
      <a:spcBef>
        <a:spcPct val="0"/>
      </a:spcBef>
      <a:spcAft>
        <a:spcPct val="0"/>
      </a:spcAft>
      <a:buNone/>
      <a:defRPr sz="2000" b="1" i="0" u="none" kern="1200" baseline="0">
        <a:solidFill>
          <a:schemeClr val="tx1"/>
        </a:solidFill>
        <a:latin typeface="Times New Roman" panose="02020603050405020304" pitchFamily="18" charset="0"/>
        <a:ea typeface="楷体_GB2312" charset="-122"/>
        <a:cs typeface="+mn-cs"/>
      </a:defRPr>
    </a:lvl6pPr>
    <a:lvl7pPr marL="2743200" lvl="6" indent="0" algn="l" defTabSz="914400" rtl="0" eaLnBrk="0" fontAlgn="base" latinLnBrk="0" hangingPunct="0">
      <a:lnSpc>
        <a:spcPct val="100000"/>
      </a:lnSpc>
      <a:spcBef>
        <a:spcPct val="0"/>
      </a:spcBef>
      <a:spcAft>
        <a:spcPct val="0"/>
      </a:spcAft>
      <a:buNone/>
      <a:defRPr sz="2000" b="1" i="0" u="none" kern="1200" baseline="0">
        <a:solidFill>
          <a:schemeClr val="tx1"/>
        </a:solidFill>
        <a:latin typeface="Times New Roman" panose="02020603050405020304" pitchFamily="18" charset="0"/>
        <a:ea typeface="楷体_GB2312" charset="-122"/>
        <a:cs typeface="+mn-cs"/>
      </a:defRPr>
    </a:lvl7pPr>
    <a:lvl8pPr marL="3200400" lvl="7" indent="0" algn="l" defTabSz="914400" rtl="0" eaLnBrk="0" fontAlgn="base" latinLnBrk="0" hangingPunct="0">
      <a:lnSpc>
        <a:spcPct val="100000"/>
      </a:lnSpc>
      <a:spcBef>
        <a:spcPct val="0"/>
      </a:spcBef>
      <a:spcAft>
        <a:spcPct val="0"/>
      </a:spcAft>
      <a:buNone/>
      <a:defRPr sz="2000" b="1" i="0" u="none" kern="1200" baseline="0">
        <a:solidFill>
          <a:schemeClr val="tx1"/>
        </a:solidFill>
        <a:latin typeface="Times New Roman" panose="02020603050405020304" pitchFamily="18" charset="0"/>
        <a:ea typeface="楷体_GB2312" charset="-122"/>
        <a:cs typeface="+mn-cs"/>
      </a:defRPr>
    </a:lvl8pPr>
    <a:lvl9pPr marL="3657600" lvl="8" indent="0" algn="l" defTabSz="914400" rtl="0" eaLnBrk="0" fontAlgn="base" latinLnBrk="0" hangingPunct="0">
      <a:lnSpc>
        <a:spcPct val="100000"/>
      </a:lnSpc>
      <a:spcBef>
        <a:spcPct val="0"/>
      </a:spcBef>
      <a:spcAft>
        <a:spcPct val="0"/>
      </a:spcAft>
      <a:buNone/>
      <a:defRPr sz="2000" b="1" i="0" u="none" kern="1200" baseline="0">
        <a:solidFill>
          <a:schemeClr val="tx1"/>
        </a:solidFill>
        <a:latin typeface="Times New Roman" panose="02020603050405020304" pitchFamily="18" charset="0"/>
        <a:ea typeface="楷体_GB2312" charset="-122"/>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969696"/>
    <a:srgbClr val="3366FF"/>
    <a:srgbClr val="003366"/>
    <a:srgbClr val="D6ECEE"/>
    <a:srgbClr val="CCE8EA"/>
    <a:srgbClr val="CC00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825"/>
    <p:restoredTop sz="92819"/>
  </p:normalViewPr>
  <p:slideViewPr>
    <p:cSldViewPr showGuides="1">
      <p:cViewPr varScale="1">
        <p:scale>
          <a:sx n="62" d="100"/>
          <a:sy n="62" d="100"/>
        </p:scale>
        <p:origin x="936" y="40"/>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showFormatting="0">
    <p:cViewPr>
      <p:scale>
        <a:sx n="66" d="100"/>
        <a:sy n="66" d="100"/>
      </p:scale>
      <p:origin x="0" y="218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8242" name="Rectangle 2"/>
          <p:cNvSpPr>
            <a:spLocks noGrp="1" noChangeArrowheads="1"/>
          </p:cNvSpPr>
          <p:nvPr>
            <p:ph type="hdr" sz="quarter"/>
          </p:nvPr>
        </p:nvSpPr>
        <p:spPr bwMode="auto">
          <a:xfrm>
            <a:off x="0" y="0"/>
            <a:ext cx="295275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eaLnBrk="1" hangingPunct="1">
              <a:spcBef>
                <a:spcPct val="0"/>
              </a:spcBef>
              <a:buClrTx/>
              <a:buSzTx/>
              <a:buFontTx/>
              <a:buNone/>
              <a:defRPr kumimoji="0" sz="1200" b="0">
                <a:latin typeface="Arial" panose="020B0604020202020204" pitchFamily="34" charset="0"/>
                <a:ea typeface="宋体" panose="02010600030101010101" pitchFamily="2" charset="-122"/>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38243" name="Rectangle 3"/>
          <p:cNvSpPr>
            <a:spLocks noGrp="1" noChangeArrowheads="1"/>
          </p:cNvSpPr>
          <p:nvPr>
            <p:ph type="dt" sz="quarter" idx="1"/>
          </p:nvPr>
        </p:nvSpPr>
        <p:spPr bwMode="auto">
          <a:xfrm>
            <a:off x="3860800" y="0"/>
            <a:ext cx="295275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eaLnBrk="1" hangingPunct="1">
              <a:spcBef>
                <a:spcPct val="0"/>
              </a:spcBef>
              <a:buClrTx/>
              <a:buSzTx/>
              <a:buFontTx/>
              <a:buNone/>
              <a:defRPr kumimoji="0" sz="1200" b="0">
                <a:latin typeface="Arial" panose="020B0604020202020204" pitchFamily="34" charset="0"/>
                <a:ea typeface="宋体" panose="02010600030101010101" pitchFamily="2" charset="-122"/>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38244" name="Rectangle 4"/>
          <p:cNvSpPr>
            <a:spLocks noGrp="1" noChangeArrowheads="1"/>
          </p:cNvSpPr>
          <p:nvPr>
            <p:ph type="ftr" sz="quarter" idx="2"/>
          </p:nvPr>
        </p:nvSpPr>
        <p:spPr bwMode="auto">
          <a:xfrm>
            <a:off x="0" y="9444038"/>
            <a:ext cx="295275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lstStyle>
            <a:lvl1pPr eaLnBrk="1" hangingPunct="1">
              <a:spcBef>
                <a:spcPct val="0"/>
              </a:spcBef>
              <a:buClrTx/>
              <a:buSzTx/>
              <a:buFontTx/>
              <a:buNone/>
              <a:defRPr kumimoji="0" sz="1200" b="0">
                <a:latin typeface="Arial" panose="020B0604020202020204" pitchFamily="34" charset="0"/>
                <a:ea typeface="宋体" panose="02010600030101010101" pitchFamily="2" charset="-122"/>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38245" name="Rectangle 5"/>
          <p:cNvSpPr>
            <a:spLocks noGrp="1" noChangeArrowheads="1"/>
          </p:cNvSpPr>
          <p:nvPr>
            <p:ph type="sldNum" sz="quarter" idx="3"/>
          </p:nvPr>
        </p:nvSpPr>
        <p:spPr bwMode="auto">
          <a:xfrm>
            <a:off x="3860800" y="9444038"/>
            <a:ext cx="295275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lstStyle>
            <a:lvl1pPr algn="r" eaLnBrk="1" hangingPunct="1">
              <a:spcBef>
                <a:spcPct val="0"/>
              </a:spcBef>
              <a:buClrTx/>
              <a:buSzTx/>
              <a:buFontTx/>
              <a:buNone/>
              <a:defRPr kumimoji="0" sz="1200" b="0">
                <a:latin typeface="Arial" panose="020B0604020202020204" pitchFamily="34" charset="0"/>
                <a:ea typeface="宋体" panose="02010600030101010101" pitchFamily="2" charset="-122"/>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C6229A5C-AA1B-44E5-97B6-B7CCA2321AC3}" type="slidenum">
              <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t>‹#›</a:t>
            </a:fld>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5275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eaLnBrk="1" hangingPunct="1">
              <a:spcBef>
                <a:spcPct val="0"/>
              </a:spcBef>
              <a:buClrTx/>
              <a:buSzTx/>
              <a:buFontTx/>
              <a:buNone/>
              <a:defRPr kumimoji="0" sz="1200" b="0">
                <a:latin typeface="Arial" panose="020B0604020202020204" pitchFamily="34" charset="0"/>
                <a:ea typeface="宋体" panose="02010600030101010101" pitchFamily="2" charset="-122"/>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32771" name="Rectangle 3"/>
          <p:cNvSpPr>
            <a:spLocks noGrp="1" noChangeArrowheads="1"/>
          </p:cNvSpPr>
          <p:nvPr>
            <p:ph type="dt" idx="1"/>
          </p:nvPr>
        </p:nvSpPr>
        <p:spPr bwMode="auto">
          <a:xfrm>
            <a:off x="3860800" y="0"/>
            <a:ext cx="295275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eaLnBrk="1" hangingPunct="1">
              <a:spcBef>
                <a:spcPct val="0"/>
              </a:spcBef>
              <a:buClrTx/>
              <a:buSzTx/>
              <a:buFontTx/>
              <a:buNone/>
              <a:defRPr kumimoji="0" sz="1200" b="0">
                <a:latin typeface="Arial" panose="020B0604020202020204" pitchFamily="34" charset="0"/>
                <a:ea typeface="宋体" panose="02010600030101010101" pitchFamily="2" charset="-122"/>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3076" name="Rectangle 4"/>
          <p:cNvSpPr>
            <a:spLocks noGrp="1" noRot="1" noChangeAspect="1" noTextEdit="1"/>
          </p:cNvSpPr>
          <p:nvPr>
            <p:ph type="sldImg"/>
          </p:nvPr>
        </p:nvSpPr>
        <p:spPr>
          <a:xfrm>
            <a:off x="715963" y="746125"/>
            <a:ext cx="5384800" cy="3727450"/>
          </a:xfrm>
          <a:prstGeom prst="rect">
            <a:avLst/>
          </a:prstGeom>
          <a:noFill/>
          <a:ln w="9525" cap="flat" cmpd="sng">
            <a:solidFill>
              <a:srgbClr val="000000"/>
            </a:solidFill>
            <a:prstDash val="solid"/>
            <a:miter/>
            <a:headEnd type="none" w="med" len="med"/>
            <a:tailEnd type="none" w="med" len="med"/>
          </a:ln>
        </p:spPr>
      </p:sp>
      <p:sp>
        <p:nvSpPr>
          <p:cNvPr id="32773" name="Rectangle 5"/>
          <p:cNvSpPr>
            <a:spLocks noGrp="1" noChangeArrowheads="1"/>
          </p:cNvSpPr>
          <p:nvPr>
            <p:ph type="body" sz="quarter" idx="3"/>
          </p:nvPr>
        </p:nvSpPr>
        <p:spPr bwMode="auto">
          <a:xfrm>
            <a:off x="681038" y="4722813"/>
            <a:ext cx="5453063" cy="4473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t>单击此处编辑母版文本样式</a:t>
            </a: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t>第二级</a:t>
            </a: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t>第三级</a:t>
            </a: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t>第四级</a:t>
            </a: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t>第五级</a:t>
            </a:r>
          </a:p>
        </p:txBody>
      </p:sp>
      <p:sp>
        <p:nvSpPr>
          <p:cNvPr id="32774" name="Rectangle 6"/>
          <p:cNvSpPr>
            <a:spLocks noGrp="1" noChangeArrowheads="1"/>
          </p:cNvSpPr>
          <p:nvPr>
            <p:ph type="ftr" sz="quarter" idx="4"/>
          </p:nvPr>
        </p:nvSpPr>
        <p:spPr bwMode="auto">
          <a:xfrm>
            <a:off x="0" y="9444038"/>
            <a:ext cx="295275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lstStyle>
            <a:lvl1pPr eaLnBrk="1" hangingPunct="1">
              <a:spcBef>
                <a:spcPct val="0"/>
              </a:spcBef>
              <a:buClrTx/>
              <a:buSzTx/>
              <a:buFontTx/>
              <a:buNone/>
              <a:defRPr kumimoji="0" sz="1200" b="0">
                <a:latin typeface="Arial" panose="020B0604020202020204" pitchFamily="34" charset="0"/>
                <a:ea typeface="宋体" panose="02010600030101010101" pitchFamily="2" charset="-122"/>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32775" name="Rectangle 7"/>
          <p:cNvSpPr>
            <a:spLocks noGrp="1" noChangeArrowheads="1"/>
          </p:cNvSpPr>
          <p:nvPr>
            <p:ph type="sldNum" sz="quarter" idx="5"/>
          </p:nvPr>
        </p:nvSpPr>
        <p:spPr bwMode="auto">
          <a:xfrm>
            <a:off x="3860800" y="9444038"/>
            <a:ext cx="295275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lstStyle>
            <a:lvl1pPr algn="r" eaLnBrk="1" hangingPunct="1">
              <a:spcBef>
                <a:spcPct val="0"/>
              </a:spcBef>
              <a:buClrTx/>
              <a:buSzTx/>
              <a:buFontTx/>
              <a:buNone/>
              <a:defRPr kumimoji="0" sz="1200" b="0">
                <a:latin typeface="Arial" panose="020B0604020202020204" pitchFamily="34" charset="0"/>
                <a:ea typeface="宋体" panose="02010600030101010101" pitchFamily="2" charset="-122"/>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C36F5037-F4B2-4BB9-B87E-FC930EAF2136}" type="slidenum">
              <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t>‹#›</a:t>
            </a:fld>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txBox="1">
            <a:spLocks noGrp="1"/>
          </p:cNvSpPr>
          <p:nvPr>
            <p:ph type="sldNum" sz="quarter"/>
          </p:nvPr>
        </p:nvSpPr>
        <p:spPr>
          <a:xfrm>
            <a:off x="3860800" y="9444038"/>
            <a:ext cx="2952750" cy="496887"/>
          </a:xfrm>
          <a:prstGeom prst="rect">
            <a:avLst/>
          </a:prstGeom>
          <a:noFill/>
          <a:ln w="9525">
            <a:noFill/>
          </a:ln>
        </p:spPr>
        <p:txBody>
          <a:bodyPr anchor="b"/>
          <a:lstStyle/>
          <a:p>
            <a:pPr lvl="0" algn="r" eaLnBrk="1" hangingPunct="1">
              <a:buChar char="•"/>
            </a:pPr>
            <a:fld id="{9A0DB2DC-4C9A-4742-B13C-FB6460FD3503}" type="slidenum">
              <a:rPr lang="en-US" altLang="zh-CN" sz="1200" b="0" dirty="0">
                <a:latin typeface="Arial" panose="020B0604020202020204" pitchFamily="34" charset="0"/>
                <a:ea typeface="宋体" panose="02010600030101010101" pitchFamily="2" charset="-122"/>
              </a:rPr>
              <a:t>0</a:t>
            </a:fld>
            <a:endParaRPr lang="en-US" altLang="zh-CN" sz="1200" b="0" dirty="0">
              <a:latin typeface="Arial" panose="020B0604020202020204" pitchFamily="34" charset="0"/>
              <a:ea typeface="宋体" panose="02010600030101010101" pitchFamily="2" charset="-122"/>
            </a:endParaRPr>
          </a:p>
        </p:txBody>
      </p:sp>
      <p:sp>
        <p:nvSpPr>
          <p:cNvPr id="6147" name="Rectangle 2"/>
          <p:cNvSpPr>
            <a:spLocks noGrp="1" noRot="1" noChangeAspect="1" noTextEdit="1"/>
          </p:cNvSpPr>
          <p:nvPr>
            <p:ph type="sldImg"/>
          </p:nvPr>
        </p:nvSpPr>
        <p:spPr/>
      </p:sp>
      <p:sp>
        <p:nvSpPr>
          <p:cNvPr id="6148" name="Rectangle 3"/>
          <p:cNvSpPr>
            <a:spLocks noGrp="1"/>
          </p:cNvSpPr>
          <p:nvPr>
            <p:ph type="body"/>
          </p:nvPr>
        </p:nvSpPr>
        <p:spPr>
          <a:xfrm>
            <a:off x="681038" y="4722813"/>
            <a:ext cx="5453062" cy="4473575"/>
          </a:xfrm>
        </p:spPr>
        <p:txBody>
          <a:bodyPr wrap="square" lIns="91440" tIns="45720" rIns="91440" bIns="45720" anchor="t"/>
          <a:lstStyle/>
          <a:p>
            <a:pPr lvl="0" eaLnBrk="1" hangingPunct="1"/>
            <a:endParaRPr lang="zh-CN" altLang="zh-CN"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幻灯片图像占位符 1"/>
          <p:cNvSpPr>
            <a:spLocks noGrp="1" noRot="1" noChangeAspect="1" noTextEdit="1"/>
          </p:cNvSpPr>
          <p:nvPr>
            <p:ph type="sldImg"/>
          </p:nvPr>
        </p:nvSpPr>
        <p:spPr/>
      </p:sp>
      <p:sp>
        <p:nvSpPr>
          <p:cNvPr id="14339" name="备注占位符 2"/>
          <p:cNvSpPr>
            <a:spLocks noGrp="1"/>
          </p:cNvSpPr>
          <p:nvPr>
            <p:ph type="body" idx="1"/>
          </p:nvPr>
        </p:nvSpPr>
        <p:spPr>
          <a:xfrm>
            <a:off x="681038" y="4722813"/>
            <a:ext cx="5453062" cy="4473575"/>
          </a:xfrm>
        </p:spPr>
        <p:txBody>
          <a:bodyPr wrap="square" lIns="91440" tIns="45720" rIns="91440" bIns="45720" anchor="t"/>
          <a:lstStyle/>
          <a:p>
            <a:pPr lvl="0"/>
            <a:endParaRPr lang="zh-CN" altLang="en-US" dirty="0"/>
          </a:p>
        </p:txBody>
      </p:sp>
      <p:sp>
        <p:nvSpPr>
          <p:cNvPr id="14340" name="灯片编号占位符 3"/>
          <p:cNvSpPr txBox="1">
            <a:spLocks noGrp="1"/>
          </p:cNvSpPr>
          <p:nvPr>
            <p:ph type="sldNum" sz="quarter"/>
          </p:nvPr>
        </p:nvSpPr>
        <p:spPr>
          <a:xfrm>
            <a:off x="3860800" y="9444038"/>
            <a:ext cx="2952750" cy="496887"/>
          </a:xfrm>
          <a:prstGeom prst="rect">
            <a:avLst/>
          </a:prstGeom>
          <a:noFill/>
          <a:ln w="9525">
            <a:noFill/>
          </a:ln>
        </p:spPr>
        <p:txBody>
          <a:bodyPr anchor="b"/>
          <a:lstStyle/>
          <a:p>
            <a:pPr lvl="0" algn="r" eaLnBrk="1" hangingPunct="1"/>
            <a:fld id="{9A0DB2DC-4C9A-4742-B13C-FB6460FD3503}" type="slidenum">
              <a:rPr lang="en-US" altLang="zh-CN" sz="1200" b="0" dirty="0">
                <a:latin typeface="Arial" panose="020B0604020202020204" pitchFamily="34" charset="0"/>
                <a:ea typeface="宋体" panose="02010600030101010101" pitchFamily="2" charset="-122"/>
              </a:rPr>
              <a:t>7</a:t>
            </a:fld>
            <a:endParaRPr lang="en-US" altLang="zh-CN" sz="1200" b="0" dirty="0">
              <a:latin typeface="Arial" panose="020B0604020202020204" pitchFamily="34" charset="0"/>
              <a:ea typeface="宋体" panose="02010600030101010101" pitchFamily="2"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幻灯片图像占位符 1"/>
          <p:cNvSpPr>
            <a:spLocks noGrp="1" noRot="1" noChangeAspect="1" noTextEdit="1"/>
          </p:cNvSpPr>
          <p:nvPr>
            <p:ph type="sldImg"/>
          </p:nvPr>
        </p:nvSpPr>
        <p:spPr/>
      </p:sp>
      <p:sp>
        <p:nvSpPr>
          <p:cNvPr id="29699" name="备注占位符 2"/>
          <p:cNvSpPr>
            <a:spLocks noGrp="1"/>
          </p:cNvSpPr>
          <p:nvPr>
            <p:ph type="body" idx="1"/>
          </p:nvPr>
        </p:nvSpPr>
        <p:spPr>
          <a:xfrm>
            <a:off x="681038" y="4722813"/>
            <a:ext cx="5453062" cy="4473575"/>
          </a:xfrm>
        </p:spPr>
        <p:txBody>
          <a:bodyPr wrap="square" lIns="91440" tIns="45720" rIns="91440" bIns="45720" anchor="t"/>
          <a:lstStyle/>
          <a:p>
            <a:pPr lvl="0"/>
            <a:endParaRPr lang="zh-CN" altLang="en-US" dirty="0"/>
          </a:p>
        </p:txBody>
      </p:sp>
      <p:sp>
        <p:nvSpPr>
          <p:cNvPr id="29700" name="灯片编号占位符 3"/>
          <p:cNvSpPr txBox="1">
            <a:spLocks noGrp="1"/>
          </p:cNvSpPr>
          <p:nvPr>
            <p:ph type="sldNum" sz="quarter"/>
          </p:nvPr>
        </p:nvSpPr>
        <p:spPr>
          <a:xfrm>
            <a:off x="3860800" y="9444038"/>
            <a:ext cx="2952750" cy="496887"/>
          </a:xfrm>
          <a:prstGeom prst="rect">
            <a:avLst/>
          </a:prstGeom>
          <a:noFill/>
          <a:ln w="9525">
            <a:noFill/>
          </a:ln>
        </p:spPr>
        <p:txBody>
          <a:bodyPr anchor="b"/>
          <a:lstStyle/>
          <a:p>
            <a:pPr lvl="0" algn="r" eaLnBrk="1" hangingPunct="1"/>
            <a:fld id="{9A0DB2DC-4C9A-4742-B13C-FB6460FD3503}" type="slidenum">
              <a:rPr lang="en-US" altLang="zh-CN" sz="1200" b="0" dirty="0">
                <a:latin typeface="Arial" panose="020B0604020202020204" pitchFamily="34" charset="0"/>
                <a:ea typeface="宋体" panose="02010600030101010101" pitchFamily="2" charset="-122"/>
              </a:rPr>
              <a:t>21</a:t>
            </a:fld>
            <a:endParaRPr lang="en-US" altLang="zh-CN" sz="1200" b="0" dirty="0">
              <a:latin typeface="Arial" panose="020B0604020202020204" pitchFamily="34" charset="0"/>
              <a:ea typeface="宋体" panose="02010600030101010101" pitchFamily="2"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幻灯片图像占位符 1"/>
          <p:cNvSpPr>
            <a:spLocks noGrp="1" noRot="1" noChangeAspect="1" noTextEdit="1"/>
          </p:cNvSpPr>
          <p:nvPr>
            <p:ph type="sldImg"/>
          </p:nvPr>
        </p:nvSpPr>
        <p:spPr/>
      </p:sp>
      <p:sp>
        <p:nvSpPr>
          <p:cNvPr id="40963" name="备注占位符 2"/>
          <p:cNvSpPr>
            <a:spLocks noGrp="1"/>
          </p:cNvSpPr>
          <p:nvPr>
            <p:ph type="body" idx="1"/>
          </p:nvPr>
        </p:nvSpPr>
        <p:spPr>
          <a:xfrm>
            <a:off x="681038" y="4722813"/>
            <a:ext cx="5453062" cy="4473575"/>
          </a:xfrm>
        </p:spPr>
        <p:txBody>
          <a:bodyPr wrap="square" lIns="91440" tIns="45720" rIns="91440" bIns="45720" anchor="t"/>
          <a:lstStyle/>
          <a:p>
            <a:pPr lvl="0"/>
            <a:endParaRPr lang="zh-CN" altLang="en-US" dirty="0"/>
          </a:p>
        </p:txBody>
      </p:sp>
      <p:sp>
        <p:nvSpPr>
          <p:cNvPr id="40964" name="灯片编号占位符 3"/>
          <p:cNvSpPr txBox="1">
            <a:spLocks noGrp="1"/>
          </p:cNvSpPr>
          <p:nvPr>
            <p:ph type="sldNum" sz="quarter"/>
          </p:nvPr>
        </p:nvSpPr>
        <p:spPr>
          <a:xfrm>
            <a:off x="3860800" y="9444038"/>
            <a:ext cx="2952750" cy="496887"/>
          </a:xfrm>
          <a:prstGeom prst="rect">
            <a:avLst/>
          </a:prstGeom>
          <a:noFill/>
          <a:ln w="9525">
            <a:noFill/>
          </a:ln>
        </p:spPr>
        <p:txBody>
          <a:bodyPr anchor="b"/>
          <a:lstStyle/>
          <a:p>
            <a:pPr lvl="0" algn="r" eaLnBrk="1" hangingPunct="1"/>
            <a:fld id="{9A0DB2DC-4C9A-4742-B13C-FB6460FD3503}" type="slidenum">
              <a:rPr lang="en-US" altLang="zh-CN" sz="1200" b="0" dirty="0">
                <a:latin typeface="Arial" panose="020B0604020202020204" pitchFamily="34" charset="0"/>
                <a:ea typeface="宋体" panose="02010600030101010101" pitchFamily="2" charset="-122"/>
              </a:rPr>
              <a:t>31</a:t>
            </a:fld>
            <a:endParaRPr lang="en-US" altLang="zh-CN" sz="1200" b="0" dirty="0">
              <a:latin typeface="Arial" panose="020B0604020202020204" pitchFamily="34" charset="0"/>
              <a:ea typeface="宋体" panose="02010600030101010101" pitchFamily="2"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幻灯片图像占位符 1"/>
          <p:cNvSpPr>
            <a:spLocks noGrp="1" noRot="1" noChangeAspect="1" noTextEdit="1"/>
          </p:cNvSpPr>
          <p:nvPr>
            <p:ph type="sldImg"/>
          </p:nvPr>
        </p:nvSpPr>
        <p:spPr/>
      </p:sp>
      <p:sp>
        <p:nvSpPr>
          <p:cNvPr id="49155" name="备注占位符 2"/>
          <p:cNvSpPr>
            <a:spLocks noGrp="1"/>
          </p:cNvSpPr>
          <p:nvPr>
            <p:ph type="body" idx="1"/>
          </p:nvPr>
        </p:nvSpPr>
        <p:spPr>
          <a:xfrm>
            <a:off x="681038" y="4722813"/>
            <a:ext cx="5453062" cy="4473575"/>
          </a:xfrm>
        </p:spPr>
        <p:txBody>
          <a:bodyPr wrap="square" lIns="91440" tIns="45720" rIns="91440" bIns="45720" anchor="t"/>
          <a:lstStyle/>
          <a:p>
            <a:pPr lvl="0"/>
            <a:endParaRPr lang="en-US" altLang="zh-CN" dirty="0"/>
          </a:p>
        </p:txBody>
      </p:sp>
      <p:sp>
        <p:nvSpPr>
          <p:cNvPr id="49156" name="灯片编号占位符 3"/>
          <p:cNvSpPr txBox="1">
            <a:spLocks noGrp="1"/>
          </p:cNvSpPr>
          <p:nvPr>
            <p:ph type="sldNum" sz="quarter"/>
          </p:nvPr>
        </p:nvSpPr>
        <p:spPr>
          <a:xfrm>
            <a:off x="3860800" y="9444038"/>
            <a:ext cx="2952750" cy="496887"/>
          </a:xfrm>
          <a:prstGeom prst="rect">
            <a:avLst/>
          </a:prstGeom>
          <a:noFill/>
          <a:ln w="9525">
            <a:noFill/>
          </a:ln>
        </p:spPr>
        <p:txBody>
          <a:bodyPr anchor="b"/>
          <a:lstStyle/>
          <a:p>
            <a:pPr lvl="0" algn="r" eaLnBrk="1" hangingPunct="1"/>
            <a:fld id="{9A0DB2DC-4C9A-4742-B13C-FB6460FD3503}" type="slidenum">
              <a:rPr lang="en-US" altLang="zh-CN" sz="1200" b="0" dirty="0">
                <a:latin typeface="Arial" panose="020B0604020202020204" pitchFamily="34" charset="0"/>
                <a:ea typeface="宋体" panose="02010600030101010101" pitchFamily="2" charset="-122"/>
              </a:rPr>
              <a:t>34</a:t>
            </a:fld>
            <a:endParaRPr lang="en-US" altLang="zh-CN" sz="1200" b="0" dirty="0">
              <a:latin typeface="Arial" panose="020B0604020202020204" pitchFamily="34" charset="0"/>
              <a:ea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chemeClr val="bg1"/>
        </a:solidFill>
        <a:effectLst/>
      </p:bgPr>
    </p:bg>
    <p:spTree>
      <p:nvGrpSpPr>
        <p:cNvPr id="1" name=""/>
        <p:cNvGrpSpPr/>
        <p:nvPr/>
      </p:nvGrpSpPr>
      <p:grpSpPr>
        <a:xfrm>
          <a:off x="0" y="0"/>
          <a:ext cx="0" cy="0"/>
          <a:chOff x="0" y="0"/>
          <a:chExt cx="0" cy="0"/>
        </a:xfrm>
      </p:grpSpPr>
      <p:sp>
        <p:nvSpPr>
          <p:cNvPr id="450562" name="Rectangle 2"/>
          <p:cNvSpPr>
            <a:spLocks noGrp="1" noChangeArrowheads="1"/>
          </p:cNvSpPr>
          <p:nvPr>
            <p:ph type="ctrTitle"/>
          </p:nvPr>
        </p:nvSpPr>
        <p:spPr>
          <a:xfrm>
            <a:off x="742950" y="2130425"/>
            <a:ext cx="8420100" cy="1470025"/>
          </a:xfrm>
        </p:spPr>
        <p:txBody>
          <a:bodyPr/>
          <a:lstStyle>
            <a:lvl1pPr>
              <a:defRPr/>
            </a:lvl1pPr>
          </a:lstStyle>
          <a:p>
            <a:pPr lvl="0"/>
            <a:r>
              <a:rPr lang="zh-CN" altLang="en-US" noProof="0"/>
              <a:t>单击此处编辑母版标题样式</a:t>
            </a:r>
          </a:p>
        </p:txBody>
      </p:sp>
      <p:sp>
        <p:nvSpPr>
          <p:cNvPr id="450563" name="Rectangle 3"/>
          <p:cNvSpPr>
            <a:spLocks noGrp="1" noChangeArrowheads="1"/>
          </p:cNvSpPr>
          <p:nvPr>
            <p:ph type="subTitle" idx="1"/>
          </p:nvPr>
        </p:nvSpPr>
        <p:spPr>
          <a:xfrm>
            <a:off x="1485900" y="3886200"/>
            <a:ext cx="6934200" cy="1752600"/>
          </a:xfrm>
        </p:spPr>
        <p:txBody>
          <a:bodyPr/>
          <a:lstStyle>
            <a:lvl1pPr marL="0" indent="0" algn="ctr">
              <a:buFontTx/>
              <a:buNone/>
              <a:defRPr/>
            </a:lvl1pPr>
          </a:lstStyle>
          <a:p>
            <a:pPr lvl="0"/>
            <a:r>
              <a:rPr lang="zh-CN" altLang="en-US" noProof="0"/>
              <a:t>单击此处编辑母版副标题样式</a:t>
            </a:r>
          </a:p>
        </p:txBody>
      </p:sp>
      <p:sp>
        <p:nvSpPr>
          <p:cNvPr id="6" name="Rectangle 4"/>
          <p:cNvSpPr>
            <a:spLocks noGrp="1" noChangeArrowheads="1"/>
          </p:cNvSpPr>
          <p:nvPr>
            <p:ph type="dt" sz="half" idx="2"/>
          </p:nvPr>
        </p:nvSpPr>
        <p:spPr bwMode="auto">
          <a:xfrm>
            <a:off x="495300" y="6245225"/>
            <a:ext cx="23114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zh-CN" sz="2000" b="0" i="0" u="none" strike="noStrike" kern="1200" cap="none" spc="0" normalizeH="0" baseline="0" noProof="0">
              <a:ln>
                <a:noFill/>
              </a:ln>
              <a:solidFill>
                <a:schemeClr val="tx1"/>
              </a:solidFill>
              <a:effectLst/>
              <a:uLnTx/>
              <a:uFillTx/>
              <a:latin typeface="+mn-lt"/>
              <a:ea typeface="+mn-ea"/>
              <a:cs typeface="+mn-cs"/>
            </a:endParaRPr>
          </a:p>
        </p:txBody>
      </p:sp>
      <p:sp>
        <p:nvSpPr>
          <p:cNvPr id="7" name="Rectangle 5"/>
          <p:cNvSpPr>
            <a:spLocks noGrp="1" noChangeArrowheads="1"/>
          </p:cNvSpPr>
          <p:nvPr>
            <p:ph type="ftr" sz="quarter" idx="3"/>
          </p:nvPr>
        </p:nvSpPr>
        <p:spPr bwMode="auto">
          <a:xfrm>
            <a:off x="3384550" y="6245225"/>
            <a:ext cx="31369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eaLnBrk="1" hangingPunct="1">
              <a:spcBef>
                <a:spcPct val="0"/>
              </a:spcBef>
              <a:buClrTx/>
              <a:buSzTx/>
              <a:buFontTx/>
              <a:buNone/>
              <a:defRPr kumimoji="0">
                <a:solidFill>
                  <a:srgbClr val="0000CC"/>
                </a:solidFill>
                <a:latin typeface="+mn-lt"/>
                <a:ea typeface="+mn-ea"/>
              </a:defRPr>
            </a:lvl1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2000" b="1" i="0" u="none" strike="noStrike" kern="1200" cap="none" spc="0" normalizeH="0" baseline="0" noProof="0">
                <a:ln>
                  <a:noFill/>
                </a:ln>
                <a:solidFill>
                  <a:srgbClr val="0000CC"/>
                </a:solidFill>
                <a:effectLst/>
                <a:uLnTx/>
                <a:uFillTx/>
                <a:latin typeface="+mn-lt"/>
                <a:ea typeface="+mn-ea"/>
                <a:cs typeface="+mn-cs"/>
              </a:rPr>
              <a:t>Business School,Hohai University,Nanjng,Jiangsu,China   </a:t>
            </a:r>
            <a:endParaRPr kumimoji="0" lang="en-US" altLang="zh-CN" sz="1800" b="1" i="0" u="none" strike="noStrike" kern="1200" cap="none" spc="0" normalizeH="0" baseline="0" noProof="0">
              <a:ln>
                <a:noFill/>
              </a:ln>
              <a:solidFill>
                <a:srgbClr val="0000CC"/>
              </a:solidFill>
              <a:effectLst/>
              <a:uLnTx/>
              <a:uFillTx/>
              <a:latin typeface="+mn-lt"/>
              <a:ea typeface="+mn-ea"/>
              <a:cs typeface="+mn-cs"/>
            </a:endParaRPr>
          </a:p>
        </p:txBody>
      </p:sp>
      <p:sp>
        <p:nvSpPr>
          <p:cNvPr id="8" name="Rectangle 6"/>
          <p:cNvSpPr>
            <a:spLocks noGrp="1" noChangeArrowheads="1"/>
          </p:cNvSpPr>
          <p:nvPr>
            <p:ph type="sldNum" sz="quarter" idx="4"/>
          </p:nvPr>
        </p:nvSpPr>
        <p:spPr bwMode="auto">
          <a:xfrm>
            <a:off x="7099300" y="6245225"/>
            <a:ext cx="23114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2000" b="0"/>
            </a:lvl1pPr>
          </a:lstStyle>
          <a:p>
            <a:pPr marL="0" marR="0" lvl="0" indent="0" algn="r" defTabSz="914400" rtl="0" eaLnBrk="1" fontAlgn="base" latinLnBrk="0" hangingPunct="1">
              <a:lnSpc>
                <a:spcPct val="100000"/>
              </a:lnSpc>
              <a:spcBef>
                <a:spcPct val="0"/>
              </a:spcBef>
              <a:spcAft>
                <a:spcPct val="0"/>
              </a:spcAft>
              <a:buClrTx/>
              <a:buSzTx/>
              <a:buFontTx/>
              <a:buNone/>
              <a:defRPr/>
            </a:pPr>
            <a:fld id="{48368C04-1AFF-44B9-938B-EF54E0AC74A9}" type="slidenum">
              <a:rPr kumimoji="0" lang="en-US" altLang="zh-CN" sz="2000" b="0" i="0" u="none" strike="noStrike" kern="1200" cap="none" spc="0" normalizeH="0" baseline="0" noProof="0">
                <a:ln>
                  <a:noFill/>
                </a:ln>
                <a:solidFill>
                  <a:schemeClr val="tx1"/>
                </a:solidFill>
                <a:effectLst/>
                <a:uLnTx/>
                <a:uFillTx/>
                <a:latin typeface="+mn-lt"/>
                <a:ea typeface="+mn-ea"/>
                <a:cs typeface="+mn-cs"/>
              </a:rPr>
              <a:t>‹#›</a:t>
            </a:fld>
            <a:endParaRPr kumimoji="0" lang="en-US" altLang="zh-CN" sz="20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竖排文字占位符 2"/>
          <p:cNvSpPr>
            <a:spLocks noGrp="1"/>
          </p:cNvSpPr>
          <p:nvPr>
            <p:ph type="body" orient="vert" idx="1"/>
          </p:nvPr>
        </p:nvSpPr>
        <p:spPr/>
        <p:txBody>
          <a:bodyPr vert="eaVert"/>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日期占位符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zh-CN" sz="2000" b="0" i="0" u="none" strike="noStrike" kern="1200" cap="none" spc="0" normalizeH="0" baseline="0" noProof="0">
              <a:ln>
                <a:noFill/>
              </a:ln>
              <a:solidFill>
                <a:schemeClr val="tx1"/>
              </a:solidFill>
              <a:effectLst/>
              <a:uLnTx/>
              <a:uFillTx/>
              <a:latin typeface="+mn-lt"/>
              <a:ea typeface="+mn-ea"/>
              <a:cs typeface="+mn-cs"/>
            </a:endParaRPr>
          </a:p>
        </p:txBody>
      </p:sp>
      <p:sp>
        <p:nvSpPr>
          <p:cNvPr id="5" name="灯片编号占位符 4"/>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C6DA9D78-85D1-4EFC-8130-3BFF64E7B912}"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a:t>
            </a:fld>
            <a:endParaRPr kumimoji="0" lang="en-US" altLang="zh-CN" sz="1600" b="1"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231063" y="274638"/>
            <a:ext cx="2309812" cy="5865812"/>
          </a:xfrm>
        </p:spPr>
        <p:txBody>
          <a:bodyPr vert="eaVert"/>
          <a:lstStyle/>
          <a:p>
            <a:r>
              <a:rPr lang="zh-CN" altLang="en-US" noProof="1"/>
              <a:t>单击此处编辑母版标题样式</a:t>
            </a:r>
          </a:p>
        </p:txBody>
      </p:sp>
      <p:sp>
        <p:nvSpPr>
          <p:cNvPr id="3" name="竖排文字占位符 2"/>
          <p:cNvSpPr>
            <a:spLocks noGrp="1"/>
          </p:cNvSpPr>
          <p:nvPr>
            <p:ph type="body" orient="vert" idx="1"/>
          </p:nvPr>
        </p:nvSpPr>
        <p:spPr>
          <a:xfrm>
            <a:off x="296863" y="274638"/>
            <a:ext cx="6781800" cy="5865812"/>
          </a:xfrm>
        </p:spPr>
        <p:txBody>
          <a:bodyPr vert="eaVert"/>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日期占位符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zh-CN" sz="2000" b="0" i="0" u="none" strike="noStrike" kern="1200" cap="none" spc="0" normalizeH="0" baseline="0" noProof="0">
              <a:ln>
                <a:noFill/>
              </a:ln>
              <a:solidFill>
                <a:schemeClr val="tx1"/>
              </a:solidFill>
              <a:effectLst/>
              <a:uLnTx/>
              <a:uFillTx/>
              <a:latin typeface="+mn-lt"/>
              <a:ea typeface="+mn-ea"/>
              <a:cs typeface="+mn-cs"/>
            </a:endParaRPr>
          </a:p>
        </p:txBody>
      </p:sp>
      <p:sp>
        <p:nvSpPr>
          <p:cNvPr id="5" name="灯片编号占位符 4"/>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C6DA9D78-85D1-4EFC-8130-3BFF64E7B912}"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a:t>
            </a:fld>
            <a:endParaRPr kumimoji="0" lang="en-US" altLang="zh-CN" sz="1600" b="1"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296863" y="274638"/>
            <a:ext cx="9244012" cy="5865812"/>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3" name="日期占位符 2"/>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zh-CN" sz="2000" b="0" i="0" u="none" strike="noStrike" kern="1200" cap="none" spc="0" normalizeH="0" baseline="0" noProof="0">
              <a:ln>
                <a:noFill/>
              </a:ln>
              <a:solidFill>
                <a:schemeClr val="tx1"/>
              </a:solidFill>
              <a:effectLst/>
              <a:uLnTx/>
              <a:uFillTx/>
              <a:latin typeface="+mn-lt"/>
              <a:ea typeface="+mn-ea"/>
              <a:cs typeface="+mn-cs"/>
            </a:endParaRPr>
          </a:p>
        </p:txBody>
      </p:sp>
      <p:sp>
        <p:nvSpPr>
          <p:cNvPr id="4" name="灯片编号占位符 3"/>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C6DA9D78-85D1-4EFC-8130-3BFF64E7B912}"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a:t>
            </a:fld>
            <a:endParaRPr kumimoji="0" lang="en-US" altLang="zh-CN" sz="1600" b="1"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内容占位符 2"/>
          <p:cNvSpPr>
            <a:spLocks noGrp="1"/>
          </p:cNvSpPr>
          <p:nvPr>
            <p:ph idx="1"/>
          </p:nvPr>
        </p:nvSpPr>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日期占位符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zh-CN" sz="2000" b="0" i="0" u="none" strike="noStrike" kern="1200" cap="none" spc="0" normalizeH="0" baseline="0" noProof="0">
              <a:ln>
                <a:noFill/>
              </a:ln>
              <a:solidFill>
                <a:schemeClr val="tx1"/>
              </a:solidFill>
              <a:effectLst/>
              <a:uLnTx/>
              <a:uFillTx/>
              <a:latin typeface="+mn-lt"/>
              <a:ea typeface="+mn-ea"/>
              <a:cs typeface="+mn-cs"/>
            </a:endParaRPr>
          </a:p>
        </p:txBody>
      </p:sp>
      <p:sp>
        <p:nvSpPr>
          <p:cNvPr id="5" name="灯片编号占位符 4"/>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C6DA9D78-85D1-4EFC-8130-3BFF64E7B912}"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a:t>
            </a:fld>
            <a:endParaRPr kumimoji="0" lang="en-US" altLang="zh-CN" sz="1600" b="1"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76275" y="1709738"/>
            <a:ext cx="8543925" cy="2852737"/>
          </a:xfrm>
        </p:spPr>
        <p:txBody>
          <a:bodyPr anchor="b"/>
          <a:lstStyle>
            <a:lvl1pPr>
              <a:defRPr sz="6000"/>
            </a:lvl1pPr>
          </a:lstStyle>
          <a:p>
            <a:r>
              <a:rPr lang="zh-CN" altLang="en-US" noProof="1"/>
              <a:t>单击此处编辑母版标题样式</a:t>
            </a:r>
          </a:p>
        </p:txBody>
      </p:sp>
      <p:sp>
        <p:nvSpPr>
          <p:cNvPr id="3" name="文本占位符 2"/>
          <p:cNvSpPr>
            <a:spLocks noGrp="1"/>
          </p:cNvSpPr>
          <p:nvPr>
            <p:ph type="body" idx="1"/>
          </p:nvPr>
        </p:nvSpPr>
        <p:spPr>
          <a:xfrm>
            <a:off x="676275" y="4589463"/>
            <a:ext cx="8543925"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noProof="1"/>
              <a:t>单击此处编辑母版文本样式</a:t>
            </a:r>
          </a:p>
        </p:txBody>
      </p:sp>
      <p:sp>
        <p:nvSpPr>
          <p:cNvPr id="4" name="日期占位符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zh-CN" sz="2000" b="0" i="0" u="none" strike="noStrike" kern="1200" cap="none" spc="0" normalizeH="0" baseline="0" noProof="0">
              <a:ln>
                <a:noFill/>
              </a:ln>
              <a:solidFill>
                <a:schemeClr val="tx1"/>
              </a:solidFill>
              <a:effectLst/>
              <a:uLnTx/>
              <a:uFillTx/>
              <a:latin typeface="+mn-lt"/>
              <a:ea typeface="+mn-ea"/>
              <a:cs typeface="+mn-cs"/>
            </a:endParaRPr>
          </a:p>
        </p:txBody>
      </p:sp>
      <p:sp>
        <p:nvSpPr>
          <p:cNvPr id="5" name="灯片编号占位符 4"/>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C6DA9D78-85D1-4EFC-8130-3BFF64E7B912}"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a:t>
            </a:fld>
            <a:endParaRPr kumimoji="0" lang="en-US" altLang="zh-CN" sz="1600" b="1"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内容占位符 2"/>
          <p:cNvSpPr>
            <a:spLocks noGrp="1"/>
          </p:cNvSpPr>
          <p:nvPr>
            <p:ph sz="half" idx="1"/>
          </p:nvPr>
        </p:nvSpPr>
        <p:spPr>
          <a:xfrm>
            <a:off x="350838" y="981075"/>
            <a:ext cx="4518025" cy="5159375"/>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内容占位符 3"/>
          <p:cNvSpPr>
            <a:spLocks noGrp="1"/>
          </p:cNvSpPr>
          <p:nvPr>
            <p:ph sz="half" idx="2"/>
          </p:nvPr>
        </p:nvSpPr>
        <p:spPr>
          <a:xfrm>
            <a:off x="5021263" y="981075"/>
            <a:ext cx="4519612" cy="5159375"/>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日期占位符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zh-CN" sz="2000" b="0" i="0" u="none" strike="noStrike" kern="1200" cap="none" spc="0" normalizeH="0" baseline="0" noProof="0">
              <a:ln>
                <a:noFill/>
              </a:ln>
              <a:solidFill>
                <a:schemeClr val="tx1"/>
              </a:solidFill>
              <a:effectLst/>
              <a:uLnTx/>
              <a:uFillTx/>
              <a:latin typeface="+mn-lt"/>
              <a:ea typeface="+mn-ea"/>
              <a:cs typeface="+mn-cs"/>
            </a:endParaRPr>
          </a:p>
        </p:txBody>
      </p:sp>
      <p:sp>
        <p:nvSpPr>
          <p:cNvPr id="6" name="灯片编号占位符 5"/>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C6DA9D78-85D1-4EFC-8130-3BFF64E7B912}"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a:t>
            </a:fld>
            <a:endParaRPr kumimoji="0" lang="en-US" altLang="zh-CN" sz="1600" b="1"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82625" y="365125"/>
            <a:ext cx="8543925" cy="1325563"/>
          </a:xfrm>
        </p:spPr>
        <p:txBody>
          <a:bodyPr/>
          <a:lstStyle/>
          <a:p>
            <a:r>
              <a:rPr lang="zh-CN" altLang="en-US" noProof="1"/>
              <a:t>单击此处编辑母版标题样式</a:t>
            </a:r>
          </a:p>
        </p:txBody>
      </p:sp>
      <p:sp>
        <p:nvSpPr>
          <p:cNvPr id="3" name="文本占位符 2"/>
          <p:cNvSpPr>
            <a:spLocks noGrp="1"/>
          </p:cNvSpPr>
          <p:nvPr>
            <p:ph type="body" idx="1"/>
          </p:nvPr>
        </p:nvSpPr>
        <p:spPr>
          <a:xfrm>
            <a:off x="682625" y="1681163"/>
            <a:ext cx="41910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noProof="1"/>
              <a:t>单击此处编辑母版文本样式</a:t>
            </a:r>
          </a:p>
        </p:txBody>
      </p:sp>
      <p:sp>
        <p:nvSpPr>
          <p:cNvPr id="4" name="内容占位符 3"/>
          <p:cNvSpPr>
            <a:spLocks noGrp="1"/>
          </p:cNvSpPr>
          <p:nvPr>
            <p:ph sz="half" idx="2"/>
          </p:nvPr>
        </p:nvSpPr>
        <p:spPr>
          <a:xfrm>
            <a:off x="682625" y="2505075"/>
            <a:ext cx="4191000" cy="3684588"/>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文本占位符 4"/>
          <p:cNvSpPr>
            <a:spLocks noGrp="1"/>
          </p:cNvSpPr>
          <p:nvPr>
            <p:ph type="body" sz="quarter" idx="3"/>
          </p:nvPr>
        </p:nvSpPr>
        <p:spPr>
          <a:xfrm>
            <a:off x="5014913" y="1681163"/>
            <a:ext cx="42116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noProof="1"/>
              <a:t>单击此处编辑母版文本样式</a:t>
            </a:r>
          </a:p>
        </p:txBody>
      </p:sp>
      <p:sp>
        <p:nvSpPr>
          <p:cNvPr id="6" name="内容占位符 5"/>
          <p:cNvSpPr>
            <a:spLocks noGrp="1"/>
          </p:cNvSpPr>
          <p:nvPr>
            <p:ph sz="quarter" idx="4"/>
          </p:nvPr>
        </p:nvSpPr>
        <p:spPr>
          <a:xfrm>
            <a:off x="5014913" y="2505075"/>
            <a:ext cx="4211637" cy="3684588"/>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7" name="日期占位符 6"/>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zh-CN" sz="2000" b="0" i="0" u="none" strike="noStrike" kern="1200" cap="none" spc="0" normalizeH="0" baseline="0" noProof="0">
              <a:ln>
                <a:noFill/>
              </a:ln>
              <a:solidFill>
                <a:schemeClr val="tx1"/>
              </a:solidFill>
              <a:effectLst/>
              <a:uLnTx/>
              <a:uFillTx/>
              <a:latin typeface="+mn-lt"/>
              <a:ea typeface="+mn-ea"/>
              <a:cs typeface="+mn-cs"/>
            </a:endParaRPr>
          </a:p>
        </p:txBody>
      </p:sp>
      <p:sp>
        <p:nvSpPr>
          <p:cNvPr id="8" name="灯片编号占位符 7"/>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C6DA9D78-85D1-4EFC-8130-3BFF64E7B912}"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a:t>
            </a:fld>
            <a:endParaRPr kumimoji="0" lang="en-US" altLang="zh-CN" sz="1600" b="1"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日期占位符 2"/>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zh-CN" sz="2000" b="0" i="0" u="none" strike="noStrike" kern="1200" cap="none" spc="0" normalizeH="0" baseline="0" noProof="0">
              <a:ln>
                <a:noFill/>
              </a:ln>
              <a:solidFill>
                <a:schemeClr val="tx1"/>
              </a:solidFill>
              <a:effectLst/>
              <a:uLnTx/>
              <a:uFillTx/>
              <a:latin typeface="+mn-lt"/>
              <a:ea typeface="+mn-ea"/>
              <a:cs typeface="+mn-cs"/>
            </a:endParaRPr>
          </a:p>
        </p:txBody>
      </p:sp>
      <p:sp>
        <p:nvSpPr>
          <p:cNvPr id="4" name="灯片编号占位符 3"/>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C6DA9D78-85D1-4EFC-8130-3BFF64E7B912}"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a:t>
            </a:fld>
            <a:endParaRPr kumimoji="0" lang="en-US" altLang="zh-CN" sz="1600" b="1"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zh-CN" sz="2000" b="0" i="0" u="none" strike="noStrike" kern="1200" cap="none" spc="0" normalizeH="0" baseline="0" noProof="0">
              <a:ln>
                <a:noFill/>
              </a:ln>
              <a:solidFill>
                <a:schemeClr val="tx1"/>
              </a:solidFill>
              <a:effectLst/>
              <a:uLnTx/>
              <a:uFillTx/>
              <a:latin typeface="+mn-lt"/>
              <a:ea typeface="+mn-ea"/>
              <a:cs typeface="+mn-cs"/>
            </a:endParaRPr>
          </a:p>
        </p:txBody>
      </p:sp>
      <p:sp>
        <p:nvSpPr>
          <p:cNvPr id="3" name="灯片编号占位符 2"/>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C6DA9D78-85D1-4EFC-8130-3BFF64E7B912}"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a:t>
            </a:fld>
            <a:endParaRPr kumimoji="0" lang="en-US" altLang="zh-CN" sz="1600" b="1"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82625" y="457200"/>
            <a:ext cx="3194050" cy="1600200"/>
          </a:xfrm>
        </p:spPr>
        <p:txBody>
          <a:bodyPr anchor="b"/>
          <a:lstStyle>
            <a:lvl1pPr>
              <a:defRPr sz="3200"/>
            </a:lvl1pPr>
          </a:lstStyle>
          <a:p>
            <a:r>
              <a:rPr lang="zh-CN" altLang="en-US" noProof="1"/>
              <a:t>单击此处编辑母版标题样式</a:t>
            </a:r>
          </a:p>
        </p:txBody>
      </p:sp>
      <p:sp>
        <p:nvSpPr>
          <p:cNvPr id="3" name="内容占位符 2"/>
          <p:cNvSpPr>
            <a:spLocks noGrp="1"/>
          </p:cNvSpPr>
          <p:nvPr>
            <p:ph idx="1"/>
          </p:nvPr>
        </p:nvSpPr>
        <p:spPr>
          <a:xfrm>
            <a:off x="4211638" y="987425"/>
            <a:ext cx="50149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文本占位符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noProof="1"/>
              <a:t>单击此处编辑母版文本样式</a:t>
            </a:r>
          </a:p>
        </p:txBody>
      </p:sp>
      <p:sp>
        <p:nvSpPr>
          <p:cNvPr id="5" name="日期占位符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zh-CN" sz="2000" b="0" i="0" u="none" strike="noStrike" kern="1200" cap="none" spc="0" normalizeH="0" baseline="0" noProof="0">
              <a:ln>
                <a:noFill/>
              </a:ln>
              <a:solidFill>
                <a:schemeClr val="tx1"/>
              </a:solidFill>
              <a:effectLst/>
              <a:uLnTx/>
              <a:uFillTx/>
              <a:latin typeface="+mn-lt"/>
              <a:ea typeface="+mn-ea"/>
              <a:cs typeface="+mn-cs"/>
            </a:endParaRPr>
          </a:p>
        </p:txBody>
      </p:sp>
      <p:sp>
        <p:nvSpPr>
          <p:cNvPr id="6" name="灯片编号占位符 5"/>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C6DA9D78-85D1-4EFC-8130-3BFF64E7B912}"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a:t>
            </a:fld>
            <a:endParaRPr kumimoji="0" lang="en-US" altLang="zh-CN" sz="1600" b="1"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82625" y="457200"/>
            <a:ext cx="3194050" cy="1600200"/>
          </a:xfrm>
        </p:spPr>
        <p:txBody>
          <a:bodyPr anchor="b"/>
          <a:lstStyle>
            <a:lvl1pPr>
              <a:defRPr sz="3200"/>
            </a:lvl1pPr>
          </a:lstStyle>
          <a:p>
            <a:r>
              <a:rPr lang="zh-CN" altLang="en-US" noProof="1"/>
              <a:t>单击此处编辑母版标题样式</a:t>
            </a:r>
          </a:p>
        </p:txBody>
      </p:sp>
      <p:sp>
        <p:nvSpPr>
          <p:cNvPr id="3" name="图片占位符 2"/>
          <p:cNvSpPr>
            <a:spLocks noGrp="1"/>
          </p:cNvSpPr>
          <p:nvPr>
            <p:ph type="pic" idx="1"/>
          </p:nvPr>
        </p:nvSpPr>
        <p:spPr>
          <a:xfrm>
            <a:off x="4211638" y="987425"/>
            <a:ext cx="5014912"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zh-CN" altLang="en-US" sz="3200" b="0" i="0" u="none" strike="noStrike" kern="1200" cap="none" spc="0" normalizeH="0" baseline="0" noProof="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noProof="1"/>
              <a:t>单击此处编辑母版文本样式</a:t>
            </a:r>
          </a:p>
        </p:txBody>
      </p:sp>
      <p:sp>
        <p:nvSpPr>
          <p:cNvPr id="5" name="日期占位符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zh-CN" sz="2000" b="0" i="0" u="none" strike="noStrike" kern="1200" cap="none" spc="0" normalizeH="0" baseline="0" noProof="0">
              <a:ln>
                <a:noFill/>
              </a:ln>
              <a:solidFill>
                <a:schemeClr val="tx1"/>
              </a:solidFill>
              <a:effectLst/>
              <a:uLnTx/>
              <a:uFillTx/>
              <a:latin typeface="+mn-lt"/>
              <a:ea typeface="+mn-ea"/>
              <a:cs typeface="+mn-cs"/>
            </a:endParaRPr>
          </a:p>
        </p:txBody>
      </p:sp>
      <p:sp>
        <p:nvSpPr>
          <p:cNvPr id="6" name="灯片编号占位符 5"/>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C6DA9D78-85D1-4EFC-8130-3BFF64E7B912}"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a:t>
            </a:fld>
            <a:endParaRPr kumimoji="0" lang="en-US" altLang="zh-CN" sz="1600" b="1"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p:cNvSpPr>
          <p:nvPr>
            <p:ph type="title"/>
          </p:nvPr>
        </p:nvSpPr>
        <p:spPr>
          <a:xfrm>
            <a:off x="296863" y="274638"/>
            <a:ext cx="8245475" cy="525462"/>
          </a:xfrm>
          <a:prstGeom prst="rect">
            <a:avLst/>
          </a:prstGeom>
          <a:noFill/>
          <a:ln w="9525">
            <a:noFill/>
          </a:ln>
        </p:spPr>
        <p:txBody>
          <a:bodyPr anchor="ctr"/>
          <a:lstStyle/>
          <a:p>
            <a:pPr lvl="0"/>
            <a:r>
              <a:rPr lang="zh-CN" altLang="en-US" dirty="0"/>
              <a:t>单击此处编辑母版标题样式</a:t>
            </a:r>
          </a:p>
        </p:txBody>
      </p:sp>
      <p:sp>
        <p:nvSpPr>
          <p:cNvPr id="1027" name="Rectangle 3"/>
          <p:cNvSpPr>
            <a:spLocks noGrp="1"/>
          </p:cNvSpPr>
          <p:nvPr>
            <p:ph type="body"/>
          </p:nvPr>
        </p:nvSpPr>
        <p:spPr>
          <a:xfrm>
            <a:off x="350838" y="981075"/>
            <a:ext cx="9190037" cy="5159375"/>
          </a:xfrm>
          <a:prstGeom prst="rect">
            <a:avLst/>
          </a:prstGeom>
          <a:noFill/>
          <a:ln w="9525">
            <a:noFill/>
          </a:ln>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35524" name="Rectangle 4"/>
          <p:cNvSpPr>
            <a:spLocks noGrp="1" noChangeArrowheads="1"/>
          </p:cNvSpPr>
          <p:nvPr>
            <p:ph type="dt" sz="half" idx="2"/>
          </p:nvPr>
        </p:nvSpPr>
        <p:spPr bwMode="auto">
          <a:xfrm>
            <a:off x="344488" y="6245225"/>
            <a:ext cx="260032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eaLnBrk="1" hangingPunct="1">
              <a:spcBef>
                <a:spcPct val="0"/>
              </a:spcBef>
              <a:buClrTx/>
              <a:buSzTx/>
              <a:buFontTx/>
              <a:buNone/>
              <a:defRPr kumimoji="0" b="0">
                <a:latin typeface="+mn-lt"/>
                <a:ea typeface="+mn-ea"/>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zh-CN" sz="2000" b="0" i="0" u="none" strike="noStrike" kern="1200" cap="none" spc="0" normalizeH="0" baseline="0" noProof="0">
              <a:ln>
                <a:noFill/>
              </a:ln>
              <a:solidFill>
                <a:schemeClr val="tx1"/>
              </a:solidFill>
              <a:effectLst/>
              <a:uLnTx/>
              <a:uFillTx/>
              <a:latin typeface="+mn-lt"/>
              <a:ea typeface="+mn-ea"/>
              <a:cs typeface="+mn-cs"/>
            </a:endParaRPr>
          </a:p>
        </p:txBody>
      </p:sp>
      <p:sp>
        <p:nvSpPr>
          <p:cNvPr id="235526" name="Rectangle 6"/>
          <p:cNvSpPr>
            <a:spLocks noGrp="1" noChangeArrowheads="1"/>
          </p:cNvSpPr>
          <p:nvPr>
            <p:ph type="sldNum" sz="quarter" idx="4"/>
          </p:nvPr>
        </p:nvSpPr>
        <p:spPr bwMode="auto">
          <a:xfrm>
            <a:off x="7186613" y="6469063"/>
            <a:ext cx="260032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eaLnBrk="1" hangingPunct="1">
              <a:spcBef>
                <a:spcPct val="0"/>
              </a:spcBef>
              <a:buClrTx/>
              <a:buSzTx/>
              <a:buFontTx/>
              <a:buNone/>
              <a:defRPr kumimoji="0" sz="1600">
                <a:latin typeface="+mn-lt"/>
                <a:ea typeface="+mn-ea"/>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C6DA9D78-85D1-4EFC-8130-3BFF64E7B912}"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a:t>
            </a:fld>
            <a:endParaRPr kumimoji="0" lang="en-US" altLang="zh-CN" sz="1600" b="1" i="0" u="none" strike="noStrike" kern="1200" cap="none" spc="0" normalizeH="0" baseline="0" noProof="0">
              <a:ln>
                <a:noFill/>
              </a:ln>
              <a:solidFill>
                <a:schemeClr val="tx1"/>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hf sldNum="0" hdr="0" ftr="0" dt="0"/>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l"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l"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l"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l"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l"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l"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l"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58" descr="f39b77dac887ccb977c638c6"/>
          <p:cNvPicPr>
            <a:picLocks noChangeAspect="1"/>
          </p:cNvPicPr>
          <p:nvPr/>
        </p:nvPicPr>
        <p:blipFill>
          <a:blip r:embed="rId3"/>
          <a:stretch>
            <a:fillRect/>
          </a:stretch>
        </p:blipFill>
        <p:spPr>
          <a:xfrm>
            <a:off x="0" y="5037138"/>
            <a:ext cx="9906000" cy="1820862"/>
          </a:xfrm>
          <a:prstGeom prst="rect">
            <a:avLst/>
          </a:prstGeom>
          <a:noFill/>
          <a:ln w="9525">
            <a:noFill/>
          </a:ln>
        </p:spPr>
      </p:pic>
      <p:sp>
        <p:nvSpPr>
          <p:cNvPr id="5123" name="Rectangle 42"/>
          <p:cNvSpPr/>
          <p:nvPr/>
        </p:nvSpPr>
        <p:spPr>
          <a:xfrm>
            <a:off x="2495550" y="3716338"/>
            <a:ext cx="4968875" cy="1595437"/>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lnSpc>
                <a:spcPct val="120000"/>
              </a:lnSpc>
              <a:spcBef>
                <a:spcPct val="0"/>
              </a:spcBef>
              <a:buNone/>
            </a:pPr>
            <a:r>
              <a:rPr lang="en-US" altLang="zh-CN" sz="2600" b="1" dirty="0">
                <a:latin typeface="Times New Roman" panose="02020603050405020304" pitchFamily="18" charset="0"/>
                <a:ea typeface="黑体" panose="02010609060101010101" pitchFamily="49" charset="-122"/>
              </a:rPr>
              <a:t>Hohai University   WU Fengping</a:t>
            </a:r>
            <a:endParaRPr lang="zh-CN" altLang="zh-CN" sz="2600" b="1" dirty="0">
              <a:latin typeface="Times New Roman" panose="02020603050405020304" pitchFamily="18" charset="0"/>
              <a:ea typeface="黑体" panose="02010609060101010101" pitchFamily="49" charset="-122"/>
            </a:endParaRPr>
          </a:p>
        </p:txBody>
      </p:sp>
      <p:sp>
        <p:nvSpPr>
          <p:cNvPr id="5124" name="Line 49"/>
          <p:cNvSpPr/>
          <p:nvPr/>
        </p:nvSpPr>
        <p:spPr>
          <a:xfrm>
            <a:off x="654050" y="963613"/>
            <a:ext cx="8575675" cy="0"/>
          </a:xfrm>
          <a:prstGeom prst="line">
            <a:avLst/>
          </a:prstGeom>
          <a:ln w="57150" cap="flat" cmpd="sng">
            <a:solidFill>
              <a:srgbClr val="003366"/>
            </a:solidFill>
            <a:prstDash val="solid"/>
            <a:headEnd type="none" w="med" len="med"/>
            <a:tailEnd type="none" w="med" len="med"/>
          </a:ln>
        </p:spPr>
      </p:sp>
      <p:sp>
        <p:nvSpPr>
          <p:cNvPr id="5125" name="Line 50"/>
          <p:cNvSpPr/>
          <p:nvPr/>
        </p:nvSpPr>
        <p:spPr>
          <a:xfrm>
            <a:off x="639763" y="6229350"/>
            <a:ext cx="8577262" cy="0"/>
          </a:xfrm>
          <a:prstGeom prst="line">
            <a:avLst/>
          </a:prstGeom>
          <a:ln w="57150" cap="flat" cmpd="sng">
            <a:solidFill>
              <a:srgbClr val="003366"/>
            </a:solidFill>
            <a:prstDash val="solid"/>
            <a:headEnd type="none" w="med" len="med"/>
            <a:tailEnd type="none" w="med" len="med"/>
          </a:ln>
        </p:spPr>
      </p:sp>
      <p:sp>
        <p:nvSpPr>
          <p:cNvPr id="5126" name="Rectangle 2"/>
          <p:cNvSpPr/>
          <p:nvPr/>
        </p:nvSpPr>
        <p:spPr>
          <a:xfrm>
            <a:off x="508000" y="163513"/>
            <a:ext cx="7486650" cy="757237"/>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endParaRPr lang="zh-CN" altLang="en-US" sz="2400" dirty="0">
              <a:solidFill>
                <a:srgbClr val="003366"/>
              </a:solidFill>
              <a:latin typeface="Times New Roman" panose="02020603050405020304" pitchFamily="18" charset="0"/>
              <a:ea typeface="华文琥珀" panose="02010800040101010101" pitchFamily="2" charset="-122"/>
            </a:endParaRPr>
          </a:p>
        </p:txBody>
      </p:sp>
      <p:sp>
        <p:nvSpPr>
          <p:cNvPr id="5127" name="Rectangle 2"/>
          <p:cNvSpPr/>
          <p:nvPr/>
        </p:nvSpPr>
        <p:spPr>
          <a:xfrm>
            <a:off x="820738" y="1660525"/>
            <a:ext cx="8424862" cy="1820863"/>
          </a:xfrm>
          <a:prstGeom prst="rect">
            <a:avLst/>
          </a:prstGeom>
          <a:noFill/>
          <a:ln w="9525">
            <a:noFill/>
          </a:ln>
          <a:effectLst>
            <a:outerShdw dist="17961" dir="2699999" algn="ctr" rotWithShape="0">
              <a:schemeClr val="accent1"/>
            </a:outerShdw>
          </a:effectLst>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ctr" eaLnBrk="1" hangingPunct="1">
              <a:spcBef>
                <a:spcPct val="0"/>
              </a:spcBef>
              <a:buNone/>
            </a:pPr>
            <a:r>
              <a:rPr lang="en-US" altLang="zh-CN" sz="4000" b="1" dirty="0">
                <a:solidFill>
                  <a:srgbClr val="0000FF"/>
                </a:solidFill>
                <a:latin typeface="Times New Roman" panose="02020603050405020304" pitchFamily="18" charset="0"/>
                <a:ea typeface="方正黑体简体" pitchFamily="65" charset="-122"/>
              </a:rPr>
              <a:t>Motivation Analysis of Water Rights Trading among Wet Areas in  China</a:t>
            </a:r>
            <a:endParaRPr lang="zh-CN" altLang="zh-CN" sz="4000" b="1" dirty="0">
              <a:solidFill>
                <a:srgbClr val="0000FF"/>
              </a:solidFill>
              <a:latin typeface="Times New Roman" panose="02020603050405020304" pitchFamily="18" charset="0"/>
              <a:ea typeface="方正黑体简体" pitchFamily="65" charset="-122"/>
            </a:endParaRPr>
          </a:p>
        </p:txBody>
      </p:sp>
      <p:pic>
        <p:nvPicPr>
          <p:cNvPr id="5128" name="Picture 56" descr="红色透明字徽"/>
          <p:cNvPicPr>
            <a:picLocks noChangeAspect="1"/>
          </p:cNvPicPr>
          <p:nvPr/>
        </p:nvPicPr>
        <p:blipFill>
          <a:blip r:embed="rId4"/>
          <a:stretch>
            <a:fillRect/>
          </a:stretch>
        </p:blipFill>
        <p:spPr>
          <a:xfrm>
            <a:off x="7440613" y="6264275"/>
            <a:ext cx="1798637" cy="555625"/>
          </a:xfrm>
          <a:prstGeom prst="rect">
            <a:avLst/>
          </a:prstGeom>
          <a:noFill/>
          <a:ln w="9525">
            <a:noFill/>
          </a:ln>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74ED4FB3-B14A-48DD-B846-89FE29439A6B}"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9</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16387"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16388" name="Rectangle 2"/>
          <p:cNvSpPr/>
          <p:nvPr/>
        </p:nvSpPr>
        <p:spPr>
          <a:xfrm>
            <a:off x="117475" y="0"/>
            <a:ext cx="10020300"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400" b="1" dirty="0">
                <a:solidFill>
                  <a:schemeClr val="bg1"/>
                </a:solidFill>
                <a:latin typeface="Arial Black" panose="020B0A04020102020204" pitchFamily="34" charset="0"/>
                <a:ea typeface="黑体" panose="02010609060101010101" pitchFamily="49" charset="-122"/>
              </a:rPr>
              <a:t>2.</a:t>
            </a:r>
            <a:r>
              <a:rPr lang="en-US" altLang="zh-CN" sz="2400" b="1" dirty="0">
                <a:latin typeface="Times New Roman" panose="02020603050405020304" pitchFamily="18" charset="0"/>
                <a:ea typeface="黑体" panose="02010609060101010101" pitchFamily="49" charset="-122"/>
              </a:rPr>
              <a:t> </a:t>
            </a:r>
            <a:r>
              <a:rPr lang="en-US" altLang="zh-CN" sz="2400" b="1" dirty="0">
                <a:solidFill>
                  <a:schemeClr val="bg1"/>
                </a:solidFill>
                <a:latin typeface="Arial Black" panose="020B0A04020102020204" pitchFamily="34" charset="0"/>
                <a:ea typeface="黑体" panose="02010609060101010101" pitchFamily="49" charset="-122"/>
              </a:rPr>
              <a:t>Survey area - overview of Taihu Basin in China</a:t>
            </a:r>
            <a:endParaRPr lang="zh-CN" altLang="en-US" sz="2000" b="1" dirty="0">
              <a:solidFill>
                <a:schemeClr val="bg1"/>
              </a:solidFill>
              <a:latin typeface="Arial Black" panose="020B0A04020102020204" pitchFamily="34" charset="0"/>
              <a:ea typeface="黑体" panose="02010609060101010101" pitchFamily="49" charset="-122"/>
            </a:endParaRPr>
          </a:p>
        </p:txBody>
      </p:sp>
      <p:sp>
        <p:nvSpPr>
          <p:cNvPr id="16389" name="矩形 1"/>
          <p:cNvSpPr/>
          <p:nvPr/>
        </p:nvSpPr>
        <p:spPr>
          <a:xfrm>
            <a:off x="117475" y="1098550"/>
            <a:ext cx="5600700" cy="4937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spcBef>
                <a:spcPct val="0"/>
              </a:spcBef>
              <a:buNone/>
            </a:pPr>
            <a:r>
              <a:rPr lang="en-US" altLang="zh-CN" sz="2600" dirty="0">
                <a:solidFill>
                  <a:srgbClr val="C00000"/>
                </a:solidFill>
                <a:latin typeface="Times New Roman" panose="02020603050405020304" pitchFamily="18" charset="0"/>
                <a:ea typeface="黑体" panose="02010609060101010101" pitchFamily="49" charset="-122"/>
              </a:rPr>
              <a:t>2.2 water resources in Taihu basin</a:t>
            </a:r>
            <a:endParaRPr lang="zh-CN" altLang="zh-CN" sz="2600" dirty="0">
              <a:solidFill>
                <a:srgbClr val="C00000"/>
              </a:solidFill>
              <a:latin typeface="Times New Roman" panose="02020603050405020304" pitchFamily="18" charset="0"/>
              <a:ea typeface="黑体" panose="02010609060101010101" pitchFamily="49" charset="-122"/>
            </a:endParaRPr>
          </a:p>
        </p:txBody>
      </p:sp>
      <p:sp>
        <p:nvSpPr>
          <p:cNvPr id="16390" name="文本框 1"/>
          <p:cNvSpPr txBox="1"/>
          <p:nvPr/>
        </p:nvSpPr>
        <p:spPr>
          <a:xfrm>
            <a:off x="609600" y="1784350"/>
            <a:ext cx="8686800" cy="369252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lgn="just">
              <a:spcBef>
                <a:spcPct val="0"/>
              </a:spcBef>
              <a:buNone/>
            </a:pPr>
            <a:r>
              <a:rPr lang="en-US" altLang="zh-CN" sz="2600" dirty="0">
                <a:latin typeface="Times New Roman" panose="02020603050405020304" pitchFamily="18" charset="0"/>
                <a:ea typeface="黑体" panose="02010609060101010101" pitchFamily="49" charset="-122"/>
              </a:rPr>
              <a:t>In 2017, the </a:t>
            </a:r>
            <a:r>
              <a:rPr lang="en-US" altLang="zh-CN" sz="2600" dirty="0">
                <a:solidFill>
                  <a:srgbClr val="FF0000"/>
                </a:solidFill>
                <a:latin typeface="Times New Roman" panose="02020603050405020304" pitchFamily="18" charset="0"/>
                <a:ea typeface="黑体" panose="02010609060101010101" pitchFamily="49" charset="-122"/>
              </a:rPr>
              <a:t>annual precipitation</a:t>
            </a:r>
            <a:r>
              <a:rPr lang="en-US" altLang="zh-CN" sz="2600" dirty="0">
                <a:latin typeface="Times New Roman" panose="02020603050405020304" pitchFamily="18" charset="0"/>
                <a:ea typeface="黑体" panose="02010609060101010101" pitchFamily="49" charset="-122"/>
              </a:rPr>
              <a:t> in the basin was 1501 millimeter</a:t>
            </a:r>
            <a:r>
              <a:rPr lang="zh-CN" altLang="zh-CN" sz="2600" dirty="0">
                <a:latin typeface="Times New Roman" panose="02020603050405020304" pitchFamily="18" charset="0"/>
                <a:ea typeface="黑体" panose="02010609060101010101" pitchFamily="49" charset="-122"/>
              </a:rPr>
              <a:t>（</a:t>
            </a:r>
            <a:r>
              <a:rPr lang="en-US" altLang="zh-CN" sz="2600" dirty="0">
                <a:latin typeface="Times New Roman" panose="02020603050405020304" pitchFamily="18" charset="0"/>
                <a:ea typeface="黑体" panose="02010609060101010101" pitchFamily="49" charset="-122"/>
              </a:rPr>
              <a:t>mm</a:t>
            </a:r>
            <a:r>
              <a:rPr lang="zh-CN" altLang="zh-CN" sz="2600" dirty="0">
                <a:latin typeface="Times New Roman" panose="02020603050405020304" pitchFamily="18" charset="0"/>
                <a:ea typeface="黑体" panose="02010609060101010101" pitchFamily="49" charset="-122"/>
              </a:rPr>
              <a:t>）</a:t>
            </a:r>
            <a:r>
              <a:rPr lang="en-US" altLang="zh-CN" sz="2600" dirty="0">
                <a:latin typeface="Times New Roman" panose="02020603050405020304" pitchFamily="18" charset="0"/>
                <a:ea typeface="黑体" panose="02010609060101010101" pitchFamily="49" charset="-122"/>
              </a:rPr>
              <a:t>, the </a:t>
            </a:r>
            <a:r>
              <a:rPr lang="en-US" altLang="zh-CN" sz="2600" dirty="0">
                <a:solidFill>
                  <a:srgbClr val="FF0000"/>
                </a:solidFill>
                <a:latin typeface="Times New Roman" panose="02020603050405020304" pitchFamily="18" charset="0"/>
                <a:ea typeface="黑体" panose="02010609060101010101" pitchFamily="49" charset="-122"/>
              </a:rPr>
              <a:t>total precipitation</a:t>
            </a:r>
            <a:r>
              <a:rPr lang="en-US" altLang="zh-CN" sz="2600" dirty="0">
                <a:latin typeface="Times New Roman" panose="02020603050405020304" pitchFamily="18" charset="0"/>
                <a:ea typeface="黑体" panose="02010609060101010101" pitchFamily="49" charset="-122"/>
              </a:rPr>
              <a:t> is 368.2 billion cubic meter(m</a:t>
            </a:r>
            <a:r>
              <a:rPr lang="en-US" altLang="zh-CN" sz="2600" baseline="30000" dirty="0">
                <a:latin typeface="Times New Roman" panose="02020603050405020304" pitchFamily="18" charset="0"/>
                <a:ea typeface="黑体" panose="02010609060101010101" pitchFamily="49" charset="-122"/>
              </a:rPr>
              <a:t>3</a:t>
            </a:r>
            <a:r>
              <a:rPr lang="en-US" altLang="zh-CN" sz="2600" dirty="0">
                <a:latin typeface="Times New Roman" panose="02020603050405020304" pitchFamily="18" charset="0"/>
                <a:ea typeface="黑体" panose="02010609060101010101" pitchFamily="49" charset="-122"/>
              </a:rPr>
              <a:t>), the </a:t>
            </a:r>
            <a:r>
              <a:rPr lang="en-US" altLang="zh-CN" sz="2600" dirty="0">
                <a:solidFill>
                  <a:srgbClr val="FF0000"/>
                </a:solidFill>
                <a:latin typeface="Times New Roman" panose="02020603050405020304" pitchFamily="18" charset="0"/>
                <a:ea typeface="黑体" panose="02010609060101010101" pitchFamily="49" charset="-122"/>
              </a:rPr>
              <a:t>total water resources</a:t>
            </a:r>
            <a:r>
              <a:rPr lang="en-US" altLang="zh-CN" sz="2600" dirty="0">
                <a:latin typeface="Times New Roman" panose="02020603050405020304" pitchFamily="18" charset="0"/>
                <a:ea typeface="黑体" panose="02010609060101010101" pitchFamily="49" charset="-122"/>
              </a:rPr>
              <a:t> are 201.4 billion cubic meter(m</a:t>
            </a:r>
            <a:r>
              <a:rPr lang="en-US" altLang="zh-CN" sz="2600" baseline="30000" dirty="0">
                <a:latin typeface="Times New Roman" panose="02020603050405020304" pitchFamily="18" charset="0"/>
                <a:ea typeface="黑体" panose="02010609060101010101" pitchFamily="49" charset="-122"/>
              </a:rPr>
              <a:t>3</a:t>
            </a:r>
            <a:r>
              <a:rPr lang="en-US" altLang="zh-CN" sz="2600" dirty="0">
                <a:latin typeface="Times New Roman" panose="02020603050405020304" pitchFamily="18" charset="0"/>
                <a:ea typeface="黑体" panose="02010609060101010101" pitchFamily="49" charset="-122"/>
              </a:rPr>
              <a:t>), the </a:t>
            </a:r>
            <a:r>
              <a:rPr lang="en-US" altLang="zh-CN" sz="2600" dirty="0">
                <a:solidFill>
                  <a:srgbClr val="FF0000"/>
                </a:solidFill>
                <a:latin typeface="Times New Roman" panose="02020603050405020304" pitchFamily="18" charset="0"/>
                <a:ea typeface="黑体" panose="02010609060101010101" pitchFamily="49" charset="-122"/>
              </a:rPr>
              <a:t>total water supply</a:t>
            </a:r>
            <a:r>
              <a:rPr lang="en-US" altLang="zh-CN" sz="2600" dirty="0">
                <a:latin typeface="Times New Roman" panose="02020603050405020304" pitchFamily="18" charset="0"/>
                <a:ea typeface="黑体" panose="02010609060101010101" pitchFamily="49" charset="-122"/>
              </a:rPr>
              <a:t> is 65.3 billion cubic meter(m</a:t>
            </a:r>
            <a:r>
              <a:rPr lang="en-US" altLang="zh-CN" sz="2600" baseline="30000" dirty="0">
                <a:latin typeface="Times New Roman" panose="02020603050405020304" pitchFamily="18" charset="0"/>
                <a:ea typeface="黑体" panose="02010609060101010101" pitchFamily="49" charset="-122"/>
              </a:rPr>
              <a:t>3</a:t>
            </a:r>
            <a:r>
              <a:rPr lang="en-US" altLang="zh-CN" sz="2600" dirty="0">
                <a:latin typeface="Times New Roman" panose="02020603050405020304" pitchFamily="18" charset="0"/>
                <a:ea typeface="黑体" panose="02010609060101010101" pitchFamily="49" charset="-122"/>
              </a:rPr>
              <a:t>), and the </a:t>
            </a:r>
            <a:r>
              <a:rPr lang="en-US" altLang="zh-CN" sz="2600" dirty="0">
                <a:solidFill>
                  <a:srgbClr val="FF0000"/>
                </a:solidFill>
                <a:latin typeface="Times New Roman" panose="02020603050405020304" pitchFamily="18" charset="0"/>
                <a:ea typeface="黑体" panose="02010609060101010101" pitchFamily="49" charset="-122"/>
              </a:rPr>
              <a:t>total water consumption</a:t>
            </a:r>
            <a:r>
              <a:rPr lang="en-US" altLang="zh-CN" sz="2600" dirty="0">
                <a:latin typeface="Times New Roman" panose="02020603050405020304" pitchFamily="18" charset="0"/>
                <a:ea typeface="黑体" panose="02010609060101010101" pitchFamily="49" charset="-122"/>
              </a:rPr>
              <a:t> is about 24.04 billion cubic meter(m</a:t>
            </a:r>
            <a:r>
              <a:rPr lang="en-US" altLang="zh-CN" sz="2600" baseline="30000" dirty="0">
                <a:latin typeface="Times New Roman" panose="02020603050405020304" pitchFamily="18" charset="0"/>
                <a:ea typeface="黑体" panose="02010609060101010101" pitchFamily="49" charset="-122"/>
              </a:rPr>
              <a:t>3</a:t>
            </a:r>
            <a:r>
              <a:rPr lang="en-US" altLang="zh-CN" sz="2600" dirty="0">
                <a:latin typeface="Times New Roman" panose="02020603050405020304" pitchFamily="18" charset="0"/>
                <a:ea typeface="黑体" panose="02010609060101010101" pitchFamily="49" charset="-122"/>
              </a:rPr>
              <a:t>). In 2017, 73.1% of the evaluated river </a:t>
            </a:r>
            <a:r>
              <a:rPr lang="en-US" altLang="zh-CN" sz="2600" dirty="0">
                <a:solidFill>
                  <a:srgbClr val="FF0000"/>
                </a:solidFill>
                <a:latin typeface="Times New Roman" panose="02020603050405020304" pitchFamily="18" charset="0"/>
                <a:ea typeface="黑体" panose="02010609060101010101" pitchFamily="49" charset="-122"/>
              </a:rPr>
              <a:t>water quality</a:t>
            </a:r>
            <a:r>
              <a:rPr lang="en-US" altLang="zh-CN" sz="2600" dirty="0">
                <a:latin typeface="Times New Roman" panose="02020603050405020304" pitchFamily="18" charset="0"/>
                <a:ea typeface="黑体" panose="02010609060101010101" pitchFamily="49" charset="-122"/>
              </a:rPr>
              <a:t> reached or exceeded category III, and 386 of the 614 water functional zones met the standard, reaching the standard rate of 62.9%.</a:t>
            </a:r>
            <a:endParaRPr lang="zh-CN" altLang="zh-CN" sz="2600" dirty="0">
              <a:latin typeface="Times New Roman" panose="02020603050405020304" pitchFamily="18" charset="0"/>
              <a:ea typeface="黑体" panose="02010609060101010101" pitchFamily="49" charset="-122"/>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71512B5E-0436-4241-AC9B-A1E09FD49948}"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10</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17411"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17412" name="Rectangle 2"/>
          <p:cNvSpPr/>
          <p:nvPr/>
        </p:nvSpPr>
        <p:spPr>
          <a:xfrm>
            <a:off x="117475" y="0"/>
            <a:ext cx="10020300"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400" b="1" dirty="0">
                <a:solidFill>
                  <a:schemeClr val="bg1"/>
                </a:solidFill>
                <a:latin typeface="Arial Black" panose="020B0A04020102020204" pitchFamily="34" charset="0"/>
                <a:ea typeface="黑体" panose="02010609060101010101" pitchFamily="49" charset="-122"/>
              </a:rPr>
              <a:t>2.</a:t>
            </a:r>
            <a:r>
              <a:rPr lang="en-US" altLang="zh-CN" sz="2400" b="1" dirty="0">
                <a:latin typeface="Times New Roman" panose="02020603050405020304" pitchFamily="18" charset="0"/>
                <a:ea typeface="黑体" panose="02010609060101010101" pitchFamily="49" charset="-122"/>
              </a:rPr>
              <a:t> </a:t>
            </a:r>
            <a:r>
              <a:rPr lang="en-US" altLang="zh-CN" sz="2400" b="1" dirty="0">
                <a:solidFill>
                  <a:schemeClr val="bg1"/>
                </a:solidFill>
                <a:latin typeface="Arial Black" panose="020B0A04020102020204" pitchFamily="34" charset="0"/>
                <a:ea typeface="黑体" panose="02010609060101010101" pitchFamily="49" charset="-122"/>
              </a:rPr>
              <a:t>Survey area - overview of Taihu Basin in China</a:t>
            </a:r>
            <a:endParaRPr lang="zh-CN" altLang="en-US" sz="2000" b="1" dirty="0">
              <a:solidFill>
                <a:schemeClr val="bg1"/>
              </a:solidFill>
              <a:latin typeface="Arial Black" panose="020B0A04020102020204" pitchFamily="34" charset="0"/>
              <a:ea typeface="黑体" panose="02010609060101010101" pitchFamily="49" charset="-122"/>
            </a:endParaRPr>
          </a:p>
        </p:txBody>
      </p:sp>
      <p:sp>
        <p:nvSpPr>
          <p:cNvPr id="17413" name="矩形 1"/>
          <p:cNvSpPr/>
          <p:nvPr/>
        </p:nvSpPr>
        <p:spPr>
          <a:xfrm>
            <a:off x="117475" y="1098550"/>
            <a:ext cx="8686800" cy="4937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spcBef>
                <a:spcPct val="0"/>
              </a:spcBef>
              <a:buNone/>
            </a:pPr>
            <a:r>
              <a:rPr lang="en-US" altLang="zh-CN" sz="2600" dirty="0">
                <a:solidFill>
                  <a:srgbClr val="C00000"/>
                </a:solidFill>
                <a:latin typeface="Times New Roman" panose="02020603050405020304" pitchFamily="18" charset="0"/>
                <a:ea typeface="黑体" panose="02010609060101010101" pitchFamily="49" charset="-122"/>
              </a:rPr>
              <a:t>2.3 Taihu Basin belongs to the typical wet area of China.</a:t>
            </a:r>
            <a:endParaRPr lang="zh-CN" altLang="zh-CN" sz="2600" dirty="0">
              <a:solidFill>
                <a:srgbClr val="C00000"/>
              </a:solidFill>
              <a:latin typeface="Times New Roman" panose="02020603050405020304" pitchFamily="18" charset="0"/>
              <a:ea typeface="黑体" panose="02010609060101010101" pitchFamily="49" charset="-122"/>
            </a:endParaRPr>
          </a:p>
        </p:txBody>
      </p:sp>
      <p:sp>
        <p:nvSpPr>
          <p:cNvPr id="2" name="文本框 1"/>
          <p:cNvSpPr txBox="1"/>
          <p:nvPr/>
        </p:nvSpPr>
        <p:spPr>
          <a:xfrm>
            <a:off x="488950" y="1608138"/>
            <a:ext cx="8928100" cy="3291840"/>
          </a:xfrm>
          <a:prstGeom prst="rect">
            <a:avLst/>
          </a:prstGeom>
          <a:noFill/>
        </p:spPr>
        <p:txBody>
          <a:bodyPr>
            <a:spAutoFit/>
          </a:bodyPr>
          <a:lstStyle/>
          <a:p>
            <a:pPr marR="0" indent="457200" algn="just" defTabSz="914400">
              <a:buClrTx/>
              <a:buSzTx/>
              <a:buFontTx/>
              <a:buNone/>
              <a:defRPr/>
            </a:pPr>
            <a:r>
              <a:rPr kumimoji="0" lang="en-US" altLang="zh-CN" sz="26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rPr>
              <a:t> The characteristics of China's wet areas including: </a:t>
            </a:r>
          </a:p>
          <a:p>
            <a:pPr algn="just">
              <a:defRPr/>
            </a:pPr>
            <a:r>
              <a:rPr lang="en-US" altLang="zh-CN" sz="2600" b="0" dirty="0">
                <a:ea typeface="黑体" panose="02010609060101010101" pitchFamily="49" charset="-122"/>
                <a:cs typeface="Times New Roman" panose="02020603050405020304" pitchFamily="18" charset="0"/>
              </a:rPr>
              <a:t>   (1)   </a:t>
            </a:r>
            <a:r>
              <a:rPr kumimoji="0" lang="en-US" altLang="zh-CN" sz="2600" b="0" kern="1200" cap="none" spc="0" normalizeH="0" baseline="0" noProof="0" dirty="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Annual rainfall</a:t>
            </a:r>
            <a:r>
              <a:rPr kumimoji="0" lang="en-US" altLang="zh-CN" sz="26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rPr>
              <a:t> exceed 800 millimeter</a:t>
            </a:r>
            <a:r>
              <a:rPr kumimoji="0" lang="zh-CN" altLang="zh-CN" sz="26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rPr>
              <a:t>（</a:t>
            </a:r>
            <a:r>
              <a:rPr kumimoji="0" lang="en-US" altLang="zh-CN" sz="26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rPr>
              <a:t>mm</a:t>
            </a:r>
            <a:r>
              <a:rPr kumimoji="0" lang="zh-CN" altLang="zh-CN" sz="26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rPr>
              <a:t>）</a:t>
            </a:r>
            <a:r>
              <a:rPr kumimoji="0" lang="en-US" altLang="zh-CN" sz="26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rPr>
              <a:t>; </a:t>
            </a:r>
          </a:p>
          <a:p>
            <a:pPr marR="0" algn="just" defTabSz="914400">
              <a:buClrTx/>
              <a:buSzTx/>
              <a:buFontTx/>
              <a:buNone/>
              <a:defRPr/>
            </a:pPr>
            <a:r>
              <a:rPr kumimoji="0" lang="en-US" altLang="zh-CN" sz="26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rPr>
              <a:t>   (2) Available water resources are abundant, and regional economic development level is relatively high; </a:t>
            </a:r>
          </a:p>
          <a:p>
            <a:pPr algn="just">
              <a:defRPr/>
            </a:pPr>
            <a:r>
              <a:rPr lang="en-US" altLang="zh-CN" sz="2600" b="0" dirty="0">
                <a:ea typeface="黑体" panose="02010609060101010101" pitchFamily="49" charset="-122"/>
                <a:cs typeface="Times New Roman" panose="02020603050405020304" pitchFamily="18" charset="0"/>
              </a:rPr>
              <a:t>   (3)   </a:t>
            </a:r>
            <a:r>
              <a:rPr kumimoji="0" lang="en-US" altLang="zh-CN" sz="26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rPr>
              <a:t>Regional water network is dense, and there are many rivers and lakes. </a:t>
            </a:r>
          </a:p>
          <a:p>
            <a:pPr marR="0" indent="457200" algn="just" defTabSz="914400">
              <a:buClrTx/>
              <a:buSzTx/>
              <a:buFontTx/>
              <a:buNone/>
              <a:defRPr/>
            </a:pPr>
            <a:r>
              <a:rPr lang="en-US" altLang="zh-CN" sz="2600" b="0" noProof="0" dirty="0">
                <a:ea typeface="黑体" panose="02010609060101010101" pitchFamily="49" charset="-122"/>
                <a:cs typeface="Times New Roman" panose="02020603050405020304" pitchFamily="18" charset="0"/>
                <a:sym typeface="+mn-ea"/>
              </a:rPr>
              <a:t> </a:t>
            </a:r>
            <a:r>
              <a:rPr lang="en-US" altLang="zh-CN" sz="2600" b="0" noProof="0" dirty="0" err="1">
                <a:ea typeface="黑体" panose="02010609060101010101" pitchFamily="49" charset="-122"/>
                <a:cs typeface="Times New Roman" panose="02020603050405020304" pitchFamily="18" charset="0"/>
                <a:sym typeface="+mn-ea"/>
              </a:rPr>
              <a:t>Taihu</a:t>
            </a:r>
            <a:r>
              <a:rPr lang="en-US" altLang="zh-CN" sz="2600" b="0" noProof="0" dirty="0">
                <a:ea typeface="黑体" panose="02010609060101010101" pitchFamily="49" charset="-122"/>
                <a:cs typeface="Times New Roman" panose="02020603050405020304" pitchFamily="18" charset="0"/>
                <a:sym typeface="+mn-ea"/>
              </a:rPr>
              <a:t> basin can meet every conditions ,so we can see that the </a:t>
            </a:r>
            <a:r>
              <a:rPr lang="en-US" altLang="zh-CN" sz="2600" b="0" noProof="0" dirty="0" err="1">
                <a:ea typeface="黑体" panose="02010609060101010101" pitchFamily="49" charset="-122"/>
                <a:cs typeface="Times New Roman" panose="02020603050405020304" pitchFamily="18" charset="0"/>
                <a:sym typeface="+mn-ea"/>
              </a:rPr>
              <a:t>Taihu</a:t>
            </a:r>
            <a:r>
              <a:rPr lang="en-US" altLang="zh-CN" sz="2600" b="0" noProof="0" dirty="0">
                <a:ea typeface="黑体" panose="02010609060101010101" pitchFamily="49" charset="-122"/>
                <a:cs typeface="Times New Roman" panose="02020603050405020304" pitchFamily="18" charset="0"/>
                <a:sym typeface="+mn-ea"/>
              </a:rPr>
              <a:t> basin belongs to the typical wet area of China.</a:t>
            </a:r>
            <a:endParaRPr kumimoji="0" lang="zh-CN" altLang="zh-CN" sz="26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00CF3EFE-44F1-433B-85F7-2D73B895497F}"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11</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18435"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18436" name="Rectangle 2"/>
          <p:cNvSpPr/>
          <p:nvPr/>
        </p:nvSpPr>
        <p:spPr>
          <a:xfrm>
            <a:off x="117475" y="0"/>
            <a:ext cx="10307638"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200" b="1" dirty="0">
                <a:solidFill>
                  <a:schemeClr val="bg1"/>
                </a:solidFill>
                <a:latin typeface="Arial Black" panose="020B0A04020102020204" pitchFamily="34" charset="0"/>
                <a:ea typeface="黑体" panose="02010609060101010101" pitchFamily="49" charset="-122"/>
              </a:rPr>
              <a:t>3. Case Analysis of Water Rights Trading in the Taihu Basin</a:t>
            </a:r>
            <a:endParaRPr lang="zh-CN" altLang="en-US" sz="2200" b="1" dirty="0">
              <a:solidFill>
                <a:schemeClr val="bg1"/>
              </a:solidFill>
              <a:latin typeface="Arial Black" panose="020B0A04020102020204" pitchFamily="34" charset="0"/>
              <a:ea typeface="黑体" panose="02010609060101010101" pitchFamily="49" charset="-122"/>
            </a:endParaRPr>
          </a:p>
        </p:txBody>
      </p:sp>
      <p:sp>
        <p:nvSpPr>
          <p:cNvPr id="18437" name="矩形 1"/>
          <p:cNvSpPr/>
          <p:nvPr/>
        </p:nvSpPr>
        <p:spPr>
          <a:xfrm>
            <a:off x="117475" y="793750"/>
            <a:ext cx="9299575" cy="8921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spcBef>
                <a:spcPct val="0"/>
              </a:spcBef>
              <a:buNone/>
            </a:pPr>
            <a:r>
              <a:rPr lang="en-US" altLang="zh-CN" sz="2600" dirty="0">
                <a:solidFill>
                  <a:srgbClr val="C00000"/>
                </a:solidFill>
                <a:latin typeface="Times New Roman" panose="02020603050405020304" pitchFamily="18" charset="0"/>
                <a:ea typeface="黑体" panose="02010609060101010101" pitchFamily="49" charset="-122"/>
              </a:rPr>
              <a:t>3.1 Case 1- Water Rights Transfer between Dongyang City and Yiwu City.</a:t>
            </a:r>
            <a:endParaRPr lang="zh-CN" altLang="zh-CN" sz="2600" dirty="0">
              <a:solidFill>
                <a:srgbClr val="C00000"/>
              </a:solidFill>
              <a:latin typeface="Times New Roman" panose="02020603050405020304" pitchFamily="18" charset="0"/>
              <a:ea typeface="黑体" panose="02010609060101010101" pitchFamily="49" charset="-122"/>
            </a:endParaRPr>
          </a:p>
        </p:txBody>
      </p:sp>
      <p:sp>
        <p:nvSpPr>
          <p:cNvPr id="2" name="文本框 1"/>
          <p:cNvSpPr txBox="1"/>
          <p:nvPr/>
        </p:nvSpPr>
        <p:spPr>
          <a:xfrm>
            <a:off x="488950" y="1822450"/>
            <a:ext cx="8928100" cy="4092575"/>
          </a:xfrm>
          <a:prstGeom prst="rect">
            <a:avLst/>
          </a:prstGeom>
          <a:noFill/>
        </p:spPr>
        <p:txBody>
          <a:bodyPr>
            <a:spAutoFit/>
          </a:bodyPr>
          <a:lstStyle/>
          <a:p>
            <a:pPr marR="0" algn="just" defTabSz="914400">
              <a:buClrTx/>
              <a:buSzTx/>
              <a:buFontTx/>
              <a:buNone/>
              <a:defRPr/>
            </a:pPr>
            <a:r>
              <a:rPr kumimoji="0" lang="zh-CN" altLang="en-US" sz="26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rPr>
              <a:t>（</a:t>
            </a:r>
            <a:r>
              <a:rPr kumimoji="0" lang="en-US" altLang="zh-CN" sz="26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rPr>
              <a:t>1</a:t>
            </a:r>
            <a:r>
              <a:rPr kumimoji="0" lang="zh-CN" altLang="en-US" sz="26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rPr>
              <a:t>）</a:t>
            </a:r>
            <a:r>
              <a:rPr kumimoji="0" lang="en-US" altLang="zh-CN" sz="26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rPr>
              <a:t>Case Description</a:t>
            </a:r>
            <a:endParaRPr kumimoji="0" lang="zh-CN" altLang="zh-CN" sz="26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endParaRPr>
          </a:p>
          <a:p>
            <a:pPr marR="0" indent="457200" algn="just" defTabSz="914400">
              <a:buClrTx/>
              <a:buSzTx/>
              <a:buFontTx/>
              <a:buNone/>
              <a:defRPr/>
            </a:pPr>
            <a:r>
              <a:rPr kumimoji="0" lang="en-US" altLang="zh-CN" sz="26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rPr>
              <a:t>Before 2000, the shortage of water resources in </a:t>
            </a:r>
            <a:r>
              <a:rPr kumimoji="0" lang="en-US" altLang="zh-CN" sz="2600" b="0" kern="1200" cap="none" spc="0" normalizeH="0" baseline="0" noProof="0" dirty="0" err="1">
                <a:latin typeface="Times New Roman" panose="02020603050405020304" pitchFamily="18" charset="0"/>
                <a:ea typeface="黑体" panose="02010609060101010101" pitchFamily="49" charset="-122"/>
                <a:cs typeface="Times New Roman" panose="02020603050405020304" pitchFamily="18" charset="0"/>
              </a:rPr>
              <a:t>Yiwu</a:t>
            </a:r>
            <a:r>
              <a:rPr kumimoji="0" lang="en-US" altLang="zh-CN" sz="26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rPr>
              <a:t> has become a bottleneck restricting its rapid economic development. </a:t>
            </a:r>
            <a:r>
              <a:rPr kumimoji="0" lang="en-US" altLang="zh-CN" sz="2600" b="0" kern="1200" cap="none" spc="0" normalizeH="0" baseline="0" noProof="0" dirty="0" err="1">
                <a:latin typeface="Times New Roman" panose="02020603050405020304" pitchFamily="18" charset="0"/>
                <a:ea typeface="黑体" panose="02010609060101010101" pitchFamily="49" charset="-122"/>
                <a:cs typeface="Times New Roman" panose="02020603050405020304" pitchFamily="18" charset="0"/>
              </a:rPr>
              <a:t>Dongyang</a:t>
            </a:r>
            <a:r>
              <a:rPr kumimoji="0" lang="en-US" altLang="zh-CN" sz="26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rPr>
              <a:t> City and </a:t>
            </a:r>
            <a:r>
              <a:rPr kumimoji="0" lang="en-US" altLang="zh-CN" sz="2600" b="0" kern="1200" cap="none" spc="0" normalizeH="0" baseline="0" noProof="0" dirty="0" err="1">
                <a:latin typeface="Times New Roman" panose="02020603050405020304" pitchFamily="18" charset="0"/>
                <a:ea typeface="黑体" panose="02010609060101010101" pitchFamily="49" charset="-122"/>
                <a:cs typeface="Times New Roman" panose="02020603050405020304" pitchFamily="18" charset="0"/>
              </a:rPr>
              <a:t>Yiwu</a:t>
            </a:r>
            <a:r>
              <a:rPr kumimoji="0" lang="en-US" altLang="zh-CN" sz="26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rPr>
              <a:t> City reached an agreement on water rights transfer in 2000.According to the agreement, </a:t>
            </a:r>
            <a:r>
              <a:rPr kumimoji="0" lang="en-US" altLang="zh-CN" sz="2600" b="0" kern="1200" cap="none" spc="0" normalizeH="0" baseline="0" noProof="0" dirty="0" err="1">
                <a:latin typeface="Times New Roman" panose="02020603050405020304" pitchFamily="18" charset="0"/>
                <a:ea typeface="黑体" panose="02010609060101010101" pitchFamily="49" charset="-122"/>
                <a:cs typeface="Times New Roman" panose="02020603050405020304" pitchFamily="18" charset="0"/>
              </a:rPr>
              <a:t>Yiwu</a:t>
            </a:r>
            <a:r>
              <a:rPr kumimoji="0" lang="en-US" altLang="zh-CN" sz="26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rPr>
              <a:t> city invested a one-time sum of 200 million yuan to purchase the right to use the </a:t>
            </a:r>
            <a:r>
              <a:rPr kumimoji="0" lang="en-US" altLang="zh-CN" sz="2600" b="0" kern="1200" cap="none" spc="0" normalizeH="0" baseline="0" noProof="0" dirty="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near 50,000,000</a:t>
            </a:r>
            <a:r>
              <a:rPr kumimoji="0" lang="en-US" altLang="zh-CN" sz="26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rPr>
              <a:t> cubic meter(m</a:t>
            </a:r>
            <a:r>
              <a:rPr kumimoji="0" lang="en-US" altLang="zh-CN" sz="2600" b="0" kern="1200" cap="none" spc="0" normalizeH="0" baseline="30000" noProof="0" dirty="0">
                <a:latin typeface="Times New Roman" panose="02020603050405020304" pitchFamily="18" charset="0"/>
                <a:ea typeface="黑体" panose="02010609060101010101" pitchFamily="49" charset="-122"/>
                <a:cs typeface="Times New Roman" panose="02020603050405020304" pitchFamily="18" charset="0"/>
              </a:rPr>
              <a:t>3</a:t>
            </a:r>
            <a:r>
              <a:rPr kumimoji="0" lang="en-US" altLang="zh-CN" sz="26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rPr>
              <a:t>)/ year water volume of </a:t>
            </a:r>
            <a:r>
              <a:rPr kumimoji="0" lang="en-US" altLang="zh-CN" sz="2600" b="0" kern="1200" cap="none" spc="0" normalizeH="0" baseline="0" noProof="0" dirty="0" err="1">
                <a:latin typeface="Times New Roman" panose="02020603050405020304" pitchFamily="18" charset="0"/>
                <a:ea typeface="黑体" panose="02010609060101010101" pitchFamily="49" charset="-122"/>
                <a:cs typeface="Times New Roman" panose="02020603050405020304" pitchFamily="18" charset="0"/>
              </a:rPr>
              <a:t>Hengjin</a:t>
            </a:r>
            <a:r>
              <a:rPr kumimoji="0" lang="en-US" altLang="zh-CN" sz="26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rPr>
              <a:t> reservoir in </a:t>
            </a:r>
            <a:r>
              <a:rPr kumimoji="0" lang="en-US" altLang="zh-CN" sz="2600" b="0" kern="1200" cap="none" spc="0" normalizeH="0" baseline="0" noProof="0" dirty="0" err="1">
                <a:latin typeface="Times New Roman" panose="02020603050405020304" pitchFamily="18" charset="0"/>
                <a:ea typeface="黑体" panose="02010609060101010101" pitchFamily="49" charset="-122"/>
                <a:cs typeface="Times New Roman" panose="02020603050405020304" pitchFamily="18" charset="0"/>
              </a:rPr>
              <a:t>Dongyang</a:t>
            </a:r>
            <a:r>
              <a:rPr kumimoji="0" lang="en-US" altLang="zh-CN" sz="26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rPr>
              <a:t> city and was responsible for planning and funding the construction of the diversion pipeline project.</a:t>
            </a:r>
            <a:endParaRPr kumimoji="0" lang="zh-CN" altLang="zh-CN" sz="26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DF8207C8-A3FF-4A55-A6B8-F97B3A25886E}"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12</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19459"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19460" name="Rectangle 2"/>
          <p:cNvSpPr/>
          <p:nvPr/>
        </p:nvSpPr>
        <p:spPr>
          <a:xfrm>
            <a:off x="117475" y="0"/>
            <a:ext cx="10307638"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200" b="1" dirty="0">
                <a:solidFill>
                  <a:schemeClr val="bg1"/>
                </a:solidFill>
                <a:latin typeface="Arial Black" panose="020B0A04020102020204" pitchFamily="34" charset="0"/>
                <a:ea typeface="黑体" panose="02010609060101010101" pitchFamily="49" charset="-122"/>
              </a:rPr>
              <a:t>3. Case Analysis of Water Rights Trading in the Taihu Basin</a:t>
            </a:r>
            <a:endParaRPr lang="zh-CN" altLang="en-US" sz="2200" b="1" dirty="0">
              <a:solidFill>
                <a:schemeClr val="bg1"/>
              </a:solidFill>
              <a:latin typeface="Arial Black" panose="020B0A04020102020204" pitchFamily="34" charset="0"/>
              <a:ea typeface="黑体" panose="02010609060101010101" pitchFamily="49" charset="-122"/>
            </a:endParaRPr>
          </a:p>
        </p:txBody>
      </p:sp>
      <p:sp>
        <p:nvSpPr>
          <p:cNvPr id="19461" name="文本框 1"/>
          <p:cNvSpPr txBox="1"/>
          <p:nvPr/>
        </p:nvSpPr>
        <p:spPr>
          <a:xfrm>
            <a:off x="488157" y="2276872"/>
            <a:ext cx="8857332" cy="3293209"/>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lgn="just">
              <a:spcBef>
                <a:spcPct val="0"/>
              </a:spcBef>
              <a:buNone/>
            </a:pPr>
            <a:r>
              <a:rPr lang="en-US" altLang="zh-CN" sz="2600" dirty="0">
                <a:solidFill>
                  <a:srgbClr val="FF0000"/>
                </a:solidFill>
                <a:latin typeface="Times New Roman" panose="02020603050405020304" pitchFamily="18" charset="0"/>
                <a:ea typeface="黑体" panose="02010609060101010101" pitchFamily="49" charset="-122"/>
              </a:rPr>
              <a:t>First, it set a precedent for water rights trading in China. </a:t>
            </a:r>
            <a:r>
              <a:rPr lang="en-US" altLang="zh-CN" sz="2600" dirty="0">
                <a:latin typeface="Times New Roman" panose="02020603050405020304" pitchFamily="18" charset="0"/>
                <a:ea typeface="黑体" panose="02010609060101010101" pitchFamily="49" charset="-122"/>
              </a:rPr>
              <a:t>The trading object is the right to use water resources of Hengjin Reservoir.         </a:t>
            </a:r>
          </a:p>
          <a:p>
            <a:pPr marL="0" indent="457200" algn="just">
              <a:spcBef>
                <a:spcPct val="0"/>
              </a:spcBef>
              <a:buNone/>
            </a:pPr>
            <a:r>
              <a:rPr lang="en-US" altLang="zh-CN" sz="2600" dirty="0">
                <a:solidFill>
                  <a:srgbClr val="FF0000"/>
                </a:solidFill>
                <a:latin typeface="Times New Roman" panose="02020603050405020304" pitchFamily="18" charset="0"/>
                <a:ea typeface="黑体" panose="02010609060101010101" pitchFamily="49" charset="-122"/>
              </a:rPr>
              <a:t>Second, using institutional innovation to achieve win-win results for both sides. </a:t>
            </a:r>
            <a:r>
              <a:rPr lang="en-US" altLang="zh-CN" sz="2600" dirty="0" err="1">
                <a:latin typeface="Times New Roman" panose="02020603050405020304" pitchFamily="18" charset="0"/>
                <a:ea typeface="黑体" panose="02010609060101010101" pitchFamily="49" charset="-122"/>
              </a:rPr>
              <a:t>Yiwu</a:t>
            </a:r>
            <a:r>
              <a:rPr lang="en-US" altLang="zh-CN" sz="2600" dirty="0">
                <a:latin typeface="Times New Roman" panose="02020603050405020304" pitchFamily="18" charset="0"/>
                <a:ea typeface="黑体" panose="02010609060101010101" pitchFamily="49" charset="-122"/>
              </a:rPr>
              <a:t> City  </a:t>
            </a:r>
            <a:r>
              <a:rPr lang="en-US" altLang="zh-CN" sz="2600" dirty="0">
                <a:latin typeface="Times New Roman" panose="02020603050405020304" pitchFamily="18" charset="0"/>
                <a:ea typeface="黑体" panose="02010609060101010101" pitchFamily="49" charset="-122"/>
                <a:sym typeface="+mn-ea"/>
              </a:rPr>
              <a:t>has obtained the </a:t>
            </a:r>
            <a:r>
              <a:rPr lang="en-US" altLang="zh-CN" sz="2600" dirty="0">
                <a:latin typeface="Times New Roman" panose="02020603050405020304" pitchFamily="18" charset="0"/>
                <a:ea typeface="黑体" panose="02010609060101010101" pitchFamily="49" charset="-122"/>
              </a:rPr>
              <a:t>water rights , and </a:t>
            </a:r>
            <a:r>
              <a:rPr lang="en-US" altLang="zh-CN" sz="2600" dirty="0" err="1">
                <a:latin typeface="Times New Roman" panose="02020603050405020304" pitchFamily="18" charset="0"/>
                <a:ea typeface="黑体" panose="02010609060101010101" pitchFamily="49" charset="-122"/>
              </a:rPr>
              <a:t>Dongyang</a:t>
            </a:r>
            <a:r>
              <a:rPr lang="en-US" altLang="zh-CN" sz="2600" dirty="0">
                <a:latin typeface="Times New Roman" panose="02020603050405020304" pitchFamily="18" charset="0"/>
                <a:ea typeface="黑体" panose="02010609060101010101" pitchFamily="49" charset="-122"/>
              </a:rPr>
              <a:t> City has obtained 200 million yuan of construction funds through water rights trading.            </a:t>
            </a:r>
            <a:endParaRPr lang="zh-CN" altLang="zh-CN" sz="2600" dirty="0">
              <a:latin typeface="Times New Roman" panose="02020603050405020304" pitchFamily="18" charset="0"/>
              <a:ea typeface="黑体" panose="02010609060101010101" pitchFamily="49" charset="-122"/>
            </a:endParaRPr>
          </a:p>
          <a:p>
            <a:pPr marL="0" lvl="0" indent="457200" algn="just">
              <a:spcBef>
                <a:spcPct val="0"/>
              </a:spcBef>
              <a:buNone/>
            </a:pPr>
            <a:r>
              <a:rPr lang="en-US" altLang="zh-CN" sz="2600" dirty="0">
                <a:latin typeface="Times New Roman" panose="02020603050405020304" pitchFamily="18" charset="0"/>
                <a:ea typeface="黑体" panose="02010609060101010101" pitchFamily="49" charset="-122"/>
              </a:rPr>
              <a:t>  </a:t>
            </a:r>
            <a:endParaRPr lang="zh-CN" altLang="zh-CN" sz="2600" dirty="0">
              <a:latin typeface="Times New Roman" panose="02020603050405020304" pitchFamily="18" charset="0"/>
              <a:ea typeface="黑体" panose="02010609060101010101" pitchFamily="49" charset="-122"/>
            </a:endParaRPr>
          </a:p>
        </p:txBody>
      </p:sp>
      <p:sp>
        <p:nvSpPr>
          <p:cNvPr id="19462" name="矩形 2"/>
          <p:cNvSpPr/>
          <p:nvPr/>
        </p:nvSpPr>
        <p:spPr>
          <a:xfrm>
            <a:off x="-49212" y="908050"/>
            <a:ext cx="3489325" cy="49371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just">
              <a:spcBef>
                <a:spcPct val="0"/>
              </a:spcBef>
              <a:buNone/>
            </a:pPr>
            <a:r>
              <a:rPr lang="zh-CN" altLang="en-US" sz="2600" dirty="0">
                <a:latin typeface="Times New Roman" panose="02020603050405020304" pitchFamily="18" charset="0"/>
                <a:ea typeface="黑体" panose="02010609060101010101" pitchFamily="49" charset="-122"/>
              </a:rPr>
              <a:t>（</a:t>
            </a:r>
            <a:r>
              <a:rPr lang="en-US" altLang="zh-CN" sz="2600" dirty="0">
                <a:latin typeface="Times New Roman" panose="02020603050405020304" pitchFamily="18" charset="0"/>
                <a:ea typeface="黑体" panose="02010609060101010101" pitchFamily="49" charset="-122"/>
              </a:rPr>
              <a:t>2</a:t>
            </a:r>
            <a:r>
              <a:rPr lang="zh-CN" altLang="en-US" sz="2600" dirty="0">
                <a:latin typeface="Times New Roman" panose="02020603050405020304" pitchFamily="18" charset="0"/>
                <a:ea typeface="黑体" panose="02010609060101010101" pitchFamily="49" charset="-122"/>
              </a:rPr>
              <a:t>）</a:t>
            </a:r>
            <a:r>
              <a:rPr lang="en-US" altLang="zh-CN" sz="2600" dirty="0">
                <a:latin typeface="Times New Roman" panose="02020603050405020304" pitchFamily="18" charset="0"/>
                <a:ea typeface="黑体" panose="02010609060101010101" pitchFamily="49" charset="-122"/>
              </a:rPr>
              <a:t>Case Commentary</a:t>
            </a:r>
            <a:endParaRPr lang="zh-CN" altLang="zh-CN" sz="2600" dirty="0">
              <a:latin typeface="Times New Roman" panose="02020603050405020304" pitchFamily="18" charset="0"/>
              <a:ea typeface="黑体" panose="02010609060101010101" pitchFamily="49" charset="-122"/>
            </a:endParaRPr>
          </a:p>
        </p:txBody>
      </p:sp>
      <p:sp>
        <p:nvSpPr>
          <p:cNvPr id="3" name="文本框 2">
            <a:extLst>
              <a:ext uri="{FF2B5EF4-FFF2-40B4-BE49-F238E27FC236}">
                <a16:creationId xmlns:a16="http://schemas.microsoft.com/office/drawing/2014/main" id="{4A2CD119-577B-4207-A47E-92EED046ABCA}"/>
              </a:ext>
            </a:extLst>
          </p:cNvPr>
          <p:cNvSpPr txBox="1"/>
          <p:nvPr/>
        </p:nvSpPr>
        <p:spPr>
          <a:xfrm>
            <a:off x="488157" y="1657447"/>
            <a:ext cx="8065590" cy="492443"/>
          </a:xfrm>
          <a:prstGeom prst="rect">
            <a:avLst/>
          </a:prstGeom>
          <a:noFill/>
        </p:spPr>
        <p:txBody>
          <a:bodyPr wrap="square" rtlCol="0">
            <a:spAutoFit/>
          </a:bodyPr>
          <a:lstStyle/>
          <a:p>
            <a:pPr lvl="0" indent="457200" algn="just"/>
            <a:r>
              <a:rPr lang="en-US" altLang="zh-CN" sz="2600" b="0" dirty="0">
                <a:solidFill>
                  <a:srgbClr val="FF0000"/>
                </a:solidFill>
                <a:ea typeface="黑体" panose="02010609060101010101" pitchFamily="49" charset="-122"/>
              </a:rPr>
              <a:t>Form this case, we can get the following enlightenment:</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8519042B-EECB-42C0-8AF8-C2C7396640AC}"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13</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20483"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20484" name="Rectangle 2"/>
          <p:cNvSpPr/>
          <p:nvPr/>
        </p:nvSpPr>
        <p:spPr>
          <a:xfrm>
            <a:off x="117475" y="0"/>
            <a:ext cx="10307638"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200" b="1" dirty="0">
                <a:solidFill>
                  <a:schemeClr val="bg1"/>
                </a:solidFill>
                <a:latin typeface="Arial Black" panose="020B0A04020102020204" pitchFamily="34" charset="0"/>
                <a:ea typeface="黑体" panose="02010609060101010101" pitchFamily="49" charset="-122"/>
              </a:rPr>
              <a:t>3. Case Analysis of Water Rights Trading in the Taihu Basin</a:t>
            </a:r>
            <a:endParaRPr lang="zh-CN" altLang="en-US" sz="2200" b="1" dirty="0">
              <a:solidFill>
                <a:schemeClr val="bg1"/>
              </a:solidFill>
              <a:latin typeface="Arial Black" panose="020B0A04020102020204" pitchFamily="34" charset="0"/>
              <a:ea typeface="黑体" panose="02010609060101010101" pitchFamily="49" charset="-122"/>
            </a:endParaRPr>
          </a:p>
        </p:txBody>
      </p:sp>
      <p:sp>
        <p:nvSpPr>
          <p:cNvPr id="20485" name="文本框 1"/>
          <p:cNvSpPr txBox="1"/>
          <p:nvPr/>
        </p:nvSpPr>
        <p:spPr>
          <a:xfrm>
            <a:off x="344488" y="1916832"/>
            <a:ext cx="8929688" cy="249299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lgn="just">
              <a:spcBef>
                <a:spcPct val="0"/>
              </a:spcBef>
              <a:buNone/>
            </a:pPr>
            <a:r>
              <a:rPr lang="en-US" altLang="zh-CN" sz="2600" dirty="0">
                <a:solidFill>
                  <a:srgbClr val="FF0000"/>
                </a:solidFill>
                <a:latin typeface="Times New Roman" panose="02020603050405020304" pitchFamily="18" charset="0"/>
                <a:ea typeface="黑体" panose="02010609060101010101" pitchFamily="49" charset="-122"/>
              </a:rPr>
              <a:t>Third, urges the government to speed up the establishment and improvement of water rights management system. </a:t>
            </a:r>
            <a:r>
              <a:rPr lang="en-US" altLang="zh-CN" sz="2600" dirty="0">
                <a:latin typeface="Times New Roman" panose="02020603050405020304" pitchFamily="18" charset="0"/>
                <a:ea typeface="黑体" panose="02010609060101010101" pitchFamily="49" charset="-122"/>
              </a:rPr>
              <a:t>After the practice of water rights trading in the two cities, the Chinese government was forced to speed up the promulgation of normative documents and departmental regulations on water rights management system.</a:t>
            </a:r>
            <a:endParaRPr lang="zh-CN" altLang="zh-CN" sz="2600" dirty="0">
              <a:latin typeface="Times New Roman" panose="02020603050405020304" pitchFamily="18" charset="0"/>
              <a:ea typeface="黑体" panose="02010609060101010101" pitchFamily="49" charset="-122"/>
            </a:endParaRPr>
          </a:p>
        </p:txBody>
      </p:sp>
      <p:sp>
        <p:nvSpPr>
          <p:cNvPr id="20486" name="矩形 2"/>
          <p:cNvSpPr/>
          <p:nvPr/>
        </p:nvSpPr>
        <p:spPr>
          <a:xfrm>
            <a:off x="-30162" y="955675"/>
            <a:ext cx="3490912" cy="49212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just">
              <a:spcBef>
                <a:spcPct val="0"/>
              </a:spcBef>
              <a:buNone/>
            </a:pPr>
            <a:r>
              <a:rPr lang="zh-CN" altLang="en-US" sz="2600" dirty="0">
                <a:latin typeface="Times New Roman" panose="02020603050405020304" pitchFamily="18" charset="0"/>
                <a:ea typeface="黑体" panose="02010609060101010101" pitchFamily="49" charset="-122"/>
              </a:rPr>
              <a:t>（</a:t>
            </a:r>
            <a:r>
              <a:rPr lang="en-US" altLang="zh-CN" sz="2600" dirty="0">
                <a:latin typeface="Times New Roman" panose="02020603050405020304" pitchFamily="18" charset="0"/>
                <a:ea typeface="黑体" panose="02010609060101010101" pitchFamily="49" charset="-122"/>
              </a:rPr>
              <a:t>2</a:t>
            </a:r>
            <a:r>
              <a:rPr lang="zh-CN" altLang="en-US" sz="2600" dirty="0">
                <a:latin typeface="Times New Roman" panose="02020603050405020304" pitchFamily="18" charset="0"/>
                <a:ea typeface="黑体" panose="02010609060101010101" pitchFamily="49" charset="-122"/>
              </a:rPr>
              <a:t>）</a:t>
            </a:r>
            <a:r>
              <a:rPr lang="en-US" altLang="zh-CN" sz="2600" dirty="0">
                <a:latin typeface="Times New Roman" panose="02020603050405020304" pitchFamily="18" charset="0"/>
                <a:ea typeface="黑体" panose="02010609060101010101" pitchFamily="49" charset="-122"/>
              </a:rPr>
              <a:t>Case Commentary</a:t>
            </a:r>
            <a:endParaRPr lang="zh-CN" altLang="zh-CN" sz="2600" dirty="0">
              <a:latin typeface="Times New Roman" panose="02020603050405020304" pitchFamily="18" charset="0"/>
              <a:ea typeface="黑体" panose="02010609060101010101" pitchFamily="49" charset="-122"/>
            </a:endParaRP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1B269131-263D-4534-9FB0-CE3FDCA3A540}"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14</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21507"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21508" name="Rectangle 2"/>
          <p:cNvSpPr/>
          <p:nvPr/>
        </p:nvSpPr>
        <p:spPr>
          <a:xfrm>
            <a:off x="117475" y="0"/>
            <a:ext cx="10307638"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200" b="1" dirty="0">
                <a:solidFill>
                  <a:schemeClr val="bg1"/>
                </a:solidFill>
                <a:latin typeface="Arial Black" panose="020B0A04020102020204" pitchFamily="34" charset="0"/>
                <a:ea typeface="黑体" panose="02010609060101010101" pitchFamily="49" charset="-122"/>
              </a:rPr>
              <a:t>3. Case Analysis of Water Rights Trading in the Taihu Basin</a:t>
            </a:r>
            <a:endParaRPr lang="zh-CN" altLang="en-US" sz="2200" b="1" dirty="0">
              <a:solidFill>
                <a:schemeClr val="bg1"/>
              </a:solidFill>
              <a:latin typeface="Arial Black" panose="020B0A04020102020204" pitchFamily="34" charset="0"/>
              <a:ea typeface="黑体" panose="02010609060101010101" pitchFamily="49" charset="-122"/>
            </a:endParaRPr>
          </a:p>
        </p:txBody>
      </p:sp>
      <p:sp>
        <p:nvSpPr>
          <p:cNvPr id="21509" name="矩形 1"/>
          <p:cNvSpPr/>
          <p:nvPr/>
        </p:nvSpPr>
        <p:spPr>
          <a:xfrm>
            <a:off x="344488" y="908050"/>
            <a:ext cx="8929687" cy="8921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spcBef>
                <a:spcPct val="0"/>
              </a:spcBef>
              <a:buNone/>
            </a:pPr>
            <a:r>
              <a:rPr lang="en-US" altLang="zh-CN" sz="2600" dirty="0">
                <a:solidFill>
                  <a:srgbClr val="C00000"/>
                </a:solidFill>
                <a:latin typeface="Times New Roman" panose="02020603050405020304" pitchFamily="18" charset="0"/>
                <a:ea typeface="黑体" panose="02010609060101010101" pitchFamily="49" charset="-122"/>
              </a:rPr>
              <a:t>3.2  Case 2-Interbasin water diversion of Dayan Keng Hydropower Station</a:t>
            </a:r>
            <a:endParaRPr lang="zh-CN" altLang="zh-CN" sz="2600" dirty="0">
              <a:solidFill>
                <a:srgbClr val="C00000"/>
              </a:solidFill>
              <a:latin typeface="Times New Roman" panose="02020603050405020304" pitchFamily="18" charset="0"/>
              <a:ea typeface="黑体" panose="02010609060101010101" pitchFamily="49" charset="-122"/>
            </a:endParaRPr>
          </a:p>
        </p:txBody>
      </p:sp>
      <p:sp>
        <p:nvSpPr>
          <p:cNvPr id="21510" name="文本框 1"/>
          <p:cNvSpPr txBox="1"/>
          <p:nvPr/>
        </p:nvSpPr>
        <p:spPr>
          <a:xfrm>
            <a:off x="585788" y="2711450"/>
            <a:ext cx="8543925" cy="129159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lgn="just">
              <a:spcBef>
                <a:spcPct val="0"/>
              </a:spcBef>
              <a:buNone/>
            </a:pPr>
            <a:r>
              <a:rPr lang="en-US" altLang="zh-CN" sz="2600" dirty="0">
                <a:latin typeface="Times New Roman" panose="02020603050405020304" pitchFamily="18" charset="0"/>
                <a:ea typeface="黑体" panose="02010609060101010101" pitchFamily="49" charset="-122"/>
              </a:rPr>
              <a:t>At the end of 2000 year, the Dayankeng hydropower station was built in Qingyuan County in Zhejiang province. The specific location is shown in the Figure 2. </a:t>
            </a:r>
            <a:endParaRPr lang="zh-CN" altLang="zh-CN" sz="2600" dirty="0">
              <a:latin typeface="Times New Roman" panose="02020603050405020304" pitchFamily="18" charset="0"/>
              <a:ea typeface="黑体" panose="02010609060101010101" pitchFamily="49" charset="-122"/>
            </a:endParaRPr>
          </a:p>
        </p:txBody>
      </p:sp>
      <p:sp>
        <p:nvSpPr>
          <p:cNvPr id="21511" name="矩形 2"/>
          <p:cNvSpPr/>
          <p:nvPr/>
        </p:nvSpPr>
        <p:spPr>
          <a:xfrm>
            <a:off x="585788" y="2051050"/>
            <a:ext cx="3303587" cy="49212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spcBef>
                <a:spcPct val="0"/>
              </a:spcBef>
              <a:buNone/>
            </a:pPr>
            <a:r>
              <a:rPr lang="zh-CN" altLang="en-US" sz="2600" dirty="0">
                <a:latin typeface="Times New Roman" panose="02020603050405020304" pitchFamily="18" charset="0"/>
                <a:ea typeface="黑体" panose="02010609060101010101" pitchFamily="49" charset="-122"/>
              </a:rPr>
              <a:t>（</a:t>
            </a:r>
            <a:r>
              <a:rPr lang="en-US" altLang="zh-CN" sz="2600" dirty="0">
                <a:latin typeface="Times New Roman" panose="02020603050405020304" pitchFamily="18" charset="0"/>
                <a:ea typeface="黑体" panose="02010609060101010101" pitchFamily="49" charset="-122"/>
              </a:rPr>
              <a:t>1</a:t>
            </a:r>
            <a:r>
              <a:rPr lang="zh-CN" altLang="en-US" sz="2600" dirty="0">
                <a:latin typeface="Times New Roman" panose="02020603050405020304" pitchFamily="18" charset="0"/>
                <a:ea typeface="黑体" panose="02010609060101010101" pitchFamily="49" charset="-122"/>
              </a:rPr>
              <a:t>）</a:t>
            </a:r>
            <a:r>
              <a:rPr lang="en-US" altLang="zh-CN" sz="2600" dirty="0">
                <a:latin typeface="Times New Roman" panose="02020603050405020304" pitchFamily="18" charset="0"/>
                <a:ea typeface="黑体" panose="02010609060101010101" pitchFamily="49" charset="-122"/>
              </a:rPr>
              <a:t>Case Description</a:t>
            </a:r>
            <a:endParaRPr lang="zh-CN" altLang="en-US" sz="2600" dirty="0">
              <a:latin typeface="Times New Roman" panose="02020603050405020304" pitchFamily="18" charset="0"/>
              <a:ea typeface="黑体" panose="02010609060101010101" pitchFamily="49" charset="-122"/>
            </a:endParaRP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420D637E-98A3-4DE4-A9C2-B08B5EF2F55A}"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15</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22531"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22532" name="Rectangle 2"/>
          <p:cNvSpPr/>
          <p:nvPr/>
        </p:nvSpPr>
        <p:spPr>
          <a:xfrm>
            <a:off x="117475" y="0"/>
            <a:ext cx="10307638"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200" b="1" dirty="0">
                <a:solidFill>
                  <a:schemeClr val="bg1"/>
                </a:solidFill>
                <a:latin typeface="Arial Black" panose="020B0A04020102020204" pitchFamily="34" charset="0"/>
                <a:ea typeface="黑体" panose="02010609060101010101" pitchFamily="49" charset="-122"/>
              </a:rPr>
              <a:t>3. Case Analysis of Water Rights Trading in the Taihu Basin</a:t>
            </a:r>
            <a:endParaRPr lang="zh-CN" altLang="en-US" sz="2200" b="1" dirty="0">
              <a:solidFill>
                <a:schemeClr val="bg1"/>
              </a:solidFill>
              <a:latin typeface="Arial Black" panose="020B0A04020102020204" pitchFamily="34" charset="0"/>
              <a:ea typeface="黑体" panose="02010609060101010101" pitchFamily="49" charset="-122"/>
            </a:endParaRPr>
          </a:p>
        </p:txBody>
      </p:sp>
      <p:sp>
        <p:nvSpPr>
          <p:cNvPr id="22533" name="矩形 1"/>
          <p:cNvSpPr/>
          <p:nvPr/>
        </p:nvSpPr>
        <p:spPr>
          <a:xfrm>
            <a:off x="631825" y="6269038"/>
            <a:ext cx="8929688" cy="4000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spcBef>
                <a:spcPct val="0"/>
              </a:spcBef>
              <a:buNone/>
            </a:pPr>
            <a:r>
              <a:rPr lang="en-US" altLang="zh-CN" sz="2000" b="1" dirty="0">
                <a:latin typeface="Times New Roman" panose="02020603050405020304" pitchFamily="18" charset="0"/>
                <a:ea typeface="黑体" panose="02010609060101010101" pitchFamily="49" charset="-122"/>
              </a:rPr>
              <a:t>Figure 2. Cross-basin diversion area of dayankeng hydropower station</a:t>
            </a:r>
            <a:endParaRPr lang="zh-CN" altLang="zh-CN" sz="2000" b="1" dirty="0">
              <a:latin typeface="Times New Roman" panose="02020603050405020304" pitchFamily="18" charset="0"/>
              <a:ea typeface="黑体" panose="02010609060101010101" pitchFamily="49" charset="-122"/>
            </a:endParaRPr>
          </a:p>
        </p:txBody>
      </p:sp>
      <p:pic>
        <p:nvPicPr>
          <p:cNvPr id="22534" name="图片 6" descr="C:\Users\zhumin\Documents\Tencent Files\1103228478\Image\C2C\777FBCD9C956319FF64954212D77A6A7.png"/>
          <p:cNvPicPr>
            <a:picLocks noChangeAspect="1"/>
          </p:cNvPicPr>
          <p:nvPr/>
        </p:nvPicPr>
        <p:blipFill>
          <a:blip r:embed="rId2"/>
          <a:srcRect l="8073" t="3119" r="2744" b="2873"/>
          <a:stretch>
            <a:fillRect/>
          </a:stretch>
        </p:blipFill>
        <p:spPr>
          <a:xfrm>
            <a:off x="631825" y="939800"/>
            <a:ext cx="8442325" cy="5108575"/>
          </a:xfrm>
          <a:prstGeom prst="rect">
            <a:avLst/>
          </a:prstGeom>
          <a:noFill/>
          <a:ln w="9525" cap="flat" cmpd="sng">
            <a:solidFill>
              <a:schemeClr val="tx1"/>
            </a:solidFill>
            <a:prstDash val="solid"/>
            <a:miter/>
            <a:headEnd type="none" w="med" len="med"/>
            <a:tailEnd type="none" w="med" len="med"/>
          </a:ln>
        </p:spPr>
      </p:pic>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B2B92FF8-320C-4643-BBFB-7D2A07A3E020}"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16</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23555"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23556" name="Rectangle 2"/>
          <p:cNvSpPr/>
          <p:nvPr/>
        </p:nvSpPr>
        <p:spPr>
          <a:xfrm>
            <a:off x="117475" y="0"/>
            <a:ext cx="10307638"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200" b="1" dirty="0">
                <a:solidFill>
                  <a:schemeClr val="bg1"/>
                </a:solidFill>
                <a:latin typeface="Arial Black" panose="020B0A04020102020204" pitchFamily="34" charset="0"/>
                <a:ea typeface="黑体" panose="02010609060101010101" pitchFamily="49" charset="-122"/>
              </a:rPr>
              <a:t>3. Case Analysis of Water Rights Trading in the Taihu Basin</a:t>
            </a:r>
            <a:endParaRPr lang="zh-CN" altLang="en-US" sz="2200" b="1" dirty="0">
              <a:solidFill>
                <a:schemeClr val="bg1"/>
              </a:solidFill>
              <a:latin typeface="Arial Black" panose="020B0A04020102020204" pitchFamily="34" charset="0"/>
              <a:ea typeface="黑体" panose="02010609060101010101" pitchFamily="49" charset="-122"/>
            </a:endParaRPr>
          </a:p>
        </p:txBody>
      </p:sp>
      <p:sp>
        <p:nvSpPr>
          <p:cNvPr id="23557" name="文本框 1"/>
          <p:cNvSpPr txBox="1"/>
          <p:nvPr/>
        </p:nvSpPr>
        <p:spPr>
          <a:xfrm>
            <a:off x="681038" y="1576388"/>
            <a:ext cx="8543925" cy="40925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lgn="just">
              <a:spcBef>
                <a:spcPct val="0"/>
              </a:spcBef>
              <a:buNone/>
            </a:pPr>
            <a:r>
              <a:rPr lang="en-US" altLang="zh-CN" sz="2600" dirty="0">
                <a:solidFill>
                  <a:srgbClr val="FF0000"/>
                </a:solidFill>
                <a:latin typeface="Times New Roman" panose="02020603050405020304" pitchFamily="18" charset="0"/>
                <a:ea typeface="黑体" panose="02010609060101010101" pitchFamily="49" charset="-122"/>
              </a:rPr>
              <a:t>This project caused the opposition in Shouning County, Fujian Province.</a:t>
            </a:r>
          </a:p>
          <a:p>
            <a:pPr marL="0" lvl="0" indent="457200" algn="just">
              <a:spcBef>
                <a:spcPct val="0"/>
              </a:spcBef>
              <a:buNone/>
            </a:pPr>
            <a:r>
              <a:rPr lang="en-US" altLang="zh-CN" sz="2600" dirty="0">
                <a:latin typeface="Times New Roman" panose="02020603050405020304" pitchFamily="18" charset="0"/>
                <a:ea typeface="黑体" panose="02010609060101010101" pitchFamily="49" charset="-122"/>
              </a:rPr>
              <a:t> Under the coordination of the Taihu Basin Management Bureau of the Ministry of Water Resources of China, an inter-basin water diversion compensation agreement was finally reached: the maximum diversion amount of Dayankeng Hydropower Station is 26.22 million cubic meter(m</a:t>
            </a:r>
            <a:r>
              <a:rPr lang="en-US" altLang="zh-CN" sz="2600" baseline="30000" dirty="0">
                <a:latin typeface="Times New Roman" panose="02020603050405020304" pitchFamily="18" charset="0"/>
                <a:ea typeface="黑体" panose="02010609060101010101" pitchFamily="49" charset="-122"/>
              </a:rPr>
              <a:t>3</a:t>
            </a:r>
            <a:r>
              <a:rPr lang="en-US" altLang="zh-CN" sz="2600" dirty="0">
                <a:latin typeface="Times New Roman" panose="02020603050405020304" pitchFamily="18" charset="0"/>
                <a:ea typeface="黑体" panose="02010609060101010101" pitchFamily="49" charset="-122"/>
              </a:rPr>
              <a:t>)/year: Dayankeng Hydropower Station pays 3 million yuan to Shouning County of Fujian Province to compensate for the construction funds of reservoirs in downstream areas.</a:t>
            </a:r>
            <a:endParaRPr lang="zh-CN" altLang="zh-CN" sz="2600" dirty="0">
              <a:latin typeface="Times New Roman" panose="02020603050405020304" pitchFamily="18" charset="0"/>
              <a:ea typeface="黑体" panose="02010609060101010101" pitchFamily="49" charset="-122"/>
            </a:endParaRPr>
          </a:p>
        </p:txBody>
      </p:sp>
      <p:sp>
        <p:nvSpPr>
          <p:cNvPr id="23558" name="矩形 2"/>
          <p:cNvSpPr/>
          <p:nvPr/>
        </p:nvSpPr>
        <p:spPr>
          <a:xfrm>
            <a:off x="560388" y="1052513"/>
            <a:ext cx="3303587" cy="49212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spcBef>
                <a:spcPct val="0"/>
              </a:spcBef>
              <a:buNone/>
            </a:pPr>
            <a:r>
              <a:rPr lang="zh-CN" altLang="en-US" sz="2600" dirty="0">
                <a:latin typeface="Times New Roman" panose="02020603050405020304" pitchFamily="18" charset="0"/>
                <a:ea typeface="黑体" panose="02010609060101010101" pitchFamily="49" charset="-122"/>
              </a:rPr>
              <a:t>（</a:t>
            </a:r>
            <a:r>
              <a:rPr lang="en-US" altLang="zh-CN" sz="2600" dirty="0">
                <a:latin typeface="Times New Roman" panose="02020603050405020304" pitchFamily="18" charset="0"/>
                <a:ea typeface="黑体" panose="02010609060101010101" pitchFamily="49" charset="-122"/>
              </a:rPr>
              <a:t>1</a:t>
            </a:r>
            <a:r>
              <a:rPr lang="zh-CN" altLang="en-US" sz="2600" dirty="0">
                <a:latin typeface="Times New Roman" panose="02020603050405020304" pitchFamily="18" charset="0"/>
                <a:ea typeface="黑体" panose="02010609060101010101" pitchFamily="49" charset="-122"/>
              </a:rPr>
              <a:t>）</a:t>
            </a:r>
            <a:r>
              <a:rPr lang="en-US" altLang="zh-CN" sz="2600" dirty="0">
                <a:latin typeface="Times New Roman" panose="02020603050405020304" pitchFamily="18" charset="0"/>
                <a:ea typeface="黑体" panose="02010609060101010101" pitchFamily="49" charset="-122"/>
              </a:rPr>
              <a:t>Case Description</a:t>
            </a:r>
            <a:endParaRPr lang="zh-CN" altLang="en-US" sz="2600" dirty="0">
              <a:latin typeface="Times New Roman" panose="02020603050405020304" pitchFamily="18" charset="0"/>
              <a:ea typeface="黑体" panose="02010609060101010101" pitchFamily="49" charset="-122"/>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3A5E4C7F-11C0-4366-BAD2-2778984F6288}"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17</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24579"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24580" name="Rectangle 2"/>
          <p:cNvSpPr/>
          <p:nvPr/>
        </p:nvSpPr>
        <p:spPr>
          <a:xfrm>
            <a:off x="117475" y="0"/>
            <a:ext cx="10307638"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200" b="1" dirty="0">
                <a:solidFill>
                  <a:schemeClr val="bg1"/>
                </a:solidFill>
                <a:latin typeface="Arial Black" panose="020B0A04020102020204" pitchFamily="34" charset="0"/>
                <a:ea typeface="黑体" panose="02010609060101010101" pitchFamily="49" charset="-122"/>
              </a:rPr>
              <a:t>3. Case Analysis of Water Rights Trading in the Taihu Basin</a:t>
            </a:r>
            <a:endParaRPr lang="zh-CN" altLang="en-US" sz="2200" b="1" dirty="0">
              <a:solidFill>
                <a:schemeClr val="bg1"/>
              </a:solidFill>
              <a:latin typeface="Arial Black" panose="020B0A04020102020204" pitchFamily="34" charset="0"/>
              <a:ea typeface="黑体" panose="02010609060101010101" pitchFamily="49" charset="-122"/>
            </a:endParaRPr>
          </a:p>
        </p:txBody>
      </p:sp>
      <p:sp>
        <p:nvSpPr>
          <p:cNvPr id="24581" name="文本框 1"/>
          <p:cNvSpPr txBox="1"/>
          <p:nvPr/>
        </p:nvSpPr>
        <p:spPr>
          <a:xfrm>
            <a:off x="272480" y="2276872"/>
            <a:ext cx="8929687" cy="28931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lgn="just">
              <a:buNone/>
            </a:pPr>
            <a:r>
              <a:rPr lang="en-US" altLang="zh-CN" sz="2600" dirty="0">
                <a:solidFill>
                  <a:srgbClr val="FF0000"/>
                </a:solidFill>
                <a:latin typeface="Times New Roman" panose="02020603050405020304" pitchFamily="18" charset="0"/>
                <a:cs typeface="Times New Roman" panose="02020603050405020304" pitchFamily="18" charset="0"/>
              </a:rPr>
              <a:t>First, carry out inter-provincial water rights trading. </a:t>
            </a:r>
            <a:r>
              <a:rPr lang="en-US" altLang="zh-CN" sz="2600" dirty="0">
                <a:latin typeface="Times New Roman" panose="02020603050405020304" pitchFamily="18" charset="0"/>
                <a:cs typeface="Times New Roman" panose="02020603050405020304" pitchFamily="18" charset="0"/>
              </a:rPr>
              <a:t>The inter basin diversion of DayanKeng hydropower station is actually the diversion of part of the water intake right in the Tuoxi watershed. The transferor of water rights is Shouning County, Fujian Province, and the transferee is Qingyuan County, Zhejiang Province. </a:t>
            </a:r>
            <a:r>
              <a:rPr lang="en-US" altLang="zh-CN" sz="2600" dirty="0">
                <a:solidFill>
                  <a:srgbClr val="FF0000"/>
                </a:solidFill>
                <a:latin typeface="Times New Roman" panose="02020603050405020304" pitchFamily="18" charset="0"/>
                <a:cs typeface="Times New Roman" panose="02020603050405020304" pitchFamily="18" charset="0"/>
              </a:rPr>
              <a:t>The trading target</a:t>
            </a:r>
            <a:r>
              <a:rPr lang="en-US" altLang="zh-CN" sz="2600" dirty="0">
                <a:latin typeface="Times New Roman" panose="02020603050405020304" pitchFamily="18" charset="0"/>
                <a:cs typeface="Times New Roman" panose="02020603050405020304" pitchFamily="18" charset="0"/>
              </a:rPr>
              <a:t> is 26.22 million cubic meter(m</a:t>
            </a:r>
            <a:r>
              <a:rPr lang="en-US" altLang="zh-CN" sz="2600" baseline="30000" dirty="0">
                <a:latin typeface="Times New Roman" panose="02020603050405020304" pitchFamily="18" charset="0"/>
                <a:cs typeface="Times New Roman" panose="02020603050405020304" pitchFamily="18" charset="0"/>
              </a:rPr>
              <a:t>3</a:t>
            </a:r>
            <a:r>
              <a:rPr lang="en-US" altLang="zh-CN" sz="2600" dirty="0">
                <a:latin typeface="Times New Roman" panose="02020603050405020304" pitchFamily="18" charset="0"/>
                <a:cs typeface="Times New Roman" panose="02020603050405020304" pitchFamily="18" charset="0"/>
              </a:rPr>
              <a:t>) water intake per year.</a:t>
            </a:r>
            <a:endParaRPr lang="en-US" altLang="zh-CN" sz="2600" dirty="0">
              <a:latin typeface="Times New Roman" panose="02020603050405020304" pitchFamily="18" charset="0"/>
              <a:ea typeface="Times New Roman" panose="02020603050405020304" pitchFamily="18" charset="0"/>
            </a:endParaRPr>
          </a:p>
        </p:txBody>
      </p:sp>
      <p:sp>
        <p:nvSpPr>
          <p:cNvPr id="24582" name="矩形 2"/>
          <p:cNvSpPr/>
          <p:nvPr/>
        </p:nvSpPr>
        <p:spPr>
          <a:xfrm>
            <a:off x="-30162" y="955675"/>
            <a:ext cx="3490912" cy="49212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just">
              <a:spcBef>
                <a:spcPct val="0"/>
              </a:spcBef>
              <a:buNone/>
            </a:pPr>
            <a:r>
              <a:rPr lang="zh-CN" altLang="en-US" sz="2600" dirty="0">
                <a:latin typeface="Times New Roman" panose="02020603050405020304" pitchFamily="18" charset="0"/>
                <a:ea typeface="黑体" panose="02010609060101010101" pitchFamily="49" charset="-122"/>
              </a:rPr>
              <a:t>（</a:t>
            </a:r>
            <a:r>
              <a:rPr lang="en-US" altLang="zh-CN" sz="2600" dirty="0">
                <a:latin typeface="Times New Roman" panose="02020603050405020304" pitchFamily="18" charset="0"/>
                <a:ea typeface="黑体" panose="02010609060101010101" pitchFamily="49" charset="-122"/>
              </a:rPr>
              <a:t>2</a:t>
            </a:r>
            <a:r>
              <a:rPr lang="zh-CN" altLang="en-US" sz="2600" dirty="0">
                <a:latin typeface="Times New Roman" panose="02020603050405020304" pitchFamily="18" charset="0"/>
                <a:ea typeface="黑体" panose="02010609060101010101" pitchFamily="49" charset="-122"/>
              </a:rPr>
              <a:t>）</a:t>
            </a:r>
            <a:r>
              <a:rPr lang="en-US" altLang="zh-CN" sz="2600" dirty="0">
                <a:latin typeface="Times New Roman" panose="02020603050405020304" pitchFamily="18" charset="0"/>
                <a:ea typeface="黑体" panose="02010609060101010101" pitchFamily="49" charset="-122"/>
              </a:rPr>
              <a:t>Case Commentary</a:t>
            </a:r>
            <a:endParaRPr lang="zh-CN" altLang="zh-CN" sz="2600" dirty="0">
              <a:latin typeface="Times New Roman" panose="02020603050405020304" pitchFamily="18" charset="0"/>
              <a:ea typeface="黑体" panose="02010609060101010101" pitchFamily="49" charset="-122"/>
            </a:endParaRPr>
          </a:p>
        </p:txBody>
      </p:sp>
      <p:sp>
        <p:nvSpPr>
          <p:cNvPr id="7" name="文本框 6">
            <a:extLst>
              <a:ext uri="{FF2B5EF4-FFF2-40B4-BE49-F238E27FC236}">
                <a16:creationId xmlns:a16="http://schemas.microsoft.com/office/drawing/2014/main" id="{FA745F3E-DDAF-41EE-B51D-F3BE06B117DA}"/>
              </a:ext>
            </a:extLst>
          </p:cNvPr>
          <p:cNvSpPr txBox="1"/>
          <p:nvPr/>
        </p:nvSpPr>
        <p:spPr>
          <a:xfrm>
            <a:off x="272480" y="1657447"/>
            <a:ext cx="8281267" cy="492443"/>
          </a:xfrm>
          <a:prstGeom prst="rect">
            <a:avLst/>
          </a:prstGeom>
          <a:noFill/>
        </p:spPr>
        <p:txBody>
          <a:bodyPr wrap="square" rtlCol="0">
            <a:spAutoFit/>
          </a:bodyPr>
          <a:lstStyle/>
          <a:p>
            <a:pPr lvl="0" indent="457200" algn="just"/>
            <a:r>
              <a:rPr lang="en-US" altLang="zh-CN" sz="2600" b="0" dirty="0">
                <a:solidFill>
                  <a:srgbClr val="FF0000"/>
                </a:solidFill>
                <a:ea typeface="黑体" panose="02010609060101010101" pitchFamily="49" charset="-122"/>
              </a:rPr>
              <a:t>Form this case, we can get the following enlightenment:</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40E4177F-45E7-4640-9600-C597E0DD9D6E}"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18</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25603"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25604" name="Rectangle 2"/>
          <p:cNvSpPr/>
          <p:nvPr/>
        </p:nvSpPr>
        <p:spPr>
          <a:xfrm>
            <a:off x="117475" y="0"/>
            <a:ext cx="10307638"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200" b="1" dirty="0">
                <a:solidFill>
                  <a:schemeClr val="bg1"/>
                </a:solidFill>
                <a:latin typeface="Arial Black" panose="020B0A04020102020204" pitchFamily="34" charset="0"/>
                <a:ea typeface="黑体" panose="02010609060101010101" pitchFamily="49" charset="-122"/>
              </a:rPr>
              <a:t>3. Case Analysis of Water Rights Trading in the Taihu Basin</a:t>
            </a:r>
            <a:endParaRPr lang="zh-CN" altLang="en-US" sz="2200" b="1" dirty="0">
              <a:solidFill>
                <a:schemeClr val="bg1"/>
              </a:solidFill>
              <a:latin typeface="Arial Black" panose="020B0A04020102020204" pitchFamily="34" charset="0"/>
              <a:ea typeface="黑体" panose="02010609060101010101" pitchFamily="49" charset="-122"/>
            </a:endParaRPr>
          </a:p>
        </p:txBody>
      </p:sp>
      <p:sp>
        <p:nvSpPr>
          <p:cNvPr id="25605" name="文本框 1"/>
          <p:cNvSpPr txBox="1"/>
          <p:nvPr/>
        </p:nvSpPr>
        <p:spPr>
          <a:xfrm>
            <a:off x="344488" y="1196975"/>
            <a:ext cx="9001125" cy="4973638"/>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lgn="just">
              <a:buNone/>
            </a:pPr>
            <a:r>
              <a:rPr lang="en-US" altLang="zh-CN" sz="2600" dirty="0">
                <a:solidFill>
                  <a:srgbClr val="FF0000"/>
                </a:solidFill>
                <a:latin typeface="Times New Roman" panose="02020603050405020304" pitchFamily="18" charset="0"/>
                <a:cs typeface="Times New Roman" panose="02020603050405020304" pitchFamily="18" charset="0"/>
              </a:rPr>
              <a:t>Second, establish inter-provincial water dispute adjustment mechanism. </a:t>
            </a:r>
            <a:r>
              <a:rPr lang="en-US" altLang="zh-CN" sz="2600" dirty="0">
                <a:latin typeface="Times New Roman" panose="02020603050405020304" pitchFamily="18" charset="0"/>
                <a:cs typeface="Times New Roman" panose="02020603050405020304" pitchFamily="18" charset="0"/>
              </a:rPr>
              <a:t>Based on the influence of many factors in water resources development, the consultation mechanism and prevention mechanism of water disputes is established, reducing the influence of uncontrollable external factors on water resources construction.</a:t>
            </a:r>
            <a:endParaRPr lang="zh-CN" altLang="zh-CN" sz="2600" dirty="0">
              <a:latin typeface="Times New Roman" panose="02020603050405020304" pitchFamily="18" charset="0"/>
              <a:cs typeface="Times New Roman" panose="02020603050405020304" pitchFamily="18" charset="0"/>
            </a:endParaRPr>
          </a:p>
          <a:p>
            <a:pPr marL="0" lvl="0" indent="457200" algn="just">
              <a:buNone/>
            </a:pPr>
            <a:r>
              <a:rPr lang="en-US" altLang="zh-CN" sz="2600" dirty="0">
                <a:solidFill>
                  <a:srgbClr val="FF0000"/>
                </a:solidFill>
                <a:latin typeface="Times New Roman" panose="02020603050405020304" pitchFamily="18" charset="0"/>
                <a:cs typeface="Times New Roman" panose="02020603050405020304" pitchFamily="18" charset="0"/>
              </a:rPr>
              <a:t>Third, establish the calculate standard of the volume of tradable water. </a:t>
            </a:r>
            <a:r>
              <a:rPr lang="en-US" altLang="zh-CN" sz="2600" dirty="0">
                <a:latin typeface="Times New Roman" panose="02020603050405020304" pitchFamily="18" charset="0"/>
                <a:cs typeface="Times New Roman" panose="02020603050405020304" pitchFamily="18" charset="0"/>
              </a:rPr>
              <a:t>The compensation agreement stipulates that it shall be implemented by “Provincial Section Flow 0.14 cubic meter(m</a:t>
            </a:r>
            <a:r>
              <a:rPr lang="en-US" altLang="zh-CN" sz="2600" baseline="30000" dirty="0">
                <a:latin typeface="Times New Roman" panose="02020603050405020304" pitchFamily="18" charset="0"/>
                <a:cs typeface="Times New Roman" panose="02020603050405020304" pitchFamily="18" charset="0"/>
              </a:rPr>
              <a:t>3</a:t>
            </a:r>
            <a:r>
              <a:rPr lang="en-US" altLang="zh-CN" sz="2600" dirty="0">
                <a:latin typeface="Times New Roman" panose="02020603050405020304" pitchFamily="18" charset="0"/>
                <a:cs typeface="Times New Roman" panose="02020603050405020304" pitchFamily="18" charset="0"/>
              </a:rPr>
              <a:t>/s)”, “River Development Utilization Rate shall not exceed 40%”, Water Transfer Quantity shall not exceed 20% of the total amount of water transferred out of rivers”.</a:t>
            </a:r>
            <a:endParaRPr lang="zh-CN" altLang="zh-CN" sz="2600" dirty="0">
              <a:latin typeface="Times New Roman" panose="02020603050405020304" pitchFamily="18" charset="0"/>
              <a:ea typeface="Times New Roman" panose="02020603050405020304" pitchFamily="18"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3AF9CC1A-8EF7-4EA1-B419-012AB3CD91AD}"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1</a:t>
            </a:fld>
            <a:endParaRPr kumimoji="0" lang="en-US" altLang="zh-CN" sz="1600" b="1" i="0" u="none" strike="noStrike" kern="1200" cap="none" spc="0" normalizeH="0" baseline="0" noProof="0">
              <a:ln>
                <a:noFill/>
              </a:ln>
              <a:solidFill>
                <a:schemeClr val="tx1"/>
              </a:solidFill>
              <a:effectLst/>
              <a:uLnTx/>
              <a:uFillTx/>
              <a:latin typeface="+mn-lt"/>
              <a:ea typeface="+mn-ea"/>
              <a:cs typeface="+mn-cs"/>
            </a:endParaRPr>
          </a:p>
        </p:txBody>
      </p:sp>
      <p:pic>
        <p:nvPicPr>
          <p:cNvPr id="7171" name="Picture 113" descr="f39b77dac887ccb977c638c6"/>
          <p:cNvPicPr>
            <a:picLocks noChangeAspect="1"/>
          </p:cNvPicPr>
          <p:nvPr/>
        </p:nvPicPr>
        <p:blipFill>
          <a:blip r:embed="rId2"/>
          <a:stretch>
            <a:fillRect/>
          </a:stretch>
        </p:blipFill>
        <p:spPr>
          <a:xfrm>
            <a:off x="0" y="5037138"/>
            <a:ext cx="9906000" cy="1820862"/>
          </a:xfrm>
          <a:prstGeom prst="rect">
            <a:avLst/>
          </a:prstGeom>
          <a:noFill/>
          <a:ln w="9525">
            <a:noFill/>
          </a:ln>
        </p:spPr>
      </p:pic>
      <p:sp>
        <p:nvSpPr>
          <p:cNvPr id="7172" name="Rectangle 2"/>
          <p:cNvSpPr/>
          <p:nvPr/>
        </p:nvSpPr>
        <p:spPr>
          <a:xfrm>
            <a:off x="1208088" y="295275"/>
            <a:ext cx="6943725" cy="757238"/>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ctr" eaLnBrk="1" hangingPunct="1">
              <a:spcBef>
                <a:spcPct val="0"/>
              </a:spcBef>
              <a:buNone/>
            </a:pPr>
            <a:r>
              <a:rPr lang="en-US" altLang="zh-CN" sz="3600" dirty="0">
                <a:solidFill>
                  <a:srgbClr val="000066"/>
                </a:solidFill>
                <a:latin typeface="Times New Roman" panose="02020603050405020304" pitchFamily="18" charset="0"/>
                <a:ea typeface="华文琥珀" panose="02010800040101010101" pitchFamily="2" charset="-122"/>
              </a:rPr>
              <a:t>Outline</a:t>
            </a:r>
            <a:endParaRPr lang="zh-CN" altLang="en-US" sz="3600" dirty="0">
              <a:solidFill>
                <a:srgbClr val="000066"/>
              </a:solidFill>
              <a:latin typeface="Times New Roman" panose="02020603050405020304" pitchFamily="18" charset="0"/>
              <a:ea typeface="华文琥珀" panose="02010800040101010101" pitchFamily="2" charset="-122"/>
            </a:endParaRPr>
          </a:p>
        </p:txBody>
      </p:sp>
      <p:sp>
        <p:nvSpPr>
          <p:cNvPr id="7173" name="Text Box 55"/>
          <p:cNvSpPr txBox="1"/>
          <p:nvPr/>
        </p:nvSpPr>
        <p:spPr>
          <a:xfrm>
            <a:off x="1136576" y="1269206"/>
            <a:ext cx="8137400" cy="4319587"/>
          </a:xfrm>
          <a:prstGeom prst="rect">
            <a:avLst/>
          </a:prstGeom>
          <a:no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lnSpc>
                <a:spcPct val="120000"/>
              </a:lnSpc>
              <a:spcBef>
                <a:spcPct val="0"/>
              </a:spcBef>
              <a:buNone/>
            </a:pPr>
            <a:r>
              <a:rPr lang="en-US" altLang="zh-CN" sz="2700" b="1" dirty="0">
                <a:latin typeface="Palatino Linotype" panose="02040502050505030304" pitchFamily="18" charset="0"/>
                <a:ea typeface="黑体" panose="02010609060101010101" pitchFamily="49" charset="-122"/>
              </a:rPr>
              <a:t>1. Background analysis;</a:t>
            </a:r>
            <a:endParaRPr lang="zh-CN" altLang="zh-CN" sz="2700" b="1" dirty="0">
              <a:latin typeface="Palatino Linotype" panose="02040502050505030304" pitchFamily="18" charset="0"/>
              <a:ea typeface="黑体" panose="02010609060101010101" pitchFamily="49" charset="-122"/>
            </a:endParaRPr>
          </a:p>
          <a:p>
            <a:pPr marL="0" lvl="0" indent="0" eaLnBrk="1" hangingPunct="1">
              <a:lnSpc>
                <a:spcPct val="120000"/>
              </a:lnSpc>
              <a:spcBef>
                <a:spcPct val="0"/>
              </a:spcBef>
              <a:buNone/>
            </a:pPr>
            <a:r>
              <a:rPr lang="en-US" altLang="zh-CN" sz="2700" b="1" dirty="0">
                <a:latin typeface="Palatino Linotype" panose="02040502050505030304" pitchFamily="18" charset="0"/>
                <a:ea typeface="黑体" panose="02010609060101010101" pitchFamily="49" charset="-122"/>
              </a:rPr>
              <a:t>2. Survey area - overview of Taihu basin in China;</a:t>
            </a:r>
            <a:endParaRPr lang="zh-CN" altLang="zh-CN" sz="2700" b="1" dirty="0">
              <a:latin typeface="Palatino Linotype" panose="02040502050505030304" pitchFamily="18" charset="0"/>
              <a:ea typeface="黑体" panose="02010609060101010101" pitchFamily="49" charset="-122"/>
            </a:endParaRPr>
          </a:p>
          <a:p>
            <a:pPr marL="0" lvl="0" indent="0" eaLnBrk="1" hangingPunct="1">
              <a:lnSpc>
                <a:spcPct val="120000"/>
              </a:lnSpc>
              <a:spcBef>
                <a:spcPct val="0"/>
              </a:spcBef>
              <a:buNone/>
            </a:pPr>
            <a:r>
              <a:rPr lang="en-US" altLang="zh-CN" sz="2700" b="1" dirty="0">
                <a:latin typeface="Palatino Linotype" panose="02040502050505030304" pitchFamily="18" charset="0"/>
                <a:ea typeface="黑体" panose="02010609060101010101" pitchFamily="49" charset="-122"/>
              </a:rPr>
              <a:t>3. Case analysis of water rights trading in the Taihu basin;</a:t>
            </a:r>
            <a:endParaRPr lang="zh-CN" altLang="zh-CN" sz="2700" b="1" dirty="0">
              <a:latin typeface="Palatino Linotype" panose="02040502050505030304" pitchFamily="18" charset="0"/>
              <a:ea typeface="黑体" panose="02010609060101010101" pitchFamily="49" charset="-122"/>
            </a:endParaRPr>
          </a:p>
          <a:p>
            <a:pPr marL="0" lvl="0" indent="0" eaLnBrk="1" hangingPunct="1">
              <a:lnSpc>
                <a:spcPct val="120000"/>
              </a:lnSpc>
              <a:spcBef>
                <a:spcPct val="0"/>
              </a:spcBef>
              <a:buNone/>
            </a:pPr>
            <a:r>
              <a:rPr lang="en-US" altLang="zh-CN" sz="2700" b="1" dirty="0">
                <a:latin typeface="Palatino Linotype" panose="02040502050505030304" pitchFamily="18" charset="0"/>
                <a:ea typeface="黑体" panose="02010609060101010101" pitchFamily="49" charset="-122"/>
              </a:rPr>
              <a:t>4. Analysis of the motives of water rights trading in China's wet areas;</a:t>
            </a:r>
            <a:endParaRPr lang="zh-CN" altLang="zh-CN" sz="2700" b="1" dirty="0">
              <a:latin typeface="Palatino Linotype" panose="02040502050505030304" pitchFamily="18" charset="0"/>
              <a:ea typeface="黑体" panose="02010609060101010101" pitchFamily="49" charset="-122"/>
            </a:endParaRPr>
          </a:p>
          <a:p>
            <a:pPr marL="0" lvl="0" indent="0" eaLnBrk="1" hangingPunct="1">
              <a:lnSpc>
                <a:spcPct val="120000"/>
              </a:lnSpc>
              <a:spcBef>
                <a:spcPct val="0"/>
              </a:spcBef>
              <a:buNone/>
            </a:pPr>
            <a:r>
              <a:rPr lang="en-US" altLang="zh-CN" sz="2700" b="1" dirty="0">
                <a:latin typeface="Palatino Linotype" panose="02040502050505030304" pitchFamily="18" charset="0"/>
                <a:ea typeface="黑体" panose="02010609060101010101" pitchFamily="49" charset="-122"/>
              </a:rPr>
              <a:t>5. Water rights trading in China's wet areas need to deal with four major relationships.</a:t>
            </a:r>
            <a:endParaRPr lang="zh-CN" altLang="zh-CN" sz="2700" b="1" dirty="0">
              <a:latin typeface="Palatino Linotype" panose="02040502050505030304" pitchFamily="18" charset="0"/>
              <a:ea typeface="黑体" panose="02010609060101010101" pitchFamily="49" charset="-122"/>
            </a:endParaRPr>
          </a:p>
        </p:txBody>
      </p:sp>
      <p:sp>
        <p:nvSpPr>
          <p:cNvPr id="7174" name="Line 112"/>
          <p:cNvSpPr/>
          <p:nvPr/>
        </p:nvSpPr>
        <p:spPr>
          <a:xfrm>
            <a:off x="350838" y="1052513"/>
            <a:ext cx="9204325" cy="0"/>
          </a:xfrm>
          <a:prstGeom prst="line">
            <a:avLst/>
          </a:prstGeom>
          <a:ln w="57150" cap="flat" cmpd="sng">
            <a:solidFill>
              <a:srgbClr val="003366"/>
            </a:solidFill>
            <a:prstDash val="solid"/>
            <a:headEnd type="none" w="med" len="med"/>
            <a:tailEnd type="none" w="med" len="med"/>
          </a:ln>
        </p:spPr>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C9074D48-CB10-45C0-9F05-0407E5260C10}"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19</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26627"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26628" name="Rectangle 2"/>
          <p:cNvSpPr/>
          <p:nvPr/>
        </p:nvSpPr>
        <p:spPr>
          <a:xfrm>
            <a:off x="117475" y="0"/>
            <a:ext cx="10307638"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200" b="1" dirty="0">
                <a:solidFill>
                  <a:schemeClr val="bg1"/>
                </a:solidFill>
                <a:latin typeface="Arial Black" panose="020B0A04020102020204" pitchFamily="34" charset="0"/>
                <a:ea typeface="黑体" panose="02010609060101010101" pitchFamily="49" charset="-122"/>
              </a:rPr>
              <a:t>3. Case Analysis of Water Rights Trading in the Taihu Basin</a:t>
            </a:r>
            <a:endParaRPr lang="zh-CN" altLang="en-US" sz="2200" b="1" dirty="0">
              <a:solidFill>
                <a:schemeClr val="bg1"/>
              </a:solidFill>
              <a:latin typeface="Arial Black" panose="020B0A04020102020204" pitchFamily="34" charset="0"/>
              <a:ea typeface="黑体" panose="02010609060101010101" pitchFamily="49" charset="-122"/>
            </a:endParaRPr>
          </a:p>
        </p:txBody>
      </p:sp>
      <p:sp>
        <p:nvSpPr>
          <p:cNvPr id="26629" name="矩形 1"/>
          <p:cNvSpPr/>
          <p:nvPr/>
        </p:nvSpPr>
        <p:spPr>
          <a:xfrm>
            <a:off x="117475" y="793750"/>
            <a:ext cx="9299575" cy="89154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spcBef>
                <a:spcPct val="0"/>
              </a:spcBef>
              <a:buNone/>
            </a:pPr>
            <a:r>
              <a:rPr lang="en-US" altLang="zh-CN" sz="2600" dirty="0">
                <a:solidFill>
                  <a:srgbClr val="C00000"/>
                </a:solidFill>
                <a:latin typeface="Times New Roman" panose="02020603050405020304" pitchFamily="18" charset="0"/>
                <a:ea typeface="黑体" panose="02010609060101010101" pitchFamily="49" charset="-122"/>
              </a:rPr>
              <a:t>3.3 Case 3-   Fuqing Nuclear Power Co., Ltd  </a:t>
            </a:r>
            <a:r>
              <a:rPr lang="en-US" altLang="zh-CN" sz="2600" dirty="0">
                <a:solidFill>
                  <a:srgbClr val="C00000"/>
                </a:solidFill>
                <a:latin typeface="Times New Roman" panose="02020603050405020304" pitchFamily="18" charset="0"/>
                <a:ea typeface="黑体" panose="02010609060101010101" pitchFamily="49" charset="-122"/>
                <a:sym typeface="+mn-ea"/>
              </a:rPr>
              <a:t>obtain the usage rights of  Beilin Reservoir</a:t>
            </a:r>
            <a:r>
              <a:rPr lang="en-US" altLang="zh-CN" sz="2600" dirty="0">
                <a:solidFill>
                  <a:srgbClr val="C00000"/>
                </a:solidFill>
                <a:latin typeface="Times New Roman" panose="02020603050405020304" pitchFamily="18" charset="0"/>
                <a:ea typeface="黑体" panose="02010609060101010101" pitchFamily="49" charset="-122"/>
              </a:rPr>
              <a:t>.</a:t>
            </a:r>
            <a:endParaRPr lang="zh-CN" altLang="zh-CN" sz="2600" dirty="0">
              <a:solidFill>
                <a:srgbClr val="C00000"/>
              </a:solidFill>
              <a:latin typeface="Times New Roman" panose="02020603050405020304" pitchFamily="18" charset="0"/>
              <a:ea typeface="黑体" panose="02010609060101010101" pitchFamily="49" charset="-122"/>
            </a:endParaRPr>
          </a:p>
        </p:txBody>
      </p:sp>
      <p:sp>
        <p:nvSpPr>
          <p:cNvPr id="2" name="文本框 1"/>
          <p:cNvSpPr txBox="1"/>
          <p:nvPr/>
        </p:nvSpPr>
        <p:spPr>
          <a:xfrm>
            <a:off x="488950" y="1774825"/>
            <a:ext cx="8928100" cy="3076575"/>
          </a:xfrm>
          <a:prstGeom prst="rect">
            <a:avLst/>
          </a:prstGeom>
          <a:noFill/>
        </p:spPr>
        <p:txBody>
          <a:bodyPr>
            <a:spAutoFit/>
          </a:bodyPr>
          <a:lstStyle/>
          <a:p>
            <a:pPr marR="0" algn="just" defTabSz="914400">
              <a:buClrTx/>
              <a:buSzTx/>
              <a:buFontTx/>
              <a:buNone/>
              <a:defRPr/>
            </a:pPr>
            <a:r>
              <a:rPr kumimoji="0" lang="zh-CN" altLang="en-US" sz="26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rPr>
              <a:t>（</a:t>
            </a:r>
            <a:r>
              <a:rPr kumimoji="0" lang="en-US" altLang="zh-CN" sz="26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rPr>
              <a:t>1</a:t>
            </a:r>
            <a:r>
              <a:rPr kumimoji="0" lang="zh-CN" altLang="en-US" sz="26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rPr>
              <a:t>）</a:t>
            </a:r>
            <a:r>
              <a:rPr kumimoji="0" lang="en-US" altLang="zh-CN" sz="26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rPr>
              <a:t>Case Description</a:t>
            </a:r>
            <a:endParaRPr kumimoji="0" lang="zh-CN" altLang="zh-CN" sz="26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endParaRPr>
          </a:p>
          <a:p>
            <a:pPr marR="0" indent="457200" algn="just" defTabSz="914400">
              <a:buClrTx/>
              <a:buSzTx/>
              <a:buFontTx/>
              <a:buNone/>
              <a:defRPr/>
            </a:pPr>
            <a:r>
              <a:rPr kumimoji="0" lang="en-US" altLang="zh-CN" sz="24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rPr>
              <a:t>To ensure the safe operation of nuclear power equipment, Fuqing Nuclear Power and the government of </a:t>
            </a:r>
            <a:r>
              <a:rPr kumimoji="0" lang="en-US" altLang="zh-CN" sz="2400" b="0" kern="1200" cap="none" spc="0" normalizeH="0" baseline="0" noProof="0" dirty="0" err="1">
                <a:latin typeface="Times New Roman" panose="02020603050405020304" pitchFamily="18" charset="0"/>
                <a:ea typeface="黑体" panose="02010609060101010101" pitchFamily="49" charset="-122"/>
                <a:cs typeface="Times New Roman" panose="02020603050405020304" pitchFamily="18" charset="0"/>
              </a:rPr>
              <a:t>Sanshan</a:t>
            </a:r>
            <a:r>
              <a:rPr kumimoji="0" lang="en-US" altLang="zh-CN" sz="24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rPr>
              <a:t> town of Fuqing city signed the purchase agreement to obtain the permanent right to use the water resources of the </a:t>
            </a:r>
            <a:r>
              <a:rPr kumimoji="0" lang="en-US" altLang="zh-CN" sz="2400" b="0" kern="1200" cap="none" spc="0" normalizeH="0" baseline="0" noProof="0" dirty="0" err="1">
                <a:latin typeface="Times New Roman" panose="02020603050405020304" pitchFamily="18" charset="0"/>
                <a:ea typeface="黑体" panose="02010609060101010101" pitchFamily="49" charset="-122"/>
                <a:cs typeface="Times New Roman" panose="02020603050405020304" pitchFamily="18" charset="0"/>
              </a:rPr>
              <a:t>Beilin</a:t>
            </a:r>
            <a:r>
              <a:rPr kumimoji="0" lang="en-US" altLang="zh-CN" sz="24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rPr>
              <a:t> reservoir at a cost of approximately 20.341 million yuan. The management right of the reservoir was transferred to the Fuqing Nuclear Power. The specific cost structure of the purchase agreement is shown in Table 1.</a:t>
            </a:r>
            <a:endParaRPr kumimoji="0" lang="zh-CN" altLang="zh-CN" sz="2400" b="0" kern="1200" cap="none" spc="0" normalizeH="0" baseline="0" noProof="0" dirty="0">
              <a:latin typeface="Times New Roman" panose="02020603050405020304" pitchFamily="18" charset="0"/>
              <a:ea typeface="黑体" panose="02010609060101010101" pitchFamily="49" charset="-122"/>
              <a:cs typeface="Times New Roman" panose="02020603050405020304" pitchFamily="18" charset="0"/>
            </a:endParaRP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EBA27CE6-6EAE-47A6-8E91-CBE090B44520}"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20</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27651"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27652" name="Rectangle 2"/>
          <p:cNvSpPr/>
          <p:nvPr/>
        </p:nvSpPr>
        <p:spPr>
          <a:xfrm>
            <a:off x="117475" y="0"/>
            <a:ext cx="10307638"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200" b="1" dirty="0">
                <a:solidFill>
                  <a:schemeClr val="bg1"/>
                </a:solidFill>
                <a:latin typeface="Arial Black" panose="020B0A04020102020204" pitchFamily="34" charset="0"/>
                <a:ea typeface="黑体" panose="02010609060101010101" pitchFamily="49" charset="-122"/>
              </a:rPr>
              <a:t>3. Case Analysis of Water Rights Trading in the Taihu Basin</a:t>
            </a:r>
            <a:endParaRPr lang="zh-CN" altLang="en-US" sz="2200" b="1" dirty="0">
              <a:solidFill>
                <a:schemeClr val="bg1"/>
              </a:solidFill>
              <a:latin typeface="Arial Black" panose="020B0A04020102020204" pitchFamily="34" charset="0"/>
              <a:ea typeface="黑体" panose="02010609060101010101" pitchFamily="49" charset="-122"/>
            </a:endParaRPr>
          </a:p>
        </p:txBody>
      </p:sp>
      <p:pic>
        <p:nvPicPr>
          <p:cNvPr id="27653" name="图片 3"/>
          <p:cNvPicPr>
            <a:picLocks noChangeAspect="1"/>
          </p:cNvPicPr>
          <p:nvPr/>
        </p:nvPicPr>
        <p:blipFill>
          <a:blip r:embed="rId2"/>
          <a:stretch>
            <a:fillRect/>
          </a:stretch>
        </p:blipFill>
        <p:spPr>
          <a:xfrm>
            <a:off x="415925" y="2276475"/>
            <a:ext cx="8877300" cy="3330575"/>
          </a:xfrm>
          <a:prstGeom prst="rect">
            <a:avLst/>
          </a:prstGeom>
          <a:noFill/>
          <a:ln w="9525">
            <a:noFill/>
          </a:ln>
        </p:spPr>
      </p:pic>
      <p:sp>
        <p:nvSpPr>
          <p:cNvPr id="27654" name="矩形 1"/>
          <p:cNvSpPr/>
          <p:nvPr/>
        </p:nvSpPr>
        <p:spPr>
          <a:xfrm>
            <a:off x="488950" y="1876425"/>
            <a:ext cx="8928100" cy="4000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spcBef>
                <a:spcPct val="0"/>
              </a:spcBef>
              <a:buNone/>
            </a:pPr>
            <a:r>
              <a:rPr lang="en-US" altLang="zh-CN" sz="2000" b="1" dirty="0">
                <a:latin typeface="Times New Roman" panose="02020603050405020304" pitchFamily="18" charset="0"/>
                <a:ea typeface="楷体_GB2312" charset="-122"/>
              </a:rPr>
              <a:t>Table 1. The cost structure of purchase agreement of the Beilin Reservoir</a:t>
            </a:r>
            <a:endParaRPr lang="zh-CN" altLang="zh-CN" sz="2000" b="1" dirty="0">
              <a:latin typeface="Times New Roman" panose="02020603050405020304" pitchFamily="18" charset="0"/>
              <a:ea typeface="楷体_GB2312" charset="-122"/>
            </a:endParaRP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5D3A9787-9C40-4C1E-A8A5-F41E58765B0E}"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21</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28675"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28676" name="Rectangle 2"/>
          <p:cNvSpPr/>
          <p:nvPr/>
        </p:nvSpPr>
        <p:spPr>
          <a:xfrm>
            <a:off x="117475" y="0"/>
            <a:ext cx="10307638"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200" b="1" dirty="0">
                <a:solidFill>
                  <a:schemeClr val="bg1"/>
                </a:solidFill>
                <a:latin typeface="Arial Black" panose="020B0A04020102020204" pitchFamily="34" charset="0"/>
                <a:ea typeface="黑体" panose="02010609060101010101" pitchFamily="49" charset="-122"/>
              </a:rPr>
              <a:t>3. Case Analysis of Water Rights Trading in the Taihu Basin</a:t>
            </a:r>
            <a:endParaRPr lang="zh-CN" altLang="en-US" sz="2200" b="1" dirty="0">
              <a:solidFill>
                <a:schemeClr val="bg1"/>
              </a:solidFill>
              <a:latin typeface="Arial Black" panose="020B0A04020102020204" pitchFamily="34" charset="0"/>
              <a:ea typeface="黑体" panose="02010609060101010101" pitchFamily="49" charset="-122"/>
            </a:endParaRPr>
          </a:p>
        </p:txBody>
      </p:sp>
      <p:sp>
        <p:nvSpPr>
          <p:cNvPr id="28677" name="文本框 1"/>
          <p:cNvSpPr txBox="1"/>
          <p:nvPr/>
        </p:nvSpPr>
        <p:spPr>
          <a:xfrm>
            <a:off x="488156" y="2382559"/>
            <a:ext cx="8713316" cy="2092881"/>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lgn="just">
              <a:spcBef>
                <a:spcPct val="0"/>
              </a:spcBef>
              <a:buNone/>
            </a:pPr>
            <a:r>
              <a:rPr lang="en-US" altLang="zh-CN" sz="2600" dirty="0">
                <a:solidFill>
                  <a:srgbClr val="FF0000"/>
                </a:solidFill>
                <a:latin typeface="Times New Roman" panose="02020603050405020304" pitchFamily="18" charset="0"/>
                <a:ea typeface="黑体" panose="02010609060101010101" pitchFamily="49" charset="-122"/>
              </a:rPr>
              <a:t>First, calculate the purchase price of small reservoirs. </a:t>
            </a:r>
            <a:r>
              <a:rPr lang="en-US" altLang="zh-CN" sz="2600" dirty="0">
                <a:latin typeface="Times New Roman" panose="02020603050405020304" pitchFamily="18" charset="0"/>
                <a:ea typeface="黑体" panose="02010609060101010101" pitchFamily="49" charset="-122"/>
              </a:rPr>
              <a:t>In the process of purchase of reservoirs, the trading price is easy to be accepted by both sides through refining the various costs, which provides the accounting standard for the overall water rights transfer and purchase cost of small reservoirs in wet areas.   </a:t>
            </a:r>
            <a:endParaRPr lang="zh-CN" altLang="zh-CN" sz="2600" dirty="0">
              <a:latin typeface="Times New Roman" panose="02020603050405020304" pitchFamily="18" charset="0"/>
              <a:ea typeface="黑体" panose="02010609060101010101" pitchFamily="49" charset="-122"/>
            </a:endParaRPr>
          </a:p>
        </p:txBody>
      </p:sp>
      <p:sp>
        <p:nvSpPr>
          <p:cNvPr id="28678" name="矩形 2"/>
          <p:cNvSpPr/>
          <p:nvPr/>
        </p:nvSpPr>
        <p:spPr>
          <a:xfrm>
            <a:off x="273050" y="958850"/>
            <a:ext cx="3489325" cy="49371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just">
              <a:spcBef>
                <a:spcPct val="0"/>
              </a:spcBef>
              <a:buNone/>
            </a:pPr>
            <a:r>
              <a:rPr lang="zh-CN" altLang="en-US" sz="2600" dirty="0">
                <a:latin typeface="Times New Roman" panose="02020603050405020304" pitchFamily="18" charset="0"/>
                <a:ea typeface="黑体" panose="02010609060101010101" pitchFamily="49" charset="-122"/>
              </a:rPr>
              <a:t>（</a:t>
            </a:r>
            <a:r>
              <a:rPr lang="en-US" altLang="zh-CN" sz="2600" dirty="0">
                <a:latin typeface="Times New Roman" panose="02020603050405020304" pitchFamily="18" charset="0"/>
                <a:ea typeface="黑体" panose="02010609060101010101" pitchFamily="49" charset="-122"/>
              </a:rPr>
              <a:t>2</a:t>
            </a:r>
            <a:r>
              <a:rPr lang="zh-CN" altLang="en-US" sz="2600" dirty="0">
                <a:latin typeface="Times New Roman" panose="02020603050405020304" pitchFamily="18" charset="0"/>
                <a:ea typeface="黑体" panose="02010609060101010101" pitchFamily="49" charset="-122"/>
              </a:rPr>
              <a:t>）</a:t>
            </a:r>
            <a:r>
              <a:rPr lang="en-US" altLang="zh-CN" sz="2600" dirty="0">
                <a:latin typeface="Times New Roman" panose="02020603050405020304" pitchFamily="18" charset="0"/>
                <a:ea typeface="黑体" panose="02010609060101010101" pitchFamily="49" charset="-122"/>
              </a:rPr>
              <a:t>Case Commentary</a:t>
            </a:r>
            <a:endParaRPr lang="zh-CN" altLang="zh-CN" sz="2600" dirty="0">
              <a:latin typeface="Times New Roman" panose="02020603050405020304" pitchFamily="18" charset="0"/>
              <a:ea typeface="黑体" panose="02010609060101010101" pitchFamily="49" charset="-122"/>
            </a:endParaRPr>
          </a:p>
        </p:txBody>
      </p:sp>
      <p:sp>
        <p:nvSpPr>
          <p:cNvPr id="7" name="文本框 6">
            <a:extLst>
              <a:ext uri="{FF2B5EF4-FFF2-40B4-BE49-F238E27FC236}">
                <a16:creationId xmlns:a16="http://schemas.microsoft.com/office/drawing/2014/main" id="{50A0EEBE-7A02-4C81-BAB9-58A6B293BF90}"/>
              </a:ext>
            </a:extLst>
          </p:cNvPr>
          <p:cNvSpPr txBox="1"/>
          <p:nvPr/>
        </p:nvSpPr>
        <p:spPr>
          <a:xfrm>
            <a:off x="488156" y="1657447"/>
            <a:ext cx="8065591" cy="492443"/>
          </a:xfrm>
          <a:prstGeom prst="rect">
            <a:avLst/>
          </a:prstGeom>
          <a:noFill/>
        </p:spPr>
        <p:txBody>
          <a:bodyPr wrap="square" rtlCol="0">
            <a:spAutoFit/>
          </a:bodyPr>
          <a:lstStyle/>
          <a:p>
            <a:pPr lvl="0" indent="457200" algn="just"/>
            <a:r>
              <a:rPr lang="en-US" altLang="zh-CN" sz="2600" b="0" dirty="0">
                <a:solidFill>
                  <a:srgbClr val="FF0000"/>
                </a:solidFill>
                <a:ea typeface="黑体" panose="02010609060101010101" pitchFamily="49" charset="-122"/>
              </a:rPr>
              <a:t>Form this case, we can get the following enlightenment:</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BF94A9D2-2E6E-41B3-89DB-0F86DD8713E0}"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22</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30723"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30724" name="Rectangle 2"/>
          <p:cNvSpPr/>
          <p:nvPr/>
        </p:nvSpPr>
        <p:spPr>
          <a:xfrm>
            <a:off x="117475" y="0"/>
            <a:ext cx="10307638"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200" b="1" dirty="0">
                <a:solidFill>
                  <a:schemeClr val="bg1"/>
                </a:solidFill>
                <a:latin typeface="Arial Black" panose="020B0A04020102020204" pitchFamily="34" charset="0"/>
                <a:ea typeface="黑体" panose="02010609060101010101" pitchFamily="49" charset="-122"/>
              </a:rPr>
              <a:t>3. Case Analysis of Water Rights Trading in the Taihu Basin</a:t>
            </a:r>
            <a:endParaRPr lang="zh-CN" altLang="en-US" sz="2200" b="1" dirty="0">
              <a:solidFill>
                <a:schemeClr val="bg1"/>
              </a:solidFill>
              <a:latin typeface="Arial Black" panose="020B0A04020102020204" pitchFamily="34" charset="0"/>
              <a:ea typeface="黑体" panose="02010609060101010101" pitchFamily="49" charset="-122"/>
            </a:endParaRPr>
          </a:p>
        </p:txBody>
      </p:sp>
      <p:sp>
        <p:nvSpPr>
          <p:cNvPr id="30725" name="文本框 1"/>
          <p:cNvSpPr txBox="1"/>
          <p:nvPr/>
        </p:nvSpPr>
        <p:spPr>
          <a:xfrm>
            <a:off x="488950" y="1729026"/>
            <a:ext cx="8928100" cy="40925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lgn="just">
              <a:spcBef>
                <a:spcPct val="0"/>
              </a:spcBef>
              <a:buNone/>
            </a:pPr>
            <a:r>
              <a:rPr lang="en-US" altLang="zh-CN" sz="2600" dirty="0">
                <a:solidFill>
                  <a:srgbClr val="FF0000"/>
                </a:solidFill>
                <a:latin typeface="Times New Roman" panose="02020603050405020304" pitchFamily="18" charset="0"/>
                <a:ea typeface="黑体" panose="02010609060101010101" pitchFamily="49" charset="-122"/>
              </a:rPr>
              <a:t>Second, safeguard the interests of third parties in water rights trading. </a:t>
            </a:r>
            <a:r>
              <a:rPr lang="en-US" altLang="zh-CN" sz="2600" dirty="0">
                <a:latin typeface="Times New Roman" panose="02020603050405020304" pitchFamily="18" charset="0"/>
                <a:ea typeface="黑体" panose="02010609060101010101" pitchFamily="49" charset="-122"/>
              </a:rPr>
              <a:t>The residents around Beilin Reservoir depend on the source of water for production and living, which belongs to the third party. The purchase agreement makes it clear that the water safety of residents near the reservoir must be guaranteed.           </a:t>
            </a:r>
            <a:endParaRPr lang="zh-CN" altLang="zh-CN" sz="2600" dirty="0">
              <a:latin typeface="Times New Roman" panose="02020603050405020304" pitchFamily="18" charset="0"/>
              <a:ea typeface="黑体" panose="02010609060101010101" pitchFamily="49" charset="-122"/>
            </a:endParaRPr>
          </a:p>
          <a:p>
            <a:pPr marL="0" lvl="0" indent="457200" algn="just">
              <a:spcBef>
                <a:spcPct val="0"/>
              </a:spcBef>
              <a:buNone/>
            </a:pPr>
            <a:r>
              <a:rPr lang="en-US" altLang="zh-CN" sz="2600" dirty="0">
                <a:solidFill>
                  <a:srgbClr val="FF0000"/>
                </a:solidFill>
                <a:latin typeface="Times New Roman" panose="02020603050405020304" pitchFamily="18" charset="0"/>
                <a:ea typeface="黑体" panose="02010609060101010101" pitchFamily="49" charset="-122"/>
              </a:rPr>
              <a:t>Third, optimize the allocation of resources through market mechanism. </a:t>
            </a:r>
            <a:r>
              <a:rPr lang="en-US" altLang="zh-CN" sz="2600" dirty="0">
                <a:latin typeface="Times New Roman" panose="02020603050405020304" pitchFamily="18" charset="0"/>
                <a:ea typeface="黑体" panose="02010609060101010101" pitchFamily="49" charset="-122"/>
              </a:rPr>
              <a:t>This case provides a reference for the wet areas use the market mechanism to solve the new water demand of new construction projects and the circulation of water use right of small reservoirs.</a:t>
            </a:r>
            <a:endParaRPr lang="zh-CN" altLang="zh-CN" sz="2600" dirty="0">
              <a:latin typeface="Times New Roman" panose="02020603050405020304" pitchFamily="18" charset="0"/>
              <a:ea typeface="黑体" panose="02010609060101010101" pitchFamily="49" charset="-122"/>
            </a:endParaRPr>
          </a:p>
        </p:txBody>
      </p:sp>
      <p:sp>
        <p:nvSpPr>
          <p:cNvPr id="30726" name="矩形 2"/>
          <p:cNvSpPr/>
          <p:nvPr/>
        </p:nvSpPr>
        <p:spPr>
          <a:xfrm>
            <a:off x="273050" y="958850"/>
            <a:ext cx="3489325" cy="49371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just">
              <a:spcBef>
                <a:spcPct val="0"/>
              </a:spcBef>
              <a:buNone/>
            </a:pPr>
            <a:r>
              <a:rPr lang="zh-CN" altLang="en-US" sz="2600" dirty="0">
                <a:latin typeface="Times New Roman" panose="02020603050405020304" pitchFamily="18" charset="0"/>
                <a:ea typeface="黑体" panose="02010609060101010101" pitchFamily="49" charset="-122"/>
              </a:rPr>
              <a:t>（</a:t>
            </a:r>
            <a:r>
              <a:rPr lang="en-US" altLang="zh-CN" sz="2600" dirty="0">
                <a:latin typeface="Times New Roman" panose="02020603050405020304" pitchFamily="18" charset="0"/>
                <a:ea typeface="黑体" panose="02010609060101010101" pitchFamily="49" charset="-122"/>
              </a:rPr>
              <a:t>2</a:t>
            </a:r>
            <a:r>
              <a:rPr lang="zh-CN" altLang="en-US" sz="2600" dirty="0">
                <a:latin typeface="Times New Roman" panose="02020603050405020304" pitchFamily="18" charset="0"/>
                <a:ea typeface="黑体" panose="02010609060101010101" pitchFamily="49" charset="-122"/>
              </a:rPr>
              <a:t>）</a:t>
            </a:r>
            <a:r>
              <a:rPr lang="en-US" altLang="zh-CN" sz="2600" dirty="0">
                <a:latin typeface="Times New Roman" panose="02020603050405020304" pitchFamily="18" charset="0"/>
                <a:ea typeface="黑体" panose="02010609060101010101" pitchFamily="49" charset="-122"/>
              </a:rPr>
              <a:t>Case Commentary</a:t>
            </a:r>
            <a:endParaRPr lang="zh-CN" altLang="zh-CN" sz="2600" dirty="0">
              <a:latin typeface="Times New Roman" panose="02020603050405020304" pitchFamily="18" charset="0"/>
              <a:ea typeface="黑体" panose="02010609060101010101" pitchFamily="49" charset="-122"/>
            </a:endParaRP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51EBEAB4-F98B-4DBE-B918-062B168DDF4C}"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23</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31747"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31748" name="Rectangle 2"/>
          <p:cNvSpPr/>
          <p:nvPr/>
        </p:nvSpPr>
        <p:spPr>
          <a:xfrm>
            <a:off x="117475" y="0"/>
            <a:ext cx="10020300"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000" b="1" dirty="0">
                <a:solidFill>
                  <a:schemeClr val="bg1"/>
                </a:solidFill>
                <a:latin typeface="Arial Black" panose="020B0A04020102020204" pitchFamily="34" charset="0"/>
                <a:ea typeface="黑体" panose="02010609060101010101" pitchFamily="49" charset="-122"/>
              </a:rPr>
              <a:t>4. </a:t>
            </a:r>
            <a:r>
              <a:rPr lang="en-US" altLang="zh-CN" sz="1800" b="1" dirty="0">
                <a:solidFill>
                  <a:schemeClr val="bg1"/>
                </a:solidFill>
                <a:latin typeface="Arial Black" panose="020B0A04020102020204" pitchFamily="34" charset="0"/>
                <a:ea typeface="黑体" panose="02010609060101010101" pitchFamily="49" charset="-122"/>
              </a:rPr>
              <a:t>Analysis of the motives of water rights trading in China's wet areas</a:t>
            </a:r>
            <a:endParaRPr lang="zh-CN" altLang="en-US" sz="2000" b="1" dirty="0">
              <a:solidFill>
                <a:schemeClr val="bg1"/>
              </a:solidFill>
              <a:latin typeface="Arial Black" panose="020B0A04020102020204" pitchFamily="34" charset="0"/>
              <a:ea typeface="黑体" panose="02010609060101010101" pitchFamily="49" charset="-122"/>
            </a:endParaRPr>
          </a:p>
        </p:txBody>
      </p:sp>
      <p:sp>
        <p:nvSpPr>
          <p:cNvPr id="31749" name="矩形 8"/>
          <p:cNvSpPr/>
          <p:nvPr/>
        </p:nvSpPr>
        <p:spPr>
          <a:xfrm>
            <a:off x="631825" y="1425575"/>
            <a:ext cx="7932738" cy="4619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just">
              <a:spcBef>
                <a:spcPct val="0"/>
              </a:spcBef>
              <a:buNone/>
            </a:pPr>
            <a:r>
              <a:rPr lang="en-US" altLang="zh-CN" sz="2400" dirty="0">
                <a:latin typeface="Times New Roman" panose="02020603050405020304" pitchFamily="18" charset="0"/>
                <a:ea typeface="黑体" panose="02010609060101010101" pitchFamily="49" charset="-122"/>
              </a:rPr>
              <a:t>We analyzed the three main motives of water rights trading. </a:t>
            </a:r>
            <a:endParaRPr lang="zh-CN" altLang="zh-CN" sz="2400" dirty="0">
              <a:latin typeface="Times New Roman" panose="02020603050405020304" pitchFamily="18" charset="0"/>
              <a:ea typeface="黑体" panose="02010609060101010101" pitchFamily="49" charset="-122"/>
            </a:endParaRPr>
          </a:p>
        </p:txBody>
      </p:sp>
      <p:pic>
        <p:nvPicPr>
          <p:cNvPr id="6" name="图片 5">
            <a:extLst>
              <a:ext uri="{FF2B5EF4-FFF2-40B4-BE49-F238E27FC236}">
                <a16:creationId xmlns:a16="http://schemas.microsoft.com/office/drawing/2014/main" id="{FD9221F2-B395-402A-98FA-13E907BCF898}"/>
              </a:ext>
            </a:extLst>
          </p:cNvPr>
          <p:cNvPicPr>
            <a:picLocks noChangeAspect="1"/>
          </p:cNvPicPr>
          <p:nvPr/>
        </p:nvPicPr>
        <p:blipFill>
          <a:blip r:embed="rId2"/>
          <a:stretch>
            <a:fillRect/>
          </a:stretch>
        </p:blipFill>
        <p:spPr>
          <a:xfrm>
            <a:off x="898255" y="2154036"/>
            <a:ext cx="8109490" cy="3256250"/>
          </a:xfrm>
          <a:prstGeom prst="rect">
            <a:avLst/>
          </a:prstGeom>
        </p:spPr>
      </p:pic>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7B9A09E2-8498-4CF5-B54E-E1CA59BE3C7B}"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24</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32771"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32772" name="Rectangle 2"/>
          <p:cNvSpPr/>
          <p:nvPr/>
        </p:nvSpPr>
        <p:spPr>
          <a:xfrm>
            <a:off x="117475" y="0"/>
            <a:ext cx="10020300"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000" b="1" dirty="0">
                <a:solidFill>
                  <a:schemeClr val="bg1"/>
                </a:solidFill>
                <a:latin typeface="Arial Black" panose="020B0A04020102020204" pitchFamily="34" charset="0"/>
                <a:ea typeface="黑体" panose="02010609060101010101" pitchFamily="49" charset="-122"/>
              </a:rPr>
              <a:t>4. </a:t>
            </a:r>
            <a:r>
              <a:rPr lang="en-US" altLang="zh-CN" sz="1800" b="1" dirty="0">
                <a:solidFill>
                  <a:schemeClr val="bg1"/>
                </a:solidFill>
                <a:latin typeface="Arial Black" panose="020B0A04020102020204" pitchFamily="34" charset="0"/>
                <a:ea typeface="黑体" panose="02010609060101010101" pitchFamily="49" charset="-122"/>
              </a:rPr>
              <a:t>Analysis of the motives of water rights trading in China's wet areas</a:t>
            </a:r>
            <a:endParaRPr lang="zh-CN" altLang="en-US" sz="2000" b="1" dirty="0">
              <a:solidFill>
                <a:schemeClr val="bg1"/>
              </a:solidFill>
              <a:latin typeface="Arial Black" panose="020B0A04020102020204" pitchFamily="34" charset="0"/>
              <a:ea typeface="黑体" panose="02010609060101010101" pitchFamily="49" charset="-122"/>
            </a:endParaRPr>
          </a:p>
        </p:txBody>
      </p:sp>
      <p:sp>
        <p:nvSpPr>
          <p:cNvPr id="32773" name="矩形 2"/>
          <p:cNvSpPr/>
          <p:nvPr/>
        </p:nvSpPr>
        <p:spPr>
          <a:xfrm>
            <a:off x="187324" y="1040966"/>
            <a:ext cx="9446195" cy="492443"/>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just">
              <a:spcBef>
                <a:spcPct val="0"/>
              </a:spcBef>
              <a:buNone/>
            </a:pPr>
            <a:r>
              <a:rPr lang="en-US" altLang="zh-CN" sz="2600" dirty="0">
                <a:solidFill>
                  <a:srgbClr val="C00000"/>
                </a:solidFill>
                <a:latin typeface="Times New Roman" panose="02020603050405020304" pitchFamily="18" charset="0"/>
                <a:ea typeface="黑体" panose="02010609060101010101" pitchFamily="49" charset="-122"/>
              </a:rPr>
              <a:t>4.1 Mitigate the water shortage in the regional economic development</a:t>
            </a:r>
            <a:endParaRPr lang="zh-CN" altLang="zh-CN" sz="2600" dirty="0">
              <a:solidFill>
                <a:srgbClr val="C00000"/>
              </a:solidFill>
              <a:latin typeface="Times New Roman" panose="02020603050405020304" pitchFamily="18" charset="0"/>
              <a:ea typeface="黑体" panose="02010609060101010101" pitchFamily="49" charset="-122"/>
            </a:endParaRPr>
          </a:p>
        </p:txBody>
      </p:sp>
      <p:sp>
        <p:nvSpPr>
          <p:cNvPr id="32774" name="矩形 6"/>
          <p:cNvSpPr/>
          <p:nvPr/>
        </p:nvSpPr>
        <p:spPr>
          <a:xfrm>
            <a:off x="416496" y="1922989"/>
            <a:ext cx="8856984" cy="193802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lgn="just">
              <a:spcBef>
                <a:spcPct val="0"/>
              </a:spcBef>
              <a:buNone/>
            </a:pPr>
            <a:r>
              <a:rPr lang="en-US" altLang="zh-CN" sz="2400" dirty="0">
                <a:latin typeface="Times New Roman" panose="02020603050405020304" pitchFamily="18" charset="0"/>
                <a:ea typeface="黑体" panose="02010609060101010101" pitchFamily="49" charset="-122"/>
              </a:rPr>
              <a:t>The total amount of water available in wet areas was abundant, but there were still regional water shortage problems caused by uneven spatial and temporal distribution of water resources and different levels of regional water efficiency. </a:t>
            </a:r>
            <a:endParaRPr lang="zh-CN" altLang="zh-CN" sz="2400" dirty="0">
              <a:latin typeface="Times New Roman" panose="02020603050405020304" pitchFamily="18" charset="0"/>
              <a:ea typeface="黑体" panose="02010609060101010101" pitchFamily="49" charset="-122"/>
            </a:endParaRPr>
          </a:p>
          <a:p>
            <a:pPr marL="0" lvl="0" indent="457200" algn="just">
              <a:spcBef>
                <a:spcPct val="0"/>
              </a:spcBef>
              <a:buNone/>
            </a:pPr>
            <a:endParaRPr lang="zh-CN" altLang="zh-CN" sz="2400" dirty="0">
              <a:latin typeface="Times New Roman" panose="02020603050405020304" pitchFamily="18" charset="0"/>
              <a:ea typeface="黑体" panose="02010609060101010101" pitchFamily="49" charset="-122"/>
            </a:endParaRP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FC60C48F-C742-48C2-B4B9-56A86FE88170}"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25</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33795"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33796" name="Rectangle 2"/>
          <p:cNvSpPr/>
          <p:nvPr/>
        </p:nvSpPr>
        <p:spPr>
          <a:xfrm>
            <a:off x="117475" y="0"/>
            <a:ext cx="10020300"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000" b="1" dirty="0">
                <a:solidFill>
                  <a:schemeClr val="bg1"/>
                </a:solidFill>
                <a:latin typeface="Arial Black" panose="020B0A04020102020204" pitchFamily="34" charset="0"/>
                <a:ea typeface="黑体" panose="02010609060101010101" pitchFamily="49" charset="-122"/>
              </a:rPr>
              <a:t>4. </a:t>
            </a:r>
            <a:r>
              <a:rPr lang="en-US" altLang="zh-CN" sz="1800" b="1" dirty="0">
                <a:solidFill>
                  <a:schemeClr val="bg1"/>
                </a:solidFill>
                <a:latin typeface="Arial Black" panose="020B0A04020102020204" pitchFamily="34" charset="0"/>
                <a:ea typeface="黑体" panose="02010609060101010101" pitchFamily="49" charset="-122"/>
              </a:rPr>
              <a:t>Analysis of the motives of water rights trading in China's wet areas</a:t>
            </a:r>
            <a:endParaRPr lang="zh-CN" altLang="en-US" sz="2000" b="1" dirty="0">
              <a:solidFill>
                <a:schemeClr val="bg1"/>
              </a:solidFill>
              <a:latin typeface="Arial Black" panose="020B0A04020102020204" pitchFamily="34" charset="0"/>
              <a:ea typeface="黑体" panose="02010609060101010101" pitchFamily="49" charset="-122"/>
            </a:endParaRPr>
          </a:p>
        </p:txBody>
      </p:sp>
      <p:sp>
        <p:nvSpPr>
          <p:cNvPr id="33797" name="矩形 1"/>
          <p:cNvSpPr/>
          <p:nvPr/>
        </p:nvSpPr>
        <p:spPr>
          <a:xfrm>
            <a:off x="344488" y="1556792"/>
            <a:ext cx="8933184" cy="289310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lgn="just">
              <a:spcBef>
                <a:spcPct val="0"/>
              </a:spcBef>
              <a:buNone/>
            </a:pPr>
            <a:r>
              <a:rPr lang="en-US" altLang="zh-CN" sz="2600" dirty="0">
                <a:latin typeface="Times New Roman" panose="02020603050405020304" pitchFamily="18" charset="0"/>
                <a:ea typeface="黑体" panose="02010609060101010101" pitchFamily="49" charset="-122"/>
              </a:rPr>
              <a:t>Through water rights transfer, Yiwu city solved the water demand for sustainable economic development and Dongyang city obtained financial funds to promote economic development. These solutions were driven by the motivation to conduct water rights trading in wet areas, optimize the allocation of water resources and solve the problem of water shortage for regional economic development.</a:t>
            </a:r>
            <a:endParaRPr lang="zh-CN" altLang="zh-CN" sz="2600" dirty="0">
              <a:latin typeface="Times New Roman" panose="02020603050405020304" pitchFamily="18" charset="0"/>
              <a:ea typeface="黑体" panose="02010609060101010101" pitchFamily="49" charset="-122"/>
            </a:endParaRP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82E913D2-A500-4D7E-A40C-E2105F35786A}"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26</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34819"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34820" name="Rectangle 2"/>
          <p:cNvSpPr/>
          <p:nvPr/>
        </p:nvSpPr>
        <p:spPr>
          <a:xfrm>
            <a:off x="117475" y="0"/>
            <a:ext cx="10020300"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000" b="1" dirty="0">
                <a:solidFill>
                  <a:schemeClr val="bg1"/>
                </a:solidFill>
                <a:latin typeface="Arial Black" panose="020B0A04020102020204" pitchFamily="34" charset="0"/>
                <a:ea typeface="黑体" panose="02010609060101010101" pitchFamily="49" charset="-122"/>
              </a:rPr>
              <a:t>4. </a:t>
            </a:r>
            <a:r>
              <a:rPr lang="en-US" altLang="zh-CN" sz="1800" b="1" dirty="0">
                <a:solidFill>
                  <a:schemeClr val="bg1"/>
                </a:solidFill>
                <a:latin typeface="Arial Black" panose="020B0A04020102020204" pitchFamily="34" charset="0"/>
                <a:ea typeface="黑体" panose="02010609060101010101" pitchFamily="49" charset="-122"/>
              </a:rPr>
              <a:t>Analysis of the motives of water rights trading in China's wet areas</a:t>
            </a:r>
            <a:endParaRPr lang="zh-CN" altLang="en-US" sz="2000" b="1" dirty="0">
              <a:solidFill>
                <a:schemeClr val="bg1"/>
              </a:solidFill>
              <a:latin typeface="Arial Black" panose="020B0A04020102020204" pitchFamily="34" charset="0"/>
              <a:ea typeface="黑体" panose="02010609060101010101" pitchFamily="49" charset="-122"/>
            </a:endParaRPr>
          </a:p>
        </p:txBody>
      </p:sp>
      <p:sp>
        <p:nvSpPr>
          <p:cNvPr id="34821" name="矩形 2"/>
          <p:cNvSpPr/>
          <p:nvPr/>
        </p:nvSpPr>
        <p:spPr>
          <a:xfrm>
            <a:off x="365125" y="1127125"/>
            <a:ext cx="6381750" cy="49371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just">
              <a:spcBef>
                <a:spcPct val="0"/>
              </a:spcBef>
              <a:buNone/>
            </a:pPr>
            <a:r>
              <a:rPr lang="en-US" altLang="zh-CN" sz="2600" dirty="0">
                <a:solidFill>
                  <a:srgbClr val="C00000"/>
                </a:solidFill>
                <a:latin typeface="Times New Roman" panose="02020603050405020304" pitchFamily="18" charset="0"/>
                <a:ea typeface="黑体" panose="02010609060101010101" pitchFamily="49" charset="-122"/>
              </a:rPr>
              <a:t>4.2 Coordinating Cross-border Water Disputes</a:t>
            </a:r>
            <a:endParaRPr lang="zh-CN" altLang="zh-CN" sz="2600" dirty="0">
              <a:solidFill>
                <a:srgbClr val="C00000"/>
              </a:solidFill>
              <a:latin typeface="Times New Roman" panose="02020603050405020304" pitchFamily="18" charset="0"/>
              <a:ea typeface="黑体" panose="02010609060101010101" pitchFamily="49" charset="-122"/>
            </a:endParaRPr>
          </a:p>
        </p:txBody>
      </p:sp>
      <p:sp>
        <p:nvSpPr>
          <p:cNvPr id="34822" name="矩形 1"/>
          <p:cNvSpPr/>
          <p:nvPr/>
        </p:nvSpPr>
        <p:spPr>
          <a:xfrm>
            <a:off x="365125" y="2204864"/>
            <a:ext cx="8757989" cy="169164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266700" algn="just">
              <a:spcBef>
                <a:spcPct val="0"/>
              </a:spcBef>
              <a:buNone/>
            </a:pPr>
            <a:r>
              <a:rPr lang="en-US" altLang="zh-CN" sz="2600" dirty="0">
                <a:latin typeface="Times New Roman" panose="02020603050405020304" pitchFamily="18" charset="0"/>
                <a:ea typeface="黑体" panose="02010609060101010101" pitchFamily="49" charset="-122"/>
              </a:rPr>
              <a:t>  In the shortage of available water resources, the development of water resources in the border regions becomes an possible choice, which is also likely to cause water disputes across the jurisdiction areas. </a:t>
            </a:r>
            <a:endParaRPr lang="zh-CN" altLang="zh-CN" sz="2600" dirty="0">
              <a:latin typeface="Times New Roman" panose="02020603050405020304" pitchFamily="18" charset="0"/>
              <a:ea typeface="黑体" panose="02010609060101010101" pitchFamily="49" charset="-122"/>
            </a:endParaRP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06AB9B78-A089-4760-8412-96353061556C}"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27</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35843"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35844" name="Rectangle 2"/>
          <p:cNvSpPr/>
          <p:nvPr/>
        </p:nvSpPr>
        <p:spPr>
          <a:xfrm>
            <a:off x="117475" y="0"/>
            <a:ext cx="10020300"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000" b="1" dirty="0">
                <a:solidFill>
                  <a:schemeClr val="bg1"/>
                </a:solidFill>
                <a:latin typeface="Arial Black" panose="020B0A04020102020204" pitchFamily="34" charset="0"/>
                <a:ea typeface="黑体" panose="02010609060101010101" pitchFamily="49" charset="-122"/>
              </a:rPr>
              <a:t>4. </a:t>
            </a:r>
            <a:r>
              <a:rPr lang="en-US" altLang="zh-CN" sz="1800" b="1" dirty="0">
                <a:solidFill>
                  <a:schemeClr val="bg1"/>
                </a:solidFill>
                <a:latin typeface="Arial Black" panose="020B0A04020102020204" pitchFamily="34" charset="0"/>
                <a:ea typeface="黑体" panose="02010609060101010101" pitchFamily="49" charset="-122"/>
              </a:rPr>
              <a:t>Analysis of the motives of water rights trading in China's wet areas</a:t>
            </a:r>
            <a:endParaRPr lang="zh-CN" altLang="en-US" sz="2000" b="1" dirty="0">
              <a:solidFill>
                <a:schemeClr val="bg1"/>
              </a:solidFill>
              <a:latin typeface="Arial Black" panose="020B0A04020102020204" pitchFamily="34" charset="0"/>
              <a:ea typeface="黑体" panose="02010609060101010101" pitchFamily="49" charset="-122"/>
            </a:endParaRPr>
          </a:p>
        </p:txBody>
      </p:sp>
      <p:sp>
        <p:nvSpPr>
          <p:cNvPr id="35845" name="矩形 1"/>
          <p:cNvSpPr/>
          <p:nvPr/>
        </p:nvSpPr>
        <p:spPr>
          <a:xfrm>
            <a:off x="268289" y="1128713"/>
            <a:ext cx="9149208" cy="4092575"/>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266700" algn="just">
              <a:spcBef>
                <a:spcPct val="0"/>
              </a:spcBef>
              <a:buNone/>
            </a:pPr>
            <a:r>
              <a:rPr lang="en-US" altLang="zh-CN" sz="2600" dirty="0">
                <a:latin typeface="Times New Roman" panose="02020603050405020304" pitchFamily="18" charset="0"/>
                <a:ea typeface="黑体" panose="02010609060101010101" pitchFamily="49" charset="-122"/>
              </a:rPr>
              <a:t> China urgently needs both the government and the market to improve its water resources management capacity and coordinate water disputes across provincial jurisdictions. In the water disputes of inter-basin diversion of Dayankeng Hydropower Station,</a:t>
            </a:r>
          </a:p>
          <a:p>
            <a:pPr marL="0" lvl="0" indent="266700" algn="just">
              <a:spcBef>
                <a:spcPct val="0"/>
              </a:spcBef>
              <a:buNone/>
            </a:pPr>
            <a:r>
              <a:rPr lang="en-US" altLang="zh-CN" sz="2600" dirty="0">
                <a:latin typeface="Times New Roman" panose="02020603050405020304" pitchFamily="18" charset="0"/>
                <a:ea typeface="黑体" panose="02010609060101010101" pitchFamily="49" charset="-122"/>
              </a:rPr>
              <a:t> Through the joint efforts of both sides, the two provinces reasonably solve the water use interests of upstream and downstream by water rights trading,</a:t>
            </a:r>
            <a:r>
              <a:rPr lang="en-US" altLang="zh-CN" sz="2600" dirty="0">
                <a:solidFill>
                  <a:srgbClr val="FF0000"/>
                </a:solidFill>
                <a:latin typeface="Times New Roman" panose="02020603050405020304" pitchFamily="18" charset="0"/>
                <a:ea typeface="黑体" panose="02010609060101010101" pitchFamily="49" charset="-122"/>
              </a:rPr>
              <a:t> realize the optimal allocation of water resources in the basin, and resolve water disputes. </a:t>
            </a:r>
            <a:r>
              <a:rPr lang="en-US" altLang="zh-CN" sz="2600" dirty="0">
                <a:latin typeface="Times New Roman" panose="02020603050405020304" pitchFamily="18" charset="0"/>
                <a:ea typeface="黑体" panose="02010609060101010101" pitchFamily="49" charset="-122"/>
              </a:rPr>
              <a:t>Therefore, the abundant water area has the motivation to coordinate the water disputes in cross </a:t>
            </a:r>
            <a:r>
              <a:rPr lang="en-US" altLang="zh-CN" sz="2600" dirty="0">
                <a:solidFill>
                  <a:srgbClr val="FF0000"/>
                </a:solidFill>
                <a:latin typeface="Times New Roman" panose="02020603050405020304" pitchFamily="18" charset="0"/>
                <a:ea typeface="黑体" panose="02010609060101010101" pitchFamily="49" charset="-122"/>
              </a:rPr>
              <a:t>border</a:t>
            </a:r>
            <a:r>
              <a:rPr lang="en-US" altLang="zh-CN" sz="2600" dirty="0">
                <a:latin typeface="Times New Roman" panose="02020603050405020304" pitchFamily="18" charset="0"/>
                <a:ea typeface="黑体" panose="02010609060101010101" pitchFamily="49" charset="-122"/>
              </a:rPr>
              <a:t> area through water rights trading.</a:t>
            </a:r>
            <a:endParaRPr lang="zh-CN" altLang="zh-CN" sz="2600" dirty="0">
              <a:latin typeface="Times New Roman" panose="02020603050405020304" pitchFamily="18" charset="0"/>
              <a:ea typeface="黑体" panose="02010609060101010101" pitchFamily="49" charset="-122"/>
            </a:endParaRP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01FAB10F-2C40-4985-8DAF-415474E43FE1}"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28</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36867"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36868" name="Rectangle 2"/>
          <p:cNvSpPr/>
          <p:nvPr/>
        </p:nvSpPr>
        <p:spPr>
          <a:xfrm>
            <a:off x="117475" y="0"/>
            <a:ext cx="10020300"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000" b="1" dirty="0">
                <a:solidFill>
                  <a:schemeClr val="bg1"/>
                </a:solidFill>
                <a:latin typeface="Arial Black" panose="020B0A04020102020204" pitchFamily="34" charset="0"/>
                <a:ea typeface="黑体" panose="02010609060101010101" pitchFamily="49" charset="-122"/>
              </a:rPr>
              <a:t>4. </a:t>
            </a:r>
            <a:r>
              <a:rPr lang="en-US" altLang="zh-CN" sz="1800" b="1" dirty="0">
                <a:solidFill>
                  <a:schemeClr val="bg1"/>
                </a:solidFill>
                <a:latin typeface="Arial Black" panose="020B0A04020102020204" pitchFamily="34" charset="0"/>
                <a:ea typeface="黑体" panose="02010609060101010101" pitchFamily="49" charset="-122"/>
              </a:rPr>
              <a:t>Analysis of the motives of water rights trading in China's wet areas</a:t>
            </a:r>
            <a:endParaRPr lang="zh-CN" altLang="en-US" sz="2000" b="1" dirty="0">
              <a:solidFill>
                <a:schemeClr val="bg1"/>
              </a:solidFill>
              <a:latin typeface="Arial Black" panose="020B0A04020102020204" pitchFamily="34" charset="0"/>
              <a:ea typeface="黑体" panose="02010609060101010101" pitchFamily="49" charset="-122"/>
            </a:endParaRPr>
          </a:p>
        </p:txBody>
      </p:sp>
      <p:sp>
        <p:nvSpPr>
          <p:cNvPr id="36869" name="矩形 2"/>
          <p:cNvSpPr/>
          <p:nvPr/>
        </p:nvSpPr>
        <p:spPr>
          <a:xfrm>
            <a:off x="327025" y="1154113"/>
            <a:ext cx="8148638" cy="49212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just">
              <a:spcBef>
                <a:spcPct val="0"/>
              </a:spcBef>
              <a:buNone/>
            </a:pPr>
            <a:r>
              <a:rPr lang="en-US" altLang="zh-CN" sz="2600" dirty="0">
                <a:solidFill>
                  <a:srgbClr val="C00000"/>
                </a:solidFill>
                <a:latin typeface="Times New Roman" panose="02020603050405020304" pitchFamily="18" charset="0"/>
                <a:ea typeface="黑体" panose="02010609060101010101" pitchFamily="49" charset="-122"/>
              </a:rPr>
              <a:t>4.3 Solving the Water Demand of Large-scale New Projects</a:t>
            </a:r>
            <a:endParaRPr lang="zh-CN" altLang="zh-CN" sz="2600" dirty="0">
              <a:solidFill>
                <a:srgbClr val="C00000"/>
              </a:solidFill>
              <a:latin typeface="Times New Roman" panose="02020603050405020304" pitchFamily="18" charset="0"/>
              <a:ea typeface="黑体" panose="02010609060101010101" pitchFamily="49" charset="-122"/>
            </a:endParaRPr>
          </a:p>
        </p:txBody>
      </p:sp>
      <p:sp>
        <p:nvSpPr>
          <p:cNvPr id="36870" name="矩形 1"/>
          <p:cNvSpPr/>
          <p:nvPr/>
        </p:nvSpPr>
        <p:spPr>
          <a:xfrm>
            <a:off x="393985" y="1916832"/>
            <a:ext cx="8735479" cy="249174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266700" algn="just">
              <a:spcBef>
                <a:spcPct val="0"/>
              </a:spcBef>
              <a:buNone/>
            </a:pPr>
            <a:r>
              <a:rPr lang="en-US" altLang="zh-CN" sz="2600" dirty="0">
                <a:latin typeface="Times New Roman" panose="02020603050405020304" pitchFamily="18" charset="0"/>
                <a:ea typeface="黑体" panose="02010609060101010101" pitchFamily="49" charset="-122"/>
              </a:rPr>
              <a:t>In the situation of insufficient supply of local water resources and high investment costs related to construction of diversion projects, it is the best choice for enterprises to obtain allocation share of water rights market through water rights trading for large-scale newly-built projects, particularly for nuclear power enterprises with high water supply guarantee rate.</a:t>
            </a:r>
            <a:endParaRPr lang="zh-CN" altLang="zh-CN" sz="2600" dirty="0">
              <a:latin typeface="Times New Roman" panose="02020603050405020304" pitchFamily="18" charset="0"/>
              <a:ea typeface="黑体" panose="02010609060101010101" pitchFamily="49" charset="-122"/>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F1A4EAF0-6ADD-471B-8917-5BC9007065B2}"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2</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8195"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8196" name="Rectangle 2"/>
          <p:cNvSpPr/>
          <p:nvPr/>
        </p:nvSpPr>
        <p:spPr>
          <a:xfrm>
            <a:off x="117475" y="0"/>
            <a:ext cx="6275388"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400" b="1" dirty="0">
                <a:solidFill>
                  <a:schemeClr val="bg1"/>
                </a:solidFill>
                <a:latin typeface="Arial Black" panose="020B0A04020102020204" pitchFamily="34" charset="0"/>
                <a:ea typeface="黑体" panose="02010609060101010101" pitchFamily="49" charset="-122"/>
              </a:rPr>
              <a:t>1.</a:t>
            </a:r>
            <a:r>
              <a:rPr lang="en-US" altLang="zh-CN" sz="2400" b="1" dirty="0">
                <a:latin typeface="Times New Roman" panose="02020603050405020304" pitchFamily="18" charset="0"/>
                <a:ea typeface="黑体" panose="02010609060101010101" pitchFamily="49" charset="-122"/>
              </a:rPr>
              <a:t> </a:t>
            </a:r>
            <a:r>
              <a:rPr lang="en-US" altLang="zh-CN" sz="2400" b="1" dirty="0">
                <a:solidFill>
                  <a:schemeClr val="bg1"/>
                </a:solidFill>
                <a:latin typeface="Arial Black" panose="020B0A04020102020204" pitchFamily="34" charset="0"/>
                <a:ea typeface="黑体" panose="02010609060101010101" pitchFamily="49" charset="-122"/>
              </a:rPr>
              <a:t>Background analysis</a:t>
            </a:r>
            <a:endParaRPr lang="zh-CN" altLang="en-US" sz="2000" b="1" dirty="0">
              <a:solidFill>
                <a:schemeClr val="bg1"/>
              </a:solidFill>
              <a:latin typeface="Arial Black" panose="020B0A04020102020204" pitchFamily="34" charset="0"/>
              <a:ea typeface="黑体" panose="02010609060101010101" pitchFamily="49" charset="-122"/>
            </a:endParaRPr>
          </a:p>
        </p:txBody>
      </p:sp>
      <p:sp>
        <p:nvSpPr>
          <p:cNvPr id="2" name="矩形 1"/>
          <p:cNvSpPr/>
          <p:nvPr/>
        </p:nvSpPr>
        <p:spPr>
          <a:xfrm>
            <a:off x="396875" y="1052513"/>
            <a:ext cx="9112250" cy="4492625"/>
          </a:xfrm>
          <a:prstGeom prst="rect">
            <a:avLst/>
          </a:prstGeom>
        </p:spPr>
        <p:txBody>
          <a:bodyPr>
            <a:spAutoFit/>
          </a:bodyPr>
          <a:lstStyle/>
          <a:p>
            <a:pPr marL="0" marR="0" lvl="0" indent="457200" algn="just" defTabSz="914400" rtl="0" eaLnBrk="0" fontAlgn="base" latinLnBrk="0" hangingPunct="0">
              <a:lnSpc>
                <a:spcPct val="100000"/>
              </a:lnSpc>
              <a:spcBef>
                <a:spcPct val="0"/>
              </a:spcBef>
              <a:spcAft>
                <a:spcPct val="0"/>
              </a:spcAft>
              <a:buClrTx/>
              <a:buSzTx/>
              <a:buFontTx/>
              <a:buNone/>
              <a:defRPr/>
            </a:pPr>
            <a:r>
              <a:rPr kumimoji="0" lang="en-US" altLang="zh-CN" sz="2600" b="0" i="0" u="none" strike="noStrike" kern="1200" cap="none" spc="0" normalizeH="0" baseline="0" noProof="0" dirty="0">
                <a:ln>
                  <a:noFill/>
                </a:ln>
                <a:solidFill>
                  <a:srgbClr val="FF0000"/>
                </a:solidFill>
                <a:effectLst/>
                <a:uLnTx/>
                <a:uFillTx/>
                <a:latin typeface="Times New Roman" panose="02020603050405020304" pitchFamily="18" charset="0"/>
                <a:ea typeface="黑体" panose="02010609060101010101" pitchFamily="49" charset="-122"/>
                <a:cs typeface="Times New Roman" panose="02020603050405020304" pitchFamily="18" charset="0"/>
              </a:rPr>
              <a:t>Since 2000, the Chinese government has </a:t>
            </a:r>
            <a:r>
              <a:rPr kumimoji="0" lang="en-US" altLang="zh-CN" sz="2600" b="0" i="0" u="none" strike="noStrike" kern="1200" cap="none" spc="0" normalizeH="0" baseline="0" noProof="0" dirty="0">
                <a:ln>
                  <a:noFill/>
                </a:ln>
                <a:solidFill>
                  <a:schemeClr val="tx1"/>
                </a:solidFill>
                <a:effectLst/>
                <a:uLnTx/>
                <a:uFillTx/>
                <a:latin typeface="Times New Roman" panose="02020603050405020304" pitchFamily="18" charset="0"/>
                <a:ea typeface="黑体" panose="02010609060101010101" pitchFamily="49" charset="-122"/>
                <a:cs typeface="Times New Roman" panose="02020603050405020304" pitchFamily="18" charset="0"/>
              </a:rPr>
              <a:t> issued a series of normative documents and departmental regulations on water rights management, which provides a system basis for developing water rights trading. Including:</a:t>
            </a:r>
            <a:endParaRPr kumimoji="0" lang="zh-CN" altLang="zh-CN" sz="2600" b="0" i="0" u="none" strike="noStrike" kern="1200" cap="none" spc="0" normalizeH="0" baseline="0" noProof="0" dirty="0">
              <a:ln>
                <a:noFill/>
              </a:ln>
              <a:solidFill>
                <a:schemeClr val="tx1"/>
              </a:solidFill>
              <a:effectLst/>
              <a:uLnTx/>
              <a:uFillTx/>
              <a:latin typeface="Times New Roman" panose="02020603050405020304" pitchFamily="18" charset="0"/>
              <a:ea typeface="黑体" panose="02010609060101010101" pitchFamily="49" charset="-122"/>
              <a:cs typeface="Times New Roman" panose="02020603050405020304"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defRPr/>
            </a:pPr>
            <a:r>
              <a:rPr kumimoji="0" lang="en-US" altLang="zh-CN" sz="2600" b="0" i="0" u="none" strike="noStrike" kern="1200" cap="none" spc="0" normalizeH="0" baseline="0" noProof="0" dirty="0">
                <a:ln>
                  <a:noFill/>
                </a:ln>
                <a:solidFill>
                  <a:schemeClr val="tx1"/>
                </a:solidFill>
                <a:effectLst/>
                <a:uLnTx/>
                <a:uFillTx/>
                <a:latin typeface="Times New Roman" panose="02020603050405020304" pitchFamily="18" charset="0"/>
                <a:ea typeface="黑体" panose="02010609060101010101" pitchFamily="49" charset="-122"/>
                <a:cs typeface="Times New Roman" panose="02020603050405020304" pitchFamily="18" charset="0"/>
              </a:rPr>
              <a:t>“Several Opinions on Water Rights Transfer by the Ministry of Water Resources” (2005)</a:t>
            </a:r>
            <a:endParaRPr kumimoji="0" lang="zh-CN" altLang="zh-CN" sz="2600" b="0" i="0" u="none" strike="noStrike" kern="1200" cap="none" spc="0" normalizeH="0" baseline="0" noProof="0" dirty="0">
              <a:ln>
                <a:noFill/>
              </a:ln>
              <a:solidFill>
                <a:schemeClr val="tx1"/>
              </a:solidFill>
              <a:effectLst/>
              <a:uLnTx/>
              <a:uFillTx/>
              <a:latin typeface="Times New Roman" panose="02020603050405020304" pitchFamily="18" charset="0"/>
              <a:ea typeface="黑体" panose="02010609060101010101" pitchFamily="49" charset="-122"/>
              <a:cs typeface="Times New Roman" panose="02020603050405020304"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defRPr/>
            </a:pPr>
            <a:r>
              <a:rPr kumimoji="0" lang="en-US" altLang="zh-CN" sz="2600" b="0" i="0" u="none" strike="noStrike" kern="1200" cap="none" spc="0" normalizeH="0" baseline="0" noProof="0" dirty="0">
                <a:ln>
                  <a:noFill/>
                </a:ln>
                <a:solidFill>
                  <a:schemeClr val="tx1"/>
                </a:solidFill>
                <a:effectLst/>
                <a:uLnTx/>
                <a:uFillTx/>
                <a:latin typeface="Times New Roman" panose="02020603050405020304" pitchFamily="18" charset="0"/>
                <a:ea typeface="黑体" panose="02010609060101010101" pitchFamily="49" charset="-122"/>
                <a:cs typeface="Times New Roman" panose="02020603050405020304" pitchFamily="18" charset="0"/>
              </a:rPr>
              <a:t>“The Framework of Water Rights System Construction”’ (2005)</a:t>
            </a:r>
            <a:endParaRPr kumimoji="0" lang="zh-CN" altLang="zh-CN" sz="2600" b="0" i="0" u="none" strike="noStrike" kern="1200" cap="none" spc="0" normalizeH="0" baseline="0" noProof="0" dirty="0">
              <a:ln>
                <a:noFill/>
              </a:ln>
              <a:solidFill>
                <a:schemeClr val="tx1"/>
              </a:solidFill>
              <a:effectLst/>
              <a:uLnTx/>
              <a:uFillTx/>
              <a:latin typeface="Times New Roman" panose="02020603050405020304" pitchFamily="18" charset="0"/>
              <a:ea typeface="黑体" panose="02010609060101010101" pitchFamily="49" charset="-122"/>
              <a:cs typeface="Times New Roman" panose="02020603050405020304"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defRPr/>
            </a:pPr>
            <a:r>
              <a:rPr kumimoji="0" lang="en-US" altLang="zh-CN" sz="2600" b="0" i="0" u="none" strike="noStrike" kern="1200" cap="none" spc="0" normalizeH="0" baseline="0" noProof="0" dirty="0">
                <a:ln>
                  <a:noFill/>
                </a:ln>
                <a:solidFill>
                  <a:schemeClr val="tx1"/>
                </a:solidFill>
                <a:effectLst/>
                <a:uLnTx/>
                <a:uFillTx/>
                <a:latin typeface="Times New Roman" panose="02020603050405020304" pitchFamily="18" charset="0"/>
                <a:ea typeface="黑体" panose="02010609060101010101" pitchFamily="49" charset="-122"/>
                <a:cs typeface="Times New Roman" panose="02020603050405020304" pitchFamily="18" charset="0"/>
              </a:rPr>
              <a:t>“The Interim Management Measures of Water Rights Trading” (2016)</a:t>
            </a:r>
            <a:endParaRPr kumimoji="0" lang="zh-CN" altLang="zh-CN" sz="2600" b="0" i="0" u="none" strike="noStrike" kern="1200" cap="none" spc="0" normalizeH="0" baseline="0" noProof="0" dirty="0">
              <a:ln>
                <a:noFill/>
              </a:ln>
              <a:solidFill>
                <a:schemeClr val="tx1"/>
              </a:solidFill>
              <a:effectLst/>
              <a:uLnTx/>
              <a:uFillTx/>
              <a:latin typeface="Times New Roman" panose="02020603050405020304" pitchFamily="18" charset="0"/>
              <a:ea typeface="黑体" panose="02010609060101010101" pitchFamily="49" charset="-122"/>
              <a:cs typeface="Times New Roman" panose="02020603050405020304"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defRPr/>
            </a:pPr>
            <a:r>
              <a:rPr kumimoji="0" lang="en-US" altLang="zh-CN" sz="2600" b="0" i="0" u="none" strike="noStrike" kern="1200" cap="none" spc="0" normalizeH="0" baseline="0" noProof="0" dirty="0">
                <a:ln>
                  <a:noFill/>
                </a:ln>
                <a:solidFill>
                  <a:schemeClr val="tx1"/>
                </a:solidFill>
                <a:effectLst/>
                <a:uLnTx/>
                <a:uFillTx/>
                <a:latin typeface="Times New Roman" panose="02020603050405020304" pitchFamily="18" charset="0"/>
                <a:ea typeface="黑体" panose="02010609060101010101" pitchFamily="49" charset="-122"/>
                <a:cs typeface="Times New Roman" panose="02020603050405020304" pitchFamily="18" charset="0"/>
              </a:rPr>
              <a:t>“The Guidance on Enhancing Water Use Manners Control” (2016)</a:t>
            </a:r>
            <a:endParaRPr kumimoji="1" lang="en-US" altLang="zh-CN" sz="2600" b="0" i="0" u="none" strike="noStrike" kern="100" cap="none" spc="0" normalizeH="0" baseline="0" noProof="0" dirty="0">
              <a:ln>
                <a:noFill/>
              </a:ln>
              <a:solidFill>
                <a:srgbClr val="000000"/>
              </a:solidFill>
              <a:effectLst/>
              <a:uLnTx/>
              <a:uFillTx/>
              <a:latin typeface="Times New Roman" panose="02020603050405020304" pitchFamily="18" charset="0"/>
              <a:ea typeface="宋体" panose="02010600030101010101" pitchFamily="2" charset="-122"/>
              <a:cs typeface="Times New Roman" panose="02020603050405020304" pitchFamily="18" charset="0"/>
              <a:sym typeface="+mn-ea"/>
            </a:endParaRP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3E1033AF-1AE2-4836-9A5E-4ADDD867D439}"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29</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37891"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37892" name="Rectangle 2"/>
          <p:cNvSpPr/>
          <p:nvPr/>
        </p:nvSpPr>
        <p:spPr>
          <a:xfrm>
            <a:off x="117475" y="0"/>
            <a:ext cx="10020300"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000" b="1" dirty="0">
                <a:solidFill>
                  <a:schemeClr val="bg1"/>
                </a:solidFill>
                <a:latin typeface="Arial Black" panose="020B0A04020102020204" pitchFamily="34" charset="0"/>
                <a:ea typeface="黑体" panose="02010609060101010101" pitchFamily="49" charset="-122"/>
              </a:rPr>
              <a:t>4. </a:t>
            </a:r>
            <a:r>
              <a:rPr lang="en-US" altLang="zh-CN" sz="1800" b="1" dirty="0">
                <a:solidFill>
                  <a:schemeClr val="bg1"/>
                </a:solidFill>
                <a:latin typeface="Arial Black" panose="020B0A04020102020204" pitchFamily="34" charset="0"/>
                <a:ea typeface="黑体" panose="02010609060101010101" pitchFamily="49" charset="-122"/>
              </a:rPr>
              <a:t>Analysis of the motives of water rights trading in China's wet areas</a:t>
            </a:r>
            <a:endParaRPr lang="zh-CN" altLang="en-US" sz="2000" b="1" dirty="0">
              <a:solidFill>
                <a:schemeClr val="bg1"/>
              </a:solidFill>
              <a:latin typeface="Arial Black" panose="020B0A04020102020204" pitchFamily="34" charset="0"/>
              <a:ea typeface="黑体" panose="02010609060101010101" pitchFamily="49" charset="-122"/>
            </a:endParaRPr>
          </a:p>
        </p:txBody>
      </p:sp>
      <p:sp>
        <p:nvSpPr>
          <p:cNvPr id="37893" name="矩形 1"/>
          <p:cNvSpPr/>
          <p:nvPr/>
        </p:nvSpPr>
        <p:spPr>
          <a:xfrm>
            <a:off x="344488" y="1628800"/>
            <a:ext cx="8789168" cy="249299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lgn="just">
              <a:spcBef>
                <a:spcPct val="0"/>
              </a:spcBef>
              <a:buNone/>
            </a:pPr>
            <a:r>
              <a:rPr lang="en-US" altLang="zh-CN" sz="2600" dirty="0">
                <a:latin typeface="Times New Roman" panose="02020603050405020304" pitchFamily="18" charset="0"/>
                <a:ea typeface="黑体" panose="02010609060101010101" pitchFamily="49" charset="-122"/>
              </a:rPr>
              <a:t>Fuqing Nuclear Power obtained the permanent rights of water resource use and management by purchasing the Beilin reservoir. </a:t>
            </a:r>
          </a:p>
          <a:p>
            <a:pPr marL="0" lvl="0" indent="457200" algn="just">
              <a:spcBef>
                <a:spcPct val="0"/>
              </a:spcBef>
              <a:buNone/>
            </a:pPr>
            <a:r>
              <a:rPr lang="en-US" altLang="zh-CN" sz="2600" dirty="0">
                <a:latin typeface="Times New Roman" panose="02020603050405020304" pitchFamily="18" charset="0"/>
                <a:ea typeface="黑体" panose="02010609060101010101" pitchFamily="49" charset="-122"/>
              </a:rPr>
              <a:t>Therefore, the abundant-water area has the motivation to use water rights trading to solve the water demand of large-scale new projects and optimize the allocation of water resources.</a:t>
            </a:r>
            <a:endParaRPr lang="zh-CN" altLang="zh-CN" sz="2600" dirty="0">
              <a:latin typeface="Times New Roman" panose="02020603050405020304" pitchFamily="18" charset="0"/>
              <a:ea typeface="黑体" panose="02010609060101010101" pitchFamily="49" charset="-122"/>
            </a:endParaRP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A1CD2ED4-9DA4-43FD-A05D-7D86E70D25C3}"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30</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38915"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38916" name="Rectangle 2"/>
          <p:cNvSpPr/>
          <p:nvPr/>
        </p:nvSpPr>
        <p:spPr>
          <a:xfrm>
            <a:off x="117475" y="0"/>
            <a:ext cx="10020300"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000" b="1" dirty="0">
                <a:solidFill>
                  <a:schemeClr val="bg1"/>
                </a:solidFill>
                <a:latin typeface="Arial Black" panose="020B0A04020102020204" pitchFamily="34" charset="0"/>
                <a:ea typeface="黑体" panose="02010609060101010101" pitchFamily="49" charset="-122"/>
              </a:rPr>
              <a:t>5. Water rights trading in China's wet areas need to deal with four major relationships</a:t>
            </a:r>
            <a:endParaRPr lang="zh-CN" altLang="en-US" sz="2000" b="1" dirty="0">
              <a:solidFill>
                <a:schemeClr val="bg1"/>
              </a:solidFill>
              <a:latin typeface="Arial Black" panose="020B0A04020102020204" pitchFamily="34" charset="0"/>
              <a:ea typeface="黑体" panose="02010609060101010101" pitchFamily="49" charset="-122"/>
            </a:endParaRPr>
          </a:p>
        </p:txBody>
      </p:sp>
      <p:sp>
        <p:nvSpPr>
          <p:cNvPr id="38917" name="矩形 1"/>
          <p:cNvSpPr/>
          <p:nvPr/>
        </p:nvSpPr>
        <p:spPr>
          <a:xfrm>
            <a:off x="322263" y="841375"/>
            <a:ext cx="9261475" cy="49149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lgn="just">
              <a:spcBef>
                <a:spcPct val="0"/>
              </a:spcBef>
              <a:buNone/>
            </a:pPr>
            <a:r>
              <a:rPr lang="en-US" altLang="zh-CN" sz="2600" dirty="0">
                <a:solidFill>
                  <a:srgbClr val="FF0000"/>
                </a:solidFill>
                <a:latin typeface="Times New Roman" panose="02020603050405020304" pitchFamily="18" charset="0"/>
                <a:ea typeface="黑体" panose="02010609060101010101" pitchFamily="49" charset="-122"/>
              </a:rPr>
              <a:t>There are four relationships must be properly handled.</a:t>
            </a:r>
          </a:p>
        </p:txBody>
      </p:sp>
      <p:pic>
        <p:nvPicPr>
          <p:cNvPr id="4" name="图片 3">
            <a:extLst>
              <a:ext uri="{FF2B5EF4-FFF2-40B4-BE49-F238E27FC236}">
                <a16:creationId xmlns:a16="http://schemas.microsoft.com/office/drawing/2014/main" id="{1B93047C-90A6-4D61-80D9-BD94210B8BE3}"/>
              </a:ext>
            </a:extLst>
          </p:cNvPr>
          <p:cNvPicPr>
            <a:picLocks noChangeAspect="1"/>
          </p:cNvPicPr>
          <p:nvPr/>
        </p:nvPicPr>
        <p:blipFill>
          <a:blip r:embed="rId2"/>
          <a:stretch>
            <a:fillRect/>
          </a:stretch>
        </p:blipFill>
        <p:spPr>
          <a:xfrm>
            <a:off x="1136576" y="1594774"/>
            <a:ext cx="7632848" cy="4524285"/>
          </a:xfrm>
          <a:prstGeom prst="rect">
            <a:avLst/>
          </a:prstGeom>
        </p:spPr>
      </p:pic>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BD253E4E-7AF0-4AEC-A4DA-88EA6BCBA65C}"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31</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39939"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39940" name="Rectangle 2"/>
          <p:cNvSpPr/>
          <p:nvPr/>
        </p:nvSpPr>
        <p:spPr>
          <a:xfrm>
            <a:off x="117475" y="0"/>
            <a:ext cx="10020300"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000" b="1" dirty="0">
                <a:solidFill>
                  <a:schemeClr val="bg1"/>
                </a:solidFill>
                <a:latin typeface="Arial Black" panose="020B0A04020102020204" pitchFamily="34" charset="0"/>
                <a:ea typeface="黑体" panose="02010609060101010101" pitchFamily="49" charset="-122"/>
              </a:rPr>
              <a:t>5. Water rights trading in China's wet areas need to deal with four major relationships</a:t>
            </a:r>
            <a:endParaRPr lang="zh-CN" altLang="en-US" sz="2000" b="1" dirty="0">
              <a:solidFill>
                <a:schemeClr val="bg1"/>
              </a:solidFill>
              <a:latin typeface="Arial Black" panose="020B0A04020102020204" pitchFamily="34" charset="0"/>
              <a:ea typeface="黑体" panose="02010609060101010101" pitchFamily="49" charset="-122"/>
            </a:endParaRPr>
          </a:p>
        </p:txBody>
      </p:sp>
      <p:sp>
        <p:nvSpPr>
          <p:cNvPr id="39941" name="矩形 1"/>
          <p:cNvSpPr/>
          <p:nvPr/>
        </p:nvSpPr>
        <p:spPr>
          <a:xfrm>
            <a:off x="344488" y="2183130"/>
            <a:ext cx="8640960" cy="249174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lgn="just">
              <a:spcBef>
                <a:spcPct val="0"/>
              </a:spcBef>
              <a:buNone/>
            </a:pPr>
            <a:r>
              <a:rPr lang="en-US" altLang="zh-CN" sz="2600" dirty="0">
                <a:latin typeface="Times New Roman" panose="02020603050405020304" pitchFamily="18" charset="0"/>
                <a:ea typeface="黑体" panose="02010609060101010101" pitchFamily="49" charset="-122"/>
              </a:rPr>
              <a:t>Due to the lack of water rights trading system at the national level in China and the imperfect market mechanism of water rights, the process of water rights trading in wet areas is not standardized. In fact, the market has not yet played a part in regulating the price of water rights trading and optimizing the resources allocation.            </a:t>
            </a:r>
            <a:endParaRPr lang="zh-CN" altLang="zh-CN" sz="2600" dirty="0">
              <a:latin typeface="Times New Roman" panose="02020603050405020304" pitchFamily="18" charset="0"/>
              <a:ea typeface="黑体" panose="02010609060101010101" pitchFamily="49" charset="-122"/>
            </a:endParaRPr>
          </a:p>
        </p:txBody>
      </p:sp>
      <p:sp>
        <p:nvSpPr>
          <p:cNvPr id="39942" name="矩形 5"/>
          <p:cNvSpPr/>
          <p:nvPr/>
        </p:nvSpPr>
        <p:spPr>
          <a:xfrm>
            <a:off x="344488" y="985838"/>
            <a:ext cx="8475662" cy="89154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just">
              <a:spcBef>
                <a:spcPct val="0"/>
              </a:spcBef>
              <a:buNone/>
            </a:pPr>
            <a:r>
              <a:rPr lang="en-US" altLang="zh-CN" sz="2600" dirty="0">
                <a:solidFill>
                  <a:srgbClr val="C00000"/>
                </a:solidFill>
                <a:latin typeface="Times New Roman" panose="02020603050405020304" pitchFamily="18" charset="0"/>
                <a:ea typeface="黑体" panose="02010609060101010101" pitchFamily="49" charset="-122"/>
              </a:rPr>
              <a:t>5.1 </a:t>
            </a:r>
            <a:r>
              <a:rPr lang="en-US" altLang="zh-CN" sz="2600" dirty="0">
                <a:solidFill>
                  <a:srgbClr val="C00000"/>
                </a:solidFill>
                <a:latin typeface="Times New Roman" panose="02020603050405020304" pitchFamily="18" charset="0"/>
                <a:ea typeface="黑体" panose="02010609060101010101" pitchFamily="49" charset="-122"/>
                <a:sym typeface="+mn-ea"/>
              </a:rPr>
              <a:t>The  relationship  between the</a:t>
            </a:r>
            <a:r>
              <a:rPr lang="en-US" altLang="zh-CN" sz="2600" dirty="0">
                <a:solidFill>
                  <a:srgbClr val="C00000"/>
                </a:solidFill>
                <a:latin typeface="Times New Roman" panose="02020603050405020304" pitchFamily="18" charset="0"/>
                <a:ea typeface="黑体" panose="02010609060101010101" pitchFamily="49" charset="-122"/>
              </a:rPr>
              <a:t>  government regulation and market mechanism. </a:t>
            </a:r>
            <a:endParaRPr lang="zh-CN" altLang="zh-CN" sz="2600" dirty="0">
              <a:solidFill>
                <a:srgbClr val="C00000"/>
              </a:solidFill>
              <a:latin typeface="Times New Roman" panose="02020603050405020304" pitchFamily="18" charset="0"/>
              <a:ea typeface="黑体" panose="02010609060101010101" pitchFamily="49" charset="-122"/>
            </a:endParaRP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89D98633-7B1F-435E-AECC-400EA599F570}"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32</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41987"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41988" name="Rectangle 2"/>
          <p:cNvSpPr/>
          <p:nvPr/>
        </p:nvSpPr>
        <p:spPr>
          <a:xfrm>
            <a:off x="117475" y="0"/>
            <a:ext cx="10020300"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000" b="1" dirty="0">
                <a:solidFill>
                  <a:schemeClr val="bg1"/>
                </a:solidFill>
                <a:latin typeface="Arial Black" panose="020B0A04020102020204" pitchFamily="34" charset="0"/>
                <a:ea typeface="黑体" panose="02010609060101010101" pitchFamily="49" charset="-122"/>
              </a:rPr>
              <a:t>5. Water rights trading in China's wet areas need to deal with four major relationships</a:t>
            </a:r>
            <a:endParaRPr lang="zh-CN" altLang="en-US" sz="2000" b="1" dirty="0">
              <a:solidFill>
                <a:schemeClr val="bg1"/>
              </a:solidFill>
              <a:latin typeface="Arial Black" panose="020B0A04020102020204" pitchFamily="34" charset="0"/>
              <a:ea typeface="黑体" panose="02010609060101010101" pitchFamily="49" charset="-122"/>
            </a:endParaRPr>
          </a:p>
        </p:txBody>
      </p:sp>
      <p:sp>
        <p:nvSpPr>
          <p:cNvPr id="41989" name="矩形 1"/>
          <p:cNvSpPr/>
          <p:nvPr/>
        </p:nvSpPr>
        <p:spPr>
          <a:xfrm>
            <a:off x="344488" y="1700808"/>
            <a:ext cx="9000430" cy="2894012"/>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lgn="just">
              <a:spcBef>
                <a:spcPct val="0"/>
              </a:spcBef>
              <a:buNone/>
            </a:pPr>
            <a:r>
              <a:rPr lang="en-US" altLang="zh-CN" sz="2600" dirty="0">
                <a:solidFill>
                  <a:srgbClr val="FF0000"/>
                </a:solidFill>
                <a:latin typeface="Times New Roman" panose="02020603050405020304" pitchFamily="18" charset="0"/>
                <a:ea typeface="黑体" panose="02010609060101010101" pitchFamily="49" charset="-122"/>
              </a:rPr>
              <a:t>Therefore, water rights trading in China's wet areas should transform the government-sponsored water rights trading mode into a government-led and market-oriented pricing mode,</a:t>
            </a:r>
            <a:r>
              <a:rPr lang="en-US" altLang="zh-CN" sz="2600" dirty="0">
                <a:latin typeface="Times New Roman" panose="02020603050405020304" pitchFamily="18" charset="0"/>
                <a:ea typeface="黑体" panose="02010609060101010101" pitchFamily="49" charset="-122"/>
              </a:rPr>
              <a:t> give full play to the advantages of the government and the market "two-handed efforts" to optimize the allocation of water resources, so as to form an organic integration of government regulation and market mechanism.</a:t>
            </a:r>
            <a:endParaRPr lang="zh-CN" altLang="zh-CN" sz="2600" dirty="0">
              <a:latin typeface="Times New Roman" panose="02020603050405020304" pitchFamily="18" charset="0"/>
              <a:ea typeface="黑体" panose="02010609060101010101" pitchFamily="49" charset="-122"/>
            </a:endParaRP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A705CDEA-99B4-4EDA-B817-3CF093B25929}"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33</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43011"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43012" name="Rectangle 2"/>
          <p:cNvSpPr/>
          <p:nvPr/>
        </p:nvSpPr>
        <p:spPr>
          <a:xfrm>
            <a:off x="117475" y="0"/>
            <a:ext cx="10020300"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000" b="1" dirty="0">
                <a:solidFill>
                  <a:schemeClr val="bg1"/>
                </a:solidFill>
                <a:latin typeface="Arial Black" panose="020B0A04020102020204" pitchFamily="34" charset="0"/>
                <a:ea typeface="黑体" panose="02010609060101010101" pitchFamily="49" charset="-122"/>
              </a:rPr>
              <a:t>5. Water rights trading in China's wet areas need to deal with four major relationships</a:t>
            </a:r>
            <a:endParaRPr lang="zh-CN" altLang="en-US" sz="2000" b="1" dirty="0">
              <a:solidFill>
                <a:schemeClr val="bg1"/>
              </a:solidFill>
              <a:latin typeface="Arial Black" panose="020B0A04020102020204" pitchFamily="34" charset="0"/>
              <a:ea typeface="黑体" panose="02010609060101010101" pitchFamily="49" charset="-122"/>
            </a:endParaRPr>
          </a:p>
        </p:txBody>
      </p:sp>
      <p:sp>
        <p:nvSpPr>
          <p:cNvPr id="43014" name="矩形 5"/>
          <p:cNvSpPr/>
          <p:nvPr/>
        </p:nvSpPr>
        <p:spPr>
          <a:xfrm>
            <a:off x="560512" y="985838"/>
            <a:ext cx="8259638" cy="89154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just">
              <a:spcBef>
                <a:spcPct val="0"/>
              </a:spcBef>
              <a:buNone/>
            </a:pPr>
            <a:r>
              <a:rPr lang="en-US" altLang="zh-CN" sz="2600" dirty="0">
                <a:solidFill>
                  <a:srgbClr val="C00000"/>
                </a:solidFill>
                <a:latin typeface="Times New Roman" panose="02020603050405020304" pitchFamily="18" charset="0"/>
                <a:ea typeface="黑体" panose="02010609060101010101" pitchFamily="49" charset="-122"/>
              </a:rPr>
              <a:t>5.2 The  relationship  between the </a:t>
            </a:r>
            <a:r>
              <a:rPr lang="en-US" altLang="zh-CN" sz="2600" dirty="0">
                <a:solidFill>
                  <a:srgbClr val="C00000"/>
                </a:solidFill>
                <a:latin typeface="Times New Roman" panose="02020603050405020304" pitchFamily="18" charset="0"/>
                <a:ea typeface="黑体" panose="02010609060101010101" pitchFamily="49" charset="-122"/>
                <a:sym typeface="+mn-ea"/>
              </a:rPr>
              <a:t>water right confirmation and water intake permit</a:t>
            </a:r>
            <a:r>
              <a:rPr lang="en-US" altLang="zh-CN" sz="2600" dirty="0">
                <a:solidFill>
                  <a:srgbClr val="C00000"/>
                </a:solidFill>
                <a:latin typeface="Times New Roman" panose="02020603050405020304" pitchFamily="18" charset="0"/>
                <a:ea typeface="黑体" panose="02010609060101010101" pitchFamily="49" charset="-122"/>
              </a:rPr>
              <a:t>.</a:t>
            </a:r>
            <a:endParaRPr lang="zh-CN" altLang="zh-CN" sz="2600" dirty="0">
              <a:solidFill>
                <a:srgbClr val="C00000"/>
              </a:solidFill>
              <a:latin typeface="Times New Roman" panose="02020603050405020304" pitchFamily="18" charset="0"/>
              <a:ea typeface="黑体" panose="02010609060101010101" pitchFamily="49" charset="-122"/>
            </a:endParaRPr>
          </a:p>
        </p:txBody>
      </p:sp>
      <p:sp>
        <p:nvSpPr>
          <p:cNvPr id="2" name="文本框 1"/>
          <p:cNvSpPr txBox="1"/>
          <p:nvPr/>
        </p:nvSpPr>
        <p:spPr>
          <a:xfrm>
            <a:off x="632520" y="2060848"/>
            <a:ext cx="8462249" cy="3693319"/>
          </a:xfrm>
          <a:prstGeom prst="rect">
            <a:avLst/>
          </a:prstGeom>
          <a:noFill/>
        </p:spPr>
        <p:txBody>
          <a:bodyPr wrap="square" rtlCol="0" anchor="t">
            <a:spAutoFit/>
          </a:bodyPr>
          <a:lstStyle/>
          <a:p>
            <a:pPr marL="0" lvl="0" indent="457200" algn="just">
              <a:spcBef>
                <a:spcPct val="0"/>
              </a:spcBef>
              <a:buNone/>
            </a:pPr>
            <a:r>
              <a:rPr lang="en-US" altLang="zh-CN" sz="2600" b="0" dirty="0">
                <a:ea typeface="黑体" panose="02010609060101010101" pitchFamily="49" charset="-122"/>
                <a:sym typeface="+mn-ea"/>
              </a:rPr>
              <a:t>There is a functional complementary relationship between water rights confirmation and water intake permit, which can play the macro-regulation function of the government and the micro-allocation function of the market, and promote the sound and orderly development of the water right market. </a:t>
            </a:r>
            <a:endParaRPr lang="en-US" altLang="zh-CN" sz="2600" b="0" dirty="0">
              <a:latin typeface="Times New Roman" panose="02020603050405020304" pitchFamily="18" charset="0"/>
              <a:ea typeface="黑体" panose="02010609060101010101" pitchFamily="49" charset="-122"/>
            </a:endParaRPr>
          </a:p>
          <a:p>
            <a:pPr marL="0" lvl="0" indent="457200" algn="just">
              <a:spcBef>
                <a:spcPct val="0"/>
              </a:spcBef>
              <a:buNone/>
            </a:pPr>
            <a:r>
              <a:rPr lang="en-US" altLang="zh-CN" sz="2600" b="0" dirty="0">
                <a:ea typeface="黑体" panose="02010609060101010101" pitchFamily="49" charset="-122"/>
                <a:sym typeface="+mn-ea"/>
              </a:rPr>
              <a:t>Combining with the water intake permit system, water users' water rights confirmation in wet areas can  stimulate the trade demand of water users, excavate the value of water rights assets.</a:t>
            </a:r>
            <a:endParaRPr lang="en-US" altLang="zh-CN" sz="2600" b="0" dirty="0">
              <a:ea typeface="黑体" panose="02010609060101010101" pitchFamily="49" charset="-122"/>
            </a:endParaRP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A00C199E-3A17-4115-89F4-4A841FE758C5}"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34</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48131"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48132" name="Rectangle 2"/>
          <p:cNvSpPr/>
          <p:nvPr/>
        </p:nvSpPr>
        <p:spPr>
          <a:xfrm>
            <a:off x="117475" y="0"/>
            <a:ext cx="10020300"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000" b="1" dirty="0">
                <a:solidFill>
                  <a:schemeClr val="bg1"/>
                </a:solidFill>
                <a:latin typeface="Arial Black" panose="020B0A04020102020204" pitchFamily="34" charset="0"/>
                <a:ea typeface="黑体" panose="02010609060101010101" pitchFamily="49" charset="-122"/>
              </a:rPr>
              <a:t>5. Water rights trading in China's wet areas need to deal with four major relationships</a:t>
            </a:r>
            <a:endParaRPr lang="zh-CN" altLang="en-US" sz="2000" b="1" dirty="0">
              <a:solidFill>
                <a:schemeClr val="bg1"/>
              </a:solidFill>
              <a:latin typeface="Arial Black" panose="020B0A04020102020204" pitchFamily="34" charset="0"/>
              <a:ea typeface="黑体" panose="02010609060101010101" pitchFamily="49" charset="-122"/>
            </a:endParaRPr>
          </a:p>
        </p:txBody>
      </p:sp>
      <p:sp>
        <p:nvSpPr>
          <p:cNvPr id="48133" name="矩形 1"/>
          <p:cNvSpPr/>
          <p:nvPr/>
        </p:nvSpPr>
        <p:spPr>
          <a:xfrm>
            <a:off x="306705" y="2163445"/>
            <a:ext cx="8997315" cy="289179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lgn="just">
              <a:spcBef>
                <a:spcPct val="0"/>
              </a:spcBef>
              <a:buNone/>
            </a:pPr>
            <a:r>
              <a:rPr lang="en-US" altLang="zh-CN" sz="2600" dirty="0">
                <a:latin typeface="Times New Roman" panose="02020603050405020304" pitchFamily="18" charset="0"/>
                <a:ea typeface="黑体" panose="02010609060101010101" pitchFamily="49" charset="-122"/>
              </a:rPr>
              <a:t>In China, we should explore the connection between macro-institutional arrangements and regional water rights trading characteristics, as well as the integration of formal and informal systems , so that  water rights trading in wet areas under the market economy system with Chinese characteristics play a role of mutual support between the macro institutional arrangement and the micro-transaction system.</a:t>
            </a:r>
            <a:endParaRPr lang="zh-CN" altLang="zh-CN" sz="2600" dirty="0">
              <a:latin typeface="Times New Roman" panose="02020603050405020304" pitchFamily="18" charset="0"/>
              <a:ea typeface="黑体" panose="02010609060101010101" pitchFamily="49" charset="-122"/>
            </a:endParaRPr>
          </a:p>
        </p:txBody>
      </p:sp>
      <p:sp>
        <p:nvSpPr>
          <p:cNvPr id="2" name="文本框 1"/>
          <p:cNvSpPr txBox="1"/>
          <p:nvPr/>
        </p:nvSpPr>
        <p:spPr>
          <a:xfrm>
            <a:off x="483009" y="1010255"/>
            <a:ext cx="8644706" cy="892552"/>
          </a:xfrm>
          <a:prstGeom prst="rect">
            <a:avLst/>
          </a:prstGeom>
          <a:noFill/>
        </p:spPr>
        <p:txBody>
          <a:bodyPr wrap="square" rtlCol="0" anchor="t">
            <a:spAutoFit/>
          </a:bodyPr>
          <a:lstStyle/>
          <a:p>
            <a:pPr marL="0" lvl="0" indent="0" algn="just">
              <a:spcBef>
                <a:spcPct val="0"/>
              </a:spcBef>
              <a:buNone/>
            </a:pPr>
            <a:r>
              <a:rPr lang="en-US" altLang="zh-CN" sz="2600" b="0" dirty="0">
                <a:solidFill>
                  <a:srgbClr val="C00000"/>
                </a:solidFill>
                <a:ea typeface="黑体" panose="02010609060101010101" pitchFamily="49" charset="-122"/>
                <a:sym typeface="+mn-ea"/>
              </a:rPr>
              <a:t>5.3 The relationship between macro institutional arrangement and micro trading system</a:t>
            </a:r>
            <a:endParaRPr lang="zh-CN" altLang="en-US" sz="2600" b="0" dirty="0">
              <a:solidFill>
                <a:srgbClr val="C00000"/>
              </a:solidFill>
              <a:ea typeface="黑体" panose="02010609060101010101" pitchFamily="49" charset="-122"/>
            </a:endParaRP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D16729CF-06F9-42F4-9A17-ABC1B4D7446E}"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35</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51203"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51204" name="Rectangle 2"/>
          <p:cNvSpPr/>
          <p:nvPr/>
        </p:nvSpPr>
        <p:spPr>
          <a:xfrm>
            <a:off x="117475" y="0"/>
            <a:ext cx="10020300"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000" b="1" dirty="0">
                <a:solidFill>
                  <a:schemeClr val="bg1"/>
                </a:solidFill>
                <a:latin typeface="Arial Black" panose="020B0A04020102020204" pitchFamily="34" charset="0"/>
                <a:ea typeface="黑体" panose="02010609060101010101" pitchFamily="49" charset="-122"/>
              </a:rPr>
              <a:t>5. Water rights trading in China's wet areas need to deal with four major relationships</a:t>
            </a:r>
            <a:endParaRPr lang="zh-CN" altLang="en-US" sz="2000" b="1" dirty="0">
              <a:solidFill>
                <a:schemeClr val="bg1"/>
              </a:solidFill>
              <a:latin typeface="Arial Black" panose="020B0A04020102020204" pitchFamily="34" charset="0"/>
              <a:ea typeface="黑体" panose="02010609060101010101" pitchFamily="49" charset="-122"/>
            </a:endParaRPr>
          </a:p>
        </p:txBody>
      </p:sp>
      <p:sp>
        <p:nvSpPr>
          <p:cNvPr id="51205" name="矩形 1"/>
          <p:cNvSpPr/>
          <p:nvPr/>
        </p:nvSpPr>
        <p:spPr>
          <a:xfrm>
            <a:off x="488950" y="1995170"/>
            <a:ext cx="8856538" cy="329184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lgn="just">
              <a:spcBef>
                <a:spcPct val="0"/>
              </a:spcBef>
              <a:buNone/>
            </a:pPr>
            <a:r>
              <a:rPr lang="en-US" altLang="zh-CN" sz="2600" dirty="0">
                <a:latin typeface="Times New Roman" panose="02020603050405020304" pitchFamily="18" charset="0"/>
                <a:ea typeface="黑体" panose="02010609060101010101" pitchFamily="49" charset="-122"/>
              </a:rPr>
              <a:t>At present, water rights trading prices in China's wet areas are mainly arranged by the government, and some even permanent prices, which bring hidden dangers to the long-term trading of water rights. Therefore, on the basis of controlling the basic price of water rights trading and combining with market factors, the dynamic adjustment mechanism of water rights price should be established in wet areas to reflect the utility value of water rights reasonably and maintain the stability of water rights market.</a:t>
            </a:r>
            <a:endParaRPr lang="zh-CN" altLang="zh-CN" sz="2600" dirty="0">
              <a:latin typeface="Times New Roman" panose="02020603050405020304" pitchFamily="18" charset="0"/>
              <a:ea typeface="黑体" panose="02010609060101010101" pitchFamily="49" charset="-122"/>
            </a:endParaRPr>
          </a:p>
        </p:txBody>
      </p:sp>
      <p:sp>
        <p:nvSpPr>
          <p:cNvPr id="2" name="文本框 1"/>
          <p:cNvSpPr txBox="1"/>
          <p:nvPr/>
        </p:nvSpPr>
        <p:spPr>
          <a:xfrm>
            <a:off x="632520" y="957868"/>
            <a:ext cx="8064896" cy="892552"/>
          </a:xfrm>
          <a:prstGeom prst="rect">
            <a:avLst/>
          </a:prstGeom>
          <a:noFill/>
        </p:spPr>
        <p:txBody>
          <a:bodyPr wrap="square" rtlCol="0" anchor="t">
            <a:spAutoFit/>
          </a:bodyPr>
          <a:lstStyle/>
          <a:p>
            <a:pPr marL="0" lvl="0" indent="0" algn="just">
              <a:spcBef>
                <a:spcPct val="0"/>
              </a:spcBef>
              <a:buNone/>
            </a:pPr>
            <a:r>
              <a:rPr lang="en-US" altLang="zh-CN" sz="2600" b="0" dirty="0">
                <a:solidFill>
                  <a:srgbClr val="C00000"/>
                </a:solidFill>
                <a:ea typeface="黑体" panose="02010609060101010101" pitchFamily="49" charset="-122"/>
                <a:sym typeface="+mn-ea"/>
              </a:rPr>
              <a:t>5.4 The relationship  between basic pricing of water rights trading and price adjustment.</a:t>
            </a:r>
            <a:endParaRPr lang="zh-CN" altLang="en-US" sz="2600" b="0" dirty="0">
              <a:solidFill>
                <a:srgbClr val="C00000"/>
              </a:solidFill>
              <a:ea typeface="黑体" panose="02010609060101010101" pitchFamily="49" charset="-122"/>
            </a:endParaRP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6E51ADAD-44A0-406C-90CB-616C11F71F70}"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36</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52227"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52228" name="Rectangle 2"/>
          <p:cNvSpPr/>
          <p:nvPr/>
        </p:nvSpPr>
        <p:spPr>
          <a:xfrm>
            <a:off x="117475" y="0"/>
            <a:ext cx="10020300"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000" b="1" dirty="0">
                <a:solidFill>
                  <a:schemeClr val="bg1"/>
                </a:solidFill>
                <a:latin typeface="Arial Black" panose="020B0A04020102020204" pitchFamily="34" charset="0"/>
                <a:ea typeface="黑体" panose="02010609060101010101" pitchFamily="49" charset="-122"/>
              </a:rPr>
              <a:t> Conclusion</a:t>
            </a:r>
            <a:endParaRPr lang="zh-CN" altLang="en-US" sz="2000" b="1" dirty="0">
              <a:solidFill>
                <a:schemeClr val="bg1"/>
              </a:solidFill>
              <a:latin typeface="Arial Black" panose="020B0A04020102020204" pitchFamily="34" charset="0"/>
              <a:ea typeface="黑体" panose="02010609060101010101" pitchFamily="49" charset="-122"/>
            </a:endParaRPr>
          </a:p>
        </p:txBody>
      </p:sp>
      <p:sp>
        <p:nvSpPr>
          <p:cNvPr id="52229" name="矩形 1"/>
          <p:cNvSpPr/>
          <p:nvPr/>
        </p:nvSpPr>
        <p:spPr>
          <a:xfrm>
            <a:off x="439739" y="1295400"/>
            <a:ext cx="8905750" cy="4492625"/>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lgn="just">
              <a:spcBef>
                <a:spcPct val="0"/>
              </a:spcBef>
              <a:buNone/>
            </a:pPr>
            <a:r>
              <a:rPr lang="en-US" altLang="zh-CN" sz="2600" dirty="0">
                <a:latin typeface="Times New Roman" panose="02020603050405020304" pitchFamily="18" charset="0"/>
                <a:ea typeface="黑体" panose="02010609060101010101" pitchFamily="49" charset="-122"/>
              </a:rPr>
              <a:t>(1) China's wet areas should make full use of the advantages of water resources  natural endowment and the characteristics of rapid economic development, promote the transfer of idle indicators of agricultural water use to industry and services, and optimize the allocation of water resources.</a:t>
            </a:r>
            <a:endParaRPr lang="zh-CN" altLang="zh-CN" sz="2600" dirty="0">
              <a:latin typeface="Times New Roman" panose="02020603050405020304" pitchFamily="18" charset="0"/>
              <a:ea typeface="黑体" panose="02010609060101010101" pitchFamily="49" charset="-122"/>
            </a:endParaRPr>
          </a:p>
          <a:p>
            <a:pPr marL="0" lvl="0" indent="457200" algn="just">
              <a:spcBef>
                <a:spcPct val="0"/>
              </a:spcBef>
              <a:buNone/>
            </a:pPr>
            <a:r>
              <a:rPr lang="en-US" altLang="zh-CN" sz="2600" dirty="0">
                <a:latin typeface="Times New Roman" panose="02020603050405020304" pitchFamily="18" charset="0"/>
                <a:ea typeface="黑体" panose="02010609060101010101" pitchFamily="49" charset="-122"/>
              </a:rPr>
              <a:t>(2) China's wet areas need combine with the characteristics of regional water rights trading, to improve the macro and micro systems of water rights trading. Through macro and micro system design, the direction of water rights trading is determined, and through micro system design, the process of water rights trading is optimized.</a:t>
            </a:r>
            <a:endParaRPr lang="zh-CN" altLang="zh-CN" sz="2600" dirty="0">
              <a:latin typeface="Times New Roman" panose="02020603050405020304" pitchFamily="18" charset="0"/>
              <a:ea typeface="黑体" panose="02010609060101010101" pitchFamily="49" charset="-122"/>
            </a:endParaRP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a:extLst>
              <a:ext uri="{FF2B5EF4-FFF2-40B4-BE49-F238E27FC236}">
                <a16:creationId xmlns:a16="http://schemas.microsoft.com/office/drawing/2014/main" id="{471B526A-CA60-417A-A552-A246795BEF91}"/>
              </a:ext>
            </a:extLst>
          </p:cNvPr>
          <p:cNvSpPr>
            <a:spLocks noGrp="1"/>
          </p:cNvSpPr>
          <p:nvPr>
            <p:ph type="sldNum" sz="quarter" idx="11"/>
          </p:nvPr>
        </p:nvSpPr>
        <p:spPr/>
        <p:txBody>
          <a:bodyPr/>
          <a:lstStyle/>
          <a:p>
            <a:pPr>
              <a:defRPr/>
            </a:pPr>
            <a:fld id="{FDD41913-4563-4353-9956-9AD41547B37C}" type="slidenum">
              <a:rPr lang="en-US" altLang="zh-CN"/>
              <a:pPr>
                <a:defRPr/>
              </a:pPr>
              <a:t>37</a:t>
            </a:fld>
            <a:endParaRPr lang="en-US" altLang="zh-CN" dirty="0"/>
          </a:p>
        </p:txBody>
      </p:sp>
      <p:sp>
        <p:nvSpPr>
          <p:cNvPr id="53251" name="Text Box 77">
            <a:extLst>
              <a:ext uri="{FF2B5EF4-FFF2-40B4-BE49-F238E27FC236}">
                <a16:creationId xmlns:a16="http://schemas.microsoft.com/office/drawing/2014/main" id="{D1EE32EF-5152-4571-BCF5-D0CDBDA7FA07}"/>
              </a:ext>
            </a:extLst>
          </p:cNvPr>
          <p:cNvSpPr txBox="1">
            <a:spLocks noChangeArrowheads="1"/>
          </p:cNvSpPr>
          <p:nvPr/>
        </p:nvSpPr>
        <p:spPr bwMode="auto">
          <a:xfrm>
            <a:off x="0" y="0"/>
            <a:ext cx="9906000" cy="657225"/>
          </a:xfrm>
          <a:prstGeom prst="rect">
            <a:avLst/>
          </a:prstGeom>
          <a:solidFill>
            <a:srgbClr val="3333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50000"/>
              </a:spcBef>
              <a:buFontTx/>
              <a:buNone/>
            </a:pPr>
            <a:r>
              <a:rPr lang="en-US" altLang="zh-CN" sz="2000" b="0">
                <a:solidFill>
                  <a:schemeClr val="bg1"/>
                </a:solidFill>
                <a:latin typeface="Vineta BT" pitchFamily="82" charset="0"/>
              </a:rPr>
              <a:t>         </a:t>
            </a:r>
            <a:endParaRPr lang="en-US" altLang="zh-CN" sz="2000" i="1">
              <a:solidFill>
                <a:schemeClr val="bg1"/>
              </a:solidFill>
              <a:latin typeface="Bookman Old Style" panose="02050604050505020204" pitchFamily="18" charset="0"/>
            </a:endParaRPr>
          </a:p>
        </p:txBody>
      </p:sp>
      <p:sp>
        <p:nvSpPr>
          <p:cNvPr id="2" name="矩形 1">
            <a:extLst>
              <a:ext uri="{FF2B5EF4-FFF2-40B4-BE49-F238E27FC236}">
                <a16:creationId xmlns:a16="http://schemas.microsoft.com/office/drawing/2014/main" id="{2ADD9685-4FBD-418D-8EA3-984FDBE006C3}"/>
              </a:ext>
            </a:extLst>
          </p:cNvPr>
          <p:cNvSpPr/>
          <p:nvPr/>
        </p:nvSpPr>
        <p:spPr>
          <a:xfrm>
            <a:off x="2648744" y="2708920"/>
            <a:ext cx="4265912" cy="923330"/>
          </a:xfrm>
          <a:prstGeom prst="rect">
            <a:avLst/>
          </a:prstGeom>
          <a:noFill/>
        </p:spPr>
        <p:txBody>
          <a:bodyPr wrap="none">
            <a:prstTxWarp prst="textCanUp">
              <a:avLst/>
            </a:prstTxWarp>
            <a:spAutoFit/>
          </a:bodyPr>
          <a:lstStyle/>
          <a:p>
            <a:pPr algn="ctr">
              <a:defRPr/>
            </a:pPr>
            <a:r>
              <a:rPr lang="en-US" altLang="zh-CN" sz="5400" dirty="0">
                <a:ln w="13462">
                  <a:solidFill>
                    <a:schemeClr val="bg1"/>
                  </a:solidFill>
                  <a:prstDash val="solid"/>
                </a:ln>
                <a:solidFill>
                  <a:schemeClr val="tx1">
                    <a:lumMod val="85000"/>
                    <a:lumOff val="15000"/>
                  </a:schemeClr>
                </a:solidFill>
                <a:effectLst>
                  <a:outerShdw dist="38100" dir="2700000" algn="bl" rotWithShape="0">
                    <a:schemeClr val="accent5"/>
                  </a:outerShdw>
                </a:effectLst>
                <a:ea typeface="黑体" panose="02010609060101010101" pitchFamily="49" charset="-122"/>
                <a:cs typeface="Times New Roman" panose="02020603050405020304" pitchFamily="18" charset="0"/>
              </a:rPr>
              <a:t>Thank you </a:t>
            </a:r>
            <a:r>
              <a:rPr lang="zh-CN" altLang="en-US" sz="5400" dirty="0">
                <a:ln w="13462">
                  <a:solidFill>
                    <a:schemeClr val="bg1"/>
                  </a:solidFill>
                  <a:prstDash val="solid"/>
                </a:ln>
                <a:solidFill>
                  <a:schemeClr val="tx1">
                    <a:lumMod val="85000"/>
                    <a:lumOff val="15000"/>
                  </a:schemeClr>
                </a:solidFill>
                <a:effectLst>
                  <a:outerShdw dist="38100" dir="2700000" algn="bl" rotWithShape="0">
                    <a:schemeClr val="accent5"/>
                  </a:outerShdw>
                </a:effectLst>
                <a:ea typeface="黑体" panose="02010609060101010101" pitchFamily="49" charset="-122"/>
                <a:cs typeface="Times New Roman" panose="02020603050405020304" pitchFamily="18" charset="0"/>
              </a:rPr>
              <a:t>！</a:t>
            </a:r>
            <a:endParaRPr lang="zh-CN" altLang="en-US" sz="540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21925303-FEA0-4134-A535-787E04AE3DFF}"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3</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9219"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9220" name="Rectangle 2"/>
          <p:cNvSpPr/>
          <p:nvPr/>
        </p:nvSpPr>
        <p:spPr>
          <a:xfrm>
            <a:off x="117475" y="0"/>
            <a:ext cx="6275388"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400" b="1" dirty="0">
                <a:solidFill>
                  <a:schemeClr val="bg1"/>
                </a:solidFill>
                <a:latin typeface="Arial Black" panose="020B0A04020102020204" pitchFamily="34" charset="0"/>
                <a:ea typeface="黑体" panose="02010609060101010101" pitchFamily="49" charset="-122"/>
              </a:rPr>
              <a:t>1.</a:t>
            </a:r>
            <a:r>
              <a:rPr lang="en-US" altLang="zh-CN" sz="2400" b="1" dirty="0">
                <a:latin typeface="Times New Roman" panose="02020603050405020304" pitchFamily="18" charset="0"/>
                <a:ea typeface="黑体" panose="02010609060101010101" pitchFamily="49" charset="-122"/>
              </a:rPr>
              <a:t> </a:t>
            </a:r>
            <a:r>
              <a:rPr lang="en-US" altLang="zh-CN" sz="2400" b="1" dirty="0">
                <a:solidFill>
                  <a:schemeClr val="bg1"/>
                </a:solidFill>
                <a:latin typeface="Arial Black" panose="020B0A04020102020204" pitchFamily="34" charset="0"/>
                <a:ea typeface="黑体" panose="02010609060101010101" pitchFamily="49" charset="-122"/>
              </a:rPr>
              <a:t>Background analysis</a:t>
            </a:r>
            <a:endParaRPr lang="zh-CN" altLang="en-US" sz="2000" b="1" dirty="0">
              <a:solidFill>
                <a:schemeClr val="bg1"/>
              </a:solidFill>
              <a:latin typeface="Arial Black" panose="020B0A04020102020204" pitchFamily="34" charset="0"/>
              <a:ea typeface="黑体" panose="02010609060101010101" pitchFamily="49" charset="-122"/>
            </a:endParaRPr>
          </a:p>
        </p:txBody>
      </p:sp>
      <p:sp>
        <p:nvSpPr>
          <p:cNvPr id="9221" name="矩形 1"/>
          <p:cNvSpPr/>
          <p:nvPr/>
        </p:nvSpPr>
        <p:spPr>
          <a:xfrm>
            <a:off x="452438" y="1268413"/>
            <a:ext cx="9001125" cy="289179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lgn="just">
              <a:spcBef>
                <a:spcPct val="0"/>
              </a:spcBef>
              <a:buNone/>
            </a:pPr>
            <a:r>
              <a:rPr lang="en-US" altLang="zh-CN" sz="2600" dirty="0">
                <a:latin typeface="Times New Roman" panose="02020603050405020304" pitchFamily="18" charset="0"/>
                <a:ea typeface="黑体" panose="02010609060101010101" pitchFamily="49" charset="-122"/>
              </a:rPr>
              <a:t>In addition, the Ministry of water resources has carried out many pilot projects of the water rights management system nationwide and explored the experience of building water rights market with Chinese characteristics. </a:t>
            </a:r>
            <a:endParaRPr lang="zh-CN" altLang="zh-CN" sz="2600" dirty="0">
              <a:latin typeface="Times New Roman" panose="02020603050405020304" pitchFamily="18" charset="0"/>
              <a:ea typeface="黑体" panose="02010609060101010101" pitchFamily="49" charset="-122"/>
            </a:endParaRPr>
          </a:p>
          <a:p>
            <a:pPr marL="0" lvl="0" indent="457200" algn="just">
              <a:spcBef>
                <a:spcPct val="0"/>
              </a:spcBef>
              <a:buNone/>
            </a:pPr>
            <a:r>
              <a:rPr lang="en-US" altLang="zh-CN" sz="2600" dirty="0">
                <a:latin typeface="Times New Roman" panose="02020603050405020304" pitchFamily="18" charset="0"/>
                <a:ea typeface="黑体" panose="02010609060101010101" pitchFamily="49" charset="-122"/>
              </a:rPr>
              <a:t>In 2003, along the Yellow River </a:t>
            </a:r>
            <a:r>
              <a:rPr lang="zh-CN" altLang="en-US" sz="2600" dirty="0">
                <a:latin typeface="Times New Roman" panose="02020603050405020304" pitchFamily="18" charset="0"/>
                <a:ea typeface="黑体" panose="02010609060101010101" pitchFamily="49" charset="-122"/>
              </a:rPr>
              <a:t>，</a:t>
            </a:r>
            <a:r>
              <a:rPr lang="en-US" altLang="zh-CN" sz="2600" dirty="0">
                <a:solidFill>
                  <a:srgbClr val="FF0000"/>
                </a:solidFill>
                <a:latin typeface="Times New Roman" panose="02020603050405020304" pitchFamily="18" charset="0"/>
                <a:ea typeface="黑体" panose="02010609060101010101" pitchFamily="49" charset="-122"/>
              </a:rPr>
              <a:t>from Ningxia autonomous region to Inner Mongolia ,</a:t>
            </a:r>
            <a:r>
              <a:rPr lang="en-US" altLang="zh-CN" sz="2600" dirty="0">
                <a:latin typeface="Times New Roman" panose="02020603050405020304" pitchFamily="18" charset="0"/>
                <a:ea typeface="黑体" panose="02010609060101010101" pitchFamily="49" charset="-122"/>
              </a:rPr>
              <a:t> </a:t>
            </a:r>
            <a:r>
              <a:rPr lang="en-US" altLang="zh-CN" sz="2600" dirty="0">
                <a:solidFill>
                  <a:srgbClr val="FF0000"/>
                </a:solidFill>
                <a:latin typeface="Times New Roman" panose="02020603050405020304" pitchFamily="18" charset="0"/>
                <a:ea typeface="黑体" panose="02010609060101010101" pitchFamily="49" charset="-122"/>
              </a:rPr>
              <a:t>explored the transfer of surplus agricultural water rights to the industrial .</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B0469494-6B44-4EFF-99A5-DA74E1B846FB}"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4</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10243"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10244" name="Rectangle 2"/>
          <p:cNvSpPr/>
          <p:nvPr/>
        </p:nvSpPr>
        <p:spPr>
          <a:xfrm>
            <a:off x="117475" y="0"/>
            <a:ext cx="6275388"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400" b="1" dirty="0">
                <a:solidFill>
                  <a:schemeClr val="bg1"/>
                </a:solidFill>
                <a:latin typeface="Arial Black" panose="020B0A04020102020204" pitchFamily="34" charset="0"/>
                <a:ea typeface="黑体" panose="02010609060101010101" pitchFamily="49" charset="-122"/>
              </a:rPr>
              <a:t>1.</a:t>
            </a:r>
            <a:r>
              <a:rPr lang="en-US" altLang="zh-CN" sz="2400" b="1" dirty="0">
                <a:latin typeface="Times New Roman" panose="02020603050405020304" pitchFamily="18" charset="0"/>
                <a:ea typeface="黑体" panose="02010609060101010101" pitchFamily="49" charset="-122"/>
              </a:rPr>
              <a:t> </a:t>
            </a:r>
            <a:r>
              <a:rPr lang="en-US" altLang="zh-CN" sz="2400" b="1" dirty="0">
                <a:solidFill>
                  <a:schemeClr val="bg1"/>
                </a:solidFill>
                <a:latin typeface="Arial Black" panose="020B0A04020102020204" pitchFamily="34" charset="0"/>
                <a:ea typeface="黑体" panose="02010609060101010101" pitchFamily="49" charset="-122"/>
              </a:rPr>
              <a:t>Background analysis</a:t>
            </a:r>
            <a:endParaRPr lang="zh-CN" altLang="en-US" sz="2000" b="1" dirty="0">
              <a:solidFill>
                <a:schemeClr val="bg1"/>
              </a:solidFill>
              <a:latin typeface="Arial Black" panose="020B0A04020102020204" pitchFamily="34" charset="0"/>
              <a:ea typeface="黑体" panose="02010609060101010101" pitchFamily="49" charset="-122"/>
            </a:endParaRPr>
          </a:p>
        </p:txBody>
      </p:sp>
      <p:sp>
        <p:nvSpPr>
          <p:cNvPr id="10245" name="矩形 1"/>
          <p:cNvSpPr/>
          <p:nvPr/>
        </p:nvSpPr>
        <p:spPr>
          <a:xfrm>
            <a:off x="704850" y="1844675"/>
            <a:ext cx="8569325" cy="249174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lgn="just">
              <a:spcBef>
                <a:spcPct val="0"/>
              </a:spcBef>
              <a:buNone/>
            </a:pPr>
            <a:r>
              <a:rPr lang="en-US" altLang="zh-CN" sz="2600" dirty="0">
                <a:latin typeface="Times New Roman" panose="02020603050405020304" pitchFamily="18" charset="0"/>
                <a:ea typeface="黑体" panose="02010609060101010101" pitchFamily="49" charset="-122"/>
              </a:rPr>
              <a:t>In 2014, the Ministry of Water Resources of China launched a nationwide pilot project on water rights trading. Seven provinces and autonomous regions were selected to carry out regional pilot projects in water rights registration, water rights trading and water rights management system construction .</a:t>
            </a:r>
            <a:endParaRPr lang="zh-CN" altLang="zh-CN" sz="2600" dirty="0">
              <a:latin typeface="Times New Roman" panose="02020603050405020304" pitchFamily="18" charset="0"/>
              <a:ea typeface="黑体" panose="02010609060101010101" pitchFamily="49" charset="-122"/>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6383A301-AAEE-49BD-BBDE-B7CF4E50D707}"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5</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11267"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11268" name="Rectangle 2"/>
          <p:cNvSpPr/>
          <p:nvPr/>
        </p:nvSpPr>
        <p:spPr>
          <a:xfrm>
            <a:off x="117475" y="0"/>
            <a:ext cx="6275388"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400" b="1" dirty="0">
                <a:solidFill>
                  <a:schemeClr val="bg1"/>
                </a:solidFill>
                <a:latin typeface="Arial Black" panose="020B0A04020102020204" pitchFamily="34" charset="0"/>
                <a:ea typeface="黑体" panose="02010609060101010101" pitchFamily="49" charset="-122"/>
              </a:rPr>
              <a:t>1.</a:t>
            </a:r>
            <a:r>
              <a:rPr lang="en-US" altLang="zh-CN" sz="2400" b="1" dirty="0">
                <a:latin typeface="Times New Roman" panose="02020603050405020304" pitchFamily="18" charset="0"/>
                <a:ea typeface="黑体" panose="02010609060101010101" pitchFamily="49" charset="-122"/>
              </a:rPr>
              <a:t> </a:t>
            </a:r>
            <a:r>
              <a:rPr lang="en-US" altLang="zh-CN" sz="2400" b="1" dirty="0">
                <a:solidFill>
                  <a:schemeClr val="bg1"/>
                </a:solidFill>
                <a:latin typeface="Arial Black" panose="020B0A04020102020204" pitchFamily="34" charset="0"/>
                <a:ea typeface="黑体" panose="02010609060101010101" pitchFamily="49" charset="-122"/>
              </a:rPr>
              <a:t>Background analysis</a:t>
            </a:r>
            <a:endParaRPr lang="zh-CN" altLang="en-US" sz="2000" b="1" dirty="0">
              <a:solidFill>
                <a:schemeClr val="bg1"/>
              </a:solidFill>
              <a:latin typeface="Arial Black" panose="020B0A04020102020204" pitchFamily="34" charset="0"/>
              <a:ea typeface="黑体" panose="02010609060101010101" pitchFamily="49" charset="-122"/>
            </a:endParaRPr>
          </a:p>
        </p:txBody>
      </p:sp>
      <p:sp>
        <p:nvSpPr>
          <p:cNvPr id="11269" name="矩形 1"/>
          <p:cNvSpPr/>
          <p:nvPr/>
        </p:nvSpPr>
        <p:spPr>
          <a:xfrm>
            <a:off x="668338" y="1582738"/>
            <a:ext cx="8569325" cy="289179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lgn="just">
              <a:spcBef>
                <a:spcPct val="0"/>
              </a:spcBef>
              <a:buNone/>
            </a:pPr>
            <a:r>
              <a:rPr lang="en-US" altLang="zh-CN" sz="2600" dirty="0">
                <a:latin typeface="Times New Roman" panose="02020603050405020304" pitchFamily="18" charset="0"/>
                <a:ea typeface="黑体" panose="02010609060101010101" pitchFamily="49" charset="-122"/>
              </a:rPr>
              <a:t>China's water rights trading is mainly concentrated in the north water shortage areas, such as  Zhangye city,  Inner Mongolia province. </a:t>
            </a:r>
          </a:p>
          <a:p>
            <a:pPr marL="0" lvl="0" indent="457200" algn="just">
              <a:spcBef>
                <a:spcPct val="0"/>
              </a:spcBef>
              <a:buNone/>
            </a:pPr>
            <a:r>
              <a:rPr lang="en-US" altLang="zh-CN" sz="2600" dirty="0">
                <a:latin typeface="Times New Roman" panose="02020603050405020304" pitchFamily="18" charset="0"/>
                <a:ea typeface="黑体" panose="02010609060101010101" pitchFamily="49" charset="-122"/>
              </a:rPr>
              <a:t>Some trading is distributed in the abundant water area in the south of China, such as the permanent water rights trading between Dongyang city and Yiwu city and the water rights transfer between Yuyao city and Cixi city.</a:t>
            </a:r>
            <a:endParaRPr lang="zh-CN" altLang="zh-CN" sz="2600" dirty="0">
              <a:latin typeface="Times New Roman" panose="02020603050405020304" pitchFamily="18" charset="0"/>
              <a:ea typeface="黑体" panose="02010609060101010101" pitchFamily="49" charset="-122"/>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41C4B88A-3034-4BB9-BFAE-EFC6311FDE84}"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6</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12291"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12292" name="Rectangle 2"/>
          <p:cNvSpPr/>
          <p:nvPr/>
        </p:nvSpPr>
        <p:spPr>
          <a:xfrm>
            <a:off x="117475" y="0"/>
            <a:ext cx="6275388"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400" b="1" dirty="0">
                <a:solidFill>
                  <a:schemeClr val="bg1"/>
                </a:solidFill>
                <a:latin typeface="Arial Black" panose="020B0A04020102020204" pitchFamily="34" charset="0"/>
                <a:ea typeface="黑体" panose="02010609060101010101" pitchFamily="49" charset="-122"/>
              </a:rPr>
              <a:t>1.</a:t>
            </a:r>
            <a:r>
              <a:rPr lang="en-US" altLang="zh-CN" sz="2400" b="1" dirty="0">
                <a:latin typeface="Times New Roman" panose="02020603050405020304" pitchFamily="18" charset="0"/>
                <a:ea typeface="黑体" panose="02010609060101010101" pitchFamily="49" charset="-122"/>
              </a:rPr>
              <a:t> </a:t>
            </a:r>
            <a:r>
              <a:rPr lang="en-US" altLang="zh-CN" sz="2400" b="1" dirty="0">
                <a:solidFill>
                  <a:schemeClr val="bg1"/>
                </a:solidFill>
                <a:latin typeface="Arial Black" panose="020B0A04020102020204" pitchFamily="34" charset="0"/>
                <a:ea typeface="黑体" panose="02010609060101010101" pitchFamily="49" charset="-122"/>
              </a:rPr>
              <a:t>Background analysis</a:t>
            </a:r>
            <a:endParaRPr lang="zh-CN" altLang="en-US" sz="2000" b="1" dirty="0">
              <a:solidFill>
                <a:schemeClr val="bg1"/>
              </a:solidFill>
              <a:latin typeface="Arial Black" panose="020B0A04020102020204" pitchFamily="34" charset="0"/>
              <a:ea typeface="黑体" panose="02010609060101010101" pitchFamily="49" charset="-122"/>
            </a:endParaRPr>
          </a:p>
        </p:txBody>
      </p:sp>
      <p:sp>
        <p:nvSpPr>
          <p:cNvPr id="12293" name="矩形 1"/>
          <p:cNvSpPr/>
          <p:nvPr/>
        </p:nvSpPr>
        <p:spPr>
          <a:xfrm>
            <a:off x="631825" y="908050"/>
            <a:ext cx="8605838" cy="449262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lgn="just">
              <a:spcBef>
                <a:spcPct val="0"/>
              </a:spcBef>
              <a:buNone/>
            </a:pPr>
            <a:r>
              <a:rPr lang="en-US" altLang="zh-CN" sz="2600" dirty="0">
                <a:latin typeface="Times New Roman" panose="02020603050405020304" pitchFamily="18" charset="0"/>
                <a:ea typeface="黑体" panose="02010609060101010101" pitchFamily="49" charset="-122"/>
              </a:rPr>
              <a:t>Compared to the water-deficient regions in the north of China, the regional total indicator of water use is surplus in the wet areas, and the contradiction between the water demand and water shortage in economic development is still unknown. </a:t>
            </a:r>
            <a:r>
              <a:rPr lang="en-US" altLang="zh-CN" sz="2600" dirty="0">
                <a:solidFill>
                  <a:srgbClr val="FF0000"/>
                </a:solidFill>
                <a:latin typeface="Times New Roman" panose="02020603050405020304" pitchFamily="18" charset="0"/>
                <a:ea typeface="黑体" panose="02010609060101010101" pitchFamily="49" charset="-122"/>
              </a:rPr>
              <a:t>Therefore, the motivation to conduct water rights trading is lower than that in the north.</a:t>
            </a:r>
            <a:r>
              <a:rPr lang="en-US" altLang="zh-CN" sz="2600" dirty="0">
                <a:latin typeface="Times New Roman" panose="02020603050405020304" pitchFamily="18" charset="0"/>
                <a:ea typeface="黑体" panose="02010609060101010101" pitchFamily="49" charset="-122"/>
              </a:rPr>
              <a:t> So, what are the motives for developing water rights trading in China's wet areas?</a:t>
            </a:r>
            <a:endParaRPr lang="zh-CN" altLang="zh-CN" sz="2600" dirty="0">
              <a:latin typeface="Times New Roman" panose="02020603050405020304" pitchFamily="18" charset="0"/>
              <a:ea typeface="黑体" panose="02010609060101010101" pitchFamily="49" charset="-122"/>
            </a:endParaRPr>
          </a:p>
          <a:p>
            <a:pPr marL="0" lvl="0" indent="457200" algn="just">
              <a:spcBef>
                <a:spcPct val="0"/>
              </a:spcBef>
              <a:buNone/>
            </a:pPr>
            <a:r>
              <a:rPr lang="en-US" altLang="zh-CN" sz="2600" dirty="0">
                <a:latin typeface="Times New Roman" panose="02020603050405020304" pitchFamily="18" charset="0"/>
                <a:ea typeface="黑体" panose="02010609060101010101" pitchFamily="49" charset="-122"/>
              </a:rPr>
              <a:t>Through the investigation of water rights trading cases in the Taihu basin in typical wet areas of China, we found that water rights trading in wet areas of China have obvious regional characteristics.</a:t>
            </a:r>
            <a:endParaRPr lang="zh-CN" altLang="zh-CN" sz="2600" dirty="0">
              <a:latin typeface="Times New Roman" panose="02020603050405020304" pitchFamily="18" charset="0"/>
              <a:ea typeface="黑体" panose="02010609060101010101" pitchFamily="49" charset="-122"/>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F2E4A3E6-0862-4232-A484-1BF8819905AF}"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7</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13315"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13316" name="Rectangle 2"/>
          <p:cNvSpPr/>
          <p:nvPr/>
        </p:nvSpPr>
        <p:spPr>
          <a:xfrm>
            <a:off x="117475" y="0"/>
            <a:ext cx="10020300"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400" b="1" dirty="0">
                <a:solidFill>
                  <a:schemeClr val="bg1"/>
                </a:solidFill>
                <a:latin typeface="Arial Black" panose="020B0A04020102020204" pitchFamily="34" charset="0"/>
                <a:ea typeface="黑体" panose="02010609060101010101" pitchFamily="49" charset="-122"/>
              </a:rPr>
              <a:t>2.</a:t>
            </a:r>
            <a:r>
              <a:rPr lang="en-US" altLang="zh-CN" sz="2400" b="1" dirty="0">
                <a:latin typeface="Times New Roman" panose="02020603050405020304" pitchFamily="18" charset="0"/>
                <a:ea typeface="黑体" panose="02010609060101010101" pitchFamily="49" charset="-122"/>
              </a:rPr>
              <a:t> </a:t>
            </a:r>
            <a:r>
              <a:rPr lang="en-US" altLang="zh-CN" sz="2400" b="1" dirty="0">
                <a:solidFill>
                  <a:schemeClr val="bg1"/>
                </a:solidFill>
                <a:latin typeface="Arial Black" panose="020B0A04020102020204" pitchFamily="34" charset="0"/>
                <a:ea typeface="黑体" panose="02010609060101010101" pitchFamily="49" charset="-122"/>
              </a:rPr>
              <a:t>Survey area - overview of Taihu Basin in China</a:t>
            </a:r>
            <a:endParaRPr lang="zh-CN" altLang="en-US" sz="2000" b="1" dirty="0">
              <a:solidFill>
                <a:schemeClr val="bg1"/>
              </a:solidFill>
              <a:latin typeface="Arial Black" panose="020B0A04020102020204" pitchFamily="34" charset="0"/>
              <a:ea typeface="黑体" panose="02010609060101010101" pitchFamily="49" charset="-122"/>
            </a:endParaRPr>
          </a:p>
        </p:txBody>
      </p:sp>
      <p:sp>
        <p:nvSpPr>
          <p:cNvPr id="13317" name="矩形 1"/>
          <p:cNvSpPr/>
          <p:nvPr/>
        </p:nvSpPr>
        <p:spPr>
          <a:xfrm>
            <a:off x="-227012" y="725488"/>
            <a:ext cx="8920162" cy="49212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spcBef>
                <a:spcPct val="0"/>
              </a:spcBef>
              <a:buNone/>
            </a:pPr>
            <a:r>
              <a:rPr lang="en-US" altLang="zh-CN" sz="2600" dirty="0">
                <a:solidFill>
                  <a:srgbClr val="C00000"/>
                </a:solidFill>
                <a:latin typeface="Times New Roman" panose="02020603050405020304" pitchFamily="18" charset="0"/>
                <a:ea typeface="黑体" panose="02010609060101010101" pitchFamily="49" charset="-122"/>
              </a:rPr>
              <a:t>2.1. Location and social economic profile of Taihu basin</a:t>
            </a:r>
            <a:endParaRPr lang="zh-CN" altLang="zh-CN" sz="2600" dirty="0">
              <a:solidFill>
                <a:srgbClr val="C00000"/>
              </a:solidFill>
              <a:latin typeface="Times New Roman" panose="02020603050405020304" pitchFamily="18" charset="0"/>
              <a:ea typeface="黑体" panose="02010609060101010101" pitchFamily="49" charset="-122"/>
            </a:endParaRPr>
          </a:p>
        </p:txBody>
      </p:sp>
      <p:sp>
        <p:nvSpPr>
          <p:cNvPr id="13318" name="文本框 1"/>
          <p:cNvSpPr txBox="1"/>
          <p:nvPr/>
        </p:nvSpPr>
        <p:spPr>
          <a:xfrm>
            <a:off x="277813" y="1628775"/>
            <a:ext cx="3883025" cy="24923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spcBef>
                <a:spcPct val="0"/>
              </a:spcBef>
              <a:buNone/>
            </a:pPr>
            <a:r>
              <a:rPr lang="en-US" altLang="zh-CN" sz="2600" dirty="0">
                <a:latin typeface="Times New Roman" panose="02020603050405020304" pitchFamily="18" charset="0"/>
                <a:ea typeface="黑体" panose="02010609060101010101" pitchFamily="49" charset="-122"/>
              </a:rPr>
              <a:t>Taihu basin area covers the Taihu basin itself along with the southeastern river basins, located in the southeast coastal area of China (figure 1). </a:t>
            </a:r>
            <a:endParaRPr lang="zh-CN" altLang="zh-CN" sz="2600" dirty="0">
              <a:latin typeface="Times New Roman" panose="02020603050405020304" pitchFamily="18" charset="0"/>
              <a:ea typeface="黑体" panose="02010609060101010101" pitchFamily="49" charset="-122"/>
            </a:endParaRPr>
          </a:p>
        </p:txBody>
      </p:sp>
      <p:pic>
        <p:nvPicPr>
          <p:cNvPr id="13319" name="图片 6"/>
          <p:cNvPicPr>
            <a:picLocks noChangeAspect="1"/>
          </p:cNvPicPr>
          <p:nvPr/>
        </p:nvPicPr>
        <p:blipFill>
          <a:blip r:embed="rId3"/>
          <a:srcRect l="3537" t="3593" r="3017" b="3194"/>
          <a:stretch>
            <a:fillRect/>
          </a:stretch>
        </p:blipFill>
        <p:spPr>
          <a:xfrm>
            <a:off x="4232275" y="1217613"/>
            <a:ext cx="5113338" cy="5640387"/>
          </a:xfrm>
          <a:prstGeom prst="rect">
            <a:avLst/>
          </a:prstGeom>
          <a:noFill/>
          <a:ln w="3175" cap="flat" cmpd="sng">
            <a:solidFill>
              <a:srgbClr val="000000"/>
            </a:solidFill>
            <a:prstDash val="solid"/>
            <a:round/>
            <a:headEnd type="none" w="med" len="med"/>
            <a:tailEnd type="none" w="med" len="med"/>
          </a:ln>
        </p:spPr>
      </p:pic>
      <p:sp>
        <p:nvSpPr>
          <p:cNvPr id="13320" name="矩形 2"/>
          <p:cNvSpPr/>
          <p:nvPr/>
        </p:nvSpPr>
        <p:spPr>
          <a:xfrm>
            <a:off x="-28575" y="5029200"/>
            <a:ext cx="4260850" cy="40005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228600" algn="ctr">
              <a:spcBef>
                <a:spcPct val="0"/>
              </a:spcBef>
              <a:buNone/>
            </a:pPr>
            <a:r>
              <a:rPr lang="en-US" altLang="zh-CN" sz="2000" dirty="0">
                <a:latin typeface="Times New Roman" panose="02020603050405020304" pitchFamily="18" charset="0"/>
                <a:ea typeface="黑体" panose="02010609060101010101" pitchFamily="49" charset="-122"/>
              </a:rPr>
              <a:t>Fig 1: Distribution of the Taihu Basin</a:t>
            </a:r>
            <a:endParaRPr lang="zh-CN" altLang="zh-CN" sz="2000" dirty="0">
              <a:latin typeface="Times New Roman" panose="02020603050405020304" pitchFamily="18" charset="0"/>
              <a:ea typeface="黑体" panose="02010609060101010101" pitchFamily="49" charset="-122"/>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灯片编号占位符 4"/>
          <p:cNvSpPr txBox="1">
            <a:spLocks noGrp="1"/>
          </p:cNvSpPr>
          <p:nvPr>
            <p:ph type="sldNum" sz="quarter" idx="11"/>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r" defTabSz="914400" rtl="0" eaLnBrk="1" fontAlgn="base" latinLnBrk="0" hangingPunct="1">
              <a:lnSpc>
                <a:spcPct val="100000"/>
              </a:lnSpc>
              <a:spcBef>
                <a:spcPct val="0"/>
              </a:spcBef>
              <a:spcAft>
                <a:spcPct val="0"/>
              </a:spcAft>
              <a:buClrTx/>
              <a:buSzTx/>
              <a:buFontTx/>
              <a:buNone/>
              <a:defRPr/>
            </a:pPr>
            <a:fld id="{6410D525-C954-40D8-AF45-E868955BF805}" type="slidenum">
              <a:rPr kumimoji="0" lang="en-US" altLang="zh-CN" sz="1600" b="1" i="0" u="none" strike="noStrike" kern="1200" cap="none" spc="0" normalizeH="0" baseline="0" noProof="0">
                <a:ln>
                  <a:noFill/>
                </a:ln>
                <a:solidFill>
                  <a:schemeClr val="tx1"/>
                </a:solidFill>
                <a:effectLst/>
                <a:uLnTx/>
                <a:uFillTx/>
                <a:latin typeface="+mn-lt"/>
                <a:ea typeface="+mn-ea"/>
                <a:cs typeface="+mn-cs"/>
              </a:rPr>
              <a:t>8</a:t>
            </a:fld>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15363" name="Text Box 77"/>
          <p:cNvSpPr txBox="1"/>
          <p:nvPr/>
        </p:nvSpPr>
        <p:spPr>
          <a:xfrm>
            <a:off x="0" y="0"/>
            <a:ext cx="9906000" cy="657225"/>
          </a:xfrm>
          <a:prstGeom prst="rect">
            <a:avLst/>
          </a:prstGeom>
          <a:solidFill>
            <a:srgbClr val="333399"/>
          </a:solidFill>
          <a:ln w="9525">
            <a:noFill/>
          </a:ln>
        </p:spPr>
        <p:txBody>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zh-CN" sz="2000" dirty="0">
                <a:solidFill>
                  <a:schemeClr val="bg1"/>
                </a:solidFill>
                <a:latin typeface="Vineta BT" pitchFamily="82" charset="0"/>
              </a:rPr>
              <a:t>         </a:t>
            </a:r>
            <a:endParaRPr lang="en-US" altLang="zh-CN" sz="2000" b="1" i="1" dirty="0">
              <a:solidFill>
                <a:schemeClr val="bg1"/>
              </a:solidFill>
              <a:latin typeface="Bookman Old Style" panose="02050604050505020204" pitchFamily="18" charset="0"/>
            </a:endParaRPr>
          </a:p>
        </p:txBody>
      </p:sp>
      <p:sp>
        <p:nvSpPr>
          <p:cNvPr id="15364" name="Rectangle 2"/>
          <p:cNvSpPr/>
          <p:nvPr/>
        </p:nvSpPr>
        <p:spPr>
          <a:xfrm>
            <a:off x="117475" y="0"/>
            <a:ext cx="10020300" cy="657225"/>
          </a:xfrm>
          <a:prstGeom prst="rect">
            <a:avLst/>
          </a:prstGeom>
          <a:noFill/>
          <a:ln w="9525">
            <a:noFill/>
          </a:ln>
        </p:spPr>
        <p:txBody>
          <a:bodyPr anchor="ct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zh-CN" sz="2400" b="1" dirty="0">
                <a:solidFill>
                  <a:schemeClr val="bg1"/>
                </a:solidFill>
                <a:latin typeface="Arial Black" panose="020B0A04020102020204" pitchFamily="34" charset="0"/>
                <a:ea typeface="黑体" panose="02010609060101010101" pitchFamily="49" charset="-122"/>
              </a:rPr>
              <a:t>2.</a:t>
            </a:r>
            <a:r>
              <a:rPr lang="en-US" altLang="zh-CN" sz="2400" b="1" dirty="0">
                <a:latin typeface="Times New Roman" panose="02020603050405020304" pitchFamily="18" charset="0"/>
                <a:ea typeface="黑体" panose="02010609060101010101" pitchFamily="49" charset="-122"/>
              </a:rPr>
              <a:t> </a:t>
            </a:r>
            <a:r>
              <a:rPr lang="en-US" altLang="zh-CN" sz="2400" b="1" dirty="0">
                <a:solidFill>
                  <a:schemeClr val="bg1"/>
                </a:solidFill>
                <a:latin typeface="Arial Black" panose="020B0A04020102020204" pitchFamily="34" charset="0"/>
                <a:ea typeface="黑体" panose="02010609060101010101" pitchFamily="49" charset="-122"/>
              </a:rPr>
              <a:t>Survey area - overview of Taihu Basin in China</a:t>
            </a:r>
            <a:endParaRPr lang="zh-CN" altLang="en-US" sz="2000" b="1" dirty="0">
              <a:solidFill>
                <a:schemeClr val="bg1"/>
              </a:solidFill>
              <a:latin typeface="Arial Black" panose="020B0A04020102020204" pitchFamily="34" charset="0"/>
              <a:ea typeface="黑体" panose="02010609060101010101" pitchFamily="49" charset="-122"/>
            </a:endParaRPr>
          </a:p>
        </p:txBody>
      </p:sp>
      <p:sp>
        <p:nvSpPr>
          <p:cNvPr id="15365" name="矩形 1"/>
          <p:cNvSpPr/>
          <p:nvPr/>
        </p:nvSpPr>
        <p:spPr>
          <a:xfrm>
            <a:off x="-9525" y="930275"/>
            <a:ext cx="8918575" cy="49212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spcBef>
                <a:spcPct val="0"/>
              </a:spcBef>
              <a:buNone/>
            </a:pPr>
            <a:r>
              <a:rPr lang="en-US" altLang="zh-CN" sz="2600" dirty="0">
                <a:solidFill>
                  <a:srgbClr val="C00000"/>
                </a:solidFill>
                <a:latin typeface="Times New Roman" panose="02020603050405020304" pitchFamily="18" charset="0"/>
                <a:ea typeface="黑体" panose="02010609060101010101" pitchFamily="49" charset="-122"/>
              </a:rPr>
              <a:t>2.1. Location and social economic profile of Taihu basin</a:t>
            </a:r>
            <a:endParaRPr lang="zh-CN" altLang="zh-CN" sz="2600" dirty="0">
              <a:solidFill>
                <a:srgbClr val="C00000"/>
              </a:solidFill>
              <a:latin typeface="Times New Roman" panose="02020603050405020304" pitchFamily="18" charset="0"/>
              <a:ea typeface="黑体" panose="02010609060101010101" pitchFamily="49" charset="-122"/>
            </a:endParaRPr>
          </a:p>
        </p:txBody>
      </p:sp>
      <p:sp>
        <p:nvSpPr>
          <p:cNvPr id="15366" name="文本框 1"/>
          <p:cNvSpPr txBox="1"/>
          <p:nvPr/>
        </p:nvSpPr>
        <p:spPr>
          <a:xfrm>
            <a:off x="415925" y="1695450"/>
            <a:ext cx="8688388" cy="329184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457200" algn="just">
              <a:spcBef>
                <a:spcPct val="0"/>
              </a:spcBef>
              <a:buNone/>
            </a:pPr>
            <a:r>
              <a:rPr lang="en-US" altLang="zh-CN" sz="2600" dirty="0">
                <a:latin typeface="Times New Roman" panose="02020603050405020304" pitchFamily="18" charset="0"/>
                <a:ea typeface="黑体" panose="02010609060101010101" pitchFamily="49" charset="-122"/>
              </a:rPr>
              <a:t>It is a region of rapid economic development .</a:t>
            </a:r>
            <a:r>
              <a:rPr lang="en-US" altLang="zh-CN" sz="2600" dirty="0">
                <a:solidFill>
                  <a:srgbClr val="FF0000"/>
                </a:solidFill>
                <a:latin typeface="Times New Roman" panose="02020603050405020304" pitchFamily="18" charset="0"/>
                <a:ea typeface="黑体" panose="02010609060101010101" pitchFamily="49" charset="-122"/>
              </a:rPr>
              <a:t>There are some foundation data about the </a:t>
            </a:r>
            <a:r>
              <a:rPr lang="en-US" altLang="zh-CN" sz="2600" dirty="0" err="1">
                <a:solidFill>
                  <a:srgbClr val="FF0000"/>
                </a:solidFill>
                <a:latin typeface="Times New Roman" panose="02020603050405020304" pitchFamily="18" charset="0"/>
                <a:ea typeface="黑体" panose="02010609060101010101" pitchFamily="49" charset="-122"/>
              </a:rPr>
              <a:t>Taihu</a:t>
            </a:r>
            <a:r>
              <a:rPr lang="en-US" altLang="zh-CN" sz="2600" dirty="0">
                <a:solidFill>
                  <a:srgbClr val="FF0000"/>
                </a:solidFill>
                <a:latin typeface="Times New Roman" panose="02020603050405020304" pitchFamily="18" charset="0"/>
                <a:ea typeface="黑体" panose="02010609060101010101" pitchFamily="49" charset="-122"/>
              </a:rPr>
              <a:t> basin:</a:t>
            </a:r>
          </a:p>
          <a:p>
            <a:pPr marL="0" lvl="0" indent="457200" algn="just">
              <a:spcBef>
                <a:spcPct val="0"/>
              </a:spcBef>
              <a:buNone/>
            </a:pPr>
            <a:r>
              <a:rPr lang="en-US" altLang="zh-CN" sz="2600" dirty="0">
                <a:latin typeface="Times New Roman" panose="02020603050405020304" pitchFamily="18" charset="0"/>
                <a:ea typeface="黑体" panose="02010609060101010101" pitchFamily="49" charset="-122"/>
              </a:rPr>
              <a:t>Total area is 245,000 square kilometer</a:t>
            </a:r>
            <a:r>
              <a:rPr lang="zh-CN" altLang="zh-CN" sz="2600" dirty="0">
                <a:latin typeface="Times New Roman" panose="02020603050405020304" pitchFamily="18" charset="0"/>
                <a:ea typeface="黑体" panose="02010609060101010101" pitchFamily="49" charset="-122"/>
              </a:rPr>
              <a:t>（</a:t>
            </a:r>
            <a:r>
              <a:rPr lang="en-US" altLang="zh-CN" sz="2600" dirty="0">
                <a:latin typeface="Times New Roman" panose="02020603050405020304" pitchFamily="18" charset="0"/>
                <a:ea typeface="黑体" panose="02010609060101010101" pitchFamily="49" charset="-122"/>
              </a:rPr>
              <a:t>km</a:t>
            </a:r>
            <a:r>
              <a:rPr lang="en-US" altLang="zh-CN" sz="2600" baseline="30000" dirty="0">
                <a:latin typeface="Times New Roman" panose="02020603050405020304" pitchFamily="18" charset="0"/>
                <a:ea typeface="黑体" panose="02010609060101010101" pitchFamily="49" charset="-122"/>
              </a:rPr>
              <a:t>2</a:t>
            </a:r>
            <a:r>
              <a:rPr lang="zh-CN" altLang="zh-CN" sz="2600" dirty="0">
                <a:latin typeface="Times New Roman" panose="02020603050405020304" pitchFamily="18" charset="0"/>
                <a:ea typeface="黑体" panose="02010609060101010101" pitchFamily="49" charset="-122"/>
              </a:rPr>
              <a:t>）</a:t>
            </a:r>
            <a:r>
              <a:rPr lang="en-US" altLang="zh-CN" sz="2600" dirty="0">
                <a:latin typeface="Times New Roman" panose="02020603050405020304" pitchFamily="18" charset="0"/>
                <a:ea typeface="黑体" panose="02010609060101010101" pitchFamily="49" charset="-122"/>
              </a:rPr>
              <a:t>. In 2017</a:t>
            </a:r>
            <a:r>
              <a:rPr lang="zh-CN" altLang="zh-CN" sz="2600" dirty="0">
                <a:latin typeface="Times New Roman" panose="02020603050405020304" pitchFamily="18" charset="0"/>
                <a:ea typeface="黑体" panose="02010609060101010101" pitchFamily="49" charset="-122"/>
              </a:rPr>
              <a:t>，</a:t>
            </a:r>
            <a:r>
              <a:rPr lang="en-US" altLang="zh-CN" sz="2600" dirty="0">
                <a:latin typeface="Times New Roman" panose="02020603050405020304" pitchFamily="18" charset="0"/>
                <a:ea typeface="黑体" panose="02010609060101010101" pitchFamily="49" charset="-122"/>
              </a:rPr>
              <a:t>the total population of river basins is about 142 million, accounting for 10.2% of the total population of China. Regional GDP is about 14.99 trillion yuan, accounting for 18.1% of China's total GDP; per capita GDP is about 133,000 yuan, 2.2 times of China.</a:t>
            </a:r>
            <a:endParaRPr lang="zh-CN" altLang="zh-CN" sz="2600" dirty="0">
              <a:latin typeface="Times New Roman" panose="02020603050405020304" pitchFamily="18" charset="0"/>
              <a:ea typeface="黑体" panose="02010609060101010101" pitchFamily="49" charset="-122"/>
            </a:endParaRPr>
          </a:p>
        </p:txBody>
      </p:sp>
    </p:spTree>
  </p:cSld>
  <p:clrMapOvr>
    <a:masterClrMapping/>
  </p:clrMapOvr>
  <p:transition/>
</p:sld>
</file>

<file path=ppt/theme/theme1.xml><?xml version="1.0" encoding="utf-8"?>
<a:theme xmlns:a="http://schemas.openxmlformats.org/drawingml/2006/main" name="电力系统安全防御">
  <a:themeElements>
    <a:clrScheme name="电力系统安全防御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电力系统安全防御">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DDDDDD"/>
        </a:solidFill>
        <a:ln w="19050" cap="flat" cmpd="sng" algn="ctr">
          <a:solidFill>
            <a:srgbClr val="FF0000"/>
          </a:solidFill>
          <a:prstDash val="sysDot"/>
          <a:round/>
          <a:headEnd type="none" w="med" len="med"/>
          <a:tailEnd type="none" w="med" len="med"/>
        </a:ln>
      </a:spPr>
      <a:bodyPr vert="horz" wrap="square" lIns="91440" tIns="45720" rIns="91440" bIns="45720" numCol="1" anchor="ctr" anchorCtr="0" compatLnSpc="1">
        <a:spAutoFit/>
      </a:bodyPr>
      <a:lstStyle>
        <a:defPPr marL="266700" marR="0" indent="-266700" algn="l" defTabSz="914400" rtl="0" eaLnBrk="0" fontAlgn="base" latinLnBrk="0" hangingPunct="0">
          <a:lnSpc>
            <a:spcPct val="100000"/>
          </a:lnSpc>
          <a:spcBef>
            <a:spcPct val="30000"/>
          </a:spcBef>
          <a:spcAft>
            <a:spcPct val="0"/>
          </a:spcAft>
          <a:buClr>
            <a:srgbClr val="FF0000"/>
          </a:buClr>
          <a:buSzPct val="75000"/>
          <a:buFont typeface="Wingdings" panose="05000000000000000000" pitchFamily="2" charset="2"/>
          <a:buChar char="Ø"/>
          <a:defRPr kumimoji="1" lang="zh-CN" altLang="en-US" sz="2000" b="1" i="0" u="none" strike="noStrike" cap="none" normalizeH="0" baseline="0" smtClean="0">
            <a:ln>
              <a:noFill/>
            </a:ln>
            <a:solidFill>
              <a:schemeClr val="tx1"/>
            </a:solidFill>
            <a:effectLst/>
            <a:latin typeface="Times New Roman" panose="02020603050405020304" pitchFamily="18" charset="0"/>
            <a:ea typeface="楷体_GB2312" charset="-122"/>
          </a:defRPr>
        </a:defPPr>
      </a:lstStyle>
    </a:spDef>
    <a:lnDef>
      <a:spPr bwMode="auto">
        <a:xfrm>
          <a:off x="0" y="0"/>
          <a:ext cx="1" cy="1"/>
        </a:xfrm>
        <a:custGeom>
          <a:avLst/>
          <a:gdLst/>
          <a:ahLst/>
          <a:cxnLst/>
          <a:rect l="0" t="0" r="0" b="0"/>
          <a:pathLst/>
        </a:custGeom>
        <a:solidFill>
          <a:srgbClr val="DDDDDD"/>
        </a:solidFill>
        <a:ln w="19050" cap="flat" cmpd="sng" algn="ctr">
          <a:solidFill>
            <a:srgbClr val="FF0000"/>
          </a:solidFill>
          <a:prstDash val="sysDot"/>
          <a:round/>
          <a:headEnd type="none" w="med" len="med"/>
          <a:tailEnd type="none" w="med" len="med"/>
        </a:ln>
      </a:spPr>
      <a:bodyPr vert="horz" wrap="square" lIns="91440" tIns="45720" rIns="91440" bIns="45720" numCol="1" anchor="ctr" anchorCtr="0" compatLnSpc="1">
        <a:spAutoFit/>
      </a:bodyPr>
      <a:lstStyle>
        <a:defPPr marL="266700" marR="0" indent="-266700" algn="l" defTabSz="914400" rtl="0" eaLnBrk="0" fontAlgn="base" latinLnBrk="0" hangingPunct="0">
          <a:lnSpc>
            <a:spcPct val="100000"/>
          </a:lnSpc>
          <a:spcBef>
            <a:spcPct val="30000"/>
          </a:spcBef>
          <a:spcAft>
            <a:spcPct val="0"/>
          </a:spcAft>
          <a:buClr>
            <a:srgbClr val="FF0000"/>
          </a:buClr>
          <a:buSzPct val="75000"/>
          <a:buFont typeface="Wingdings" panose="05000000000000000000" pitchFamily="2" charset="2"/>
          <a:buChar char="Ø"/>
          <a:defRPr kumimoji="1" lang="zh-CN" altLang="en-US" sz="2000" b="1" i="0" u="none" strike="noStrike" cap="none" normalizeH="0" baseline="0" smtClean="0">
            <a:ln>
              <a:noFill/>
            </a:ln>
            <a:solidFill>
              <a:schemeClr val="tx1"/>
            </a:solidFill>
            <a:effectLst/>
            <a:latin typeface="Times New Roman" panose="02020603050405020304" pitchFamily="18" charset="0"/>
            <a:ea typeface="楷体_GB2312" charset="-122"/>
          </a:defRPr>
        </a:defPPr>
      </a:lstStyle>
    </a:lnDef>
  </a:objectDefaults>
  <a:extraClrSchemeLst>
    <a:extraClrScheme>
      <a:clrScheme name="电力系统安全防御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电力系统安全防御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电力系统安全防御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电力系统安全防御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电力系统安全防御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电力系统安全防御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电力系统安全防御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电力系统安全防御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电力系统安全防御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电力系统安全防御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电力系统安全防御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电力系统安全防御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TotalTime>
  <Words>3048</Words>
  <Application>Microsoft Office PowerPoint</Application>
  <PresentationFormat>A4 纸张(210x297 毫米)</PresentationFormat>
  <Paragraphs>205</Paragraphs>
  <Slides>38</Slides>
  <Notes>5</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38</vt:i4>
      </vt:variant>
    </vt:vector>
  </HeadingPairs>
  <TitlesOfParts>
    <vt:vector size="45" baseType="lpstr">
      <vt:lpstr>Vineta BT</vt:lpstr>
      <vt:lpstr>Arial</vt:lpstr>
      <vt:lpstr>Arial Black</vt:lpstr>
      <vt:lpstr>Bookman Old Style</vt:lpstr>
      <vt:lpstr>Palatino Linotype</vt:lpstr>
      <vt:lpstr>Times New Roman</vt:lpstr>
      <vt:lpstr>电力系统安全防御</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AES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wanqiu</dc:creator>
  <cp:lastModifiedBy> </cp:lastModifiedBy>
  <cp:revision>1760</cp:revision>
  <dcterms:created xsi:type="dcterms:W3CDTF">2005-06-10T09:38:00Z</dcterms:created>
  <dcterms:modified xsi:type="dcterms:W3CDTF">2018-12-16T15:17:27Z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2052-10.1.0.7670</vt:lpwstr>
  </property>
</Properties>
</file>