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513" r:id="rId3"/>
    <p:sldId id="493" r:id="rId4"/>
    <p:sldId id="494" r:id="rId5"/>
    <p:sldId id="496" r:id="rId6"/>
    <p:sldId id="500" r:id="rId7"/>
    <p:sldId id="508" r:id="rId8"/>
    <p:sldId id="482" r:id="rId9"/>
    <p:sldId id="480" r:id="rId10"/>
    <p:sldId id="481" r:id="rId11"/>
    <p:sldId id="502" r:id="rId12"/>
    <p:sldId id="543" r:id="rId13"/>
    <p:sldId id="523" r:id="rId14"/>
    <p:sldId id="538" r:id="rId15"/>
    <p:sldId id="525" r:id="rId16"/>
    <p:sldId id="489" r:id="rId17"/>
    <p:sldId id="490" r:id="rId18"/>
    <p:sldId id="487" r:id="rId19"/>
    <p:sldId id="531" r:id="rId20"/>
    <p:sldId id="532" r:id="rId21"/>
    <p:sldId id="533" r:id="rId22"/>
    <p:sldId id="540" r:id="rId23"/>
    <p:sldId id="542" r:id="rId24"/>
    <p:sldId id="527" r:id="rId25"/>
    <p:sldId id="535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12E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624"/>
  </p:normalViewPr>
  <p:slideViewPr>
    <p:cSldViewPr>
      <p:cViewPr varScale="1">
        <p:scale>
          <a:sx n="121" d="100"/>
          <a:sy n="121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238D-D4CA-421C-9B07-7C66B5E5157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FC70-8015-45A6-AE8B-57EEF8D9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C074133-56FC-4072-A0D2-1B5AB2046CF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FC59D74-626C-454F-8167-33516E9D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CA089-7A57-4B43-91E3-7109745C5B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59D74-626C-454F-8167-33516E9D0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1025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12725" y="6501492"/>
            <a:ext cx="1184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prstClr val="black"/>
                </a:solidFill>
                <a:latin typeface="Verdana" pitchFamily="34" charset="0"/>
              </a:rPr>
              <a:t>R. </a:t>
            </a:r>
            <a:r>
              <a:rPr lang="en-US" sz="1400" b="1" dirty="0" err="1">
                <a:solidFill>
                  <a:prstClr val="black"/>
                </a:solidFill>
                <a:latin typeface="Verdana" pitchFamily="34" charset="0"/>
              </a:rPr>
              <a:t>Raufer</a:t>
            </a:r>
            <a:r>
              <a:rPr lang="en-US" sz="1400" b="1" baseline="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en-US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2"/>
            <a:ext cx="1295401" cy="950522"/>
          </a:xfrm>
          <a:prstGeom prst="rect">
            <a:avLst/>
          </a:prstGeom>
        </p:spPr>
      </p:pic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-1" y="947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1295400" y="-2722"/>
            <a:ext cx="0" cy="950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1FB4-C676-44B1-8E2E-3403CE1A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5410-894B-49A3-9FBE-9B19E22DE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1FB4-C676-44B1-8E2E-3403CE1A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5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5257800" y="1447800"/>
            <a:ext cx="3124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latin typeface="Verdana" pitchFamily="34" charset="0"/>
              </a:rPr>
              <a:t>Application of economic tools </a:t>
            </a:r>
          </a:p>
          <a:p>
            <a:pPr eaLnBrk="1" hangingPunct="1"/>
            <a:r>
              <a:rPr lang="en-US" b="1" dirty="0">
                <a:latin typeface="Verdana" pitchFamily="34" charset="0"/>
              </a:rPr>
              <a:t>in China’s environmental management</a:t>
            </a:r>
          </a:p>
          <a:p>
            <a:pPr algn="l" eaLnBrk="1" hangingPunct="1"/>
            <a:endParaRPr lang="en-US" b="1" dirty="0">
              <a:latin typeface="Verdana" pitchFamily="34" charset="0"/>
            </a:endParaRPr>
          </a:p>
          <a:p>
            <a:pPr algn="l" eaLnBrk="1" hangingPunct="1"/>
            <a:r>
              <a:rPr lang="en-US" b="1" dirty="0">
                <a:latin typeface="Verdana" pitchFamily="34" charset="0"/>
              </a:rPr>
              <a:t>R. Raufer</a:t>
            </a:r>
          </a:p>
          <a:p>
            <a:pPr algn="l" eaLnBrk="1" hangingPunct="1"/>
            <a:endParaRPr lang="en-US" b="1" dirty="0">
              <a:latin typeface="Verdana" pitchFamily="34" charset="0"/>
            </a:endParaRPr>
          </a:p>
          <a:p>
            <a:pPr algn="l" eaLnBrk="1" hangingPunct="1"/>
            <a:endParaRPr lang="en-US" sz="1600" b="1" i="1" dirty="0">
              <a:solidFill>
                <a:schemeClr val="bg2"/>
              </a:solidFill>
              <a:latin typeface="Verdana" pitchFamily="34" charset="0"/>
            </a:endParaRPr>
          </a:p>
          <a:p>
            <a:pPr algn="l" eaLnBrk="1" hangingPunct="1"/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International Water Rights Forum</a:t>
            </a:r>
          </a:p>
          <a:p>
            <a:pPr algn="l" eaLnBrk="1" hangingPunct="1"/>
            <a:r>
              <a:rPr lang="en-US" sz="1600" b="1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Hohai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University</a:t>
            </a:r>
          </a:p>
          <a:p>
            <a:pPr algn="l" eaLnBrk="1" hangingPunct="1"/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Nanjing, P.R. China</a:t>
            </a:r>
          </a:p>
          <a:p>
            <a:pPr algn="l" eaLnBrk="1" hangingPunct="1"/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17 December 2018</a:t>
            </a:r>
          </a:p>
          <a:p>
            <a:pPr algn="l" eaLnBrk="1" hangingPunct="1"/>
            <a:endParaRPr lang="en-US" sz="2000" b="1" i="1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6" name="Picture 2" descr="Time Lapse of Water Drop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02980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09" y="1270584"/>
            <a:ext cx="6858591" cy="1152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90" y="1371600"/>
            <a:ext cx="1218609" cy="903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295" y="4343400"/>
            <a:ext cx="6400800" cy="180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752967"/>
            <a:ext cx="6401391" cy="1499040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19238" y="228600"/>
            <a:ext cx="7400925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latin typeface="Verdana" pitchFamily="34" charset="0"/>
              </a:rPr>
              <a:t>Too much, too soon?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343400"/>
            <a:ext cx="1424036" cy="1844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122" name="Picture 2" descr="global-energy-trading-ic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75" y="2752967"/>
            <a:ext cx="2014635" cy="11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6705" y="1476375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>
                <a:latin typeface="Verdana" pitchFamily="34" charset="0"/>
              </a:rPr>
              <a:t>Goals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38543" y="1539875"/>
            <a:ext cx="3017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i="1">
                <a:latin typeface="Verdana" pitchFamily="34" charset="0"/>
              </a:rPr>
              <a:t>Environmental Quality Standards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481393" y="2252663"/>
            <a:ext cx="148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i="1">
                <a:latin typeface="Verdana" pitchFamily="34" charset="0"/>
              </a:rPr>
              <a:t>1.  Prohibitions</a:t>
            </a:r>
            <a:endParaRPr lang="en-US" sz="1200" b="1">
              <a:latin typeface="Verdana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55993" y="2862263"/>
            <a:ext cx="2938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i="1">
                <a:latin typeface="Verdana" pitchFamily="34" charset="0"/>
              </a:rPr>
              <a:t>2.  Technology-Based Standards</a:t>
            </a:r>
            <a:endParaRPr lang="en-US" sz="1200" b="1">
              <a:latin typeface="Verdana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57343" y="2225675"/>
            <a:ext cx="1279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>
                <a:latin typeface="Verdana" pitchFamily="34" charset="0"/>
              </a:rPr>
              <a:t>Regulatory</a:t>
            </a:r>
          </a:p>
          <a:p>
            <a:r>
              <a:rPr lang="en-US" sz="1400" b="1" dirty="0">
                <a:latin typeface="Verdana" pitchFamily="34" charset="0"/>
              </a:rPr>
              <a:t>Means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6393655" y="2819400"/>
            <a:ext cx="221694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200" b="1" dirty="0">
                <a:latin typeface="Verdana" pitchFamily="34" charset="0"/>
              </a:rPr>
              <a:t>US EPA’s</a:t>
            </a:r>
          </a:p>
          <a:p>
            <a:pPr algn="ctr"/>
            <a:r>
              <a:rPr lang="en-US" sz="1200" b="1" dirty="0">
                <a:latin typeface="Verdana" pitchFamily="34" charset="0"/>
              </a:rPr>
              <a:t>Emissions Trading</a:t>
            </a:r>
          </a:p>
          <a:p>
            <a:pPr algn="ctr"/>
            <a:r>
              <a:rPr lang="en-US" sz="1200" b="1" dirty="0">
                <a:latin typeface="Verdana" pitchFamily="34" charset="0"/>
              </a:rPr>
              <a:t>Program (ETP)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6691982" y="5655454"/>
            <a:ext cx="18787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 b="1" i="1" dirty="0">
                <a:latin typeface="Verdana" pitchFamily="34" charset="0"/>
              </a:rPr>
              <a:t>Emission Reduction</a:t>
            </a:r>
          </a:p>
          <a:p>
            <a:pPr algn="ctr"/>
            <a:r>
              <a:rPr lang="en-US" sz="1200" b="1" i="1" dirty="0">
                <a:latin typeface="Verdana" pitchFamily="34" charset="0"/>
              </a:rPr>
              <a:t>Credits (ERCs)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>
            <a:off x="7534281" y="5096654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52"/>
          <p:cNvSpPr>
            <a:spLocks noChangeShapeType="1"/>
          </p:cNvSpPr>
          <p:nvPr/>
        </p:nvSpPr>
        <p:spPr bwMode="auto">
          <a:xfrm>
            <a:off x="7534281" y="5477654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>
            <a:off x="7534281" y="5222067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>
            <a:off x="7534281" y="5353829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474793" y="5654675"/>
            <a:ext cx="155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>
                <a:latin typeface="Verdana" pitchFamily="34" charset="0"/>
              </a:rPr>
              <a:t>Brokerage</a:t>
            </a:r>
          </a:p>
          <a:p>
            <a:r>
              <a:rPr lang="en-US" sz="1400" b="1" dirty="0">
                <a:latin typeface="Verdana" pitchFamily="34" charset="0"/>
              </a:rPr>
              <a:t>Opportunities</a:t>
            </a: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2629030" y="3535363"/>
            <a:ext cx="3128963" cy="1814512"/>
            <a:chOff x="912" y="2556"/>
            <a:chExt cx="1819" cy="1143"/>
          </a:xfrm>
        </p:grpSpPr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912" y="2563"/>
              <a:ext cx="9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i="1">
                  <a:latin typeface="Verdana" pitchFamily="34" charset="0"/>
                </a:rPr>
                <a:t>Input/Fuel Stds.</a:t>
              </a:r>
              <a:endParaRPr lang="en-US" sz="1200" b="1">
                <a:latin typeface="Verdana" pitchFamily="34" charset="0"/>
              </a:endParaRPr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913" y="2851"/>
              <a:ext cx="7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i="1" dirty="0">
                  <a:latin typeface="Verdana" pitchFamily="34" charset="0"/>
                </a:rPr>
                <a:t>Design </a:t>
              </a:r>
              <a:r>
                <a:rPr lang="en-US" sz="1200" b="1" i="1" dirty="0" err="1">
                  <a:latin typeface="Verdana" pitchFamily="34" charset="0"/>
                </a:rPr>
                <a:t>Stds</a:t>
              </a:r>
              <a:r>
                <a:rPr lang="en-US" sz="1200" b="1" i="1" dirty="0">
                  <a:latin typeface="Verdana" pitchFamily="34" charset="0"/>
                </a:rPr>
                <a:t>.</a:t>
              </a:r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918" y="3441"/>
              <a:ext cx="11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 b="1" i="1">
                  <a:latin typeface="Verdana" pitchFamily="34" charset="0"/>
                </a:rPr>
                <a:t>Performance Stds.</a:t>
              </a:r>
              <a:endParaRPr lang="en-US" sz="1200" b="1">
                <a:latin typeface="Verdana" pitchFamily="34" charset="0"/>
              </a:endParaRPr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913" y="3159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 i="1">
                  <a:latin typeface="Verdana" pitchFamily="34" charset="0"/>
                </a:rPr>
                <a:t>Emission Stds.</a:t>
              </a:r>
              <a:endParaRPr lang="en-US" sz="1200" b="1">
                <a:latin typeface="Verdana" pitchFamily="34" charset="0"/>
              </a:endParaRPr>
            </a:p>
          </p:txBody>
        </p:sp>
        <p:sp>
          <p:nvSpPr>
            <p:cNvPr id="20" name="Rectangle 62"/>
            <p:cNvSpPr>
              <a:spLocks noChangeArrowheads="1"/>
            </p:cNvSpPr>
            <p:nvPr/>
          </p:nvSpPr>
          <p:spPr bwMode="auto">
            <a:xfrm>
              <a:off x="2243" y="3079"/>
              <a:ext cx="290" cy="15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Line 63"/>
            <p:cNvSpPr>
              <a:spLocks noChangeShapeType="1"/>
            </p:cNvSpPr>
            <p:nvPr/>
          </p:nvSpPr>
          <p:spPr bwMode="auto">
            <a:xfrm>
              <a:off x="2051" y="3174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>
              <a:off x="2542" y="3157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 rot="-157946">
              <a:off x="2496" y="3072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X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2242" y="2802"/>
              <a:ext cx="291" cy="15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2064" y="2887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>
              <a:off x="2546" y="2877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2304" y="2880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X</a:t>
              </a:r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2241" y="2556"/>
              <a:ext cx="290" cy="15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" name="Line 71"/>
            <p:cNvSpPr>
              <a:spLocks noChangeShapeType="1"/>
            </p:cNvSpPr>
            <p:nvPr/>
          </p:nvSpPr>
          <p:spPr bwMode="auto">
            <a:xfrm>
              <a:off x="2053" y="2641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72"/>
            <p:cNvSpPr>
              <a:spLocks noChangeShapeType="1"/>
            </p:cNvSpPr>
            <p:nvPr/>
          </p:nvSpPr>
          <p:spPr bwMode="auto">
            <a:xfrm>
              <a:off x="2542" y="2631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Rectangle 73"/>
            <p:cNvSpPr>
              <a:spLocks noChangeArrowheads="1"/>
            </p:cNvSpPr>
            <p:nvPr/>
          </p:nvSpPr>
          <p:spPr bwMode="auto">
            <a:xfrm>
              <a:off x="2016" y="2563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latin typeface="Arial" charset="0"/>
                </a:rPr>
                <a:t>X</a:t>
              </a:r>
            </a:p>
          </p:txBody>
        </p:sp>
        <p:grpSp>
          <p:nvGrpSpPr>
            <p:cNvPr id="32" name="Group 74"/>
            <p:cNvGrpSpPr>
              <a:grpSpLocks/>
            </p:cNvGrpSpPr>
            <p:nvPr/>
          </p:nvGrpSpPr>
          <p:grpSpPr bwMode="auto">
            <a:xfrm>
              <a:off x="2064" y="3312"/>
              <a:ext cx="662" cy="387"/>
              <a:chOff x="3249" y="2738"/>
              <a:chExt cx="858" cy="458"/>
            </a:xfrm>
          </p:grpSpPr>
          <p:sp>
            <p:nvSpPr>
              <p:cNvPr id="33" name="Rectangle 75"/>
              <p:cNvSpPr>
                <a:spLocks noChangeArrowheads="1"/>
              </p:cNvSpPr>
              <p:nvPr/>
            </p:nvSpPr>
            <p:spPr bwMode="auto">
              <a:xfrm>
                <a:off x="3495" y="2738"/>
                <a:ext cx="376" cy="1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4" name="Line 76"/>
              <p:cNvSpPr>
                <a:spLocks noChangeShapeType="1"/>
              </p:cNvSpPr>
              <p:nvPr/>
            </p:nvSpPr>
            <p:spPr bwMode="auto">
              <a:xfrm>
                <a:off x="3249" y="2839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77"/>
              <p:cNvSpPr>
                <a:spLocks noChangeShapeType="1"/>
              </p:cNvSpPr>
              <p:nvPr/>
            </p:nvSpPr>
            <p:spPr bwMode="auto">
              <a:xfrm>
                <a:off x="3867" y="28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78"/>
              <p:cNvSpPr>
                <a:spLocks noChangeShapeType="1"/>
              </p:cNvSpPr>
              <p:nvPr/>
            </p:nvSpPr>
            <p:spPr bwMode="auto">
              <a:xfrm flipV="1">
                <a:off x="3954" y="2839"/>
                <a:ext cx="0" cy="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79"/>
              <p:cNvSpPr>
                <a:spLocks noChangeShapeType="1"/>
              </p:cNvSpPr>
              <p:nvPr/>
            </p:nvSpPr>
            <p:spPr bwMode="auto">
              <a:xfrm flipV="1">
                <a:off x="3339" y="2842"/>
                <a:ext cx="0" cy="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Rectangle 80"/>
              <p:cNvSpPr>
                <a:spLocks noChangeArrowheads="1"/>
              </p:cNvSpPr>
              <p:nvPr/>
            </p:nvSpPr>
            <p:spPr bwMode="auto">
              <a:xfrm>
                <a:off x="3612" y="2991"/>
                <a:ext cx="215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 b="1">
                    <a:latin typeface="Arial" charset="0"/>
                  </a:rPr>
                  <a:t>X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39" name="Line 81"/>
              <p:cNvSpPr>
                <a:spLocks noChangeShapeType="1"/>
              </p:cNvSpPr>
              <p:nvPr/>
            </p:nvSpPr>
            <p:spPr bwMode="auto">
              <a:xfrm>
                <a:off x="3339" y="3073"/>
                <a:ext cx="6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872" y="3591881"/>
            <a:ext cx="1731174" cy="129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 rot="16200000">
            <a:off x="6225900" y="3776662"/>
            <a:ext cx="0" cy="523875"/>
            <a:chOff x="6844587" y="3808247"/>
            <a:chExt cx="0" cy="523875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6844587" y="3808247"/>
              <a:ext cx="0" cy="85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horz" wrap="none" anchor="ctr"/>
            <a:lstStyle/>
            <a:p>
              <a:endParaRPr lang="fr-FR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6844587" y="4189247"/>
              <a:ext cx="0" cy="14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vert="horz" wrap="none" anchor="ctr"/>
            <a:lstStyle/>
            <a:p>
              <a:endParaRPr lang="fr-FR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6844587" y="3933660"/>
              <a:ext cx="0" cy="85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horz" wrap="none" anchor="ctr"/>
            <a:lstStyle/>
            <a:p>
              <a:endParaRPr lang="fr-FR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6844587" y="4065422"/>
              <a:ext cx="0" cy="85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horz" wrap="none" anchor="ctr"/>
            <a:lstStyle/>
            <a:p>
              <a:endParaRPr lang="fr-FR"/>
            </a:p>
          </p:txBody>
        </p:sp>
      </p:grp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1546225" y="130314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</a:rPr>
              <a:t>First step in </a:t>
            </a:r>
            <a:r>
              <a:rPr lang="en-US" sz="2000" b="1" i="1" dirty="0" smtClean="0">
                <a:latin typeface="Verdana" pitchFamily="34" charset="0"/>
              </a:rPr>
              <a:t>C/C to economic transition</a:t>
            </a:r>
            <a:r>
              <a:rPr lang="en-US" sz="2000" b="1" i="1" dirty="0">
                <a:latin typeface="Verdana" pitchFamily="34" charset="0"/>
              </a:rPr>
              <a:t>:  </a:t>
            </a:r>
            <a:endParaRPr lang="en-US" sz="2000" b="1" i="1" dirty="0" smtClean="0">
              <a:latin typeface="Verdana" pitchFamily="34" charset="0"/>
            </a:endParaRPr>
          </a:p>
          <a:p>
            <a:pPr algn="ctr" eaLnBrk="1" hangingPunct="1"/>
            <a:r>
              <a:rPr lang="en-US" sz="2000" b="1" i="1" dirty="0" smtClean="0">
                <a:latin typeface="Verdana" pitchFamily="34" charset="0"/>
              </a:rPr>
              <a:t>Credit </a:t>
            </a:r>
            <a:r>
              <a:rPr lang="en-US" sz="2000" b="1" i="1" dirty="0">
                <a:latin typeface="Verdana" pitchFamily="34" charset="0"/>
              </a:rPr>
              <a:t>trading (1976)</a:t>
            </a:r>
          </a:p>
        </p:txBody>
      </p:sp>
    </p:spTree>
    <p:extLst>
      <p:ext uri="{BB962C8B-B14F-4D97-AF65-F5344CB8AC3E}">
        <p14:creationId xmlns:p14="http://schemas.microsoft.com/office/powerpoint/2010/main" val="28621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81200"/>
            <a:ext cx="348615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581" y="4191000"/>
            <a:ext cx="35433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706" y="1454150"/>
            <a:ext cx="6877050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3758434"/>
            <a:ext cx="5486400" cy="466725"/>
          </a:xfrm>
          <a:prstGeom prst="rect">
            <a:avLst/>
          </a:prstGeom>
        </p:spPr>
      </p:pic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838200" y="273844"/>
            <a:ext cx="8001000" cy="4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" rIns="18000" bIns="1080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fr-F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fr-FR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fr-FR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environmental</a:t>
            </a:r>
            <a:r>
              <a:rPr lang="fr-FR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market</a:t>
            </a:r>
            <a:r>
              <a:rPr lang="fr-FR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approaches</a:t>
            </a:r>
            <a:endParaRPr lang="fr-FR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3124200" cy="2212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3583701"/>
            <a:ext cx="287655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424" y="2082543"/>
            <a:ext cx="2362200" cy="1695358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34163" y="1295400"/>
            <a:ext cx="398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….became counterfactual </a:t>
            </a:r>
            <a:r>
              <a:rPr lang="en-US" b="1" dirty="0">
                <a:solidFill>
                  <a:srgbClr val="FF0000"/>
                </a:solidFill>
              </a:rPr>
              <a:t>‘additionality’</a:t>
            </a:r>
          </a:p>
          <a:p>
            <a:r>
              <a:rPr lang="en-US" b="1" dirty="0"/>
              <a:t>    in 1997 Kyoto Protocol’s CDM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486400"/>
            <a:ext cx="2632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ERC’s ‘command/control’ </a:t>
            </a:r>
          </a:p>
          <a:p>
            <a:r>
              <a:rPr lang="en-US" b="1" dirty="0">
                <a:solidFill>
                  <a:srgbClr val="FF0000"/>
                </a:solidFill>
              </a:rPr>
              <a:t> ‘surplus’</a:t>
            </a:r>
            <a:r>
              <a:rPr lang="en-US" b="1" dirty="0"/>
              <a:t> in the ETP….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337756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 efficientcarbon.com; at: https://www.slideshare.net/harshayadav/clean-development-mechanism-basics</a:t>
            </a:r>
          </a:p>
        </p:txBody>
      </p:sp>
      <p:sp>
        <p:nvSpPr>
          <p:cNvPr id="9" name="Oval 8"/>
          <p:cNvSpPr/>
          <p:nvPr/>
        </p:nvSpPr>
        <p:spPr>
          <a:xfrm>
            <a:off x="1190625" y="4926724"/>
            <a:ext cx="1438275" cy="4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/>
          <p:nvPr/>
        </p:nvCxnSpPr>
        <p:spPr>
          <a:xfrm rot="10800000" flipH="1" flipV="1">
            <a:off x="1190624" y="5142187"/>
            <a:ext cx="180975" cy="801413"/>
          </a:xfrm>
          <a:prstGeom prst="curvedConnector4">
            <a:avLst>
              <a:gd name="adj1" fmla="val -126316"/>
              <a:gd name="adj2" fmla="val 9786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7"/>
          <p:cNvSpPr txBox="1">
            <a:spLocks noChangeArrowheads="1"/>
          </p:cNvSpPr>
          <p:nvPr/>
        </p:nvSpPr>
        <p:spPr>
          <a:xfrm>
            <a:off x="1676400" y="-76200"/>
            <a:ext cx="70866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Emission Trading Program (ETP)</a:t>
            </a:r>
          </a:p>
          <a:p>
            <a:r>
              <a:rPr lang="en-U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&amp; Emission Reduction Credits (ERC)</a:t>
            </a:r>
            <a:endParaRPr lang="fr-FR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401925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In water quality trading (WQT):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Total </a:t>
            </a:r>
            <a:r>
              <a:rPr lang="en-US" sz="1200" b="1" dirty="0"/>
              <a:t>Maximum Daily Loads (TMDLs) </a:t>
            </a:r>
            <a:r>
              <a:rPr lang="en-US" sz="1200" b="1" dirty="0" smtClean="0"/>
              <a:t>serve as cap (i.e., Q);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Waste Load Allocations (WLAs, for point sources) &amp; Load Allocations (LAs, for non-point sources) serve as baseline;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Point source ‘surplus’ based upon water-quality based effluent limitations (WQBEL), not technology (i.e., no credit trading to meet TBEL);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Non-point source ‘additionality’ based on Best Management Practices (BMP), usually with high trading ratio.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19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Fox River (</a:t>
            </a:r>
            <a:r>
              <a:rPr lang="en-US" b="1" dirty="0" smtClean="0"/>
              <a:t>Wisconsin) point-point </a:t>
            </a:r>
            <a:r>
              <a:rPr lang="en-US" b="1" dirty="0"/>
              <a:t>source </a:t>
            </a:r>
            <a:r>
              <a:rPr lang="en-US" b="1" dirty="0" smtClean="0"/>
              <a:t>effluent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trading (1981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Dillon Reservoir </a:t>
            </a:r>
            <a:r>
              <a:rPr lang="en-US" b="1" dirty="0"/>
              <a:t>(Colorado) point-nonpoint </a:t>
            </a:r>
            <a:r>
              <a:rPr lang="en-US" b="1" dirty="0" smtClean="0"/>
              <a:t>source</a:t>
            </a:r>
          </a:p>
          <a:p>
            <a:r>
              <a:rPr lang="en-US" b="1" dirty="0" smtClean="0"/>
              <a:t>      effluent </a:t>
            </a:r>
            <a:r>
              <a:rPr lang="en-US" b="1" dirty="0"/>
              <a:t>trading (1984</a:t>
            </a:r>
            <a:r>
              <a:rPr lang="en-US" b="1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U.S. EPA </a:t>
            </a:r>
            <a:r>
              <a:rPr lang="en-US" b="1" dirty="0" smtClean="0"/>
              <a:t>sets draft framework for WQT (1996)</a:t>
            </a:r>
          </a:p>
          <a:p>
            <a:endParaRPr lang="en-US" b="1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U.S</a:t>
            </a:r>
            <a:r>
              <a:rPr lang="en-US" b="1" dirty="0"/>
              <a:t>. EPA </a:t>
            </a:r>
            <a:r>
              <a:rPr lang="en-US" b="1" dirty="0" smtClean="0"/>
              <a:t>releases </a:t>
            </a:r>
            <a:r>
              <a:rPr lang="en-US" b="1" dirty="0"/>
              <a:t>its Water Quality Trading </a:t>
            </a:r>
            <a:r>
              <a:rPr lang="en-US" b="1" dirty="0" smtClean="0"/>
              <a:t>Policy (2003)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U.S. EPA publishes </a:t>
            </a:r>
            <a:r>
              <a:rPr lang="en-US" b="1" i="1" dirty="0" smtClean="0"/>
              <a:t>Water Quality Trading Assessment Handbook </a:t>
            </a:r>
            <a:r>
              <a:rPr lang="en-US" b="1" dirty="0" smtClean="0"/>
              <a:t>(2004)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U.S. EPA publishes </a:t>
            </a:r>
            <a:r>
              <a:rPr lang="en-US" b="1" i="1" dirty="0" smtClean="0"/>
              <a:t>Water </a:t>
            </a:r>
            <a:r>
              <a:rPr lang="en-US" b="1" i="1" dirty="0"/>
              <a:t>Quality </a:t>
            </a:r>
            <a:r>
              <a:rPr lang="en-US" b="1" i="1" dirty="0" smtClean="0"/>
              <a:t>Trading Toolkit for </a:t>
            </a:r>
            <a:r>
              <a:rPr lang="en-US" b="1" i="1" dirty="0"/>
              <a:t>Permit </a:t>
            </a:r>
            <a:r>
              <a:rPr lang="en-US" b="1" i="1" dirty="0" smtClean="0"/>
              <a:t>Writers</a:t>
            </a:r>
            <a:r>
              <a:rPr lang="en-US" b="1" dirty="0" smtClean="0"/>
              <a:t> (2007)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52600" y="228600"/>
            <a:ext cx="6957551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U.S. WQT highlights</a:t>
            </a:r>
            <a:endParaRPr lang="en-US" sz="2000" b="1" i="1" dirty="0"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692392" cy="223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3657600"/>
            <a:ext cx="1399816" cy="17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01932"/>
            <a:ext cx="1371600" cy="17932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8690315-A27B-6F4E-BB9D-4A231F76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214646"/>
            <a:ext cx="906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Difficulties: http</a:t>
            </a:r>
            <a:r>
              <a:rPr lang="en-US" sz="800" dirty="0"/>
              <a:t>://www.ecosystemmarketplace.com/articles/water-quality-trading-in-the-united-states</a:t>
            </a:r>
            <a:r>
              <a:rPr lang="en-US" sz="800" dirty="0" smtClean="0"/>
              <a:t>/; Ranking: https</a:t>
            </a:r>
            <a:r>
              <a:rPr lang="en-US" sz="800" dirty="0"/>
              <a:t>://www.epa.gov/sites/production/files/2015-10/documents/day2_2bkirsch.pdf</a:t>
            </a:r>
            <a:r>
              <a:rPr lang="en-US" sz="800" dirty="0" smtClean="0"/>
              <a:t>;</a:t>
            </a:r>
          </a:p>
          <a:p>
            <a:r>
              <a:rPr lang="en-US" sz="800" dirty="0" smtClean="0"/>
              <a:t>Figure</a:t>
            </a:r>
            <a:r>
              <a:rPr lang="en-US" sz="800" dirty="0"/>
              <a:t>: http://bearriverinfo.org/water-quality-trading/trading-conclusions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342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WQT difficulties: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Linear &amp; mono-directional  nature of transport/dissipation;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Limited geographically within watersheds of various scales (e.g., streams, estuaries, etc.);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Less expensive control sources (i.e., non-point-sources) often not regulated;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Can constrain trading to upstream-only sources for buyers;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Limits market size &amp; reduces liquidity</a:t>
            </a:r>
            <a:endParaRPr lang="en-US" sz="1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29249" y="228600"/>
            <a:ext cx="6957551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WQT more difficult than air emissions trading</a:t>
            </a:r>
            <a:endParaRPr lang="en-US" sz="2000" b="1" i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505200"/>
            <a:ext cx="3581400" cy="269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Ranking of key elements of WQT: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Trade ratio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Trade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Compliance/enforcement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Monitoring/quantifying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Trade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Legislation, legal issues &amp;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359" y="1219200"/>
            <a:ext cx="3962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4953000" cy="3159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966079"/>
            <a:ext cx="2971799" cy="2862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Major problems in three areas of governance capacities: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Policy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Administrative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Resulted in development of State-led ‘pseudo-market’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228600"/>
            <a:ext cx="74676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000" b="1" i="1" dirty="0" smtClean="0">
                <a:latin typeface="Verdana" pitchFamily="34" charset="0"/>
              </a:rPr>
              <a:t>China has had difficulties in air markets… </a:t>
            </a:r>
            <a:endParaRPr kumimoji="0" lang="en-US" sz="2000" b="1" i="1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48071"/>
            <a:ext cx="5679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Extremely limited role for independent 3</a:t>
            </a:r>
            <a:r>
              <a:rPr lang="en-US" b="1" baseline="30000" dirty="0"/>
              <a:t>rd</a:t>
            </a:r>
            <a:r>
              <a:rPr lang="en-US" b="1" dirty="0"/>
              <a:t> parties: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  Revenue source for gov’t research institutes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  Loss of control of information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  Reluctance to give over regulatory function to market</a:t>
            </a:r>
          </a:p>
        </p:txBody>
      </p:sp>
    </p:spTree>
    <p:extLst>
      <p:ext uri="{BB962C8B-B14F-4D97-AF65-F5344CB8AC3E}">
        <p14:creationId xmlns:p14="http://schemas.microsoft.com/office/powerpoint/2010/main" val="537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886626" cy="298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805571"/>
            <a:ext cx="7604967" cy="10618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key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design is flawed….   and enforcement is porous…”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“governmental intervention is often excessive and inappropriate”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“other policies often do not coordinate well with emissions trading”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76200"/>
            <a:ext cx="76962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latin typeface="Verdana" pitchFamily="34" charset="0"/>
              </a:rPr>
              <a:t>…&amp; environmental market </a:t>
            </a:r>
            <a:r>
              <a:rPr lang="en-US" sz="2000" b="1" i="1" dirty="0">
                <a:latin typeface="Verdana" pitchFamily="34" charset="0"/>
              </a:rPr>
              <a:t>performance has </a:t>
            </a:r>
            <a:endParaRPr lang="en-US" sz="2000" b="1" i="1" dirty="0" smtClean="0">
              <a:latin typeface="Verdana" pitchFamily="34" charset="0"/>
            </a:endParaRPr>
          </a:p>
          <a:p>
            <a:pPr algn="ctr"/>
            <a:r>
              <a:rPr lang="en-US" sz="2000" b="1" i="1" dirty="0" smtClean="0">
                <a:latin typeface="Verdana" pitchFamily="34" charset="0"/>
              </a:rPr>
              <a:t>so far proven “disappointing”</a:t>
            </a:r>
            <a:endParaRPr kumimoji="0" lang="en-US" sz="20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54778"/>
            <a:ext cx="7385355" cy="418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opaque data collection systems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en-US" sz="1662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Goal-setting also opaque (no BAU or complementary</a:t>
            </a:r>
          </a:p>
          <a:p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policy analyses)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en-US" sz="1662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Tightly regulated SOEs</a:t>
            </a:r>
          </a:p>
          <a:p>
            <a:pPr marL="685817" lvl="1" indent="-263776">
              <a:buFont typeface="Calibri" panose="020F0502020204030204" pitchFamily="34" charset="0"/>
              <a:buChar char="–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Non-cost-minimizing behavior </a:t>
            </a:r>
          </a:p>
          <a:p>
            <a:pPr marL="685817" lvl="1" indent="-263776">
              <a:buFont typeface="Calibri" panose="020F0502020204030204" pitchFamily="34" charset="0"/>
              <a:buChar char="–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cost recovery (e.g., electricity pricing tightly</a:t>
            </a:r>
          </a:p>
          <a:p>
            <a:pPr marL="422041" lvl="1"/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controlled, hence no allowance pricing pass-through);</a:t>
            </a:r>
          </a:p>
          <a:p>
            <a:endParaRPr lang="en-US" sz="1662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status not fully tested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en-US" sz="1662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conflicts with economic development</a:t>
            </a:r>
          </a:p>
          <a:p>
            <a:pPr marL="685817" lvl="1" indent="-263776">
              <a:buFont typeface="Calibri" panose="020F0502020204030204" pitchFamily="34" charset="0"/>
              <a:buChar char="–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 policies of officials</a:t>
            </a:r>
          </a:p>
          <a:p>
            <a:pPr marL="685817" lvl="1" indent="-263776">
              <a:buFont typeface="Calibri" panose="020F0502020204030204" pitchFamily="34" charset="0"/>
              <a:buChar char="–"/>
            </a:pPr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system still underdeveloped</a:t>
            </a:r>
          </a:p>
          <a:p>
            <a:pPr lvl="1"/>
            <a:r>
              <a:rPr lang="en-US" sz="1662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(e.g., spot vs futures trading, low liquidity, etc.)</a:t>
            </a:r>
            <a:endParaRPr lang="en-US" sz="1662" dirty="0"/>
          </a:p>
        </p:txBody>
      </p:sp>
      <p:sp>
        <p:nvSpPr>
          <p:cNvPr id="4" name="Titre 7"/>
          <p:cNvSpPr txBox="1">
            <a:spLocks/>
          </p:cNvSpPr>
          <p:nvPr/>
        </p:nvSpPr>
        <p:spPr>
          <a:xfrm>
            <a:off x="1524000" y="222796"/>
            <a:ext cx="7086600" cy="46300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en-US" sz="2000" i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Concerns about China’s </a:t>
            </a:r>
            <a:r>
              <a:rPr lang="en-US" sz="2000" i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</a:t>
            </a:r>
            <a:r>
              <a:rPr lang="en-US" sz="2000" i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2253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1230"/>
            <a:ext cx="3733800" cy="1657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3399691"/>
            <a:ext cx="3524250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895600"/>
            <a:ext cx="3888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B.P. Henriquez, </a:t>
            </a:r>
            <a:r>
              <a:rPr lang="en-US" sz="1600" b="1" i="1" dirty="0" smtClean="0"/>
              <a:t>Resources</a:t>
            </a:r>
            <a:r>
              <a:rPr lang="en-US" sz="1600" b="1" dirty="0" smtClean="0"/>
              <a:t>, Fall/Winter 2004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224677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Air markets depend upon: </a:t>
            </a:r>
          </a:p>
          <a:p>
            <a:pPr marL="742950" lvl="1" indent="-285750">
              <a:buFont typeface="Verdana" panose="020B0604030504040204" pitchFamily="34" charset="0"/>
              <a:buChar char="–"/>
            </a:pPr>
            <a:r>
              <a:rPr lang="en-US" sz="1400" b="1" dirty="0" smtClean="0"/>
              <a:t>Continuous Emissions Monitoring System (CEMS);</a:t>
            </a:r>
          </a:p>
          <a:p>
            <a:pPr marL="742950" lvl="1" indent="-285750">
              <a:buFont typeface="Verdana" panose="020B0604030504040204" pitchFamily="34" charset="0"/>
              <a:buChar char="–"/>
            </a:pPr>
            <a:r>
              <a:rPr lang="en-US" sz="1400" b="1" dirty="0" smtClean="0"/>
              <a:t>Emissions </a:t>
            </a:r>
            <a:r>
              <a:rPr lang="en-US" sz="1400" b="1" dirty="0"/>
              <a:t>Tracking System (ETS</a:t>
            </a:r>
            <a:r>
              <a:rPr lang="en-US" sz="1400" b="1" dirty="0" smtClean="0"/>
              <a:t>);</a:t>
            </a:r>
          </a:p>
          <a:p>
            <a:pPr marL="742950" lvl="1" indent="-285750">
              <a:buFont typeface="Verdana" panose="020B0604030504040204" pitchFamily="34" charset="0"/>
              <a:buChar char="–"/>
            </a:pPr>
            <a:r>
              <a:rPr lang="en-US" sz="1400" b="1" dirty="0" smtClean="0"/>
              <a:t>Allowance </a:t>
            </a:r>
            <a:r>
              <a:rPr lang="en-US" sz="1400" b="1" dirty="0"/>
              <a:t>Tracking System (ATS</a:t>
            </a:r>
            <a:r>
              <a:rPr lang="en-US" sz="1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Monitoring, Reporting &amp; Verification (MRV):</a:t>
            </a:r>
          </a:p>
          <a:p>
            <a:pPr marL="742950" lvl="1" indent="-285750">
              <a:buFont typeface="Verdana" panose="020B0604030504040204" pitchFamily="34" charset="0"/>
              <a:buChar char="–"/>
            </a:pPr>
            <a:r>
              <a:rPr lang="en-US" sz="1400" b="1" dirty="0" smtClean="0"/>
              <a:t>Jurisdictional (</a:t>
            </a:r>
            <a:r>
              <a:rPr lang="en-US" sz="1400" b="1" dirty="0"/>
              <a:t>e.g., country; administrative </a:t>
            </a:r>
            <a:r>
              <a:rPr lang="en-US" sz="1400" b="1" dirty="0" smtClean="0"/>
              <a:t>region</a:t>
            </a:r>
            <a:r>
              <a:rPr lang="en-US" sz="1400" b="1" dirty="0"/>
              <a:t>; city)</a:t>
            </a:r>
          </a:p>
          <a:p>
            <a:pPr marL="742950" lvl="1" indent="-285750">
              <a:buFont typeface="Verdana" panose="020B0604030504040204" pitchFamily="34" charset="0"/>
              <a:buChar char="–"/>
            </a:pPr>
            <a:r>
              <a:rPr lang="en-US" sz="1400" b="1" dirty="0" smtClean="0"/>
              <a:t>Entity scale (</a:t>
            </a:r>
            <a:r>
              <a:rPr lang="en-US" sz="1400" b="1" dirty="0"/>
              <a:t>e.g., business; facility)</a:t>
            </a:r>
          </a:p>
          <a:p>
            <a:pPr marL="742950" lvl="1" indent="-285750">
              <a:buFont typeface="Verdana" panose="020B0604030504040204" pitchFamily="34" charset="0"/>
              <a:buChar char="–"/>
            </a:pPr>
            <a:r>
              <a:rPr lang="en-US" sz="1400" b="1" dirty="0" smtClean="0"/>
              <a:t>Project level (</a:t>
            </a:r>
            <a:r>
              <a:rPr lang="en-US" sz="1400" b="1" dirty="0"/>
              <a:t>e.g., emission </a:t>
            </a:r>
            <a:r>
              <a:rPr lang="en-US" sz="1400" b="1" dirty="0" smtClean="0"/>
              <a:t>reduction project</a:t>
            </a:r>
            <a:r>
              <a:rPr lang="en-US" sz="14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b="1" i="1" dirty="0" smtClean="0"/>
              <a:t>      </a:t>
            </a:r>
            <a:endParaRPr lang="en-US" sz="1400" dirty="0"/>
          </a:p>
          <a:p>
            <a:endParaRPr lang="en-US" dirty="0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1905000" y="152400"/>
            <a:ext cx="6172200" cy="4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" rIns="18000" bIns="1080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Environmental markets now depend </a:t>
            </a:r>
          </a:p>
          <a:p>
            <a:pPr algn="ctr"/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upon digital infrastructure</a:t>
            </a:r>
            <a:endParaRPr lang="fr-FR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690" y="4198373"/>
            <a:ext cx="1400698" cy="19670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198373"/>
            <a:ext cx="1524000" cy="19670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00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1" y="1219200"/>
            <a:ext cx="35814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Used Province of Ontario </a:t>
            </a:r>
            <a:r>
              <a:rPr lang="en-US" sz="1600" b="1" dirty="0"/>
              <a:t>water pollution as </a:t>
            </a:r>
            <a:r>
              <a:rPr lang="en-US" sz="1600" b="1" dirty="0" smtClean="0"/>
              <a:t>example: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‘Table of equivalents’ needed to deal with different effluent wastes;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Needed to ‘defer the run-off [i.e., non-point-source] problem’;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Needed to define smaller, sub-Provincial ‘water control regions’: </a:t>
            </a:r>
          </a:p>
          <a:p>
            <a:r>
              <a:rPr lang="en-US" sz="1200" b="1" i="1" dirty="0"/>
              <a:t> </a:t>
            </a:r>
            <a:r>
              <a:rPr lang="en-US" sz="1200" b="1" i="1" dirty="0" smtClean="0"/>
              <a:t>      “I haven’t said how many water control regions</a:t>
            </a:r>
          </a:p>
          <a:p>
            <a:r>
              <a:rPr lang="en-US" sz="1200" b="1" i="1" dirty="0"/>
              <a:t> </a:t>
            </a:r>
            <a:r>
              <a:rPr lang="en-US" sz="1200" b="1" i="1" dirty="0" smtClean="0"/>
              <a:t>       there should be because I don’t know how many</a:t>
            </a:r>
          </a:p>
          <a:p>
            <a:r>
              <a:rPr lang="en-US" sz="1200" b="1" i="1" dirty="0"/>
              <a:t> </a:t>
            </a:r>
            <a:r>
              <a:rPr lang="en-US" sz="1200" b="1" i="1" dirty="0" smtClean="0"/>
              <a:t>       there should be.”</a:t>
            </a:r>
            <a:endParaRPr lang="en-US" sz="1400" b="1" i="1" dirty="0"/>
          </a:p>
          <a:p>
            <a:endParaRPr lang="en-US" sz="1400" b="1" i="1" dirty="0" smtClean="0"/>
          </a:p>
          <a:p>
            <a:endParaRPr lang="en-US" sz="1400" b="1" i="1" dirty="0"/>
          </a:p>
          <a:p>
            <a:pPr lvl="0"/>
            <a:r>
              <a:rPr lang="en-US" b="1" i="1" dirty="0">
                <a:solidFill>
                  <a:prstClr val="black"/>
                </a:solidFill>
              </a:rPr>
              <a:t>If it is feasible to establish a market to implement a policy, no policy-maker can afford to do without one.</a:t>
            </a:r>
            <a:r>
              <a:rPr lang="en-US" i="1" dirty="0">
                <a:solidFill>
                  <a:prstClr val="black"/>
                </a:solidFill>
              </a:rPr>
              <a:t>   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  <a:p>
            <a:pPr lvl="0"/>
            <a:r>
              <a:rPr lang="en-US" i="1" dirty="0">
                <a:solidFill>
                  <a:prstClr val="black"/>
                </a:solidFill>
              </a:rPr>
              <a:t>	       </a:t>
            </a:r>
            <a:r>
              <a:rPr lang="en-US" sz="1400" b="1" dirty="0">
                <a:solidFill>
                  <a:prstClr val="black"/>
                </a:solidFill>
              </a:rPr>
              <a:t>-- J.H. Dales, </a:t>
            </a:r>
            <a:r>
              <a:rPr lang="en-US" sz="1400" b="1" dirty="0" smtClean="0">
                <a:solidFill>
                  <a:prstClr val="black"/>
                </a:solidFill>
              </a:rPr>
              <a:t>1968, p</a:t>
            </a:r>
            <a:r>
              <a:rPr lang="en-US" sz="1400" b="1" dirty="0">
                <a:solidFill>
                  <a:prstClr val="black"/>
                </a:solidFill>
              </a:rPr>
              <a:t>. 100</a:t>
            </a:r>
          </a:p>
          <a:p>
            <a:pPr lvl="0"/>
            <a:endParaRPr lang="en-US" sz="1400" b="1" i="1" dirty="0">
              <a:solidFill>
                <a:prstClr val="black"/>
              </a:solidFill>
            </a:endParaRPr>
          </a:p>
          <a:p>
            <a:endParaRPr lang="en-US" sz="1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2667000" cy="42343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2057400" y="228600"/>
            <a:ext cx="6080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i="1" dirty="0" smtClean="0">
                <a:latin typeface="Verdana" pitchFamily="34" charset="0"/>
              </a:rPr>
              <a:t>Pioneering environmental market classic</a:t>
            </a:r>
            <a:endParaRPr lang="en-US" sz="2000" b="1" i="1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650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4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803201" cy="39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75" y="4191000"/>
            <a:ext cx="3359849" cy="19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76200"/>
            <a:ext cx="73914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sz="2000" b="1" i="1" dirty="0" smtClean="0">
                <a:latin typeface="Verdana" pitchFamily="34" charset="0"/>
              </a:rPr>
              <a:t>Role of Information Technology: </a:t>
            </a:r>
          </a:p>
          <a:p>
            <a:pPr algn="ctr"/>
            <a:r>
              <a:rPr kumimoji="0" lang="en-US" sz="2000" b="1" i="1" dirty="0" smtClean="0">
                <a:latin typeface="Verdana" pitchFamily="34" charset="0"/>
              </a:rPr>
              <a:t>‘Big Data’ is coming!</a:t>
            </a:r>
            <a:endParaRPr kumimoji="0" lang="en-US" sz="20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5" descr="GenscapePower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893" y="1524000"/>
            <a:ext cx="3083445" cy="41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1924281" cy="31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57200" y="6154737"/>
            <a:ext cx="3509294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Verdana" pitchFamily="34" charset="0"/>
              </a:rPr>
              <a:t>Source: </a:t>
            </a:r>
            <a:r>
              <a:rPr lang="en-US" sz="1000" b="1" dirty="0" err="1" smtClean="0">
                <a:latin typeface="Verdana" pitchFamily="34" charset="0"/>
              </a:rPr>
              <a:t>Alphenaar</a:t>
            </a:r>
            <a:r>
              <a:rPr lang="en-US" sz="1000" b="1" dirty="0" smtClean="0">
                <a:latin typeface="Verdana" pitchFamily="34" charset="0"/>
              </a:rPr>
              <a:t>, 2007; EPA Solutions, 2008</a:t>
            </a:r>
            <a:endParaRPr lang="en-US" sz="1000" b="1" dirty="0">
              <a:latin typeface="Verdana" pitchFamily="34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122601" y="6172200"/>
            <a:ext cx="2337499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Verdana" pitchFamily="34" charset="0"/>
              </a:rPr>
              <a:t>Source: </a:t>
            </a:r>
            <a:r>
              <a:rPr lang="en-US" sz="1000" b="1" dirty="0" err="1" smtClean="0">
                <a:latin typeface="Verdana" pitchFamily="34" charset="0"/>
              </a:rPr>
              <a:t>Genscape</a:t>
            </a:r>
            <a:r>
              <a:rPr lang="en-US" sz="1000" b="1" dirty="0" smtClean="0">
                <a:latin typeface="Verdana" pitchFamily="34" charset="0"/>
              </a:rPr>
              <a:t>, Inc.,  2010</a:t>
            </a:r>
            <a:endParaRPr lang="en-US" sz="1000" b="1" dirty="0">
              <a:latin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6150" y="4801800"/>
            <a:ext cx="2950050" cy="931966"/>
            <a:chOff x="936150" y="4801800"/>
            <a:chExt cx="2950050" cy="93196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6150" y="4801800"/>
              <a:ext cx="1350291" cy="93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7155" y="4801800"/>
              <a:ext cx="1409045" cy="93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71600" y="130314"/>
            <a:ext cx="76962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Independent, third-party</a:t>
            </a:r>
            <a:r>
              <a:rPr lang="en-US" sz="2000" b="1" i="1" dirty="0">
                <a:latin typeface="Verdana" pitchFamily="34" charset="0"/>
              </a:rPr>
              <a:t>, real-time </a:t>
            </a:r>
            <a:r>
              <a:rPr lang="en-US" sz="2000" b="1" i="1" dirty="0" smtClean="0">
                <a:latin typeface="Verdana" pitchFamily="34" charset="0"/>
              </a:rPr>
              <a:t>monitoring</a:t>
            </a:r>
          </a:p>
          <a:p>
            <a:pPr algn="ctr"/>
            <a:r>
              <a:rPr lang="en-US" sz="2000" b="1" i="1" dirty="0" smtClean="0">
                <a:latin typeface="Verdana" pitchFamily="34" charset="0"/>
              </a:rPr>
              <a:t> for emissions</a:t>
            </a:r>
          </a:p>
        </p:txBody>
      </p:sp>
    </p:spTree>
    <p:extLst>
      <p:ext uri="{BB962C8B-B14F-4D97-AF65-F5344CB8AC3E}">
        <p14:creationId xmlns:p14="http://schemas.microsoft.com/office/powerpoint/2010/main" val="29284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2601"/>
            <a:ext cx="5411571" cy="3610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3377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https://technode.com/2018/02/26/peoples-daily-blockchain/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240268"/>
            <a:ext cx="7391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latin typeface="Verdana" pitchFamily="34" charset="0"/>
              </a:rPr>
              <a:t>Blockchain</a:t>
            </a:r>
            <a:r>
              <a:rPr lang="en-US" b="1" i="1" dirty="0" smtClean="0">
                <a:latin typeface="Verdana" pitchFamily="34" charset="0"/>
              </a:rPr>
              <a:t> apps:  carbon credits &amp; distributed energy</a:t>
            </a:r>
            <a:endParaRPr lang="en-US" b="1" i="1" dirty="0">
              <a:latin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776303"/>
            <a:ext cx="3056448" cy="322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514600"/>
            <a:ext cx="3046969" cy="5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337756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http://www.libelium.com/drones-sensors-and-blockchain-for-water-quality-control-in-the-volga-river-to-promote-trustworthy-data-and-transparency/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240268"/>
            <a:ext cx="7391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 smtClean="0">
                <a:latin typeface="Verdana" pitchFamily="34" charset="0"/>
              </a:rPr>
              <a:t>Comparable real-time apps for WQT?</a:t>
            </a:r>
            <a:endParaRPr lang="en-US" b="1" i="1" dirty="0"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67819"/>
            <a:ext cx="5098174" cy="2888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2711"/>
            <a:ext cx="1790700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253874"/>
            <a:ext cx="306705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519236"/>
            <a:ext cx="16383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BA4889-8941-7C44-8F7C-EBB444B4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Drone on the Vol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18538"/>
            <a:ext cx="3146348" cy="16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gram of the âDrone on the Volgaâ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9558"/>
            <a:ext cx="3285506" cy="16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belium.com/wp-content/uploads/2018/11/smart_contract_water_drone_1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4140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9200" y="228600"/>
            <a:ext cx="7391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 smtClean="0">
                <a:latin typeface="Verdana" pitchFamily="34" charset="0"/>
              </a:rPr>
              <a:t>Smart contracts for WQT: the future?</a:t>
            </a:r>
            <a:endParaRPr lang="en-US" b="1" i="1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337756"/>
            <a:ext cx="693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http://www.libelium.com/drones-sensors-and-blockchain-for-water-quality-control-in-the-volga-river-to-promote-trustworthy-data-and-transparency/</a:t>
            </a:r>
          </a:p>
        </p:txBody>
      </p:sp>
    </p:spTree>
    <p:extLst>
      <p:ext uri="{BB962C8B-B14F-4D97-AF65-F5344CB8AC3E}">
        <p14:creationId xmlns:p14="http://schemas.microsoft.com/office/powerpoint/2010/main" val="27609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18062" y="3962110"/>
            <a:ext cx="1227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>
                <a:latin typeface="Arial" charset="0"/>
              </a:rPr>
              <a:t>MAC=MSB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2450" y="2025650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MSB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37200" y="2025650"/>
            <a:ext cx="652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32062" y="39624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P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45720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>
                <a:latin typeface="Verdana" pitchFamily="34" charset="0"/>
                <a:ea typeface="Verdana" pitchFamily="34" charset="0"/>
                <a:cs typeface="Verdana" pitchFamily="34" charset="0"/>
              </a:rPr>
              <a:t>% removal</a:t>
            </a:r>
            <a:endParaRPr lang="en-US" sz="14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52600" y="1933575"/>
            <a:ext cx="1069203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RMB/</a:t>
            </a:r>
          </a:p>
          <a:p>
            <a:r>
              <a:rPr lang="en-US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tonne</a:t>
            </a:r>
            <a:endParaRPr lang="en-US" sz="1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removed</a:t>
            </a:r>
            <a:endParaRPr lang="en-US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94012" y="4572000"/>
            <a:ext cx="3448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894012" y="1989138"/>
            <a:ext cx="0" cy="2582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11"/>
          <p:cNvSpPr>
            <a:spLocks/>
          </p:cNvSpPr>
          <p:nvPr/>
        </p:nvSpPr>
        <p:spPr bwMode="auto">
          <a:xfrm>
            <a:off x="3094037" y="1989138"/>
            <a:ext cx="2851150" cy="24177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12"/>
          <p:cNvSpPr>
            <a:spLocks/>
          </p:cNvSpPr>
          <p:nvPr/>
        </p:nvSpPr>
        <p:spPr bwMode="auto">
          <a:xfrm>
            <a:off x="3292475" y="2044700"/>
            <a:ext cx="2851150" cy="2362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894012" y="4132263"/>
            <a:ext cx="1724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18037" y="4132263"/>
            <a:ext cx="0" cy="4397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75162" y="457200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Q</a:t>
            </a:r>
          </a:p>
        </p:txBody>
      </p:sp>
      <p:pic>
        <p:nvPicPr>
          <p:cNvPr id="16" name="Picture 15" descr="chines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340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419600" y="152400"/>
            <a:ext cx="134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谢谢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roup 65"/>
          <p:cNvGraphicFramePr>
            <a:graphicFrameLocks noGrp="1"/>
          </p:cNvGraphicFramePr>
          <p:nvPr>
            <p:extLst/>
          </p:nvPr>
        </p:nvGraphicFramePr>
        <p:xfrm>
          <a:off x="1371600" y="3276600"/>
          <a:ext cx="7467600" cy="53340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Group 58"/>
          <p:cNvGraphicFramePr>
            <a:graphicFrameLocks noGrp="1"/>
          </p:cNvGraphicFramePr>
          <p:nvPr>
            <p:extLst/>
          </p:nvPr>
        </p:nvGraphicFramePr>
        <p:xfrm>
          <a:off x="1371600" y="1828800"/>
          <a:ext cx="7467600" cy="53340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905000"/>
            <a:ext cx="89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1">
                <a:latin typeface="Verdana" pitchFamily="34" charset="0"/>
              </a:rPr>
              <a:t>Goals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2667000"/>
            <a:ext cx="249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1">
                <a:latin typeface="Verdana" pitchFamily="34" charset="0"/>
              </a:rPr>
              <a:t>Regulatory Means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0" y="3379788"/>
            <a:ext cx="308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latin typeface="Verdana" pitchFamily="34" charset="0"/>
              </a:rPr>
              <a:t>Technology-Based Standards</a:t>
            </a: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255712" y="4114800"/>
            <a:ext cx="3544888" cy="1819274"/>
            <a:chOff x="912" y="2553"/>
            <a:chExt cx="1819" cy="1146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912" y="2563"/>
              <a:ext cx="10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i="1" dirty="0">
                  <a:latin typeface="Verdana" pitchFamily="34" charset="0"/>
                </a:rPr>
                <a:t>Input/Fuel </a:t>
              </a:r>
              <a:r>
                <a:rPr lang="en-US" sz="1200" b="1" i="1" dirty="0" err="1">
                  <a:latin typeface="Verdana" pitchFamily="34" charset="0"/>
                </a:rPr>
                <a:t>Stds</a:t>
              </a:r>
              <a:r>
                <a:rPr lang="en-US" sz="1200" b="1" i="1" dirty="0">
                  <a:latin typeface="Verdana" pitchFamily="34" charset="0"/>
                </a:rPr>
                <a:t>.</a:t>
              </a:r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913" y="2851"/>
              <a:ext cx="7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i="1">
                  <a:latin typeface="Verdana" pitchFamily="34" charset="0"/>
                </a:rPr>
                <a:t>Design Stds.</a:t>
              </a:r>
              <a:endParaRPr lang="en-US" sz="1200" b="1">
                <a:latin typeface="Verdana" pitchFamily="34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918" y="3391"/>
              <a:ext cx="11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i="1" dirty="0">
                  <a:latin typeface="Verdana" pitchFamily="34" charset="0"/>
                </a:rPr>
                <a:t>Performance </a:t>
              </a:r>
              <a:r>
                <a:rPr lang="en-US" sz="1200" b="1" i="1" dirty="0" err="1">
                  <a:latin typeface="Verdana" pitchFamily="34" charset="0"/>
                </a:rPr>
                <a:t>Stds</a:t>
              </a:r>
              <a:r>
                <a:rPr lang="en-US" sz="1200" b="1" i="1" dirty="0">
                  <a:latin typeface="Verdana" pitchFamily="34" charset="0"/>
                </a:rPr>
                <a:t>.</a:t>
              </a:r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913" y="3124"/>
              <a:ext cx="140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i="1" dirty="0" smtClean="0">
                  <a:latin typeface="Verdana" pitchFamily="34" charset="0"/>
                </a:rPr>
                <a:t>Emission/Effluent </a:t>
              </a:r>
              <a:r>
                <a:rPr lang="en-US" sz="1200" b="1" i="1" dirty="0" err="1">
                  <a:latin typeface="Verdana" pitchFamily="34" charset="0"/>
                </a:rPr>
                <a:t>Stds</a:t>
              </a:r>
              <a:r>
                <a:rPr lang="en-US" sz="1200" b="1" i="1" dirty="0">
                  <a:latin typeface="Verdana" pitchFamily="34" charset="0"/>
                </a:rPr>
                <a:t>.</a:t>
              </a:r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43" y="3079"/>
              <a:ext cx="290" cy="1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51" y="3174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542" y="3157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21442054">
              <a:off x="2532" y="307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dirty="0">
                  <a:latin typeface="Arial" charset="0"/>
                </a:rPr>
                <a:t>X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242" y="2802"/>
              <a:ext cx="291" cy="1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064" y="2887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546" y="2877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312" y="2865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41" y="2556"/>
              <a:ext cx="290" cy="1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053" y="2641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542" y="2631"/>
              <a:ext cx="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053" y="2553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2064" y="3312"/>
              <a:ext cx="662" cy="387"/>
              <a:chOff x="3249" y="2738"/>
              <a:chExt cx="858" cy="458"/>
            </a:xfrm>
          </p:grpSpPr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3495" y="2738"/>
                <a:ext cx="376" cy="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>
                <a:off x="3249" y="2839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2"/>
              <p:cNvSpPr>
                <a:spLocks noChangeShapeType="1"/>
              </p:cNvSpPr>
              <p:nvPr/>
            </p:nvSpPr>
            <p:spPr bwMode="auto">
              <a:xfrm>
                <a:off x="3867" y="28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flipV="1">
                <a:off x="3954" y="2839"/>
                <a:ext cx="0" cy="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4"/>
              <p:cNvSpPr>
                <a:spLocks noChangeShapeType="1"/>
              </p:cNvSpPr>
              <p:nvPr/>
            </p:nvSpPr>
            <p:spPr bwMode="auto">
              <a:xfrm flipV="1">
                <a:off x="3339" y="2842"/>
                <a:ext cx="0" cy="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35"/>
              <p:cNvSpPr>
                <a:spLocks noChangeArrowheads="1"/>
              </p:cNvSpPr>
              <p:nvPr/>
            </p:nvSpPr>
            <p:spPr bwMode="auto">
              <a:xfrm>
                <a:off x="3612" y="2991"/>
                <a:ext cx="233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1200" b="1">
                    <a:latin typeface="Arial" charset="0"/>
                  </a:rPr>
                  <a:t>X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31" name="Line 36"/>
              <p:cNvSpPr>
                <a:spLocks noChangeShapeType="1"/>
              </p:cNvSpPr>
              <p:nvPr/>
            </p:nvSpPr>
            <p:spPr bwMode="auto">
              <a:xfrm>
                <a:off x="3339" y="3073"/>
                <a:ext cx="6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1919288" y="1905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endParaRPr lang="en-US" sz="1600" b="1">
              <a:latin typeface="Arial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286000" y="1362075"/>
            <a:ext cx="172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1">
                <a:latin typeface="Verdana" pitchFamily="34" charset="0"/>
              </a:rPr>
              <a:t>Engineering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5980113" y="1362075"/>
            <a:ext cx="1541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1">
                <a:latin typeface="Verdana" pitchFamily="34" charset="0"/>
              </a:rPr>
              <a:t>Economics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6172200" y="1963738"/>
            <a:ext cx="1335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1">
                <a:latin typeface="Verdana" pitchFamily="34" charset="0"/>
              </a:rPr>
              <a:t>MAC = MSB</a:t>
            </a: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5497513" y="4141788"/>
            <a:ext cx="1277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000" b="1" i="1">
                <a:latin typeface="Verdana" pitchFamily="34" charset="0"/>
              </a:rPr>
              <a:t>Pollution Taxes</a:t>
            </a:r>
          </a:p>
          <a:p>
            <a:pPr algn="l" eaLnBrk="0" hangingPunct="0"/>
            <a:r>
              <a:rPr lang="en-US" sz="1000" b="1" i="1">
                <a:latin typeface="Verdana" pitchFamily="34" charset="0"/>
              </a:rPr>
              <a:t>(Price-based)</a:t>
            </a:r>
            <a:endParaRPr lang="en-US" sz="1000" b="1">
              <a:latin typeface="Verdana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5487988" y="4627563"/>
            <a:ext cx="151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000" b="1">
                <a:latin typeface="Verdana" pitchFamily="34" charset="0"/>
              </a:rPr>
              <a:t>Pigouvian taxation</a:t>
            </a: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7096125" y="4144963"/>
            <a:ext cx="1431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000" b="1" i="1">
                <a:latin typeface="Verdana" pitchFamily="34" charset="0"/>
              </a:rPr>
              <a:t>Pollution Markets</a:t>
            </a:r>
          </a:p>
          <a:p>
            <a:pPr algn="l" eaLnBrk="0" hangingPunct="0"/>
            <a:r>
              <a:rPr lang="en-US" sz="1000" b="1" i="1">
                <a:latin typeface="Verdana" pitchFamily="34" charset="0"/>
              </a:rPr>
              <a:t>(Quantity-based)</a:t>
            </a:r>
            <a:endParaRPr lang="en-US" sz="1000" b="1">
              <a:latin typeface="Verdana" pitchFamily="34" charset="0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7086600" y="4622800"/>
            <a:ext cx="148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000" b="1">
                <a:latin typeface="Verdana" pitchFamily="34" charset="0"/>
              </a:rPr>
              <a:t>Emissions Trading</a:t>
            </a:r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5568950" y="4999038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>
            <a:off x="5568950" y="5791200"/>
            <a:ext cx="88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rc 47"/>
          <p:cNvSpPr>
            <a:spLocks/>
          </p:cNvSpPr>
          <p:nvPr/>
        </p:nvSpPr>
        <p:spPr bwMode="auto">
          <a:xfrm>
            <a:off x="5673725" y="5051425"/>
            <a:ext cx="574675" cy="633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Arc 48"/>
          <p:cNvSpPr>
            <a:spLocks/>
          </p:cNvSpPr>
          <p:nvPr/>
        </p:nvSpPr>
        <p:spPr bwMode="auto">
          <a:xfrm>
            <a:off x="5729288" y="5105400"/>
            <a:ext cx="574675" cy="5794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H="1">
            <a:off x="5573713" y="5580063"/>
            <a:ext cx="4127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5187950" y="5410200"/>
            <a:ext cx="41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114300" lvl="1" algn="l" eaLnBrk="0" hangingPunct="0"/>
            <a:r>
              <a:rPr lang="en-US" sz="1400" b="1">
                <a:latin typeface="Verdana" pitchFamily="34" charset="0"/>
              </a:rPr>
              <a:t>P</a:t>
            </a:r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>
            <a:off x="7242175" y="4983163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2"/>
          <p:cNvSpPr>
            <a:spLocks noChangeShapeType="1"/>
          </p:cNvSpPr>
          <p:nvPr/>
        </p:nvSpPr>
        <p:spPr bwMode="auto">
          <a:xfrm>
            <a:off x="7242175" y="5775325"/>
            <a:ext cx="887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Arc 53"/>
          <p:cNvSpPr>
            <a:spLocks/>
          </p:cNvSpPr>
          <p:nvPr/>
        </p:nvSpPr>
        <p:spPr bwMode="auto">
          <a:xfrm>
            <a:off x="7346950" y="5035550"/>
            <a:ext cx="574675" cy="633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rc 54"/>
          <p:cNvSpPr>
            <a:spLocks/>
          </p:cNvSpPr>
          <p:nvPr/>
        </p:nvSpPr>
        <p:spPr bwMode="auto">
          <a:xfrm>
            <a:off x="7400925" y="5089525"/>
            <a:ext cx="627063" cy="5794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5"/>
          <p:cNvSpPr>
            <a:spLocks noChangeShapeType="1"/>
          </p:cNvSpPr>
          <p:nvPr/>
        </p:nvSpPr>
        <p:spPr bwMode="auto">
          <a:xfrm>
            <a:off x="7659688" y="5564188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7467600" y="5791200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latin typeface="Verdana" pitchFamily="34" charset="0"/>
              </a:rPr>
              <a:t>Q</a:t>
            </a: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387600" y="1949450"/>
            <a:ext cx="1531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1">
                <a:latin typeface="Verdana" pitchFamily="34" charset="0"/>
              </a:rPr>
              <a:t>EQ Standards</a:t>
            </a: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5821363" y="3417888"/>
            <a:ext cx="241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>
                <a:latin typeface="Verdana" pitchFamily="34" charset="0"/>
              </a:rPr>
              <a:t>Economic Mechanisms</a:t>
            </a:r>
          </a:p>
        </p:txBody>
      </p:sp>
      <p:sp>
        <p:nvSpPr>
          <p:cNvPr id="55" name="Line 72"/>
          <p:cNvSpPr>
            <a:spLocks noChangeShapeType="1"/>
          </p:cNvSpPr>
          <p:nvPr/>
        </p:nvSpPr>
        <p:spPr bwMode="auto">
          <a:xfrm>
            <a:off x="5029200" y="1143000"/>
            <a:ext cx="0" cy="533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2349500" y="228600"/>
            <a:ext cx="5595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i="1" dirty="0">
                <a:latin typeface="Verdana" pitchFamily="34" charset="0"/>
              </a:rPr>
              <a:t>Engineering vs. Economic Worldviews</a:t>
            </a:r>
          </a:p>
        </p:txBody>
      </p:sp>
    </p:spTree>
    <p:extLst>
      <p:ext uri="{BB962C8B-B14F-4D97-AF65-F5344CB8AC3E}">
        <p14:creationId xmlns:p14="http://schemas.microsoft.com/office/powerpoint/2010/main" val="403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37756"/>
            <a:ext cx="4980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 http://www.mdpi.com/2077-1312/2/2/386/htm; Raufer, </a:t>
            </a:r>
            <a:r>
              <a:rPr lang="en-US" sz="800" i="1" dirty="0"/>
              <a:t>Pollution Markets in a Green Country Town</a:t>
            </a:r>
            <a:r>
              <a:rPr lang="en-US" sz="800" dirty="0"/>
              <a:t>, 1998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219200"/>
            <a:ext cx="41148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200" b="1" i="1" dirty="0">
                <a:latin typeface="Verdana" pitchFamily="34" charset="0"/>
              </a:rPr>
              <a:t>“…the first study to embody at least a rudimentary ecological model into an economic optimization framework”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latin typeface="Verdana" pitchFamily="34" charset="0"/>
              </a:rPr>
              <a:t>		--A. </a:t>
            </a:r>
            <a:r>
              <a:rPr lang="en-US" sz="1000" b="1" dirty="0" err="1">
                <a:latin typeface="Verdana" pitchFamily="34" charset="0"/>
              </a:rPr>
              <a:t>Kneese</a:t>
            </a:r>
            <a:r>
              <a:rPr lang="en-US" sz="1000" b="1" dirty="0">
                <a:latin typeface="Verdana" pitchFamily="34" charset="0"/>
              </a:rPr>
              <a:t>, 1977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Delaware Estuary Comprehensive Study (DECS)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Public Health Service/Dept. Of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1961-1966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000" b="1" dirty="0">
              <a:latin typeface="Verdana" pitchFamily="34" charset="0"/>
            </a:endParaRPr>
          </a:p>
          <a:p>
            <a:pPr marL="628650" lvl="1" indent="-171450">
              <a:buFont typeface="Verdana" panose="020B0604030504040204" pitchFamily="34" charset="0"/>
              <a:buChar char="—"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 to link pollution levels to</a:t>
            </a:r>
          </a:p>
          <a:p>
            <a:pPr lvl="1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physical environment</a:t>
            </a:r>
          </a:p>
          <a:p>
            <a:pPr marL="628650" lvl="1" indent="-171450">
              <a:buFont typeface="Verdana" panose="020B0604030504040204" pitchFamily="34" charset="0"/>
              <a:buChar char="—"/>
            </a:pP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>
              <a:buFont typeface="Verdana" panose="020B0604030504040204" pitchFamily="34" charset="0"/>
              <a:buChar char="—"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Delaware is estuary, not regular</a:t>
            </a:r>
          </a:p>
          <a:p>
            <a:pPr lvl="1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river – so needed new physical </a:t>
            </a:r>
          </a:p>
          <a:p>
            <a:pPr lvl="1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model (R. Thomann’s Ph.D.)</a:t>
            </a:r>
          </a:p>
          <a:p>
            <a:pPr marL="628650" lvl="1" indent="-171450">
              <a:buFont typeface="Verdana" panose="020B0604030504040204" pitchFamily="34" charset="0"/>
              <a:buChar char="—"/>
            </a:pP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>
              <a:buFont typeface="Verdana" panose="020B0604030504040204" pitchFamily="34" charset="0"/>
              <a:buChar char="—"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Model established five “objective</a:t>
            </a:r>
          </a:p>
          <a:p>
            <a:pPr lvl="1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sets”, with varying levels of</a:t>
            </a:r>
          </a:p>
          <a:p>
            <a:pPr lvl="1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dissolved oxygen</a:t>
            </a:r>
            <a:endParaRPr lang="en-US" sz="1200" b="1" i="1" dirty="0">
              <a:latin typeface="Verdana" pitchFamily="34" charset="0"/>
            </a:endParaRPr>
          </a:p>
        </p:txBody>
      </p:sp>
      <p:pic>
        <p:nvPicPr>
          <p:cNvPr id="1026" name="Picture 2" descr="Jmse 02 00386 g001 1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" b="2078"/>
          <a:stretch/>
        </p:blipFill>
        <p:spPr bwMode="auto">
          <a:xfrm>
            <a:off x="762000" y="1752600"/>
            <a:ext cx="35052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1"/>
          <p:cNvSpPr>
            <a:spLocks noChangeArrowheads="1"/>
          </p:cNvSpPr>
          <p:nvPr/>
        </p:nvSpPr>
        <p:spPr bwMode="auto">
          <a:xfrm>
            <a:off x="1600200" y="228600"/>
            <a:ext cx="734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</a:t>
            </a: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attempt </a:t>
            </a: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MAC &amp; MSB</a:t>
            </a:r>
          </a:p>
        </p:txBody>
      </p:sp>
    </p:spTree>
    <p:extLst>
      <p:ext uri="{BB962C8B-B14F-4D97-AF65-F5344CB8AC3E}">
        <p14:creationId xmlns:p14="http://schemas.microsoft.com/office/powerpoint/2010/main" val="10009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2438400" cy="2570642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47800" y="228600"/>
            <a:ext cx="740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latin typeface="Verdana" pitchFamily="34" charset="0"/>
              </a:rPr>
              <a:t>DECS </a:t>
            </a:r>
            <a:r>
              <a:rPr lang="en-US" sz="2000" b="1" i="1" dirty="0" smtClean="0">
                <a:latin typeface="Verdana" pitchFamily="34" charset="0"/>
              </a:rPr>
              <a:t>results &amp; Ackerman et </a:t>
            </a:r>
            <a:r>
              <a:rPr lang="en-US" sz="2000" b="1" i="1" dirty="0" err="1" smtClean="0">
                <a:latin typeface="Verdana" pitchFamily="34" charset="0"/>
              </a:rPr>
              <a:t>al’s</a:t>
            </a:r>
            <a:r>
              <a:rPr lang="en-US" sz="2000" b="1" i="1" dirty="0" smtClean="0">
                <a:latin typeface="Verdana" pitchFamily="34" charset="0"/>
              </a:rPr>
              <a:t> review</a:t>
            </a:r>
            <a:endParaRPr lang="en-US" sz="2000" b="1" i="1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259" y="6337756"/>
            <a:ext cx="3427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 DECS, 1966; Raufer, </a:t>
            </a:r>
            <a:r>
              <a:rPr lang="en-US" sz="800" i="1" dirty="0"/>
              <a:t>Pollution Markets in a Green Country Town</a:t>
            </a:r>
            <a:r>
              <a:rPr lang="en-US" sz="800" dirty="0"/>
              <a:t>, 1998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8" y="3842957"/>
            <a:ext cx="2246564" cy="2381250"/>
          </a:xfrm>
          <a:prstGeom prst="rect">
            <a:avLst/>
          </a:prstGeom>
        </p:spPr>
      </p:pic>
      <p:pic>
        <p:nvPicPr>
          <p:cNvPr id="7" name="Picture 4" descr="http://www.law.yale.edu/images/Faculty/Ackerman_Bru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19" y="1200397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3205246"/>
            <a:ext cx="190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04460"/>
                </a:solidFill>
                <a:latin typeface="Georgia" panose="02040502050405020303" pitchFamily="18" charset="0"/>
              </a:rPr>
              <a:t>Sterling Professor of Law and Political Science,</a:t>
            </a:r>
          </a:p>
          <a:p>
            <a:r>
              <a:rPr lang="en-US" i="1" dirty="0">
                <a:solidFill>
                  <a:srgbClr val="204460"/>
                </a:solidFill>
                <a:latin typeface="Georgia" panose="02040502050405020303" pitchFamily="18" charset="0"/>
              </a:rPr>
              <a:t>Yale Law School</a:t>
            </a:r>
          </a:p>
          <a:p>
            <a:r>
              <a:rPr lang="en-US" i="1" dirty="0">
                <a:solidFill>
                  <a:srgbClr val="204460"/>
                </a:solidFill>
                <a:latin typeface="Georgia" panose="02040502050405020303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4265474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96969"/>
                </a:solidFill>
                <a:latin typeface="Georgia" panose="02040502050405020303" pitchFamily="18" charset="0"/>
              </a:rPr>
              <a:t>Winner of the Henderson Prize awarded by the Harvard Law School in 1982 for the best book in administrative law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371600"/>
            <a:ext cx="1616311" cy="26025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41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00200" y="228600"/>
            <a:ext cx="740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latin typeface="Verdana" pitchFamily="34" charset="0"/>
              </a:rPr>
              <a:t>The ‘Uncertain Search’ (cont.)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45" r="357" b="1"/>
          <a:stretch/>
        </p:blipFill>
        <p:spPr>
          <a:xfrm>
            <a:off x="1143000" y="3721840"/>
            <a:ext cx="3659067" cy="2035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324600"/>
            <a:ext cx="21563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Photo credit: https://delawarerivertowns.com/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Government could use </a:t>
            </a:r>
            <a:r>
              <a:rPr lang="en-US" b="1" dirty="0"/>
              <a:t>MAC &amp; MSB for </a:t>
            </a:r>
            <a:r>
              <a:rPr lang="en-US" b="1" dirty="0" smtClean="0"/>
              <a:t>‘enlightened’ command/control, but DECS results: </a:t>
            </a:r>
            <a:r>
              <a:rPr lang="en-US" b="1" i="1" dirty="0">
                <a:ea typeface="Verdana" panose="020B0604030504040204" pitchFamily="34" charset="0"/>
                <a:cs typeface="Verdana" panose="020B0604030504040204" pitchFamily="34" charset="0"/>
              </a:rPr>
              <a:t>“An outstanding example of decision by cliché</a:t>
            </a:r>
            <a:r>
              <a:rPr lang="en-US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DECS </a:t>
            </a:r>
            <a:r>
              <a:rPr lang="en-US" b="1" dirty="0"/>
              <a:t>researchers assumed a price-based approach </a:t>
            </a:r>
            <a:r>
              <a:rPr lang="en-US" b="1" dirty="0" smtClean="0"/>
              <a:t>(i.e., effluent charge) if </a:t>
            </a:r>
            <a:r>
              <a:rPr lang="en-US" b="1" dirty="0"/>
              <a:t>economic instruments employed;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But Ackerman et al </a:t>
            </a:r>
            <a:r>
              <a:rPr lang="en-US" b="1" dirty="0"/>
              <a:t>introduced </a:t>
            </a:r>
            <a:r>
              <a:rPr lang="en-US" b="1" dirty="0" smtClean="0"/>
              <a:t>a new idea: the </a:t>
            </a:r>
            <a:r>
              <a:rPr lang="en-US" b="1" dirty="0"/>
              <a:t>quantity-based </a:t>
            </a:r>
            <a:r>
              <a:rPr lang="en-US" b="1" dirty="0" smtClean="0"/>
              <a:t>approach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3581400"/>
            <a:ext cx="3429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indent="-285750">
              <a:buFont typeface="Calibri" panose="020F0502020204030204" pitchFamily="34" charset="0"/>
              <a:buChar char="—"/>
            </a:pPr>
            <a:r>
              <a:rPr lang="en-US" sz="1400" b="1" dirty="0"/>
              <a:t>following Dales’ work (six years earlier);</a:t>
            </a:r>
          </a:p>
          <a:p>
            <a:pPr marL="0" lvl="7" indent="-285750">
              <a:buFont typeface="Calibri" panose="020F0502020204030204" pitchFamily="34" charset="0"/>
              <a:buChar char="—"/>
            </a:pPr>
            <a:r>
              <a:rPr lang="en-US" sz="1400" b="1" dirty="0" smtClean="0"/>
              <a:t>lessened </a:t>
            </a:r>
            <a:r>
              <a:rPr lang="en-US" sz="1400" b="1" dirty="0"/>
              <a:t>governmental information-</a:t>
            </a:r>
          </a:p>
          <a:p>
            <a:pPr marL="0" lvl="7"/>
            <a:r>
              <a:rPr lang="en-US" sz="1400" b="1" dirty="0"/>
              <a:t>       gathering </a:t>
            </a:r>
            <a:r>
              <a:rPr lang="en-US" sz="1400" b="1" dirty="0" smtClean="0"/>
              <a:t>tasks;</a:t>
            </a:r>
            <a:endParaRPr lang="en-US" sz="1400" b="1" dirty="0"/>
          </a:p>
          <a:p>
            <a:pPr marL="0" lvl="7" indent="-285750">
              <a:buFont typeface="Calibri" panose="020F0502020204030204" pitchFamily="34" charset="0"/>
              <a:buChar char="—"/>
            </a:pPr>
            <a:r>
              <a:rPr lang="en-US" sz="1400" b="1" dirty="0" smtClean="0"/>
              <a:t>eliminated </a:t>
            </a:r>
            <a:r>
              <a:rPr lang="en-US" sz="1400" b="1" dirty="0"/>
              <a:t>potential gov’t mistake in</a:t>
            </a:r>
          </a:p>
          <a:p>
            <a:pPr marL="0" lvl="7"/>
            <a:r>
              <a:rPr lang="en-US" sz="1400" b="1" dirty="0"/>
              <a:t>        judging marginal cost of control;</a:t>
            </a:r>
          </a:p>
          <a:p>
            <a:pPr marL="0" lvl="7" indent="-285750">
              <a:buFont typeface="Calibri" panose="020F0502020204030204" pitchFamily="34" charset="0"/>
              <a:buChar char="—"/>
            </a:pPr>
            <a:r>
              <a:rPr lang="en-US" sz="1400" b="1" dirty="0" smtClean="0"/>
              <a:t>put </a:t>
            </a:r>
            <a:r>
              <a:rPr lang="en-US" sz="1400" b="1" dirty="0"/>
              <a:t>growth onus on industry, not</a:t>
            </a:r>
          </a:p>
          <a:p>
            <a:pPr marL="0" lvl="7"/>
            <a:r>
              <a:rPr lang="en-US" sz="1400" b="1" dirty="0"/>
              <a:t>       government.</a:t>
            </a:r>
          </a:p>
        </p:txBody>
      </p:sp>
    </p:spTree>
    <p:extLst>
      <p:ext uri="{BB962C8B-B14F-4D97-AF65-F5344CB8AC3E}">
        <p14:creationId xmlns:p14="http://schemas.microsoft.com/office/powerpoint/2010/main" val="1530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1687513"/>
            <a:ext cx="5334000" cy="4244975"/>
            <a:chOff x="3733800" y="1600200"/>
            <a:chExt cx="5334000" cy="424460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600200"/>
              <a:ext cx="5334000" cy="424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"/>
            <p:cNvSpPr>
              <a:spLocks/>
            </p:cNvSpPr>
            <p:nvPr/>
          </p:nvSpPr>
          <p:spPr bwMode="auto">
            <a:xfrm rot="-200755">
              <a:off x="6665843" y="4876800"/>
              <a:ext cx="609600" cy="198783"/>
            </a:xfrm>
            <a:custGeom>
              <a:avLst/>
              <a:gdLst>
                <a:gd name="T0" fmla="*/ 0 w 609600"/>
                <a:gd name="T1" fmla="*/ 198783 h 198783"/>
                <a:gd name="T2" fmla="*/ 119270 w 609600"/>
                <a:gd name="T3" fmla="*/ 132522 h 198783"/>
                <a:gd name="T4" fmla="*/ 198783 w 609600"/>
                <a:gd name="T5" fmla="*/ 119270 h 198783"/>
                <a:gd name="T6" fmla="*/ 225287 w 609600"/>
                <a:gd name="T7" fmla="*/ 79513 h 198783"/>
                <a:gd name="T8" fmla="*/ 265044 w 609600"/>
                <a:gd name="T9" fmla="*/ 13252 h 198783"/>
                <a:gd name="T10" fmla="*/ 357809 w 609600"/>
                <a:gd name="T11" fmla="*/ 0 h 198783"/>
                <a:gd name="T12" fmla="*/ 503583 w 609600"/>
                <a:gd name="T13" fmla="*/ 13252 h 198783"/>
                <a:gd name="T14" fmla="*/ 569844 w 609600"/>
                <a:gd name="T15" fmla="*/ 53009 h 198783"/>
                <a:gd name="T16" fmla="*/ 609600 w 609600"/>
                <a:gd name="T17" fmla="*/ 53009 h 198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9600" h="198783">
                  <a:moveTo>
                    <a:pt x="0" y="198783"/>
                  </a:moveTo>
                  <a:cubicBezTo>
                    <a:pt x="17102" y="188522"/>
                    <a:pt x="93918" y="140128"/>
                    <a:pt x="119270" y="132522"/>
                  </a:cubicBezTo>
                  <a:cubicBezTo>
                    <a:pt x="145007" y="124801"/>
                    <a:pt x="172279" y="123687"/>
                    <a:pt x="198783" y="119270"/>
                  </a:cubicBezTo>
                  <a:cubicBezTo>
                    <a:pt x="207618" y="106018"/>
                    <a:pt x="218164" y="93759"/>
                    <a:pt x="225287" y="79513"/>
                  </a:cubicBezTo>
                  <a:cubicBezTo>
                    <a:pt x="236541" y="57005"/>
                    <a:pt x="233985" y="23605"/>
                    <a:pt x="265044" y="13252"/>
                  </a:cubicBezTo>
                  <a:cubicBezTo>
                    <a:pt x="294677" y="3374"/>
                    <a:pt x="326887" y="4417"/>
                    <a:pt x="357809" y="0"/>
                  </a:cubicBezTo>
                  <a:cubicBezTo>
                    <a:pt x="406400" y="4417"/>
                    <a:pt x="455282" y="6352"/>
                    <a:pt x="503583" y="13252"/>
                  </a:cubicBezTo>
                  <a:cubicBezTo>
                    <a:pt x="611875" y="28722"/>
                    <a:pt x="482765" y="18176"/>
                    <a:pt x="569844" y="53009"/>
                  </a:cubicBezTo>
                  <a:cubicBezTo>
                    <a:pt x="582148" y="57931"/>
                    <a:pt x="596348" y="53009"/>
                    <a:pt x="609600" y="53009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6705600" y="4850296"/>
              <a:ext cx="556591" cy="212034"/>
            </a:xfrm>
            <a:custGeom>
              <a:avLst/>
              <a:gdLst>
                <a:gd name="T0" fmla="*/ 0 w 556591"/>
                <a:gd name="T1" fmla="*/ 212034 h 212034"/>
                <a:gd name="T2" fmla="*/ 79513 w 556591"/>
                <a:gd name="T3" fmla="*/ 79513 h 212034"/>
                <a:gd name="T4" fmla="*/ 106017 w 556591"/>
                <a:gd name="T5" fmla="*/ 53008 h 212034"/>
                <a:gd name="T6" fmla="*/ 145774 w 556591"/>
                <a:gd name="T7" fmla="*/ 39756 h 212034"/>
                <a:gd name="T8" fmla="*/ 318052 w 556591"/>
                <a:gd name="T9" fmla="*/ 0 h 212034"/>
                <a:gd name="T10" fmla="*/ 450574 w 556591"/>
                <a:gd name="T11" fmla="*/ 13252 h 212034"/>
                <a:gd name="T12" fmla="*/ 477078 w 556591"/>
                <a:gd name="T13" fmla="*/ 53008 h 212034"/>
                <a:gd name="T14" fmla="*/ 516835 w 556591"/>
                <a:gd name="T15" fmla="*/ 66261 h 212034"/>
                <a:gd name="T16" fmla="*/ 556591 w 556591"/>
                <a:gd name="T17" fmla="*/ 92765 h 21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6591" h="212034">
                  <a:moveTo>
                    <a:pt x="0" y="212034"/>
                  </a:moveTo>
                  <a:cubicBezTo>
                    <a:pt x="9192" y="195949"/>
                    <a:pt x="56383" y="108426"/>
                    <a:pt x="79513" y="79513"/>
                  </a:cubicBezTo>
                  <a:cubicBezTo>
                    <a:pt x="87318" y="69757"/>
                    <a:pt x="95303" y="59436"/>
                    <a:pt x="106017" y="53008"/>
                  </a:cubicBezTo>
                  <a:cubicBezTo>
                    <a:pt x="117995" y="45821"/>
                    <a:pt x="132297" y="43431"/>
                    <a:pt x="145774" y="39756"/>
                  </a:cubicBezTo>
                  <a:cubicBezTo>
                    <a:pt x="233686" y="15780"/>
                    <a:pt x="240779" y="15454"/>
                    <a:pt x="318052" y="0"/>
                  </a:cubicBezTo>
                  <a:cubicBezTo>
                    <a:pt x="362226" y="4417"/>
                    <a:pt x="408458" y="-787"/>
                    <a:pt x="450574" y="13252"/>
                  </a:cubicBezTo>
                  <a:cubicBezTo>
                    <a:pt x="465684" y="18288"/>
                    <a:pt x="464641" y="43059"/>
                    <a:pt x="477078" y="53008"/>
                  </a:cubicBezTo>
                  <a:cubicBezTo>
                    <a:pt x="487986" y="61735"/>
                    <a:pt x="504341" y="60014"/>
                    <a:pt x="516835" y="66261"/>
                  </a:cubicBezTo>
                  <a:cubicBezTo>
                    <a:pt x="531080" y="73384"/>
                    <a:pt x="556591" y="92765"/>
                    <a:pt x="556591" y="92765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auto">
          <a:xfrm>
            <a:off x="5227637" y="4818063"/>
            <a:ext cx="769938" cy="244475"/>
          </a:xfrm>
          <a:custGeom>
            <a:avLst/>
            <a:gdLst>
              <a:gd name="T0" fmla="*/ 0 w 798797"/>
              <a:gd name="T1" fmla="*/ 156383 h 305648"/>
              <a:gd name="T2" fmla="*/ 12996 w 798797"/>
              <a:gd name="T3" fmla="*/ 111826 h 305648"/>
              <a:gd name="T4" fmla="*/ 38984 w 798797"/>
              <a:gd name="T5" fmla="*/ 82121 h 305648"/>
              <a:gd name="T6" fmla="*/ 220906 w 798797"/>
              <a:gd name="T7" fmla="*/ 59843 h 305648"/>
              <a:gd name="T8" fmla="*/ 311867 w 798797"/>
              <a:gd name="T9" fmla="*/ 44990 h 305648"/>
              <a:gd name="T10" fmla="*/ 454806 w 798797"/>
              <a:gd name="T11" fmla="*/ 30139 h 305648"/>
              <a:gd name="T12" fmla="*/ 610739 w 798797"/>
              <a:gd name="T13" fmla="*/ 52416 h 305648"/>
              <a:gd name="T14" fmla="*/ 649723 w 798797"/>
              <a:gd name="T15" fmla="*/ 59843 h 305648"/>
              <a:gd name="T16" fmla="*/ 688706 w 798797"/>
              <a:gd name="T17" fmla="*/ 30139 h 305648"/>
              <a:gd name="T18" fmla="*/ 714696 w 798797"/>
              <a:gd name="T19" fmla="*/ 7859 h 305648"/>
              <a:gd name="T20" fmla="*/ 623734 w 798797"/>
              <a:gd name="T21" fmla="*/ 434 h 3056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98797" h="305648">
                <a:moveTo>
                  <a:pt x="0" y="305648"/>
                </a:moveTo>
                <a:cubicBezTo>
                  <a:pt x="4838" y="276619"/>
                  <a:pt x="6059" y="246750"/>
                  <a:pt x="14515" y="218562"/>
                </a:cubicBezTo>
                <a:cubicBezTo>
                  <a:pt x="20732" y="197838"/>
                  <a:pt x="29692" y="177127"/>
                  <a:pt x="43543" y="160505"/>
                </a:cubicBezTo>
                <a:cubicBezTo>
                  <a:pt x="89230" y="105681"/>
                  <a:pt x="199356" y="121270"/>
                  <a:pt x="246743" y="116962"/>
                </a:cubicBezTo>
                <a:cubicBezTo>
                  <a:pt x="284051" y="104526"/>
                  <a:pt x="308247" y="95224"/>
                  <a:pt x="348343" y="87934"/>
                </a:cubicBezTo>
                <a:cubicBezTo>
                  <a:pt x="539032" y="53263"/>
                  <a:pt x="376322" y="91824"/>
                  <a:pt x="508000" y="58905"/>
                </a:cubicBezTo>
                <a:cubicBezTo>
                  <a:pt x="625271" y="78450"/>
                  <a:pt x="567165" y="64112"/>
                  <a:pt x="682172" y="102448"/>
                </a:cubicBezTo>
                <a:lnTo>
                  <a:pt x="725715" y="116962"/>
                </a:lnTo>
                <a:cubicBezTo>
                  <a:pt x="740229" y="97610"/>
                  <a:pt x="755198" y="78590"/>
                  <a:pt x="769258" y="58905"/>
                </a:cubicBezTo>
                <a:cubicBezTo>
                  <a:pt x="779397" y="44710"/>
                  <a:pt x="802517" y="32285"/>
                  <a:pt x="798286" y="15362"/>
                </a:cubicBezTo>
                <a:cubicBezTo>
                  <a:pt x="793127" y="-5272"/>
                  <a:pt x="698267" y="848"/>
                  <a:pt x="696686" y="84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06" y="4683722"/>
            <a:ext cx="271438" cy="46343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2" y="1752600"/>
            <a:ext cx="1223961" cy="1573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2" y="4474920"/>
            <a:ext cx="1168190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14" y="3539565"/>
            <a:ext cx="1072943" cy="7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00989" y="990600"/>
            <a:ext cx="6004811" cy="54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buSzPct val="100000"/>
              <a:buFontTx/>
              <a:buChar char="•"/>
            </a:pP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buSzPct val="100000"/>
              <a:buFontTx/>
              <a:buChar char="•"/>
            </a:pP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Taxation before there was money</a:t>
            </a:r>
          </a:p>
          <a:p>
            <a:pPr algn="l" eaLnBrk="0" hangingPunct="0">
              <a:buSzPct val="100000"/>
              <a:buFontTx/>
              <a:buChar char="•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Millennia of experience</a:t>
            </a:r>
          </a:p>
          <a:p>
            <a:pPr algn="l" eaLnBrk="0" hangingPunct="0">
              <a:buSzPct val="100000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At least 25 different types of tax  </a:t>
            </a:r>
          </a:p>
          <a:p>
            <a:pPr algn="l" eaLnBrk="0" hangingPunct="0">
              <a:buSzPct val="100000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(e.g., VAT, consumption, business, </a:t>
            </a:r>
          </a:p>
          <a:p>
            <a:pPr eaLnBrk="0" hangingPunct="0">
              <a:buSzPct val="100000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income, property, behavior, etc.)</a:t>
            </a:r>
          </a:p>
          <a:p>
            <a:pPr algn="l" eaLnBrk="0" hangingPunct="0">
              <a:buSzPct val="100000"/>
              <a:buFontTx/>
              <a:buChar char="•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Resource/energy taxes</a:t>
            </a:r>
          </a:p>
          <a:p>
            <a:pPr algn="l" eaLnBrk="0" hangingPunct="0">
              <a:buSzPct val="100000"/>
              <a:buFontTx/>
              <a:buChar char="•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Price-based pollution levy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</a:t>
            </a:r>
          </a:p>
          <a:p>
            <a:pPr algn="l" eaLnBrk="0" hangingPunct="0">
              <a:buSzPct val="100000"/>
              <a:buFontTx/>
              <a:buChar char="•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Current Environmental Protection Tax</a:t>
            </a:r>
          </a:p>
          <a:p>
            <a:pPr algn="l" eaLnBrk="0" hangingPunct="0">
              <a:buSzPct val="100000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Law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0" hangingPunct="0">
              <a:buSzPct val="100000"/>
              <a:buFontTx/>
              <a:buChar char="•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Forthcoming 2020 MOF-supported</a:t>
            </a:r>
          </a:p>
          <a:p>
            <a:pPr algn="l" eaLnBrk="0" hangingPunct="0">
              <a:buSzPct val="100000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carbon tax (on non-ETS sectors)     </a:t>
            </a: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19238" y="228600"/>
            <a:ext cx="7400925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latin typeface="Verdana" pitchFamily="34" charset="0"/>
              </a:rPr>
              <a:t>China’s P-based experience</a:t>
            </a:r>
          </a:p>
        </p:txBody>
      </p:sp>
    </p:spTree>
    <p:extLst>
      <p:ext uri="{BB962C8B-B14F-4D97-AF65-F5344CB8AC3E}">
        <p14:creationId xmlns:p14="http://schemas.microsoft.com/office/powerpoint/2010/main" val="18078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550" y="1447800"/>
            <a:ext cx="51244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SzPct val="100000"/>
              <a:buFontTx/>
              <a:buChar char="•"/>
            </a:pPr>
            <a:r>
              <a:rPr lang="en-US" sz="1400" b="1" dirty="0">
                <a:latin typeface="Verdana" pitchFamily="34" charset="0"/>
              </a:rPr>
              <a:t>  </a:t>
            </a:r>
            <a:r>
              <a:rPr lang="en-US" sz="1400" b="1" dirty="0" smtClean="0">
                <a:latin typeface="Verdana" pitchFamily="34" charset="0"/>
              </a:rPr>
              <a:t>1980s/early </a:t>
            </a:r>
            <a:r>
              <a:rPr lang="en-US" sz="1400" b="1" dirty="0">
                <a:latin typeface="Verdana" pitchFamily="34" charset="0"/>
              </a:rPr>
              <a:t>1990s – academic/ </a:t>
            </a:r>
          </a:p>
          <a:p>
            <a:pPr eaLnBrk="0" hangingPunct="0">
              <a:buSzPct val="100000"/>
            </a:pPr>
            <a:r>
              <a:rPr lang="en-US" sz="1400" b="1" dirty="0">
                <a:latin typeface="Verdana" pitchFamily="34" charset="0"/>
              </a:rPr>
              <a:t>                  government interest</a:t>
            </a:r>
          </a:p>
          <a:p>
            <a:pPr eaLnBrk="0" hangingPunct="0">
              <a:buSzPct val="100000"/>
            </a:pPr>
            <a:endParaRPr lang="en-US" sz="1400" b="1" dirty="0">
              <a:latin typeface="Verdana" pitchFamily="34" charset="0"/>
            </a:endParaRPr>
          </a:p>
          <a:p>
            <a:pPr eaLnBrk="0" hangingPunct="0">
              <a:buSzPct val="100000"/>
              <a:buFontTx/>
              <a:buChar char="•"/>
            </a:pPr>
            <a:r>
              <a:rPr lang="en-US" sz="1400" b="1" dirty="0">
                <a:latin typeface="Verdana" pitchFamily="34" charset="0"/>
              </a:rPr>
              <a:t>   1996 – Total Amount Control (TAC) </a:t>
            </a:r>
          </a:p>
          <a:p>
            <a:pPr eaLnBrk="0" hangingPunct="0">
              <a:buSzPct val="100000"/>
            </a:pPr>
            <a:r>
              <a:rPr lang="en-US" sz="1400" b="1" dirty="0">
                <a:latin typeface="Verdana" pitchFamily="34" charset="0"/>
              </a:rPr>
              <a:t>                  introduced </a:t>
            </a:r>
          </a:p>
          <a:p>
            <a:pPr eaLnBrk="0" hangingPunct="0">
              <a:buSzPct val="100000"/>
            </a:pPr>
            <a:endParaRPr lang="en-US" sz="1400" b="1" dirty="0">
              <a:latin typeface="Verdana" pitchFamily="34" charset="0"/>
            </a:endParaRPr>
          </a:p>
          <a:p>
            <a:pPr eaLnBrk="0" hangingPunct="0">
              <a:buSzPct val="100000"/>
              <a:buFontTx/>
              <a:buChar char="•"/>
            </a:pPr>
            <a:r>
              <a:rPr lang="en-US" sz="1400" b="1" dirty="0">
                <a:latin typeface="Verdana" pitchFamily="34" charset="0"/>
              </a:rPr>
              <a:t>   1999 – SEPA &amp; US EPA study</a:t>
            </a:r>
          </a:p>
          <a:p>
            <a:pPr eaLnBrk="0" hangingPunct="0">
              <a:buSzPct val="100000"/>
              <a:buFontTx/>
              <a:buChar char="•"/>
            </a:pPr>
            <a:endParaRPr lang="en-US" sz="1400" b="1" dirty="0">
              <a:latin typeface="Verdana" pitchFamily="34" charset="0"/>
            </a:endParaRPr>
          </a:p>
          <a:p>
            <a:pPr eaLnBrk="0" hangingPunct="0">
              <a:buSzPct val="100000"/>
              <a:buFontTx/>
              <a:buChar char="•"/>
            </a:pPr>
            <a:r>
              <a:rPr lang="en-US" sz="1400" b="1" dirty="0">
                <a:latin typeface="Verdana" pitchFamily="34" charset="0"/>
              </a:rPr>
              <a:t>   1999 – ADB listed 10 trading</a:t>
            </a:r>
          </a:p>
          <a:p>
            <a:pPr eaLnBrk="0" hangingPunct="0">
              <a:buSzPct val="100000"/>
            </a:pPr>
            <a:r>
              <a:rPr lang="en-US" sz="1400" b="1" dirty="0">
                <a:latin typeface="Verdana" pitchFamily="34" charset="0"/>
              </a:rPr>
              <a:t>                 case studies</a:t>
            </a:r>
          </a:p>
          <a:p>
            <a:pPr eaLnBrk="0" hangingPunct="0">
              <a:buSzPct val="100000"/>
              <a:buFontTx/>
              <a:buChar char="•"/>
            </a:pPr>
            <a:endParaRPr lang="en-US" sz="1400" b="1" dirty="0">
              <a:latin typeface="Verdana" pitchFamily="34" charset="0"/>
            </a:endParaRPr>
          </a:p>
          <a:p>
            <a:pPr eaLnBrk="0" hangingPunct="0">
              <a:buSzPct val="100000"/>
              <a:buFontTx/>
              <a:buChar char="•"/>
            </a:pPr>
            <a:r>
              <a:rPr lang="en-US" sz="1400" b="1" dirty="0">
                <a:latin typeface="Verdana" pitchFamily="34" charset="0"/>
              </a:rPr>
              <a:t>   2001 – ADB-sponsored SO</a:t>
            </a:r>
            <a:r>
              <a:rPr lang="en-US" sz="1400" b="1" baseline="-25000" dirty="0">
                <a:latin typeface="Verdana" pitchFamily="34" charset="0"/>
              </a:rPr>
              <a:t>2</a:t>
            </a:r>
            <a:r>
              <a:rPr lang="en-US" sz="1400" b="1" dirty="0">
                <a:latin typeface="Verdana" pitchFamily="34" charset="0"/>
              </a:rPr>
              <a:t> effort</a:t>
            </a:r>
          </a:p>
          <a:p>
            <a:pPr eaLnBrk="0" hangingPunct="0">
              <a:buSzPct val="100000"/>
            </a:pPr>
            <a:r>
              <a:rPr lang="en-US" sz="1400" b="1" dirty="0">
                <a:latin typeface="Verdana" pitchFamily="34" charset="0"/>
              </a:rPr>
              <a:t>                  in Taiyuan</a:t>
            </a:r>
          </a:p>
          <a:p>
            <a:pPr eaLnBrk="0" hangingPunct="0">
              <a:buSzPct val="100000"/>
            </a:pPr>
            <a:endParaRPr lang="en-US" sz="1400" b="1" dirty="0">
              <a:latin typeface="Verdana" pitchFamily="34" charset="0"/>
            </a:endParaRPr>
          </a:p>
          <a:p>
            <a:pPr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1400" b="1" dirty="0">
                <a:latin typeface="Verdana" pitchFamily="34" charset="0"/>
              </a:rPr>
              <a:t>  Today</a:t>
            </a:r>
          </a:p>
          <a:p>
            <a:pPr marL="742950" lvl="1" indent="-285750" eaLnBrk="0" hangingPunct="0">
              <a:buSzPct val="100000"/>
              <a:buFont typeface="Verdana" panose="020B0604030504040204" pitchFamily="34" charset="0"/>
              <a:buChar char="—"/>
            </a:pPr>
            <a:r>
              <a:rPr lang="en-US" sz="1400" b="1" dirty="0">
                <a:latin typeface="Verdana" pitchFamily="34" charset="0"/>
              </a:rPr>
              <a:t>  10 Province MEP SO</a:t>
            </a:r>
            <a:r>
              <a:rPr lang="en-US" sz="1400" b="1" baseline="-25000" dirty="0">
                <a:latin typeface="Verdana" pitchFamily="34" charset="0"/>
              </a:rPr>
              <a:t>2</a:t>
            </a:r>
            <a:r>
              <a:rPr lang="en-US" sz="1400" b="1" dirty="0">
                <a:latin typeface="Verdana" pitchFamily="34" charset="0"/>
              </a:rPr>
              <a:t> trading program</a:t>
            </a:r>
          </a:p>
          <a:p>
            <a:pPr marL="742950" lvl="1" indent="-285750" eaLnBrk="0" hangingPunct="0">
              <a:buSzPct val="100000"/>
              <a:buFont typeface="Verdana" panose="020B0604030504040204" pitchFamily="34" charset="0"/>
              <a:buChar char="—"/>
            </a:pPr>
            <a:r>
              <a:rPr lang="en-US" sz="1400" b="1" dirty="0">
                <a:latin typeface="Verdana" pitchFamily="34" charset="0"/>
              </a:rPr>
              <a:t>   7 NDRC-supported pilots for GHG</a:t>
            </a:r>
          </a:p>
          <a:p>
            <a:pPr marL="742950" lvl="1" indent="-285750" eaLnBrk="0" hangingPunct="0">
              <a:buSzPct val="100000"/>
              <a:buFont typeface="Verdana" panose="020B0604030504040204" pitchFamily="34" charset="0"/>
              <a:buChar char="—"/>
            </a:pPr>
            <a:r>
              <a:rPr lang="en-US" sz="1400" b="1" dirty="0">
                <a:latin typeface="Verdana" pitchFamily="34" charset="0"/>
              </a:rPr>
              <a:t>   National ETS under development </a:t>
            </a:r>
          </a:p>
          <a:p>
            <a:pPr lvl="1" eaLnBrk="0" hangingPunct="0">
              <a:buSzPct val="100000"/>
            </a:pPr>
            <a:r>
              <a:rPr lang="en-US" sz="1400" b="1" dirty="0">
                <a:latin typeface="Verdana" pitchFamily="34" charset="0"/>
              </a:rPr>
              <a:t>        (2017-2020)</a:t>
            </a:r>
          </a:p>
          <a:p>
            <a:pPr marL="742950" lvl="1" indent="-285750" eaLnBrk="0" hangingPunct="0">
              <a:buSzPct val="100000"/>
              <a:buFont typeface="Verdana" panose="020B0604030504040204" pitchFamily="34" charset="0"/>
              <a:buChar char="—"/>
            </a:pPr>
            <a:r>
              <a:rPr lang="en-US" sz="1400" b="1" dirty="0">
                <a:latin typeface="Verdana" pitchFamily="34" charset="0"/>
              </a:rPr>
              <a:t>   RECs, CCERs, energy consumption</a:t>
            </a:r>
          </a:p>
          <a:p>
            <a:pPr lvl="1" eaLnBrk="0" hangingPunct="0">
              <a:buSzPct val="100000"/>
            </a:pPr>
            <a:r>
              <a:rPr lang="en-US" sz="1400" b="1" dirty="0">
                <a:latin typeface="Verdana" pitchFamily="34" charset="0"/>
              </a:rPr>
              <a:t>        quotas, etc.,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81" y="3803581"/>
            <a:ext cx="1979532" cy="240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2514600" y="228600"/>
            <a:ext cx="4800600" cy="4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" rIns="18000" bIns="1080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fr-FR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China’s</a:t>
            </a:r>
            <a:r>
              <a:rPr lang="fr-FR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Q-</a:t>
            </a:r>
            <a:r>
              <a:rPr lang="fr-FR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fr-FR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experience</a:t>
            </a:r>
            <a:endParaRPr lang="fr-FR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Smog billows from chimneys and cooling towers of a steel plant during hazy weather in Taiyuan, Shanxi province, China, Dec. 28, 2016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55075"/>
            <a:ext cx="3505200" cy="19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3349823"/>
            <a:ext cx="201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Taiyuan, Shanxi Province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3377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Taiyuan photo: http://www.voanews.com/a/china-war-on-pollution/3653801.html</a:t>
            </a:r>
          </a:p>
        </p:txBody>
      </p:sp>
    </p:spTree>
    <p:extLst>
      <p:ext uri="{BB962C8B-B14F-4D97-AF65-F5344CB8AC3E}">
        <p14:creationId xmlns:p14="http://schemas.microsoft.com/office/powerpoint/2010/main" val="14433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404-34B5-44DB-BBBB-AD99D37C3BA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76" y="2191341"/>
            <a:ext cx="2037962" cy="1683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176558"/>
            <a:ext cx="76642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38" dirty="0"/>
              <a:t>Source: </a:t>
            </a:r>
            <a:r>
              <a:rPr lang="en-US" sz="738" dirty="0" smtClean="0"/>
              <a:t>CO2 markets from </a:t>
            </a:r>
            <a:r>
              <a:rPr lang="en-US" sz="738" i="1" dirty="0" smtClean="0"/>
              <a:t>The </a:t>
            </a:r>
            <a:r>
              <a:rPr lang="en-US" sz="738" i="1" dirty="0"/>
              <a:t>Economist</a:t>
            </a:r>
            <a:r>
              <a:rPr lang="en-US" sz="738" dirty="0"/>
              <a:t>, 3 Oct 2015; citing WRI; Green &amp; Stern, 2015; * “Optimistic” emissions reduction scenario</a:t>
            </a:r>
            <a:r>
              <a:rPr lang="en-US" sz="738" dirty="0" smtClean="0"/>
              <a:t>; COD prices from Zhang, B. et al, </a:t>
            </a:r>
            <a:r>
              <a:rPr lang="en-US" sz="738" i="1" dirty="0" smtClean="0"/>
              <a:t>Environmental Politics</a:t>
            </a:r>
            <a:r>
              <a:rPr lang="en-US" sz="738" dirty="0" smtClean="0"/>
              <a:t>, 2016;</a:t>
            </a:r>
            <a:endParaRPr lang="en-US" sz="738" dirty="0"/>
          </a:p>
          <a:p>
            <a:r>
              <a:rPr lang="en-US" sz="738" dirty="0"/>
              <a:t>SO2 </a:t>
            </a:r>
            <a:r>
              <a:rPr lang="en-US" sz="738" dirty="0" smtClean="0"/>
              <a:t>markets </a:t>
            </a:r>
            <a:r>
              <a:rPr lang="en-US" sz="738" dirty="0"/>
              <a:t>from Chang, Tsinghua U., May 2013; http://</a:t>
            </a:r>
            <a:r>
              <a:rPr lang="en-US" sz="738" dirty="0" smtClean="0"/>
              <a:t>english.gov.cn/policies/latest_releases/2015/09/22/content_281475195492066.htm</a:t>
            </a:r>
            <a:r>
              <a:rPr lang="en-US" sz="738" dirty="0"/>
              <a:t>; </a:t>
            </a:r>
            <a:r>
              <a:rPr lang="en-US" sz="738" dirty="0" smtClean="0"/>
              <a:t>Other graphics: https</a:t>
            </a:r>
            <a:r>
              <a:rPr lang="en-US" sz="738" dirty="0"/>
              <a:t>://china.ahk.de/market-info/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75089" y="2112016"/>
            <a:ext cx="2453506" cy="1908663"/>
            <a:chOff x="5467656" y="2085322"/>
            <a:chExt cx="2914344" cy="2301126"/>
          </a:xfrm>
        </p:grpSpPr>
        <p:pic>
          <p:nvPicPr>
            <p:cNvPr id="5" name="Picture 2" descr="C:\Users\Roger's laptop\Pictures\china so2 pilot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56" y="2085322"/>
              <a:ext cx="2914344" cy="2301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95986" y="2133600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</a:t>
              </a:r>
              <a:r>
                <a:rPr lang="en-US" sz="1200" b="1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markets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1210804"/>
            <a:ext cx="73132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REFORM PLAN FOR PROMOTING ECOLOGICAL PROGRESS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21, 2015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CPC Central Committee and State Council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5146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 Plan calls for </a:t>
            </a:r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“…a market system which allows economic levers to play a greater role in environmental governance”</a:t>
            </a:r>
          </a:p>
        </p:txBody>
      </p:sp>
      <p:sp>
        <p:nvSpPr>
          <p:cNvPr id="9" name="Titre 9"/>
          <p:cNvSpPr txBox="1">
            <a:spLocks/>
          </p:cNvSpPr>
          <p:nvPr/>
        </p:nvSpPr>
        <p:spPr>
          <a:xfrm>
            <a:off x="990600" y="228600"/>
            <a:ext cx="7640515" cy="9012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92929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en-US" sz="2000" i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Larger role for markets in “ecological reform</a:t>
            </a:r>
            <a:r>
              <a:rPr lang="en-US" sz="2000" i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000" i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67" r="1828"/>
          <a:stretch/>
        </p:blipFill>
        <p:spPr>
          <a:xfrm>
            <a:off x="898737" y="4390916"/>
            <a:ext cx="2667000" cy="1484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368" y="1711760"/>
            <a:ext cx="1938321" cy="26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1416</Words>
  <Application>Microsoft Office PowerPoint</Application>
  <PresentationFormat>On-screen Show (4:3)</PresentationFormat>
  <Paragraphs>306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Georgia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Raufer</dc:creator>
  <cp:lastModifiedBy>AmFac01</cp:lastModifiedBy>
  <cp:revision>429</cp:revision>
  <cp:lastPrinted>2018-12-16T08:47:28Z</cp:lastPrinted>
  <dcterms:created xsi:type="dcterms:W3CDTF">2011-06-09T02:11:22Z</dcterms:created>
  <dcterms:modified xsi:type="dcterms:W3CDTF">2018-12-17T01:24:22Z</dcterms:modified>
</cp:coreProperties>
</file>