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58" r:id="rId4"/>
    <p:sldId id="262" r:id="rId5"/>
    <p:sldId id="296" r:id="rId6"/>
    <p:sldId id="297" r:id="rId7"/>
    <p:sldId id="269" r:id="rId8"/>
    <p:sldId id="298" r:id="rId9"/>
    <p:sldId id="270" r:id="rId10"/>
    <p:sldId id="291" r:id="rId11"/>
    <p:sldId id="292" r:id="rId12"/>
    <p:sldId id="293" r:id="rId13"/>
    <p:sldId id="301" r:id="rId14"/>
    <p:sldId id="294" r:id="rId15"/>
    <p:sldId id="295" r:id="rId16"/>
    <p:sldId id="299" r:id="rId17"/>
    <p:sldId id="288" r:id="rId18"/>
    <p:sldId id="289" r:id="rId19"/>
    <p:sldId id="26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19C"/>
    <a:srgbClr val="8BB1F5"/>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8" autoAdjust="0"/>
    <p:restoredTop sz="94706"/>
  </p:normalViewPr>
  <p:slideViewPr>
    <p:cSldViewPr snapToGrid="0">
      <p:cViewPr varScale="1">
        <p:scale>
          <a:sx n="109" d="100"/>
          <a:sy n="109" d="100"/>
        </p:scale>
        <p:origin x="208"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6E05E-52B5-4625-ABB7-1F4EC794EF7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D75677F-7635-44EC-A97C-8C3B813E3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8E4A0C-9FC3-47D7-9BCF-018793EBB25E}"/>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8408DECE-E51C-49DD-899F-EED93F615B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5091B3-F7D0-46C6-90DD-9AC4C473B655}"/>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3731778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41A04A-F744-4531-A0B8-7034E8E655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E94B45-1139-4BC0-AAE7-277BF8382F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F30A07-23CD-4943-BA20-1D35A80AB62F}"/>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AFBEA0C3-03E4-45DF-BC22-9AB996D9D1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638B20-44A6-4070-B6C9-2A2D87EAE379}"/>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120506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BDA55A5-D5C0-4060-9405-44EDCDEA48D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C8539D7-2569-4D61-8D76-2BD534ABE71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E4A145-D699-4561-AF0F-9644CB4D31B2}"/>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6E1B8BCE-C7BA-4FBB-9FD6-E06839CB72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018AB8-58BF-482E-B3A2-13096CF8BA37}"/>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2825931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AEA10-A6D9-48DF-BD68-FC96BB794C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CA458B-D541-4FC6-B6E7-21BB9A383B1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7246532-078A-4FF5-AC58-BC8673E206DC}"/>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34BDF99F-1EF6-4155-8721-595E9066C5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CAB57F-9848-49A4-8FF8-16684D3B91C4}"/>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1235295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9F9E6-88BB-4455-910F-3D8ACA91548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27EB83-5303-43DF-8364-FDBA843C1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5F273F8-B470-461B-B599-2CAD3A5BE695}"/>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C1F31E25-64C7-4064-80E5-5E5CC2AEF5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4B0B67-C7E5-4F7D-80DA-41CAEC461054}"/>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1890879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CB4632-BB16-4575-98B7-22E9C6B221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858060-2AD2-4203-AE4F-2B5A9423650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70E25F4-423E-4C9D-8CB4-C03E5F7D3FA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44FFA42-72B5-4B3C-8187-28CD66668C41}"/>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6" name="页脚占位符 5">
            <a:extLst>
              <a:ext uri="{FF2B5EF4-FFF2-40B4-BE49-F238E27FC236}">
                <a16:creationId xmlns:a16="http://schemas.microsoft.com/office/drawing/2014/main" id="{BAFB89B2-48DF-4A73-A68E-6D1ACC4BE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3C20BC-8414-4758-AF5F-B4C25037CAAA}"/>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2607237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BBC04-E6E8-4AE1-AEC2-F9AA59321B6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3BA8245-7337-4C22-A0B1-7339FE101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F3DDAB-98AB-42D6-8070-22029400CEC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6D89A2C-8E7B-4B25-A7D9-FFB3C6D8A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8E2F303-5776-4BEC-8E5B-F86015AC290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B6AB277-8505-45B5-9497-CC1263F701C6}"/>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8" name="页脚占位符 7">
            <a:extLst>
              <a:ext uri="{FF2B5EF4-FFF2-40B4-BE49-F238E27FC236}">
                <a16:creationId xmlns:a16="http://schemas.microsoft.com/office/drawing/2014/main" id="{EC82DF99-26F8-4694-BEE9-297CC278BD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2BF456-DB82-4FB5-A564-609B498C33A8}"/>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3247623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7F4337-BA5E-4F8D-9E7E-0419305C2A3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ADA7BE4-7E09-4CD6-BEC2-8FD5660E5E69}"/>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4" name="页脚占位符 3">
            <a:extLst>
              <a:ext uri="{FF2B5EF4-FFF2-40B4-BE49-F238E27FC236}">
                <a16:creationId xmlns:a16="http://schemas.microsoft.com/office/drawing/2014/main" id="{825F89BE-FCCE-417A-B07E-D7285B88B38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E0E315-D450-4CB0-A6E0-4C64146824BD}"/>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835702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46059C-502F-4005-BAA2-3157BAA7CC5F}"/>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3" name="页脚占位符 2">
            <a:extLst>
              <a:ext uri="{FF2B5EF4-FFF2-40B4-BE49-F238E27FC236}">
                <a16:creationId xmlns:a16="http://schemas.microsoft.com/office/drawing/2014/main" id="{81070C50-4DAE-4B11-908E-DE2C32839C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36CAD2E-D4B5-4667-8ECD-F47E666DC4EC}"/>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2885033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D0E21-929A-4B4A-8A88-C334888148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A05BF6F-5C53-4E93-B7A8-00DA3329B3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455F1B-2E97-414D-AAD3-4BE9BB8B3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7E1D70-78ED-4DBD-9C3F-7AAA7D7F1262}"/>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6" name="页脚占位符 5">
            <a:extLst>
              <a:ext uri="{FF2B5EF4-FFF2-40B4-BE49-F238E27FC236}">
                <a16:creationId xmlns:a16="http://schemas.microsoft.com/office/drawing/2014/main" id="{356E9B15-A247-47EB-8AF8-08E1658FFB5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9AEF42-B0E6-4AB4-98BE-08D42CC2B981}"/>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1022432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5817F5-5286-47BA-A0A6-3191D54957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0DB0E03-42C2-4E14-8ACE-0F7C58EAF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F89A61B-847A-4938-94FC-AC9FD9FDC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90EB467-2F8F-48B7-8ED1-12D7DBB7EAAF}"/>
              </a:ext>
            </a:extLst>
          </p:cNvPr>
          <p:cNvSpPr>
            <a:spLocks noGrp="1"/>
          </p:cNvSpPr>
          <p:nvPr>
            <p:ph type="dt" sz="half" idx="10"/>
          </p:nvPr>
        </p:nvSpPr>
        <p:spPr/>
        <p:txBody>
          <a:bodyPr/>
          <a:lstStyle/>
          <a:p>
            <a:fld id="{7F0F844C-7A6C-4488-A0D0-CF56F3AA2AF9}" type="datetimeFigureOut">
              <a:rPr lang="zh-CN" altLang="en-US" smtClean="0"/>
              <a:t>2018/12/16</a:t>
            </a:fld>
            <a:endParaRPr lang="zh-CN" altLang="en-US"/>
          </a:p>
        </p:txBody>
      </p:sp>
      <p:sp>
        <p:nvSpPr>
          <p:cNvPr id="6" name="页脚占位符 5">
            <a:extLst>
              <a:ext uri="{FF2B5EF4-FFF2-40B4-BE49-F238E27FC236}">
                <a16:creationId xmlns:a16="http://schemas.microsoft.com/office/drawing/2014/main" id="{3BBAADFD-8F55-4372-AA30-CB7C1A91094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10F2EFD-829B-4C94-BF6D-21418DF916F0}"/>
              </a:ext>
            </a:extLst>
          </p:cNvPr>
          <p:cNvSpPr>
            <a:spLocks noGrp="1"/>
          </p:cNvSpPr>
          <p:nvPr>
            <p:ph type="sldNum" sz="quarter" idx="12"/>
          </p:nvPr>
        </p:nvSpPr>
        <p:spPr/>
        <p:txBody>
          <a:body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478567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bg1">
                <a:lumMod val="8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3D6EBF7-970C-42AC-9E03-6F7282470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76A33D7-79A5-44F5-931F-F6AEA35CA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800E17-5633-4C0B-9E12-E419FED4F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F844C-7A6C-4488-A0D0-CF56F3AA2AF9}" type="datetimeFigureOut">
              <a:rPr lang="zh-CN" altLang="en-US" smtClean="0"/>
              <a:t>2018/12/16</a:t>
            </a:fld>
            <a:endParaRPr lang="zh-CN" altLang="en-US"/>
          </a:p>
        </p:txBody>
      </p:sp>
      <p:sp>
        <p:nvSpPr>
          <p:cNvPr id="5" name="页脚占位符 4">
            <a:extLst>
              <a:ext uri="{FF2B5EF4-FFF2-40B4-BE49-F238E27FC236}">
                <a16:creationId xmlns:a16="http://schemas.microsoft.com/office/drawing/2014/main" id="{BCBC1854-61EF-4C8C-BBBA-DB73BBD33A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A7CB526-034D-45F3-BC76-BDFB53CA5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DC8A0-A968-4D5D-AD9E-349366309907}" type="slidenum">
              <a:rPr lang="zh-CN" altLang="en-US" smtClean="0"/>
              <a:t>‹#›</a:t>
            </a:fld>
            <a:endParaRPr lang="zh-CN" altLang="en-US"/>
          </a:p>
        </p:txBody>
      </p:sp>
    </p:spTree>
    <p:extLst>
      <p:ext uri="{BB962C8B-B14F-4D97-AF65-F5344CB8AC3E}">
        <p14:creationId xmlns:p14="http://schemas.microsoft.com/office/powerpoint/2010/main" val="284398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户外, 建筑物, 围栏, 砖形&#10;&#10;已生成极高可信度的说明">
            <a:extLst>
              <a:ext uri="{FF2B5EF4-FFF2-40B4-BE49-F238E27FC236}">
                <a16:creationId xmlns:a16="http://schemas.microsoft.com/office/drawing/2014/main" id="{AF9CFBCA-4180-4032-9B9B-58C7466E9F4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t="6282" b="16461"/>
          <a:stretch/>
        </p:blipFill>
        <p:spPr>
          <a:xfrm>
            <a:off x="0" y="-1"/>
            <a:ext cx="12192000" cy="6271867"/>
          </a:xfrm>
          <a:prstGeom prst="rect">
            <a:avLst/>
          </a:prstGeom>
        </p:spPr>
      </p:pic>
      <p:sp>
        <p:nvSpPr>
          <p:cNvPr id="4" name="矩形 3">
            <a:extLst>
              <a:ext uri="{FF2B5EF4-FFF2-40B4-BE49-F238E27FC236}">
                <a16:creationId xmlns:a16="http://schemas.microsoft.com/office/drawing/2014/main" id="{129C6537-8974-402F-95E8-6D8AC16E187F}"/>
              </a:ext>
            </a:extLst>
          </p:cNvPr>
          <p:cNvSpPr/>
          <p:nvPr/>
        </p:nvSpPr>
        <p:spPr>
          <a:xfrm>
            <a:off x="-11575" y="4437529"/>
            <a:ext cx="12192000" cy="2420471"/>
          </a:xfrm>
          <a:prstGeom prst="rect">
            <a:avLst/>
          </a:prstGeom>
          <a:solidFill>
            <a:srgbClr val="0E4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D36A478-9F86-472C-A1E8-10880EBDED0B}"/>
              </a:ext>
            </a:extLst>
          </p:cNvPr>
          <p:cNvSpPr txBox="1"/>
          <p:nvPr/>
        </p:nvSpPr>
        <p:spPr>
          <a:xfrm>
            <a:off x="1922417" y="4665732"/>
            <a:ext cx="8347165" cy="1975990"/>
          </a:xfrm>
          <a:prstGeom prst="rect">
            <a:avLst/>
          </a:prstGeom>
          <a:noFill/>
        </p:spPr>
        <p:txBody>
          <a:bodyPr wrap="square" rtlCol="0">
            <a:spAutoFit/>
          </a:bodyPr>
          <a:lstStyle/>
          <a:p>
            <a:pPr lvl="0" algn="ctr">
              <a:lnSpc>
                <a:spcPct val="150000"/>
              </a:lnSpc>
            </a:pP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Fudan</a:t>
            </a: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University</a:t>
            </a:r>
          </a:p>
          <a:p>
            <a:pPr lvl="0" algn="ctr">
              <a:lnSpc>
                <a:spcPct val="150000"/>
              </a:lnSpc>
            </a:pP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ZHANG</a:t>
            </a:r>
            <a:r>
              <a:rPr lang="zh-CN" altLang="en-US"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Li</a:t>
            </a:r>
          </a:p>
          <a:p>
            <a:pPr lvl="0" algn="ctr"/>
            <a:endParaRPr lang="en-US" altLang="zh-CN" sz="24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pPr lvl="0" algn="ctr">
              <a:lnSpc>
                <a:spcPct val="150000"/>
              </a:lnSpc>
            </a:pP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December</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17,</a:t>
            </a:r>
            <a:r>
              <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 </a:t>
            </a:r>
            <a:r>
              <a:rPr lang="en-US" altLang="zh-CN"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2018</a:t>
            </a:r>
            <a:endParaRPr lang="zh-CN" altLang="en-US" sz="2000"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p:txBody>
      </p:sp>
      <p:sp>
        <p:nvSpPr>
          <p:cNvPr id="7" name="文本框 5">
            <a:extLst>
              <a:ext uri="{FF2B5EF4-FFF2-40B4-BE49-F238E27FC236}">
                <a16:creationId xmlns:a16="http://schemas.microsoft.com/office/drawing/2014/main" id="{7559A527-FB8C-4B4A-B9FB-29A58DE8FE0F}"/>
              </a:ext>
            </a:extLst>
          </p:cNvPr>
          <p:cNvSpPr txBox="1"/>
          <p:nvPr/>
        </p:nvSpPr>
        <p:spPr>
          <a:xfrm>
            <a:off x="879675" y="1750175"/>
            <a:ext cx="10486663" cy="1654748"/>
          </a:xfrm>
          <a:prstGeom prst="rect">
            <a:avLst/>
          </a:prstGeom>
          <a:noFill/>
        </p:spPr>
        <p:txBody>
          <a:bodyPr wrap="square" rtlCol="0">
            <a:spAutoFit/>
          </a:bodyPr>
          <a:lstStyle/>
          <a:p>
            <a:pPr algn="ctr">
              <a:lnSpc>
                <a:spcPct val="150000"/>
              </a:lnSpc>
            </a:pPr>
            <a:r>
              <a:rPr lang="en-US" sz="3600" b="1"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Water Diplomacy and International Water Rights: Theory and Practice in the Mekong River Basin </a:t>
            </a:r>
            <a:endParaRPr lang="zh-CN" altLang="en-US" sz="3600" b="1"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60579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sz="2400" dirty="0"/>
                <a:t> </a:t>
              </a:r>
              <a:endParaRPr lang="en-US" altLang="zh-CN" sz="24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2" name="Rectangle 1">
            <a:extLst>
              <a:ext uri="{FF2B5EF4-FFF2-40B4-BE49-F238E27FC236}">
                <a16:creationId xmlns:a16="http://schemas.microsoft.com/office/drawing/2014/main" id="{3BFB1767-1EDD-CB43-A76C-418ACFCAF8E9}"/>
              </a:ext>
            </a:extLst>
          </p:cNvPr>
          <p:cNvSpPr/>
          <p:nvPr/>
        </p:nvSpPr>
        <p:spPr>
          <a:xfrm>
            <a:off x="748553" y="1910995"/>
            <a:ext cx="10188388" cy="2960875"/>
          </a:xfrm>
          <a:prstGeom prst="rect">
            <a:avLst/>
          </a:prstGeom>
        </p:spPr>
        <p:txBody>
          <a:bodyPr wrap="square">
            <a:spAutoFit/>
          </a:bodyPr>
          <a:lstStyle/>
          <a:p>
            <a:pPr marL="285750" indent="-285750">
              <a:lnSpc>
                <a:spcPct val="200000"/>
              </a:lnSpc>
              <a:spcAft>
                <a:spcPts val="0"/>
              </a:spcAft>
              <a:buFont typeface="Wingdings" pitchFamily="2" charset="2"/>
              <a:buChar char="Ø"/>
            </a:pPr>
            <a:r>
              <a:rPr lang="zh-CN" alt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Jurisdiction</a:t>
            </a:r>
          </a:p>
          <a:p>
            <a:pPr marL="285750" indent="-285750">
              <a:lnSpc>
                <a:spcPct val="200000"/>
              </a:lnSpc>
              <a:spcAft>
                <a:spcPts val="0"/>
              </a:spcAft>
              <a:buFont typeface="Wingdings" pitchFamily="2" charset="2"/>
              <a:buChar char="Ø"/>
            </a:pPr>
            <a:r>
              <a:rPr lang="en-US" sz="2000" dirty="0">
                <a:latin typeface="Times New Roman" panose="02020603050405020304" pitchFamily="18" charset="0"/>
                <a:cs typeface="Times New Roman" panose="02020603050405020304" pitchFamily="18" charset="0"/>
              </a:rPr>
              <a:t>Use Rights</a:t>
            </a:r>
          </a:p>
          <a:p>
            <a:pPr marL="285750" indent="-285750">
              <a:lnSpc>
                <a:spcPct val="200000"/>
              </a:lnSpc>
              <a:spcAft>
                <a:spcPts val="0"/>
              </a:spcAft>
              <a:buFont typeface="Wingdings" pitchFamily="2" charset="2"/>
              <a:buChar char="Ø"/>
            </a:pPr>
            <a:r>
              <a:rPr lang="en-US" sz="2000" dirty="0">
                <a:latin typeface="Times New Roman" panose="02020603050405020304" pitchFamily="18" charset="0"/>
                <a:cs typeface="Times New Roman" panose="02020603050405020304" pitchFamily="18" charset="0"/>
              </a:rPr>
              <a:t>Distribution Rights </a:t>
            </a:r>
          </a:p>
          <a:p>
            <a:pPr marL="285750" indent="-285750">
              <a:lnSpc>
                <a:spcPct val="200000"/>
              </a:lnSpc>
              <a:spcAft>
                <a:spcPts val="0"/>
              </a:spcAft>
              <a:buFont typeface="Wingdings" pitchFamily="2" charset="2"/>
              <a:buChar char="Ø"/>
            </a:pPr>
            <a:r>
              <a:rPr lang="en-US" sz="2000" dirty="0">
                <a:latin typeface="Times New Roman" panose="02020603050405020304" pitchFamily="18" charset="0"/>
                <a:cs typeface="Times New Roman" panose="02020603050405020304" pitchFamily="18" charset="0"/>
              </a:rPr>
              <a:t>Compensation Rights</a:t>
            </a:r>
          </a:p>
          <a:p>
            <a:pPr marL="285750" indent="-285750">
              <a:lnSpc>
                <a:spcPct val="150000"/>
              </a:lnSpc>
              <a:spcAft>
                <a:spcPts val="0"/>
              </a:spcAft>
              <a:buFont typeface="Wingdings" pitchFamily="2" charset="2"/>
              <a:buChar char="Ø"/>
            </a:pPr>
            <a:endParaRPr lang="en-US" sz="2000" dirty="0">
              <a:latin typeface="Times New Roman" panose="02020603050405020304" pitchFamily="18" charset="0"/>
              <a:ea typeface="DengXian" panose="02010600030101010101" pitchFamily="2" charset="-122"/>
            </a:endParaRPr>
          </a:p>
        </p:txBody>
      </p:sp>
      <p:sp>
        <p:nvSpPr>
          <p:cNvPr id="6" name="Rectangle 5">
            <a:extLst>
              <a:ext uri="{FF2B5EF4-FFF2-40B4-BE49-F238E27FC236}">
                <a16:creationId xmlns:a16="http://schemas.microsoft.com/office/drawing/2014/main" id="{A5B4F6DE-1F33-F84C-A4D6-4B10D89B14AB}"/>
              </a:ext>
            </a:extLst>
          </p:cNvPr>
          <p:cNvSpPr/>
          <p:nvPr/>
        </p:nvSpPr>
        <p:spPr>
          <a:xfrm>
            <a:off x="0" y="1067364"/>
            <a:ext cx="11192719" cy="498663"/>
          </a:xfrm>
          <a:prstGeom prst="rect">
            <a:avLst/>
          </a:prstGeom>
        </p:spPr>
        <p:txBody>
          <a:bodyPr wrap="square">
            <a:spAutoFit/>
          </a:bodyPr>
          <a:lstStyle/>
          <a:p>
            <a:pPr indent="304800">
              <a:lnSpc>
                <a:spcPct val="150000"/>
              </a:lnSpc>
            </a:pPr>
            <a:r>
              <a:rPr lang="en-US" sz="2000" dirty="0">
                <a:latin typeface="Times New Roman" panose="02020603050405020304" pitchFamily="18" charset="0"/>
                <a:cs typeface="Times New Roman" panose="02020603050405020304" pitchFamily="18" charset="0"/>
              </a:rPr>
              <a:t>2.3 The Content of International Water Rights in Water Diplomacy </a:t>
            </a:r>
          </a:p>
        </p:txBody>
      </p:sp>
    </p:spTree>
    <p:extLst>
      <p:ext uri="{BB962C8B-B14F-4D97-AF65-F5344CB8AC3E}">
        <p14:creationId xmlns:p14="http://schemas.microsoft.com/office/powerpoint/2010/main" val="3564967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altLang="zh-CN" sz="2000" b="1" dirty="0"/>
                <a:t>3.</a:t>
              </a:r>
              <a:r>
                <a:rPr lang="en-US" sz="2000" b="1" dirty="0"/>
                <a:t>The Cases of International Water Rights </a:t>
              </a:r>
              <a:r>
                <a:rPr lang="en-US" altLang="zh-CN" sz="2000" b="1" dirty="0"/>
                <a:t>Issues</a:t>
              </a:r>
              <a:r>
                <a:rPr lang="zh-CN" altLang="en-US" sz="2000" b="1" dirty="0"/>
                <a:t> </a:t>
              </a:r>
              <a:r>
                <a:rPr lang="en-US" sz="2000" b="1" dirty="0"/>
                <a:t>in the Mekong River Basin</a:t>
              </a:r>
              <a:r>
                <a:rPr lang="zh-CN" altLang="en-US" sz="2000" b="1" dirty="0"/>
                <a:t>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6" name="Rectangle 5">
            <a:extLst>
              <a:ext uri="{FF2B5EF4-FFF2-40B4-BE49-F238E27FC236}">
                <a16:creationId xmlns:a16="http://schemas.microsoft.com/office/drawing/2014/main" id="{A5B4F6DE-1F33-F84C-A4D6-4B10D89B14AB}"/>
              </a:ext>
            </a:extLst>
          </p:cNvPr>
          <p:cNvSpPr/>
          <p:nvPr/>
        </p:nvSpPr>
        <p:spPr>
          <a:xfrm>
            <a:off x="597876" y="1505906"/>
            <a:ext cx="5252801" cy="3037819"/>
          </a:xfrm>
          <a:prstGeom prst="rect">
            <a:avLst/>
          </a:prstGeom>
        </p:spPr>
        <p:txBody>
          <a:bodyPr wrap="square">
            <a:spAutoFit/>
          </a:bodyPr>
          <a:lstStyle/>
          <a:p>
            <a:pPr>
              <a:lnSpc>
                <a:spcPct val="250000"/>
              </a:lnSpc>
            </a:pPr>
            <a:r>
              <a:rPr lang="en-US" sz="2000" dirty="0">
                <a:latin typeface="Times New Roman" panose="02020603050405020304" pitchFamily="18" charset="0"/>
                <a:cs typeface="Times New Roman" panose="02020603050405020304" pitchFamily="18" charset="0"/>
              </a:rPr>
              <a:t>3.1 The Category of International Water Rights </a:t>
            </a:r>
            <a:r>
              <a:rPr lang="en-US" altLang="zh-CN" sz="2000" dirty="0">
                <a:latin typeface="Times New Roman" panose="02020603050405020304" pitchFamily="18" charset="0"/>
                <a:cs typeface="Times New Roman" panose="02020603050405020304" pitchFamily="18" charset="0"/>
              </a:rPr>
              <a:t>Issues</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the Mekong River Basin </a:t>
            </a:r>
          </a:p>
          <a:p>
            <a:pPr marL="285750" indent="-285750">
              <a:lnSpc>
                <a:spcPct val="250000"/>
              </a:lnSpc>
              <a:buFont typeface="Wingdings" pitchFamily="2" charset="2"/>
              <a:buChar char="v"/>
            </a:pPr>
            <a:r>
              <a:rPr lang="en-US" sz="2000" dirty="0">
                <a:latin typeface="Times New Roman" panose="02020603050405020304" pitchFamily="18" charset="0"/>
                <a:cs typeface="Times New Roman" panose="02020603050405020304" pitchFamily="18" charset="0"/>
              </a:rPr>
              <a:t>Political Class</a:t>
            </a:r>
          </a:p>
          <a:p>
            <a:pPr marL="285750" indent="-285750">
              <a:lnSpc>
                <a:spcPct val="250000"/>
              </a:lnSpc>
              <a:buFont typeface="Wingdings" pitchFamily="2" charset="2"/>
              <a:buChar char="v"/>
            </a:pPr>
            <a:r>
              <a:rPr lang="en-US" sz="2000" dirty="0">
                <a:latin typeface="Times New Roman" panose="02020603050405020304" pitchFamily="18" charset="0"/>
                <a:cs typeface="Times New Roman" panose="02020603050405020304" pitchFamily="18" charset="0"/>
              </a:rPr>
              <a:t>Natural Resources Class</a:t>
            </a:r>
          </a:p>
        </p:txBody>
      </p:sp>
      <p:pic>
        <p:nvPicPr>
          <p:cNvPr id="3" name="Picture 2">
            <a:extLst>
              <a:ext uri="{FF2B5EF4-FFF2-40B4-BE49-F238E27FC236}">
                <a16:creationId xmlns:a16="http://schemas.microsoft.com/office/drawing/2014/main" id="{17B4AF94-886B-9C4D-83F1-90920A22FB89}"/>
              </a:ext>
            </a:extLst>
          </p:cNvPr>
          <p:cNvPicPr>
            <a:picLocks noChangeAspect="1"/>
          </p:cNvPicPr>
          <p:nvPr/>
        </p:nvPicPr>
        <p:blipFill>
          <a:blip r:embed="rId3"/>
          <a:stretch>
            <a:fillRect/>
          </a:stretch>
        </p:blipFill>
        <p:spPr>
          <a:xfrm>
            <a:off x="6623539" y="960607"/>
            <a:ext cx="4009292" cy="5343307"/>
          </a:xfrm>
          <a:prstGeom prst="rect">
            <a:avLst/>
          </a:prstGeom>
        </p:spPr>
      </p:pic>
      <p:sp>
        <p:nvSpPr>
          <p:cNvPr id="8" name="Rectangle 7">
            <a:extLst>
              <a:ext uri="{FF2B5EF4-FFF2-40B4-BE49-F238E27FC236}">
                <a16:creationId xmlns:a16="http://schemas.microsoft.com/office/drawing/2014/main" id="{B5A570A4-8F03-CA4B-BF3F-68E1662F4157}"/>
              </a:ext>
            </a:extLst>
          </p:cNvPr>
          <p:cNvSpPr/>
          <p:nvPr/>
        </p:nvSpPr>
        <p:spPr>
          <a:xfrm>
            <a:off x="5416062" y="6303914"/>
            <a:ext cx="6529754" cy="584775"/>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Source:</a:t>
            </a:r>
            <a:r>
              <a:rPr lang="zh-CN" alt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Benjamin Pohl et al.,  "The Rise of Hydro-Diplomacy: Strengthening Foreign Policy for Transboundary Waters." </a:t>
            </a:r>
            <a:r>
              <a:rPr lang="en-US" sz="1600" i="1" dirty="0">
                <a:latin typeface="Times New Roman" panose="02020603050405020304" pitchFamily="18" charset="0"/>
                <a:cs typeface="Times New Roman" panose="02020603050405020304" pitchFamily="18" charset="0"/>
              </a:rPr>
              <a:t>Adelphi</a:t>
            </a:r>
            <a:r>
              <a:rPr lang="en-US" sz="1600" dirty="0">
                <a:latin typeface="Times New Roman" panose="02020603050405020304" pitchFamily="18" charset="0"/>
                <a:cs typeface="Times New Roman" panose="02020603050405020304" pitchFamily="18" charset="0"/>
              </a:rPr>
              <a:t>, 2014, p. 8. </a:t>
            </a:r>
          </a:p>
        </p:txBody>
      </p:sp>
    </p:spTree>
    <p:extLst>
      <p:ext uri="{BB962C8B-B14F-4D97-AF65-F5344CB8AC3E}">
        <p14:creationId xmlns:p14="http://schemas.microsoft.com/office/powerpoint/2010/main" val="2312529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6" name="Rectangle 5">
            <a:extLst>
              <a:ext uri="{FF2B5EF4-FFF2-40B4-BE49-F238E27FC236}">
                <a16:creationId xmlns:a16="http://schemas.microsoft.com/office/drawing/2014/main" id="{A5B4F6DE-1F33-F84C-A4D6-4B10D89B14AB}"/>
              </a:ext>
            </a:extLst>
          </p:cNvPr>
          <p:cNvSpPr/>
          <p:nvPr/>
        </p:nvSpPr>
        <p:spPr>
          <a:xfrm>
            <a:off x="374276" y="952146"/>
            <a:ext cx="9907929" cy="1289007"/>
          </a:xfrm>
          <a:prstGeom prst="rect">
            <a:avLst/>
          </a:prstGeom>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3.2 The Cases of International Water Rights </a:t>
            </a:r>
            <a:r>
              <a:rPr lang="en-US" altLang="zh-CN" dirty="0">
                <a:latin typeface="Times New Roman" panose="02020603050405020304" pitchFamily="18" charset="0"/>
                <a:cs typeface="Times New Roman" panose="02020603050405020304" pitchFamily="18" charset="0"/>
              </a:rPr>
              <a:t>Issues</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the Mekong River Basin</a:t>
            </a:r>
          </a:p>
          <a:p>
            <a:pPr marL="285750" indent="-285750">
              <a:lnSpc>
                <a:spcPct val="150000"/>
              </a:lnSpc>
              <a:buFont typeface="Wingdings" pitchFamily="2" charset="2"/>
              <a:buChar char="Ø"/>
            </a:pPr>
            <a:r>
              <a:rPr lang="en-US" altLang="zh-CN" dirty="0">
                <a:latin typeface="Times New Roman" panose="02020603050405020304" pitchFamily="18" charset="0"/>
                <a:cs typeface="Times New Roman" panose="02020603050405020304" pitchFamily="18" charset="0"/>
              </a:rPr>
              <a:t>Water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Management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Cooperation</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Mechanism</a:t>
            </a:r>
          </a:p>
          <a:p>
            <a:pPr marL="285750" indent="-285750">
              <a:lnSpc>
                <a:spcPct val="150000"/>
              </a:lnSpc>
              <a:buFont typeface="Wingdings" pitchFamily="2" charset="2"/>
              <a:buChar char="Ø"/>
            </a:pPr>
            <a:r>
              <a:rPr lang="en-US" altLang="zh-CN" dirty="0">
                <a:latin typeface="Times New Roman" panose="02020603050405020304" pitchFamily="18" charset="0"/>
                <a:cs typeface="Times New Roman" panose="02020603050405020304" pitchFamily="18" charset="0"/>
              </a:rPr>
              <a:t>Mekong</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Waterway</a:t>
            </a:r>
          </a:p>
        </p:txBody>
      </p:sp>
      <p:sp>
        <p:nvSpPr>
          <p:cNvPr id="7" name="Rectangle 2">
            <a:extLst>
              <a:ext uri="{FF2B5EF4-FFF2-40B4-BE49-F238E27FC236}">
                <a16:creationId xmlns:a16="http://schemas.microsoft.com/office/drawing/2014/main" id="{6B690472-B433-E042-A9A7-66B21480AC59}"/>
              </a:ext>
            </a:extLst>
          </p:cNvPr>
          <p:cNvSpPr txBox="1">
            <a:spLocks noChangeArrowheads="1"/>
          </p:cNvSpPr>
          <p:nvPr/>
        </p:nvSpPr>
        <p:spPr bwMode="black">
          <a:xfrm>
            <a:off x="1521193" y="5654104"/>
            <a:ext cx="385822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1400" dirty="0">
                <a:solidFill>
                  <a:srgbClr val="FF0000"/>
                </a:solidFill>
                <a:latin typeface="Abadi MT Condensed Extra Bold" panose="020B0306030101010103" pitchFamily="34" charset="77"/>
              </a:rPr>
              <a:t>Mekong</a:t>
            </a:r>
            <a:r>
              <a:rPr lang="en-US" altLang="en-US" sz="2000" dirty="0">
                <a:solidFill>
                  <a:srgbClr val="FF0000"/>
                </a:solidFill>
              </a:rPr>
              <a:t> </a:t>
            </a:r>
            <a:r>
              <a:rPr lang="en-US" altLang="en-US" sz="1400" dirty="0">
                <a:solidFill>
                  <a:srgbClr val="FF0000"/>
                </a:solidFill>
                <a:latin typeface="Abadi MT Condensed Extra Bold" panose="020B0306030101010103" pitchFamily="34" charset="77"/>
              </a:rPr>
              <a:t>Massacre </a:t>
            </a:r>
            <a:r>
              <a:rPr lang="en-US" altLang="zh-CN" sz="1400" dirty="0">
                <a:solidFill>
                  <a:srgbClr val="FF0000"/>
                </a:solidFill>
                <a:latin typeface="Abadi MT Condensed Extra Bold" panose="020B0306030101010103" pitchFamily="34" charset="77"/>
              </a:rPr>
              <a:t>on</a:t>
            </a:r>
            <a:r>
              <a:rPr lang="en-US" altLang="en-US" sz="1400" dirty="0">
                <a:solidFill>
                  <a:srgbClr val="FF0000"/>
                </a:solidFill>
                <a:latin typeface="Abadi MT Condensed Extra Bold" panose="020B0306030101010103" pitchFamily="34" charset="77"/>
              </a:rPr>
              <a:t> 5 October</a:t>
            </a:r>
            <a:r>
              <a:rPr lang="en-US" altLang="zh-CN" sz="1400" dirty="0">
                <a:solidFill>
                  <a:srgbClr val="FF0000"/>
                </a:solidFill>
                <a:latin typeface="Abadi MT Condensed Extra Bold" panose="020B0306030101010103" pitchFamily="34" charset="77"/>
              </a:rPr>
              <a:t>,</a:t>
            </a:r>
            <a:r>
              <a:rPr lang="en-US" altLang="en-US" sz="1400" dirty="0">
                <a:solidFill>
                  <a:srgbClr val="FF0000"/>
                </a:solidFill>
                <a:latin typeface="Abadi MT Condensed Extra Bold" panose="020B0306030101010103" pitchFamily="34" charset="77"/>
              </a:rPr>
              <a:t> 2011</a:t>
            </a:r>
            <a:r>
              <a:rPr lang="en-US" altLang="zh-CN" sz="1400" dirty="0">
                <a:solidFill>
                  <a:srgbClr val="FF0000"/>
                </a:solidFill>
                <a:latin typeface="Abadi MT Condensed Extra Bold" panose="020B0306030101010103" pitchFamily="34" charset="77"/>
              </a:rPr>
              <a:t>.</a:t>
            </a:r>
            <a:endParaRPr lang="zh-CN" altLang="en-US" sz="1400" dirty="0">
              <a:solidFill>
                <a:srgbClr val="FF0000"/>
              </a:solidFill>
              <a:latin typeface="Abadi MT Condensed Extra Bold" panose="020B0306030101010103" pitchFamily="34" charset="77"/>
            </a:endParaRPr>
          </a:p>
        </p:txBody>
      </p:sp>
      <p:pic>
        <p:nvPicPr>
          <p:cNvPr id="8" name="Picture 2">
            <a:extLst>
              <a:ext uri="{FF2B5EF4-FFF2-40B4-BE49-F238E27FC236}">
                <a16:creationId xmlns:a16="http://schemas.microsoft.com/office/drawing/2014/main" id="{4D392A94-1223-B249-8A9E-C12227316A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338" y="2338999"/>
            <a:ext cx="4617902" cy="307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F8822C16-69D6-7A40-9F97-4D85BA1086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6942" y="2338999"/>
            <a:ext cx="4920249" cy="307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0DE2AFBA-A7CE-7D41-A755-53D7719B2B4D}"/>
              </a:ext>
            </a:extLst>
          </p:cNvPr>
          <p:cNvSpPr>
            <a:spLocks noChangeArrowheads="1"/>
          </p:cNvSpPr>
          <p:nvPr/>
        </p:nvSpPr>
        <p:spPr bwMode="auto">
          <a:xfrm>
            <a:off x="6801006" y="5654104"/>
            <a:ext cx="44688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400" dirty="0" err="1">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rPr>
              <a:t>Naw</a:t>
            </a:r>
            <a:r>
              <a:rPr lang="en-US" altLang="en-US" sz="1400" dirty="0">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rPr>
              <a:t> Kham, a 44-year-old ethnic Shan from Burma, has </a:t>
            </a:r>
            <a:r>
              <a:rPr lang="en-US" altLang="en-US" sz="1400" dirty="0" err="1">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rPr>
              <a:t>terrorised</a:t>
            </a:r>
            <a:r>
              <a:rPr lang="en-US" altLang="en-US" sz="1400" dirty="0">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rPr>
              <a:t> the Golden Triangle between Burma, Thailand and Laos for the last five years with a gang of up to 100 men</a:t>
            </a:r>
            <a:r>
              <a:rPr lang="en-US" altLang="zh-CN" sz="1400" dirty="0">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rPr>
              <a:t>.</a:t>
            </a:r>
            <a:endParaRPr lang="en-US" altLang="en-US" sz="1400" dirty="0">
              <a:solidFill>
                <a:schemeClr val="accent2"/>
              </a:solidFill>
              <a:latin typeface="Abadi MT Condensed Extra Bold" panose="020B0306030101010103" pitchFamily="34" charset="77"/>
              <a:ea typeface="Abadi MT Condensed Extra Bold" panose="020B0306030101010103" pitchFamily="34" charset="77"/>
              <a:cs typeface="Abadi MT Condensed Extra Bold" panose="020B0306030101010103" pitchFamily="34" charset="77"/>
            </a:endParaRPr>
          </a:p>
        </p:txBody>
      </p:sp>
    </p:spTree>
    <p:extLst>
      <p:ext uri="{BB962C8B-B14F-4D97-AF65-F5344CB8AC3E}">
        <p14:creationId xmlns:p14="http://schemas.microsoft.com/office/powerpoint/2010/main" val="1556452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11" name="Rectangle 2">
            <a:extLst>
              <a:ext uri="{FF2B5EF4-FFF2-40B4-BE49-F238E27FC236}">
                <a16:creationId xmlns:a16="http://schemas.microsoft.com/office/drawing/2014/main" id="{B7FBEF86-508F-7C4C-A15E-63197A8E0FB1}"/>
              </a:ext>
            </a:extLst>
          </p:cNvPr>
          <p:cNvSpPr txBox="1">
            <a:spLocks noChangeArrowheads="1"/>
          </p:cNvSpPr>
          <p:nvPr/>
        </p:nvSpPr>
        <p:spPr bwMode="black">
          <a:xfrm>
            <a:off x="533399" y="1295400"/>
            <a:ext cx="1027527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lnSpc>
                <a:spcPct val="200000"/>
              </a:lnSpc>
              <a:defRPr/>
            </a:pPr>
            <a:endParaRPr lang="zh-CN" altLang="en-US" sz="800" kern="0" dirty="0">
              <a:latin typeface="Times New Roman" panose="02020603050405020304" pitchFamily="18" charset="0"/>
              <a:cs typeface="Times New Roman" panose="02020603050405020304" pitchFamily="18" charset="0"/>
            </a:endParaRPr>
          </a:p>
          <a:p>
            <a:pPr>
              <a:lnSpc>
                <a:spcPct val="200000"/>
              </a:lnSpc>
              <a:defRPr/>
            </a:pPr>
            <a:r>
              <a:rPr lang="en-US" sz="2000" dirty="0">
                <a:solidFill>
                  <a:srgbClr val="FF0000"/>
                </a:solidFill>
                <a:latin typeface="Times New Roman" panose="02020603050405020304" pitchFamily="18" charset="0"/>
                <a:cs typeface="Times New Roman" panose="02020603050405020304" pitchFamily="18" charset="0"/>
              </a:rPr>
              <a:t>Th</a:t>
            </a:r>
            <a:r>
              <a:rPr lang="en-US" altLang="zh-CN" sz="2000" dirty="0">
                <a:solidFill>
                  <a:srgbClr val="FF0000"/>
                </a:solidFill>
                <a:latin typeface="Times New Roman" panose="02020603050405020304" pitchFamily="18" charset="0"/>
                <a:cs typeface="Times New Roman" panose="02020603050405020304" pitchFamily="18" charset="0"/>
              </a:rPr>
              <a:t>e</a:t>
            </a:r>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Mekong</a:t>
            </a:r>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Countries</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has not yet signed with China the </a:t>
            </a:r>
            <a:r>
              <a:rPr lang="en-US" sz="2000" i="1" dirty="0">
                <a:latin typeface="Times New Roman" panose="02020603050405020304" pitchFamily="18" charset="0"/>
                <a:cs typeface="Times New Roman" panose="02020603050405020304" pitchFamily="18" charset="0"/>
              </a:rPr>
              <a:t>Agreement on Law Enforcement Security Cooperation in the Mekong River Basin</a:t>
            </a:r>
            <a:r>
              <a:rPr lang="en-US" sz="2000" dirty="0">
                <a:latin typeface="Times New Roman" panose="02020603050405020304" pitchFamily="18" charset="0"/>
                <a:cs typeface="Times New Roman" panose="02020603050405020304" pitchFamily="18" charset="0"/>
              </a:rPr>
              <a:t>. </a:t>
            </a:r>
          </a:p>
          <a:p>
            <a:pPr>
              <a:lnSpc>
                <a:spcPct val="200000"/>
              </a:lnSpc>
              <a:defRPr/>
            </a:pPr>
            <a:endParaRPr lang="en-US" sz="2000" dirty="0">
              <a:latin typeface="Times New Roman" panose="02020603050405020304" pitchFamily="18" charset="0"/>
              <a:cs typeface="Times New Roman" panose="02020603050405020304" pitchFamily="18" charset="0"/>
            </a:endParaRPr>
          </a:p>
          <a:p>
            <a:pPr>
              <a:lnSpc>
                <a:spcPct val="200000"/>
              </a:lnSpc>
              <a:defRPr/>
            </a:pPr>
            <a:r>
              <a:rPr lang="en-US" sz="2000" dirty="0">
                <a:solidFill>
                  <a:srgbClr val="FF7F00"/>
                </a:solidFill>
                <a:latin typeface="Times New Roman" panose="02020603050405020304" pitchFamily="18" charset="0"/>
                <a:cs typeface="Times New Roman" panose="02020603050405020304" pitchFamily="18" charset="0"/>
              </a:rPr>
              <a:t>China</a:t>
            </a:r>
            <a:r>
              <a:rPr lang="en-US" sz="2000" dirty="0">
                <a:latin typeface="Times New Roman" panose="02020603050405020304" pitchFamily="18" charset="0"/>
                <a:cs typeface="Times New Roman" panose="02020603050405020304" pitchFamily="18" charset="0"/>
              </a:rPr>
              <a:t> believes that it has provided the most public goods and costs in the process of joint security enforcement, and that waterway security construction also contributes to the development of shipping trade in the entire Mekong River basin. </a:t>
            </a:r>
          </a:p>
        </p:txBody>
      </p:sp>
    </p:spTree>
    <p:extLst>
      <p:ext uri="{BB962C8B-B14F-4D97-AF65-F5344CB8AC3E}">
        <p14:creationId xmlns:p14="http://schemas.microsoft.com/office/powerpoint/2010/main" val="4238880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sz="2000" b="1" dirty="0"/>
                <a:t>4. The Solution of International Water Rights Issues in the Mekong River Basin</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2" name="Rectangle 1">
            <a:extLst>
              <a:ext uri="{FF2B5EF4-FFF2-40B4-BE49-F238E27FC236}">
                <a16:creationId xmlns:a16="http://schemas.microsoft.com/office/drawing/2014/main" id="{3BFB1767-1EDD-CB43-A76C-418ACFCAF8E9}"/>
              </a:ext>
            </a:extLst>
          </p:cNvPr>
          <p:cNvSpPr/>
          <p:nvPr/>
        </p:nvSpPr>
        <p:spPr>
          <a:xfrm>
            <a:off x="748553" y="1621628"/>
            <a:ext cx="10188388" cy="5884753"/>
          </a:xfrm>
          <a:prstGeom prst="rect">
            <a:avLst/>
          </a:prstGeom>
        </p:spPr>
        <p:txBody>
          <a:bodyPr wrap="square">
            <a:spAutoFit/>
          </a:bodyPr>
          <a:lstStyle/>
          <a:p>
            <a:pPr marL="285750" indent="-285750">
              <a:lnSpc>
                <a:spcPct val="200000"/>
              </a:lnSpc>
              <a:spcAft>
                <a:spcPts val="0"/>
              </a:spcAft>
              <a:buFont typeface="Wingdings" pitchFamily="2" charset="2"/>
              <a:buChar char="Ø"/>
            </a:pP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International</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Water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Rights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is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one</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part</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of</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Sovereignty.</a:t>
            </a:r>
          </a:p>
          <a:p>
            <a:pPr marL="285750" indent="-285750">
              <a:lnSpc>
                <a:spcPct val="200000"/>
              </a:lnSpc>
              <a:spcAft>
                <a:spcPts val="0"/>
              </a:spcAft>
              <a:buFont typeface="Wingdings" pitchFamily="2" charset="2"/>
              <a:buChar char="Ø"/>
            </a:pPr>
            <a:r>
              <a:rPr lang="en-US" altLang="zh-CN" sz="2000" kern="100" dirty="0">
                <a:solidFill>
                  <a:srgbClr val="000000"/>
                </a:solidFill>
                <a:latin typeface="Times New Roman" panose="02020603050405020304" pitchFamily="18" charset="0"/>
                <a:ea typeface="SimSun" panose="02010600030101010101" pitchFamily="2" charset="-122"/>
              </a:rPr>
              <a:t>When</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the</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mechanism</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has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been</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established,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every</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member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countries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should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transfer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the</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part</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of</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sovereignty.</a:t>
            </a:r>
          </a:p>
          <a:p>
            <a:pPr marL="285750" indent="-285750">
              <a:lnSpc>
                <a:spcPct val="200000"/>
              </a:lnSpc>
              <a:spcAft>
                <a:spcPts val="0"/>
              </a:spcAft>
              <a:buFont typeface="Wingdings" pitchFamily="2" charset="2"/>
              <a:buChar char="Ø"/>
            </a:pPr>
            <a:r>
              <a:rPr lang="en-US" altLang="zh-CN" sz="2000" kern="100" dirty="0">
                <a:solidFill>
                  <a:srgbClr val="000000"/>
                </a:solidFill>
                <a:latin typeface="Times New Roman" panose="02020603050405020304" pitchFamily="18" charset="0"/>
                <a:ea typeface="SimSun" panose="02010600030101010101" pitchFamily="2" charset="-122"/>
              </a:rPr>
              <a:t>If</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we</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would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fix</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water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issues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especially</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water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rights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issues,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err="1">
                <a:solidFill>
                  <a:srgbClr val="000000"/>
                </a:solidFill>
                <a:latin typeface="Times New Roman" panose="02020603050405020304" pitchFamily="18" charset="0"/>
                <a:ea typeface="SimSun" panose="02010600030101010101" pitchFamily="2" charset="-122"/>
              </a:rPr>
              <a:t>Lancang</a:t>
            </a:r>
            <a:r>
              <a:rPr lang="en-US" altLang="zh-CN" sz="2000" kern="100" dirty="0">
                <a:solidFill>
                  <a:srgbClr val="000000"/>
                </a:solidFill>
                <a:latin typeface="Times New Roman" panose="02020603050405020304" pitchFamily="18" charset="0"/>
                <a:ea typeface="SimSun" panose="02010600030101010101" pitchFamily="2" charset="-122"/>
              </a:rPr>
              <a:t>-Mekong</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Countries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(Cambodia,</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China,</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Laos,</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Myanmar,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Thailand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and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Vietnam)</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should</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transfer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the</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part</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of</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international</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water</a:t>
            </a:r>
            <a:r>
              <a:rPr lang="zh-CN" altLang="en-US" sz="2000" kern="100" dirty="0">
                <a:solidFill>
                  <a:srgbClr val="000000"/>
                </a:solidFill>
                <a:latin typeface="Times New Roman" panose="02020603050405020304" pitchFamily="18" charset="0"/>
                <a:ea typeface="SimSun" panose="02010600030101010101" pitchFamily="2" charset="-122"/>
              </a:rPr>
              <a:t> </a:t>
            </a:r>
            <a:r>
              <a:rPr lang="en-US" altLang="zh-CN" sz="2000" kern="100" dirty="0">
                <a:solidFill>
                  <a:srgbClr val="000000"/>
                </a:solidFill>
                <a:latin typeface="Times New Roman" panose="02020603050405020304" pitchFamily="18" charset="0"/>
                <a:ea typeface="SimSun" panose="02010600030101010101" pitchFamily="2" charset="-122"/>
              </a:rPr>
              <a:t>rights.</a:t>
            </a:r>
          </a:p>
          <a:p>
            <a:pPr marL="285750" indent="-285750">
              <a:lnSpc>
                <a:spcPct val="200000"/>
              </a:lnSpc>
              <a:spcAft>
                <a:spcPts val="0"/>
              </a:spcAft>
              <a:buFont typeface="Wingdings" pitchFamily="2" charset="2"/>
              <a:buChar char="Ø"/>
            </a:pPr>
            <a:endParaRPr lang="en-US" altLang="zh-CN" sz="2000" kern="100" dirty="0">
              <a:solidFill>
                <a:srgbClr val="000000"/>
              </a:solidFill>
              <a:latin typeface="Times New Roman" panose="02020603050405020304" pitchFamily="18" charset="0"/>
              <a:ea typeface="SimSun" panose="02010600030101010101" pitchFamily="2" charset="-122"/>
            </a:endParaRPr>
          </a:p>
          <a:p>
            <a:pPr marL="285750" indent="-285750">
              <a:lnSpc>
                <a:spcPct val="200000"/>
              </a:lnSpc>
              <a:spcAft>
                <a:spcPts val="0"/>
              </a:spcAft>
              <a:buFont typeface="Wingdings" pitchFamily="2" charset="2"/>
              <a:buChar char="Ø"/>
            </a:pPr>
            <a:r>
              <a:rPr lang="en-US" altLang="zh-CN" sz="2000" kern="100" dirty="0">
                <a:solidFill>
                  <a:schemeClr val="accent6"/>
                </a:solidFill>
                <a:latin typeface="Times New Roman" panose="02020603050405020304" pitchFamily="18" charset="0"/>
                <a:ea typeface="SimSun" panose="02010600030101010101" pitchFamily="2" charset="-122"/>
              </a:rPr>
              <a:t>Transfer</a:t>
            </a:r>
            <a:r>
              <a:rPr lang="zh-CN" altLang="en-US" sz="2000" kern="100" dirty="0">
                <a:solidFill>
                  <a:schemeClr val="accent6"/>
                </a:solidFill>
                <a:latin typeface="Times New Roman" panose="02020603050405020304" pitchFamily="18" charset="0"/>
                <a:ea typeface="SimSun" panose="02010600030101010101" pitchFamily="2" charset="-122"/>
              </a:rPr>
              <a:t> </a:t>
            </a:r>
            <a:r>
              <a:rPr lang="en-US" altLang="zh-CN" sz="2000" kern="100" dirty="0">
                <a:solidFill>
                  <a:schemeClr val="accent6"/>
                </a:solidFill>
                <a:latin typeface="Times New Roman" panose="02020603050405020304" pitchFamily="18" charset="0"/>
                <a:ea typeface="SimSun" panose="02010600030101010101" pitchFamily="2" charset="-122"/>
              </a:rPr>
              <a:t>to</a:t>
            </a:r>
            <a:r>
              <a:rPr lang="zh-CN" altLang="en-US" sz="2000" kern="100" dirty="0">
                <a:solidFill>
                  <a:schemeClr val="accent6"/>
                </a:solidFill>
                <a:latin typeface="Times New Roman" panose="02020603050405020304" pitchFamily="18" charset="0"/>
                <a:ea typeface="SimSun" panose="02010600030101010101" pitchFamily="2" charset="-122"/>
              </a:rPr>
              <a:t> </a:t>
            </a:r>
            <a:r>
              <a:rPr lang="en-US" altLang="zh-CN" sz="2000" kern="100" dirty="0">
                <a:solidFill>
                  <a:schemeClr val="accent6"/>
                </a:solidFill>
                <a:latin typeface="Times New Roman" panose="02020603050405020304" pitchFamily="18" charset="0"/>
                <a:ea typeface="SimSun" panose="02010600030101010101" pitchFamily="2" charset="-122"/>
              </a:rPr>
              <a:t>where?</a:t>
            </a:r>
          </a:p>
          <a:p>
            <a:pPr marL="285750" indent="-285750">
              <a:lnSpc>
                <a:spcPct val="150000"/>
              </a:lnSpc>
              <a:spcAft>
                <a:spcPts val="0"/>
              </a:spcAft>
              <a:buFont typeface="Wingdings" pitchFamily="2" charset="2"/>
              <a:buChar char="Ø"/>
            </a:pPr>
            <a:endParaRPr lang="en-US" sz="2000" kern="100" dirty="0">
              <a:solidFill>
                <a:srgbClr val="000000"/>
              </a:solidFill>
              <a:latin typeface="Times New Roman" panose="02020603050405020304" pitchFamily="18" charset="0"/>
              <a:ea typeface="SimSun" panose="02010600030101010101" pitchFamily="2" charset="-122"/>
            </a:endParaRPr>
          </a:p>
          <a:p>
            <a:pPr marL="285750" indent="-285750">
              <a:lnSpc>
                <a:spcPct val="150000"/>
              </a:lnSpc>
              <a:spcAft>
                <a:spcPts val="0"/>
              </a:spcAft>
              <a:buFont typeface="Wingdings" pitchFamily="2" charset="2"/>
              <a:buChar char="Ø"/>
            </a:pPr>
            <a:endParaRPr lang="en-US" sz="2000" dirty="0">
              <a:latin typeface="Times New Roman" panose="02020603050405020304" pitchFamily="18" charset="0"/>
              <a:ea typeface="DengXian" panose="02010600030101010101" pitchFamily="2" charset="-122"/>
            </a:endParaRPr>
          </a:p>
        </p:txBody>
      </p:sp>
      <p:sp>
        <p:nvSpPr>
          <p:cNvPr id="6" name="Rectangle 5">
            <a:extLst>
              <a:ext uri="{FF2B5EF4-FFF2-40B4-BE49-F238E27FC236}">
                <a16:creationId xmlns:a16="http://schemas.microsoft.com/office/drawing/2014/main" id="{A5B4F6DE-1F33-F84C-A4D6-4B10D89B14AB}"/>
              </a:ext>
            </a:extLst>
          </p:cNvPr>
          <p:cNvSpPr/>
          <p:nvPr/>
        </p:nvSpPr>
        <p:spPr>
          <a:xfrm>
            <a:off x="374276" y="975296"/>
            <a:ext cx="9907929"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Relation of Sovereignty Transfer and International Water Rights Transfer</a:t>
            </a:r>
          </a:p>
        </p:txBody>
      </p:sp>
    </p:spTree>
    <p:extLst>
      <p:ext uri="{BB962C8B-B14F-4D97-AF65-F5344CB8AC3E}">
        <p14:creationId xmlns:p14="http://schemas.microsoft.com/office/powerpoint/2010/main" val="4126526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6" name="Rectangle 5">
            <a:extLst>
              <a:ext uri="{FF2B5EF4-FFF2-40B4-BE49-F238E27FC236}">
                <a16:creationId xmlns:a16="http://schemas.microsoft.com/office/drawing/2014/main" id="{A5B4F6DE-1F33-F84C-A4D6-4B10D89B14AB}"/>
              </a:ext>
            </a:extLst>
          </p:cNvPr>
          <p:cNvSpPr/>
          <p:nvPr/>
        </p:nvSpPr>
        <p:spPr>
          <a:xfrm>
            <a:off x="280459" y="986870"/>
            <a:ext cx="9907929" cy="2169825"/>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Content and Ways of Part of International Water Rights Transfer in the Mekong River Basin</a:t>
            </a:r>
          </a:p>
          <a:p>
            <a:endParaRPr lang="en-US" dirty="0">
              <a:latin typeface="Times New Roman" panose="02020603050405020304" pitchFamily="18" charset="0"/>
              <a:cs typeface="Times New Roman" panose="02020603050405020304" pitchFamily="18" charset="0"/>
            </a:endParaRPr>
          </a:p>
          <a:p>
            <a:pPr marL="285750" indent="-285750">
              <a:lnSpc>
                <a:spcPct val="150000"/>
              </a:lnSpc>
              <a:buFont typeface="Wingdings" pitchFamily="2" charset="2"/>
              <a:buChar char="v"/>
            </a:pPr>
            <a:r>
              <a:rPr lang="en-US" altLang="zh-CN" dirty="0">
                <a:latin typeface="Times New Roman" panose="02020603050405020304" pitchFamily="18" charset="0"/>
                <a:cs typeface="Times New Roman" panose="02020603050405020304" pitchFamily="18" charset="0"/>
              </a:rPr>
              <a:t>In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2016,</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Lancang</a:t>
            </a:r>
            <a:r>
              <a:rPr lang="en-US" altLang="zh-CN" dirty="0">
                <a:latin typeface="Times New Roman" panose="02020603050405020304" pitchFamily="18" charset="0"/>
                <a:cs typeface="Times New Roman" panose="02020603050405020304" pitchFamily="18" charset="0"/>
              </a:rPr>
              <a:t>-Mekong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Cooperation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Mechanism.</a:t>
            </a:r>
          </a:p>
          <a:p>
            <a:pPr marL="285750" indent="-285750">
              <a:lnSpc>
                <a:spcPct val="150000"/>
              </a:lnSpc>
              <a:buFont typeface="Wingdings" pitchFamily="2" charset="2"/>
              <a:buChar char="v"/>
            </a:pPr>
            <a:r>
              <a:rPr lang="en-US" altLang="zh-CN" dirty="0">
                <a:latin typeface="Times New Roman" panose="02020603050405020304" pitchFamily="18" charset="0"/>
                <a:cs typeface="Times New Roman" panose="02020603050405020304" pitchFamily="18" charset="0"/>
              </a:rPr>
              <a:t>In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2017,</a:t>
            </a:r>
            <a:r>
              <a:rPr lang="zh-CN" altLang="en-US"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Lancang</a:t>
            </a:r>
            <a:r>
              <a:rPr lang="en-US" altLang="zh-CN" dirty="0">
                <a:latin typeface="Times New Roman" panose="02020603050405020304" pitchFamily="18" charset="0"/>
                <a:cs typeface="Times New Roman" panose="02020603050405020304" pitchFamily="18" charset="0"/>
              </a:rPr>
              <a:t>-Mekong Water Resources Cooperation Center.</a:t>
            </a:r>
          </a:p>
          <a:p>
            <a:pPr marL="285750" indent="-285750">
              <a:lnSpc>
                <a:spcPct val="150000"/>
              </a:lnSpc>
              <a:buFont typeface="Wingdings" pitchFamily="2" charset="2"/>
              <a:buChar char="v"/>
            </a:pPr>
            <a:endParaRPr lang="en-US" altLang="zh-CN"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509851AF-B486-9D46-BAEB-D525654C3623}"/>
              </a:ext>
            </a:extLst>
          </p:cNvPr>
          <p:cNvPicPr>
            <a:picLocks noChangeAspect="1"/>
          </p:cNvPicPr>
          <p:nvPr/>
        </p:nvPicPr>
        <p:blipFill>
          <a:blip r:embed="rId3"/>
          <a:stretch>
            <a:fillRect/>
          </a:stretch>
        </p:blipFill>
        <p:spPr>
          <a:xfrm>
            <a:off x="3172797" y="2508009"/>
            <a:ext cx="6350000" cy="4000500"/>
          </a:xfrm>
          <a:prstGeom prst="rect">
            <a:avLst/>
          </a:prstGeom>
        </p:spPr>
      </p:pic>
    </p:spTree>
    <p:extLst>
      <p:ext uri="{BB962C8B-B14F-4D97-AF65-F5344CB8AC3E}">
        <p14:creationId xmlns:p14="http://schemas.microsoft.com/office/powerpoint/2010/main" val="2470176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6" name="Rectangle 5">
            <a:extLst>
              <a:ext uri="{FF2B5EF4-FFF2-40B4-BE49-F238E27FC236}">
                <a16:creationId xmlns:a16="http://schemas.microsoft.com/office/drawing/2014/main" id="{A5B4F6DE-1F33-F84C-A4D6-4B10D89B14AB}"/>
              </a:ext>
            </a:extLst>
          </p:cNvPr>
          <p:cNvSpPr/>
          <p:nvPr/>
        </p:nvSpPr>
        <p:spPr>
          <a:xfrm>
            <a:off x="374276" y="733764"/>
            <a:ext cx="9907929" cy="3139321"/>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a:p>
            <a:pPr>
              <a:lnSpc>
                <a:spcPct val="200000"/>
              </a:lnSpc>
            </a:pPr>
            <a:r>
              <a:rPr lang="en-US" altLang="zh-CN" dirty="0">
                <a:latin typeface="Times New Roman" panose="02020603050405020304" pitchFamily="18" charset="0"/>
                <a:cs typeface="Times New Roman" panose="02020603050405020304" pitchFamily="18" charset="0"/>
              </a:rPr>
              <a:t>In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2018,</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marL="285750" indent="-285750">
              <a:lnSpc>
                <a:spcPct val="200000"/>
              </a:lnSpc>
              <a:buFont typeface="Wingdings" pitchFamily="2" charset="2"/>
              <a:buChar char="v"/>
            </a:pPr>
            <a:r>
              <a:rPr lang="en-US" altLang="zh-CN" dirty="0">
                <a:latin typeface="Times New Roman" panose="02020603050405020304" pitchFamily="18" charset="0"/>
                <a:cs typeface="Times New Roman" panose="02020603050405020304" pitchFamily="18" charset="0"/>
              </a:rPr>
              <a:t>The First </a:t>
            </a:r>
            <a:r>
              <a:rPr lang="en-US" altLang="zh-CN" dirty="0" err="1">
                <a:latin typeface="Times New Roman" panose="02020603050405020304" pitchFamily="18" charset="0"/>
                <a:cs typeface="Times New Roman" panose="02020603050405020304" pitchFamily="18" charset="0"/>
              </a:rPr>
              <a:t>Lancang</a:t>
            </a:r>
            <a:r>
              <a:rPr lang="en-US" altLang="zh-CN" dirty="0">
                <a:latin typeface="Times New Roman" panose="02020603050405020304" pitchFamily="18" charset="0"/>
                <a:cs typeface="Times New Roman" panose="02020603050405020304" pitchFamily="18" charset="0"/>
              </a:rPr>
              <a:t>-Mekong Water Resources Cooperation Forum.</a:t>
            </a:r>
          </a:p>
          <a:p>
            <a:pPr marL="285750" indent="-285750">
              <a:lnSpc>
                <a:spcPct val="200000"/>
              </a:lnSpc>
              <a:buFont typeface="Wingdings" pitchFamily="2" charset="2"/>
              <a:buChar char="v"/>
            </a:pPr>
            <a:r>
              <a:rPr lang="en-US" i="1" dirty="0">
                <a:latin typeface="Times New Roman" panose="02020603050405020304" pitchFamily="18" charset="0"/>
                <a:cs typeface="Times New Roman" panose="02020603050405020304" pitchFamily="18" charset="0"/>
              </a:rPr>
              <a:t>The Kunming Initiative</a:t>
            </a:r>
            <a:r>
              <a:rPr lang="en-US" altLang="zh-CN" dirty="0">
                <a:latin typeface="Times New Roman" panose="02020603050405020304" pitchFamily="18" charset="0"/>
                <a:cs typeface="Times New Roman" panose="02020603050405020304" pitchFamily="18" charset="0"/>
              </a:rPr>
              <a:t>.</a:t>
            </a:r>
          </a:p>
          <a:p>
            <a:pPr marL="285750" indent="-285750">
              <a:lnSpc>
                <a:spcPct val="200000"/>
              </a:lnSpc>
              <a:buFont typeface="Wingdings" pitchFamily="2" charset="2"/>
              <a:buChar char="v"/>
            </a:pPr>
            <a:r>
              <a:rPr lang="en-US" i="1" dirty="0">
                <a:latin typeface="Times New Roman" panose="02020603050405020304" pitchFamily="18" charset="0"/>
                <a:cs typeface="Times New Roman" panose="02020603050405020304" pitchFamily="18" charset="0"/>
              </a:rPr>
              <a:t>Five-Year Action Plan on Water Resources Cooperation</a:t>
            </a:r>
            <a:r>
              <a:rPr lang="zh-CN" altLang="en-US"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will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published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soon.</a:t>
            </a:r>
            <a:endParaRPr lang="en-US"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224C159A-79F5-7449-B9AB-9A0A7A12BC48}"/>
              </a:ext>
            </a:extLst>
          </p:cNvPr>
          <p:cNvPicPr>
            <a:picLocks noChangeAspect="1"/>
          </p:cNvPicPr>
          <p:nvPr/>
        </p:nvPicPr>
        <p:blipFill>
          <a:blip r:embed="rId3"/>
          <a:stretch>
            <a:fillRect/>
          </a:stretch>
        </p:blipFill>
        <p:spPr>
          <a:xfrm>
            <a:off x="469231" y="3437623"/>
            <a:ext cx="4040019" cy="2686613"/>
          </a:xfrm>
          <a:prstGeom prst="rect">
            <a:avLst/>
          </a:prstGeom>
        </p:spPr>
      </p:pic>
      <p:pic>
        <p:nvPicPr>
          <p:cNvPr id="4" name="Picture 3">
            <a:extLst>
              <a:ext uri="{FF2B5EF4-FFF2-40B4-BE49-F238E27FC236}">
                <a16:creationId xmlns:a16="http://schemas.microsoft.com/office/drawing/2014/main" id="{F77B3BBC-9E0C-214F-B1E7-E2E94947E625}"/>
              </a:ext>
            </a:extLst>
          </p:cNvPr>
          <p:cNvPicPr>
            <a:picLocks noChangeAspect="1"/>
          </p:cNvPicPr>
          <p:nvPr/>
        </p:nvPicPr>
        <p:blipFill>
          <a:blip r:embed="rId4"/>
          <a:stretch>
            <a:fillRect/>
          </a:stretch>
        </p:blipFill>
        <p:spPr>
          <a:xfrm>
            <a:off x="4789695" y="3429000"/>
            <a:ext cx="3900774" cy="2594015"/>
          </a:xfrm>
          <a:prstGeom prst="rect">
            <a:avLst/>
          </a:prstGeom>
        </p:spPr>
      </p:pic>
      <p:pic>
        <p:nvPicPr>
          <p:cNvPr id="5" name="Picture 4">
            <a:extLst>
              <a:ext uri="{FF2B5EF4-FFF2-40B4-BE49-F238E27FC236}">
                <a16:creationId xmlns:a16="http://schemas.microsoft.com/office/drawing/2014/main" id="{F772A89B-49B4-9843-BBE9-DDD11E5AA5B1}"/>
              </a:ext>
            </a:extLst>
          </p:cNvPr>
          <p:cNvPicPr>
            <a:picLocks noChangeAspect="1"/>
          </p:cNvPicPr>
          <p:nvPr/>
        </p:nvPicPr>
        <p:blipFill>
          <a:blip r:embed="rId5"/>
          <a:stretch>
            <a:fillRect/>
          </a:stretch>
        </p:blipFill>
        <p:spPr>
          <a:xfrm>
            <a:off x="8910283" y="3462349"/>
            <a:ext cx="3672376" cy="2442130"/>
          </a:xfrm>
          <a:prstGeom prst="rect">
            <a:avLst/>
          </a:prstGeom>
        </p:spPr>
      </p:pic>
    </p:spTree>
    <p:extLst>
      <p:ext uri="{BB962C8B-B14F-4D97-AF65-F5344CB8AC3E}">
        <p14:creationId xmlns:p14="http://schemas.microsoft.com/office/powerpoint/2010/main" val="1042213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sz="2400" dirty="0"/>
                <a:t> </a:t>
              </a:r>
              <a:endParaRPr lang="en-US" altLang="zh-CN" sz="24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pic>
        <p:nvPicPr>
          <p:cNvPr id="11" name="图片 5" descr="Water-Diplomacy-300x300.jpg">
            <a:extLst>
              <a:ext uri="{FF2B5EF4-FFF2-40B4-BE49-F238E27FC236}">
                <a16:creationId xmlns:a16="http://schemas.microsoft.com/office/drawing/2014/main" id="{25E07922-24C8-5D46-90EE-969EBC0023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3295" y="1562100"/>
            <a:ext cx="365432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descr="water.jpg">
            <a:extLst>
              <a:ext uri="{FF2B5EF4-FFF2-40B4-BE49-F238E27FC236}">
                <a16:creationId xmlns:a16="http://schemas.microsoft.com/office/drawing/2014/main" id="{7E2BFC28-4701-5C4A-A812-9BF5C41FBF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212" y="1272381"/>
            <a:ext cx="30480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A42E37A-EA46-F14C-A90E-5E5D9C0D77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4634" y="2811490"/>
            <a:ext cx="1703387"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4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sz="2400" dirty="0"/>
                <a:t> </a:t>
              </a:r>
              <a:endParaRPr lang="en-US" altLang="zh-CN" sz="24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8" name="Rectangle 1">
            <a:extLst>
              <a:ext uri="{FF2B5EF4-FFF2-40B4-BE49-F238E27FC236}">
                <a16:creationId xmlns:a16="http://schemas.microsoft.com/office/drawing/2014/main" id="{B93ABB25-3B3F-2D4F-8BB0-B8DBFBDBB9FC}"/>
              </a:ext>
            </a:extLst>
          </p:cNvPr>
          <p:cNvSpPr>
            <a:spLocks noChangeArrowheads="1"/>
          </p:cNvSpPr>
          <p:nvPr/>
        </p:nvSpPr>
        <p:spPr bwMode="auto">
          <a:xfrm>
            <a:off x="2148068" y="1066800"/>
            <a:ext cx="7239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en-US" altLang="en-US">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Angsana New" panose="02020603050405020304" pitchFamily="18" charset="-34"/>
            </a:endParaRPr>
          </a:p>
          <a:p>
            <a:pPr algn="just">
              <a:lnSpc>
                <a:spcPct val="200000"/>
              </a:lnSpc>
            </a:pPr>
            <a:r>
              <a:rPr lang="en-US" altLang="en-US" sz="2000" i="1">
                <a:latin typeface="Times New Roman" panose="02020603050405020304" pitchFamily="18" charset="0"/>
                <a:cs typeface="Times New Roman" panose="02020603050405020304" pitchFamily="18" charset="0"/>
              </a:rPr>
              <a:t>I live in the upstream and you live in the downstream,</a:t>
            </a:r>
            <a:endParaRPr lang="en-US" altLang="en-US" sz="2000">
              <a:latin typeface="Times New Roman" panose="02020603050405020304" pitchFamily="18" charset="0"/>
              <a:cs typeface="Angsana New" panose="02020603050405020304" pitchFamily="18" charset="-34"/>
            </a:endParaRPr>
          </a:p>
          <a:p>
            <a:pPr algn="just">
              <a:lnSpc>
                <a:spcPct val="200000"/>
              </a:lnSpc>
            </a:pPr>
            <a:r>
              <a:rPr lang="en-US" altLang="en-US" sz="2000" i="1">
                <a:latin typeface="Times New Roman" panose="02020603050405020304" pitchFamily="18" charset="0"/>
                <a:cs typeface="Times New Roman" panose="02020603050405020304" pitchFamily="18" charset="0"/>
              </a:rPr>
              <a:t>Our friendship flows with the river we both drink.</a:t>
            </a:r>
          </a:p>
          <a:p>
            <a:pPr algn="r">
              <a:lnSpc>
                <a:spcPct val="200000"/>
              </a:lnSpc>
            </a:pPr>
            <a:r>
              <a:rPr lang="en-US" altLang="zh-CN" sz="1600">
                <a:latin typeface="Times New Roman" panose="02020603050405020304" pitchFamily="18" charset="0"/>
                <a:cs typeface="Times New Roman" panose="02020603050405020304" pitchFamily="18" charset="0"/>
              </a:rPr>
              <a:t>——Chen</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Yi,</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the</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former</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Chinese</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Foreign</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Minister</a:t>
            </a:r>
            <a:endParaRPr lang="en-US" altLang="en-US" sz="1600">
              <a:latin typeface="Times New Roman" panose="02020603050405020304" pitchFamily="18" charset="0"/>
              <a:cs typeface="Angsana New" panose="02020603050405020304" pitchFamily="18" charset="-34"/>
            </a:endParaRPr>
          </a:p>
        </p:txBody>
      </p:sp>
      <p:pic>
        <p:nvPicPr>
          <p:cNvPr id="9" name="Picture 2">
            <a:extLst>
              <a:ext uri="{FF2B5EF4-FFF2-40B4-BE49-F238E27FC236}">
                <a16:creationId xmlns:a16="http://schemas.microsoft.com/office/drawing/2014/main" id="{23C42A36-6034-9C48-A1EA-58F376EE30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0508" y="3628166"/>
            <a:ext cx="3773120" cy="254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350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94A23F4-20FE-4B07-8207-0933AC7DA62A}"/>
              </a:ext>
            </a:extLst>
          </p:cNvPr>
          <p:cNvGrpSpPr/>
          <p:nvPr/>
        </p:nvGrpSpPr>
        <p:grpSpPr>
          <a:xfrm>
            <a:off x="125733" y="1875099"/>
            <a:ext cx="10824915" cy="4657000"/>
            <a:chOff x="553277" y="1529696"/>
            <a:chExt cx="10817835" cy="4657000"/>
          </a:xfrm>
        </p:grpSpPr>
        <p:pic>
          <p:nvPicPr>
            <p:cNvPr id="20" name="图片 19" descr="图片包含 树, 户外, 天空, 草&#10;&#10;已生成极高可信度的说明">
              <a:extLst>
                <a:ext uri="{FF2B5EF4-FFF2-40B4-BE49-F238E27FC236}">
                  <a16:creationId xmlns:a16="http://schemas.microsoft.com/office/drawing/2014/main" id="{4F06F0B9-F1A1-4241-99BF-1685F422450D}"/>
                </a:ext>
              </a:extLst>
            </p:cNvPr>
            <p:cNvPicPr>
              <a:picLocks noChangeAspect="1"/>
            </p:cNvPicPr>
            <p:nvPr/>
          </p:nvPicPr>
          <p:blipFill rotWithShape="1">
            <a:blip r:embed="rId2">
              <a:extLst>
                <a:ext uri="{28A0092B-C50C-407E-A947-70E740481C1C}">
                  <a14:useLocalDpi xmlns:a14="http://schemas.microsoft.com/office/drawing/2010/main" val="0"/>
                </a:ext>
              </a:extLst>
            </a:blip>
            <a:srcRect r="25547"/>
            <a:stretch/>
          </p:blipFill>
          <p:spPr>
            <a:xfrm>
              <a:off x="553277" y="1529696"/>
              <a:ext cx="5307400" cy="4009799"/>
            </a:xfrm>
            <a:prstGeom prst="rect">
              <a:avLst/>
            </a:prstGeom>
          </p:spPr>
        </p:pic>
        <p:sp>
          <p:nvSpPr>
            <p:cNvPr id="16" name="íslídê">
              <a:extLst>
                <a:ext uri="{FF2B5EF4-FFF2-40B4-BE49-F238E27FC236}">
                  <a16:creationId xmlns:a16="http://schemas.microsoft.com/office/drawing/2014/main" id="{4938D404-5BB8-4FB0-8B5C-67F25B9C1DF6}"/>
                </a:ext>
              </a:extLst>
            </p:cNvPr>
            <p:cNvSpPr txBox="1"/>
            <p:nvPr/>
          </p:nvSpPr>
          <p:spPr bwMode="auto">
            <a:xfrm>
              <a:off x="7070006" y="3906411"/>
              <a:ext cx="4301106" cy="2280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4000" b="1" dirty="0">
                  <a:latin typeface="Times New Roman" panose="02020603050405020304" pitchFamily="18" charset="0"/>
                  <a:ea typeface="SimSun" panose="02010600030101010101" pitchFamily="2" charset="-122"/>
                  <a:cs typeface="Times New Roman" panose="02020603050405020304" pitchFamily="18" charset="0"/>
                </a:rPr>
                <a:t>Thank</a:t>
              </a:r>
              <a:r>
                <a:rPr lang="zh-CN" alt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4000" b="1" dirty="0">
                  <a:latin typeface="Times New Roman" panose="02020603050405020304" pitchFamily="18" charset="0"/>
                  <a:ea typeface="SimSun" panose="02010600030101010101" pitchFamily="2" charset="-122"/>
                  <a:cs typeface="Times New Roman" panose="02020603050405020304" pitchFamily="18" charset="0"/>
                </a:rPr>
                <a:t>You</a:t>
              </a:r>
            </a:p>
            <a:p>
              <a:pPr eaLnBrk="1" hangingPunct="1">
                <a:lnSpc>
                  <a:spcPct val="100000"/>
                </a:lnSpc>
                <a:spcBef>
                  <a:spcPct val="0"/>
                </a:spcBef>
                <a:buFontTx/>
                <a:buNone/>
              </a:pPr>
              <a:endParaRPr lang="en-US" altLang="zh-CN" sz="3200" b="1" dirty="0">
                <a:latin typeface="SimSun" panose="02010600030101010101" pitchFamily="2" charset="-122"/>
                <a:ea typeface="SimSun" panose="02010600030101010101" pitchFamily="2" charset="-122"/>
              </a:endParaRPr>
            </a:p>
            <a:p>
              <a:pPr algn="ctr" eaLnBrk="1" hangingPunct="1">
                <a:lnSpc>
                  <a:spcPct val="100000"/>
                </a:lnSpc>
                <a:spcBef>
                  <a:spcPct val="0"/>
                </a:spcBef>
                <a:buFontTx/>
                <a:buNone/>
              </a:pPr>
              <a:r>
                <a:rPr lang="en-US" altLang="zh-CN" sz="3200" b="1" dirty="0">
                  <a:latin typeface="Times New Roman" panose="02020603050405020304" pitchFamily="18" charset="0"/>
                  <a:ea typeface="SimSun" panose="02010600030101010101" pitchFamily="2" charset="-122"/>
                  <a:cs typeface="Times New Roman" panose="02020603050405020304" pitchFamily="18" charset="0"/>
                </a:rPr>
                <a:t>Email:</a:t>
              </a:r>
              <a:r>
                <a:rPr lang="zh-CN" altLang="en-US" sz="3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3200" b="1" dirty="0" err="1">
                  <a:latin typeface="Times New Roman" panose="02020603050405020304" pitchFamily="18" charset="0"/>
                  <a:ea typeface="SimSun" panose="02010600030101010101" pitchFamily="2" charset="-122"/>
                  <a:cs typeface="Times New Roman" panose="02020603050405020304" pitchFamily="18" charset="0"/>
                </a:rPr>
                <a:t>zhl@fudan.edu.cn</a:t>
              </a:r>
              <a:endParaRPr lang="en-US" altLang="zh-CN" sz="3200" b="1" dirty="0">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B5910072-E3E6-4080-AFC6-BAEDEDC872B2}"/>
              </a:ext>
            </a:extLst>
          </p:cNvPr>
          <p:cNvGrpSpPr/>
          <p:nvPr/>
        </p:nvGrpSpPr>
        <p:grpSpPr>
          <a:xfrm>
            <a:off x="0" y="147919"/>
            <a:ext cx="10188388" cy="733347"/>
            <a:chOff x="1026459" y="557573"/>
            <a:chExt cx="10188388" cy="733347"/>
          </a:xfrm>
        </p:grpSpPr>
        <p:sp>
          <p:nvSpPr>
            <p:cNvPr id="23" name="矩形 22">
              <a:extLst>
                <a:ext uri="{FF2B5EF4-FFF2-40B4-BE49-F238E27FC236}">
                  <a16:creationId xmlns:a16="http://schemas.microsoft.com/office/drawing/2014/main" id="{31A58A7A-EAF3-4A32-A3BF-42080A6160EC}"/>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图片包含 户外, 标牌&#10;&#10;已生成极高可信度的说明">
              <a:extLst>
                <a:ext uri="{FF2B5EF4-FFF2-40B4-BE49-F238E27FC236}">
                  <a16:creationId xmlns:a16="http://schemas.microsoft.com/office/drawing/2014/main" id="{7899EC21-FF41-4977-B5D8-CB2E6ABA8FF8}"/>
                </a:ext>
              </a:extLst>
            </p:cNvPr>
            <p:cNvPicPr>
              <a:picLocks noChangeAspect="1"/>
            </p:cNvPicPr>
            <p:nvPr/>
          </p:nvPicPr>
          <p:blipFill rotWithShape="1">
            <a:blip r:embed="rId3">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3" name="Rectangle 2">
            <a:extLst>
              <a:ext uri="{FF2B5EF4-FFF2-40B4-BE49-F238E27FC236}">
                <a16:creationId xmlns:a16="http://schemas.microsoft.com/office/drawing/2014/main" id="{CD1B0F69-EA22-E648-81DE-D08440A83E48}"/>
              </a:ext>
            </a:extLst>
          </p:cNvPr>
          <p:cNvSpPr/>
          <p:nvPr/>
        </p:nvSpPr>
        <p:spPr>
          <a:xfrm>
            <a:off x="5548132" y="1118016"/>
            <a:ext cx="6292768" cy="2862322"/>
          </a:xfrm>
          <a:prstGeom prst="rect">
            <a:avLst/>
          </a:prstGeom>
        </p:spPr>
        <p:txBody>
          <a:bodyPr wrap="square">
            <a:spAutoFit/>
          </a:bodyPr>
          <a:lstStyle/>
          <a:p>
            <a:pPr marL="285750" indent="-285750">
              <a:buFont typeface="Arial" panose="020B0604020202020204" pitchFamily="34" charset="0"/>
              <a:buChar char="•"/>
            </a:pPr>
            <a:r>
              <a:rPr lang="en-US" kern="100" spc="-40" dirty="0">
                <a:latin typeface="Times New Roman" panose="02020603050405020304" pitchFamily="18" charset="0"/>
                <a:ea typeface="SimSun" panose="02010600030101010101" pitchFamily="2" charset="-122"/>
              </a:rPr>
              <a:t>Zhang L. 2018</a:t>
            </a:r>
            <a:r>
              <a:rPr lang="en-US" kern="100" dirty="0">
                <a:latin typeface="Times New Roman" panose="02020603050405020304" pitchFamily="18" charset="0"/>
                <a:ea typeface="SimSun" panose="02010600030101010101" pitchFamily="2" charset="-122"/>
              </a:rPr>
              <a:t> </a:t>
            </a:r>
            <a:r>
              <a:rPr lang="en-US" kern="100" spc="-40" dirty="0">
                <a:latin typeface="Times New Roman" panose="02020603050405020304" pitchFamily="18" charset="0"/>
                <a:ea typeface="SimSun" panose="02010600030101010101" pitchFamily="2" charset="-122"/>
              </a:rPr>
              <a:t>(Forthcoming). Trust Crisis and Trust Building in Transboundary Water Cooperation in the </a:t>
            </a:r>
            <a:r>
              <a:rPr lang="en-US" kern="100" spc="-40" dirty="0" err="1">
                <a:latin typeface="Times New Roman" panose="02020603050405020304" pitchFamily="18" charset="0"/>
                <a:ea typeface="SimSun" panose="02010600030101010101" pitchFamily="2" charset="-122"/>
              </a:rPr>
              <a:t>Lancang</a:t>
            </a:r>
            <a:r>
              <a:rPr lang="en-US" kern="100" spc="-40" dirty="0">
                <a:latin typeface="Times New Roman" panose="02020603050405020304" pitchFamily="18" charset="0"/>
                <a:ea typeface="SimSun" panose="02010600030101010101" pitchFamily="2" charset="-122"/>
              </a:rPr>
              <a:t>-Mekong River. In Mart A. Stewart and Peter A. </a:t>
            </a:r>
            <a:r>
              <a:rPr lang="en-US" kern="100" spc="-40" dirty="0" err="1">
                <a:latin typeface="Times New Roman" panose="02020603050405020304" pitchFamily="18" charset="0"/>
                <a:ea typeface="SimSun" panose="02010600030101010101" pitchFamily="2" charset="-122"/>
              </a:rPr>
              <a:t>Coclanis</a:t>
            </a:r>
            <a:r>
              <a:rPr lang="en-US" kern="100" spc="-40" dirty="0">
                <a:latin typeface="Times New Roman" panose="02020603050405020304" pitchFamily="18" charset="0"/>
                <a:ea typeface="SimSun" panose="02010600030101010101" pitchFamily="2" charset="-122"/>
              </a:rPr>
              <a:t> (Eds.), </a:t>
            </a:r>
            <a:r>
              <a:rPr lang="en-US" i="1" kern="100" spc="-40" dirty="0">
                <a:latin typeface="Times New Roman" panose="02020603050405020304" pitchFamily="18" charset="0"/>
                <a:ea typeface="SimSun" panose="02010600030101010101" pitchFamily="2" charset="-122"/>
              </a:rPr>
              <a:t>Water and Power: Environmental Governance and Strategies for Sustainability in the Lower Mekong Basin</a:t>
            </a:r>
            <a:r>
              <a:rPr lang="en-US" kern="100" spc="-40" dirty="0">
                <a:latin typeface="Times New Roman" panose="02020603050405020304" pitchFamily="18" charset="0"/>
                <a:ea typeface="SimSun" panose="02010600030101010101" pitchFamily="2" charset="-122"/>
              </a:rPr>
              <a:t> (March, 2019), Springer.</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Zhang, L., &amp; Lu, G. S. (2015). Transboundary Water </a:t>
            </a:r>
            <a:r>
              <a:rPr lang="en-US" altLang="zh-CN"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ooperation between China and the </a:t>
            </a:r>
            <a:r>
              <a:rPr lang="en-US" altLang="zh-CN" dirty="0">
                <a:latin typeface="Times New Roman" panose="02020603050405020304" pitchFamily="18" charset="0"/>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ower Mekong </a:t>
            </a:r>
            <a:r>
              <a:rPr lang="en-US" altLang="zh-CN"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ountries </a:t>
            </a:r>
            <a:r>
              <a:rPr lang="en-US" u="sng" dirty="0">
                <a:latin typeface="Times New Roman" panose="02020603050405020304" pitchFamily="18" charset="0"/>
                <a:cs typeface="Times New Roman" panose="02020603050405020304" pitchFamily="18" charset="0"/>
              </a:rPr>
              <a:t>from the Perspective of </a:t>
            </a:r>
            <a:r>
              <a:rPr lang="en-US" altLang="zh-CN" u="sng" dirty="0">
                <a:latin typeface="Times New Roman" panose="02020603050405020304" pitchFamily="18" charset="0"/>
                <a:cs typeface="Times New Roman" panose="02020603050405020304" pitchFamily="18" charset="0"/>
              </a:rPr>
              <a:t>W</a:t>
            </a:r>
            <a:r>
              <a:rPr lang="en-US" u="sng" dirty="0">
                <a:latin typeface="Times New Roman" panose="02020603050405020304" pitchFamily="18" charset="0"/>
                <a:cs typeface="Times New Roman" panose="02020603050405020304" pitchFamily="18" charset="0"/>
              </a:rPr>
              <a:t>ater Diplomacy</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Southeast Asian Studies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51-68.</a:t>
            </a:r>
          </a:p>
        </p:txBody>
      </p:sp>
    </p:spTree>
    <p:extLst>
      <p:ext uri="{BB962C8B-B14F-4D97-AF65-F5344CB8AC3E}">
        <p14:creationId xmlns:p14="http://schemas.microsoft.com/office/powerpoint/2010/main" val="3668156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C85E757-F932-4A4A-A4B7-7FF1040BFE8A}"/>
              </a:ext>
            </a:extLst>
          </p:cNvPr>
          <p:cNvSpPr/>
          <p:nvPr/>
        </p:nvSpPr>
        <p:spPr>
          <a:xfrm>
            <a:off x="1" y="653140"/>
            <a:ext cx="1397726" cy="287382"/>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4C0B2F5-577E-4D09-AFCC-D031F88146BB}"/>
              </a:ext>
            </a:extLst>
          </p:cNvPr>
          <p:cNvSpPr/>
          <p:nvPr/>
        </p:nvSpPr>
        <p:spPr>
          <a:xfrm>
            <a:off x="3334871" y="653140"/>
            <a:ext cx="8857128" cy="287382"/>
          </a:xfrm>
          <a:prstGeom prst="rect">
            <a:avLst/>
          </a:prstGeom>
          <a:solidFill>
            <a:srgbClr val="0E419C"/>
          </a:solidFill>
          <a:ln>
            <a:solidFill>
              <a:srgbClr val="0E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E1AB0B9C-C717-4690-8AB7-603F08176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444" y="503198"/>
            <a:ext cx="1397727" cy="602071"/>
          </a:xfrm>
          <a:prstGeom prst="rect">
            <a:avLst/>
          </a:prstGeom>
        </p:spPr>
      </p:pic>
      <p:pic>
        <p:nvPicPr>
          <p:cNvPr id="13" name="图片 3" descr="water.jpg">
            <a:extLst>
              <a:ext uri="{FF2B5EF4-FFF2-40B4-BE49-F238E27FC236}">
                <a16:creationId xmlns:a16="http://schemas.microsoft.com/office/drawing/2014/main" id="{F793DED5-4B47-B74D-985A-9F68F04B2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5959" y="1116844"/>
            <a:ext cx="3165673" cy="447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4">
            <a:extLst>
              <a:ext uri="{FF2B5EF4-FFF2-40B4-BE49-F238E27FC236}">
                <a16:creationId xmlns:a16="http://schemas.microsoft.com/office/drawing/2014/main" id="{0961CE84-C6A2-244B-89F2-91D1E7F37FC0}"/>
              </a:ext>
            </a:extLst>
          </p:cNvPr>
          <p:cNvSpPr>
            <a:spLocks noChangeArrowheads="1"/>
          </p:cNvSpPr>
          <p:nvPr/>
        </p:nvSpPr>
        <p:spPr bwMode="auto">
          <a:xfrm>
            <a:off x="3126527" y="5640559"/>
            <a:ext cx="6480461"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tx2"/>
              </a:buClr>
              <a:buFont typeface="Wingdings" pitchFamily="2" charset="2"/>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ClrTx/>
              <a:buFontTx/>
              <a:buNone/>
            </a:pPr>
            <a:r>
              <a:rPr lang="en-US" altLang="zh-CN" sz="2000" dirty="0">
                <a:solidFill>
                  <a:srgbClr val="52929A"/>
                </a:solidFill>
                <a:latin typeface="Roboto Slab"/>
                <a:ea typeface="+mn-ea"/>
              </a:rPr>
              <a:t>What</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is</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the</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nature</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of</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transboundary</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water</a:t>
            </a:r>
            <a:r>
              <a:rPr lang="zh-CN" altLang="en-US" sz="2000" dirty="0">
                <a:solidFill>
                  <a:srgbClr val="52929A"/>
                </a:solidFill>
                <a:latin typeface="Roboto Slab"/>
                <a:ea typeface="+mn-ea"/>
              </a:rPr>
              <a:t> </a:t>
            </a:r>
            <a:r>
              <a:rPr lang="en-US" altLang="zh-CN" sz="2000" dirty="0">
                <a:solidFill>
                  <a:srgbClr val="52929A"/>
                </a:solidFill>
                <a:latin typeface="Roboto Slab"/>
                <a:ea typeface="+mn-ea"/>
              </a:rPr>
              <a:t>issues?</a:t>
            </a:r>
          </a:p>
        </p:txBody>
      </p:sp>
      <p:sp>
        <p:nvSpPr>
          <p:cNvPr id="16" name="Rectangle 15">
            <a:extLst>
              <a:ext uri="{FF2B5EF4-FFF2-40B4-BE49-F238E27FC236}">
                <a16:creationId xmlns:a16="http://schemas.microsoft.com/office/drawing/2014/main" id="{86DF2C66-403B-7A46-8521-73B7CAE7A4EA}"/>
              </a:ext>
            </a:extLst>
          </p:cNvPr>
          <p:cNvSpPr>
            <a:spLocks noChangeArrowheads="1"/>
          </p:cNvSpPr>
          <p:nvPr/>
        </p:nvSpPr>
        <p:spPr bwMode="auto">
          <a:xfrm>
            <a:off x="2048718" y="6091209"/>
            <a:ext cx="8857127"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a:solidFill>
                  <a:schemeClr val="tx1"/>
                </a:solidFill>
                <a:latin typeface="Arial" panose="020B0604020202020204" pitchFamily="34" charset="0"/>
                <a:ea typeface="宋体" panose="02010600030101010101" pitchFamily="2" charset="-122"/>
              </a:defRPr>
            </a:lvl1pPr>
            <a:lvl2pPr marL="742950" indent="-285750" algn="r">
              <a:defRPr>
                <a:solidFill>
                  <a:schemeClr val="tx1"/>
                </a:solidFill>
                <a:latin typeface="Arial" panose="020B0604020202020204" pitchFamily="34" charset="0"/>
                <a:ea typeface="宋体" panose="02010600030101010101" pitchFamily="2" charset="-122"/>
              </a:defRPr>
            </a:lvl2pPr>
            <a:lvl3pPr marL="1143000" indent="-228600" algn="r">
              <a:defRPr>
                <a:solidFill>
                  <a:schemeClr val="tx1"/>
                </a:solidFill>
                <a:latin typeface="Arial" panose="020B0604020202020204" pitchFamily="34" charset="0"/>
                <a:ea typeface="宋体" panose="02010600030101010101" pitchFamily="2" charset="-122"/>
              </a:defRPr>
            </a:lvl3pPr>
            <a:lvl4pPr marL="1600200" indent="-228600" algn="r">
              <a:defRPr>
                <a:solidFill>
                  <a:schemeClr val="tx1"/>
                </a:solidFill>
                <a:latin typeface="Arial" panose="020B0604020202020204" pitchFamily="34" charset="0"/>
                <a:ea typeface="宋体" panose="02010600030101010101" pitchFamily="2" charset="-122"/>
              </a:defRPr>
            </a:lvl4pPr>
            <a:lvl5pPr marL="2057400" indent="-228600" algn="r">
              <a:defRPr>
                <a:solidFill>
                  <a:schemeClr val="tx1"/>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pPr>
            <a:r>
              <a:rPr lang="en-US" altLang="zh-CN" b="1" dirty="0">
                <a:solidFill>
                  <a:srgbClr val="000000"/>
                </a:solidFill>
              </a:rPr>
              <a:t>Environmental Issues—Ethical Issues—Issues of</a:t>
            </a:r>
            <a:r>
              <a:rPr lang="zh-CN" altLang="en-US" b="1" dirty="0">
                <a:solidFill>
                  <a:srgbClr val="000000"/>
                </a:solidFill>
              </a:rPr>
              <a:t> </a:t>
            </a:r>
            <a:r>
              <a:rPr lang="en-US" altLang="zh-CN" b="1" dirty="0">
                <a:solidFill>
                  <a:srgbClr val="000000"/>
                </a:solidFill>
              </a:rPr>
              <a:t>livelihoods—Political Issues</a:t>
            </a:r>
            <a:endParaRPr lang="zh-CN" altLang="en-US" b="1" dirty="0">
              <a:solidFill>
                <a:srgbClr val="000000"/>
              </a:solidFill>
            </a:endParaRPr>
          </a:p>
        </p:txBody>
      </p:sp>
    </p:spTree>
    <p:extLst>
      <p:ext uri="{BB962C8B-B14F-4D97-AF65-F5344CB8AC3E}">
        <p14:creationId xmlns:p14="http://schemas.microsoft.com/office/powerpoint/2010/main" val="3266196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7D4FB70-6279-4DDB-A01D-0BFCFCE384B4}"/>
              </a:ext>
            </a:extLst>
          </p:cNvPr>
          <p:cNvGrpSpPr/>
          <p:nvPr/>
        </p:nvGrpSpPr>
        <p:grpSpPr>
          <a:xfrm>
            <a:off x="0" y="147919"/>
            <a:ext cx="10188388" cy="733347"/>
            <a:chOff x="1026459" y="557573"/>
            <a:chExt cx="10188388" cy="733347"/>
          </a:xfrm>
        </p:grpSpPr>
        <p:sp>
          <p:nvSpPr>
            <p:cNvPr id="4" name="矩形 3">
              <a:extLst>
                <a:ext uri="{FF2B5EF4-FFF2-40B4-BE49-F238E27FC236}">
                  <a16:creationId xmlns:a16="http://schemas.microsoft.com/office/drawing/2014/main" id="{758937F8-684B-4CFF-92F6-13A6D38C97F5}"/>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图片包含 户外, 标牌&#10;&#10;已生成极高可信度的说明">
              <a:extLst>
                <a:ext uri="{FF2B5EF4-FFF2-40B4-BE49-F238E27FC236}">
                  <a16:creationId xmlns:a16="http://schemas.microsoft.com/office/drawing/2014/main" id="{CA4DE720-28BA-46B2-AF07-492360FA90B7}"/>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pic>
        <p:nvPicPr>
          <p:cNvPr id="6" name="图片 5" descr="图片包含 户外, 树, 天空, 水&#10;&#10;已生成极高可信度的说明">
            <a:extLst>
              <a:ext uri="{FF2B5EF4-FFF2-40B4-BE49-F238E27FC236}">
                <a16:creationId xmlns:a16="http://schemas.microsoft.com/office/drawing/2014/main" id="{DBEA2A3E-5CC0-4918-AA06-5512D17FFBB3}"/>
              </a:ext>
            </a:extLst>
          </p:cNvPr>
          <p:cNvPicPr>
            <a:picLocks noChangeAspect="1"/>
          </p:cNvPicPr>
          <p:nvPr/>
        </p:nvPicPr>
        <p:blipFill rotWithShape="1">
          <a:blip r:embed="rId3">
            <a:extLst>
              <a:ext uri="{28A0092B-C50C-407E-A947-70E740481C1C}">
                <a14:useLocalDpi xmlns:a14="http://schemas.microsoft.com/office/drawing/2010/main" val="0"/>
              </a:ext>
            </a:extLst>
          </a:blip>
          <a:srcRect t="34738" b="33999"/>
          <a:stretch/>
        </p:blipFill>
        <p:spPr>
          <a:xfrm>
            <a:off x="0" y="1035905"/>
            <a:ext cx="12192000" cy="2541494"/>
          </a:xfrm>
          <a:prstGeom prst="rect">
            <a:avLst/>
          </a:prstGeom>
        </p:spPr>
      </p:pic>
      <p:sp>
        <p:nvSpPr>
          <p:cNvPr id="7" name="文本框 6">
            <a:extLst>
              <a:ext uri="{FF2B5EF4-FFF2-40B4-BE49-F238E27FC236}">
                <a16:creationId xmlns:a16="http://schemas.microsoft.com/office/drawing/2014/main" id="{68EFFF46-B9C1-4482-BC38-D92C0EB33059}"/>
              </a:ext>
            </a:extLst>
          </p:cNvPr>
          <p:cNvSpPr txBox="1"/>
          <p:nvPr/>
        </p:nvSpPr>
        <p:spPr>
          <a:xfrm>
            <a:off x="94129" y="256149"/>
            <a:ext cx="2823209" cy="584775"/>
          </a:xfrm>
          <a:prstGeom prst="rect">
            <a:avLst/>
          </a:prstGeom>
          <a:noFill/>
        </p:spPr>
        <p:txBody>
          <a:bodyPr wrap="none" rtlCol="0">
            <a:spAutoFit/>
          </a:bodyPr>
          <a:lstStyle/>
          <a:p>
            <a:r>
              <a:rPr lang="en-US" altLang="zh-CN" sz="3200" spc="600" dirty="0">
                <a:solidFill>
                  <a:schemeClr val="bg1"/>
                </a:solidFill>
                <a:latin typeface="Adobe Gothic Std B" panose="020B0800000000000000" pitchFamily="34" charset="-128"/>
                <a:ea typeface="Adobe Gothic Std B" panose="020B0800000000000000" pitchFamily="34" charset="-128"/>
              </a:rPr>
              <a:t>CONTENTS</a:t>
            </a:r>
            <a:endParaRPr lang="zh-CN" altLang="en-US" sz="3200" spc="600" dirty="0">
              <a:solidFill>
                <a:schemeClr val="bg1"/>
              </a:solidFill>
              <a:latin typeface="Adobe Gothic Std B" panose="020B0800000000000000" pitchFamily="34" charset="-128"/>
            </a:endParaRPr>
          </a:p>
        </p:txBody>
      </p:sp>
      <p:grpSp>
        <p:nvGrpSpPr>
          <p:cNvPr id="16" name="组合 15">
            <a:extLst>
              <a:ext uri="{FF2B5EF4-FFF2-40B4-BE49-F238E27FC236}">
                <a16:creationId xmlns:a16="http://schemas.microsoft.com/office/drawing/2014/main" id="{34218574-BB1D-40D3-A728-D4B6A4AE65C2}"/>
              </a:ext>
            </a:extLst>
          </p:cNvPr>
          <p:cNvGrpSpPr/>
          <p:nvPr/>
        </p:nvGrpSpPr>
        <p:grpSpPr>
          <a:xfrm>
            <a:off x="2856544" y="3686186"/>
            <a:ext cx="6385430" cy="570153"/>
            <a:chOff x="537882" y="4034118"/>
            <a:chExt cx="4545106" cy="570152"/>
          </a:xfrm>
        </p:grpSpPr>
        <p:sp>
          <p:nvSpPr>
            <p:cNvPr id="14" name="矩形 13">
              <a:extLst>
                <a:ext uri="{FF2B5EF4-FFF2-40B4-BE49-F238E27FC236}">
                  <a16:creationId xmlns:a16="http://schemas.microsoft.com/office/drawing/2014/main" id="{2EE751EA-6EE4-4C0D-9B23-0DC85D00099F}"/>
                </a:ext>
              </a:extLst>
            </p:cNvPr>
            <p:cNvSpPr/>
            <p:nvPr/>
          </p:nvSpPr>
          <p:spPr>
            <a:xfrm>
              <a:off x="537882" y="4034118"/>
              <a:ext cx="497542" cy="570152"/>
            </a:xfrm>
            <a:prstGeom prst="rect">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dobe Gothic Std B" panose="020B0800000000000000" pitchFamily="34" charset="-128"/>
                  <a:ea typeface="Adobe Gothic Std B" panose="020B0800000000000000" pitchFamily="34" charset="-128"/>
                </a:rPr>
                <a:t>1</a:t>
              </a:r>
              <a:endParaRPr lang="zh-CN" altLang="en-US" sz="2000" dirty="0">
                <a:latin typeface="Adobe Gothic Std B" panose="020B0800000000000000" pitchFamily="34" charset="-128"/>
              </a:endParaRPr>
            </a:p>
          </p:txBody>
        </p:sp>
        <p:sp>
          <p:nvSpPr>
            <p:cNvPr id="15" name="矩形 14">
              <a:extLst>
                <a:ext uri="{FF2B5EF4-FFF2-40B4-BE49-F238E27FC236}">
                  <a16:creationId xmlns:a16="http://schemas.microsoft.com/office/drawing/2014/main" id="{7BBD8D3F-0A2B-4BD1-9D0B-E571D8D73091}"/>
                </a:ext>
              </a:extLst>
            </p:cNvPr>
            <p:cNvSpPr/>
            <p:nvPr/>
          </p:nvSpPr>
          <p:spPr>
            <a:xfrm>
              <a:off x="1035424" y="4034118"/>
              <a:ext cx="4047564" cy="5701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The Origin and Content of Water Diplomacy</a:t>
              </a:r>
              <a:r>
                <a:rPr lang="en-US" dirty="0"/>
                <a:t> </a:t>
              </a:r>
              <a:endParaRPr lang="en-US" altLang="zh-CN" dirty="0"/>
            </a:p>
          </p:txBody>
        </p:sp>
      </p:grpSp>
      <p:grpSp>
        <p:nvGrpSpPr>
          <p:cNvPr id="17" name="组合 16">
            <a:extLst>
              <a:ext uri="{FF2B5EF4-FFF2-40B4-BE49-F238E27FC236}">
                <a16:creationId xmlns:a16="http://schemas.microsoft.com/office/drawing/2014/main" id="{829B2F8C-DA90-4C0F-AD7A-E840AFFE9DFA}"/>
              </a:ext>
            </a:extLst>
          </p:cNvPr>
          <p:cNvGrpSpPr/>
          <p:nvPr/>
        </p:nvGrpSpPr>
        <p:grpSpPr>
          <a:xfrm>
            <a:off x="2856544" y="4463620"/>
            <a:ext cx="6385430" cy="570153"/>
            <a:chOff x="537882" y="4034118"/>
            <a:chExt cx="4545106" cy="497542"/>
          </a:xfrm>
        </p:grpSpPr>
        <p:sp>
          <p:nvSpPr>
            <p:cNvPr id="18" name="矩形 17">
              <a:extLst>
                <a:ext uri="{FF2B5EF4-FFF2-40B4-BE49-F238E27FC236}">
                  <a16:creationId xmlns:a16="http://schemas.microsoft.com/office/drawing/2014/main" id="{91BAC589-D261-4F2B-B8C7-0B17B2DD8515}"/>
                </a:ext>
              </a:extLst>
            </p:cNvPr>
            <p:cNvSpPr/>
            <p:nvPr/>
          </p:nvSpPr>
          <p:spPr>
            <a:xfrm>
              <a:off x="537882" y="4034118"/>
              <a:ext cx="497542" cy="497542"/>
            </a:xfrm>
            <a:prstGeom prst="rect">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dobe Gothic Std B" panose="020B0800000000000000" pitchFamily="34" charset="-128"/>
                  <a:ea typeface="Adobe Gothic Std B" panose="020B0800000000000000" pitchFamily="34" charset="-128"/>
                </a:rPr>
                <a:t>2</a:t>
              </a:r>
              <a:endParaRPr lang="zh-CN" altLang="en-US" sz="2000" dirty="0">
                <a:latin typeface="Adobe Gothic Std B" panose="020B0800000000000000" pitchFamily="34" charset="-128"/>
              </a:endParaRPr>
            </a:p>
          </p:txBody>
        </p:sp>
        <p:sp>
          <p:nvSpPr>
            <p:cNvPr id="19" name="矩形 18">
              <a:extLst>
                <a:ext uri="{FF2B5EF4-FFF2-40B4-BE49-F238E27FC236}">
                  <a16:creationId xmlns:a16="http://schemas.microsoft.com/office/drawing/2014/main" id="{973DE563-0ACF-4929-9621-9791044B06B3}"/>
                </a:ext>
              </a:extLst>
            </p:cNvPr>
            <p:cNvSpPr/>
            <p:nvPr/>
          </p:nvSpPr>
          <p:spPr>
            <a:xfrm>
              <a:off x="1035424" y="4034118"/>
              <a:ext cx="4047564" cy="4975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t>The Status and Content of International Water Rights in Water Diplomacy</a:t>
              </a:r>
              <a:r>
                <a:rPr lang="en-US" dirty="0"/>
                <a:t> </a:t>
              </a:r>
              <a:endParaRPr lang="en-US" altLang="zh-CN" dirty="0"/>
            </a:p>
          </p:txBody>
        </p:sp>
      </p:grpSp>
      <p:grpSp>
        <p:nvGrpSpPr>
          <p:cNvPr id="20" name="组合 19">
            <a:extLst>
              <a:ext uri="{FF2B5EF4-FFF2-40B4-BE49-F238E27FC236}">
                <a16:creationId xmlns:a16="http://schemas.microsoft.com/office/drawing/2014/main" id="{C6FDE80D-5730-436C-9F4B-ED0650DC6FD6}"/>
              </a:ext>
            </a:extLst>
          </p:cNvPr>
          <p:cNvGrpSpPr/>
          <p:nvPr/>
        </p:nvGrpSpPr>
        <p:grpSpPr>
          <a:xfrm>
            <a:off x="2856544" y="5313664"/>
            <a:ext cx="6385430" cy="570153"/>
            <a:chOff x="537882" y="3961507"/>
            <a:chExt cx="4545106" cy="570153"/>
          </a:xfrm>
        </p:grpSpPr>
        <p:sp>
          <p:nvSpPr>
            <p:cNvPr id="21" name="矩形 20">
              <a:extLst>
                <a:ext uri="{FF2B5EF4-FFF2-40B4-BE49-F238E27FC236}">
                  <a16:creationId xmlns:a16="http://schemas.microsoft.com/office/drawing/2014/main" id="{E50C1C68-F11D-42A3-8F24-4A9E4BA03BBC}"/>
                </a:ext>
              </a:extLst>
            </p:cNvPr>
            <p:cNvSpPr/>
            <p:nvPr/>
          </p:nvSpPr>
          <p:spPr>
            <a:xfrm>
              <a:off x="537882" y="3961507"/>
              <a:ext cx="497542" cy="570153"/>
            </a:xfrm>
            <a:prstGeom prst="rect">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dobe Gothic Std B" panose="020B0800000000000000" pitchFamily="34" charset="-128"/>
                  <a:ea typeface="Adobe Gothic Std B" panose="020B0800000000000000" pitchFamily="34" charset="-128"/>
                </a:rPr>
                <a:t>3</a:t>
              </a:r>
              <a:endParaRPr lang="zh-CN" altLang="en-US" sz="2000" dirty="0">
                <a:latin typeface="Adobe Gothic Std B" panose="020B0800000000000000" pitchFamily="34" charset="-128"/>
              </a:endParaRPr>
            </a:p>
          </p:txBody>
        </p:sp>
        <p:sp>
          <p:nvSpPr>
            <p:cNvPr id="22" name="矩形 21">
              <a:extLst>
                <a:ext uri="{FF2B5EF4-FFF2-40B4-BE49-F238E27FC236}">
                  <a16:creationId xmlns:a16="http://schemas.microsoft.com/office/drawing/2014/main" id="{6462FE90-F912-48AA-A008-8D43B9621E34}"/>
                </a:ext>
              </a:extLst>
            </p:cNvPr>
            <p:cNvSpPr/>
            <p:nvPr/>
          </p:nvSpPr>
          <p:spPr>
            <a:xfrm>
              <a:off x="1035424" y="3961507"/>
              <a:ext cx="4047564" cy="570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Cases of International Water Rights Issues in the Mekong River Basin</a:t>
              </a:r>
              <a:r>
                <a:rPr lang="en-US" dirty="0"/>
                <a:t> </a:t>
              </a:r>
            </a:p>
          </p:txBody>
        </p:sp>
      </p:grpSp>
      <p:grpSp>
        <p:nvGrpSpPr>
          <p:cNvPr id="23" name="组合 19">
            <a:extLst>
              <a:ext uri="{FF2B5EF4-FFF2-40B4-BE49-F238E27FC236}">
                <a16:creationId xmlns:a16="http://schemas.microsoft.com/office/drawing/2014/main" id="{7F491686-AA5C-7F45-A4D2-F75BE8F61727}"/>
              </a:ext>
            </a:extLst>
          </p:cNvPr>
          <p:cNvGrpSpPr/>
          <p:nvPr/>
        </p:nvGrpSpPr>
        <p:grpSpPr>
          <a:xfrm>
            <a:off x="2870044" y="6163708"/>
            <a:ext cx="6385430" cy="497542"/>
            <a:chOff x="537882" y="4034118"/>
            <a:chExt cx="4545106" cy="497542"/>
          </a:xfrm>
        </p:grpSpPr>
        <p:sp>
          <p:nvSpPr>
            <p:cNvPr id="24" name="矩形 20">
              <a:extLst>
                <a:ext uri="{FF2B5EF4-FFF2-40B4-BE49-F238E27FC236}">
                  <a16:creationId xmlns:a16="http://schemas.microsoft.com/office/drawing/2014/main" id="{C011D859-C51A-1849-84DC-07C7B0ACC809}"/>
                </a:ext>
              </a:extLst>
            </p:cNvPr>
            <p:cNvSpPr/>
            <p:nvPr/>
          </p:nvSpPr>
          <p:spPr>
            <a:xfrm>
              <a:off x="537882" y="4034118"/>
              <a:ext cx="497542" cy="497542"/>
            </a:xfrm>
            <a:prstGeom prst="rect">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dobe Gothic Std B" panose="020B0800000000000000" pitchFamily="34" charset="-128"/>
                  <a:ea typeface="Adobe Gothic Std B" panose="020B0800000000000000" pitchFamily="34" charset="-128"/>
                </a:rPr>
                <a:t>4</a:t>
              </a:r>
              <a:endParaRPr lang="zh-CN" altLang="en-US" sz="2000" dirty="0">
                <a:latin typeface="Adobe Gothic Std B" panose="020B0800000000000000" pitchFamily="34" charset="-128"/>
              </a:endParaRPr>
            </a:p>
          </p:txBody>
        </p:sp>
        <p:sp>
          <p:nvSpPr>
            <p:cNvPr id="25" name="矩形 21">
              <a:extLst>
                <a:ext uri="{FF2B5EF4-FFF2-40B4-BE49-F238E27FC236}">
                  <a16:creationId xmlns:a16="http://schemas.microsoft.com/office/drawing/2014/main" id="{E418955D-12C3-8A4D-850D-5E4A8A76454C}"/>
                </a:ext>
              </a:extLst>
            </p:cNvPr>
            <p:cNvSpPr/>
            <p:nvPr/>
          </p:nvSpPr>
          <p:spPr>
            <a:xfrm>
              <a:off x="1035424" y="4034118"/>
              <a:ext cx="4047564" cy="4975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Solution of International Water Rights Issues in the Mekong River Basin</a:t>
              </a:r>
              <a:r>
                <a:rPr lang="en-US" dirty="0"/>
                <a:t> </a:t>
              </a:r>
            </a:p>
          </p:txBody>
        </p:sp>
      </p:grpSp>
    </p:spTree>
    <p:extLst>
      <p:ext uri="{BB962C8B-B14F-4D97-AF65-F5344CB8AC3E}">
        <p14:creationId xmlns:p14="http://schemas.microsoft.com/office/powerpoint/2010/main" val="230043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en-US" sz="2000" b="1" dirty="0"/>
                <a:t>1. The Origin and Content of Water Diplomacy</a:t>
              </a:r>
              <a:endParaRPr lang="en-US" sz="20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107" name="Rectangle 106">
            <a:extLst>
              <a:ext uri="{FF2B5EF4-FFF2-40B4-BE49-F238E27FC236}">
                <a16:creationId xmlns:a16="http://schemas.microsoft.com/office/drawing/2014/main" id="{F54F38C1-243E-914F-BD6F-C46FDC3F055D}"/>
              </a:ext>
            </a:extLst>
          </p:cNvPr>
          <p:cNvSpPr/>
          <p:nvPr/>
        </p:nvSpPr>
        <p:spPr>
          <a:xfrm>
            <a:off x="748553" y="1214399"/>
            <a:ext cx="10635343" cy="579967"/>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1.1 The Origin of Water Diplomacy</a:t>
            </a:r>
          </a:p>
        </p:txBody>
      </p:sp>
      <p:sp>
        <p:nvSpPr>
          <p:cNvPr id="7" name="Rectangle 10">
            <a:extLst>
              <a:ext uri="{FF2B5EF4-FFF2-40B4-BE49-F238E27FC236}">
                <a16:creationId xmlns:a16="http://schemas.microsoft.com/office/drawing/2014/main" id="{B8E77DD7-BB34-E048-8E20-B3C4508FC36C}"/>
              </a:ext>
            </a:extLst>
          </p:cNvPr>
          <p:cNvSpPr>
            <a:spLocks noChangeArrowheads="1"/>
          </p:cNvSpPr>
          <p:nvPr/>
        </p:nvSpPr>
        <p:spPr bwMode="auto">
          <a:xfrm>
            <a:off x="0" y="1324358"/>
            <a:ext cx="10463514" cy="436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anose="020B0604030504040204" pitchFamily="34" charset="0"/>
                <a:ea typeface="宋体" panose="02010600030101010101" pitchFamily="2" charset="-122"/>
              </a:defRPr>
            </a:lvl1pPr>
            <a:lvl2pPr marL="800100" indent="-342900">
              <a:spcBef>
                <a:spcPct val="20000"/>
              </a:spcBef>
              <a:buClr>
                <a:schemeClr val="tx2"/>
              </a:buClr>
              <a:buFont typeface="Wingdings" pitchFamily="2" charset="2"/>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ClrTx/>
              <a:buFontTx/>
              <a:buNone/>
            </a:pPr>
            <a:r>
              <a:rPr lang="zh-CN" altLang="en-US" sz="2200" b="0" dirty="0">
                <a:solidFill>
                  <a:srgbClr val="000000"/>
                </a:solidFill>
                <a:latin typeface="楷体_GB2312" panose="02010609030101010101" pitchFamily="49" charset="-122"/>
                <a:ea typeface="楷体_GB2312" panose="02010609030101010101" pitchFamily="49" charset="-122"/>
              </a:rPr>
              <a:t> </a:t>
            </a:r>
            <a:endParaRPr lang="en-US" altLang="zh-CN" sz="2000" dirty="0">
              <a:solidFill>
                <a:srgbClr val="000000"/>
              </a:solidFill>
              <a:latin typeface="楷体_GB2312" panose="02010609030101010101" pitchFamily="49" charset="-122"/>
              <a:ea typeface="楷体_GB2312" panose="02010609030101010101" pitchFamily="49" charset="-122"/>
            </a:endParaRPr>
          </a:p>
          <a:p>
            <a:pPr lvl="1" eaLnBrk="1" hangingPunct="1">
              <a:lnSpc>
                <a:spcPct val="200000"/>
              </a:lnSpc>
              <a:spcBef>
                <a:spcPct val="0"/>
              </a:spcBef>
              <a:buClrTx/>
              <a:buFont typeface="Wingdings" pitchFamily="2" charset="2"/>
              <a:buChar char="²"/>
            </a:pPr>
            <a:r>
              <a:rPr lang="en-US" altLang="zh-CN" sz="2000" u="sng" dirty="0">
                <a:solidFill>
                  <a:srgbClr val="0432FF"/>
                </a:solidFill>
              </a:rPr>
              <a:t>The</a:t>
            </a:r>
            <a:r>
              <a:rPr lang="zh-CN" altLang="en-US" sz="2000" u="sng" dirty="0">
                <a:solidFill>
                  <a:srgbClr val="0432FF"/>
                </a:solidFill>
              </a:rPr>
              <a:t> </a:t>
            </a:r>
            <a:r>
              <a:rPr lang="en-US" altLang="zh-CN" sz="2000" u="sng" dirty="0">
                <a:solidFill>
                  <a:srgbClr val="0432FF"/>
                </a:solidFill>
              </a:rPr>
              <a:t>first</a:t>
            </a:r>
            <a:r>
              <a:rPr lang="zh-CN" altLang="en-US" sz="2000" u="sng" dirty="0">
                <a:solidFill>
                  <a:srgbClr val="0432FF"/>
                </a:solidFill>
              </a:rPr>
              <a:t> </a:t>
            </a:r>
            <a:r>
              <a:rPr lang="en-US" altLang="zh-CN" sz="2000" u="sng" dirty="0">
                <a:solidFill>
                  <a:srgbClr val="0432FF"/>
                </a:solidFill>
              </a:rPr>
              <a:t>phase:</a:t>
            </a:r>
            <a:r>
              <a:rPr lang="zh-CN" altLang="en-US" sz="2000" dirty="0">
                <a:solidFill>
                  <a:srgbClr val="0432FF"/>
                </a:solidFill>
              </a:rPr>
              <a:t> </a:t>
            </a:r>
            <a:r>
              <a:rPr lang="en-US" altLang="en-US" sz="2000" dirty="0">
                <a:solidFill>
                  <a:srgbClr val="0432FF"/>
                </a:solidFill>
              </a:rPr>
              <a:t>Before 2010, </a:t>
            </a:r>
            <a:r>
              <a:rPr lang="en-US" altLang="zh-CN" sz="2000" dirty="0">
                <a:solidFill>
                  <a:srgbClr val="000000"/>
                </a:solidFill>
              </a:rPr>
              <a:t>the</a:t>
            </a:r>
            <a:r>
              <a:rPr lang="zh-CN" altLang="en-US" sz="2000" dirty="0">
                <a:solidFill>
                  <a:srgbClr val="000000"/>
                </a:solidFill>
              </a:rPr>
              <a:t> </a:t>
            </a:r>
            <a:r>
              <a:rPr lang="en-US" altLang="zh-CN" sz="2000" dirty="0">
                <a:solidFill>
                  <a:srgbClr val="000000"/>
                </a:solidFill>
              </a:rPr>
              <a:t>term</a:t>
            </a:r>
            <a:r>
              <a:rPr lang="zh-CN" altLang="en-US" sz="2000" dirty="0">
                <a:solidFill>
                  <a:srgbClr val="000000"/>
                </a:solidFill>
              </a:rPr>
              <a:t> </a:t>
            </a:r>
            <a:r>
              <a:rPr lang="en-US" altLang="zh-CN" sz="2000" dirty="0">
                <a:solidFill>
                  <a:srgbClr val="000000"/>
                </a:solidFill>
              </a:rPr>
              <a:t>Water</a:t>
            </a:r>
            <a:r>
              <a:rPr lang="zh-CN" altLang="en-US" sz="2000" dirty="0">
                <a:solidFill>
                  <a:srgbClr val="000000"/>
                </a:solidFill>
              </a:rPr>
              <a:t> </a:t>
            </a:r>
            <a:r>
              <a:rPr lang="en-US" altLang="zh-CN" sz="2000" dirty="0">
                <a:solidFill>
                  <a:srgbClr val="000000"/>
                </a:solidFill>
              </a:rPr>
              <a:t>Diplomacy</a:t>
            </a:r>
            <a:r>
              <a:rPr lang="zh-CN" altLang="en-US" sz="2000" dirty="0">
                <a:solidFill>
                  <a:srgbClr val="000000"/>
                </a:solidFill>
              </a:rPr>
              <a:t> </a:t>
            </a:r>
            <a:r>
              <a:rPr lang="en-US" altLang="zh-CN" sz="2000" dirty="0">
                <a:solidFill>
                  <a:srgbClr val="000000"/>
                </a:solidFill>
              </a:rPr>
              <a:t>was</a:t>
            </a:r>
            <a:r>
              <a:rPr lang="zh-CN" altLang="en-US" sz="2000" dirty="0">
                <a:solidFill>
                  <a:srgbClr val="000000"/>
                </a:solidFill>
              </a:rPr>
              <a:t> </a:t>
            </a:r>
            <a:r>
              <a:rPr lang="en-US" altLang="zh-CN" sz="2000" dirty="0">
                <a:solidFill>
                  <a:srgbClr val="000000"/>
                </a:solidFill>
              </a:rPr>
              <a:t>hardly</a:t>
            </a:r>
            <a:r>
              <a:rPr lang="zh-CN" altLang="en-US" sz="2000" dirty="0">
                <a:solidFill>
                  <a:srgbClr val="000000"/>
                </a:solidFill>
              </a:rPr>
              <a:t> </a:t>
            </a:r>
            <a:r>
              <a:rPr lang="en-US" altLang="zh-CN" sz="2000" dirty="0">
                <a:solidFill>
                  <a:srgbClr val="000000"/>
                </a:solidFill>
              </a:rPr>
              <a:t>mentioned</a:t>
            </a:r>
            <a:r>
              <a:rPr lang="en-US" altLang="en-US" sz="2000" dirty="0">
                <a:solidFill>
                  <a:srgbClr val="000000"/>
                </a:solidFill>
              </a:rPr>
              <a:t>. In this phase, the analysis of water conflicts </a:t>
            </a:r>
            <a:r>
              <a:rPr lang="en-US" altLang="zh-CN" sz="2000" dirty="0">
                <a:solidFill>
                  <a:srgbClr val="000000"/>
                </a:solidFill>
              </a:rPr>
              <a:t>was</a:t>
            </a:r>
            <a:r>
              <a:rPr lang="en-US" altLang="en-US" sz="2000" dirty="0">
                <a:solidFill>
                  <a:srgbClr val="000000"/>
                </a:solidFill>
              </a:rPr>
              <a:t> mainly developed from the </a:t>
            </a:r>
            <a:r>
              <a:rPr lang="en-US" altLang="zh-CN" sz="2000" dirty="0">
                <a:solidFill>
                  <a:srgbClr val="000000"/>
                </a:solidFill>
              </a:rPr>
              <a:t>perspective</a:t>
            </a:r>
            <a:r>
              <a:rPr lang="en-US" altLang="en-US" sz="2000" dirty="0">
                <a:solidFill>
                  <a:srgbClr val="000000"/>
                </a:solidFill>
              </a:rPr>
              <a:t> of ecology, technology. </a:t>
            </a:r>
            <a:endParaRPr lang="zh-CN" altLang="en-US" sz="2000" dirty="0">
              <a:solidFill>
                <a:srgbClr val="000000"/>
              </a:solidFill>
            </a:endParaRPr>
          </a:p>
          <a:p>
            <a:pPr lvl="1" eaLnBrk="1" hangingPunct="1">
              <a:lnSpc>
                <a:spcPct val="200000"/>
              </a:lnSpc>
              <a:spcBef>
                <a:spcPct val="0"/>
              </a:spcBef>
              <a:buClrTx/>
              <a:buFont typeface="Wingdings" pitchFamily="2" charset="2"/>
              <a:buChar char="²"/>
            </a:pPr>
            <a:endParaRPr lang="en-US" altLang="en-US" sz="2000" dirty="0">
              <a:solidFill>
                <a:srgbClr val="000000"/>
              </a:solidFill>
            </a:endParaRPr>
          </a:p>
          <a:p>
            <a:pPr lvl="1" eaLnBrk="1" hangingPunct="1">
              <a:lnSpc>
                <a:spcPct val="200000"/>
              </a:lnSpc>
              <a:spcBef>
                <a:spcPct val="0"/>
              </a:spcBef>
              <a:buClrTx/>
              <a:buFont typeface="Wingdings" pitchFamily="2" charset="2"/>
              <a:buChar char="²"/>
            </a:pPr>
            <a:r>
              <a:rPr lang="en-US" altLang="zh-CN" sz="2000" u="sng" dirty="0">
                <a:solidFill>
                  <a:srgbClr val="0432FF"/>
                </a:solidFill>
              </a:rPr>
              <a:t>The</a:t>
            </a:r>
            <a:r>
              <a:rPr lang="zh-CN" altLang="en-US" sz="2000" u="sng" dirty="0">
                <a:solidFill>
                  <a:srgbClr val="0432FF"/>
                </a:solidFill>
              </a:rPr>
              <a:t> </a:t>
            </a:r>
            <a:r>
              <a:rPr lang="en-US" altLang="zh-CN" sz="2000" u="sng" dirty="0">
                <a:solidFill>
                  <a:srgbClr val="0432FF"/>
                </a:solidFill>
              </a:rPr>
              <a:t>second</a:t>
            </a:r>
            <a:r>
              <a:rPr lang="zh-CN" altLang="en-US" sz="2000" u="sng" dirty="0">
                <a:solidFill>
                  <a:srgbClr val="0432FF"/>
                </a:solidFill>
              </a:rPr>
              <a:t> </a:t>
            </a:r>
            <a:r>
              <a:rPr lang="en-US" altLang="zh-CN" sz="2000" u="sng" dirty="0">
                <a:solidFill>
                  <a:srgbClr val="0432FF"/>
                </a:solidFill>
              </a:rPr>
              <a:t>phase:</a:t>
            </a:r>
            <a:r>
              <a:rPr lang="zh-CN" altLang="en-US" sz="2000" dirty="0">
                <a:solidFill>
                  <a:srgbClr val="0432FF"/>
                </a:solidFill>
              </a:rPr>
              <a:t> </a:t>
            </a:r>
            <a:r>
              <a:rPr lang="en-US" altLang="zh-CN" sz="2000" dirty="0">
                <a:solidFill>
                  <a:srgbClr val="000000"/>
                </a:solidFill>
              </a:rPr>
              <a:t>After 2010, a</a:t>
            </a:r>
            <a:r>
              <a:rPr lang="zh-CN" altLang="en-US" sz="2000" dirty="0">
                <a:solidFill>
                  <a:srgbClr val="000000"/>
                </a:solidFill>
              </a:rPr>
              <a:t> </a:t>
            </a:r>
            <a:r>
              <a:rPr lang="en-US" altLang="zh-CN" sz="2000" dirty="0">
                <a:solidFill>
                  <a:srgbClr val="000000"/>
                </a:solidFill>
              </a:rPr>
              <a:t>few</a:t>
            </a:r>
            <a:r>
              <a:rPr lang="zh-CN" altLang="en-US" sz="2000" dirty="0">
                <a:solidFill>
                  <a:srgbClr val="000000"/>
                </a:solidFill>
              </a:rPr>
              <a:t> </a:t>
            </a:r>
            <a:r>
              <a:rPr lang="en-US" altLang="zh-CN" sz="2000" dirty="0">
                <a:solidFill>
                  <a:srgbClr val="000000"/>
                </a:solidFill>
              </a:rPr>
              <a:t>scholars</a:t>
            </a:r>
            <a:r>
              <a:rPr lang="zh-CN" altLang="en-US" sz="2000" dirty="0">
                <a:solidFill>
                  <a:srgbClr val="000000"/>
                </a:solidFill>
              </a:rPr>
              <a:t> </a:t>
            </a:r>
            <a:r>
              <a:rPr lang="en-US" altLang="zh-CN" sz="2000" dirty="0">
                <a:solidFill>
                  <a:srgbClr val="000000"/>
                </a:solidFill>
              </a:rPr>
              <a:t>all</a:t>
            </a:r>
            <a:r>
              <a:rPr lang="zh-CN" altLang="en-US" sz="2000" dirty="0">
                <a:solidFill>
                  <a:srgbClr val="000000"/>
                </a:solidFill>
              </a:rPr>
              <a:t> </a:t>
            </a:r>
            <a:r>
              <a:rPr lang="en-US" altLang="zh-CN" sz="2000" dirty="0">
                <a:solidFill>
                  <a:srgbClr val="000000"/>
                </a:solidFill>
              </a:rPr>
              <a:t>over</a:t>
            </a:r>
            <a:r>
              <a:rPr lang="zh-CN" altLang="en-US" sz="2000" dirty="0">
                <a:solidFill>
                  <a:srgbClr val="000000"/>
                </a:solidFill>
              </a:rPr>
              <a:t> </a:t>
            </a:r>
            <a:r>
              <a:rPr lang="en-US" altLang="zh-CN" sz="2000" dirty="0">
                <a:solidFill>
                  <a:srgbClr val="000000"/>
                </a:solidFill>
              </a:rPr>
              <a:t>the</a:t>
            </a:r>
            <a:r>
              <a:rPr lang="zh-CN" altLang="en-US" sz="2000" dirty="0">
                <a:solidFill>
                  <a:srgbClr val="000000"/>
                </a:solidFill>
              </a:rPr>
              <a:t> </a:t>
            </a:r>
            <a:r>
              <a:rPr lang="en-US" altLang="zh-CN" sz="2000" dirty="0">
                <a:solidFill>
                  <a:srgbClr val="000000"/>
                </a:solidFill>
              </a:rPr>
              <a:t>world</a:t>
            </a:r>
            <a:r>
              <a:rPr lang="zh-CN" altLang="en-US" sz="2000" dirty="0">
                <a:solidFill>
                  <a:srgbClr val="000000"/>
                </a:solidFill>
              </a:rPr>
              <a:t> </a:t>
            </a:r>
            <a:r>
              <a:rPr lang="en-US" altLang="zh-CN" sz="2000" dirty="0">
                <a:solidFill>
                  <a:srgbClr val="000000"/>
                </a:solidFill>
              </a:rPr>
              <a:t>study</a:t>
            </a:r>
            <a:r>
              <a:rPr lang="zh-CN" altLang="en-US" sz="2000" dirty="0">
                <a:solidFill>
                  <a:srgbClr val="000000"/>
                </a:solidFill>
              </a:rPr>
              <a:t> </a:t>
            </a:r>
            <a:r>
              <a:rPr lang="en-US" altLang="zh-CN" sz="2000" dirty="0">
                <a:solidFill>
                  <a:srgbClr val="000000"/>
                </a:solidFill>
              </a:rPr>
              <a:t>the</a:t>
            </a:r>
            <a:r>
              <a:rPr lang="zh-CN" altLang="en-US" sz="2000" dirty="0">
                <a:solidFill>
                  <a:srgbClr val="000000"/>
                </a:solidFill>
              </a:rPr>
              <a:t> </a:t>
            </a:r>
            <a:r>
              <a:rPr lang="en-US" altLang="zh-CN" sz="2000" dirty="0">
                <a:solidFill>
                  <a:srgbClr val="000000"/>
                </a:solidFill>
              </a:rPr>
              <a:t>theory</a:t>
            </a:r>
            <a:r>
              <a:rPr lang="zh-CN" altLang="en-US" sz="2000" dirty="0">
                <a:solidFill>
                  <a:srgbClr val="000000"/>
                </a:solidFill>
              </a:rPr>
              <a:t> </a:t>
            </a:r>
            <a:r>
              <a:rPr lang="en-US" altLang="zh-CN" sz="2000" dirty="0">
                <a:solidFill>
                  <a:srgbClr val="000000"/>
                </a:solidFill>
              </a:rPr>
              <a:t>and</a:t>
            </a:r>
            <a:r>
              <a:rPr lang="zh-CN" altLang="en-US" sz="2000" dirty="0">
                <a:solidFill>
                  <a:srgbClr val="000000"/>
                </a:solidFill>
              </a:rPr>
              <a:t> </a:t>
            </a:r>
            <a:r>
              <a:rPr lang="en-US" altLang="zh-CN" sz="2000" dirty="0">
                <a:solidFill>
                  <a:srgbClr val="000000"/>
                </a:solidFill>
              </a:rPr>
              <a:t>cases</a:t>
            </a:r>
            <a:r>
              <a:rPr lang="zh-CN" altLang="en-US" sz="2000" dirty="0">
                <a:solidFill>
                  <a:srgbClr val="000000"/>
                </a:solidFill>
              </a:rPr>
              <a:t> </a:t>
            </a:r>
            <a:r>
              <a:rPr lang="en-US" altLang="zh-CN" sz="2000" dirty="0">
                <a:solidFill>
                  <a:srgbClr val="000000"/>
                </a:solidFill>
              </a:rPr>
              <a:t>of</a:t>
            </a:r>
            <a:r>
              <a:rPr lang="zh-CN" altLang="en-US" sz="2000" dirty="0">
                <a:solidFill>
                  <a:srgbClr val="000000"/>
                </a:solidFill>
              </a:rPr>
              <a:t> </a:t>
            </a:r>
            <a:r>
              <a:rPr lang="en-US" altLang="zh-CN" sz="2000" dirty="0">
                <a:solidFill>
                  <a:srgbClr val="000000"/>
                </a:solidFill>
              </a:rPr>
              <a:t>Water</a:t>
            </a:r>
            <a:r>
              <a:rPr lang="zh-CN" altLang="en-US" sz="2000" dirty="0">
                <a:solidFill>
                  <a:srgbClr val="000000"/>
                </a:solidFill>
              </a:rPr>
              <a:t> </a:t>
            </a:r>
            <a:r>
              <a:rPr lang="en-US" altLang="zh-CN" sz="2000" dirty="0">
                <a:solidFill>
                  <a:srgbClr val="000000"/>
                </a:solidFill>
              </a:rPr>
              <a:t>Diplomacy.</a:t>
            </a:r>
            <a:endParaRPr lang="zh-CN" altLang="en-US" sz="2000" dirty="0">
              <a:solidFill>
                <a:srgbClr val="000000"/>
              </a:solidFill>
            </a:endParaRPr>
          </a:p>
        </p:txBody>
      </p:sp>
    </p:spTree>
    <p:extLst>
      <p:ext uri="{BB962C8B-B14F-4D97-AF65-F5344CB8AC3E}">
        <p14:creationId xmlns:p14="http://schemas.microsoft.com/office/powerpoint/2010/main" val="210332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sz="20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7" name="Rectangle 10">
            <a:extLst>
              <a:ext uri="{FF2B5EF4-FFF2-40B4-BE49-F238E27FC236}">
                <a16:creationId xmlns:a16="http://schemas.microsoft.com/office/drawing/2014/main" id="{B8E77DD7-BB34-E048-8E20-B3C4508FC36C}"/>
              </a:ext>
            </a:extLst>
          </p:cNvPr>
          <p:cNvSpPr>
            <a:spLocks noChangeArrowheads="1"/>
          </p:cNvSpPr>
          <p:nvPr/>
        </p:nvSpPr>
        <p:spPr bwMode="auto">
          <a:xfrm>
            <a:off x="0" y="479405"/>
            <a:ext cx="11401063" cy="752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itchFamily="2" charset="2"/>
              <a:buChar char="v"/>
              <a:defRPr sz="2800" b="1">
                <a:solidFill>
                  <a:schemeClr val="tx1"/>
                </a:solidFill>
                <a:latin typeface="Verdana" panose="020B0604030504040204" pitchFamily="34" charset="0"/>
                <a:ea typeface="宋体" panose="02010600030101010101" pitchFamily="2" charset="-122"/>
              </a:defRPr>
            </a:lvl1pPr>
            <a:lvl2pPr marL="800100" indent="-342900">
              <a:spcBef>
                <a:spcPct val="20000"/>
              </a:spcBef>
              <a:buClr>
                <a:schemeClr val="tx2"/>
              </a:buClr>
              <a:buFont typeface="Wingdings" pitchFamily="2" charset="2"/>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FontTx/>
              <a:buNone/>
            </a:pPr>
            <a:r>
              <a:rPr lang="zh-CN" altLang="en-US" sz="2200" b="0" dirty="0">
                <a:solidFill>
                  <a:srgbClr val="000000"/>
                </a:solidFill>
                <a:latin typeface="楷体_GB2312" panose="02010609030101010101" pitchFamily="49" charset="-122"/>
                <a:ea typeface="楷体_GB2312" panose="02010609030101010101" pitchFamily="49" charset="-122"/>
              </a:rPr>
              <a:t> </a:t>
            </a:r>
            <a:endParaRPr lang="en-US" altLang="zh-CN" sz="2000" dirty="0">
              <a:solidFill>
                <a:srgbClr val="000000"/>
              </a:solidFill>
              <a:latin typeface="楷体_GB2312" panose="02010609030101010101" pitchFamily="49" charset="-122"/>
              <a:ea typeface="楷体_GB2312" panose="02010609030101010101" pitchFamily="49" charset="-122"/>
            </a:endParaRPr>
          </a:p>
          <a:p>
            <a:pPr lvl="1">
              <a:lnSpc>
                <a:spcPct val="120000"/>
              </a:lnSpc>
              <a:buFont typeface="Wingdings" charset="2"/>
              <a:buChar char="²"/>
              <a:defRPr/>
            </a:pPr>
            <a:r>
              <a:rPr lang="en-US" sz="2000" dirty="0">
                <a:solidFill>
                  <a:srgbClr val="000000"/>
                </a:solidFill>
              </a:rPr>
              <a:t>Water Diplomacy focuses on establishing novel solutions founded on a scientific basis and sensitive to societal constraints to a wide range of water problems</a:t>
            </a:r>
            <a:r>
              <a:rPr lang="en-US" altLang="zh-CN" sz="2000" dirty="0">
                <a:solidFill>
                  <a:srgbClr val="000000"/>
                </a:solidFill>
              </a:rPr>
              <a:t>.</a:t>
            </a:r>
            <a:endParaRPr lang="zh-CN" altLang="en-US" sz="2000" dirty="0">
              <a:solidFill>
                <a:srgbClr val="000000"/>
              </a:solidFill>
            </a:endParaRPr>
          </a:p>
          <a:p>
            <a:pPr marL="457200" lvl="1" indent="0" algn="r">
              <a:lnSpc>
                <a:spcPct val="120000"/>
              </a:lnSpc>
              <a:buNone/>
              <a:defRPr/>
            </a:pPr>
            <a:r>
              <a:rPr lang="en-US" altLang="zh-CN" sz="2000" dirty="0">
                <a:solidFill>
                  <a:schemeClr val="tx2"/>
                </a:solidFill>
              </a:rPr>
              <a:t>—</a:t>
            </a:r>
            <a:r>
              <a:rPr lang="en-US" sz="2000" dirty="0" err="1">
                <a:solidFill>
                  <a:schemeClr val="tx2"/>
                </a:solidFill>
              </a:rPr>
              <a:t>Shafigul</a:t>
            </a:r>
            <a:r>
              <a:rPr lang="en-US" sz="2000" dirty="0">
                <a:solidFill>
                  <a:schemeClr val="tx2"/>
                </a:solidFill>
              </a:rPr>
              <a:t> Islam</a:t>
            </a:r>
            <a:endParaRPr lang="zh-CN" altLang="en-US" sz="2000" dirty="0">
              <a:solidFill>
                <a:schemeClr val="tx2"/>
              </a:solidFill>
            </a:endParaRPr>
          </a:p>
          <a:p>
            <a:pPr marL="457200" lvl="1" indent="0">
              <a:lnSpc>
                <a:spcPct val="120000"/>
              </a:lnSpc>
              <a:buNone/>
              <a:defRPr/>
            </a:pPr>
            <a:endParaRPr lang="en-US" sz="2000" dirty="0">
              <a:solidFill>
                <a:srgbClr val="000000"/>
              </a:solidFill>
            </a:endParaRPr>
          </a:p>
          <a:p>
            <a:pPr lvl="1">
              <a:lnSpc>
                <a:spcPct val="120000"/>
              </a:lnSpc>
              <a:buFont typeface="Wingdings" charset="2"/>
              <a:buChar char="²"/>
              <a:defRPr/>
            </a:pPr>
            <a:r>
              <a:rPr lang="en-US" altLang="zh-CN" sz="2000" dirty="0">
                <a:solidFill>
                  <a:srgbClr val="000000"/>
                </a:solidFill>
              </a:rPr>
              <a:t>Water Diplomacy involves negotiation, bargaining and exchange all aimed at conflict mitigation and resolution over the access and use of water resources between countries.</a:t>
            </a:r>
            <a:r>
              <a:rPr lang="zh-CN" altLang="en-US" sz="2000" dirty="0">
                <a:solidFill>
                  <a:srgbClr val="000000"/>
                </a:solidFill>
              </a:rPr>
              <a:t> </a:t>
            </a:r>
            <a:r>
              <a:rPr lang="en-US" altLang="zh-CN" sz="2000" dirty="0">
                <a:solidFill>
                  <a:srgbClr val="000000"/>
                </a:solidFill>
              </a:rPr>
              <a:t>Water Diplomacy is a way to ease and solve the conflicts among countries on the issue of access and usage of water resource through negotiation, transaction and exchange.</a:t>
            </a:r>
          </a:p>
          <a:p>
            <a:pPr marL="457200" lvl="1" indent="0" algn="r">
              <a:lnSpc>
                <a:spcPct val="120000"/>
              </a:lnSpc>
              <a:buNone/>
              <a:defRPr/>
            </a:pPr>
            <a:r>
              <a:rPr lang="en-US" altLang="zh-CN" sz="2000" dirty="0">
                <a:solidFill>
                  <a:schemeClr val="tx2"/>
                </a:solidFill>
              </a:rPr>
              <a:t>——</a:t>
            </a:r>
            <a:r>
              <a:rPr lang="zh-CN" altLang="en-US" sz="2000" dirty="0">
                <a:solidFill>
                  <a:schemeClr val="tx2"/>
                </a:solidFill>
              </a:rPr>
              <a:t> </a:t>
            </a:r>
            <a:r>
              <a:rPr lang="en-US" altLang="zh-CN" sz="2000" dirty="0">
                <a:solidFill>
                  <a:schemeClr val="tx2"/>
                </a:solidFill>
              </a:rPr>
              <a:t> </a:t>
            </a:r>
            <a:r>
              <a:rPr lang="en-US" altLang="zh-CN" sz="2000" dirty="0" err="1">
                <a:solidFill>
                  <a:schemeClr val="tx2"/>
                </a:solidFill>
              </a:rPr>
              <a:t>Indianna</a:t>
            </a:r>
            <a:r>
              <a:rPr lang="en-US" altLang="zh-CN" sz="2000" dirty="0">
                <a:solidFill>
                  <a:schemeClr val="tx2"/>
                </a:solidFill>
              </a:rPr>
              <a:t> D. Minto-Coy</a:t>
            </a:r>
          </a:p>
          <a:p>
            <a:pPr lvl="1">
              <a:lnSpc>
                <a:spcPct val="120000"/>
              </a:lnSpc>
              <a:buFont typeface="Wingdings" charset="2"/>
              <a:buChar char="²"/>
              <a:defRPr/>
            </a:pPr>
            <a:endParaRPr lang="en-US" altLang="zh-CN" sz="2000" dirty="0">
              <a:solidFill>
                <a:srgbClr val="000000"/>
              </a:solidFill>
            </a:endParaRPr>
          </a:p>
          <a:p>
            <a:pPr lvl="1">
              <a:lnSpc>
                <a:spcPct val="120000"/>
              </a:lnSpc>
              <a:buFont typeface="Wingdings" charset="2"/>
              <a:buChar char="²"/>
              <a:defRPr/>
            </a:pPr>
            <a:r>
              <a:rPr lang="en-US" altLang="en-US" sz="2000" dirty="0">
                <a:solidFill>
                  <a:srgbClr val="000000"/>
                </a:solidFill>
              </a:rPr>
              <a:t>Water Diplomacy</a:t>
            </a:r>
            <a:r>
              <a:rPr lang="zh-CN" altLang="en-US" sz="2000" dirty="0">
                <a:solidFill>
                  <a:srgbClr val="000000"/>
                </a:solidFill>
              </a:rPr>
              <a:t> </a:t>
            </a:r>
            <a:r>
              <a:rPr lang="en-US" altLang="zh-CN" sz="2000" dirty="0">
                <a:solidFill>
                  <a:srgbClr val="000000"/>
                </a:solidFill>
              </a:rPr>
              <a:t>is</a:t>
            </a:r>
            <a:r>
              <a:rPr lang="en-US" altLang="en-US" sz="2000" dirty="0">
                <a:solidFill>
                  <a:srgbClr val="000000"/>
                </a:solidFill>
              </a:rPr>
              <a:t> a kind of diplomacy by means of </a:t>
            </a:r>
            <a:r>
              <a:rPr lang="en-US" altLang="zh-CN" sz="2000" dirty="0">
                <a:solidFill>
                  <a:srgbClr val="000000"/>
                </a:solidFill>
              </a:rPr>
              <a:t>political,</a:t>
            </a:r>
            <a:r>
              <a:rPr lang="zh-CN" altLang="en-US" sz="2000" dirty="0">
                <a:solidFill>
                  <a:srgbClr val="000000"/>
                </a:solidFill>
              </a:rPr>
              <a:t> </a:t>
            </a:r>
            <a:r>
              <a:rPr lang="en-US" altLang="zh-CN" sz="2000" dirty="0">
                <a:solidFill>
                  <a:srgbClr val="000000"/>
                </a:solidFill>
              </a:rPr>
              <a:t>economic,</a:t>
            </a:r>
            <a:r>
              <a:rPr lang="zh-CN" altLang="en-US" sz="2000" dirty="0">
                <a:solidFill>
                  <a:srgbClr val="000000"/>
                </a:solidFill>
              </a:rPr>
              <a:t> </a:t>
            </a:r>
            <a:r>
              <a:rPr lang="en-US" altLang="en-US" sz="2000" dirty="0">
                <a:solidFill>
                  <a:srgbClr val="000000"/>
                </a:solidFill>
              </a:rPr>
              <a:t>techn</a:t>
            </a:r>
            <a:r>
              <a:rPr lang="en-US" altLang="zh-CN" sz="2000" dirty="0">
                <a:solidFill>
                  <a:srgbClr val="000000"/>
                </a:solidFill>
              </a:rPr>
              <a:t>ical</a:t>
            </a:r>
            <a:r>
              <a:rPr lang="en-US" altLang="en-US" sz="2000" dirty="0">
                <a:solidFill>
                  <a:srgbClr val="000000"/>
                </a:solidFill>
              </a:rPr>
              <a:t> and social forces concerning (transboundary or not) collaborative projects on water as well as development and exploitation of Soft Water Products.</a:t>
            </a:r>
            <a:endParaRPr lang="en-US" altLang="zh-CN" sz="2000" dirty="0">
              <a:solidFill>
                <a:srgbClr val="000000"/>
              </a:solidFill>
            </a:endParaRPr>
          </a:p>
          <a:p>
            <a:pPr marL="457200" lvl="1" indent="0" algn="r">
              <a:lnSpc>
                <a:spcPct val="120000"/>
              </a:lnSpc>
              <a:buNone/>
              <a:defRPr/>
            </a:pPr>
            <a:r>
              <a:rPr lang="en-US" altLang="zh-CN" sz="2000" dirty="0">
                <a:solidFill>
                  <a:schemeClr val="tx2"/>
                </a:solidFill>
              </a:rPr>
              <a:t>——</a:t>
            </a:r>
            <a:r>
              <a:rPr lang="zh-CN" altLang="en-US" sz="2000" dirty="0">
                <a:solidFill>
                  <a:schemeClr val="tx2"/>
                </a:solidFill>
              </a:rPr>
              <a:t> </a:t>
            </a:r>
            <a:r>
              <a:rPr lang="en-US" altLang="zh-CN" sz="2000" dirty="0">
                <a:solidFill>
                  <a:schemeClr val="tx2"/>
                </a:solidFill>
              </a:rPr>
              <a:t>ZHANG</a:t>
            </a:r>
            <a:r>
              <a:rPr lang="zh-CN" altLang="en-US" sz="2000" dirty="0">
                <a:solidFill>
                  <a:schemeClr val="tx2"/>
                </a:solidFill>
              </a:rPr>
              <a:t> </a:t>
            </a:r>
            <a:r>
              <a:rPr lang="en-US" altLang="zh-CN" sz="2000" dirty="0">
                <a:solidFill>
                  <a:schemeClr val="tx2"/>
                </a:solidFill>
              </a:rPr>
              <a:t>Li</a:t>
            </a:r>
            <a:endParaRPr lang="zh-CN" altLang="en-US" sz="2000" dirty="0">
              <a:solidFill>
                <a:schemeClr val="tx2"/>
              </a:solidFill>
            </a:endParaRPr>
          </a:p>
          <a:p>
            <a:pPr lvl="1">
              <a:lnSpc>
                <a:spcPct val="120000"/>
              </a:lnSpc>
              <a:buFont typeface="Wingdings" charset="2"/>
              <a:buChar char="²"/>
              <a:defRPr/>
            </a:pPr>
            <a:endParaRPr lang="zh-CN" altLang="en-US" sz="2000" dirty="0">
              <a:solidFill>
                <a:srgbClr val="000000"/>
              </a:solidFill>
            </a:endParaRPr>
          </a:p>
          <a:p>
            <a:pPr marL="457200" lvl="1" indent="0">
              <a:lnSpc>
                <a:spcPct val="120000"/>
              </a:lnSpc>
              <a:defRPr/>
            </a:pPr>
            <a:endParaRPr lang="en-US" altLang="zh-CN" sz="2000" dirty="0">
              <a:solidFill>
                <a:schemeClr val="tx2"/>
              </a:solidFill>
            </a:endParaRPr>
          </a:p>
          <a:p>
            <a:pPr marL="457200" lvl="1" indent="0" algn="r">
              <a:lnSpc>
                <a:spcPct val="120000"/>
              </a:lnSpc>
              <a:defRPr/>
            </a:pPr>
            <a:endParaRPr lang="zh-CN" altLang="en-US" sz="2000" dirty="0">
              <a:solidFill>
                <a:schemeClr val="tx2"/>
              </a:solidFill>
            </a:endParaRPr>
          </a:p>
        </p:txBody>
      </p:sp>
    </p:spTree>
    <p:extLst>
      <p:ext uri="{BB962C8B-B14F-4D97-AF65-F5344CB8AC3E}">
        <p14:creationId xmlns:p14="http://schemas.microsoft.com/office/powerpoint/2010/main" val="3691774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endParaRPr lang="en-US" sz="2000"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6" name="Rectangle 5">
            <a:extLst>
              <a:ext uri="{FF2B5EF4-FFF2-40B4-BE49-F238E27FC236}">
                <a16:creationId xmlns:a16="http://schemas.microsoft.com/office/drawing/2014/main" id="{436F4839-16AF-9348-9138-FF70EAE44F8A}"/>
              </a:ext>
            </a:extLst>
          </p:cNvPr>
          <p:cNvSpPr/>
          <p:nvPr/>
        </p:nvSpPr>
        <p:spPr>
          <a:xfrm>
            <a:off x="517060" y="881265"/>
            <a:ext cx="7134564" cy="498663"/>
          </a:xfrm>
          <a:prstGeom prst="rect">
            <a:avLst/>
          </a:prstGeom>
        </p:spPr>
        <p:txBody>
          <a:bodyPr wrap="square">
            <a:spAutoFit/>
          </a:bodyPr>
          <a:lstStyle/>
          <a:p>
            <a:pPr algn="just">
              <a:lnSpc>
                <a:spcPct val="150000"/>
              </a:lnSpc>
              <a:spcAft>
                <a:spcPts val="0"/>
              </a:spcAft>
            </a:pPr>
            <a:r>
              <a:rPr lang="en-US" altLang="zh-CN" sz="2000" dirty="0">
                <a:latin typeface="Times New Roman" panose="02020603050405020304" pitchFamily="18" charset="0"/>
                <a:ea typeface="SimSun" panose="02010600030101010101" pitchFamily="2" charset="-122"/>
                <a:cs typeface="Times New Roman (Body CS)"/>
              </a:rPr>
              <a:t>In</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2011,</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United</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Nations</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proposed</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Water</a:t>
            </a:r>
            <a:r>
              <a:rPr lang="zh-CN" altLang="en-US" sz="2000" dirty="0">
                <a:latin typeface="Times New Roman" panose="02020603050405020304" pitchFamily="18" charset="0"/>
                <a:ea typeface="SimSun" panose="02010600030101010101" pitchFamily="2" charset="-122"/>
                <a:cs typeface="Times New Roman (Body CS)"/>
              </a:rPr>
              <a:t> </a:t>
            </a:r>
            <a:r>
              <a:rPr lang="en-US" altLang="zh-CN" sz="2000" dirty="0">
                <a:latin typeface="Times New Roman" panose="02020603050405020304" pitchFamily="18" charset="0"/>
                <a:ea typeface="SimSun" panose="02010600030101010101" pitchFamily="2" charset="-122"/>
                <a:cs typeface="Times New Roman (Body CS)"/>
              </a:rPr>
              <a:t>Diplomacy.</a:t>
            </a:r>
            <a:endParaRPr lang="en-US" sz="2000" b="1" dirty="0">
              <a:latin typeface="Times New Roman" panose="02020603050405020304" pitchFamily="18" charset="0"/>
              <a:ea typeface="SimSun" panose="02010600030101010101" pitchFamily="2" charset="-122"/>
              <a:cs typeface="Times New Roman (Body CS)"/>
            </a:endParaRPr>
          </a:p>
        </p:txBody>
      </p:sp>
      <p:pic>
        <p:nvPicPr>
          <p:cNvPr id="2" name="Picture 1">
            <a:extLst>
              <a:ext uri="{FF2B5EF4-FFF2-40B4-BE49-F238E27FC236}">
                <a16:creationId xmlns:a16="http://schemas.microsoft.com/office/drawing/2014/main" id="{5BEFB46A-02E4-9D44-B2AE-180870772235}"/>
              </a:ext>
            </a:extLst>
          </p:cNvPr>
          <p:cNvPicPr>
            <a:picLocks noChangeAspect="1"/>
          </p:cNvPicPr>
          <p:nvPr/>
        </p:nvPicPr>
        <p:blipFill>
          <a:blip r:embed="rId3"/>
          <a:stretch>
            <a:fillRect/>
          </a:stretch>
        </p:blipFill>
        <p:spPr>
          <a:xfrm>
            <a:off x="2906751" y="1379928"/>
            <a:ext cx="5929047" cy="5330153"/>
          </a:xfrm>
          <a:prstGeom prst="rect">
            <a:avLst/>
          </a:prstGeom>
        </p:spPr>
      </p:pic>
    </p:spTree>
    <p:extLst>
      <p:ext uri="{BB962C8B-B14F-4D97-AF65-F5344CB8AC3E}">
        <p14:creationId xmlns:p14="http://schemas.microsoft.com/office/powerpoint/2010/main" val="655678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3" name="Rectangle 2">
            <a:extLst>
              <a:ext uri="{FF2B5EF4-FFF2-40B4-BE49-F238E27FC236}">
                <a16:creationId xmlns:a16="http://schemas.microsoft.com/office/drawing/2014/main" id="{906382CD-3216-C14F-AD32-315CB3505D44}"/>
              </a:ext>
            </a:extLst>
          </p:cNvPr>
          <p:cNvSpPr/>
          <p:nvPr/>
        </p:nvSpPr>
        <p:spPr>
          <a:xfrm>
            <a:off x="538907" y="1101748"/>
            <a:ext cx="9542642" cy="4538230"/>
          </a:xfrm>
          <a:prstGeom prst="rect">
            <a:avLst/>
          </a:prstGeom>
        </p:spPr>
        <p:txBody>
          <a:bodyPr wrap="square">
            <a:spAutoFit/>
          </a:bodyPr>
          <a:lstStyle/>
          <a:p>
            <a:pPr>
              <a:lnSpc>
                <a:spcPct val="300000"/>
              </a:lnSpc>
            </a:pPr>
            <a:r>
              <a:rPr lang="en-US" sz="2000" dirty="0">
                <a:latin typeface="Times New Roman" panose="02020603050405020304" pitchFamily="18" charset="0"/>
                <a:cs typeface="Times New Roman" panose="02020603050405020304" pitchFamily="18" charset="0"/>
              </a:rPr>
              <a:t>1.2 The Content of Water Diplomacy: The Subject, Purpose</a:t>
            </a:r>
            <a:r>
              <a:rPr lang="zh-CN"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and Attributes</a:t>
            </a:r>
          </a:p>
          <a:p>
            <a:pPr marL="342900" indent="-342900">
              <a:lnSpc>
                <a:spcPct val="300000"/>
              </a:lnSpc>
              <a:spcAft>
                <a:spcPts val="0"/>
              </a:spcAft>
              <a:buFont typeface="Wingdings" pitchFamily="2" charset="2"/>
              <a:buChar char="Ø"/>
            </a:pP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The</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Subject:</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Central government</a:t>
            </a:r>
          </a:p>
          <a:p>
            <a:pPr>
              <a:lnSpc>
                <a:spcPct val="300000"/>
              </a:lnSpc>
              <a:spcAft>
                <a:spcPts val="0"/>
              </a:spcAft>
            </a:pP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Local</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governments,</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Companies,</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Think</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Tanks,</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NGOs,</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etc.</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endParaRPr lang="en-US" altLang="zh-CN" sz="200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nSpc>
                <a:spcPct val="300000"/>
              </a:lnSpc>
              <a:spcAft>
                <a:spcPts val="0"/>
              </a:spcAft>
              <a:buFont typeface="Wingdings" pitchFamily="2" charset="2"/>
              <a:buChar char="Ø"/>
            </a:pP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The</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Purpose:</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Solve</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the</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water</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issues</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and</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promote regional stability and cooperation.</a:t>
            </a:r>
          </a:p>
          <a:p>
            <a:pPr marL="342900" indent="-342900">
              <a:lnSpc>
                <a:spcPct val="300000"/>
              </a:lnSpc>
              <a:spcAft>
                <a:spcPts val="0"/>
              </a:spcAft>
              <a:buFont typeface="Wingdings" pitchFamily="2" charset="2"/>
              <a:buChar char="Ø"/>
            </a:pPr>
            <a:r>
              <a:rPr lang="en-US" altLang="zh-CN" sz="2000" dirty="0">
                <a:effectLst/>
                <a:latin typeface="Times New Roman" panose="02020603050405020304" pitchFamily="18" charset="0"/>
                <a:ea typeface="SimSun" panose="02010600030101010101" pitchFamily="2" charset="-122"/>
                <a:cs typeface="Times New Roman" panose="02020603050405020304" pitchFamily="18" charset="0"/>
              </a:rPr>
              <a:t>The</a:t>
            </a:r>
            <a:r>
              <a:rPr lang="zh-CN" alt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2000" dirty="0">
                <a:effectLst/>
                <a:latin typeface="Times New Roman" panose="02020603050405020304" pitchFamily="18" charset="0"/>
                <a:ea typeface="SimSun" panose="02010600030101010101" pitchFamily="2" charset="-122"/>
                <a:cs typeface="Times New Roman" panose="02020603050405020304" pitchFamily="18" charset="0"/>
              </a:rPr>
              <a:t>Attributes:</a:t>
            </a:r>
            <a:r>
              <a:rPr lang="zh-CN" alt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altLang="en-US" sz="2000" dirty="0">
                <a:solidFill>
                  <a:schemeClr val="accent1"/>
                </a:solidFill>
                <a:latin typeface="Times New Roman" panose="02020603050405020304" pitchFamily="18" charset="0"/>
                <a:cs typeface="Times New Roman" panose="02020603050405020304" pitchFamily="18" charset="0"/>
              </a:rPr>
              <a:t>Social attribute</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a:solidFill>
                  <a:srgbClr val="FF0000"/>
                </a:solidFill>
                <a:latin typeface="Times New Roman" panose="02020603050405020304" pitchFamily="18" charset="0"/>
                <a:cs typeface="Times New Roman" panose="02020603050405020304" pitchFamily="18" charset="0"/>
              </a:rPr>
              <a:t>Regional attribute</a:t>
            </a:r>
            <a:r>
              <a:rPr lang="en-US" altLang="zh-CN" sz="2000" dirty="0">
                <a:solidFill>
                  <a:srgbClr val="FF0000"/>
                </a:solidFill>
                <a:latin typeface="Times New Roman" panose="02020603050405020304" pitchFamily="18" charset="0"/>
                <a:cs typeface="Times New Roman" panose="02020603050405020304" pitchFamily="18" charset="0"/>
              </a:rPr>
              <a:t>,</a:t>
            </a:r>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00B050"/>
                </a:solidFill>
                <a:latin typeface="Times New Roman" panose="02020603050405020304" pitchFamily="18" charset="0"/>
                <a:cs typeface="Times New Roman" panose="02020603050405020304" pitchFamily="18" charset="0"/>
              </a:rPr>
              <a:t>Binding attribute.</a:t>
            </a:r>
          </a:p>
        </p:txBody>
      </p:sp>
      <p:sp>
        <p:nvSpPr>
          <p:cNvPr id="2" name="Rectangle 1">
            <a:extLst>
              <a:ext uri="{FF2B5EF4-FFF2-40B4-BE49-F238E27FC236}">
                <a16:creationId xmlns:a16="http://schemas.microsoft.com/office/drawing/2014/main" id="{116106D5-03DC-4340-8D1A-B08023DEA9A4}"/>
              </a:ext>
            </a:extLst>
          </p:cNvPr>
          <p:cNvSpPr/>
          <p:nvPr/>
        </p:nvSpPr>
        <p:spPr>
          <a:xfrm>
            <a:off x="1676401" y="6063750"/>
            <a:ext cx="9636370"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Source:</a:t>
            </a:r>
            <a:r>
              <a:rPr lang="zh-CN" alt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Zhang, L., &amp; Lu, G. S. (2015). Transboundary Water </a:t>
            </a:r>
            <a:r>
              <a:rPr lang="en-US" altLang="zh-CN"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ooperation between China and the </a:t>
            </a:r>
            <a:r>
              <a:rPr lang="en-US" altLang="zh-CN" dirty="0">
                <a:latin typeface="Times New Roman" panose="02020603050405020304" pitchFamily="18" charset="0"/>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ower Mekong </a:t>
            </a:r>
            <a:r>
              <a:rPr lang="en-US" altLang="zh-CN"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ountries from the Perspective of </a:t>
            </a:r>
            <a:r>
              <a:rPr lang="en-US" altLang="zh-CN"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ater Diplomacy. </a:t>
            </a:r>
            <a:r>
              <a:rPr lang="en-US" i="1" dirty="0">
                <a:latin typeface="Times New Roman" panose="02020603050405020304" pitchFamily="18" charset="0"/>
                <a:cs typeface="Times New Roman" panose="02020603050405020304" pitchFamily="18" charset="0"/>
              </a:rPr>
              <a:t>Southeast Asian Studies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51-68.</a:t>
            </a:r>
          </a:p>
        </p:txBody>
      </p:sp>
    </p:spTree>
    <p:extLst>
      <p:ext uri="{BB962C8B-B14F-4D97-AF65-F5344CB8AC3E}">
        <p14:creationId xmlns:p14="http://schemas.microsoft.com/office/powerpoint/2010/main" val="2939912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3" name="Rectangle 2">
            <a:extLst>
              <a:ext uri="{FF2B5EF4-FFF2-40B4-BE49-F238E27FC236}">
                <a16:creationId xmlns:a16="http://schemas.microsoft.com/office/drawing/2014/main" id="{906382CD-3216-C14F-AD32-315CB3505D44}"/>
              </a:ext>
            </a:extLst>
          </p:cNvPr>
          <p:cNvSpPr/>
          <p:nvPr/>
        </p:nvSpPr>
        <p:spPr>
          <a:xfrm>
            <a:off x="446310" y="1240644"/>
            <a:ext cx="9542642" cy="5115311"/>
          </a:xfrm>
          <a:prstGeom prst="rect">
            <a:avLst/>
          </a:prstGeom>
        </p:spPr>
        <p:txBody>
          <a:bodyPr wrap="square">
            <a:spAutoFit/>
          </a:bodyPr>
          <a:lstStyle/>
          <a:p>
            <a:pPr marL="342900" indent="-342900">
              <a:lnSpc>
                <a:spcPct val="150000"/>
              </a:lnSpc>
              <a:spcAft>
                <a:spcPts val="0"/>
              </a:spcAft>
              <a:buFont typeface="Wingdings" pitchFamily="2" charset="2"/>
              <a:buChar char="v"/>
            </a:pPr>
            <a:r>
              <a:rPr lang="en-US" altLang="en-US" sz="2000" dirty="0">
                <a:solidFill>
                  <a:schemeClr val="accent1"/>
                </a:solidFill>
                <a:latin typeface="Times New Roman" panose="02020603050405020304" pitchFamily="18" charset="0"/>
                <a:cs typeface="Times New Roman" panose="02020603050405020304" pitchFamily="18" charset="0"/>
              </a:rPr>
              <a:t>Social attribute </a:t>
            </a:r>
            <a:r>
              <a:rPr lang="en-US" altLang="en-US" sz="2000" dirty="0">
                <a:solidFill>
                  <a:srgbClr val="000000"/>
                </a:solidFill>
                <a:latin typeface="Times New Roman" panose="02020603050405020304" pitchFamily="18" charset="0"/>
                <a:cs typeface="Times New Roman" panose="02020603050405020304" pitchFamily="18" charset="0"/>
              </a:rPr>
              <a:t>refers to that Water Diplomacy should pay attention to social subjects like </a:t>
            </a:r>
            <a:r>
              <a:rPr lang="en-US" altLang="zh-CN" sz="2000" dirty="0">
                <a:solidFill>
                  <a:srgbClr val="000000"/>
                </a:solidFill>
                <a:latin typeface="Times New Roman" panose="02020603050405020304" pitchFamily="18" charset="0"/>
                <a:cs typeface="Times New Roman" panose="02020603050405020304" pitchFamily="18" charset="0"/>
              </a:rPr>
              <a:t>those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Mekong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C</a:t>
            </a:r>
            <a:r>
              <a:rPr lang="en-US" altLang="en-US" sz="2000" dirty="0">
                <a:solidFill>
                  <a:srgbClr val="000000"/>
                </a:solidFill>
                <a:latin typeface="Times New Roman" panose="02020603050405020304" pitchFamily="18" charset="0"/>
                <a:cs typeface="Times New Roman" panose="02020603050405020304" pitchFamily="18" charset="0"/>
              </a:rPr>
              <a:t>ountries</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including</a:t>
            </a:r>
            <a:r>
              <a:rPr lang="en-US" altLang="en-US" sz="2000" dirty="0">
                <a:solidFill>
                  <a:srgbClr val="000000"/>
                </a:solidFill>
                <a:latin typeface="Times New Roman" panose="02020603050405020304" pitchFamily="18" charset="0"/>
                <a:cs typeface="Times New Roman" panose="02020603050405020304" pitchFamily="18" charset="0"/>
              </a:rPr>
              <a:t> domestic water development strategies, water development competition with </a:t>
            </a:r>
            <a:r>
              <a:rPr lang="en-US" altLang="zh-CN" sz="2000" dirty="0">
                <a:solidFill>
                  <a:srgbClr val="000000"/>
                </a:solidFill>
                <a:latin typeface="Times New Roman" panose="02020603050405020304" pitchFamily="18" charset="0"/>
                <a:cs typeface="Times New Roman" panose="02020603050405020304" pitchFamily="18" charset="0"/>
              </a:rPr>
              <a:t>other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countries</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a:solidFill>
                  <a:srgbClr val="000000"/>
                </a:solidFill>
                <a:latin typeface="Times New Roman" panose="02020603050405020304" pitchFamily="18" charset="0"/>
                <a:cs typeface="Times New Roman" panose="02020603050405020304" pitchFamily="18" charset="0"/>
              </a:rPr>
              <a:t>outside the region, social customs along water development regions, </a:t>
            </a:r>
            <a:r>
              <a:rPr lang="en-US" altLang="zh-CN" sz="2000" dirty="0">
                <a:solidFill>
                  <a:srgbClr val="000000"/>
                </a:solidFill>
                <a:latin typeface="Times New Roman" panose="02020603050405020304" pitchFamily="18" charset="0"/>
                <a:cs typeface="Times New Roman" panose="02020603050405020304" pitchFamily="18" charset="0"/>
              </a:rPr>
              <a:t>NGOs</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a:solidFill>
                  <a:srgbClr val="000000"/>
                </a:solidFill>
                <a:latin typeface="Times New Roman" panose="02020603050405020304" pitchFamily="18" charset="0"/>
                <a:cs typeface="Times New Roman" panose="02020603050405020304" pitchFamily="18" charset="0"/>
              </a:rPr>
              <a:t>and behavior of the media. </a:t>
            </a:r>
          </a:p>
          <a:p>
            <a:pPr marL="342900" indent="-342900">
              <a:lnSpc>
                <a:spcPct val="150000"/>
              </a:lnSpc>
              <a:spcAft>
                <a:spcPts val="0"/>
              </a:spcAft>
              <a:buFont typeface="Wingdings"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rPr>
              <a:t>Regional attribute </a:t>
            </a:r>
            <a:r>
              <a:rPr lang="en-US" altLang="en-US" sz="2000" dirty="0">
                <a:solidFill>
                  <a:srgbClr val="000000"/>
                </a:solidFill>
                <a:latin typeface="Times New Roman" panose="02020603050405020304" pitchFamily="18" charset="0"/>
                <a:cs typeface="Times New Roman" panose="02020603050405020304" pitchFamily="18" charset="0"/>
              </a:rPr>
              <a:t>refers to the implementation objects of Water Diplomacy generally share common rivers geopolitically</a:t>
            </a:r>
            <a:r>
              <a:rPr lang="en-US" altLang="zh-CN" sz="2000" dirty="0">
                <a:solidFill>
                  <a:srgbClr val="000000"/>
                </a:solidFill>
                <a:latin typeface="Times New Roman" panose="02020603050405020304" pitchFamily="18" charset="0"/>
                <a:cs typeface="Times New Roman" panose="02020603050405020304" pitchFamily="18" charset="0"/>
              </a:rPr>
              <a:t>.</a:t>
            </a:r>
          </a:p>
          <a:p>
            <a:pPr marL="342900" indent="-342900">
              <a:lnSpc>
                <a:spcPct val="150000"/>
              </a:lnSpc>
              <a:spcAft>
                <a:spcPts val="0"/>
              </a:spcAft>
              <a:buFont typeface="Wingdings" pitchFamily="2" charset="2"/>
              <a:buChar char="v"/>
            </a:pPr>
            <a:r>
              <a:rPr lang="en-US" altLang="zh-CN" sz="2000" dirty="0">
                <a:solidFill>
                  <a:srgbClr val="00B050"/>
                </a:solidFill>
                <a:latin typeface="Times New Roman" panose="02020603050405020304" pitchFamily="18" charset="0"/>
                <a:cs typeface="Times New Roman" panose="02020603050405020304" pitchFamily="18" charset="0"/>
              </a:rPr>
              <a:t>Binding attribute </a:t>
            </a:r>
            <a:r>
              <a:rPr lang="en-US" altLang="zh-CN" sz="2000" dirty="0">
                <a:solidFill>
                  <a:srgbClr val="000000"/>
                </a:solidFill>
                <a:latin typeface="Times New Roman" panose="02020603050405020304" pitchFamily="18" charset="0"/>
                <a:cs typeface="Times New Roman" panose="02020603050405020304" pitchFamily="18" charset="0"/>
              </a:rPr>
              <a:t>refers to that implementation of Water Diplomacy aims at boosting water source development, improving economic interest, consolidating the relationship among countries by negotiation, consultation and compromise between member countries, to promote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mutual interests.</a:t>
            </a:r>
          </a:p>
          <a:p>
            <a:pPr marL="342900" indent="-342900">
              <a:lnSpc>
                <a:spcPct val="150000"/>
              </a:lnSpc>
              <a:spcAft>
                <a:spcPts val="0"/>
              </a:spcAft>
              <a:buFont typeface="Wingdings" pitchFamily="2" charset="2"/>
              <a:buChar char="Ø"/>
            </a:pPr>
            <a:endParaRPr lang="en-US" sz="2000" dirty="0">
              <a:effectLst/>
              <a:latin typeface="Times New Roman" panose="02020603050405020304" pitchFamily="18" charset="0"/>
              <a:ea typeface="SimSun" panose="02010600030101010101" pitchFamily="2" charset="-122"/>
              <a:cs typeface="Times New Roman (Body CS)"/>
            </a:endParaRPr>
          </a:p>
        </p:txBody>
      </p:sp>
    </p:spTree>
    <p:extLst>
      <p:ext uri="{BB962C8B-B14F-4D97-AF65-F5344CB8AC3E}">
        <p14:creationId xmlns:p14="http://schemas.microsoft.com/office/powerpoint/2010/main" val="264026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a:extLst>
              <a:ext uri="{FF2B5EF4-FFF2-40B4-BE49-F238E27FC236}">
                <a16:creationId xmlns:a16="http://schemas.microsoft.com/office/drawing/2014/main" id="{51D7FCE4-A16E-437B-9788-7F68F9306A42}"/>
              </a:ext>
            </a:extLst>
          </p:cNvPr>
          <p:cNvGrpSpPr/>
          <p:nvPr/>
        </p:nvGrpSpPr>
        <p:grpSpPr>
          <a:xfrm>
            <a:off x="0" y="147919"/>
            <a:ext cx="10188388" cy="733347"/>
            <a:chOff x="1026459" y="557573"/>
            <a:chExt cx="10188388" cy="733347"/>
          </a:xfrm>
        </p:grpSpPr>
        <p:sp>
          <p:nvSpPr>
            <p:cNvPr id="105" name="矩形 104">
              <a:extLst>
                <a:ext uri="{FF2B5EF4-FFF2-40B4-BE49-F238E27FC236}">
                  <a16:creationId xmlns:a16="http://schemas.microsoft.com/office/drawing/2014/main" id="{BEAC7F58-CDC0-436C-952A-9E9D1987F876}"/>
                </a:ext>
              </a:extLst>
            </p:cNvPr>
            <p:cNvSpPr/>
            <p:nvPr/>
          </p:nvSpPr>
          <p:spPr>
            <a:xfrm>
              <a:off x="1026459" y="557573"/>
              <a:ext cx="10188388" cy="733346"/>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t>         </a:t>
              </a:r>
              <a:r>
                <a:rPr lang="en-US" sz="2000" b="1" dirty="0"/>
                <a:t>2. The Status and Content of International Water Rights in Water Diplomacy </a:t>
              </a:r>
              <a:endParaRPr lang="en-US" altLang="zh-CN" sz="2000" b="1" dirty="0"/>
            </a:p>
          </p:txBody>
        </p:sp>
        <p:pic>
          <p:nvPicPr>
            <p:cNvPr id="106" name="图片 105" descr="图片包含 户外, 标牌&#10;&#10;已生成极高可信度的说明">
              <a:extLst>
                <a:ext uri="{FF2B5EF4-FFF2-40B4-BE49-F238E27FC236}">
                  <a16:creationId xmlns:a16="http://schemas.microsoft.com/office/drawing/2014/main" id="{1B9667F0-F8C0-4F7D-92E7-64261E2A2BBB}"/>
                </a:ext>
              </a:extLst>
            </p:cNvPr>
            <p:cNvPicPr>
              <a:picLocks noChangeAspect="1"/>
            </p:cNvPicPr>
            <p:nvPr/>
          </p:nvPicPr>
          <p:blipFill rotWithShape="1">
            <a:blip r:embed="rId2">
              <a:extLst>
                <a:ext uri="{28A0092B-C50C-407E-A947-70E740481C1C}">
                  <a14:useLocalDpi xmlns:a14="http://schemas.microsoft.com/office/drawing/2010/main" val="0"/>
                </a:ext>
              </a:extLst>
            </a:blip>
            <a:srcRect l="18855" t="15329" b="5033"/>
            <a:stretch/>
          </p:blipFill>
          <p:spPr>
            <a:xfrm>
              <a:off x="1026459" y="557574"/>
              <a:ext cx="748553" cy="733346"/>
            </a:xfrm>
            <a:prstGeom prst="rect">
              <a:avLst/>
            </a:prstGeom>
          </p:spPr>
        </p:pic>
      </p:grpSp>
      <p:sp>
        <p:nvSpPr>
          <p:cNvPr id="2" name="Rectangle 1">
            <a:extLst>
              <a:ext uri="{FF2B5EF4-FFF2-40B4-BE49-F238E27FC236}">
                <a16:creationId xmlns:a16="http://schemas.microsoft.com/office/drawing/2014/main" id="{3BFB1767-1EDD-CB43-A76C-418ACFCAF8E9}"/>
              </a:ext>
            </a:extLst>
          </p:cNvPr>
          <p:cNvSpPr/>
          <p:nvPr/>
        </p:nvSpPr>
        <p:spPr>
          <a:xfrm>
            <a:off x="748553" y="1199600"/>
            <a:ext cx="10188388" cy="499880"/>
          </a:xfrm>
          <a:prstGeom prst="rect">
            <a:avLst/>
          </a:prstGeom>
        </p:spPr>
        <p:txBody>
          <a:bodyPr wrap="square">
            <a:spAutoFit/>
          </a:bodyPr>
          <a:lstStyle/>
          <a:p>
            <a:pPr marL="285750" indent="-285750">
              <a:lnSpc>
                <a:spcPct val="150000"/>
              </a:lnSpc>
              <a:spcAft>
                <a:spcPts val="0"/>
              </a:spcAft>
              <a:buFont typeface="Wingdings" pitchFamily="2" charset="2"/>
              <a:buChar char="Ø"/>
            </a:pPr>
            <a:r>
              <a:rPr lang="zh-CN" altLang="en-US" sz="2000" kern="100" dirty="0">
                <a:solidFill>
                  <a:srgbClr val="000000"/>
                </a:solidFill>
                <a:latin typeface="Times New Roman" panose="02020603050405020304" pitchFamily="18" charset="0"/>
                <a:ea typeface="SimSun" panose="02010600030101010101" pitchFamily="2" charset="-122"/>
              </a:rPr>
              <a:t>  </a:t>
            </a:r>
            <a:r>
              <a:rPr lang="en-US" dirty="0">
                <a:latin typeface="Times New Roman" panose="02020603050405020304" pitchFamily="18" charset="0"/>
                <a:cs typeface="Times New Roman" panose="02020603050405020304" pitchFamily="18" charset="0"/>
              </a:rPr>
              <a:t>The core of water diplomacy is water rights. </a:t>
            </a:r>
            <a:endParaRPr lang="en-US" altLang="zh-CN" sz="2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5B4F6DE-1F33-F84C-A4D6-4B10D89B14AB}"/>
              </a:ext>
            </a:extLst>
          </p:cNvPr>
          <p:cNvSpPr/>
          <p:nvPr/>
        </p:nvSpPr>
        <p:spPr>
          <a:xfrm>
            <a:off x="474562" y="734022"/>
            <a:ext cx="8708571" cy="465577"/>
          </a:xfrm>
          <a:prstGeom prst="rect">
            <a:avLst/>
          </a:prstGeom>
        </p:spPr>
        <p:txBody>
          <a:bodyPr wrap="square">
            <a:spAutoFit/>
          </a:bodyPr>
          <a:lstStyle/>
          <a:p>
            <a:pPr indent="304800">
              <a:lnSpc>
                <a:spcPct val="150000"/>
              </a:lnSpc>
            </a:pPr>
            <a:r>
              <a:rPr lang="en-US" dirty="0">
                <a:latin typeface="Times New Roman" panose="02020603050405020304" pitchFamily="18" charset="0"/>
                <a:cs typeface="Times New Roman" panose="02020603050405020304" pitchFamily="18" charset="0"/>
              </a:rPr>
              <a:t>2.1 The Status of International Water Rights in Water Diplomacy: The Core</a:t>
            </a:r>
          </a:p>
        </p:txBody>
      </p:sp>
      <p:sp>
        <p:nvSpPr>
          <p:cNvPr id="7" name="Rectangle 6">
            <a:extLst>
              <a:ext uri="{FF2B5EF4-FFF2-40B4-BE49-F238E27FC236}">
                <a16:creationId xmlns:a16="http://schemas.microsoft.com/office/drawing/2014/main" id="{AD7736D2-5F60-A244-9409-41CDED0A937B}"/>
              </a:ext>
            </a:extLst>
          </p:cNvPr>
          <p:cNvSpPr/>
          <p:nvPr/>
        </p:nvSpPr>
        <p:spPr>
          <a:xfrm>
            <a:off x="2538045" y="2189520"/>
            <a:ext cx="7115908" cy="400110"/>
          </a:xfrm>
          <a:prstGeom prst="rect">
            <a:avLst/>
          </a:prstGeom>
        </p:spPr>
        <p:txBody>
          <a:bodyPr wrap="square">
            <a:spAutoFit/>
          </a:bodyPr>
          <a:lstStyle/>
          <a:p>
            <a:r>
              <a:rPr lang="en-US" altLang="zh-CN" dirty="0">
                <a:solidFill>
                  <a:srgbClr val="0E419C"/>
                </a:solidFill>
                <a:latin typeface="Times New Roman" panose="02020603050405020304" pitchFamily="18" charset="0"/>
                <a:cs typeface="Times New Roman" panose="02020603050405020304" pitchFamily="18" charset="0"/>
              </a:rPr>
              <a:t>Table</a:t>
            </a:r>
            <a:r>
              <a:rPr lang="zh-CN" altLang="en-US" dirty="0">
                <a:solidFill>
                  <a:srgbClr val="0E419C"/>
                </a:solidFill>
                <a:latin typeface="Times New Roman" panose="02020603050405020304" pitchFamily="18" charset="0"/>
                <a:cs typeface="Times New Roman" panose="02020603050405020304" pitchFamily="18" charset="0"/>
              </a:rPr>
              <a:t> </a:t>
            </a:r>
            <a:r>
              <a:rPr lang="en-US" altLang="zh-CN" dirty="0">
                <a:solidFill>
                  <a:srgbClr val="0E419C"/>
                </a:solidFill>
                <a:latin typeface="Times New Roman" panose="02020603050405020304" pitchFamily="18" charset="0"/>
                <a:cs typeface="Times New Roman" panose="02020603050405020304" pitchFamily="18" charset="0"/>
              </a:rPr>
              <a:t>1:</a:t>
            </a:r>
            <a:r>
              <a:rPr lang="zh-CN" altLang="en-US" dirty="0">
                <a:solidFill>
                  <a:srgbClr val="0E419C"/>
                </a:solidFill>
                <a:latin typeface="Times New Roman" panose="02020603050405020304" pitchFamily="18" charset="0"/>
                <a:cs typeface="Times New Roman" panose="02020603050405020304" pitchFamily="18" charset="0"/>
              </a:rPr>
              <a:t> </a:t>
            </a:r>
            <a:r>
              <a:rPr lang="en-US" dirty="0">
                <a:solidFill>
                  <a:srgbClr val="0E419C"/>
                </a:solidFill>
                <a:latin typeface="Times New Roman" panose="02020603050405020304" pitchFamily="18" charset="0"/>
                <a:cs typeface="Times New Roman" panose="02020603050405020304" pitchFamily="18" charset="0"/>
              </a:rPr>
              <a:t>The condition and function of the school of water right theory</a:t>
            </a:r>
            <a:r>
              <a:rPr lang="zh-CN" altLang="en-US" sz="2000" kern="100" dirty="0">
                <a:solidFill>
                  <a:srgbClr val="0E419C"/>
                </a:solidFill>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solidFill>
                <a:srgbClr val="0E419C"/>
              </a:solidFill>
              <a:latin typeface="Times New Roman" panose="02020603050405020304" pitchFamily="18"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9FB86AD7-FF26-E64C-BC2F-BE7041847E37}"/>
              </a:ext>
            </a:extLst>
          </p:cNvPr>
          <p:cNvGraphicFramePr>
            <a:graphicFrameLocks noGrp="1"/>
          </p:cNvGraphicFramePr>
          <p:nvPr>
            <p:extLst>
              <p:ext uri="{D42A27DB-BD31-4B8C-83A1-F6EECF244321}">
                <p14:modId xmlns:p14="http://schemas.microsoft.com/office/powerpoint/2010/main" val="280041510"/>
              </p:ext>
            </p:extLst>
          </p:nvPr>
        </p:nvGraphicFramePr>
        <p:xfrm>
          <a:off x="1244055" y="2638894"/>
          <a:ext cx="9445981" cy="4059174"/>
        </p:xfrm>
        <a:graphic>
          <a:graphicData uri="http://schemas.openxmlformats.org/drawingml/2006/table">
            <a:tbl>
              <a:tblPr firstRow="1" firstCol="1" bandRow="1">
                <a:tableStyleId>{5C22544A-7EE6-4342-B048-85BDC9FD1C3A}</a:tableStyleId>
              </a:tblPr>
              <a:tblGrid>
                <a:gridCol w="1041049">
                  <a:extLst>
                    <a:ext uri="{9D8B030D-6E8A-4147-A177-3AD203B41FA5}">
                      <a16:colId xmlns:a16="http://schemas.microsoft.com/office/drawing/2014/main" val="3384512246"/>
                    </a:ext>
                  </a:extLst>
                </a:gridCol>
                <a:gridCol w="1466696">
                  <a:extLst>
                    <a:ext uri="{9D8B030D-6E8A-4147-A177-3AD203B41FA5}">
                      <a16:colId xmlns:a16="http://schemas.microsoft.com/office/drawing/2014/main" val="3279271857"/>
                    </a:ext>
                  </a:extLst>
                </a:gridCol>
                <a:gridCol w="1734035">
                  <a:extLst>
                    <a:ext uri="{9D8B030D-6E8A-4147-A177-3AD203B41FA5}">
                      <a16:colId xmlns:a16="http://schemas.microsoft.com/office/drawing/2014/main" val="2357001095"/>
                    </a:ext>
                  </a:extLst>
                </a:gridCol>
                <a:gridCol w="1735083">
                  <a:extLst>
                    <a:ext uri="{9D8B030D-6E8A-4147-A177-3AD203B41FA5}">
                      <a16:colId xmlns:a16="http://schemas.microsoft.com/office/drawing/2014/main" val="610773585"/>
                    </a:ext>
                  </a:extLst>
                </a:gridCol>
                <a:gridCol w="1734035">
                  <a:extLst>
                    <a:ext uri="{9D8B030D-6E8A-4147-A177-3AD203B41FA5}">
                      <a16:colId xmlns:a16="http://schemas.microsoft.com/office/drawing/2014/main" val="728685033"/>
                    </a:ext>
                  </a:extLst>
                </a:gridCol>
                <a:gridCol w="1735083">
                  <a:extLst>
                    <a:ext uri="{9D8B030D-6E8A-4147-A177-3AD203B41FA5}">
                      <a16:colId xmlns:a16="http://schemas.microsoft.com/office/drawing/2014/main" val="2461870291"/>
                    </a:ext>
                  </a:extLst>
                </a:gridCol>
              </a:tblGrid>
              <a:tr h="1097013">
                <a:tc>
                  <a:txBody>
                    <a:bodyPr/>
                    <a:lstStyle/>
                    <a:p>
                      <a:pPr algn="ctr">
                        <a:lnSpc>
                          <a:spcPct val="150000"/>
                        </a:lnSpc>
                        <a:spcAft>
                          <a:spcPts val="0"/>
                        </a:spcAft>
                      </a:pPr>
                      <a:r>
                        <a:rPr lang="en-US" sz="1400" dirty="0">
                          <a:effectLst/>
                        </a:rPr>
                        <a:t>School</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spc="-20" dirty="0">
                          <a:effectLst/>
                        </a:rPr>
                        <a:t>Absolute territorial sovereignty theory</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tc>
                <a:tc>
                  <a:txBody>
                    <a:bodyPr/>
                    <a:lstStyle/>
                    <a:p>
                      <a:pPr algn="ctr">
                        <a:lnSpc>
                          <a:spcPct val="150000"/>
                        </a:lnSpc>
                        <a:spcAft>
                          <a:spcPts val="0"/>
                        </a:spcAft>
                      </a:pPr>
                      <a:r>
                        <a:rPr lang="en-US" sz="1400" spc="-20" dirty="0">
                          <a:effectLst/>
                        </a:rPr>
                        <a:t>Absolute territorial integrity theory</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tc>
                <a:tc>
                  <a:txBody>
                    <a:bodyPr/>
                    <a:lstStyle/>
                    <a:p>
                      <a:pPr algn="ctr">
                        <a:lnSpc>
                          <a:spcPct val="150000"/>
                        </a:lnSpc>
                        <a:spcAft>
                          <a:spcPts val="0"/>
                        </a:spcAft>
                      </a:pPr>
                      <a:r>
                        <a:rPr lang="en-US" sz="1400">
                          <a:effectLst/>
                        </a:rPr>
                        <a:t>Preoccupation theory</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tc>
                <a:tc>
                  <a:txBody>
                    <a:bodyPr/>
                    <a:lstStyle/>
                    <a:p>
                      <a:pPr algn="ctr">
                        <a:lnSpc>
                          <a:spcPct val="150000"/>
                        </a:lnSpc>
                        <a:spcAft>
                          <a:spcPts val="0"/>
                        </a:spcAft>
                      </a:pPr>
                      <a:r>
                        <a:rPr lang="en-US" sz="1400" spc="-20">
                          <a:effectLst/>
                        </a:rPr>
                        <a:t>Limited territorial sovereignty theory</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tc>
                <a:tc>
                  <a:txBody>
                    <a:bodyPr/>
                    <a:lstStyle/>
                    <a:p>
                      <a:pPr algn="ctr">
                        <a:lnSpc>
                          <a:spcPct val="150000"/>
                        </a:lnSpc>
                        <a:spcAft>
                          <a:spcPts val="0"/>
                        </a:spcAft>
                      </a:pPr>
                      <a:r>
                        <a:rPr lang="en-US" sz="1400">
                          <a:effectLst/>
                        </a:rPr>
                        <a:t>Shared  interest theory</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tc>
                <a:extLst>
                  <a:ext uri="{0D108BD9-81ED-4DB2-BD59-A6C34878D82A}">
                    <a16:rowId xmlns:a16="http://schemas.microsoft.com/office/drawing/2014/main" val="4027534114"/>
                  </a:ext>
                </a:extLst>
              </a:tr>
              <a:tr h="1378622">
                <a:tc>
                  <a:txBody>
                    <a:bodyPr/>
                    <a:lstStyle/>
                    <a:p>
                      <a:pPr algn="ctr">
                        <a:lnSpc>
                          <a:spcPct val="150000"/>
                        </a:lnSpc>
                        <a:spcAft>
                          <a:spcPts val="0"/>
                        </a:spcAft>
                      </a:pPr>
                      <a:r>
                        <a:rPr lang="en-US" sz="1400">
                          <a:effectLst/>
                        </a:rPr>
                        <a:t>Terms</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spc="-20" dirty="0">
                          <a:effectLst/>
                        </a:rPr>
                        <a:t>No restrictions  of </a:t>
                      </a:r>
                      <a:r>
                        <a:rPr lang="en-US" sz="1400" spc="-20" dirty="0" err="1">
                          <a:effectLst/>
                        </a:rPr>
                        <a:t>developmentand</a:t>
                      </a:r>
                      <a:r>
                        <a:rPr lang="en-US" sz="1400" spc="-20" dirty="0">
                          <a:effectLst/>
                        </a:rPr>
                        <a:t> downstream impacts are not considered</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dirty="0">
                          <a:effectLst/>
                        </a:rPr>
                        <a:t>No changes shall be made to the water</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dirty="0">
                          <a:effectLst/>
                        </a:rPr>
                        <a:t>Development and utilization are limited by time and national  power</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dirty="0">
                          <a:effectLst/>
                        </a:rPr>
                        <a:t>The right to development and utilization is restricted by the coastal states</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a:effectLst/>
                        </a:rPr>
                        <a:t>Establish common consciousness and adopt common management</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nchor="ctr"/>
                </a:tc>
                <a:extLst>
                  <a:ext uri="{0D108BD9-81ED-4DB2-BD59-A6C34878D82A}">
                    <a16:rowId xmlns:a16="http://schemas.microsoft.com/office/drawing/2014/main" val="3273320808"/>
                  </a:ext>
                </a:extLst>
              </a:tr>
              <a:tr h="1096936">
                <a:tc>
                  <a:txBody>
                    <a:bodyPr/>
                    <a:lstStyle/>
                    <a:p>
                      <a:pPr algn="ctr">
                        <a:lnSpc>
                          <a:spcPct val="150000"/>
                        </a:lnSpc>
                        <a:spcAft>
                          <a:spcPts val="0"/>
                        </a:spcAft>
                      </a:pPr>
                      <a:r>
                        <a:rPr lang="en-US" sz="1400" dirty="0">
                          <a:effectLst/>
                        </a:rPr>
                        <a:t>Effect</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spc="-20">
                          <a:effectLst/>
                        </a:rPr>
                        <a:t>Upstream countries have an absolute advantage</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spc="-20">
                          <a:effectLst/>
                        </a:rPr>
                        <a:t>The downstream country has veto power over the upstream country</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spc="-20">
                          <a:effectLst/>
                        </a:rPr>
                        <a:t>It is advantageous to the first developing country and powerful country</a:t>
                      </a:r>
                      <a:endParaRPr lang="en-US" sz="140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dirty="0">
                          <a:effectLst/>
                        </a:rPr>
                        <a:t>Coastal states are equal and fair</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tc>
                  <a:txBody>
                    <a:bodyPr/>
                    <a:lstStyle/>
                    <a:p>
                      <a:pPr algn="ctr">
                        <a:lnSpc>
                          <a:spcPct val="150000"/>
                        </a:lnSpc>
                        <a:spcAft>
                          <a:spcPts val="0"/>
                        </a:spcAft>
                      </a:pPr>
                      <a:r>
                        <a:rPr lang="en-US" sz="1400" dirty="0">
                          <a:effectLst/>
                        </a:rPr>
                        <a:t>The coastal states are harmonious and unified</a:t>
                      </a:r>
                      <a:endParaRPr lang="en-US" sz="1400" dirty="0">
                        <a:effectLst/>
                        <a:latin typeface="Times New Roman" panose="02020603050405020304" pitchFamily="18" charset="0"/>
                        <a:ea typeface="SimSun" panose="02010600030101010101" pitchFamily="2" charset="-122"/>
                        <a:cs typeface="Times New Roman (Body CS)"/>
                      </a:endParaRPr>
                    </a:p>
                  </a:txBody>
                  <a:tcPr marL="68580" marR="68580" marT="0" marB="0" anchor="ctr"/>
                </a:tc>
                <a:extLst>
                  <a:ext uri="{0D108BD9-81ED-4DB2-BD59-A6C34878D82A}">
                    <a16:rowId xmlns:a16="http://schemas.microsoft.com/office/drawing/2014/main" val="764584184"/>
                  </a:ext>
                </a:extLst>
              </a:tr>
            </a:tbl>
          </a:graphicData>
        </a:graphic>
      </p:graphicFrame>
      <p:sp>
        <p:nvSpPr>
          <p:cNvPr id="9" name="Rectangle 8">
            <a:extLst>
              <a:ext uri="{FF2B5EF4-FFF2-40B4-BE49-F238E27FC236}">
                <a16:creationId xmlns:a16="http://schemas.microsoft.com/office/drawing/2014/main" id="{F673871F-4759-0643-812F-6AE2D40D6FCF}"/>
              </a:ext>
            </a:extLst>
          </p:cNvPr>
          <p:cNvSpPr/>
          <p:nvPr/>
        </p:nvSpPr>
        <p:spPr>
          <a:xfrm>
            <a:off x="499639" y="1731509"/>
            <a:ext cx="11192719" cy="458011"/>
          </a:xfrm>
          <a:prstGeom prst="rect">
            <a:avLst/>
          </a:prstGeom>
        </p:spPr>
        <p:txBody>
          <a:bodyPr wrap="square">
            <a:spAutoFit/>
          </a:bodyPr>
          <a:lstStyle/>
          <a:p>
            <a:pPr indent="304800">
              <a:lnSpc>
                <a:spcPct val="150000"/>
              </a:lnSpc>
            </a:pPr>
            <a:r>
              <a:rPr lang="en-US" dirty="0">
                <a:latin typeface="Times New Roman" panose="02020603050405020304" pitchFamily="18" charset="0"/>
                <a:cs typeface="Times New Roman" panose="02020603050405020304" pitchFamily="18" charset="0"/>
              </a:rPr>
              <a:t>2.2 The Goal of International Water Rights in Water Diplomacy</a:t>
            </a:r>
          </a:p>
        </p:txBody>
      </p:sp>
    </p:spTree>
    <p:extLst>
      <p:ext uri="{BB962C8B-B14F-4D97-AF65-F5344CB8AC3E}">
        <p14:creationId xmlns:p14="http://schemas.microsoft.com/office/powerpoint/2010/main" val="2813341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3774</TotalTime>
  <Words>1136</Words>
  <Application>Microsoft Macintosh PowerPoint</Application>
  <PresentationFormat>Widescreen</PresentationFormat>
  <Paragraphs>123</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Adobe Gothic Std B</vt:lpstr>
      <vt:lpstr>等线</vt:lpstr>
      <vt:lpstr>等线 Light</vt:lpstr>
      <vt:lpstr>楷体_GB2312</vt:lpstr>
      <vt:lpstr>Roboto Slab</vt:lpstr>
      <vt:lpstr>宋体</vt:lpstr>
      <vt:lpstr>Abadi MT Condensed Extra Bold</vt:lpstr>
      <vt:lpstr>Arial</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傅 永鸿</dc:creator>
  <cp:lastModifiedBy>L Z</cp:lastModifiedBy>
  <cp:revision>78</cp:revision>
  <cp:lastPrinted>2018-11-25T01:24:08Z</cp:lastPrinted>
  <dcterms:created xsi:type="dcterms:W3CDTF">2018-10-08T11:44:05Z</dcterms:created>
  <dcterms:modified xsi:type="dcterms:W3CDTF">2018-12-17T05:07:34Z</dcterms:modified>
</cp:coreProperties>
</file>