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comments/comment2.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9"/>
  </p:notesMasterIdLst>
  <p:sldIdLst>
    <p:sldId id="256" r:id="rId2"/>
    <p:sldId id="260" r:id="rId3"/>
    <p:sldId id="259" r:id="rId4"/>
    <p:sldId id="270" r:id="rId5"/>
    <p:sldId id="296" r:id="rId6"/>
    <p:sldId id="297" r:id="rId7"/>
    <p:sldId id="313" r:id="rId8"/>
    <p:sldId id="265" r:id="rId9"/>
    <p:sldId id="298" r:id="rId10"/>
    <p:sldId id="299" r:id="rId11"/>
    <p:sldId id="261" r:id="rId12"/>
    <p:sldId id="271" r:id="rId13"/>
    <p:sldId id="300" r:id="rId14"/>
    <p:sldId id="273" r:id="rId15"/>
    <p:sldId id="301" r:id="rId16"/>
    <p:sldId id="286" r:id="rId17"/>
    <p:sldId id="302" r:id="rId18"/>
    <p:sldId id="287" r:id="rId19"/>
    <p:sldId id="303" r:id="rId20"/>
    <p:sldId id="288" r:id="rId21"/>
    <p:sldId id="304" r:id="rId22"/>
    <p:sldId id="262" r:id="rId23"/>
    <p:sldId id="276" r:id="rId24"/>
    <p:sldId id="305" r:id="rId25"/>
    <p:sldId id="289" r:id="rId26"/>
    <p:sldId id="306" r:id="rId27"/>
    <p:sldId id="290" r:id="rId28"/>
    <p:sldId id="307" r:id="rId29"/>
    <p:sldId id="291" r:id="rId30"/>
    <p:sldId id="308" r:id="rId31"/>
    <p:sldId id="293" r:id="rId32"/>
    <p:sldId id="310" r:id="rId33"/>
    <p:sldId id="294" r:id="rId34"/>
    <p:sldId id="311" r:id="rId35"/>
    <p:sldId id="264" r:id="rId36"/>
    <p:sldId id="312" r:id="rId37"/>
    <p:sldId id="295" r:id="rId3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3">
          <p15:clr>
            <a:srgbClr val="A4A3A4"/>
          </p15:clr>
        </p15:guide>
        <p15:guide id="2" pos="874">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魏吉鸿" initials="魏吉鸿"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67571"/>
    <a:srgbClr val="ABD7FC"/>
    <a:srgbClr val="5DB6C3"/>
    <a:srgbClr val="83CFD9"/>
    <a:srgbClr val="41719C"/>
    <a:srgbClr val="028CE0"/>
    <a:srgbClr val="E6E6E6"/>
    <a:srgbClr val="3B939F"/>
    <a:srgbClr val="D3DDE2"/>
    <a:srgbClr val="49B8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846" autoAdjust="0"/>
    <p:restoredTop sz="94660"/>
  </p:normalViewPr>
  <p:slideViewPr>
    <p:cSldViewPr snapToGrid="0">
      <p:cViewPr varScale="1">
        <p:scale>
          <a:sx n="78" d="100"/>
          <a:sy n="78" d="100"/>
        </p:scale>
        <p:origin x="48" y="318"/>
      </p:cViewPr>
      <p:guideLst>
        <p:guide orient="horz" pos="2163"/>
        <p:guide pos="874"/>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6-02-26T22:29:29.280" idx="1">
    <p:pos x="7872" y="-147"/>
    <p:text/>
  </p:cm>
</p:cmLst>
</file>

<file path=ppt/comments/comment2.xml><?xml version="1.0" encoding="utf-8"?>
<p:cmLst xmlns:a="http://schemas.openxmlformats.org/drawingml/2006/main" xmlns:r="http://schemas.openxmlformats.org/officeDocument/2006/relationships" xmlns:p="http://schemas.openxmlformats.org/presentationml/2006/main">
  <p:cm authorId="1" dt="2016-02-26T22:29:29.280" idx="1">
    <p:pos x="7872" y="-147"/>
    <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407FFE-3671-44E3-AEAA-3D343757216F}" type="datetimeFigureOut">
              <a:rPr lang="zh-CN" altLang="en-US" smtClean="0"/>
              <a:t>2018/12/16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6A29E8-9C6E-4E86-B691-3A80ED0C5238}"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182880" y="-150812"/>
            <a:ext cx="12550140" cy="7223759"/>
          </a:xfrm>
          <a:prstGeom prst="rect">
            <a:avLst/>
          </a:prstGeom>
        </p:spPr>
      </p:pic>
      <p:pic>
        <p:nvPicPr>
          <p:cNvPr id="3" name="图片 2"/>
          <p:cNvPicPr>
            <a:picLocks noChangeAspect="1"/>
          </p:cNvPicPr>
          <p:nvPr/>
        </p:nvPicPr>
        <p:blipFill>
          <a:blip r:embed="rId3"/>
          <a:stretch>
            <a:fillRect/>
          </a:stretch>
        </p:blipFill>
        <p:spPr>
          <a:xfrm>
            <a:off x="3489762" y="-77518"/>
            <a:ext cx="5041436" cy="3001725"/>
          </a:xfrm>
          <a:prstGeom prst="rect">
            <a:avLst/>
          </a:prstGeom>
          <a:noFill/>
        </p:spPr>
      </p:pic>
      <p:sp>
        <p:nvSpPr>
          <p:cNvPr id="6" name="文本框 5"/>
          <p:cNvSpPr txBox="1"/>
          <p:nvPr/>
        </p:nvSpPr>
        <p:spPr>
          <a:xfrm>
            <a:off x="1901307" y="3883233"/>
            <a:ext cx="8381763" cy="1569660"/>
          </a:xfrm>
          <a:prstGeom prst="rect">
            <a:avLst/>
          </a:prstGeom>
          <a:noFill/>
        </p:spPr>
        <p:txBody>
          <a:bodyPr wrap="square" rtlCol="0">
            <a:spAutoFit/>
          </a:bodyPr>
          <a:lstStyle/>
          <a:p>
            <a:pPr algn="dist"/>
            <a:r>
              <a:rPr lang="en-US" altLang="zh-CN" sz="3200" b="1" dirty="0"/>
              <a:t>To Promote Water Resources Administration Regime Through River Chief System</a:t>
            </a:r>
          </a:p>
          <a:p>
            <a:pPr algn="dist"/>
            <a:endParaRPr lang="zh-CN" altLang="en-US" sz="3200" dirty="0">
              <a:solidFill>
                <a:srgbClr val="3BB0BF"/>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2325891" y="5219146"/>
            <a:ext cx="7665004" cy="1015663"/>
          </a:xfrm>
          <a:prstGeom prst="rect">
            <a:avLst/>
          </a:prstGeom>
          <a:noFill/>
        </p:spPr>
        <p:txBody>
          <a:bodyPr wrap="square" rtlCol="0">
            <a:spAutoFit/>
          </a:bodyPr>
          <a:lstStyle/>
          <a:p>
            <a:pPr algn="ctr"/>
            <a:r>
              <a:rPr lang="en-US" altLang="zh-CN" sz="1400" b="1" dirty="0">
                <a:solidFill>
                  <a:srgbClr val="40B1C0"/>
                </a:solidFill>
                <a:latin typeface="微软雅黑" panose="020B0503020204020204" pitchFamily="34" charset="-122"/>
                <a:ea typeface="微软雅黑" panose="020B0503020204020204" pitchFamily="34" charset="-122"/>
              </a:rPr>
              <a:t> </a:t>
            </a:r>
            <a:r>
              <a:rPr lang="en-US" altLang="zh-CN" sz="2000" b="1" dirty="0">
                <a:solidFill>
                  <a:srgbClr val="40B1C0"/>
                </a:solidFill>
                <a:latin typeface="微软雅黑" panose="020B0503020204020204" pitchFamily="34" charset="-122"/>
                <a:ea typeface="微软雅黑" panose="020B0503020204020204" pitchFamily="34" charset="-122"/>
              </a:rPr>
              <a:t>Speaker</a:t>
            </a:r>
            <a:r>
              <a:rPr lang="zh-CN" altLang="en-US" sz="2000" b="1" dirty="0">
                <a:solidFill>
                  <a:srgbClr val="40B1C0"/>
                </a:solidFill>
                <a:latin typeface="微软雅黑" panose="020B0503020204020204" pitchFamily="34" charset="-122"/>
                <a:ea typeface="微软雅黑" panose="020B0503020204020204" pitchFamily="34" charset="-122"/>
              </a:rPr>
              <a:t> </a:t>
            </a:r>
            <a:r>
              <a:rPr lang="en-US" altLang="zh-CN" sz="2000" b="1" dirty="0">
                <a:solidFill>
                  <a:srgbClr val="40B1C0"/>
                </a:solidFill>
                <a:latin typeface="微软雅黑" panose="020B0503020204020204" pitchFamily="34" charset="-122"/>
                <a:ea typeface="微软雅黑" panose="020B0503020204020204" pitchFamily="34" charset="-122"/>
              </a:rPr>
              <a:t>: Gu Xiangyi  </a:t>
            </a:r>
          </a:p>
          <a:p>
            <a:pPr algn="ctr"/>
            <a:r>
              <a:rPr lang="en-US" altLang="zh-CN" sz="2000" b="1" dirty="0">
                <a:solidFill>
                  <a:srgbClr val="40B1C0"/>
                </a:solidFill>
                <a:latin typeface="微软雅黑" panose="020B0503020204020204" pitchFamily="34" charset="-122"/>
                <a:ea typeface="微软雅黑" panose="020B0503020204020204" pitchFamily="34" charset="-122"/>
              </a:rPr>
              <a:t>Law School of</a:t>
            </a:r>
          </a:p>
          <a:p>
            <a:pPr algn="ctr"/>
            <a:r>
              <a:rPr lang="en-US" altLang="zh-CN" sz="2000" b="1" dirty="0" err="1">
                <a:solidFill>
                  <a:srgbClr val="40B1C0"/>
                </a:solidFill>
                <a:latin typeface="微软雅黑" panose="020B0503020204020204" pitchFamily="34" charset="-122"/>
                <a:ea typeface="微软雅黑" panose="020B0503020204020204" pitchFamily="34" charset="-122"/>
              </a:rPr>
              <a:t>Hohai</a:t>
            </a:r>
            <a:r>
              <a:rPr lang="en-US" altLang="zh-CN" sz="2000" b="1" dirty="0">
                <a:solidFill>
                  <a:srgbClr val="40B1C0"/>
                </a:solidFill>
                <a:latin typeface="微软雅黑" panose="020B0503020204020204" pitchFamily="34" charset="-122"/>
                <a:ea typeface="微软雅黑" panose="020B0503020204020204" pitchFamily="34" charset="-122"/>
              </a:rPr>
              <a:t> University</a:t>
            </a:r>
          </a:p>
        </p:txBody>
      </p:sp>
      <p:grpSp>
        <p:nvGrpSpPr>
          <p:cNvPr id="14" name="组合 13"/>
          <p:cNvGrpSpPr/>
          <p:nvPr/>
        </p:nvGrpSpPr>
        <p:grpSpPr>
          <a:xfrm>
            <a:off x="5358801" y="947495"/>
            <a:ext cx="1158634" cy="1158634"/>
            <a:chOff x="-3628390" y="3175"/>
            <a:chExt cx="2249488" cy="2249488"/>
          </a:xfrm>
        </p:grpSpPr>
        <p:sp>
          <p:nvSpPr>
            <p:cNvPr id="11" name="Freeform 5"/>
            <p:cNvSpPr/>
            <p:nvPr/>
          </p:nvSpPr>
          <p:spPr bwMode="auto">
            <a:xfrm>
              <a:off x="-3450590" y="180975"/>
              <a:ext cx="1928813" cy="1898650"/>
            </a:xfrm>
            <a:custGeom>
              <a:avLst/>
              <a:gdLst>
                <a:gd name="T0" fmla="*/ 252 w 512"/>
                <a:gd name="T1" fmla="*/ 0 h 504"/>
                <a:gd name="T2" fmla="*/ 74 w 512"/>
                <a:gd name="T3" fmla="*/ 74 h 504"/>
                <a:gd name="T4" fmla="*/ 0 w 512"/>
                <a:gd name="T5" fmla="*/ 252 h 504"/>
                <a:gd name="T6" fmla="*/ 74 w 512"/>
                <a:gd name="T7" fmla="*/ 430 h 504"/>
                <a:gd name="T8" fmla="*/ 252 w 512"/>
                <a:gd name="T9" fmla="*/ 504 h 504"/>
                <a:gd name="T10" fmla="*/ 430 w 512"/>
                <a:gd name="T11" fmla="*/ 430 h 504"/>
                <a:gd name="T12" fmla="*/ 504 w 512"/>
                <a:gd name="T13" fmla="*/ 252 h 504"/>
                <a:gd name="T14" fmla="*/ 512 w 512"/>
                <a:gd name="T15" fmla="*/ 252 h 504"/>
                <a:gd name="T16" fmla="*/ 512 w 512"/>
                <a:gd name="T17" fmla="*/ 252 h 504"/>
                <a:gd name="T18" fmla="*/ 504 w 512"/>
                <a:gd name="T19" fmla="*/ 252 h 504"/>
                <a:gd name="T20" fmla="*/ 430 w 512"/>
                <a:gd name="T21" fmla="*/ 74 h 504"/>
                <a:gd name="T22" fmla="*/ 252 w 512"/>
                <a:gd name="T23" fmla="*/ 0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12" h="504">
                  <a:moveTo>
                    <a:pt x="252" y="0"/>
                  </a:moveTo>
                  <a:cubicBezTo>
                    <a:pt x="182" y="0"/>
                    <a:pt x="119" y="28"/>
                    <a:pt x="74" y="74"/>
                  </a:cubicBezTo>
                  <a:cubicBezTo>
                    <a:pt x="28" y="119"/>
                    <a:pt x="0" y="182"/>
                    <a:pt x="0" y="252"/>
                  </a:cubicBezTo>
                  <a:cubicBezTo>
                    <a:pt x="0" y="321"/>
                    <a:pt x="28" y="384"/>
                    <a:pt x="74" y="430"/>
                  </a:cubicBezTo>
                  <a:cubicBezTo>
                    <a:pt x="119" y="476"/>
                    <a:pt x="182" y="504"/>
                    <a:pt x="252" y="504"/>
                  </a:cubicBezTo>
                  <a:cubicBezTo>
                    <a:pt x="321" y="504"/>
                    <a:pt x="384" y="476"/>
                    <a:pt x="430" y="430"/>
                  </a:cubicBezTo>
                  <a:cubicBezTo>
                    <a:pt x="476" y="384"/>
                    <a:pt x="504" y="321"/>
                    <a:pt x="504" y="252"/>
                  </a:cubicBezTo>
                  <a:cubicBezTo>
                    <a:pt x="512" y="252"/>
                    <a:pt x="512" y="252"/>
                    <a:pt x="512" y="252"/>
                  </a:cubicBezTo>
                  <a:cubicBezTo>
                    <a:pt x="512" y="252"/>
                    <a:pt x="512" y="252"/>
                    <a:pt x="512" y="252"/>
                  </a:cubicBezTo>
                  <a:cubicBezTo>
                    <a:pt x="504" y="252"/>
                    <a:pt x="504" y="252"/>
                    <a:pt x="504" y="252"/>
                  </a:cubicBezTo>
                  <a:cubicBezTo>
                    <a:pt x="504" y="182"/>
                    <a:pt x="476" y="119"/>
                    <a:pt x="430" y="74"/>
                  </a:cubicBezTo>
                  <a:cubicBezTo>
                    <a:pt x="384" y="28"/>
                    <a:pt x="321" y="0"/>
                    <a:pt x="252"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 name="Freeform 6"/>
            <p:cNvSpPr>
              <a:spLocks noEditPoints="1"/>
            </p:cNvSpPr>
            <p:nvPr/>
          </p:nvSpPr>
          <p:spPr bwMode="auto">
            <a:xfrm>
              <a:off x="-3510915" y="120650"/>
              <a:ext cx="2019300" cy="2019300"/>
            </a:xfrm>
            <a:custGeom>
              <a:avLst/>
              <a:gdLst>
                <a:gd name="T0" fmla="*/ 536 w 536"/>
                <a:gd name="T1" fmla="*/ 268 h 536"/>
                <a:gd name="T2" fmla="*/ 536 w 536"/>
                <a:gd name="T3" fmla="*/ 268 h 536"/>
                <a:gd name="T4" fmla="*/ 536 w 536"/>
                <a:gd name="T5" fmla="*/ 268 h 536"/>
                <a:gd name="T6" fmla="*/ 268 w 536"/>
                <a:gd name="T7" fmla="*/ 0 h 536"/>
                <a:gd name="T8" fmla="*/ 0 w 536"/>
                <a:gd name="T9" fmla="*/ 268 h 536"/>
                <a:gd name="T10" fmla="*/ 268 w 536"/>
                <a:gd name="T11" fmla="*/ 536 h 536"/>
                <a:gd name="T12" fmla="*/ 536 w 536"/>
                <a:gd name="T13" fmla="*/ 268 h 536"/>
                <a:gd name="T14" fmla="*/ 528 w 536"/>
                <a:gd name="T15" fmla="*/ 268 h 536"/>
                <a:gd name="T16" fmla="*/ 520 w 536"/>
                <a:gd name="T17" fmla="*/ 268 h 536"/>
                <a:gd name="T18" fmla="*/ 446 w 536"/>
                <a:gd name="T19" fmla="*/ 446 h 536"/>
                <a:gd name="T20" fmla="*/ 268 w 536"/>
                <a:gd name="T21" fmla="*/ 520 h 536"/>
                <a:gd name="T22" fmla="*/ 90 w 536"/>
                <a:gd name="T23" fmla="*/ 446 h 536"/>
                <a:gd name="T24" fmla="*/ 16 w 536"/>
                <a:gd name="T25" fmla="*/ 268 h 536"/>
                <a:gd name="T26" fmla="*/ 90 w 536"/>
                <a:gd name="T27" fmla="*/ 90 h 536"/>
                <a:gd name="T28" fmla="*/ 268 w 536"/>
                <a:gd name="T29" fmla="*/ 16 h 536"/>
                <a:gd name="T30" fmla="*/ 446 w 536"/>
                <a:gd name="T31" fmla="*/ 90 h 536"/>
                <a:gd name="T32" fmla="*/ 520 w 536"/>
                <a:gd name="T33" fmla="*/ 268 h 536"/>
                <a:gd name="T34" fmla="*/ 528 w 536"/>
                <a:gd name="T35" fmla="*/ 268 h 536"/>
                <a:gd name="T36" fmla="*/ 536 w 536"/>
                <a:gd name="T37" fmla="*/ 268 h 536"/>
                <a:gd name="T38" fmla="*/ 536 w 536"/>
                <a:gd name="T39" fmla="*/ 268 h 536"/>
                <a:gd name="T40" fmla="*/ 268 w 536"/>
                <a:gd name="T41" fmla="*/ 0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36" h="536">
                  <a:moveTo>
                    <a:pt x="536" y="268"/>
                  </a:moveTo>
                  <a:cubicBezTo>
                    <a:pt x="536" y="268"/>
                    <a:pt x="536" y="268"/>
                    <a:pt x="536" y="268"/>
                  </a:cubicBezTo>
                  <a:cubicBezTo>
                    <a:pt x="536" y="268"/>
                    <a:pt x="536" y="268"/>
                    <a:pt x="536" y="268"/>
                  </a:cubicBezTo>
                  <a:moveTo>
                    <a:pt x="268" y="0"/>
                  </a:moveTo>
                  <a:cubicBezTo>
                    <a:pt x="120" y="0"/>
                    <a:pt x="0" y="120"/>
                    <a:pt x="0" y="268"/>
                  </a:cubicBezTo>
                  <a:cubicBezTo>
                    <a:pt x="0" y="416"/>
                    <a:pt x="120" y="536"/>
                    <a:pt x="268" y="536"/>
                  </a:cubicBezTo>
                  <a:cubicBezTo>
                    <a:pt x="416" y="536"/>
                    <a:pt x="536" y="416"/>
                    <a:pt x="536" y="268"/>
                  </a:cubicBezTo>
                  <a:cubicBezTo>
                    <a:pt x="528" y="268"/>
                    <a:pt x="528" y="268"/>
                    <a:pt x="528" y="268"/>
                  </a:cubicBezTo>
                  <a:cubicBezTo>
                    <a:pt x="520" y="268"/>
                    <a:pt x="520" y="268"/>
                    <a:pt x="520" y="268"/>
                  </a:cubicBezTo>
                  <a:cubicBezTo>
                    <a:pt x="520" y="337"/>
                    <a:pt x="492" y="400"/>
                    <a:pt x="446" y="446"/>
                  </a:cubicBezTo>
                  <a:cubicBezTo>
                    <a:pt x="400" y="492"/>
                    <a:pt x="337" y="520"/>
                    <a:pt x="268" y="520"/>
                  </a:cubicBezTo>
                  <a:cubicBezTo>
                    <a:pt x="198" y="520"/>
                    <a:pt x="135" y="492"/>
                    <a:pt x="90" y="446"/>
                  </a:cubicBezTo>
                  <a:cubicBezTo>
                    <a:pt x="44" y="400"/>
                    <a:pt x="16" y="337"/>
                    <a:pt x="16" y="268"/>
                  </a:cubicBezTo>
                  <a:cubicBezTo>
                    <a:pt x="16" y="198"/>
                    <a:pt x="44" y="135"/>
                    <a:pt x="90" y="90"/>
                  </a:cubicBezTo>
                  <a:cubicBezTo>
                    <a:pt x="135" y="44"/>
                    <a:pt x="198" y="16"/>
                    <a:pt x="268" y="16"/>
                  </a:cubicBezTo>
                  <a:cubicBezTo>
                    <a:pt x="337" y="16"/>
                    <a:pt x="400" y="44"/>
                    <a:pt x="446" y="90"/>
                  </a:cubicBezTo>
                  <a:cubicBezTo>
                    <a:pt x="492" y="135"/>
                    <a:pt x="520" y="198"/>
                    <a:pt x="520" y="268"/>
                  </a:cubicBezTo>
                  <a:cubicBezTo>
                    <a:pt x="528" y="268"/>
                    <a:pt x="528" y="268"/>
                    <a:pt x="528" y="268"/>
                  </a:cubicBezTo>
                  <a:cubicBezTo>
                    <a:pt x="536" y="268"/>
                    <a:pt x="536" y="268"/>
                    <a:pt x="536" y="268"/>
                  </a:cubicBezTo>
                  <a:cubicBezTo>
                    <a:pt x="536" y="268"/>
                    <a:pt x="536" y="268"/>
                    <a:pt x="536" y="268"/>
                  </a:cubicBezTo>
                  <a:cubicBezTo>
                    <a:pt x="536" y="120"/>
                    <a:pt x="416" y="0"/>
                    <a:pt x="268" y="0"/>
                  </a:cubicBezTo>
                </a:path>
              </a:pathLst>
            </a:custGeom>
            <a:solidFill>
              <a:srgbClr val="A3DCE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 name="Freeform 7"/>
            <p:cNvSpPr>
              <a:spLocks noEditPoints="1"/>
            </p:cNvSpPr>
            <p:nvPr/>
          </p:nvSpPr>
          <p:spPr bwMode="auto">
            <a:xfrm>
              <a:off x="-3628390" y="3175"/>
              <a:ext cx="2249488" cy="2249488"/>
            </a:xfrm>
            <a:custGeom>
              <a:avLst/>
              <a:gdLst>
                <a:gd name="T0" fmla="*/ 597 w 597"/>
                <a:gd name="T1" fmla="*/ 299 h 597"/>
                <a:gd name="T2" fmla="*/ 597 w 597"/>
                <a:gd name="T3" fmla="*/ 299 h 597"/>
                <a:gd name="T4" fmla="*/ 597 w 597"/>
                <a:gd name="T5" fmla="*/ 299 h 597"/>
                <a:gd name="T6" fmla="*/ 299 w 597"/>
                <a:gd name="T7" fmla="*/ 0 h 597"/>
                <a:gd name="T8" fmla="*/ 0 w 597"/>
                <a:gd name="T9" fmla="*/ 299 h 597"/>
                <a:gd name="T10" fmla="*/ 299 w 597"/>
                <a:gd name="T11" fmla="*/ 597 h 597"/>
                <a:gd name="T12" fmla="*/ 597 w 597"/>
                <a:gd name="T13" fmla="*/ 299 h 597"/>
                <a:gd name="T14" fmla="*/ 593 w 597"/>
                <a:gd name="T15" fmla="*/ 299 h 597"/>
                <a:gd name="T16" fmla="*/ 589 w 597"/>
                <a:gd name="T17" fmla="*/ 299 h 597"/>
                <a:gd name="T18" fmla="*/ 504 w 597"/>
                <a:gd name="T19" fmla="*/ 504 h 597"/>
                <a:gd name="T20" fmla="*/ 299 w 597"/>
                <a:gd name="T21" fmla="*/ 589 h 597"/>
                <a:gd name="T22" fmla="*/ 93 w 597"/>
                <a:gd name="T23" fmla="*/ 504 h 597"/>
                <a:gd name="T24" fmla="*/ 8 w 597"/>
                <a:gd name="T25" fmla="*/ 299 h 597"/>
                <a:gd name="T26" fmla="*/ 93 w 597"/>
                <a:gd name="T27" fmla="*/ 93 h 597"/>
                <a:gd name="T28" fmla="*/ 299 w 597"/>
                <a:gd name="T29" fmla="*/ 8 h 597"/>
                <a:gd name="T30" fmla="*/ 504 w 597"/>
                <a:gd name="T31" fmla="*/ 93 h 597"/>
                <a:gd name="T32" fmla="*/ 589 w 597"/>
                <a:gd name="T33" fmla="*/ 299 h 597"/>
                <a:gd name="T34" fmla="*/ 593 w 597"/>
                <a:gd name="T35" fmla="*/ 299 h 597"/>
                <a:gd name="T36" fmla="*/ 597 w 597"/>
                <a:gd name="T37" fmla="*/ 299 h 597"/>
                <a:gd name="T38" fmla="*/ 597 w 597"/>
                <a:gd name="T39" fmla="*/ 299 h 597"/>
                <a:gd name="T40" fmla="*/ 299 w 597"/>
                <a:gd name="T41" fmla="*/ 0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97" h="597">
                  <a:moveTo>
                    <a:pt x="597" y="299"/>
                  </a:moveTo>
                  <a:cubicBezTo>
                    <a:pt x="597" y="299"/>
                    <a:pt x="597" y="299"/>
                    <a:pt x="597" y="299"/>
                  </a:cubicBezTo>
                  <a:cubicBezTo>
                    <a:pt x="597" y="299"/>
                    <a:pt x="597" y="299"/>
                    <a:pt x="597" y="299"/>
                  </a:cubicBezTo>
                  <a:moveTo>
                    <a:pt x="299" y="0"/>
                  </a:moveTo>
                  <a:cubicBezTo>
                    <a:pt x="134" y="0"/>
                    <a:pt x="0" y="134"/>
                    <a:pt x="0" y="299"/>
                  </a:cubicBezTo>
                  <a:cubicBezTo>
                    <a:pt x="0" y="464"/>
                    <a:pt x="134" y="597"/>
                    <a:pt x="299" y="597"/>
                  </a:cubicBezTo>
                  <a:cubicBezTo>
                    <a:pt x="464" y="597"/>
                    <a:pt x="597" y="464"/>
                    <a:pt x="597" y="299"/>
                  </a:cubicBezTo>
                  <a:cubicBezTo>
                    <a:pt x="593" y="299"/>
                    <a:pt x="593" y="299"/>
                    <a:pt x="593" y="299"/>
                  </a:cubicBezTo>
                  <a:cubicBezTo>
                    <a:pt x="589" y="299"/>
                    <a:pt x="589" y="299"/>
                    <a:pt x="589" y="299"/>
                  </a:cubicBezTo>
                  <a:cubicBezTo>
                    <a:pt x="589" y="379"/>
                    <a:pt x="557" y="452"/>
                    <a:pt x="504" y="504"/>
                  </a:cubicBezTo>
                  <a:cubicBezTo>
                    <a:pt x="452" y="557"/>
                    <a:pt x="379" y="589"/>
                    <a:pt x="299" y="589"/>
                  </a:cubicBezTo>
                  <a:cubicBezTo>
                    <a:pt x="219" y="589"/>
                    <a:pt x="146" y="557"/>
                    <a:pt x="93" y="504"/>
                  </a:cubicBezTo>
                  <a:cubicBezTo>
                    <a:pt x="41" y="452"/>
                    <a:pt x="8" y="379"/>
                    <a:pt x="8" y="299"/>
                  </a:cubicBezTo>
                  <a:cubicBezTo>
                    <a:pt x="8" y="219"/>
                    <a:pt x="41" y="146"/>
                    <a:pt x="93" y="93"/>
                  </a:cubicBezTo>
                  <a:cubicBezTo>
                    <a:pt x="146" y="41"/>
                    <a:pt x="219" y="8"/>
                    <a:pt x="299" y="8"/>
                  </a:cubicBezTo>
                  <a:cubicBezTo>
                    <a:pt x="379" y="8"/>
                    <a:pt x="452" y="41"/>
                    <a:pt x="504" y="93"/>
                  </a:cubicBezTo>
                  <a:cubicBezTo>
                    <a:pt x="557" y="146"/>
                    <a:pt x="589" y="219"/>
                    <a:pt x="589" y="299"/>
                  </a:cubicBezTo>
                  <a:cubicBezTo>
                    <a:pt x="593" y="299"/>
                    <a:pt x="593" y="299"/>
                    <a:pt x="593" y="299"/>
                  </a:cubicBezTo>
                  <a:cubicBezTo>
                    <a:pt x="597" y="299"/>
                    <a:pt x="597" y="299"/>
                    <a:pt x="597" y="299"/>
                  </a:cubicBezTo>
                  <a:cubicBezTo>
                    <a:pt x="597" y="299"/>
                    <a:pt x="597" y="299"/>
                    <a:pt x="597" y="299"/>
                  </a:cubicBezTo>
                  <a:cubicBezTo>
                    <a:pt x="597" y="134"/>
                    <a:pt x="464" y="0"/>
                    <a:pt x="299"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 name="Freeform 101"/>
            <p:cNvSpPr>
              <a:spLocks noChangeArrowheads="1"/>
            </p:cNvSpPr>
            <p:nvPr/>
          </p:nvSpPr>
          <p:spPr bwMode="auto">
            <a:xfrm>
              <a:off x="-3138090" y="628391"/>
              <a:ext cx="1303812" cy="1003818"/>
            </a:xfrm>
            <a:custGeom>
              <a:avLst/>
              <a:gdLst>
                <a:gd name="T0" fmla="*/ 80 w 497"/>
                <a:gd name="T1" fmla="*/ 248 h 382"/>
                <a:gd name="T2" fmla="*/ 80 w 497"/>
                <a:gd name="T3" fmla="*/ 248 h 382"/>
                <a:gd name="T4" fmla="*/ 159 w 497"/>
                <a:gd name="T5" fmla="*/ 328 h 382"/>
                <a:gd name="T6" fmla="*/ 248 w 497"/>
                <a:gd name="T7" fmla="*/ 381 h 382"/>
                <a:gd name="T8" fmla="*/ 337 w 497"/>
                <a:gd name="T9" fmla="*/ 337 h 382"/>
                <a:gd name="T10" fmla="*/ 390 w 497"/>
                <a:gd name="T11" fmla="*/ 258 h 382"/>
                <a:gd name="T12" fmla="*/ 248 w 497"/>
                <a:gd name="T13" fmla="*/ 328 h 382"/>
                <a:gd name="T14" fmla="*/ 80 w 497"/>
                <a:gd name="T15" fmla="*/ 248 h 382"/>
                <a:gd name="T16" fmla="*/ 487 w 497"/>
                <a:gd name="T17" fmla="*/ 124 h 382"/>
                <a:gd name="T18" fmla="*/ 487 w 497"/>
                <a:gd name="T19" fmla="*/ 124 h 382"/>
                <a:gd name="T20" fmla="*/ 274 w 497"/>
                <a:gd name="T21" fmla="*/ 9 h 382"/>
                <a:gd name="T22" fmla="*/ 221 w 497"/>
                <a:gd name="T23" fmla="*/ 9 h 382"/>
                <a:gd name="T24" fmla="*/ 9 w 497"/>
                <a:gd name="T25" fmla="*/ 124 h 382"/>
                <a:gd name="T26" fmla="*/ 9 w 497"/>
                <a:gd name="T27" fmla="*/ 160 h 382"/>
                <a:gd name="T28" fmla="*/ 221 w 497"/>
                <a:gd name="T29" fmla="*/ 275 h 382"/>
                <a:gd name="T30" fmla="*/ 274 w 497"/>
                <a:gd name="T31" fmla="*/ 275 h 382"/>
                <a:gd name="T32" fmla="*/ 408 w 497"/>
                <a:gd name="T33" fmla="*/ 195 h 382"/>
                <a:gd name="T34" fmla="*/ 266 w 497"/>
                <a:gd name="T35" fmla="*/ 160 h 382"/>
                <a:gd name="T36" fmla="*/ 248 w 497"/>
                <a:gd name="T37" fmla="*/ 168 h 382"/>
                <a:gd name="T38" fmla="*/ 203 w 497"/>
                <a:gd name="T39" fmla="*/ 133 h 382"/>
                <a:gd name="T40" fmla="*/ 248 w 497"/>
                <a:gd name="T41" fmla="*/ 107 h 382"/>
                <a:gd name="T42" fmla="*/ 293 w 497"/>
                <a:gd name="T43" fmla="*/ 124 h 382"/>
                <a:gd name="T44" fmla="*/ 443 w 497"/>
                <a:gd name="T45" fmla="*/ 177 h 382"/>
                <a:gd name="T46" fmla="*/ 487 w 497"/>
                <a:gd name="T47" fmla="*/ 160 h 382"/>
                <a:gd name="T48" fmla="*/ 487 w 497"/>
                <a:gd name="T49" fmla="*/ 124 h 382"/>
                <a:gd name="T50" fmla="*/ 425 w 497"/>
                <a:gd name="T51" fmla="*/ 346 h 382"/>
                <a:gd name="T52" fmla="*/ 425 w 497"/>
                <a:gd name="T53" fmla="*/ 346 h 382"/>
                <a:gd name="T54" fmla="*/ 461 w 497"/>
                <a:gd name="T55" fmla="*/ 337 h 382"/>
                <a:gd name="T56" fmla="*/ 443 w 497"/>
                <a:gd name="T57" fmla="*/ 177 h 382"/>
                <a:gd name="T58" fmla="*/ 408 w 497"/>
                <a:gd name="T59" fmla="*/ 195 h 382"/>
                <a:gd name="T60" fmla="*/ 425 w 497"/>
                <a:gd name="T61" fmla="*/ 346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97" h="382">
                  <a:moveTo>
                    <a:pt x="80" y="248"/>
                  </a:moveTo>
                  <a:lnTo>
                    <a:pt x="80" y="248"/>
                  </a:lnTo>
                  <a:cubicBezTo>
                    <a:pt x="97" y="293"/>
                    <a:pt x="106" y="311"/>
                    <a:pt x="159" y="328"/>
                  </a:cubicBezTo>
                  <a:cubicBezTo>
                    <a:pt x="203" y="355"/>
                    <a:pt x="230" y="381"/>
                    <a:pt x="248" y="381"/>
                  </a:cubicBezTo>
                  <a:cubicBezTo>
                    <a:pt x="266" y="381"/>
                    <a:pt x="293" y="355"/>
                    <a:pt x="337" y="337"/>
                  </a:cubicBezTo>
                  <a:cubicBezTo>
                    <a:pt x="390" y="311"/>
                    <a:pt x="372" y="311"/>
                    <a:pt x="390" y="258"/>
                  </a:cubicBezTo>
                  <a:cubicBezTo>
                    <a:pt x="248" y="328"/>
                    <a:pt x="248" y="328"/>
                    <a:pt x="248" y="328"/>
                  </a:cubicBezTo>
                  <a:lnTo>
                    <a:pt x="80" y="248"/>
                  </a:lnTo>
                  <a:close/>
                  <a:moveTo>
                    <a:pt x="487" y="124"/>
                  </a:moveTo>
                  <a:lnTo>
                    <a:pt x="487" y="124"/>
                  </a:lnTo>
                  <a:cubicBezTo>
                    <a:pt x="274" y="9"/>
                    <a:pt x="274" y="9"/>
                    <a:pt x="274" y="9"/>
                  </a:cubicBezTo>
                  <a:cubicBezTo>
                    <a:pt x="266" y="0"/>
                    <a:pt x="239" y="0"/>
                    <a:pt x="221" y="9"/>
                  </a:cubicBezTo>
                  <a:cubicBezTo>
                    <a:pt x="9" y="124"/>
                    <a:pt x="9" y="124"/>
                    <a:pt x="9" y="124"/>
                  </a:cubicBezTo>
                  <a:cubicBezTo>
                    <a:pt x="0" y="133"/>
                    <a:pt x="0" y="142"/>
                    <a:pt x="9" y="160"/>
                  </a:cubicBezTo>
                  <a:cubicBezTo>
                    <a:pt x="221" y="275"/>
                    <a:pt x="221" y="275"/>
                    <a:pt x="221" y="275"/>
                  </a:cubicBezTo>
                  <a:cubicBezTo>
                    <a:pt x="239" y="284"/>
                    <a:pt x="266" y="284"/>
                    <a:pt x="274" y="275"/>
                  </a:cubicBezTo>
                  <a:cubicBezTo>
                    <a:pt x="408" y="195"/>
                    <a:pt x="408" y="195"/>
                    <a:pt x="408" y="195"/>
                  </a:cubicBezTo>
                  <a:cubicBezTo>
                    <a:pt x="266" y="160"/>
                    <a:pt x="266" y="160"/>
                    <a:pt x="266" y="160"/>
                  </a:cubicBezTo>
                  <a:cubicBezTo>
                    <a:pt x="257" y="160"/>
                    <a:pt x="257" y="168"/>
                    <a:pt x="248" y="168"/>
                  </a:cubicBezTo>
                  <a:cubicBezTo>
                    <a:pt x="221" y="168"/>
                    <a:pt x="203" y="151"/>
                    <a:pt x="203" y="133"/>
                  </a:cubicBezTo>
                  <a:cubicBezTo>
                    <a:pt x="203" y="124"/>
                    <a:pt x="221" y="107"/>
                    <a:pt x="248" y="107"/>
                  </a:cubicBezTo>
                  <a:cubicBezTo>
                    <a:pt x="266" y="107"/>
                    <a:pt x="284" y="115"/>
                    <a:pt x="293" y="124"/>
                  </a:cubicBezTo>
                  <a:cubicBezTo>
                    <a:pt x="443" y="177"/>
                    <a:pt x="443" y="177"/>
                    <a:pt x="443" y="177"/>
                  </a:cubicBezTo>
                  <a:cubicBezTo>
                    <a:pt x="487" y="160"/>
                    <a:pt x="487" y="160"/>
                    <a:pt x="487" y="160"/>
                  </a:cubicBezTo>
                  <a:cubicBezTo>
                    <a:pt x="496" y="142"/>
                    <a:pt x="496" y="133"/>
                    <a:pt x="487" y="124"/>
                  </a:cubicBezTo>
                  <a:close/>
                  <a:moveTo>
                    <a:pt x="425" y="346"/>
                  </a:moveTo>
                  <a:lnTo>
                    <a:pt x="425" y="346"/>
                  </a:lnTo>
                  <a:cubicBezTo>
                    <a:pt x="416" y="355"/>
                    <a:pt x="452" y="364"/>
                    <a:pt x="461" y="337"/>
                  </a:cubicBezTo>
                  <a:cubicBezTo>
                    <a:pt x="469" y="213"/>
                    <a:pt x="443" y="177"/>
                    <a:pt x="443" y="177"/>
                  </a:cubicBezTo>
                  <a:cubicBezTo>
                    <a:pt x="408" y="195"/>
                    <a:pt x="408" y="195"/>
                    <a:pt x="408" y="195"/>
                  </a:cubicBezTo>
                  <a:cubicBezTo>
                    <a:pt x="408" y="195"/>
                    <a:pt x="443" y="222"/>
                    <a:pt x="425" y="346"/>
                  </a:cubicBezTo>
                  <a:close/>
                </a:path>
              </a:pathLst>
            </a:custGeom>
            <a:noFill/>
            <a:ln>
              <a:solidFill>
                <a:srgbClr val="48B0BD"/>
              </a:solidFill>
            </a:ln>
            <a:effectLst/>
          </p:spPr>
          <p:txBody>
            <a:bodyPr wrap="none" anchor="ctr"/>
            <a:lstStyle/>
            <a:p>
              <a:pPr defTabSz="534670" eaLnBrk="1" fontAlgn="auto" hangingPunct="1">
                <a:spcBef>
                  <a:spcPts val="0"/>
                </a:spcBef>
                <a:spcAft>
                  <a:spcPts val="0"/>
                </a:spcAft>
              </a:pPr>
              <a:endParaRPr kumimoji="0" lang="en-US" sz="2105">
                <a:solidFill>
                  <a:prstClr val="black"/>
                </a:solidFill>
                <a:latin typeface="Calibri" panose="020F0502020204030204"/>
                <a:ea typeface="+mn-ea"/>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a:srcRect l="651" t="3819" r="2203" b="1245"/>
          <a:stretch>
            <a:fillRect/>
          </a:stretch>
        </p:blipFill>
        <p:spPr>
          <a:xfrm>
            <a:off x="0" y="0"/>
            <a:ext cx="12192000" cy="6858000"/>
          </a:xfrm>
          <a:prstGeom prst="rect">
            <a:avLst/>
          </a:prstGeom>
        </p:spPr>
      </p:pic>
      <p:pic>
        <p:nvPicPr>
          <p:cNvPr id="109" name="图片 108"/>
          <p:cNvPicPr>
            <a:picLocks noChangeAspect="1"/>
          </p:cNvPicPr>
          <p:nvPr/>
        </p:nvPicPr>
        <p:blipFill>
          <a:blip r:embed="rId3"/>
          <a:srcRect t="50000"/>
          <a:stretch>
            <a:fillRect/>
          </a:stretch>
        </p:blipFill>
        <p:spPr>
          <a:xfrm>
            <a:off x="5552575" y="-1"/>
            <a:ext cx="1086850" cy="157723"/>
          </a:xfrm>
          <a:custGeom>
            <a:avLst/>
            <a:gdLst>
              <a:gd name="connsiteX0" fmla="*/ 0 w 4121253"/>
              <a:gd name="connsiteY0" fmla="*/ 0 h 1792380"/>
              <a:gd name="connsiteX1" fmla="*/ 4121253 w 4121253"/>
              <a:gd name="connsiteY1" fmla="*/ 0 h 1792380"/>
              <a:gd name="connsiteX2" fmla="*/ 4121253 w 4121253"/>
              <a:gd name="connsiteY2" fmla="*/ 1792380 h 1792380"/>
              <a:gd name="connsiteX3" fmla="*/ 0 w 4121253"/>
              <a:gd name="connsiteY3" fmla="*/ 1792380 h 1792380"/>
            </a:gdLst>
            <a:ahLst/>
            <a:cxnLst>
              <a:cxn ang="0">
                <a:pos x="connsiteX0" y="connsiteY0"/>
              </a:cxn>
              <a:cxn ang="0">
                <a:pos x="connsiteX1" y="connsiteY1"/>
              </a:cxn>
              <a:cxn ang="0">
                <a:pos x="connsiteX2" y="connsiteY2"/>
              </a:cxn>
              <a:cxn ang="0">
                <a:pos x="connsiteX3" y="connsiteY3"/>
              </a:cxn>
            </a:cxnLst>
            <a:rect l="l" t="t" r="r" b="b"/>
            <a:pathLst>
              <a:path w="4121253" h="1792380">
                <a:moveTo>
                  <a:pt x="0" y="0"/>
                </a:moveTo>
                <a:lnTo>
                  <a:pt x="4121253" y="0"/>
                </a:lnTo>
                <a:lnTo>
                  <a:pt x="4121253" y="1792380"/>
                </a:lnTo>
                <a:lnTo>
                  <a:pt x="0" y="1792380"/>
                </a:lnTo>
                <a:close/>
              </a:path>
            </a:pathLst>
          </a:custGeom>
        </p:spPr>
      </p:pic>
      <p:sp>
        <p:nvSpPr>
          <p:cNvPr id="3" name="矩形 2"/>
          <p:cNvSpPr/>
          <p:nvPr/>
        </p:nvSpPr>
        <p:spPr>
          <a:xfrm>
            <a:off x="4791797" y="219906"/>
            <a:ext cx="2589299" cy="461665"/>
          </a:xfrm>
          <a:prstGeom prst="rect">
            <a:avLst/>
          </a:prstGeom>
        </p:spPr>
        <p:txBody>
          <a:bodyPr wrap="none">
            <a:spAutoFit/>
          </a:bodyPr>
          <a:lstStyle/>
          <a:p>
            <a:r>
              <a:rPr lang="en-US" altLang="zh-CN" sz="2400" b="1" spc="300" dirty="0">
                <a:solidFill>
                  <a:srgbClr val="61B5C0"/>
                </a:solidFill>
                <a:latin typeface="微软雅黑" panose="020B0503020204020204" pitchFamily="34" charset="-122"/>
                <a:ea typeface="微软雅黑" panose="020B0503020204020204" pitchFamily="34" charset="-122"/>
              </a:rPr>
              <a:t>Introduction</a:t>
            </a:r>
            <a:endParaRPr lang="zh-CN" altLang="en-US" sz="2400" b="1" spc="300" dirty="0">
              <a:solidFill>
                <a:srgbClr val="61B5C0"/>
              </a:solidFill>
              <a:latin typeface="微软雅黑" panose="020B0503020204020204" pitchFamily="34" charset="-122"/>
              <a:ea typeface="微软雅黑" panose="020B0503020204020204" pitchFamily="34" charset="-122"/>
            </a:endParaRPr>
          </a:p>
        </p:txBody>
      </p:sp>
      <p:sp>
        <p:nvSpPr>
          <p:cNvPr id="4" name="矩形 3"/>
          <p:cNvSpPr/>
          <p:nvPr/>
        </p:nvSpPr>
        <p:spPr>
          <a:xfrm>
            <a:off x="6003641" y="2967335"/>
            <a:ext cx="184730" cy="923330"/>
          </a:xfrm>
          <a:prstGeom prst="rect">
            <a:avLst/>
          </a:prstGeom>
          <a:noFill/>
        </p:spPr>
        <p:txBody>
          <a:bodyPr wrap="none" lIns="91440" tIns="45720" rIns="91440" bIns="45720">
            <a:spAutoFit/>
          </a:bodyPr>
          <a:lstStyle/>
          <a:p>
            <a:pPr algn="ctr"/>
            <a:endParaRPr lang="en-US" altLang="zh-CN" sz="5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
        <p:nvSpPr>
          <p:cNvPr id="5" name="文本框 4"/>
          <p:cNvSpPr txBox="1"/>
          <p:nvPr/>
        </p:nvSpPr>
        <p:spPr>
          <a:xfrm>
            <a:off x="591671" y="1692293"/>
            <a:ext cx="9989405" cy="2306955"/>
          </a:xfrm>
          <a:prstGeom prst="rect">
            <a:avLst/>
          </a:prstGeom>
          <a:noFill/>
        </p:spPr>
        <p:txBody>
          <a:bodyPr wrap="square" rtlCol="0">
            <a:spAutoFit/>
          </a:bodyPr>
          <a:lstStyle/>
          <a:p>
            <a:r>
              <a:rPr lang="zh-CN" altLang="en-US" sz="2400" b="1" dirty="0"/>
              <a:t>     </a:t>
            </a:r>
            <a:r>
              <a:rPr sz="2400" b="1" dirty="0"/>
              <a:t>"Environmental Protection Law" provides that local people's governments at all tiers should be responsible for the environmental quality of their administrative areas. But actually,  </a:t>
            </a:r>
            <a:r>
              <a:rPr lang="en-US" altLang="zh-CN" sz="2400" b="1" dirty="0"/>
              <a:t>the local environmental protection bureaus </a:t>
            </a:r>
            <a:r>
              <a:rPr sz="2400" b="1" dirty="0"/>
              <a:t>are often responsible for </a:t>
            </a:r>
            <a:r>
              <a:rPr lang="en-US" altLang="zh-CN" sz="2400" b="1" dirty="0"/>
              <a:t>environmental issues </a:t>
            </a:r>
            <a:r>
              <a:rPr sz="2400" b="1" dirty="0"/>
              <a:t>and the government's statutory duties are difficult to implement. </a:t>
            </a:r>
          </a:p>
          <a:p>
            <a:endParaRPr kumimoji="1" lang="zh-CN" altLang="en-US" sz="2400" dirty="0"/>
          </a:p>
        </p:txBody>
      </p:sp>
      <p:pic>
        <p:nvPicPr>
          <p:cNvPr id="6" name="图片 5" descr="1491938724558_1"/>
          <p:cNvPicPr>
            <a:picLocks noChangeAspect="1"/>
          </p:cNvPicPr>
          <p:nvPr/>
        </p:nvPicPr>
        <p:blipFill>
          <a:blip r:embed="rId4"/>
          <a:stretch>
            <a:fillRect/>
          </a:stretch>
        </p:blipFill>
        <p:spPr>
          <a:xfrm>
            <a:off x="3546475" y="3890645"/>
            <a:ext cx="5079365" cy="274256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ircle(in)">
                                      <p:cBhvr>
                                        <p:cTn id="7"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53947" y="-249029"/>
            <a:ext cx="12550140" cy="7223759"/>
          </a:xfrm>
          <a:prstGeom prst="rect">
            <a:avLst/>
          </a:prstGeom>
        </p:spPr>
      </p:pic>
      <p:grpSp>
        <p:nvGrpSpPr>
          <p:cNvPr id="37" name="组合 36"/>
          <p:cNvGrpSpPr/>
          <p:nvPr/>
        </p:nvGrpSpPr>
        <p:grpSpPr>
          <a:xfrm>
            <a:off x="3937455" y="2243241"/>
            <a:ext cx="4969722" cy="2477801"/>
            <a:chOff x="4444777" y="3626560"/>
            <a:chExt cx="4969722" cy="2477801"/>
          </a:xfrm>
        </p:grpSpPr>
        <p:sp>
          <p:nvSpPr>
            <p:cNvPr id="33" name="文本框 32"/>
            <p:cNvSpPr txBox="1"/>
            <p:nvPr/>
          </p:nvSpPr>
          <p:spPr>
            <a:xfrm>
              <a:off x="4950238" y="4904032"/>
              <a:ext cx="4464261" cy="1200329"/>
            </a:xfrm>
            <a:prstGeom prst="rect">
              <a:avLst/>
            </a:prstGeom>
            <a:noFill/>
          </p:spPr>
          <p:txBody>
            <a:bodyPr wrap="square" rtlCol="0">
              <a:spAutoFit/>
            </a:bodyPr>
            <a:lstStyle/>
            <a:p>
              <a:r>
                <a:rPr lang="en-US" altLang="zh-CN" sz="2400" b="1" spc="300" dirty="0">
                  <a:solidFill>
                    <a:srgbClr val="61B5C0"/>
                  </a:solidFill>
                  <a:latin typeface="微软雅黑" panose="020B0503020204020204" pitchFamily="34" charset="-122"/>
                  <a:ea typeface="微软雅黑" panose="020B0503020204020204" pitchFamily="34" charset="-122"/>
                </a:rPr>
                <a:t>The Necessity to Establish the River Chief system</a:t>
              </a:r>
              <a:endParaRPr lang="zh-CN" altLang="en-US" sz="2400" b="1" spc="300" dirty="0">
                <a:solidFill>
                  <a:srgbClr val="61B5C0"/>
                </a:solidFill>
                <a:latin typeface="微软雅黑" panose="020B0503020204020204" pitchFamily="34" charset="-122"/>
                <a:ea typeface="微软雅黑" panose="020B0503020204020204" pitchFamily="34" charset="-122"/>
              </a:endParaRPr>
            </a:p>
          </p:txBody>
        </p:sp>
        <p:sp>
          <p:nvSpPr>
            <p:cNvPr id="35" name="文本框 34"/>
            <p:cNvSpPr txBox="1"/>
            <p:nvPr/>
          </p:nvSpPr>
          <p:spPr>
            <a:xfrm>
              <a:off x="4444777" y="3626560"/>
              <a:ext cx="1193710" cy="2237766"/>
            </a:xfrm>
            <a:prstGeom prst="rect">
              <a:avLst/>
            </a:prstGeom>
            <a:noFill/>
          </p:spPr>
          <p:txBody>
            <a:bodyPr wrap="square" rtlCol="0">
              <a:spAutoFit/>
            </a:bodyPr>
            <a:lstStyle/>
            <a:p>
              <a:pPr algn="ctr"/>
              <a:r>
                <a:rPr lang="en-US" altLang="zh-CN" sz="13800" dirty="0">
                  <a:solidFill>
                    <a:srgbClr val="5DB6C3"/>
                  </a:solidFill>
                </a:rPr>
                <a:t>P</a:t>
              </a:r>
              <a:endParaRPr lang="zh-CN" altLang="en-US" sz="13800" dirty="0">
                <a:solidFill>
                  <a:srgbClr val="5DB6C3"/>
                </a:solidFill>
              </a:endParaRPr>
            </a:p>
          </p:txBody>
        </p:sp>
        <p:sp>
          <p:nvSpPr>
            <p:cNvPr id="36" name="文本框 35"/>
            <p:cNvSpPr txBox="1"/>
            <p:nvPr/>
          </p:nvSpPr>
          <p:spPr>
            <a:xfrm>
              <a:off x="5541899" y="4511040"/>
              <a:ext cx="1332175" cy="400110"/>
            </a:xfrm>
            <a:prstGeom prst="rect">
              <a:avLst/>
            </a:prstGeom>
            <a:noFill/>
          </p:spPr>
          <p:txBody>
            <a:bodyPr wrap="square" rtlCol="0">
              <a:spAutoFit/>
            </a:bodyPr>
            <a:lstStyle/>
            <a:p>
              <a:r>
                <a:rPr lang="en-US" altLang="zh-CN" sz="2000" b="1" dirty="0">
                  <a:solidFill>
                    <a:srgbClr val="5DB6C3"/>
                  </a:solidFill>
                </a:rPr>
                <a:t>art 02</a:t>
              </a:r>
              <a:endParaRPr lang="zh-CN" altLang="en-US" sz="2000" b="1" dirty="0">
                <a:solidFill>
                  <a:srgbClr val="5DB6C3"/>
                </a:solidFill>
              </a:endParaRPr>
            </a:p>
          </p:txBody>
        </p:sp>
      </p:grpSp>
      <p:grpSp>
        <p:nvGrpSpPr>
          <p:cNvPr id="3" name="组合 2"/>
          <p:cNvGrpSpPr/>
          <p:nvPr/>
        </p:nvGrpSpPr>
        <p:grpSpPr>
          <a:xfrm>
            <a:off x="7594258" y="2734342"/>
            <a:ext cx="1468169" cy="1277337"/>
            <a:chOff x="7594258" y="2734342"/>
            <a:chExt cx="1468169" cy="1277337"/>
          </a:xfrm>
        </p:grpSpPr>
        <p:grpSp>
          <p:nvGrpSpPr>
            <p:cNvPr id="30" name="组合 29"/>
            <p:cNvGrpSpPr/>
            <p:nvPr/>
          </p:nvGrpSpPr>
          <p:grpSpPr>
            <a:xfrm>
              <a:off x="7594258" y="2734342"/>
              <a:ext cx="1468169" cy="1277337"/>
              <a:chOff x="3798124" y="1016405"/>
              <a:chExt cx="4588132" cy="3991769"/>
            </a:xfrm>
          </p:grpSpPr>
          <p:sp>
            <p:nvSpPr>
              <p:cNvPr id="18" name="Freeform 9"/>
              <p:cNvSpPr/>
              <p:nvPr/>
            </p:nvSpPr>
            <p:spPr bwMode="auto">
              <a:xfrm>
                <a:off x="3801081" y="1026752"/>
                <a:ext cx="4582220" cy="3970271"/>
              </a:xfrm>
              <a:custGeom>
                <a:avLst/>
                <a:gdLst>
                  <a:gd name="T0" fmla="*/ 2326 w 3100"/>
                  <a:gd name="T1" fmla="*/ 0 h 2686"/>
                  <a:gd name="T2" fmla="*/ 3100 w 3100"/>
                  <a:gd name="T3" fmla="*/ 1344 h 2686"/>
                  <a:gd name="T4" fmla="*/ 2326 w 3100"/>
                  <a:gd name="T5" fmla="*/ 2686 h 2686"/>
                  <a:gd name="T6" fmla="*/ 774 w 3100"/>
                  <a:gd name="T7" fmla="*/ 2686 h 2686"/>
                  <a:gd name="T8" fmla="*/ 0 w 3100"/>
                  <a:gd name="T9" fmla="*/ 1344 h 2686"/>
                  <a:gd name="T10" fmla="*/ 774 w 3100"/>
                  <a:gd name="T11" fmla="*/ 0 h 2686"/>
                  <a:gd name="T12" fmla="*/ 2326 w 3100"/>
                  <a:gd name="T13" fmla="*/ 0 h 2686"/>
                </a:gdLst>
                <a:ahLst/>
                <a:cxnLst>
                  <a:cxn ang="0">
                    <a:pos x="T0" y="T1"/>
                  </a:cxn>
                  <a:cxn ang="0">
                    <a:pos x="T2" y="T3"/>
                  </a:cxn>
                  <a:cxn ang="0">
                    <a:pos x="T4" y="T5"/>
                  </a:cxn>
                  <a:cxn ang="0">
                    <a:pos x="T6" y="T7"/>
                  </a:cxn>
                  <a:cxn ang="0">
                    <a:pos x="T8" y="T9"/>
                  </a:cxn>
                  <a:cxn ang="0">
                    <a:pos x="T10" y="T11"/>
                  </a:cxn>
                  <a:cxn ang="0">
                    <a:pos x="T12" y="T13"/>
                  </a:cxn>
                </a:cxnLst>
                <a:rect l="0" t="0" r="r" b="b"/>
                <a:pathLst>
                  <a:path w="3100" h="2686">
                    <a:moveTo>
                      <a:pt x="2326" y="0"/>
                    </a:moveTo>
                    <a:lnTo>
                      <a:pt x="3100" y="1344"/>
                    </a:lnTo>
                    <a:lnTo>
                      <a:pt x="2326" y="2686"/>
                    </a:lnTo>
                    <a:lnTo>
                      <a:pt x="774" y="2686"/>
                    </a:lnTo>
                    <a:lnTo>
                      <a:pt x="0" y="1344"/>
                    </a:lnTo>
                    <a:lnTo>
                      <a:pt x="774" y="0"/>
                    </a:lnTo>
                    <a:lnTo>
                      <a:pt x="2326" y="0"/>
                    </a:lnTo>
                    <a:close/>
                  </a:path>
                </a:pathLst>
              </a:custGeom>
              <a:solidFill>
                <a:srgbClr val="5DB6C3"/>
              </a:solidFill>
              <a:ln>
                <a:noFill/>
              </a:ln>
            </p:spPr>
            <p:txBody>
              <a:bodyPr vert="horz" wrap="square" lIns="91440" tIns="45720" rIns="91440" bIns="45720" numCol="1" anchor="t" anchorCtr="0" compatLnSpc="1"/>
              <a:lstStyle/>
              <a:p>
                <a:endParaRPr lang="zh-CN" altLang="en-US"/>
              </a:p>
            </p:txBody>
          </p:sp>
          <p:sp>
            <p:nvSpPr>
              <p:cNvPr id="19" name="Freeform 345"/>
              <p:cNvSpPr/>
              <p:nvPr/>
            </p:nvSpPr>
            <p:spPr bwMode="auto">
              <a:xfrm>
                <a:off x="4946668" y="1029745"/>
                <a:ext cx="3439588" cy="1986823"/>
              </a:xfrm>
              <a:custGeom>
                <a:avLst/>
                <a:gdLst>
                  <a:gd name="T0" fmla="*/ 2273 w 3407"/>
                  <a:gd name="T1" fmla="*/ 0 h 1968"/>
                  <a:gd name="T2" fmla="*/ 0 w 3407"/>
                  <a:gd name="T3" fmla="*/ 0 h 1968"/>
                  <a:gd name="T4" fmla="*/ 3407 w 3407"/>
                  <a:gd name="T5" fmla="*/ 1968 h 1968"/>
                  <a:gd name="T6" fmla="*/ 2273 w 3407"/>
                  <a:gd name="T7" fmla="*/ 0 h 1968"/>
                </a:gdLst>
                <a:ahLst/>
                <a:cxnLst>
                  <a:cxn ang="0">
                    <a:pos x="T0" y="T1"/>
                  </a:cxn>
                  <a:cxn ang="0">
                    <a:pos x="T2" y="T3"/>
                  </a:cxn>
                  <a:cxn ang="0">
                    <a:pos x="T4" y="T5"/>
                  </a:cxn>
                  <a:cxn ang="0">
                    <a:pos x="T6" y="T7"/>
                  </a:cxn>
                </a:cxnLst>
                <a:rect l="0" t="0" r="r" b="b"/>
                <a:pathLst>
                  <a:path w="3407" h="1968">
                    <a:moveTo>
                      <a:pt x="2273" y="0"/>
                    </a:moveTo>
                    <a:lnTo>
                      <a:pt x="0" y="0"/>
                    </a:lnTo>
                    <a:lnTo>
                      <a:pt x="3407" y="1968"/>
                    </a:lnTo>
                    <a:lnTo>
                      <a:pt x="2273" y="0"/>
                    </a:lnTo>
                    <a:close/>
                  </a:path>
                </a:pathLst>
              </a:custGeom>
              <a:solidFill>
                <a:srgbClr val="FFFFFF">
                  <a:alpha val="21961"/>
                </a:srgbClr>
              </a:solidFill>
              <a:ln>
                <a:noFill/>
              </a:ln>
            </p:spPr>
            <p:txBody>
              <a:bodyPr vert="horz" wrap="square" lIns="91440" tIns="45720" rIns="91440" bIns="45720" numCol="1" anchor="t" anchorCtr="0" compatLnSpc="1"/>
              <a:lstStyle/>
              <a:p>
                <a:endParaRPr lang="zh-CN" altLang="en-US"/>
              </a:p>
            </p:txBody>
          </p:sp>
          <p:sp>
            <p:nvSpPr>
              <p:cNvPr id="20" name="Freeform 22"/>
              <p:cNvSpPr/>
              <p:nvPr/>
            </p:nvSpPr>
            <p:spPr bwMode="auto">
              <a:xfrm>
                <a:off x="3800811" y="1028230"/>
                <a:ext cx="3439588" cy="1986823"/>
              </a:xfrm>
              <a:custGeom>
                <a:avLst/>
                <a:gdLst>
                  <a:gd name="T0" fmla="*/ 3407 w 3407"/>
                  <a:gd name="T1" fmla="*/ 0 h 1968"/>
                  <a:gd name="T2" fmla="*/ 1134 w 3407"/>
                  <a:gd name="T3" fmla="*/ 0 h 1968"/>
                  <a:gd name="T4" fmla="*/ 0 w 3407"/>
                  <a:gd name="T5" fmla="*/ 1968 h 1968"/>
                  <a:gd name="T6" fmla="*/ 3407 w 3407"/>
                  <a:gd name="T7" fmla="*/ 0 h 1968"/>
                </a:gdLst>
                <a:ahLst/>
                <a:cxnLst>
                  <a:cxn ang="0">
                    <a:pos x="T0" y="T1"/>
                  </a:cxn>
                  <a:cxn ang="0">
                    <a:pos x="T2" y="T3"/>
                  </a:cxn>
                  <a:cxn ang="0">
                    <a:pos x="T4" y="T5"/>
                  </a:cxn>
                  <a:cxn ang="0">
                    <a:pos x="T6" y="T7"/>
                  </a:cxn>
                </a:cxnLst>
                <a:rect l="0" t="0" r="r" b="b"/>
                <a:pathLst>
                  <a:path w="3407" h="1968">
                    <a:moveTo>
                      <a:pt x="3407" y="0"/>
                    </a:moveTo>
                    <a:lnTo>
                      <a:pt x="1134" y="0"/>
                    </a:lnTo>
                    <a:lnTo>
                      <a:pt x="0" y="1968"/>
                    </a:lnTo>
                    <a:lnTo>
                      <a:pt x="3407" y="0"/>
                    </a:lnTo>
                    <a:close/>
                  </a:path>
                </a:pathLst>
              </a:custGeom>
              <a:solidFill>
                <a:srgbClr val="FFFFFF">
                  <a:alpha val="21961"/>
                </a:srgbClr>
              </a:solidFill>
              <a:ln>
                <a:noFill/>
              </a:ln>
            </p:spPr>
            <p:txBody>
              <a:bodyPr vert="horz" wrap="square" lIns="91440" tIns="45720" rIns="91440" bIns="45720" numCol="1" anchor="t" anchorCtr="0" compatLnSpc="1"/>
              <a:lstStyle/>
              <a:p>
                <a:endParaRPr lang="zh-CN" altLang="en-US"/>
              </a:p>
            </p:txBody>
          </p:sp>
          <p:sp>
            <p:nvSpPr>
              <p:cNvPr id="21" name="Freeform 25"/>
              <p:cNvSpPr/>
              <p:nvPr/>
            </p:nvSpPr>
            <p:spPr bwMode="auto">
              <a:xfrm>
                <a:off x="3800811" y="3024379"/>
                <a:ext cx="3439588" cy="1983795"/>
              </a:xfrm>
              <a:custGeom>
                <a:avLst/>
                <a:gdLst>
                  <a:gd name="T0" fmla="*/ 0 w 3407"/>
                  <a:gd name="T1" fmla="*/ 0 h 1965"/>
                  <a:gd name="T2" fmla="*/ 1134 w 3407"/>
                  <a:gd name="T3" fmla="*/ 1965 h 1965"/>
                  <a:gd name="T4" fmla="*/ 3407 w 3407"/>
                  <a:gd name="T5" fmla="*/ 1965 h 1965"/>
                  <a:gd name="T6" fmla="*/ 0 w 3407"/>
                  <a:gd name="T7" fmla="*/ 0 h 1965"/>
                </a:gdLst>
                <a:ahLst/>
                <a:cxnLst>
                  <a:cxn ang="0">
                    <a:pos x="T0" y="T1"/>
                  </a:cxn>
                  <a:cxn ang="0">
                    <a:pos x="T2" y="T3"/>
                  </a:cxn>
                  <a:cxn ang="0">
                    <a:pos x="T4" y="T5"/>
                  </a:cxn>
                  <a:cxn ang="0">
                    <a:pos x="T6" y="T7"/>
                  </a:cxn>
                </a:cxnLst>
                <a:rect l="0" t="0" r="r" b="b"/>
                <a:pathLst>
                  <a:path w="3407" h="1965">
                    <a:moveTo>
                      <a:pt x="0" y="0"/>
                    </a:moveTo>
                    <a:lnTo>
                      <a:pt x="1134" y="1965"/>
                    </a:lnTo>
                    <a:lnTo>
                      <a:pt x="3407" y="1965"/>
                    </a:lnTo>
                    <a:lnTo>
                      <a:pt x="0" y="0"/>
                    </a:lnTo>
                    <a:close/>
                  </a:path>
                </a:pathLst>
              </a:custGeom>
              <a:solidFill>
                <a:srgbClr val="FFFFFF">
                  <a:alpha val="21961"/>
                </a:srgbClr>
              </a:solidFill>
              <a:ln>
                <a:noFill/>
              </a:ln>
            </p:spPr>
            <p:txBody>
              <a:bodyPr vert="horz" wrap="square" lIns="91440" tIns="45720" rIns="91440" bIns="45720" numCol="1" anchor="t" anchorCtr="0" compatLnSpc="1"/>
              <a:lstStyle/>
              <a:p>
                <a:endParaRPr lang="zh-CN" altLang="en-US"/>
              </a:p>
            </p:txBody>
          </p:sp>
          <p:sp>
            <p:nvSpPr>
              <p:cNvPr id="22" name="Freeform 33"/>
              <p:cNvSpPr/>
              <p:nvPr/>
            </p:nvSpPr>
            <p:spPr bwMode="auto">
              <a:xfrm>
                <a:off x="4946668" y="3016568"/>
                <a:ext cx="3439588" cy="1983795"/>
              </a:xfrm>
              <a:custGeom>
                <a:avLst/>
                <a:gdLst>
                  <a:gd name="T0" fmla="*/ 3407 w 3407"/>
                  <a:gd name="T1" fmla="*/ 0 h 1965"/>
                  <a:gd name="T2" fmla="*/ 0 w 3407"/>
                  <a:gd name="T3" fmla="*/ 1965 h 1965"/>
                  <a:gd name="T4" fmla="*/ 2273 w 3407"/>
                  <a:gd name="T5" fmla="*/ 1965 h 1965"/>
                  <a:gd name="T6" fmla="*/ 3407 w 3407"/>
                  <a:gd name="T7" fmla="*/ 0 h 1965"/>
                </a:gdLst>
                <a:ahLst/>
                <a:cxnLst>
                  <a:cxn ang="0">
                    <a:pos x="T0" y="T1"/>
                  </a:cxn>
                  <a:cxn ang="0">
                    <a:pos x="T2" y="T3"/>
                  </a:cxn>
                  <a:cxn ang="0">
                    <a:pos x="T4" y="T5"/>
                  </a:cxn>
                  <a:cxn ang="0">
                    <a:pos x="T6" y="T7"/>
                  </a:cxn>
                </a:cxnLst>
                <a:rect l="0" t="0" r="r" b="b"/>
                <a:pathLst>
                  <a:path w="3407" h="1965">
                    <a:moveTo>
                      <a:pt x="3407" y="0"/>
                    </a:moveTo>
                    <a:lnTo>
                      <a:pt x="0" y="1965"/>
                    </a:lnTo>
                    <a:lnTo>
                      <a:pt x="2273" y="1965"/>
                    </a:lnTo>
                    <a:lnTo>
                      <a:pt x="3407" y="0"/>
                    </a:lnTo>
                    <a:close/>
                  </a:path>
                </a:pathLst>
              </a:custGeom>
              <a:solidFill>
                <a:srgbClr val="FFFFFF">
                  <a:alpha val="21961"/>
                </a:srgbClr>
              </a:solidFill>
              <a:ln>
                <a:noFill/>
              </a:ln>
            </p:spPr>
            <p:txBody>
              <a:bodyPr vert="horz" wrap="square" lIns="91440" tIns="45720" rIns="91440" bIns="45720" numCol="1" anchor="t" anchorCtr="0" compatLnSpc="1"/>
              <a:lstStyle/>
              <a:p>
                <a:endParaRPr lang="zh-CN" altLang="en-US"/>
              </a:p>
            </p:txBody>
          </p:sp>
          <p:sp>
            <p:nvSpPr>
              <p:cNvPr id="23" name="Freeform 131"/>
              <p:cNvSpPr/>
              <p:nvPr/>
            </p:nvSpPr>
            <p:spPr bwMode="auto">
              <a:xfrm>
                <a:off x="3798124" y="1016405"/>
                <a:ext cx="4524573" cy="3915581"/>
              </a:xfrm>
              <a:custGeom>
                <a:avLst/>
                <a:gdLst>
                  <a:gd name="T0" fmla="*/ 2297 w 3061"/>
                  <a:gd name="T1" fmla="*/ 0 h 2649"/>
                  <a:gd name="T2" fmla="*/ 3061 w 3061"/>
                  <a:gd name="T3" fmla="*/ 1325 h 2649"/>
                  <a:gd name="T4" fmla="*/ 2297 w 3061"/>
                  <a:gd name="T5" fmla="*/ 2649 h 2649"/>
                  <a:gd name="T6" fmla="*/ 764 w 3061"/>
                  <a:gd name="T7" fmla="*/ 2649 h 2649"/>
                  <a:gd name="T8" fmla="*/ 0 w 3061"/>
                  <a:gd name="T9" fmla="*/ 1325 h 2649"/>
                  <a:gd name="T10" fmla="*/ 764 w 3061"/>
                  <a:gd name="T11" fmla="*/ 0 h 2649"/>
                  <a:gd name="T12" fmla="*/ 2297 w 3061"/>
                  <a:gd name="T13" fmla="*/ 0 h 2649"/>
                </a:gdLst>
                <a:ahLst/>
                <a:cxnLst>
                  <a:cxn ang="0">
                    <a:pos x="T0" y="T1"/>
                  </a:cxn>
                  <a:cxn ang="0">
                    <a:pos x="T2" y="T3"/>
                  </a:cxn>
                  <a:cxn ang="0">
                    <a:pos x="T4" y="T5"/>
                  </a:cxn>
                  <a:cxn ang="0">
                    <a:pos x="T6" y="T7"/>
                  </a:cxn>
                  <a:cxn ang="0">
                    <a:pos x="T8" y="T9"/>
                  </a:cxn>
                  <a:cxn ang="0">
                    <a:pos x="T10" y="T11"/>
                  </a:cxn>
                  <a:cxn ang="0">
                    <a:pos x="T12" y="T13"/>
                  </a:cxn>
                </a:cxnLst>
                <a:rect l="0" t="0" r="r" b="b"/>
                <a:pathLst>
                  <a:path w="3061" h="2649">
                    <a:moveTo>
                      <a:pt x="2297" y="0"/>
                    </a:moveTo>
                    <a:lnTo>
                      <a:pt x="3061" y="1325"/>
                    </a:lnTo>
                    <a:lnTo>
                      <a:pt x="2297" y="2649"/>
                    </a:lnTo>
                    <a:lnTo>
                      <a:pt x="764" y="2649"/>
                    </a:lnTo>
                    <a:lnTo>
                      <a:pt x="0" y="1325"/>
                    </a:lnTo>
                    <a:lnTo>
                      <a:pt x="764" y="0"/>
                    </a:lnTo>
                    <a:lnTo>
                      <a:pt x="229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 name="Freeform 133"/>
              <p:cNvSpPr/>
              <p:nvPr/>
            </p:nvSpPr>
            <p:spPr bwMode="auto">
              <a:xfrm>
                <a:off x="6059671" y="1016405"/>
                <a:ext cx="2263026" cy="1958530"/>
              </a:xfrm>
              <a:custGeom>
                <a:avLst/>
                <a:gdLst>
                  <a:gd name="T0" fmla="*/ 767 w 1531"/>
                  <a:gd name="T1" fmla="*/ 0 h 1325"/>
                  <a:gd name="T2" fmla="*/ 767 w 1531"/>
                  <a:gd name="T3" fmla="*/ 0 h 1325"/>
                  <a:gd name="T4" fmla="*/ 0 w 1531"/>
                  <a:gd name="T5" fmla="*/ 442 h 1325"/>
                  <a:gd name="T6" fmla="*/ 1531 w 1531"/>
                  <a:gd name="T7" fmla="*/ 1325 h 1325"/>
                  <a:gd name="T8" fmla="*/ 767 w 1531"/>
                  <a:gd name="T9" fmla="*/ 0 h 1325"/>
                </a:gdLst>
                <a:ahLst/>
                <a:cxnLst>
                  <a:cxn ang="0">
                    <a:pos x="T0" y="T1"/>
                  </a:cxn>
                  <a:cxn ang="0">
                    <a:pos x="T2" y="T3"/>
                  </a:cxn>
                  <a:cxn ang="0">
                    <a:pos x="T4" y="T5"/>
                  </a:cxn>
                  <a:cxn ang="0">
                    <a:pos x="T6" y="T7"/>
                  </a:cxn>
                  <a:cxn ang="0">
                    <a:pos x="T8" y="T9"/>
                  </a:cxn>
                </a:cxnLst>
                <a:rect l="0" t="0" r="r" b="b"/>
                <a:pathLst>
                  <a:path w="1531" h="1325">
                    <a:moveTo>
                      <a:pt x="767" y="0"/>
                    </a:moveTo>
                    <a:lnTo>
                      <a:pt x="767" y="0"/>
                    </a:lnTo>
                    <a:lnTo>
                      <a:pt x="0" y="442"/>
                    </a:lnTo>
                    <a:lnTo>
                      <a:pt x="1531" y="1325"/>
                    </a:lnTo>
                    <a:lnTo>
                      <a:pt x="76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 name="Freeform 135"/>
              <p:cNvSpPr/>
              <p:nvPr/>
            </p:nvSpPr>
            <p:spPr bwMode="auto">
              <a:xfrm>
                <a:off x="3798124" y="2974934"/>
                <a:ext cx="3395277" cy="1957051"/>
              </a:xfrm>
              <a:custGeom>
                <a:avLst/>
                <a:gdLst>
                  <a:gd name="T0" fmla="*/ 0 w 2297"/>
                  <a:gd name="T1" fmla="*/ 0 h 1324"/>
                  <a:gd name="T2" fmla="*/ 764 w 2297"/>
                  <a:gd name="T3" fmla="*/ 1324 h 1324"/>
                  <a:gd name="T4" fmla="*/ 2297 w 2297"/>
                  <a:gd name="T5" fmla="*/ 1324 h 1324"/>
                  <a:gd name="T6" fmla="*/ 764 w 2297"/>
                  <a:gd name="T7" fmla="*/ 1324 h 1324"/>
                  <a:gd name="T8" fmla="*/ 1530 w 2297"/>
                  <a:gd name="T9" fmla="*/ 882 h 1324"/>
                  <a:gd name="T10" fmla="*/ 0 w 2297"/>
                  <a:gd name="T11" fmla="*/ 0 h 1324"/>
                </a:gdLst>
                <a:ahLst/>
                <a:cxnLst>
                  <a:cxn ang="0">
                    <a:pos x="T0" y="T1"/>
                  </a:cxn>
                  <a:cxn ang="0">
                    <a:pos x="T2" y="T3"/>
                  </a:cxn>
                  <a:cxn ang="0">
                    <a:pos x="T4" y="T5"/>
                  </a:cxn>
                  <a:cxn ang="0">
                    <a:pos x="T6" y="T7"/>
                  </a:cxn>
                  <a:cxn ang="0">
                    <a:pos x="T8" y="T9"/>
                  </a:cxn>
                  <a:cxn ang="0">
                    <a:pos x="T10" y="T11"/>
                  </a:cxn>
                </a:cxnLst>
                <a:rect l="0" t="0" r="r" b="b"/>
                <a:pathLst>
                  <a:path w="2297" h="1324">
                    <a:moveTo>
                      <a:pt x="0" y="0"/>
                    </a:moveTo>
                    <a:lnTo>
                      <a:pt x="764" y="1324"/>
                    </a:lnTo>
                    <a:lnTo>
                      <a:pt x="2297" y="1324"/>
                    </a:lnTo>
                    <a:lnTo>
                      <a:pt x="764" y="1324"/>
                    </a:lnTo>
                    <a:lnTo>
                      <a:pt x="1530" y="882"/>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 name="Freeform 137"/>
              <p:cNvSpPr/>
              <p:nvPr/>
            </p:nvSpPr>
            <p:spPr bwMode="auto">
              <a:xfrm>
                <a:off x="6059671" y="2974934"/>
                <a:ext cx="2263026" cy="1957051"/>
              </a:xfrm>
              <a:custGeom>
                <a:avLst/>
                <a:gdLst>
                  <a:gd name="T0" fmla="*/ 1531 w 1531"/>
                  <a:gd name="T1" fmla="*/ 0 h 1324"/>
                  <a:gd name="T2" fmla="*/ 0 w 1531"/>
                  <a:gd name="T3" fmla="*/ 882 h 1324"/>
                  <a:gd name="T4" fmla="*/ 767 w 1531"/>
                  <a:gd name="T5" fmla="*/ 1324 h 1324"/>
                  <a:gd name="T6" fmla="*/ 1531 w 1531"/>
                  <a:gd name="T7" fmla="*/ 0 h 1324"/>
                </a:gdLst>
                <a:ahLst/>
                <a:cxnLst>
                  <a:cxn ang="0">
                    <a:pos x="T0" y="T1"/>
                  </a:cxn>
                  <a:cxn ang="0">
                    <a:pos x="T2" y="T3"/>
                  </a:cxn>
                  <a:cxn ang="0">
                    <a:pos x="T4" y="T5"/>
                  </a:cxn>
                  <a:cxn ang="0">
                    <a:pos x="T6" y="T7"/>
                  </a:cxn>
                </a:cxnLst>
                <a:rect l="0" t="0" r="r" b="b"/>
                <a:pathLst>
                  <a:path w="1531" h="1324">
                    <a:moveTo>
                      <a:pt x="1531" y="0"/>
                    </a:moveTo>
                    <a:lnTo>
                      <a:pt x="0" y="882"/>
                    </a:lnTo>
                    <a:lnTo>
                      <a:pt x="767" y="1324"/>
                    </a:lnTo>
                    <a:lnTo>
                      <a:pt x="15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 name="Freeform 139"/>
              <p:cNvSpPr/>
              <p:nvPr/>
            </p:nvSpPr>
            <p:spPr bwMode="auto">
              <a:xfrm>
                <a:off x="4927420" y="4278650"/>
                <a:ext cx="2265982" cy="653336"/>
              </a:xfrm>
              <a:custGeom>
                <a:avLst/>
                <a:gdLst>
                  <a:gd name="T0" fmla="*/ 766 w 1533"/>
                  <a:gd name="T1" fmla="*/ 0 h 442"/>
                  <a:gd name="T2" fmla="*/ 0 w 1533"/>
                  <a:gd name="T3" fmla="*/ 442 h 442"/>
                  <a:gd name="T4" fmla="*/ 1533 w 1533"/>
                  <a:gd name="T5" fmla="*/ 442 h 442"/>
                  <a:gd name="T6" fmla="*/ 766 w 1533"/>
                  <a:gd name="T7" fmla="*/ 0 h 442"/>
                </a:gdLst>
                <a:ahLst/>
                <a:cxnLst>
                  <a:cxn ang="0">
                    <a:pos x="T0" y="T1"/>
                  </a:cxn>
                  <a:cxn ang="0">
                    <a:pos x="T2" y="T3"/>
                  </a:cxn>
                  <a:cxn ang="0">
                    <a:pos x="T4" y="T5"/>
                  </a:cxn>
                  <a:cxn ang="0">
                    <a:pos x="T6" y="T7"/>
                  </a:cxn>
                </a:cxnLst>
                <a:rect l="0" t="0" r="r" b="b"/>
                <a:pathLst>
                  <a:path w="1533" h="442">
                    <a:moveTo>
                      <a:pt x="766" y="0"/>
                    </a:moveTo>
                    <a:lnTo>
                      <a:pt x="0" y="442"/>
                    </a:lnTo>
                    <a:lnTo>
                      <a:pt x="1533" y="442"/>
                    </a:lnTo>
                    <a:lnTo>
                      <a:pt x="76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 name="Freeform 141"/>
              <p:cNvSpPr/>
              <p:nvPr/>
            </p:nvSpPr>
            <p:spPr bwMode="auto">
              <a:xfrm>
                <a:off x="3798124" y="1016405"/>
                <a:ext cx="2261547" cy="1958530"/>
              </a:xfrm>
              <a:custGeom>
                <a:avLst/>
                <a:gdLst>
                  <a:gd name="T0" fmla="*/ 764 w 1530"/>
                  <a:gd name="T1" fmla="*/ 0 h 1325"/>
                  <a:gd name="T2" fmla="*/ 764 w 1530"/>
                  <a:gd name="T3" fmla="*/ 0 h 1325"/>
                  <a:gd name="T4" fmla="*/ 0 w 1530"/>
                  <a:gd name="T5" fmla="*/ 1325 h 1325"/>
                  <a:gd name="T6" fmla="*/ 1530 w 1530"/>
                  <a:gd name="T7" fmla="*/ 442 h 1325"/>
                  <a:gd name="T8" fmla="*/ 764 w 1530"/>
                  <a:gd name="T9" fmla="*/ 0 h 1325"/>
                </a:gdLst>
                <a:ahLst/>
                <a:cxnLst>
                  <a:cxn ang="0">
                    <a:pos x="T0" y="T1"/>
                  </a:cxn>
                  <a:cxn ang="0">
                    <a:pos x="T2" y="T3"/>
                  </a:cxn>
                  <a:cxn ang="0">
                    <a:pos x="T4" y="T5"/>
                  </a:cxn>
                  <a:cxn ang="0">
                    <a:pos x="T6" y="T7"/>
                  </a:cxn>
                  <a:cxn ang="0">
                    <a:pos x="T8" y="T9"/>
                  </a:cxn>
                </a:cxnLst>
                <a:rect l="0" t="0" r="r" b="b"/>
                <a:pathLst>
                  <a:path w="1530" h="1325">
                    <a:moveTo>
                      <a:pt x="764" y="0"/>
                    </a:moveTo>
                    <a:lnTo>
                      <a:pt x="764" y="0"/>
                    </a:lnTo>
                    <a:lnTo>
                      <a:pt x="0" y="1325"/>
                    </a:lnTo>
                    <a:lnTo>
                      <a:pt x="1530" y="442"/>
                    </a:lnTo>
                    <a:lnTo>
                      <a:pt x="76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 name="Freeform 143"/>
              <p:cNvSpPr/>
              <p:nvPr/>
            </p:nvSpPr>
            <p:spPr bwMode="auto">
              <a:xfrm>
                <a:off x="4927420" y="1016405"/>
                <a:ext cx="2265982" cy="653336"/>
              </a:xfrm>
              <a:custGeom>
                <a:avLst/>
                <a:gdLst>
                  <a:gd name="T0" fmla="*/ 1533 w 1533"/>
                  <a:gd name="T1" fmla="*/ 0 h 442"/>
                  <a:gd name="T2" fmla="*/ 0 w 1533"/>
                  <a:gd name="T3" fmla="*/ 0 h 442"/>
                  <a:gd name="T4" fmla="*/ 766 w 1533"/>
                  <a:gd name="T5" fmla="*/ 442 h 442"/>
                  <a:gd name="T6" fmla="*/ 1533 w 1533"/>
                  <a:gd name="T7" fmla="*/ 0 h 442"/>
                </a:gdLst>
                <a:ahLst/>
                <a:cxnLst>
                  <a:cxn ang="0">
                    <a:pos x="T0" y="T1"/>
                  </a:cxn>
                  <a:cxn ang="0">
                    <a:pos x="T2" y="T3"/>
                  </a:cxn>
                  <a:cxn ang="0">
                    <a:pos x="T4" y="T5"/>
                  </a:cxn>
                  <a:cxn ang="0">
                    <a:pos x="T6" y="T7"/>
                  </a:cxn>
                </a:cxnLst>
                <a:rect l="0" t="0" r="r" b="b"/>
                <a:pathLst>
                  <a:path w="1533" h="442">
                    <a:moveTo>
                      <a:pt x="1533" y="0"/>
                    </a:moveTo>
                    <a:lnTo>
                      <a:pt x="0" y="0"/>
                    </a:lnTo>
                    <a:lnTo>
                      <a:pt x="766" y="442"/>
                    </a:lnTo>
                    <a:lnTo>
                      <a:pt x="153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34" name="Freeform 141"/>
            <p:cNvSpPr>
              <a:spLocks noChangeArrowheads="1"/>
            </p:cNvSpPr>
            <p:nvPr/>
          </p:nvSpPr>
          <p:spPr bwMode="auto">
            <a:xfrm>
              <a:off x="8066838" y="3106877"/>
              <a:ext cx="523009" cy="532266"/>
            </a:xfrm>
            <a:custGeom>
              <a:avLst/>
              <a:gdLst>
                <a:gd name="T0" fmla="*/ 479 w 497"/>
                <a:gd name="T1" fmla="*/ 186 h 506"/>
                <a:gd name="T2" fmla="*/ 479 w 497"/>
                <a:gd name="T3" fmla="*/ 186 h 506"/>
                <a:gd name="T4" fmla="*/ 292 w 497"/>
                <a:gd name="T5" fmla="*/ 142 h 506"/>
                <a:gd name="T6" fmla="*/ 266 w 497"/>
                <a:gd name="T7" fmla="*/ 17 h 506"/>
                <a:gd name="T8" fmla="*/ 239 w 497"/>
                <a:gd name="T9" fmla="*/ 0 h 506"/>
                <a:gd name="T10" fmla="*/ 17 w 497"/>
                <a:gd name="T11" fmla="*/ 61 h 506"/>
                <a:gd name="T12" fmla="*/ 0 w 497"/>
                <a:gd name="T13" fmla="*/ 89 h 506"/>
                <a:gd name="T14" fmla="*/ 79 w 497"/>
                <a:gd name="T15" fmla="*/ 390 h 506"/>
                <a:gd name="T16" fmla="*/ 107 w 497"/>
                <a:gd name="T17" fmla="*/ 399 h 506"/>
                <a:gd name="T18" fmla="*/ 195 w 497"/>
                <a:gd name="T19" fmla="*/ 372 h 506"/>
                <a:gd name="T20" fmla="*/ 177 w 497"/>
                <a:gd name="T21" fmla="*/ 425 h 506"/>
                <a:gd name="T22" fmla="*/ 195 w 497"/>
                <a:gd name="T23" fmla="*/ 443 h 506"/>
                <a:gd name="T24" fmla="*/ 398 w 497"/>
                <a:gd name="T25" fmla="*/ 496 h 506"/>
                <a:gd name="T26" fmla="*/ 426 w 497"/>
                <a:gd name="T27" fmla="*/ 487 h 506"/>
                <a:gd name="T28" fmla="*/ 496 w 497"/>
                <a:gd name="T29" fmla="*/ 212 h 506"/>
                <a:gd name="T30" fmla="*/ 479 w 497"/>
                <a:gd name="T31" fmla="*/ 186 h 506"/>
                <a:gd name="T32" fmla="*/ 35 w 497"/>
                <a:gd name="T33" fmla="*/ 97 h 506"/>
                <a:gd name="T34" fmla="*/ 35 w 497"/>
                <a:gd name="T35" fmla="*/ 97 h 506"/>
                <a:gd name="T36" fmla="*/ 230 w 497"/>
                <a:gd name="T37" fmla="*/ 44 h 506"/>
                <a:gd name="T38" fmla="*/ 310 w 497"/>
                <a:gd name="T39" fmla="*/ 310 h 506"/>
                <a:gd name="T40" fmla="*/ 116 w 497"/>
                <a:gd name="T41" fmla="*/ 364 h 506"/>
                <a:gd name="T42" fmla="*/ 35 w 497"/>
                <a:gd name="T43" fmla="*/ 97 h 506"/>
                <a:gd name="T44" fmla="*/ 389 w 497"/>
                <a:gd name="T45" fmla="*/ 461 h 506"/>
                <a:gd name="T46" fmla="*/ 389 w 497"/>
                <a:gd name="T47" fmla="*/ 461 h 506"/>
                <a:gd name="T48" fmla="*/ 222 w 497"/>
                <a:gd name="T49" fmla="*/ 417 h 506"/>
                <a:gd name="T50" fmla="*/ 230 w 497"/>
                <a:gd name="T51" fmla="*/ 364 h 506"/>
                <a:gd name="T52" fmla="*/ 328 w 497"/>
                <a:gd name="T53" fmla="*/ 336 h 506"/>
                <a:gd name="T54" fmla="*/ 345 w 497"/>
                <a:gd name="T55" fmla="*/ 319 h 506"/>
                <a:gd name="T56" fmla="*/ 310 w 497"/>
                <a:gd name="T57" fmla="*/ 177 h 506"/>
                <a:gd name="T58" fmla="*/ 451 w 497"/>
                <a:gd name="T59" fmla="*/ 212 h 506"/>
                <a:gd name="T60" fmla="*/ 389 w 497"/>
                <a:gd name="T61" fmla="*/ 461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97" h="506">
                  <a:moveTo>
                    <a:pt x="479" y="186"/>
                  </a:moveTo>
                  <a:lnTo>
                    <a:pt x="479" y="186"/>
                  </a:lnTo>
                  <a:cubicBezTo>
                    <a:pt x="292" y="142"/>
                    <a:pt x="292" y="142"/>
                    <a:pt x="292" y="142"/>
                  </a:cubicBezTo>
                  <a:cubicBezTo>
                    <a:pt x="266" y="17"/>
                    <a:pt x="266" y="17"/>
                    <a:pt x="266" y="17"/>
                  </a:cubicBezTo>
                  <a:cubicBezTo>
                    <a:pt x="257" y="8"/>
                    <a:pt x="248" y="0"/>
                    <a:pt x="239" y="0"/>
                  </a:cubicBezTo>
                  <a:cubicBezTo>
                    <a:pt x="17" y="61"/>
                    <a:pt x="17" y="61"/>
                    <a:pt x="17" y="61"/>
                  </a:cubicBezTo>
                  <a:cubicBezTo>
                    <a:pt x="0" y="71"/>
                    <a:pt x="0" y="80"/>
                    <a:pt x="0" y="89"/>
                  </a:cubicBezTo>
                  <a:cubicBezTo>
                    <a:pt x="79" y="390"/>
                    <a:pt x="79" y="390"/>
                    <a:pt x="79" y="390"/>
                  </a:cubicBezTo>
                  <a:cubicBezTo>
                    <a:pt x="79" y="399"/>
                    <a:pt x="97" y="399"/>
                    <a:pt x="107" y="399"/>
                  </a:cubicBezTo>
                  <a:cubicBezTo>
                    <a:pt x="195" y="372"/>
                    <a:pt x="195" y="372"/>
                    <a:pt x="195" y="372"/>
                  </a:cubicBezTo>
                  <a:cubicBezTo>
                    <a:pt x="177" y="425"/>
                    <a:pt x="177" y="425"/>
                    <a:pt x="177" y="425"/>
                  </a:cubicBezTo>
                  <a:cubicBezTo>
                    <a:pt x="177" y="434"/>
                    <a:pt x="186" y="443"/>
                    <a:pt x="195" y="443"/>
                  </a:cubicBezTo>
                  <a:cubicBezTo>
                    <a:pt x="398" y="496"/>
                    <a:pt x="398" y="496"/>
                    <a:pt x="398" y="496"/>
                  </a:cubicBezTo>
                  <a:cubicBezTo>
                    <a:pt x="407" y="505"/>
                    <a:pt x="416" y="496"/>
                    <a:pt x="426" y="487"/>
                  </a:cubicBezTo>
                  <a:cubicBezTo>
                    <a:pt x="496" y="212"/>
                    <a:pt x="496" y="212"/>
                    <a:pt x="496" y="212"/>
                  </a:cubicBezTo>
                  <a:cubicBezTo>
                    <a:pt x="496" y="204"/>
                    <a:pt x="488" y="186"/>
                    <a:pt x="479" y="186"/>
                  </a:cubicBezTo>
                  <a:close/>
                  <a:moveTo>
                    <a:pt x="35" y="97"/>
                  </a:moveTo>
                  <a:lnTo>
                    <a:pt x="35" y="97"/>
                  </a:lnTo>
                  <a:cubicBezTo>
                    <a:pt x="230" y="44"/>
                    <a:pt x="230" y="44"/>
                    <a:pt x="230" y="44"/>
                  </a:cubicBezTo>
                  <a:cubicBezTo>
                    <a:pt x="310" y="310"/>
                    <a:pt x="310" y="310"/>
                    <a:pt x="310" y="310"/>
                  </a:cubicBezTo>
                  <a:cubicBezTo>
                    <a:pt x="116" y="364"/>
                    <a:pt x="116" y="364"/>
                    <a:pt x="116" y="364"/>
                  </a:cubicBezTo>
                  <a:lnTo>
                    <a:pt x="35" y="97"/>
                  </a:lnTo>
                  <a:close/>
                  <a:moveTo>
                    <a:pt x="389" y="461"/>
                  </a:moveTo>
                  <a:lnTo>
                    <a:pt x="389" y="461"/>
                  </a:lnTo>
                  <a:cubicBezTo>
                    <a:pt x="222" y="417"/>
                    <a:pt x="222" y="417"/>
                    <a:pt x="222" y="417"/>
                  </a:cubicBezTo>
                  <a:cubicBezTo>
                    <a:pt x="230" y="364"/>
                    <a:pt x="230" y="364"/>
                    <a:pt x="230" y="364"/>
                  </a:cubicBezTo>
                  <a:cubicBezTo>
                    <a:pt x="328" y="336"/>
                    <a:pt x="328" y="336"/>
                    <a:pt x="328" y="336"/>
                  </a:cubicBezTo>
                  <a:cubicBezTo>
                    <a:pt x="336" y="336"/>
                    <a:pt x="345" y="327"/>
                    <a:pt x="345" y="319"/>
                  </a:cubicBezTo>
                  <a:cubicBezTo>
                    <a:pt x="310" y="177"/>
                    <a:pt x="310" y="177"/>
                    <a:pt x="310" y="177"/>
                  </a:cubicBezTo>
                  <a:cubicBezTo>
                    <a:pt x="451" y="212"/>
                    <a:pt x="451" y="212"/>
                    <a:pt x="451" y="212"/>
                  </a:cubicBezTo>
                  <a:lnTo>
                    <a:pt x="389" y="461"/>
                  </a:lnTo>
                  <a:close/>
                </a:path>
              </a:pathLst>
            </a:custGeom>
            <a:solidFill>
              <a:srgbClr val="FFFFFF">
                <a:alpha val="40000"/>
              </a:srgbClr>
            </a:solidFill>
            <a:ln>
              <a:noFill/>
            </a:ln>
            <a:effectLst/>
          </p:spPr>
          <p:txBody>
            <a:bodyPr wrap="none" anchor="ctr"/>
            <a:lstStyle/>
            <a:p>
              <a:pPr defTabSz="534670"/>
              <a:endParaRPr lang="en-US" sz="2105">
                <a:solidFill>
                  <a:prstClr val="black"/>
                </a:solidFill>
                <a:latin typeface="Calibri" panose="020F0502020204030204"/>
              </a:endParaRPr>
            </a:p>
          </p:txBody>
        </p:sp>
      </p:grpSp>
    </p:spTree>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a:srcRect l="651" t="3819" r="2203" b="1245"/>
          <a:stretch>
            <a:fillRect/>
          </a:stretch>
        </p:blipFill>
        <p:spPr>
          <a:xfrm>
            <a:off x="0" y="0"/>
            <a:ext cx="12192000" cy="6858000"/>
          </a:xfrm>
          <a:prstGeom prst="rect">
            <a:avLst/>
          </a:prstGeom>
        </p:spPr>
      </p:pic>
      <p:sp>
        <p:nvSpPr>
          <p:cNvPr id="204" name="Shape 6"/>
          <p:cNvSpPr/>
          <p:nvPr/>
        </p:nvSpPr>
        <p:spPr>
          <a:xfrm>
            <a:off x="2511583" y="2184268"/>
            <a:ext cx="9713119" cy="478031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527"/>
                </a:lnTo>
                <a:cubicBezTo>
                  <a:pt x="17455" y="721"/>
                  <a:pt x="14337" y="2052"/>
                  <a:pt x="14423" y="2967"/>
                </a:cubicBezTo>
                <a:cubicBezTo>
                  <a:pt x="14508" y="3882"/>
                  <a:pt x="16650" y="5157"/>
                  <a:pt x="16547" y="6932"/>
                </a:cubicBezTo>
                <a:cubicBezTo>
                  <a:pt x="16444" y="8707"/>
                  <a:pt x="14800" y="9002"/>
                  <a:pt x="13172" y="8868"/>
                </a:cubicBezTo>
                <a:cubicBezTo>
                  <a:pt x="11545" y="8734"/>
                  <a:pt x="10877" y="9039"/>
                  <a:pt x="10877" y="9511"/>
                </a:cubicBezTo>
                <a:cubicBezTo>
                  <a:pt x="10877" y="9982"/>
                  <a:pt x="13001" y="10620"/>
                  <a:pt x="15245" y="11008"/>
                </a:cubicBezTo>
                <a:cubicBezTo>
                  <a:pt x="17489" y="11396"/>
                  <a:pt x="17455" y="14280"/>
                  <a:pt x="15433" y="15444"/>
                </a:cubicBezTo>
                <a:cubicBezTo>
                  <a:pt x="13412" y="16609"/>
                  <a:pt x="6869" y="18318"/>
                  <a:pt x="4282" y="21600"/>
                </a:cubicBezTo>
                <a:lnTo>
                  <a:pt x="0" y="21600"/>
                </a:lnTo>
                <a:cubicBezTo>
                  <a:pt x="1867" y="17208"/>
                  <a:pt x="6184" y="15722"/>
                  <a:pt x="9644" y="15056"/>
                </a:cubicBezTo>
                <a:cubicBezTo>
                  <a:pt x="13104" y="14391"/>
                  <a:pt x="14971" y="13753"/>
                  <a:pt x="14680" y="13143"/>
                </a:cubicBezTo>
                <a:cubicBezTo>
                  <a:pt x="14389" y="12533"/>
                  <a:pt x="9457" y="12470"/>
                  <a:pt x="9115" y="10196"/>
                </a:cubicBezTo>
                <a:cubicBezTo>
                  <a:pt x="8752" y="7787"/>
                  <a:pt x="10861" y="6973"/>
                  <a:pt x="12659" y="7232"/>
                </a:cubicBezTo>
                <a:cubicBezTo>
                  <a:pt x="14356" y="7476"/>
                  <a:pt x="15742" y="7292"/>
                  <a:pt x="15314" y="6377"/>
                </a:cubicBezTo>
                <a:cubicBezTo>
                  <a:pt x="14885" y="5462"/>
                  <a:pt x="13118" y="3639"/>
                  <a:pt x="13668" y="2443"/>
                </a:cubicBezTo>
                <a:cubicBezTo>
                  <a:pt x="14217" y="1248"/>
                  <a:pt x="16633" y="0"/>
                  <a:pt x="21600" y="0"/>
                </a:cubicBezTo>
                <a:close/>
              </a:path>
            </a:pathLst>
          </a:custGeom>
          <a:solidFill>
            <a:srgbClr val="CBD8DE"/>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cs typeface="+mn-ea"/>
              <a:sym typeface="+mn-lt"/>
            </a:endParaRPr>
          </a:p>
        </p:txBody>
      </p:sp>
      <p:pic>
        <p:nvPicPr>
          <p:cNvPr id="109" name="图片 108"/>
          <p:cNvPicPr>
            <a:picLocks noChangeAspect="1"/>
          </p:cNvPicPr>
          <p:nvPr/>
        </p:nvPicPr>
        <p:blipFill>
          <a:blip r:embed="rId3"/>
          <a:srcRect t="50000"/>
          <a:stretch>
            <a:fillRect/>
          </a:stretch>
        </p:blipFill>
        <p:spPr>
          <a:xfrm>
            <a:off x="5552575" y="-1"/>
            <a:ext cx="1086850" cy="157723"/>
          </a:xfrm>
          <a:custGeom>
            <a:avLst/>
            <a:gdLst>
              <a:gd name="connsiteX0" fmla="*/ 0 w 4121253"/>
              <a:gd name="connsiteY0" fmla="*/ 0 h 1792380"/>
              <a:gd name="connsiteX1" fmla="*/ 4121253 w 4121253"/>
              <a:gd name="connsiteY1" fmla="*/ 0 h 1792380"/>
              <a:gd name="connsiteX2" fmla="*/ 4121253 w 4121253"/>
              <a:gd name="connsiteY2" fmla="*/ 1792380 h 1792380"/>
              <a:gd name="connsiteX3" fmla="*/ 0 w 4121253"/>
              <a:gd name="connsiteY3" fmla="*/ 1792380 h 1792380"/>
            </a:gdLst>
            <a:ahLst/>
            <a:cxnLst>
              <a:cxn ang="0">
                <a:pos x="connsiteX0" y="connsiteY0"/>
              </a:cxn>
              <a:cxn ang="0">
                <a:pos x="connsiteX1" y="connsiteY1"/>
              </a:cxn>
              <a:cxn ang="0">
                <a:pos x="connsiteX2" y="connsiteY2"/>
              </a:cxn>
              <a:cxn ang="0">
                <a:pos x="connsiteX3" y="connsiteY3"/>
              </a:cxn>
            </a:cxnLst>
            <a:rect l="l" t="t" r="r" b="b"/>
            <a:pathLst>
              <a:path w="4121253" h="1792380">
                <a:moveTo>
                  <a:pt x="0" y="0"/>
                </a:moveTo>
                <a:lnTo>
                  <a:pt x="4121253" y="0"/>
                </a:lnTo>
                <a:lnTo>
                  <a:pt x="4121253" y="1792380"/>
                </a:lnTo>
                <a:lnTo>
                  <a:pt x="0" y="1792380"/>
                </a:lnTo>
                <a:close/>
              </a:path>
            </a:pathLst>
          </a:custGeom>
        </p:spPr>
      </p:pic>
      <p:sp>
        <p:nvSpPr>
          <p:cNvPr id="75" name="矩形 74"/>
          <p:cNvSpPr/>
          <p:nvPr/>
        </p:nvSpPr>
        <p:spPr>
          <a:xfrm>
            <a:off x="1387462" y="323803"/>
            <a:ext cx="9650783" cy="461665"/>
          </a:xfrm>
          <a:prstGeom prst="rect">
            <a:avLst/>
          </a:prstGeom>
        </p:spPr>
        <p:txBody>
          <a:bodyPr wrap="none">
            <a:spAutoFit/>
          </a:bodyPr>
          <a:lstStyle/>
          <a:p>
            <a:r>
              <a:rPr lang="en-US" altLang="zh-CN" sz="2400" b="1" spc="300" dirty="0">
                <a:solidFill>
                  <a:srgbClr val="61B5C0"/>
                </a:solidFill>
                <a:latin typeface="微软雅黑" panose="020B0503020204020204" pitchFamily="34" charset="-122"/>
                <a:ea typeface="微软雅黑" panose="020B0503020204020204" pitchFamily="34" charset="-122"/>
              </a:rPr>
              <a:t>The Necessity to Establish the River Chief system</a:t>
            </a:r>
            <a:endParaRPr lang="zh-CN" altLang="en-US" sz="2400" b="1" spc="300" dirty="0">
              <a:solidFill>
                <a:srgbClr val="61B5C0"/>
              </a:solidFill>
              <a:latin typeface="微软雅黑" panose="020B0503020204020204" pitchFamily="34" charset="-122"/>
              <a:ea typeface="微软雅黑" panose="020B0503020204020204" pitchFamily="34" charset="-122"/>
            </a:endParaRPr>
          </a:p>
        </p:txBody>
      </p:sp>
      <p:sp>
        <p:nvSpPr>
          <p:cNvPr id="205" name="Shape 7"/>
          <p:cNvSpPr/>
          <p:nvPr/>
        </p:nvSpPr>
        <p:spPr>
          <a:xfrm>
            <a:off x="3418360" y="2223110"/>
            <a:ext cx="8809080" cy="4744847"/>
          </a:xfrm>
          <a:custGeom>
            <a:avLst/>
            <a:gdLst/>
            <a:ahLst/>
            <a:cxnLst>
              <a:cxn ang="0">
                <a:pos x="wd2" y="hd2"/>
              </a:cxn>
              <a:cxn ang="5400000">
                <a:pos x="wd2" y="hd2"/>
              </a:cxn>
              <a:cxn ang="10800000">
                <a:pos x="wd2" y="hd2"/>
              </a:cxn>
              <a:cxn ang="16200000">
                <a:pos x="wd2" y="hd2"/>
              </a:cxn>
            </a:cxnLst>
            <a:rect l="0" t="0" r="r" b="b"/>
            <a:pathLst>
              <a:path w="21600" h="21599" extrusionOk="0">
                <a:moveTo>
                  <a:pt x="21101" y="1"/>
                </a:moveTo>
                <a:cubicBezTo>
                  <a:pt x="20976" y="-1"/>
                  <a:pt x="20843" y="0"/>
                  <a:pt x="20704" y="3"/>
                </a:cubicBezTo>
                <a:lnTo>
                  <a:pt x="20706" y="129"/>
                </a:lnTo>
                <a:cubicBezTo>
                  <a:pt x="20844" y="126"/>
                  <a:pt x="20976" y="125"/>
                  <a:pt x="21100" y="127"/>
                </a:cubicBezTo>
                <a:lnTo>
                  <a:pt x="21101" y="1"/>
                </a:lnTo>
                <a:close/>
                <a:moveTo>
                  <a:pt x="20431" y="35"/>
                </a:moveTo>
                <a:cubicBezTo>
                  <a:pt x="20303" y="41"/>
                  <a:pt x="20171" y="49"/>
                  <a:pt x="20035" y="59"/>
                </a:cubicBezTo>
                <a:lnTo>
                  <a:pt x="20039" y="184"/>
                </a:lnTo>
                <a:cubicBezTo>
                  <a:pt x="20175" y="175"/>
                  <a:pt x="20306" y="167"/>
                  <a:pt x="20434" y="161"/>
                </a:cubicBezTo>
                <a:lnTo>
                  <a:pt x="20431" y="35"/>
                </a:lnTo>
                <a:close/>
                <a:moveTo>
                  <a:pt x="21401" y="35"/>
                </a:moveTo>
                <a:lnTo>
                  <a:pt x="21398" y="161"/>
                </a:lnTo>
                <a:cubicBezTo>
                  <a:pt x="21466" y="165"/>
                  <a:pt x="21532" y="170"/>
                  <a:pt x="21594" y="176"/>
                </a:cubicBezTo>
                <a:lnTo>
                  <a:pt x="21600" y="50"/>
                </a:lnTo>
                <a:cubicBezTo>
                  <a:pt x="21537" y="44"/>
                  <a:pt x="21470" y="39"/>
                  <a:pt x="21401" y="35"/>
                </a:cubicBezTo>
                <a:close/>
                <a:moveTo>
                  <a:pt x="19761" y="71"/>
                </a:moveTo>
                <a:cubicBezTo>
                  <a:pt x="19631" y="82"/>
                  <a:pt x="19499" y="95"/>
                  <a:pt x="19365" y="109"/>
                </a:cubicBezTo>
                <a:lnTo>
                  <a:pt x="19371" y="235"/>
                </a:lnTo>
                <a:cubicBezTo>
                  <a:pt x="19505" y="221"/>
                  <a:pt x="19637" y="208"/>
                  <a:pt x="19766" y="197"/>
                </a:cubicBezTo>
                <a:lnTo>
                  <a:pt x="19761" y="71"/>
                </a:lnTo>
                <a:close/>
                <a:moveTo>
                  <a:pt x="19067" y="141"/>
                </a:moveTo>
                <a:cubicBezTo>
                  <a:pt x="18936" y="157"/>
                  <a:pt x="18805" y="174"/>
                  <a:pt x="18672" y="193"/>
                </a:cubicBezTo>
                <a:lnTo>
                  <a:pt x="18680" y="318"/>
                </a:lnTo>
                <a:cubicBezTo>
                  <a:pt x="18813" y="299"/>
                  <a:pt x="18943" y="282"/>
                  <a:pt x="19073" y="266"/>
                </a:cubicBezTo>
                <a:lnTo>
                  <a:pt x="19067" y="141"/>
                </a:lnTo>
                <a:close/>
                <a:moveTo>
                  <a:pt x="18396" y="247"/>
                </a:moveTo>
                <a:cubicBezTo>
                  <a:pt x="18266" y="268"/>
                  <a:pt x="18134" y="289"/>
                  <a:pt x="18003" y="312"/>
                </a:cubicBezTo>
                <a:lnTo>
                  <a:pt x="18012" y="436"/>
                </a:lnTo>
                <a:cubicBezTo>
                  <a:pt x="18144" y="414"/>
                  <a:pt x="18275" y="392"/>
                  <a:pt x="18405" y="372"/>
                </a:cubicBezTo>
                <a:lnTo>
                  <a:pt x="18396" y="247"/>
                </a:lnTo>
                <a:close/>
                <a:moveTo>
                  <a:pt x="17726" y="354"/>
                </a:moveTo>
                <a:cubicBezTo>
                  <a:pt x="17595" y="378"/>
                  <a:pt x="17464" y="404"/>
                  <a:pt x="17333" y="431"/>
                </a:cubicBezTo>
                <a:lnTo>
                  <a:pt x="17345" y="556"/>
                </a:lnTo>
                <a:cubicBezTo>
                  <a:pt x="17476" y="529"/>
                  <a:pt x="17607" y="503"/>
                  <a:pt x="17737" y="478"/>
                </a:cubicBezTo>
                <a:lnTo>
                  <a:pt x="17726" y="354"/>
                </a:lnTo>
                <a:close/>
                <a:moveTo>
                  <a:pt x="17055" y="495"/>
                </a:moveTo>
                <a:cubicBezTo>
                  <a:pt x="16924" y="524"/>
                  <a:pt x="16793" y="554"/>
                  <a:pt x="16664" y="586"/>
                </a:cubicBezTo>
                <a:lnTo>
                  <a:pt x="16678" y="710"/>
                </a:lnTo>
                <a:cubicBezTo>
                  <a:pt x="16807" y="679"/>
                  <a:pt x="16937" y="649"/>
                  <a:pt x="17068" y="620"/>
                </a:cubicBezTo>
                <a:lnTo>
                  <a:pt x="17055" y="495"/>
                </a:lnTo>
                <a:close/>
                <a:moveTo>
                  <a:pt x="16384" y="672"/>
                </a:moveTo>
                <a:cubicBezTo>
                  <a:pt x="16252" y="706"/>
                  <a:pt x="16122" y="742"/>
                  <a:pt x="15994" y="779"/>
                </a:cubicBezTo>
                <a:lnTo>
                  <a:pt x="16011" y="903"/>
                </a:lnTo>
                <a:cubicBezTo>
                  <a:pt x="16138" y="866"/>
                  <a:pt x="16267" y="830"/>
                  <a:pt x="16399" y="796"/>
                </a:cubicBezTo>
                <a:lnTo>
                  <a:pt x="16384" y="672"/>
                </a:lnTo>
                <a:close/>
                <a:moveTo>
                  <a:pt x="15712" y="849"/>
                </a:moveTo>
                <a:cubicBezTo>
                  <a:pt x="15580" y="890"/>
                  <a:pt x="15451" y="933"/>
                  <a:pt x="15325" y="977"/>
                </a:cubicBezTo>
                <a:lnTo>
                  <a:pt x="15344" y="1099"/>
                </a:lnTo>
                <a:cubicBezTo>
                  <a:pt x="15469" y="1056"/>
                  <a:pt x="15598" y="1012"/>
                  <a:pt x="15730" y="971"/>
                </a:cubicBezTo>
                <a:lnTo>
                  <a:pt x="15712" y="849"/>
                </a:lnTo>
                <a:close/>
                <a:moveTo>
                  <a:pt x="15062" y="1061"/>
                </a:moveTo>
                <a:cubicBezTo>
                  <a:pt x="14928" y="1112"/>
                  <a:pt x="14800" y="1165"/>
                  <a:pt x="14679" y="1219"/>
                </a:cubicBezTo>
                <a:lnTo>
                  <a:pt x="14704" y="1339"/>
                </a:lnTo>
                <a:cubicBezTo>
                  <a:pt x="14823" y="1286"/>
                  <a:pt x="14951" y="1233"/>
                  <a:pt x="15084" y="1182"/>
                </a:cubicBezTo>
                <a:lnTo>
                  <a:pt x="15062" y="1061"/>
                </a:lnTo>
                <a:close/>
                <a:moveTo>
                  <a:pt x="14407" y="1344"/>
                </a:moveTo>
                <a:cubicBezTo>
                  <a:pt x="14272" y="1411"/>
                  <a:pt x="14147" y="1480"/>
                  <a:pt x="14034" y="1550"/>
                </a:cubicBezTo>
                <a:lnTo>
                  <a:pt x="14067" y="1666"/>
                </a:lnTo>
                <a:cubicBezTo>
                  <a:pt x="14178" y="1598"/>
                  <a:pt x="14301" y="1530"/>
                  <a:pt x="14434" y="1463"/>
                </a:cubicBezTo>
                <a:lnTo>
                  <a:pt x="14407" y="1344"/>
                </a:lnTo>
                <a:close/>
                <a:moveTo>
                  <a:pt x="13775" y="1733"/>
                </a:moveTo>
                <a:cubicBezTo>
                  <a:pt x="13638" y="1838"/>
                  <a:pt x="13524" y="1947"/>
                  <a:pt x="13436" y="2056"/>
                </a:cubicBezTo>
                <a:lnTo>
                  <a:pt x="13491" y="2152"/>
                </a:lnTo>
                <a:cubicBezTo>
                  <a:pt x="13573" y="2049"/>
                  <a:pt x="13682" y="1945"/>
                  <a:pt x="13814" y="1844"/>
                </a:cubicBezTo>
                <a:lnTo>
                  <a:pt x="13775" y="1733"/>
                </a:lnTo>
                <a:close/>
                <a:moveTo>
                  <a:pt x="13240" y="2404"/>
                </a:moveTo>
                <a:cubicBezTo>
                  <a:pt x="13212" y="2490"/>
                  <a:pt x="13197" y="2577"/>
                  <a:pt x="13197" y="2664"/>
                </a:cubicBezTo>
                <a:cubicBezTo>
                  <a:pt x="13197" y="2694"/>
                  <a:pt x="13199" y="2723"/>
                  <a:pt x="13202" y="2754"/>
                </a:cubicBezTo>
                <a:cubicBezTo>
                  <a:pt x="13212" y="2842"/>
                  <a:pt x="13226" y="2930"/>
                  <a:pt x="13246" y="3014"/>
                </a:cubicBezTo>
                <a:lnTo>
                  <a:pt x="13326" y="2973"/>
                </a:lnTo>
                <a:cubicBezTo>
                  <a:pt x="13309" y="2895"/>
                  <a:pt x="13295" y="2815"/>
                  <a:pt x="13286" y="2734"/>
                </a:cubicBezTo>
                <a:cubicBezTo>
                  <a:pt x="13283" y="2710"/>
                  <a:pt x="13282" y="2687"/>
                  <a:pt x="13282" y="2664"/>
                </a:cubicBezTo>
                <a:cubicBezTo>
                  <a:pt x="13282" y="2596"/>
                  <a:pt x="13294" y="2528"/>
                  <a:pt x="13316" y="2460"/>
                </a:cubicBezTo>
                <a:lnTo>
                  <a:pt x="13240" y="2404"/>
                </a:lnTo>
                <a:close/>
                <a:moveTo>
                  <a:pt x="13436" y="3324"/>
                </a:moveTo>
                <a:lnTo>
                  <a:pt x="13364" y="3392"/>
                </a:lnTo>
                <a:cubicBezTo>
                  <a:pt x="13432" y="3547"/>
                  <a:pt x="13518" y="3696"/>
                  <a:pt x="13626" y="3847"/>
                </a:cubicBezTo>
                <a:lnTo>
                  <a:pt x="13684" y="3756"/>
                </a:lnTo>
                <a:cubicBezTo>
                  <a:pt x="13581" y="3611"/>
                  <a:pt x="13500" y="3470"/>
                  <a:pt x="13436" y="3324"/>
                </a:cubicBezTo>
                <a:close/>
                <a:moveTo>
                  <a:pt x="13895" y="4031"/>
                </a:moveTo>
                <a:lnTo>
                  <a:pt x="13843" y="4130"/>
                </a:lnTo>
                <a:cubicBezTo>
                  <a:pt x="13952" y="4255"/>
                  <a:pt x="14067" y="4374"/>
                  <a:pt x="14166" y="4473"/>
                </a:cubicBezTo>
                <a:cubicBezTo>
                  <a:pt x="14166" y="4473"/>
                  <a:pt x="14214" y="4369"/>
                  <a:pt x="14214" y="4369"/>
                </a:cubicBezTo>
                <a:cubicBezTo>
                  <a:pt x="14116" y="4271"/>
                  <a:pt x="14002" y="4154"/>
                  <a:pt x="13895" y="4031"/>
                </a:cubicBezTo>
                <a:close/>
                <a:moveTo>
                  <a:pt x="14464" y="4597"/>
                </a:moveTo>
                <a:lnTo>
                  <a:pt x="14416" y="4701"/>
                </a:lnTo>
                <a:cubicBezTo>
                  <a:pt x="14514" y="4799"/>
                  <a:pt x="14627" y="4917"/>
                  <a:pt x="14733" y="5042"/>
                </a:cubicBezTo>
                <a:lnTo>
                  <a:pt x="14786" y="4944"/>
                </a:lnTo>
                <a:cubicBezTo>
                  <a:pt x="14678" y="4816"/>
                  <a:pt x="14563" y="4696"/>
                  <a:pt x="14464" y="4597"/>
                </a:cubicBezTo>
                <a:close/>
                <a:moveTo>
                  <a:pt x="15004" y="5233"/>
                </a:moveTo>
                <a:cubicBezTo>
                  <a:pt x="15004" y="5233"/>
                  <a:pt x="14942" y="5320"/>
                  <a:pt x="14942" y="5320"/>
                </a:cubicBezTo>
                <a:cubicBezTo>
                  <a:pt x="15041" y="5473"/>
                  <a:pt x="15112" y="5622"/>
                  <a:pt x="15158" y="5778"/>
                </a:cubicBezTo>
                <a:lnTo>
                  <a:pt x="15236" y="5727"/>
                </a:lnTo>
                <a:cubicBezTo>
                  <a:pt x="15186" y="5557"/>
                  <a:pt x="15109" y="5396"/>
                  <a:pt x="15004" y="5233"/>
                </a:cubicBezTo>
                <a:close/>
                <a:moveTo>
                  <a:pt x="15294" y="6152"/>
                </a:moveTo>
                <a:lnTo>
                  <a:pt x="15210" y="6161"/>
                </a:lnTo>
                <a:cubicBezTo>
                  <a:pt x="15211" y="6190"/>
                  <a:pt x="15211" y="6219"/>
                  <a:pt x="15211" y="6249"/>
                </a:cubicBezTo>
                <a:cubicBezTo>
                  <a:pt x="15211" y="6356"/>
                  <a:pt x="15202" y="6470"/>
                  <a:pt x="15183" y="6586"/>
                </a:cubicBezTo>
                <a:cubicBezTo>
                  <a:pt x="15176" y="6628"/>
                  <a:pt x="15167" y="6669"/>
                  <a:pt x="15158" y="6709"/>
                </a:cubicBezTo>
                <a:lnTo>
                  <a:pt x="15238" y="6752"/>
                </a:lnTo>
                <a:cubicBezTo>
                  <a:pt x="15248" y="6708"/>
                  <a:pt x="15257" y="6663"/>
                  <a:pt x="15265" y="6615"/>
                </a:cubicBezTo>
                <a:cubicBezTo>
                  <a:pt x="15286" y="6490"/>
                  <a:pt x="15297" y="6366"/>
                  <a:pt x="15297" y="6249"/>
                </a:cubicBezTo>
                <a:cubicBezTo>
                  <a:pt x="15297" y="6216"/>
                  <a:pt x="15296" y="6184"/>
                  <a:pt x="15294" y="6152"/>
                </a:cubicBezTo>
                <a:close/>
                <a:moveTo>
                  <a:pt x="15037" y="7036"/>
                </a:moveTo>
                <a:cubicBezTo>
                  <a:pt x="14965" y="7172"/>
                  <a:pt x="14868" y="7295"/>
                  <a:pt x="14751" y="7400"/>
                </a:cubicBezTo>
                <a:lnTo>
                  <a:pt x="14795" y="7507"/>
                </a:lnTo>
                <a:cubicBezTo>
                  <a:pt x="14921" y="7394"/>
                  <a:pt x="15025" y="7262"/>
                  <a:pt x="15104" y="7115"/>
                </a:cubicBezTo>
                <a:lnTo>
                  <a:pt x="15037" y="7036"/>
                </a:lnTo>
                <a:close/>
                <a:moveTo>
                  <a:pt x="14500" y="7602"/>
                </a:moveTo>
                <a:cubicBezTo>
                  <a:pt x="14390" y="7668"/>
                  <a:pt x="14265" y="7726"/>
                  <a:pt x="14130" y="7775"/>
                </a:cubicBezTo>
                <a:lnTo>
                  <a:pt x="14150" y="7897"/>
                </a:lnTo>
                <a:cubicBezTo>
                  <a:pt x="14290" y="7847"/>
                  <a:pt x="14418" y="7786"/>
                  <a:pt x="14531" y="7718"/>
                </a:cubicBezTo>
                <a:cubicBezTo>
                  <a:pt x="14531" y="7718"/>
                  <a:pt x="14500" y="7602"/>
                  <a:pt x="14500" y="7602"/>
                </a:cubicBezTo>
                <a:close/>
                <a:moveTo>
                  <a:pt x="10089" y="7821"/>
                </a:moveTo>
                <a:lnTo>
                  <a:pt x="10094" y="7946"/>
                </a:lnTo>
                <a:cubicBezTo>
                  <a:pt x="10204" y="7937"/>
                  <a:pt x="10320" y="7938"/>
                  <a:pt x="10440" y="7949"/>
                </a:cubicBezTo>
                <a:lnTo>
                  <a:pt x="10484" y="7954"/>
                </a:lnTo>
                <a:lnTo>
                  <a:pt x="10489" y="7828"/>
                </a:lnTo>
                <a:lnTo>
                  <a:pt x="10445" y="7824"/>
                </a:lnTo>
                <a:cubicBezTo>
                  <a:pt x="10322" y="7813"/>
                  <a:pt x="10203" y="7812"/>
                  <a:pt x="10089" y="7821"/>
                </a:cubicBezTo>
                <a:close/>
                <a:moveTo>
                  <a:pt x="10765" y="7850"/>
                </a:moveTo>
                <a:lnTo>
                  <a:pt x="10759" y="7975"/>
                </a:lnTo>
                <a:lnTo>
                  <a:pt x="10784" y="7978"/>
                </a:lnTo>
                <a:cubicBezTo>
                  <a:pt x="10904" y="7990"/>
                  <a:pt x="11028" y="8002"/>
                  <a:pt x="11153" y="8013"/>
                </a:cubicBezTo>
                <a:lnTo>
                  <a:pt x="11158" y="7887"/>
                </a:lnTo>
                <a:cubicBezTo>
                  <a:pt x="11033" y="7876"/>
                  <a:pt x="10910" y="7864"/>
                  <a:pt x="10790" y="7852"/>
                </a:cubicBezTo>
                <a:lnTo>
                  <a:pt x="10765" y="7850"/>
                </a:lnTo>
                <a:close/>
                <a:moveTo>
                  <a:pt x="13849" y="7850"/>
                </a:moveTo>
                <a:cubicBezTo>
                  <a:pt x="13728" y="7880"/>
                  <a:pt x="13597" y="7905"/>
                  <a:pt x="13460" y="7925"/>
                </a:cubicBezTo>
                <a:cubicBezTo>
                  <a:pt x="13460" y="7925"/>
                  <a:pt x="13468" y="8050"/>
                  <a:pt x="13468" y="8050"/>
                </a:cubicBezTo>
                <a:cubicBezTo>
                  <a:pt x="13608" y="8030"/>
                  <a:pt x="13740" y="8004"/>
                  <a:pt x="13863" y="7973"/>
                </a:cubicBezTo>
                <a:lnTo>
                  <a:pt x="13849" y="7850"/>
                </a:lnTo>
                <a:close/>
                <a:moveTo>
                  <a:pt x="9810" y="7885"/>
                </a:moveTo>
                <a:cubicBezTo>
                  <a:pt x="9673" y="7918"/>
                  <a:pt x="9542" y="7967"/>
                  <a:pt x="9420" y="8030"/>
                </a:cubicBezTo>
                <a:lnTo>
                  <a:pt x="9448" y="8149"/>
                </a:lnTo>
                <a:cubicBezTo>
                  <a:pt x="9565" y="8088"/>
                  <a:pt x="9691" y="8041"/>
                  <a:pt x="9823" y="8009"/>
                </a:cubicBezTo>
                <a:lnTo>
                  <a:pt x="9810" y="7885"/>
                </a:lnTo>
                <a:close/>
                <a:moveTo>
                  <a:pt x="11432" y="7920"/>
                </a:moveTo>
                <a:lnTo>
                  <a:pt x="11428" y="8046"/>
                </a:lnTo>
                <a:cubicBezTo>
                  <a:pt x="11558" y="8057"/>
                  <a:pt x="11691" y="8067"/>
                  <a:pt x="11823" y="8075"/>
                </a:cubicBezTo>
                <a:cubicBezTo>
                  <a:pt x="11823" y="8075"/>
                  <a:pt x="11827" y="7949"/>
                  <a:pt x="11827" y="7949"/>
                </a:cubicBezTo>
                <a:cubicBezTo>
                  <a:pt x="11695" y="7941"/>
                  <a:pt x="11563" y="7931"/>
                  <a:pt x="11432" y="7920"/>
                </a:cubicBezTo>
                <a:close/>
                <a:moveTo>
                  <a:pt x="12124" y="7956"/>
                </a:moveTo>
                <a:lnTo>
                  <a:pt x="12121" y="8082"/>
                </a:lnTo>
                <a:cubicBezTo>
                  <a:pt x="12254" y="8087"/>
                  <a:pt x="12386" y="8091"/>
                  <a:pt x="12517" y="8092"/>
                </a:cubicBezTo>
                <a:cubicBezTo>
                  <a:pt x="12517" y="8092"/>
                  <a:pt x="12517" y="7966"/>
                  <a:pt x="12517" y="7966"/>
                </a:cubicBezTo>
                <a:cubicBezTo>
                  <a:pt x="12387" y="7965"/>
                  <a:pt x="12255" y="7961"/>
                  <a:pt x="12124" y="7956"/>
                </a:cubicBezTo>
                <a:close/>
                <a:moveTo>
                  <a:pt x="13184" y="7956"/>
                </a:moveTo>
                <a:cubicBezTo>
                  <a:pt x="13059" y="7967"/>
                  <a:pt x="12927" y="7974"/>
                  <a:pt x="12791" y="7978"/>
                </a:cubicBezTo>
                <a:lnTo>
                  <a:pt x="12792" y="8103"/>
                </a:lnTo>
                <a:cubicBezTo>
                  <a:pt x="12930" y="8099"/>
                  <a:pt x="13064" y="8093"/>
                  <a:pt x="13189" y="8082"/>
                </a:cubicBezTo>
                <a:lnTo>
                  <a:pt x="13184" y="7956"/>
                </a:lnTo>
                <a:close/>
                <a:moveTo>
                  <a:pt x="9148" y="8203"/>
                </a:moveTo>
                <a:cubicBezTo>
                  <a:pt x="9019" y="8306"/>
                  <a:pt x="8910" y="8427"/>
                  <a:pt x="8822" y="8562"/>
                </a:cubicBezTo>
                <a:lnTo>
                  <a:pt x="8883" y="8649"/>
                </a:lnTo>
                <a:cubicBezTo>
                  <a:pt x="8965" y="8523"/>
                  <a:pt x="9068" y="8411"/>
                  <a:pt x="9189" y="8314"/>
                </a:cubicBezTo>
                <a:lnTo>
                  <a:pt x="9148" y="8203"/>
                </a:lnTo>
                <a:close/>
                <a:moveTo>
                  <a:pt x="8643" y="8911"/>
                </a:moveTo>
                <a:cubicBezTo>
                  <a:pt x="8604" y="9040"/>
                  <a:pt x="8583" y="9173"/>
                  <a:pt x="8583" y="9306"/>
                </a:cubicBezTo>
                <a:cubicBezTo>
                  <a:pt x="8583" y="9378"/>
                  <a:pt x="8589" y="9451"/>
                  <a:pt x="8601" y="9522"/>
                </a:cubicBezTo>
                <a:cubicBezTo>
                  <a:pt x="8601" y="9522"/>
                  <a:pt x="8683" y="9491"/>
                  <a:pt x="8683" y="9491"/>
                </a:cubicBezTo>
                <a:cubicBezTo>
                  <a:pt x="8673" y="9430"/>
                  <a:pt x="8668" y="9368"/>
                  <a:pt x="8668" y="9306"/>
                </a:cubicBezTo>
                <a:cubicBezTo>
                  <a:pt x="8668" y="9191"/>
                  <a:pt x="8686" y="9075"/>
                  <a:pt x="8720" y="8962"/>
                </a:cubicBezTo>
                <a:lnTo>
                  <a:pt x="8643" y="8911"/>
                </a:lnTo>
                <a:close/>
                <a:moveTo>
                  <a:pt x="8818" y="9830"/>
                </a:moveTo>
                <a:lnTo>
                  <a:pt x="8750" y="9907"/>
                </a:lnTo>
                <a:cubicBezTo>
                  <a:pt x="8826" y="10051"/>
                  <a:pt x="8930" y="10183"/>
                  <a:pt x="9058" y="10302"/>
                </a:cubicBezTo>
                <a:lnTo>
                  <a:pt x="9103" y="10196"/>
                </a:lnTo>
                <a:cubicBezTo>
                  <a:pt x="8983" y="10085"/>
                  <a:pt x="8887" y="9962"/>
                  <a:pt x="8818" y="9830"/>
                </a:cubicBezTo>
                <a:close/>
                <a:moveTo>
                  <a:pt x="9334" y="10396"/>
                </a:moveTo>
                <a:lnTo>
                  <a:pt x="9300" y="10511"/>
                </a:lnTo>
                <a:cubicBezTo>
                  <a:pt x="9409" y="10581"/>
                  <a:pt x="9531" y="10644"/>
                  <a:pt x="9662" y="10699"/>
                </a:cubicBezTo>
                <a:lnTo>
                  <a:pt x="9678" y="10706"/>
                </a:lnTo>
                <a:lnTo>
                  <a:pt x="9701" y="10586"/>
                </a:lnTo>
                <a:lnTo>
                  <a:pt x="9686" y="10579"/>
                </a:lnTo>
                <a:cubicBezTo>
                  <a:pt x="9558" y="10525"/>
                  <a:pt x="9439" y="10463"/>
                  <a:pt x="9334" y="10396"/>
                </a:cubicBezTo>
                <a:close/>
                <a:moveTo>
                  <a:pt x="9989" y="10678"/>
                </a:moveTo>
                <a:cubicBezTo>
                  <a:pt x="9989" y="10678"/>
                  <a:pt x="9970" y="10801"/>
                  <a:pt x="9970" y="10801"/>
                </a:cubicBezTo>
                <a:cubicBezTo>
                  <a:pt x="10088" y="10842"/>
                  <a:pt x="10219" y="10882"/>
                  <a:pt x="10359" y="10922"/>
                </a:cubicBezTo>
                <a:lnTo>
                  <a:pt x="10375" y="10798"/>
                </a:lnTo>
                <a:cubicBezTo>
                  <a:pt x="10236" y="10759"/>
                  <a:pt x="10106" y="10719"/>
                  <a:pt x="9989" y="10678"/>
                </a:cubicBezTo>
                <a:close/>
                <a:moveTo>
                  <a:pt x="10653" y="10891"/>
                </a:moveTo>
                <a:cubicBezTo>
                  <a:pt x="10653" y="10891"/>
                  <a:pt x="10639" y="11014"/>
                  <a:pt x="10639" y="11014"/>
                </a:cubicBezTo>
                <a:cubicBezTo>
                  <a:pt x="10766" y="11046"/>
                  <a:pt x="10897" y="11076"/>
                  <a:pt x="11030" y="11106"/>
                </a:cubicBezTo>
                <a:lnTo>
                  <a:pt x="11043" y="10982"/>
                </a:lnTo>
                <a:cubicBezTo>
                  <a:pt x="10910" y="10953"/>
                  <a:pt x="10780" y="10922"/>
                  <a:pt x="10653" y="10891"/>
                </a:cubicBezTo>
                <a:close/>
                <a:moveTo>
                  <a:pt x="11320" y="11032"/>
                </a:moveTo>
                <a:cubicBezTo>
                  <a:pt x="11320" y="11032"/>
                  <a:pt x="11308" y="11157"/>
                  <a:pt x="11308" y="11157"/>
                </a:cubicBezTo>
                <a:cubicBezTo>
                  <a:pt x="11438" y="11184"/>
                  <a:pt x="11569" y="11209"/>
                  <a:pt x="11701" y="11235"/>
                </a:cubicBezTo>
                <a:lnTo>
                  <a:pt x="11712" y="11112"/>
                </a:lnTo>
                <a:cubicBezTo>
                  <a:pt x="11580" y="11086"/>
                  <a:pt x="11450" y="11059"/>
                  <a:pt x="11320" y="11032"/>
                </a:cubicBezTo>
                <a:close/>
                <a:moveTo>
                  <a:pt x="11989" y="11174"/>
                </a:moveTo>
                <a:cubicBezTo>
                  <a:pt x="11989" y="11174"/>
                  <a:pt x="11978" y="11298"/>
                  <a:pt x="11978" y="11298"/>
                </a:cubicBezTo>
                <a:lnTo>
                  <a:pt x="12370" y="11375"/>
                </a:lnTo>
                <a:lnTo>
                  <a:pt x="12381" y="11251"/>
                </a:lnTo>
                <a:lnTo>
                  <a:pt x="11989" y="11174"/>
                </a:lnTo>
                <a:close/>
                <a:moveTo>
                  <a:pt x="12659" y="11280"/>
                </a:moveTo>
                <a:lnTo>
                  <a:pt x="12647" y="11404"/>
                </a:lnTo>
                <a:cubicBezTo>
                  <a:pt x="12779" y="11431"/>
                  <a:pt x="12910" y="11459"/>
                  <a:pt x="13039" y="11487"/>
                </a:cubicBezTo>
                <a:lnTo>
                  <a:pt x="13051" y="11362"/>
                </a:lnTo>
                <a:cubicBezTo>
                  <a:pt x="12922" y="11334"/>
                  <a:pt x="12792" y="11307"/>
                  <a:pt x="12659" y="11280"/>
                </a:cubicBezTo>
                <a:close/>
                <a:moveTo>
                  <a:pt x="13330" y="11456"/>
                </a:moveTo>
                <a:lnTo>
                  <a:pt x="13317" y="11580"/>
                </a:lnTo>
                <a:cubicBezTo>
                  <a:pt x="13450" y="11612"/>
                  <a:pt x="13580" y="11645"/>
                  <a:pt x="13705" y="11680"/>
                </a:cubicBezTo>
                <a:lnTo>
                  <a:pt x="13721" y="11556"/>
                </a:lnTo>
                <a:cubicBezTo>
                  <a:pt x="13595" y="11521"/>
                  <a:pt x="13464" y="11488"/>
                  <a:pt x="13330" y="11456"/>
                </a:cubicBezTo>
                <a:close/>
                <a:moveTo>
                  <a:pt x="14004" y="11633"/>
                </a:moveTo>
                <a:cubicBezTo>
                  <a:pt x="14004" y="11633"/>
                  <a:pt x="13986" y="11756"/>
                  <a:pt x="13986" y="11756"/>
                </a:cubicBezTo>
                <a:cubicBezTo>
                  <a:pt x="14125" y="11800"/>
                  <a:pt x="14253" y="11846"/>
                  <a:pt x="14368" y="11893"/>
                </a:cubicBezTo>
                <a:lnTo>
                  <a:pt x="14391" y="11771"/>
                </a:lnTo>
                <a:cubicBezTo>
                  <a:pt x="14275" y="11724"/>
                  <a:pt x="14145" y="11678"/>
                  <a:pt x="14004" y="11633"/>
                </a:cubicBezTo>
                <a:close/>
                <a:moveTo>
                  <a:pt x="14659" y="11881"/>
                </a:moveTo>
                <a:cubicBezTo>
                  <a:pt x="14659" y="11881"/>
                  <a:pt x="14632" y="11999"/>
                  <a:pt x="14632" y="11999"/>
                </a:cubicBezTo>
                <a:cubicBezTo>
                  <a:pt x="14772" y="12071"/>
                  <a:pt x="14890" y="12149"/>
                  <a:pt x="14985" y="12230"/>
                </a:cubicBezTo>
                <a:lnTo>
                  <a:pt x="15028" y="12122"/>
                </a:lnTo>
                <a:cubicBezTo>
                  <a:pt x="14928" y="12037"/>
                  <a:pt x="14804" y="11956"/>
                  <a:pt x="14659" y="11881"/>
                </a:cubicBezTo>
                <a:close/>
                <a:moveTo>
                  <a:pt x="15246" y="12411"/>
                </a:moveTo>
                <a:cubicBezTo>
                  <a:pt x="15246" y="12411"/>
                  <a:pt x="15181" y="12494"/>
                  <a:pt x="15181" y="12494"/>
                </a:cubicBezTo>
                <a:cubicBezTo>
                  <a:pt x="15243" y="12600"/>
                  <a:pt x="15273" y="12709"/>
                  <a:pt x="15273" y="12830"/>
                </a:cubicBezTo>
                <a:cubicBezTo>
                  <a:pt x="15273" y="12874"/>
                  <a:pt x="15270" y="12921"/>
                  <a:pt x="15260" y="12976"/>
                </a:cubicBezTo>
                <a:lnTo>
                  <a:pt x="15343" y="13001"/>
                </a:lnTo>
                <a:cubicBezTo>
                  <a:pt x="15353" y="12943"/>
                  <a:pt x="15359" y="12885"/>
                  <a:pt x="15359" y="12830"/>
                </a:cubicBezTo>
                <a:cubicBezTo>
                  <a:pt x="15359" y="12680"/>
                  <a:pt x="15321" y="12539"/>
                  <a:pt x="15246" y="12411"/>
                </a:cubicBezTo>
                <a:close/>
                <a:moveTo>
                  <a:pt x="15159" y="13295"/>
                </a:moveTo>
                <a:cubicBezTo>
                  <a:pt x="15095" y="13434"/>
                  <a:pt x="15006" y="13569"/>
                  <a:pt x="14895" y="13696"/>
                </a:cubicBezTo>
                <a:lnTo>
                  <a:pt x="14947" y="13796"/>
                </a:lnTo>
                <a:cubicBezTo>
                  <a:pt x="15065" y="13660"/>
                  <a:pt x="15160" y="13515"/>
                  <a:pt x="15229" y="13366"/>
                </a:cubicBezTo>
                <a:lnTo>
                  <a:pt x="15159" y="13295"/>
                </a:lnTo>
                <a:close/>
                <a:moveTo>
                  <a:pt x="14668" y="13932"/>
                </a:moveTo>
                <a:cubicBezTo>
                  <a:pt x="14566" y="14020"/>
                  <a:pt x="14449" y="14109"/>
                  <a:pt x="14321" y="14193"/>
                </a:cubicBezTo>
                <a:lnTo>
                  <a:pt x="14355" y="14308"/>
                </a:lnTo>
                <a:cubicBezTo>
                  <a:pt x="14486" y="14222"/>
                  <a:pt x="14607" y="14131"/>
                  <a:pt x="14712" y="14040"/>
                </a:cubicBezTo>
                <a:lnTo>
                  <a:pt x="14668" y="13932"/>
                </a:lnTo>
                <a:close/>
                <a:moveTo>
                  <a:pt x="14070" y="14356"/>
                </a:moveTo>
                <a:cubicBezTo>
                  <a:pt x="13956" y="14420"/>
                  <a:pt x="13831" y="14485"/>
                  <a:pt x="13699" y="14548"/>
                </a:cubicBezTo>
                <a:lnTo>
                  <a:pt x="13725" y="14669"/>
                </a:lnTo>
                <a:cubicBezTo>
                  <a:pt x="13859" y="14605"/>
                  <a:pt x="13985" y="14538"/>
                  <a:pt x="14100" y="14473"/>
                </a:cubicBezTo>
                <a:lnTo>
                  <a:pt x="14070" y="14356"/>
                </a:lnTo>
                <a:close/>
                <a:moveTo>
                  <a:pt x="13409" y="14674"/>
                </a:moveTo>
                <a:cubicBezTo>
                  <a:pt x="13288" y="14727"/>
                  <a:pt x="13161" y="14779"/>
                  <a:pt x="13030" y="14830"/>
                </a:cubicBezTo>
                <a:lnTo>
                  <a:pt x="13051" y="14951"/>
                </a:lnTo>
                <a:cubicBezTo>
                  <a:pt x="13184" y="14900"/>
                  <a:pt x="13311" y="14848"/>
                  <a:pt x="13433" y="14795"/>
                </a:cubicBezTo>
                <a:lnTo>
                  <a:pt x="13409" y="14674"/>
                </a:lnTo>
                <a:close/>
                <a:moveTo>
                  <a:pt x="12768" y="14922"/>
                </a:moveTo>
                <a:cubicBezTo>
                  <a:pt x="12644" y="14967"/>
                  <a:pt x="12516" y="15011"/>
                  <a:pt x="12384" y="15055"/>
                </a:cubicBezTo>
                <a:lnTo>
                  <a:pt x="12403" y="15178"/>
                </a:lnTo>
                <a:cubicBezTo>
                  <a:pt x="12535" y="15133"/>
                  <a:pt x="12664" y="15090"/>
                  <a:pt x="12788" y="15044"/>
                </a:cubicBezTo>
                <a:lnTo>
                  <a:pt x="12768" y="14922"/>
                </a:lnTo>
                <a:close/>
                <a:moveTo>
                  <a:pt x="12101" y="15169"/>
                </a:moveTo>
                <a:cubicBezTo>
                  <a:pt x="11976" y="15209"/>
                  <a:pt x="11846" y="15249"/>
                  <a:pt x="11715" y="15290"/>
                </a:cubicBezTo>
                <a:lnTo>
                  <a:pt x="11732" y="15413"/>
                </a:lnTo>
                <a:cubicBezTo>
                  <a:pt x="11864" y="15373"/>
                  <a:pt x="11993" y="15332"/>
                  <a:pt x="12119" y="15292"/>
                </a:cubicBezTo>
                <a:lnTo>
                  <a:pt x="12101" y="15169"/>
                </a:lnTo>
                <a:close/>
                <a:moveTo>
                  <a:pt x="11456" y="15346"/>
                </a:moveTo>
                <a:cubicBezTo>
                  <a:pt x="11330" y="15383"/>
                  <a:pt x="11201" y="15421"/>
                  <a:pt x="11069" y="15459"/>
                </a:cubicBezTo>
                <a:lnTo>
                  <a:pt x="11085" y="15581"/>
                </a:lnTo>
                <a:cubicBezTo>
                  <a:pt x="11217" y="15544"/>
                  <a:pt x="11347" y="15507"/>
                  <a:pt x="11474" y="15470"/>
                </a:cubicBezTo>
                <a:lnTo>
                  <a:pt x="11456" y="15346"/>
                </a:lnTo>
                <a:close/>
                <a:moveTo>
                  <a:pt x="10788" y="15558"/>
                </a:moveTo>
                <a:cubicBezTo>
                  <a:pt x="10661" y="15594"/>
                  <a:pt x="10531" y="15629"/>
                  <a:pt x="10400" y="15665"/>
                </a:cubicBezTo>
                <a:lnTo>
                  <a:pt x="10416" y="15789"/>
                </a:lnTo>
                <a:cubicBezTo>
                  <a:pt x="10547" y="15753"/>
                  <a:pt x="10677" y="15717"/>
                  <a:pt x="10804" y="15682"/>
                </a:cubicBezTo>
                <a:lnTo>
                  <a:pt x="10788" y="15558"/>
                </a:lnTo>
                <a:close/>
                <a:moveTo>
                  <a:pt x="10119" y="15735"/>
                </a:moveTo>
                <a:cubicBezTo>
                  <a:pt x="10119" y="15735"/>
                  <a:pt x="9730" y="15840"/>
                  <a:pt x="9730" y="15840"/>
                </a:cubicBezTo>
                <a:lnTo>
                  <a:pt x="9745" y="15964"/>
                </a:lnTo>
                <a:lnTo>
                  <a:pt x="10135" y="15859"/>
                </a:lnTo>
                <a:lnTo>
                  <a:pt x="10119" y="15735"/>
                </a:lnTo>
                <a:close/>
                <a:moveTo>
                  <a:pt x="9450" y="15912"/>
                </a:moveTo>
                <a:cubicBezTo>
                  <a:pt x="9450" y="15912"/>
                  <a:pt x="9061" y="16016"/>
                  <a:pt x="9061" y="16016"/>
                </a:cubicBezTo>
                <a:lnTo>
                  <a:pt x="9076" y="16139"/>
                </a:lnTo>
                <a:lnTo>
                  <a:pt x="9465" y="16035"/>
                </a:lnTo>
                <a:lnTo>
                  <a:pt x="9450" y="15912"/>
                </a:lnTo>
                <a:close/>
                <a:moveTo>
                  <a:pt x="8780" y="16088"/>
                </a:moveTo>
                <a:cubicBezTo>
                  <a:pt x="8780" y="16088"/>
                  <a:pt x="8626" y="16130"/>
                  <a:pt x="8626" y="16130"/>
                </a:cubicBezTo>
                <a:cubicBezTo>
                  <a:pt x="8548" y="16151"/>
                  <a:pt x="8470" y="16172"/>
                  <a:pt x="8392" y="16193"/>
                </a:cubicBezTo>
                <a:lnTo>
                  <a:pt x="8407" y="16317"/>
                </a:lnTo>
                <a:cubicBezTo>
                  <a:pt x="8485" y="16296"/>
                  <a:pt x="8563" y="16275"/>
                  <a:pt x="8640" y="16254"/>
                </a:cubicBezTo>
                <a:lnTo>
                  <a:pt x="8795" y="16212"/>
                </a:lnTo>
                <a:lnTo>
                  <a:pt x="8780" y="16088"/>
                </a:lnTo>
                <a:close/>
                <a:moveTo>
                  <a:pt x="8110" y="16265"/>
                </a:moveTo>
                <a:cubicBezTo>
                  <a:pt x="7981" y="16303"/>
                  <a:pt x="7851" y="16341"/>
                  <a:pt x="7722" y="16380"/>
                </a:cubicBezTo>
                <a:lnTo>
                  <a:pt x="7739" y="16503"/>
                </a:lnTo>
                <a:cubicBezTo>
                  <a:pt x="7868" y="16464"/>
                  <a:pt x="7997" y="16426"/>
                  <a:pt x="8126" y="16389"/>
                </a:cubicBezTo>
                <a:lnTo>
                  <a:pt x="8110" y="16265"/>
                </a:lnTo>
                <a:close/>
                <a:moveTo>
                  <a:pt x="7464" y="16477"/>
                </a:moveTo>
                <a:cubicBezTo>
                  <a:pt x="7334" y="16518"/>
                  <a:pt x="7205" y="16561"/>
                  <a:pt x="7077" y="16603"/>
                </a:cubicBezTo>
                <a:lnTo>
                  <a:pt x="7095" y="16725"/>
                </a:lnTo>
                <a:cubicBezTo>
                  <a:pt x="7224" y="16682"/>
                  <a:pt x="7353" y="16641"/>
                  <a:pt x="7482" y="16600"/>
                </a:cubicBezTo>
                <a:lnTo>
                  <a:pt x="7464" y="16477"/>
                </a:lnTo>
                <a:close/>
                <a:moveTo>
                  <a:pt x="6792" y="16690"/>
                </a:moveTo>
                <a:cubicBezTo>
                  <a:pt x="6663" y="16734"/>
                  <a:pt x="6535" y="16780"/>
                  <a:pt x="6407" y="16827"/>
                </a:cubicBezTo>
                <a:lnTo>
                  <a:pt x="6427" y="16948"/>
                </a:lnTo>
                <a:cubicBezTo>
                  <a:pt x="6555" y="16902"/>
                  <a:pt x="6683" y="16857"/>
                  <a:pt x="6811" y="16812"/>
                </a:cubicBezTo>
                <a:lnTo>
                  <a:pt x="6792" y="16690"/>
                </a:lnTo>
                <a:close/>
                <a:moveTo>
                  <a:pt x="6120" y="16937"/>
                </a:moveTo>
                <a:cubicBezTo>
                  <a:pt x="5992" y="16986"/>
                  <a:pt x="5865" y="17035"/>
                  <a:pt x="5738" y="17085"/>
                </a:cubicBezTo>
                <a:lnTo>
                  <a:pt x="5760" y="17207"/>
                </a:lnTo>
                <a:cubicBezTo>
                  <a:pt x="5887" y="17156"/>
                  <a:pt x="6013" y="17107"/>
                  <a:pt x="6141" y="17059"/>
                </a:cubicBezTo>
                <a:lnTo>
                  <a:pt x="6120" y="16937"/>
                </a:lnTo>
                <a:close/>
                <a:moveTo>
                  <a:pt x="5473" y="17185"/>
                </a:moveTo>
                <a:cubicBezTo>
                  <a:pt x="5345" y="17237"/>
                  <a:pt x="5218" y="17291"/>
                  <a:pt x="5092" y="17346"/>
                </a:cubicBezTo>
                <a:lnTo>
                  <a:pt x="5116" y="17467"/>
                </a:lnTo>
                <a:cubicBezTo>
                  <a:pt x="5242" y="17413"/>
                  <a:pt x="5368" y="17359"/>
                  <a:pt x="5496" y="17306"/>
                </a:cubicBezTo>
                <a:lnTo>
                  <a:pt x="5473" y="17185"/>
                </a:lnTo>
                <a:close/>
                <a:moveTo>
                  <a:pt x="4824" y="17467"/>
                </a:moveTo>
                <a:cubicBezTo>
                  <a:pt x="4697" y="17525"/>
                  <a:pt x="4571" y="17584"/>
                  <a:pt x="4447" y="17644"/>
                </a:cubicBezTo>
                <a:lnTo>
                  <a:pt x="4473" y="17764"/>
                </a:lnTo>
                <a:cubicBezTo>
                  <a:pt x="4597" y="17704"/>
                  <a:pt x="4722" y="17646"/>
                  <a:pt x="4849" y="17588"/>
                </a:cubicBezTo>
                <a:lnTo>
                  <a:pt x="4824" y="17467"/>
                </a:lnTo>
                <a:close/>
                <a:moveTo>
                  <a:pt x="4175" y="17786"/>
                </a:moveTo>
                <a:cubicBezTo>
                  <a:pt x="4049" y="17849"/>
                  <a:pt x="3924" y="17913"/>
                  <a:pt x="3801" y="17979"/>
                </a:cubicBezTo>
                <a:lnTo>
                  <a:pt x="3830" y="18097"/>
                </a:lnTo>
                <a:cubicBezTo>
                  <a:pt x="3953" y="18032"/>
                  <a:pt x="4077" y="17968"/>
                  <a:pt x="4203" y="17905"/>
                </a:cubicBezTo>
                <a:lnTo>
                  <a:pt x="4175" y="17786"/>
                </a:lnTo>
                <a:close/>
                <a:moveTo>
                  <a:pt x="3549" y="18139"/>
                </a:moveTo>
                <a:cubicBezTo>
                  <a:pt x="3424" y="18209"/>
                  <a:pt x="3301" y="18280"/>
                  <a:pt x="3180" y="18353"/>
                </a:cubicBezTo>
                <a:lnTo>
                  <a:pt x="3212" y="18470"/>
                </a:lnTo>
                <a:cubicBezTo>
                  <a:pt x="3332" y="18398"/>
                  <a:pt x="3454" y="18326"/>
                  <a:pt x="3579" y="18256"/>
                </a:cubicBezTo>
                <a:lnTo>
                  <a:pt x="3549" y="18139"/>
                </a:lnTo>
                <a:close/>
                <a:moveTo>
                  <a:pt x="2920" y="18493"/>
                </a:moveTo>
                <a:cubicBezTo>
                  <a:pt x="2797" y="18571"/>
                  <a:pt x="2676" y="18650"/>
                  <a:pt x="2558" y="18730"/>
                </a:cubicBezTo>
                <a:lnTo>
                  <a:pt x="2594" y="18844"/>
                </a:lnTo>
                <a:cubicBezTo>
                  <a:pt x="2711" y="18764"/>
                  <a:pt x="2831" y="18686"/>
                  <a:pt x="2954" y="18609"/>
                </a:cubicBezTo>
                <a:lnTo>
                  <a:pt x="2920" y="18493"/>
                </a:lnTo>
                <a:close/>
                <a:moveTo>
                  <a:pt x="2290" y="18917"/>
                </a:moveTo>
                <a:cubicBezTo>
                  <a:pt x="2169" y="19005"/>
                  <a:pt x="2050" y="19094"/>
                  <a:pt x="1937" y="19184"/>
                </a:cubicBezTo>
                <a:lnTo>
                  <a:pt x="1976" y="19294"/>
                </a:lnTo>
                <a:cubicBezTo>
                  <a:pt x="2089" y="19205"/>
                  <a:pt x="2207" y="19117"/>
                  <a:pt x="2327" y="19030"/>
                </a:cubicBezTo>
                <a:lnTo>
                  <a:pt x="2290" y="18917"/>
                </a:lnTo>
                <a:close/>
                <a:moveTo>
                  <a:pt x="1703" y="19377"/>
                </a:moveTo>
                <a:cubicBezTo>
                  <a:pt x="1585" y="19477"/>
                  <a:pt x="1470" y="19579"/>
                  <a:pt x="1363" y="19681"/>
                </a:cubicBezTo>
                <a:lnTo>
                  <a:pt x="1408" y="19787"/>
                </a:lnTo>
                <a:cubicBezTo>
                  <a:pt x="1515" y="19686"/>
                  <a:pt x="1628" y="19585"/>
                  <a:pt x="1745" y="19486"/>
                </a:cubicBezTo>
                <a:lnTo>
                  <a:pt x="1703" y="19377"/>
                </a:lnTo>
                <a:close/>
                <a:moveTo>
                  <a:pt x="1107" y="19907"/>
                </a:moveTo>
                <a:cubicBezTo>
                  <a:pt x="995" y="20023"/>
                  <a:pt x="888" y="20142"/>
                  <a:pt x="789" y="20260"/>
                </a:cubicBezTo>
                <a:lnTo>
                  <a:pt x="842" y="20358"/>
                </a:lnTo>
                <a:cubicBezTo>
                  <a:pt x="939" y="20242"/>
                  <a:pt x="1045" y="20124"/>
                  <a:pt x="1156" y="20010"/>
                </a:cubicBezTo>
                <a:lnTo>
                  <a:pt x="1107" y="19907"/>
                </a:lnTo>
                <a:close/>
                <a:moveTo>
                  <a:pt x="592" y="20544"/>
                </a:moveTo>
                <a:cubicBezTo>
                  <a:pt x="490" y="20681"/>
                  <a:pt x="395" y="20823"/>
                  <a:pt x="311" y="20964"/>
                </a:cubicBezTo>
                <a:lnTo>
                  <a:pt x="374" y="21047"/>
                </a:lnTo>
                <a:cubicBezTo>
                  <a:pt x="457" y="20909"/>
                  <a:pt x="549" y="20771"/>
                  <a:pt x="649" y="20637"/>
                </a:cubicBezTo>
                <a:lnTo>
                  <a:pt x="592" y="20544"/>
                </a:lnTo>
                <a:close/>
                <a:moveTo>
                  <a:pt x="112" y="21286"/>
                </a:moveTo>
                <a:cubicBezTo>
                  <a:pt x="72" y="21368"/>
                  <a:pt x="34" y="21452"/>
                  <a:pt x="0" y="21534"/>
                </a:cubicBezTo>
                <a:lnTo>
                  <a:pt x="72" y="21599"/>
                </a:lnTo>
                <a:cubicBezTo>
                  <a:pt x="105" y="21520"/>
                  <a:pt x="142" y="21440"/>
                  <a:pt x="181" y="21360"/>
                </a:cubicBezTo>
                <a:lnTo>
                  <a:pt x="112" y="21286"/>
                </a:lnTo>
                <a:close/>
              </a:path>
            </a:pathLst>
          </a:custGeom>
          <a:solidFill>
            <a:srgbClr val="5DB6C3"/>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cs typeface="+mn-ea"/>
              <a:sym typeface="+mn-lt"/>
            </a:endParaRPr>
          </a:p>
        </p:txBody>
      </p:sp>
      <p:sp>
        <p:nvSpPr>
          <p:cNvPr id="216" name="TextBox 33"/>
          <p:cNvSpPr txBox="1"/>
          <p:nvPr/>
        </p:nvSpPr>
        <p:spPr>
          <a:xfrm>
            <a:off x="4851104" y="4902198"/>
            <a:ext cx="1028154" cy="238644"/>
          </a:xfrm>
          <a:prstGeom prst="rect">
            <a:avLst/>
          </a:prstGeom>
          <a:noFill/>
        </p:spPr>
        <p:txBody>
          <a:bodyPr wrap="square" numCol="1" spcCol="0" rtlCol="0" anchor="ctr">
            <a:spAutoFit/>
          </a:bodyPr>
          <a:lstStyle/>
          <a:p>
            <a:pPr algn="ctr">
              <a:lnSpc>
                <a:spcPts val="1200"/>
              </a:lnSpc>
            </a:pPr>
            <a:r>
              <a:rPr lang="zh-CN" altLang="en-US" sz="1400" b="1" dirty="0">
                <a:solidFill>
                  <a:schemeClr val="bg1"/>
                </a:solidFill>
                <a:cs typeface="+mn-ea"/>
                <a:sym typeface="+mn-lt"/>
              </a:rPr>
              <a:t>点击编辑</a:t>
            </a:r>
            <a:endParaRPr lang="en-US" altLang="zh-CN" sz="1400" b="1" dirty="0">
              <a:solidFill>
                <a:schemeClr val="bg1"/>
              </a:solidFill>
              <a:cs typeface="+mn-ea"/>
              <a:sym typeface="+mn-lt"/>
            </a:endParaRPr>
          </a:p>
        </p:txBody>
      </p:sp>
      <p:sp>
        <p:nvSpPr>
          <p:cNvPr id="236" name="Freeform 46"/>
          <p:cNvSpPr>
            <a:spLocks noChangeArrowheads="1"/>
          </p:cNvSpPr>
          <p:nvPr/>
        </p:nvSpPr>
        <p:spPr bwMode="auto">
          <a:xfrm>
            <a:off x="5174194" y="4376768"/>
            <a:ext cx="381974" cy="363787"/>
          </a:xfrm>
          <a:custGeom>
            <a:avLst/>
            <a:gdLst>
              <a:gd name="T0" fmla="*/ 363 w 461"/>
              <a:gd name="T1" fmla="*/ 336 h 443"/>
              <a:gd name="T2" fmla="*/ 363 w 461"/>
              <a:gd name="T3" fmla="*/ 336 h 443"/>
              <a:gd name="T4" fmla="*/ 284 w 461"/>
              <a:gd name="T5" fmla="*/ 248 h 443"/>
              <a:gd name="T6" fmla="*/ 310 w 461"/>
              <a:gd name="T7" fmla="*/ 195 h 443"/>
              <a:gd name="T8" fmla="*/ 328 w 461"/>
              <a:gd name="T9" fmla="*/ 151 h 443"/>
              <a:gd name="T10" fmla="*/ 319 w 461"/>
              <a:gd name="T11" fmla="*/ 132 h 443"/>
              <a:gd name="T12" fmla="*/ 328 w 461"/>
              <a:gd name="T13" fmla="*/ 88 h 443"/>
              <a:gd name="T14" fmla="*/ 230 w 461"/>
              <a:gd name="T15" fmla="*/ 0 h 443"/>
              <a:gd name="T16" fmla="*/ 132 w 461"/>
              <a:gd name="T17" fmla="*/ 88 h 443"/>
              <a:gd name="T18" fmla="*/ 141 w 461"/>
              <a:gd name="T19" fmla="*/ 132 h 443"/>
              <a:gd name="T20" fmla="*/ 132 w 461"/>
              <a:gd name="T21" fmla="*/ 151 h 443"/>
              <a:gd name="T22" fmla="*/ 150 w 461"/>
              <a:gd name="T23" fmla="*/ 195 h 443"/>
              <a:gd name="T24" fmla="*/ 177 w 461"/>
              <a:gd name="T25" fmla="*/ 248 h 443"/>
              <a:gd name="T26" fmla="*/ 97 w 461"/>
              <a:gd name="T27" fmla="*/ 336 h 443"/>
              <a:gd name="T28" fmla="*/ 0 w 461"/>
              <a:gd name="T29" fmla="*/ 398 h 443"/>
              <a:gd name="T30" fmla="*/ 0 w 461"/>
              <a:gd name="T31" fmla="*/ 442 h 443"/>
              <a:gd name="T32" fmla="*/ 230 w 461"/>
              <a:gd name="T33" fmla="*/ 442 h 443"/>
              <a:gd name="T34" fmla="*/ 460 w 461"/>
              <a:gd name="T35" fmla="*/ 442 h 443"/>
              <a:gd name="T36" fmla="*/ 460 w 461"/>
              <a:gd name="T37" fmla="*/ 398 h 443"/>
              <a:gd name="T38" fmla="*/ 363 w 461"/>
              <a:gd name="T39" fmla="*/ 336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61" h="443">
                <a:moveTo>
                  <a:pt x="363" y="336"/>
                </a:moveTo>
                <a:lnTo>
                  <a:pt x="363" y="336"/>
                </a:lnTo>
                <a:cubicBezTo>
                  <a:pt x="301" y="310"/>
                  <a:pt x="284" y="292"/>
                  <a:pt x="284" y="248"/>
                </a:cubicBezTo>
                <a:cubicBezTo>
                  <a:pt x="284" y="230"/>
                  <a:pt x="301" y="239"/>
                  <a:pt x="310" y="195"/>
                </a:cubicBezTo>
                <a:cubicBezTo>
                  <a:pt x="310" y="176"/>
                  <a:pt x="328" y="195"/>
                  <a:pt x="328" y="151"/>
                </a:cubicBezTo>
                <a:cubicBezTo>
                  <a:pt x="328" y="132"/>
                  <a:pt x="319" y="132"/>
                  <a:pt x="319" y="132"/>
                </a:cubicBezTo>
                <a:cubicBezTo>
                  <a:pt x="319" y="132"/>
                  <a:pt x="328" y="106"/>
                  <a:pt x="328" y="88"/>
                </a:cubicBezTo>
                <a:cubicBezTo>
                  <a:pt x="328" y="61"/>
                  <a:pt x="319" y="0"/>
                  <a:pt x="230" y="0"/>
                </a:cubicBezTo>
                <a:cubicBezTo>
                  <a:pt x="141" y="0"/>
                  <a:pt x="132" y="61"/>
                  <a:pt x="132" y="88"/>
                </a:cubicBezTo>
                <a:cubicBezTo>
                  <a:pt x="132" y="106"/>
                  <a:pt x="141" y="132"/>
                  <a:pt x="141" y="132"/>
                </a:cubicBezTo>
                <a:cubicBezTo>
                  <a:pt x="141" y="132"/>
                  <a:pt x="132" y="132"/>
                  <a:pt x="132" y="151"/>
                </a:cubicBezTo>
                <a:cubicBezTo>
                  <a:pt x="132" y="195"/>
                  <a:pt x="150" y="176"/>
                  <a:pt x="150" y="195"/>
                </a:cubicBezTo>
                <a:cubicBezTo>
                  <a:pt x="159" y="239"/>
                  <a:pt x="177" y="230"/>
                  <a:pt x="177" y="248"/>
                </a:cubicBezTo>
                <a:cubicBezTo>
                  <a:pt x="177" y="292"/>
                  <a:pt x="159" y="310"/>
                  <a:pt x="97" y="336"/>
                </a:cubicBezTo>
                <a:cubicBezTo>
                  <a:pt x="35" y="354"/>
                  <a:pt x="0" y="380"/>
                  <a:pt x="0" y="398"/>
                </a:cubicBezTo>
                <a:cubicBezTo>
                  <a:pt x="0" y="407"/>
                  <a:pt x="0" y="442"/>
                  <a:pt x="0" y="442"/>
                </a:cubicBezTo>
                <a:cubicBezTo>
                  <a:pt x="230" y="442"/>
                  <a:pt x="230" y="442"/>
                  <a:pt x="230" y="442"/>
                </a:cubicBezTo>
                <a:cubicBezTo>
                  <a:pt x="460" y="442"/>
                  <a:pt x="460" y="442"/>
                  <a:pt x="460" y="442"/>
                </a:cubicBezTo>
                <a:cubicBezTo>
                  <a:pt x="460" y="442"/>
                  <a:pt x="460" y="407"/>
                  <a:pt x="460" y="398"/>
                </a:cubicBezTo>
                <a:cubicBezTo>
                  <a:pt x="460" y="380"/>
                  <a:pt x="425" y="354"/>
                  <a:pt x="363" y="336"/>
                </a:cubicBezTo>
              </a:path>
            </a:pathLst>
          </a:custGeom>
          <a:solidFill>
            <a:srgbClr val="FFFFFF"/>
          </a:solidFill>
          <a:ln>
            <a:noFill/>
          </a:ln>
          <a:effectLst/>
        </p:spPr>
        <p:txBody>
          <a:bodyPr wrap="none" anchor="ctr"/>
          <a:lstStyle/>
          <a:p>
            <a:pPr defTabSz="534670" eaLnBrk="1" fontAlgn="auto" hangingPunct="1">
              <a:spcBef>
                <a:spcPts val="0"/>
              </a:spcBef>
              <a:spcAft>
                <a:spcPts val="0"/>
              </a:spcAft>
            </a:pPr>
            <a:endParaRPr kumimoji="0" lang="en-US" sz="2105">
              <a:solidFill>
                <a:prstClr val="black"/>
              </a:solidFill>
              <a:cs typeface="+mn-ea"/>
              <a:sym typeface="+mn-lt"/>
            </a:endParaRPr>
          </a:p>
        </p:txBody>
      </p:sp>
      <p:sp>
        <p:nvSpPr>
          <p:cNvPr id="3" name="矩形 2"/>
          <p:cNvSpPr/>
          <p:nvPr/>
        </p:nvSpPr>
        <p:spPr>
          <a:xfrm>
            <a:off x="1084319" y="2622442"/>
            <a:ext cx="10257067" cy="2585323"/>
          </a:xfrm>
          <a:prstGeom prst="rect">
            <a:avLst/>
          </a:prstGeom>
          <a:noFill/>
        </p:spPr>
        <p:txBody>
          <a:bodyPr wrap="square" lIns="91440" tIns="45720" rIns="91440" bIns="45720">
            <a:spAutoFit/>
          </a:bodyPr>
          <a:lstStyle/>
          <a:p>
            <a:pPr algn="ctr"/>
            <a:r>
              <a:rPr lang="en-US" altLang="zh-CN" sz="5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2.1. Non-sufficiency Supply of Water Resources</a:t>
            </a:r>
          </a:p>
          <a:p>
            <a:pPr algn="ctr"/>
            <a:r>
              <a:rPr lang="zh-CN" alt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（水资源供应不足）</a:t>
            </a:r>
            <a:endParaRPr lang="en-US" altLang="zh-CN"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heel(1)">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a:srcRect l="651" t="3819" r="2203" b="1245"/>
          <a:stretch>
            <a:fillRect/>
          </a:stretch>
        </p:blipFill>
        <p:spPr>
          <a:xfrm>
            <a:off x="0" y="0"/>
            <a:ext cx="12192000" cy="6858000"/>
          </a:xfrm>
          <a:prstGeom prst="rect">
            <a:avLst/>
          </a:prstGeom>
        </p:spPr>
      </p:pic>
      <p:sp>
        <p:nvSpPr>
          <p:cNvPr id="204" name="Shape 6"/>
          <p:cNvSpPr/>
          <p:nvPr/>
        </p:nvSpPr>
        <p:spPr>
          <a:xfrm>
            <a:off x="2511583" y="2184268"/>
            <a:ext cx="9713119" cy="478031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527"/>
                </a:lnTo>
                <a:cubicBezTo>
                  <a:pt x="17455" y="721"/>
                  <a:pt x="14337" y="2052"/>
                  <a:pt x="14423" y="2967"/>
                </a:cubicBezTo>
                <a:cubicBezTo>
                  <a:pt x="14508" y="3882"/>
                  <a:pt x="16650" y="5157"/>
                  <a:pt x="16547" y="6932"/>
                </a:cubicBezTo>
                <a:cubicBezTo>
                  <a:pt x="16444" y="8707"/>
                  <a:pt x="14800" y="9002"/>
                  <a:pt x="13172" y="8868"/>
                </a:cubicBezTo>
                <a:cubicBezTo>
                  <a:pt x="11545" y="8734"/>
                  <a:pt x="10877" y="9039"/>
                  <a:pt x="10877" y="9511"/>
                </a:cubicBezTo>
                <a:cubicBezTo>
                  <a:pt x="10877" y="9982"/>
                  <a:pt x="13001" y="10620"/>
                  <a:pt x="15245" y="11008"/>
                </a:cubicBezTo>
                <a:cubicBezTo>
                  <a:pt x="17489" y="11396"/>
                  <a:pt x="17455" y="14280"/>
                  <a:pt x="15433" y="15444"/>
                </a:cubicBezTo>
                <a:cubicBezTo>
                  <a:pt x="13412" y="16609"/>
                  <a:pt x="6869" y="18318"/>
                  <a:pt x="4282" y="21600"/>
                </a:cubicBezTo>
                <a:lnTo>
                  <a:pt x="0" y="21600"/>
                </a:lnTo>
                <a:cubicBezTo>
                  <a:pt x="1867" y="17208"/>
                  <a:pt x="6184" y="15722"/>
                  <a:pt x="9644" y="15056"/>
                </a:cubicBezTo>
                <a:cubicBezTo>
                  <a:pt x="13104" y="14391"/>
                  <a:pt x="14971" y="13753"/>
                  <a:pt x="14680" y="13143"/>
                </a:cubicBezTo>
                <a:cubicBezTo>
                  <a:pt x="14389" y="12533"/>
                  <a:pt x="9457" y="12470"/>
                  <a:pt x="9115" y="10196"/>
                </a:cubicBezTo>
                <a:cubicBezTo>
                  <a:pt x="8752" y="7787"/>
                  <a:pt x="10861" y="6973"/>
                  <a:pt x="12659" y="7232"/>
                </a:cubicBezTo>
                <a:cubicBezTo>
                  <a:pt x="14356" y="7476"/>
                  <a:pt x="15742" y="7292"/>
                  <a:pt x="15314" y="6377"/>
                </a:cubicBezTo>
                <a:cubicBezTo>
                  <a:pt x="14885" y="5462"/>
                  <a:pt x="13118" y="3639"/>
                  <a:pt x="13668" y="2443"/>
                </a:cubicBezTo>
                <a:cubicBezTo>
                  <a:pt x="14217" y="1248"/>
                  <a:pt x="16633" y="0"/>
                  <a:pt x="21600" y="0"/>
                </a:cubicBezTo>
                <a:close/>
              </a:path>
            </a:pathLst>
          </a:custGeom>
          <a:solidFill>
            <a:srgbClr val="CBD8DE"/>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cs typeface="+mn-ea"/>
              <a:sym typeface="+mn-lt"/>
            </a:endParaRPr>
          </a:p>
        </p:txBody>
      </p:sp>
      <p:pic>
        <p:nvPicPr>
          <p:cNvPr id="109" name="图片 108"/>
          <p:cNvPicPr>
            <a:picLocks noChangeAspect="1"/>
          </p:cNvPicPr>
          <p:nvPr/>
        </p:nvPicPr>
        <p:blipFill>
          <a:blip r:embed="rId3"/>
          <a:srcRect t="50000"/>
          <a:stretch>
            <a:fillRect/>
          </a:stretch>
        </p:blipFill>
        <p:spPr>
          <a:xfrm>
            <a:off x="5552575" y="-1"/>
            <a:ext cx="1086850" cy="157723"/>
          </a:xfrm>
          <a:custGeom>
            <a:avLst/>
            <a:gdLst>
              <a:gd name="connsiteX0" fmla="*/ 0 w 4121253"/>
              <a:gd name="connsiteY0" fmla="*/ 0 h 1792380"/>
              <a:gd name="connsiteX1" fmla="*/ 4121253 w 4121253"/>
              <a:gd name="connsiteY1" fmla="*/ 0 h 1792380"/>
              <a:gd name="connsiteX2" fmla="*/ 4121253 w 4121253"/>
              <a:gd name="connsiteY2" fmla="*/ 1792380 h 1792380"/>
              <a:gd name="connsiteX3" fmla="*/ 0 w 4121253"/>
              <a:gd name="connsiteY3" fmla="*/ 1792380 h 1792380"/>
            </a:gdLst>
            <a:ahLst/>
            <a:cxnLst>
              <a:cxn ang="0">
                <a:pos x="connsiteX0" y="connsiteY0"/>
              </a:cxn>
              <a:cxn ang="0">
                <a:pos x="connsiteX1" y="connsiteY1"/>
              </a:cxn>
              <a:cxn ang="0">
                <a:pos x="connsiteX2" y="connsiteY2"/>
              </a:cxn>
              <a:cxn ang="0">
                <a:pos x="connsiteX3" y="connsiteY3"/>
              </a:cxn>
            </a:cxnLst>
            <a:rect l="l" t="t" r="r" b="b"/>
            <a:pathLst>
              <a:path w="4121253" h="1792380">
                <a:moveTo>
                  <a:pt x="0" y="0"/>
                </a:moveTo>
                <a:lnTo>
                  <a:pt x="4121253" y="0"/>
                </a:lnTo>
                <a:lnTo>
                  <a:pt x="4121253" y="1792380"/>
                </a:lnTo>
                <a:lnTo>
                  <a:pt x="0" y="1792380"/>
                </a:lnTo>
                <a:close/>
              </a:path>
            </a:pathLst>
          </a:custGeom>
        </p:spPr>
      </p:pic>
      <p:sp>
        <p:nvSpPr>
          <p:cNvPr id="75" name="矩形 74"/>
          <p:cNvSpPr/>
          <p:nvPr/>
        </p:nvSpPr>
        <p:spPr>
          <a:xfrm>
            <a:off x="1387462" y="323803"/>
            <a:ext cx="9650783" cy="461665"/>
          </a:xfrm>
          <a:prstGeom prst="rect">
            <a:avLst/>
          </a:prstGeom>
        </p:spPr>
        <p:txBody>
          <a:bodyPr wrap="none">
            <a:spAutoFit/>
          </a:bodyPr>
          <a:lstStyle/>
          <a:p>
            <a:r>
              <a:rPr lang="en-US" altLang="zh-CN" sz="2400" b="1" spc="300" dirty="0">
                <a:solidFill>
                  <a:srgbClr val="61B5C0"/>
                </a:solidFill>
                <a:latin typeface="微软雅黑" panose="020B0503020204020204" pitchFamily="34" charset="-122"/>
                <a:ea typeface="微软雅黑" panose="020B0503020204020204" pitchFamily="34" charset="-122"/>
              </a:rPr>
              <a:t>The Necessity to Establish the River Chief system</a:t>
            </a:r>
            <a:endParaRPr lang="zh-CN" altLang="en-US" sz="2400" b="1" spc="300" dirty="0">
              <a:solidFill>
                <a:srgbClr val="61B5C0"/>
              </a:solidFill>
              <a:latin typeface="微软雅黑" panose="020B0503020204020204" pitchFamily="34" charset="-122"/>
              <a:ea typeface="微软雅黑" panose="020B0503020204020204" pitchFamily="34" charset="-122"/>
            </a:endParaRPr>
          </a:p>
        </p:txBody>
      </p:sp>
      <p:sp>
        <p:nvSpPr>
          <p:cNvPr id="205" name="Shape 7"/>
          <p:cNvSpPr/>
          <p:nvPr/>
        </p:nvSpPr>
        <p:spPr>
          <a:xfrm>
            <a:off x="3418360" y="2223110"/>
            <a:ext cx="8809080" cy="4744847"/>
          </a:xfrm>
          <a:custGeom>
            <a:avLst/>
            <a:gdLst/>
            <a:ahLst/>
            <a:cxnLst>
              <a:cxn ang="0">
                <a:pos x="wd2" y="hd2"/>
              </a:cxn>
              <a:cxn ang="5400000">
                <a:pos x="wd2" y="hd2"/>
              </a:cxn>
              <a:cxn ang="10800000">
                <a:pos x="wd2" y="hd2"/>
              </a:cxn>
              <a:cxn ang="16200000">
                <a:pos x="wd2" y="hd2"/>
              </a:cxn>
            </a:cxnLst>
            <a:rect l="0" t="0" r="r" b="b"/>
            <a:pathLst>
              <a:path w="21600" h="21599" extrusionOk="0">
                <a:moveTo>
                  <a:pt x="21101" y="1"/>
                </a:moveTo>
                <a:cubicBezTo>
                  <a:pt x="20976" y="-1"/>
                  <a:pt x="20843" y="0"/>
                  <a:pt x="20704" y="3"/>
                </a:cubicBezTo>
                <a:lnTo>
                  <a:pt x="20706" y="129"/>
                </a:lnTo>
                <a:cubicBezTo>
                  <a:pt x="20844" y="126"/>
                  <a:pt x="20976" y="125"/>
                  <a:pt x="21100" y="127"/>
                </a:cubicBezTo>
                <a:lnTo>
                  <a:pt x="21101" y="1"/>
                </a:lnTo>
                <a:close/>
                <a:moveTo>
                  <a:pt x="20431" y="35"/>
                </a:moveTo>
                <a:cubicBezTo>
                  <a:pt x="20303" y="41"/>
                  <a:pt x="20171" y="49"/>
                  <a:pt x="20035" y="59"/>
                </a:cubicBezTo>
                <a:lnTo>
                  <a:pt x="20039" y="184"/>
                </a:lnTo>
                <a:cubicBezTo>
                  <a:pt x="20175" y="175"/>
                  <a:pt x="20306" y="167"/>
                  <a:pt x="20434" y="161"/>
                </a:cubicBezTo>
                <a:lnTo>
                  <a:pt x="20431" y="35"/>
                </a:lnTo>
                <a:close/>
                <a:moveTo>
                  <a:pt x="21401" y="35"/>
                </a:moveTo>
                <a:lnTo>
                  <a:pt x="21398" y="161"/>
                </a:lnTo>
                <a:cubicBezTo>
                  <a:pt x="21466" y="165"/>
                  <a:pt x="21532" y="170"/>
                  <a:pt x="21594" y="176"/>
                </a:cubicBezTo>
                <a:lnTo>
                  <a:pt x="21600" y="50"/>
                </a:lnTo>
                <a:cubicBezTo>
                  <a:pt x="21537" y="44"/>
                  <a:pt x="21470" y="39"/>
                  <a:pt x="21401" y="35"/>
                </a:cubicBezTo>
                <a:close/>
                <a:moveTo>
                  <a:pt x="19761" y="71"/>
                </a:moveTo>
                <a:cubicBezTo>
                  <a:pt x="19631" y="82"/>
                  <a:pt x="19499" y="95"/>
                  <a:pt x="19365" y="109"/>
                </a:cubicBezTo>
                <a:lnTo>
                  <a:pt x="19371" y="235"/>
                </a:lnTo>
                <a:cubicBezTo>
                  <a:pt x="19505" y="221"/>
                  <a:pt x="19637" y="208"/>
                  <a:pt x="19766" y="197"/>
                </a:cubicBezTo>
                <a:lnTo>
                  <a:pt x="19761" y="71"/>
                </a:lnTo>
                <a:close/>
                <a:moveTo>
                  <a:pt x="19067" y="141"/>
                </a:moveTo>
                <a:cubicBezTo>
                  <a:pt x="18936" y="157"/>
                  <a:pt x="18805" y="174"/>
                  <a:pt x="18672" y="193"/>
                </a:cubicBezTo>
                <a:lnTo>
                  <a:pt x="18680" y="318"/>
                </a:lnTo>
                <a:cubicBezTo>
                  <a:pt x="18813" y="299"/>
                  <a:pt x="18943" y="282"/>
                  <a:pt x="19073" y="266"/>
                </a:cubicBezTo>
                <a:lnTo>
                  <a:pt x="19067" y="141"/>
                </a:lnTo>
                <a:close/>
                <a:moveTo>
                  <a:pt x="18396" y="247"/>
                </a:moveTo>
                <a:cubicBezTo>
                  <a:pt x="18266" y="268"/>
                  <a:pt x="18134" y="289"/>
                  <a:pt x="18003" y="312"/>
                </a:cubicBezTo>
                <a:lnTo>
                  <a:pt x="18012" y="436"/>
                </a:lnTo>
                <a:cubicBezTo>
                  <a:pt x="18144" y="414"/>
                  <a:pt x="18275" y="392"/>
                  <a:pt x="18405" y="372"/>
                </a:cubicBezTo>
                <a:lnTo>
                  <a:pt x="18396" y="247"/>
                </a:lnTo>
                <a:close/>
                <a:moveTo>
                  <a:pt x="17726" y="354"/>
                </a:moveTo>
                <a:cubicBezTo>
                  <a:pt x="17595" y="378"/>
                  <a:pt x="17464" y="404"/>
                  <a:pt x="17333" y="431"/>
                </a:cubicBezTo>
                <a:lnTo>
                  <a:pt x="17345" y="556"/>
                </a:lnTo>
                <a:cubicBezTo>
                  <a:pt x="17476" y="529"/>
                  <a:pt x="17607" y="503"/>
                  <a:pt x="17737" y="478"/>
                </a:cubicBezTo>
                <a:lnTo>
                  <a:pt x="17726" y="354"/>
                </a:lnTo>
                <a:close/>
                <a:moveTo>
                  <a:pt x="17055" y="495"/>
                </a:moveTo>
                <a:cubicBezTo>
                  <a:pt x="16924" y="524"/>
                  <a:pt x="16793" y="554"/>
                  <a:pt x="16664" y="586"/>
                </a:cubicBezTo>
                <a:lnTo>
                  <a:pt x="16678" y="710"/>
                </a:lnTo>
                <a:cubicBezTo>
                  <a:pt x="16807" y="679"/>
                  <a:pt x="16937" y="649"/>
                  <a:pt x="17068" y="620"/>
                </a:cubicBezTo>
                <a:lnTo>
                  <a:pt x="17055" y="495"/>
                </a:lnTo>
                <a:close/>
                <a:moveTo>
                  <a:pt x="16384" y="672"/>
                </a:moveTo>
                <a:cubicBezTo>
                  <a:pt x="16252" y="706"/>
                  <a:pt x="16122" y="742"/>
                  <a:pt x="15994" y="779"/>
                </a:cubicBezTo>
                <a:lnTo>
                  <a:pt x="16011" y="903"/>
                </a:lnTo>
                <a:cubicBezTo>
                  <a:pt x="16138" y="866"/>
                  <a:pt x="16267" y="830"/>
                  <a:pt x="16399" y="796"/>
                </a:cubicBezTo>
                <a:lnTo>
                  <a:pt x="16384" y="672"/>
                </a:lnTo>
                <a:close/>
                <a:moveTo>
                  <a:pt x="15712" y="849"/>
                </a:moveTo>
                <a:cubicBezTo>
                  <a:pt x="15580" y="890"/>
                  <a:pt x="15451" y="933"/>
                  <a:pt x="15325" y="977"/>
                </a:cubicBezTo>
                <a:lnTo>
                  <a:pt x="15344" y="1099"/>
                </a:lnTo>
                <a:cubicBezTo>
                  <a:pt x="15469" y="1056"/>
                  <a:pt x="15598" y="1012"/>
                  <a:pt x="15730" y="971"/>
                </a:cubicBezTo>
                <a:lnTo>
                  <a:pt x="15712" y="849"/>
                </a:lnTo>
                <a:close/>
                <a:moveTo>
                  <a:pt x="15062" y="1061"/>
                </a:moveTo>
                <a:cubicBezTo>
                  <a:pt x="14928" y="1112"/>
                  <a:pt x="14800" y="1165"/>
                  <a:pt x="14679" y="1219"/>
                </a:cubicBezTo>
                <a:lnTo>
                  <a:pt x="14704" y="1339"/>
                </a:lnTo>
                <a:cubicBezTo>
                  <a:pt x="14823" y="1286"/>
                  <a:pt x="14951" y="1233"/>
                  <a:pt x="15084" y="1182"/>
                </a:cubicBezTo>
                <a:lnTo>
                  <a:pt x="15062" y="1061"/>
                </a:lnTo>
                <a:close/>
                <a:moveTo>
                  <a:pt x="14407" y="1344"/>
                </a:moveTo>
                <a:cubicBezTo>
                  <a:pt x="14272" y="1411"/>
                  <a:pt x="14147" y="1480"/>
                  <a:pt x="14034" y="1550"/>
                </a:cubicBezTo>
                <a:lnTo>
                  <a:pt x="14067" y="1666"/>
                </a:lnTo>
                <a:cubicBezTo>
                  <a:pt x="14178" y="1598"/>
                  <a:pt x="14301" y="1530"/>
                  <a:pt x="14434" y="1463"/>
                </a:cubicBezTo>
                <a:lnTo>
                  <a:pt x="14407" y="1344"/>
                </a:lnTo>
                <a:close/>
                <a:moveTo>
                  <a:pt x="13775" y="1733"/>
                </a:moveTo>
                <a:cubicBezTo>
                  <a:pt x="13638" y="1838"/>
                  <a:pt x="13524" y="1947"/>
                  <a:pt x="13436" y="2056"/>
                </a:cubicBezTo>
                <a:lnTo>
                  <a:pt x="13491" y="2152"/>
                </a:lnTo>
                <a:cubicBezTo>
                  <a:pt x="13573" y="2049"/>
                  <a:pt x="13682" y="1945"/>
                  <a:pt x="13814" y="1844"/>
                </a:cubicBezTo>
                <a:lnTo>
                  <a:pt x="13775" y="1733"/>
                </a:lnTo>
                <a:close/>
                <a:moveTo>
                  <a:pt x="13240" y="2404"/>
                </a:moveTo>
                <a:cubicBezTo>
                  <a:pt x="13212" y="2490"/>
                  <a:pt x="13197" y="2577"/>
                  <a:pt x="13197" y="2664"/>
                </a:cubicBezTo>
                <a:cubicBezTo>
                  <a:pt x="13197" y="2694"/>
                  <a:pt x="13199" y="2723"/>
                  <a:pt x="13202" y="2754"/>
                </a:cubicBezTo>
                <a:cubicBezTo>
                  <a:pt x="13212" y="2842"/>
                  <a:pt x="13226" y="2930"/>
                  <a:pt x="13246" y="3014"/>
                </a:cubicBezTo>
                <a:lnTo>
                  <a:pt x="13326" y="2973"/>
                </a:lnTo>
                <a:cubicBezTo>
                  <a:pt x="13309" y="2895"/>
                  <a:pt x="13295" y="2815"/>
                  <a:pt x="13286" y="2734"/>
                </a:cubicBezTo>
                <a:cubicBezTo>
                  <a:pt x="13283" y="2710"/>
                  <a:pt x="13282" y="2687"/>
                  <a:pt x="13282" y="2664"/>
                </a:cubicBezTo>
                <a:cubicBezTo>
                  <a:pt x="13282" y="2596"/>
                  <a:pt x="13294" y="2528"/>
                  <a:pt x="13316" y="2460"/>
                </a:cubicBezTo>
                <a:lnTo>
                  <a:pt x="13240" y="2404"/>
                </a:lnTo>
                <a:close/>
                <a:moveTo>
                  <a:pt x="13436" y="3324"/>
                </a:moveTo>
                <a:lnTo>
                  <a:pt x="13364" y="3392"/>
                </a:lnTo>
                <a:cubicBezTo>
                  <a:pt x="13432" y="3547"/>
                  <a:pt x="13518" y="3696"/>
                  <a:pt x="13626" y="3847"/>
                </a:cubicBezTo>
                <a:lnTo>
                  <a:pt x="13684" y="3756"/>
                </a:lnTo>
                <a:cubicBezTo>
                  <a:pt x="13581" y="3611"/>
                  <a:pt x="13500" y="3470"/>
                  <a:pt x="13436" y="3324"/>
                </a:cubicBezTo>
                <a:close/>
                <a:moveTo>
                  <a:pt x="13895" y="4031"/>
                </a:moveTo>
                <a:lnTo>
                  <a:pt x="13843" y="4130"/>
                </a:lnTo>
                <a:cubicBezTo>
                  <a:pt x="13952" y="4255"/>
                  <a:pt x="14067" y="4374"/>
                  <a:pt x="14166" y="4473"/>
                </a:cubicBezTo>
                <a:cubicBezTo>
                  <a:pt x="14166" y="4473"/>
                  <a:pt x="14214" y="4369"/>
                  <a:pt x="14214" y="4369"/>
                </a:cubicBezTo>
                <a:cubicBezTo>
                  <a:pt x="14116" y="4271"/>
                  <a:pt x="14002" y="4154"/>
                  <a:pt x="13895" y="4031"/>
                </a:cubicBezTo>
                <a:close/>
                <a:moveTo>
                  <a:pt x="14464" y="4597"/>
                </a:moveTo>
                <a:lnTo>
                  <a:pt x="14416" y="4701"/>
                </a:lnTo>
                <a:cubicBezTo>
                  <a:pt x="14514" y="4799"/>
                  <a:pt x="14627" y="4917"/>
                  <a:pt x="14733" y="5042"/>
                </a:cubicBezTo>
                <a:lnTo>
                  <a:pt x="14786" y="4944"/>
                </a:lnTo>
                <a:cubicBezTo>
                  <a:pt x="14678" y="4816"/>
                  <a:pt x="14563" y="4696"/>
                  <a:pt x="14464" y="4597"/>
                </a:cubicBezTo>
                <a:close/>
                <a:moveTo>
                  <a:pt x="15004" y="5233"/>
                </a:moveTo>
                <a:cubicBezTo>
                  <a:pt x="15004" y="5233"/>
                  <a:pt x="14942" y="5320"/>
                  <a:pt x="14942" y="5320"/>
                </a:cubicBezTo>
                <a:cubicBezTo>
                  <a:pt x="15041" y="5473"/>
                  <a:pt x="15112" y="5622"/>
                  <a:pt x="15158" y="5778"/>
                </a:cubicBezTo>
                <a:lnTo>
                  <a:pt x="15236" y="5727"/>
                </a:lnTo>
                <a:cubicBezTo>
                  <a:pt x="15186" y="5557"/>
                  <a:pt x="15109" y="5396"/>
                  <a:pt x="15004" y="5233"/>
                </a:cubicBezTo>
                <a:close/>
                <a:moveTo>
                  <a:pt x="15294" y="6152"/>
                </a:moveTo>
                <a:lnTo>
                  <a:pt x="15210" y="6161"/>
                </a:lnTo>
                <a:cubicBezTo>
                  <a:pt x="15211" y="6190"/>
                  <a:pt x="15211" y="6219"/>
                  <a:pt x="15211" y="6249"/>
                </a:cubicBezTo>
                <a:cubicBezTo>
                  <a:pt x="15211" y="6356"/>
                  <a:pt x="15202" y="6470"/>
                  <a:pt x="15183" y="6586"/>
                </a:cubicBezTo>
                <a:cubicBezTo>
                  <a:pt x="15176" y="6628"/>
                  <a:pt x="15167" y="6669"/>
                  <a:pt x="15158" y="6709"/>
                </a:cubicBezTo>
                <a:lnTo>
                  <a:pt x="15238" y="6752"/>
                </a:lnTo>
                <a:cubicBezTo>
                  <a:pt x="15248" y="6708"/>
                  <a:pt x="15257" y="6663"/>
                  <a:pt x="15265" y="6615"/>
                </a:cubicBezTo>
                <a:cubicBezTo>
                  <a:pt x="15286" y="6490"/>
                  <a:pt x="15297" y="6366"/>
                  <a:pt x="15297" y="6249"/>
                </a:cubicBezTo>
                <a:cubicBezTo>
                  <a:pt x="15297" y="6216"/>
                  <a:pt x="15296" y="6184"/>
                  <a:pt x="15294" y="6152"/>
                </a:cubicBezTo>
                <a:close/>
                <a:moveTo>
                  <a:pt x="15037" y="7036"/>
                </a:moveTo>
                <a:cubicBezTo>
                  <a:pt x="14965" y="7172"/>
                  <a:pt x="14868" y="7295"/>
                  <a:pt x="14751" y="7400"/>
                </a:cubicBezTo>
                <a:lnTo>
                  <a:pt x="14795" y="7507"/>
                </a:lnTo>
                <a:cubicBezTo>
                  <a:pt x="14921" y="7394"/>
                  <a:pt x="15025" y="7262"/>
                  <a:pt x="15104" y="7115"/>
                </a:cubicBezTo>
                <a:lnTo>
                  <a:pt x="15037" y="7036"/>
                </a:lnTo>
                <a:close/>
                <a:moveTo>
                  <a:pt x="14500" y="7602"/>
                </a:moveTo>
                <a:cubicBezTo>
                  <a:pt x="14390" y="7668"/>
                  <a:pt x="14265" y="7726"/>
                  <a:pt x="14130" y="7775"/>
                </a:cubicBezTo>
                <a:lnTo>
                  <a:pt x="14150" y="7897"/>
                </a:lnTo>
                <a:cubicBezTo>
                  <a:pt x="14290" y="7847"/>
                  <a:pt x="14418" y="7786"/>
                  <a:pt x="14531" y="7718"/>
                </a:cubicBezTo>
                <a:cubicBezTo>
                  <a:pt x="14531" y="7718"/>
                  <a:pt x="14500" y="7602"/>
                  <a:pt x="14500" y="7602"/>
                </a:cubicBezTo>
                <a:close/>
                <a:moveTo>
                  <a:pt x="10089" y="7821"/>
                </a:moveTo>
                <a:lnTo>
                  <a:pt x="10094" y="7946"/>
                </a:lnTo>
                <a:cubicBezTo>
                  <a:pt x="10204" y="7937"/>
                  <a:pt x="10320" y="7938"/>
                  <a:pt x="10440" y="7949"/>
                </a:cubicBezTo>
                <a:lnTo>
                  <a:pt x="10484" y="7954"/>
                </a:lnTo>
                <a:lnTo>
                  <a:pt x="10489" y="7828"/>
                </a:lnTo>
                <a:lnTo>
                  <a:pt x="10445" y="7824"/>
                </a:lnTo>
                <a:cubicBezTo>
                  <a:pt x="10322" y="7813"/>
                  <a:pt x="10203" y="7812"/>
                  <a:pt x="10089" y="7821"/>
                </a:cubicBezTo>
                <a:close/>
                <a:moveTo>
                  <a:pt x="10765" y="7850"/>
                </a:moveTo>
                <a:lnTo>
                  <a:pt x="10759" y="7975"/>
                </a:lnTo>
                <a:lnTo>
                  <a:pt x="10784" y="7978"/>
                </a:lnTo>
                <a:cubicBezTo>
                  <a:pt x="10904" y="7990"/>
                  <a:pt x="11028" y="8002"/>
                  <a:pt x="11153" y="8013"/>
                </a:cubicBezTo>
                <a:lnTo>
                  <a:pt x="11158" y="7887"/>
                </a:lnTo>
                <a:cubicBezTo>
                  <a:pt x="11033" y="7876"/>
                  <a:pt x="10910" y="7864"/>
                  <a:pt x="10790" y="7852"/>
                </a:cubicBezTo>
                <a:lnTo>
                  <a:pt x="10765" y="7850"/>
                </a:lnTo>
                <a:close/>
                <a:moveTo>
                  <a:pt x="13849" y="7850"/>
                </a:moveTo>
                <a:cubicBezTo>
                  <a:pt x="13728" y="7880"/>
                  <a:pt x="13597" y="7905"/>
                  <a:pt x="13460" y="7925"/>
                </a:cubicBezTo>
                <a:cubicBezTo>
                  <a:pt x="13460" y="7925"/>
                  <a:pt x="13468" y="8050"/>
                  <a:pt x="13468" y="8050"/>
                </a:cubicBezTo>
                <a:cubicBezTo>
                  <a:pt x="13608" y="8030"/>
                  <a:pt x="13740" y="8004"/>
                  <a:pt x="13863" y="7973"/>
                </a:cubicBezTo>
                <a:lnTo>
                  <a:pt x="13849" y="7850"/>
                </a:lnTo>
                <a:close/>
                <a:moveTo>
                  <a:pt x="9810" y="7885"/>
                </a:moveTo>
                <a:cubicBezTo>
                  <a:pt x="9673" y="7918"/>
                  <a:pt x="9542" y="7967"/>
                  <a:pt x="9420" y="8030"/>
                </a:cubicBezTo>
                <a:lnTo>
                  <a:pt x="9448" y="8149"/>
                </a:lnTo>
                <a:cubicBezTo>
                  <a:pt x="9565" y="8088"/>
                  <a:pt x="9691" y="8041"/>
                  <a:pt x="9823" y="8009"/>
                </a:cubicBezTo>
                <a:lnTo>
                  <a:pt x="9810" y="7885"/>
                </a:lnTo>
                <a:close/>
                <a:moveTo>
                  <a:pt x="11432" y="7920"/>
                </a:moveTo>
                <a:lnTo>
                  <a:pt x="11428" y="8046"/>
                </a:lnTo>
                <a:cubicBezTo>
                  <a:pt x="11558" y="8057"/>
                  <a:pt x="11691" y="8067"/>
                  <a:pt x="11823" y="8075"/>
                </a:cubicBezTo>
                <a:cubicBezTo>
                  <a:pt x="11823" y="8075"/>
                  <a:pt x="11827" y="7949"/>
                  <a:pt x="11827" y="7949"/>
                </a:cubicBezTo>
                <a:cubicBezTo>
                  <a:pt x="11695" y="7941"/>
                  <a:pt x="11563" y="7931"/>
                  <a:pt x="11432" y="7920"/>
                </a:cubicBezTo>
                <a:close/>
                <a:moveTo>
                  <a:pt x="12124" y="7956"/>
                </a:moveTo>
                <a:lnTo>
                  <a:pt x="12121" y="8082"/>
                </a:lnTo>
                <a:cubicBezTo>
                  <a:pt x="12254" y="8087"/>
                  <a:pt x="12386" y="8091"/>
                  <a:pt x="12517" y="8092"/>
                </a:cubicBezTo>
                <a:cubicBezTo>
                  <a:pt x="12517" y="8092"/>
                  <a:pt x="12517" y="7966"/>
                  <a:pt x="12517" y="7966"/>
                </a:cubicBezTo>
                <a:cubicBezTo>
                  <a:pt x="12387" y="7965"/>
                  <a:pt x="12255" y="7961"/>
                  <a:pt x="12124" y="7956"/>
                </a:cubicBezTo>
                <a:close/>
                <a:moveTo>
                  <a:pt x="13184" y="7956"/>
                </a:moveTo>
                <a:cubicBezTo>
                  <a:pt x="13059" y="7967"/>
                  <a:pt x="12927" y="7974"/>
                  <a:pt x="12791" y="7978"/>
                </a:cubicBezTo>
                <a:lnTo>
                  <a:pt x="12792" y="8103"/>
                </a:lnTo>
                <a:cubicBezTo>
                  <a:pt x="12930" y="8099"/>
                  <a:pt x="13064" y="8093"/>
                  <a:pt x="13189" y="8082"/>
                </a:cubicBezTo>
                <a:lnTo>
                  <a:pt x="13184" y="7956"/>
                </a:lnTo>
                <a:close/>
                <a:moveTo>
                  <a:pt x="9148" y="8203"/>
                </a:moveTo>
                <a:cubicBezTo>
                  <a:pt x="9019" y="8306"/>
                  <a:pt x="8910" y="8427"/>
                  <a:pt x="8822" y="8562"/>
                </a:cubicBezTo>
                <a:lnTo>
                  <a:pt x="8883" y="8649"/>
                </a:lnTo>
                <a:cubicBezTo>
                  <a:pt x="8965" y="8523"/>
                  <a:pt x="9068" y="8411"/>
                  <a:pt x="9189" y="8314"/>
                </a:cubicBezTo>
                <a:lnTo>
                  <a:pt x="9148" y="8203"/>
                </a:lnTo>
                <a:close/>
                <a:moveTo>
                  <a:pt x="8643" y="8911"/>
                </a:moveTo>
                <a:cubicBezTo>
                  <a:pt x="8604" y="9040"/>
                  <a:pt x="8583" y="9173"/>
                  <a:pt x="8583" y="9306"/>
                </a:cubicBezTo>
                <a:cubicBezTo>
                  <a:pt x="8583" y="9378"/>
                  <a:pt x="8589" y="9451"/>
                  <a:pt x="8601" y="9522"/>
                </a:cubicBezTo>
                <a:cubicBezTo>
                  <a:pt x="8601" y="9522"/>
                  <a:pt x="8683" y="9491"/>
                  <a:pt x="8683" y="9491"/>
                </a:cubicBezTo>
                <a:cubicBezTo>
                  <a:pt x="8673" y="9430"/>
                  <a:pt x="8668" y="9368"/>
                  <a:pt x="8668" y="9306"/>
                </a:cubicBezTo>
                <a:cubicBezTo>
                  <a:pt x="8668" y="9191"/>
                  <a:pt x="8686" y="9075"/>
                  <a:pt x="8720" y="8962"/>
                </a:cubicBezTo>
                <a:lnTo>
                  <a:pt x="8643" y="8911"/>
                </a:lnTo>
                <a:close/>
                <a:moveTo>
                  <a:pt x="8818" y="9830"/>
                </a:moveTo>
                <a:lnTo>
                  <a:pt x="8750" y="9907"/>
                </a:lnTo>
                <a:cubicBezTo>
                  <a:pt x="8826" y="10051"/>
                  <a:pt x="8930" y="10183"/>
                  <a:pt x="9058" y="10302"/>
                </a:cubicBezTo>
                <a:lnTo>
                  <a:pt x="9103" y="10196"/>
                </a:lnTo>
                <a:cubicBezTo>
                  <a:pt x="8983" y="10085"/>
                  <a:pt x="8887" y="9962"/>
                  <a:pt x="8818" y="9830"/>
                </a:cubicBezTo>
                <a:close/>
                <a:moveTo>
                  <a:pt x="9334" y="10396"/>
                </a:moveTo>
                <a:lnTo>
                  <a:pt x="9300" y="10511"/>
                </a:lnTo>
                <a:cubicBezTo>
                  <a:pt x="9409" y="10581"/>
                  <a:pt x="9531" y="10644"/>
                  <a:pt x="9662" y="10699"/>
                </a:cubicBezTo>
                <a:lnTo>
                  <a:pt x="9678" y="10706"/>
                </a:lnTo>
                <a:lnTo>
                  <a:pt x="9701" y="10586"/>
                </a:lnTo>
                <a:lnTo>
                  <a:pt x="9686" y="10579"/>
                </a:lnTo>
                <a:cubicBezTo>
                  <a:pt x="9558" y="10525"/>
                  <a:pt x="9439" y="10463"/>
                  <a:pt x="9334" y="10396"/>
                </a:cubicBezTo>
                <a:close/>
                <a:moveTo>
                  <a:pt x="9989" y="10678"/>
                </a:moveTo>
                <a:cubicBezTo>
                  <a:pt x="9989" y="10678"/>
                  <a:pt x="9970" y="10801"/>
                  <a:pt x="9970" y="10801"/>
                </a:cubicBezTo>
                <a:cubicBezTo>
                  <a:pt x="10088" y="10842"/>
                  <a:pt x="10219" y="10882"/>
                  <a:pt x="10359" y="10922"/>
                </a:cubicBezTo>
                <a:lnTo>
                  <a:pt x="10375" y="10798"/>
                </a:lnTo>
                <a:cubicBezTo>
                  <a:pt x="10236" y="10759"/>
                  <a:pt x="10106" y="10719"/>
                  <a:pt x="9989" y="10678"/>
                </a:cubicBezTo>
                <a:close/>
                <a:moveTo>
                  <a:pt x="10653" y="10891"/>
                </a:moveTo>
                <a:cubicBezTo>
                  <a:pt x="10653" y="10891"/>
                  <a:pt x="10639" y="11014"/>
                  <a:pt x="10639" y="11014"/>
                </a:cubicBezTo>
                <a:cubicBezTo>
                  <a:pt x="10766" y="11046"/>
                  <a:pt x="10897" y="11076"/>
                  <a:pt x="11030" y="11106"/>
                </a:cubicBezTo>
                <a:lnTo>
                  <a:pt x="11043" y="10982"/>
                </a:lnTo>
                <a:cubicBezTo>
                  <a:pt x="10910" y="10953"/>
                  <a:pt x="10780" y="10922"/>
                  <a:pt x="10653" y="10891"/>
                </a:cubicBezTo>
                <a:close/>
                <a:moveTo>
                  <a:pt x="11320" y="11032"/>
                </a:moveTo>
                <a:cubicBezTo>
                  <a:pt x="11320" y="11032"/>
                  <a:pt x="11308" y="11157"/>
                  <a:pt x="11308" y="11157"/>
                </a:cubicBezTo>
                <a:cubicBezTo>
                  <a:pt x="11438" y="11184"/>
                  <a:pt x="11569" y="11209"/>
                  <a:pt x="11701" y="11235"/>
                </a:cubicBezTo>
                <a:lnTo>
                  <a:pt x="11712" y="11112"/>
                </a:lnTo>
                <a:cubicBezTo>
                  <a:pt x="11580" y="11086"/>
                  <a:pt x="11450" y="11059"/>
                  <a:pt x="11320" y="11032"/>
                </a:cubicBezTo>
                <a:close/>
                <a:moveTo>
                  <a:pt x="11989" y="11174"/>
                </a:moveTo>
                <a:cubicBezTo>
                  <a:pt x="11989" y="11174"/>
                  <a:pt x="11978" y="11298"/>
                  <a:pt x="11978" y="11298"/>
                </a:cubicBezTo>
                <a:lnTo>
                  <a:pt x="12370" y="11375"/>
                </a:lnTo>
                <a:lnTo>
                  <a:pt x="12381" y="11251"/>
                </a:lnTo>
                <a:lnTo>
                  <a:pt x="11989" y="11174"/>
                </a:lnTo>
                <a:close/>
                <a:moveTo>
                  <a:pt x="12659" y="11280"/>
                </a:moveTo>
                <a:lnTo>
                  <a:pt x="12647" y="11404"/>
                </a:lnTo>
                <a:cubicBezTo>
                  <a:pt x="12779" y="11431"/>
                  <a:pt x="12910" y="11459"/>
                  <a:pt x="13039" y="11487"/>
                </a:cubicBezTo>
                <a:lnTo>
                  <a:pt x="13051" y="11362"/>
                </a:lnTo>
                <a:cubicBezTo>
                  <a:pt x="12922" y="11334"/>
                  <a:pt x="12792" y="11307"/>
                  <a:pt x="12659" y="11280"/>
                </a:cubicBezTo>
                <a:close/>
                <a:moveTo>
                  <a:pt x="13330" y="11456"/>
                </a:moveTo>
                <a:lnTo>
                  <a:pt x="13317" y="11580"/>
                </a:lnTo>
                <a:cubicBezTo>
                  <a:pt x="13450" y="11612"/>
                  <a:pt x="13580" y="11645"/>
                  <a:pt x="13705" y="11680"/>
                </a:cubicBezTo>
                <a:lnTo>
                  <a:pt x="13721" y="11556"/>
                </a:lnTo>
                <a:cubicBezTo>
                  <a:pt x="13595" y="11521"/>
                  <a:pt x="13464" y="11488"/>
                  <a:pt x="13330" y="11456"/>
                </a:cubicBezTo>
                <a:close/>
                <a:moveTo>
                  <a:pt x="14004" y="11633"/>
                </a:moveTo>
                <a:cubicBezTo>
                  <a:pt x="14004" y="11633"/>
                  <a:pt x="13986" y="11756"/>
                  <a:pt x="13986" y="11756"/>
                </a:cubicBezTo>
                <a:cubicBezTo>
                  <a:pt x="14125" y="11800"/>
                  <a:pt x="14253" y="11846"/>
                  <a:pt x="14368" y="11893"/>
                </a:cubicBezTo>
                <a:lnTo>
                  <a:pt x="14391" y="11771"/>
                </a:lnTo>
                <a:cubicBezTo>
                  <a:pt x="14275" y="11724"/>
                  <a:pt x="14145" y="11678"/>
                  <a:pt x="14004" y="11633"/>
                </a:cubicBezTo>
                <a:close/>
                <a:moveTo>
                  <a:pt x="14659" y="11881"/>
                </a:moveTo>
                <a:cubicBezTo>
                  <a:pt x="14659" y="11881"/>
                  <a:pt x="14632" y="11999"/>
                  <a:pt x="14632" y="11999"/>
                </a:cubicBezTo>
                <a:cubicBezTo>
                  <a:pt x="14772" y="12071"/>
                  <a:pt x="14890" y="12149"/>
                  <a:pt x="14985" y="12230"/>
                </a:cubicBezTo>
                <a:lnTo>
                  <a:pt x="15028" y="12122"/>
                </a:lnTo>
                <a:cubicBezTo>
                  <a:pt x="14928" y="12037"/>
                  <a:pt x="14804" y="11956"/>
                  <a:pt x="14659" y="11881"/>
                </a:cubicBezTo>
                <a:close/>
                <a:moveTo>
                  <a:pt x="15246" y="12411"/>
                </a:moveTo>
                <a:cubicBezTo>
                  <a:pt x="15246" y="12411"/>
                  <a:pt x="15181" y="12494"/>
                  <a:pt x="15181" y="12494"/>
                </a:cubicBezTo>
                <a:cubicBezTo>
                  <a:pt x="15243" y="12600"/>
                  <a:pt x="15273" y="12709"/>
                  <a:pt x="15273" y="12830"/>
                </a:cubicBezTo>
                <a:cubicBezTo>
                  <a:pt x="15273" y="12874"/>
                  <a:pt x="15270" y="12921"/>
                  <a:pt x="15260" y="12976"/>
                </a:cubicBezTo>
                <a:lnTo>
                  <a:pt x="15343" y="13001"/>
                </a:lnTo>
                <a:cubicBezTo>
                  <a:pt x="15353" y="12943"/>
                  <a:pt x="15359" y="12885"/>
                  <a:pt x="15359" y="12830"/>
                </a:cubicBezTo>
                <a:cubicBezTo>
                  <a:pt x="15359" y="12680"/>
                  <a:pt x="15321" y="12539"/>
                  <a:pt x="15246" y="12411"/>
                </a:cubicBezTo>
                <a:close/>
                <a:moveTo>
                  <a:pt x="15159" y="13295"/>
                </a:moveTo>
                <a:cubicBezTo>
                  <a:pt x="15095" y="13434"/>
                  <a:pt x="15006" y="13569"/>
                  <a:pt x="14895" y="13696"/>
                </a:cubicBezTo>
                <a:lnTo>
                  <a:pt x="14947" y="13796"/>
                </a:lnTo>
                <a:cubicBezTo>
                  <a:pt x="15065" y="13660"/>
                  <a:pt x="15160" y="13515"/>
                  <a:pt x="15229" y="13366"/>
                </a:cubicBezTo>
                <a:lnTo>
                  <a:pt x="15159" y="13295"/>
                </a:lnTo>
                <a:close/>
                <a:moveTo>
                  <a:pt x="14668" y="13932"/>
                </a:moveTo>
                <a:cubicBezTo>
                  <a:pt x="14566" y="14020"/>
                  <a:pt x="14449" y="14109"/>
                  <a:pt x="14321" y="14193"/>
                </a:cubicBezTo>
                <a:lnTo>
                  <a:pt x="14355" y="14308"/>
                </a:lnTo>
                <a:cubicBezTo>
                  <a:pt x="14486" y="14222"/>
                  <a:pt x="14607" y="14131"/>
                  <a:pt x="14712" y="14040"/>
                </a:cubicBezTo>
                <a:lnTo>
                  <a:pt x="14668" y="13932"/>
                </a:lnTo>
                <a:close/>
                <a:moveTo>
                  <a:pt x="14070" y="14356"/>
                </a:moveTo>
                <a:cubicBezTo>
                  <a:pt x="13956" y="14420"/>
                  <a:pt x="13831" y="14485"/>
                  <a:pt x="13699" y="14548"/>
                </a:cubicBezTo>
                <a:lnTo>
                  <a:pt x="13725" y="14669"/>
                </a:lnTo>
                <a:cubicBezTo>
                  <a:pt x="13859" y="14605"/>
                  <a:pt x="13985" y="14538"/>
                  <a:pt x="14100" y="14473"/>
                </a:cubicBezTo>
                <a:lnTo>
                  <a:pt x="14070" y="14356"/>
                </a:lnTo>
                <a:close/>
                <a:moveTo>
                  <a:pt x="13409" y="14674"/>
                </a:moveTo>
                <a:cubicBezTo>
                  <a:pt x="13288" y="14727"/>
                  <a:pt x="13161" y="14779"/>
                  <a:pt x="13030" y="14830"/>
                </a:cubicBezTo>
                <a:lnTo>
                  <a:pt x="13051" y="14951"/>
                </a:lnTo>
                <a:cubicBezTo>
                  <a:pt x="13184" y="14900"/>
                  <a:pt x="13311" y="14848"/>
                  <a:pt x="13433" y="14795"/>
                </a:cubicBezTo>
                <a:lnTo>
                  <a:pt x="13409" y="14674"/>
                </a:lnTo>
                <a:close/>
                <a:moveTo>
                  <a:pt x="12768" y="14922"/>
                </a:moveTo>
                <a:cubicBezTo>
                  <a:pt x="12644" y="14967"/>
                  <a:pt x="12516" y="15011"/>
                  <a:pt x="12384" y="15055"/>
                </a:cubicBezTo>
                <a:lnTo>
                  <a:pt x="12403" y="15178"/>
                </a:lnTo>
                <a:cubicBezTo>
                  <a:pt x="12535" y="15133"/>
                  <a:pt x="12664" y="15090"/>
                  <a:pt x="12788" y="15044"/>
                </a:cubicBezTo>
                <a:lnTo>
                  <a:pt x="12768" y="14922"/>
                </a:lnTo>
                <a:close/>
                <a:moveTo>
                  <a:pt x="12101" y="15169"/>
                </a:moveTo>
                <a:cubicBezTo>
                  <a:pt x="11976" y="15209"/>
                  <a:pt x="11846" y="15249"/>
                  <a:pt x="11715" y="15290"/>
                </a:cubicBezTo>
                <a:lnTo>
                  <a:pt x="11732" y="15413"/>
                </a:lnTo>
                <a:cubicBezTo>
                  <a:pt x="11864" y="15373"/>
                  <a:pt x="11993" y="15332"/>
                  <a:pt x="12119" y="15292"/>
                </a:cubicBezTo>
                <a:lnTo>
                  <a:pt x="12101" y="15169"/>
                </a:lnTo>
                <a:close/>
                <a:moveTo>
                  <a:pt x="11456" y="15346"/>
                </a:moveTo>
                <a:cubicBezTo>
                  <a:pt x="11330" y="15383"/>
                  <a:pt x="11201" y="15421"/>
                  <a:pt x="11069" y="15459"/>
                </a:cubicBezTo>
                <a:lnTo>
                  <a:pt x="11085" y="15581"/>
                </a:lnTo>
                <a:cubicBezTo>
                  <a:pt x="11217" y="15544"/>
                  <a:pt x="11347" y="15507"/>
                  <a:pt x="11474" y="15470"/>
                </a:cubicBezTo>
                <a:lnTo>
                  <a:pt x="11456" y="15346"/>
                </a:lnTo>
                <a:close/>
                <a:moveTo>
                  <a:pt x="10788" y="15558"/>
                </a:moveTo>
                <a:cubicBezTo>
                  <a:pt x="10661" y="15594"/>
                  <a:pt x="10531" y="15629"/>
                  <a:pt x="10400" y="15665"/>
                </a:cubicBezTo>
                <a:lnTo>
                  <a:pt x="10416" y="15789"/>
                </a:lnTo>
                <a:cubicBezTo>
                  <a:pt x="10547" y="15753"/>
                  <a:pt x="10677" y="15717"/>
                  <a:pt x="10804" y="15682"/>
                </a:cubicBezTo>
                <a:lnTo>
                  <a:pt x="10788" y="15558"/>
                </a:lnTo>
                <a:close/>
                <a:moveTo>
                  <a:pt x="10119" y="15735"/>
                </a:moveTo>
                <a:cubicBezTo>
                  <a:pt x="10119" y="15735"/>
                  <a:pt x="9730" y="15840"/>
                  <a:pt x="9730" y="15840"/>
                </a:cubicBezTo>
                <a:lnTo>
                  <a:pt x="9745" y="15964"/>
                </a:lnTo>
                <a:lnTo>
                  <a:pt x="10135" y="15859"/>
                </a:lnTo>
                <a:lnTo>
                  <a:pt x="10119" y="15735"/>
                </a:lnTo>
                <a:close/>
                <a:moveTo>
                  <a:pt x="9450" y="15912"/>
                </a:moveTo>
                <a:cubicBezTo>
                  <a:pt x="9450" y="15912"/>
                  <a:pt x="9061" y="16016"/>
                  <a:pt x="9061" y="16016"/>
                </a:cubicBezTo>
                <a:lnTo>
                  <a:pt x="9076" y="16139"/>
                </a:lnTo>
                <a:lnTo>
                  <a:pt x="9465" y="16035"/>
                </a:lnTo>
                <a:lnTo>
                  <a:pt x="9450" y="15912"/>
                </a:lnTo>
                <a:close/>
                <a:moveTo>
                  <a:pt x="8780" y="16088"/>
                </a:moveTo>
                <a:cubicBezTo>
                  <a:pt x="8780" y="16088"/>
                  <a:pt x="8626" y="16130"/>
                  <a:pt x="8626" y="16130"/>
                </a:cubicBezTo>
                <a:cubicBezTo>
                  <a:pt x="8548" y="16151"/>
                  <a:pt x="8470" y="16172"/>
                  <a:pt x="8392" y="16193"/>
                </a:cubicBezTo>
                <a:lnTo>
                  <a:pt x="8407" y="16317"/>
                </a:lnTo>
                <a:cubicBezTo>
                  <a:pt x="8485" y="16296"/>
                  <a:pt x="8563" y="16275"/>
                  <a:pt x="8640" y="16254"/>
                </a:cubicBezTo>
                <a:lnTo>
                  <a:pt x="8795" y="16212"/>
                </a:lnTo>
                <a:lnTo>
                  <a:pt x="8780" y="16088"/>
                </a:lnTo>
                <a:close/>
                <a:moveTo>
                  <a:pt x="8110" y="16265"/>
                </a:moveTo>
                <a:cubicBezTo>
                  <a:pt x="7981" y="16303"/>
                  <a:pt x="7851" y="16341"/>
                  <a:pt x="7722" y="16380"/>
                </a:cubicBezTo>
                <a:lnTo>
                  <a:pt x="7739" y="16503"/>
                </a:lnTo>
                <a:cubicBezTo>
                  <a:pt x="7868" y="16464"/>
                  <a:pt x="7997" y="16426"/>
                  <a:pt x="8126" y="16389"/>
                </a:cubicBezTo>
                <a:lnTo>
                  <a:pt x="8110" y="16265"/>
                </a:lnTo>
                <a:close/>
                <a:moveTo>
                  <a:pt x="7464" y="16477"/>
                </a:moveTo>
                <a:cubicBezTo>
                  <a:pt x="7334" y="16518"/>
                  <a:pt x="7205" y="16561"/>
                  <a:pt x="7077" y="16603"/>
                </a:cubicBezTo>
                <a:lnTo>
                  <a:pt x="7095" y="16725"/>
                </a:lnTo>
                <a:cubicBezTo>
                  <a:pt x="7224" y="16682"/>
                  <a:pt x="7353" y="16641"/>
                  <a:pt x="7482" y="16600"/>
                </a:cubicBezTo>
                <a:lnTo>
                  <a:pt x="7464" y="16477"/>
                </a:lnTo>
                <a:close/>
                <a:moveTo>
                  <a:pt x="6792" y="16690"/>
                </a:moveTo>
                <a:cubicBezTo>
                  <a:pt x="6663" y="16734"/>
                  <a:pt x="6535" y="16780"/>
                  <a:pt x="6407" y="16827"/>
                </a:cubicBezTo>
                <a:lnTo>
                  <a:pt x="6427" y="16948"/>
                </a:lnTo>
                <a:cubicBezTo>
                  <a:pt x="6555" y="16902"/>
                  <a:pt x="6683" y="16857"/>
                  <a:pt x="6811" y="16812"/>
                </a:cubicBezTo>
                <a:lnTo>
                  <a:pt x="6792" y="16690"/>
                </a:lnTo>
                <a:close/>
                <a:moveTo>
                  <a:pt x="6120" y="16937"/>
                </a:moveTo>
                <a:cubicBezTo>
                  <a:pt x="5992" y="16986"/>
                  <a:pt x="5865" y="17035"/>
                  <a:pt x="5738" y="17085"/>
                </a:cubicBezTo>
                <a:lnTo>
                  <a:pt x="5760" y="17207"/>
                </a:lnTo>
                <a:cubicBezTo>
                  <a:pt x="5887" y="17156"/>
                  <a:pt x="6013" y="17107"/>
                  <a:pt x="6141" y="17059"/>
                </a:cubicBezTo>
                <a:lnTo>
                  <a:pt x="6120" y="16937"/>
                </a:lnTo>
                <a:close/>
                <a:moveTo>
                  <a:pt x="5473" y="17185"/>
                </a:moveTo>
                <a:cubicBezTo>
                  <a:pt x="5345" y="17237"/>
                  <a:pt x="5218" y="17291"/>
                  <a:pt x="5092" y="17346"/>
                </a:cubicBezTo>
                <a:lnTo>
                  <a:pt x="5116" y="17467"/>
                </a:lnTo>
                <a:cubicBezTo>
                  <a:pt x="5242" y="17413"/>
                  <a:pt x="5368" y="17359"/>
                  <a:pt x="5496" y="17306"/>
                </a:cubicBezTo>
                <a:lnTo>
                  <a:pt x="5473" y="17185"/>
                </a:lnTo>
                <a:close/>
                <a:moveTo>
                  <a:pt x="4824" y="17467"/>
                </a:moveTo>
                <a:cubicBezTo>
                  <a:pt x="4697" y="17525"/>
                  <a:pt x="4571" y="17584"/>
                  <a:pt x="4447" y="17644"/>
                </a:cubicBezTo>
                <a:lnTo>
                  <a:pt x="4473" y="17764"/>
                </a:lnTo>
                <a:cubicBezTo>
                  <a:pt x="4597" y="17704"/>
                  <a:pt x="4722" y="17646"/>
                  <a:pt x="4849" y="17588"/>
                </a:cubicBezTo>
                <a:lnTo>
                  <a:pt x="4824" y="17467"/>
                </a:lnTo>
                <a:close/>
                <a:moveTo>
                  <a:pt x="4175" y="17786"/>
                </a:moveTo>
                <a:cubicBezTo>
                  <a:pt x="4049" y="17849"/>
                  <a:pt x="3924" y="17913"/>
                  <a:pt x="3801" y="17979"/>
                </a:cubicBezTo>
                <a:lnTo>
                  <a:pt x="3830" y="18097"/>
                </a:lnTo>
                <a:cubicBezTo>
                  <a:pt x="3953" y="18032"/>
                  <a:pt x="4077" y="17968"/>
                  <a:pt x="4203" y="17905"/>
                </a:cubicBezTo>
                <a:lnTo>
                  <a:pt x="4175" y="17786"/>
                </a:lnTo>
                <a:close/>
                <a:moveTo>
                  <a:pt x="3549" y="18139"/>
                </a:moveTo>
                <a:cubicBezTo>
                  <a:pt x="3424" y="18209"/>
                  <a:pt x="3301" y="18280"/>
                  <a:pt x="3180" y="18353"/>
                </a:cubicBezTo>
                <a:lnTo>
                  <a:pt x="3212" y="18470"/>
                </a:lnTo>
                <a:cubicBezTo>
                  <a:pt x="3332" y="18398"/>
                  <a:pt x="3454" y="18326"/>
                  <a:pt x="3579" y="18256"/>
                </a:cubicBezTo>
                <a:lnTo>
                  <a:pt x="3549" y="18139"/>
                </a:lnTo>
                <a:close/>
                <a:moveTo>
                  <a:pt x="2920" y="18493"/>
                </a:moveTo>
                <a:cubicBezTo>
                  <a:pt x="2797" y="18571"/>
                  <a:pt x="2676" y="18650"/>
                  <a:pt x="2558" y="18730"/>
                </a:cubicBezTo>
                <a:lnTo>
                  <a:pt x="2594" y="18844"/>
                </a:lnTo>
                <a:cubicBezTo>
                  <a:pt x="2711" y="18764"/>
                  <a:pt x="2831" y="18686"/>
                  <a:pt x="2954" y="18609"/>
                </a:cubicBezTo>
                <a:lnTo>
                  <a:pt x="2920" y="18493"/>
                </a:lnTo>
                <a:close/>
                <a:moveTo>
                  <a:pt x="2290" y="18917"/>
                </a:moveTo>
                <a:cubicBezTo>
                  <a:pt x="2169" y="19005"/>
                  <a:pt x="2050" y="19094"/>
                  <a:pt x="1937" y="19184"/>
                </a:cubicBezTo>
                <a:lnTo>
                  <a:pt x="1976" y="19294"/>
                </a:lnTo>
                <a:cubicBezTo>
                  <a:pt x="2089" y="19205"/>
                  <a:pt x="2207" y="19117"/>
                  <a:pt x="2327" y="19030"/>
                </a:cubicBezTo>
                <a:lnTo>
                  <a:pt x="2290" y="18917"/>
                </a:lnTo>
                <a:close/>
                <a:moveTo>
                  <a:pt x="1703" y="19377"/>
                </a:moveTo>
                <a:cubicBezTo>
                  <a:pt x="1585" y="19477"/>
                  <a:pt x="1470" y="19579"/>
                  <a:pt x="1363" y="19681"/>
                </a:cubicBezTo>
                <a:lnTo>
                  <a:pt x="1408" y="19787"/>
                </a:lnTo>
                <a:cubicBezTo>
                  <a:pt x="1515" y="19686"/>
                  <a:pt x="1628" y="19585"/>
                  <a:pt x="1745" y="19486"/>
                </a:cubicBezTo>
                <a:lnTo>
                  <a:pt x="1703" y="19377"/>
                </a:lnTo>
                <a:close/>
                <a:moveTo>
                  <a:pt x="1107" y="19907"/>
                </a:moveTo>
                <a:cubicBezTo>
                  <a:pt x="995" y="20023"/>
                  <a:pt x="888" y="20142"/>
                  <a:pt x="789" y="20260"/>
                </a:cubicBezTo>
                <a:lnTo>
                  <a:pt x="842" y="20358"/>
                </a:lnTo>
                <a:cubicBezTo>
                  <a:pt x="939" y="20242"/>
                  <a:pt x="1045" y="20124"/>
                  <a:pt x="1156" y="20010"/>
                </a:cubicBezTo>
                <a:lnTo>
                  <a:pt x="1107" y="19907"/>
                </a:lnTo>
                <a:close/>
                <a:moveTo>
                  <a:pt x="592" y="20544"/>
                </a:moveTo>
                <a:cubicBezTo>
                  <a:pt x="490" y="20681"/>
                  <a:pt x="395" y="20823"/>
                  <a:pt x="311" y="20964"/>
                </a:cubicBezTo>
                <a:lnTo>
                  <a:pt x="374" y="21047"/>
                </a:lnTo>
                <a:cubicBezTo>
                  <a:pt x="457" y="20909"/>
                  <a:pt x="549" y="20771"/>
                  <a:pt x="649" y="20637"/>
                </a:cubicBezTo>
                <a:lnTo>
                  <a:pt x="592" y="20544"/>
                </a:lnTo>
                <a:close/>
                <a:moveTo>
                  <a:pt x="112" y="21286"/>
                </a:moveTo>
                <a:cubicBezTo>
                  <a:pt x="72" y="21368"/>
                  <a:pt x="34" y="21452"/>
                  <a:pt x="0" y="21534"/>
                </a:cubicBezTo>
                <a:lnTo>
                  <a:pt x="72" y="21599"/>
                </a:lnTo>
                <a:cubicBezTo>
                  <a:pt x="105" y="21520"/>
                  <a:pt x="142" y="21440"/>
                  <a:pt x="181" y="21360"/>
                </a:cubicBezTo>
                <a:lnTo>
                  <a:pt x="112" y="21286"/>
                </a:lnTo>
                <a:close/>
              </a:path>
            </a:pathLst>
          </a:custGeom>
          <a:solidFill>
            <a:srgbClr val="5DB6C3"/>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cs typeface="+mn-ea"/>
              <a:sym typeface="+mn-lt"/>
            </a:endParaRPr>
          </a:p>
        </p:txBody>
      </p:sp>
      <p:sp>
        <p:nvSpPr>
          <p:cNvPr id="216" name="TextBox 33"/>
          <p:cNvSpPr txBox="1"/>
          <p:nvPr/>
        </p:nvSpPr>
        <p:spPr>
          <a:xfrm>
            <a:off x="4851104" y="4902198"/>
            <a:ext cx="1028154" cy="238644"/>
          </a:xfrm>
          <a:prstGeom prst="rect">
            <a:avLst/>
          </a:prstGeom>
          <a:noFill/>
        </p:spPr>
        <p:txBody>
          <a:bodyPr wrap="square" numCol="1" spcCol="0" rtlCol="0" anchor="ctr">
            <a:spAutoFit/>
          </a:bodyPr>
          <a:lstStyle/>
          <a:p>
            <a:pPr algn="ctr">
              <a:lnSpc>
                <a:spcPts val="1200"/>
              </a:lnSpc>
            </a:pPr>
            <a:r>
              <a:rPr lang="zh-CN" altLang="en-US" sz="1400" b="1" dirty="0">
                <a:solidFill>
                  <a:schemeClr val="bg1"/>
                </a:solidFill>
                <a:cs typeface="+mn-ea"/>
                <a:sym typeface="+mn-lt"/>
              </a:rPr>
              <a:t>点击编辑</a:t>
            </a:r>
            <a:endParaRPr lang="en-US" altLang="zh-CN" sz="1400" b="1" dirty="0">
              <a:solidFill>
                <a:schemeClr val="bg1"/>
              </a:solidFill>
              <a:cs typeface="+mn-ea"/>
              <a:sym typeface="+mn-lt"/>
            </a:endParaRPr>
          </a:p>
        </p:txBody>
      </p:sp>
      <p:sp>
        <p:nvSpPr>
          <p:cNvPr id="236" name="Freeform 46"/>
          <p:cNvSpPr>
            <a:spLocks noChangeArrowheads="1"/>
          </p:cNvSpPr>
          <p:nvPr/>
        </p:nvSpPr>
        <p:spPr bwMode="auto">
          <a:xfrm>
            <a:off x="5174194" y="4376768"/>
            <a:ext cx="381974" cy="363787"/>
          </a:xfrm>
          <a:custGeom>
            <a:avLst/>
            <a:gdLst>
              <a:gd name="T0" fmla="*/ 363 w 461"/>
              <a:gd name="T1" fmla="*/ 336 h 443"/>
              <a:gd name="T2" fmla="*/ 363 w 461"/>
              <a:gd name="T3" fmla="*/ 336 h 443"/>
              <a:gd name="T4" fmla="*/ 284 w 461"/>
              <a:gd name="T5" fmla="*/ 248 h 443"/>
              <a:gd name="T6" fmla="*/ 310 w 461"/>
              <a:gd name="T7" fmla="*/ 195 h 443"/>
              <a:gd name="T8" fmla="*/ 328 w 461"/>
              <a:gd name="T9" fmla="*/ 151 h 443"/>
              <a:gd name="T10" fmla="*/ 319 w 461"/>
              <a:gd name="T11" fmla="*/ 132 h 443"/>
              <a:gd name="T12" fmla="*/ 328 w 461"/>
              <a:gd name="T13" fmla="*/ 88 h 443"/>
              <a:gd name="T14" fmla="*/ 230 w 461"/>
              <a:gd name="T15" fmla="*/ 0 h 443"/>
              <a:gd name="T16" fmla="*/ 132 w 461"/>
              <a:gd name="T17" fmla="*/ 88 h 443"/>
              <a:gd name="T18" fmla="*/ 141 w 461"/>
              <a:gd name="T19" fmla="*/ 132 h 443"/>
              <a:gd name="T20" fmla="*/ 132 w 461"/>
              <a:gd name="T21" fmla="*/ 151 h 443"/>
              <a:gd name="T22" fmla="*/ 150 w 461"/>
              <a:gd name="T23" fmla="*/ 195 h 443"/>
              <a:gd name="T24" fmla="*/ 177 w 461"/>
              <a:gd name="T25" fmla="*/ 248 h 443"/>
              <a:gd name="T26" fmla="*/ 97 w 461"/>
              <a:gd name="T27" fmla="*/ 336 h 443"/>
              <a:gd name="T28" fmla="*/ 0 w 461"/>
              <a:gd name="T29" fmla="*/ 398 h 443"/>
              <a:gd name="T30" fmla="*/ 0 w 461"/>
              <a:gd name="T31" fmla="*/ 442 h 443"/>
              <a:gd name="T32" fmla="*/ 230 w 461"/>
              <a:gd name="T33" fmla="*/ 442 h 443"/>
              <a:gd name="T34" fmla="*/ 460 w 461"/>
              <a:gd name="T35" fmla="*/ 442 h 443"/>
              <a:gd name="T36" fmla="*/ 460 w 461"/>
              <a:gd name="T37" fmla="*/ 398 h 443"/>
              <a:gd name="T38" fmla="*/ 363 w 461"/>
              <a:gd name="T39" fmla="*/ 336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61" h="443">
                <a:moveTo>
                  <a:pt x="363" y="336"/>
                </a:moveTo>
                <a:lnTo>
                  <a:pt x="363" y="336"/>
                </a:lnTo>
                <a:cubicBezTo>
                  <a:pt x="301" y="310"/>
                  <a:pt x="284" y="292"/>
                  <a:pt x="284" y="248"/>
                </a:cubicBezTo>
                <a:cubicBezTo>
                  <a:pt x="284" y="230"/>
                  <a:pt x="301" y="239"/>
                  <a:pt x="310" y="195"/>
                </a:cubicBezTo>
                <a:cubicBezTo>
                  <a:pt x="310" y="176"/>
                  <a:pt x="328" y="195"/>
                  <a:pt x="328" y="151"/>
                </a:cubicBezTo>
                <a:cubicBezTo>
                  <a:pt x="328" y="132"/>
                  <a:pt x="319" y="132"/>
                  <a:pt x="319" y="132"/>
                </a:cubicBezTo>
                <a:cubicBezTo>
                  <a:pt x="319" y="132"/>
                  <a:pt x="328" y="106"/>
                  <a:pt x="328" y="88"/>
                </a:cubicBezTo>
                <a:cubicBezTo>
                  <a:pt x="328" y="61"/>
                  <a:pt x="319" y="0"/>
                  <a:pt x="230" y="0"/>
                </a:cubicBezTo>
                <a:cubicBezTo>
                  <a:pt x="141" y="0"/>
                  <a:pt x="132" y="61"/>
                  <a:pt x="132" y="88"/>
                </a:cubicBezTo>
                <a:cubicBezTo>
                  <a:pt x="132" y="106"/>
                  <a:pt x="141" y="132"/>
                  <a:pt x="141" y="132"/>
                </a:cubicBezTo>
                <a:cubicBezTo>
                  <a:pt x="141" y="132"/>
                  <a:pt x="132" y="132"/>
                  <a:pt x="132" y="151"/>
                </a:cubicBezTo>
                <a:cubicBezTo>
                  <a:pt x="132" y="195"/>
                  <a:pt x="150" y="176"/>
                  <a:pt x="150" y="195"/>
                </a:cubicBezTo>
                <a:cubicBezTo>
                  <a:pt x="159" y="239"/>
                  <a:pt x="177" y="230"/>
                  <a:pt x="177" y="248"/>
                </a:cubicBezTo>
                <a:cubicBezTo>
                  <a:pt x="177" y="292"/>
                  <a:pt x="159" y="310"/>
                  <a:pt x="97" y="336"/>
                </a:cubicBezTo>
                <a:cubicBezTo>
                  <a:pt x="35" y="354"/>
                  <a:pt x="0" y="380"/>
                  <a:pt x="0" y="398"/>
                </a:cubicBezTo>
                <a:cubicBezTo>
                  <a:pt x="0" y="407"/>
                  <a:pt x="0" y="442"/>
                  <a:pt x="0" y="442"/>
                </a:cubicBezTo>
                <a:cubicBezTo>
                  <a:pt x="230" y="442"/>
                  <a:pt x="230" y="442"/>
                  <a:pt x="230" y="442"/>
                </a:cubicBezTo>
                <a:cubicBezTo>
                  <a:pt x="460" y="442"/>
                  <a:pt x="460" y="442"/>
                  <a:pt x="460" y="442"/>
                </a:cubicBezTo>
                <a:cubicBezTo>
                  <a:pt x="460" y="442"/>
                  <a:pt x="460" y="407"/>
                  <a:pt x="460" y="398"/>
                </a:cubicBezTo>
                <a:cubicBezTo>
                  <a:pt x="460" y="380"/>
                  <a:pt x="425" y="354"/>
                  <a:pt x="363" y="336"/>
                </a:cubicBezTo>
              </a:path>
            </a:pathLst>
          </a:custGeom>
          <a:solidFill>
            <a:srgbClr val="FFFFFF"/>
          </a:solidFill>
          <a:ln>
            <a:noFill/>
          </a:ln>
          <a:effectLst/>
        </p:spPr>
        <p:txBody>
          <a:bodyPr wrap="none" anchor="ctr"/>
          <a:lstStyle/>
          <a:p>
            <a:pPr defTabSz="534670" eaLnBrk="1" fontAlgn="auto" hangingPunct="1">
              <a:spcBef>
                <a:spcPts val="0"/>
              </a:spcBef>
              <a:spcAft>
                <a:spcPts val="0"/>
              </a:spcAft>
            </a:pPr>
            <a:endParaRPr kumimoji="0" lang="en-US" sz="2105">
              <a:solidFill>
                <a:prstClr val="black"/>
              </a:solidFill>
              <a:cs typeface="+mn-ea"/>
              <a:sym typeface="+mn-lt"/>
            </a:endParaRPr>
          </a:p>
        </p:txBody>
      </p:sp>
      <p:sp>
        <p:nvSpPr>
          <p:cNvPr id="4" name="文本框 3"/>
          <p:cNvSpPr txBox="1"/>
          <p:nvPr/>
        </p:nvSpPr>
        <p:spPr>
          <a:xfrm>
            <a:off x="488315" y="1068705"/>
            <a:ext cx="11353800" cy="4031873"/>
          </a:xfrm>
          <a:prstGeom prst="rect">
            <a:avLst/>
          </a:prstGeom>
          <a:noFill/>
        </p:spPr>
        <p:txBody>
          <a:bodyPr wrap="square" rtlCol="0">
            <a:spAutoFit/>
          </a:bodyPr>
          <a:lstStyle/>
          <a:p>
            <a:r>
              <a:rPr kumimoji="1" lang="zh-CN" altLang="en-US" sz="2800" dirty="0"/>
              <a:t>    </a:t>
            </a:r>
            <a:r>
              <a:rPr kumimoji="1" lang="zh-CN" altLang="en-US" sz="3200" b="1" dirty="0"/>
              <a:t>As public resources, the non- sufficiency supply is one of causes of the Taihu Lake environmental crisis. Taihu Lake will remain polluted until the water structure changes, such as the eutrophic state, the outbreak of cyanobacteria, and drinking water shortage for residents. </a:t>
            </a:r>
            <a:endParaRPr kumimoji="1" lang="en-US" altLang="zh-CN" sz="3200" b="1" dirty="0"/>
          </a:p>
          <a:p>
            <a:r>
              <a:rPr kumimoji="1" lang="en-US" altLang="zh-CN" sz="3200" b="1" dirty="0"/>
              <a:t>     </a:t>
            </a:r>
            <a:r>
              <a:rPr kumimoji="1" lang="zh-CN" altLang="en-US" sz="3200" b="1" dirty="0"/>
              <a:t> </a:t>
            </a:r>
            <a:r>
              <a:rPr kumimoji="1" lang="en-US" altLang="zh-CN" sz="3200" b="1" dirty="0"/>
              <a:t>T</a:t>
            </a:r>
            <a:r>
              <a:rPr kumimoji="1" lang="zh-CN" altLang="en-US" sz="3200" b="1" dirty="0"/>
              <a:t>he domestic sewage and industrial emissions, especially long-term industrial wastewater discharge, which led to ecological crisis</a:t>
            </a:r>
            <a:r>
              <a:rPr kumimoji="1" lang="en-US" altLang="zh-CN" sz="3200" b="1" dirty="0"/>
              <a:t>.</a:t>
            </a:r>
            <a:endParaRPr kumimoji="1" lang="zh-CN" altLang="en-US" sz="3200" b="1" dirty="0"/>
          </a:p>
        </p:txBody>
      </p:sp>
    </p:spTree>
  </p:cSld>
  <p:clrMapOvr>
    <a:masterClrMapping/>
  </p:clrMapOvr>
  <p:transition spd="slow">
    <p:cove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a:srcRect l="651" t="3819" r="2203" b="1245"/>
          <a:stretch>
            <a:fillRect/>
          </a:stretch>
        </p:blipFill>
        <p:spPr>
          <a:xfrm>
            <a:off x="3674" y="4968"/>
            <a:ext cx="12192000" cy="6858000"/>
          </a:xfrm>
          <a:prstGeom prst="rect">
            <a:avLst/>
          </a:prstGeom>
        </p:spPr>
      </p:pic>
      <p:pic>
        <p:nvPicPr>
          <p:cNvPr id="109" name="图片 108"/>
          <p:cNvPicPr>
            <a:picLocks noChangeAspect="1"/>
          </p:cNvPicPr>
          <p:nvPr/>
        </p:nvPicPr>
        <p:blipFill>
          <a:blip r:embed="rId3"/>
          <a:srcRect t="50000"/>
          <a:stretch>
            <a:fillRect/>
          </a:stretch>
        </p:blipFill>
        <p:spPr>
          <a:xfrm>
            <a:off x="5552575" y="-1"/>
            <a:ext cx="1086850" cy="157723"/>
          </a:xfrm>
          <a:custGeom>
            <a:avLst/>
            <a:gdLst>
              <a:gd name="connsiteX0" fmla="*/ 0 w 4121253"/>
              <a:gd name="connsiteY0" fmla="*/ 0 h 1792380"/>
              <a:gd name="connsiteX1" fmla="*/ 4121253 w 4121253"/>
              <a:gd name="connsiteY1" fmla="*/ 0 h 1792380"/>
              <a:gd name="connsiteX2" fmla="*/ 4121253 w 4121253"/>
              <a:gd name="connsiteY2" fmla="*/ 1792380 h 1792380"/>
              <a:gd name="connsiteX3" fmla="*/ 0 w 4121253"/>
              <a:gd name="connsiteY3" fmla="*/ 1792380 h 1792380"/>
            </a:gdLst>
            <a:ahLst/>
            <a:cxnLst>
              <a:cxn ang="0">
                <a:pos x="connsiteX0" y="connsiteY0"/>
              </a:cxn>
              <a:cxn ang="0">
                <a:pos x="connsiteX1" y="connsiteY1"/>
              </a:cxn>
              <a:cxn ang="0">
                <a:pos x="connsiteX2" y="connsiteY2"/>
              </a:cxn>
              <a:cxn ang="0">
                <a:pos x="connsiteX3" y="connsiteY3"/>
              </a:cxn>
            </a:cxnLst>
            <a:rect l="l" t="t" r="r" b="b"/>
            <a:pathLst>
              <a:path w="4121253" h="1792380">
                <a:moveTo>
                  <a:pt x="0" y="0"/>
                </a:moveTo>
                <a:lnTo>
                  <a:pt x="4121253" y="0"/>
                </a:lnTo>
                <a:lnTo>
                  <a:pt x="4121253" y="1792380"/>
                </a:lnTo>
                <a:lnTo>
                  <a:pt x="0" y="1792380"/>
                </a:lnTo>
                <a:close/>
              </a:path>
            </a:pathLst>
          </a:custGeom>
        </p:spPr>
      </p:pic>
      <p:sp>
        <p:nvSpPr>
          <p:cNvPr id="121" name="TextBox 41"/>
          <p:cNvSpPr txBox="1"/>
          <p:nvPr/>
        </p:nvSpPr>
        <p:spPr>
          <a:xfrm>
            <a:off x="6265399" y="3932262"/>
            <a:ext cx="941699" cy="769441"/>
          </a:xfrm>
          <a:prstGeom prst="rect">
            <a:avLst/>
          </a:prstGeom>
          <a:noFill/>
        </p:spPr>
        <p:txBody>
          <a:bodyPr wrap="square" rtlCol="0">
            <a:spAutoFit/>
          </a:bodyPr>
          <a:lstStyle/>
          <a:p>
            <a:pPr algn="ctr"/>
            <a:r>
              <a:rPr lang="en-US" altLang="zh-CN" sz="4400" b="1" dirty="0">
                <a:solidFill>
                  <a:schemeClr val="bg1"/>
                </a:solidFill>
                <a:cs typeface="+mn-ea"/>
                <a:sym typeface="+mn-lt"/>
              </a:rPr>
              <a:t>4</a:t>
            </a:r>
            <a:endParaRPr lang="en-US" altLang="zh-CN" sz="2000" dirty="0">
              <a:solidFill>
                <a:schemeClr val="bg1"/>
              </a:solidFill>
              <a:cs typeface="+mn-ea"/>
              <a:sym typeface="+mn-lt"/>
            </a:endParaRPr>
          </a:p>
        </p:txBody>
      </p:sp>
      <p:sp>
        <p:nvSpPr>
          <p:cNvPr id="29" name="矩形 28"/>
          <p:cNvSpPr/>
          <p:nvPr/>
        </p:nvSpPr>
        <p:spPr>
          <a:xfrm>
            <a:off x="1387462" y="323803"/>
            <a:ext cx="9650783" cy="461665"/>
          </a:xfrm>
          <a:prstGeom prst="rect">
            <a:avLst/>
          </a:prstGeom>
        </p:spPr>
        <p:txBody>
          <a:bodyPr wrap="none">
            <a:spAutoFit/>
          </a:bodyPr>
          <a:lstStyle/>
          <a:p>
            <a:r>
              <a:rPr lang="en-US" altLang="zh-CN" sz="2400" b="1" spc="300" dirty="0">
                <a:solidFill>
                  <a:srgbClr val="61B5C0"/>
                </a:solidFill>
                <a:latin typeface="微软雅黑" panose="020B0503020204020204" pitchFamily="34" charset="-122"/>
                <a:ea typeface="微软雅黑" panose="020B0503020204020204" pitchFamily="34" charset="-122"/>
              </a:rPr>
              <a:t>The Necessity to Establish the River Chief system</a:t>
            </a:r>
            <a:endParaRPr lang="zh-CN" altLang="en-US" sz="2400" b="1" spc="300" dirty="0">
              <a:solidFill>
                <a:srgbClr val="61B5C0"/>
              </a:solidFill>
              <a:latin typeface="微软雅黑" panose="020B0503020204020204" pitchFamily="34" charset="-122"/>
              <a:ea typeface="微软雅黑" panose="020B0503020204020204" pitchFamily="34" charset="-122"/>
            </a:endParaRPr>
          </a:p>
        </p:txBody>
      </p:sp>
      <p:sp>
        <p:nvSpPr>
          <p:cNvPr id="3" name="矩形 2"/>
          <p:cNvSpPr/>
          <p:nvPr/>
        </p:nvSpPr>
        <p:spPr>
          <a:xfrm>
            <a:off x="1902867" y="2967335"/>
            <a:ext cx="8386271" cy="1754326"/>
          </a:xfrm>
          <a:prstGeom prst="rect">
            <a:avLst/>
          </a:prstGeom>
          <a:noFill/>
        </p:spPr>
        <p:txBody>
          <a:bodyPr wrap="none" lIns="91440" tIns="45720" rIns="91440" bIns="45720">
            <a:spAutoFit/>
          </a:bodyPr>
          <a:lstStyle/>
          <a:p>
            <a:pPr algn="ctr"/>
            <a:r>
              <a:rPr lang="en-US" altLang="zh-CN" sz="5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2.2. Lack of Legal Regulations</a:t>
            </a:r>
          </a:p>
          <a:p>
            <a:pPr algn="ctr"/>
            <a:r>
              <a:rPr lang="zh-CN" alt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（缺乏法律依据）</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a:srcRect l="651" t="3819" r="2203" b="1245"/>
          <a:stretch>
            <a:fillRect/>
          </a:stretch>
        </p:blipFill>
        <p:spPr>
          <a:xfrm>
            <a:off x="3674" y="4968"/>
            <a:ext cx="12192000" cy="6858000"/>
          </a:xfrm>
          <a:prstGeom prst="rect">
            <a:avLst/>
          </a:prstGeom>
        </p:spPr>
      </p:pic>
      <p:pic>
        <p:nvPicPr>
          <p:cNvPr id="109" name="图片 108"/>
          <p:cNvPicPr>
            <a:picLocks noChangeAspect="1"/>
          </p:cNvPicPr>
          <p:nvPr/>
        </p:nvPicPr>
        <p:blipFill>
          <a:blip r:embed="rId3"/>
          <a:srcRect t="50000"/>
          <a:stretch>
            <a:fillRect/>
          </a:stretch>
        </p:blipFill>
        <p:spPr>
          <a:xfrm>
            <a:off x="5552575" y="-1"/>
            <a:ext cx="1086850" cy="157723"/>
          </a:xfrm>
          <a:custGeom>
            <a:avLst/>
            <a:gdLst>
              <a:gd name="connsiteX0" fmla="*/ 0 w 4121253"/>
              <a:gd name="connsiteY0" fmla="*/ 0 h 1792380"/>
              <a:gd name="connsiteX1" fmla="*/ 4121253 w 4121253"/>
              <a:gd name="connsiteY1" fmla="*/ 0 h 1792380"/>
              <a:gd name="connsiteX2" fmla="*/ 4121253 w 4121253"/>
              <a:gd name="connsiteY2" fmla="*/ 1792380 h 1792380"/>
              <a:gd name="connsiteX3" fmla="*/ 0 w 4121253"/>
              <a:gd name="connsiteY3" fmla="*/ 1792380 h 1792380"/>
            </a:gdLst>
            <a:ahLst/>
            <a:cxnLst>
              <a:cxn ang="0">
                <a:pos x="connsiteX0" y="connsiteY0"/>
              </a:cxn>
              <a:cxn ang="0">
                <a:pos x="connsiteX1" y="connsiteY1"/>
              </a:cxn>
              <a:cxn ang="0">
                <a:pos x="connsiteX2" y="connsiteY2"/>
              </a:cxn>
              <a:cxn ang="0">
                <a:pos x="connsiteX3" y="connsiteY3"/>
              </a:cxn>
            </a:cxnLst>
            <a:rect l="l" t="t" r="r" b="b"/>
            <a:pathLst>
              <a:path w="4121253" h="1792380">
                <a:moveTo>
                  <a:pt x="0" y="0"/>
                </a:moveTo>
                <a:lnTo>
                  <a:pt x="4121253" y="0"/>
                </a:lnTo>
                <a:lnTo>
                  <a:pt x="4121253" y="1792380"/>
                </a:lnTo>
                <a:lnTo>
                  <a:pt x="0" y="1792380"/>
                </a:lnTo>
                <a:close/>
              </a:path>
            </a:pathLst>
          </a:custGeom>
        </p:spPr>
      </p:pic>
      <p:sp>
        <p:nvSpPr>
          <p:cNvPr id="121" name="TextBox 41"/>
          <p:cNvSpPr txBox="1"/>
          <p:nvPr/>
        </p:nvSpPr>
        <p:spPr>
          <a:xfrm>
            <a:off x="6265399" y="3932262"/>
            <a:ext cx="941699" cy="769441"/>
          </a:xfrm>
          <a:prstGeom prst="rect">
            <a:avLst/>
          </a:prstGeom>
          <a:noFill/>
        </p:spPr>
        <p:txBody>
          <a:bodyPr wrap="square" rtlCol="0">
            <a:spAutoFit/>
          </a:bodyPr>
          <a:lstStyle/>
          <a:p>
            <a:pPr algn="ctr"/>
            <a:r>
              <a:rPr lang="en-US" altLang="zh-CN" sz="4400" b="1" dirty="0">
                <a:solidFill>
                  <a:schemeClr val="bg1"/>
                </a:solidFill>
                <a:cs typeface="+mn-ea"/>
                <a:sym typeface="+mn-lt"/>
              </a:rPr>
              <a:t>4</a:t>
            </a:r>
            <a:endParaRPr lang="en-US" altLang="zh-CN" sz="2000" dirty="0">
              <a:solidFill>
                <a:schemeClr val="bg1"/>
              </a:solidFill>
              <a:cs typeface="+mn-ea"/>
              <a:sym typeface="+mn-lt"/>
            </a:endParaRPr>
          </a:p>
        </p:txBody>
      </p:sp>
      <p:sp>
        <p:nvSpPr>
          <p:cNvPr id="29" name="矩形 28"/>
          <p:cNvSpPr/>
          <p:nvPr/>
        </p:nvSpPr>
        <p:spPr>
          <a:xfrm>
            <a:off x="1387462" y="323803"/>
            <a:ext cx="9650783" cy="461665"/>
          </a:xfrm>
          <a:prstGeom prst="rect">
            <a:avLst/>
          </a:prstGeom>
        </p:spPr>
        <p:txBody>
          <a:bodyPr wrap="none">
            <a:spAutoFit/>
          </a:bodyPr>
          <a:lstStyle/>
          <a:p>
            <a:r>
              <a:rPr lang="en-US" altLang="zh-CN" sz="2400" b="1" spc="300" dirty="0">
                <a:solidFill>
                  <a:srgbClr val="61B5C0"/>
                </a:solidFill>
                <a:latin typeface="微软雅黑" panose="020B0503020204020204" pitchFamily="34" charset="-122"/>
                <a:ea typeface="微软雅黑" panose="020B0503020204020204" pitchFamily="34" charset="-122"/>
              </a:rPr>
              <a:t>The Necessity to Establish the River Chief system</a:t>
            </a:r>
            <a:endParaRPr lang="zh-CN" altLang="en-US" sz="2400" b="1" spc="300" dirty="0">
              <a:solidFill>
                <a:srgbClr val="61B5C0"/>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1034363" y="1470049"/>
            <a:ext cx="9753600" cy="4154984"/>
          </a:xfrm>
          <a:prstGeom prst="rect">
            <a:avLst/>
          </a:prstGeom>
          <a:noFill/>
        </p:spPr>
        <p:txBody>
          <a:bodyPr wrap="square" rtlCol="0">
            <a:spAutoFit/>
          </a:bodyPr>
          <a:lstStyle/>
          <a:p>
            <a:r>
              <a:rPr lang="en-US" altLang="zh-CN" sz="2400" b="1" dirty="0"/>
              <a:t>    </a:t>
            </a:r>
            <a:r>
              <a:rPr lang="zh-CN" sz="2400" b="1" dirty="0"/>
              <a:t>In the process of comprehensive promotion of “</a:t>
            </a:r>
            <a:r>
              <a:rPr lang="en-US" altLang="zh-CN" sz="2400" b="1" dirty="0"/>
              <a:t>River</a:t>
            </a:r>
            <a:r>
              <a:rPr lang="zh-CN" sz="2400" b="1" dirty="0"/>
              <a:t> Ch</a:t>
            </a:r>
            <a:r>
              <a:rPr lang="en-US" altLang="zh-CN" sz="2400" b="1" dirty="0"/>
              <a:t>ief</a:t>
            </a:r>
            <a:r>
              <a:rPr lang="zh-CN" sz="2400" b="1" dirty="0"/>
              <a:t> System”, there </a:t>
            </a:r>
            <a:r>
              <a:rPr lang="en-US" altLang="zh-CN" sz="2400" b="1" dirty="0"/>
              <a:t>are</a:t>
            </a:r>
            <a:r>
              <a:rPr lang="zh-CN" sz="2400" b="1" dirty="0"/>
              <a:t> also </a:t>
            </a:r>
            <a:r>
              <a:rPr lang="en-US" altLang="zh-CN" sz="2400" b="1" dirty="0"/>
              <a:t>the issues </a:t>
            </a:r>
            <a:r>
              <a:rPr lang="zh-CN" sz="2400" b="1" dirty="0"/>
              <a:t>in the application of law: the authorization and regulation of  </a:t>
            </a:r>
            <a:r>
              <a:rPr lang="en-US" altLang="zh-CN" sz="2400" b="1" dirty="0"/>
              <a:t>the</a:t>
            </a:r>
            <a:r>
              <a:rPr lang="zh-CN" sz="2400" b="1" dirty="0"/>
              <a:t>“</a:t>
            </a:r>
            <a:r>
              <a:rPr lang="en-US" altLang="zh-CN" sz="2400" b="1" dirty="0"/>
              <a:t>River Chief</a:t>
            </a:r>
            <a:r>
              <a:rPr lang="zh-CN" sz="2400" b="1" dirty="0"/>
              <a:t>” by laws and regulations is insufficient.</a:t>
            </a:r>
          </a:p>
          <a:p>
            <a:r>
              <a:rPr lang="zh-CN" sz="2400" b="1" dirty="0"/>
              <a:t>    Although the establishment of the </a:t>
            </a:r>
            <a:r>
              <a:rPr lang="zh-CN" altLang="en-US" sz="2400" b="1" dirty="0"/>
              <a:t>“</a:t>
            </a:r>
            <a:r>
              <a:rPr lang="zh-CN" sz="2400" b="1" dirty="0"/>
              <a:t>river</a:t>
            </a:r>
            <a:r>
              <a:rPr lang="en-US" altLang="zh-CN" sz="2400" b="1" dirty="0"/>
              <a:t> chief</a:t>
            </a:r>
            <a:r>
              <a:rPr lang="zh-CN" sz="2400" b="1" dirty="0"/>
              <a:t> system</a:t>
            </a:r>
            <a:r>
              <a:rPr lang="zh-CN" altLang="en-US" sz="2400" b="1" dirty="0"/>
              <a:t>”</a:t>
            </a:r>
            <a:r>
              <a:rPr lang="zh-CN" sz="2400" b="1" dirty="0"/>
              <a:t> has certain laws and regulations as the basis, the source of its powers and obligations is not directly stipulated,  only rely</a:t>
            </a:r>
            <a:r>
              <a:rPr lang="en-US" altLang="zh-CN" sz="2400" b="1" dirty="0" err="1"/>
              <a:t>ing</a:t>
            </a:r>
            <a:r>
              <a:rPr lang="en-US" altLang="zh-CN" sz="2400" b="1" dirty="0"/>
              <a:t> </a:t>
            </a:r>
            <a:r>
              <a:rPr lang="zh-CN" sz="2400" b="1" dirty="0"/>
              <a:t>on the </a:t>
            </a:r>
            <a:r>
              <a:rPr lang="zh-CN" altLang="en-US" sz="2400" b="1" dirty="0"/>
              <a:t>“</a:t>
            </a:r>
            <a:r>
              <a:rPr lang="zh-CN" sz="2400" b="1" dirty="0"/>
              <a:t>Views on the Full Implementation of the River Chief</a:t>
            </a:r>
            <a:r>
              <a:rPr lang="zh-CN" altLang="en-US" sz="2400" b="1" dirty="0"/>
              <a:t>“</a:t>
            </a:r>
            <a:r>
              <a:rPr lang="en-US" altLang="zh-CN" sz="2400" b="1" dirty="0"/>
              <a:t>(</a:t>
            </a:r>
            <a:r>
              <a:rPr lang="zh-CN" altLang="en-US" sz="2400" b="1" dirty="0"/>
              <a:t>关于全面推广河长制的意见）</a:t>
            </a:r>
            <a:r>
              <a:rPr lang="zh-CN" sz="2400" b="1" dirty="0"/>
              <a:t> issued by the State Council and the offices of local governments. </a:t>
            </a:r>
            <a:endParaRPr lang="en-US" altLang="zh-CN" sz="2400" b="1" dirty="0"/>
          </a:p>
          <a:p>
            <a:r>
              <a:rPr lang="zh-CN" sz="2400" b="1" dirty="0"/>
              <a:t>     Because the administrative norms have not undergone strict legislative procedures, the power and obligation </a:t>
            </a:r>
            <a:r>
              <a:rPr lang="en-US" altLang="zh-CN" sz="2400" b="1" dirty="0"/>
              <a:t>of</a:t>
            </a:r>
            <a:r>
              <a:rPr lang="zh-CN" sz="2400" b="1" dirty="0"/>
              <a:t> the river </a:t>
            </a:r>
            <a:r>
              <a:rPr lang="en-US" altLang="zh-CN" sz="2400" b="1" dirty="0"/>
              <a:t>chief </a:t>
            </a:r>
            <a:r>
              <a:rPr lang="zh-CN" sz="2400" b="1" dirty="0"/>
              <a:t>are not effectively awarded</a:t>
            </a:r>
            <a:r>
              <a:rPr lang="en-US" altLang="zh-CN" sz="2400" b="1" dirty="0"/>
              <a:t> by the law</a:t>
            </a:r>
            <a:r>
              <a:rPr lang="zh-CN" sz="2400" b="1" dirty="0"/>
              <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a:srcRect l="651" t="3819" r="2203" b="1245"/>
          <a:stretch>
            <a:fillRect/>
          </a:stretch>
        </p:blipFill>
        <p:spPr>
          <a:xfrm>
            <a:off x="3674" y="4968"/>
            <a:ext cx="12192000" cy="6858000"/>
          </a:xfrm>
          <a:prstGeom prst="rect">
            <a:avLst/>
          </a:prstGeom>
        </p:spPr>
      </p:pic>
      <p:pic>
        <p:nvPicPr>
          <p:cNvPr id="109" name="图片 108"/>
          <p:cNvPicPr>
            <a:picLocks noChangeAspect="1"/>
          </p:cNvPicPr>
          <p:nvPr/>
        </p:nvPicPr>
        <p:blipFill>
          <a:blip r:embed="rId3"/>
          <a:srcRect t="50000"/>
          <a:stretch>
            <a:fillRect/>
          </a:stretch>
        </p:blipFill>
        <p:spPr>
          <a:xfrm>
            <a:off x="5552575" y="-1"/>
            <a:ext cx="1086850" cy="157723"/>
          </a:xfrm>
          <a:custGeom>
            <a:avLst/>
            <a:gdLst>
              <a:gd name="connsiteX0" fmla="*/ 0 w 4121253"/>
              <a:gd name="connsiteY0" fmla="*/ 0 h 1792380"/>
              <a:gd name="connsiteX1" fmla="*/ 4121253 w 4121253"/>
              <a:gd name="connsiteY1" fmla="*/ 0 h 1792380"/>
              <a:gd name="connsiteX2" fmla="*/ 4121253 w 4121253"/>
              <a:gd name="connsiteY2" fmla="*/ 1792380 h 1792380"/>
              <a:gd name="connsiteX3" fmla="*/ 0 w 4121253"/>
              <a:gd name="connsiteY3" fmla="*/ 1792380 h 1792380"/>
            </a:gdLst>
            <a:ahLst/>
            <a:cxnLst>
              <a:cxn ang="0">
                <a:pos x="connsiteX0" y="connsiteY0"/>
              </a:cxn>
              <a:cxn ang="0">
                <a:pos x="connsiteX1" y="connsiteY1"/>
              </a:cxn>
              <a:cxn ang="0">
                <a:pos x="connsiteX2" y="connsiteY2"/>
              </a:cxn>
              <a:cxn ang="0">
                <a:pos x="connsiteX3" y="connsiteY3"/>
              </a:cxn>
            </a:cxnLst>
            <a:rect l="l" t="t" r="r" b="b"/>
            <a:pathLst>
              <a:path w="4121253" h="1792380">
                <a:moveTo>
                  <a:pt x="0" y="0"/>
                </a:moveTo>
                <a:lnTo>
                  <a:pt x="4121253" y="0"/>
                </a:lnTo>
                <a:lnTo>
                  <a:pt x="4121253" y="1792380"/>
                </a:lnTo>
                <a:lnTo>
                  <a:pt x="0" y="1792380"/>
                </a:lnTo>
                <a:close/>
              </a:path>
            </a:pathLst>
          </a:custGeom>
        </p:spPr>
      </p:pic>
      <p:sp>
        <p:nvSpPr>
          <p:cNvPr id="121" name="TextBox 41"/>
          <p:cNvSpPr txBox="1"/>
          <p:nvPr/>
        </p:nvSpPr>
        <p:spPr>
          <a:xfrm>
            <a:off x="6265399" y="3932262"/>
            <a:ext cx="941699" cy="769441"/>
          </a:xfrm>
          <a:prstGeom prst="rect">
            <a:avLst/>
          </a:prstGeom>
          <a:noFill/>
        </p:spPr>
        <p:txBody>
          <a:bodyPr wrap="square" rtlCol="0">
            <a:spAutoFit/>
          </a:bodyPr>
          <a:lstStyle/>
          <a:p>
            <a:pPr algn="ctr"/>
            <a:r>
              <a:rPr lang="en-US" altLang="zh-CN" sz="4400" b="1" dirty="0">
                <a:solidFill>
                  <a:schemeClr val="bg1"/>
                </a:solidFill>
                <a:cs typeface="+mn-ea"/>
                <a:sym typeface="+mn-lt"/>
              </a:rPr>
              <a:t>4</a:t>
            </a:r>
            <a:endParaRPr lang="en-US" altLang="zh-CN" sz="2000" dirty="0">
              <a:solidFill>
                <a:schemeClr val="bg1"/>
              </a:solidFill>
              <a:cs typeface="+mn-ea"/>
              <a:sym typeface="+mn-lt"/>
            </a:endParaRPr>
          </a:p>
        </p:txBody>
      </p:sp>
      <p:sp>
        <p:nvSpPr>
          <p:cNvPr id="29" name="矩形 28"/>
          <p:cNvSpPr/>
          <p:nvPr/>
        </p:nvSpPr>
        <p:spPr>
          <a:xfrm>
            <a:off x="1387462" y="323803"/>
            <a:ext cx="9650783" cy="461665"/>
          </a:xfrm>
          <a:prstGeom prst="rect">
            <a:avLst/>
          </a:prstGeom>
        </p:spPr>
        <p:txBody>
          <a:bodyPr wrap="none">
            <a:spAutoFit/>
          </a:bodyPr>
          <a:lstStyle/>
          <a:p>
            <a:r>
              <a:rPr lang="en-US" altLang="zh-CN" sz="2400" b="1" spc="300" dirty="0">
                <a:solidFill>
                  <a:srgbClr val="61B5C0"/>
                </a:solidFill>
                <a:latin typeface="微软雅黑" panose="020B0503020204020204" pitchFamily="34" charset="-122"/>
                <a:ea typeface="微软雅黑" panose="020B0503020204020204" pitchFamily="34" charset="-122"/>
              </a:rPr>
              <a:t>The Necessity to Establish the River Chief system</a:t>
            </a:r>
            <a:endParaRPr lang="zh-CN" altLang="en-US" sz="2400" b="1" spc="300" dirty="0">
              <a:solidFill>
                <a:srgbClr val="61B5C0"/>
              </a:solidFill>
              <a:latin typeface="微软雅黑" panose="020B0503020204020204" pitchFamily="34" charset="-122"/>
              <a:ea typeface="微软雅黑" panose="020B0503020204020204" pitchFamily="34" charset="-122"/>
            </a:endParaRPr>
          </a:p>
        </p:txBody>
      </p:sp>
      <p:sp>
        <p:nvSpPr>
          <p:cNvPr id="3" name="矩形 2"/>
          <p:cNvSpPr/>
          <p:nvPr/>
        </p:nvSpPr>
        <p:spPr>
          <a:xfrm>
            <a:off x="-157571" y="2500267"/>
            <a:ext cx="12406585" cy="2585323"/>
          </a:xfrm>
          <a:prstGeom prst="rect">
            <a:avLst/>
          </a:prstGeom>
          <a:noFill/>
        </p:spPr>
        <p:txBody>
          <a:bodyPr wrap="square" lIns="91440" tIns="45720" rIns="91440" bIns="45720">
            <a:spAutoFit/>
          </a:bodyPr>
          <a:lstStyle/>
          <a:p>
            <a:pPr algn="ctr"/>
            <a:r>
              <a:rPr lang="en-US" altLang="zh-CN" sz="5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2.3. Dual Power and Obligations of River Chiefs</a:t>
            </a:r>
          </a:p>
          <a:p>
            <a:pPr algn="ctr"/>
            <a:r>
              <a:rPr lang="zh-CN" alt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（河长的双重权力与义务）</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a:srcRect l="651" t="3819" r="2203" b="1245"/>
          <a:stretch>
            <a:fillRect/>
          </a:stretch>
        </p:blipFill>
        <p:spPr>
          <a:xfrm>
            <a:off x="3674" y="4968"/>
            <a:ext cx="12192000" cy="6858000"/>
          </a:xfrm>
          <a:prstGeom prst="rect">
            <a:avLst/>
          </a:prstGeom>
        </p:spPr>
      </p:pic>
      <p:pic>
        <p:nvPicPr>
          <p:cNvPr id="109" name="图片 108"/>
          <p:cNvPicPr>
            <a:picLocks noChangeAspect="1"/>
          </p:cNvPicPr>
          <p:nvPr/>
        </p:nvPicPr>
        <p:blipFill>
          <a:blip r:embed="rId3"/>
          <a:srcRect t="50000"/>
          <a:stretch>
            <a:fillRect/>
          </a:stretch>
        </p:blipFill>
        <p:spPr>
          <a:xfrm>
            <a:off x="5552575" y="-1"/>
            <a:ext cx="1086850" cy="157723"/>
          </a:xfrm>
          <a:custGeom>
            <a:avLst/>
            <a:gdLst>
              <a:gd name="connsiteX0" fmla="*/ 0 w 4121253"/>
              <a:gd name="connsiteY0" fmla="*/ 0 h 1792380"/>
              <a:gd name="connsiteX1" fmla="*/ 4121253 w 4121253"/>
              <a:gd name="connsiteY1" fmla="*/ 0 h 1792380"/>
              <a:gd name="connsiteX2" fmla="*/ 4121253 w 4121253"/>
              <a:gd name="connsiteY2" fmla="*/ 1792380 h 1792380"/>
              <a:gd name="connsiteX3" fmla="*/ 0 w 4121253"/>
              <a:gd name="connsiteY3" fmla="*/ 1792380 h 1792380"/>
            </a:gdLst>
            <a:ahLst/>
            <a:cxnLst>
              <a:cxn ang="0">
                <a:pos x="connsiteX0" y="connsiteY0"/>
              </a:cxn>
              <a:cxn ang="0">
                <a:pos x="connsiteX1" y="connsiteY1"/>
              </a:cxn>
              <a:cxn ang="0">
                <a:pos x="connsiteX2" y="connsiteY2"/>
              </a:cxn>
              <a:cxn ang="0">
                <a:pos x="connsiteX3" y="connsiteY3"/>
              </a:cxn>
            </a:cxnLst>
            <a:rect l="l" t="t" r="r" b="b"/>
            <a:pathLst>
              <a:path w="4121253" h="1792380">
                <a:moveTo>
                  <a:pt x="0" y="0"/>
                </a:moveTo>
                <a:lnTo>
                  <a:pt x="4121253" y="0"/>
                </a:lnTo>
                <a:lnTo>
                  <a:pt x="4121253" y="1792380"/>
                </a:lnTo>
                <a:lnTo>
                  <a:pt x="0" y="1792380"/>
                </a:lnTo>
                <a:close/>
              </a:path>
            </a:pathLst>
          </a:custGeom>
        </p:spPr>
      </p:pic>
      <p:sp>
        <p:nvSpPr>
          <p:cNvPr id="121" name="TextBox 41"/>
          <p:cNvSpPr txBox="1"/>
          <p:nvPr/>
        </p:nvSpPr>
        <p:spPr>
          <a:xfrm>
            <a:off x="6265399" y="3932262"/>
            <a:ext cx="941699" cy="769441"/>
          </a:xfrm>
          <a:prstGeom prst="rect">
            <a:avLst/>
          </a:prstGeom>
          <a:noFill/>
        </p:spPr>
        <p:txBody>
          <a:bodyPr wrap="square" rtlCol="0">
            <a:spAutoFit/>
          </a:bodyPr>
          <a:lstStyle/>
          <a:p>
            <a:pPr algn="ctr"/>
            <a:r>
              <a:rPr lang="en-US" altLang="zh-CN" sz="4400" b="1" dirty="0">
                <a:solidFill>
                  <a:schemeClr val="bg1"/>
                </a:solidFill>
                <a:cs typeface="+mn-ea"/>
                <a:sym typeface="+mn-lt"/>
              </a:rPr>
              <a:t>4</a:t>
            </a:r>
            <a:endParaRPr lang="en-US" altLang="zh-CN" sz="2000" dirty="0">
              <a:solidFill>
                <a:schemeClr val="bg1"/>
              </a:solidFill>
              <a:cs typeface="+mn-ea"/>
              <a:sym typeface="+mn-lt"/>
            </a:endParaRPr>
          </a:p>
        </p:txBody>
      </p:sp>
      <p:sp>
        <p:nvSpPr>
          <p:cNvPr id="29" name="矩形 28"/>
          <p:cNvSpPr/>
          <p:nvPr/>
        </p:nvSpPr>
        <p:spPr>
          <a:xfrm>
            <a:off x="1387462" y="323803"/>
            <a:ext cx="9650783" cy="461665"/>
          </a:xfrm>
          <a:prstGeom prst="rect">
            <a:avLst/>
          </a:prstGeom>
        </p:spPr>
        <p:txBody>
          <a:bodyPr wrap="none">
            <a:spAutoFit/>
          </a:bodyPr>
          <a:lstStyle/>
          <a:p>
            <a:r>
              <a:rPr lang="en-US" altLang="zh-CN" sz="2400" b="1" spc="300" dirty="0">
                <a:solidFill>
                  <a:srgbClr val="61B5C0"/>
                </a:solidFill>
                <a:latin typeface="微软雅黑" panose="020B0503020204020204" pitchFamily="34" charset="-122"/>
                <a:ea typeface="微软雅黑" panose="020B0503020204020204" pitchFamily="34" charset="-122"/>
              </a:rPr>
              <a:t>The Necessity to Establish the River Chief system</a:t>
            </a:r>
            <a:endParaRPr lang="zh-CN" altLang="en-US" sz="2400" b="1" spc="300" dirty="0">
              <a:solidFill>
                <a:srgbClr val="61B5C0"/>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1026108" y="1470049"/>
            <a:ext cx="9753600" cy="2677656"/>
          </a:xfrm>
          <a:prstGeom prst="rect">
            <a:avLst/>
          </a:prstGeom>
          <a:noFill/>
        </p:spPr>
        <p:txBody>
          <a:bodyPr wrap="square" rtlCol="0">
            <a:spAutoFit/>
          </a:bodyPr>
          <a:lstStyle/>
          <a:p>
            <a:r>
              <a:rPr lang="en-US" sz="2400" dirty="0"/>
              <a:t>     </a:t>
            </a:r>
            <a:r>
              <a:rPr sz="2400" b="1" dirty="0"/>
              <a:t>The regime of the four</a:t>
            </a:r>
            <a:r>
              <a:rPr lang="en-US" altLang="zh-CN" sz="2400" b="1" dirty="0"/>
              <a:t> tiers of </a:t>
            </a:r>
            <a:r>
              <a:rPr sz="2400" b="1" dirty="0"/>
              <a:t> "River Chief System" is based on the existing administrative divisions. However, the river flows through various administrative </a:t>
            </a:r>
            <a:r>
              <a:rPr lang="en-US" altLang="zh-CN" sz="2400" b="1" dirty="0"/>
              <a:t>divisions, </a:t>
            </a:r>
            <a:r>
              <a:rPr sz="2400" b="1" dirty="0"/>
              <a:t>such as Qin Huai River, the Yangtze River and other rivers in Nanjing City. </a:t>
            </a:r>
            <a:endParaRPr lang="en-US" altLang="zh-CN" sz="2400" b="1" dirty="0"/>
          </a:p>
          <a:p>
            <a:r>
              <a:rPr lang="en-US" altLang="zh-CN" sz="2400" b="1" dirty="0"/>
              <a:t>   I</a:t>
            </a:r>
            <a:r>
              <a:rPr sz="2400" b="1" dirty="0"/>
              <a:t>n this region, the two River Chiefs’ power must overlap, especially the Qin Huai River or the tributaries of the Yangtze River. So the protection of the mainstream will affect the protection of tributaries.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a:srcRect l="651" t="3819" r="2203" b="1245"/>
          <a:stretch>
            <a:fillRect/>
          </a:stretch>
        </p:blipFill>
        <p:spPr>
          <a:xfrm>
            <a:off x="3674" y="4968"/>
            <a:ext cx="12192000" cy="6858000"/>
          </a:xfrm>
          <a:prstGeom prst="rect">
            <a:avLst/>
          </a:prstGeom>
        </p:spPr>
      </p:pic>
      <p:pic>
        <p:nvPicPr>
          <p:cNvPr id="109" name="图片 108"/>
          <p:cNvPicPr>
            <a:picLocks noChangeAspect="1"/>
          </p:cNvPicPr>
          <p:nvPr/>
        </p:nvPicPr>
        <p:blipFill>
          <a:blip r:embed="rId3"/>
          <a:srcRect t="50000"/>
          <a:stretch>
            <a:fillRect/>
          </a:stretch>
        </p:blipFill>
        <p:spPr>
          <a:xfrm>
            <a:off x="5552575" y="-1"/>
            <a:ext cx="1086850" cy="157723"/>
          </a:xfrm>
          <a:custGeom>
            <a:avLst/>
            <a:gdLst>
              <a:gd name="connsiteX0" fmla="*/ 0 w 4121253"/>
              <a:gd name="connsiteY0" fmla="*/ 0 h 1792380"/>
              <a:gd name="connsiteX1" fmla="*/ 4121253 w 4121253"/>
              <a:gd name="connsiteY1" fmla="*/ 0 h 1792380"/>
              <a:gd name="connsiteX2" fmla="*/ 4121253 w 4121253"/>
              <a:gd name="connsiteY2" fmla="*/ 1792380 h 1792380"/>
              <a:gd name="connsiteX3" fmla="*/ 0 w 4121253"/>
              <a:gd name="connsiteY3" fmla="*/ 1792380 h 1792380"/>
            </a:gdLst>
            <a:ahLst/>
            <a:cxnLst>
              <a:cxn ang="0">
                <a:pos x="connsiteX0" y="connsiteY0"/>
              </a:cxn>
              <a:cxn ang="0">
                <a:pos x="connsiteX1" y="connsiteY1"/>
              </a:cxn>
              <a:cxn ang="0">
                <a:pos x="connsiteX2" y="connsiteY2"/>
              </a:cxn>
              <a:cxn ang="0">
                <a:pos x="connsiteX3" y="connsiteY3"/>
              </a:cxn>
            </a:cxnLst>
            <a:rect l="l" t="t" r="r" b="b"/>
            <a:pathLst>
              <a:path w="4121253" h="1792380">
                <a:moveTo>
                  <a:pt x="0" y="0"/>
                </a:moveTo>
                <a:lnTo>
                  <a:pt x="4121253" y="0"/>
                </a:lnTo>
                <a:lnTo>
                  <a:pt x="4121253" y="1792380"/>
                </a:lnTo>
                <a:lnTo>
                  <a:pt x="0" y="1792380"/>
                </a:lnTo>
                <a:close/>
              </a:path>
            </a:pathLst>
          </a:custGeom>
        </p:spPr>
      </p:pic>
      <p:sp>
        <p:nvSpPr>
          <p:cNvPr id="121" name="TextBox 41"/>
          <p:cNvSpPr txBox="1"/>
          <p:nvPr/>
        </p:nvSpPr>
        <p:spPr>
          <a:xfrm>
            <a:off x="6265399" y="3932262"/>
            <a:ext cx="941699" cy="769441"/>
          </a:xfrm>
          <a:prstGeom prst="rect">
            <a:avLst/>
          </a:prstGeom>
          <a:noFill/>
        </p:spPr>
        <p:txBody>
          <a:bodyPr wrap="square" rtlCol="0">
            <a:spAutoFit/>
          </a:bodyPr>
          <a:lstStyle/>
          <a:p>
            <a:pPr algn="ctr"/>
            <a:r>
              <a:rPr lang="en-US" altLang="zh-CN" sz="4400" b="1" dirty="0">
                <a:solidFill>
                  <a:schemeClr val="bg1"/>
                </a:solidFill>
                <a:cs typeface="+mn-ea"/>
                <a:sym typeface="+mn-lt"/>
              </a:rPr>
              <a:t>4</a:t>
            </a:r>
            <a:endParaRPr lang="en-US" altLang="zh-CN" sz="2000" dirty="0">
              <a:solidFill>
                <a:schemeClr val="bg1"/>
              </a:solidFill>
              <a:cs typeface="+mn-ea"/>
              <a:sym typeface="+mn-lt"/>
            </a:endParaRPr>
          </a:p>
        </p:txBody>
      </p:sp>
      <p:sp>
        <p:nvSpPr>
          <p:cNvPr id="29" name="矩形 28"/>
          <p:cNvSpPr/>
          <p:nvPr/>
        </p:nvSpPr>
        <p:spPr>
          <a:xfrm>
            <a:off x="1387462" y="323803"/>
            <a:ext cx="9650783" cy="461665"/>
          </a:xfrm>
          <a:prstGeom prst="rect">
            <a:avLst/>
          </a:prstGeom>
        </p:spPr>
        <p:txBody>
          <a:bodyPr wrap="none">
            <a:spAutoFit/>
          </a:bodyPr>
          <a:lstStyle/>
          <a:p>
            <a:r>
              <a:rPr lang="en-US" altLang="zh-CN" sz="2400" b="1" spc="300" dirty="0">
                <a:solidFill>
                  <a:srgbClr val="61B5C0"/>
                </a:solidFill>
                <a:latin typeface="微软雅黑" panose="020B0503020204020204" pitchFamily="34" charset="-122"/>
                <a:ea typeface="微软雅黑" panose="020B0503020204020204" pitchFamily="34" charset="-122"/>
              </a:rPr>
              <a:t>The Necessity to Establish the River Chief system</a:t>
            </a:r>
            <a:endParaRPr lang="zh-CN" altLang="en-US" sz="2400" b="1" spc="300" dirty="0">
              <a:solidFill>
                <a:srgbClr val="61B5C0"/>
              </a:solidFill>
              <a:latin typeface="微软雅黑" panose="020B0503020204020204" pitchFamily="34" charset="-122"/>
              <a:ea typeface="微软雅黑" panose="020B0503020204020204" pitchFamily="34" charset="-122"/>
            </a:endParaRPr>
          </a:p>
        </p:txBody>
      </p:sp>
      <p:sp>
        <p:nvSpPr>
          <p:cNvPr id="3" name="矩形 2"/>
          <p:cNvSpPr/>
          <p:nvPr/>
        </p:nvSpPr>
        <p:spPr>
          <a:xfrm>
            <a:off x="197088" y="2556805"/>
            <a:ext cx="11797823" cy="2585323"/>
          </a:xfrm>
          <a:prstGeom prst="rect">
            <a:avLst/>
          </a:prstGeom>
          <a:noFill/>
        </p:spPr>
        <p:txBody>
          <a:bodyPr wrap="square" lIns="91440" tIns="45720" rIns="91440" bIns="45720">
            <a:spAutoFit/>
          </a:bodyPr>
          <a:lstStyle/>
          <a:p>
            <a:pPr algn="ctr"/>
            <a:r>
              <a:rPr lang="en-US" altLang="zh-CN" sz="5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2.4. The Supervising Power of the  River Chief</a:t>
            </a:r>
          </a:p>
          <a:p>
            <a:pPr algn="ctr"/>
            <a:r>
              <a:rPr lang="zh-CN" alt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（河长的监督权）</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a:srcRect l="651" t="3819" r="2203" b="1245"/>
          <a:stretch>
            <a:fillRect/>
          </a:stretch>
        </p:blipFill>
        <p:spPr>
          <a:xfrm>
            <a:off x="3674" y="4968"/>
            <a:ext cx="12192000" cy="6858000"/>
          </a:xfrm>
          <a:prstGeom prst="rect">
            <a:avLst/>
          </a:prstGeom>
        </p:spPr>
      </p:pic>
      <p:pic>
        <p:nvPicPr>
          <p:cNvPr id="109" name="图片 108"/>
          <p:cNvPicPr>
            <a:picLocks noChangeAspect="1"/>
          </p:cNvPicPr>
          <p:nvPr/>
        </p:nvPicPr>
        <p:blipFill>
          <a:blip r:embed="rId3"/>
          <a:srcRect t="50000"/>
          <a:stretch>
            <a:fillRect/>
          </a:stretch>
        </p:blipFill>
        <p:spPr>
          <a:xfrm>
            <a:off x="5552575" y="-1"/>
            <a:ext cx="1086850" cy="157723"/>
          </a:xfrm>
          <a:custGeom>
            <a:avLst/>
            <a:gdLst>
              <a:gd name="connsiteX0" fmla="*/ 0 w 4121253"/>
              <a:gd name="connsiteY0" fmla="*/ 0 h 1792380"/>
              <a:gd name="connsiteX1" fmla="*/ 4121253 w 4121253"/>
              <a:gd name="connsiteY1" fmla="*/ 0 h 1792380"/>
              <a:gd name="connsiteX2" fmla="*/ 4121253 w 4121253"/>
              <a:gd name="connsiteY2" fmla="*/ 1792380 h 1792380"/>
              <a:gd name="connsiteX3" fmla="*/ 0 w 4121253"/>
              <a:gd name="connsiteY3" fmla="*/ 1792380 h 1792380"/>
            </a:gdLst>
            <a:ahLst/>
            <a:cxnLst>
              <a:cxn ang="0">
                <a:pos x="connsiteX0" y="connsiteY0"/>
              </a:cxn>
              <a:cxn ang="0">
                <a:pos x="connsiteX1" y="connsiteY1"/>
              </a:cxn>
              <a:cxn ang="0">
                <a:pos x="connsiteX2" y="connsiteY2"/>
              </a:cxn>
              <a:cxn ang="0">
                <a:pos x="connsiteX3" y="connsiteY3"/>
              </a:cxn>
            </a:cxnLst>
            <a:rect l="l" t="t" r="r" b="b"/>
            <a:pathLst>
              <a:path w="4121253" h="1792380">
                <a:moveTo>
                  <a:pt x="0" y="0"/>
                </a:moveTo>
                <a:lnTo>
                  <a:pt x="4121253" y="0"/>
                </a:lnTo>
                <a:lnTo>
                  <a:pt x="4121253" y="1792380"/>
                </a:lnTo>
                <a:lnTo>
                  <a:pt x="0" y="1792380"/>
                </a:lnTo>
                <a:close/>
              </a:path>
            </a:pathLst>
          </a:custGeom>
        </p:spPr>
      </p:pic>
      <p:sp>
        <p:nvSpPr>
          <p:cNvPr id="121" name="TextBox 41"/>
          <p:cNvSpPr txBox="1"/>
          <p:nvPr/>
        </p:nvSpPr>
        <p:spPr>
          <a:xfrm>
            <a:off x="6265399" y="3932262"/>
            <a:ext cx="941699" cy="769441"/>
          </a:xfrm>
          <a:prstGeom prst="rect">
            <a:avLst/>
          </a:prstGeom>
          <a:noFill/>
        </p:spPr>
        <p:txBody>
          <a:bodyPr wrap="square" rtlCol="0">
            <a:spAutoFit/>
          </a:bodyPr>
          <a:lstStyle/>
          <a:p>
            <a:pPr algn="ctr"/>
            <a:r>
              <a:rPr lang="en-US" altLang="zh-CN" sz="4400" b="1" dirty="0">
                <a:solidFill>
                  <a:schemeClr val="bg1"/>
                </a:solidFill>
                <a:cs typeface="+mn-ea"/>
                <a:sym typeface="+mn-lt"/>
              </a:rPr>
              <a:t>4</a:t>
            </a:r>
            <a:endParaRPr lang="en-US" altLang="zh-CN" sz="2000" dirty="0">
              <a:solidFill>
                <a:schemeClr val="bg1"/>
              </a:solidFill>
              <a:cs typeface="+mn-ea"/>
              <a:sym typeface="+mn-lt"/>
            </a:endParaRPr>
          </a:p>
        </p:txBody>
      </p:sp>
      <p:sp>
        <p:nvSpPr>
          <p:cNvPr id="29" name="矩形 28"/>
          <p:cNvSpPr/>
          <p:nvPr/>
        </p:nvSpPr>
        <p:spPr>
          <a:xfrm>
            <a:off x="1387462" y="323803"/>
            <a:ext cx="9650783" cy="461665"/>
          </a:xfrm>
          <a:prstGeom prst="rect">
            <a:avLst/>
          </a:prstGeom>
        </p:spPr>
        <p:txBody>
          <a:bodyPr wrap="none">
            <a:spAutoFit/>
          </a:bodyPr>
          <a:lstStyle/>
          <a:p>
            <a:r>
              <a:rPr lang="en-US" altLang="zh-CN" sz="2400" b="1" spc="300" dirty="0">
                <a:solidFill>
                  <a:srgbClr val="61B5C0"/>
                </a:solidFill>
                <a:latin typeface="微软雅黑" panose="020B0503020204020204" pitchFamily="34" charset="-122"/>
                <a:ea typeface="微软雅黑" panose="020B0503020204020204" pitchFamily="34" charset="-122"/>
              </a:rPr>
              <a:t>The Necessity to Establish the River Chief system</a:t>
            </a:r>
            <a:endParaRPr lang="zh-CN" altLang="en-US" sz="2400" b="1" spc="300" dirty="0">
              <a:solidFill>
                <a:srgbClr val="61B5C0"/>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417830" y="1310005"/>
            <a:ext cx="7395210" cy="2308324"/>
          </a:xfrm>
          <a:prstGeom prst="rect">
            <a:avLst/>
          </a:prstGeom>
          <a:noFill/>
        </p:spPr>
        <p:txBody>
          <a:bodyPr wrap="square" rtlCol="0">
            <a:spAutoFit/>
          </a:bodyPr>
          <a:lstStyle/>
          <a:p>
            <a:r>
              <a:rPr lang="en-US" sz="2400" b="1" dirty="0"/>
              <a:t>     </a:t>
            </a:r>
            <a:r>
              <a:rPr sz="2400" b="1" dirty="0"/>
              <a:t>According to the </a:t>
            </a:r>
            <a:r>
              <a:rPr lang="zh-CN" altLang="en-US" sz="2400" b="1" dirty="0"/>
              <a:t>“</a:t>
            </a:r>
            <a:r>
              <a:rPr sz="2400" b="1" dirty="0"/>
              <a:t>Views on the Full Implementation of the ‘River Chief’ System </a:t>
            </a:r>
            <a:r>
              <a:rPr lang="zh-CN" altLang="en-US" sz="2400" b="1" dirty="0"/>
              <a:t>”</a:t>
            </a:r>
            <a:r>
              <a:rPr sz="2400" b="1" dirty="0"/>
              <a:t>, </a:t>
            </a:r>
            <a:r>
              <a:rPr lang="en-US" altLang="zh-CN" sz="2400" b="1" dirty="0"/>
              <a:t>four tiers of  the river chief system was found in the </a:t>
            </a:r>
            <a:r>
              <a:rPr sz="2400" b="1" dirty="0"/>
              <a:t> local governments </a:t>
            </a:r>
            <a:r>
              <a:rPr lang="en-US" altLang="zh-CN" sz="2400" b="1" dirty="0"/>
              <a:t>.</a:t>
            </a:r>
          </a:p>
          <a:p>
            <a:r>
              <a:rPr lang="en-US" altLang="zh-CN" sz="2400" b="1" dirty="0"/>
              <a:t>    </a:t>
            </a:r>
            <a:r>
              <a:rPr sz="2400" b="1" dirty="0"/>
              <a:t>Generally, the provincial governors appointed as the river chief responsible for the supervision of the water protection. </a:t>
            </a:r>
            <a:endParaRPr lang="en-US" altLang="zh-CN" sz="2400" b="1" dirty="0"/>
          </a:p>
        </p:txBody>
      </p:sp>
      <p:pic>
        <p:nvPicPr>
          <p:cNvPr id="3" name="图片 2" descr="下载"/>
          <p:cNvPicPr>
            <a:picLocks noChangeAspect="1"/>
          </p:cNvPicPr>
          <p:nvPr/>
        </p:nvPicPr>
        <p:blipFill>
          <a:blip r:embed="rId4"/>
          <a:stretch>
            <a:fillRect/>
          </a:stretch>
        </p:blipFill>
        <p:spPr>
          <a:xfrm>
            <a:off x="8663305" y="1210310"/>
            <a:ext cx="2685415" cy="1704975"/>
          </a:xfrm>
          <a:prstGeom prst="rect">
            <a:avLst/>
          </a:prstGeom>
        </p:spPr>
      </p:pic>
      <p:sp>
        <p:nvSpPr>
          <p:cNvPr id="4" name="文本框 3"/>
          <p:cNvSpPr txBox="1"/>
          <p:nvPr/>
        </p:nvSpPr>
        <p:spPr>
          <a:xfrm>
            <a:off x="9478010" y="3244215"/>
            <a:ext cx="1316990" cy="368300"/>
          </a:xfrm>
          <a:prstGeom prst="rect">
            <a:avLst/>
          </a:prstGeom>
          <a:noFill/>
        </p:spPr>
        <p:txBody>
          <a:bodyPr wrap="square" rtlCol="0">
            <a:spAutoFit/>
          </a:bodyPr>
          <a:lstStyle/>
          <a:p>
            <a:r>
              <a:rPr lang="en-US" altLang="zh-CN"/>
              <a:t>the Mayor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182880" y="-150812"/>
            <a:ext cx="12550140" cy="7223759"/>
          </a:xfrm>
          <a:prstGeom prst="rect">
            <a:avLst/>
          </a:prstGeom>
        </p:spPr>
      </p:pic>
      <p:grpSp>
        <p:nvGrpSpPr>
          <p:cNvPr id="68" name="组合 67"/>
          <p:cNvGrpSpPr/>
          <p:nvPr/>
        </p:nvGrpSpPr>
        <p:grpSpPr>
          <a:xfrm>
            <a:off x="3887674" y="2226295"/>
            <a:ext cx="4448251" cy="2469544"/>
            <a:chOff x="4341154" y="2714765"/>
            <a:chExt cx="4448251" cy="2469544"/>
          </a:xfrm>
        </p:grpSpPr>
        <p:grpSp>
          <p:nvGrpSpPr>
            <p:cNvPr id="43" name="组合 42"/>
            <p:cNvGrpSpPr/>
            <p:nvPr/>
          </p:nvGrpSpPr>
          <p:grpSpPr>
            <a:xfrm>
              <a:off x="4341154" y="2714765"/>
              <a:ext cx="4448251" cy="461665"/>
              <a:chOff x="4313606" y="2651265"/>
              <a:chExt cx="4448251" cy="461665"/>
            </a:xfrm>
          </p:grpSpPr>
          <p:sp>
            <p:nvSpPr>
              <p:cNvPr id="44" name="Freeform 6"/>
              <p:cNvSpPr>
                <a:spLocks noChangeArrowheads="1"/>
              </p:cNvSpPr>
              <p:nvPr/>
            </p:nvSpPr>
            <p:spPr bwMode="auto">
              <a:xfrm>
                <a:off x="4313606" y="2705554"/>
                <a:ext cx="360220" cy="353087"/>
              </a:xfrm>
              <a:custGeom>
                <a:avLst/>
                <a:gdLst>
                  <a:gd name="T0" fmla="*/ 425 w 444"/>
                  <a:gd name="T1" fmla="*/ 17 h 435"/>
                  <a:gd name="T2" fmla="*/ 425 w 444"/>
                  <a:gd name="T3" fmla="*/ 17 h 435"/>
                  <a:gd name="T4" fmla="*/ 345 w 444"/>
                  <a:gd name="T5" fmla="*/ 35 h 435"/>
                  <a:gd name="T6" fmla="*/ 0 w 444"/>
                  <a:gd name="T7" fmla="*/ 222 h 435"/>
                  <a:gd name="T8" fmla="*/ 195 w 444"/>
                  <a:gd name="T9" fmla="*/ 248 h 435"/>
                  <a:gd name="T10" fmla="*/ 221 w 444"/>
                  <a:gd name="T11" fmla="*/ 434 h 435"/>
                  <a:gd name="T12" fmla="*/ 399 w 444"/>
                  <a:gd name="T13" fmla="*/ 89 h 435"/>
                  <a:gd name="T14" fmla="*/ 425 w 444"/>
                  <a:gd name="T15" fmla="*/ 17 h 435"/>
                  <a:gd name="T16" fmla="*/ 381 w 444"/>
                  <a:gd name="T17" fmla="*/ 62 h 435"/>
                  <a:gd name="T18" fmla="*/ 381 w 444"/>
                  <a:gd name="T19" fmla="*/ 62 h 435"/>
                  <a:gd name="T20" fmla="*/ 239 w 444"/>
                  <a:gd name="T21" fmla="*/ 319 h 435"/>
                  <a:gd name="T22" fmla="*/ 230 w 444"/>
                  <a:gd name="T23" fmla="*/ 204 h 435"/>
                  <a:gd name="T24" fmla="*/ 381 w 444"/>
                  <a:gd name="T25" fmla="*/ 62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4" h="435">
                    <a:moveTo>
                      <a:pt x="425" y="17"/>
                    </a:moveTo>
                    <a:lnTo>
                      <a:pt x="425" y="17"/>
                    </a:lnTo>
                    <a:cubicBezTo>
                      <a:pt x="408" y="0"/>
                      <a:pt x="399" y="17"/>
                      <a:pt x="345" y="35"/>
                    </a:cubicBezTo>
                    <a:cubicBezTo>
                      <a:pt x="221" y="97"/>
                      <a:pt x="0" y="222"/>
                      <a:pt x="0" y="222"/>
                    </a:cubicBezTo>
                    <a:cubicBezTo>
                      <a:pt x="195" y="248"/>
                      <a:pt x="195" y="248"/>
                      <a:pt x="195" y="248"/>
                    </a:cubicBezTo>
                    <a:cubicBezTo>
                      <a:pt x="221" y="434"/>
                      <a:pt x="221" y="434"/>
                      <a:pt x="221" y="434"/>
                    </a:cubicBezTo>
                    <a:cubicBezTo>
                      <a:pt x="221" y="434"/>
                      <a:pt x="345" y="222"/>
                      <a:pt x="399" y="89"/>
                    </a:cubicBezTo>
                    <a:cubicBezTo>
                      <a:pt x="425" y="44"/>
                      <a:pt x="443" y="26"/>
                      <a:pt x="425" y="17"/>
                    </a:cubicBezTo>
                    <a:close/>
                    <a:moveTo>
                      <a:pt x="381" y="62"/>
                    </a:moveTo>
                    <a:lnTo>
                      <a:pt x="381" y="62"/>
                    </a:lnTo>
                    <a:cubicBezTo>
                      <a:pt x="239" y="319"/>
                      <a:pt x="239" y="319"/>
                      <a:pt x="239" y="319"/>
                    </a:cubicBezTo>
                    <a:cubicBezTo>
                      <a:pt x="230" y="204"/>
                      <a:pt x="230" y="204"/>
                      <a:pt x="230" y="204"/>
                    </a:cubicBezTo>
                    <a:lnTo>
                      <a:pt x="381" y="62"/>
                    </a:lnTo>
                    <a:close/>
                  </a:path>
                </a:pathLst>
              </a:custGeom>
              <a:solidFill>
                <a:srgbClr val="4AADB9"/>
              </a:solidFill>
              <a:ln>
                <a:noFill/>
              </a:ln>
              <a:effectLst/>
            </p:spPr>
            <p:txBody>
              <a:bodyPr wrap="none" anchor="ctr"/>
              <a:lstStyle/>
              <a:p>
                <a:pPr defTabSz="534670" eaLnBrk="1" fontAlgn="auto" hangingPunct="1">
                  <a:spcBef>
                    <a:spcPts val="0"/>
                  </a:spcBef>
                  <a:spcAft>
                    <a:spcPts val="0"/>
                  </a:spcAft>
                </a:pPr>
                <a:endParaRPr kumimoji="0" lang="en-US" sz="2105">
                  <a:solidFill>
                    <a:prstClr val="black"/>
                  </a:solidFill>
                  <a:latin typeface="Calibri" panose="020F0502020204030204"/>
                  <a:ea typeface="+mn-ea"/>
                </a:endParaRPr>
              </a:p>
            </p:txBody>
          </p:sp>
          <p:grpSp>
            <p:nvGrpSpPr>
              <p:cNvPr id="45" name="组合 44"/>
              <p:cNvGrpSpPr/>
              <p:nvPr/>
            </p:nvGrpSpPr>
            <p:grpSpPr>
              <a:xfrm>
                <a:off x="4833257" y="2651265"/>
                <a:ext cx="3928600" cy="461665"/>
                <a:chOff x="4833257" y="2845332"/>
                <a:chExt cx="3928600" cy="461665"/>
              </a:xfrm>
            </p:grpSpPr>
            <p:sp>
              <p:nvSpPr>
                <p:cNvPr id="46" name="文本框 45"/>
                <p:cNvSpPr txBox="1"/>
                <p:nvPr/>
              </p:nvSpPr>
              <p:spPr>
                <a:xfrm>
                  <a:off x="4833257" y="2845332"/>
                  <a:ext cx="3928600" cy="461665"/>
                </a:xfrm>
                <a:prstGeom prst="rect">
                  <a:avLst/>
                </a:prstGeom>
                <a:noFill/>
              </p:spPr>
              <p:txBody>
                <a:bodyPr wrap="square" rtlCol="0">
                  <a:spAutoFit/>
                </a:bodyPr>
                <a:lstStyle/>
                <a:p>
                  <a:r>
                    <a:rPr lang="en-US" altLang="zh-CN" sz="2400" b="1" dirty="0">
                      <a:solidFill>
                        <a:srgbClr val="64B5C0"/>
                      </a:solidFill>
                      <a:latin typeface="微软雅黑" panose="020B0503020204020204" pitchFamily="34" charset="-122"/>
                      <a:ea typeface="微软雅黑" panose="020B0503020204020204" pitchFamily="34" charset="-122"/>
                    </a:rPr>
                    <a:t>01  |</a:t>
                  </a:r>
                  <a:endParaRPr lang="zh-CN" altLang="en-US" sz="2400" b="1" dirty="0">
                    <a:solidFill>
                      <a:srgbClr val="64B5C0"/>
                    </a:solidFill>
                    <a:latin typeface="微软雅黑" panose="020B0503020204020204" pitchFamily="34" charset="-122"/>
                    <a:ea typeface="微软雅黑" panose="020B0503020204020204" pitchFamily="34" charset="-122"/>
                  </a:endParaRPr>
                </a:p>
              </p:txBody>
            </p:sp>
            <p:sp>
              <p:nvSpPr>
                <p:cNvPr id="47" name="文本框 46"/>
                <p:cNvSpPr txBox="1"/>
                <p:nvPr/>
              </p:nvSpPr>
              <p:spPr>
                <a:xfrm>
                  <a:off x="5704211" y="2845332"/>
                  <a:ext cx="2710629" cy="461665"/>
                </a:xfrm>
                <a:prstGeom prst="rect">
                  <a:avLst/>
                </a:prstGeom>
                <a:noFill/>
              </p:spPr>
              <p:txBody>
                <a:bodyPr wrap="square" rtlCol="0">
                  <a:spAutoFit/>
                </a:bodyPr>
                <a:lstStyle/>
                <a:p>
                  <a:endParaRPr lang="zh-CN" altLang="en-US" sz="2400" b="1" spc="300" dirty="0">
                    <a:solidFill>
                      <a:srgbClr val="61B5C0"/>
                    </a:solidFill>
                    <a:latin typeface="微软雅黑" panose="020B0503020204020204" pitchFamily="34" charset="-122"/>
                    <a:ea typeface="微软雅黑" panose="020B0503020204020204" pitchFamily="34" charset="-122"/>
                  </a:endParaRPr>
                </a:p>
              </p:txBody>
            </p:sp>
          </p:grpSp>
        </p:grpSp>
        <p:grpSp>
          <p:nvGrpSpPr>
            <p:cNvPr id="48" name="组合 47"/>
            <p:cNvGrpSpPr/>
            <p:nvPr/>
          </p:nvGrpSpPr>
          <p:grpSpPr>
            <a:xfrm>
              <a:off x="4341154" y="3384058"/>
              <a:ext cx="3509692" cy="461665"/>
              <a:chOff x="4313606" y="2651265"/>
              <a:chExt cx="3509692" cy="461665"/>
            </a:xfrm>
          </p:grpSpPr>
          <p:sp>
            <p:nvSpPr>
              <p:cNvPr id="49" name="Freeform 6"/>
              <p:cNvSpPr>
                <a:spLocks noChangeArrowheads="1"/>
              </p:cNvSpPr>
              <p:nvPr/>
            </p:nvSpPr>
            <p:spPr bwMode="auto">
              <a:xfrm>
                <a:off x="4313606" y="2705554"/>
                <a:ext cx="360220" cy="353087"/>
              </a:xfrm>
              <a:custGeom>
                <a:avLst/>
                <a:gdLst>
                  <a:gd name="T0" fmla="*/ 425 w 444"/>
                  <a:gd name="T1" fmla="*/ 17 h 435"/>
                  <a:gd name="T2" fmla="*/ 425 w 444"/>
                  <a:gd name="T3" fmla="*/ 17 h 435"/>
                  <a:gd name="T4" fmla="*/ 345 w 444"/>
                  <a:gd name="T5" fmla="*/ 35 h 435"/>
                  <a:gd name="T6" fmla="*/ 0 w 444"/>
                  <a:gd name="T7" fmla="*/ 222 h 435"/>
                  <a:gd name="T8" fmla="*/ 195 w 444"/>
                  <a:gd name="T9" fmla="*/ 248 h 435"/>
                  <a:gd name="T10" fmla="*/ 221 w 444"/>
                  <a:gd name="T11" fmla="*/ 434 h 435"/>
                  <a:gd name="T12" fmla="*/ 399 w 444"/>
                  <a:gd name="T13" fmla="*/ 89 h 435"/>
                  <a:gd name="T14" fmla="*/ 425 w 444"/>
                  <a:gd name="T15" fmla="*/ 17 h 435"/>
                  <a:gd name="T16" fmla="*/ 381 w 444"/>
                  <a:gd name="T17" fmla="*/ 62 h 435"/>
                  <a:gd name="T18" fmla="*/ 381 w 444"/>
                  <a:gd name="T19" fmla="*/ 62 h 435"/>
                  <a:gd name="T20" fmla="*/ 239 w 444"/>
                  <a:gd name="T21" fmla="*/ 319 h 435"/>
                  <a:gd name="T22" fmla="*/ 230 w 444"/>
                  <a:gd name="T23" fmla="*/ 204 h 435"/>
                  <a:gd name="T24" fmla="*/ 381 w 444"/>
                  <a:gd name="T25" fmla="*/ 62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4" h="435">
                    <a:moveTo>
                      <a:pt x="425" y="17"/>
                    </a:moveTo>
                    <a:lnTo>
                      <a:pt x="425" y="17"/>
                    </a:lnTo>
                    <a:cubicBezTo>
                      <a:pt x="408" y="0"/>
                      <a:pt x="399" y="17"/>
                      <a:pt x="345" y="35"/>
                    </a:cubicBezTo>
                    <a:cubicBezTo>
                      <a:pt x="221" y="97"/>
                      <a:pt x="0" y="222"/>
                      <a:pt x="0" y="222"/>
                    </a:cubicBezTo>
                    <a:cubicBezTo>
                      <a:pt x="195" y="248"/>
                      <a:pt x="195" y="248"/>
                      <a:pt x="195" y="248"/>
                    </a:cubicBezTo>
                    <a:cubicBezTo>
                      <a:pt x="221" y="434"/>
                      <a:pt x="221" y="434"/>
                      <a:pt x="221" y="434"/>
                    </a:cubicBezTo>
                    <a:cubicBezTo>
                      <a:pt x="221" y="434"/>
                      <a:pt x="345" y="222"/>
                      <a:pt x="399" y="89"/>
                    </a:cubicBezTo>
                    <a:cubicBezTo>
                      <a:pt x="425" y="44"/>
                      <a:pt x="443" y="26"/>
                      <a:pt x="425" y="17"/>
                    </a:cubicBezTo>
                    <a:close/>
                    <a:moveTo>
                      <a:pt x="381" y="62"/>
                    </a:moveTo>
                    <a:lnTo>
                      <a:pt x="381" y="62"/>
                    </a:lnTo>
                    <a:cubicBezTo>
                      <a:pt x="239" y="319"/>
                      <a:pt x="239" y="319"/>
                      <a:pt x="239" y="319"/>
                    </a:cubicBezTo>
                    <a:cubicBezTo>
                      <a:pt x="230" y="204"/>
                      <a:pt x="230" y="204"/>
                      <a:pt x="230" y="204"/>
                    </a:cubicBezTo>
                    <a:lnTo>
                      <a:pt x="381" y="62"/>
                    </a:lnTo>
                    <a:close/>
                  </a:path>
                </a:pathLst>
              </a:custGeom>
              <a:solidFill>
                <a:srgbClr val="38A2AF"/>
              </a:solidFill>
              <a:ln>
                <a:noFill/>
              </a:ln>
              <a:effectLst/>
            </p:spPr>
            <p:txBody>
              <a:bodyPr wrap="none" anchor="ctr"/>
              <a:lstStyle/>
              <a:p>
                <a:pPr defTabSz="534670" eaLnBrk="1" fontAlgn="auto" hangingPunct="1">
                  <a:spcBef>
                    <a:spcPts val="0"/>
                  </a:spcBef>
                  <a:spcAft>
                    <a:spcPts val="0"/>
                  </a:spcAft>
                </a:pPr>
                <a:endParaRPr kumimoji="0" lang="en-US" sz="2105">
                  <a:solidFill>
                    <a:prstClr val="black"/>
                  </a:solidFill>
                  <a:latin typeface="Calibri" panose="020F0502020204030204"/>
                  <a:ea typeface="+mn-ea"/>
                </a:endParaRPr>
              </a:p>
            </p:txBody>
          </p:sp>
          <p:grpSp>
            <p:nvGrpSpPr>
              <p:cNvPr id="50" name="组合 49"/>
              <p:cNvGrpSpPr/>
              <p:nvPr/>
            </p:nvGrpSpPr>
            <p:grpSpPr>
              <a:xfrm>
                <a:off x="4833257" y="2651265"/>
                <a:ext cx="2990041" cy="461665"/>
                <a:chOff x="4833257" y="2845332"/>
                <a:chExt cx="2990041" cy="461665"/>
              </a:xfrm>
            </p:grpSpPr>
            <p:sp>
              <p:nvSpPr>
                <p:cNvPr id="51" name="文本框 50"/>
                <p:cNvSpPr txBox="1"/>
                <p:nvPr/>
              </p:nvSpPr>
              <p:spPr>
                <a:xfrm>
                  <a:off x="4833257" y="2845332"/>
                  <a:ext cx="986972" cy="461665"/>
                </a:xfrm>
                <a:prstGeom prst="rect">
                  <a:avLst/>
                </a:prstGeom>
                <a:noFill/>
              </p:spPr>
              <p:txBody>
                <a:bodyPr wrap="square" rtlCol="0">
                  <a:spAutoFit/>
                </a:bodyPr>
                <a:lstStyle/>
                <a:p>
                  <a:r>
                    <a:rPr lang="en-US" altLang="zh-CN" sz="2400" b="1" dirty="0">
                      <a:solidFill>
                        <a:srgbClr val="64B5C0"/>
                      </a:solidFill>
                      <a:latin typeface="微软雅黑" panose="020B0503020204020204" pitchFamily="34" charset="-122"/>
                      <a:ea typeface="微软雅黑" panose="020B0503020204020204" pitchFamily="34" charset="-122"/>
                    </a:rPr>
                    <a:t>02  |</a:t>
                  </a:r>
                  <a:endParaRPr lang="zh-CN" altLang="en-US" sz="2400" b="1" dirty="0">
                    <a:solidFill>
                      <a:srgbClr val="64B5C0"/>
                    </a:solidFill>
                    <a:latin typeface="微软雅黑" panose="020B0503020204020204" pitchFamily="34" charset="-122"/>
                    <a:ea typeface="微软雅黑" panose="020B0503020204020204" pitchFamily="34" charset="-122"/>
                  </a:endParaRPr>
                </a:p>
              </p:txBody>
            </p:sp>
            <p:sp>
              <p:nvSpPr>
                <p:cNvPr id="52" name="文本框 51"/>
                <p:cNvSpPr txBox="1"/>
                <p:nvPr/>
              </p:nvSpPr>
              <p:spPr>
                <a:xfrm>
                  <a:off x="5704212" y="2845332"/>
                  <a:ext cx="2119086" cy="461665"/>
                </a:xfrm>
                <a:prstGeom prst="rect">
                  <a:avLst/>
                </a:prstGeom>
                <a:noFill/>
              </p:spPr>
              <p:txBody>
                <a:bodyPr wrap="square" rtlCol="0">
                  <a:spAutoFit/>
                </a:bodyPr>
                <a:lstStyle/>
                <a:p>
                  <a:endParaRPr lang="zh-CN" altLang="en-US" sz="2400" b="1" spc="300" dirty="0">
                    <a:solidFill>
                      <a:srgbClr val="61B5C0"/>
                    </a:solidFill>
                    <a:latin typeface="微软雅黑" panose="020B0503020204020204" pitchFamily="34" charset="-122"/>
                    <a:ea typeface="微软雅黑" panose="020B0503020204020204" pitchFamily="34" charset="-122"/>
                  </a:endParaRPr>
                </a:p>
              </p:txBody>
            </p:sp>
          </p:grpSp>
        </p:grpSp>
        <p:grpSp>
          <p:nvGrpSpPr>
            <p:cNvPr id="53" name="组合 52"/>
            <p:cNvGrpSpPr/>
            <p:nvPr/>
          </p:nvGrpSpPr>
          <p:grpSpPr>
            <a:xfrm>
              <a:off x="4341154" y="4053351"/>
              <a:ext cx="4101234" cy="461665"/>
              <a:chOff x="4313606" y="2651265"/>
              <a:chExt cx="4101234" cy="461665"/>
            </a:xfrm>
          </p:grpSpPr>
          <p:sp>
            <p:nvSpPr>
              <p:cNvPr id="54" name="Freeform 6"/>
              <p:cNvSpPr>
                <a:spLocks noChangeArrowheads="1"/>
              </p:cNvSpPr>
              <p:nvPr/>
            </p:nvSpPr>
            <p:spPr bwMode="auto">
              <a:xfrm>
                <a:off x="4313606" y="2705554"/>
                <a:ext cx="360220" cy="353087"/>
              </a:xfrm>
              <a:custGeom>
                <a:avLst/>
                <a:gdLst>
                  <a:gd name="T0" fmla="*/ 425 w 444"/>
                  <a:gd name="T1" fmla="*/ 17 h 435"/>
                  <a:gd name="T2" fmla="*/ 425 w 444"/>
                  <a:gd name="T3" fmla="*/ 17 h 435"/>
                  <a:gd name="T4" fmla="*/ 345 w 444"/>
                  <a:gd name="T5" fmla="*/ 35 h 435"/>
                  <a:gd name="T6" fmla="*/ 0 w 444"/>
                  <a:gd name="T7" fmla="*/ 222 h 435"/>
                  <a:gd name="T8" fmla="*/ 195 w 444"/>
                  <a:gd name="T9" fmla="*/ 248 h 435"/>
                  <a:gd name="T10" fmla="*/ 221 w 444"/>
                  <a:gd name="T11" fmla="*/ 434 h 435"/>
                  <a:gd name="T12" fmla="*/ 399 w 444"/>
                  <a:gd name="T13" fmla="*/ 89 h 435"/>
                  <a:gd name="T14" fmla="*/ 425 w 444"/>
                  <a:gd name="T15" fmla="*/ 17 h 435"/>
                  <a:gd name="T16" fmla="*/ 381 w 444"/>
                  <a:gd name="T17" fmla="*/ 62 h 435"/>
                  <a:gd name="T18" fmla="*/ 381 w 444"/>
                  <a:gd name="T19" fmla="*/ 62 h 435"/>
                  <a:gd name="T20" fmla="*/ 239 w 444"/>
                  <a:gd name="T21" fmla="*/ 319 h 435"/>
                  <a:gd name="T22" fmla="*/ 230 w 444"/>
                  <a:gd name="T23" fmla="*/ 204 h 435"/>
                  <a:gd name="T24" fmla="*/ 381 w 444"/>
                  <a:gd name="T25" fmla="*/ 62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4" h="435">
                    <a:moveTo>
                      <a:pt x="425" y="17"/>
                    </a:moveTo>
                    <a:lnTo>
                      <a:pt x="425" y="17"/>
                    </a:lnTo>
                    <a:cubicBezTo>
                      <a:pt x="408" y="0"/>
                      <a:pt x="399" y="17"/>
                      <a:pt x="345" y="35"/>
                    </a:cubicBezTo>
                    <a:cubicBezTo>
                      <a:pt x="221" y="97"/>
                      <a:pt x="0" y="222"/>
                      <a:pt x="0" y="222"/>
                    </a:cubicBezTo>
                    <a:cubicBezTo>
                      <a:pt x="195" y="248"/>
                      <a:pt x="195" y="248"/>
                      <a:pt x="195" y="248"/>
                    </a:cubicBezTo>
                    <a:cubicBezTo>
                      <a:pt x="221" y="434"/>
                      <a:pt x="221" y="434"/>
                      <a:pt x="221" y="434"/>
                    </a:cubicBezTo>
                    <a:cubicBezTo>
                      <a:pt x="221" y="434"/>
                      <a:pt x="345" y="222"/>
                      <a:pt x="399" y="89"/>
                    </a:cubicBezTo>
                    <a:cubicBezTo>
                      <a:pt x="425" y="44"/>
                      <a:pt x="443" y="26"/>
                      <a:pt x="425" y="17"/>
                    </a:cubicBezTo>
                    <a:close/>
                    <a:moveTo>
                      <a:pt x="381" y="62"/>
                    </a:moveTo>
                    <a:lnTo>
                      <a:pt x="381" y="62"/>
                    </a:lnTo>
                    <a:cubicBezTo>
                      <a:pt x="239" y="319"/>
                      <a:pt x="239" y="319"/>
                      <a:pt x="239" y="319"/>
                    </a:cubicBezTo>
                    <a:cubicBezTo>
                      <a:pt x="230" y="204"/>
                      <a:pt x="230" y="204"/>
                      <a:pt x="230" y="204"/>
                    </a:cubicBezTo>
                    <a:lnTo>
                      <a:pt x="381" y="62"/>
                    </a:lnTo>
                    <a:close/>
                  </a:path>
                </a:pathLst>
              </a:custGeom>
              <a:solidFill>
                <a:srgbClr val="3AA7B6"/>
              </a:solidFill>
              <a:ln>
                <a:noFill/>
              </a:ln>
              <a:effectLst/>
            </p:spPr>
            <p:txBody>
              <a:bodyPr wrap="none" anchor="ctr"/>
              <a:lstStyle/>
              <a:p>
                <a:pPr defTabSz="534670" eaLnBrk="1" fontAlgn="auto" hangingPunct="1">
                  <a:spcBef>
                    <a:spcPts val="0"/>
                  </a:spcBef>
                  <a:spcAft>
                    <a:spcPts val="0"/>
                  </a:spcAft>
                </a:pPr>
                <a:endParaRPr kumimoji="0" lang="en-US" sz="2105">
                  <a:solidFill>
                    <a:prstClr val="black"/>
                  </a:solidFill>
                  <a:latin typeface="Calibri" panose="020F0502020204030204"/>
                  <a:ea typeface="+mn-ea"/>
                </a:endParaRPr>
              </a:p>
            </p:txBody>
          </p:sp>
          <p:grpSp>
            <p:nvGrpSpPr>
              <p:cNvPr id="55" name="组合 54"/>
              <p:cNvGrpSpPr/>
              <p:nvPr/>
            </p:nvGrpSpPr>
            <p:grpSpPr>
              <a:xfrm>
                <a:off x="4833257" y="2651265"/>
                <a:ext cx="3581583" cy="461665"/>
                <a:chOff x="4833257" y="2845332"/>
                <a:chExt cx="3581583" cy="461665"/>
              </a:xfrm>
            </p:grpSpPr>
            <p:sp>
              <p:nvSpPr>
                <p:cNvPr id="56" name="文本框 55"/>
                <p:cNvSpPr txBox="1"/>
                <p:nvPr/>
              </p:nvSpPr>
              <p:spPr>
                <a:xfrm>
                  <a:off x="4833257" y="2845332"/>
                  <a:ext cx="986972" cy="461665"/>
                </a:xfrm>
                <a:prstGeom prst="rect">
                  <a:avLst/>
                </a:prstGeom>
                <a:noFill/>
              </p:spPr>
              <p:txBody>
                <a:bodyPr wrap="square" rtlCol="0">
                  <a:spAutoFit/>
                </a:bodyPr>
                <a:lstStyle/>
                <a:p>
                  <a:r>
                    <a:rPr lang="en-US" altLang="zh-CN" sz="2400" b="1" dirty="0">
                      <a:solidFill>
                        <a:srgbClr val="64B5C0"/>
                      </a:solidFill>
                      <a:latin typeface="微软雅黑" panose="020B0503020204020204" pitchFamily="34" charset="-122"/>
                      <a:ea typeface="微软雅黑" panose="020B0503020204020204" pitchFamily="34" charset="-122"/>
                    </a:rPr>
                    <a:t>03  |</a:t>
                  </a:r>
                  <a:endParaRPr lang="zh-CN" altLang="en-US" sz="2400" b="1" dirty="0">
                    <a:solidFill>
                      <a:srgbClr val="64B5C0"/>
                    </a:solidFill>
                    <a:latin typeface="微软雅黑" panose="020B0503020204020204" pitchFamily="34" charset="-122"/>
                    <a:ea typeface="微软雅黑" panose="020B0503020204020204" pitchFamily="34" charset="-122"/>
                  </a:endParaRPr>
                </a:p>
              </p:txBody>
            </p:sp>
            <p:sp>
              <p:nvSpPr>
                <p:cNvPr id="57" name="文本框 56"/>
                <p:cNvSpPr txBox="1"/>
                <p:nvPr/>
              </p:nvSpPr>
              <p:spPr>
                <a:xfrm>
                  <a:off x="5704212" y="2845332"/>
                  <a:ext cx="2710628" cy="461665"/>
                </a:xfrm>
                <a:prstGeom prst="rect">
                  <a:avLst/>
                </a:prstGeom>
                <a:noFill/>
              </p:spPr>
              <p:txBody>
                <a:bodyPr wrap="square" rtlCol="0">
                  <a:spAutoFit/>
                </a:bodyPr>
                <a:lstStyle/>
                <a:p>
                  <a:endParaRPr lang="zh-CN" altLang="en-US" sz="2400" b="1" spc="300" dirty="0">
                    <a:solidFill>
                      <a:srgbClr val="61B5C0"/>
                    </a:solidFill>
                    <a:latin typeface="微软雅黑" panose="020B0503020204020204" pitchFamily="34" charset="-122"/>
                    <a:ea typeface="微软雅黑" panose="020B0503020204020204" pitchFamily="34" charset="-122"/>
                  </a:endParaRPr>
                </a:p>
              </p:txBody>
            </p:sp>
          </p:grpSp>
        </p:grpSp>
        <p:sp>
          <p:nvSpPr>
            <p:cNvPr id="62" name="文本框 61"/>
            <p:cNvSpPr txBox="1"/>
            <p:nvPr/>
          </p:nvSpPr>
          <p:spPr>
            <a:xfrm>
              <a:off x="5731760" y="4722644"/>
              <a:ext cx="2119086" cy="461665"/>
            </a:xfrm>
            <a:prstGeom prst="rect">
              <a:avLst/>
            </a:prstGeom>
            <a:noFill/>
          </p:spPr>
          <p:txBody>
            <a:bodyPr wrap="square" rtlCol="0">
              <a:spAutoFit/>
            </a:bodyPr>
            <a:lstStyle/>
            <a:p>
              <a:endParaRPr lang="zh-CN" altLang="en-US" sz="2400" b="1" spc="300" dirty="0">
                <a:solidFill>
                  <a:srgbClr val="61B5C0"/>
                </a:solidFill>
                <a:latin typeface="微软雅黑" panose="020B0503020204020204" pitchFamily="34" charset="-122"/>
                <a:ea typeface="微软雅黑" panose="020B0503020204020204" pitchFamily="34" charset="-122"/>
              </a:endParaRPr>
            </a:p>
          </p:txBody>
        </p:sp>
      </p:grpSp>
      <p:grpSp>
        <p:nvGrpSpPr>
          <p:cNvPr id="67" name="组合 66"/>
          <p:cNvGrpSpPr/>
          <p:nvPr/>
        </p:nvGrpSpPr>
        <p:grpSpPr>
          <a:xfrm>
            <a:off x="2897468" y="2389577"/>
            <a:ext cx="1107996" cy="2114898"/>
            <a:chOff x="1529517" y="2520381"/>
            <a:chExt cx="1107996" cy="2114898"/>
          </a:xfrm>
        </p:grpSpPr>
        <p:sp>
          <p:nvSpPr>
            <p:cNvPr id="64" name="文本框 63"/>
            <p:cNvSpPr txBox="1"/>
            <p:nvPr/>
          </p:nvSpPr>
          <p:spPr>
            <a:xfrm rot="5400000">
              <a:off x="1610865" y="2439033"/>
              <a:ext cx="945300" cy="1107996"/>
            </a:xfrm>
            <a:prstGeom prst="rect">
              <a:avLst/>
            </a:prstGeom>
            <a:noFill/>
          </p:spPr>
          <p:txBody>
            <a:bodyPr wrap="square" rtlCol="0">
              <a:spAutoFit/>
            </a:bodyPr>
            <a:lstStyle/>
            <a:p>
              <a:r>
                <a:rPr lang="en-US" altLang="zh-CN" sz="6600" b="1" dirty="0">
                  <a:solidFill>
                    <a:srgbClr val="4AADB9"/>
                  </a:solidFill>
                  <a:latin typeface="微软雅黑" panose="020B0503020204020204" pitchFamily="34" charset="-122"/>
                  <a:ea typeface="微软雅黑" panose="020B0503020204020204" pitchFamily="34" charset="-122"/>
                </a:rPr>
                <a:t>C</a:t>
              </a:r>
              <a:endParaRPr lang="zh-CN" altLang="en-US" sz="6600" b="1" dirty="0">
                <a:solidFill>
                  <a:srgbClr val="4AADB9"/>
                </a:solidFill>
                <a:latin typeface="微软雅黑" panose="020B0503020204020204" pitchFamily="34" charset="-122"/>
                <a:ea typeface="微软雅黑" panose="020B0503020204020204" pitchFamily="34" charset="-122"/>
              </a:endParaRPr>
            </a:p>
          </p:txBody>
        </p:sp>
        <p:sp>
          <p:nvSpPr>
            <p:cNvPr id="65" name="文本框 64"/>
            <p:cNvSpPr txBox="1"/>
            <p:nvPr/>
          </p:nvSpPr>
          <p:spPr>
            <a:xfrm>
              <a:off x="1874115" y="3203300"/>
              <a:ext cx="461665" cy="1431979"/>
            </a:xfrm>
            <a:prstGeom prst="rect">
              <a:avLst/>
            </a:prstGeom>
            <a:noFill/>
          </p:spPr>
          <p:txBody>
            <a:bodyPr vert="eaVert" wrap="square" rtlCol="0">
              <a:spAutoFit/>
            </a:bodyPr>
            <a:lstStyle/>
            <a:p>
              <a:r>
                <a:rPr lang="en-US" altLang="zh-CN" dirty="0">
                  <a:solidFill>
                    <a:srgbClr val="4AADB9"/>
                  </a:solidFill>
                  <a:latin typeface="微软雅黑" panose="020B0503020204020204" pitchFamily="34" charset="-122"/>
                  <a:ea typeface="微软雅黑" panose="020B0503020204020204" pitchFamily="34" charset="-122"/>
                </a:rPr>
                <a:t>ONTENTS</a:t>
              </a:r>
              <a:endParaRPr lang="zh-CN" altLang="en-US" dirty="0">
                <a:solidFill>
                  <a:srgbClr val="4AADB9"/>
                </a:solidFill>
                <a:latin typeface="微软雅黑" panose="020B0503020204020204" pitchFamily="34" charset="-122"/>
                <a:ea typeface="微软雅黑" panose="020B0503020204020204" pitchFamily="34" charset="-122"/>
              </a:endParaRPr>
            </a:p>
          </p:txBody>
        </p:sp>
        <p:sp>
          <p:nvSpPr>
            <p:cNvPr id="66" name="文本框 65"/>
            <p:cNvSpPr txBox="1"/>
            <p:nvPr/>
          </p:nvSpPr>
          <p:spPr>
            <a:xfrm>
              <a:off x="2023840" y="3203300"/>
              <a:ext cx="492443" cy="1431979"/>
            </a:xfrm>
            <a:prstGeom prst="rect">
              <a:avLst/>
            </a:prstGeom>
            <a:noFill/>
          </p:spPr>
          <p:txBody>
            <a:bodyPr vert="eaVert" wrap="square" rtlCol="0">
              <a:spAutoFit/>
            </a:bodyPr>
            <a:lstStyle/>
            <a:p>
              <a:endParaRPr lang="zh-CN" altLang="en-US" sz="2000" b="1" dirty="0">
                <a:solidFill>
                  <a:srgbClr val="4AADB9"/>
                </a:solidFill>
                <a:latin typeface="微软雅黑" panose="020B0503020204020204" pitchFamily="34" charset="-122"/>
                <a:ea typeface="微软雅黑" panose="020B0503020204020204" pitchFamily="34" charset="-122"/>
              </a:endParaRPr>
            </a:p>
          </p:txBody>
        </p:sp>
      </p:grpSp>
      <p:cxnSp>
        <p:nvCxnSpPr>
          <p:cNvPr id="72" name="直接连接符 71"/>
          <p:cNvCxnSpPr/>
          <p:nvPr/>
        </p:nvCxnSpPr>
        <p:spPr>
          <a:xfrm>
            <a:off x="-182880" y="1002048"/>
            <a:ext cx="12550140" cy="0"/>
          </a:xfrm>
          <a:prstGeom prst="line">
            <a:avLst/>
          </a:prstGeom>
          <a:ln>
            <a:solidFill>
              <a:srgbClr val="4AADB9"/>
            </a:solidFill>
          </a:ln>
        </p:spPr>
        <p:style>
          <a:lnRef idx="1">
            <a:schemeClr val="accent1"/>
          </a:lnRef>
          <a:fillRef idx="0">
            <a:schemeClr val="accent1"/>
          </a:fillRef>
          <a:effectRef idx="0">
            <a:schemeClr val="accent1"/>
          </a:effectRef>
          <a:fontRef idx="minor">
            <a:schemeClr val="tx1"/>
          </a:fontRef>
        </p:style>
      </p:cxnSp>
      <p:cxnSp>
        <p:nvCxnSpPr>
          <p:cNvPr id="73" name="直接连接符 72"/>
          <p:cNvCxnSpPr/>
          <p:nvPr/>
        </p:nvCxnSpPr>
        <p:spPr>
          <a:xfrm>
            <a:off x="-182880" y="5734068"/>
            <a:ext cx="12550140" cy="0"/>
          </a:xfrm>
          <a:prstGeom prst="line">
            <a:avLst/>
          </a:prstGeom>
          <a:ln>
            <a:solidFill>
              <a:srgbClr val="4AADB9"/>
            </a:solidFill>
          </a:ln>
        </p:spPr>
        <p:style>
          <a:lnRef idx="1">
            <a:schemeClr val="accent1"/>
          </a:lnRef>
          <a:fillRef idx="0">
            <a:schemeClr val="accent1"/>
          </a:fillRef>
          <a:effectRef idx="0">
            <a:schemeClr val="accent1"/>
          </a:effectRef>
          <a:fontRef idx="minor">
            <a:schemeClr val="tx1"/>
          </a:fontRef>
        </p:style>
      </p:cxnSp>
      <p:cxnSp>
        <p:nvCxnSpPr>
          <p:cNvPr id="75" name="直接连接符 74"/>
          <p:cNvCxnSpPr/>
          <p:nvPr/>
        </p:nvCxnSpPr>
        <p:spPr>
          <a:xfrm flipH="1">
            <a:off x="1695216" y="-150812"/>
            <a:ext cx="19284" cy="7223759"/>
          </a:xfrm>
          <a:prstGeom prst="line">
            <a:avLst/>
          </a:prstGeom>
          <a:ln>
            <a:solidFill>
              <a:srgbClr val="4AADB9"/>
            </a:solidFill>
          </a:ln>
        </p:spPr>
        <p:style>
          <a:lnRef idx="1">
            <a:schemeClr val="accent1"/>
          </a:lnRef>
          <a:fillRef idx="0">
            <a:schemeClr val="accent1"/>
          </a:fillRef>
          <a:effectRef idx="0">
            <a:schemeClr val="accent1"/>
          </a:effectRef>
          <a:fontRef idx="minor">
            <a:schemeClr val="tx1"/>
          </a:fontRef>
        </p:style>
      </p:cxnSp>
      <p:cxnSp>
        <p:nvCxnSpPr>
          <p:cNvPr id="78" name="直接连接符 77"/>
          <p:cNvCxnSpPr/>
          <p:nvPr/>
        </p:nvCxnSpPr>
        <p:spPr>
          <a:xfrm flipH="1">
            <a:off x="10626890" y="-150812"/>
            <a:ext cx="19284" cy="7223759"/>
          </a:xfrm>
          <a:prstGeom prst="line">
            <a:avLst/>
          </a:prstGeom>
          <a:ln>
            <a:solidFill>
              <a:srgbClr val="4AADB9"/>
            </a:solidFill>
          </a:ln>
        </p:spPr>
        <p:style>
          <a:lnRef idx="1">
            <a:schemeClr val="accent1"/>
          </a:lnRef>
          <a:fillRef idx="0">
            <a:schemeClr val="accent1"/>
          </a:fillRef>
          <a:effectRef idx="0">
            <a:schemeClr val="accent1"/>
          </a:effectRef>
          <a:fontRef idx="minor">
            <a:schemeClr val="tx1"/>
          </a:fontRef>
        </p:style>
      </p:cxnSp>
      <p:sp>
        <p:nvSpPr>
          <p:cNvPr id="3" name="矩形 2"/>
          <p:cNvSpPr/>
          <p:nvPr/>
        </p:nvSpPr>
        <p:spPr>
          <a:xfrm>
            <a:off x="5100662" y="2934767"/>
            <a:ext cx="5623847" cy="707886"/>
          </a:xfrm>
          <a:prstGeom prst="rect">
            <a:avLst/>
          </a:prstGeom>
        </p:spPr>
        <p:txBody>
          <a:bodyPr wrap="none">
            <a:spAutoFit/>
          </a:bodyPr>
          <a:lstStyle/>
          <a:p>
            <a:r>
              <a:rPr lang="en-US" altLang="zh-CN" sz="2000" b="1" dirty="0">
                <a:latin typeface="Times New Roman" panose="02020603050405020304" pitchFamily="18" charset="0"/>
                <a:ea typeface="等线" panose="02010600030101010101" pitchFamily="2" charset="-122"/>
              </a:rPr>
              <a:t>The Necessity to Establish the River Chief System</a:t>
            </a:r>
          </a:p>
          <a:p>
            <a:r>
              <a:rPr lang="zh-CN" altLang="en-US" sz="2000" b="1" dirty="0">
                <a:latin typeface="Times New Roman" panose="02020603050405020304" pitchFamily="18" charset="0"/>
                <a:ea typeface="等线" panose="02010600030101010101" pitchFamily="2" charset="-122"/>
              </a:rPr>
              <a:t>（建立河长制的必要性）</a:t>
            </a:r>
            <a:endParaRPr lang="zh-CN" altLang="en-US" sz="2000" dirty="0"/>
          </a:p>
        </p:txBody>
      </p:sp>
      <p:sp>
        <p:nvSpPr>
          <p:cNvPr id="4" name="矩形 3"/>
          <p:cNvSpPr/>
          <p:nvPr/>
        </p:nvSpPr>
        <p:spPr>
          <a:xfrm>
            <a:off x="5118848" y="2276955"/>
            <a:ext cx="3347583" cy="400110"/>
          </a:xfrm>
          <a:prstGeom prst="rect">
            <a:avLst/>
          </a:prstGeom>
        </p:spPr>
        <p:txBody>
          <a:bodyPr wrap="none">
            <a:spAutoFit/>
          </a:bodyPr>
          <a:lstStyle/>
          <a:p>
            <a:r>
              <a:rPr lang="en-US" altLang="zh-CN" sz="2000" b="1" dirty="0">
                <a:latin typeface="Times New Roman" panose="02020603050405020304" pitchFamily="18" charset="0"/>
                <a:ea typeface="等线" panose="02010600030101010101" pitchFamily="2" charset="-122"/>
              </a:rPr>
              <a:t>  Brief Introduction</a:t>
            </a:r>
            <a:r>
              <a:rPr lang="zh-CN" altLang="en-US" sz="2000" b="1" dirty="0">
                <a:latin typeface="Times New Roman" panose="02020603050405020304" pitchFamily="18" charset="0"/>
                <a:ea typeface="等线" panose="02010600030101010101" pitchFamily="2" charset="-122"/>
              </a:rPr>
              <a:t>（简介）</a:t>
            </a:r>
            <a:endParaRPr lang="zh-CN" altLang="en-US" sz="2000" dirty="0"/>
          </a:p>
        </p:txBody>
      </p:sp>
      <p:sp>
        <p:nvSpPr>
          <p:cNvPr id="5" name="矩形 4"/>
          <p:cNvSpPr/>
          <p:nvPr/>
        </p:nvSpPr>
        <p:spPr>
          <a:xfrm>
            <a:off x="5118848" y="3661560"/>
            <a:ext cx="5596917" cy="707886"/>
          </a:xfrm>
          <a:prstGeom prst="rect">
            <a:avLst/>
          </a:prstGeom>
        </p:spPr>
        <p:txBody>
          <a:bodyPr wrap="none">
            <a:spAutoFit/>
          </a:bodyPr>
          <a:lstStyle/>
          <a:p>
            <a:r>
              <a:rPr lang="en-US" altLang="zh-CN" sz="2000" b="1" dirty="0">
                <a:latin typeface="Times New Roman" panose="02020603050405020304" pitchFamily="18" charset="0"/>
                <a:ea typeface="等线" panose="02010600030101010101" pitchFamily="2" charset="-122"/>
              </a:rPr>
              <a:t>The Arrangement to River Chief System in Detail</a:t>
            </a:r>
          </a:p>
          <a:p>
            <a:r>
              <a:rPr lang="zh-CN" altLang="en-US" sz="2000" b="1" dirty="0">
                <a:latin typeface="Times New Roman" panose="02020603050405020304" pitchFamily="18" charset="0"/>
                <a:ea typeface="等线" panose="02010600030101010101" pitchFamily="2" charset="-122"/>
              </a:rPr>
              <a:t>（河长制的优化）</a:t>
            </a:r>
            <a:endParaRPr lang="zh-CN" altLang="en-US" sz="2000" dirty="0"/>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1" end="1"/>
                                            </p:txEl>
                                          </p:spTgt>
                                        </p:tgtEl>
                                        <p:attrNameLst>
                                          <p:attrName>style.visibility</p:attrName>
                                        </p:attrNameLst>
                                      </p:cBhvr>
                                      <p:to>
                                        <p:strVal val="visible"/>
                                      </p:to>
                                    </p:set>
                                    <p:anim calcmode="lin" valueType="num">
                                      <p:cBhvr additive="base">
                                        <p:cTn id="3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a:srcRect l="651" t="3819" r="2203" b="1245"/>
          <a:stretch>
            <a:fillRect/>
          </a:stretch>
        </p:blipFill>
        <p:spPr>
          <a:xfrm>
            <a:off x="3674" y="4968"/>
            <a:ext cx="12192000" cy="6858000"/>
          </a:xfrm>
          <a:prstGeom prst="rect">
            <a:avLst/>
          </a:prstGeom>
        </p:spPr>
      </p:pic>
      <p:pic>
        <p:nvPicPr>
          <p:cNvPr id="109" name="图片 108"/>
          <p:cNvPicPr>
            <a:picLocks noChangeAspect="1"/>
          </p:cNvPicPr>
          <p:nvPr/>
        </p:nvPicPr>
        <p:blipFill>
          <a:blip r:embed="rId3"/>
          <a:srcRect t="50000"/>
          <a:stretch>
            <a:fillRect/>
          </a:stretch>
        </p:blipFill>
        <p:spPr>
          <a:xfrm>
            <a:off x="5552575" y="-1"/>
            <a:ext cx="1086850" cy="157723"/>
          </a:xfrm>
          <a:custGeom>
            <a:avLst/>
            <a:gdLst>
              <a:gd name="connsiteX0" fmla="*/ 0 w 4121253"/>
              <a:gd name="connsiteY0" fmla="*/ 0 h 1792380"/>
              <a:gd name="connsiteX1" fmla="*/ 4121253 w 4121253"/>
              <a:gd name="connsiteY1" fmla="*/ 0 h 1792380"/>
              <a:gd name="connsiteX2" fmla="*/ 4121253 w 4121253"/>
              <a:gd name="connsiteY2" fmla="*/ 1792380 h 1792380"/>
              <a:gd name="connsiteX3" fmla="*/ 0 w 4121253"/>
              <a:gd name="connsiteY3" fmla="*/ 1792380 h 1792380"/>
            </a:gdLst>
            <a:ahLst/>
            <a:cxnLst>
              <a:cxn ang="0">
                <a:pos x="connsiteX0" y="connsiteY0"/>
              </a:cxn>
              <a:cxn ang="0">
                <a:pos x="connsiteX1" y="connsiteY1"/>
              </a:cxn>
              <a:cxn ang="0">
                <a:pos x="connsiteX2" y="connsiteY2"/>
              </a:cxn>
              <a:cxn ang="0">
                <a:pos x="connsiteX3" y="connsiteY3"/>
              </a:cxn>
            </a:cxnLst>
            <a:rect l="l" t="t" r="r" b="b"/>
            <a:pathLst>
              <a:path w="4121253" h="1792380">
                <a:moveTo>
                  <a:pt x="0" y="0"/>
                </a:moveTo>
                <a:lnTo>
                  <a:pt x="4121253" y="0"/>
                </a:lnTo>
                <a:lnTo>
                  <a:pt x="4121253" y="1792380"/>
                </a:lnTo>
                <a:lnTo>
                  <a:pt x="0" y="1792380"/>
                </a:lnTo>
                <a:close/>
              </a:path>
            </a:pathLst>
          </a:custGeom>
        </p:spPr>
      </p:pic>
      <p:sp>
        <p:nvSpPr>
          <p:cNvPr id="121" name="TextBox 41"/>
          <p:cNvSpPr txBox="1"/>
          <p:nvPr/>
        </p:nvSpPr>
        <p:spPr>
          <a:xfrm>
            <a:off x="6265399" y="3932262"/>
            <a:ext cx="941699" cy="769441"/>
          </a:xfrm>
          <a:prstGeom prst="rect">
            <a:avLst/>
          </a:prstGeom>
          <a:noFill/>
        </p:spPr>
        <p:txBody>
          <a:bodyPr wrap="square" rtlCol="0">
            <a:spAutoFit/>
          </a:bodyPr>
          <a:lstStyle/>
          <a:p>
            <a:pPr algn="ctr"/>
            <a:r>
              <a:rPr lang="en-US" altLang="zh-CN" sz="4400" b="1" dirty="0">
                <a:solidFill>
                  <a:schemeClr val="bg1"/>
                </a:solidFill>
                <a:cs typeface="+mn-ea"/>
                <a:sym typeface="+mn-lt"/>
              </a:rPr>
              <a:t>4</a:t>
            </a:r>
            <a:endParaRPr lang="en-US" altLang="zh-CN" sz="2000" dirty="0">
              <a:solidFill>
                <a:schemeClr val="bg1"/>
              </a:solidFill>
              <a:cs typeface="+mn-ea"/>
              <a:sym typeface="+mn-lt"/>
            </a:endParaRPr>
          </a:p>
        </p:txBody>
      </p:sp>
      <p:sp>
        <p:nvSpPr>
          <p:cNvPr id="29" name="矩形 28"/>
          <p:cNvSpPr/>
          <p:nvPr/>
        </p:nvSpPr>
        <p:spPr>
          <a:xfrm>
            <a:off x="1387462" y="323803"/>
            <a:ext cx="9650783" cy="461665"/>
          </a:xfrm>
          <a:prstGeom prst="rect">
            <a:avLst/>
          </a:prstGeom>
        </p:spPr>
        <p:txBody>
          <a:bodyPr wrap="none">
            <a:spAutoFit/>
          </a:bodyPr>
          <a:lstStyle/>
          <a:p>
            <a:r>
              <a:rPr lang="en-US" altLang="zh-CN" sz="2400" b="1" spc="300" dirty="0">
                <a:solidFill>
                  <a:srgbClr val="61B5C0"/>
                </a:solidFill>
                <a:latin typeface="微软雅黑" panose="020B0503020204020204" pitchFamily="34" charset="-122"/>
                <a:ea typeface="微软雅黑" panose="020B0503020204020204" pitchFamily="34" charset="-122"/>
              </a:rPr>
              <a:t>The Necessity to Establish the River Chief system</a:t>
            </a:r>
            <a:endParaRPr lang="zh-CN" altLang="en-US" sz="2400" b="1" spc="300" dirty="0">
              <a:solidFill>
                <a:srgbClr val="61B5C0"/>
              </a:solidFill>
              <a:latin typeface="微软雅黑" panose="020B0503020204020204" pitchFamily="34" charset="-122"/>
              <a:ea typeface="微软雅黑" panose="020B0503020204020204" pitchFamily="34" charset="-122"/>
            </a:endParaRPr>
          </a:p>
        </p:txBody>
      </p:sp>
      <p:sp>
        <p:nvSpPr>
          <p:cNvPr id="3" name="矩形 2"/>
          <p:cNvSpPr/>
          <p:nvPr/>
        </p:nvSpPr>
        <p:spPr>
          <a:xfrm>
            <a:off x="-78802" y="2947055"/>
            <a:ext cx="12196247" cy="2585323"/>
          </a:xfrm>
          <a:prstGeom prst="rect">
            <a:avLst/>
          </a:prstGeom>
          <a:noFill/>
        </p:spPr>
        <p:txBody>
          <a:bodyPr wrap="square" lIns="91440" tIns="45720" rIns="91440" bIns="45720">
            <a:spAutoFit/>
          </a:bodyPr>
          <a:lstStyle/>
          <a:p>
            <a:pPr algn="ctr"/>
            <a:r>
              <a:rPr lang="en-US" altLang="zh-CN" sz="5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2.5. Ignoring the Water Ecosphere and Citizens’ rights</a:t>
            </a:r>
          </a:p>
          <a:p>
            <a:pPr algn="ctr"/>
            <a:r>
              <a:rPr lang="zh-CN" alt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（对水生态和公民权利的忽视）</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a:srcRect l="651" t="3819" r="2203" b="1245"/>
          <a:stretch>
            <a:fillRect/>
          </a:stretch>
        </p:blipFill>
        <p:spPr>
          <a:xfrm>
            <a:off x="3674" y="4968"/>
            <a:ext cx="12192000" cy="6858000"/>
          </a:xfrm>
          <a:prstGeom prst="rect">
            <a:avLst/>
          </a:prstGeom>
        </p:spPr>
      </p:pic>
      <p:pic>
        <p:nvPicPr>
          <p:cNvPr id="109" name="图片 108"/>
          <p:cNvPicPr>
            <a:picLocks noChangeAspect="1"/>
          </p:cNvPicPr>
          <p:nvPr/>
        </p:nvPicPr>
        <p:blipFill>
          <a:blip r:embed="rId3"/>
          <a:srcRect t="50000"/>
          <a:stretch>
            <a:fillRect/>
          </a:stretch>
        </p:blipFill>
        <p:spPr>
          <a:xfrm>
            <a:off x="5552575" y="-1"/>
            <a:ext cx="1086850" cy="157723"/>
          </a:xfrm>
          <a:custGeom>
            <a:avLst/>
            <a:gdLst>
              <a:gd name="connsiteX0" fmla="*/ 0 w 4121253"/>
              <a:gd name="connsiteY0" fmla="*/ 0 h 1792380"/>
              <a:gd name="connsiteX1" fmla="*/ 4121253 w 4121253"/>
              <a:gd name="connsiteY1" fmla="*/ 0 h 1792380"/>
              <a:gd name="connsiteX2" fmla="*/ 4121253 w 4121253"/>
              <a:gd name="connsiteY2" fmla="*/ 1792380 h 1792380"/>
              <a:gd name="connsiteX3" fmla="*/ 0 w 4121253"/>
              <a:gd name="connsiteY3" fmla="*/ 1792380 h 1792380"/>
            </a:gdLst>
            <a:ahLst/>
            <a:cxnLst>
              <a:cxn ang="0">
                <a:pos x="connsiteX0" y="connsiteY0"/>
              </a:cxn>
              <a:cxn ang="0">
                <a:pos x="connsiteX1" y="connsiteY1"/>
              </a:cxn>
              <a:cxn ang="0">
                <a:pos x="connsiteX2" y="connsiteY2"/>
              </a:cxn>
              <a:cxn ang="0">
                <a:pos x="connsiteX3" y="connsiteY3"/>
              </a:cxn>
            </a:cxnLst>
            <a:rect l="l" t="t" r="r" b="b"/>
            <a:pathLst>
              <a:path w="4121253" h="1792380">
                <a:moveTo>
                  <a:pt x="0" y="0"/>
                </a:moveTo>
                <a:lnTo>
                  <a:pt x="4121253" y="0"/>
                </a:lnTo>
                <a:lnTo>
                  <a:pt x="4121253" y="1792380"/>
                </a:lnTo>
                <a:lnTo>
                  <a:pt x="0" y="1792380"/>
                </a:lnTo>
                <a:close/>
              </a:path>
            </a:pathLst>
          </a:custGeom>
        </p:spPr>
      </p:pic>
      <p:sp>
        <p:nvSpPr>
          <p:cNvPr id="121" name="TextBox 41"/>
          <p:cNvSpPr txBox="1"/>
          <p:nvPr/>
        </p:nvSpPr>
        <p:spPr>
          <a:xfrm>
            <a:off x="6265399" y="3932262"/>
            <a:ext cx="941699" cy="769441"/>
          </a:xfrm>
          <a:prstGeom prst="rect">
            <a:avLst/>
          </a:prstGeom>
          <a:noFill/>
        </p:spPr>
        <p:txBody>
          <a:bodyPr wrap="square" rtlCol="0">
            <a:spAutoFit/>
          </a:bodyPr>
          <a:lstStyle/>
          <a:p>
            <a:pPr algn="ctr"/>
            <a:r>
              <a:rPr lang="en-US" altLang="zh-CN" sz="4400" b="1" dirty="0">
                <a:solidFill>
                  <a:schemeClr val="bg1"/>
                </a:solidFill>
                <a:cs typeface="+mn-ea"/>
                <a:sym typeface="+mn-lt"/>
              </a:rPr>
              <a:t>4</a:t>
            </a:r>
            <a:endParaRPr lang="en-US" altLang="zh-CN" sz="2000" dirty="0">
              <a:solidFill>
                <a:schemeClr val="bg1"/>
              </a:solidFill>
              <a:cs typeface="+mn-ea"/>
              <a:sym typeface="+mn-lt"/>
            </a:endParaRPr>
          </a:p>
        </p:txBody>
      </p:sp>
      <p:sp>
        <p:nvSpPr>
          <p:cNvPr id="29" name="矩形 28"/>
          <p:cNvSpPr/>
          <p:nvPr/>
        </p:nvSpPr>
        <p:spPr>
          <a:xfrm>
            <a:off x="1387462" y="323803"/>
            <a:ext cx="9650783" cy="461665"/>
          </a:xfrm>
          <a:prstGeom prst="rect">
            <a:avLst/>
          </a:prstGeom>
        </p:spPr>
        <p:txBody>
          <a:bodyPr wrap="none">
            <a:spAutoFit/>
          </a:bodyPr>
          <a:lstStyle/>
          <a:p>
            <a:r>
              <a:rPr lang="en-US" altLang="zh-CN" sz="2400" b="1" spc="300" dirty="0">
                <a:solidFill>
                  <a:srgbClr val="61B5C0"/>
                </a:solidFill>
                <a:latin typeface="微软雅黑" panose="020B0503020204020204" pitchFamily="34" charset="-122"/>
                <a:ea typeface="微软雅黑" panose="020B0503020204020204" pitchFamily="34" charset="-122"/>
              </a:rPr>
              <a:t>The Necessity to Establish the River Chief system</a:t>
            </a:r>
            <a:endParaRPr lang="zh-CN" altLang="en-US" sz="2400" b="1" spc="300" dirty="0">
              <a:solidFill>
                <a:srgbClr val="61B5C0"/>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1069340" y="1664970"/>
            <a:ext cx="6748145" cy="4832092"/>
          </a:xfrm>
          <a:prstGeom prst="rect">
            <a:avLst/>
          </a:prstGeom>
          <a:noFill/>
        </p:spPr>
        <p:txBody>
          <a:bodyPr wrap="square" rtlCol="0">
            <a:spAutoFit/>
          </a:bodyPr>
          <a:lstStyle/>
          <a:p>
            <a:r>
              <a:rPr lang="zh-CN" altLang="en-US" sz="2800" b="1" dirty="0"/>
              <a:t>    </a:t>
            </a:r>
            <a:r>
              <a:rPr lang="en-US" altLang="zh-CN" sz="2800" b="1" dirty="0"/>
              <a:t>In current, </a:t>
            </a:r>
            <a:r>
              <a:rPr lang="zh-CN" altLang="en-US" sz="2800" b="1" dirty="0"/>
              <a:t> the government paid little in compensation to people who live along the rivers and lakes. The government just asked residents to leave for other places instead of thinking about their </a:t>
            </a:r>
            <a:r>
              <a:rPr lang="en-US" altLang="zh-CN" sz="2800" b="1" dirty="0"/>
              <a:t>basic </a:t>
            </a:r>
            <a:r>
              <a:rPr lang="zh-CN" altLang="en-US" sz="2800" b="1" dirty="0"/>
              <a:t>requirements.</a:t>
            </a:r>
            <a:endParaRPr lang="en-US" altLang="zh-CN" sz="2800" b="1" dirty="0"/>
          </a:p>
          <a:p>
            <a:r>
              <a:rPr lang="en-US" altLang="zh-CN" sz="2800" b="1" dirty="0"/>
              <a:t>    </a:t>
            </a:r>
            <a:r>
              <a:rPr lang="zh-CN" altLang="en-US" sz="2800" b="1" dirty="0"/>
              <a:t> In fact, citizens had the rights  </a:t>
            </a:r>
            <a:r>
              <a:rPr lang="en-US" altLang="zh-CN" sz="2800" b="1" dirty="0"/>
              <a:t>to get </a:t>
            </a:r>
            <a:r>
              <a:rPr lang="zh-CN" altLang="en-US" sz="2800" b="1" dirty="0"/>
              <a:t>compensations and liv</a:t>
            </a:r>
            <a:r>
              <a:rPr lang="en-US" altLang="zh-CN" sz="2800" b="1" dirty="0"/>
              <a:t>ed</a:t>
            </a:r>
            <a:r>
              <a:rPr lang="zh-CN" altLang="en-US" sz="2800" b="1" dirty="0"/>
              <a:t> in their hometown.    It would not only bring about conflicts but also increase the dissatisfaction with the government</a:t>
            </a:r>
            <a:r>
              <a:rPr lang="en-US" altLang="zh-CN" sz="2800" b="1" dirty="0"/>
              <a:t> if the government does not care about the people.</a:t>
            </a:r>
            <a:endParaRPr lang="zh-CN" altLang="en-US" sz="2800" b="1" dirty="0"/>
          </a:p>
        </p:txBody>
      </p:sp>
      <p:pic>
        <p:nvPicPr>
          <p:cNvPr id="3" name="图片 2" descr="下载 (1)"/>
          <p:cNvPicPr>
            <a:picLocks noChangeAspect="1"/>
          </p:cNvPicPr>
          <p:nvPr/>
        </p:nvPicPr>
        <p:blipFill>
          <a:blip r:embed="rId4"/>
          <a:stretch>
            <a:fillRect/>
          </a:stretch>
        </p:blipFill>
        <p:spPr>
          <a:xfrm>
            <a:off x="8116570" y="1511935"/>
            <a:ext cx="3557905" cy="242062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53947" y="-238869"/>
            <a:ext cx="12550140" cy="7223759"/>
          </a:xfrm>
          <a:prstGeom prst="rect">
            <a:avLst/>
          </a:prstGeom>
        </p:spPr>
      </p:pic>
      <p:grpSp>
        <p:nvGrpSpPr>
          <p:cNvPr id="37" name="组合 36"/>
          <p:cNvGrpSpPr/>
          <p:nvPr/>
        </p:nvGrpSpPr>
        <p:grpSpPr>
          <a:xfrm>
            <a:off x="3800839" y="2265015"/>
            <a:ext cx="5415524" cy="2511189"/>
            <a:chOff x="4308161" y="3648334"/>
            <a:chExt cx="5415524" cy="2511189"/>
          </a:xfrm>
        </p:grpSpPr>
        <p:sp>
          <p:nvSpPr>
            <p:cNvPr id="33" name="文本框 32"/>
            <p:cNvSpPr txBox="1"/>
            <p:nvPr/>
          </p:nvSpPr>
          <p:spPr>
            <a:xfrm>
              <a:off x="4308161" y="4959194"/>
              <a:ext cx="5415524" cy="1200329"/>
            </a:xfrm>
            <a:prstGeom prst="rect">
              <a:avLst/>
            </a:prstGeom>
            <a:noFill/>
          </p:spPr>
          <p:txBody>
            <a:bodyPr wrap="square" rtlCol="0">
              <a:spAutoFit/>
            </a:bodyPr>
            <a:lstStyle/>
            <a:p>
              <a:pPr algn="ctr"/>
              <a:r>
                <a:rPr lang="en-US" altLang="zh-CN" sz="2400" b="1" spc="300" dirty="0">
                  <a:solidFill>
                    <a:srgbClr val="61B5C0"/>
                  </a:solidFill>
                  <a:latin typeface="微软雅黑" panose="020B0503020204020204" pitchFamily="34" charset="-122"/>
                  <a:ea typeface="微软雅黑" panose="020B0503020204020204" pitchFamily="34" charset="-122"/>
                </a:rPr>
                <a:t>The Arrangement to</a:t>
              </a:r>
            </a:p>
            <a:p>
              <a:pPr algn="ctr"/>
              <a:r>
                <a:rPr lang="en-US" altLang="zh-CN" sz="2400" b="1" spc="300" dirty="0">
                  <a:solidFill>
                    <a:srgbClr val="61B5C0"/>
                  </a:solidFill>
                  <a:latin typeface="微软雅黑" panose="020B0503020204020204" pitchFamily="34" charset="-122"/>
                  <a:ea typeface="微软雅黑" panose="020B0503020204020204" pitchFamily="34" charset="-122"/>
                </a:rPr>
                <a:t> River Chief System in Detail</a:t>
              </a:r>
              <a:endParaRPr lang="zh-CN" altLang="en-US" sz="2400" b="1" spc="300" dirty="0">
                <a:solidFill>
                  <a:srgbClr val="61B5C0"/>
                </a:solidFill>
                <a:latin typeface="微软雅黑" panose="020B0503020204020204" pitchFamily="34" charset="-122"/>
                <a:ea typeface="微软雅黑" panose="020B0503020204020204" pitchFamily="34" charset="-122"/>
              </a:endParaRPr>
            </a:p>
          </p:txBody>
        </p:sp>
        <p:sp>
          <p:nvSpPr>
            <p:cNvPr id="35" name="文本框 34"/>
            <p:cNvSpPr txBox="1"/>
            <p:nvPr/>
          </p:nvSpPr>
          <p:spPr>
            <a:xfrm>
              <a:off x="4444777" y="3648334"/>
              <a:ext cx="1295400" cy="2215991"/>
            </a:xfrm>
            <a:prstGeom prst="rect">
              <a:avLst/>
            </a:prstGeom>
            <a:noFill/>
          </p:spPr>
          <p:txBody>
            <a:bodyPr wrap="square" rtlCol="0">
              <a:spAutoFit/>
            </a:bodyPr>
            <a:lstStyle/>
            <a:p>
              <a:pPr algn="ctr"/>
              <a:r>
                <a:rPr lang="en-US" altLang="zh-CN" sz="13800" dirty="0">
                  <a:solidFill>
                    <a:srgbClr val="5DB6C3"/>
                  </a:solidFill>
                </a:rPr>
                <a:t>P</a:t>
              </a:r>
              <a:endParaRPr lang="zh-CN" altLang="en-US" sz="13800" dirty="0">
                <a:solidFill>
                  <a:srgbClr val="5DB6C3"/>
                </a:solidFill>
              </a:endParaRPr>
            </a:p>
          </p:txBody>
        </p:sp>
        <p:sp>
          <p:nvSpPr>
            <p:cNvPr id="36" name="文本框 35"/>
            <p:cNvSpPr txBox="1"/>
            <p:nvPr/>
          </p:nvSpPr>
          <p:spPr>
            <a:xfrm>
              <a:off x="5541899" y="4511040"/>
              <a:ext cx="1332175" cy="400110"/>
            </a:xfrm>
            <a:prstGeom prst="rect">
              <a:avLst/>
            </a:prstGeom>
            <a:noFill/>
          </p:spPr>
          <p:txBody>
            <a:bodyPr wrap="square" rtlCol="0">
              <a:spAutoFit/>
            </a:bodyPr>
            <a:lstStyle/>
            <a:p>
              <a:r>
                <a:rPr lang="en-US" altLang="zh-CN" sz="2000" b="1" dirty="0">
                  <a:solidFill>
                    <a:srgbClr val="5DB6C3"/>
                  </a:solidFill>
                </a:rPr>
                <a:t>art 03</a:t>
              </a:r>
              <a:endParaRPr lang="zh-CN" altLang="en-US" sz="2000" b="1" dirty="0">
                <a:solidFill>
                  <a:srgbClr val="5DB6C3"/>
                </a:solidFill>
              </a:endParaRPr>
            </a:p>
          </p:txBody>
        </p:sp>
      </p:grpSp>
      <p:grpSp>
        <p:nvGrpSpPr>
          <p:cNvPr id="3" name="组合 2"/>
          <p:cNvGrpSpPr/>
          <p:nvPr/>
        </p:nvGrpSpPr>
        <p:grpSpPr>
          <a:xfrm>
            <a:off x="7269037" y="2384112"/>
            <a:ext cx="1475259" cy="1281864"/>
            <a:chOff x="7587168" y="2729815"/>
            <a:chExt cx="1475259" cy="1281864"/>
          </a:xfrm>
        </p:grpSpPr>
        <p:grpSp>
          <p:nvGrpSpPr>
            <p:cNvPr id="30" name="组合 29"/>
            <p:cNvGrpSpPr/>
            <p:nvPr/>
          </p:nvGrpSpPr>
          <p:grpSpPr>
            <a:xfrm>
              <a:off x="7587168" y="2729815"/>
              <a:ext cx="1475259" cy="1281864"/>
              <a:chOff x="3775967" y="1002258"/>
              <a:chExt cx="4610289" cy="4005916"/>
            </a:xfrm>
          </p:grpSpPr>
          <p:sp>
            <p:nvSpPr>
              <p:cNvPr id="18" name="Freeform 9"/>
              <p:cNvSpPr/>
              <p:nvPr/>
            </p:nvSpPr>
            <p:spPr bwMode="auto">
              <a:xfrm>
                <a:off x="3801081" y="1026752"/>
                <a:ext cx="4582220" cy="3970271"/>
              </a:xfrm>
              <a:custGeom>
                <a:avLst/>
                <a:gdLst>
                  <a:gd name="T0" fmla="*/ 2326 w 3100"/>
                  <a:gd name="T1" fmla="*/ 0 h 2686"/>
                  <a:gd name="T2" fmla="*/ 3100 w 3100"/>
                  <a:gd name="T3" fmla="*/ 1344 h 2686"/>
                  <a:gd name="T4" fmla="*/ 2326 w 3100"/>
                  <a:gd name="T5" fmla="*/ 2686 h 2686"/>
                  <a:gd name="T6" fmla="*/ 774 w 3100"/>
                  <a:gd name="T7" fmla="*/ 2686 h 2686"/>
                  <a:gd name="T8" fmla="*/ 0 w 3100"/>
                  <a:gd name="T9" fmla="*/ 1344 h 2686"/>
                  <a:gd name="T10" fmla="*/ 774 w 3100"/>
                  <a:gd name="T11" fmla="*/ 0 h 2686"/>
                  <a:gd name="T12" fmla="*/ 2326 w 3100"/>
                  <a:gd name="T13" fmla="*/ 0 h 2686"/>
                </a:gdLst>
                <a:ahLst/>
                <a:cxnLst>
                  <a:cxn ang="0">
                    <a:pos x="T0" y="T1"/>
                  </a:cxn>
                  <a:cxn ang="0">
                    <a:pos x="T2" y="T3"/>
                  </a:cxn>
                  <a:cxn ang="0">
                    <a:pos x="T4" y="T5"/>
                  </a:cxn>
                  <a:cxn ang="0">
                    <a:pos x="T6" y="T7"/>
                  </a:cxn>
                  <a:cxn ang="0">
                    <a:pos x="T8" y="T9"/>
                  </a:cxn>
                  <a:cxn ang="0">
                    <a:pos x="T10" y="T11"/>
                  </a:cxn>
                  <a:cxn ang="0">
                    <a:pos x="T12" y="T13"/>
                  </a:cxn>
                </a:cxnLst>
                <a:rect l="0" t="0" r="r" b="b"/>
                <a:pathLst>
                  <a:path w="3100" h="2686">
                    <a:moveTo>
                      <a:pt x="2326" y="0"/>
                    </a:moveTo>
                    <a:lnTo>
                      <a:pt x="3100" y="1344"/>
                    </a:lnTo>
                    <a:lnTo>
                      <a:pt x="2326" y="2686"/>
                    </a:lnTo>
                    <a:lnTo>
                      <a:pt x="774" y="2686"/>
                    </a:lnTo>
                    <a:lnTo>
                      <a:pt x="0" y="1344"/>
                    </a:lnTo>
                    <a:lnTo>
                      <a:pt x="774" y="0"/>
                    </a:lnTo>
                    <a:lnTo>
                      <a:pt x="2326" y="0"/>
                    </a:lnTo>
                    <a:close/>
                  </a:path>
                </a:pathLst>
              </a:custGeom>
              <a:solidFill>
                <a:srgbClr val="5DB6C3"/>
              </a:solidFill>
              <a:ln>
                <a:noFill/>
              </a:ln>
            </p:spPr>
            <p:txBody>
              <a:bodyPr vert="horz" wrap="square" lIns="91440" tIns="45720" rIns="91440" bIns="45720" numCol="1" anchor="t" anchorCtr="0" compatLnSpc="1"/>
              <a:lstStyle/>
              <a:p>
                <a:endParaRPr lang="zh-CN" altLang="en-US"/>
              </a:p>
            </p:txBody>
          </p:sp>
          <p:sp>
            <p:nvSpPr>
              <p:cNvPr id="19" name="Freeform 345"/>
              <p:cNvSpPr/>
              <p:nvPr/>
            </p:nvSpPr>
            <p:spPr bwMode="auto">
              <a:xfrm>
                <a:off x="4946668" y="1029745"/>
                <a:ext cx="3439588" cy="1986823"/>
              </a:xfrm>
              <a:custGeom>
                <a:avLst/>
                <a:gdLst>
                  <a:gd name="T0" fmla="*/ 2273 w 3407"/>
                  <a:gd name="T1" fmla="*/ 0 h 1968"/>
                  <a:gd name="T2" fmla="*/ 0 w 3407"/>
                  <a:gd name="T3" fmla="*/ 0 h 1968"/>
                  <a:gd name="T4" fmla="*/ 3407 w 3407"/>
                  <a:gd name="T5" fmla="*/ 1968 h 1968"/>
                  <a:gd name="T6" fmla="*/ 2273 w 3407"/>
                  <a:gd name="T7" fmla="*/ 0 h 1968"/>
                </a:gdLst>
                <a:ahLst/>
                <a:cxnLst>
                  <a:cxn ang="0">
                    <a:pos x="T0" y="T1"/>
                  </a:cxn>
                  <a:cxn ang="0">
                    <a:pos x="T2" y="T3"/>
                  </a:cxn>
                  <a:cxn ang="0">
                    <a:pos x="T4" y="T5"/>
                  </a:cxn>
                  <a:cxn ang="0">
                    <a:pos x="T6" y="T7"/>
                  </a:cxn>
                </a:cxnLst>
                <a:rect l="0" t="0" r="r" b="b"/>
                <a:pathLst>
                  <a:path w="3407" h="1968">
                    <a:moveTo>
                      <a:pt x="2273" y="0"/>
                    </a:moveTo>
                    <a:lnTo>
                      <a:pt x="0" y="0"/>
                    </a:lnTo>
                    <a:lnTo>
                      <a:pt x="3407" y="1968"/>
                    </a:lnTo>
                    <a:lnTo>
                      <a:pt x="2273" y="0"/>
                    </a:lnTo>
                    <a:close/>
                  </a:path>
                </a:pathLst>
              </a:custGeom>
              <a:solidFill>
                <a:srgbClr val="FFFFFF">
                  <a:alpha val="21961"/>
                </a:srgbClr>
              </a:solidFill>
              <a:ln>
                <a:noFill/>
              </a:ln>
            </p:spPr>
            <p:txBody>
              <a:bodyPr vert="horz" wrap="square" lIns="91440" tIns="45720" rIns="91440" bIns="45720" numCol="1" anchor="t" anchorCtr="0" compatLnSpc="1"/>
              <a:lstStyle/>
              <a:p>
                <a:endParaRPr lang="zh-CN" altLang="en-US"/>
              </a:p>
            </p:txBody>
          </p:sp>
          <p:sp>
            <p:nvSpPr>
              <p:cNvPr id="20" name="Freeform 22"/>
              <p:cNvSpPr/>
              <p:nvPr/>
            </p:nvSpPr>
            <p:spPr bwMode="auto">
              <a:xfrm>
                <a:off x="3775967" y="1002258"/>
                <a:ext cx="3439587" cy="1986823"/>
              </a:xfrm>
              <a:custGeom>
                <a:avLst/>
                <a:gdLst>
                  <a:gd name="T0" fmla="*/ 3407 w 3407"/>
                  <a:gd name="T1" fmla="*/ 0 h 1968"/>
                  <a:gd name="T2" fmla="*/ 1134 w 3407"/>
                  <a:gd name="T3" fmla="*/ 0 h 1968"/>
                  <a:gd name="T4" fmla="*/ 0 w 3407"/>
                  <a:gd name="T5" fmla="*/ 1968 h 1968"/>
                  <a:gd name="T6" fmla="*/ 3407 w 3407"/>
                  <a:gd name="T7" fmla="*/ 0 h 1968"/>
                </a:gdLst>
                <a:ahLst/>
                <a:cxnLst>
                  <a:cxn ang="0">
                    <a:pos x="T0" y="T1"/>
                  </a:cxn>
                  <a:cxn ang="0">
                    <a:pos x="T2" y="T3"/>
                  </a:cxn>
                  <a:cxn ang="0">
                    <a:pos x="T4" y="T5"/>
                  </a:cxn>
                  <a:cxn ang="0">
                    <a:pos x="T6" y="T7"/>
                  </a:cxn>
                </a:cxnLst>
                <a:rect l="0" t="0" r="r" b="b"/>
                <a:pathLst>
                  <a:path w="3407" h="1968">
                    <a:moveTo>
                      <a:pt x="3407" y="0"/>
                    </a:moveTo>
                    <a:lnTo>
                      <a:pt x="1134" y="0"/>
                    </a:lnTo>
                    <a:lnTo>
                      <a:pt x="0" y="1968"/>
                    </a:lnTo>
                    <a:lnTo>
                      <a:pt x="3407" y="0"/>
                    </a:lnTo>
                    <a:close/>
                  </a:path>
                </a:pathLst>
              </a:custGeom>
              <a:solidFill>
                <a:srgbClr val="FFFFFF">
                  <a:alpha val="21961"/>
                </a:srgbClr>
              </a:solidFill>
              <a:ln>
                <a:noFill/>
              </a:ln>
            </p:spPr>
            <p:txBody>
              <a:bodyPr vert="horz" wrap="square" lIns="91440" tIns="45720" rIns="91440" bIns="45720" numCol="1" anchor="t" anchorCtr="0" compatLnSpc="1"/>
              <a:lstStyle/>
              <a:p>
                <a:endParaRPr lang="zh-CN" altLang="en-US"/>
              </a:p>
            </p:txBody>
          </p:sp>
          <p:sp>
            <p:nvSpPr>
              <p:cNvPr id="21" name="Freeform 25"/>
              <p:cNvSpPr/>
              <p:nvPr/>
            </p:nvSpPr>
            <p:spPr bwMode="auto">
              <a:xfrm>
                <a:off x="3800811" y="3024379"/>
                <a:ext cx="3439588" cy="1983795"/>
              </a:xfrm>
              <a:custGeom>
                <a:avLst/>
                <a:gdLst>
                  <a:gd name="T0" fmla="*/ 0 w 3407"/>
                  <a:gd name="T1" fmla="*/ 0 h 1965"/>
                  <a:gd name="T2" fmla="*/ 1134 w 3407"/>
                  <a:gd name="T3" fmla="*/ 1965 h 1965"/>
                  <a:gd name="T4" fmla="*/ 3407 w 3407"/>
                  <a:gd name="T5" fmla="*/ 1965 h 1965"/>
                  <a:gd name="T6" fmla="*/ 0 w 3407"/>
                  <a:gd name="T7" fmla="*/ 0 h 1965"/>
                </a:gdLst>
                <a:ahLst/>
                <a:cxnLst>
                  <a:cxn ang="0">
                    <a:pos x="T0" y="T1"/>
                  </a:cxn>
                  <a:cxn ang="0">
                    <a:pos x="T2" y="T3"/>
                  </a:cxn>
                  <a:cxn ang="0">
                    <a:pos x="T4" y="T5"/>
                  </a:cxn>
                  <a:cxn ang="0">
                    <a:pos x="T6" y="T7"/>
                  </a:cxn>
                </a:cxnLst>
                <a:rect l="0" t="0" r="r" b="b"/>
                <a:pathLst>
                  <a:path w="3407" h="1965">
                    <a:moveTo>
                      <a:pt x="0" y="0"/>
                    </a:moveTo>
                    <a:lnTo>
                      <a:pt x="1134" y="1965"/>
                    </a:lnTo>
                    <a:lnTo>
                      <a:pt x="3407" y="1965"/>
                    </a:lnTo>
                    <a:lnTo>
                      <a:pt x="0" y="0"/>
                    </a:lnTo>
                    <a:close/>
                  </a:path>
                </a:pathLst>
              </a:custGeom>
              <a:solidFill>
                <a:srgbClr val="FFFFFF">
                  <a:alpha val="21961"/>
                </a:srgbClr>
              </a:solidFill>
              <a:ln>
                <a:noFill/>
              </a:ln>
            </p:spPr>
            <p:txBody>
              <a:bodyPr vert="horz" wrap="square" lIns="91440" tIns="45720" rIns="91440" bIns="45720" numCol="1" anchor="t" anchorCtr="0" compatLnSpc="1"/>
              <a:lstStyle/>
              <a:p>
                <a:endParaRPr lang="zh-CN" altLang="en-US"/>
              </a:p>
            </p:txBody>
          </p:sp>
          <p:sp>
            <p:nvSpPr>
              <p:cNvPr id="22" name="Freeform 33"/>
              <p:cNvSpPr/>
              <p:nvPr/>
            </p:nvSpPr>
            <p:spPr bwMode="auto">
              <a:xfrm>
                <a:off x="4946668" y="3016568"/>
                <a:ext cx="3439588" cy="1983795"/>
              </a:xfrm>
              <a:custGeom>
                <a:avLst/>
                <a:gdLst>
                  <a:gd name="T0" fmla="*/ 3407 w 3407"/>
                  <a:gd name="T1" fmla="*/ 0 h 1965"/>
                  <a:gd name="T2" fmla="*/ 0 w 3407"/>
                  <a:gd name="T3" fmla="*/ 1965 h 1965"/>
                  <a:gd name="T4" fmla="*/ 2273 w 3407"/>
                  <a:gd name="T5" fmla="*/ 1965 h 1965"/>
                  <a:gd name="T6" fmla="*/ 3407 w 3407"/>
                  <a:gd name="T7" fmla="*/ 0 h 1965"/>
                </a:gdLst>
                <a:ahLst/>
                <a:cxnLst>
                  <a:cxn ang="0">
                    <a:pos x="T0" y="T1"/>
                  </a:cxn>
                  <a:cxn ang="0">
                    <a:pos x="T2" y="T3"/>
                  </a:cxn>
                  <a:cxn ang="0">
                    <a:pos x="T4" y="T5"/>
                  </a:cxn>
                  <a:cxn ang="0">
                    <a:pos x="T6" y="T7"/>
                  </a:cxn>
                </a:cxnLst>
                <a:rect l="0" t="0" r="r" b="b"/>
                <a:pathLst>
                  <a:path w="3407" h="1965">
                    <a:moveTo>
                      <a:pt x="3407" y="0"/>
                    </a:moveTo>
                    <a:lnTo>
                      <a:pt x="0" y="1965"/>
                    </a:lnTo>
                    <a:lnTo>
                      <a:pt x="2273" y="1965"/>
                    </a:lnTo>
                    <a:lnTo>
                      <a:pt x="3407" y="0"/>
                    </a:lnTo>
                    <a:close/>
                  </a:path>
                </a:pathLst>
              </a:custGeom>
              <a:solidFill>
                <a:srgbClr val="FFFFFF">
                  <a:alpha val="21961"/>
                </a:srgbClr>
              </a:solidFill>
              <a:ln>
                <a:noFill/>
              </a:ln>
            </p:spPr>
            <p:txBody>
              <a:bodyPr vert="horz" wrap="square" lIns="91440" tIns="45720" rIns="91440" bIns="45720" numCol="1" anchor="t" anchorCtr="0" compatLnSpc="1"/>
              <a:lstStyle/>
              <a:p>
                <a:endParaRPr lang="zh-CN" altLang="en-US"/>
              </a:p>
            </p:txBody>
          </p:sp>
          <p:sp>
            <p:nvSpPr>
              <p:cNvPr id="23" name="Freeform 131"/>
              <p:cNvSpPr/>
              <p:nvPr/>
            </p:nvSpPr>
            <p:spPr bwMode="auto">
              <a:xfrm>
                <a:off x="3798124" y="1016405"/>
                <a:ext cx="4524573" cy="3915581"/>
              </a:xfrm>
              <a:custGeom>
                <a:avLst/>
                <a:gdLst>
                  <a:gd name="T0" fmla="*/ 2297 w 3061"/>
                  <a:gd name="T1" fmla="*/ 0 h 2649"/>
                  <a:gd name="T2" fmla="*/ 3061 w 3061"/>
                  <a:gd name="T3" fmla="*/ 1325 h 2649"/>
                  <a:gd name="T4" fmla="*/ 2297 w 3061"/>
                  <a:gd name="T5" fmla="*/ 2649 h 2649"/>
                  <a:gd name="T6" fmla="*/ 764 w 3061"/>
                  <a:gd name="T7" fmla="*/ 2649 h 2649"/>
                  <a:gd name="T8" fmla="*/ 0 w 3061"/>
                  <a:gd name="T9" fmla="*/ 1325 h 2649"/>
                  <a:gd name="T10" fmla="*/ 764 w 3061"/>
                  <a:gd name="T11" fmla="*/ 0 h 2649"/>
                  <a:gd name="T12" fmla="*/ 2297 w 3061"/>
                  <a:gd name="T13" fmla="*/ 0 h 2649"/>
                </a:gdLst>
                <a:ahLst/>
                <a:cxnLst>
                  <a:cxn ang="0">
                    <a:pos x="T0" y="T1"/>
                  </a:cxn>
                  <a:cxn ang="0">
                    <a:pos x="T2" y="T3"/>
                  </a:cxn>
                  <a:cxn ang="0">
                    <a:pos x="T4" y="T5"/>
                  </a:cxn>
                  <a:cxn ang="0">
                    <a:pos x="T6" y="T7"/>
                  </a:cxn>
                  <a:cxn ang="0">
                    <a:pos x="T8" y="T9"/>
                  </a:cxn>
                  <a:cxn ang="0">
                    <a:pos x="T10" y="T11"/>
                  </a:cxn>
                  <a:cxn ang="0">
                    <a:pos x="T12" y="T13"/>
                  </a:cxn>
                </a:cxnLst>
                <a:rect l="0" t="0" r="r" b="b"/>
                <a:pathLst>
                  <a:path w="3061" h="2649">
                    <a:moveTo>
                      <a:pt x="2297" y="0"/>
                    </a:moveTo>
                    <a:lnTo>
                      <a:pt x="3061" y="1325"/>
                    </a:lnTo>
                    <a:lnTo>
                      <a:pt x="2297" y="2649"/>
                    </a:lnTo>
                    <a:lnTo>
                      <a:pt x="764" y="2649"/>
                    </a:lnTo>
                    <a:lnTo>
                      <a:pt x="0" y="1325"/>
                    </a:lnTo>
                    <a:lnTo>
                      <a:pt x="764" y="0"/>
                    </a:lnTo>
                    <a:lnTo>
                      <a:pt x="229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 name="Freeform 133"/>
              <p:cNvSpPr/>
              <p:nvPr/>
            </p:nvSpPr>
            <p:spPr bwMode="auto">
              <a:xfrm>
                <a:off x="6059671" y="1016405"/>
                <a:ext cx="2263026" cy="1958530"/>
              </a:xfrm>
              <a:custGeom>
                <a:avLst/>
                <a:gdLst>
                  <a:gd name="T0" fmla="*/ 767 w 1531"/>
                  <a:gd name="T1" fmla="*/ 0 h 1325"/>
                  <a:gd name="T2" fmla="*/ 767 w 1531"/>
                  <a:gd name="T3" fmla="*/ 0 h 1325"/>
                  <a:gd name="T4" fmla="*/ 0 w 1531"/>
                  <a:gd name="T5" fmla="*/ 442 h 1325"/>
                  <a:gd name="T6" fmla="*/ 1531 w 1531"/>
                  <a:gd name="T7" fmla="*/ 1325 h 1325"/>
                  <a:gd name="T8" fmla="*/ 767 w 1531"/>
                  <a:gd name="T9" fmla="*/ 0 h 1325"/>
                </a:gdLst>
                <a:ahLst/>
                <a:cxnLst>
                  <a:cxn ang="0">
                    <a:pos x="T0" y="T1"/>
                  </a:cxn>
                  <a:cxn ang="0">
                    <a:pos x="T2" y="T3"/>
                  </a:cxn>
                  <a:cxn ang="0">
                    <a:pos x="T4" y="T5"/>
                  </a:cxn>
                  <a:cxn ang="0">
                    <a:pos x="T6" y="T7"/>
                  </a:cxn>
                  <a:cxn ang="0">
                    <a:pos x="T8" y="T9"/>
                  </a:cxn>
                </a:cxnLst>
                <a:rect l="0" t="0" r="r" b="b"/>
                <a:pathLst>
                  <a:path w="1531" h="1325">
                    <a:moveTo>
                      <a:pt x="767" y="0"/>
                    </a:moveTo>
                    <a:lnTo>
                      <a:pt x="767" y="0"/>
                    </a:lnTo>
                    <a:lnTo>
                      <a:pt x="0" y="442"/>
                    </a:lnTo>
                    <a:lnTo>
                      <a:pt x="1531" y="1325"/>
                    </a:lnTo>
                    <a:lnTo>
                      <a:pt x="76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 name="Freeform 135"/>
              <p:cNvSpPr/>
              <p:nvPr/>
            </p:nvSpPr>
            <p:spPr bwMode="auto">
              <a:xfrm>
                <a:off x="3798124" y="2974934"/>
                <a:ext cx="3395277" cy="1957051"/>
              </a:xfrm>
              <a:custGeom>
                <a:avLst/>
                <a:gdLst>
                  <a:gd name="T0" fmla="*/ 0 w 2297"/>
                  <a:gd name="T1" fmla="*/ 0 h 1324"/>
                  <a:gd name="T2" fmla="*/ 764 w 2297"/>
                  <a:gd name="T3" fmla="*/ 1324 h 1324"/>
                  <a:gd name="T4" fmla="*/ 2297 w 2297"/>
                  <a:gd name="T5" fmla="*/ 1324 h 1324"/>
                  <a:gd name="T6" fmla="*/ 764 w 2297"/>
                  <a:gd name="T7" fmla="*/ 1324 h 1324"/>
                  <a:gd name="T8" fmla="*/ 1530 w 2297"/>
                  <a:gd name="T9" fmla="*/ 882 h 1324"/>
                  <a:gd name="T10" fmla="*/ 0 w 2297"/>
                  <a:gd name="T11" fmla="*/ 0 h 1324"/>
                </a:gdLst>
                <a:ahLst/>
                <a:cxnLst>
                  <a:cxn ang="0">
                    <a:pos x="T0" y="T1"/>
                  </a:cxn>
                  <a:cxn ang="0">
                    <a:pos x="T2" y="T3"/>
                  </a:cxn>
                  <a:cxn ang="0">
                    <a:pos x="T4" y="T5"/>
                  </a:cxn>
                  <a:cxn ang="0">
                    <a:pos x="T6" y="T7"/>
                  </a:cxn>
                  <a:cxn ang="0">
                    <a:pos x="T8" y="T9"/>
                  </a:cxn>
                  <a:cxn ang="0">
                    <a:pos x="T10" y="T11"/>
                  </a:cxn>
                </a:cxnLst>
                <a:rect l="0" t="0" r="r" b="b"/>
                <a:pathLst>
                  <a:path w="2297" h="1324">
                    <a:moveTo>
                      <a:pt x="0" y="0"/>
                    </a:moveTo>
                    <a:lnTo>
                      <a:pt x="764" y="1324"/>
                    </a:lnTo>
                    <a:lnTo>
                      <a:pt x="2297" y="1324"/>
                    </a:lnTo>
                    <a:lnTo>
                      <a:pt x="764" y="1324"/>
                    </a:lnTo>
                    <a:lnTo>
                      <a:pt x="1530" y="882"/>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 name="Freeform 137"/>
              <p:cNvSpPr/>
              <p:nvPr/>
            </p:nvSpPr>
            <p:spPr bwMode="auto">
              <a:xfrm>
                <a:off x="6059671" y="2974934"/>
                <a:ext cx="2263026" cy="1957051"/>
              </a:xfrm>
              <a:custGeom>
                <a:avLst/>
                <a:gdLst>
                  <a:gd name="T0" fmla="*/ 1531 w 1531"/>
                  <a:gd name="T1" fmla="*/ 0 h 1324"/>
                  <a:gd name="T2" fmla="*/ 0 w 1531"/>
                  <a:gd name="T3" fmla="*/ 882 h 1324"/>
                  <a:gd name="T4" fmla="*/ 767 w 1531"/>
                  <a:gd name="T5" fmla="*/ 1324 h 1324"/>
                  <a:gd name="T6" fmla="*/ 1531 w 1531"/>
                  <a:gd name="T7" fmla="*/ 0 h 1324"/>
                </a:gdLst>
                <a:ahLst/>
                <a:cxnLst>
                  <a:cxn ang="0">
                    <a:pos x="T0" y="T1"/>
                  </a:cxn>
                  <a:cxn ang="0">
                    <a:pos x="T2" y="T3"/>
                  </a:cxn>
                  <a:cxn ang="0">
                    <a:pos x="T4" y="T5"/>
                  </a:cxn>
                  <a:cxn ang="0">
                    <a:pos x="T6" y="T7"/>
                  </a:cxn>
                </a:cxnLst>
                <a:rect l="0" t="0" r="r" b="b"/>
                <a:pathLst>
                  <a:path w="1531" h="1324">
                    <a:moveTo>
                      <a:pt x="1531" y="0"/>
                    </a:moveTo>
                    <a:lnTo>
                      <a:pt x="0" y="882"/>
                    </a:lnTo>
                    <a:lnTo>
                      <a:pt x="767" y="1324"/>
                    </a:lnTo>
                    <a:lnTo>
                      <a:pt x="15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 name="Freeform 139"/>
              <p:cNvSpPr/>
              <p:nvPr/>
            </p:nvSpPr>
            <p:spPr bwMode="auto">
              <a:xfrm>
                <a:off x="4927420" y="4278650"/>
                <a:ext cx="2265982" cy="653336"/>
              </a:xfrm>
              <a:custGeom>
                <a:avLst/>
                <a:gdLst>
                  <a:gd name="T0" fmla="*/ 766 w 1533"/>
                  <a:gd name="T1" fmla="*/ 0 h 442"/>
                  <a:gd name="T2" fmla="*/ 0 w 1533"/>
                  <a:gd name="T3" fmla="*/ 442 h 442"/>
                  <a:gd name="T4" fmla="*/ 1533 w 1533"/>
                  <a:gd name="T5" fmla="*/ 442 h 442"/>
                  <a:gd name="T6" fmla="*/ 766 w 1533"/>
                  <a:gd name="T7" fmla="*/ 0 h 442"/>
                </a:gdLst>
                <a:ahLst/>
                <a:cxnLst>
                  <a:cxn ang="0">
                    <a:pos x="T0" y="T1"/>
                  </a:cxn>
                  <a:cxn ang="0">
                    <a:pos x="T2" y="T3"/>
                  </a:cxn>
                  <a:cxn ang="0">
                    <a:pos x="T4" y="T5"/>
                  </a:cxn>
                  <a:cxn ang="0">
                    <a:pos x="T6" y="T7"/>
                  </a:cxn>
                </a:cxnLst>
                <a:rect l="0" t="0" r="r" b="b"/>
                <a:pathLst>
                  <a:path w="1533" h="442">
                    <a:moveTo>
                      <a:pt x="766" y="0"/>
                    </a:moveTo>
                    <a:lnTo>
                      <a:pt x="0" y="442"/>
                    </a:lnTo>
                    <a:lnTo>
                      <a:pt x="1533" y="442"/>
                    </a:lnTo>
                    <a:lnTo>
                      <a:pt x="76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 name="Freeform 141"/>
              <p:cNvSpPr/>
              <p:nvPr/>
            </p:nvSpPr>
            <p:spPr bwMode="auto">
              <a:xfrm>
                <a:off x="3798124" y="1016405"/>
                <a:ext cx="2261547" cy="1958530"/>
              </a:xfrm>
              <a:custGeom>
                <a:avLst/>
                <a:gdLst>
                  <a:gd name="T0" fmla="*/ 764 w 1530"/>
                  <a:gd name="T1" fmla="*/ 0 h 1325"/>
                  <a:gd name="T2" fmla="*/ 764 w 1530"/>
                  <a:gd name="T3" fmla="*/ 0 h 1325"/>
                  <a:gd name="T4" fmla="*/ 0 w 1530"/>
                  <a:gd name="T5" fmla="*/ 1325 h 1325"/>
                  <a:gd name="T6" fmla="*/ 1530 w 1530"/>
                  <a:gd name="T7" fmla="*/ 442 h 1325"/>
                  <a:gd name="T8" fmla="*/ 764 w 1530"/>
                  <a:gd name="T9" fmla="*/ 0 h 1325"/>
                </a:gdLst>
                <a:ahLst/>
                <a:cxnLst>
                  <a:cxn ang="0">
                    <a:pos x="T0" y="T1"/>
                  </a:cxn>
                  <a:cxn ang="0">
                    <a:pos x="T2" y="T3"/>
                  </a:cxn>
                  <a:cxn ang="0">
                    <a:pos x="T4" y="T5"/>
                  </a:cxn>
                  <a:cxn ang="0">
                    <a:pos x="T6" y="T7"/>
                  </a:cxn>
                  <a:cxn ang="0">
                    <a:pos x="T8" y="T9"/>
                  </a:cxn>
                </a:cxnLst>
                <a:rect l="0" t="0" r="r" b="b"/>
                <a:pathLst>
                  <a:path w="1530" h="1325">
                    <a:moveTo>
                      <a:pt x="764" y="0"/>
                    </a:moveTo>
                    <a:lnTo>
                      <a:pt x="764" y="0"/>
                    </a:lnTo>
                    <a:lnTo>
                      <a:pt x="0" y="1325"/>
                    </a:lnTo>
                    <a:lnTo>
                      <a:pt x="1530" y="442"/>
                    </a:lnTo>
                    <a:lnTo>
                      <a:pt x="76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 name="Freeform 143"/>
              <p:cNvSpPr/>
              <p:nvPr/>
            </p:nvSpPr>
            <p:spPr bwMode="auto">
              <a:xfrm>
                <a:off x="4927420" y="1016405"/>
                <a:ext cx="2265982" cy="653336"/>
              </a:xfrm>
              <a:custGeom>
                <a:avLst/>
                <a:gdLst>
                  <a:gd name="T0" fmla="*/ 1533 w 1533"/>
                  <a:gd name="T1" fmla="*/ 0 h 442"/>
                  <a:gd name="T2" fmla="*/ 0 w 1533"/>
                  <a:gd name="T3" fmla="*/ 0 h 442"/>
                  <a:gd name="T4" fmla="*/ 766 w 1533"/>
                  <a:gd name="T5" fmla="*/ 442 h 442"/>
                  <a:gd name="T6" fmla="*/ 1533 w 1533"/>
                  <a:gd name="T7" fmla="*/ 0 h 442"/>
                </a:gdLst>
                <a:ahLst/>
                <a:cxnLst>
                  <a:cxn ang="0">
                    <a:pos x="T0" y="T1"/>
                  </a:cxn>
                  <a:cxn ang="0">
                    <a:pos x="T2" y="T3"/>
                  </a:cxn>
                  <a:cxn ang="0">
                    <a:pos x="T4" y="T5"/>
                  </a:cxn>
                  <a:cxn ang="0">
                    <a:pos x="T6" y="T7"/>
                  </a:cxn>
                </a:cxnLst>
                <a:rect l="0" t="0" r="r" b="b"/>
                <a:pathLst>
                  <a:path w="1533" h="442">
                    <a:moveTo>
                      <a:pt x="1533" y="0"/>
                    </a:moveTo>
                    <a:lnTo>
                      <a:pt x="0" y="0"/>
                    </a:lnTo>
                    <a:lnTo>
                      <a:pt x="766" y="442"/>
                    </a:lnTo>
                    <a:lnTo>
                      <a:pt x="153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34" name="Freeform 151"/>
            <p:cNvSpPr>
              <a:spLocks noChangeArrowheads="1"/>
            </p:cNvSpPr>
            <p:nvPr/>
          </p:nvSpPr>
          <p:spPr bwMode="auto">
            <a:xfrm>
              <a:off x="8039951" y="3204569"/>
              <a:ext cx="576782" cy="336883"/>
            </a:xfrm>
            <a:custGeom>
              <a:avLst/>
              <a:gdLst>
                <a:gd name="T0" fmla="*/ 124 w 497"/>
                <a:gd name="T1" fmla="*/ 221 h 293"/>
                <a:gd name="T2" fmla="*/ 124 w 497"/>
                <a:gd name="T3" fmla="*/ 221 h 293"/>
                <a:gd name="T4" fmla="*/ 124 w 497"/>
                <a:gd name="T5" fmla="*/ 97 h 293"/>
                <a:gd name="T6" fmla="*/ 177 w 497"/>
                <a:gd name="T7" fmla="*/ 97 h 293"/>
                <a:gd name="T8" fmla="*/ 88 w 497"/>
                <a:gd name="T9" fmla="*/ 0 h 293"/>
                <a:gd name="T10" fmla="*/ 0 w 497"/>
                <a:gd name="T11" fmla="*/ 97 h 293"/>
                <a:gd name="T12" fmla="*/ 53 w 497"/>
                <a:gd name="T13" fmla="*/ 97 h 293"/>
                <a:gd name="T14" fmla="*/ 53 w 497"/>
                <a:gd name="T15" fmla="*/ 248 h 293"/>
                <a:gd name="T16" fmla="*/ 97 w 497"/>
                <a:gd name="T17" fmla="*/ 292 h 293"/>
                <a:gd name="T18" fmla="*/ 319 w 497"/>
                <a:gd name="T19" fmla="*/ 292 h 293"/>
                <a:gd name="T20" fmla="*/ 256 w 497"/>
                <a:gd name="T21" fmla="*/ 221 h 293"/>
                <a:gd name="T22" fmla="*/ 124 w 497"/>
                <a:gd name="T23" fmla="*/ 221 h 293"/>
                <a:gd name="T24" fmla="*/ 443 w 497"/>
                <a:gd name="T25" fmla="*/ 195 h 293"/>
                <a:gd name="T26" fmla="*/ 443 w 497"/>
                <a:gd name="T27" fmla="*/ 195 h 293"/>
                <a:gd name="T28" fmla="*/ 443 w 497"/>
                <a:gd name="T29" fmla="*/ 44 h 293"/>
                <a:gd name="T30" fmla="*/ 399 w 497"/>
                <a:gd name="T31" fmla="*/ 0 h 293"/>
                <a:gd name="T32" fmla="*/ 177 w 497"/>
                <a:gd name="T33" fmla="*/ 0 h 293"/>
                <a:gd name="T34" fmla="*/ 239 w 497"/>
                <a:gd name="T35" fmla="*/ 61 h 293"/>
                <a:gd name="T36" fmla="*/ 372 w 497"/>
                <a:gd name="T37" fmla="*/ 61 h 293"/>
                <a:gd name="T38" fmla="*/ 372 w 497"/>
                <a:gd name="T39" fmla="*/ 195 h 293"/>
                <a:gd name="T40" fmla="*/ 319 w 497"/>
                <a:gd name="T41" fmla="*/ 195 h 293"/>
                <a:gd name="T42" fmla="*/ 407 w 497"/>
                <a:gd name="T43" fmla="*/ 292 h 293"/>
                <a:gd name="T44" fmla="*/ 496 w 497"/>
                <a:gd name="T45" fmla="*/ 195 h 293"/>
                <a:gd name="T46" fmla="*/ 443 w 497"/>
                <a:gd name="T47" fmla="*/ 195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97" h="293">
                  <a:moveTo>
                    <a:pt x="124" y="221"/>
                  </a:moveTo>
                  <a:lnTo>
                    <a:pt x="124" y="221"/>
                  </a:lnTo>
                  <a:cubicBezTo>
                    <a:pt x="124" y="97"/>
                    <a:pt x="124" y="97"/>
                    <a:pt x="124" y="97"/>
                  </a:cubicBezTo>
                  <a:cubicBezTo>
                    <a:pt x="177" y="97"/>
                    <a:pt x="177" y="97"/>
                    <a:pt x="177" y="97"/>
                  </a:cubicBezTo>
                  <a:cubicBezTo>
                    <a:pt x="88" y="0"/>
                    <a:pt x="88" y="0"/>
                    <a:pt x="88" y="0"/>
                  </a:cubicBezTo>
                  <a:cubicBezTo>
                    <a:pt x="0" y="97"/>
                    <a:pt x="0" y="97"/>
                    <a:pt x="0" y="97"/>
                  </a:cubicBezTo>
                  <a:cubicBezTo>
                    <a:pt x="53" y="97"/>
                    <a:pt x="53" y="97"/>
                    <a:pt x="53" y="97"/>
                  </a:cubicBezTo>
                  <a:cubicBezTo>
                    <a:pt x="53" y="248"/>
                    <a:pt x="53" y="248"/>
                    <a:pt x="53" y="248"/>
                  </a:cubicBezTo>
                  <a:cubicBezTo>
                    <a:pt x="53" y="274"/>
                    <a:pt x="71" y="292"/>
                    <a:pt x="97" y="292"/>
                  </a:cubicBezTo>
                  <a:cubicBezTo>
                    <a:pt x="319" y="292"/>
                    <a:pt x="319" y="292"/>
                    <a:pt x="319" y="292"/>
                  </a:cubicBezTo>
                  <a:cubicBezTo>
                    <a:pt x="256" y="221"/>
                    <a:pt x="256" y="221"/>
                    <a:pt x="256" y="221"/>
                  </a:cubicBezTo>
                  <a:lnTo>
                    <a:pt x="124" y="221"/>
                  </a:lnTo>
                  <a:close/>
                  <a:moveTo>
                    <a:pt x="443" y="195"/>
                  </a:moveTo>
                  <a:lnTo>
                    <a:pt x="443" y="195"/>
                  </a:lnTo>
                  <a:cubicBezTo>
                    <a:pt x="443" y="44"/>
                    <a:pt x="443" y="44"/>
                    <a:pt x="443" y="44"/>
                  </a:cubicBezTo>
                  <a:cubicBezTo>
                    <a:pt x="443" y="17"/>
                    <a:pt x="425" y="0"/>
                    <a:pt x="399" y="0"/>
                  </a:cubicBezTo>
                  <a:cubicBezTo>
                    <a:pt x="177" y="0"/>
                    <a:pt x="177" y="0"/>
                    <a:pt x="177" y="0"/>
                  </a:cubicBezTo>
                  <a:cubicBezTo>
                    <a:pt x="239" y="61"/>
                    <a:pt x="239" y="61"/>
                    <a:pt x="239" y="61"/>
                  </a:cubicBezTo>
                  <a:cubicBezTo>
                    <a:pt x="372" y="61"/>
                    <a:pt x="372" y="61"/>
                    <a:pt x="372" y="61"/>
                  </a:cubicBezTo>
                  <a:cubicBezTo>
                    <a:pt x="372" y="195"/>
                    <a:pt x="372" y="195"/>
                    <a:pt x="372" y="195"/>
                  </a:cubicBezTo>
                  <a:cubicBezTo>
                    <a:pt x="319" y="195"/>
                    <a:pt x="319" y="195"/>
                    <a:pt x="319" y="195"/>
                  </a:cubicBezTo>
                  <a:cubicBezTo>
                    <a:pt x="407" y="292"/>
                    <a:pt x="407" y="292"/>
                    <a:pt x="407" y="292"/>
                  </a:cubicBezTo>
                  <a:cubicBezTo>
                    <a:pt x="496" y="195"/>
                    <a:pt x="496" y="195"/>
                    <a:pt x="496" y="195"/>
                  </a:cubicBezTo>
                  <a:lnTo>
                    <a:pt x="443" y="195"/>
                  </a:lnTo>
                  <a:close/>
                </a:path>
              </a:pathLst>
            </a:custGeom>
            <a:solidFill>
              <a:srgbClr val="FFFFFF">
                <a:alpha val="40000"/>
              </a:srgbClr>
            </a:solidFill>
            <a:ln>
              <a:noFill/>
            </a:ln>
            <a:effectLst/>
          </p:spPr>
          <p:txBody>
            <a:bodyPr wrap="none" anchor="ctr"/>
            <a:lstStyle/>
            <a:p>
              <a:pPr defTabSz="534670"/>
              <a:endParaRPr lang="en-US" sz="2105" dirty="0">
                <a:solidFill>
                  <a:prstClr val="black"/>
                </a:solidFill>
                <a:latin typeface="Calibri" panose="020F0502020204030204"/>
              </a:endParaRPr>
            </a:p>
          </p:txBody>
        </p:sp>
      </p:grpSp>
    </p:spTree>
  </p:cSld>
  <p:clrMapOvr>
    <a:masterClrMapping/>
  </p:clrMapOvr>
  <p:transition spd="med">
    <p:pull/>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a:srcRect l="651" t="3819" r="2203" b="1245"/>
          <a:stretch>
            <a:fillRect/>
          </a:stretch>
        </p:blipFill>
        <p:spPr>
          <a:xfrm>
            <a:off x="0" y="0"/>
            <a:ext cx="12192000" cy="6858000"/>
          </a:xfrm>
          <a:prstGeom prst="rect">
            <a:avLst/>
          </a:prstGeom>
        </p:spPr>
      </p:pic>
      <p:sp>
        <p:nvSpPr>
          <p:cNvPr id="75" name="矩形 74"/>
          <p:cNvSpPr/>
          <p:nvPr/>
        </p:nvSpPr>
        <p:spPr>
          <a:xfrm>
            <a:off x="1344475" y="219906"/>
            <a:ext cx="9503051" cy="461665"/>
          </a:xfrm>
          <a:prstGeom prst="rect">
            <a:avLst/>
          </a:prstGeom>
        </p:spPr>
        <p:txBody>
          <a:bodyPr wrap="none">
            <a:spAutoFit/>
          </a:bodyPr>
          <a:lstStyle/>
          <a:p>
            <a:pPr algn="ctr"/>
            <a:r>
              <a:rPr lang="en-US" altLang="zh-CN" sz="2400" b="1" spc="300" dirty="0">
                <a:solidFill>
                  <a:srgbClr val="61B5C0"/>
                </a:solidFill>
                <a:latin typeface="微软雅黑" panose="020B0503020204020204" pitchFamily="34" charset="-122"/>
                <a:ea typeface="微软雅黑" panose="020B0503020204020204" pitchFamily="34" charset="-122"/>
              </a:rPr>
              <a:t>The Arrangement to River Chief System in Detail</a:t>
            </a:r>
          </a:p>
        </p:txBody>
      </p:sp>
      <p:pic>
        <p:nvPicPr>
          <p:cNvPr id="64" name="图片 63"/>
          <p:cNvPicPr>
            <a:picLocks noChangeAspect="1"/>
          </p:cNvPicPr>
          <p:nvPr/>
        </p:nvPicPr>
        <p:blipFill>
          <a:blip r:embed="rId3"/>
          <a:srcRect t="50000"/>
          <a:stretch>
            <a:fillRect/>
          </a:stretch>
        </p:blipFill>
        <p:spPr>
          <a:xfrm>
            <a:off x="5552575" y="-1"/>
            <a:ext cx="1086850" cy="157723"/>
          </a:xfrm>
          <a:custGeom>
            <a:avLst/>
            <a:gdLst>
              <a:gd name="connsiteX0" fmla="*/ 0 w 4121253"/>
              <a:gd name="connsiteY0" fmla="*/ 0 h 1792380"/>
              <a:gd name="connsiteX1" fmla="*/ 4121253 w 4121253"/>
              <a:gd name="connsiteY1" fmla="*/ 0 h 1792380"/>
              <a:gd name="connsiteX2" fmla="*/ 4121253 w 4121253"/>
              <a:gd name="connsiteY2" fmla="*/ 1792380 h 1792380"/>
              <a:gd name="connsiteX3" fmla="*/ 0 w 4121253"/>
              <a:gd name="connsiteY3" fmla="*/ 1792380 h 1792380"/>
            </a:gdLst>
            <a:ahLst/>
            <a:cxnLst>
              <a:cxn ang="0">
                <a:pos x="connsiteX0" y="connsiteY0"/>
              </a:cxn>
              <a:cxn ang="0">
                <a:pos x="connsiteX1" y="connsiteY1"/>
              </a:cxn>
              <a:cxn ang="0">
                <a:pos x="connsiteX2" y="connsiteY2"/>
              </a:cxn>
              <a:cxn ang="0">
                <a:pos x="connsiteX3" y="connsiteY3"/>
              </a:cxn>
            </a:cxnLst>
            <a:rect l="l" t="t" r="r" b="b"/>
            <a:pathLst>
              <a:path w="4121253" h="1792380">
                <a:moveTo>
                  <a:pt x="0" y="0"/>
                </a:moveTo>
                <a:lnTo>
                  <a:pt x="4121253" y="0"/>
                </a:lnTo>
                <a:lnTo>
                  <a:pt x="4121253" y="1792380"/>
                </a:lnTo>
                <a:lnTo>
                  <a:pt x="0" y="1792380"/>
                </a:lnTo>
                <a:close/>
              </a:path>
            </a:pathLst>
          </a:custGeom>
        </p:spPr>
      </p:pic>
      <p:sp>
        <p:nvSpPr>
          <p:cNvPr id="83" name="Freeform 93"/>
          <p:cNvSpPr>
            <a:spLocks noEditPoints="1"/>
          </p:cNvSpPr>
          <p:nvPr/>
        </p:nvSpPr>
        <p:spPr bwMode="auto">
          <a:xfrm>
            <a:off x="6907184" y="2667735"/>
            <a:ext cx="2172177" cy="2174802"/>
          </a:xfrm>
          <a:custGeom>
            <a:avLst/>
            <a:gdLst>
              <a:gd name="T0" fmla="*/ 511 w 1023"/>
              <a:gd name="T1" fmla="*/ 0 h 1024"/>
              <a:gd name="T2" fmla="*/ 0 w 1023"/>
              <a:gd name="T3" fmla="*/ 512 h 1024"/>
              <a:gd name="T4" fmla="*/ 511 w 1023"/>
              <a:gd name="T5" fmla="*/ 1024 h 1024"/>
              <a:gd name="T6" fmla="*/ 1023 w 1023"/>
              <a:gd name="T7" fmla="*/ 512 h 1024"/>
              <a:gd name="T8" fmla="*/ 511 w 1023"/>
              <a:gd name="T9" fmla="*/ 0 h 1024"/>
              <a:gd name="T10" fmla="*/ 511 w 1023"/>
              <a:gd name="T11" fmla="*/ 939 h 1024"/>
              <a:gd name="T12" fmla="*/ 85 w 1023"/>
              <a:gd name="T13" fmla="*/ 512 h 1024"/>
              <a:gd name="T14" fmla="*/ 511 w 1023"/>
              <a:gd name="T15" fmla="*/ 85 h 1024"/>
              <a:gd name="T16" fmla="*/ 938 w 1023"/>
              <a:gd name="T17" fmla="*/ 512 h 1024"/>
              <a:gd name="T18" fmla="*/ 511 w 1023"/>
              <a:gd name="T19" fmla="*/ 939 h 10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3" h="1024">
                <a:moveTo>
                  <a:pt x="511" y="0"/>
                </a:moveTo>
                <a:cubicBezTo>
                  <a:pt x="229" y="0"/>
                  <a:pt x="0" y="230"/>
                  <a:pt x="0" y="512"/>
                </a:cubicBezTo>
                <a:cubicBezTo>
                  <a:pt x="0" y="794"/>
                  <a:pt x="229" y="1024"/>
                  <a:pt x="511" y="1024"/>
                </a:cubicBezTo>
                <a:cubicBezTo>
                  <a:pt x="794" y="1024"/>
                  <a:pt x="1023" y="794"/>
                  <a:pt x="1023" y="512"/>
                </a:cubicBezTo>
                <a:cubicBezTo>
                  <a:pt x="1023" y="230"/>
                  <a:pt x="794" y="0"/>
                  <a:pt x="511" y="0"/>
                </a:cubicBezTo>
                <a:moveTo>
                  <a:pt x="511" y="939"/>
                </a:moveTo>
                <a:cubicBezTo>
                  <a:pt x="276" y="939"/>
                  <a:pt x="85" y="747"/>
                  <a:pt x="85" y="512"/>
                </a:cubicBezTo>
                <a:cubicBezTo>
                  <a:pt x="85" y="277"/>
                  <a:pt x="276" y="85"/>
                  <a:pt x="511" y="85"/>
                </a:cubicBezTo>
                <a:cubicBezTo>
                  <a:pt x="747" y="85"/>
                  <a:pt x="938" y="277"/>
                  <a:pt x="938" y="512"/>
                </a:cubicBezTo>
                <a:cubicBezTo>
                  <a:pt x="938" y="747"/>
                  <a:pt x="747" y="939"/>
                  <a:pt x="511" y="939"/>
                </a:cubicBezTo>
              </a:path>
            </a:pathLst>
          </a:custGeom>
          <a:no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cs typeface="+mn-ea"/>
              <a:sym typeface="+mn-lt"/>
            </a:endParaRPr>
          </a:p>
        </p:txBody>
      </p:sp>
      <p:sp>
        <p:nvSpPr>
          <p:cNvPr id="84" name="Freeform 98"/>
          <p:cNvSpPr>
            <a:spLocks noEditPoints="1"/>
          </p:cNvSpPr>
          <p:nvPr/>
        </p:nvSpPr>
        <p:spPr bwMode="auto">
          <a:xfrm>
            <a:off x="7268120" y="3031295"/>
            <a:ext cx="1450306" cy="1447681"/>
          </a:xfrm>
          <a:custGeom>
            <a:avLst/>
            <a:gdLst>
              <a:gd name="T0" fmla="*/ 341 w 683"/>
              <a:gd name="T1" fmla="*/ 0 h 682"/>
              <a:gd name="T2" fmla="*/ 0 w 683"/>
              <a:gd name="T3" fmla="*/ 341 h 682"/>
              <a:gd name="T4" fmla="*/ 341 w 683"/>
              <a:gd name="T5" fmla="*/ 682 h 682"/>
              <a:gd name="T6" fmla="*/ 683 w 683"/>
              <a:gd name="T7" fmla="*/ 341 h 682"/>
              <a:gd name="T8" fmla="*/ 341 w 683"/>
              <a:gd name="T9" fmla="*/ 0 h 682"/>
              <a:gd name="T10" fmla="*/ 341 w 683"/>
              <a:gd name="T11" fmla="*/ 597 h 682"/>
              <a:gd name="T12" fmla="*/ 85 w 683"/>
              <a:gd name="T13" fmla="*/ 341 h 682"/>
              <a:gd name="T14" fmla="*/ 341 w 683"/>
              <a:gd name="T15" fmla="*/ 85 h 682"/>
              <a:gd name="T16" fmla="*/ 598 w 683"/>
              <a:gd name="T17" fmla="*/ 341 h 682"/>
              <a:gd name="T18" fmla="*/ 341 w 683"/>
              <a:gd name="T19" fmla="*/ 597 h 6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3" h="682">
                <a:moveTo>
                  <a:pt x="341" y="0"/>
                </a:moveTo>
                <a:cubicBezTo>
                  <a:pt x="153" y="0"/>
                  <a:pt x="0" y="153"/>
                  <a:pt x="0" y="341"/>
                </a:cubicBezTo>
                <a:cubicBezTo>
                  <a:pt x="0" y="529"/>
                  <a:pt x="153" y="682"/>
                  <a:pt x="341" y="682"/>
                </a:cubicBezTo>
                <a:cubicBezTo>
                  <a:pt x="530" y="682"/>
                  <a:pt x="683" y="529"/>
                  <a:pt x="683" y="341"/>
                </a:cubicBezTo>
                <a:cubicBezTo>
                  <a:pt x="683" y="153"/>
                  <a:pt x="530" y="0"/>
                  <a:pt x="341" y="0"/>
                </a:cubicBezTo>
                <a:moveTo>
                  <a:pt x="341" y="597"/>
                </a:moveTo>
                <a:cubicBezTo>
                  <a:pt x="200" y="597"/>
                  <a:pt x="85" y="482"/>
                  <a:pt x="85" y="341"/>
                </a:cubicBezTo>
                <a:cubicBezTo>
                  <a:pt x="85" y="200"/>
                  <a:pt x="200" y="85"/>
                  <a:pt x="341" y="85"/>
                </a:cubicBezTo>
                <a:cubicBezTo>
                  <a:pt x="483" y="85"/>
                  <a:pt x="598" y="200"/>
                  <a:pt x="598" y="341"/>
                </a:cubicBezTo>
                <a:cubicBezTo>
                  <a:pt x="598" y="482"/>
                  <a:pt x="483" y="597"/>
                  <a:pt x="341" y="597"/>
                </a:cubicBezTo>
              </a:path>
            </a:pathLst>
          </a:custGeom>
          <a:no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cs typeface="+mn-ea"/>
              <a:sym typeface="+mn-lt"/>
            </a:endParaRPr>
          </a:p>
        </p:txBody>
      </p:sp>
      <p:sp>
        <p:nvSpPr>
          <p:cNvPr id="85" name="Freeform 103"/>
          <p:cNvSpPr>
            <a:spLocks noEditPoints="1"/>
          </p:cNvSpPr>
          <p:nvPr/>
        </p:nvSpPr>
        <p:spPr bwMode="auto">
          <a:xfrm>
            <a:off x="7629056" y="3392231"/>
            <a:ext cx="728434" cy="725809"/>
          </a:xfrm>
          <a:custGeom>
            <a:avLst/>
            <a:gdLst>
              <a:gd name="T0" fmla="*/ 171 w 343"/>
              <a:gd name="T1" fmla="*/ 0 h 342"/>
              <a:gd name="T2" fmla="*/ 0 w 343"/>
              <a:gd name="T3" fmla="*/ 171 h 342"/>
              <a:gd name="T4" fmla="*/ 171 w 343"/>
              <a:gd name="T5" fmla="*/ 342 h 342"/>
              <a:gd name="T6" fmla="*/ 343 w 343"/>
              <a:gd name="T7" fmla="*/ 171 h 342"/>
              <a:gd name="T8" fmla="*/ 171 w 343"/>
              <a:gd name="T9" fmla="*/ 0 h 342"/>
              <a:gd name="T10" fmla="*/ 171 w 343"/>
              <a:gd name="T11" fmla="*/ 257 h 342"/>
              <a:gd name="T12" fmla="*/ 85 w 343"/>
              <a:gd name="T13" fmla="*/ 171 h 342"/>
              <a:gd name="T14" fmla="*/ 171 w 343"/>
              <a:gd name="T15" fmla="*/ 85 h 342"/>
              <a:gd name="T16" fmla="*/ 258 w 343"/>
              <a:gd name="T17" fmla="*/ 171 h 342"/>
              <a:gd name="T18" fmla="*/ 171 w 343"/>
              <a:gd name="T19" fmla="*/ 257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3" h="342">
                <a:moveTo>
                  <a:pt x="171" y="0"/>
                </a:moveTo>
                <a:cubicBezTo>
                  <a:pt x="77" y="0"/>
                  <a:pt x="0" y="77"/>
                  <a:pt x="0" y="171"/>
                </a:cubicBezTo>
                <a:cubicBezTo>
                  <a:pt x="0" y="265"/>
                  <a:pt x="77" y="342"/>
                  <a:pt x="171" y="342"/>
                </a:cubicBezTo>
                <a:cubicBezTo>
                  <a:pt x="266" y="342"/>
                  <a:pt x="343" y="265"/>
                  <a:pt x="343" y="171"/>
                </a:cubicBezTo>
                <a:cubicBezTo>
                  <a:pt x="343" y="77"/>
                  <a:pt x="266" y="0"/>
                  <a:pt x="171" y="0"/>
                </a:cubicBezTo>
                <a:moveTo>
                  <a:pt x="171" y="257"/>
                </a:moveTo>
                <a:cubicBezTo>
                  <a:pt x="124" y="257"/>
                  <a:pt x="85" y="219"/>
                  <a:pt x="85" y="171"/>
                </a:cubicBezTo>
                <a:cubicBezTo>
                  <a:pt x="85" y="123"/>
                  <a:pt x="124" y="85"/>
                  <a:pt x="171" y="85"/>
                </a:cubicBezTo>
                <a:cubicBezTo>
                  <a:pt x="219" y="85"/>
                  <a:pt x="258" y="123"/>
                  <a:pt x="258" y="171"/>
                </a:cubicBezTo>
                <a:cubicBezTo>
                  <a:pt x="258" y="219"/>
                  <a:pt x="219" y="257"/>
                  <a:pt x="171" y="257"/>
                </a:cubicBezTo>
              </a:path>
            </a:pathLst>
          </a:custGeom>
          <a:no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cs typeface="+mn-ea"/>
              <a:sym typeface="+mn-lt"/>
            </a:endParaRPr>
          </a:p>
        </p:txBody>
      </p:sp>
      <p:sp>
        <p:nvSpPr>
          <p:cNvPr id="86" name="Freeform 117"/>
          <p:cNvSpPr/>
          <p:nvPr/>
        </p:nvSpPr>
        <p:spPr bwMode="auto">
          <a:xfrm>
            <a:off x="7905992" y="3740042"/>
            <a:ext cx="27562" cy="13125"/>
          </a:xfrm>
          <a:custGeom>
            <a:avLst/>
            <a:gdLst>
              <a:gd name="T0" fmla="*/ 11 w 21"/>
              <a:gd name="T1" fmla="*/ 0 h 10"/>
              <a:gd name="T2" fmla="*/ 0 w 21"/>
              <a:gd name="T3" fmla="*/ 10 h 10"/>
              <a:gd name="T4" fmla="*/ 21 w 21"/>
              <a:gd name="T5" fmla="*/ 10 h 10"/>
              <a:gd name="T6" fmla="*/ 11 w 21"/>
              <a:gd name="T7" fmla="*/ 0 h 10"/>
            </a:gdLst>
            <a:ahLst/>
            <a:cxnLst>
              <a:cxn ang="0">
                <a:pos x="T0" y="T1"/>
              </a:cxn>
              <a:cxn ang="0">
                <a:pos x="T2" y="T3"/>
              </a:cxn>
              <a:cxn ang="0">
                <a:pos x="T4" y="T5"/>
              </a:cxn>
              <a:cxn ang="0">
                <a:pos x="T6" y="T7"/>
              </a:cxn>
            </a:cxnLst>
            <a:rect l="0" t="0" r="r" b="b"/>
            <a:pathLst>
              <a:path w="21" h="10">
                <a:moveTo>
                  <a:pt x="11" y="0"/>
                </a:moveTo>
                <a:lnTo>
                  <a:pt x="0" y="10"/>
                </a:lnTo>
                <a:lnTo>
                  <a:pt x="21" y="10"/>
                </a:lnTo>
                <a:lnTo>
                  <a:pt x="1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cs typeface="+mn-ea"/>
              <a:sym typeface="+mn-lt"/>
            </a:endParaRPr>
          </a:p>
        </p:txBody>
      </p:sp>
      <p:sp>
        <p:nvSpPr>
          <p:cNvPr id="87" name="Freeform 119"/>
          <p:cNvSpPr>
            <a:spLocks noEditPoints="1"/>
          </p:cNvSpPr>
          <p:nvPr/>
        </p:nvSpPr>
        <p:spPr bwMode="auto">
          <a:xfrm>
            <a:off x="6745748" y="2774047"/>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DBCBB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cs typeface="+mn-ea"/>
              <a:sym typeface="+mn-lt"/>
            </a:endParaRPr>
          </a:p>
        </p:txBody>
      </p:sp>
      <p:sp>
        <p:nvSpPr>
          <p:cNvPr id="3" name="矩形 2"/>
          <p:cNvSpPr/>
          <p:nvPr/>
        </p:nvSpPr>
        <p:spPr>
          <a:xfrm>
            <a:off x="774928" y="2967335"/>
            <a:ext cx="10642144" cy="1754326"/>
          </a:xfrm>
          <a:prstGeom prst="rect">
            <a:avLst/>
          </a:prstGeom>
          <a:noFill/>
        </p:spPr>
        <p:txBody>
          <a:bodyPr wrap="none" lIns="91440" tIns="45720" rIns="91440" bIns="45720">
            <a:spAutoFit/>
          </a:bodyPr>
          <a:lstStyle/>
          <a:p>
            <a:pPr algn="ctr"/>
            <a:r>
              <a:rPr lang="en-US" altLang="zh-CN" sz="5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3.1. Decentralization of the Authority</a:t>
            </a:r>
          </a:p>
          <a:p>
            <a:pPr algn="ctr"/>
            <a:r>
              <a:rPr lang="zh-CN" alt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（权力下移）</a:t>
            </a: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3">
                                            <p:txEl>
                                              <p:pRg st="0" end="0"/>
                                            </p:txEl>
                                          </p:spTgt>
                                        </p:tgtEl>
                                      </p:cBhvr>
                                    </p:animEffect>
                                    <p:animScale>
                                      <p:cBhvr>
                                        <p:cTn id="7" dur="250" autoRev="1" fill="hold"/>
                                        <p:tgtEl>
                                          <p:spTgt spid="3">
                                            <p:txEl>
                                              <p:pRg st="0" end="0"/>
                                            </p:txEl>
                                          </p:spTgt>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nodeType="clickEffect">
                                  <p:stCondLst>
                                    <p:cond delay="0"/>
                                  </p:stCondLst>
                                  <p:childTnLst>
                                    <p:animEffect transition="out" filter="fade">
                                      <p:cBhvr>
                                        <p:cTn id="11" dur="500" tmFilter="0, 0; .2, .5; .8, .5; 1, 0"/>
                                        <p:tgtEl>
                                          <p:spTgt spid="3">
                                            <p:txEl>
                                              <p:pRg st="1" end="1"/>
                                            </p:txEl>
                                          </p:spTgt>
                                        </p:tgtEl>
                                      </p:cBhvr>
                                    </p:animEffect>
                                    <p:animScale>
                                      <p:cBhvr>
                                        <p:cTn id="12" dur="250" autoRev="1" fill="hold"/>
                                        <p:tgtEl>
                                          <p:spTgt spid="3">
                                            <p:txEl>
                                              <p:pRg st="1" end="1"/>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a:srcRect l="651" t="3819" r="2203" b="1245"/>
          <a:stretch>
            <a:fillRect/>
          </a:stretch>
        </p:blipFill>
        <p:spPr>
          <a:xfrm>
            <a:off x="3674" y="4968"/>
            <a:ext cx="12192000" cy="6858000"/>
          </a:xfrm>
          <a:prstGeom prst="rect">
            <a:avLst/>
          </a:prstGeom>
        </p:spPr>
      </p:pic>
      <p:pic>
        <p:nvPicPr>
          <p:cNvPr id="109" name="图片 108"/>
          <p:cNvPicPr>
            <a:picLocks noChangeAspect="1"/>
          </p:cNvPicPr>
          <p:nvPr/>
        </p:nvPicPr>
        <p:blipFill>
          <a:blip r:embed="rId3"/>
          <a:srcRect t="50000"/>
          <a:stretch>
            <a:fillRect/>
          </a:stretch>
        </p:blipFill>
        <p:spPr>
          <a:xfrm>
            <a:off x="5552575" y="-1"/>
            <a:ext cx="1086850" cy="157723"/>
          </a:xfrm>
          <a:custGeom>
            <a:avLst/>
            <a:gdLst>
              <a:gd name="connsiteX0" fmla="*/ 0 w 4121253"/>
              <a:gd name="connsiteY0" fmla="*/ 0 h 1792380"/>
              <a:gd name="connsiteX1" fmla="*/ 4121253 w 4121253"/>
              <a:gd name="connsiteY1" fmla="*/ 0 h 1792380"/>
              <a:gd name="connsiteX2" fmla="*/ 4121253 w 4121253"/>
              <a:gd name="connsiteY2" fmla="*/ 1792380 h 1792380"/>
              <a:gd name="connsiteX3" fmla="*/ 0 w 4121253"/>
              <a:gd name="connsiteY3" fmla="*/ 1792380 h 1792380"/>
            </a:gdLst>
            <a:ahLst/>
            <a:cxnLst>
              <a:cxn ang="0">
                <a:pos x="connsiteX0" y="connsiteY0"/>
              </a:cxn>
              <a:cxn ang="0">
                <a:pos x="connsiteX1" y="connsiteY1"/>
              </a:cxn>
              <a:cxn ang="0">
                <a:pos x="connsiteX2" y="connsiteY2"/>
              </a:cxn>
              <a:cxn ang="0">
                <a:pos x="connsiteX3" y="connsiteY3"/>
              </a:cxn>
            </a:cxnLst>
            <a:rect l="l" t="t" r="r" b="b"/>
            <a:pathLst>
              <a:path w="4121253" h="1792380">
                <a:moveTo>
                  <a:pt x="0" y="0"/>
                </a:moveTo>
                <a:lnTo>
                  <a:pt x="4121253" y="0"/>
                </a:lnTo>
                <a:lnTo>
                  <a:pt x="4121253" y="1792380"/>
                </a:lnTo>
                <a:lnTo>
                  <a:pt x="0" y="1792380"/>
                </a:lnTo>
                <a:close/>
              </a:path>
            </a:pathLst>
          </a:custGeom>
        </p:spPr>
      </p:pic>
      <p:sp>
        <p:nvSpPr>
          <p:cNvPr id="121" name="TextBox 41"/>
          <p:cNvSpPr txBox="1"/>
          <p:nvPr/>
        </p:nvSpPr>
        <p:spPr>
          <a:xfrm>
            <a:off x="6265399" y="3932262"/>
            <a:ext cx="941699" cy="769441"/>
          </a:xfrm>
          <a:prstGeom prst="rect">
            <a:avLst/>
          </a:prstGeom>
          <a:noFill/>
        </p:spPr>
        <p:txBody>
          <a:bodyPr wrap="square" rtlCol="0">
            <a:spAutoFit/>
          </a:bodyPr>
          <a:lstStyle/>
          <a:p>
            <a:pPr algn="ctr"/>
            <a:r>
              <a:rPr lang="en-US" altLang="zh-CN" sz="4400" b="1" dirty="0">
                <a:solidFill>
                  <a:schemeClr val="bg1"/>
                </a:solidFill>
                <a:cs typeface="+mn-ea"/>
                <a:sym typeface="+mn-lt"/>
              </a:rPr>
              <a:t>4</a:t>
            </a:r>
            <a:endParaRPr lang="en-US" altLang="zh-CN" sz="2000" dirty="0">
              <a:solidFill>
                <a:schemeClr val="bg1"/>
              </a:solidFill>
              <a:cs typeface="+mn-ea"/>
              <a:sym typeface="+mn-lt"/>
            </a:endParaRPr>
          </a:p>
        </p:txBody>
      </p:sp>
      <p:sp>
        <p:nvSpPr>
          <p:cNvPr id="29" name="矩形 28"/>
          <p:cNvSpPr/>
          <p:nvPr/>
        </p:nvSpPr>
        <p:spPr>
          <a:xfrm>
            <a:off x="1387462" y="323803"/>
            <a:ext cx="184731" cy="461665"/>
          </a:xfrm>
          <a:prstGeom prst="rect">
            <a:avLst/>
          </a:prstGeom>
        </p:spPr>
        <p:txBody>
          <a:bodyPr wrap="none">
            <a:spAutoFit/>
          </a:bodyPr>
          <a:lstStyle/>
          <a:p>
            <a:endParaRPr lang="zh-CN" altLang="en-US" sz="2400" b="1" spc="300" dirty="0">
              <a:solidFill>
                <a:srgbClr val="61B5C0"/>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392155" y="583745"/>
            <a:ext cx="9724647" cy="3539430"/>
          </a:xfrm>
          <a:prstGeom prst="rect">
            <a:avLst/>
          </a:prstGeom>
          <a:noFill/>
        </p:spPr>
        <p:txBody>
          <a:bodyPr wrap="square" rtlCol="0">
            <a:spAutoFit/>
          </a:bodyPr>
          <a:lstStyle/>
          <a:p>
            <a:r>
              <a:rPr lang="en-US" altLang="zh-CN" sz="2800" dirty="0"/>
              <a:t> </a:t>
            </a:r>
            <a:r>
              <a:rPr lang="zh-CN" altLang="en-US" sz="2800" dirty="0"/>
              <a:t>    </a:t>
            </a:r>
            <a:r>
              <a:rPr lang="zh-CN" altLang="zh-CN" sz="2800" b="1" dirty="0"/>
              <a:t>First</a:t>
            </a:r>
            <a:r>
              <a:rPr lang="en-US" altLang="zh-CN" sz="2800" b="1" dirty="0"/>
              <a:t>, </a:t>
            </a:r>
            <a:r>
              <a:rPr lang="zh-CN" altLang="zh-CN" sz="2800" b="1" dirty="0"/>
              <a:t>the System should ensure that the River Chief's power to be exercised and implemented.</a:t>
            </a:r>
            <a:r>
              <a:rPr lang="zh-CN" altLang="en-US" sz="2800" b="1" dirty="0"/>
              <a:t> </a:t>
            </a:r>
            <a:r>
              <a:rPr lang="en-US" altLang="zh-CN" sz="2800" b="1" dirty="0"/>
              <a:t>T</a:t>
            </a:r>
            <a:r>
              <a:rPr lang="zh-CN" altLang="zh-CN" sz="2800" b="1" dirty="0"/>
              <a:t>he River Chief at all tiers should have the power to mobilize the departments in their respective areas. At the same time, other departments who do not cooperate with their work in the ecological protection of water resources should be blamed.</a:t>
            </a:r>
            <a:r>
              <a:rPr lang="en-US" altLang="zh-CN" sz="2800" b="1" dirty="0"/>
              <a:t>  </a:t>
            </a:r>
            <a:r>
              <a:rPr lang="zh-CN" altLang="en-US" sz="2800" b="1" dirty="0"/>
              <a:t>   </a:t>
            </a:r>
          </a:p>
          <a:p>
            <a:r>
              <a:rPr lang="zh-CN" altLang="en-US" sz="2800" b="1" dirty="0"/>
              <a:t>     </a:t>
            </a:r>
            <a:r>
              <a:rPr lang="zh-CN" sz="2800" b="1" dirty="0"/>
              <a:t>Second, we should amplify</a:t>
            </a:r>
            <a:r>
              <a:rPr lang="en-US" altLang="zh-CN" sz="2800" b="1" dirty="0"/>
              <a:t> </a:t>
            </a:r>
            <a:r>
              <a:rPr lang="zh-CN" sz="2800" b="1" dirty="0"/>
              <a:t>the extent</a:t>
            </a:r>
            <a:r>
              <a:rPr lang="en-US" altLang="zh-CN" sz="2800" b="1" dirty="0"/>
              <a:t> </a:t>
            </a:r>
            <a:r>
              <a:rPr lang="zh-CN" sz="2800" b="1" dirty="0"/>
              <a:t>of</a:t>
            </a:r>
            <a:r>
              <a:rPr lang="zh-CN" altLang="en-US" sz="2800" b="1" dirty="0"/>
              <a:t> </a:t>
            </a:r>
            <a:r>
              <a:rPr lang="en-US" altLang="zh-CN" sz="2800" b="1" dirty="0"/>
              <a:t>the </a:t>
            </a:r>
            <a:r>
              <a:rPr lang="zh-CN" sz="2800" b="1" dirty="0"/>
              <a:t> public participation and expand the social effect of the River System. </a:t>
            </a:r>
            <a:endParaRPr lang="zh-CN" altLang="zh-CN" sz="2800" b="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a:srcRect l="651" t="3819" r="2203" b="1245"/>
          <a:stretch>
            <a:fillRect/>
          </a:stretch>
        </p:blipFill>
        <p:spPr>
          <a:xfrm>
            <a:off x="0" y="0"/>
            <a:ext cx="12192000" cy="6858000"/>
          </a:xfrm>
          <a:prstGeom prst="rect">
            <a:avLst/>
          </a:prstGeom>
        </p:spPr>
      </p:pic>
      <p:sp>
        <p:nvSpPr>
          <p:cNvPr id="75" name="矩形 74"/>
          <p:cNvSpPr/>
          <p:nvPr/>
        </p:nvSpPr>
        <p:spPr>
          <a:xfrm>
            <a:off x="1344475" y="219906"/>
            <a:ext cx="9503051" cy="461665"/>
          </a:xfrm>
          <a:prstGeom prst="rect">
            <a:avLst/>
          </a:prstGeom>
        </p:spPr>
        <p:txBody>
          <a:bodyPr wrap="none">
            <a:spAutoFit/>
          </a:bodyPr>
          <a:lstStyle/>
          <a:p>
            <a:pPr algn="ctr"/>
            <a:r>
              <a:rPr lang="en-US" altLang="zh-CN" sz="2400" b="1" spc="300" dirty="0">
                <a:solidFill>
                  <a:srgbClr val="61B5C0"/>
                </a:solidFill>
                <a:latin typeface="微软雅黑" panose="020B0503020204020204" pitchFamily="34" charset="-122"/>
                <a:ea typeface="微软雅黑" panose="020B0503020204020204" pitchFamily="34" charset="-122"/>
              </a:rPr>
              <a:t>The Arrangement to River Chief System in Detail</a:t>
            </a:r>
          </a:p>
        </p:txBody>
      </p:sp>
      <p:pic>
        <p:nvPicPr>
          <p:cNvPr id="64" name="图片 63"/>
          <p:cNvPicPr>
            <a:picLocks noChangeAspect="1"/>
          </p:cNvPicPr>
          <p:nvPr/>
        </p:nvPicPr>
        <p:blipFill>
          <a:blip r:embed="rId3"/>
          <a:srcRect t="50000"/>
          <a:stretch>
            <a:fillRect/>
          </a:stretch>
        </p:blipFill>
        <p:spPr>
          <a:xfrm>
            <a:off x="5552575" y="-1"/>
            <a:ext cx="1086850" cy="157723"/>
          </a:xfrm>
          <a:custGeom>
            <a:avLst/>
            <a:gdLst>
              <a:gd name="connsiteX0" fmla="*/ 0 w 4121253"/>
              <a:gd name="connsiteY0" fmla="*/ 0 h 1792380"/>
              <a:gd name="connsiteX1" fmla="*/ 4121253 w 4121253"/>
              <a:gd name="connsiteY1" fmla="*/ 0 h 1792380"/>
              <a:gd name="connsiteX2" fmla="*/ 4121253 w 4121253"/>
              <a:gd name="connsiteY2" fmla="*/ 1792380 h 1792380"/>
              <a:gd name="connsiteX3" fmla="*/ 0 w 4121253"/>
              <a:gd name="connsiteY3" fmla="*/ 1792380 h 1792380"/>
            </a:gdLst>
            <a:ahLst/>
            <a:cxnLst>
              <a:cxn ang="0">
                <a:pos x="connsiteX0" y="connsiteY0"/>
              </a:cxn>
              <a:cxn ang="0">
                <a:pos x="connsiteX1" y="connsiteY1"/>
              </a:cxn>
              <a:cxn ang="0">
                <a:pos x="connsiteX2" y="connsiteY2"/>
              </a:cxn>
              <a:cxn ang="0">
                <a:pos x="connsiteX3" y="connsiteY3"/>
              </a:cxn>
            </a:cxnLst>
            <a:rect l="l" t="t" r="r" b="b"/>
            <a:pathLst>
              <a:path w="4121253" h="1792380">
                <a:moveTo>
                  <a:pt x="0" y="0"/>
                </a:moveTo>
                <a:lnTo>
                  <a:pt x="4121253" y="0"/>
                </a:lnTo>
                <a:lnTo>
                  <a:pt x="4121253" y="1792380"/>
                </a:lnTo>
                <a:lnTo>
                  <a:pt x="0" y="1792380"/>
                </a:lnTo>
                <a:close/>
              </a:path>
            </a:pathLst>
          </a:custGeom>
        </p:spPr>
      </p:pic>
      <p:sp>
        <p:nvSpPr>
          <p:cNvPr id="83" name="Freeform 93"/>
          <p:cNvSpPr>
            <a:spLocks noEditPoints="1"/>
          </p:cNvSpPr>
          <p:nvPr/>
        </p:nvSpPr>
        <p:spPr bwMode="auto">
          <a:xfrm>
            <a:off x="6907184" y="2667735"/>
            <a:ext cx="2172177" cy="2174802"/>
          </a:xfrm>
          <a:custGeom>
            <a:avLst/>
            <a:gdLst>
              <a:gd name="T0" fmla="*/ 511 w 1023"/>
              <a:gd name="T1" fmla="*/ 0 h 1024"/>
              <a:gd name="T2" fmla="*/ 0 w 1023"/>
              <a:gd name="T3" fmla="*/ 512 h 1024"/>
              <a:gd name="T4" fmla="*/ 511 w 1023"/>
              <a:gd name="T5" fmla="*/ 1024 h 1024"/>
              <a:gd name="T6" fmla="*/ 1023 w 1023"/>
              <a:gd name="T7" fmla="*/ 512 h 1024"/>
              <a:gd name="T8" fmla="*/ 511 w 1023"/>
              <a:gd name="T9" fmla="*/ 0 h 1024"/>
              <a:gd name="T10" fmla="*/ 511 w 1023"/>
              <a:gd name="T11" fmla="*/ 939 h 1024"/>
              <a:gd name="T12" fmla="*/ 85 w 1023"/>
              <a:gd name="T13" fmla="*/ 512 h 1024"/>
              <a:gd name="T14" fmla="*/ 511 w 1023"/>
              <a:gd name="T15" fmla="*/ 85 h 1024"/>
              <a:gd name="T16" fmla="*/ 938 w 1023"/>
              <a:gd name="T17" fmla="*/ 512 h 1024"/>
              <a:gd name="T18" fmla="*/ 511 w 1023"/>
              <a:gd name="T19" fmla="*/ 939 h 10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3" h="1024">
                <a:moveTo>
                  <a:pt x="511" y="0"/>
                </a:moveTo>
                <a:cubicBezTo>
                  <a:pt x="229" y="0"/>
                  <a:pt x="0" y="230"/>
                  <a:pt x="0" y="512"/>
                </a:cubicBezTo>
                <a:cubicBezTo>
                  <a:pt x="0" y="794"/>
                  <a:pt x="229" y="1024"/>
                  <a:pt x="511" y="1024"/>
                </a:cubicBezTo>
                <a:cubicBezTo>
                  <a:pt x="794" y="1024"/>
                  <a:pt x="1023" y="794"/>
                  <a:pt x="1023" y="512"/>
                </a:cubicBezTo>
                <a:cubicBezTo>
                  <a:pt x="1023" y="230"/>
                  <a:pt x="794" y="0"/>
                  <a:pt x="511" y="0"/>
                </a:cubicBezTo>
                <a:moveTo>
                  <a:pt x="511" y="939"/>
                </a:moveTo>
                <a:cubicBezTo>
                  <a:pt x="276" y="939"/>
                  <a:pt x="85" y="747"/>
                  <a:pt x="85" y="512"/>
                </a:cubicBezTo>
                <a:cubicBezTo>
                  <a:pt x="85" y="277"/>
                  <a:pt x="276" y="85"/>
                  <a:pt x="511" y="85"/>
                </a:cubicBezTo>
                <a:cubicBezTo>
                  <a:pt x="747" y="85"/>
                  <a:pt x="938" y="277"/>
                  <a:pt x="938" y="512"/>
                </a:cubicBezTo>
                <a:cubicBezTo>
                  <a:pt x="938" y="747"/>
                  <a:pt x="747" y="939"/>
                  <a:pt x="511" y="939"/>
                </a:cubicBezTo>
              </a:path>
            </a:pathLst>
          </a:custGeom>
          <a:no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cs typeface="+mn-ea"/>
              <a:sym typeface="+mn-lt"/>
            </a:endParaRPr>
          </a:p>
        </p:txBody>
      </p:sp>
      <p:sp>
        <p:nvSpPr>
          <p:cNvPr id="84" name="Freeform 98"/>
          <p:cNvSpPr>
            <a:spLocks noEditPoints="1"/>
          </p:cNvSpPr>
          <p:nvPr/>
        </p:nvSpPr>
        <p:spPr bwMode="auto">
          <a:xfrm>
            <a:off x="7268120" y="3031295"/>
            <a:ext cx="1450306" cy="1447681"/>
          </a:xfrm>
          <a:custGeom>
            <a:avLst/>
            <a:gdLst>
              <a:gd name="T0" fmla="*/ 341 w 683"/>
              <a:gd name="T1" fmla="*/ 0 h 682"/>
              <a:gd name="T2" fmla="*/ 0 w 683"/>
              <a:gd name="T3" fmla="*/ 341 h 682"/>
              <a:gd name="T4" fmla="*/ 341 w 683"/>
              <a:gd name="T5" fmla="*/ 682 h 682"/>
              <a:gd name="T6" fmla="*/ 683 w 683"/>
              <a:gd name="T7" fmla="*/ 341 h 682"/>
              <a:gd name="T8" fmla="*/ 341 w 683"/>
              <a:gd name="T9" fmla="*/ 0 h 682"/>
              <a:gd name="T10" fmla="*/ 341 w 683"/>
              <a:gd name="T11" fmla="*/ 597 h 682"/>
              <a:gd name="T12" fmla="*/ 85 w 683"/>
              <a:gd name="T13" fmla="*/ 341 h 682"/>
              <a:gd name="T14" fmla="*/ 341 w 683"/>
              <a:gd name="T15" fmla="*/ 85 h 682"/>
              <a:gd name="T16" fmla="*/ 598 w 683"/>
              <a:gd name="T17" fmla="*/ 341 h 682"/>
              <a:gd name="T18" fmla="*/ 341 w 683"/>
              <a:gd name="T19" fmla="*/ 597 h 6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3" h="682">
                <a:moveTo>
                  <a:pt x="341" y="0"/>
                </a:moveTo>
                <a:cubicBezTo>
                  <a:pt x="153" y="0"/>
                  <a:pt x="0" y="153"/>
                  <a:pt x="0" y="341"/>
                </a:cubicBezTo>
                <a:cubicBezTo>
                  <a:pt x="0" y="529"/>
                  <a:pt x="153" y="682"/>
                  <a:pt x="341" y="682"/>
                </a:cubicBezTo>
                <a:cubicBezTo>
                  <a:pt x="530" y="682"/>
                  <a:pt x="683" y="529"/>
                  <a:pt x="683" y="341"/>
                </a:cubicBezTo>
                <a:cubicBezTo>
                  <a:pt x="683" y="153"/>
                  <a:pt x="530" y="0"/>
                  <a:pt x="341" y="0"/>
                </a:cubicBezTo>
                <a:moveTo>
                  <a:pt x="341" y="597"/>
                </a:moveTo>
                <a:cubicBezTo>
                  <a:pt x="200" y="597"/>
                  <a:pt x="85" y="482"/>
                  <a:pt x="85" y="341"/>
                </a:cubicBezTo>
                <a:cubicBezTo>
                  <a:pt x="85" y="200"/>
                  <a:pt x="200" y="85"/>
                  <a:pt x="341" y="85"/>
                </a:cubicBezTo>
                <a:cubicBezTo>
                  <a:pt x="483" y="85"/>
                  <a:pt x="598" y="200"/>
                  <a:pt x="598" y="341"/>
                </a:cubicBezTo>
                <a:cubicBezTo>
                  <a:pt x="598" y="482"/>
                  <a:pt x="483" y="597"/>
                  <a:pt x="341" y="597"/>
                </a:cubicBezTo>
              </a:path>
            </a:pathLst>
          </a:custGeom>
          <a:no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cs typeface="+mn-ea"/>
              <a:sym typeface="+mn-lt"/>
            </a:endParaRPr>
          </a:p>
        </p:txBody>
      </p:sp>
      <p:sp>
        <p:nvSpPr>
          <p:cNvPr id="85" name="Freeform 103"/>
          <p:cNvSpPr>
            <a:spLocks noEditPoints="1"/>
          </p:cNvSpPr>
          <p:nvPr/>
        </p:nvSpPr>
        <p:spPr bwMode="auto">
          <a:xfrm>
            <a:off x="7629056" y="3392231"/>
            <a:ext cx="728434" cy="725809"/>
          </a:xfrm>
          <a:custGeom>
            <a:avLst/>
            <a:gdLst>
              <a:gd name="T0" fmla="*/ 171 w 343"/>
              <a:gd name="T1" fmla="*/ 0 h 342"/>
              <a:gd name="T2" fmla="*/ 0 w 343"/>
              <a:gd name="T3" fmla="*/ 171 h 342"/>
              <a:gd name="T4" fmla="*/ 171 w 343"/>
              <a:gd name="T5" fmla="*/ 342 h 342"/>
              <a:gd name="T6" fmla="*/ 343 w 343"/>
              <a:gd name="T7" fmla="*/ 171 h 342"/>
              <a:gd name="T8" fmla="*/ 171 w 343"/>
              <a:gd name="T9" fmla="*/ 0 h 342"/>
              <a:gd name="T10" fmla="*/ 171 w 343"/>
              <a:gd name="T11" fmla="*/ 257 h 342"/>
              <a:gd name="T12" fmla="*/ 85 w 343"/>
              <a:gd name="T13" fmla="*/ 171 h 342"/>
              <a:gd name="T14" fmla="*/ 171 w 343"/>
              <a:gd name="T15" fmla="*/ 85 h 342"/>
              <a:gd name="T16" fmla="*/ 258 w 343"/>
              <a:gd name="T17" fmla="*/ 171 h 342"/>
              <a:gd name="T18" fmla="*/ 171 w 343"/>
              <a:gd name="T19" fmla="*/ 257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3" h="342">
                <a:moveTo>
                  <a:pt x="171" y="0"/>
                </a:moveTo>
                <a:cubicBezTo>
                  <a:pt x="77" y="0"/>
                  <a:pt x="0" y="77"/>
                  <a:pt x="0" y="171"/>
                </a:cubicBezTo>
                <a:cubicBezTo>
                  <a:pt x="0" y="265"/>
                  <a:pt x="77" y="342"/>
                  <a:pt x="171" y="342"/>
                </a:cubicBezTo>
                <a:cubicBezTo>
                  <a:pt x="266" y="342"/>
                  <a:pt x="343" y="265"/>
                  <a:pt x="343" y="171"/>
                </a:cubicBezTo>
                <a:cubicBezTo>
                  <a:pt x="343" y="77"/>
                  <a:pt x="266" y="0"/>
                  <a:pt x="171" y="0"/>
                </a:cubicBezTo>
                <a:moveTo>
                  <a:pt x="171" y="257"/>
                </a:moveTo>
                <a:cubicBezTo>
                  <a:pt x="124" y="257"/>
                  <a:pt x="85" y="219"/>
                  <a:pt x="85" y="171"/>
                </a:cubicBezTo>
                <a:cubicBezTo>
                  <a:pt x="85" y="123"/>
                  <a:pt x="124" y="85"/>
                  <a:pt x="171" y="85"/>
                </a:cubicBezTo>
                <a:cubicBezTo>
                  <a:pt x="219" y="85"/>
                  <a:pt x="258" y="123"/>
                  <a:pt x="258" y="171"/>
                </a:cubicBezTo>
                <a:cubicBezTo>
                  <a:pt x="258" y="219"/>
                  <a:pt x="219" y="257"/>
                  <a:pt x="171" y="257"/>
                </a:cubicBezTo>
              </a:path>
            </a:pathLst>
          </a:custGeom>
          <a:no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cs typeface="+mn-ea"/>
              <a:sym typeface="+mn-lt"/>
            </a:endParaRPr>
          </a:p>
        </p:txBody>
      </p:sp>
      <p:sp>
        <p:nvSpPr>
          <p:cNvPr id="86" name="Freeform 117"/>
          <p:cNvSpPr/>
          <p:nvPr/>
        </p:nvSpPr>
        <p:spPr bwMode="auto">
          <a:xfrm>
            <a:off x="7905992" y="3740042"/>
            <a:ext cx="27562" cy="13125"/>
          </a:xfrm>
          <a:custGeom>
            <a:avLst/>
            <a:gdLst>
              <a:gd name="T0" fmla="*/ 11 w 21"/>
              <a:gd name="T1" fmla="*/ 0 h 10"/>
              <a:gd name="T2" fmla="*/ 0 w 21"/>
              <a:gd name="T3" fmla="*/ 10 h 10"/>
              <a:gd name="T4" fmla="*/ 21 w 21"/>
              <a:gd name="T5" fmla="*/ 10 h 10"/>
              <a:gd name="T6" fmla="*/ 11 w 21"/>
              <a:gd name="T7" fmla="*/ 0 h 10"/>
            </a:gdLst>
            <a:ahLst/>
            <a:cxnLst>
              <a:cxn ang="0">
                <a:pos x="T0" y="T1"/>
              </a:cxn>
              <a:cxn ang="0">
                <a:pos x="T2" y="T3"/>
              </a:cxn>
              <a:cxn ang="0">
                <a:pos x="T4" y="T5"/>
              </a:cxn>
              <a:cxn ang="0">
                <a:pos x="T6" y="T7"/>
              </a:cxn>
            </a:cxnLst>
            <a:rect l="0" t="0" r="r" b="b"/>
            <a:pathLst>
              <a:path w="21" h="10">
                <a:moveTo>
                  <a:pt x="11" y="0"/>
                </a:moveTo>
                <a:lnTo>
                  <a:pt x="0" y="10"/>
                </a:lnTo>
                <a:lnTo>
                  <a:pt x="21" y="10"/>
                </a:lnTo>
                <a:lnTo>
                  <a:pt x="1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cs typeface="+mn-ea"/>
              <a:sym typeface="+mn-lt"/>
            </a:endParaRPr>
          </a:p>
        </p:txBody>
      </p:sp>
      <p:sp>
        <p:nvSpPr>
          <p:cNvPr id="87" name="Freeform 119"/>
          <p:cNvSpPr>
            <a:spLocks noEditPoints="1"/>
          </p:cNvSpPr>
          <p:nvPr/>
        </p:nvSpPr>
        <p:spPr bwMode="auto">
          <a:xfrm>
            <a:off x="6745748" y="2774047"/>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DBCBB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cs typeface="+mn-ea"/>
              <a:sym typeface="+mn-lt"/>
            </a:endParaRPr>
          </a:p>
        </p:txBody>
      </p:sp>
      <p:sp>
        <p:nvSpPr>
          <p:cNvPr id="3" name="矩形 2"/>
          <p:cNvSpPr/>
          <p:nvPr/>
        </p:nvSpPr>
        <p:spPr>
          <a:xfrm>
            <a:off x="198624" y="2667734"/>
            <a:ext cx="11635949" cy="2585323"/>
          </a:xfrm>
          <a:prstGeom prst="rect">
            <a:avLst/>
          </a:prstGeom>
          <a:noFill/>
        </p:spPr>
        <p:txBody>
          <a:bodyPr wrap="square" lIns="91440" tIns="45720" rIns="91440" bIns="45720">
            <a:spAutoFit/>
          </a:bodyPr>
          <a:lstStyle/>
          <a:p>
            <a:pPr algn="ctr"/>
            <a:r>
              <a:rPr lang="en-US" altLang="zh-CN" sz="5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3.2. The Optimal Allocation of the Internal Power</a:t>
            </a:r>
          </a:p>
          <a:p>
            <a:pPr algn="ctr"/>
            <a:r>
              <a:rPr lang="zh-CN" alt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（内部权力的优化）</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2000"/>
                                        <p:tgtEl>
                                          <p:spTgt spid="3">
                                            <p:txEl>
                                              <p:pRg st="1" end="1"/>
                                            </p:txEl>
                                          </p:spTgt>
                                        </p:tgtEl>
                                      </p:cBhvr>
                                    </p:animEffect>
                                    <p:anim calcmode="lin" valueType="num">
                                      <p:cBhvr>
                                        <p:cTn id="15" dur="2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16" dur="20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a:srcRect l="651" t="3819" r="2203" b="1245"/>
          <a:stretch>
            <a:fillRect/>
          </a:stretch>
        </p:blipFill>
        <p:spPr>
          <a:xfrm>
            <a:off x="221615" y="-298450"/>
            <a:ext cx="12887960" cy="7249795"/>
          </a:xfrm>
          <a:prstGeom prst="rect">
            <a:avLst/>
          </a:prstGeom>
        </p:spPr>
      </p:pic>
      <p:sp>
        <p:nvSpPr>
          <p:cNvPr id="121" name="TextBox 41"/>
          <p:cNvSpPr txBox="1"/>
          <p:nvPr/>
        </p:nvSpPr>
        <p:spPr>
          <a:xfrm>
            <a:off x="6265399" y="3932262"/>
            <a:ext cx="941699" cy="769441"/>
          </a:xfrm>
          <a:prstGeom prst="rect">
            <a:avLst/>
          </a:prstGeom>
          <a:noFill/>
        </p:spPr>
        <p:txBody>
          <a:bodyPr wrap="square" rtlCol="0">
            <a:spAutoFit/>
          </a:bodyPr>
          <a:lstStyle/>
          <a:p>
            <a:pPr algn="ctr"/>
            <a:r>
              <a:rPr lang="en-US" altLang="zh-CN" sz="4400" b="1" dirty="0">
                <a:solidFill>
                  <a:schemeClr val="bg1"/>
                </a:solidFill>
                <a:cs typeface="+mn-ea"/>
                <a:sym typeface="+mn-lt"/>
              </a:rPr>
              <a:t>4</a:t>
            </a:r>
            <a:endParaRPr lang="en-US" altLang="zh-CN" sz="2000" dirty="0">
              <a:solidFill>
                <a:schemeClr val="bg1"/>
              </a:solidFill>
              <a:cs typeface="+mn-ea"/>
              <a:sym typeface="+mn-lt"/>
            </a:endParaRPr>
          </a:p>
        </p:txBody>
      </p:sp>
      <p:sp>
        <p:nvSpPr>
          <p:cNvPr id="7" name="文本框 6"/>
          <p:cNvSpPr txBox="1"/>
          <p:nvPr/>
        </p:nvSpPr>
        <p:spPr>
          <a:xfrm>
            <a:off x="1233941" y="1126326"/>
            <a:ext cx="9724647" cy="3539430"/>
          </a:xfrm>
          <a:prstGeom prst="rect">
            <a:avLst/>
          </a:prstGeom>
          <a:noFill/>
        </p:spPr>
        <p:txBody>
          <a:bodyPr wrap="square" rtlCol="0">
            <a:spAutoFit/>
          </a:bodyPr>
          <a:lstStyle/>
          <a:p>
            <a:r>
              <a:rPr lang="zh-CN" altLang="en-US" sz="2800" dirty="0"/>
              <a:t>   </a:t>
            </a:r>
            <a:r>
              <a:rPr sz="2800" b="1" dirty="0"/>
              <a:t>According to the </a:t>
            </a:r>
            <a:r>
              <a:rPr lang="en-US" sz="2800" b="1" dirty="0"/>
              <a:t>regulation</a:t>
            </a:r>
            <a:r>
              <a:rPr sz="2800" b="1" dirty="0"/>
              <a:t>, the River Chief</a:t>
            </a:r>
            <a:r>
              <a:rPr lang="en-US" altLang="zh-CN" sz="2800" b="1" dirty="0"/>
              <a:t> </a:t>
            </a:r>
            <a:r>
              <a:rPr sz="2800" b="1" dirty="0"/>
              <a:t>office is responsible for the </a:t>
            </a:r>
            <a:r>
              <a:rPr lang="en-US" sz="2800" b="1" dirty="0"/>
              <a:t>operation</a:t>
            </a:r>
            <a:r>
              <a:rPr sz="2800" b="1" dirty="0"/>
              <a:t> of the river system and </a:t>
            </a:r>
            <a:r>
              <a:rPr lang="en-US" sz="2800" b="1" dirty="0"/>
              <a:t>to </a:t>
            </a:r>
            <a:r>
              <a:rPr sz="2800" b="1" dirty="0"/>
              <a:t>strengthen</a:t>
            </a:r>
            <a:r>
              <a:rPr lang="en-US" altLang="zh-CN" sz="2800" b="1" dirty="0"/>
              <a:t> </a:t>
            </a:r>
            <a:r>
              <a:rPr sz="2800" b="1" dirty="0"/>
              <a:t>the guidance, coordination, supervision, assessment</a:t>
            </a:r>
            <a:r>
              <a:rPr lang="en-US" altLang="zh-CN" sz="2800" b="1" dirty="0"/>
              <a:t> of the river .</a:t>
            </a:r>
          </a:p>
          <a:p>
            <a:r>
              <a:rPr lang="en-US" altLang="zh-CN" sz="2800" b="1" dirty="0"/>
              <a:t>  </a:t>
            </a:r>
            <a:r>
              <a:rPr sz="2800" b="1" dirty="0"/>
              <a:t> At the same time, the office also establish </a:t>
            </a:r>
            <a:r>
              <a:rPr lang="en-US" sz="2800" b="1" dirty="0"/>
              <a:t>the </a:t>
            </a:r>
            <a:r>
              <a:rPr sz="2800" b="1" dirty="0"/>
              <a:t> working mechanism and account expense</a:t>
            </a:r>
            <a:r>
              <a:rPr lang="en-US" altLang="zh-CN" sz="2800" b="1" dirty="0"/>
              <a:t>, to</a:t>
            </a:r>
            <a:r>
              <a:rPr sz="2800" b="1" dirty="0"/>
              <a:t> set up supervision and complaints </a:t>
            </a:r>
            <a:r>
              <a:rPr lang="en-US" sz="2800" b="1" dirty="0"/>
              <a:t>system, </a:t>
            </a:r>
            <a:r>
              <a:rPr sz="2800" b="1" dirty="0"/>
              <a:t>to promote the implementation of the River Chief System</a:t>
            </a:r>
            <a:r>
              <a:rPr sz="2800" dirty="0"/>
              <a:t>. </a:t>
            </a:r>
          </a:p>
        </p:txBody>
      </p:sp>
      <p:pic>
        <p:nvPicPr>
          <p:cNvPr id="109" name="图片 108"/>
          <p:cNvPicPr>
            <a:picLocks noChangeAspect="1"/>
          </p:cNvPicPr>
          <p:nvPr/>
        </p:nvPicPr>
        <p:blipFill>
          <a:blip r:embed="rId3"/>
          <a:srcRect t="50000"/>
          <a:stretch>
            <a:fillRect/>
          </a:stretch>
        </p:blipFill>
        <p:spPr>
          <a:xfrm>
            <a:off x="5552575" y="-1"/>
            <a:ext cx="1086850" cy="157723"/>
          </a:xfrm>
          <a:custGeom>
            <a:avLst/>
            <a:gdLst>
              <a:gd name="connsiteX0" fmla="*/ 0 w 4121253"/>
              <a:gd name="connsiteY0" fmla="*/ 0 h 1792380"/>
              <a:gd name="connsiteX1" fmla="*/ 4121253 w 4121253"/>
              <a:gd name="connsiteY1" fmla="*/ 0 h 1792380"/>
              <a:gd name="connsiteX2" fmla="*/ 4121253 w 4121253"/>
              <a:gd name="connsiteY2" fmla="*/ 1792380 h 1792380"/>
              <a:gd name="connsiteX3" fmla="*/ 0 w 4121253"/>
              <a:gd name="connsiteY3" fmla="*/ 1792380 h 1792380"/>
            </a:gdLst>
            <a:ahLst/>
            <a:cxnLst>
              <a:cxn ang="0">
                <a:pos x="connsiteX0" y="connsiteY0"/>
              </a:cxn>
              <a:cxn ang="0">
                <a:pos x="connsiteX1" y="connsiteY1"/>
              </a:cxn>
              <a:cxn ang="0">
                <a:pos x="connsiteX2" y="connsiteY2"/>
              </a:cxn>
              <a:cxn ang="0">
                <a:pos x="connsiteX3" y="connsiteY3"/>
              </a:cxn>
            </a:cxnLst>
            <a:rect l="l" t="t" r="r" b="b"/>
            <a:pathLst>
              <a:path w="4121253" h="1792380">
                <a:moveTo>
                  <a:pt x="0" y="0"/>
                </a:moveTo>
                <a:lnTo>
                  <a:pt x="4121253" y="0"/>
                </a:lnTo>
                <a:lnTo>
                  <a:pt x="4121253" y="1792380"/>
                </a:lnTo>
                <a:lnTo>
                  <a:pt x="0" y="1792380"/>
                </a:lnTo>
                <a:close/>
              </a:path>
            </a:pathLst>
          </a:cu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a:srcRect l="651" t="3819" r="2203" b="1245"/>
          <a:stretch>
            <a:fillRect/>
          </a:stretch>
        </p:blipFill>
        <p:spPr>
          <a:xfrm>
            <a:off x="0" y="0"/>
            <a:ext cx="12192000" cy="6858000"/>
          </a:xfrm>
          <a:prstGeom prst="rect">
            <a:avLst/>
          </a:prstGeom>
        </p:spPr>
      </p:pic>
      <p:sp>
        <p:nvSpPr>
          <p:cNvPr id="75" name="矩形 74"/>
          <p:cNvSpPr/>
          <p:nvPr/>
        </p:nvSpPr>
        <p:spPr>
          <a:xfrm>
            <a:off x="1344475" y="219906"/>
            <a:ext cx="9503051" cy="461665"/>
          </a:xfrm>
          <a:prstGeom prst="rect">
            <a:avLst/>
          </a:prstGeom>
        </p:spPr>
        <p:txBody>
          <a:bodyPr wrap="none">
            <a:spAutoFit/>
          </a:bodyPr>
          <a:lstStyle/>
          <a:p>
            <a:pPr algn="ctr"/>
            <a:r>
              <a:rPr lang="en-US" altLang="zh-CN" sz="2400" b="1" spc="300" dirty="0">
                <a:solidFill>
                  <a:srgbClr val="61B5C0"/>
                </a:solidFill>
                <a:latin typeface="微软雅黑" panose="020B0503020204020204" pitchFamily="34" charset="-122"/>
                <a:ea typeface="微软雅黑" panose="020B0503020204020204" pitchFamily="34" charset="-122"/>
              </a:rPr>
              <a:t>The Arrangement to River Chief System in Detail</a:t>
            </a:r>
          </a:p>
        </p:txBody>
      </p:sp>
      <p:pic>
        <p:nvPicPr>
          <p:cNvPr id="64" name="图片 63"/>
          <p:cNvPicPr>
            <a:picLocks noChangeAspect="1"/>
          </p:cNvPicPr>
          <p:nvPr/>
        </p:nvPicPr>
        <p:blipFill>
          <a:blip r:embed="rId3"/>
          <a:srcRect t="50000"/>
          <a:stretch>
            <a:fillRect/>
          </a:stretch>
        </p:blipFill>
        <p:spPr>
          <a:xfrm>
            <a:off x="5552575" y="-1"/>
            <a:ext cx="1086850" cy="157723"/>
          </a:xfrm>
          <a:custGeom>
            <a:avLst/>
            <a:gdLst>
              <a:gd name="connsiteX0" fmla="*/ 0 w 4121253"/>
              <a:gd name="connsiteY0" fmla="*/ 0 h 1792380"/>
              <a:gd name="connsiteX1" fmla="*/ 4121253 w 4121253"/>
              <a:gd name="connsiteY1" fmla="*/ 0 h 1792380"/>
              <a:gd name="connsiteX2" fmla="*/ 4121253 w 4121253"/>
              <a:gd name="connsiteY2" fmla="*/ 1792380 h 1792380"/>
              <a:gd name="connsiteX3" fmla="*/ 0 w 4121253"/>
              <a:gd name="connsiteY3" fmla="*/ 1792380 h 1792380"/>
            </a:gdLst>
            <a:ahLst/>
            <a:cxnLst>
              <a:cxn ang="0">
                <a:pos x="connsiteX0" y="connsiteY0"/>
              </a:cxn>
              <a:cxn ang="0">
                <a:pos x="connsiteX1" y="connsiteY1"/>
              </a:cxn>
              <a:cxn ang="0">
                <a:pos x="connsiteX2" y="connsiteY2"/>
              </a:cxn>
              <a:cxn ang="0">
                <a:pos x="connsiteX3" y="connsiteY3"/>
              </a:cxn>
            </a:cxnLst>
            <a:rect l="l" t="t" r="r" b="b"/>
            <a:pathLst>
              <a:path w="4121253" h="1792380">
                <a:moveTo>
                  <a:pt x="0" y="0"/>
                </a:moveTo>
                <a:lnTo>
                  <a:pt x="4121253" y="0"/>
                </a:lnTo>
                <a:lnTo>
                  <a:pt x="4121253" y="1792380"/>
                </a:lnTo>
                <a:lnTo>
                  <a:pt x="0" y="1792380"/>
                </a:lnTo>
                <a:close/>
              </a:path>
            </a:pathLst>
          </a:custGeom>
        </p:spPr>
      </p:pic>
      <p:sp>
        <p:nvSpPr>
          <p:cNvPr id="83" name="Freeform 93"/>
          <p:cNvSpPr>
            <a:spLocks noEditPoints="1"/>
          </p:cNvSpPr>
          <p:nvPr/>
        </p:nvSpPr>
        <p:spPr bwMode="auto">
          <a:xfrm>
            <a:off x="6907184" y="2667735"/>
            <a:ext cx="2172177" cy="2174802"/>
          </a:xfrm>
          <a:custGeom>
            <a:avLst/>
            <a:gdLst>
              <a:gd name="T0" fmla="*/ 511 w 1023"/>
              <a:gd name="T1" fmla="*/ 0 h 1024"/>
              <a:gd name="T2" fmla="*/ 0 w 1023"/>
              <a:gd name="T3" fmla="*/ 512 h 1024"/>
              <a:gd name="T4" fmla="*/ 511 w 1023"/>
              <a:gd name="T5" fmla="*/ 1024 h 1024"/>
              <a:gd name="T6" fmla="*/ 1023 w 1023"/>
              <a:gd name="T7" fmla="*/ 512 h 1024"/>
              <a:gd name="T8" fmla="*/ 511 w 1023"/>
              <a:gd name="T9" fmla="*/ 0 h 1024"/>
              <a:gd name="T10" fmla="*/ 511 w 1023"/>
              <a:gd name="T11" fmla="*/ 939 h 1024"/>
              <a:gd name="T12" fmla="*/ 85 w 1023"/>
              <a:gd name="T13" fmla="*/ 512 h 1024"/>
              <a:gd name="T14" fmla="*/ 511 w 1023"/>
              <a:gd name="T15" fmla="*/ 85 h 1024"/>
              <a:gd name="T16" fmla="*/ 938 w 1023"/>
              <a:gd name="T17" fmla="*/ 512 h 1024"/>
              <a:gd name="T18" fmla="*/ 511 w 1023"/>
              <a:gd name="T19" fmla="*/ 939 h 10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3" h="1024">
                <a:moveTo>
                  <a:pt x="511" y="0"/>
                </a:moveTo>
                <a:cubicBezTo>
                  <a:pt x="229" y="0"/>
                  <a:pt x="0" y="230"/>
                  <a:pt x="0" y="512"/>
                </a:cubicBezTo>
                <a:cubicBezTo>
                  <a:pt x="0" y="794"/>
                  <a:pt x="229" y="1024"/>
                  <a:pt x="511" y="1024"/>
                </a:cubicBezTo>
                <a:cubicBezTo>
                  <a:pt x="794" y="1024"/>
                  <a:pt x="1023" y="794"/>
                  <a:pt x="1023" y="512"/>
                </a:cubicBezTo>
                <a:cubicBezTo>
                  <a:pt x="1023" y="230"/>
                  <a:pt x="794" y="0"/>
                  <a:pt x="511" y="0"/>
                </a:cubicBezTo>
                <a:moveTo>
                  <a:pt x="511" y="939"/>
                </a:moveTo>
                <a:cubicBezTo>
                  <a:pt x="276" y="939"/>
                  <a:pt x="85" y="747"/>
                  <a:pt x="85" y="512"/>
                </a:cubicBezTo>
                <a:cubicBezTo>
                  <a:pt x="85" y="277"/>
                  <a:pt x="276" y="85"/>
                  <a:pt x="511" y="85"/>
                </a:cubicBezTo>
                <a:cubicBezTo>
                  <a:pt x="747" y="85"/>
                  <a:pt x="938" y="277"/>
                  <a:pt x="938" y="512"/>
                </a:cubicBezTo>
                <a:cubicBezTo>
                  <a:pt x="938" y="747"/>
                  <a:pt x="747" y="939"/>
                  <a:pt x="511" y="939"/>
                </a:cubicBezTo>
              </a:path>
            </a:pathLst>
          </a:custGeom>
          <a:no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cs typeface="+mn-ea"/>
              <a:sym typeface="+mn-lt"/>
            </a:endParaRPr>
          </a:p>
        </p:txBody>
      </p:sp>
      <p:sp>
        <p:nvSpPr>
          <p:cNvPr id="84" name="Freeform 98"/>
          <p:cNvSpPr>
            <a:spLocks noEditPoints="1"/>
          </p:cNvSpPr>
          <p:nvPr/>
        </p:nvSpPr>
        <p:spPr bwMode="auto">
          <a:xfrm>
            <a:off x="7268120" y="3031295"/>
            <a:ext cx="1450306" cy="1447681"/>
          </a:xfrm>
          <a:custGeom>
            <a:avLst/>
            <a:gdLst>
              <a:gd name="T0" fmla="*/ 341 w 683"/>
              <a:gd name="T1" fmla="*/ 0 h 682"/>
              <a:gd name="T2" fmla="*/ 0 w 683"/>
              <a:gd name="T3" fmla="*/ 341 h 682"/>
              <a:gd name="T4" fmla="*/ 341 w 683"/>
              <a:gd name="T5" fmla="*/ 682 h 682"/>
              <a:gd name="T6" fmla="*/ 683 w 683"/>
              <a:gd name="T7" fmla="*/ 341 h 682"/>
              <a:gd name="T8" fmla="*/ 341 w 683"/>
              <a:gd name="T9" fmla="*/ 0 h 682"/>
              <a:gd name="T10" fmla="*/ 341 w 683"/>
              <a:gd name="T11" fmla="*/ 597 h 682"/>
              <a:gd name="T12" fmla="*/ 85 w 683"/>
              <a:gd name="T13" fmla="*/ 341 h 682"/>
              <a:gd name="T14" fmla="*/ 341 w 683"/>
              <a:gd name="T15" fmla="*/ 85 h 682"/>
              <a:gd name="T16" fmla="*/ 598 w 683"/>
              <a:gd name="T17" fmla="*/ 341 h 682"/>
              <a:gd name="T18" fmla="*/ 341 w 683"/>
              <a:gd name="T19" fmla="*/ 597 h 6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3" h="682">
                <a:moveTo>
                  <a:pt x="341" y="0"/>
                </a:moveTo>
                <a:cubicBezTo>
                  <a:pt x="153" y="0"/>
                  <a:pt x="0" y="153"/>
                  <a:pt x="0" y="341"/>
                </a:cubicBezTo>
                <a:cubicBezTo>
                  <a:pt x="0" y="529"/>
                  <a:pt x="153" y="682"/>
                  <a:pt x="341" y="682"/>
                </a:cubicBezTo>
                <a:cubicBezTo>
                  <a:pt x="530" y="682"/>
                  <a:pt x="683" y="529"/>
                  <a:pt x="683" y="341"/>
                </a:cubicBezTo>
                <a:cubicBezTo>
                  <a:pt x="683" y="153"/>
                  <a:pt x="530" y="0"/>
                  <a:pt x="341" y="0"/>
                </a:cubicBezTo>
                <a:moveTo>
                  <a:pt x="341" y="597"/>
                </a:moveTo>
                <a:cubicBezTo>
                  <a:pt x="200" y="597"/>
                  <a:pt x="85" y="482"/>
                  <a:pt x="85" y="341"/>
                </a:cubicBezTo>
                <a:cubicBezTo>
                  <a:pt x="85" y="200"/>
                  <a:pt x="200" y="85"/>
                  <a:pt x="341" y="85"/>
                </a:cubicBezTo>
                <a:cubicBezTo>
                  <a:pt x="483" y="85"/>
                  <a:pt x="598" y="200"/>
                  <a:pt x="598" y="341"/>
                </a:cubicBezTo>
                <a:cubicBezTo>
                  <a:pt x="598" y="482"/>
                  <a:pt x="483" y="597"/>
                  <a:pt x="341" y="597"/>
                </a:cubicBezTo>
              </a:path>
            </a:pathLst>
          </a:custGeom>
          <a:no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cs typeface="+mn-ea"/>
              <a:sym typeface="+mn-lt"/>
            </a:endParaRPr>
          </a:p>
        </p:txBody>
      </p:sp>
      <p:sp>
        <p:nvSpPr>
          <p:cNvPr id="85" name="Freeform 103"/>
          <p:cNvSpPr>
            <a:spLocks noEditPoints="1"/>
          </p:cNvSpPr>
          <p:nvPr/>
        </p:nvSpPr>
        <p:spPr bwMode="auto">
          <a:xfrm>
            <a:off x="7629056" y="3392231"/>
            <a:ext cx="728434" cy="725809"/>
          </a:xfrm>
          <a:custGeom>
            <a:avLst/>
            <a:gdLst>
              <a:gd name="T0" fmla="*/ 171 w 343"/>
              <a:gd name="T1" fmla="*/ 0 h 342"/>
              <a:gd name="T2" fmla="*/ 0 w 343"/>
              <a:gd name="T3" fmla="*/ 171 h 342"/>
              <a:gd name="T4" fmla="*/ 171 w 343"/>
              <a:gd name="T5" fmla="*/ 342 h 342"/>
              <a:gd name="T6" fmla="*/ 343 w 343"/>
              <a:gd name="T7" fmla="*/ 171 h 342"/>
              <a:gd name="T8" fmla="*/ 171 w 343"/>
              <a:gd name="T9" fmla="*/ 0 h 342"/>
              <a:gd name="T10" fmla="*/ 171 w 343"/>
              <a:gd name="T11" fmla="*/ 257 h 342"/>
              <a:gd name="T12" fmla="*/ 85 w 343"/>
              <a:gd name="T13" fmla="*/ 171 h 342"/>
              <a:gd name="T14" fmla="*/ 171 w 343"/>
              <a:gd name="T15" fmla="*/ 85 h 342"/>
              <a:gd name="T16" fmla="*/ 258 w 343"/>
              <a:gd name="T17" fmla="*/ 171 h 342"/>
              <a:gd name="T18" fmla="*/ 171 w 343"/>
              <a:gd name="T19" fmla="*/ 257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3" h="342">
                <a:moveTo>
                  <a:pt x="171" y="0"/>
                </a:moveTo>
                <a:cubicBezTo>
                  <a:pt x="77" y="0"/>
                  <a:pt x="0" y="77"/>
                  <a:pt x="0" y="171"/>
                </a:cubicBezTo>
                <a:cubicBezTo>
                  <a:pt x="0" y="265"/>
                  <a:pt x="77" y="342"/>
                  <a:pt x="171" y="342"/>
                </a:cubicBezTo>
                <a:cubicBezTo>
                  <a:pt x="266" y="342"/>
                  <a:pt x="343" y="265"/>
                  <a:pt x="343" y="171"/>
                </a:cubicBezTo>
                <a:cubicBezTo>
                  <a:pt x="343" y="77"/>
                  <a:pt x="266" y="0"/>
                  <a:pt x="171" y="0"/>
                </a:cubicBezTo>
                <a:moveTo>
                  <a:pt x="171" y="257"/>
                </a:moveTo>
                <a:cubicBezTo>
                  <a:pt x="124" y="257"/>
                  <a:pt x="85" y="219"/>
                  <a:pt x="85" y="171"/>
                </a:cubicBezTo>
                <a:cubicBezTo>
                  <a:pt x="85" y="123"/>
                  <a:pt x="124" y="85"/>
                  <a:pt x="171" y="85"/>
                </a:cubicBezTo>
                <a:cubicBezTo>
                  <a:pt x="219" y="85"/>
                  <a:pt x="258" y="123"/>
                  <a:pt x="258" y="171"/>
                </a:cubicBezTo>
                <a:cubicBezTo>
                  <a:pt x="258" y="219"/>
                  <a:pt x="219" y="257"/>
                  <a:pt x="171" y="257"/>
                </a:cubicBezTo>
              </a:path>
            </a:pathLst>
          </a:custGeom>
          <a:no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cs typeface="+mn-ea"/>
              <a:sym typeface="+mn-lt"/>
            </a:endParaRPr>
          </a:p>
        </p:txBody>
      </p:sp>
      <p:sp>
        <p:nvSpPr>
          <p:cNvPr id="86" name="Freeform 117"/>
          <p:cNvSpPr/>
          <p:nvPr/>
        </p:nvSpPr>
        <p:spPr bwMode="auto">
          <a:xfrm>
            <a:off x="7905992" y="3740042"/>
            <a:ext cx="27562" cy="13125"/>
          </a:xfrm>
          <a:custGeom>
            <a:avLst/>
            <a:gdLst>
              <a:gd name="T0" fmla="*/ 11 w 21"/>
              <a:gd name="T1" fmla="*/ 0 h 10"/>
              <a:gd name="T2" fmla="*/ 0 w 21"/>
              <a:gd name="T3" fmla="*/ 10 h 10"/>
              <a:gd name="T4" fmla="*/ 21 w 21"/>
              <a:gd name="T5" fmla="*/ 10 h 10"/>
              <a:gd name="T6" fmla="*/ 11 w 21"/>
              <a:gd name="T7" fmla="*/ 0 h 10"/>
            </a:gdLst>
            <a:ahLst/>
            <a:cxnLst>
              <a:cxn ang="0">
                <a:pos x="T0" y="T1"/>
              </a:cxn>
              <a:cxn ang="0">
                <a:pos x="T2" y="T3"/>
              </a:cxn>
              <a:cxn ang="0">
                <a:pos x="T4" y="T5"/>
              </a:cxn>
              <a:cxn ang="0">
                <a:pos x="T6" y="T7"/>
              </a:cxn>
            </a:cxnLst>
            <a:rect l="0" t="0" r="r" b="b"/>
            <a:pathLst>
              <a:path w="21" h="10">
                <a:moveTo>
                  <a:pt x="11" y="0"/>
                </a:moveTo>
                <a:lnTo>
                  <a:pt x="0" y="10"/>
                </a:lnTo>
                <a:lnTo>
                  <a:pt x="21" y="10"/>
                </a:lnTo>
                <a:lnTo>
                  <a:pt x="1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cs typeface="+mn-ea"/>
              <a:sym typeface="+mn-lt"/>
            </a:endParaRPr>
          </a:p>
        </p:txBody>
      </p:sp>
      <p:sp>
        <p:nvSpPr>
          <p:cNvPr id="87" name="Freeform 119"/>
          <p:cNvSpPr>
            <a:spLocks noEditPoints="1"/>
          </p:cNvSpPr>
          <p:nvPr/>
        </p:nvSpPr>
        <p:spPr bwMode="auto">
          <a:xfrm>
            <a:off x="6745748" y="2774047"/>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DBCBB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cs typeface="+mn-ea"/>
              <a:sym typeface="+mn-lt"/>
            </a:endParaRPr>
          </a:p>
        </p:txBody>
      </p:sp>
      <p:sp>
        <p:nvSpPr>
          <p:cNvPr id="3" name="矩形 2"/>
          <p:cNvSpPr/>
          <p:nvPr/>
        </p:nvSpPr>
        <p:spPr>
          <a:xfrm>
            <a:off x="846975" y="2724650"/>
            <a:ext cx="10342913" cy="2585323"/>
          </a:xfrm>
          <a:prstGeom prst="rect">
            <a:avLst/>
          </a:prstGeom>
          <a:noFill/>
        </p:spPr>
        <p:txBody>
          <a:bodyPr wrap="square" lIns="91440" tIns="45720" rIns="91440" bIns="45720">
            <a:spAutoFit/>
          </a:bodyPr>
          <a:lstStyle/>
          <a:p>
            <a:pPr algn="ctr"/>
            <a:r>
              <a:rPr lang="en-US" altLang="zh-CN" sz="5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3.3. Construction of Supervision Mechanisms</a:t>
            </a:r>
          </a:p>
          <a:p>
            <a:pPr algn="ctr"/>
            <a:r>
              <a:rPr lang="zh-CN" alt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（监督机制的建设）</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a:srcRect l="651" t="3819" r="2203" b="1245"/>
          <a:stretch>
            <a:fillRect/>
          </a:stretch>
        </p:blipFill>
        <p:spPr>
          <a:xfrm>
            <a:off x="3674" y="4968"/>
            <a:ext cx="12192000" cy="6858000"/>
          </a:xfrm>
          <a:prstGeom prst="rect">
            <a:avLst/>
          </a:prstGeom>
        </p:spPr>
      </p:pic>
      <p:pic>
        <p:nvPicPr>
          <p:cNvPr id="109" name="图片 108"/>
          <p:cNvPicPr>
            <a:picLocks noChangeAspect="1"/>
          </p:cNvPicPr>
          <p:nvPr/>
        </p:nvPicPr>
        <p:blipFill>
          <a:blip r:embed="rId3"/>
          <a:srcRect t="50000"/>
          <a:stretch>
            <a:fillRect/>
          </a:stretch>
        </p:blipFill>
        <p:spPr>
          <a:xfrm>
            <a:off x="5552575" y="-1"/>
            <a:ext cx="1086850" cy="157723"/>
          </a:xfrm>
          <a:custGeom>
            <a:avLst/>
            <a:gdLst>
              <a:gd name="connsiteX0" fmla="*/ 0 w 4121253"/>
              <a:gd name="connsiteY0" fmla="*/ 0 h 1792380"/>
              <a:gd name="connsiteX1" fmla="*/ 4121253 w 4121253"/>
              <a:gd name="connsiteY1" fmla="*/ 0 h 1792380"/>
              <a:gd name="connsiteX2" fmla="*/ 4121253 w 4121253"/>
              <a:gd name="connsiteY2" fmla="*/ 1792380 h 1792380"/>
              <a:gd name="connsiteX3" fmla="*/ 0 w 4121253"/>
              <a:gd name="connsiteY3" fmla="*/ 1792380 h 1792380"/>
            </a:gdLst>
            <a:ahLst/>
            <a:cxnLst>
              <a:cxn ang="0">
                <a:pos x="connsiteX0" y="connsiteY0"/>
              </a:cxn>
              <a:cxn ang="0">
                <a:pos x="connsiteX1" y="connsiteY1"/>
              </a:cxn>
              <a:cxn ang="0">
                <a:pos x="connsiteX2" y="connsiteY2"/>
              </a:cxn>
              <a:cxn ang="0">
                <a:pos x="connsiteX3" y="connsiteY3"/>
              </a:cxn>
            </a:cxnLst>
            <a:rect l="l" t="t" r="r" b="b"/>
            <a:pathLst>
              <a:path w="4121253" h="1792380">
                <a:moveTo>
                  <a:pt x="0" y="0"/>
                </a:moveTo>
                <a:lnTo>
                  <a:pt x="4121253" y="0"/>
                </a:lnTo>
                <a:lnTo>
                  <a:pt x="4121253" y="1792380"/>
                </a:lnTo>
                <a:lnTo>
                  <a:pt x="0" y="1792380"/>
                </a:lnTo>
                <a:close/>
              </a:path>
            </a:pathLst>
          </a:custGeom>
        </p:spPr>
      </p:pic>
      <p:sp>
        <p:nvSpPr>
          <p:cNvPr id="121" name="TextBox 41"/>
          <p:cNvSpPr txBox="1"/>
          <p:nvPr/>
        </p:nvSpPr>
        <p:spPr>
          <a:xfrm>
            <a:off x="6265399" y="3932262"/>
            <a:ext cx="941699" cy="769441"/>
          </a:xfrm>
          <a:prstGeom prst="rect">
            <a:avLst/>
          </a:prstGeom>
          <a:noFill/>
        </p:spPr>
        <p:txBody>
          <a:bodyPr wrap="square" rtlCol="0">
            <a:spAutoFit/>
          </a:bodyPr>
          <a:lstStyle/>
          <a:p>
            <a:pPr algn="ctr"/>
            <a:r>
              <a:rPr lang="en-US" altLang="zh-CN" sz="4400" b="1" dirty="0">
                <a:solidFill>
                  <a:schemeClr val="bg1"/>
                </a:solidFill>
                <a:cs typeface="+mn-ea"/>
                <a:sym typeface="+mn-lt"/>
              </a:rPr>
              <a:t>4</a:t>
            </a:r>
            <a:endParaRPr lang="en-US" altLang="zh-CN" sz="2000" dirty="0">
              <a:solidFill>
                <a:schemeClr val="bg1"/>
              </a:solidFill>
              <a:cs typeface="+mn-ea"/>
              <a:sym typeface="+mn-lt"/>
            </a:endParaRPr>
          </a:p>
        </p:txBody>
      </p:sp>
      <p:sp>
        <p:nvSpPr>
          <p:cNvPr id="29" name="矩形 28"/>
          <p:cNvSpPr/>
          <p:nvPr/>
        </p:nvSpPr>
        <p:spPr>
          <a:xfrm>
            <a:off x="1387462" y="323803"/>
            <a:ext cx="9650783" cy="461665"/>
          </a:xfrm>
          <a:prstGeom prst="rect">
            <a:avLst/>
          </a:prstGeom>
        </p:spPr>
        <p:txBody>
          <a:bodyPr wrap="none">
            <a:spAutoFit/>
          </a:bodyPr>
          <a:lstStyle/>
          <a:p>
            <a:r>
              <a:rPr lang="en-US" altLang="zh-CN" sz="2400" b="1" spc="300" dirty="0">
                <a:solidFill>
                  <a:srgbClr val="61B5C0"/>
                </a:solidFill>
                <a:latin typeface="微软雅黑" panose="020B0503020204020204" pitchFamily="34" charset="-122"/>
                <a:ea typeface="微软雅黑" panose="020B0503020204020204" pitchFamily="34" charset="-122"/>
              </a:rPr>
              <a:t>The Necessity to Establish the River Chief system</a:t>
            </a:r>
            <a:endParaRPr lang="zh-CN" altLang="en-US" sz="2400" b="1" spc="300" dirty="0">
              <a:solidFill>
                <a:srgbClr val="61B5C0"/>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1528581" y="1516216"/>
            <a:ext cx="9724647" cy="3539430"/>
          </a:xfrm>
          <a:prstGeom prst="rect">
            <a:avLst/>
          </a:prstGeom>
          <a:noFill/>
        </p:spPr>
        <p:txBody>
          <a:bodyPr wrap="square" rtlCol="0">
            <a:spAutoFit/>
          </a:bodyPr>
          <a:lstStyle/>
          <a:p>
            <a:r>
              <a:rPr lang="en-US" altLang="zh-CN" sz="2800" dirty="0"/>
              <a:t> </a:t>
            </a:r>
            <a:r>
              <a:rPr lang="zh-CN" altLang="en-US" sz="2800" dirty="0"/>
              <a:t>   </a:t>
            </a:r>
            <a:r>
              <a:rPr lang="zh-CN" altLang="zh-CN" sz="2800" b="1" dirty="0"/>
              <a:t>First, it is important to establish a</a:t>
            </a:r>
            <a:r>
              <a:rPr lang="en-US" altLang="zh-CN" sz="2800" b="1" dirty="0"/>
              <a:t>n Assessment </a:t>
            </a:r>
            <a:r>
              <a:rPr lang="zh-CN" altLang="zh-CN" sz="2800" b="1" dirty="0"/>
              <a:t>system for the </a:t>
            </a:r>
            <a:r>
              <a:rPr lang="en-US" altLang="zh-CN" sz="2800" b="1" dirty="0"/>
              <a:t>G</a:t>
            </a:r>
            <a:r>
              <a:rPr lang="zh-CN" altLang="zh-CN" sz="2800" b="1" dirty="0"/>
              <a:t>eneral River Chief </a:t>
            </a:r>
            <a:r>
              <a:rPr lang="en-US" altLang="zh-CN" sz="2800" b="1" dirty="0"/>
              <a:t>in the following aspect: </a:t>
            </a:r>
            <a:r>
              <a:rPr lang="zh-CN" altLang="zh-CN" sz="2800" b="1" dirty="0"/>
              <a:t>leading</a:t>
            </a:r>
            <a:r>
              <a:rPr lang="en-US" altLang="zh-CN" sz="2800" b="1" dirty="0"/>
              <a:t> </a:t>
            </a:r>
            <a:r>
              <a:rPr lang="zh-CN" altLang="zh-CN" sz="2800" b="1" dirty="0"/>
              <a:t>the specific organizations of the River Chief office, the joint participation of relevant departments, the third-party monitoring and evaluation</a:t>
            </a:r>
            <a:r>
              <a:rPr lang="en-US" altLang="zh-CN" sz="2800" b="1" dirty="0"/>
              <a:t>, etc.</a:t>
            </a:r>
            <a:endParaRPr lang="zh-CN" altLang="zh-CN" sz="2800" b="1" dirty="0"/>
          </a:p>
          <a:p>
            <a:r>
              <a:rPr lang="zh-CN" altLang="zh-CN" sz="2800" b="1" dirty="0"/>
              <a:t> </a:t>
            </a:r>
          </a:p>
          <a:p>
            <a:r>
              <a:rPr lang="zh-CN" altLang="zh-CN" sz="2800" b="1" dirty="0"/>
              <a:t>   Second, the provincial </a:t>
            </a:r>
            <a:r>
              <a:rPr lang="en-US" altLang="zh-CN" sz="2800" b="1" dirty="0"/>
              <a:t>“</a:t>
            </a:r>
            <a:r>
              <a:rPr lang="zh-CN" altLang="zh-CN" sz="2800" b="1" dirty="0"/>
              <a:t>River Chief</a:t>
            </a:r>
            <a:r>
              <a:rPr lang="en-US" altLang="zh-CN" sz="2800" b="1" dirty="0"/>
              <a:t>”</a:t>
            </a:r>
            <a:r>
              <a:rPr lang="zh-CN" altLang="zh-CN" sz="2800" b="1" dirty="0"/>
              <a:t> should supervise the annual work and performance of duties </a:t>
            </a:r>
            <a:r>
              <a:rPr lang="en-US" altLang="zh-CN" sz="2800" b="1" dirty="0" err="1"/>
              <a:t>i</a:t>
            </a:r>
            <a:r>
              <a:rPr lang="zh-CN" altLang="zh-CN" sz="2800" b="1" dirty="0"/>
              <a:t>n each city or district </a:t>
            </a:r>
            <a:r>
              <a:rPr lang="en-US" altLang="zh-CN" sz="2800" b="1" dirty="0"/>
              <a:t>.</a:t>
            </a:r>
            <a:endParaRPr lang="zh-CN" altLang="zh-CN" sz="2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a:srcRect l="651" t="3819" r="2203" b="1245"/>
          <a:stretch>
            <a:fillRect/>
          </a:stretch>
        </p:blipFill>
        <p:spPr>
          <a:xfrm>
            <a:off x="0" y="0"/>
            <a:ext cx="12192000" cy="6858000"/>
          </a:xfrm>
          <a:prstGeom prst="rect">
            <a:avLst/>
          </a:prstGeom>
        </p:spPr>
      </p:pic>
      <p:sp>
        <p:nvSpPr>
          <p:cNvPr id="75" name="矩形 74"/>
          <p:cNvSpPr/>
          <p:nvPr/>
        </p:nvSpPr>
        <p:spPr>
          <a:xfrm>
            <a:off x="1344475" y="219906"/>
            <a:ext cx="9503051" cy="461665"/>
          </a:xfrm>
          <a:prstGeom prst="rect">
            <a:avLst/>
          </a:prstGeom>
        </p:spPr>
        <p:txBody>
          <a:bodyPr wrap="none">
            <a:spAutoFit/>
          </a:bodyPr>
          <a:lstStyle/>
          <a:p>
            <a:pPr algn="ctr"/>
            <a:r>
              <a:rPr lang="en-US" altLang="zh-CN" sz="2400" b="1" spc="300" dirty="0">
                <a:solidFill>
                  <a:srgbClr val="61B5C0"/>
                </a:solidFill>
                <a:latin typeface="微软雅黑" panose="020B0503020204020204" pitchFamily="34" charset="-122"/>
                <a:ea typeface="微软雅黑" panose="020B0503020204020204" pitchFamily="34" charset="-122"/>
              </a:rPr>
              <a:t>The Arrangement to River Chief System in Detail</a:t>
            </a:r>
          </a:p>
        </p:txBody>
      </p:sp>
      <p:pic>
        <p:nvPicPr>
          <p:cNvPr id="64" name="图片 63"/>
          <p:cNvPicPr>
            <a:picLocks noChangeAspect="1"/>
          </p:cNvPicPr>
          <p:nvPr/>
        </p:nvPicPr>
        <p:blipFill>
          <a:blip r:embed="rId3"/>
          <a:srcRect t="50000"/>
          <a:stretch>
            <a:fillRect/>
          </a:stretch>
        </p:blipFill>
        <p:spPr>
          <a:xfrm>
            <a:off x="5552575" y="-1"/>
            <a:ext cx="1086850" cy="157723"/>
          </a:xfrm>
          <a:custGeom>
            <a:avLst/>
            <a:gdLst>
              <a:gd name="connsiteX0" fmla="*/ 0 w 4121253"/>
              <a:gd name="connsiteY0" fmla="*/ 0 h 1792380"/>
              <a:gd name="connsiteX1" fmla="*/ 4121253 w 4121253"/>
              <a:gd name="connsiteY1" fmla="*/ 0 h 1792380"/>
              <a:gd name="connsiteX2" fmla="*/ 4121253 w 4121253"/>
              <a:gd name="connsiteY2" fmla="*/ 1792380 h 1792380"/>
              <a:gd name="connsiteX3" fmla="*/ 0 w 4121253"/>
              <a:gd name="connsiteY3" fmla="*/ 1792380 h 1792380"/>
            </a:gdLst>
            <a:ahLst/>
            <a:cxnLst>
              <a:cxn ang="0">
                <a:pos x="connsiteX0" y="connsiteY0"/>
              </a:cxn>
              <a:cxn ang="0">
                <a:pos x="connsiteX1" y="connsiteY1"/>
              </a:cxn>
              <a:cxn ang="0">
                <a:pos x="connsiteX2" y="connsiteY2"/>
              </a:cxn>
              <a:cxn ang="0">
                <a:pos x="connsiteX3" y="connsiteY3"/>
              </a:cxn>
            </a:cxnLst>
            <a:rect l="l" t="t" r="r" b="b"/>
            <a:pathLst>
              <a:path w="4121253" h="1792380">
                <a:moveTo>
                  <a:pt x="0" y="0"/>
                </a:moveTo>
                <a:lnTo>
                  <a:pt x="4121253" y="0"/>
                </a:lnTo>
                <a:lnTo>
                  <a:pt x="4121253" y="1792380"/>
                </a:lnTo>
                <a:lnTo>
                  <a:pt x="0" y="1792380"/>
                </a:lnTo>
                <a:close/>
              </a:path>
            </a:pathLst>
          </a:custGeom>
        </p:spPr>
      </p:pic>
      <p:sp>
        <p:nvSpPr>
          <p:cNvPr id="83" name="Freeform 93"/>
          <p:cNvSpPr>
            <a:spLocks noEditPoints="1"/>
          </p:cNvSpPr>
          <p:nvPr/>
        </p:nvSpPr>
        <p:spPr bwMode="auto">
          <a:xfrm>
            <a:off x="6907184" y="2667735"/>
            <a:ext cx="2172177" cy="2174802"/>
          </a:xfrm>
          <a:custGeom>
            <a:avLst/>
            <a:gdLst>
              <a:gd name="T0" fmla="*/ 511 w 1023"/>
              <a:gd name="T1" fmla="*/ 0 h 1024"/>
              <a:gd name="T2" fmla="*/ 0 w 1023"/>
              <a:gd name="T3" fmla="*/ 512 h 1024"/>
              <a:gd name="T4" fmla="*/ 511 w 1023"/>
              <a:gd name="T5" fmla="*/ 1024 h 1024"/>
              <a:gd name="T6" fmla="*/ 1023 w 1023"/>
              <a:gd name="T7" fmla="*/ 512 h 1024"/>
              <a:gd name="T8" fmla="*/ 511 w 1023"/>
              <a:gd name="T9" fmla="*/ 0 h 1024"/>
              <a:gd name="T10" fmla="*/ 511 w 1023"/>
              <a:gd name="T11" fmla="*/ 939 h 1024"/>
              <a:gd name="T12" fmla="*/ 85 w 1023"/>
              <a:gd name="T13" fmla="*/ 512 h 1024"/>
              <a:gd name="T14" fmla="*/ 511 w 1023"/>
              <a:gd name="T15" fmla="*/ 85 h 1024"/>
              <a:gd name="T16" fmla="*/ 938 w 1023"/>
              <a:gd name="T17" fmla="*/ 512 h 1024"/>
              <a:gd name="T18" fmla="*/ 511 w 1023"/>
              <a:gd name="T19" fmla="*/ 939 h 10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3" h="1024">
                <a:moveTo>
                  <a:pt x="511" y="0"/>
                </a:moveTo>
                <a:cubicBezTo>
                  <a:pt x="229" y="0"/>
                  <a:pt x="0" y="230"/>
                  <a:pt x="0" y="512"/>
                </a:cubicBezTo>
                <a:cubicBezTo>
                  <a:pt x="0" y="794"/>
                  <a:pt x="229" y="1024"/>
                  <a:pt x="511" y="1024"/>
                </a:cubicBezTo>
                <a:cubicBezTo>
                  <a:pt x="794" y="1024"/>
                  <a:pt x="1023" y="794"/>
                  <a:pt x="1023" y="512"/>
                </a:cubicBezTo>
                <a:cubicBezTo>
                  <a:pt x="1023" y="230"/>
                  <a:pt x="794" y="0"/>
                  <a:pt x="511" y="0"/>
                </a:cubicBezTo>
                <a:moveTo>
                  <a:pt x="511" y="939"/>
                </a:moveTo>
                <a:cubicBezTo>
                  <a:pt x="276" y="939"/>
                  <a:pt x="85" y="747"/>
                  <a:pt x="85" y="512"/>
                </a:cubicBezTo>
                <a:cubicBezTo>
                  <a:pt x="85" y="277"/>
                  <a:pt x="276" y="85"/>
                  <a:pt x="511" y="85"/>
                </a:cubicBezTo>
                <a:cubicBezTo>
                  <a:pt x="747" y="85"/>
                  <a:pt x="938" y="277"/>
                  <a:pt x="938" y="512"/>
                </a:cubicBezTo>
                <a:cubicBezTo>
                  <a:pt x="938" y="747"/>
                  <a:pt x="747" y="939"/>
                  <a:pt x="511" y="939"/>
                </a:cubicBezTo>
              </a:path>
            </a:pathLst>
          </a:custGeom>
          <a:no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cs typeface="+mn-ea"/>
              <a:sym typeface="+mn-lt"/>
            </a:endParaRPr>
          </a:p>
        </p:txBody>
      </p:sp>
      <p:sp>
        <p:nvSpPr>
          <p:cNvPr id="84" name="Freeform 98"/>
          <p:cNvSpPr>
            <a:spLocks noEditPoints="1"/>
          </p:cNvSpPr>
          <p:nvPr/>
        </p:nvSpPr>
        <p:spPr bwMode="auto">
          <a:xfrm>
            <a:off x="7268120" y="3031295"/>
            <a:ext cx="1450306" cy="1447681"/>
          </a:xfrm>
          <a:custGeom>
            <a:avLst/>
            <a:gdLst>
              <a:gd name="T0" fmla="*/ 341 w 683"/>
              <a:gd name="T1" fmla="*/ 0 h 682"/>
              <a:gd name="T2" fmla="*/ 0 w 683"/>
              <a:gd name="T3" fmla="*/ 341 h 682"/>
              <a:gd name="T4" fmla="*/ 341 w 683"/>
              <a:gd name="T5" fmla="*/ 682 h 682"/>
              <a:gd name="T6" fmla="*/ 683 w 683"/>
              <a:gd name="T7" fmla="*/ 341 h 682"/>
              <a:gd name="T8" fmla="*/ 341 w 683"/>
              <a:gd name="T9" fmla="*/ 0 h 682"/>
              <a:gd name="T10" fmla="*/ 341 w 683"/>
              <a:gd name="T11" fmla="*/ 597 h 682"/>
              <a:gd name="T12" fmla="*/ 85 w 683"/>
              <a:gd name="T13" fmla="*/ 341 h 682"/>
              <a:gd name="T14" fmla="*/ 341 w 683"/>
              <a:gd name="T15" fmla="*/ 85 h 682"/>
              <a:gd name="T16" fmla="*/ 598 w 683"/>
              <a:gd name="T17" fmla="*/ 341 h 682"/>
              <a:gd name="T18" fmla="*/ 341 w 683"/>
              <a:gd name="T19" fmla="*/ 597 h 6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3" h="682">
                <a:moveTo>
                  <a:pt x="341" y="0"/>
                </a:moveTo>
                <a:cubicBezTo>
                  <a:pt x="153" y="0"/>
                  <a:pt x="0" y="153"/>
                  <a:pt x="0" y="341"/>
                </a:cubicBezTo>
                <a:cubicBezTo>
                  <a:pt x="0" y="529"/>
                  <a:pt x="153" y="682"/>
                  <a:pt x="341" y="682"/>
                </a:cubicBezTo>
                <a:cubicBezTo>
                  <a:pt x="530" y="682"/>
                  <a:pt x="683" y="529"/>
                  <a:pt x="683" y="341"/>
                </a:cubicBezTo>
                <a:cubicBezTo>
                  <a:pt x="683" y="153"/>
                  <a:pt x="530" y="0"/>
                  <a:pt x="341" y="0"/>
                </a:cubicBezTo>
                <a:moveTo>
                  <a:pt x="341" y="597"/>
                </a:moveTo>
                <a:cubicBezTo>
                  <a:pt x="200" y="597"/>
                  <a:pt x="85" y="482"/>
                  <a:pt x="85" y="341"/>
                </a:cubicBezTo>
                <a:cubicBezTo>
                  <a:pt x="85" y="200"/>
                  <a:pt x="200" y="85"/>
                  <a:pt x="341" y="85"/>
                </a:cubicBezTo>
                <a:cubicBezTo>
                  <a:pt x="483" y="85"/>
                  <a:pt x="598" y="200"/>
                  <a:pt x="598" y="341"/>
                </a:cubicBezTo>
                <a:cubicBezTo>
                  <a:pt x="598" y="482"/>
                  <a:pt x="483" y="597"/>
                  <a:pt x="341" y="597"/>
                </a:cubicBezTo>
              </a:path>
            </a:pathLst>
          </a:custGeom>
          <a:no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cs typeface="+mn-ea"/>
              <a:sym typeface="+mn-lt"/>
            </a:endParaRPr>
          </a:p>
        </p:txBody>
      </p:sp>
      <p:sp>
        <p:nvSpPr>
          <p:cNvPr id="85" name="Freeform 103"/>
          <p:cNvSpPr>
            <a:spLocks noEditPoints="1"/>
          </p:cNvSpPr>
          <p:nvPr/>
        </p:nvSpPr>
        <p:spPr bwMode="auto">
          <a:xfrm>
            <a:off x="7629056" y="3392231"/>
            <a:ext cx="728434" cy="725809"/>
          </a:xfrm>
          <a:custGeom>
            <a:avLst/>
            <a:gdLst>
              <a:gd name="T0" fmla="*/ 171 w 343"/>
              <a:gd name="T1" fmla="*/ 0 h 342"/>
              <a:gd name="T2" fmla="*/ 0 w 343"/>
              <a:gd name="T3" fmla="*/ 171 h 342"/>
              <a:gd name="T4" fmla="*/ 171 w 343"/>
              <a:gd name="T5" fmla="*/ 342 h 342"/>
              <a:gd name="T6" fmla="*/ 343 w 343"/>
              <a:gd name="T7" fmla="*/ 171 h 342"/>
              <a:gd name="T8" fmla="*/ 171 w 343"/>
              <a:gd name="T9" fmla="*/ 0 h 342"/>
              <a:gd name="T10" fmla="*/ 171 w 343"/>
              <a:gd name="T11" fmla="*/ 257 h 342"/>
              <a:gd name="T12" fmla="*/ 85 w 343"/>
              <a:gd name="T13" fmla="*/ 171 h 342"/>
              <a:gd name="T14" fmla="*/ 171 w 343"/>
              <a:gd name="T15" fmla="*/ 85 h 342"/>
              <a:gd name="T16" fmla="*/ 258 w 343"/>
              <a:gd name="T17" fmla="*/ 171 h 342"/>
              <a:gd name="T18" fmla="*/ 171 w 343"/>
              <a:gd name="T19" fmla="*/ 257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3" h="342">
                <a:moveTo>
                  <a:pt x="171" y="0"/>
                </a:moveTo>
                <a:cubicBezTo>
                  <a:pt x="77" y="0"/>
                  <a:pt x="0" y="77"/>
                  <a:pt x="0" y="171"/>
                </a:cubicBezTo>
                <a:cubicBezTo>
                  <a:pt x="0" y="265"/>
                  <a:pt x="77" y="342"/>
                  <a:pt x="171" y="342"/>
                </a:cubicBezTo>
                <a:cubicBezTo>
                  <a:pt x="266" y="342"/>
                  <a:pt x="343" y="265"/>
                  <a:pt x="343" y="171"/>
                </a:cubicBezTo>
                <a:cubicBezTo>
                  <a:pt x="343" y="77"/>
                  <a:pt x="266" y="0"/>
                  <a:pt x="171" y="0"/>
                </a:cubicBezTo>
                <a:moveTo>
                  <a:pt x="171" y="257"/>
                </a:moveTo>
                <a:cubicBezTo>
                  <a:pt x="124" y="257"/>
                  <a:pt x="85" y="219"/>
                  <a:pt x="85" y="171"/>
                </a:cubicBezTo>
                <a:cubicBezTo>
                  <a:pt x="85" y="123"/>
                  <a:pt x="124" y="85"/>
                  <a:pt x="171" y="85"/>
                </a:cubicBezTo>
                <a:cubicBezTo>
                  <a:pt x="219" y="85"/>
                  <a:pt x="258" y="123"/>
                  <a:pt x="258" y="171"/>
                </a:cubicBezTo>
                <a:cubicBezTo>
                  <a:pt x="258" y="219"/>
                  <a:pt x="219" y="257"/>
                  <a:pt x="171" y="257"/>
                </a:cubicBezTo>
              </a:path>
            </a:pathLst>
          </a:custGeom>
          <a:no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cs typeface="+mn-ea"/>
              <a:sym typeface="+mn-lt"/>
            </a:endParaRPr>
          </a:p>
        </p:txBody>
      </p:sp>
      <p:sp>
        <p:nvSpPr>
          <p:cNvPr id="86" name="Freeform 117"/>
          <p:cNvSpPr/>
          <p:nvPr/>
        </p:nvSpPr>
        <p:spPr bwMode="auto">
          <a:xfrm>
            <a:off x="7905992" y="3740042"/>
            <a:ext cx="27562" cy="13125"/>
          </a:xfrm>
          <a:custGeom>
            <a:avLst/>
            <a:gdLst>
              <a:gd name="T0" fmla="*/ 11 w 21"/>
              <a:gd name="T1" fmla="*/ 0 h 10"/>
              <a:gd name="T2" fmla="*/ 0 w 21"/>
              <a:gd name="T3" fmla="*/ 10 h 10"/>
              <a:gd name="T4" fmla="*/ 21 w 21"/>
              <a:gd name="T5" fmla="*/ 10 h 10"/>
              <a:gd name="T6" fmla="*/ 11 w 21"/>
              <a:gd name="T7" fmla="*/ 0 h 10"/>
            </a:gdLst>
            <a:ahLst/>
            <a:cxnLst>
              <a:cxn ang="0">
                <a:pos x="T0" y="T1"/>
              </a:cxn>
              <a:cxn ang="0">
                <a:pos x="T2" y="T3"/>
              </a:cxn>
              <a:cxn ang="0">
                <a:pos x="T4" y="T5"/>
              </a:cxn>
              <a:cxn ang="0">
                <a:pos x="T6" y="T7"/>
              </a:cxn>
            </a:cxnLst>
            <a:rect l="0" t="0" r="r" b="b"/>
            <a:pathLst>
              <a:path w="21" h="10">
                <a:moveTo>
                  <a:pt x="11" y="0"/>
                </a:moveTo>
                <a:lnTo>
                  <a:pt x="0" y="10"/>
                </a:lnTo>
                <a:lnTo>
                  <a:pt x="21" y="10"/>
                </a:lnTo>
                <a:lnTo>
                  <a:pt x="1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cs typeface="+mn-ea"/>
              <a:sym typeface="+mn-lt"/>
            </a:endParaRPr>
          </a:p>
        </p:txBody>
      </p:sp>
      <p:sp>
        <p:nvSpPr>
          <p:cNvPr id="87" name="Freeform 119"/>
          <p:cNvSpPr>
            <a:spLocks noEditPoints="1"/>
          </p:cNvSpPr>
          <p:nvPr/>
        </p:nvSpPr>
        <p:spPr bwMode="auto">
          <a:xfrm>
            <a:off x="6745748" y="2774047"/>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DBCBB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cs typeface="+mn-ea"/>
              <a:sym typeface="+mn-lt"/>
            </a:endParaRPr>
          </a:p>
        </p:txBody>
      </p:sp>
      <p:sp>
        <p:nvSpPr>
          <p:cNvPr id="3" name="矩形 2"/>
          <p:cNvSpPr/>
          <p:nvPr/>
        </p:nvSpPr>
        <p:spPr>
          <a:xfrm>
            <a:off x="121585" y="2783139"/>
            <a:ext cx="11410380" cy="2585323"/>
          </a:xfrm>
          <a:prstGeom prst="rect">
            <a:avLst/>
          </a:prstGeom>
          <a:noFill/>
        </p:spPr>
        <p:txBody>
          <a:bodyPr wrap="square" lIns="91440" tIns="45720" rIns="91440" bIns="45720">
            <a:spAutoFit/>
          </a:bodyPr>
          <a:lstStyle/>
          <a:p>
            <a:pPr algn="ctr"/>
            <a:r>
              <a:rPr lang="en-US" altLang="zh-CN" sz="5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3.4. Cross-regional Legislative Cooperation</a:t>
            </a:r>
          </a:p>
          <a:p>
            <a:pPr algn="ctr"/>
            <a:r>
              <a:rPr lang="zh-CN" alt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（跨区域立法合作）</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53947" y="-238869"/>
            <a:ext cx="12550140" cy="7223759"/>
          </a:xfrm>
          <a:prstGeom prst="rect">
            <a:avLst/>
          </a:prstGeom>
        </p:spPr>
      </p:pic>
      <p:grpSp>
        <p:nvGrpSpPr>
          <p:cNvPr id="32" name="组合 31"/>
          <p:cNvGrpSpPr/>
          <p:nvPr/>
        </p:nvGrpSpPr>
        <p:grpSpPr>
          <a:xfrm>
            <a:off x="7594258" y="2734342"/>
            <a:ext cx="1468169" cy="1277337"/>
            <a:chOff x="4860883" y="2189573"/>
            <a:chExt cx="2720481" cy="2366874"/>
          </a:xfrm>
        </p:grpSpPr>
        <p:grpSp>
          <p:nvGrpSpPr>
            <p:cNvPr id="30" name="组合 29"/>
            <p:cNvGrpSpPr/>
            <p:nvPr/>
          </p:nvGrpSpPr>
          <p:grpSpPr>
            <a:xfrm>
              <a:off x="4860883" y="2189573"/>
              <a:ext cx="2720481" cy="2366874"/>
              <a:chOff x="3798124" y="1016405"/>
              <a:chExt cx="4588132" cy="3991769"/>
            </a:xfrm>
          </p:grpSpPr>
          <p:sp>
            <p:nvSpPr>
              <p:cNvPr id="18" name="Freeform 9"/>
              <p:cNvSpPr/>
              <p:nvPr/>
            </p:nvSpPr>
            <p:spPr bwMode="auto">
              <a:xfrm>
                <a:off x="3801081" y="1026752"/>
                <a:ext cx="4582220" cy="3970271"/>
              </a:xfrm>
              <a:custGeom>
                <a:avLst/>
                <a:gdLst>
                  <a:gd name="T0" fmla="*/ 2326 w 3100"/>
                  <a:gd name="T1" fmla="*/ 0 h 2686"/>
                  <a:gd name="T2" fmla="*/ 3100 w 3100"/>
                  <a:gd name="T3" fmla="*/ 1344 h 2686"/>
                  <a:gd name="T4" fmla="*/ 2326 w 3100"/>
                  <a:gd name="T5" fmla="*/ 2686 h 2686"/>
                  <a:gd name="T6" fmla="*/ 774 w 3100"/>
                  <a:gd name="T7" fmla="*/ 2686 h 2686"/>
                  <a:gd name="T8" fmla="*/ 0 w 3100"/>
                  <a:gd name="T9" fmla="*/ 1344 h 2686"/>
                  <a:gd name="T10" fmla="*/ 774 w 3100"/>
                  <a:gd name="T11" fmla="*/ 0 h 2686"/>
                  <a:gd name="T12" fmla="*/ 2326 w 3100"/>
                  <a:gd name="T13" fmla="*/ 0 h 2686"/>
                </a:gdLst>
                <a:ahLst/>
                <a:cxnLst>
                  <a:cxn ang="0">
                    <a:pos x="T0" y="T1"/>
                  </a:cxn>
                  <a:cxn ang="0">
                    <a:pos x="T2" y="T3"/>
                  </a:cxn>
                  <a:cxn ang="0">
                    <a:pos x="T4" y="T5"/>
                  </a:cxn>
                  <a:cxn ang="0">
                    <a:pos x="T6" y="T7"/>
                  </a:cxn>
                  <a:cxn ang="0">
                    <a:pos x="T8" y="T9"/>
                  </a:cxn>
                  <a:cxn ang="0">
                    <a:pos x="T10" y="T11"/>
                  </a:cxn>
                  <a:cxn ang="0">
                    <a:pos x="T12" y="T13"/>
                  </a:cxn>
                </a:cxnLst>
                <a:rect l="0" t="0" r="r" b="b"/>
                <a:pathLst>
                  <a:path w="3100" h="2686">
                    <a:moveTo>
                      <a:pt x="2326" y="0"/>
                    </a:moveTo>
                    <a:lnTo>
                      <a:pt x="3100" y="1344"/>
                    </a:lnTo>
                    <a:lnTo>
                      <a:pt x="2326" y="2686"/>
                    </a:lnTo>
                    <a:lnTo>
                      <a:pt x="774" y="2686"/>
                    </a:lnTo>
                    <a:lnTo>
                      <a:pt x="0" y="1344"/>
                    </a:lnTo>
                    <a:lnTo>
                      <a:pt x="774" y="0"/>
                    </a:lnTo>
                    <a:lnTo>
                      <a:pt x="2326" y="0"/>
                    </a:lnTo>
                    <a:close/>
                  </a:path>
                </a:pathLst>
              </a:custGeom>
              <a:solidFill>
                <a:srgbClr val="5DB6C3"/>
              </a:solidFill>
              <a:ln>
                <a:noFill/>
              </a:ln>
            </p:spPr>
            <p:txBody>
              <a:bodyPr vert="horz" wrap="square" lIns="91440" tIns="45720" rIns="91440" bIns="45720" numCol="1" anchor="t" anchorCtr="0" compatLnSpc="1"/>
              <a:lstStyle/>
              <a:p>
                <a:endParaRPr lang="zh-CN" altLang="en-US"/>
              </a:p>
            </p:txBody>
          </p:sp>
          <p:sp>
            <p:nvSpPr>
              <p:cNvPr id="19" name="Freeform 345"/>
              <p:cNvSpPr/>
              <p:nvPr/>
            </p:nvSpPr>
            <p:spPr bwMode="auto">
              <a:xfrm>
                <a:off x="4946668" y="1029745"/>
                <a:ext cx="3439588" cy="1986823"/>
              </a:xfrm>
              <a:custGeom>
                <a:avLst/>
                <a:gdLst>
                  <a:gd name="T0" fmla="*/ 2273 w 3407"/>
                  <a:gd name="T1" fmla="*/ 0 h 1968"/>
                  <a:gd name="T2" fmla="*/ 0 w 3407"/>
                  <a:gd name="T3" fmla="*/ 0 h 1968"/>
                  <a:gd name="T4" fmla="*/ 3407 w 3407"/>
                  <a:gd name="T5" fmla="*/ 1968 h 1968"/>
                  <a:gd name="T6" fmla="*/ 2273 w 3407"/>
                  <a:gd name="T7" fmla="*/ 0 h 1968"/>
                </a:gdLst>
                <a:ahLst/>
                <a:cxnLst>
                  <a:cxn ang="0">
                    <a:pos x="T0" y="T1"/>
                  </a:cxn>
                  <a:cxn ang="0">
                    <a:pos x="T2" y="T3"/>
                  </a:cxn>
                  <a:cxn ang="0">
                    <a:pos x="T4" y="T5"/>
                  </a:cxn>
                  <a:cxn ang="0">
                    <a:pos x="T6" y="T7"/>
                  </a:cxn>
                </a:cxnLst>
                <a:rect l="0" t="0" r="r" b="b"/>
                <a:pathLst>
                  <a:path w="3407" h="1968">
                    <a:moveTo>
                      <a:pt x="2273" y="0"/>
                    </a:moveTo>
                    <a:lnTo>
                      <a:pt x="0" y="0"/>
                    </a:lnTo>
                    <a:lnTo>
                      <a:pt x="3407" y="1968"/>
                    </a:lnTo>
                    <a:lnTo>
                      <a:pt x="2273" y="0"/>
                    </a:lnTo>
                    <a:close/>
                  </a:path>
                </a:pathLst>
              </a:custGeom>
              <a:solidFill>
                <a:srgbClr val="FFFFFF">
                  <a:alpha val="21961"/>
                </a:srgbClr>
              </a:solidFill>
              <a:ln>
                <a:noFill/>
              </a:ln>
            </p:spPr>
            <p:txBody>
              <a:bodyPr vert="horz" wrap="square" lIns="91440" tIns="45720" rIns="91440" bIns="45720" numCol="1" anchor="t" anchorCtr="0" compatLnSpc="1"/>
              <a:lstStyle/>
              <a:p>
                <a:endParaRPr lang="zh-CN" altLang="en-US"/>
              </a:p>
            </p:txBody>
          </p:sp>
          <p:sp>
            <p:nvSpPr>
              <p:cNvPr id="20" name="Freeform 22"/>
              <p:cNvSpPr/>
              <p:nvPr/>
            </p:nvSpPr>
            <p:spPr bwMode="auto">
              <a:xfrm>
                <a:off x="3800811" y="1028230"/>
                <a:ext cx="3439588" cy="1986823"/>
              </a:xfrm>
              <a:custGeom>
                <a:avLst/>
                <a:gdLst>
                  <a:gd name="T0" fmla="*/ 3407 w 3407"/>
                  <a:gd name="T1" fmla="*/ 0 h 1968"/>
                  <a:gd name="T2" fmla="*/ 1134 w 3407"/>
                  <a:gd name="T3" fmla="*/ 0 h 1968"/>
                  <a:gd name="T4" fmla="*/ 0 w 3407"/>
                  <a:gd name="T5" fmla="*/ 1968 h 1968"/>
                  <a:gd name="T6" fmla="*/ 3407 w 3407"/>
                  <a:gd name="T7" fmla="*/ 0 h 1968"/>
                </a:gdLst>
                <a:ahLst/>
                <a:cxnLst>
                  <a:cxn ang="0">
                    <a:pos x="T0" y="T1"/>
                  </a:cxn>
                  <a:cxn ang="0">
                    <a:pos x="T2" y="T3"/>
                  </a:cxn>
                  <a:cxn ang="0">
                    <a:pos x="T4" y="T5"/>
                  </a:cxn>
                  <a:cxn ang="0">
                    <a:pos x="T6" y="T7"/>
                  </a:cxn>
                </a:cxnLst>
                <a:rect l="0" t="0" r="r" b="b"/>
                <a:pathLst>
                  <a:path w="3407" h="1968">
                    <a:moveTo>
                      <a:pt x="3407" y="0"/>
                    </a:moveTo>
                    <a:lnTo>
                      <a:pt x="1134" y="0"/>
                    </a:lnTo>
                    <a:lnTo>
                      <a:pt x="0" y="1968"/>
                    </a:lnTo>
                    <a:lnTo>
                      <a:pt x="3407" y="0"/>
                    </a:lnTo>
                    <a:close/>
                  </a:path>
                </a:pathLst>
              </a:custGeom>
              <a:solidFill>
                <a:srgbClr val="FFFFFF">
                  <a:alpha val="21961"/>
                </a:srgbClr>
              </a:solidFill>
              <a:ln>
                <a:noFill/>
              </a:ln>
            </p:spPr>
            <p:txBody>
              <a:bodyPr vert="horz" wrap="square" lIns="91440" tIns="45720" rIns="91440" bIns="45720" numCol="1" anchor="t" anchorCtr="0" compatLnSpc="1"/>
              <a:lstStyle/>
              <a:p>
                <a:endParaRPr lang="zh-CN" altLang="en-US"/>
              </a:p>
            </p:txBody>
          </p:sp>
          <p:sp>
            <p:nvSpPr>
              <p:cNvPr id="21" name="Freeform 25"/>
              <p:cNvSpPr/>
              <p:nvPr/>
            </p:nvSpPr>
            <p:spPr bwMode="auto">
              <a:xfrm>
                <a:off x="3800811" y="3024379"/>
                <a:ext cx="3439588" cy="1983795"/>
              </a:xfrm>
              <a:custGeom>
                <a:avLst/>
                <a:gdLst>
                  <a:gd name="T0" fmla="*/ 0 w 3407"/>
                  <a:gd name="T1" fmla="*/ 0 h 1965"/>
                  <a:gd name="T2" fmla="*/ 1134 w 3407"/>
                  <a:gd name="T3" fmla="*/ 1965 h 1965"/>
                  <a:gd name="T4" fmla="*/ 3407 w 3407"/>
                  <a:gd name="T5" fmla="*/ 1965 h 1965"/>
                  <a:gd name="T6" fmla="*/ 0 w 3407"/>
                  <a:gd name="T7" fmla="*/ 0 h 1965"/>
                </a:gdLst>
                <a:ahLst/>
                <a:cxnLst>
                  <a:cxn ang="0">
                    <a:pos x="T0" y="T1"/>
                  </a:cxn>
                  <a:cxn ang="0">
                    <a:pos x="T2" y="T3"/>
                  </a:cxn>
                  <a:cxn ang="0">
                    <a:pos x="T4" y="T5"/>
                  </a:cxn>
                  <a:cxn ang="0">
                    <a:pos x="T6" y="T7"/>
                  </a:cxn>
                </a:cxnLst>
                <a:rect l="0" t="0" r="r" b="b"/>
                <a:pathLst>
                  <a:path w="3407" h="1965">
                    <a:moveTo>
                      <a:pt x="0" y="0"/>
                    </a:moveTo>
                    <a:lnTo>
                      <a:pt x="1134" y="1965"/>
                    </a:lnTo>
                    <a:lnTo>
                      <a:pt x="3407" y="1965"/>
                    </a:lnTo>
                    <a:lnTo>
                      <a:pt x="0" y="0"/>
                    </a:lnTo>
                    <a:close/>
                  </a:path>
                </a:pathLst>
              </a:custGeom>
              <a:solidFill>
                <a:srgbClr val="FFFFFF">
                  <a:alpha val="21961"/>
                </a:srgbClr>
              </a:solidFill>
              <a:ln>
                <a:noFill/>
              </a:ln>
            </p:spPr>
            <p:txBody>
              <a:bodyPr vert="horz" wrap="square" lIns="91440" tIns="45720" rIns="91440" bIns="45720" numCol="1" anchor="t" anchorCtr="0" compatLnSpc="1"/>
              <a:lstStyle/>
              <a:p>
                <a:endParaRPr lang="zh-CN" altLang="en-US"/>
              </a:p>
            </p:txBody>
          </p:sp>
          <p:sp>
            <p:nvSpPr>
              <p:cNvPr id="22" name="Freeform 33"/>
              <p:cNvSpPr/>
              <p:nvPr/>
            </p:nvSpPr>
            <p:spPr bwMode="auto">
              <a:xfrm>
                <a:off x="4946668" y="3016568"/>
                <a:ext cx="3439588" cy="1983795"/>
              </a:xfrm>
              <a:custGeom>
                <a:avLst/>
                <a:gdLst>
                  <a:gd name="T0" fmla="*/ 3407 w 3407"/>
                  <a:gd name="T1" fmla="*/ 0 h 1965"/>
                  <a:gd name="T2" fmla="*/ 0 w 3407"/>
                  <a:gd name="T3" fmla="*/ 1965 h 1965"/>
                  <a:gd name="T4" fmla="*/ 2273 w 3407"/>
                  <a:gd name="T5" fmla="*/ 1965 h 1965"/>
                  <a:gd name="T6" fmla="*/ 3407 w 3407"/>
                  <a:gd name="T7" fmla="*/ 0 h 1965"/>
                </a:gdLst>
                <a:ahLst/>
                <a:cxnLst>
                  <a:cxn ang="0">
                    <a:pos x="T0" y="T1"/>
                  </a:cxn>
                  <a:cxn ang="0">
                    <a:pos x="T2" y="T3"/>
                  </a:cxn>
                  <a:cxn ang="0">
                    <a:pos x="T4" y="T5"/>
                  </a:cxn>
                  <a:cxn ang="0">
                    <a:pos x="T6" y="T7"/>
                  </a:cxn>
                </a:cxnLst>
                <a:rect l="0" t="0" r="r" b="b"/>
                <a:pathLst>
                  <a:path w="3407" h="1965">
                    <a:moveTo>
                      <a:pt x="3407" y="0"/>
                    </a:moveTo>
                    <a:lnTo>
                      <a:pt x="0" y="1965"/>
                    </a:lnTo>
                    <a:lnTo>
                      <a:pt x="2273" y="1965"/>
                    </a:lnTo>
                    <a:lnTo>
                      <a:pt x="3407" y="0"/>
                    </a:lnTo>
                    <a:close/>
                  </a:path>
                </a:pathLst>
              </a:custGeom>
              <a:solidFill>
                <a:srgbClr val="FFFFFF">
                  <a:alpha val="21961"/>
                </a:srgbClr>
              </a:solidFill>
              <a:ln>
                <a:noFill/>
              </a:ln>
            </p:spPr>
            <p:txBody>
              <a:bodyPr vert="horz" wrap="square" lIns="91440" tIns="45720" rIns="91440" bIns="45720" numCol="1" anchor="t" anchorCtr="0" compatLnSpc="1"/>
              <a:lstStyle/>
              <a:p>
                <a:endParaRPr lang="zh-CN" altLang="en-US"/>
              </a:p>
            </p:txBody>
          </p:sp>
          <p:sp>
            <p:nvSpPr>
              <p:cNvPr id="23" name="Freeform 131"/>
              <p:cNvSpPr/>
              <p:nvPr/>
            </p:nvSpPr>
            <p:spPr bwMode="auto">
              <a:xfrm>
                <a:off x="3798124" y="1016405"/>
                <a:ext cx="4524573" cy="3915581"/>
              </a:xfrm>
              <a:custGeom>
                <a:avLst/>
                <a:gdLst>
                  <a:gd name="T0" fmla="*/ 2297 w 3061"/>
                  <a:gd name="T1" fmla="*/ 0 h 2649"/>
                  <a:gd name="T2" fmla="*/ 3061 w 3061"/>
                  <a:gd name="T3" fmla="*/ 1325 h 2649"/>
                  <a:gd name="T4" fmla="*/ 2297 w 3061"/>
                  <a:gd name="T5" fmla="*/ 2649 h 2649"/>
                  <a:gd name="T6" fmla="*/ 764 w 3061"/>
                  <a:gd name="T7" fmla="*/ 2649 h 2649"/>
                  <a:gd name="T8" fmla="*/ 0 w 3061"/>
                  <a:gd name="T9" fmla="*/ 1325 h 2649"/>
                  <a:gd name="T10" fmla="*/ 764 w 3061"/>
                  <a:gd name="T11" fmla="*/ 0 h 2649"/>
                  <a:gd name="T12" fmla="*/ 2297 w 3061"/>
                  <a:gd name="T13" fmla="*/ 0 h 2649"/>
                </a:gdLst>
                <a:ahLst/>
                <a:cxnLst>
                  <a:cxn ang="0">
                    <a:pos x="T0" y="T1"/>
                  </a:cxn>
                  <a:cxn ang="0">
                    <a:pos x="T2" y="T3"/>
                  </a:cxn>
                  <a:cxn ang="0">
                    <a:pos x="T4" y="T5"/>
                  </a:cxn>
                  <a:cxn ang="0">
                    <a:pos x="T6" y="T7"/>
                  </a:cxn>
                  <a:cxn ang="0">
                    <a:pos x="T8" y="T9"/>
                  </a:cxn>
                  <a:cxn ang="0">
                    <a:pos x="T10" y="T11"/>
                  </a:cxn>
                  <a:cxn ang="0">
                    <a:pos x="T12" y="T13"/>
                  </a:cxn>
                </a:cxnLst>
                <a:rect l="0" t="0" r="r" b="b"/>
                <a:pathLst>
                  <a:path w="3061" h="2649">
                    <a:moveTo>
                      <a:pt x="2297" y="0"/>
                    </a:moveTo>
                    <a:lnTo>
                      <a:pt x="3061" y="1325"/>
                    </a:lnTo>
                    <a:lnTo>
                      <a:pt x="2297" y="2649"/>
                    </a:lnTo>
                    <a:lnTo>
                      <a:pt x="764" y="2649"/>
                    </a:lnTo>
                    <a:lnTo>
                      <a:pt x="0" y="1325"/>
                    </a:lnTo>
                    <a:lnTo>
                      <a:pt x="764" y="0"/>
                    </a:lnTo>
                    <a:lnTo>
                      <a:pt x="229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 name="Freeform 133"/>
              <p:cNvSpPr/>
              <p:nvPr/>
            </p:nvSpPr>
            <p:spPr bwMode="auto">
              <a:xfrm>
                <a:off x="6059671" y="1016405"/>
                <a:ext cx="2263026" cy="1958530"/>
              </a:xfrm>
              <a:custGeom>
                <a:avLst/>
                <a:gdLst>
                  <a:gd name="T0" fmla="*/ 767 w 1531"/>
                  <a:gd name="T1" fmla="*/ 0 h 1325"/>
                  <a:gd name="T2" fmla="*/ 767 w 1531"/>
                  <a:gd name="T3" fmla="*/ 0 h 1325"/>
                  <a:gd name="T4" fmla="*/ 0 w 1531"/>
                  <a:gd name="T5" fmla="*/ 442 h 1325"/>
                  <a:gd name="T6" fmla="*/ 1531 w 1531"/>
                  <a:gd name="T7" fmla="*/ 1325 h 1325"/>
                  <a:gd name="T8" fmla="*/ 767 w 1531"/>
                  <a:gd name="T9" fmla="*/ 0 h 1325"/>
                </a:gdLst>
                <a:ahLst/>
                <a:cxnLst>
                  <a:cxn ang="0">
                    <a:pos x="T0" y="T1"/>
                  </a:cxn>
                  <a:cxn ang="0">
                    <a:pos x="T2" y="T3"/>
                  </a:cxn>
                  <a:cxn ang="0">
                    <a:pos x="T4" y="T5"/>
                  </a:cxn>
                  <a:cxn ang="0">
                    <a:pos x="T6" y="T7"/>
                  </a:cxn>
                  <a:cxn ang="0">
                    <a:pos x="T8" y="T9"/>
                  </a:cxn>
                </a:cxnLst>
                <a:rect l="0" t="0" r="r" b="b"/>
                <a:pathLst>
                  <a:path w="1531" h="1325">
                    <a:moveTo>
                      <a:pt x="767" y="0"/>
                    </a:moveTo>
                    <a:lnTo>
                      <a:pt x="767" y="0"/>
                    </a:lnTo>
                    <a:lnTo>
                      <a:pt x="0" y="442"/>
                    </a:lnTo>
                    <a:lnTo>
                      <a:pt x="1531" y="1325"/>
                    </a:lnTo>
                    <a:lnTo>
                      <a:pt x="76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 name="Freeform 135"/>
              <p:cNvSpPr/>
              <p:nvPr/>
            </p:nvSpPr>
            <p:spPr bwMode="auto">
              <a:xfrm>
                <a:off x="3798124" y="2974934"/>
                <a:ext cx="3395277" cy="1957051"/>
              </a:xfrm>
              <a:custGeom>
                <a:avLst/>
                <a:gdLst>
                  <a:gd name="T0" fmla="*/ 0 w 2297"/>
                  <a:gd name="T1" fmla="*/ 0 h 1324"/>
                  <a:gd name="T2" fmla="*/ 764 w 2297"/>
                  <a:gd name="T3" fmla="*/ 1324 h 1324"/>
                  <a:gd name="T4" fmla="*/ 2297 w 2297"/>
                  <a:gd name="T5" fmla="*/ 1324 h 1324"/>
                  <a:gd name="T6" fmla="*/ 764 w 2297"/>
                  <a:gd name="T7" fmla="*/ 1324 h 1324"/>
                  <a:gd name="T8" fmla="*/ 1530 w 2297"/>
                  <a:gd name="T9" fmla="*/ 882 h 1324"/>
                  <a:gd name="T10" fmla="*/ 0 w 2297"/>
                  <a:gd name="T11" fmla="*/ 0 h 1324"/>
                </a:gdLst>
                <a:ahLst/>
                <a:cxnLst>
                  <a:cxn ang="0">
                    <a:pos x="T0" y="T1"/>
                  </a:cxn>
                  <a:cxn ang="0">
                    <a:pos x="T2" y="T3"/>
                  </a:cxn>
                  <a:cxn ang="0">
                    <a:pos x="T4" y="T5"/>
                  </a:cxn>
                  <a:cxn ang="0">
                    <a:pos x="T6" y="T7"/>
                  </a:cxn>
                  <a:cxn ang="0">
                    <a:pos x="T8" y="T9"/>
                  </a:cxn>
                  <a:cxn ang="0">
                    <a:pos x="T10" y="T11"/>
                  </a:cxn>
                </a:cxnLst>
                <a:rect l="0" t="0" r="r" b="b"/>
                <a:pathLst>
                  <a:path w="2297" h="1324">
                    <a:moveTo>
                      <a:pt x="0" y="0"/>
                    </a:moveTo>
                    <a:lnTo>
                      <a:pt x="764" y="1324"/>
                    </a:lnTo>
                    <a:lnTo>
                      <a:pt x="2297" y="1324"/>
                    </a:lnTo>
                    <a:lnTo>
                      <a:pt x="764" y="1324"/>
                    </a:lnTo>
                    <a:lnTo>
                      <a:pt x="1530" y="882"/>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 name="Freeform 137"/>
              <p:cNvSpPr/>
              <p:nvPr/>
            </p:nvSpPr>
            <p:spPr bwMode="auto">
              <a:xfrm>
                <a:off x="6059671" y="2974934"/>
                <a:ext cx="2263026" cy="1957051"/>
              </a:xfrm>
              <a:custGeom>
                <a:avLst/>
                <a:gdLst>
                  <a:gd name="T0" fmla="*/ 1531 w 1531"/>
                  <a:gd name="T1" fmla="*/ 0 h 1324"/>
                  <a:gd name="T2" fmla="*/ 0 w 1531"/>
                  <a:gd name="T3" fmla="*/ 882 h 1324"/>
                  <a:gd name="T4" fmla="*/ 767 w 1531"/>
                  <a:gd name="T5" fmla="*/ 1324 h 1324"/>
                  <a:gd name="T6" fmla="*/ 1531 w 1531"/>
                  <a:gd name="T7" fmla="*/ 0 h 1324"/>
                </a:gdLst>
                <a:ahLst/>
                <a:cxnLst>
                  <a:cxn ang="0">
                    <a:pos x="T0" y="T1"/>
                  </a:cxn>
                  <a:cxn ang="0">
                    <a:pos x="T2" y="T3"/>
                  </a:cxn>
                  <a:cxn ang="0">
                    <a:pos x="T4" y="T5"/>
                  </a:cxn>
                  <a:cxn ang="0">
                    <a:pos x="T6" y="T7"/>
                  </a:cxn>
                </a:cxnLst>
                <a:rect l="0" t="0" r="r" b="b"/>
                <a:pathLst>
                  <a:path w="1531" h="1324">
                    <a:moveTo>
                      <a:pt x="1531" y="0"/>
                    </a:moveTo>
                    <a:lnTo>
                      <a:pt x="0" y="882"/>
                    </a:lnTo>
                    <a:lnTo>
                      <a:pt x="767" y="1324"/>
                    </a:lnTo>
                    <a:lnTo>
                      <a:pt x="15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 name="Freeform 139"/>
              <p:cNvSpPr/>
              <p:nvPr/>
            </p:nvSpPr>
            <p:spPr bwMode="auto">
              <a:xfrm>
                <a:off x="4927420" y="4278650"/>
                <a:ext cx="2265982" cy="653336"/>
              </a:xfrm>
              <a:custGeom>
                <a:avLst/>
                <a:gdLst>
                  <a:gd name="T0" fmla="*/ 766 w 1533"/>
                  <a:gd name="T1" fmla="*/ 0 h 442"/>
                  <a:gd name="T2" fmla="*/ 0 w 1533"/>
                  <a:gd name="T3" fmla="*/ 442 h 442"/>
                  <a:gd name="T4" fmla="*/ 1533 w 1533"/>
                  <a:gd name="T5" fmla="*/ 442 h 442"/>
                  <a:gd name="T6" fmla="*/ 766 w 1533"/>
                  <a:gd name="T7" fmla="*/ 0 h 442"/>
                </a:gdLst>
                <a:ahLst/>
                <a:cxnLst>
                  <a:cxn ang="0">
                    <a:pos x="T0" y="T1"/>
                  </a:cxn>
                  <a:cxn ang="0">
                    <a:pos x="T2" y="T3"/>
                  </a:cxn>
                  <a:cxn ang="0">
                    <a:pos x="T4" y="T5"/>
                  </a:cxn>
                  <a:cxn ang="0">
                    <a:pos x="T6" y="T7"/>
                  </a:cxn>
                </a:cxnLst>
                <a:rect l="0" t="0" r="r" b="b"/>
                <a:pathLst>
                  <a:path w="1533" h="442">
                    <a:moveTo>
                      <a:pt x="766" y="0"/>
                    </a:moveTo>
                    <a:lnTo>
                      <a:pt x="0" y="442"/>
                    </a:lnTo>
                    <a:lnTo>
                      <a:pt x="1533" y="442"/>
                    </a:lnTo>
                    <a:lnTo>
                      <a:pt x="76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 name="Freeform 141"/>
              <p:cNvSpPr/>
              <p:nvPr/>
            </p:nvSpPr>
            <p:spPr bwMode="auto">
              <a:xfrm>
                <a:off x="3798124" y="1016405"/>
                <a:ext cx="2261547" cy="1958530"/>
              </a:xfrm>
              <a:custGeom>
                <a:avLst/>
                <a:gdLst>
                  <a:gd name="T0" fmla="*/ 764 w 1530"/>
                  <a:gd name="T1" fmla="*/ 0 h 1325"/>
                  <a:gd name="T2" fmla="*/ 764 w 1530"/>
                  <a:gd name="T3" fmla="*/ 0 h 1325"/>
                  <a:gd name="T4" fmla="*/ 0 w 1530"/>
                  <a:gd name="T5" fmla="*/ 1325 h 1325"/>
                  <a:gd name="T6" fmla="*/ 1530 w 1530"/>
                  <a:gd name="T7" fmla="*/ 442 h 1325"/>
                  <a:gd name="T8" fmla="*/ 764 w 1530"/>
                  <a:gd name="T9" fmla="*/ 0 h 1325"/>
                </a:gdLst>
                <a:ahLst/>
                <a:cxnLst>
                  <a:cxn ang="0">
                    <a:pos x="T0" y="T1"/>
                  </a:cxn>
                  <a:cxn ang="0">
                    <a:pos x="T2" y="T3"/>
                  </a:cxn>
                  <a:cxn ang="0">
                    <a:pos x="T4" y="T5"/>
                  </a:cxn>
                  <a:cxn ang="0">
                    <a:pos x="T6" y="T7"/>
                  </a:cxn>
                  <a:cxn ang="0">
                    <a:pos x="T8" y="T9"/>
                  </a:cxn>
                </a:cxnLst>
                <a:rect l="0" t="0" r="r" b="b"/>
                <a:pathLst>
                  <a:path w="1530" h="1325">
                    <a:moveTo>
                      <a:pt x="764" y="0"/>
                    </a:moveTo>
                    <a:lnTo>
                      <a:pt x="764" y="0"/>
                    </a:lnTo>
                    <a:lnTo>
                      <a:pt x="0" y="1325"/>
                    </a:lnTo>
                    <a:lnTo>
                      <a:pt x="1530" y="442"/>
                    </a:lnTo>
                    <a:lnTo>
                      <a:pt x="76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 name="Freeform 143"/>
              <p:cNvSpPr/>
              <p:nvPr/>
            </p:nvSpPr>
            <p:spPr bwMode="auto">
              <a:xfrm>
                <a:off x="4927420" y="1016405"/>
                <a:ext cx="2265982" cy="653336"/>
              </a:xfrm>
              <a:custGeom>
                <a:avLst/>
                <a:gdLst>
                  <a:gd name="T0" fmla="*/ 1533 w 1533"/>
                  <a:gd name="T1" fmla="*/ 0 h 442"/>
                  <a:gd name="T2" fmla="*/ 0 w 1533"/>
                  <a:gd name="T3" fmla="*/ 0 h 442"/>
                  <a:gd name="T4" fmla="*/ 766 w 1533"/>
                  <a:gd name="T5" fmla="*/ 442 h 442"/>
                  <a:gd name="T6" fmla="*/ 1533 w 1533"/>
                  <a:gd name="T7" fmla="*/ 0 h 442"/>
                </a:gdLst>
                <a:ahLst/>
                <a:cxnLst>
                  <a:cxn ang="0">
                    <a:pos x="T0" y="T1"/>
                  </a:cxn>
                  <a:cxn ang="0">
                    <a:pos x="T2" y="T3"/>
                  </a:cxn>
                  <a:cxn ang="0">
                    <a:pos x="T4" y="T5"/>
                  </a:cxn>
                  <a:cxn ang="0">
                    <a:pos x="T6" y="T7"/>
                  </a:cxn>
                </a:cxnLst>
                <a:rect l="0" t="0" r="r" b="b"/>
                <a:pathLst>
                  <a:path w="1533" h="442">
                    <a:moveTo>
                      <a:pt x="1533" y="0"/>
                    </a:moveTo>
                    <a:lnTo>
                      <a:pt x="0" y="0"/>
                    </a:lnTo>
                    <a:lnTo>
                      <a:pt x="766" y="442"/>
                    </a:lnTo>
                    <a:lnTo>
                      <a:pt x="153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31" name="Freeform 28"/>
            <p:cNvSpPr>
              <a:spLocks noChangeArrowheads="1"/>
            </p:cNvSpPr>
            <p:nvPr/>
          </p:nvSpPr>
          <p:spPr bwMode="auto">
            <a:xfrm>
              <a:off x="5740177" y="2968675"/>
              <a:ext cx="961892" cy="808671"/>
            </a:xfrm>
            <a:custGeom>
              <a:avLst/>
              <a:gdLst>
                <a:gd name="T0" fmla="*/ 124 w 498"/>
                <a:gd name="T1" fmla="*/ 81 h 418"/>
                <a:gd name="T2" fmla="*/ 124 w 498"/>
                <a:gd name="T3" fmla="*/ 81 h 418"/>
                <a:gd name="T4" fmla="*/ 36 w 498"/>
                <a:gd name="T5" fmla="*/ 258 h 418"/>
                <a:gd name="T6" fmla="*/ 346 w 498"/>
                <a:gd name="T7" fmla="*/ 116 h 418"/>
                <a:gd name="T8" fmla="*/ 9 w 498"/>
                <a:gd name="T9" fmla="*/ 382 h 418"/>
                <a:gd name="T10" fmla="*/ 44 w 498"/>
                <a:gd name="T11" fmla="*/ 400 h 418"/>
                <a:gd name="T12" fmla="*/ 97 w 498"/>
                <a:gd name="T13" fmla="*/ 311 h 418"/>
                <a:gd name="T14" fmla="*/ 293 w 498"/>
                <a:gd name="T15" fmla="*/ 311 h 418"/>
                <a:gd name="T16" fmla="*/ 469 w 498"/>
                <a:gd name="T17" fmla="*/ 72 h 418"/>
                <a:gd name="T18" fmla="*/ 124 w 498"/>
                <a:gd name="T19" fmla="*/ 81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8" h="418">
                  <a:moveTo>
                    <a:pt x="124" y="81"/>
                  </a:moveTo>
                  <a:lnTo>
                    <a:pt x="124" y="81"/>
                  </a:lnTo>
                  <a:cubicBezTo>
                    <a:pt x="27" y="134"/>
                    <a:pt x="36" y="222"/>
                    <a:pt x="36" y="258"/>
                  </a:cubicBezTo>
                  <a:cubicBezTo>
                    <a:pt x="159" y="107"/>
                    <a:pt x="346" y="116"/>
                    <a:pt x="346" y="116"/>
                  </a:cubicBezTo>
                  <a:cubicBezTo>
                    <a:pt x="346" y="116"/>
                    <a:pt x="80" y="204"/>
                    <a:pt x="9" y="382"/>
                  </a:cubicBezTo>
                  <a:cubicBezTo>
                    <a:pt x="0" y="400"/>
                    <a:pt x="36" y="417"/>
                    <a:pt x="44" y="400"/>
                  </a:cubicBezTo>
                  <a:cubicBezTo>
                    <a:pt x="62" y="355"/>
                    <a:pt x="97" y="311"/>
                    <a:pt x="97" y="311"/>
                  </a:cubicBezTo>
                  <a:cubicBezTo>
                    <a:pt x="151" y="329"/>
                    <a:pt x="230" y="355"/>
                    <a:pt x="293" y="311"/>
                  </a:cubicBezTo>
                  <a:cubicBezTo>
                    <a:pt x="363" y="258"/>
                    <a:pt x="363" y="134"/>
                    <a:pt x="469" y="72"/>
                  </a:cubicBezTo>
                  <a:cubicBezTo>
                    <a:pt x="497" y="63"/>
                    <a:pt x="249" y="0"/>
                    <a:pt x="124" y="81"/>
                  </a:cubicBezTo>
                </a:path>
              </a:pathLst>
            </a:custGeom>
            <a:solidFill>
              <a:srgbClr val="FFFFFF">
                <a:alpha val="40000"/>
              </a:srgbClr>
            </a:solidFill>
            <a:ln>
              <a:noFill/>
            </a:ln>
            <a:effectLst/>
          </p:spPr>
          <p:txBody>
            <a:bodyPr wrap="none" anchor="ctr"/>
            <a:lstStyle/>
            <a:p>
              <a:pPr defTabSz="534670" eaLnBrk="1" fontAlgn="auto" hangingPunct="1">
                <a:spcBef>
                  <a:spcPts val="0"/>
                </a:spcBef>
                <a:spcAft>
                  <a:spcPts val="0"/>
                </a:spcAft>
              </a:pPr>
              <a:endParaRPr kumimoji="0" lang="en-US" sz="2105">
                <a:solidFill>
                  <a:prstClr val="black"/>
                </a:solidFill>
                <a:latin typeface="Calibri" panose="020F0502020204030204"/>
                <a:ea typeface="+mn-ea"/>
              </a:endParaRPr>
            </a:p>
          </p:txBody>
        </p:sp>
      </p:grpSp>
      <p:grpSp>
        <p:nvGrpSpPr>
          <p:cNvPr id="37" name="组合 36"/>
          <p:cNvGrpSpPr/>
          <p:nvPr/>
        </p:nvGrpSpPr>
        <p:grpSpPr>
          <a:xfrm>
            <a:off x="3379820" y="2265015"/>
            <a:ext cx="4667962" cy="2215991"/>
            <a:chOff x="3887142" y="3648334"/>
            <a:chExt cx="4667962" cy="2215991"/>
          </a:xfrm>
        </p:grpSpPr>
        <p:sp>
          <p:nvSpPr>
            <p:cNvPr id="33" name="文本框 32"/>
            <p:cNvSpPr txBox="1"/>
            <p:nvPr/>
          </p:nvSpPr>
          <p:spPr>
            <a:xfrm>
              <a:off x="3887142" y="4904032"/>
              <a:ext cx="4667962" cy="461665"/>
            </a:xfrm>
            <a:prstGeom prst="rect">
              <a:avLst/>
            </a:prstGeom>
            <a:noFill/>
          </p:spPr>
          <p:txBody>
            <a:bodyPr wrap="square" rtlCol="0">
              <a:spAutoFit/>
            </a:bodyPr>
            <a:lstStyle/>
            <a:p>
              <a:pPr algn="ctr"/>
              <a:r>
                <a:rPr lang="en-US" altLang="zh-CN" sz="2400" b="1" spc="300" dirty="0">
                  <a:solidFill>
                    <a:srgbClr val="61B5C0"/>
                  </a:solidFill>
                  <a:latin typeface="微软雅黑" panose="020B0503020204020204" pitchFamily="34" charset="-122"/>
                  <a:ea typeface="微软雅黑" panose="020B0503020204020204" pitchFamily="34" charset="-122"/>
                </a:rPr>
                <a:t>Introduction</a:t>
              </a:r>
              <a:endParaRPr lang="zh-CN" altLang="en-US" sz="2400" b="1" spc="300" dirty="0">
                <a:solidFill>
                  <a:srgbClr val="61B5C0"/>
                </a:solidFill>
                <a:latin typeface="微软雅黑" panose="020B0503020204020204" pitchFamily="34" charset="-122"/>
                <a:ea typeface="微软雅黑" panose="020B0503020204020204" pitchFamily="34" charset="-122"/>
              </a:endParaRPr>
            </a:p>
          </p:txBody>
        </p:sp>
        <p:sp>
          <p:nvSpPr>
            <p:cNvPr id="35" name="文本框 34"/>
            <p:cNvSpPr txBox="1"/>
            <p:nvPr/>
          </p:nvSpPr>
          <p:spPr>
            <a:xfrm>
              <a:off x="4444777" y="3648334"/>
              <a:ext cx="1295400" cy="2215991"/>
            </a:xfrm>
            <a:prstGeom prst="rect">
              <a:avLst/>
            </a:prstGeom>
            <a:noFill/>
          </p:spPr>
          <p:txBody>
            <a:bodyPr wrap="square" rtlCol="0">
              <a:spAutoFit/>
            </a:bodyPr>
            <a:lstStyle/>
            <a:p>
              <a:pPr algn="ctr"/>
              <a:r>
                <a:rPr lang="en-US" altLang="zh-CN" sz="13800" dirty="0">
                  <a:solidFill>
                    <a:srgbClr val="5DB6C3"/>
                  </a:solidFill>
                </a:rPr>
                <a:t>P</a:t>
              </a:r>
              <a:endParaRPr lang="zh-CN" altLang="en-US" sz="13800" dirty="0">
                <a:solidFill>
                  <a:srgbClr val="5DB6C3"/>
                </a:solidFill>
              </a:endParaRPr>
            </a:p>
          </p:txBody>
        </p:sp>
        <p:sp>
          <p:nvSpPr>
            <p:cNvPr id="36" name="文本框 35"/>
            <p:cNvSpPr txBox="1"/>
            <p:nvPr/>
          </p:nvSpPr>
          <p:spPr>
            <a:xfrm>
              <a:off x="5541899" y="4511040"/>
              <a:ext cx="1332175" cy="400110"/>
            </a:xfrm>
            <a:prstGeom prst="rect">
              <a:avLst/>
            </a:prstGeom>
            <a:noFill/>
          </p:spPr>
          <p:txBody>
            <a:bodyPr wrap="square" rtlCol="0">
              <a:spAutoFit/>
            </a:bodyPr>
            <a:lstStyle/>
            <a:p>
              <a:r>
                <a:rPr lang="en-US" altLang="zh-CN" sz="2000" b="1" dirty="0">
                  <a:solidFill>
                    <a:srgbClr val="5DB6C3"/>
                  </a:solidFill>
                </a:rPr>
                <a:t>art 01</a:t>
              </a:r>
              <a:endParaRPr lang="zh-CN" altLang="en-US" sz="2000" b="1" dirty="0">
                <a:solidFill>
                  <a:srgbClr val="5DB6C3"/>
                </a:solidFill>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a:srcRect l="651" t="3819" r="2203" b="1245"/>
          <a:stretch>
            <a:fillRect/>
          </a:stretch>
        </p:blipFill>
        <p:spPr>
          <a:xfrm>
            <a:off x="3674" y="4968"/>
            <a:ext cx="12192000" cy="6858000"/>
          </a:xfrm>
          <a:prstGeom prst="rect">
            <a:avLst/>
          </a:prstGeom>
        </p:spPr>
      </p:pic>
      <p:pic>
        <p:nvPicPr>
          <p:cNvPr id="109" name="图片 108"/>
          <p:cNvPicPr>
            <a:picLocks noChangeAspect="1"/>
          </p:cNvPicPr>
          <p:nvPr/>
        </p:nvPicPr>
        <p:blipFill>
          <a:blip r:embed="rId3"/>
          <a:srcRect t="50000"/>
          <a:stretch>
            <a:fillRect/>
          </a:stretch>
        </p:blipFill>
        <p:spPr>
          <a:xfrm>
            <a:off x="5552575" y="-1"/>
            <a:ext cx="1086850" cy="157723"/>
          </a:xfrm>
          <a:custGeom>
            <a:avLst/>
            <a:gdLst>
              <a:gd name="connsiteX0" fmla="*/ 0 w 4121253"/>
              <a:gd name="connsiteY0" fmla="*/ 0 h 1792380"/>
              <a:gd name="connsiteX1" fmla="*/ 4121253 w 4121253"/>
              <a:gd name="connsiteY1" fmla="*/ 0 h 1792380"/>
              <a:gd name="connsiteX2" fmla="*/ 4121253 w 4121253"/>
              <a:gd name="connsiteY2" fmla="*/ 1792380 h 1792380"/>
              <a:gd name="connsiteX3" fmla="*/ 0 w 4121253"/>
              <a:gd name="connsiteY3" fmla="*/ 1792380 h 1792380"/>
            </a:gdLst>
            <a:ahLst/>
            <a:cxnLst>
              <a:cxn ang="0">
                <a:pos x="connsiteX0" y="connsiteY0"/>
              </a:cxn>
              <a:cxn ang="0">
                <a:pos x="connsiteX1" y="connsiteY1"/>
              </a:cxn>
              <a:cxn ang="0">
                <a:pos x="connsiteX2" y="connsiteY2"/>
              </a:cxn>
              <a:cxn ang="0">
                <a:pos x="connsiteX3" y="connsiteY3"/>
              </a:cxn>
            </a:cxnLst>
            <a:rect l="l" t="t" r="r" b="b"/>
            <a:pathLst>
              <a:path w="4121253" h="1792380">
                <a:moveTo>
                  <a:pt x="0" y="0"/>
                </a:moveTo>
                <a:lnTo>
                  <a:pt x="4121253" y="0"/>
                </a:lnTo>
                <a:lnTo>
                  <a:pt x="4121253" y="1792380"/>
                </a:lnTo>
                <a:lnTo>
                  <a:pt x="0" y="1792380"/>
                </a:lnTo>
                <a:close/>
              </a:path>
            </a:pathLst>
          </a:custGeom>
        </p:spPr>
      </p:pic>
      <p:sp>
        <p:nvSpPr>
          <p:cNvPr id="121" name="TextBox 41"/>
          <p:cNvSpPr txBox="1"/>
          <p:nvPr/>
        </p:nvSpPr>
        <p:spPr>
          <a:xfrm>
            <a:off x="6265399" y="3932262"/>
            <a:ext cx="941699" cy="769441"/>
          </a:xfrm>
          <a:prstGeom prst="rect">
            <a:avLst/>
          </a:prstGeom>
          <a:noFill/>
        </p:spPr>
        <p:txBody>
          <a:bodyPr wrap="square" rtlCol="0">
            <a:spAutoFit/>
          </a:bodyPr>
          <a:lstStyle/>
          <a:p>
            <a:pPr algn="ctr"/>
            <a:r>
              <a:rPr lang="en-US" altLang="zh-CN" sz="4400" b="1" dirty="0">
                <a:solidFill>
                  <a:schemeClr val="bg1"/>
                </a:solidFill>
                <a:cs typeface="+mn-ea"/>
                <a:sym typeface="+mn-lt"/>
              </a:rPr>
              <a:t>4</a:t>
            </a:r>
            <a:endParaRPr lang="en-US" altLang="zh-CN" sz="2000" dirty="0">
              <a:solidFill>
                <a:schemeClr val="bg1"/>
              </a:solidFill>
              <a:cs typeface="+mn-ea"/>
              <a:sym typeface="+mn-lt"/>
            </a:endParaRPr>
          </a:p>
        </p:txBody>
      </p:sp>
      <p:sp>
        <p:nvSpPr>
          <p:cNvPr id="29" name="矩形 28"/>
          <p:cNvSpPr/>
          <p:nvPr/>
        </p:nvSpPr>
        <p:spPr>
          <a:xfrm>
            <a:off x="1387462" y="323803"/>
            <a:ext cx="9650783" cy="461665"/>
          </a:xfrm>
          <a:prstGeom prst="rect">
            <a:avLst/>
          </a:prstGeom>
        </p:spPr>
        <p:txBody>
          <a:bodyPr wrap="none">
            <a:spAutoFit/>
          </a:bodyPr>
          <a:lstStyle/>
          <a:p>
            <a:r>
              <a:rPr lang="en-US" altLang="zh-CN" sz="2400" b="1" spc="300" dirty="0">
                <a:solidFill>
                  <a:srgbClr val="61B5C0"/>
                </a:solidFill>
                <a:latin typeface="微软雅黑" panose="020B0503020204020204" pitchFamily="34" charset="-122"/>
                <a:ea typeface="微软雅黑" panose="020B0503020204020204" pitchFamily="34" charset="-122"/>
              </a:rPr>
              <a:t>The Necessity to Establish the River Chief system</a:t>
            </a:r>
            <a:endParaRPr lang="zh-CN" altLang="en-US" sz="2400" b="1" spc="300" dirty="0">
              <a:solidFill>
                <a:srgbClr val="61B5C0"/>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1528581" y="1516216"/>
            <a:ext cx="9724647" cy="4401205"/>
          </a:xfrm>
          <a:prstGeom prst="rect">
            <a:avLst/>
          </a:prstGeom>
          <a:noFill/>
        </p:spPr>
        <p:txBody>
          <a:bodyPr wrap="square" rtlCol="0">
            <a:spAutoFit/>
          </a:bodyPr>
          <a:lstStyle/>
          <a:p>
            <a:r>
              <a:rPr lang="zh-CN" altLang="en-US" sz="2800" b="1" dirty="0"/>
              <a:t>     </a:t>
            </a:r>
            <a:r>
              <a:rPr sz="2800" b="1" dirty="0"/>
              <a:t>Regarding</a:t>
            </a:r>
            <a:r>
              <a:rPr lang="en-US" altLang="zh-CN" sz="2800" b="1" dirty="0"/>
              <a:t> </a:t>
            </a:r>
            <a:r>
              <a:rPr lang="en-US" sz="2800" b="1" dirty="0"/>
              <a:t>to</a:t>
            </a:r>
            <a:r>
              <a:rPr sz="2800" b="1" dirty="0"/>
              <a:t> the </a:t>
            </a:r>
            <a:r>
              <a:rPr lang="zh-CN" altLang="en-US" sz="2800" b="1" dirty="0"/>
              <a:t>“</a:t>
            </a:r>
            <a:r>
              <a:rPr sz="2800" b="1" dirty="0"/>
              <a:t>Constitution</a:t>
            </a:r>
            <a:r>
              <a:rPr lang="zh-CN" altLang="en-US" sz="2800" b="1" dirty="0"/>
              <a:t>”</a:t>
            </a:r>
            <a:r>
              <a:rPr sz="2800" b="1" dirty="0"/>
              <a:t> and </a:t>
            </a:r>
            <a:r>
              <a:rPr lang="zh-CN" altLang="en-US" sz="2800" b="1" dirty="0"/>
              <a:t>“</a:t>
            </a:r>
            <a:r>
              <a:rPr sz="2800" b="1" dirty="0"/>
              <a:t>Legislation Law</a:t>
            </a:r>
            <a:r>
              <a:rPr lang="zh-CN" altLang="en-US" sz="2800" b="1" dirty="0"/>
              <a:t>”</a:t>
            </a:r>
            <a:r>
              <a:rPr lang="en-US" altLang="zh-CN" sz="2800" b="1" dirty="0"/>
              <a:t>,</a:t>
            </a:r>
            <a:r>
              <a:rPr sz="2800" b="1" dirty="0"/>
              <a:t> to promote local cooperation in the rule of law and break</a:t>
            </a:r>
            <a:r>
              <a:rPr lang="en-US" altLang="zh-CN" sz="2800" b="1" dirty="0"/>
              <a:t> down barrier of</a:t>
            </a:r>
            <a:r>
              <a:rPr sz="2800" b="1" dirty="0"/>
              <a:t> the </a:t>
            </a:r>
            <a:r>
              <a:rPr lang="en-US" sz="2800" b="1" dirty="0"/>
              <a:t>regional </a:t>
            </a:r>
            <a:r>
              <a:rPr sz="2800" b="1" dirty="0"/>
              <a:t>ecological protection of water resources</a:t>
            </a:r>
            <a:r>
              <a:rPr lang="en-US" altLang="zh-CN" sz="2800" b="1" dirty="0"/>
              <a:t>. The</a:t>
            </a:r>
            <a:r>
              <a:rPr sz="2800" b="1" dirty="0"/>
              <a:t> regional barriers should be removed so that better cooperation can be promoted. </a:t>
            </a:r>
            <a:r>
              <a:rPr lang="en-US" altLang="zh-CN" sz="2800" b="1" dirty="0"/>
              <a:t>      </a:t>
            </a:r>
          </a:p>
          <a:p>
            <a:r>
              <a:rPr lang="en-US" altLang="zh-CN" sz="2800" b="1" dirty="0"/>
              <a:t>    For example: </a:t>
            </a:r>
            <a:r>
              <a:rPr lang="zh-CN" altLang="en-US" sz="2800" b="1" dirty="0"/>
              <a:t>“</a:t>
            </a:r>
            <a:r>
              <a:rPr sz="2800" b="1" dirty="0" err="1"/>
              <a:t>Enshi</a:t>
            </a:r>
            <a:r>
              <a:rPr lang="en-US" altLang="zh-CN" sz="2800" b="1" dirty="0"/>
              <a:t> </a:t>
            </a:r>
            <a:r>
              <a:rPr sz="2800" b="1" dirty="0"/>
              <a:t>Tujia and Miao Autonomous </a:t>
            </a:r>
            <a:r>
              <a:rPr lang="en-US" sz="2800" b="1" dirty="0"/>
              <a:t>State</a:t>
            </a:r>
            <a:r>
              <a:rPr sz="2800" b="1" dirty="0"/>
              <a:t>--Youshui River Protection Regulations</a:t>
            </a:r>
            <a:r>
              <a:rPr lang="zh-CN" altLang="en-US" sz="2800" b="1" dirty="0"/>
              <a:t>”</a:t>
            </a:r>
            <a:r>
              <a:rPr sz="2800" b="1" dirty="0"/>
              <a:t> </a:t>
            </a:r>
            <a:r>
              <a:rPr lang="en-US" altLang="zh-CN" sz="2800" b="1" dirty="0"/>
              <a:t>(</a:t>
            </a:r>
            <a:r>
              <a:rPr lang="zh-CN" altLang="en-US" sz="2800" b="1" dirty="0"/>
              <a:t>恩施土家族苗族自治州酋水河保护条例）</a:t>
            </a:r>
            <a:r>
              <a:rPr sz="2800" b="1" dirty="0"/>
              <a:t>was promulgated in 2016, which has taken a step forward in the legislative cooperation of local people's congresses and national autonomous areas.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a:srcRect l="651" t="3819" r="2203" b="1245"/>
          <a:stretch>
            <a:fillRect/>
          </a:stretch>
        </p:blipFill>
        <p:spPr>
          <a:xfrm>
            <a:off x="0" y="0"/>
            <a:ext cx="12192000" cy="6858000"/>
          </a:xfrm>
          <a:prstGeom prst="rect">
            <a:avLst/>
          </a:prstGeom>
        </p:spPr>
      </p:pic>
      <p:sp>
        <p:nvSpPr>
          <p:cNvPr id="75" name="矩形 74"/>
          <p:cNvSpPr/>
          <p:nvPr/>
        </p:nvSpPr>
        <p:spPr>
          <a:xfrm>
            <a:off x="1344475" y="219906"/>
            <a:ext cx="9503051" cy="461665"/>
          </a:xfrm>
          <a:prstGeom prst="rect">
            <a:avLst/>
          </a:prstGeom>
        </p:spPr>
        <p:txBody>
          <a:bodyPr wrap="none">
            <a:spAutoFit/>
          </a:bodyPr>
          <a:lstStyle/>
          <a:p>
            <a:pPr algn="ctr"/>
            <a:r>
              <a:rPr lang="en-US" altLang="zh-CN" sz="2400" b="1" spc="300" dirty="0">
                <a:solidFill>
                  <a:srgbClr val="61B5C0"/>
                </a:solidFill>
                <a:latin typeface="微软雅黑" panose="020B0503020204020204" pitchFamily="34" charset="-122"/>
                <a:ea typeface="微软雅黑" panose="020B0503020204020204" pitchFamily="34" charset="-122"/>
              </a:rPr>
              <a:t>The Arrangement to River Chief System in Detail</a:t>
            </a:r>
          </a:p>
        </p:txBody>
      </p:sp>
      <p:pic>
        <p:nvPicPr>
          <p:cNvPr id="64" name="图片 63"/>
          <p:cNvPicPr>
            <a:picLocks noChangeAspect="1"/>
          </p:cNvPicPr>
          <p:nvPr/>
        </p:nvPicPr>
        <p:blipFill>
          <a:blip r:embed="rId3"/>
          <a:srcRect t="50000"/>
          <a:stretch>
            <a:fillRect/>
          </a:stretch>
        </p:blipFill>
        <p:spPr>
          <a:xfrm>
            <a:off x="5552575" y="-1"/>
            <a:ext cx="1086850" cy="157723"/>
          </a:xfrm>
          <a:custGeom>
            <a:avLst/>
            <a:gdLst>
              <a:gd name="connsiteX0" fmla="*/ 0 w 4121253"/>
              <a:gd name="connsiteY0" fmla="*/ 0 h 1792380"/>
              <a:gd name="connsiteX1" fmla="*/ 4121253 w 4121253"/>
              <a:gd name="connsiteY1" fmla="*/ 0 h 1792380"/>
              <a:gd name="connsiteX2" fmla="*/ 4121253 w 4121253"/>
              <a:gd name="connsiteY2" fmla="*/ 1792380 h 1792380"/>
              <a:gd name="connsiteX3" fmla="*/ 0 w 4121253"/>
              <a:gd name="connsiteY3" fmla="*/ 1792380 h 1792380"/>
            </a:gdLst>
            <a:ahLst/>
            <a:cxnLst>
              <a:cxn ang="0">
                <a:pos x="connsiteX0" y="connsiteY0"/>
              </a:cxn>
              <a:cxn ang="0">
                <a:pos x="connsiteX1" y="connsiteY1"/>
              </a:cxn>
              <a:cxn ang="0">
                <a:pos x="connsiteX2" y="connsiteY2"/>
              </a:cxn>
              <a:cxn ang="0">
                <a:pos x="connsiteX3" y="connsiteY3"/>
              </a:cxn>
            </a:cxnLst>
            <a:rect l="l" t="t" r="r" b="b"/>
            <a:pathLst>
              <a:path w="4121253" h="1792380">
                <a:moveTo>
                  <a:pt x="0" y="0"/>
                </a:moveTo>
                <a:lnTo>
                  <a:pt x="4121253" y="0"/>
                </a:lnTo>
                <a:lnTo>
                  <a:pt x="4121253" y="1792380"/>
                </a:lnTo>
                <a:lnTo>
                  <a:pt x="0" y="1792380"/>
                </a:lnTo>
                <a:close/>
              </a:path>
            </a:pathLst>
          </a:custGeom>
        </p:spPr>
      </p:pic>
      <p:sp>
        <p:nvSpPr>
          <p:cNvPr id="83" name="Freeform 93"/>
          <p:cNvSpPr>
            <a:spLocks noEditPoints="1"/>
          </p:cNvSpPr>
          <p:nvPr/>
        </p:nvSpPr>
        <p:spPr bwMode="auto">
          <a:xfrm>
            <a:off x="6907184" y="2667735"/>
            <a:ext cx="2172177" cy="2174802"/>
          </a:xfrm>
          <a:custGeom>
            <a:avLst/>
            <a:gdLst>
              <a:gd name="T0" fmla="*/ 511 w 1023"/>
              <a:gd name="T1" fmla="*/ 0 h 1024"/>
              <a:gd name="T2" fmla="*/ 0 w 1023"/>
              <a:gd name="T3" fmla="*/ 512 h 1024"/>
              <a:gd name="T4" fmla="*/ 511 w 1023"/>
              <a:gd name="T5" fmla="*/ 1024 h 1024"/>
              <a:gd name="T6" fmla="*/ 1023 w 1023"/>
              <a:gd name="T7" fmla="*/ 512 h 1024"/>
              <a:gd name="T8" fmla="*/ 511 w 1023"/>
              <a:gd name="T9" fmla="*/ 0 h 1024"/>
              <a:gd name="T10" fmla="*/ 511 w 1023"/>
              <a:gd name="T11" fmla="*/ 939 h 1024"/>
              <a:gd name="T12" fmla="*/ 85 w 1023"/>
              <a:gd name="T13" fmla="*/ 512 h 1024"/>
              <a:gd name="T14" fmla="*/ 511 w 1023"/>
              <a:gd name="T15" fmla="*/ 85 h 1024"/>
              <a:gd name="T16" fmla="*/ 938 w 1023"/>
              <a:gd name="T17" fmla="*/ 512 h 1024"/>
              <a:gd name="T18" fmla="*/ 511 w 1023"/>
              <a:gd name="T19" fmla="*/ 939 h 10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3" h="1024">
                <a:moveTo>
                  <a:pt x="511" y="0"/>
                </a:moveTo>
                <a:cubicBezTo>
                  <a:pt x="229" y="0"/>
                  <a:pt x="0" y="230"/>
                  <a:pt x="0" y="512"/>
                </a:cubicBezTo>
                <a:cubicBezTo>
                  <a:pt x="0" y="794"/>
                  <a:pt x="229" y="1024"/>
                  <a:pt x="511" y="1024"/>
                </a:cubicBezTo>
                <a:cubicBezTo>
                  <a:pt x="794" y="1024"/>
                  <a:pt x="1023" y="794"/>
                  <a:pt x="1023" y="512"/>
                </a:cubicBezTo>
                <a:cubicBezTo>
                  <a:pt x="1023" y="230"/>
                  <a:pt x="794" y="0"/>
                  <a:pt x="511" y="0"/>
                </a:cubicBezTo>
                <a:moveTo>
                  <a:pt x="511" y="939"/>
                </a:moveTo>
                <a:cubicBezTo>
                  <a:pt x="276" y="939"/>
                  <a:pt x="85" y="747"/>
                  <a:pt x="85" y="512"/>
                </a:cubicBezTo>
                <a:cubicBezTo>
                  <a:pt x="85" y="277"/>
                  <a:pt x="276" y="85"/>
                  <a:pt x="511" y="85"/>
                </a:cubicBezTo>
                <a:cubicBezTo>
                  <a:pt x="747" y="85"/>
                  <a:pt x="938" y="277"/>
                  <a:pt x="938" y="512"/>
                </a:cubicBezTo>
                <a:cubicBezTo>
                  <a:pt x="938" y="747"/>
                  <a:pt x="747" y="939"/>
                  <a:pt x="511" y="939"/>
                </a:cubicBezTo>
              </a:path>
            </a:pathLst>
          </a:custGeom>
          <a:no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cs typeface="+mn-ea"/>
              <a:sym typeface="+mn-lt"/>
            </a:endParaRPr>
          </a:p>
        </p:txBody>
      </p:sp>
      <p:sp>
        <p:nvSpPr>
          <p:cNvPr id="84" name="Freeform 98"/>
          <p:cNvSpPr>
            <a:spLocks noEditPoints="1"/>
          </p:cNvSpPr>
          <p:nvPr/>
        </p:nvSpPr>
        <p:spPr bwMode="auto">
          <a:xfrm>
            <a:off x="7268120" y="3031295"/>
            <a:ext cx="1450306" cy="1447681"/>
          </a:xfrm>
          <a:custGeom>
            <a:avLst/>
            <a:gdLst>
              <a:gd name="T0" fmla="*/ 341 w 683"/>
              <a:gd name="T1" fmla="*/ 0 h 682"/>
              <a:gd name="T2" fmla="*/ 0 w 683"/>
              <a:gd name="T3" fmla="*/ 341 h 682"/>
              <a:gd name="T4" fmla="*/ 341 w 683"/>
              <a:gd name="T5" fmla="*/ 682 h 682"/>
              <a:gd name="T6" fmla="*/ 683 w 683"/>
              <a:gd name="T7" fmla="*/ 341 h 682"/>
              <a:gd name="T8" fmla="*/ 341 w 683"/>
              <a:gd name="T9" fmla="*/ 0 h 682"/>
              <a:gd name="T10" fmla="*/ 341 w 683"/>
              <a:gd name="T11" fmla="*/ 597 h 682"/>
              <a:gd name="T12" fmla="*/ 85 w 683"/>
              <a:gd name="T13" fmla="*/ 341 h 682"/>
              <a:gd name="T14" fmla="*/ 341 w 683"/>
              <a:gd name="T15" fmla="*/ 85 h 682"/>
              <a:gd name="T16" fmla="*/ 598 w 683"/>
              <a:gd name="T17" fmla="*/ 341 h 682"/>
              <a:gd name="T18" fmla="*/ 341 w 683"/>
              <a:gd name="T19" fmla="*/ 597 h 6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3" h="682">
                <a:moveTo>
                  <a:pt x="341" y="0"/>
                </a:moveTo>
                <a:cubicBezTo>
                  <a:pt x="153" y="0"/>
                  <a:pt x="0" y="153"/>
                  <a:pt x="0" y="341"/>
                </a:cubicBezTo>
                <a:cubicBezTo>
                  <a:pt x="0" y="529"/>
                  <a:pt x="153" y="682"/>
                  <a:pt x="341" y="682"/>
                </a:cubicBezTo>
                <a:cubicBezTo>
                  <a:pt x="530" y="682"/>
                  <a:pt x="683" y="529"/>
                  <a:pt x="683" y="341"/>
                </a:cubicBezTo>
                <a:cubicBezTo>
                  <a:pt x="683" y="153"/>
                  <a:pt x="530" y="0"/>
                  <a:pt x="341" y="0"/>
                </a:cubicBezTo>
                <a:moveTo>
                  <a:pt x="341" y="597"/>
                </a:moveTo>
                <a:cubicBezTo>
                  <a:pt x="200" y="597"/>
                  <a:pt x="85" y="482"/>
                  <a:pt x="85" y="341"/>
                </a:cubicBezTo>
                <a:cubicBezTo>
                  <a:pt x="85" y="200"/>
                  <a:pt x="200" y="85"/>
                  <a:pt x="341" y="85"/>
                </a:cubicBezTo>
                <a:cubicBezTo>
                  <a:pt x="483" y="85"/>
                  <a:pt x="598" y="200"/>
                  <a:pt x="598" y="341"/>
                </a:cubicBezTo>
                <a:cubicBezTo>
                  <a:pt x="598" y="482"/>
                  <a:pt x="483" y="597"/>
                  <a:pt x="341" y="597"/>
                </a:cubicBezTo>
              </a:path>
            </a:pathLst>
          </a:custGeom>
          <a:no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cs typeface="+mn-ea"/>
              <a:sym typeface="+mn-lt"/>
            </a:endParaRPr>
          </a:p>
        </p:txBody>
      </p:sp>
      <p:sp>
        <p:nvSpPr>
          <p:cNvPr id="85" name="Freeform 103"/>
          <p:cNvSpPr>
            <a:spLocks noEditPoints="1"/>
          </p:cNvSpPr>
          <p:nvPr/>
        </p:nvSpPr>
        <p:spPr bwMode="auto">
          <a:xfrm>
            <a:off x="7629056" y="3392231"/>
            <a:ext cx="728434" cy="725809"/>
          </a:xfrm>
          <a:custGeom>
            <a:avLst/>
            <a:gdLst>
              <a:gd name="T0" fmla="*/ 171 w 343"/>
              <a:gd name="T1" fmla="*/ 0 h 342"/>
              <a:gd name="T2" fmla="*/ 0 w 343"/>
              <a:gd name="T3" fmla="*/ 171 h 342"/>
              <a:gd name="T4" fmla="*/ 171 w 343"/>
              <a:gd name="T5" fmla="*/ 342 h 342"/>
              <a:gd name="T6" fmla="*/ 343 w 343"/>
              <a:gd name="T7" fmla="*/ 171 h 342"/>
              <a:gd name="T8" fmla="*/ 171 w 343"/>
              <a:gd name="T9" fmla="*/ 0 h 342"/>
              <a:gd name="T10" fmla="*/ 171 w 343"/>
              <a:gd name="T11" fmla="*/ 257 h 342"/>
              <a:gd name="T12" fmla="*/ 85 w 343"/>
              <a:gd name="T13" fmla="*/ 171 h 342"/>
              <a:gd name="T14" fmla="*/ 171 w 343"/>
              <a:gd name="T15" fmla="*/ 85 h 342"/>
              <a:gd name="T16" fmla="*/ 258 w 343"/>
              <a:gd name="T17" fmla="*/ 171 h 342"/>
              <a:gd name="T18" fmla="*/ 171 w 343"/>
              <a:gd name="T19" fmla="*/ 257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3" h="342">
                <a:moveTo>
                  <a:pt x="171" y="0"/>
                </a:moveTo>
                <a:cubicBezTo>
                  <a:pt x="77" y="0"/>
                  <a:pt x="0" y="77"/>
                  <a:pt x="0" y="171"/>
                </a:cubicBezTo>
                <a:cubicBezTo>
                  <a:pt x="0" y="265"/>
                  <a:pt x="77" y="342"/>
                  <a:pt x="171" y="342"/>
                </a:cubicBezTo>
                <a:cubicBezTo>
                  <a:pt x="266" y="342"/>
                  <a:pt x="343" y="265"/>
                  <a:pt x="343" y="171"/>
                </a:cubicBezTo>
                <a:cubicBezTo>
                  <a:pt x="343" y="77"/>
                  <a:pt x="266" y="0"/>
                  <a:pt x="171" y="0"/>
                </a:cubicBezTo>
                <a:moveTo>
                  <a:pt x="171" y="257"/>
                </a:moveTo>
                <a:cubicBezTo>
                  <a:pt x="124" y="257"/>
                  <a:pt x="85" y="219"/>
                  <a:pt x="85" y="171"/>
                </a:cubicBezTo>
                <a:cubicBezTo>
                  <a:pt x="85" y="123"/>
                  <a:pt x="124" y="85"/>
                  <a:pt x="171" y="85"/>
                </a:cubicBezTo>
                <a:cubicBezTo>
                  <a:pt x="219" y="85"/>
                  <a:pt x="258" y="123"/>
                  <a:pt x="258" y="171"/>
                </a:cubicBezTo>
                <a:cubicBezTo>
                  <a:pt x="258" y="219"/>
                  <a:pt x="219" y="257"/>
                  <a:pt x="171" y="257"/>
                </a:cubicBezTo>
              </a:path>
            </a:pathLst>
          </a:custGeom>
          <a:no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cs typeface="+mn-ea"/>
              <a:sym typeface="+mn-lt"/>
            </a:endParaRPr>
          </a:p>
        </p:txBody>
      </p:sp>
      <p:sp>
        <p:nvSpPr>
          <p:cNvPr id="86" name="Freeform 117"/>
          <p:cNvSpPr/>
          <p:nvPr/>
        </p:nvSpPr>
        <p:spPr bwMode="auto">
          <a:xfrm>
            <a:off x="7905992" y="3740042"/>
            <a:ext cx="27562" cy="13125"/>
          </a:xfrm>
          <a:custGeom>
            <a:avLst/>
            <a:gdLst>
              <a:gd name="T0" fmla="*/ 11 w 21"/>
              <a:gd name="T1" fmla="*/ 0 h 10"/>
              <a:gd name="T2" fmla="*/ 0 w 21"/>
              <a:gd name="T3" fmla="*/ 10 h 10"/>
              <a:gd name="T4" fmla="*/ 21 w 21"/>
              <a:gd name="T5" fmla="*/ 10 h 10"/>
              <a:gd name="T6" fmla="*/ 11 w 21"/>
              <a:gd name="T7" fmla="*/ 0 h 10"/>
            </a:gdLst>
            <a:ahLst/>
            <a:cxnLst>
              <a:cxn ang="0">
                <a:pos x="T0" y="T1"/>
              </a:cxn>
              <a:cxn ang="0">
                <a:pos x="T2" y="T3"/>
              </a:cxn>
              <a:cxn ang="0">
                <a:pos x="T4" y="T5"/>
              </a:cxn>
              <a:cxn ang="0">
                <a:pos x="T6" y="T7"/>
              </a:cxn>
            </a:cxnLst>
            <a:rect l="0" t="0" r="r" b="b"/>
            <a:pathLst>
              <a:path w="21" h="10">
                <a:moveTo>
                  <a:pt x="11" y="0"/>
                </a:moveTo>
                <a:lnTo>
                  <a:pt x="0" y="10"/>
                </a:lnTo>
                <a:lnTo>
                  <a:pt x="21" y="10"/>
                </a:lnTo>
                <a:lnTo>
                  <a:pt x="1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cs typeface="+mn-ea"/>
              <a:sym typeface="+mn-lt"/>
            </a:endParaRPr>
          </a:p>
        </p:txBody>
      </p:sp>
      <p:sp>
        <p:nvSpPr>
          <p:cNvPr id="87" name="Freeform 119"/>
          <p:cNvSpPr>
            <a:spLocks noEditPoints="1"/>
          </p:cNvSpPr>
          <p:nvPr/>
        </p:nvSpPr>
        <p:spPr bwMode="auto">
          <a:xfrm>
            <a:off x="6745748" y="2774047"/>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DBCBB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cs typeface="+mn-ea"/>
              <a:sym typeface="+mn-lt"/>
            </a:endParaRPr>
          </a:p>
        </p:txBody>
      </p:sp>
      <p:sp>
        <p:nvSpPr>
          <p:cNvPr id="3" name="矩形 2"/>
          <p:cNvSpPr/>
          <p:nvPr/>
        </p:nvSpPr>
        <p:spPr>
          <a:xfrm>
            <a:off x="238603" y="2667734"/>
            <a:ext cx="11253894" cy="2585323"/>
          </a:xfrm>
          <a:prstGeom prst="rect">
            <a:avLst/>
          </a:prstGeom>
          <a:noFill/>
        </p:spPr>
        <p:txBody>
          <a:bodyPr wrap="square" lIns="91440" tIns="45720" rIns="91440" bIns="45720">
            <a:spAutoFit/>
          </a:bodyPr>
          <a:lstStyle/>
          <a:p>
            <a:pPr algn="ctr"/>
            <a:r>
              <a:rPr lang="en-US" altLang="zh-CN" sz="5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3.5.  Focusing on the Ecological Function of Lakes and Rivers</a:t>
            </a:r>
          </a:p>
          <a:p>
            <a:pPr algn="ctr"/>
            <a:r>
              <a:rPr lang="zh-CN" alt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（注重河湖的生态</a:t>
            </a:r>
            <a:r>
              <a:rPr lang="zh-CN" altLang="en-US" sz="5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服务功能）</a:t>
            </a:r>
            <a:endParaRPr lang="zh-CN" alt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a:srcRect l="651" t="3819" r="2203" b="1245"/>
          <a:stretch>
            <a:fillRect/>
          </a:stretch>
        </p:blipFill>
        <p:spPr>
          <a:xfrm>
            <a:off x="3674" y="4968"/>
            <a:ext cx="12192000" cy="6858000"/>
          </a:xfrm>
          <a:prstGeom prst="rect">
            <a:avLst/>
          </a:prstGeom>
        </p:spPr>
      </p:pic>
      <p:pic>
        <p:nvPicPr>
          <p:cNvPr id="109" name="图片 108"/>
          <p:cNvPicPr>
            <a:picLocks noChangeAspect="1"/>
          </p:cNvPicPr>
          <p:nvPr/>
        </p:nvPicPr>
        <p:blipFill>
          <a:blip r:embed="rId3"/>
          <a:srcRect t="50000"/>
          <a:stretch>
            <a:fillRect/>
          </a:stretch>
        </p:blipFill>
        <p:spPr>
          <a:xfrm>
            <a:off x="5552575" y="-1"/>
            <a:ext cx="1086850" cy="157723"/>
          </a:xfrm>
          <a:custGeom>
            <a:avLst/>
            <a:gdLst>
              <a:gd name="connsiteX0" fmla="*/ 0 w 4121253"/>
              <a:gd name="connsiteY0" fmla="*/ 0 h 1792380"/>
              <a:gd name="connsiteX1" fmla="*/ 4121253 w 4121253"/>
              <a:gd name="connsiteY1" fmla="*/ 0 h 1792380"/>
              <a:gd name="connsiteX2" fmla="*/ 4121253 w 4121253"/>
              <a:gd name="connsiteY2" fmla="*/ 1792380 h 1792380"/>
              <a:gd name="connsiteX3" fmla="*/ 0 w 4121253"/>
              <a:gd name="connsiteY3" fmla="*/ 1792380 h 1792380"/>
            </a:gdLst>
            <a:ahLst/>
            <a:cxnLst>
              <a:cxn ang="0">
                <a:pos x="connsiteX0" y="connsiteY0"/>
              </a:cxn>
              <a:cxn ang="0">
                <a:pos x="connsiteX1" y="connsiteY1"/>
              </a:cxn>
              <a:cxn ang="0">
                <a:pos x="connsiteX2" y="connsiteY2"/>
              </a:cxn>
              <a:cxn ang="0">
                <a:pos x="connsiteX3" y="connsiteY3"/>
              </a:cxn>
            </a:cxnLst>
            <a:rect l="l" t="t" r="r" b="b"/>
            <a:pathLst>
              <a:path w="4121253" h="1792380">
                <a:moveTo>
                  <a:pt x="0" y="0"/>
                </a:moveTo>
                <a:lnTo>
                  <a:pt x="4121253" y="0"/>
                </a:lnTo>
                <a:lnTo>
                  <a:pt x="4121253" y="1792380"/>
                </a:lnTo>
                <a:lnTo>
                  <a:pt x="0" y="1792380"/>
                </a:lnTo>
                <a:close/>
              </a:path>
            </a:pathLst>
          </a:custGeom>
        </p:spPr>
      </p:pic>
      <p:sp>
        <p:nvSpPr>
          <p:cNvPr id="121" name="TextBox 41"/>
          <p:cNvSpPr txBox="1"/>
          <p:nvPr/>
        </p:nvSpPr>
        <p:spPr>
          <a:xfrm>
            <a:off x="6265399" y="3932262"/>
            <a:ext cx="941699" cy="769441"/>
          </a:xfrm>
          <a:prstGeom prst="rect">
            <a:avLst/>
          </a:prstGeom>
          <a:noFill/>
        </p:spPr>
        <p:txBody>
          <a:bodyPr wrap="square" rtlCol="0">
            <a:spAutoFit/>
          </a:bodyPr>
          <a:lstStyle/>
          <a:p>
            <a:pPr algn="ctr"/>
            <a:r>
              <a:rPr lang="en-US" altLang="zh-CN" sz="4400" b="1" dirty="0">
                <a:solidFill>
                  <a:schemeClr val="bg1"/>
                </a:solidFill>
                <a:cs typeface="+mn-ea"/>
                <a:sym typeface="+mn-lt"/>
              </a:rPr>
              <a:t>4</a:t>
            </a:r>
            <a:endParaRPr lang="en-US" altLang="zh-CN" sz="2000" dirty="0">
              <a:solidFill>
                <a:schemeClr val="bg1"/>
              </a:solidFill>
              <a:cs typeface="+mn-ea"/>
              <a:sym typeface="+mn-lt"/>
            </a:endParaRPr>
          </a:p>
        </p:txBody>
      </p:sp>
      <p:sp>
        <p:nvSpPr>
          <p:cNvPr id="29" name="矩形 28"/>
          <p:cNvSpPr/>
          <p:nvPr/>
        </p:nvSpPr>
        <p:spPr>
          <a:xfrm>
            <a:off x="1387462" y="323803"/>
            <a:ext cx="9650783" cy="461665"/>
          </a:xfrm>
          <a:prstGeom prst="rect">
            <a:avLst/>
          </a:prstGeom>
        </p:spPr>
        <p:txBody>
          <a:bodyPr wrap="none">
            <a:spAutoFit/>
          </a:bodyPr>
          <a:lstStyle/>
          <a:p>
            <a:r>
              <a:rPr lang="en-US" altLang="zh-CN" sz="2400" b="1" spc="300" dirty="0">
                <a:solidFill>
                  <a:srgbClr val="61B5C0"/>
                </a:solidFill>
                <a:latin typeface="微软雅黑" panose="020B0503020204020204" pitchFamily="34" charset="-122"/>
                <a:ea typeface="微软雅黑" panose="020B0503020204020204" pitchFamily="34" charset="-122"/>
              </a:rPr>
              <a:t>The Necessity to Establish the River Chief system</a:t>
            </a:r>
            <a:endParaRPr lang="zh-CN" altLang="en-US" sz="2400" b="1" spc="300" dirty="0">
              <a:solidFill>
                <a:srgbClr val="61B5C0"/>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992454" y="1501970"/>
            <a:ext cx="9724647" cy="3108543"/>
          </a:xfrm>
          <a:prstGeom prst="rect">
            <a:avLst/>
          </a:prstGeom>
          <a:noFill/>
        </p:spPr>
        <p:txBody>
          <a:bodyPr wrap="square" rtlCol="0">
            <a:spAutoFit/>
          </a:bodyPr>
          <a:lstStyle/>
          <a:p>
            <a:r>
              <a:rPr lang="zh-CN" altLang="en-US" sz="2800" dirty="0"/>
              <a:t>    </a:t>
            </a:r>
            <a:r>
              <a:rPr lang="zh-CN" altLang="en-US" sz="2800" b="1" dirty="0"/>
              <a:t>The “River into the lake” project dredges the river in the west of Da Zong Lake, </a:t>
            </a:r>
            <a:r>
              <a:rPr lang="en-US" altLang="zh-CN" sz="2800" b="1" dirty="0"/>
              <a:t>t</a:t>
            </a:r>
            <a:r>
              <a:rPr lang="zh-CN" altLang="en-US" sz="2800" b="1" dirty="0"/>
              <a:t>he goal of the project is to restore the capacity of flood control, improve the water quality of </a:t>
            </a:r>
            <a:r>
              <a:rPr lang="en-US" altLang="zh-CN" sz="2800" b="1" dirty="0"/>
              <a:t>the river and </a:t>
            </a:r>
            <a:r>
              <a:rPr lang="zh-CN" altLang="en-US" sz="2800" b="1" dirty="0"/>
              <a:t> </a:t>
            </a:r>
            <a:r>
              <a:rPr lang="en-US" altLang="zh-CN" sz="2800" b="1" dirty="0"/>
              <a:t>lake</a:t>
            </a:r>
            <a:r>
              <a:rPr lang="zh-CN" altLang="en-US" sz="2800" b="1" dirty="0"/>
              <a:t>, gradually repair and enhance the ecological service function of lakes and rivers, establish an optimized water resources protection and development mode, and change the pollution situation</a:t>
            </a:r>
            <a:r>
              <a:rPr lang="en-US" altLang="zh-CN" sz="2800" b="1" dirty="0"/>
              <a:t>.</a:t>
            </a:r>
            <a:endParaRPr lang="zh-CN" altLang="en-US" sz="2800" b="1"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a:srcRect l="651" t="3819" r="2203" b="1245"/>
          <a:stretch>
            <a:fillRect/>
          </a:stretch>
        </p:blipFill>
        <p:spPr>
          <a:xfrm>
            <a:off x="0" y="0"/>
            <a:ext cx="12192000" cy="6858000"/>
          </a:xfrm>
          <a:prstGeom prst="rect">
            <a:avLst/>
          </a:prstGeom>
        </p:spPr>
      </p:pic>
      <p:sp>
        <p:nvSpPr>
          <p:cNvPr id="75" name="矩形 74"/>
          <p:cNvSpPr/>
          <p:nvPr/>
        </p:nvSpPr>
        <p:spPr>
          <a:xfrm>
            <a:off x="1344475" y="219906"/>
            <a:ext cx="9503051" cy="461665"/>
          </a:xfrm>
          <a:prstGeom prst="rect">
            <a:avLst/>
          </a:prstGeom>
        </p:spPr>
        <p:txBody>
          <a:bodyPr wrap="none">
            <a:spAutoFit/>
          </a:bodyPr>
          <a:lstStyle/>
          <a:p>
            <a:pPr algn="ctr"/>
            <a:r>
              <a:rPr lang="en-US" altLang="zh-CN" sz="2400" b="1" spc="300" dirty="0">
                <a:solidFill>
                  <a:srgbClr val="61B5C0"/>
                </a:solidFill>
                <a:latin typeface="微软雅黑" panose="020B0503020204020204" pitchFamily="34" charset="-122"/>
                <a:ea typeface="微软雅黑" panose="020B0503020204020204" pitchFamily="34" charset="-122"/>
              </a:rPr>
              <a:t>The Arrangement to River Chief System in Detail</a:t>
            </a:r>
          </a:p>
        </p:txBody>
      </p:sp>
      <p:pic>
        <p:nvPicPr>
          <p:cNvPr id="64" name="图片 63"/>
          <p:cNvPicPr>
            <a:picLocks noChangeAspect="1"/>
          </p:cNvPicPr>
          <p:nvPr/>
        </p:nvPicPr>
        <p:blipFill>
          <a:blip r:embed="rId3"/>
          <a:srcRect t="50000"/>
          <a:stretch>
            <a:fillRect/>
          </a:stretch>
        </p:blipFill>
        <p:spPr>
          <a:xfrm>
            <a:off x="5552575" y="-1"/>
            <a:ext cx="1086850" cy="157723"/>
          </a:xfrm>
          <a:custGeom>
            <a:avLst/>
            <a:gdLst>
              <a:gd name="connsiteX0" fmla="*/ 0 w 4121253"/>
              <a:gd name="connsiteY0" fmla="*/ 0 h 1792380"/>
              <a:gd name="connsiteX1" fmla="*/ 4121253 w 4121253"/>
              <a:gd name="connsiteY1" fmla="*/ 0 h 1792380"/>
              <a:gd name="connsiteX2" fmla="*/ 4121253 w 4121253"/>
              <a:gd name="connsiteY2" fmla="*/ 1792380 h 1792380"/>
              <a:gd name="connsiteX3" fmla="*/ 0 w 4121253"/>
              <a:gd name="connsiteY3" fmla="*/ 1792380 h 1792380"/>
            </a:gdLst>
            <a:ahLst/>
            <a:cxnLst>
              <a:cxn ang="0">
                <a:pos x="connsiteX0" y="connsiteY0"/>
              </a:cxn>
              <a:cxn ang="0">
                <a:pos x="connsiteX1" y="connsiteY1"/>
              </a:cxn>
              <a:cxn ang="0">
                <a:pos x="connsiteX2" y="connsiteY2"/>
              </a:cxn>
              <a:cxn ang="0">
                <a:pos x="connsiteX3" y="connsiteY3"/>
              </a:cxn>
            </a:cxnLst>
            <a:rect l="l" t="t" r="r" b="b"/>
            <a:pathLst>
              <a:path w="4121253" h="1792380">
                <a:moveTo>
                  <a:pt x="0" y="0"/>
                </a:moveTo>
                <a:lnTo>
                  <a:pt x="4121253" y="0"/>
                </a:lnTo>
                <a:lnTo>
                  <a:pt x="4121253" y="1792380"/>
                </a:lnTo>
                <a:lnTo>
                  <a:pt x="0" y="1792380"/>
                </a:lnTo>
                <a:close/>
              </a:path>
            </a:pathLst>
          </a:custGeom>
        </p:spPr>
      </p:pic>
      <p:sp>
        <p:nvSpPr>
          <p:cNvPr id="83" name="Freeform 93"/>
          <p:cNvSpPr>
            <a:spLocks noEditPoints="1"/>
          </p:cNvSpPr>
          <p:nvPr/>
        </p:nvSpPr>
        <p:spPr bwMode="auto">
          <a:xfrm>
            <a:off x="6907184" y="2667735"/>
            <a:ext cx="2172177" cy="2174802"/>
          </a:xfrm>
          <a:custGeom>
            <a:avLst/>
            <a:gdLst>
              <a:gd name="T0" fmla="*/ 511 w 1023"/>
              <a:gd name="T1" fmla="*/ 0 h 1024"/>
              <a:gd name="T2" fmla="*/ 0 w 1023"/>
              <a:gd name="T3" fmla="*/ 512 h 1024"/>
              <a:gd name="T4" fmla="*/ 511 w 1023"/>
              <a:gd name="T5" fmla="*/ 1024 h 1024"/>
              <a:gd name="T6" fmla="*/ 1023 w 1023"/>
              <a:gd name="T7" fmla="*/ 512 h 1024"/>
              <a:gd name="T8" fmla="*/ 511 w 1023"/>
              <a:gd name="T9" fmla="*/ 0 h 1024"/>
              <a:gd name="T10" fmla="*/ 511 w 1023"/>
              <a:gd name="T11" fmla="*/ 939 h 1024"/>
              <a:gd name="T12" fmla="*/ 85 w 1023"/>
              <a:gd name="T13" fmla="*/ 512 h 1024"/>
              <a:gd name="T14" fmla="*/ 511 w 1023"/>
              <a:gd name="T15" fmla="*/ 85 h 1024"/>
              <a:gd name="T16" fmla="*/ 938 w 1023"/>
              <a:gd name="T17" fmla="*/ 512 h 1024"/>
              <a:gd name="T18" fmla="*/ 511 w 1023"/>
              <a:gd name="T19" fmla="*/ 939 h 10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3" h="1024">
                <a:moveTo>
                  <a:pt x="511" y="0"/>
                </a:moveTo>
                <a:cubicBezTo>
                  <a:pt x="229" y="0"/>
                  <a:pt x="0" y="230"/>
                  <a:pt x="0" y="512"/>
                </a:cubicBezTo>
                <a:cubicBezTo>
                  <a:pt x="0" y="794"/>
                  <a:pt x="229" y="1024"/>
                  <a:pt x="511" y="1024"/>
                </a:cubicBezTo>
                <a:cubicBezTo>
                  <a:pt x="794" y="1024"/>
                  <a:pt x="1023" y="794"/>
                  <a:pt x="1023" y="512"/>
                </a:cubicBezTo>
                <a:cubicBezTo>
                  <a:pt x="1023" y="230"/>
                  <a:pt x="794" y="0"/>
                  <a:pt x="511" y="0"/>
                </a:cubicBezTo>
                <a:moveTo>
                  <a:pt x="511" y="939"/>
                </a:moveTo>
                <a:cubicBezTo>
                  <a:pt x="276" y="939"/>
                  <a:pt x="85" y="747"/>
                  <a:pt x="85" y="512"/>
                </a:cubicBezTo>
                <a:cubicBezTo>
                  <a:pt x="85" y="277"/>
                  <a:pt x="276" y="85"/>
                  <a:pt x="511" y="85"/>
                </a:cubicBezTo>
                <a:cubicBezTo>
                  <a:pt x="747" y="85"/>
                  <a:pt x="938" y="277"/>
                  <a:pt x="938" y="512"/>
                </a:cubicBezTo>
                <a:cubicBezTo>
                  <a:pt x="938" y="747"/>
                  <a:pt x="747" y="939"/>
                  <a:pt x="511" y="939"/>
                </a:cubicBezTo>
              </a:path>
            </a:pathLst>
          </a:custGeom>
          <a:no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cs typeface="+mn-ea"/>
              <a:sym typeface="+mn-lt"/>
            </a:endParaRPr>
          </a:p>
        </p:txBody>
      </p:sp>
      <p:sp>
        <p:nvSpPr>
          <p:cNvPr id="84" name="Freeform 98"/>
          <p:cNvSpPr>
            <a:spLocks noEditPoints="1"/>
          </p:cNvSpPr>
          <p:nvPr/>
        </p:nvSpPr>
        <p:spPr bwMode="auto">
          <a:xfrm>
            <a:off x="7268120" y="3031295"/>
            <a:ext cx="1450306" cy="1447681"/>
          </a:xfrm>
          <a:custGeom>
            <a:avLst/>
            <a:gdLst>
              <a:gd name="T0" fmla="*/ 341 w 683"/>
              <a:gd name="T1" fmla="*/ 0 h 682"/>
              <a:gd name="T2" fmla="*/ 0 w 683"/>
              <a:gd name="T3" fmla="*/ 341 h 682"/>
              <a:gd name="T4" fmla="*/ 341 w 683"/>
              <a:gd name="T5" fmla="*/ 682 h 682"/>
              <a:gd name="T6" fmla="*/ 683 w 683"/>
              <a:gd name="T7" fmla="*/ 341 h 682"/>
              <a:gd name="T8" fmla="*/ 341 w 683"/>
              <a:gd name="T9" fmla="*/ 0 h 682"/>
              <a:gd name="T10" fmla="*/ 341 w 683"/>
              <a:gd name="T11" fmla="*/ 597 h 682"/>
              <a:gd name="T12" fmla="*/ 85 w 683"/>
              <a:gd name="T13" fmla="*/ 341 h 682"/>
              <a:gd name="T14" fmla="*/ 341 w 683"/>
              <a:gd name="T15" fmla="*/ 85 h 682"/>
              <a:gd name="T16" fmla="*/ 598 w 683"/>
              <a:gd name="T17" fmla="*/ 341 h 682"/>
              <a:gd name="T18" fmla="*/ 341 w 683"/>
              <a:gd name="T19" fmla="*/ 597 h 6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3" h="682">
                <a:moveTo>
                  <a:pt x="341" y="0"/>
                </a:moveTo>
                <a:cubicBezTo>
                  <a:pt x="153" y="0"/>
                  <a:pt x="0" y="153"/>
                  <a:pt x="0" y="341"/>
                </a:cubicBezTo>
                <a:cubicBezTo>
                  <a:pt x="0" y="529"/>
                  <a:pt x="153" y="682"/>
                  <a:pt x="341" y="682"/>
                </a:cubicBezTo>
                <a:cubicBezTo>
                  <a:pt x="530" y="682"/>
                  <a:pt x="683" y="529"/>
                  <a:pt x="683" y="341"/>
                </a:cubicBezTo>
                <a:cubicBezTo>
                  <a:pt x="683" y="153"/>
                  <a:pt x="530" y="0"/>
                  <a:pt x="341" y="0"/>
                </a:cubicBezTo>
                <a:moveTo>
                  <a:pt x="341" y="597"/>
                </a:moveTo>
                <a:cubicBezTo>
                  <a:pt x="200" y="597"/>
                  <a:pt x="85" y="482"/>
                  <a:pt x="85" y="341"/>
                </a:cubicBezTo>
                <a:cubicBezTo>
                  <a:pt x="85" y="200"/>
                  <a:pt x="200" y="85"/>
                  <a:pt x="341" y="85"/>
                </a:cubicBezTo>
                <a:cubicBezTo>
                  <a:pt x="483" y="85"/>
                  <a:pt x="598" y="200"/>
                  <a:pt x="598" y="341"/>
                </a:cubicBezTo>
                <a:cubicBezTo>
                  <a:pt x="598" y="482"/>
                  <a:pt x="483" y="597"/>
                  <a:pt x="341" y="597"/>
                </a:cubicBezTo>
              </a:path>
            </a:pathLst>
          </a:custGeom>
          <a:no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cs typeface="+mn-ea"/>
              <a:sym typeface="+mn-lt"/>
            </a:endParaRPr>
          </a:p>
        </p:txBody>
      </p:sp>
      <p:sp>
        <p:nvSpPr>
          <p:cNvPr id="85" name="Freeform 103"/>
          <p:cNvSpPr>
            <a:spLocks noEditPoints="1"/>
          </p:cNvSpPr>
          <p:nvPr/>
        </p:nvSpPr>
        <p:spPr bwMode="auto">
          <a:xfrm>
            <a:off x="7629056" y="3392231"/>
            <a:ext cx="728434" cy="725809"/>
          </a:xfrm>
          <a:custGeom>
            <a:avLst/>
            <a:gdLst>
              <a:gd name="T0" fmla="*/ 171 w 343"/>
              <a:gd name="T1" fmla="*/ 0 h 342"/>
              <a:gd name="T2" fmla="*/ 0 w 343"/>
              <a:gd name="T3" fmla="*/ 171 h 342"/>
              <a:gd name="T4" fmla="*/ 171 w 343"/>
              <a:gd name="T5" fmla="*/ 342 h 342"/>
              <a:gd name="T6" fmla="*/ 343 w 343"/>
              <a:gd name="T7" fmla="*/ 171 h 342"/>
              <a:gd name="T8" fmla="*/ 171 w 343"/>
              <a:gd name="T9" fmla="*/ 0 h 342"/>
              <a:gd name="T10" fmla="*/ 171 w 343"/>
              <a:gd name="T11" fmla="*/ 257 h 342"/>
              <a:gd name="T12" fmla="*/ 85 w 343"/>
              <a:gd name="T13" fmla="*/ 171 h 342"/>
              <a:gd name="T14" fmla="*/ 171 w 343"/>
              <a:gd name="T15" fmla="*/ 85 h 342"/>
              <a:gd name="T16" fmla="*/ 258 w 343"/>
              <a:gd name="T17" fmla="*/ 171 h 342"/>
              <a:gd name="T18" fmla="*/ 171 w 343"/>
              <a:gd name="T19" fmla="*/ 257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3" h="342">
                <a:moveTo>
                  <a:pt x="171" y="0"/>
                </a:moveTo>
                <a:cubicBezTo>
                  <a:pt x="77" y="0"/>
                  <a:pt x="0" y="77"/>
                  <a:pt x="0" y="171"/>
                </a:cubicBezTo>
                <a:cubicBezTo>
                  <a:pt x="0" y="265"/>
                  <a:pt x="77" y="342"/>
                  <a:pt x="171" y="342"/>
                </a:cubicBezTo>
                <a:cubicBezTo>
                  <a:pt x="266" y="342"/>
                  <a:pt x="343" y="265"/>
                  <a:pt x="343" y="171"/>
                </a:cubicBezTo>
                <a:cubicBezTo>
                  <a:pt x="343" y="77"/>
                  <a:pt x="266" y="0"/>
                  <a:pt x="171" y="0"/>
                </a:cubicBezTo>
                <a:moveTo>
                  <a:pt x="171" y="257"/>
                </a:moveTo>
                <a:cubicBezTo>
                  <a:pt x="124" y="257"/>
                  <a:pt x="85" y="219"/>
                  <a:pt x="85" y="171"/>
                </a:cubicBezTo>
                <a:cubicBezTo>
                  <a:pt x="85" y="123"/>
                  <a:pt x="124" y="85"/>
                  <a:pt x="171" y="85"/>
                </a:cubicBezTo>
                <a:cubicBezTo>
                  <a:pt x="219" y="85"/>
                  <a:pt x="258" y="123"/>
                  <a:pt x="258" y="171"/>
                </a:cubicBezTo>
                <a:cubicBezTo>
                  <a:pt x="258" y="219"/>
                  <a:pt x="219" y="257"/>
                  <a:pt x="171" y="257"/>
                </a:cubicBezTo>
              </a:path>
            </a:pathLst>
          </a:custGeom>
          <a:no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cs typeface="+mn-ea"/>
              <a:sym typeface="+mn-lt"/>
            </a:endParaRPr>
          </a:p>
        </p:txBody>
      </p:sp>
      <p:sp>
        <p:nvSpPr>
          <p:cNvPr id="86" name="Freeform 117"/>
          <p:cNvSpPr/>
          <p:nvPr/>
        </p:nvSpPr>
        <p:spPr bwMode="auto">
          <a:xfrm>
            <a:off x="7905992" y="3740042"/>
            <a:ext cx="27562" cy="13125"/>
          </a:xfrm>
          <a:custGeom>
            <a:avLst/>
            <a:gdLst>
              <a:gd name="T0" fmla="*/ 11 w 21"/>
              <a:gd name="T1" fmla="*/ 0 h 10"/>
              <a:gd name="T2" fmla="*/ 0 w 21"/>
              <a:gd name="T3" fmla="*/ 10 h 10"/>
              <a:gd name="T4" fmla="*/ 21 w 21"/>
              <a:gd name="T5" fmla="*/ 10 h 10"/>
              <a:gd name="T6" fmla="*/ 11 w 21"/>
              <a:gd name="T7" fmla="*/ 0 h 10"/>
            </a:gdLst>
            <a:ahLst/>
            <a:cxnLst>
              <a:cxn ang="0">
                <a:pos x="T0" y="T1"/>
              </a:cxn>
              <a:cxn ang="0">
                <a:pos x="T2" y="T3"/>
              </a:cxn>
              <a:cxn ang="0">
                <a:pos x="T4" y="T5"/>
              </a:cxn>
              <a:cxn ang="0">
                <a:pos x="T6" y="T7"/>
              </a:cxn>
            </a:cxnLst>
            <a:rect l="0" t="0" r="r" b="b"/>
            <a:pathLst>
              <a:path w="21" h="10">
                <a:moveTo>
                  <a:pt x="11" y="0"/>
                </a:moveTo>
                <a:lnTo>
                  <a:pt x="0" y="10"/>
                </a:lnTo>
                <a:lnTo>
                  <a:pt x="21" y="10"/>
                </a:lnTo>
                <a:lnTo>
                  <a:pt x="1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cs typeface="+mn-ea"/>
              <a:sym typeface="+mn-lt"/>
            </a:endParaRPr>
          </a:p>
        </p:txBody>
      </p:sp>
      <p:sp>
        <p:nvSpPr>
          <p:cNvPr id="87" name="Freeform 119"/>
          <p:cNvSpPr>
            <a:spLocks noEditPoints="1"/>
          </p:cNvSpPr>
          <p:nvPr/>
        </p:nvSpPr>
        <p:spPr bwMode="auto">
          <a:xfrm>
            <a:off x="6745748" y="2774047"/>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DBCBB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cs typeface="+mn-ea"/>
              <a:sym typeface="+mn-lt"/>
            </a:endParaRPr>
          </a:p>
        </p:txBody>
      </p:sp>
      <p:sp>
        <p:nvSpPr>
          <p:cNvPr id="3" name="矩形 2"/>
          <p:cNvSpPr/>
          <p:nvPr/>
        </p:nvSpPr>
        <p:spPr>
          <a:xfrm>
            <a:off x="190213" y="2776561"/>
            <a:ext cx="11811574" cy="2585323"/>
          </a:xfrm>
          <a:prstGeom prst="rect">
            <a:avLst/>
          </a:prstGeom>
          <a:noFill/>
        </p:spPr>
        <p:txBody>
          <a:bodyPr wrap="square" lIns="91440" tIns="45720" rIns="91440" bIns="45720">
            <a:spAutoFit/>
          </a:bodyPr>
          <a:lstStyle/>
          <a:p>
            <a:pPr algn="ctr"/>
            <a:r>
              <a:rPr lang="en-US" altLang="zh-CN" sz="5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3.6. Emphasizing  the Citizens’ Rights and Livelihood Project</a:t>
            </a:r>
          </a:p>
          <a:p>
            <a:pPr algn="ctr"/>
            <a:r>
              <a:rPr lang="zh-CN" alt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（强调公民权利和民生项目）</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a:srcRect l="651" t="3819" r="2203" b="1245"/>
          <a:stretch>
            <a:fillRect/>
          </a:stretch>
        </p:blipFill>
        <p:spPr>
          <a:xfrm>
            <a:off x="3674" y="4968"/>
            <a:ext cx="12192000" cy="6858000"/>
          </a:xfrm>
          <a:prstGeom prst="rect">
            <a:avLst/>
          </a:prstGeom>
        </p:spPr>
      </p:pic>
      <p:pic>
        <p:nvPicPr>
          <p:cNvPr id="109" name="图片 108"/>
          <p:cNvPicPr>
            <a:picLocks noChangeAspect="1"/>
          </p:cNvPicPr>
          <p:nvPr/>
        </p:nvPicPr>
        <p:blipFill>
          <a:blip r:embed="rId3"/>
          <a:srcRect t="50000"/>
          <a:stretch>
            <a:fillRect/>
          </a:stretch>
        </p:blipFill>
        <p:spPr>
          <a:xfrm>
            <a:off x="5552575" y="-1"/>
            <a:ext cx="1086850" cy="157723"/>
          </a:xfrm>
          <a:custGeom>
            <a:avLst/>
            <a:gdLst>
              <a:gd name="connsiteX0" fmla="*/ 0 w 4121253"/>
              <a:gd name="connsiteY0" fmla="*/ 0 h 1792380"/>
              <a:gd name="connsiteX1" fmla="*/ 4121253 w 4121253"/>
              <a:gd name="connsiteY1" fmla="*/ 0 h 1792380"/>
              <a:gd name="connsiteX2" fmla="*/ 4121253 w 4121253"/>
              <a:gd name="connsiteY2" fmla="*/ 1792380 h 1792380"/>
              <a:gd name="connsiteX3" fmla="*/ 0 w 4121253"/>
              <a:gd name="connsiteY3" fmla="*/ 1792380 h 1792380"/>
            </a:gdLst>
            <a:ahLst/>
            <a:cxnLst>
              <a:cxn ang="0">
                <a:pos x="connsiteX0" y="connsiteY0"/>
              </a:cxn>
              <a:cxn ang="0">
                <a:pos x="connsiteX1" y="connsiteY1"/>
              </a:cxn>
              <a:cxn ang="0">
                <a:pos x="connsiteX2" y="connsiteY2"/>
              </a:cxn>
              <a:cxn ang="0">
                <a:pos x="connsiteX3" y="connsiteY3"/>
              </a:cxn>
            </a:cxnLst>
            <a:rect l="l" t="t" r="r" b="b"/>
            <a:pathLst>
              <a:path w="4121253" h="1792380">
                <a:moveTo>
                  <a:pt x="0" y="0"/>
                </a:moveTo>
                <a:lnTo>
                  <a:pt x="4121253" y="0"/>
                </a:lnTo>
                <a:lnTo>
                  <a:pt x="4121253" y="1792380"/>
                </a:lnTo>
                <a:lnTo>
                  <a:pt x="0" y="1792380"/>
                </a:lnTo>
                <a:close/>
              </a:path>
            </a:pathLst>
          </a:custGeom>
        </p:spPr>
      </p:pic>
      <p:sp>
        <p:nvSpPr>
          <p:cNvPr id="121" name="TextBox 41"/>
          <p:cNvSpPr txBox="1"/>
          <p:nvPr/>
        </p:nvSpPr>
        <p:spPr>
          <a:xfrm>
            <a:off x="6265399" y="3932262"/>
            <a:ext cx="941699" cy="769441"/>
          </a:xfrm>
          <a:prstGeom prst="rect">
            <a:avLst/>
          </a:prstGeom>
          <a:noFill/>
        </p:spPr>
        <p:txBody>
          <a:bodyPr wrap="square" rtlCol="0">
            <a:spAutoFit/>
          </a:bodyPr>
          <a:lstStyle/>
          <a:p>
            <a:pPr algn="ctr"/>
            <a:r>
              <a:rPr lang="en-US" altLang="zh-CN" sz="4400" b="1" dirty="0">
                <a:solidFill>
                  <a:schemeClr val="bg1"/>
                </a:solidFill>
                <a:cs typeface="+mn-ea"/>
                <a:sym typeface="+mn-lt"/>
              </a:rPr>
              <a:t>4</a:t>
            </a:r>
            <a:endParaRPr lang="en-US" altLang="zh-CN" sz="2000" dirty="0">
              <a:solidFill>
                <a:schemeClr val="bg1"/>
              </a:solidFill>
              <a:cs typeface="+mn-ea"/>
              <a:sym typeface="+mn-lt"/>
            </a:endParaRPr>
          </a:p>
        </p:txBody>
      </p:sp>
      <p:sp>
        <p:nvSpPr>
          <p:cNvPr id="29" name="矩形 28"/>
          <p:cNvSpPr/>
          <p:nvPr/>
        </p:nvSpPr>
        <p:spPr>
          <a:xfrm>
            <a:off x="1387462" y="323803"/>
            <a:ext cx="9650783" cy="461665"/>
          </a:xfrm>
          <a:prstGeom prst="rect">
            <a:avLst/>
          </a:prstGeom>
        </p:spPr>
        <p:txBody>
          <a:bodyPr wrap="none">
            <a:spAutoFit/>
          </a:bodyPr>
          <a:lstStyle/>
          <a:p>
            <a:r>
              <a:rPr lang="en-US" altLang="zh-CN" sz="2400" b="1" spc="300" dirty="0">
                <a:solidFill>
                  <a:srgbClr val="61B5C0"/>
                </a:solidFill>
                <a:latin typeface="微软雅黑" panose="020B0503020204020204" pitchFamily="34" charset="-122"/>
                <a:ea typeface="微软雅黑" panose="020B0503020204020204" pitchFamily="34" charset="-122"/>
              </a:rPr>
              <a:t>The Necessity to Establish the River Chief system</a:t>
            </a:r>
            <a:endParaRPr lang="zh-CN" altLang="en-US" sz="2400" b="1" spc="300" dirty="0">
              <a:solidFill>
                <a:srgbClr val="61B5C0"/>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1473149" y="1211743"/>
            <a:ext cx="9724647" cy="3108543"/>
          </a:xfrm>
          <a:prstGeom prst="rect">
            <a:avLst/>
          </a:prstGeom>
          <a:noFill/>
        </p:spPr>
        <p:txBody>
          <a:bodyPr wrap="square" rtlCol="0">
            <a:spAutoFit/>
          </a:bodyPr>
          <a:lstStyle/>
          <a:p>
            <a:r>
              <a:rPr lang="zh-CN" altLang="en-US" sz="2800" dirty="0"/>
              <a:t>    </a:t>
            </a:r>
            <a:r>
              <a:rPr lang="zh-CN" altLang="en-US" sz="2800" b="1" dirty="0"/>
              <a:t>This livelihood project aims to maintain the healthy life of citizens around the lake as a prerequisite, focusing on regional flood control and waterlogging, water supply needs, which also makes efforts to protect the ecological environment, both aquaculture and wetland tourism, guides the development and utilizes the Da Zong Lake to promote regional economic development.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9128" y="-229712"/>
            <a:ext cx="12550140" cy="7223759"/>
          </a:xfrm>
          <a:prstGeom prst="rect">
            <a:avLst/>
          </a:prstGeom>
        </p:spPr>
      </p:pic>
      <p:grpSp>
        <p:nvGrpSpPr>
          <p:cNvPr id="15" name="组合 14"/>
          <p:cNvGrpSpPr/>
          <p:nvPr/>
        </p:nvGrpSpPr>
        <p:grpSpPr>
          <a:xfrm>
            <a:off x="4162046" y="2722608"/>
            <a:ext cx="4089380" cy="1265785"/>
            <a:chOff x="2766871" y="2201550"/>
            <a:chExt cx="4089380" cy="1265785"/>
          </a:xfrm>
        </p:grpSpPr>
        <p:sp>
          <p:nvSpPr>
            <p:cNvPr id="5" name="弧形 4"/>
            <p:cNvSpPr/>
            <p:nvPr/>
          </p:nvSpPr>
          <p:spPr>
            <a:xfrm>
              <a:off x="5675633" y="2201550"/>
              <a:ext cx="1180618" cy="1180618"/>
            </a:xfrm>
            <a:prstGeom prst="arc">
              <a:avLst>
                <a:gd name="adj1" fmla="val 10212009"/>
                <a:gd name="adj2" fmla="val 5039059"/>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6" name="文本框 5"/>
            <p:cNvSpPr txBox="1"/>
            <p:nvPr/>
          </p:nvSpPr>
          <p:spPr>
            <a:xfrm>
              <a:off x="2766871" y="2697894"/>
              <a:ext cx="3870201" cy="769441"/>
            </a:xfrm>
            <a:prstGeom prst="rect">
              <a:avLst/>
            </a:prstGeom>
            <a:noFill/>
          </p:spPr>
          <p:txBody>
            <a:bodyPr wrap="square" rtlCol="0">
              <a:spAutoFit/>
            </a:bodyPr>
            <a:lstStyle/>
            <a:p>
              <a:r>
                <a:rPr lang="en-US" altLang="zh-CN" sz="4400" b="1" spc="300" dirty="0">
                  <a:solidFill>
                    <a:srgbClr val="61B5C0"/>
                  </a:solidFill>
                  <a:latin typeface="微软雅黑" panose="020B0503020204020204" pitchFamily="34" charset="-122"/>
                  <a:ea typeface="微软雅黑" panose="020B0503020204020204" pitchFamily="34" charset="-122"/>
                </a:rPr>
                <a:t>Conclusion</a:t>
              </a:r>
              <a:endParaRPr lang="zh-CN" altLang="en-US" sz="4400" b="1" spc="300" dirty="0">
                <a:solidFill>
                  <a:srgbClr val="61B5C0"/>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a:srcRect l="651" t="3819" r="2203" b="1245"/>
          <a:stretch>
            <a:fillRect/>
          </a:stretch>
        </p:blipFill>
        <p:spPr>
          <a:xfrm>
            <a:off x="3674" y="4968"/>
            <a:ext cx="12192000" cy="6858000"/>
          </a:xfrm>
          <a:prstGeom prst="rect">
            <a:avLst/>
          </a:prstGeom>
        </p:spPr>
      </p:pic>
      <p:pic>
        <p:nvPicPr>
          <p:cNvPr id="109" name="图片 108"/>
          <p:cNvPicPr>
            <a:picLocks noChangeAspect="1"/>
          </p:cNvPicPr>
          <p:nvPr/>
        </p:nvPicPr>
        <p:blipFill>
          <a:blip r:embed="rId3"/>
          <a:srcRect t="50000"/>
          <a:stretch>
            <a:fillRect/>
          </a:stretch>
        </p:blipFill>
        <p:spPr>
          <a:xfrm>
            <a:off x="5552575" y="-1"/>
            <a:ext cx="1086850" cy="157723"/>
          </a:xfrm>
          <a:custGeom>
            <a:avLst/>
            <a:gdLst>
              <a:gd name="connsiteX0" fmla="*/ 0 w 4121253"/>
              <a:gd name="connsiteY0" fmla="*/ 0 h 1792380"/>
              <a:gd name="connsiteX1" fmla="*/ 4121253 w 4121253"/>
              <a:gd name="connsiteY1" fmla="*/ 0 h 1792380"/>
              <a:gd name="connsiteX2" fmla="*/ 4121253 w 4121253"/>
              <a:gd name="connsiteY2" fmla="*/ 1792380 h 1792380"/>
              <a:gd name="connsiteX3" fmla="*/ 0 w 4121253"/>
              <a:gd name="connsiteY3" fmla="*/ 1792380 h 1792380"/>
            </a:gdLst>
            <a:ahLst/>
            <a:cxnLst>
              <a:cxn ang="0">
                <a:pos x="connsiteX0" y="connsiteY0"/>
              </a:cxn>
              <a:cxn ang="0">
                <a:pos x="connsiteX1" y="connsiteY1"/>
              </a:cxn>
              <a:cxn ang="0">
                <a:pos x="connsiteX2" y="connsiteY2"/>
              </a:cxn>
              <a:cxn ang="0">
                <a:pos x="connsiteX3" y="connsiteY3"/>
              </a:cxn>
            </a:cxnLst>
            <a:rect l="l" t="t" r="r" b="b"/>
            <a:pathLst>
              <a:path w="4121253" h="1792380">
                <a:moveTo>
                  <a:pt x="0" y="0"/>
                </a:moveTo>
                <a:lnTo>
                  <a:pt x="4121253" y="0"/>
                </a:lnTo>
                <a:lnTo>
                  <a:pt x="4121253" y="1792380"/>
                </a:lnTo>
                <a:lnTo>
                  <a:pt x="0" y="1792380"/>
                </a:lnTo>
                <a:close/>
              </a:path>
            </a:pathLst>
          </a:custGeom>
        </p:spPr>
      </p:pic>
      <p:sp>
        <p:nvSpPr>
          <p:cNvPr id="121" name="TextBox 41"/>
          <p:cNvSpPr txBox="1"/>
          <p:nvPr/>
        </p:nvSpPr>
        <p:spPr>
          <a:xfrm>
            <a:off x="6265399" y="3932262"/>
            <a:ext cx="941699" cy="769441"/>
          </a:xfrm>
          <a:prstGeom prst="rect">
            <a:avLst/>
          </a:prstGeom>
          <a:noFill/>
        </p:spPr>
        <p:txBody>
          <a:bodyPr wrap="square" rtlCol="0">
            <a:spAutoFit/>
          </a:bodyPr>
          <a:lstStyle/>
          <a:p>
            <a:pPr algn="ctr"/>
            <a:r>
              <a:rPr lang="en-US" altLang="zh-CN" sz="4400" b="1" dirty="0">
                <a:solidFill>
                  <a:schemeClr val="bg1"/>
                </a:solidFill>
                <a:cs typeface="+mn-ea"/>
                <a:sym typeface="+mn-lt"/>
              </a:rPr>
              <a:t>4</a:t>
            </a:r>
            <a:endParaRPr lang="en-US" altLang="zh-CN" sz="2000" dirty="0">
              <a:solidFill>
                <a:schemeClr val="bg1"/>
              </a:solidFill>
              <a:cs typeface="+mn-ea"/>
              <a:sym typeface="+mn-lt"/>
            </a:endParaRPr>
          </a:p>
        </p:txBody>
      </p:sp>
      <p:sp>
        <p:nvSpPr>
          <p:cNvPr id="29" name="矩形 28"/>
          <p:cNvSpPr/>
          <p:nvPr/>
        </p:nvSpPr>
        <p:spPr>
          <a:xfrm>
            <a:off x="1387462" y="323803"/>
            <a:ext cx="9650783" cy="461665"/>
          </a:xfrm>
          <a:prstGeom prst="rect">
            <a:avLst/>
          </a:prstGeom>
        </p:spPr>
        <p:txBody>
          <a:bodyPr wrap="none">
            <a:spAutoFit/>
          </a:bodyPr>
          <a:lstStyle/>
          <a:p>
            <a:r>
              <a:rPr lang="en-US" altLang="zh-CN" sz="2400" b="1" spc="300" dirty="0">
                <a:solidFill>
                  <a:srgbClr val="61B5C0"/>
                </a:solidFill>
                <a:latin typeface="微软雅黑" panose="020B0503020204020204" pitchFamily="34" charset="-122"/>
                <a:ea typeface="微软雅黑" panose="020B0503020204020204" pitchFamily="34" charset="-122"/>
              </a:rPr>
              <a:t>The Necessity to Establish the River Chief system</a:t>
            </a:r>
            <a:endParaRPr lang="zh-CN" altLang="en-US" sz="2400" b="1" spc="300" dirty="0">
              <a:solidFill>
                <a:srgbClr val="61B5C0"/>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1076274" y="962823"/>
            <a:ext cx="9724647" cy="2677656"/>
          </a:xfrm>
          <a:prstGeom prst="rect">
            <a:avLst/>
          </a:prstGeom>
          <a:noFill/>
        </p:spPr>
        <p:txBody>
          <a:bodyPr wrap="square" rtlCol="0">
            <a:spAutoFit/>
          </a:bodyPr>
          <a:lstStyle/>
          <a:p>
            <a:r>
              <a:rPr lang="en-US" altLang="zh-CN" sz="2800" b="1" dirty="0"/>
              <a:t>    T</a:t>
            </a:r>
            <a:r>
              <a:rPr lang="zh-CN" altLang="en-US" sz="2800" b="1" dirty="0"/>
              <a:t>o promote water resources administration regime through river chief system, which is declared by Chairman Xi Jinping and gradually implementing </a:t>
            </a:r>
            <a:r>
              <a:rPr lang="en-US" altLang="zh-CN" sz="2800" b="1" dirty="0"/>
              <a:t>in</a:t>
            </a:r>
            <a:r>
              <a:rPr lang="zh-CN" altLang="en-US" sz="2800" b="1" dirty="0"/>
              <a:t> </a:t>
            </a:r>
            <a:r>
              <a:rPr lang="en-US" altLang="zh-CN" sz="2800" b="1" dirty="0"/>
              <a:t>whole country</a:t>
            </a:r>
            <a:r>
              <a:rPr lang="zh-CN" altLang="en-US" sz="2800" b="1" dirty="0"/>
              <a:t>. </a:t>
            </a:r>
            <a:endParaRPr lang="en-US" altLang="zh-CN" sz="2800" b="1" dirty="0"/>
          </a:p>
          <a:p>
            <a:r>
              <a:rPr lang="en-US" altLang="zh-CN" sz="2800" b="1" dirty="0"/>
              <a:t>   </a:t>
            </a:r>
            <a:r>
              <a:rPr lang="zh-CN" altLang="en-US" sz="2800" b="1" dirty="0"/>
              <a:t>From the above discussion, The River Chief System is a kind of reallocation of the government</a:t>
            </a:r>
            <a:r>
              <a:rPr lang="en-US" altLang="zh-CN" sz="2800" b="1" dirty="0"/>
              <a:t>’</a:t>
            </a:r>
            <a:r>
              <a:rPr lang="zh-CN" altLang="en-US" sz="2800" b="1" dirty="0"/>
              <a:t>s power</a:t>
            </a:r>
            <a:r>
              <a:rPr lang="en-US" altLang="zh-CN" sz="2800" b="1" dirty="0"/>
              <a:t>. </a:t>
            </a:r>
          </a:p>
          <a:p>
            <a:r>
              <a:rPr lang="en-US" altLang="zh-CN" sz="2800" b="1" dirty="0"/>
              <a:t>  </a:t>
            </a:r>
            <a:endParaRPr lang="zh-CN" altLang="en-US" sz="2800" b="1"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9128" y="-229712"/>
            <a:ext cx="12550140" cy="7223759"/>
          </a:xfrm>
          <a:prstGeom prst="rect">
            <a:avLst/>
          </a:prstGeom>
        </p:spPr>
      </p:pic>
      <p:grpSp>
        <p:nvGrpSpPr>
          <p:cNvPr id="15" name="组合 14"/>
          <p:cNvGrpSpPr/>
          <p:nvPr/>
        </p:nvGrpSpPr>
        <p:grpSpPr>
          <a:xfrm>
            <a:off x="4280458" y="2722608"/>
            <a:ext cx="3970968" cy="1180618"/>
            <a:chOff x="2885283" y="2201550"/>
            <a:chExt cx="3970968" cy="1180618"/>
          </a:xfrm>
        </p:grpSpPr>
        <p:sp>
          <p:nvSpPr>
            <p:cNvPr id="5" name="弧形 4"/>
            <p:cNvSpPr/>
            <p:nvPr/>
          </p:nvSpPr>
          <p:spPr>
            <a:xfrm>
              <a:off x="5675633" y="2201550"/>
              <a:ext cx="1180618" cy="1180618"/>
            </a:xfrm>
            <a:prstGeom prst="arc">
              <a:avLst>
                <a:gd name="adj1" fmla="val 10212009"/>
                <a:gd name="adj2" fmla="val 5039059"/>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6" name="文本框 5"/>
            <p:cNvSpPr txBox="1"/>
            <p:nvPr/>
          </p:nvSpPr>
          <p:spPr>
            <a:xfrm>
              <a:off x="2885283" y="2474227"/>
              <a:ext cx="2501890" cy="769441"/>
            </a:xfrm>
            <a:prstGeom prst="rect">
              <a:avLst/>
            </a:prstGeom>
            <a:noFill/>
          </p:spPr>
          <p:txBody>
            <a:bodyPr wrap="square" rtlCol="0">
              <a:spAutoFit/>
            </a:bodyPr>
            <a:lstStyle/>
            <a:p>
              <a:r>
                <a:rPr lang="en-US" altLang="zh-CN" sz="4400" b="1" spc="300" dirty="0">
                  <a:solidFill>
                    <a:srgbClr val="61B5C0"/>
                  </a:solidFill>
                  <a:latin typeface="微软雅黑" panose="020B0503020204020204" pitchFamily="34" charset="-122"/>
                  <a:ea typeface="微软雅黑" panose="020B0503020204020204" pitchFamily="34" charset="-122"/>
                </a:rPr>
                <a:t>Thanks</a:t>
              </a:r>
              <a:endParaRPr lang="zh-CN" altLang="en-US" sz="4400" b="1" spc="300" dirty="0">
                <a:solidFill>
                  <a:srgbClr val="61B5C0"/>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a:srcRect l="651" t="3819" r="2203" b="1245"/>
          <a:stretch>
            <a:fillRect/>
          </a:stretch>
        </p:blipFill>
        <p:spPr>
          <a:xfrm>
            <a:off x="0" y="0"/>
            <a:ext cx="12192000" cy="6858000"/>
          </a:xfrm>
          <a:prstGeom prst="rect">
            <a:avLst/>
          </a:prstGeom>
        </p:spPr>
      </p:pic>
      <p:pic>
        <p:nvPicPr>
          <p:cNvPr id="109" name="图片 108"/>
          <p:cNvPicPr>
            <a:picLocks noChangeAspect="1"/>
          </p:cNvPicPr>
          <p:nvPr/>
        </p:nvPicPr>
        <p:blipFill>
          <a:blip r:embed="rId3"/>
          <a:srcRect t="50000"/>
          <a:stretch>
            <a:fillRect/>
          </a:stretch>
        </p:blipFill>
        <p:spPr>
          <a:xfrm>
            <a:off x="5552575" y="-1"/>
            <a:ext cx="1086850" cy="157723"/>
          </a:xfrm>
          <a:custGeom>
            <a:avLst/>
            <a:gdLst>
              <a:gd name="connsiteX0" fmla="*/ 0 w 4121253"/>
              <a:gd name="connsiteY0" fmla="*/ 0 h 1792380"/>
              <a:gd name="connsiteX1" fmla="*/ 4121253 w 4121253"/>
              <a:gd name="connsiteY1" fmla="*/ 0 h 1792380"/>
              <a:gd name="connsiteX2" fmla="*/ 4121253 w 4121253"/>
              <a:gd name="connsiteY2" fmla="*/ 1792380 h 1792380"/>
              <a:gd name="connsiteX3" fmla="*/ 0 w 4121253"/>
              <a:gd name="connsiteY3" fmla="*/ 1792380 h 1792380"/>
            </a:gdLst>
            <a:ahLst/>
            <a:cxnLst>
              <a:cxn ang="0">
                <a:pos x="connsiteX0" y="connsiteY0"/>
              </a:cxn>
              <a:cxn ang="0">
                <a:pos x="connsiteX1" y="connsiteY1"/>
              </a:cxn>
              <a:cxn ang="0">
                <a:pos x="connsiteX2" y="connsiteY2"/>
              </a:cxn>
              <a:cxn ang="0">
                <a:pos x="connsiteX3" y="connsiteY3"/>
              </a:cxn>
            </a:cxnLst>
            <a:rect l="l" t="t" r="r" b="b"/>
            <a:pathLst>
              <a:path w="4121253" h="1792380">
                <a:moveTo>
                  <a:pt x="0" y="0"/>
                </a:moveTo>
                <a:lnTo>
                  <a:pt x="4121253" y="0"/>
                </a:lnTo>
                <a:lnTo>
                  <a:pt x="4121253" y="1792380"/>
                </a:lnTo>
                <a:lnTo>
                  <a:pt x="0" y="1792380"/>
                </a:lnTo>
                <a:close/>
              </a:path>
            </a:pathLst>
          </a:custGeom>
        </p:spPr>
      </p:pic>
      <p:sp>
        <p:nvSpPr>
          <p:cNvPr id="37" name="矩形 36"/>
          <p:cNvSpPr/>
          <p:nvPr/>
        </p:nvSpPr>
        <p:spPr>
          <a:xfrm>
            <a:off x="4791797" y="219906"/>
            <a:ext cx="2589299" cy="461665"/>
          </a:xfrm>
          <a:prstGeom prst="rect">
            <a:avLst/>
          </a:prstGeom>
        </p:spPr>
        <p:txBody>
          <a:bodyPr wrap="none">
            <a:spAutoFit/>
          </a:bodyPr>
          <a:lstStyle/>
          <a:p>
            <a:r>
              <a:rPr lang="en-US" altLang="zh-CN" sz="2400" b="1" spc="300" dirty="0">
                <a:solidFill>
                  <a:srgbClr val="61B5C0"/>
                </a:solidFill>
                <a:latin typeface="微软雅黑" panose="020B0503020204020204" pitchFamily="34" charset="-122"/>
                <a:ea typeface="微软雅黑" panose="020B0503020204020204" pitchFamily="34" charset="-122"/>
              </a:rPr>
              <a:t>Introduction</a:t>
            </a:r>
            <a:endParaRPr lang="zh-CN" altLang="en-US" sz="2400" b="1" spc="300" dirty="0">
              <a:solidFill>
                <a:srgbClr val="61B5C0"/>
              </a:solidFill>
              <a:latin typeface="微软雅黑" panose="020B0503020204020204" pitchFamily="34" charset="-122"/>
              <a:ea typeface="微软雅黑" panose="020B0503020204020204" pitchFamily="34" charset="-122"/>
            </a:endParaRPr>
          </a:p>
        </p:txBody>
      </p:sp>
      <p:sp>
        <p:nvSpPr>
          <p:cNvPr id="4" name="矩形 3"/>
          <p:cNvSpPr/>
          <p:nvPr/>
        </p:nvSpPr>
        <p:spPr>
          <a:xfrm>
            <a:off x="2911317" y="2967335"/>
            <a:ext cx="6369372" cy="1754326"/>
          </a:xfrm>
          <a:prstGeom prst="rect">
            <a:avLst/>
          </a:prstGeom>
          <a:noFill/>
        </p:spPr>
        <p:txBody>
          <a:bodyPr wrap="none" lIns="91440" tIns="45720" rIns="91440" bIns="45720">
            <a:spAutoFit/>
          </a:bodyPr>
          <a:lstStyle/>
          <a:p>
            <a:pPr algn="ctr"/>
            <a:r>
              <a:rPr lang="en-US" altLang="zh-CN"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1.1. Case Introduction</a:t>
            </a:r>
          </a:p>
          <a:p>
            <a:pPr algn="ctr"/>
            <a:r>
              <a:rPr lang="zh-CN" altLang="en-US" sz="5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（案例引入）</a:t>
            </a:r>
            <a:endParaRPr lang="zh-CN" alt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a:srcRect l="651" t="3819" r="2203" b="1245"/>
          <a:stretch>
            <a:fillRect/>
          </a:stretch>
        </p:blipFill>
        <p:spPr>
          <a:xfrm>
            <a:off x="0" y="0"/>
            <a:ext cx="12192000" cy="6858000"/>
          </a:xfrm>
          <a:prstGeom prst="rect">
            <a:avLst/>
          </a:prstGeom>
        </p:spPr>
      </p:pic>
      <p:pic>
        <p:nvPicPr>
          <p:cNvPr id="109" name="图片 108"/>
          <p:cNvPicPr>
            <a:picLocks noChangeAspect="1"/>
          </p:cNvPicPr>
          <p:nvPr/>
        </p:nvPicPr>
        <p:blipFill>
          <a:blip r:embed="rId3"/>
          <a:srcRect t="50000"/>
          <a:stretch>
            <a:fillRect/>
          </a:stretch>
        </p:blipFill>
        <p:spPr>
          <a:xfrm>
            <a:off x="5552575" y="-1"/>
            <a:ext cx="1086850" cy="157723"/>
          </a:xfrm>
          <a:custGeom>
            <a:avLst/>
            <a:gdLst>
              <a:gd name="connsiteX0" fmla="*/ 0 w 4121253"/>
              <a:gd name="connsiteY0" fmla="*/ 0 h 1792380"/>
              <a:gd name="connsiteX1" fmla="*/ 4121253 w 4121253"/>
              <a:gd name="connsiteY1" fmla="*/ 0 h 1792380"/>
              <a:gd name="connsiteX2" fmla="*/ 4121253 w 4121253"/>
              <a:gd name="connsiteY2" fmla="*/ 1792380 h 1792380"/>
              <a:gd name="connsiteX3" fmla="*/ 0 w 4121253"/>
              <a:gd name="connsiteY3" fmla="*/ 1792380 h 1792380"/>
            </a:gdLst>
            <a:ahLst/>
            <a:cxnLst>
              <a:cxn ang="0">
                <a:pos x="connsiteX0" y="connsiteY0"/>
              </a:cxn>
              <a:cxn ang="0">
                <a:pos x="connsiteX1" y="connsiteY1"/>
              </a:cxn>
              <a:cxn ang="0">
                <a:pos x="connsiteX2" y="connsiteY2"/>
              </a:cxn>
              <a:cxn ang="0">
                <a:pos x="connsiteX3" y="connsiteY3"/>
              </a:cxn>
            </a:cxnLst>
            <a:rect l="l" t="t" r="r" b="b"/>
            <a:pathLst>
              <a:path w="4121253" h="1792380">
                <a:moveTo>
                  <a:pt x="0" y="0"/>
                </a:moveTo>
                <a:lnTo>
                  <a:pt x="4121253" y="0"/>
                </a:lnTo>
                <a:lnTo>
                  <a:pt x="4121253" y="1792380"/>
                </a:lnTo>
                <a:lnTo>
                  <a:pt x="0" y="1792380"/>
                </a:lnTo>
                <a:close/>
              </a:path>
            </a:pathLst>
          </a:custGeom>
        </p:spPr>
      </p:pic>
      <p:sp>
        <p:nvSpPr>
          <p:cNvPr id="37" name="矩形 36"/>
          <p:cNvSpPr/>
          <p:nvPr/>
        </p:nvSpPr>
        <p:spPr>
          <a:xfrm>
            <a:off x="4791797" y="219906"/>
            <a:ext cx="2589299" cy="461665"/>
          </a:xfrm>
          <a:prstGeom prst="rect">
            <a:avLst/>
          </a:prstGeom>
        </p:spPr>
        <p:txBody>
          <a:bodyPr wrap="none">
            <a:spAutoFit/>
          </a:bodyPr>
          <a:lstStyle/>
          <a:p>
            <a:r>
              <a:rPr lang="en-US" altLang="zh-CN" sz="2400" b="1" spc="300" dirty="0">
                <a:solidFill>
                  <a:srgbClr val="61B5C0"/>
                </a:solidFill>
                <a:latin typeface="微软雅黑" panose="020B0503020204020204" pitchFamily="34" charset="-122"/>
                <a:ea typeface="微软雅黑" panose="020B0503020204020204" pitchFamily="34" charset="-122"/>
              </a:rPr>
              <a:t>Introduction</a:t>
            </a:r>
            <a:endParaRPr lang="zh-CN" altLang="en-US" sz="2400" b="1" spc="300" dirty="0">
              <a:solidFill>
                <a:srgbClr val="61B5C0"/>
              </a:solidFill>
              <a:latin typeface="微软雅黑" panose="020B0503020204020204" pitchFamily="34" charset="-122"/>
              <a:ea typeface="微软雅黑" panose="020B0503020204020204" pitchFamily="34" charset="-122"/>
            </a:endParaRPr>
          </a:p>
        </p:txBody>
      </p:sp>
      <p:sp>
        <p:nvSpPr>
          <p:cNvPr id="3" name="文本框 2"/>
          <p:cNvSpPr txBox="1"/>
          <p:nvPr/>
        </p:nvSpPr>
        <p:spPr>
          <a:xfrm>
            <a:off x="627380" y="932180"/>
            <a:ext cx="8439785" cy="4031873"/>
          </a:xfrm>
          <a:prstGeom prst="rect">
            <a:avLst/>
          </a:prstGeom>
          <a:noFill/>
        </p:spPr>
        <p:txBody>
          <a:bodyPr wrap="square" rtlCol="0">
            <a:spAutoFit/>
          </a:bodyPr>
          <a:lstStyle/>
          <a:p>
            <a:endParaRPr kumimoji="1" lang="zh-CN" altLang="en-US" sz="2800" dirty="0"/>
          </a:p>
          <a:p>
            <a:r>
              <a:rPr kumimoji="1" lang="zh-CN" altLang="en-US" sz="3200" b="1" dirty="0"/>
              <a:t>Taihu Lake cyanobacteria event（太湖蓝藻事件）</a:t>
            </a:r>
          </a:p>
          <a:p>
            <a:r>
              <a:rPr lang="zh-CN" altLang="en-US" sz="2800" b="1" dirty="0"/>
              <a:t>    Severe cyanobacteria pollution was discovered in Taihu Lake, Jiangsu Province in  2007, which caused citywide water pollution in Wuxi. Serious shortage of domestic and drinking water ensued; bottled water in supermarket  </a:t>
            </a:r>
            <a:r>
              <a:rPr lang="en-US" altLang="zh-CN" sz="2800" b="1" dirty="0"/>
              <a:t>was</a:t>
            </a:r>
            <a:r>
              <a:rPr lang="zh-CN" altLang="en-US" sz="2800" b="1" dirty="0"/>
              <a:t> sold out. </a:t>
            </a:r>
            <a:endParaRPr lang="en-US" altLang="zh-CN" sz="2800" b="1" dirty="0"/>
          </a:p>
          <a:p>
            <a:r>
              <a:rPr lang="zh-CN" altLang="en-US" sz="2800" b="1" dirty="0"/>
              <a:t>   The </a:t>
            </a:r>
            <a:r>
              <a:rPr lang="en-US" altLang="zh-CN" sz="2800" b="1" dirty="0"/>
              <a:t>reasons</a:t>
            </a:r>
            <a:r>
              <a:rPr lang="zh-CN" altLang="en-US" sz="2800" b="1" dirty="0"/>
              <a:t> of this incident lie in </a:t>
            </a:r>
            <a:r>
              <a:rPr lang="en-US" altLang="zh-CN" sz="2800" b="1" dirty="0"/>
              <a:t>the </a:t>
            </a:r>
            <a:r>
              <a:rPr lang="zh-CN" altLang="en-US" sz="2800" b="1" dirty="0"/>
              <a:t>lack of ecological control and administration of public resource.</a:t>
            </a:r>
            <a:endParaRPr kumimoji="1" lang="zh-CN" altLang="en-US" sz="2800" b="1" dirty="0"/>
          </a:p>
        </p:txBody>
      </p:sp>
      <p:pic>
        <p:nvPicPr>
          <p:cNvPr id="4" name="图片 3" descr="太湖蓝藻"/>
          <p:cNvPicPr>
            <a:picLocks noChangeAspect="1"/>
          </p:cNvPicPr>
          <p:nvPr/>
        </p:nvPicPr>
        <p:blipFill>
          <a:blip r:embed="rId4"/>
          <a:stretch>
            <a:fillRect/>
          </a:stretch>
        </p:blipFill>
        <p:spPr>
          <a:xfrm>
            <a:off x="9067165" y="476250"/>
            <a:ext cx="2872740" cy="229108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a:srcRect l="651" t="3819" r="2203" b="1245"/>
          <a:stretch>
            <a:fillRect/>
          </a:stretch>
        </p:blipFill>
        <p:spPr>
          <a:xfrm>
            <a:off x="0" y="0"/>
            <a:ext cx="12192000" cy="6858000"/>
          </a:xfrm>
          <a:prstGeom prst="rect">
            <a:avLst/>
          </a:prstGeom>
        </p:spPr>
      </p:pic>
      <p:pic>
        <p:nvPicPr>
          <p:cNvPr id="109" name="图片 108"/>
          <p:cNvPicPr>
            <a:picLocks noChangeAspect="1"/>
          </p:cNvPicPr>
          <p:nvPr/>
        </p:nvPicPr>
        <p:blipFill>
          <a:blip r:embed="rId3"/>
          <a:srcRect t="50000"/>
          <a:stretch>
            <a:fillRect/>
          </a:stretch>
        </p:blipFill>
        <p:spPr>
          <a:xfrm>
            <a:off x="5552575" y="-1"/>
            <a:ext cx="1086850" cy="157723"/>
          </a:xfrm>
          <a:custGeom>
            <a:avLst/>
            <a:gdLst>
              <a:gd name="connsiteX0" fmla="*/ 0 w 4121253"/>
              <a:gd name="connsiteY0" fmla="*/ 0 h 1792380"/>
              <a:gd name="connsiteX1" fmla="*/ 4121253 w 4121253"/>
              <a:gd name="connsiteY1" fmla="*/ 0 h 1792380"/>
              <a:gd name="connsiteX2" fmla="*/ 4121253 w 4121253"/>
              <a:gd name="connsiteY2" fmla="*/ 1792380 h 1792380"/>
              <a:gd name="connsiteX3" fmla="*/ 0 w 4121253"/>
              <a:gd name="connsiteY3" fmla="*/ 1792380 h 1792380"/>
            </a:gdLst>
            <a:ahLst/>
            <a:cxnLst>
              <a:cxn ang="0">
                <a:pos x="connsiteX0" y="connsiteY0"/>
              </a:cxn>
              <a:cxn ang="0">
                <a:pos x="connsiteX1" y="connsiteY1"/>
              </a:cxn>
              <a:cxn ang="0">
                <a:pos x="connsiteX2" y="connsiteY2"/>
              </a:cxn>
              <a:cxn ang="0">
                <a:pos x="connsiteX3" y="connsiteY3"/>
              </a:cxn>
            </a:cxnLst>
            <a:rect l="l" t="t" r="r" b="b"/>
            <a:pathLst>
              <a:path w="4121253" h="1792380">
                <a:moveTo>
                  <a:pt x="0" y="0"/>
                </a:moveTo>
                <a:lnTo>
                  <a:pt x="4121253" y="0"/>
                </a:lnTo>
                <a:lnTo>
                  <a:pt x="4121253" y="1792380"/>
                </a:lnTo>
                <a:lnTo>
                  <a:pt x="0" y="1792380"/>
                </a:lnTo>
                <a:close/>
              </a:path>
            </a:pathLst>
          </a:custGeom>
        </p:spPr>
      </p:pic>
      <p:sp>
        <p:nvSpPr>
          <p:cNvPr id="37" name="矩形 36"/>
          <p:cNvSpPr/>
          <p:nvPr/>
        </p:nvSpPr>
        <p:spPr>
          <a:xfrm>
            <a:off x="4791797" y="219906"/>
            <a:ext cx="2589299" cy="461665"/>
          </a:xfrm>
          <a:prstGeom prst="rect">
            <a:avLst/>
          </a:prstGeom>
        </p:spPr>
        <p:txBody>
          <a:bodyPr wrap="none">
            <a:spAutoFit/>
          </a:bodyPr>
          <a:lstStyle/>
          <a:p>
            <a:r>
              <a:rPr lang="en-US" altLang="zh-CN" sz="2400" b="1" spc="300" dirty="0">
                <a:solidFill>
                  <a:srgbClr val="61B5C0"/>
                </a:solidFill>
                <a:latin typeface="微软雅黑" panose="020B0503020204020204" pitchFamily="34" charset="-122"/>
                <a:ea typeface="微软雅黑" panose="020B0503020204020204" pitchFamily="34" charset="-122"/>
              </a:rPr>
              <a:t>Introduction</a:t>
            </a:r>
            <a:endParaRPr lang="zh-CN" altLang="en-US" sz="2400" b="1" spc="300" dirty="0">
              <a:solidFill>
                <a:srgbClr val="61B5C0"/>
              </a:solidFill>
              <a:latin typeface="微软雅黑" panose="020B0503020204020204" pitchFamily="34" charset="-122"/>
              <a:ea typeface="微软雅黑" panose="020B0503020204020204" pitchFamily="34" charset="-122"/>
            </a:endParaRPr>
          </a:p>
        </p:txBody>
      </p:sp>
      <p:sp>
        <p:nvSpPr>
          <p:cNvPr id="4" name="矩形 3"/>
          <p:cNvSpPr/>
          <p:nvPr/>
        </p:nvSpPr>
        <p:spPr>
          <a:xfrm>
            <a:off x="6003637" y="2967335"/>
            <a:ext cx="184731" cy="923330"/>
          </a:xfrm>
          <a:prstGeom prst="rect">
            <a:avLst/>
          </a:prstGeom>
          <a:noFill/>
        </p:spPr>
        <p:txBody>
          <a:bodyPr wrap="none" lIns="91440" tIns="45720" rIns="91440" bIns="45720">
            <a:spAutoFit/>
          </a:bodyPr>
          <a:lstStyle/>
          <a:p>
            <a:pPr algn="ctr"/>
            <a:endParaRPr lang="zh-CN" alt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
        <p:nvSpPr>
          <p:cNvPr id="3" name="文本框 2"/>
          <p:cNvSpPr txBox="1"/>
          <p:nvPr/>
        </p:nvSpPr>
        <p:spPr>
          <a:xfrm>
            <a:off x="663387" y="950258"/>
            <a:ext cx="9054353" cy="3969385"/>
          </a:xfrm>
          <a:prstGeom prst="rect">
            <a:avLst/>
          </a:prstGeom>
          <a:noFill/>
        </p:spPr>
        <p:txBody>
          <a:bodyPr wrap="square" rtlCol="0">
            <a:spAutoFit/>
          </a:bodyPr>
          <a:lstStyle/>
          <a:p>
            <a:r>
              <a:rPr kumimoji="1" lang="en-US" altLang="zh-CN" sz="2800" b="1" dirty="0"/>
              <a:t>Causes of the Event</a:t>
            </a:r>
            <a:r>
              <a:rPr kumimoji="1" lang="zh-CN" altLang="en-US" sz="2800" b="1" dirty="0"/>
              <a:t>：</a:t>
            </a:r>
            <a:endParaRPr kumimoji="1" lang="en-US" altLang="zh-CN" sz="2800" b="1" dirty="0"/>
          </a:p>
          <a:p>
            <a:endParaRPr lang="en-US" altLang="zh-CN" sz="2800" b="1" dirty="0"/>
          </a:p>
          <a:p>
            <a:r>
              <a:rPr lang="en-US" altLang="zh-CN" sz="2800" b="1" dirty="0"/>
              <a:t>1.High-speed Economic Development</a:t>
            </a:r>
          </a:p>
          <a:p>
            <a:endParaRPr lang="en-US" altLang="zh-CN" sz="2800" b="1" dirty="0"/>
          </a:p>
          <a:p>
            <a:r>
              <a:rPr lang="en-US" altLang="zh-CN" sz="2800" b="1" dirty="0"/>
              <a:t>2.A</a:t>
            </a:r>
            <a:r>
              <a:rPr lang="zh-CN" altLang="en-US" sz="2800" b="1" dirty="0"/>
              <a:t>gricultural </a:t>
            </a:r>
            <a:r>
              <a:rPr lang="en-US" altLang="zh-CN" sz="2800" b="1" dirty="0"/>
              <a:t>Pollution</a:t>
            </a:r>
            <a:endParaRPr lang="zh-CN" altLang="en-US" sz="2800" b="1" dirty="0"/>
          </a:p>
          <a:p>
            <a:endParaRPr lang="en-US" altLang="zh-CN" sz="2800" b="1" dirty="0"/>
          </a:p>
          <a:p>
            <a:r>
              <a:rPr lang="en-US" altLang="zh-CN" sz="2800" b="1" dirty="0"/>
              <a:t>3.Poor </a:t>
            </a:r>
            <a:r>
              <a:rPr lang="zh-CN" altLang="en-US" sz="2800" b="1" dirty="0"/>
              <a:t>Wastewater </a:t>
            </a:r>
            <a:r>
              <a:rPr lang="en-US" altLang="zh-CN" sz="2800" b="1" dirty="0"/>
              <a:t>T</a:t>
            </a:r>
            <a:r>
              <a:rPr lang="zh-CN" altLang="en-US" sz="2800" b="1" dirty="0"/>
              <a:t>reatment</a:t>
            </a:r>
          </a:p>
          <a:p>
            <a:endParaRPr lang="en-US" altLang="zh-CN" sz="2800" b="1" dirty="0"/>
          </a:p>
          <a:p>
            <a:r>
              <a:rPr lang="en-US" altLang="zh-CN" sz="2800" b="1" dirty="0"/>
              <a:t>4.</a:t>
            </a:r>
            <a:r>
              <a:rPr lang="zh-CN" altLang="en-US" sz="2800" b="1" dirty="0"/>
              <a:t>The </a:t>
            </a:r>
            <a:r>
              <a:rPr lang="en-US" altLang="zh-CN" sz="2800" b="1" dirty="0"/>
              <a:t>R</a:t>
            </a:r>
            <a:r>
              <a:rPr lang="zh-CN" altLang="en-US" sz="2800" b="1" dirty="0"/>
              <a:t>apid </a:t>
            </a:r>
            <a:r>
              <a:rPr lang="en-US" altLang="zh-CN" sz="2800" b="1" dirty="0"/>
              <a:t>E</a:t>
            </a:r>
            <a:r>
              <a:rPr lang="zh-CN" altLang="en-US" sz="2800" b="1" dirty="0"/>
              <a:t>xpansion of the </a:t>
            </a:r>
            <a:r>
              <a:rPr lang="en-US" altLang="zh-CN" sz="2800" b="1" dirty="0"/>
              <a:t>s</a:t>
            </a:r>
            <a:r>
              <a:rPr lang="zh-CN" altLang="en-US" sz="2800" b="1" dirty="0"/>
              <a:t>cale of the </a:t>
            </a:r>
            <a:r>
              <a:rPr lang="en-US" altLang="zh-CN" sz="2800" b="1" dirty="0"/>
              <a:t>F</a:t>
            </a:r>
            <a:r>
              <a:rPr lang="zh-CN" altLang="en-US" sz="2800" b="1" dirty="0"/>
              <a:t>ishing </a:t>
            </a:r>
            <a:r>
              <a:rPr lang="en-US" altLang="zh-CN" sz="2800" b="1" dirty="0"/>
              <a:t>I</a:t>
            </a:r>
            <a:r>
              <a:rPr lang="zh-CN" altLang="en-US" sz="2800" b="1" dirty="0"/>
              <a:t>ndustry</a:t>
            </a:r>
          </a:p>
        </p:txBody>
      </p:sp>
      <p:pic>
        <p:nvPicPr>
          <p:cNvPr id="5" name="图片 4" descr="Img250519101"/>
          <p:cNvPicPr>
            <a:picLocks noChangeAspect="1"/>
          </p:cNvPicPr>
          <p:nvPr/>
        </p:nvPicPr>
        <p:blipFill>
          <a:blip r:embed="rId4"/>
          <a:stretch>
            <a:fillRect/>
          </a:stretch>
        </p:blipFill>
        <p:spPr>
          <a:xfrm>
            <a:off x="7747000" y="745490"/>
            <a:ext cx="4095115" cy="285686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a:srcRect l="651" t="3819" r="2203" b="1245"/>
          <a:stretch>
            <a:fillRect/>
          </a:stretch>
        </p:blipFill>
        <p:spPr>
          <a:xfrm>
            <a:off x="0" y="0"/>
            <a:ext cx="12192000" cy="6858000"/>
          </a:xfrm>
          <a:prstGeom prst="rect">
            <a:avLst/>
          </a:prstGeom>
        </p:spPr>
      </p:pic>
      <p:pic>
        <p:nvPicPr>
          <p:cNvPr id="109" name="图片 108"/>
          <p:cNvPicPr>
            <a:picLocks noChangeAspect="1"/>
          </p:cNvPicPr>
          <p:nvPr/>
        </p:nvPicPr>
        <p:blipFill>
          <a:blip r:embed="rId3"/>
          <a:srcRect t="50000"/>
          <a:stretch>
            <a:fillRect/>
          </a:stretch>
        </p:blipFill>
        <p:spPr>
          <a:xfrm>
            <a:off x="5552575" y="-1"/>
            <a:ext cx="1086850" cy="157723"/>
          </a:xfrm>
          <a:custGeom>
            <a:avLst/>
            <a:gdLst>
              <a:gd name="connsiteX0" fmla="*/ 0 w 4121253"/>
              <a:gd name="connsiteY0" fmla="*/ 0 h 1792380"/>
              <a:gd name="connsiteX1" fmla="*/ 4121253 w 4121253"/>
              <a:gd name="connsiteY1" fmla="*/ 0 h 1792380"/>
              <a:gd name="connsiteX2" fmla="*/ 4121253 w 4121253"/>
              <a:gd name="connsiteY2" fmla="*/ 1792380 h 1792380"/>
              <a:gd name="connsiteX3" fmla="*/ 0 w 4121253"/>
              <a:gd name="connsiteY3" fmla="*/ 1792380 h 1792380"/>
            </a:gdLst>
            <a:ahLst/>
            <a:cxnLst>
              <a:cxn ang="0">
                <a:pos x="connsiteX0" y="connsiteY0"/>
              </a:cxn>
              <a:cxn ang="0">
                <a:pos x="connsiteX1" y="connsiteY1"/>
              </a:cxn>
              <a:cxn ang="0">
                <a:pos x="connsiteX2" y="connsiteY2"/>
              </a:cxn>
              <a:cxn ang="0">
                <a:pos x="connsiteX3" y="connsiteY3"/>
              </a:cxn>
            </a:cxnLst>
            <a:rect l="l" t="t" r="r" b="b"/>
            <a:pathLst>
              <a:path w="4121253" h="1792380">
                <a:moveTo>
                  <a:pt x="0" y="0"/>
                </a:moveTo>
                <a:lnTo>
                  <a:pt x="4121253" y="0"/>
                </a:lnTo>
                <a:lnTo>
                  <a:pt x="4121253" y="1792380"/>
                </a:lnTo>
                <a:lnTo>
                  <a:pt x="0" y="1792380"/>
                </a:lnTo>
                <a:close/>
              </a:path>
            </a:pathLst>
          </a:custGeom>
        </p:spPr>
      </p:pic>
      <p:sp>
        <p:nvSpPr>
          <p:cNvPr id="37" name="矩形 36"/>
          <p:cNvSpPr/>
          <p:nvPr/>
        </p:nvSpPr>
        <p:spPr>
          <a:xfrm>
            <a:off x="4791797" y="219906"/>
            <a:ext cx="2589299" cy="461665"/>
          </a:xfrm>
          <a:prstGeom prst="rect">
            <a:avLst/>
          </a:prstGeom>
        </p:spPr>
        <p:txBody>
          <a:bodyPr wrap="none">
            <a:spAutoFit/>
          </a:bodyPr>
          <a:lstStyle/>
          <a:p>
            <a:r>
              <a:rPr lang="en-US" altLang="zh-CN" sz="2400" b="1" spc="300" dirty="0">
                <a:solidFill>
                  <a:srgbClr val="61B5C0"/>
                </a:solidFill>
                <a:latin typeface="微软雅黑" panose="020B0503020204020204" pitchFamily="34" charset="-122"/>
                <a:ea typeface="微软雅黑" panose="020B0503020204020204" pitchFamily="34" charset="-122"/>
              </a:rPr>
              <a:t>Introduction</a:t>
            </a:r>
            <a:endParaRPr lang="zh-CN" altLang="en-US" sz="2400" b="1" spc="300" dirty="0">
              <a:solidFill>
                <a:srgbClr val="61B5C0"/>
              </a:solidFill>
              <a:latin typeface="微软雅黑" panose="020B0503020204020204" pitchFamily="34" charset="-122"/>
              <a:ea typeface="微软雅黑" panose="020B0503020204020204" pitchFamily="34" charset="-122"/>
            </a:endParaRPr>
          </a:p>
        </p:txBody>
      </p:sp>
      <p:sp>
        <p:nvSpPr>
          <p:cNvPr id="4" name="矩形 3"/>
          <p:cNvSpPr/>
          <p:nvPr/>
        </p:nvSpPr>
        <p:spPr>
          <a:xfrm>
            <a:off x="6003637" y="2967335"/>
            <a:ext cx="184731" cy="923330"/>
          </a:xfrm>
          <a:prstGeom prst="rect">
            <a:avLst/>
          </a:prstGeom>
          <a:noFill/>
        </p:spPr>
        <p:txBody>
          <a:bodyPr wrap="none" lIns="91440" tIns="45720" rIns="91440" bIns="45720">
            <a:spAutoFit/>
          </a:bodyPr>
          <a:lstStyle/>
          <a:p>
            <a:pPr algn="ctr"/>
            <a:endParaRPr lang="zh-CN" alt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
        <p:nvSpPr>
          <p:cNvPr id="3" name="文本框 2"/>
          <p:cNvSpPr txBox="1"/>
          <p:nvPr/>
        </p:nvSpPr>
        <p:spPr>
          <a:xfrm>
            <a:off x="663387" y="950258"/>
            <a:ext cx="10345272" cy="4154984"/>
          </a:xfrm>
          <a:prstGeom prst="rect">
            <a:avLst/>
          </a:prstGeom>
          <a:noFill/>
        </p:spPr>
        <p:txBody>
          <a:bodyPr wrap="square" rtlCol="0">
            <a:spAutoFit/>
          </a:bodyPr>
          <a:lstStyle/>
          <a:p>
            <a:r>
              <a:rPr kumimoji="1" lang="zh-CN" altLang="en-US" sz="2400" b="1" dirty="0"/>
              <a:t>Da Zong Lake </a:t>
            </a:r>
            <a:r>
              <a:rPr kumimoji="1" lang="en-US" altLang="zh-CN" sz="2400" b="1" dirty="0"/>
              <a:t>Retreats to the Lake(</a:t>
            </a:r>
            <a:r>
              <a:rPr kumimoji="1" lang="zh-CN" altLang="en-US" sz="2400" b="1" dirty="0"/>
              <a:t>大纵湖退圩还湖</a:t>
            </a:r>
            <a:r>
              <a:rPr kumimoji="1" lang="en-US" altLang="zh-CN" sz="2400" b="1" dirty="0"/>
              <a:t>)</a:t>
            </a:r>
            <a:r>
              <a:rPr kumimoji="1" lang="zh-CN" altLang="en-US" sz="2400" b="1" dirty="0"/>
              <a:t>：</a:t>
            </a:r>
            <a:br>
              <a:rPr lang="zh-CN" altLang="en-US" sz="2400" b="1" dirty="0"/>
            </a:br>
            <a:endParaRPr lang="en-US" altLang="zh-CN" sz="2400" b="1" dirty="0"/>
          </a:p>
          <a:p>
            <a:r>
              <a:rPr lang="zh-CN" altLang="en-US" sz="2400" b="1" dirty="0"/>
              <a:t>      </a:t>
            </a:r>
            <a:r>
              <a:rPr sz="2400" b="1" dirty="0"/>
              <a:t>For a long time, problems such as lake reclamation and over-cultivation have become increasingly serious. The fish and crab feed increased the eutrophication</a:t>
            </a:r>
            <a:r>
              <a:rPr lang="zh-CN" altLang="en-US" sz="2400" b="1" dirty="0"/>
              <a:t>（富营养化）</a:t>
            </a:r>
            <a:r>
              <a:rPr sz="2400" b="1" dirty="0"/>
              <a:t> of the water and degraded the water quality. </a:t>
            </a:r>
            <a:endParaRPr lang="en-US" altLang="zh-CN" sz="2400" b="1" dirty="0"/>
          </a:p>
          <a:p>
            <a:r>
              <a:rPr lang="en-US" altLang="zh-CN" sz="2400" b="1" dirty="0"/>
              <a:t>   </a:t>
            </a:r>
            <a:r>
              <a:rPr sz="2400" b="1" dirty="0"/>
              <a:t>Problems such as cofferdams</a:t>
            </a:r>
            <a:r>
              <a:rPr lang="en-US" altLang="zh-CN" sz="2400" b="1" dirty="0"/>
              <a:t>(</a:t>
            </a:r>
            <a:r>
              <a:rPr lang="zh-CN" altLang="en-US" sz="2400" b="1" dirty="0"/>
              <a:t>围堰）</a:t>
            </a:r>
            <a:r>
              <a:rPr sz="2400" b="1" dirty="0"/>
              <a:t> and excessive aquaculture are serious, and the function of the lake and the ecological environment have been seriously degraded. </a:t>
            </a:r>
          </a:p>
          <a:p>
            <a:r>
              <a:rPr lang="en-US" altLang="zh-CN" sz="2400" b="1" dirty="0"/>
              <a:t>     </a:t>
            </a:r>
            <a:r>
              <a:rPr sz="2400" b="1" dirty="0"/>
              <a:t>In 2011, along with the</a:t>
            </a:r>
            <a:r>
              <a:rPr lang="en-US" altLang="zh-CN" sz="2400" b="1" dirty="0"/>
              <a:t> </a:t>
            </a:r>
            <a:r>
              <a:rPr sz="2400" b="1" dirty="0"/>
              <a:t>opportunities for coastal development, the “Retreat to the Lake” project was incorporated into the coastal development strategy by the </a:t>
            </a:r>
            <a:r>
              <a:rPr sz="2400" b="1" dirty="0" err="1"/>
              <a:t>Yancheng</a:t>
            </a:r>
            <a:r>
              <a:rPr sz="2400" b="1" dirty="0"/>
              <a:t> </a:t>
            </a:r>
            <a:r>
              <a:rPr lang="en-US" altLang="zh-CN" sz="2400" b="1" dirty="0"/>
              <a:t> City</a:t>
            </a:r>
            <a:r>
              <a:rPr sz="2400" b="1" dirty="0"/>
              <a:t>. </a:t>
            </a:r>
          </a:p>
        </p:txBody>
      </p:sp>
      <p:pic>
        <p:nvPicPr>
          <p:cNvPr id="5" name="图片 4" descr="bd315c6034a85edf4cae1ec94e540923dd54753e"/>
          <p:cNvPicPr>
            <a:picLocks noChangeAspect="1"/>
          </p:cNvPicPr>
          <p:nvPr/>
        </p:nvPicPr>
        <p:blipFill>
          <a:blip r:embed="rId4"/>
          <a:stretch>
            <a:fillRect/>
          </a:stretch>
        </p:blipFill>
        <p:spPr>
          <a:xfrm>
            <a:off x="7253831" y="5051320"/>
            <a:ext cx="5240923" cy="149127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a:srcRect l="651" t="3819" r="2203" b="1245"/>
          <a:stretch>
            <a:fillRect/>
          </a:stretch>
        </p:blipFill>
        <p:spPr>
          <a:xfrm>
            <a:off x="0" y="0"/>
            <a:ext cx="12192000" cy="6858000"/>
          </a:xfrm>
          <a:prstGeom prst="rect">
            <a:avLst/>
          </a:prstGeom>
        </p:spPr>
      </p:pic>
      <p:pic>
        <p:nvPicPr>
          <p:cNvPr id="109" name="图片 108"/>
          <p:cNvPicPr>
            <a:picLocks noChangeAspect="1"/>
          </p:cNvPicPr>
          <p:nvPr/>
        </p:nvPicPr>
        <p:blipFill>
          <a:blip r:embed="rId3"/>
          <a:srcRect t="50000"/>
          <a:stretch>
            <a:fillRect/>
          </a:stretch>
        </p:blipFill>
        <p:spPr>
          <a:xfrm>
            <a:off x="5552575" y="-1"/>
            <a:ext cx="1086850" cy="157723"/>
          </a:xfrm>
          <a:custGeom>
            <a:avLst/>
            <a:gdLst>
              <a:gd name="connsiteX0" fmla="*/ 0 w 4121253"/>
              <a:gd name="connsiteY0" fmla="*/ 0 h 1792380"/>
              <a:gd name="connsiteX1" fmla="*/ 4121253 w 4121253"/>
              <a:gd name="connsiteY1" fmla="*/ 0 h 1792380"/>
              <a:gd name="connsiteX2" fmla="*/ 4121253 w 4121253"/>
              <a:gd name="connsiteY2" fmla="*/ 1792380 h 1792380"/>
              <a:gd name="connsiteX3" fmla="*/ 0 w 4121253"/>
              <a:gd name="connsiteY3" fmla="*/ 1792380 h 1792380"/>
            </a:gdLst>
            <a:ahLst/>
            <a:cxnLst>
              <a:cxn ang="0">
                <a:pos x="connsiteX0" y="connsiteY0"/>
              </a:cxn>
              <a:cxn ang="0">
                <a:pos x="connsiteX1" y="connsiteY1"/>
              </a:cxn>
              <a:cxn ang="0">
                <a:pos x="connsiteX2" y="connsiteY2"/>
              </a:cxn>
              <a:cxn ang="0">
                <a:pos x="connsiteX3" y="connsiteY3"/>
              </a:cxn>
            </a:cxnLst>
            <a:rect l="l" t="t" r="r" b="b"/>
            <a:pathLst>
              <a:path w="4121253" h="1792380">
                <a:moveTo>
                  <a:pt x="0" y="0"/>
                </a:moveTo>
                <a:lnTo>
                  <a:pt x="4121253" y="0"/>
                </a:lnTo>
                <a:lnTo>
                  <a:pt x="4121253" y="1792380"/>
                </a:lnTo>
                <a:lnTo>
                  <a:pt x="0" y="1792380"/>
                </a:lnTo>
                <a:close/>
              </a:path>
            </a:pathLst>
          </a:custGeom>
        </p:spPr>
      </p:pic>
      <p:sp>
        <p:nvSpPr>
          <p:cNvPr id="3" name="矩形 2"/>
          <p:cNvSpPr/>
          <p:nvPr/>
        </p:nvSpPr>
        <p:spPr>
          <a:xfrm>
            <a:off x="4791797" y="219906"/>
            <a:ext cx="2589299" cy="461665"/>
          </a:xfrm>
          <a:prstGeom prst="rect">
            <a:avLst/>
          </a:prstGeom>
        </p:spPr>
        <p:txBody>
          <a:bodyPr wrap="none">
            <a:spAutoFit/>
          </a:bodyPr>
          <a:lstStyle/>
          <a:p>
            <a:r>
              <a:rPr lang="en-US" altLang="zh-CN" sz="2400" b="1" spc="300" dirty="0">
                <a:solidFill>
                  <a:srgbClr val="61B5C0"/>
                </a:solidFill>
                <a:latin typeface="微软雅黑" panose="020B0503020204020204" pitchFamily="34" charset="-122"/>
                <a:ea typeface="微软雅黑" panose="020B0503020204020204" pitchFamily="34" charset="-122"/>
              </a:rPr>
              <a:t>Introduction</a:t>
            </a:r>
            <a:endParaRPr lang="zh-CN" altLang="en-US" sz="2400" b="1" spc="300" dirty="0">
              <a:solidFill>
                <a:srgbClr val="61B5C0"/>
              </a:solidFill>
              <a:latin typeface="微软雅黑" panose="020B0503020204020204" pitchFamily="34" charset="-122"/>
              <a:ea typeface="微软雅黑" panose="020B0503020204020204" pitchFamily="34" charset="-122"/>
            </a:endParaRPr>
          </a:p>
        </p:txBody>
      </p:sp>
      <p:sp>
        <p:nvSpPr>
          <p:cNvPr id="4" name="矩形 3"/>
          <p:cNvSpPr/>
          <p:nvPr/>
        </p:nvSpPr>
        <p:spPr>
          <a:xfrm>
            <a:off x="557342" y="2967335"/>
            <a:ext cx="11077328" cy="1754326"/>
          </a:xfrm>
          <a:prstGeom prst="rect">
            <a:avLst/>
          </a:prstGeom>
          <a:noFill/>
        </p:spPr>
        <p:txBody>
          <a:bodyPr wrap="none" lIns="91440" tIns="45720" rIns="91440" bIns="45720">
            <a:spAutoFit/>
          </a:bodyPr>
          <a:lstStyle/>
          <a:p>
            <a:pPr algn="ctr"/>
            <a:r>
              <a:rPr lang="en-US" altLang="zh-CN" sz="5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1.2. Introduction on River Chief system</a:t>
            </a:r>
          </a:p>
          <a:p>
            <a:pPr algn="ctr"/>
            <a:r>
              <a:rPr lang="zh-CN" altLang="en-US" sz="5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（河长制的介绍）</a:t>
            </a:r>
            <a:endParaRPr lang="en-US" altLang="zh-CN" sz="5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ircle(in)">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circle(in)">
                                      <p:cBhvr>
                                        <p:cTn id="12" dur="2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a:srcRect l="651" t="3819" r="2203" b="1245"/>
          <a:stretch>
            <a:fillRect/>
          </a:stretch>
        </p:blipFill>
        <p:spPr>
          <a:xfrm>
            <a:off x="0" y="0"/>
            <a:ext cx="12192000" cy="6858000"/>
          </a:xfrm>
          <a:prstGeom prst="rect">
            <a:avLst/>
          </a:prstGeom>
        </p:spPr>
      </p:pic>
      <p:pic>
        <p:nvPicPr>
          <p:cNvPr id="109" name="图片 108"/>
          <p:cNvPicPr>
            <a:picLocks noChangeAspect="1"/>
          </p:cNvPicPr>
          <p:nvPr/>
        </p:nvPicPr>
        <p:blipFill>
          <a:blip r:embed="rId3"/>
          <a:srcRect t="50000"/>
          <a:stretch>
            <a:fillRect/>
          </a:stretch>
        </p:blipFill>
        <p:spPr>
          <a:xfrm>
            <a:off x="5552575" y="-1"/>
            <a:ext cx="1086850" cy="157723"/>
          </a:xfrm>
          <a:custGeom>
            <a:avLst/>
            <a:gdLst>
              <a:gd name="connsiteX0" fmla="*/ 0 w 4121253"/>
              <a:gd name="connsiteY0" fmla="*/ 0 h 1792380"/>
              <a:gd name="connsiteX1" fmla="*/ 4121253 w 4121253"/>
              <a:gd name="connsiteY1" fmla="*/ 0 h 1792380"/>
              <a:gd name="connsiteX2" fmla="*/ 4121253 w 4121253"/>
              <a:gd name="connsiteY2" fmla="*/ 1792380 h 1792380"/>
              <a:gd name="connsiteX3" fmla="*/ 0 w 4121253"/>
              <a:gd name="connsiteY3" fmla="*/ 1792380 h 1792380"/>
            </a:gdLst>
            <a:ahLst/>
            <a:cxnLst>
              <a:cxn ang="0">
                <a:pos x="connsiteX0" y="connsiteY0"/>
              </a:cxn>
              <a:cxn ang="0">
                <a:pos x="connsiteX1" y="connsiteY1"/>
              </a:cxn>
              <a:cxn ang="0">
                <a:pos x="connsiteX2" y="connsiteY2"/>
              </a:cxn>
              <a:cxn ang="0">
                <a:pos x="connsiteX3" y="connsiteY3"/>
              </a:cxn>
            </a:cxnLst>
            <a:rect l="l" t="t" r="r" b="b"/>
            <a:pathLst>
              <a:path w="4121253" h="1792380">
                <a:moveTo>
                  <a:pt x="0" y="0"/>
                </a:moveTo>
                <a:lnTo>
                  <a:pt x="4121253" y="0"/>
                </a:lnTo>
                <a:lnTo>
                  <a:pt x="4121253" y="1792380"/>
                </a:lnTo>
                <a:lnTo>
                  <a:pt x="0" y="1792380"/>
                </a:lnTo>
                <a:close/>
              </a:path>
            </a:pathLst>
          </a:custGeom>
        </p:spPr>
      </p:pic>
      <p:sp>
        <p:nvSpPr>
          <p:cNvPr id="3" name="矩形 2"/>
          <p:cNvSpPr/>
          <p:nvPr/>
        </p:nvSpPr>
        <p:spPr>
          <a:xfrm>
            <a:off x="4791797" y="219906"/>
            <a:ext cx="2589299" cy="461665"/>
          </a:xfrm>
          <a:prstGeom prst="rect">
            <a:avLst/>
          </a:prstGeom>
        </p:spPr>
        <p:txBody>
          <a:bodyPr wrap="none">
            <a:spAutoFit/>
          </a:bodyPr>
          <a:lstStyle/>
          <a:p>
            <a:r>
              <a:rPr lang="en-US" altLang="zh-CN" sz="2400" b="1" spc="300" dirty="0">
                <a:solidFill>
                  <a:srgbClr val="61B5C0"/>
                </a:solidFill>
                <a:latin typeface="微软雅黑" panose="020B0503020204020204" pitchFamily="34" charset="-122"/>
                <a:ea typeface="微软雅黑" panose="020B0503020204020204" pitchFamily="34" charset="-122"/>
              </a:rPr>
              <a:t>Introduction</a:t>
            </a:r>
            <a:endParaRPr lang="zh-CN" altLang="en-US" sz="2400" b="1" spc="300" dirty="0">
              <a:solidFill>
                <a:srgbClr val="61B5C0"/>
              </a:solidFill>
              <a:latin typeface="微软雅黑" panose="020B0503020204020204" pitchFamily="34" charset="-122"/>
              <a:ea typeface="微软雅黑" panose="020B0503020204020204" pitchFamily="34" charset="-122"/>
            </a:endParaRPr>
          </a:p>
        </p:txBody>
      </p:sp>
      <p:sp>
        <p:nvSpPr>
          <p:cNvPr id="4" name="矩形 3"/>
          <p:cNvSpPr/>
          <p:nvPr/>
        </p:nvSpPr>
        <p:spPr>
          <a:xfrm>
            <a:off x="6003641" y="2967335"/>
            <a:ext cx="184730" cy="923330"/>
          </a:xfrm>
          <a:prstGeom prst="rect">
            <a:avLst/>
          </a:prstGeom>
          <a:noFill/>
        </p:spPr>
        <p:txBody>
          <a:bodyPr wrap="none" lIns="91440" tIns="45720" rIns="91440" bIns="45720">
            <a:spAutoFit/>
          </a:bodyPr>
          <a:lstStyle/>
          <a:p>
            <a:pPr algn="ctr"/>
            <a:endParaRPr lang="en-US" altLang="zh-CN" sz="5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
        <p:nvSpPr>
          <p:cNvPr id="5" name="文本框 4"/>
          <p:cNvSpPr txBox="1"/>
          <p:nvPr/>
        </p:nvSpPr>
        <p:spPr>
          <a:xfrm>
            <a:off x="515620" y="1309370"/>
            <a:ext cx="6865620" cy="4524315"/>
          </a:xfrm>
          <a:prstGeom prst="rect">
            <a:avLst/>
          </a:prstGeom>
          <a:noFill/>
        </p:spPr>
        <p:txBody>
          <a:bodyPr wrap="square" rtlCol="0">
            <a:spAutoFit/>
          </a:bodyPr>
          <a:lstStyle/>
          <a:p>
            <a:r>
              <a:rPr lang="zh-CN" altLang="en-US" sz="2400" b="1" dirty="0"/>
              <a:t>    </a:t>
            </a:r>
            <a:r>
              <a:rPr lang="en-US" altLang="zh-CN" sz="2400" b="1" dirty="0"/>
              <a:t> Through </a:t>
            </a:r>
            <a:r>
              <a:rPr altLang="zh-CN" sz="2400" b="1" dirty="0"/>
              <a:t>the "River Chief System", main leaders at all tiers of party</a:t>
            </a:r>
            <a:r>
              <a:rPr lang="en-US" altLang="zh-CN" sz="2400" b="1" dirty="0"/>
              <a:t> committee</a:t>
            </a:r>
            <a:r>
              <a:rPr altLang="zh-CN" sz="2400" b="1" dirty="0"/>
              <a:t> and government are appointed as a the river</a:t>
            </a:r>
            <a:r>
              <a:rPr lang="en-US" altLang="zh-CN" sz="2400" b="1" dirty="0"/>
              <a:t> chief</a:t>
            </a:r>
            <a:r>
              <a:rPr altLang="zh-CN" sz="2400" b="1" dirty="0"/>
              <a:t>, to fulfill the responsibility of governance and protection of </a:t>
            </a:r>
            <a:r>
              <a:rPr lang="en-US" altLang="zh-CN" sz="2400" b="1" dirty="0"/>
              <a:t>the river.</a:t>
            </a:r>
          </a:p>
          <a:p>
            <a:r>
              <a:rPr lang="en-US" altLang="zh-CN" sz="2400" b="1" dirty="0"/>
              <a:t>   A</a:t>
            </a:r>
            <a:r>
              <a:rPr altLang="zh-CN" sz="2400" b="1" dirty="0"/>
              <a:t>ccording to the scale of a river area, there will </a:t>
            </a:r>
            <a:r>
              <a:rPr lang="en-US" altLang="zh-CN" sz="2400" b="1" dirty="0"/>
              <a:t> </a:t>
            </a:r>
            <a:r>
              <a:rPr altLang="zh-CN" sz="2400" b="1" dirty="0"/>
              <a:t>set River Chief </a:t>
            </a:r>
            <a:r>
              <a:rPr lang="en-US" altLang="zh-CN" sz="2400" b="1" dirty="0"/>
              <a:t>in four tiers</a:t>
            </a:r>
            <a:r>
              <a:rPr altLang="zh-CN" sz="2400" b="1" dirty="0"/>
              <a:t>, from </a:t>
            </a:r>
            <a:r>
              <a:rPr lang="en-US" altLang="zh-CN" sz="2400" b="1" dirty="0"/>
              <a:t>the Province </a:t>
            </a:r>
            <a:r>
              <a:rPr altLang="zh-CN" sz="2400" b="1" dirty="0"/>
              <a:t>to </a:t>
            </a:r>
            <a:r>
              <a:rPr lang="en-US" altLang="zh-CN" sz="2400" b="1" dirty="0"/>
              <a:t>the town</a:t>
            </a:r>
            <a:r>
              <a:rPr altLang="zh-CN" sz="2400" b="1" dirty="0"/>
              <a:t> corresponding to the party committee and government level. </a:t>
            </a:r>
            <a:endParaRPr lang="en-US" altLang="zh-CN" sz="2400" b="1" dirty="0"/>
          </a:p>
          <a:p>
            <a:r>
              <a:rPr lang="en-US" altLang="zh-CN" sz="2400" b="1" dirty="0"/>
              <a:t>    </a:t>
            </a:r>
            <a:r>
              <a:rPr altLang="zh-CN" sz="2400" b="1" dirty="0"/>
              <a:t>The River Chief is only responsible for the river's environmental management and protection</a:t>
            </a:r>
            <a:r>
              <a:rPr lang="en-US" altLang="zh-CN" sz="2400" b="1" dirty="0"/>
              <a:t> in </a:t>
            </a:r>
            <a:r>
              <a:rPr altLang="zh-CN" sz="2400" b="1" dirty="0"/>
              <a:t>certain length of the river.</a:t>
            </a:r>
          </a:p>
        </p:txBody>
      </p:sp>
      <p:pic>
        <p:nvPicPr>
          <p:cNvPr id="6" name="图片 5" descr="7e74b99d5e1c49c3bae560140ce29757_th"/>
          <p:cNvPicPr>
            <a:picLocks noChangeAspect="1"/>
          </p:cNvPicPr>
          <p:nvPr/>
        </p:nvPicPr>
        <p:blipFill>
          <a:blip r:embed="rId4"/>
          <a:stretch>
            <a:fillRect/>
          </a:stretch>
        </p:blipFill>
        <p:spPr>
          <a:xfrm>
            <a:off x="7666990" y="801370"/>
            <a:ext cx="4525010" cy="30892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ircle(in)">
                                      <p:cBhvr>
                                        <p:cTn id="7"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Docer模板">
      <a:majorFont>
        <a:latin typeface="Calibri"/>
        <a:ea typeface="微软雅黑"/>
        <a:cs typeface=""/>
      </a:majorFont>
      <a:minorFont>
        <a:latin typeface="Calibri"/>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353</TotalTime>
  <Words>1598</Words>
  <Application>Microsoft Office PowerPoint</Application>
  <PresentationFormat>宽屏</PresentationFormat>
  <Paragraphs>144</Paragraphs>
  <Slides>37</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37</vt:i4>
      </vt:variant>
    </vt:vector>
  </HeadingPairs>
  <TitlesOfParts>
    <vt:vector size="43" baseType="lpstr">
      <vt:lpstr>等线</vt:lpstr>
      <vt:lpstr>微软雅黑</vt:lpstr>
      <vt:lpstr>Arial</vt:lpstr>
      <vt:lpstr>Calibri</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PPTS</dc:title>
  <dc:subject>PPTS</dc:subject>
  <dc:creator>PPTS</dc:creator>
  <cp:keywords>PPTS</cp:keywords>
  <dc:description>PPTS</dc:description>
  <cp:lastModifiedBy>xiangyi gu</cp:lastModifiedBy>
  <cp:revision>106</cp:revision>
  <dcterms:created xsi:type="dcterms:W3CDTF">2016-02-24T10:59:00Z</dcterms:created>
  <dcterms:modified xsi:type="dcterms:W3CDTF">2018-12-16T04:01:53Z</dcterms:modified>
  <cp:category>PPTS</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2052-10.1.0.7697</vt:lpwstr>
  </property>
</Properties>
</file>