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60" r:id="rId3"/>
    <p:sldId id="259" r:id="rId4"/>
    <p:sldId id="270" r:id="rId5"/>
    <p:sldId id="296" r:id="rId6"/>
    <p:sldId id="297" r:id="rId7"/>
    <p:sldId id="313" r:id="rId8"/>
    <p:sldId id="265" r:id="rId9"/>
    <p:sldId id="298" r:id="rId10"/>
    <p:sldId id="299" r:id="rId11"/>
    <p:sldId id="261" r:id="rId12"/>
    <p:sldId id="271" r:id="rId13"/>
    <p:sldId id="300" r:id="rId14"/>
    <p:sldId id="273" r:id="rId15"/>
    <p:sldId id="301" r:id="rId16"/>
    <p:sldId id="286" r:id="rId17"/>
    <p:sldId id="302" r:id="rId18"/>
    <p:sldId id="287" r:id="rId19"/>
    <p:sldId id="303" r:id="rId20"/>
    <p:sldId id="288" r:id="rId21"/>
    <p:sldId id="304" r:id="rId22"/>
    <p:sldId id="262" r:id="rId23"/>
    <p:sldId id="276" r:id="rId24"/>
    <p:sldId id="305" r:id="rId25"/>
    <p:sldId id="289" r:id="rId26"/>
    <p:sldId id="306" r:id="rId27"/>
    <p:sldId id="290" r:id="rId28"/>
    <p:sldId id="307" r:id="rId29"/>
    <p:sldId id="291" r:id="rId30"/>
    <p:sldId id="308" r:id="rId31"/>
    <p:sldId id="293" r:id="rId32"/>
    <p:sldId id="310" r:id="rId33"/>
    <p:sldId id="294" r:id="rId34"/>
    <p:sldId id="311" r:id="rId35"/>
    <p:sldId id="264" r:id="rId36"/>
    <p:sldId id="312" r:id="rId37"/>
    <p:sldId id="29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8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魏吉鸿" initials="魏吉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571"/>
    <a:srgbClr val="ABD7FC"/>
    <a:srgbClr val="5DB6C3"/>
    <a:srgbClr val="83CFD9"/>
    <a:srgbClr val="41719C"/>
    <a:srgbClr val="028CE0"/>
    <a:srgbClr val="E6E6E6"/>
    <a:srgbClr val="3B939F"/>
    <a:srgbClr val="D3DDE2"/>
    <a:srgbClr val="49B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46" autoAdjust="0"/>
    <p:restoredTop sz="94660"/>
  </p:normalViewPr>
  <p:slideViewPr>
    <p:cSldViewPr snapToGrid="0">
      <p:cViewPr varScale="1">
        <p:scale>
          <a:sx n="78" d="100"/>
          <a:sy n="78" d="100"/>
        </p:scale>
        <p:origin x="48" y="318"/>
      </p:cViewPr>
      <p:guideLst>
        <p:guide orient="horz" pos="2163"/>
        <p:guide pos="87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22:29:29.280" idx="1">
    <p:pos x="7872" y="-147"/>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6-02-26T22:29:29.280" idx="1">
    <p:pos x="7872" y="-147"/>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07FFE-3671-44E3-AEAA-3D343757216F}" type="datetimeFigureOut">
              <a:rPr lang="zh-CN" altLang="en-US" smtClean="0"/>
              <a:t>2018/12/16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A29E8-9C6E-4E86-B691-3A80ED0C52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2880" y="-150812"/>
            <a:ext cx="12550140" cy="7223759"/>
          </a:xfrm>
          <a:prstGeom prst="rect">
            <a:avLst/>
          </a:prstGeom>
        </p:spPr>
      </p:pic>
      <p:pic>
        <p:nvPicPr>
          <p:cNvPr id="3" name="图片 2"/>
          <p:cNvPicPr>
            <a:picLocks noChangeAspect="1"/>
          </p:cNvPicPr>
          <p:nvPr/>
        </p:nvPicPr>
        <p:blipFill>
          <a:blip r:embed="rId3"/>
          <a:stretch>
            <a:fillRect/>
          </a:stretch>
        </p:blipFill>
        <p:spPr>
          <a:xfrm>
            <a:off x="3489762" y="-77518"/>
            <a:ext cx="5041436" cy="3001725"/>
          </a:xfrm>
          <a:prstGeom prst="rect">
            <a:avLst/>
          </a:prstGeom>
          <a:noFill/>
        </p:spPr>
      </p:pic>
      <p:sp>
        <p:nvSpPr>
          <p:cNvPr id="6" name="文本框 5"/>
          <p:cNvSpPr txBox="1"/>
          <p:nvPr/>
        </p:nvSpPr>
        <p:spPr>
          <a:xfrm>
            <a:off x="1901307" y="3883233"/>
            <a:ext cx="8381763" cy="1569660"/>
          </a:xfrm>
          <a:prstGeom prst="rect">
            <a:avLst/>
          </a:prstGeom>
          <a:noFill/>
        </p:spPr>
        <p:txBody>
          <a:bodyPr wrap="square" rtlCol="0">
            <a:spAutoFit/>
          </a:bodyPr>
          <a:lstStyle/>
          <a:p>
            <a:pPr algn="dist"/>
            <a:r>
              <a:rPr lang="en-US" altLang="zh-CN" sz="3200" b="1" dirty="0"/>
              <a:t>To Promote Water Resources Administration Regime Through River Chief System</a:t>
            </a:r>
          </a:p>
          <a:p>
            <a:pPr algn="dist"/>
            <a:endParaRPr lang="zh-CN" altLang="en-US" sz="3200" dirty="0">
              <a:solidFill>
                <a:srgbClr val="3BB0B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325891" y="5219146"/>
            <a:ext cx="7665004" cy="1015663"/>
          </a:xfrm>
          <a:prstGeom prst="rect">
            <a:avLst/>
          </a:prstGeom>
          <a:noFill/>
        </p:spPr>
        <p:txBody>
          <a:bodyPr wrap="square" rtlCol="0">
            <a:spAutoFit/>
          </a:bodyPr>
          <a:lstStyle/>
          <a:p>
            <a:pPr algn="ctr"/>
            <a:r>
              <a:rPr lang="en-US" altLang="zh-CN" sz="1400" b="1" dirty="0">
                <a:solidFill>
                  <a:srgbClr val="40B1C0"/>
                </a:solidFill>
                <a:latin typeface="微软雅黑" panose="020B0503020204020204" pitchFamily="34" charset="-122"/>
                <a:ea typeface="微软雅黑" panose="020B0503020204020204" pitchFamily="34" charset="-122"/>
              </a:rPr>
              <a:t> </a:t>
            </a:r>
            <a:r>
              <a:rPr lang="en-US" altLang="zh-CN" sz="2000" b="1" dirty="0">
                <a:solidFill>
                  <a:srgbClr val="40B1C0"/>
                </a:solidFill>
                <a:latin typeface="微软雅黑" panose="020B0503020204020204" pitchFamily="34" charset="-122"/>
                <a:ea typeface="微软雅黑" panose="020B0503020204020204" pitchFamily="34" charset="-122"/>
              </a:rPr>
              <a:t>Speaker</a:t>
            </a:r>
            <a:r>
              <a:rPr lang="zh-CN" altLang="en-US" sz="2000" b="1" dirty="0">
                <a:solidFill>
                  <a:srgbClr val="40B1C0"/>
                </a:solidFill>
                <a:latin typeface="微软雅黑" panose="020B0503020204020204" pitchFamily="34" charset="-122"/>
                <a:ea typeface="微软雅黑" panose="020B0503020204020204" pitchFamily="34" charset="-122"/>
              </a:rPr>
              <a:t> </a:t>
            </a:r>
            <a:r>
              <a:rPr lang="en-US" altLang="zh-CN" sz="2000" b="1" dirty="0">
                <a:solidFill>
                  <a:srgbClr val="40B1C0"/>
                </a:solidFill>
                <a:latin typeface="微软雅黑" panose="020B0503020204020204" pitchFamily="34" charset="-122"/>
                <a:ea typeface="微软雅黑" panose="020B0503020204020204" pitchFamily="34" charset="-122"/>
              </a:rPr>
              <a:t>: Gu Xiangyi  </a:t>
            </a:r>
          </a:p>
          <a:p>
            <a:pPr algn="ctr"/>
            <a:r>
              <a:rPr lang="en-US" altLang="zh-CN" sz="2000" b="1" dirty="0">
                <a:solidFill>
                  <a:srgbClr val="40B1C0"/>
                </a:solidFill>
                <a:latin typeface="微软雅黑" panose="020B0503020204020204" pitchFamily="34" charset="-122"/>
                <a:ea typeface="微软雅黑" panose="020B0503020204020204" pitchFamily="34" charset="-122"/>
              </a:rPr>
              <a:t>Law School of</a:t>
            </a:r>
          </a:p>
          <a:p>
            <a:pPr algn="ctr"/>
            <a:r>
              <a:rPr lang="en-US" altLang="zh-CN" sz="2000" b="1" dirty="0" err="1">
                <a:solidFill>
                  <a:srgbClr val="40B1C0"/>
                </a:solidFill>
                <a:latin typeface="微软雅黑" panose="020B0503020204020204" pitchFamily="34" charset="-122"/>
                <a:ea typeface="微软雅黑" panose="020B0503020204020204" pitchFamily="34" charset="-122"/>
              </a:rPr>
              <a:t>Hohai</a:t>
            </a:r>
            <a:r>
              <a:rPr lang="en-US" altLang="zh-CN" sz="2000" b="1" dirty="0">
                <a:solidFill>
                  <a:srgbClr val="40B1C0"/>
                </a:solidFill>
                <a:latin typeface="微软雅黑" panose="020B0503020204020204" pitchFamily="34" charset="-122"/>
                <a:ea typeface="微软雅黑" panose="020B0503020204020204" pitchFamily="34" charset="-122"/>
              </a:rPr>
              <a:t> University</a:t>
            </a:r>
          </a:p>
        </p:txBody>
      </p:sp>
      <p:grpSp>
        <p:nvGrpSpPr>
          <p:cNvPr id="14" name="组合 13"/>
          <p:cNvGrpSpPr/>
          <p:nvPr/>
        </p:nvGrpSpPr>
        <p:grpSpPr>
          <a:xfrm>
            <a:off x="5358801" y="947495"/>
            <a:ext cx="1158634" cy="1158634"/>
            <a:chOff x="-3628390" y="3175"/>
            <a:chExt cx="2249488" cy="2249488"/>
          </a:xfrm>
        </p:grpSpPr>
        <p:sp>
          <p:nvSpPr>
            <p:cNvPr id="11" name="Freeform 5"/>
            <p:cNvSpPr/>
            <p:nvPr/>
          </p:nvSpPr>
          <p:spPr bwMode="auto">
            <a:xfrm>
              <a:off x="-3450590" y="180975"/>
              <a:ext cx="1928813" cy="1898650"/>
            </a:xfrm>
            <a:custGeom>
              <a:avLst/>
              <a:gdLst>
                <a:gd name="T0" fmla="*/ 252 w 512"/>
                <a:gd name="T1" fmla="*/ 0 h 504"/>
                <a:gd name="T2" fmla="*/ 74 w 512"/>
                <a:gd name="T3" fmla="*/ 74 h 504"/>
                <a:gd name="T4" fmla="*/ 0 w 512"/>
                <a:gd name="T5" fmla="*/ 252 h 504"/>
                <a:gd name="T6" fmla="*/ 74 w 512"/>
                <a:gd name="T7" fmla="*/ 430 h 504"/>
                <a:gd name="T8" fmla="*/ 252 w 512"/>
                <a:gd name="T9" fmla="*/ 504 h 504"/>
                <a:gd name="T10" fmla="*/ 430 w 512"/>
                <a:gd name="T11" fmla="*/ 430 h 504"/>
                <a:gd name="T12" fmla="*/ 504 w 512"/>
                <a:gd name="T13" fmla="*/ 252 h 504"/>
                <a:gd name="T14" fmla="*/ 512 w 512"/>
                <a:gd name="T15" fmla="*/ 252 h 504"/>
                <a:gd name="T16" fmla="*/ 512 w 512"/>
                <a:gd name="T17" fmla="*/ 252 h 504"/>
                <a:gd name="T18" fmla="*/ 504 w 512"/>
                <a:gd name="T19" fmla="*/ 252 h 504"/>
                <a:gd name="T20" fmla="*/ 430 w 512"/>
                <a:gd name="T21" fmla="*/ 74 h 504"/>
                <a:gd name="T22" fmla="*/ 252 w 512"/>
                <a:gd name="T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04">
                  <a:moveTo>
                    <a:pt x="252" y="0"/>
                  </a:moveTo>
                  <a:cubicBezTo>
                    <a:pt x="182" y="0"/>
                    <a:pt x="119" y="28"/>
                    <a:pt x="74" y="74"/>
                  </a:cubicBezTo>
                  <a:cubicBezTo>
                    <a:pt x="28" y="119"/>
                    <a:pt x="0" y="182"/>
                    <a:pt x="0" y="252"/>
                  </a:cubicBezTo>
                  <a:cubicBezTo>
                    <a:pt x="0" y="321"/>
                    <a:pt x="28" y="384"/>
                    <a:pt x="74" y="430"/>
                  </a:cubicBezTo>
                  <a:cubicBezTo>
                    <a:pt x="119" y="476"/>
                    <a:pt x="182" y="504"/>
                    <a:pt x="252" y="504"/>
                  </a:cubicBezTo>
                  <a:cubicBezTo>
                    <a:pt x="321" y="504"/>
                    <a:pt x="384" y="476"/>
                    <a:pt x="430" y="430"/>
                  </a:cubicBezTo>
                  <a:cubicBezTo>
                    <a:pt x="476" y="384"/>
                    <a:pt x="504" y="321"/>
                    <a:pt x="504" y="252"/>
                  </a:cubicBezTo>
                  <a:cubicBezTo>
                    <a:pt x="512" y="252"/>
                    <a:pt x="512" y="252"/>
                    <a:pt x="512" y="252"/>
                  </a:cubicBezTo>
                  <a:cubicBezTo>
                    <a:pt x="512" y="252"/>
                    <a:pt x="512" y="252"/>
                    <a:pt x="512" y="252"/>
                  </a:cubicBezTo>
                  <a:cubicBezTo>
                    <a:pt x="504" y="252"/>
                    <a:pt x="504" y="252"/>
                    <a:pt x="504" y="252"/>
                  </a:cubicBezTo>
                  <a:cubicBezTo>
                    <a:pt x="504" y="182"/>
                    <a:pt x="476" y="119"/>
                    <a:pt x="430" y="74"/>
                  </a:cubicBezTo>
                  <a:cubicBezTo>
                    <a:pt x="384" y="28"/>
                    <a:pt x="321" y="0"/>
                    <a:pt x="25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3510915" y="120650"/>
              <a:ext cx="2019300" cy="2019300"/>
            </a:xfrm>
            <a:custGeom>
              <a:avLst/>
              <a:gdLst>
                <a:gd name="T0" fmla="*/ 536 w 536"/>
                <a:gd name="T1" fmla="*/ 268 h 536"/>
                <a:gd name="T2" fmla="*/ 536 w 536"/>
                <a:gd name="T3" fmla="*/ 268 h 536"/>
                <a:gd name="T4" fmla="*/ 536 w 536"/>
                <a:gd name="T5" fmla="*/ 268 h 536"/>
                <a:gd name="T6" fmla="*/ 268 w 536"/>
                <a:gd name="T7" fmla="*/ 0 h 536"/>
                <a:gd name="T8" fmla="*/ 0 w 536"/>
                <a:gd name="T9" fmla="*/ 268 h 536"/>
                <a:gd name="T10" fmla="*/ 268 w 536"/>
                <a:gd name="T11" fmla="*/ 536 h 536"/>
                <a:gd name="T12" fmla="*/ 536 w 536"/>
                <a:gd name="T13" fmla="*/ 268 h 536"/>
                <a:gd name="T14" fmla="*/ 528 w 536"/>
                <a:gd name="T15" fmla="*/ 268 h 536"/>
                <a:gd name="T16" fmla="*/ 520 w 536"/>
                <a:gd name="T17" fmla="*/ 268 h 536"/>
                <a:gd name="T18" fmla="*/ 446 w 536"/>
                <a:gd name="T19" fmla="*/ 446 h 536"/>
                <a:gd name="T20" fmla="*/ 268 w 536"/>
                <a:gd name="T21" fmla="*/ 520 h 536"/>
                <a:gd name="T22" fmla="*/ 90 w 536"/>
                <a:gd name="T23" fmla="*/ 446 h 536"/>
                <a:gd name="T24" fmla="*/ 16 w 536"/>
                <a:gd name="T25" fmla="*/ 268 h 536"/>
                <a:gd name="T26" fmla="*/ 90 w 536"/>
                <a:gd name="T27" fmla="*/ 90 h 536"/>
                <a:gd name="T28" fmla="*/ 268 w 536"/>
                <a:gd name="T29" fmla="*/ 16 h 536"/>
                <a:gd name="T30" fmla="*/ 446 w 536"/>
                <a:gd name="T31" fmla="*/ 90 h 536"/>
                <a:gd name="T32" fmla="*/ 520 w 536"/>
                <a:gd name="T33" fmla="*/ 268 h 536"/>
                <a:gd name="T34" fmla="*/ 528 w 536"/>
                <a:gd name="T35" fmla="*/ 268 h 536"/>
                <a:gd name="T36" fmla="*/ 536 w 536"/>
                <a:gd name="T37" fmla="*/ 268 h 536"/>
                <a:gd name="T38" fmla="*/ 536 w 536"/>
                <a:gd name="T39" fmla="*/ 268 h 536"/>
                <a:gd name="T40" fmla="*/ 268 w 536"/>
                <a:gd name="T4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536">
                  <a:moveTo>
                    <a:pt x="536" y="268"/>
                  </a:moveTo>
                  <a:cubicBezTo>
                    <a:pt x="536" y="268"/>
                    <a:pt x="536" y="268"/>
                    <a:pt x="536" y="268"/>
                  </a:cubicBezTo>
                  <a:cubicBezTo>
                    <a:pt x="536" y="268"/>
                    <a:pt x="536" y="268"/>
                    <a:pt x="536" y="268"/>
                  </a:cubicBezTo>
                  <a:moveTo>
                    <a:pt x="268" y="0"/>
                  </a:moveTo>
                  <a:cubicBezTo>
                    <a:pt x="120" y="0"/>
                    <a:pt x="0" y="120"/>
                    <a:pt x="0" y="268"/>
                  </a:cubicBezTo>
                  <a:cubicBezTo>
                    <a:pt x="0" y="416"/>
                    <a:pt x="120" y="536"/>
                    <a:pt x="268" y="536"/>
                  </a:cubicBezTo>
                  <a:cubicBezTo>
                    <a:pt x="416" y="536"/>
                    <a:pt x="536" y="416"/>
                    <a:pt x="536" y="268"/>
                  </a:cubicBezTo>
                  <a:cubicBezTo>
                    <a:pt x="528" y="268"/>
                    <a:pt x="528" y="268"/>
                    <a:pt x="528" y="268"/>
                  </a:cubicBezTo>
                  <a:cubicBezTo>
                    <a:pt x="520" y="268"/>
                    <a:pt x="520" y="268"/>
                    <a:pt x="520" y="268"/>
                  </a:cubicBezTo>
                  <a:cubicBezTo>
                    <a:pt x="520" y="337"/>
                    <a:pt x="492" y="400"/>
                    <a:pt x="446" y="446"/>
                  </a:cubicBezTo>
                  <a:cubicBezTo>
                    <a:pt x="400" y="492"/>
                    <a:pt x="337" y="520"/>
                    <a:pt x="268" y="520"/>
                  </a:cubicBezTo>
                  <a:cubicBezTo>
                    <a:pt x="198" y="520"/>
                    <a:pt x="135" y="492"/>
                    <a:pt x="90" y="446"/>
                  </a:cubicBezTo>
                  <a:cubicBezTo>
                    <a:pt x="44" y="400"/>
                    <a:pt x="16" y="337"/>
                    <a:pt x="16" y="268"/>
                  </a:cubicBezTo>
                  <a:cubicBezTo>
                    <a:pt x="16" y="198"/>
                    <a:pt x="44" y="135"/>
                    <a:pt x="90" y="90"/>
                  </a:cubicBezTo>
                  <a:cubicBezTo>
                    <a:pt x="135" y="44"/>
                    <a:pt x="198" y="16"/>
                    <a:pt x="268" y="16"/>
                  </a:cubicBezTo>
                  <a:cubicBezTo>
                    <a:pt x="337" y="16"/>
                    <a:pt x="400" y="44"/>
                    <a:pt x="446" y="90"/>
                  </a:cubicBezTo>
                  <a:cubicBezTo>
                    <a:pt x="492" y="135"/>
                    <a:pt x="520" y="198"/>
                    <a:pt x="520" y="268"/>
                  </a:cubicBezTo>
                  <a:cubicBezTo>
                    <a:pt x="528" y="268"/>
                    <a:pt x="528" y="268"/>
                    <a:pt x="528" y="268"/>
                  </a:cubicBezTo>
                  <a:cubicBezTo>
                    <a:pt x="536" y="268"/>
                    <a:pt x="536" y="268"/>
                    <a:pt x="536" y="268"/>
                  </a:cubicBezTo>
                  <a:cubicBezTo>
                    <a:pt x="536" y="268"/>
                    <a:pt x="536" y="268"/>
                    <a:pt x="536" y="268"/>
                  </a:cubicBezTo>
                  <a:cubicBezTo>
                    <a:pt x="536" y="120"/>
                    <a:pt x="416" y="0"/>
                    <a:pt x="268" y="0"/>
                  </a:cubicBezTo>
                </a:path>
              </a:pathLst>
            </a:custGeom>
            <a:solidFill>
              <a:srgbClr val="A3D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3628390" y="3175"/>
              <a:ext cx="2249488" cy="2249488"/>
            </a:xfrm>
            <a:custGeom>
              <a:avLst/>
              <a:gdLst>
                <a:gd name="T0" fmla="*/ 597 w 597"/>
                <a:gd name="T1" fmla="*/ 299 h 597"/>
                <a:gd name="T2" fmla="*/ 597 w 597"/>
                <a:gd name="T3" fmla="*/ 299 h 597"/>
                <a:gd name="T4" fmla="*/ 597 w 597"/>
                <a:gd name="T5" fmla="*/ 299 h 597"/>
                <a:gd name="T6" fmla="*/ 299 w 597"/>
                <a:gd name="T7" fmla="*/ 0 h 597"/>
                <a:gd name="T8" fmla="*/ 0 w 597"/>
                <a:gd name="T9" fmla="*/ 299 h 597"/>
                <a:gd name="T10" fmla="*/ 299 w 597"/>
                <a:gd name="T11" fmla="*/ 597 h 597"/>
                <a:gd name="T12" fmla="*/ 597 w 597"/>
                <a:gd name="T13" fmla="*/ 299 h 597"/>
                <a:gd name="T14" fmla="*/ 593 w 597"/>
                <a:gd name="T15" fmla="*/ 299 h 597"/>
                <a:gd name="T16" fmla="*/ 589 w 597"/>
                <a:gd name="T17" fmla="*/ 299 h 597"/>
                <a:gd name="T18" fmla="*/ 504 w 597"/>
                <a:gd name="T19" fmla="*/ 504 h 597"/>
                <a:gd name="T20" fmla="*/ 299 w 597"/>
                <a:gd name="T21" fmla="*/ 589 h 597"/>
                <a:gd name="T22" fmla="*/ 93 w 597"/>
                <a:gd name="T23" fmla="*/ 504 h 597"/>
                <a:gd name="T24" fmla="*/ 8 w 597"/>
                <a:gd name="T25" fmla="*/ 299 h 597"/>
                <a:gd name="T26" fmla="*/ 93 w 597"/>
                <a:gd name="T27" fmla="*/ 93 h 597"/>
                <a:gd name="T28" fmla="*/ 299 w 597"/>
                <a:gd name="T29" fmla="*/ 8 h 597"/>
                <a:gd name="T30" fmla="*/ 504 w 597"/>
                <a:gd name="T31" fmla="*/ 93 h 597"/>
                <a:gd name="T32" fmla="*/ 589 w 597"/>
                <a:gd name="T33" fmla="*/ 299 h 597"/>
                <a:gd name="T34" fmla="*/ 593 w 597"/>
                <a:gd name="T35" fmla="*/ 299 h 597"/>
                <a:gd name="T36" fmla="*/ 597 w 597"/>
                <a:gd name="T37" fmla="*/ 299 h 597"/>
                <a:gd name="T38" fmla="*/ 597 w 597"/>
                <a:gd name="T39" fmla="*/ 299 h 597"/>
                <a:gd name="T40" fmla="*/ 299 w 597"/>
                <a:gd name="T4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7" h="597">
                  <a:moveTo>
                    <a:pt x="597" y="299"/>
                  </a:moveTo>
                  <a:cubicBezTo>
                    <a:pt x="597" y="299"/>
                    <a:pt x="597" y="299"/>
                    <a:pt x="597" y="299"/>
                  </a:cubicBezTo>
                  <a:cubicBezTo>
                    <a:pt x="597" y="299"/>
                    <a:pt x="597" y="299"/>
                    <a:pt x="597" y="299"/>
                  </a:cubicBezTo>
                  <a:moveTo>
                    <a:pt x="299" y="0"/>
                  </a:moveTo>
                  <a:cubicBezTo>
                    <a:pt x="134" y="0"/>
                    <a:pt x="0" y="134"/>
                    <a:pt x="0" y="299"/>
                  </a:cubicBezTo>
                  <a:cubicBezTo>
                    <a:pt x="0" y="464"/>
                    <a:pt x="134" y="597"/>
                    <a:pt x="299" y="597"/>
                  </a:cubicBezTo>
                  <a:cubicBezTo>
                    <a:pt x="464" y="597"/>
                    <a:pt x="597" y="464"/>
                    <a:pt x="597" y="299"/>
                  </a:cubicBezTo>
                  <a:cubicBezTo>
                    <a:pt x="593" y="299"/>
                    <a:pt x="593" y="299"/>
                    <a:pt x="593" y="299"/>
                  </a:cubicBezTo>
                  <a:cubicBezTo>
                    <a:pt x="589" y="299"/>
                    <a:pt x="589" y="299"/>
                    <a:pt x="589" y="299"/>
                  </a:cubicBezTo>
                  <a:cubicBezTo>
                    <a:pt x="589" y="379"/>
                    <a:pt x="557" y="452"/>
                    <a:pt x="504" y="504"/>
                  </a:cubicBezTo>
                  <a:cubicBezTo>
                    <a:pt x="452" y="557"/>
                    <a:pt x="379" y="589"/>
                    <a:pt x="299" y="589"/>
                  </a:cubicBezTo>
                  <a:cubicBezTo>
                    <a:pt x="219" y="589"/>
                    <a:pt x="146" y="557"/>
                    <a:pt x="93" y="504"/>
                  </a:cubicBezTo>
                  <a:cubicBezTo>
                    <a:pt x="41" y="452"/>
                    <a:pt x="8" y="379"/>
                    <a:pt x="8" y="299"/>
                  </a:cubicBezTo>
                  <a:cubicBezTo>
                    <a:pt x="8" y="219"/>
                    <a:pt x="41" y="146"/>
                    <a:pt x="93" y="93"/>
                  </a:cubicBezTo>
                  <a:cubicBezTo>
                    <a:pt x="146" y="41"/>
                    <a:pt x="219" y="8"/>
                    <a:pt x="299" y="8"/>
                  </a:cubicBezTo>
                  <a:cubicBezTo>
                    <a:pt x="379" y="8"/>
                    <a:pt x="452" y="41"/>
                    <a:pt x="504" y="93"/>
                  </a:cubicBezTo>
                  <a:cubicBezTo>
                    <a:pt x="557" y="146"/>
                    <a:pt x="589" y="219"/>
                    <a:pt x="589" y="299"/>
                  </a:cubicBezTo>
                  <a:cubicBezTo>
                    <a:pt x="593" y="299"/>
                    <a:pt x="593" y="299"/>
                    <a:pt x="593" y="299"/>
                  </a:cubicBezTo>
                  <a:cubicBezTo>
                    <a:pt x="597" y="299"/>
                    <a:pt x="597" y="299"/>
                    <a:pt x="597" y="299"/>
                  </a:cubicBezTo>
                  <a:cubicBezTo>
                    <a:pt x="597" y="299"/>
                    <a:pt x="597" y="299"/>
                    <a:pt x="597" y="299"/>
                  </a:cubicBezTo>
                  <a:cubicBezTo>
                    <a:pt x="597" y="134"/>
                    <a:pt x="464" y="0"/>
                    <a:pt x="29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01"/>
            <p:cNvSpPr>
              <a:spLocks noChangeArrowheads="1"/>
            </p:cNvSpPr>
            <p:nvPr/>
          </p:nvSpPr>
          <p:spPr bwMode="auto">
            <a:xfrm>
              <a:off x="-3138090" y="628391"/>
              <a:ext cx="1303812" cy="1003818"/>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noFill/>
            <a:ln>
              <a:solidFill>
                <a:srgbClr val="48B0BD"/>
              </a:solidFill>
            </a:ln>
            <a:effectLst/>
          </p:spPr>
          <p:txBody>
            <a:bodyPr wrap="none" anchor="ctr"/>
            <a:lstStyle/>
            <a:p>
              <a:pPr defTabSz="534670"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 name="矩形 2"/>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6003641" y="2967335"/>
            <a:ext cx="184730" cy="923330"/>
          </a:xfrm>
          <a:prstGeom prst="rect">
            <a:avLst/>
          </a:prstGeom>
          <a:noFill/>
        </p:spPr>
        <p:txBody>
          <a:bodyPr wrap="none" lIns="91440" tIns="45720" rIns="91440" bIns="45720">
            <a:spAutoFit/>
          </a:bodyPr>
          <a:lstStyle/>
          <a:p>
            <a:pPr algn="ctr"/>
            <a:endPar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文本框 4"/>
          <p:cNvSpPr txBox="1"/>
          <p:nvPr/>
        </p:nvSpPr>
        <p:spPr>
          <a:xfrm>
            <a:off x="591671" y="1692293"/>
            <a:ext cx="9989405" cy="2306955"/>
          </a:xfrm>
          <a:prstGeom prst="rect">
            <a:avLst/>
          </a:prstGeom>
          <a:noFill/>
        </p:spPr>
        <p:txBody>
          <a:bodyPr wrap="square" rtlCol="0">
            <a:spAutoFit/>
          </a:bodyPr>
          <a:lstStyle/>
          <a:p>
            <a:r>
              <a:rPr lang="zh-CN" altLang="en-US" sz="2400" b="1" dirty="0"/>
              <a:t>     </a:t>
            </a:r>
            <a:r>
              <a:rPr sz="2400" b="1" dirty="0"/>
              <a:t>"Environmental Protection Law" provides that local people's governments at all tiers should be responsible for the environmental quality of their administrative areas. But actually,  </a:t>
            </a:r>
            <a:r>
              <a:rPr lang="en-US" altLang="zh-CN" sz="2400" b="1" dirty="0"/>
              <a:t>the local environmental protection bureaus </a:t>
            </a:r>
            <a:r>
              <a:rPr sz="2400" b="1" dirty="0"/>
              <a:t>are often responsible for </a:t>
            </a:r>
            <a:r>
              <a:rPr lang="en-US" altLang="zh-CN" sz="2400" b="1" dirty="0"/>
              <a:t>environmental issues </a:t>
            </a:r>
            <a:r>
              <a:rPr sz="2400" b="1" dirty="0"/>
              <a:t>and the government's statutory duties are difficult to implement. </a:t>
            </a:r>
          </a:p>
          <a:p>
            <a:endParaRPr kumimoji="1" lang="zh-CN" altLang="en-US" sz="2400" dirty="0"/>
          </a:p>
        </p:txBody>
      </p:sp>
      <p:pic>
        <p:nvPicPr>
          <p:cNvPr id="6" name="图片 5" descr="1491938724558_1"/>
          <p:cNvPicPr>
            <a:picLocks noChangeAspect="1"/>
          </p:cNvPicPr>
          <p:nvPr/>
        </p:nvPicPr>
        <p:blipFill>
          <a:blip r:embed="rId4"/>
          <a:stretch>
            <a:fillRect/>
          </a:stretch>
        </p:blipFill>
        <p:spPr>
          <a:xfrm>
            <a:off x="3546475" y="3890645"/>
            <a:ext cx="5079365" cy="2742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947" y="-249029"/>
            <a:ext cx="12550140" cy="7223759"/>
          </a:xfrm>
          <a:prstGeom prst="rect">
            <a:avLst/>
          </a:prstGeom>
        </p:spPr>
      </p:pic>
      <p:grpSp>
        <p:nvGrpSpPr>
          <p:cNvPr id="37" name="组合 36"/>
          <p:cNvGrpSpPr/>
          <p:nvPr/>
        </p:nvGrpSpPr>
        <p:grpSpPr>
          <a:xfrm>
            <a:off x="3937455" y="2243241"/>
            <a:ext cx="4969722" cy="2477801"/>
            <a:chOff x="4444777" y="3626560"/>
            <a:chExt cx="4969722" cy="2477801"/>
          </a:xfrm>
        </p:grpSpPr>
        <p:sp>
          <p:nvSpPr>
            <p:cNvPr id="33" name="文本框 32"/>
            <p:cNvSpPr txBox="1"/>
            <p:nvPr/>
          </p:nvSpPr>
          <p:spPr>
            <a:xfrm>
              <a:off x="4950238" y="4904032"/>
              <a:ext cx="4464261" cy="1200329"/>
            </a:xfrm>
            <a:prstGeom prst="rect">
              <a:avLst/>
            </a:prstGeom>
            <a:noFill/>
          </p:spPr>
          <p:txBody>
            <a:bodyPr wrap="square" rtlCol="0">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444777" y="3626560"/>
              <a:ext cx="1193710" cy="2237766"/>
            </a:xfrm>
            <a:prstGeom prst="rect">
              <a:avLst/>
            </a:prstGeom>
            <a:noFill/>
          </p:spPr>
          <p:txBody>
            <a:bodyPr wrap="square" rtlCol="0">
              <a:spAutoFit/>
            </a:bodyPr>
            <a:lstStyle/>
            <a:p>
              <a:pPr algn="ctr"/>
              <a:r>
                <a:rPr lang="en-US" altLang="zh-CN" sz="13800" dirty="0">
                  <a:solidFill>
                    <a:srgbClr val="5DB6C3"/>
                  </a:solidFill>
                </a:rPr>
                <a:t>P</a:t>
              </a:r>
              <a:endParaRPr lang="zh-CN" altLang="en-US" sz="13800" dirty="0">
                <a:solidFill>
                  <a:srgbClr val="5DB6C3"/>
                </a:solidFill>
              </a:endParaRPr>
            </a:p>
          </p:txBody>
        </p:sp>
        <p:sp>
          <p:nvSpPr>
            <p:cNvPr id="36" name="文本框 35"/>
            <p:cNvSpPr txBox="1"/>
            <p:nvPr/>
          </p:nvSpPr>
          <p:spPr>
            <a:xfrm>
              <a:off x="5541899" y="4511040"/>
              <a:ext cx="1332175" cy="400110"/>
            </a:xfrm>
            <a:prstGeom prst="rect">
              <a:avLst/>
            </a:prstGeom>
            <a:noFill/>
          </p:spPr>
          <p:txBody>
            <a:bodyPr wrap="square" rtlCol="0">
              <a:spAutoFit/>
            </a:bodyPr>
            <a:lstStyle/>
            <a:p>
              <a:r>
                <a:rPr lang="en-US" altLang="zh-CN" sz="2000" b="1" dirty="0">
                  <a:solidFill>
                    <a:srgbClr val="5DB6C3"/>
                  </a:solidFill>
                </a:rPr>
                <a:t>art 02</a:t>
              </a:r>
              <a:endParaRPr lang="zh-CN" altLang="en-US" sz="2000" b="1" dirty="0">
                <a:solidFill>
                  <a:srgbClr val="5DB6C3"/>
                </a:solidFill>
              </a:endParaRPr>
            </a:p>
          </p:txBody>
        </p:sp>
      </p:grpSp>
      <p:grpSp>
        <p:nvGrpSpPr>
          <p:cNvPr id="3" name="组合 2"/>
          <p:cNvGrpSpPr/>
          <p:nvPr/>
        </p:nvGrpSpPr>
        <p:grpSpPr>
          <a:xfrm>
            <a:off x="7594258" y="2734342"/>
            <a:ext cx="1468169" cy="1277337"/>
            <a:chOff x="7594258" y="2734342"/>
            <a:chExt cx="1468169" cy="1277337"/>
          </a:xfrm>
        </p:grpSpPr>
        <p:grpSp>
          <p:nvGrpSpPr>
            <p:cNvPr id="30" name="组合 29"/>
            <p:cNvGrpSpPr/>
            <p:nvPr/>
          </p:nvGrpSpPr>
          <p:grpSpPr>
            <a:xfrm>
              <a:off x="7594258" y="2734342"/>
              <a:ext cx="1468169" cy="1277337"/>
              <a:chOff x="3798124" y="1016405"/>
              <a:chExt cx="4588132" cy="3991769"/>
            </a:xfrm>
          </p:grpSpPr>
          <p:sp>
            <p:nvSpPr>
              <p:cNvPr id="18" name="Freeform 9"/>
              <p:cNvSpPr/>
              <p:nvPr/>
            </p:nvSpPr>
            <p:spPr bwMode="auto">
              <a:xfrm>
                <a:off x="3801081" y="1026752"/>
                <a:ext cx="4582220" cy="3970271"/>
              </a:xfrm>
              <a:custGeom>
                <a:avLst/>
                <a:gdLst>
                  <a:gd name="T0" fmla="*/ 2326 w 3100"/>
                  <a:gd name="T1" fmla="*/ 0 h 2686"/>
                  <a:gd name="T2" fmla="*/ 3100 w 3100"/>
                  <a:gd name="T3" fmla="*/ 1344 h 2686"/>
                  <a:gd name="T4" fmla="*/ 2326 w 3100"/>
                  <a:gd name="T5" fmla="*/ 2686 h 2686"/>
                  <a:gd name="T6" fmla="*/ 774 w 3100"/>
                  <a:gd name="T7" fmla="*/ 2686 h 2686"/>
                  <a:gd name="T8" fmla="*/ 0 w 3100"/>
                  <a:gd name="T9" fmla="*/ 1344 h 2686"/>
                  <a:gd name="T10" fmla="*/ 774 w 3100"/>
                  <a:gd name="T11" fmla="*/ 0 h 2686"/>
                  <a:gd name="T12" fmla="*/ 2326 w 3100"/>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a:noFill/>
              </a:ln>
            </p:spPr>
            <p:txBody>
              <a:bodyPr vert="horz" wrap="square" lIns="91440" tIns="45720" rIns="91440" bIns="45720" numCol="1" anchor="t" anchorCtr="0" compatLnSpc="1"/>
              <a:lstStyle/>
              <a:p>
                <a:endParaRPr lang="zh-CN" altLang="en-US"/>
              </a:p>
            </p:txBody>
          </p:sp>
          <p:sp>
            <p:nvSpPr>
              <p:cNvPr id="19" name="Freeform 345"/>
              <p:cNvSpPr/>
              <p:nvPr/>
            </p:nvSpPr>
            <p:spPr bwMode="auto">
              <a:xfrm>
                <a:off x="4946668" y="1029745"/>
                <a:ext cx="3439588" cy="1986823"/>
              </a:xfrm>
              <a:custGeom>
                <a:avLst/>
                <a:gdLst>
                  <a:gd name="T0" fmla="*/ 2273 w 3407"/>
                  <a:gd name="T1" fmla="*/ 0 h 1968"/>
                  <a:gd name="T2" fmla="*/ 0 w 3407"/>
                  <a:gd name="T3" fmla="*/ 0 h 1968"/>
                  <a:gd name="T4" fmla="*/ 3407 w 3407"/>
                  <a:gd name="T5" fmla="*/ 1968 h 1968"/>
                  <a:gd name="T6" fmla="*/ 2273 w 3407"/>
                  <a:gd name="T7" fmla="*/ 0 h 1968"/>
                </a:gdLst>
                <a:ahLst/>
                <a:cxnLst>
                  <a:cxn ang="0">
                    <a:pos x="T0" y="T1"/>
                  </a:cxn>
                  <a:cxn ang="0">
                    <a:pos x="T2" y="T3"/>
                  </a:cxn>
                  <a:cxn ang="0">
                    <a:pos x="T4" y="T5"/>
                  </a:cxn>
                  <a:cxn ang="0">
                    <a:pos x="T6" y="T7"/>
                  </a:cxn>
                </a:cxnLst>
                <a:rect l="0" t="0" r="r" b="b"/>
                <a:pathLst>
                  <a:path w="3407" h="1968">
                    <a:moveTo>
                      <a:pt x="2273" y="0"/>
                    </a:moveTo>
                    <a:lnTo>
                      <a:pt x="0" y="0"/>
                    </a:lnTo>
                    <a:lnTo>
                      <a:pt x="3407" y="1968"/>
                    </a:lnTo>
                    <a:lnTo>
                      <a:pt x="2273"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0" name="Freeform 22"/>
              <p:cNvSpPr/>
              <p:nvPr/>
            </p:nvSpPr>
            <p:spPr bwMode="auto">
              <a:xfrm>
                <a:off x="3800811" y="1028230"/>
                <a:ext cx="3439588" cy="1986823"/>
              </a:xfrm>
              <a:custGeom>
                <a:avLst/>
                <a:gdLst>
                  <a:gd name="T0" fmla="*/ 3407 w 3407"/>
                  <a:gd name="T1" fmla="*/ 0 h 1968"/>
                  <a:gd name="T2" fmla="*/ 1134 w 3407"/>
                  <a:gd name="T3" fmla="*/ 0 h 1968"/>
                  <a:gd name="T4" fmla="*/ 0 w 3407"/>
                  <a:gd name="T5" fmla="*/ 1968 h 1968"/>
                  <a:gd name="T6" fmla="*/ 3407 w 3407"/>
                  <a:gd name="T7" fmla="*/ 0 h 1968"/>
                </a:gdLst>
                <a:ahLst/>
                <a:cxnLst>
                  <a:cxn ang="0">
                    <a:pos x="T0" y="T1"/>
                  </a:cxn>
                  <a:cxn ang="0">
                    <a:pos x="T2" y="T3"/>
                  </a:cxn>
                  <a:cxn ang="0">
                    <a:pos x="T4" y="T5"/>
                  </a:cxn>
                  <a:cxn ang="0">
                    <a:pos x="T6" y="T7"/>
                  </a:cxn>
                </a:cxnLst>
                <a:rect l="0" t="0" r="r" b="b"/>
                <a:pathLst>
                  <a:path w="3407" h="1968">
                    <a:moveTo>
                      <a:pt x="3407" y="0"/>
                    </a:moveTo>
                    <a:lnTo>
                      <a:pt x="1134" y="0"/>
                    </a:lnTo>
                    <a:lnTo>
                      <a:pt x="0" y="1968"/>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1" name="Freeform 25"/>
              <p:cNvSpPr/>
              <p:nvPr/>
            </p:nvSpPr>
            <p:spPr bwMode="auto">
              <a:xfrm>
                <a:off x="3800811" y="3024379"/>
                <a:ext cx="3439588" cy="1983795"/>
              </a:xfrm>
              <a:custGeom>
                <a:avLst/>
                <a:gdLst>
                  <a:gd name="T0" fmla="*/ 0 w 3407"/>
                  <a:gd name="T1" fmla="*/ 0 h 1965"/>
                  <a:gd name="T2" fmla="*/ 1134 w 3407"/>
                  <a:gd name="T3" fmla="*/ 1965 h 1965"/>
                  <a:gd name="T4" fmla="*/ 3407 w 3407"/>
                  <a:gd name="T5" fmla="*/ 1965 h 1965"/>
                  <a:gd name="T6" fmla="*/ 0 w 3407"/>
                  <a:gd name="T7" fmla="*/ 0 h 1965"/>
                </a:gdLst>
                <a:ahLst/>
                <a:cxnLst>
                  <a:cxn ang="0">
                    <a:pos x="T0" y="T1"/>
                  </a:cxn>
                  <a:cxn ang="0">
                    <a:pos x="T2" y="T3"/>
                  </a:cxn>
                  <a:cxn ang="0">
                    <a:pos x="T4" y="T5"/>
                  </a:cxn>
                  <a:cxn ang="0">
                    <a:pos x="T6" y="T7"/>
                  </a:cxn>
                </a:cxnLst>
                <a:rect l="0" t="0" r="r" b="b"/>
                <a:pathLst>
                  <a:path w="3407" h="1965">
                    <a:moveTo>
                      <a:pt x="0" y="0"/>
                    </a:moveTo>
                    <a:lnTo>
                      <a:pt x="1134" y="1965"/>
                    </a:lnTo>
                    <a:lnTo>
                      <a:pt x="3407" y="1965"/>
                    </a:lnTo>
                    <a:lnTo>
                      <a:pt x="0"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2" name="Freeform 33"/>
              <p:cNvSpPr/>
              <p:nvPr/>
            </p:nvSpPr>
            <p:spPr bwMode="auto">
              <a:xfrm>
                <a:off x="4946668" y="3016568"/>
                <a:ext cx="3439588" cy="1983795"/>
              </a:xfrm>
              <a:custGeom>
                <a:avLst/>
                <a:gdLst>
                  <a:gd name="T0" fmla="*/ 3407 w 3407"/>
                  <a:gd name="T1" fmla="*/ 0 h 1965"/>
                  <a:gd name="T2" fmla="*/ 0 w 3407"/>
                  <a:gd name="T3" fmla="*/ 1965 h 1965"/>
                  <a:gd name="T4" fmla="*/ 2273 w 3407"/>
                  <a:gd name="T5" fmla="*/ 1965 h 1965"/>
                  <a:gd name="T6" fmla="*/ 3407 w 3407"/>
                  <a:gd name="T7" fmla="*/ 0 h 1965"/>
                </a:gdLst>
                <a:ahLst/>
                <a:cxnLst>
                  <a:cxn ang="0">
                    <a:pos x="T0" y="T1"/>
                  </a:cxn>
                  <a:cxn ang="0">
                    <a:pos x="T2" y="T3"/>
                  </a:cxn>
                  <a:cxn ang="0">
                    <a:pos x="T4" y="T5"/>
                  </a:cxn>
                  <a:cxn ang="0">
                    <a:pos x="T6" y="T7"/>
                  </a:cxn>
                </a:cxnLst>
                <a:rect l="0" t="0" r="r" b="b"/>
                <a:pathLst>
                  <a:path w="3407" h="1965">
                    <a:moveTo>
                      <a:pt x="3407" y="0"/>
                    </a:moveTo>
                    <a:lnTo>
                      <a:pt x="0" y="1965"/>
                    </a:lnTo>
                    <a:lnTo>
                      <a:pt x="2273" y="1965"/>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3" name="Freeform 131"/>
              <p:cNvSpPr/>
              <p:nvPr/>
            </p:nvSpPr>
            <p:spPr bwMode="auto">
              <a:xfrm>
                <a:off x="3798124" y="1016405"/>
                <a:ext cx="4524573" cy="3915581"/>
              </a:xfrm>
              <a:custGeom>
                <a:avLst/>
                <a:gdLst>
                  <a:gd name="T0" fmla="*/ 2297 w 3061"/>
                  <a:gd name="T1" fmla="*/ 0 h 2649"/>
                  <a:gd name="T2" fmla="*/ 3061 w 3061"/>
                  <a:gd name="T3" fmla="*/ 1325 h 2649"/>
                  <a:gd name="T4" fmla="*/ 2297 w 3061"/>
                  <a:gd name="T5" fmla="*/ 2649 h 2649"/>
                  <a:gd name="T6" fmla="*/ 764 w 3061"/>
                  <a:gd name="T7" fmla="*/ 2649 h 2649"/>
                  <a:gd name="T8" fmla="*/ 0 w 3061"/>
                  <a:gd name="T9" fmla="*/ 1325 h 2649"/>
                  <a:gd name="T10" fmla="*/ 764 w 3061"/>
                  <a:gd name="T11" fmla="*/ 0 h 2649"/>
                  <a:gd name="T12" fmla="*/ 2297 w 3061"/>
                  <a:gd name="T13" fmla="*/ 0 h 2649"/>
                </a:gdLst>
                <a:ahLst/>
                <a:cxnLst>
                  <a:cxn ang="0">
                    <a:pos x="T0" y="T1"/>
                  </a:cxn>
                  <a:cxn ang="0">
                    <a:pos x="T2" y="T3"/>
                  </a:cxn>
                  <a:cxn ang="0">
                    <a:pos x="T4" y="T5"/>
                  </a:cxn>
                  <a:cxn ang="0">
                    <a:pos x="T6" y="T7"/>
                  </a:cxn>
                  <a:cxn ang="0">
                    <a:pos x="T8" y="T9"/>
                  </a:cxn>
                  <a:cxn ang="0">
                    <a:pos x="T10" y="T11"/>
                  </a:cxn>
                  <a:cxn ang="0">
                    <a:pos x="T12" y="T13"/>
                  </a:cxn>
                </a:cxnLst>
                <a:rect l="0" t="0" r="r" b="b"/>
                <a:pathLst>
                  <a:path w="3061" h="2649">
                    <a:moveTo>
                      <a:pt x="2297" y="0"/>
                    </a:moveTo>
                    <a:lnTo>
                      <a:pt x="3061" y="1325"/>
                    </a:lnTo>
                    <a:lnTo>
                      <a:pt x="2297" y="2649"/>
                    </a:lnTo>
                    <a:lnTo>
                      <a:pt x="764" y="2649"/>
                    </a:lnTo>
                    <a:lnTo>
                      <a:pt x="0" y="1325"/>
                    </a:lnTo>
                    <a:lnTo>
                      <a:pt x="764" y="0"/>
                    </a:lnTo>
                    <a:lnTo>
                      <a:pt x="2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3"/>
              <p:cNvSpPr/>
              <p:nvPr/>
            </p:nvSpPr>
            <p:spPr bwMode="auto">
              <a:xfrm>
                <a:off x="6059671" y="1016405"/>
                <a:ext cx="2263026" cy="1958530"/>
              </a:xfrm>
              <a:custGeom>
                <a:avLst/>
                <a:gdLst>
                  <a:gd name="T0" fmla="*/ 767 w 1531"/>
                  <a:gd name="T1" fmla="*/ 0 h 1325"/>
                  <a:gd name="T2" fmla="*/ 767 w 1531"/>
                  <a:gd name="T3" fmla="*/ 0 h 1325"/>
                  <a:gd name="T4" fmla="*/ 0 w 1531"/>
                  <a:gd name="T5" fmla="*/ 442 h 1325"/>
                  <a:gd name="T6" fmla="*/ 1531 w 1531"/>
                  <a:gd name="T7" fmla="*/ 1325 h 1325"/>
                  <a:gd name="T8" fmla="*/ 767 w 1531"/>
                  <a:gd name="T9" fmla="*/ 0 h 1325"/>
                </a:gdLst>
                <a:ahLst/>
                <a:cxnLst>
                  <a:cxn ang="0">
                    <a:pos x="T0" y="T1"/>
                  </a:cxn>
                  <a:cxn ang="0">
                    <a:pos x="T2" y="T3"/>
                  </a:cxn>
                  <a:cxn ang="0">
                    <a:pos x="T4" y="T5"/>
                  </a:cxn>
                  <a:cxn ang="0">
                    <a:pos x="T6" y="T7"/>
                  </a:cxn>
                  <a:cxn ang="0">
                    <a:pos x="T8" y="T9"/>
                  </a:cxn>
                </a:cxnLst>
                <a:rect l="0" t="0" r="r" b="b"/>
                <a:pathLst>
                  <a:path w="1531" h="1325">
                    <a:moveTo>
                      <a:pt x="767" y="0"/>
                    </a:moveTo>
                    <a:lnTo>
                      <a:pt x="767" y="0"/>
                    </a:lnTo>
                    <a:lnTo>
                      <a:pt x="0" y="442"/>
                    </a:lnTo>
                    <a:lnTo>
                      <a:pt x="1531" y="132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5"/>
              <p:cNvSpPr/>
              <p:nvPr/>
            </p:nvSpPr>
            <p:spPr bwMode="auto">
              <a:xfrm>
                <a:off x="3798124" y="2974934"/>
                <a:ext cx="3395277" cy="1957051"/>
              </a:xfrm>
              <a:custGeom>
                <a:avLst/>
                <a:gdLst>
                  <a:gd name="T0" fmla="*/ 0 w 2297"/>
                  <a:gd name="T1" fmla="*/ 0 h 1324"/>
                  <a:gd name="T2" fmla="*/ 764 w 2297"/>
                  <a:gd name="T3" fmla="*/ 1324 h 1324"/>
                  <a:gd name="T4" fmla="*/ 2297 w 2297"/>
                  <a:gd name="T5" fmla="*/ 1324 h 1324"/>
                  <a:gd name="T6" fmla="*/ 764 w 2297"/>
                  <a:gd name="T7" fmla="*/ 1324 h 1324"/>
                  <a:gd name="T8" fmla="*/ 1530 w 2297"/>
                  <a:gd name="T9" fmla="*/ 882 h 1324"/>
                  <a:gd name="T10" fmla="*/ 0 w 2297"/>
                  <a:gd name="T11" fmla="*/ 0 h 1324"/>
                </a:gdLst>
                <a:ahLst/>
                <a:cxnLst>
                  <a:cxn ang="0">
                    <a:pos x="T0" y="T1"/>
                  </a:cxn>
                  <a:cxn ang="0">
                    <a:pos x="T2" y="T3"/>
                  </a:cxn>
                  <a:cxn ang="0">
                    <a:pos x="T4" y="T5"/>
                  </a:cxn>
                  <a:cxn ang="0">
                    <a:pos x="T6" y="T7"/>
                  </a:cxn>
                  <a:cxn ang="0">
                    <a:pos x="T8" y="T9"/>
                  </a:cxn>
                  <a:cxn ang="0">
                    <a:pos x="T10" y="T11"/>
                  </a:cxn>
                </a:cxnLst>
                <a:rect l="0" t="0" r="r" b="b"/>
                <a:pathLst>
                  <a:path w="2297" h="1324">
                    <a:moveTo>
                      <a:pt x="0" y="0"/>
                    </a:moveTo>
                    <a:lnTo>
                      <a:pt x="764" y="1324"/>
                    </a:lnTo>
                    <a:lnTo>
                      <a:pt x="2297" y="1324"/>
                    </a:lnTo>
                    <a:lnTo>
                      <a:pt x="764" y="1324"/>
                    </a:lnTo>
                    <a:lnTo>
                      <a:pt x="1530" y="8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7"/>
              <p:cNvSpPr/>
              <p:nvPr/>
            </p:nvSpPr>
            <p:spPr bwMode="auto">
              <a:xfrm>
                <a:off x="6059671" y="2974934"/>
                <a:ext cx="2263026" cy="1957051"/>
              </a:xfrm>
              <a:custGeom>
                <a:avLst/>
                <a:gdLst>
                  <a:gd name="T0" fmla="*/ 1531 w 1531"/>
                  <a:gd name="T1" fmla="*/ 0 h 1324"/>
                  <a:gd name="T2" fmla="*/ 0 w 1531"/>
                  <a:gd name="T3" fmla="*/ 882 h 1324"/>
                  <a:gd name="T4" fmla="*/ 767 w 1531"/>
                  <a:gd name="T5" fmla="*/ 1324 h 1324"/>
                  <a:gd name="T6" fmla="*/ 1531 w 1531"/>
                  <a:gd name="T7" fmla="*/ 0 h 1324"/>
                </a:gdLst>
                <a:ahLst/>
                <a:cxnLst>
                  <a:cxn ang="0">
                    <a:pos x="T0" y="T1"/>
                  </a:cxn>
                  <a:cxn ang="0">
                    <a:pos x="T2" y="T3"/>
                  </a:cxn>
                  <a:cxn ang="0">
                    <a:pos x="T4" y="T5"/>
                  </a:cxn>
                  <a:cxn ang="0">
                    <a:pos x="T6" y="T7"/>
                  </a:cxn>
                </a:cxnLst>
                <a:rect l="0" t="0" r="r" b="b"/>
                <a:pathLst>
                  <a:path w="1531" h="1324">
                    <a:moveTo>
                      <a:pt x="1531" y="0"/>
                    </a:moveTo>
                    <a:lnTo>
                      <a:pt x="0" y="882"/>
                    </a:lnTo>
                    <a:lnTo>
                      <a:pt x="767" y="1324"/>
                    </a:lnTo>
                    <a:lnTo>
                      <a:pt x="15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9"/>
              <p:cNvSpPr/>
              <p:nvPr/>
            </p:nvSpPr>
            <p:spPr bwMode="auto">
              <a:xfrm>
                <a:off x="4927420" y="4278650"/>
                <a:ext cx="2265982" cy="653336"/>
              </a:xfrm>
              <a:custGeom>
                <a:avLst/>
                <a:gdLst>
                  <a:gd name="T0" fmla="*/ 766 w 1533"/>
                  <a:gd name="T1" fmla="*/ 0 h 442"/>
                  <a:gd name="T2" fmla="*/ 0 w 1533"/>
                  <a:gd name="T3" fmla="*/ 442 h 442"/>
                  <a:gd name="T4" fmla="*/ 1533 w 1533"/>
                  <a:gd name="T5" fmla="*/ 442 h 442"/>
                  <a:gd name="T6" fmla="*/ 766 w 1533"/>
                  <a:gd name="T7" fmla="*/ 0 h 442"/>
                </a:gdLst>
                <a:ahLst/>
                <a:cxnLst>
                  <a:cxn ang="0">
                    <a:pos x="T0" y="T1"/>
                  </a:cxn>
                  <a:cxn ang="0">
                    <a:pos x="T2" y="T3"/>
                  </a:cxn>
                  <a:cxn ang="0">
                    <a:pos x="T4" y="T5"/>
                  </a:cxn>
                  <a:cxn ang="0">
                    <a:pos x="T6" y="T7"/>
                  </a:cxn>
                </a:cxnLst>
                <a:rect l="0" t="0" r="r" b="b"/>
                <a:pathLst>
                  <a:path w="1533" h="442">
                    <a:moveTo>
                      <a:pt x="766" y="0"/>
                    </a:moveTo>
                    <a:lnTo>
                      <a:pt x="0" y="442"/>
                    </a:lnTo>
                    <a:lnTo>
                      <a:pt x="1533" y="442"/>
                    </a:lnTo>
                    <a:lnTo>
                      <a:pt x="7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1"/>
              <p:cNvSpPr/>
              <p:nvPr/>
            </p:nvSpPr>
            <p:spPr bwMode="auto">
              <a:xfrm>
                <a:off x="3798124" y="1016405"/>
                <a:ext cx="2261547" cy="1958530"/>
              </a:xfrm>
              <a:custGeom>
                <a:avLst/>
                <a:gdLst>
                  <a:gd name="T0" fmla="*/ 764 w 1530"/>
                  <a:gd name="T1" fmla="*/ 0 h 1325"/>
                  <a:gd name="T2" fmla="*/ 764 w 1530"/>
                  <a:gd name="T3" fmla="*/ 0 h 1325"/>
                  <a:gd name="T4" fmla="*/ 0 w 1530"/>
                  <a:gd name="T5" fmla="*/ 1325 h 1325"/>
                  <a:gd name="T6" fmla="*/ 1530 w 1530"/>
                  <a:gd name="T7" fmla="*/ 442 h 1325"/>
                  <a:gd name="T8" fmla="*/ 764 w 1530"/>
                  <a:gd name="T9" fmla="*/ 0 h 1325"/>
                </a:gdLst>
                <a:ahLst/>
                <a:cxnLst>
                  <a:cxn ang="0">
                    <a:pos x="T0" y="T1"/>
                  </a:cxn>
                  <a:cxn ang="0">
                    <a:pos x="T2" y="T3"/>
                  </a:cxn>
                  <a:cxn ang="0">
                    <a:pos x="T4" y="T5"/>
                  </a:cxn>
                  <a:cxn ang="0">
                    <a:pos x="T6" y="T7"/>
                  </a:cxn>
                  <a:cxn ang="0">
                    <a:pos x="T8" y="T9"/>
                  </a:cxn>
                </a:cxnLst>
                <a:rect l="0" t="0" r="r" b="b"/>
                <a:pathLst>
                  <a:path w="1530" h="1325">
                    <a:moveTo>
                      <a:pt x="764" y="0"/>
                    </a:moveTo>
                    <a:lnTo>
                      <a:pt x="764" y="0"/>
                    </a:lnTo>
                    <a:lnTo>
                      <a:pt x="0" y="1325"/>
                    </a:lnTo>
                    <a:lnTo>
                      <a:pt x="1530" y="44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3"/>
              <p:cNvSpPr/>
              <p:nvPr/>
            </p:nvSpPr>
            <p:spPr bwMode="auto">
              <a:xfrm>
                <a:off x="4927420" y="1016405"/>
                <a:ext cx="2265982" cy="653336"/>
              </a:xfrm>
              <a:custGeom>
                <a:avLst/>
                <a:gdLst>
                  <a:gd name="T0" fmla="*/ 1533 w 1533"/>
                  <a:gd name="T1" fmla="*/ 0 h 442"/>
                  <a:gd name="T2" fmla="*/ 0 w 1533"/>
                  <a:gd name="T3" fmla="*/ 0 h 442"/>
                  <a:gd name="T4" fmla="*/ 766 w 1533"/>
                  <a:gd name="T5" fmla="*/ 442 h 442"/>
                  <a:gd name="T6" fmla="*/ 1533 w 1533"/>
                  <a:gd name="T7" fmla="*/ 0 h 442"/>
                </a:gdLst>
                <a:ahLst/>
                <a:cxnLst>
                  <a:cxn ang="0">
                    <a:pos x="T0" y="T1"/>
                  </a:cxn>
                  <a:cxn ang="0">
                    <a:pos x="T2" y="T3"/>
                  </a:cxn>
                  <a:cxn ang="0">
                    <a:pos x="T4" y="T5"/>
                  </a:cxn>
                  <a:cxn ang="0">
                    <a:pos x="T6" y="T7"/>
                  </a:cxn>
                </a:cxnLst>
                <a:rect l="0" t="0" r="r" b="b"/>
                <a:pathLst>
                  <a:path w="1533" h="442">
                    <a:moveTo>
                      <a:pt x="1533" y="0"/>
                    </a:moveTo>
                    <a:lnTo>
                      <a:pt x="0" y="0"/>
                    </a:lnTo>
                    <a:lnTo>
                      <a:pt x="766" y="442"/>
                    </a:lnTo>
                    <a:lnTo>
                      <a:pt x="15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141"/>
            <p:cNvSpPr>
              <a:spLocks noChangeArrowheads="1"/>
            </p:cNvSpPr>
            <p:nvPr/>
          </p:nvSpPr>
          <p:spPr bwMode="auto">
            <a:xfrm>
              <a:off x="8066838" y="3106877"/>
              <a:ext cx="523009" cy="532266"/>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FFFFFF">
                <a:alpha val="40000"/>
              </a:srgbClr>
            </a:solidFill>
            <a:ln>
              <a:noFill/>
            </a:ln>
            <a:effectLst/>
          </p:spPr>
          <p:txBody>
            <a:bodyPr wrap="none" anchor="ctr"/>
            <a:lstStyle/>
            <a:p>
              <a:pPr defTabSz="534670"/>
              <a:endParaRPr lang="en-US" sz="2105">
                <a:solidFill>
                  <a:prstClr val="black"/>
                </a:solidFill>
                <a:latin typeface="Calibri" panose="020F0502020204030204"/>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204" name="Shape 6"/>
          <p:cNvSpPr/>
          <p:nvPr/>
        </p:nvSpPr>
        <p:spPr>
          <a:xfrm>
            <a:off x="2511583" y="2184268"/>
            <a:ext cx="9713119" cy="47803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solidFill>
            <a:srgbClr val="CBD8D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75" name="矩形 74"/>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205" name="Shape 7"/>
          <p:cNvSpPr/>
          <p:nvPr/>
        </p:nvSpPr>
        <p:spPr>
          <a:xfrm>
            <a:off x="3418360" y="2223110"/>
            <a:ext cx="8809080" cy="4744847"/>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rgbClr val="5DB6C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16" name="TextBox 33"/>
          <p:cNvSpPr txBox="1"/>
          <p:nvPr/>
        </p:nvSpPr>
        <p:spPr>
          <a:xfrm>
            <a:off x="4851104" y="4902198"/>
            <a:ext cx="1028154" cy="238644"/>
          </a:xfrm>
          <a:prstGeom prst="rect">
            <a:avLst/>
          </a:prstGeom>
          <a:noFill/>
        </p:spPr>
        <p:txBody>
          <a:bodyPr wrap="square" numCol="1" spcCol="0" rtlCol="0" anchor="ctr">
            <a:spAutoFit/>
          </a:bodyPr>
          <a:lstStyle/>
          <a:p>
            <a:pPr algn="ctr">
              <a:lnSpc>
                <a:spcPts val="1200"/>
              </a:lnSpc>
            </a:pPr>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236" name="Freeform 46"/>
          <p:cNvSpPr>
            <a:spLocks noChangeArrowheads="1"/>
          </p:cNvSpPr>
          <p:nvPr/>
        </p:nvSpPr>
        <p:spPr bwMode="auto">
          <a:xfrm>
            <a:off x="5174194" y="4376768"/>
            <a:ext cx="381974" cy="36378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cs typeface="+mn-ea"/>
              <a:sym typeface="+mn-lt"/>
            </a:endParaRPr>
          </a:p>
        </p:txBody>
      </p:sp>
      <p:sp>
        <p:nvSpPr>
          <p:cNvPr id="3" name="矩形 2"/>
          <p:cNvSpPr/>
          <p:nvPr/>
        </p:nvSpPr>
        <p:spPr>
          <a:xfrm>
            <a:off x="1084319" y="2622442"/>
            <a:ext cx="10257067"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2.1. Non-sufficiency Supply of Water Resources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（水资源供应不足）</a:t>
            </a:r>
            <a:endParaRPr lang="en-US" altLang="zh-C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204" name="Shape 6"/>
          <p:cNvSpPr/>
          <p:nvPr/>
        </p:nvSpPr>
        <p:spPr>
          <a:xfrm>
            <a:off x="2511583" y="2184268"/>
            <a:ext cx="9713119" cy="47803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solidFill>
            <a:srgbClr val="CBD8D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75" name="矩形 74"/>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205" name="Shape 7"/>
          <p:cNvSpPr/>
          <p:nvPr/>
        </p:nvSpPr>
        <p:spPr>
          <a:xfrm>
            <a:off x="3418360" y="2223110"/>
            <a:ext cx="8809080" cy="4744847"/>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rgbClr val="5DB6C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16" name="TextBox 33"/>
          <p:cNvSpPr txBox="1"/>
          <p:nvPr/>
        </p:nvSpPr>
        <p:spPr>
          <a:xfrm>
            <a:off x="4851104" y="4902198"/>
            <a:ext cx="1028154" cy="238644"/>
          </a:xfrm>
          <a:prstGeom prst="rect">
            <a:avLst/>
          </a:prstGeom>
          <a:noFill/>
        </p:spPr>
        <p:txBody>
          <a:bodyPr wrap="square" numCol="1" spcCol="0" rtlCol="0" anchor="ctr">
            <a:spAutoFit/>
          </a:bodyPr>
          <a:lstStyle/>
          <a:p>
            <a:pPr algn="ctr">
              <a:lnSpc>
                <a:spcPts val="1200"/>
              </a:lnSpc>
            </a:pPr>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236" name="Freeform 46"/>
          <p:cNvSpPr>
            <a:spLocks noChangeArrowheads="1"/>
          </p:cNvSpPr>
          <p:nvPr/>
        </p:nvSpPr>
        <p:spPr bwMode="auto">
          <a:xfrm>
            <a:off x="5174194" y="4376768"/>
            <a:ext cx="381974" cy="363787"/>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cs typeface="+mn-ea"/>
              <a:sym typeface="+mn-lt"/>
            </a:endParaRPr>
          </a:p>
        </p:txBody>
      </p:sp>
      <p:sp>
        <p:nvSpPr>
          <p:cNvPr id="4" name="文本框 3"/>
          <p:cNvSpPr txBox="1"/>
          <p:nvPr/>
        </p:nvSpPr>
        <p:spPr>
          <a:xfrm>
            <a:off x="488315" y="1068705"/>
            <a:ext cx="11353800" cy="4031873"/>
          </a:xfrm>
          <a:prstGeom prst="rect">
            <a:avLst/>
          </a:prstGeom>
          <a:noFill/>
        </p:spPr>
        <p:txBody>
          <a:bodyPr wrap="square" rtlCol="0">
            <a:spAutoFit/>
          </a:bodyPr>
          <a:lstStyle/>
          <a:p>
            <a:r>
              <a:rPr kumimoji="1" lang="zh-CN" altLang="en-US" sz="2800" dirty="0"/>
              <a:t>    </a:t>
            </a:r>
            <a:r>
              <a:rPr kumimoji="1" lang="zh-CN" altLang="en-US" sz="3200" b="1" dirty="0"/>
              <a:t>As public resources, the non- sufficiency supply is one of causes of the Taihu Lake environmental crisis. Taihu Lake will remain polluted until the water structure changes, such as the eutrophic state, the outbreak of cyanobacteria, and drinking water shortage for residents. </a:t>
            </a:r>
            <a:endParaRPr kumimoji="1" lang="en-US" altLang="zh-CN" sz="3200" b="1" dirty="0"/>
          </a:p>
          <a:p>
            <a:r>
              <a:rPr kumimoji="1" lang="en-US" altLang="zh-CN" sz="3200" b="1" dirty="0"/>
              <a:t>     </a:t>
            </a:r>
            <a:r>
              <a:rPr kumimoji="1" lang="zh-CN" altLang="en-US" sz="3200" b="1" dirty="0"/>
              <a:t> </a:t>
            </a:r>
            <a:r>
              <a:rPr kumimoji="1" lang="en-US" altLang="zh-CN" sz="3200" b="1" dirty="0"/>
              <a:t>T</a:t>
            </a:r>
            <a:r>
              <a:rPr kumimoji="1" lang="zh-CN" altLang="en-US" sz="3200" b="1" dirty="0"/>
              <a:t>he domestic sewage and industrial emissions, especially long-term industrial wastewater discharge, which led to ecological crisis</a:t>
            </a:r>
            <a:r>
              <a:rPr kumimoji="1" lang="en-US" altLang="zh-CN" sz="3200" b="1" dirty="0"/>
              <a:t>.</a:t>
            </a:r>
            <a:endParaRPr kumimoji="1" lang="zh-CN" altLang="en-US" sz="3200" b="1" dirty="0"/>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 name="矩形 2"/>
          <p:cNvSpPr/>
          <p:nvPr/>
        </p:nvSpPr>
        <p:spPr>
          <a:xfrm>
            <a:off x="1902867" y="2967335"/>
            <a:ext cx="8386271" cy="1754326"/>
          </a:xfrm>
          <a:prstGeom prst="rect">
            <a:avLst/>
          </a:prstGeom>
          <a:noFill/>
        </p:spPr>
        <p:txBody>
          <a:bodyPr wrap="non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2.2. Lack of Legal Regulations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（缺乏法律依据）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34363" y="1470049"/>
            <a:ext cx="9753600" cy="4154984"/>
          </a:xfrm>
          <a:prstGeom prst="rect">
            <a:avLst/>
          </a:prstGeom>
          <a:noFill/>
        </p:spPr>
        <p:txBody>
          <a:bodyPr wrap="square" rtlCol="0">
            <a:spAutoFit/>
          </a:bodyPr>
          <a:lstStyle/>
          <a:p>
            <a:r>
              <a:rPr lang="en-US" altLang="zh-CN" sz="2400" b="1" dirty="0"/>
              <a:t>    </a:t>
            </a:r>
            <a:r>
              <a:rPr lang="zh-CN" sz="2400" b="1" dirty="0"/>
              <a:t>In the process of comprehensive promotion of “</a:t>
            </a:r>
            <a:r>
              <a:rPr lang="en-US" altLang="zh-CN" sz="2400" b="1" dirty="0"/>
              <a:t>River</a:t>
            </a:r>
            <a:r>
              <a:rPr lang="zh-CN" sz="2400" b="1" dirty="0"/>
              <a:t> Ch</a:t>
            </a:r>
            <a:r>
              <a:rPr lang="en-US" altLang="zh-CN" sz="2400" b="1" dirty="0"/>
              <a:t>ief</a:t>
            </a:r>
            <a:r>
              <a:rPr lang="zh-CN" sz="2400" b="1" dirty="0"/>
              <a:t> System”, there </a:t>
            </a:r>
            <a:r>
              <a:rPr lang="en-US" altLang="zh-CN" sz="2400" b="1" dirty="0"/>
              <a:t>are</a:t>
            </a:r>
            <a:r>
              <a:rPr lang="zh-CN" sz="2400" b="1" dirty="0"/>
              <a:t> also </a:t>
            </a:r>
            <a:r>
              <a:rPr lang="en-US" altLang="zh-CN" sz="2400" b="1" dirty="0"/>
              <a:t>the issues </a:t>
            </a:r>
            <a:r>
              <a:rPr lang="zh-CN" sz="2400" b="1" dirty="0"/>
              <a:t>in the application of law: the authorization and regulation of  </a:t>
            </a:r>
            <a:r>
              <a:rPr lang="en-US" altLang="zh-CN" sz="2400" b="1" dirty="0"/>
              <a:t>the</a:t>
            </a:r>
            <a:r>
              <a:rPr lang="zh-CN" sz="2400" b="1" dirty="0"/>
              <a:t>“</a:t>
            </a:r>
            <a:r>
              <a:rPr lang="en-US" altLang="zh-CN" sz="2400" b="1" dirty="0"/>
              <a:t>River Chief</a:t>
            </a:r>
            <a:r>
              <a:rPr lang="zh-CN" sz="2400" b="1" dirty="0"/>
              <a:t>” by laws and regulations is insufficient.</a:t>
            </a:r>
          </a:p>
          <a:p>
            <a:r>
              <a:rPr lang="zh-CN" sz="2400" b="1" dirty="0"/>
              <a:t>    Although the establishment of the </a:t>
            </a:r>
            <a:r>
              <a:rPr lang="zh-CN" altLang="en-US" sz="2400" b="1" dirty="0"/>
              <a:t>“</a:t>
            </a:r>
            <a:r>
              <a:rPr lang="zh-CN" sz="2400" b="1" dirty="0"/>
              <a:t>river</a:t>
            </a:r>
            <a:r>
              <a:rPr lang="en-US" altLang="zh-CN" sz="2400" b="1" dirty="0"/>
              <a:t> chief</a:t>
            </a:r>
            <a:r>
              <a:rPr lang="zh-CN" sz="2400" b="1" dirty="0"/>
              <a:t> system</a:t>
            </a:r>
            <a:r>
              <a:rPr lang="zh-CN" altLang="en-US" sz="2400" b="1" dirty="0"/>
              <a:t>”</a:t>
            </a:r>
            <a:r>
              <a:rPr lang="zh-CN" sz="2400" b="1" dirty="0"/>
              <a:t> has certain laws and regulations as the basis, the source of its powers and obligations is not directly stipulated,  only rely</a:t>
            </a:r>
            <a:r>
              <a:rPr lang="en-US" altLang="zh-CN" sz="2400" b="1" dirty="0" err="1"/>
              <a:t>ing</a:t>
            </a:r>
            <a:r>
              <a:rPr lang="en-US" altLang="zh-CN" sz="2400" b="1" dirty="0"/>
              <a:t> </a:t>
            </a:r>
            <a:r>
              <a:rPr lang="zh-CN" sz="2400" b="1" dirty="0"/>
              <a:t>on the </a:t>
            </a:r>
            <a:r>
              <a:rPr lang="zh-CN" altLang="en-US" sz="2400" b="1" dirty="0"/>
              <a:t>“</a:t>
            </a:r>
            <a:r>
              <a:rPr lang="zh-CN" sz="2400" b="1" dirty="0"/>
              <a:t>Views on the Full Implementation of the River Chief</a:t>
            </a:r>
            <a:r>
              <a:rPr lang="zh-CN" altLang="en-US" sz="2400" b="1" dirty="0"/>
              <a:t>“</a:t>
            </a:r>
            <a:r>
              <a:rPr lang="en-US" altLang="zh-CN" sz="2400" b="1" dirty="0"/>
              <a:t>(</a:t>
            </a:r>
            <a:r>
              <a:rPr lang="zh-CN" altLang="en-US" sz="2400" b="1" dirty="0"/>
              <a:t>关于全面推广河长制的意见）</a:t>
            </a:r>
            <a:r>
              <a:rPr lang="zh-CN" sz="2400" b="1" dirty="0"/>
              <a:t> issued by the State Council and the offices of local governments. </a:t>
            </a:r>
            <a:endParaRPr lang="en-US" altLang="zh-CN" sz="2400" b="1" dirty="0"/>
          </a:p>
          <a:p>
            <a:r>
              <a:rPr lang="zh-CN" sz="2400" b="1" dirty="0"/>
              <a:t>     Because the administrative norms have not undergone strict legislative procedures, the power and obligation </a:t>
            </a:r>
            <a:r>
              <a:rPr lang="en-US" altLang="zh-CN" sz="2400" b="1" dirty="0"/>
              <a:t>of</a:t>
            </a:r>
            <a:r>
              <a:rPr lang="zh-CN" sz="2400" b="1" dirty="0"/>
              <a:t> the river </a:t>
            </a:r>
            <a:r>
              <a:rPr lang="en-US" altLang="zh-CN" sz="2400" b="1" dirty="0"/>
              <a:t>chief </a:t>
            </a:r>
            <a:r>
              <a:rPr lang="zh-CN" sz="2400" b="1" dirty="0"/>
              <a:t>are not effectively awarded</a:t>
            </a:r>
            <a:r>
              <a:rPr lang="en-US" altLang="zh-CN" sz="2400" b="1" dirty="0"/>
              <a:t> by the law</a:t>
            </a:r>
            <a:r>
              <a:rPr lang="zh-CN" sz="2400"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 name="矩形 2"/>
          <p:cNvSpPr/>
          <p:nvPr/>
        </p:nvSpPr>
        <p:spPr>
          <a:xfrm>
            <a:off x="-157571" y="2500267"/>
            <a:ext cx="12406585"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2.3. Dual Power and Obligations of River Chiefs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（河长的双重权力与义务）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26108" y="1470049"/>
            <a:ext cx="9753600" cy="2677656"/>
          </a:xfrm>
          <a:prstGeom prst="rect">
            <a:avLst/>
          </a:prstGeom>
          <a:noFill/>
        </p:spPr>
        <p:txBody>
          <a:bodyPr wrap="square" rtlCol="0">
            <a:spAutoFit/>
          </a:bodyPr>
          <a:lstStyle/>
          <a:p>
            <a:r>
              <a:rPr lang="en-US" sz="2400" dirty="0"/>
              <a:t>     </a:t>
            </a:r>
            <a:r>
              <a:rPr sz="2400" b="1" dirty="0"/>
              <a:t>The regime of the four</a:t>
            </a:r>
            <a:r>
              <a:rPr lang="en-US" altLang="zh-CN" sz="2400" b="1" dirty="0"/>
              <a:t> tiers of </a:t>
            </a:r>
            <a:r>
              <a:rPr sz="2400" b="1" dirty="0"/>
              <a:t> "River Chief System" is based on the existing administrative divisions. However, the river flows through various administrative </a:t>
            </a:r>
            <a:r>
              <a:rPr lang="en-US" altLang="zh-CN" sz="2400" b="1" dirty="0"/>
              <a:t>divisions, </a:t>
            </a:r>
            <a:r>
              <a:rPr sz="2400" b="1" dirty="0"/>
              <a:t>such as Qin Huai River, the Yangtze River and other rivers in Nanjing City. </a:t>
            </a:r>
            <a:endParaRPr lang="en-US" altLang="zh-CN" sz="2400" b="1" dirty="0"/>
          </a:p>
          <a:p>
            <a:r>
              <a:rPr lang="en-US" altLang="zh-CN" sz="2400" b="1" dirty="0"/>
              <a:t>   I</a:t>
            </a:r>
            <a:r>
              <a:rPr sz="2400" b="1" dirty="0"/>
              <a:t>n this region, the two River Chiefs’ power must overlap, especially the Qin Huai River or the tributaries of the Yangtze River. So the protection of the mainstream will affect the protection of tributaries.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 name="矩形 2"/>
          <p:cNvSpPr/>
          <p:nvPr/>
        </p:nvSpPr>
        <p:spPr>
          <a:xfrm>
            <a:off x="197088" y="2556805"/>
            <a:ext cx="11797823"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2.4. The Supervising Power of the  River Chief</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（河长的监督权）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17830" y="1310005"/>
            <a:ext cx="7395210" cy="2308324"/>
          </a:xfrm>
          <a:prstGeom prst="rect">
            <a:avLst/>
          </a:prstGeom>
          <a:noFill/>
        </p:spPr>
        <p:txBody>
          <a:bodyPr wrap="square" rtlCol="0">
            <a:spAutoFit/>
          </a:bodyPr>
          <a:lstStyle/>
          <a:p>
            <a:r>
              <a:rPr lang="en-US" sz="2400" b="1" dirty="0"/>
              <a:t>     </a:t>
            </a:r>
            <a:r>
              <a:rPr sz="2400" b="1" dirty="0"/>
              <a:t>According to the </a:t>
            </a:r>
            <a:r>
              <a:rPr lang="zh-CN" altLang="en-US" sz="2400" b="1" dirty="0"/>
              <a:t>“</a:t>
            </a:r>
            <a:r>
              <a:rPr sz="2400" b="1" dirty="0"/>
              <a:t>Views on the Full Implementation of the ‘River Chief’ System </a:t>
            </a:r>
            <a:r>
              <a:rPr lang="zh-CN" altLang="en-US" sz="2400" b="1" dirty="0"/>
              <a:t>”</a:t>
            </a:r>
            <a:r>
              <a:rPr sz="2400" b="1" dirty="0"/>
              <a:t>, </a:t>
            </a:r>
            <a:r>
              <a:rPr lang="en-US" altLang="zh-CN" sz="2400" b="1" dirty="0"/>
              <a:t>four tiers of  the river chief system was found in the </a:t>
            </a:r>
            <a:r>
              <a:rPr sz="2400" b="1" dirty="0"/>
              <a:t> local governments </a:t>
            </a:r>
            <a:r>
              <a:rPr lang="en-US" altLang="zh-CN" sz="2400" b="1" dirty="0"/>
              <a:t>.</a:t>
            </a:r>
          </a:p>
          <a:p>
            <a:r>
              <a:rPr lang="en-US" altLang="zh-CN" sz="2400" b="1" dirty="0"/>
              <a:t>    </a:t>
            </a:r>
            <a:r>
              <a:rPr sz="2400" b="1" dirty="0"/>
              <a:t>Generally, the provincial governors appointed as the river chief responsible for the supervision of the water protection. </a:t>
            </a:r>
            <a:endParaRPr lang="en-US" altLang="zh-CN" sz="2400" b="1" dirty="0"/>
          </a:p>
        </p:txBody>
      </p:sp>
      <p:pic>
        <p:nvPicPr>
          <p:cNvPr id="3" name="图片 2" descr="下载"/>
          <p:cNvPicPr>
            <a:picLocks noChangeAspect="1"/>
          </p:cNvPicPr>
          <p:nvPr/>
        </p:nvPicPr>
        <p:blipFill>
          <a:blip r:embed="rId4"/>
          <a:stretch>
            <a:fillRect/>
          </a:stretch>
        </p:blipFill>
        <p:spPr>
          <a:xfrm>
            <a:off x="8663305" y="1210310"/>
            <a:ext cx="2685415" cy="1704975"/>
          </a:xfrm>
          <a:prstGeom prst="rect">
            <a:avLst/>
          </a:prstGeom>
        </p:spPr>
      </p:pic>
      <p:sp>
        <p:nvSpPr>
          <p:cNvPr id="4" name="文本框 3"/>
          <p:cNvSpPr txBox="1"/>
          <p:nvPr/>
        </p:nvSpPr>
        <p:spPr>
          <a:xfrm>
            <a:off x="9478010" y="3244215"/>
            <a:ext cx="1316990" cy="368300"/>
          </a:xfrm>
          <a:prstGeom prst="rect">
            <a:avLst/>
          </a:prstGeom>
          <a:noFill/>
        </p:spPr>
        <p:txBody>
          <a:bodyPr wrap="square" rtlCol="0">
            <a:spAutoFit/>
          </a:bodyPr>
          <a:lstStyle/>
          <a:p>
            <a:r>
              <a:rPr lang="en-US" altLang="zh-CN"/>
              <a:t>the Mayor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2880" y="-150812"/>
            <a:ext cx="12550140" cy="7223759"/>
          </a:xfrm>
          <a:prstGeom prst="rect">
            <a:avLst/>
          </a:prstGeom>
        </p:spPr>
      </p:pic>
      <p:grpSp>
        <p:nvGrpSpPr>
          <p:cNvPr id="68" name="组合 67"/>
          <p:cNvGrpSpPr/>
          <p:nvPr/>
        </p:nvGrpSpPr>
        <p:grpSpPr>
          <a:xfrm>
            <a:off x="3887674" y="2226295"/>
            <a:ext cx="4448251" cy="2469544"/>
            <a:chOff x="4341154" y="2714765"/>
            <a:chExt cx="4448251" cy="2469544"/>
          </a:xfrm>
        </p:grpSpPr>
        <p:grpSp>
          <p:nvGrpSpPr>
            <p:cNvPr id="43" name="组合 42"/>
            <p:cNvGrpSpPr/>
            <p:nvPr/>
          </p:nvGrpSpPr>
          <p:grpSpPr>
            <a:xfrm>
              <a:off x="4341154" y="2714765"/>
              <a:ext cx="4448251" cy="461665"/>
              <a:chOff x="4313606" y="2651265"/>
              <a:chExt cx="4448251" cy="461665"/>
            </a:xfrm>
          </p:grpSpPr>
          <p:sp>
            <p:nvSpPr>
              <p:cNvPr id="44" name="Freeform 6"/>
              <p:cNvSpPr>
                <a:spLocks noChangeArrowheads="1"/>
              </p:cNvSpPr>
              <p:nvPr/>
            </p:nvSpPr>
            <p:spPr bwMode="auto">
              <a:xfrm>
                <a:off x="4313606" y="2705554"/>
                <a:ext cx="360220" cy="353087"/>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4AADB9"/>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nvGrpSpPr>
              <p:cNvPr id="45" name="组合 44"/>
              <p:cNvGrpSpPr/>
              <p:nvPr/>
            </p:nvGrpSpPr>
            <p:grpSpPr>
              <a:xfrm>
                <a:off x="4833257" y="2651265"/>
                <a:ext cx="3928600" cy="461665"/>
                <a:chOff x="4833257" y="2845332"/>
                <a:chExt cx="3928600" cy="461665"/>
              </a:xfrm>
            </p:grpSpPr>
            <p:sp>
              <p:nvSpPr>
                <p:cNvPr id="46" name="文本框 45"/>
                <p:cNvSpPr txBox="1"/>
                <p:nvPr/>
              </p:nvSpPr>
              <p:spPr>
                <a:xfrm>
                  <a:off x="4833257" y="2845332"/>
                  <a:ext cx="3928600" cy="461665"/>
                </a:xfrm>
                <a:prstGeom prst="rect">
                  <a:avLst/>
                </a:prstGeom>
                <a:noFill/>
              </p:spPr>
              <p:txBody>
                <a:bodyPr wrap="square" rtlCol="0">
                  <a:spAutoFit/>
                </a:bodyPr>
                <a:lstStyle/>
                <a:p>
                  <a:r>
                    <a:rPr lang="en-US" altLang="zh-CN" sz="2400" b="1" dirty="0">
                      <a:solidFill>
                        <a:srgbClr val="64B5C0"/>
                      </a:solidFill>
                      <a:latin typeface="微软雅黑" panose="020B0503020204020204" pitchFamily="34" charset="-122"/>
                      <a:ea typeface="微软雅黑" panose="020B0503020204020204" pitchFamily="34" charset="-122"/>
                    </a:rPr>
                    <a:t>01  |</a:t>
                  </a:r>
                  <a:endParaRPr lang="zh-CN" altLang="en-US" sz="2400" b="1" dirty="0">
                    <a:solidFill>
                      <a:srgbClr val="64B5C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704211" y="2845332"/>
                  <a:ext cx="2710629" cy="461665"/>
                </a:xfrm>
                <a:prstGeom prst="rect">
                  <a:avLst/>
                </a:prstGeom>
                <a:noFill/>
              </p:spPr>
              <p:txBody>
                <a:bodyPr wrap="square" rtlCol="0">
                  <a:spAutoFit/>
                </a:bodyPr>
                <a:lstStyle/>
                <a:p>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grpSp>
        </p:grpSp>
        <p:grpSp>
          <p:nvGrpSpPr>
            <p:cNvPr id="48" name="组合 47"/>
            <p:cNvGrpSpPr/>
            <p:nvPr/>
          </p:nvGrpSpPr>
          <p:grpSpPr>
            <a:xfrm>
              <a:off x="4341154" y="3384058"/>
              <a:ext cx="3509692" cy="461665"/>
              <a:chOff x="4313606" y="2651265"/>
              <a:chExt cx="3509692" cy="461665"/>
            </a:xfrm>
          </p:grpSpPr>
          <p:sp>
            <p:nvSpPr>
              <p:cNvPr id="49" name="Freeform 6"/>
              <p:cNvSpPr>
                <a:spLocks noChangeArrowheads="1"/>
              </p:cNvSpPr>
              <p:nvPr/>
            </p:nvSpPr>
            <p:spPr bwMode="auto">
              <a:xfrm>
                <a:off x="4313606" y="2705554"/>
                <a:ext cx="360220" cy="353087"/>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38A2AF"/>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nvGrpSpPr>
              <p:cNvPr id="50" name="组合 49"/>
              <p:cNvGrpSpPr/>
              <p:nvPr/>
            </p:nvGrpSpPr>
            <p:grpSpPr>
              <a:xfrm>
                <a:off x="4833257" y="2651265"/>
                <a:ext cx="2990041" cy="461665"/>
                <a:chOff x="4833257" y="2845332"/>
                <a:chExt cx="2990041" cy="461665"/>
              </a:xfrm>
            </p:grpSpPr>
            <p:sp>
              <p:nvSpPr>
                <p:cNvPr id="51" name="文本框 50"/>
                <p:cNvSpPr txBox="1"/>
                <p:nvPr/>
              </p:nvSpPr>
              <p:spPr>
                <a:xfrm>
                  <a:off x="4833257" y="2845332"/>
                  <a:ext cx="986972" cy="461665"/>
                </a:xfrm>
                <a:prstGeom prst="rect">
                  <a:avLst/>
                </a:prstGeom>
                <a:noFill/>
              </p:spPr>
              <p:txBody>
                <a:bodyPr wrap="square" rtlCol="0">
                  <a:spAutoFit/>
                </a:bodyPr>
                <a:lstStyle/>
                <a:p>
                  <a:r>
                    <a:rPr lang="en-US" altLang="zh-CN" sz="2400" b="1" dirty="0">
                      <a:solidFill>
                        <a:srgbClr val="64B5C0"/>
                      </a:solidFill>
                      <a:latin typeface="微软雅黑" panose="020B0503020204020204" pitchFamily="34" charset="-122"/>
                      <a:ea typeface="微软雅黑" panose="020B0503020204020204" pitchFamily="34" charset="-122"/>
                    </a:rPr>
                    <a:t>02  |</a:t>
                  </a:r>
                  <a:endParaRPr lang="zh-CN" altLang="en-US" sz="2400" b="1" dirty="0">
                    <a:solidFill>
                      <a:srgbClr val="64B5C0"/>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704212" y="2845332"/>
                  <a:ext cx="2119086" cy="461665"/>
                </a:xfrm>
                <a:prstGeom prst="rect">
                  <a:avLst/>
                </a:prstGeom>
                <a:noFill/>
              </p:spPr>
              <p:txBody>
                <a:bodyPr wrap="square" rtlCol="0">
                  <a:spAutoFit/>
                </a:bodyPr>
                <a:lstStyle/>
                <a:p>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4341154" y="4053351"/>
              <a:ext cx="4101234" cy="461665"/>
              <a:chOff x="4313606" y="2651265"/>
              <a:chExt cx="4101234" cy="461665"/>
            </a:xfrm>
          </p:grpSpPr>
          <p:sp>
            <p:nvSpPr>
              <p:cNvPr id="54" name="Freeform 6"/>
              <p:cNvSpPr>
                <a:spLocks noChangeArrowheads="1"/>
              </p:cNvSpPr>
              <p:nvPr/>
            </p:nvSpPr>
            <p:spPr bwMode="auto">
              <a:xfrm>
                <a:off x="4313606" y="2705554"/>
                <a:ext cx="360220" cy="353087"/>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3AA7B6"/>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nvGrpSpPr>
              <p:cNvPr id="55" name="组合 54"/>
              <p:cNvGrpSpPr/>
              <p:nvPr/>
            </p:nvGrpSpPr>
            <p:grpSpPr>
              <a:xfrm>
                <a:off x="4833257" y="2651265"/>
                <a:ext cx="3581583" cy="461665"/>
                <a:chOff x="4833257" y="2845332"/>
                <a:chExt cx="3581583" cy="461665"/>
              </a:xfrm>
            </p:grpSpPr>
            <p:sp>
              <p:nvSpPr>
                <p:cNvPr id="56" name="文本框 55"/>
                <p:cNvSpPr txBox="1"/>
                <p:nvPr/>
              </p:nvSpPr>
              <p:spPr>
                <a:xfrm>
                  <a:off x="4833257" y="2845332"/>
                  <a:ext cx="986972" cy="461665"/>
                </a:xfrm>
                <a:prstGeom prst="rect">
                  <a:avLst/>
                </a:prstGeom>
                <a:noFill/>
              </p:spPr>
              <p:txBody>
                <a:bodyPr wrap="square" rtlCol="0">
                  <a:spAutoFit/>
                </a:bodyPr>
                <a:lstStyle/>
                <a:p>
                  <a:r>
                    <a:rPr lang="en-US" altLang="zh-CN" sz="2400" b="1" dirty="0">
                      <a:solidFill>
                        <a:srgbClr val="64B5C0"/>
                      </a:solidFill>
                      <a:latin typeface="微软雅黑" panose="020B0503020204020204" pitchFamily="34" charset="-122"/>
                      <a:ea typeface="微软雅黑" panose="020B0503020204020204" pitchFamily="34" charset="-122"/>
                    </a:rPr>
                    <a:t>03  |</a:t>
                  </a:r>
                  <a:endParaRPr lang="zh-CN" altLang="en-US" sz="2400" b="1" dirty="0">
                    <a:solidFill>
                      <a:srgbClr val="64B5C0"/>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5704212" y="2845332"/>
                  <a:ext cx="2710628" cy="461665"/>
                </a:xfrm>
                <a:prstGeom prst="rect">
                  <a:avLst/>
                </a:prstGeom>
                <a:noFill/>
              </p:spPr>
              <p:txBody>
                <a:bodyPr wrap="square" rtlCol="0">
                  <a:spAutoFit/>
                </a:bodyPr>
                <a:lstStyle/>
                <a:p>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grpSp>
        </p:grpSp>
        <p:sp>
          <p:nvSpPr>
            <p:cNvPr id="62" name="文本框 61"/>
            <p:cNvSpPr txBox="1"/>
            <p:nvPr/>
          </p:nvSpPr>
          <p:spPr>
            <a:xfrm>
              <a:off x="5731760" y="4722644"/>
              <a:ext cx="2119086" cy="461665"/>
            </a:xfrm>
            <a:prstGeom prst="rect">
              <a:avLst/>
            </a:prstGeom>
            <a:noFill/>
          </p:spPr>
          <p:txBody>
            <a:bodyPr wrap="square" rtlCol="0">
              <a:spAutoFit/>
            </a:bodyPr>
            <a:lstStyle/>
            <a:p>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2897468" y="2389577"/>
            <a:ext cx="1107996" cy="2114898"/>
            <a:chOff x="1529517" y="2520381"/>
            <a:chExt cx="1107996" cy="2114898"/>
          </a:xfrm>
        </p:grpSpPr>
        <p:sp>
          <p:nvSpPr>
            <p:cNvPr id="64" name="文本框 63"/>
            <p:cNvSpPr txBox="1"/>
            <p:nvPr/>
          </p:nvSpPr>
          <p:spPr>
            <a:xfrm rot="5400000">
              <a:off x="1610865" y="2439033"/>
              <a:ext cx="945300" cy="1107996"/>
            </a:xfrm>
            <a:prstGeom prst="rect">
              <a:avLst/>
            </a:prstGeom>
            <a:noFill/>
          </p:spPr>
          <p:txBody>
            <a:bodyPr wrap="square" rtlCol="0">
              <a:spAutoFit/>
            </a:bodyPr>
            <a:lstStyle/>
            <a:p>
              <a:r>
                <a:rPr lang="en-US" altLang="zh-CN" sz="6600" b="1" dirty="0">
                  <a:solidFill>
                    <a:srgbClr val="4AADB9"/>
                  </a:solidFill>
                  <a:latin typeface="微软雅黑" panose="020B0503020204020204" pitchFamily="34" charset="-122"/>
                  <a:ea typeface="微软雅黑" panose="020B0503020204020204" pitchFamily="34" charset="-122"/>
                </a:rPr>
                <a:t>C</a:t>
              </a:r>
              <a:endParaRPr lang="zh-CN" altLang="en-US" sz="6600" b="1" dirty="0">
                <a:solidFill>
                  <a:srgbClr val="4AADB9"/>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874115" y="3203300"/>
              <a:ext cx="461665" cy="1431979"/>
            </a:xfrm>
            <a:prstGeom prst="rect">
              <a:avLst/>
            </a:prstGeom>
            <a:noFill/>
          </p:spPr>
          <p:txBody>
            <a:bodyPr vert="eaVert" wrap="square" rtlCol="0">
              <a:spAutoFit/>
            </a:bodyPr>
            <a:lstStyle/>
            <a:p>
              <a:r>
                <a:rPr lang="en-US" altLang="zh-CN" dirty="0">
                  <a:solidFill>
                    <a:srgbClr val="4AADB9"/>
                  </a:solidFill>
                  <a:latin typeface="微软雅黑" panose="020B0503020204020204" pitchFamily="34" charset="-122"/>
                  <a:ea typeface="微软雅黑" panose="020B0503020204020204" pitchFamily="34" charset="-122"/>
                </a:rPr>
                <a:t>ONTENTS</a:t>
              </a:r>
              <a:endParaRPr lang="zh-CN" altLang="en-US" dirty="0">
                <a:solidFill>
                  <a:srgbClr val="4AADB9"/>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023840" y="3203300"/>
              <a:ext cx="492443" cy="1431979"/>
            </a:xfrm>
            <a:prstGeom prst="rect">
              <a:avLst/>
            </a:prstGeom>
            <a:noFill/>
          </p:spPr>
          <p:txBody>
            <a:bodyPr vert="eaVert" wrap="square" rtlCol="0">
              <a:spAutoFit/>
            </a:bodyPr>
            <a:lstStyle/>
            <a:p>
              <a:endParaRPr lang="zh-CN" altLang="en-US" sz="2000" b="1" dirty="0">
                <a:solidFill>
                  <a:srgbClr val="4AADB9"/>
                </a:solidFill>
                <a:latin typeface="微软雅黑" panose="020B0503020204020204" pitchFamily="34" charset="-122"/>
                <a:ea typeface="微软雅黑" panose="020B0503020204020204" pitchFamily="34" charset="-122"/>
              </a:endParaRPr>
            </a:p>
          </p:txBody>
        </p:sp>
      </p:grpSp>
      <p:cxnSp>
        <p:nvCxnSpPr>
          <p:cNvPr id="72" name="直接连接符 71"/>
          <p:cNvCxnSpPr/>
          <p:nvPr/>
        </p:nvCxnSpPr>
        <p:spPr>
          <a:xfrm>
            <a:off x="-182880" y="1002048"/>
            <a:ext cx="12550140" cy="0"/>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82880" y="5734068"/>
            <a:ext cx="12550140" cy="0"/>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695216" y="-150812"/>
            <a:ext cx="19284" cy="7223759"/>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0626890" y="-150812"/>
            <a:ext cx="19284" cy="7223759"/>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100662" y="2934767"/>
            <a:ext cx="5623847" cy="707886"/>
          </a:xfrm>
          <a:prstGeom prst="rect">
            <a:avLst/>
          </a:prstGeom>
        </p:spPr>
        <p:txBody>
          <a:bodyPr wrap="none">
            <a:spAutoFit/>
          </a:bodyPr>
          <a:lstStyle/>
          <a:p>
            <a:r>
              <a:rPr lang="en-US" altLang="zh-CN" sz="2000" b="1" dirty="0">
                <a:latin typeface="Times New Roman" panose="02020603050405020304" pitchFamily="18" charset="0"/>
                <a:ea typeface="等线" panose="02010600030101010101" pitchFamily="2" charset="-122"/>
              </a:rPr>
              <a:t>The Necessity to Establish the River Chief System</a:t>
            </a:r>
          </a:p>
          <a:p>
            <a:r>
              <a:rPr lang="zh-CN" altLang="en-US" sz="2000" b="1" dirty="0">
                <a:latin typeface="Times New Roman" panose="02020603050405020304" pitchFamily="18" charset="0"/>
                <a:ea typeface="等线" panose="02010600030101010101" pitchFamily="2" charset="-122"/>
              </a:rPr>
              <a:t>（建立河长制的必要性）</a:t>
            </a:r>
            <a:endParaRPr lang="zh-CN" altLang="en-US" sz="2000" dirty="0"/>
          </a:p>
        </p:txBody>
      </p:sp>
      <p:sp>
        <p:nvSpPr>
          <p:cNvPr id="4" name="矩形 3"/>
          <p:cNvSpPr/>
          <p:nvPr/>
        </p:nvSpPr>
        <p:spPr>
          <a:xfrm>
            <a:off x="5118848" y="2276955"/>
            <a:ext cx="3347583" cy="400110"/>
          </a:xfrm>
          <a:prstGeom prst="rect">
            <a:avLst/>
          </a:prstGeom>
        </p:spPr>
        <p:txBody>
          <a:bodyPr wrap="none">
            <a:spAutoFit/>
          </a:bodyPr>
          <a:lstStyle/>
          <a:p>
            <a:r>
              <a:rPr lang="en-US" altLang="zh-CN" sz="2000" b="1" dirty="0">
                <a:latin typeface="Times New Roman" panose="02020603050405020304" pitchFamily="18" charset="0"/>
                <a:ea typeface="等线" panose="02010600030101010101" pitchFamily="2" charset="-122"/>
              </a:rPr>
              <a:t>  Brief Introduction</a:t>
            </a:r>
            <a:r>
              <a:rPr lang="zh-CN" altLang="en-US" sz="2000" b="1" dirty="0">
                <a:latin typeface="Times New Roman" panose="02020603050405020304" pitchFamily="18" charset="0"/>
                <a:ea typeface="等线" panose="02010600030101010101" pitchFamily="2" charset="-122"/>
              </a:rPr>
              <a:t>（简介）</a:t>
            </a:r>
            <a:endParaRPr lang="zh-CN" altLang="en-US" sz="2000" dirty="0"/>
          </a:p>
        </p:txBody>
      </p:sp>
      <p:sp>
        <p:nvSpPr>
          <p:cNvPr id="5" name="矩形 4"/>
          <p:cNvSpPr/>
          <p:nvPr/>
        </p:nvSpPr>
        <p:spPr>
          <a:xfrm>
            <a:off x="5118848" y="3661560"/>
            <a:ext cx="5596917" cy="707886"/>
          </a:xfrm>
          <a:prstGeom prst="rect">
            <a:avLst/>
          </a:prstGeom>
        </p:spPr>
        <p:txBody>
          <a:bodyPr wrap="none">
            <a:spAutoFit/>
          </a:bodyPr>
          <a:lstStyle/>
          <a:p>
            <a:r>
              <a:rPr lang="en-US" altLang="zh-CN" sz="2000" b="1" dirty="0">
                <a:latin typeface="Times New Roman" panose="02020603050405020304" pitchFamily="18" charset="0"/>
                <a:ea typeface="等线" panose="02010600030101010101" pitchFamily="2" charset="-122"/>
              </a:rPr>
              <a:t>The Arrangement to River Chief System in Detail</a:t>
            </a:r>
          </a:p>
          <a:p>
            <a:r>
              <a:rPr lang="zh-CN" altLang="en-US" sz="2000" b="1" dirty="0">
                <a:latin typeface="Times New Roman" panose="02020603050405020304" pitchFamily="18" charset="0"/>
                <a:ea typeface="等线" panose="02010600030101010101" pitchFamily="2" charset="-122"/>
              </a:rPr>
              <a:t>（河长制的优化）</a:t>
            </a:r>
            <a:endParaRPr lang="zh-CN" alt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 name="矩形 2"/>
          <p:cNvSpPr/>
          <p:nvPr/>
        </p:nvSpPr>
        <p:spPr>
          <a:xfrm>
            <a:off x="-78802" y="2947055"/>
            <a:ext cx="12196247"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2.5. Ignoring the Water Ecosphere and Citizens’ rights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（对水生态和公民权利的忽视）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69340" y="1664970"/>
            <a:ext cx="6748145" cy="4832092"/>
          </a:xfrm>
          <a:prstGeom prst="rect">
            <a:avLst/>
          </a:prstGeom>
          <a:noFill/>
        </p:spPr>
        <p:txBody>
          <a:bodyPr wrap="square" rtlCol="0">
            <a:spAutoFit/>
          </a:bodyPr>
          <a:lstStyle/>
          <a:p>
            <a:r>
              <a:rPr lang="zh-CN" altLang="en-US" sz="2800" b="1" dirty="0"/>
              <a:t>    </a:t>
            </a:r>
            <a:r>
              <a:rPr lang="en-US" altLang="zh-CN" sz="2800" b="1" dirty="0"/>
              <a:t>In current, </a:t>
            </a:r>
            <a:r>
              <a:rPr lang="zh-CN" altLang="en-US" sz="2800" b="1" dirty="0"/>
              <a:t> the government paid little in compensation to people who live along the rivers and lakes. The government just asked residents to leave for other places instead of thinking about their </a:t>
            </a:r>
            <a:r>
              <a:rPr lang="en-US" altLang="zh-CN" sz="2800" b="1" dirty="0"/>
              <a:t>basic </a:t>
            </a:r>
            <a:r>
              <a:rPr lang="zh-CN" altLang="en-US" sz="2800" b="1" dirty="0"/>
              <a:t>requirements.</a:t>
            </a:r>
            <a:endParaRPr lang="en-US" altLang="zh-CN" sz="2800" b="1" dirty="0"/>
          </a:p>
          <a:p>
            <a:r>
              <a:rPr lang="en-US" altLang="zh-CN" sz="2800" b="1" dirty="0"/>
              <a:t>    </a:t>
            </a:r>
            <a:r>
              <a:rPr lang="zh-CN" altLang="en-US" sz="2800" b="1" dirty="0"/>
              <a:t> In fact, citizens had the rights  </a:t>
            </a:r>
            <a:r>
              <a:rPr lang="en-US" altLang="zh-CN" sz="2800" b="1" dirty="0"/>
              <a:t>to get </a:t>
            </a:r>
            <a:r>
              <a:rPr lang="zh-CN" altLang="en-US" sz="2800" b="1" dirty="0"/>
              <a:t>compensations and liv</a:t>
            </a:r>
            <a:r>
              <a:rPr lang="en-US" altLang="zh-CN" sz="2800" b="1" dirty="0"/>
              <a:t>ed</a:t>
            </a:r>
            <a:r>
              <a:rPr lang="zh-CN" altLang="en-US" sz="2800" b="1" dirty="0"/>
              <a:t> in their hometown.    It would not only bring about conflicts but also increase the dissatisfaction with the government</a:t>
            </a:r>
            <a:r>
              <a:rPr lang="en-US" altLang="zh-CN" sz="2800" b="1" dirty="0"/>
              <a:t> if the government does not care about the people.</a:t>
            </a:r>
            <a:endParaRPr lang="zh-CN" altLang="en-US" sz="2800" b="1" dirty="0"/>
          </a:p>
        </p:txBody>
      </p:sp>
      <p:pic>
        <p:nvPicPr>
          <p:cNvPr id="3" name="图片 2" descr="下载 (1)"/>
          <p:cNvPicPr>
            <a:picLocks noChangeAspect="1"/>
          </p:cNvPicPr>
          <p:nvPr/>
        </p:nvPicPr>
        <p:blipFill>
          <a:blip r:embed="rId4"/>
          <a:stretch>
            <a:fillRect/>
          </a:stretch>
        </p:blipFill>
        <p:spPr>
          <a:xfrm>
            <a:off x="8116570" y="1511935"/>
            <a:ext cx="3557905" cy="24206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947" y="-238869"/>
            <a:ext cx="12550140" cy="7223759"/>
          </a:xfrm>
          <a:prstGeom prst="rect">
            <a:avLst/>
          </a:prstGeom>
        </p:spPr>
      </p:pic>
      <p:grpSp>
        <p:nvGrpSpPr>
          <p:cNvPr id="37" name="组合 36"/>
          <p:cNvGrpSpPr/>
          <p:nvPr/>
        </p:nvGrpSpPr>
        <p:grpSpPr>
          <a:xfrm>
            <a:off x="3800839" y="2265015"/>
            <a:ext cx="5415524" cy="2511189"/>
            <a:chOff x="4308161" y="3648334"/>
            <a:chExt cx="5415524" cy="2511189"/>
          </a:xfrm>
        </p:grpSpPr>
        <p:sp>
          <p:nvSpPr>
            <p:cNvPr id="33" name="文本框 32"/>
            <p:cNvSpPr txBox="1"/>
            <p:nvPr/>
          </p:nvSpPr>
          <p:spPr>
            <a:xfrm>
              <a:off x="4308161" y="4959194"/>
              <a:ext cx="5415524" cy="1200329"/>
            </a:xfrm>
            <a:prstGeom prst="rect">
              <a:avLst/>
            </a:prstGeom>
            <a:noFill/>
          </p:spPr>
          <p:txBody>
            <a:bodyPr wrap="square" rtlCol="0">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a:t>
              </a:r>
            </a:p>
            <a:p>
              <a:pPr algn="ctr"/>
              <a:r>
                <a:rPr lang="en-US" altLang="zh-CN" sz="2400" b="1" spc="300" dirty="0">
                  <a:solidFill>
                    <a:srgbClr val="61B5C0"/>
                  </a:solidFill>
                  <a:latin typeface="微软雅黑" panose="020B0503020204020204" pitchFamily="34" charset="-122"/>
                  <a:ea typeface="微软雅黑" panose="020B0503020204020204" pitchFamily="34" charset="-122"/>
                </a:rPr>
                <a:t> River Chief System in Detail</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444777" y="3648334"/>
              <a:ext cx="1295400" cy="2215991"/>
            </a:xfrm>
            <a:prstGeom prst="rect">
              <a:avLst/>
            </a:prstGeom>
            <a:noFill/>
          </p:spPr>
          <p:txBody>
            <a:bodyPr wrap="square" rtlCol="0">
              <a:spAutoFit/>
            </a:bodyPr>
            <a:lstStyle/>
            <a:p>
              <a:pPr algn="ctr"/>
              <a:r>
                <a:rPr lang="en-US" altLang="zh-CN" sz="13800" dirty="0">
                  <a:solidFill>
                    <a:srgbClr val="5DB6C3"/>
                  </a:solidFill>
                </a:rPr>
                <a:t>P</a:t>
              </a:r>
              <a:endParaRPr lang="zh-CN" altLang="en-US" sz="13800" dirty="0">
                <a:solidFill>
                  <a:srgbClr val="5DB6C3"/>
                </a:solidFill>
              </a:endParaRPr>
            </a:p>
          </p:txBody>
        </p:sp>
        <p:sp>
          <p:nvSpPr>
            <p:cNvPr id="36" name="文本框 35"/>
            <p:cNvSpPr txBox="1"/>
            <p:nvPr/>
          </p:nvSpPr>
          <p:spPr>
            <a:xfrm>
              <a:off x="5541899" y="4511040"/>
              <a:ext cx="1332175" cy="400110"/>
            </a:xfrm>
            <a:prstGeom prst="rect">
              <a:avLst/>
            </a:prstGeom>
            <a:noFill/>
          </p:spPr>
          <p:txBody>
            <a:bodyPr wrap="square" rtlCol="0">
              <a:spAutoFit/>
            </a:bodyPr>
            <a:lstStyle/>
            <a:p>
              <a:r>
                <a:rPr lang="en-US" altLang="zh-CN" sz="2000" b="1" dirty="0">
                  <a:solidFill>
                    <a:srgbClr val="5DB6C3"/>
                  </a:solidFill>
                </a:rPr>
                <a:t>art 03</a:t>
              </a:r>
              <a:endParaRPr lang="zh-CN" altLang="en-US" sz="2000" b="1" dirty="0">
                <a:solidFill>
                  <a:srgbClr val="5DB6C3"/>
                </a:solidFill>
              </a:endParaRPr>
            </a:p>
          </p:txBody>
        </p:sp>
      </p:grpSp>
      <p:grpSp>
        <p:nvGrpSpPr>
          <p:cNvPr id="3" name="组合 2"/>
          <p:cNvGrpSpPr/>
          <p:nvPr/>
        </p:nvGrpSpPr>
        <p:grpSpPr>
          <a:xfrm>
            <a:off x="7269037" y="2384112"/>
            <a:ext cx="1475259" cy="1281864"/>
            <a:chOff x="7587168" y="2729815"/>
            <a:chExt cx="1475259" cy="1281864"/>
          </a:xfrm>
        </p:grpSpPr>
        <p:grpSp>
          <p:nvGrpSpPr>
            <p:cNvPr id="30" name="组合 29"/>
            <p:cNvGrpSpPr/>
            <p:nvPr/>
          </p:nvGrpSpPr>
          <p:grpSpPr>
            <a:xfrm>
              <a:off x="7587168" y="2729815"/>
              <a:ext cx="1475259" cy="1281864"/>
              <a:chOff x="3775967" y="1002258"/>
              <a:chExt cx="4610289" cy="4005916"/>
            </a:xfrm>
          </p:grpSpPr>
          <p:sp>
            <p:nvSpPr>
              <p:cNvPr id="18" name="Freeform 9"/>
              <p:cNvSpPr/>
              <p:nvPr/>
            </p:nvSpPr>
            <p:spPr bwMode="auto">
              <a:xfrm>
                <a:off x="3801081" y="1026752"/>
                <a:ext cx="4582220" cy="3970271"/>
              </a:xfrm>
              <a:custGeom>
                <a:avLst/>
                <a:gdLst>
                  <a:gd name="T0" fmla="*/ 2326 w 3100"/>
                  <a:gd name="T1" fmla="*/ 0 h 2686"/>
                  <a:gd name="T2" fmla="*/ 3100 w 3100"/>
                  <a:gd name="T3" fmla="*/ 1344 h 2686"/>
                  <a:gd name="T4" fmla="*/ 2326 w 3100"/>
                  <a:gd name="T5" fmla="*/ 2686 h 2686"/>
                  <a:gd name="T6" fmla="*/ 774 w 3100"/>
                  <a:gd name="T7" fmla="*/ 2686 h 2686"/>
                  <a:gd name="T8" fmla="*/ 0 w 3100"/>
                  <a:gd name="T9" fmla="*/ 1344 h 2686"/>
                  <a:gd name="T10" fmla="*/ 774 w 3100"/>
                  <a:gd name="T11" fmla="*/ 0 h 2686"/>
                  <a:gd name="T12" fmla="*/ 2326 w 3100"/>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a:noFill/>
              </a:ln>
            </p:spPr>
            <p:txBody>
              <a:bodyPr vert="horz" wrap="square" lIns="91440" tIns="45720" rIns="91440" bIns="45720" numCol="1" anchor="t" anchorCtr="0" compatLnSpc="1"/>
              <a:lstStyle/>
              <a:p>
                <a:endParaRPr lang="zh-CN" altLang="en-US"/>
              </a:p>
            </p:txBody>
          </p:sp>
          <p:sp>
            <p:nvSpPr>
              <p:cNvPr id="19" name="Freeform 345"/>
              <p:cNvSpPr/>
              <p:nvPr/>
            </p:nvSpPr>
            <p:spPr bwMode="auto">
              <a:xfrm>
                <a:off x="4946668" y="1029745"/>
                <a:ext cx="3439588" cy="1986823"/>
              </a:xfrm>
              <a:custGeom>
                <a:avLst/>
                <a:gdLst>
                  <a:gd name="T0" fmla="*/ 2273 w 3407"/>
                  <a:gd name="T1" fmla="*/ 0 h 1968"/>
                  <a:gd name="T2" fmla="*/ 0 w 3407"/>
                  <a:gd name="T3" fmla="*/ 0 h 1968"/>
                  <a:gd name="T4" fmla="*/ 3407 w 3407"/>
                  <a:gd name="T5" fmla="*/ 1968 h 1968"/>
                  <a:gd name="T6" fmla="*/ 2273 w 3407"/>
                  <a:gd name="T7" fmla="*/ 0 h 1968"/>
                </a:gdLst>
                <a:ahLst/>
                <a:cxnLst>
                  <a:cxn ang="0">
                    <a:pos x="T0" y="T1"/>
                  </a:cxn>
                  <a:cxn ang="0">
                    <a:pos x="T2" y="T3"/>
                  </a:cxn>
                  <a:cxn ang="0">
                    <a:pos x="T4" y="T5"/>
                  </a:cxn>
                  <a:cxn ang="0">
                    <a:pos x="T6" y="T7"/>
                  </a:cxn>
                </a:cxnLst>
                <a:rect l="0" t="0" r="r" b="b"/>
                <a:pathLst>
                  <a:path w="3407" h="1968">
                    <a:moveTo>
                      <a:pt x="2273" y="0"/>
                    </a:moveTo>
                    <a:lnTo>
                      <a:pt x="0" y="0"/>
                    </a:lnTo>
                    <a:lnTo>
                      <a:pt x="3407" y="1968"/>
                    </a:lnTo>
                    <a:lnTo>
                      <a:pt x="2273"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0" name="Freeform 22"/>
              <p:cNvSpPr/>
              <p:nvPr/>
            </p:nvSpPr>
            <p:spPr bwMode="auto">
              <a:xfrm>
                <a:off x="3775967" y="1002258"/>
                <a:ext cx="3439587" cy="1986823"/>
              </a:xfrm>
              <a:custGeom>
                <a:avLst/>
                <a:gdLst>
                  <a:gd name="T0" fmla="*/ 3407 w 3407"/>
                  <a:gd name="T1" fmla="*/ 0 h 1968"/>
                  <a:gd name="T2" fmla="*/ 1134 w 3407"/>
                  <a:gd name="T3" fmla="*/ 0 h 1968"/>
                  <a:gd name="T4" fmla="*/ 0 w 3407"/>
                  <a:gd name="T5" fmla="*/ 1968 h 1968"/>
                  <a:gd name="T6" fmla="*/ 3407 w 3407"/>
                  <a:gd name="T7" fmla="*/ 0 h 1968"/>
                </a:gdLst>
                <a:ahLst/>
                <a:cxnLst>
                  <a:cxn ang="0">
                    <a:pos x="T0" y="T1"/>
                  </a:cxn>
                  <a:cxn ang="0">
                    <a:pos x="T2" y="T3"/>
                  </a:cxn>
                  <a:cxn ang="0">
                    <a:pos x="T4" y="T5"/>
                  </a:cxn>
                  <a:cxn ang="0">
                    <a:pos x="T6" y="T7"/>
                  </a:cxn>
                </a:cxnLst>
                <a:rect l="0" t="0" r="r" b="b"/>
                <a:pathLst>
                  <a:path w="3407" h="1968">
                    <a:moveTo>
                      <a:pt x="3407" y="0"/>
                    </a:moveTo>
                    <a:lnTo>
                      <a:pt x="1134" y="0"/>
                    </a:lnTo>
                    <a:lnTo>
                      <a:pt x="0" y="1968"/>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1" name="Freeform 25"/>
              <p:cNvSpPr/>
              <p:nvPr/>
            </p:nvSpPr>
            <p:spPr bwMode="auto">
              <a:xfrm>
                <a:off x="3800811" y="3024379"/>
                <a:ext cx="3439588" cy="1983795"/>
              </a:xfrm>
              <a:custGeom>
                <a:avLst/>
                <a:gdLst>
                  <a:gd name="T0" fmla="*/ 0 w 3407"/>
                  <a:gd name="T1" fmla="*/ 0 h 1965"/>
                  <a:gd name="T2" fmla="*/ 1134 w 3407"/>
                  <a:gd name="T3" fmla="*/ 1965 h 1965"/>
                  <a:gd name="T4" fmla="*/ 3407 w 3407"/>
                  <a:gd name="T5" fmla="*/ 1965 h 1965"/>
                  <a:gd name="T6" fmla="*/ 0 w 3407"/>
                  <a:gd name="T7" fmla="*/ 0 h 1965"/>
                </a:gdLst>
                <a:ahLst/>
                <a:cxnLst>
                  <a:cxn ang="0">
                    <a:pos x="T0" y="T1"/>
                  </a:cxn>
                  <a:cxn ang="0">
                    <a:pos x="T2" y="T3"/>
                  </a:cxn>
                  <a:cxn ang="0">
                    <a:pos x="T4" y="T5"/>
                  </a:cxn>
                  <a:cxn ang="0">
                    <a:pos x="T6" y="T7"/>
                  </a:cxn>
                </a:cxnLst>
                <a:rect l="0" t="0" r="r" b="b"/>
                <a:pathLst>
                  <a:path w="3407" h="1965">
                    <a:moveTo>
                      <a:pt x="0" y="0"/>
                    </a:moveTo>
                    <a:lnTo>
                      <a:pt x="1134" y="1965"/>
                    </a:lnTo>
                    <a:lnTo>
                      <a:pt x="3407" y="1965"/>
                    </a:lnTo>
                    <a:lnTo>
                      <a:pt x="0"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2" name="Freeform 33"/>
              <p:cNvSpPr/>
              <p:nvPr/>
            </p:nvSpPr>
            <p:spPr bwMode="auto">
              <a:xfrm>
                <a:off x="4946668" y="3016568"/>
                <a:ext cx="3439588" cy="1983795"/>
              </a:xfrm>
              <a:custGeom>
                <a:avLst/>
                <a:gdLst>
                  <a:gd name="T0" fmla="*/ 3407 w 3407"/>
                  <a:gd name="T1" fmla="*/ 0 h 1965"/>
                  <a:gd name="T2" fmla="*/ 0 w 3407"/>
                  <a:gd name="T3" fmla="*/ 1965 h 1965"/>
                  <a:gd name="T4" fmla="*/ 2273 w 3407"/>
                  <a:gd name="T5" fmla="*/ 1965 h 1965"/>
                  <a:gd name="T6" fmla="*/ 3407 w 3407"/>
                  <a:gd name="T7" fmla="*/ 0 h 1965"/>
                </a:gdLst>
                <a:ahLst/>
                <a:cxnLst>
                  <a:cxn ang="0">
                    <a:pos x="T0" y="T1"/>
                  </a:cxn>
                  <a:cxn ang="0">
                    <a:pos x="T2" y="T3"/>
                  </a:cxn>
                  <a:cxn ang="0">
                    <a:pos x="T4" y="T5"/>
                  </a:cxn>
                  <a:cxn ang="0">
                    <a:pos x="T6" y="T7"/>
                  </a:cxn>
                </a:cxnLst>
                <a:rect l="0" t="0" r="r" b="b"/>
                <a:pathLst>
                  <a:path w="3407" h="1965">
                    <a:moveTo>
                      <a:pt x="3407" y="0"/>
                    </a:moveTo>
                    <a:lnTo>
                      <a:pt x="0" y="1965"/>
                    </a:lnTo>
                    <a:lnTo>
                      <a:pt x="2273" y="1965"/>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3" name="Freeform 131"/>
              <p:cNvSpPr/>
              <p:nvPr/>
            </p:nvSpPr>
            <p:spPr bwMode="auto">
              <a:xfrm>
                <a:off x="3798124" y="1016405"/>
                <a:ext cx="4524573" cy="3915581"/>
              </a:xfrm>
              <a:custGeom>
                <a:avLst/>
                <a:gdLst>
                  <a:gd name="T0" fmla="*/ 2297 w 3061"/>
                  <a:gd name="T1" fmla="*/ 0 h 2649"/>
                  <a:gd name="T2" fmla="*/ 3061 w 3061"/>
                  <a:gd name="T3" fmla="*/ 1325 h 2649"/>
                  <a:gd name="T4" fmla="*/ 2297 w 3061"/>
                  <a:gd name="T5" fmla="*/ 2649 h 2649"/>
                  <a:gd name="T6" fmla="*/ 764 w 3061"/>
                  <a:gd name="T7" fmla="*/ 2649 h 2649"/>
                  <a:gd name="T8" fmla="*/ 0 w 3061"/>
                  <a:gd name="T9" fmla="*/ 1325 h 2649"/>
                  <a:gd name="T10" fmla="*/ 764 w 3061"/>
                  <a:gd name="T11" fmla="*/ 0 h 2649"/>
                  <a:gd name="T12" fmla="*/ 2297 w 3061"/>
                  <a:gd name="T13" fmla="*/ 0 h 2649"/>
                </a:gdLst>
                <a:ahLst/>
                <a:cxnLst>
                  <a:cxn ang="0">
                    <a:pos x="T0" y="T1"/>
                  </a:cxn>
                  <a:cxn ang="0">
                    <a:pos x="T2" y="T3"/>
                  </a:cxn>
                  <a:cxn ang="0">
                    <a:pos x="T4" y="T5"/>
                  </a:cxn>
                  <a:cxn ang="0">
                    <a:pos x="T6" y="T7"/>
                  </a:cxn>
                  <a:cxn ang="0">
                    <a:pos x="T8" y="T9"/>
                  </a:cxn>
                  <a:cxn ang="0">
                    <a:pos x="T10" y="T11"/>
                  </a:cxn>
                  <a:cxn ang="0">
                    <a:pos x="T12" y="T13"/>
                  </a:cxn>
                </a:cxnLst>
                <a:rect l="0" t="0" r="r" b="b"/>
                <a:pathLst>
                  <a:path w="3061" h="2649">
                    <a:moveTo>
                      <a:pt x="2297" y="0"/>
                    </a:moveTo>
                    <a:lnTo>
                      <a:pt x="3061" y="1325"/>
                    </a:lnTo>
                    <a:lnTo>
                      <a:pt x="2297" y="2649"/>
                    </a:lnTo>
                    <a:lnTo>
                      <a:pt x="764" y="2649"/>
                    </a:lnTo>
                    <a:lnTo>
                      <a:pt x="0" y="1325"/>
                    </a:lnTo>
                    <a:lnTo>
                      <a:pt x="764" y="0"/>
                    </a:lnTo>
                    <a:lnTo>
                      <a:pt x="2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3"/>
              <p:cNvSpPr/>
              <p:nvPr/>
            </p:nvSpPr>
            <p:spPr bwMode="auto">
              <a:xfrm>
                <a:off x="6059671" y="1016405"/>
                <a:ext cx="2263026" cy="1958530"/>
              </a:xfrm>
              <a:custGeom>
                <a:avLst/>
                <a:gdLst>
                  <a:gd name="T0" fmla="*/ 767 w 1531"/>
                  <a:gd name="T1" fmla="*/ 0 h 1325"/>
                  <a:gd name="T2" fmla="*/ 767 w 1531"/>
                  <a:gd name="T3" fmla="*/ 0 h 1325"/>
                  <a:gd name="T4" fmla="*/ 0 w 1531"/>
                  <a:gd name="T5" fmla="*/ 442 h 1325"/>
                  <a:gd name="T6" fmla="*/ 1531 w 1531"/>
                  <a:gd name="T7" fmla="*/ 1325 h 1325"/>
                  <a:gd name="T8" fmla="*/ 767 w 1531"/>
                  <a:gd name="T9" fmla="*/ 0 h 1325"/>
                </a:gdLst>
                <a:ahLst/>
                <a:cxnLst>
                  <a:cxn ang="0">
                    <a:pos x="T0" y="T1"/>
                  </a:cxn>
                  <a:cxn ang="0">
                    <a:pos x="T2" y="T3"/>
                  </a:cxn>
                  <a:cxn ang="0">
                    <a:pos x="T4" y="T5"/>
                  </a:cxn>
                  <a:cxn ang="0">
                    <a:pos x="T6" y="T7"/>
                  </a:cxn>
                  <a:cxn ang="0">
                    <a:pos x="T8" y="T9"/>
                  </a:cxn>
                </a:cxnLst>
                <a:rect l="0" t="0" r="r" b="b"/>
                <a:pathLst>
                  <a:path w="1531" h="1325">
                    <a:moveTo>
                      <a:pt x="767" y="0"/>
                    </a:moveTo>
                    <a:lnTo>
                      <a:pt x="767" y="0"/>
                    </a:lnTo>
                    <a:lnTo>
                      <a:pt x="0" y="442"/>
                    </a:lnTo>
                    <a:lnTo>
                      <a:pt x="1531" y="132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5"/>
              <p:cNvSpPr/>
              <p:nvPr/>
            </p:nvSpPr>
            <p:spPr bwMode="auto">
              <a:xfrm>
                <a:off x="3798124" y="2974934"/>
                <a:ext cx="3395277" cy="1957051"/>
              </a:xfrm>
              <a:custGeom>
                <a:avLst/>
                <a:gdLst>
                  <a:gd name="T0" fmla="*/ 0 w 2297"/>
                  <a:gd name="T1" fmla="*/ 0 h 1324"/>
                  <a:gd name="T2" fmla="*/ 764 w 2297"/>
                  <a:gd name="T3" fmla="*/ 1324 h 1324"/>
                  <a:gd name="T4" fmla="*/ 2297 w 2297"/>
                  <a:gd name="T5" fmla="*/ 1324 h 1324"/>
                  <a:gd name="T6" fmla="*/ 764 w 2297"/>
                  <a:gd name="T7" fmla="*/ 1324 h 1324"/>
                  <a:gd name="T8" fmla="*/ 1530 w 2297"/>
                  <a:gd name="T9" fmla="*/ 882 h 1324"/>
                  <a:gd name="T10" fmla="*/ 0 w 2297"/>
                  <a:gd name="T11" fmla="*/ 0 h 1324"/>
                </a:gdLst>
                <a:ahLst/>
                <a:cxnLst>
                  <a:cxn ang="0">
                    <a:pos x="T0" y="T1"/>
                  </a:cxn>
                  <a:cxn ang="0">
                    <a:pos x="T2" y="T3"/>
                  </a:cxn>
                  <a:cxn ang="0">
                    <a:pos x="T4" y="T5"/>
                  </a:cxn>
                  <a:cxn ang="0">
                    <a:pos x="T6" y="T7"/>
                  </a:cxn>
                  <a:cxn ang="0">
                    <a:pos x="T8" y="T9"/>
                  </a:cxn>
                  <a:cxn ang="0">
                    <a:pos x="T10" y="T11"/>
                  </a:cxn>
                </a:cxnLst>
                <a:rect l="0" t="0" r="r" b="b"/>
                <a:pathLst>
                  <a:path w="2297" h="1324">
                    <a:moveTo>
                      <a:pt x="0" y="0"/>
                    </a:moveTo>
                    <a:lnTo>
                      <a:pt x="764" y="1324"/>
                    </a:lnTo>
                    <a:lnTo>
                      <a:pt x="2297" y="1324"/>
                    </a:lnTo>
                    <a:lnTo>
                      <a:pt x="764" y="1324"/>
                    </a:lnTo>
                    <a:lnTo>
                      <a:pt x="1530" y="8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7"/>
              <p:cNvSpPr/>
              <p:nvPr/>
            </p:nvSpPr>
            <p:spPr bwMode="auto">
              <a:xfrm>
                <a:off x="6059671" y="2974934"/>
                <a:ext cx="2263026" cy="1957051"/>
              </a:xfrm>
              <a:custGeom>
                <a:avLst/>
                <a:gdLst>
                  <a:gd name="T0" fmla="*/ 1531 w 1531"/>
                  <a:gd name="T1" fmla="*/ 0 h 1324"/>
                  <a:gd name="T2" fmla="*/ 0 w 1531"/>
                  <a:gd name="T3" fmla="*/ 882 h 1324"/>
                  <a:gd name="T4" fmla="*/ 767 w 1531"/>
                  <a:gd name="T5" fmla="*/ 1324 h 1324"/>
                  <a:gd name="T6" fmla="*/ 1531 w 1531"/>
                  <a:gd name="T7" fmla="*/ 0 h 1324"/>
                </a:gdLst>
                <a:ahLst/>
                <a:cxnLst>
                  <a:cxn ang="0">
                    <a:pos x="T0" y="T1"/>
                  </a:cxn>
                  <a:cxn ang="0">
                    <a:pos x="T2" y="T3"/>
                  </a:cxn>
                  <a:cxn ang="0">
                    <a:pos x="T4" y="T5"/>
                  </a:cxn>
                  <a:cxn ang="0">
                    <a:pos x="T6" y="T7"/>
                  </a:cxn>
                </a:cxnLst>
                <a:rect l="0" t="0" r="r" b="b"/>
                <a:pathLst>
                  <a:path w="1531" h="1324">
                    <a:moveTo>
                      <a:pt x="1531" y="0"/>
                    </a:moveTo>
                    <a:lnTo>
                      <a:pt x="0" y="882"/>
                    </a:lnTo>
                    <a:lnTo>
                      <a:pt x="767" y="1324"/>
                    </a:lnTo>
                    <a:lnTo>
                      <a:pt x="15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9"/>
              <p:cNvSpPr/>
              <p:nvPr/>
            </p:nvSpPr>
            <p:spPr bwMode="auto">
              <a:xfrm>
                <a:off x="4927420" y="4278650"/>
                <a:ext cx="2265982" cy="653336"/>
              </a:xfrm>
              <a:custGeom>
                <a:avLst/>
                <a:gdLst>
                  <a:gd name="T0" fmla="*/ 766 w 1533"/>
                  <a:gd name="T1" fmla="*/ 0 h 442"/>
                  <a:gd name="T2" fmla="*/ 0 w 1533"/>
                  <a:gd name="T3" fmla="*/ 442 h 442"/>
                  <a:gd name="T4" fmla="*/ 1533 w 1533"/>
                  <a:gd name="T5" fmla="*/ 442 h 442"/>
                  <a:gd name="T6" fmla="*/ 766 w 1533"/>
                  <a:gd name="T7" fmla="*/ 0 h 442"/>
                </a:gdLst>
                <a:ahLst/>
                <a:cxnLst>
                  <a:cxn ang="0">
                    <a:pos x="T0" y="T1"/>
                  </a:cxn>
                  <a:cxn ang="0">
                    <a:pos x="T2" y="T3"/>
                  </a:cxn>
                  <a:cxn ang="0">
                    <a:pos x="T4" y="T5"/>
                  </a:cxn>
                  <a:cxn ang="0">
                    <a:pos x="T6" y="T7"/>
                  </a:cxn>
                </a:cxnLst>
                <a:rect l="0" t="0" r="r" b="b"/>
                <a:pathLst>
                  <a:path w="1533" h="442">
                    <a:moveTo>
                      <a:pt x="766" y="0"/>
                    </a:moveTo>
                    <a:lnTo>
                      <a:pt x="0" y="442"/>
                    </a:lnTo>
                    <a:lnTo>
                      <a:pt x="1533" y="442"/>
                    </a:lnTo>
                    <a:lnTo>
                      <a:pt x="7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1"/>
              <p:cNvSpPr/>
              <p:nvPr/>
            </p:nvSpPr>
            <p:spPr bwMode="auto">
              <a:xfrm>
                <a:off x="3798124" y="1016405"/>
                <a:ext cx="2261547" cy="1958530"/>
              </a:xfrm>
              <a:custGeom>
                <a:avLst/>
                <a:gdLst>
                  <a:gd name="T0" fmla="*/ 764 w 1530"/>
                  <a:gd name="T1" fmla="*/ 0 h 1325"/>
                  <a:gd name="T2" fmla="*/ 764 w 1530"/>
                  <a:gd name="T3" fmla="*/ 0 h 1325"/>
                  <a:gd name="T4" fmla="*/ 0 w 1530"/>
                  <a:gd name="T5" fmla="*/ 1325 h 1325"/>
                  <a:gd name="T6" fmla="*/ 1530 w 1530"/>
                  <a:gd name="T7" fmla="*/ 442 h 1325"/>
                  <a:gd name="T8" fmla="*/ 764 w 1530"/>
                  <a:gd name="T9" fmla="*/ 0 h 1325"/>
                </a:gdLst>
                <a:ahLst/>
                <a:cxnLst>
                  <a:cxn ang="0">
                    <a:pos x="T0" y="T1"/>
                  </a:cxn>
                  <a:cxn ang="0">
                    <a:pos x="T2" y="T3"/>
                  </a:cxn>
                  <a:cxn ang="0">
                    <a:pos x="T4" y="T5"/>
                  </a:cxn>
                  <a:cxn ang="0">
                    <a:pos x="T6" y="T7"/>
                  </a:cxn>
                  <a:cxn ang="0">
                    <a:pos x="T8" y="T9"/>
                  </a:cxn>
                </a:cxnLst>
                <a:rect l="0" t="0" r="r" b="b"/>
                <a:pathLst>
                  <a:path w="1530" h="1325">
                    <a:moveTo>
                      <a:pt x="764" y="0"/>
                    </a:moveTo>
                    <a:lnTo>
                      <a:pt x="764" y="0"/>
                    </a:lnTo>
                    <a:lnTo>
                      <a:pt x="0" y="1325"/>
                    </a:lnTo>
                    <a:lnTo>
                      <a:pt x="1530" y="44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3"/>
              <p:cNvSpPr/>
              <p:nvPr/>
            </p:nvSpPr>
            <p:spPr bwMode="auto">
              <a:xfrm>
                <a:off x="4927420" y="1016405"/>
                <a:ext cx="2265982" cy="653336"/>
              </a:xfrm>
              <a:custGeom>
                <a:avLst/>
                <a:gdLst>
                  <a:gd name="T0" fmla="*/ 1533 w 1533"/>
                  <a:gd name="T1" fmla="*/ 0 h 442"/>
                  <a:gd name="T2" fmla="*/ 0 w 1533"/>
                  <a:gd name="T3" fmla="*/ 0 h 442"/>
                  <a:gd name="T4" fmla="*/ 766 w 1533"/>
                  <a:gd name="T5" fmla="*/ 442 h 442"/>
                  <a:gd name="T6" fmla="*/ 1533 w 1533"/>
                  <a:gd name="T7" fmla="*/ 0 h 442"/>
                </a:gdLst>
                <a:ahLst/>
                <a:cxnLst>
                  <a:cxn ang="0">
                    <a:pos x="T0" y="T1"/>
                  </a:cxn>
                  <a:cxn ang="0">
                    <a:pos x="T2" y="T3"/>
                  </a:cxn>
                  <a:cxn ang="0">
                    <a:pos x="T4" y="T5"/>
                  </a:cxn>
                  <a:cxn ang="0">
                    <a:pos x="T6" y="T7"/>
                  </a:cxn>
                </a:cxnLst>
                <a:rect l="0" t="0" r="r" b="b"/>
                <a:pathLst>
                  <a:path w="1533" h="442">
                    <a:moveTo>
                      <a:pt x="1533" y="0"/>
                    </a:moveTo>
                    <a:lnTo>
                      <a:pt x="0" y="0"/>
                    </a:lnTo>
                    <a:lnTo>
                      <a:pt x="766" y="442"/>
                    </a:lnTo>
                    <a:lnTo>
                      <a:pt x="15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151"/>
            <p:cNvSpPr>
              <a:spLocks noChangeArrowheads="1"/>
            </p:cNvSpPr>
            <p:nvPr/>
          </p:nvSpPr>
          <p:spPr bwMode="auto">
            <a:xfrm>
              <a:off x="8039951" y="3204569"/>
              <a:ext cx="576782" cy="336883"/>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rgbClr val="FFFFFF">
                <a:alpha val="40000"/>
              </a:srgbClr>
            </a:solidFill>
            <a:ln>
              <a:noFill/>
            </a:ln>
            <a:effectLst/>
          </p:spPr>
          <p:txBody>
            <a:bodyPr wrap="none" anchor="ctr"/>
            <a:lstStyle/>
            <a:p>
              <a:pPr defTabSz="534670"/>
              <a:endParaRPr lang="en-US" sz="2105" dirty="0">
                <a:solidFill>
                  <a:prstClr val="black"/>
                </a:solidFill>
                <a:latin typeface="Calibri" panose="020F0502020204030204"/>
              </a:endParaRPr>
            </a:p>
          </p:txBody>
        </p:sp>
      </p:gr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774928" y="2967335"/>
            <a:ext cx="10642144" cy="1754326"/>
          </a:xfrm>
          <a:prstGeom prst="rect">
            <a:avLst/>
          </a:prstGeom>
          <a:noFill/>
        </p:spPr>
        <p:txBody>
          <a:bodyPr wrap="non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3.1. Decentralization of the Authority</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（权力下移）</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184731" cy="461665"/>
          </a:xfrm>
          <a:prstGeom prst="rect">
            <a:avLst/>
          </a:prstGeom>
        </p:spPr>
        <p:txBody>
          <a:bodyPr wrap="none">
            <a:spAutoFit/>
          </a:bodyPr>
          <a:lstStyle/>
          <a:p>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92155" y="583745"/>
            <a:ext cx="9724647" cy="3539430"/>
          </a:xfrm>
          <a:prstGeom prst="rect">
            <a:avLst/>
          </a:prstGeom>
          <a:noFill/>
        </p:spPr>
        <p:txBody>
          <a:bodyPr wrap="square" rtlCol="0">
            <a:spAutoFit/>
          </a:bodyPr>
          <a:lstStyle/>
          <a:p>
            <a:r>
              <a:rPr lang="en-US" altLang="zh-CN" sz="2800" dirty="0"/>
              <a:t> </a:t>
            </a:r>
            <a:r>
              <a:rPr lang="zh-CN" altLang="en-US" sz="2800" dirty="0"/>
              <a:t>    </a:t>
            </a:r>
            <a:r>
              <a:rPr lang="zh-CN" altLang="zh-CN" sz="2800" b="1" dirty="0"/>
              <a:t>First</a:t>
            </a:r>
            <a:r>
              <a:rPr lang="en-US" altLang="zh-CN" sz="2800" b="1" dirty="0"/>
              <a:t>, </a:t>
            </a:r>
            <a:r>
              <a:rPr lang="zh-CN" altLang="zh-CN" sz="2800" b="1" dirty="0"/>
              <a:t>the System should ensure that the River Chief's power to be exercised and implemented.</a:t>
            </a:r>
            <a:r>
              <a:rPr lang="zh-CN" altLang="en-US" sz="2800" b="1" dirty="0"/>
              <a:t> </a:t>
            </a:r>
            <a:r>
              <a:rPr lang="en-US" altLang="zh-CN" sz="2800" b="1" dirty="0"/>
              <a:t>T</a:t>
            </a:r>
            <a:r>
              <a:rPr lang="zh-CN" altLang="zh-CN" sz="2800" b="1" dirty="0"/>
              <a:t>he River Chief at all tiers should have the power to mobilize the departments in their respective areas. At the same time, other departments who do not cooperate with their work in the ecological protection of water resources should be blamed.</a:t>
            </a:r>
            <a:r>
              <a:rPr lang="en-US" altLang="zh-CN" sz="2800" b="1" dirty="0"/>
              <a:t>  </a:t>
            </a:r>
            <a:r>
              <a:rPr lang="zh-CN" altLang="en-US" sz="2800" b="1" dirty="0"/>
              <a:t>   </a:t>
            </a:r>
          </a:p>
          <a:p>
            <a:r>
              <a:rPr lang="zh-CN" altLang="en-US" sz="2800" b="1" dirty="0"/>
              <a:t>     </a:t>
            </a:r>
            <a:r>
              <a:rPr lang="zh-CN" sz="2800" b="1" dirty="0"/>
              <a:t>Second, we should amplify</a:t>
            </a:r>
            <a:r>
              <a:rPr lang="en-US" altLang="zh-CN" sz="2800" b="1" dirty="0"/>
              <a:t> </a:t>
            </a:r>
            <a:r>
              <a:rPr lang="zh-CN" sz="2800" b="1" dirty="0"/>
              <a:t>the extent</a:t>
            </a:r>
            <a:r>
              <a:rPr lang="en-US" altLang="zh-CN" sz="2800" b="1" dirty="0"/>
              <a:t> </a:t>
            </a:r>
            <a:r>
              <a:rPr lang="zh-CN" sz="2800" b="1" dirty="0"/>
              <a:t>of</a:t>
            </a:r>
            <a:r>
              <a:rPr lang="zh-CN" altLang="en-US" sz="2800" b="1" dirty="0"/>
              <a:t> </a:t>
            </a:r>
            <a:r>
              <a:rPr lang="en-US" altLang="zh-CN" sz="2800" b="1" dirty="0"/>
              <a:t>the </a:t>
            </a:r>
            <a:r>
              <a:rPr lang="zh-CN" sz="2800" b="1" dirty="0"/>
              <a:t> public participation and expand the social effect of the River System. </a:t>
            </a:r>
            <a:endParaRPr lang="zh-CN" altLang="zh-CN"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198624" y="2667734"/>
            <a:ext cx="11635949"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3.2. The Optimal Allocation of the Internal Power</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（内部权力的优化）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221615" y="-298450"/>
            <a:ext cx="12887960" cy="7249795"/>
          </a:xfrm>
          <a:prstGeom prst="rect">
            <a:avLst/>
          </a:pr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7" name="文本框 6"/>
          <p:cNvSpPr txBox="1"/>
          <p:nvPr/>
        </p:nvSpPr>
        <p:spPr>
          <a:xfrm>
            <a:off x="1233941" y="1126326"/>
            <a:ext cx="9724647" cy="3539430"/>
          </a:xfrm>
          <a:prstGeom prst="rect">
            <a:avLst/>
          </a:prstGeom>
          <a:noFill/>
        </p:spPr>
        <p:txBody>
          <a:bodyPr wrap="square" rtlCol="0">
            <a:spAutoFit/>
          </a:bodyPr>
          <a:lstStyle/>
          <a:p>
            <a:r>
              <a:rPr lang="zh-CN" altLang="en-US" sz="2800" dirty="0"/>
              <a:t>   </a:t>
            </a:r>
            <a:r>
              <a:rPr sz="2800" b="1" dirty="0"/>
              <a:t>According to the </a:t>
            </a:r>
            <a:r>
              <a:rPr lang="en-US" sz="2800" b="1" dirty="0"/>
              <a:t>regulation</a:t>
            </a:r>
            <a:r>
              <a:rPr sz="2800" b="1" dirty="0"/>
              <a:t>, the River Chief</a:t>
            </a:r>
            <a:r>
              <a:rPr lang="en-US" altLang="zh-CN" sz="2800" b="1" dirty="0"/>
              <a:t> </a:t>
            </a:r>
            <a:r>
              <a:rPr sz="2800" b="1" dirty="0"/>
              <a:t>office is responsible for the </a:t>
            </a:r>
            <a:r>
              <a:rPr lang="en-US" sz="2800" b="1" dirty="0"/>
              <a:t>operation</a:t>
            </a:r>
            <a:r>
              <a:rPr sz="2800" b="1" dirty="0"/>
              <a:t> of the river system and </a:t>
            </a:r>
            <a:r>
              <a:rPr lang="en-US" sz="2800" b="1" dirty="0"/>
              <a:t>to </a:t>
            </a:r>
            <a:r>
              <a:rPr sz="2800" b="1" dirty="0"/>
              <a:t>strengthen</a:t>
            </a:r>
            <a:r>
              <a:rPr lang="en-US" altLang="zh-CN" sz="2800" b="1" dirty="0"/>
              <a:t> </a:t>
            </a:r>
            <a:r>
              <a:rPr sz="2800" b="1" dirty="0"/>
              <a:t>the guidance, coordination, supervision, assessment</a:t>
            </a:r>
            <a:r>
              <a:rPr lang="en-US" altLang="zh-CN" sz="2800" b="1" dirty="0"/>
              <a:t> of the river .</a:t>
            </a:r>
          </a:p>
          <a:p>
            <a:r>
              <a:rPr lang="en-US" altLang="zh-CN" sz="2800" b="1" dirty="0"/>
              <a:t>  </a:t>
            </a:r>
            <a:r>
              <a:rPr sz="2800" b="1" dirty="0"/>
              <a:t> At the same time, the office also establish </a:t>
            </a:r>
            <a:r>
              <a:rPr lang="en-US" sz="2800" b="1" dirty="0"/>
              <a:t>the </a:t>
            </a:r>
            <a:r>
              <a:rPr sz="2800" b="1" dirty="0"/>
              <a:t> working mechanism and account expense</a:t>
            </a:r>
            <a:r>
              <a:rPr lang="en-US" altLang="zh-CN" sz="2800" b="1" dirty="0"/>
              <a:t>, to</a:t>
            </a:r>
            <a:r>
              <a:rPr sz="2800" b="1" dirty="0"/>
              <a:t> set up supervision and complaints </a:t>
            </a:r>
            <a:r>
              <a:rPr lang="en-US" sz="2800" b="1" dirty="0"/>
              <a:t>system, </a:t>
            </a:r>
            <a:r>
              <a:rPr sz="2800" b="1" dirty="0"/>
              <a:t>to promote the implementation of the River Chief System</a:t>
            </a:r>
            <a:r>
              <a:rPr sz="2800" dirty="0"/>
              <a:t>. </a:t>
            </a:r>
          </a:p>
        </p:txBody>
      </p:sp>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846975" y="2724650"/>
            <a:ext cx="10342913"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3.3. Construction of Supervision Mechanisms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（监督机制的建设）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28581" y="1516216"/>
            <a:ext cx="9724647" cy="3539430"/>
          </a:xfrm>
          <a:prstGeom prst="rect">
            <a:avLst/>
          </a:prstGeom>
          <a:noFill/>
        </p:spPr>
        <p:txBody>
          <a:bodyPr wrap="square" rtlCol="0">
            <a:spAutoFit/>
          </a:bodyPr>
          <a:lstStyle/>
          <a:p>
            <a:r>
              <a:rPr lang="en-US" altLang="zh-CN" sz="2800" dirty="0"/>
              <a:t> </a:t>
            </a:r>
            <a:r>
              <a:rPr lang="zh-CN" altLang="en-US" sz="2800" dirty="0"/>
              <a:t>   </a:t>
            </a:r>
            <a:r>
              <a:rPr lang="zh-CN" altLang="zh-CN" sz="2800" b="1" dirty="0"/>
              <a:t>First, it is important to establish a</a:t>
            </a:r>
            <a:r>
              <a:rPr lang="en-US" altLang="zh-CN" sz="2800" b="1" dirty="0"/>
              <a:t>n Assessment </a:t>
            </a:r>
            <a:r>
              <a:rPr lang="zh-CN" altLang="zh-CN" sz="2800" b="1" dirty="0"/>
              <a:t>system for the </a:t>
            </a:r>
            <a:r>
              <a:rPr lang="en-US" altLang="zh-CN" sz="2800" b="1" dirty="0"/>
              <a:t>G</a:t>
            </a:r>
            <a:r>
              <a:rPr lang="zh-CN" altLang="zh-CN" sz="2800" b="1" dirty="0"/>
              <a:t>eneral River Chief </a:t>
            </a:r>
            <a:r>
              <a:rPr lang="en-US" altLang="zh-CN" sz="2800" b="1" dirty="0"/>
              <a:t>in the following aspect: </a:t>
            </a:r>
            <a:r>
              <a:rPr lang="zh-CN" altLang="zh-CN" sz="2800" b="1" dirty="0"/>
              <a:t>leading</a:t>
            </a:r>
            <a:r>
              <a:rPr lang="en-US" altLang="zh-CN" sz="2800" b="1" dirty="0"/>
              <a:t> </a:t>
            </a:r>
            <a:r>
              <a:rPr lang="zh-CN" altLang="zh-CN" sz="2800" b="1" dirty="0"/>
              <a:t>the specific organizations of the River Chief office, the joint participation of relevant departments, the third-party monitoring and evaluation</a:t>
            </a:r>
            <a:r>
              <a:rPr lang="en-US" altLang="zh-CN" sz="2800" b="1" dirty="0"/>
              <a:t>, etc.</a:t>
            </a:r>
            <a:endParaRPr lang="zh-CN" altLang="zh-CN" sz="2800" b="1" dirty="0"/>
          </a:p>
          <a:p>
            <a:r>
              <a:rPr lang="zh-CN" altLang="zh-CN" sz="2800" b="1" dirty="0"/>
              <a:t> </a:t>
            </a:r>
          </a:p>
          <a:p>
            <a:r>
              <a:rPr lang="zh-CN" altLang="zh-CN" sz="2800" b="1" dirty="0"/>
              <a:t>   Second, the provincial </a:t>
            </a:r>
            <a:r>
              <a:rPr lang="en-US" altLang="zh-CN" sz="2800" b="1" dirty="0"/>
              <a:t>“</a:t>
            </a:r>
            <a:r>
              <a:rPr lang="zh-CN" altLang="zh-CN" sz="2800" b="1" dirty="0"/>
              <a:t>River Chief</a:t>
            </a:r>
            <a:r>
              <a:rPr lang="en-US" altLang="zh-CN" sz="2800" b="1" dirty="0"/>
              <a:t>”</a:t>
            </a:r>
            <a:r>
              <a:rPr lang="zh-CN" altLang="zh-CN" sz="2800" b="1" dirty="0"/>
              <a:t> should supervise the annual work and performance of duties </a:t>
            </a:r>
            <a:r>
              <a:rPr lang="en-US" altLang="zh-CN" sz="2800" b="1" dirty="0" err="1"/>
              <a:t>i</a:t>
            </a:r>
            <a:r>
              <a:rPr lang="zh-CN" altLang="zh-CN" sz="2800" b="1" dirty="0"/>
              <a:t>n each city or district </a:t>
            </a:r>
            <a:r>
              <a:rPr lang="en-US" altLang="zh-CN" sz="2800" b="1" dirty="0"/>
              <a:t>.</a:t>
            </a:r>
            <a:endParaRPr lang="zh-CN" altLang="zh-C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121585" y="2783139"/>
            <a:ext cx="11410380"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3.4. Cross-regional Legislative Cooperation</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（跨区域立法合作）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947" y="-238869"/>
            <a:ext cx="12550140" cy="7223759"/>
          </a:xfrm>
          <a:prstGeom prst="rect">
            <a:avLst/>
          </a:prstGeom>
        </p:spPr>
      </p:pic>
      <p:grpSp>
        <p:nvGrpSpPr>
          <p:cNvPr id="32" name="组合 31"/>
          <p:cNvGrpSpPr/>
          <p:nvPr/>
        </p:nvGrpSpPr>
        <p:grpSpPr>
          <a:xfrm>
            <a:off x="7594258" y="2734342"/>
            <a:ext cx="1468169" cy="1277337"/>
            <a:chOff x="4860883" y="2189573"/>
            <a:chExt cx="2720481" cy="2366874"/>
          </a:xfrm>
        </p:grpSpPr>
        <p:grpSp>
          <p:nvGrpSpPr>
            <p:cNvPr id="30" name="组合 29"/>
            <p:cNvGrpSpPr/>
            <p:nvPr/>
          </p:nvGrpSpPr>
          <p:grpSpPr>
            <a:xfrm>
              <a:off x="4860883" y="2189573"/>
              <a:ext cx="2720481" cy="2366874"/>
              <a:chOff x="3798124" y="1016405"/>
              <a:chExt cx="4588132" cy="3991769"/>
            </a:xfrm>
          </p:grpSpPr>
          <p:sp>
            <p:nvSpPr>
              <p:cNvPr id="18" name="Freeform 9"/>
              <p:cNvSpPr/>
              <p:nvPr/>
            </p:nvSpPr>
            <p:spPr bwMode="auto">
              <a:xfrm>
                <a:off x="3801081" y="1026752"/>
                <a:ext cx="4582220" cy="3970271"/>
              </a:xfrm>
              <a:custGeom>
                <a:avLst/>
                <a:gdLst>
                  <a:gd name="T0" fmla="*/ 2326 w 3100"/>
                  <a:gd name="T1" fmla="*/ 0 h 2686"/>
                  <a:gd name="T2" fmla="*/ 3100 w 3100"/>
                  <a:gd name="T3" fmla="*/ 1344 h 2686"/>
                  <a:gd name="T4" fmla="*/ 2326 w 3100"/>
                  <a:gd name="T5" fmla="*/ 2686 h 2686"/>
                  <a:gd name="T6" fmla="*/ 774 w 3100"/>
                  <a:gd name="T7" fmla="*/ 2686 h 2686"/>
                  <a:gd name="T8" fmla="*/ 0 w 3100"/>
                  <a:gd name="T9" fmla="*/ 1344 h 2686"/>
                  <a:gd name="T10" fmla="*/ 774 w 3100"/>
                  <a:gd name="T11" fmla="*/ 0 h 2686"/>
                  <a:gd name="T12" fmla="*/ 2326 w 3100"/>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a:noFill/>
              </a:ln>
            </p:spPr>
            <p:txBody>
              <a:bodyPr vert="horz" wrap="square" lIns="91440" tIns="45720" rIns="91440" bIns="45720" numCol="1" anchor="t" anchorCtr="0" compatLnSpc="1"/>
              <a:lstStyle/>
              <a:p>
                <a:endParaRPr lang="zh-CN" altLang="en-US"/>
              </a:p>
            </p:txBody>
          </p:sp>
          <p:sp>
            <p:nvSpPr>
              <p:cNvPr id="19" name="Freeform 345"/>
              <p:cNvSpPr/>
              <p:nvPr/>
            </p:nvSpPr>
            <p:spPr bwMode="auto">
              <a:xfrm>
                <a:off x="4946668" y="1029745"/>
                <a:ext cx="3439588" cy="1986823"/>
              </a:xfrm>
              <a:custGeom>
                <a:avLst/>
                <a:gdLst>
                  <a:gd name="T0" fmla="*/ 2273 w 3407"/>
                  <a:gd name="T1" fmla="*/ 0 h 1968"/>
                  <a:gd name="T2" fmla="*/ 0 w 3407"/>
                  <a:gd name="T3" fmla="*/ 0 h 1968"/>
                  <a:gd name="T4" fmla="*/ 3407 w 3407"/>
                  <a:gd name="T5" fmla="*/ 1968 h 1968"/>
                  <a:gd name="T6" fmla="*/ 2273 w 3407"/>
                  <a:gd name="T7" fmla="*/ 0 h 1968"/>
                </a:gdLst>
                <a:ahLst/>
                <a:cxnLst>
                  <a:cxn ang="0">
                    <a:pos x="T0" y="T1"/>
                  </a:cxn>
                  <a:cxn ang="0">
                    <a:pos x="T2" y="T3"/>
                  </a:cxn>
                  <a:cxn ang="0">
                    <a:pos x="T4" y="T5"/>
                  </a:cxn>
                  <a:cxn ang="0">
                    <a:pos x="T6" y="T7"/>
                  </a:cxn>
                </a:cxnLst>
                <a:rect l="0" t="0" r="r" b="b"/>
                <a:pathLst>
                  <a:path w="3407" h="1968">
                    <a:moveTo>
                      <a:pt x="2273" y="0"/>
                    </a:moveTo>
                    <a:lnTo>
                      <a:pt x="0" y="0"/>
                    </a:lnTo>
                    <a:lnTo>
                      <a:pt x="3407" y="1968"/>
                    </a:lnTo>
                    <a:lnTo>
                      <a:pt x="2273"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0" name="Freeform 22"/>
              <p:cNvSpPr/>
              <p:nvPr/>
            </p:nvSpPr>
            <p:spPr bwMode="auto">
              <a:xfrm>
                <a:off x="3800811" y="1028230"/>
                <a:ext cx="3439588" cy="1986823"/>
              </a:xfrm>
              <a:custGeom>
                <a:avLst/>
                <a:gdLst>
                  <a:gd name="T0" fmla="*/ 3407 w 3407"/>
                  <a:gd name="T1" fmla="*/ 0 h 1968"/>
                  <a:gd name="T2" fmla="*/ 1134 w 3407"/>
                  <a:gd name="T3" fmla="*/ 0 h 1968"/>
                  <a:gd name="T4" fmla="*/ 0 w 3407"/>
                  <a:gd name="T5" fmla="*/ 1968 h 1968"/>
                  <a:gd name="T6" fmla="*/ 3407 w 3407"/>
                  <a:gd name="T7" fmla="*/ 0 h 1968"/>
                </a:gdLst>
                <a:ahLst/>
                <a:cxnLst>
                  <a:cxn ang="0">
                    <a:pos x="T0" y="T1"/>
                  </a:cxn>
                  <a:cxn ang="0">
                    <a:pos x="T2" y="T3"/>
                  </a:cxn>
                  <a:cxn ang="0">
                    <a:pos x="T4" y="T5"/>
                  </a:cxn>
                  <a:cxn ang="0">
                    <a:pos x="T6" y="T7"/>
                  </a:cxn>
                </a:cxnLst>
                <a:rect l="0" t="0" r="r" b="b"/>
                <a:pathLst>
                  <a:path w="3407" h="1968">
                    <a:moveTo>
                      <a:pt x="3407" y="0"/>
                    </a:moveTo>
                    <a:lnTo>
                      <a:pt x="1134" y="0"/>
                    </a:lnTo>
                    <a:lnTo>
                      <a:pt x="0" y="1968"/>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1" name="Freeform 25"/>
              <p:cNvSpPr/>
              <p:nvPr/>
            </p:nvSpPr>
            <p:spPr bwMode="auto">
              <a:xfrm>
                <a:off x="3800811" y="3024379"/>
                <a:ext cx="3439588" cy="1983795"/>
              </a:xfrm>
              <a:custGeom>
                <a:avLst/>
                <a:gdLst>
                  <a:gd name="T0" fmla="*/ 0 w 3407"/>
                  <a:gd name="T1" fmla="*/ 0 h 1965"/>
                  <a:gd name="T2" fmla="*/ 1134 w 3407"/>
                  <a:gd name="T3" fmla="*/ 1965 h 1965"/>
                  <a:gd name="T4" fmla="*/ 3407 w 3407"/>
                  <a:gd name="T5" fmla="*/ 1965 h 1965"/>
                  <a:gd name="T6" fmla="*/ 0 w 3407"/>
                  <a:gd name="T7" fmla="*/ 0 h 1965"/>
                </a:gdLst>
                <a:ahLst/>
                <a:cxnLst>
                  <a:cxn ang="0">
                    <a:pos x="T0" y="T1"/>
                  </a:cxn>
                  <a:cxn ang="0">
                    <a:pos x="T2" y="T3"/>
                  </a:cxn>
                  <a:cxn ang="0">
                    <a:pos x="T4" y="T5"/>
                  </a:cxn>
                  <a:cxn ang="0">
                    <a:pos x="T6" y="T7"/>
                  </a:cxn>
                </a:cxnLst>
                <a:rect l="0" t="0" r="r" b="b"/>
                <a:pathLst>
                  <a:path w="3407" h="1965">
                    <a:moveTo>
                      <a:pt x="0" y="0"/>
                    </a:moveTo>
                    <a:lnTo>
                      <a:pt x="1134" y="1965"/>
                    </a:lnTo>
                    <a:lnTo>
                      <a:pt x="3407" y="1965"/>
                    </a:lnTo>
                    <a:lnTo>
                      <a:pt x="0"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2" name="Freeform 33"/>
              <p:cNvSpPr/>
              <p:nvPr/>
            </p:nvSpPr>
            <p:spPr bwMode="auto">
              <a:xfrm>
                <a:off x="4946668" y="3016568"/>
                <a:ext cx="3439588" cy="1983795"/>
              </a:xfrm>
              <a:custGeom>
                <a:avLst/>
                <a:gdLst>
                  <a:gd name="T0" fmla="*/ 3407 w 3407"/>
                  <a:gd name="T1" fmla="*/ 0 h 1965"/>
                  <a:gd name="T2" fmla="*/ 0 w 3407"/>
                  <a:gd name="T3" fmla="*/ 1965 h 1965"/>
                  <a:gd name="T4" fmla="*/ 2273 w 3407"/>
                  <a:gd name="T5" fmla="*/ 1965 h 1965"/>
                  <a:gd name="T6" fmla="*/ 3407 w 3407"/>
                  <a:gd name="T7" fmla="*/ 0 h 1965"/>
                </a:gdLst>
                <a:ahLst/>
                <a:cxnLst>
                  <a:cxn ang="0">
                    <a:pos x="T0" y="T1"/>
                  </a:cxn>
                  <a:cxn ang="0">
                    <a:pos x="T2" y="T3"/>
                  </a:cxn>
                  <a:cxn ang="0">
                    <a:pos x="T4" y="T5"/>
                  </a:cxn>
                  <a:cxn ang="0">
                    <a:pos x="T6" y="T7"/>
                  </a:cxn>
                </a:cxnLst>
                <a:rect l="0" t="0" r="r" b="b"/>
                <a:pathLst>
                  <a:path w="3407" h="1965">
                    <a:moveTo>
                      <a:pt x="3407" y="0"/>
                    </a:moveTo>
                    <a:lnTo>
                      <a:pt x="0" y="1965"/>
                    </a:lnTo>
                    <a:lnTo>
                      <a:pt x="2273" y="1965"/>
                    </a:lnTo>
                    <a:lnTo>
                      <a:pt x="3407" y="0"/>
                    </a:lnTo>
                    <a:close/>
                  </a:path>
                </a:pathLst>
              </a:custGeom>
              <a:solidFill>
                <a:srgbClr val="FFFFFF">
                  <a:alpha val="21961"/>
                </a:srgbClr>
              </a:solidFill>
              <a:ln>
                <a:noFill/>
              </a:ln>
            </p:spPr>
            <p:txBody>
              <a:bodyPr vert="horz" wrap="square" lIns="91440" tIns="45720" rIns="91440" bIns="45720" numCol="1" anchor="t" anchorCtr="0" compatLnSpc="1"/>
              <a:lstStyle/>
              <a:p>
                <a:endParaRPr lang="zh-CN" altLang="en-US"/>
              </a:p>
            </p:txBody>
          </p:sp>
          <p:sp>
            <p:nvSpPr>
              <p:cNvPr id="23" name="Freeform 131"/>
              <p:cNvSpPr/>
              <p:nvPr/>
            </p:nvSpPr>
            <p:spPr bwMode="auto">
              <a:xfrm>
                <a:off x="3798124" y="1016405"/>
                <a:ext cx="4524573" cy="3915581"/>
              </a:xfrm>
              <a:custGeom>
                <a:avLst/>
                <a:gdLst>
                  <a:gd name="T0" fmla="*/ 2297 w 3061"/>
                  <a:gd name="T1" fmla="*/ 0 h 2649"/>
                  <a:gd name="T2" fmla="*/ 3061 w 3061"/>
                  <a:gd name="T3" fmla="*/ 1325 h 2649"/>
                  <a:gd name="T4" fmla="*/ 2297 w 3061"/>
                  <a:gd name="T5" fmla="*/ 2649 h 2649"/>
                  <a:gd name="T6" fmla="*/ 764 w 3061"/>
                  <a:gd name="T7" fmla="*/ 2649 h 2649"/>
                  <a:gd name="T8" fmla="*/ 0 w 3061"/>
                  <a:gd name="T9" fmla="*/ 1325 h 2649"/>
                  <a:gd name="T10" fmla="*/ 764 w 3061"/>
                  <a:gd name="T11" fmla="*/ 0 h 2649"/>
                  <a:gd name="T12" fmla="*/ 2297 w 3061"/>
                  <a:gd name="T13" fmla="*/ 0 h 2649"/>
                </a:gdLst>
                <a:ahLst/>
                <a:cxnLst>
                  <a:cxn ang="0">
                    <a:pos x="T0" y="T1"/>
                  </a:cxn>
                  <a:cxn ang="0">
                    <a:pos x="T2" y="T3"/>
                  </a:cxn>
                  <a:cxn ang="0">
                    <a:pos x="T4" y="T5"/>
                  </a:cxn>
                  <a:cxn ang="0">
                    <a:pos x="T6" y="T7"/>
                  </a:cxn>
                  <a:cxn ang="0">
                    <a:pos x="T8" y="T9"/>
                  </a:cxn>
                  <a:cxn ang="0">
                    <a:pos x="T10" y="T11"/>
                  </a:cxn>
                  <a:cxn ang="0">
                    <a:pos x="T12" y="T13"/>
                  </a:cxn>
                </a:cxnLst>
                <a:rect l="0" t="0" r="r" b="b"/>
                <a:pathLst>
                  <a:path w="3061" h="2649">
                    <a:moveTo>
                      <a:pt x="2297" y="0"/>
                    </a:moveTo>
                    <a:lnTo>
                      <a:pt x="3061" y="1325"/>
                    </a:lnTo>
                    <a:lnTo>
                      <a:pt x="2297" y="2649"/>
                    </a:lnTo>
                    <a:lnTo>
                      <a:pt x="764" y="2649"/>
                    </a:lnTo>
                    <a:lnTo>
                      <a:pt x="0" y="1325"/>
                    </a:lnTo>
                    <a:lnTo>
                      <a:pt x="764" y="0"/>
                    </a:lnTo>
                    <a:lnTo>
                      <a:pt x="2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3"/>
              <p:cNvSpPr/>
              <p:nvPr/>
            </p:nvSpPr>
            <p:spPr bwMode="auto">
              <a:xfrm>
                <a:off x="6059671" y="1016405"/>
                <a:ext cx="2263026" cy="1958530"/>
              </a:xfrm>
              <a:custGeom>
                <a:avLst/>
                <a:gdLst>
                  <a:gd name="T0" fmla="*/ 767 w 1531"/>
                  <a:gd name="T1" fmla="*/ 0 h 1325"/>
                  <a:gd name="T2" fmla="*/ 767 w 1531"/>
                  <a:gd name="T3" fmla="*/ 0 h 1325"/>
                  <a:gd name="T4" fmla="*/ 0 w 1531"/>
                  <a:gd name="T5" fmla="*/ 442 h 1325"/>
                  <a:gd name="T6" fmla="*/ 1531 w 1531"/>
                  <a:gd name="T7" fmla="*/ 1325 h 1325"/>
                  <a:gd name="T8" fmla="*/ 767 w 1531"/>
                  <a:gd name="T9" fmla="*/ 0 h 1325"/>
                </a:gdLst>
                <a:ahLst/>
                <a:cxnLst>
                  <a:cxn ang="0">
                    <a:pos x="T0" y="T1"/>
                  </a:cxn>
                  <a:cxn ang="0">
                    <a:pos x="T2" y="T3"/>
                  </a:cxn>
                  <a:cxn ang="0">
                    <a:pos x="T4" y="T5"/>
                  </a:cxn>
                  <a:cxn ang="0">
                    <a:pos x="T6" y="T7"/>
                  </a:cxn>
                  <a:cxn ang="0">
                    <a:pos x="T8" y="T9"/>
                  </a:cxn>
                </a:cxnLst>
                <a:rect l="0" t="0" r="r" b="b"/>
                <a:pathLst>
                  <a:path w="1531" h="1325">
                    <a:moveTo>
                      <a:pt x="767" y="0"/>
                    </a:moveTo>
                    <a:lnTo>
                      <a:pt x="767" y="0"/>
                    </a:lnTo>
                    <a:lnTo>
                      <a:pt x="0" y="442"/>
                    </a:lnTo>
                    <a:lnTo>
                      <a:pt x="1531" y="132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5"/>
              <p:cNvSpPr/>
              <p:nvPr/>
            </p:nvSpPr>
            <p:spPr bwMode="auto">
              <a:xfrm>
                <a:off x="3798124" y="2974934"/>
                <a:ext cx="3395277" cy="1957051"/>
              </a:xfrm>
              <a:custGeom>
                <a:avLst/>
                <a:gdLst>
                  <a:gd name="T0" fmla="*/ 0 w 2297"/>
                  <a:gd name="T1" fmla="*/ 0 h 1324"/>
                  <a:gd name="T2" fmla="*/ 764 w 2297"/>
                  <a:gd name="T3" fmla="*/ 1324 h 1324"/>
                  <a:gd name="T4" fmla="*/ 2297 w 2297"/>
                  <a:gd name="T5" fmla="*/ 1324 h 1324"/>
                  <a:gd name="T6" fmla="*/ 764 w 2297"/>
                  <a:gd name="T7" fmla="*/ 1324 h 1324"/>
                  <a:gd name="T8" fmla="*/ 1530 w 2297"/>
                  <a:gd name="T9" fmla="*/ 882 h 1324"/>
                  <a:gd name="T10" fmla="*/ 0 w 2297"/>
                  <a:gd name="T11" fmla="*/ 0 h 1324"/>
                </a:gdLst>
                <a:ahLst/>
                <a:cxnLst>
                  <a:cxn ang="0">
                    <a:pos x="T0" y="T1"/>
                  </a:cxn>
                  <a:cxn ang="0">
                    <a:pos x="T2" y="T3"/>
                  </a:cxn>
                  <a:cxn ang="0">
                    <a:pos x="T4" y="T5"/>
                  </a:cxn>
                  <a:cxn ang="0">
                    <a:pos x="T6" y="T7"/>
                  </a:cxn>
                  <a:cxn ang="0">
                    <a:pos x="T8" y="T9"/>
                  </a:cxn>
                  <a:cxn ang="0">
                    <a:pos x="T10" y="T11"/>
                  </a:cxn>
                </a:cxnLst>
                <a:rect l="0" t="0" r="r" b="b"/>
                <a:pathLst>
                  <a:path w="2297" h="1324">
                    <a:moveTo>
                      <a:pt x="0" y="0"/>
                    </a:moveTo>
                    <a:lnTo>
                      <a:pt x="764" y="1324"/>
                    </a:lnTo>
                    <a:lnTo>
                      <a:pt x="2297" y="1324"/>
                    </a:lnTo>
                    <a:lnTo>
                      <a:pt x="764" y="1324"/>
                    </a:lnTo>
                    <a:lnTo>
                      <a:pt x="1530" y="8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7"/>
              <p:cNvSpPr/>
              <p:nvPr/>
            </p:nvSpPr>
            <p:spPr bwMode="auto">
              <a:xfrm>
                <a:off x="6059671" y="2974934"/>
                <a:ext cx="2263026" cy="1957051"/>
              </a:xfrm>
              <a:custGeom>
                <a:avLst/>
                <a:gdLst>
                  <a:gd name="T0" fmla="*/ 1531 w 1531"/>
                  <a:gd name="T1" fmla="*/ 0 h 1324"/>
                  <a:gd name="T2" fmla="*/ 0 w 1531"/>
                  <a:gd name="T3" fmla="*/ 882 h 1324"/>
                  <a:gd name="T4" fmla="*/ 767 w 1531"/>
                  <a:gd name="T5" fmla="*/ 1324 h 1324"/>
                  <a:gd name="T6" fmla="*/ 1531 w 1531"/>
                  <a:gd name="T7" fmla="*/ 0 h 1324"/>
                </a:gdLst>
                <a:ahLst/>
                <a:cxnLst>
                  <a:cxn ang="0">
                    <a:pos x="T0" y="T1"/>
                  </a:cxn>
                  <a:cxn ang="0">
                    <a:pos x="T2" y="T3"/>
                  </a:cxn>
                  <a:cxn ang="0">
                    <a:pos x="T4" y="T5"/>
                  </a:cxn>
                  <a:cxn ang="0">
                    <a:pos x="T6" y="T7"/>
                  </a:cxn>
                </a:cxnLst>
                <a:rect l="0" t="0" r="r" b="b"/>
                <a:pathLst>
                  <a:path w="1531" h="1324">
                    <a:moveTo>
                      <a:pt x="1531" y="0"/>
                    </a:moveTo>
                    <a:lnTo>
                      <a:pt x="0" y="882"/>
                    </a:lnTo>
                    <a:lnTo>
                      <a:pt x="767" y="1324"/>
                    </a:lnTo>
                    <a:lnTo>
                      <a:pt x="15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9"/>
              <p:cNvSpPr/>
              <p:nvPr/>
            </p:nvSpPr>
            <p:spPr bwMode="auto">
              <a:xfrm>
                <a:off x="4927420" y="4278650"/>
                <a:ext cx="2265982" cy="653336"/>
              </a:xfrm>
              <a:custGeom>
                <a:avLst/>
                <a:gdLst>
                  <a:gd name="T0" fmla="*/ 766 w 1533"/>
                  <a:gd name="T1" fmla="*/ 0 h 442"/>
                  <a:gd name="T2" fmla="*/ 0 w 1533"/>
                  <a:gd name="T3" fmla="*/ 442 h 442"/>
                  <a:gd name="T4" fmla="*/ 1533 w 1533"/>
                  <a:gd name="T5" fmla="*/ 442 h 442"/>
                  <a:gd name="T6" fmla="*/ 766 w 1533"/>
                  <a:gd name="T7" fmla="*/ 0 h 442"/>
                </a:gdLst>
                <a:ahLst/>
                <a:cxnLst>
                  <a:cxn ang="0">
                    <a:pos x="T0" y="T1"/>
                  </a:cxn>
                  <a:cxn ang="0">
                    <a:pos x="T2" y="T3"/>
                  </a:cxn>
                  <a:cxn ang="0">
                    <a:pos x="T4" y="T5"/>
                  </a:cxn>
                  <a:cxn ang="0">
                    <a:pos x="T6" y="T7"/>
                  </a:cxn>
                </a:cxnLst>
                <a:rect l="0" t="0" r="r" b="b"/>
                <a:pathLst>
                  <a:path w="1533" h="442">
                    <a:moveTo>
                      <a:pt x="766" y="0"/>
                    </a:moveTo>
                    <a:lnTo>
                      <a:pt x="0" y="442"/>
                    </a:lnTo>
                    <a:lnTo>
                      <a:pt x="1533" y="442"/>
                    </a:lnTo>
                    <a:lnTo>
                      <a:pt x="7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1"/>
              <p:cNvSpPr/>
              <p:nvPr/>
            </p:nvSpPr>
            <p:spPr bwMode="auto">
              <a:xfrm>
                <a:off x="3798124" y="1016405"/>
                <a:ext cx="2261547" cy="1958530"/>
              </a:xfrm>
              <a:custGeom>
                <a:avLst/>
                <a:gdLst>
                  <a:gd name="T0" fmla="*/ 764 w 1530"/>
                  <a:gd name="T1" fmla="*/ 0 h 1325"/>
                  <a:gd name="T2" fmla="*/ 764 w 1530"/>
                  <a:gd name="T3" fmla="*/ 0 h 1325"/>
                  <a:gd name="T4" fmla="*/ 0 w 1530"/>
                  <a:gd name="T5" fmla="*/ 1325 h 1325"/>
                  <a:gd name="T6" fmla="*/ 1530 w 1530"/>
                  <a:gd name="T7" fmla="*/ 442 h 1325"/>
                  <a:gd name="T8" fmla="*/ 764 w 1530"/>
                  <a:gd name="T9" fmla="*/ 0 h 1325"/>
                </a:gdLst>
                <a:ahLst/>
                <a:cxnLst>
                  <a:cxn ang="0">
                    <a:pos x="T0" y="T1"/>
                  </a:cxn>
                  <a:cxn ang="0">
                    <a:pos x="T2" y="T3"/>
                  </a:cxn>
                  <a:cxn ang="0">
                    <a:pos x="T4" y="T5"/>
                  </a:cxn>
                  <a:cxn ang="0">
                    <a:pos x="T6" y="T7"/>
                  </a:cxn>
                  <a:cxn ang="0">
                    <a:pos x="T8" y="T9"/>
                  </a:cxn>
                </a:cxnLst>
                <a:rect l="0" t="0" r="r" b="b"/>
                <a:pathLst>
                  <a:path w="1530" h="1325">
                    <a:moveTo>
                      <a:pt x="764" y="0"/>
                    </a:moveTo>
                    <a:lnTo>
                      <a:pt x="764" y="0"/>
                    </a:lnTo>
                    <a:lnTo>
                      <a:pt x="0" y="1325"/>
                    </a:lnTo>
                    <a:lnTo>
                      <a:pt x="1530" y="44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3"/>
              <p:cNvSpPr/>
              <p:nvPr/>
            </p:nvSpPr>
            <p:spPr bwMode="auto">
              <a:xfrm>
                <a:off x="4927420" y="1016405"/>
                <a:ext cx="2265982" cy="653336"/>
              </a:xfrm>
              <a:custGeom>
                <a:avLst/>
                <a:gdLst>
                  <a:gd name="T0" fmla="*/ 1533 w 1533"/>
                  <a:gd name="T1" fmla="*/ 0 h 442"/>
                  <a:gd name="T2" fmla="*/ 0 w 1533"/>
                  <a:gd name="T3" fmla="*/ 0 h 442"/>
                  <a:gd name="T4" fmla="*/ 766 w 1533"/>
                  <a:gd name="T5" fmla="*/ 442 h 442"/>
                  <a:gd name="T6" fmla="*/ 1533 w 1533"/>
                  <a:gd name="T7" fmla="*/ 0 h 442"/>
                </a:gdLst>
                <a:ahLst/>
                <a:cxnLst>
                  <a:cxn ang="0">
                    <a:pos x="T0" y="T1"/>
                  </a:cxn>
                  <a:cxn ang="0">
                    <a:pos x="T2" y="T3"/>
                  </a:cxn>
                  <a:cxn ang="0">
                    <a:pos x="T4" y="T5"/>
                  </a:cxn>
                  <a:cxn ang="0">
                    <a:pos x="T6" y="T7"/>
                  </a:cxn>
                </a:cxnLst>
                <a:rect l="0" t="0" r="r" b="b"/>
                <a:pathLst>
                  <a:path w="1533" h="442">
                    <a:moveTo>
                      <a:pt x="1533" y="0"/>
                    </a:moveTo>
                    <a:lnTo>
                      <a:pt x="0" y="0"/>
                    </a:lnTo>
                    <a:lnTo>
                      <a:pt x="766" y="442"/>
                    </a:lnTo>
                    <a:lnTo>
                      <a:pt x="15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28"/>
            <p:cNvSpPr>
              <a:spLocks noChangeArrowheads="1"/>
            </p:cNvSpPr>
            <p:nvPr/>
          </p:nvSpPr>
          <p:spPr bwMode="auto">
            <a:xfrm>
              <a:off x="5740177" y="2968675"/>
              <a:ext cx="961892" cy="808671"/>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alpha val="40000"/>
              </a:srgbClr>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grpSp>
        <p:nvGrpSpPr>
          <p:cNvPr id="37" name="组合 36"/>
          <p:cNvGrpSpPr/>
          <p:nvPr/>
        </p:nvGrpSpPr>
        <p:grpSpPr>
          <a:xfrm>
            <a:off x="3379820" y="2265015"/>
            <a:ext cx="4667962" cy="2215991"/>
            <a:chOff x="3887142" y="3648334"/>
            <a:chExt cx="4667962" cy="2215991"/>
          </a:xfrm>
        </p:grpSpPr>
        <p:sp>
          <p:nvSpPr>
            <p:cNvPr id="33" name="文本框 32"/>
            <p:cNvSpPr txBox="1"/>
            <p:nvPr/>
          </p:nvSpPr>
          <p:spPr>
            <a:xfrm>
              <a:off x="3887142" y="4904032"/>
              <a:ext cx="4667962" cy="461665"/>
            </a:xfrm>
            <a:prstGeom prst="rect">
              <a:avLst/>
            </a:prstGeom>
            <a:noFill/>
          </p:spPr>
          <p:txBody>
            <a:bodyPr wrap="square" rtlCol="0">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444777" y="3648334"/>
              <a:ext cx="1295400" cy="2215991"/>
            </a:xfrm>
            <a:prstGeom prst="rect">
              <a:avLst/>
            </a:prstGeom>
            <a:noFill/>
          </p:spPr>
          <p:txBody>
            <a:bodyPr wrap="square" rtlCol="0">
              <a:spAutoFit/>
            </a:bodyPr>
            <a:lstStyle/>
            <a:p>
              <a:pPr algn="ctr"/>
              <a:r>
                <a:rPr lang="en-US" altLang="zh-CN" sz="13800" dirty="0">
                  <a:solidFill>
                    <a:srgbClr val="5DB6C3"/>
                  </a:solidFill>
                </a:rPr>
                <a:t>P</a:t>
              </a:r>
              <a:endParaRPr lang="zh-CN" altLang="en-US" sz="13800" dirty="0">
                <a:solidFill>
                  <a:srgbClr val="5DB6C3"/>
                </a:solidFill>
              </a:endParaRPr>
            </a:p>
          </p:txBody>
        </p:sp>
        <p:sp>
          <p:nvSpPr>
            <p:cNvPr id="36" name="文本框 35"/>
            <p:cNvSpPr txBox="1"/>
            <p:nvPr/>
          </p:nvSpPr>
          <p:spPr>
            <a:xfrm>
              <a:off x="5541899" y="4511040"/>
              <a:ext cx="1332175" cy="400110"/>
            </a:xfrm>
            <a:prstGeom prst="rect">
              <a:avLst/>
            </a:prstGeom>
            <a:noFill/>
          </p:spPr>
          <p:txBody>
            <a:bodyPr wrap="square" rtlCol="0">
              <a:spAutoFit/>
            </a:bodyPr>
            <a:lstStyle/>
            <a:p>
              <a:r>
                <a:rPr lang="en-US" altLang="zh-CN" sz="2000" b="1" dirty="0">
                  <a:solidFill>
                    <a:srgbClr val="5DB6C3"/>
                  </a:solidFill>
                </a:rPr>
                <a:t>art 01</a:t>
              </a:r>
              <a:endParaRPr lang="zh-CN" altLang="en-US" sz="2000" b="1" dirty="0">
                <a:solidFill>
                  <a:srgbClr val="5DB6C3"/>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28581" y="1516216"/>
            <a:ext cx="9724647" cy="4401205"/>
          </a:xfrm>
          <a:prstGeom prst="rect">
            <a:avLst/>
          </a:prstGeom>
          <a:noFill/>
        </p:spPr>
        <p:txBody>
          <a:bodyPr wrap="square" rtlCol="0">
            <a:spAutoFit/>
          </a:bodyPr>
          <a:lstStyle/>
          <a:p>
            <a:r>
              <a:rPr lang="zh-CN" altLang="en-US" sz="2800" b="1" dirty="0"/>
              <a:t>     </a:t>
            </a:r>
            <a:r>
              <a:rPr sz="2800" b="1" dirty="0"/>
              <a:t>Regarding</a:t>
            </a:r>
            <a:r>
              <a:rPr lang="en-US" altLang="zh-CN" sz="2800" b="1" dirty="0"/>
              <a:t> </a:t>
            </a:r>
            <a:r>
              <a:rPr lang="en-US" sz="2800" b="1" dirty="0"/>
              <a:t>to</a:t>
            </a:r>
            <a:r>
              <a:rPr sz="2800" b="1" dirty="0"/>
              <a:t> the </a:t>
            </a:r>
            <a:r>
              <a:rPr lang="zh-CN" altLang="en-US" sz="2800" b="1" dirty="0"/>
              <a:t>“</a:t>
            </a:r>
            <a:r>
              <a:rPr sz="2800" b="1" dirty="0"/>
              <a:t>Constitution</a:t>
            </a:r>
            <a:r>
              <a:rPr lang="zh-CN" altLang="en-US" sz="2800" b="1" dirty="0"/>
              <a:t>”</a:t>
            </a:r>
            <a:r>
              <a:rPr sz="2800" b="1" dirty="0"/>
              <a:t> and </a:t>
            </a:r>
            <a:r>
              <a:rPr lang="zh-CN" altLang="en-US" sz="2800" b="1" dirty="0"/>
              <a:t>“</a:t>
            </a:r>
            <a:r>
              <a:rPr sz="2800" b="1" dirty="0"/>
              <a:t>Legislation Law</a:t>
            </a:r>
            <a:r>
              <a:rPr lang="zh-CN" altLang="en-US" sz="2800" b="1" dirty="0"/>
              <a:t>”</a:t>
            </a:r>
            <a:r>
              <a:rPr lang="en-US" altLang="zh-CN" sz="2800" b="1" dirty="0"/>
              <a:t>,</a:t>
            </a:r>
            <a:r>
              <a:rPr sz="2800" b="1" dirty="0"/>
              <a:t> to promote local cooperation in the rule of law and break</a:t>
            </a:r>
            <a:r>
              <a:rPr lang="en-US" altLang="zh-CN" sz="2800" b="1" dirty="0"/>
              <a:t> down barrier of</a:t>
            </a:r>
            <a:r>
              <a:rPr sz="2800" b="1" dirty="0"/>
              <a:t> the </a:t>
            </a:r>
            <a:r>
              <a:rPr lang="en-US" sz="2800" b="1" dirty="0"/>
              <a:t>regional </a:t>
            </a:r>
            <a:r>
              <a:rPr sz="2800" b="1" dirty="0"/>
              <a:t>ecological protection of water resources</a:t>
            </a:r>
            <a:r>
              <a:rPr lang="en-US" altLang="zh-CN" sz="2800" b="1" dirty="0"/>
              <a:t>. The</a:t>
            </a:r>
            <a:r>
              <a:rPr sz="2800" b="1" dirty="0"/>
              <a:t> regional barriers should be removed so that better cooperation can be promoted. </a:t>
            </a:r>
            <a:r>
              <a:rPr lang="en-US" altLang="zh-CN" sz="2800" b="1" dirty="0"/>
              <a:t>      </a:t>
            </a:r>
          </a:p>
          <a:p>
            <a:r>
              <a:rPr lang="en-US" altLang="zh-CN" sz="2800" b="1" dirty="0"/>
              <a:t>    For example: </a:t>
            </a:r>
            <a:r>
              <a:rPr lang="zh-CN" altLang="en-US" sz="2800" b="1" dirty="0"/>
              <a:t>“</a:t>
            </a:r>
            <a:r>
              <a:rPr sz="2800" b="1" dirty="0" err="1"/>
              <a:t>Enshi</a:t>
            </a:r>
            <a:r>
              <a:rPr lang="en-US" altLang="zh-CN" sz="2800" b="1" dirty="0"/>
              <a:t> </a:t>
            </a:r>
            <a:r>
              <a:rPr sz="2800" b="1" dirty="0"/>
              <a:t>Tujia and Miao Autonomous </a:t>
            </a:r>
            <a:r>
              <a:rPr lang="en-US" sz="2800" b="1" dirty="0"/>
              <a:t>State</a:t>
            </a:r>
            <a:r>
              <a:rPr sz="2800" b="1" dirty="0"/>
              <a:t>--Youshui River Protection Regulations</a:t>
            </a:r>
            <a:r>
              <a:rPr lang="zh-CN" altLang="en-US" sz="2800" b="1" dirty="0"/>
              <a:t>”</a:t>
            </a:r>
            <a:r>
              <a:rPr sz="2800" b="1" dirty="0"/>
              <a:t> </a:t>
            </a:r>
            <a:r>
              <a:rPr lang="en-US" altLang="zh-CN" sz="2800" b="1" dirty="0"/>
              <a:t>(</a:t>
            </a:r>
            <a:r>
              <a:rPr lang="zh-CN" altLang="en-US" sz="2800" b="1" dirty="0"/>
              <a:t>恩施土家族苗族自治州酋水河保护条例）</a:t>
            </a:r>
            <a:r>
              <a:rPr sz="2800" b="1" dirty="0"/>
              <a:t>was promulgated in 2016, which has taken a step forward in the legislative cooperation of local people's congresses and national autonomous areas.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238603" y="2667734"/>
            <a:ext cx="11253894"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3.5.  Focusing on the Ecological Function of Lakes and Rivers</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（注重河湖的生态</a:t>
            </a: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服务功能）</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92454" y="1501970"/>
            <a:ext cx="9724647" cy="3108543"/>
          </a:xfrm>
          <a:prstGeom prst="rect">
            <a:avLst/>
          </a:prstGeom>
          <a:noFill/>
        </p:spPr>
        <p:txBody>
          <a:bodyPr wrap="square" rtlCol="0">
            <a:spAutoFit/>
          </a:bodyPr>
          <a:lstStyle/>
          <a:p>
            <a:r>
              <a:rPr lang="zh-CN" altLang="en-US" sz="2800" dirty="0"/>
              <a:t>    </a:t>
            </a:r>
            <a:r>
              <a:rPr lang="zh-CN" altLang="en-US" sz="2800" b="1" dirty="0"/>
              <a:t>The “River into the lake” project dredges the river in the west of Da Zong Lake, </a:t>
            </a:r>
            <a:r>
              <a:rPr lang="en-US" altLang="zh-CN" sz="2800" b="1" dirty="0"/>
              <a:t>t</a:t>
            </a:r>
            <a:r>
              <a:rPr lang="zh-CN" altLang="en-US" sz="2800" b="1" dirty="0"/>
              <a:t>he goal of the project is to restore the capacity of flood control, improve the water quality of </a:t>
            </a:r>
            <a:r>
              <a:rPr lang="en-US" altLang="zh-CN" sz="2800" b="1" dirty="0"/>
              <a:t>the river and </a:t>
            </a:r>
            <a:r>
              <a:rPr lang="zh-CN" altLang="en-US" sz="2800" b="1" dirty="0"/>
              <a:t> </a:t>
            </a:r>
            <a:r>
              <a:rPr lang="en-US" altLang="zh-CN" sz="2800" b="1" dirty="0"/>
              <a:t>lake</a:t>
            </a:r>
            <a:r>
              <a:rPr lang="zh-CN" altLang="en-US" sz="2800" b="1" dirty="0"/>
              <a:t>, gradually repair and enhance the ecological service function of lakes and rivers, establish an optimized water resources protection and development mode, and change the pollution situation</a:t>
            </a:r>
            <a:r>
              <a:rPr lang="en-US" altLang="zh-CN" sz="2800" b="1" dirty="0"/>
              <a:t>.</a:t>
            </a:r>
            <a:endParaRPr lang="zh-CN" alt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sp>
        <p:nvSpPr>
          <p:cNvPr id="75" name="矩形 74"/>
          <p:cNvSpPr/>
          <p:nvPr/>
        </p:nvSpPr>
        <p:spPr>
          <a:xfrm>
            <a:off x="1344475" y="219906"/>
            <a:ext cx="9503051" cy="461665"/>
          </a:xfrm>
          <a:prstGeom prst="rect">
            <a:avLst/>
          </a:prstGeom>
        </p:spPr>
        <p:txBody>
          <a:bodyPr wrap="none">
            <a:spAutoFit/>
          </a:bodyPr>
          <a:lstStyle/>
          <a:p>
            <a:pPr algn="ctr"/>
            <a:r>
              <a:rPr lang="en-US" altLang="zh-CN" sz="2400" b="1" spc="300" dirty="0">
                <a:solidFill>
                  <a:srgbClr val="61B5C0"/>
                </a:solidFill>
                <a:latin typeface="微软雅黑" panose="020B0503020204020204" pitchFamily="34" charset="-122"/>
                <a:ea typeface="微软雅黑" panose="020B0503020204020204" pitchFamily="34" charset="-122"/>
              </a:rPr>
              <a:t>The Arrangement to River Chief System in Detail</a:t>
            </a:r>
          </a:p>
        </p:txBody>
      </p:sp>
      <p:pic>
        <p:nvPicPr>
          <p:cNvPr id="64" name="图片 63"/>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83" name="Freeform 93"/>
          <p:cNvSpPr>
            <a:spLocks noEditPoints="1"/>
          </p:cNvSpPr>
          <p:nvPr/>
        </p:nvSpPr>
        <p:spPr bwMode="auto">
          <a:xfrm>
            <a:off x="6907184" y="2667735"/>
            <a:ext cx="2172177" cy="2174802"/>
          </a:xfrm>
          <a:custGeom>
            <a:avLst/>
            <a:gdLst>
              <a:gd name="T0" fmla="*/ 511 w 1023"/>
              <a:gd name="T1" fmla="*/ 0 h 1024"/>
              <a:gd name="T2" fmla="*/ 0 w 1023"/>
              <a:gd name="T3" fmla="*/ 512 h 1024"/>
              <a:gd name="T4" fmla="*/ 511 w 1023"/>
              <a:gd name="T5" fmla="*/ 1024 h 1024"/>
              <a:gd name="T6" fmla="*/ 1023 w 1023"/>
              <a:gd name="T7" fmla="*/ 512 h 1024"/>
              <a:gd name="T8" fmla="*/ 511 w 1023"/>
              <a:gd name="T9" fmla="*/ 0 h 1024"/>
              <a:gd name="T10" fmla="*/ 511 w 1023"/>
              <a:gd name="T11" fmla="*/ 939 h 1024"/>
              <a:gd name="T12" fmla="*/ 85 w 1023"/>
              <a:gd name="T13" fmla="*/ 512 h 1024"/>
              <a:gd name="T14" fmla="*/ 511 w 1023"/>
              <a:gd name="T15" fmla="*/ 85 h 1024"/>
              <a:gd name="T16" fmla="*/ 938 w 1023"/>
              <a:gd name="T17" fmla="*/ 512 h 1024"/>
              <a:gd name="T18" fmla="*/ 511 w 1023"/>
              <a:gd name="T19" fmla="*/ 939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3" h="1024">
                <a:moveTo>
                  <a:pt x="511" y="0"/>
                </a:moveTo>
                <a:cubicBezTo>
                  <a:pt x="229" y="0"/>
                  <a:pt x="0" y="230"/>
                  <a:pt x="0" y="512"/>
                </a:cubicBezTo>
                <a:cubicBezTo>
                  <a:pt x="0" y="794"/>
                  <a:pt x="229" y="1024"/>
                  <a:pt x="511" y="1024"/>
                </a:cubicBezTo>
                <a:cubicBezTo>
                  <a:pt x="794" y="1024"/>
                  <a:pt x="1023" y="794"/>
                  <a:pt x="1023" y="512"/>
                </a:cubicBezTo>
                <a:cubicBezTo>
                  <a:pt x="1023" y="230"/>
                  <a:pt x="794" y="0"/>
                  <a:pt x="511" y="0"/>
                </a:cubicBezTo>
                <a:moveTo>
                  <a:pt x="511" y="939"/>
                </a:moveTo>
                <a:cubicBezTo>
                  <a:pt x="276" y="939"/>
                  <a:pt x="85" y="747"/>
                  <a:pt x="85" y="512"/>
                </a:cubicBezTo>
                <a:cubicBezTo>
                  <a:pt x="85" y="277"/>
                  <a:pt x="276" y="85"/>
                  <a:pt x="511" y="85"/>
                </a:cubicBezTo>
                <a:cubicBezTo>
                  <a:pt x="747" y="85"/>
                  <a:pt x="938" y="277"/>
                  <a:pt x="938" y="512"/>
                </a:cubicBezTo>
                <a:cubicBezTo>
                  <a:pt x="938" y="747"/>
                  <a:pt x="747" y="939"/>
                  <a:pt x="511" y="939"/>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98"/>
          <p:cNvSpPr>
            <a:spLocks noEditPoints="1"/>
          </p:cNvSpPr>
          <p:nvPr/>
        </p:nvSpPr>
        <p:spPr bwMode="auto">
          <a:xfrm>
            <a:off x="7268120" y="3031295"/>
            <a:ext cx="1450306" cy="1447681"/>
          </a:xfrm>
          <a:custGeom>
            <a:avLst/>
            <a:gdLst>
              <a:gd name="T0" fmla="*/ 341 w 683"/>
              <a:gd name="T1" fmla="*/ 0 h 682"/>
              <a:gd name="T2" fmla="*/ 0 w 683"/>
              <a:gd name="T3" fmla="*/ 341 h 682"/>
              <a:gd name="T4" fmla="*/ 341 w 683"/>
              <a:gd name="T5" fmla="*/ 682 h 682"/>
              <a:gd name="T6" fmla="*/ 683 w 683"/>
              <a:gd name="T7" fmla="*/ 341 h 682"/>
              <a:gd name="T8" fmla="*/ 341 w 683"/>
              <a:gd name="T9" fmla="*/ 0 h 682"/>
              <a:gd name="T10" fmla="*/ 341 w 683"/>
              <a:gd name="T11" fmla="*/ 597 h 682"/>
              <a:gd name="T12" fmla="*/ 85 w 683"/>
              <a:gd name="T13" fmla="*/ 341 h 682"/>
              <a:gd name="T14" fmla="*/ 341 w 683"/>
              <a:gd name="T15" fmla="*/ 85 h 682"/>
              <a:gd name="T16" fmla="*/ 598 w 683"/>
              <a:gd name="T17" fmla="*/ 341 h 682"/>
              <a:gd name="T18" fmla="*/ 341 w 683"/>
              <a:gd name="T19" fmla="*/ 5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2">
                <a:moveTo>
                  <a:pt x="341" y="0"/>
                </a:moveTo>
                <a:cubicBezTo>
                  <a:pt x="153" y="0"/>
                  <a:pt x="0" y="153"/>
                  <a:pt x="0" y="341"/>
                </a:cubicBezTo>
                <a:cubicBezTo>
                  <a:pt x="0" y="529"/>
                  <a:pt x="153" y="682"/>
                  <a:pt x="341" y="682"/>
                </a:cubicBezTo>
                <a:cubicBezTo>
                  <a:pt x="530" y="682"/>
                  <a:pt x="683" y="529"/>
                  <a:pt x="683" y="341"/>
                </a:cubicBezTo>
                <a:cubicBezTo>
                  <a:pt x="683" y="153"/>
                  <a:pt x="530" y="0"/>
                  <a:pt x="341" y="0"/>
                </a:cubicBezTo>
                <a:moveTo>
                  <a:pt x="341" y="597"/>
                </a:moveTo>
                <a:cubicBezTo>
                  <a:pt x="200" y="597"/>
                  <a:pt x="85" y="482"/>
                  <a:pt x="85" y="341"/>
                </a:cubicBezTo>
                <a:cubicBezTo>
                  <a:pt x="85" y="200"/>
                  <a:pt x="200" y="85"/>
                  <a:pt x="341" y="85"/>
                </a:cubicBezTo>
                <a:cubicBezTo>
                  <a:pt x="483" y="85"/>
                  <a:pt x="598" y="200"/>
                  <a:pt x="598" y="341"/>
                </a:cubicBezTo>
                <a:cubicBezTo>
                  <a:pt x="598" y="482"/>
                  <a:pt x="483" y="597"/>
                  <a:pt x="341" y="59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103"/>
          <p:cNvSpPr>
            <a:spLocks noEditPoints="1"/>
          </p:cNvSpPr>
          <p:nvPr/>
        </p:nvSpPr>
        <p:spPr bwMode="auto">
          <a:xfrm>
            <a:off x="7629056" y="3392231"/>
            <a:ext cx="728434" cy="725809"/>
          </a:xfrm>
          <a:custGeom>
            <a:avLst/>
            <a:gdLst>
              <a:gd name="T0" fmla="*/ 171 w 343"/>
              <a:gd name="T1" fmla="*/ 0 h 342"/>
              <a:gd name="T2" fmla="*/ 0 w 343"/>
              <a:gd name="T3" fmla="*/ 171 h 342"/>
              <a:gd name="T4" fmla="*/ 171 w 343"/>
              <a:gd name="T5" fmla="*/ 342 h 342"/>
              <a:gd name="T6" fmla="*/ 343 w 343"/>
              <a:gd name="T7" fmla="*/ 171 h 342"/>
              <a:gd name="T8" fmla="*/ 171 w 343"/>
              <a:gd name="T9" fmla="*/ 0 h 342"/>
              <a:gd name="T10" fmla="*/ 171 w 343"/>
              <a:gd name="T11" fmla="*/ 257 h 342"/>
              <a:gd name="T12" fmla="*/ 85 w 343"/>
              <a:gd name="T13" fmla="*/ 171 h 342"/>
              <a:gd name="T14" fmla="*/ 171 w 343"/>
              <a:gd name="T15" fmla="*/ 85 h 342"/>
              <a:gd name="T16" fmla="*/ 258 w 343"/>
              <a:gd name="T17" fmla="*/ 171 h 342"/>
              <a:gd name="T18" fmla="*/ 171 w 343"/>
              <a:gd name="T19"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0"/>
                </a:moveTo>
                <a:cubicBezTo>
                  <a:pt x="77" y="0"/>
                  <a:pt x="0" y="77"/>
                  <a:pt x="0" y="171"/>
                </a:cubicBezTo>
                <a:cubicBezTo>
                  <a:pt x="0" y="265"/>
                  <a:pt x="77" y="342"/>
                  <a:pt x="171" y="342"/>
                </a:cubicBezTo>
                <a:cubicBezTo>
                  <a:pt x="266" y="342"/>
                  <a:pt x="343" y="265"/>
                  <a:pt x="343" y="171"/>
                </a:cubicBezTo>
                <a:cubicBezTo>
                  <a:pt x="343" y="77"/>
                  <a:pt x="266" y="0"/>
                  <a:pt x="171" y="0"/>
                </a:cubicBezTo>
                <a:moveTo>
                  <a:pt x="171" y="257"/>
                </a:moveTo>
                <a:cubicBezTo>
                  <a:pt x="124" y="257"/>
                  <a:pt x="85" y="219"/>
                  <a:pt x="85" y="171"/>
                </a:cubicBezTo>
                <a:cubicBezTo>
                  <a:pt x="85" y="123"/>
                  <a:pt x="124" y="85"/>
                  <a:pt x="171" y="85"/>
                </a:cubicBezTo>
                <a:cubicBezTo>
                  <a:pt x="219" y="85"/>
                  <a:pt x="258" y="123"/>
                  <a:pt x="258" y="171"/>
                </a:cubicBezTo>
                <a:cubicBezTo>
                  <a:pt x="258" y="219"/>
                  <a:pt x="219" y="257"/>
                  <a:pt x="171" y="257"/>
                </a:cubicBezTo>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Freeform 117"/>
          <p:cNvSpPr/>
          <p:nvPr/>
        </p:nvSpPr>
        <p:spPr bwMode="auto">
          <a:xfrm>
            <a:off x="7905992" y="3740042"/>
            <a:ext cx="27562" cy="13125"/>
          </a:xfrm>
          <a:custGeom>
            <a:avLst/>
            <a:gdLst>
              <a:gd name="T0" fmla="*/ 11 w 21"/>
              <a:gd name="T1" fmla="*/ 0 h 10"/>
              <a:gd name="T2" fmla="*/ 0 w 21"/>
              <a:gd name="T3" fmla="*/ 10 h 10"/>
              <a:gd name="T4" fmla="*/ 21 w 21"/>
              <a:gd name="T5" fmla="*/ 10 h 10"/>
              <a:gd name="T6" fmla="*/ 11 w 21"/>
              <a:gd name="T7" fmla="*/ 0 h 10"/>
            </a:gdLst>
            <a:ahLst/>
            <a:cxnLst>
              <a:cxn ang="0">
                <a:pos x="T0" y="T1"/>
              </a:cxn>
              <a:cxn ang="0">
                <a:pos x="T2" y="T3"/>
              </a:cxn>
              <a:cxn ang="0">
                <a:pos x="T4" y="T5"/>
              </a:cxn>
              <a:cxn ang="0">
                <a:pos x="T6" y="T7"/>
              </a:cxn>
            </a:cxnLst>
            <a:rect l="0" t="0" r="r" b="b"/>
            <a:pathLst>
              <a:path w="21" h="10">
                <a:moveTo>
                  <a:pt x="11" y="0"/>
                </a:moveTo>
                <a:lnTo>
                  <a:pt x="0" y="10"/>
                </a:lnTo>
                <a:lnTo>
                  <a:pt x="21" y="1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9"/>
          <p:cNvSpPr>
            <a:spLocks noEditPoints="1"/>
          </p:cNvSpPr>
          <p:nvPr/>
        </p:nvSpPr>
        <p:spPr bwMode="auto">
          <a:xfrm>
            <a:off x="6745748" y="27740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B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 name="矩形 2"/>
          <p:cNvSpPr/>
          <p:nvPr/>
        </p:nvSpPr>
        <p:spPr>
          <a:xfrm>
            <a:off x="190213" y="2776561"/>
            <a:ext cx="11811574" cy="2585323"/>
          </a:xfrm>
          <a:prstGeom prst="rect">
            <a:avLst/>
          </a:prstGeom>
          <a:noFill/>
        </p:spPr>
        <p:txBody>
          <a:bodyPr wrap="squar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3.6. Emphasizing  the Citizens’ Rights and Livelihood Project</a:t>
            </a:r>
          </a:p>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（强调公民权利和民生项目）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73149" y="1211743"/>
            <a:ext cx="9724647" cy="3108543"/>
          </a:xfrm>
          <a:prstGeom prst="rect">
            <a:avLst/>
          </a:prstGeom>
          <a:noFill/>
        </p:spPr>
        <p:txBody>
          <a:bodyPr wrap="square" rtlCol="0">
            <a:spAutoFit/>
          </a:bodyPr>
          <a:lstStyle/>
          <a:p>
            <a:r>
              <a:rPr lang="zh-CN" altLang="en-US" sz="2800" dirty="0"/>
              <a:t>    </a:t>
            </a:r>
            <a:r>
              <a:rPr lang="zh-CN" altLang="en-US" sz="2800" b="1" dirty="0"/>
              <a:t>This livelihood project aims to maintain the healthy life of citizens around the lake as a prerequisite, focusing on regional flood control and waterlogging, water supply needs, which also makes efforts to protect the ecological environment, both aquaculture and wetland tourism, guides the development and utilizes the Da Zong Lake to promote regional economic development.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128" y="-229712"/>
            <a:ext cx="12550140" cy="7223759"/>
          </a:xfrm>
          <a:prstGeom prst="rect">
            <a:avLst/>
          </a:prstGeom>
        </p:spPr>
      </p:pic>
      <p:grpSp>
        <p:nvGrpSpPr>
          <p:cNvPr id="15" name="组合 14"/>
          <p:cNvGrpSpPr/>
          <p:nvPr/>
        </p:nvGrpSpPr>
        <p:grpSpPr>
          <a:xfrm>
            <a:off x="4162046" y="2722608"/>
            <a:ext cx="4089380" cy="1265785"/>
            <a:chOff x="2766871" y="2201550"/>
            <a:chExt cx="4089380" cy="1265785"/>
          </a:xfrm>
        </p:grpSpPr>
        <p:sp>
          <p:nvSpPr>
            <p:cNvPr id="5" name="弧形 4"/>
            <p:cNvSpPr/>
            <p:nvPr/>
          </p:nvSpPr>
          <p:spPr>
            <a:xfrm>
              <a:off x="5675633" y="2201550"/>
              <a:ext cx="1180618" cy="1180618"/>
            </a:xfrm>
            <a:prstGeom prst="arc">
              <a:avLst>
                <a:gd name="adj1" fmla="val 10212009"/>
                <a:gd name="adj2" fmla="val 50390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2766871" y="2697894"/>
              <a:ext cx="3870201" cy="769441"/>
            </a:xfrm>
            <a:prstGeom prst="rect">
              <a:avLst/>
            </a:prstGeom>
            <a:noFill/>
          </p:spPr>
          <p:txBody>
            <a:bodyPr wrap="square" rtlCol="0">
              <a:spAutoFit/>
            </a:bodyPr>
            <a:lstStyle/>
            <a:p>
              <a:r>
                <a:rPr lang="en-US" altLang="zh-CN" sz="4400" b="1" spc="300" dirty="0">
                  <a:solidFill>
                    <a:srgbClr val="61B5C0"/>
                  </a:solidFill>
                  <a:latin typeface="微软雅黑" panose="020B0503020204020204" pitchFamily="34" charset="-122"/>
                  <a:ea typeface="微软雅黑" panose="020B0503020204020204" pitchFamily="34" charset="-122"/>
                </a:rPr>
                <a:t>Conclusion</a:t>
              </a:r>
              <a:endParaRPr lang="zh-CN" altLang="en-US" sz="4400" b="1" spc="300" dirty="0">
                <a:solidFill>
                  <a:srgbClr val="61B5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3674" y="4968"/>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121" name="TextBox 41"/>
          <p:cNvSpPr txBox="1"/>
          <p:nvPr/>
        </p:nvSpPr>
        <p:spPr>
          <a:xfrm>
            <a:off x="6265399" y="3932262"/>
            <a:ext cx="941699" cy="769441"/>
          </a:xfrm>
          <a:prstGeom prst="rect">
            <a:avLst/>
          </a:prstGeom>
          <a:noFill/>
        </p:spPr>
        <p:txBody>
          <a:bodyPr wrap="square" rtlCol="0">
            <a:spAutoFit/>
          </a:bodyPr>
          <a:lstStyle/>
          <a:p>
            <a:pPr algn="ctr"/>
            <a:r>
              <a:rPr lang="en-US" altLang="zh-CN" sz="4400" b="1" dirty="0">
                <a:solidFill>
                  <a:schemeClr val="bg1"/>
                </a:solidFill>
                <a:cs typeface="+mn-ea"/>
                <a:sym typeface="+mn-lt"/>
              </a:rPr>
              <a:t>4</a:t>
            </a:r>
            <a:endParaRPr lang="en-US" altLang="zh-CN" sz="2000" dirty="0">
              <a:solidFill>
                <a:schemeClr val="bg1"/>
              </a:solidFill>
              <a:cs typeface="+mn-ea"/>
              <a:sym typeface="+mn-lt"/>
            </a:endParaRPr>
          </a:p>
        </p:txBody>
      </p:sp>
      <p:sp>
        <p:nvSpPr>
          <p:cNvPr id="29" name="矩形 28"/>
          <p:cNvSpPr/>
          <p:nvPr/>
        </p:nvSpPr>
        <p:spPr>
          <a:xfrm>
            <a:off x="1387462" y="323803"/>
            <a:ext cx="9650783"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The Necessity to Establish the River Chief system</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76274" y="962823"/>
            <a:ext cx="9724647" cy="2677656"/>
          </a:xfrm>
          <a:prstGeom prst="rect">
            <a:avLst/>
          </a:prstGeom>
          <a:noFill/>
        </p:spPr>
        <p:txBody>
          <a:bodyPr wrap="square" rtlCol="0">
            <a:spAutoFit/>
          </a:bodyPr>
          <a:lstStyle/>
          <a:p>
            <a:r>
              <a:rPr lang="en-US" altLang="zh-CN" sz="2800" b="1" dirty="0"/>
              <a:t>    T</a:t>
            </a:r>
            <a:r>
              <a:rPr lang="zh-CN" altLang="en-US" sz="2800" b="1" dirty="0"/>
              <a:t>o promote water resources administration regime through river chief system, which is declared by Chairman Xi Jinping and gradually implementing </a:t>
            </a:r>
            <a:r>
              <a:rPr lang="en-US" altLang="zh-CN" sz="2800" b="1" dirty="0"/>
              <a:t>in</a:t>
            </a:r>
            <a:r>
              <a:rPr lang="zh-CN" altLang="en-US" sz="2800" b="1" dirty="0"/>
              <a:t> </a:t>
            </a:r>
            <a:r>
              <a:rPr lang="en-US" altLang="zh-CN" sz="2800" b="1" dirty="0"/>
              <a:t>whole country</a:t>
            </a:r>
            <a:r>
              <a:rPr lang="zh-CN" altLang="en-US" sz="2800" b="1" dirty="0"/>
              <a:t>. </a:t>
            </a:r>
            <a:endParaRPr lang="en-US" altLang="zh-CN" sz="2800" b="1" dirty="0"/>
          </a:p>
          <a:p>
            <a:r>
              <a:rPr lang="en-US" altLang="zh-CN" sz="2800" b="1" dirty="0"/>
              <a:t>   </a:t>
            </a:r>
            <a:r>
              <a:rPr lang="zh-CN" altLang="en-US" sz="2800" b="1" dirty="0"/>
              <a:t>From the above discussion, The River Chief System is a kind of reallocation of the government</a:t>
            </a:r>
            <a:r>
              <a:rPr lang="en-US" altLang="zh-CN" sz="2800" b="1" dirty="0"/>
              <a:t>’</a:t>
            </a:r>
            <a:r>
              <a:rPr lang="zh-CN" altLang="en-US" sz="2800" b="1" dirty="0"/>
              <a:t>s power</a:t>
            </a:r>
            <a:r>
              <a:rPr lang="en-US" altLang="zh-CN" sz="2800" b="1" dirty="0"/>
              <a:t>. </a:t>
            </a:r>
          </a:p>
          <a:p>
            <a:r>
              <a:rPr lang="en-US" altLang="zh-CN" sz="2800" b="1" dirty="0"/>
              <a:t>  </a:t>
            </a:r>
            <a:endParaRPr lang="zh-CN" altLang="en-US"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128" y="-229712"/>
            <a:ext cx="12550140" cy="7223759"/>
          </a:xfrm>
          <a:prstGeom prst="rect">
            <a:avLst/>
          </a:prstGeom>
        </p:spPr>
      </p:pic>
      <p:grpSp>
        <p:nvGrpSpPr>
          <p:cNvPr id="15" name="组合 14"/>
          <p:cNvGrpSpPr/>
          <p:nvPr/>
        </p:nvGrpSpPr>
        <p:grpSpPr>
          <a:xfrm>
            <a:off x="4280458" y="2722608"/>
            <a:ext cx="3970968" cy="1180618"/>
            <a:chOff x="2885283" y="2201550"/>
            <a:chExt cx="3970968" cy="1180618"/>
          </a:xfrm>
        </p:grpSpPr>
        <p:sp>
          <p:nvSpPr>
            <p:cNvPr id="5" name="弧形 4"/>
            <p:cNvSpPr/>
            <p:nvPr/>
          </p:nvSpPr>
          <p:spPr>
            <a:xfrm>
              <a:off x="5675633" y="2201550"/>
              <a:ext cx="1180618" cy="1180618"/>
            </a:xfrm>
            <a:prstGeom prst="arc">
              <a:avLst>
                <a:gd name="adj1" fmla="val 10212009"/>
                <a:gd name="adj2" fmla="val 50390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2885283" y="2474227"/>
              <a:ext cx="2501890" cy="769441"/>
            </a:xfrm>
            <a:prstGeom prst="rect">
              <a:avLst/>
            </a:prstGeom>
            <a:noFill/>
          </p:spPr>
          <p:txBody>
            <a:bodyPr wrap="square" rtlCol="0">
              <a:spAutoFit/>
            </a:bodyPr>
            <a:lstStyle/>
            <a:p>
              <a:r>
                <a:rPr lang="en-US" altLang="zh-CN" sz="4400" b="1" spc="300" dirty="0">
                  <a:solidFill>
                    <a:srgbClr val="61B5C0"/>
                  </a:solidFill>
                  <a:latin typeface="微软雅黑" panose="020B0503020204020204" pitchFamily="34" charset="-122"/>
                  <a:ea typeface="微软雅黑" panose="020B0503020204020204" pitchFamily="34" charset="-122"/>
                </a:rPr>
                <a:t>Thanks</a:t>
              </a:r>
              <a:endParaRPr lang="zh-CN" altLang="en-US" sz="4400" b="1" spc="300" dirty="0">
                <a:solidFill>
                  <a:srgbClr val="61B5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7" name="矩形 36"/>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2911317" y="2967335"/>
            <a:ext cx="6369372" cy="1754326"/>
          </a:xfrm>
          <a:prstGeom prst="rect">
            <a:avLst/>
          </a:prstGeom>
          <a:noFill/>
        </p:spPr>
        <p:txBody>
          <a:bodyPr wrap="none" lIns="91440" tIns="45720" rIns="91440" bIns="45720">
            <a:spAutoFit/>
          </a:bodyPr>
          <a:lstStyle/>
          <a:p>
            <a:pPr algn="ctr"/>
            <a:r>
              <a:rPr lang="en-US" altLang="zh-C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1.1. Case Introduction</a:t>
            </a:r>
          </a:p>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（案例引入）</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7" name="矩形 36"/>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7380" y="932180"/>
            <a:ext cx="8439785" cy="4031873"/>
          </a:xfrm>
          <a:prstGeom prst="rect">
            <a:avLst/>
          </a:prstGeom>
          <a:noFill/>
        </p:spPr>
        <p:txBody>
          <a:bodyPr wrap="square" rtlCol="0">
            <a:spAutoFit/>
          </a:bodyPr>
          <a:lstStyle/>
          <a:p>
            <a:endParaRPr kumimoji="1" lang="zh-CN" altLang="en-US" sz="2800" dirty="0"/>
          </a:p>
          <a:p>
            <a:r>
              <a:rPr kumimoji="1" lang="zh-CN" altLang="en-US" sz="3200" b="1" dirty="0"/>
              <a:t>Taihu Lake cyanobacteria event（太湖蓝藻事件）</a:t>
            </a:r>
          </a:p>
          <a:p>
            <a:r>
              <a:rPr lang="zh-CN" altLang="en-US" sz="2800" b="1" dirty="0"/>
              <a:t>    Severe cyanobacteria pollution was discovered in Taihu Lake, Jiangsu Province in  2007, which caused citywide water pollution in Wuxi. Serious shortage of domestic and drinking water ensued; bottled water in supermarket  </a:t>
            </a:r>
            <a:r>
              <a:rPr lang="en-US" altLang="zh-CN" sz="2800" b="1" dirty="0"/>
              <a:t>was</a:t>
            </a:r>
            <a:r>
              <a:rPr lang="zh-CN" altLang="en-US" sz="2800" b="1" dirty="0"/>
              <a:t> sold out. </a:t>
            </a:r>
            <a:endParaRPr lang="en-US" altLang="zh-CN" sz="2800" b="1" dirty="0"/>
          </a:p>
          <a:p>
            <a:r>
              <a:rPr lang="zh-CN" altLang="en-US" sz="2800" b="1" dirty="0"/>
              <a:t>   The </a:t>
            </a:r>
            <a:r>
              <a:rPr lang="en-US" altLang="zh-CN" sz="2800" b="1" dirty="0"/>
              <a:t>reasons</a:t>
            </a:r>
            <a:r>
              <a:rPr lang="zh-CN" altLang="en-US" sz="2800" b="1" dirty="0"/>
              <a:t> of this incident lie in </a:t>
            </a:r>
            <a:r>
              <a:rPr lang="en-US" altLang="zh-CN" sz="2800" b="1" dirty="0"/>
              <a:t>the </a:t>
            </a:r>
            <a:r>
              <a:rPr lang="zh-CN" altLang="en-US" sz="2800" b="1" dirty="0"/>
              <a:t>lack of ecological control and administration of public resource.</a:t>
            </a:r>
            <a:endParaRPr kumimoji="1" lang="zh-CN" altLang="en-US" sz="2800" b="1" dirty="0"/>
          </a:p>
        </p:txBody>
      </p:sp>
      <p:pic>
        <p:nvPicPr>
          <p:cNvPr id="4" name="图片 3" descr="太湖蓝藻"/>
          <p:cNvPicPr>
            <a:picLocks noChangeAspect="1"/>
          </p:cNvPicPr>
          <p:nvPr/>
        </p:nvPicPr>
        <p:blipFill>
          <a:blip r:embed="rId4"/>
          <a:stretch>
            <a:fillRect/>
          </a:stretch>
        </p:blipFill>
        <p:spPr>
          <a:xfrm>
            <a:off x="9067165" y="476250"/>
            <a:ext cx="2872740" cy="2291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7" name="矩形 36"/>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6003637" y="2967335"/>
            <a:ext cx="184731" cy="923330"/>
          </a:xfrm>
          <a:prstGeom prst="rect">
            <a:avLst/>
          </a:prstGeom>
          <a:noFill/>
        </p:spPr>
        <p:txBody>
          <a:bodyPr wrap="none" lIns="91440" tIns="45720" rIns="91440" bIns="45720">
            <a:spAutoFit/>
          </a:bodyPr>
          <a:lstStyle/>
          <a:p>
            <a:pPr algn="ct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本框 2"/>
          <p:cNvSpPr txBox="1"/>
          <p:nvPr/>
        </p:nvSpPr>
        <p:spPr>
          <a:xfrm>
            <a:off x="663387" y="950258"/>
            <a:ext cx="9054353" cy="3969385"/>
          </a:xfrm>
          <a:prstGeom prst="rect">
            <a:avLst/>
          </a:prstGeom>
          <a:noFill/>
        </p:spPr>
        <p:txBody>
          <a:bodyPr wrap="square" rtlCol="0">
            <a:spAutoFit/>
          </a:bodyPr>
          <a:lstStyle/>
          <a:p>
            <a:r>
              <a:rPr kumimoji="1" lang="en-US" altLang="zh-CN" sz="2800" b="1" dirty="0"/>
              <a:t>Causes of the Event</a:t>
            </a:r>
            <a:r>
              <a:rPr kumimoji="1" lang="zh-CN" altLang="en-US" sz="2800" b="1" dirty="0"/>
              <a:t>：</a:t>
            </a:r>
            <a:endParaRPr kumimoji="1" lang="en-US" altLang="zh-CN" sz="2800" b="1" dirty="0"/>
          </a:p>
          <a:p>
            <a:endParaRPr lang="en-US" altLang="zh-CN" sz="2800" b="1" dirty="0"/>
          </a:p>
          <a:p>
            <a:r>
              <a:rPr lang="en-US" altLang="zh-CN" sz="2800" b="1" dirty="0"/>
              <a:t>1.High-speed Economic Development</a:t>
            </a:r>
          </a:p>
          <a:p>
            <a:endParaRPr lang="en-US" altLang="zh-CN" sz="2800" b="1" dirty="0"/>
          </a:p>
          <a:p>
            <a:r>
              <a:rPr lang="en-US" altLang="zh-CN" sz="2800" b="1" dirty="0"/>
              <a:t>2.A</a:t>
            </a:r>
            <a:r>
              <a:rPr lang="zh-CN" altLang="en-US" sz="2800" b="1" dirty="0"/>
              <a:t>gricultural </a:t>
            </a:r>
            <a:r>
              <a:rPr lang="en-US" altLang="zh-CN" sz="2800" b="1" dirty="0"/>
              <a:t>Pollution</a:t>
            </a:r>
            <a:endParaRPr lang="zh-CN" altLang="en-US" sz="2800" b="1" dirty="0"/>
          </a:p>
          <a:p>
            <a:endParaRPr lang="en-US" altLang="zh-CN" sz="2800" b="1" dirty="0"/>
          </a:p>
          <a:p>
            <a:r>
              <a:rPr lang="en-US" altLang="zh-CN" sz="2800" b="1" dirty="0"/>
              <a:t>3.Poor </a:t>
            </a:r>
            <a:r>
              <a:rPr lang="zh-CN" altLang="en-US" sz="2800" b="1" dirty="0"/>
              <a:t>Wastewater </a:t>
            </a:r>
            <a:r>
              <a:rPr lang="en-US" altLang="zh-CN" sz="2800" b="1" dirty="0"/>
              <a:t>T</a:t>
            </a:r>
            <a:r>
              <a:rPr lang="zh-CN" altLang="en-US" sz="2800" b="1" dirty="0"/>
              <a:t>reatment</a:t>
            </a:r>
          </a:p>
          <a:p>
            <a:endParaRPr lang="en-US" altLang="zh-CN" sz="2800" b="1" dirty="0"/>
          </a:p>
          <a:p>
            <a:r>
              <a:rPr lang="en-US" altLang="zh-CN" sz="2800" b="1" dirty="0"/>
              <a:t>4.</a:t>
            </a:r>
            <a:r>
              <a:rPr lang="zh-CN" altLang="en-US" sz="2800" b="1" dirty="0"/>
              <a:t>The </a:t>
            </a:r>
            <a:r>
              <a:rPr lang="en-US" altLang="zh-CN" sz="2800" b="1" dirty="0"/>
              <a:t>R</a:t>
            </a:r>
            <a:r>
              <a:rPr lang="zh-CN" altLang="en-US" sz="2800" b="1" dirty="0"/>
              <a:t>apid </a:t>
            </a:r>
            <a:r>
              <a:rPr lang="en-US" altLang="zh-CN" sz="2800" b="1" dirty="0"/>
              <a:t>E</a:t>
            </a:r>
            <a:r>
              <a:rPr lang="zh-CN" altLang="en-US" sz="2800" b="1" dirty="0"/>
              <a:t>xpansion of the </a:t>
            </a:r>
            <a:r>
              <a:rPr lang="en-US" altLang="zh-CN" sz="2800" b="1" dirty="0"/>
              <a:t>s</a:t>
            </a:r>
            <a:r>
              <a:rPr lang="zh-CN" altLang="en-US" sz="2800" b="1" dirty="0"/>
              <a:t>cale of the </a:t>
            </a:r>
            <a:r>
              <a:rPr lang="en-US" altLang="zh-CN" sz="2800" b="1" dirty="0"/>
              <a:t>F</a:t>
            </a:r>
            <a:r>
              <a:rPr lang="zh-CN" altLang="en-US" sz="2800" b="1" dirty="0"/>
              <a:t>ishing </a:t>
            </a:r>
            <a:r>
              <a:rPr lang="en-US" altLang="zh-CN" sz="2800" b="1" dirty="0"/>
              <a:t>I</a:t>
            </a:r>
            <a:r>
              <a:rPr lang="zh-CN" altLang="en-US" sz="2800" b="1" dirty="0"/>
              <a:t>ndustry</a:t>
            </a:r>
          </a:p>
        </p:txBody>
      </p:sp>
      <p:pic>
        <p:nvPicPr>
          <p:cNvPr id="5" name="图片 4" descr="Img250519101"/>
          <p:cNvPicPr>
            <a:picLocks noChangeAspect="1"/>
          </p:cNvPicPr>
          <p:nvPr/>
        </p:nvPicPr>
        <p:blipFill>
          <a:blip r:embed="rId4"/>
          <a:stretch>
            <a:fillRect/>
          </a:stretch>
        </p:blipFill>
        <p:spPr>
          <a:xfrm>
            <a:off x="7747000" y="745490"/>
            <a:ext cx="4095115" cy="285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7" name="矩形 36"/>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6003637" y="2967335"/>
            <a:ext cx="184731" cy="923330"/>
          </a:xfrm>
          <a:prstGeom prst="rect">
            <a:avLst/>
          </a:prstGeom>
          <a:noFill/>
        </p:spPr>
        <p:txBody>
          <a:bodyPr wrap="none" lIns="91440" tIns="45720" rIns="91440" bIns="45720">
            <a:spAutoFit/>
          </a:bodyPr>
          <a:lstStyle/>
          <a:p>
            <a:pPr algn="ct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本框 2"/>
          <p:cNvSpPr txBox="1"/>
          <p:nvPr/>
        </p:nvSpPr>
        <p:spPr>
          <a:xfrm>
            <a:off x="663387" y="950258"/>
            <a:ext cx="10345272" cy="4154984"/>
          </a:xfrm>
          <a:prstGeom prst="rect">
            <a:avLst/>
          </a:prstGeom>
          <a:noFill/>
        </p:spPr>
        <p:txBody>
          <a:bodyPr wrap="square" rtlCol="0">
            <a:spAutoFit/>
          </a:bodyPr>
          <a:lstStyle/>
          <a:p>
            <a:r>
              <a:rPr kumimoji="1" lang="zh-CN" altLang="en-US" sz="2400" b="1" dirty="0"/>
              <a:t>Da Zong Lake </a:t>
            </a:r>
            <a:r>
              <a:rPr kumimoji="1" lang="en-US" altLang="zh-CN" sz="2400" b="1" dirty="0"/>
              <a:t>Retreats to the Lake(</a:t>
            </a:r>
            <a:r>
              <a:rPr kumimoji="1" lang="zh-CN" altLang="en-US" sz="2400" b="1" dirty="0"/>
              <a:t>大纵湖退圩还湖</a:t>
            </a:r>
            <a:r>
              <a:rPr kumimoji="1" lang="en-US" altLang="zh-CN" sz="2400" b="1" dirty="0"/>
              <a:t>)</a:t>
            </a:r>
            <a:r>
              <a:rPr kumimoji="1" lang="zh-CN" altLang="en-US" sz="2400" b="1" dirty="0"/>
              <a:t>：</a:t>
            </a:r>
            <a:br>
              <a:rPr lang="zh-CN" altLang="en-US" sz="2400" b="1" dirty="0"/>
            </a:br>
            <a:endParaRPr lang="en-US" altLang="zh-CN" sz="2400" b="1" dirty="0"/>
          </a:p>
          <a:p>
            <a:r>
              <a:rPr lang="zh-CN" altLang="en-US" sz="2400" b="1" dirty="0"/>
              <a:t>      </a:t>
            </a:r>
            <a:r>
              <a:rPr sz="2400" b="1" dirty="0"/>
              <a:t>For a long time, problems such as lake reclamation and over-cultivation have become increasingly serious. The fish and crab feed increased the eutrophication</a:t>
            </a:r>
            <a:r>
              <a:rPr lang="zh-CN" altLang="en-US" sz="2400" b="1" dirty="0"/>
              <a:t>（富营养化）</a:t>
            </a:r>
            <a:r>
              <a:rPr sz="2400" b="1" dirty="0"/>
              <a:t> of the water and degraded the water quality. </a:t>
            </a:r>
            <a:endParaRPr lang="en-US" altLang="zh-CN" sz="2400" b="1" dirty="0"/>
          </a:p>
          <a:p>
            <a:r>
              <a:rPr lang="en-US" altLang="zh-CN" sz="2400" b="1" dirty="0"/>
              <a:t>   </a:t>
            </a:r>
            <a:r>
              <a:rPr sz="2400" b="1" dirty="0"/>
              <a:t>Problems such as cofferdams</a:t>
            </a:r>
            <a:r>
              <a:rPr lang="en-US" altLang="zh-CN" sz="2400" b="1" dirty="0"/>
              <a:t>(</a:t>
            </a:r>
            <a:r>
              <a:rPr lang="zh-CN" altLang="en-US" sz="2400" b="1" dirty="0"/>
              <a:t>围堰）</a:t>
            </a:r>
            <a:r>
              <a:rPr sz="2400" b="1" dirty="0"/>
              <a:t> and excessive aquaculture are serious, and the function of the lake and the ecological environment have been seriously degraded. </a:t>
            </a:r>
          </a:p>
          <a:p>
            <a:r>
              <a:rPr lang="en-US" altLang="zh-CN" sz="2400" b="1" dirty="0"/>
              <a:t>     </a:t>
            </a:r>
            <a:r>
              <a:rPr sz="2400" b="1" dirty="0"/>
              <a:t>In 2011, along with the</a:t>
            </a:r>
            <a:r>
              <a:rPr lang="en-US" altLang="zh-CN" sz="2400" b="1" dirty="0"/>
              <a:t> </a:t>
            </a:r>
            <a:r>
              <a:rPr sz="2400" b="1" dirty="0"/>
              <a:t>opportunities for coastal development, the “Retreat to the Lake” project was incorporated into the coastal development strategy by the </a:t>
            </a:r>
            <a:r>
              <a:rPr sz="2400" b="1" dirty="0" err="1"/>
              <a:t>Yancheng</a:t>
            </a:r>
            <a:r>
              <a:rPr sz="2400" b="1" dirty="0"/>
              <a:t> </a:t>
            </a:r>
            <a:r>
              <a:rPr lang="en-US" altLang="zh-CN" sz="2400" b="1" dirty="0"/>
              <a:t> City</a:t>
            </a:r>
            <a:r>
              <a:rPr sz="2400" b="1" dirty="0"/>
              <a:t>. </a:t>
            </a:r>
          </a:p>
        </p:txBody>
      </p:sp>
      <p:pic>
        <p:nvPicPr>
          <p:cNvPr id="5" name="图片 4" descr="bd315c6034a85edf4cae1ec94e540923dd54753e"/>
          <p:cNvPicPr>
            <a:picLocks noChangeAspect="1"/>
          </p:cNvPicPr>
          <p:nvPr/>
        </p:nvPicPr>
        <p:blipFill>
          <a:blip r:embed="rId4"/>
          <a:stretch>
            <a:fillRect/>
          </a:stretch>
        </p:blipFill>
        <p:spPr>
          <a:xfrm>
            <a:off x="7253831" y="5051320"/>
            <a:ext cx="5240923" cy="1491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 name="矩形 2"/>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557342" y="2967335"/>
            <a:ext cx="11077328" cy="1754326"/>
          </a:xfrm>
          <a:prstGeom prst="rect">
            <a:avLst/>
          </a:prstGeom>
          <a:noFill/>
        </p:spPr>
        <p:txBody>
          <a:bodyPr wrap="none" lIns="91440" tIns="45720" rIns="91440" bIns="45720">
            <a:spAutoFit/>
          </a:bodyPr>
          <a:lstStyle/>
          <a:p>
            <a:pPr algn="ct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1.2. Introduction on River Chief system</a:t>
            </a:r>
          </a:p>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（河长制的介绍）</a:t>
            </a:r>
            <a:endPar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51" t="3819" r="2203" b="1245"/>
          <a:stretch>
            <a:fillRect/>
          </a:stretch>
        </p:blipFill>
        <p:spPr>
          <a:xfrm>
            <a:off x="0" y="0"/>
            <a:ext cx="12192000" cy="6858000"/>
          </a:xfrm>
          <a:prstGeom prst="rect">
            <a:avLst/>
          </a:prstGeom>
        </p:spPr>
      </p:pic>
      <p:pic>
        <p:nvPicPr>
          <p:cNvPr id="109" name="图片 108"/>
          <p:cNvPicPr>
            <a:picLocks noChangeAspect="1"/>
          </p:cNvPicPr>
          <p:nvPr/>
        </p:nvPicPr>
        <p:blipFill>
          <a:blip r:embed="rId3"/>
          <a:srcRect t="50000"/>
          <a:stretch>
            <a:fillRect/>
          </a:stretch>
        </p:blipFill>
        <p:spPr>
          <a:xfrm>
            <a:off x="5552575" y="-1"/>
            <a:ext cx="1086850" cy="157723"/>
          </a:xfrm>
          <a:custGeom>
            <a:avLst/>
            <a:gdLst>
              <a:gd name="connsiteX0" fmla="*/ 0 w 4121253"/>
              <a:gd name="connsiteY0" fmla="*/ 0 h 1792380"/>
              <a:gd name="connsiteX1" fmla="*/ 4121253 w 4121253"/>
              <a:gd name="connsiteY1" fmla="*/ 0 h 1792380"/>
              <a:gd name="connsiteX2" fmla="*/ 4121253 w 4121253"/>
              <a:gd name="connsiteY2" fmla="*/ 1792380 h 1792380"/>
              <a:gd name="connsiteX3" fmla="*/ 0 w 4121253"/>
              <a:gd name="connsiteY3" fmla="*/ 1792380 h 1792380"/>
            </a:gdLst>
            <a:ahLst/>
            <a:cxnLst>
              <a:cxn ang="0">
                <a:pos x="connsiteX0" y="connsiteY0"/>
              </a:cxn>
              <a:cxn ang="0">
                <a:pos x="connsiteX1" y="connsiteY1"/>
              </a:cxn>
              <a:cxn ang="0">
                <a:pos x="connsiteX2" y="connsiteY2"/>
              </a:cxn>
              <a:cxn ang="0">
                <a:pos x="connsiteX3" y="connsiteY3"/>
              </a:cxn>
            </a:cxnLst>
            <a:rect l="l" t="t" r="r" b="b"/>
            <a:pathLst>
              <a:path w="4121253" h="1792380">
                <a:moveTo>
                  <a:pt x="0" y="0"/>
                </a:moveTo>
                <a:lnTo>
                  <a:pt x="4121253" y="0"/>
                </a:lnTo>
                <a:lnTo>
                  <a:pt x="4121253" y="1792380"/>
                </a:lnTo>
                <a:lnTo>
                  <a:pt x="0" y="1792380"/>
                </a:lnTo>
                <a:close/>
              </a:path>
            </a:pathLst>
          </a:custGeom>
        </p:spPr>
      </p:pic>
      <p:sp>
        <p:nvSpPr>
          <p:cNvPr id="3" name="矩形 2"/>
          <p:cNvSpPr/>
          <p:nvPr/>
        </p:nvSpPr>
        <p:spPr>
          <a:xfrm>
            <a:off x="4791797" y="219906"/>
            <a:ext cx="2589299" cy="461665"/>
          </a:xfrm>
          <a:prstGeom prst="rect">
            <a:avLst/>
          </a:prstGeom>
        </p:spPr>
        <p:txBody>
          <a:bodyPr wrap="none">
            <a:spAutoFit/>
          </a:bodyPr>
          <a:lstStyle/>
          <a:p>
            <a:r>
              <a:rPr lang="en-US" altLang="zh-CN" sz="2400" b="1" spc="300" dirty="0">
                <a:solidFill>
                  <a:srgbClr val="61B5C0"/>
                </a:solidFill>
                <a:latin typeface="微软雅黑" panose="020B0503020204020204" pitchFamily="34" charset="-122"/>
                <a:ea typeface="微软雅黑" panose="020B0503020204020204" pitchFamily="34" charset="-122"/>
              </a:rPr>
              <a:t>Introduction</a:t>
            </a:r>
            <a:endParaRPr lang="zh-CN" altLang="en-US" sz="2400" b="1" spc="300" dirty="0">
              <a:solidFill>
                <a:srgbClr val="61B5C0"/>
              </a:solidFill>
              <a:latin typeface="微软雅黑" panose="020B0503020204020204" pitchFamily="34" charset="-122"/>
              <a:ea typeface="微软雅黑" panose="020B0503020204020204" pitchFamily="34" charset="-122"/>
            </a:endParaRPr>
          </a:p>
        </p:txBody>
      </p:sp>
      <p:sp>
        <p:nvSpPr>
          <p:cNvPr id="4" name="矩形 3"/>
          <p:cNvSpPr/>
          <p:nvPr/>
        </p:nvSpPr>
        <p:spPr>
          <a:xfrm>
            <a:off x="6003641" y="2967335"/>
            <a:ext cx="184730" cy="923330"/>
          </a:xfrm>
          <a:prstGeom prst="rect">
            <a:avLst/>
          </a:prstGeom>
          <a:noFill/>
        </p:spPr>
        <p:txBody>
          <a:bodyPr wrap="none" lIns="91440" tIns="45720" rIns="91440" bIns="45720">
            <a:spAutoFit/>
          </a:bodyPr>
          <a:lstStyle/>
          <a:p>
            <a:pPr algn="ctr"/>
            <a:endPar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文本框 4"/>
          <p:cNvSpPr txBox="1"/>
          <p:nvPr/>
        </p:nvSpPr>
        <p:spPr>
          <a:xfrm>
            <a:off x="515620" y="1309370"/>
            <a:ext cx="6865620" cy="4524315"/>
          </a:xfrm>
          <a:prstGeom prst="rect">
            <a:avLst/>
          </a:prstGeom>
          <a:noFill/>
        </p:spPr>
        <p:txBody>
          <a:bodyPr wrap="square" rtlCol="0">
            <a:spAutoFit/>
          </a:bodyPr>
          <a:lstStyle/>
          <a:p>
            <a:r>
              <a:rPr lang="zh-CN" altLang="en-US" sz="2400" b="1" dirty="0"/>
              <a:t>    </a:t>
            </a:r>
            <a:r>
              <a:rPr lang="en-US" altLang="zh-CN" sz="2400" b="1" dirty="0"/>
              <a:t> Through </a:t>
            </a:r>
            <a:r>
              <a:rPr altLang="zh-CN" sz="2400" b="1" dirty="0"/>
              <a:t>the "River Chief System", main leaders at all tiers of party</a:t>
            </a:r>
            <a:r>
              <a:rPr lang="en-US" altLang="zh-CN" sz="2400" b="1" dirty="0"/>
              <a:t> committee</a:t>
            </a:r>
            <a:r>
              <a:rPr altLang="zh-CN" sz="2400" b="1" dirty="0"/>
              <a:t> and government are appointed as a the river</a:t>
            </a:r>
            <a:r>
              <a:rPr lang="en-US" altLang="zh-CN" sz="2400" b="1" dirty="0"/>
              <a:t> chief</a:t>
            </a:r>
            <a:r>
              <a:rPr altLang="zh-CN" sz="2400" b="1" dirty="0"/>
              <a:t>, to fulfill the responsibility of governance and protection of </a:t>
            </a:r>
            <a:r>
              <a:rPr lang="en-US" altLang="zh-CN" sz="2400" b="1" dirty="0"/>
              <a:t>the river.</a:t>
            </a:r>
          </a:p>
          <a:p>
            <a:r>
              <a:rPr lang="en-US" altLang="zh-CN" sz="2400" b="1" dirty="0"/>
              <a:t>   A</a:t>
            </a:r>
            <a:r>
              <a:rPr altLang="zh-CN" sz="2400" b="1" dirty="0"/>
              <a:t>ccording to the scale of a river area, there will </a:t>
            </a:r>
            <a:r>
              <a:rPr lang="en-US" altLang="zh-CN" sz="2400" b="1" dirty="0"/>
              <a:t> </a:t>
            </a:r>
            <a:r>
              <a:rPr altLang="zh-CN" sz="2400" b="1" dirty="0"/>
              <a:t>set River Chief </a:t>
            </a:r>
            <a:r>
              <a:rPr lang="en-US" altLang="zh-CN" sz="2400" b="1" dirty="0"/>
              <a:t>in four tiers</a:t>
            </a:r>
            <a:r>
              <a:rPr altLang="zh-CN" sz="2400" b="1" dirty="0"/>
              <a:t>, from </a:t>
            </a:r>
            <a:r>
              <a:rPr lang="en-US" altLang="zh-CN" sz="2400" b="1" dirty="0"/>
              <a:t>the Province </a:t>
            </a:r>
            <a:r>
              <a:rPr altLang="zh-CN" sz="2400" b="1" dirty="0"/>
              <a:t>to </a:t>
            </a:r>
            <a:r>
              <a:rPr lang="en-US" altLang="zh-CN" sz="2400" b="1" dirty="0"/>
              <a:t>the town</a:t>
            </a:r>
            <a:r>
              <a:rPr altLang="zh-CN" sz="2400" b="1" dirty="0"/>
              <a:t> corresponding to the party committee and government level. </a:t>
            </a:r>
            <a:endParaRPr lang="en-US" altLang="zh-CN" sz="2400" b="1" dirty="0"/>
          </a:p>
          <a:p>
            <a:r>
              <a:rPr lang="en-US" altLang="zh-CN" sz="2400" b="1" dirty="0"/>
              <a:t>    </a:t>
            </a:r>
            <a:r>
              <a:rPr altLang="zh-CN" sz="2400" b="1" dirty="0"/>
              <a:t>The River Chief is only responsible for the river's environmental management and protection</a:t>
            </a:r>
            <a:r>
              <a:rPr lang="en-US" altLang="zh-CN" sz="2400" b="1" dirty="0"/>
              <a:t> in </a:t>
            </a:r>
            <a:r>
              <a:rPr altLang="zh-CN" sz="2400" b="1" dirty="0"/>
              <a:t>certain length of the river.</a:t>
            </a:r>
          </a:p>
        </p:txBody>
      </p:sp>
      <p:pic>
        <p:nvPicPr>
          <p:cNvPr id="6" name="图片 5" descr="7e74b99d5e1c49c3bae560140ce29757_th"/>
          <p:cNvPicPr>
            <a:picLocks noChangeAspect="1"/>
          </p:cNvPicPr>
          <p:nvPr/>
        </p:nvPicPr>
        <p:blipFill>
          <a:blip r:embed="rId4"/>
          <a:stretch>
            <a:fillRect/>
          </a:stretch>
        </p:blipFill>
        <p:spPr>
          <a:xfrm>
            <a:off x="7666990" y="801370"/>
            <a:ext cx="4525010" cy="3089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ocer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1598</Words>
  <Application>Microsoft Office PowerPoint</Application>
  <PresentationFormat>宽屏</PresentationFormat>
  <Paragraphs>144</Paragraphs>
  <Slides>37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37</vt:i4>
      </vt:variant>
    </vt:vector>
  </HeadingPairs>
  <TitlesOfParts>
    <vt:vector size="43" baseType="lpstr">
      <vt:lpstr>等线</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xiangyi gu</cp:lastModifiedBy>
  <cp:revision>106</cp:revision>
  <dcterms:created xsi:type="dcterms:W3CDTF">2016-02-24T10:59:00Z</dcterms:created>
  <dcterms:modified xsi:type="dcterms:W3CDTF">2018-12-16T04:01:53Z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