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62" r:id="rId3"/>
    <p:sldId id="263" r:id="rId4"/>
    <p:sldId id="266" r:id="rId5"/>
    <p:sldId id="264" r:id="rId6"/>
    <p:sldId id="268" r:id="rId7"/>
    <p:sldId id="267" r:id="rId8"/>
    <p:sldId id="269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/>
    <p:restoredTop sz="60515"/>
  </p:normalViewPr>
  <p:slideViewPr>
    <p:cSldViewPr snapToGrid="0" snapToObjects="1">
      <p:cViewPr varScale="1">
        <p:scale>
          <a:sx n="70" d="100"/>
          <a:sy n="70" d="100"/>
        </p:scale>
        <p:origin x="12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885E8-7AF0-224E-89C8-FEF149F1A6C5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ADB93-928B-D74D-A531-E8E99D07EE4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87913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DB93-928B-D74D-A531-E8E99D07EE4B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72526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>
              <a:effectLst/>
            </a:endParaRP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DB93-928B-D74D-A531-E8E99D07EE4B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3664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DB93-928B-D74D-A531-E8E99D07EE4B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21706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DB93-928B-D74D-A531-E8E99D07EE4B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00788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DB93-928B-D74D-A531-E8E99D07EE4B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80790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DB93-928B-D74D-A531-E8E99D07EE4B}" type="slidenum">
              <a:rPr kumimoji="1" lang="zh-CN" altLang="en-US" smtClean="0"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29482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DB93-928B-D74D-A531-E8E99D07EE4B}" type="slidenum">
              <a:rPr kumimoji="1" lang="zh-CN" altLang="en-US" smtClean="0"/>
              <a:t>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93374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7343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8075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21958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16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0867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3860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759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5894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924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7035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3821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C6F2C-23DC-AE4F-B56C-3963F2AA22C1}" type="datetimeFigureOut">
              <a:rPr kumimoji="1" lang="zh-CN" altLang="en-US" smtClean="0"/>
              <a:t>2018/12/16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E5AFD-F2CA-AD40-9944-CB84045FA8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007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标题 1"/>
          <p:cNvSpPr>
            <a:spLocks noGrp="1" noChangeArrowheads="1"/>
          </p:cNvSpPr>
          <p:nvPr>
            <p:ph type="ctrTitle"/>
          </p:nvPr>
        </p:nvSpPr>
        <p:spPr>
          <a:xfrm>
            <a:off x="1524000" y="1306512"/>
            <a:ext cx="9463790" cy="2695861"/>
          </a:xfrm>
        </p:spPr>
        <p:txBody>
          <a:bodyPr>
            <a:noAutofit/>
          </a:bodyPr>
          <a:lstStyle/>
          <a:p>
            <a:r>
              <a:rPr lang="en-US" altLang="zh-CN" sz="5400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Water Allocation </a:t>
            </a:r>
            <a:r>
              <a:rPr lang="en-US" altLang="zh-CN" sz="5400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Problem From </a:t>
            </a:r>
            <a:r>
              <a:rPr lang="en-US" altLang="zh-CN" sz="5400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the </a:t>
            </a:r>
            <a:r>
              <a:rPr lang="en-US" altLang="zh-CN" sz="5400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Perspective </a:t>
            </a:r>
            <a:r>
              <a:rPr lang="en-US" altLang="zh-CN" sz="5400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of </a:t>
            </a:r>
            <a:r>
              <a:rPr lang="en-US" altLang="zh-CN" sz="5400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Equitable </a:t>
            </a:r>
            <a:r>
              <a:rPr lang="en-US" altLang="zh-CN" sz="5400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and Reasonable </a:t>
            </a:r>
            <a:r>
              <a:rPr lang="en-US" altLang="zh-CN" sz="5400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Utilization Principle</a:t>
            </a:r>
            <a:endParaRPr lang="zh-CN" altLang="en-US" sz="5400" dirty="0">
              <a:solidFill>
                <a:srgbClr val="1F4E7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506" name="副标题 2"/>
          <p:cNvSpPr>
            <a:spLocks noGrp="1" noChangeArrowheads="1"/>
          </p:cNvSpPr>
          <p:nvPr>
            <p:ph type="subTitle" idx="1"/>
          </p:nvPr>
        </p:nvSpPr>
        <p:spPr>
          <a:xfrm>
            <a:off x="1533524" y="3962401"/>
            <a:ext cx="9933951" cy="1655762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Zheng</a:t>
            </a:r>
            <a:r>
              <a:rPr lang="zh-CN" altLang="en-US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err="1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Chenjun</a:t>
            </a:r>
            <a:endParaRPr lang="en-US" altLang="zh-CN" dirty="0">
              <a:solidFill>
                <a:srgbClr val="1F4E7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Wuhan University </a:t>
            </a:r>
            <a:r>
              <a:rPr lang="en-US" altLang="zh-CN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China Institute</a:t>
            </a:r>
            <a:r>
              <a:rPr lang="zh-CN" altLang="en-US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</a:t>
            </a:r>
            <a:r>
              <a:rPr lang="zh-CN" altLang="en-US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Boundary</a:t>
            </a:r>
            <a:r>
              <a:rPr lang="zh-CN" altLang="en-US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</a:t>
            </a:r>
            <a:r>
              <a:rPr lang="zh-CN" altLang="en-US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Ocean </a:t>
            </a:r>
            <a:r>
              <a:rPr lang="en-US" altLang="zh-CN" dirty="0" smtClean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Studies</a:t>
            </a:r>
          </a:p>
          <a:p>
            <a:endParaRPr lang="en-US" altLang="zh-CN" dirty="0" smtClean="0">
              <a:solidFill>
                <a:srgbClr val="1F4E7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December 2018</a:t>
            </a:r>
            <a:endParaRPr kumimoji="1" lang="zh-CN" altLang="en-US" dirty="0"/>
          </a:p>
          <a:p>
            <a:pPr eaLnBrk="1" hangingPunct="1"/>
            <a:endParaRPr lang="zh-CN" altLang="en-US" dirty="0"/>
          </a:p>
        </p:txBody>
      </p:sp>
      <p:grpSp>
        <p:nvGrpSpPr>
          <p:cNvPr id="21507" name="组合 4"/>
          <p:cNvGrpSpPr>
            <a:grpSpLocks/>
          </p:cNvGrpSpPr>
          <p:nvPr/>
        </p:nvGrpSpPr>
        <p:grpSpPr bwMode="auto">
          <a:xfrm>
            <a:off x="1533524" y="372360"/>
            <a:ext cx="8918575" cy="635000"/>
            <a:chOff x="370" y="271"/>
            <a:chExt cx="14044" cy="1000"/>
          </a:xfrm>
        </p:grpSpPr>
        <p:sp>
          <p:nvSpPr>
            <p:cNvPr id="4" name="矩形 3"/>
            <p:cNvSpPr/>
            <p:nvPr/>
          </p:nvSpPr>
          <p:spPr>
            <a:xfrm>
              <a:off x="1345" y="1151"/>
              <a:ext cx="13069" cy="120"/>
            </a:xfrm>
            <a:prstGeom prst="rect">
              <a:avLst/>
            </a:prstGeom>
            <a:solidFill>
              <a:srgbClr val="002B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charset="0"/>
                <a:buNone/>
                <a:defRPr/>
              </a:pPr>
              <a:endParaRPr lang="zh-CN" altLang="en-US" noProof="1"/>
            </a:p>
          </p:txBody>
        </p:sp>
        <p:pic>
          <p:nvPicPr>
            <p:cNvPr id="21510" name="图片 1" descr="武汉大学边海院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" y="271"/>
              <a:ext cx="5142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7" name="直接连接符 6"/>
          <p:cNvCxnSpPr/>
          <p:nvPr/>
        </p:nvCxnSpPr>
        <p:spPr>
          <a:xfrm flipV="1">
            <a:off x="1514475" y="5618163"/>
            <a:ext cx="9163050" cy="11112"/>
          </a:xfrm>
          <a:prstGeom prst="line">
            <a:avLst/>
          </a:prstGeom>
          <a:ln w="50800" cmpd="thinThick">
            <a:solidFill>
              <a:srgbClr val="002B70"/>
            </a:solidFill>
            <a:prstDash val="soli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52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4" descr="图片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6"/>
          <a:stretch>
            <a:fillRect/>
          </a:stretch>
        </p:blipFill>
        <p:spPr bwMode="auto">
          <a:xfrm>
            <a:off x="713582" y="24649"/>
            <a:ext cx="2900363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文本框 5"/>
          <p:cNvSpPr txBox="1">
            <a:spLocks noChangeArrowheads="1"/>
          </p:cNvSpPr>
          <p:nvPr/>
        </p:nvSpPr>
        <p:spPr bwMode="auto">
          <a:xfrm>
            <a:off x="713582" y="2625034"/>
            <a:ext cx="2900363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5000" b="1" smtClean="0">
                <a:solidFill>
                  <a:schemeClr val="bg1"/>
                </a:solidFill>
              </a:rPr>
              <a:t>contents</a:t>
            </a:r>
            <a:endParaRPr lang="zh-CN" altLang="en-US" sz="5000" b="1" dirty="0">
              <a:solidFill>
                <a:schemeClr val="bg1"/>
              </a:solidFill>
            </a:endParaRPr>
          </a:p>
        </p:txBody>
      </p:sp>
      <p:pic>
        <p:nvPicPr>
          <p:cNvPr id="19459" name="图片 1" descr="武汉大学边海院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438" y="596901"/>
            <a:ext cx="4024312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文本框 11"/>
          <p:cNvSpPr txBox="1">
            <a:spLocks noChangeArrowheads="1"/>
          </p:cNvSpPr>
          <p:nvPr/>
        </p:nvSpPr>
        <p:spPr bwMode="auto">
          <a:xfrm>
            <a:off x="5064127" y="1794038"/>
            <a:ext cx="6088555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1pPr>
            <a:lvl2pPr marL="742950" indent="-28575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2pPr>
            <a:lvl3pPr marL="1143000" indent="-22860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3pPr>
            <a:lvl4pPr marL="1600200" indent="-22860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4pPr>
            <a:lvl5pPr marL="2057400" indent="-228600"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SimSun" charset="-122"/>
              </a:defRPr>
            </a:lvl9pPr>
          </a:lstStyle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800" b="1" dirty="0">
                <a:solidFill>
                  <a:srgbClr val="002B70"/>
                </a:solidFill>
              </a:rPr>
              <a:t>First, the basic </a:t>
            </a:r>
            <a:r>
              <a:rPr lang="en-US" altLang="zh-CN" sz="2800" b="1" dirty="0" smtClean="0">
                <a:solidFill>
                  <a:srgbClr val="002B70"/>
                </a:solidFill>
              </a:rPr>
              <a:t>problems</a:t>
            </a:r>
            <a:endParaRPr lang="en-US" altLang="zh-CN" sz="28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2800" b="1" dirty="0">
                <a:solidFill>
                  <a:srgbClr val="002B70"/>
                </a:solidFill>
              </a:rPr>
              <a:t>Second, the </a:t>
            </a:r>
            <a:r>
              <a:rPr lang="en-US" altLang="zh-CN" sz="2800" b="1" dirty="0" smtClean="0">
                <a:solidFill>
                  <a:srgbClr val="002B70"/>
                </a:solidFill>
              </a:rPr>
              <a:t>extended problems</a:t>
            </a:r>
            <a:endParaRPr lang="en-US" altLang="zh-CN" b="1" dirty="0" smtClean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/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44778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24000" y="404814"/>
            <a:ext cx="5346700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/>
        </p:nvSpPr>
        <p:spPr>
          <a:xfrm>
            <a:off x="9861551" y="404814"/>
            <a:ext cx="815975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pic>
        <p:nvPicPr>
          <p:cNvPr id="22531" name="图片 1" descr="武汉大学边海院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419101"/>
            <a:ext cx="27670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99661" y="775098"/>
            <a:ext cx="10515600" cy="1325563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rgbClr val="002B70"/>
                </a:solidFill>
              </a:rPr>
              <a:t>the basic problems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99661" y="2100661"/>
            <a:ext cx="10515600" cy="4351338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principle of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equitable 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reasonable use is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 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basic principle of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International Water Law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It belongs to the category of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Customary International Law.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sources of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this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principle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can be summarized as international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treaties,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judicial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adjudications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arbitrations,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soft law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rules.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91820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24000" y="404814"/>
            <a:ext cx="5346700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/>
        </p:nvSpPr>
        <p:spPr>
          <a:xfrm>
            <a:off x="9861551" y="404814"/>
            <a:ext cx="815975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pic>
        <p:nvPicPr>
          <p:cNvPr id="22531" name="图片 1" descr="武汉大学边海院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419101"/>
            <a:ext cx="27670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689320"/>
            <a:ext cx="10515600" cy="1325563"/>
          </a:xfrm>
        </p:spPr>
        <p:txBody>
          <a:bodyPr/>
          <a:lstStyle/>
          <a:p>
            <a:r>
              <a:rPr lang="en-US" altLang="zh-CN" b="1" dirty="0">
                <a:solidFill>
                  <a:srgbClr val="002B70"/>
                </a:solidFill>
              </a:rPr>
              <a:t>the basic problems</a:t>
            </a:r>
            <a:endParaRPr kumimoji="1"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38200" y="2000596"/>
            <a:ext cx="10515600" cy="4351338"/>
          </a:xfrm>
        </p:spPr>
        <p:txBody>
          <a:bodyPr>
            <a:normAutofit fontScale="92500"/>
          </a:bodyPr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Application of the principle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water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allocation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 </a:t>
            </a:r>
            <a:r>
              <a:rPr lang="en-US" altLang="zh-CN" b="1" dirty="0" err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transboundary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rivers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Indication, comprehensiveness and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flexibility.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Various uses of international rivers are not prioritized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b="1" dirty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Specific 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analysis of specific issues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b="1" dirty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Pay special attention to the factors of “significant human needs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”.</a:t>
            </a:r>
            <a:r>
              <a:rPr lang="zh-CN" altLang="en-US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b="1" dirty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139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24000" y="404814"/>
            <a:ext cx="5346700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/>
        </p:nvSpPr>
        <p:spPr>
          <a:xfrm>
            <a:off x="9861551" y="404814"/>
            <a:ext cx="815975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pic>
        <p:nvPicPr>
          <p:cNvPr id="22531" name="图片 1" descr="武汉大学边海院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419101"/>
            <a:ext cx="27670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689320"/>
            <a:ext cx="10515600" cy="1325563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002B70"/>
                </a:solidFill>
              </a:rPr>
              <a:t>the </a:t>
            </a:r>
            <a:r>
              <a:rPr lang="en-US" altLang="zh-CN" b="1" dirty="0">
                <a:solidFill>
                  <a:srgbClr val="002B70"/>
                </a:solidFill>
              </a:rPr>
              <a:t>basic problems</a:t>
            </a:r>
            <a:endParaRPr kumimoji="1"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38200" y="2000596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understand the meaning of the principle of </a:t>
            </a:r>
            <a:r>
              <a:rPr lang="en-US" altLang="zh-CN" b="1" dirty="0" smtClean="0">
                <a:solidFill>
                  <a:schemeClr val="accent5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equitable </a:t>
            </a:r>
            <a:r>
              <a:rPr lang="en-US" altLang="zh-CN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reasonable use?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principle of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equitable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 does not necessarily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has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 positive correlation with the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equivalence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sharing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water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water benefits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b="1" dirty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principle of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reasonable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 is the subordinate concept of the principle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 equitable use as a general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purpose.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principle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advocates the optimal utilization, 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distribution and benefit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 shared natural resources.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9789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24000" y="404814"/>
            <a:ext cx="5346700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/>
        </p:nvSpPr>
        <p:spPr>
          <a:xfrm>
            <a:off x="9861551" y="404814"/>
            <a:ext cx="815975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pic>
        <p:nvPicPr>
          <p:cNvPr id="22531" name="图片 1" descr="武汉大学边海院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419101"/>
            <a:ext cx="27670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689320"/>
            <a:ext cx="10515600" cy="1325563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rgbClr val="002B70"/>
                </a:solidFill>
              </a:rPr>
              <a:t>the extended problems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38200" y="2000596"/>
            <a:ext cx="10515600" cy="4351338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sz="32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 rule to ensure the 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equitable </a:t>
            </a:r>
            <a:r>
              <a:rPr lang="en-US" altLang="zh-CN" sz="32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distribution of water resources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b="1" dirty="0" smtClean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allocation 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method of the legal category is not equal to quantifying the water.</a:t>
            </a:r>
            <a:endParaRPr lang="en-US" altLang="zh-CN" b="1" dirty="0" smtClean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Take the Factor Approach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b="1" dirty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6850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24000" y="404814"/>
            <a:ext cx="5346700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/>
        </p:nvSpPr>
        <p:spPr>
          <a:xfrm>
            <a:off x="9861551" y="404814"/>
            <a:ext cx="815975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pic>
        <p:nvPicPr>
          <p:cNvPr id="22531" name="图片 1" descr="武汉大学边海院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419101"/>
            <a:ext cx="27670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689320"/>
            <a:ext cx="10515600" cy="1325563"/>
          </a:xfrm>
        </p:spPr>
        <p:txBody>
          <a:bodyPr/>
          <a:lstStyle/>
          <a:p>
            <a:r>
              <a:rPr lang="en-US" altLang="zh-CN" b="1" dirty="0">
                <a:solidFill>
                  <a:srgbClr val="002B70"/>
                </a:solidFill>
              </a:rPr>
              <a:t>the extended problems</a:t>
            </a:r>
            <a:endParaRPr kumimoji="1"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38200" y="2000596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Factor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approach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Natural geographical factors</a:t>
            </a:r>
            <a:b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Geography, </a:t>
            </a:r>
            <a:r>
              <a:rPr lang="en-US" altLang="zh-CN" b="1" dirty="0" err="1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hydrogeography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climate, etc. -----</a:t>
            </a:r>
            <a:b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u="sng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River length, watershed range, river runoff</a:t>
            </a:r>
            <a:r>
              <a:rPr lang="en-US" altLang="zh-CN" b="1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b="1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 Interstate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Water</a:t>
            </a:r>
            <a:r>
              <a:rPr lang="zh-CN" altLang="en-US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allocation, 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Nile, India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Socioeconomic needs and existing utilization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factors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 meet the needs of production and life 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-----</a:t>
            </a: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u="sng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Irrigation, industrial water, etc.</a:t>
            </a:r>
          </a:p>
          <a:p>
            <a:pPr marL="900000" indent="-457200">
              <a:lnSpc>
                <a:spcPct val="150000"/>
              </a:lnSpc>
              <a:spcBef>
                <a:spcPct val="0"/>
              </a:spcBef>
              <a:buFont typeface="Wingdings" charset="2"/>
              <a:buChar char="Ø"/>
              <a:defRPr/>
            </a:pP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Water efficiency, river health, etc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b="1" dirty="0">
              <a:solidFill>
                <a:srgbClr val="004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5357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24000" y="404814"/>
            <a:ext cx="5346700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/>
        </p:nvSpPr>
        <p:spPr>
          <a:xfrm>
            <a:off x="9861551" y="404814"/>
            <a:ext cx="815975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pic>
        <p:nvPicPr>
          <p:cNvPr id="22531" name="图片 1" descr="武汉大学边海院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419101"/>
            <a:ext cx="27670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689320"/>
            <a:ext cx="10515600" cy="1325563"/>
          </a:xfrm>
        </p:spPr>
        <p:txBody>
          <a:bodyPr/>
          <a:lstStyle/>
          <a:p>
            <a:r>
              <a:rPr lang="en-US" altLang="zh-CN" b="1" dirty="0">
                <a:solidFill>
                  <a:srgbClr val="002B70"/>
                </a:solidFill>
              </a:rPr>
              <a:t>the extended problems</a:t>
            </a:r>
            <a:endParaRPr kumimoji="1"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38200" y="2000596"/>
            <a:ext cx="10515600" cy="435133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decisive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factor,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one-way consideration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Compared with water production, water demand has more applicability</a:t>
            </a:r>
            <a:r>
              <a:rPr lang="en-US" altLang="zh-CN" b="1" dirty="0" smtClean="0">
                <a:solidFill>
                  <a:srgbClr val="004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b="1" dirty="0" smtClean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River health and ecological water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within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concept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principle.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990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24000" y="404814"/>
            <a:ext cx="5346700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sp>
        <p:nvSpPr>
          <p:cNvPr id="5" name="矩形 4"/>
          <p:cNvSpPr/>
          <p:nvPr/>
        </p:nvSpPr>
        <p:spPr>
          <a:xfrm>
            <a:off x="9861551" y="404814"/>
            <a:ext cx="815975" cy="503237"/>
          </a:xfrm>
          <a:prstGeom prst="rect">
            <a:avLst/>
          </a:prstGeom>
          <a:solidFill>
            <a:srgbClr val="002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endParaRPr lang="zh-CN" altLang="en-US" noProof="1"/>
          </a:p>
        </p:txBody>
      </p:sp>
      <p:pic>
        <p:nvPicPr>
          <p:cNvPr id="22531" name="图片 1" descr="武汉大学边海院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419101"/>
            <a:ext cx="27670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zh-CN" altLang="en-US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r>
              <a:rPr lang="zh-CN" altLang="en-US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</a:t>
            </a:r>
            <a:r>
              <a:rPr lang="zh-CN" altLang="en-US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your</a:t>
            </a:r>
            <a:r>
              <a:rPr lang="zh-CN" altLang="en-US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attention!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33526" y="3738562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Zheng</a:t>
            </a:r>
            <a:r>
              <a:rPr lang="zh-CN" altLang="en-US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err="1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Chenjun</a:t>
            </a:r>
            <a:endParaRPr lang="en-US" altLang="zh-CN" dirty="0">
              <a:solidFill>
                <a:srgbClr val="1F4E7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dirty="0" err="1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zhengchenjun@whu.edu.cn</a:t>
            </a:r>
            <a:endParaRPr kumimoji="1"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1416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298</Words>
  <Application>Microsoft Macintosh PowerPoint</Application>
  <PresentationFormat>宽屏</PresentationFormat>
  <Paragraphs>46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DengXian</vt:lpstr>
      <vt:lpstr>DengXian Light</vt:lpstr>
      <vt:lpstr>SimSun</vt:lpstr>
      <vt:lpstr>Wingdings</vt:lpstr>
      <vt:lpstr>微软雅黑</vt:lpstr>
      <vt:lpstr>Office 主题</vt:lpstr>
      <vt:lpstr>Water Allocation Problem From the Perspective of Equitable and Reasonable Utilization Principle</vt:lpstr>
      <vt:lpstr>PowerPoint 演示文稿</vt:lpstr>
      <vt:lpstr>the basic problems</vt:lpstr>
      <vt:lpstr>the basic problems</vt:lpstr>
      <vt:lpstr>the basic problems</vt:lpstr>
      <vt:lpstr>the extended problems</vt:lpstr>
      <vt:lpstr>the extended problems</vt:lpstr>
      <vt:lpstr>the extended problems</vt:lpstr>
      <vt:lpstr>Thank you for your attention!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公平合理利用原则 与跨界河流分水</dc:title>
  <dc:creator>sa sha</dc:creator>
  <cp:lastModifiedBy>sa sha</cp:lastModifiedBy>
  <cp:revision>18</cp:revision>
  <dcterms:created xsi:type="dcterms:W3CDTF">2018-12-13T07:41:43Z</dcterms:created>
  <dcterms:modified xsi:type="dcterms:W3CDTF">2018-12-15T22:39:02Z</dcterms:modified>
</cp:coreProperties>
</file>