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5" autoAdjust="0"/>
    <p:restoredTop sz="89000" autoAdjust="0"/>
  </p:normalViewPr>
  <p:slideViewPr>
    <p:cSldViewPr>
      <p:cViewPr varScale="1">
        <p:scale>
          <a:sx n="88" d="100"/>
          <a:sy n="88" d="100"/>
        </p:scale>
        <p:origin x="-96" y="-372"/>
      </p:cViewPr>
      <p:guideLst>
        <p:guide orient="horz" pos="2160"/>
        <p:guide pos="2880"/>
      </p:guideLst>
    </p:cSldViewPr>
  </p:slideViewPr>
  <p:outlineViewPr>
    <p:cViewPr>
      <p:scale>
        <a:sx n="33" d="100"/>
        <a:sy n="33" d="100"/>
      </p:scale>
      <p:origin x="126" y="864"/>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F46A41-2919-469A-A1DA-E866A864F89E}" type="datetimeFigureOut">
              <a:rPr lang="zh-CN" altLang="en-US" smtClean="0"/>
              <a:t>2018-12-4</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F8BE5F-703C-441B-AFB6-9A1A7DD70DE2}"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B4F8BE5F-703C-441B-AFB6-9A1A7DD70DE2}" type="slidenum">
              <a:rPr lang="zh-CN" altLang="en-US" smtClean="0"/>
              <a:t>2</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B4F8BE5F-703C-441B-AFB6-9A1A7DD70DE2}" type="slidenum">
              <a:rPr lang="zh-CN" altLang="en-US" smtClean="0"/>
              <a:t>22</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10" name="直角三角形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标题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zh-CN" altLang="en-US" smtClean="0"/>
              <a:t>单击此处编辑母版标题样式</a:t>
            </a:r>
            <a:endParaRPr kumimoji="0" lang="en-US"/>
          </a:p>
        </p:txBody>
      </p:sp>
      <p:sp>
        <p:nvSpPr>
          <p:cNvPr id="17" name="副标题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CN" altLang="en-US" smtClean="0"/>
              <a:t>单击此处编辑母版副标题样式</a:t>
            </a:r>
            <a:endParaRPr kumimoji="0" lang="en-US"/>
          </a:p>
        </p:txBody>
      </p:sp>
      <p:grpSp>
        <p:nvGrpSpPr>
          <p:cNvPr id="2" name="组合 1"/>
          <p:cNvGrpSpPr/>
          <p:nvPr/>
        </p:nvGrpSpPr>
        <p:grpSpPr>
          <a:xfrm>
            <a:off x="-3765" y="4953000"/>
            <a:ext cx="9147765" cy="1912088"/>
            <a:chOff x="-3765" y="4832896"/>
            <a:chExt cx="9147765" cy="2032192"/>
          </a:xfrm>
        </p:grpSpPr>
        <p:sp>
          <p:nvSpPr>
            <p:cNvPr id="7" name="任意多边形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任意多边形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任意多边形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直接连接符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日期占位符 29"/>
          <p:cNvSpPr>
            <a:spLocks noGrp="1"/>
          </p:cNvSpPr>
          <p:nvPr>
            <p:ph type="dt" sz="half" idx="10"/>
          </p:nvPr>
        </p:nvSpPr>
        <p:spPr/>
        <p:txBody>
          <a:bodyPr/>
          <a:lstStyle>
            <a:lvl1pPr>
              <a:defRPr>
                <a:solidFill>
                  <a:srgbClr val="FFFFFF"/>
                </a:solidFill>
              </a:defRPr>
            </a:lvl1pPr>
            <a:extLst/>
          </a:lstStyle>
          <a:p>
            <a:fld id="{4617F579-7FB3-468E-9CE2-DA6285E1F690}" type="datetimeFigureOut">
              <a:rPr lang="zh-CN" altLang="en-US" smtClean="0"/>
              <a:t>2018-12-4</a:t>
            </a:fld>
            <a:endParaRPr lang="zh-CN" altLang="en-US"/>
          </a:p>
        </p:txBody>
      </p:sp>
      <p:sp>
        <p:nvSpPr>
          <p:cNvPr id="19" name="页脚占位符 18"/>
          <p:cNvSpPr>
            <a:spLocks noGrp="1"/>
          </p:cNvSpPr>
          <p:nvPr>
            <p:ph type="ftr" sz="quarter" idx="11"/>
          </p:nvPr>
        </p:nvSpPr>
        <p:spPr/>
        <p:txBody>
          <a:bodyPr/>
          <a:lstStyle>
            <a:lvl1pPr>
              <a:defRPr>
                <a:solidFill>
                  <a:schemeClr val="accent1">
                    <a:tint val="20000"/>
                  </a:schemeClr>
                </a:solidFill>
              </a:defRPr>
            </a:lvl1pPr>
            <a:extLst/>
          </a:lstStyle>
          <a:p>
            <a:endParaRPr lang="zh-CN" altLang="en-US"/>
          </a:p>
        </p:txBody>
      </p:sp>
      <p:sp>
        <p:nvSpPr>
          <p:cNvPr id="27" name="灯片编号占位符 26"/>
          <p:cNvSpPr>
            <a:spLocks noGrp="1"/>
          </p:cNvSpPr>
          <p:nvPr>
            <p:ph type="sldNum" sz="quarter" idx="12"/>
          </p:nvPr>
        </p:nvSpPr>
        <p:spPr/>
        <p:txBody>
          <a:bodyPr/>
          <a:lstStyle>
            <a:lvl1pPr>
              <a:defRPr>
                <a:solidFill>
                  <a:srgbClr val="FFFFFF"/>
                </a:solidFill>
              </a:defRPr>
            </a:lvl1pPr>
            <a:extLst/>
          </a:lstStyle>
          <a:p>
            <a:fld id="{B9B82A8A-6076-4A32-8D8E-1B8DC8015168}" type="slidenum">
              <a:rPr lang="zh-CN" altLang="en-US" smtClean="0"/>
              <a:t>‹#›</a:t>
            </a:fld>
            <a:endParaRPr lang="zh-CN" alt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extLs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1481329"/>
            <a:ext cx="8229600" cy="4386071"/>
          </a:xfrm>
        </p:spPr>
        <p:txBody>
          <a:bodyPr vert="eaVert"/>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extLst/>
          </a:lstStyle>
          <a:p>
            <a:fld id="{4617F579-7FB3-468E-9CE2-DA6285E1F690}" type="datetimeFigureOut">
              <a:rPr lang="zh-CN" altLang="en-US" smtClean="0"/>
              <a:t>2018-12-4</a:t>
            </a:fld>
            <a:endParaRPr lang="zh-CN" altLang="en-US"/>
          </a:p>
        </p:txBody>
      </p:sp>
      <p:sp>
        <p:nvSpPr>
          <p:cNvPr id="5" name="页脚占位符 4"/>
          <p:cNvSpPr>
            <a:spLocks noGrp="1"/>
          </p:cNvSpPr>
          <p:nvPr>
            <p:ph type="ftr" sz="quarter" idx="11"/>
          </p:nvPr>
        </p:nvSpPr>
        <p:spPr/>
        <p:txBody>
          <a:bodyPr/>
          <a:lstStyle>
            <a:extLst/>
          </a:lstStyle>
          <a:p>
            <a:endParaRPr lang="zh-CN" altLang="en-US"/>
          </a:p>
        </p:txBody>
      </p:sp>
      <p:sp>
        <p:nvSpPr>
          <p:cNvPr id="6" name="灯片编号占位符 5"/>
          <p:cNvSpPr>
            <a:spLocks noGrp="1"/>
          </p:cNvSpPr>
          <p:nvPr>
            <p:ph type="sldNum" sz="quarter" idx="12"/>
          </p:nvPr>
        </p:nvSpPr>
        <p:spPr/>
        <p:txBody>
          <a:bodyPr/>
          <a:lstStyle>
            <a:extLst/>
          </a:lstStyle>
          <a:p>
            <a:fld id="{B9B82A8A-6076-4A32-8D8E-1B8DC8015168}" type="slidenum">
              <a:rPr lang="zh-CN" altLang="en-US" smtClean="0"/>
              <a:t>‹#›</a:t>
            </a:fld>
            <a:endParaRPr lang="zh-CN" alt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844013" y="274640"/>
            <a:ext cx="1777470" cy="5592761"/>
          </a:xfrm>
        </p:spPr>
        <p:txBody>
          <a:bodyPr vert="eaVert"/>
          <a:lstStyle>
            <a:extLs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41"/>
            <a:ext cx="6324600" cy="5592760"/>
          </a:xfrm>
        </p:spPr>
        <p:txBody>
          <a:bodyPr vert="eaVert"/>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extLst/>
          </a:lstStyle>
          <a:p>
            <a:fld id="{4617F579-7FB3-468E-9CE2-DA6285E1F690}" type="datetimeFigureOut">
              <a:rPr lang="zh-CN" altLang="en-US" smtClean="0"/>
              <a:t>2018-12-4</a:t>
            </a:fld>
            <a:endParaRPr lang="zh-CN" altLang="en-US"/>
          </a:p>
        </p:txBody>
      </p:sp>
      <p:sp>
        <p:nvSpPr>
          <p:cNvPr id="5" name="页脚占位符 4"/>
          <p:cNvSpPr>
            <a:spLocks noGrp="1"/>
          </p:cNvSpPr>
          <p:nvPr>
            <p:ph type="ftr" sz="quarter" idx="11"/>
          </p:nvPr>
        </p:nvSpPr>
        <p:spPr/>
        <p:txBody>
          <a:bodyPr/>
          <a:lstStyle>
            <a:extLst/>
          </a:lstStyle>
          <a:p>
            <a:endParaRPr lang="zh-CN" altLang="en-US"/>
          </a:p>
        </p:txBody>
      </p:sp>
      <p:sp>
        <p:nvSpPr>
          <p:cNvPr id="6" name="灯片编号占位符 5"/>
          <p:cNvSpPr>
            <a:spLocks noGrp="1"/>
          </p:cNvSpPr>
          <p:nvPr>
            <p:ph type="sldNum" sz="quarter" idx="12"/>
          </p:nvPr>
        </p:nvSpPr>
        <p:spPr/>
        <p:txBody>
          <a:bodyPr/>
          <a:lstStyle>
            <a:extLst/>
          </a:lstStyle>
          <a:p>
            <a:fld id="{B9B82A8A-6076-4A32-8D8E-1B8DC8015168}" type="slidenum">
              <a:rPr lang="zh-CN" altLang="en-US" smtClean="0"/>
              <a:t>‹#›</a:t>
            </a:fld>
            <a:endParaRPr lang="zh-CN" alt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extLst/>
          </a:lstStyle>
          <a:p>
            <a:fld id="{4617F579-7FB3-468E-9CE2-DA6285E1F690}" type="datetimeFigureOut">
              <a:rPr lang="zh-CN" altLang="en-US" smtClean="0"/>
              <a:t>2018-12-4</a:t>
            </a:fld>
            <a:endParaRPr lang="zh-CN" altLang="en-US"/>
          </a:p>
        </p:txBody>
      </p:sp>
      <p:sp>
        <p:nvSpPr>
          <p:cNvPr id="5" name="页脚占位符 4"/>
          <p:cNvSpPr>
            <a:spLocks noGrp="1"/>
          </p:cNvSpPr>
          <p:nvPr>
            <p:ph type="ftr" sz="quarter" idx="11"/>
          </p:nvPr>
        </p:nvSpPr>
        <p:spPr/>
        <p:txBody>
          <a:bodyPr/>
          <a:lstStyle>
            <a:extLst/>
          </a:lstStyle>
          <a:p>
            <a:endParaRPr lang="zh-CN" altLang="en-US"/>
          </a:p>
        </p:txBody>
      </p:sp>
      <p:sp>
        <p:nvSpPr>
          <p:cNvPr id="6" name="灯片编号占位符 5"/>
          <p:cNvSpPr>
            <a:spLocks noGrp="1"/>
          </p:cNvSpPr>
          <p:nvPr>
            <p:ph type="sldNum" sz="quarter" idx="12"/>
          </p:nvPr>
        </p:nvSpPr>
        <p:spPr/>
        <p:txBody>
          <a:bodyPr/>
          <a:lstStyle>
            <a:extLst/>
          </a:lstStyle>
          <a:p>
            <a:fld id="{B9B82A8A-6076-4A32-8D8E-1B8DC8015168}" type="slidenum">
              <a:rPr lang="zh-CN" altLang="en-US" smtClean="0"/>
              <a:t>‹#›</a:t>
            </a:fld>
            <a:endParaRPr lang="zh-CN" altLang="en-US"/>
          </a:p>
        </p:txBody>
      </p:sp>
      <p:sp>
        <p:nvSpPr>
          <p:cNvPr id="7" name="标题 6"/>
          <p:cNvSpPr>
            <a:spLocks noGrp="1"/>
          </p:cNvSpPr>
          <p:nvPr>
            <p:ph type="title"/>
          </p:nvPr>
        </p:nvSpPr>
        <p:spPr/>
        <p:txBody>
          <a:bodyPr rtlCol="0"/>
          <a:lstStyle>
            <a:extLst/>
          </a:lstStyle>
          <a:p>
            <a:r>
              <a:rPr kumimoji="0" lang="zh-CN" altLang="en-US" smtClean="0"/>
              <a:t>单击此处编辑母版标题样式</a:t>
            </a:r>
            <a:endParaRPr kumimoji="0"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CN" altLang="en-US" smtClean="0"/>
              <a:t>单击此处编辑母版文本样式</a:t>
            </a:r>
          </a:p>
        </p:txBody>
      </p:sp>
      <p:sp>
        <p:nvSpPr>
          <p:cNvPr id="4" name="日期占位符 3"/>
          <p:cNvSpPr>
            <a:spLocks noGrp="1"/>
          </p:cNvSpPr>
          <p:nvPr>
            <p:ph type="dt" sz="half" idx="10"/>
          </p:nvPr>
        </p:nvSpPr>
        <p:spPr/>
        <p:txBody>
          <a:bodyPr/>
          <a:lstStyle>
            <a:extLst/>
          </a:lstStyle>
          <a:p>
            <a:fld id="{4617F579-7FB3-468E-9CE2-DA6285E1F690}" type="datetimeFigureOut">
              <a:rPr lang="zh-CN" altLang="en-US" smtClean="0"/>
              <a:t>2018-12-4</a:t>
            </a:fld>
            <a:endParaRPr lang="zh-CN" altLang="en-US"/>
          </a:p>
        </p:txBody>
      </p:sp>
      <p:sp>
        <p:nvSpPr>
          <p:cNvPr id="5" name="页脚占位符 4"/>
          <p:cNvSpPr>
            <a:spLocks noGrp="1"/>
          </p:cNvSpPr>
          <p:nvPr>
            <p:ph type="ftr" sz="quarter" idx="11"/>
          </p:nvPr>
        </p:nvSpPr>
        <p:spPr/>
        <p:txBody>
          <a:bodyPr/>
          <a:lstStyle>
            <a:extLst/>
          </a:lstStyle>
          <a:p>
            <a:endParaRPr lang="zh-CN" altLang="en-US"/>
          </a:p>
        </p:txBody>
      </p:sp>
      <p:sp>
        <p:nvSpPr>
          <p:cNvPr id="6" name="灯片编号占位符 5"/>
          <p:cNvSpPr>
            <a:spLocks noGrp="1"/>
          </p:cNvSpPr>
          <p:nvPr>
            <p:ph type="sldNum" sz="quarter" idx="12"/>
          </p:nvPr>
        </p:nvSpPr>
        <p:spPr/>
        <p:txBody>
          <a:bodyPr/>
          <a:lstStyle>
            <a:extLst/>
          </a:lstStyle>
          <a:p>
            <a:fld id="{B9B82A8A-6076-4A32-8D8E-1B8DC8015168}" type="slidenum">
              <a:rPr lang="zh-CN" altLang="en-US" smtClean="0"/>
              <a:t>‹#›</a:t>
            </a:fld>
            <a:endParaRPr lang="zh-CN" altLang="en-US"/>
          </a:p>
        </p:txBody>
      </p:sp>
      <p:sp>
        <p:nvSpPr>
          <p:cNvPr id="7" name="燕尾形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燕尾形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3" name="内容占位符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extLst/>
          </a:lstStyle>
          <a:p>
            <a:fld id="{4617F579-7FB3-468E-9CE2-DA6285E1F690}" type="datetimeFigureOut">
              <a:rPr lang="zh-CN" altLang="en-US" smtClean="0"/>
              <a:t>2018-12-4</a:t>
            </a:fld>
            <a:endParaRPr lang="zh-CN" altLang="en-US"/>
          </a:p>
        </p:txBody>
      </p:sp>
      <p:sp>
        <p:nvSpPr>
          <p:cNvPr id="6" name="页脚占位符 5"/>
          <p:cNvSpPr>
            <a:spLocks noGrp="1"/>
          </p:cNvSpPr>
          <p:nvPr>
            <p:ph type="ftr" sz="quarter" idx="11"/>
          </p:nvPr>
        </p:nvSpPr>
        <p:spPr/>
        <p:txBody>
          <a:bodyPr/>
          <a:lstStyle>
            <a:extLst/>
          </a:lstStyle>
          <a:p>
            <a:endParaRPr lang="zh-CN" altLang="en-US"/>
          </a:p>
        </p:txBody>
      </p:sp>
      <p:sp>
        <p:nvSpPr>
          <p:cNvPr id="7" name="灯片编号占位符 6"/>
          <p:cNvSpPr>
            <a:spLocks noGrp="1"/>
          </p:cNvSpPr>
          <p:nvPr>
            <p:ph type="sldNum" sz="quarter" idx="12"/>
          </p:nvPr>
        </p:nvSpPr>
        <p:spPr/>
        <p:txBody>
          <a:bodyPr/>
          <a:lstStyle>
            <a:extLst/>
          </a:lstStyle>
          <a:p>
            <a:fld id="{B9B82A8A-6076-4A32-8D8E-1B8DC8015168}" type="slidenum">
              <a:rPr lang="zh-CN" altLang="en-US" smtClean="0"/>
              <a:t>‹#›</a:t>
            </a:fld>
            <a:endParaRPr lang="zh-CN" altLang="en-US"/>
          </a:p>
        </p:txBody>
      </p:sp>
      <p:sp>
        <p:nvSpPr>
          <p:cNvPr id="8" name="标题 7"/>
          <p:cNvSpPr>
            <a:spLocks noGrp="1"/>
          </p:cNvSpPr>
          <p:nvPr>
            <p:ph type="title"/>
          </p:nvPr>
        </p:nvSpPr>
        <p:spPr/>
        <p:txBody>
          <a:bodyPr rtlCol="0"/>
          <a:lstStyle>
            <a:extLst/>
          </a:lstStyle>
          <a:p>
            <a:r>
              <a:rPr kumimoji="0" lang="zh-CN" altLang="en-US" smtClean="0"/>
              <a:t>单击此处编辑母版标题样式</a:t>
            </a:r>
            <a:endParaRPr kumimoji="0"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8229600" cy="1143000"/>
          </a:xfrm>
        </p:spPr>
        <p:txBody>
          <a:bodyPr anchor="ctr"/>
          <a:lstStyle>
            <a:lvl1pPr>
              <a:defRPr/>
            </a:lvl1pPr>
            <a:extLst/>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CN" altLang="en-US" smtClean="0"/>
              <a:t>单击此处编辑母版文本样式</a:t>
            </a:r>
          </a:p>
        </p:txBody>
      </p:sp>
      <p:sp>
        <p:nvSpPr>
          <p:cNvPr id="4" name="文本占位符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CN" altLang="en-US" smtClean="0"/>
              <a:t>单击此处编辑母版文本样式</a:t>
            </a:r>
          </a:p>
        </p:txBody>
      </p:sp>
      <p:sp>
        <p:nvSpPr>
          <p:cNvPr id="5" name="内容占位符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6" name="内容占位符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extLst/>
          </a:lstStyle>
          <a:p>
            <a:fld id="{4617F579-7FB3-468E-9CE2-DA6285E1F690}" type="datetimeFigureOut">
              <a:rPr lang="zh-CN" altLang="en-US" smtClean="0"/>
              <a:t>2018-12-4</a:t>
            </a:fld>
            <a:endParaRPr lang="zh-CN" altLang="en-US"/>
          </a:p>
        </p:txBody>
      </p:sp>
      <p:sp>
        <p:nvSpPr>
          <p:cNvPr id="8" name="页脚占位符 7"/>
          <p:cNvSpPr>
            <a:spLocks noGrp="1"/>
          </p:cNvSpPr>
          <p:nvPr>
            <p:ph type="ftr" sz="quarter" idx="11"/>
          </p:nvPr>
        </p:nvSpPr>
        <p:spPr/>
        <p:txBody>
          <a:bodyPr/>
          <a:lstStyle>
            <a:extLst/>
          </a:lstStyle>
          <a:p>
            <a:endParaRPr lang="zh-CN" altLang="en-US"/>
          </a:p>
        </p:txBody>
      </p:sp>
      <p:sp>
        <p:nvSpPr>
          <p:cNvPr id="9" name="灯片编号占位符 8"/>
          <p:cNvSpPr>
            <a:spLocks noGrp="1"/>
          </p:cNvSpPr>
          <p:nvPr>
            <p:ph type="sldNum" sz="quarter" idx="12"/>
          </p:nvPr>
        </p:nvSpPr>
        <p:spPr/>
        <p:txBody>
          <a:bodyPr/>
          <a:lstStyle>
            <a:extLst/>
          </a:lstStyle>
          <a:p>
            <a:fld id="{B9B82A8A-6076-4A32-8D8E-1B8DC8015168}" type="slidenum">
              <a:rPr lang="zh-CN" altLang="en-US" smtClean="0"/>
              <a:t>‹#›</a:t>
            </a:fld>
            <a:endParaRPr lang="zh-CN" alt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extLst/>
          </a:lstStyle>
          <a:p>
            <a:fld id="{4617F579-7FB3-468E-9CE2-DA6285E1F690}" type="datetimeFigureOut">
              <a:rPr lang="zh-CN" altLang="en-US" smtClean="0"/>
              <a:t>2018-12-4</a:t>
            </a:fld>
            <a:endParaRPr lang="zh-CN" altLang="en-US"/>
          </a:p>
        </p:txBody>
      </p:sp>
      <p:sp>
        <p:nvSpPr>
          <p:cNvPr id="4" name="页脚占位符 3"/>
          <p:cNvSpPr>
            <a:spLocks noGrp="1"/>
          </p:cNvSpPr>
          <p:nvPr>
            <p:ph type="ftr" sz="quarter" idx="11"/>
          </p:nvPr>
        </p:nvSpPr>
        <p:spPr/>
        <p:txBody>
          <a:bodyPr/>
          <a:lstStyle>
            <a:extLst/>
          </a:lstStyle>
          <a:p>
            <a:endParaRPr lang="zh-CN" altLang="en-US"/>
          </a:p>
        </p:txBody>
      </p:sp>
      <p:sp>
        <p:nvSpPr>
          <p:cNvPr id="5" name="灯片编号占位符 4"/>
          <p:cNvSpPr>
            <a:spLocks noGrp="1"/>
          </p:cNvSpPr>
          <p:nvPr>
            <p:ph type="sldNum" sz="quarter" idx="12"/>
          </p:nvPr>
        </p:nvSpPr>
        <p:spPr/>
        <p:txBody>
          <a:bodyPr/>
          <a:lstStyle>
            <a:extLst/>
          </a:lstStyle>
          <a:p>
            <a:fld id="{B9B82A8A-6076-4A32-8D8E-1B8DC8015168}" type="slidenum">
              <a:rPr lang="zh-CN" altLang="en-US" smtClean="0"/>
              <a:t>‹#›</a:t>
            </a:fld>
            <a:endParaRPr lang="zh-CN" altLang="en-US"/>
          </a:p>
        </p:txBody>
      </p:sp>
      <p:sp>
        <p:nvSpPr>
          <p:cNvPr id="6" name="标题 5"/>
          <p:cNvSpPr>
            <a:spLocks noGrp="1"/>
          </p:cNvSpPr>
          <p:nvPr>
            <p:ph type="title"/>
          </p:nvPr>
        </p:nvSpPr>
        <p:spPr/>
        <p:txBody>
          <a:bodyPr rtlCol="0"/>
          <a:lstStyle>
            <a:extLst/>
          </a:lstStyle>
          <a:p>
            <a:r>
              <a:rPr kumimoji="0" lang="zh-CN" altLang="en-US" smtClean="0"/>
              <a:t>单击此处编辑母版标题样式</a:t>
            </a:r>
            <a:endParaRPr kumimoji="0"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extLst/>
          </a:lstStyle>
          <a:p>
            <a:fld id="{4617F579-7FB3-468E-9CE2-DA6285E1F690}" type="datetimeFigureOut">
              <a:rPr lang="zh-CN" altLang="en-US" smtClean="0"/>
              <a:t>2018-12-4</a:t>
            </a:fld>
            <a:endParaRPr lang="zh-CN" altLang="en-US"/>
          </a:p>
        </p:txBody>
      </p:sp>
      <p:sp>
        <p:nvSpPr>
          <p:cNvPr id="3" name="页脚占位符 2"/>
          <p:cNvSpPr>
            <a:spLocks noGrp="1"/>
          </p:cNvSpPr>
          <p:nvPr>
            <p:ph type="ftr" sz="quarter" idx="11"/>
          </p:nvPr>
        </p:nvSpPr>
        <p:spPr/>
        <p:txBody>
          <a:bodyPr/>
          <a:lstStyle>
            <a:extLst/>
          </a:lstStyle>
          <a:p>
            <a:endParaRPr lang="zh-CN" altLang="en-US"/>
          </a:p>
        </p:txBody>
      </p:sp>
      <p:sp>
        <p:nvSpPr>
          <p:cNvPr id="4" name="灯片编号占位符 3"/>
          <p:cNvSpPr>
            <a:spLocks noGrp="1"/>
          </p:cNvSpPr>
          <p:nvPr>
            <p:ph type="sldNum" sz="quarter" idx="12"/>
          </p:nvPr>
        </p:nvSpPr>
        <p:spPr/>
        <p:txBody>
          <a:bodyPr/>
          <a:lstStyle>
            <a:extLst/>
          </a:lstStyle>
          <a:p>
            <a:fld id="{B9B82A8A-6076-4A32-8D8E-1B8DC8015168}" type="slidenum">
              <a:rPr lang="zh-CN" altLang="en-US" smtClean="0"/>
              <a:t>‹#›</a:t>
            </a:fld>
            <a:endParaRPr lang="zh-CN" alt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zh-CN" altLang="en-US" smtClean="0"/>
              <a:t>单击此处编辑母版标题样式</a:t>
            </a:r>
            <a:endParaRPr kumimoji="0" lang="en-US"/>
          </a:p>
        </p:txBody>
      </p:sp>
      <p:sp>
        <p:nvSpPr>
          <p:cNvPr id="3" name="文本占位符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zh-CN" altLang="en-US" smtClean="0"/>
              <a:t>单击此处编辑母版文本样式</a:t>
            </a:r>
          </a:p>
        </p:txBody>
      </p:sp>
      <p:sp>
        <p:nvSpPr>
          <p:cNvPr id="4" name="内容占位符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a:xfrm>
            <a:off x="6727032" y="6407944"/>
            <a:ext cx="1920240" cy="365760"/>
          </a:xfrm>
        </p:spPr>
        <p:txBody>
          <a:bodyPr/>
          <a:lstStyle>
            <a:extLst/>
          </a:lstStyle>
          <a:p>
            <a:fld id="{4617F579-7FB3-468E-9CE2-DA6285E1F690}" type="datetimeFigureOut">
              <a:rPr lang="zh-CN" altLang="en-US" smtClean="0"/>
              <a:t>2018-12-4</a:t>
            </a:fld>
            <a:endParaRPr lang="zh-CN" altLang="en-US"/>
          </a:p>
        </p:txBody>
      </p:sp>
      <p:sp>
        <p:nvSpPr>
          <p:cNvPr id="6" name="页脚占位符 5"/>
          <p:cNvSpPr>
            <a:spLocks noGrp="1"/>
          </p:cNvSpPr>
          <p:nvPr>
            <p:ph type="ftr" sz="quarter" idx="11"/>
          </p:nvPr>
        </p:nvSpPr>
        <p:spPr/>
        <p:txBody>
          <a:bodyPr/>
          <a:lstStyle>
            <a:extLst/>
          </a:lstStyle>
          <a:p>
            <a:endParaRPr lang="zh-CN" altLang="en-US"/>
          </a:p>
        </p:txBody>
      </p:sp>
      <p:sp>
        <p:nvSpPr>
          <p:cNvPr id="7" name="灯片编号占位符 6"/>
          <p:cNvSpPr>
            <a:spLocks noGrp="1"/>
          </p:cNvSpPr>
          <p:nvPr>
            <p:ph type="sldNum" sz="quarter" idx="12"/>
          </p:nvPr>
        </p:nvSpPr>
        <p:spPr/>
        <p:txBody>
          <a:bodyPr/>
          <a:lstStyle>
            <a:extLst/>
          </a:lstStyle>
          <a:p>
            <a:fld id="{B9B82A8A-6076-4A32-8D8E-1B8DC8015168}" type="slidenum">
              <a:rPr lang="zh-CN" altLang="en-US" smtClean="0"/>
              <a:t>‹#›</a:t>
            </a:fld>
            <a:endParaRPr lang="zh-CN" alt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4" name="文本占位符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zh-CN" altLang="en-US" smtClean="0"/>
              <a:t>单击此处编辑母版文本样式</a:t>
            </a:r>
          </a:p>
        </p:txBody>
      </p:sp>
      <p:sp>
        <p:nvSpPr>
          <p:cNvPr id="3" name="图片占位符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zh-CN" altLang="en-US" smtClean="0"/>
              <a:t>单击图标添加图片</a:t>
            </a:r>
            <a:endParaRPr kumimoji="0" lang="en-US" dirty="0"/>
          </a:p>
        </p:txBody>
      </p:sp>
      <p:sp>
        <p:nvSpPr>
          <p:cNvPr id="5" name="日期占位符 4"/>
          <p:cNvSpPr>
            <a:spLocks noGrp="1"/>
          </p:cNvSpPr>
          <p:nvPr>
            <p:ph type="dt" sz="half" idx="10"/>
          </p:nvPr>
        </p:nvSpPr>
        <p:spPr/>
        <p:txBody>
          <a:bodyPr/>
          <a:lstStyle>
            <a:lvl1pPr>
              <a:defRPr>
                <a:solidFill>
                  <a:schemeClr val="tx1"/>
                </a:solidFill>
              </a:defRPr>
            </a:lvl1pPr>
            <a:extLst/>
          </a:lstStyle>
          <a:p>
            <a:fld id="{4617F579-7FB3-468E-9CE2-DA6285E1F690}" type="datetimeFigureOut">
              <a:rPr lang="zh-CN" altLang="en-US" smtClean="0"/>
              <a:t>2018-12-4</a:t>
            </a:fld>
            <a:endParaRPr lang="zh-CN" altLang="en-US"/>
          </a:p>
        </p:txBody>
      </p:sp>
      <p:sp>
        <p:nvSpPr>
          <p:cNvPr id="6" name="页脚占位符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zh-CN" altLang="en-US"/>
          </a:p>
        </p:txBody>
      </p:sp>
      <p:sp>
        <p:nvSpPr>
          <p:cNvPr id="7" name="灯片编号占位符 6"/>
          <p:cNvSpPr>
            <a:spLocks noGrp="1"/>
          </p:cNvSpPr>
          <p:nvPr>
            <p:ph type="sldNum" sz="quarter" idx="12"/>
          </p:nvPr>
        </p:nvSpPr>
        <p:spPr/>
        <p:txBody>
          <a:bodyPr/>
          <a:lstStyle>
            <a:lvl1pPr>
              <a:defRPr>
                <a:solidFill>
                  <a:schemeClr val="tx1"/>
                </a:solidFill>
              </a:defRPr>
            </a:lvl1pPr>
            <a:extLst/>
          </a:lstStyle>
          <a:p>
            <a:fld id="{B9B82A8A-6076-4A32-8D8E-1B8DC8015168}" type="slidenum">
              <a:rPr lang="zh-CN" altLang="en-US" smtClean="0"/>
              <a:t>‹#›</a:t>
            </a:fld>
            <a:endParaRPr lang="zh-CN" altLang="en-US"/>
          </a:p>
        </p:txBody>
      </p:sp>
      <p:sp>
        <p:nvSpPr>
          <p:cNvPr id="2" name="标题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zh-CN" altLang="en-US" smtClean="0"/>
              <a:t>单击此处编辑母版标题样式</a:t>
            </a:r>
            <a:endParaRPr kumimoji="0" lang="en-US"/>
          </a:p>
        </p:txBody>
      </p:sp>
      <p:sp>
        <p:nvSpPr>
          <p:cNvPr id="8" name="任意多边形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任意多边形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直角三角形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直接连接符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燕尾形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燕尾形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3" name="任意多边形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任意多边形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直角三角形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直接连接符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标题占位符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zh-CN" altLang="en-US" smtClean="0"/>
              <a:t>单击此处编辑母版标题样式</a:t>
            </a:r>
            <a:endParaRPr kumimoji="0" lang="en-US"/>
          </a:p>
        </p:txBody>
      </p:sp>
      <p:sp>
        <p:nvSpPr>
          <p:cNvPr id="30" name="文本占位符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10" name="日期占位符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617F579-7FB3-468E-9CE2-DA6285E1F690}" type="datetimeFigureOut">
              <a:rPr lang="zh-CN" altLang="en-US" smtClean="0"/>
              <a:t>2018-12-4</a:t>
            </a:fld>
            <a:endParaRPr lang="zh-CN" altLang="en-US"/>
          </a:p>
        </p:txBody>
      </p:sp>
      <p:sp>
        <p:nvSpPr>
          <p:cNvPr id="22" name="页脚占位符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zh-CN" altLang="en-US"/>
          </a:p>
        </p:txBody>
      </p:sp>
      <p:sp>
        <p:nvSpPr>
          <p:cNvPr id="18" name="灯片编号占位符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9B82A8A-6076-4A32-8D8E-1B8DC8015168}"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79512" y="-531440"/>
            <a:ext cx="8784976" cy="4131891"/>
          </a:xfrm>
        </p:spPr>
        <p:txBody>
          <a:bodyPr>
            <a:normAutofit fontScale="90000"/>
          </a:bodyPr>
          <a:lstStyle/>
          <a:p>
            <a:pPr algn="ctr"/>
            <a:r>
              <a:rPr lang="en-US" altLang="zh-CN" sz="4000" b="1" dirty="0" smtClean="0"/>
              <a:t/>
            </a:r>
            <a:br>
              <a:rPr lang="en-US" altLang="zh-CN" sz="4000" b="1" dirty="0" smtClean="0"/>
            </a:br>
            <a:r>
              <a:rPr lang="en-US" altLang="zh-CN" sz="4000" dirty="0" smtClean="0"/>
              <a:t/>
            </a:r>
            <a:br>
              <a:rPr lang="en-US" altLang="zh-CN" sz="4000" dirty="0" smtClean="0"/>
            </a:br>
            <a:r>
              <a:rPr lang="en-US" altLang="zh-CN" sz="4000" dirty="0" smtClean="0"/>
              <a:t/>
            </a:r>
            <a:br>
              <a:rPr lang="en-US" altLang="zh-CN" sz="4000" dirty="0" smtClean="0"/>
            </a:br>
            <a:r>
              <a:rPr lang="en-US" altLang="zh-CN" sz="4000" b="1" dirty="0" smtClean="0"/>
              <a:t>China’s </a:t>
            </a:r>
            <a:r>
              <a:rPr lang="en-US" altLang="zh-CN" sz="4000" b="1" dirty="0" err="1"/>
              <a:t>Transboundary</a:t>
            </a:r>
            <a:r>
              <a:rPr lang="en-US" altLang="zh-CN" sz="4000" b="1" dirty="0"/>
              <a:t> Groundwater Cooperation in the Context of </a:t>
            </a:r>
            <a:r>
              <a:rPr lang="zh-CN" altLang="zh-CN" sz="4000" dirty="0"/>
              <a:t/>
            </a:r>
            <a:br>
              <a:rPr lang="zh-CN" altLang="zh-CN" sz="4000" dirty="0"/>
            </a:br>
            <a:r>
              <a:rPr lang="en-US" altLang="zh-CN" sz="4000" b="1" dirty="0"/>
              <a:t>Emerging </a:t>
            </a:r>
            <a:r>
              <a:rPr lang="en-US" altLang="zh-CN" sz="4000" b="1" dirty="0" err="1"/>
              <a:t>Transboundary</a:t>
            </a:r>
            <a:r>
              <a:rPr lang="en-US" altLang="zh-CN" sz="4000" b="1" dirty="0"/>
              <a:t> Aquifer Law</a:t>
            </a:r>
            <a:r>
              <a:rPr lang="zh-CN" altLang="zh-CN" dirty="0"/>
              <a:t/>
            </a:r>
            <a:br>
              <a:rPr lang="zh-CN" altLang="zh-CN" dirty="0"/>
            </a:br>
            <a:r>
              <a:rPr lang="zh-CN" altLang="zh-CN" dirty="0"/>
              <a:t/>
            </a:r>
            <a:br>
              <a:rPr lang="zh-CN" altLang="zh-CN" dirty="0"/>
            </a:br>
            <a:endParaRPr lang="zh-CN" altLang="en-US" dirty="0"/>
          </a:p>
        </p:txBody>
      </p:sp>
      <p:sp>
        <p:nvSpPr>
          <p:cNvPr id="3" name="副标题 2"/>
          <p:cNvSpPr>
            <a:spLocks noGrp="1"/>
          </p:cNvSpPr>
          <p:nvPr>
            <p:ph type="subTitle" idx="1"/>
          </p:nvPr>
        </p:nvSpPr>
        <p:spPr>
          <a:xfrm>
            <a:off x="323528" y="2924944"/>
            <a:ext cx="8712968" cy="2880320"/>
          </a:xfrm>
        </p:spPr>
        <p:txBody>
          <a:bodyPr>
            <a:normAutofit/>
          </a:bodyPr>
          <a:lstStyle/>
          <a:p>
            <a:pPr algn="ctr"/>
            <a:r>
              <a:rPr lang="en-US" altLang="zh-CN" b="1" dirty="0" err="1" smtClean="0">
                <a:solidFill>
                  <a:schemeClr val="tx1"/>
                </a:solidFill>
              </a:rPr>
              <a:t>Yanmei</a:t>
            </a:r>
            <a:r>
              <a:rPr lang="en-US" altLang="zh-CN" b="1" dirty="0" smtClean="0">
                <a:solidFill>
                  <a:schemeClr val="tx1"/>
                </a:solidFill>
              </a:rPr>
              <a:t> He</a:t>
            </a:r>
          </a:p>
          <a:p>
            <a:r>
              <a:rPr lang="zh-CN" altLang="zh-CN" b="1" dirty="0" smtClean="0">
                <a:solidFill>
                  <a:schemeClr val="tx1"/>
                </a:solidFill>
              </a:rPr>
              <a:t/>
            </a:r>
            <a:br>
              <a:rPr lang="zh-CN" altLang="zh-CN" b="1" dirty="0" smtClean="0">
                <a:solidFill>
                  <a:schemeClr val="tx1"/>
                </a:solidFill>
              </a:rPr>
            </a:br>
            <a:r>
              <a:rPr lang="en-US" altLang="zh-CN" b="1" dirty="0" smtClean="0">
                <a:solidFill>
                  <a:schemeClr val="tx1"/>
                </a:solidFill>
              </a:rPr>
              <a:t>Shanghai University of Political Science and Law</a:t>
            </a:r>
            <a:r>
              <a:rPr lang="zh-CN" altLang="zh-CN" dirty="0" smtClean="0"/>
              <a:t/>
            </a:r>
            <a:br>
              <a:rPr lang="zh-CN" altLang="zh-CN" dirty="0" smtClean="0"/>
            </a:br>
            <a:endParaRPr lang="zh-CN" altLang="en-US"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600200"/>
            <a:ext cx="8229600" cy="4709120"/>
          </a:xfrm>
        </p:spPr>
        <p:txBody>
          <a:bodyPr>
            <a:normAutofit fontScale="92500" lnSpcReduction="10000"/>
          </a:bodyPr>
          <a:lstStyle/>
          <a:p>
            <a:r>
              <a:rPr lang="en-US" altLang="zh-CN" dirty="0" smtClean="0"/>
              <a:t>Since </a:t>
            </a:r>
            <a:r>
              <a:rPr lang="en-US" altLang="zh-CN" dirty="0" err="1"/>
              <a:t>transboundary</a:t>
            </a:r>
            <a:r>
              <a:rPr lang="en-US" altLang="zh-CN" dirty="0"/>
              <a:t> aquifers extend across several state boundaries, exploiting reasonably and protecting these presupposes agreements for managing them jointly. </a:t>
            </a:r>
            <a:endParaRPr lang="zh-CN" altLang="zh-CN" dirty="0" smtClean="0"/>
          </a:p>
          <a:p>
            <a:r>
              <a:rPr lang="en-US" altLang="zh-CN" dirty="0"/>
              <a:t>Until now, there are no forcible international instrument that could provide a complete set of recommendations and guidelines for cooperative and sustainable management of </a:t>
            </a:r>
            <a:r>
              <a:rPr lang="en-US" altLang="zh-CN" dirty="0" err="1"/>
              <a:t>transboundary</a:t>
            </a:r>
            <a:r>
              <a:rPr lang="en-US" altLang="zh-CN" dirty="0"/>
              <a:t> groundwater. </a:t>
            </a:r>
            <a:endParaRPr lang="zh-CN" altLang="zh-CN" dirty="0" smtClean="0"/>
          </a:p>
          <a:p>
            <a:r>
              <a:rPr lang="en-US" altLang="zh-CN" dirty="0"/>
              <a:t>Fortunately, </a:t>
            </a:r>
            <a:r>
              <a:rPr lang="en-US" altLang="zh-CN" dirty="0">
                <a:solidFill>
                  <a:schemeClr val="accent2"/>
                </a:solidFill>
              </a:rPr>
              <a:t>there are more and more global and regional efforts to codify </a:t>
            </a:r>
            <a:r>
              <a:rPr lang="en-US" altLang="zh-CN" dirty="0" err="1">
                <a:solidFill>
                  <a:schemeClr val="accent2"/>
                </a:solidFill>
              </a:rPr>
              <a:t>transboundary</a:t>
            </a:r>
            <a:r>
              <a:rPr lang="en-US" altLang="zh-CN" dirty="0">
                <a:solidFill>
                  <a:schemeClr val="accent2"/>
                </a:solidFill>
              </a:rPr>
              <a:t> aquifer law as well as related state practice</a:t>
            </a:r>
            <a:r>
              <a:rPr lang="en-US" altLang="zh-CN" dirty="0"/>
              <a:t>. </a:t>
            </a:r>
            <a:endParaRPr lang="zh-CN" altLang="zh-CN" dirty="0" smtClean="0"/>
          </a:p>
          <a:p>
            <a:endParaRPr lang="zh-CN" altLang="en-US" dirty="0"/>
          </a:p>
        </p:txBody>
      </p:sp>
      <p:sp>
        <p:nvSpPr>
          <p:cNvPr id="2" name="标题 1"/>
          <p:cNvSpPr>
            <a:spLocks noGrp="1"/>
          </p:cNvSpPr>
          <p:nvPr>
            <p:ph type="title"/>
          </p:nvPr>
        </p:nvSpPr>
        <p:spPr>
          <a:xfrm>
            <a:off x="179512" y="260648"/>
            <a:ext cx="8964488" cy="1143000"/>
          </a:xfrm>
        </p:spPr>
        <p:txBody>
          <a:bodyPr>
            <a:normAutofit fontScale="90000"/>
          </a:bodyPr>
          <a:lstStyle/>
          <a:p>
            <a:r>
              <a:rPr lang="en-US" altLang="zh-CN" b="1" dirty="0" smtClean="0"/>
              <a:t/>
            </a:r>
            <a:br>
              <a:rPr lang="en-US" altLang="zh-CN" b="1" dirty="0" smtClean="0"/>
            </a:br>
            <a:r>
              <a:rPr lang="en-US" altLang="zh-CN" sz="4000" b="1" dirty="0" smtClean="0"/>
              <a:t>The emerging </a:t>
            </a:r>
            <a:r>
              <a:rPr lang="en-US" altLang="zh-CN" sz="4000" b="1" dirty="0" err="1" smtClean="0"/>
              <a:t>transboundary</a:t>
            </a:r>
            <a:r>
              <a:rPr lang="en-US" altLang="zh-CN" sz="4000" b="1" dirty="0" smtClean="0"/>
              <a:t> </a:t>
            </a:r>
            <a:br>
              <a:rPr lang="en-US" altLang="zh-CN" sz="4000" b="1" dirty="0" smtClean="0"/>
            </a:br>
            <a:r>
              <a:rPr lang="en-US" altLang="zh-CN" sz="4000" b="1" dirty="0" smtClean="0"/>
              <a:t>aquifer law  </a:t>
            </a:r>
            <a:r>
              <a:rPr lang="zh-CN" altLang="zh-CN" dirty="0" smtClean="0"/>
              <a:t/>
            </a:r>
            <a:br>
              <a:rPr lang="zh-CN" altLang="zh-CN" dirty="0" smtClean="0"/>
            </a:br>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51520" y="1412776"/>
            <a:ext cx="8712968" cy="5040560"/>
          </a:xfrm>
        </p:spPr>
        <p:txBody>
          <a:bodyPr>
            <a:normAutofit fontScale="85000" lnSpcReduction="20000"/>
          </a:bodyPr>
          <a:lstStyle/>
          <a:p>
            <a:r>
              <a:rPr lang="en-US" altLang="zh-CN" dirty="0" smtClean="0"/>
              <a:t>The </a:t>
            </a:r>
            <a:r>
              <a:rPr lang="en-US" altLang="zh-CN" dirty="0"/>
              <a:t>earliest articulation of an international legal regime specifically applicable to </a:t>
            </a:r>
            <a:r>
              <a:rPr lang="en-US" altLang="zh-CN" dirty="0" err="1"/>
              <a:t>transboundary</a:t>
            </a:r>
            <a:r>
              <a:rPr lang="en-US" altLang="zh-CN" dirty="0"/>
              <a:t> groundwater is found in </a:t>
            </a:r>
            <a:r>
              <a:rPr lang="en-US" altLang="zh-CN" dirty="0">
                <a:solidFill>
                  <a:schemeClr val="accent2"/>
                </a:solidFill>
              </a:rPr>
              <a:t>the Seoul Rules on International Groundwater, codified by the International Law Association</a:t>
            </a:r>
            <a:r>
              <a:rPr lang="en-US" altLang="zh-CN" dirty="0"/>
              <a:t> (ILA), an academic society.</a:t>
            </a:r>
            <a:endParaRPr lang="zh-CN" altLang="zh-CN" dirty="0" smtClean="0"/>
          </a:p>
          <a:p>
            <a:r>
              <a:rPr lang="en-US" altLang="zh-CN" dirty="0"/>
              <a:t>The most relevant and recent development to that effect is the consolidation of the general principles of </a:t>
            </a:r>
            <a:r>
              <a:rPr lang="en-US" altLang="zh-CN" dirty="0" err="1"/>
              <a:t>transboundary</a:t>
            </a:r>
            <a:r>
              <a:rPr lang="en-US" altLang="zh-CN" dirty="0"/>
              <a:t> aquifer law in </a:t>
            </a:r>
            <a:r>
              <a:rPr lang="en-US" altLang="zh-CN" dirty="0">
                <a:solidFill>
                  <a:schemeClr val="accent2"/>
                </a:solidFill>
              </a:rPr>
              <a:t>the ILC Draft Articles </a:t>
            </a:r>
            <a:r>
              <a:rPr lang="en-US" altLang="zh-CN" dirty="0" smtClean="0"/>
              <a:t>(2008</a:t>
            </a:r>
            <a:r>
              <a:rPr lang="en-US" altLang="zh-CN" dirty="0"/>
              <a:t>). </a:t>
            </a:r>
            <a:endParaRPr lang="zh-CN" altLang="zh-CN" dirty="0" smtClean="0"/>
          </a:p>
          <a:p>
            <a:r>
              <a:rPr lang="en-US" altLang="zh-CN" dirty="0"/>
              <a:t>All </a:t>
            </a:r>
            <a:r>
              <a:rPr lang="en-US" altLang="zh-CN" dirty="0" err="1"/>
              <a:t>transboundary</a:t>
            </a:r>
            <a:r>
              <a:rPr lang="en-US" altLang="zh-CN" dirty="0"/>
              <a:t> aquifers and aquifer systems will be governed by the Draft Articles, regardless of whether they are hydraulically connected to international watercourses. </a:t>
            </a:r>
            <a:endParaRPr lang="zh-CN" altLang="zh-CN" dirty="0" smtClean="0"/>
          </a:p>
          <a:p>
            <a:r>
              <a:rPr lang="en-US" altLang="zh-CN" dirty="0"/>
              <a:t>As a platform of substantive and procedural rules, </a:t>
            </a:r>
            <a:r>
              <a:rPr lang="en-US" altLang="zh-CN" dirty="0">
                <a:solidFill>
                  <a:schemeClr val="accent2"/>
                </a:solidFill>
              </a:rPr>
              <a:t>the ILC Draft Articles can be used as </a:t>
            </a:r>
            <a:r>
              <a:rPr lang="en-US" altLang="zh-CN" i="1" dirty="0">
                <a:solidFill>
                  <a:schemeClr val="accent2"/>
                </a:solidFill>
              </a:rPr>
              <a:t>guidance</a:t>
            </a:r>
            <a:r>
              <a:rPr lang="en-US" altLang="zh-CN" dirty="0">
                <a:solidFill>
                  <a:schemeClr val="accent2"/>
                </a:solidFill>
              </a:rPr>
              <a:t> by states when negotiating an agreement to jointly manage their </a:t>
            </a:r>
            <a:r>
              <a:rPr lang="en-US" altLang="zh-CN" dirty="0" err="1">
                <a:solidFill>
                  <a:schemeClr val="accent2"/>
                </a:solidFill>
              </a:rPr>
              <a:t>transboundary</a:t>
            </a:r>
            <a:r>
              <a:rPr lang="en-US" altLang="zh-CN" dirty="0">
                <a:solidFill>
                  <a:schemeClr val="accent2"/>
                </a:solidFill>
              </a:rPr>
              <a:t> groundwater</a:t>
            </a:r>
            <a:r>
              <a:rPr lang="en-US" altLang="zh-CN" b="1" dirty="0"/>
              <a:t>.</a:t>
            </a:r>
            <a:r>
              <a:rPr lang="en-US" altLang="zh-CN" dirty="0"/>
              <a:t> </a:t>
            </a:r>
            <a:endParaRPr lang="zh-CN" altLang="zh-CN" dirty="0" smtClean="0"/>
          </a:p>
          <a:p>
            <a:endParaRPr lang="zh-CN" altLang="en-US" dirty="0"/>
          </a:p>
        </p:txBody>
      </p:sp>
      <p:sp>
        <p:nvSpPr>
          <p:cNvPr id="2" name="标题 1"/>
          <p:cNvSpPr>
            <a:spLocks noGrp="1"/>
          </p:cNvSpPr>
          <p:nvPr>
            <p:ph type="title"/>
          </p:nvPr>
        </p:nvSpPr>
        <p:spPr>
          <a:xfrm>
            <a:off x="323528" y="0"/>
            <a:ext cx="8820472" cy="1052736"/>
          </a:xfrm>
        </p:spPr>
        <p:txBody>
          <a:bodyPr>
            <a:normAutofit fontScale="90000"/>
          </a:bodyPr>
          <a:lstStyle/>
          <a:p>
            <a:r>
              <a:rPr lang="en-US" altLang="zh-CN" b="1" dirty="0"/>
              <a:t/>
            </a:r>
            <a:br>
              <a:rPr lang="en-US" altLang="zh-CN" b="1" dirty="0"/>
            </a:br>
            <a:r>
              <a:rPr lang="en-US" altLang="zh-CN" b="1" dirty="0" smtClean="0"/>
              <a:t/>
            </a:r>
            <a:br>
              <a:rPr lang="en-US" altLang="zh-CN" b="1" dirty="0" smtClean="0"/>
            </a:br>
            <a:r>
              <a:rPr lang="en-US" altLang="zh-CN" sz="3600" b="1" dirty="0" smtClean="0"/>
              <a:t>The global efforts to codify </a:t>
            </a:r>
            <a:r>
              <a:rPr lang="en-US" altLang="zh-CN" sz="3600" b="1" dirty="0" err="1" smtClean="0"/>
              <a:t>transboundary</a:t>
            </a:r>
            <a:r>
              <a:rPr lang="en-US" altLang="zh-CN" sz="3600" b="1" dirty="0" smtClean="0"/>
              <a:t> aquifer law</a:t>
            </a:r>
            <a:r>
              <a:rPr lang="zh-CN" altLang="zh-CN" sz="4000" dirty="0" smtClean="0"/>
              <a:t/>
            </a:r>
            <a:br>
              <a:rPr lang="zh-CN" altLang="zh-CN" sz="4000" dirty="0" smtClean="0"/>
            </a:br>
            <a:endParaRPr lang="zh-CN" altLang="en-US" sz="40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844825"/>
            <a:ext cx="8229600" cy="3600399"/>
          </a:xfrm>
        </p:spPr>
        <p:txBody>
          <a:bodyPr/>
          <a:lstStyle/>
          <a:p>
            <a:endParaRPr lang="en-US" altLang="zh-CN" dirty="0" smtClean="0"/>
          </a:p>
          <a:p>
            <a:r>
              <a:rPr lang="en-US" altLang="zh-CN" dirty="0" smtClean="0"/>
              <a:t>The </a:t>
            </a:r>
            <a:r>
              <a:rPr lang="en-US" altLang="zh-CN" dirty="0"/>
              <a:t>United Nations Economic Commission for Europe (UNECE), a famous regional organization, codified </a:t>
            </a:r>
            <a:r>
              <a:rPr lang="en-US" altLang="zh-CN" dirty="0" smtClean="0">
                <a:solidFill>
                  <a:schemeClr val="accent2"/>
                </a:solidFill>
              </a:rPr>
              <a:t>the Model Provisions on </a:t>
            </a:r>
            <a:r>
              <a:rPr lang="en-US" altLang="zh-CN" dirty="0" err="1" smtClean="0">
                <a:solidFill>
                  <a:schemeClr val="accent2"/>
                </a:solidFill>
              </a:rPr>
              <a:t>Transboundary</a:t>
            </a:r>
            <a:r>
              <a:rPr lang="en-US" altLang="zh-CN" dirty="0" smtClean="0">
                <a:solidFill>
                  <a:schemeClr val="accent2"/>
                </a:solidFill>
              </a:rPr>
              <a:t> Groundwater in 2012 </a:t>
            </a:r>
            <a:r>
              <a:rPr lang="en-US" altLang="zh-CN" dirty="0" smtClean="0"/>
              <a:t>(</a:t>
            </a:r>
            <a:r>
              <a:rPr lang="en-US" altLang="zh-CN" dirty="0"/>
              <a:t>UNECE Model Provisions 2012). </a:t>
            </a:r>
            <a:endParaRPr lang="zh-CN" altLang="zh-CN" dirty="0" smtClean="0"/>
          </a:p>
          <a:p>
            <a:endParaRPr lang="zh-CN" altLang="en-US" dirty="0"/>
          </a:p>
        </p:txBody>
      </p:sp>
      <p:sp>
        <p:nvSpPr>
          <p:cNvPr id="2" name="标题 1"/>
          <p:cNvSpPr>
            <a:spLocks noGrp="1"/>
          </p:cNvSpPr>
          <p:nvPr>
            <p:ph type="title"/>
          </p:nvPr>
        </p:nvSpPr>
        <p:spPr>
          <a:xfrm>
            <a:off x="251520" y="274638"/>
            <a:ext cx="8784976" cy="1143000"/>
          </a:xfrm>
        </p:spPr>
        <p:txBody>
          <a:bodyPr>
            <a:normAutofit fontScale="90000"/>
          </a:bodyPr>
          <a:lstStyle/>
          <a:p>
            <a:r>
              <a:rPr lang="en-US" altLang="zh-CN" b="1" dirty="0" smtClean="0"/>
              <a:t/>
            </a:r>
            <a:br>
              <a:rPr lang="en-US" altLang="zh-CN" b="1" dirty="0" smtClean="0"/>
            </a:br>
            <a:r>
              <a:rPr lang="en-US" altLang="zh-CN" sz="4000" b="1" dirty="0" smtClean="0"/>
              <a:t>The regional efforts to codify </a:t>
            </a:r>
            <a:r>
              <a:rPr lang="en-US" altLang="zh-CN" sz="4000" b="1" dirty="0" err="1" smtClean="0"/>
              <a:t>transboundary</a:t>
            </a:r>
            <a:r>
              <a:rPr lang="en-US" altLang="zh-CN" sz="4000" b="1" dirty="0" smtClean="0"/>
              <a:t> aquifer law</a:t>
            </a:r>
            <a:r>
              <a:rPr lang="zh-CN" altLang="zh-CN" dirty="0" smtClean="0"/>
              <a:t/>
            </a:r>
            <a:br>
              <a:rPr lang="zh-CN" altLang="zh-CN" dirty="0" smtClean="0"/>
            </a:br>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79512" y="1412776"/>
            <a:ext cx="8640960" cy="4968552"/>
          </a:xfrm>
        </p:spPr>
        <p:txBody>
          <a:bodyPr>
            <a:normAutofit fontScale="85000" lnSpcReduction="10000"/>
          </a:bodyPr>
          <a:lstStyle/>
          <a:p>
            <a:r>
              <a:rPr lang="en-US" altLang="zh-CN" dirty="0" smtClean="0"/>
              <a:t>Most </a:t>
            </a:r>
            <a:r>
              <a:rPr lang="en-US" altLang="zh-CN" dirty="0"/>
              <a:t>aquifer states have decided to include the item of </a:t>
            </a:r>
            <a:r>
              <a:rPr lang="en-US" altLang="zh-CN" dirty="0" err="1"/>
              <a:t>transboundary</a:t>
            </a:r>
            <a:r>
              <a:rPr lang="en-US" altLang="zh-CN" dirty="0"/>
              <a:t> groundwater in their agenda, and some state practice is emerging continuously. This includes: </a:t>
            </a:r>
            <a:endParaRPr lang="zh-CN" altLang="zh-CN" dirty="0" smtClean="0"/>
          </a:p>
          <a:p>
            <a:r>
              <a:rPr lang="en-US" altLang="zh-CN" dirty="0">
                <a:solidFill>
                  <a:schemeClr val="accent2"/>
                </a:solidFill>
              </a:rPr>
              <a:t>Formal efforts to manage </a:t>
            </a:r>
            <a:r>
              <a:rPr lang="en-US" altLang="zh-CN" dirty="0" err="1">
                <a:solidFill>
                  <a:schemeClr val="accent2"/>
                </a:solidFill>
              </a:rPr>
              <a:t>transboundary</a:t>
            </a:r>
            <a:r>
              <a:rPr lang="en-US" altLang="zh-CN" dirty="0">
                <a:solidFill>
                  <a:schemeClr val="accent2"/>
                </a:solidFill>
              </a:rPr>
              <a:t> groundwater</a:t>
            </a:r>
            <a:r>
              <a:rPr lang="en-US" altLang="zh-CN" dirty="0"/>
              <a:t>, such as the Convention on the Protection, Utilization, Recharge and Monitoring of the Franco-Swiss </a:t>
            </a:r>
            <a:r>
              <a:rPr lang="en-US" altLang="zh-CN" dirty="0" err="1"/>
              <a:t>Genevese</a:t>
            </a:r>
            <a:r>
              <a:rPr lang="en-US" altLang="zh-CN" dirty="0"/>
              <a:t> Aquifer (</a:t>
            </a:r>
            <a:r>
              <a:rPr lang="en-US" altLang="zh-CN" dirty="0" err="1"/>
              <a:t>Genevese</a:t>
            </a:r>
            <a:r>
              <a:rPr lang="en-US" altLang="zh-CN" dirty="0"/>
              <a:t> Aquifer Convention 2008</a:t>
            </a:r>
            <a:r>
              <a:rPr lang="en-US" altLang="zh-CN" dirty="0" smtClean="0"/>
              <a:t>)</a:t>
            </a:r>
            <a:endParaRPr lang="zh-CN" altLang="zh-CN" dirty="0" smtClean="0"/>
          </a:p>
          <a:p>
            <a:r>
              <a:rPr lang="en-US" altLang="zh-CN" dirty="0">
                <a:solidFill>
                  <a:schemeClr val="accent2"/>
                </a:solidFill>
              </a:rPr>
              <a:t>General cooperative regimes</a:t>
            </a:r>
            <a:r>
              <a:rPr lang="en-US" altLang="zh-CN" dirty="0"/>
              <a:t>, such as the Agreement on Guarani Aquifer among Argentina, Brazil, Paraguay and Uruguay (Guarani Aquifer Agreement 2010</a:t>
            </a:r>
            <a:r>
              <a:rPr lang="en-US" altLang="zh-CN" dirty="0" smtClean="0"/>
              <a:t>)</a:t>
            </a:r>
            <a:endParaRPr lang="zh-CN" altLang="zh-CN" dirty="0" smtClean="0"/>
          </a:p>
          <a:p>
            <a:r>
              <a:rPr lang="en-US" altLang="zh-CN" dirty="0">
                <a:solidFill>
                  <a:schemeClr val="accent2"/>
                </a:solidFill>
              </a:rPr>
              <a:t>Informal arrangements aimed mainly at an initial exchange of scientific data</a:t>
            </a:r>
            <a:r>
              <a:rPr lang="en-US" altLang="zh-CN" dirty="0"/>
              <a:t>, as developed for the Nubian Sandstone and North Western Sahara aquifer systems in Northern </a:t>
            </a:r>
            <a:r>
              <a:rPr lang="en-US" altLang="zh-CN" dirty="0" smtClean="0"/>
              <a:t>Africa</a:t>
            </a:r>
            <a:endParaRPr lang="zh-CN" altLang="zh-CN" dirty="0" smtClean="0"/>
          </a:p>
          <a:p>
            <a:endParaRPr lang="zh-CN" altLang="en-US" dirty="0"/>
          </a:p>
        </p:txBody>
      </p:sp>
      <p:sp>
        <p:nvSpPr>
          <p:cNvPr id="2" name="标题 1"/>
          <p:cNvSpPr>
            <a:spLocks noGrp="1"/>
          </p:cNvSpPr>
          <p:nvPr>
            <p:ph type="title"/>
          </p:nvPr>
        </p:nvSpPr>
        <p:spPr/>
        <p:txBody>
          <a:bodyPr>
            <a:normAutofit fontScale="90000"/>
          </a:bodyPr>
          <a:lstStyle/>
          <a:p>
            <a:r>
              <a:rPr lang="en-US" altLang="zh-CN" b="1" dirty="0" smtClean="0"/>
              <a:t/>
            </a:r>
            <a:br>
              <a:rPr lang="en-US" altLang="zh-CN" b="1" dirty="0" smtClean="0"/>
            </a:br>
            <a:r>
              <a:rPr lang="en-US" altLang="zh-CN" sz="4000" b="1" dirty="0" smtClean="0"/>
              <a:t>State practice on </a:t>
            </a:r>
            <a:r>
              <a:rPr lang="en-US" altLang="zh-CN" sz="4000" b="1" dirty="0" err="1" smtClean="0"/>
              <a:t>transboundary</a:t>
            </a:r>
            <a:r>
              <a:rPr lang="en-US" altLang="zh-CN" sz="4000" b="1" dirty="0" smtClean="0"/>
              <a:t> aquifers</a:t>
            </a:r>
            <a:r>
              <a:rPr lang="zh-CN" altLang="zh-CN" dirty="0" smtClean="0"/>
              <a:t/>
            </a:r>
            <a:br>
              <a:rPr lang="zh-CN" altLang="zh-CN" dirty="0" smtClean="0"/>
            </a:br>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528" y="2276871"/>
            <a:ext cx="8640960" cy="3456385"/>
          </a:xfrm>
        </p:spPr>
        <p:txBody>
          <a:bodyPr>
            <a:normAutofit/>
          </a:bodyPr>
          <a:lstStyle/>
          <a:p>
            <a:r>
              <a:rPr lang="en-US" altLang="zh-CN" dirty="0" smtClean="0"/>
              <a:t>Under </a:t>
            </a:r>
            <a:r>
              <a:rPr lang="en-US" altLang="zh-CN" dirty="0"/>
              <a:t>the context of the emerging </a:t>
            </a:r>
            <a:r>
              <a:rPr lang="en-US" altLang="zh-CN" dirty="0" err="1"/>
              <a:t>transboundary</a:t>
            </a:r>
            <a:r>
              <a:rPr lang="en-US" altLang="zh-CN" dirty="0"/>
              <a:t> aquifer law, given the sustainable management of their </a:t>
            </a:r>
            <a:r>
              <a:rPr lang="en-US" altLang="zh-CN" dirty="0" err="1"/>
              <a:t>transboundary</a:t>
            </a:r>
            <a:r>
              <a:rPr lang="en-US" altLang="zh-CN" dirty="0"/>
              <a:t> aquifers, China and its co-aquifer states shall </a:t>
            </a:r>
            <a:r>
              <a:rPr lang="en-US" altLang="zh-CN" dirty="0">
                <a:solidFill>
                  <a:schemeClr val="accent2"/>
                </a:solidFill>
              </a:rPr>
              <a:t>follow the theory of limited territorial sovereignty, taking the common interests of all co-aquifer states into account, undertake feasible international cooperation</a:t>
            </a:r>
            <a:r>
              <a:rPr lang="en-US" altLang="zh-CN" dirty="0"/>
              <a:t>. </a:t>
            </a:r>
            <a:endParaRPr lang="zh-CN" altLang="zh-CN" dirty="0" smtClean="0"/>
          </a:p>
          <a:p>
            <a:endParaRPr lang="zh-CN" altLang="en-US" dirty="0"/>
          </a:p>
        </p:txBody>
      </p:sp>
      <p:sp>
        <p:nvSpPr>
          <p:cNvPr id="2" name="标题 1"/>
          <p:cNvSpPr>
            <a:spLocks noGrp="1"/>
          </p:cNvSpPr>
          <p:nvPr>
            <p:ph type="title"/>
          </p:nvPr>
        </p:nvSpPr>
        <p:spPr>
          <a:xfrm>
            <a:off x="251520" y="274638"/>
            <a:ext cx="8712968" cy="1143000"/>
          </a:xfrm>
        </p:spPr>
        <p:txBody>
          <a:bodyPr>
            <a:normAutofit fontScale="90000"/>
          </a:bodyPr>
          <a:lstStyle/>
          <a:p>
            <a:r>
              <a:rPr lang="en-US" altLang="zh-CN" b="1" dirty="0" smtClean="0"/>
              <a:t/>
            </a:r>
            <a:br>
              <a:rPr lang="en-US" altLang="zh-CN" b="1" dirty="0" smtClean="0"/>
            </a:br>
            <a:r>
              <a:rPr lang="en-US" altLang="zh-CN" b="1" dirty="0" smtClean="0"/>
              <a:t/>
            </a:r>
            <a:br>
              <a:rPr lang="en-US" altLang="zh-CN" b="1" dirty="0" smtClean="0"/>
            </a:br>
            <a:r>
              <a:rPr lang="en-US" altLang="zh-CN" sz="3600" b="1" dirty="0" smtClean="0"/>
              <a:t>Proposals on international cooperation for China’s </a:t>
            </a:r>
            <a:r>
              <a:rPr lang="en-US" altLang="zh-CN" sz="3600" b="1" dirty="0" err="1" smtClean="0"/>
              <a:t>transboundary</a:t>
            </a:r>
            <a:r>
              <a:rPr lang="en-US" altLang="zh-CN" sz="3600" b="1" dirty="0" smtClean="0"/>
              <a:t> groundwater </a:t>
            </a:r>
            <a:r>
              <a:rPr lang="zh-CN" altLang="zh-CN" sz="3600" dirty="0" smtClean="0"/>
              <a:t/>
            </a:r>
            <a:br>
              <a:rPr lang="zh-CN" altLang="zh-CN" sz="3600" dirty="0" smtClean="0"/>
            </a:br>
            <a:endParaRPr lang="zh-CN" altLang="en-US" sz="36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51520" y="1268760"/>
            <a:ext cx="8712968" cy="4968552"/>
          </a:xfrm>
        </p:spPr>
        <p:txBody>
          <a:bodyPr>
            <a:normAutofit fontScale="92500" lnSpcReduction="10000"/>
          </a:bodyPr>
          <a:lstStyle/>
          <a:p>
            <a:r>
              <a:rPr lang="en-US" altLang="zh-CN" dirty="0" smtClean="0">
                <a:solidFill>
                  <a:schemeClr val="accent2"/>
                </a:solidFill>
              </a:rPr>
              <a:t>Concluding </a:t>
            </a:r>
            <a:r>
              <a:rPr lang="en-US" altLang="zh-CN" dirty="0">
                <a:solidFill>
                  <a:schemeClr val="accent2"/>
                </a:solidFill>
              </a:rPr>
              <a:t>an international agreement </a:t>
            </a:r>
            <a:r>
              <a:rPr lang="en-US" altLang="zh-CN" dirty="0"/>
              <a:t>is the key step of managing related </a:t>
            </a:r>
            <a:r>
              <a:rPr lang="en-US" altLang="zh-CN" dirty="0" err="1"/>
              <a:t>transboundary</a:t>
            </a:r>
            <a:r>
              <a:rPr lang="en-US" altLang="zh-CN" dirty="0"/>
              <a:t> aquifer jointly by China and its co-aquifer states. </a:t>
            </a:r>
            <a:endParaRPr lang="zh-CN" altLang="zh-CN" dirty="0" smtClean="0"/>
          </a:p>
          <a:p>
            <a:r>
              <a:rPr lang="en-US" altLang="zh-CN" dirty="0">
                <a:solidFill>
                  <a:schemeClr val="accent2"/>
                </a:solidFill>
              </a:rPr>
              <a:t>This agreement relates to principles and rules of utilizing </a:t>
            </a:r>
            <a:r>
              <a:rPr lang="en-US" altLang="zh-CN" dirty="0" err="1">
                <a:solidFill>
                  <a:schemeClr val="accent2"/>
                </a:solidFill>
              </a:rPr>
              <a:t>transboundary</a:t>
            </a:r>
            <a:r>
              <a:rPr lang="en-US" altLang="zh-CN" dirty="0">
                <a:solidFill>
                  <a:schemeClr val="accent2"/>
                </a:solidFill>
              </a:rPr>
              <a:t> aquifers</a:t>
            </a:r>
            <a:r>
              <a:rPr lang="en-US" altLang="zh-CN" dirty="0"/>
              <a:t>, including territorial sovereignty, reasonable and sustainable uses, no significant harm, exchange of technical information, joint management mechanism, peaceful resolution of disputes, and so forth. </a:t>
            </a:r>
            <a:endParaRPr lang="zh-CN" altLang="zh-CN" dirty="0" smtClean="0"/>
          </a:p>
          <a:p>
            <a:r>
              <a:rPr lang="en-US" altLang="zh-CN" dirty="0" smtClean="0"/>
              <a:t>‘</a:t>
            </a:r>
            <a:r>
              <a:rPr lang="en-US" altLang="zh-CN" dirty="0" smtClean="0">
                <a:solidFill>
                  <a:schemeClr val="accent2"/>
                </a:solidFill>
              </a:rPr>
              <a:t>One </a:t>
            </a:r>
            <a:r>
              <a:rPr lang="en-US" altLang="zh-CN" dirty="0">
                <a:solidFill>
                  <a:schemeClr val="accent2"/>
                </a:solidFill>
              </a:rPr>
              <a:t>aquifer one agreement</a:t>
            </a:r>
            <a:r>
              <a:rPr lang="en-US" altLang="zh-CN" dirty="0"/>
              <a:t>’ should be the basic path of cooperation, since no two aquifers are alike and each functions as a complex and unique hydrological system. </a:t>
            </a:r>
            <a:endParaRPr lang="zh-CN" altLang="zh-CN" dirty="0" smtClean="0"/>
          </a:p>
          <a:p>
            <a:endParaRPr lang="zh-CN" altLang="en-US" dirty="0"/>
          </a:p>
        </p:txBody>
      </p:sp>
      <p:sp>
        <p:nvSpPr>
          <p:cNvPr id="2" name="标题 1"/>
          <p:cNvSpPr>
            <a:spLocks noGrp="1"/>
          </p:cNvSpPr>
          <p:nvPr>
            <p:ph type="title"/>
          </p:nvPr>
        </p:nvSpPr>
        <p:spPr/>
        <p:txBody>
          <a:bodyPr>
            <a:normAutofit fontScale="90000"/>
          </a:bodyPr>
          <a:lstStyle/>
          <a:p>
            <a:r>
              <a:rPr lang="en-US" altLang="zh-CN" sz="4000" b="1" dirty="0" smtClean="0"/>
              <a:t/>
            </a:r>
            <a:br>
              <a:rPr lang="en-US" altLang="zh-CN" sz="4000" b="1" dirty="0" smtClean="0"/>
            </a:br>
            <a:r>
              <a:rPr lang="en-US" altLang="zh-CN" sz="4000" b="1" dirty="0" smtClean="0"/>
              <a:t>Form of international cooperation</a:t>
            </a:r>
            <a:r>
              <a:rPr lang="zh-CN" altLang="zh-CN" dirty="0" smtClean="0"/>
              <a:t/>
            </a:r>
            <a:br>
              <a:rPr lang="zh-CN" altLang="zh-CN" dirty="0" smtClean="0"/>
            </a:br>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179512" y="980728"/>
            <a:ext cx="8964488" cy="5073650"/>
          </a:xfrm>
        </p:spPr>
        <p:txBody>
          <a:bodyPr>
            <a:normAutofit fontScale="92500" lnSpcReduction="20000"/>
          </a:bodyPr>
          <a:lstStyle/>
          <a:p>
            <a:r>
              <a:rPr lang="en-US" altLang="zh-CN" dirty="0"/>
              <a:t>The aquifer agreement between China and its co-aquifer states could </a:t>
            </a:r>
            <a:r>
              <a:rPr lang="en-US" altLang="zh-CN" dirty="0">
                <a:solidFill>
                  <a:schemeClr val="accent2"/>
                </a:solidFill>
              </a:rPr>
              <a:t>be in the form of an additional protocol to an existing surface water agreement</a:t>
            </a:r>
            <a:r>
              <a:rPr lang="en-US" altLang="zh-CN" dirty="0"/>
              <a:t>. Another possibility would be to </a:t>
            </a:r>
            <a:r>
              <a:rPr lang="en-US" altLang="zh-CN" dirty="0">
                <a:solidFill>
                  <a:schemeClr val="accent2"/>
                </a:solidFill>
              </a:rPr>
              <a:t>draw up a totally new and separate agreement on groundwater</a:t>
            </a:r>
            <a:r>
              <a:rPr lang="en-US" altLang="zh-CN" dirty="0"/>
              <a:t>, especially when China and its co-aquifer states hold the view that a given aquifer is unrelated to surface waters or cannot be easily assigned to a specific international river basin. </a:t>
            </a:r>
            <a:endParaRPr lang="zh-CN" altLang="zh-CN" dirty="0" smtClean="0"/>
          </a:p>
          <a:p>
            <a:r>
              <a:rPr lang="en-US" altLang="zh-CN" dirty="0">
                <a:solidFill>
                  <a:schemeClr val="accent2"/>
                </a:solidFill>
              </a:rPr>
              <a:t>The aquifer agreement could be either such comprehensive cooperative framework</a:t>
            </a:r>
            <a:r>
              <a:rPr lang="en-US" altLang="zh-CN" dirty="0"/>
              <a:t> as Guarani Aquifer Agreement, </a:t>
            </a:r>
            <a:r>
              <a:rPr lang="en-US" altLang="zh-CN" dirty="0">
                <a:solidFill>
                  <a:schemeClr val="accent2"/>
                </a:solidFill>
              </a:rPr>
              <a:t>or such specific one </a:t>
            </a:r>
            <a:r>
              <a:rPr lang="en-US" altLang="zh-CN" dirty="0"/>
              <a:t>as Nubian Aquifer Agreement focused on only one topic (the exchange of information, monitoring, emergency situations, technical cooperation, etc). </a:t>
            </a:r>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188640"/>
            <a:ext cx="9144000" cy="6048672"/>
          </a:xfrm>
        </p:spPr>
        <p:txBody>
          <a:bodyPr>
            <a:normAutofit fontScale="85000" lnSpcReduction="20000"/>
          </a:bodyPr>
          <a:lstStyle/>
          <a:p>
            <a:r>
              <a:rPr lang="en-US" altLang="zh-CN" dirty="0"/>
              <a:t>If the aquifer agreement is </a:t>
            </a:r>
            <a:r>
              <a:rPr lang="en-US" altLang="zh-CN" dirty="0">
                <a:solidFill>
                  <a:schemeClr val="accent2"/>
                </a:solidFill>
              </a:rPr>
              <a:t>a comprehensive framework</a:t>
            </a:r>
            <a:r>
              <a:rPr lang="en-US" altLang="zh-CN" dirty="0"/>
              <a:t>, in principle, </a:t>
            </a:r>
            <a:r>
              <a:rPr lang="en-US" altLang="zh-CN" dirty="0">
                <a:solidFill>
                  <a:schemeClr val="accent2"/>
                </a:solidFill>
              </a:rPr>
              <a:t>China and its co-aquifer states could look to the ILC Draft Articles or UNECE Model Provisions for guidance</a:t>
            </a:r>
            <a:r>
              <a:rPr lang="en-US" altLang="zh-CN" dirty="0"/>
              <a:t>, stipulate the general principles in utilizing </a:t>
            </a:r>
            <a:r>
              <a:rPr lang="en-US" altLang="zh-CN" dirty="0" err="1"/>
              <a:t>transboundary</a:t>
            </a:r>
            <a:r>
              <a:rPr lang="en-US" altLang="zh-CN" dirty="0"/>
              <a:t> groundwater, such as sovereignty of aquifer states, equitable and reasonable utilization, no significant harm, and international cooperation. </a:t>
            </a:r>
            <a:endParaRPr lang="zh-CN" altLang="zh-CN" dirty="0" smtClean="0"/>
          </a:p>
          <a:p>
            <a:r>
              <a:rPr lang="en-US" altLang="zh-CN" dirty="0"/>
              <a:t>In addition, the agreement shall stipulate measures of protecting ecosystems within, or depending upon</a:t>
            </a:r>
            <a:r>
              <a:rPr lang="en-US" altLang="zh-CN" i="1" dirty="0"/>
              <a:t> </a:t>
            </a:r>
            <a:r>
              <a:rPr lang="en-US" altLang="zh-CN" dirty="0"/>
              <a:t>the </a:t>
            </a:r>
            <a:r>
              <a:rPr lang="en-US" altLang="zh-CN" dirty="0" err="1"/>
              <a:t>transboundary</a:t>
            </a:r>
            <a:r>
              <a:rPr lang="en-US" altLang="zh-CN" dirty="0"/>
              <a:t> groundwater. </a:t>
            </a:r>
            <a:endParaRPr lang="en-US" altLang="zh-CN" dirty="0" smtClean="0"/>
          </a:p>
          <a:p>
            <a:r>
              <a:rPr lang="en-US" altLang="zh-CN" dirty="0" smtClean="0"/>
              <a:t>When </a:t>
            </a:r>
            <a:r>
              <a:rPr lang="en-US" altLang="zh-CN" dirty="0"/>
              <a:t>looking to the ILC Draft Articles or UNECE Model Provisions, </a:t>
            </a:r>
            <a:r>
              <a:rPr lang="en-US" altLang="zh-CN" dirty="0">
                <a:solidFill>
                  <a:schemeClr val="accent2"/>
                </a:solidFill>
              </a:rPr>
              <a:t>local context must be taken into account to the greatest extent</a:t>
            </a:r>
            <a:r>
              <a:rPr lang="en-US" altLang="zh-CN" dirty="0"/>
              <a:t>, with particular regard given to local </a:t>
            </a:r>
            <a:r>
              <a:rPr lang="en-US" altLang="zh-CN" dirty="0" err="1"/>
              <a:t>hydrogeological</a:t>
            </a:r>
            <a:r>
              <a:rPr lang="en-US" altLang="zh-CN" dirty="0"/>
              <a:t> and political relationships. </a:t>
            </a:r>
            <a:endParaRPr lang="zh-CN" altLang="zh-CN" dirty="0" smtClean="0"/>
          </a:p>
          <a:p>
            <a:r>
              <a:rPr lang="en-US" altLang="zh-CN" dirty="0"/>
              <a:t>The legal basis of international cooperation can be formal or informal. If China and its co-aquifer states couldn’t conclude an agreement, they </a:t>
            </a:r>
            <a:r>
              <a:rPr lang="en-US" altLang="zh-CN" dirty="0">
                <a:solidFill>
                  <a:schemeClr val="accent2"/>
                </a:solidFill>
              </a:rPr>
              <a:t>could enter into informal bilateral or multilateral arrangements</a:t>
            </a:r>
            <a:r>
              <a:rPr lang="en-US" altLang="zh-CN" dirty="0"/>
              <a:t>, including as some examples </a:t>
            </a:r>
            <a:r>
              <a:rPr lang="en-US" altLang="zh-CN" dirty="0" err="1"/>
              <a:t>MoUs</a:t>
            </a:r>
            <a:r>
              <a:rPr lang="en-US" altLang="zh-CN" dirty="0"/>
              <a:t>, provisional </a:t>
            </a:r>
            <a:r>
              <a:rPr lang="en-US" altLang="zh-CN" dirty="0" err="1"/>
              <a:t>programme</a:t>
            </a:r>
            <a:r>
              <a:rPr lang="en-US" altLang="zh-CN" dirty="0"/>
              <a:t>, and delegates meetings. </a:t>
            </a:r>
            <a:endParaRPr lang="zh-CN" altLang="zh-CN" dirty="0" smtClean="0"/>
          </a:p>
          <a:p>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528" y="1628801"/>
            <a:ext cx="8640960" cy="4464496"/>
          </a:xfrm>
        </p:spPr>
        <p:txBody>
          <a:bodyPr>
            <a:normAutofit/>
          </a:bodyPr>
          <a:lstStyle/>
          <a:p>
            <a:r>
              <a:rPr lang="en-US" altLang="zh-CN" dirty="0" smtClean="0"/>
              <a:t>There </a:t>
            </a:r>
            <a:r>
              <a:rPr lang="en-US" altLang="zh-CN" dirty="0"/>
              <a:t>are </a:t>
            </a:r>
            <a:r>
              <a:rPr lang="en-US" altLang="zh-CN" dirty="0">
                <a:solidFill>
                  <a:schemeClr val="accent2"/>
                </a:solidFill>
              </a:rPr>
              <a:t>many methods of international cooperation on </a:t>
            </a:r>
            <a:r>
              <a:rPr lang="en-US" altLang="zh-CN" dirty="0" err="1">
                <a:solidFill>
                  <a:schemeClr val="accent2"/>
                </a:solidFill>
              </a:rPr>
              <a:t>transboundary</a:t>
            </a:r>
            <a:r>
              <a:rPr lang="en-US" altLang="zh-CN" dirty="0">
                <a:solidFill>
                  <a:schemeClr val="accent2"/>
                </a:solidFill>
              </a:rPr>
              <a:t> waters</a:t>
            </a:r>
            <a:r>
              <a:rPr lang="en-US" altLang="zh-CN" dirty="0"/>
              <a:t>, including technical cooperation, water allocation, joint development, cooperation on planned measures, and so forth. </a:t>
            </a:r>
            <a:endParaRPr lang="zh-CN" altLang="zh-CN" dirty="0" smtClean="0"/>
          </a:p>
          <a:p>
            <a:r>
              <a:rPr lang="en-US" altLang="zh-CN" dirty="0">
                <a:solidFill>
                  <a:schemeClr val="accent2"/>
                </a:solidFill>
              </a:rPr>
              <a:t>In the early stage of international cooperation, it is appropriate to undertake </a:t>
            </a:r>
            <a:r>
              <a:rPr lang="en-US" altLang="zh-CN" dirty="0"/>
              <a:t>such</a:t>
            </a:r>
            <a:r>
              <a:rPr lang="en-US" altLang="zh-CN" dirty="0">
                <a:solidFill>
                  <a:schemeClr val="accent2"/>
                </a:solidFill>
              </a:rPr>
              <a:t> technical cooperation </a:t>
            </a:r>
            <a:r>
              <a:rPr lang="en-US" altLang="zh-CN" dirty="0"/>
              <a:t>as regular exchange of data and information, joint monitoring, establishment and operation of joint management mechanism.</a:t>
            </a:r>
            <a:endParaRPr lang="zh-CN" altLang="zh-CN" dirty="0"/>
          </a:p>
        </p:txBody>
      </p:sp>
      <p:sp>
        <p:nvSpPr>
          <p:cNvPr id="2" name="标题 1"/>
          <p:cNvSpPr>
            <a:spLocks noGrp="1"/>
          </p:cNvSpPr>
          <p:nvPr>
            <p:ph type="title"/>
          </p:nvPr>
        </p:nvSpPr>
        <p:spPr>
          <a:xfrm>
            <a:off x="457200" y="274638"/>
            <a:ext cx="8507288" cy="1143000"/>
          </a:xfrm>
        </p:spPr>
        <p:txBody>
          <a:bodyPr>
            <a:normAutofit fontScale="90000"/>
          </a:bodyPr>
          <a:lstStyle/>
          <a:p>
            <a:r>
              <a:rPr lang="en-US" altLang="zh-CN" sz="4000" b="1" dirty="0" smtClean="0"/>
              <a:t/>
            </a:r>
            <a:br>
              <a:rPr lang="en-US" altLang="zh-CN" sz="4000" b="1" dirty="0" smtClean="0"/>
            </a:br>
            <a:r>
              <a:rPr lang="en-US" altLang="zh-CN" sz="4000" b="1" dirty="0" smtClean="0"/>
              <a:t>Methods of international cooperation </a:t>
            </a:r>
            <a:r>
              <a:rPr lang="zh-CN" altLang="zh-CN" dirty="0" smtClean="0"/>
              <a:t/>
            </a:r>
            <a:br>
              <a:rPr lang="zh-CN" altLang="zh-CN" dirty="0" smtClean="0"/>
            </a:br>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51520" y="1481328"/>
            <a:ext cx="8640960" cy="4525963"/>
          </a:xfrm>
        </p:spPr>
        <p:txBody>
          <a:bodyPr>
            <a:normAutofit fontScale="85000" lnSpcReduction="10000"/>
          </a:bodyPr>
          <a:lstStyle/>
          <a:p>
            <a:r>
              <a:rPr lang="en-US" altLang="zh-CN" dirty="0" smtClean="0"/>
              <a:t>Regular </a:t>
            </a:r>
            <a:r>
              <a:rPr lang="en-US" altLang="zh-CN" dirty="0"/>
              <a:t>exchange of data and information is prescribed in most surface water agreements between China and its </a:t>
            </a:r>
            <a:r>
              <a:rPr lang="en-US" altLang="zh-CN" dirty="0" err="1"/>
              <a:t>neighbours</a:t>
            </a:r>
            <a:r>
              <a:rPr lang="en-US" altLang="zh-CN" dirty="0"/>
              <a:t>, as demonstrated in the China-Kazakhstan Agreement (Arts.6-7), the China-Russia Agreement (Art.5), and the China-Mongolia Agreement (Art.3). </a:t>
            </a:r>
            <a:endParaRPr lang="zh-CN" altLang="zh-CN" dirty="0" smtClean="0"/>
          </a:p>
          <a:p>
            <a:r>
              <a:rPr lang="en-US" altLang="zh-CN" dirty="0"/>
              <a:t>China and its co-aquifer states could </a:t>
            </a:r>
            <a:r>
              <a:rPr lang="en-US" altLang="zh-CN" dirty="0">
                <a:solidFill>
                  <a:schemeClr val="accent2"/>
                </a:solidFill>
              </a:rPr>
              <a:t>either conclude an additional protocol to the existing surface water agreement under which to exchange data and information on groundwater regularly, or conclude a new and separate agreement in this regard.</a:t>
            </a:r>
            <a:endParaRPr lang="zh-CN" altLang="zh-CN" dirty="0" smtClean="0">
              <a:solidFill>
                <a:schemeClr val="accent2"/>
              </a:solidFill>
            </a:endParaRPr>
          </a:p>
          <a:p>
            <a:r>
              <a:rPr lang="en-US" altLang="zh-CN" dirty="0"/>
              <a:t>Since certain data and information may involve national security or secret, the obligation to regularly exchange data and information is not absolute. </a:t>
            </a:r>
            <a:endParaRPr lang="zh-CN" altLang="zh-CN" dirty="0" smtClean="0"/>
          </a:p>
          <a:p>
            <a:endParaRPr lang="zh-CN" altLang="en-US" dirty="0"/>
          </a:p>
        </p:txBody>
      </p:sp>
      <p:sp>
        <p:nvSpPr>
          <p:cNvPr id="2" name="标题 1"/>
          <p:cNvSpPr>
            <a:spLocks noGrp="1"/>
          </p:cNvSpPr>
          <p:nvPr>
            <p:ph type="title"/>
          </p:nvPr>
        </p:nvSpPr>
        <p:spPr/>
        <p:txBody>
          <a:bodyPr>
            <a:normAutofit fontScale="90000"/>
          </a:bodyPr>
          <a:lstStyle/>
          <a:p>
            <a:r>
              <a:rPr lang="en-US" altLang="zh-CN" sz="4000" b="1" i="1" dirty="0" smtClean="0"/>
              <a:t/>
            </a:r>
            <a:br>
              <a:rPr lang="en-US" altLang="zh-CN" sz="4000" b="1" i="1" dirty="0" smtClean="0"/>
            </a:br>
            <a:r>
              <a:rPr lang="en-US" altLang="zh-CN" sz="4000" b="1" i="1" dirty="0" smtClean="0"/>
              <a:t>Regular exchange of data and information</a:t>
            </a:r>
            <a:r>
              <a:rPr lang="zh-CN" altLang="zh-CN" dirty="0" smtClean="0"/>
              <a:t/>
            </a:r>
            <a:br>
              <a:rPr lang="zh-CN" altLang="zh-CN" dirty="0" smtClean="0"/>
            </a:br>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836712"/>
            <a:ext cx="9144000" cy="5328592"/>
          </a:xfrm>
        </p:spPr>
        <p:txBody>
          <a:bodyPr>
            <a:normAutofit fontScale="85000" lnSpcReduction="20000"/>
          </a:bodyPr>
          <a:lstStyle/>
          <a:p>
            <a:r>
              <a:rPr lang="en-US" altLang="zh-CN" dirty="0" smtClean="0"/>
              <a:t>The </a:t>
            </a:r>
            <a:r>
              <a:rPr lang="en-US" altLang="zh-CN" dirty="0"/>
              <a:t>term ‘groundwater’ refers to the waters contained in a geological formation allowing the flow of groundwater. </a:t>
            </a:r>
            <a:endParaRPr lang="zh-CN" altLang="zh-CN" dirty="0" smtClean="0"/>
          </a:p>
          <a:p>
            <a:r>
              <a:rPr lang="en-US" altLang="zh-CN" dirty="0"/>
              <a:t>“</a:t>
            </a:r>
            <a:r>
              <a:rPr lang="en-US" altLang="zh-CN" dirty="0">
                <a:solidFill>
                  <a:schemeClr val="accent2"/>
                </a:solidFill>
              </a:rPr>
              <a:t>The geological formation containing the waters and allowing the flow of groundwater” is called an ‘aquifer’, </a:t>
            </a:r>
            <a:r>
              <a:rPr lang="en-US" altLang="zh-CN" dirty="0"/>
              <a:t>including both confined aquifer (an aquifer that is not connected to the catchment area of any surface waters) and unconfined aquifer. </a:t>
            </a:r>
            <a:endParaRPr lang="zh-CN" altLang="zh-CN" dirty="0" smtClean="0"/>
          </a:p>
          <a:p>
            <a:r>
              <a:rPr lang="en-US" altLang="zh-CN" dirty="0" err="1">
                <a:solidFill>
                  <a:schemeClr val="accent2"/>
                </a:solidFill>
              </a:rPr>
              <a:t>Transboundary</a:t>
            </a:r>
            <a:r>
              <a:rPr lang="en-US" altLang="zh-CN" dirty="0">
                <a:solidFill>
                  <a:schemeClr val="accent2"/>
                </a:solidFill>
              </a:rPr>
              <a:t> </a:t>
            </a:r>
            <a:r>
              <a:rPr lang="en-US" altLang="zh-CN" dirty="0" smtClean="0">
                <a:solidFill>
                  <a:schemeClr val="accent2"/>
                </a:solidFill>
              </a:rPr>
              <a:t>aquifers have </a:t>
            </a:r>
            <a:r>
              <a:rPr lang="en-US" altLang="zh-CN" dirty="0">
                <a:solidFill>
                  <a:schemeClr val="accent2"/>
                </a:solidFill>
              </a:rPr>
              <a:t>their economic, social and environmental function as well as international political implication</a:t>
            </a:r>
            <a:r>
              <a:rPr lang="en-US" altLang="zh-CN" dirty="0"/>
              <a:t>. </a:t>
            </a:r>
            <a:endParaRPr lang="zh-CN" altLang="zh-CN" dirty="0" smtClean="0"/>
          </a:p>
          <a:p>
            <a:r>
              <a:rPr lang="en-US" altLang="zh-CN" dirty="0"/>
              <a:t>While 276 international watercourses traverse the world’s land areas, </a:t>
            </a:r>
            <a:r>
              <a:rPr lang="en-US" altLang="zh-CN" dirty="0">
                <a:solidFill>
                  <a:schemeClr val="accent2"/>
                </a:solidFill>
              </a:rPr>
              <a:t>an ongoing study has identified 448 </a:t>
            </a:r>
            <a:r>
              <a:rPr lang="en-US" altLang="zh-CN" dirty="0" err="1">
                <a:solidFill>
                  <a:schemeClr val="accent2"/>
                </a:solidFill>
              </a:rPr>
              <a:t>transboundary</a:t>
            </a:r>
            <a:r>
              <a:rPr lang="en-US" altLang="zh-CN" dirty="0">
                <a:solidFill>
                  <a:schemeClr val="accent2"/>
                </a:solidFill>
              </a:rPr>
              <a:t> aquifers and aquifer bodies</a:t>
            </a:r>
            <a:r>
              <a:rPr lang="en-US" altLang="zh-CN" dirty="0"/>
              <a:t>. </a:t>
            </a:r>
            <a:endParaRPr lang="zh-CN" altLang="zh-CN" dirty="0" smtClean="0"/>
          </a:p>
          <a:p>
            <a:r>
              <a:rPr lang="en-US" altLang="zh-CN" dirty="0"/>
              <a:t>However, the international legal rule on </a:t>
            </a:r>
            <a:r>
              <a:rPr lang="en-US" altLang="zh-CN" dirty="0" err="1"/>
              <a:t>transboundary</a:t>
            </a:r>
            <a:r>
              <a:rPr lang="en-US" altLang="zh-CN" dirty="0"/>
              <a:t> groundwater falls behind the one on </a:t>
            </a:r>
            <a:r>
              <a:rPr lang="en-US" altLang="zh-CN" dirty="0" err="1"/>
              <a:t>transboundary</a:t>
            </a:r>
            <a:r>
              <a:rPr lang="en-US" altLang="zh-CN" dirty="0"/>
              <a:t> surface waters. </a:t>
            </a:r>
            <a:endParaRPr lang="zh-CN" altLang="zh-CN" dirty="0" smtClean="0"/>
          </a:p>
          <a:p>
            <a:endParaRPr lang="zh-CN" altLang="en-US" dirty="0"/>
          </a:p>
        </p:txBody>
      </p:sp>
      <p:sp>
        <p:nvSpPr>
          <p:cNvPr id="2" name="标题 1"/>
          <p:cNvSpPr>
            <a:spLocks noGrp="1"/>
          </p:cNvSpPr>
          <p:nvPr>
            <p:ph type="title"/>
          </p:nvPr>
        </p:nvSpPr>
        <p:spPr>
          <a:xfrm>
            <a:off x="467544" y="0"/>
            <a:ext cx="8229600" cy="908720"/>
          </a:xfrm>
        </p:spPr>
        <p:txBody>
          <a:bodyPr>
            <a:normAutofit fontScale="90000"/>
          </a:bodyPr>
          <a:lstStyle/>
          <a:p>
            <a:r>
              <a:rPr lang="en-US" altLang="zh-CN" b="1" dirty="0" smtClean="0"/>
              <a:t/>
            </a:r>
            <a:br>
              <a:rPr lang="en-US" altLang="zh-CN" b="1" dirty="0" smtClean="0"/>
            </a:br>
            <a:r>
              <a:rPr lang="en-US" altLang="zh-CN" b="1" dirty="0" smtClean="0"/>
              <a:t>Introduction</a:t>
            </a:r>
            <a:r>
              <a:rPr lang="zh-CN" altLang="zh-CN" dirty="0" smtClean="0"/>
              <a:t/>
            </a:r>
            <a:br>
              <a:rPr lang="zh-CN" altLang="zh-CN" dirty="0" smtClean="0"/>
            </a:br>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79512" y="836712"/>
            <a:ext cx="8856984" cy="5256584"/>
          </a:xfrm>
        </p:spPr>
        <p:txBody>
          <a:bodyPr>
            <a:normAutofit fontScale="92500"/>
          </a:bodyPr>
          <a:lstStyle/>
          <a:p>
            <a:r>
              <a:rPr lang="en-US" altLang="zh-CN" dirty="0" smtClean="0"/>
              <a:t>Monitoring </a:t>
            </a:r>
            <a:r>
              <a:rPr lang="en-US" altLang="zh-CN" dirty="0"/>
              <a:t>and assessment are prerequisites for enabling states to share data and information on the characterization and description of </a:t>
            </a:r>
            <a:r>
              <a:rPr lang="en-US" altLang="zh-CN" dirty="0" err="1"/>
              <a:t>transboundary</a:t>
            </a:r>
            <a:r>
              <a:rPr lang="en-US" altLang="zh-CN" dirty="0"/>
              <a:t> groundwater.</a:t>
            </a:r>
            <a:endParaRPr lang="zh-CN" altLang="zh-CN" dirty="0" smtClean="0"/>
          </a:p>
          <a:p>
            <a:r>
              <a:rPr lang="en-US" altLang="zh-CN" dirty="0"/>
              <a:t> In practice, monitoring is usually initiated individually by the state concerned, and also in many cases by local governments, and develops later into a joint effort with the </a:t>
            </a:r>
            <a:r>
              <a:rPr lang="en-US" altLang="zh-CN" dirty="0" err="1"/>
              <a:t>neighbouring</a:t>
            </a:r>
            <a:r>
              <a:rPr lang="en-US" altLang="zh-CN" dirty="0"/>
              <a:t> states concerned. </a:t>
            </a:r>
            <a:endParaRPr lang="zh-CN" altLang="zh-CN" dirty="0" smtClean="0"/>
          </a:p>
          <a:p>
            <a:r>
              <a:rPr lang="en-US" altLang="zh-CN" dirty="0"/>
              <a:t>Experts agree that </a:t>
            </a:r>
            <a:r>
              <a:rPr lang="en-US" altLang="zh-CN" dirty="0">
                <a:solidFill>
                  <a:schemeClr val="accent2"/>
                </a:solidFill>
              </a:rPr>
              <a:t>the ultimate and ideal monitoring is joint monitoring based on an agreed conceptual model of the aquifer</a:t>
            </a:r>
            <a:r>
              <a:rPr lang="en-US" altLang="zh-CN" dirty="0"/>
              <a:t>. Otherwise, the co-aquifer states should share data on their monitoring activities.</a:t>
            </a:r>
            <a:endParaRPr lang="zh-CN" altLang="zh-CN" dirty="0" smtClean="0"/>
          </a:p>
          <a:p>
            <a:endParaRPr lang="zh-CN" altLang="en-US" dirty="0"/>
          </a:p>
        </p:txBody>
      </p:sp>
      <p:sp>
        <p:nvSpPr>
          <p:cNvPr id="2" name="标题 1"/>
          <p:cNvSpPr>
            <a:spLocks noGrp="1"/>
          </p:cNvSpPr>
          <p:nvPr>
            <p:ph type="title"/>
          </p:nvPr>
        </p:nvSpPr>
        <p:spPr>
          <a:xfrm>
            <a:off x="457200" y="274638"/>
            <a:ext cx="8229600" cy="706090"/>
          </a:xfrm>
        </p:spPr>
        <p:txBody>
          <a:bodyPr>
            <a:noAutofit/>
          </a:bodyPr>
          <a:lstStyle/>
          <a:p>
            <a:r>
              <a:rPr lang="en-US" altLang="zh-CN" sz="3600" b="1" i="1" dirty="0" smtClean="0"/>
              <a:t>Joint monitoring</a:t>
            </a:r>
            <a:r>
              <a:rPr lang="zh-CN" altLang="zh-CN" sz="3600" dirty="0" smtClean="0"/>
              <a:t/>
            </a:r>
            <a:br>
              <a:rPr lang="zh-CN" altLang="zh-CN" sz="3600" dirty="0" smtClean="0"/>
            </a:br>
            <a:endParaRPr lang="zh-CN" altLang="en-US" sz="36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260350"/>
            <a:ext cx="8892480" cy="6120978"/>
          </a:xfrm>
        </p:spPr>
        <p:txBody>
          <a:bodyPr>
            <a:normAutofit fontScale="85000" lnSpcReduction="20000"/>
          </a:bodyPr>
          <a:lstStyle/>
          <a:p>
            <a:r>
              <a:rPr lang="en-US" altLang="zh-CN" dirty="0" smtClean="0"/>
              <a:t>China and Russia are undertaking cooperation on jointly monitoring </a:t>
            </a:r>
            <a:r>
              <a:rPr lang="en-US" altLang="zh-CN" dirty="0" err="1" smtClean="0"/>
              <a:t>transboundary</a:t>
            </a:r>
            <a:r>
              <a:rPr lang="en-US" altLang="zh-CN" dirty="0" smtClean="0"/>
              <a:t> surface water. Based on this and other state practice, </a:t>
            </a:r>
            <a:r>
              <a:rPr lang="en-US" altLang="zh-CN" dirty="0" smtClean="0">
                <a:solidFill>
                  <a:schemeClr val="accent2"/>
                </a:solidFill>
              </a:rPr>
              <a:t>China and its co-aquifer states could conclude a comprehensive </a:t>
            </a:r>
            <a:r>
              <a:rPr lang="en-US" altLang="zh-CN" dirty="0" err="1" smtClean="0">
                <a:solidFill>
                  <a:schemeClr val="accent2"/>
                </a:solidFill>
              </a:rPr>
              <a:t>transboundary</a:t>
            </a:r>
            <a:r>
              <a:rPr lang="en-US" altLang="zh-CN" dirty="0" smtClean="0">
                <a:solidFill>
                  <a:schemeClr val="accent2"/>
                </a:solidFill>
              </a:rPr>
              <a:t> aquifer agreement or set up a specific monitoring </a:t>
            </a:r>
            <a:r>
              <a:rPr lang="en-US" altLang="zh-CN" dirty="0" err="1" smtClean="0">
                <a:solidFill>
                  <a:schemeClr val="accent2"/>
                </a:solidFill>
              </a:rPr>
              <a:t>programme</a:t>
            </a:r>
            <a:r>
              <a:rPr lang="en-US" altLang="zh-CN" dirty="0" smtClean="0">
                <a:solidFill>
                  <a:schemeClr val="accent2"/>
                </a:solidFill>
              </a:rPr>
              <a:t> under which to monitor </a:t>
            </a:r>
            <a:r>
              <a:rPr lang="en-US" altLang="zh-CN" dirty="0" err="1" smtClean="0">
                <a:solidFill>
                  <a:schemeClr val="accent2"/>
                </a:solidFill>
              </a:rPr>
              <a:t>transboundary</a:t>
            </a:r>
            <a:r>
              <a:rPr lang="en-US" altLang="zh-CN" dirty="0" smtClean="0">
                <a:solidFill>
                  <a:schemeClr val="accent2"/>
                </a:solidFill>
              </a:rPr>
              <a:t> groundwater quality and quantity jointly</a:t>
            </a:r>
            <a:r>
              <a:rPr lang="en-US" altLang="zh-CN" dirty="0" smtClean="0"/>
              <a:t>. </a:t>
            </a:r>
            <a:endParaRPr lang="en-US" altLang="zh-CN" dirty="0" smtClean="0"/>
          </a:p>
          <a:p>
            <a:r>
              <a:rPr lang="en-US" altLang="zh-CN" dirty="0" smtClean="0"/>
              <a:t>When </a:t>
            </a:r>
            <a:r>
              <a:rPr lang="en-US" altLang="zh-CN" dirty="0"/>
              <a:t>the co-aquifer states could have established or agree to establish a joint management mechanism, they could undertake joint monitoring through it. </a:t>
            </a:r>
            <a:endParaRPr lang="zh-CN" altLang="zh-CN" dirty="0" smtClean="0"/>
          </a:p>
          <a:p>
            <a:r>
              <a:rPr lang="en-US" altLang="zh-CN" dirty="0"/>
              <a:t>If China and its co-aquifer states couldn’t agree to monitor </a:t>
            </a:r>
            <a:r>
              <a:rPr lang="en-US" altLang="zh-CN" dirty="0" err="1"/>
              <a:t>transboundary</a:t>
            </a:r>
            <a:r>
              <a:rPr lang="en-US" altLang="zh-CN" dirty="0"/>
              <a:t> groundwater jointly, they </a:t>
            </a:r>
            <a:r>
              <a:rPr lang="en-US" altLang="zh-CN" dirty="0">
                <a:solidFill>
                  <a:schemeClr val="accent2"/>
                </a:solidFill>
              </a:rPr>
              <a:t>could consulate on an agreed standard</a:t>
            </a:r>
            <a:r>
              <a:rPr lang="en-US" altLang="zh-CN" dirty="0"/>
              <a:t>, after which monitor </a:t>
            </a:r>
            <a:r>
              <a:rPr lang="en-US" altLang="zh-CN" dirty="0" err="1"/>
              <a:t>transboundary</a:t>
            </a:r>
            <a:r>
              <a:rPr lang="en-US" altLang="zh-CN" dirty="0"/>
              <a:t> groundwater individually and share monitoring data with each other. </a:t>
            </a:r>
            <a:endParaRPr lang="zh-CN" altLang="zh-CN" dirty="0" smtClean="0"/>
          </a:p>
          <a:p>
            <a:r>
              <a:rPr lang="en-US" altLang="zh-CN" dirty="0"/>
              <a:t>Each state could independently assess the quality of those data sets and, whether they meet their minimum data standards. The aquifer states could then proceed with harmonized data and interpret the consolidated database. </a:t>
            </a:r>
            <a:endParaRPr lang="zh-CN" altLang="zh-CN" dirty="0" smtClean="0"/>
          </a:p>
          <a:p>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79512" y="1340768"/>
            <a:ext cx="8640960" cy="4824536"/>
          </a:xfrm>
        </p:spPr>
        <p:txBody>
          <a:bodyPr>
            <a:normAutofit fontScale="85000" lnSpcReduction="20000"/>
          </a:bodyPr>
          <a:lstStyle/>
          <a:p>
            <a:r>
              <a:rPr lang="en-US" altLang="zh-CN" dirty="0" smtClean="0"/>
              <a:t>The </a:t>
            </a:r>
            <a:r>
              <a:rPr lang="en-US" altLang="zh-CN" dirty="0"/>
              <a:t>establishment of joint management mechanisms is not a mandatory duty of co-aquifer states. However, it can facilitate and coordinate cooperation as well as resolve disputes among aquifer states. </a:t>
            </a:r>
            <a:endParaRPr lang="zh-CN" altLang="zh-CN" dirty="0" smtClean="0"/>
          </a:p>
          <a:p>
            <a:r>
              <a:rPr lang="en-US" altLang="zh-CN" dirty="0"/>
              <a:t>The competence of such a body is up to the aquifer states concerned to determine. It does not have to begin with the establishment of a huge agency. Instead, it can </a:t>
            </a:r>
            <a:r>
              <a:rPr lang="en-US" altLang="zh-CN" dirty="0">
                <a:solidFill>
                  <a:schemeClr val="accent2"/>
                </a:solidFill>
              </a:rPr>
              <a:t>begin with such small steps as a committee of experts which can then gradually </a:t>
            </a:r>
            <a:r>
              <a:rPr lang="en-US" altLang="zh-CN" dirty="0"/>
              <a:t>expand to form a full-fledged commission over the years.</a:t>
            </a:r>
            <a:endParaRPr lang="zh-CN" altLang="zh-CN" dirty="0" smtClean="0"/>
          </a:p>
          <a:p>
            <a:r>
              <a:rPr lang="en-US" altLang="zh-CN" dirty="0"/>
              <a:t>If China and its co-aquifer states could conclude an additional protocol to the existing surface water agreement, they </a:t>
            </a:r>
            <a:r>
              <a:rPr lang="en-US" altLang="zh-CN" dirty="0">
                <a:solidFill>
                  <a:schemeClr val="accent2"/>
                </a:solidFill>
              </a:rPr>
              <a:t>could use the existing joint commissions to exchange data and information as well as monitor groundwater quantity and quality jointly.</a:t>
            </a:r>
            <a:endParaRPr lang="zh-CN" altLang="zh-CN" dirty="0" smtClean="0">
              <a:solidFill>
                <a:schemeClr val="accent2"/>
              </a:solidFill>
            </a:endParaRPr>
          </a:p>
          <a:p>
            <a:endParaRPr lang="zh-CN" altLang="en-US" dirty="0"/>
          </a:p>
        </p:txBody>
      </p:sp>
      <p:sp>
        <p:nvSpPr>
          <p:cNvPr id="2" name="标题 1"/>
          <p:cNvSpPr>
            <a:spLocks noGrp="1"/>
          </p:cNvSpPr>
          <p:nvPr>
            <p:ph type="title"/>
          </p:nvPr>
        </p:nvSpPr>
        <p:spPr>
          <a:xfrm>
            <a:off x="457200" y="116632"/>
            <a:ext cx="8229600" cy="1152128"/>
          </a:xfrm>
        </p:spPr>
        <p:txBody>
          <a:bodyPr>
            <a:noAutofit/>
          </a:bodyPr>
          <a:lstStyle/>
          <a:p>
            <a:r>
              <a:rPr lang="en-US" altLang="zh-CN" sz="3600" b="1" i="1" dirty="0" smtClean="0"/>
              <a:t/>
            </a:r>
            <a:br>
              <a:rPr lang="en-US" altLang="zh-CN" sz="3600" b="1" i="1" dirty="0" smtClean="0"/>
            </a:br>
            <a:r>
              <a:rPr lang="en-US" altLang="zh-CN" sz="3200" b="1" i="1" dirty="0" smtClean="0"/>
              <a:t>The establishment of joint management mechanisms</a:t>
            </a:r>
            <a:r>
              <a:rPr lang="zh-CN" altLang="zh-CN" sz="3200" dirty="0" smtClean="0"/>
              <a:t/>
            </a:r>
            <a:br>
              <a:rPr lang="zh-CN" altLang="zh-CN" sz="3200" dirty="0" smtClean="0"/>
            </a:br>
            <a:endParaRPr lang="zh-CN" altLang="en-US" sz="32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755577" y="1412875"/>
            <a:ext cx="8064896" cy="4713288"/>
          </a:xfrm>
        </p:spPr>
        <p:txBody>
          <a:bodyPr>
            <a:normAutofit/>
          </a:bodyPr>
          <a:lstStyle/>
          <a:p>
            <a:r>
              <a:rPr lang="en-US" altLang="zh-CN" dirty="0"/>
              <a:t>China and its co-aquifer states could also </a:t>
            </a:r>
            <a:r>
              <a:rPr lang="en-US" altLang="zh-CN" dirty="0">
                <a:solidFill>
                  <a:schemeClr val="accent2"/>
                </a:solidFill>
              </a:rPr>
              <a:t>conclude a new and separate </a:t>
            </a:r>
            <a:r>
              <a:rPr lang="en-US" altLang="zh-CN" dirty="0" err="1">
                <a:solidFill>
                  <a:schemeClr val="accent2"/>
                </a:solidFill>
              </a:rPr>
              <a:t>transboundary</a:t>
            </a:r>
            <a:r>
              <a:rPr lang="en-US" altLang="zh-CN" dirty="0">
                <a:solidFill>
                  <a:schemeClr val="accent2"/>
                </a:solidFill>
              </a:rPr>
              <a:t> aquifer agreement under which to establish a new joint mechanism</a:t>
            </a:r>
            <a:r>
              <a:rPr lang="en-US" altLang="zh-CN" dirty="0"/>
              <a:t>.</a:t>
            </a:r>
            <a:endParaRPr lang="zh-CN" altLang="zh-CN" dirty="0" smtClean="0"/>
          </a:p>
          <a:p>
            <a:r>
              <a:rPr lang="en-US" altLang="zh-CN" dirty="0"/>
              <a:t>Meanwhile, due to the close relationship between surface water and groundwater, </a:t>
            </a:r>
            <a:r>
              <a:rPr lang="en-US" altLang="zh-CN" dirty="0">
                <a:solidFill>
                  <a:schemeClr val="accent2"/>
                </a:solidFill>
              </a:rPr>
              <a:t>the new joint mechanism and the existing one within the same international basin should cooperate and coordinate their actions with each other</a:t>
            </a:r>
            <a:r>
              <a:rPr lang="en-US" altLang="zh-CN" dirty="0"/>
              <a:t>.</a:t>
            </a:r>
            <a:endParaRPr lang="zh-CN" altLang="zh-CN" dirty="0" smtClean="0"/>
          </a:p>
          <a:p>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528" y="836712"/>
            <a:ext cx="8640960" cy="5544616"/>
          </a:xfrm>
        </p:spPr>
        <p:txBody>
          <a:bodyPr>
            <a:normAutofit fontScale="85000" lnSpcReduction="20000"/>
          </a:bodyPr>
          <a:lstStyle/>
          <a:p>
            <a:pPr>
              <a:buNone/>
            </a:pPr>
            <a:r>
              <a:rPr lang="en-US" altLang="zh-CN" dirty="0" smtClean="0"/>
              <a:t>☆  Scientific </a:t>
            </a:r>
            <a:r>
              <a:rPr lang="en-US" altLang="zh-CN" dirty="0"/>
              <a:t>and technical cooperation with developing states can be undertaken through competent international organizations. </a:t>
            </a:r>
            <a:endParaRPr lang="zh-CN" altLang="zh-CN" dirty="0" smtClean="0"/>
          </a:p>
          <a:p>
            <a:pPr>
              <a:buNone/>
            </a:pPr>
            <a:r>
              <a:rPr lang="en-US" altLang="zh-CN" dirty="0" smtClean="0"/>
              <a:t>☆  </a:t>
            </a:r>
            <a:r>
              <a:rPr lang="en-US" altLang="zh-CN" dirty="0" smtClean="0"/>
              <a:t>The </a:t>
            </a:r>
            <a:r>
              <a:rPr lang="en-US" altLang="zh-CN" dirty="0"/>
              <a:t>UNESCO-IHP is the global intergovernmental scientific </a:t>
            </a:r>
            <a:r>
              <a:rPr lang="en-US" altLang="zh-CN" dirty="0" err="1"/>
              <a:t>programme</a:t>
            </a:r>
            <a:r>
              <a:rPr lang="en-US" altLang="zh-CN" dirty="0"/>
              <a:t> under the United Nations system which can respond to specific national and regional needs and demands. </a:t>
            </a:r>
            <a:endParaRPr lang="zh-CN" altLang="zh-CN" dirty="0" smtClean="0"/>
          </a:p>
          <a:p>
            <a:pPr>
              <a:buNone/>
            </a:pPr>
            <a:r>
              <a:rPr lang="en-US" altLang="zh-CN" dirty="0" smtClean="0"/>
              <a:t>☆  </a:t>
            </a:r>
            <a:r>
              <a:rPr lang="en-US" altLang="zh-CN" dirty="0" smtClean="0">
                <a:solidFill>
                  <a:schemeClr val="accent2"/>
                </a:solidFill>
              </a:rPr>
              <a:t>China </a:t>
            </a:r>
            <a:r>
              <a:rPr lang="en-US" altLang="zh-CN" dirty="0">
                <a:solidFill>
                  <a:schemeClr val="accent2"/>
                </a:solidFill>
              </a:rPr>
              <a:t>can cooperate with the UNESCO-IHP to meet its special needs and demands</a:t>
            </a:r>
            <a:r>
              <a:rPr lang="en-US" altLang="zh-CN" dirty="0"/>
              <a:t>, such as </a:t>
            </a:r>
            <a:endParaRPr lang="zh-CN" altLang="zh-CN" dirty="0" smtClean="0"/>
          </a:p>
          <a:p>
            <a:r>
              <a:rPr lang="en-US" altLang="zh-CN" dirty="0"/>
              <a:t>strengthening its capacity-building in </a:t>
            </a:r>
            <a:r>
              <a:rPr lang="en-US" altLang="zh-CN" dirty="0" smtClean="0"/>
              <a:t>scientific; </a:t>
            </a:r>
            <a:endParaRPr lang="zh-CN" altLang="zh-CN" dirty="0" smtClean="0"/>
          </a:p>
          <a:p>
            <a:r>
              <a:rPr lang="en-US" altLang="zh-CN" dirty="0"/>
              <a:t>technical and legal </a:t>
            </a:r>
            <a:r>
              <a:rPr lang="en-US" altLang="zh-CN" dirty="0" smtClean="0"/>
              <a:t>fields;</a:t>
            </a:r>
            <a:endParaRPr lang="zh-CN" altLang="zh-CN" dirty="0" smtClean="0"/>
          </a:p>
          <a:p>
            <a:r>
              <a:rPr lang="en-US" altLang="zh-CN" dirty="0"/>
              <a:t>facilitating its participation in relevant international </a:t>
            </a:r>
            <a:r>
              <a:rPr lang="en-US" altLang="zh-CN" dirty="0" err="1"/>
              <a:t>programmes</a:t>
            </a:r>
            <a:r>
              <a:rPr lang="en-US" altLang="zh-CN" dirty="0"/>
              <a:t>; supplying it with necessary equipment and facilities as well as enhancing its capacities to manufacture such equipment; </a:t>
            </a:r>
            <a:endParaRPr lang="zh-CN" altLang="zh-CN" dirty="0" smtClean="0"/>
          </a:p>
          <a:p>
            <a:r>
              <a:rPr lang="en-US" altLang="zh-CN" dirty="0"/>
              <a:t>supporting the exchange of technical knowledge and experiences between China and other developing states</a:t>
            </a:r>
            <a:r>
              <a:rPr lang="en-US" altLang="zh-CN" dirty="0" smtClean="0"/>
              <a:t>.</a:t>
            </a:r>
            <a:endParaRPr lang="zh-CN" altLang="zh-CN" dirty="0" smtClean="0"/>
          </a:p>
          <a:p>
            <a:endParaRPr lang="zh-CN" altLang="en-US" dirty="0"/>
          </a:p>
        </p:txBody>
      </p:sp>
      <p:sp>
        <p:nvSpPr>
          <p:cNvPr id="2" name="标题 1"/>
          <p:cNvSpPr>
            <a:spLocks noGrp="1"/>
          </p:cNvSpPr>
          <p:nvPr>
            <p:ph type="title"/>
          </p:nvPr>
        </p:nvSpPr>
        <p:spPr>
          <a:xfrm>
            <a:off x="457200" y="274638"/>
            <a:ext cx="8229600" cy="778098"/>
          </a:xfrm>
        </p:spPr>
        <p:txBody>
          <a:bodyPr>
            <a:noAutofit/>
          </a:bodyPr>
          <a:lstStyle/>
          <a:p>
            <a:r>
              <a:rPr lang="en-US" altLang="zh-CN" sz="3600" b="1" dirty="0" smtClean="0"/>
              <a:t>International technical cooperation</a:t>
            </a:r>
            <a:r>
              <a:rPr lang="zh-CN" altLang="zh-CN" sz="3600" dirty="0" smtClean="0"/>
              <a:t/>
            </a:r>
            <a:br>
              <a:rPr lang="zh-CN" altLang="zh-CN" sz="3600" dirty="0" smtClean="0"/>
            </a:br>
            <a:endParaRPr lang="zh-CN" altLang="en-US" sz="36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79512" y="980728"/>
            <a:ext cx="8856984" cy="5184576"/>
          </a:xfrm>
        </p:spPr>
        <p:txBody>
          <a:bodyPr>
            <a:normAutofit fontScale="85000" lnSpcReduction="20000"/>
          </a:bodyPr>
          <a:lstStyle/>
          <a:p>
            <a:r>
              <a:rPr lang="en-US" altLang="zh-CN" dirty="0" err="1" smtClean="0">
                <a:solidFill>
                  <a:schemeClr val="accent2"/>
                </a:solidFill>
              </a:rPr>
              <a:t>Transboundary</a:t>
            </a:r>
            <a:r>
              <a:rPr lang="en-US" altLang="zh-CN" dirty="0" smtClean="0">
                <a:solidFill>
                  <a:schemeClr val="accent2"/>
                </a:solidFill>
              </a:rPr>
              <a:t> </a:t>
            </a:r>
            <a:r>
              <a:rPr lang="en-US" altLang="zh-CN" dirty="0">
                <a:solidFill>
                  <a:schemeClr val="accent2"/>
                </a:solidFill>
              </a:rPr>
              <a:t>groundwater can have significant impact </a:t>
            </a:r>
            <a:r>
              <a:rPr lang="en-US" altLang="zh-CN" dirty="0"/>
              <a:t>on international political relationship, regional stability and economic development. </a:t>
            </a:r>
            <a:endParaRPr lang="en-US" altLang="zh-CN" dirty="0" smtClean="0"/>
          </a:p>
          <a:p>
            <a:r>
              <a:rPr lang="en-US" altLang="zh-CN" dirty="0" smtClean="0">
                <a:solidFill>
                  <a:schemeClr val="accent2"/>
                </a:solidFill>
              </a:rPr>
              <a:t>The </a:t>
            </a:r>
            <a:r>
              <a:rPr lang="en-US" altLang="zh-CN" dirty="0">
                <a:solidFill>
                  <a:schemeClr val="accent2"/>
                </a:solidFill>
              </a:rPr>
              <a:t>emerging </a:t>
            </a:r>
            <a:r>
              <a:rPr lang="en-US" altLang="zh-CN" dirty="0" err="1">
                <a:solidFill>
                  <a:schemeClr val="accent2"/>
                </a:solidFill>
              </a:rPr>
              <a:t>transboundary</a:t>
            </a:r>
            <a:r>
              <a:rPr lang="en-US" altLang="zh-CN" dirty="0">
                <a:solidFill>
                  <a:schemeClr val="accent2"/>
                </a:solidFill>
              </a:rPr>
              <a:t> aquifer law has codified and developed some institutional framework to facilitate and foster cooperation</a:t>
            </a:r>
            <a:r>
              <a:rPr lang="en-US" altLang="zh-CN" dirty="0"/>
              <a:t>. </a:t>
            </a:r>
            <a:endParaRPr lang="zh-CN" altLang="zh-CN" dirty="0" smtClean="0"/>
          </a:p>
          <a:p>
            <a:r>
              <a:rPr lang="en-US" altLang="zh-CN" dirty="0">
                <a:solidFill>
                  <a:schemeClr val="accent2"/>
                </a:solidFill>
              </a:rPr>
              <a:t>China could cooperate with its co-aquifer states through various means and on multiple levels</a:t>
            </a:r>
            <a:r>
              <a:rPr lang="en-US" altLang="zh-CN" dirty="0"/>
              <a:t>, including the conclusion of bilateral or multilateral aquifer agreements, regular exchange of data and information, joint monitoring, the establishment of joint management mechanisms, international technical cooperation, and so forth. </a:t>
            </a:r>
            <a:endParaRPr lang="zh-CN" altLang="zh-CN" dirty="0" smtClean="0"/>
          </a:p>
          <a:p>
            <a:r>
              <a:rPr lang="en-US" altLang="zh-CN" dirty="0">
                <a:solidFill>
                  <a:schemeClr val="accent2"/>
                </a:solidFill>
              </a:rPr>
              <a:t>Meanwhile, this cooperation can be a gradual process</a:t>
            </a:r>
            <a:r>
              <a:rPr lang="en-US" altLang="zh-CN" dirty="0"/>
              <a:t>, confined to political will of policy-makers as well as related scientific knowledge on </a:t>
            </a:r>
            <a:r>
              <a:rPr lang="en-US" altLang="zh-CN" dirty="0" err="1"/>
              <a:t>transboundary</a:t>
            </a:r>
            <a:r>
              <a:rPr lang="en-US" altLang="zh-CN" dirty="0"/>
              <a:t> aquifers. </a:t>
            </a:r>
            <a:r>
              <a:rPr lang="en-US" altLang="zh-CN" b="1" dirty="0"/>
              <a:t> </a:t>
            </a:r>
            <a:endParaRPr lang="zh-CN" altLang="zh-CN" dirty="0" smtClean="0"/>
          </a:p>
          <a:p>
            <a:endParaRPr lang="zh-CN" altLang="en-US" dirty="0"/>
          </a:p>
        </p:txBody>
      </p:sp>
      <p:sp>
        <p:nvSpPr>
          <p:cNvPr id="2" name="标题 1"/>
          <p:cNvSpPr>
            <a:spLocks noGrp="1"/>
          </p:cNvSpPr>
          <p:nvPr>
            <p:ph type="title"/>
          </p:nvPr>
        </p:nvSpPr>
        <p:spPr>
          <a:xfrm>
            <a:off x="457200" y="116632"/>
            <a:ext cx="8229600" cy="864096"/>
          </a:xfrm>
        </p:spPr>
        <p:txBody>
          <a:bodyPr>
            <a:normAutofit/>
          </a:bodyPr>
          <a:lstStyle/>
          <a:p>
            <a:r>
              <a:rPr lang="en-US" altLang="zh-CN" sz="3600" b="1" dirty="0" smtClean="0"/>
              <a:t>Conclusion</a:t>
            </a:r>
            <a:endParaRPr lang="zh-CN" altLang="zh-CN" sz="3600"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95536" y="2276872"/>
            <a:ext cx="8229600" cy="1656184"/>
          </a:xfrm>
          <a:effectLst>
            <a:glow rad="228600">
              <a:schemeClr val="accent1">
                <a:satMod val="175000"/>
                <a:alpha val="40000"/>
              </a:schemeClr>
            </a:glow>
          </a:effectLst>
          <a:scene3d>
            <a:camera prst="perspectiveContrastingRightFacing"/>
            <a:lightRig rig="threePt" dir="t"/>
          </a:scene3d>
        </p:spPr>
        <p:txBody>
          <a:bodyPr/>
          <a:lstStyle/>
          <a:p>
            <a:r>
              <a:rPr lang="en-US" altLang="zh-CN" dirty="0" smtClean="0">
                <a:solidFill>
                  <a:schemeClr val="accent2"/>
                </a:solidFill>
              </a:rPr>
              <a:t>Thank you for watching</a:t>
            </a:r>
            <a:endParaRPr lang="zh-CN" altLang="en-US" dirty="0">
              <a:solidFill>
                <a:schemeClr val="accent2"/>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620713"/>
            <a:ext cx="8964488" cy="5976639"/>
          </a:xfrm>
        </p:spPr>
        <p:txBody>
          <a:bodyPr>
            <a:normAutofit fontScale="92500" lnSpcReduction="20000"/>
          </a:bodyPr>
          <a:lstStyle/>
          <a:p>
            <a:r>
              <a:rPr lang="en-US" altLang="zh-CN" dirty="0"/>
              <a:t>In recent years, </a:t>
            </a:r>
            <a:r>
              <a:rPr lang="en-US" altLang="zh-CN" dirty="0" smtClean="0"/>
              <a:t>nations </a:t>
            </a:r>
            <a:r>
              <a:rPr lang="en-US" altLang="zh-CN" dirty="0"/>
              <a:t>and international agencies around the world have </a:t>
            </a:r>
            <a:r>
              <a:rPr lang="en-US" altLang="zh-CN" dirty="0" smtClean="0"/>
              <a:t>begun exploring </a:t>
            </a:r>
            <a:r>
              <a:rPr lang="en-US" altLang="zh-CN" dirty="0"/>
              <a:t>mechanisms and codifying </a:t>
            </a:r>
            <a:r>
              <a:rPr lang="en-US" altLang="zh-CN" dirty="0" err="1"/>
              <a:t>transboundary</a:t>
            </a:r>
            <a:r>
              <a:rPr lang="en-US" altLang="zh-CN" dirty="0"/>
              <a:t> aquifer law for governing these hidden resources. </a:t>
            </a:r>
            <a:endParaRPr lang="en-US" altLang="zh-CN" dirty="0" smtClean="0"/>
          </a:p>
          <a:p>
            <a:r>
              <a:rPr lang="en-US" altLang="zh-CN" dirty="0" smtClean="0"/>
              <a:t>Meanwhile</a:t>
            </a:r>
            <a:r>
              <a:rPr lang="en-US" altLang="zh-CN" dirty="0"/>
              <a:t>, </a:t>
            </a:r>
            <a:r>
              <a:rPr lang="en-US" altLang="zh-CN" dirty="0">
                <a:solidFill>
                  <a:schemeClr val="accent2"/>
                </a:solidFill>
              </a:rPr>
              <a:t>some co-aquifer states are developing practice related to joint management of their shared aquifers</a:t>
            </a:r>
            <a:r>
              <a:rPr lang="en-US" altLang="zh-CN" dirty="0"/>
              <a:t>. </a:t>
            </a:r>
            <a:endParaRPr lang="zh-CN" altLang="zh-CN" dirty="0" smtClean="0"/>
          </a:p>
          <a:p>
            <a:r>
              <a:rPr lang="en-US" altLang="zh-CN" dirty="0">
                <a:solidFill>
                  <a:schemeClr val="accent2"/>
                </a:solidFill>
              </a:rPr>
              <a:t>China and its co-aquifer states have abundant </a:t>
            </a:r>
            <a:r>
              <a:rPr lang="en-US" altLang="zh-CN" dirty="0" err="1">
                <a:solidFill>
                  <a:schemeClr val="accent2"/>
                </a:solidFill>
              </a:rPr>
              <a:t>transboundary</a:t>
            </a:r>
            <a:r>
              <a:rPr lang="en-US" altLang="zh-CN" dirty="0">
                <a:solidFill>
                  <a:schemeClr val="accent2"/>
                </a:solidFill>
              </a:rPr>
              <a:t> groundwater resources</a:t>
            </a:r>
            <a:r>
              <a:rPr lang="en-US" altLang="zh-CN" dirty="0"/>
              <a:t>. </a:t>
            </a:r>
            <a:r>
              <a:rPr lang="en-US" altLang="zh-CN" dirty="0" smtClean="0"/>
              <a:t>However</a:t>
            </a:r>
            <a:r>
              <a:rPr lang="en-US" altLang="zh-CN" dirty="0"/>
              <a:t>, these resources have not been exploited, nor governed by any existing water treaties. </a:t>
            </a:r>
            <a:endParaRPr lang="en-US" altLang="zh-CN" dirty="0" smtClean="0"/>
          </a:p>
          <a:p>
            <a:r>
              <a:rPr lang="en-US" altLang="zh-CN" dirty="0" smtClean="0"/>
              <a:t>Given </a:t>
            </a:r>
            <a:r>
              <a:rPr lang="en-US" altLang="zh-CN" dirty="0"/>
              <a:t>the sustainable utilization and protection of the resources and friendly </a:t>
            </a:r>
            <a:r>
              <a:rPr lang="en-US" altLang="zh-CN" dirty="0" err="1"/>
              <a:t>neighbour</a:t>
            </a:r>
            <a:r>
              <a:rPr lang="en-US" altLang="zh-CN" dirty="0"/>
              <a:t> relationship, </a:t>
            </a:r>
            <a:r>
              <a:rPr lang="en-US" altLang="zh-CN" dirty="0">
                <a:solidFill>
                  <a:schemeClr val="accent2"/>
                </a:solidFill>
              </a:rPr>
              <a:t>China and its co-aquifer states should save for a rainy day, borrow ideas from the emerging </a:t>
            </a:r>
            <a:r>
              <a:rPr lang="en-US" altLang="zh-CN" dirty="0" err="1">
                <a:solidFill>
                  <a:schemeClr val="accent2"/>
                </a:solidFill>
              </a:rPr>
              <a:t>transboundary</a:t>
            </a:r>
            <a:r>
              <a:rPr lang="en-US" altLang="zh-CN" dirty="0">
                <a:solidFill>
                  <a:schemeClr val="accent2"/>
                </a:solidFill>
              </a:rPr>
              <a:t> aquifer law, and undertake feasible cooperation with each other as well as other stakeholders</a:t>
            </a:r>
            <a:r>
              <a:rPr lang="en-US" altLang="zh-CN" dirty="0"/>
              <a:t>.</a:t>
            </a:r>
            <a:endParaRPr lang="zh-CN" altLang="zh-CN" dirty="0" smtClean="0"/>
          </a:p>
          <a:p>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51520" y="1124744"/>
            <a:ext cx="9073008" cy="5256584"/>
          </a:xfrm>
        </p:spPr>
        <p:txBody>
          <a:bodyPr>
            <a:normAutofit fontScale="92500" lnSpcReduction="20000"/>
          </a:bodyPr>
          <a:lstStyle/>
          <a:p>
            <a:pPr>
              <a:buNone/>
            </a:pPr>
            <a:r>
              <a:rPr lang="en-US" altLang="zh-CN" dirty="0" smtClean="0">
                <a:solidFill>
                  <a:schemeClr val="accent2"/>
                </a:solidFill>
              </a:rPr>
              <a:t>China </a:t>
            </a:r>
            <a:r>
              <a:rPr lang="en-US" altLang="zh-CN" dirty="0">
                <a:solidFill>
                  <a:schemeClr val="accent2"/>
                </a:solidFill>
              </a:rPr>
              <a:t>and its </a:t>
            </a:r>
            <a:r>
              <a:rPr lang="en-US" altLang="zh-CN" dirty="0" err="1">
                <a:solidFill>
                  <a:schemeClr val="accent2"/>
                </a:solidFill>
              </a:rPr>
              <a:t>neighbours</a:t>
            </a:r>
            <a:r>
              <a:rPr lang="en-US" altLang="zh-CN" dirty="0">
                <a:solidFill>
                  <a:schemeClr val="accent2"/>
                </a:solidFill>
              </a:rPr>
              <a:t> share more than 20 </a:t>
            </a:r>
            <a:r>
              <a:rPr lang="en-US" altLang="zh-CN" dirty="0" err="1">
                <a:solidFill>
                  <a:schemeClr val="accent2"/>
                </a:solidFill>
              </a:rPr>
              <a:t>transboundary</a:t>
            </a:r>
            <a:r>
              <a:rPr lang="en-US" altLang="zh-CN" dirty="0">
                <a:solidFill>
                  <a:schemeClr val="accent2"/>
                </a:solidFill>
              </a:rPr>
              <a:t> aquifers</a:t>
            </a:r>
            <a:r>
              <a:rPr lang="en-US" altLang="zh-CN" dirty="0"/>
              <a:t>, including:</a:t>
            </a:r>
            <a:endParaRPr lang="zh-CN" altLang="zh-CN" dirty="0" smtClean="0"/>
          </a:p>
          <a:p>
            <a:r>
              <a:rPr lang="en-US" altLang="zh-CN" dirty="0"/>
              <a:t> the Irtysh River Plain (China and Kazakhstan), </a:t>
            </a:r>
            <a:endParaRPr lang="zh-CN" altLang="zh-CN" dirty="0" smtClean="0"/>
          </a:p>
          <a:p>
            <a:r>
              <a:rPr lang="en-US" altLang="zh-CN" dirty="0" err="1"/>
              <a:t>Tacheng</a:t>
            </a:r>
            <a:r>
              <a:rPr lang="en-US" altLang="zh-CN" dirty="0"/>
              <a:t> River Basin (China and Kazakhstan), </a:t>
            </a:r>
            <a:endParaRPr lang="zh-CN" altLang="zh-CN" dirty="0" smtClean="0"/>
          </a:p>
          <a:p>
            <a:r>
              <a:rPr lang="en-US" altLang="zh-CN" dirty="0"/>
              <a:t>Ili River Valley (China and Kazakhstan), </a:t>
            </a:r>
            <a:endParaRPr lang="zh-CN" altLang="zh-CN" dirty="0" smtClean="0"/>
          </a:p>
          <a:p>
            <a:r>
              <a:rPr lang="en-US" altLang="zh-CN" dirty="0"/>
              <a:t>Middle </a:t>
            </a:r>
            <a:r>
              <a:rPr lang="en-US" altLang="zh-CN" dirty="0" err="1"/>
              <a:t>Yarlung</a:t>
            </a:r>
            <a:r>
              <a:rPr lang="en-US" altLang="zh-CN" dirty="0"/>
              <a:t> </a:t>
            </a:r>
            <a:r>
              <a:rPr lang="en-US" altLang="zh-CN" dirty="0" err="1"/>
              <a:t>Zangbo</a:t>
            </a:r>
            <a:r>
              <a:rPr lang="en-US" altLang="zh-CN" dirty="0"/>
              <a:t> River (China and India),</a:t>
            </a:r>
            <a:endParaRPr lang="zh-CN" altLang="zh-CN" dirty="0" smtClean="0"/>
          </a:p>
          <a:p>
            <a:r>
              <a:rPr lang="en-US" altLang="zh-CN" dirty="0"/>
              <a:t> </a:t>
            </a:r>
            <a:r>
              <a:rPr lang="en-US" altLang="zh-CN" dirty="0" err="1"/>
              <a:t>Argun</a:t>
            </a:r>
            <a:r>
              <a:rPr lang="en-US" altLang="zh-CN" dirty="0"/>
              <a:t> River (China and Russia), </a:t>
            </a:r>
            <a:endParaRPr lang="zh-CN" altLang="zh-CN" dirty="0" smtClean="0"/>
          </a:p>
          <a:p>
            <a:r>
              <a:rPr lang="en-US" altLang="zh-CN" dirty="0"/>
              <a:t>Zeya River Basin(China and Russia)</a:t>
            </a:r>
            <a:r>
              <a:rPr lang="zh-CN" altLang="zh-CN" dirty="0"/>
              <a:t>，</a:t>
            </a:r>
            <a:endParaRPr lang="zh-CN" altLang="zh-CN" dirty="0" smtClean="0"/>
          </a:p>
          <a:p>
            <a:r>
              <a:rPr lang="en-US" altLang="zh-CN" dirty="0"/>
              <a:t>Middle Heilong River-Amur River Basin (China and Russia), </a:t>
            </a:r>
            <a:endParaRPr lang="zh-CN" altLang="zh-CN" dirty="0" smtClean="0"/>
          </a:p>
          <a:p>
            <a:r>
              <a:rPr lang="en-US" altLang="zh-CN" dirty="0" err="1"/>
              <a:t>Yalu</a:t>
            </a:r>
            <a:r>
              <a:rPr lang="en-US" altLang="zh-CN" dirty="0"/>
              <a:t> River Valley (China and North Korea), </a:t>
            </a:r>
            <a:endParaRPr lang="zh-CN" altLang="zh-CN" dirty="0" smtClean="0"/>
          </a:p>
          <a:p>
            <a:r>
              <a:rPr lang="en-US" altLang="zh-CN" dirty="0" err="1"/>
              <a:t>Taushgan</a:t>
            </a:r>
            <a:r>
              <a:rPr lang="en-US" altLang="zh-CN" dirty="0"/>
              <a:t> Darya Basin (China and Kyrgyzstan), </a:t>
            </a:r>
            <a:endParaRPr lang="zh-CN" altLang="zh-CN" dirty="0" smtClean="0"/>
          </a:p>
          <a:p>
            <a:r>
              <a:rPr lang="en-US" altLang="zh-CN" dirty="0" err="1"/>
              <a:t>Tumen</a:t>
            </a:r>
            <a:r>
              <a:rPr lang="en-US" altLang="zh-CN" dirty="0"/>
              <a:t> River/</a:t>
            </a:r>
            <a:r>
              <a:rPr lang="en-US" altLang="zh-CN" dirty="0" err="1"/>
              <a:t>Tumannaya</a:t>
            </a:r>
            <a:r>
              <a:rPr lang="en-US" altLang="zh-CN" dirty="0"/>
              <a:t> River (China, North Korea and Russia), </a:t>
            </a:r>
            <a:endParaRPr lang="zh-CN" altLang="zh-CN" dirty="0" smtClean="0"/>
          </a:p>
          <a:p>
            <a:endParaRPr lang="zh-CN" altLang="en-US" dirty="0"/>
          </a:p>
        </p:txBody>
      </p:sp>
      <p:sp>
        <p:nvSpPr>
          <p:cNvPr id="2" name="标题 1"/>
          <p:cNvSpPr>
            <a:spLocks noGrp="1"/>
          </p:cNvSpPr>
          <p:nvPr>
            <p:ph type="title"/>
          </p:nvPr>
        </p:nvSpPr>
        <p:spPr>
          <a:xfrm>
            <a:off x="457200" y="274638"/>
            <a:ext cx="8435280" cy="1143000"/>
          </a:xfrm>
        </p:spPr>
        <p:txBody>
          <a:bodyPr>
            <a:normAutofit fontScale="90000"/>
          </a:bodyPr>
          <a:lstStyle/>
          <a:p>
            <a:r>
              <a:rPr lang="en-US" altLang="zh-CN" b="1" dirty="0" smtClean="0"/>
              <a:t>China’s </a:t>
            </a:r>
            <a:r>
              <a:rPr lang="en-US" altLang="zh-CN" b="1" dirty="0" err="1" smtClean="0"/>
              <a:t>transboundary</a:t>
            </a:r>
            <a:r>
              <a:rPr lang="en-US" altLang="zh-CN" b="1" dirty="0" smtClean="0"/>
              <a:t> groundwater</a:t>
            </a:r>
            <a:r>
              <a:rPr lang="zh-CN" altLang="zh-CN" dirty="0" smtClean="0"/>
              <a:t/>
            </a:r>
            <a:br>
              <a:rPr lang="zh-CN" altLang="zh-CN" dirty="0" smtClean="0"/>
            </a:br>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20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692150"/>
            <a:ext cx="8460432" cy="5434013"/>
          </a:xfrm>
        </p:spPr>
        <p:txBody>
          <a:bodyPr>
            <a:normAutofit fontScale="92500"/>
          </a:bodyPr>
          <a:lstStyle/>
          <a:p>
            <a:r>
              <a:rPr lang="en-US" altLang="zh-CN" dirty="0" smtClean="0"/>
              <a:t>Nu River Valley (China and Myanmar), </a:t>
            </a:r>
          </a:p>
          <a:p>
            <a:r>
              <a:rPr lang="en-US" altLang="zh-CN" dirty="0" smtClean="0"/>
              <a:t>Red River Plain (China and Vietnam), </a:t>
            </a:r>
            <a:endParaRPr lang="zh-CN" altLang="zh-CN" dirty="0" smtClean="0"/>
          </a:p>
          <a:p>
            <a:r>
              <a:rPr lang="en-US" altLang="zh-CN" dirty="0" err="1" smtClean="0"/>
              <a:t>Beilun</a:t>
            </a:r>
            <a:r>
              <a:rPr lang="en-US" altLang="zh-CN" dirty="0" smtClean="0"/>
              <a:t> River Basin (China and Vietnam), </a:t>
            </a:r>
            <a:endParaRPr lang="zh-CN" altLang="zh-CN" dirty="0" smtClean="0"/>
          </a:p>
          <a:p>
            <a:r>
              <a:rPr lang="en-US" altLang="zh-CN" dirty="0" smtClean="0"/>
              <a:t>Downstream </a:t>
            </a:r>
            <a:r>
              <a:rPr lang="en-US" altLang="zh-CN" dirty="0" err="1" smtClean="0"/>
              <a:t>Lancang</a:t>
            </a:r>
            <a:r>
              <a:rPr lang="en-US" altLang="zh-CN" dirty="0" smtClean="0"/>
              <a:t> River (China and Myanmar), </a:t>
            </a:r>
            <a:endParaRPr lang="en-US" altLang="zh-CN" dirty="0" smtClean="0"/>
          </a:p>
          <a:p>
            <a:r>
              <a:rPr lang="en-US" altLang="zh-CN" dirty="0" smtClean="0"/>
              <a:t>and </a:t>
            </a:r>
            <a:r>
              <a:rPr lang="en-US" altLang="zh-CN" dirty="0"/>
              <a:t>the 9 aquifers ( Burgan River Basin, </a:t>
            </a:r>
            <a:r>
              <a:rPr lang="en-US" altLang="zh-CN" dirty="0" err="1"/>
              <a:t>Kherlen</a:t>
            </a:r>
            <a:r>
              <a:rPr lang="en-US" altLang="zh-CN" dirty="0"/>
              <a:t> River Basin, </a:t>
            </a:r>
            <a:r>
              <a:rPr lang="en-US" altLang="zh-CN" dirty="0" err="1"/>
              <a:t>Halha</a:t>
            </a:r>
            <a:r>
              <a:rPr lang="en-US" altLang="zh-CN" dirty="0"/>
              <a:t> River Basin, </a:t>
            </a:r>
            <a:r>
              <a:rPr lang="en-US" altLang="zh-CN" dirty="0" err="1"/>
              <a:t>dzamin</a:t>
            </a:r>
            <a:r>
              <a:rPr lang="en-US" altLang="zh-CN" dirty="0"/>
              <a:t> </a:t>
            </a:r>
            <a:r>
              <a:rPr lang="en-US" altLang="zh-CN" dirty="0" err="1"/>
              <a:t>uud</a:t>
            </a:r>
            <a:r>
              <a:rPr lang="en-US" altLang="zh-CN" dirty="0"/>
              <a:t> Basin, etc.) between China and </a:t>
            </a:r>
            <a:r>
              <a:rPr lang="en-US" altLang="zh-CN" dirty="0" err="1"/>
              <a:t>Mongoli</a:t>
            </a:r>
            <a:r>
              <a:rPr lang="en-US" altLang="zh-CN" dirty="0"/>
              <a:t>. </a:t>
            </a:r>
            <a:endParaRPr lang="zh-CN" altLang="zh-CN" dirty="0" smtClean="0"/>
          </a:p>
          <a:p>
            <a:r>
              <a:rPr lang="en-US" altLang="zh-CN" dirty="0"/>
              <a:t>Among these aquifers, </a:t>
            </a:r>
            <a:r>
              <a:rPr lang="en-US" altLang="zh-CN" dirty="0" smtClean="0">
                <a:solidFill>
                  <a:schemeClr val="accent2"/>
                </a:solidFill>
              </a:rPr>
              <a:t>the Irtysh River plain, the Ili River Valley and the Middle Heilong River-Amur River Basin were listed in the World Map of </a:t>
            </a:r>
            <a:r>
              <a:rPr lang="en-US" altLang="zh-CN" dirty="0" err="1" smtClean="0">
                <a:solidFill>
                  <a:schemeClr val="accent2"/>
                </a:solidFill>
              </a:rPr>
              <a:t>Transboundary</a:t>
            </a:r>
            <a:r>
              <a:rPr lang="en-US" altLang="zh-CN" dirty="0" smtClean="0">
                <a:solidFill>
                  <a:schemeClr val="accent2"/>
                </a:solidFill>
              </a:rPr>
              <a:t> Aquifers</a:t>
            </a:r>
            <a:r>
              <a:rPr lang="en-US" altLang="zh-CN" dirty="0" smtClean="0"/>
              <a:t> by </a:t>
            </a:r>
            <a:r>
              <a:rPr lang="en-US" altLang="zh-CN" dirty="0"/>
              <a:t>the </a:t>
            </a:r>
            <a:r>
              <a:rPr lang="en-US" altLang="zh-CN" dirty="0" smtClean="0"/>
              <a:t>United </a:t>
            </a:r>
            <a:r>
              <a:rPr lang="en-US" altLang="zh-CN" dirty="0"/>
              <a:t>Nations Educational, Scientific and Cultural Organization’s International Hydrological </a:t>
            </a:r>
            <a:r>
              <a:rPr lang="en-US" altLang="zh-CN" dirty="0" err="1"/>
              <a:t>Programme</a:t>
            </a:r>
            <a:r>
              <a:rPr lang="en-US" altLang="zh-CN" dirty="0"/>
              <a:t>.</a:t>
            </a:r>
            <a:endParaRPr lang="zh-CN" altLang="zh-CN" dirty="0" smtClean="0"/>
          </a:p>
          <a:p>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484784"/>
            <a:ext cx="8507288" cy="4896544"/>
          </a:xfrm>
        </p:spPr>
        <p:txBody>
          <a:bodyPr>
            <a:normAutofit fontScale="85000" lnSpcReduction="10000"/>
          </a:bodyPr>
          <a:lstStyle/>
          <a:p>
            <a:r>
              <a:rPr lang="en-US" altLang="zh-CN" dirty="0" smtClean="0"/>
              <a:t>Having </a:t>
            </a:r>
            <a:r>
              <a:rPr lang="en-US" altLang="zh-CN" dirty="0"/>
              <a:t>not exploited their shared </a:t>
            </a:r>
            <a:r>
              <a:rPr lang="en-US" altLang="zh-CN" dirty="0" err="1"/>
              <a:t>transboundary</a:t>
            </a:r>
            <a:r>
              <a:rPr lang="en-US" altLang="zh-CN" dirty="0"/>
              <a:t> aquifers, </a:t>
            </a:r>
            <a:r>
              <a:rPr lang="en-US" altLang="zh-CN" dirty="0">
                <a:solidFill>
                  <a:schemeClr val="accent2"/>
                </a:solidFill>
              </a:rPr>
              <a:t>China and its co-aquifer states are still in the stage of understanding, investigating and researching these aquifers</a:t>
            </a:r>
            <a:r>
              <a:rPr lang="en-US" altLang="zh-CN" dirty="0"/>
              <a:t>. </a:t>
            </a:r>
            <a:endParaRPr lang="zh-CN" altLang="zh-CN" dirty="0" smtClean="0"/>
          </a:p>
          <a:p>
            <a:r>
              <a:rPr lang="en-US" altLang="zh-CN" dirty="0"/>
              <a:t>However, due to the impacts of climate change as well as the multiplying shortage and widespread pollution of surface water and domestic groundwater, </a:t>
            </a:r>
            <a:r>
              <a:rPr lang="en-US" altLang="zh-CN" dirty="0">
                <a:solidFill>
                  <a:schemeClr val="accent2"/>
                </a:solidFill>
              </a:rPr>
              <a:t>these </a:t>
            </a:r>
            <a:r>
              <a:rPr lang="en-US" altLang="zh-CN" dirty="0" err="1">
                <a:solidFill>
                  <a:schemeClr val="accent2"/>
                </a:solidFill>
              </a:rPr>
              <a:t>transboundary</a:t>
            </a:r>
            <a:r>
              <a:rPr lang="en-US" altLang="zh-CN" dirty="0">
                <a:solidFill>
                  <a:schemeClr val="accent2"/>
                </a:solidFill>
              </a:rPr>
              <a:t> aquifers will surely play an increasing role in meeting their future need for water</a:t>
            </a:r>
            <a:r>
              <a:rPr lang="en-US" altLang="zh-CN" dirty="0"/>
              <a:t>. </a:t>
            </a:r>
            <a:endParaRPr lang="zh-CN" altLang="zh-CN" dirty="0" smtClean="0"/>
          </a:p>
          <a:p>
            <a:r>
              <a:rPr lang="en-US" altLang="zh-CN" dirty="0" smtClean="0">
                <a:solidFill>
                  <a:schemeClr val="accent2"/>
                </a:solidFill>
              </a:rPr>
              <a:t>China or its co-aquifer states’ future utilization of their shared aquifers may have most direct impact on the aquifers and their waters</a:t>
            </a:r>
            <a:r>
              <a:rPr lang="en-US" altLang="zh-CN" dirty="0" smtClean="0"/>
              <a:t>, </a:t>
            </a:r>
            <a:r>
              <a:rPr lang="en-US" altLang="zh-CN" dirty="0"/>
              <a:t>including </a:t>
            </a:r>
            <a:r>
              <a:rPr lang="en-US" altLang="zh-CN" dirty="0" smtClean="0"/>
              <a:t>deterioration </a:t>
            </a:r>
            <a:r>
              <a:rPr lang="en-US" altLang="zh-CN" dirty="0"/>
              <a:t>of water quality, reduction of water quantity, adverse change in the functioning of the aquifers, and so forth. </a:t>
            </a:r>
            <a:endParaRPr lang="zh-CN" altLang="zh-CN" dirty="0" smtClean="0"/>
          </a:p>
          <a:p>
            <a:endParaRPr lang="zh-CN" altLang="en-US" dirty="0"/>
          </a:p>
        </p:txBody>
      </p:sp>
      <p:sp>
        <p:nvSpPr>
          <p:cNvPr id="2" name="标题 1"/>
          <p:cNvSpPr>
            <a:spLocks noGrp="1"/>
          </p:cNvSpPr>
          <p:nvPr>
            <p:ph type="title"/>
          </p:nvPr>
        </p:nvSpPr>
        <p:spPr>
          <a:xfrm>
            <a:off x="179512" y="188640"/>
            <a:ext cx="8784976" cy="1228998"/>
          </a:xfrm>
        </p:spPr>
        <p:txBody>
          <a:bodyPr>
            <a:normAutofit fontScale="90000"/>
          </a:bodyPr>
          <a:lstStyle/>
          <a:p>
            <a:r>
              <a:rPr lang="en-US" altLang="zh-CN" b="1" dirty="0" smtClean="0"/>
              <a:t/>
            </a:r>
            <a:br>
              <a:rPr lang="en-US" altLang="zh-CN" b="1" dirty="0" smtClean="0"/>
            </a:br>
            <a:r>
              <a:rPr lang="en-US" altLang="zh-CN" sz="3600" b="1" dirty="0" smtClean="0"/>
              <a:t>Potential utilization and protection of China’s </a:t>
            </a:r>
            <a:r>
              <a:rPr lang="en-US" altLang="zh-CN" sz="3600" b="1" dirty="0" err="1" smtClean="0"/>
              <a:t>transboundary</a:t>
            </a:r>
            <a:r>
              <a:rPr lang="en-US" altLang="zh-CN" sz="3600" b="1" dirty="0" smtClean="0"/>
              <a:t> groundwater </a:t>
            </a:r>
            <a:r>
              <a:rPr lang="zh-CN" altLang="zh-CN" dirty="0" smtClean="0"/>
              <a:t/>
            </a:r>
            <a:br>
              <a:rPr lang="zh-CN" altLang="zh-CN" dirty="0" smtClean="0"/>
            </a:br>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765175"/>
            <a:ext cx="8892480" cy="5360988"/>
          </a:xfrm>
        </p:spPr>
        <p:txBody>
          <a:bodyPr>
            <a:normAutofit lnSpcReduction="10000"/>
          </a:bodyPr>
          <a:lstStyle/>
          <a:p>
            <a:r>
              <a:rPr lang="en-US" altLang="zh-CN" dirty="0"/>
              <a:t>Moreover, </a:t>
            </a:r>
            <a:r>
              <a:rPr lang="en-US" altLang="zh-CN" dirty="0">
                <a:solidFill>
                  <a:schemeClr val="accent2"/>
                </a:solidFill>
              </a:rPr>
              <a:t>China or its co-aquifer states’ other activities, </a:t>
            </a:r>
            <a:r>
              <a:rPr lang="en-US" altLang="zh-CN" dirty="0"/>
              <a:t>carried out just above or close to an aquifer, </a:t>
            </a:r>
            <a:r>
              <a:rPr lang="en-US" altLang="zh-CN" dirty="0">
                <a:solidFill>
                  <a:schemeClr val="accent2"/>
                </a:solidFill>
              </a:rPr>
              <a:t>have or are likely to have an impact upon the aquifer and its waters</a:t>
            </a:r>
            <a:r>
              <a:rPr lang="en-US" altLang="zh-CN" dirty="0"/>
              <a:t>. </a:t>
            </a:r>
            <a:endParaRPr lang="zh-CN" altLang="zh-CN" dirty="0" smtClean="0"/>
          </a:p>
          <a:p>
            <a:r>
              <a:rPr lang="en-US" altLang="zh-CN" dirty="0"/>
              <a:t>Given the close interaction between surface water and groundwater, even if China or its co-aquifer states do not intend to exploit and use their </a:t>
            </a:r>
            <a:r>
              <a:rPr lang="en-US" altLang="zh-CN" dirty="0" err="1"/>
              <a:t>transboundary</a:t>
            </a:r>
            <a:r>
              <a:rPr lang="en-US" altLang="zh-CN" dirty="0"/>
              <a:t> aquifers, </a:t>
            </a:r>
            <a:r>
              <a:rPr lang="en-US" altLang="zh-CN" dirty="0">
                <a:solidFill>
                  <a:schemeClr val="accent2"/>
                </a:solidFill>
              </a:rPr>
              <a:t>they should protect them through individual or joint measures</a:t>
            </a:r>
            <a:r>
              <a:rPr lang="en-US" altLang="zh-CN" dirty="0"/>
              <a:t>, since China and its </a:t>
            </a:r>
            <a:r>
              <a:rPr lang="en-US" altLang="zh-CN" dirty="0" err="1"/>
              <a:t>neighbours</a:t>
            </a:r>
            <a:r>
              <a:rPr lang="en-US" altLang="zh-CN" dirty="0"/>
              <a:t> are exploiting and utilizing their </a:t>
            </a:r>
            <a:r>
              <a:rPr lang="en-US" altLang="zh-CN" dirty="0" err="1"/>
              <a:t>transboundary</a:t>
            </a:r>
            <a:r>
              <a:rPr lang="en-US" altLang="zh-CN" dirty="0"/>
              <a:t> surface waters which has caused serious pollution for the purpose of drinking, irrigation, and hydropower, etc. </a:t>
            </a:r>
            <a:endParaRPr lang="zh-CN" altLang="zh-CN" dirty="0" smtClean="0"/>
          </a:p>
          <a:p>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79512" y="1484784"/>
            <a:ext cx="8856984" cy="4968552"/>
          </a:xfrm>
        </p:spPr>
        <p:txBody>
          <a:bodyPr>
            <a:normAutofit fontScale="92500" lnSpcReduction="20000"/>
          </a:bodyPr>
          <a:lstStyle/>
          <a:p>
            <a:r>
              <a:rPr lang="en-US" altLang="zh-CN" dirty="0" smtClean="0">
                <a:solidFill>
                  <a:schemeClr val="accent2"/>
                </a:solidFill>
              </a:rPr>
              <a:t>The </a:t>
            </a:r>
            <a:r>
              <a:rPr lang="en-US" altLang="zh-CN" dirty="0">
                <a:solidFill>
                  <a:schemeClr val="accent2"/>
                </a:solidFill>
              </a:rPr>
              <a:t>duty to cooperate is the bedrock of international law</a:t>
            </a:r>
            <a:r>
              <a:rPr lang="en-US" altLang="zh-CN" dirty="0"/>
              <a:t>. It contributes to advancing regional peace and security objectives, especially during times of uncertainty and growing competition for dwindling resources. </a:t>
            </a:r>
            <a:endParaRPr lang="zh-CN" altLang="zh-CN" dirty="0" smtClean="0"/>
          </a:p>
          <a:p>
            <a:r>
              <a:rPr lang="en-US" altLang="zh-CN" dirty="0">
                <a:solidFill>
                  <a:schemeClr val="accent2"/>
                </a:solidFill>
              </a:rPr>
              <a:t>China practices the principle of good </a:t>
            </a:r>
            <a:r>
              <a:rPr lang="en-US" altLang="zh-CN" dirty="0" err="1">
                <a:solidFill>
                  <a:schemeClr val="accent2"/>
                </a:solidFill>
              </a:rPr>
              <a:t>neighbourliness</a:t>
            </a:r>
            <a:r>
              <a:rPr lang="en-US" altLang="zh-CN" dirty="0">
                <a:solidFill>
                  <a:schemeClr val="accent2"/>
                </a:solidFill>
              </a:rPr>
              <a:t> in line with the Five Principles of Peaceful Coexistence, and embraces the duty to cooperate in general </a:t>
            </a:r>
            <a:r>
              <a:rPr lang="en-US" altLang="zh-CN" dirty="0"/>
              <a:t>when dealing with issues on its </a:t>
            </a:r>
            <a:r>
              <a:rPr lang="en-US" altLang="zh-CN" dirty="0" err="1"/>
              <a:t>transboundary</a:t>
            </a:r>
            <a:r>
              <a:rPr lang="en-US" altLang="zh-CN" dirty="0"/>
              <a:t> surface waters. </a:t>
            </a:r>
            <a:endParaRPr lang="zh-CN" altLang="zh-CN" dirty="0" smtClean="0"/>
          </a:p>
          <a:p>
            <a:r>
              <a:rPr lang="en-US" altLang="zh-CN" dirty="0"/>
              <a:t>Now China has a unique opportunity in the field of its </a:t>
            </a:r>
            <a:r>
              <a:rPr lang="en-US" altLang="zh-CN" dirty="0" err="1"/>
              <a:t>transboundary</a:t>
            </a:r>
            <a:r>
              <a:rPr lang="en-US" altLang="zh-CN" dirty="0"/>
              <a:t> groundwater for consolidating its emerging role as a ‘good </a:t>
            </a:r>
            <a:r>
              <a:rPr lang="en-US" altLang="zh-CN" dirty="0" err="1"/>
              <a:t>neighbour</a:t>
            </a:r>
            <a:r>
              <a:rPr lang="en-US" altLang="zh-CN" dirty="0"/>
              <a:t>’ through international cooperation.</a:t>
            </a:r>
            <a:endParaRPr lang="zh-CN" altLang="zh-CN" dirty="0" smtClean="0"/>
          </a:p>
          <a:p>
            <a:endParaRPr lang="zh-CN" altLang="en-US" dirty="0"/>
          </a:p>
        </p:txBody>
      </p:sp>
      <p:sp>
        <p:nvSpPr>
          <p:cNvPr id="2" name="标题 1"/>
          <p:cNvSpPr>
            <a:spLocks noGrp="1"/>
          </p:cNvSpPr>
          <p:nvPr>
            <p:ph type="title"/>
          </p:nvPr>
        </p:nvSpPr>
        <p:spPr>
          <a:xfrm>
            <a:off x="107504" y="274638"/>
            <a:ext cx="9036496" cy="1143000"/>
          </a:xfrm>
        </p:spPr>
        <p:txBody>
          <a:bodyPr>
            <a:normAutofit fontScale="90000"/>
          </a:bodyPr>
          <a:lstStyle/>
          <a:p>
            <a:r>
              <a:rPr lang="en-US" altLang="zh-CN" b="1" dirty="0" smtClean="0"/>
              <a:t/>
            </a:r>
            <a:br>
              <a:rPr lang="en-US" altLang="zh-CN" b="1" dirty="0" smtClean="0"/>
            </a:br>
            <a:r>
              <a:rPr lang="en-US" altLang="zh-CN" sz="3100" b="1" dirty="0" smtClean="0"/>
              <a:t>The duty to cooperate on the utilization and protection of China’s </a:t>
            </a:r>
            <a:r>
              <a:rPr lang="en-US" altLang="zh-CN" sz="3100" b="1" dirty="0" err="1" smtClean="0"/>
              <a:t>transboundary</a:t>
            </a:r>
            <a:r>
              <a:rPr lang="en-US" altLang="zh-CN" sz="3100" b="1" dirty="0" smtClean="0"/>
              <a:t> groundwater </a:t>
            </a:r>
            <a:r>
              <a:rPr lang="zh-CN" altLang="zh-CN" dirty="0" smtClean="0"/>
              <a:t/>
            </a:r>
            <a:br>
              <a:rPr lang="zh-CN" altLang="zh-CN" dirty="0" smtClean="0"/>
            </a:br>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467545" y="1123950"/>
            <a:ext cx="8496944" cy="4392613"/>
          </a:xfrm>
        </p:spPr>
        <p:txBody>
          <a:bodyPr>
            <a:normAutofit/>
          </a:bodyPr>
          <a:lstStyle/>
          <a:p>
            <a:r>
              <a:rPr lang="en-US" altLang="zh-CN" dirty="0"/>
              <a:t>It is also feasible for China and its co-aquifer states to undertake international cooperation on </a:t>
            </a:r>
            <a:r>
              <a:rPr lang="en-US" altLang="zh-CN" dirty="0" err="1"/>
              <a:t>transboundary</a:t>
            </a:r>
            <a:r>
              <a:rPr lang="en-US" altLang="zh-CN" dirty="0"/>
              <a:t> groundwater, since </a:t>
            </a:r>
            <a:r>
              <a:rPr lang="en-US" altLang="zh-CN" dirty="0">
                <a:solidFill>
                  <a:schemeClr val="accent2"/>
                </a:solidFill>
              </a:rPr>
              <a:t>the surface water treaty practice between China and its </a:t>
            </a:r>
            <a:r>
              <a:rPr lang="en-US" altLang="zh-CN" dirty="0" err="1">
                <a:solidFill>
                  <a:schemeClr val="accent2"/>
                </a:solidFill>
              </a:rPr>
              <a:t>neighbours</a:t>
            </a:r>
            <a:r>
              <a:rPr lang="en-US" altLang="zh-CN" dirty="0">
                <a:solidFill>
                  <a:schemeClr val="accent2"/>
                </a:solidFill>
              </a:rPr>
              <a:t> and their domestic groundwater governance can provide,</a:t>
            </a:r>
            <a:r>
              <a:rPr lang="en-US" altLang="zh-CN" dirty="0"/>
              <a:t> to some extent, </a:t>
            </a:r>
            <a:r>
              <a:rPr lang="en-US" altLang="zh-CN" dirty="0">
                <a:solidFill>
                  <a:schemeClr val="accent2"/>
                </a:solidFill>
              </a:rPr>
              <a:t>institutional and technical basis</a:t>
            </a:r>
            <a:r>
              <a:rPr lang="en-US" altLang="zh-CN" dirty="0" smtClean="0"/>
              <a:t>.</a:t>
            </a:r>
          </a:p>
          <a:p>
            <a:r>
              <a:rPr lang="en-US" altLang="zh-CN" dirty="0" smtClean="0"/>
              <a:t> </a:t>
            </a:r>
            <a:r>
              <a:rPr lang="en-US" altLang="zh-CN" dirty="0"/>
              <a:t>Meanwhile, </a:t>
            </a:r>
            <a:r>
              <a:rPr lang="en-US" altLang="zh-CN" dirty="0">
                <a:solidFill>
                  <a:schemeClr val="accent2"/>
                </a:solidFill>
              </a:rPr>
              <a:t>the emerging </a:t>
            </a:r>
            <a:r>
              <a:rPr lang="en-US" altLang="zh-CN" dirty="0" err="1">
                <a:solidFill>
                  <a:schemeClr val="accent2"/>
                </a:solidFill>
              </a:rPr>
              <a:t>transboundary</a:t>
            </a:r>
            <a:r>
              <a:rPr lang="en-US" altLang="zh-CN" dirty="0">
                <a:solidFill>
                  <a:schemeClr val="accent2"/>
                </a:solidFill>
              </a:rPr>
              <a:t> aquifer law can be used as a reference in this regard</a:t>
            </a:r>
            <a:r>
              <a:rPr lang="en-US" altLang="zh-CN" dirty="0"/>
              <a:t>. </a:t>
            </a:r>
            <a:endParaRPr lang="zh-CN" altLang="zh-CN"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聚合">
  <a:themeElements>
    <a:clrScheme name="聚合">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聚合">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穿越">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89</TotalTime>
  <Words>2416</Words>
  <Application>Microsoft Office PowerPoint</Application>
  <PresentationFormat>全屏显示(4:3)</PresentationFormat>
  <Paragraphs>109</Paragraphs>
  <Slides>26</Slides>
  <Notes>2</Notes>
  <HiddenSlides>0</HiddenSlides>
  <MMClips>0</MMClips>
  <ScaleCrop>false</ScaleCrop>
  <HeadingPairs>
    <vt:vector size="4" baseType="variant">
      <vt:variant>
        <vt:lpstr>主题</vt:lpstr>
      </vt:variant>
      <vt:variant>
        <vt:i4>1</vt:i4>
      </vt:variant>
      <vt:variant>
        <vt:lpstr>幻灯片标题</vt:lpstr>
      </vt:variant>
      <vt:variant>
        <vt:i4>26</vt:i4>
      </vt:variant>
    </vt:vector>
  </HeadingPairs>
  <TitlesOfParts>
    <vt:vector size="27" baseType="lpstr">
      <vt:lpstr>聚合</vt:lpstr>
      <vt:lpstr>   China’s Transboundary Groundwater Cooperation in the Context of  Emerging Transboundary Aquifer Law  </vt:lpstr>
      <vt:lpstr> Introduction </vt:lpstr>
      <vt:lpstr>幻灯片 3</vt:lpstr>
      <vt:lpstr>China’s transboundary groundwater </vt:lpstr>
      <vt:lpstr>幻灯片 5</vt:lpstr>
      <vt:lpstr> Potential utilization and protection of China’s transboundary groundwater  </vt:lpstr>
      <vt:lpstr>幻灯片 7</vt:lpstr>
      <vt:lpstr> The duty to cooperate on the utilization and protection of China’s transboundary groundwater  </vt:lpstr>
      <vt:lpstr>幻灯片 9</vt:lpstr>
      <vt:lpstr> The emerging transboundary  aquifer law   </vt:lpstr>
      <vt:lpstr>  The global efforts to codify transboundary aquifer law </vt:lpstr>
      <vt:lpstr> The regional efforts to codify transboundary aquifer law </vt:lpstr>
      <vt:lpstr> State practice on transboundary aquifers </vt:lpstr>
      <vt:lpstr>  Proposals on international cooperation for China’s transboundary groundwater  </vt:lpstr>
      <vt:lpstr> Form of international cooperation </vt:lpstr>
      <vt:lpstr>幻灯片 16</vt:lpstr>
      <vt:lpstr>幻灯片 17</vt:lpstr>
      <vt:lpstr> Methods of international cooperation  </vt:lpstr>
      <vt:lpstr> Regular exchange of data and information </vt:lpstr>
      <vt:lpstr>Joint monitoring </vt:lpstr>
      <vt:lpstr>幻灯片 21</vt:lpstr>
      <vt:lpstr> The establishment of joint management mechanisms </vt:lpstr>
      <vt:lpstr>幻灯片 23</vt:lpstr>
      <vt:lpstr>International technical cooperation </vt:lpstr>
      <vt:lpstr>Conclusion</vt:lpstr>
      <vt:lpstr>Thank you for watching</vt:lpstr>
    </vt:vector>
  </TitlesOfParts>
  <Company>user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China’s Transboundary Groundwater Cooperation in the Context of  Emerging Transboundary Aquifer Law  </dc:title>
  <dc:creator>user</dc:creator>
  <cp:lastModifiedBy>user</cp:lastModifiedBy>
  <cp:revision>11</cp:revision>
  <dcterms:created xsi:type="dcterms:W3CDTF">2018-12-04T00:30:40Z</dcterms:created>
  <dcterms:modified xsi:type="dcterms:W3CDTF">2018-12-04T02:00:17Z</dcterms:modified>
</cp:coreProperties>
</file>