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9" r:id="rId2"/>
    <p:sldMasterId id="2147483663" r:id="rId3"/>
  </p:sldMasterIdLst>
  <p:notesMasterIdLst>
    <p:notesMasterId r:id="rId29"/>
  </p:notesMasterIdLst>
  <p:sldIdLst>
    <p:sldId id="257" r:id="rId4"/>
    <p:sldId id="258" r:id="rId5"/>
    <p:sldId id="260" r:id="rId6"/>
    <p:sldId id="261" r:id="rId7"/>
    <p:sldId id="262" r:id="rId8"/>
    <p:sldId id="263" r:id="rId9"/>
    <p:sldId id="264" r:id="rId10"/>
    <p:sldId id="265" r:id="rId11"/>
    <p:sldId id="269" r:id="rId12"/>
    <p:sldId id="270" r:id="rId13"/>
    <p:sldId id="271" r:id="rId14"/>
    <p:sldId id="272" r:id="rId15"/>
    <p:sldId id="273" r:id="rId16"/>
    <p:sldId id="274" r:id="rId17"/>
    <p:sldId id="275" r:id="rId18"/>
    <p:sldId id="276" r:id="rId19"/>
    <p:sldId id="277" r:id="rId20"/>
    <p:sldId id="279" r:id="rId21"/>
    <p:sldId id="280" r:id="rId22"/>
    <p:sldId id="285" r:id="rId23"/>
    <p:sldId id="286" r:id="rId24"/>
    <p:sldId id="290" r:id="rId25"/>
    <p:sldId id="289" r:id="rId26"/>
    <p:sldId id="288" r:id="rId27"/>
    <p:sldId id="259"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主题样式 1 - 强调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autoAdjust="0"/>
    <p:restoredTop sz="94660"/>
  </p:normalViewPr>
  <p:slideViewPr>
    <p:cSldViewPr snapToGrid="0">
      <p:cViewPr varScale="1">
        <p:scale>
          <a:sx n="55" d="100"/>
          <a:sy n="55" d="100"/>
        </p:scale>
        <p:origin x="869"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t>2018/12/17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t>‹#›</a:t>
            </a:fld>
            <a:endParaRPr lang="zh-CN" altLang="en-US"/>
          </a:p>
        </p:txBody>
      </p:sp>
    </p:spTree>
    <p:extLst>
      <p:ext uri="{BB962C8B-B14F-4D97-AF65-F5344CB8AC3E}">
        <p14:creationId xmlns:p14="http://schemas.microsoft.com/office/powerpoint/2010/main" val="2866648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85800" y="4400550"/>
            <a:ext cx="5486400" cy="3600450"/>
          </a:xfrm>
          <a:prstGeom prst="rect">
            <a:avLst/>
          </a:prstGeom>
        </p:spPr>
        <p:txBody>
          <a:bodyPr/>
          <a:lstStyle/>
          <a:p>
            <a:endParaRPr lang="zh-CN" altLang="en-US"/>
          </a:p>
        </p:txBody>
      </p:sp>
      <p:sp>
        <p:nvSpPr>
          <p:cNvPr id="4" name="日期占位符 3"/>
          <p:cNvSpPr>
            <a:spLocks noGrp="1"/>
          </p:cNvSpPr>
          <p:nvPr>
            <p:ph type="dt" idx="10"/>
          </p:nvPr>
        </p:nvSpPr>
        <p:spPr/>
        <p:txBody>
          <a:bodyPr/>
          <a:lstStyle/>
          <a:p>
            <a:fld id="{6167825A-42C3-43DF-A9E0-B8B749B3939F}" type="datetime1">
              <a:rPr lang="zh-CN" altLang="en-US" smtClean="0"/>
              <a:t>2018/12/17</a:t>
            </a:fld>
            <a:endParaRPr lang="zh-CN" altLang="en-US" sz="1200"/>
          </a:p>
        </p:txBody>
      </p:sp>
      <p:sp>
        <p:nvSpPr>
          <p:cNvPr id="5" name="灯片编号占位符 4"/>
          <p:cNvSpPr>
            <a:spLocks noGrp="1"/>
          </p:cNvSpPr>
          <p:nvPr>
            <p:ph type="sldNum" sz="quarter" idx="11"/>
          </p:nvPr>
        </p:nvSpPr>
        <p:spPr/>
        <p:txBody>
          <a:bodyPr/>
          <a:lstStyle/>
          <a:p>
            <a:fld id="{DFA0162E-2667-456C-A790-270787271587}" type="slidenum">
              <a:rPr lang="zh-CN" altLang="en-US" smtClean="0"/>
              <a:t>1</a:t>
            </a:fld>
            <a:endParaRPr lang="zh-CN"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18</a:t>
            </a:fld>
            <a:endParaRPr lang="zh-CN" altLang="en-US">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19</a:t>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20</a:t>
            </a:fld>
            <a:endParaRPr lang="zh-CN" altLang="en-US">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21</a:t>
            </a:fld>
            <a:endParaRPr lang="zh-CN" altLang="en-US">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23</a:t>
            </a:fld>
            <a:endParaRPr lang="zh-CN" altLang="en-US">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24</a:t>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t>6</a:t>
            </a:fld>
            <a:endParaRPr lang="zh-CN"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2018/12/17</a:t>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t>2018/12/17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7D9A3FB-949F-4B3A-BDC9-400100DD86E9}" type="datetimeFigureOut">
              <a:rPr lang="zh-CN" altLang="en-US" smtClean="0"/>
              <a:t>2018/12/17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5035824-65D5-478C-9E42-BB7BDE2C2B43}"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er &amp; Footer">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2018/12/17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7D9A3FB-949F-4B3A-BDC9-400100DD86E9}" type="datetimeFigureOut">
              <a:rPr lang="zh-CN" altLang="en-US" smtClean="0"/>
              <a:t>2018/12/17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5035824-65D5-478C-9E42-BB7BDE2C2B43}"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Header &amp; Footer">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1_Header &amp; Footer">
    <p:spTree>
      <p:nvGrpSpPr>
        <p:cNvPr id="1" name=""/>
        <p:cNvGrpSpPr/>
        <p:nvPr/>
      </p:nvGrpSpPr>
      <p:grpSpPr>
        <a:xfrm>
          <a:off x="0" y="0"/>
          <a:ext cx="0" cy="0"/>
          <a:chOff x="0" y="0"/>
          <a:chExt cx="0" cy="0"/>
        </a:xfrm>
      </p:grpSpPr>
      <p:sp>
        <p:nvSpPr>
          <p:cNvPr id="12" name="Picture Placeholder 2"/>
          <p:cNvSpPr>
            <a:spLocks noGrp="1"/>
          </p:cNvSpPr>
          <p:nvPr>
            <p:ph type="pic" sz="quarter" idx="13"/>
          </p:nvPr>
        </p:nvSpPr>
        <p:spPr>
          <a:xfrm>
            <a:off x="1451769" y="1701007"/>
            <a:ext cx="2267744" cy="3671887"/>
          </a:xfrm>
          <a:prstGeom prst="rect">
            <a:avLst/>
          </a:prstGeom>
        </p:spPr>
        <p:txBody>
          <a:bodyPr/>
          <a:lstStyle/>
          <a:p>
            <a:endParaRPr lang="id-ID"/>
          </a:p>
        </p:txBody>
      </p:sp>
      <p:sp>
        <p:nvSpPr>
          <p:cNvPr id="15" name="Picture Placeholder 2"/>
          <p:cNvSpPr>
            <a:spLocks noGrp="1"/>
          </p:cNvSpPr>
          <p:nvPr>
            <p:ph type="pic" sz="quarter" idx="14"/>
          </p:nvPr>
        </p:nvSpPr>
        <p:spPr>
          <a:xfrm>
            <a:off x="8477720" y="1701007"/>
            <a:ext cx="2267744" cy="3671887"/>
          </a:xfrm>
          <a:prstGeom prst="rect">
            <a:avLst/>
          </a:prstGeom>
        </p:spPr>
        <p:txBody>
          <a:bodyPr/>
          <a:lstStyle/>
          <a:p>
            <a:endParaRPr lang="id-I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2018/12/17</a:t>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t>2018/12/17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t>‹#›</a:t>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p:txBody>
          <a:bodyPr/>
          <a:lstStyle/>
          <a:p>
            <a:fld id="{760FBDFE-C587-4B4C-A407-44438C67B59E}" type="datetimeFigureOut">
              <a:rPr lang="zh-CN" altLang="en-US" smtClean="0"/>
              <a:t>2018/12/17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p:txBody>
          <a:bodyPr/>
          <a:lstStyle/>
          <a:p>
            <a:fld id="{760FBDFE-C587-4B4C-A407-44438C67B59E}" type="datetimeFigureOut">
              <a:rPr lang="zh-CN" altLang="en-US" smtClean="0"/>
              <a:t>2018/12/17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p>
        </p:txBody>
      </p:sp>
      <p:sp>
        <p:nvSpPr>
          <p:cNvPr id="3" name="日期占位符 2"/>
          <p:cNvSpPr>
            <a:spLocks noGrp="1"/>
          </p:cNvSpPr>
          <p:nvPr>
            <p:ph type="dt" sz="half" idx="10"/>
          </p:nvPr>
        </p:nvSpPr>
        <p:spPr/>
        <p:txBody>
          <a:bodyPr/>
          <a:lstStyle/>
          <a:p>
            <a:fld id="{20DD7636-5BE1-44BC-BB5F-15739D9E18E1}" type="datetimeFigureOut">
              <a:rPr lang="zh-CN" altLang="en-US" smtClean="0"/>
              <a:t>2018/12/17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t>‹#›</a:t>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t>2018/12/17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2018/12/17</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2018/12/17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theme" Target="../theme/theme3.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8" name="文本占位符 2"/>
          <p:cNvSpPr>
            <a:spLocks noGrp="1"/>
          </p:cNvSpPr>
          <p:nvPr>
            <p:ph type="body" idx="1"/>
            <p:custDataLst>
              <p:tags r:id="rId13"/>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t>2018/12/17</a:t>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t>‹#›</a:t>
            </a:fld>
            <a:endParaRPr lang="zh-CN" altLang="en-US"/>
          </a:p>
        </p:txBody>
      </p:sp>
      <p:sp>
        <p:nvSpPr>
          <p:cNvPr id="2" name="KSO_TEMPLATE" hidden="1"/>
          <p:cNvSpPr/>
          <p:nvPr userDrawn="1">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F82D2-7A68-459D-A996-9BDDA2518FA4}" type="datetimeFigureOut">
              <a:rPr lang="zh-CN" altLang="en-US" smtClean="0"/>
              <a:t>2018/12/17</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01EE5D-26FB-46D5-A381-ECFB35BF1D34}" type="slidenum">
              <a:rPr lang="zh-CN" altLang="en-US" smtClean="0"/>
              <a:t>‹#›</a:t>
            </a:fld>
            <a:endParaRPr lang="zh-CN" altLang="en-US"/>
          </a:p>
        </p:txBody>
      </p:sp>
      <p:sp>
        <p:nvSpPr>
          <p:cNvPr id="8" name="矩形 7"/>
          <p:cNvSpPr/>
          <p:nvPr userDrawn="1"/>
        </p:nvSpPr>
        <p:spPr>
          <a:xfrm>
            <a:off x="4389144" y="4931116"/>
            <a:ext cx="734944" cy="245110"/>
          </a:xfrm>
          <a:prstGeom prst="rect">
            <a:avLst/>
          </a:prstGeom>
        </p:spPr>
        <p:txBody>
          <a:bodyPr wrap="square">
            <a:spAutoFit/>
          </a:bodyPr>
          <a:lstStyle/>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Lst>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ct val="10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ct val="10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5pPr>
      <a:lvl6pPr marL="2513965"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199765" algn="l" defTabSz="913765" rtl="0" eaLnBrk="1" latinLnBrk="0" hangingPunct="1">
        <a:defRPr sz="1800" kern="1200">
          <a:solidFill>
            <a:schemeClr val="tx1"/>
          </a:solidFill>
          <a:latin typeface="+mn-lt"/>
          <a:ea typeface="+mn-ea"/>
          <a:cs typeface="+mn-cs"/>
        </a:defRPr>
      </a:lvl8pPr>
      <a:lvl9pPr marL="3656965" algn="l" defTabSz="91376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F82D2-7A68-459D-A996-9BDDA2518FA4}" type="datetimeFigureOut">
              <a:rPr lang="zh-CN" altLang="en-US" smtClean="0"/>
              <a:t>2018/12/17</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01EE5D-26FB-46D5-A381-ECFB35BF1D34}" type="slidenum">
              <a:rPr lang="zh-CN" altLang="en-US" smtClean="0"/>
              <a:t>‹#›</a:t>
            </a:fld>
            <a:endParaRPr lang="zh-CN" altLang="en-US"/>
          </a:p>
        </p:txBody>
      </p:sp>
      <p:sp>
        <p:nvSpPr>
          <p:cNvPr id="8" name="矩形 7"/>
          <p:cNvSpPr/>
          <p:nvPr userDrawn="1"/>
        </p:nvSpPr>
        <p:spPr>
          <a:xfrm>
            <a:off x="4389144" y="4931116"/>
            <a:ext cx="734944" cy="245110"/>
          </a:xfrm>
          <a:prstGeom prst="rect">
            <a:avLst/>
          </a:prstGeom>
        </p:spPr>
        <p:txBody>
          <a:bodyPr wrap="square">
            <a:spAutoFit/>
          </a:bodyPr>
          <a:lstStyle/>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pPr fontAlgn="auto">
              <a:spcBef>
                <a:spcPts val="0"/>
              </a:spcBef>
              <a:spcAft>
                <a:spcPts val="0"/>
              </a:spcAft>
            </a:pP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pPr fontAlgn="auto">
              <a:spcBef>
                <a:spcPts val="0"/>
              </a:spcBef>
              <a:spcAft>
                <a:spcPts val="0"/>
              </a:spcAft>
            </a:pPr>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ct val="10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ct val="10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5pPr>
      <a:lvl6pPr marL="2513965"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3765" rtl="0" eaLnBrk="1" latinLnBrk="0" hangingPunct="1">
        <a:lnSpc>
          <a:spcPct val="90000"/>
        </a:lnSpc>
        <a:spcBef>
          <a:spcPct val="10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199765" algn="l" defTabSz="913765" rtl="0" eaLnBrk="1" latinLnBrk="0" hangingPunct="1">
        <a:defRPr sz="1800" kern="1200">
          <a:solidFill>
            <a:schemeClr val="tx1"/>
          </a:solidFill>
          <a:latin typeface="+mn-lt"/>
          <a:ea typeface="+mn-ea"/>
          <a:cs typeface="+mn-cs"/>
        </a:defRPr>
      </a:lvl8pPr>
      <a:lvl9pPr marL="3656965" algn="l" defTabSz="91376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tags" Target="../tags/tag11.xml"/><Relationship Id="rId13" Type="http://schemas.openxmlformats.org/officeDocument/2006/relationships/slideLayout" Target="../slideLayouts/slideLayout11.xml"/><Relationship Id="rId3" Type="http://schemas.openxmlformats.org/officeDocument/2006/relationships/tags" Target="../tags/tag6.xml"/><Relationship Id="rId7" Type="http://schemas.openxmlformats.org/officeDocument/2006/relationships/tags" Target="../tags/tag10.xml"/><Relationship Id="rId12" Type="http://schemas.openxmlformats.org/officeDocument/2006/relationships/tags" Target="../tags/tag15.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tags" Target="../tags/tag9.xml"/><Relationship Id="rId11" Type="http://schemas.openxmlformats.org/officeDocument/2006/relationships/tags" Target="../tags/tag14.xml"/><Relationship Id="rId5" Type="http://schemas.openxmlformats.org/officeDocument/2006/relationships/tags" Target="../tags/tag8.xml"/><Relationship Id="rId10" Type="http://schemas.openxmlformats.org/officeDocument/2006/relationships/tags" Target="../tags/tag13.xml"/><Relationship Id="rId4" Type="http://schemas.openxmlformats.org/officeDocument/2006/relationships/tags" Target="../tags/tag7.xml"/><Relationship Id="rId9" Type="http://schemas.openxmlformats.org/officeDocument/2006/relationships/tags" Target="../tags/tag12.xml"/><Relationship Id="rId1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8" Type="http://schemas.openxmlformats.org/officeDocument/2006/relationships/tags" Target="../tags/tag23.xml"/><Relationship Id="rId13" Type="http://schemas.openxmlformats.org/officeDocument/2006/relationships/tags" Target="../tags/tag28.xml"/><Relationship Id="rId18" Type="http://schemas.openxmlformats.org/officeDocument/2006/relationships/tags" Target="../tags/tag33.xml"/><Relationship Id="rId3" Type="http://schemas.openxmlformats.org/officeDocument/2006/relationships/tags" Target="../tags/tag18.xml"/><Relationship Id="rId21" Type="http://schemas.openxmlformats.org/officeDocument/2006/relationships/slideLayout" Target="../slideLayouts/slideLayout16.xml"/><Relationship Id="rId7" Type="http://schemas.openxmlformats.org/officeDocument/2006/relationships/tags" Target="../tags/tag22.xml"/><Relationship Id="rId12" Type="http://schemas.openxmlformats.org/officeDocument/2006/relationships/tags" Target="../tags/tag27.xml"/><Relationship Id="rId17" Type="http://schemas.openxmlformats.org/officeDocument/2006/relationships/tags" Target="../tags/tag32.xml"/><Relationship Id="rId2" Type="http://schemas.openxmlformats.org/officeDocument/2006/relationships/tags" Target="../tags/tag17.xml"/><Relationship Id="rId16" Type="http://schemas.openxmlformats.org/officeDocument/2006/relationships/tags" Target="../tags/tag31.xml"/><Relationship Id="rId20" Type="http://schemas.openxmlformats.org/officeDocument/2006/relationships/tags" Target="../tags/tag35.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tags" Target="../tags/tag26.xml"/><Relationship Id="rId5" Type="http://schemas.openxmlformats.org/officeDocument/2006/relationships/tags" Target="../tags/tag20.xml"/><Relationship Id="rId15" Type="http://schemas.openxmlformats.org/officeDocument/2006/relationships/tags" Target="../tags/tag30.xml"/><Relationship Id="rId10" Type="http://schemas.openxmlformats.org/officeDocument/2006/relationships/tags" Target="../tags/tag25.xml"/><Relationship Id="rId19" Type="http://schemas.openxmlformats.org/officeDocument/2006/relationships/tags" Target="../tags/tag34.xml"/><Relationship Id="rId4" Type="http://schemas.openxmlformats.org/officeDocument/2006/relationships/tags" Target="../tags/tag19.xml"/><Relationship Id="rId9" Type="http://schemas.openxmlformats.org/officeDocument/2006/relationships/tags" Target="../tags/tag24.xml"/><Relationship Id="rId14" Type="http://schemas.openxmlformats.org/officeDocument/2006/relationships/tags" Target="../tags/tag29.xml"/><Relationship Id="rId2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6.xml"/><Relationship Id="rId7" Type="http://schemas.openxmlformats.org/officeDocument/2006/relationships/image" Target="../media/image3.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15.x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2649126"/>
            <a:ext cx="12192000" cy="26520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r>
              <a:rPr lang="zh-CN" altLang="en-US" sz="4000"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rPr>
              <a:t>Research  on the Flow of Virtual Water between China and the Mekong Countries Drived by Agricultural Goods Trade</a:t>
            </a:r>
            <a:endParaRPr lang="zh-CN" altLang="en-US" sz="1705"/>
          </a:p>
        </p:txBody>
      </p:sp>
      <p:sp>
        <p:nvSpPr>
          <p:cNvPr id="10" name="Freeform 5"/>
          <p:cNvSpPr>
            <a:spLocks noEditPoints="1"/>
          </p:cNvSpPr>
          <p:nvPr/>
        </p:nvSpPr>
        <p:spPr bwMode="auto">
          <a:xfrm>
            <a:off x="0" y="1093423"/>
            <a:ext cx="12192000" cy="1562706"/>
          </a:xfrm>
          <a:custGeom>
            <a:avLst/>
            <a:gdLst>
              <a:gd name="T0" fmla="*/ 7933 w 8000"/>
              <a:gd name="T1" fmla="*/ 1418 h 1542"/>
              <a:gd name="T2" fmla="*/ 7832 w 8000"/>
              <a:gd name="T3" fmla="*/ 1315 h 1542"/>
              <a:gd name="T4" fmla="*/ 7738 w 8000"/>
              <a:gd name="T5" fmla="*/ 1352 h 1542"/>
              <a:gd name="T6" fmla="*/ 7673 w 8000"/>
              <a:gd name="T7" fmla="*/ 1336 h 1542"/>
              <a:gd name="T8" fmla="*/ 7538 w 8000"/>
              <a:gd name="T9" fmla="*/ 1313 h 1542"/>
              <a:gd name="T10" fmla="*/ 7430 w 8000"/>
              <a:gd name="T11" fmla="*/ 1287 h 1542"/>
              <a:gd name="T12" fmla="*/ 7292 w 8000"/>
              <a:gd name="T13" fmla="*/ 1358 h 1542"/>
              <a:gd name="T14" fmla="*/ 7170 w 8000"/>
              <a:gd name="T15" fmla="*/ 1352 h 1542"/>
              <a:gd name="T16" fmla="*/ 6993 w 8000"/>
              <a:gd name="T17" fmla="*/ 1400 h 1542"/>
              <a:gd name="T18" fmla="*/ 6886 w 8000"/>
              <a:gd name="T19" fmla="*/ 1357 h 1542"/>
              <a:gd name="T20" fmla="*/ 6766 w 8000"/>
              <a:gd name="T21" fmla="*/ 1380 h 1542"/>
              <a:gd name="T22" fmla="*/ 6640 w 8000"/>
              <a:gd name="T23" fmla="*/ 1194 h 1542"/>
              <a:gd name="T24" fmla="*/ 6505 w 8000"/>
              <a:gd name="T25" fmla="*/ 1157 h 1542"/>
              <a:gd name="T26" fmla="*/ 6381 w 8000"/>
              <a:gd name="T27" fmla="*/ 1311 h 1542"/>
              <a:gd name="T28" fmla="*/ 6242 w 8000"/>
              <a:gd name="T29" fmla="*/ 1181 h 1542"/>
              <a:gd name="T30" fmla="*/ 5688 w 8000"/>
              <a:gd name="T31" fmla="*/ 818 h 1542"/>
              <a:gd name="T32" fmla="*/ 5396 w 8000"/>
              <a:gd name="T33" fmla="*/ 674 h 1542"/>
              <a:gd name="T34" fmla="*/ 5346 w 8000"/>
              <a:gd name="T35" fmla="*/ 615 h 1542"/>
              <a:gd name="T36" fmla="*/ 5292 w 8000"/>
              <a:gd name="T37" fmla="*/ 1274 h 1542"/>
              <a:gd name="T38" fmla="*/ 5007 w 8000"/>
              <a:gd name="T39" fmla="*/ 1089 h 1542"/>
              <a:gd name="T40" fmla="*/ 4819 w 8000"/>
              <a:gd name="T41" fmla="*/ 685 h 1542"/>
              <a:gd name="T42" fmla="*/ 4540 w 8000"/>
              <a:gd name="T43" fmla="*/ 1250 h 1542"/>
              <a:gd name="T44" fmla="*/ 4474 w 8000"/>
              <a:gd name="T45" fmla="*/ 1255 h 1542"/>
              <a:gd name="T46" fmla="*/ 4398 w 8000"/>
              <a:gd name="T47" fmla="*/ 1265 h 1542"/>
              <a:gd name="T48" fmla="*/ 4286 w 8000"/>
              <a:gd name="T49" fmla="*/ 1131 h 1542"/>
              <a:gd name="T50" fmla="*/ 4046 w 8000"/>
              <a:gd name="T51" fmla="*/ 1117 h 1542"/>
              <a:gd name="T52" fmla="*/ 3923 w 8000"/>
              <a:gd name="T53" fmla="*/ 975 h 1542"/>
              <a:gd name="T54" fmla="*/ 3742 w 8000"/>
              <a:gd name="T55" fmla="*/ 1095 h 1542"/>
              <a:gd name="T56" fmla="*/ 3585 w 8000"/>
              <a:gd name="T57" fmla="*/ 1415 h 1542"/>
              <a:gd name="T58" fmla="*/ 3463 w 8000"/>
              <a:gd name="T59" fmla="*/ 1255 h 1542"/>
              <a:gd name="T60" fmla="*/ 3390 w 8000"/>
              <a:gd name="T61" fmla="*/ 372 h 1542"/>
              <a:gd name="T62" fmla="*/ 3367 w 8000"/>
              <a:gd name="T63" fmla="*/ 187 h 1542"/>
              <a:gd name="T64" fmla="*/ 3329 w 8000"/>
              <a:gd name="T65" fmla="*/ 695 h 1542"/>
              <a:gd name="T66" fmla="*/ 2997 w 8000"/>
              <a:gd name="T67" fmla="*/ 1479 h 1542"/>
              <a:gd name="T68" fmla="*/ 2797 w 8000"/>
              <a:gd name="T69" fmla="*/ 1119 h 1542"/>
              <a:gd name="T70" fmla="*/ 2628 w 8000"/>
              <a:gd name="T71" fmla="*/ 1372 h 1542"/>
              <a:gd name="T72" fmla="*/ 2470 w 8000"/>
              <a:gd name="T73" fmla="*/ 1378 h 1542"/>
              <a:gd name="T74" fmla="*/ 2310 w 8000"/>
              <a:gd name="T75" fmla="*/ 1440 h 1542"/>
              <a:gd name="T76" fmla="*/ 2152 w 8000"/>
              <a:gd name="T77" fmla="*/ 1391 h 1542"/>
              <a:gd name="T78" fmla="*/ 2055 w 8000"/>
              <a:gd name="T79" fmla="*/ 1463 h 1542"/>
              <a:gd name="T80" fmla="*/ 1975 w 8000"/>
              <a:gd name="T81" fmla="*/ 1479 h 1542"/>
              <a:gd name="T82" fmla="*/ 1805 w 8000"/>
              <a:gd name="T83" fmla="*/ 1456 h 1542"/>
              <a:gd name="T84" fmla="*/ 1673 w 8000"/>
              <a:gd name="T85" fmla="*/ 1469 h 1542"/>
              <a:gd name="T86" fmla="*/ 1531 w 8000"/>
              <a:gd name="T87" fmla="*/ 1408 h 1542"/>
              <a:gd name="T88" fmla="*/ 1443 w 8000"/>
              <a:gd name="T89" fmla="*/ 1265 h 1542"/>
              <a:gd name="T90" fmla="*/ 1253 w 8000"/>
              <a:gd name="T91" fmla="*/ 1421 h 1542"/>
              <a:gd name="T92" fmla="*/ 1155 w 8000"/>
              <a:gd name="T93" fmla="*/ 1401 h 1542"/>
              <a:gd name="T94" fmla="*/ 1051 w 8000"/>
              <a:gd name="T95" fmla="*/ 1389 h 1542"/>
              <a:gd name="T96" fmla="*/ 969 w 8000"/>
              <a:gd name="T97" fmla="*/ 1224 h 1542"/>
              <a:gd name="T98" fmla="*/ 843 w 8000"/>
              <a:gd name="T99" fmla="*/ 1375 h 1542"/>
              <a:gd name="T100" fmla="*/ 664 w 8000"/>
              <a:gd name="T101" fmla="*/ 1427 h 1542"/>
              <a:gd name="T102" fmla="*/ 515 w 8000"/>
              <a:gd name="T103" fmla="*/ 1241 h 1542"/>
              <a:gd name="T104" fmla="*/ 320 w 8000"/>
              <a:gd name="T105" fmla="*/ 1245 h 1542"/>
              <a:gd name="T106" fmla="*/ 218 w 8000"/>
              <a:gd name="T107" fmla="*/ 1342 h 1542"/>
              <a:gd name="T108" fmla="*/ 56 w 8000"/>
              <a:gd name="T109" fmla="*/ 1357 h 1542"/>
              <a:gd name="T110" fmla="*/ 3369 w 8000"/>
              <a:gd name="T111" fmla="*/ 1408 h 1542"/>
              <a:gd name="T112" fmla="*/ 3356 w 8000"/>
              <a:gd name="T113" fmla="*/ 1141 h 1542"/>
              <a:gd name="T114" fmla="*/ 3356 w 8000"/>
              <a:gd name="T115" fmla="*/ 872 h 1542"/>
              <a:gd name="T116" fmla="*/ 3356 w 8000"/>
              <a:gd name="T117" fmla="*/ 756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000" h="1542">
                <a:moveTo>
                  <a:pt x="7978" y="1472"/>
                </a:moveTo>
                <a:cubicBezTo>
                  <a:pt x="7978" y="1462"/>
                  <a:pt x="7978" y="1462"/>
                  <a:pt x="7978" y="1462"/>
                </a:cubicBezTo>
                <a:cubicBezTo>
                  <a:pt x="7966" y="1462"/>
                  <a:pt x="7966" y="1462"/>
                  <a:pt x="7966" y="1462"/>
                </a:cubicBezTo>
                <a:cubicBezTo>
                  <a:pt x="7966" y="1436"/>
                  <a:pt x="7966" y="1436"/>
                  <a:pt x="7966" y="1436"/>
                </a:cubicBezTo>
                <a:cubicBezTo>
                  <a:pt x="7955" y="1436"/>
                  <a:pt x="7955" y="1436"/>
                  <a:pt x="7955" y="1436"/>
                </a:cubicBezTo>
                <a:cubicBezTo>
                  <a:pt x="7955" y="1420"/>
                  <a:pt x="7955" y="1420"/>
                  <a:pt x="7955" y="1420"/>
                </a:cubicBezTo>
                <a:cubicBezTo>
                  <a:pt x="7941" y="1420"/>
                  <a:pt x="7941" y="1420"/>
                  <a:pt x="7941" y="1420"/>
                </a:cubicBezTo>
                <a:cubicBezTo>
                  <a:pt x="7941" y="1428"/>
                  <a:pt x="7941" y="1428"/>
                  <a:pt x="7941" y="1428"/>
                </a:cubicBezTo>
                <a:cubicBezTo>
                  <a:pt x="7933" y="1428"/>
                  <a:pt x="7933" y="1428"/>
                  <a:pt x="7933" y="1428"/>
                </a:cubicBezTo>
                <a:cubicBezTo>
                  <a:pt x="7933" y="1418"/>
                  <a:pt x="7933" y="1418"/>
                  <a:pt x="7933" y="1418"/>
                </a:cubicBezTo>
                <a:cubicBezTo>
                  <a:pt x="7916" y="1418"/>
                  <a:pt x="7916" y="1418"/>
                  <a:pt x="7916" y="1418"/>
                </a:cubicBezTo>
                <a:cubicBezTo>
                  <a:pt x="7916" y="1433"/>
                  <a:pt x="7916" y="1433"/>
                  <a:pt x="7916" y="1433"/>
                </a:cubicBezTo>
                <a:cubicBezTo>
                  <a:pt x="7895" y="1433"/>
                  <a:pt x="7895" y="1433"/>
                  <a:pt x="7895" y="1433"/>
                </a:cubicBezTo>
                <a:cubicBezTo>
                  <a:pt x="7895" y="1335"/>
                  <a:pt x="7895" y="1335"/>
                  <a:pt x="7895" y="1335"/>
                </a:cubicBezTo>
                <a:cubicBezTo>
                  <a:pt x="7879" y="1335"/>
                  <a:pt x="7879" y="1335"/>
                  <a:pt x="7879" y="1335"/>
                </a:cubicBezTo>
                <a:cubicBezTo>
                  <a:pt x="7855" y="1316"/>
                  <a:pt x="7855" y="1316"/>
                  <a:pt x="7855" y="1316"/>
                </a:cubicBezTo>
                <a:cubicBezTo>
                  <a:pt x="7855" y="1300"/>
                  <a:pt x="7855" y="1300"/>
                  <a:pt x="7855" y="1300"/>
                </a:cubicBezTo>
                <a:cubicBezTo>
                  <a:pt x="7843" y="1300"/>
                  <a:pt x="7843" y="1300"/>
                  <a:pt x="7843" y="1300"/>
                </a:cubicBezTo>
                <a:cubicBezTo>
                  <a:pt x="7843" y="1315"/>
                  <a:pt x="7843" y="1315"/>
                  <a:pt x="7843" y="1315"/>
                </a:cubicBezTo>
                <a:cubicBezTo>
                  <a:pt x="7832" y="1315"/>
                  <a:pt x="7832" y="1315"/>
                  <a:pt x="7832" y="1315"/>
                </a:cubicBezTo>
                <a:cubicBezTo>
                  <a:pt x="7832" y="1300"/>
                  <a:pt x="7832" y="1300"/>
                  <a:pt x="7832" y="1300"/>
                </a:cubicBezTo>
                <a:cubicBezTo>
                  <a:pt x="7821" y="1300"/>
                  <a:pt x="7821" y="1300"/>
                  <a:pt x="7821" y="1300"/>
                </a:cubicBezTo>
                <a:cubicBezTo>
                  <a:pt x="7821" y="1315"/>
                  <a:pt x="7821" y="1315"/>
                  <a:pt x="7821" y="1315"/>
                </a:cubicBezTo>
                <a:cubicBezTo>
                  <a:pt x="7806" y="1335"/>
                  <a:pt x="7806" y="1335"/>
                  <a:pt x="7806" y="1335"/>
                </a:cubicBezTo>
                <a:cubicBezTo>
                  <a:pt x="7789" y="1335"/>
                  <a:pt x="7789" y="1335"/>
                  <a:pt x="7789" y="1335"/>
                </a:cubicBezTo>
                <a:cubicBezTo>
                  <a:pt x="7789" y="1436"/>
                  <a:pt x="7789" y="1436"/>
                  <a:pt x="7789" y="1436"/>
                </a:cubicBezTo>
                <a:cubicBezTo>
                  <a:pt x="7749" y="1436"/>
                  <a:pt x="7749" y="1436"/>
                  <a:pt x="7749" y="1436"/>
                </a:cubicBezTo>
                <a:cubicBezTo>
                  <a:pt x="7749" y="1345"/>
                  <a:pt x="7749" y="1345"/>
                  <a:pt x="7749" y="1345"/>
                </a:cubicBezTo>
                <a:cubicBezTo>
                  <a:pt x="7738" y="1345"/>
                  <a:pt x="7738" y="1345"/>
                  <a:pt x="7738" y="1345"/>
                </a:cubicBezTo>
                <a:cubicBezTo>
                  <a:pt x="7738" y="1352"/>
                  <a:pt x="7738" y="1352"/>
                  <a:pt x="7738" y="1352"/>
                </a:cubicBezTo>
                <a:cubicBezTo>
                  <a:pt x="7724" y="1352"/>
                  <a:pt x="7724" y="1352"/>
                  <a:pt x="7724" y="1352"/>
                </a:cubicBezTo>
                <a:cubicBezTo>
                  <a:pt x="7724" y="1337"/>
                  <a:pt x="7724" y="1337"/>
                  <a:pt x="7724" y="1337"/>
                </a:cubicBezTo>
                <a:cubicBezTo>
                  <a:pt x="7713" y="1337"/>
                  <a:pt x="7713" y="1337"/>
                  <a:pt x="7713" y="1337"/>
                </a:cubicBezTo>
                <a:cubicBezTo>
                  <a:pt x="7713" y="1321"/>
                  <a:pt x="7713" y="1321"/>
                  <a:pt x="7713" y="1321"/>
                </a:cubicBezTo>
                <a:cubicBezTo>
                  <a:pt x="7697" y="1321"/>
                  <a:pt x="7697" y="1321"/>
                  <a:pt x="7697" y="1321"/>
                </a:cubicBezTo>
                <a:cubicBezTo>
                  <a:pt x="7697" y="1336"/>
                  <a:pt x="7697" y="1336"/>
                  <a:pt x="7697" y="1336"/>
                </a:cubicBezTo>
                <a:cubicBezTo>
                  <a:pt x="7687" y="1336"/>
                  <a:pt x="7687" y="1336"/>
                  <a:pt x="7687" y="1336"/>
                </a:cubicBezTo>
                <a:cubicBezTo>
                  <a:pt x="7687" y="1324"/>
                  <a:pt x="7687" y="1324"/>
                  <a:pt x="7687" y="1324"/>
                </a:cubicBezTo>
                <a:cubicBezTo>
                  <a:pt x="7673" y="1324"/>
                  <a:pt x="7673" y="1324"/>
                  <a:pt x="7673" y="1324"/>
                </a:cubicBezTo>
                <a:cubicBezTo>
                  <a:pt x="7673" y="1336"/>
                  <a:pt x="7673" y="1336"/>
                  <a:pt x="7673" y="1336"/>
                </a:cubicBezTo>
                <a:cubicBezTo>
                  <a:pt x="7659" y="1336"/>
                  <a:pt x="7659" y="1336"/>
                  <a:pt x="7659" y="1336"/>
                </a:cubicBezTo>
                <a:cubicBezTo>
                  <a:pt x="7659" y="1326"/>
                  <a:pt x="7659" y="1326"/>
                  <a:pt x="7659" y="1326"/>
                </a:cubicBezTo>
                <a:cubicBezTo>
                  <a:pt x="7645" y="1326"/>
                  <a:pt x="7645" y="1326"/>
                  <a:pt x="7645" y="1326"/>
                </a:cubicBezTo>
                <a:cubicBezTo>
                  <a:pt x="7645" y="1356"/>
                  <a:pt x="7645" y="1356"/>
                  <a:pt x="7645" y="1356"/>
                </a:cubicBezTo>
                <a:cubicBezTo>
                  <a:pt x="7616" y="1356"/>
                  <a:pt x="7616" y="1356"/>
                  <a:pt x="7616" y="1356"/>
                </a:cubicBezTo>
                <a:cubicBezTo>
                  <a:pt x="7616" y="1439"/>
                  <a:pt x="7616" y="1439"/>
                  <a:pt x="7616" y="1439"/>
                </a:cubicBezTo>
                <a:cubicBezTo>
                  <a:pt x="7581" y="1439"/>
                  <a:pt x="7581" y="1439"/>
                  <a:pt x="7581" y="1439"/>
                </a:cubicBezTo>
                <a:cubicBezTo>
                  <a:pt x="7581" y="1337"/>
                  <a:pt x="7581" y="1337"/>
                  <a:pt x="7581" y="1337"/>
                </a:cubicBezTo>
                <a:cubicBezTo>
                  <a:pt x="7557" y="1337"/>
                  <a:pt x="7557" y="1337"/>
                  <a:pt x="7557" y="1337"/>
                </a:cubicBezTo>
                <a:cubicBezTo>
                  <a:pt x="7538" y="1313"/>
                  <a:pt x="7538" y="1313"/>
                  <a:pt x="7538" y="1313"/>
                </a:cubicBezTo>
                <a:cubicBezTo>
                  <a:pt x="7497" y="1313"/>
                  <a:pt x="7497" y="1313"/>
                  <a:pt x="7497" y="1313"/>
                </a:cubicBezTo>
                <a:cubicBezTo>
                  <a:pt x="7497" y="1416"/>
                  <a:pt x="7497" y="1416"/>
                  <a:pt x="7497" y="1416"/>
                </a:cubicBezTo>
                <a:cubicBezTo>
                  <a:pt x="7483" y="1416"/>
                  <a:pt x="7483" y="1416"/>
                  <a:pt x="7483" y="1416"/>
                </a:cubicBezTo>
                <a:cubicBezTo>
                  <a:pt x="7483" y="1314"/>
                  <a:pt x="7483" y="1314"/>
                  <a:pt x="7483" y="1314"/>
                </a:cubicBezTo>
                <a:cubicBezTo>
                  <a:pt x="7465" y="1285"/>
                  <a:pt x="7465" y="1285"/>
                  <a:pt x="7465" y="1285"/>
                </a:cubicBezTo>
                <a:cubicBezTo>
                  <a:pt x="7452" y="1285"/>
                  <a:pt x="7452" y="1285"/>
                  <a:pt x="7452" y="1285"/>
                </a:cubicBezTo>
                <a:cubicBezTo>
                  <a:pt x="7452" y="1291"/>
                  <a:pt x="7452" y="1291"/>
                  <a:pt x="7452" y="1291"/>
                </a:cubicBezTo>
                <a:cubicBezTo>
                  <a:pt x="7441" y="1291"/>
                  <a:pt x="7441" y="1291"/>
                  <a:pt x="7441" y="1291"/>
                </a:cubicBezTo>
                <a:cubicBezTo>
                  <a:pt x="7441" y="1287"/>
                  <a:pt x="7441" y="1287"/>
                  <a:pt x="7441" y="1287"/>
                </a:cubicBezTo>
                <a:cubicBezTo>
                  <a:pt x="7430" y="1287"/>
                  <a:pt x="7430" y="1287"/>
                  <a:pt x="7430" y="1287"/>
                </a:cubicBezTo>
                <a:cubicBezTo>
                  <a:pt x="7430" y="1301"/>
                  <a:pt x="7430" y="1301"/>
                  <a:pt x="7430" y="1301"/>
                </a:cubicBezTo>
                <a:cubicBezTo>
                  <a:pt x="7383" y="1301"/>
                  <a:pt x="7383" y="1301"/>
                  <a:pt x="7383" y="1301"/>
                </a:cubicBezTo>
                <a:cubicBezTo>
                  <a:pt x="7383" y="1286"/>
                  <a:pt x="7383" y="1286"/>
                  <a:pt x="7383" y="1286"/>
                </a:cubicBezTo>
                <a:cubicBezTo>
                  <a:pt x="7370" y="1261"/>
                  <a:pt x="7370" y="1261"/>
                  <a:pt x="7370" y="1261"/>
                </a:cubicBezTo>
                <a:cubicBezTo>
                  <a:pt x="7326" y="1261"/>
                  <a:pt x="7326" y="1261"/>
                  <a:pt x="7326" y="1261"/>
                </a:cubicBezTo>
                <a:cubicBezTo>
                  <a:pt x="7326" y="1286"/>
                  <a:pt x="7326" y="1286"/>
                  <a:pt x="7326" y="1286"/>
                </a:cubicBezTo>
                <a:cubicBezTo>
                  <a:pt x="7297" y="1286"/>
                  <a:pt x="7297" y="1286"/>
                  <a:pt x="7297" y="1286"/>
                </a:cubicBezTo>
                <a:cubicBezTo>
                  <a:pt x="7297" y="1303"/>
                  <a:pt x="7297" y="1303"/>
                  <a:pt x="7297" y="1303"/>
                </a:cubicBezTo>
                <a:cubicBezTo>
                  <a:pt x="7292" y="1303"/>
                  <a:pt x="7292" y="1303"/>
                  <a:pt x="7292" y="1303"/>
                </a:cubicBezTo>
                <a:cubicBezTo>
                  <a:pt x="7292" y="1358"/>
                  <a:pt x="7292" y="1358"/>
                  <a:pt x="7292" y="1358"/>
                </a:cubicBezTo>
                <a:cubicBezTo>
                  <a:pt x="7281" y="1358"/>
                  <a:pt x="7281" y="1358"/>
                  <a:pt x="7281" y="1358"/>
                </a:cubicBezTo>
                <a:cubicBezTo>
                  <a:pt x="7281" y="1302"/>
                  <a:pt x="7281" y="1302"/>
                  <a:pt x="7281" y="1302"/>
                </a:cubicBezTo>
                <a:cubicBezTo>
                  <a:pt x="7273" y="1302"/>
                  <a:pt x="7273" y="1302"/>
                  <a:pt x="7273" y="1302"/>
                </a:cubicBezTo>
                <a:cubicBezTo>
                  <a:pt x="7273" y="1279"/>
                  <a:pt x="7273" y="1279"/>
                  <a:pt x="7273" y="1279"/>
                </a:cubicBezTo>
                <a:cubicBezTo>
                  <a:pt x="7210" y="1279"/>
                  <a:pt x="7210" y="1279"/>
                  <a:pt x="7210" y="1279"/>
                </a:cubicBezTo>
                <a:cubicBezTo>
                  <a:pt x="7210" y="1303"/>
                  <a:pt x="7210" y="1303"/>
                  <a:pt x="7210" y="1303"/>
                </a:cubicBezTo>
                <a:cubicBezTo>
                  <a:pt x="7179" y="1303"/>
                  <a:pt x="7179" y="1303"/>
                  <a:pt x="7179" y="1303"/>
                </a:cubicBezTo>
                <a:cubicBezTo>
                  <a:pt x="7179" y="1323"/>
                  <a:pt x="7179" y="1323"/>
                  <a:pt x="7179" y="1323"/>
                </a:cubicBezTo>
                <a:cubicBezTo>
                  <a:pt x="7170" y="1323"/>
                  <a:pt x="7170" y="1323"/>
                  <a:pt x="7170" y="1323"/>
                </a:cubicBezTo>
                <a:cubicBezTo>
                  <a:pt x="7170" y="1352"/>
                  <a:pt x="7170" y="1352"/>
                  <a:pt x="7170" y="1352"/>
                </a:cubicBezTo>
                <a:cubicBezTo>
                  <a:pt x="7090" y="1352"/>
                  <a:pt x="7090" y="1352"/>
                  <a:pt x="7090" y="1352"/>
                </a:cubicBezTo>
                <a:cubicBezTo>
                  <a:pt x="7090" y="1362"/>
                  <a:pt x="7090" y="1362"/>
                  <a:pt x="7090" y="1362"/>
                </a:cubicBezTo>
                <a:cubicBezTo>
                  <a:pt x="7069" y="1362"/>
                  <a:pt x="7069" y="1362"/>
                  <a:pt x="7069" y="1362"/>
                </a:cubicBezTo>
                <a:cubicBezTo>
                  <a:pt x="7069" y="1308"/>
                  <a:pt x="7069" y="1308"/>
                  <a:pt x="7069" y="1308"/>
                </a:cubicBezTo>
                <a:cubicBezTo>
                  <a:pt x="7036" y="1308"/>
                  <a:pt x="7036" y="1308"/>
                  <a:pt x="7036" y="1308"/>
                </a:cubicBezTo>
                <a:cubicBezTo>
                  <a:pt x="7036" y="1291"/>
                  <a:pt x="7036" y="1291"/>
                  <a:pt x="7036" y="1291"/>
                </a:cubicBezTo>
                <a:cubicBezTo>
                  <a:pt x="7010" y="1291"/>
                  <a:pt x="7010" y="1291"/>
                  <a:pt x="7010" y="1291"/>
                </a:cubicBezTo>
                <a:cubicBezTo>
                  <a:pt x="7010" y="1305"/>
                  <a:pt x="7010" y="1305"/>
                  <a:pt x="7010" y="1305"/>
                </a:cubicBezTo>
                <a:cubicBezTo>
                  <a:pt x="6993" y="1305"/>
                  <a:pt x="6993" y="1305"/>
                  <a:pt x="6993" y="1305"/>
                </a:cubicBezTo>
                <a:cubicBezTo>
                  <a:pt x="6993" y="1400"/>
                  <a:pt x="6993" y="1400"/>
                  <a:pt x="6993" y="1400"/>
                </a:cubicBezTo>
                <a:cubicBezTo>
                  <a:pt x="6972" y="1400"/>
                  <a:pt x="6972" y="1400"/>
                  <a:pt x="6972" y="1400"/>
                </a:cubicBezTo>
                <a:cubicBezTo>
                  <a:pt x="6972" y="1391"/>
                  <a:pt x="6972" y="1391"/>
                  <a:pt x="6972" y="1391"/>
                </a:cubicBezTo>
                <a:cubicBezTo>
                  <a:pt x="6952" y="1391"/>
                  <a:pt x="6952" y="1391"/>
                  <a:pt x="6952" y="1391"/>
                </a:cubicBezTo>
                <a:cubicBezTo>
                  <a:pt x="6952" y="1405"/>
                  <a:pt x="6952" y="1405"/>
                  <a:pt x="6952" y="1405"/>
                </a:cubicBezTo>
                <a:cubicBezTo>
                  <a:pt x="6936" y="1405"/>
                  <a:pt x="6936" y="1405"/>
                  <a:pt x="6936" y="1405"/>
                </a:cubicBezTo>
                <a:cubicBezTo>
                  <a:pt x="6936" y="1375"/>
                  <a:pt x="6936" y="1375"/>
                  <a:pt x="6936" y="1375"/>
                </a:cubicBezTo>
                <a:cubicBezTo>
                  <a:pt x="6922" y="1375"/>
                  <a:pt x="6922" y="1375"/>
                  <a:pt x="6922" y="1375"/>
                </a:cubicBezTo>
                <a:cubicBezTo>
                  <a:pt x="6922" y="1357"/>
                  <a:pt x="6922" y="1357"/>
                  <a:pt x="6922" y="1357"/>
                </a:cubicBezTo>
                <a:cubicBezTo>
                  <a:pt x="6906" y="1357"/>
                  <a:pt x="6906" y="1357"/>
                  <a:pt x="6906" y="1357"/>
                </a:cubicBezTo>
                <a:cubicBezTo>
                  <a:pt x="6886" y="1357"/>
                  <a:pt x="6886" y="1357"/>
                  <a:pt x="6886" y="1357"/>
                </a:cubicBezTo>
                <a:cubicBezTo>
                  <a:pt x="6886" y="1348"/>
                  <a:pt x="6886" y="1348"/>
                  <a:pt x="6886" y="1348"/>
                </a:cubicBezTo>
                <a:cubicBezTo>
                  <a:pt x="6852" y="1348"/>
                  <a:pt x="6852" y="1348"/>
                  <a:pt x="6852" y="1348"/>
                </a:cubicBezTo>
                <a:cubicBezTo>
                  <a:pt x="6852" y="1334"/>
                  <a:pt x="6852" y="1334"/>
                  <a:pt x="6852" y="1334"/>
                </a:cubicBezTo>
                <a:cubicBezTo>
                  <a:pt x="6839" y="1334"/>
                  <a:pt x="6839" y="1334"/>
                  <a:pt x="6839" y="1334"/>
                </a:cubicBezTo>
                <a:cubicBezTo>
                  <a:pt x="6839" y="1344"/>
                  <a:pt x="6839" y="1344"/>
                  <a:pt x="6839" y="1344"/>
                </a:cubicBezTo>
                <a:cubicBezTo>
                  <a:pt x="6786" y="1344"/>
                  <a:pt x="6786" y="1344"/>
                  <a:pt x="6786" y="1344"/>
                </a:cubicBezTo>
                <a:cubicBezTo>
                  <a:pt x="6786" y="1355"/>
                  <a:pt x="6786" y="1355"/>
                  <a:pt x="6786" y="1355"/>
                </a:cubicBezTo>
                <a:cubicBezTo>
                  <a:pt x="6776" y="1355"/>
                  <a:pt x="6776" y="1355"/>
                  <a:pt x="6776" y="1355"/>
                </a:cubicBezTo>
                <a:cubicBezTo>
                  <a:pt x="6776" y="1370"/>
                  <a:pt x="6776" y="1370"/>
                  <a:pt x="6776" y="1370"/>
                </a:cubicBezTo>
                <a:cubicBezTo>
                  <a:pt x="6766" y="1380"/>
                  <a:pt x="6766" y="1380"/>
                  <a:pt x="6766" y="1380"/>
                </a:cubicBezTo>
                <a:cubicBezTo>
                  <a:pt x="6766" y="1411"/>
                  <a:pt x="6766" y="1411"/>
                  <a:pt x="6766" y="1411"/>
                </a:cubicBezTo>
                <a:cubicBezTo>
                  <a:pt x="6755" y="1411"/>
                  <a:pt x="6755" y="1411"/>
                  <a:pt x="6755" y="1411"/>
                </a:cubicBezTo>
                <a:cubicBezTo>
                  <a:pt x="6755" y="1381"/>
                  <a:pt x="6755" y="1381"/>
                  <a:pt x="6755" y="1381"/>
                </a:cubicBezTo>
                <a:cubicBezTo>
                  <a:pt x="6744" y="1367"/>
                  <a:pt x="6744" y="1367"/>
                  <a:pt x="6744" y="1367"/>
                </a:cubicBezTo>
                <a:cubicBezTo>
                  <a:pt x="6744" y="1291"/>
                  <a:pt x="6744" y="1291"/>
                  <a:pt x="6744" y="1291"/>
                </a:cubicBezTo>
                <a:cubicBezTo>
                  <a:pt x="6727" y="1291"/>
                  <a:pt x="6727" y="1291"/>
                  <a:pt x="6727" y="1291"/>
                </a:cubicBezTo>
                <a:cubicBezTo>
                  <a:pt x="6727" y="1217"/>
                  <a:pt x="6727" y="1217"/>
                  <a:pt x="6727" y="1217"/>
                </a:cubicBezTo>
                <a:cubicBezTo>
                  <a:pt x="6670" y="1217"/>
                  <a:pt x="6670" y="1217"/>
                  <a:pt x="6670" y="1217"/>
                </a:cubicBezTo>
                <a:cubicBezTo>
                  <a:pt x="6670" y="1194"/>
                  <a:pt x="6670" y="1194"/>
                  <a:pt x="6670" y="1194"/>
                </a:cubicBezTo>
                <a:cubicBezTo>
                  <a:pt x="6640" y="1194"/>
                  <a:pt x="6640" y="1194"/>
                  <a:pt x="6640" y="1194"/>
                </a:cubicBezTo>
                <a:cubicBezTo>
                  <a:pt x="6640" y="1246"/>
                  <a:pt x="6640" y="1246"/>
                  <a:pt x="6640" y="1246"/>
                </a:cubicBezTo>
                <a:cubicBezTo>
                  <a:pt x="6625" y="1246"/>
                  <a:pt x="6625" y="1246"/>
                  <a:pt x="6625" y="1246"/>
                </a:cubicBezTo>
                <a:cubicBezTo>
                  <a:pt x="6625" y="1229"/>
                  <a:pt x="6625" y="1229"/>
                  <a:pt x="6625" y="1229"/>
                </a:cubicBezTo>
                <a:cubicBezTo>
                  <a:pt x="6625" y="1229"/>
                  <a:pt x="6614" y="1229"/>
                  <a:pt x="6609" y="1229"/>
                </a:cubicBezTo>
                <a:cubicBezTo>
                  <a:pt x="6604" y="1229"/>
                  <a:pt x="6604" y="1246"/>
                  <a:pt x="6604" y="1246"/>
                </a:cubicBezTo>
                <a:cubicBezTo>
                  <a:pt x="6604" y="1293"/>
                  <a:pt x="6604" y="1293"/>
                  <a:pt x="6604" y="1293"/>
                </a:cubicBezTo>
                <a:cubicBezTo>
                  <a:pt x="6562" y="1293"/>
                  <a:pt x="6562" y="1293"/>
                  <a:pt x="6562" y="1293"/>
                </a:cubicBezTo>
                <a:cubicBezTo>
                  <a:pt x="6562" y="1130"/>
                  <a:pt x="6562" y="1130"/>
                  <a:pt x="6562" y="1130"/>
                </a:cubicBezTo>
                <a:cubicBezTo>
                  <a:pt x="6505" y="1130"/>
                  <a:pt x="6505" y="1130"/>
                  <a:pt x="6505" y="1130"/>
                </a:cubicBezTo>
                <a:cubicBezTo>
                  <a:pt x="6505" y="1157"/>
                  <a:pt x="6505" y="1157"/>
                  <a:pt x="6505" y="1157"/>
                </a:cubicBezTo>
                <a:cubicBezTo>
                  <a:pt x="6481" y="1157"/>
                  <a:pt x="6477" y="1169"/>
                  <a:pt x="6477" y="1169"/>
                </a:cubicBezTo>
                <a:cubicBezTo>
                  <a:pt x="6450" y="1169"/>
                  <a:pt x="6450" y="1169"/>
                  <a:pt x="6450" y="1169"/>
                </a:cubicBezTo>
                <a:cubicBezTo>
                  <a:pt x="6450" y="1202"/>
                  <a:pt x="6450" y="1202"/>
                  <a:pt x="6450" y="1202"/>
                </a:cubicBezTo>
                <a:cubicBezTo>
                  <a:pt x="6438" y="1202"/>
                  <a:pt x="6438" y="1202"/>
                  <a:pt x="6438" y="1202"/>
                </a:cubicBezTo>
                <a:cubicBezTo>
                  <a:pt x="6438" y="1333"/>
                  <a:pt x="6438" y="1333"/>
                  <a:pt x="6438" y="1333"/>
                </a:cubicBezTo>
                <a:cubicBezTo>
                  <a:pt x="6414" y="1333"/>
                  <a:pt x="6414" y="1333"/>
                  <a:pt x="6414" y="1333"/>
                </a:cubicBezTo>
                <a:cubicBezTo>
                  <a:pt x="6414" y="1314"/>
                  <a:pt x="6414" y="1314"/>
                  <a:pt x="6414" y="1314"/>
                </a:cubicBezTo>
                <a:cubicBezTo>
                  <a:pt x="6401" y="1301"/>
                  <a:pt x="6401" y="1301"/>
                  <a:pt x="6401" y="1301"/>
                </a:cubicBezTo>
                <a:cubicBezTo>
                  <a:pt x="6394" y="1301"/>
                  <a:pt x="6394" y="1301"/>
                  <a:pt x="6394" y="1301"/>
                </a:cubicBezTo>
                <a:cubicBezTo>
                  <a:pt x="6381" y="1311"/>
                  <a:pt x="6381" y="1311"/>
                  <a:pt x="6381" y="1311"/>
                </a:cubicBezTo>
                <a:cubicBezTo>
                  <a:pt x="6381" y="1078"/>
                  <a:pt x="6381" y="1078"/>
                  <a:pt x="6381" y="1078"/>
                </a:cubicBezTo>
                <a:cubicBezTo>
                  <a:pt x="6322" y="1065"/>
                  <a:pt x="6322" y="1065"/>
                  <a:pt x="6322" y="1065"/>
                </a:cubicBezTo>
                <a:cubicBezTo>
                  <a:pt x="6297" y="1065"/>
                  <a:pt x="6297" y="1065"/>
                  <a:pt x="6297" y="1065"/>
                </a:cubicBezTo>
                <a:cubicBezTo>
                  <a:pt x="6297" y="1080"/>
                  <a:pt x="6297" y="1080"/>
                  <a:pt x="6297" y="1080"/>
                </a:cubicBezTo>
                <a:cubicBezTo>
                  <a:pt x="6280" y="1080"/>
                  <a:pt x="6280" y="1080"/>
                  <a:pt x="6280" y="1080"/>
                </a:cubicBezTo>
                <a:cubicBezTo>
                  <a:pt x="6280" y="1135"/>
                  <a:pt x="6280" y="1135"/>
                  <a:pt x="6280" y="1135"/>
                </a:cubicBezTo>
                <a:cubicBezTo>
                  <a:pt x="6264" y="1135"/>
                  <a:pt x="6264" y="1135"/>
                  <a:pt x="6264" y="1135"/>
                </a:cubicBezTo>
                <a:cubicBezTo>
                  <a:pt x="6264" y="1207"/>
                  <a:pt x="6264" y="1207"/>
                  <a:pt x="6264" y="1207"/>
                </a:cubicBezTo>
                <a:cubicBezTo>
                  <a:pt x="6242" y="1207"/>
                  <a:pt x="6242" y="1207"/>
                  <a:pt x="6242" y="1207"/>
                </a:cubicBezTo>
                <a:cubicBezTo>
                  <a:pt x="6242" y="1181"/>
                  <a:pt x="6242" y="1181"/>
                  <a:pt x="6242" y="1181"/>
                </a:cubicBezTo>
                <a:cubicBezTo>
                  <a:pt x="6214" y="1181"/>
                  <a:pt x="6214" y="1181"/>
                  <a:pt x="6214" y="1181"/>
                </a:cubicBezTo>
                <a:cubicBezTo>
                  <a:pt x="6214" y="1098"/>
                  <a:pt x="6214" y="1098"/>
                  <a:pt x="6214" y="1098"/>
                </a:cubicBezTo>
                <a:cubicBezTo>
                  <a:pt x="6196" y="1098"/>
                  <a:pt x="6196" y="1098"/>
                  <a:pt x="6196" y="1098"/>
                </a:cubicBezTo>
                <a:cubicBezTo>
                  <a:pt x="6196" y="1048"/>
                  <a:pt x="6196" y="1048"/>
                  <a:pt x="6196" y="1048"/>
                </a:cubicBezTo>
                <a:cubicBezTo>
                  <a:pt x="6114" y="1039"/>
                  <a:pt x="6114" y="1039"/>
                  <a:pt x="6114" y="1039"/>
                </a:cubicBezTo>
                <a:cubicBezTo>
                  <a:pt x="6114" y="1024"/>
                  <a:pt x="6114" y="1024"/>
                  <a:pt x="6114" y="1024"/>
                </a:cubicBezTo>
                <a:cubicBezTo>
                  <a:pt x="5961" y="1014"/>
                  <a:pt x="5961" y="1014"/>
                  <a:pt x="5961" y="1014"/>
                </a:cubicBezTo>
                <a:cubicBezTo>
                  <a:pt x="5961" y="823"/>
                  <a:pt x="5961" y="823"/>
                  <a:pt x="5961" y="823"/>
                </a:cubicBezTo>
                <a:cubicBezTo>
                  <a:pt x="5826" y="790"/>
                  <a:pt x="5826" y="790"/>
                  <a:pt x="5826" y="790"/>
                </a:cubicBezTo>
                <a:cubicBezTo>
                  <a:pt x="5688" y="818"/>
                  <a:pt x="5688" y="818"/>
                  <a:pt x="5688" y="818"/>
                </a:cubicBezTo>
                <a:cubicBezTo>
                  <a:pt x="5688" y="1359"/>
                  <a:pt x="5688" y="1359"/>
                  <a:pt x="5688" y="1359"/>
                </a:cubicBezTo>
                <a:cubicBezTo>
                  <a:pt x="5605" y="1359"/>
                  <a:pt x="5605" y="1359"/>
                  <a:pt x="5605" y="1359"/>
                </a:cubicBezTo>
                <a:cubicBezTo>
                  <a:pt x="5605" y="451"/>
                  <a:pt x="5605" y="451"/>
                  <a:pt x="5605" y="451"/>
                </a:cubicBezTo>
                <a:cubicBezTo>
                  <a:pt x="5468" y="487"/>
                  <a:pt x="5468" y="487"/>
                  <a:pt x="5468" y="487"/>
                </a:cubicBezTo>
                <a:cubicBezTo>
                  <a:pt x="5468" y="1274"/>
                  <a:pt x="5468" y="1274"/>
                  <a:pt x="5468" y="1274"/>
                </a:cubicBezTo>
                <a:cubicBezTo>
                  <a:pt x="5414" y="1274"/>
                  <a:pt x="5414" y="1274"/>
                  <a:pt x="5414" y="1274"/>
                </a:cubicBezTo>
                <a:cubicBezTo>
                  <a:pt x="5414" y="683"/>
                  <a:pt x="5414" y="683"/>
                  <a:pt x="5414" y="683"/>
                </a:cubicBezTo>
                <a:cubicBezTo>
                  <a:pt x="5404" y="683"/>
                  <a:pt x="5404" y="683"/>
                  <a:pt x="5404" y="683"/>
                </a:cubicBezTo>
                <a:cubicBezTo>
                  <a:pt x="5404" y="674"/>
                  <a:pt x="5404" y="674"/>
                  <a:pt x="5404" y="674"/>
                </a:cubicBezTo>
                <a:cubicBezTo>
                  <a:pt x="5396" y="674"/>
                  <a:pt x="5396" y="674"/>
                  <a:pt x="5396" y="674"/>
                </a:cubicBezTo>
                <a:cubicBezTo>
                  <a:pt x="5396" y="655"/>
                  <a:pt x="5396" y="655"/>
                  <a:pt x="5396" y="655"/>
                </a:cubicBezTo>
                <a:cubicBezTo>
                  <a:pt x="5384" y="655"/>
                  <a:pt x="5384" y="655"/>
                  <a:pt x="5384" y="655"/>
                </a:cubicBezTo>
                <a:cubicBezTo>
                  <a:pt x="5384" y="634"/>
                  <a:pt x="5384" y="634"/>
                  <a:pt x="5384" y="634"/>
                </a:cubicBezTo>
                <a:cubicBezTo>
                  <a:pt x="5367" y="634"/>
                  <a:pt x="5367" y="634"/>
                  <a:pt x="5367" y="634"/>
                </a:cubicBezTo>
                <a:cubicBezTo>
                  <a:pt x="5367" y="615"/>
                  <a:pt x="5367" y="615"/>
                  <a:pt x="5367" y="615"/>
                </a:cubicBezTo>
                <a:cubicBezTo>
                  <a:pt x="5360" y="615"/>
                  <a:pt x="5360" y="615"/>
                  <a:pt x="5360" y="615"/>
                </a:cubicBezTo>
                <a:cubicBezTo>
                  <a:pt x="5360" y="593"/>
                  <a:pt x="5360" y="593"/>
                  <a:pt x="5360" y="593"/>
                </a:cubicBezTo>
                <a:cubicBezTo>
                  <a:pt x="5353" y="532"/>
                  <a:pt x="5353" y="532"/>
                  <a:pt x="5353" y="532"/>
                </a:cubicBezTo>
                <a:cubicBezTo>
                  <a:pt x="5346" y="593"/>
                  <a:pt x="5346" y="593"/>
                  <a:pt x="5346" y="593"/>
                </a:cubicBezTo>
                <a:cubicBezTo>
                  <a:pt x="5346" y="615"/>
                  <a:pt x="5346" y="615"/>
                  <a:pt x="5346" y="615"/>
                </a:cubicBezTo>
                <a:cubicBezTo>
                  <a:pt x="5339" y="615"/>
                  <a:pt x="5339" y="615"/>
                  <a:pt x="5339" y="615"/>
                </a:cubicBezTo>
                <a:cubicBezTo>
                  <a:pt x="5339" y="634"/>
                  <a:pt x="5339" y="634"/>
                  <a:pt x="5339" y="634"/>
                </a:cubicBezTo>
                <a:cubicBezTo>
                  <a:pt x="5322" y="634"/>
                  <a:pt x="5322" y="634"/>
                  <a:pt x="5322" y="634"/>
                </a:cubicBezTo>
                <a:cubicBezTo>
                  <a:pt x="5322" y="655"/>
                  <a:pt x="5322" y="655"/>
                  <a:pt x="5322" y="655"/>
                </a:cubicBezTo>
                <a:cubicBezTo>
                  <a:pt x="5310" y="655"/>
                  <a:pt x="5310" y="655"/>
                  <a:pt x="5310" y="655"/>
                </a:cubicBezTo>
                <a:cubicBezTo>
                  <a:pt x="5310" y="674"/>
                  <a:pt x="5310" y="674"/>
                  <a:pt x="5310" y="674"/>
                </a:cubicBezTo>
                <a:cubicBezTo>
                  <a:pt x="5302" y="674"/>
                  <a:pt x="5302" y="674"/>
                  <a:pt x="5302" y="674"/>
                </a:cubicBezTo>
                <a:cubicBezTo>
                  <a:pt x="5302" y="683"/>
                  <a:pt x="5302" y="683"/>
                  <a:pt x="5302" y="683"/>
                </a:cubicBezTo>
                <a:cubicBezTo>
                  <a:pt x="5292" y="683"/>
                  <a:pt x="5292" y="683"/>
                  <a:pt x="5292" y="683"/>
                </a:cubicBezTo>
                <a:cubicBezTo>
                  <a:pt x="5292" y="1274"/>
                  <a:pt x="5292" y="1274"/>
                  <a:pt x="5292" y="1274"/>
                </a:cubicBezTo>
                <a:cubicBezTo>
                  <a:pt x="5260" y="1274"/>
                  <a:pt x="5260" y="1274"/>
                  <a:pt x="5260" y="1274"/>
                </a:cubicBezTo>
                <a:cubicBezTo>
                  <a:pt x="5260" y="792"/>
                  <a:pt x="5260" y="792"/>
                  <a:pt x="5260" y="792"/>
                </a:cubicBezTo>
                <a:cubicBezTo>
                  <a:pt x="5098" y="792"/>
                  <a:pt x="5098" y="792"/>
                  <a:pt x="5098" y="792"/>
                </a:cubicBezTo>
                <a:cubicBezTo>
                  <a:pt x="5073" y="817"/>
                  <a:pt x="5073" y="817"/>
                  <a:pt x="5073" y="817"/>
                </a:cubicBezTo>
                <a:cubicBezTo>
                  <a:pt x="5073" y="1219"/>
                  <a:pt x="5073" y="1219"/>
                  <a:pt x="5073" y="1219"/>
                </a:cubicBezTo>
                <a:cubicBezTo>
                  <a:pt x="5044" y="1219"/>
                  <a:pt x="5044" y="1219"/>
                  <a:pt x="5044" y="1219"/>
                </a:cubicBezTo>
                <a:cubicBezTo>
                  <a:pt x="5031" y="1237"/>
                  <a:pt x="5031" y="1237"/>
                  <a:pt x="5031" y="1237"/>
                </a:cubicBezTo>
                <a:cubicBezTo>
                  <a:pt x="5031" y="1419"/>
                  <a:pt x="5031" y="1419"/>
                  <a:pt x="5031" y="1419"/>
                </a:cubicBezTo>
                <a:cubicBezTo>
                  <a:pt x="5007" y="1419"/>
                  <a:pt x="5007" y="1419"/>
                  <a:pt x="5007" y="1419"/>
                </a:cubicBezTo>
                <a:cubicBezTo>
                  <a:pt x="5007" y="1089"/>
                  <a:pt x="5007" y="1089"/>
                  <a:pt x="5007" y="1089"/>
                </a:cubicBezTo>
                <a:cubicBezTo>
                  <a:pt x="4993" y="1089"/>
                  <a:pt x="4993" y="1089"/>
                  <a:pt x="4993" y="1089"/>
                </a:cubicBezTo>
                <a:cubicBezTo>
                  <a:pt x="4993" y="1050"/>
                  <a:pt x="4993" y="1050"/>
                  <a:pt x="4993" y="1050"/>
                </a:cubicBezTo>
                <a:cubicBezTo>
                  <a:pt x="4981" y="1050"/>
                  <a:pt x="4981" y="1050"/>
                  <a:pt x="4981" y="1050"/>
                </a:cubicBezTo>
                <a:cubicBezTo>
                  <a:pt x="4981" y="1026"/>
                  <a:pt x="4981" y="1026"/>
                  <a:pt x="4981" y="1026"/>
                </a:cubicBezTo>
                <a:cubicBezTo>
                  <a:pt x="4959" y="1026"/>
                  <a:pt x="4959" y="1026"/>
                  <a:pt x="4959" y="1026"/>
                </a:cubicBezTo>
                <a:cubicBezTo>
                  <a:pt x="4945" y="1016"/>
                  <a:pt x="4945" y="1016"/>
                  <a:pt x="4945" y="1016"/>
                </a:cubicBezTo>
                <a:cubicBezTo>
                  <a:pt x="4945" y="887"/>
                  <a:pt x="4945" y="887"/>
                  <a:pt x="4945" y="887"/>
                </a:cubicBezTo>
                <a:cubicBezTo>
                  <a:pt x="4841" y="919"/>
                  <a:pt x="4841" y="919"/>
                  <a:pt x="4841" y="919"/>
                </a:cubicBezTo>
                <a:cubicBezTo>
                  <a:pt x="4819" y="902"/>
                  <a:pt x="4819" y="902"/>
                  <a:pt x="4819" y="902"/>
                </a:cubicBezTo>
                <a:cubicBezTo>
                  <a:pt x="4819" y="685"/>
                  <a:pt x="4819" y="685"/>
                  <a:pt x="4819" y="685"/>
                </a:cubicBezTo>
                <a:cubicBezTo>
                  <a:pt x="4750" y="668"/>
                  <a:pt x="4750" y="668"/>
                  <a:pt x="4750" y="668"/>
                </a:cubicBezTo>
                <a:cubicBezTo>
                  <a:pt x="4616" y="723"/>
                  <a:pt x="4616" y="723"/>
                  <a:pt x="4616" y="723"/>
                </a:cubicBezTo>
                <a:cubicBezTo>
                  <a:pt x="4616" y="734"/>
                  <a:pt x="4616" y="734"/>
                  <a:pt x="4616" y="734"/>
                </a:cubicBezTo>
                <a:cubicBezTo>
                  <a:pt x="4593" y="720"/>
                  <a:pt x="4593" y="720"/>
                  <a:pt x="4593" y="720"/>
                </a:cubicBezTo>
                <a:cubicBezTo>
                  <a:pt x="4574" y="720"/>
                  <a:pt x="4574" y="720"/>
                  <a:pt x="4574" y="720"/>
                </a:cubicBezTo>
                <a:cubicBezTo>
                  <a:pt x="4574" y="739"/>
                  <a:pt x="4574" y="739"/>
                  <a:pt x="4574" y="739"/>
                </a:cubicBezTo>
                <a:cubicBezTo>
                  <a:pt x="4551" y="739"/>
                  <a:pt x="4551" y="739"/>
                  <a:pt x="4551" y="739"/>
                </a:cubicBezTo>
                <a:cubicBezTo>
                  <a:pt x="4551" y="807"/>
                  <a:pt x="4551" y="807"/>
                  <a:pt x="4551" y="807"/>
                </a:cubicBezTo>
                <a:cubicBezTo>
                  <a:pt x="4540" y="807"/>
                  <a:pt x="4540" y="807"/>
                  <a:pt x="4540" y="807"/>
                </a:cubicBezTo>
                <a:cubicBezTo>
                  <a:pt x="4540" y="1250"/>
                  <a:pt x="4540" y="1250"/>
                  <a:pt x="4540" y="1250"/>
                </a:cubicBezTo>
                <a:cubicBezTo>
                  <a:pt x="4523" y="1250"/>
                  <a:pt x="4523" y="1250"/>
                  <a:pt x="4523" y="1250"/>
                </a:cubicBezTo>
                <a:cubicBezTo>
                  <a:pt x="4516" y="1237"/>
                  <a:pt x="4516" y="1237"/>
                  <a:pt x="4516" y="1237"/>
                </a:cubicBezTo>
                <a:cubicBezTo>
                  <a:pt x="4516" y="1205"/>
                  <a:pt x="4516" y="1205"/>
                  <a:pt x="4516" y="1205"/>
                </a:cubicBezTo>
                <a:cubicBezTo>
                  <a:pt x="4499" y="1205"/>
                  <a:pt x="4499" y="1205"/>
                  <a:pt x="4499" y="1205"/>
                </a:cubicBezTo>
                <a:cubicBezTo>
                  <a:pt x="4499" y="1238"/>
                  <a:pt x="4499" y="1238"/>
                  <a:pt x="4499" y="1238"/>
                </a:cubicBezTo>
                <a:cubicBezTo>
                  <a:pt x="4495" y="1234"/>
                  <a:pt x="4495" y="1234"/>
                  <a:pt x="4495" y="1234"/>
                </a:cubicBezTo>
                <a:cubicBezTo>
                  <a:pt x="4495" y="1245"/>
                  <a:pt x="4495" y="1245"/>
                  <a:pt x="4495" y="1245"/>
                </a:cubicBezTo>
                <a:cubicBezTo>
                  <a:pt x="4482" y="1245"/>
                  <a:pt x="4482" y="1245"/>
                  <a:pt x="4482" y="1245"/>
                </a:cubicBezTo>
                <a:cubicBezTo>
                  <a:pt x="4482" y="1255"/>
                  <a:pt x="4482" y="1255"/>
                  <a:pt x="4482" y="1255"/>
                </a:cubicBezTo>
                <a:cubicBezTo>
                  <a:pt x="4474" y="1255"/>
                  <a:pt x="4474" y="1255"/>
                  <a:pt x="4474" y="1255"/>
                </a:cubicBezTo>
                <a:cubicBezTo>
                  <a:pt x="4474" y="1263"/>
                  <a:pt x="4474" y="1263"/>
                  <a:pt x="4474" y="1263"/>
                </a:cubicBezTo>
                <a:cubicBezTo>
                  <a:pt x="4452" y="1263"/>
                  <a:pt x="4452" y="1263"/>
                  <a:pt x="4452" y="1263"/>
                </a:cubicBezTo>
                <a:cubicBezTo>
                  <a:pt x="4452" y="1251"/>
                  <a:pt x="4452" y="1251"/>
                  <a:pt x="4452" y="1251"/>
                </a:cubicBezTo>
                <a:cubicBezTo>
                  <a:pt x="4468" y="1248"/>
                  <a:pt x="4468" y="1248"/>
                  <a:pt x="4468" y="1248"/>
                </a:cubicBezTo>
                <a:cubicBezTo>
                  <a:pt x="4468" y="1242"/>
                  <a:pt x="4468" y="1242"/>
                  <a:pt x="4468" y="1242"/>
                </a:cubicBezTo>
                <a:cubicBezTo>
                  <a:pt x="4407" y="1242"/>
                  <a:pt x="4407" y="1242"/>
                  <a:pt x="4407" y="1242"/>
                </a:cubicBezTo>
                <a:cubicBezTo>
                  <a:pt x="4409" y="1247"/>
                  <a:pt x="4409" y="1247"/>
                  <a:pt x="4409" y="1247"/>
                </a:cubicBezTo>
                <a:cubicBezTo>
                  <a:pt x="4421" y="1249"/>
                  <a:pt x="4421" y="1249"/>
                  <a:pt x="4421" y="1249"/>
                </a:cubicBezTo>
                <a:cubicBezTo>
                  <a:pt x="4421" y="1260"/>
                  <a:pt x="4421" y="1260"/>
                  <a:pt x="4421" y="1260"/>
                </a:cubicBezTo>
                <a:cubicBezTo>
                  <a:pt x="4398" y="1265"/>
                  <a:pt x="4398" y="1265"/>
                  <a:pt x="4398" y="1265"/>
                </a:cubicBezTo>
                <a:cubicBezTo>
                  <a:pt x="4369" y="1201"/>
                  <a:pt x="4369" y="1201"/>
                  <a:pt x="4369" y="1201"/>
                </a:cubicBezTo>
                <a:cubicBezTo>
                  <a:pt x="4369" y="1161"/>
                  <a:pt x="4369" y="1161"/>
                  <a:pt x="4369" y="1161"/>
                </a:cubicBezTo>
                <a:cubicBezTo>
                  <a:pt x="4369" y="948"/>
                  <a:pt x="4369" y="948"/>
                  <a:pt x="4369" y="948"/>
                </a:cubicBezTo>
                <a:cubicBezTo>
                  <a:pt x="4369" y="948"/>
                  <a:pt x="4379" y="944"/>
                  <a:pt x="4379" y="932"/>
                </a:cubicBezTo>
                <a:cubicBezTo>
                  <a:pt x="4379" y="920"/>
                  <a:pt x="4346" y="917"/>
                  <a:pt x="4333" y="917"/>
                </a:cubicBezTo>
                <a:cubicBezTo>
                  <a:pt x="4320" y="917"/>
                  <a:pt x="4287" y="920"/>
                  <a:pt x="4287" y="932"/>
                </a:cubicBezTo>
                <a:cubicBezTo>
                  <a:pt x="4287" y="944"/>
                  <a:pt x="4297" y="948"/>
                  <a:pt x="4297" y="948"/>
                </a:cubicBezTo>
                <a:cubicBezTo>
                  <a:pt x="4297" y="1161"/>
                  <a:pt x="4297" y="1161"/>
                  <a:pt x="4297" y="1161"/>
                </a:cubicBezTo>
                <a:cubicBezTo>
                  <a:pt x="4286" y="1161"/>
                  <a:pt x="4286" y="1161"/>
                  <a:pt x="4286" y="1161"/>
                </a:cubicBezTo>
                <a:cubicBezTo>
                  <a:pt x="4286" y="1131"/>
                  <a:pt x="4286" y="1131"/>
                  <a:pt x="4286" y="1131"/>
                </a:cubicBezTo>
                <a:cubicBezTo>
                  <a:pt x="4238" y="1091"/>
                  <a:pt x="4238" y="1091"/>
                  <a:pt x="4238" y="1091"/>
                </a:cubicBezTo>
                <a:cubicBezTo>
                  <a:pt x="4238" y="974"/>
                  <a:pt x="4238" y="974"/>
                  <a:pt x="4238" y="974"/>
                </a:cubicBezTo>
                <a:cubicBezTo>
                  <a:pt x="4223" y="974"/>
                  <a:pt x="4223" y="974"/>
                  <a:pt x="4223" y="974"/>
                </a:cubicBezTo>
                <a:cubicBezTo>
                  <a:pt x="4166" y="1010"/>
                  <a:pt x="4166" y="1010"/>
                  <a:pt x="4166" y="1010"/>
                </a:cubicBezTo>
                <a:cubicBezTo>
                  <a:pt x="4166" y="995"/>
                  <a:pt x="4166" y="995"/>
                  <a:pt x="4166" y="995"/>
                </a:cubicBezTo>
                <a:cubicBezTo>
                  <a:pt x="4087" y="995"/>
                  <a:pt x="4087" y="995"/>
                  <a:pt x="4087" y="995"/>
                </a:cubicBezTo>
                <a:cubicBezTo>
                  <a:pt x="4087" y="1012"/>
                  <a:pt x="4087" y="1012"/>
                  <a:pt x="4087" y="1012"/>
                </a:cubicBezTo>
                <a:cubicBezTo>
                  <a:pt x="4069" y="1012"/>
                  <a:pt x="4069" y="1012"/>
                  <a:pt x="4069" y="1012"/>
                </a:cubicBezTo>
                <a:cubicBezTo>
                  <a:pt x="4069" y="1130"/>
                  <a:pt x="4069" y="1130"/>
                  <a:pt x="4069" y="1130"/>
                </a:cubicBezTo>
                <a:cubicBezTo>
                  <a:pt x="4046" y="1117"/>
                  <a:pt x="4046" y="1117"/>
                  <a:pt x="4046" y="1117"/>
                </a:cubicBezTo>
                <a:cubicBezTo>
                  <a:pt x="4046" y="1088"/>
                  <a:pt x="4046" y="1088"/>
                  <a:pt x="4046" y="1088"/>
                </a:cubicBezTo>
                <a:cubicBezTo>
                  <a:pt x="4039" y="1088"/>
                  <a:pt x="4039" y="1088"/>
                  <a:pt x="4039" y="1088"/>
                </a:cubicBezTo>
                <a:cubicBezTo>
                  <a:pt x="4039" y="1118"/>
                  <a:pt x="4039" y="1118"/>
                  <a:pt x="4039" y="1118"/>
                </a:cubicBezTo>
                <a:cubicBezTo>
                  <a:pt x="4032" y="1118"/>
                  <a:pt x="4032" y="1118"/>
                  <a:pt x="4032" y="1118"/>
                </a:cubicBezTo>
                <a:cubicBezTo>
                  <a:pt x="4032" y="1061"/>
                  <a:pt x="4032" y="1061"/>
                  <a:pt x="4032" y="1061"/>
                </a:cubicBezTo>
                <a:cubicBezTo>
                  <a:pt x="3989" y="1061"/>
                  <a:pt x="3989" y="1061"/>
                  <a:pt x="3989" y="1061"/>
                </a:cubicBezTo>
                <a:cubicBezTo>
                  <a:pt x="3989" y="1052"/>
                  <a:pt x="3984" y="1018"/>
                  <a:pt x="3943" y="995"/>
                </a:cubicBezTo>
                <a:cubicBezTo>
                  <a:pt x="3943" y="975"/>
                  <a:pt x="3943" y="975"/>
                  <a:pt x="3943" y="975"/>
                </a:cubicBezTo>
                <a:cubicBezTo>
                  <a:pt x="3933" y="975"/>
                  <a:pt x="3933" y="975"/>
                  <a:pt x="3933" y="975"/>
                </a:cubicBezTo>
                <a:cubicBezTo>
                  <a:pt x="3923" y="975"/>
                  <a:pt x="3923" y="975"/>
                  <a:pt x="3923" y="975"/>
                </a:cubicBezTo>
                <a:cubicBezTo>
                  <a:pt x="3923" y="995"/>
                  <a:pt x="3923" y="995"/>
                  <a:pt x="3923" y="995"/>
                </a:cubicBezTo>
                <a:cubicBezTo>
                  <a:pt x="3882" y="1018"/>
                  <a:pt x="3877" y="1052"/>
                  <a:pt x="3877" y="1061"/>
                </a:cubicBezTo>
                <a:cubicBezTo>
                  <a:pt x="3877" y="1070"/>
                  <a:pt x="3885" y="1078"/>
                  <a:pt x="3885" y="1078"/>
                </a:cubicBezTo>
                <a:cubicBezTo>
                  <a:pt x="3859" y="1078"/>
                  <a:pt x="3859" y="1078"/>
                  <a:pt x="3859" y="1078"/>
                </a:cubicBezTo>
                <a:cubicBezTo>
                  <a:pt x="3846" y="1078"/>
                  <a:pt x="3846" y="1078"/>
                  <a:pt x="3846" y="1078"/>
                </a:cubicBezTo>
                <a:cubicBezTo>
                  <a:pt x="3809" y="1051"/>
                  <a:pt x="3809" y="1051"/>
                  <a:pt x="3809" y="1051"/>
                </a:cubicBezTo>
                <a:cubicBezTo>
                  <a:pt x="3781" y="1070"/>
                  <a:pt x="3781" y="1070"/>
                  <a:pt x="3781" y="1070"/>
                </a:cubicBezTo>
                <a:cubicBezTo>
                  <a:pt x="3770" y="1080"/>
                  <a:pt x="3770" y="1080"/>
                  <a:pt x="3770" y="1080"/>
                </a:cubicBezTo>
                <a:cubicBezTo>
                  <a:pt x="3742" y="1080"/>
                  <a:pt x="3742" y="1080"/>
                  <a:pt x="3742" y="1080"/>
                </a:cubicBezTo>
                <a:cubicBezTo>
                  <a:pt x="3742" y="1095"/>
                  <a:pt x="3742" y="1095"/>
                  <a:pt x="3742" y="1095"/>
                </a:cubicBezTo>
                <a:cubicBezTo>
                  <a:pt x="3759" y="1095"/>
                  <a:pt x="3763" y="1109"/>
                  <a:pt x="3763" y="1109"/>
                </a:cubicBezTo>
                <a:cubicBezTo>
                  <a:pt x="3763" y="1133"/>
                  <a:pt x="3763" y="1133"/>
                  <a:pt x="3763" y="1133"/>
                </a:cubicBezTo>
                <a:cubicBezTo>
                  <a:pt x="3734" y="1133"/>
                  <a:pt x="3734" y="1133"/>
                  <a:pt x="3734" y="1133"/>
                </a:cubicBezTo>
                <a:cubicBezTo>
                  <a:pt x="3734" y="1123"/>
                  <a:pt x="3734" y="1123"/>
                  <a:pt x="3734" y="1123"/>
                </a:cubicBezTo>
                <a:cubicBezTo>
                  <a:pt x="3673" y="1123"/>
                  <a:pt x="3673" y="1123"/>
                  <a:pt x="3673" y="1123"/>
                </a:cubicBezTo>
                <a:cubicBezTo>
                  <a:pt x="3673" y="1147"/>
                  <a:pt x="3673" y="1147"/>
                  <a:pt x="3673" y="1147"/>
                </a:cubicBezTo>
                <a:cubicBezTo>
                  <a:pt x="3635" y="1147"/>
                  <a:pt x="3635" y="1147"/>
                  <a:pt x="3635" y="1147"/>
                </a:cubicBezTo>
                <a:cubicBezTo>
                  <a:pt x="3635" y="1405"/>
                  <a:pt x="3635" y="1405"/>
                  <a:pt x="3635" y="1405"/>
                </a:cubicBezTo>
                <a:cubicBezTo>
                  <a:pt x="3585" y="1405"/>
                  <a:pt x="3585" y="1405"/>
                  <a:pt x="3585" y="1405"/>
                </a:cubicBezTo>
                <a:cubicBezTo>
                  <a:pt x="3585" y="1415"/>
                  <a:pt x="3585" y="1415"/>
                  <a:pt x="3585" y="1415"/>
                </a:cubicBezTo>
                <a:cubicBezTo>
                  <a:pt x="3576" y="1415"/>
                  <a:pt x="3576" y="1415"/>
                  <a:pt x="3576" y="1415"/>
                </a:cubicBezTo>
                <a:cubicBezTo>
                  <a:pt x="3576" y="1437"/>
                  <a:pt x="3576" y="1437"/>
                  <a:pt x="3576" y="1437"/>
                </a:cubicBezTo>
                <a:cubicBezTo>
                  <a:pt x="3565" y="1437"/>
                  <a:pt x="3565" y="1437"/>
                  <a:pt x="3565" y="1437"/>
                </a:cubicBezTo>
                <a:cubicBezTo>
                  <a:pt x="3565" y="1403"/>
                  <a:pt x="3565" y="1403"/>
                  <a:pt x="3565" y="1403"/>
                </a:cubicBezTo>
                <a:cubicBezTo>
                  <a:pt x="3528" y="1403"/>
                  <a:pt x="3528" y="1403"/>
                  <a:pt x="3528" y="1403"/>
                </a:cubicBezTo>
                <a:cubicBezTo>
                  <a:pt x="3528" y="1259"/>
                  <a:pt x="3528" y="1259"/>
                  <a:pt x="3528" y="1259"/>
                </a:cubicBezTo>
                <a:cubicBezTo>
                  <a:pt x="3478" y="1259"/>
                  <a:pt x="3478" y="1259"/>
                  <a:pt x="3478" y="1259"/>
                </a:cubicBezTo>
                <a:cubicBezTo>
                  <a:pt x="3478" y="1245"/>
                  <a:pt x="3478" y="1245"/>
                  <a:pt x="3478" y="1245"/>
                </a:cubicBezTo>
                <a:cubicBezTo>
                  <a:pt x="3463" y="1245"/>
                  <a:pt x="3463" y="1245"/>
                  <a:pt x="3463" y="1245"/>
                </a:cubicBezTo>
                <a:cubicBezTo>
                  <a:pt x="3463" y="1255"/>
                  <a:pt x="3463" y="1255"/>
                  <a:pt x="3463" y="1255"/>
                </a:cubicBezTo>
                <a:cubicBezTo>
                  <a:pt x="3455" y="1255"/>
                  <a:pt x="3455" y="1255"/>
                  <a:pt x="3455" y="1255"/>
                </a:cubicBezTo>
                <a:cubicBezTo>
                  <a:pt x="3456" y="1251"/>
                  <a:pt x="3456" y="1248"/>
                  <a:pt x="3456" y="1245"/>
                </a:cubicBezTo>
                <a:cubicBezTo>
                  <a:pt x="3456" y="1211"/>
                  <a:pt x="3436" y="1182"/>
                  <a:pt x="3407" y="1168"/>
                </a:cubicBezTo>
                <a:cubicBezTo>
                  <a:pt x="3407" y="700"/>
                  <a:pt x="3407" y="700"/>
                  <a:pt x="3407" y="700"/>
                </a:cubicBezTo>
                <a:cubicBezTo>
                  <a:pt x="3431" y="687"/>
                  <a:pt x="3447" y="662"/>
                  <a:pt x="3447" y="634"/>
                </a:cubicBezTo>
                <a:cubicBezTo>
                  <a:pt x="3447" y="597"/>
                  <a:pt x="3421" y="567"/>
                  <a:pt x="3387" y="560"/>
                </a:cubicBezTo>
                <a:cubicBezTo>
                  <a:pt x="3383" y="429"/>
                  <a:pt x="3383" y="429"/>
                  <a:pt x="3383" y="429"/>
                </a:cubicBezTo>
                <a:cubicBezTo>
                  <a:pt x="3391" y="425"/>
                  <a:pt x="3397" y="417"/>
                  <a:pt x="3397" y="407"/>
                </a:cubicBezTo>
                <a:cubicBezTo>
                  <a:pt x="3397" y="400"/>
                  <a:pt x="3394" y="393"/>
                  <a:pt x="3390" y="389"/>
                </a:cubicBezTo>
                <a:cubicBezTo>
                  <a:pt x="3390" y="372"/>
                  <a:pt x="3390" y="372"/>
                  <a:pt x="3390" y="372"/>
                </a:cubicBezTo>
                <a:cubicBezTo>
                  <a:pt x="3382" y="372"/>
                  <a:pt x="3382" y="372"/>
                  <a:pt x="3382" y="372"/>
                </a:cubicBezTo>
                <a:cubicBezTo>
                  <a:pt x="3382" y="269"/>
                  <a:pt x="3382" y="269"/>
                  <a:pt x="3382" y="269"/>
                </a:cubicBezTo>
                <a:cubicBezTo>
                  <a:pt x="3377" y="269"/>
                  <a:pt x="3377" y="269"/>
                  <a:pt x="3377" y="269"/>
                </a:cubicBezTo>
                <a:cubicBezTo>
                  <a:pt x="3377" y="187"/>
                  <a:pt x="3377" y="187"/>
                  <a:pt x="3377" y="187"/>
                </a:cubicBezTo>
                <a:cubicBezTo>
                  <a:pt x="3377" y="187"/>
                  <a:pt x="3385" y="187"/>
                  <a:pt x="3385" y="177"/>
                </a:cubicBezTo>
                <a:cubicBezTo>
                  <a:pt x="3385" y="167"/>
                  <a:pt x="3377" y="170"/>
                  <a:pt x="3377" y="170"/>
                </a:cubicBezTo>
                <a:cubicBezTo>
                  <a:pt x="3372" y="0"/>
                  <a:pt x="3372" y="0"/>
                  <a:pt x="3372" y="0"/>
                </a:cubicBezTo>
                <a:cubicBezTo>
                  <a:pt x="3367" y="170"/>
                  <a:pt x="3367" y="170"/>
                  <a:pt x="3367" y="170"/>
                </a:cubicBezTo>
                <a:cubicBezTo>
                  <a:pt x="3367" y="170"/>
                  <a:pt x="3359" y="167"/>
                  <a:pt x="3359" y="177"/>
                </a:cubicBezTo>
                <a:cubicBezTo>
                  <a:pt x="3359" y="187"/>
                  <a:pt x="3367" y="187"/>
                  <a:pt x="3367" y="187"/>
                </a:cubicBezTo>
                <a:cubicBezTo>
                  <a:pt x="3367" y="269"/>
                  <a:pt x="3367" y="269"/>
                  <a:pt x="3367" y="269"/>
                </a:cubicBezTo>
                <a:cubicBezTo>
                  <a:pt x="3362" y="269"/>
                  <a:pt x="3362" y="269"/>
                  <a:pt x="3362" y="269"/>
                </a:cubicBezTo>
                <a:cubicBezTo>
                  <a:pt x="3362" y="372"/>
                  <a:pt x="3362" y="372"/>
                  <a:pt x="3362" y="372"/>
                </a:cubicBezTo>
                <a:cubicBezTo>
                  <a:pt x="3354" y="372"/>
                  <a:pt x="3354" y="372"/>
                  <a:pt x="3354" y="372"/>
                </a:cubicBezTo>
                <a:cubicBezTo>
                  <a:pt x="3354" y="389"/>
                  <a:pt x="3354" y="389"/>
                  <a:pt x="3354" y="389"/>
                </a:cubicBezTo>
                <a:cubicBezTo>
                  <a:pt x="3350" y="393"/>
                  <a:pt x="3347" y="400"/>
                  <a:pt x="3347" y="407"/>
                </a:cubicBezTo>
                <a:cubicBezTo>
                  <a:pt x="3347" y="417"/>
                  <a:pt x="3353" y="425"/>
                  <a:pt x="3361" y="429"/>
                </a:cubicBezTo>
                <a:cubicBezTo>
                  <a:pt x="3357" y="560"/>
                  <a:pt x="3357" y="560"/>
                  <a:pt x="3357" y="560"/>
                </a:cubicBezTo>
                <a:cubicBezTo>
                  <a:pt x="3323" y="567"/>
                  <a:pt x="3297" y="597"/>
                  <a:pt x="3297" y="634"/>
                </a:cubicBezTo>
                <a:cubicBezTo>
                  <a:pt x="3297" y="659"/>
                  <a:pt x="3310" y="681"/>
                  <a:pt x="3329" y="695"/>
                </a:cubicBezTo>
                <a:cubicBezTo>
                  <a:pt x="3329" y="1173"/>
                  <a:pt x="3329" y="1173"/>
                  <a:pt x="3329" y="1173"/>
                </a:cubicBezTo>
                <a:cubicBezTo>
                  <a:pt x="3304" y="1187"/>
                  <a:pt x="3288" y="1214"/>
                  <a:pt x="3288" y="1245"/>
                </a:cubicBezTo>
                <a:cubicBezTo>
                  <a:pt x="3288" y="1275"/>
                  <a:pt x="3304" y="1302"/>
                  <a:pt x="3329" y="1317"/>
                </a:cubicBezTo>
                <a:cubicBezTo>
                  <a:pt x="3329" y="1343"/>
                  <a:pt x="3329" y="1343"/>
                  <a:pt x="3329" y="1343"/>
                </a:cubicBezTo>
                <a:cubicBezTo>
                  <a:pt x="3287" y="1479"/>
                  <a:pt x="3287" y="1479"/>
                  <a:pt x="3287" y="1479"/>
                </a:cubicBezTo>
                <a:cubicBezTo>
                  <a:pt x="3180" y="1479"/>
                  <a:pt x="3180" y="1479"/>
                  <a:pt x="3180" y="1479"/>
                </a:cubicBezTo>
                <a:cubicBezTo>
                  <a:pt x="3180" y="1420"/>
                  <a:pt x="3180" y="1420"/>
                  <a:pt x="3180" y="1420"/>
                </a:cubicBezTo>
                <a:cubicBezTo>
                  <a:pt x="3132" y="1420"/>
                  <a:pt x="3132" y="1420"/>
                  <a:pt x="3132" y="1420"/>
                </a:cubicBezTo>
                <a:cubicBezTo>
                  <a:pt x="3132" y="1479"/>
                  <a:pt x="3132" y="1479"/>
                  <a:pt x="3132" y="1479"/>
                </a:cubicBezTo>
                <a:cubicBezTo>
                  <a:pt x="2997" y="1479"/>
                  <a:pt x="2997" y="1479"/>
                  <a:pt x="2997" y="1479"/>
                </a:cubicBezTo>
                <a:cubicBezTo>
                  <a:pt x="2997" y="1395"/>
                  <a:pt x="2997" y="1395"/>
                  <a:pt x="2997" y="1395"/>
                </a:cubicBezTo>
                <a:cubicBezTo>
                  <a:pt x="2850" y="1372"/>
                  <a:pt x="2850" y="1372"/>
                  <a:pt x="2850" y="1372"/>
                </a:cubicBezTo>
                <a:cubicBezTo>
                  <a:pt x="2850" y="1279"/>
                  <a:pt x="2850" y="1279"/>
                  <a:pt x="2850" y="1279"/>
                </a:cubicBezTo>
                <a:cubicBezTo>
                  <a:pt x="2844" y="1271"/>
                  <a:pt x="2844" y="1271"/>
                  <a:pt x="2844" y="1271"/>
                </a:cubicBezTo>
                <a:cubicBezTo>
                  <a:pt x="2844" y="1227"/>
                  <a:pt x="2844" y="1227"/>
                  <a:pt x="2844" y="1227"/>
                </a:cubicBezTo>
                <a:cubicBezTo>
                  <a:pt x="2838" y="1223"/>
                  <a:pt x="2838" y="1223"/>
                  <a:pt x="2838" y="1223"/>
                </a:cubicBezTo>
                <a:cubicBezTo>
                  <a:pt x="2838" y="1194"/>
                  <a:pt x="2838" y="1194"/>
                  <a:pt x="2838" y="1194"/>
                </a:cubicBezTo>
                <a:cubicBezTo>
                  <a:pt x="2818" y="1177"/>
                  <a:pt x="2818" y="1177"/>
                  <a:pt x="2818" y="1177"/>
                </a:cubicBezTo>
                <a:cubicBezTo>
                  <a:pt x="2803" y="1177"/>
                  <a:pt x="2803" y="1177"/>
                  <a:pt x="2803" y="1177"/>
                </a:cubicBezTo>
                <a:cubicBezTo>
                  <a:pt x="2797" y="1119"/>
                  <a:pt x="2797" y="1119"/>
                  <a:pt x="2797" y="1119"/>
                </a:cubicBezTo>
                <a:cubicBezTo>
                  <a:pt x="2791" y="1177"/>
                  <a:pt x="2791" y="1177"/>
                  <a:pt x="2791" y="1177"/>
                </a:cubicBezTo>
                <a:cubicBezTo>
                  <a:pt x="2776" y="1177"/>
                  <a:pt x="2776" y="1177"/>
                  <a:pt x="2776" y="1177"/>
                </a:cubicBezTo>
                <a:cubicBezTo>
                  <a:pt x="2756" y="1194"/>
                  <a:pt x="2756" y="1194"/>
                  <a:pt x="2756" y="1194"/>
                </a:cubicBezTo>
                <a:cubicBezTo>
                  <a:pt x="2756" y="1223"/>
                  <a:pt x="2756" y="1223"/>
                  <a:pt x="2756" y="1223"/>
                </a:cubicBezTo>
                <a:cubicBezTo>
                  <a:pt x="2750" y="1227"/>
                  <a:pt x="2750" y="1227"/>
                  <a:pt x="2750" y="1227"/>
                </a:cubicBezTo>
                <a:cubicBezTo>
                  <a:pt x="2750" y="1271"/>
                  <a:pt x="2750" y="1271"/>
                  <a:pt x="2750" y="1271"/>
                </a:cubicBezTo>
                <a:cubicBezTo>
                  <a:pt x="2744" y="1279"/>
                  <a:pt x="2744" y="1279"/>
                  <a:pt x="2744" y="1279"/>
                </a:cubicBezTo>
                <a:cubicBezTo>
                  <a:pt x="2744" y="1341"/>
                  <a:pt x="2744" y="1341"/>
                  <a:pt x="2744" y="1341"/>
                </a:cubicBezTo>
                <a:cubicBezTo>
                  <a:pt x="2744" y="1341"/>
                  <a:pt x="2733" y="1330"/>
                  <a:pt x="2701" y="1330"/>
                </a:cubicBezTo>
                <a:cubicBezTo>
                  <a:pt x="2658" y="1330"/>
                  <a:pt x="2628" y="1372"/>
                  <a:pt x="2628" y="1372"/>
                </a:cubicBezTo>
                <a:cubicBezTo>
                  <a:pt x="2572" y="1372"/>
                  <a:pt x="2572" y="1372"/>
                  <a:pt x="2572" y="1372"/>
                </a:cubicBezTo>
                <a:cubicBezTo>
                  <a:pt x="2572" y="1389"/>
                  <a:pt x="2572" y="1389"/>
                  <a:pt x="2572" y="1389"/>
                </a:cubicBezTo>
                <a:cubicBezTo>
                  <a:pt x="2553" y="1389"/>
                  <a:pt x="2553" y="1389"/>
                  <a:pt x="2553" y="1389"/>
                </a:cubicBezTo>
                <a:cubicBezTo>
                  <a:pt x="2553" y="1382"/>
                  <a:pt x="2553" y="1382"/>
                  <a:pt x="2553" y="1382"/>
                </a:cubicBezTo>
                <a:cubicBezTo>
                  <a:pt x="2510" y="1382"/>
                  <a:pt x="2510" y="1382"/>
                  <a:pt x="2510" y="1382"/>
                </a:cubicBezTo>
                <a:cubicBezTo>
                  <a:pt x="2502" y="1393"/>
                  <a:pt x="2502" y="1393"/>
                  <a:pt x="2502" y="1393"/>
                </a:cubicBezTo>
                <a:cubicBezTo>
                  <a:pt x="2478" y="1393"/>
                  <a:pt x="2478" y="1393"/>
                  <a:pt x="2478" y="1393"/>
                </a:cubicBezTo>
                <a:cubicBezTo>
                  <a:pt x="2478" y="1402"/>
                  <a:pt x="2478" y="1402"/>
                  <a:pt x="2478" y="1402"/>
                </a:cubicBezTo>
                <a:cubicBezTo>
                  <a:pt x="2470" y="1402"/>
                  <a:pt x="2470" y="1402"/>
                  <a:pt x="2470" y="1402"/>
                </a:cubicBezTo>
                <a:cubicBezTo>
                  <a:pt x="2470" y="1378"/>
                  <a:pt x="2470" y="1378"/>
                  <a:pt x="2470" y="1378"/>
                </a:cubicBezTo>
                <a:cubicBezTo>
                  <a:pt x="2443" y="1378"/>
                  <a:pt x="2443" y="1378"/>
                  <a:pt x="2443" y="1378"/>
                </a:cubicBezTo>
                <a:cubicBezTo>
                  <a:pt x="2432" y="1388"/>
                  <a:pt x="2432" y="1388"/>
                  <a:pt x="2432" y="1388"/>
                </a:cubicBezTo>
                <a:cubicBezTo>
                  <a:pt x="2417" y="1388"/>
                  <a:pt x="2417" y="1388"/>
                  <a:pt x="2417" y="1388"/>
                </a:cubicBezTo>
                <a:cubicBezTo>
                  <a:pt x="2408" y="1375"/>
                  <a:pt x="2408" y="1375"/>
                  <a:pt x="2408" y="1375"/>
                </a:cubicBezTo>
                <a:cubicBezTo>
                  <a:pt x="2393" y="1375"/>
                  <a:pt x="2393" y="1375"/>
                  <a:pt x="2393" y="1375"/>
                </a:cubicBezTo>
                <a:cubicBezTo>
                  <a:pt x="2381" y="1388"/>
                  <a:pt x="2381" y="1388"/>
                  <a:pt x="2381" y="1388"/>
                </a:cubicBezTo>
                <a:cubicBezTo>
                  <a:pt x="2365" y="1388"/>
                  <a:pt x="2365" y="1388"/>
                  <a:pt x="2365" y="1388"/>
                </a:cubicBezTo>
                <a:cubicBezTo>
                  <a:pt x="2365" y="1465"/>
                  <a:pt x="2365" y="1465"/>
                  <a:pt x="2365" y="1465"/>
                </a:cubicBezTo>
                <a:cubicBezTo>
                  <a:pt x="2310" y="1465"/>
                  <a:pt x="2310" y="1465"/>
                  <a:pt x="2310" y="1465"/>
                </a:cubicBezTo>
                <a:cubicBezTo>
                  <a:pt x="2310" y="1440"/>
                  <a:pt x="2310" y="1440"/>
                  <a:pt x="2310" y="1440"/>
                </a:cubicBezTo>
                <a:cubicBezTo>
                  <a:pt x="2284" y="1420"/>
                  <a:pt x="2284" y="1420"/>
                  <a:pt x="2284" y="1420"/>
                </a:cubicBezTo>
                <a:cubicBezTo>
                  <a:pt x="2279" y="1380"/>
                  <a:pt x="2279" y="1380"/>
                  <a:pt x="2279" y="1380"/>
                </a:cubicBezTo>
                <a:cubicBezTo>
                  <a:pt x="2273" y="1419"/>
                  <a:pt x="2273" y="1419"/>
                  <a:pt x="2273" y="1419"/>
                </a:cubicBezTo>
                <a:cubicBezTo>
                  <a:pt x="2243" y="1441"/>
                  <a:pt x="2243" y="1441"/>
                  <a:pt x="2243" y="1441"/>
                </a:cubicBezTo>
                <a:cubicBezTo>
                  <a:pt x="2243" y="1457"/>
                  <a:pt x="2243" y="1457"/>
                  <a:pt x="2243" y="1457"/>
                </a:cubicBezTo>
                <a:cubicBezTo>
                  <a:pt x="2199" y="1457"/>
                  <a:pt x="2199" y="1457"/>
                  <a:pt x="2199" y="1457"/>
                </a:cubicBezTo>
                <a:cubicBezTo>
                  <a:pt x="2199" y="1401"/>
                  <a:pt x="2199" y="1401"/>
                  <a:pt x="2199" y="1401"/>
                </a:cubicBezTo>
                <a:cubicBezTo>
                  <a:pt x="2177" y="1401"/>
                  <a:pt x="2177" y="1401"/>
                  <a:pt x="2177" y="1401"/>
                </a:cubicBezTo>
                <a:cubicBezTo>
                  <a:pt x="2177" y="1391"/>
                  <a:pt x="2177" y="1391"/>
                  <a:pt x="2177" y="1391"/>
                </a:cubicBezTo>
                <a:cubicBezTo>
                  <a:pt x="2152" y="1391"/>
                  <a:pt x="2152" y="1391"/>
                  <a:pt x="2152" y="1391"/>
                </a:cubicBezTo>
                <a:cubicBezTo>
                  <a:pt x="2152" y="1409"/>
                  <a:pt x="2152" y="1409"/>
                  <a:pt x="2152" y="1409"/>
                </a:cubicBezTo>
                <a:cubicBezTo>
                  <a:pt x="2139" y="1409"/>
                  <a:pt x="2139" y="1409"/>
                  <a:pt x="2139" y="1409"/>
                </a:cubicBezTo>
                <a:cubicBezTo>
                  <a:pt x="2139" y="1371"/>
                  <a:pt x="2139" y="1371"/>
                  <a:pt x="2139" y="1371"/>
                </a:cubicBezTo>
                <a:cubicBezTo>
                  <a:pt x="2093" y="1371"/>
                  <a:pt x="2093" y="1371"/>
                  <a:pt x="2093" y="1371"/>
                </a:cubicBezTo>
                <a:cubicBezTo>
                  <a:pt x="2093" y="1436"/>
                  <a:pt x="2093" y="1436"/>
                  <a:pt x="2093" y="1436"/>
                </a:cubicBezTo>
                <a:cubicBezTo>
                  <a:pt x="2077" y="1436"/>
                  <a:pt x="2077" y="1436"/>
                  <a:pt x="2077" y="1436"/>
                </a:cubicBezTo>
                <a:cubicBezTo>
                  <a:pt x="2077" y="1453"/>
                  <a:pt x="2077" y="1453"/>
                  <a:pt x="2077" y="1453"/>
                </a:cubicBezTo>
                <a:cubicBezTo>
                  <a:pt x="2068" y="1453"/>
                  <a:pt x="2068" y="1453"/>
                  <a:pt x="2068" y="1453"/>
                </a:cubicBezTo>
                <a:cubicBezTo>
                  <a:pt x="2068" y="1463"/>
                  <a:pt x="2068" y="1463"/>
                  <a:pt x="2068" y="1463"/>
                </a:cubicBezTo>
                <a:cubicBezTo>
                  <a:pt x="2055" y="1463"/>
                  <a:pt x="2055" y="1463"/>
                  <a:pt x="2055" y="1463"/>
                </a:cubicBezTo>
                <a:cubicBezTo>
                  <a:pt x="2055" y="1453"/>
                  <a:pt x="2055" y="1453"/>
                  <a:pt x="2055" y="1453"/>
                </a:cubicBezTo>
                <a:cubicBezTo>
                  <a:pt x="2033" y="1453"/>
                  <a:pt x="2033" y="1453"/>
                  <a:pt x="2033" y="1453"/>
                </a:cubicBezTo>
                <a:cubicBezTo>
                  <a:pt x="2033" y="1461"/>
                  <a:pt x="2033" y="1461"/>
                  <a:pt x="2033" y="1461"/>
                </a:cubicBezTo>
                <a:cubicBezTo>
                  <a:pt x="2004" y="1461"/>
                  <a:pt x="2004" y="1461"/>
                  <a:pt x="2004" y="1461"/>
                </a:cubicBezTo>
                <a:cubicBezTo>
                  <a:pt x="2004" y="1471"/>
                  <a:pt x="2004" y="1471"/>
                  <a:pt x="2004" y="1471"/>
                </a:cubicBezTo>
                <a:cubicBezTo>
                  <a:pt x="1996" y="1471"/>
                  <a:pt x="1996" y="1471"/>
                  <a:pt x="1996" y="1471"/>
                </a:cubicBezTo>
                <a:cubicBezTo>
                  <a:pt x="1996" y="1463"/>
                  <a:pt x="1996" y="1463"/>
                  <a:pt x="1996" y="1463"/>
                </a:cubicBezTo>
                <a:cubicBezTo>
                  <a:pt x="1983" y="1463"/>
                  <a:pt x="1983" y="1463"/>
                  <a:pt x="1983" y="1463"/>
                </a:cubicBezTo>
                <a:cubicBezTo>
                  <a:pt x="1983" y="1479"/>
                  <a:pt x="1983" y="1479"/>
                  <a:pt x="1983" y="1479"/>
                </a:cubicBezTo>
                <a:cubicBezTo>
                  <a:pt x="1975" y="1479"/>
                  <a:pt x="1975" y="1479"/>
                  <a:pt x="1975" y="1479"/>
                </a:cubicBezTo>
                <a:cubicBezTo>
                  <a:pt x="1975" y="1343"/>
                  <a:pt x="1975" y="1343"/>
                  <a:pt x="1975" y="1343"/>
                </a:cubicBezTo>
                <a:cubicBezTo>
                  <a:pt x="1952" y="1343"/>
                  <a:pt x="1952" y="1343"/>
                  <a:pt x="1952" y="1343"/>
                </a:cubicBezTo>
                <a:cubicBezTo>
                  <a:pt x="1952" y="1352"/>
                  <a:pt x="1952" y="1352"/>
                  <a:pt x="1952" y="1352"/>
                </a:cubicBezTo>
                <a:cubicBezTo>
                  <a:pt x="1943" y="1352"/>
                  <a:pt x="1943" y="1352"/>
                  <a:pt x="1943" y="1352"/>
                </a:cubicBezTo>
                <a:cubicBezTo>
                  <a:pt x="1935" y="1335"/>
                  <a:pt x="1935" y="1335"/>
                  <a:pt x="1935" y="1335"/>
                </a:cubicBezTo>
                <a:cubicBezTo>
                  <a:pt x="1921" y="1335"/>
                  <a:pt x="1921" y="1335"/>
                  <a:pt x="1921" y="1335"/>
                </a:cubicBezTo>
                <a:cubicBezTo>
                  <a:pt x="1912" y="1352"/>
                  <a:pt x="1912" y="1352"/>
                  <a:pt x="1912" y="1352"/>
                </a:cubicBezTo>
                <a:cubicBezTo>
                  <a:pt x="1877" y="1352"/>
                  <a:pt x="1877" y="1352"/>
                  <a:pt x="1877" y="1352"/>
                </a:cubicBezTo>
                <a:cubicBezTo>
                  <a:pt x="1877" y="1456"/>
                  <a:pt x="1877" y="1456"/>
                  <a:pt x="1877" y="1456"/>
                </a:cubicBezTo>
                <a:cubicBezTo>
                  <a:pt x="1805" y="1456"/>
                  <a:pt x="1805" y="1456"/>
                  <a:pt x="1805" y="1456"/>
                </a:cubicBezTo>
                <a:cubicBezTo>
                  <a:pt x="1791" y="1441"/>
                  <a:pt x="1791" y="1441"/>
                  <a:pt x="1791" y="1441"/>
                </a:cubicBezTo>
                <a:cubicBezTo>
                  <a:pt x="1781" y="1452"/>
                  <a:pt x="1781" y="1452"/>
                  <a:pt x="1781" y="1452"/>
                </a:cubicBezTo>
                <a:cubicBezTo>
                  <a:pt x="1771" y="1452"/>
                  <a:pt x="1771" y="1452"/>
                  <a:pt x="1771" y="1452"/>
                </a:cubicBezTo>
                <a:cubicBezTo>
                  <a:pt x="1756" y="1437"/>
                  <a:pt x="1756" y="1437"/>
                  <a:pt x="1756" y="1437"/>
                </a:cubicBezTo>
                <a:cubicBezTo>
                  <a:pt x="1744" y="1437"/>
                  <a:pt x="1744" y="1437"/>
                  <a:pt x="1744" y="1437"/>
                </a:cubicBezTo>
                <a:cubicBezTo>
                  <a:pt x="1731" y="1448"/>
                  <a:pt x="1731" y="1448"/>
                  <a:pt x="1731" y="1448"/>
                </a:cubicBezTo>
                <a:cubicBezTo>
                  <a:pt x="1699" y="1448"/>
                  <a:pt x="1699" y="1448"/>
                  <a:pt x="1699" y="1448"/>
                </a:cubicBezTo>
                <a:cubicBezTo>
                  <a:pt x="1699" y="1437"/>
                  <a:pt x="1699" y="1437"/>
                  <a:pt x="1699" y="1437"/>
                </a:cubicBezTo>
                <a:cubicBezTo>
                  <a:pt x="1673" y="1437"/>
                  <a:pt x="1673" y="1437"/>
                  <a:pt x="1673" y="1437"/>
                </a:cubicBezTo>
                <a:cubicBezTo>
                  <a:pt x="1673" y="1469"/>
                  <a:pt x="1673" y="1469"/>
                  <a:pt x="1673" y="1469"/>
                </a:cubicBezTo>
                <a:cubicBezTo>
                  <a:pt x="1656" y="1469"/>
                  <a:pt x="1656" y="1469"/>
                  <a:pt x="1656" y="1469"/>
                </a:cubicBezTo>
                <a:cubicBezTo>
                  <a:pt x="1656" y="1459"/>
                  <a:pt x="1656" y="1459"/>
                  <a:pt x="1656" y="1459"/>
                </a:cubicBezTo>
                <a:cubicBezTo>
                  <a:pt x="1619" y="1459"/>
                  <a:pt x="1619" y="1459"/>
                  <a:pt x="1619" y="1459"/>
                </a:cubicBezTo>
                <a:cubicBezTo>
                  <a:pt x="1619" y="1448"/>
                  <a:pt x="1619" y="1448"/>
                  <a:pt x="1619" y="1448"/>
                </a:cubicBezTo>
                <a:cubicBezTo>
                  <a:pt x="1587" y="1448"/>
                  <a:pt x="1587" y="1448"/>
                  <a:pt x="1587" y="1448"/>
                </a:cubicBezTo>
                <a:cubicBezTo>
                  <a:pt x="1587" y="1459"/>
                  <a:pt x="1587" y="1459"/>
                  <a:pt x="1587" y="1459"/>
                </a:cubicBezTo>
                <a:cubicBezTo>
                  <a:pt x="1563" y="1459"/>
                  <a:pt x="1563" y="1459"/>
                  <a:pt x="1563" y="1459"/>
                </a:cubicBezTo>
                <a:cubicBezTo>
                  <a:pt x="1563" y="1407"/>
                  <a:pt x="1563" y="1407"/>
                  <a:pt x="1563" y="1407"/>
                </a:cubicBezTo>
                <a:cubicBezTo>
                  <a:pt x="1531" y="1393"/>
                  <a:pt x="1531" y="1393"/>
                  <a:pt x="1531" y="1393"/>
                </a:cubicBezTo>
                <a:cubicBezTo>
                  <a:pt x="1531" y="1408"/>
                  <a:pt x="1531" y="1408"/>
                  <a:pt x="1531" y="1408"/>
                </a:cubicBezTo>
                <a:cubicBezTo>
                  <a:pt x="1524" y="1408"/>
                  <a:pt x="1524" y="1408"/>
                  <a:pt x="1524" y="1408"/>
                </a:cubicBezTo>
                <a:cubicBezTo>
                  <a:pt x="1524" y="1331"/>
                  <a:pt x="1524" y="1331"/>
                  <a:pt x="1524" y="1331"/>
                </a:cubicBezTo>
                <a:cubicBezTo>
                  <a:pt x="1507" y="1331"/>
                  <a:pt x="1507" y="1331"/>
                  <a:pt x="1507" y="1331"/>
                </a:cubicBezTo>
                <a:cubicBezTo>
                  <a:pt x="1507" y="1307"/>
                  <a:pt x="1507" y="1307"/>
                  <a:pt x="1507" y="1307"/>
                </a:cubicBezTo>
                <a:cubicBezTo>
                  <a:pt x="1479" y="1307"/>
                  <a:pt x="1479" y="1307"/>
                  <a:pt x="1479" y="1307"/>
                </a:cubicBezTo>
                <a:cubicBezTo>
                  <a:pt x="1479" y="1281"/>
                  <a:pt x="1479" y="1281"/>
                  <a:pt x="1479" y="1281"/>
                </a:cubicBezTo>
                <a:cubicBezTo>
                  <a:pt x="1465" y="1281"/>
                  <a:pt x="1465" y="1281"/>
                  <a:pt x="1465" y="1281"/>
                </a:cubicBezTo>
                <a:cubicBezTo>
                  <a:pt x="1465" y="1307"/>
                  <a:pt x="1465" y="1307"/>
                  <a:pt x="1465" y="1307"/>
                </a:cubicBezTo>
                <a:cubicBezTo>
                  <a:pt x="1443" y="1307"/>
                  <a:pt x="1443" y="1307"/>
                  <a:pt x="1443" y="1307"/>
                </a:cubicBezTo>
                <a:cubicBezTo>
                  <a:pt x="1443" y="1265"/>
                  <a:pt x="1443" y="1265"/>
                  <a:pt x="1443" y="1265"/>
                </a:cubicBezTo>
                <a:cubicBezTo>
                  <a:pt x="1443" y="1265"/>
                  <a:pt x="1412" y="1232"/>
                  <a:pt x="1389" y="1232"/>
                </a:cubicBezTo>
                <a:cubicBezTo>
                  <a:pt x="1367" y="1232"/>
                  <a:pt x="1337" y="1269"/>
                  <a:pt x="1337" y="1269"/>
                </a:cubicBezTo>
                <a:cubicBezTo>
                  <a:pt x="1337" y="1359"/>
                  <a:pt x="1337" y="1359"/>
                  <a:pt x="1337" y="1359"/>
                </a:cubicBezTo>
                <a:cubicBezTo>
                  <a:pt x="1315" y="1359"/>
                  <a:pt x="1315" y="1359"/>
                  <a:pt x="1315" y="1359"/>
                </a:cubicBezTo>
                <a:cubicBezTo>
                  <a:pt x="1315" y="1417"/>
                  <a:pt x="1315" y="1417"/>
                  <a:pt x="1315" y="1417"/>
                </a:cubicBezTo>
                <a:cubicBezTo>
                  <a:pt x="1275" y="1432"/>
                  <a:pt x="1275" y="1432"/>
                  <a:pt x="1275" y="1432"/>
                </a:cubicBezTo>
                <a:cubicBezTo>
                  <a:pt x="1275" y="1445"/>
                  <a:pt x="1275" y="1445"/>
                  <a:pt x="1275" y="1445"/>
                </a:cubicBezTo>
                <a:cubicBezTo>
                  <a:pt x="1267" y="1445"/>
                  <a:pt x="1267" y="1445"/>
                  <a:pt x="1267" y="1445"/>
                </a:cubicBezTo>
                <a:cubicBezTo>
                  <a:pt x="1267" y="1421"/>
                  <a:pt x="1267" y="1421"/>
                  <a:pt x="1267" y="1421"/>
                </a:cubicBezTo>
                <a:cubicBezTo>
                  <a:pt x="1253" y="1421"/>
                  <a:pt x="1253" y="1421"/>
                  <a:pt x="1253" y="1421"/>
                </a:cubicBezTo>
                <a:cubicBezTo>
                  <a:pt x="1235" y="1395"/>
                  <a:pt x="1235" y="1395"/>
                  <a:pt x="1235" y="1395"/>
                </a:cubicBezTo>
                <a:cubicBezTo>
                  <a:pt x="1213" y="1416"/>
                  <a:pt x="1213" y="1416"/>
                  <a:pt x="1213" y="1416"/>
                </a:cubicBezTo>
                <a:cubicBezTo>
                  <a:pt x="1213" y="1399"/>
                  <a:pt x="1213" y="1399"/>
                  <a:pt x="1213" y="1399"/>
                </a:cubicBezTo>
                <a:cubicBezTo>
                  <a:pt x="1200" y="1399"/>
                  <a:pt x="1200" y="1399"/>
                  <a:pt x="1200" y="1399"/>
                </a:cubicBezTo>
                <a:cubicBezTo>
                  <a:pt x="1200" y="1409"/>
                  <a:pt x="1200" y="1409"/>
                  <a:pt x="1200" y="1409"/>
                </a:cubicBezTo>
                <a:cubicBezTo>
                  <a:pt x="1189" y="1409"/>
                  <a:pt x="1189" y="1409"/>
                  <a:pt x="1189" y="1409"/>
                </a:cubicBezTo>
                <a:cubicBezTo>
                  <a:pt x="1189" y="1392"/>
                  <a:pt x="1189" y="1392"/>
                  <a:pt x="1189" y="1392"/>
                </a:cubicBezTo>
                <a:cubicBezTo>
                  <a:pt x="1164" y="1392"/>
                  <a:pt x="1164" y="1392"/>
                  <a:pt x="1164" y="1392"/>
                </a:cubicBezTo>
                <a:cubicBezTo>
                  <a:pt x="1164" y="1401"/>
                  <a:pt x="1164" y="1401"/>
                  <a:pt x="1164" y="1401"/>
                </a:cubicBezTo>
                <a:cubicBezTo>
                  <a:pt x="1155" y="1401"/>
                  <a:pt x="1155" y="1401"/>
                  <a:pt x="1155" y="1401"/>
                </a:cubicBezTo>
                <a:cubicBezTo>
                  <a:pt x="1155" y="1417"/>
                  <a:pt x="1155" y="1417"/>
                  <a:pt x="1155" y="1417"/>
                </a:cubicBezTo>
                <a:cubicBezTo>
                  <a:pt x="1133" y="1417"/>
                  <a:pt x="1133" y="1417"/>
                  <a:pt x="1133" y="1417"/>
                </a:cubicBezTo>
                <a:cubicBezTo>
                  <a:pt x="1133" y="1397"/>
                  <a:pt x="1133" y="1397"/>
                  <a:pt x="1133" y="1397"/>
                </a:cubicBezTo>
                <a:cubicBezTo>
                  <a:pt x="1123" y="1397"/>
                  <a:pt x="1123" y="1397"/>
                  <a:pt x="1123" y="1397"/>
                </a:cubicBezTo>
                <a:cubicBezTo>
                  <a:pt x="1112" y="1385"/>
                  <a:pt x="1112" y="1385"/>
                  <a:pt x="1112" y="1385"/>
                </a:cubicBezTo>
                <a:cubicBezTo>
                  <a:pt x="1104" y="1391"/>
                  <a:pt x="1104" y="1391"/>
                  <a:pt x="1104" y="1391"/>
                </a:cubicBezTo>
                <a:cubicBezTo>
                  <a:pt x="1095" y="1391"/>
                  <a:pt x="1095" y="1391"/>
                  <a:pt x="1095" y="1391"/>
                </a:cubicBezTo>
                <a:cubicBezTo>
                  <a:pt x="1076" y="1368"/>
                  <a:pt x="1076" y="1368"/>
                  <a:pt x="1076" y="1368"/>
                </a:cubicBezTo>
                <a:cubicBezTo>
                  <a:pt x="1063" y="1389"/>
                  <a:pt x="1063" y="1389"/>
                  <a:pt x="1063" y="1389"/>
                </a:cubicBezTo>
                <a:cubicBezTo>
                  <a:pt x="1051" y="1389"/>
                  <a:pt x="1051" y="1389"/>
                  <a:pt x="1051" y="1389"/>
                </a:cubicBezTo>
                <a:cubicBezTo>
                  <a:pt x="1051" y="1371"/>
                  <a:pt x="1051" y="1371"/>
                  <a:pt x="1051" y="1371"/>
                </a:cubicBezTo>
                <a:cubicBezTo>
                  <a:pt x="1031" y="1371"/>
                  <a:pt x="1031" y="1371"/>
                  <a:pt x="1031" y="1371"/>
                </a:cubicBezTo>
                <a:cubicBezTo>
                  <a:pt x="1031" y="1391"/>
                  <a:pt x="1031" y="1391"/>
                  <a:pt x="1031" y="1391"/>
                </a:cubicBezTo>
                <a:cubicBezTo>
                  <a:pt x="1020" y="1403"/>
                  <a:pt x="1020" y="1403"/>
                  <a:pt x="1020" y="1403"/>
                </a:cubicBezTo>
                <a:cubicBezTo>
                  <a:pt x="1012" y="1403"/>
                  <a:pt x="1012" y="1403"/>
                  <a:pt x="1012" y="1403"/>
                </a:cubicBezTo>
                <a:cubicBezTo>
                  <a:pt x="1012" y="1376"/>
                  <a:pt x="1012" y="1376"/>
                  <a:pt x="1012" y="1376"/>
                </a:cubicBezTo>
                <a:cubicBezTo>
                  <a:pt x="999" y="1376"/>
                  <a:pt x="999" y="1376"/>
                  <a:pt x="999" y="1376"/>
                </a:cubicBezTo>
                <a:cubicBezTo>
                  <a:pt x="988" y="1359"/>
                  <a:pt x="988" y="1359"/>
                  <a:pt x="988" y="1359"/>
                </a:cubicBezTo>
                <a:cubicBezTo>
                  <a:pt x="969" y="1381"/>
                  <a:pt x="969" y="1381"/>
                  <a:pt x="969" y="1381"/>
                </a:cubicBezTo>
                <a:cubicBezTo>
                  <a:pt x="969" y="1224"/>
                  <a:pt x="969" y="1224"/>
                  <a:pt x="969" y="1224"/>
                </a:cubicBezTo>
                <a:cubicBezTo>
                  <a:pt x="943" y="1224"/>
                  <a:pt x="943" y="1224"/>
                  <a:pt x="943" y="1224"/>
                </a:cubicBezTo>
                <a:cubicBezTo>
                  <a:pt x="943" y="1212"/>
                  <a:pt x="943" y="1212"/>
                  <a:pt x="943" y="1212"/>
                </a:cubicBezTo>
                <a:cubicBezTo>
                  <a:pt x="969" y="1212"/>
                  <a:pt x="969" y="1212"/>
                  <a:pt x="969" y="1212"/>
                </a:cubicBezTo>
                <a:cubicBezTo>
                  <a:pt x="969" y="1204"/>
                  <a:pt x="969" y="1204"/>
                  <a:pt x="969" y="1204"/>
                </a:cubicBezTo>
                <a:cubicBezTo>
                  <a:pt x="847" y="1204"/>
                  <a:pt x="847" y="1204"/>
                  <a:pt x="847" y="1204"/>
                </a:cubicBezTo>
                <a:cubicBezTo>
                  <a:pt x="847" y="1211"/>
                  <a:pt x="847" y="1211"/>
                  <a:pt x="847" y="1211"/>
                </a:cubicBezTo>
                <a:cubicBezTo>
                  <a:pt x="857" y="1211"/>
                  <a:pt x="857" y="1211"/>
                  <a:pt x="857" y="1211"/>
                </a:cubicBezTo>
                <a:cubicBezTo>
                  <a:pt x="857" y="1224"/>
                  <a:pt x="857" y="1224"/>
                  <a:pt x="857" y="1224"/>
                </a:cubicBezTo>
                <a:cubicBezTo>
                  <a:pt x="843" y="1224"/>
                  <a:pt x="843" y="1224"/>
                  <a:pt x="843" y="1224"/>
                </a:cubicBezTo>
                <a:cubicBezTo>
                  <a:pt x="843" y="1375"/>
                  <a:pt x="843" y="1375"/>
                  <a:pt x="843" y="1375"/>
                </a:cubicBezTo>
                <a:cubicBezTo>
                  <a:pt x="828" y="1375"/>
                  <a:pt x="828" y="1375"/>
                  <a:pt x="828" y="1375"/>
                </a:cubicBezTo>
                <a:cubicBezTo>
                  <a:pt x="828" y="1387"/>
                  <a:pt x="828" y="1387"/>
                  <a:pt x="828" y="1387"/>
                </a:cubicBezTo>
                <a:cubicBezTo>
                  <a:pt x="816" y="1387"/>
                  <a:pt x="816" y="1387"/>
                  <a:pt x="816" y="1387"/>
                </a:cubicBezTo>
                <a:cubicBezTo>
                  <a:pt x="816" y="1403"/>
                  <a:pt x="816" y="1403"/>
                  <a:pt x="816" y="1403"/>
                </a:cubicBezTo>
                <a:cubicBezTo>
                  <a:pt x="804" y="1403"/>
                  <a:pt x="804" y="1403"/>
                  <a:pt x="804" y="1403"/>
                </a:cubicBezTo>
                <a:cubicBezTo>
                  <a:pt x="787" y="1393"/>
                  <a:pt x="787" y="1393"/>
                  <a:pt x="787" y="1393"/>
                </a:cubicBezTo>
                <a:cubicBezTo>
                  <a:pt x="787" y="1193"/>
                  <a:pt x="787" y="1193"/>
                  <a:pt x="787" y="1193"/>
                </a:cubicBezTo>
                <a:cubicBezTo>
                  <a:pt x="691" y="1193"/>
                  <a:pt x="691" y="1193"/>
                  <a:pt x="691" y="1193"/>
                </a:cubicBezTo>
                <a:cubicBezTo>
                  <a:pt x="691" y="1427"/>
                  <a:pt x="691" y="1427"/>
                  <a:pt x="691" y="1427"/>
                </a:cubicBezTo>
                <a:cubicBezTo>
                  <a:pt x="664" y="1427"/>
                  <a:pt x="664" y="1427"/>
                  <a:pt x="664" y="1427"/>
                </a:cubicBezTo>
                <a:cubicBezTo>
                  <a:pt x="664" y="1445"/>
                  <a:pt x="664" y="1445"/>
                  <a:pt x="664" y="1445"/>
                </a:cubicBezTo>
                <a:cubicBezTo>
                  <a:pt x="640" y="1445"/>
                  <a:pt x="640" y="1445"/>
                  <a:pt x="640" y="1445"/>
                </a:cubicBezTo>
                <a:cubicBezTo>
                  <a:pt x="640" y="1436"/>
                  <a:pt x="640" y="1436"/>
                  <a:pt x="640" y="1436"/>
                </a:cubicBezTo>
                <a:cubicBezTo>
                  <a:pt x="625" y="1436"/>
                  <a:pt x="625" y="1436"/>
                  <a:pt x="625" y="1436"/>
                </a:cubicBezTo>
                <a:cubicBezTo>
                  <a:pt x="625" y="1237"/>
                  <a:pt x="625" y="1237"/>
                  <a:pt x="625" y="1237"/>
                </a:cubicBezTo>
                <a:cubicBezTo>
                  <a:pt x="601" y="1237"/>
                  <a:pt x="601" y="1237"/>
                  <a:pt x="601" y="1237"/>
                </a:cubicBezTo>
                <a:cubicBezTo>
                  <a:pt x="601" y="1228"/>
                  <a:pt x="601" y="1228"/>
                  <a:pt x="601" y="1228"/>
                </a:cubicBezTo>
                <a:cubicBezTo>
                  <a:pt x="536" y="1228"/>
                  <a:pt x="536" y="1228"/>
                  <a:pt x="536" y="1228"/>
                </a:cubicBezTo>
                <a:cubicBezTo>
                  <a:pt x="536" y="1241"/>
                  <a:pt x="536" y="1241"/>
                  <a:pt x="536" y="1241"/>
                </a:cubicBezTo>
                <a:cubicBezTo>
                  <a:pt x="515" y="1241"/>
                  <a:pt x="515" y="1241"/>
                  <a:pt x="515" y="1241"/>
                </a:cubicBezTo>
                <a:cubicBezTo>
                  <a:pt x="515" y="1227"/>
                  <a:pt x="515" y="1227"/>
                  <a:pt x="515" y="1227"/>
                </a:cubicBezTo>
                <a:cubicBezTo>
                  <a:pt x="501" y="1227"/>
                  <a:pt x="501" y="1227"/>
                  <a:pt x="501" y="1227"/>
                </a:cubicBezTo>
                <a:cubicBezTo>
                  <a:pt x="501" y="1227"/>
                  <a:pt x="487" y="1169"/>
                  <a:pt x="456" y="1169"/>
                </a:cubicBezTo>
                <a:cubicBezTo>
                  <a:pt x="425" y="1169"/>
                  <a:pt x="401" y="1224"/>
                  <a:pt x="401" y="1224"/>
                </a:cubicBezTo>
                <a:cubicBezTo>
                  <a:pt x="392" y="1224"/>
                  <a:pt x="392" y="1224"/>
                  <a:pt x="392" y="1224"/>
                </a:cubicBezTo>
                <a:cubicBezTo>
                  <a:pt x="392" y="1243"/>
                  <a:pt x="392" y="1243"/>
                  <a:pt x="392" y="1243"/>
                </a:cubicBezTo>
                <a:cubicBezTo>
                  <a:pt x="373" y="1243"/>
                  <a:pt x="373" y="1243"/>
                  <a:pt x="373" y="1243"/>
                </a:cubicBezTo>
                <a:cubicBezTo>
                  <a:pt x="373" y="1233"/>
                  <a:pt x="373" y="1233"/>
                  <a:pt x="373" y="1233"/>
                </a:cubicBezTo>
                <a:cubicBezTo>
                  <a:pt x="320" y="1233"/>
                  <a:pt x="320" y="1233"/>
                  <a:pt x="320" y="1233"/>
                </a:cubicBezTo>
                <a:cubicBezTo>
                  <a:pt x="320" y="1245"/>
                  <a:pt x="320" y="1245"/>
                  <a:pt x="320" y="1245"/>
                </a:cubicBezTo>
                <a:cubicBezTo>
                  <a:pt x="303" y="1245"/>
                  <a:pt x="303" y="1245"/>
                  <a:pt x="303" y="1245"/>
                </a:cubicBezTo>
                <a:cubicBezTo>
                  <a:pt x="288" y="1257"/>
                  <a:pt x="288" y="1257"/>
                  <a:pt x="288" y="1257"/>
                </a:cubicBezTo>
                <a:cubicBezTo>
                  <a:pt x="288" y="1331"/>
                  <a:pt x="288" y="1331"/>
                  <a:pt x="288" y="1331"/>
                </a:cubicBezTo>
                <a:cubicBezTo>
                  <a:pt x="268" y="1331"/>
                  <a:pt x="268" y="1331"/>
                  <a:pt x="268" y="1331"/>
                </a:cubicBezTo>
                <a:cubicBezTo>
                  <a:pt x="268" y="1373"/>
                  <a:pt x="268" y="1373"/>
                  <a:pt x="268" y="1373"/>
                </a:cubicBezTo>
                <a:cubicBezTo>
                  <a:pt x="252" y="1373"/>
                  <a:pt x="252" y="1373"/>
                  <a:pt x="252" y="1373"/>
                </a:cubicBezTo>
                <a:cubicBezTo>
                  <a:pt x="252" y="1325"/>
                  <a:pt x="252" y="1325"/>
                  <a:pt x="252" y="1325"/>
                </a:cubicBezTo>
                <a:cubicBezTo>
                  <a:pt x="236" y="1325"/>
                  <a:pt x="236" y="1325"/>
                  <a:pt x="236" y="1325"/>
                </a:cubicBezTo>
                <a:cubicBezTo>
                  <a:pt x="236" y="1342"/>
                  <a:pt x="236" y="1342"/>
                  <a:pt x="236" y="1342"/>
                </a:cubicBezTo>
                <a:cubicBezTo>
                  <a:pt x="218" y="1342"/>
                  <a:pt x="218" y="1342"/>
                  <a:pt x="218" y="1342"/>
                </a:cubicBezTo>
                <a:cubicBezTo>
                  <a:pt x="218" y="1331"/>
                  <a:pt x="218" y="1331"/>
                  <a:pt x="218" y="1331"/>
                </a:cubicBezTo>
                <a:cubicBezTo>
                  <a:pt x="195" y="1331"/>
                  <a:pt x="195" y="1331"/>
                  <a:pt x="195" y="1331"/>
                </a:cubicBezTo>
                <a:cubicBezTo>
                  <a:pt x="195" y="1312"/>
                  <a:pt x="195" y="1312"/>
                  <a:pt x="195" y="1312"/>
                </a:cubicBezTo>
                <a:cubicBezTo>
                  <a:pt x="182" y="1299"/>
                  <a:pt x="182" y="1299"/>
                  <a:pt x="182" y="1299"/>
                </a:cubicBezTo>
                <a:cubicBezTo>
                  <a:pt x="168" y="1283"/>
                  <a:pt x="168" y="1283"/>
                  <a:pt x="168" y="1283"/>
                </a:cubicBezTo>
                <a:cubicBezTo>
                  <a:pt x="134" y="1283"/>
                  <a:pt x="134" y="1283"/>
                  <a:pt x="134" y="1283"/>
                </a:cubicBezTo>
                <a:cubicBezTo>
                  <a:pt x="102" y="1307"/>
                  <a:pt x="102" y="1307"/>
                  <a:pt x="102" y="1307"/>
                </a:cubicBezTo>
                <a:cubicBezTo>
                  <a:pt x="78" y="1307"/>
                  <a:pt x="78" y="1307"/>
                  <a:pt x="78" y="1307"/>
                </a:cubicBezTo>
                <a:cubicBezTo>
                  <a:pt x="78" y="1401"/>
                  <a:pt x="78" y="1401"/>
                  <a:pt x="78" y="1401"/>
                </a:cubicBezTo>
                <a:cubicBezTo>
                  <a:pt x="56" y="1357"/>
                  <a:pt x="56" y="1357"/>
                  <a:pt x="56" y="1357"/>
                </a:cubicBezTo>
                <a:cubicBezTo>
                  <a:pt x="56" y="1333"/>
                  <a:pt x="56" y="1333"/>
                  <a:pt x="56" y="1333"/>
                </a:cubicBezTo>
                <a:cubicBezTo>
                  <a:pt x="0" y="1333"/>
                  <a:pt x="0" y="1333"/>
                  <a:pt x="0" y="1333"/>
                </a:cubicBezTo>
                <a:cubicBezTo>
                  <a:pt x="0" y="1542"/>
                  <a:pt x="0" y="1542"/>
                  <a:pt x="0" y="1542"/>
                </a:cubicBezTo>
                <a:cubicBezTo>
                  <a:pt x="8000" y="1542"/>
                  <a:pt x="8000" y="1542"/>
                  <a:pt x="8000" y="1542"/>
                </a:cubicBezTo>
                <a:cubicBezTo>
                  <a:pt x="8000" y="1472"/>
                  <a:pt x="8000" y="1472"/>
                  <a:pt x="8000" y="1472"/>
                </a:cubicBezTo>
                <a:lnTo>
                  <a:pt x="7978" y="1472"/>
                </a:lnTo>
                <a:close/>
                <a:moveTo>
                  <a:pt x="3369" y="1457"/>
                </a:moveTo>
                <a:cubicBezTo>
                  <a:pt x="3356" y="1457"/>
                  <a:pt x="3356" y="1457"/>
                  <a:pt x="3356" y="1457"/>
                </a:cubicBezTo>
                <a:cubicBezTo>
                  <a:pt x="3356" y="1408"/>
                  <a:pt x="3356" y="1408"/>
                  <a:pt x="3356" y="1408"/>
                </a:cubicBezTo>
                <a:cubicBezTo>
                  <a:pt x="3369" y="1408"/>
                  <a:pt x="3369" y="1408"/>
                  <a:pt x="3369" y="1408"/>
                </a:cubicBezTo>
                <a:lnTo>
                  <a:pt x="3369" y="1457"/>
                </a:lnTo>
                <a:close/>
                <a:moveTo>
                  <a:pt x="3369" y="1389"/>
                </a:moveTo>
                <a:cubicBezTo>
                  <a:pt x="3356" y="1389"/>
                  <a:pt x="3356" y="1389"/>
                  <a:pt x="3356" y="1389"/>
                </a:cubicBezTo>
                <a:cubicBezTo>
                  <a:pt x="3356" y="1335"/>
                  <a:pt x="3356" y="1335"/>
                  <a:pt x="3356" y="1335"/>
                </a:cubicBezTo>
                <a:cubicBezTo>
                  <a:pt x="3369" y="1335"/>
                  <a:pt x="3369" y="1335"/>
                  <a:pt x="3369" y="1335"/>
                </a:cubicBezTo>
                <a:lnTo>
                  <a:pt x="3369" y="1389"/>
                </a:lnTo>
                <a:close/>
                <a:moveTo>
                  <a:pt x="3356" y="1141"/>
                </a:moveTo>
                <a:cubicBezTo>
                  <a:pt x="3356" y="1098"/>
                  <a:pt x="3356" y="1098"/>
                  <a:pt x="3356" y="1098"/>
                </a:cubicBezTo>
                <a:cubicBezTo>
                  <a:pt x="3356" y="1098"/>
                  <a:pt x="3373" y="1103"/>
                  <a:pt x="3373" y="1119"/>
                </a:cubicBezTo>
                <a:cubicBezTo>
                  <a:pt x="3373" y="1136"/>
                  <a:pt x="3356" y="1141"/>
                  <a:pt x="3356" y="1141"/>
                </a:cubicBezTo>
                <a:close/>
                <a:moveTo>
                  <a:pt x="3356" y="1060"/>
                </a:moveTo>
                <a:cubicBezTo>
                  <a:pt x="3356" y="1024"/>
                  <a:pt x="3356" y="1024"/>
                  <a:pt x="3356" y="1024"/>
                </a:cubicBezTo>
                <a:cubicBezTo>
                  <a:pt x="3356" y="1024"/>
                  <a:pt x="3373" y="1029"/>
                  <a:pt x="3373" y="1042"/>
                </a:cubicBezTo>
                <a:cubicBezTo>
                  <a:pt x="3373" y="1055"/>
                  <a:pt x="3356" y="1060"/>
                  <a:pt x="3356" y="1060"/>
                </a:cubicBezTo>
                <a:close/>
                <a:moveTo>
                  <a:pt x="3356" y="988"/>
                </a:moveTo>
                <a:cubicBezTo>
                  <a:pt x="3356" y="950"/>
                  <a:pt x="3356" y="950"/>
                  <a:pt x="3356" y="950"/>
                </a:cubicBezTo>
                <a:cubicBezTo>
                  <a:pt x="3356" y="950"/>
                  <a:pt x="3373" y="953"/>
                  <a:pt x="3373" y="969"/>
                </a:cubicBezTo>
                <a:cubicBezTo>
                  <a:pt x="3373" y="985"/>
                  <a:pt x="3356" y="988"/>
                  <a:pt x="3356" y="988"/>
                </a:cubicBezTo>
                <a:close/>
                <a:moveTo>
                  <a:pt x="3356" y="911"/>
                </a:moveTo>
                <a:cubicBezTo>
                  <a:pt x="3356" y="872"/>
                  <a:pt x="3356" y="872"/>
                  <a:pt x="3356" y="872"/>
                </a:cubicBezTo>
                <a:cubicBezTo>
                  <a:pt x="3356" y="872"/>
                  <a:pt x="3373" y="878"/>
                  <a:pt x="3373" y="891"/>
                </a:cubicBezTo>
                <a:cubicBezTo>
                  <a:pt x="3373" y="905"/>
                  <a:pt x="3356" y="911"/>
                  <a:pt x="3356" y="911"/>
                </a:cubicBezTo>
                <a:close/>
                <a:moveTo>
                  <a:pt x="3356" y="835"/>
                </a:moveTo>
                <a:cubicBezTo>
                  <a:pt x="3356" y="796"/>
                  <a:pt x="3356" y="796"/>
                  <a:pt x="3356" y="796"/>
                </a:cubicBezTo>
                <a:cubicBezTo>
                  <a:pt x="3356" y="796"/>
                  <a:pt x="3373" y="800"/>
                  <a:pt x="3373" y="815"/>
                </a:cubicBezTo>
                <a:cubicBezTo>
                  <a:pt x="3373" y="831"/>
                  <a:pt x="3356" y="835"/>
                  <a:pt x="3356" y="835"/>
                </a:cubicBezTo>
                <a:close/>
                <a:moveTo>
                  <a:pt x="3356" y="756"/>
                </a:moveTo>
                <a:cubicBezTo>
                  <a:pt x="3356" y="718"/>
                  <a:pt x="3356" y="718"/>
                  <a:pt x="3356" y="718"/>
                </a:cubicBezTo>
                <a:cubicBezTo>
                  <a:pt x="3356" y="718"/>
                  <a:pt x="3373" y="720"/>
                  <a:pt x="3373" y="737"/>
                </a:cubicBezTo>
                <a:cubicBezTo>
                  <a:pt x="3373" y="754"/>
                  <a:pt x="3356" y="756"/>
                  <a:pt x="3356" y="756"/>
                </a:cubicBezTo>
                <a:close/>
                <a:moveTo>
                  <a:pt x="5556" y="570"/>
                </a:moveTo>
                <a:cubicBezTo>
                  <a:pt x="5508" y="582"/>
                  <a:pt x="5508" y="582"/>
                  <a:pt x="5508" y="582"/>
                </a:cubicBezTo>
                <a:cubicBezTo>
                  <a:pt x="5490" y="529"/>
                  <a:pt x="5490" y="529"/>
                  <a:pt x="5490" y="529"/>
                </a:cubicBezTo>
                <a:cubicBezTo>
                  <a:pt x="5566" y="508"/>
                  <a:pt x="5566" y="508"/>
                  <a:pt x="5566" y="508"/>
                </a:cubicBezTo>
                <a:lnTo>
                  <a:pt x="5556" y="570"/>
                </a:lnTo>
                <a:close/>
              </a:path>
            </a:pathLst>
          </a:custGeom>
          <a:noFill/>
          <a:ln>
            <a:solidFill>
              <a:schemeClr val="accent5">
                <a:lumMod val="50000"/>
              </a:schemeClr>
            </a:solidFill>
          </a:ln>
          <a:effectLst/>
        </p:spPr>
        <p:txBody>
          <a:bodyPr vert="horz" wrap="square" lIns="115598" tIns="57799" rIns="115598" bIns="57799" numCol="1" anchor="t" anchorCtr="0" compatLnSpc="1"/>
          <a:lstStyle/>
          <a:p>
            <a:endParaRPr lang="zh-CN" altLang="en-US" sz="2275" dirty="0">
              <a:ea typeface="微软雅黑 Light" panose="020B0502040204020203" pitchFamily="34" charset="-122"/>
            </a:endParaRPr>
          </a:p>
        </p:txBody>
      </p:sp>
      <p:pic>
        <p:nvPicPr>
          <p:cNvPr id="140291" name="Picture 3"/>
          <p:cNvPicPr>
            <a:picLocks noChangeAspect="1" noChangeArrowheads="1"/>
          </p:cNvPicPr>
          <p:nvPr/>
        </p:nvPicPr>
        <p:blipFill>
          <a:blip r:embed="rId3" cstate="print"/>
          <a:srcRect/>
          <a:stretch>
            <a:fillRect/>
          </a:stretch>
        </p:blipFill>
        <p:spPr bwMode="auto">
          <a:xfrm>
            <a:off x="-1" y="188"/>
            <a:ext cx="3091933" cy="976899"/>
          </a:xfrm>
          <a:prstGeom prst="rect">
            <a:avLst/>
          </a:prstGeom>
          <a:noFill/>
          <a:ln w="9525">
            <a:noFill/>
            <a:miter lim="800000"/>
            <a:headEnd/>
            <a:tailEnd/>
          </a:ln>
        </p:spPr>
      </p:pic>
      <p:sp>
        <p:nvSpPr>
          <p:cNvPr id="4" name="文本框 3"/>
          <p:cNvSpPr txBox="1"/>
          <p:nvPr/>
        </p:nvSpPr>
        <p:spPr>
          <a:xfrm>
            <a:off x="7233285" y="5619750"/>
            <a:ext cx="5090160" cy="706755"/>
          </a:xfrm>
          <a:prstGeom prst="rect">
            <a:avLst/>
          </a:prstGeom>
          <a:noFill/>
        </p:spPr>
        <p:txBody>
          <a:bodyPr wrap="square" rtlCol="0">
            <a:spAutoFit/>
          </a:bodyPr>
          <a:lstStyle/>
          <a:p>
            <a:r>
              <a:rPr lang="en-US" altLang="zh-CN" sz="2000" b="1">
                <a:latin typeface="微软雅黑" panose="020B0503020204020204" pitchFamily="34" charset="-122"/>
                <a:ea typeface="微软雅黑" panose="020B0503020204020204" pitchFamily="34" charset="-122"/>
              </a:rPr>
              <a:t>Guiliang Tian</a:t>
            </a:r>
            <a:endParaRPr lang="en-US" altLang="zh-CN" sz="2000">
              <a:latin typeface="微软雅黑" panose="020B0503020204020204" pitchFamily="34" charset="-122"/>
              <a:ea typeface="微软雅黑" panose="020B0503020204020204" pitchFamily="34" charset="-122"/>
            </a:endParaRPr>
          </a:p>
          <a:p>
            <a:r>
              <a:rPr lang="en-US" altLang="zh-CN" sz="2000" b="1">
                <a:latin typeface="微软雅黑" panose="020B0503020204020204" pitchFamily="34" charset="-122"/>
                <a:ea typeface="微软雅黑" panose="020B0503020204020204" pitchFamily="34" charset="-122"/>
              </a:rPr>
              <a:t>Business School of Hohai University</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矩形 48"/>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0" name="矩形 49"/>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1" name="文本框 50"/>
          <p:cNvSpPr txBox="1"/>
          <p:nvPr/>
        </p:nvSpPr>
        <p:spPr>
          <a:xfrm>
            <a:off x="313510" y="154366"/>
            <a:ext cx="306705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2.1 Trade Status </a:t>
            </a:r>
            <a:endParaRPr lang="zh-CN" altLang="en-US"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3" name="图片 2"/>
          <p:cNvPicPr>
            <a:picLocks noChangeAspect="1"/>
          </p:cNvPicPr>
          <p:nvPr/>
        </p:nvPicPr>
        <p:blipFill>
          <a:blip r:embed="rId3"/>
          <a:stretch>
            <a:fillRect/>
          </a:stretch>
        </p:blipFill>
        <p:spPr>
          <a:xfrm>
            <a:off x="530225" y="971550"/>
            <a:ext cx="5635830" cy="3348025"/>
          </a:xfrm>
          <a:prstGeom prst="rect">
            <a:avLst/>
          </a:prstGeom>
        </p:spPr>
      </p:pic>
      <p:pic>
        <p:nvPicPr>
          <p:cNvPr id="4" name="图片 3"/>
          <p:cNvPicPr>
            <a:picLocks noChangeAspect="1"/>
          </p:cNvPicPr>
          <p:nvPr/>
        </p:nvPicPr>
        <p:blipFill>
          <a:blip r:embed="rId4"/>
          <a:stretch>
            <a:fillRect/>
          </a:stretch>
        </p:blipFill>
        <p:spPr>
          <a:xfrm>
            <a:off x="6207760" y="971550"/>
            <a:ext cx="5658862" cy="3348025"/>
          </a:xfrm>
          <a:prstGeom prst="rect">
            <a:avLst/>
          </a:prstGeom>
        </p:spPr>
      </p:pic>
      <p:sp>
        <p:nvSpPr>
          <p:cNvPr id="5" name="文本框 4"/>
          <p:cNvSpPr txBox="1"/>
          <p:nvPr/>
        </p:nvSpPr>
        <p:spPr>
          <a:xfrm>
            <a:off x="530225" y="4239895"/>
            <a:ext cx="5635625" cy="922020"/>
          </a:xfrm>
          <a:prstGeom prst="rect">
            <a:avLst/>
          </a:prstGeom>
          <a:noFill/>
        </p:spPr>
        <p:txBody>
          <a:bodyPr wrap="square" rtlCol="0">
            <a:spAutoFit/>
          </a:bodyPr>
          <a:lstStyle/>
          <a:p>
            <a:r>
              <a:rPr lang="en-US" altLang="zh-CN" b="1"/>
              <a:t>Fig.1</a:t>
            </a:r>
            <a:r>
              <a:rPr lang="en-US" altLang="zh-CN"/>
              <a:t> </a:t>
            </a:r>
          </a:p>
          <a:p>
            <a:r>
              <a:rPr lang="en-US" altLang="zh-CN"/>
              <a:t>China's </a:t>
            </a:r>
            <a:r>
              <a:rPr lang="en-US" altLang="zh-CN" b="1"/>
              <a:t>export</a:t>
            </a:r>
            <a:r>
              <a:rPr lang="en-US" altLang="zh-CN"/>
              <a:t> of agricultural products to the five countries along the Mekong River from 2006 to 2015</a:t>
            </a:r>
          </a:p>
        </p:txBody>
      </p:sp>
      <p:sp>
        <p:nvSpPr>
          <p:cNvPr id="6" name="文本框 5"/>
          <p:cNvSpPr txBox="1"/>
          <p:nvPr/>
        </p:nvSpPr>
        <p:spPr>
          <a:xfrm>
            <a:off x="6180455" y="4237990"/>
            <a:ext cx="5633720" cy="922020"/>
          </a:xfrm>
          <a:prstGeom prst="rect">
            <a:avLst/>
          </a:prstGeom>
          <a:noFill/>
        </p:spPr>
        <p:txBody>
          <a:bodyPr wrap="square" rtlCol="0">
            <a:spAutoFit/>
          </a:bodyPr>
          <a:lstStyle/>
          <a:p>
            <a:r>
              <a:rPr lang="en-US" altLang="zh-CN" b="1"/>
              <a:t>Fig.2</a:t>
            </a:r>
          </a:p>
          <a:p>
            <a:r>
              <a:rPr lang="en-US" altLang="zh-CN"/>
              <a:t>China's amount of agricultural products</a:t>
            </a:r>
            <a:r>
              <a:rPr lang="en-US" altLang="zh-CN" b="1"/>
              <a:t> imported</a:t>
            </a:r>
            <a:r>
              <a:rPr lang="en-US" altLang="zh-CN"/>
              <a:t> from 5 countries along the Mekong River from 2006 to 2015</a:t>
            </a:r>
          </a:p>
        </p:txBody>
      </p:sp>
      <p:sp>
        <p:nvSpPr>
          <p:cNvPr id="8" name="文本框 7"/>
          <p:cNvSpPr txBox="1"/>
          <p:nvPr/>
        </p:nvSpPr>
        <p:spPr>
          <a:xfrm>
            <a:off x="625475" y="5377815"/>
            <a:ext cx="11188700" cy="922020"/>
          </a:xfrm>
          <a:prstGeom prst="rect">
            <a:avLst/>
          </a:prstGeom>
          <a:noFill/>
        </p:spPr>
        <p:txBody>
          <a:bodyPr wrap="square" rtlCol="0">
            <a:spAutoFit/>
          </a:bodyPr>
          <a:lstStyle/>
          <a:p>
            <a:r>
              <a:t>Since the implementation of </a:t>
            </a:r>
            <a:r>
              <a:rPr b="1"/>
              <a:t>the "One Belt And One Road" initiative in 2013</a:t>
            </a:r>
            <a:r>
              <a:t>, China's export to the five countries along the Mekong river has increased significantly except for Cambodia's slight decline.In terms of the amount of agricultural imports, except for the small decline in Myanmar, the other four countries have risen significantly.</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矩形 48"/>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0" name="矩形 49"/>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1" name="文本框 50"/>
          <p:cNvSpPr txBox="1"/>
          <p:nvPr/>
        </p:nvSpPr>
        <p:spPr>
          <a:xfrm>
            <a:off x="313510" y="154366"/>
            <a:ext cx="251079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2.2 Problems </a:t>
            </a:r>
            <a:endParaRPr lang="zh-CN" altLang="en-US"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3" name="图片 2"/>
          <p:cNvPicPr>
            <a:picLocks noChangeAspect="1"/>
          </p:cNvPicPr>
          <p:nvPr/>
        </p:nvPicPr>
        <p:blipFill>
          <a:blip r:embed="rId3"/>
          <a:stretch>
            <a:fillRect/>
          </a:stretch>
        </p:blipFill>
        <p:spPr>
          <a:xfrm>
            <a:off x="530225" y="2457450"/>
            <a:ext cx="5211628" cy="3096023"/>
          </a:xfrm>
          <a:prstGeom prst="rect">
            <a:avLst/>
          </a:prstGeom>
        </p:spPr>
      </p:pic>
      <p:pic>
        <p:nvPicPr>
          <p:cNvPr id="4" name="图片 3"/>
          <p:cNvPicPr>
            <a:picLocks noChangeAspect="1"/>
          </p:cNvPicPr>
          <p:nvPr/>
        </p:nvPicPr>
        <p:blipFill>
          <a:blip r:embed="rId4"/>
          <a:stretch>
            <a:fillRect/>
          </a:stretch>
        </p:blipFill>
        <p:spPr>
          <a:xfrm>
            <a:off x="6207760" y="2457450"/>
            <a:ext cx="5111228" cy="3024022"/>
          </a:xfrm>
          <a:prstGeom prst="rect">
            <a:avLst/>
          </a:prstGeom>
        </p:spPr>
      </p:pic>
      <p:sp>
        <p:nvSpPr>
          <p:cNvPr id="5" name="文本框 4"/>
          <p:cNvSpPr txBox="1"/>
          <p:nvPr/>
        </p:nvSpPr>
        <p:spPr>
          <a:xfrm>
            <a:off x="530225" y="5560695"/>
            <a:ext cx="5635625" cy="922020"/>
          </a:xfrm>
          <a:prstGeom prst="rect">
            <a:avLst/>
          </a:prstGeom>
          <a:noFill/>
        </p:spPr>
        <p:txBody>
          <a:bodyPr wrap="square" rtlCol="0">
            <a:spAutoFit/>
          </a:bodyPr>
          <a:lstStyle/>
          <a:p>
            <a:r>
              <a:rPr lang="en-US" altLang="zh-CN" b="1"/>
              <a:t>Fig.1</a:t>
            </a:r>
            <a:r>
              <a:rPr lang="en-US" altLang="zh-CN"/>
              <a:t> </a:t>
            </a:r>
          </a:p>
          <a:p>
            <a:r>
              <a:rPr lang="en-US" altLang="zh-CN"/>
              <a:t>China's </a:t>
            </a:r>
            <a:r>
              <a:rPr lang="en-US" altLang="zh-CN" b="1"/>
              <a:t>export</a:t>
            </a:r>
            <a:r>
              <a:rPr lang="en-US" altLang="zh-CN"/>
              <a:t> of agricultural products to the five countries along the Mekong River from 2006 to 2015</a:t>
            </a:r>
          </a:p>
        </p:txBody>
      </p:sp>
      <p:sp>
        <p:nvSpPr>
          <p:cNvPr id="6" name="文本框 5"/>
          <p:cNvSpPr txBox="1"/>
          <p:nvPr/>
        </p:nvSpPr>
        <p:spPr>
          <a:xfrm>
            <a:off x="6180455" y="5558790"/>
            <a:ext cx="5633720" cy="922020"/>
          </a:xfrm>
          <a:prstGeom prst="rect">
            <a:avLst/>
          </a:prstGeom>
          <a:noFill/>
        </p:spPr>
        <p:txBody>
          <a:bodyPr wrap="square" rtlCol="0">
            <a:spAutoFit/>
          </a:bodyPr>
          <a:lstStyle/>
          <a:p>
            <a:r>
              <a:rPr lang="en-US" altLang="zh-CN" b="1"/>
              <a:t>Fig.2</a:t>
            </a:r>
          </a:p>
          <a:p>
            <a:r>
              <a:rPr lang="en-US" altLang="zh-CN"/>
              <a:t>China's amount of agricultural products</a:t>
            </a:r>
            <a:r>
              <a:rPr lang="en-US" altLang="zh-CN" b="1"/>
              <a:t> imported</a:t>
            </a:r>
            <a:r>
              <a:rPr lang="en-US" altLang="zh-CN"/>
              <a:t> from 5 countries along the Mekong River from 2006 to 2015</a:t>
            </a:r>
          </a:p>
        </p:txBody>
      </p:sp>
      <p:sp>
        <p:nvSpPr>
          <p:cNvPr id="7" name="文本框 6"/>
          <p:cNvSpPr txBox="1"/>
          <p:nvPr/>
        </p:nvSpPr>
        <p:spPr>
          <a:xfrm>
            <a:off x="480695" y="775970"/>
            <a:ext cx="11333480" cy="1599565"/>
          </a:xfrm>
          <a:prstGeom prst="rect">
            <a:avLst/>
          </a:prstGeom>
          <a:noFill/>
        </p:spPr>
        <p:txBody>
          <a:bodyPr wrap="square" rtlCol="0">
            <a:spAutoFit/>
          </a:bodyPr>
          <a:lstStyle/>
          <a:p>
            <a:r>
              <a:rPr lang="en-US" altLang="zh-CN" sz="2200" b="1"/>
              <a:t>1) </a:t>
            </a:r>
            <a:r>
              <a:rPr lang="zh-CN" altLang="en-US" sz="2200" b="1"/>
              <a:t>The gap between the agricultural </a:t>
            </a:r>
            <a:r>
              <a:rPr lang="en-US" altLang="zh-CN" sz="2200" b="1"/>
              <a:t>good</a:t>
            </a:r>
            <a:r>
              <a:rPr lang="zh-CN" altLang="en-US" sz="2200" b="1"/>
              <a:t>s trade between China and the countries along the Mekong River is large</a:t>
            </a:r>
            <a:r>
              <a:rPr lang="en-US" altLang="zh-CN" sz="2200" b="1"/>
              <a:t>.</a:t>
            </a:r>
          </a:p>
          <a:p>
            <a:r>
              <a:rPr lang="en-US" altLang="zh-CN"/>
              <a:t>The scale of agricultural trade between China and Thailand,Vietnam is much larger than that of Myanmar, Laos and Cambodia.The reason is related to the degree of economic development of the country and to the comparative advantages and planting structure of the national agricultural planting.</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1" name="AutoShape 11"/>
          <p:cNvSpPr/>
          <p:nvPr/>
        </p:nvSpPr>
        <p:spPr bwMode="auto">
          <a:xfrm>
            <a:off x="3358507" y="3235335"/>
            <a:ext cx="1477088" cy="26668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ctr">
              <a:defRPr/>
            </a:pPr>
            <a:r>
              <a:rPr lang="en-US" sz="114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Add your Title Here</a:t>
            </a:r>
            <a:endParaRPr lang="en-US" sz="151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3133" name="AutoShape 13"/>
          <p:cNvSpPr/>
          <p:nvPr/>
        </p:nvSpPr>
        <p:spPr bwMode="auto">
          <a:xfrm>
            <a:off x="5411825" y="3235335"/>
            <a:ext cx="1476294" cy="26668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ctr">
              <a:defRPr/>
            </a:pPr>
            <a:r>
              <a:rPr lang="en-US" sz="114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Add your Title Here</a:t>
            </a:r>
            <a:endParaRPr lang="en-US" sz="151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3141" name="AutoShape 21"/>
          <p:cNvSpPr/>
          <p:nvPr/>
        </p:nvSpPr>
        <p:spPr bwMode="auto">
          <a:xfrm>
            <a:off x="1431388" y="3234542"/>
            <a:ext cx="1477088" cy="26668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ctr">
              <a:defRPr/>
            </a:pPr>
            <a:r>
              <a:rPr lang="en-US" sz="114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Add your Title Here</a:t>
            </a:r>
            <a:endParaRPr lang="en-US" sz="151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3143" name="AutoShape 23"/>
          <p:cNvSpPr/>
          <p:nvPr/>
        </p:nvSpPr>
        <p:spPr bwMode="auto">
          <a:xfrm>
            <a:off x="1948884" y="2605132"/>
            <a:ext cx="442094" cy="280179"/>
          </a:xfrm>
          <a:custGeom>
            <a:avLst/>
            <a:gdLst>
              <a:gd name="T0" fmla="*/ 442119 w 21130"/>
              <a:gd name="T1" fmla="*/ 290243 h 21219"/>
              <a:gd name="T2" fmla="*/ 442119 w 21130"/>
              <a:gd name="T3" fmla="*/ 290243 h 21219"/>
              <a:gd name="T4" fmla="*/ 442119 w 21130"/>
              <a:gd name="T5" fmla="*/ 290243 h 21219"/>
              <a:gd name="T6" fmla="*/ 442119 w 21130"/>
              <a:gd name="T7" fmla="*/ 290243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7"/>
                  <a:pt x="425" y="16369"/>
                </a:cubicBezTo>
                <a:lnTo>
                  <a:pt x="5769" y="5878"/>
                </a:lnTo>
                <a:cubicBezTo>
                  <a:pt x="6353" y="4732"/>
                  <a:pt x="7383" y="4424"/>
                  <a:pt x="8191" y="5173"/>
                </a:cubicBezTo>
                <a:lnTo>
                  <a:pt x="13284" y="9889"/>
                </a:lnTo>
                <a:lnTo>
                  <a:pt x="17794" y="1073"/>
                </a:lnTo>
                <a:cubicBezTo>
                  <a:pt x="18434" y="-161"/>
                  <a:pt x="19631" y="-381"/>
                  <a:pt x="20438" y="676"/>
                </a:cubicBezTo>
                <a:cubicBezTo>
                  <a:pt x="21245" y="1690"/>
                  <a:pt x="21356" y="3586"/>
                  <a:pt x="20716" y="4864"/>
                </a:cubicBezTo>
                <a:lnTo>
                  <a:pt x="15205" y="15620"/>
                </a:lnTo>
                <a:cubicBezTo>
                  <a:pt x="14621" y="16722"/>
                  <a:pt x="13590" y="17031"/>
                  <a:pt x="12783" y="16282"/>
                </a:cubicBezTo>
                <a:lnTo>
                  <a:pt x="7689" y="11608"/>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3144" name="AutoShape 24"/>
          <p:cNvSpPr/>
          <p:nvPr/>
        </p:nvSpPr>
        <p:spPr bwMode="auto">
          <a:xfrm>
            <a:off x="3938706" y="2566241"/>
            <a:ext cx="316689" cy="346056"/>
          </a:xfrm>
          <a:custGeom>
            <a:avLst/>
            <a:gdLst>
              <a:gd name="T0" fmla="*/ 316707 w 21600"/>
              <a:gd name="T1" fmla="*/ 346075 h 21600"/>
              <a:gd name="T2" fmla="*/ 316707 w 21600"/>
              <a:gd name="T3" fmla="*/ 346075 h 21600"/>
              <a:gd name="T4" fmla="*/ 316707 w 21600"/>
              <a:gd name="T5" fmla="*/ 346075 h 21600"/>
              <a:gd name="T6" fmla="*/ 316707 w 21600"/>
              <a:gd name="T7" fmla="*/ 34607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21599"/>
                </a:moveTo>
                <a:lnTo>
                  <a:pt x="15882" y="21599"/>
                </a:lnTo>
                <a:lnTo>
                  <a:pt x="15882" y="0"/>
                </a:lnTo>
                <a:lnTo>
                  <a:pt x="21599" y="0"/>
                </a:lnTo>
                <a:cubicBezTo>
                  <a:pt x="21599" y="0"/>
                  <a:pt x="21599" y="21599"/>
                  <a:pt x="21599" y="21599"/>
                </a:cubicBezTo>
                <a:close/>
                <a:moveTo>
                  <a:pt x="13658" y="21599"/>
                </a:moveTo>
                <a:lnTo>
                  <a:pt x="7941" y="21599"/>
                </a:lnTo>
                <a:lnTo>
                  <a:pt x="7941" y="9983"/>
                </a:lnTo>
                <a:lnTo>
                  <a:pt x="13658" y="9983"/>
                </a:lnTo>
                <a:cubicBezTo>
                  <a:pt x="13658" y="9983"/>
                  <a:pt x="13658" y="21599"/>
                  <a:pt x="13658" y="21599"/>
                </a:cubicBezTo>
                <a:close/>
                <a:moveTo>
                  <a:pt x="5717" y="21599"/>
                </a:moveTo>
                <a:lnTo>
                  <a:pt x="0" y="21599"/>
                </a:lnTo>
                <a:lnTo>
                  <a:pt x="0" y="5990"/>
                </a:lnTo>
                <a:lnTo>
                  <a:pt x="5717" y="5990"/>
                </a:lnTo>
                <a:cubicBezTo>
                  <a:pt x="5717" y="5990"/>
                  <a:pt x="5717" y="21599"/>
                  <a:pt x="5717" y="21599"/>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3146" name="AutoShape 26"/>
          <p:cNvSpPr/>
          <p:nvPr/>
        </p:nvSpPr>
        <p:spPr bwMode="auto">
          <a:xfrm>
            <a:off x="8032644" y="2566242"/>
            <a:ext cx="330976" cy="353993"/>
          </a:xfrm>
          <a:custGeom>
            <a:avLst/>
            <a:gdLst>
              <a:gd name="T0" fmla="*/ 330994 w 21600"/>
              <a:gd name="T1" fmla="*/ 354013 h 21600"/>
              <a:gd name="T2" fmla="*/ 330994 w 21600"/>
              <a:gd name="T3" fmla="*/ 354013 h 21600"/>
              <a:gd name="T4" fmla="*/ 330994 w 21600"/>
              <a:gd name="T5" fmla="*/ 354013 h 21600"/>
              <a:gd name="T6" fmla="*/ 330994 w 21600"/>
              <a:gd name="T7" fmla="*/ 354013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9072" y="16413"/>
                </a:moveTo>
                <a:cubicBezTo>
                  <a:pt x="9072" y="16199"/>
                  <a:pt x="10249" y="16164"/>
                  <a:pt x="10781" y="16164"/>
                </a:cubicBezTo>
                <a:cubicBezTo>
                  <a:pt x="12109" y="16164"/>
                  <a:pt x="12489" y="16270"/>
                  <a:pt x="12489" y="16413"/>
                </a:cubicBezTo>
                <a:cubicBezTo>
                  <a:pt x="12489" y="17407"/>
                  <a:pt x="11730" y="18189"/>
                  <a:pt x="10781" y="18189"/>
                </a:cubicBezTo>
                <a:cubicBezTo>
                  <a:pt x="9831" y="18189"/>
                  <a:pt x="9072" y="17407"/>
                  <a:pt x="9072" y="16413"/>
                </a:cubicBezTo>
                <a:close/>
                <a:moveTo>
                  <a:pt x="19360" y="17265"/>
                </a:moveTo>
                <a:cubicBezTo>
                  <a:pt x="17804" y="15525"/>
                  <a:pt x="13779" y="15170"/>
                  <a:pt x="10781" y="15170"/>
                </a:cubicBezTo>
                <a:cubicBezTo>
                  <a:pt x="7820" y="15170"/>
                  <a:pt x="3757" y="15525"/>
                  <a:pt x="2201" y="17265"/>
                </a:cubicBezTo>
                <a:cubicBezTo>
                  <a:pt x="3757" y="19006"/>
                  <a:pt x="7820" y="19433"/>
                  <a:pt x="10781" y="19397"/>
                </a:cubicBezTo>
                <a:cubicBezTo>
                  <a:pt x="13779" y="19397"/>
                  <a:pt x="17804" y="19042"/>
                  <a:pt x="19360" y="17265"/>
                </a:cubicBezTo>
                <a:close/>
                <a:moveTo>
                  <a:pt x="21599" y="17976"/>
                </a:moveTo>
                <a:cubicBezTo>
                  <a:pt x="21599" y="20463"/>
                  <a:pt x="14805" y="21599"/>
                  <a:pt x="10781" y="21599"/>
                </a:cubicBezTo>
                <a:cubicBezTo>
                  <a:pt x="6756" y="21599"/>
                  <a:pt x="0" y="20463"/>
                  <a:pt x="0" y="17976"/>
                </a:cubicBezTo>
                <a:cubicBezTo>
                  <a:pt x="0" y="17585"/>
                  <a:pt x="151" y="17230"/>
                  <a:pt x="455" y="16910"/>
                </a:cubicBezTo>
                <a:cubicBezTo>
                  <a:pt x="4138" y="9841"/>
                  <a:pt x="3188" y="6536"/>
                  <a:pt x="5200" y="3908"/>
                </a:cubicBezTo>
                <a:cubicBezTo>
                  <a:pt x="6111" y="2735"/>
                  <a:pt x="7175" y="1989"/>
                  <a:pt x="8882" y="1634"/>
                </a:cubicBezTo>
                <a:cubicBezTo>
                  <a:pt x="8959" y="710"/>
                  <a:pt x="9756" y="0"/>
                  <a:pt x="10781" y="0"/>
                </a:cubicBezTo>
                <a:cubicBezTo>
                  <a:pt x="11768" y="0"/>
                  <a:pt x="12603" y="710"/>
                  <a:pt x="12679" y="1634"/>
                </a:cubicBezTo>
                <a:cubicBezTo>
                  <a:pt x="14387" y="1989"/>
                  <a:pt x="15450" y="2735"/>
                  <a:pt x="16361" y="3908"/>
                </a:cubicBezTo>
                <a:cubicBezTo>
                  <a:pt x="18372" y="6536"/>
                  <a:pt x="17424" y="9841"/>
                  <a:pt x="21106" y="16910"/>
                </a:cubicBezTo>
                <a:cubicBezTo>
                  <a:pt x="21409" y="17230"/>
                  <a:pt x="21599" y="17585"/>
                  <a:pt x="21599" y="17976"/>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3147" name="AutoShape 27"/>
          <p:cNvSpPr/>
          <p:nvPr/>
        </p:nvSpPr>
        <p:spPr bwMode="auto">
          <a:xfrm>
            <a:off x="10093900" y="2633706"/>
            <a:ext cx="304783" cy="301609"/>
          </a:xfrm>
          <a:custGeom>
            <a:avLst/>
            <a:gdLst>
              <a:gd name="T0" fmla="*/ 304800 w 21600"/>
              <a:gd name="T1" fmla="*/ 301625 h 21600"/>
              <a:gd name="T2" fmla="*/ 304800 w 21600"/>
              <a:gd name="T3" fmla="*/ 301625 h 21600"/>
              <a:gd name="T4" fmla="*/ 304800 w 21600"/>
              <a:gd name="T5" fmla="*/ 301625 h 21600"/>
              <a:gd name="T6" fmla="*/ 304800 w 21600"/>
              <a:gd name="T7" fmla="*/ 30162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9821" y="21405"/>
                </a:moveTo>
                <a:cubicBezTo>
                  <a:pt x="9821" y="16015"/>
                  <a:pt x="5524" y="11401"/>
                  <a:pt x="153" y="11401"/>
                </a:cubicBezTo>
                <a:lnTo>
                  <a:pt x="153" y="7717"/>
                </a:lnTo>
                <a:cubicBezTo>
                  <a:pt x="7251" y="7717"/>
                  <a:pt x="13658" y="12796"/>
                  <a:pt x="13658" y="21405"/>
                </a:cubicBezTo>
                <a:cubicBezTo>
                  <a:pt x="13658" y="21405"/>
                  <a:pt x="9821" y="21405"/>
                  <a:pt x="9821" y="21405"/>
                </a:cubicBezTo>
                <a:close/>
                <a:moveTo>
                  <a:pt x="17417" y="21405"/>
                </a:moveTo>
                <a:cubicBezTo>
                  <a:pt x="17417" y="12098"/>
                  <a:pt x="9399" y="3994"/>
                  <a:pt x="153" y="3994"/>
                </a:cubicBezTo>
                <a:lnTo>
                  <a:pt x="153" y="0"/>
                </a:lnTo>
                <a:cubicBezTo>
                  <a:pt x="11509" y="0"/>
                  <a:pt x="21600" y="8725"/>
                  <a:pt x="21600" y="21405"/>
                </a:cubicBezTo>
                <a:cubicBezTo>
                  <a:pt x="21600" y="21405"/>
                  <a:pt x="17417" y="21405"/>
                  <a:pt x="17417" y="21405"/>
                </a:cubicBezTo>
                <a:close/>
                <a:moveTo>
                  <a:pt x="2801" y="21599"/>
                </a:moveTo>
                <a:cubicBezTo>
                  <a:pt x="1266" y="21599"/>
                  <a:pt x="0" y="20359"/>
                  <a:pt x="0" y="18769"/>
                </a:cubicBezTo>
                <a:cubicBezTo>
                  <a:pt x="0" y="17217"/>
                  <a:pt x="1266" y="15937"/>
                  <a:pt x="2801" y="15937"/>
                </a:cubicBezTo>
                <a:cubicBezTo>
                  <a:pt x="4335" y="15937"/>
                  <a:pt x="5640" y="17217"/>
                  <a:pt x="5640" y="18769"/>
                </a:cubicBezTo>
                <a:cubicBezTo>
                  <a:pt x="5640" y="20359"/>
                  <a:pt x="4335" y="21599"/>
                  <a:pt x="2801" y="21599"/>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26" name="矩形 25"/>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7" name="文本框 26"/>
          <p:cNvSpPr txBox="1"/>
          <p:nvPr/>
        </p:nvSpPr>
        <p:spPr>
          <a:xfrm>
            <a:off x="313510" y="154366"/>
            <a:ext cx="2403475"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2.2 Problems</a:t>
            </a:r>
          </a:p>
        </p:txBody>
      </p:sp>
      <p:sp>
        <p:nvSpPr>
          <p:cNvPr id="14" name="TextBox 13"/>
          <p:cNvSpPr txBox="1"/>
          <p:nvPr/>
        </p:nvSpPr>
        <p:spPr>
          <a:xfrm>
            <a:off x="7192010" y="1106170"/>
            <a:ext cx="4400550" cy="4492625"/>
          </a:xfrm>
          <a:prstGeom prst="rect">
            <a:avLst/>
          </a:prstGeom>
          <a:noFill/>
        </p:spPr>
        <p:txBody>
          <a:bodyPr wrap="square" rtlCol="0">
            <a:spAutoFit/>
          </a:bodyPr>
          <a:lstStyle/>
          <a:p>
            <a:r>
              <a:rPr lang="zh-CN" altLang="en-US" sz="2200" b="1"/>
              <a:t>2)China has a long-term deficit in agricultural trade with most countries along the Mekong river.</a:t>
            </a:r>
          </a:p>
          <a:p>
            <a:endParaRPr lang="zh-CN" altLang="en-US" sz="2200" b="1"/>
          </a:p>
          <a:p>
            <a:r>
              <a:rPr lang="en-US" altLang="zh-CN" sz="1800"/>
              <a:t>First, the natural conditions of the countries along the Mekong River are better than those of China.</a:t>
            </a:r>
          </a:p>
          <a:p>
            <a:r>
              <a:rPr lang="en-US" altLang="zh-CN" sz="1800"/>
              <a:t>Second, the five countries along the Mekong River have a competitive relationship in the production of agricultural products. Especially in the production of special agricultural products, the five countries along the Mekong River have advantages over China, which is not conducive to China's agricultural exports to these countries.</a:t>
            </a:r>
          </a:p>
        </p:txBody>
      </p:sp>
      <p:sp>
        <p:nvSpPr>
          <p:cNvPr id="49" name="矩形 48"/>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2" name="图片 1"/>
          <p:cNvPicPr>
            <a:picLocks noChangeAspect="1"/>
          </p:cNvPicPr>
          <p:nvPr/>
        </p:nvPicPr>
        <p:blipFill>
          <a:blip r:embed="rId3"/>
          <a:stretch>
            <a:fillRect/>
          </a:stretch>
        </p:blipFill>
        <p:spPr>
          <a:xfrm>
            <a:off x="711200" y="1106170"/>
            <a:ext cx="6298022" cy="3780028"/>
          </a:xfrm>
          <a:prstGeom prst="rect">
            <a:avLst/>
          </a:prstGeom>
        </p:spPr>
      </p:pic>
      <p:sp>
        <p:nvSpPr>
          <p:cNvPr id="3" name="文本框 2"/>
          <p:cNvSpPr txBox="1"/>
          <p:nvPr/>
        </p:nvSpPr>
        <p:spPr>
          <a:xfrm>
            <a:off x="717550" y="4988560"/>
            <a:ext cx="6226175" cy="922020"/>
          </a:xfrm>
          <a:prstGeom prst="rect">
            <a:avLst/>
          </a:prstGeom>
          <a:noFill/>
        </p:spPr>
        <p:txBody>
          <a:bodyPr wrap="square" rtlCol="0">
            <a:spAutoFit/>
          </a:bodyPr>
          <a:lstStyle/>
          <a:p>
            <a:r>
              <a:rPr lang="en-US" altLang="zh-CN" b="1"/>
              <a:t>Fig 3.</a:t>
            </a:r>
            <a:endParaRPr lang="en-US" altLang="zh-CN"/>
          </a:p>
          <a:p>
            <a:r>
              <a:rPr lang="en-US" altLang="zh-CN"/>
              <a:t>A chart of China's agricultural trade balance among the five countries along the Mekong river</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35" y="378"/>
            <a:ext cx="12191331" cy="68572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6" name="矩形 5"/>
          <p:cNvSpPr/>
          <p:nvPr/>
        </p:nvSpPr>
        <p:spPr>
          <a:xfrm>
            <a:off x="2218055" y="2106295"/>
            <a:ext cx="7996555" cy="26860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p:cNvSpPr/>
          <p:nvPr/>
        </p:nvSpPr>
        <p:spPr>
          <a:xfrm>
            <a:off x="4889500" y="2595245"/>
            <a:ext cx="5299075" cy="1169035"/>
          </a:xfrm>
          <a:prstGeom prst="rect">
            <a:avLst/>
          </a:prstGeom>
        </p:spPr>
        <p:txBody>
          <a:bodyPr wrap="square" lIns="0" tIns="0" rIns="0" bIns="0">
            <a:spAutoFit/>
          </a:bodyPr>
          <a:lstStyle/>
          <a:p>
            <a:pPr algn="l"/>
            <a:r>
              <a:rPr lang="en-US" altLang="zh-CN" sz="3795"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rPr>
              <a:t>Calculation and Analysis of Virtual Water Flow </a:t>
            </a:r>
            <a:endParaRPr lang="en-US" altLang="zh-CN" sz="3795" b="1"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TextBox 11"/>
          <p:cNvSpPr txBox="1"/>
          <p:nvPr/>
        </p:nvSpPr>
        <p:spPr>
          <a:xfrm>
            <a:off x="5916163" y="3873541"/>
            <a:ext cx="2002790" cy="337185"/>
          </a:xfrm>
          <a:prstGeom prst="rect">
            <a:avLst/>
          </a:prstGeom>
          <a:noFill/>
        </p:spPr>
        <p:txBody>
          <a:bodyPr wrap="none" rtlCol="0">
            <a:spAutoFit/>
          </a:bodyPr>
          <a:lstStyle/>
          <a:p>
            <a:pPr marL="171450" lvl="1" indent="-171450" algn="l">
              <a:buFont typeface="Arial" panose="020B0604020202020204" pitchFamily="34" charset="0"/>
              <a:buChar char="•"/>
            </a:pPr>
            <a:r>
              <a:rPr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Empirical </a:t>
            </a:r>
            <a:r>
              <a:rPr lang="en-US"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A</a:t>
            </a:r>
            <a:r>
              <a:rPr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nalysis</a:t>
            </a:r>
          </a:p>
        </p:txBody>
      </p:sp>
      <p:sp>
        <p:nvSpPr>
          <p:cNvPr id="13" name="TextBox 11"/>
          <p:cNvSpPr txBox="1"/>
          <p:nvPr/>
        </p:nvSpPr>
        <p:spPr>
          <a:xfrm>
            <a:off x="5929277" y="4144911"/>
            <a:ext cx="2624455" cy="337185"/>
          </a:xfrm>
          <a:prstGeom prst="rect">
            <a:avLst/>
          </a:prstGeom>
          <a:noFill/>
        </p:spPr>
        <p:txBody>
          <a:bodyPr wrap="none" rtlCol="0">
            <a:spAutoFit/>
          </a:bodyPr>
          <a:lstStyle/>
          <a:p>
            <a:pPr marL="171450" lvl="1" indent="-171450" algn="l">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sym typeface="Arial" panose="020B0604020202020204" pitchFamily="34" charset="0"/>
              </a:rPr>
              <a:t>Export Structure Analysis</a:t>
            </a:r>
          </a:p>
        </p:txBody>
      </p:sp>
      <p:sp>
        <p:nvSpPr>
          <p:cNvPr id="15" name="矩形 259"/>
          <p:cNvSpPr>
            <a:spLocks noChangeArrowheads="1"/>
          </p:cNvSpPr>
          <p:nvPr/>
        </p:nvSpPr>
        <p:spPr bwMode="auto">
          <a:xfrm>
            <a:off x="2324348" y="2525209"/>
            <a:ext cx="2255993" cy="2013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3085" cap="all" dirty="0">
                <a:solidFill>
                  <a:schemeClr val="bg1"/>
                </a:solidFill>
                <a:latin typeface="Arial" panose="020B0604020202020204" pitchFamily="34" charset="0"/>
                <a:cs typeface="Arial" panose="020B0604020202020204" pitchFamily="34" charset="0"/>
                <a:sym typeface="Arial" panose="020B0604020202020204" pitchFamily="34" charset="0"/>
              </a:rPr>
              <a:t>03</a:t>
            </a:r>
          </a:p>
        </p:txBody>
      </p:sp>
      <p:cxnSp>
        <p:nvCxnSpPr>
          <p:cNvPr id="16" name="直接连接符 15"/>
          <p:cNvCxnSpPr/>
          <p:nvPr/>
        </p:nvCxnSpPr>
        <p:spPr>
          <a:xfrm>
            <a:off x="4726020" y="2256133"/>
            <a:ext cx="0" cy="221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extBox 11"/>
          <p:cNvSpPr txBox="1"/>
          <p:nvPr/>
        </p:nvSpPr>
        <p:spPr>
          <a:xfrm>
            <a:off x="5941977" y="4411611"/>
            <a:ext cx="2804160" cy="337185"/>
          </a:xfrm>
          <a:prstGeom prst="rect">
            <a:avLst/>
          </a:prstGeom>
          <a:noFill/>
        </p:spPr>
        <p:txBody>
          <a:bodyPr wrap="none" rtlCol="0">
            <a:spAutoFit/>
          </a:bodyPr>
          <a:lstStyle/>
          <a:p>
            <a:pPr marL="171450" lvl="1" indent="-171450" algn="l">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sym typeface="Arial" panose="020B0604020202020204" pitchFamily="34" charset="0"/>
              </a:rPr>
              <a:t>Virtual Water Flow Analysis</a:t>
            </a: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2" presetClass="entr" presetSubtype="8"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p:tgtEl>
                                          <p:spTgt spid="11"/>
                                        </p:tgtEl>
                                        <p:attrNameLst>
                                          <p:attrName>ppt_x</p:attrName>
                                        </p:attrNameLst>
                                      </p:cBhvr>
                                      <p:tavLst>
                                        <p:tav tm="0">
                                          <p:val>
                                            <p:strVal val="#ppt_x-#ppt_w*1.125000"/>
                                          </p:val>
                                        </p:tav>
                                        <p:tav tm="100000">
                                          <p:val>
                                            <p:strVal val="#ppt_x"/>
                                          </p:val>
                                        </p:tav>
                                      </p:tavLst>
                                    </p:anim>
                                    <p:animEffect transition="in" filter="wipe(right)">
                                      <p:cBhvr>
                                        <p:cTn id="14" dur="500"/>
                                        <p:tgtEl>
                                          <p:spTgt spid="11"/>
                                        </p:tgtEl>
                                      </p:cBhvr>
                                    </p:animEffect>
                                  </p:childTnLst>
                                </p:cTn>
                              </p:par>
                            </p:childTnLst>
                          </p:cTn>
                        </p:par>
                        <p:par>
                          <p:cTn id="15" fill="hold">
                            <p:stCondLst>
                              <p:cond delay="1000"/>
                            </p:stCondLst>
                            <p:childTnLst>
                              <p:par>
                                <p:cTn id="16" presetID="12" presetClass="entr" presetSubtype="8"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p:tgtEl>
                                          <p:spTgt spid="13"/>
                                        </p:tgtEl>
                                        <p:attrNameLst>
                                          <p:attrName>ppt_x</p:attrName>
                                        </p:attrNameLst>
                                      </p:cBhvr>
                                      <p:tavLst>
                                        <p:tav tm="0">
                                          <p:val>
                                            <p:strVal val="#ppt_x-#ppt_w*1.125000"/>
                                          </p:val>
                                        </p:tav>
                                        <p:tav tm="100000">
                                          <p:val>
                                            <p:strVal val="#ppt_x"/>
                                          </p:val>
                                        </p:tav>
                                      </p:tavLst>
                                    </p:anim>
                                    <p:animEffect transition="in" filter="wipe(right)">
                                      <p:cBhvr>
                                        <p:cTn id="19" dur="500"/>
                                        <p:tgtEl>
                                          <p:spTgt spid="13"/>
                                        </p:tgtEl>
                                      </p:cBhvr>
                                    </p:animEffect>
                                  </p:childTnLst>
                                </p:cTn>
                              </p:par>
                            </p:childTnLst>
                          </p:cTn>
                        </p:par>
                        <p:par>
                          <p:cTn id="20" fill="hold">
                            <p:stCondLst>
                              <p:cond delay="1500"/>
                            </p:stCondLst>
                            <p:childTnLst>
                              <p:par>
                                <p:cTn id="21" presetID="12" presetClass="entr" presetSubtype="8" fill="hold" grpId="0" nodeType="after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p:tgtEl>
                                          <p:spTgt spid="2"/>
                                        </p:tgtEl>
                                        <p:attrNameLst>
                                          <p:attrName>ppt_x</p:attrName>
                                        </p:attrNameLst>
                                      </p:cBhvr>
                                      <p:tavLst>
                                        <p:tav tm="0">
                                          <p:val>
                                            <p:strVal val="#ppt_x-#ppt_w*1.125000"/>
                                          </p:val>
                                        </p:tav>
                                        <p:tav tm="100000">
                                          <p:val>
                                            <p:strVal val="#ppt_x"/>
                                          </p:val>
                                        </p:tav>
                                      </p:tavLst>
                                    </p:anim>
                                    <p:animEffect transition="in" filter="wipe(right)">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9" name="AutoShape 11"/>
          <p:cNvSpPr/>
          <p:nvPr/>
        </p:nvSpPr>
        <p:spPr bwMode="auto">
          <a:xfrm>
            <a:off x="6773032" y="3391696"/>
            <a:ext cx="981815" cy="2849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ctr">
              <a:defRPr/>
            </a:pPr>
            <a:r>
              <a:rPr lang="en-US" sz="130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Title Name</a:t>
            </a:r>
            <a:endParaRPr lang="en-US" sz="170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5182" name="AutoShape 14"/>
          <p:cNvSpPr/>
          <p:nvPr/>
        </p:nvSpPr>
        <p:spPr bwMode="auto">
          <a:xfrm>
            <a:off x="4596690" y="2401151"/>
            <a:ext cx="661157" cy="419077"/>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4437380" y="290195"/>
            <a:ext cx="7753985" cy="162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TextBox 10"/>
          <p:cNvSpPr txBox="1"/>
          <p:nvPr/>
        </p:nvSpPr>
        <p:spPr>
          <a:xfrm>
            <a:off x="7066515" y="1431361"/>
            <a:ext cx="4252595" cy="4092575"/>
          </a:xfrm>
          <a:prstGeom prst="rect">
            <a:avLst/>
          </a:prstGeom>
          <a:noFill/>
        </p:spPr>
        <p:txBody>
          <a:bodyPr wrap="square" rtlCol="0">
            <a:spAutoFit/>
          </a:bodyPr>
          <a:lstStyle/>
          <a:p>
            <a:r>
              <a:rPr lang="zh-CN" altLang="en-US" sz="2000" dirty="0">
                <a:latin typeface="Arial" panose="020B0604020202020204" pitchFamily="34" charset="0"/>
                <a:ea typeface="微软雅黑" panose="020B0503020204020204" pitchFamily="34" charset="-122"/>
                <a:cs typeface="Arial" panose="020B0604020202020204" pitchFamily="34" charset="0"/>
              </a:rPr>
              <a:t>Five major agricultural products  </a:t>
            </a:r>
            <a:r>
              <a:rPr lang="zh-CN" altLang="en-US" sz="2000" b="1" dirty="0">
                <a:latin typeface="Arial" panose="020B0604020202020204" pitchFamily="34" charset="0"/>
                <a:ea typeface="微软雅黑" panose="020B0503020204020204" pitchFamily="34" charset="-122"/>
                <a:cs typeface="Arial" panose="020B0604020202020204" pitchFamily="34" charset="0"/>
              </a:rPr>
              <a:t>rice, sugar cane, mango, apple</a:t>
            </a:r>
            <a:r>
              <a:rPr lang="zh-CN" altLang="en-US" sz="2000" dirty="0">
                <a:latin typeface="Arial" panose="020B0604020202020204" pitchFamily="34" charset="0"/>
                <a:ea typeface="微软雅黑" panose="020B0503020204020204" pitchFamily="34" charset="-122"/>
                <a:cs typeface="Arial" panose="020B0604020202020204" pitchFamily="34" charset="0"/>
              </a:rPr>
              <a:t> </a:t>
            </a:r>
            <a:r>
              <a:rPr lang="zh-CN" altLang="en-US" sz="2000" b="1" dirty="0">
                <a:latin typeface="Arial" panose="020B0604020202020204" pitchFamily="34" charset="0"/>
                <a:ea typeface="微软雅黑" panose="020B0503020204020204" pitchFamily="34" charset="-122"/>
                <a:cs typeface="Arial" panose="020B0604020202020204" pitchFamily="34" charset="0"/>
              </a:rPr>
              <a:t>and corn</a:t>
            </a:r>
            <a:r>
              <a:rPr lang="zh-CN" altLang="en-US" sz="2000" dirty="0">
                <a:latin typeface="Arial" panose="020B0604020202020204" pitchFamily="34" charset="0"/>
                <a:ea typeface="微软雅黑" panose="020B0503020204020204" pitchFamily="34" charset="-122"/>
                <a:cs typeface="Arial" panose="020B0604020202020204" pitchFamily="34" charset="0"/>
              </a:rPr>
              <a:t> were selected for analysis.</a:t>
            </a:r>
          </a:p>
          <a:p>
            <a:endParaRPr lang="zh-CN" altLang="en-US" sz="2000" dirty="0">
              <a:latin typeface="Arial" panose="020B0604020202020204" pitchFamily="34" charset="0"/>
              <a:ea typeface="微软雅黑" panose="020B0503020204020204" pitchFamily="34" charset="-122"/>
              <a:cs typeface="Arial" panose="020B0604020202020204" pitchFamily="34" charset="0"/>
            </a:endParaRPr>
          </a:p>
          <a:p>
            <a:r>
              <a:rPr lang="zh-CN" altLang="en-US" sz="2000" dirty="0">
                <a:latin typeface="Arial" panose="020B0604020202020204" pitchFamily="34" charset="0"/>
                <a:ea typeface="微软雅黑" panose="020B0503020204020204" pitchFamily="34" charset="-122"/>
                <a:cs typeface="Arial" panose="020B0604020202020204" pitchFamily="34" charset="0"/>
              </a:rPr>
              <a:t>The data required included</a:t>
            </a:r>
            <a:r>
              <a:rPr lang="en-US" altLang="zh-CN" sz="2000" dirty="0">
                <a:latin typeface="Arial" panose="020B0604020202020204" pitchFamily="34" charset="0"/>
                <a:ea typeface="微软雅黑" panose="020B0503020204020204" pitchFamily="34" charset="-122"/>
                <a:cs typeface="Arial" panose="020B0604020202020204" pitchFamily="34" charset="0"/>
              </a:rPr>
              <a:t>:</a:t>
            </a:r>
          </a:p>
          <a:p>
            <a:r>
              <a:rPr lang="zh-CN" altLang="en-US" sz="2000" dirty="0">
                <a:latin typeface="Arial" panose="020B0604020202020204" pitchFamily="34" charset="0"/>
                <a:ea typeface="微软雅黑" panose="020B0503020204020204" pitchFamily="34" charset="-122"/>
                <a:cs typeface="Arial" panose="020B0604020202020204" pitchFamily="34" charset="0"/>
              </a:rPr>
              <a:t>①</a:t>
            </a:r>
            <a:r>
              <a:rPr lang="en-US" altLang="zh-CN" sz="2000" dirty="0">
                <a:latin typeface="Arial" panose="020B0604020202020204" pitchFamily="34" charset="0"/>
                <a:ea typeface="微软雅黑" panose="020B0503020204020204" pitchFamily="34" charset="-122"/>
                <a:cs typeface="Arial" panose="020B0604020202020204" pitchFamily="34" charset="0"/>
              </a:rPr>
              <a:t>I</a:t>
            </a:r>
            <a:r>
              <a:rPr lang="zh-CN" altLang="en-US" sz="2000" dirty="0">
                <a:latin typeface="Arial" panose="020B0604020202020204" pitchFamily="34" charset="0"/>
                <a:ea typeface="微软雅黑" panose="020B0503020204020204" pitchFamily="34" charset="-122"/>
                <a:cs typeface="Arial" panose="020B0604020202020204" pitchFamily="34" charset="0"/>
              </a:rPr>
              <a:t>mport and export trade data of five agricultural products from five countries along the Mekong River</a:t>
            </a:r>
          </a:p>
          <a:p>
            <a:r>
              <a:rPr lang="zh-CN" altLang="en-US" sz="2000" dirty="0">
                <a:latin typeface="Arial" panose="020B0604020202020204" pitchFamily="34" charset="0"/>
                <a:ea typeface="微软雅黑" panose="020B0503020204020204" pitchFamily="34" charset="-122"/>
                <a:cs typeface="Arial" panose="020B0604020202020204" pitchFamily="34" charset="0"/>
              </a:rPr>
              <a:t>②The virtual water content of the five agricultural products in China and the five countries along the Mekong River.</a:t>
            </a:r>
          </a:p>
          <a:p>
            <a:r>
              <a:rPr lang="zh-CN" altLang="en-US" sz="2000" dirty="0">
                <a:latin typeface="Arial" panose="020B0604020202020204" pitchFamily="34" charset="0"/>
                <a:ea typeface="微软雅黑" panose="020B0503020204020204" pitchFamily="34" charset="-122"/>
                <a:cs typeface="Arial" panose="020B0604020202020204" pitchFamily="34" charset="0"/>
              </a:rPr>
              <a:t> </a:t>
            </a:r>
          </a:p>
        </p:txBody>
      </p:sp>
      <p:sp>
        <p:nvSpPr>
          <p:cNvPr id="12" name="文本框 14"/>
          <p:cNvSpPr txBox="1"/>
          <p:nvPr/>
        </p:nvSpPr>
        <p:spPr>
          <a:xfrm>
            <a:off x="313510" y="154366"/>
            <a:ext cx="406273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marL="0" lvl="1"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3.1 Empirical Analysis</a:t>
            </a:r>
            <a:endParaRPr lang="en-US" altLang="zh-CN" sz="3035" b="1" dirty="0">
              <a:solidFill>
                <a:schemeClr val="bg2"/>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4" name="图片 3"/>
          <p:cNvPicPr>
            <a:picLocks noChangeAspect="1"/>
          </p:cNvPicPr>
          <p:nvPr/>
        </p:nvPicPr>
        <p:blipFill>
          <a:blip r:embed="rId3"/>
          <a:stretch>
            <a:fillRect/>
          </a:stretch>
        </p:blipFill>
        <p:spPr>
          <a:xfrm>
            <a:off x="986790" y="1431290"/>
            <a:ext cx="5786120" cy="39954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9" name="AutoShape 11"/>
          <p:cNvSpPr/>
          <p:nvPr/>
        </p:nvSpPr>
        <p:spPr bwMode="auto">
          <a:xfrm>
            <a:off x="6773032" y="3391696"/>
            <a:ext cx="981815" cy="2849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ctr">
              <a:defRPr/>
            </a:pPr>
            <a:r>
              <a:rPr lang="en-US" sz="130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Title Name</a:t>
            </a:r>
            <a:endParaRPr lang="en-US" sz="170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5182" name="AutoShape 14"/>
          <p:cNvSpPr/>
          <p:nvPr/>
        </p:nvSpPr>
        <p:spPr bwMode="auto">
          <a:xfrm>
            <a:off x="4215690" y="2807551"/>
            <a:ext cx="661157" cy="419077"/>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4437380" y="290195"/>
            <a:ext cx="7753985" cy="162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0" name="TextBox 9"/>
          <p:cNvSpPr txBox="1"/>
          <p:nvPr/>
        </p:nvSpPr>
        <p:spPr>
          <a:xfrm>
            <a:off x="913765" y="1202690"/>
            <a:ext cx="6235700" cy="1198880"/>
          </a:xfrm>
          <a:prstGeom prst="rect">
            <a:avLst/>
          </a:prstGeom>
          <a:noFill/>
        </p:spPr>
        <p:txBody>
          <a:bodyPr wrap="square" rtlCol="0">
            <a:spAutoFit/>
          </a:bodyPr>
          <a:lstStyle/>
          <a:p>
            <a:r>
              <a:rPr lang="en-US" altLang="zh-CN" b="1" dirty="0">
                <a:latin typeface="微软雅黑" panose="020B0503020204020204" pitchFamily="34" charset="-122"/>
                <a:ea typeface="微软雅黑" panose="020B0503020204020204" pitchFamily="34" charset="-122"/>
              </a:rPr>
              <a:t>Table 1:</a:t>
            </a:r>
          </a:p>
          <a:p>
            <a:r>
              <a:rPr lang="en-US" altLang="zh-CN" dirty="0">
                <a:latin typeface="微软雅黑" panose="020B0503020204020204" pitchFamily="34" charset="-122"/>
                <a:ea typeface="微软雅黑" panose="020B0503020204020204" pitchFamily="34" charset="-122"/>
              </a:rPr>
              <a:t>Virtual water content of unit quality agricultural products in China and 5 countries along the Mekong River     (unit: m</a:t>
            </a:r>
            <a:r>
              <a:rPr lang="en-US" altLang="zh-CN" baseline="30000" dirty="0">
                <a:latin typeface="微软雅黑" panose="020B0503020204020204" pitchFamily="34" charset="-122"/>
                <a:ea typeface="微软雅黑" panose="020B0503020204020204" pitchFamily="34" charset="-122"/>
              </a:rPr>
              <a:t>3</a:t>
            </a:r>
            <a:r>
              <a:rPr lang="en-US" altLang="zh-CN" dirty="0">
                <a:latin typeface="微软雅黑" panose="020B0503020204020204" pitchFamily="34" charset="-122"/>
                <a:ea typeface="微软雅黑" panose="020B0503020204020204" pitchFamily="34" charset="-122"/>
              </a:rPr>
              <a:t>/ton)</a:t>
            </a:r>
          </a:p>
        </p:txBody>
      </p:sp>
      <p:sp>
        <p:nvSpPr>
          <p:cNvPr id="11" name="TextBox 10"/>
          <p:cNvSpPr txBox="1"/>
          <p:nvPr/>
        </p:nvSpPr>
        <p:spPr>
          <a:xfrm>
            <a:off x="7369410" y="1721556"/>
            <a:ext cx="4252595" cy="3415030"/>
          </a:xfrm>
          <a:prstGeom prst="rect">
            <a:avLst/>
          </a:prstGeom>
          <a:noFill/>
        </p:spPr>
        <p:txBody>
          <a:bodyPr wrap="square" rtlCol="0">
            <a:spAutoFit/>
          </a:bodyPr>
          <a:lstStyle/>
          <a:p>
            <a:pPr>
              <a:lnSpc>
                <a:spcPct val="120000"/>
              </a:lnSpc>
              <a:spcBef>
                <a:spcPts val="0"/>
              </a:spcBef>
              <a:spcAft>
                <a:spcPts val="0"/>
              </a:spcAft>
            </a:pPr>
            <a:r>
              <a:rPr lang="zh-CN" altLang="en-US" sz="2000" dirty="0">
                <a:latin typeface="微软雅黑" panose="020B0503020204020204" pitchFamily="34" charset="-122"/>
                <a:ea typeface="微软雅黑" panose="020B0503020204020204" pitchFamily="34" charset="-122"/>
              </a:rPr>
              <a:t>Table </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 summarizes the amount of water needed for the production of five agricultural products such as rice, sugar cane, mango, apple, and corn in five countries along the Mekong River, namely the virtual water content of five agricultural products.</a:t>
            </a:r>
          </a:p>
        </p:txBody>
      </p:sp>
      <p:sp>
        <p:nvSpPr>
          <p:cNvPr id="12" name="文本框 14"/>
          <p:cNvSpPr txBox="1"/>
          <p:nvPr/>
        </p:nvSpPr>
        <p:spPr>
          <a:xfrm>
            <a:off x="313510" y="154366"/>
            <a:ext cx="406273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marL="0" lvl="1"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3.1 Empirical Analysis</a:t>
            </a:r>
            <a:endParaRPr lang="en-US" altLang="zh-CN" sz="3035" b="1" dirty="0">
              <a:solidFill>
                <a:schemeClr val="bg2"/>
              </a:solidFill>
              <a:latin typeface="Arial" panose="020B0604020202020204" pitchFamily="34" charset="0"/>
              <a:ea typeface="微软雅黑" panose="020B0503020204020204" pitchFamily="34" charset="-122"/>
              <a:cs typeface="+mn-ea"/>
              <a:sym typeface="Arial" panose="020B0604020202020204" pitchFamily="34" charset="0"/>
            </a:endParaRPr>
          </a:p>
        </p:txBody>
      </p:sp>
      <p:graphicFrame>
        <p:nvGraphicFramePr>
          <p:cNvPr id="2" name="表格 1"/>
          <p:cNvGraphicFramePr/>
          <p:nvPr/>
        </p:nvGraphicFramePr>
        <p:xfrm>
          <a:off x="913765" y="2593340"/>
          <a:ext cx="6055995" cy="2875915"/>
        </p:xfrm>
        <a:graphic>
          <a:graphicData uri="http://schemas.openxmlformats.org/drawingml/2006/table">
            <a:tbl>
              <a:tblPr firstRow="1" bandRow="1">
                <a:tableStyleId>{284E427A-3D55-4303-BF80-6455036E1DE7}</a:tableStyleId>
              </a:tblPr>
              <a:tblGrid>
                <a:gridCol w="2018030">
                  <a:extLst>
                    <a:ext uri="{9D8B030D-6E8A-4147-A177-3AD203B41FA5}">
                      <a16:colId xmlns:a16="http://schemas.microsoft.com/office/drawing/2014/main" val="20000"/>
                    </a:ext>
                  </a:extLst>
                </a:gridCol>
                <a:gridCol w="2017395">
                  <a:extLst>
                    <a:ext uri="{9D8B030D-6E8A-4147-A177-3AD203B41FA5}">
                      <a16:colId xmlns:a16="http://schemas.microsoft.com/office/drawing/2014/main" val="20001"/>
                    </a:ext>
                  </a:extLst>
                </a:gridCol>
                <a:gridCol w="2020570">
                  <a:extLst>
                    <a:ext uri="{9D8B030D-6E8A-4147-A177-3AD203B41FA5}">
                      <a16:colId xmlns:a16="http://schemas.microsoft.com/office/drawing/2014/main" val="20002"/>
                    </a:ext>
                  </a:extLst>
                </a:gridCol>
              </a:tblGrid>
              <a:tr h="914400">
                <a:tc>
                  <a:txBody>
                    <a:bodyPr/>
                    <a:lstStyle/>
                    <a:p>
                      <a:pPr indent="0" algn="ctr">
                        <a:lnSpc>
                          <a:spcPct val="150000"/>
                        </a:lnSpc>
                        <a:buNone/>
                      </a:pPr>
                      <a:r>
                        <a:rPr lang="en-US" sz="2000"/>
                        <a:t>Agricultural goods </a:t>
                      </a:r>
                      <a:endParaRPr lang="en-US" altLang="en-US" sz="2000"/>
                    </a:p>
                  </a:txBody>
                  <a:tcPr marL="68580" marR="68580" marT="0" marB="0"/>
                </a:tc>
                <a:tc>
                  <a:txBody>
                    <a:bodyPr/>
                    <a:lstStyle/>
                    <a:p>
                      <a:pPr indent="0" algn="ctr">
                        <a:lnSpc>
                          <a:spcPct val="200000"/>
                        </a:lnSpc>
                        <a:buNone/>
                      </a:pPr>
                      <a:r>
                        <a:rPr lang="en-US" sz="2000"/>
                        <a:t>China</a:t>
                      </a:r>
                      <a:endParaRPr lang="en-US" altLang="en-US" sz="2000"/>
                    </a:p>
                  </a:txBody>
                  <a:tcPr marL="68580" marR="68580" marT="0" marB="0"/>
                </a:tc>
                <a:tc>
                  <a:txBody>
                    <a:bodyPr/>
                    <a:lstStyle/>
                    <a:p>
                      <a:pPr indent="0" algn="ctr">
                        <a:buNone/>
                      </a:pPr>
                      <a:r>
                        <a:rPr lang="en-US" sz="2000"/>
                        <a:t>Five countries along the Mekong River</a:t>
                      </a:r>
                      <a:endParaRPr lang="en-US" altLang="en-US" sz="2000"/>
                    </a:p>
                  </a:txBody>
                  <a:tcPr marL="68580" marR="68580" marT="0" marB="0"/>
                </a:tc>
                <a:extLst>
                  <a:ext uri="{0D108BD9-81ED-4DB2-BD59-A6C34878D82A}">
                    <a16:rowId xmlns:a16="http://schemas.microsoft.com/office/drawing/2014/main" val="10000"/>
                  </a:ext>
                </a:extLst>
              </a:tr>
              <a:tr h="391795">
                <a:tc>
                  <a:txBody>
                    <a:bodyPr/>
                    <a:lstStyle/>
                    <a:p>
                      <a:pPr indent="0" algn="ctr">
                        <a:buNone/>
                      </a:pPr>
                      <a:r>
                        <a:rPr lang="en-US" sz="2000" b="0"/>
                        <a:t>Rice</a:t>
                      </a:r>
                      <a:endParaRPr lang="en-US" altLang="en-US" sz="2000" b="0"/>
                    </a:p>
                  </a:txBody>
                  <a:tcPr marL="68580" marR="68580" marT="0" marB="0"/>
                </a:tc>
                <a:tc>
                  <a:txBody>
                    <a:bodyPr/>
                    <a:lstStyle/>
                    <a:p>
                      <a:pPr indent="0" algn="ctr">
                        <a:buNone/>
                      </a:pPr>
                      <a:r>
                        <a:rPr lang="en-US" sz="2000"/>
                        <a:t>1099.3</a:t>
                      </a:r>
                      <a:endParaRPr lang="en-US" altLang="en-US" sz="2000"/>
                    </a:p>
                  </a:txBody>
                  <a:tcPr marL="68580" marR="68580" marT="0" marB="0" anchor="ctr"/>
                </a:tc>
                <a:tc>
                  <a:txBody>
                    <a:bodyPr/>
                    <a:lstStyle/>
                    <a:p>
                      <a:pPr indent="0" algn="ctr">
                        <a:buNone/>
                      </a:pPr>
                      <a:r>
                        <a:rPr lang="en-US" sz="2000"/>
                        <a:t>1253.6</a:t>
                      </a:r>
                      <a:endParaRPr lang="en-US" altLang="en-US" sz="2000"/>
                    </a:p>
                  </a:txBody>
                  <a:tcPr marL="68580" marR="68580" marT="0" marB="0" anchor="ctr"/>
                </a:tc>
                <a:extLst>
                  <a:ext uri="{0D108BD9-81ED-4DB2-BD59-A6C34878D82A}">
                    <a16:rowId xmlns:a16="http://schemas.microsoft.com/office/drawing/2014/main" val="10001"/>
                  </a:ext>
                </a:extLst>
              </a:tr>
              <a:tr h="393065">
                <a:tc>
                  <a:txBody>
                    <a:bodyPr/>
                    <a:lstStyle/>
                    <a:p>
                      <a:pPr indent="0" algn="ctr">
                        <a:buNone/>
                      </a:pPr>
                      <a:r>
                        <a:rPr lang="en-US" sz="2000" b="0"/>
                        <a:t>Sugar cane</a:t>
                      </a:r>
                      <a:endParaRPr lang="en-US" altLang="en-US" sz="2000" b="0"/>
                    </a:p>
                  </a:txBody>
                  <a:tcPr marL="68580" marR="68580" marT="0" marB="0"/>
                </a:tc>
                <a:tc>
                  <a:txBody>
                    <a:bodyPr/>
                    <a:lstStyle/>
                    <a:p>
                      <a:pPr indent="0" algn="ctr">
                        <a:buNone/>
                      </a:pPr>
                      <a:r>
                        <a:rPr lang="en-US" sz="2000"/>
                        <a:t>152.3</a:t>
                      </a:r>
                      <a:endParaRPr lang="en-US" altLang="en-US" sz="2000"/>
                    </a:p>
                  </a:txBody>
                  <a:tcPr marL="68580" marR="68580" marT="0" marB="0" anchor="ctr"/>
                </a:tc>
                <a:tc>
                  <a:txBody>
                    <a:bodyPr/>
                    <a:lstStyle/>
                    <a:p>
                      <a:pPr indent="0" algn="ctr">
                        <a:buNone/>
                      </a:pPr>
                      <a:r>
                        <a:rPr lang="en-US" sz="2000"/>
                        <a:t>168.4</a:t>
                      </a:r>
                      <a:endParaRPr lang="en-US" altLang="en-US" sz="2000"/>
                    </a:p>
                  </a:txBody>
                  <a:tcPr marL="68580" marR="68580" marT="0" marB="0" anchor="ctr"/>
                </a:tc>
                <a:extLst>
                  <a:ext uri="{0D108BD9-81ED-4DB2-BD59-A6C34878D82A}">
                    <a16:rowId xmlns:a16="http://schemas.microsoft.com/office/drawing/2014/main" val="10002"/>
                  </a:ext>
                </a:extLst>
              </a:tr>
              <a:tr h="391795">
                <a:tc>
                  <a:txBody>
                    <a:bodyPr/>
                    <a:lstStyle/>
                    <a:p>
                      <a:pPr indent="0" algn="ctr">
                        <a:buNone/>
                      </a:pPr>
                      <a:r>
                        <a:rPr lang="en-US" sz="2000" b="0"/>
                        <a:t>Mango</a:t>
                      </a:r>
                      <a:endParaRPr lang="en-US" altLang="en-US" sz="2000" b="0"/>
                    </a:p>
                  </a:txBody>
                  <a:tcPr marL="68580" marR="68580" marT="0" marB="0"/>
                </a:tc>
                <a:tc>
                  <a:txBody>
                    <a:bodyPr/>
                    <a:lstStyle/>
                    <a:p>
                      <a:pPr indent="0" algn="ctr">
                        <a:buNone/>
                      </a:pPr>
                      <a:r>
                        <a:rPr lang="en-US" sz="2000"/>
                        <a:t>899.5</a:t>
                      </a:r>
                      <a:endParaRPr lang="en-US" altLang="en-US" sz="2000"/>
                    </a:p>
                  </a:txBody>
                  <a:tcPr marL="68580" marR="68580" marT="0" marB="0" anchor="ctr"/>
                </a:tc>
                <a:tc>
                  <a:txBody>
                    <a:bodyPr/>
                    <a:lstStyle/>
                    <a:p>
                      <a:pPr indent="0" algn="ctr">
                        <a:buNone/>
                      </a:pPr>
                      <a:r>
                        <a:rPr lang="en-US" sz="2000"/>
                        <a:t>1026.8</a:t>
                      </a:r>
                      <a:endParaRPr lang="en-US" altLang="en-US" sz="2000"/>
                    </a:p>
                  </a:txBody>
                  <a:tcPr marL="68580" marR="68580" marT="0" marB="0" anchor="ctr"/>
                </a:tc>
                <a:extLst>
                  <a:ext uri="{0D108BD9-81ED-4DB2-BD59-A6C34878D82A}">
                    <a16:rowId xmlns:a16="http://schemas.microsoft.com/office/drawing/2014/main" val="10003"/>
                  </a:ext>
                </a:extLst>
              </a:tr>
              <a:tr h="393065">
                <a:tc>
                  <a:txBody>
                    <a:bodyPr/>
                    <a:lstStyle/>
                    <a:p>
                      <a:pPr indent="0" algn="ctr">
                        <a:buNone/>
                      </a:pPr>
                      <a:r>
                        <a:rPr lang="en-US" sz="2000" b="0"/>
                        <a:t>Apple</a:t>
                      </a:r>
                      <a:endParaRPr lang="en-US" altLang="en-US" sz="2000" b="0"/>
                    </a:p>
                  </a:txBody>
                  <a:tcPr marL="68580" marR="68580" marT="0" marB="0"/>
                </a:tc>
                <a:tc>
                  <a:txBody>
                    <a:bodyPr/>
                    <a:lstStyle/>
                    <a:p>
                      <a:pPr indent="0" algn="ctr">
                        <a:buNone/>
                      </a:pPr>
                      <a:r>
                        <a:rPr lang="en-US" sz="2000"/>
                        <a:t>736.2</a:t>
                      </a:r>
                      <a:endParaRPr lang="en-US" altLang="en-US" sz="2000"/>
                    </a:p>
                  </a:txBody>
                  <a:tcPr marL="68580" marR="68580" marT="0" marB="0" anchor="ctr"/>
                </a:tc>
                <a:tc>
                  <a:txBody>
                    <a:bodyPr/>
                    <a:lstStyle/>
                    <a:p>
                      <a:pPr indent="0" algn="ctr">
                        <a:buNone/>
                      </a:pPr>
                      <a:r>
                        <a:rPr lang="en-US" sz="2000"/>
                        <a:t>953.7</a:t>
                      </a:r>
                      <a:endParaRPr lang="en-US" altLang="en-US" sz="2000"/>
                    </a:p>
                  </a:txBody>
                  <a:tcPr marL="68580" marR="68580" marT="0" marB="0" anchor="ctr"/>
                </a:tc>
                <a:extLst>
                  <a:ext uri="{0D108BD9-81ED-4DB2-BD59-A6C34878D82A}">
                    <a16:rowId xmlns:a16="http://schemas.microsoft.com/office/drawing/2014/main" val="10004"/>
                  </a:ext>
                </a:extLst>
              </a:tr>
              <a:tr h="391795">
                <a:tc>
                  <a:txBody>
                    <a:bodyPr/>
                    <a:lstStyle/>
                    <a:p>
                      <a:pPr indent="0" algn="ctr">
                        <a:buNone/>
                      </a:pPr>
                      <a:r>
                        <a:rPr lang="en-US" sz="2000" b="0"/>
                        <a:t>Corn</a:t>
                      </a:r>
                      <a:endParaRPr lang="en-US" altLang="en-US" sz="2000" b="0"/>
                    </a:p>
                  </a:txBody>
                  <a:tcPr marL="68580" marR="68580" marT="0" marB="0"/>
                </a:tc>
                <a:tc>
                  <a:txBody>
                    <a:bodyPr/>
                    <a:lstStyle/>
                    <a:p>
                      <a:pPr indent="0" algn="ctr">
                        <a:buNone/>
                      </a:pPr>
                      <a:r>
                        <a:rPr lang="en-US" sz="2000"/>
                        <a:t>710.4</a:t>
                      </a:r>
                      <a:endParaRPr lang="en-US" altLang="en-US" sz="2000"/>
                    </a:p>
                  </a:txBody>
                  <a:tcPr marL="68580" marR="68580" marT="0" marB="0" anchor="ctr"/>
                </a:tc>
                <a:tc>
                  <a:txBody>
                    <a:bodyPr/>
                    <a:lstStyle/>
                    <a:p>
                      <a:pPr indent="0" algn="ctr">
                        <a:buNone/>
                      </a:pPr>
                      <a:r>
                        <a:rPr lang="en-US" sz="2000"/>
                        <a:t>820.5</a:t>
                      </a:r>
                      <a:endParaRPr lang="en-US" altLang="en-US" sz="2000"/>
                    </a:p>
                  </a:txBody>
                  <a:tcPr marL="68580" marR="68580" marT="0" marB="0" anchor="ctr"/>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9" name="AutoShape 11"/>
          <p:cNvSpPr/>
          <p:nvPr/>
        </p:nvSpPr>
        <p:spPr bwMode="auto">
          <a:xfrm>
            <a:off x="6773032" y="3391696"/>
            <a:ext cx="981815" cy="2849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ctr">
              <a:defRPr/>
            </a:pPr>
            <a:r>
              <a:rPr lang="en-US" sz="130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Title Name</a:t>
            </a:r>
            <a:endParaRPr lang="en-US" sz="170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5182" name="AutoShape 14"/>
          <p:cNvSpPr/>
          <p:nvPr/>
        </p:nvSpPr>
        <p:spPr bwMode="auto">
          <a:xfrm>
            <a:off x="4215690" y="2807551"/>
            <a:ext cx="661157" cy="419077"/>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4437380" y="290195"/>
            <a:ext cx="7753985" cy="162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0" name="TextBox 9"/>
          <p:cNvSpPr txBox="1"/>
          <p:nvPr/>
        </p:nvSpPr>
        <p:spPr>
          <a:xfrm>
            <a:off x="913765" y="798830"/>
            <a:ext cx="9736455" cy="922020"/>
          </a:xfrm>
          <a:prstGeom prst="rect">
            <a:avLst/>
          </a:prstGeom>
          <a:noFill/>
        </p:spPr>
        <p:txBody>
          <a:bodyPr wrap="square" rtlCol="0">
            <a:spAutoFit/>
          </a:bodyPr>
          <a:lstStyle/>
          <a:p>
            <a:r>
              <a:rPr lang="en-US" altLang="zh-CN" b="1" dirty="0">
                <a:latin typeface="微软雅黑" panose="020B0503020204020204" pitchFamily="34" charset="-122"/>
                <a:ea typeface="微软雅黑" panose="020B0503020204020204" pitchFamily="34" charset="-122"/>
              </a:rPr>
              <a:t>Table 2:</a:t>
            </a:r>
          </a:p>
          <a:p>
            <a:r>
              <a:rPr lang="en-US" altLang="zh-CN" dirty="0">
                <a:latin typeface="微软雅黑" panose="020B0503020204020204" pitchFamily="34" charset="-122"/>
                <a:ea typeface="微软雅黑" panose="020B0503020204020204" pitchFamily="34" charset="-122"/>
              </a:rPr>
              <a:t>Total trade in major agricultural products between China and the five countries along the Mekong River in 2014      (Unit: t)</a:t>
            </a:r>
          </a:p>
        </p:txBody>
      </p:sp>
      <p:sp>
        <p:nvSpPr>
          <p:cNvPr id="12" name="文本框 14"/>
          <p:cNvSpPr txBox="1"/>
          <p:nvPr/>
        </p:nvSpPr>
        <p:spPr>
          <a:xfrm>
            <a:off x="313510" y="154366"/>
            <a:ext cx="406273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marL="0" lvl="1"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3.1 Empirical Analysis</a:t>
            </a:r>
            <a:endParaRPr lang="en-US" altLang="zh-CN" sz="3035" b="1" dirty="0">
              <a:solidFill>
                <a:schemeClr val="bg2"/>
              </a:solidFill>
              <a:latin typeface="Arial" panose="020B0604020202020204" pitchFamily="34" charset="0"/>
              <a:ea typeface="微软雅黑" panose="020B0503020204020204" pitchFamily="34" charset="-122"/>
              <a:cs typeface="+mn-ea"/>
              <a:sym typeface="Arial" panose="020B0604020202020204" pitchFamily="34" charset="0"/>
            </a:endParaRPr>
          </a:p>
        </p:txBody>
      </p:sp>
      <p:graphicFrame>
        <p:nvGraphicFramePr>
          <p:cNvPr id="3" name="表格 2"/>
          <p:cNvGraphicFramePr/>
          <p:nvPr>
            <p:extLst>
              <p:ext uri="{D42A27DB-BD31-4B8C-83A1-F6EECF244321}">
                <p14:modId xmlns:p14="http://schemas.microsoft.com/office/powerpoint/2010/main" val="3758466320"/>
              </p:ext>
            </p:extLst>
          </p:nvPr>
        </p:nvGraphicFramePr>
        <p:xfrm>
          <a:off x="1032510" y="1765300"/>
          <a:ext cx="9456420" cy="3326130"/>
        </p:xfrm>
        <a:graphic>
          <a:graphicData uri="http://schemas.openxmlformats.org/drawingml/2006/table">
            <a:tbl>
              <a:tblPr firstRow="1" bandRow="1">
                <a:tableStyleId>{08FB837D-C827-4EFA-A057-4D05807E0F7C}</a:tableStyleId>
              </a:tblPr>
              <a:tblGrid>
                <a:gridCol w="667385">
                  <a:extLst>
                    <a:ext uri="{9D8B030D-6E8A-4147-A177-3AD203B41FA5}">
                      <a16:colId xmlns:a16="http://schemas.microsoft.com/office/drawing/2014/main" val="20000"/>
                    </a:ext>
                  </a:extLst>
                </a:gridCol>
                <a:gridCol w="798195">
                  <a:extLst>
                    <a:ext uri="{9D8B030D-6E8A-4147-A177-3AD203B41FA5}">
                      <a16:colId xmlns:a16="http://schemas.microsoft.com/office/drawing/2014/main" val="20001"/>
                    </a:ext>
                  </a:extLst>
                </a:gridCol>
                <a:gridCol w="930910">
                  <a:extLst>
                    <a:ext uri="{9D8B030D-6E8A-4147-A177-3AD203B41FA5}">
                      <a16:colId xmlns:a16="http://schemas.microsoft.com/office/drawing/2014/main" val="20002"/>
                    </a:ext>
                  </a:extLst>
                </a:gridCol>
                <a:gridCol w="798195">
                  <a:extLst>
                    <a:ext uri="{9D8B030D-6E8A-4147-A177-3AD203B41FA5}">
                      <a16:colId xmlns:a16="http://schemas.microsoft.com/office/drawing/2014/main" val="20003"/>
                    </a:ext>
                  </a:extLst>
                </a:gridCol>
                <a:gridCol w="878840">
                  <a:extLst>
                    <a:ext uri="{9D8B030D-6E8A-4147-A177-3AD203B41FA5}">
                      <a16:colId xmlns:a16="http://schemas.microsoft.com/office/drawing/2014/main" val="20004"/>
                    </a:ext>
                  </a:extLst>
                </a:gridCol>
                <a:gridCol w="916305">
                  <a:extLst>
                    <a:ext uri="{9D8B030D-6E8A-4147-A177-3AD203B41FA5}">
                      <a16:colId xmlns:a16="http://schemas.microsoft.com/office/drawing/2014/main" val="20005"/>
                    </a:ext>
                  </a:extLst>
                </a:gridCol>
                <a:gridCol w="998855">
                  <a:extLst>
                    <a:ext uri="{9D8B030D-6E8A-4147-A177-3AD203B41FA5}">
                      <a16:colId xmlns:a16="http://schemas.microsoft.com/office/drawing/2014/main" val="20006"/>
                    </a:ext>
                  </a:extLst>
                </a:gridCol>
                <a:gridCol w="617855">
                  <a:extLst>
                    <a:ext uri="{9D8B030D-6E8A-4147-A177-3AD203B41FA5}">
                      <a16:colId xmlns:a16="http://schemas.microsoft.com/office/drawing/2014/main" val="20007"/>
                    </a:ext>
                  </a:extLst>
                </a:gridCol>
                <a:gridCol w="850265">
                  <a:extLst>
                    <a:ext uri="{9D8B030D-6E8A-4147-A177-3AD203B41FA5}">
                      <a16:colId xmlns:a16="http://schemas.microsoft.com/office/drawing/2014/main" val="20008"/>
                    </a:ext>
                  </a:extLst>
                </a:gridCol>
                <a:gridCol w="932815">
                  <a:extLst>
                    <a:ext uri="{9D8B030D-6E8A-4147-A177-3AD203B41FA5}">
                      <a16:colId xmlns:a16="http://schemas.microsoft.com/office/drawing/2014/main" val="20009"/>
                    </a:ext>
                  </a:extLst>
                </a:gridCol>
                <a:gridCol w="1066800">
                  <a:extLst>
                    <a:ext uri="{9D8B030D-6E8A-4147-A177-3AD203B41FA5}">
                      <a16:colId xmlns:a16="http://schemas.microsoft.com/office/drawing/2014/main" val="20010"/>
                    </a:ext>
                  </a:extLst>
                </a:gridCol>
              </a:tblGrid>
              <a:tr h="396240">
                <a:tc>
                  <a:txBody>
                    <a:bodyPr/>
                    <a:lstStyle/>
                    <a:p>
                      <a:pPr indent="0">
                        <a:buNone/>
                      </a:pPr>
                      <a:endParaRPr lang="en-US" altLang="en-US" sz="900" dirty="0"/>
                    </a:p>
                  </a:txBody>
                  <a:tcPr marL="9525" marR="9525" marT="9525" marB="9525" anchor="ctr"/>
                </a:tc>
                <a:tc gridSpan="2">
                  <a:txBody>
                    <a:bodyPr/>
                    <a:lstStyle/>
                    <a:p>
                      <a:pPr indent="0" algn="ctr">
                        <a:buNone/>
                      </a:pPr>
                      <a:r>
                        <a:rPr lang="en-US" sz="1600" dirty="0"/>
                        <a:t>China</a:t>
                      </a:r>
                      <a:r>
                        <a:rPr lang="en-US" sz="1600" baseline="0" dirty="0"/>
                        <a:t> towards </a:t>
                      </a:r>
                      <a:r>
                        <a:rPr lang="en-US" sz="1600" dirty="0"/>
                        <a:t>Myanmar</a:t>
                      </a:r>
                      <a:endParaRPr lang="en-US" altLang="en-US" sz="1600" dirty="0"/>
                    </a:p>
                  </a:txBody>
                  <a:tcPr marL="9525" marR="9525" marT="9525" marB="9525" anchor="ctr"/>
                </a:tc>
                <a:tc hMerge="1">
                  <a:txBody>
                    <a:bodyPr/>
                    <a:lstStyle/>
                    <a:p>
                      <a:endParaRPr lang="zh-CN"/>
                    </a:p>
                  </a:txBody>
                  <a:tcPr/>
                </a:tc>
                <a:tc gridSpan="2">
                  <a:txBody>
                    <a:bodyPr/>
                    <a:lstStyle/>
                    <a:p>
                      <a:pPr indent="0" algn="ctr">
                        <a:buNone/>
                      </a:pPr>
                      <a:r>
                        <a:rPr lang="en-US" altLang="zh-CN" sz="1600" dirty="0"/>
                        <a:t>China</a:t>
                      </a:r>
                      <a:r>
                        <a:rPr lang="en-US" altLang="zh-CN" sz="1600" baseline="0" dirty="0"/>
                        <a:t> towards </a:t>
                      </a:r>
                      <a:r>
                        <a:rPr lang="en-US" sz="1600" dirty="0"/>
                        <a:t>Laos</a:t>
                      </a:r>
                      <a:endParaRPr lang="en-US" altLang="en-US" sz="1600" dirty="0"/>
                    </a:p>
                  </a:txBody>
                  <a:tcPr marL="9525" marR="9525" marT="9525" marB="9525" anchor="ctr"/>
                </a:tc>
                <a:tc hMerge="1">
                  <a:txBody>
                    <a:bodyPr/>
                    <a:lstStyle/>
                    <a:p>
                      <a:endParaRPr lang="zh-CN"/>
                    </a:p>
                  </a:txBody>
                  <a:tcPr/>
                </a:tc>
                <a:tc gridSpan="2">
                  <a:txBody>
                    <a:bodyPr/>
                    <a:lstStyle/>
                    <a:p>
                      <a:pPr indent="0" algn="ctr">
                        <a:buNone/>
                      </a:pPr>
                      <a:r>
                        <a:rPr lang="en-US" altLang="zh-CN" sz="1600" dirty="0"/>
                        <a:t>China</a:t>
                      </a:r>
                      <a:r>
                        <a:rPr lang="en-US" altLang="zh-CN" sz="1600" baseline="0" dirty="0"/>
                        <a:t> towards </a:t>
                      </a:r>
                      <a:r>
                        <a:rPr lang="en-US" sz="1600" dirty="0"/>
                        <a:t>Thailand</a:t>
                      </a:r>
                      <a:endParaRPr lang="en-US" altLang="en-US" sz="1600" dirty="0"/>
                    </a:p>
                  </a:txBody>
                  <a:tcPr marL="9525" marR="9525" marT="9525" marB="9525" anchor="ctr"/>
                </a:tc>
                <a:tc hMerge="1">
                  <a:txBody>
                    <a:bodyPr/>
                    <a:lstStyle/>
                    <a:p>
                      <a:endParaRPr lang="zh-CN"/>
                    </a:p>
                  </a:txBody>
                  <a:tcPr/>
                </a:tc>
                <a:tc gridSpan="2">
                  <a:txBody>
                    <a:bodyPr/>
                    <a:lstStyle/>
                    <a:p>
                      <a:pPr indent="0" algn="ctr">
                        <a:buNone/>
                      </a:pPr>
                      <a:r>
                        <a:rPr lang="en-US" altLang="zh-CN" sz="1600" dirty="0"/>
                        <a:t>China</a:t>
                      </a:r>
                      <a:r>
                        <a:rPr lang="en-US" altLang="zh-CN" sz="1600" baseline="0" dirty="0"/>
                        <a:t> towards </a:t>
                      </a:r>
                      <a:r>
                        <a:rPr lang="en-US" sz="1600" dirty="0"/>
                        <a:t>Cambodia</a:t>
                      </a:r>
                      <a:endParaRPr lang="en-US" altLang="en-US" sz="1600" dirty="0"/>
                    </a:p>
                  </a:txBody>
                  <a:tcPr marL="9525" marR="9525" marT="9525" marB="9525" anchor="ctr"/>
                </a:tc>
                <a:tc hMerge="1">
                  <a:txBody>
                    <a:bodyPr/>
                    <a:lstStyle/>
                    <a:p>
                      <a:endParaRPr lang="zh-CN"/>
                    </a:p>
                  </a:txBody>
                  <a:tcPr/>
                </a:tc>
                <a:tc gridSpan="2">
                  <a:txBody>
                    <a:bodyPr/>
                    <a:lstStyle/>
                    <a:p>
                      <a:pPr indent="0" algn="ctr">
                        <a:buNone/>
                      </a:pPr>
                      <a:r>
                        <a:rPr lang="en-US" altLang="zh-CN" sz="1600" dirty="0"/>
                        <a:t>China</a:t>
                      </a:r>
                      <a:r>
                        <a:rPr lang="en-US" altLang="zh-CN" sz="1600" baseline="0" dirty="0"/>
                        <a:t> towards </a:t>
                      </a:r>
                      <a:r>
                        <a:rPr lang="en-US" sz="1600" dirty="0"/>
                        <a:t>Vietnam</a:t>
                      </a:r>
                      <a:endParaRPr lang="en-US" altLang="en-US" sz="1600" dirty="0"/>
                    </a:p>
                  </a:txBody>
                  <a:tcPr marL="9525" marR="9525" marT="9525" marB="9525" anchor="ctr"/>
                </a:tc>
                <a:tc hMerge="1">
                  <a:txBody>
                    <a:bodyPr/>
                    <a:lstStyle/>
                    <a:p>
                      <a:endParaRPr lang="zh-CN"/>
                    </a:p>
                  </a:txBody>
                  <a:tcPr/>
                </a:tc>
                <a:extLst>
                  <a:ext uri="{0D108BD9-81ED-4DB2-BD59-A6C34878D82A}">
                    <a16:rowId xmlns:a16="http://schemas.microsoft.com/office/drawing/2014/main" val="10000"/>
                  </a:ext>
                </a:extLst>
              </a:tr>
              <a:tr h="396240">
                <a:tc>
                  <a:txBody>
                    <a:bodyPr/>
                    <a:lstStyle/>
                    <a:p>
                      <a:pPr indent="0" algn="ctr">
                        <a:buNone/>
                      </a:pPr>
                      <a:r>
                        <a:rPr lang="en-US" sz="900"/>
                        <a:t> </a:t>
                      </a:r>
                      <a:endParaRPr lang="en-US" altLang="en-US" sz="900"/>
                    </a:p>
                  </a:txBody>
                  <a:tcPr marL="9525" marR="9525" marT="9525" marB="9525" anchor="ctr"/>
                </a:tc>
                <a:tc>
                  <a:txBody>
                    <a:bodyPr/>
                    <a:lstStyle/>
                    <a:p>
                      <a:pPr indent="0" algn="ctr">
                        <a:buNone/>
                      </a:pPr>
                      <a:r>
                        <a:rPr lang="en-US" sz="1600"/>
                        <a:t>Export</a:t>
                      </a:r>
                      <a:endParaRPr lang="en-US" altLang="en-US" sz="1600"/>
                    </a:p>
                  </a:txBody>
                  <a:tcPr marL="9525" marR="9525" marT="9525" marB="9525" anchor="ctr"/>
                </a:tc>
                <a:tc>
                  <a:txBody>
                    <a:bodyPr/>
                    <a:lstStyle/>
                    <a:p>
                      <a:pPr indent="0" algn="ctr">
                        <a:buNone/>
                      </a:pPr>
                      <a:r>
                        <a:rPr lang="en-US" sz="1600"/>
                        <a:t>Import</a:t>
                      </a:r>
                      <a:endParaRPr lang="en-US" altLang="en-US" sz="1600"/>
                    </a:p>
                  </a:txBody>
                  <a:tcPr marL="9525" marR="9525" marT="9525" marB="9525" anchor="ctr"/>
                </a:tc>
                <a:tc>
                  <a:txBody>
                    <a:bodyPr/>
                    <a:lstStyle/>
                    <a:p>
                      <a:pPr indent="0" algn="ctr">
                        <a:buNone/>
                      </a:pPr>
                      <a:r>
                        <a:rPr lang="en-US" sz="1600"/>
                        <a:t>Export</a:t>
                      </a:r>
                      <a:endParaRPr lang="en-US" altLang="en-US" sz="1600"/>
                    </a:p>
                  </a:txBody>
                  <a:tcPr marL="9525" marR="9525" marT="9525" marB="9525" anchor="ctr"/>
                </a:tc>
                <a:tc>
                  <a:txBody>
                    <a:bodyPr/>
                    <a:lstStyle/>
                    <a:p>
                      <a:pPr indent="0" algn="ctr">
                        <a:buNone/>
                      </a:pPr>
                      <a:r>
                        <a:rPr lang="en-US" sz="1600"/>
                        <a:t>Import</a:t>
                      </a:r>
                      <a:endParaRPr lang="en-US" altLang="en-US" sz="1600"/>
                    </a:p>
                  </a:txBody>
                  <a:tcPr marL="9525" marR="9525" marT="9525" marB="9525" anchor="ctr"/>
                </a:tc>
                <a:tc>
                  <a:txBody>
                    <a:bodyPr/>
                    <a:lstStyle/>
                    <a:p>
                      <a:pPr indent="0" algn="ctr">
                        <a:buNone/>
                      </a:pPr>
                      <a:r>
                        <a:rPr lang="en-US" sz="1600"/>
                        <a:t>Export</a:t>
                      </a:r>
                      <a:endParaRPr lang="en-US" altLang="en-US" sz="1600"/>
                    </a:p>
                  </a:txBody>
                  <a:tcPr marL="9525" marR="9525" marT="9525" marB="9525" anchor="ctr"/>
                </a:tc>
                <a:tc>
                  <a:txBody>
                    <a:bodyPr/>
                    <a:lstStyle/>
                    <a:p>
                      <a:pPr indent="0" algn="ctr">
                        <a:buNone/>
                      </a:pPr>
                      <a:r>
                        <a:rPr lang="en-US" sz="1600"/>
                        <a:t>Import</a:t>
                      </a:r>
                      <a:endParaRPr lang="en-US" altLang="en-US" sz="1600"/>
                    </a:p>
                  </a:txBody>
                  <a:tcPr marL="9525" marR="9525" marT="9525" marB="9525" anchor="ctr"/>
                </a:tc>
                <a:tc>
                  <a:txBody>
                    <a:bodyPr/>
                    <a:lstStyle/>
                    <a:p>
                      <a:pPr indent="0" algn="ctr">
                        <a:buNone/>
                      </a:pPr>
                      <a:r>
                        <a:rPr lang="en-US" sz="1600"/>
                        <a:t>Export</a:t>
                      </a:r>
                      <a:endParaRPr lang="en-US" altLang="en-US" sz="1600"/>
                    </a:p>
                  </a:txBody>
                  <a:tcPr marL="9525" marR="9525" marT="9525" marB="9525" anchor="ctr"/>
                </a:tc>
                <a:tc>
                  <a:txBody>
                    <a:bodyPr/>
                    <a:lstStyle/>
                    <a:p>
                      <a:pPr indent="0" algn="ctr">
                        <a:buNone/>
                      </a:pPr>
                      <a:r>
                        <a:rPr lang="en-US" sz="1600"/>
                        <a:t>Import</a:t>
                      </a:r>
                      <a:endParaRPr lang="en-US" altLang="en-US" sz="1600"/>
                    </a:p>
                  </a:txBody>
                  <a:tcPr marL="9525" marR="9525" marT="9525" marB="9525" anchor="ctr"/>
                </a:tc>
                <a:tc>
                  <a:txBody>
                    <a:bodyPr/>
                    <a:lstStyle/>
                    <a:p>
                      <a:pPr indent="0" algn="ctr">
                        <a:buNone/>
                      </a:pPr>
                      <a:r>
                        <a:rPr lang="en-US" sz="1600"/>
                        <a:t>Export</a:t>
                      </a:r>
                      <a:endParaRPr lang="en-US" altLang="en-US" sz="1600"/>
                    </a:p>
                  </a:txBody>
                  <a:tcPr marL="9525" marR="9525" marT="9525" marB="9525" anchor="ctr"/>
                </a:tc>
                <a:tc>
                  <a:txBody>
                    <a:bodyPr/>
                    <a:lstStyle/>
                    <a:p>
                      <a:pPr indent="0" algn="ctr">
                        <a:buNone/>
                      </a:pPr>
                      <a:r>
                        <a:rPr lang="en-US" sz="1600"/>
                        <a:t>Import</a:t>
                      </a:r>
                      <a:endParaRPr lang="en-US" altLang="en-US" sz="1600"/>
                    </a:p>
                  </a:txBody>
                  <a:tcPr marL="9525" marR="9525" marT="9525" marB="9525" anchor="ctr"/>
                </a:tc>
                <a:extLst>
                  <a:ext uri="{0D108BD9-81ED-4DB2-BD59-A6C34878D82A}">
                    <a16:rowId xmlns:a16="http://schemas.microsoft.com/office/drawing/2014/main" val="10001"/>
                  </a:ext>
                </a:extLst>
              </a:tr>
              <a:tr h="396240">
                <a:tc>
                  <a:txBody>
                    <a:bodyPr/>
                    <a:lstStyle/>
                    <a:p>
                      <a:pPr indent="0" algn="ctr">
                        <a:buNone/>
                      </a:pPr>
                      <a:r>
                        <a:rPr lang="en-US" sz="1600"/>
                        <a:t>Rice</a:t>
                      </a:r>
                      <a:endParaRPr lang="en-US" altLang="en-US" sz="1600"/>
                    </a:p>
                  </a:txBody>
                  <a:tcPr marL="9525" marR="9525" marT="9525" marB="9525"/>
                </a:tc>
                <a:tc>
                  <a:txBody>
                    <a:bodyPr/>
                    <a:lstStyle/>
                    <a:p>
                      <a:pPr indent="0" algn="ctr">
                        <a:buNone/>
                      </a:pPr>
                      <a:r>
                        <a:rPr lang="en-US" sz="1600"/>
                        <a:t>150</a:t>
                      </a:r>
                      <a:endParaRPr lang="en-US" altLang="en-US" sz="1600"/>
                    </a:p>
                  </a:txBody>
                  <a:tcPr marL="9525" marR="9525" marT="9525" marB="9525" anchor="ctr"/>
                </a:tc>
                <a:tc>
                  <a:txBody>
                    <a:bodyPr/>
                    <a:lstStyle/>
                    <a:p>
                      <a:pPr indent="0" algn="ctr">
                        <a:buNone/>
                      </a:pPr>
                      <a:r>
                        <a:rPr lang="en-US" sz="1600"/>
                        <a:t>9,502</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17825.16</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727,767.73</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40,382.04</a:t>
                      </a:r>
                      <a:endParaRPr lang="en-US" altLang="en-US" sz="1600"/>
                    </a:p>
                  </a:txBody>
                  <a:tcPr marL="9525" marR="9525" marT="9525" marB="9525" anchor="ctr"/>
                </a:tc>
                <a:tc>
                  <a:txBody>
                    <a:bodyPr/>
                    <a:lstStyle/>
                    <a:p>
                      <a:pPr indent="0" algn="ctr">
                        <a:buNone/>
                      </a:pPr>
                      <a:r>
                        <a:rPr lang="en-US" sz="1600"/>
                        <a:t>10,363.44</a:t>
                      </a:r>
                      <a:endParaRPr lang="en-US" altLang="en-US" sz="1600"/>
                    </a:p>
                  </a:txBody>
                  <a:tcPr marL="9525" marR="9525" marT="9525" marB="9525" anchor="ctr"/>
                </a:tc>
                <a:tc>
                  <a:txBody>
                    <a:bodyPr/>
                    <a:lstStyle/>
                    <a:p>
                      <a:pPr indent="0" algn="ctr">
                        <a:buNone/>
                      </a:pPr>
                      <a:r>
                        <a:rPr lang="en-US" sz="1600"/>
                        <a:t>1,352,048.35</a:t>
                      </a:r>
                      <a:endParaRPr lang="en-US" altLang="en-US" sz="1600"/>
                    </a:p>
                  </a:txBody>
                  <a:tcPr marL="9525" marR="9525" marT="9525" marB="9525" anchor="ctr"/>
                </a:tc>
                <a:extLst>
                  <a:ext uri="{0D108BD9-81ED-4DB2-BD59-A6C34878D82A}">
                    <a16:rowId xmlns:a16="http://schemas.microsoft.com/office/drawing/2014/main" val="10002"/>
                  </a:ext>
                </a:extLst>
              </a:tr>
              <a:tr h="396240">
                <a:tc>
                  <a:txBody>
                    <a:bodyPr/>
                    <a:lstStyle/>
                    <a:p>
                      <a:pPr indent="0" algn="ctr">
                        <a:buNone/>
                      </a:pPr>
                      <a:r>
                        <a:rPr lang="en-US" sz="1600"/>
                        <a:t>Sugar cane</a:t>
                      </a:r>
                      <a:endParaRPr lang="en-US" altLang="en-US" sz="1600"/>
                    </a:p>
                  </a:txBody>
                  <a:tcPr marL="9525" marR="9525" marT="9525" marB="9525"/>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797,597.79</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282,432.83</a:t>
                      </a:r>
                      <a:endParaRPr lang="en-US" altLang="en-US" sz="1600"/>
                    </a:p>
                  </a:txBody>
                  <a:tcPr marL="9525" marR="9525" marT="9525" marB="9525" anchor="ctr"/>
                </a:tc>
                <a:tc>
                  <a:txBody>
                    <a:bodyPr/>
                    <a:lstStyle/>
                    <a:p>
                      <a:pPr indent="0" algn="ctr">
                        <a:buNone/>
                      </a:pPr>
                      <a:r>
                        <a:rPr lang="en-US" sz="1600"/>
                        <a:t>4,734.71</a:t>
                      </a:r>
                      <a:endParaRPr lang="en-US" altLang="en-US" sz="1600"/>
                    </a:p>
                  </a:txBody>
                  <a:tcPr marL="9525" marR="9525" marT="9525" marB="9525" anchor="ctr"/>
                </a:tc>
                <a:tc>
                  <a:txBody>
                    <a:bodyPr/>
                    <a:lstStyle/>
                    <a:p>
                      <a:pPr indent="0" algn="ctr">
                        <a:buNone/>
                      </a:pPr>
                      <a:r>
                        <a:rPr lang="en-US" sz="1600"/>
                        <a:t>0.069</a:t>
                      </a:r>
                      <a:endParaRPr lang="en-US" altLang="en-US" sz="1600"/>
                    </a:p>
                  </a:txBody>
                  <a:tcPr marL="9525" marR="9525" marT="9525" marB="9525" anchor="ctr"/>
                </a:tc>
                <a:tc>
                  <a:txBody>
                    <a:bodyPr/>
                    <a:lstStyle/>
                    <a:p>
                      <a:pPr indent="0" algn="ctr">
                        <a:buNone/>
                      </a:pPr>
                      <a:r>
                        <a:rPr lang="en-US" sz="1600"/>
                        <a:t>5.75</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1,887.85</a:t>
                      </a:r>
                      <a:endParaRPr lang="en-US" altLang="en-US" sz="1600"/>
                    </a:p>
                  </a:txBody>
                  <a:tcPr marL="9525" marR="9525" marT="9525" marB="9525" anchor="ctr"/>
                </a:tc>
                <a:tc>
                  <a:txBody>
                    <a:bodyPr/>
                    <a:lstStyle/>
                    <a:p>
                      <a:pPr indent="0" algn="ctr">
                        <a:buNone/>
                      </a:pPr>
                      <a:r>
                        <a:rPr lang="en-US" sz="1600"/>
                        <a:t>8,246.66</a:t>
                      </a:r>
                      <a:endParaRPr lang="en-US" altLang="en-US" sz="1600"/>
                    </a:p>
                  </a:txBody>
                  <a:tcPr marL="9525" marR="9525" marT="9525" marB="9525" anchor="ctr"/>
                </a:tc>
                <a:extLst>
                  <a:ext uri="{0D108BD9-81ED-4DB2-BD59-A6C34878D82A}">
                    <a16:rowId xmlns:a16="http://schemas.microsoft.com/office/drawing/2014/main" val="10003"/>
                  </a:ext>
                </a:extLst>
              </a:tr>
              <a:tr h="396240">
                <a:tc>
                  <a:txBody>
                    <a:bodyPr/>
                    <a:lstStyle/>
                    <a:p>
                      <a:pPr indent="0" algn="ctr">
                        <a:buNone/>
                      </a:pPr>
                      <a:r>
                        <a:rPr lang="en-US" sz="1600"/>
                        <a:t>Mango</a:t>
                      </a:r>
                      <a:endParaRPr lang="en-US" altLang="en-US" sz="1600"/>
                    </a:p>
                  </a:txBody>
                  <a:tcPr marL="9525" marR="9525" marT="9525" marB="9525"/>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6.06</a:t>
                      </a:r>
                      <a:endParaRPr lang="en-US" altLang="en-US" sz="1600"/>
                    </a:p>
                  </a:txBody>
                  <a:tcPr marL="9525" marR="9525" marT="9525" marB="9525" anchor="ctr"/>
                </a:tc>
                <a:tc>
                  <a:txBody>
                    <a:bodyPr/>
                    <a:lstStyle/>
                    <a:p>
                      <a:pPr indent="0" algn="ctr">
                        <a:buNone/>
                      </a:pPr>
                      <a:r>
                        <a:rPr lang="en-US" sz="1600"/>
                        <a:t>78,939.62</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4,680.44</a:t>
                      </a:r>
                      <a:endParaRPr lang="en-US" altLang="en-US" sz="1600"/>
                    </a:p>
                  </a:txBody>
                  <a:tcPr marL="9525" marR="9525" marT="9525" marB="9525" anchor="ctr"/>
                </a:tc>
                <a:tc>
                  <a:txBody>
                    <a:bodyPr/>
                    <a:lstStyle/>
                    <a:p>
                      <a:pPr indent="0" algn="ctr">
                        <a:buNone/>
                      </a:pPr>
                      <a:r>
                        <a:rPr lang="en-US" sz="1600"/>
                        <a:t>0.081</a:t>
                      </a:r>
                      <a:endParaRPr lang="en-US" altLang="en-US" sz="1600"/>
                    </a:p>
                  </a:txBody>
                  <a:tcPr marL="9525" marR="9525" marT="9525" marB="9525" anchor="ctr"/>
                </a:tc>
                <a:extLst>
                  <a:ext uri="{0D108BD9-81ED-4DB2-BD59-A6C34878D82A}">
                    <a16:rowId xmlns:a16="http://schemas.microsoft.com/office/drawing/2014/main" val="10004"/>
                  </a:ext>
                </a:extLst>
              </a:tr>
              <a:tr h="396240">
                <a:tc>
                  <a:txBody>
                    <a:bodyPr/>
                    <a:lstStyle/>
                    <a:p>
                      <a:pPr indent="0" algn="ctr">
                        <a:buNone/>
                      </a:pPr>
                      <a:r>
                        <a:rPr lang="en-US" sz="1600"/>
                        <a:t>Apple</a:t>
                      </a:r>
                      <a:endParaRPr lang="en-US" altLang="en-US" sz="1600"/>
                    </a:p>
                  </a:txBody>
                  <a:tcPr marL="9525" marR="9525" marT="9525" marB="9525"/>
                </a:tc>
                <a:tc>
                  <a:txBody>
                    <a:bodyPr/>
                    <a:lstStyle/>
                    <a:p>
                      <a:pPr indent="0" algn="ctr">
                        <a:buNone/>
                      </a:pPr>
                      <a:r>
                        <a:rPr lang="en-US" sz="1600"/>
                        <a:t>33,086.31</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519.61</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106,840.75</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568.35</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106,970.58</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extLst>
                  <a:ext uri="{0D108BD9-81ED-4DB2-BD59-A6C34878D82A}">
                    <a16:rowId xmlns:a16="http://schemas.microsoft.com/office/drawing/2014/main" val="10005"/>
                  </a:ext>
                </a:extLst>
              </a:tr>
              <a:tr h="396240">
                <a:tc>
                  <a:txBody>
                    <a:bodyPr/>
                    <a:lstStyle/>
                    <a:p>
                      <a:pPr indent="0" algn="ctr">
                        <a:buNone/>
                      </a:pPr>
                      <a:r>
                        <a:rPr lang="en-US" sz="1600"/>
                        <a:t>Corn</a:t>
                      </a:r>
                      <a:endParaRPr lang="en-US" altLang="en-US" sz="1600"/>
                    </a:p>
                  </a:txBody>
                  <a:tcPr marL="9525" marR="9525" marT="9525" marB="9525"/>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41,016.86</a:t>
                      </a:r>
                      <a:endParaRPr lang="en-US" altLang="en-US" sz="1600"/>
                    </a:p>
                  </a:txBody>
                  <a:tcPr marL="9525" marR="9525" marT="9525" marB="9525" anchor="ctr"/>
                </a:tc>
                <a:tc>
                  <a:txBody>
                    <a:bodyPr/>
                    <a:lstStyle/>
                    <a:p>
                      <a:pPr indent="0" algn="ctr">
                        <a:buNone/>
                      </a:pPr>
                      <a:r>
                        <a:rPr lang="en-US" sz="1600"/>
                        <a:t>1,420.27</a:t>
                      </a:r>
                      <a:endParaRPr lang="en-US" altLang="en-US" sz="1600"/>
                    </a:p>
                  </a:txBody>
                  <a:tcPr marL="9525" marR="9525" marT="9525" marB="9525" anchor="ctr"/>
                </a:tc>
                <a:tc>
                  <a:txBody>
                    <a:bodyPr/>
                    <a:lstStyle/>
                    <a:p>
                      <a:pPr indent="0" algn="ctr">
                        <a:buNone/>
                      </a:pPr>
                      <a:r>
                        <a:rPr lang="en-US" sz="1600"/>
                        <a:t>110,383.86</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288,631.26</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tc>
                  <a:txBody>
                    <a:bodyPr/>
                    <a:lstStyle/>
                    <a:p>
                      <a:pPr indent="0" algn="ctr">
                        <a:buNone/>
                      </a:pPr>
                      <a:r>
                        <a:rPr lang="en-US" sz="1600"/>
                        <a:t>117.85</a:t>
                      </a:r>
                      <a:endParaRPr lang="en-US" altLang="en-US" sz="1600"/>
                    </a:p>
                  </a:txBody>
                  <a:tcPr marL="9525" marR="9525" marT="9525" marB="9525" anchor="ctr"/>
                </a:tc>
                <a:tc>
                  <a:txBody>
                    <a:bodyPr/>
                    <a:lstStyle/>
                    <a:p>
                      <a:pPr indent="0" algn="ctr">
                        <a:buNone/>
                      </a:pPr>
                      <a:r>
                        <a:rPr lang="en-US" sz="1600"/>
                        <a:t>-</a:t>
                      </a:r>
                      <a:endParaRPr lang="en-US" altLang="en-US" sz="1600"/>
                    </a:p>
                  </a:txBody>
                  <a:tcPr marL="9525" marR="9525" marT="9525" marB="9525" anchor="ctr"/>
                </a:tc>
                <a:extLst>
                  <a:ext uri="{0D108BD9-81ED-4DB2-BD59-A6C34878D82A}">
                    <a16:rowId xmlns:a16="http://schemas.microsoft.com/office/drawing/2014/main" val="10006"/>
                  </a:ext>
                </a:extLst>
              </a:tr>
            </a:tbl>
          </a:graphicData>
        </a:graphic>
      </p:graphicFrame>
      <p:sp>
        <p:nvSpPr>
          <p:cNvPr id="4" name="文本框 3"/>
          <p:cNvSpPr txBox="1"/>
          <p:nvPr/>
        </p:nvSpPr>
        <p:spPr>
          <a:xfrm>
            <a:off x="1050290" y="5264785"/>
            <a:ext cx="9464040" cy="1014730"/>
          </a:xfrm>
          <a:prstGeom prst="rect">
            <a:avLst/>
          </a:prstGeom>
          <a:noFill/>
        </p:spPr>
        <p:txBody>
          <a:bodyPr wrap="square" rtlCol="0">
            <a:spAutoFit/>
          </a:bodyPr>
          <a:lstStyle/>
          <a:p>
            <a:r>
              <a:rPr lang="zh-CN" altLang="en-US" sz="2000">
                <a:latin typeface="Arial" panose="020B0604020202020204" pitchFamily="34" charset="0"/>
                <a:cs typeface="Arial" panose="020B0604020202020204" pitchFamily="34" charset="0"/>
              </a:rPr>
              <a:t>Taking 2014 as an example, the total volume of China's import and export trade in five agricultural products with five countries including myanmar, Thailand, Laos, Vietnam and Cambodia is summarized in table 2.</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9" name="AutoShape 11"/>
          <p:cNvSpPr/>
          <p:nvPr/>
        </p:nvSpPr>
        <p:spPr bwMode="auto">
          <a:xfrm>
            <a:off x="6773032" y="3391696"/>
            <a:ext cx="981815" cy="2849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ctr">
              <a:defRPr/>
            </a:pPr>
            <a:r>
              <a:rPr lang="en-US" sz="130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Title Name</a:t>
            </a:r>
            <a:endParaRPr lang="en-US" sz="170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5182" name="AutoShape 14"/>
          <p:cNvSpPr/>
          <p:nvPr/>
        </p:nvSpPr>
        <p:spPr bwMode="auto">
          <a:xfrm>
            <a:off x="4215690" y="2807551"/>
            <a:ext cx="661157" cy="419077"/>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4437380" y="290195"/>
            <a:ext cx="7753985" cy="162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0" name="TextBox 9"/>
          <p:cNvSpPr txBox="1"/>
          <p:nvPr/>
        </p:nvSpPr>
        <p:spPr>
          <a:xfrm>
            <a:off x="913765" y="1202690"/>
            <a:ext cx="6235700" cy="1198880"/>
          </a:xfrm>
          <a:prstGeom prst="rect">
            <a:avLst/>
          </a:prstGeom>
          <a:noFill/>
        </p:spPr>
        <p:txBody>
          <a:bodyPr wrap="square" rtlCol="0">
            <a:spAutoFit/>
          </a:bodyPr>
          <a:lstStyle/>
          <a:p>
            <a:r>
              <a:rPr lang="en-US" altLang="zh-CN" b="1" dirty="0">
                <a:latin typeface="微软雅黑" panose="020B0503020204020204" pitchFamily="34" charset="-122"/>
                <a:ea typeface="微软雅黑" panose="020B0503020204020204" pitchFamily="34" charset="-122"/>
              </a:rPr>
              <a:t>Table 3:</a:t>
            </a:r>
          </a:p>
          <a:p>
            <a:r>
              <a:rPr lang="en-US" altLang="zh-CN" dirty="0">
                <a:latin typeface="微软雅黑" panose="020B0503020204020204" pitchFamily="34" charset="-122"/>
                <a:ea typeface="微软雅黑" panose="020B0503020204020204" pitchFamily="34" charset="-122"/>
              </a:rPr>
              <a:t>Virtual water trade volume of major agricultural products between China and 5 countries along the Mekong River in 2014     (Unit: 10</a:t>
            </a:r>
            <a:r>
              <a:rPr lang="en-US" altLang="zh-CN" baseline="30000" dirty="0">
                <a:latin typeface="微软雅黑" panose="020B0503020204020204" pitchFamily="34" charset="-122"/>
                <a:ea typeface="微软雅黑" panose="020B0503020204020204" pitchFamily="34" charset="-122"/>
              </a:rPr>
              <a:t>4</a:t>
            </a:r>
            <a:r>
              <a:rPr lang="en-US" altLang="zh-CN" dirty="0">
                <a:latin typeface="微软雅黑" panose="020B0503020204020204" pitchFamily="34" charset="-122"/>
                <a:ea typeface="微软雅黑" panose="020B0503020204020204" pitchFamily="34" charset="-122"/>
              </a:rPr>
              <a:t>m</a:t>
            </a:r>
            <a:r>
              <a:rPr lang="en-US" altLang="zh-CN" baseline="30000" dirty="0">
                <a:latin typeface="微软雅黑" panose="020B0503020204020204" pitchFamily="34" charset="-122"/>
                <a:ea typeface="微软雅黑" panose="020B0503020204020204" pitchFamily="34" charset="-122"/>
              </a:rPr>
              <a:t>3</a:t>
            </a:r>
            <a:r>
              <a:rPr lang="en-US" altLang="zh-CN" dirty="0">
                <a:latin typeface="微软雅黑" panose="020B0503020204020204" pitchFamily="34" charset="-122"/>
                <a:ea typeface="微软雅黑" panose="020B0503020204020204" pitchFamily="34" charset="-122"/>
              </a:rPr>
              <a:t>)</a:t>
            </a:r>
            <a:endParaRPr lang="en-US" altLang="zh-CN" baseline="30000" dirty="0">
              <a:latin typeface="微软雅黑" panose="020B0503020204020204" pitchFamily="34" charset="-122"/>
              <a:ea typeface="微软雅黑" panose="020B0503020204020204" pitchFamily="34" charset="-122"/>
            </a:endParaRPr>
          </a:p>
        </p:txBody>
      </p:sp>
      <p:sp>
        <p:nvSpPr>
          <p:cNvPr id="11" name="TextBox 10"/>
          <p:cNvSpPr txBox="1"/>
          <p:nvPr/>
        </p:nvSpPr>
        <p:spPr>
          <a:xfrm>
            <a:off x="7251065" y="1396365"/>
            <a:ext cx="4674235" cy="4523105"/>
          </a:xfrm>
          <a:prstGeom prst="rect">
            <a:avLst/>
          </a:prstGeom>
          <a:noFill/>
        </p:spPr>
        <p:txBody>
          <a:bodyPr wrap="square" rtlCol="0">
            <a:spAutoFit/>
          </a:bodyPr>
          <a:lstStyle/>
          <a:p>
            <a:pPr>
              <a:lnSpc>
                <a:spcPct val="120000"/>
              </a:lnSpc>
              <a:spcBef>
                <a:spcPts val="0"/>
              </a:spcBef>
              <a:spcAft>
                <a:spcPts val="0"/>
              </a:spcAft>
            </a:pPr>
            <a:r>
              <a:rPr lang="zh-CN" altLang="en-US" sz="2000" dirty="0">
                <a:latin typeface="微软雅黑" panose="020B0503020204020204" pitchFamily="34" charset="-122"/>
                <a:ea typeface="微软雅黑" panose="020B0503020204020204" pitchFamily="34" charset="-122"/>
              </a:rPr>
              <a:t>According to Tables 1 and 2, the virtual water trade volume between China and the five countries along the Mekong River can be calculated. The results are shown in Table 3.</a:t>
            </a:r>
          </a:p>
          <a:p>
            <a:pPr>
              <a:lnSpc>
                <a:spcPct val="120000"/>
              </a:lnSpc>
              <a:spcBef>
                <a:spcPts val="0"/>
              </a:spcBef>
              <a:spcAft>
                <a:spcPts val="0"/>
              </a:spcAft>
            </a:pPr>
            <a:endParaRPr lang="zh-CN" altLang="en-US" sz="2000" dirty="0">
              <a:latin typeface="微软雅黑" panose="020B0503020204020204" pitchFamily="34" charset="-122"/>
              <a:ea typeface="微软雅黑" panose="020B0503020204020204" pitchFamily="34" charset="-122"/>
            </a:endParaRPr>
          </a:p>
          <a:p>
            <a:pPr>
              <a:lnSpc>
                <a:spcPct val="120000"/>
              </a:lnSpc>
              <a:spcBef>
                <a:spcPts val="0"/>
              </a:spcBef>
              <a:spcAft>
                <a:spcPts val="0"/>
              </a:spcAft>
            </a:pPr>
            <a:r>
              <a:rPr lang="zh-CN" altLang="en-US" sz="2000" dirty="0">
                <a:latin typeface="微软雅黑" panose="020B0503020204020204" pitchFamily="34" charset="-122"/>
                <a:ea typeface="微软雅黑" panose="020B0503020204020204" pitchFamily="34" charset="-122"/>
              </a:rPr>
              <a:t>The "net flow" column indicates the difference </a:t>
            </a:r>
            <a:r>
              <a:rPr lang="en-US" altLang="zh-CN" sz="2000" dirty="0">
                <a:latin typeface="微软雅黑" panose="020B0503020204020204" pitchFamily="34" charset="-122"/>
                <a:ea typeface="微软雅黑" panose="020B0503020204020204" pitchFamily="34" charset="-122"/>
              </a:rPr>
              <a:t>value </a:t>
            </a:r>
            <a:r>
              <a:rPr lang="zh-CN" altLang="en-US" sz="2000" dirty="0">
                <a:latin typeface="微软雅黑" panose="020B0503020204020204" pitchFamily="34" charset="-122"/>
                <a:ea typeface="微软雅黑" panose="020B0503020204020204" pitchFamily="34" charset="-122"/>
              </a:rPr>
              <a:t>between the virtual water export volume minus the virtual water import volume, and the negative result indicates the virtual water net inflow.</a:t>
            </a:r>
          </a:p>
        </p:txBody>
      </p:sp>
      <p:sp>
        <p:nvSpPr>
          <p:cNvPr id="12" name="文本框 14"/>
          <p:cNvSpPr txBox="1"/>
          <p:nvPr/>
        </p:nvSpPr>
        <p:spPr>
          <a:xfrm>
            <a:off x="313510" y="154366"/>
            <a:ext cx="406273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marL="0" lvl="1"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3.1 Empirical Analysis</a:t>
            </a:r>
            <a:endParaRPr lang="en-US" altLang="zh-CN" sz="3035" b="1" dirty="0">
              <a:solidFill>
                <a:schemeClr val="bg2"/>
              </a:solidFill>
              <a:latin typeface="Arial" panose="020B0604020202020204" pitchFamily="34" charset="0"/>
              <a:ea typeface="微软雅黑" panose="020B0503020204020204" pitchFamily="34" charset="-122"/>
              <a:cs typeface="+mn-ea"/>
              <a:sym typeface="Arial" panose="020B0604020202020204" pitchFamily="34" charset="0"/>
            </a:endParaRPr>
          </a:p>
        </p:txBody>
      </p:sp>
      <p:graphicFrame>
        <p:nvGraphicFramePr>
          <p:cNvPr id="2" name="表格 1"/>
          <p:cNvGraphicFramePr/>
          <p:nvPr/>
        </p:nvGraphicFramePr>
        <p:xfrm>
          <a:off x="913765" y="2593340"/>
          <a:ext cx="6055995" cy="4057650"/>
        </p:xfrm>
        <a:graphic>
          <a:graphicData uri="http://schemas.openxmlformats.org/drawingml/2006/table">
            <a:tbl>
              <a:tblPr firstRow="1" bandRow="1">
                <a:tableStyleId>{08FB837D-C827-4EFA-A057-4D05807E0F7C}</a:tableStyleId>
              </a:tblPr>
              <a:tblGrid>
                <a:gridCol w="1513166">
                  <a:extLst>
                    <a:ext uri="{9D8B030D-6E8A-4147-A177-3AD203B41FA5}">
                      <a16:colId xmlns:a16="http://schemas.microsoft.com/office/drawing/2014/main" val="20000"/>
                    </a:ext>
                  </a:extLst>
                </a:gridCol>
                <a:gridCol w="1512689">
                  <a:extLst>
                    <a:ext uri="{9D8B030D-6E8A-4147-A177-3AD203B41FA5}">
                      <a16:colId xmlns:a16="http://schemas.microsoft.com/office/drawing/2014/main" val="20001"/>
                    </a:ext>
                  </a:extLst>
                </a:gridCol>
                <a:gridCol w="1515070">
                  <a:extLst>
                    <a:ext uri="{9D8B030D-6E8A-4147-A177-3AD203B41FA5}">
                      <a16:colId xmlns:a16="http://schemas.microsoft.com/office/drawing/2014/main" val="20002"/>
                    </a:ext>
                  </a:extLst>
                </a:gridCol>
                <a:gridCol w="1515070">
                  <a:extLst>
                    <a:ext uri="{9D8B030D-6E8A-4147-A177-3AD203B41FA5}">
                      <a16:colId xmlns:a16="http://schemas.microsoft.com/office/drawing/2014/main" val="20003"/>
                    </a:ext>
                  </a:extLst>
                </a:gridCol>
              </a:tblGrid>
              <a:tr h="914400">
                <a:tc>
                  <a:txBody>
                    <a:bodyPr/>
                    <a:lstStyle/>
                    <a:p>
                      <a:pPr algn="ctr">
                        <a:buNone/>
                      </a:pPr>
                      <a:r>
                        <a:rPr lang="en-US" sz="2000" dirty="0"/>
                        <a:t>Country</a:t>
                      </a:r>
                    </a:p>
                  </a:txBody>
                  <a:tcPr marL="9525" marR="9525" marT="9525" marB="9525" anchor="ctr"/>
                </a:tc>
                <a:tc>
                  <a:txBody>
                    <a:bodyPr/>
                    <a:lstStyle/>
                    <a:p>
                      <a:pPr algn="ctr">
                        <a:buNone/>
                      </a:pPr>
                      <a:r>
                        <a:rPr lang="en-US" sz="2000"/>
                        <a:t>Export</a:t>
                      </a:r>
                    </a:p>
                  </a:txBody>
                  <a:tcPr marL="9525" marR="9525" marT="9525" marB="9525" anchor="ctr"/>
                </a:tc>
                <a:tc>
                  <a:txBody>
                    <a:bodyPr/>
                    <a:lstStyle/>
                    <a:p>
                      <a:pPr algn="ctr">
                        <a:buNone/>
                      </a:pPr>
                      <a:r>
                        <a:rPr lang="en-US" sz="2000"/>
                        <a:t>Import</a:t>
                      </a:r>
                    </a:p>
                  </a:txBody>
                  <a:tcPr marL="9525" marR="9525" marT="9525" marB="9525" anchor="ctr"/>
                </a:tc>
                <a:tc>
                  <a:txBody>
                    <a:bodyPr/>
                    <a:lstStyle/>
                    <a:p>
                      <a:pPr indent="0" algn="ctr">
                        <a:buNone/>
                      </a:pPr>
                      <a:r>
                        <a:rPr lang="en-US" sz="2000"/>
                        <a:t>Net flow</a:t>
                      </a:r>
                    </a:p>
                  </a:txBody>
                  <a:tcPr marL="9525" marR="9525" marT="9525" marB="9525" anchor="ctr"/>
                </a:tc>
                <a:extLst>
                  <a:ext uri="{0D108BD9-81ED-4DB2-BD59-A6C34878D82A}">
                    <a16:rowId xmlns:a16="http://schemas.microsoft.com/office/drawing/2014/main" val="10000"/>
                  </a:ext>
                </a:extLst>
              </a:tr>
              <a:tr h="391795">
                <a:tc>
                  <a:txBody>
                    <a:bodyPr/>
                    <a:lstStyle/>
                    <a:p>
                      <a:pPr algn="ctr">
                        <a:buNone/>
                      </a:pPr>
                      <a:r>
                        <a:rPr lang="en-US" altLang="zh-CN" sz="2000" dirty="0"/>
                        <a:t>China</a:t>
                      </a:r>
                      <a:r>
                        <a:rPr lang="en-US" altLang="zh-CN" sz="2000" baseline="0" dirty="0"/>
                        <a:t> towards </a:t>
                      </a:r>
                      <a:r>
                        <a:rPr lang="en-US" sz="2000" dirty="0"/>
                        <a:t>Myanmar</a:t>
                      </a:r>
                    </a:p>
                  </a:txBody>
                  <a:tcPr marL="9525" marR="9525" marT="9525" marB="9525" anchor="ctr"/>
                </a:tc>
                <a:tc>
                  <a:txBody>
                    <a:bodyPr/>
                    <a:lstStyle/>
                    <a:p>
                      <a:pPr algn="ctr">
                        <a:buNone/>
                      </a:pPr>
                      <a:r>
                        <a:rPr lang="en-US" sz="2000"/>
                        <a:t>2452.3</a:t>
                      </a:r>
                    </a:p>
                  </a:txBody>
                  <a:tcPr marL="9525" marR="9525" marT="9525" marB="9525" anchor="ctr"/>
                </a:tc>
                <a:tc>
                  <a:txBody>
                    <a:bodyPr/>
                    <a:lstStyle/>
                    <a:p>
                      <a:pPr algn="ctr">
                        <a:buNone/>
                      </a:pPr>
                      <a:r>
                        <a:rPr lang="en-US" sz="2000"/>
                        <a:t>17988.15</a:t>
                      </a:r>
                    </a:p>
                  </a:txBody>
                  <a:tcPr marL="9525" marR="9525" marT="9525" marB="9525" anchor="ctr"/>
                </a:tc>
                <a:tc>
                  <a:txBody>
                    <a:bodyPr/>
                    <a:lstStyle/>
                    <a:p>
                      <a:pPr indent="0" algn="ctr">
                        <a:buNone/>
                      </a:pPr>
                      <a:r>
                        <a:rPr lang="en-US" sz="2000" b="0"/>
                        <a:t>-15535.85</a:t>
                      </a:r>
                    </a:p>
                  </a:txBody>
                  <a:tcPr marL="9525" marR="9525" marT="9525" marB="9525" anchor="ctr"/>
                </a:tc>
                <a:extLst>
                  <a:ext uri="{0D108BD9-81ED-4DB2-BD59-A6C34878D82A}">
                    <a16:rowId xmlns:a16="http://schemas.microsoft.com/office/drawing/2014/main" val="10001"/>
                  </a:ext>
                </a:extLst>
              </a:tr>
              <a:tr h="393065">
                <a:tc>
                  <a:txBody>
                    <a:bodyPr/>
                    <a:lstStyle/>
                    <a:p>
                      <a:pPr algn="ctr">
                        <a:buNone/>
                      </a:pPr>
                      <a:r>
                        <a:rPr lang="en-US" altLang="zh-CN" sz="2000" dirty="0"/>
                        <a:t>China</a:t>
                      </a:r>
                      <a:r>
                        <a:rPr lang="en-US" altLang="zh-CN" sz="2000" baseline="0" dirty="0"/>
                        <a:t> towards </a:t>
                      </a:r>
                      <a:r>
                        <a:rPr lang="en-US" sz="2000" dirty="0"/>
                        <a:t>Laos</a:t>
                      </a:r>
                    </a:p>
                  </a:txBody>
                  <a:tcPr marL="9525" marR="9525" marT="9525" marB="9525" anchor="ctr"/>
                </a:tc>
                <a:tc>
                  <a:txBody>
                    <a:bodyPr/>
                    <a:lstStyle/>
                    <a:p>
                      <a:pPr algn="ctr">
                        <a:buNone/>
                      </a:pPr>
                      <a:r>
                        <a:rPr lang="en-US" sz="2000"/>
                        <a:t>139.15</a:t>
                      </a:r>
                    </a:p>
                  </a:txBody>
                  <a:tcPr marL="9525" marR="9525" marT="9525" marB="9525" anchor="ctr"/>
                </a:tc>
                <a:tc>
                  <a:txBody>
                    <a:bodyPr/>
                    <a:lstStyle/>
                    <a:p>
                      <a:pPr algn="ctr">
                        <a:buNone/>
                      </a:pPr>
                      <a:r>
                        <a:rPr lang="en-US" sz="2000"/>
                        <a:t>16047.73</a:t>
                      </a:r>
                    </a:p>
                  </a:txBody>
                  <a:tcPr marL="9525" marR="9525" marT="9525" marB="9525" anchor="ctr"/>
                </a:tc>
                <a:tc>
                  <a:txBody>
                    <a:bodyPr/>
                    <a:lstStyle/>
                    <a:p>
                      <a:pPr indent="0" algn="ctr">
                        <a:buNone/>
                      </a:pPr>
                      <a:r>
                        <a:rPr lang="en-US" sz="2000" b="0"/>
                        <a:t>-15908.58</a:t>
                      </a:r>
                    </a:p>
                  </a:txBody>
                  <a:tcPr marL="9525" marR="9525" marT="9525" marB="9525" anchor="ctr"/>
                </a:tc>
                <a:extLst>
                  <a:ext uri="{0D108BD9-81ED-4DB2-BD59-A6C34878D82A}">
                    <a16:rowId xmlns:a16="http://schemas.microsoft.com/office/drawing/2014/main" val="10002"/>
                  </a:ext>
                </a:extLst>
              </a:tr>
              <a:tr h="391795">
                <a:tc>
                  <a:txBody>
                    <a:bodyPr/>
                    <a:lstStyle/>
                    <a:p>
                      <a:pPr algn="ctr">
                        <a:buNone/>
                      </a:pPr>
                      <a:r>
                        <a:rPr lang="en-US" altLang="zh-CN" sz="2000" dirty="0"/>
                        <a:t>China</a:t>
                      </a:r>
                      <a:r>
                        <a:rPr lang="en-US" altLang="zh-CN" sz="2000" baseline="0" dirty="0"/>
                        <a:t> towards </a:t>
                      </a:r>
                      <a:r>
                        <a:rPr lang="en-US" sz="2000" dirty="0"/>
                        <a:t>Thailand</a:t>
                      </a:r>
                    </a:p>
                  </a:txBody>
                  <a:tcPr marL="9525" marR="9525" marT="9525" marB="9525" anchor="ctr"/>
                </a:tc>
                <a:tc>
                  <a:txBody>
                    <a:bodyPr/>
                    <a:lstStyle/>
                    <a:p>
                      <a:pPr algn="ctr">
                        <a:buNone/>
                      </a:pPr>
                      <a:r>
                        <a:rPr lang="en-US" sz="2000"/>
                        <a:t>7938.27</a:t>
                      </a:r>
                    </a:p>
                  </a:txBody>
                  <a:tcPr marL="9525" marR="9525" marT="9525" marB="9525" anchor="ctr"/>
                </a:tc>
                <a:tc>
                  <a:txBody>
                    <a:bodyPr/>
                    <a:lstStyle/>
                    <a:p>
                      <a:pPr algn="ctr">
                        <a:buNone/>
                      </a:pPr>
                      <a:r>
                        <a:rPr lang="en-US" sz="2000"/>
                        <a:t>123020.68</a:t>
                      </a:r>
                    </a:p>
                  </a:txBody>
                  <a:tcPr marL="9525" marR="9525" marT="9525" marB="9525" anchor="ctr"/>
                </a:tc>
                <a:tc>
                  <a:txBody>
                    <a:bodyPr/>
                    <a:lstStyle/>
                    <a:p>
                      <a:pPr indent="0" algn="ctr">
                        <a:buNone/>
                      </a:pPr>
                      <a:r>
                        <a:rPr lang="en-US" sz="2000" b="0"/>
                        <a:t>-115082.41</a:t>
                      </a:r>
                    </a:p>
                  </a:txBody>
                  <a:tcPr marL="9525" marR="9525" marT="9525" marB="9525" anchor="ctr"/>
                </a:tc>
                <a:extLst>
                  <a:ext uri="{0D108BD9-81ED-4DB2-BD59-A6C34878D82A}">
                    <a16:rowId xmlns:a16="http://schemas.microsoft.com/office/drawing/2014/main" val="10003"/>
                  </a:ext>
                </a:extLst>
              </a:tr>
              <a:tr h="393065">
                <a:tc>
                  <a:txBody>
                    <a:bodyPr/>
                    <a:lstStyle/>
                    <a:p>
                      <a:pPr algn="ctr">
                        <a:buNone/>
                      </a:pPr>
                      <a:r>
                        <a:rPr lang="en-US" altLang="zh-CN" sz="2000" dirty="0"/>
                        <a:t>China</a:t>
                      </a:r>
                      <a:r>
                        <a:rPr lang="en-US" altLang="zh-CN" sz="2000" baseline="0" dirty="0"/>
                        <a:t> towards </a:t>
                      </a:r>
                      <a:r>
                        <a:rPr lang="en-US" sz="2000" dirty="0"/>
                        <a:t>Cambodia</a:t>
                      </a:r>
                    </a:p>
                  </a:txBody>
                  <a:tcPr marL="9525" marR="9525" marT="9525" marB="9525" anchor="ctr"/>
                </a:tc>
                <a:tc>
                  <a:txBody>
                    <a:bodyPr/>
                    <a:lstStyle/>
                    <a:p>
                      <a:pPr algn="ctr">
                        <a:buNone/>
                      </a:pPr>
                      <a:r>
                        <a:rPr lang="en-US" sz="2000"/>
                        <a:t>41.93</a:t>
                      </a:r>
                    </a:p>
                  </a:txBody>
                  <a:tcPr marL="9525" marR="9525" marT="9525" marB="9525" anchor="ctr"/>
                </a:tc>
                <a:tc>
                  <a:txBody>
                    <a:bodyPr/>
                    <a:lstStyle/>
                    <a:p>
                      <a:pPr algn="ctr">
                        <a:buNone/>
                      </a:pPr>
                      <a:r>
                        <a:rPr lang="en-US" sz="2000"/>
                        <a:t>5062.3</a:t>
                      </a:r>
                    </a:p>
                  </a:txBody>
                  <a:tcPr marL="9525" marR="9525" marT="9525" marB="9525" anchor="ctr"/>
                </a:tc>
                <a:tc>
                  <a:txBody>
                    <a:bodyPr/>
                    <a:lstStyle/>
                    <a:p>
                      <a:pPr indent="0" algn="ctr">
                        <a:buNone/>
                      </a:pPr>
                      <a:r>
                        <a:rPr lang="en-US" sz="2000" b="0"/>
                        <a:t>-5020.37</a:t>
                      </a:r>
                    </a:p>
                  </a:txBody>
                  <a:tcPr marL="9525" marR="9525" marT="9525" marB="9525" anchor="ctr"/>
                </a:tc>
                <a:extLst>
                  <a:ext uri="{0D108BD9-81ED-4DB2-BD59-A6C34878D82A}">
                    <a16:rowId xmlns:a16="http://schemas.microsoft.com/office/drawing/2014/main" val="10004"/>
                  </a:ext>
                </a:extLst>
              </a:tr>
              <a:tr h="391795">
                <a:tc>
                  <a:txBody>
                    <a:bodyPr/>
                    <a:lstStyle/>
                    <a:p>
                      <a:pPr algn="ctr">
                        <a:buNone/>
                      </a:pPr>
                      <a:r>
                        <a:rPr lang="en-US" altLang="zh-CN" sz="2000" dirty="0"/>
                        <a:t>China</a:t>
                      </a:r>
                      <a:r>
                        <a:rPr lang="en-US" altLang="zh-CN" sz="2000" baseline="0" dirty="0"/>
                        <a:t> towards </a:t>
                      </a:r>
                      <a:r>
                        <a:rPr lang="en-US" sz="2000" dirty="0"/>
                        <a:t>Vietnam</a:t>
                      </a:r>
                    </a:p>
                  </a:txBody>
                  <a:tcPr marL="9525" marR="9525" marT="9525" marB="9525" anchor="ctr"/>
                </a:tc>
                <a:tc>
                  <a:txBody>
                    <a:bodyPr/>
                    <a:lstStyle/>
                    <a:p>
                      <a:pPr algn="ctr">
                        <a:buNone/>
                      </a:pPr>
                      <a:r>
                        <a:rPr lang="en-US" sz="2000"/>
                        <a:t>9472.56</a:t>
                      </a:r>
                    </a:p>
                  </a:txBody>
                  <a:tcPr marL="9525" marR="9525" marT="9525" marB="9525" anchor="ctr"/>
                </a:tc>
                <a:tc>
                  <a:txBody>
                    <a:bodyPr/>
                    <a:lstStyle/>
                    <a:p>
                      <a:pPr algn="ctr">
                        <a:buNone/>
                      </a:pPr>
                      <a:r>
                        <a:rPr lang="en-US" sz="2000"/>
                        <a:t>169631.66</a:t>
                      </a:r>
                    </a:p>
                  </a:txBody>
                  <a:tcPr marL="9525" marR="9525" marT="9525" marB="9525" anchor="ctr"/>
                </a:tc>
                <a:tc>
                  <a:txBody>
                    <a:bodyPr/>
                    <a:lstStyle/>
                    <a:p>
                      <a:pPr indent="0" algn="ctr">
                        <a:buNone/>
                      </a:pPr>
                      <a:r>
                        <a:rPr lang="en-US" sz="2000" b="0"/>
                        <a:t>-160159.1</a:t>
                      </a:r>
                    </a:p>
                  </a:txBody>
                  <a:tcPr marL="9525" marR="9525" marT="9525" marB="9525" anchor="ctr"/>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5514340" y="314325"/>
            <a:ext cx="6677660" cy="1390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143856" y="125157"/>
            <a:ext cx="5476875"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3.2 Export Structure Analysis </a:t>
            </a:r>
            <a:endParaRPr lang="zh-CN" altLang="en-US"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 name="文本框 1"/>
          <p:cNvSpPr txBox="1"/>
          <p:nvPr/>
        </p:nvSpPr>
        <p:spPr>
          <a:xfrm>
            <a:off x="3219450" y="867410"/>
            <a:ext cx="7692390" cy="2284095"/>
          </a:xfrm>
          <a:prstGeom prst="rect">
            <a:avLst/>
          </a:prstGeom>
          <a:noFill/>
        </p:spPr>
        <p:txBody>
          <a:bodyPr wrap="square" rtlCol="0">
            <a:spAutoFit/>
          </a:bodyPr>
          <a:lstStyle/>
          <a:p>
            <a:pPr>
              <a:lnSpc>
                <a:spcPct val="150000"/>
              </a:lnSpc>
            </a:pPr>
            <a:r>
              <a:rPr lang="en-US" altLang="zh-CN" sz="1900" b="1" dirty="0">
                <a:latin typeface="微软雅黑" panose="020B0503020204020204" pitchFamily="34" charset="-122"/>
                <a:ea typeface="微软雅黑" panose="020B0503020204020204" pitchFamily="34" charset="-122"/>
              </a:rPr>
              <a:t>Comparative advantage theory</a:t>
            </a:r>
            <a:endParaRPr lang="en-US" altLang="zh-CN" sz="1895" dirty="0">
              <a:latin typeface="微软雅黑" panose="020B0503020204020204" pitchFamily="34" charset="-122"/>
              <a:ea typeface="微软雅黑" panose="020B0503020204020204" pitchFamily="34" charset="-122"/>
            </a:endParaRPr>
          </a:p>
          <a:p>
            <a:pPr>
              <a:lnSpc>
                <a:spcPct val="100000"/>
              </a:lnSpc>
            </a:pPr>
            <a:r>
              <a:rPr lang="en-US" altLang="zh-CN" sz="1895" dirty="0">
                <a:latin typeface="微软雅黑" panose="020B0503020204020204" pitchFamily="34" charset="-122"/>
                <a:ea typeface="微软雅黑" panose="020B0503020204020204" pitchFamily="34" charset="-122"/>
              </a:rPr>
              <a:t>Increasing the import volume of agricultural goods with more water consumption can save more water resources in some areas of China, and use the saved water resources to produce other products with higher economic benefits, so as to improve the overall efficiency of China's industrial structure and promote foreign trade. The supply side structure is optimized.</a:t>
            </a:r>
          </a:p>
        </p:txBody>
      </p:sp>
      <p:sp>
        <p:nvSpPr>
          <p:cNvPr id="8" name="íŝlïďè"/>
          <p:cNvSpPr/>
          <p:nvPr/>
        </p:nvSpPr>
        <p:spPr>
          <a:xfrm>
            <a:off x="447491" y="1795402"/>
            <a:ext cx="2234797" cy="730901"/>
          </a:xfrm>
          <a:prstGeom prst="roundRect">
            <a:avLst>
              <a:gd name="adj" fmla="val 50000"/>
            </a:avLst>
          </a:prstGeom>
          <a:solidFill>
            <a:srgbClr val="E53238"/>
          </a:solidFill>
          <a:ln w="12700" cap="flat" cmpd="sng" algn="ctr">
            <a:noFill/>
            <a:prstDash val="solid"/>
            <a:miter lim="800000"/>
          </a:ln>
          <a:effectLst/>
        </p:spPr>
        <p:txBody>
          <a:bodyPr wrap="none" lIns="85333" tIns="44373" rIns="85333" bIns="44373" anchor="ctr">
            <a:noAutofit/>
            <a:scene3d>
              <a:camera prst="orthographicFront"/>
              <a:lightRig rig="threePt" dir="t"/>
            </a:scene3d>
            <a:sp3d contourW="12700"/>
          </a:bodyPr>
          <a:lstStyle/>
          <a:p>
            <a:pPr marL="0" marR="0" lvl="0" indent="0" algn="ctr" defTabSz="457200" eaLnBrk="1" fontAlgn="auto" latinLnBrk="0" hangingPunct="1">
              <a:lnSpc>
                <a:spcPct val="100000"/>
              </a:lnSpc>
              <a:spcBef>
                <a:spcPts val="0"/>
              </a:spcBef>
              <a:spcAft>
                <a:spcPts val="0"/>
              </a:spcAft>
              <a:buClrTx/>
              <a:buSzTx/>
              <a:buFontTx/>
              <a:buNone/>
              <a:defRPr/>
            </a:pPr>
            <a:endParaRPr kumimoji="0" lang="zh-CN" altLang="en-US" sz="2655" b="0" i="0" u="none" strike="noStrike" kern="0" cap="none" spc="0" normalizeH="0" baseline="0" noProof="0" dirty="0">
              <a:ln>
                <a:noFill/>
              </a:ln>
              <a:solidFill>
                <a:srgbClr val="FFFFFF"/>
              </a:solidFill>
              <a:effectLst/>
              <a:uLnTx/>
              <a:uFillTx/>
              <a:latin typeface="Arial" panose="020B0604020202020204"/>
              <a:ea typeface="微软雅黑" panose="020B0503020204020204" pitchFamily="34" charset="-122"/>
            </a:endParaRPr>
          </a:p>
        </p:txBody>
      </p:sp>
      <p:sp>
        <p:nvSpPr>
          <p:cNvPr id="9" name="íŝlïďè"/>
          <p:cNvSpPr/>
          <p:nvPr/>
        </p:nvSpPr>
        <p:spPr>
          <a:xfrm>
            <a:off x="447491" y="4294317"/>
            <a:ext cx="2234797" cy="819291"/>
          </a:xfrm>
          <a:prstGeom prst="roundRect">
            <a:avLst>
              <a:gd name="adj" fmla="val 50000"/>
            </a:avLst>
          </a:prstGeom>
          <a:solidFill>
            <a:srgbClr val="E53238"/>
          </a:solidFill>
          <a:ln w="12700" cap="flat" cmpd="sng" algn="ctr">
            <a:noFill/>
            <a:prstDash val="solid"/>
            <a:miter lim="800000"/>
          </a:ln>
          <a:effectLst/>
        </p:spPr>
        <p:txBody>
          <a:bodyPr wrap="none" lIns="85333" tIns="44373" rIns="85333" bIns="44373" anchor="ctr">
            <a:noAutofit/>
            <a:scene3d>
              <a:camera prst="orthographicFront"/>
              <a:lightRig rig="threePt" dir="t"/>
            </a:scene3d>
            <a:sp3d contourW="12700"/>
          </a:bodyPr>
          <a:lstStyle/>
          <a:p>
            <a:pPr marL="0" marR="0" lvl="0" indent="0" algn="ctr" defTabSz="457200" eaLnBrk="1" fontAlgn="auto" latinLnBrk="0" hangingPunct="1">
              <a:lnSpc>
                <a:spcPct val="100000"/>
              </a:lnSpc>
              <a:spcBef>
                <a:spcPts val="0"/>
              </a:spcBef>
              <a:spcAft>
                <a:spcPts val="0"/>
              </a:spcAft>
              <a:buClrTx/>
              <a:buSzTx/>
              <a:buFontTx/>
              <a:buNone/>
              <a:defRPr/>
            </a:pPr>
            <a:endParaRPr kumimoji="0" lang="zh-CN" altLang="en-US" sz="2655" b="0" i="0" u="none" strike="noStrike" kern="0" cap="none" spc="0" normalizeH="0" baseline="0" noProof="0" dirty="0">
              <a:ln>
                <a:noFill/>
              </a:ln>
              <a:solidFill>
                <a:srgbClr val="FFFFFF"/>
              </a:solidFill>
              <a:effectLst/>
              <a:uLnTx/>
              <a:uFillTx/>
              <a:latin typeface="Arial" panose="020B0604020202020204"/>
              <a:ea typeface="微软雅黑" panose="020B0503020204020204" pitchFamily="34" charset="-122"/>
            </a:endParaRPr>
          </a:p>
        </p:txBody>
      </p:sp>
      <p:cxnSp>
        <p:nvCxnSpPr>
          <p:cNvPr id="13" name="直接连接符 12"/>
          <p:cNvCxnSpPr/>
          <p:nvPr/>
        </p:nvCxnSpPr>
        <p:spPr>
          <a:xfrm flipV="1">
            <a:off x="770608" y="3475026"/>
            <a:ext cx="10036315" cy="22230"/>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3219450" y="3927475"/>
            <a:ext cx="7750175" cy="1553210"/>
          </a:xfrm>
          <a:prstGeom prst="rect">
            <a:avLst/>
          </a:prstGeom>
        </p:spPr>
        <p:txBody>
          <a:bodyPr wrap="square">
            <a:spAutoFit/>
          </a:bodyPr>
          <a:lstStyle/>
          <a:p>
            <a:pPr>
              <a:lnSpc>
                <a:spcPct val="100000"/>
              </a:lnSpc>
            </a:pPr>
            <a:r>
              <a:rPr lang="zh-CN" altLang="en-US" sz="1895" dirty="0">
                <a:latin typeface="微软雅黑" panose="020B0503020204020204" pitchFamily="34" charset="-122"/>
                <a:ea typeface="微软雅黑" panose="020B0503020204020204" pitchFamily="34" charset="-122"/>
              </a:rPr>
              <a:t>For countries lacking water resources, it is preferred to import water-intensive agricultural products, that is, agricultural products with a high unit weight of virtual water, to </a:t>
            </a:r>
            <a:r>
              <a:rPr lang="zh-CN" altLang="en-US" sz="1895" b="1" dirty="0">
                <a:latin typeface="微软雅黑" panose="020B0503020204020204" pitchFamily="34" charset="-122"/>
                <a:ea typeface="微软雅黑" panose="020B0503020204020204" pitchFamily="34" charset="-122"/>
              </a:rPr>
              <a:t>regulate the production water structure of China through international trade, and even the internal planting structure of agriculture.</a:t>
            </a:r>
          </a:p>
        </p:txBody>
      </p:sp>
      <p:sp>
        <p:nvSpPr>
          <p:cNvPr id="15" name="文本框 14"/>
          <p:cNvSpPr txBox="1"/>
          <p:nvPr/>
        </p:nvSpPr>
        <p:spPr>
          <a:xfrm>
            <a:off x="770632" y="1881720"/>
            <a:ext cx="1638582" cy="558800"/>
          </a:xfrm>
          <a:prstGeom prst="rect">
            <a:avLst/>
          </a:prstGeom>
          <a:noFill/>
        </p:spPr>
        <p:txBody>
          <a:bodyPr wrap="square" rtlCol="0">
            <a:spAutoFit/>
          </a:bodyPr>
          <a:lstStyle/>
          <a:p>
            <a:pPr algn="ctr"/>
            <a:r>
              <a:rPr lang="en-US" altLang="zh-CN" sz="3035" b="1" dirty="0">
                <a:solidFill>
                  <a:schemeClr val="bg1"/>
                </a:solidFill>
                <a:latin typeface="幼圆" panose="02010509060101010101" charset="-122"/>
                <a:ea typeface="幼圆" panose="02010509060101010101" charset="-122"/>
              </a:rPr>
              <a:t>1</a:t>
            </a:r>
          </a:p>
        </p:txBody>
      </p:sp>
      <p:sp>
        <p:nvSpPr>
          <p:cNvPr id="16" name="文本框 15"/>
          <p:cNvSpPr txBox="1"/>
          <p:nvPr/>
        </p:nvSpPr>
        <p:spPr>
          <a:xfrm>
            <a:off x="770632" y="4424389"/>
            <a:ext cx="1638582" cy="558800"/>
          </a:xfrm>
          <a:prstGeom prst="rect">
            <a:avLst/>
          </a:prstGeom>
          <a:noFill/>
        </p:spPr>
        <p:txBody>
          <a:bodyPr wrap="square" rtlCol="0">
            <a:spAutoFit/>
          </a:bodyPr>
          <a:lstStyle/>
          <a:p>
            <a:pPr algn="ctr"/>
            <a:r>
              <a:rPr lang="en-US" altLang="zh-CN" sz="3035" b="1" dirty="0">
                <a:solidFill>
                  <a:schemeClr val="bg1"/>
                </a:solidFill>
                <a:latin typeface="幼圆" panose="02010509060101010101" charset="-122"/>
                <a:ea typeface="幼圆" panose="02010509060101010101" charset="-122"/>
              </a:rPr>
              <a:t>2</a:t>
            </a:r>
            <a:endParaRPr lang="en-US" altLang="zh-CN" sz="3035"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143856" y="125157"/>
            <a:ext cx="5669915"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3.3 Virtual Water Flow Analysis</a:t>
            </a:r>
            <a:endParaRPr lang="zh-CN" altLang="en-US"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6" name="文本框 5"/>
          <p:cNvSpPr txBox="1"/>
          <p:nvPr/>
        </p:nvSpPr>
        <p:spPr>
          <a:xfrm>
            <a:off x="1335032" y="1485573"/>
            <a:ext cx="3955902" cy="383540"/>
          </a:xfrm>
          <a:prstGeom prst="rect">
            <a:avLst/>
          </a:prstGeom>
          <a:noFill/>
        </p:spPr>
        <p:txBody>
          <a:bodyPr wrap="square" rtlCol="0">
            <a:spAutoFit/>
          </a:bodyPr>
          <a:lstStyle/>
          <a:p>
            <a:r>
              <a:rPr lang="zh-CN" altLang="zh-CN" sz="1895" dirty="0">
                <a:solidFill>
                  <a:schemeClr val="bg1"/>
                </a:solidFill>
                <a:latin typeface="微软雅黑" panose="020B0503020204020204" pitchFamily="34" charset="-122"/>
                <a:ea typeface="微软雅黑" panose="020B0503020204020204" pitchFamily="34" charset="-122"/>
              </a:rPr>
              <a:t>开放型经济遭遇双重竞争</a:t>
            </a:r>
            <a:endParaRPr lang="zh-CN" altLang="en-US" sz="1895" dirty="0">
              <a:solidFill>
                <a:schemeClr val="bg1"/>
              </a:solidFill>
              <a:latin typeface="微软雅黑" panose="020B0503020204020204" pitchFamily="34" charset="-122"/>
              <a:ea typeface="微软雅黑" panose="020B0503020204020204" pitchFamily="34" charset="-122"/>
            </a:endParaRPr>
          </a:p>
        </p:txBody>
      </p:sp>
      <p:grpSp>
        <p:nvGrpSpPr>
          <p:cNvPr id="7" name="Group 6"/>
          <p:cNvGrpSpPr/>
          <p:nvPr/>
        </p:nvGrpSpPr>
        <p:grpSpPr>
          <a:xfrm rot="20182601">
            <a:off x="26666" y="2641288"/>
            <a:ext cx="3839831" cy="3733542"/>
            <a:chOff x="1447800" y="2628900"/>
            <a:chExt cx="5745163" cy="2552700"/>
          </a:xfrm>
        </p:grpSpPr>
        <p:sp>
          <p:nvSpPr>
            <p:cNvPr id="8" name="Freeform 40"/>
            <p:cNvSpPr/>
            <p:nvPr/>
          </p:nvSpPr>
          <p:spPr bwMode="auto">
            <a:xfrm>
              <a:off x="1447800" y="2713037"/>
              <a:ext cx="5745163" cy="2468563"/>
            </a:xfrm>
            <a:custGeom>
              <a:avLst/>
              <a:gdLst/>
              <a:ahLst/>
              <a:cxnLst>
                <a:cxn ang="0">
                  <a:pos x="1532" y="272"/>
                </a:cxn>
                <a:cxn ang="0">
                  <a:pos x="984" y="0"/>
                </a:cxn>
                <a:cxn ang="0">
                  <a:pos x="984" y="162"/>
                </a:cxn>
                <a:cxn ang="0">
                  <a:pos x="0" y="658"/>
                </a:cxn>
                <a:cxn ang="0">
                  <a:pos x="984" y="388"/>
                </a:cxn>
                <a:cxn ang="0">
                  <a:pos x="984" y="385"/>
                </a:cxn>
                <a:cxn ang="0">
                  <a:pos x="984" y="533"/>
                </a:cxn>
                <a:cxn ang="0">
                  <a:pos x="1532" y="272"/>
                </a:cxn>
              </a:cxnLst>
              <a:rect l="0" t="0" r="r" b="b"/>
              <a:pathLst>
                <a:path w="1532" h="658">
                  <a:moveTo>
                    <a:pt x="1532" y="272"/>
                  </a:moveTo>
                  <a:cubicBezTo>
                    <a:pt x="984" y="0"/>
                    <a:pt x="984" y="0"/>
                    <a:pt x="984" y="0"/>
                  </a:cubicBezTo>
                  <a:cubicBezTo>
                    <a:pt x="984" y="162"/>
                    <a:pt x="984" y="162"/>
                    <a:pt x="984" y="162"/>
                  </a:cubicBezTo>
                  <a:cubicBezTo>
                    <a:pt x="914" y="167"/>
                    <a:pt x="243" y="222"/>
                    <a:pt x="0" y="658"/>
                  </a:cubicBezTo>
                  <a:cubicBezTo>
                    <a:pt x="0" y="658"/>
                    <a:pt x="302" y="350"/>
                    <a:pt x="984" y="388"/>
                  </a:cubicBezTo>
                  <a:cubicBezTo>
                    <a:pt x="984" y="385"/>
                    <a:pt x="984" y="385"/>
                    <a:pt x="984" y="385"/>
                  </a:cubicBezTo>
                  <a:cubicBezTo>
                    <a:pt x="984" y="533"/>
                    <a:pt x="984" y="533"/>
                    <a:pt x="984" y="533"/>
                  </a:cubicBezTo>
                  <a:lnTo>
                    <a:pt x="1532" y="272"/>
                  </a:lnTo>
                  <a:close/>
                </a:path>
              </a:pathLst>
            </a:custGeom>
            <a:solidFill>
              <a:srgbClr val="2B2939"/>
            </a:solidFill>
            <a:ln w="9525">
              <a:noFill/>
              <a:round/>
            </a:ln>
          </p:spPr>
          <p:txBody>
            <a:bodyPr vert="horz" wrap="square" lIns="91434" tIns="45717" rIns="91434" bIns="45717" numCol="1" anchor="t" anchorCtr="0" compatLnSpc="1"/>
            <a:lstStyle/>
            <a:p>
              <a:endParaRPr lang="en-US" sz="1705"/>
            </a:p>
          </p:txBody>
        </p:sp>
        <p:sp>
          <p:nvSpPr>
            <p:cNvPr id="9" name="Freeform 40"/>
            <p:cNvSpPr/>
            <p:nvPr/>
          </p:nvSpPr>
          <p:spPr bwMode="auto">
            <a:xfrm>
              <a:off x="1447800" y="2628900"/>
              <a:ext cx="5745163" cy="2468563"/>
            </a:xfrm>
            <a:custGeom>
              <a:avLst/>
              <a:gdLst/>
              <a:ahLst/>
              <a:cxnLst>
                <a:cxn ang="0">
                  <a:pos x="1532" y="272"/>
                </a:cxn>
                <a:cxn ang="0">
                  <a:pos x="984" y="0"/>
                </a:cxn>
                <a:cxn ang="0">
                  <a:pos x="984" y="162"/>
                </a:cxn>
                <a:cxn ang="0">
                  <a:pos x="0" y="658"/>
                </a:cxn>
                <a:cxn ang="0">
                  <a:pos x="984" y="388"/>
                </a:cxn>
                <a:cxn ang="0">
                  <a:pos x="984" y="385"/>
                </a:cxn>
                <a:cxn ang="0">
                  <a:pos x="984" y="533"/>
                </a:cxn>
                <a:cxn ang="0">
                  <a:pos x="1532" y="272"/>
                </a:cxn>
              </a:cxnLst>
              <a:rect l="0" t="0" r="r" b="b"/>
              <a:pathLst>
                <a:path w="1532" h="658">
                  <a:moveTo>
                    <a:pt x="1532" y="272"/>
                  </a:moveTo>
                  <a:cubicBezTo>
                    <a:pt x="984" y="0"/>
                    <a:pt x="984" y="0"/>
                    <a:pt x="984" y="0"/>
                  </a:cubicBezTo>
                  <a:cubicBezTo>
                    <a:pt x="984" y="162"/>
                    <a:pt x="984" y="162"/>
                    <a:pt x="984" y="162"/>
                  </a:cubicBezTo>
                  <a:cubicBezTo>
                    <a:pt x="914" y="167"/>
                    <a:pt x="243" y="222"/>
                    <a:pt x="0" y="658"/>
                  </a:cubicBezTo>
                  <a:cubicBezTo>
                    <a:pt x="0" y="658"/>
                    <a:pt x="302" y="350"/>
                    <a:pt x="984" y="388"/>
                  </a:cubicBezTo>
                  <a:cubicBezTo>
                    <a:pt x="984" y="385"/>
                    <a:pt x="984" y="385"/>
                    <a:pt x="984" y="385"/>
                  </a:cubicBezTo>
                  <a:cubicBezTo>
                    <a:pt x="984" y="533"/>
                    <a:pt x="984" y="533"/>
                    <a:pt x="984" y="533"/>
                  </a:cubicBezTo>
                  <a:lnTo>
                    <a:pt x="1532" y="272"/>
                  </a:lnTo>
                  <a:close/>
                </a:path>
              </a:pathLst>
            </a:custGeom>
            <a:solidFill>
              <a:schemeClr val="accent1"/>
            </a:solidFill>
            <a:ln w="9525">
              <a:noFill/>
              <a:round/>
            </a:ln>
          </p:spPr>
          <p:txBody>
            <a:bodyPr vert="horz" wrap="square" lIns="91434" tIns="45717" rIns="91434" bIns="45717" numCol="1" anchor="t" anchorCtr="0" compatLnSpc="1"/>
            <a:lstStyle/>
            <a:p>
              <a:endParaRPr lang="en-US" sz="1705"/>
            </a:p>
          </p:txBody>
        </p:sp>
      </p:grpSp>
      <p:cxnSp>
        <p:nvCxnSpPr>
          <p:cNvPr id="13" name="直接连接符 12"/>
          <p:cNvCxnSpPr/>
          <p:nvPr/>
        </p:nvCxnSpPr>
        <p:spPr>
          <a:xfrm>
            <a:off x="4761528" y="2368432"/>
            <a:ext cx="4226112" cy="0"/>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537970" y="984885"/>
            <a:ext cx="9958070" cy="1383665"/>
          </a:xfrm>
          <a:prstGeom prst="rect">
            <a:avLst/>
          </a:prstGeom>
          <a:noFill/>
        </p:spPr>
        <p:txBody>
          <a:bodyPr wrap="square" rtlCol="0">
            <a:spAutoFit/>
          </a:bodyPr>
          <a:lstStyle/>
          <a:p>
            <a:r>
              <a:rPr lang="zh-CN" altLang="en-US" sz="2800" b="1" dirty="0">
                <a:solidFill>
                  <a:srgbClr val="C00000"/>
                </a:solidFill>
                <a:latin typeface="微软雅黑" panose="020B0503020204020204" pitchFamily="34" charset="-122"/>
                <a:ea typeface="微软雅黑" panose="020B0503020204020204" pitchFamily="34" charset="-122"/>
              </a:rPr>
              <a:t>China is in a state of net inflow of virtual water in agricultural trade with countries along the Mekong River.</a:t>
            </a:r>
          </a:p>
        </p:txBody>
      </p:sp>
      <p:sp>
        <p:nvSpPr>
          <p:cNvPr id="3" name="文本框 2"/>
          <p:cNvSpPr txBox="1"/>
          <p:nvPr/>
        </p:nvSpPr>
        <p:spPr>
          <a:xfrm>
            <a:off x="4404360" y="2667000"/>
            <a:ext cx="6007735" cy="3248025"/>
          </a:xfrm>
          <a:prstGeom prst="rect">
            <a:avLst/>
          </a:prstGeom>
          <a:noFill/>
        </p:spPr>
        <p:txBody>
          <a:bodyPr wrap="square" rtlCol="0">
            <a:spAutoFit/>
          </a:bodyPr>
          <a:lstStyle/>
          <a:p>
            <a:pPr>
              <a:lnSpc>
                <a:spcPct val="120000"/>
              </a:lnSpc>
              <a:spcBef>
                <a:spcPts val="0"/>
              </a:spcBef>
              <a:spcAft>
                <a:spcPts val="0"/>
              </a:spcAft>
            </a:pPr>
            <a:r>
              <a:rPr lang="zh-CN" altLang="en-US" sz="1895" dirty="0">
                <a:latin typeface="微软雅黑" panose="020B0503020204020204" pitchFamily="34" charset="-122"/>
                <a:ea typeface="微软雅黑" panose="020B0503020204020204" pitchFamily="34" charset="-122"/>
              </a:rPr>
              <a:t>Due to the increasingly severe shortage of water resources in China, agricultural products with a large amount of virtual water per unit weight are water-intensive agricultural products. Importing such agricultural products can alleviate the problem of water security and food security in China</a:t>
            </a:r>
            <a:r>
              <a:rPr lang="en-US" altLang="zh-CN" sz="1895" dirty="0">
                <a:latin typeface="微软雅黑" panose="020B0503020204020204" pitchFamily="34" charset="-122"/>
                <a:ea typeface="微软雅黑" panose="020B0503020204020204" pitchFamily="34" charset="-122"/>
              </a:rPr>
              <a:t>, and effectively save the part of agricultural water that accounts for a large proportion of water use to improve economic efficiency.</a:t>
            </a:r>
          </a:p>
        </p:txBody>
      </p:sp>
      <p:sp>
        <p:nvSpPr>
          <p:cNvPr id="15" name="矩形 14"/>
          <p:cNvSpPr/>
          <p:nvPr/>
        </p:nvSpPr>
        <p:spPr>
          <a:xfrm>
            <a:off x="5814695" y="376555"/>
            <a:ext cx="6363335" cy="7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H_Entry_1"/>
          <p:cNvSpPr/>
          <p:nvPr>
            <p:custDataLst>
              <p:tags r:id="rId2"/>
            </p:custDataLst>
          </p:nvPr>
        </p:nvSpPr>
        <p:spPr>
          <a:xfrm>
            <a:off x="2767965" y="1008380"/>
            <a:ext cx="8419465" cy="93027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solidFill>
              <a:srgbClr val="CDCDCD"/>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67849" tIns="0" rIns="0" bIns="107988" numCol="1" spcCol="0" rtlCol="0" fromWordArt="0" anchor="b" anchorCtr="0" forceAA="0" compatLnSpc="1">
            <a:normAutofit/>
          </a:bodyPr>
          <a:lstStyle/>
          <a:p>
            <a:pPr algn="ctr"/>
            <a:r>
              <a:rPr lang="en-US" altLang="zh-CN" sz="3200" dirty="0">
                <a:solidFill>
                  <a:srgbClr val="C00000"/>
                </a:solidFill>
                <a:latin typeface="Arial" panose="020B0604020202020204" pitchFamily="34" charset="0"/>
                <a:ea typeface="微软雅黑" panose="020B0503020204020204" pitchFamily="34" charset="-122"/>
                <a:cs typeface="+mn-ea"/>
                <a:sym typeface="Arial" panose="020B0604020202020204" pitchFamily="34" charset="0"/>
              </a:rPr>
              <a:t>Theory of Virtual Water Trade</a:t>
            </a:r>
          </a:p>
        </p:txBody>
      </p:sp>
      <p:sp>
        <p:nvSpPr>
          <p:cNvPr id="42" name="MH_Number_1"/>
          <p:cNvSpPr txBox="1">
            <a:spLocks noChangeArrowheads="1"/>
          </p:cNvSpPr>
          <p:nvPr>
            <p:custDataLst>
              <p:tags r:id="rId3"/>
            </p:custDataLst>
          </p:nvPr>
        </p:nvSpPr>
        <p:spPr bwMode="auto">
          <a:xfrm flipH="1">
            <a:off x="2818191" y="1279145"/>
            <a:ext cx="798356" cy="522007"/>
          </a:xfrm>
          <a:custGeom>
            <a:avLst/>
            <a:gdLst/>
            <a:ahLst/>
            <a:cxnLst/>
            <a:rect l="l" t="t" r="r" b="b"/>
            <a:pathLst>
              <a:path w="608521" h="397883">
                <a:moveTo>
                  <a:pt x="427446" y="28538"/>
                </a:moveTo>
                <a:cubicBezTo>
                  <a:pt x="429890" y="28538"/>
                  <a:pt x="432098" y="28602"/>
                  <a:pt x="434070" y="28731"/>
                </a:cubicBezTo>
                <a:lnTo>
                  <a:pt x="435373" y="198397"/>
                </a:lnTo>
                <a:lnTo>
                  <a:pt x="434349" y="342548"/>
                </a:lnTo>
                <a:lnTo>
                  <a:pt x="434169" y="368942"/>
                </a:lnTo>
                <a:cubicBezTo>
                  <a:pt x="405805" y="369248"/>
                  <a:pt x="380604" y="361360"/>
                  <a:pt x="358567" y="345279"/>
                </a:cubicBezTo>
                <a:cubicBezTo>
                  <a:pt x="338192" y="326077"/>
                  <a:pt x="322941" y="304467"/>
                  <a:pt x="312814" y="280450"/>
                </a:cubicBezTo>
                <a:cubicBezTo>
                  <a:pt x="302687" y="256432"/>
                  <a:pt x="297624" y="229350"/>
                  <a:pt x="297624" y="199203"/>
                </a:cubicBezTo>
                <a:cubicBezTo>
                  <a:pt x="297624" y="146178"/>
                  <a:pt x="311245" y="104109"/>
                  <a:pt x="338488" y="72995"/>
                </a:cubicBezTo>
                <a:cubicBezTo>
                  <a:pt x="350567" y="59164"/>
                  <a:pt x="364582" y="48296"/>
                  <a:pt x="380532" y="40393"/>
                </a:cubicBezTo>
                <a:cubicBezTo>
                  <a:pt x="396481" y="32490"/>
                  <a:pt x="412119" y="28538"/>
                  <a:pt x="427446" y="28538"/>
                </a:cubicBezTo>
                <a:close/>
                <a:moveTo>
                  <a:pt x="0" y="3567"/>
                </a:moveTo>
                <a:lnTo>
                  <a:pt x="2285" y="162691"/>
                </a:lnTo>
                <a:lnTo>
                  <a:pt x="0" y="378851"/>
                </a:lnTo>
                <a:lnTo>
                  <a:pt x="0" y="387730"/>
                </a:lnTo>
                <a:lnTo>
                  <a:pt x="166562" y="387730"/>
                </a:lnTo>
                <a:lnTo>
                  <a:pt x="166562" y="373367"/>
                </a:lnTo>
                <a:lnTo>
                  <a:pt x="164367" y="159561"/>
                </a:lnTo>
                <a:lnTo>
                  <a:pt x="163826" y="80490"/>
                </a:lnTo>
                <a:lnTo>
                  <a:pt x="163826" y="76691"/>
                </a:lnTo>
                <a:lnTo>
                  <a:pt x="201312" y="88349"/>
                </a:lnTo>
                <a:cubicBezTo>
                  <a:pt x="205343" y="89818"/>
                  <a:pt x="209186" y="90553"/>
                  <a:pt x="212841" y="90553"/>
                </a:cubicBezTo>
                <a:cubicBezTo>
                  <a:pt x="221868" y="90553"/>
                  <a:pt x="226381" y="85667"/>
                  <a:pt x="226381" y="75894"/>
                </a:cubicBezTo>
                <a:cubicBezTo>
                  <a:pt x="226381" y="69285"/>
                  <a:pt x="224433" y="64847"/>
                  <a:pt x="220535" y="62579"/>
                </a:cubicBezTo>
                <a:cubicBezTo>
                  <a:pt x="216638" y="60311"/>
                  <a:pt x="205335" y="57347"/>
                  <a:pt x="186628" y="53689"/>
                </a:cubicBezTo>
                <a:lnTo>
                  <a:pt x="126349" y="36431"/>
                </a:lnTo>
                <a:lnTo>
                  <a:pt x="103479" y="30335"/>
                </a:lnTo>
                <a:close/>
                <a:moveTo>
                  <a:pt x="428736" y="0"/>
                </a:moveTo>
                <a:cubicBezTo>
                  <a:pt x="384715" y="0"/>
                  <a:pt x="346729" y="19431"/>
                  <a:pt x="314778" y="58293"/>
                </a:cubicBezTo>
                <a:cubicBezTo>
                  <a:pt x="283951" y="95801"/>
                  <a:pt x="268537" y="143491"/>
                  <a:pt x="268537" y="201364"/>
                </a:cubicBezTo>
                <a:cubicBezTo>
                  <a:pt x="268537" y="261452"/>
                  <a:pt x="289735" y="311173"/>
                  <a:pt x="332130" y="350527"/>
                </a:cubicBezTo>
                <a:cubicBezTo>
                  <a:pt x="356940" y="382098"/>
                  <a:pt x="391063" y="397883"/>
                  <a:pt x="434499" y="397883"/>
                </a:cubicBezTo>
                <a:cubicBezTo>
                  <a:pt x="464206" y="397883"/>
                  <a:pt x="493003" y="389255"/>
                  <a:pt x="520892" y="371999"/>
                </a:cubicBezTo>
                <a:cubicBezTo>
                  <a:pt x="550153" y="356150"/>
                  <a:pt x="572920" y="331103"/>
                  <a:pt x="589193" y="296860"/>
                </a:cubicBezTo>
                <a:cubicBezTo>
                  <a:pt x="602078" y="269769"/>
                  <a:pt x="608521" y="237129"/>
                  <a:pt x="608521" y="198942"/>
                </a:cubicBezTo>
                <a:cubicBezTo>
                  <a:pt x="608521" y="137398"/>
                  <a:pt x="591318" y="91425"/>
                  <a:pt x="556912" y="61020"/>
                </a:cubicBezTo>
                <a:cubicBezTo>
                  <a:pt x="540236" y="38574"/>
                  <a:pt x="521384" y="22853"/>
                  <a:pt x="500355" y="13858"/>
                </a:cubicBezTo>
                <a:cubicBezTo>
                  <a:pt x="479326" y="4862"/>
                  <a:pt x="455453" y="243"/>
                  <a:pt x="428736" y="0"/>
                </a:cubicBezTo>
                <a:close/>
              </a:path>
            </a:pathLst>
          </a:custGeom>
          <a:solidFill>
            <a:schemeClr val="accent1"/>
          </a:solidFill>
          <a:ln>
            <a:noFill/>
          </a:ln>
          <a:effectLst/>
        </p:spPr>
        <p:txBody>
          <a:bodyPr rot="0" spcFirstLastPara="0" vertOverflow="overflow" horzOverflow="overflow" vert="horz" wrap="square" lIns="91429" tIns="45715" rIns="91429" bIns="45715" numCol="1" spcCol="0" rtlCol="0" fromWordArt="0" anchor="t" anchorCtr="0" forceAA="0" compatLnSpc="1">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r" eaLnBrk="1" hangingPunct="1">
              <a:lnSpc>
                <a:spcPct val="100000"/>
              </a:lnSpc>
              <a:spcBef>
                <a:spcPct val="0"/>
              </a:spcBef>
              <a:buFontTx/>
              <a:buNone/>
            </a:pPr>
            <a:endParaRPr lang="zh-CN" altLang="en-US" sz="1325">
              <a:solidFill>
                <a:schemeClr val="accent1"/>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endParaRPr>
          </a:p>
        </p:txBody>
      </p:sp>
      <p:sp>
        <p:nvSpPr>
          <p:cNvPr id="10" name="MH_Entry_3"/>
          <p:cNvSpPr/>
          <p:nvPr>
            <p:custDataLst>
              <p:tags r:id="rId4"/>
            </p:custDataLst>
          </p:nvPr>
        </p:nvSpPr>
        <p:spPr>
          <a:xfrm>
            <a:off x="2788285" y="3676650"/>
            <a:ext cx="8398510" cy="93027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solidFill>
              <a:srgbClr val="CDCDCD"/>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67849" tIns="0" rIns="0" bIns="107988" numCol="1" spcCol="0" rtlCol="0" fromWordArt="0" anchor="b" anchorCtr="0" forceAA="0" compatLnSpc="1">
            <a:noAutofit/>
          </a:bodyPr>
          <a:lstStyle/>
          <a:p>
            <a:pPr algn="ctr"/>
            <a:r>
              <a:rPr lang="en-US" altLang="zh-CN" sz="3200" dirty="0">
                <a:solidFill>
                  <a:srgbClr val="C00000"/>
                </a:solidFill>
                <a:latin typeface="Arial" panose="020B0604020202020204" pitchFamily="34" charset="0"/>
                <a:ea typeface="微软雅黑" panose="020B0503020204020204" pitchFamily="34" charset="-122"/>
                <a:cs typeface="+mn-ea"/>
                <a:sym typeface="Arial" panose="020B0604020202020204" pitchFamily="34" charset="0"/>
              </a:rPr>
              <a:t>Calculation and Analysis of Virtual Water  Flow</a:t>
            </a:r>
          </a:p>
        </p:txBody>
      </p:sp>
      <p:sp>
        <p:nvSpPr>
          <p:cNvPr id="44" name="MH_Number_3"/>
          <p:cNvSpPr txBox="1">
            <a:spLocks noChangeArrowheads="1"/>
          </p:cNvSpPr>
          <p:nvPr>
            <p:custDataLst>
              <p:tags r:id="rId5"/>
            </p:custDataLst>
          </p:nvPr>
        </p:nvSpPr>
        <p:spPr bwMode="auto">
          <a:xfrm flipH="1">
            <a:off x="2805691" y="3784550"/>
            <a:ext cx="916486" cy="522007"/>
          </a:xfrm>
          <a:custGeom>
            <a:avLst/>
            <a:gdLst/>
            <a:ahLst/>
            <a:cxnLst/>
            <a:rect l="l" t="t" r="r" b="b"/>
            <a:pathLst>
              <a:path w="698562" h="397883">
                <a:moveTo>
                  <a:pt x="517487" y="28538"/>
                </a:moveTo>
                <a:cubicBezTo>
                  <a:pt x="519931" y="28538"/>
                  <a:pt x="522139" y="28602"/>
                  <a:pt x="524111" y="28731"/>
                </a:cubicBezTo>
                <a:lnTo>
                  <a:pt x="525414" y="198397"/>
                </a:lnTo>
                <a:lnTo>
                  <a:pt x="524390" y="342548"/>
                </a:lnTo>
                <a:lnTo>
                  <a:pt x="524210" y="368942"/>
                </a:lnTo>
                <a:cubicBezTo>
                  <a:pt x="495846" y="369248"/>
                  <a:pt x="470645" y="361360"/>
                  <a:pt x="448608" y="345279"/>
                </a:cubicBezTo>
                <a:cubicBezTo>
                  <a:pt x="428233" y="326077"/>
                  <a:pt x="412982" y="304467"/>
                  <a:pt x="402855" y="280450"/>
                </a:cubicBezTo>
                <a:cubicBezTo>
                  <a:pt x="392728" y="256432"/>
                  <a:pt x="387665" y="229350"/>
                  <a:pt x="387665" y="199203"/>
                </a:cubicBezTo>
                <a:cubicBezTo>
                  <a:pt x="387665" y="146178"/>
                  <a:pt x="401286" y="104109"/>
                  <a:pt x="428529" y="72995"/>
                </a:cubicBezTo>
                <a:cubicBezTo>
                  <a:pt x="440608" y="59164"/>
                  <a:pt x="454623" y="48296"/>
                  <a:pt x="470573" y="40393"/>
                </a:cubicBezTo>
                <a:cubicBezTo>
                  <a:pt x="486522" y="32490"/>
                  <a:pt x="502160" y="28538"/>
                  <a:pt x="517487" y="28538"/>
                </a:cubicBezTo>
                <a:close/>
                <a:moveTo>
                  <a:pt x="160169" y="0"/>
                </a:moveTo>
                <a:cubicBezTo>
                  <a:pt x="121764" y="0"/>
                  <a:pt x="90679" y="6992"/>
                  <a:pt x="66915" y="20975"/>
                </a:cubicBezTo>
                <a:cubicBezTo>
                  <a:pt x="50454" y="29527"/>
                  <a:pt x="38296" y="40464"/>
                  <a:pt x="30441" y="53785"/>
                </a:cubicBezTo>
                <a:cubicBezTo>
                  <a:pt x="22586" y="67107"/>
                  <a:pt x="18659" y="81752"/>
                  <a:pt x="18659" y="97722"/>
                </a:cubicBezTo>
                <a:cubicBezTo>
                  <a:pt x="18659" y="124799"/>
                  <a:pt x="29596" y="146274"/>
                  <a:pt x="51471" y="162146"/>
                </a:cubicBezTo>
                <a:cubicBezTo>
                  <a:pt x="66176" y="172792"/>
                  <a:pt x="83230" y="180359"/>
                  <a:pt x="102636" y="184847"/>
                </a:cubicBezTo>
                <a:lnTo>
                  <a:pt x="115970" y="187133"/>
                </a:lnTo>
                <a:lnTo>
                  <a:pt x="106823" y="187623"/>
                </a:lnTo>
                <a:cubicBezTo>
                  <a:pt x="72660" y="191850"/>
                  <a:pt x="45755" y="202952"/>
                  <a:pt x="26106" y="220928"/>
                </a:cubicBezTo>
                <a:cubicBezTo>
                  <a:pt x="8702" y="236792"/>
                  <a:pt x="0" y="256889"/>
                  <a:pt x="0" y="281219"/>
                </a:cubicBezTo>
                <a:cubicBezTo>
                  <a:pt x="0" y="304406"/>
                  <a:pt x="8190" y="325437"/>
                  <a:pt x="24571" y="344310"/>
                </a:cubicBezTo>
                <a:cubicBezTo>
                  <a:pt x="55422" y="380025"/>
                  <a:pt x="105992" y="397883"/>
                  <a:pt x="176282" y="397883"/>
                </a:cubicBezTo>
                <a:cubicBezTo>
                  <a:pt x="229664" y="397883"/>
                  <a:pt x="272112" y="387291"/>
                  <a:pt x="303626" y="366108"/>
                </a:cubicBezTo>
                <a:cubicBezTo>
                  <a:pt x="325486" y="351602"/>
                  <a:pt x="336417" y="337423"/>
                  <a:pt x="336417" y="323572"/>
                </a:cubicBezTo>
                <a:cubicBezTo>
                  <a:pt x="336417" y="318890"/>
                  <a:pt x="334747" y="315012"/>
                  <a:pt x="331409" y="311940"/>
                </a:cubicBezTo>
                <a:cubicBezTo>
                  <a:pt x="328070" y="308867"/>
                  <a:pt x="324147" y="307330"/>
                  <a:pt x="319640" y="307330"/>
                </a:cubicBezTo>
                <a:cubicBezTo>
                  <a:pt x="314086" y="307330"/>
                  <a:pt x="309950" y="308687"/>
                  <a:pt x="307234" y="311399"/>
                </a:cubicBezTo>
                <a:cubicBezTo>
                  <a:pt x="304517" y="314112"/>
                  <a:pt x="300839" y="319456"/>
                  <a:pt x="296200" y="327430"/>
                </a:cubicBezTo>
                <a:cubicBezTo>
                  <a:pt x="290580" y="337663"/>
                  <a:pt x="280949" y="345898"/>
                  <a:pt x="267306" y="352135"/>
                </a:cubicBezTo>
                <a:cubicBezTo>
                  <a:pt x="242427" y="363606"/>
                  <a:pt x="214032" y="369341"/>
                  <a:pt x="182121" y="369341"/>
                </a:cubicBezTo>
                <a:lnTo>
                  <a:pt x="179184" y="369277"/>
                </a:lnTo>
                <a:lnTo>
                  <a:pt x="179184" y="200588"/>
                </a:lnTo>
                <a:lnTo>
                  <a:pt x="214213" y="200588"/>
                </a:lnTo>
                <a:cubicBezTo>
                  <a:pt x="223998" y="200588"/>
                  <a:pt x="230713" y="199780"/>
                  <a:pt x="234358" y="198163"/>
                </a:cubicBezTo>
                <a:cubicBezTo>
                  <a:pt x="238004" y="196547"/>
                  <a:pt x="239827" y="192552"/>
                  <a:pt x="239827" y="186178"/>
                </a:cubicBezTo>
                <a:cubicBezTo>
                  <a:pt x="239827" y="179586"/>
                  <a:pt x="237988" y="175401"/>
                  <a:pt x="234309" y="173622"/>
                </a:cubicBezTo>
                <a:cubicBezTo>
                  <a:pt x="230630" y="171842"/>
                  <a:pt x="223843" y="170953"/>
                  <a:pt x="213948" y="170953"/>
                </a:cubicBezTo>
                <a:lnTo>
                  <a:pt x="179184" y="170953"/>
                </a:lnTo>
                <a:lnTo>
                  <a:pt x="179184" y="29293"/>
                </a:lnTo>
                <a:cubicBezTo>
                  <a:pt x="217135" y="28801"/>
                  <a:pt x="247206" y="40972"/>
                  <a:pt x="269398" y="65805"/>
                </a:cubicBezTo>
                <a:cubicBezTo>
                  <a:pt x="277476" y="74255"/>
                  <a:pt x="284705" y="78479"/>
                  <a:pt x="291085" y="78479"/>
                </a:cubicBezTo>
                <a:cubicBezTo>
                  <a:pt x="295601" y="78479"/>
                  <a:pt x="299346" y="76602"/>
                  <a:pt x="302320" y="72848"/>
                </a:cubicBezTo>
                <a:cubicBezTo>
                  <a:pt x="305294" y="69093"/>
                  <a:pt x="306781" y="64838"/>
                  <a:pt x="306781" y="60081"/>
                </a:cubicBezTo>
                <a:cubicBezTo>
                  <a:pt x="306781" y="51309"/>
                  <a:pt x="298723" y="41546"/>
                  <a:pt x="282608" y="30793"/>
                </a:cubicBezTo>
                <a:cubicBezTo>
                  <a:pt x="252107" y="10265"/>
                  <a:pt x="211294" y="0"/>
                  <a:pt x="160169" y="0"/>
                </a:cubicBezTo>
                <a:close/>
                <a:moveTo>
                  <a:pt x="518777" y="0"/>
                </a:moveTo>
                <a:cubicBezTo>
                  <a:pt x="474756" y="0"/>
                  <a:pt x="436770" y="19431"/>
                  <a:pt x="404819" y="58294"/>
                </a:cubicBezTo>
                <a:cubicBezTo>
                  <a:pt x="373992" y="95801"/>
                  <a:pt x="358578" y="143491"/>
                  <a:pt x="358578" y="201364"/>
                </a:cubicBezTo>
                <a:cubicBezTo>
                  <a:pt x="358578" y="261452"/>
                  <a:pt x="379776" y="311173"/>
                  <a:pt x="422171" y="350527"/>
                </a:cubicBezTo>
                <a:cubicBezTo>
                  <a:pt x="446981" y="382098"/>
                  <a:pt x="481104" y="397883"/>
                  <a:pt x="524540" y="397883"/>
                </a:cubicBezTo>
                <a:cubicBezTo>
                  <a:pt x="554247" y="397883"/>
                  <a:pt x="583044" y="389255"/>
                  <a:pt x="610933" y="371999"/>
                </a:cubicBezTo>
                <a:cubicBezTo>
                  <a:pt x="640194" y="356150"/>
                  <a:pt x="662961" y="331103"/>
                  <a:pt x="679234" y="296860"/>
                </a:cubicBezTo>
                <a:cubicBezTo>
                  <a:pt x="692119" y="269769"/>
                  <a:pt x="698562" y="237129"/>
                  <a:pt x="698562" y="198942"/>
                </a:cubicBezTo>
                <a:cubicBezTo>
                  <a:pt x="698562" y="137398"/>
                  <a:pt x="681359" y="91425"/>
                  <a:pt x="646953" y="61020"/>
                </a:cubicBezTo>
                <a:cubicBezTo>
                  <a:pt x="630277" y="38574"/>
                  <a:pt x="611425" y="22853"/>
                  <a:pt x="590396" y="13858"/>
                </a:cubicBezTo>
                <a:cubicBezTo>
                  <a:pt x="569367" y="4862"/>
                  <a:pt x="545494" y="243"/>
                  <a:pt x="518777" y="0"/>
                </a:cubicBezTo>
                <a:close/>
              </a:path>
            </a:pathLst>
          </a:custGeom>
          <a:solidFill>
            <a:schemeClr val="accent1"/>
          </a:solidFill>
          <a:ln>
            <a:noFill/>
          </a:ln>
          <a:effectLst/>
        </p:spPr>
        <p:txBody>
          <a:bodyPr rot="0" spcFirstLastPara="0" vertOverflow="overflow" horzOverflow="overflow" vert="horz" wrap="square" lIns="91429" tIns="45715" rIns="91429" bIns="45715" numCol="1" spcCol="0" rtlCol="0" fromWordArt="0" anchor="t" anchorCtr="0" forceAA="0" compatLnSpc="1">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r" eaLnBrk="1" hangingPunct="1">
              <a:lnSpc>
                <a:spcPct val="100000"/>
              </a:lnSpc>
              <a:spcBef>
                <a:spcPct val="0"/>
              </a:spcBef>
              <a:buFontTx/>
              <a:buNone/>
            </a:pPr>
            <a:endParaRPr lang="zh-CN" altLang="en-US" sz="1325">
              <a:solidFill>
                <a:schemeClr val="accent1"/>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endParaRPr>
          </a:p>
        </p:txBody>
      </p:sp>
      <p:sp>
        <p:nvSpPr>
          <p:cNvPr id="22" name="MH_Entry_2"/>
          <p:cNvSpPr/>
          <p:nvPr>
            <p:custDataLst>
              <p:tags r:id="rId6"/>
            </p:custDataLst>
          </p:nvPr>
        </p:nvSpPr>
        <p:spPr>
          <a:xfrm>
            <a:off x="2767965" y="2421890"/>
            <a:ext cx="8420100" cy="89154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solidFill>
              <a:srgbClr val="CDCDCD"/>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67849" tIns="0" rIns="0" bIns="107988" numCol="1" spcCol="0" rtlCol="0" fromWordArt="0" anchor="b" anchorCtr="0" forceAA="0" compatLnSpc="1">
            <a:noAutofit/>
          </a:bodyPr>
          <a:lstStyle/>
          <a:p>
            <a:pPr algn="ctr"/>
            <a:r>
              <a:rPr lang="en-US" altLang="zh-CN" sz="3200" dirty="0">
                <a:solidFill>
                  <a:srgbClr val="C00000"/>
                </a:solidFill>
                <a:latin typeface="Arial" panose="020B0604020202020204" pitchFamily="34" charset="0"/>
                <a:ea typeface="微软雅黑" panose="020B0503020204020204" pitchFamily="34" charset="-122"/>
                <a:cs typeface="+mn-ea"/>
                <a:sym typeface="Arial" panose="020B0604020202020204" pitchFamily="34" charset="0"/>
              </a:rPr>
              <a:t>Situation of Agricutural Goods Trade along the Mekong River  </a:t>
            </a:r>
          </a:p>
        </p:txBody>
      </p:sp>
      <p:sp>
        <p:nvSpPr>
          <p:cNvPr id="43" name="MH_Number_2"/>
          <p:cNvSpPr txBox="1">
            <a:spLocks noChangeArrowheads="1"/>
          </p:cNvSpPr>
          <p:nvPr>
            <p:custDataLst>
              <p:tags r:id="rId7"/>
            </p:custDataLst>
          </p:nvPr>
        </p:nvSpPr>
        <p:spPr bwMode="auto">
          <a:xfrm flipH="1">
            <a:off x="2805691" y="2606586"/>
            <a:ext cx="926206" cy="522007"/>
          </a:xfrm>
          <a:custGeom>
            <a:avLst/>
            <a:gdLst/>
            <a:ahLst/>
            <a:cxnLst/>
            <a:rect l="l" t="t" r="r" b="b"/>
            <a:pathLst>
              <a:path w="705971" h="397883">
                <a:moveTo>
                  <a:pt x="524896" y="28538"/>
                </a:moveTo>
                <a:cubicBezTo>
                  <a:pt x="527340" y="28538"/>
                  <a:pt x="529548" y="28602"/>
                  <a:pt x="531520" y="28731"/>
                </a:cubicBezTo>
                <a:lnTo>
                  <a:pt x="532823" y="198397"/>
                </a:lnTo>
                <a:lnTo>
                  <a:pt x="531799" y="342548"/>
                </a:lnTo>
                <a:lnTo>
                  <a:pt x="531619" y="368942"/>
                </a:lnTo>
                <a:cubicBezTo>
                  <a:pt x="503255" y="369248"/>
                  <a:pt x="478055" y="361360"/>
                  <a:pt x="456017" y="345279"/>
                </a:cubicBezTo>
                <a:cubicBezTo>
                  <a:pt x="435642" y="326077"/>
                  <a:pt x="420392" y="304467"/>
                  <a:pt x="410264" y="280450"/>
                </a:cubicBezTo>
                <a:cubicBezTo>
                  <a:pt x="400137" y="256432"/>
                  <a:pt x="395074" y="229350"/>
                  <a:pt x="395074" y="199203"/>
                </a:cubicBezTo>
                <a:cubicBezTo>
                  <a:pt x="395074" y="146178"/>
                  <a:pt x="408695" y="104109"/>
                  <a:pt x="435938" y="72995"/>
                </a:cubicBezTo>
                <a:cubicBezTo>
                  <a:pt x="448018" y="59164"/>
                  <a:pt x="462032" y="48296"/>
                  <a:pt x="477982" y="40393"/>
                </a:cubicBezTo>
                <a:cubicBezTo>
                  <a:pt x="493931" y="32490"/>
                  <a:pt x="509569" y="28538"/>
                  <a:pt x="524896" y="28538"/>
                </a:cubicBezTo>
                <a:close/>
                <a:moveTo>
                  <a:pt x="156139" y="0"/>
                </a:moveTo>
                <a:cubicBezTo>
                  <a:pt x="119294" y="0"/>
                  <a:pt x="87550" y="6477"/>
                  <a:pt x="60904" y="19431"/>
                </a:cubicBezTo>
                <a:cubicBezTo>
                  <a:pt x="40816" y="29101"/>
                  <a:pt x="25196" y="43269"/>
                  <a:pt x="14046" y="61934"/>
                </a:cubicBezTo>
                <a:cubicBezTo>
                  <a:pt x="4865" y="77374"/>
                  <a:pt x="274" y="94610"/>
                  <a:pt x="274" y="113641"/>
                </a:cubicBezTo>
                <a:cubicBezTo>
                  <a:pt x="274" y="128393"/>
                  <a:pt x="2918" y="143232"/>
                  <a:pt x="8206" y="158156"/>
                </a:cubicBezTo>
                <a:cubicBezTo>
                  <a:pt x="13494" y="173081"/>
                  <a:pt x="22246" y="190934"/>
                  <a:pt x="34463" y="211714"/>
                </a:cubicBezTo>
                <a:cubicBezTo>
                  <a:pt x="55489" y="247155"/>
                  <a:pt x="80269" y="284521"/>
                  <a:pt x="108804" y="323812"/>
                </a:cubicBezTo>
                <a:lnTo>
                  <a:pt x="139636" y="359467"/>
                </a:lnTo>
                <a:lnTo>
                  <a:pt x="135528" y="359467"/>
                </a:lnTo>
                <a:cubicBezTo>
                  <a:pt x="86768" y="359284"/>
                  <a:pt x="51786" y="357820"/>
                  <a:pt x="30583" y="355076"/>
                </a:cubicBezTo>
                <a:cubicBezTo>
                  <a:pt x="23605" y="353796"/>
                  <a:pt x="18202" y="353155"/>
                  <a:pt x="14372" y="353155"/>
                </a:cubicBezTo>
                <a:cubicBezTo>
                  <a:pt x="4790" y="353155"/>
                  <a:pt x="0" y="358059"/>
                  <a:pt x="0" y="367866"/>
                </a:cubicBezTo>
                <a:cubicBezTo>
                  <a:pt x="0" y="377467"/>
                  <a:pt x="3851" y="383380"/>
                  <a:pt x="11555" y="385603"/>
                </a:cubicBezTo>
                <a:cubicBezTo>
                  <a:pt x="16059" y="387021"/>
                  <a:pt x="22648" y="387730"/>
                  <a:pt x="31320" y="387730"/>
                </a:cubicBezTo>
                <a:lnTo>
                  <a:pt x="342179" y="387730"/>
                </a:lnTo>
                <a:cubicBezTo>
                  <a:pt x="309771" y="343766"/>
                  <a:pt x="282668" y="307363"/>
                  <a:pt x="260868" y="278522"/>
                </a:cubicBezTo>
                <a:cubicBezTo>
                  <a:pt x="239069" y="249682"/>
                  <a:pt x="216392" y="217762"/>
                  <a:pt x="192836" y="182765"/>
                </a:cubicBezTo>
                <a:cubicBezTo>
                  <a:pt x="166916" y="144131"/>
                  <a:pt x="148877" y="115541"/>
                  <a:pt x="138718" y="96993"/>
                </a:cubicBezTo>
                <a:cubicBezTo>
                  <a:pt x="128560" y="78445"/>
                  <a:pt x="123481" y="65005"/>
                  <a:pt x="123481" y="56673"/>
                </a:cubicBezTo>
                <a:cubicBezTo>
                  <a:pt x="123481" y="47746"/>
                  <a:pt x="126968" y="41008"/>
                  <a:pt x="133944" y="36459"/>
                </a:cubicBezTo>
                <a:cubicBezTo>
                  <a:pt x="140920" y="31910"/>
                  <a:pt x="152177" y="29636"/>
                  <a:pt x="167715" y="29636"/>
                </a:cubicBezTo>
                <a:cubicBezTo>
                  <a:pt x="183779" y="29636"/>
                  <a:pt x="200244" y="32319"/>
                  <a:pt x="217110" y="37685"/>
                </a:cubicBezTo>
                <a:cubicBezTo>
                  <a:pt x="233976" y="43052"/>
                  <a:pt x="251145" y="50500"/>
                  <a:pt x="268618" y="60030"/>
                </a:cubicBezTo>
                <a:cubicBezTo>
                  <a:pt x="273715" y="67670"/>
                  <a:pt x="279474" y="77293"/>
                  <a:pt x="285897" y="88898"/>
                </a:cubicBezTo>
                <a:cubicBezTo>
                  <a:pt x="292320" y="100503"/>
                  <a:pt x="295531" y="112005"/>
                  <a:pt x="295531" y="123404"/>
                </a:cubicBezTo>
                <a:cubicBezTo>
                  <a:pt x="295531" y="131181"/>
                  <a:pt x="294533" y="137681"/>
                  <a:pt x="292538" y="142901"/>
                </a:cubicBezTo>
                <a:cubicBezTo>
                  <a:pt x="290543" y="148122"/>
                  <a:pt x="285937" y="155966"/>
                  <a:pt x="278720" y="166434"/>
                </a:cubicBezTo>
                <a:cubicBezTo>
                  <a:pt x="276207" y="170372"/>
                  <a:pt x="274951" y="174051"/>
                  <a:pt x="274951" y="177470"/>
                </a:cubicBezTo>
                <a:cubicBezTo>
                  <a:pt x="274951" y="181694"/>
                  <a:pt x="276580" y="185369"/>
                  <a:pt x="279839" y="188493"/>
                </a:cubicBezTo>
                <a:cubicBezTo>
                  <a:pt x="283097" y="191617"/>
                  <a:pt x="286794" y="193179"/>
                  <a:pt x="290930" y="193179"/>
                </a:cubicBezTo>
                <a:cubicBezTo>
                  <a:pt x="300423" y="193179"/>
                  <a:pt x="308639" y="185983"/>
                  <a:pt x="315579" y="171589"/>
                </a:cubicBezTo>
                <a:cubicBezTo>
                  <a:pt x="322520" y="157196"/>
                  <a:pt x="325990" y="142289"/>
                  <a:pt x="325990" y="126868"/>
                </a:cubicBezTo>
                <a:cubicBezTo>
                  <a:pt x="325990" y="105619"/>
                  <a:pt x="319607" y="85511"/>
                  <a:pt x="306841" y="66543"/>
                </a:cubicBezTo>
                <a:cubicBezTo>
                  <a:pt x="292450" y="45039"/>
                  <a:pt x="272205" y="28573"/>
                  <a:pt x="246109" y="17144"/>
                </a:cubicBezTo>
                <a:cubicBezTo>
                  <a:pt x="220012" y="5715"/>
                  <a:pt x="190022" y="0"/>
                  <a:pt x="156139" y="0"/>
                </a:cubicBezTo>
                <a:close/>
                <a:moveTo>
                  <a:pt x="526186" y="0"/>
                </a:moveTo>
                <a:cubicBezTo>
                  <a:pt x="482165" y="0"/>
                  <a:pt x="444179" y="19431"/>
                  <a:pt x="412228" y="58293"/>
                </a:cubicBezTo>
                <a:cubicBezTo>
                  <a:pt x="381401" y="95801"/>
                  <a:pt x="365987" y="143491"/>
                  <a:pt x="365987" y="201364"/>
                </a:cubicBezTo>
                <a:cubicBezTo>
                  <a:pt x="365987" y="261452"/>
                  <a:pt x="387185" y="311173"/>
                  <a:pt x="429580" y="350527"/>
                </a:cubicBezTo>
                <a:cubicBezTo>
                  <a:pt x="454390" y="382098"/>
                  <a:pt x="488513" y="397883"/>
                  <a:pt x="531949" y="397883"/>
                </a:cubicBezTo>
                <a:cubicBezTo>
                  <a:pt x="561656" y="397883"/>
                  <a:pt x="590454" y="389255"/>
                  <a:pt x="618343" y="371999"/>
                </a:cubicBezTo>
                <a:cubicBezTo>
                  <a:pt x="647603" y="356150"/>
                  <a:pt x="670370" y="331103"/>
                  <a:pt x="686643" y="296860"/>
                </a:cubicBezTo>
                <a:cubicBezTo>
                  <a:pt x="699528" y="269769"/>
                  <a:pt x="705971" y="237129"/>
                  <a:pt x="705971" y="198942"/>
                </a:cubicBezTo>
                <a:cubicBezTo>
                  <a:pt x="705971" y="137398"/>
                  <a:pt x="688768" y="91425"/>
                  <a:pt x="654362" y="61020"/>
                </a:cubicBezTo>
                <a:cubicBezTo>
                  <a:pt x="637686" y="38574"/>
                  <a:pt x="618834" y="22853"/>
                  <a:pt x="597805" y="13858"/>
                </a:cubicBezTo>
                <a:cubicBezTo>
                  <a:pt x="576776" y="4862"/>
                  <a:pt x="552903" y="243"/>
                  <a:pt x="526186" y="0"/>
                </a:cubicBezTo>
                <a:close/>
              </a:path>
            </a:pathLst>
          </a:custGeom>
          <a:solidFill>
            <a:srgbClr val="C00000"/>
          </a:solidFill>
          <a:ln>
            <a:noFill/>
          </a:ln>
          <a:effectLst/>
        </p:spPr>
        <p:txBody>
          <a:bodyPr rot="0" spcFirstLastPara="0" vertOverflow="overflow" horzOverflow="overflow" vert="horz" wrap="square" lIns="91429" tIns="45715" rIns="91429" bIns="45715" numCol="1" spcCol="0" rtlCol="0" fromWordArt="0" anchor="t" anchorCtr="0" forceAA="0" compatLnSpc="1">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r" eaLnBrk="1" hangingPunct="1">
              <a:lnSpc>
                <a:spcPct val="100000"/>
              </a:lnSpc>
              <a:spcBef>
                <a:spcPct val="0"/>
              </a:spcBef>
              <a:buFontTx/>
              <a:buNone/>
            </a:pPr>
            <a:endParaRPr lang="zh-CN" altLang="en-US" sz="1325">
              <a:solidFill>
                <a:schemeClr val="accent2"/>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endParaRPr>
          </a:p>
        </p:txBody>
      </p:sp>
      <p:sp>
        <p:nvSpPr>
          <p:cNvPr id="25" name="MH_Entry_4"/>
          <p:cNvSpPr/>
          <p:nvPr>
            <p:custDataLst>
              <p:tags r:id="rId8"/>
            </p:custDataLst>
          </p:nvPr>
        </p:nvSpPr>
        <p:spPr>
          <a:xfrm>
            <a:off x="2868295" y="4642485"/>
            <a:ext cx="8318500" cy="93027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solidFill>
              <a:srgbClr val="CDCDCD"/>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67849" tIns="0" rIns="0" bIns="107988" numCol="1" spcCol="0" rtlCol="0" fromWordArt="0" anchor="b" anchorCtr="0" forceAA="0" compatLnSpc="1">
            <a:normAutofit/>
          </a:bodyPr>
          <a:lstStyle/>
          <a:p>
            <a:pPr algn="ctr"/>
            <a:r>
              <a:rPr lang="en-US" altLang="zh-CN" sz="3200" dirty="0">
                <a:solidFill>
                  <a:srgbClr val="C00000"/>
                </a:solidFill>
                <a:latin typeface="Arial" panose="020B0604020202020204" pitchFamily="34" charset="0"/>
                <a:ea typeface="微软雅黑" panose="020B0503020204020204" pitchFamily="34" charset="-122"/>
                <a:sym typeface="Arial" panose="020B0604020202020204" pitchFamily="34" charset="0"/>
              </a:rPr>
              <a:t>Conclusion and Advice</a:t>
            </a:r>
          </a:p>
        </p:txBody>
      </p:sp>
      <p:sp>
        <p:nvSpPr>
          <p:cNvPr id="46" name="MH_Number_4"/>
          <p:cNvSpPr txBox="1">
            <a:spLocks noChangeArrowheads="1"/>
          </p:cNvSpPr>
          <p:nvPr>
            <p:custDataLst>
              <p:tags r:id="rId9"/>
            </p:custDataLst>
          </p:nvPr>
        </p:nvSpPr>
        <p:spPr bwMode="auto">
          <a:xfrm flipH="1">
            <a:off x="2818191" y="4867266"/>
            <a:ext cx="930270" cy="547746"/>
          </a:xfrm>
          <a:custGeom>
            <a:avLst/>
            <a:gdLst/>
            <a:ahLst/>
            <a:cxnLst/>
            <a:rect l="l" t="t" r="r" b="b"/>
            <a:pathLst>
              <a:path w="709069" h="417502">
                <a:moveTo>
                  <a:pt x="217053" y="199798"/>
                </a:moveTo>
                <a:lnTo>
                  <a:pt x="313389" y="304757"/>
                </a:lnTo>
                <a:cubicBezTo>
                  <a:pt x="301127" y="305086"/>
                  <a:pt x="284045" y="305250"/>
                  <a:pt x="262144" y="305250"/>
                </a:cubicBezTo>
                <a:lnTo>
                  <a:pt x="217053" y="304847"/>
                </a:lnTo>
                <a:close/>
                <a:moveTo>
                  <a:pt x="527994" y="48157"/>
                </a:moveTo>
                <a:cubicBezTo>
                  <a:pt x="530438" y="48157"/>
                  <a:pt x="532646" y="48221"/>
                  <a:pt x="534618" y="48350"/>
                </a:cubicBezTo>
                <a:lnTo>
                  <a:pt x="535921" y="218016"/>
                </a:lnTo>
                <a:lnTo>
                  <a:pt x="534897" y="362167"/>
                </a:lnTo>
                <a:lnTo>
                  <a:pt x="534717" y="388561"/>
                </a:lnTo>
                <a:cubicBezTo>
                  <a:pt x="506353" y="388867"/>
                  <a:pt x="481153" y="380979"/>
                  <a:pt x="459115" y="364898"/>
                </a:cubicBezTo>
                <a:cubicBezTo>
                  <a:pt x="438740" y="345696"/>
                  <a:pt x="423490" y="324086"/>
                  <a:pt x="413362" y="300069"/>
                </a:cubicBezTo>
                <a:cubicBezTo>
                  <a:pt x="403235" y="276051"/>
                  <a:pt x="398172" y="248969"/>
                  <a:pt x="398172" y="218822"/>
                </a:cubicBezTo>
                <a:cubicBezTo>
                  <a:pt x="398172" y="165797"/>
                  <a:pt x="411793" y="123728"/>
                  <a:pt x="439036" y="92614"/>
                </a:cubicBezTo>
                <a:cubicBezTo>
                  <a:pt x="451116" y="78783"/>
                  <a:pt x="465130" y="67915"/>
                  <a:pt x="481080" y="60012"/>
                </a:cubicBezTo>
                <a:cubicBezTo>
                  <a:pt x="497029" y="52109"/>
                  <a:pt x="512667" y="48157"/>
                  <a:pt x="527994" y="48157"/>
                </a:cubicBezTo>
                <a:close/>
                <a:moveTo>
                  <a:pt x="529284" y="19619"/>
                </a:moveTo>
                <a:cubicBezTo>
                  <a:pt x="485263" y="19619"/>
                  <a:pt x="447277" y="39050"/>
                  <a:pt x="415326" y="77913"/>
                </a:cubicBezTo>
                <a:cubicBezTo>
                  <a:pt x="384499" y="115420"/>
                  <a:pt x="369085" y="163110"/>
                  <a:pt x="369085" y="220983"/>
                </a:cubicBezTo>
                <a:cubicBezTo>
                  <a:pt x="369085" y="281071"/>
                  <a:pt x="390283" y="330792"/>
                  <a:pt x="432678" y="370146"/>
                </a:cubicBezTo>
                <a:cubicBezTo>
                  <a:pt x="457488" y="401717"/>
                  <a:pt x="491611" y="417502"/>
                  <a:pt x="535047" y="417502"/>
                </a:cubicBezTo>
                <a:cubicBezTo>
                  <a:pt x="564754" y="417502"/>
                  <a:pt x="593552" y="408874"/>
                  <a:pt x="621441" y="391618"/>
                </a:cubicBezTo>
                <a:cubicBezTo>
                  <a:pt x="650701" y="375769"/>
                  <a:pt x="673468" y="350722"/>
                  <a:pt x="689741" y="316479"/>
                </a:cubicBezTo>
                <a:cubicBezTo>
                  <a:pt x="702626" y="289388"/>
                  <a:pt x="709069" y="256748"/>
                  <a:pt x="709069" y="218561"/>
                </a:cubicBezTo>
                <a:cubicBezTo>
                  <a:pt x="709069" y="157017"/>
                  <a:pt x="691866" y="111044"/>
                  <a:pt x="657460" y="80639"/>
                </a:cubicBezTo>
                <a:cubicBezTo>
                  <a:pt x="640784" y="58193"/>
                  <a:pt x="621932" y="42472"/>
                  <a:pt x="600903" y="33477"/>
                </a:cubicBezTo>
                <a:cubicBezTo>
                  <a:pt x="579874" y="24481"/>
                  <a:pt x="556001" y="19862"/>
                  <a:pt x="529284" y="19619"/>
                </a:cubicBezTo>
                <a:close/>
                <a:moveTo>
                  <a:pt x="54881" y="0"/>
                </a:moveTo>
                <a:lnTo>
                  <a:pt x="55241" y="24953"/>
                </a:lnTo>
                <a:lnTo>
                  <a:pt x="55957" y="110090"/>
                </a:lnTo>
                <a:lnTo>
                  <a:pt x="56523" y="231157"/>
                </a:lnTo>
                <a:lnTo>
                  <a:pt x="55828" y="304103"/>
                </a:lnTo>
                <a:lnTo>
                  <a:pt x="52402" y="303209"/>
                </a:lnTo>
                <a:lnTo>
                  <a:pt x="22733" y="302107"/>
                </a:lnTo>
                <a:lnTo>
                  <a:pt x="13566" y="301473"/>
                </a:lnTo>
                <a:cubicBezTo>
                  <a:pt x="4522" y="301473"/>
                  <a:pt x="0" y="306724"/>
                  <a:pt x="0" y="317225"/>
                </a:cubicBezTo>
                <a:cubicBezTo>
                  <a:pt x="0" y="326140"/>
                  <a:pt x="3843" y="331193"/>
                  <a:pt x="11529" y="332382"/>
                </a:cubicBezTo>
                <a:cubicBezTo>
                  <a:pt x="12701" y="332776"/>
                  <a:pt x="19749" y="333069"/>
                  <a:pt x="32671" y="333261"/>
                </a:cubicBezTo>
                <a:lnTo>
                  <a:pt x="55429" y="333261"/>
                </a:lnTo>
                <a:lnTo>
                  <a:pt x="55429" y="407349"/>
                </a:lnTo>
                <a:lnTo>
                  <a:pt x="218150" y="407349"/>
                </a:lnTo>
                <a:lnTo>
                  <a:pt x="217327" y="364298"/>
                </a:lnTo>
                <a:lnTo>
                  <a:pt x="217054" y="334371"/>
                </a:lnTo>
                <a:lnTo>
                  <a:pt x="218909" y="334371"/>
                </a:lnTo>
                <a:lnTo>
                  <a:pt x="244639" y="334101"/>
                </a:lnTo>
                <a:lnTo>
                  <a:pt x="304561" y="334907"/>
                </a:lnTo>
                <a:lnTo>
                  <a:pt x="320472" y="335177"/>
                </a:lnTo>
                <a:cubicBezTo>
                  <a:pt x="330959" y="335177"/>
                  <a:pt x="338708" y="334011"/>
                  <a:pt x="343719" y="331679"/>
                </a:cubicBezTo>
                <a:cubicBezTo>
                  <a:pt x="348730" y="329346"/>
                  <a:pt x="351235" y="324721"/>
                  <a:pt x="351235" y="317804"/>
                </a:cubicBezTo>
                <a:cubicBezTo>
                  <a:pt x="351235" y="313271"/>
                  <a:pt x="349324" y="308592"/>
                  <a:pt x="345501" y="303769"/>
                </a:cubicBezTo>
                <a:cubicBezTo>
                  <a:pt x="341677" y="298945"/>
                  <a:pt x="331895" y="288107"/>
                  <a:pt x="316155" y="271254"/>
                </a:cubicBezTo>
                <a:close/>
              </a:path>
            </a:pathLst>
          </a:custGeom>
          <a:solidFill>
            <a:srgbClr val="C00000"/>
          </a:solidFill>
          <a:ln>
            <a:noFill/>
          </a:ln>
          <a:effectLst/>
        </p:spPr>
        <p:txBody>
          <a:bodyPr rot="0" spcFirstLastPara="0" vertOverflow="overflow" horzOverflow="overflow" vert="horz" wrap="square" lIns="91429" tIns="45715" rIns="91429" bIns="45715" numCol="1" spcCol="0" rtlCol="0" fromWordArt="0" anchor="t" anchorCtr="0" forceAA="0" compatLnSpc="1">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r" eaLnBrk="1" hangingPunct="1">
              <a:lnSpc>
                <a:spcPct val="100000"/>
              </a:lnSpc>
              <a:spcBef>
                <a:spcPct val="0"/>
              </a:spcBef>
              <a:buFontTx/>
              <a:buNone/>
            </a:pPr>
            <a:endParaRPr lang="zh-CN" altLang="en-US" sz="1325">
              <a:solidFill>
                <a:schemeClr val="accent4"/>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endParaRPr>
          </a:p>
        </p:txBody>
      </p:sp>
      <p:sp>
        <p:nvSpPr>
          <p:cNvPr id="18" name="MH_Others_11"/>
          <p:cNvSpPr/>
          <p:nvPr>
            <p:custDataLst>
              <p:tags r:id="rId10"/>
            </p:custDataLst>
          </p:nvPr>
        </p:nvSpPr>
        <p:spPr>
          <a:xfrm>
            <a:off x="2114274" y="377"/>
            <a:ext cx="349369" cy="685724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895">
              <a:latin typeface="Arial" panose="020B0604020202020204" pitchFamily="34" charset="0"/>
              <a:ea typeface="微软雅黑" panose="020B0503020204020204" pitchFamily="34" charset="-122"/>
              <a:sym typeface="Arial" panose="020B0604020202020204" pitchFamily="34" charset="0"/>
            </a:endParaRPr>
          </a:p>
        </p:txBody>
      </p:sp>
      <p:cxnSp>
        <p:nvCxnSpPr>
          <p:cNvPr id="19" name="MH_Others_12"/>
          <p:cNvCxnSpPr/>
          <p:nvPr>
            <p:custDataLst>
              <p:tags r:id="rId11"/>
            </p:custDataLst>
          </p:nvPr>
        </p:nvCxnSpPr>
        <p:spPr>
          <a:xfrm>
            <a:off x="2496744" y="377"/>
            <a:ext cx="0" cy="685724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MH_Others_1"/>
          <p:cNvSpPr txBox="1"/>
          <p:nvPr>
            <p:custDataLst>
              <p:tags r:id="rId12"/>
            </p:custDataLst>
          </p:nvPr>
        </p:nvSpPr>
        <p:spPr bwMode="auto">
          <a:xfrm rot="16200000">
            <a:off x="-1169764" y="2310582"/>
            <a:ext cx="5910871" cy="129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0"/>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r" eaLnBrk="1" hangingPunct="1">
              <a:lnSpc>
                <a:spcPct val="100000"/>
              </a:lnSpc>
              <a:spcBef>
                <a:spcPct val="0"/>
              </a:spcBef>
              <a:buFontTx/>
              <a:buNone/>
            </a:pPr>
            <a:r>
              <a:rPr lang="en-US" altLang="zh-CN" sz="7585" b="1">
                <a:solidFill>
                  <a:schemeClr val="accent1"/>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rPr>
              <a:t>CONTENT</a:t>
            </a:r>
            <a:endParaRPr lang="zh-CN" altLang="en-US" sz="7585" b="1">
              <a:solidFill>
                <a:schemeClr val="accent1"/>
              </a:solidFill>
              <a:latin typeface="Arial" panose="020B0604020202020204" pitchFamily="34" charset="0"/>
              <a:ea typeface="微软雅黑" panose="020B0503020204020204" pitchFamily="34" charset="-122"/>
              <a:cs typeface="Verdana" panose="020B0604030504040204" pitchFamily="34" charset="0"/>
              <a:sym typeface="Arial" panose="020B0604020202020204" pitchFamily="3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anim calcmode="lin" valueType="num">
                                      <p:cBhvr>
                                        <p:cTn id="8" dur="500" fill="hold"/>
                                        <p:tgtEl>
                                          <p:spTgt spid="42"/>
                                        </p:tgtEl>
                                        <p:attrNameLst>
                                          <p:attrName>ppt_x</p:attrName>
                                        </p:attrNameLst>
                                      </p:cBhvr>
                                      <p:tavLst>
                                        <p:tav tm="0">
                                          <p:val>
                                            <p:strVal val="#ppt_x"/>
                                          </p:val>
                                        </p:tav>
                                        <p:tav tm="100000">
                                          <p:val>
                                            <p:strVal val="#ppt_x"/>
                                          </p:val>
                                        </p:tav>
                                      </p:tavLst>
                                    </p:anim>
                                    <p:anim calcmode="lin" valueType="num">
                                      <p:cBhvr>
                                        <p:cTn id="9" dur="500" fill="hold"/>
                                        <p:tgtEl>
                                          <p:spTgt spid="4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left)">
                                      <p:cBhvr>
                                        <p:cTn id="13" dur="500"/>
                                        <p:tgtEl>
                                          <p:spTgt spid="3"/>
                                        </p:tgtEl>
                                      </p:cBhvr>
                                    </p:animEffect>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500"/>
                                        <p:tgtEl>
                                          <p:spTgt spid="43"/>
                                        </p:tgtEl>
                                      </p:cBhvr>
                                    </p:animEffect>
                                    <p:anim calcmode="lin" valueType="num">
                                      <p:cBhvr>
                                        <p:cTn id="18" dur="500" fill="hold"/>
                                        <p:tgtEl>
                                          <p:spTgt spid="43"/>
                                        </p:tgtEl>
                                        <p:attrNameLst>
                                          <p:attrName>ppt_x</p:attrName>
                                        </p:attrNameLst>
                                      </p:cBhvr>
                                      <p:tavLst>
                                        <p:tav tm="0">
                                          <p:val>
                                            <p:strVal val="#ppt_x"/>
                                          </p:val>
                                        </p:tav>
                                        <p:tav tm="100000">
                                          <p:val>
                                            <p:strVal val="#ppt_x"/>
                                          </p:val>
                                        </p:tav>
                                      </p:tavLst>
                                    </p:anim>
                                    <p:anim calcmode="lin" valueType="num">
                                      <p:cBhvr>
                                        <p:cTn id="19" dur="500" fill="hold"/>
                                        <p:tgtEl>
                                          <p:spTgt spid="43"/>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500"/>
                                        <p:tgtEl>
                                          <p:spTgt spid="22"/>
                                        </p:tgtEl>
                                      </p:cBhvr>
                                    </p:animEffect>
                                  </p:childTnLst>
                                </p:cTn>
                              </p:par>
                            </p:childTnLst>
                          </p:cTn>
                        </p:par>
                        <p:par>
                          <p:cTn id="24" fill="hold">
                            <p:stCondLst>
                              <p:cond delay="2000"/>
                            </p:stCondLst>
                            <p:childTnLst>
                              <p:par>
                                <p:cTn id="25" presetID="42" presetClass="entr" presetSubtype="0" fill="hold" grpId="0" nodeType="after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500"/>
                                        <p:tgtEl>
                                          <p:spTgt spid="44"/>
                                        </p:tgtEl>
                                      </p:cBhvr>
                                    </p:animEffect>
                                    <p:anim calcmode="lin" valueType="num">
                                      <p:cBhvr>
                                        <p:cTn id="28" dur="500" fill="hold"/>
                                        <p:tgtEl>
                                          <p:spTgt spid="44"/>
                                        </p:tgtEl>
                                        <p:attrNameLst>
                                          <p:attrName>ppt_x</p:attrName>
                                        </p:attrNameLst>
                                      </p:cBhvr>
                                      <p:tavLst>
                                        <p:tav tm="0">
                                          <p:val>
                                            <p:strVal val="#ppt_x"/>
                                          </p:val>
                                        </p:tav>
                                        <p:tav tm="100000">
                                          <p:val>
                                            <p:strVal val="#ppt_x"/>
                                          </p:val>
                                        </p:tav>
                                      </p:tavLst>
                                    </p:anim>
                                    <p:anim calcmode="lin" valueType="num">
                                      <p:cBhvr>
                                        <p:cTn id="29" dur="500" fill="hold"/>
                                        <p:tgtEl>
                                          <p:spTgt spid="44"/>
                                        </p:tgtEl>
                                        <p:attrNameLst>
                                          <p:attrName>ppt_y</p:attrName>
                                        </p:attrNameLst>
                                      </p:cBhvr>
                                      <p:tavLst>
                                        <p:tav tm="0">
                                          <p:val>
                                            <p:strVal val="#ppt_y+.1"/>
                                          </p:val>
                                        </p:tav>
                                        <p:tav tm="100000">
                                          <p:val>
                                            <p:strVal val="#ppt_y"/>
                                          </p:val>
                                        </p:tav>
                                      </p:tavLst>
                                    </p:anim>
                                  </p:childTnLst>
                                </p:cTn>
                              </p:par>
                            </p:childTnLst>
                          </p:cTn>
                        </p:par>
                        <p:par>
                          <p:cTn id="30" fill="hold">
                            <p:stCondLst>
                              <p:cond delay="2500"/>
                            </p:stCondLst>
                            <p:childTnLst>
                              <p:par>
                                <p:cTn id="31" presetID="22" presetClass="entr" presetSubtype="8"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500"/>
                                        <p:tgtEl>
                                          <p:spTgt spid="10"/>
                                        </p:tgtEl>
                                      </p:cBhvr>
                                    </p:animEffect>
                                  </p:childTnLst>
                                </p:cTn>
                              </p:par>
                            </p:childTnLst>
                          </p:cTn>
                        </p:par>
                        <p:par>
                          <p:cTn id="34" fill="hold">
                            <p:stCondLst>
                              <p:cond delay="3000"/>
                            </p:stCondLst>
                            <p:childTnLst>
                              <p:par>
                                <p:cTn id="35" presetID="42" presetClass="entr" presetSubtype="0" fill="hold" grpId="0" nodeType="after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fade">
                                      <p:cBhvr>
                                        <p:cTn id="37" dur="500"/>
                                        <p:tgtEl>
                                          <p:spTgt spid="46"/>
                                        </p:tgtEl>
                                      </p:cBhvr>
                                    </p:animEffect>
                                    <p:anim calcmode="lin" valueType="num">
                                      <p:cBhvr>
                                        <p:cTn id="38" dur="500" fill="hold"/>
                                        <p:tgtEl>
                                          <p:spTgt spid="46"/>
                                        </p:tgtEl>
                                        <p:attrNameLst>
                                          <p:attrName>ppt_x</p:attrName>
                                        </p:attrNameLst>
                                      </p:cBhvr>
                                      <p:tavLst>
                                        <p:tav tm="0">
                                          <p:val>
                                            <p:strVal val="#ppt_x"/>
                                          </p:val>
                                        </p:tav>
                                        <p:tav tm="100000">
                                          <p:val>
                                            <p:strVal val="#ppt_x"/>
                                          </p:val>
                                        </p:tav>
                                      </p:tavLst>
                                    </p:anim>
                                    <p:anim calcmode="lin" valueType="num">
                                      <p:cBhvr>
                                        <p:cTn id="39" dur="500" fill="hold"/>
                                        <p:tgtEl>
                                          <p:spTgt spid="46"/>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22" presetClass="entr" presetSubtype="8" fill="hold" grpId="0"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wipe(left)">
                                      <p:cBhvr>
                                        <p:cTn id="4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2" grpId="0" bldLvl="0" animBg="1"/>
      <p:bldP spid="10" grpId="0" bldLvl="0" animBg="1"/>
      <p:bldP spid="44" grpId="0" bldLvl="0" animBg="1"/>
      <p:bldP spid="22" grpId="0" bldLvl="0" animBg="1"/>
      <p:bldP spid="43" grpId="0" bldLvl="0" animBg="1"/>
      <p:bldP spid="25" grpId="0" bldLvl="0" animBg="1"/>
      <p:bldP spid="46"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143856" y="125157"/>
            <a:ext cx="5669915"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3.3 Virtual Water Flow Analysis</a:t>
            </a:r>
            <a:endParaRPr lang="zh-CN" altLang="en-US"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6" name="文本框 5"/>
          <p:cNvSpPr txBox="1"/>
          <p:nvPr/>
        </p:nvSpPr>
        <p:spPr>
          <a:xfrm>
            <a:off x="1335032" y="1485573"/>
            <a:ext cx="3955902" cy="383540"/>
          </a:xfrm>
          <a:prstGeom prst="rect">
            <a:avLst/>
          </a:prstGeom>
          <a:noFill/>
        </p:spPr>
        <p:txBody>
          <a:bodyPr wrap="square" rtlCol="0">
            <a:spAutoFit/>
          </a:bodyPr>
          <a:lstStyle/>
          <a:p>
            <a:r>
              <a:rPr lang="zh-CN" altLang="zh-CN" sz="1895" dirty="0">
                <a:solidFill>
                  <a:schemeClr val="bg1"/>
                </a:solidFill>
                <a:latin typeface="微软雅黑" panose="020B0503020204020204" pitchFamily="34" charset="-122"/>
                <a:ea typeface="微软雅黑" panose="020B0503020204020204" pitchFamily="34" charset="-122"/>
              </a:rPr>
              <a:t>开放型经济遭遇双重竞争</a:t>
            </a:r>
            <a:endParaRPr lang="zh-CN" altLang="en-US" sz="1895" dirty="0">
              <a:solidFill>
                <a:schemeClr val="bg1"/>
              </a:solidFill>
              <a:latin typeface="微软雅黑" panose="020B0503020204020204" pitchFamily="34" charset="-122"/>
              <a:ea typeface="微软雅黑" panose="020B0503020204020204" pitchFamily="34" charset="-122"/>
            </a:endParaRPr>
          </a:p>
        </p:txBody>
      </p:sp>
      <p:cxnSp>
        <p:nvCxnSpPr>
          <p:cNvPr id="13" name="直接连接符 12"/>
          <p:cNvCxnSpPr/>
          <p:nvPr/>
        </p:nvCxnSpPr>
        <p:spPr>
          <a:xfrm>
            <a:off x="4761528" y="2368432"/>
            <a:ext cx="4226112" cy="0"/>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537970" y="984885"/>
            <a:ext cx="9958070" cy="1383665"/>
          </a:xfrm>
          <a:prstGeom prst="rect">
            <a:avLst/>
          </a:prstGeom>
          <a:noFill/>
        </p:spPr>
        <p:txBody>
          <a:bodyPr wrap="square" rtlCol="0">
            <a:spAutoFit/>
          </a:bodyPr>
          <a:lstStyle/>
          <a:p>
            <a:r>
              <a:rPr lang="zh-CN" altLang="en-US" sz="2800" b="1" dirty="0">
                <a:solidFill>
                  <a:srgbClr val="C00000"/>
                </a:solidFill>
                <a:latin typeface="微软雅黑" panose="020B0503020204020204" pitchFamily="34" charset="-122"/>
                <a:ea typeface="微软雅黑" panose="020B0503020204020204" pitchFamily="34" charset="-122"/>
              </a:rPr>
              <a:t>Compared with countries along the Mekong River, China's virtual water import dependence is relatively high.</a:t>
            </a:r>
          </a:p>
        </p:txBody>
      </p:sp>
      <p:sp>
        <p:nvSpPr>
          <p:cNvPr id="3" name="文本框 2"/>
          <p:cNvSpPr txBox="1"/>
          <p:nvPr/>
        </p:nvSpPr>
        <p:spPr>
          <a:xfrm>
            <a:off x="4404360" y="2530475"/>
            <a:ext cx="6007735" cy="3598545"/>
          </a:xfrm>
          <a:prstGeom prst="rect">
            <a:avLst/>
          </a:prstGeom>
          <a:noFill/>
        </p:spPr>
        <p:txBody>
          <a:bodyPr wrap="square" rtlCol="0">
            <a:spAutoFit/>
          </a:bodyPr>
          <a:lstStyle/>
          <a:p>
            <a:pPr>
              <a:lnSpc>
                <a:spcPct val="120000"/>
              </a:lnSpc>
              <a:spcBef>
                <a:spcPts val="0"/>
              </a:spcBef>
              <a:spcAft>
                <a:spcPts val="0"/>
              </a:spcAft>
            </a:pPr>
            <a:r>
              <a:rPr sz="1895" dirty="0">
                <a:latin typeface="微软雅黑" panose="020B0503020204020204" pitchFamily="34" charset="-122"/>
                <a:ea typeface="微软雅黑" panose="020B0503020204020204" pitchFamily="34" charset="-122"/>
              </a:rPr>
              <a:t>The total trade volume of agricultural products between China and the five countries along the Mekong River has a long-term trade deficit. The existence of trade deficit has led to the gradual strengthening of China's dependence on virtual water import trade.</a:t>
            </a:r>
          </a:p>
          <a:p>
            <a:pPr>
              <a:lnSpc>
                <a:spcPct val="120000"/>
              </a:lnSpc>
              <a:spcBef>
                <a:spcPts val="0"/>
              </a:spcBef>
              <a:spcAft>
                <a:spcPts val="0"/>
              </a:spcAft>
            </a:pPr>
            <a:r>
              <a:rPr sz="1895" dirty="0">
                <a:latin typeface="微软雅黑" panose="020B0503020204020204" pitchFamily="34" charset="-122"/>
                <a:ea typeface="微软雅黑" panose="020B0503020204020204" pitchFamily="34" charset="-122"/>
              </a:rPr>
              <a:t>It also involves the political, economic and environmental problems of the country, especially the food security problems caused by excessive dependence on imports.</a:t>
            </a:r>
          </a:p>
        </p:txBody>
      </p:sp>
      <p:sp>
        <p:nvSpPr>
          <p:cNvPr id="15" name="矩形 14"/>
          <p:cNvSpPr/>
          <p:nvPr/>
        </p:nvSpPr>
        <p:spPr>
          <a:xfrm>
            <a:off x="5814695" y="376555"/>
            <a:ext cx="6363335" cy="7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5" name="图片 4"/>
          <p:cNvPicPr>
            <a:picLocks noChangeAspect="1"/>
          </p:cNvPicPr>
          <p:nvPr/>
        </p:nvPicPr>
        <p:blipFill>
          <a:blip r:embed="rId3"/>
          <a:stretch>
            <a:fillRect/>
          </a:stretch>
        </p:blipFill>
        <p:spPr>
          <a:xfrm rot="240000">
            <a:off x="900430" y="2368550"/>
            <a:ext cx="2923540" cy="339979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143856" y="125157"/>
            <a:ext cx="5669915"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3.3 Virtual Water Flow Analysis</a:t>
            </a:r>
            <a:endParaRPr lang="zh-CN" altLang="en-US"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6" name="文本框 5"/>
          <p:cNvSpPr txBox="1"/>
          <p:nvPr/>
        </p:nvSpPr>
        <p:spPr>
          <a:xfrm>
            <a:off x="1335032" y="1485573"/>
            <a:ext cx="3955902" cy="383540"/>
          </a:xfrm>
          <a:prstGeom prst="rect">
            <a:avLst/>
          </a:prstGeom>
          <a:noFill/>
        </p:spPr>
        <p:txBody>
          <a:bodyPr wrap="square" rtlCol="0">
            <a:spAutoFit/>
          </a:bodyPr>
          <a:lstStyle/>
          <a:p>
            <a:r>
              <a:rPr lang="zh-CN" altLang="zh-CN" sz="1895" dirty="0">
                <a:solidFill>
                  <a:schemeClr val="bg1"/>
                </a:solidFill>
                <a:latin typeface="微软雅黑" panose="020B0503020204020204" pitchFamily="34" charset="-122"/>
                <a:ea typeface="微软雅黑" panose="020B0503020204020204" pitchFamily="34" charset="-122"/>
              </a:rPr>
              <a:t>开放型经济遭遇双重竞争</a:t>
            </a:r>
            <a:endParaRPr lang="zh-CN" altLang="en-US" sz="1895" dirty="0">
              <a:solidFill>
                <a:schemeClr val="bg1"/>
              </a:solidFill>
              <a:latin typeface="微软雅黑" panose="020B0503020204020204" pitchFamily="34" charset="-122"/>
              <a:ea typeface="微软雅黑" panose="020B0503020204020204" pitchFamily="34" charset="-122"/>
            </a:endParaRPr>
          </a:p>
        </p:txBody>
      </p:sp>
      <p:cxnSp>
        <p:nvCxnSpPr>
          <p:cNvPr id="13" name="直接连接符 12"/>
          <p:cNvCxnSpPr/>
          <p:nvPr/>
        </p:nvCxnSpPr>
        <p:spPr>
          <a:xfrm>
            <a:off x="4761528" y="2368432"/>
            <a:ext cx="4226112" cy="0"/>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537970" y="984885"/>
            <a:ext cx="9958070" cy="1383665"/>
          </a:xfrm>
          <a:prstGeom prst="rect">
            <a:avLst/>
          </a:prstGeom>
          <a:noFill/>
        </p:spPr>
        <p:txBody>
          <a:bodyPr wrap="square" rtlCol="0">
            <a:spAutoFit/>
          </a:bodyPr>
          <a:lstStyle/>
          <a:p>
            <a:r>
              <a:rPr lang="zh-CN" altLang="en-US" sz="2800" b="1" dirty="0">
                <a:solidFill>
                  <a:srgbClr val="C00000"/>
                </a:solidFill>
                <a:latin typeface="微软雅黑" panose="020B0503020204020204" pitchFamily="34" charset="-122"/>
                <a:ea typeface="微软雅黑" panose="020B0503020204020204" pitchFamily="34" charset="-122"/>
              </a:rPr>
              <a:t>The difference in virtual water content of agricultural products is also an important reason for the net inflow of virtual water in China.</a:t>
            </a:r>
          </a:p>
        </p:txBody>
      </p:sp>
      <p:sp>
        <p:nvSpPr>
          <p:cNvPr id="3" name="文本框 2"/>
          <p:cNvSpPr txBox="1"/>
          <p:nvPr/>
        </p:nvSpPr>
        <p:spPr>
          <a:xfrm>
            <a:off x="4404360" y="2667000"/>
            <a:ext cx="6007735" cy="3949065"/>
          </a:xfrm>
          <a:prstGeom prst="rect">
            <a:avLst/>
          </a:prstGeom>
          <a:noFill/>
        </p:spPr>
        <p:txBody>
          <a:bodyPr wrap="square" rtlCol="0">
            <a:spAutoFit/>
          </a:bodyPr>
          <a:lstStyle/>
          <a:p>
            <a:pPr>
              <a:lnSpc>
                <a:spcPct val="120000"/>
              </a:lnSpc>
              <a:spcBef>
                <a:spcPts val="0"/>
              </a:spcBef>
              <a:spcAft>
                <a:spcPts val="0"/>
              </a:spcAft>
            </a:pPr>
            <a:r>
              <a:rPr sz="1895" dirty="0">
                <a:latin typeface="微软雅黑" panose="020B0503020204020204" pitchFamily="34" charset="-122"/>
                <a:ea typeface="微软雅黑" panose="020B0503020204020204" pitchFamily="34" charset="-122"/>
              </a:rPr>
              <a:t>Since China's imports are mostly agricultural products with high virtual water content, a large amount of virtual water flows into China along with China's large imports of rice-based grain products from countries along the Mekong River. However, China's virtual water outflow is correspondingly small.</a:t>
            </a:r>
            <a:r>
              <a:rPr sz="1895" dirty="0">
                <a:latin typeface="微软雅黑" panose="020B0503020204020204" pitchFamily="34" charset="-122"/>
                <a:ea typeface="微软雅黑" panose="020B0503020204020204" pitchFamily="34" charset="-122"/>
                <a:sym typeface="+mn-ea"/>
              </a:rPr>
              <a:t>The difference in virtual water content of agricultural products is also an important reason for the net inflow of virtual water in China.</a:t>
            </a:r>
            <a:endParaRPr sz="1895" dirty="0">
              <a:latin typeface="微软雅黑" panose="020B0503020204020204" pitchFamily="34" charset="-122"/>
              <a:ea typeface="微软雅黑" panose="020B0503020204020204" pitchFamily="34" charset="-122"/>
            </a:endParaRPr>
          </a:p>
          <a:p>
            <a:pPr>
              <a:lnSpc>
                <a:spcPct val="120000"/>
              </a:lnSpc>
              <a:spcBef>
                <a:spcPts val="0"/>
              </a:spcBef>
              <a:spcAft>
                <a:spcPts val="0"/>
              </a:spcAft>
            </a:pPr>
            <a:endParaRPr sz="1895" dirty="0">
              <a:latin typeface="微软雅黑" panose="020B0503020204020204" pitchFamily="34" charset="-122"/>
              <a:ea typeface="微软雅黑" panose="020B0503020204020204" pitchFamily="34" charset="-122"/>
            </a:endParaRPr>
          </a:p>
        </p:txBody>
      </p:sp>
      <p:sp>
        <p:nvSpPr>
          <p:cNvPr id="15" name="矩形 14"/>
          <p:cNvSpPr/>
          <p:nvPr/>
        </p:nvSpPr>
        <p:spPr>
          <a:xfrm>
            <a:off x="5814695" y="376555"/>
            <a:ext cx="6363335" cy="7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4" name="图片 3"/>
          <p:cNvPicPr>
            <a:picLocks noChangeAspect="1"/>
          </p:cNvPicPr>
          <p:nvPr/>
        </p:nvPicPr>
        <p:blipFill>
          <a:blip r:embed="rId3"/>
          <a:stretch>
            <a:fillRect/>
          </a:stretch>
        </p:blipFill>
        <p:spPr>
          <a:xfrm>
            <a:off x="222885" y="3235325"/>
            <a:ext cx="3411220" cy="255841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506" y="-69"/>
            <a:ext cx="12191331" cy="68572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6" name="矩形 5"/>
          <p:cNvSpPr/>
          <p:nvPr/>
        </p:nvSpPr>
        <p:spPr>
          <a:xfrm>
            <a:off x="2853151" y="2131860"/>
            <a:ext cx="6485698" cy="259427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p:cNvSpPr/>
          <p:nvPr/>
        </p:nvSpPr>
        <p:spPr>
          <a:xfrm>
            <a:off x="5560272" y="2515400"/>
            <a:ext cx="3959907" cy="1169035"/>
          </a:xfrm>
          <a:prstGeom prst="rect">
            <a:avLst/>
          </a:prstGeom>
        </p:spPr>
        <p:txBody>
          <a:bodyPr wrap="square" lIns="0" tIns="0" rIns="0" bIns="0">
            <a:spAutoFit/>
          </a:bodyPr>
          <a:lstStyle/>
          <a:p>
            <a:pPr algn="l"/>
            <a:r>
              <a:rPr lang="en-US" altLang="zh-CN" sz="3795"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rPr>
              <a:t>Conclusion and Advice</a:t>
            </a:r>
            <a:endParaRPr lang="en-US" altLang="zh-CN" sz="3795" b="1"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TextBox 11"/>
          <p:cNvSpPr txBox="1"/>
          <p:nvPr/>
        </p:nvSpPr>
        <p:spPr>
          <a:xfrm>
            <a:off x="5891177" y="3838646"/>
            <a:ext cx="1359535" cy="337185"/>
          </a:xfrm>
          <a:prstGeom prst="rect">
            <a:avLst/>
          </a:prstGeom>
          <a:noFill/>
        </p:spPr>
        <p:txBody>
          <a:bodyPr wrap="none" rtlCol="0">
            <a:spAutoFit/>
          </a:bodyPr>
          <a:lstStyle/>
          <a:p>
            <a:pPr marL="171450" lvl="1" indent="-171450">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sym typeface="Arial" panose="020B0604020202020204" pitchFamily="34" charset="0"/>
              </a:rPr>
              <a:t>Conclusion</a:t>
            </a:r>
          </a:p>
        </p:txBody>
      </p:sp>
      <p:sp>
        <p:nvSpPr>
          <p:cNvPr id="13" name="TextBox 11"/>
          <p:cNvSpPr txBox="1"/>
          <p:nvPr/>
        </p:nvSpPr>
        <p:spPr>
          <a:xfrm>
            <a:off x="5916163" y="3840111"/>
            <a:ext cx="354330" cy="252730"/>
          </a:xfrm>
          <a:prstGeom prst="rect">
            <a:avLst/>
          </a:prstGeom>
          <a:noFill/>
        </p:spPr>
        <p:txBody>
          <a:bodyPr wrap="none" rtlCol="0">
            <a:spAutoFit/>
          </a:bodyPr>
          <a:lstStyle/>
          <a:p>
            <a:pPr marL="171450" lvl="1" indent="-171450">
              <a:buFont typeface="Arial" panose="020B0604020202020204" pitchFamily="34" charset="0"/>
              <a:buChar char="•"/>
            </a:pPr>
            <a:endParaRPr lang="en-US" altLang="zh-CN" sz="1045"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5" name="矩形 259"/>
          <p:cNvSpPr>
            <a:spLocks noChangeArrowheads="1"/>
          </p:cNvSpPr>
          <p:nvPr/>
        </p:nvSpPr>
        <p:spPr bwMode="auto">
          <a:xfrm>
            <a:off x="2959348" y="2389736"/>
            <a:ext cx="2255993" cy="2013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3085" cap="all" dirty="0">
                <a:solidFill>
                  <a:schemeClr val="bg1"/>
                </a:solidFill>
                <a:latin typeface="Arial" panose="020B0604020202020204" pitchFamily="34" charset="0"/>
                <a:cs typeface="Arial" panose="020B0604020202020204" pitchFamily="34" charset="0"/>
                <a:sym typeface="Arial" panose="020B0604020202020204" pitchFamily="34" charset="0"/>
              </a:rPr>
              <a:t>04</a:t>
            </a:r>
          </a:p>
        </p:txBody>
      </p:sp>
      <p:cxnSp>
        <p:nvCxnSpPr>
          <p:cNvPr id="16" name="直接连接符 15"/>
          <p:cNvCxnSpPr/>
          <p:nvPr/>
        </p:nvCxnSpPr>
        <p:spPr>
          <a:xfrm>
            <a:off x="5424520" y="2281533"/>
            <a:ext cx="0" cy="221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1"/>
          <p:cNvSpPr txBox="1"/>
          <p:nvPr/>
        </p:nvSpPr>
        <p:spPr>
          <a:xfrm>
            <a:off x="5891177" y="4073643"/>
            <a:ext cx="963930" cy="337185"/>
          </a:xfrm>
          <a:prstGeom prst="rect">
            <a:avLst/>
          </a:prstGeom>
          <a:noFill/>
        </p:spPr>
        <p:txBody>
          <a:bodyPr wrap="none" rtlCol="0">
            <a:spAutoFit/>
          </a:bodyPr>
          <a:lstStyle/>
          <a:p>
            <a:pPr marL="171450" lvl="1" indent="-171450" algn="l">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Advice</a:t>
            </a: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2" presetClass="entr" presetSubtype="8"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p:tgtEl>
                                          <p:spTgt spid="11"/>
                                        </p:tgtEl>
                                        <p:attrNameLst>
                                          <p:attrName>ppt_x</p:attrName>
                                        </p:attrNameLst>
                                      </p:cBhvr>
                                      <p:tavLst>
                                        <p:tav tm="0">
                                          <p:val>
                                            <p:strVal val="#ppt_x-#ppt_w*1.125000"/>
                                          </p:val>
                                        </p:tav>
                                        <p:tav tm="100000">
                                          <p:val>
                                            <p:strVal val="#ppt_x"/>
                                          </p:val>
                                        </p:tav>
                                      </p:tavLst>
                                    </p:anim>
                                    <p:animEffect transition="in" filter="wipe(right)">
                                      <p:cBhvr>
                                        <p:cTn id="14" dur="500"/>
                                        <p:tgtEl>
                                          <p:spTgt spid="11"/>
                                        </p:tgtEl>
                                      </p:cBhvr>
                                    </p:animEffect>
                                  </p:childTnLst>
                                </p:cTn>
                              </p:par>
                            </p:childTnLst>
                          </p:cTn>
                        </p:par>
                        <p:par>
                          <p:cTn id="15" fill="hold">
                            <p:stCondLst>
                              <p:cond delay="1000"/>
                            </p:stCondLst>
                            <p:childTnLst>
                              <p:par>
                                <p:cTn id="16" presetID="12" presetClass="entr" presetSubtype="8" fill="hold" grpId="0" nodeType="afterEffect" nodePh="1">
                                  <p:stCondLst>
                                    <p:cond delay="0"/>
                                  </p:stCondLst>
                                  <p:endCondLst>
                                    <p:cond evt="begin" delay="0">
                                      <p:tn val="16"/>
                                    </p:cond>
                                  </p:end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p:tgtEl>
                                          <p:spTgt spid="13"/>
                                        </p:tgtEl>
                                        <p:attrNameLst>
                                          <p:attrName>ppt_x</p:attrName>
                                        </p:attrNameLst>
                                      </p:cBhvr>
                                      <p:tavLst>
                                        <p:tav tm="0">
                                          <p:val>
                                            <p:strVal val="#ppt_x-#ppt_w*1.125000"/>
                                          </p:val>
                                        </p:tav>
                                        <p:tav tm="100000">
                                          <p:val>
                                            <p:strVal val="#ppt_x"/>
                                          </p:val>
                                        </p:tav>
                                      </p:tavLst>
                                    </p:anim>
                                    <p:animEffect transition="in" filter="wipe(right)">
                                      <p:cBhvr>
                                        <p:cTn id="19" dur="500"/>
                                        <p:tgtEl>
                                          <p:spTgt spid="13"/>
                                        </p:tgtEl>
                                      </p:cBhvr>
                                    </p:animEffect>
                                  </p:childTnLst>
                                </p:cTn>
                              </p:par>
                            </p:childTnLst>
                          </p:cTn>
                        </p:par>
                        <p:par>
                          <p:cTn id="20" fill="hold">
                            <p:stCondLst>
                              <p:cond delay="1500"/>
                            </p:stCondLst>
                            <p:childTnLst>
                              <p:par>
                                <p:cTn id="21" presetID="12" presetClass="entr" presetSubtype="8"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p:tgtEl>
                                          <p:spTgt spid="17"/>
                                        </p:tgtEl>
                                        <p:attrNameLst>
                                          <p:attrName>ppt_x</p:attrName>
                                        </p:attrNameLst>
                                      </p:cBhvr>
                                      <p:tavLst>
                                        <p:tav tm="0">
                                          <p:val>
                                            <p:strVal val="#ppt_x-#ppt_w*1.125000"/>
                                          </p:val>
                                        </p:tav>
                                        <p:tav tm="100000">
                                          <p:val>
                                            <p:strVal val="#ppt_x"/>
                                          </p:val>
                                        </p:tav>
                                      </p:tavLst>
                                    </p:anim>
                                    <p:animEffect transition="in" filter="wipe(right)">
                                      <p:cBhvr>
                                        <p:cTn id="2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313510" y="154366"/>
            <a:ext cx="274447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4.1 Conclusion</a:t>
            </a:r>
          </a:p>
        </p:txBody>
      </p:sp>
      <p:sp>
        <p:nvSpPr>
          <p:cNvPr id="2" name="文本框 1"/>
          <p:cNvSpPr txBox="1"/>
          <p:nvPr/>
        </p:nvSpPr>
        <p:spPr>
          <a:xfrm>
            <a:off x="1630045" y="751840"/>
            <a:ext cx="9410700" cy="5354320"/>
          </a:xfrm>
          <a:prstGeom prst="rect">
            <a:avLst/>
          </a:prstGeom>
          <a:noFill/>
        </p:spPr>
        <p:txBody>
          <a:bodyPr wrap="square" rtlCol="0">
            <a:spAutoFit/>
          </a:bodyPr>
          <a:lstStyle/>
          <a:p>
            <a:pPr>
              <a:lnSpc>
                <a:spcPct val="150000"/>
              </a:lnSpc>
            </a:pPr>
            <a:r>
              <a:rPr lang="zh-CN" altLang="zh-CN" sz="1895" b="1" dirty="0">
                <a:solidFill>
                  <a:schemeClr val="tx1"/>
                </a:solidFill>
                <a:latin typeface="微软雅黑" panose="020B0503020204020204" pitchFamily="34" charset="-122"/>
                <a:ea typeface="微软雅黑" panose="020B0503020204020204" pitchFamily="34" charset="-122"/>
              </a:rPr>
              <a:t>For international rivers, scientifically judging the virtual water flow relationship of countries along the international rivers has a fundamental supporting role for international water resources negotiations.</a:t>
            </a:r>
          </a:p>
          <a:p>
            <a:pPr>
              <a:lnSpc>
                <a:spcPct val="150000"/>
              </a:lnSpc>
            </a:pPr>
            <a:r>
              <a:rPr lang="zh-CN" altLang="zh-CN" sz="1895" b="1" dirty="0">
                <a:solidFill>
                  <a:schemeClr val="tx1"/>
                </a:solidFill>
                <a:latin typeface="微软雅黑" panose="020B0503020204020204" pitchFamily="34" charset="-122"/>
                <a:ea typeface="微软雅黑" panose="020B0503020204020204" pitchFamily="34" charset="-122"/>
              </a:rPr>
              <a:t> </a:t>
            </a:r>
            <a:r>
              <a:rPr lang="zh-CN" altLang="zh-CN" sz="1895" dirty="0">
                <a:solidFill>
                  <a:schemeClr val="tx1"/>
                </a:solidFill>
                <a:latin typeface="微软雅黑" panose="020B0503020204020204" pitchFamily="34" charset="-122"/>
                <a:ea typeface="微软雅黑" panose="020B0503020204020204" pitchFamily="34" charset="-122"/>
              </a:rPr>
              <a:t>At present, the coordination of international river water conflicts pays more attention to physical water resources and less involves virtual water elements. Therefore, it is necessary to step up the analysis of physical product trade, especially the virtual water flow relationship driven by agricultural products trade, for the scientific use of virtual water trade strategy. To formulate the decision-making basis for the industrial structure and trade structure that is conducive to the coordinated development of China's water resources and economy, and to better promote the construction of water ecological civilization.</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313510" y="154366"/>
            <a:ext cx="189484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4.2 Advice</a:t>
            </a:r>
          </a:p>
        </p:txBody>
      </p:sp>
      <p:sp>
        <p:nvSpPr>
          <p:cNvPr id="2" name="文本框 1"/>
          <p:cNvSpPr txBox="1"/>
          <p:nvPr/>
        </p:nvSpPr>
        <p:spPr>
          <a:xfrm>
            <a:off x="3433460" y="1996698"/>
            <a:ext cx="3277849" cy="383540"/>
          </a:xfrm>
          <a:prstGeom prst="rect">
            <a:avLst/>
          </a:prstGeom>
          <a:noFill/>
        </p:spPr>
        <p:txBody>
          <a:bodyPr wrap="square" rtlCol="0">
            <a:spAutoFit/>
          </a:bodyPr>
          <a:lstStyle/>
          <a:p>
            <a:r>
              <a:rPr lang="en-US" altLang="zh-CN" sz="1895" b="1" dirty="0">
                <a:solidFill>
                  <a:schemeClr val="bg1"/>
                </a:solidFill>
                <a:latin typeface="微软雅黑" panose="020B0503020204020204" pitchFamily="34" charset="-122"/>
                <a:ea typeface="微软雅黑" panose="020B0503020204020204" pitchFamily="34" charset="-122"/>
              </a:rPr>
              <a:t>1</a:t>
            </a:r>
            <a:r>
              <a:rPr lang="zh-CN" altLang="en-US" sz="1895" b="1" dirty="0">
                <a:solidFill>
                  <a:schemeClr val="bg1"/>
                </a:solidFill>
                <a:latin typeface="微软雅黑" panose="020B0503020204020204" pitchFamily="34" charset="-122"/>
                <a:ea typeface="微软雅黑" panose="020B0503020204020204" pitchFamily="34" charset="-122"/>
              </a:rPr>
              <a:t>、</a:t>
            </a:r>
            <a:r>
              <a:rPr lang="zh-CN" altLang="zh-CN" sz="1895" b="1" dirty="0">
                <a:solidFill>
                  <a:schemeClr val="bg1"/>
                </a:solidFill>
                <a:latin typeface="微软雅黑" panose="020B0503020204020204" pitchFamily="34" charset="-122"/>
                <a:ea typeface="微软雅黑" panose="020B0503020204020204" pitchFamily="34" charset="-122"/>
              </a:rPr>
              <a:t>世界经济增长步入新常态</a:t>
            </a:r>
            <a:endParaRPr lang="zh-CN" altLang="en-US" sz="1895" b="1" dirty="0">
              <a:solidFill>
                <a:schemeClr val="bg1"/>
              </a:solidFill>
              <a:latin typeface="微软雅黑" panose="020B0503020204020204" pitchFamily="34" charset="-122"/>
              <a:ea typeface="微软雅黑" panose="020B0503020204020204" pitchFamily="34" charset="-122"/>
            </a:endParaRPr>
          </a:p>
        </p:txBody>
      </p:sp>
      <p:sp>
        <p:nvSpPr>
          <p:cNvPr id="19" name="Rounded Rectangle 67"/>
          <p:cNvSpPr/>
          <p:nvPr/>
        </p:nvSpPr>
        <p:spPr>
          <a:xfrm>
            <a:off x="1364220" y="827130"/>
            <a:ext cx="1102066" cy="1044187"/>
          </a:xfrm>
          <a:prstGeom prst="roundRect">
            <a:avLst/>
          </a:prstGeom>
          <a:solidFill>
            <a:schemeClr val="accent1"/>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437005">
              <a:lnSpc>
                <a:spcPct val="120000"/>
              </a:lnSpc>
              <a:spcAft>
                <a:spcPct val="35000"/>
              </a:spcAft>
            </a:pPr>
            <a:r>
              <a:rPr lang="en-US" sz="1895" dirty="0">
                <a:latin typeface="Arial" panose="020B0604020202020204" pitchFamily="34" charset="0"/>
                <a:ea typeface="微软雅黑" panose="020B0503020204020204" pitchFamily="34" charset="-122"/>
                <a:cs typeface="+mn-ea"/>
                <a:sym typeface="Arial" panose="020B0604020202020204" pitchFamily="34" charset="0"/>
              </a:rPr>
              <a:t>1</a:t>
            </a:r>
          </a:p>
        </p:txBody>
      </p:sp>
      <p:sp>
        <p:nvSpPr>
          <p:cNvPr id="20" name="Freeform 68"/>
          <p:cNvSpPr/>
          <p:nvPr/>
        </p:nvSpPr>
        <p:spPr>
          <a:xfrm>
            <a:off x="3785870" y="828040"/>
            <a:ext cx="7398385" cy="1042670"/>
          </a:xfrm>
          <a:custGeom>
            <a:avLst/>
            <a:gdLst>
              <a:gd name="connsiteX0" fmla="*/ 131527 w 789146"/>
              <a:gd name="connsiteY0" fmla="*/ 0 h 2110763"/>
              <a:gd name="connsiteX1" fmla="*/ 657619 w 789146"/>
              <a:gd name="connsiteY1" fmla="*/ 0 h 2110763"/>
              <a:gd name="connsiteX2" fmla="*/ 750623 w 789146"/>
              <a:gd name="connsiteY2" fmla="*/ 38524 h 2110763"/>
              <a:gd name="connsiteX3" fmla="*/ 789146 w 789146"/>
              <a:gd name="connsiteY3" fmla="*/ 131528 h 2110763"/>
              <a:gd name="connsiteX4" fmla="*/ 789146 w 789146"/>
              <a:gd name="connsiteY4" fmla="*/ 2110763 h 2110763"/>
              <a:gd name="connsiteX5" fmla="*/ 789146 w 789146"/>
              <a:gd name="connsiteY5" fmla="*/ 2110763 h 2110763"/>
              <a:gd name="connsiteX6" fmla="*/ 789146 w 789146"/>
              <a:gd name="connsiteY6" fmla="*/ 2110763 h 2110763"/>
              <a:gd name="connsiteX7" fmla="*/ 0 w 789146"/>
              <a:gd name="connsiteY7" fmla="*/ 2110763 h 2110763"/>
              <a:gd name="connsiteX8" fmla="*/ 0 w 789146"/>
              <a:gd name="connsiteY8" fmla="*/ 2110763 h 2110763"/>
              <a:gd name="connsiteX9" fmla="*/ 0 w 789146"/>
              <a:gd name="connsiteY9" fmla="*/ 2110763 h 2110763"/>
              <a:gd name="connsiteX10" fmla="*/ 0 w 789146"/>
              <a:gd name="connsiteY10" fmla="*/ 131527 h 2110763"/>
              <a:gd name="connsiteX11" fmla="*/ 38524 w 789146"/>
              <a:gd name="connsiteY11" fmla="*/ 38523 h 2110763"/>
              <a:gd name="connsiteX12" fmla="*/ 131528 w 789146"/>
              <a:gd name="connsiteY12" fmla="*/ 0 h 2110763"/>
              <a:gd name="connsiteX13" fmla="*/ 131527 w 789146"/>
              <a:gd name="connsiteY13" fmla="*/ 0 h 211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89146" h="2110763">
                <a:moveTo>
                  <a:pt x="789146" y="351802"/>
                </a:moveTo>
                <a:lnTo>
                  <a:pt x="789146" y="1758961"/>
                </a:lnTo>
                <a:cubicBezTo>
                  <a:pt x="789146" y="1852264"/>
                  <a:pt x="783965" y="1941748"/>
                  <a:pt x="774743" y="2007723"/>
                </a:cubicBezTo>
                <a:cubicBezTo>
                  <a:pt x="765521" y="2073698"/>
                  <a:pt x="753013" y="2110762"/>
                  <a:pt x="739972" y="2110762"/>
                </a:cubicBezTo>
                <a:lnTo>
                  <a:pt x="0" y="2110762"/>
                </a:lnTo>
                <a:lnTo>
                  <a:pt x="0" y="2110762"/>
                </a:lnTo>
                <a:lnTo>
                  <a:pt x="0" y="2110762"/>
                </a:lnTo>
                <a:lnTo>
                  <a:pt x="0" y="1"/>
                </a:lnTo>
                <a:lnTo>
                  <a:pt x="0" y="1"/>
                </a:lnTo>
                <a:lnTo>
                  <a:pt x="0" y="1"/>
                </a:lnTo>
                <a:lnTo>
                  <a:pt x="739972" y="1"/>
                </a:lnTo>
                <a:cubicBezTo>
                  <a:pt x="753014" y="1"/>
                  <a:pt x="765522" y="37065"/>
                  <a:pt x="774743" y="103043"/>
                </a:cubicBezTo>
                <a:cubicBezTo>
                  <a:pt x="783965" y="169018"/>
                  <a:pt x="789146" y="258502"/>
                  <a:pt x="789146" y="351805"/>
                </a:cubicBezTo>
                <a:lnTo>
                  <a:pt x="789146" y="351802"/>
                </a:lnTo>
                <a:close/>
              </a:path>
            </a:pathLst>
          </a:custGeom>
          <a:solidFill>
            <a:schemeClr val="tx1">
              <a:lumMod val="10000"/>
              <a:lumOff val="9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08608" tIns="69986" rIns="69986" bIns="69988" numCol="1" spcCol="1270" anchor="ctr" anchorCtr="0">
            <a:noAutofit/>
          </a:bodyPr>
          <a:lstStyle/>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1" name="Rounded Rectangle 69"/>
          <p:cNvSpPr/>
          <p:nvPr/>
        </p:nvSpPr>
        <p:spPr>
          <a:xfrm>
            <a:off x="1354319" y="2366507"/>
            <a:ext cx="1102067" cy="1000633"/>
          </a:xfrm>
          <a:prstGeom prst="roundRect">
            <a:avLst/>
          </a:prstGeom>
          <a:solidFill>
            <a:schemeClr val="accent2"/>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437005">
              <a:lnSpc>
                <a:spcPct val="120000"/>
              </a:lnSpc>
              <a:spcAft>
                <a:spcPct val="35000"/>
              </a:spcAft>
            </a:pPr>
            <a:r>
              <a:rPr lang="en-US" sz="1895" dirty="0">
                <a:latin typeface="Arial" panose="020B0604020202020204" pitchFamily="34" charset="0"/>
                <a:ea typeface="微软雅黑" panose="020B0503020204020204" pitchFamily="34" charset="-122"/>
                <a:cs typeface="+mn-ea"/>
                <a:sym typeface="Arial" panose="020B0604020202020204" pitchFamily="34" charset="0"/>
              </a:rPr>
              <a:t>2</a:t>
            </a:r>
          </a:p>
        </p:txBody>
      </p:sp>
      <p:sp>
        <p:nvSpPr>
          <p:cNvPr id="24" name="Rounded Rectangle 67"/>
          <p:cNvSpPr/>
          <p:nvPr/>
        </p:nvSpPr>
        <p:spPr>
          <a:xfrm>
            <a:off x="1364220" y="3862330"/>
            <a:ext cx="1102066" cy="1044187"/>
          </a:xfrm>
          <a:prstGeom prst="roundRect">
            <a:avLst/>
          </a:prstGeom>
          <a:solidFill>
            <a:schemeClr val="accent1"/>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437005">
              <a:lnSpc>
                <a:spcPct val="120000"/>
              </a:lnSpc>
              <a:spcAft>
                <a:spcPct val="35000"/>
              </a:spcAft>
            </a:pPr>
            <a:r>
              <a:rPr lang="en-US" sz="1895" dirty="0">
                <a:latin typeface="Arial" panose="020B0604020202020204" pitchFamily="34" charset="0"/>
                <a:ea typeface="微软雅黑" panose="020B0503020204020204" pitchFamily="34" charset="-122"/>
                <a:cs typeface="+mn-ea"/>
                <a:sym typeface="Arial" panose="020B0604020202020204" pitchFamily="34" charset="0"/>
              </a:rPr>
              <a:t>3</a:t>
            </a:r>
          </a:p>
        </p:txBody>
      </p:sp>
      <p:sp>
        <p:nvSpPr>
          <p:cNvPr id="25" name="Rounded Rectangle 69"/>
          <p:cNvSpPr/>
          <p:nvPr/>
        </p:nvSpPr>
        <p:spPr>
          <a:xfrm>
            <a:off x="1354319" y="5401708"/>
            <a:ext cx="1102067" cy="1000633"/>
          </a:xfrm>
          <a:prstGeom prst="roundRect">
            <a:avLst/>
          </a:prstGeom>
          <a:solidFill>
            <a:schemeClr val="accent2"/>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437005">
              <a:lnSpc>
                <a:spcPct val="120000"/>
              </a:lnSpc>
              <a:spcAft>
                <a:spcPct val="35000"/>
              </a:spcAft>
            </a:pPr>
            <a:r>
              <a:rPr lang="en-US" sz="1895" dirty="0">
                <a:latin typeface="Arial" panose="020B0604020202020204" pitchFamily="34" charset="0"/>
                <a:ea typeface="微软雅黑" panose="020B0503020204020204" pitchFamily="34" charset="-122"/>
                <a:cs typeface="+mn-ea"/>
                <a:sym typeface="Arial" panose="020B0604020202020204" pitchFamily="34" charset="0"/>
              </a:rPr>
              <a:t>4</a:t>
            </a:r>
          </a:p>
        </p:txBody>
      </p:sp>
      <p:sp>
        <p:nvSpPr>
          <p:cNvPr id="26" name="Freeform 68"/>
          <p:cNvSpPr/>
          <p:nvPr/>
        </p:nvSpPr>
        <p:spPr>
          <a:xfrm>
            <a:off x="3807460" y="2367280"/>
            <a:ext cx="7376160" cy="1000760"/>
          </a:xfrm>
          <a:custGeom>
            <a:avLst/>
            <a:gdLst>
              <a:gd name="connsiteX0" fmla="*/ 131527 w 789146"/>
              <a:gd name="connsiteY0" fmla="*/ 0 h 2110763"/>
              <a:gd name="connsiteX1" fmla="*/ 657619 w 789146"/>
              <a:gd name="connsiteY1" fmla="*/ 0 h 2110763"/>
              <a:gd name="connsiteX2" fmla="*/ 750623 w 789146"/>
              <a:gd name="connsiteY2" fmla="*/ 38524 h 2110763"/>
              <a:gd name="connsiteX3" fmla="*/ 789146 w 789146"/>
              <a:gd name="connsiteY3" fmla="*/ 131528 h 2110763"/>
              <a:gd name="connsiteX4" fmla="*/ 789146 w 789146"/>
              <a:gd name="connsiteY4" fmla="*/ 2110763 h 2110763"/>
              <a:gd name="connsiteX5" fmla="*/ 789146 w 789146"/>
              <a:gd name="connsiteY5" fmla="*/ 2110763 h 2110763"/>
              <a:gd name="connsiteX6" fmla="*/ 789146 w 789146"/>
              <a:gd name="connsiteY6" fmla="*/ 2110763 h 2110763"/>
              <a:gd name="connsiteX7" fmla="*/ 0 w 789146"/>
              <a:gd name="connsiteY7" fmla="*/ 2110763 h 2110763"/>
              <a:gd name="connsiteX8" fmla="*/ 0 w 789146"/>
              <a:gd name="connsiteY8" fmla="*/ 2110763 h 2110763"/>
              <a:gd name="connsiteX9" fmla="*/ 0 w 789146"/>
              <a:gd name="connsiteY9" fmla="*/ 2110763 h 2110763"/>
              <a:gd name="connsiteX10" fmla="*/ 0 w 789146"/>
              <a:gd name="connsiteY10" fmla="*/ 131527 h 2110763"/>
              <a:gd name="connsiteX11" fmla="*/ 38524 w 789146"/>
              <a:gd name="connsiteY11" fmla="*/ 38523 h 2110763"/>
              <a:gd name="connsiteX12" fmla="*/ 131528 w 789146"/>
              <a:gd name="connsiteY12" fmla="*/ 0 h 2110763"/>
              <a:gd name="connsiteX13" fmla="*/ 131527 w 789146"/>
              <a:gd name="connsiteY13" fmla="*/ 0 h 211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89146" h="2110763">
                <a:moveTo>
                  <a:pt x="789146" y="351802"/>
                </a:moveTo>
                <a:lnTo>
                  <a:pt x="789146" y="1758961"/>
                </a:lnTo>
                <a:cubicBezTo>
                  <a:pt x="789146" y="1852264"/>
                  <a:pt x="783965" y="1941748"/>
                  <a:pt x="774743" y="2007723"/>
                </a:cubicBezTo>
                <a:cubicBezTo>
                  <a:pt x="765521" y="2073698"/>
                  <a:pt x="753013" y="2110762"/>
                  <a:pt x="739972" y="2110762"/>
                </a:cubicBezTo>
                <a:lnTo>
                  <a:pt x="0" y="2110762"/>
                </a:lnTo>
                <a:lnTo>
                  <a:pt x="0" y="2110762"/>
                </a:lnTo>
                <a:lnTo>
                  <a:pt x="0" y="2110762"/>
                </a:lnTo>
                <a:lnTo>
                  <a:pt x="0" y="1"/>
                </a:lnTo>
                <a:lnTo>
                  <a:pt x="0" y="1"/>
                </a:lnTo>
                <a:lnTo>
                  <a:pt x="0" y="1"/>
                </a:lnTo>
                <a:lnTo>
                  <a:pt x="739972" y="1"/>
                </a:lnTo>
                <a:cubicBezTo>
                  <a:pt x="753014" y="1"/>
                  <a:pt x="765522" y="37065"/>
                  <a:pt x="774743" y="103043"/>
                </a:cubicBezTo>
                <a:cubicBezTo>
                  <a:pt x="783965" y="169018"/>
                  <a:pt x="789146" y="258502"/>
                  <a:pt x="789146" y="351805"/>
                </a:cubicBezTo>
                <a:lnTo>
                  <a:pt x="789146" y="351802"/>
                </a:lnTo>
                <a:close/>
              </a:path>
            </a:pathLst>
          </a:custGeom>
          <a:solidFill>
            <a:schemeClr val="tx1">
              <a:lumMod val="10000"/>
              <a:lumOff val="9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08608" tIns="69986" rIns="69986" bIns="69988" numCol="1" spcCol="1270" anchor="ctr" anchorCtr="0">
            <a:noAutofit/>
          </a:bodyPr>
          <a:lstStyle/>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7" name="Freeform 68"/>
          <p:cNvSpPr/>
          <p:nvPr/>
        </p:nvSpPr>
        <p:spPr>
          <a:xfrm>
            <a:off x="3816350" y="3862070"/>
            <a:ext cx="7377430" cy="1043940"/>
          </a:xfrm>
          <a:custGeom>
            <a:avLst/>
            <a:gdLst>
              <a:gd name="connsiteX0" fmla="*/ 131527 w 789146"/>
              <a:gd name="connsiteY0" fmla="*/ 0 h 2110763"/>
              <a:gd name="connsiteX1" fmla="*/ 657619 w 789146"/>
              <a:gd name="connsiteY1" fmla="*/ 0 h 2110763"/>
              <a:gd name="connsiteX2" fmla="*/ 750623 w 789146"/>
              <a:gd name="connsiteY2" fmla="*/ 38524 h 2110763"/>
              <a:gd name="connsiteX3" fmla="*/ 789146 w 789146"/>
              <a:gd name="connsiteY3" fmla="*/ 131528 h 2110763"/>
              <a:gd name="connsiteX4" fmla="*/ 789146 w 789146"/>
              <a:gd name="connsiteY4" fmla="*/ 2110763 h 2110763"/>
              <a:gd name="connsiteX5" fmla="*/ 789146 w 789146"/>
              <a:gd name="connsiteY5" fmla="*/ 2110763 h 2110763"/>
              <a:gd name="connsiteX6" fmla="*/ 789146 w 789146"/>
              <a:gd name="connsiteY6" fmla="*/ 2110763 h 2110763"/>
              <a:gd name="connsiteX7" fmla="*/ 0 w 789146"/>
              <a:gd name="connsiteY7" fmla="*/ 2110763 h 2110763"/>
              <a:gd name="connsiteX8" fmla="*/ 0 w 789146"/>
              <a:gd name="connsiteY8" fmla="*/ 2110763 h 2110763"/>
              <a:gd name="connsiteX9" fmla="*/ 0 w 789146"/>
              <a:gd name="connsiteY9" fmla="*/ 2110763 h 2110763"/>
              <a:gd name="connsiteX10" fmla="*/ 0 w 789146"/>
              <a:gd name="connsiteY10" fmla="*/ 131527 h 2110763"/>
              <a:gd name="connsiteX11" fmla="*/ 38524 w 789146"/>
              <a:gd name="connsiteY11" fmla="*/ 38523 h 2110763"/>
              <a:gd name="connsiteX12" fmla="*/ 131528 w 789146"/>
              <a:gd name="connsiteY12" fmla="*/ 0 h 2110763"/>
              <a:gd name="connsiteX13" fmla="*/ 131527 w 789146"/>
              <a:gd name="connsiteY13" fmla="*/ 0 h 211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89146" h="2110763">
                <a:moveTo>
                  <a:pt x="789146" y="351802"/>
                </a:moveTo>
                <a:lnTo>
                  <a:pt x="789146" y="1758961"/>
                </a:lnTo>
                <a:cubicBezTo>
                  <a:pt x="789146" y="1852264"/>
                  <a:pt x="783965" y="1941748"/>
                  <a:pt x="774743" y="2007723"/>
                </a:cubicBezTo>
                <a:cubicBezTo>
                  <a:pt x="765521" y="2073698"/>
                  <a:pt x="753013" y="2110762"/>
                  <a:pt x="739972" y="2110762"/>
                </a:cubicBezTo>
                <a:lnTo>
                  <a:pt x="0" y="2110762"/>
                </a:lnTo>
                <a:lnTo>
                  <a:pt x="0" y="2110762"/>
                </a:lnTo>
                <a:lnTo>
                  <a:pt x="0" y="2110762"/>
                </a:lnTo>
                <a:lnTo>
                  <a:pt x="0" y="1"/>
                </a:lnTo>
                <a:lnTo>
                  <a:pt x="0" y="1"/>
                </a:lnTo>
                <a:lnTo>
                  <a:pt x="0" y="1"/>
                </a:lnTo>
                <a:lnTo>
                  <a:pt x="739972" y="1"/>
                </a:lnTo>
                <a:cubicBezTo>
                  <a:pt x="753014" y="1"/>
                  <a:pt x="765522" y="37065"/>
                  <a:pt x="774743" y="103043"/>
                </a:cubicBezTo>
                <a:cubicBezTo>
                  <a:pt x="783965" y="169018"/>
                  <a:pt x="789146" y="258502"/>
                  <a:pt x="789146" y="351805"/>
                </a:cubicBezTo>
                <a:lnTo>
                  <a:pt x="789146" y="351802"/>
                </a:lnTo>
                <a:close/>
              </a:path>
            </a:pathLst>
          </a:custGeom>
          <a:solidFill>
            <a:schemeClr val="tx1">
              <a:lumMod val="10000"/>
              <a:lumOff val="9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08608" tIns="69986" rIns="69986" bIns="69988" numCol="1" spcCol="1270" anchor="ctr" anchorCtr="0">
            <a:noAutofit/>
          </a:bodyPr>
          <a:lstStyle/>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8" name="Freeform 68"/>
          <p:cNvSpPr/>
          <p:nvPr/>
        </p:nvSpPr>
        <p:spPr>
          <a:xfrm>
            <a:off x="3807460" y="5401945"/>
            <a:ext cx="7375525" cy="1000760"/>
          </a:xfrm>
          <a:custGeom>
            <a:avLst/>
            <a:gdLst>
              <a:gd name="connsiteX0" fmla="*/ 131527 w 789146"/>
              <a:gd name="connsiteY0" fmla="*/ 0 h 2110763"/>
              <a:gd name="connsiteX1" fmla="*/ 657619 w 789146"/>
              <a:gd name="connsiteY1" fmla="*/ 0 h 2110763"/>
              <a:gd name="connsiteX2" fmla="*/ 750623 w 789146"/>
              <a:gd name="connsiteY2" fmla="*/ 38524 h 2110763"/>
              <a:gd name="connsiteX3" fmla="*/ 789146 w 789146"/>
              <a:gd name="connsiteY3" fmla="*/ 131528 h 2110763"/>
              <a:gd name="connsiteX4" fmla="*/ 789146 w 789146"/>
              <a:gd name="connsiteY4" fmla="*/ 2110763 h 2110763"/>
              <a:gd name="connsiteX5" fmla="*/ 789146 w 789146"/>
              <a:gd name="connsiteY5" fmla="*/ 2110763 h 2110763"/>
              <a:gd name="connsiteX6" fmla="*/ 789146 w 789146"/>
              <a:gd name="connsiteY6" fmla="*/ 2110763 h 2110763"/>
              <a:gd name="connsiteX7" fmla="*/ 0 w 789146"/>
              <a:gd name="connsiteY7" fmla="*/ 2110763 h 2110763"/>
              <a:gd name="connsiteX8" fmla="*/ 0 w 789146"/>
              <a:gd name="connsiteY8" fmla="*/ 2110763 h 2110763"/>
              <a:gd name="connsiteX9" fmla="*/ 0 w 789146"/>
              <a:gd name="connsiteY9" fmla="*/ 2110763 h 2110763"/>
              <a:gd name="connsiteX10" fmla="*/ 0 w 789146"/>
              <a:gd name="connsiteY10" fmla="*/ 131527 h 2110763"/>
              <a:gd name="connsiteX11" fmla="*/ 38524 w 789146"/>
              <a:gd name="connsiteY11" fmla="*/ 38523 h 2110763"/>
              <a:gd name="connsiteX12" fmla="*/ 131528 w 789146"/>
              <a:gd name="connsiteY12" fmla="*/ 0 h 2110763"/>
              <a:gd name="connsiteX13" fmla="*/ 131527 w 789146"/>
              <a:gd name="connsiteY13" fmla="*/ 0 h 211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89146" h="2110763">
                <a:moveTo>
                  <a:pt x="789146" y="351802"/>
                </a:moveTo>
                <a:lnTo>
                  <a:pt x="789146" y="1758961"/>
                </a:lnTo>
                <a:cubicBezTo>
                  <a:pt x="789146" y="1852264"/>
                  <a:pt x="783965" y="1941748"/>
                  <a:pt x="774743" y="2007723"/>
                </a:cubicBezTo>
                <a:cubicBezTo>
                  <a:pt x="765521" y="2073698"/>
                  <a:pt x="753013" y="2110762"/>
                  <a:pt x="739972" y="2110762"/>
                </a:cubicBezTo>
                <a:lnTo>
                  <a:pt x="0" y="2110762"/>
                </a:lnTo>
                <a:lnTo>
                  <a:pt x="0" y="2110762"/>
                </a:lnTo>
                <a:lnTo>
                  <a:pt x="0" y="2110762"/>
                </a:lnTo>
                <a:lnTo>
                  <a:pt x="0" y="1"/>
                </a:lnTo>
                <a:lnTo>
                  <a:pt x="0" y="1"/>
                </a:lnTo>
                <a:lnTo>
                  <a:pt x="0" y="1"/>
                </a:lnTo>
                <a:lnTo>
                  <a:pt x="739972" y="1"/>
                </a:lnTo>
                <a:cubicBezTo>
                  <a:pt x="753014" y="1"/>
                  <a:pt x="765522" y="37065"/>
                  <a:pt x="774743" y="103043"/>
                </a:cubicBezTo>
                <a:cubicBezTo>
                  <a:pt x="783965" y="169018"/>
                  <a:pt x="789146" y="258502"/>
                  <a:pt x="789146" y="351805"/>
                </a:cubicBezTo>
                <a:lnTo>
                  <a:pt x="789146" y="351802"/>
                </a:lnTo>
                <a:close/>
              </a:path>
            </a:pathLst>
          </a:custGeom>
          <a:solidFill>
            <a:schemeClr val="tx1">
              <a:lumMod val="10000"/>
              <a:lumOff val="9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08608" tIns="69986" rIns="69986" bIns="69988" numCol="1" spcCol="1270" anchor="ctr" anchorCtr="0">
            <a:noAutofit/>
          </a:bodyPr>
          <a:lstStyle/>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a:p>
            <a:pPr marL="321310" lvl="1" indent="-321310" defTabSz="1374775">
              <a:lnSpc>
                <a:spcPct val="120000"/>
              </a:lnSpc>
              <a:spcAft>
                <a:spcPct val="15000"/>
              </a:spcAft>
              <a:buChar char="•"/>
            </a:pPr>
            <a:endParaRPr lang="en-US" sz="760" dirty="0">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9" name="文本框 28"/>
          <p:cNvSpPr txBox="1"/>
          <p:nvPr/>
        </p:nvSpPr>
        <p:spPr>
          <a:xfrm>
            <a:off x="3997325" y="1013460"/>
            <a:ext cx="6963410" cy="675640"/>
          </a:xfrm>
          <a:prstGeom prst="rect">
            <a:avLst/>
          </a:prstGeom>
          <a:noFill/>
        </p:spPr>
        <p:txBody>
          <a:bodyPr wrap="square" rtlCol="0">
            <a:spAutoFit/>
          </a:bodyPr>
          <a:lstStyle/>
          <a:p>
            <a:r>
              <a:rPr lang="zh-CN" altLang="en-US" sz="1895" dirty="0">
                <a:latin typeface="微软雅黑" panose="020B0503020204020204" pitchFamily="34" charset="-122"/>
                <a:ea typeface="微软雅黑" panose="020B0503020204020204" pitchFamily="34" charset="-122"/>
              </a:rPr>
              <a:t>The“One Belt, One Road”initiative should selectively use virtual water trade to alleviate water shortages in China.</a:t>
            </a:r>
          </a:p>
        </p:txBody>
      </p:sp>
      <p:sp>
        <p:nvSpPr>
          <p:cNvPr id="30" name="文本框 29"/>
          <p:cNvSpPr txBox="1"/>
          <p:nvPr/>
        </p:nvSpPr>
        <p:spPr>
          <a:xfrm>
            <a:off x="4077335" y="2536825"/>
            <a:ext cx="6776720" cy="675640"/>
          </a:xfrm>
          <a:prstGeom prst="rect">
            <a:avLst/>
          </a:prstGeom>
          <a:noFill/>
        </p:spPr>
        <p:txBody>
          <a:bodyPr wrap="square" rtlCol="0">
            <a:spAutoFit/>
          </a:bodyPr>
          <a:lstStyle/>
          <a:p>
            <a:r>
              <a:rPr lang="zh-CN" altLang="en-US" sz="1895" dirty="0">
                <a:latin typeface="微软雅黑" panose="020B0503020204020204" pitchFamily="34" charset="-122"/>
                <a:ea typeface="微软雅黑" panose="020B0503020204020204" pitchFamily="34" charset="-122"/>
              </a:rPr>
              <a:t>The implementation of the virtual water trade strategy should take </a:t>
            </a:r>
            <a:r>
              <a:rPr lang="zh-CN" altLang="en-US" sz="1895" dirty="0">
                <a:latin typeface="微软雅黑" panose="020B0503020204020204" pitchFamily="34" charset="-122"/>
                <a:ea typeface="微软雅黑" panose="020B0503020204020204" pitchFamily="34" charset="-122"/>
                <a:sym typeface="+mn-ea"/>
              </a:rPr>
              <a:t>national food security factors </a:t>
            </a:r>
            <a:r>
              <a:rPr lang="zh-CN" altLang="en-US" sz="1895" dirty="0">
                <a:latin typeface="微软雅黑" panose="020B0503020204020204" pitchFamily="34" charset="-122"/>
                <a:ea typeface="微软雅黑" panose="020B0503020204020204" pitchFamily="34" charset="-122"/>
              </a:rPr>
              <a:t>into account.</a:t>
            </a:r>
          </a:p>
        </p:txBody>
      </p:sp>
      <p:sp>
        <p:nvSpPr>
          <p:cNvPr id="31" name="文本框 30"/>
          <p:cNvSpPr txBox="1"/>
          <p:nvPr/>
        </p:nvSpPr>
        <p:spPr>
          <a:xfrm>
            <a:off x="4156710" y="3893820"/>
            <a:ext cx="6696710" cy="968375"/>
          </a:xfrm>
          <a:prstGeom prst="rect">
            <a:avLst/>
          </a:prstGeom>
          <a:noFill/>
        </p:spPr>
        <p:txBody>
          <a:bodyPr wrap="square" rtlCol="0">
            <a:spAutoFit/>
          </a:bodyPr>
          <a:lstStyle/>
          <a:p>
            <a:r>
              <a:rPr lang="zh-CN" altLang="zh-CN" sz="1895" dirty="0">
                <a:solidFill>
                  <a:srgbClr val="414141"/>
                </a:solidFill>
                <a:latin typeface="微软雅黑" panose="020B0503020204020204" pitchFamily="34" charset="-122"/>
                <a:ea typeface="微软雅黑" panose="020B0503020204020204" pitchFamily="34" charset="-122"/>
              </a:rPr>
              <a:t>The implementation of virtual water trade strategy should enrich the import and export trade structure and source structure of agricultural products.</a:t>
            </a:r>
          </a:p>
        </p:txBody>
      </p:sp>
      <p:sp>
        <p:nvSpPr>
          <p:cNvPr id="32" name="文本框 31"/>
          <p:cNvSpPr txBox="1"/>
          <p:nvPr/>
        </p:nvSpPr>
        <p:spPr>
          <a:xfrm>
            <a:off x="3997325" y="5421630"/>
            <a:ext cx="6856095" cy="968375"/>
          </a:xfrm>
          <a:prstGeom prst="rect">
            <a:avLst/>
          </a:prstGeom>
          <a:noFill/>
        </p:spPr>
        <p:txBody>
          <a:bodyPr wrap="square" rtlCol="0">
            <a:spAutoFit/>
          </a:bodyPr>
          <a:lstStyle/>
          <a:p>
            <a:r>
              <a:rPr lang="zh-CN" altLang="en-US" sz="1895" dirty="0">
                <a:latin typeface="微软雅黑" panose="020B0503020204020204" pitchFamily="34" charset="-122"/>
                <a:ea typeface="微软雅黑" panose="020B0503020204020204" pitchFamily="34" charset="-122"/>
              </a:rPr>
              <a:t>The implementation of the virtual water trade strategy needs to further improve the accuracy of virtual water measurement in agricultural trade.</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rotWithShape="1">
          <a:blip r:embed="rId2"/>
          <a:srcRect l="49853"/>
          <a:stretch>
            <a:fillRect/>
          </a:stretch>
        </p:blipFill>
        <p:spPr>
          <a:xfrm rot="16200000">
            <a:off x="4789000" y="-431092"/>
            <a:ext cx="2402117" cy="12190146"/>
          </a:xfrm>
          <a:prstGeom prst="rect">
            <a:avLst/>
          </a:prstGeom>
        </p:spPr>
      </p:pic>
      <p:sp>
        <p:nvSpPr>
          <p:cNvPr id="2" name="文本框 1"/>
          <p:cNvSpPr txBox="1"/>
          <p:nvPr/>
        </p:nvSpPr>
        <p:spPr>
          <a:xfrm>
            <a:off x="3138170" y="1640840"/>
            <a:ext cx="6175375" cy="1015663"/>
          </a:xfrm>
          <a:prstGeom prst="rect">
            <a:avLst/>
          </a:prstGeom>
          <a:noFill/>
        </p:spPr>
        <p:txBody>
          <a:bodyPr wrap="square" rtlCol="0">
            <a:spAutoFit/>
          </a:bodyPr>
          <a:lstStyle/>
          <a:p>
            <a:r>
              <a:rPr lang="en-US" altLang="zh-CN" sz="6000" dirty="0">
                <a:solidFill>
                  <a:schemeClr val="accent2">
                    <a:lumMod val="75000"/>
                  </a:schemeClr>
                </a:solidFill>
                <a:latin typeface="微软雅黑" panose="020B0503020204020204" pitchFamily="34" charset="-122"/>
                <a:ea typeface="微软雅黑" panose="020B0503020204020204" pitchFamily="34" charset="-122"/>
              </a:rPr>
              <a:t>   </a:t>
            </a:r>
            <a:r>
              <a:rPr lang="en-US" altLang="zh-CN" sz="6000" dirty="0">
                <a:solidFill>
                  <a:srgbClr val="C00000"/>
                </a:solidFill>
                <a:latin typeface="微软雅黑" panose="020B0503020204020204" pitchFamily="34" charset="-122"/>
                <a:ea typeface="微软雅黑" panose="020B0503020204020204" pitchFamily="34" charset="-122"/>
              </a:rPr>
              <a:t>THANK YOU</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69" y="-69"/>
            <a:ext cx="12191331" cy="68572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6" name="矩形 5"/>
          <p:cNvSpPr/>
          <p:nvPr/>
        </p:nvSpPr>
        <p:spPr>
          <a:xfrm>
            <a:off x="2853151" y="2131860"/>
            <a:ext cx="6485698" cy="259427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p:cNvSpPr/>
          <p:nvPr/>
        </p:nvSpPr>
        <p:spPr>
          <a:xfrm>
            <a:off x="5481532" y="2541435"/>
            <a:ext cx="3959907" cy="1169035"/>
          </a:xfrm>
          <a:prstGeom prst="rect">
            <a:avLst/>
          </a:prstGeom>
        </p:spPr>
        <p:txBody>
          <a:bodyPr wrap="square" lIns="0" tIns="0" rIns="0" bIns="0">
            <a:spAutoFit/>
          </a:bodyPr>
          <a:lstStyle/>
          <a:p>
            <a:pPr algn="l"/>
            <a:r>
              <a:rPr lang="en-US" altLang="zh-CN" sz="3795"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rPr>
              <a:t>Theory of Virtual Water Trade</a:t>
            </a:r>
            <a:r>
              <a:rPr lang="en-US" altLang="zh-CN" sz="3795" dirty="0">
                <a:solidFill>
                  <a:srgbClr val="C00000"/>
                </a:solidFill>
                <a:latin typeface="Arial" panose="020B0604020202020204" pitchFamily="34" charset="0"/>
                <a:ea typeface="微软雅黑" panose="020B0503020204020204" pitchFamily="34" charset="-122"/>
                <a:cs typeface="+mn-ea"/>
                <a:sym typeface="Arial" panose="020B0604020202020204" pitchFamily="34" charset="0"/>
              </a:rPr>
              <a:t>ade</a:t>
            </a:r>
            <a:endParaRPr lang="zh-CN" altLang="en-US" sz="3795" b="1"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TextBox 11"/>
          <p:cNvSpPr txBox="1"/>
          <p:nvPr/>
        </p:nvSpPr>
        <p:spPr>
          <a:xfrm>
            <a:off x="5891177" y="3838646"/>
            <a:ext cx="1201420" cy="337185"/>
          </a:xfrm>
          <a:prstGeom prst="rect">
            <a:avLst/>
          </a:prstGeom>
          <a:noFill/>
        </p:spPr>
        <p:txBody>
          <a:bodyPr wrap="none" rtlCol="0">
            <a:spAutoFit/>
          </a:bodyPr>
          <a:lstStyle/>
          <a:p>
            <a:pPr marL="171450" lvl="1" indent="-171450">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sym typeface="Arial" panose="020B0604020202020204" pitchFamily="34" charset="0"/>
              </a:rPr>
              <a:t>Definition</a:t>
            </a:r>
          </a:p>
        </p:txBody>
      </p:sp>
      <p:sp>
        <p:nvSpPr>
          <p:cNvPr id="12" name="TextBox 11"/>
          <p:cNvSpPr txBox="1"/>
          <p:nvPr/>
        </p:nvSpPr>
        <p:spPr>
          <a:xfrm>
            <a:off x="5916295" y="4312285"/>
            <a:ext cx="2046605" cy="337185"/>
          </a:xfrm>
          <a:prstGeom prst="rect">
            <a:avLst/>
          </a:prstGeom>
          <a:noFill/>
        </p:spPr>
        <p:txBody>
          <a:bodyPr wrap="square" rtlCol="0">
            <a:spAutoFit/>
          </a:bodyPr>
          <a:lstStyle/>
          <a:p>
            <a:pPr marL="171450" lvl="1" indent="-171450">
              <a:buFont typeface="Arial" panose="020B0604020202020204" pitchFamily="34" charset="0"/>
              <a:buChar char="•"/>
            </a:pPr>
            <a:r>
              <a:rPr sz="1600" dirty="0">
                <a:solidFill>
                  <a:schemeClr val="bg1"/>
                </a:solidFill>
                <a:latin typeface="Arial" panose="020B0604020202020204" pitchFamily="34" charset="0"/>
                <a:ea typeface="微软雅黑" panose="020B0503020204020204" pitchFamily="34" charset="-122"/>
                <a:sym typeface="Arial" panose="020B0604020202020204" pitchFamily="34" charset="0"/>
              </a:rPr>
              <a:t>Measuring </a:t>
            </a:r>
            <a:r>
              <a:rPr lang="en-US" sz="1600" dirty="0">
                <a:solidFill>
                  <a:schemeClr val="bg1"/>
                </a:solidFill>
                <a:latin typeface="Arial" panose="020B0604020202020204" pitchFamily="34" charset="0"/>
                <a:ea typeface="微软雅黑" panose="020B0503020204020204" pitchFamily="34" charset="-122"/>
                <a:sym typeface="Arial" panose="020B0604020202020204" pitchFamily="34" charset="0"/>
              </a:rPr>
              <a:t>M</a:t>
            </a:r>
            <a:r>
              <a:rPr sz="1600" dirty="0">
                <a:solidFill>
                  <a:schemeClr val="bg1"/>
                </a:solidFill>
                <a:latin typeface="Arial" panose="020B0604020202020204" pitchFamily="34" charset="0"/>
                <a:ea typeface="微软雅黑" panose="020B0503020204020204" pitchFamily="34" charset="-122"/>
                <a:sym typeface="Arial" panose="020B0604020202020204" pitchFamily="34" charset="0"/>
              </a:rPr>
              <a:t>ethod</a:t>
            </a:r>
          </a:p>
        </p:txBody>
      </p:sp>
      <p:sp>
        <p:nvSpPr>
          <p:cNvPr id="13" name="TextBox 11"/>
          <p:cNvSpPr txBox="1"/>
          <p:nvPr/>
        </p:nvSpPr>
        <p:spPr>
          <a:xfrm>
            <a:off x="5916163" y="3840111"/>
            <a:ext cx="354330" cy="252730"/>
          </a:xfrm>
          <a:prstGeom prst="rect">
            <a:avLst/>
          </a:prstGeom>
          <a:noFill/>
        </p:spPr>
        <p:txBody>
          <a:bodyPr wrap="none" rtlCol="0">
            <a:spAutoFit/>
          </a:bodyPr>
          <a:lstStyle/>
          <a:p>
            <a:pPr marL="171450" lvl="1" indent="-171450">
              <a:buFont typeface="Arial" panose="020B0604020202020204" pitchFamily="34" charset="0"/>
              <a:buChar char="•"/>
            </a:pPr>
            <a:endParaRPr lang="en-US" altLang="zh-CN" sz="1045"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5" name="矩形 259"/>
          <p:cNvSpPr>
            <a:spLocks noChangeArrowheads="1"/>
          </p:cNvSpPr>
          <p:nvPr/>
        </p:nvSpPr>
        <p:spPr bwMode="auto">
          <a:xfrm>
            <a:off x="2959348" y="2328394"/>
            <a:ext cx="2255993" cy="2013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3085" cap="all" dirty="0">
                <a:solidFill>
                  <a:schemeClr val="bg1"/>
                </a:solidFill>
                <a:latin typeface="Arial" panose="020B0604020202020204" pitchFamily="34" charset="0"/>
                <a:cs typeface="Arial" panose="020B0604020202020204" pitchFamily="34" charset="0"/>
                <a:sym typeface="Arial" panose="020B0604020202020204" pitchFamily="34" charset="0"/>
              </a:rPr>
              <a:t>01</a:t>
            </a:r>
          </a:p>
        </p:txBody>
      </p:sp>
      <p:cxnSp>
        <p:nvCxnSpPr>
          <p:cNvPr id="16" name="直接连接符 15"/>
          <p:cNvCxnSpPr/>
          <p:nvPr/>
        </p:nvCxnSpPr>
        <p:spPr>
          <a:xfrm>
            <a:off x="5424520" y="2281533"/>
            <a:ext cx="0" cy="221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1"/>
          <p:cNvSpPr txBox="1"/>
          <p:nvPr/>
        </p:nvSpPr>
        <p:spPr>
          <a:xfrm>
            <a:off x="5891177" y="4073643"/>
            <a:ext cx="2083435" cy="337185"/>
          </a:xfrm>
          <a:prstGeom prst="rect">
            <a:avLst/>
          </a:prstGeom>
          <a:noFill/>
        </p:spPr>
        <p:txBody>
          <a:bodyPr wrap="none" rtlCol="0">
            <a:spAutoFit/>
          </a:bodyPr>
          <a:lstStyle/>
          <a:p>
            <a:pPr marL="171450" lvl="1" indent="-171450" algn="l">
              <a:buFont typeface="Arial" panose="020B0604020202020204" pitchFamily="34" charset="0"/>
              <a:buChar char="•"/>
            </a:pPr>
            <a:r>
              <a:rPr lang="zh-CN" altLang="en-US"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Measure </a:t>
            </a:r>
            <a:r>
              <a:rPr lang="en-US" altLang="zh-CN"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I</a:t>
            </a:r>
            <a:r>
              <a:rPr lang="zh-CN" altLang="en-US"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ndicators</a:t>
            </a: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2" presetClass="entr" presetSubtype="8"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p:tgtEl>
                                          <p:spTgt spid="11"/>
                                        </p:tgtEl>
                                        <p:attrNameLst>
                                          <p:attrName>ppt_x</p:attrName>
                                        </p:attrNameLst>
                                      </p:cBhvr>
                                      <p:tavLst>
                                        <p:tav tm="0">
                                          <p:val>
                                            <p:strVal val="#ppt_x-#ppt_w*1.125000"/>
                                          </p:val>
                                        </p:tav>
                                        <p:tav tm="100000">
                                          <p:val>
                                            <p:strVal val="#ppt_x"/>
                                          </p:val>
                                        </p:tav>
                                      </p:tavLst>
                                    </p:anim>
                                    <p:animEffect transition="in" filter="wipe(right)">
                                      <p:cBhvr>
                                        <p:cTn id="14" dur="500"/>
                                        <p:tgtEl>
                                          <p:spTgt spid="11"/>
                                        </p:tgtEl>
                                      </p:cBhvr>
                                    </p:animEffect>
                                  </p:childTnLst>
                                </p:cTn>
                              </p:par>
                            </p:childTnLst>
                          </p:cTn>
                        </p:par>
                        <p:par>
                          <p:cTn id="15" fill="hold">
                            <p:stCondLst>
                              <p:cond delay="1000"/>
                            </p:stCondLst>
                            <p:childTnLst>
                              <p:par>
                                <p:cTn id="16" presetID="12" presetClass="entr" presetSubtype="8"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p:tgtEl>
                                          <p:spTgt spid="12"/>
                                        </p:tgtEl>
                                        <p:attrNameLst>
                                          <p:attrName>ppt_x</p:attrName>
                                        </p:attrNameLst>
                                      </p:cBhvr>
                                      <p:tavLst>
                                        <p:tav tm="0">
                                          <p:val>
                                            <p:strVal val="#ppt_x-#ppt_w*1.125000"/>
                                          </p:val>
                                        </p:tav>
                                        <p:tav tm="100000">
                                          <p:val>
                                            <p:strVal val="#ppt_x"/>
                                          </p:val>
                                        </p:tav>
                                      </p:tavLst>
                                    </p:anim>
                                    <p:animEffect transition="in" filter="wipe(right)">
                                      <p:cBhvr>
                                        <p:cTn id="19" dur="500"/>
                                        <p:tgtEl>
                                          <p:spTgt spid="12"/>
                                        </p:tgtEl>
                                      </p:cBhvr>
                                    </p:animEffect>
                                  </p:childTnLst>
                                </p:cTn>
                              </p:par>
                            </p:childTnLst>
                          </p:cTn>
                        </p:par>
                        <p:par>
                          <p:cTn id="20" fill="hold">
                            <p:stCondLst>
                              <p:cond delay="1500"/>
                            </p:stCondLst>
                            <p:childTnLst>
                              <p:par>
                                <p:cTn id="21" presetID="12" presetClass="entr" presetSubtype="8" fill="hold" grpId="0" nodeType="afterEffect" nodePh="1">
                                  <p:stCondLst>
                                    <p:cond delay="0"/>
                                  </p:stCondLst>
                                  <p:endCondLst>
                                    <p:cond evt="begin" delay="0">
                                      <p:tn val="21"/>
                                    </p:cond>
                                  </p:end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p:tgtEl>
                                          <p:spTgt spid="13"/>
                                        </p:tgtEl>
                                        <p:attrNameLst>
                                          <p:attrName>ppt_x</p:attrName>
                                        </p:attrNameLst>
                                      </p:cBhvr>
                                      <p:tavLst>
                                        <p:tav tm="0">
                                          <p:val>
                                            <p:strVal val="#ppt_x-#ppt_w*1.125000"/>
                                          </p:val>
                                        </p:tav>
                                        <p:tav tm="100000">
                                          <p:val>
                                            <p:strVal val="#ppt_x"/>
                                          </p:val>
                                        </p:tav>
                                      </p:tavLst>
                                    </p:anim>
                                    <p:animEffect transition="in" filter="wipe(right)">
                                      <p:cBhvr>
                                        <p:cTn id="24" dur="500"/>
                                        <p:tgtEl>
                                          <p:spTgt spid="13"/>
                                        </p:tgtEl>
                                      </p:cBhvr>
                                    </p:animEffect>
                                  </p:childTnLst>
                                </p:cTn>
                              </p:par>
                            </p:childTnLst>
                          </p:cTn>
                        </p:par>
                        <p:par>
                          <p:cTn id="25" fill="hold">
                            <p:stCondLst>
                              <p:cond delay="2000"/>
                            </p:stCondLst>
                            <p:childTnLst>
                              <p:par>
                                <p:cTn id="26" presetID="12" presetClass="entr" presetSubtype="8" fill="hold" grpId="0" nodeType="after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p:tgtEl>
                                          <p:spTgt spid="17"/>
                                        </p:tgtEl>
                                        <p:attrNameLst>
                                          <p:attrName>ppt_x</p:attrName>
                                        </p:attrNameLst>
                                      </p:cBhvr>
                                      <p:tavLst>
                                        <p:tav tm="0">
                                          <p:val>
                                            <p:strVal val="#ppt_x-#ppt_w*1.125000"/>
                                          </p:val>
                                        </p:tav>
                                        <p:tav tm="100000">
                                          <p:val>
                                            <p:strVal val="#ppt_x"/>
                                          </p:val>
                                        </p:tav>
                                      </p:tavLst>
                                    </p:anim>
                                    <p:animEffect transition="in" filter="wipe(right)">
                                      <p:cBhvr>
                                        <p:cTn id="2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5" name="文本框 14"/>
          <p:cNvSpPr txBox="1"/>
          <p:nvPr/>
        </p:nvSpPr>
        <p:spPr>
          <a:xfrm>
            <a:off x="313510" y="154366"/>
            <a:ext cx="252984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1.1 Definition </a:t>
            </a:r>
          </a:p>
        </p:txBody>
      </p:sp>
      <p:sp>
        <p:nvSpPr>
          <p:cNvPr id="135182" name="AutoShape 14"/>
          <p:cNvSpPr/>
          <p:nvPr/>
        </p:nvSpPr>
        <p:spPr bwMode="auto">
          <a:xfrm>
            <a:off x="3414712" y="1957366"/>
            <a:ext cx="754556" cy="453264"/>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5183" name="AutoShape 15"/>
          <p:cNvSpPr/>
          <p:nvPr/>
        </p:nvSpPr>
        <p:spPr bwMode="auto">
          <a:xfrm>
            <a:off x="6188364" y="1850917"/>
            <a:ext cx="540781" cy="559713"/>
          </a:xfrm>
          <a:custGeom>
            <a:avLst/>
            <a:gdLst>
              <a:gd name="T0" fmla="*/ 473869 w 21600"/>
              <a:gd name="T1" fmla="*/ 517525 h 21600"/>
              <a:gd name="T2" fmla="*/ 473869 w 21600"/>
              <a:gd name="T3" fmla="*/ 517525 h 21600"/>
              <a:gd name="T4" fmla="*/ 473869 w 21600"/>
              <a:gd name="T5" fmla="*/ 517525 h 21600"/>
              <a:gd name="T6" fmla="*/ 473869 w 21600"/>
              <a:gd name="T7" fmla="*/ 51752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21600"/>
                </a:moveTo>
                <a:lnTo>
                  <a:pt x="15882" y="21600"/>
                </a:lnTo>
                <a:lnTo>
                  <a:pt x="15882" y="0"/>
                </a:lnTo>
                <a:lnTo>
                  <a:pt x="21599" y="0"/>
                </a:lnTo>
                <a:cubicBezTo>
                  <a:pt x="21599" y="0"/>
                  <a:pt x="21599" y="21600"/>
                  <a:pt x="21599" y="21600"/>
                </a:cubicBezTo>
                <a:close/>
                <a:moveTo>
                  <a:pt x="13658" y="21600"/>
                </a:moveTo>
                <a:lnTo>
                  <a:pt x="7941" y="21600"/>
                </a:lnTo>
                <a:lnTo>
                  <a:pt x="7941" y="9983"/>
                </a:lnTo>
                <a:lnTo>
                  <a:pt x="13658" y="9983"/>
                </a:lnTo>
                <a:cubicBezTo>
                  <a:pt x="13658" y="9983"/>
                  <a:pt x="13658" y="21600"/>
                  <a:pt x="13658" y="21600"/>
                </a:cubicBezTo>
                <a:close/>
                <a:moveTo>
                  <a:pt x="5717" y="21600"/>
                </a:moveTo>
                <a:lnTo>
                  <a:pt x="0" y="21600"/>
                </a:lnTo>
                <a:lnTo>
                  <a:pt x="0" y="5989"/>
                </a:lnTo>
                <a:lnTo>
                  <a:pt x="5717" y="5989"/>
                </a:lnTo>
                <a:cubicBezTo>
                  <a:pt x="5717" y="5989"/>
                  <a:pt x="5717" y="21600"/>
                  <a:pt x="5717" y="21600"/>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9" name="矩形 8"/>
          <p:cNvSpPr/>
          <p:nvPr/>
        </p:nvSpPr>
        <p:spPr>
          <a:xfrm>
            <a:off x="762000" y="1404644"/>
            <a:ext cx="11049000" cy="2125956"/>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lnSpc>
                <a:spcPct val="120000"/>
              </a:lnSpc>
            </a:pPr>
            <a:endParaRPr lang="zh-CN" altLang="en-US" sz="170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0" name="矩形 9"/>
          <p:cNvSpPr/>
          <p:nvPr/>
        </p:nvSpPr>
        <p:spPr>
          <a:xfrm>
            <a:off x="3641466" y="1131547"/>
            <a:ext cx="5347766" cy="47213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lnSpc>
                <a:spcPct val="120000"/>
              </a:lnSpc>
              <a:defRPr/>
            </a:pPr>
            <a:r>
              <a:rPr lang="en-US" altLang="zh-CN" sz="2800" b="1" dirty="0">
                <a:latin typeface="微软雅黑" panose="020B0503020204020204" pitchFamily="34" charset="-122"/>
                <a:ea typeface="微软雅黑" panose="020B0503020204020204" pitchFamily="34" charset="-122"/>
                <a:cs typeface="+mn-ea"/>
                <a:sym typeface="Arial" panose="020B0604020202020204" pitchFamily="34" charset="0"/>
              </a:rPr>
              <a:t>Virtual Water</a:t>
            </a:r>
          </a:p>
        </p:txBody>
      </p:sp>
      <p:sp>
        <p:nvSpPr>
          <p:cNvPr id="19" name="TextBox 18"/>
          <p:cNvSpPr txBox="1"/>
          <p:nvPr/>
        </p:nvSpPr>
        <p:spPr>
          <a:xfrm>
            <a:off x="846666" y="1619015"/>
            <a:ext cx="10964334" cy="1620425"/>
          </a:xfrm>
          <a:prstGeom prst="rect">
            <a:avLst/>
          </a:prstGeom>
          <a:noFill/>
        </p:spPr>
        <p:txBody>
          <a:bodyPr wrap="square" lIns="91423" tIns="45711" rIns="91423" bIns="45711" rtlCol="0">
            <a:spAutoFit/>
          </a:bodyPr>
          <a:lstStyle/>
          <a:p>
            <a:pPr>
              <a:lnSpc>
                <a:spcPct val="120000"/>
              </a:lnSpc>
            </a:pPr>
            <a:r>
              <a:rPr lang="en-US" altLang="zh-CN" sz="20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Water embedded in commodities such as grain is known as “virtual water”. </a:t>
            </a:r>
            <a:r>
              <a:rPr lang="en-US" altLang="zh-CN" sz="2000" dirty="0">
                <a:solidFill>
                  <a:schemeClr val="bg1"/>
                </a:solidFill>
                <a:latin typeface="Arial" panose="020B0604020202020204" pitchFamily="34" charset="0"/>
                <a:ea typeface="微软雅黑" panose="020B0503020204020204" pitchFamily="34" charset="-122"/>
                <a:cs typeface="Arial" panose="020B0604020202020204" pitchFamily="34" charset="0"/>
              </a:rPr>
              <a:t>Virtual water is the amount of water that is embedded in food or other products needed for its production. For example, to produce one kilogram of wheat we need about 1,000 </a:t>
            </a:r>
            <a:r>
              <a:rPr lang="en-US" altLang="zh-CN" sz="2000" dirty="0" err="1">
                <a:solidFill>
                  <a:schemeClr val="bg1"/>
                </a:solidFill>
                <a:latin typeface="Arial" panose="020B0604020202020204" pitchFamily="34" charset="0"/>
                <a:ea typeface="微软雅黑" panose="020B0503020204020204" pitchFamily="34" charset="-122"/>
                <a:cs typeface="Arial" panose="020B0604020202020204" pitchFamily="34" charset="0"/>
              </a:rPr>
              <a:t>litres</a:t>
            </a:r>
            <a:r>
              <a:rPr lang="en-US" altLang="zh-CN" sz="2000" dirty="0">
                <a:solidFill>
                  <a:schemeClr val="bg1"/>
                </a:solidFill>
                <a:latin typeface="Arial" panose="020B0604020202020204" pitchFamily="34" charset="0"/>
                <a:ea typeface="微软雅黑" panose="020B0503020204020204" pitchFamily="34" charset="-122"/>
                <a:cs typeface="Arial" panose="020B0604020202020204" pitchFamily="34" charset="0"/>
              </a:rPr>
              <a:t> of water, i.e. the virtual water of this kilogram of wheat is 1,000 </a:t>
            </a:r>
            <a:r>
              <a:rPr lang="en-US" altLang="zh-CN" sz="2000" dirty="0" err="1">
                <a:solidFill>
                  <a:schemeClr val="bg1"/>
                </a:solidFill>
                <a:latin typeface="Arial" panose="020B0604020202020204" pitchFamily="34" charset="0"/>
                <a:ea typeface="微软雅黑" panose="020B0503020204020204" pitchFamily="34" charset="-122"/>
                <a:cs typeface="Arial" panose="020B0604020202020204" pitchFamily="34" charset="0"/>
              </a:rPr>
              <a:t>litres</a:t>
            </a:r>
            <a:r>
              <a:rPr lang="en-US" altLang="zh-CN" sz="2000" dirty="0">
                <a:solidFill>
                  <a:schemeClr val="bg1"/>
                </a:solidFill>
                <a:latin typeface="Arial" panose="020B0604020202020204" pitchFamily="34" charset="0"/>
                <a:ea typeface="微软雅黑" panose="020B0503020204020204" pitchFamily="34" charset="-122"/>
                <a:cs typeface="Arial" panose="020B0604020202020204" pitchFamily="34" charset="0"/>
              </a:rPr>
              <a:t>. For meat, we need about five to ten times more.</a:t>
            </a:r>
            <a:r>
              <a:rPr lang="en-US" altLang="zh-CN" sz="2000" dirty="0"/>
              <a:t>.</a:t>
            </a:r>
          </a:p>
        </p:txBody>
      </p:sp>
      <p:sp>
        <p:nvSpPr>
          <p:cNvPr id="20" name="矩形 19"/>
          <p:cNvSpPr/>
          <p:nvPr/>
        </p:nvSpPr>
        <p:spPr>
          <a:xfrm>
            <a:off x="762000" y="3726180"/>
            <a:ext cx="11049000" cy="245745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lnSpc>
                <a:spcPct val="120000"/>
              </a:lnSpc>
            </a:pPr>
            <a:endParaRPr lang="zh-CN" altLang="en-US" sz="170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21" name="矩形 20"/>
          <p:cNvSpPr/>
          <p:nvPr/>
        </p:nvSpPr>
        <p:spPr>
          <a:xfrm>
            <a:off x="3778015" y="3384691"/>
            <a:ext cx="5347766" cy="4721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lnSpc>
                <a:spcPct val="120000"/>
              </a:lnSpc>
              <a:defRPr/>
            </a:pPr>
            <a:r>
              <a:rPr lang="en-US" altLang="zh-CN" sz="2800" b="1" dirty="0">
                <a:solidFill>
                  <a:schemeClr val="tx1"/>
                </a:solidFill>
                <a:latin typeface="微软雅黑" panose="020B0503020204020204" pitchFamily="34" charset="-122"/>
                <a:ea typeface="微软雅黑" panose="020B0503020204020204" pitchFamily="34" charset="-122"/>
                <a:cs typeface="+mn-ea"/>
                <a:sym typeface="Arial" panose="020B0604020202020204" pitchFamily="34" charset="0"/>
              </a:rPr>
              <a:t>Virtual Water Trade</a:t>
            </a:r>
          </a:p>
        </p:txBody>
      </p:sp>
      <p:sp>
        <p:nvSpPr>
          <p:cNvPr id="22" name="TextBox 21"/>
          <p:cNvSpPr txBox="1"/>
          <p:nvPr/>
        </p:nvSpPr>
        <p:spPr>
          <a:xfrm>
            <a:off x="846665" y="3965834"/>
            <a:ext cx="10871201" cy="1772775"/>
          </a:xfrm>
          <a:prstGeom prst="rect">
            <a:avLst/>
          </a:prstGeom>
          <a:noFill/>
        </p:spPr>
        <p:txBody>
          <a:bodyPr wrap="square" lIns="91423" tIns="45711" rIns="91423" bIns="45711" rtlCol="0">
            <a:spAutoFit/>
          </a:bodyPr>
          <a:lstStyle/>
          <a:p>
            <a:pPr>
              <a:lnSpc>
                <a:spcPct val="120000"/>
              </a:lnSpc>
            </a:pPr>
            <a:r>
              <a:rPr lang="en-US" altLang="zh-CN" sz="2275" dirty="0">
                <a:latin typeface="Arial" panose="020B0604020202020204" pitchFamily="34" charset="0"/>
                <a:ea typeface="微软雅黑" panose="020B0503020204020204" pitchFamily="34" charset="-122"/>
                <a:cs typeface="+mn-ea"/>
                <a:sym typeface="Arial" panose="020B0604020202020204" pitchFamily="34" charset="0"/>
              </a:rPr>
              <a:t>Thus, virtual water trade is the volume of water embodied in products exchanged internationally. While water itself is a not a significant commodity in international trade, exchanges of agricultural commodities are related to large volumes of upstream water use. </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5182"/>
                                        </p:tgtEl>
                                        <p:attrNameLst>
                                          <p:attrName>style.visibility</p:attrName>
                                        </p:attrNameLst>
                                      </p:cBhvr>
                                      <p:to>
                                        <p:strVal val="visible"/>
                                      </p:to>
                                    </p:set>
                                    <p:anim calcmode="lin" valueType="num">
                                      <p:cBhvr additive="base">
                                        <p:cTn id="7" dur="500" fill="hold"/>
                                        <p:tgtEl>
                                          <p:spTgt spid="135182"/>
                                        </p:tgtEl>
                                        <p:attrNameLst>
                                          <p:attrName>ppt_x</p:attrName>
                                        </p:attrNameLst>
                                      </p:cBhvr>
                                      <p:tavLst>
                                        <p:tav tm="0">
                                          <p:val>
                                            <p:strVal val="#ppt_x"/>
                                          </p:val>
                                        </p:tav>
                                        <p:tav tm="100000">
                                          <p:val>
                                            <p:strVal val="#ppt_x"/>
                                          </p:val>
                                        </p:tav>
                                      </p:tavLst>
                                    </p:anim>
                                    <p:anim calcmode="lin" valueType="num">
                                      <p:cBhvr additive="base">
                                        <p:cTn id="8" dur="500" fill="hold"/>
                                        <p:tgtEl>
                                          <p:spTgt spid="13518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5183"/>
                                        </p:tgtEl>
                                        <p:attrNameLst>
                                          <p:attrName>style.visibility</p:attrName>
                                        </p:attrNameLst>
                                      </p:cBhvr>
                                      <p:to>
                                        <p:strVal val="visible"/>
                                      </p:to>
                                    </p:set>
                                    <p:anim calcmode="lin" valueType="num">
                                      <p:cBhvr additive="base">
                                        <p:cTn id="11" dur="500" fill="hold"/>
                                        <p:tgtEl>
                                          <p:spTgt spid="135183"/>
                                        </p:tgtEl>
                                        <p:attrNameLst>
                                          <p:attrName>ppt_x</p:attrName>
                                        </p:attrNameLst>
                                      </p:cBhvr>
                                      <p:tavLst>
                                        <p:tav tm="0">
                                          <p:val>
                                            <p:strVal val="#ppt_x"/>
                                          </p:val>
                                        </p:tav>
                                        <p:tav tm="100000">
                                          <p:val>
                                            <p:strVal val="#ppt_x"/>
                                          </p:val>
                                        </p:tav>
                                      </p:tavLst>
                                    </p:anim>
                                    <p:anim calcmode="lin" valueType="num">
                                      <p:cBhvr additive="base">
                                        <p:cTn id="12" dur="500" fill="hold"/>
                                        <p:tgtEl>
                                          <p:spTgt spid="13518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 calcmode="lin" valueType="num">
                                      <p:cBhvr additive="base">
                                        <p:cTn id="33" dur="500" fill="hold"/>
                                        <p:tgtEl>
                                          <p:spTgt spid="21"/>
                                        </p:tgtEl>
                                        <p:attrNameLst>
                                          <p:attrName>ppt_x</p:attrName>
                                        </p:attrNameLst>
                                      </p:cBhvr>
                                      <p:tavLst>
                                        <p:tav tm="0">
                                          <p:val>
                                            <p:strVal val="#ppt_x"/>
                                          </p:val>
                                        </p:tav>
                                        <p:tav tm="100000">
                                          <p:val>
                                            <p:strVal val="#ppt_x"/>
                                          </p:val>
                                        </p:tav>
                                      </p:tavLst>
                                    </p:anim>
                                    <p:anim calcmode="lin" valueType="num">
                                      <p:cBhvr additive="base">
                                        <p:cTn id="34" dur="500" fill="hold"/>
                                        <p:tgtEl>
                                          <p:spTgt spid="21"/>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2" grpId="0" animBg="1"/>
      <p:bldP spid="135183" grpId="0" animBg="1"/>
      <p:bldP spid="9" grpId="0" animBg="1"/>
      <p:bldP spid="10" grpId="0" animBg="1"/>
      <p:bldP spid="19" grpId="0"/>
      <p:bldP spid="20" grpId="0" animBg="1"/>
      <p:bldP spid="21"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9" name="AutoShape 11"/>
          <p:cNvSpPr/>
          <p:nvPr/>
        </p:nvSpPr>
        <p:spPr bwMode="auto">
          <a:xfrm>
            <a:off x="6773032" y="2680496"/>
            <a:ext cx="981815" cy="2849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ctr">
              <a:defRPr/>
            </a:pPr>
            <a:r>
              <a:rPr lang="en-US" sz="1300" b="1" dirty="0">
                <a:solidFill>
                  <a:srgbClr val="FFFFFF"/>
                </a:solidFill>
                <a:latin typeface="Arial" panose="020B0604020202020204" pitchFamily="34" charset="0"/>
                <a:ea typeface="微软雅黑" panose="020B0503020204020204" pitchFamily="34" charset="-122"/>
                <a:cs typeface="Roboto" charset="0"/>
                <a:sym typeface="Arial" panose="020B0604020202020204" pitchFamily="34" charset="0"/>
              </a:rPr>
              <a:t>Title Name</a:t>
            </a:r>
            <a:endParaRPr lang="en-US" sz="1705" dirty="0">
              <a:latin typeface="Arial" panose="020B0604020202020204" pitchFamily="34" charset="0"/>
              <a:ea typeface="微软雅黑" panose="020B0503020204020204" pitchFamily="34" charset="-122"/>
              <a:cs typeface="Roboto" charset="0"/>
              <a:sym typeface="Arial" panose="020B0604020202020204" pitchFamily="34" charset="0"/>
            </a:endParaRPr>
          </a:p>
        </p:txBody>
      </p:sp>
      <p:sp>
        <p:nvSpPr>
          <p:cNvPr id="135182" name="AutoShape 14"/>
          <p:cNvSpPr/>
          <p:nvPr/>
        </p:nvSpPr>
        <p:spPr bwMode="auto">
          <a:xfrm>
            <a:off x="4596690" y="1689951"/>
            <a:ext cx="661157" cy="419077"/>
          </a:xfrm>
          <a:custGeom>
            <a:avLst/>
            <a:gdLst>
              <a:gd name="T0" fmla="*/ 661194 w 21130"/>
              <a:gd name="T1" fmla="*/ 434131 h 21219"/>
              <a:gd name="T2" fmla="*/ 661194 w 21130"/>
              <a:gd name="T3" fmla="*/ 434131 h 21219"/>
              <a:gd name="T4" fmla="*/ 661194 w 21130"/>
              <a:gd name="T5" fmla="*/ 434131 h 21219"/>
              <a:gd name="T6" fmla="*/ 661194 w 21130"/>
              <a:gd name="T7" fmla="*/ 434131 h 212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30" h="21219">
                <a:moveTo>
                  <a:pt x="703" y="20557"/>
                </a:moveTo>
                <a:cubicBezTo>
                  <a:pt x="-104" y="19543"/>
                  <a:pt x="-243" y="17648"/>
                  <a:pt x="425" y="16370"/>
                </a:cubicBezTo>
                <a:lnTo>
                  <a:pt x="5769" y="5878"/>
                </a:lnTo>
                <a:cubicBezTo>
                  <a:pt x="6353" y="4732"/>
                  <a:pt x="7383" y="4423"/>
                  <a:pt x="8191" y="5173"/>
                </a:cubicBezTo>
                <a:lnTo>
                  <a:pt x="13284" y="9890"/>
                </a:lnTo>
                <a:lnTo>
                  <a:pt x="17794" y="1073"/>
                </a:lnTo>
                <a:cubicBezTo>
                  <a:pt x="18434" y="-161"/>
                  <a:pt x="19631" y="-381"/>
                  <a:pt x="20438" y="676"/>
                </a:cubicBezTo>
                <a:cubicBezTo>
                  <a:pt x="21245" y="1690"/>
                  <a:pt x="21357" y="3586"/>
                  <a:pt x="20716" y="4864"/>
                </a:cubicBezTo>
                <a:lnTo>
                  <a:pt x="15205" y="15620"/>
                </a:lnTo>
                <a:cubicBezTo>
                  <a:pt x="14620" y="16722"/>
                  <a:pt x="13591" y="17031"/>
                  <a:pt x="12783" y="16281"/>
                </a:cubicBezTo>
                <a:lnTo>
                  <a:pt x="7689" y="11609"/>
                </a:lnTo>
                <a:lnTo>
                  <a:pt x="3347" y="20116"/>
                </a:lnTo>
                <a:cubicBezTo>
                  <a:pt x="2958" y="20866"/>
                  <a:pt x="2429" y="21219"/>
                  <a:pt x="1872" y="21219"/>
                </a:cubicBezTo>
                <a:cubicBezTo>
                  <a:pt x="1454" y="21219"/>
                  <a:pt x="1037" y="20998"/>
                  <a:pt x="703" y="20557"/>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5183" name="AutoShape 15"/>
          <p:cNvSpPr/>
          <p:nvPr/>
        </p:nvSpPr>
        <p:spPr bwMode="auto">
          <a:xfrm>
            <a:off x="7027018" y="1591531"/>
            <a:ext cx="473843" cy="517496"/>
          </a:xfrm>
          <a:custGeom>
            <a:avLst/>
            <a:gdLst>
              <a:gd name="T0" fmla="*/ 473869 w 21600"/>
              <a:gd name="T1" fmla="*/ 517525 h 21600"/>
              <a:gd name="T2" fmla="*/ 473869 w 21600"/>
              <a:gd name="T3" fmla="*/ 517525 h 21600"/>
              <a:gd name="T4" fmla="*/ 473869 w 21600"/>
              <a:gd name="T5" fmla="*/ 517525 h 21600"/>
              <a:gd name="T6" fmla="*/ 473869 w 21600"/>
              <a:gd name="T7" fmla="*/ 51752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21600"/>
                </a:moveTo>
                <a:lnTo>
                  <a:pt x="15882" y="21600"/>
                </a:lnTo>
                <a:lnTo>
                  <a:pt x="15882" y="0"/>
                </a:lnTo>
                <a:lnTo>
                  <a:pt x="21599" y="0"/>
                </a:lnTo>
                <a:cubicBezTo>
                  <a:pt x="21599" y="0"/>
                  <a:pt x="21599" y="21600"/>
                  <a:pt x="21599" y="21600"/>
                </a:cubicBezTo>
                <a:close/>
                <a:moveTo>
                  <a:pt x="13658" y="21600"/>
                </a:moveTo>
                <a:lnTo>
                  <a:pt x="7941" y="21600"/>
                </a:lnTo>
                <a:lnTo>
                  <a:pt x="7941" y="9983"/>
                </a:lnTo>
                <a:lnTo>
                  <a:pt x="13658" y="9983"/>
                </a:lnTo>
                <a:cubicBezTo>
                  <a:pt x="13658" y="9983"/>
                  <a:pt x="13658" y="21600"/>
                  <a:pt x="13658" y="21600"/>
                </a:cubicBezTo>
                <a:close/>
                <a:moveTo>
                  <a:pt x="5717" y="21600"/>
                </a:moveTo>
                <a:lnTo>
                  <a:pt x="0" y="21600"/>
                </a:lnTo>
                <a:lnTo>
                  <a:pt x="0" y="5989"/>
                </a:lnTo>
                <a:lnTo>
                  <a:pt x="5717" y="5989"/>
                </a:lnTo>
                <a:cubicBezTo>
                  <a:pt x="5717" y="5989"/>
                  <a:pt x="5717" y="21600"/>
                  <a:pt x="5717" y="21600"/>
                </a:cubicBezTo>
                <a:close/>
              </a:path>
            </a:pathLst>
          </a:custGeom>
          <a:solidFill>
            <a:srgbClr val="FFFFFF"/>
          </a:solidFill>
          <a:ln>
            <a:noFill/>
          </a:ln>
          <a:effectLst/>
          <a:extLst>
            <a:ext uri="{91240B29-F687-4F45-9708-019B960494DF}">
              <a14:hiddenLine xmlns:a14="http://schemas.microsoft.com/office/drawing/2010/main" w="12700">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0" tIns="0" rIns="0" bIns="0" anchor="ctr"/>
          <a:lstStyle/>
          <a:p>
            <a:endParaRPr lang="id-ID" sz="1705"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4476750" y="264160"/>
            <a:ext cx="7714615" cy="1885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4" name="矩形 13"/>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5" name="文本框 14"/>
          <p:cNvSpPr txBox="1"/>
          <p:nvPr/>
        </p:nvSpPr>
        <p:spPr>
          <a:xfrm>
            <a:off x="313510" y="154366"/>
            <a:ext cx="426847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algn="l"/>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1.2 Measure Indicators </a:t>
            </a:r>
            <a:endParaRPr lang="zh-CN" altLang="en-US" sz="3035" b="1"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endParaRPr>
          </a:p>
        </p:txBody>
      </p:sp>
      <p:grpSp>
        <p:nvGrpSpPr>
          <p:cNvPr id="7" name="组合 6"/>
          <p:cNvGrpSpPr/>
          <p:nvPr>
            <p:custDataLst>
              <p:tags r:id="rId1"/>
            </p:custDataLst>
          </p:nvPr>
        </p:nvGrpSpPr>
        <p:grpSpPr>
          <a:xfrm>
            <a:off x="2264854" y="944554"/>
            <a:ext cx="3456620" cy="2228041"/>
            <a:chOff x="544629" y="2854914"/>
            <a:chExt cx="3456620" cy="2228041"/>
          </a:xfrm>
        </p:grpSpPr>
        <p:sp>
          <p:nvSpPr>
            <p:cNvPr id="4" name="矩形 3"/>
            <p:cNvSpPr/>
            <p:nvPr>
              <p:custDataLst>
                <p:tags r:id="rId18"/>
              </p:custDataLst>
            </p:nvPr>
          </p:nvSpPr>
          <p:spPr>
            <a:xfrm>
              <a:off x="1917188" y="3052845"/>
              <a:ext cx="2084061" cy="835243"/>
            </a:xfrm>
            <a:prstGeom prst="rect">
              <a:avLst/>
            </a:prstGeom>
            <a:solidFill>
              <a:srgbClr val="D34817"/>
            </a:solidFill>
            <a:ln>
              <a:solidFill>
                <a:schemeClr val="accent1"/>
              </a:solidFill>
            </a:ln>
          </p:spPr>
          <p:style>
            <a:lnRef idx="2">
              <a:srgbClr val="018BE9">
                <a:shade val="50000"/>
              </a:srgbClr>
            </a:lnRef>
            <a:fillRef idx="1">
              <a:srgbClr val="018BE9"/>
            </a:fillRef>
            <a:effectRef idx="0">
              <a:srgbClr val="018BE9"/>
            </a:effectRef>
            <a:fontRef idx="minor">
              <a:srgbClr val="FFFFFF"/>
            </a:fontRef>
          </p:style>
          <p:txBody>
            <a:bodyPr rtlCol="0" anchor="ctr">
              <a:normAutofit/>
            </a:bodyPr>
            <a:lstStyle/>
            <a:p>
              <a:pPr algn="ctr"/>
              <a:r>
                <a:rPr lang="zh-CN" altLang="en-US" sz="2000" b="1" dirty="0">
                  <a:solidFill>
                    <a:srgbClr val="FFFFFF"/>
                  </a:solidFill>
                  <a:latin typeface="Arial" panose="020B0604020202020204" pitchFamily="34" charset="0"/>
                  <a:ea typeface="黑体" panose="02010609060101010101" pitchFamily="49" charset="-122"/>
                  <a:cs typeface="+mn-ea"/>
                </a:rPr>
                <a:t>Virtual </a:t>
              </a:r>
              <a:r>
                <a:rPr lang="en-US" altLang="zh-CN" sz="2000" b="1" dirty="0">
                  <a:solidFill>
                    <a:srgbClr val="FFFFFF"/>
                  </a:solidFill>
                  <a:latin typeface="Arial" panose="020B0604020202020204" pitchFamily="34" charset="0"/>
                  <a:ea typeface="黑体" panose="02010609060101010101" pitchFamily="49" charset="-122"/>
                  <a:cs typeface="+mn-ea"/>
                </a:rPr>
                <a:t>W</a:t>
              </a:r>
              <a:r>
                <a:rPr lang="zh-CN" altLang="en-US" sz="2000" b="1" dirty="0">
                  <a:solidFill>
                    <a:srgbClr val="FFFFFF"/>
                  </a:solidFill>
                  <a:latin typeface="Arial" panose="020B0604020202020204" pitchFamily="34" charset="0"/>
                  <a:ea typeface="黑体" panose="02010609060101010101" pitchFamily="49" charset="-122"/>
                  <a:cs typeface="+mn-ea"/>
                </a:rPr>
                <a:t>ater </a:t>
              </a:r>
              <a:r>
                <a:rPr lang="en-US" altLang="zh-CN" sz="2000" b="1" dirty="0">
                  <a:solidFill>
                    <a:srgbClr val="FFFFFF"/>
                  </a:solidFill>
                  <a:latin typeface="Arial" panose="020B0604020202020204" pitchFamily="34" charset="0"/>
                  <a:ea typeface="黑体" panose="02010609060101010101" pitchFamily="49" charset="-122"/>
                  <a:cs typeface="+mn-ea"/>
                </a:rPr>
                <a:t>C</a:t>
              </a:r>
              <a:r>
                <a:rPr lang="zh-CN" altLang="en-US" sz="2000" b="1" dirty="0">
                  <a:solidFill>
                    <a:srgbClr val="FFFFFF"/>
                  </a:solidFill>
                  <a:latin typeface="Arial" panose="020B0604020202020204" pitchFamily="34" charset="0"/>
                  <a:ea typeface="黑体" panose="02010609060101010101" pitchFamily="49" charset="-122"/>
                  <a:cs typeface="+mn-ea"/>
                </a:rPr>
                <a:t>ontent</a:t>
              </a:r>
            </a:p>
          </p:txBody>
        </p:sp>
        <p:sp>
          <p:nvSpPr>
            <p:cNvPr id="5" name="文本框 4"/>
            <p:cNvSpPr txBox="1"/>
            <p:nvPr>
              <p:custDataLst>
                <p:tags r:id="rId19"/>
              </p:custDataLst>
            </p:nvPr>
          </p:nvSpPr>
          <p:spPr>
            <a:xfrm>
              <a:off x="544629" y="2854914"/>
              <a:ext cx="1322798" cy="1231106"/>
            </a:xfrm>
            <a:prstGeom prst="rect">
              <a:avLst/>
            </a:prstGeom>
            <a:noFill/>
          </p:spPr>
          <p:txBody>
            <a:bodyPr wrap="square" lIns="0" tIns="0" rIns="0" bIns="0" rtlCol="0" anchor="ctr" anchorCtr="1">
              <a:normAutofit/>
            </a:bodyPr>
            <a:lstStyle/>
            <a:p>
              <a:pPr algn="ctr"/>
              <a:r>
                <a:rPr lang="en-US" altLang="zh-CN" sz="8000" b="1" dirty="0">
                  <a:solidFill>
                    <a:srgbClr val="D34817"/>
                  </a:solidFill>
                </a:rPr>
                <a:t>01</a:t>
              </a:r>
            </a:p>
          </p:txBody>
        </p:sp>
        <p:sp>
          <p:nvSpPr>
            <p:cNvPr id="6" name="矩形 5"/>
            <p:cNvSpPr/>
            <p:nvPr>
              <p:custDataLst>
                <p:tags r:id="rId20"/>
              </p:custDataLst>
            </p:nvPr>
          </p:nvSpPr>
          <p:spPr>
            <a:xfrm>
              <a:off x="544629" y="4104226"/>
              <a:ext cx="3456620" cy="978729"/>
            </a:xfrm>
            <a:prstGeom prst="rect">
              <a:avLst/>
            </a:prstGeom>
          </p:spPr>
          <p:txBody>
            <a:bodyPr wrap="square">
              <a:noAutofit/>
            </a:bodyPr>
            <a:lstStyle/>
            <a:p>
              <a:pPr>
                <a:lnSpc>
                  <a:spcPct val="120000"/>
                </a:lnSpc>
              </a:pPr>
              <a:r>
                <a:rPr lang="en-US" altLang="zh-CN" dirty="0">
                  <a:solidFill>
                    <a:srgbClr val="000000"/>
                  </a:solidFill>
                  <a:latin typeface="Arial" panose="020B0604020202020204" pitchFamily="34" charset="0"/>
                  <a:cs typeface="Arial" panose="020B0604020202020204" pitchFamily="34" charset="0"/>
                </a:rPr>
                <a:t>the total volume of water used, directly or indirectly, to produce the goods and services</a:t>
              </a:r>
              <a:r>
                <a:rPr lang="en-US" altLang="zh-CN" dirty="0">
                  <a:solidFill>
                    <a:schemeClr val="tx1"/>
                  </a:solidFill>
                  <a:latin typeface="Arial" panose="020B0604020202020204" pitchFamily="34" charset="0"/>
                  <a:cs typeface="Arial" panose="020B0604020202020204" pitchFamily="34" charset="0"/>
                </a:rPr>
                <a:t>.</a:t>
              </a:r>
            </a:p>
          </p:txBody>
        </p:sp>
      </p:grpSp>
      <p:grpSp>
        <p:nvGrpSpPr>
          <p:cNvPr id="16" name="组合 15"/>
          <p:cNvGrpSpPr/>
          <p:nvPr>
            <p:custDataLst>
              <p:tags r:id="rId2"/>
            </p:custDataLst>
          </p:nvPr>
        </p:nvGrpSpPr>
        <p:grpSpPr>
          <a:xfrm>
            <a:off x="6500655" y="944554"/>
            <a:ext cx="3456620" cy="2228041"/>
            <a:chOff x="4977291" y="2854914"/>
            <a:chExt cx="3456620" cy="2228041"/>
          </a:xfrm>
        </p:grpSpPr>
        <p:sp>
          <p:nvSpPr>
            <p:cNvPr id="8" name="矩形 7"/>
            <p:cNvSpPr/>
            <p:nvPr>
              <p:custDataLst>
                <p:tags r:id="rId15"/>
              </p:custDataLst>
            </p:nvPr>
          </p:nvSpPr>
          <p:spPr>
            <a:xfrm>
              <a:off x="6349850" y="3052845"/>
              <a:ext cx="2084061" cy="835243"/>
            </a:xfrm>
            <a:prstGeom prst="rect">
              <a:avLst/>
            </a:prstGeom>
            <a:solidFill>
              <a:srgbClr val="9B2D1F"/>
            </a:solidFill>
            <a:ln>
              <a:noFill/>
            </a:ln>
          </p:spPr>
          <p:style>
            <a:lnRef idx="2">
              <a:srgbClr val="018BE9">
                <a:shade val="50000"/>
              </a:srgbClr>
            </a:lnRef>
            <a:fillRef idx="1">
              <a:srgbClr val="018BE9"/>
            </a:fillRef>
            <a:effectRef idx="0">
              <a:srgbClr val="018BE9"/>
            </a:effectRef>
            <a:fontRef idx="minor">
              <a:srgbClr val="FFFFFF"/>
            </a:fontRef>
          </p:style>
          <p:txBody>
            <a:bodyPr rtlCol="0" anchor="ctr">
              <a:normAutofit/>
            </a:bodyPr>
            <a:lstStyle/>
            <a:p>
              <a:pPr algn="ctr"/>
              <a:r>
                <a:rPr lang="zh-CN" altLang="en-US" sz="2000" b="1" dirty="0">
                  <a:solidFill>
                    <a:srgbClr val="FFFFFF"/>
                  </a:solidFill>
                  <a:latin typeface="Arial" panose="020B0604020202020204" pitchFamily="34" charset="0"/>
                  <a:ea typeface="黑体" panose="02010609060101010101" pitchFamily="49" charset="-122"/>
                  <a:cs typeface="+mn-ea"/>
                </a:rPr>
                <a:t>Virtual Water Export Volume</a:t>
              </a:r>
              <a:endParaRPr lang="da-DK" altLang="zh-CN" dirty="0">
                <a:solidFill>
                  <a:srgbClr val="FFFFFF"/>
                </a:solidFill>
                <a:latin typeface="Arial" panose="020B0604020202020204" pitchFamily="34" charset="0"/>
                <a:ea typeface="黑体" panose="02010609060101010101" pitchFamily="49" charset="-122"/>
                <a:cs typeface="+mn-ea"/>
              </a:endParaRPr>
            </a:p>
          </p:txBody>
        </p:sp>
        <p:sp>
          <p:nvSpPr>
            <p:cNvPr id="9" name="文本框 8"/>
            <p:cNvSpPr txBox="1"/>
            <p:nvPr>
              <p:custDataLst>
                <p:tags r:id="rId16"/>
              </p:custDataLst>
            </p:nvPr>
          </p:nvSpPr>
          <p:spPr>
            <a:xfrm>
              <a:off x="4977291" y="2854914"/>
              <a:ext cx="1322798" cy="1231106"/>
            </a:xfrm>
            <a:prstGeom prst="rect">
              <a:avLst/>
            </a:prstGeom>
            <a:noFill/>
          </p:spPr>
          <p:txBody>
            <a:bodyPr wrap="square" lIns="0" tIns="0" rIns="0" bIns="0" rtlCol="0" anchor="ctr" anchorCtr="1">
              <a:normAutofit/>
            </a:bodyPr>
            <a:lstStyle/>
            <a:p>
              <a:pPr algn="ctr"/>
              <a:r>
                <a:rPr lang="en-US" altLang="zh-CN" sz="8000" b="1" dirty="0">
                  <a:solidFill>
                    <a:srgbClr val="9B2D1F"/>
                  </a:solidFill>
                </a:rPr>
                <a:t>02</a:t>
              </a:r>
            </a:p>
          </p:txBody>
        </p:sp>
        <p:sp>
          <p:nvSpPr>
            <p:cNvPr id="10" name="矩形 9"/>
            <p:cNvSpPr/>
            <p:nvPr>
              <p:custDataLst>
                <p:tags r:id="rId17"/>
              </p:custDataLst>
            </p:nvPr>
          </p:nvSpPr>
          <p:spPr>
            <a:xfrm>
              <a:off x="4977291" y="4104226"/>
              <a:ext cx="3456620" cy="978729"/>
            </a:xfrm>
            <a:prstGeom prst="rect">
              <a:avLst/>
            </a:prstGeom>
          </p:spPr>
          <p:txBody>
            <a:bodyPr wrap="square">
              <a:noAutofit/>
            </a:bodyPr>
            <a:lstStyle/>
            <a:p>
              <a:pPr>
                <a:lnSpc>
                  <a:spcPct val="120000"/>
                </a:lnSpc>
              </a:pPr>
              <a:r>
                <a:rPr lang="en-US" altLang="zh-CN" dirty="0">
                  <a:solidFill>
                    <a:srgbClr val="000000"/>
                  </a:solidFill>
                  <a:latin typeface="Arial" panose="020B0604020202020204" pitchFamily="34" charset="0"/>
                  <a:cs typeface="Arial" panose="020B0604020202020204" pitchFamily="34" charset="0"/>
                </a:rPr>
                <a:t>The total amount of water in all products exported by a country or region.</a:t>
              </a:r>
              <a:endParaRPr lang="en-US" altLang="zh-CN" dirty="0">
                <a:solidFill>
                  <a:srgbClr val="000000"/>
                </a:solidFill>
              </a:endParaRPr>
            </a:p>
          </p:txBody>
        </p:sp>
      </p:grpSp>
      <p:grpSp>
        <p:nvGrpSpPr>
          <p:cNvPr id="17" name="组合 16"/>
          <p:cNvGrpSpPr/>
          <p:nvPr>
            <p:custDataLst>
              <p:tags r:id="rId3"/>
            </p:custDataLst>
          </p:nvPr>
        </p:nvGrpSpPr>
        <p:grpSpPr>
          <a:xfrm>
            <a:off x="518036" y="3364811"/>
            <a:ext cx="3456620" cy="2228041"/>
            <a:chOff x="8735380" y="2854914"/>
            <a:chExt cx="3456620" cy="2228041"/>
          </a:xfrm>
        </p:grpSpPr>
        <p:sp>
          <p:nvSpPr>
            <p:cNvPr id="2" name="矩形 1"/>
            <p:cNvSpPr/>
            <p:nvPr>
              <p:custDataLst>
                <p:tags r:id="rId12"/>
              </p:custDataLst>
            </p:nvPr>
          </p:nvSpPr>
          <p:spPr>
            <a:xfrm>
              <a:off x="10107939" y="3052845"/>
              <a:ext cx="2084061" cy="835243"/>
            </a:xfrm>
            <a:prstGeom prst="rect">
              <a:avLst/>
            </a:prstGeom>
            <a:solidFill>
              <a:srgbClr val="A28E6A"/>
            </a:solidFill>
            <a:ln>
              <a:noFill/>
            </a:ln>
          </p:spPr>
          <p:style>
            <a:lnRef idx="2">
              <a:srgbClr val="018BE9">
                <a:shade val="50000"/>
              </a:srgbClr>
            </a:lnRef>
            <a:fillRef idx="1">
              <a:srgbClr val="018BE9"/>
            </a:fillRef>
            <a:effectRef idx="0">
              <a:srgbClr val="018BE9"/>
            </a:effectRef>
            <a:fontRef idx="minor">
              <a:srgbClr val="FFFFFF"/>
            </a:fontRef>
          </p:style>
          <p:txBody>
            <a:bodyPr rtlCol="0" anchor="ctr">
              <a:normAutofit/>
            </a:bodyPr>
            <a:lstStyle/>
            <a:p>
              <a:pPr algn="ctr"/>
              <a:r>
                <a:rPr lang="zh-CN" altLang="en-US" sz="2000" b="1" dirty="0">
                  <a:latin typeface="Arial" panose="020B0604020202020204" pitchFamily="34" charset="0"/>
                  <a:ea typeface="黑体" panose="02010609060101010101" pitchFamily="49" charset="-122"/>
                  <a:cs typeface="+mn-ea"/>
                  <a:sym typeface="+mn-ea"/>
                </a:rPr>
                <a:t>Virtual Water Import Volume</a:t>
              </a:r>
              <a:endParaRPr lang="zh-CN" altLang="en-US" sz="2000" b="1" dirty="0">
                <a:solidFill>
                  <a:srgbClr val="FFFFFF"/>
                </a:solidFill>
                <a:latin typeface="Arial" panose="020B0604020202020204" pitchFamily="34" charset="0"/>
                <a:ea typeface="黑体" panose="02010609060101010101" pitchFamily="49" charset="-122"/>
                <a:cs typeface="+mn-ea"/>
              </a:endParaRPr>
            </a:p>
          </p:txBody>
        </p:sp>
        <p:sp>
          <p:nvSpPr>
            <p:cNvPr id="3" name="文本框 2"/>
            <p:cNvSpPr txBox="1"/>
            <p:nvPr>
              <p:custDataLst>
                <p:tags r:id="rId13"/>
              </p:custDataLst>
            </p:nvPr>
          </p:nvSpPr>
          <p:spPr>
            <a:xfrm>
              <a:off x="8735380" y="2854914"/>
              <a:ext cx="1322798" cy="1231106"/>
            </a:xfrm>
            <a:prstGeom prst="rect">
              <a:avLst/>
            </a:prstGeom>
            <a:noFill/>
          </p:spPr>
          <p:txBody>
            <a:bodyPr wrap="square" lIns="0" tIns="0" rIns="0" bIns="0" rtlCol="0" anchor="ctr" anchorCtr="1">
              <a:normAutofit/>
            </a:bodyPr>
            <a:lstStyle/>
            <a:p>
              <a:pPr algn="ctr"/>
              <a:r>
                <a:rPr lang="en-US" altLang="zh-CN" sz="8000" b="1" dirty="0">
                  <a:solidFill>
                    <a:srgbClr val="A28E6A"/>
                  </a:solidFill>
                </a:rPr>
                <a:t>03</a:t>
              </a:r>
            </a:p>
          </p:txBody>
        </p:sp>
        <p:sp>
          <p:nvSpPr>
            <p:cNvPr id="11" name="矩形 10"/>
            <p:cNvSpPr/>
            <p:nvPr>
              <p:custDataLst>
                <p:tags r:id="rId14"/>
              </p:custDataLst>
            </p:nvPr>
          </p:nvSpPr>
          <p:spPr>
            <a:xfrm>
              <a:off x="8735380" y="4104226"/>
              <a:ext cx="3456620" cy="978729"/>
            </a:xfrm>
            <a:prstGeom prst="rect">
              <a:avLst/>
            </a:prstGeom>
          </p:spPr>
          <p:txBody>
            <a:bodyPr wrap="square">
              <a:noAutofit/>
            </a:bodyPr>
            <a:lstStyle/>
            <a:p>
              <a:pPr>
                <a:lnSpc>
                  <a:spcPct val="120000"/>
                </a:lnSpc>
              </a:pPr>
              <a:r>
                <a:rPr lang="en-US" altLang="zh-CN" dirty="0">
                  <a:solidFill>
                    <a:srgbClr val="000000"/>
                  </a:solidFill>
                  <a:latin typeface="Arial" panose="020B0604020202020204" pitchFamily="34" charset="0"/>
                  <a:cs typeface="Arial" panose="020B0604020202020204" pitchFamily="34" charset="0"/>
                </a:rPr>
                <a:t>The total amount of water resources contained in all products imported by a country or region</a:t>
              </a:r>
              <a:r>
                <a:rPr lang="en-US" altLang="zh-CN" dirty="0">
                  <a:solidFill>
                    <a:srgbClr val="000000"/>
                  </a:solidFill>
                </a:rPr>
                <a:t>.</a:t>
              </a:r>
            </a:p>
          </p:txBody>
        </p:sp>
      </p:grpSp>
      <p:grpSp>
        <p:nvGrpSpPr>
          <p:cNvPr id="12" name="组合 11"/>
          <p:cNvGrpSpPr/>
          <p:nvPr>
            <p:custDataLst>
              <p:tags r:id="rId4"/>
            </p:custDataLst>
          </p:nvPr>
        </p:nvGrpSpPr>
        <p:grpSpPr>
          <a:xfrm>
            <a:off x="4274376" y="3364811"/>
            <a:ext cx="3456305" cy="2228041"/>
            <a:chOff x="544629" y="2854914"/>
            <a:chExt cx="3456620" cy="2228041"/>
          </a:xfrm>
        </p:grpSpPr>
        <p:sp>
          <p:nvSpPr>
            <p:cNvPr id="19" name="矩形 18"/>
            <p:cNvSpPr/>
            <p:nvPr>
              <p:custDataLst>
                <p:tags r:id="rId9"/>
              </p:custDataLst>
            </p:nvPr>
          </p:nvSpPr>
          <p:spPr>
            <a:xfrm>
              <a:off x="1917188" y="3052845"/>
              <a:ext cx="2084061" cy="835243"/>
            </a:xfrm>
            <a:prstGeom prst="rect">
              <a:avLst/>
            </a:prstGeom>
            <a:solidFill>
              <a:srgbClr val="956251"/>
            </a:solidFill>
            <a:ln>
              <a:noFill/>
            </a:ln>
          </p:spPr>
          <p:style>
            <a:lnRef idx="2">
              <a:srgbClr val="018BE9">
                <a:shade val="50000"/>
              </a:srgbClr>
            </a:lnRef>
            <a:fillRef idx="1">
              <a:srgbClr val="018BE9"/>
            </a:fillRef>
            <a:effectRef idx="0">
              <a:srgbClr val="018BE9"/>
            </a:effectRef>
            <a:fontRef idx="minor">
              <a:srgbClr val="FFFFFF"/>
            </a:fontRef>
          </p:style>
          <p:txBody>
            <a:bodyPr rtlCol="0" anchor="ctr">
              <a:normAutofit/>
            </a:bodyPr>
            <a:lstStyle/>
            <a:p>
              <a:pPr algn="ctr"/>
              <a:r>
                <a:rPr lang="zh-CN" altLang="en-US" sz="2000" b="1" dirty="0">
                  <a:solidFill>
                    <a:srgbClr val="FFFFFF"/>
                  </a:solidFill>
                  <a:latin typeface="Arial" panose="020B0604020202020204" pitchFamily="34" charset="0"/>
                  <a:ea typeface="黑体" panose="02010609060101010101" pitchFamily="49" charset="-122"/>
                  <a:cs typeface="+mn-ea"/>
                </a:rPr>
                <a:t>Virtual Water Flow</a:t>
              </a:r>
            </a:p>
          </p:txBody>
        </p:sp>
        <p:sp>
          <p:nvSpPr>
            <p:cNvPr id="20" name="文本框 19"/>
            <p:cNvSpPr txBox="1"/>
            <p:nvPr>
              <p:custDataLst>
                <p:tags r:id="rId10"/>
              </p:custDataLst>
            </p:nvPr>
          </p:nvSpPr>
          <p:spPr>
            <a:xfrm>
              <a:off x="544629" y="2854914"/>
              <a:ext cx="1322798" cy="1231106"/>
            </a:xfrm>
            <a:prstGeom prst="rect">
              <a:avLst/>
            </a:prstGeom>
            <a:noFill/>
          </p:spPr>
          <p:txBody>
            <a:bodyPr wrap="square" lIns="0" tIns="0" rIns="0" bIns="0" rtlCol="0" anchor="ctr" anchorCtr="1">
              <a:normAutofit/>
            </a:bodyPr>
            <a:lstStyle/>
            <a:p>
              <a:pPr algn="ctr"/>
              <a:r>
                <a:rPr lang="en-US" altLang="zh-CN" sz="8000" b="1" dirty="0">
                  <a:solidFill>
                    <a:srgbClr val="956251"/>
                  </a:solidFill>
                </a:rPr>
                <a:t>04</a:t>
              </a:r>
            </a:p>
          </p:txBody>
        </p:sp>
        <p:sp>
          <p:nvSpPr>
            <p:cNvPr id="25" name="矩形 24"/>
            <p:cNvSpPr/>
            <p:nvPr>
              <p:custDataLst>
                <p:tags r:id="rId11"/>
              </p:custDataLst>
            </p:nvPr>
          </p:nvSpPr>
          <p:spPr>
            <a:xfrm>
              <a:off x="544629" y="4104226"/>
              <a:ext cx="3456620" cy="978729"/>
            </a:xfrm>
            <a:prstGeom prst="rect">
              <a:avLst/>
            </a:prstGeom>
          </p:spPr>
          <p:txBody>
            <a:bodyPr wrap="square">
              <a:noAutofit/>
            </a:bodyPr>
            <a:lstStyle/>
            <a:p>
              <a:pPr>
                <a:lnSpc>
                  <a:spcPct val="120000"/>
                </a:lnSpc>
              </a:pPr>
              <a:r>
                <a:rPr lang="en-US" altLang="zh-CN" dirty="0">
                  <a:solidFill>
                    <a:srgbClr val="000000"/>
                  </a:solidFill>
                  <a:latin typeface="Arial" panose="020B0604020202020204" pitchFamily="34" charset="0"/>
                  <a:cs typeface="Arial" panose="020B0604020202020204" pitchFamily="34" charset="0"/>
                </a:rPr>
                <a:t>Virtual water accompanied </a:t>
              </a:r>
              <a:r>
                <a:rPr lang="en-US" altLang="zh-CN" dirty="0">
                  <a:solidFill>
                    <a:srgbClr val="000000"/>
                  </a:solidFill>
                  <a:cs typeface="Arial" panose="020B0604020202020204" pitchFamily="34" charset="0"/>
                </a:rPr>
                <a:t>by </a:t>
              </a:r>
              <a:r>
                <a:rPr lang="en-US" altLang="zh-CN" dirty="0">
                  <a:solidFill>
                    <a:srgbClr val="000000"/>
                  </a:solidFill>
                  <a:latin typeface="Arial" panose="020B0604020202020204" pitchFamily="34" charset="0"/>
                  <a:cs typeface="Arial" panose="020B0604020202020204" pitchFamily="34" charset="0"/>
                </a:rPr>
                <a:t>the trajectory of goods or services flowing between countries or regions</a:t>
              </a:r>
              <a:r>
                <a:rPr lang="en-US" altLang="zh-CN" dirty="0">
                  <a:solidFill>
                    <a:srgbClr val="000000"/>
                  </a:solidFill>
                  <a:cs typeface="Arial" panose="020B0604020202020204" pitchFamily="34" charset="0"/>
                </a:rPr>
                <a:t>, </a:t>
              </a:r>
              <a:r>
                <a:rPr lang="en-US" altLang="zh-CN" dirty="0">
                  <a:solidFill>
                    <a:srgbClr val="000000"/>
                  </a:solidFill>
                  <a:latin typeface="Arial" panose="020B0604020202020204" pitchFamily="34" charset="0"/>
                  <a:cs typeface="Arial" panose="020B0604020202020204" pitchFamily="34" charset="0"/>
                </a:rPr>
                <a:t>with differences in size and direction</a:t>
              </a:r>
              <a:r>
                <a:rPr lang="en-US" altLang="zh-CN" dirty="0">
                  <a:solidFill>
                    <a:srgbClr val="000000"/>
                  </a:solidFill>
                  <a:cs typeface="Arial" panose="020B0604020202020204" pitchFamily="34" charset="0"/>
                </a:rPr>
                <a:t>.</a:t>
              </a:r>
            </a:p>
          </p:txBody>
        </p:sp>
      </p:grpSp>
      <p:grpSp>
        <p:nvGrpSpPr>
          <p:cNvPr id="27" name="组合 26"/>
          <p:cNvGrpSpPr/>
          <p:nvPr>
            <p:custDataLst>
              <p:tags r:id="rId5"/>
            </p:custDataLst>
          </p:nvPr>
        </p:nvGrpSpPr>
        <p:grpSpPr>
          <a:xfrm>
            <a:off x="8030401" y="3364811"/>
            <a:ext cx="3456305" cy="2228041"/>
            <a:chOff x="4977291" y="2854914"/>
            <a:chExt cx="3456620" cy="2228041"/>
          </a:xfrm>
        </p:grpSpPr>
        <p:sp>
          <p:nvSpPr>
            <p:cNvPr id="28" name="矩形 27"/>
            <p:cNvSpPr/>
            <p:nvPr>
              <p:custDataLst>
                <p:tags r:id="rId6"/>
              </p:custDataLst>
            </p:nvPr>
          </p:nvSpPr>
          <p:spPr>
            <a:xfrm>
              <a:off x="6349850" y="3052845"/>
              <a:ext cx="2084061" cy="835243"/>
            </a:xfrm>
            <a:prstGeom prst="rect">
              <a:avLst/>
            </a:prstGeom>
            <a:solidFill>
              <a:srgbClr val="918485"/>
            </a:solidFill>
            <a:ln>
              <a:noFill/>
            </a:ln>
          </p:spPr>
          <p:style>
            <a:lnRef idx="2">
              <a:srgbClr val="018BE9">
                <a:shade val="50000"/>
              </a:srgbClr>
            </a:lnRef>
            <a:fillRef idx="1">
              <a:srgbClr val="018BE9"/>
            </a:fillRef>
            <a:effectRef idx="0">
              <a:srgbClr val="018BE9"/>
            </a:effectRef>
            <a:fontRef idx="minor">
              <a:srgbClr val="FFFFFF"/>
            </a:fontRef>
          </p:style>
          <p:txBody>
            <a:bodyPr rtlCol="0" anchor="ctr">
              <a:normAutofit/>
            </a:bodyPr>
            <a:lstStyle/>
            <a:p>
              <a:pPr algn="ctr"/>
              <a:r>
                <a:rPr lang="zh-CN" altLang="en-US" sz="2000" b="1" dirty="0">
                  <a:solidFill>
                    <a:srgbClr val="FFFFFF"/>
                  </a:solidFill>
                  <a:latin typeface="Arial" panose="020B0604020202020204" pitchFamily="34" charset="0"/>
                  <a:ea typeface="黑体" panose="02010609060101010101" pitchFamily="49" charset="-122"/>
                  <a:cs typeface="+mn-ea"/>
                </a:rPr>
                <a:t>Virtual Water Balance</a:t>
              </a:r>
            </a:p>
          </p:txBody>
        </p:sp>
        <p:sp>
          <p:nvSpPr>
            <p:cNvPr id="30" name="文本框 29"/>
            <p:cNvSpPr txBox="1"/>
            <p:nvPr>
              <p:custDataLst>
                <p:tags r:id="rId7"/>
              </p:custDataLst>
            </p:nvPr>
          </p:nvSpPr>
          <p:spPr>
            <a:xfrm>
              <a:off x="4977291" y="2854914"/>
              <a:ext cx="1322798" cy="1231106"/>
            </a:xfrm>
            <a:prstGeom prst="rect">
              <a:avLst/>
            </a:prstGeom>
            <a:noFill/>
          </p:spPr>
          <p:txBody>
            <a:bodyPr wrap="square" lIns="0" tIns="0" rIns="0" bIns="0" rtlCol="0" anchor="ctr" anchorCtr="1">
              <a:normAutofit/>
            </a:bodyPr>
            <a:lstStyle/>
            <a:p>
              <a:pPr algn="ctr"/>
              <a:r>
                <a:rPr lang="en-US" altLang="zh-CN" sz="8000" b="1" dirty="0">
                  <a:solidFill>
                    <a:srgbClr val="918485"/>
                  </a:solidFill>
                </a:rPr>
                <a:t>05</a:t>
              </a:r>
            </a:p>
          </p:txBody>
        </p:sp>
        <p:sp>
          <p:nvSpPr>
            <p:cNvPr id="31" name="矩形 30"/>
            <p:cNvSpPr/>
            <p:nvPr>
              <p:custDataLst>
                <p:tags r:id="rId8"/>
              </p:custDataLst>
            </p:nvPr>
          </p:nvSpPr>
          <p:spPr>
            <a:xfrm>
              <a:off x="4977291" y="4104226"/>
              <a:ext cx="3456620" cy="978729"/>
            </a:xfrm>
            <a:prstGeom prst="rect">
              <a:avLst/>
            </a:prstGeom>
          </p:spPr>
          <p:txBody>
            <a:bodyPr wrap="square">
              <a:noAutofit/>
            </a:bodyPr>
            <a:lstStyle/>
            <a:p>
              <a:pPr>
                <a:lnSpc>
                  <a:spcPct val="120000"/>
                </a:lnSpc>
              </a:pPr>
              <a:r>
                <a:rPr lang="en-US" altLang="zh-CN" dirty="0">
                  <a:solidFill>
                    <a:srgbClr val="000000"/>
                  </a:solidFill>
                  <a:latin typeface="Arial" panose="020B0604020202020204" pitchFamily="34" charset="0"/>
                  <a:cs typeface="Arial" panose="020B0604020202020204" pitchFamily="34" charset="0"/>
                </a:rPr>
                <a:t>Net import of virtual water in </a:t>
              </a:r>
              <a:r>
                <a:rPr lang="en-US" altLang="zh-CN" dirty="0">
                  <a:solidFill>
                    <a:srgbClr val="000000"/>
                  </a:solidFill>
                  <a:cs typeface="Arial" panose="020B0604020202020204" pitchFamily="34" charset="0"/>
                </a:rPr>
                <a:t>a </a:t>
              </a:r>
              <a:r>
                <a:rPr lang="en-US" altLang="zh-CN" dirty="0">
                  <a:solidFill>
                    <a:srgbClr val="000000"/>
                  </a:solidFill>
                  <a:latin typeface="Arial" panose="020B0604020202020204" pitchFamily="34" charset="0"/>
                  <a:cs typeface="Arial" panose="020B0604020202020204" pitchFamily="34" charset="0"/>
                </a:rPr>
                <a:t>country or region </a:t>
              </a:r>
              <a:r>
                <a:rPr lang="en-US" altLang="zh-CN" dirty="0">
                  <a:solidFill>
                    <a:srgbClr val="000000"/>
                  </a:solidFill>
                  <a:cs typeface="Arial" panose="020B0604020202020204" pitchFamily="34" charset="0"/>
                </a:rPr>
                <a:t>for a </a:t>
              </a:r>
              <a:r>
                <a:rPr lang="en-US" altLang="zh-CN" dirty="0">
                  <a:solidFill>
                    <a:srgbClr val="000000"/>
                  </a:solidFill>
                  <a:latin typeface="Arial" panose="020B0604020202020204" pitchFamily="34" charset="0"/>
                  <a:cs typeface="Arial" panose="020B0604020202020204" pitchFamily="34" charset="0"/>
                </a:rPr>
                <a:t>certain period of time.</a:t>
              </a:r>
              <a:endParaRPr lang="en-US" altLang="zh-CN" dirty="0">
                <a:solidFill>
                  <a:srgbClr val="000000"/>
                </a:solidFill>
                <a:cs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4370705" y="264160"/>
            <a:ext cx="7820660" cy="1885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矩形 10"/>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solidFill>
                <a:prstClr val="white"/>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2" name="文本框 11"/>
          <p:cNvSpPr txBox="1"/>
          <p:nvPr/>
        </p:nvSpPr>
        <p:spPr>
          <a:xfrm>
            <a:off x="313510" y="154366"/>
            <a:ext cx="415925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pPr algn="l"/>
            <a:r>
              <a:rPr lang="en-US" altLang="zh-CN" sz="3035" b="1" dirty="0">
                <a:solidFill>
                  <a:prstClr val="white">
                    <a:lumMod val="65000"/>
                  </a:prstClr>
                </a:solidFill>
                <a:latin typeface="Arial" panose="020B0604020202020204" pitchFamily="34" charset="0"/>
                <a:ea typeface="微软雅黑" panose="020B0503020204020204" pitchFamily="34" charset="-122"/>
                <a:cs typeface="+mn-ea"/>
                <a:sym typeface="Arial" panose="020B0604020202020204" pitchFamily="34" charset="0"/>
              </a:rPr>
              <a:t>1.3 Measuring Method </a:t>
            </a:r>
          </a:p>
        </p:txBody>
      </p:sp>
      <p:sp>
        <p:nvSpPr>
          <p:cNvPr id="19" name="Oval 43"/>
          <p:cNvSpPr/>
          <p:nvPr/>
        </p:nvSpPr>
        <p:spPr>
          <a:xfrm>
            <a:off x="975432" y="3212912"/>
            <a:ext cx="546194" cy="544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lang="en-US" sz="1895" b="1" dirty="0">
                <a:latin typeface="微软雅黑" panose="020B0503020204020204" pitchFamily="34" charset="-122"/>
                <a:ea typeface="微软雅黑" panose="020B0503020204020204" pitchFamily="34" charset="-122"/>
                <a:cs typeface="+mn-ea"/>
                <a:sym typeface="Arial" panose="020B0604020202020204" pitchFamily="34" charset="0"/>
              </a:rPr>
              <a:t>1</a:t>
            </a:r>
          </a:p>
        </p:txBody>
      </p:sp>
      <p:sp>
        <p:nvSpPr>
          <p:cNvPr id="20" name="Oval 43"/>
          <p:cNvSpPr/>
          <p:nvPr/>
        </p:nvSpPr>
        <p:spPr>
          <a:xfrm>
            <a:off x="991124" y="4313721"/>
            <a:ext cx="546194" cy="544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lang="en-US" sz="1895" b="1" dirty="0">
                <a:latin typeface="微软雅黑" panose="020B0503020204020204" pitchFamily="34" charset="-122"/>
                <a:ea typeface="微软雅黑" panose="020B0503020204020204" pitchFamily="34" charset="-122"/>
                <a:cs typeface="+mn-ea"/>
                <a:sym typeface="Arial" panose="020B0604020202020204" pitchFamily="34" charset="0"/>
              </a:rPr>
              <a:t>2</a:t>
            </a:r>
          </a:p>
        </p:txBody>
      </p:sp>
      <p:sp>
        <p:nvSpPr>
          <p:cNvPr id="22" name="Oval 43"/>
          <p:cNvSpPr/>
          <p:nvPr/>
        </p:nvSpPr>
        <p:spPr>
          <a:xfrm>
            <a:off x="1036684" y="5448854"/>
            <a:ext cx="546194" cy="544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lang="en-US" sz="1895" b="1" dirty="0">
                <a:latin typeface="微软雅黑" panose="020B0503020204020204" pitchFamily="34" charset="-122"/>
                <a:ea typeface="微软雅黑" panose="020B0503020204020204" pitchFamily="34" charset="-122"/>
                <a:cs typeface="+mn-ea"/>
                <a:sym typeface="Arial" panose="020B0604020202020204" pitchFamily="34" charset="0"/>
              </a:rPr>
              <a:t>3</a:t>
            </a:r>
          </a:p>
        </p:txBody>
      </p:sp>
      <p:cxnSp>
        <p:nvCxnSpPr>
          <p:cNvPr id="18" name="直接连接符 17"/>
          <p:cNvCxnSpPr/>
          <p:nvPr/>
        </p:nvCxnSpPr>
        <p:spPr>
          <a:xfrm flipV="1">
            <a:off x="770608" y="2979726"/>
            <a:ext cx="10036315" cy="22230"/>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07365" y="1031240"/>
            <a:ext cx="11031220" cy="2030095"/>
          </a:xfrm>
          <a:prstGeom prst="rect">
            <a:avLst/>
          </a:prstGeom>
          <a:noFill/>
        </p:spPr>
        <p:txBody>
          <a:bodyPr wrap="square" rtlCol="0">
            <a:spAutoFit/>
          </a:bodyPr>
          <a:lstStyle/>
          <a:p>
            <a:r>
              <a:rPr lang="zh-CN" altLang="en-US">
                <a:latin typeface="Arial" panose="020B0604020202020204" pitchFamily="34" charset="0"/>
                <a:cs typeface="Arial" panose="020B0604020202020204" pitchFamily="34" charset="0"/>
              </a:rPr>
              <a:t>The virtual water content of unit agricultural </a:t>
            </a:r>
            <a:r>
              <a:rPr lang="en-US" altLang="zh-CN">
                <a:latin typeface="Arial" panose="020B0604020202020204" pitchFamily="34" charset="0"/>
                <a:cs typeface="Arial" panose="020B0604020202020204" pitchFamily="34" charset="0"/>
              </a:rPr>
              <a:t>goods</a:t>
            </a:r>
            <a:r>
              <a:rPr lang="zh-CN" altLang="en-US">
                <a:latin typeface="Arial" panose="020B0604020202020204" pitchFamily="34" charset="0"/>
                <a:cs typeface="Arial" panose="020B0604020202020204" pitchFamily="34" charset="0"/>
              </a:rPr>
              <a:t> can be calculated by formula ①</a:t>
            </a:r>
            <a:r>
              <a:rPr lang="en-US" altLang="zh-CN">
                <a:latin typeface="Arial" panose="020B0604020202020204" pitchFamily="34" charset="0"/>
                <a:cs typeface="Arial" panose="020B0604020202020204" pitchFamily="34" charset="0"/>
              </a:rPr>
              <a:t>-</a:t>
            </a:r>
            <a:r>
              <a:rPr lang="zh-CN" altLang="en-US">
                <a:latin typeface="Arial" panose="020B0604020202020204" pitchFamily="34" charset="0"/>
                <a:cs typeface="Arial" panose="020B0604020202020204" pitchFamily="34" charset="0"/>
              </a:rPr>
              <a:t>③</a:t>
            </a:r>
            <a:r>
              <a:rPr lang="en-US" altLang="zh-CN">
                <a:latin typeface="Arial" panose="020B0604020202020204" pitchFamily="34" charset="0"/>
                <a:cs typeface="Arial" panose="020B0604020202020204" pitchFamily="34" charset="0"/>
              </a:rPr>
              <a:t>.</a:t>
            </a:r>
          </a:p>
          <a:p>
            <a:endParaRPr lang="en-US" altLang="zh-CN">
              <a:latin typeface="Arial" panose="020B0604020202020204" pitchFamily="34" charset="0"/>
              <a:cs typeface="Arial" panose="020B0604020202020204" pitchFamily="34" charset="0"/>
            </a:endParaRPr>
          </a:p>
          <a:p>
            <a:r>
              <a:rPr lang="zh-CN" altLang="en-US">
                <a:latin typeface="Arial" panose="020B0604020202020204" pitchFamily="34" charset="0"/>
                <a:cs typeface="Arial" panose="020B0604020202020204" pitchFamily="34" charset="0"/>
              </a:rPr>
              <a:t>The principle is mainly based on the method of Penman formula to measure the evapotranspiration, multiply the unit virtual water content of different agricultural </a:t>
            </a:r>
            <a:r>
              <a:rPr lang="en-US" altLang="zh-CN">
                <a:latin typeface="Arial" panose="020B0604020202020204" pitchFamily="34" charset="0"/>
                <a:cs typeface="Arial" panose="020B0604020202020204" pitchFamily="34" charset="0"/>
              </a:rPr>
              <a:t>goods</a:t>
            </a:r>
            <a:r>
              <a:rPr lang="zh-CN" altLang="en-US">
                <a:latin typeface="Arial" panose="020B0604020202020204" pitchFamily="34" charset="0"/>
                <a:cs typeface="Arial" panose="020B0604020202020204" pitchFamily="34" charset="0"/>
              </a:rPr>
              <a:t> by the trade volume of the agricultural products, and sum up the virtual water volume of all import and export agricultural </a:t>
            </a:r>
            <a:r>
              <a:rPr lang="en-US" altLang="zh-CN">
                <a:latin typeface="Arial" panose="020B0604020202020204" pitchFamily="34" charset="0"/>
                <a:cs typeface="Arial" panose="020B0604020202020204" pitchFamily="34" charset="0"/>
              </a:rPr>
              <a:t>goods</a:t>
            </a:r>
            <a:r>
              <a:rPr lang="zh-CN" altLang="en-US">
                <a:latin typeface="Arial" panose="020B0604020202020204" pitchFamily="34" charset="0"/>
                <a:cs typeface="Arial" panose="020B0604020202020204" pitchFamily="34" charset="0"/>
              </a:rPr>
              <a:t> to obtain the virtual Water trade flows, virtual water import </a:t>
            </a:r>
            <a:r>
              <a:rPr lang="en-US" altLang="zh-CN">
                <a:latin typeface="Arial" panose="020B0604020202020204" pitchFamily="34" charset="0"/>
                <a:cs typeface="Arial" panose="020B0604020202020204" pitchFamily="34" charset="0"/>
              </a:rPr>
              <a:t>volume</a:t>
            </a:r>
            <a:r>
              <a:rPr lang="zh-CN" altLang="en-US">
                <a:latin typeface="Arial" panose="020B0604020202020204" pitchFamily="34" charset="0"/>
                <a:cs typeface="Arial" panose="020B0604020202020204" pitchFamily="34" charset="0"/>
              </a:rPr>
              <a:t>, virtual water </a:t>
            </a:r>
            <a:r>
              <a:rPr lang="en-US" altLang="zh-CN">
                <a:latin typeface="Arial" panose="020B0604020202020204" pitchFamily="34" charset="0"/>
                <a:cs typeface="Arial" panose="020B0604020202020204" pitchFamily="34" charset="0"/>
              </a:rPr>
              <a:t>volume</a:t>
            </a:r>
            <a:r>
              <a:rPr lang="zh-CN" altLang="en-US">
                <a:latin typeface="Arial" panose="020B0604020202020204" pitchFamily="34" charset="0"/>
                <a:cs typeface="Arial" panose="020B0604020202020204" pitchFamily="34" charset="0"/>
              </a:rPr>
              <a:t>, and virtual water balances.</a:t>
            </a:r>
          </a:p>
          <a:p>
            <a:endParaRPr lang="zh-CN" altLang="en-US">
              <a:latin typeface="Arial" panose="020B0604020202020204" pitchFamily="34" charset="0"/>
              <a:cs typeface="Arial" panose="020B0604020202020204" pitchFamily="34" charset="0"/>
            </a:endParaRPr>
          </a:p>
        </p:txBody>
      </p:sp>
      <p:graphicFrame>
        <p:nvGraphicFramePr>
          <p:cNvPr id="2" name="对象 -2147482624"/>
          <p:cNvGraphicFramePr>
            <a:graphicFrameLocks noChangeAspect="1"/>
          </p:cNvGraphicFramePr>
          <p:nvPr/>
        </p:nvGraphicFramePr>
        <p:xfrm>
          <a:off x="4903153" y="3301048"/>
          <a:ext cx="2376781" cy="432003"/>
        </p:xfrm>
        <a:graphic>
          <a:graphicData uri="http://schemas.openxmlformats.org/presentationml/2006/ole">
            <mc:AlternateContent xmlns:mc="http://schemas.openxmlformats.org/markup-compatibility/2006">
              <mc:Choice xmlns:v="urn:schemas-microsoft-com:vml" Requires="v">
                <p:oleObj spid="_x0000_s3123" r:id="rId4" imgW="990600" imgH="177165" progId="Equation.3">
                  <p:embed/>
                </p:oleObj>
              </mc:Choice>
              <mc:Fallback>
                <p:oleObj r:id="rId4" imgW="990600" imgH="177165" progId="Equation.3">
                  <p:embed/>
                  <p:pic>
                    <p:nvPicPr>
                      <p:cNvPr id="0" name="图片 3075"/>
                      <p:cNvPicPr/>
                      <p:nvPr/>
                    </p:nvPicPr>
                    <p:blipFill>
                      <a:blip r:embed="rId5"/>
                      <a:stretch>
                        <a:fillRect/>
                      </a:stretch>
                    </p:blipFill>
                    <p:spPr>
                      <a:xfrm>
                        <a:off x="4903153" y="3301048"/>
                        <a:ext cx="2376781" cy="432003"/>
                      </a:xfrm>
                      <a:prstGeom prst="rect">
                        <a:avLst/>
                      </a:prstGeom>
                      <a:noFill/>
                      <a:ln w="38100">
                        <a:noFill/>
                        <a:miter/>
                      </a:ln>
                    </p:spPr>
                  </p:pic>
                </p:oleObj>
              </mc:Fallback>
            </mc:AlternateContent>
          </a:graphicData>
        </a:graphic>
      </p:graphicFrame>
      <p:graphicFrame>
        <p:nvGraphicFramePr>
          <p:cNvPr id="4" name="对象 -2147482623"/>
          <p:cNvGraphicFramePr>
            <a:graphicFrameLocks noChangeAspect="1"/>
          </p:cNvGraphicFramePr>
          <p:nvPr/>
        </p:nvGraphicFramePr>
        <p:xfrm>
          <a:off x="3503613" y="4095433"/>
          <a:ext cx="5271687" cy="1116008"/>
        </p:xfrm>
        <a:graphic>
          <a:graphicData uri="http://schemas.openxmlformats.org/presentationml/2006/ole">
            <mc:AlternateContent xmlns:mc="http://schemas.openxmlformats.org/markup-compatibility/2006">
              <mc:Choice xmlns:v="urn:schemas-microsoft-com:vml" Requires="v">
                <p:oleObj spid="_x0000_s3124" r:id="rId6" imgW="2819400" imgH="596900" progId="Equation.3">
                  <p:embed/>
                </p:oleObj>
              </mc:Choice>
              <mc:Fallback>
                <p:oleObj r:id="rId6" imgW="2819400" imgH="596900" progId="Equation.3">
                  <p:embed/>
                  <p:pic>
                    <p:nvPicPr>
                      <p:cNvPr id="0" name="图片 5"/>
                      <p:cNvPicPr/>
                      <p:nvPr/>
                    </p:nvPicPr>
                    <p:blipFill>
                      <a:blip r:embed="rId7"/>
                      <a:stretch>
                        <a:fillRect/>
                      </a:stretch>
                    </p:blipFill>
                    <p:spPr>
                      <a:xfrm>
                        <a:off x="3503613" y="4095433"/>
                        <a:ext cx="5271687" cy="1116008"/>
                      </a:xfrm>
                      <a:prstGeom prst="rect">
                        <a:avLst/>
                      </a:prstGeom>
                      <a:noFill/>
                      <a:ln w="38100">
                        <a:noFill/>
                        <a:miter/>
                      </a:ln>
                    </p:spPr>
                  </p:pic>
                </p:oleObj>
              </mc:Fallback>
            </mc:AlternateContent>
          </a:graphicData>
        </a:graphic>
      </p:graphicFrame>
      <p:graphicFrame>
        <p:nvGraphicFramePr>
          <p:cNvPr id="5" name="对象 -2147482622"/>
          <p:cNvGraphicFramePr>
            <a:graphicFrameLocks noChangeAspect="1"/>
          </p:cNvGraphicFramePr>
          <p:nvPr/>
        </p:nvGraphicFramePr>
        <p:xfrm>
          <a:off x="5314950" y="5460683"/>
          <a:ext cx="1472585" cy="828006"/>
        </p:xfrm>
        <a:graphic>
          <a:graphicData uri="http://schemas.openxmlformats.org/presentationml/2006/ole">
            <mc:AlternateContent xmlns:mc="http://schemas.openxmlformats.org/markup-compatibility/2006">
              <mc:Choice xmlns:v="urn:schemas-microsoft-com:vml" Requires="v">
                <p:oleObj spid="_x0000_s3125" r:id="rId8" imgW="723900" imgH="405765" progId="Equation.3">
                  <p:embed/>
                </p:oleObj>
              </mc:Choice>
              <mc:Fallback>
                <p:oleObj r:id="rId8" imgW="723900" imgH="405765" progId="Equation.3">
                  <p:embed/>
                  <p:pic>
                    <p:nvPicPr>
                      <p:cNvPr id="0" name="图片 7"/>
                      <p:cNvPicPr/>
                      <p:nvPr/>
                    </p:nvPicPr>
                    <p:blipFill>
                      <a:blip r:embed="rId9"/>
                      <a:stretch>
                        <a:fillRect/>
                      </a:stretch>
                    </p:blipFill>
                    <p:spPr>
                      <a:xfrm>
                        <a:off x="5314950" y="5460683"/>
                        <a:ext cx="1472585" cy="828006"/>
                      </a:xfrm>
                      <a:prstGeom prst="rect">
                        <a:avLst/>
                      </a:prstGeom>
                      <a:noFill/>
                      <a:ln w="38100">
                        <a:noFill/>
                        <a:miter/>
                      </a:ln>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35" y="378"/>
            <a:ext cx="12191331" cy="68572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6" name="矩形 5"/>
          <p:cNvSpPr/>
          <p:nvPr/>
        </p:nvSpPr>
        <p:spPr>
          <a:xfrm>
            <a:off x="2218055" y="2106295"/>
            <a:ext cx="7996555" cy="26860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05">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p:cNvSpPr/>
          <p:nvPr/>
        </p:nvSpPr>
        <p:spPr>
          <a:xfrm>
            <a:off x="4991100" y="2277745"/>
            <a:ext cx="5299075" cy="1753870"/>
          </a:xfrm>
          <a:prstGeom prst="rect">
            <a:avLst/>
          </a:prstGeom>
        </p:spPr>
        <p:txBody>
          <a:bodyPr wrap="square" lIns="0" tIns="0" rIns="0" bIns="0">
            <a:spAutoFit/>
          </a:bodyPr>
          <a:lstStyle/>
          <a:p>
            <a:pPr algn="l"/>
            <a:r>
              <a:rPr lang="en-US" altLang="zh-CN" sz="3795"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rPr>
              <a:t>Situation of Agricutural Goods Trade along the Mekong River </a:t>
            </a:r>
            <a:endParaRPr lang="en-US" altLang="zh-CN" sz="3795" b="1" dirty="0">
              <a:solidFill>
                <a:schemeClr val="bg1"/>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1" name="TextBox 11"/>
          <p:cNvSpPr txBox="1"/>
          <p:nvPr/>
        </p:nvSpPr>
        <p:spPr>
          <a:xfrm>
            <a:off x="5916163" y="4127541"/>
            <a:ext cx="1510030" cy="337185"/>
          </a:xfrm>
          <a:prstGeom prst="rect">
            <a:avLst/>
          </a:prstGeom>
          <a:noFill/>
        </p:spPr>
        <p:txBody>
          <a:bodyPr wrap="none" rtlCol="0">
            <a:spAutoFit/>
          </a:bodyPr>
          <a:lstStyle/>
          <a:p>
            <a:pPr marL="171450" lvl="1" indent="-171450" algn="l">
              <a:buFont typeface="Arial" panose="020B0604020202020204" pitchFamily="34" charset="0"/>
              <a:buChar char="•"/>
            </a:pPr>
            <a:r>
              <a:rPr lang="zh-CN" altLang="en-US"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Trade </a:t>
            </a:r>
            <a:r>
              <a:rPr lang="en-US" altLang="zh-CN"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S</a:t>
            </a:r>
            <a:r>
              <a:rPr lang="zh-CN" altLang="en-US" sz="1600" dirty="0">
                <a:solidFill>
                  <a:schemeClr val="bg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tatus</a:t>
            </a:r>
          </a:p>
        </p:txBody>
      </p:sp>
      <p:sp>
        <p:nvSpPr>
          <p:cNvPr id="13" name="TextBox 11"/>
          <p:cNvSpPr txBox="1"/>
          <p:nvPr/>
        </p:nvSpPr>
        <p:spPr>
          <a:xfrm>
            <a:off x="5929277" y="4386211"/>
            <a:ext cx="1212850" cy="337185"/>
          </a:xfrm>
          <a:prstGeom prst="rect">
            <a:avLst/>
          </a:prstGeom>
          <a:noFill/>
        </p:spPr>
        <p:txBody>
          <a:bodyPr wrap="none" rtlCol="0">
            <a:spAutoFit/>
          </a:bodyPr>
          <a:lstStyle/>
          <a:p>
            <a:pPr marL="171450" lvl="1" indent="-171450">
              <a:buFont typeface="Arial" panose="020B0604020202020204" pitchFamily="34" charset="0"/>
              <a:buChar char="•"/>
            </a:pPr>
            <a:r>
              <a:rPr lang="en-US" altLang="zh-CN" sz="1600" dirty="0">
                <a:solidFill>
                  <a:schemeClr val="bg1"/>
                </a:solidFill>
                <a:latin typeface="Arial" panose="020B0604020202020204" pitchFamily="34" charset="0"/>
                <a:ea typeface="微软雅黑" panose="020B0503020204020204" pitchFamily="34" charset="-122"/>
                <a:sym typeface="Arial" panose="020B0604020202020204" pitchFamily="34" charset="0"/>
              </a:rPr>
              <a:t>Problems</a:t>
            </a:r>
          </a:p>
        </p:txBody>
      </p:sp>
      <p:sp>
        <p:nvSpPr>
          <p:cNvPr id="15" name="矩形 259"/>
          <p:cNvSpPr>
            <a:spLocks noChangeArrowheads="1"/>
          </p:cNvSpPr>
          <p:nvPr/>
        </p:nvSpPr>
        <p:spPr bwMode="auto">
          <a:xfrm>
            <a:off x="2324348" y="2372803"/>
            <a:ext cx="2255993" cy="2013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3085" cap="all" dirty="0">
                <a:solidFill>
                  <a:schemeClr val="bg1"/>
                </a:solidFill>
                <a:latin typeface="Arial" panose="020B0604020202020204" pitchFamily="34" charset="0"/>
                <a:cs typeface="Arial" panose="020B0604020202020204" pitchFamily="34" charset="0"/>
                <a:sym typeface="Arial" panose="020B0604020202020204" pitchFamily="34" charset="0"/>
              </a:rPr>
              <a:t>02</a:t>
            </a:r>
          </a:p>
        </p:txBody>
      </p:sp>
      <p:cxnSp>
        <p:nvCxnSpPr>
          <p:cNvPr id="16" name="直接连接符 15"/>
          <p:cNvCxnSpPr/>
          <p:nvPr/>
        </p:nvCxnSpPr>
        <p:spPr>
          <a:xfrm>
            <a:off x="4726020" y="2256133"/>
            <a:ext cx="0" cy="221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2" presetClass="entr" presetSubtype="8"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p:tgtEl>
                                          <p:spTgt spid="11"/>
                                        </p:tgtEl>
                                        <p:attrNameLst>
                                          <p:attrName>ppt_x</p:attrName>
                                        </p:attrNameLst>
                                      </p:cBhvr>
                                      <p:tavLst>
                                        <p:tav tm="0">
                                          <p:val>
                                            <p:strVal val="#ppt_x-#ppt_w*1.125000"/>
                                          </p:val>
                                        </p:tav>
                                        <p:tav tm="100000">
                                          <p:val>
                                            <p:strVal val="#ppt_x"/>
                                          </p:val>
                                        </p:tav>
                                      </p:tavLst>
                                    </p:anim>
                                    <p:animEffect transition="in" filter="wipe(right)">
                                      <p:cBhvr>
                                        <p:cTn id="14" dur="500"/>
                                        <p:tgtEl>
                                          <p:spTgt spid="11"/>
                                        </p:tgtEl>
                                      </p:cBhvr>
                                    </p:animEffect>
                                  </p:childTnLst>
                                </p:cTn>
                              </p:par>
                            </p:childTnLst>
                          </p:cTn>
                        </p:par>
                        <p:par>
                          <p:cTn id="15" fill="hold">
                            <p:stCondLst>
                              <p:cond delay="1000"/>
                            </p:stCondLst>
                            <p:childTnLst>
                              <p:par>
                                <p:cTn id="16" presetID="12" presetClass="entr" presetSubtype="8"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p:tgtEl>
                                          <p:spTgt spid="13"/>
                                        </p:tgtEl>
                                        <p:attrNameLst>
                                          <p:attrName>ppt_x</p:attrName>
                                        </p:attrNameLst>
                                      </p:cBhvr>
                                      <p:tavLst>
                                        <p:tav tm="0">
                                          <p:val>
                                            <p:strVal val="#ppt_x-#ppt_w*1.125000"/>
                                          </p:val>
                                        </p:tav>
                                        <p:tav tm="100000">
                                          <p:val>
                                            <p:strVal val="#ppt_x"/>
                                          </p:val>
                                        </p:tav>
                                      </p:tavLst>
                                    </p:anim>
                                    <p:animEffect transition="in" filter="wipe(right)">
                                      <p:cBhvr>
                                        <p:cTn id="1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矩形 48"/>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0" name="矩形 49"/>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1" name="文本框 50"/>
          <p:cNvSpPr txBox="1"/>
          <p:nvPr/>
        </p:nvSpPr>
        <p:spPr>
          <a:xfrm>
            <a:off x="313510" y="154366"/>
            <a:ext cx="306705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2.1 Trade Status </a:t>
            </a:r>
            <a:endParaRPr lang="zh-CN" altLang="en-US"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3" name="图片 2"/>
          <p:cNvPicPr>
            <a:picLocks noChangeAspect="1"/>
          </p:cNvPicPr>
          <p:nvPr/>
        </p:nvPicPr>
        <p:blipFill>
          <a:blip r:embed="rId3"/>
          <a:stretch>
            <a:fillRect/>
          </a:stretch>
        </p:blipFill>
        <p:spPr>
          <a:xfrm>
            <a:off x="530225" y="971550"/>
            <a:ext cx="5635830" cy="3348025"/>
          </a:xfrm>
          <a:prstGeom prst="rect">
            <a:avLst/>
          </a:prstGeom>
        </p:spPr>
      </p:pic>
      <p:pic>
        <p:nvPicPr>
          <p:cNvPr id="4" name="图片 3"/>
          <p:cNvPicPr>
            <a:picLocks noChangeAspect="1"/>
          </p:cNvPicPr>
          <p:nvPr/>
        </p:nvPicPr>
        <p:blipFill>
          <a:blip r:embed="rId4"/>
          <a:stretch>
            <a:fillRect/>
          </a:stretch>
        </p:blipFill>
        <p:spPr>
          <a:xfrm>
            <a:off x="6207760" y="971550"/>
            <a:ext cx="5658862" cy="3348025"/>
          </a:xfrm>
          <a:prstGeom prst="rect">
            <a:avLst/>
          </a:prstGeom>
        </p:spPr>
      </p:pic>
      <p:sp>
        <p:nvSpPr>
          <p:cNvPr id="5" name="文本框 4"/>
          <p:cNvSpPr txBox="1"/>
          <p:nvPr/>
        </p:nvSpPr>
        <p:spPr>
          <a:xfrm>
            <a:off x="530225" y="4239895"/>
            <a:ext cx="5635625" cy="922020"/>
          </a:xfrm>
          <a:prstGeom prst="rect">
            <a:avLst/>
          </a:prstGeom>
          <a:noFill/>
        </p:spPr>
        <p:txBody>
          <a:bodyPr wrap="square" rtlCol="0">
            <a:spAutoFit/>
          </a:bodyPr>
          <a:lstStyle/>
          <a:p>
            <a:r>
              <a:rPr lang="en-US" altLang="zh-CN" b="1"/>
              <a:t>Fig.1</a:t>
            </a:r>
            <a:r>
              <a:rPr lang="en-US" altLang="zh-CN"/>
              <a:t> </a:t>
            </a:r>
          </a:p>
          <a:p>
            <a:r>
              <a:rPr lang="en-US" altLang="zh-CN"/>
              <a:t>China's </a:t>
            </a:r>
            <a:r>
              <a:rPr lang="en-US" altLang="zh-CN" b="1"/>
              <a:t>export</a:t>
            </a:r>
            <a:r>
              <a:rPr lang="en-US" altLang="zh-CN"/>
              <a:t> of agricultural products to the five countries along the Mekong River from 2006 to 2015</a:t>
            </a:r>
          </a:p>
        </p:txBody>
      </p:sp>
      <p:sp>
        <p:nvSpPr>
          <p:cNvPr id="6" name="文本框 5"/>
          <p:cNvSpPr txBox="1"/>
          <p:nvPr/>
        </p:nvSpPr>
        <p:spPr>
          <a:xfrm>
            <a:off x="6180455" y="4237990"/>
            <a:ext cx="5633720" cy="922020"/>
          </a:xfrm>
          <a:prstGeom prst="rect">
            <a:avLst/>
          </a:prstGeom>
          <a:noFill/>
        </p:spPr>
        <p:txBody>
          <a:bodyPr wrap="square" rtlCol="0">
            <a:spAutoFit/>
          </a:bodyPr>
          <a:lstStyle/>
          <a:p>
            <a:r>
              <a:rPr lang="en-US" altLang="zh-CN" b="1"/>
              <a:t>Fig.2</a:t>
            </a:r>
          </a:p>
          <a:p>
            <a:r>
              <a:rPr lang="en-US" altLang="zh-CN"/>
              <a:t>China's amount of agricultural products</a:t>
            </a:r>
            <a:r>
              <a:rPr lang="en-US" altLang="zh-CN" b="1"/>
              <a:t> imported</a:t>
            </a:r>
            <a:r>
              <a:rPr lang="en-US" altLang="zh-CN"/>
              <a:t> from 5 countries along the Mekong River from 2006 to 2015</a:t>
            </a:r>
          </a:p>
        </p:txBody>
      </p:sp>
      <p:sp>
        <p:nvSpPr>
          <p:cNvPr id="8" name="文本框 7"/>
          <p:cNvSpPr txBox="1"/>
          <p:nvPr/>
        </p:nvSpPr>
        <p:spPr>
          <a:xfrm>
            <a:off x="625475" y="5377815"/>
            <a:ext cx="11188700" cy="922020"/>
          </a:xfrm>
          <a:prstGeom prst="rect">
            <a:avLst/>
          </a:prstGeom>
          <a:noFill/>
        </p:spPr>
        <p:txBody>
          <a:bodyPr wrap="square" rtlCol="0">
            <a:spAutoFit/>
          </a:bodyPr>
          <a:lstStyle/>
          <a:p>
            <a:r>
              <a:rPr lang="zh-CN" altLang="en-US"/>
              <a:t>From 2006 to 2015, between China and the five countries along the Mekong River, both agricultural exports and imports showed a</a:t>
            </a:r>
            <a:r>
              <a:rPr lang="zh-CN" altLang="en-US" b="1"/>
              <a:t> significant upward trend</a:t>
            </a:r>
            <a:r>
              <a:rPr lang="zh-CN" altLang="en-US"/>
              <a:t>. This shows that in the past 10 years, </a:t>
            </a:r>
            <a:r>
              <a:rPr lang="zh-CN" altLang="en-US" b="1"/>
              <a:t>bilateral trade in agricultural </a:t>
            </a:r>
            <a:r>
              <a:rPr lang="en-US" altLang="zh-CN" b="1"/>
              <a:t>goods </a:t>
            </a:r>
            <a:r>
              <a:rPr lang="zh-CN" altLang="en-US" b="1"/>
              <a:t>between China and countries along the Mekong River has become increasingly active.</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矩形 48"/>
          <p:cNvSpPr/>
          <p:nvPr/>
        </p:nvSpPr>
        <p:spPr>
          <a:xfrm>
            <a:off x="3950053" y="264322"/>
            <a:ext cx="8240943"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0" name="矩形 49"/>
          <p:cNvSpPr/>
          <p:nvPr/>
        </p:nvSpPr>
        <p:spPr>
          <a:xfrm>
            <a:off x="1005" y="264322"/>
            <a:ext cx="142851" cy="188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95">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51" name="文本框 50"/>
          <p:cNvSpPr txBox="1"/>
          <p:nvPr/>
        </p:nvSpPr>
        <p:spPr>
          <a:xfrm>
            <a:off x="313510" y="154366"/>
            <a:ext cx="3067050" cy="467360"/>
          </a:xfrm>
          <a:prstGeom prst="rect">
            <a:avLst/>
          </a:prstGeom>
        </p:spPr>
        <p:txBody>
          <a:bodyPr wrap="none" lIns="0" tIns="0" rIns="0" bIns="0">
            <a:spAutoFit/>
          </a:bodyPr>
          <a:lstStyle>
            <a:defPPr>
              <a:defRPr lang="zh-CN"/>
            </a:defPPr>
            <a:lvl1pPr>
              <a:defRPr sz="2800">
                <a:solidFill>
                  <a:schemeClr val="tx1">
                    <a:lumMod val="65000"/>
                    <a:lumOff val="35000"/>
                  </a:schemeClr>
                </a:solidFill>
                <a:latin typeface="站酷高端黑" panose="02010600030101010101" pitchFamily="2" charset="-122"/>
                <a:ea typeface="站酷高端黑" panose="02010600030101010101" pitchFamily="2" charset="-122"/>
              </a:defRPr>
            </a:lvl1pPr>
          </a:lstStyle>
          <a:p>
            <a:r>
              <a:rPr lang="en-US" altLang="zh-CN"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2.1 Trade Status </a:t>
            </a:r>
            <a:endParaRPr lang="zh-CN" altLang="en-US" sz="3035" b="1"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pic>
        <p:nvPicPr>
          <p:cNvPr id="3" name="图片 2"/>
          <p:cNvPicPr>
            <a:picLocks noChangeAspect="1"/>
          </p:cNvPicPr>
          <p:nvPr/>
        </p:nvPicPr>
        <p:blipFill>
          <a:blip r:embed="rId3"/>
          <a:stretch>
            <a:fillRect/>
          </a:stretch>
        </p:blipFill>
        <p:spPr>
          <a:xfrm>
            <a:off x="530225" y="971550"/>
            <a:ext cx="5635830" cy="3348025"/>
          </a:xfrm>
          <a:prstGeom prst="rect">
            <a:avLst/>
          </a:prstGeom>
        </p:spPr>
      </p:pic>
      <p:pic>
        <p:nvPicPr>
          <p:cNvPr id="4" name="图片 3"/>
          <p:cNvPicPr>
            <a:picLocks noChangeAspect="1"/>
          </p:cNvPicPr>
          <p:nvPr/>
        </p:nvPicPr>
        <p:blipFill>
          <a:blip r:embed="rId4"/>
          <a:stretch>
            <a:fillRect/>
          </a:stretch>
        </p:blipFill>
        <p:spPr>
          <a:xfrm>
            <a:off x="6207760" y="971550"/>
            <a:ext cx="5658862" cy="3348025"/>
          </a:xfrm>
          <a:prstGeom prst="rect">
            <a:avLst/>
          </a:prstGeom>
        </p:spPr>
      </p:pic>
      <p:sp>
        <p:nvSpPr>
          <p:cNvPr id="5" name="文本框 4"/>
          <p:cNvSpPr txBox="1"/>
          <p:nvPr/>
        </p:nvSpPr>
        <p:spPr>
          <a:xfrm>
            <a:off x="530225" y="4239895"/>
            <a:ext cx="5635625" cy="922020"/>
          </a:xfrm>
          <a:prstGeom prst="rect">
            <a:avLst/>
          </a:prstGeom>
          <a:noFill/>
        </p:spPr>
        <p:txBody>
          <a:bodyPr wrap="square" rtlCol="0">
            <a:spAutoFit/>
          </a:bodyPr>
          <a:lstStyle/>
          <a:p>
            <a:r>
              <a:rPr lang="en-US" altLang="zh-CN" b="1"/>
              <a:t>Fig.1</a:t>
            </a:r>
            <a:r>
              <a:rPr lang="en-US" altLang="zh-CN"/>
              <a:t> </a:t>
            </a:r>
          </a:p>
          <a:p>
            <a:r>
              <a:rPr lang="en-US" altLang="zh-CN"/>
              <a:t>China's </a:t>
            </a:r>
            <a:r>
              <a:rPr lang="en-US" altLang="zh-CN" b="1"/>
              <a:t>export</a:t>
            </a:r>
            <a:r>
              <a:rPr lang="en-US" altLang="zh-CN"/>
              <a:t> of agricultural products to the five countries along the Mekong River from 2006 to 2015</a:t>
            </a:r>
          </a:p>
        </p:txBody>
      </p:sp>
      <p:sp>
        <p:nvSpPr>
          <p:cNvPr id="6" name="文本框 5"/>
          <p:cNvSpPr txBox="1"/>
          <p:nvPr/>
        </p:nvSpPr>
        <p:spPr>
          <a:xfrm>
            <a:off x="6180455" y="4237990"/>
            <a:ext cx="5633720" cy="922020"/>
          </a:xfrm>
          <a:prstGeom prst="rect">
            <a:avLst/>
          </a:prstGeom>
          <a:noFill/>
        </p:spPr>
        <p:txBody>
          <a:bodyPr wrap="square" rtlCol="0">
            <a:spAutoFit/>
          </a:bodyPr>
          <a:lstStyle/>
          <a:p>
            <a:r>
              <a:rPr lang="en-US" altLang="zh-CN" b="1"/>
              <a:t>Fig.2</a:t>
            </a:r>
          </a:p>
          <a:p>
            <a:r>
              <a:rPr lang="en-US" altLang="zh-CN"/>
              <a:t>China's amount of agricultural products</a:t>
            </a:r>
            <a:r>
              <a:rPr lang="en-US" altLang="zh-CN" b="1"/>
              <a:t> imported</a:t>
            </a:r>
            <a:r>
              <a:rPr lang="en-US" altLang="zh-CN"/>
              <a:t> from 5 countries along the Mekong River from 2006 to 2015</a:t>
            </a:r>
          </a:p>
        </p:txBody>
      </p:sp>
      <p:sp>
        <p:nvSpPr>
          <p:cNvPr id="8" name="文本框 7"/>
          <p:cNvSpPr txBox="1"/>
          <p:nvPr/>
        </p:nvSpPr>
        <p:spPr>
          <a:xfrm>
            <a:off x="625475" y="5377815"/>
            <a:ext cx="11188700" cy="1198880"/>
          </a:xfrm>
          <a:prstGeom prst="rect">
            <a:avLst/>
          </a:prstGeom>
          <a:noFill/>
        </p:spPr>
        <p:txBody>
          <a:bodyPr wrap="square" rtlCol="0">
            <a:spAutoFit/>
          </a:bodyPr>
          <a:lstStyle/>
          <a:p>
            <a:r>
              <a:t>In 2010, China and ASEAN member states reached the ultimate goal of elimin</a:t>
            </a:r>
            <a:r>
              <a:rPr lang="en-US"/>
              <a:t>a</a:t>
            </a:r>
            <a:r>
              <a:t>ting tariffs on normal goods trade. The bilateral trade  has entered a new stage.</a:t>
            </a:r>
            <a:r>
              <a:rPr lang="en-US" b="1"/>
              <a:t>A</a:t>
            </a:r>
            <a:r>
              <a:rPr b="1"/>
              <a:t>fter 2010, the upward trend of the import and export volume is accelerating,</a:t>
            </a:r>
            <a:r>
              <a:t> which is concave function.The growth trend of agricultural products trade between China and Thailand </a:t>
            </a:r>
            <a:r>
              <a:rPr lang="en-US"/>
              <a:t>,</a:t>
            </a:r>
            <a:r>
              <a:t> Vietnam is particularly obvious.</a:t>
            </a:r>
          </a:p>
        </p:txBody>
      </p:sp>
    </p:spTree>
  </p:cSld>
  <p:clrMapOvr>
    <a:masterClrMapping/>
  </p:clrMapOvr>
  <mc:AlternateContent xmlns:mc="http://schemas.openxmlformats.org/markup-compatibility/2006" xmlns:p14="http://schemas.microsoft.com/office/powerpoint/2010/main">
    <mc:Choice Requires="p14">
      <p:transition spd="slow" p14:dur="12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10.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NUMBER"/>
  <p:tag name="ID" val="545823"/>
  <p:tag name="MH_ORDER" val="2"/>
</p:tagLst>
</file>

<file path=ppt/tags/tag11.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ENTRY"/>
  <p:tag name="ID" val="545823"/>
  <p:tag name="MH_ORDER" val="4"/>
</p:tagLst>
</file>

<file path=ppt/tags/tag12.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NUMBER"/>
  <p:tag name="ID" val="545823"/>
  <p:tag name="MH_ORDER" val="4"/>
</p:tagLst>
</file>

<file path=ppt/tags/tag13.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OTHERS"/>
  <p:tag name="ID" val="545823"/>
</p:tagLst>
</file>

<file path=ppt/tags/tag14.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OTHERS"/>
  <p:tag name="ID" val="545823"/>
</p:tagLst>
</file>

<file path=ppt/tags/tag15.xml><?xml version="1.0" encoding="utf-8"?>
<p:tagLst xmlns:a="http://schemas.openxmlformats.org/drawingml/2006/main" xmlns:r="http://schemas.openxmlformats.org/officeDocument/2006/relationships" xmlns:p="http://schemas.openxmlformats.org/presentationml/2006/main">
  <p:tag name="MH" val="20160830110244"/>
  <p:tag name="MH_LIBRARY" val="CONTENTS"/>
  <p:tag name="MH_TYPE" val="OTHERS"/>
  <p:tag name="ID" val="547143"/>
</p:tagLst>
</file>

<file path=ppt/tags/tag1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diagram634_2*i*1"/>
  <p:tag name="KSO_WM_TEMPLATE_CATEGORY" val="diagram"/>
  <p:tag name="KSO_WM_TEMPLATE_INDEX" val="634"/>
  <p:tag name="KSO_WM_UNIT_INDEX" val="1"/>
</p:tagLst>
</file>

<file path=ppt/tags/tag1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diagram634_2*i*8"/>
  <p:tag name="KSO_WM_TEMPLATE_CATEGORY" val="diagram"/>
  <p:tag name="KSO_WM_TEMPLATE_INDEX" val="634"/>
  <p:tag name="KSO_WM_UNIT_INDEX" val="8"/>
</p:tagLst>
</file>

<file path=ppt/tags/tag1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diagram634_2*i*15"/>
  <p:tag name="KSO_WM_TEMPLATE_CATEGORY" val="diagram"/>
  <p:tag name="KSO_WM_TEMPLATE_INDEX" val="634"/>
  <p:tag name="KSO_WM_UNIT_INDEX" val="15"/>
</p:tagLst>
</file>

<file path=ppt/tags/tag1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diagram634_2*i*22"/>
  <p:tag name="KSO_WM_TEMPLATE_CATEGORY" val="diagram"/>
  <p:tag name="KSO_WM_TEMPLATE_INDEX" val="634"/>
  <p:tag name="KSO_WM_UNIT_INDEX" val="22"/>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2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diagram634_2*i*29"/>
  <p:tag name="KSO_WM_TEMPLATE_CATEGORY" val="diagram"/>
  <p:tag name="KSO_WM_TEMPLATE_INDEX" val="634"/>
  <p:tag name="KSO_WM_UNIT_INDEX" val="29"/>
</p:tagLst>
</file>

<file path=ppt/tags/tag2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a"/>
  <p:tag name="KSO_WM_UNIT_INDEX" val="1_5_1"/>
  <p:tag name="KSO_WM_UNIT_ID" val="diagram634_2*l_h_a*1_5_1"/>
  <p:tag name="KSO_WM_UNIT_CLEAR" val="1"/>
  <p:tag name="KSO_WM_UNIT_LAYERLEVEL" val="1_1_1"/>
  <p:tag name="KSO_WM_UNIT_VALUE" val="24"/>
  <p:tag name="KSO_WM_UNIT_HIGHLIGHT" val="0"/>
  <p:tag name="KSO_WM_UNIT_COMPATIBLE" val="0"/>
  <p:tag name="KSO_WM_UNIT_PRESET_TEXT_INDEX" val="3"/>
  <p:tag name="KSO_WM_DIAGRAM_GROUP_CODE" val="l1-1"/>
  <p:tag name="KSO_WM_UNIT_PRESET_TEXT_LEN" val="17"/>
  <p:tag name="KSO_WM_UNIT_FILL_FORE_SCHEMECOLOR_INDEX" val="9"/>
  <p:tag name="KSO_WM_UNIT_FILL_TYPE" val="1"/>
  <p:tag name="KSO_WM_UNIT_TEXT_FILL_FORE_SCHEMECOLOR_INDEX" val="2"/>
  <p:tag name="KSO_WM_UNIT_TEXT_FILL_TYPE" val="1"/>
</p:tagLst>
</file>

<file path=ppt/tags/tag2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i"/>
  <p:tag name="KSO_WM_UNIT_INDEX" val="1_5"/>
  <p:tag name="KSO_WM_UNIT_ID" val="diagram634_2*l_i*1_5"/>
  <p:tag name="KSO_WM_UNIT_CLEAR" val="1"/>
  <p:tag name="KSO_WM_UNIT_LAYERLEVEL" val="1_1"/>
  <p:tag name="KSO_WM_DIAGRAM_GROUP_CODE" val="l1-1"/>
  <p:tag name="KSO_WM_UNIT_TEXT_FILL_FORE_SCHEMECOLOR_INDEX" val="9"/>
  <p:tag name="KSO_WM_UNIT_TEXT_FILL_TYPE" val="1"/>
</p:tagLst>
</file>

<file path=ppt/tags/tag2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f"/>
  <p:tag name="KSO_WM_UNIT_INDEX" val="1_5_1"/>
  <p:tag name="KSO_WM_UNIT_ID" val="diagram634_2*l_h_f*1_5_1"/>
  <p:tag name="KSO_WM_UNIT_CLEAR" val="1"/>
  <p:tag name="KSO_WM_UNIT_LAYERLEVEL" val="1_1_1"/>
  <p:tag name="KSO_WM_UNIT_VALUE" val="28"/>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2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a"/>
  <p:tag name="KSO_WM_UNIT_INDEX" val="1_4_1"/>
  <p:tag name="KSO_WM_UNIT_ID" val="diagram634_2*l_h_a*1_4_1"/>
  <p:tag name="KSO_WM_UNIT_CLEAR" val="1"/>
  <p:tag name="KSO_WM_UNIT_LAYERLEVEL" val="1_1_1"/>
  <p:tag name="KSO_WM_UNIT_VALUE" val="24"/>
  <p:tag name="KSO_WM_UNIT_HIGHLIGHT" val="0"/>
  <p:tag name="KSO_WM_UNIT_COMPATIBLE" val="0"/>
  <p:tag name="KSO_WM_UNIT_PRESET_TEXT_INDEX" val="3"/>
  <p:tag name="KSO_WM_DIAGRAM_GROUP_CODE" val="l1-1"/>
  <p:tag name="KSO_WM_UNIT_PRESET_TEXT_LEN" val="17"/>
  <p:tag name="KSO_WM_UNIT_FILL_FORE_SCHEMECOLOR_INDEX" val="8"/>
  <p:tag name="KSO_WM_UNIT_FILL_TYPE" val="1"/>
  <p:tag name="KSO_WM_UNIT_TEXT_FILL_FORE_SCHEMECOLOR_INDEX" val="2"/>
  <p:tag name="KSO_WM_UNIT_TEXT_FILL_TYPE" val="1"/>
</p:tagLst>
</file>

<file path=ppt/tags/tag2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i"/>
  <p:tag name="KSO_WM_UNIT_INDEX" val="1_4"/>
  <p:tag name="KSO_WM_UNIT_ID" val="diagram634_2*l_i*1_4"/>
  <p:tag name="KSO_WM_UNIT_CLEAR" val="1"/>
  <p:tag name="KSO_WM_UNIT_LAYERLEVEL" val="1_1"/>
  <p:tag name="KSO_WM_DIAGRAM_GROUP_CODE" val="l1-1"/>
  <p:tag name="KSO_WM_UNIT_TEXT_FILL_FORE_SCHEMECOLOR_INDEX" val="8"/>
  <p:tag name="KSO_WM_UNIT_TEXT_FILL_TYPE" val="1"/>
</p:tagLst>
</file>

<file path=ppt/tags/tag2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f"/>
  <p:tag name="KSO_WM_UNIT_INDEX" val="1_4_1"/>
  <p:tag name="KSO_WM_UNIT_ID" val="diagram634_2*l_h_f*1_4_1"/>
  <p:tag name="KSO_WM_UNIT_CLEAR" val="1"/>
  <p:tag name="KSO_WM_UNIT_LAYERLEVEL" val="1_1_1"/>
  <p:tag name="KSO_WM_UNIT_VALUE" val="28"/>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2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a"/>
  <p:tag name="KSO_WM_UNIT_INDEX" val="1_3_1"/>
  <p:tag name="KSO_WM_UNIT_ID" val="diagram634_2*l_h_a*1_3_1"/>
  <p:tag name="KSO_WM_UNIT_CLEAR" val="1"/>
  <p:tag name="KSO_WM_UNIT_LAYERLEVEL" val="1_1_1"/>
  <p:tag name="KSO_WM_UNIT_VALUE" val="24"/>
  <p:tag name="KSO_WM_UNIT_HIGHLIGHT" val="0"/>
  <p:tag name="KSO_WM_UNIT_COMPATIBLE" val="0"/>
  <p:tag name="KSO_WM_UNIT_PRESET_TEXT_INDEX" val="3"/>
  <p:tag name="KSO_WM_DIAGRAM_GROUP_CODE" val="l1-1"/>
  <p:tag name="KSO_WM_UNIT_PRESET_TEXT_LEN" val="17"/>
  <p:tag name="KSO_WM_UNIT_FILL_FORE_SCHEMECOLOR_INDEX" val="7"/>
  <p:tag name="KSO_WM_UNIT_FILL_TYPE" val="1"/>
  <p:tag name="KSO_WM_UNIT_TEXT_FILL_FORE_SCHEMECOLOR_INDEX" val="2"/>
  <p:tag name="KSO_WM_UNIT_TEXT_FILL_TYPE" val="1"/>
</p:tagLst>
</file>

<file path=ppt/tags/tag2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i"/>
  <p:tag name="KSO_WM_UNIT_INDEX" val="1_3"/>
  <p:tag name="KSO_WM_UNIT_ID" val="diagram634_2*l_i*1_3"/>
  <p:tag name="KSO_WM_UNIT_CLEAR" val="1"/>
  <p:tag name="KSO_WM_UNIT_LAYERLEVEL" val="1_1"/>
  <p:tag name="KSO_WM_DIAGRAM_GROUP_CODE" val="l1-1"/>
  <p:tag name="KSO_WM_UNIT_TEXT_FILL_FORE_SCHEMECOLOR_INDEX" val="7"/>
  <p:tag name="KSO_WM_UNIT_TEXT_FILL_TYPE" val="1"/>
</p:tagLst>
</file>

<file path=ppt/tags/tag2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f"/>
  <p:tag name="KSO_WM_UNIT_INDEX" val="1_3_1"/>
  <p:tag name="KSO_WM_UNIT_ID" val="diagram634_2*l_h_f*1_3_1"/>
  <p:tag name="KSO_WM_UNIT_CLEAR" val="1"/>
  <p:tag name="KSO_WM_UNIT_LAYERLEVEL" val="1_1_1"/>
  <p:tag name="KSO_WM_UNIT_VALUE" val="28"/>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3.xml><?xml version="1.0" encoding="utf-8"?>
<p:tagLst xmlns:a="http://schemas.openxmlformats.org/drawingml/2006/main" xmlns:r="http://schemas.openxmlformats.org/officeDocument/2006/relationships"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Lst>
</file>

<file path=ppt/tags/tag3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a"/>
  <p:tag name="KSO_WM_UNIT_INDEX" val="1_2_1"/>
  <p:tag name="KSO_WM_UNIT_ID" val="diagram634_2*l_h_a*1_2_1"/>
  <p:tag name="KSO_WM_UNIT_CLEAR" val="1"/>
  <p:tag name="KSO_WM_UNIT_LAYERLEVEL" val="1_1_1"/>
  <p:tag name="KSO_WM_UNIT_VALUE" val="24"/>
  <p:tag name="KSO_WM_UNIT_HIGHLIGHT" val="0"/>
  <p:tag name="KSO_WM_UNIT_COMPATIBLE" val="0"/>
  <p:tag name="KSO_WM_UNIT_PRESET_TEXT_INDEX" val="3"/>
  <p:tag name="KSO_WM_DIAGRAM_GROUP_CODE" val="l1-1"/>
  <p:tag name="KSO_WM_UNIT_PRESET_TEXT_LEN" val="17"/>
  <p:tag name="KSO_WM_UNIT_FILL_FORE_SCHEMECOLOR_INDEX" val="6"/>
  <p:tag name="KSO_WM_UNIT_FILL_TYPE" val="1"/>
  <p:tag name="KSO_WM_UNIT_TEXT_FILL_FORE_SCHEMECOLOR_INDEX" val="2"/>
  <p:tag name="KSO_WM_UNIT_TEXT_FILL_TYPE" val="1"/>
</p:tagLst>
</file>

<file path=ppt/tags/tag3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i"/>
  <p:tag name="KSO_WM_UNIT_INDEX" val="1_2"/>
  <p:tag name="KSO_WM_UNIT_ID" val="diagram634_2*l_i*1_2"/>
  <p:tag name="KSO_WM_UNIT_CLEAR" val="1"/>
  <p:tag name="KSO_WM_UNIT_LAYERLEVEL" val="1_1"/>
  <p:tag name="KSO_WM_DIAGRAM_GROUP_CODE" val="l1-1"/>
  <p:tag name="KSO_WM_UNIT_TEXT_FILL_FORE_SCHEMECOLOR_INDEX" val="6"/>
  <p:tag name="KSO_WM_UNIT_TEXT_FILL_TYPE" val="1"/>
</p:tagLst>
</file>

<file path=ppt/tags/tag3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f"/>
  <p:tag name="KSO_WM_UNIT_INDEX" val="1_2_1"/>
  <p:tag name="KSO_WM_UNIT_ID" val="diagram634_2*l_h_f*1_2_1"/>
  <p:tag name="KSO_WM_UNIT_CLEAR" val="1"/>
  <p:tag name="KSO_WM_UNIT_LAYERLEVEL" val="1_1_1"/>
  <p:tag name="KSO_WM_UNIT_VALUE" val="28"/>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3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a"/>
  <p:tag name="KSO_WM_UNIT_INDEX" val="1_1_1"/>
  <p:tag name="KSO_WM_UNIT_ID" val="diagram634_2*l_h_a*1_1_1"/>
  <p:tag name="KSO_WM_UNIT_CLEAR" val="1"/>
  <p:tag name="KSO_WM_UNIT_LAYERLEVEL" val="1_1_1"/>
  <p:tag name="KSO_WM_UNIT_VALUE" val="24"/>
  <p:tag name="KSO_WM_UNIT_HIGHLIGHT" val="0"/>
  <p:tag name="KSO_WM_UNIT_COMPATIBLE" val="0"/>
  <p:tag name="KSO_WM_UNIT_PRESET_TEXT_INDEX" val="3"/>
  <p:tag name="KSO_WM_DIAGRAM_GROUP_CODE" val="l1-1"/>
  <p:tag name="KSO_WM_UNIT_PRESET_TEXT_LEN" val="17"/>
  <p:tag name="KSO_WM_UNIT_FILL_FORE_SCHEMECOLOR_INDEX" val="5"/>
  <p:tag name="KSO_WM_UNIT_FILL_TYPE" val="1"/>
  <p:tag name="KSO_WM_UNIT_TEXT_FILL_FORE_SCHEMECOLOR_INDEX" val="2"/>
  <p:tag name="KSO_WM_UNIT_TEXT_FILL_TYPE" val="1"/>
</p:tagLst>
</file>

<file path=ppt/tags/tag3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i"/>
  <p:tag name="KSO_WM_UNIT_INDEX" val="1_1"/>
  <p:tag name="KSO_WM_UNIT_ID" val="diagram634_2*l_i*1_1"/>
  <p:tag name="KSO_WM_UNIT_CLEAR" val="1"/>
  <p:tag name="KSO_WM_UNIT_LAYERLEVEL" val="1_1"/>
  <p:tag name="KSO_WM_DIAGRAM_GROUP_CODE" val="l1-1"/>
  <p:tag name="KSO_WM_UNIT_TEXT_FILL_FORE_SCHEMECOLOR_INDEX" val="5"/>
  <p:tag name="KSO_WM_UNIT_TEXT_FILL_TYPE" val="1"/>
</p:tagLst>
</file>

<file path=ppt/tags/tag3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634"/>
  <p:tag name="KSO_WM_TAG_VERSION" val="1.0"/>
  <p:tag name="KSO_WM_BEAUTIFY_FLAG" val="#wm#"/>
  <p:tag name="KSO_WM_UNIT_TYPE" val="l_h_f"/>
  <p:tag name="KSO_WM_UNIT_INDEX" val="1_1_1"/>
  <p:tag name="KSO_WM_UNIT_ID" val="diagram634_2*l_h_f*1_1_1"/>
  <p:tag name="KSO_WM_UNIT_CLEAR" val="1"/>
  <p:tag name="KSO_WM_UNIT_LAYERLEVEL" val="1_1_1"/>
  <p:tag name="KSO_WM_UNIT_VALUE" val="28"/>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4.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AUTOCOLOR" val="TRUE"/>
  <p:tag name="MH_TYPE" val="CONTENTS"/>
  <p:tag name="ID" val="545823"/>
</p:tagLst>
</file>

<file path=ppt/tags/tag5.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ENTRY"/>
  <p:tag name="ID" val="545823"/>
  <p:tag name="MH_ORDER" val="1"/>
</p:tagLst>
</file>

<file path=ppt/tags/tag6.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NUMBER"/>
  <p:tag name="ID" val="545823"/>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ENTRY"/>
  <p:tag name="ID" val="545823"/>
  <p:tag name="MH_ORDER" val="3"/>
</p:tagLst>
</file>

<file path=ppt/tags/tag8.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NUMBER"/>
  <p:tag name="ID" val="545823"/>
  <p:tag name="MH_ORDER" val="3"/>
</p:tagLst>
</file>

<file path=ppt/tags/tag9.xml><?xml version="1.0" encoding="utf-8"?>
<p:tagLst xmlns:a="http://schemas.openxmlformats.org/drawingml/2006/main" xmlns:r="http://schemas.openxmlformats.org/officeDocument/2006/relationships" xmlns:p="http://schemas.openxmlformats.org/presentationml/2006/main">
  <p:tag name="MH" val="20160830110823"/>
  <p:tag name="MH_LIBRARY" val="CONTENTS"/>
  <p:tag name="MH_TYPE" val="ENTRY"/>
  <p:tag name="ID" val="545823"/>
  <p:tag name="MH_ORDER" val="2"/>
</p:tagLst>
</file>

<file path=ppt/theme/theme1.xml><?xml version="1.0" encoding="utf-8"?>
<a:theme xmlns:a="http://schemas.openxmlformats.org/drawingml/2006/main" name="Office 主题">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自定义 256">
      <a:dk1>
        <a:sysClr val="windowText" lastClr="000000"/>
      </a:dk1>
      <a:lt1>
        <a:sysClr val="window" lastClr="FFFFFF"/>
      </a:lt1>
      <a:dk2>
        <a:srgbClr val="C00000"/>
      </a:dk2>
      <a:lt2>
        <a:srgbClr val="E7E6E6"/>
      </a:lt2>
      <a:accent1>
        <a:srgbClr val="C00000"/>
      </a:accent1>
      <a:accent2>
        <a:srgbClr val="BFBFBF"/>
      </a:accent2>
      <a:accent3>
        <a:srgbClr val="C00000"/>
      </a:accent3>
      <a:accent4>
        <a:srgbClr val="BFBFBF"/>
      </a:accent4>
      <a:accent5>
        <a:srgbClr val="C00000"/>
      </a:accent5>
      <a:accent6>
        <a:srgbClr val="BFBFBF"/>
      </a:accent6>
      <a:hlink>
        <a:srgbClr val="C00000"/>
      </a:hlink>
      <a:folHlink>
        <a:srgbClr val="BFBFBF"/>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第一PPT，www.1ppt.com">
  <a:themeElements>
    <a:clrScheme name="自定义 256">
      <a:dk1>
        <a:sysClr val="windowText" lastClr="000000"/>
      </a:dk1>
      <a:lt1>
        <a:sysClr val="window" lastClr="FFFFFF"/>
      </a:lt1>
      <a:dk2>
        <a:srgbClr val="C00000"/>
      </a:dk2>
      <a:lt2>
        <a:srgbClr val="E7E6E6"/>
      </a:lt2>
      <a:accent1>
        <a:srgbClr val="C00000"/>
      </a:accent1>
      <a:accent2>
        <a:srgbClr val="BFBFBF"/>
      </a:accent2>
      <a:accent3>
        <a:srgbClr val="C00000"/>
      </a:accent3>
      <a:accent4>
        <a:srgbClr val="BFBFBF"/>
      </a:accent4>
      <a:accent5>
        <a:srgbClr val="C00000"/>
      </a:accent5>
      <a:accent6>
        <a:srgbClr val="BFBFBF"/>
      </a:accent6>
      <a:hlink>
        <a:srgbClr val="C00000"/>
      </a:hlink>
      <a:folHlink>
        <a:srgbClr val="BFBFBF"/>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2142</Words>
  <Application>Microsoft Office PowerPoint</Application>
  <PresentationFormat>宽屏</PresentationFormat>
  <Paragraphs>286</Paragraphs>
  <Slides>25</Slides>
  <Notes>24</Notes>
  <HiddenSlides>0</HiddenSlides>
  <MMClips>0</MMClips>
  <ScaleCrop>false</ScaleCrop>
  <HeadingPairs>
    <vt:vector size="8" baseType="variant">
      <vt:variant>
        <vt:lpstr>已用的字体</vt:lpstr>
      </vt:variant>
      <vt:variant>
        <vt:i4>6</vt:i4>
      </vt:variant>
      <vt:variant>
        <vt:lpstr>主题</vt:lpstr>
      </vt:variant>
      <vt:variant>
        <vt:i4>3</vt:i4>
      </vt:variant>
      <vt:variant>
        <vt:lpstr>嵌入 OLE 服务器</vt:lpstr>
      </vt:variant>
      <vt:variant>
        <vt:i4>1</vt:i4>
      </vt:variant>
      <vt:variant>
        <vt:lpstr>幻灯片标题</vt:lpstr>
      </vt:variant>
      <vt:variant>
        <vt:i4>25</vt:i4>
      </vt:variant>
    </vt:vector>
  </HeadingPairs>
  <TitlesOfParts>
    <vt:vector size="35" baseType="lpstr">
      <vt:lpstr>黑体</vt:lpstr>
      <vt:lpstr>微软雅黑</vt:lpstr>
      <vt:lpstr>幼圆</vt:lpstr>
      <vt:lpstr>Arial</vt:lpstr>
      <vt:lpstr>Calibri</vt:lpstr>
      <vt:lpstr>Calibri Light</vt:lpstr>
      <vt:lpstr>Office 主题</vt:lpstr>
      <vt:lpstr>第一PPT，www.1ppt.com</vt:lpstr>
      <vt:lpstr>1_第一PPT，www.1ppt.com</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10</cp:revision>
  <dcterms:created xsi:type="dcterms:W3CDTF">2018-03-01T02:03:00Z</dcterms:created>
  <dcterms:modified xsi:type="dcterms:W3CDTF">2018-12-17T06:46:57Z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2052-10.1.0.7668</vt:lpwstr>
  </property>
  <property fmtid="{D5CDD505-2E9C-101B-9397-08002B2CF9AE}" pid="3" name="KSORubyTemplateID">
    <vt:lpwstr>13</vt:lpwstr>
  </property>
</Properties>
</file>