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0" r:id="rId1"/>
  </p:sldMasterIdLst>
  <p:notesMasterIdLst>
    <p:notesMasterId r:id="rId9"/>
  </p:notesMasterIdLst>
  <p:sldIdLst>
    <p:sldId id="256" r:id="rId2"/>
    <p:sldId id="275" r:id="rId3"/>
    <p:sldId id="276" r:id="rId4"/>
    <p:sldId id="266" r:id="rId5"/>
    <p:sldId id="273" r:id="rId6"/>
    <p:sldId id="264" r:id="rId7"/>
    <p:sldId id="268"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9216"/>
    <p:restoredTop sz="94631"/>
  </p:normalViewPr>
  <p:slideViewPr>
    <p:cSldViewPr snapToGrid="0" snapToObjects="1">
      <p:cViewPr varScale="1">
        <p:scale>
          <a:sx n="51" d="100"/>
          <a:sy n="51" d="100"/>
        </p:scale>
        <p:origin x="86" y="48"/>
      </p:cViewPr>
      <p:guideLst/>
    </p:cSldViewPr>
  </p:slideViewPr>
  <p:notesTextViewPr>
    <p:cViewPr>
      <p:scale>
        <a:sx n="130" d="100"/>
        <a:sy n="13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31F5638-06D6-374F-AB8C-7EE0B321F5AA}" type="doc">
      <dgm:prSet loTypeId="urn:microsoft.com/office/officeart/2009/3/layout/OpposingIdeas" loCatId="" qsTypeId="urn:microsoft.com/office/officeart/2005/8/quickstyle/simple4" qsCatId="simple" csTypeId="urn:microsoft.com/office/officeart/2005/8/colors/accent1_2" csCatId="accent1" phldr="1"/>
      <dgm:spPr/>
      <dgm:t>
        <a:bodyPr/>
        <a:lstStyle/>
        <a:p>
          <a:endParaRPr lang="en-US"/>
        </a:p>
      </dgm:t>
    </dgm:pt>
    <dgm:pt modelId="{0E507B20-0895-AE48-A0D1-F2A7609FCCF7}">
      <dgm:prSet phldrT="[Text]"/>
      <dgm:spPr/>
      <dgm:t>
        <a:bodyPr/>
        <a:lstStyle/>
        <a:p>
          <a:r>
            <a:rPr lang="en-US" dirty="0"/>
            <a:t>Downstream States</a:t>
          </a:r>
        </a:p>
      </dgm:t>
    </dgm:pt>
    <dgm:pt modelId="{3DB16F45-DA1F-884C-AB9F-AA8D2365C732}" type="parTrans" cxnId="{C776603E-6287-BF44-B9B2-1C180C0DBD86}">
      <dgm:prSet/>
      <dgm:spPr/>
      <dgm:t>
        <a:bodyPr/>
        <a:lstStyle/>
        <a:p>
          <a:endParaRPr lang="en-US"/>
        </a:p>
      </dgm:t>
    </dgm:pt>
    <dgm:pt modelId="{A47061A5-5673-554B-91AC-660638EB1417}" type="sibTrans" cxnId="{C776603E-6287-BF44-B9B2-1C180C0DBD86}">
      <dgm:prSet/>
      <dgm:spPr/>
      <dgm:t>
        <a:bodyPr/>
        <a:lstStyle/>
        <a:p>
          <a:endParaRPr lang="en-US"/>
        </a:p>
      </dgm:t>
    </dgm:pt>
    <dgm:pt modelId="{B0141C27-D72B-BA4D-9DDE-46829F7DA0AA}">
      <dgm:prSet phldrT="[Text]" custT="1"/>
      <dgm:spPr/>
      <dgm:t>
        <a:bodyPr/>
        <a:lstStyle/>
        <a:p>
          <a:r>
            <a:rPr lang="en-US" sz="1600" dirty="0"/>
            <a:t>Art. 7: No Significant Harm</a:t>
          </a:r>
        </a:p>
        <a:p>
          <a:r>
            <a:rPr lang="en-US" altLang="zh-CN" sz="1400" i="1" dirty="0"/>
            <a:t>Appears</a:t>
          </a:r>
          <a:r>
            <a:rPr lang="zh-CN" altLang="en-US" sz="1400" dirty="0"/>
            <a:t> </a:t>
          </a:r>
          <a:r>
            <a:rPr lang="en-US" altLang="zh-CN" sz="1400" dirty="0"/>
            <a:t>to</a:t>
          </a:r>
          <a:r>
            <a:rPr lang="zh-CN" altLang="en-US" sz="1400" dirty="0"/>
            <a:t> </a:t>
          </a:r>
          <a:r>
            <a:rPr lang="en-US" altLang="zh-CN" sz="1400" dirty="0"/>
            <a:t>provide</a:t>
          </a:r>
          <a:r>
            <a:rPr lang="zh-CN" altLang="en-US" sz="1400" dirty="0"/>
            <a:t> </a:t>
          </a:r>
          <a:r>
            <a:rPr lang="en-US" altLang="zh-CN" sz="1400" dirty="0"/>
            <a:t>protection</a:t>
          </a:r>
          <a:r>
            <a:rPr lang="zh-CN" altLang="en-US" sz="1400" dirty="0"/>
            <a:t> </a:t>
          </a:r>
          <a:r>
            <a:rPr lang="en-US" altLang="zh-CN" sz="1400" dirty="0"/>
            <a:t>against</a:t>
          </a:r>
          <a:r>
            <a:rPr lang="zh-CN" altLang="en-US" sz="1400" dirty="0"/>
            <a:t> </a:t>
          </a:r>
          <a:r>
            <a:rPr lang="en-US" altLang="zh-CN" sz="1400" dirty="0"/>
            <a:t>impact</a:t>
          </a:r>
          <a:r>
            <a:rPr lang="zh-CN" altLang="en-US" sz="1400" dirty="0"/>
            <a:t> </a:t>
          </a:r>
          <a:r>
            <a:rPr lang="en-US" altLang="zh-CN" sz="1400" dirty="0"/>
            <a:t>from</a:t>
          </a:r>
          <a:r>
            <a:rPr lang="zh-CN" altLang="en-US" sz="1400" dirty="0"/>
            <a:t> </a:t>
          </a:r>
          <a:r>
            <a:rPr lang="en-US" altLang="zh-CN" sz="1400" dirty="0"/>
            <a:t>upstream</a:t>
          </a:r>
          <a:r>
            <a:rPr lang="zh-CN" altLang="en-US" sz="1400" dirty="0"/>
            <a:t> </a:t>
          </a:r>
          <a:r>
            <a:rPr lang="en-US" altLang="zh-CN" sz="1400" dirty="0"/>
            <a:t>activities</a:t>
          </a:r>
          <a:endParaRPr lang="en-US" sz="1400" dirty="0"/>
        </a:p>
      </dgm:t>
    </dgm:pt>
    <dgm:pt modelId="{851B24C8-A09B-E340-9AC2-2CB799D57973}" type="parTrans" cxnId="{3F34D662-60CE-8D42-9D0A-A53B4460B89A}">
      <dgm:prSet/>
      <dgm:spPr/>
      <dgm:t>
        <a:bodyPr/>
        <a:lstStyle/>
        <a:p>
          <a:endParaRPr lang="en-US"/>
        </a:p>
      </dgm:t>
    </dgm:pt>
    <dgm:pt modelId="{6396F36F-1F54-7240-87A1-A39E5B86D43F}" type="sibTrans" cxnId="{3F34D662-60CE-8D42-9D0A-A53B4460B89A}">
      <dgm:prSet/>
      <dgm:spPr/>
      <dgm:t>
        <a:bodyPr/>
        <a:lstStyle/>
        <a:p>
          <a:endParaRPr lang="en-US"/>
        </a:p>
      </dgm:t>
    </dgm:pt>
    <dgm:pt modelId="{815A8E28-415C-3E4E-80B1-1D6379561A7B}">
      <dgm:prSet phldrT="[Text]"/>
      <dgm:spPr/>
      <dgm:t>
        <a:bodyPr/>
        <a:lstStyle/>
        <a:p>
          <a:r>
            <a:rPr lang="en-US" dirty="0"/>
            <a:t>Upstream States</a:t>
          </a:r>
        </a:p>
      </dgm:t>
    </dgm:pt>
    <dgm:pt modelId="{995E106A-A157-4249-AC3A-0198D904EF11}" type="parTrans" cxnId="{75803362-F392-0C48-8FB1-10CCB624C4FA}">
      <dgm:prSet/>
      <dgm:spPr/>
      <dgm:t>
        <a:bodyPr/>
        <a:lstStyle/>
        <a:p>
          <a:endParaRPr lang="en-US"/>
        </a:p>
      </dgm:t>
    </dgm:pt>
    <dgm:pt modelId="{FA01CE1A-A413-3745-AB96-01A564348512}" type="sibTrans" cxnId="{75803362-F392-0C48-8FB1-10CCB624C4FA}">
      <dgm:prSet/>
      <dgm:spPr/>
      <dgm:t>
        <a:bodyPr/>
        <a:lstStyle/>
        <a:p>
          <a:endParaRPr lang="en-US"/>
        </a:p>
      </dgm:t>
    </dgm:pt>
    <dgm:pt modelId="{754918D6-F513-4F4F-B3E7-8F829AA2AF5E}">
      <dgm:prSet phldrT="[Text]" custT="1"/>
      <dgm:spPr/>
      <dgm:t>
        <a:bodyPr/>
        <a:lstStyle/>
        <a:p>
          <a:r>
            <a:rPr lang="en-US" sz="1600" dirty="0"/>
            <a:t>Art. 5: Equitable and Reasonable Utilization</a:t>
          </a:r>
        </a:p>
        <a:p>
          <a:r>
            <a:rPr lang="en-US" altLang="zh-CN" sz="1400" i="1" dirty="0"/>
            <a:t>Appears</a:t>
          </a:r>
          <a:r>
            <a:rPr lang="en-US" altLang="zh-CN" sz="1400" dirty="0"/>
            <a:t> to provide space for utilization in ways that may harm downstream neighbors.</a:t>
          </a:r>
          <a:endParaRPr lang="en-US" sz="1400" dirty="0"/>
        </a:p>
      </dgm:t>
    </dgm:pt>
    <dgm:pt modelId="{D2104DEA-936B-D44C-9AD3-6E285C5EF925}" type="parTrans" cxnId="{82E7FB23-ED37-E54B-8F12-1AFBB1A1B3A1}">
      <dgm:prSet/>
      <dgm:spPr/>
      <dgm:t>
        <a:bodyPr/>
        <a:lstStyle/>
        <a:p>
          <a:endParaRPr lang="en-US"/>
        </a:p>
      </dgm:t>
    </dgm:pt>
    <dgm:pt modelId="{9EDDB8FE-9AF0-3F43-851B-5FF7F23436B3}" type="sibTrans" cxnId="{82E7FB23-ED37-E54B-8F12-1AFBB1A1B3A1}">
      <dgm:prSet/>
      <dgm:spPr/>
      <dgm:t>
        <a:bodyPr/>
        <a:lstStyle/>
        <a:p>
          <a:endParaRPr lang="en-US"/>
        </a:p>
      </dgm:t>
    </dgm:pt>
    <dgm:pt modelId="{26EB1B48-FBF1-AC49-A043-5D6F7ED39B24}" type="pres">
      <dgm:prSet presAssocID="{631F5638-06D6-374F-AB8C-7EE0B321F5AA}" presName="Name0" presStyleCnt="0">
        <dgm:presLayoutVars>
          <dgm:chMax val="2"/>
          <dgm:dir/>
          <dgm:animOne val="branch"/>
          <dgm:animLvl val="lvl"/>
          <dgm:resizeHandles val="exact"/>
        </dgm:presLayoutVars>
      </dgm:prSet>
      <dgm:spPr/>
    </dgm:pt>
    <dgm:pt modelId="{FC79C858-10A1-B44B-8DC9-5474851C5F2B}" type="pres">
      <dgm:prSet presAssocID="{631F5638-06D6-374F-AB8C-7EE0B321F5AA}" presName="Background" presStyleLbl="node1" presStyleIdx="0" presStyleCnt="1"/>
      <dgm:spPr/>
    </dgm:pt>
    <dgm:pt modelId="{78649E34-41DB-2D41-8C27-F63B4E6FD597}" type="pres">
      <dgm:prSet presAssocID="{631F5638-06D6-374F-AB8C-7EE0B321F5AA}" presName="Divider" presStyleLbl="callout" presStyleIdx="0" presStyleCnt="1"/>
      <dgm:spPr/>
    </dgm:pt>
    <dgm:pt modelId="{FA8F37F7-5A8D-4449-B6A3-270B5D7930E6}" type="pres">
      <dgm:prSet presAssocID="{631F5638-06D6-374F-AB8C-7EE0B321F5AA}" presName="ChildText1" presStyleLbl="revTx" presStyleIdx="0" presStyleCnt="0">
        <dgm:presLayoutVars>
          <dgm:chMax val="0"/>
          <dgm:chPref val="0"/>
          <dgm:bulletEnabled val="1"/>
        </dgm:presLayoutVars>
      </dgm:prSet>
      <dgm:spPr/>
    </dgm:pt>
    <dgm:pt modelId="{2FDF7EA7-230E-7A4E-B3BF-C14741083779}" type="pres">
      <dgm:prSet presAssocID="{631F5638-06D6-374F-AB8C-7EE0B321F5AA}" presName="ChildText2" presStyleLbl="revTx" presStyleIdx="0" presStyleCnt="0">
        <dgm:presLayoutVars>
          <dgm:chMax val="0"/>
          <dgm:chPref val="0"/>
          <dgm:bulletEnabled val="1"/>
        </dgm:presLayoutVars>
      </dgm:prSet>
      <dgm:spPr/>
    </dgm:pt>
    <dgm:pt modelId="{4570BA58-AD92-6249-B5F1-F33CECF2EA0A}" type="pres">
      <dgm:prSet presAssocID="{631F5638-06D6-374F-AB8C-7EE0B321F5AA}" presName="ParentText1" presStyleLbl="revTx" presStyleIdx="0" presStyleCnt="0">
        <dgm:presLayoutVars>
          <dgm:chMax val="1"/>
          <dgm:chPref val="1"/>
        </dgm:presLayoutVars>
      </dgm:prSet>
      <dgm:spPr/>
    </dgm:pt>
    <dgm:pt modelId="{8ECF1155-1B3F-5E4F-BBA4-C8A41E2E62EA}" type="pres">
      <dgm:prSet presAssocID="{631F5638-06D6-374F-AB8C-7EE0B321F5AA}" presName="ParentShape1" presStyleLbl="alignImgPlace1" presStyleIdx="0" presStyleCnt="2">
        <dgm:presLayoutVars/>
      </dgm:prSet>
      <dgm:spPr/>
    </dgm:pt>
    <dgm:pt modelId="{2A6722F5-8852-CE41-A9AA-22C0B722E43F}" type="pres">
      <dgm:prSet presAssocID="{631F5638-06D6-374F-AB8C-7EE0B321F5AA}" presName="ParentText2" presStyleLbl="revTx" presStyleIdx="0" presStyleCnt="0">
        <dgm:presLayoutVars>
          <dgm:chMax val="1"/>
          <dgm:chPref val="1"/>
        </dgm:presLayoutVars>
      </dgm:prSet>
      <dgm:spPr/>
    </dgm:pt>
    <dgm:pt modelId="{B304AAF6-CA84-4344-9887-F3BB273AA90F}" type="pres">
      <dgm:prSet presAssocID="{631F5638-06D6-374F-AB8C-7EE0B321F5AA}" presName="ParentShape2" presStyleLbl="alignImgPlace1" presStyleIdx="1" presStyleCnt="2">
        <dgm:presLayoutVars/>
      </dgm:prSet>
      <dgm:spPr/>
    </dgm:pt>
  </dgm:ptLst>
  <dgm:cxnLst>
    <dgm:cxn modelId="{9C01F216-97CB-2445-9423-AE49814913CC}" type="presOf" srcId="{815A8E28-415C-3E4E-80B1-1D6379561A7B}" destId="{B304AAF6-CA84-4344-9887-F3BB273AA90F}" srcOrd="1" destOrd="0" presId="urn:microsoft.com/office/officeart/2009/3/layout/OpposingIdeas"/>
    <dgm:cxn modelId="{82E7FB23-ED37-E54B-8F12-1AFBB1A1B3A1}" srcId="{815A8E28-415C-3E4E-80B1-1D6379561A7B}" destId="{754918D6-F513-4F4F-B3E7-8F829AA2AF5E}" srcOrd="0" destOrd="0" parTransId="{D2104DEA-936B-D44C-9AD3-6E285C5EF925}" sibTransId="{9EDDB8FE-9AF0-3F43-851B-5FF7F23436B3}"/>
    <dgm:cxn modelId="{ADD6303B-B3A5-FB47-B49C-5B8AEB32E9DD}" type="presOf" srcId="{0E507B20-0895-AE48-A0D1-F2A7609FCCF7}" destId="{4570BA58-AD92-6249-B5F1-F33CECF2EA0A}" srcOrd="0" destOrd="0" presId="urn:microsoft.com/office/officeart/2009/3/layout/OpposingIdeas"/>
    <dgm:cxn modelId="{C776603E-6287-BF44-B9B2-1C180C0DBD86}" srcId="{631F5638-06D6-374F-AB8C-7EE0B321F5AA}" destId="{0E507B20-0895-AE48-A0D1-F2A7609FCCF7}" srcOrd="0" destOrd="0" parTransId="{3DB16F45-DA1F-884C-AB9F-AA8D2365C732}" sibTransId="{A47061A5-5673-554B-91AC-660638EB1417}"/>
    <dgm:cxn modelId="{75803362-F392-0C48-8FB1-10CCB624C4FA}" srcId="{631F5638-06D6-374F-AB8C-7EE0B321F5AA}" destId="{815A8E28-415C-3E4E-80B1-1D6379561A7B}" srcOrd="1" destOrd="0" parTransId="{995E106A-A157-4249-AC3A-0198D904EF11}" sibTransId="{FA01CE1A-A413-3745-AB96-01A564348512}"/>
    <dgm:cxn modelId="{3F34D662-60CE-8D42-9D0A-A53B4460B89A}" srcId="{0E507B20-0895-AE48-A0D1-F2A7609FCCF7}" destId="{B0141C27-D72B-BA4D-9DDE-46829F7DA0AA}" srcOrd="0" destOrd="0" parTransId="{851B24C8-A09B-E340-9AC2-2CB799D57973}" sibTransId="{6396F36F-1F54-7240-87A1-A39E5B86D43F}"/>
    <dgm:cxn modelId="{9D0F4449-7C07-E642-A52D-7E743AC8EFF9}" type="presOf" srcId="{B0141C27-D72B-BA4D-9DDE-46829F7DA0AA}" destId="{FA8F37F7-5A8D-4449-B6A3-270B5D7930E6}" srcOrd="0" destOrd="0" presId="urn:microsoft.com/office/officeart/2009/3/layout/OpposingIdeas"/>
    <dgm:cxn modelId="{70A4D18D-31AE-F740-8CAB-B40FFA3B5052}" type="presOf" srcId="{0E507B20-0895-AE48-A0D1-F2A7609FCCF7}" destId="{8ECF1155-1B3F-5E4F-BBA4-C8A41E2E62EA}" srcOrd="1" destOrd="0" presId="urn:microsoft.com/office/officeart/2009/3/layout/OpposingIdeas"/>
    <dgm:cxn modelId="{31504E97-DDE7-D345-8151-2A12EA790AC5}" type="presOf" srcId="{754918D6-F513-4F4F-B3E7-8F829AA2AF5E}" destId="{2FDF7EA7-230E-7A4E-B3BF-C14741083779}" srcOrd="0" destOrd="0" presId="urn:microsoft.com/office/officeart/2009/3/layout/OpposingIdeas"/>
    <dgm:cxn modelId="{F574EEA5-1683-774A-AEBB-1A3536CF2CC1}" type="presOf" srcId="{631F5638-06D6-374F-AB8C-7EE0B321F5AA}" destId="{26EB1B48-FBF1-AC49-A043-5D6F7ED39B24}" srcOrd="0" destOrd="0" presId="urn:microsoft.com/office/officeart/2009/3/layout/OpposingIdeas"/>
    <dgm:cxn modelId="{7870BBB6-3D0E-5042-9B16-44D41FFF35F4}" type="presOf" srcId="{815A8E28-415C-3E4E-80B1-1D6379561A7B}" destId="{2A6722F5-8852-CE41-A9AA-22C0B722E43F}" srcOrd="0" destOrd="0" presId="urn:microsoft.com/office/officeart/2009/3/layout/OpposingIdeas"/>
    <dgm:cxn modelId="{2AF5970A-D49E-F944-8097-B20B2FD6C473}" type="presParOf" srcId="{26EB1B48-FBF1-AC49-A043-5D6F7ED39B24}" destId="{FC79C858-10A1-B44B-8DC9-5474851C5F2B}" srcOrd="0" destOrd="0" presId="urn:microsoft.com/office/officeart/2009/3/layout/OpposingIdeas"/>
    <dgm:cxn modelId="{621D2404-F9ED-644C-B2FB-CB65CACE861B}" type="presParOf" srcId="{26EB1B48-FBF1-AC49-A043-5D6F7ED39B24}" destId="{78649E34-41DB-2D41-8C27-F63B4E6FD597}" srcOrd="1" destOrd="0" presId="urn:microsoft.com/office/officeart/2009/3/layout/OpposingIdeas"/>
    <dgm:cxn modelId="{57C8A5FA-9CCF-7544-862A-9747642FCB7B}" type="presParOf" srcId="{26EB1B48-FBF1-AC49-A043-5D6F7ED39B24}" destId="{FA8F37F7-5A8D-4449-B6A3-270B5D7930E6}" srcOrd="2" destOrd="0" presId="urn:microsoft.com/office/officeart/2009/3/layout/OpposingIdeas"/>
    <dgm:cxn modelId="{C5400144-6887-5543-9285-D2803E8D59D0}" type="presParOf" srcId="{26EB1B48-FBF1-AC49-A043-5D6F7ED39B24}" destId="{2FDF7EA7-230E-7A4E-B3BF-C14741083779}" srcOrd="3" destOrd="0" presId="urn:microsoft.com/office/officeart/2009/3/layout/OpposingIdeas"/>
    <dgm:cxn modelId="{7982DBBA-64FA-A24C-A1F5-B13B84876057}" type="presParOf" srcId="{26EB1B48-FBF1-AC49-A043-5D6F7ED39B24}" destId="{4570BA58-AD92-6249-B5F1-F33CECF2EA0A}" srcOrd="4" destOrd="0" presId="urn:microsoft.com/office/officeart/2009/3/layout/OpposingIdeas"/>
    <dgm:cxn modelId="{74CB1378-9E13-924A-9484-A3B75F1F7718}" type="presParOf" srcId="{26EB1B48-FBF1-AC49-A043-5D6F7ED39B24}" destId="{8ECF1155-1B3F-5E4F-BBA4-C8A41E2E62EA}" srcOrd="5" destOrd="0" presId="urn:microsoft.com/office/officeart/2009/3/layout/OpposingIdeas"/>
    <dgm:cxn modelId="{193C7F8E-5353-4441-A686-F0EC74C6B11E}" type="presParOf" srcId="{26EB1B48-FBF1-AC49-A043-5D6F7ED39B24}" destId="{2A6722F5-8852-CE41-A9AA-22C0B722E43F}" srcOrd="6" destOrd="0" presId="urn:microsoft.com/office/officeart/2009/3/layout/OpposingIdeas"/>
    <dgm:cxn modelId="{D23F5678-16C7-DB40-A71B-C853B44104C2}" type="presParOf" srcId="{26EB1B48-FBF1-AC49-A043-5D6F7ED39B24}" destId="{B304AAF6-CA84-4344-9887-F3BB273AA90F}" srcOrd="7" destOrd="0" presId="urn:microsoft.com/office/officeart/2009/3/layout/OpposingIdea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52B4BF2-D1BE-7F48-9D1D-8BFED811FC9D}" type="doc">
      <dgm:prSet loTypeId="urn:microsoft.com/office/officeart/2009/layout/ReverseList" loCatId="" qsTypeId="urn:microsoft.com/office/officeart/2005/8/quickstyle/simple4" qsCatId="simple" csTypeId="urn:microsoft.com/office/officeart/2005/8/colors/accent1_2" csCatId="accent1" phldr="1"/>
      <dgm:spPr/>
      <dgm:t>
        <a:bodyPr/>
        <a:lstStyle/>
        <a:p>
          <a:endParaRPr lang="en-US"/>
        </a:p>
      </dgm:t>
    </dgm:pt>
    <dgm:pt modelId="{A11ED542-1D8A-F847-8DB6-C8CAA41490DC}">
      <dgm:prSet phldrT="[Text]"/>
      <dgm:spPr/>
      <dgm:t>
        <a:bodyPr/>
        <a:lstStyle/>
        <a:p>
          <a:r>
            <a:rPr lang="en-US" dirty="0"/>
            <a:t>Upstream</a:t>
          </a:r>
        </a:p>
      </dgm:t>
    </dgm:pt>
    <dgm:pt modelId="{06BA34A5-1B75-AD4E-9C08-FB2572A68EF7}" type="parTrans" cxnId="{D1BFB021-FE94-1F40-AD81-EFDFD9C260DC}">
      <dgm:prSet/>
      <dgm:spPr/>
      <dgm:t>
        <a:bodyPr/>
        <a:lstStyle/>
        <a:p>
          <a:endParaRPr lang="en-US"/>
        </a:p>
      </dgm:t>
    </dgm:pt>
    <dgm:pt modelId="{06A41A87-CB1F-4148-854D-3C79E05B238C}" type="sibTrans" cxnId="{D1BFB021-FE94-1F40-AD81-EFDFD9C260DC}">
      <dgm:prSet/>
      <dgm:spPr/>
      <dgm:t>
        <a:bodyPr/>
        <a:lstStyle/>
        <a:p>
          <a:endParaRPr lang="en-US"/>
        </a:p>
      </dgm:t>
    </dgm:pt>
    <dgm:pt modelId="{4A35336D-686B-C54A-9296-E56CECCE6252}">
      <dgm:prSet phldrT="[Text]"/>
      <dgm:spPr/>
      <dgm:t>
        <a:bodyPr/>
        <a:lstStyle/>
        <a:p>
          <a:r>
            <a:rPr lang="en-US" dirty="0"/>
            <a:t>Downstream</a:t>
          </a:r>
        </a:p>
      </dgm:t>
    </dgm:pt>
    <dgm:pt modelId="{A8D86A73-C24C-0E4F-9FED-D05F63554FC5}" type="parTrans" cxnId="{FD09ECC8-902F-9F4E-95B8-64DB01F70DDA}">
      <dgm:prSet/>
      <dgm:spPr/>
      <dgm:t>
        <a:bodyPr/>
        <a:lstStyle/>
        <a:p>
          <a:endParaRPr lang="en-US"/>
        </a:p>
      </dgm:t>
    </dgm:pt>
    <dgm:pt modelId="{0699DF7B-22BF-E54B-9675-9C2037D4ABDB}" type="sibTrans" cxnId="{FD09ECC8-902F-9F4E-95B8-64DB01F70DDA}">
      <dgm:prSet/>
      <dgm:spPr/>
      <dgm:t>
        <a:bodyPr/>
        <a:lstStyle/>
        <a:p>
          <a:endParaRPr lang="en-US"/>
        </a:p>
      </dgm:t>
    </dgm:pt>
    <dgm:pt modelId="{F3F61DFD-E1F9-E64C-81DD-4ACC7295D0E3}">
      <dgm:prSet/>
      <dgm:spPr/>
      <dgm:t>
        <a:bodyPr/>
        <a:lstStyle/>
        <a:p>
          <a:r>
            <a:rPr lang="en-US" dirty="0"/>
            <a:t>Respects that harm to downstream riparian is usually </a:t>
          </a:r>
          <a:r>
            <a:rPr lang="en-US" i="1" dirty="0"/>
            <a:t>unidirectional </a:t>
          </a:r>
          <a:r>
            <a:rPr lang="en-US" dirty="0"/>
            <a:t>and </a:t>
          </a:r>
          <a:r>
            <a:rPr lang="en-US" i="1" dirty="0"/>
            <a:t>physical</a:t>
          </a:r>
        </a:p>
      </dgm:t>
    </dgm:pt>
    <dgm:pt modelId="{B1D8F8FA-C514-0049-B065-E3EB470DC451}" type="parTrans" cxnId="{4983394B-9C39-5D45-AA5F-F0B87DB1ACCC}">
      <dgm:prSet/>
      <dgm:spPr/>
      <dgm:t>
        <a:bodyPr/>
        <a:lstStyle/>
        <a:p>
          <a:endParaRPr lang="en-US"/>
        </a:p>
      </dgm:t>
    </dgm:pt>
    <dgm:pt modelId="{305AD887-BF47-BA4E-A447-471E5F66D0B9}" type="sibTrans" cxnId="{4983394B-9C39-5D45-AA5F-F0B87DB1ACCC}">
      <dgm:prSet/>
      <dgm:spPr/>
      <dgm:t>
        <a:bodyPr/>
        <a:lstStyle/>
        <a:p>
          <a:endParaRPr lang="en-US"/>
        </a:p>
      </dgm:t>
    </dgm:pt>
    <dgm:pt modelId="{C600B6E6-EEC5-A548-AE5B-E2C6A5A739A7}">
      <dgm:prSet/>
      <dgm:spPr/>
      <dgm:t>
        <a:bodyPr/>
        <a:lstStyle/>
        <a:p>
          <a:endParaRPr lang="en-US" dirty="0"/>
        </a:p>
      </dgm:t>
    </dgm:pt>
    <dgm:pt modelId="{58F68916-D68D-334A-9B02-4E0156F94CF2}" type="parTrans" cxnId="{219C476C-3B94-7845-9878-471325B781A9}">
      <dgm:prSet/>
      <dgm:spPr/>
      <dgm:t>
        <a:bodyPr/>
        <a:lstStyle/>
        <a:p>
          <a:endParaRPr lang="en-US"/>
        </a:p>
      </dgm:t>
    </dgm:pt>
    <dgm:pt modelId="{6923EE53-838D-B844-A618-224FE8B4AFF9}" type="sibTrans" cxnId="{219C476C-3B94-7845-9878-471325B781A9}">
      <dgm:prSet/>
      <dgm:spPr/>
      <dgm:t>
        <a:bodyPr/>
        <a:lstStyle/>
        <a:p>
          <a:endParaRPr lang="en-US"/>
        </a:p>
      </dgm:t>
    </dgm:pt>
    <dgm:pt modelId="{69AED30A-F1A9-A64A-860E-B6F960941779}">
      <dgm:prSet/>
      <dgm:spPr/>
      <dgm:t>
        <a:bodyPr/>
        <a:lstStyle/>
        <a:p>
          <a:r>
            <a:rPr lang="en-US" dirty="0"/>
            <a:t>Respects that harm to upstream riparian is generally </a:t>
          </a:r>
          <a:r>
            <a:rPr lang="en-US" i="1" dirty="0"/>
            <a:t>geopolitical </a:t>
          </a:r>
          <a:r>
            <a:rPr lang="en-US" dirty="0"/>
            <a:t>and </a:t>
          </a:r>
          <a:r>
            <a:rPr lang="en-US" i="1" dirty="0"/>
            <a:t>economic</a:t>
          </a:r>
        </a:p>
      </dgm:t>
    </dgm:pt>
    <dgm:pt modelId="{9DD36337-CA94-5C4B-AB76-B98EEF333F7A}" type="parTrans" cxnId="{16D9F5B1-3B08-9E46-AAF2-5E644A861802}">
      <dgm:prSet/>
      <dgm:spPr/>
      <dgm:t>
        <a:bodyPr/>
        <a:lstStyle/>
        <a:p>
          <a:endParaRPr lang="en-US"/>
        </a:p>
      </dgm:t>
    </dgm:pt>
    <dgm:pt modelId="{D5FEC758-84F1-8349-94E4-8B6A643148F8}" type="sibTrans" cxnId="{16D9F5B1-3B08-9E46-AAF2-5E644A861802}">
      <dgm:prSet/>
      <dgm:spPr/>
      <dgm:t>
        <a:bodyPr/>
        <a:lstStyle/>
        <a:p>
          <a:endParaRPr lang="en-US"/>
        </a:p>
      </dgm:t>
    </dgm:pt>
    <dgm:pt modelId="{1886CE78-8F1C-414D-A0DE-95B5130D9213}">
      <dgm:prSet/>
      <dgm:spPr/>
      <dgm:t>
        <a:bodyPr/>
        <a:lstStyle/>
        <a:p>
          <a:endParaRPr lang="en-US" dirty="0"/>
        </a:p>
      </dgm:t>
    </dgm:pt>
    <dgm:pt modelId="{EDF80BD6-5452-5546-8112-A82A7594D604}" type="parTrans" cxnId="{D7551EBF-84F6-E547-AD98-28016FFB7EB3}">
      <dgm:prSet/>
      <dgm:spPr/>
      <dgm:t>
        <a:bodyPr/>
        <a:lstStyle/>
        <a:p>
          <a:endParaRPr lang="en-US"/>
        </a:p>
      </dgm:t>
    </dgm:pt>
    <dgm:pt modelId="{619A13AC-E111-8E43-A4F6-69C6A59152C5}" type="sibTrans" cxnId="{D7551EBF-84F6-E547-AD98-28016FFB7EB3}">
      <dgm:prSet/>
      <dgm:spPr/>
      <dgm:t>
        <a:bodyPr/>
        <a:lstStyle/>
        <a:p>
          <a:endParaRPr lang="en-US"/>
        </a:p>
      </dgm:t>
    </dgm:pt>
    <dgm:pt modelId="{8BCFDF1E-930F-8D40-957B-77D7EA1BAF8C}" type="pres">
      <dgm:prSet presAssocID="{552B4BF2-D1BE-7F48-9D1D-8BFED811FC9D}" presName="Name0" presStyleCnt="0">
        <dgm:presLayoutVars>
          <dgm:chMax val="2"/>
          <dgm:chPref val="2"/>
          <dgm:animLvl val="lvl"/>
        </dgm:presLayoutVars>
      </dgm:prSet>
      <dgm:spPr/>
    </dgm:pt>
    <dgm:pt modelId="{81023201-C84A-9D46-A30A-1975AC96A42D}" type="pres">
      <dgm:prSet presAssocID="{552B4BF2-D1BE-7F48-9D1D-8BFED811FC9D}" presName="LeftText" presStyleLbl="revTx" presStyleIdx="0" presStyleCnt="0">
        <dgm:presLayoutVars>
          <dgm:bulletEnabled val="1"/>
        </dgm:presLayoutVars>
      </dgm:prSet>
      <dgm:spPr/>
    </dgm:pt>
    <dgm:pt modelId="{F8A847D3-2226-9442-B881-882CB2732275}" type="pres">
      <dgm:prSet presAssocID="{552B4BF2-D1BE-7F48-9D1D-8BFED811FC9D}" presName="LeftNode" presStyleLbl="bgImgPlace1" presStyleIdx="0" presStyleCnt="2">
        <dgm:presLayoutVars>
          <dgm:chMax val="2"/>
          <dgm:chPref val="2"/>
        </dgm:presLayoutVars>
      </dgm:prSet>
      <dgm:spPr/>
    </dgm:pt>
    <dgm:pt modelId="{A11A07D4-99F2-F247-B594-B5E5A3FF87E5}" type="pres">
      <dgm:prSet presAssocID="{552B4BF2-D1BE-7F48-9D1D-8BFED811FC9D}" presName="RightText" presStyleLbl="revTx" presStyleIdx="0" presStyleCnt="0">
        <dgm:presLayoutVars>
          <dgm:bulletEnabled val="1"/>
        </dgm:presLayoutVars>
      </dgm:prSet>
      <dgm:spPr/>
    </dgm:pt>
    <dgm:pt modelId="{B1E138F6-3ABC-0944-B4A4-5965422BD029}" type="pres">
      <dgm:prSet presAssocID="{552B4BF2-D1BE-7F48-9D1D-8BFED811FC9D}" presName="RightNode" presStyleLbl="bgImgPlace1" presStyleIdx="1" presStyleCnt="2">
        <dgm:presLayoutVars>
          <dgm:chMax val="0"/>
          <dgm:chPref val="0"/>
        </dgm:presLayoutVars>
      </dgm:prSet>
      <dgm:spPr/>
    </dgm:pt>
    <dgm:pt modelId="{17B08E59-D652-0844-B45B-D095F484DE34}" type="pres">
      <dgm:prSet presAssocID="{552B4BF2-D1BE-7F48-9D1D-8BFED811FC9D}" presName="TopArrow" presStyleLbl="node1" presStyleIdx="0" presStyleCnt="2"/>
      <dgm:spPr/>
    </dgm:pt>
    <dgm:pt modelId="{6BA47174-FFE6-B848-A6CD-CC86A6ABD88B}" type="pres">
      <dgm:prSet presAssocID="{552B4BF2-D1BE-7F48-9D1D-8BFED811FC9D}" presName="BottomArrow" presStyleLbl="node1" presStyleIdx="1" presStyleCnt="2"/>
      <dgm:spPr/>
    </dgm:pt>
  </dgm:ptLst>
  <dgm:cxnLst>
    <dgm:cxn modelId="{EA765F01-E659-364B-8FF4-452D2A7DC698}" type="presOf" srcId="{A11ED542-1D8A-F847-8DB6-C8CAA41490DC}" destId="{81023201-C84A-9D46-A30A-1975AC96A42D}" srcOrd="0" destOrd="0" presId="urn:microsoft.com/office/officeart/2009/layout/ReverseList"/>
    <dgm:cxn modelId="{D1BFB021-FE94-1F40-AD81-EFDFD9C260DC}" srcId="{552B4BF2-D1BE-7F48-9D1D-8BFED811FC9D}" destId="{A11ED542-1D8A-F847-8DB6-C8CAA41490DC}" srcOrd="0" destOrd="0" parTransId="{06BA34A5-1B75-AD4E-9C08-FB2572A68EF7}" sibTransId="{06A41A87-CB1F-4148-854D-3C79E05B238C}"/>
    <dgm:cxn modelId="{0E586622-2876-2D40-8F72-52E3F1258AE2}" type="presOf" srcId="{A11ED542-1D8A-F847-8DB6-C8CAA41490DC}" destId="{F8A847D3-2226-9442-B881-882CB2732275}" srcOrd="1" destOrd="0" presId="urn:microsoft.com/office/officeart/2009/layout/ReverseList"/>
    <dgm:cxn modelId="{2664053C-548C-1942-8BD3-62F6935D825C}" type="presOf" srcId="{F3F61DFD-E1F9-E64C-81DD-4ACC7295D0E3}" destId="{81023201-C84A-9D46-A30A-1975AC96A42D}" srcOrd="0" destOrd="1" presId="urn:microsoft.com/office/officeart/2009/layout/ReverseList"/>
    <dgm:cxn modelId="{94A79360-CD61-0341-AA3F-0D06709EDB7A}" type="presOf" srcId="{1886CE78-8F1C-414D-A0DE-95B5130D9213}" destId="{B1E138F6-3ABC-0944-B4A4-5965422BD029}" srcOrd="1" destOrd="2" presId="urn:microsoft.com/office/officeart/2009/layout/ReverseList"/>
    <dgm:cxn modelId="{D6037565-8360-9D4F-94F2-BCC98D4AF9BA}" type="presOf" srcId="{69AED30A-F1A9-A64A-860E-B6F960941779}" destId="{B1E138F6-3ABC-0944-B4A4-5965422BD029}" srcOrd="1" destOrd="1" presId="urn:microsoft.com/office/officeart/2009/layout/ReverseList"/>
    <dgm:cxn modelId="{4983394B-9C39-5D45-AA5F-F0B87DB1ACCC}" srcId="{A11ED542-1D8A-F847-8DB6-C8CAA41490DC}" destId="{F3F61DFD-E1F9-E64C-81DD-4ACC7295D0E3}" srcOrd="0" destOrd="0" parTransId="{B1D8F8FA-C514-0049-B065-E3EB470DC451}" sibTransId="{305AD887-BF47-BA4E-A447-471E5F66D0B9}"/>
    <dgm:cxn modelId="{219C476C-3B94-7845-9878-471325B781A9}" srcId="{A11ED542-1D8A-F847-8DB6-C8CAA41490DC}" destId="{C600B6E6-EEC5-A548-AE5B-E2C6A5A739A7}" srcOrd="1" destOrd="0" parTransId="{58F68916-D68D-334A-9B02-4E0156F94CF2}" sibTransId="{6923EE53-838D-B844-A618-224FE8B4AFF9}"/>
    <dgm:cxn modelId="{9FF1586D-D941-F84F-8FDB-C356307461AC}" type="presOf" srcId="{4A35336D-686B-C54A-9296-E56CECCE6252}" destId="{B1E138F6-3ABC-0944-B4A4-5965422BD029}" srcOrd="1" destOrd="0" presId="urn:microsoft.com/office/officeart/2009/layout/ReverseList"/>
    <dgm:cxn modelId="{7BA39E54-1CAE-0C44-B09F-A25CEA9F2E13}" type="presOf" srcId="{552B4BF2-D1BE-7F48-9D1D-8BFED811FC9D}" destId="{8BCFDF1E-930F-8D40-957B-77D7EA1BAF8C}" srcOrd="0" destOrd="0" presId="urn:microsoft.com/office/officeart/2009/layout/ReverseList"/>
    <dgm:cxn modelId="{5653DB7B-5C5B-C443-831A-1AF0348C51C9}" type="presOf" srcId="{C600B6E6-EEC5-A548-AE5B-E2C6A5A739A7}" destId="{81023201-C84A-9D46-A30A-1975AC96A42D}" srcOrd="0" destOrd="2" presId="urn:microsoft.com/office/officeart/2009/layout/ReverseList"/>
    <dgm:cxn modelId="{00C00D7C-9A75-7344-B21A-F19948EB65A5}" type="presOf" srcId="{1886CE78-8F1C-414D-A0DE-95B5130D9213}" destId="{A11A07D4-99F2-F247-B594-B5E5A3FF87E5}" srcOrd="0" destOrd="2" presId="urn:microsoft.com/office/officeart/2009/layout/ReverseList"/>
    <dgm:cxn modelId="{DFBA0991-FE2B-ED4D-B939-DADD35D40CF7}" type="presOf" srcId="{F3F61DFD-E1F9-E64C-81DD-4ACC7295D0E3}" destId="{F8A847D3-2226-9442-B881-882CB2732275}" srcOrd="1" destOrd="1" presId="urn:microsoft.com/office/officeart/2009/layout/ReverseList"/>
    <dgm:cxn modelId="{BBC1C9B1-5FD1-6542-9C4A-734E1FFE83DF}" type="presOf" srcId="{4A35336D-686B-C54A-9296-E56CECCE6252}" destId="{A11A07D4-99F2-F247-B594-B5E5A3FF87E5}" srcOrd="0" destOrd="0" presId="urn:microsoft.com/office/officeart/2009/layout/ReverseList"/>
    <dgm:cxn modelId="{16D9F5B1-3B08-9E46-AAF2-5E644A861802}" srcId="{4A35336D-686B-C54A-9296-E56CECCE6252}" destId="{69AED30A-F1A9-A64A-860E-B6F960941779}" srcOrd="0" destOrd="0" parTransId="{9DD36337-CA94-5C4B-AB76-B98EEF333F7A}" sibTransId="{D5FEC758-84F1-8349-94E4-8B6A643148F8}"/>
    <dgm:cxn modelId="{C27003BB-79DB-B94B-A718-06C5EF13BFC3}" type="presOf" srcId="{69AED30A-F1A9-A64A-860E-B6F960941779}" destId="{A11A07D4-99F2-F247-B594-B5E5A3FF87E5}" srcOrd="0" destOrd="1" presId="urn:microsoft.com/office/officeart/2009/layout/ReverseList"/>
    <dgm:cxn modelId="{D7551EBF-84F6-E547-AD98-28016FFB7EB3}" srcId="{4A35336D-686B-C54A-9296-E56CECCE6252}" destId="{1886CE78-8F1C-414D-A0DE-95B5130D9213}" srcOrd="1" destOrd="0" parTransId="{EDF80BD6-5452-5546-8112-A82A7594D604}" sibTransId="{619A13AC-E111-8E43-A4F6-69C6A59152C5}"/>
    <dgm:cxn modelId="{FD09ECC8-902F-9F4E-95B8-64DB01F70DDA}" srcId="{552B4BF2-D1BE-7F48-9D1D-8BFED811FC9D}" destId="{4A35336D-686B-C54A-9296-E56CECCE6252}" srcOrd="1" destOrd="0" parTransId="{A8D86A73-C24C-0E4F-9FED-D05F63554FC5}" sibTransId="{0699DF7B-22BF-E54B-9675-9C2037D4ABDB}"/>
    <dgm:cxn modelId="{7782B4E7-C02C-B140-8695-31CA132A81F0}" type="presOf" srcId="{C600B6E6-EEC5-A548-AE5B-E2C6A5A739A7}" destId="{F8A847D3-2226-9442-B881-882CB2732275}" srcOrd="1" destOrd="2" presId="urn:microsoft.com/office/officeart/2009/layout/ReverseList"/>
    <dgm:cxn modelId="{7600912D-8A04-FE44-AAE1-99C48606186D}" type="presParOf" srcId="{8BCFDF1E-930F-8D40-957B-77D7EA1BAF8C}" destId="{81023201-C84A-9D46-A30A-1975AC96A42D}" srcOrd="0" destOrd="0" presId="urn:microsoft.com/office/officeart/2009/layout/ReverseList"/>
    <dgm:cxn modelId="{B0E6428B-A7A3-0B4D-89E5-103A1C2E79FE}" type="presParOf" srcId="{8BCFDF1E-930F-8D40-957B-77D7EA1BAF8C}" destId="{F8A847D3-2226-9442-B881-882CB2732275}" srcOrd="1" destOrd="0" presId="urn:microsoft.com/office/officeart/2009/layout/ReverseList"/>
    <dgm:cxn modelId="{6CE847DC-C201-9842-8B5F-0F31B2F2F1A9}" type="presParOf" srcId="{8BCFDF1E-930F-8D40-957B-77D7EA1BAF8C}" destId="{A11A07D4-99F2-F247-B594-B5E5A3FF87E5}" srcOrd="2" destOrd="0" presId="urn:microsoft.com/office/officeart/2009/layout/ReverseList"/>
    <dgm:cxn modelId="{5BA1024F-F29E-7040-B80B-F5954C154C28}" type="presParOf" srcId="{8BCFDF1E-930F-8D40-957B-77D7EA1BAF8C}" destId="{B1E138F6-3ABC-0944-B4A4-5965422BD029}" srcOrd="3" destOrd="0" presId="urn:microsoft.com/office/officeart/2009/layout/ReverseList"/>
    <dgm:cxn modelId="{801DD0C0-BB9A-1A47-A0FD-0586AB625BB8}" type="presParOf" srcId="{8BCFDF1E-930F-8D40-957B-77D7EA1BAF8C}" destId="{17B08E59-D652-0844-B45B-D095F484DE34}" srcOrd="4" destOrd="0" presId="urn:microsoft.com/office/officeart/2009/layout/ReverseList"/>
    <dgm:cxn modelId="{6E873315-4024-AD44-A8F1-47F0E1222743}" type="presParOf" srcId="{8BCFDF1E-930F-8D40-957B-77D7EA1BAF8C}" destId="{6BA47174-FFE6-B848-A6CD-CC86A6ABD88B}" srcOrd="5" destOrd="0" presId="urn:microsoft.com/office/officeart/2009/layout/Reverse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79C858-10A1-B44B-8DC9-5474851C5F2B}">
      <dsp:nvSpPr>
        <dsp:cNvPr id="0" name=""/>
        <dsp:cNvSpPr/>
      </dsp:nvSpPr>
      <dsp:spPr>
        <a:xfrm>
          <a:off x="735012" y="835622"/>
          <a:ext cx="4410075" cy="2371587"/>
        </a:xfrm>
        <a:prstGeom prst="round2DiagRect">
          <a:avLst>
            <a:gd name="adj1" fmla="val 0"/>
            <a:gd name="adj2" fmla="val 16670"/>
          </a:avLst>
        </a:prstGeom>
        <a:gradFill rotWithShape="0">
          <a:gsLst>
            <a:gs pos="0">
              <a:schemeClr val="accent1">
                <a:hueOff val="0"/>
                <a:satOff val="0"/>
                <a:lumOff val="0"/>
                <a:alphaOff val="0"/>
                <a:tint val="98000"/>
                <a:hueMod val="94000"/>
                <a:satMod val="130000"/>
                <a:lumMod val="128000"/>
              </a:schemeClr>
            </a:gs>
            <a:gs pos="100000">
              <a:schemeClr val="accent1">
                <a:hueOff val="0"/>
                <a:satOff val="0"/>
                <a:lumOff val="0"/>
                <a:alphaOff val="0"/>
                <a:shade val="94000"/>
                <a:lumMod val="88000"/>
              </a:schemeClr>
            </a:gs>
          </a:gsLst>
          <a:lin ang="5400000" scaled="0"/>
        </a:grad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sp>
    <dsp:sp modelId="{78649E34-41DB-2D41-8C27-F63B4E6FD597}">
      <dsp:nvSpPr>
        <dsp:cNvPr id="0" name=""/>
        <dsp:cNvSpPr/>
      </dsp:nvSpPr>
      <dsp:spPr>
        <a:xfrm>
          <a:off x="2940050" y="1087154"/>
          <a:ext cx="588" cy="1868523"/>
        </a:xfrm>
        <a:prstGeom prst="line">
          <a:avLst/>
        </a:prstGeom>
        <a:solidFill>
          <a:schemeClr val="accent1">
            <a:hueOff val="0"/>
            <a:satOff val="0"/>
            <a:lumOff val="0"/>
            <a:alphaOff val="0"/>
          </a:schemeClr>
        </a:solidFill>
        <a:ln w="15875" cap="rnd"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1">
          <a:scrgbClr r="0" g="0" b="0"/>
        </a:effectRef>
        <a:fontRef idx="minor"/>
      </dsp:style>
    </dsp:sp>
    <dsp:sp modelId="{FA8F37F7-5A8D-4449-B6A3-270B5D7930E6}">
      <dsp:nvSpPr>
        <dsp:cNvPr id="0" name=""/>
        <dsp:cNvSpPr/>
      </dsp:nvSpPr>
      <dsp:spPr>
        <a:xfrm>
          <a:off x="882015" y="1015288"/>
          <a:ext cx="1911032" cy="2012256"/>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Art. 7: No Significant Harm</a:t>
          </a:r>
        </a:p>
        <a:p>
          <a:pPr marL="0" lvl="0" indent="0" algn="l" defTabSz="711200">
            <a:lnSpc>
              <a:spcPct val="90000"/>
            </a:lnSpc>
            <a:spcBef>
              <a:spcPct val="0"/>
            </a:spcBef>
            <a:spcAft>
              <a:spcPct val="35000"/>
            </a:spcAft>
            <a:buNone/>
          </a:pPr>
          <a:r>
            <a:rPr lang="en-US" altLang="zh-CN" sz="1400" i="1" kern="1200" dirty="0"/>
            <a:t>Appears</a:t>
          </a:r>
          <a:r>
            <a:rPr lang="zh-CN" altLang="en-US" sz="1400" kern="1200" dirty="0"/>
            <a:t> </a:t>
          </a:r>
          <a:r>
            <a:rPr lang="en-US" altLang="zh-CN" sz="1400" kern="1200" dirty="0"/>
            <a:t>to</a:t>
          </a:r>
          <a:r>
            <a:rPr lang="zh-CN" altLang="en-US" sz="1400" kern="1200" dirty="0"/>
            <a:t> </a:t>
          </a:r>
          <a:r>
            <a:rPr lang="en-US" altLang="zh-CN" sz="1400" kern="1200" dirty="0"/>
            <a:t>provide</a:t>
          </a:r>
          <a:r>
            <a:rPr lang="zh-CN" altLang="en-US" sz="1400" kern="1200" dirty="0"/>
            <a:t> </a:t>
          </a:r>
          <a:r>
            <a:rPr lang="en-US" altLang="zh-CN" sz="1400" kern="1200" dirty="0"/>
            <a:t>protection</a:t>
          </a:r>
          <a:r>
            <a:rPr lang="zh-CN" altLang="en-US" sz="1400" kern="1200" dirty="0"/>
            <a:t> </a:t>
          </a:r>
          <a:r>
            <a:rPr lang="en-US" altLang="zh-CN" sz="1400" kern="1200" dirty="0"/>
            <a:t>against</a:t>
          </a:r>
          <a:r>
            <a:rPr lang="zh-CN" altLang="en-US" sz="1400" kern="1200" dirty="0"/>
            <a:t> </a:t>
          </a:r>
          <a:r>
            <a:rPr lang="en-US" altLang="zh-CN" sz="1400" kern="1200" dirty="0"/>
            <a:t>impact</a:t>
          </a:r>
          <a:r>
            <a:rPr lang="zh-CN" altLang="en-US" sz="1400" kern="1200" dirty="0"/>
            <a:t> </a:t>
          </a:r>
          <a:r>
            <a:rPr lang="en-US" altLang="zh-CN" sz="1400" kern="1200" dirty="0"/>
            <a:t>from</a:t>
          </a:r>
          <a:r>
            <a:rPr lang="zh-CN" altLang="en-US" sz="1400" kern="1200" dirty="0"/>
            <a:t> </a:t>
          </a:r>
          <a:r>
            <a:rPr lang="en-US" altLang="zh-CN" sz="1400" kern="1200" dirty="0"/>
            <a:t>upstream</a:t>
          </a:r>
          <a:r>
            <a:rPr lang="zh-CN" altLang="en-US" sz="1400" kern="1200" dirty="0"/>
            <a:t> </a:t>
          </a:r>
          <a:r>
            <a:rPr lang="en-US" altLang="zh-CN" sz="1400" kern="1200" dirty="0"/>
            <a:t>activities</a:t>
          </a:r>
          <a:endParaRPr lang="en-US" sz="1400" kern="1200" dirty="0"/>
        </a:p>
      </dsp:txBody>
      <dsp:txXfrm>
        <a:off x="882015" y="1015288"/>
        <a:ext cx="1911032" cy="2012256"/>
      </dsp:txXfrm>
    </dsp:sp>
    <dsp:sp modelId="{2FDF7EA7-230E-7A4E-B3BF-C14741083779}">
      <dsp:nvSpPr>
        <dsp:cNvPr id="0" name=""/>
        <dsp:cNvSpPr/>
      </dsp:nvSpPr>
      <dsp:spPr>
        <a:xfrm>
          <a:off x="3087052" y="1015288"/>
          <a:ext cx="1911032" cy="2012256"/>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Art. 5: Equitable and Reasonable Utilization</a:t>
          </a:r>
        </a:p>
        <a:p>
          <a:pPr marL="0" lvl="0" indent="0" algn="l" defTabSz="711200">
            <a:lnSpc>
              <a:spcPct val="90000"/>
            </a:lnSpc>
            <a:spcBef>
              <a:spcPct val="0"/>
            </a:spcBef>
            <a:spcAft>
              <a:spcPct val="35000"/>
            </a:spcAft>
            <a:buNone/>
          </a:pPr>
          <a:r>
            <a:rPr lang="en-US" altLang="zh-CN" sz="1400" i="1" kern="1200" dirty="0"/>
            <a:t>Appears</a:t>
          </a:r>
          <a:r>
            <a:rPr lang="en-US" altLang="zh-CN" sz="1400" kern="1200" dirty="0"/>
            <a:t> to provide space for utilization in ways that may harm downstream neighbors.</a:t>
          </a:r>
          <a:endParaRPr lang="en-US" sz="1400" kern="1200" dirty="0"/>
        </a:p>
      </dsp:txBody>
      <dsp:txXfrm>
        <a:off x="3087052" y="1015288"/>
        <a:ext cx="1911032" cy="2012256"/>
      </dsp:txXfrm>
    </dsp:sp>
    <dsp:sp modelId="{8ECF1155-1B3F-5E4F-BBA4-C8A41E2E62EA}">
      <dsp:nvSpPr>
        <dsp:cNvPr id="0" name=""/>
        <dsp:cNvSpPr/>
      </dsp:nvSpPr>
      <dsp:spPr>
        <a:xfrm rot="16200000">
          <a:off x="-926087" y="1150846"/>
          <a:ext cx="2587186" cy="735012"/>
        </a:xfrm>
        <a:prstGeom prst="rightArrow">
          <a:avLst>
            <a:gd name="adj1" fmla="val 49830"/>
            <a:gd name="adj2" fmla="val 60660"/>
          </a:avLst>
        </a:prstGeom>
        <a:solidFill>
          <a:schemeClr val="accent1">
            <a:tint val="50000"/>
            <a:hueOff val="0"/>
            <a:satOff val="0"/>
            <a:lumOff val="0"/>
            <a:alphaOff val="0"/>
          </a:schemeClr>
        </a:solidFill>
        <a:ln>
          <a:noFill/>
        </a:ln>
        <a:effectLst>
          <a:innerShdw blurRad="25400" dist="12700" dir="13500000">
            <a:srgbClr val="000000">
              <a:alpha val="45000"/>
            </a:srgbClr>
          </a:innerShdw>
        </a:effectLst>
      </dsp:spPr>
      <dsp:style>
        <a:lnRef idx="0">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marL="0" lvl="0" indent="0" algn="r" defTabSz="711200">
            <a:lnSpc>
              <a:spcPct val="90000"/>
            </a:lnSpc>
            <a:spcBef>
              <a:spcPct val="0"/>
            </a:spcBef>
            <a:spcAft>
              <a:spcPct val="35000"/>
            </a:spcAft>
            <a:buNone/>
          </a:pPr>
          <a:r>
            <a:rPr lang="en-US" sz="1600" kern="1200" dirty="0"/>
            <a:t>Downstream States</a:t>
          </a:r>
        </a:p>
      </dsp:txBody>
      <dsp:txXfrm>
        <a:off x="-815002" y="1446310"/>
        <a:ext cx="2365015" cy="366256"/>
      </dsp:txXfrm>
    </dsp:sp>
    <dsp:sp modelId="{B304AAF6-CA84-4344-9887-F3BB273AA90F}">
      <dsp:nvSpPr>
        <dsp:cNvPr id="0" name=""/>
        <dsp:cNvSpPr/>
      </dsp:nvSpPr>
      <dsp:spPr>
        <a:xfrm rot="5400000">
          <a:off x="4219000" y="2156974"/>
          <a:ext cx="2587186" cy="735012"/>
        </a:xfrm>
        <a:prstGeom prst="rightArrow">
          <a:avLst>
            <a:gd name="adj1" fmla="val 49830"/>
            <a:gd name="adj2" fmla="val 60660"/>
          </a:avLst>
        </a:prstGeom>
        <a:solidFill>
          <a:schemeClr val="accent1">
            <a:tint val="50000"/>
            <a:hueOff val="0"/>
            <a:satOff val="0"/>
            <a:lumOff val="0"/>
            <a:alphaOff val="0"/>
          </a:schemeClr>
        </a:solidFill>
        <a:ln>
          <a:noFill/>
        </a:ln>
        <a:effectLst>
          <a:innerShdw blurRad="25400" dist="12700" dir="13500000">
            <a:srgbClr val="000000">
              <a:alpha val="45000"/>
            </a:srgbClr>
          </a:innerShdw>
        </a:effectLst>
      </dsp:spPr>
      <dsp:style>
        <a:lnRef idx="0">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marL="0" lvl="0" indent="0" algn="r" defTabSz="711200">
            <a:lnSpc>
              <a:spcPct val="90000"/>
            </a:lnSpc>
            <a:spcBef>
              <a:spcPct val="0"/>
            </a:spcBef>
            <a:spcAft>
              <a:spcPct val="35000"/>
            </a:spcAft>
            <a:buNone/>
          </a:pPr>
          <a:r>
            <a:rPr lang="en-US" sz="1600" kern="1200" dirty="0"/>
            <a:t>Upstream States</a:t>
          </a:r>
        </a:p>
      </dsp:txBody>
      <dsp:txXfrm>
        <a:off x="4330086" y="2230267"/>
        <a:ext cx="2365015" cy="3662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A847D3-2226-9442-B881-882CB2732275}">
      <dsp:nvSpPr>
        <dsp:cNvPr id="0" name=""/>
        <dsp:cNvSpPr/>
      </dsp:nvSpPr>
      <dsp:spPr>
        <a:xfrm rot="16200000">
          <a:off x="1000166" y="1377822"/>
          <a:ext cx="2917565" cy="1782941"/>
        </a:xfrm>
        <a:prstGeom prst="round2SameRect">
          <a:avLst>
            <a:gd name="adj1" fmla="val 16670"/>
            <a:gd name="adj2" fmla="val 0"/>
          </a:avLst>
        </a:prstGeom>
        <a:solidFill>
          <a:schemeClr val="accent1">
            <a:tint val="50000"/>
            <a:hueOff val="0"/>
            <a:satOff val="0"/>
            <a:lumOff val="0"/>
            <a:alphaOff val="0"/>
          </a:schemeClr>
        </a:solidFill>
        <a:ln>
          <a:noFill/>
        </a:ln>
        <a:effectLst>
          <a:innerShdw blurRad="25400" dist="12700" dir="13500000">
            <a:srgbClr val="000000">
              <a:alpha val="45000"/>
            </a:srgbClr>
          </a:innerShdw>
        </a:effectLst>
      </dsp:spPr>
      <dsp:style>
        <a:lnRef idx="0">
          <a:scrgbClr r="0" g="0" b="0"/>
        </a:lnRef>
        <a:fillRef idx="1">
          <a:scrgbClr r="0" g="0" b="0"/>
        </a:fillRef>
        <a:effectRef idx="2">
          <a:scrgbClr r="0" g="0" b="0"/>
        </a:effectRef>
        <a:fontRef idx="minor"/>
      </dsp:style>
      <dsp:txBody>
        <a:bodyPr spcFirstLastPara="0" vert="horz" wrap="square" lIns="72390" tIns="120650" rIns="108585" bIns="120650" numCol="1" spcCol="1270" anchor="t" anchorCtr="0">
          <a:noAutofit/>
        </a:bodyPr>
        <a:lstStyle/>
        <a:p>
          <a:pPr marL="0" lvl="0" indent="0" algn="l" defTabSz="844550">
            <a:lnSpc>
              <a:spcPct val="90000"/>
            </a:lnSpc>
            <a:spcBef>
              <a:spcPct val="0"/>
            </a:spcBef>
            <a:spcAft>
              <a:spcPct val="35000"/>
            </a:spcAft>
            <a:buNone/>
          </a:pPr>
          <a:r>
            <a:rPr lang="en-US" sz="1900" kern="1200" dirty="0"/>
            <a:t>Upstream</a:t>
          </a:r>
        </a:p>
        <a:p>
          <a:pPr marL="114300" lvl="1" indent="-114300" algn="l" defTabSz="666750">
            <a:lnSpc>
              <a:spcPct val="90000"/>
            </a:lnSpc>
            <a:spcBef>
              <a:spcPct val="0"/>
            </a:spcBef>
            <a:spcAft>
              <a:spcPct val="15000"/>
            </a:spcAft>
            <a:buChar char="•"/>
          </a:pPr>
          <a:r>
            <a:rPr lang="en-US" sz="1500" kern="1200" dirty="0"/>
            <a:t>Respects that harm to downstream riparian is usually </a:t>
          </a:r>
          <a:r>
            <a:rPr lang="en-US" sz="1500" i="1" kern="1200" dirty="0"/>
            <a:t>unidirectional </a:t>
          </a:r>
          <a:r>
            <a:rPr lang="en-US" sz="1500" kern="1200" dirty="0"/>
            <a:t>and </a:t>
          </a:r>
          <a:r>
            <a:rPr lang="en-US" sz="1500" i="1" kern="1200" dirty="0"/>
            <a:t>physical</a:t>
          </a:r>
        </a:p>
        <a:p>
          <a:pPr marL="114300" lvl="1" indent="-114300" algn="l" defTabSz="666750">
            <a:lnSpc>
              <a:spcPct val="90000"/>
            </a:lnSpc>
            <a:spcBef>
              <a:spcPct val="0"/>
            </a:spcBef>
            <a:spcAft>
              <a:spcPct val="15000"/>
            </a:spcAft>
            <a:buChar char="•"/>
          </a:pPr>
          <a:endParaRPr lang="en-US" sz="1500" kern="1200" dirty="0"/>
        </a:p>
      </dsp:txBody>
      <dsp:txXfrm rot="5400000">
        <a:off x="1654530" y="897562"/>
        <a:ext cx="1695889" cy="2743461"/>
      </dsp:txXfrm>
    </dsp:sp>
    <dsp:sp modelId="{B1E138F6-3ABC-0944-B4A4-5965422BD029}">
      <dsp:nvSpPr>
        <dsp:cNvPr id="0" name=""/>
        <dsp:cNvSpPr/>
      </dsp:nvSpPr>
      <dsp:spPr>
        <a:xfrm rot="5400000">
          <a:off x="2864068" y="1377822"/>
          <a:ext cx="2917565" cy="1782941"/>
        </a:xfrm>
        <a:prstGeom prst="round2SameRect">
          <a:avLst>
            <a:gd name="adj1" fmla="val 16670"/>
            <a:gd name="adj2" fmla="val 0"/>
          </a:avLst>
        </a:prstGeom>
        <a:solidFill>
          <a:schemeClr val="accent1">
            <a:tint val="50000"/>
            <a:hueOff val="0"/>
            <a:satOff val="0"/>
            <a:lumOff val="0"/>
            <a:alphaOff val="0"/>
          </a:schemeClr>
        </a:solidFill>
        <a:ln>
          <a:noFill/>
        </a:ln>
        <a:effectLst>
          <a:innerShdw blurRad="25400" dist="12700" dir="13500000">
            <a:srgbClr val="000000">
              <a:alpha val="45000"/>
            </a:srgbClr>
          </a:innerShdw>
        </a:effectLst>
      </dsp:spPr>
      <dsp:style>
        <a:lnRef idx="0">
          <a:scrgbClr r="0" g="0" b="0"/>
        </a:lnRef>
        <a:fillRef idx="1">
          <a:scrgbClr r="0" g="0" b="0"/>
        </a:fillRef>
        <a:effectRef idx="2">
          <a:scrgbClr r="0" g="0" b="0"/>
        </a:effectRef>
        <a:fontRef idx="minor"/>
      </dsp:style>
      <dsp:txBody>
        <a:bodyPr spcFirstLastPara="0" vert="horz" wrap="square" lIns="108585" tIns="120650" rIns="72390" bIns="120650" numCol="1" spcCol="1270" anchor="t" anchorCtr="0">
          <a:noAutofit/>
        </a:bodyPr>
        <a:lstStyle/>
        <a:p>
          <a:pPr marL="0" lvl="0" indent="0" algn="l" defTabSz="844550">
            <a:lnSpc>
              <a:spcPct val="90000"/>
            </a:lnSpc>
            <a:spcBef>
              <a:spcPct val="0"/>
            </a:spcBef>
            <a:spcAft>
              <a:spcPct val="35000"/>
            </a:spcAft>
            <a:buNone/>
          </a:pPr>
          <a:r>
            <a:rPr lang="en-US" sz="1900" kern="1200" dirty="0"/>
            <a:t>Downstream</a:t>
          </a:r>
        </a:p>
        <a:p>
          <a:pPr marL="114300" lvl="1" indent="-114300" algn="l" defTabSz="666750">
            <a:lnSpc>
              <a:spcPct val="90000"/>
            </a:lnSpc>
            <a:spcBef>
              <a:spcPct val="0"/>
            </a:spcBef>
            <a:spcAft>
              <a:spcPct val="15000"/>
            </a:spcAft>
            <a:buChar char="•"/>
          </a:pPr>
          <a:r>
            <a:rPr lang="en-US" sz="1500" kern="1200" dirty="0"/>
            <a:t>Respects that harm to upstream riparian is generally </a:t>
          </a:r>
          <a:r>
            <a:rPr lang="en-US" sz="1500" i="1" kern="1200" dirty="0"/>
            <a:t>geopolitical </a:t>
          </a:r>
          <a:r>
            <a:rPr lang="en-US" sz="1500" kern="1200" dirty="0"/>
            <a:t>and </a:t>
          </a:r>
          <a:r>
            <a:rPr lang="en-US" sz="1500" i="1" kern="1200" dirty="0"/>
            <a:t>economic</a:t>
          </a:r>
        </a:p>
        <a:p>
          <a:pPr marL="114300" lvl="1" indent="-114300" algn="l" defTabSz="666750">
            <a:lnSpc>
              <a:spcPct val="90000"/>
            </a:lnSpc>
            <a:spcBef>
              <a:spcPct val="0"/>
            </a:spcBef>
            <a:spcAft>
              <a:spcPct val="15000"/>
            </a:spcAft>
            <a:buChar char="•"/>
          </a:pPr>
          <a:endParaRPr lang="en-US" sz="1500" kern="1200" dirty="0"/>
        </a:p>
      </dsp:txBody>
      <dsp:txXfrm rot="-5400000">
        <a:off x="3431380" y="897562"/>
        <a:ext cx="1695889" cy="2743461"/>
      </dsp:txXfrm>
    </dsp:sp>
    <dsp:sp modelId="{17B08E59-D652-0844-B45B-D095F484DE34}">
      <dsp:nvSpPr>
        <dsp:cNvPr id="0" name=""/>
        <dsp:cNvSpPr/>
      </dsp:nvSpPr>
      <dsp:spPr>
        <a:xfrm>
          <a:off x="2458766" y="0"/>
          <a:ext cx="1863901" cy="1863811"/>
        </a:xfrm>
        <a:prstGeom prst="circularArrow">
          <a:avLst>
            <a:gd name="adj1" fmla="val 12500"/>
            <a:gd name="adj2" fmla="val 1142322"/>
            <a:gd name="adj3" fmla="val 20457678"/>
            <a:gd name="adj4" fmla="val 10800000"/>
            <a:gd name="adj5" fmla="val 12500"/>
          </a:avLst>
        </a:prstGeom>
        <a:gradFill rotWithShape="0">
          <a:gsLst>
            <a:gs pos="0">
              <a:schemeClr val="accent1">
                <a:hueOff val="0"/>
                <a:satOff val="0"/>
                <a:lumOff val="0"/>
                <a:alphaOff val="0"/>
                <a:tint val="98000"/>
                <a:hueMod val="94000"/>
                <a:satMod val="130000"/>
                <a:lumMod val="128000"/>
              </a:schemeClr>
            </a:gs>
            <a:gs pos="100000">
              <a:schemeClr val="accent1">
                <a:hueOff val="0"/>
                <a:satOff val="0"/>
                <a:lumOff val="0"/>
                <a:alphaOff val="0"/>
                <a:shade val="94000"/>
                <a:lumMod val="88000"/>
              </a:schemeClr>
            </a:gs>
          </a:gsLst>
          <a:lin ang="5400000" scaled="0"/>
        </a:grad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sp>
    <dsp:sp modelId="{6BA47174-FFE6-B848-A6CD-CC86A6ABD88B}">
      <dsp:nvSpPr>
        <dsp:cNvPr id="0" name=""/>
        <dsp:cNvSpPr/>
      </dsp:nvSpPr>
      <dsp:spPr>
        <a:xfrm rot="10800000">
          <a:off x="2458766" y="2674321"/>
          <a:ext cx="1863901" cy="1863811"/>
        </a:xfrm>
        <a:prstGeom prst="circularArrow">
          <a:avLst>
            <a:gd name="adj1" fmla="val 12500"/>
            <a:gd name="adj2" fmla="val 1142322"/>
            <a:gd name="adj3" fmla="val 20457678"/>
            <a:gd name="adj4" fmla="val 10800000"/>
            <a:gd name="adj5" fmla="val 12500"/>
          </a:avLst>
        </a:prstGeom>
        <a:gradFill rotWithShape="0">
          <a:gsLst>
            <a:gs pos="0">
              <a:schemeClr val="accent1">
                <a:hueOff val="0"/>
                <a:satOff val="0"/>
                <a:lumOff val="0"/>
                <a:alphaOff val="0"/>
                <a:tint val="98000"/>
                <a:hueMod val="94000"/>
                <a:satMod val="130000"/>
                <a:lumMod val="128000"/>
              </a:schemeClr>
            </a:gs>
            <a:gs pos="100000">
              <a:schemeClr val="accent1">
                <a:hueOff val="0"/>
                <a:satOff val="0"/>
                <a:lumOff val="0"/>
                <a:alphaOff val="0"/>
                <a:shade val="94000"/>
                <a:lumMod val="88000"/>
              </a:schemeClr>
            </a:gs>
          </a:gsLst>
          <a:lin ang="5400000" scaled="0"/>
        </a:grad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9/3/layout/OpposingIdeas">
  <dgm:title val=""/>
  <dgm:desc val=""/>
  <dgm:catLst>
    <dgm:cat type="relationship" pri="3400"/>
  </dgm:catLst>
  <dgm:samp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clrData>
  <dgm:layoutNode name="Name0">
    <dgm:varLst>
      <dgm:chMax val="2"/>
      <dgm:dir/>
      <dgm:animOne val="branch"/>
      <dgm:animLvl val="lvl"/>
      <dgm:resizeHandles val="exact"/>
    </dgm:varLst>
    <dgm:choose name="Name1">
      <dgm:if name="Name2" axis="ch" ptType="node" func="cnt" op="lte" val="1">
        <dgm:alg type="composite">
          <dgm:param type="ar" val="0.9928"/>
        </dgm:alg>
      </dgm:if>
      <dgm:else name="Name3">
        <dgm:alg type="composite">
          <dgm:param type="ar" val="1.6364"/>
        </dgm:alg>
      </dgm:else>
    </dgm:choose>
    <dgm:shape xmlns:r="http://schemas.openxmlformats.org/officeDocument/2006/relationships" r:blip="">
      <dgm:adjLst/>
    </dgm:shape>
    <dgm:choose name="Name4">
      <dgm:if name="Name5" func="var" arg="dir" op="equ" val="norm">
        <dgm:choose name="Name6">
          <dgm:if name="Name7"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2963"/>
              <dgm:constr type="t" for="ch" forName="ChildText1" refType="h" fact="0.2722"/>
              <dgm:constr type="w" for="ch" forName="ChildText1" refType="w" fact="0.6534"/>
              <dgm:constr type="h" for="ch" forName="ChildText1" refType="h" fact="0.6682"/>
              <dgm:constr type="l" for="ch" forName="Background" refType="w" fact="0.246"/>
              <dgm:constr type="t" for="ch" forName="Background" refType="h" fact="0.2125"/>
              <dgm:constr type="w" for="ch" forName="Background" refType="w" fact="0.754"/>
              <dgm:constr type="h" for="ch" forName="Background" refType="h" fact="0.7875"/>
              <dgm:constr type="l" for="ch" forName="ParentText1" refType="w" fact="0"/>
              <dgm:constr type="t" for="ch" forName="ParentText1" refType="h" fact="0"/>
              <dgm:constr type="w" for="ch" forName="ParentText1" refType="w" fact="0.234"/>
              <dgm:constr type="h" for="ch" forName="ParentText1" refType="h" fact="0.8713"/>
              <dgm:constr type="l" for="ch" forName="ParentShape1" refType="w" fact="0"/>
              <dgm:constr type="t" for="ch" forName="ParentShape1" refType="h" fact="0"/>
              <dgm:constr type="w" for="ch" forName="ParentShape1" refType="w" fact="0.234"/>
              <dgm:constr type="h" for="ch" forName="ParentShape1" refType="h" fact="0.8713"/>
            </dgm:constrLst>
          </dgm:if>
          <dgm:else name="Name8">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15"/>
              <dgm:constr type="t" for="ch" forName="ChildText1" refType="h" fact="0.22"/>
              <dgm:constr type="w" for="ch" forName="ChildText1" refType="w" fact="0.325"/>
              <dgm:constr type="h" for="ch" forName="ChildText1" refType="h" fact="0.56"/>
              <dgm:constr type="l" for="ch" forName="ChildText2" refType="w" fact="0.525"/>
              <dgm:constr type="t" for="ch" forName="ChildText2" refType="h" fact="0.22"/>
              <dgm:constr type="w" for="ch" forName="ChildText2" refType="w" fact="0.325"/>
              <dgm:constr type="h" for="ch" forName="ChildText2" refType="h" fact="0.56"/>
              <dgm:constr type="l" for="ch" forName="Background" refType="w" fact="0.125"/>
              <dgm:constr type="t" for="ch" forName="Background" refType="h" fact="0.17"/>
              <dgm:constr type="w" for="ch" forName="Background" refType="w" fact="0.75"/>
              <dgm:constr type="h" for="ch" forName="Background" refType="h" fact="0.66"/>
              <dgm:constr type="l" for="ch" forName="ParentText1" refType="w" fact="0"/>
              <dgm:constr type="t" for="ch" forName="ParentText1" refType="h" fact="0"/>
              <dgm:constr type="w" for="ch" forName="ParentText1" refType="w" fact="0.125"/>
              <dgm:constr type="h" for="ch" forName="ParentText1" refType="h" fact="0.72"/>
              <dgm:constr type="l" for="ch" forName="ParentShape1" refType="w" fact="0"/>
              <dgm:constr type="t" for="ch" forName="ParentShape1" refType="h" fact="0"/>
              <dgm:constr type="w" for="ch" forName="ParentShape1" refType="w" fact="0.125"/>
              <dgm:constr type="h" for="ch" forName="ParentShape1" refType="h" fact="0.72"/>
              <dgm:constr type="l" for="ch" forName="ParentText2" refType="w" fact="0.875"/>
              <dgm:constr type="t" for="ch" forName="ParentText2" refType="h" fact="0.28"/>
              <dgm:constr type="w" for="ch" forName="ParentText2" refType="w" fact="0.125"/>
              <dgm:constr type="h" for="ch" forName="ParentText2" refType="h" fact="0.72"/>
              <dgm:constr type="l" for="ch" forName="ParentShape2" refType="w" fact="0.875"/>
              <dgm:constr type="t" for="ch" forName="ParentShape2" refType="h" fact="0.28"/>
              <dgm:constr type="w" for="ch" forName="ParentShape2" refType="w" fact="0.125"/>
              <dgm:constr type="h" for="ch" forName="ParentShape2" refType="h" fact="0.72"/>
              <dgm:constr type="l" for="ch" forName="Divider" refType="w" fact="0.5"/>
              <dgm:constr type="t" for="ch" forName="Divider" refType="h" fact="0.24"/>
              <dgm:constr type="w" for="ch" forName="Divider" refType="w" fact="0.0001"/>
              <dgm:constr type="h" for="ch" forName="Divider" refType="h" fact="0.52"/>
            </dgm:constrLst>
          </dgm:else>
        </dgm:choose>
      </dgm:if>
      <dgm:else name="Name9">
        <dgm:choose name="Name10">
          <dgm:if name="Name11"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2455"/>
              <dgm:constr type="t" for="ch" forName="ChildText1" refType="h" fact="0.2651"/>
              <dgm:constr type="w" for="ch" forName="ChildText1" refType="w" fact="0.5351"/>
              <dgm:constr type="h" for="ch" forName="ChildText1" refType="h" fact="0.56"/>
              <dgm:constr type="r" for="ch" forName="Background" refType="w" fact="-0.246"/>
              <dgm:constr type="t" for="ch" forName="Background" refType="h" fact="0.2125"/>
              <dgm:constr type="w" for="ch" forName="Background" refType="w" fact="0.754"/>
              <dgm:constr type="h" for="ch" forName="Background" refType="h" fact="0.7875"/>
              <dgm:constr type="r" for="ch" forName="ParentText1" refType="w" fact="0"/>
              <dgm:constr type="t" for="ch" forName="ParentText1" refType="h" fact="0"/>
              <dgm:constr type="w" for="ch" forName="ParentText1" refType="w" fact="0.234"/>
              <dgm:constr type="h" for="ch" forName="ParentText1" refType="h" fact="0.8713"/>
              <dgm:constr type="r" for="ch" forName="ParentShape1" refType="w" fact="0"/>
              <dgm:constr type="t" for="ch" forName="ParentShape1" refType="h" fact="0"/>
              <dgm:constr type="w" for="ch" forName="ParentShape1" refType="w" fact="0.234"/>
              <dgm:constr type="h" for="ch" forName="ParentShape1" refType="h" fact="0.8713"/>
            </dgm:constrLst>
          </dgm:if>
          <dgm:else name="Name12">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15"/>
              <dgm:constr type="t" for="ch" forName="ChildText1" refType="h" fact="0.22"/>
              <dgm:constr type="w" for="ch" forName="ChildText1" refType="w" fact="0.325"/>
              <dgm:constr type="h" for="ch" forName="ChildText1" refType="h" fact="0.56"/>
              <dgm:constr type="r" for="ch" forName="ChildText2" refType="w" fact="-0.525"/>
              <dgm:constr type="t" for="ch" forName="ChildText2" refType="h" fact="0.22"/>
              <dgm:constr type="w" for="ch" forName="ChildText2" refType="w" fact="0.325"/>
              <dgm:constr type="h" for="ch" forName="ChildText2" refType="h" fact="0.56"/>
              <dgm:constr type="r" for="ch" forName="Background" refType="w" fact="-0.125"/>
              <dgm:constr type="t" for="ch" forName="Background" refType="h" fact="0.17"/>
              <dgm:constr type="w" for="ch" forName="Background" refType="w" fact="0.75"/>
              <dgm:constr type="h" for="ch" forName="Background" refType="h" fact="0.66"/>
              <dgm:constr type="r" for="ch" forName="ParentText1" refType="w" fact="0"/>
              <dgm:constr type="t" for="ch" forName="ParentText1" refType="h" fact="0"/>
              <dgm:constr type="w" for="ch" forName="ParentText1" refType="w" fact="0.125"/>
              <dgm:constr type="h" for="ch" forName="ParentText1" refType="h" fact="0.72"/>
              <dgm:constr type="r" for="ch" forName="ParentShape1" refType="w" fact="0"/>
              <dgm:constr type="t" for="ch" forName="ParentShape1" refType="h" fact="0"/>
              <dgm:constr type="w" for="ch" forName="ParentShape1" refType="w" fact="0.125"/>
              <dgm:constr type="h" for="ch" forName="ParentShape1" refType="h" fact="0.72"/>
              <dgm:constr type="r" for="ch" forName="ParentText2" refType="w" fact="-0.875"/>
              <dgm:constr type="t" for="ch" forName="ParentText2" refType="h" fact="0.28"/>
              <dgm:constr type="w" for="ch" forName="ParentText2" refType="w" fact="0.125"/>
              <dgm:constr type="h" for="ch" forName="ParentText2" refType="h" fact="0.72"/>
              <dgm:constr type="r" for="ch" forName="ParentShape2" refType="w" fact="-0.875"/>
              <dgm:constr type="t" for="ch" forName="ParentShape2" refType="h" fact="0.28"/>
              <dgm:constr type="w" for="ch" forName="ParentShape2" refType="w" fact="0.125"/>
              <dgm:constr type="h" for="ch" forName="ParentShape2" refType="h" fact="0.72"/>
              <dgm:constr type="r" for="ch" forName="Divider" refType="w" fact="-0.5"/>
              <dgm:constr type="t" for="ch" forName="Divider" refType="h" fact="0.24"/>
              <dgm:constr type="w" for="ch" forName="Divider" refType="w" fact="0.0001"/>
              <dgm:constr type="h" for="ch" forName="Divider" refType="h" fact="0.52"/>
            </dgm:constrLst>
          </dgm:else>
        </dgm:choose>
      </dgm:else>
    </dgm:choose>
    <dgm:choose name="Name13">
      <dgm:if name="Name14" axis="ch" ptType="node" func="cnt" op="gte" val="1">
        <dgm:layoutNode name="Background" styleLbl="node1">
          <dgm:alg type="sp"/>
          <dgm:choose name="Name15">
            <dgm:if name="Name16" func="var" arg="dir" op="equ" val="norm">
              <dgm:shape xmlns:r="http://schemas.openxmlformats.org/officeDocument/2006/relationships" type="round2DiagRect" r:blip="">
                <dgm:adjLst>
                  <dgm:adj idx="1" val="0"/>
                  <dgm:adj idx="2" val="0.1667"/>
                </dgm:adjLst>
              </dgm:shape>
            </dgm:if>
            <dgm:else name="Name17">
              <dgm:shape xmlns:r="http://schemas.openxmlformats.org/officeDocument/2006/relationships" type="round2DiagRect" r:blip="">
                <dgm:adjLst>
                  <dgm:adj idx="1" val="0.1667"/>
                  <dgm:adj idx="2" val="0"/>
                </dgm:adjLst>
              </dgm:shape>
            </dgm:else>
          </dgm:choose>
          <dgm:presOf/>
        </dgm:layoutNode>
        <dgm:choose name="Name18">
          <dgm:if name="Name19" axis="ch" ptType="node" func="cnt" op="gte" val="2">
            <dgm:layoutNode name="Divider" styleLbl="callout">
              <dgm:alg type="sp"/>
              <dgm:shape xmlns:r="http://schemas.openxmlformats.org/officeDocument/2006/relationships" type="line" r:blip="">
                <dgm:adjLst/>
              </dgm:shape>
              <dgm:presOf/>
            </dgm:layoutNode>
          </dgm:if>
          <dgm:else name="Name20"/>
        </dgm:choose>
        <dgm:layoutNode name="ChildText1"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21">
          <dgm:if name="Name22" axis="ch" ptType="node" func="cnt" op="gte" val="2">
            <dgm:layoutNode name="ChildText2"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3"/>
        </dgm:choose>
        <dgm:layoutNode name="ParentText1" styleLbl="revTx">
          <dgm:varLst>
            <dgm:chMax val="1"/>
            <dgm:chPref val="1"/>
          </dgm:varLst>
          <dgm:choose name="Name24">
            <dgm:if name="Name25" func="var" arg="dir" op="equ" val="norm">
              <dgm:alg type="tx">
                <dgm:param type="parTxLTRAlign" val="r"/>
                <dgm:param type="shpTxLTRAlignCh" val="r"/>
                <dgm:param type="txAnchorVertCh" val="mid"/>
                <dgm:param type="autoTxRot" val="grav"/>
              </dgm:alg>
            </dgm:if>
            <dgm:else name="Name26">
              <dgm:alg type="tx">
                <dgm:param type="parTxLTRAlign" val="l"/>
                <dgm:param type="shpTxLTRAlignCh" val="r"/>
                <dgm:param type="txAnchorVertCh" val="mid"/>
                <dgm:param type="autoTxRot" val="grav"/>
              </dgm:alg>
            </dgm:else>
          </dgm:choose>
          <dgm:choose name="Name27">
            <dgm:if name="Name28" func="var" arg="dir" op="equ" val="norm">
              <dgm:shape xmlns:r="http://schemas.openxmlformats.org/officeDocument/2006/relationships" rot="-90" type="rightArrow" r:blip="" hideGeom="1">
                <dgm:adjLst>
                  <dgm:adj idx="1" val="0.4983"/>
                  <dgm:adj idx="2" val="0.6066"/>
                </dgm:adjLst>
              </dgm:shape>
            </dgm:if>
            <dgm:else name="Name29">
              <dgm:shape xmlns:r="http://schemas.openxmlformats.org/officeDocument/2006/relationships" rot="90" type="leftArrow" r:blip="" hideGeom="1">
                <dgm:adjLst>
                  <dgm:adj idx="1" val="0.4983"/>
                  <dgm:adj idx="2" val="0.6066"/>
                </dgm:adjLst>
              </dgm:shape>
            </dgm:else>
          </dgm:choose>
          <dgm:presOf axis="ch 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1" styleLbl="alignImgPlace1">
          <dgm:varLst/>
          <dgm:alg type="sp"/>
          <dgm:presOf axis="ch self" ptType="node node" st="1 1" cnt="1 0"/>
          <dgm:choose name="Name30">
            <dgm:if name="Name31" func="var" arg="dir" op="equ" val="norm">
              <dgm:shape xmlns:r="http://schemas.openxmlformats.org/officeDocument/2006/relationships" rot="-90" type="rightArrow" r:blip="">
                <dgm:adjLst>
                  <dgm:adj idx="1" val="0.4983"/>
                  <dgm:adj idx="2" val="0.6066"/>
                </dgm:adjLst>
              </dgm:shape>
            </dgm:if>
            <dgm:else name="Name32">
              <dgm:shape xmlns:r="http://schemas.openxmlformats.org/officeDocument/2006/relationships" rot="90" type="leftArrow" r:blip="">
                <dgm:adjLst>
                  <dgm:adj idx="1" val="0.4983"/>
                  <dgm:adj idx="2" val="0.6066"/>
                </dgm:adjLst>
              </dgm:shape>
            </dgm:else>
          </dgm:choose>
        </dgm:layoutNode>
        <dgm:choose name="Name33">
          <dgm:if name="Name34" axis="ch" ptType="node" func="cnt" op="gte" val="2">
            <dgm:layoutNode name="ParentText2" styleLbl="revTx">
              <dgm:varLst>
                <dgm:chMax val="1"/>
                <dgm:chPref val="1"/>
              </dgm:varLst>
              <dgm:choose name="Name35">
                <dgm:if name="Name36" func="var" arg="dir" op="equ" val="norm">
                  <dgm:alg type="tx">
                    <dgm:param type="parTxLTRAlign" val="r"/>
                    <dgm:param type="shpTxLTRAlignCh" val="r"/>
                    <dgm:param type="txAnchorVertCh" val="mid"/>
                    <dgm:param type="autoTxRot" val="grav"/>
                  </dgm:alg>
                </dgm:if>
                <dgm:else name="Name37">
                  <dgm:alg type="tx">
                    <dgm:param type="parTxLTRAlign" val="l"/>
                    <dgm:param type="shpTxLTRAlignCh" val="r"/>
                    <dgm:param type="txAnchorVertCh" val="mid"/>
                    <dgm:param type="autoTxRot" val="grav"/>
                  </dgm:alg>
                </dgm:else>
              </dgm:choose>
              <dgm:choose name="Name38">
                <dgm:if name="Name39" func="var" arg="dir" op="equ" val="norm">
                  <dgm:shape xmlns:r="http://schemas.openxmlformats.org/officeDocument/2006/relationships" rot="90" type="rightArrow" r:blip="" hideGeom="1">
                    <dgm:adjLst>
                      <dgm:adj idx="1" val="0.4983"/>
                      <dgm:adj idx="2" val="0.6066"/>
                    </dgm:adjLst>
                  </dgm:shape>
                </dgm:if>
                <dgm:else name="Name40">
                  <dgm:shape xmlns:r="http://schemas.openxmlformats.org/officeDocument/2006/relationships" rot="-90" type="leftArrow" r:blip="" hideGeom="1">
                    <dgm:adjLst>
                      <dgm:adj idx="1" val="0.4983"/>
                      <dgm:adj idx="2" val="0.6066"/>
                    </dgm:adjLst>
                  </dgm:shape>
                </dgm:else>
              </dgm:choose>
              <dgm:presOf axis="ch 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2" styleLbl="alignImgPlace1">
              <dgm:varLst/>
              <dgm:alg type="sp"/>
              <dgm:choose name="Name41">
                <dgm:if name="Name42" func="var" arg="dir" op="equ" val="norm">
                  <dgm:shape xmlns:r="http://schemas.openxmlformats.org/officeDocument/2006/relationships" rot="90" type="rightArrow" r:blip="">
                    <dgm:adjLst>
                      <dgm:adj idx="1" val="0.4983"/>
                      <dgm:adj idx="2" val="0.6066"/>
                    </dgm:adjLst>
                  </dgm:shape>
                </dgm:if>
                <dgm:else name="Name43">
                  <dgm:shape xmlns:r="http://schemas.openxmlformats.org/officeDocument/2006/relationships" rot="-90" type="leftArrow" r:blip="">
                    <dgm:adjLst>
                      <dgm:adj idx="1" val="0.4983"/>
                      <dgm:adj idx="2" val="0.6066"/>
                    </dgm:adjLst>
                  </dgm:shape>
                </dgm:else>
              </dgm:choose>
              <dgm:presOf axis="ch self" ptType="node node" st="2 1" cnt="1 0"/>
            </dgm:layoutNode>
          </dgm:if>
          <dgm:else name="Name44"/>
        </dgm:choose>
      </dgm:if>
      <dgm:else name="Name45"/>
    </dgm:choose>
  </dgm:layoutNode>
</dgm:layoutDef>
</file>

<file path=ppt/diagrams/layout2.xml><?xml version="1.0" encoding="utf-8"?>
<dgm:layoutDef xmlns:dgm="http://schemas.openxmlformats.org/drawingml/2006/diagram" xmlns:a="http://schemas.openxmlformats.org/drawingml/2006/main" uniqueId="urn:microsoft.com/office/officeart/2009/layout/ReverseList">
  <dgm:title val=""/>
  <dgm:desc val=""/>
  <dgm:catLst>
    <dgm:cat type="relationship" pri="3800"/>
  </dgm:catLst>
  <dgm:samp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clrData>
  <dgm:layoutNode name="Name0">
    <dgm:varLst>
      <dgm:chMax val="2"/>
      <dgm:chPref val="2"/>
      <dgm:animLvl val="lvl"/>
    </dgm:varLst>
    <dgm:choose name="Name1">
      <dgm:if name="Name2" axis="ch" ptType="node" func="cnt" op="lte" val="1">
        <dgm:alg type="composite">
          <dgm:param type="ar" val="0.9993"/>
        </dgm:alg>
      </dgm:if>
      <dgm:else name="Name3">
        <dgm:alg type="composite">
          <dgm:param type="ar" val="0.8036"/>
        </dgm:alg>
      </dgm:else>
    </dgm:choose>
    <dgm:shape xmlns:r="http://schemas.openxmlformats.org/officeDocument/2006/relationships" r:blip="">
      <dgm:adjLst/>
    </dgm:shape>
    <dgm:choose name="Name4">
      <dgm:if name="Name5" axis="ch" ptType="node" func="cnt" op="lte" val="1">
        <dgm:constrLst>
          <dgm:constr type="primFontSz" for="des" ptType="node" op="equ" val="65"/>
          <dgm:constr type="l" for="ch" forName="LeftNode" refType="w" fact="0"/>
          <dgm:constr type="t" for="ch" forName="LeftNode" refType="h" fact="0.25"/>
          <dgm:constr type="w" for="ch" forName="LeftNode" refType="w" fact="0.5"/>
          <dgm:constr type="h" for="ch" forName="LeftNode" refType="h"/>
          <dgm:constr type="l" for="ch" forName="LeftText" refType="w" fact="0"/>
          <dgm:constr type="t" for="ch" forName="LeftText" refType="h" fact="0.25"/>
          <dgm:constr type="w" for="ch" forName="LeftText" refType="w" fact="0.5"/>
          <dgm:constr type="h" for="ch" forName="LeftText" refType="h"/>
        </dgm:constrLst>
      </dgm:if>
      <dgm:else name="Name6">
        <dgm:constrLst>
          <dgm:constr type="primFontSz" for="des" ptType="node" op="equ" val="65"/>
          <dgm:constr type="l" for="ch" forName="LeftNode" refType="w" fact="0"/>
          <dgm:constr type="t" for="ch" forName="LeftNode" refType="h" fact="0.1786"/>
          <dgm:constr type="w" for="ch" forName="LeftNode" refType="w" fact="0.4889"/>
          <dgm:constr type="h" for="ch" forName="LeftNode" refType="h" fact="0.6429"/>
          <dgm:constr type="l" for="ch" forName="LeftText" refType="w" fact="0"/>
          <dgm:constr type="t" for="ch" forName="LeftText" refType="h" fact="0.1786"/>
          <dgm:constr type="w" for="ch" forName="LeftText" refType="w" fact="0.4889"/>
          <dgm:constr type="h" for="ch" forName="LeftText" refType="h" fact="0.6429"/>
          <dgm:constr type="l" for="ch" forName="RightNode" refType="w" fact="0.5111"/>
          <dgm:constr type="t" for="ch" forName="RightNode" refType="h" fact="0.1786"/>
          <dgm:constr type="w" for="ch" forName="RightNode" refType="w" fact="0.4889"/>
          <dgm:constr type="h" for="ch" forName="RightNode" refType="h" fact="0.6429"/>
          <dgm:constr type="l" for="ch" forName="RightText" refType="w" fact="0.5111"/>
          <dgm:constr type="t" for="ch" forName="RightText" refType="h" fact="0.1786"/>
          <dgm:constr type="w" for="ch" forName="RightText" refType="w" fact="0.4889"/>
          <dgm:constr type="h" for="ch" forName="RightText" refType="h" fact="0.6429"/>
          <dgm:constr type="l" for="ch" forName="TopArrow" refType="w" fact="0.2444"/>
          <dgm:constr type="t" for="ch" forName="TopArrow" refType="h" fact="0"/>
          <dgm:constr type="w" for="ch" forName="TopArrow" refType="w" fact="0.5111"/>
          <dgm:constr type="h" for="ch" forName="TopArrow" refType="h" fact="0.4107"/>
          <dgm:constr type="l" for="ch" forName="BottomArrow" refType="w" fact="0.2444"/>
          <dgm:constr type="t" for="ch" forName="BottomArrow" refType="h" fact="0.5893"/>
          <dgm:constr type="w" for="ch" forName="BottomArrow" refType="w" fact="0.5111"/>
          <dgm:constr type="h" for="ch" forName="BottomArrow" refType="h" fact="0.4107"/>
        </dgm:constrLst>
      </dgm:else>
    </dgm:choose>
    <dgm:choose name="Name7">
      <dgm:if name="Name8" axis="ch" ptType="node" func="cnt" op="gte" val="1">
        <dgm:layoutNode name="LeftText" styleLbl="revTx" moveWith="LeftNode">
          <dgm:varLst>
            <dgm:bulletEnabled val="1"/>
          </dgm:varLst>
          <dgm:alg type="tx">
            <dgm:param type="txAnchorVert" val="t"/>
            <dgm:param type="parTxLTRAlign" val="l"/>
          </dgm:alg>
          <dgm:choose name="Name9">
            <dgm:if name="Name10" axis="ch" ptType="node" func="cnt" op="lte" val="1">
              <dgm:shape xmlns:r="http://schemas.openxmlformats.org/officeDocument/2006/relationships" type="roundRect" r:blip="" hideGeom="1">
                <dgm:adjLst>
                  <dgm:adj idx="1" val="0.1667"/>
                  <dgm:adj idx="2" val="0"/>
                </dgm:adjLst>
              </dgm:shape>
              <dgm:presOf axis="ch desOrSelf" ptType="node node" st="1 1" cnt="1 0"/>
              <dgm:constrLst>
                <dgm:constr type="lMarg" refType="primFontSz" fact="0.3"/>
                <dgm:constr type="rMarg" refType="primFontSz" fact="0.3"/>
                <dgm:constr type="tMarg" refType="primFontSz" fact="0.5"/>
                <dgm:constr type="bMarg" refType="primFontSz" fact="0.5"/>
              </dgm:constrLst>
            </dgm:if>
            <dgm:else name="Name11">
              <dgm:shape xmlns:r="http://schemas.openxmlformats.org/officeDocument/2006/relationships" rot="270" type="round2SameRect" r:blip="" hideGeom="1">
                <dgm:adjLst>
                  <dgm:adj idx="1" val="0.1667"/>
                  <dgm:adj idx="2" val="0"/>
                </dgm:adjLst>
              </dgm:shape>
              <dgm:presOf axis="ch desOrSelf" ptType="node node" st="1 1" cnt="1 0"/>
              <dgm:constrLst>
                <dgm:constr type="lMarg" refType="primFontSz" fact="0.3"/>
                <dgm:constr type="rMarg" refType="primFontSz" fact="0.45"/>
                <dgm:constr type="tMarg" refType="primFontSz" fact="0.5"/>
                <dgm:constr type="bMarg" refType="primFontSz" fact="0.5"/>
              </dgm:constrLst>
            </dgm:else>
          </dgm:choose>
          <dgm:ruleLst>
            <dgm:rule type="primFontSz" val="5" fact="NaN" max="NaN"/>
          </dgm:ruleLst>
        </dgm:layoutNode>
        <dgm:layoutNode name="LeftNode" styleLbl="bgImgPlace1">
          <dgm:varLst>
            <dgm:chMax val="2"/>
            <dgm:chPref val="2"/>
          </dgm:varLst>
          <dgm:alg type="sp"/>
          <dgm:choose name="Name12">
            <dgm:if name="Name13" axis="ch" ptType="node" func="cnt" op="lte" val="1">
              <dgm:shape xmlns:r="http://schemas.openxmlformats.org/officeDocument/2006/relationships" type="roundRect" r:blip="">
                <dgm:adjLst>
                  <dgm:adj idx="1" val="0.1667"/>
                  <dgm:adj idx="2" val="0"/>
                </dgm:adjLst>
              </dgm:shape>
            </dgm:if>
            <dgm:else name="Name14">
              <dgm:shape xmlns:r="http://schemas.openxmlformats.org/officeDocument/2006/relationships" rot="270" type="round2SameRect" r:blip="">
                <dgm:adjLst>
                  <dgm:adj idx="1" val="0.1667"/>
                  <dgm:adj idx="2" val="0"/>
                </dgm:adjLst>
              </dgm:shape>
            </dgm:else>
          </dgm:choose>
          <dgm:presOf axis="ch desOrSelf" ptType="node node" st="1 1" cnt="1 0"/>
        </dgm:layoutNode>
        <dgm:choose name="Name15">
          <dgm:if name="Name16" axis="ch" ptType="node" func="cnt" op="gte" val="2">
            <dgm:layoutNode name="RightText" styleLbl="revTx" moveWith="RightNode">
              <dgm:varLst>
                <dgm:bulletEnabled val="1"/>
              </dgm:varLst>
              <dgm:alg type="tx">
                <dgm:param type="txAnchorVert" val="t"/>
                <dgm:param type="parTxLTRAlign" val="l"/>
              </dgm:alg>
              <dgm:shape xmlns:r="http://schemas.openxmlformats.org/officeDocument/2006/relationships" rot="90" type="round2SameRect" r:blip="" hideGeom="1">
                <dgm:adjLst>
                  <dgm:adj idx="1" val="0.1667"/>
                  <dgm:adj idx="2" val="0"/>
                </dgm:adjLst>
              </dgm:shape>
              <dgm:presOf axis="ch desOrSelf" ptType="node node" st="2 1" cnt="1 0"/>
              <dgm:constrLst>
                <dgm:constr type="lMarg" refType="primFontSz" fact="0.45"/>
                <dgm:constr type="rMarg" refType="primFontSz" fact="0.3"/>
                <dgm:constr type="tMarg" refType="primFontSz" fact="0.5"/>
                <dgm:constr type="bMarg" refType="primFontSz" fact="0.5"/>
              </dgm:constrLst>
              <dgm:ruleLst>
                <dgm:rule type="primFontSz" val="5" fact="NaN" max="NaN"/>
              </dgm:ruleLst>
            </dgm:layoutNode>
            <dgm:layoutNode name="RightNode" styleLbl="bgImgPlace1">
              <dgm:varLst>
                <dgm:chMax val="0"/>
                <dgm:chPref val="0"/>
              </dgm:varLst>
              <dgm:alg type="sp"/>
              <dgm:shape xmlns:r="http://schemas.openxmlformats.org/officeDocument/2006/relationships" rot="90" type="round2SameRect" r:blip="">
                <dgm:adjLst>
                  <dgm:adj idx="1" val="0.1667"/>
                  <dgm:adj idx="2" val="0"/>
                </dgm:adjLst>
              </dgm:shape>
              <dgm:presOf axis="ch desOrSelf" ptType="node node" st="2 1" cnt="1 0"/>
            </dgm:layoutNode>
            <dgm:layoutNode name="TopArrow">
              <dgm:alg type="sp"/>
              <dgm:shape xmlns:r="http://schemas.openxmlformats.org/officeDocument/2006/relationships" type="circularArrow" r:blip="">
                <dgm:adjLst>
                  <dgm:adj idx="1" val="0.125"/>
                  <dgm:adj idx="2" val="19.0387"/>
                  <dgm:adj idx="3" val="-19.0387"/>
                  <dgm:adj idx="4" val="180"/>
                  <dgm:adj idx="5" val="0.125"/>
                </dgm:adjLst>
              </dgm:shape>
              <dgm:presOf/>
            </dgm:layoutNode>
            <dgm:layoutNode name="BottomArrow">
              <dgm:alg type="sp"/>
              <dgm:shape xmlns:r="http://schemas.openxmlformats.org/officeDocument/2006/relationships" rot="180" type="circularArrow" r:blip="">
                <dgm:adjLst>
                  <dgm:adj idx="1" val="0.125"/>
                  <dgm:adj idx="2" val="19.0387"/>
                  <dgm:adj idx="3" val="-19.0387"/>
                  <dgm:adj idx="4" val="180"/>
                  <dgm:adj idx="5" val="0.125"/>
                </dgm:adjLst>
              </dgm:shape>
              <dgm:presOf/>
            </dgm:layoutNode>
          </dgm:if>
          <dgm:else name="Name17"/>
        </dgm:choose>
      </dgm:if>
      <dgm:else name="Name1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FFDC0B-8621-E840-8511-D9399DD6FA9F}" type="datetimeFigureOut">
              <a:rPr lang="en-US" smtClean="0"/>
              <a:t>12/17/2018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20BED1-C164-4C4E-B669-18CD213649CC}" type="slidenum">
              <a:rPr lang="en-US" smtClean="0"/>
              <a:t>‹#›</a:t>
            </a:fld>
            <a:endParaRPr lang="en-US"/>
          </a:p>
        </p:txBody>
      </p:sp>
    </p:spTree>
    <p:extLst>
      <p:ext uri="{BB962C8B-B14F-4D97-AF65-F5344CB8AC3E}">
        <p14:creationId xmlns:p14="http://schemas.microsoft.com/office/powerpoint/2010/main" val="13378950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Challenges:</a:t>
            </a:r>
            <a:r>
              <a:rPr lang="en-US" baseline="0" dirty="0"/>
              <a:t> </a:t>
            </a:r>
            <a:r>
              <a:rPr lang="en-US" dirty="0"/>
              <a:t>’Stakeholder fatigue’</a:t>
            </a:r>
            <a:r>
              <a:rPr lang="zh-CN" altLang="en-US" dirty="0"/>
              <a:t> </a:t>
            </a:r>
            <a:r>
              <a:rPr lang="en-US" altLang="zh-CN" dirty="0"/>
              <a:t>or</a:t>
            </a:r>
            <a:r>
              <a:rPr lang="zh-CN" altLang="en-US" dirty="0"/>
              <a:t> ‘</a:t>
            </a:r>
            <a:r>
              <a:rPr lang="en-US" altLang="zh-CN" dirty="0"/>
              <a:t>overload</a:t>
            </a:r>
            <a:r>
              <a:rPr lang="zh-CN" altLang="en-US" dirty="0"/>
              <a:t>’</a:t>
            </a:r>
            <a:endParaRPr lang="en-US" dirty="0"/>
          </a:p>
          <a:p>
            <a:r>
              <a:rPr lang="en-US" dirty="0"/>
              <a:t>Lower *apparent* efficiency</a:t>
            </a:r>
          </a:p>
          <a:p>
            <a:r>
              <a:rPr lang="en-US" altLang="zh-CN" dirty="0"/>
              <a:t>Longer</a:t>
            </a:r>
            <a:r>
              <a:rPr lang="zh-CN" altLang="en-US" dirty="0"/>
              <a:t> </a:t>
            </a:r>
            <a:r>
              <a:rPr lang="en-US" altLang="zh-CN" dirty="0"/>
              <a:t>timelines</a:t>
            </a:r>
            <a:r>
              <a:rPr lang="zh-CN" altLang="en-US" dirty="0"/>
              <a:t> </a:t>
            </a:r>
            <a:r>
              <a:rPr lang="en-US" altLang="zh-CN" dirty="0"/>
              <a:t>for</a:t>
            </a:r>
            <a:r>
              <a:rPr lang="zh-CN" altLang="en-US" dirty="0"/>
              <a:t> </a:t>
            </a:r>
            <a:r>
              <a:rPr lang="en-US" altLang="zh-CN" dirty="0"/>
              <a:t>development</a:t>
            </a:r>
            <a:r>
              <a:rPr lang="zh-CN" altLang="en-US" dirty="0"/>
              <a:t> </a:t>
            </a:r>
            <a:r>
              <a:rPr lang="en-US" altLang="zh-CN" dirty="0"/>
              <a:t>projects</a:t>
            </a:r>
          </a:p>
          <a:p>
            <a:r>
              <a:rPr lang="en-US" dirty="0"/>
              <a:t>Acknowledge an interdisciplinary approach to basin management, requires humility from all participants</a:t>
            </a:r>
          </a:p>
          <a:p>
            <a:endParaRPr lang="en-US" dirty="0"/>
          </a:p>
          <a:p>
            <a:r>
              <a:rPr lang="en-US" dirty="0"/>
              <a:t>OPPORTUNITIES: Bring multiple stakeholders together to create new, comprehensive ‘knowledge-</a:t>
            </a:r>
            <a:r>
              <a:rPr lang="en-US" dirty="0" err="1"/>
              <a:t>scapes</a:t>
            </a:r>
            <a:r>
              <a:rPr lang="en-US" dirty="0"/>
              <a:t>’.</a:t>
            </a:r>
          </a:p>
          <a:p>
            <a:r>
              <a:rPr lang="en-US" dirty="0"/>
              <a:t>Acknowledge and embrace differences of opinion and outlook</a:t>
            </a:r>
            <a:r>
              <a:rPr lang="zh-CN" altLang="en-US" dirty="0"/>
              <a:t> </a:t>
            </a:r>
            <a:endParaRPr lang="en-US" dirty="0"/>
          </a:p>
          <a:p>
            <a:r>
              <a:rPr lang="en-US" dirty="0"/>
              <a:t>Make clear the risks and opportunities inherent in different development plans</a:t>
            </a:r>
          </a:p>
          <a:p>
            <a:r>
              <a:rPr lang="en-US" dirty="0"/>
              <a:t>Improving credibility, salience, and legitimacy of development projects </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C920BED1-C164-4C4E-B669-18CD213649CC}" type="slidenum">
              <a:rPr lang="en-US" smtClean="0"/>
              <a:t>1</a:t>
            </a:fld>
            <a:endParaRPr lang="en-US"/>
          </a:p>
        </p:txBody>
      </p:sp>
    </p:spTree>
    <p:extLst>
      <p:ext uri="{BB962C8B-B14F-4D97-AF65-F5344CB8AC3E}">
        <p14:creationId xmlns:p14="http://schemas.microsoft.com/office/powerpoint/2010/main" val="46496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AdvOT1ef757c0" charset="0"/>
              </a:rPr>
              <a:t>According to Lee (</a:t>
            </a:r>
            <a:r>
              <a:rPr lang="en-US" dirty="0">
                <a:solidFill>
                  <a:srgbClr val="00007F"/>
                </a:solidFill>
                <a:latin typeface="AdvOT1ef757c0" charset="0"/>
              </a:rPr>
              <a:t>2015</a:t>
            </a:r>
            <a:r>
              <a:rPr lang="en-US" dirty="0">
                <a:latin typeface="AdvOT1ef757c0" charset="0"/>
              </a:rPr>
              <a:t>, p. 140), bene</a:t>
            </a:r>
            <a:r>
              <a:rPr lang="en-US" dirty="0">
                <a:latin typeface="AdvOT1ef757c0+fb" charset="0"/>
              </a:rPr>
              <a:t>fi</a:t>
            </a:r>
            <a:r>
              <a:rPr lang="en-US" dirty="0">
                <a:latin typeface="AdvOT1ef757c0" charset="0"/>
              </a:rPr>
              <a:t>t sharing can therefore be regarded as a </a:t>
            </a:r>
            <a:r>
              <a:rPr lang="en-US" dirty="0">
                <a:latin typeface="AdvOT1ef757c0+20" charset="0"/>
              </a:rPr>
              <a:t>‘</a:t>
            </a:r>
            <a:r>
              <a:rPr lang="en-US" dirty="0">
                <a:latin typeface="AdvOT1ef757c0" charset="0"/>
              </a:rPr>
              <a:t>practical tool that can be utilized to promote cooperation between countries with trans- boundary rivers</a:t>
            </a:r>
            <a:r>
              <a:rPr lang="en-US" dirty="0">
                <a:latin typeface="AdvOT1ef757c0+20" charset="0"/>
              </a:rPr>
              <a:t>’ </a:t>
            </a:r>
            <a:r>
              <a:rPr lang="en-US" dirty="0">
                <a:latin typeface="AdvOT1ef757c0" charset="0"/>
              </a:rPr>
              <a:t>because this mechanism emphasizes a state of </a:t>
            </a:r>
            <a:r>
              <a:rPr lang="en-US" dirty="0">
                <a:latin typeface="AdvOT1ef757c0+20" charset="0"/>
              </a:rPr>
              <a:t>‘</a:t>
            </a:r>
            <a:r>
              <a:rPr lang="en-US" dirty="0">
                <a:latin typeface="AdvOT1ef757c0" charset="0"/>
              </a:rPr>
              <a:t>hydro-interdependency</a:t>
            </a:r>
            <a:r>
              <a:rPr lang="en-US" dirty="0">
                <a:latin typeface="AdvOT1ef757c0+20" charset="0"/>
              </a:rPr>
              <a:t>’ </a:t>
            </a:r>
            <a:r>
              <a:rPr lang="en-US" dirty="0">
                <a:latin typeface="AdvOT1ef757c0" charset="0"/>
              </a:rPr>
              <a:t>between the di</a:t>
            </a:r>
            <a:r>
              <a:rPr lang="en-US" dirty="0">
                <a:latin typeface="AdvOT1ef757c0+fb" charset="0"/>
              </a:rPr>
              <a:t>ff</a:t>
            </a:r>
            <a:r>
              <a:rPr lang="en-US" dirty="0">
                <a:latin typeface="AdvOT1ef757c0" charset="0"/>
              </a:rPr>
              <a:t>erent stakeholders. It is, however, not only a </a:t>
            </a:r>
            <a:r>
              <a:rPr lang="en-US" dirty="0">
                <a:latin typeface="AdvOT1ef757c0+20" charset="0"/>
              </a:rPr>
              <a:t>‘</a:t>
            </a:r>
            <a:r>
              <a:rPr lang="en-US" dirty="0">
                <a:latin typeface="AdvOT1ef757c0" charset="0"/>
              </a:rPr>
              <a:t>practical tool</a:t>
            </a:r>
            <a:r>
              <a:rPr lang="en-US" dirty="0">
                <a:latin typeface="AdvOT1ef757c0+20" charset="0"/>
              </a:rPr>
              <a:t>’</a:t>
            </a:r>
            <a:r>
              <a:rPr lang="en-US" dirty="0">
                <a:latin typeface="AdvOT1ef757c0" charset="0"/>
              </a:rPr>
              <a:t>. In fact, it can also be said to include a normative, even an idealistic, angle. </a:t>
            </a:r>
            <a:r>
              <a:rPr lang="en-US" i="1" u="sng" dirty="0">
                <a:latin typeface="AdvOT1ef757c0" charset="0"/>
              </a:rPr>
              <a:t>This is because riparian countries sharing a basin do not always freely acknowledge that they are in a state of hydro-interdependency</a:t>
            </a:r>
            <a:r>
              <a:rPr lang="en-US" dirty="0">
                <a:latin typeface="AdvOT1ef757c0" charset="0"/>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latin typeface="AdvOT1ef757c0"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AdvOT1ef757c0" charset="0"/>
              </a:rPr>
              <a:t>What is more, several Chinese scholars doing research on the country</a:t>
            </a:r>
            <a:r>
              <a:rPr lang="en-US" dirty="0">
                <a:latin typeface="AdvOT1ef757c0+20" charset="0"/>
              </a:rPr>
              <a:t>’</a:t>
            </a:r>
            <a:r>
              <a:rPr lang="en-US" dirty="0">
                <a:latin typeface="AdvOT1ef757c0" charset="0"/>
              </a:rPr>
              <a:t>s river politics have explicitly mentioned bene</a:t>
            </a:r>
            <a:r>
              <a:rPr lang="en-US" dirty="0">
                <a:latin typeface="AdvOT1ef757c0+fb" charset="0"/>
              </a:rPr>
              <a:t>fi</a:t>
            </a:r>
            <a:r>
              <a:rPr lang="en-US" dirty="0">
                <a:latin typeface="AdvOT1ef757c0" charset="0"/>
              </a:rPr>
              <a:t>t sharing as a potential way to move things between China and its riparian </a:t>
            </a:r>
            <a:r>
              <a:rPr lang="en-US" dirty="0" err="1">
                <a:latin typeface="AdvOT1ef757c0" charset="0"/>
              </a:rPr>
              <a:t>neighbours</a:t>
            </a:r>
            <a:r>
              <a:rPr lang="en-US" dirty="0">
                <a:latin typeface="AdvOT1ef757c0" charset="0"/>
              </a:rPr>
              <a:t> forward (personal communications, July</a:t>
            </a:r>
            <a:r>
              <a:rPr lang="en-US" dirty="0">
                <a:latin typeface="AdvOT1ef757c0+20" charset="0"/>
              </a:rPr>
              <a:t>–</a:t>
            </a:r>
            <a:r>
              <a:rPr lang="en-US" dirty="0">
                <a:latin typeface="AdvOT1ef757c0" charset="0"/>
              </a:rPr>
              <a:t>August 2016). </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C920BED1-C164-4C4E-B669-18CD213649CC}" type="slidenum">
              <a:rPr lang="en-US" smtClean="0"/>
              <a:t>2</a:t>
            </a:fld>
            <a:endParaRPr lang="en-US"/>
          </a:p>
        </p:txBody>
      </p:sp>
    </p:spTree>
    <p:extLst>
      <p:ext uri="{BB962C8B-B14F-4D97-AF65-F5344CB8AC3E}">
        <p14:creationId xmlns:p14="http://schemas.microsoft.com/office/powerpoint/2010/main" val="10141934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dvOT3c2d9f11" charset="0"/>
              </a:rPr>
              <a:t>Cross-Sectoral, Cumulative Impacts</a:t>
            </a:r>
          </a:p>
          <a:p>
            <a:r>
              <a:rPr lang="en-US" dirty="0">
                <a:latin typeface="AdvOT3c2d9f11" charset="0"/>
              </a:rPr>
              <a:t>Thus, the extent to which companies in the Mekong Region are subject to such standards and have actually incorporated comprehensive cumulative impact assessments has been quite limited </a:t>
            </a:r>
            <a:endParaRPr lang="en-US" dirty="0"/>
          </a:p>
          <a:p>
            <a:endParaRPr lang="en-US" dirty="0"/>
          </a:p>
        </p:txBody>
      </p:sp>
      <p:sp>
        <p:nvSpPr>
          <p:cNvPr id="4" name="Slide Number Placeholder 3"/>
          <p:cNvSpPr>
            <a:spLocks noGrp="1"/>
          </p:cNvSpPr>
          <p:nvPr>
            <p:ph type="sldNum" sz="quarter" idx="10"/>
          </p:nvPr>
        </p:nvSpPr>
        <p:spPr/>
        <p:txBody>
          <a:bodyPr/>
          <a:lstStyle/>
          <a:p>
            <a:fld id="{C920BED1-C164-4C4E-B669-18CD213649CC}" type="slidenum">
              <a:rPr lang="en-US" smtClean="0"/>
              <a:t>4</a:t>
            </a:fld>
            <a:endParaRPr lang="en-US"/>
          </a:p>
        </p:txBody>
      </p:sp>
    </p:spTree>
    <p:extLst>
      <p:ext uri="{BB962C8B-B14F-4D97-AF65-F5344CB8AC3E}">
        <p14:creationId xmlns:p14="http://schemas.microsoft.com/office/powerpoint/2010/main" val="9707429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a:buFont typeface="+mj-lt"/>
              <a:buAutoNum type="arabicPeriod"/>
            </a:pPr>
            <a:r>
              <a:rPr lang="en-US" sz="1200" i="1" dirty="0">
                <a:solidFill>
                  <a:srgbClr val="333333"/>
                </a:solidFill>
                <a:latin typeface="arial" charset="0"/>
              </a:rPr>
              <a:t>Breaking down entrenched power imbalances regarding </a:t>
            </a:r>
            <a:r>
              <a:rPr lang="en-US" sz="1200" b="1" i="1" dirty="0">
                <a:solidFill>
                  <a:srgbClr val="333333"/>
                </a:solidFill>
                <a:latin typeface="arial" charset="0"/>
              </a:rPr>
              <a:t>who gets to steer and shape</a:t>
            </a:r>
            <a:r>
              <a:rPr lang="en-US" sz="1200" i="1" dirty="0">
                <a:solidFill>
                  <a:srgbClr val="333333"/>
                </a:solidFill>
                <a:latin typeface="arial" charset="0"/>
              </a:rPr>
              <a:t> the research agenda and knowledge economy;</a:t>
            </a:r>
          </a:p>
          <a:p>
            <a:pPr>
              <a:buFont typeface="+mj-lt"/>
              <a:buAutoNum type="arabicPeriod"/>
            </a:pPr>
            <a:endParaRPr lang="en-US" sz="1200" i="1" dirty="0">
              <a:solidFill>
                <a:srgbClr val="333333"/>
              </a:solidFill>
              <a:latin typeface="arial" charset="0"/>
            </a:endParaRPr>
          </a:p>
          <a:p>
            <a:pPr>
              <a:buFont typeface="+mj-lt"/>
              <a:buAutoNum type="arabicPeriod" startAt="2"/>
            </a:pPr>
            <a:r>
              <a:rPr lang="en-US" sz="1200" b="1" i="1" dirty="0">
                <a:solidFill>
                  <a:srgbClr val="333333"/>
                </a:solidFill>
                <a:latin typeface="arial" charset="0"/>
              </a:rPr>
              <a:t>Integrating different types and scales of knowledge and worldviews across multiple boundaries </a:t>
            </a:r>
            <a:r>
              <a:rPr lang="en-US" sz="1200" i="1" dirty="0">
                <a:solidFill>
                  <a:srgbClr val="333333"/>
                </a:solidFill>
                <a:latin typeface="arial" charset="0"/>
              </a:rPr>
              <a:t>– between science, policy and practice, between disciplines, across organizational levels, between the public and private sectors, and between </a:t>
            </a:r>
            <a:r>
              <a:rPr lang="en-US" sz="1200" b="1" i="1" dirty="0">
                <a:solidFill>
                  <a:srgbClr val="333333"/>
                </a:solidFill>
                <a:latin typeface="arial" charset="0"/>
              </a:rPr>
              <a:t>formalized, codified and informal, tacit forms </a:t>
            </a:r>
            <a:r>
              <a:rPr lang="en-US" sz="1200" i="1" dirty="0">
                <a:solidFill>
                  <a:srgbClr val="333333"/>
                </a:solidFill>
                <a:latin typeface="arial" charset="0"/>
              </a:rPr>
              <a:t>of local knowledge;</a:t>
            </a:r>
          </a:p>
          <a:p>
            <a:pPr>
              <a:buFont typeface="+mj-lt"/>
              <a:buAutoNum type="arabicPeriod" startAt="2"/>
            </a:pPr>
            <a:endParaRPr lang="en-US" sz="1200" i="1" dirty="0">
              <a:solidFill>
                <a:srgbClr val="333333"/>
              </a:solidFill>
              <a:latin typeface="arial" charset="0"/>
            </a:endParaRPr>
          </a:p>
          <a:p>
            <a:pPr>
              <a:buFont typeface="+mj-lt"/>
              <a:buAutoNum type="arabicPeriod" startAt="3"/>
            </a:pPr>
            <a:r>
              <a:rPr lang="en-US" sz="1200" i="1" dirty="0">
                <a:solidFill>
                  <a:srgbClr val="333333"/>
                </a:solidFill>
                <a:latin typeface="arial" charset="0"/>
              </a:rPr>
              <a:t>Dealing with </a:t>
            </a:r>
            <a:r>
              <a:rPr lang="en-US" sz="1200" b="1" i="1" dirty="0">
                <a:solidFill>
                  <a:srgbClr val="333333"/>
                </a:solidFill>
                <a:latin typeface="arial" charset="0"/>
              </a:rPr>
              <a:t>multiple and contested normative agendas</a:t>
            </a:r>
            <a:r>
              <a:rPr lang="en-US" sz="1200" i="1" dirty="0">
                <a:solidFill>
                  <a:srgbClr val="333333"/>
                </a:solidFill>
                <a:latin typeface="arial" charset="0"/>
              </a:rPr>
              <a:t>, in the sense that each actor holds a view on what they consider to be the desirable outcome or goal of producing knowledge and the correct or most appropriate way of doing so, and this will differ between individuals and groups participating in a knowledge co-production process;</a:t>
            </a:r>
          </a:p>
          <a:p>
            <a:pPr>
              <a:buFont typeface="+mj-lt"/>
              <a:buAutoNum type="arabicPeriod" startAt="3"/>
            </a:pPr>
            <a:endParaRPr lang="en-US" sz="1200" i="1" dirty="0">
              <a:solidFill>
                <a:srgbClr val="333333"/>
              </a:solidFill>
              <a:latin typeface="arial" charset="0"/>
            </a:endParaRPr>
          </a:p>
          <a:p>
            <a:pPr>
              <a:buFont typeface="+mj-lt"/>
              <a:buAutoNum type="arabicPeriod" startAt="4"/>
            </a:pPr>
            <a:r>
              <a:rPr lang="en-US" sz="1200" i="1" dirty="0">
                <a:solidFill>
                  <a:srgbClr val="333333"/>
                </a:solidFill>
                <a:latin typeface="arial" charset="0"/>
              </a:rPr>
              <a:t>Negotiating the products or deliverables of a knowledge co-production process – often participants have their own requirements for what these might be, for example a scientific journal paper, a policy or strategy, a practical handbook, or a decision-support tool, and so an important step in the process is </a:t>
            </a:r>
            <a:r>
              <a:rPr lang="en-US" sz="1200" b="1" i="1" dirty="0">
                <a:solidFill>
                  <a:srgbClr val="333333"/>
                </a:solidFill>
                <a:latin typeface="arial" charset="0"/>
              </a:rPr>
              <a:t>agreeing to how the jointly produced knowledge can and will be used, by whom, using what resources and to what end</a:t>
            </a:r>
            <a:r>
              <a:rPr lang="en-US" sz="1200" i="1" dirty="0">
                <a:solidFill>
                  <a:srgbClr val="333333"/>
                </a:solidFill>
                <a:latin typeface="arial" charset="0"/>
              </a:rPr>
              <a:t>. </a:t>
            </a:r>
          </a:p>
          <a:p>
            <a:pPr>
              <a:buFont typeface="+mj-lt"/>
              <a:buAutoNum type="arabicPeriod" startAt="4"/>
            </a:pPr>
            <a:endParaRPr lang="en-US" sz="1200" i="1" dirty="0">
              <a:solidFill>
                <a:srgbClr val="333333"/>
              </a:solidFill>
              <a:latin typeface="arial" charset="0"/>
            </a:endParaRPr>
          </a:p>
          <a:p>
            <a:pPr>
              <a:buFont typeface="+mj-lt"/>
              <a:buAutoNum type="arabicPeriod" startAt="4"/>
            </a:pPr>
            <a:endParaRPr lang="en-US" sz="1200" i="1" dirty="0">
              <a:solidFill>
                <a:srgbClr val="333333"/>
              </a:solidFill>
              <a:latin typeface="arial" charset="0"/>
            </a:endParaRPr>
          </a:p>
          <a:p>
            <a:r>
              <a:rPr lang="en-US" sz="1200" i="1" dirty="0">
                <a:solidFill>
                  <a:srgbClr val="333333"/>
                </a:solidFill>
                <a:latin typeface="arial" charset="0"/>
              </a:rPr>
              <a:t>SARUA, 2017</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“It is also important to acknowledge the knowledge of river-side communities and various civil society research initiatives. Only through sharing and deliberating these multiple forms of knowledge can a more complete picture of the </a:t>
            </a:r>
            <a:r>
              <a:rPr lang="en-US" dirty="0" err="1"/>
              <a:t>Lancang</a:t>
            </a:r>
            <a:r>
              <a:rPr lang="en-US" dirty="0"/>
              <a:t>-Mekong River and its diverse economic, social and cultural value be attained.” – Carl Middleton, </a:t>
            </a:r>
            <a:r>
              <a:rPr lang="en-US" dirty="0" err="1"/>
              <a:t>thethirdpole.net</a:t>
            </a:r>
            <a:endParaRPr lang="en-US" dirty="0"/>
          </a:p>
          <a:p>
            <a:endParaRPr lang="en-US" dirty="0"/>
          </a:p>
        </p:txBody>
      </p:sp>
      <p:sp>
        <p:nvSpPr>
          <p:cNvPr id="4" name="Slide Number Placeholder 3"/>
          <p:cNvSpPr>
            <a:spLocks noGrp="1"/>
          </p:cNvSpPr>
          <p:nvPr>
            <p:ph type="sldNum" sz="quarter" idx="10"/>
          </p:nvPr>
        </p:nvSpPr>
        <p:spPr/>
        <p:txBody>
          <a:bodyPr/>
          <a:lstStyle/>
          <a:p>
            <a:fld id="{C920BED1-C164-4C4E-B669-18CD213649CC}" type="slidenum">
              <a:rPr lang="en-US" smtClean="0"/>
              <a:t>6</a:t>
            </a:fld>
            <a:endParaRPr lang="en-US"/>
          </a:p>
        </p:txBody>
      </p:sp>
    </p:spTree>
    <p:extLst>
      <p:ext uri="{BB962C8B-B14F-4D97-AF65-F5344CB8AC3E}">
        <p14:creationId xmlns:p14="http://schemas.microsoft.com/office/powerpoint/2010/main" val="11032191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20BED1-C164-4C4E-B669-18CD213649CC}" type="slidenum">
              <a:rPr lang="en-US" smtClean="0"/>
              <a:t>7</a:t>
            </a:fld>
            <a:endParaRPr lang="en-US"/>
          </a:p>
        </p:txBody>
      </p:sp>
    </p:spTree>
    <p:extLst>
      <p:ext uri="{BB962C8B-B14F-4D97-AF65-F5344CB8AC3E}">
        <p14:creationId xmlns:p14="http://schemas.microsoft.com/office/powerpoint/2010/main" val="6990742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07CE0A3-326D-EE46-88C2-0AC679C77DAF}" type="datetimeFigureOut">
              <a:rPr lang="en-US" smtClean="0"/>
              <a:t>12/17/2018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5EF6AA-01CE-BD46-9DFB-110A9D515021}" type="slidenum">
              <a:rPr lang="en-US" smtClean="0"/>
              <a:t>‹#›</a:t>
            </a:fld>
            <a:endParaRPr 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907CE0A3-326D-EE46-88C2-0AC679C77DAF}" type="datetimeFigureOut">
              <a:rPr lang="en-US" smtClean="0"/>
              <a:t>12/17/2018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95EF6AA-01CE-BD46-9DFB-110A9D515021}"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07CE0A3-326D-EE46-88C2-0AC679C77DAF}" type="datetimeFigureOut">
              <a:rPr lang="en-US" smtClean="0"/>
              <a:t>12/17/2018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5EF6AA-01CE-BD46-9DFB-110A9D515021}"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07CE0A3-326D-EE46-88C2-0AC679C77DAF}" type="datetimeFigureOut">
              <a:rPr lang="en-US" smtClean="0"/>
              <a:t>12/17/2018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5EF6AA-01CE-BD46-9DFB-110A9D515021}" type="slidenum">
              <a:rPr lang="en-US" smtClean="0"/>
              <a:t>‹#›</a:t>
            </a:fld>
            <a:endParaRPr 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07CE0A3-326D-EE46-88C2-0AC679C77DAF}" type="datetimeFigureOut">
              <a:rPr lang="en-US" smtClean="0"/>
              <a:t>12/17/2018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5EF6AA-01CE-BD46-9DFB-110A9D515021}"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07CE0A3-326D-EE46-88C2-0AC679C77DAF}" type="datetimeFigureOut">
              <a:rPr lang="en-US" smtClean="0"/>
              <a:t>12/17/2018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5EF6AA-01CE-BD46-9DFB-110A9D515021}" type="slidenum">
              <a:rPr lang="en-US" smtClean="0"/>
              <a:t>‹#›</a:t>
            </a:fld>
            <a:endParaRPr 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07CE0A3-326D-EE46-88C2-0AC679C77DAF}" type="datetimeFigureOut">
              <a:rPr lang="en-US" smtClean="0"/>
              <a:t>12/17/2018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5EF6AA-01CE-BD46-9DFB-110A9D515021}"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07CE0A3-326D-EE46-88C2-0AC679C77DAF}" type="datetimeFigureOut">
              <a:rPr lang="en-US" smtClean="0"/>
              <a:t>12/17/2018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5EF6AA-01CE-BD46-9DFB-110A9D515021}"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07CE0A3-326D-EE46-88C2-0AC679C77DAF}" type="datetimeFigureOut">
              <a:rPr lang="en-US" smtClean="0"/>
              <a:t>12/17/2018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5EF6AA-01CE-BD46-9DFB-110A9D515021}" type="slidenum">
              <a:rPr lang="en-US" smtClean="0"/>
              <a:t>‹#›</a:t>
            </a:fld>
            <a:endParaRPr lang="en-US"/>
          </a:p>
        </p:txBody>
      </p:sp>
    </p:spTree>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07CE0A3-326D-EE46-88C2-0AC679C77DAF}" type="datetimeFigureOut">
              <a:rPr lang="en-US" smtClean="0"/>
              <a:t>12/17/2018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5EF6AA-01CE-BD46-9DFB-110A9D515021}"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07CE0A3-326D-EE46-88C2-0AC679C77DAF}" type="datetimeFigureOut">
              <a:rPr lang="en-US" smtClean="0"/>
              <a:t>12/17/2018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5EF6AA-01CE-BD46-9DFB-110A9D515021}" type="slidenum">
              <a:rPr lang="en-US" smtClean="0"/>
              <a:t>‹#›</a:t>
            </a:fld>
            <a:endParaRPr lang="en-US"/>
          </a:p>
        </p:txBody>
      </p:sp>
    </p:spTree>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07CE0A3-326D-EE46-88C2-0AC679C77DAF}" type="datetimeFigureOut">
              <a:rPr lang="en-US" smtClean="0"/>
              <a:t>12/17/2018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5EF6AA-01CE-BD46-9DFB-110A9D515021}"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07CE0A3-326D-EE46-88C2-0AC679C77DAF}" type="datetimeFigureOut">
              <a:rPr lang="en-US" smtClean="0"/>
              <a:t>12/17/2018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95EF6AA-01CE-BD46-9DFB-110A9D515021}"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07CE0A3-326D-EE46-88C2-0AC679C77DAF}" type="datetimeFigureOut">
              <a:rPr lang="en-US" smtClean="0"/>
              <a:t>12/17/2018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95EF6AA-01CE-BD46-9DFB-110A9D515021}"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7CE0A3-326D-EE46-88C2-0AC679C77DAF}" type="datetimeFigureOut">
              <a:rPr lang="en-US" smtClean="0"/>
              <a:t>12/17/2018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95EF6AA-01CE-BD46-9DFB-110A9D515021}"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07CE0A3-326D-EE46-88C2-0AC679C77DAF}" type="datetimeFigureOut">
              <a:rPr lang="en-US" smtClean="0"/>
              <a:t>12/17/2018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5EF6AA-01CE-BD46-9DFB-110A9D515021}"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07CE0A3-326D-EE46-88C2-0AC679C77DAF}" type="datetimeFigureOut">
              <a:rPr lang="en-US" smtClean="0"/>
              <a:t>12/17/2018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5EF6AA-01CE-BD46-9DFB-110A9D515021}"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907CE0A3-326D-EE46-88C2-0AC679C77DAF}" type="datetimeFigureOut">
              <a:rPr lang="en-US" smtClean="0"/>
              <a:t>12/17/2018</a:t>
            </a:fld>
            <a:endParaRPr 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95EF6AA-01CE-BD46-9DFB-110A9D515021}" type="slidenum">
              <a:rPr lang="en-US" smtClean="0"/>
              <a:t>‹#›</a:t>
            </a:fld>
            <a:endParaRPr lang="en-US"/>
          </a:p>
        </p:txBody>
      </p:sp>
    </p:spTree>
    <p:extLst>
      <p:ext uri="{BB962C8B-B14F-4D97-AF65-F5344CB8AC3E}">
        <p14:creationId xmlns:p14="http://schemas.microsoft.com/office/powerpoint/2010/main" val="63615846"/>
      </p:ext>
    </p:extLst>
  </p:cSld>
  <p:clrMap bg1="dk1" tx1="lt1" bg2="dk2" tx2="lt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 id="2147483862" r:id="rId12"/>
    <p:sldLayoutId id="2147483863" r:id="rId13"/>
    <p:sldLayoutId id="2147483864" r:id="rId14"/>
    <p:sldLayoutId id="2147483865" r:id="rId15"/>
    <p:sldLayoutId id="2147483866" r:id="rId16"/>
    <p:sldLayoutId id="2147483867"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hyperlink" Target="mailto:ssmit311@jhu.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1.pn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image" Target="../media/image3.tiff"/><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028" y="1734819"/>
            <a:ext cx="8984931" cy="1884363"/>
          </a:xfrm>
        </p:spPr>
        <p:txBody>
          <a:bodyPr>
            <a:normAutofit fontScale="90000"/>
          </a:bodyPr>
          <a:lstStyle/>
          <a:p>
            <a:pPr algn="l"/>
            <a:br>
              <a:rPr lang="en-US" altLang="zh-CN" dirty="0"/>
            </a:br>
            <a:r>
              <a:rPr lang="en-US" dirty="0"/>
              <a:t>Knowledge Co-Production </a:t>
            </a:r>
            <a:r>
              <a:rPr lang="en-US" altLang="zh-CN" dirty="0"/>
              <a:t>in</a:t>
            </a:r>
            <a:r>
              <a:rPr lang="zh-CN" altLang="en-US" dirty="0"/>
              <a:t> </a:t>
            </a:r>
            <a:r>
              <a:rPr lang="en-US" dirty="0"/>
              <a:t>THE </a:t>
            </a:r>
            <a:r>
              <a:rPr lang="en-US" dirty="0" err="1"/>
              <a:t>L</a:t>
            </a:r>
            <a:r>
              <a:rPr lang="en-US" altLang="zh-CN" dirty="0" err="1"/>
              <a:t>ancang-mekong</a:t>
            </a:r>
            <a:r>
              <a:rPr lang="en-US" altLang="zh-CN" dirty="0"/>
              <a:t> basin</a:t>
            </a:r>
            <a:endParaRPr lang="en-US" dirty="0"/>
          </a:p>
        </p:txBody>
      </p:sp>
      <p:sp>
        <p:nvSpPr>
          <p:cNvPr id="3" name="TextBox 2"/>
          <p:cNvSpPr txBox="1"/>
          <p:nvPr/>
        </p:nvSpPr>
        <p:spPr>
          <a:xfrm>
            <a:off x="220028" y="3619182"/>
            <a:ext cx="7640233" cy="461665"/>
          </a:xfrm>
          <a:prstGeom prst="rect">
            <a:avLst/>
          </a:prstGeom>
          <a:noFill/>
        </p:spPr>
        <p:txBody>
          <a:bodyPr wrap="none" rtlCol="0">
            <a:spAutoFit/>
          </a:bodyPr>
          <a:lstStyle/>
          <a:p>
            <a:r>
              <a:rPr lang="en-US" altLang="zh-CN" sz="2400" dirty="0"/>
              <a:t>Implementing Inclusive and Ecological Reciprocity</a:t>
            </a:r>
            <a:endParaRPr lang="en-US" sz="2400" dirty="0"/>
          </a:p>
        </p:txBody>
      </p:sp>
      <p:sp>
        <p:nvSpPr>
          <p:cNvPr id="4" name="TextBox 3"/>
          <p:cNvSpPr txBox="1"/>
          <p:nvPr/>
        </p:nvSpPr>
        <p:spPr>
          <a:xfrm>
            <a:off x="220028" y="4080847"/>
            <a:ext cx="2807179" cy="1200329"/>
          </a:xfrm>
          <a:prstGeom prst="rect">
            <a:avLst/>
          </a:prstGeom>
          <a:noFill/>
        </p:spPr>
        <p:txBody>
          <a:bodyPr wrap="none" rtlCol="0">
            <a:spAutoFit/>
          </a:bodyPr>
          <a:lstStyle/>
          <a:p>
            <a:r>
              <a:rPr lang="en-US" altLang="zh-CN" dirty="0"/>
              <a:t>Sam</a:t>
            </a:r>
            <a:r>
              <a:rPr lang="zh-CN" altLang="en-US" dirty="0"/>
              <a:t> </a:t>
            </a:r>
            <a:r>
              <a:rPr lang="en-US" altLang="zh-CN" dirty="0"/>
              <a:t>Smith</a:t>
            </a:r>
          </a:p>
          <a:p>
            <a:r>
              <a:rPr lang="en-US" altLang="zh-CN" dirty="0"/>
              <a:t>Hopkins</a:t>
            </a:r>
            <a:r>
              <a:rPr lang="zh-CN" altLang="en-US" dirty="0"/>
              <a:t> </a:t>
            </a:r>
            <a:r>
              <a:rPr lang="en-US" altLang="zh-CN" dirty="0"/>
              <a:t>Nanjing</a:t>
            </a:r>
            <a:r>
              <a:rPr lang="zh-CN" altLang="en-US" dirty="0"/>
              <a:t> </a:t>
            </a:r>
            <a:r>
              <a:rPr lang="en-US" altLang="zh-CN" dirty="0"/>
              <a:t>Center</a:t>
            </a:r>
          </a:p>
          <a:p>
            <a:r>
              <a:rPr lang="en-US" altLang="zh-CN" dirty="0">
                <a:hlinkClick r:id="rId3"/>
              </a:rPr>
              <a:t>ssmit311@jhu.edu</a:t>
            </a:r>
            <a:endParaRPr lang="en-US" altLang="zh-CN" dirty="0"/>
          </a:p>
          <a:p>
            <a:endParaRPr lang="en-US" dirty="0"/>
          </a:p>
        </p:txBody>
      </p:sp>
    </p:spTree>
    <p:extLst>
      <p:ext uri="{BB962C8B-B14F-4D97-AF65-F5344CB8AC3E}">
        <p14:creationId xmlns:p14="http://schemas.microsoft.com/office/powerpoint/2010/main" val="3612020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259" y="0"/>
            <a:ext cx="11614804" cy="1325563"/>
          </a:xfrm>
        </p:spPr>
        <p:txBody>
          <a:bodyPr>
            <a:normAutofit/>
          </a:bodyPr>
          <a:lstStyle/>
          <a:p>
            <a:r>
              <a:rPr lang="en-US" altLang="zh-CN" dirty="0"/>
              <a:t>A ‘Reciprocity’ Agreement for the LMB? </a:t>
            </a:r>
            <a:endParaRPr lang="en-US" dirty="0"/>
          </a:p>
        </p:txBody>
      </p:sp>
      <p:grpSp>
        <p:nvGrpSpPr>
          <p:cNvPr id="8" name="Group 7"/>
          <p:cNvGrpSpPr/>
          <p:nvPr/>
        </p:nvGrpSpPr>
        <p:grpSpPr>
          <a:xfrm>
            <a:off x="315259" y="2024476"/>
            <a:ext cx="5880100" cy="4042833"/>
            <a:chOff x="88900" y="1633538"/>
            <a:chExt cx="5880100" cy="4042833"/>
          </a:xfrm>
        </p:grpSpPr>
        <p:graphicFrame>
          <p:nvGraphicFramePr>
            <p:cNvPr id="3" name="Diagram 2"/>
            <p:cNvGraphicFramePr/>
            <p:nvPr>
              <p:extLst>
                <p:ext uri="{D42A27DB-BD31-4B8C-83A1-F6EECF244321}">
                  <p14:modId xmlns:p14="http://schemas.microsoft.com/office/powerpoint/2010/main" val="90939978"/>
                </p:ext>
              </p:extLst>
            </p:nvPr>
          </p:nvGraphicFramePr>
          <p:xfrm>
            <a:off x="88900" y="1633538"/>
            <a:ext cx="5880100" cy="40428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2521375" y="1739900"/>
              <a:ext cx="1015150" cy="461665"/>
            </a:xfrm>
            <a:prstGeom prst="rect">
              <a:avLst/>
            </a:prstGeom>
            <a:noFill/>
          </p:spPr>
          <p:txBody>
            <a:bodyPr wrap="none" rtlCol="0">
              <a:spAutoFit/>
            </a:bodyPr>
            <a:lstStyle/>
            <a:p>
              <a:r>
                <a:rPr lang="en-US" sz="2400" dirty="0"/>
                <a:t>UNWC</a:t>
              </a:r>
              <a:endParaRPr lang="en-US" dirty="0"/>
            </a:p>
          </p:txBody>
        </p:sp>
      </p:grpSp>
      <p:grpSp>
        <p:nvGrpSpPr>
          <p:cNvPr id="14" name="Group 13"/>
          <p:cNvGrpSpPr/>
          <p:nvPr/>
        </p:nvGrpSpPr>
        <p:grpSpPr>
          <a:xfrm>
            <a:off x="5895788" y="1776827"/>
            <a:ext cx="6781800" cy="4907171"/>
            <a:chOff x="-330200" y="1358900"/>
            <a:chExt cx="6781800" cy="4907171"/>
          </a:xfrm>
        </p:grpSpPr>
        <p:graphicFrame>
          <p:nvGraphicFramePr>
            <p:cNvPr id="15" name="Diagram 14"/>
            <p:cNvGraphicFramePr/>
            <p:nvPr>
              <p:extLst/>
            </p:nvPr>
          </p:nvGraphicFramePr>
          <p:xfrm>
            <a:off x="-330200" y="1358900"/>
            <a:ext cx="6781800" cy="453813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6" name="TextBox 15"/>
            <p:cNvSpPr txBox="1"/>
            <p:nvPr/>
          </p:nvSpPr>
          <p:spPr>
            <a:xfrm>
              <a:off x="1902530" y="5896739"/>
              <a:ext cx="2316340" cy="369332"/>
            </a:xfrm>
            <a:prstGeom prst="rect">
              <a:avLst/>
            </a:prstGeom>
            <a:noFill/>
          </p:spPr>
          <p:txBody>
            <a:bodyPr wrap="none" rtlCol="0">
              <a:spAutoFit/>
            </a:bodyPr>
            <a:lstStyle/>
            <a:p>
              <a:r>
                <a:rPr lang="en-US" dirty="0"/>
                <a:t>UNWC w/ ‘Reciprocity’</a:t>
              </a:r>
            </a:p>
          </p:txBody>
        </p:sp>
      </p:grpSp>
      <p:sp>
        <p:nvSpPr>
          <p:cNvPr id="4" name="TextBox 3"/>
          <p:cNvSpPr txBox="1"/>
          <p:nvPr/>
        </p:nvSpPr>
        <p:spPr>
          <a:xfrm>
            <a:off x="1466999" y="1274196"/>
            <a:ext cx="3576620" cy="461665"/>
          </a:xfrm>
          <a:prstGeom prst="rect">
            <a:avLst/>
          </a:prstGeom>
          <a:noFill/>
        </p:spPr>
        <p:txBody>
          <a:bodyPr wrap="none" rtlCol="0">
            <a:spAutoFit/>
          </a:bodyPr>
          <a:lstStyle/>
          <a:p>
            <a:r>
              <a:rPr lang="en-US" sz="2400" dirty="0"/>
              <a:t>How to go from here…</a:t>
            </a:r>
          </a:p>
        </p:txBody>
      </p:sp>
      <p:sp>
        <p:nvSpPr>
          <p:cNvPr id="6" name="TextBox 5"/>
          <p:cNvSpPr txBox="1"/>
          <p:nvPr/>
        </p:nvSpPr>
        <p:spPr>
          <a:xfrm>
            <a:off x="8413692" y="1274195"/>
            <a:ext cx="1745991" cy="461665"/>
          </a:xfrm>
          <a:prstGeom prst="rect">
            <a:avLst/>
          </a:prstGeom>
          <a:noFill/>
        </p:spPr>
        <p:txBody>
          <a:bodyPr wrap="none" rtlCol="0">
            <a:spAutoFit/>
          </a:bodyPr>
          <a:lstStyle/>
          <a:p>
            <a:r>
              <a:rPr lang="en-US" sz="2400" dirty="0"/>
              <a:t>…to here?</a:t>
            </a:r>
          </a:p>
        </p:txBody>
      </p:sp>
      <p:grpSp>
        <p:nvGrpSpPr>
          <p:cNvPr id="18" name="Group 17"/>
          <p:cNvGrpSpPr/>
          <p:nvPr/>
        </p:nvGrpSpPr>
        <p:grpSpPr>
          <a:xfrm>
            <a:off x="576874" y="1315173"/>
            <a:ext cx="11304401" cy="5187734"/>
            <a:chOff x="576874" y="1315173"/>
            <a:chExt cx="11304401" cy="5187734"/>
          </a:xfrm>
        </p:grpSpPr>
        <p:grpSp>
          <p:nvGrpSpPr>
            <p:cNvPr id="12" name="Group 11"/>
            <p:cNvGrpSpPr/>
            <p:nvPr/>
          </p:nvGrpSpPr>
          <p:grpSpPr>
            <a:xfrm>
              <a:off x="576874" y="1315173"/>
              <a:ext cx="11304401" cy="4695102"/>
              <a:chOff x="576874" y="1315173"/>
              <a:chExt cx="11304401" cy="4695102"/>
            </a:xfrm>
          </p:grpSpPr>
          <p:grpSp>
            <p:nvGrpSpPr>
              <p:cNvPr id="10" name="Group 9"/>
              <p:cNvGrpSpPr/>
              <p:nvPr/>
            </p:nvGrpSpPr>
            <p:grpSpPr>
              <a:xfrm>
                <a:off x="576874" y="1325563"/>
                <a:ext cx="5356869" cy="4684712"/>
                <a:chOff x="5717530" y="1157288"/>
                <a:chExt cx="5356869" cy="4684712"/>
              </a:xfrm>
            </p:grpSpPr>
            <p:pic>
              <p:nvPicPr>
                <p:cNvPr id="5" name="Picture 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717530" y="1157288"/>
                  <a:ext cx="5355700" cy="2437621"/>
                </a:xfrm>
                <a:prstGeom prst="rect">
                  <a:avLst/>
                </a:prstGeom>
              </p:spPr>
            </p:pic>
            <p:pic>
              <p:nvPicPr>
                <p:cNvPr id="9" name="Picture 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717530" y="3328988"/>
                  <a:ext cx="5356869" cy="2513012"/>
                </a:xfrm>
                <a:prstGeom prst="rect">
                  <a:avLst/>
                </a:prstGeom>
              </p:spPr>
            </p:pic>
          </p:grpSp>
          <p:pic>
            <p:nvPicPr>
              <p:cNvPr id="11" name="Picture 10"/>
              <p:cNvPicPr>
                <a:picLocks noChangeAspect="1"/>
              </p:cNvPicPr>
              <p:nvPr/>
            </p:nvPicPr>
            <p:blipFill>
              <a:blip r:embed="rId15"/>
              <a:stretch>
                <a:fillRect/>
              </a:stretch>
            </p:blipFill>
            <p:spPr>
              <a:xfrm>
                <a:off x="6092793" y="1315173"/>
                <a:ext cx="5788482" cy="4695102"/>
              </a:xfrm>
              <a:prstGeom prst="rect">
                <a:avLst/>
              </a:prstGeom>
            </p:spPr>
          </p:pic>
        </p:grpSp>
        <p:sp>
          <p:nvSpPr>
            <p:cNvPr id="13" name="TextBox 12"/>
            <p:cNvSpPr txBox="1"/>
            <p:nvPr/>
          </p:nvSpPr>
          <p:spPr>
            <a:xfrm>
              <a:off x="2745819" y="6129591"/>
              <a:ext cx="1148071" cy="369332"/>
            </a:xfrm>
            <a:prstGeom prst="rect">
              <a:avLst/>
            </a:prstGeom>
            <a:noFill/>
          </p:spPr>
          <p:txBody>
            <a:bodyPr wrap="none" rtlCol="0">
              <a:spAutoFit/>
            </a:bodyPr>
            <a:lstStyle/>
            <a:p>
              <a:r>
                <a:rPr lang="en-US" dirty="0"/>
                <a:t>Theory…</a:t>
              </a:r>
            </a:p>
          </p:txBody>
        </p:sp>
        <p:sp>
          <p:nvSpPr>
            <p:cNvPr id="17" name="TextBox 16"/>
            <p:cNvSpPr txBox="1"/>
            <p:nvPr/>
          </p:nvSpPr>
          <p:spPr>
            <a:xfrm>
              <a:off x="8358496" y="6133575"/>
              <a:ext cx="1257075" cy="369332"/>
            </a:xfrm>
            <a:prstGeom prst="rect">
              <a:avLst/>
            </a:prstGeom>
            <a:noFill/>
          </p:spPr>
          <p:txBody>
            <a:bodyPr wrap="none" rtlCol="0">
              <a:spAutoFit/>
            </a:bodyPr>
            <a:lstStyle/>
            <a:p>
              <a:r>
                <a:rPr lang="en-US" dirty="0"/>
                <a:t>Practice?</a:t>
              </a:r>
            </a:p>
          </p:txBody>
        </p:sp>
      </p:grpSp>
    </p:spTree>
    <p:extLst>
      <p:ext uri="{BB962C8B-B14F-4D97-AF65-F5344CB8AC3E}">
        <p14:creationId xmlns:p14="http://schemas.microsoft.com/office/powerpoint/2010/main" val="410084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00275" y="345460"/>
            <a:ext cx="3825086" cy="707886"/>
          </a:xfrm>
          <a:prstGeom prst="rect">
            <a:avLst/>
          </a:prstGeom>
          <a:noFill/>
        </p:spPr>
        <p:txBody>
          <a:bodyPr wrap="none" rtlCol="0">
            <a:spAutoFit/>
          </a:bodyPr>
          <a:lstStyle/>
          <a:p>
            <a:r>
              <a:rPr lang="en-US" sz="4000" dirty="0"/>
              <a:t>Two Definitions</a:t>
            </a:r>
          </a:p>
        </p:txBody>
      </p:sp>
      <p:sp>
        <p:nvSpPr>
          <p:cNvPr id="6" name="Rectangle 5"/>
          <p:cNvSpPr/>
          <p:nvPr/>
        </p:nvSpPr>
        <p:spPr>
          <a:xfrm>
            <a:off x="200275" y="2271057"/>
            <a:ext cx="6028072" cy="3108543"/>
          </a:xfrm>
          <a:prstGeom prst="rect">
            <a:avLst/>
          </a:prstGeom>
        </p:spPr>
        <p:txBody>
          <a:bodyPr wrap="square">
            <a:spAutoFit/>
          </a:bodyPr>
          <a:lstStyle/>
          <a:p>
            <a:pPr lvl="0">
              <a:defRPr/>
            </a:pPr>
            <a:r>
              <a:rPr lang="en-US" sz="2800" b="1" dirty="0"/>
              <a:t>Benefit Sharing:</a:t>
            </a:r>
            <a:endParaRPr lang="en-US" sz="2800" dirty="0"/>
          </a:p>
          <a:p>
            <a:pPr lvl="0">
              <a:defRPr/>
            </a:pPr>
            <a:r>
              <a:rPr lang="en-US" sz="2800" dirty="0"/>
              <a:t>How outputs from water use can be optimally allocated to various actors for different objectives.</a:t>
            </a:r>
          </a:p>
          <a:p>
            <a:pPr>
              <a:defRPr/>
            </a:pPr>
            <a:endParaRPr lang="en-US" sz="2800" dirty="0"/>
          </a:p>
          <a:p>
            <a:pPr>
              <a:defRPr/>
            </a:pPr>
            <a:endParaRPr lang="en-US" sz="2800" dirty="0"/>
          </a:p>
          <a:p>
            <a:pPr lvl="0">
              <a:defRPr/>
            </a:pPr>
            <a:r>
              <a:rPr lang="en-US" sz="2800" dirty="0"/>
              <a:t> </a:t>
            </a:r>
          </a:p>
        </p:txBody>
      </p:sp>
      <p:sp>
        <p:nvSpPr>
          <p:cNvPr id="7" name="Rectangle 6"/>
          <p:cNvSpPr/>
          <p:nvPr/>
        </p:nvSpPr>
        <p:spPr>
          <a:xfrm>
            <a:off x="6228347" y="2055614"/>
            <a:ext cx="4736005" cy="3539430"/>
          </a:xfrm>
          <a:prstGeom prst="rect">
            <a:avLst/>
          </a:prstGeom>
        </p:spPr>
        <p:txBody>
          <a:bodyPr wrap="square">
            <a:spAutoFit/>
          </a:bodyPr>
          <a:lstStyle/>
          <a:p>
            <a:pPr lvl="0">
              <a:defRPr/>
            </a:pPr>
            <a:r>
              <a:rPr lang="en-US" sz="2800" b="1" dirty="0"/>
              <a:t>Knowledge Production: </a:t>
            </a:r>
            <a:r>
              <a:rPr lang="en-US" sz="2800" dirty="0"/>
              <a:t>the process of collecting, analyzing, and synthesizing information into tangible products for use in decision-making.</a:t>
            </a:r>
          </a:p>
          <a:p>
            <a:pPr lvl="0">
              <a:defRPr/>
            </a:pPr>
            <a:endParaRPr lang="en-US" sz="2800" dirty="0"/>
          </a:p>
          <a:p>
            <a:pPr lvl="0">
              <a:defRPr/>
            </a:pPr>
            <a:endParaRPr lang="en-US" sz="2800" dirty="0"/>
          </a:p>
        </p:txBody>
      </p:sp>
    </p:spTree>
    <p:extLst>
      <p:ext uri="{BB962C8B-B14F-4D97-AF65-F5344CB8AC3E}">
        <p14:creationId xmlns:p14="http://schemas.microsoft.com/office/powerpoint/2010/main" val="1392058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015" y="5360"/>
            <a:ext cx="12207053" cy="1325563"/>
          </a:xfrm>
        </p:spPr>
        <p:txBody>
          <a:bodyPr>
            <a:normAutofit/>
          </a:bodyPr>
          <a:lstStyle/>
          <a:p>
            <a:r>
              <a:rPr lang="en-US" altLang="zh-CN" dirty="0"/>
              <a:t>KNOWLEDGE</a:t>
            </a:r>
            <a:r>
              <a:rPr lang="zh-CN" altLang="en-US" dirty="0"/>
              <a:t> </a:t>
            </a:r>
            <a:r>
              <a:rPr lang="en-US" altLang="zh-CN" dirty="0"/>
              <a:t>PRODUCTION and benefit sharing</a:t>
            </a:r>
            <a:endParaRPr lang="en-US" dirty="0"/>
          </a:p>
        </p:txBody>
      </p:sp>
      <p:sp>
        <p:nvSpPr>
          <p:cNvPr id="6" name="TextBox 5"/>
          <p:cNvSpPr txBox="1"/>
          <p:nvPr/>
        </p:nvSpPr>
        <p:spPr>
          <a:xfrm>
            <a:off x="128015" y="4124769"/>
            <a:ext cx="5786438" cy="1815882"/>
          </a:xfrm>
          <a:prstGeom prst="rect">
            <a:avLst/>
          </a:prstGeom>
          <a:noFill/>
        </p:spPr>
        <p:txBody>
          <a:bodyPr wrap="square" rtlCol="0">
            <a:spAutoFit/>
          </a:bodyPr>
          <a:lstStyle/>
          <a:p>
            <a:r>
              <a:rPr lang="en-US" altLang="zh-CN" sz="1600" b="1" u="sng" dirty="0"/>
              <a:t>Recurring</a:t>
            </a:r>
            <a:r>
              <a:rPr lang="zh-CN" altLang="en-US" sz="1600" b="1" u="sng" dirty="0"/>
              <a:t> </a:t>
            </a:r>
            <a:r>
              <a:rPr lang="en-US" altLang="zh-CN" sz="1600" b="1" u="sng" dirty="0"/>
              <a:t>Problems</a:t>
            </a:r>
            <a:r>
              <a:rPr lang="zh-CN" altLang="en-US" sz="1600" b="1" u="sng" dirty="0"/>
              <a:t> </a:t>
            </a:r>
            <a:endParaRPr lang="en-US" altLang="zh-CN" sz="1600" b="1" u="sng" dirty="0"/>
          </a:p>
          <a:p>
            <a:r>
              <a:rPr lang="en-US" sz="1600" dirty="0"/>
              <a:t>Watercourse-centric modelling</a:t>
            </a:r>
          </a:p>
          <a:p>
            <a:r>
              <a:rPr lang="en-US" sz="1600" dirty="0"/>
              <a:t> ‘Private consultant’ mentality</a:t>
            </a:r>
          </a:p>
          <a:p>
            <a:r>
              <a:rPr lang="en-US" altLang="zh-CN" sz="1600" dirty="0"/>
              <a:t>Consultation viewed as formality</a:t>
            </a:r>
          </a:p>
          <a:p>
            <a:r>
              <a:rPr lang="en-US" altLang="zh-CN" sz="1600" dirty="0"/>
              <a:t>Perception</a:t>
            </a:r>
            <a:r>
              <a:rPr lang="zh-CN" altLang="en-US" sz="1600" dirty="0"/>
              <a:t> </a:t>
            </a:r>
            <a:r>
              <a:rPr lang="en-US" altLang="zh-CN" sz="1600" dirty="0"/>
              <a:t>of</a:t>
            </a:r>
            <a:r>
              <a:rPr lang="zh-CN" altLang="en-US" sz="1600" dirty="0"/>
              <a:t> </a:t>
            </a:r>
            <a:r>
              <a:rPr lang="en-US" altLang="zh-CN" sz="1600" dirty="0"/>
              <a:t>external</a:t>
            </a:r>
            <a:r>
              <a:rPr lang="zh-CN" altLang="en-US" sz="1600" dirty="0"/>
              <a:t> </a:t>
            </a:r>
            <a:r>
              <a:rPr lang="en-US" altLang="zh-CN" sz="1600" dirty="0"/>
              <a:t>influence</a:t>
            </a:r>
          </a:p>
          <a:p>
            <a:r>
              <a:rPr lang="en-US" altLang="zh-CN" sz="1600" dirty="0"/>
              <a:t>Civil society disputes result</a:t>
            </a:r>
          </a:p>
          <a:p>
            <a:endParaRPr lang="en-US" altLang="zh-CN" sz="1600" dirty="0"/>
          </a:p>
        </p:txBody>
      </p:sp>
      <p:sp>
        <p:nvSpPr>
          <p:cNvPr id="7" name="TextBox 6"/>
          <p:cNvSpPr txBox="1"/>
          <p:nvPr/>
        </p:nvSpPr>
        <p:spPr>
          <a:xfrm>
            <a:off x="128015" y="2289200"/>
            <a:ext cx="3842947" cy="2616101"/>
          </a:xfrm>
          <a:prstGeom prst="rect">
            <a:avLst/>
          </a:prstGeom>
          <a:noFill/>
        </p:spPr>
        <p:txBody>
          <a:bodyPr wrap="square" rtlCol="0">
            <a:spAutoFit/>
          </a:bodyPr>
          <a:lstStyle/>
          <a:p>
            <a:r>
              <a:rPr lang="en-US" altLang="zh-CN" sz="1600" b="1" u="sng" dirty="0"/>
              <a:t>Traditional</a:t>
            </a:r>
            <a:r>
              <a:rPr lang="zh-CN" altLang="en-US" sz="1600" b="1" u="sng" dirty="0"/>
              <a:t> </a:t>
            </a:r>
            <a:r>
              <a:rPr lang="en-US" altLang="zh-CN" sz="1600" b="1" u="sng" dirty="0"/>
              <a:t>Outcomes</a:t>
            </a:r>
            <a:r>
              <a:rPr lang="zh-CN" altLang="en-US" sz="1600" b="1" u="sng" dirty="0"/>
              <a:t> </a:t>
            </a:r>
            <a:endParaRPr lang="en-US" altLang="zh-CN" sz="1600" b="1" u="sng" dirty="0"/>
          </a:p>
          <a:p>
            <a:r>
              <a:rPr lang="en-US" altLang="zh-CN" sz="1600" dirty="0"/>
              <a:t>Hydrological</a:t>
            </a:r>
            <a:r>
              <a:rPr lang="zh-CN" altLang="en-US" sz="1600" dirty="0"/>
              <a:t> </a:t>
            </a:r>
            <a:r>
              <a:rPr lang="en-US" altLang="zh-CN" sz="1600" dirty="0"/>
              <a:t>Models</a:t>
            </a:r>
          </a:p>
          <a:p>
            <a:r>
              <a:rPr lang="en-US" altLang="zh-CN" sz="1600" dirty="0"/>
              <a:t>Conservation</a:t>
            </a:r>
            <a:r>
              <a:rPr lang="zh-CN" altLang="en-US" sz="1600" dirty="0"/>
              <a:t> </a:t>
            </a:r>
            <a:r>
              <a:rPr lang="en-US" altLang="zh-CN" sz="1600" dirty="0"/>
              <a:t>Plans</a:t>
            </a:r>
            <a:endParaRPr lang="en-US" sz="1600" dirty="0"/>
          </a:p>
          <a:p>
            <a:r>
              <a:rPr lang="en-US" altLang="zh-CN" sz="1600" dirty="0"/>
              <a:t>Environmental/Social</a:t>
            </a:r>
            <a:r>
              <a:rPr lang="zh-CN" altLang="en-US" sz="1600" dirty="0"/>
              <a:t> </a:t>
            </a:r>
            <a:r>
              <a:rPr lang="en-US" altLang="zh-CN" sz="1600" dirty="0"/>
              <a:t>Impact</a:t>
            </a:r>
            <a:r>
              <a:rPr lang="zh-CN" altLang="en-US" sz="1600" dirty="0"/>
              <a:t> </a:t>
            </a:r>
            <a:r>
              <a:rPr lang="en-US" altLang="zh-CN" sz="1600" dirty="0"/>
              <a:t>Assessment</a:t>
            </a:r>
          </a:p>
          <a:p>
            <a:r>
              <a:rPr lang="en-US" altLang="zh-CN" sz="1600" dirty="0"/>
              <a:t>Environmental</a:t>
            </a:r>
            <a:r>
              <a:rPr lang="zh-CN" altLang="en-US" sz="1600" dirty="0"/>
              <a:t> </a:t>
            </a:r>
            <a:r>
              <a:rPr lang="en-US" altLang="zh-CN" sz="1600" dirty="0"/>
              <a:t>Management</a:t>
            </a:r>
            <a:r>
              <a:rPr lang="zh-CN" altLang="en-US" sz="1600" dirty="0"/>
              <a:t> </a:t>
            </a:r>
            <a:r>
              <a:rPr lang="en-US" altLang="zh-CN" sz="1600" dirty="0"/>
              <a:t>Plan</a:t>
            </a:r>
          </a:p>
          <a:p>
            <a:r>
              <a:rPr lang="en-US" altLang="zh-CN" sz="1600" dirty="0"/>
              <a:t>Resettlement Action</a:t>
            </a:r>
            <a:r>
              <a:rPr lang="zh-CN" altLang="en-US" sz="1600" dirty="0"/>
              <a:t> </a:t>
            </a:r>
            <a:r>
              <a:rPr lang="en-US" altLang="zh-CN" sz="1600" dirty="0"/>
              <a:t>Plan</a:t>
            </a:r>
          </a:p>
          <a:p>
            <a:endParaRPr lang="en-US" altLang="zh-CN" sz="1600" dirty="0"/>
          </a:p>
          <a:p>
            <a:endParaRPr lang="en-US" dirty="0"/>
          </a:p>
          <a:p>
            <a:endParaRPr lang="en-US" dirty="0"/>
          </a:p>
        </p:txBody>
      </p:sp>
      <p:sp>
        <p:nvSpPr>
          <p:cNvPr id="3" name="TextBox 2"/>
          <p:cNvSpPr txBox="1"/>
          <p:nvPr/>
        </p:nvSpPr>
        <p:spPr>
          <a:xfrm>
            <a:off x="5338876" y="2036419"/>
            <a:ext cx="4560325" cy="1200329"/>
          </a:xfrm>
          <a:prstGeom prst="rect">
            <a:avLst/>
          </a:prstGeom>
          <a:noFill/>
        </p:spPr>
        <p:txBody>
          <a:bodyPr wrap="square" rtlCol="0">
            <a:spAutoFit/>
          </a:bodyPr>
          <a:lstStyle/>
          <a:p>
            <a:r>
              <a:rPr lang="en-US" sz="2400" b="1" u="sng" dirty="0"/>
              <a:t>Key Question</a:t>
            </a:r>
            <a:r>
              <a:rPr lang="en-US" altLang="zh-CN" sz="2400" b="1" u="sng" dirty="0"/>
              <a:t>s</a:t>
            </a:r>
            <a:r>
              <a:rPr lang="en-US" sz="2400" b="1" u="sng" dirty="0"/>
              <a:t>: </a:t>
            </a:r>
          </a:p>
          <a:p>
            <a:r>
              <a:rPr lang="zh-CN" altLang="en-US" sz="2400" dirty="0"/>
              <a:t>“</a:t>
            </a:r>
            <a:r>
              <a:rPr lang="en-US" sz="2400" dirty="0"/>
              <a:t>Whose </a:t>
            </a:r>
            <a:r>
              <a:rPr lang="en-US" altLang="zh-CN" sz="2400" dirty="0"/>
              <a:t>k</a:t>
            </a:r>
            <a:r>
              <a:rPr lang="en-US" sz="2400" dirty="0"/>
              <a:t>nowledge </a:t>
            </a:r>
            <a:r>
              <a:rPr lang="en-US" altLang="zh-CN" sz="2400" dirty="0"/>
              <a:t>m</a:t>
            </a:r>
            <a:r>
              <a:rPr lang="en-US" sz="2400" dirty="0"/>
              <a:t>atters?</a:t>
            </a:r>
            <a:r>
              <a:rPr lang="zh-CN" altLang="en-US" sz="2400" dirty="0"/>
              <a:t>”</a:t>
            </a:r>
            <a:endParaRPr lang="en-US" sz="2400" dirty="0"/>
          </a:p>
          <a:p>
            <a:r>
              <a:rPr lang="en-US" altLang="zh-CN" sz="2400" dirty="0"/>
              <a:t>“Whose benefits count?”</a:t>
            </a:r>
          </a:p>
        </p:txBody>
      </p:sp>
      <p:sp>
        <p:nvSpPr>
          <p:cNvPr id="5" name="TextBox 4"/>
          <p:cNvSpPr txBox="1"/>
          <p:nvPr/>
        </p:nvSpPr>
        <p:spPr>
          <a:xfrm>
            <a:off x="128016" y="1851753"/>
            <a:ext cx="3486722" cy="369332"/>
          </a:xfrm>
          <a:prstGeom prst="rect">
            <a:avLst/>
          </a:prstGeom>
          <a:noFill/>
        </p:spPr>
        <p:txBody>
          <a:bodyPr wrap="square" rtlCol="0">
            <a:spAutoFit/>
          </a:bodyPr>
          <a:lstStyle/>
          <a:p>
            <a:r>
              <a:rPr lang="en-US" b="1" dirty="0" err="1"/>
              <a:t>Lancang</a:t>
            </a:r>
            <a:r>
              <a:rPr lang="en-US" b="1" dirty="0"/>
              <a:t>-Mekong Basin </a:t>
            </a:r>
          </a:p>
        </p:txBody>
      </p:sp>
      <p:grpSp>
        <p:nvGrpSpPr>
          <p:cNvPr id="4" name="Group 3"/>
          <p:cNvGrpSpPr/>
          <p:nvPr/>
        </p:nvGrpSpPr>
        <p:grpSpPr>
          <a:xfrm>
            <a:off x="3970962" y="1845414"/>
            <a:ext cx="8087689" cy="5188164"/>
            <a:chOff x="3970962" y="1407967"/>
            <a:chExt cx="8087689" cy="5188164"/>
          </a:xfrm>
        </p:grpSpPr>
        <p:sp>
          <p:nvSpPr>
            <p:cNvPr id="11" name="TextBox 10"/>
            <p:cNvSpPr txBox="1"/>
            <p:nvPr/>
          </p:nvSpPr>
          <p:spPr>
            <a:xfrm>
              <a:off x="10812797" y="6011356"/>
              <a:ext cx="1245854" cy="584775"/>
            </a:xfrm>
            <a:prstGeom prst="rect">
              <a:avLst/>
            </a:prstGeom>
            <a:noFill/>
          </p:spPr>
          <p:txBody>
            <a:bodyPr wrap="none" rtlCol="0">
              <a:spAutoFit/>
            </a:bodyPr>
            <a:lstStyle/>
            <a:p>
              <a:r>
                <a:rPr lang="en-US" sz="1400" i="1" dirty="0"/>
                <a:t>(Biba , 2018)</a:t>
              </a:r>
            </a:p>
            <a:p>
              <a:endParaRPr lang="en-US" dirty="0"/>
            </a:p>
          </p:txBody>
        </p:sp>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5194" t="5037" r="7113" b="14822"/>
            <a:stretch/>
          </p:blipFill>
          <p:spPr>
            <a:xfrm>
              <a:off x="3970962" y="1407967"/>
              <a:ext cx="7964824" cy="4603389"/>
            </a:xfrm>
            <a:prstGeom prst="rect">
              <a:avLst/>
            </a:prstGeom>
          </p:spPr>
        </p:pic>
      </p:grpSp>
      <p:sp>
        <p:nvSpPr>
          <p:cNvPr id="8" name="TextBox 7"/>
          <p:cNvSpPr txBox="1"/>
          <p:nvPr/>
        </p:nvSpPr>
        <p:spPr>
          <a:xfrm>
            <a:off x="3858925" y="1386919"/>
            <a:ext cx="7402989" cy="369332"/>
          </a:xfrm>
          <a:prstGeom prst="rect">
            <a:avLst/>
          </a:prstGeom>
          <a:noFill/>
        </p:spPr>
        <p:txBody>
          <a:bodyPr wrap="none" rtlCol="0">
            <a:spAutoFit/>
          </a:bodyPr>
          <a:lstStyle/>
          <a:p>
            <a:r>
              <a:rPr lang="en-US" i="1" dirty="0"/>
              <a:t>Reciprocity Begins Here – Acknowledgment of Interdependency</a:t>
            </a:r>
          </a:p>
        </p:txBody>
      </p:sp>
    </p:spTree>
    <p:extLst>
      <p:ext uri="{BB962C8B-B14F-4D97-AF65-F5344CB8AC3E}">
        <p14:creationId xmlns:p14="http://schemas.microsoft.com/office/powerpoint/2010/main" val="555318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1306" y="88495"/>
            <a:ext cx="10812575" cy="461665"/>
          </a:xfrm>
          <a:prstGeom prst="rect">
            <a:avLst/>
          </a:prstGeom>
          <a:noFill/>
        </p:spPr>
        <p:txBody>
          <a:bodyPr wrap="none" rtlCol="0">
            <a:spAutoFit/>
          </a:bodyPr>
          <a:lstStyle/>
          <a:p>
            <a:r>
              <a:rPr lang="en-US" sz="2400" b="1" dirty="0"/>
              <a:t>Lower Mekong Basin Hydropower (Nam Ou Cascade) Project, Laos PDR</a:t>
            </a:r>
          </a:p>
        </p:txBody>
      </p:sp>
      <p:sp>
        <p:nvSpPr>
          <p:cNvPr id="5" name="TextBox 4"/>
          <p:cNvSpPr txBox="1"/>
          <p:nvPr/>
        </p:nvSpPr>
        <p:spPr>
          <a:xfrm>
            <a:off x="0" y="1461861"/>
            <a:ext cx="6777318" cy="2062103"/>
          </a:xfrm>
          <a:prstGeom prst="rect">
            <a:avLst/>
          </a:prstGeom>
          <a:noFill/>
        </p:spPr>
        <p:txBody>
          <a:bodyPr wrap="square" rtlCol="0">
            <a:spAutoFit/>
          </a:bodyPr>
          <a:lstStyle/>
          <a:p>
            <a:r>
              <a:rPr lang="en-US" sz="2000" u="sng" dirty="0"/>
              <a:t>KNOWLEDGE PRODUCTION</a:t>
            </a:r>
          </a:p>
          <a:p>
            <a:pPr marL="285750" indent="-285750">
              <a:buFont typeface="Arial" charset="0"/>
              <a:buChar char="•"/>
            </a:pPr>
            <a:r>
              <a:rPr lang="en-US" altLang="zh-CN" dirty="0"/>
              <a:t>EIA</a:t>
            </a:r>
            <a:r>
              <a:rPr lang="zh-CN" altLang="en-US" dirty="0"/>
              <a:t>／</a:t>
            </a:r>
            <a:r>
              <a:rPr lang="en-US" altLang="zh-CN" dirty="0"/>
              <a:t>SIA – final version not publicly available, no mention of transboundary impacts </a:t>
            </a:r>
          </a:p>
          <a:p>
            <a:pPr marL="285750" indent="-285750">
              <a:buFont typeface="Arial" charset="0"/>
              <a:buChar char="•"/>
            </a:pPr>
            <a:r>
              <a:rPr lang="zh-CN" altLang="en-US" dirty="0"/>
              <a:t>‘</a:t>
            </a:r>
            <a:r>
              <a:rPr lang="en-US" altLang="zh-CN" dirty="0"/>
              <a:t>Town</a:t>
            </a:r>
            <a:r>
              <a:rPr lang="zh-CN" altLang="en-US" dirty="0"/>
              <a:t> </a:t>
            </a:r>
            <a:r>
              <a:rPr lang="en-US" altLang="zh-CN" dirty="0"/>
              <a:t>hall</a:t>
            </a:r>
            <a:r>
              <a:rPr lang="zh-CN" altLang="en-US" dirty="0"/>
              <a:t>’－</a:t>
            </a:r>
            <a:r>
              <a:rPr lang="en-US" altLang="zh-CN" dirty="0"/>
              <a:t>style</a:t>
            </a:r>
            <a:r>
              <a:rPr lang="zh-CN" altLang="en-US" dirty="0"/>
              <a:t> </a:t>
            </a:r>
            <a:r>
              <a:rPr lang="en-US" altLang="zh-CN" dirty="0"/>
              <a:t>meetings  (women barred from attending)</a:t>
            </a:r>
          </a:p>
          <a:p>
            <a:pPr marL="285750" indent="-285750">
              <a:buFont typeface="Arial" charset="0"/>
              <a:buChar char="•"/>
            </a:pPr>
            <a:r>
              <a:rPr lang="en-US" altLang="zh-CN" dirty="0"/>
              <a:t>Questionnaires - Small sample size (30 people)</a:t>
            </a:r>
          </a:p>
          <a:p>
            <a:pPr marL="285750" indent="-285750">
              <a:buFont typeface="Arial" charset="0"/>
              <a:buChar char="•"/>
            </a:pPr>
            <a:endParaRPr lang="en-US" altLang="zh-CN" dirty="0"/>
          </a:p>
        </p:txBody>
      </p:sp>
      <p:sp>
        <p:nvSpPr>
          <p:cNvPr id="6" name="TextBox 5"/>
          <p:cNvSpPr txBox="1"/>
          <p:nvPr/>
        </p:nvSpPr>
        <p:spPr>
          <a:xfrm>
            <a:off x="0" y="3373159"/>
            <a:ext cx="6777318" cy="3416320"/>
          </a:xfrm>
          <a:prstGeom prst="rect">
            <a:avLst/>
          </a:prstGeom>
          <a:noFill/>
        </p:spPr>
        <p:txBody>
          <a:bodyPr wrap="square" rtlCol="0">
            <a:spAutoFit/>
          </a:bodyPr>
          <a:lstStyle/>
          <a:p>
            <a:r>
              <a:rPr lang="en-US" u="sng" dirty="0"/>
              <a:t>OUTCOMES/FINDINGS</a:t>
            </a:r>
          </a:p>
          <a:p>
            <a:pPr marL="285750" indent="-285750">
              <a:buFont typeface="Arial" charset="0"/>
              <a:buChar char="•"/>
            </a:pPr>
            <a:r>
              <a:rPr lang="en-US" altLang="zh-CN" dirty="0"/>
              <a:t>Conflicting information from developer and local government</a:t>
            </a:r>
          </a:p>
          <a:p>
            <a:pPr marL="285750" indent="-285750">
              <a:buFont typeface="Arial" charset="0"/>
              <a:buChar char="•"/>
            </a:pPr>
            <a:r>
              <a:rPr lang="en-US" altLang="zh-CN" dirty="0"/>
              <a:t>Unclear cumulative</a:t>
            </a:r>
            <a:r>
              <a:rPr lang="zh-CN" altLang="en-US" dirty="0"/>
              <a:t> </a:t>
            </a:r>
            <a:r>
              <a:rPr lang="en-US" altLang="zh-CN" dirty="0"/>
              <a:t>impacts on fishing, agriculture, land use, etc.</a:t>
            </a:r>
          </a:p>
          <a:p>
            <a:pPr marL="285750" indent="-285750">
              <a:buFont typeface="Arial" charset="0"/>
              <a:buChar char="•"/>
            </a:pPr>
            <a:r>
              <a:rPr lang="en-US" altLang="zh-CN" dirty="0"/>
              <a:t>Resettlement</a:t>
            </a:r>
            <a:r>
              <a:rPr lang="zh-CN" altLang="en-US" dirty="0"/>
              <a:t> </a:t>
            </a:r>
            <a:r>
              <a:rPr lang="en-US" altLang="zh-CN" dirty="0"/>
              <a:t>harmful</a:t>
            </a:r>
            <a:r>
              <a:rPr lang="zh-CN" altLang="en-US" dirty="0"/>
              <a:t> </a:t>
            </a:r>
            <a:r>
              <a:rPr lang="en-US" altLang="zh-CN" dirty="0"/>
              <a:t>to</a:t>
            </a:r>
            <a:r>
              <a:rPr lang="zh-CN" altLang="en-US" dirty="0"/>
              <a:t> </a:t>
            </a:r>
            <a:r>
              <a:rPr lang="en-US" altLang="zh-CN" dirty="0"/>
              <a:t>social</a:t>
            </a:r>
            <a:r>
              <a:rPr lang="zh-CN" altLang="en-US" dirty="0"/>
              <a:t> </a:t>
            </a:r>
            <a:r>
              <a:rPr lang="en-US" altLang="zh-CN" dirty="0"/>
              <a:t>and</a:t>
            </a:r>
            <a:r>
              <a:rPr lang="zh-CN" altLang="en-US" dirty="0"/>
              <a:t> </a:t>
            </a:r>
            <a:r>
              <a:rPr lang="en-US" altLang="zh-CN" dirty="0"/>
              <a:t>economic</a:t>
            </a:r>
            <a:r>
              <a:rPr lang="zh-CN" altLang="en-US" dirty="0"/>
              <a:t> </a:t>
            </a:r>
            <a:r>
              <a:rPr lang="en-US" altLang="zh-CN" dirty="0"/>
              <a:t>development</a:t>
            </a:r>
          </a:p>
          <a:p>
            <a:pPr marL="285750" indent="-285750">
              <a:buFont typeface="Arial" charset="0"/>
              <a:buChar char="•"/>
            </a:pPr>
            <a:r>
              <a:rPr lang="en-US" altLang="zh-CN" dirty="0"/>
              <a:t>Little evidence of systematic risk reporting and information sharing with local communities</a:t>
            </a:r>
          </a:p>
          <a:p>
            <a:endParaRPr lang="en-US" altLang="zh-CN" dirty="0"/>
          </a:p>
          <a:p>
            <a:endParaRPr lang="en-US" altLang="zh-CN" dirty="0"/>
          </a:p>
          <a:p>
            <a:endParaRPr lang="en-US" u="sng" dirty="0"/>
          </a:p>
        </p:txBody>
      </p:sp>
      <p:grpSp>
        <p:nvGrpSpPr>
          <p:cNvPr id="9" name="Group 8"/>
          <p:cNvGrpSpPr/>
          <p:nvPr/>
        </p:nvGrpSpPr>
        <p:grpSpPr>
          <a:xfrm>
            <a:off x="7630997" y="1078321"/>
            <a:ext cx="4127616" cy="5735590"/>
            <a:chOff x="7069947" y="1483754"/>
            <a:chExt cx="3762374" cy="5331182"/>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69947" y="1483754"/>
              <a:ext cx="3762374" cy="5016499"/>
            </a:xfrm>
            <a:prstGeom prst="rect">
              <a:avLst/>
            </a:prstGeom>
          </p:spPr>
        </p:pic>
        <p:sp>
          <p:nvSpPr>
            <p:cNvPr id="8" name="TextBox 7"/>
            <p:cNvSpPr txBox="1"/>
            <p:nvPr/>
          </p:nvSpPr>
          <p:spPr>
            <a:xfrm>
              <a:off x="7281866" y="6500253"/>
              <a:ext cx="2384902" cy="314683"/>
            </a:xfrm>
            <a:prstGeom prst="rect">
              <a:avLst/>
            </a:prstGeom>
            <a:noFill/>
          </p:spPr>
          <p:txBody>
            <a:bodyPr wrap="none" rtlCol="0">
              <a:spAutoFit/>
            </a:bodyPr>
            <a:lstStyle/>
            <a:p>
              <a:r>
                <a:rPr lang="en-US" sz="1600" dirty="0"/>
                <a:t>International Rivers, 2018</a:t>
              </a:r>
            </a:p>
          </p:txBody>
        </p:sp>
      </p:gr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7318" y="1765611"/>
            <a:ext cx="5363273" cy="4022455"/>
          </a:xfrm>
          <a:prstGeom prst="rect">
            <a:avLst/>
          </a:prstGeom>
        </p:spPr>
      </p:pic>
      <p:sp>
        <p:nvSpPr>
          <p:cNvPr id="7" name="Rectangle 6"/>
          <p:cNvSpPr/>
          <p:nvPr/>
        </p:nvSpPr>
        <p:spPr>
          <a:xfrm>
            <a:off x="7592305" y="5795127"/>
            <a:ext cx="2924198" cy="369332"/>
          </a:xfrm>
          <a:prstGeom prst="rect">
            <a:avLst/>
          </a:prstGeom>
        </p:spPr>
        <p:txBody>
          <a:bodyPr wrap="none">
            <a:spAutoFit/>
          </a:bodyPr>
          <a:lstStyle/>
          <a:p>
            <a:r>
              <a:rPr lang="en-US" dirty="0"/>
              <a:t>International Rivers, 2018</a:t>
            </a:r>
          </a:p>
        </p:txBody>
      </p:sp>
      <p:sp>
        <p:nvSpPr>
          <p:cNvPr id="10" name="TextBox 9"/>
          <p:cNvSpPr txBox="1"/>
          <p:nvPr/>
        </p:nvSpPr>
        <p:spPr>
          <a:xfrm>
            <a:off x="131307" y="547869"/>
            <a:ext cx="6646012" cy="646331"/>
          </a:xfrm>
          <a:prstGeom prst="rect">
            <a:avLst/>
          </a:prstGeom>
          <a:noFill/>
        </p:spPr>
        <p:txBody>
          <a:bodyPr wrap="square" rtlCol="0">
            <a:spAutoFit/>
          </a:bodyPr>
          <a:lstStyle/>
          <a:p>
            <a:r>
              <a:rPr lang="en-US" dirty="0"/>
              <a:t>Method: Site visit, interviews with locals, officials, developers (2014, 2016, 2018)</a:t>
            </a:r>
          </a:p>
        </p:txBody>
      </p:sp>
      <p:sp>
        <p:nvSpPr>
          <p:cNvPr id="11" name="TextBox 10"/>
          <p:cNvSpPr txBox="1"/>
          <p:nvPr/>
        </p:nvSpPr>
        <p:spPr>
          <a:xfrm>
            <a:off x="131306" y="5965607"/>
            <a:ext cx="6777318" cy="646331"/>
          </a:xfrm>
          <a:prstGeom prst="rect">
            <a:avLst/>
          </a:prstGeom>
          <a:noFill/>
        </p:spPr>
        <p:txBody>
          <a:bodyPr wrap="square" rtlCol="0">
            <a:spAutoFit/>
          </a:bodyPr>
          <a:lstStyle/>
          <a:p>
            <a:r>
              <a:rPr lang="en-US" dirty="0"/>
              <a:t>CONCLUSION: Knowledge Production did NOT produce a </a:t>
            </a:r>
            <a:r>
              <a:rPr lang="en-US"/>
              <a:t>complete picture of benefits and costs</a:t>
            </a:r>
          </a:p>
        </p:txBody>
      </p:sp>
    </p:spTree>
    <p:extLst>
      <p:ext uri="{BB962C8B-B14F-4D97-AF65-F5344CB8AC3E}">
        <p14:creationId xmlns:p14="http://schemas.microsoft.com/office/powerpoint/2010/main" val="957703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9"/>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723" y="-55135"/>
            <a:ext cx="11160967" cy="1507067"/>
          </a:xfrm>
        </p:spPr>
        <p:txBody>
          <a:bodyPr/>
          <a:lstStyle/>
          <a:p>
            <a:r>
              <a:rPr lang="en-US" dirty="0"/>
              <a:t>Knowledge Co-Production</a:t>
            </a:r>
          </a:p>
        </p:txBody>
      </p:sp>
      <p:sp>
        <p:nvSpPr>
          <p:cNvPr id="5" name="Rectangle 4"/>
          <p:cNvSpPr/>
          <p:nvPr/>
        </p:nvSpPr>
        <p:spPr>
          <a:xfrm>
            <a:off x="184166" y="2440010"/>
            <a:ext cx="4859611" cy="3724096"/>
          </a:xfrm>
          <a:prstGeom prst="rect">
            <a:avLst/>
          </a:prstGeom>
        </p:spPr>
        <p:txBody>
          <a:bodyPr wrap="square">
            <a:spAutoFit/>
          </a:bodyPr>
          <a:lstStyle/>
          <a:p>
            <a:pPr>
              <a:buFont typeface="+mj-lt"/>
              <a:buAutoNum type="arabicPeriod"/>
            </a:pPr>
            <a:r>
              <a:rPr lang="en-US" b="1" dirty="0"/>
              <a:t> Breaking down entrenched power imbalances</a:t>
            </a:r>
          </a:p>
          <a:p>
            <a:pPr>
              <a:buFont typeface="+mj-lt"/>
              <a:buAutoNum type="arabicPeriod"/>
            </a:pPr>
            <a:endParaRPr lang="en-US" b="1" dirty="0"/>
          </a:p>
          <a:p>
            <a:pPr>
              <a:buFont typeface="+mj-lt"/>
              <a:buAutoNum type="arabicPeriod" startAt="2"/>
            </a:pPr>
            <a:r>
              <a:rPr lang="en-US" b="1" dirty="0"/>
              <a:t> Integrating different types and scales of knowledge</a:t>
            </a:r>
            <a:endParaRPr lang="en-US" dirty="0"/>
          </a:p>
          <a:p>
            <a:pPr>
              <a:buFont typeface="+mj-lt"/>
              <a:buAutoNum type="arabicPeriod" startAt="2"/>
            </a:pPr>
            <a:endParaRPr lang="en-US" b="1" dirty="0"/>
          </a:p>
          <a:p>
            <a:pPr>
              <a:buFont typeface="+mj-lt"/>
              <a:buAutoNum type="arabicPeriod" startAt="3"/>
            </a:pPr>
            <a:r>
              <a:rPr lang="en-US" b="1" dirty="0"/>
              <a:t> Dealing with multiple and contested normative agendas</a:t>
            </a:r>
          </a:p>
          <a:p>
            <a:pPr>
              <a:buFont typeface="+mj-lt"/>
              <a:buAutoNum type="arabicPeriod" startAt="3"/>
            </a:pPr>
            <a:endParaRPr lang="en-US" b="1" dirty="0"/>
          </a:p>
          <a:p>
            <a:pPr>
              <a:buFont typeface="+mj-lt"/>
              <a:buAutoNum type="arabicPeriod" startAt="4"/>
            </a:pPr>
            <a:r>
              <a:rPr lang="en-US" b="1" dirty="0"/>
              <a:t> Negotiating the products or deliverables –</a:t>
            </a:r>
            <a:r>
              <a:rPr lang="zh-CN" altLang="en-US" b="1" dirty="0"/>
              <a:t> </a:t>
            </a:r>
            <a:r>
              <a:rPr lang="en-US" altLang="zh-CN" b="1" dirty="0"/>
              <a:t>creating</a:t>
            </a:r>
            <a:r>
              <a:rPr lang="en-US" b="1" dirty="0"/>
              <a:t> ‘boundary objects’</a:t>
            </a:r>
          </a:p>
          <a:p>
            <a:pPr>
              <a:buFont typeface="+mj-lt"/>
              <a:buAutoNum type="arabicPeriod" startAt="4"/>
            </a:pPr>
            <a:endParaRPr lang="en-US" b="1" dirty="0"/>
          </a:p>
          <a:p>
            <a:r>
              <a:rPr lang="en-US" sz="2000" b="1" i="1" dirty="0"/>
              <a:t>(Adapted from SARUA, 2017)</a:t>
            </a:r>
          </a:p>
        </p:txBody>
      </p:sp>
      <p:grpSp>
        <p:nvGrpSpPr>
          <p:cNvPr id="7" name="Group 6"/>
          <p:cNvGrpSpPr/>
          <p:nvPr/>
        </p:nvGrpSpPr>
        <p:grpSpPr>
          <a:xfrm>
            <a:off x="5137975" y="1272100"/>
            <a:ext cx="6301355" cy="4733132"/>
            <a:chOff x="4676392" y="1507067"/>
            <a:chExt cx="6301355" cy="4733132"/>
          </a:xfrm>
        </p:grpSpPr>
        <p:pic>
          <p:nvPicPr>
            <p:cNvPr id="1026" name="Picture 2" descr="https://www.internationalrivers.org/sites/default/files/styles/600-height/public/images/resource/kate_ross/mekongcov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6392" y="1507067"/>
              <a:ext cx="6301355" cy="422909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676392" y="5870867"/>
              <a:ext cx="5551520" cy="369332"/>
            </a:xfrm>
            <a:prstGeom prst="rect">
              <a:avLst/>
            </a:prstGeom>
            <a:noFill/>
          </p:spPr>
          <p:txBody>
            <a:bodyPr wrap="none" rtlCol="0">
              <a:spAutoFit/>
            </a:bodyPr>
            <a:lstStyle/>
            <a:p>
              <a:r>
                <a:rPr lang="en-US"/>
                <a:t>Thai Baan Village Research (International Rivers)</a:t>
              </a:r>
            </a:p>
          </p:txBody>
        </p:sp>
      </p:gr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7974" y="1272100"/>
            <a:ext cx="6301355" cy="4634503"/>
          </a:xfrm>
          <a:prstGeom prst="rect">
            <a:avLst/>
          </a:prstGeom>
        </p:spPr>
      </p:pic>
      <p:grpSp>
        <p:nvGrpSpPr>
          <p:cNvPr id="11" name="Group 10"/>
          <p:cNvGrpSpPr/>
          <p:nvPr/>
        </p:nvGrpSpPr>
        <p:grpSpPr>
          <a:xfrm>
            <a:off x="5117217" y="1238009"/>
            <a:ext cx="6342867" cy="5295429"/>
            <a:chOff x="1455827" y="292241"/>
            <a:chExt cx="6342867" cy="5295429"/>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97339" y="292241"/>
              <a:ext cx="6301355" cy="4867835"/>
            </a:xfrm>
            <a:prstGeom prst="rect">
              <a:avLst/>
            </a:prstGeom>
          </p:spPr>
        </p:pic>
        <p:sp>
          <p:nvSpPr>
            <p:cNvPr id="10" name="TextBox 9"/>
            <p:cNvSpPr txBox="1"/>
            <p:nvPr/>
          </p:nvSpPr>
          <p:spPr>
            <a:xfrm>
              <a:off x="1455827" y="5218338"/>
              <a:ext cx="1947969" cy="369332"/>
            </a:xfrm>
            <a:prstGeom prst="rect">
              <a:avLst/>
            </a:prstGeom>
            <a:noFill/>
          </p:spPr>
          <p:txBody>
            <a:bodyPr wrap="none" rtlCol="0">
              <a:spAutoFit/>
            </a:bodyPr>
            <a:lstStyle/>
            <a:p>
              <a:r>
                <a:rPr lang="en-US" dirty="0" err="1"/>
                <a:t>Nel</a:t>
              </a:r>
              <a:r>
                <a:rPr lang="en-US" dirty="0"/>
                <a:t>, et. al, 2012.</a:t>
              </a:r>
            </a:p>
          </p:txBody>
        </p:sp>
      </p:grpSp>
      <p:sp>
        <p:nvSpPr>
          <p:cNvPr id="3" name="TextBox 2"/>
          <p:cNvSpPr txBox="1"/>
          <p:nvPr/>
        </p:nvSpPr>
        <p:spPr>
          <a:xfrm>
            <a:off x="184165" y="1238009"/>
            <a:ext cx="4806923" cy="923330"/>
          </a:xfrm>
          <a:prstGeom prst="rect">
            <a:avLst/>
          </a:prstGeom>
          <a:noFill/>
        </p:spPr>
        <p:txBody>
          <a:bodyPr wrap="square" rtlCol="0">
            <a:spAutoFit/>
          </a:bodyPr>
          <a:lstStyle/>
          <a:p>
            <a:r>
              <a:rPr lang="en-US" i="1" dirty="0"/>
              <a:t>Goal: Improving the saliency, credibility, and legitimacy of water governance decisions for all stakeholders.</a:t>
            </a:r>
          </a:p>
        </p:txBody>
      </p:sp>
    </p:spTree>
    <p:extLst>
      <p:ext uri="{BB962C8B-B14F-4D97-AF65-F5344CB8AC3E}">
        <p14:creationId xmlns:p14="http://schemas.microsoft.com/office/powerpoint/2010/main" val="1203688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9"/>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125" y="-1544"/>
            <a:ext cx="12036490" cy="1325563"/>
          </a:xfrm>
        </p:spPr>
        <p:txBody>
          <a:bodyPr>
            <a:normAutofit/>
          </a:bodyPr>
          <a:lstStyle/>
          <a:p>
            <a:r>
              <a:rPr lang="en-US" sz="3200" dirty="0"/>
              <a:t>Looking ahead: RECIPROCITY in the LMCM</a:t>
            </a:r>
          </a:p>
        </p:txBody>
      </p:sp>
      <p:sp>
        <p:nvSpPr>
          <p:cNvPr id="3" name="Content Placeholder 2"/>
          <p:cNvSpPr>
            <a:spLocks noGrp="1"/>
          </p:cNvSpPr>
          <p:nvPr>
            <p:ph idx="1"/>
          </p:nvPr>
        </p:nvSpPr>
        <p:spPr>
          <a:xfrm>
            <a:off x="573252" y="2851894"/>
            <a:ext cx="3889375" cy="1291433"/>
          </a:xfrm>
        </p:spPr>
        <p:txBody>
          <a:bodyP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800" dirty="0"/>
              <a:t>INCLUSIVE </a:t>
            </a:r>
          </a:p>
          <a:p>
            <a:pPr marL="0" marR="0" lvl="0" indent="0" defTabSz="914400" eaLnBrk="1" fontAlgn="auto" latinLnBrk="0" hangingPunct="1">
              <a:lnSpc>
                <a:spcPct val="100000"/>
              </a:lnSpc>
              <a:spcBef>
                <a:spcPts val="0"/>
              </a:spcBef>
              <a:spcAft>
                <a:spcPts val="0"/>
              </a:spcAft>
              <a:buClrTx/>
              <a:buSzTx/>
              <a:buFontTx/>
              <a:buNone/>
              <a:tabLst/>
              <a:defRPr/>
            </a:pPr>
            <a:r>
              <a:rPr lang="en-US" sz="2800" dirty="0"/>
              <a:t>AND</a:t>
            </a:r>
          </a:p>
          <a:p>
            <a:pPr marL="0" marR="0" lvl="0" indent="0" defTabSz="914400" eaLnBrk="1" fontAlgn="auto" latinLnBrk="0" hangingPunct="1">
              <a:lnSpc>
                <a:spcPct val="100000"/>
              </a:lnSpc>
              <a:spcBef>
                <a:spcPts val="0"/>
              </a:spcBef>
              <a:spcAft>
                <a:spcPts val="0"/>
              </a:spcAft>
              <a:buClrTx/>
              <a:buSzTx/>
              <a:buFontTx/>
              <a:buNone/>
              <a:tabLst/>
              <a:defRPr/>
            </a:pPr>
            <a:r>
              <a:rPr lang="en-US" sz="2800" dirty="0"/>
              <a:t>ECOLOGICAL</a:t>
            </a:r>
          </a:p>
          <a:p>
            <a:pPr marL="0" marR="0" lvl="0" indent="0" defTabSz="914400" eaLnBrk="1" fontAlgn="auto" latinLnBrk="0" hangingPunct="1">
              <a:lnSpc>
                <a:spcPct val="100000"/>
              </a:lnSpc>
              <a:spcBef>
                <a:spcPts val="0"/>
              </a:spcBef>
              <a:spcAft>
                <a:spcPts val="0"/>
              </a:spcAft>
              <a:buClrTx/>
              <a:buSzTx/>
              <a:buFontTx/>
              <a:buNone/>
              <a:tabLst/>
              <a:defRPr/>
            </a:pPr>
            <a:r>
              <a:rPr lang="en-US" sz="2800" dirty="0"/>
              <a:t>RECIPROCITY</a:t>
            </a:r>
          </a:p>
        </p:txBody>
      </p:sp>
      <p:grpSp>
        <p:nvGrpSpPr>
          <p:cNvPr id="7" name="Group 6"/>
          <p:cNvGrpSpPr/>
          <p:nvPr/>
        </p:nvGrpSpPr>
        <p:grpSpPr>
          <a:xfrm>
            <a:off x="4988141" y="1471882"/>
            <a:ext cx="6400883" cy="5012758"/>
            <a:chOff x="3047179" y="1231809"/>
            <a:chExt cx="6991016" cy="5474912"/>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8967" y="1231809"/>
              <a:ext cx="6807440" cy="5105580"/>
            </a:xfrm>
            <a:prstGeom prst="rect">
              <a:avLst/>
            </a:prstGeom>
          </p:spPr>
        </p:pic>
        <p:sp>
          <p:nvSpPr>
            <p:cNvPr id="6" name="TextBox 5"/>
            <p:cNvSpPr txBox="1"/>
            <p:nvPr/>
          </p:nvSpPr>
          <p:spPr>
            <a:xfrm>
              <a:off x="3047179" y="6337389"/>
              <a:ext cx="6991016" cy="369332"/>
            </a:xfrm>
            <a:prstGeom prst="rect">
              <a:avLst/>
            </a:prstGeom>
            <a:noFill/>
          </p:spPr>
          <p:txBody>
            <a:bodyPr wrap="none" rtlCol="0">
              <a:spAutoFit/>
            </a:bodyPr>
            <a:lstStyle/>
            <a:p>
              <a:r>
                <a:rPr lang="en-US" altLang="zh-CN" dirty="0"/>
                <a:t>July</a:t>
              </a:r>
              <a:r>
                <a:rPr lang="zh-CN" altLang="en-US" dirty="0"/>
                <a:t> </a:t>
              </a:r>
              <a:r>
                <a:rPr lang="en-US" altLang="zh-CN" dirty="0"/>
                <a:t>2018</a:t>
              </a:r>
              <a:r>
                <a:rPr lang="zh-CN" altLang="en-US" dirty="0"/>
                <a:t> － </a:t>
              </a:r>
              <a:r>
                <a:rPr lang="en-US" altLang="zh-CN" dirty="0"/>
                <a:t>IR</a:t>
              </a:r>
              <a:r>
                <a:rPr lang="zh-CN" altLang="en-US" dirty="0"/>
                <a:t>／</a:t>
              </a:r>
              <a:r>
                <a:rPr lang="en-US" altLang="zh-CN" dirty="0"/>
                <a:t>CANGO</a:t>
              </a:r>
              <a:r>
                <a:rPr lang="zh-CN" altLang="en-US" dirty="0"/>
                <a:t> </a:t>
              </a:r>
              <a:r>
                <a:rPr lang="en-US" altLang="zh-CN" dirty="0"/>
                <a:t>visit</a:t>
              </a:r>
              <a:r>
                <a:rPr lang="zh-CN" altLang="en-US" dirty="0"/>
                <a:t> </a:t>
              </a:r>
              <a:r>
                <a:rPr lang="en-US" altLang="zh-CN" dirty="0"/>
                <a:t>with</a:t>
              </a:r>
              <a:r>
                <a:rPr lang="zh-CN" altLang="en-US" dirty="0"/>
                <a:t> </a:t>
              </a:r>
              <a:r>
                <a:rPr lang="en-US" altLang="zh-CN" dirty="0"/>
                <a:t>Laotian</a:t>
              </a:r>
              <a:r>
                <a:rPr lang="zh-CN" altLang="en-US" dirty="0"/>
                <a:t> </a:t>
              </a:r>
              <a:r>
                <a:rPr lang="en-US" altLang="zh-CN" dirty="0"/>
                <a:t>community</a:t>
              </a:r>
              <a:r>
                <a:rPr lang="zh-CN" altLang="en-US" dirty="0"/>
                <a:t> </a:t>
              </a:r>
              <a:r>
                <a:rPr lang="en-US" altLang="zh-CN" dirty="0"/>
                <a:t>leaders</a:t>
              </a:r>
              <a:endParaRPr lang="en-US" dirty="0"/>
            </a:p>
          </p:txBody>
        </p:sp>
      </p:grpSp>
      <p:grpSp>
        <p:nvGrpSpPr>
          <p:cNvPr id="10" name="Group 9"/>
          <p:cNvGrpSpPr/>
          <p:nvPr/>
        </p:nvGrpSpPr>
        <p:grpSpPr>
          <a:xfrm>
            <a:off x="4988141" y="1769622"/>
            <a:ext cx="6820290" cy="4417278"/>
            <a:chOff x="651738" y="233362"/>
            <a:chExt cx="6820290" cy="4417278"/>
          </a:xfrm>
        </p:grpSpPr>
        <p:pic>
          <p:nvPicPr>
            <p:cNvPr id="1026" name="Picture 2" descr="http://www.cango.org/upload/images/Lanmei-1.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589" y="233362"/>
              <a:ext cx="6807439" cy="406516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51738" y="4281308"/>
              <a:ext cx="5649303" cy="369332"/>
            </a:xfrm>
            <a:prstGeom prst="rect">
              <a:avLst/>
            </a:prstGeom>
            <a:noFill/>
          </p:spPr>
          <p:txBody>
            <a:bodyPr wrap="none" rtlCol="0">
              <a:spAutoFit/>
            </a:bodyPr>
            <a:lstStyle/>
            <a:p>
              <a:r>
                <a:rPr lang="en-US" dirty="0"/>
                <a:t>November 2018 – CANGO Workshop in Kunming </a:t>
              </a:r>
            </a:p>
          </p:txBody>
        </p:sp>
      </p:grpSp>
      <p:grpSp>
        <p:nvGrpSpPr>
          <p:cNvPr id="13" name="Group 12"/>
          <p:cNvGrpSpPr/>
          <p:nvPr/>
        </p:nvGrpSpPr>
        <p:grpSpPr>
          <a:xfrm>
            <a:off x="366411" y="1324019"/>
            <a:ext cx="10623113" cy="5308484"/>
            <a:chOff x="747984" y="1231640"/>
            <a:chExt cx="10623113" cy="5308484"/>
          </a:xfrm>
        </p:grpSpPr>
        <p:pic>
          <p:nvPicPr>
            <p:cNvPr id="9" name="Picture 2" descr="http://www.lmcchina.org/eng/zyjz_3/35hz/W020171214603680865206.jpg"/>
            <p:cNvPicPr>
              <a:picLocks noChangeAspect="1" noChangeArrowheads="1"/>
            </p:cNvPicPr>
            <p:nvPr/>
          </p:nvPicPr>
          <p:blipFill rotWithShape="1">
            <a:blip r:embed="rId5">
              <a:extLst>
                <a:ext uri="{28A0092B-C50C-407E-A947-70E740481C1C}">
                  <a14:useLocalDpi xmlns:a14="http://schemas.microsoft.com/office/drawing/2010/main" val="0"/>
                </a:ext>
              </a:extLst>
            </a:blip>
            <a:srcRect b="20666"/>
            <a:stretch/>
          </p:blipFill>
          <p:spPr bwMode="auto">
            <a:xfrm>
              <a:off x="747984" y="1231640"/>
              <a:ext cx="6146800" cy="530848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7150070" y="1677243"/>
              <a:ext cx="4221027" cy="830997"/>
            </a:xfrm>
            <a:prstGeom prst="rect">
              <a:avLst/>
            </a:prstGeom>
            <a:noFill/>
          </p:spPr>
          <p:txBody>
            <a:bodyPr wrap="none" rtlCol="0">
              <a:spAutoFit/>
            </a:bodyPr>
            <a:lstStyle/>
            <a:p>
              <a:r>
                <a:rPr lang="en-US" sz="2400" dirty="0"/>
                <a:t>Whose knowledge counts?</a:t>
              </a:r>
            </a:p>
            <a:p>
              <a:r>
                <a:rPr lang="en-US" sz="2400" dirty="0"/>
                <a:t>Whose benefits matter?</a:t>
              </a:r>
            </a:p>
          </p:txBody>
        </p:sp>
      </p:grpSp>
      <p:grpSp>
        <p:nvGrpSpPr>
          <p:cNvPr id="15" name="Group 14"/>
          <p:cNvGrpSpPr/>
          <p:nvPr/>
        </p:nvGrpSpPr>
        <p:grpSpPr>
          <a:xfrm>
            <a:off x="6724112" y="2791750"/>
            <a:ext cx="5423503" cy="3179619"/>
            <a:chOff x="6768497" y="3155871"/>
            <a:chExt cx="5860318" cy="2928288"/>
          </a:xfrm>
        </p:grpSpPr>
        <p:sp>
          <p:nvSpPr>
            <p:cNvPr id="14" name="TextBox 13"/>
            <p:cNvSpPr txBox="1"/>
            <p:nvPr/>
          </p:nvSpPr>
          <p:spPr>
            <a:xfrm>
              <a:off x="6768497" y="3448087"/>
              <a:ext cx="5860318" cy="2636072"/>
            </a:xfrm>
            <a:prstGeom prst="rect">
              <a:avLst/>
            </a:prstGeom>
            <a:noFill/>
          </p:spPr>
          <p:txBody>
            <a:bodyPr wrap="square" rtlCol="0">
              <a:spAutoFit/>
            </a:bodyPr>
            <a:lstStyle/>
            <a:p>
              <a:pPr marL="342900" indent="-342900">
                <a:buAutoNum type="arabicParenR"/>
              </a:pPr>
              <a:r>
                <a:rPr lang="en-US" dirty="0"/>
                <a:t>‘</a:t>
              </a:r>
              <a:r>
                <a:rPr lang="en-US" altLang="zh-CN" dirty="0"/>
                <a:t>S</a:t>
              </a:r>
              <a:r>
                <a:rPr lang="en-US" dirty="0"/>
                <a:t>tate of knowledge</a:t>
              </a:r>
              <a:r>
                <a:rPr lang="en-US"/>
                <a:t>’ survey of LMB</a:t>
              </a:r>
              <a:endParaRPr lang="en-US" dirty="0"/>
            </a:p>
            <a:p>
              <a:pPr marL="342900" indent="-342900">
                <a:buAutoNum type="arabicParenR"/>
              </a:pPr>
              <a:r>
                <a:rPr lang="en-US" altLang="zh-CN" dirty="0"/>
                <a:t>Build rules for identifying stakeholders, avoid fatigue/overload</a:t>
              </a:r>
            </a:p>
            <a:p>
              <a:pPr marL="342900" indent="-342900">
                <a:buAutoNum type="arabicParenR"/>
              </a:pPr>
              <a:r>
                <a:rPr lang="en-US" altLang="zh-CN" dirty="0"/>
                <a:t>Engage productively with MRC</a:t>
              </a:r>
            </a:p>
            <a:p>
              <a:pPr marL="342900" indent="-342900">
                <a:buAutoNum type="arabicParenR"/>
              </a:pPr>
              <a:r>
                <a:rPr lang="en-US" altLang="zh-CN" dirty="0"/>
                <a:t>Resolve question of ‘retrospective reciprocity’</a:t>
              </a:r>
            </a:p>
            <a:p>
              <a:pPr marL="342900" indent="-342900">
                <a:buAutoNum type="arabicParenR"/>
              </a:pPr>
              <a:endParaRPr lang="en-US" altLang="zh-CN" dirty="0"/>
            </a:p>
            <a:p>
              <a:pPr marL="342900" indent="-342900">
                <a:buAutoNum type="arabicParenR"/>
              </a:pPr>
              <a:endParaRPr lang="en-US" dirty="0"/>
            </a:p>
            <a:p>
              <a:pPr marL="342900" indent="-342900">
                <a:buAutoNum type="arabicParenR"/>
              </a:pPr>
              <a:endParaRPr lang="en-US" dirty="0"/>
            </a:p>
            <a:p>
              <a:pPr marL="342900" indent="-342900">
                <a:buAutoNum type="arabicParenR"/>
              </a:pPr>
              <a:endParaRPr lang="en-US" dirty="0"/>
            </a:p>
          </p:txBody>
        </p:sp>
        <p:sp>
          <p:nvSpPr>
            <p:cNvPr id="11" name="TextBox 10"/>
            <p:cNvSpPr txBox="1"/>
            <p:nvPr/>
          </p:nvSpPr>
          <p:spPr>
            <a:xfrm>
              <a:off x="6833724" y="3155871"/>
              <a:ext cx="1354858" cy="646331"/>
            </a:xfrm>
            <a:prstGeom prst="rect">
              <a:avLst/>
            </a:prstGeom>
            <a:noFill/>
          </p:spPr>
          <p:txBody>
            <a:bodyPr wrap="none" rtlCol="0">
              <a:spAutoFit/>
            </a:bodyPr>
            <a:lstStyle/>
            <a:p>
              <a:r>
                <a:rPr lang="en-US" dirty="0"/>
                <a:t>FIRST STEPS</a:t>
              </a:r>
            </a:p>
            <a:p>
              <a:endParaRPr lang="en-US" dirty="0"/>
            </a:p>
          </p:txBody>
        </p:sp>
      </p:grpSp>
    </p:spTree>
    <p:extLst>
      <p:ext uri="{BB962C8B-B14F-4D97-AF65-F5344CB8AC3E}">
        <p14:creationId xmlns:p14="http://schemas.microsoft.com/office/powerpoint/2010/main" val="1108149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5"/>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1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0"/>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2957</TotalTime>
  <Words>1024</Words>
  <Application>Microsoft Office PowerPoint</Application>
  <PresentationFormat>宽屏</PresentationFormat>
  <Paragraphs>126</Paragraphs>
  <Slides>7</Slides>
  <Notes>5</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7</vt:i4>
      </vt:variant>
    </vt:vector>
  </HeadingPairs>
  <TitlesOfParts>
    <vt:vector size="17" baseType="lpstr">
      <vt:lpstr>AdvOT1ef757c0</vt:lpstr>
      <vt:lpstr>AdvOT1ef757c0+20</vt:lpstr>
      <vt:lpstr>AdvOT1ef757c0+fb</vt:lpstr>
      <vt:lpstr>AdvOT3c2d9f11</vt:lpstr>
      <vt:lpstr>Arial</vt:lpstr>
      <vt:lpstr>Arial</vt:lpstr>
      <vt:lpstr>Calibri</vt:lpstr>
      <vt:lpstr>Century Gothic</vt:lpstr>
      <vt:lpstr>Wingdings 3</vt:lpstr>
      <vt:lpstr>Slice</vt:lpstr>
      <vt:lpstr> Knowledge Co-Production in THE Lancang-mekong basin</vt:lpstr>
      <vt:lpstr>A ‘Reciprocity’ Agreement for the LMB? </vt:lpstr>
      <vt:lpstr>PowerPoint 演示文稿</vt:lpstr>
      <vt:lpstr>KNOWLEDGE PRODUCTION and benefit sharing</vt:lpstr>
      <vt:lpstr>PowerPoint 演示文稿</vt:lpstr>
      <vt:lpstr>Knowledge Co-Production</vt:lpstr>
      <vt:lpstr>Looking ahead: RECIPROCITY in the LMCM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Payment for Ecosystem Services in the Lower Mekong</dc:title>
  <dc:creator>samuel.g.smith.mail@gmail.com</dc:creator>
  <cp:lastModifiedBy>吴 艳红</cp:lastModifiedBy>
  <cp:revision>154</cp:revision>
  <dcterms:created xsi:type="dcterms:W3CDTF">2018-12-03T06:04:14Z</dcterms:created>
  <dcterms:modified xsi:type="dcterms:W3CDTF">2018-12-17T06:48:13Z</dcterms:modified>
</cp:coreProperties>
</file>