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7D5ACB-FF1C-4CF9-8E88-70D25F50DB27}">
  <a:tblStyle styleId="{C87D5ACB-FF1C-4CF9-8E88-70D25F50DB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A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010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31640" y="3212976"/>
            <a:ext cx="6400800" cy="80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257400" y="107765"/>
            <a:ext cx="6707088" cy="800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28800"/>
            <a:ext cx="8507288" cy="44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07504" cy="6381328"/>
          </a:xfrm>
          <a:prstGeom prst="rect">
            <a:avLst/>
          </a:prstGeom>
          <a:solidFill>
            <a:srgbClr val="31859B"/>
          </a:solidFill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53752" y="6381328"/>
            <a:ext cx="9090248" cy="0"/>
          </a:xfrm>
          <a:prstGeom prst="straightConnector1">
            <a:avLst/>
          </a:prstGeom>
          <a:noFill/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7524328" y="6525924"/>
            <a:ext cx="15121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AT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9708" y="116632"/>
            <a:ext cx="2666737" cy="7200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683568" y="1628800"/>
            <a:ext cx="7772400" cy="1730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5400"/>
              <a:buFont typeface="Arial"/>
              <a:buNone/>
            </a:pPr>
            <a:r>
              <a:rPr b="1" lang="de-AT" sz="54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Fish Forward </a:t>
            </a:r>
            <a:br>
              <a:rPr b="1" lang="de-AT" sz="54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AT" sz="54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Lessons Learned - Finance</a:t>
            </a:r>
            <a:br>
              <a:rPr b="1" lang="de-AT" sz="54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de-AT" sz="54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de-AT" sz="54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540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403648" y="3645024"/>
            <a:ext cx="64008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A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Stewart Page - Finance &amp; Administration </a:t>
            </a:r>
            <a:r>
              <a:rPr lang="de-AT" sz="1800">
                <a:latin typeface="Arial"/>
                <a:ea typeface="Arial"/>
                <a:cs typeface="Arial"/>
                <a:sym typeface="Arial"/>
              </a:rPr>
              <a:t>Manager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AT" sz="1800">
                <a:latin typeface="Arial"/>
                <a:ea typeface="Arial"/>
                <a:cs typeface="Arial"/>
                <a:sym typeface="Arial"/>
              </a:rPr>
              <a:t>Sabine Gisch-Boie – Project Manager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A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WWF Austria </a:t>
            </a:r>
            <a:r>
              <a:rPr lang="de-AT" sz="1800">
                <a:latin typeface="Arial"/>
                <a:ea typeface="Arial"/>
                <a:cs typeface="Arial"/>
                <a:sym typeface="Arial"/>
              </a:rPr>
              <a:t>24.09.2020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>
            <p:ph type="title"/>
          </p:nvPr>
        </p:nvSpPr>
        <p:spPr>
          <a:xfrm>
            <a:off x="2915816" y="107765"/>
            <a:ext cx="6048672" cy="800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196752"/>
            <a:ext cx="7596336" cy="4681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24744"/>
            <a:ext cx="3744363" cy="529108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type="title"/>
          </p:nvPr>
        </p:nvSpPr>
        <p:spPr>
          <a:xfrm>
            <a:off x="3275856" y="116632"/>
            <a:ext cx="6707188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Fish Forward </a:t>
            </a:r>
            <a:r>
              <a:rPr lang="de-AT" sz="36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(Campaigning &amp; Advocacy) </a:t>
            </a:r>
            <a:endParaRPr sz="3600">
              <a:solidFill>
                <a:srgbClr val="31859B"/>
              </a:solidFill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067944" y="1412776"/>
            <a:ext cx="4860032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A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 seafood consumption for the benefit of people, oceans and climate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de-A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 Countries, 17 Partners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de-A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 Mio Budget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de-A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+ 0,5 years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1" lang="de-A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Consumers</a:t>
            </a:r>
            <a:endParaRPr b="1"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1" lang="de-A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Corporates</a:t>
            </a:r>
            <a:endParaRPr b="1"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1" lang="de-A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Authorities</a:t>
            </a:r>
            <a:endParaRPr b="1"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1" lang="de-A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Small Scale Fishers in developing countries</a:t>
            </a:r>
            <a:br>
              <a:rPr b="1" lang="de-A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043608" y="210436"/>
            <a:ext cx="6707088" cy="800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" name="Google Shape;39;p6"/>
          <p:cNvGraphicFramePr/>
          <p:nvPr/>
        </p:nvGraphicFramePr>
        <p:xfrm>
          <a:off x="251520" y="1988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{C87D5ACB-FF1C-4CF9-8E88-70D25F50DB27}</a:tableStyleId>
              </a:tblPr>
              <a:tblGrid>
                <a:gridCol w="1355450"/>
                <a:gridCol w="1226250"/>
                <a:gridCol w="1226250"/>
                <a:gridCol w="1226250"/>
                <a:gridCol w="1226250"/>
                <a:gridCol w="1226250"/>
                <a:gridCol w="1226250"/>
              </a:tblGrid>
              <a:tr h="367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Output 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Output 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Output 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Output 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Output 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</a:tr>
              <a:tr h="1082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600">
                          <a:solidFill>
                            <a:schemeClr val="lt1"/>
                          </a:solidFill>
                        </a:rPr>
                        <a:t>Project Manage-ment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600">
                          <a:solidFill>
                            <a:schemeClr val="lt1"/>
                          </a:solidFill>
                        </a:rPr>
                        <a:t>Fin &amp; Admin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600">
                          <a:solidFill>
                            <a:schemeClr val="lt1"/>
                          </a:solidFill>
                        </a:rPr>
                        <a:t>Consumers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600">
                          <a:solidFill>
                            <a:schemeClr val="lt1"/>
                          </a:solidFill>
                        </a:rPr>
                        <a:t>Corporates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600">
                          <a:solidFill>
                            <a:schemeClr val="lt1"/>
                          </a:solidFill>
                        </a:rPr>
                        <a:t>Authorities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600">
                          <a:solidFill>
                            <a:schemeClr val="lt1"/>
                          </a:solidFill>
                        </a:rPr>
                        <a:t>Producers in developing countries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31859B"/>
                    </a:solidFill>
                  </a:tcPr>
                </a:tc>
              </a:tr>
              <a:tr h="826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AT" sz="1600"/>
                        <a:t>WWF Austria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AT" sz="1600"/>
                        <a:t>= </a:t>
                      </a:r>
                      <a:r>
                        <a:rPr b="1" lang="de-AT" sz="1600">
                          <a:solidFill>
                            <a:srgbClr val="C00000"/>
                          </a:solidFill>
                        </a:rPr>
                        <a:t>Coordinator</a:t>
                      </a:r>
                      <a:r>
                        <a:rPr b="1" lang="de-AT" sz="1600"/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18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AT" sz="1600"/>
                        <a:t>11 EU Partners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83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-AT" sz="1600"/>
                        <a:t>5 Partners in Dev. Countries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x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93B3D7"/>
                    </a:solidFill>
                  </a:tcPr>
                </a:tc>
              </a:tr>
            </a:tbl>
          </a:graphicData>
        </a:graphic>
      </p:graphicFrame>
      <p:sp>
        <p:nvSpPr>
          <p:cNvPr id="40" name="Google Shape;40;p6"/>
          <p:cNvSpPr/>
          <p:nvPr/>
        </p:nvSpPr>
        <p:spPr>
          <a:xfrm>
            <a:off x="1601924" y="1960320"/>
            <a:ext cx="2466019" cy="4349000"/>
          </a:xfrm>
          <a:prstGeom prst="roundRect">
            <a:avLst>
              <a:gd fmla="val 16667" name="adj"/>
            </a:avLst>
          </a:prstGeom>
          <a:noFill/>
          <a:ln cap="flat" cmpd="sng" w="1206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601925" y="3429000"/>
            <a:ext cx="7236295" cy="792088"/>
          </a:xfrm>
          <a:prstGeom prst="roundRect">
            <a:avLst>
              <a:gd fmla="val 16667" name="adj"/>
            </a:avLst>
          </a:prstGeom>
          <a:noFill/>
          <a:ln cap="flat" cmpd="sng" w="857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8850" y="93054"/>
            <a:ext cx="1114806" cy="96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275856" y="188640"/>
            <a:ext cx="6707088" cy="800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Success factors</a:t>
            </a:r>
            <a:endParaRPr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457199" y="1628775"/>
            <a:ext cx="8507413" cy="4497388"/>
            <a:chOff x="-1" y="0"/>
            <a:chExt cx="8507413" cy="4497388"/>
          </a:xfrm>
        </p:grpSpPr>
        <p:sp>
          <p:nvSpPr>
            <p:cNvPr id="49" name="Google Shape;49;p7"/>
            <p:cNvSpPr/>
            <p:nvPr/>
          </p:nvSpPr>
          <p:spPr>
            <a:xfrm rot="-5400000">
              <a:off x="1002506" y="-1002506"/>
              <a:ext cx="2248694" cy="4253706"/>
            </a:xfrm>
            <a:prstGeom prst="round1Rect">
              <a:avLst>
                <a:gd fmla="val 16667" name="adj"/>
              </a:avLst>
            </a:prstGeom>
            <a:solidFill>
              <a:srgbClr val="FFFFC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7"/>
            <p:cNvSpPr txBox="1"/>
            <p:nvPr/>
          </p:nvSpPr>
          <p:spPr>
            <a:xfrm>
              <a:off x="-1" y="1"/>
              <a:ext cx="4253706" cy="1686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Clear finance guidelines</a:t>
              </a:r>
              <a:r>
                <a:rPr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templates (in case of doubt: Annex II, Special Conditions, PRAG, ask EC and your auditor to clarify)</a:t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4253706" y="0"/>
              <a:ext cx="4253706" cy="2248694"/>
            </a:xfrm>
            <a:prstGeom prst="round1Rect">
              <a:avLst>
                <a:gd fmla="val 16667" name="adj"/>
              </a:avLst>
            </a:prstGeom>
            <a:solidFill>
              <a:srgbClr val="FDE9D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 txBox="1"/>
            <p:nvPr/>
          </p:nvSpPr>
          <p:spPr>
            <a:xfrm>
              <a:off x="4253706" y="0"/>
              <a:ext cx="4253706" cy="1686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 the start: </a:t>
              </a:r>
              <a:r>
                <a:rPr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individual calls with project managers and relevant team members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 rot="10800000">
              <a:off x="0" y="2248694"/>
              <a:ext cx="4253706" cy="2248694"/>
            </a:xfrm>
            <a:prstGeom prst="round1Rect">
              <a:avLst>
                <a:gd fmla="val 16667" name="adj"/>
              </a:avLst>
            </a:prstGeom>
            <a:solidFill>
              <a:srgbClr val="B6DDE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7"/>
            <p:cNvSpPr txBox="1"/>
            <p:nvPr/>
          </p:nvSpPr>
          <p:spPr>
            <a:xfrm>
              <a:off x="0" y="2810867"/>
              <a:ext cx="4253706" cy="1686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Trainings</a:t>
              </a:r>
              <a:r>
                <a:rPr b="0"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for </a:t>
              </a:r>
              <a:r>
                <a:rPr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managers, finance &amp; admin colleagues, Output Coordinators </a:t>
              </a: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5400000">
              <a:off x="5256212" y="1246187"/>
              <a:ext cx="2248694" cy="4253706"/>
            </a:xfrm>
            <a:prstGeom prst="round1Rect">
              <a:avLst>
                <a:gd fmla="val 16667" name="adj"/>
              </a:avLst>
            </a:prstGeom>
            <a:solidFill>
              <a:srgbClr val="EAF1D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7"/>
            <p:cNvSpPr txBox="1"/>
            <p:nvPr/>
          </p:nvSpPr>
          <p:spPr>
            <a:xfrm>
              <a:off x="4253706" y="2810867"/>
              <a:ext cx="4253706" cy="1686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Constant follow up and support </a:t>
              </a:r>
              <a:r>
                <a:rPr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(e.g. procurement, marketing budget plans, expenditure rates, issues with reporting, modifications / amendments)</a:t>
              </a: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2962664" y="1656208"/>
              <a:ext cx="2552223" cy="1124347"/>
            </a:xfrm>
            <a:prstGeom prst="roundRect">
              <a:avLst>
                <a:gd fmla="val 16667" name="adj"/>
              </a:avLst>
            </a:prstGeom>
            <a:solidFill>
              <a:srgbClr val="D9959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7"/>
            <p:cNvSpPr txBox="1"/>
            <p:nvPr/>
          </p:nvSpPr>
          <p:spPr>
            <a:xfrm>
              <a:off x="3017550" y="1711094"/>
              <a:ext cx="2442451" cy="1014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Partners responsibilty </a:t>
              </a:r>
              <a:r>
                <a:rPr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their own budget (eligibility) </a:t>
              </a:r>
              <a:r>
                <a:rPr b="1" lang="de-A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 clear roles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2915816" y="44624"/>
            <a:ext cx="4464496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Roles &amp; Responsibilities</a:t>
            </a:r>
            <a:endParaRPr>
              <a:solidFill>
                <a:srgbClr val="31859B"/>
              </a:solidFill>
            </a:endParaRPr>
          </a:p>
        </p:txBody>
      </p:sp>
      <p:pic>
        <p:nvPicPr>
          <p:cNvPr descr="C:\Users\sp\AppData\Local\Microsoft\Windows\Temporary Internet Files\Content.IE5\9340I06X\Delegation[1].png" id="64" name="Google Shape;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9246" y="30299"/>
            <a:ext cx="1464754" cy="1098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p\AppData\Local\Microsoft\Windows\Temporary Internet Files\Content.IE5\IWRU89IE\gathering_people[1].jpg" id="65" name="Google Shape;6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3976" y="847806"/>
            <a:ext cx="5022674" cy="335218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/>
        </p:nvSpPr>
        <p:spPr>
          <a:xfrm>
            <a:off x="186821" y="4162092"/>
            <a:ext cx="88569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AT" sz="400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Finance and everything that goes along with it is the responsibility of every Fish Forward employee</a:t>
            </a:r>
            <a:endParaRPr b="1" sz="4000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2915816" y="44624"/>
            <a:ext cx="6059016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Audit Feedback (KPMG)</a:t>
            </a:r>
            <a:endParaRPr>
              <a:solidFill>
                <a:srgbClr val="31859B"/>
              </a:solidFill>
            </a:endParaRPr>
          </a:p>
        </p:txBody>
      </p:sp>
      <p:pic>
        <p:nvPicPr>
          <p:cNvPr descr="C:\Users\sp\AppData\Local\Microsoft\Windows\Temporary Internet Files\Content.IE5\9340I06X\feedback1[1].jpg" id="72" name="Google Shape;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932" y="0"/>
            <a:ext cx="1655068" cy="1098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9"/>
          <p:cNvGrpSpPr/>
          <p:nvPr/>
        </p:nvGrpSpPr>
        <p:grpSpPr>
          <a:xfrm>
            <a:off x="1293407" y="1271066"/>
            <a:ext cx="6774362" cy="4603899"/>
            <a:chOff x="752701" y="2306"/>
            <a:chExt cx="6774362" cy="4603899"/>
          </a:xfrm>
        </p:grpSpPr>
        <p:sp>
          <p:nvSpPr>
            <p:cNvPr id="74" name="Google Shape;74;p9"/>
            <p:cNvSpPr/>
            <p:nvPr/>
          </p:nvSpPr>
          <p:spPr>
            <a:xfrm>
              <a:off x="752701" y="2306"/>
              <a:ext cx="6774362" cy="1109373"/>
            </a:xfrm>
            <a:prstGeom prst="roundRect">
              <a:avLst>
                <a:gd fmla="val 16667" name="adj"/>
              </a:avLst>
            </a:prstGeom>
            <a:solidFill>
              <a:srgbClr val="31859B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9"/>
            <p:cNvSpPr txBox="1"/>
            <p:nvPr/>
          </p:nvSpPr>
          <p:spPr>
            <a:xfrm>
              <a:off x="806856" y="56461"/>
              <a:ext cx="6666052" cy="1001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Auditors cost review percentage (Fish Forward 1)</a:t>
              </a:r>
              <a:endParaRPr b="1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752701" y="1167148"/>
              <a:ext cx="6774362" cy="110937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9"/>
            <p:cNvSpPr txBox="1"/>
            <p:nvPr/>
          </p:nvSpPr>
          <p:spPr>
            <a:xfrm>
              <a:off x="806856" y="1221303"/>
              <a:ext cx="6666052" cy="1001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2015</a:t>
              </a:r>
              <a:r>
                <a:rPr b="1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b="0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100% of salaries and 96% of total direct costs</a:t>
              </a:r>
              <a:endParaRPr b="0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752701" y="2331990"/>
              <a:ext cx="6774362" cy="110937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9"/>
            <p:cNvSpPr txBox="1"/>
            <p:nvPr/>
          </p:nvSpPr>
          <p:spPr>
            <a:xfrm>
              <a:off x="806856" y="2386145"/>
              <a:ext cx="6666052" cy="1001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  <a:r>
                <a:rPr b="1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b="0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100% of salaries and 85% of total direct costs</a:t>
              </a:r>
              <a:endParaRPr b="0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752701" y="3496832"/>
              <a:ext cx="6774362" cy="110937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806856" y="3550987"/>
              <a:ext cx="6666052" cy="1001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r>
                <a:rPr b="1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b="0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100% of salaries and 81% of total direct costs</a:t>
              </a:r>
              <a:endParaRPr b="0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2915816" y="44624"/>
            <a:ext cx="6059016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Salary Costs</a:t>
            </a:r>
            <a:endParaRPr>
              <a:solidFill>
                <a:srgbClr val="31859B"/>
              </a:solidFill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51520" y="980728"/>
            <a:ext cx="32132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AT" sz="1800" u="sng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Key findings from KPMG audits:</a:t>
            </a:r>
            <a:endParaRPr/>
          </a:p>
        </p:txBody>
      </p:sp>
      <p:pic>
        <p:nvPicPr>
          <p:cNvPr id="88" name="Google Shape;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263" y="0"/>
            <a:ext cx="1328737" cy="1493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0"/>
          <p:cNvGrpSpPr/>
          <p:nvPr/>
        </p:nvGrpSpPr>
        <p:grpSpPr>
          <a:xfrm>
            <a:off x="136054" y="1633320"/>
            <a:ext cx="8909620" cy="3595880"/>
            <a:chOff x="0" y="4520"/>
            <a:chExt cx="8909620" cy="3595880"/>
          </a:xfrm>
        </p:grpSpPr>
        <p:sp>
          <p:nvSpPr>
            <p:cNvPr id="90" name="Google Shape;90;p10"/>
            <p:cNvSpPr/>
            <p:nvPr/>
          </p:nvSpPr>
          <p:spPr>
            <a:xfrm>
              <a:off x="0" y="4520"/>
              <a:ext cx="8909620" cy="8049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 txBox="1"/>
            <p:nvPr/>
          </p:nvSpPr>
          <p:spPr>
            <a:xfrm>
              <a:off x="39295" y="43815"/>
              <a:ext cx="8831030" cy="726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Proving that reported costs match the available salary documentation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0" y="933320"/>
              <a:ext cx="8909620" cy="8049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0"/>
            <p:cNvSpPr txBox="1"/>
            <p:nvPr/>
          </p:nvSpPr>
          <p:spPr>
            <a:xfrm>
              <a:off x="39295" y="972615"/>
              <a:ext cx="8831030" cy="726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Proof of salary payments: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lang="de-A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This was provided just for one month each year (October)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0" y="1862120"/>
              <a:ext cx="8909620" cy="8049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0"/>
            <p:cNvSpPr txBox="1"/>
            <p:nvPr/>
          </p:nvSpPr>
          <p:spPr>
            <a:xfrm>
              <a:off x="39295" y="1901415"/>
              <a:ext cx="8831030" cy="726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Complete and accurate supporting documents (salary statements &amp; time-sheets)</a:t>
              </a:r>
              <a:endParaRPr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0" y="2795440"/>
              <a:ext cx="8909620" cy="80496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0"/>
            <p:cNvSpPr txBox="1"/>
            <p:nvPr/>
          </p:nvSpPr>
          <p:spPr>
            <a:xfrm>
              <a:off x="39295" y="2834735"/>
              <a:ext cx="8831030" cy="726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Work contracts: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lang="de-AT" sz="16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 to date </a:t>
              </a:r>
              <a:r>
                <a:rPr b="1" lang="de-A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contracts needed for every project member. Extension documents if needed.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type="title"/>
          </p:nvPr>
        </p:nvSpPr>
        <p:spPr>
          <a:xfrm>
            <a:off x="2915816" y="44624"/>
            <a:ext cx="6059016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Audit Feedback (KPMG)</a:t>
            </a:r>
            <a:endParaRPr>
              <a:solidFill>
                <a:srgbClr val="31859B"/>
              </a:solidFill>
            </a:endParaRPr>
          </a:p>
        </p:txBody>
      </p:sp>
      <p:pic>
        <p:nvPicPr>
          <p:cNvPr descr="C:\Users\sp\AppData\Local\Microsoft\Windows\Temporary Internet Files\Content.IE5\9340I06X\feedback1[1].jpg" id="103" name="Google Shape;1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932" y="0"/>
            <a:ext cx="1655068" cy="1098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1"/>
          <p:cNvGrpSpPr/>
          <p:nvPr/>
        </p:nvGrpSpPr>
        <p:grpSpPr>
          <a:xfrm>
            <a:off x="260828" y="1199102"/>
            <a:ext cx="8622342" cy="4819834"/>
            <a:chOff x="9308" y="218374"/>
            <a:chExt cx="8622342" cy="4819834"/>
          </a:xfrm>
        </p:grpSpPr>
        <p:sp>
          <p:nvSpPr>
            <p:cNvPr id="105" name="Google Shape;105;p11"/>
            <p:cNvSpPr/>
            <p:nvPr/>
          </p:nvSpPr>
          <p:spPr>
            <a:xfrm rot="10800000">
              <a:off x="601857" y="218374"/>
              <a:ext cx="8029793" cy="4819834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1"/>
            <p:cNvSpPr txBox="1"/>
            <p:nvPr/>
          </p:nvSpPr>
          <p:spPr>
            <a:xfrm>
              <a:off x="1806815" y="218374"/>
              <a:ext cx="6824835" cy="4819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1275225" spcFirstLastPara="1" rIns="128000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18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Fish Forward Year 3 Main Requests: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de-AT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Salaries (documentation, timesheets, contracts etc)</a:t>
              </a:r>
              <a:endParaRPr/>
            </a:p>
            <a:p>
              <a:pPr indent="-571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de-AT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Procurement documentation for bigger purchases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de-AT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Proof of delivery documents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de-AT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Proof of payment for reverse charge VAT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de-AT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Agendas / minutes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71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ctr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b="0" i="0" lang="de-AT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Proforma invoices, booking confirmations etc. not acceptable 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9308" y="1009698"/>
              <a:ext cx="3468654" cy="323718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2915816" y="44624"/>
            <a:ext cx="6059016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</a:pPr>
            <a:r>
              <a:rPr lang="de-AT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Lessons learned </a:t>
            </a:r>
            <a:endParaRPr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12"/>
          <p:cNvGrpSpPr/>
          <p:nvPr/>
        </p:nvGrpSpPr>
        <p:grpSpPr>
          <a:xfrm>
            <a:off x="136054" y="1629858"/>
            <a:ext cx="8909620" cy="3599341"/>
            <a:chOff x="0" y="1058"/>
            <a:chExt cx="8909620" cy="3599341"/>
          </a:xfrm>
        </p:grpSpPr>
        <p:sp>
          <p:nvSpPr>
            <p:cNvPr id="114" name="Google Shape;114;p12"/>
            <p:cNvSpPr/>
            <p:nvPr/>
          </p:nvSpPr>
          <p:spPr>
            <a:xfrm>
              <a:off x="0" y="1058"/>
              <a:ext cx="8909620" cy="71111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2"/>
            <p:cNvSpPr txBox="1"/>
            <p:nvPr/>
          </p:nvSpPr>
          <p:spPr>
            <a:xfrm>
              <a:off x="34714" y="35772"/>
              <a:ext cx="8840192" cy="641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1) Prepare detailed descriptions of payroll and salary documentation for each Partner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0" y="722849"/>
              <a:ext cx="8909620" cy="71111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2"/>
            <p:cNvSpPr txBox="1"/>
            <p:nvPr/>
          </p:nvSpPr>
          <p:spPr>
            <a:xfrm>
              <a:off x="34714" y="757563"/>
              <a:ext cx="8840192" cy="641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2) Expect varying levels of financial experience within your partner organisations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0" y="1444641"/>
              <a:ext cx="8909620" cy="71111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2"/>
            <p:cNvSpPr txBox="1"/>
            <p:nvPr/>
          </p:nvSpPr>
          <p:spPr>
            <a:xfrm>
              <a:off x="34714" y="1479355"/>
              <a:ext cx="8840192" cy="641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3) Consistency is key.</a:t>
              </a:r>
              <a:endParaRPr/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0" y="2166432"/>
              <a:ext cx="8909620" cy="71111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2"/>
            <p:cNvSpPr txBox="1"/>
            <p:nvPr/>
          </p:nvSpPr>
          <p:spPr>
            <a:xfrm>
              <a:off x="34714" y="2201146"/>
              <a:ext cx="8840192" cy="641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4) Regular communication vitally important</a:t>
              </a:r>
              <a:endPara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0" y="2889282"/>
              <a:ext cx="8909620" cy="71111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2"/>
            <p:cNvSpPr txBox="1"/>
            <p:nvPr/>
          </p:nvSpPr>
          <p:spPr>
            <a:xfrm>
              <a:off x="34714" y="2923996"/>
              <a:ext cx="8840192" cy="641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A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5) Asssume and prepare in advance for a detailed and thorough audit</a:t>
              </a:r>
              <a:endParaRPr/>
            </a:p>
          </p:txBody>
        </p:sp>
      </p:grpSp>
      <p:pic>
        <p:nvPicPr>
          <p:cNvPr id="124" name="Google Shape;1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5959" y="44624"/>
            <a:ext cx="768873" cy="150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