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Ubuntu"/>
      <p:regular r:id="rId12"/>
      <p:bold r:id="rId13"/>
      <p:italic r:id="rId14"/>
      <p:boldItalic r:id="rId15"/>
    </p:embeddedFont>
    <p:embeddedFont>
      <p:font typeface="Ubuntu Ligh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Ubuntu-bold.fntdata"/><Relationship Id="rId12" Type="http://schemas.openxmlformats.org/officeDocument/2006/relationships/font" Target="fonts/Ubuntu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Ubuntu-boldItalic.fntdata"/><Relationship Id="rId14" Type="http://schemas.openxmlformats.org/officeDocument/2006/relationships/font" Target="fonts/Ubuntu-italic.fntdata"/><Relationship Id="rId17" Type="http://schemas.openxmlformats.org/officeDocument/2006/relationships/font" Target="fonts/UbuntuLight-bold.fntdata"/><Relationship Id="rId16" Type="http://schemas.openxmlformats.org/officeDocument/2006/relationships/font" Target="fonts/UbuntuLigh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UbuntuLigh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UbuntuLigh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a0e7a60d4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9a0e7a60d4_0_2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a0e7a60d4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9a0e7a60d4_0_2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a0e7a60d4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9a0e7a60d4_0_2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9332e8bf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99332e8bf5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a0e7a60d4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9a0e7a60d4_0_2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9.png"/><Relationship Id="rId4" Type="http://schemas.openxmlformats.org/officeDocument/2006/relationships/image" Target="../media/image14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2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1300" y="241300"/>
            <a:ext cx="8661401" cy="46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/>
          <p:nvPr>
            <p:ph type="ctrTitle"/>
          </p:nvPr>
        </p:nvSpPr>
        <p:spPr>
          <a:xfrm>
            <a:off x="4866362" y="1907088"/>
            <a:ext cx="4036200" cy="108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4C43"/>
              </a:buClr>
              <a:buSzPts val="2400"/>
              <a:buFont typeface="Ubuntu"/>
              <a:buNone/>
              <a:defRPr b="1" i="0" sz="2400">
                <a:solidFill>
                  <a:srgbClr val="5C4C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Uma imagem contendo clip-art&#10;&#10;Descrição gerada automaticamente" id="56" name="Google Shape;5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9543" y="4128481"/>
            <a:ext cx="1603157" cy="62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ítulo e Conteúdo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484" y="1392236"/>
            <a:ext cx="2975745" cy="258059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/>
          <p:nvPr>
            <p:ph type="title"/>
          </p:nvPr>
        </p:nvSpPr>
        <p:spPr>
          <a:xfrm>
            <a:off x="2874724" y="341286"/>
            <a:ext cx="5922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4C43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2874724" y="1436661"/>
            <a:ext cx="59226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Uma imagem contendo clip-art&#10;&#10;Descrição gerada automaticamente" id="61" name="Google Shape;6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78" y="341286"/>
            <a:ext cx="1603157" cy="6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50261" y="4744589"/>
            <a:ext cx="350217" cy="233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2874724" y="341286"/>
            <a:ext cx="5922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4C43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2874724" y="1436661"/>
            <a:ext cx="59226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66" name="Google Shape;6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4378" y="1578280"/>
            <a:ext cx="2453905" cy="3196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clip-art&#10;&#10;Descrição gerada automaticamente" id="67" name="Google Shape;6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78" y="341286"/>
            <a:ext cx="1603157" cy="6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50261" y="4744589"/>
            <a:ext cx="350217" cy="233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ítulo e Conteúdo">
  <p:cSld name="5_Título e Conteúdo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64684" y="1268016"/>
            <a:ext cx="2975745" cy="258059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 txBox="1"/>
          <p:nvPr>
            <p:ph type="title"/>
          </p:nvPr>
        </p:nvSpPr>
        <p:spPr>
          <a:xfrm>
            <a:off x="334474" y="273844"/>
            <a:ext cx="5762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4C43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334474" y="1369219"/>
            <a:ext cx="5762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73" name="Google Shape;7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6370" y="369159"/>
            <a:ext cx="1161341" cy="38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690" y="4744589"/>
            <a:ext cx="350217" cy="233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e Conteúdo">
  <p:cSld name="1_Título e Conteúdo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334474" y="273844"/>
            <a:ext cx="5762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4C43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334474" y="1369219"/>
            <a:ext cx="5762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78" name="Google Shape;7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6370" y="369159"/>
            <a:ext cx="1161341" cy="38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955" y="1293671"/>
            <a:ext cx="2602830" cy="348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690" y="4744589"/>
            <a:ext cx="350217" cy="233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ítulo e Conteúdo">
  <p:cSld name="3_Título e Conteúdo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/>
          <p:nvPr/>
        </p:nvSpPr>
        <p:spPr>
          <a:xfrm>
            <a:off x="-168863" y="-46972"/>
            <a:ext cx="2949900" cy="5218500"/>
          </a:xfrm>
          <a:prstGeom prst="rect">
            <a:avLst/>
          </a:prstGeom>
          <a:solidFill>
            <a:srgbClr val="FFE7C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9"/>
          <p:cNvSpPr txBox="1"/>
          <p:nvPr>
            <p:ph type="title"/>
          </p:nvPr>
        </p:nvSpPr>
        <p:spPr>
          <a:xfrm>
            <a:off x="2949880" y="341286"/>
            <a:ext cx="5922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4C43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2949880" y="1436661"/>
            <a:ext cx="59226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85" name="Google Shape;8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4378" y="1578280"/>
            <a:ext cx="2453905" cy="319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78" y="305144"/>
            <a:ext cx="1448452" cy="56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50261" y="4744589"/>
            <a:ext cx="350217" cy="233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ítulo e Conteúdo">
  <p:cSld name="2_Título e Conteúdo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/>
          <p:nvPr/>
        </p:nvSpPr>
        <p:spPr>
          <a:xfrm>
            <a:off x="6275539" y="-46972"/>
            <a:ext cx="2949900" cy="5218500"/>
          </a:xfrm>
          <a:prstGeom prst="rect">
            <a:avLst/>
          </a:prstGeom>
          <a:solidFill>
            <a:srgbClr val="FFE7C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0"/>
          <p:cNvSpPr txBox="1"/>
          <p:nvPr>
            <p:ph type="title"/>
          </p:nvPr>
        </p:nvSpPr>
        <p:spPr>
          <a:xfrm>
            <a:off x="334474" y="273844"/>
            <a:ext cx="5762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4C43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" type="body"/>
          </p:nvPr>
        </p:nvSpPr>
        <p:spPr>
          <a:xfrm>
            <a:off x="334474" y="1369219"/>
            <a:ext cx="5762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92" name="Google Shape;9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74955" y="1293671"/>
            <a:ext cx="2602830" cy="348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074" y="305144"/>
            <a:ext cx="1448452" cy="56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690" y="4744589"/>
            <a:ext cx="350217" cy="233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>
  <p:cSld name="Cabeçalho da Seção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/>
          <p:nvPr/>
        </p:nvSpPr>
        <p:spPr>
          <a:xfrm>
            <a:off x="181865" y="190239"/>
            <a:ext cx="8761800" cy="4744200"/>
          </a:xfrm>
          <a:prstGeom prst="rect">
            <a:avLst/>
          </a:prstGeom>
          <a:solidFill>
            <a:srgbClr val="FFE7C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1"/>
          <p:cNvSpPr txBox="1"/>
          <p:nvPr>
            <p:ph type="title"/>
          </p:nvPr>
        </p:nvSpPr>
        <p:spPr>
          <a:xfrm>
            <a:off x="990274" y="1282304"/>
            <a:ext cx="34440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4C43"/>
              </a:buClr>
              <a:buSzPts val="3600"/>
              <a:buFont typeface="Ubuntu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Uma imagem contendo gráficos vetoriais&#10;&#10;Descrição gerada automaticamente" id="98" name="Google Shape;9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34214" y="511425"/>
            <a:ext cx="4122437" cy="410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4423" y="305144"/>
            <a:ext cx="1317031" cy="51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468" y="4551768"/>
            <a:ext cx="423763" cy="282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abeçalho da Seção">
  <p:cSld name="3_Cabeçalho da Seção">
    <p:bg>
      <p:bgPr>
        <a:solidFill>
          <a:srgbClr val="FFE7C8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/>
          <p:nvPr/>
        </p:nvSpPr>
        <p:spPr>
          <a:xfrm>
            <a:off x="181865" y="190239"/>
            <a:ext cx="8761800" cy="474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95801" y="932228"/>
            <a:ext cx="4200616" cy="36428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/>
          <p:nvPr>
            <p:ph type="title"/>
          </p:nvPr>
        </p:nvSpPr>
        <p:spPr>
          <a:xfrm>
            <a:off x="990274" y="1282304"/>
            <a:ext cx="34440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4C43"/>
              </a:buClr>
              <a:buSzPts val="3600"/>
              <a:buFont typeface="Ubuntu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05" name="Google Shape;10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4423" y="305144"/>
            <a:ext cx="1317031" cy="51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468" y="4551768"/>
            <a:ext cx="423763" cy="282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abeçalho da Seção">
  <p:cSld name="2_Cabeçalho da Seção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7721"/>
            <a:ext cx="9144000" cy="478805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3"/>
          <p:cNvSpPr txBox="1"/>
          <p:nvPr/>
        </p:nvSpPr>
        <p:spPr>
          <a:xfrm>
            <a:off x="7437120" y="0"/>
            <a:ext cx="1498500" cy="81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4C43"/>
              </a:buClr>
              <a:buSzPts val="2400"/>
              <a:buFont typeface="Ubuntu"/>
              <a:buNone/>
            </a:pPr>
            <a:r>
              <a:t/>
            </a:r>
            <a:endParaRPr b="1" i="0" sz="2400">
              <a:solidFill>
                <a:srgbClr val="5C4C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0" name="Google Shape;110;p23"/>
          <p:cNvSpPr txBox="1"/>
          <p:nvPr>
            <p:ph type="title"/>
          </p:nvPr>
        </p:nvSpPr>
        <p:spPr>
          <a:xfrm>
            <a:off x="4899334" y="1282304"/>
            <a:ext cx="34440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Ubuntu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1" name="Google Shape;11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4423" y="228944"/>
            <a:ext cx="1317031" cy="51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648" y="4490808"/>
            <a:ext cx="423763" cy="28251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abeçalho da Seção">
  <p:cSld name="1_Cabeçalho da Seção">
    <p:bg>
      <p:bgPr>
        <a:solidFill>
          <a:srgbClr val="FFE7C8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/>
          <p:nvPr/>
        </p:nvSpPr>
        <p:spPr>
          <a:xfrm>
            <a:off x="181865" y="190239"/>
            <a:ext cx="8761800" cy="474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4"/>
          <p:cNvSpPr txBox="1"/>
          <p:nvPr>
            <p:ph type="title"/>
          </p:nvPr>
        </p:nvSpPr>
        <p:spPr>
          <a:xfrm>
            <a:off x="990274" y="1282304"/>
            <a:ext cx="34440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4C43"/>
              </a:buClr>
              <a:buSzPts val="3600"/>
              <a:buFont typeface="Ubuntu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6" name="Google Shape;1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36292" y="948599"/>
            <a:ext cx="4439250" cy="368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4423" y="305144"/>
            <a:ext cx="1317031" cy="51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468" y="4551768"/>
            <a:ext cx="423763" cy="282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ítulo e Conteúdo">
  <p:cSld name="4_Título e Conteúdo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type="title"/>
          </p:nvPr>
        </p:nvSpPr>
        <p:spPr>
          <a:xfrm>
            <a:off x="334474" y="273844"/>
            <a:ext cx="7135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4C43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" type="body"/>
          </p:nvPr>
        </p:nvSpPr>
        <p:spPr>
          <a:xfrm>
            <a:off x="334474" y="1369219"/>
            <a:ext cx="71358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2" name="Google Shape;12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04423" y="305144"/>
            <a:ext cx="1317031" cy="51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5763" y="4558910"/>
            <a:ext cx="423763" cy="282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m Branco">
  <p:cSld name="1_Em Branco">
    <p:bg>
      <p:bgPr>
        <a:solidFill>
          <a:srgbClr val="FFE7C8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328" y="0"/>
            <a:ext cx="916032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037" y="4357096"/>
            <a:ext cx="1317031" cy="51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7179" y="4498765"/>
            <a:ext cx="513979" cy="342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297996" y="290342"/>
            <a:ext cx="71142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4C43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04423" y="305144"/>
            <a:ext cx="1317031" cy="51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4595" y="4545938"/>
            <a:ext cx="350217" cy="233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510778"/>
            <a:ext cx="78867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4C43"/>
              </a:buClr>
              <a:buSzPts val="2400"/>
              <a:buFont typeface="Ubuntu"/>
              <a:buNone/>
              <a:defRPr b="1" i="0" sz="2400" u="none" cap="none" strike="noStrike">
                <a:solidFill>
                  <a:srgbClr val="5C4C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5C4C4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C4C43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indent="-3238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C4C43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indent="-3175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C4C43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indent="-3048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C4C43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4C43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C4C43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uropa.eu/capacity4dev/dear/news/presentations-dear-inception-seminar-2018" TargetMode="External"/><Relationship Id="rId4" Type="http://schemas.openxmlformats.org/officeDocument/2006/relationships/hyperlink" Target="https://europa.eu/capacity4dev/dear/news/presentations-dear-inception-seminar-2018" TargetMode="External"/><Relationship Id="rId9" Type="http://schemas.openxmlformats.org/officeDocument/2006/relationships/hyperlink" Target="https://europa.eu/capacity4dev/dear/documents/qa-covid-19-adaptations" TargetMode="External"/><Relationship Id="rId5" Type="http://schemas.openxmlformats.org/officeDocument/2006/relationships/hyperlink" Target="https://europa.eu/capacity4dev/dear/node/71384" TargetMode="External"/><Relationship Id="rId6" Type="http://schemas.openxmlformats.org/officeDocument/2006/relationships/hyperlink" Target="https://europa.eu/capacity4dev/dear/documents/faq-financial-and-contractual-questions-answered" TargetMode="External"/><Relationship Id="rId7" Type="http://schemas.openxmlformats.org/officeDocument/2006/relationships/hyperlink" Target="https://europa.eu/capacity4dev/dear/documents/report-ld-hub-torunsubgranting" TargetMode="External"/><Relationship Id="rId8" Type="http://schemas.openxmlformats.org/officeDocument/2006/relationships/hyperlink" Target="https://europa.eu/capacity4dev/dear/documents/report-ld-hub-torunsubgranti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ctrTitle"/>
          </p:nvPr>
        </p:nvSpPr>
        <p:spPr>
          <a:xfrm>
            <a:off x="4315975" y="1907100"/>
            <a:ext cx="4586700" cy="108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4C43"/>
              </a:buClr>
              <a:buSzPts val="2400"/>
              <a:buFont typeface="Ubuntu"/>
              <a:buNone/>
            </a:pPr>
            <a:r>
              <a:rPr lang="pt-PT" sz="2000"/>
              <a:t>Making your projects’ finances work</a:t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4C43"/>
              </a:buClr>
              <a:buSzPts val="2400"/>
              <a:buFont typeface="Ubuntu"/>
              <a:buNone/>
            </a:pPr>
            <a:r>
              <a:rPr lang="pt-PT" sz="1600"/>
              <a:t>Learning from past experience</a:t>
            </a:r>
            <a:endParaRPr sz="1600"/>
          </a:p>
        </p:txBody>
      </p:sp>
      <p:sp>
        <p:nvSpPr>
          <p:cNvPr id="138" name="Google Shape;138;p29"/>
          <p:cNvSpPr/>
          <p:nvPr/>
        </p:nvSpPr>
        <p:spPr>
          <a:xfrm>
            <a:off x="7621229" y="241977"/>
            <a:ext cx="1074300" cy="631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7124" y="302467"/>
            <a:ext cx="623455" cy="415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type="title"/>
          </p:nvPr>
        </p:nvSpPr>
        <p:spPr>
          <a:xfrm>
            <a:off x="2874731" y="341287"/>
            <a:ext cx="59226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4C43"/>
              </a:buClr>
              <a:buSzPts val="2400"/>
              <a:buFont typeface="Ubuntu"/>
              <a:buNone/>
            </a:pPr>
            <a:r>
              <a:rPr lang="pt-PT"/>
              <a:t>In our agenda</a:t>
            </a:r>
            <a:endParaRPr/>
          </a:p>
        </p:txBody>
      </p:sp>
      <p:sp>
        <p:nvSpPr>
          <p:cNvPr id="145" name="Google Shape;145;p30"/>
          <p:cNvSpPr txBox="1"/>
          <p:nvPr>
            <p:ph idx="1" type="body"/>
          </p:nvPr>
        </p:nvSpPr>
        <p:spPr>
          <a:xfrm>
            <a:off x="2874731" y="973086"/>
            <a:ext cx="5922600" cy="3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AutoNum type="arabicPeriod"/>
            </a:pPr>
            <a:r>
              <a:rPr lang="pt-PT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Guided tour through reference documentation (as per IS2018)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AutoNum type="arabicPeriod"/>
            </a:pPr>
            <a:r>
              <a:rPr lang="pt-PT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Group work training and navigation through reference documentation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AutoNum type="arabicPeriod"/>
            </a:pPr>
            <a:r>
              <a:rPr lang="pt-PT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 DEAR project financial management case: with Sabine Gisch-Boie and Stewart Page, FishForward 2 project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AutoNum type="arabicPeriod"/>
            </a:pPr>
            <a:r>
              <a:rPr lang="pt-PT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Summary of key issues and harvesting further doubts for updating FAQ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/>
          <p:nvPr>
            <p:ph type="title"/>
          </p:nvPr>
        </p:nvSpPr>
        <p:spPr>
          <a:xfrm>
            <a:off x="3007744" y="341288"/>
            <a:ext cx="5789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4C43"/>
              </a:buClr>
              <a:buSzPts val="2400"/>
              <a:buFont typeface="Ubuntu"/>
              <a:buNone/>
            </a:pPr>
            <a:r>
              <a:rPr lang="pt-PT"/>
              <a:t>Useful information</a:t>
            </a:r>
            <a:endParaRPr/>
          </a:p>
        </p:txBody>
      </p:sp>
      <p:sp>
        <p:nvSpPr>
          <p:cNvPr id="151" name="Google Shape;151;p31"/>
          <p:cNvSpPr txBox="1"/>
          <p:nvPr/>
        </p:nvSpPr>
        <p:spPr>
          <a:xfrm>
            <a:off x="2864007" y="2860978"/>
            <a:ext cx="59226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pt-PT" sz="1800" u="none" cap="none" strike="noStrike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rPr>
              <a:t>Create a plan of actio and review</a:t>
            </a:r>
            <a:endParaRPr sz="1100"/>
          </a:p>
        </p:txBody>
      </p:sp>
      <p:sp>
        <p:nvSpPr>
          <p:cNvPr id="152" name="Google Shape;152;p31"/>
          <p:cNvSpPr txBox="1"/>
          <p:nvPr/>
        </p:nvSpPr>
        <p:spPr>
          <a:xfrm>
            <a:off x="3159400" y="922549"/>
            <a:ext cx="5383500" cy="3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66700" lvl="0" marL="3429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t-PT" sz="1600">
                <a:solidFill>
                  <a:srgbClr val="00000A"/>
                </a:solidFill>
              </a:rPr>
              <a:t>Report on</a:t>
            </a:r>
            <a:r>
              <a:rPr lang="pt-PT" sz="1600">
                <a:solidFill>
                  <a:srgbClr val="00000A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PT" sz="16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Inception Seminar for CfP2016 projects</a:t>
            </a:r>
            <a:r>
              <a:rPr lang="pt-PT" sz="1600">
                <a:solidFill>
                  <a:srgbClr val="00000A"/>
                </a:solidFill>
              </a:rPr>
              <a:t> and annexes of the report: PPT presentations, Prag and '</a:t>
            </a:r>
            <a:r>
              <a:rPr lang="pt-PT" sz="16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Finding answers in the documentation</a:t>
            </a:r>
            <a:r>
              <a:rPr lang="pt-PT" sz="1600">
                <a:solidFill>
                  <a:srgbClr val="00000A"/>
                </a:solidFill>
              </a:rPr>
              <a:t>', March 2018</a:t>
            </a:r>
            <a:endParaRPr sz="500">
              <a:solidFill>
                <a:srgbClr val="00000A"/>
              </a:solidFill>
            </a:endParaRPr>
          </a:p>
          <a:p>
            <a:pPr indent="-2667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t-PT" sz="1600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FAQ</a:t>
            </a:r>
            <a:r>
              <a:rPr lang="pt-PT" sz="1600">
                <a:solidFill>
                  <a:srgbClr val="00000A"/>
                </a:solidFill>
              </a:rPr>
              <a:t> Financial and contractual questions answered Inception Seminar 2018</a:t>
            </a:r>
            <a:endParaRPr sz="500">
              <a:solidFill>
                <a:srgbClr val="00000A"/>
              </a:solidFill>
            </a:endParaRPr>
          </a:p>
          <a:p>
            <a:pPr indent="-2667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t-PT" sz="1600">
                <a:solidFill>
                  <a:srgbClr val="00000A"/>
                </a:solidFill>
              </a:rPr>
              <a:t>Report on 'The use of</a:t>
            </a:r>
            <a:r>
              <a:rPr lang="pt-PT" sz="1600">
                <a:solidFill>
                  <a:srgbClr val="00000A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PT" sz="1600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Sub-granting</a:t>
            </a:r>
            <a:r>
              <a:rPr lang="pt-PT" sz="1600">
                <a:solidFill>
                  <a:srgbClr val="00000A"/>
                </a:solidFill>
              </a:rPr>
              <a:t> ('Financial support to Third Parties') in DEAR projects', May 2017</a:t>
            </a:r>
            <a:endParaRPr sz="1600">
              <a:solidFill>
                <a:srgbClr val="00000A"/>
              </a:solidFill>
            </a:endParaRPr>
          </a:p>
          <a:p>
            <a:pPr indent="-2667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A"/>
              </a:buClr>
              <a:buSzPts val="1600"/>
              <a:buChar char="●"/>
            </a:pPr>
            <a:r>
              <a:rPr lang="pt-PT" sz="1600">
                <a:solidFill>
                  <a:srgbClr val="00000A"/>
                </a:solidFill>
              </a:rPr>
              <a:t>Questions &amp; Answers: </a:t>
            </a:r>
            <a:r>
              <a:rPr lang="pt-PT" sz="1600" u="sng">
                <a:solidFill>
                  <a:schemeClr val="hlink"/>
                </a:solidFill>
                <a:hlinkClick r:id="rId9"/>
              </a:rPr>
              <a:t>Covid-19 adaptations</a:t>
            </a:r>
            <a:endParaRPr sz="1600">
              <a:solidFill>
                <a:srgbClr val="00000A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/>
          <p:nvPr>
            <p:ph idx="4294967295" type="title"/>
          </p:nvPr>
        </p:nvSpPr>
        <p:spPr>
          <a:xfrm>
            <a:off x="3539275" y="353850"/>
            <a:ext cx="55227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4C43"/>
              </a:buClr>
              <a:buSzPts val="2400"/>
              <a:buFont typeface="Ubuntu"/>
              <a:buNone/>
            </a:pPr>
            <a:r>
              <a:rPr lang="pt-PT" sz="2300"/>
              <a:t>Most frequent questions?</a:t>
            </a:r>
            <a:endParaRPr sz="2300"/>
          </a:p>
        </p:txBody>
      </p:sp>
      <p:sp>
        <p:nvSpPr>
          <p:cNvPr id="158" name="Google Shape;158;p32"/>
          <p:cNvSpPr txBox="1"/>
          <p:nvPr>
            <p:ph idx="4294967295" type="body"/>
          </p:nvPr>
        </p:nvSpPr>
        <p:spPr>
          <a:xfrm>
            <a:off x="3445151" y="973075"/>
            <a:ext cx="5352300" cy="3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AutoNum type="arabicPeriod"/>
            </a:pPr>
            <a:r>
              <a:rPr lang="pt-PT" sz="1750">
                <a:solidFill>
                  <a:schemeClr val="dk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Questions about the </a:t>
            </a:r>
            <a:r>
              <a:rPr lang="pt-PT">
                <a:solidFill>
                  <a:schemeClr val="dk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Contract and Project Plans </a:t>
            </a:r>
            <a:r>
              <a:rPr lang="pt-PT" sz="1750">
                <a:solidFill>
                  <a:schemeClr val="dk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and making changes to them</a:t>
            </a:r>
            <a:endParaRPr sz="1750">
              <a:solidFill>
                <a:schemeClr val="dk1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AutoNum type="arabicPeriod"/>
            </a:pPr>
            <a:r>
              <a:rPr lang="pt-PT" sz="1750">
                <a:solidFill>
                  <a:schemeClr val="dk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Questions about </a:t>
            </a:r>
            <a:r>
              <a:rPr lang="pt-PT">
                <a:solidFill>
                  <a:schemeClr val="dk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Budgets and Financial Procedures</a:t>
            </a:r>
            <a:endParaRPr sz="1750">
              <a:solidFill>
                <a:schemeClr val="dk1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AutoNum type="arabicPeriod"/>
            </a:pPr>
            <a:r>
              <a:rPr lang="pt-PT" sz="1750">
                <a:solidFill>
                  <a:schemeClr val="dk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Questions about setting up, managing and accounting for </a:t>
            </a:r>
            <a:r>
              <a:rPr lang="pt-PT">
                <a:solidFill>
                  <a:schemeClr val="dk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Sub-Grants </a:t>
            </a:r>
            <a:r>
              <a:rPr lang="pt-PT" sz="1750">
                <a:solidFill>
                  <a:schemeClr val="dk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(‘Financial support to Third Parties’)</a:t>
            </a:r>
            <a:endParaRPr sz="1750">
              <a:solidFill>
                <a:schemeClr val="dk1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AutoNum type="arabicPeriod"/>
            </a:pPr>
            <a:r>
              <a:rPr lang="pt-PT" sz="1750">
                <a:solidFill>
                  <a:schemeClr val="dk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Questions about working in and with </a:t>
            </a:r>
            <a:r>
              <a:rPr lang="pt-PT">
                <a:solidFill>
                  <a:schemeClr val="dk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Partnerships</a:t>
            </a:r>
            <a:endParaRPr sz="1750">
              <a:solidFill>
                <a:schemeClr val="dk1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AutoNum type="arabicPeriod"/>
            </a:pPr>
            <a:r>
              <a:rPr lang="pt-PT" sz="1750">
                <a:solidFill>
                  <a:schemeClr val="dk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Questions about </a:t>
            </a:r>
            <a:r>
              <a:rPr lang="pt-PT">
                <a:solidFill>
                  <a:schemeClr val="dk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Monitoring and Evaluation</a:t>
            </a:r>
            <a:endParaRPr sz="1750">
              <a:solidFill>
                <a:schemeClr val="dk1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AutoNum type="arabicPeriod"/>
            </a:pPr>
            <a:r>
              <a:rPr lang="pt-PT" sz="1750">
                <a:solidFill>
                  <a:schemeClr val="dk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Questions about relating to and contacting your </a:t>
            </a:r>
            <a:r>
              <a:rPr lang="pt-PT">
                <a:solidFill>
                  <a:schemeClr val="dk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European Commission Task Manager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32"/>
          <p:cNvPicPr preferRelativeResize="0"/>
          <p:nvPr/>
        </p:nvPicPr>
        <p:blipFill rotWithShape="1">
          <a:blip r:embed="rId3">
            <a:alphaModFix/>
          </a:blip>
          <a:srcRect b="0" l="0" r="4425" t="0"/>
          <a:stretch/>
        </p:blipFill>
        <p:spPr>
          <a:xfrm>
            <a:off x="0" y="0"/>
            <a:ext cx="3445151" cy="325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2"/>
          <p:cNvPicPr preferRelativeResize="0"/>
          <p:nvPr/>
        </p:nvPicPr>
        <p:blipFill rotWithShape="1">
          <a:blip r:embed="rId4">
            <a:alphaModFix/>
          </a:blip>
          <a:srcRect b="5087" l="0" r="0" t="0"/>
          <a:stretch/>
        </p:blipFill>
        <p:spPr>
          <a:xfrm>
            <a:off x="76200" y="2787800"/>
            <a:ext cx="3292750" cy="23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/>
          <p:nvPr>
            <p:ph type="title"/>
          </p:nvPr>
        </p:nvSpPr>
        <p:spPr>
          <a:xfrm>
            <a:off x="334475" y="273850"/>
            <a:ext cx="6098100" cy="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4C43"/>
              </a:buClr>
              <a:buSzPts val="2400"/>
              <a:buFont typeface="Ubuntu"/>
              <a:buNone/>
            </a:pPr>
            <a:r>
              <a:rPr lang="pt-PT"/>
              <a:t>Key doubts you might have:</a:t>
            </a:r>
            <a:endParaRPr/>
          </a:p>
        </p:txBody>
      </p:sp>
      <p:sp>
        <p:nvSpPr>
          <p:cNvPr id="166" name="Google Shape;166;p33"/>
          <p:cNvSpPr txBox="1"/>
          <p:nvPr/>
        </p:nvSpPr>
        <p:spPr>
          <a:xfrm>
            <a:off x="654900" y="1238500"/>
            <a:ext cx="5181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Ubuntu"/>
              <a:buAutoNum type="alphaLcParenR"/>
            </a:pPr>
            <a:r>
              <a:rPr lang="pt-PT"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Eligibility</a:t>
            </a:r>
            <a:endParaRPr sz="1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Ubuntu"/>
              <a:buAutoNum type="alphaLcParenR"/>
            </a:pPr>
            <a:r>
              <a:rPr lang="pt-PT"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Changes - when amendments are required; what is covered by 25% budget change; unforeseen activities and their costs</a:t>
            </a:r>
            <a:endParaRPr sz="1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Ubuntu"/>
              <a:buAutoNum type="alphaLcParenR"/>
            </a:pPr>
            <a:r>
              <a:rPr lang="pt-PT"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Procurement</a:t>
            </a:r>
            <a:endParaRPr sz="1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Ubuntu"/>
              <a:buAutoNum type="alphaLcParenR"/>
            </a:pPr>
            <a:r>
              <a:rPr lang="pt-PT"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Sub-granting / Financial support to third parties</a:t>
            </a:r>
            <a:endParaRPr sz="1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Ubuntu"/>
              <a:buAutoNum type="alphaLcParenR"/>
            </a:pPr>
            <a:r>
              <a:rPr lang="pt-PT"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Covid-19 amendments</a:t>
            </a:r>
            <a:endParaRPr sz="2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