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56" r:id="rId3"/>
    <p:sldId id="280" r:id="rId4"/>
    <p:sldId id="291" r:id="rId5"/>
    <p:sldId id="292" r:id="rId6"/>
    <p:sldId id="283" r:id="rId7"/>
    <p:sldId id="293" r:id="rId8"/>
    <p:sldId id="284" r:id="rId9"/>
    <p:sldId id="277" r:id="rId10"/>
    <p:sldId id="29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231F20"/>
    <a:srgbClr val="1216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00" autoAdjust="0"/>
    <p:restoredTop sz="95332" autoAdjust="0"/>
  </p:normalViewPr>
  <p:slideViewPr>
    <p:cSldViewPr snapToGrid="0">
      <p:cViewPr varScale="1">
        <p:scale>
          <a:sx n="84" d="100"/>
          <a:sy n="84" d="100"/>
        </p:scale>
        <p:origin x="658"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AF9D3B-5318-4CD4-88E9-9626C06C0FCF}" type="datetimeFigureOut">
              <a:rPr lang="en-US" smtClean="0"/>
              <a:t>9/17/2020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EB3A4-483D-4445-9BE8-0F674971EE98}" type="slidenum">
              <a:rPr lang="en-US" smtClean="0"/>
              <a:t>‹#›</a:t>
            </a:fld>
            <a:endParaRPr lang="en-US"/>
          </a:p>
        </p:txBody>
      </p:sp>
    </p:spTree>
    <p:extLst>
      <p:ext uri="{BB962C8B-B14F-4D97-AF65-F5344CB8AC3E}">
        <p14:creationId xmlns:p14="http://schemas.microsoft.com/office/powerpoint/2010/main" val="3252161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AEB3A4-483D-4445-9BE8-0F674971EE98}" type="slidenum">
              <a:rPr lang="en-US" smtClean="0"/>
              <a:t>4</a:t>
            </a:fld>
            <a:endParaRPr lang="en-US"/>
          </a:p>
        </p:txBody>
      </p:sp>
    </p:spTree>
    <p:extLst>
      <p:ext uri="{BB962C8B-B14F-4D97-AF65-F5344CB8AC3E}">
        <p14:creationId xmlns:p14="http://schemas.microsoft.com/office/powerpoint/2010/main" val="1798924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US" dirty="0"/>
          </a:p>
        </p:txBody>
      </p:sp>
      <p:sp>
        <p:nvSpPr>
          <p:cNvPr id="4" name="Slide Number Placeholder 3"/>
          <p:cNvSpPr>
            <a:spLocks noGrp="1"/>
          </p:cNvSpPr>
          <p:nvPr>
            <p:ph type="sldNum" sz="quarter" idx="10"/>
          </p:nvPr>
        </p:nvSpPr>
        <p:spPr/>
        <p:txBody>
          <a:bodyPr/>
          <a:lstStyle/>
          <a:p>
            <a:fld id="{D0AEB3A4-483D-4445-9BE8-0F674971EE98}" type="slidenum">
              <a:rPr lang="en-US" smtClean="0"/>
              <a:t>5</a:t>
            </a:fld>
            <a:endParaRPr lang="en-US"/>
          </a:p>
        </p:txBody>
      </p:sp>
    </p:spTree>
    <p:extLst>
      <p:ext uri="{BB962C8B-B14F-4D97-AF65-F5344CB8AC3E}">
        <p14:creationId xmlns:p14="http://schemas.microsoft.com/office/powerpoint/2010/main" val="3492356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AEB3A4-483D-4445-9BE8-0F674971EE98}" type="slidenum">
              <a:rPr lang="en-US" smtClean="0"/>
              <a:t>6</a:t>
            </a:fld>
            <a:endParaRPr lang="en-US"/>
          </a:p>
        </p:txBody>
      </p:sp>
    </p:spTree>
    <p:extLst>
      <p:ext uri="{BB962C8B-B14F-4D97-AF65-F5344CB8AC3E}">
        <p14:creationId xmlns:p14="http://schemas.microsoft.com/office/powerpoint/2010/main" val="3261166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71CA3C0-3CC9-40BC-8B76-583DECF69409}"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579850-F6DE-401B-9198-0F13A71BB109}" type="slidenum">
              <a:rPr lang="en-GB" smtClean="0"/>
              <a:t>‹#›</a:t>
            </a:fld>
            <a:endParaRPr lang="en-GB"/>
          </a:p>
        </p:txBody>
      </p:sp>
    </p:spTree>
    <p:extLst>
      <p:ext uri="{BB962C8B-B14F-4D97-AF65-F5344CB8AC3E}">
        <p14:creationId xmlns:p14="http://schemas.microsoft.com/office/powerpoint/2010/main" val="1687899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1CA3C0-3CC9-40BC-8B76-583DECF69409}"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579850-F6DE-401B-9198-0F13A71BB109}" type="slidenum">
              <a:rPr lang="en-GB" smtClean="0"/>
              <a:t>‹#›</a:t>
            </a:fld>
            <a:endParaRPr lang="en-GB"/>
          </a:p>
        </p:txBody>
      </p:sp>
    </p:spTree>
    <p:extLst>
      <p:ext uri="{BB962C8B-B14F-4D97-AF65-F5344CB8AC3E}">
        <p14:creationId xmlns:p14="http://schemas.microsoft.com/office/powerpoint/2010/main" val="854890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1CA3C0-3CC9-40BC-8B76-583DECF69409}"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579850-F6DE-401B-9198-0F13A71BB109}" type="slidenum">
              <a:rPr lang="en-GB" smtClean="0"/>
              <a:t>‹#›</a:t>
            </a:fld>
            <a:endParaRPr lang="en-GB"/>
          </a:p>
        </p:txBody>
      </p:sp>
    </p:spTree>
    <p:extLst>
      <p:ext uri="{BB962C8B-B14F-4D97-AF65-F5344CB8AC3E}">
        <p14:creationId xmlns:p14="http://schemas.microsoft.com/office/powerpoint/2010/main" val="2264006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71CA3C0-3CC9-40BC-8B76-583DECF69409}" type="datetimeFigureOut">
              <a:rPr lang="en-GB" smtClean="0">
                <a:solidFill>
                  <a:prstClr val="black">
                    <a:tint val="75000"/>
                  </a:prstClr>
                </a:solidFill>
              </a:rPr>
              <a:pPr/>
              <a:t>17/09/2020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2579850-F6DE-401B-9198-0F13A71BB1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75833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1CA3C0-3CC9-40BC-8B76-583DECF69409}" type="datetimeFigureOut">
              <a:rPr lang="en-GB" smtClean="0">
                <a:solidFill>
                  <a:prstClr val="black">
                    <a:tint val="75000"/>
                  </a:prstClr>
                </a:solidFill>
              </a:rPr>
              <a:pPr/>
              <a:t>17/09/2020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2579850-F6DE-401B-9198-0F13A71BB1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35911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1CA3C0-3CC9-40BC-8B76-583DECF69409}" type="datetimeFigureOut">
              <a:rPr lang="en-GB" smtClean="0">
                <a:solidFill>
                  <a:prstClr val="black">
                    <a:tint val="75000"/>
                  </a:prstClr>
                </a:solidFill>
              </a:rPr>
              <a:pPr/>
              <a:t>17/09/2020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2579850-F6DE-401B-9198-0F13A71BB1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06020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71CA3C0-3CC9-40BC-8B76-583DECF69409}" type="datetimeFigureOut">
              <a:rPr lang="en-GB" smtClean="0">
                <a:solidFill>
                  <a:prstClr val="black">
                    <a:tint val="75000"/>
                  </a:prstClr>
                </a:solidFill>
              </a:rPr>
              <a:pPr/>
              <a:t>17/09/2020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2579850-F6DE-401B-9198-0F13A71BB1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58615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71CA3C0-3CC9-40BC-8B76-583DECF69409}" type="datetimeFigureOut">
              <a:rPr lang="en-GB" smtClean="0">
                <a:solidFill>
                  <a:prstClr val="black">
                    <a:tint val="75000"/>
                  </a:prstClr>
                </a:solidFill>
              </a:rPr>
              <a:pPr/>
              <a:t>17/09/2020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2579850-F6DE-401B-9198-0F13A71BB1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71378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71CA3C0-3CC9-40BC-8B76-583DECF69409}" type="datetimeFigureOut">
              <a:rPr lang="en-GB" smtClean="0">
                <a:solidFill>
                  <a:prstClr val="black">
                    <a:tint val="75000"/>
                  </a:prstClr>
                </a:solidFill>
              </a:rPr>
              <a:pPr/>
              <a:t>17/09/2020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2579850-F6DE-401B-9198-0F13A71BB1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6745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1CA3C0-3CC9-40BC-8B76-583DECF69409}" type="datetimeFigureOut">
              <a:rPr lang="en-GB" smtClean="0">
                <a:solidFill>
                  <a:prstClr val="black">
                    <a:tint val="75000"/>
                  </a:prstClr>
                </a:solidFill>
              </a:rPr>
              <a:pPr/>
              <a:t>17/09/2020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2579850-F6DE-401B-9198-0F13A71BB1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65828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1CA3C0-3CC9-40BC-8B76-583DECF69409}" type="datetimeFigureOut">
              <a:rPr lang="en-GB" smtClean="0">
                <a:solidFill>
                  <a:prstClr val="black">
                    <a:tint val="75000"/>
                  </a:prstClr>
                </a:solidFill>
              </a:rPr>
              <a:pPr/>
              <a:t>17/09/2020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2579850-F6DE-401B-9198-0F13A71BB1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9748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1CA3C0-3CC9-40BC-8B76-583DECF69409}"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579850-F6DE-401B-9198-0F13A71BB109}" type="slidenum">
              <a:rPr lang="en-GB" smtClean="0"/>
              <a:t>‹#›</a:t>
            </a:fld>
            <a:endParaRPr lang="en-GB"/>
          </a:p>
        </p:txBody>
      </p:sp>
    </p:spTree>
    <p:extLst>
      <p:ext uri="{BB962C8B-B14F-4D97-AF65-F5344CB8AC3E}">
        <p14:creationId xmlns:p14="http://schemas.microsoft.com/office/powerpoint/2010/main" val="18752301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1CA3C0-3CC9-40BC-8B76-583DECF69409}" type="datetimeFigureOut">
              <a:rPr lang="en-GB" smtClean="0">
                <a:solidFill>
                  <a:prstClr val="black">
                    <a:tint val="75000"/>
                  </a:prstClr>
                </a:solidFill>
              </a:rPr>
              <a:pPr/>
              <a:t>17/09/2020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2579850-F6DE-401B-9198-0F13A71BB1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6131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1CA3C0-3CC9-40BC-8B76-583DECF69409}" type="datetimeFigureOut">
              <a:rPr lang="en-GB" smtClean="0">
                <a:solidFill>
                  <a:prstClr val="black">
                    <a:tint val="75000"/>
                  </a:prstClr>
                </a:solidFill>
              </a:rPr>
              <a:pPr/>
              <a:t>17/09/2020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2579850-F6DE-401B-9198-0F13A71BB1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78650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1CA3C0-3CC9-40BC-8B76-583DECF69409}" type="datetimeFigureOut">
              <a:rPr lang="en-GB" smtClean="0">
                <a:solidFill>
                  <a:prstClr val="black">
                    <a:tint val="75000"/>
                  </a:prstClr>
                </a:solidFill>
              </a:rPr>
              <a:pPr/>
              <a:t>17/09/2020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2579850-F6DE-401B-9198-0F13A71BB1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40921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1CA3C0-3CC9-40BC-8B76-583DECF69409}"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579850-F6DE-401B-9198-0F13A71BB109}" type="slidenum">
              <a:rPr lang="en-GB" smtClean="0"/>
              <a:t>‹#›</a:t>
            </a:fld>
            <a:endParaRPr lang="en-GB"/>
          </a:p>
        </p:txBody>
      </p:sp>
    </p:spTree>
    <p:extLst>
      <p:ext uri="{BB962C8B-B14F-4D97-AF65-F5344CB8AC3E}">
        <p14:creationId xmlns:p14="http://schemas.microsoft.com/office/powerpoint/2010/main" val="1619486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71CA3C0-3CC9-40BC-8B76-583DECF69409}" type="datetimeFigureOut">
              <a:rPr lang="en-GB" smtClean="0"/>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579850-F6DE-401B-9198-0F13A71BB109}" type="slidenum">
              <a:rPr lang="en-GB" smtClean="0"/>
              <a:t>‹#›</a:t>
            </a:fld>
            <a:endParaRPr lang="en-GB"/>
          </a:p>
        </p:txBody>
      </p:sp>
    </p:spTree>
    <p:extLst>
      <p:ext uri="{BB962C8B-B14F-4D97-AF65-F5344CB8AC3E}">
        <p14:creationId xmlns:p14="http://schemas.microsoft.com/office/powerpoint/2010/main" val="1232386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71CA3C0-3CC9-40BC-8B76-583DECF69409}" type="datetimeFigureOut">
              <a:rPr lang="en-GB" smtClean="0"/>
              <a:t>17/09/2020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579850-F6DE-401B-9198-0F13A71BB109}" type="slidenum">
              <a:rPr lang="en-GB" smtClean="0"/>
              <a:t>‹#›</a:t>
            </a:fld>
            <a:endParaRPr lang="en-GB"/>
          </a:p>
        </p:txBody>
      </p:sp>
    </p:spTree>
    <p:extLst>
      <p:ext uri="{BB962C8B-B14F-4D97-AF65-F5344CB8AC3E}">
        <p14:creationId xmlns:p14="http://schemas.microsoft.com/office/powerpoint/2010/main" val="1725747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71CA3C0-3CC9-40BC-8B76-583DECF69409}" type="datetimeFigureOut">
              <a:rPr lang="en-GB" smtClean="0"/>
              <a:t>17/09/2020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579850-F6DE-401B-9198-0F13A71BB109}" type="slidenum">
              <a:rPr lang="en-GB" smtClean="0"/>
              <a:t>‹#›</a:t>
            </a:fld>
            <a:endParaRPr lang="en-GB"/>
          </a:p>
        </p:txBody>
      </p:sp>
    </p:spTree>
    <p:extLst>
      <p:ext uri="{BB962C8B-B14F-4D97-AF65-F5344CB8AC3E}">
        <p14:creationId xmlns:p14="http://schemas.microsoft.com/office/powerpoint/2010/main" val="2261081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1CA3C0-3CC9-40BC-8B76-583DECF69409}" type="datetimeFigureOut">
              <a:rPr lang="en-GB" smtClean="0"/>
              <a:t>17/09/2020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579850-F6DE-401B-9198-0F13A71BB109}" type="slidenum">
              <a:rPr lang="en-GB" smtClean="0"/>
              <a:t>‹#›</a:t>
            </a:fld>
            <a:endParaRPr lang="en-GB"/>
          </a:p>
        </p:txBody>
      </p:sp>
    </p:spTree>
    <p:extLst>
      <p:ext uri="{BB962C8B-B14F-4D97-AF65-F5344CB8AC3E}">
        <p14:creationId xmlns:p14="http://schemas.microsoft.com/office/powerpoint/2010/main" val="2056906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1CA3C0-3CC9-40BC-8B76-583DECF69409}" type="datetimeFigureOut">
              <a:rPr lang="en-GB" smtClean="0"/>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579850-F6DE-401B-9198-0F13A71BB109}" type="slidenum">
              <a:rPr lang="en-GB" smtClean="0"/>
              <a:t>‹#›</a:t>
            </a:fld>
            <a:endParaRPr lang="en-GB"/>
          </a:p>
        </p:txBody>
      </p:sp>
    </p:spTree>
    <p:extLst>
      <p:ext uri="{BB962C8B-B14F-4D97-AF65-F5344CB8AC3E}">
        <p14:creationId xmlns:p14="http://schemas.microsoft.com/office/powerpoint/2010/main" val="866823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1CA3C0-3CC9-40BC-8B76-583DECF69409}" type="datetimeFigureOut">
              <a:rPr lang="en-GB" smtClean="0"/>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579850-F6DE-401B-9198-0F13A71BB109}" type="slidenum">
              <a:rPr lang="en-GB" smtClean="0"/>
              <a:t>‹#›</a:t>
            </a:fld>
            <a:endParaRPr lang="en-GB"/>
          </a:p>
        </p:txBody>
      </p:sp>
    </p:spTree>
    <p:extLst>
      <p:ext uri="{BB962C8B-B14F-4D97-AF65-F5344CB8AC3E}">
        <p14:creationId xmlns:p14="http://schemas.microsoft.com/office/powerpoint/2010/main" val="2754131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1CA3C0-3CC9-40BC-8B76-583DECF69409}" type="datetimeFigureOut">
              <a:rPr lang="en-GB" smtClean="0"/>
              <a:t>17/09/2020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579850-F6DE-401B-9198-0F13A71BB109}" type="slidenum">
              <a:rPr lang="en-GB" smtClean="0"/>
              <a:t>‹#›</a:t>
            </a:fld>
            <a:endParaRPr lang="en-GB"/>
          </a:p>
        </p:txBody>
      </p:sp>
    </p:spTree>
    <p:extLst>
      <p:ext uri="{BB962C8B-B14F-4D97-AF65-F5344CB8AC3E}">
        <p14:creationId xmlns:p14="http://schemas.microsoft.com/office/powerpoint/2010/main" val="2090823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1CA3C0-3CC9-40BC-8B76-583DECF69409}" type="datetimeFigureOut">
              <a:rPr lang="en-GB" smtClean="0">
                <a:solidFill>
                  <a:prstClr val="black">
                    <a:tint val="75000"/>
                  </a:prstClr>
                </a:solidFill>
              </a:rPr>
              <a:pPr/>
              <a:t>17/09/2020</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579850-F6DE-401B-9198-0F13A71BB1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96238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hyperlink" Target="http://www.un.org/sustainabledevelopment/climate-change-2/" TargetMode="External"/><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hyperlink" Target="http://www.un.org/sustainabledevelopment/sustainable-consumption-production/" TargetMode="External"/><Relationship Id="rId1" Type="http://schemas.openxmlformats.org/officeDocument/2006/relationships/slideLayout" Target="../slideLayouts/slideLayout15.xml"/><Relationship Id="rId6" Type="http://schemas.openxmlformats.org/officeDocument/2006/relationships/hyperlink" Target="http://www.un.org/sustainabledevelopment/gender-equality/" TargetMode="External"/><Relationship Id="rId5" Type="http://schemas.openxmlformats.org/officeDocument/2006/relationships/image" Target="../media/image6.jpeg"/><Relationship Id="rId10" Type="http://schemas.openxmlformats.org/officeDocument/2006/relationships/image" Target="../media/image9.jpeg"/><Relationship Id="rId4" Type="http://schemas.openxmlformats.org/officeDocument/2006/relationships/hyperlink" Target="http://www.un.org/sustainabledevelopment/economic-growth/" TargetMode="External"/><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hyperlink" Target="https://traidcraftexchange.org/fast-fashion-crisis"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hyperlink" Target="https://www.fairtrade.net/about/projects/trade-fair-live-fair" TargetMode="External"/><Relationship Id="rId4" Type="http://schemas.openxmlformats.org/officeDocument/2006/relationships/hyperlink" Target="mailto:g.matniyazova@fairtrade.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1F2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79631" y="850393"/>
            <a:ext cx="7797522" cy="2350008"/>
          </a:xfrm>
        </p:spPr>
        <p:txBody>
          <a:bodyPr>
            <a:normAutofit/>
          </a:bodyPr>
          <a:lstStyle/>
          <a:p>
            <a:pPr algn="l"/>
            <a:r>
              <a:rPr lang="en-GB" sz="4000" b="1" dirty="0" smtClean="0">
                <a:solidFill>
                  <a:schemeClr val="bg1"/>
                </a:solidFill>
                <a:latin typeface="Arial" panose="020B0604020202020204" pitchFamily="34" charset="0"/>
                <a:cs typeface="Arial" panose="020B0604020202020204" pitchFamily="34" charset="0"/>
              </a:rPr>
              <a:t>Communicating and Engaging:</a:t>
            </a:r>
            <a:br>
              <a:rPr lang="en-GB" sz="4000" b="1" dirty="0" smtClean="0">
                <a:solidFill>
                  <a:schemeClr val="bg1"/>
                </a:solidFill>
                <a:latin typeface="Arial" panose="020B0604020202020204" pitchFamily="34" charset="0"/>
                <a:cs typeface="Arial" panose="020B0604020202020204" pitchFamily="34" charset="0"/>
              </a:rPr>
            </a:br>
            <a:r>
              <a:rPr lang="en-GB" sz="4000" b="1" dirty="0" smtClean="0">
                <a:solidFill>
                  <a:schemeClr val="bg1"/>
                </a:solidFill>
                <a:latin typeface="Arial" panose="020B0604020202020204" pitchFamily="34" charset="0"/>
                <a:cs typeface="Arial" panose="020B0604020202020204" pitchFamily="34" charset="0"/>
              </a:rPr>
              <a:t>pitfalls &amp; solutions</a:t>
            </a:r>
            <a:br>
              <a:rPr lang="en-GB" sz="4000" b="1" dirty="0" smtClean="0">
                <a:solidFill>
                  <a:schemeClr val="bg1"/>
                </a:solidFill>
                <a:latin typeface="Arial" panose="020B0604020202020204" pitchFamily="34" charset="0"/>
                <a:cs typeface="Arial" panose="020B0604020202020204" pitchFamily="34" charset="0"/>
              </a:rPr>
            </a:br>
            <a:endParaRPr lang="en-GB" sz="31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8D91129-8BC8-8042-9F58-AB3E8B365A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251" y="402296"/>
            <a:ext cx="4271233" cy="5490503"/>
          </a:xfrm>
          <a:prstGeom prst="rect">
            <a:avLst/>
          </a:prstGeom>
        </p:spPr>
      </p:pic>
      <p:pic>
        <p:nvPicPr>
          <p:cNvPr id="5" name="Picture 4"/>
          <p:cNvPicPr>
            <a:picLocks noChangeAspect="1"/>
          </p:cNvPicPr>
          <p:nvPr/>
        </p:nvPicPr>
        <p:blipFill>
          <a:blip r:embed="rId3"/>
          <a:stretch>
            <a:fillRect/>
          </a:stretch>
        </p:blipFill>
        <p:spPr>
          <a:xfrm>
            <a:off x="10504702" y="5270904"/>
            <a:ext cx="780356" cy="896190"/>
          </a:xfrm>
          <a:prstGeom prst="rect">
            <a:avLst/>
          </a:prstGeom>
        </p:spPr>
      </p:pic>
      <p:sp>
        <p:nvSpPr>
          <p:cNvPr id="6" name="Rectangle 5"/>
          <p:cNvSpPr/>
          <p:nvPr/>
        </p:nvSpPr>
        <p:spPr>
          <a:xfrm>
            <a:off x="3913632" y="4604454"/>
            <a:ext cx="6853232" cy="461665"/>
          </a:xfrm>
          <a:prstGeom prst="rect">
            <a:avLst/>
          </a:prstGeom>
        </p:spPr>
        <p:txBody>
          <a:bodyPr wrap="square">
            <a:spAutoFit/>
          </a:bodyPr>
          <a:lstStyle/>
          <a:p>
            <a:r>
              <a:rPr lang="en-US" sz="2400" dirty="0">
                <a:solidFill>
                  <a:schemeClr val="bg1"/>
                </a:solidFill>
              </a:rPr>
              <a:t>EC DEAR Inception </a:t>
            </a:r>
            <a:r>
              <a:rPr lang="en-US" sz="2400" dirty="0" smtClean="0">
                <a:solidFill>
                  <a:schemeClr val="bg1"/>
                </a:solidFill>
              </a:rPr>
              <a:t>Seminar – 17 </a:t>
            </a:r>
            <a:r>
              <a:rPr lang="en-US" sz="2400" dirty="0">
                <a:solidFill>
                  <a:schemeClr val="bg1"/>
                </a:solidFill>
              </a:rPr>
              <a:t>September 2020</a:t>
            </a:r>
          </a:p>
        </p:txBody>
      </p:sp>
    </p:spTree>
    <p:extLst>
      <p:ext uri="{BB962C8B-B14F-4D97-AF65-F5344CB8AC3E}">
        <p14:creationId xmlns:p14="http://schemas.microsoft.com/office/powerpoint/2010/main" val="3335516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7" name="Straight Connector 6"/>
          <p:cNvCxnSpPr>
            <a:cxnSpLocks/>
          </p:cNvCxnSpPr>
          <p:nvPr/>
        </p:nvCxnSpPr>
        <p:spPr>
          <a:xfrm>
            <a:off x="433633" y="5563387"/>
            <a:ext cx="11312165" cy="0"/>
          </a:xfrm>
          <a:prstGeom prst="line">
            <a:avLst/>
          </a:prstGeom>
          <a:ln cap="sq"/>
        </p:spPr>
        <p:style>
          <a:lnRef idx="1">
            <a:schemeClr val="dk1"/>
          </a:lnRef>
          <a:fillRef idx="0">
            <a:schemeClr val="dk1"/>
          </a:fillRef>
          <a:effectRef idx="0">
            <a:schemeClr val="dk1"/>
          </a:effectRef>
          <a:fontRef idx="minor">
            <a:schemeClr val="tx1"/>
          </a:fontRef>
        </p:style>
      </p:cxn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658" y="5756871"/>
            <a:ext cx="3465583" cy="1024130"/>
          </a:xfrm>
          <a:prstGeom prst="rect">
            <a:avLst/>
          </a:prstGeo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8933" y="5977467"/>
            <a:ext cx="560116" cy="66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13480" y="477280"/>
            <a:ext cx="4124334" cy="461665"/>
          </a:xfrm>
          <a:prstGeom prst="rect">
            <a:avLst/>
          </a:prstGeom>
        </p:spPr>
        <p:txBody>
          <a:bodyPr wrap="none">
            <a:spAutoFit/>
          </a:bodyPr>
          <a:lstStyle/>
          <a:p>
            <a:r>
              <a:rPr lang="en-GB" sz="2400" b="1" dirty="0" smtClean="0"/>
              <a:t>Trade Fair, Live Fair consortium</a:t>
            </a:r>
            <a:endParaRPr lang="en-GB" sz="2400" b="1" dirty="0"/>
          </a:p>
        </p:txBody>
      </p:sp>
      <p:sp>
        <p:nvSpPr>
          <p:cNvPr id="8" name="TextBox 7"/>
          <p:cNvSpPr txBox="1"/>
          <p:nvPr/>
        </p:nvSpPr>
        <p:spPr>
          <a:xfrm>
            <a:off x="613480" y="1132428"/>
            <a:ext cx="9652000" cy="1200329"/>
          </a:xfrm>
          <a:prstGeom prst="rect">
            <a:avLst/>
          </a:prstGeom>
          <a:noFill/>
        </p:spPr>
        <p:txBody>
          <a:bodyPr wrap="square" rtlCol="0">
            <a:spAutoFit/>
          </a:bodyPr>
          <a:lstStyle/>
          <a:p>
            <a:r>
              <a:rPr lang="en-US" sz="2400" b="1" dirty="0" smtClean="0">
                <a:solidFill>
                  <a:schemeClr val="tx2">
                    <a:lumMod val="60000"/>
                    <a:lumOff val="40000"/>
                  </a:schemeClr>
                </a:solidFill>
                <a:ea typeface="Verdana" panose="020B0604030504040204" pitchFamily="34" charset="0"/>
                <a:cs typeface="Verdana" panose="020B0604030504040204" pitchFamily="34" charset="0"/>
              </a:rPr>
              <a:t>21 organizations in 12 EU countries working in 17 EU MS</a:t>
            </a:r>
          </a:p>
          <a:p>
            <a:endParaRPr lang="en-GB" sz="2400" b="1" dirty="0">
              <a:solidFill>
                <a:schemeClr val="tx2">
                  <a:lumMod val="60000"/>
                  <a:lumOff val="40000"/>
                </a:schemeClr>
              </a:solidFill>
              <a:ea typeface="Verdana" panose="020B0604030504040204" pitchFamily="34" charset="0"/>
              <a:cs typeface="Verdana" panose="020B0604030504040204" pitchFamily="34" charset="0"/>
            </a:endParaRPr>
          </a:p>
          <a:p>
            <a:r>
              <a:rPr lang="en-GB" sz="2400" b="1" dirty="0" smtClean="0">
                <a:solidFill>
                  <a:schemeClr val="tx2">
                    <a:lumMod val="60000"/>
                    <a:lumOff val="40000"/>
                  </a:schemeClr>
                </a:solidFill>
                <a:ea typeface="Verdana" panose="020B0604030504040204" pitchFamily="34" charset="0"/>
                <a:cs typeface="Verdana" panose="020B0604030504040204" pitchFamily="34" charset="0"/>
              </a:rPr>
              <a:t>Fair Trade &amp; Ethical Fashion movement</a:t>
            </a:r>
            <a:endParaRPr lang="en-US" sz="2400" dirty="0" smtClean="0">
              <a:ea typeface="Verdana" panose="020B0604030504040204" pitchFamily="34" charset="0"/>
              <a:cs typeface="Verdana" panose="020B0604030504040204" pitchFamily="34" charset="0"/>
            </a:endParaRPr>
          </a:p>
        </p:txBody>
      </p:sp>
      <p:sp>
        <p:nvSpPr>
          <p:cNvPr id="9" name="Rectangle 8"/>
          <p:cNvSpPr/>
          <p:nvPr/>
        </p:nvSpPr>
        <p:spPr>
          <a:xfrm>
            <a:off x="613480" y="2737123"/>
            <a:ext cx="2442015" cy="461665"/>
          </a:xfrm>
          <a:prstGeom prst="rect">
            <a:avLst/>
          </a:prstGeom>
        </p:spPr>
        <p:txBody>
          <a:bodyPr wrap="none">
            <a:spAutoFit/>
          </a:bodyPr>
          <a:lstStyle/>
          <a:p>
            <a:r>
              <a:rPr lang="en-GB" sz="2400" b="1" dirty="0" smtClean="0"/>
              <a:t>Specific Objective</a:t>
            </a:r>
            <a:endParaRPr lang="en-GB" sz="2400" b="1" dirty="0"/>
          </a:p>
        </p:txBody>
      </p:sp>
      <p:sp>
        <p:nvSpPr>
          <p:cNvPr id="11" name="TextBox 10"/>
          <p:cNvSpPr txBox="1"/>
          <p:nvPr/>
        </p:nvSpPr>
        <p:spPr>
          <a:xfrm>
            <a:off x="560915" y="3494545"/>
            <a:ext cx="10888134" cy="1569660"/>
          </a:xfrm>
          <a:prstGeom prst="rect">
            <a:avLst/>
          </a:prstGeom>
          <a:noFill/>
        </p:spPr>
        <p:txBody>
          <a:bodyPr wrap="square" rtlCol="0">
            <a:spAutoFit/>
          </a:bodyPr>
          <a:lstStyle/>
          <a:p>
            <a:r>
              <a:rPr lang="en-GB" sz="2400" b="1" dirty="0">
                <a:solidFill>
                  <a:schemeClr val="tx2">
                    <a:lumMod val="60000"/>
                    <a:lumOff val="40000"/>
                  </a:schemeClr>
                </a:solidFill>
                <a:ea typeface="Verdana" panose="020B0604030504040204" pitchFamily="34" charset="0"/>
                <a:cs typeface="Verdana" panose="020B0604030504040204" pitchFamily="34" charset="0"/>
              </a:rPr>
              <a:t>The European public increases awareness of sustainable consumption and engages in driving changes in public policies and private sector practices that contribute to the achievement  of SDG 12 (responsible consumption and production), and other correlated SDGs (1, 2, 5, 8, 13 &amp; 15</a:t>
            </a:r>
            <a:r>
              <a:rPr lang="en-GB" sz="2400" b="1" dirty="0" smtClean="0">
                <a:solidFill>
                  <a:schemeClr val="tx2">
                    <a:lumMod val="60000"/>
                    <a:lumOff val="40000"/>
                  </a:schemeClr>
                </a:solidFill>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1033497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ponsible consumption and production">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8995" y="324786"/>
            <a:ext cx="1309811" cy="130981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half" idx="2"/>
          </p:nvPr>
        </p:nvSpPr>
        <p:spPr>
          <a:xfrm>
            <a:off x="356988" y="1808303"/>
            <a:ext cx="11006070" cy="480296"/>
          </a:xfrm>
          <a:solidFill>
            <a:schemeClr val="accent1">
              <a:lumMod val="40000"/>
              <a:lumOff val="60000"/>
            </a:schemeClr>
          </a:solidFill>
          <a:ln w="3175">
            <a:solidFill>
              <a:schemeClr val="tx1"/>
            </a:solidFill>
          </a:ln>
        </p:spPr>
        <p:txBody>
          <a:bodyPr>
            <a:normAutofit/>
          </a:bodyPr>
          <a:lstStyle/>
          <a:p>
            <a:pPr marL="0" indent="0">
              <a:buNone/>
            </a:pPr>
            <a:r>
              <a:rPr lang="en-GB" dirty="0" smtClean="0"/>
              <a:t>Co-ordinated advocacy &amp; public awareness raising – whole consortium</a:t>
            </a:r>
            <a:endParaRPr lang="en-GB" dirty="0"/>
          </a:p>
        </p:txBody>
      </p:sp>
      <p:pic>
        <p:nvPicPr>
          <p:cNvPr id="1028" name="Picture 4" descr="Decent work and economic growth">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4487" y="2511997"/>
            <a:ext cx="1706945" cy="17069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nder Equality">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04902" y="2470752"/>
            <a:ext cx="1706943" cy="17069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imate Action">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6543" y="2470751"/>
            <a:ext cx="1706945" cy="170694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ustainable development goal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0"/>
            <a:ext cx="1400175" cy="13430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295901" y="241028"/>
            <a:ext cx="2819400" cy="1477328"/>
          </a:xfrm>
          <a:prstGeom prst="rect">
            <a:avLst/>
          </a:prstGeom>
          <a:noFill/>
        </p:spPr>
        <p:txBody>
          <a:bodyPr wrap="square" rtlCol="0">
            <a:spAutoFit/>
          </a:bodyPr>
          <a:lstStyle/>
          <a:p>
            <a:r>
              <a:rPr lang="en-GB" i="1" dirty="0" smtClean="0"/>
              <a:t>Strengthen government, business and consumer action on responsible consumption &amp; production (SDG12) across the EU</a:t>
            </a:r>
            <a:endParaRPr lang="en-GB" i="1" dirty="0"/>
          </a:p>
        </p:txBody>
      </p:sp>
      <p:sp>
        <p:nvSpPr>
          <p:cNvPr id="9" name="TextBox 8"/>
          <p:cNvSpPr txBox="1"/>
          <p:nvPr/>
        </p:nvSpPr>
        <p:spPr>
          <a:xfrm>
            <a:off x="7082407" y="4218942"/>
            <a:ext cx="1813530" cy="1754326"/>
          </a:xfrm>
          <a:prstGeom prst="rect">
            <a:avLst/>
          </a:prstGeom>
          <a:noFill/>
        </p:spPr>
        <p:txBody>
          <a:bodyPr wrap="square" rtlCol="0">
            <a:spAutoFit/>
          </a:bodyPr>
          <a:lstStyle/>
          <a:p>
            <a:r>
              <a:rPr lang="en-GB" dirty="0" smtClean="0"/>
              <a:t>Integrated analysis of impacts for farmers &amp; workers</a:t>
            </a:r>
          </a:p>
          <a:p>
            <a:r>
              <a:rPr lang="en-GB" dirty="0" smtClean="0"/>
              <a:t>(Traidcraft)</a:t>
            </a:r>
            <a:endParaRPr lang="en-GB" dirty="0"/>
          </a:p>
        </p:txBody>
      </p:sp>
      <p:sp>
        <p:nvSpPr>
          <p:cNvPr id="10" name="TextBox 9"/>
          <p:cNvSpPr txBox="1"/>
          <p:nvPr/>
        </p:nvSpPr>
        <p:spPr>
          <a:xfrm>
            <a:off x="8909652" y="4311331"/>
            <a:ext cx="1706943" cy="923330"/>
          </a:xfrm>
          <a:prstGeom prst="rect">
            <a:avLst/>
          </a:prstGeom>
          <a:noFill/>
        </p:spPr>
        <p:txBody>
          <a:bodyPr wrap="square" rtlCol="0">
            <a:spAutoFit/>
          </a:bodyPr>
          <a:lstStyle/>
          <a:p>
            <a:r>
              <a:rPr lang="en-GB" dirty="0" smtClean="0"/>
              <a:t>Empowerment for women &amp; girls (WFTO)</a:t>
            </a:r>
            <a:endParaRPr lang="en-GB" dirty="0"/>
          </a:p>
        </p:txBody>
      </p:sp>
      <p:sp>
        <p:nvSpPr>
          <p:cNvPr id="11" name="TextBox 10"/>
          <p:cNvSpPr txBox="1"/>
          <p:nvPr/>
        </p:nvSpPr>
        <p:spPr>
          <a:xfrm>
            <a:off x="356988" y="5907202"/>
            <a:ext cx="11006070" cy="830997"/>
          </a:xfrm>
          <a:prstGeom prst="rect">
            <a:avLst/>
          </a:prstGeom>
          <a:solidFill>
            <a:schemeClr val="accent6">
              <a:lumMod val="60000"/>
              <a:lumOff val="40000"/>
            </a:schemeClr>
          </a:solidFill>
          <a:ln w="3175">
            <a:solidFill>
              <a:schemeClr val="tx1"/>
            </a:solidFill>
          </a:ln>
        </p:spPr>
        <p:txBody>
          <a:bodyPr wrap="square" rtlCol="0">
            <a:spAutoFit/>
          </a:bodyPr>
          <a:lstStyle/>
          <a:p>
            <a:r>
              <a:rPr lang="en-GB" sz="2400" dirty="0" smtClean="0"/>
              <a:t>Evidence-based analysis of challenges to responsible production for farmers and workers in developing countries</a:t>
            </a:r>
            <a:endParaRPr lang="en-GB" sz="2400" dirty="0"/>
          </a:p>
        </p:txBody>
      </p:sp>
      <p:sp>
        <p:nvSpPr>
          <p:cNvPr id="12" name="TextBox 11"/>
          <p:cNvSpPr txBox="1"/>
          <p:nvPr/>
        </p:nvSpPr>
        <p:spPr>
          <a:xfrm>
            <a:off x="3585757" y="4299017"/>
            <a:ext cx="1619250" cy="1200329"/>
          </a:xfrm>
          <a:prstGeom prst="rect">
            <a:avLst/>
          </a:prstGeom>
          <a:noFill/>
        </p:spPr>
        <p:txBody>
          <a:bodyPr wrap="square" rtlCol="0">
            <a:spAutoFit/>
          </a:bodyPr>
          <a:lstStyle/>
          <a:p>
            <a:r>
              <a:rPr lang="en-GB" dirty="0" smtClean="0"/>
              <a:t>Reaching living wages and living income (Fairtrade UK)</a:t>
            </a:r>
            <a:endParaRPr lang="en-GB" dirty="0"/>
          </a:p>
        </p:txBody>
      </p:sp>
      <p:sp>
        <p:nvSpPr>
          <p:cNvPr id="13" name="TextBox 12"/>
          <p:cNvSpPr txBox="1"/>
          <p:nvPr/>
        </p:nvSpPr>
        <p:spPr>
          <a:xfrm>
            <a:off x="5257519" y="4321259"/>
            <a:ext cx="1643468" cy="1477328"/>
          </a:xfrm>
          <a:prstGeom prst="rect">
            <a:avLst/>
          </a:prstGeom>
          <a:noFill/>
        </p:spPr>
        <p:txBody>
          <a:bodyPr wrap="square" rtlCol="0">
            <a:spAutoFit/>
          </a:bodyPr>
          <a:lstStyle/>
          <a:p>
            <a:r>
              <a:rPr lang="en-GB" dirty="0" smtClean="0">
                <a:solidFill>
                  <a:srgbClr val="FF0000"/>
                </a:solidFill>
              </a:rPr>
              <a:t>Unsustainable supply chains, current and future policy options (FTAO) </a:t>
            </a:r>
            <a:endParaRPr lang="en-GB" dirty="0">
              <a:solidFill>
                <a:srgbClr val="FF0000"/>
              </a:solidFill>
            </a:endParaRPr>
          </a:p>
        </p:txBody>
      </p:sp>
      <p:sp>
        <p:nvSpPr>
          <p:cNvPr id="14" name="TextBox 13"/>
          <p:cNvSpPr txBox="1"/>
          <p:nvPr/>
        </p:nvSpPr>
        <p:spPr>
          <a:xfrm>
            <a:off x="1042791" y="4309094"/>
            <a:ext cx="1706946" cy="1200329"/>
          </a:xfrm>
          <a:prstGeom prst="rect">
            <a:avLst/>
          </a:prstGeom>
          <a:noFill/>
        </p:spPr>
        <p:txBody>
          <a:bodyPr wrap="square" rtlCol="0">
            <a:spAutoFit/>
          </a:bodyPr>
          <a:lstStyle/>
          <a:p>
            <a:r>
              <a:rPr lang="en-GB" dirty="0" smtClean="0"/>
              <a:t>Adapting to climate change, </a:t>
            </a:r>
            <a:r>
              <a:rPr lang="en-GB" dirty="0" smtClean="0">
                <a:solidFill>
                  <a:srgbClr val="FF0000"/>
                </a:solidFill>
              </a:rPr>
              <a:t>externality costs</a:t>
            </a:r>
          </a:p>
          <a:p>
            <a:r>
              <a:rPr lang="en-GB" dirty="0" smtClean="0">
                <a:solidFill>
                  <a:srgbClr val="FF0000"/>
                </a:solidFill>
              </a:rPr>
              <a:t>(PFCE)</a:t>
            </a:r>
            <a:endParaRPr lang="en-GB" dirty="0">
              <a:solidFill>
                <a:srgbClr val="FF0000"/>
              </a:solidFill>
            </a:endParaRPr>
          </a:p>
        </p:txBody>
      </p:sp>
      <p:sp>
        <p:nvSpPr>
          <p:cNvPr id="16" name="TextBox 15"/>
          <p:cNvSpPr txBox="1"/>
          <p:nvPr/>
        </p:nvSpPr>
        <p:spPr>
          <a:xfrm>
            <a:off x="8153400" y="286002"/>
            <a:ext cx="3409949" cy="1200329"/>
          </a:xfrm>
          <a:prstGeom prst="rect">
            <a:avLst/>
          </a:prstGeom>
          <a:noFill/>
        </p:spPr>
        <p:txBody>
          <a:bodyPr wrap="square" rtlCol="0">
            <a:spAutoFit/>
          </a:bodyPr>
          <a:lstStyle/>
          <a:p>
            <a:r>
              <a:rPr lang="en-GB" dirty="0" smtClean="0"/>
              <a:t>Understand changing consumer attitudes to responsible consumption – (Fashion Revolution)</a:t>
            </a:r>
            <a:endParaRPr lang="en-GB" dirty="0"/>
          </a:p>
        </p:txBody>
      </p:sp>
    </p:spTree>
    <p:extLst>
      <p:ext uri="{BB962C8B-B14F-4D97-AF65-F5344CB8AC3E}">
        <p14:creationId xmlns:p14="http://schemas.microsoft.com/office/powerpoint/2010/main" val="2898796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CustomShape 1"/>
          <p:cNvSpPr/>
          <p:nvPr/>
        </p:nvSpPr>
        <p:spPr>
          <a:xfrm>
            <a:off x="5120467" y="1796400"/>
            <a:ext cx="3753360" cy="936720"/>
          </a:xfrm>
          <a:prstGeom prst="roundRect">
            <a:avLst>
              <a:gd name="adj" fmla="val 16667"/>
            </a:avLst>
          </a:prstGeom>
          <a:no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GB" sz="1600" b="0" strike="noStrike" spc="-1">
                <a:solidFill>
                  <a:srgbClr val="000000"/>
                </a:solidFill>
                <a:uFill>
                  <a:solidFill>
                    <a:srgbClr val="FFFFFF"/>
                  </a:solidFill>
                </a:uFill>
                <a:latin typeface="Calibri"/>
                <a:ea typeface="DejaVu Sans"/>
              </a:rPr>
              <a:t>Shift in overall market and political incentives  </a:t>
            </a:r>
            <a:endParaRPr lang="en-GB" sz="1800" b="0" strike="noStrike" spc="-1">
              <a:solidFill>
                <a:srgbClr val="000000"/>
              </a:solidFill>
              <a:uFill>
                <a:solidFill>
                  <a:srgbClr val="FFFFFF"/>
                </a:solidFill>
              </a:uFill>
              <a:latin typeface="Arial"/>
            </a:endParaRPr>
          </a:p>
        </p:txBody>
      </p:sp>
      <p:sp>
        <p:nvSpPr>
          <p:cNvPr id="76" name="CustomShape 2"/>
          <p:cNvSpPr/>
          <p:nvPr/>
        </p:nvSpPr>
        <p:spPr>
          <a:xfrm>
            <a:off x="9138427" y="4389840"/>
            <a:ext cx="2317320" cy="691560"/>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GB" sz="1400" b="0" i="1" strike="noStrike" spc="-1">
                <a:solidFill>
                  <a:srgbClr val="000000"/>
                </a:solidFill>
                <a:uFill>
                  <a:solidFill>
                    <a:srgbClr val="FFFFFF"/>
                  </a:solidFill>
                </a:uFill>
                <a:latin typeface="Calibri"/>
                <a:ea typeface="DejaVu Sans"/>
              </a:rPr>
              <a:t>Citizens campaign directly to individual policymakers for change in specific  practice and policy -  showing political benefit/threat</a:t>
            </a:r>
            <a:endParaRPr lang="en-GB" sz="1800" b="0" strike="noStrike" spc="-1">
              <a:solidFill>
                <a:srgbClr val="000000"/>
              </a:solidFill>
              <a:uFill>
                <a:solidFill>
                  <a:srgbClr val="FFFFFF"/>
                </a:solidFill>
              </a:uFill>
              <a:latin typeface="Arial"/>
            </a:endParaRPr>
          </a:p>
        </p:txBody>
      </p:sp>
      <p:sp>
        <p:nvSpPr>
          <p:cNvPr id="77" name="CustomShape 3"/>
          <p:cNvSpPr/>
          <p:nvPr/>
        </p:nvSpPr>
        <p:spPr>
          <a:xfrm>
            <a:off x="2456467" y="4345560"/>
            <a:ext cx="2423160" cy="691560"/>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GB" sz="1400" b="0" i="1" strike="noStrike" spc="-1">
                <a:solidFill>
                  <a:srgbClr val="000000"/>
                </a:solidFill>
                <a:uFill>
                  <a:solidFill>
                    <a:srgbClr val="FFFFFF"/>
                  </a:solidFill>
                </a:uFill>
                <a:latin typeface="Calibri"/>
                <a:ea typeface="DejaVu Sans"/>
              </a:rPr>
              <a:t>Consumers campaign directly to individual businesses for change in specific practice and policy – showing brand benefit/threat</a:t>
            </a:r>
            <a:endParaRPr lang="en-GB" sz="1800" b="0" strike="noStrike" spc="-1">
              <a:solidFill>
                <a:srgbClr val="000000"/>
              </a:solidFill>
              <a:uFill>
                <a:solidFill>
                  <a:srgbClr val="FFFFFF"/>
                </a:solidFill>
              </a:uFill>
              <a:latin typeface="Arial"/>
            </a:endParaRPr>
          </a:p>
        </p:txBody>
      </p:sp>
      <p:sp>
        <p:nvSpPr>
          <p:cNvPr id="78" name="CustomShape 4"/>
          <p:cNvSpPr/>
          <p:nvPr/>
        </p:nvSpPr>
        <p:spPr>
          <a:xfrm>
            <a:off x="3375907" y="3426480"/>
            <a:ext cx="2507760" cy="529920"/>
          </a:xfrm>
          <a:prstGeom prst="roundRect">
            <a:avLst>
              <a:gd name="adj" fmla="val 16667"/>
            </a:avLst>
          </a:prstGeom>
          <a:no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GB" sz="1600" b="0" strike="noStrike" spc="-1">
                <a:solidFill>
                  <a:srgbClr val="000000"/>
                </a:solidFill>
                <a:uFill>
                  <a:solidFill>
                    <a:srgbClr val="FFFFFF"/>
                  </a:solidFill>
                </a:uFill>
                <a:latin typeface="Calibri"/>
                <a:ea typeface="DejaVu Sans"/>
              </a:rPr>
              <a:t>Businesses / Private Sector</a:t>
            </a:r>
            <a:endParaRPr lang="en-GB" sz="1800" b="0" strike="noStrike" spc="-1">
              <a:solidFill>
                <a:srgbClr val="000000"/>
              </a:solidFill>
              <a:uFill>
                <a:solidFill>
                  <a:srgbClr val="FFFFFF"/>
                </a:solidFill>
              </a:uFill>
              <a:latin typeface="Arial"/>
            </a:endParaRPr>
          </a:p>
        </p:txBody>
      </p:sp>
      <p:sp>
        <p:nvSpPr>
          <p:cNvPr id="79" name="CustomShape 5"/>
          <p:cNvSpPr/>
          <p:nvPr/>
        </p:nvSpPr>
        <p:spPr>
          <a:xfrm>
            <a:off x="8146267" y="3442680"/>
            <a:ext cx="2371320" cy="513720"/>
          </a:xfrm>
          <a:prstGeom prst="roundRect">
            <a:avLst>
              <a:gd name="adj" fmla="val 16667"/>
            </a:avLst>
          </a:prstGeom>
          <a:no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GB" sz="1600" b="0" strike="noStrike" spc="-1">
                <a:solidFill>
                  <a:srgbClr val="000000"/>
                </a:solidFill>
                <a:uFill>
                  <a:solidFill>
                    <a:srgbClr val="FFFFFF"/>
                  </a:solidFill>
                </a:uFill>
                <a:latin typeface="Calibri"/>
                <a:ea typeface="DejaVu Sans"/>
              </a:rPr>
              <a:t>Policymakers</a:t>
            </a:r>
            <a:endParaRPr lang="en-GB" sz="1800" b="0" strike="noStrike" spc="-1">
              <a:solidFill>
                <a:srgbClr val="000000"/>
              </a:solidFill>
              <a:uFill>
                <a:solidFill>
                  <a:srgbClr val="FFFFFF"/>
                </a:solidFill>
              </a:uFill>
              <a:latin typeface="Arial"/>
            </a:endParaRPr>
          </a:p>
        </p:txBody>
      </p:sp>
      <p:sp>
        <p:nvSpPr>
          <p:cNvPr id="80" name="CustomShape 6"/>
          <p:cNvSpPr/>
          <p:nvPr/>
        </p:nvSpPr>
        <p:spPr>
          <a:xfrm>
            <a:off x="2743927" y="5500800"/>
            <a:ext cx="8783640" cy="492840"/>
          </a:xfrm>
          <a:prstGeom prst="roundRect">
            <a:avLst>
              <a:gd name="adj" fmla="val 16667"/>
            </a:avLst>
          </a:prstGeom>
          <a:solidFill>
            <a:schemeClr val="accent1">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GB" sz="1600" b="0" strike="noStrike" spc="-1" dirty="0">
                <a:solidFill>
                  <a:srgbClr val="000000"/>
                </a:solidFill>
                <a:uFill>
                  <a:solidFill>
                    <a:srgbClr val="FFFFFF"/>
                  </a:solidFill>
                </a:uFill>
                <a:latin typeface="Calibri"/>
                <a:ea typeface="DejaVu Sans"/>
              </a:rPr>
              <a:t>Consumers-citizens </a:t>
            </a:r>
            <a:r>
              <a:rPr lang="en-GB" sz="1600" b="1" strike="noStrike" spc="-1" dirty="0">
                <a:solidFill>
                  <a:srgbClr val="000000"/>
                </a:solidFill>
                <a:uFill>
                  <a:solidFill>
                    <a:srgbClr val="FFFFFF"/>
                  </a:solidFill>
                </a:uFill>
                <a:latin typeface="Calibri"/>
                <a:ea typeface="DejaVu Sans"/>
              </a:rPr>
              <a:t>AWARE</a:t>
            </a:r>
            <a:r>
              <a:rPr lang="en-GB" sz="1600" b="0" strike="noStrike" spc="-1" dirty="0">
                <a:solidFill>
                  <a:srgbClr val="000000"/>
                </a:solidFill>
                <a:uFill>
                  <a:solidFill>
                    <a:srgbClr val="FFFFFF"/>
                  </a:solidFill>
                </a:uFill>
                <a:latin typeface="Calibri"/>
                <a:ea typeface="DejaVu Sans"/>
              </a:rPr>
              <a:t> powerful take larger and unfair share of the profits/benefits of trade, consequences of this and their role in sustaining and changing this</a:t>
            </a:r>
            <a:endParaRPr lang="en-GB" sz="1800" b="0" strike="noStrike" spc="-1" dirty="0">
              <a:solidFill>
                <a:srgbClr val="000000"/>
              </a:solidFill>
              <a:uFill>
                <a:solidFill>
                  <a:srgbClr val="FFFFFF"/>
                </a:solidFill>
              </a:uFill>
              <a:latin typeface="Arial"/>
            </a:endParaRPr>
          </a:p>
        </p:txBody>
      </p:sp>
      <p:sp>
        <p:nvSpPr>
          <p:cNvPr id="81" name="CustomShape 7"/>
          <p:cNvSpPr/>
          <p:nvPr/>
        </p:nvSpPr>
        <p:spPr>
          <a:xfrm>
            <a:off x="5595667" y="132473"/>
            <a:ext cx="2748960" cy="657000"/>
          </a:xfrm>
          <a:prstGeom prst="roundRect">
            <a:avLst>
              <a:gd name="adj" fmla="val 16667"/>
            </a:avLst>
          </a:prstGeom>
          <a:solidFill>
            <a:schemeClr val="accent1">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GB" sz="1600" b="0" strike="noStrike" spc="-1" dirty="0">
                <a:solidFill>
                  <a:srgbClr val="000000"/>
                </a:solidFill>
                <a:uFill>
                  <a:solidFill>
                    <a:srgbClr val="FFFFFF"/>
                  </a:solidFill>
                </a:uFill>
                <a:latin typeface="Calibri"/>
                <a:ea typeface="DejaVu Sans"/>
              </a:rPr>
              <a:t>Workers and farmers earn fairer returns in supply chains.</a:t>
            </a:r>
            <a:endParaRPr lang="en-GB" sz="1800" b="0" strike="noStrike" spc="-1" dirty="0">
              <a:solidFill>
                <a:srgbClr val="000000"/>
              </a:solidFill>
              <a:uFill>
                <a:solidFill>
                  <a:srgbClr val="FFFFFF"/>
                </a:solidFill>
              </a:uFill>
              <a:latin typeface="Arial"/>
            </a:endParaRPr>
          </a:p>
        </p:txBody>
      </p:sp>
      <p:sp>
        <p:nvSpPr>
          <p:cNvPr id="82" name="CustomShape 8"/>
          <p:cNvSpPr/>
          <p:nvPr/>
        </p:nvSpPr>
        <p:spPr>
          <a:xfrm flipV="1">
            <a:off x="4616467" y="2400480"/>
            <a:ext cx="487080" cy="1024200"/>
          </a:xfrm>
          <a:custGeom>
            <a:avLst/>
            <a:gdLst/>
            <a:ahLst/>
            <a:cxnLst/>
            <a:rect l="l" t="t" r="r" b="b"/>
            <a:pathLst>
              <a:path w="21600" h="21600">
                <a:moveTo>
                  <a:pt x="0" y="0"/>
                </a:moveTo>
                <a:lnTo>
                  <a:pt x="21600" y="21600"/>
                </a:lnTo>
              </a:path>
            </a:pathLst>
          </a:custGeom>
          <a:noFill/>
          <a:ln w="50760">
            <a:solidFill>
              <a:srgbClr val="4A7EBB"/>
            </a:solidFill>
            <a:round/>
            <a:tailEnd type="triangle" w="med" len="med"/>
          </a:ln>
        </p:spPr>
        <p:style>
          <a:lnRef idx="1">
            <a:schemeClr val="accent1"/>
          </a:lnRef>
          <a:fillRef idx="0">
            <a:schemeClr val="accent1"/>
          </a:fillRef>
          <a:effectRef idx="0">
            <a:schemeClr val="accent1"/>
          </a:effectRef>
          <a:fontRef idx="minor"/>
        </p:style>
      </p:sp>
      <p:sp>
        <p:nvSpPr>
          <p:cNvPr id="83" name="CustomShape 9"/>
          <p:cNvSpPr/>
          <p:nvPr/>
        </p:nvSpPr>
        <p:spPr>
          <a:xfrm flipH="1" flipV="1">
            <a:off x="8857267" y="2372760"/>
            <a:ext cx="581400" cy="1068120"/>
          </a:xfrm>
          <a:custGeom>
            <a:avLst/>
            <a:gdLst/>
            <a:ahLst/>
            <a:cxnLst/>
            <a:rect l="l" t="t" r="r" b="b"/>
            <a:pathLst>
              <a:path w="21600" h="21600">
                <a:moveTo>
                  <a:pt x="0" y="0"/>
                </a:moveTo>
                <a:lnTo>
                  <a:pt x="21600" y="21600"/>
                </a:lnTo>
              </a:path>
            </a:pathLst>
          </a:custGeom>
          <a:noFill/>
          <a:ln w="50760">
            <a:solidFill>
              <a:srgbClr val="4A7EBB"/>
            </a:solidFill>
            <a:round/>
            <a:tailEnd type="triangle" w="med" len="med"/>
          </a:ln>
        </p:spPr>
        <p:style>
          <a:lnRef idx="1">
            <a:schemeClr val="accent1"/>
          </a:lnRef>
          <a:fillRef idx="0">
            <a:schemeClr val="accent1"/>
          </a:fillRef>
          <a:effectRef idx="0">
            <a:schemeClr val="accent1"/>
          </a:effectRef>
          <a:fontRef idx="minor"/>
        </p:style>
      </p:sp>
      <p:sp>
        <p:nvSpPr>
          <p:cNvPr id="84" name="CustomShape 10"/>
          <p:cNvSpPr/>
          <p:nvPr/>
        </p:nvSpPr>
        <p:spPr>
          <a:xfrm flipH="1" flipV="1">
            <a:off x="4629427" y="3947040"/>
            <a:ext cx="1131840" cy="1592280"/>
          </a:xfrm>
          <a:custGeom>
            <a:avLst/>
            <a:gdLst/>
            <a:ahLst/>
            <a:cxnLst/>
            <a:rect l="l" t="t" r="r" b="b"/>
            <a:pathLst>
              <a:path w="21600" h="21600">
                <a:moveTo>
                  <a:pt x="0" y="0"/>
                </a:moveTo>
                <a:lnTo>
                  <a:pt x="21600" y="21600"/>
                </a:lnTo>
              </a:path>
            </a:pathLst>
          </a:custGeom>
          <a:noFill/>
          <a:ln w="50760">
            <a:solidFill>
              <a:srgbClr val="4A7EBB"/>
            </a:solidFill>
            <a:round/>
            <a:tailEnd type="triangle" w="med" len="med"/>
          </a:ln>
        </p:spPr>
        <p:style>
          <a:lnRef idx="1">
            <a:schemeClr val="accent1"/>
          </a:lnRef>
          <a:fillRef idx="0">
            <a:schemeClr val="accent1"/>
          </a:fillRef>
          <a:effectRef idx="0">
            <a:schemeClr val="accent1"/>
          </a:effectRef>
          <a:fontRef idx="minor"/>
        </p:style>
      </p:sp>
      <p:sp>
        <p:nvSpPr>
          <p:cNvPr id="85" name="CustomShape 11"/>
          <p:cNvSpPr/>
          <p:nvPr/>
        </p:nvSpPr>
        <p:spPr>
          <a:xfrm flipV="1">
            <a:off x="8143387" y="3956040"/>
            <a:ext cx="1188000" cy="1592280"/>
          </a:xfrm>
          <a:custGeom>
            <a:avLst/>
            <a:gdLst/>
            <a:ahLst/>
            <a:cxnLst/>
            <a:rect l="l" t="t" r="r" b="b"/>
            <a:pathLst>
              <a:path w="21600" h="21600">
                <a:moveTo>
                  <a:pt x="0" y="0"/>
                </a:moveTo>
                <a:lnTo>
                  <a:pt x="21600" y="21600"/>
                </a:lnTo>
              </a:path>
            </a:pathLst>
          </a:custGeom>
          <a:noFill/>
          <a:ln w="50760">
            <a:solidFill>
              <a:srgbClr val="4A7EBB"/>
            </a:solidFill>
            <a:round/>
            <a:tailEnd type="triangle" w="med" len="med"/>
          </a:ln>
        </p:spPr>
        <p:style>
          <a:lnRef idx="1">
            <a:schemeClr val="accent1"/>
          </a:lnRef>
          <a:fillRef idx="0">
            <a:schemeClr val="accent1"/>
          </a:fillRef>
          <a:effectRef idx="0">
            <a:schemeClr val="accent1"/>
          </a:effectRef>
          <a:fontRef idx="minor"/>
        </p:style>
      </p:sp>
      <p:sp>
        <p:nvSpPr>
          <p:cNvPr id="86" name="CustomShape 12"/>
          <p:cNvSpPr/>
          <p:nvPr/>
        </p:nvSpPr>
        <p:spPr>
          <a:xfrm>
            <a:off x="5192467" y="1103760"/>
            <a:ext cx="3671280" cy="333360"/>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GB" sz="1600" b="1" strike="noStrike" spc="-1">
                <a:solidFill>
                  <a:srgbClr val="000000"/>
                </a:solidFill>
                <a:uFill>
                  <a:solidFill>
                    <a:srgbClr val="FFFFFF"/>
                  </a:solidFill>
                </a:uFill>
                <a:latin typeface="Calibri"/>
                <a:ea typeface="DejaVu Sans"/>
              </a:rPr>
              <a:t>Change in overall business practice and regulatory regime</a:t>
            </a:r>
            <a:endParaRPr lang="en-GB" sz="1800" b="0" strike="noStrike" spc="-1">
              <a:solidFill>
                <a:srgbClr val="000000"/>
              </a:solidFill>
              <a:uFill>
                <a:solidFill>
                  <a:srgbClr val="FFFFFF"/>
                </a:solidFill>
              </a:uFill>
              <a:latin typeface="Arial"/>
            </a:endParaRPr>
          </a:p>
        </p:txBody>
      </p:sp>
      <p:sp>
        <p:nvSpPr>
          <p:cNvPr id="87" name="CustomShape 13"/>
          <p:cNvSpPr/>
          <p:nvPr/>
        </p:nvSpPr>
        <p:spPr>
          <a:xfrm>
            <a:off x="5762707" y="4173840"/>
            <a:ext cx="2597040" cy="948600"/>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GB" sz="1400" b="0" i="1" strike="noStrike" spc="-1">
                <a:solidFill>
                  <a:srgbClr val="000000"/>
                </a:solidFill>
                <a:uFill>
                  <a:solidFill>
                    <a:srgbClr val="FFFFFF"/>
                  </a:solidFill>
                </a:uFill>
                <a:latin typeface="Calibri"/>
                <a:ea typeface="DejaVu Sans"/>
              </a:rPr>
              <a:t>Consumers influence indirectly through purchasing practices showing demand for ‘fair trade’ products and potential support for political interventions</a:t>
            </a:r>
            <a:endParaRPr lang="en-GB" sz="1800" b="0" strike="noStrike" spc="-1">
              <a:solidFill>
                <a:srgbClr val="000000"/>
              </a:solidFill>
              <a:uFill>
                <a:solidFill>
                  <a:srgbClr val="FFFFFF"/>
                </a:solidFill>
              </a:uFill>
              <a:latin typeface="Arial"/>
            </a:endParaRPr>
          </a:p>
        </p:txBody>
      </p:sp>
      <p:sp>
        <p:nvSpPr>
          <p:cNvPr id="88" name="CustomShape 14"/>
          <p:cNvSpPr/>
          <p:nvPr/>
        </p:nvSpPr>
        <p:spPr>
          <a:xfrm>
            <a:off x="197107" y="3967200"/>
            <a:ext cx="1611000" cy="1583280"/>
          </a:xfrm>
          <a:prstGeom prst="rect">
            <a:avLst/>
          </a:prstGeom>
          <a:noFill/>
          <a:ln w="19080">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GB" sz="1400" b="0" strike="noStrike" spc="-1">
                <a:solidFill>
                  <a:srgbClr val="000000"/>
                </a:solidFill>
                <a:uFill>
                  <a:solidFill>
                    <a:srgbClr val="FFFFFF"/>
                  </a:solidFill>
                </a:uFill>
                <a:latin typeface="Calibri"/>
                <a:ea typeface="DejaVu Sans"/>
              </a:rPr>
              <a:t> ‘Coalitions of willing’ will be developed around common targets and moments</a:t>
            </a:r>
            <a:endParaRPr lang="en-GB" sz="1800" b="0" strike="noStrike" spc="-1">
              <a:solidFill>
                <a:srgbClr val="000000"/>
              </a:solidFill>
              <a:uFill>
                <a:solidFill>
                  <a:srgbClr val="FFFFFF"/>
                </a:solidFill>
              </a:uFill>
              <a:latin typeface="Arial"/>
            </a:endParaRPr>
          </a:p>
        </p:txBody>
      </p:sp>
      <p:sp>
        <p:nvSpPr>
          <p:cNvPr id="89" name="Line 15"/>
          <p:cNvSpPr/>
          <p:nvPr/>
        </p:nvSpPr>
        <p:spPr>
          <a:xfrm flipV="1">
            <a:off x="1099627" y="3957840"/>
            <a:ext cx="10860840" cy="9360"/>
          </a:xfrm>
          <a:prstGeom prst="line">
            <a:avLst/>
          </a:prstGeom>
          <a:ln w="9360" cap="rnd">
            <a:solidFill>
              <a:schemeClr val="accent1"/>
            </a:solidFill>
            <a:custDash>
              <a:ds d="800000" sp="600000"/>
            </a:custDash>
            <a:round/>
          </a:ln>
        </p:spPr>
        <p:style>
          <a:lnRef idx="0">
            <a:scrgbClr r="0" g="0" b="0"/>
          </a:lnRef>
          <a:fillRef idx="0">
            <a:scrgbClr r="0" g="0" b="0"/>
          </a:fillRef>
          <a:effectRef idx="0">
            <a:scrgbClr r="0" g="0" b="0"/>
          </a:effectRef>
          <a:fontRef idx="minor"/>
        </p:style>
      </p:sp>
      <p:sp>
        <p:nvSpPr>
          <p:cNvPr id="90" name="Line 16"/>
          <p:cNvSpPr/>
          <p:nvPr/>
        </p:nvSpPr>
        <p:spPr>
          <a:xfrm>
            <a:off x="1002607" y="5483573"/>
            <a:ext cx="10860840" cy="360"/>
          </a:xfrm>
          <a:prstGeom prst="line">
            <a:avLst/>
          </a:prstGeom>
          <a:ln w="9360" cap="rnd">
            <a:solidFill>
              <a:schemeClr val="accent1"/>
            </a:solidFill>
            <a:custDash>
              <a:ds d="800000" sp="600000"/>
            </a:custDash>
            <a:round/>
          </a:ln>
        </p:spPr>
        <p:style>
          <a:lnRef idx="0">
            <a:scrgbClr r="0" g="0" b="0"/>
          </a:lnRef>
          <a:fillRef idx="0">
            <a:scrgbClr r="0" g="0" b="0"/>
          </a:fillRef>
          <a:effectRef idx="0">
            <a:scrgbClr r="0" g="0" b="0"/>
          </a:effectRef>
          <a:fontRef idx="minor"/>
        </p:style>
      </p:sp>
      <p:sp>
        <p:nvSpPr>
          <p:cNvPr id="91" name="CustomShape 17"/>
          <p:cNvSpPr/>
          <p:nvPr/>
        </p:nvSpPr>
        <p:spPr>
          <a:xfrm flipV="1">
            <a:off x="6970147" y="1492560"/>
            <a:ext cx="10440" cy="302040"/>
          </a:xfrm>
          <a:custGeom>
            <a:avLst/>
            <a:gdLst/>
            <a:ahLst/>
            <a:cxnLst/>
            <a:rect l="l" t="t" r="r" b="b"/>
            <a:pathLst>
              <a:path w="21600" h="21600">
                <a:moveTo>
                  <a:pt x="0" y="0"/>
                </a:moveTo>
                <a:lnTo>
                  <a:pt x="21600" y="21600"/>
                </a:lnTo>
              </a:path>
            </a:pathLst>
          </a:custGeom>
          <a:noFill/>
          <a:ln w="50760">
            <a:solidFill>
              <a:srgbClr val="4A7EBB"/>
            </a:solidFill>
            <a:round/>
            <a:tailEnd type="triangle" w="med" len="med"/>
          </a:ln>
        </p:spPr>
        <p:style>
          <a:lnRef idx="1">
            <a:schemeClr val="accent1"/>
          </a:lnRef>
          <a:fillRef idx="0">
            <a:schemeClr val="accent1"/>
          </a:fillRef>
          <a:effectRef idx="0">
            <a:schemeClr val="accent1"/>
          </a:effectRef>
          <a:fontRef idx="minor"/>
        </p:style>
      </p:sp>
      <p:sp>
        <p:nvSpPr>
          <p:cNvPr id="92" name="CustomShape 18"/>
          <p:cNvSpPr/>
          <p:nvPr/>
        </p:nvSpPr>
        <p:spPr>
          <a:xfrm flipV="1">
            <a:off x="6981307" y="768240"/>
            <a:ext cx="360" cy="236160"/>
          </a:xfrm>
          <a:custGeom>
            <a:avLst/>
            <a:gdLst/>
            <a:ahLst/>
            <a:cxnLst/>
            <a:rect l="l" t="t" r="r" b="b"/>
            <a:pathLst>
              <a:path w="21600" h="21600">
                <a:moveTo>
                  <a:pt x="0" y="0"/>
                </a:moveTo>
                <a:lnTo>
                  <a:pt x="21600" y="21600"/>
                </a:lnTo>
              </a:path>
            </a:pathLst>
          </a:custGeom>
          <a:noFill/>
          <a:ln w="50760">
            <a:solidFill>
              <a:srgbClr val="4A7EBB"/>
            </a:solidFill>
            <a:round/>
            <a:tailEnd type="triangle" w="med" len="med"/>
          </a:ln>
        </p:spPr>
        <p:style>
          <a:lnRef idx="1">
            <a:schemeClr val="accent1"/>
          </a:lnRef>
          <a:fillRef idx="0">
            <a:schemeClr val="accent1"/>
          </a:fillRef>
          <a:effectRef idx="0">
            <a:schemeClr val="accent1"/>
          </a:effectRef>
          <a:fontRef idx="minor"/>
        </p:style>
      </p:sp>
      <p:sp>
        <p:nvSpPr>
          <p:cNvPr id="93" name="CustomShape 19"/>
          <p:cNvSpPr/>
          <p:nvPr/>
        </p:nvSpPr>
        <p:spPr>
          <a:xfrm>
            <a:off x="197107" y="110880"/>
            <a:ext cx="2049480" cy="657000"/>
          </a:xfrm>
          <a:prstGeom prst="roundRect">
            <a:avLst>
              <a:gd name="adj" fmla="val 16667"/>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GB" sz="1800" b="0" strike="noStrike" spc="-1" dirty="0">
                <a:solidFill>
                  <a:srgbClr val="FFFFFF"/>
                </a:solidFill>
                <a:uFill>
                  <a:solidFill>
                    <a:srgbClr val="FFFFFF"/>
                  </a:solidFill>
                </a:uFill>
                <a:latin typeface="Calibri"/>
                <a:ea typeface="DejaVu Sans"/>
              </a:rPr>
              <a:t>Dear Project - </a:t>
            </a:r>
            <a:r>
              <a:rPr lang="en-GB" sz="1800" b="0" strike="noStrike" spc="-1" dirty="0" err="1">
                <a:solidFill>
                  <a:srgbClr val="FFFFFF"/>
                </a:solidFill>
                <a:uFill>
                  <a:solidFill>
                    <a:srgbClr val="FFFFFF"/>
                  </a:solidFill>
                </a:uFill>
                <a:latin typeface="Calibri"/>
                <a:ea typeface="DejaVu Sans"/>
              </a:rPr>
              <a:t>ToC</a:t>
            </a:r>
            <a:endParaRPr lang="en-GB" sz="1800" b="0" strike="noStrike" spc="-1" dirty="0">
              <a:solidFill>
                <a:srgbClr val="000000"/>
              </a:solidFill>
              <a:uFill>
                <a:solidFill>
                  <a:srgbClr val="FFFFFF"/>
                </a:solidFill>
              </a:uFill>
              <a:latin typeface="Arial"/>
            </a:endParaRPr>
          </a:p>
        </p:txBody>
      </p:sp>
      <p:sp>
        <p:nvSpPr>
          <p:cNvPr id="94" name="CustomShape 20"/>
          <p:cNvSpPr/>
          <p:nvPr/>
        </p:nvSpPr>
        <p:spPr>
          <a:xfrm>
            <a:off x="6992467" y="5177520"/>
            <a:ext cx="143280" cy="372600"/>
          </a:xfrm>
          <a:custGeom>
            <a:avLst/>
            <a:gdLst/>
            <a:ahLst/>
            <a:cxnLst/>
            <a:rect l="l" t="t" r="r" b="b"/>
            <a:pathLst>
              <a:path w="402" h="1039">
                <a:moveTo>
                  <a:pt x="100" y="1038"/>
                </a:moveTo>
                <a:lnTo>
                  <a:pt x="100" y="259"/>
                </a:lnTo>
                <a:lnTo>
                  <a:pt x="0" y="259"/>
                </a:lnTo>
                <a:lnTo>
                  <a:pt x="200" y="0"/>
                </a:lnTo>
                <a:lnTo>
                  <a:pt x="401" y="259"/>
                </a:lnTo>
                <a:lnTo>
                  <a:pt x="300" y="259"/>
                </a:lnTo>
                <a:lnTo>
                  <a:pt x="300" y="1038"/>
                </a:lnTo>
                <a:lnTo>
                  <a:pt x="100" y="1038"/>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95" name="CustomShape 21"/>
          <p:cNvSpPr/>
          <p:nvPr/>
        </p:nvSpPr>
        <p:spPr>
          <a:xfrm flipH="1" flipV="1">
            <a:off x="4639867" y="3954600"/>
            <a:ext cx="1131840" cy="1592280"/>
          </a:xfrm>
          <a:custGeom>
            <a:avLst/>
            <a:gdLst/>
            <a:ahLst/>
            <a:cxnLst/>
            <a:rect l="l" t="t" r="r" b="b"/>
            <a:pathLst>
              <a:path w="21600" h="21600">
                <a:moveTo>
                  <a:pt x="0" y="0"/>
                </a:moveTo>
                <a:lnTo>
                  <a:pt x="21600" y="21600"/>
                </a:lnTo>
              </a:path>
            </a:pathLst>
          </a:custGeom>
          <a:noFill/>
          <a:ln w="50760">
            <a:solidFill>
              <a:srgbClr val="4A7EBB"/>
            </a:solidFill>
            <a:round/>
            <a:tailEnd type="triangle" w="med" len="med"/>
          </a:ln>
        </p:spPr>
        <p:style>
          <a:lnRef idx="1">
            <a:schemeClr val="accent1"/>
          </a:lnRef>
          <a:fillRef idx="0">
            <a:schemeClr val="accent1"/>
          </a:fillRef>
          <a:effectRef idx="0">
            <a:schemeClr val="accent1"/>
          </a:effectRef>
          <a:fontRef idx="minor"/>
        </p:style>
      </p:sp>
      <p:sp>
        <p:nvSpPr>
          <p:cNvPr id="96" name="CustomShape 22"/>
          <p:cNvSpPr/>
          <p:nvPr/>
        </p:nvSpPr>
        <p:spPr>
          <a:xfrm flipH="1" flipV="1">
            <a:off x="5772067" y="3813120"/>
            <a:ext cx="282600" cy="287280"/>
          </a:xfrm>
          <a:custGeom>
            <a:avLst/>
            <a:gdLst/>
            <a:ahLst/>
            <a:cxnLst/>
            <a:rect l="l" t="t" r="r" b="b"/>
            <a:pathLst>
              <a:path w="21600" h="21600">
                <a:moveTo>
                  <a:pt x="0" y="0"/>
                </a:moveTo>
                <a:lnTo>
                  <a:pt x="21600" y="21600"/>
                </a:lnTo>
              </a:path>
            </a:pathLst>
          </a:custGeom>
          <a:noFill/>
          <a:ln w="50760">
            <a:solidFill>
              <a:srgbClr val="4A7EBB"/>
            </a:solidFill>
            <a:round/>
            <a:tailEnd type="triangle" w="med" len="med"/>
          </a:ln>
        </p:spPr>
        <p:style>
          <a:lnRef idx="1">
            <a:schemeClr val="accent1"/>
          </a:lnRef>
          <a:fillRef idx="0">
            <a:schemeClr val="accent1"/>
          </a:fillRef>
          <a:effectRef idx="0">
            <a:schemeClr val="accent1"/>
          </a:effectRef>
          <a:fontRef idx="minor"/>
        </p:style>
      </p:sp>
      <p:sp>
        <p:nvSpPr>
          <p:cNvPr id="97" name="CustomShape 23"/>
          <p:cNvSpPr/>
          <p:nvPr/>
        </p:nvSpPr>
        <p:spPr>
          <a:xfrm flipV="1">
            <a:off x="8072467" y="3813120"/>
            <a:ext cx="213840" cy="287280"/>
          </a:xfrm>
          <a:custGeom>
            <a:avLst/>
            <a:gdLst/>
            <a:ahLst/>
            <a:cxnLst/>
            <a:rect l="l" t="t" r="r" b="b"/>
            <a:pathLst>
              <a:path w="21600" h="21600">
                <a:moveTo>
                  <a:pt x="0" y="0"/>
                </a:moveTo>
                <a:lnTo>
                  <a:pt x="21600" y="21600"/>
                </a:lnTo>
              </a:path>
            </a:pathLst>
          </a:custGeom>
          <a:noFill/>
          <a:ln w="50760">
            <a:solidFill>
              <a:srgbClr val="4A7EBB"/>
            </a:solidFill>
            <a:round/>
            <a:tailEnd type="triangle" w="med" len="med"/>
          </a:ln>
        </p:spPr>
        <p:style>
          <a:lnRef idx="1">
            <a:schemeClr val="accent1"/>
          </a:lnRef>
          <a:fillRef idx="0">
            <a:schemeClr val="accent1"/>
          </a:fillRef>
          <a:effectRef idx="0">
            <a:schemeClr val="accent1"/>
          </a:effectRef>
          <a:fontRef idx="minor"/>
        </p:style>
      </p:sp>
      <p:sp>
        <p:nvSpPr>
          <p:cNvPr id="98" name="CustomShape 24"/>
          <p:cNvSpPr/>
          <p:nvPr/>
        </p:nvSpPr>
        <p:spPr>
          <a:xfrm flipV="1">
            <a:off x="8133307" y="3963960"/>
            <a:ext cx="1188000" cy="1592280"/>
          </a:xfrm>
          <a:custGeom>
            <a:avLst/>
            <a:gdLst/>
            <a:ahLst/>
            <a:cxnLst/>
            <a:rect l="l" t="t" r="r" b="b"/>
            <a:pathLst>
              <a:path w="21600" h="21600">
                <a:moveTo>
                  <a:pt x="0" y="0"/>
                </a:moveTo>
                <a:lnTo>
                  <a:pt x="21600" y="21600"/>
                </a:lnTo>
              </a:path>
            </a:pathLst>
          </a:custGeom>
          <a:noFill/>
          <a:ln w="50760">
            <a:solidFill>
              <a:srgbClr val="4A7EBB"/>
            </a:solidFill>
            <a:round/>
            <a:tailEnd type="triangle" w="med" len="med"/>
          </a:ln>
        </p:spPr>
        <p:style>
          <a:lnRef idx="1">
            <a:schemeClr val="accent1"/>
          </a:lnRef>
          <a:fillRef idx="0">
            <a:schemeClr val="accent1"/>
          </a:fillRef>
          <a:effectRef idx="0">
            <a:schemeClr val="accent1"/>
          </a:effectRef>
          <a:fontRef idx="minor"/>
        </p:style>
      </p:sp>
      <p:sp>
        <p:nvSpPr>
          <p:cNvPr id="99" name="CustomShape 25"/>
          <p:cNvSpPr/>
          <p:nvPr/>
        </p:nvSpPr>
        <p:spPr>
          <a:xfrm>
            <a:off x="5984467" y="2805840"/>
            <a:ext cx="2087280" cy="1079280"/>
          </a:xfrm>
          <a:prstGeom prst="ellipse">
            <a:avLst/>
          </a:prstGeom>
          <a:solidFill>
            <a:srgbClr val="FFFFFF"/>
          </a:solidFill>
          <a:ln>
            <a:solidFill>
              <a:srgbClr val="3465A4"/>
            </a:solid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GB" sz="1500" b="0" strike="noStrike" spc="-1">
                <a:solidFill>
                  <a:srgbClr val="000000"/>
                </a:solidFill>
                <a:uFill>
                  <a:solidFill>
                    <a:srgbClr val="FFFFFF"/>
                  </a:solidFill>
                </a:uFill>
                <a:latin typeface="Arial"/>
                <a:ea typeface="DejaVu Sans"/>
              </a:rPr>
              <a:t>Consortium</a:t>
            </a:r>
            <a:endParaRPr lang="en-GB" sz="1800" b="0" strike="noStrike" spc="-1">
              <a:solidFill>
                <a:srgbClr val="000000"/>
              </a:solidFill>
              <a:uFill>
                <a:solidFill>
                  <a:srgbClr val="FFFFFF"/>
                </a:solidFill>
              </a:uFill>
              <a:latin typeface="Arial"/>
            </a:endParaRPr>
          </a:p>
          <a:p>
            <a:pPr algn="ctr">
              <a:lnSpc>
                <a:spcPct val="100000"/>
              </a:lnSpc>
            </a:pPr>
            <a:r>
              <a:rPr lang="en-GB" sz="1500" b="0" strike="noStrike" spc="-1">
                <a:solidFill>
                  <a:srgbClr val="000000"/>
                </a:solidFill>
                <a:uFill>
                  <a:solidFill>
                    <a:srgbClr val="FFFFFF"/>
                  </a:solidFill>
                </a:uFill>
                <a:latin typeface="Arial"/>
                <a:ea typeface="DejaVu Sans"/>
              </a:rPr>
              <a:t>influ</a:t>
            </a:r>
            <a:r>
              <a:rPr lang="en-GB" sz="1400" b="0" strike="noStrike" spc="-1">
                <a:solidFill>
                  <a:srgbClr val="000000"/>
                </a:solidFill>
                <a:uFill>
                  <a:solidFill>
                    <a:srgbClr val="FFFFFF"/>
                  </a:solidFill>
                </a:uFill>
                <a:latin typeface="Arial"/>
                <a:ea typeface="DejaVu Sans"/>
              </a:rPr>
              <a:t>ence directly through evidence</a:t>
            </a:r>
            <a:endParaRPr lang="en-GB" sz="1800" b="0" strike="noStrike" spc="-1">
              <a:solidFill>
                <a:srgbClr val="000000"/>
              </a:solidFill>
              <a:uFill>
                <a:solidFill>
                  <a:srgbClr val="FFFFFF"/>
                </a:solidFill>
              </a:uFill>
              <a:latin typeface="Arial"/>
            </a:endParaRPr>
          </a:p>
        </p:txBody>
      </p:sp>
      <p:sp>
        <p:nvSpPr>
          <p:cNvPr id="100" name="CustomShape 26"/>
          <p:cNvSpPr/>
          <p:nvPr/>
        </p:nvSpPr>
        <p:spPr>
          <a:xfrm flipH="1">
            <a:off x="5767747" y="3237840"/>
            <a:ext cx="215280" cy="143280"/>
          </a:xfrm>
          <a:custGeom>
            <a:avLst/>
            <a:gdLst/>
            <a:ahLst/>
            <a:cxnLst/>
            <a:rect l="l" t="t" r="r" b="b"/>
            <a:pathLst>
              <a:path w="21600" h="21600">
                <a:moveTo>
                  <a:pt x="0" y="0"/>
                </a:moveTo>
                <a:lnTo>
                  <a:pt x="21600" y="21600"/>
                </a:lnTo>
              </a:path>
            </a:pathLst>
          </a:custGeom>
          <a:noFill/>
          <a:ln w="50760">
            <a:solidFill>
              <a:srgbClr val="4A7EBB"/>
            </a:solidFill>
            <a:round/>
            <a:tailEnd type="triangle" w="med" len="med"/>
          </a:ln>
        </p:spPr>
        <p:style>
          <a:lnRef idx="1">
            <a:schemeClr val="accent1"/>
          </a:lnRef>
          <a:fillRef idx="0">
            <a:schemeClr val="accent1"/>
          </a:fillRef>
          <a:effectRef idx="0">
            <a:schemeClr val="accent1"/>
          </a:effectRef>
          <a:fontRef idx="minor"/>
        </p:style>
      </p:sp>
      <p:sp>
        <p:nvSpPr>
          <p:cNvPr id="101" name="CustomShape 27"/>
          <p:cNvSpPr/>
          <p:nvPr/>
        </p:nvSpPr>
        <p:spPr>
          <a:xfrm>
            <a:off x="8072107" y="3238200"/>
            <a:ext cx="215280" cy="215280"/>
          </a:xfrm>
          <a:custGeom>
            <a:avLst/>
            <a:gdLst/>
            <a:ahLst/>
            <a:cxnLst/>
            <a:rect l="l" t="t" r="r" b="b"/>
            <a:pathLst>
              <a:path w="21600" h="21600">
                <a:moveTo>
                  <a:pt x="0" y="0"/>
                </a:moveTo>
                <a:lnTo>
                  <a:pt x="21600" y="21600"/>
                </a:lnTo>
              </a:path>
            </a:pathLst>
          </a:custGeom>
          <a:noFill/>
          <a:ln w="50760">
            <a:solidFill>
              <a:srgbClr val="4A7EBB"/>
            </a:solidFill>
            <a:round/>
            <a:tailEnd type="triangle" w="med" len="med"/>
          </a:ln>
        </p:spPr>
        <p:style>
          <a:lnRef idx="1">
            <a:schemeClr val="accent1"/>
          </a:lnRef>
          <a:fillRef idx="0">
            <a:schemeClr val="accent1"/>
          </a:fillRef>
          <a:effectRef idx="0">
            <a:schemeClr val="accent1"/>
          </a:effectRef>
          <a:fontRef idx="minor"/>
        </p:style>
      </p:sp>
      <p:sp>
        <p:nvSpPr>
          <p:cNvPr id="102" name="CustomShape 28"/>
          <p:cNvSpPr/>
          <p:nvPr/>
        </p:nvSpPr>
        <p:spPr>
          <a:xfrm>
            <a:off x="3355927" y="6209200"/>
            <a:ext cx="7559640" cy="503280"/>
          </a:xfrm>
          <a:prstGeom prst="ellipse">
            <a:avLst/>
          </a:prstGeom>
          <a:solidFill>
            <a:srgbClr val="FFFFFF"/>
          </a:solidFill>
          <a:ln>
            <a:solidFill>
              <a:srgbClr val="3465A4"/>
            </a:solid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GB" sz="1500" b="0" strike="noStrike" spc="-1" dirty="0">
                <a:solidFill>
                  <a:srgbClr val="000000"/>
                </a:solidFill>
                <a:uFill>
                  <a:solidFill>
                    <a:srgbClr val="FFFFFF"/>
                  </a:solidFill>
                </a:uFill>
                <a:latin typeface="Arial"/>
                <a:ea typeface="DejaVu Sans"/>
              </a:rPr>
              <a:t>Consortium</a:t>
            </a:r>
            <a:endParaRPr lang="en-GB" sz="1800" b="0" strike="noStrike" spc="-1" dirty="0">
              <a:solidFill>
                <a:srgbClr val="000000"/>
              </a:solidFill>
              <a:uFill>
                <a:solidFill>
                  <a:srgbClr val="FFFFFF"/>
                </a:solidFill>
              </a:uFill>
              <a:latin typeface="Arial"/>
            </a:endParaRPr>
          </a:p>
          <a:p>
            <a:pPr algn="ctr">
              <a:lnSpc>
                <a:spcPct val="100000"/>
              </a:lnSpc>
            </a:pPr>
            <a:r>
              <a:rPr lang="en-GB" sz="1400" b="0" strike="noStrike" spc="-1" dirty="0">
                <a:solidFill>
                  <a:srgbClr val="000000"/>
                </a:solidFill>
                <a:uFill>
                  <a:solidFill>
                    <a:srgbClr val="FFFFFF"/>
                  </a:solidFill>
                </a:uFill>
                <a:latin typeface="Arial"/>
                <a:ea typeface="DejaVu Sans"/>
              </a:rPr>
              <a:t>communicates evidence through public </a:t>
            </a:r>
            <a:r>
              <a:rPr lang="en-GB" sz="1400" b="0" strike="noStrike" spc="-1" dirty="0" err="1">
                <a:solidFill>
                  <a:srgbClr val="000000"/>
                </a:solidFill>
                <a:uFill>
                  <a:solidFill>
                    <a:srgbClr val="FFFFFF"/>
                  </a:solidFill>
                </a:uFill>
                <a:latin typeface="Arial"/>
                <a:ea typeface="DejaVu Sans"/>
              </a:rPr>
              <a:t>comms</a:t>
            </a:r>
            <a:endParaRPr lang="en-GB" sz="1800" b="0" strike="noStrike" spc="-1" dirty="0">
              <a:solidFill>
                <a:srgbClr val="000000"/>
              </a:solidFill>
              <a:uFill>
                <a:solidFill>
                  <a:srgbClr val="FFFFFF"/>
                </a:solidFill>
              </a:uFill>
              <a:latin typeface="Arial"/>
            </a:endParaRPr>
          </a:p>
        </p:txBody>
      </p:sp>
      <p:sp>
        <p:nvSpPr>
          <p:cNvPr id="103" name="CustomShape 29"/>
          <p:cNvSpPr/>
          <p:nvPr/>
        </p:nvSpPr>
        <p:spPr>
          <a:xfrm>
            <a:off x="6992467" y="6029600"/>
            <a:ext cx="143280" cy="143640"/>
          </a:xfrm>
          <a:custGeom>
            <a:avLst/>
            <a:gdLst/>
            <a:ahLst/>
            <a:cxnLst/>
            <a:rect l="l" t="t" r="r" b="b"/>
            <a:pathLst>
              <a:path w="402" h="1039">
                <a:moveTo>
                  <a:pt x="100" y="1038"/>
                </a:moveTo>
                <a:lnTo>
                  <a:pt x="100" y="259"/>
                </a:lnTo>
                <a:lnTo>
                  <a:pt x="0" y="259"/>
                </a:lnTo>
                <a:lnTo>
                  <a:pt x="200" y="0"/>
                </a:lnTo>
                <a:lnTo>
                  <a:pt x="401" y="259"/>
                </a:lnTo>
                <a:lnTo>
                  <a:pt x="300" y="259"/>
                </a:lnTo>
                <a:lnTo>
                  <a:pt x="300" y="1038"/>
                </a:lnTo>
                <a:lnTo>
                  <a:pt x="100" y="1038"/>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356055800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a:cxnSpLocks/>
          </p:cNvCxnSpPr>
          <p:nvPr/>
        </p:nvCxnSpPr>
        <p:spPr>
          <a:xfrm>
            <a:off x="433633" y="5563387"/>
            <a:ext cx="11312165" cy="0"/>
          </a:xfrm>
          <a:prstGeom prst="line">
            <a:avLst/>
          </a:prstGeom>
          <a:ln cap="sq"/>
        </p:spPr>
        <p:style>
          <a:lnRef idx="1">
            <a:schemeClr val="dk1"/>
          </a:lnRef>
          <a:fillRef idx="0">
            <a:schemeClr val="dk1"/>
          </a:fillRef>
          <a:effectRef idx="0">
            <a:schemeClr val="dk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658" y="5756871"/>
            <a:ext cx="3465583" cy="1024130"/>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8933" y="5977467"/>
            <a:ext cx="560116" cy="66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611362" y="1202267"/>
            <a:ext cx="7932563" cy="741478"/>
          </a:xfrm>
        </p:spPr>
        <p:txBody>
          <a:bodyPr>
            <a:normAutofit/>
          </a:bodyPr>
          <a:lstStyle/>
          <a:p>
            <a:r>
              <a:rPr lang="en-GB" sz="2400" b="1" dirty="0" smtClean="0">
                <a:latin typeface="+mn-lt"/>
                <a:ea typeface="+mn-ea"/>
                <a:cs typeface="+mn-cs"/>
                <a:hlinkClick r:id="rId5"/>
              </a:rPr>
              <a:t>FAST FASHION CRISIS CAMPAIGN </a:t>
            </a:r>
            <a:r>
              <a:rPr lang="en-GB" sz="2400" b="1" dirty="0" smtClean="0">
                <a:latin typeface="+mn-lt"/>
                <a:ea typeface="+mn-ea"/>
                <a:cs typeface="+mn-cs"/>
              </a:rPr>
              <a:t>by </a:t>
            </a:r>
            <a:r>
              <a:rPr lang="en-GB" sz="2400" b="1" dirty="0" err="1" smtClean="0">
                <a:latin typeface="+mn-lt"/>
                <a:ea typeface="+mn-ea"/>
                <a:cs typeface="+mn-cs"/>
              </a:rPr>
              <a:t>Traidcraft</a:t>
            </a:r>
            <a:r>
              <a:rPr lang="en-GB" sz="2400" b="1" dirty="0" smtClean="0">
                <a:latin typeface="+mn-lt"/>
                <a:ea typeface="+mn-ea"/>
                <a:cs typeface="+mn-cs"/>
              </a:rPr>
              <a:t> Exchange</a:t>
            </a:r>
            <a:endParaRPr lang="en-GB" sz="2400" b="1" dirty="0">
              <a:latin typeface="+mn-lt"/>
              <a:ea typeface="+mn-ea"/>
              <a:cs typeface="+mn-cs"/>
            </a:endParaRPr>
          </a:p>
        </p:txBody>
      </p:sp>
      <p:pic>
        <p:nvPicPr>
          <p:cNvPr id="9" name="Picture 8"/>
          <p:cNvPicPr>
            <a:picLocks noChangeAspect="1"/>
          </p:cNvPicPr>
          <p:nvPr/>
        </p:nvPicPr>
        <p:blipFill>
          <a:blip r:embed="rId6"/>
          <a:stretch>
            <a:fillRect/>
          </a:stretch>
        </p:blipFill>
        <p:spPr>
          <a:xfrm rot="1640637">
            <a:off x="8771836" y="2619098"/>
            <a:ext cx="2562225" cy="1123950"/>
          </a:xfrm>
          <a:prstGeom prst="rect">
            <a:avLst/>
          </a:prstGeom>
        </p:spPr>
      </p:pic>
      <p:pic>
        <p:nvPicPr>
          <p:cNvPr id="12" name="Picture 11"/>
          <p:cNvPicPr>
            <a:picLocks noChangeAspect="1"/>
          </p:cNvPicPr>
          <p:nvPr/>
        </p:nvPicPr>
        <p:blipFill>
          <a:blip r:embed="rId7"/>
          <a:stretch>
            <a:fillRect/>
          </a:stretch>
        </p:blipFill>
        <p:spPr>
          <a:xfrm>
            <a:off x="6991350" y="3063333"/>
            <a:ext cx="2133600" cy="2085975"/>
          </a:xfrm>
          <a:prstGeom prst="rect">
            <a:avLst/>
          </a:prstGeom>
        </p:spPr>
      </p:pic>
      <p:pic>
        <p:nvPicPr>
          <p:cNvPr id="13" name="Picture 12"/>
          <p:cNvPicPr>
            <a:picLocks noChangeAspect="1"/>
          </p:cNvPicPr>
          <p:nvPr/>
        </p:nvPicPr>
        <p:blipFill>
          <a:blip r:embed="rId8"/>
          <a:stretch>
            <a:fillRect/>
          </a:stretch>
        </p:blipFill>
        <p:spPr>
          <a:xfrm>
            <a:off x="4348162" y="2967037"/>
            <a:ext cx="3495675" cy="923925"/>
          </a:xfrm>
          <a:prstGeom prst="rect">
            <a:avLst/>
          </a:prstGeom>
        </p:spPr>
      </p:pic>
    </p:spTree>
    <p:extLst>
      <p:ext uri="{BB962C8B-B14F-4D97-AF65-F5344CB8AC3E}">
        <p14:creationId xmlns:p14="http://schemas.microsoft.com/office/powerpoint/2010/main" val="213461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a:cxnSpLocks/>
          </p:cNvCxnSpPr>
          <p:nvPr/>
        </p:nvCxnSpPr>
        <p:spPr>
          <a:xfrm>
            <a:off x="457073" y="5756871"/>
            <a:ext cx="11312165" cy="0"/>
          </a:xfrm>
          <a:prstGeom prst="line">
            <a:avLst/>
          </a:prstGeom>
          <a:ln cap="sq"/>
        </p:spPr>
        <p:style>
          <a:lnRef idx="1">
            <a:schemeClr val="dk1"/>
          </a:lnRef>
          <a:fillRef idx="0">
            <a:schemeClr val="dk1"/>
          </a:fillRef>
          <a:effectRef idx="0">
            <a:schemeClr val="dk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658" y="5756871"/>
            <a:ext cx="3465583" cy="1024130"/>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8933" y="5977467"/>
            <a:ext cx="560116" cy="66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554212" y="535487"/>
            <a:ext cx="5327103" cy="741478"/>
          </a:xfrm>
        </p:spPr>
        <p:txBody>
          <a:bodyPr>
            <a:normAutofit fontScale="90000"/>
          </a:bodyPr>
          <a:lstStyle/>
          <a:p>
            <a:r>
              <a:rPr lang="en-GB" sz="2400" b="1" dirty="0" smtClean="0">
                <a:latin typeface="+mn-lt"/>
                <a:ea typeface="+mn-ea"/>
                <a:cs typeface="+mn-cs"/>
              </a:rPr>
              <a:t>PUBLIC MOBILISATION WORKING GROUP</a:t>
            </a:r>
            <a:endParaRPr lang="en-GB" sz="2400" b="1" dirty="0">
              <a:latin typeface="+mn-lt"/>
              <a:ea typeface="+mn-ea"/>
              <a:cs typeface="+mn-cs"/>
            </a:endParaRPr>
          </a:p>
        </p:txBody>
      </p:sp>
      <p:sp>
        <p:nvSpPr>
          <p:cNvPr id="6" name="TextBox 5"/>
          <p:cNvSpPr txBox="1"/>
          <p:nvPr/>
        </p:nvSpPr>
        <p:spPr>
          <a:xfrm>
            <a:off x="463899" y="968762"/>
            <a:ext cx="6127401" cy="2204899"/>
          </a:xfrm>
          <a:prstGeom prst="rect">
            <a:avLst/>
          </a:prstGeom>
          <a:noFill/>
        </p:spPr>
        <p:txBody>
          <a:bodyPr wrap="square" rtlCol="0">
            <a:spAutoFit/>
          </a:bodyPr>
          <a:lstStyle/>
          <a:p>
            <a:pPr>
              <a:lnSpc>
                <a:spcPct val="200000"/>
              </a:lnSpc>
            </a:pPr>
            <a:r>
              <a:rPr lang="en-GB" sz="2400" b="1" dirty="0" smtClean="0">
                <a:solidFill>
                  <a:schemeClr val="tx2">
                    <a:lumMod val="60000"/>
                    <a:lumOff val="40000"/>
                  </a:schemeClr>
                </a:solidFill>
                <a:ea typeface="Verdana" panose="020B0604030504040204" pitchFamily="34" charset="0"/>
                <a:cs typeface="Verdana" panose="020B0604030504040204" pitchFamily="34" charset="0"/>
              </a:rPr>
              <a:t>Quarterly coordination meetings for capacity building and Aligning &amp; adapting campaign asks to national contexts</a:t>
            </a:r>
          </a:p>
        </p:txBody>
      </p:sp>
      <p:sp>
        <p:nvSpPr>
          <p:cNvPr id="11" name="TextBox 10"/>
          <p:cNvSpPr txBox="1"/>
          <p:nvPr/>
        </p:nvSpPr>
        <p:spPr>
          <a:xfrm>
            <a:off x="6751658" y="579684"/>
            <a:ext cx="4958690" cy="1815882"/>
          </a:xfrm>
          <a:prstGeom prst="rect">
            <a:avLst/>
          </a:prstGeom>
          <a:noFill/>
        </p:spPr>
        <p:txBody>
          <a:bodyPr wrap="square" rtlCol="0">
            <a:spAutoFit/>
          </a:bodyPr>
          <a:lstStyle/>
          <a:p>
            <a:pPr algn="ctr"/>
            <a:r>
              <a:rPr lang="en-GB" sz="2800" b="1" dirty="0" smtClean="0">
                <a:solidFill>
                  <a:srgbClr val="7030A0"/>
                </a:solidFill>
                <a:ea typeface="Verdana" panose="020B0604030504040204" pitchFamily="34" charset="0"/>
                <a:cs typeface="Verdana" panose="020B0604030504040204" pitchFamily="34" charset="0"/>
              </a:rPr>
              <a:t>In Year 3 </a:t>
            </a:r>
            <a:r>
              <a:rPr lang="en-GB" sz="2800" b="1" dirty="0" smtClean="0">
                <a:solidFill>
                  <a:srgbClr val="C00000"/>
                </a:solidFill>
                <a:ea typeface="Verdana" panose="020B0604030504040204" pitchFamily="34" charset="0"/>
                <a:cs typeface="Verdana" panose="020B0604030504040204" pitchFamily="34" charset="0"/>
              </a:rPr>
              <a:t>DIRECT engagements </a:t>
            </a:r>
          </a:p>
          <a:p>
            <a:pPr algn="ctr"/>
            <a:r>
              <a:rPr lang="en-GB" sz="2800" b="1" dirty="0" smtClean="0">
                <a:solidFill>
                  <a:srgbClr val="7030A0"/>
                </a:solidFill>
                <a:ea typeface="Verdana" panose="020B0604030504040204" pitchFamily="34" charset="0"/>
                <a:cs typeface="Verdana" panose="020B0604030504040204" pitchFamily="34" charset="0"/>
              </a:rPr>
              <a:t>1mln citizens</a:t>
            </a:r>
          </a:p>
          <a:p>
            <a:pPr algn="ctr"/>
            <a:r>
              <a:rPr lang="en-GB" sz="2800" b="1" dirty="0" smtClean="0">
                <a:solidFill>
                  <a:srgbClr val="7030A0"/>
                </a:solidFill>
                <a:ea typeface="Verdana" panose="020B0604030504040204" pitchFamily="34" charset="0"/>
                <a:cs typeface="Verdana" panose="020B0604030504040204" pitchFamily="34" charset="0"/>
              </a:rPr>
              <a:t>4,000 policy makers</a:t>
            </a:r>
          </a:p>
          <a:p>
            <a:pPr algn="ctr"/>
            <a:r>
              <a:rPr lang="en-GB" sz="2800" b="1" dirty="0" smtClean="0">
                <a:solidFill>
                  <a:srgbClr val="7030A0"/>
                </a:solidFill>
                <a:ea typeface="Verdana" panose="020B0604030504040204" pitchFamily="34" charset="0"/>
                <a:cs typeface="Verdana" panose="020B0604030504040204" pitchFamily="34" charset="0"/>
              </a:rPr>
              <a:t>2,000 companies</a:t>
            </a:r>
          </a:p>
        </p:txBody>
      </p:sp>
      <p:pic>
        <p:nvPicPr>
          <p:cNvPr id="2" name="Picture 1"/>
          <p:cNvPicPr>
            <a:picLocks noChangeAspect="1"/>
          </p:cNvPicPr>
          <p:nvPr/>
        </p:nvPicPr>
        <p:blipFill>
          <a:blip r:embed="rId5"/>
          <a:stretch>
            <a:fillRect/>
          </a:stretch>
        </p:blipFill>
        <p:spPr>
          <a:xfrm>
            <a:off x="6843844" y="2363062"/>
            <a:ext cx="2036905" cy="2822414"/>
          </a:xfrm>
          <a:prstGeom prst="rect">
            <a:avLst/>
          </a:prstGeom>
        </p:spPr>
      </p:pic>
      <p:pic>
        <p:nvPicPr>
          <p:cNvPr id="3" name="Picture 2"/>
          <p:cNvPicPr>
            <a:picLocks noChangeAspect="1"/>
          </p:cNvPicPr>
          <p:nvPr/>
        </p:nvPicPr>
        <p:blipFill>
          <a:blip r:embed="rId6"/>
          <a:stretch>
            <a:fillRect/>
          </a:stretch>
        </p:blipFill>
        <p:spPr>
          <a:xfrm rot="19715482">
            <a:off x="5955002" y="4415102"/>
            <a:ext cx="3778299" cy="678586"/>
          </a:xfrm>
          <a:prstGeom prst="rect">
            <a:avLst/>
          </a:prstGeom>
        </p:spPr>
      </p:pic>
      <p:pic>
        <p:nvPicPr>
          <p:cNvPr id="12" name="Picture 11"/>
          <p:cNvPicPr>
            <a:picLocks noChangeAspect="1"/>
          </p:cNvPicPr>
          <p:nvPr/>
        </p:nvPicPr>
        <p:blipFill>
          <a:blip r:embed="rId7"/>
          <a:stretch>
            <a:fillRect/>
          </a:stretch>
        </p:blipFill>
        <p:spPr>
          <a:xfrm>
            <a:off x="9579356" y="2391206"/>
            <a:ext cx="2601744" cy="4256251"/>
          </a:xfrm>
          <a:prstGeom prst="rect">
            <a:avLst/>
          </a:prstGeom>
        </p:spPr>
      </p:pic>
      <p:pic>
        <p:nvPicPr>
          <p:cNvPr id="13" name="Picture 12"/>
          <p:cNvPicPr>
            <a:picLocks noChangeAspect="1"/>
          </p:cNvPicPr>
          <p:nvPr/>
        </p:nvPicPr>
        <p:blipFill>
          <a:blip r:embed="rId8"/>
          <a:stretch>
            <a:fillRect/>
          </a:stretch>
        </p:blipFill>
        <p:spPr>
          <a:xfrm>
            <a:off x="311183" y="5669008"/>
            <a:ext cx="3927674" cy="962570"/>
          </a:xfrm>
          <a:prstGeom prst="rect">
            <a:avLst/>
          </a:prstGeom>
        </p:spPr>
      </p:pic>
      <p:sp>
        <p:nvSpPr>
          <p:cNvPr id="14" name="Rectangle 13"/>
          <p:cNvSpPr/>
          <p:nvPr/>
        </p:nvSpPr>
        <p:spPr>
          <a:xfrm>
            <a:off x="486916" y="5221576"/>
            <a:ext cx="3212190" cy="400110"/>
          </a:xfrm>
          <a:prstGeom prst="rect">
            <a:avLst/>
          </a:prstGeom>
        </p:spPr>
        <p:txBody>
          <a:bodyPr wrap="square">
            <a:spAutoFit/>
          </a:bodyPr>
          <a:lstStyle/>
          <a:p>
            <a:pPr algn="ctr"/>
            <a:r>
              <a:rPr lang="en-GB" sz="2000" b="1" i="1" dirty="0" smtClean="0">
                <a:ea typeface="Verdana" panose="020B0604030504040204" pitchFamily="34" charset="0"/>
                <a:cs typeface="Verdana" panose="020B0604030504040204" pitchFamily="34" charset="0"/>
              </a:rPr>
              <a:t>Free online courses </a:t>
            </a:r>
            <a:endParaRPr lang="en-GB" sz="2000" b="1" i="1" dirty="0">
              <a:ea typeface="Verdana" panose="020B0604030504040204" pitchFamily="34" charset="0"/>
              <a:cs typeface="Verdana" panose="020B0604030504040204" pitchFamily="34" charset="0"/>
            </a:endParaRPr>
          </a:p>
        </p:txBody>
      </p:sp>
      <p:pic>
        <p:nvPicPr>
          <p:cNvPr id="15" name="Picture 14"/>
          <p:cNvPicPr>
            <a:picLocks noChangeAspect="1"/>
          </p:cNvPicPr>
          <p:nvPr/>
        </p:nvPicPr>
        <p:blipFill>
          <a:blip r:embed="rId9"/>
          <a:stretch>
            <a:fillRect/>
          </a:stretch>
        </p:blipFill>
        <p:spPr>
          <a:xfrm>
            <a:off x="399778" y="3310884"/>
            <a:ext cx="3839079" cy="1263339"/>
          </a:xfrm>
          <a:prstGeom prst="rect">
            <a:avLst/>
          </a:prstGeom>
        </p:spPr>
      </p:pic>
      <p:sp>
        <p:nvSpPr>
          <p:cNvPr id="16" name="Rectangle 15"/>
          <p:cNvSpPr/>
          <p:nvPr/>
        </p:nvSpPr>
        <p:spPr>
          <a:xfrm>
            <a:off x="4391025" y="5994993"/>
            <a:ext cx="5019675" cy="523220"/>
          </a:xfrm>
          <a:prstGeom prst="rect">
            <a:avLst/>
          </a:prstGeom>
          <a:solidFill>
            <a:srgbClr val="FFFF00"/>
          </a:solidFill>
        </p:spPr>
        <p:txBody>
          <a:bodyPr wrap="square">
            <a:spAutoFit/>
          </a:bodyPr>
          <a:lstStyle/>
          <a:p>
            <a:pPr algn="ctr"/>
            <a:r>
              <a:rPr lang="en-GB" sz="2800" b="1" dirty="0" smtClean="0">
                <a:solidFill>
                  <a:srgbClr val="7030A0"/>
                </a:solidFill>
                <a:ea typeface="Verdana" panose="020B0604030504040204" pitchFamily="34" charset="0"/>
                <a:cs typeface="Verdana" panose="020B0604030504040204" pitchFamily="34" charset="0"/>
              </a:rPr>
              <a:t>Displays at the Paris metro</a:t>
            </a:r>
            <a:endParaRPr lang="en-GB" sz="2800" b="1" dirty="0">
              <a:solidFill>
                <a:srgbClr val="7030A0"/>
              </a:solidFill>
              <a:ea typeface="Verdana" panose="020B0604030504040204" pitchFamily="34" charset="0"/>
              <a:cs typeface="Verdana" panose="020B0604030504040204" pitchFamily="34" charset="0"/>
            </a:endParaRPr>
          </a:p>
        </p:txBody>
      </p:sp>
      <p:pic>
        <p:nvPicPr>
          <p:cNvPr id="17" name="Picture 16"/>
          <p:cNvPicPr>
            <a:picLocks noChangeAspect="1"/>
          </p:cNvPicPr>
          <p:nvPr/>
        </p:nvPicPr>
        <p:blipFill>
          <a:blip r:embed="rId10"/>
          <a:stretch>
            <a:fillRect/>
          </a:stretch>
        </p:blipFill>
        <p:spPr>
          <a:xfrm>
            <a:off x="4270413" y="3007096"/>
            <a:ext cx="2521058" cy="2324100"/>
          </a:xfrm>
          <a:prstGeom prst="rect">
            <a:avLst/>
          </a:prstGeom>
        </p:spPr>
      </p:pic>
    </p:spTree>
    <p:extLst>
      <p:ext uri="{BB962C8B-B14F-4D97-AF65-F5344CB8AC3E}">
        <p14:creationId xmlns:p14="http://schemas.microsoft.com/office/powerpoint/2010/main" val="37280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11" grpId="0"/>
      <p:bldP spid="14"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a:cxnSpLocks/>
          </p:cNvCxnSpPr>
          <p:nvPr/>
        </p:nvCxnSpPr>
        <p:spPr>
          <a:xfrm>
            <a:off x="433633" y="5563387"/>
            <a:ext cx="11312165" cy="0"/>
          </a:xfrm>
          <a:prstGeom prst="line">
            <a:avLst/>
          </a:prstGeom>
          <a:ln cap="sq"/>
        </p:spPr>
        <p:style>
          <a:lnRef idx="1">
            <a:schemeClr val="dk1"/>
          </a:lnRef>
          <a:fillRef idx="0">
            <a:schemeClr val="dk1"/>
          </a:fillRef>
          <a:effectRef idx="0">
            <a:schemeClr val="dk1"/>
          </a:effectRef>
          <a:fontRef idx="minor">
            <a:schemeClr val="tx1"/>
          </a:fontRef>
        </p:style>
      </p:cxn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658" y="5756871"/>
            <a:ext cx="3465583" cy="1024130"/>
          </a:xfrm>
          <a:prstGeom prst="rect">
            <a:avLst/>
          </a:prstGeo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8933" y="5977467"/>
            <a:ext cx="560116" cy="66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4"/>
          <a:stretch>
            <a:fillRect/>
          </a:stretch>
        </p:blipFill>
        <p:spPr>
          <a:xfrm>
            <a:off x="954201" y="829462"/>
            <a:ext cx="3086100" cy="4733925"/>
          </a:xfrm>
          <a:prstGeom prst="rect">
            <a:avLst/>
          </a:prstGeom>
        </p:spPr>
      </p:pic>
      <p:pic>
        <p:nvPicPr>
          <p:cNvPr id="11" name="Picture 10"/>
          <p:cNvPicPr>
            <a:picLocks noChangeAspect="1"/>
          </p:cNvPicPr>
          <p:nvPr/>
        </p:nvPicPr>
        <p:blipFill>
          <a:blip r:embed="rId5"/>
          <a:stretch>
            <a:fillRect/>
          </a:stretch>
        </p:blipFill>
        <p:spPr>
          <a:xfrm>
            <a:off x="4724464" y="791362"/>
            <a:ext cx="3114675" cy="4772025"/>
          </a:xfrm>
          <a:prstGeom prst="rect">
            <a:avLst/>
          </a:prstGeom>
        </p:spPr>
      </p:pic>
      <p:pic>
        <p:nvPicPr>
          <p:cNvPr id="12" name="Picture 11"/>
          <p:cNvPicPr>
            <a:picLocks noChangeAspect="1"/>
          </p:cNvPicPr>
          <p:nvPr/>
        </p:nvPicPr>
        <p:blipFill>
          <a:blip r:embed="rId6"/>
          <a:stretch>
            <a:fillRect/>
          </a:stretch>
        </p:blipFill>
        <p:spPr>
          <a:xfrm>
            <a:off x="8334374" y="719924"/>
            <a:ext cx="3114675" cy="4762500"/>
          </a:xfrm>
          <a:prstGeom prst="rect">
            <a:avLst/>
          </a:prstGeom>
        </p:spPr>
      </p:pic>
      <p:sp>
        <p:nvSpPr>
          <p:cNvPr id="13" name="Title 1"/>
          <p:cNvSpPr>
            <a:spLocks noGrp="1"/>
          </p:cNvSpPr>
          <p:nvPr>
            <p:ph type="title"/>
          </p:nvPr>
        </p:nvSpPr>
        <p:spPr>
          <a:xfrm>
            <a:off x="433633" y="87983"/>
            <a:ext cx="5327103" cy="741478"/>
          </a:xfrm>
        </p:spPr>
        <p:txBody>
          <a:bodyPr>
            <a:normAutofit/>
          </a:bodyPr>
          <a:lstStyle/>
          <a:p>
            <a:r>
              <a:rPr lang="en-GB" sz="2400" b="1" dirty="0" smtClean="0">
                <a:latin typeface="+mn-lt"/>
                <a:ea typeface="+mn-ea"/>
                <a:cs typeface="+mn-cs"/>
              </a:rPr>
              <a:t>PROJECT BRANDING</a:t>
            </a:r>
            <a:endParaRPr lang="en-GB" sz="2400" b="1" dirty="0">
              <a:latin typeface="+mn-lt"/>
              <a:ea typeface="+mn-ea"/>
              <a:cs typeface="+mn-cs"/>
            </a:endParaRPr>
          </a:p>
        </p:txBody>
      </p:sp>
    </p:spTree>
    <p:extLst>
      <p:ext uri="{BB962C8B-B14F-4D97-AF65-F5344CB8AC3E}">
        <p14:creationId xmlns:p14="http://schemas.microsoft.com/office/powerpoint/2010/main" val="2392172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2157" y="2892891"/>
            <a:ext cx="7346917" cy="2589834"/>
          </a:xfrm>
          <a:prstGeom prst="rect">
            <a:avLst/>
          </a:prstGeom>
        </p:spPr>
      </p:pic>
      <p:pic>
        <p:nvPicPr>
          <p:cNvPr id="3" name="Picture 2"/>
          <p:cNvPicPr>
            <a:picLocks noChangeAspect="1"/>
          </p:cNvPicPr>
          <p:nvPr/>
        </p:nvPicPr>
        <p:blipFill>
          <a:blip r:embed="rId3"/>
          <a:stretch>
            <a:fillRect/>
          </a:stretch>
        </p:blipFill>
        <p:spPr>
          <a:xfrm>
            <a:off x="301658" y="279257"/>
            <a:ext cx="4127467" cy="2422325"/>
          </a:xfrm>
          <a:prstGeom prst="rect">
            <a:avLst/>
          </a:prstGeom>
        </p:spPr>
      </p:pic>
      <p:cxnSp>
        <p:nvCxnSpPr>
          <p:cNvPr id="7" name="Straight Connector 6"/>
          <p:cNvCxnSpPr>
            <a:cxnSpLocks/>
          </p:cNvCxnSpPr>
          <p:nvPr/>
        </p:nvCxnSpPr>
        <p:spPr>
          <a:xfrm>
            <a:off x="433633" y="5563387"/>
            <a:ext cx="11312165" cy="0"/>
          </a:xfrm>
          <a:prstGeom prst="line">
            <a:avLst/>
          </a:prstGeom>
          <a:ln cap="sq"/>
        </p:spPr>
        <p:style>
          <a:lnRef idx="1">
            <a:schemeClr val="dk1"/>
          </a:lnRef>
          <a:fillRef idx="0">
            <a:schemeClr val="dk1"/>
          </a:fillRef>
          <a:effectRef idx="0">
            <a:schemeClr val="dk1"/>
          </a:effectRef>
          <a:fontRef idx="minor">
            <a:schemeClr val="tx1"/>
          </a:fontRef>
        </p:style>
      </p:cxn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658" y="5756871"/>
            <a:ext cx="3465583" cy="1024130"/>
          </a:xfrm>
          <a:prstGeom prst="rect">
            <a:avLst/>
          </a:prstGeom>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88933" y="5977467"/>
            <a:ext cx="560116" cy="66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850729" y="364983"/>
            <a:ext cx="3689269" cy="707886"/>
          </a:xfrm>
          <a:prstGeom prst="rect">
            <a:avLst/>
          </a:prstGeom>
          <a:noFill/>
        </p:spPr>
        <p:txBody>
          <a:bodyPr wrap="square" rtlCol="0">
            <a:spAutoFit/>
          </a:bodyPr>
          <a:lstStyle/>
          <a:p>
            <a:r>
              <a:rPr lang="en-GB" sz="4000" b="1" dirty="0" smtClean="0">
                <a:solidFill>
                  <a:schemeClr val="tx2">
                    <a:lumMod val="60000"/>
                    <a:lumOff val="40000"/>
                  </a:schemeClr>
                </a:solidFill>
                <a:ea typeface="Verdana" panose="020B0604030504040204" pitchFamily="34" charset="0"/>
                <a:cs typeface="Verdana" panose="020B0604030504040204" pitchFamily="34" charset="0"/>
              </a:rPr>
              <a:t>BREXIT!</a:t>
            </a:r>
          </a:p>
        </p:txBody>
      </p:sp>
      <p:sp>
        <p:nvSpPr>
          <p:cNvPr id="9" name="TextBox 8"/>
          <p:cNvSpPr txBox="1"/>
          <p:nvPr/>
        </p:nvSpPr>
        <p:spPr>
          <a:xfrm>
            <a:off x="301658" y="3289062"/>
            <a:ext cx="4549071" cy="1200329"/>
          </a:xfrm>
          <a:prstGeom prst="rect">
            <a:avLst/>
          </a:prstGeom>
          <a:noFill/>
        </p:spPr>
        <p:txBody>
          <a:bodyPr wrap="square" rtlCol="0">
            <a:spAutoFit/>
          </a:bodyPr>
          <a:lstStyle/>
          <a:p>
            <a:endParaRPr lang="en-GB" sz="2400" b="1" dirty="0">
              <a:solidFill>
                <a:schemeClr val="tx2">
                  <a:lumMod val="60000"/>
                  <a:lumOff val="40000"/>
                </a:schemeClr>
              </a:solidFill>
              <a:ea typeface="Verdana" panose="020B0604030504040204" pitchFamily="34" charset="0"/>
              <a:cs typeface="Verdana" panose="020B0604030504040204" pitchFamily="34" charset="0"/>
            </a:endParaRPr>
          </a:p>
          <a:p>
            <a:r>
              <a:rPr lang="en-GB" sz="2400" b="1" dirty="0" smtClean="0">
                <a:solidFill>
                  <a:schemeClr val="tx2">
                    <a:lumMod val="60000"/>
                    <a:lumOff val="40000"/>
                  </a:schemeClr>
                </a:solidFill>
                <a:ea typeface="Verdana" panose="020B0604030504040204" pitchFamily="34" charset="0"/>
                <a:cs typeface="Verdana" panose="020B0604030504040204" pitchFamily="34" charset="0"/>
              </a:rPr>
              <a:t>EVENTs with multiple</a:t>
            </a:r>
          </a:p>
          <a:p>
            <a:r>
              <a:rPr lang="en-GB" sz="2400" b="1" dirty="0">
                <a:solidFill>
                  <a:schemeClr val="tx2">
                    <a:lumMod val="60000"/>
                    <a:lumOff val="40000"/>
                  </a:schemeClr>
                </a:solidFill>
                <a:ea typeface="Verdana" panose="020B0604030504040204" pitchFamily="34" charset="0"/>
                <a:cs typeface="Verdana" panose="020B0604030504040204" pitchFamily="34" charset="0"/>
              </a:rPr>
              <a:t>s</a:t>
            </a:r>
            <a:r>
              <a:rPr lang="en-GB" sz="2400" b="1" dirty="0" smtClean="0">
                <a:solidFill>
                  <a:schemeClr val="tx2">
                    <a:lumMod val="60000"/>
                    <a:lumOff val="40000"/>
                  </a:schemeClr>
                </a:solidFill>
                <a:ea typeface="Verdana" panose="020B0604030504040204" pitchFamily="34" charset="0"/>
                <a:cs typeface="Verdana" panose="020B0604030504040204" pitchFamily="34" charset="0"/>
              </a:rPr>
              <a:t>ponsors, donors, partners</a:t>
            </a:r>
          </a:p>
        </p:txBody>
      </p:sp>
    </p:spTree>
    <p:extLst>
      <p:ext uri="{BB962C8B-B14F-4D97-AF65-F5344CB8AC3E}">
        <p14:creationId xmlns:p14="http://schemas.microsoft.com/office/powerpoint/2010/main" val="298214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a:cxnSpLocks/>
          </p:cNvCxnSpPr>
          <p:nvPr/>
        </p:nvCxnSpPr>
        <p:spPr>
          <a:xfrm>
            <a:off x="433633" y="5563387"/>
            <a:ext cx="11312165" cy="0"/>
          </a:xfrm>
          <a:prstGeom prst="line">
            <a:avLst/>
          </a:prstGeom>
          <a:ln cap="sq"/>
        </p:spPr>
        <p:style>
          <a:lnRef idx="1">
            <a:schemeClr val="dk1"/>
          </a:lnRef>
          <a:fillRef idx="0">
            <a:schemeClr val="dk1"/>
          </a:fillRef>
          <a:effectRef idx="0">
            <a:schemeClr val="dk1"/>
          </a:effectRef>
          <a:fontRef idx="minor">
            <a:schemeClr val="tx1"/>
          </a:fontRef>
        </p:style>
      </p:cxn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658" y="5756871"/>
            <a:ext cx="3465583" cy="1024130"/>
          </a:xfrm>
          <a:prstGeom prst="rect">
            <a:avLst/>
          </a:prstGeo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8933" y="5977467"/>
            <a:ext cx="560116" cy="66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711233" y="1500646"/>
            <a:ext cx="8701971" cy="1200329"/>
          </a:xfrm>
          <a:prstGeom prst="rect">
            <a:avLst/>
          </a:prstGeom>
          <a:noFill/>
        </p:spPr>
        <p:txBody>
          <a:bodyPr wrap="square" rtlCol="0">
            <a:spAutoFit/>
          </a:bodyPr>
          <a:lstStyle/>
          <a:p>
            <a:r>
              <a:rPr lang="en-GB" sz="2400" b="1" dirty="0" smtClean="0">
                <a:solidFill>
                  <a:schemeClr val="tx2">
                    <a:lumMod val="60000"/>
                    <a:lumOff val="40000"/>
                  </a:schemeClr>
                </a:solidFill>
                <a:ea typeface="Verdana" panose="020B0604030504040204" pitchFamily="34" charset="0"/>
                <a:cs typeface="Verdana" panose="020B0604030504040204" pitchFamily="34" charset="0"/>
              </a:rPr>
              <a:t>Guzal Matniyazova, </a:t>
            </a:r>
            <a:r>
              <a:rPr lang="en-GB" sz="2400" dirty="0" smtClean="0">
                <a:solidFill>
                  <a:schemeClr val="tx2">
                    <a:lumMod val="60000"/>
                    <a:lumOff val="40000"/>
                  </a:schemeClr>
                </a:solidFill>
                <a:ea typeface="Verdana" panose="020B0604030504040204" pitchFamily="34" charset="0"/>
                <a:cs typeface="Verdana" panose="020B0604030504040204" pitchFamily="34" charset="0"/>
              </a:rPr>
              <a:t>Project Manager, Fairtrade International</a:t>
            </a:r>
          </a:p>
          <a:p>
            <a:r>
              <a:rPr lang="en-GB" sz="2400" b="1" dirty="0" smtClean="0">
                <a:solidFill>
                  <a:schemeClr val="tx2">
                    <a:lumMod val="60000"/>
                    <a:lumOff val="40000"/>
                  </a:schemeClr>
                </a:solidFill>
                <a:ea typeface="Verdana" panose="020B0604030504040204" pitchFamily="34" charset="0"/>
                <a:cs typeface="Verdana" panose="020B0604030504040204" pitchFamily="34" charset="0"/>
                <a:hlinkClick r:id="rId4"/>
              </a:rPr>
              <a:t>g.matniyazova@fairtrade.net</a:t>
            </a:r>
            <a:endParaRPr lang="en-GB" sz="2400" b="1" dirty="0" smtClean="0">
              <a:solidFill>
                <a:schemeClr val="tx2">
                  <a:lumMod val="60000"/>
                  <a:lumOff val="40000"/>
                </a:schemeClr>
              </a:solidFill>
              <a:ea typeface="Verdana" panose="020B0604030504040204" pitchFamily="34" charset="0"/>
              <a:cs typeface="Verdana" panose="020B0604030504040204" pitchFamily="34" charset="0"/>
            </a:endParaRPr>
          </a:p>
          <a:p>
            <a:endParaRPr lang="en-GB" sz="2400" b="1" dirty="0" smtClean="0">
              <a:solidFill>
                <a:schemeClr val="tx2">
                  <a:lumMod val="60000"/>
                  <a:lumOff val="40000"/>
                </a:schemeClr>
              </a:solidFill>
              <a:ea typeface="Verdana" panose="020B0604030504040204" pitchFamily="34" charset="0"/>
              <a:cs typeface="Verdana" panose="020B0604030504040204" pitchFamily="34" charset="0"/>
            </a:endParaRPr>
          </a:p>
        </p:txBody>
      </p:sp>
      <p:sp>
        <p:nvSpPr>
          <p:cNvPr id="8" name="TextBox 7"/>
          <p:cNvSpPr txBox="1"/>
          <p:nvPr/>
        </p:nvSpPr>
        <p:spPr>
          <a:xfrm>
            <a:off x="711233" y="469104"/>
            <a:ext cx="7339896" cy="954107"/>
          </a:xfrm>
          <a:prstGeom prst="rect">
            <a:avLst/>
          </a:prstGeom>
          <a:noFill/>
        </p:spPr>
        <p:txBody>
          <a:bodyPr wrap="square" rtlCol="0">
            <a:spAutoFit/>
          </a:bodyPr>
          <a:lstStyle/>
          <a:p>
            <a:r>
              <a:rPr lang="en-GB" sz="3200" b="1" dirty="0" smtClean="0">
                <a:solidFill>
                  <a:schemeClr val="tx2">
                    <a:lumMod val="60000"/>
                    <a:lumOff val="40000"/>
                  </a:schemeClr>
                </a:solidFill>
                <a:ea typeface="Verdana" panose="020B0604030504040204" pitchFamily="34" charset="0"/>
                <a:cs typeface="Verdana" panose="020B0604030504040204" pitchFamily="34" charset="0"/>
              </a:rPr>
              <a:t>CONTACT US</a:t>
            </a:r>
          </a:p>
          <a:p>
            <a:endParaRPr lang="en-GB" sz="2400" b="1" dirty="0" smtClean="0">
              <a:solidFill>
                <a:schemeClr val="tx2">
                  <a:lumMod val="60000"/>
                  <a:lumOff val="40000"/>
                </a:schemeClr>
              </a:solidFill>
              <a:ea typeface="Verdana" panose="020B0604030504040204" pitchFamily="34" charset="0"/>
              <a:cs typeface="Verdana" panose="020B0604030504040204" pitchFamily="34" charset="0"/>
            </a:endParaRPr>
          </a:p>
        </p:txBody>
      </p:sp>
      <p:sp>
        <p:nvSpPr>
          <p:cNvPr id="12" name="TextBox 11"/>
          <p:cNvSpPr txBox="1"/>
          <p:nvPr/>
        </p:nvSpPr>
        <p:spPr>
          <a:xfrm>
            <a:off x="711233" y="3505429"/>
            <a:ext cx="8701971" cy="830997"/>
          </a:xfrm>
          <a:prstGeom prst="rect">
            <a:avLst/>
          </a:prstGeom>
          <a:noFill/>
        </p:spPr>
        <p:txBody>
          <a:bodyPr wrap="square" rtlCol="0">
            <a:spAutoFit/>
          </a:bodyPr>
          <a:lstStyle/>
          <a:p>
            <a:r>
              <a:rPr lang="en-GB" sz="2400" b="1" dirty="0" smtClean="0">
                <a:solidFill>
                  <a:schemeClr val="tx2">
                    <a:lumMod val="60000"/>
                    <a:lumOff val="40000"/>
                  </a:schemeClr>
                </a:solidFill>
                <a:ea typeface="Verdana" panose="020B0604030504040204" pitchFamily="34" charset="0"/>
                <a:cs typeface="Verdana" panose="020B0604030504040204" pitchFamily="34" charset="0"/>
              </a:rPr>
              <a:t>Project info:</a:t>
            </a:r>
          </a:p>
          <a:p>
            <a:r>
              <a:rPr lang="en-GB" sz="2400" b="1" dirty="0">
                <a:solidFill>
                  <a:schemeClr val="tx2">
                    <a:lumMod val="60000"/>
                    <a:lumOff val="40000"/>
                  </a:schemeClr>
                </a:solidFill>
                <a:ea typeface="Verdana" panose="020B0604030504040204" pitchFamily="34" charset="0"/>
                <a:cs typeface="Verdana" panose="020B0604030504040204" pitchFamily="34" charset="0"/>
                <a:hlinkClick r:id="rId5"/>
              </a:rPr>
              <a:t>https://</a:t>
            </a:r>
            <a:r>
              <a:rPr lang="en-GB" sz="2400" b="1" dirty="0" smtClean="0">
                <a:solidFill>
                  <a:schemeClr val="tx2">
                    <a:lumMod val="60000"/>
                    <a:lumOff val="40000"/>
                  </a:schemeClr>
                </a:solidFill>
                <a:ea typeface="Verdana" panose="020B0604030504040204" pitchFamily="34" charset="0"/>
                <a:cs typeface="Verdana" panose="020B0604030504040204" pitchFamily="34" charset="0"/>
                <a:hlinkClick r:id="rId5"/>
              </a:rPr>
              <a:t>www.fairtrade.net/about/projects/trade-fair-live-fair</a:t>
            </a:r>
            <a:r>
              <a:rPr lang="en-GB" sz="2400" b="1" dirty="0" smtClean="0">
                <a:solidFill>
                  <a:schemeClr val="tx2">
                    <a:lumMod val="60000"/>
                    <a:lumOff val="40000"/>
                  </a:schemeClr>
                </a:solidFill>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22583568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2794</TotalTime>
  <Words>408</Words>
  <Application>Microsoft Office PowerPoint</Application>
  <PresentationFormat>Widescreen</PresentationFormat>
  <Paragraphs>56</Paragraphs>
  <Slides>9</Slides>
  <Notes>3</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Calibri Light</vt:lpstr>
      <vt:lpstr>DejaVu Sans</vt:lpstr>
      <vt:lpstr>Verdana</vt:lpstr>
      <vt:lpstr>Office Theme</vt:lpstr>
      <vt:lpstr>1_Office Theme</vt:lpstr>
      <vt:lpstr>Communicating and Engaging: pitfalls &amp; solutions </vt:lpstr>
      <vt:lpstr>PowerPoint Presentation</vt:lpstr>
      <vt:lpstr>PowerPoint Presentation</vt:lpstr>
      <vt:lpstr>PowerPoint Presentation</vt:lpstr>
      <vt:lpstr>FAST FASHION CRISIS CAMPAIGN by Traidcraft Exchange</vt:lpstr>
      <vt:lpstr>PUBLIC MOBILISATION WORKING GROUP</vt:lpstr>
      <vt:lpstr>PROJECT BRANDING</vt:lpstr>
      <vt:lpstr>PowerPoint Presentation</vt:lpstr>
      <vt:lpstr>PowerPoint Presentation</vt:lpstr>
    </vt:vector>
  </TitlesOfParts>
  <Company>Fairtrade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Trade Fair  Live Fair</dc:title>
  <dc:creator>Sarah Brazier</dc:creator>
  <cp:lastModifiedBy>Guzal</cp:lastModifiedBy>
  <cp:revision>173</cp:revision>
  <dcterms:created xsi:type="dcterms:W3CDTF">2018-05-17T16:23:54Z</dcterms:created>
  <dcterms:modified xsi:type="dcterms:W3CDTF">2020-09-17T06:11:48Z</dcterms:modified>
</cp:coreProperties>
</file>