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Lst>
  <p:notesMasterIdLst>
    <p:notesMasterId r:id="rId53"/>
  </p:notesMasterIdLst>
  <p:handoutMasterIdLst>
    <p:handoutMasterId r:id="rId54"/>
  </p:handoutMasterIdLst>
  <p:sldIdLst>
    <p:sldId id="1170" r:id="rId2"/>
    <p:sldId id="1091" r:id="rId3"/>
    <p:sldId id="1073" r:id="rId4"/>
    <p:sldId id="1079" r:id="rId5"/>
    <p:sldId id="1169" r:id="rId6"/>
    <p:sldId id="1108" r:id="rId7"/>
    <p:sldId id="1105" r:id="rId8"/>
    <p:sldId id="1109" r:id="rId9"/>
    <p:sldId id="1110" r:id="rId10"/>
    <p:sldId id="1111" r:id="rId11"/>
    <p:sldId id="1112" r:id="rId12"/>
    <p:sldId id="1113" r:id="rId13"/>
    <p:sldId id="1114" r:id="rId14"/>
    <p:sldId id="1106" r:id="rId15"/>
    <p:sldId id="1161" r:id="rId16"/>
    <p:sldId id="1101" r:id="rId17"/>
    <p:sldId id="1107" r:id="rId18"/>
    <p:sldId id="1158" r:id="rId19"/>
    <p:sldId id="1131" r:id="rId20"/>
    <p:sldId id="1132" r:id="rId21"/>
    <p:sldId id="1133" r:id="rId22"/>
    <p:sldId id="1134" r:id="rId23"/>
    <p:sldId id="1168" r:id="rId24"/>
    <p:sldId id="1140" r:id="rId25"/>
    <p:sldId id="1135" r:id="rId26"/>
    <p:sldId id="1136" r:id="rId27"/>
    <p:sldId id="1137" r:id="rId28"/>
    <p:sldId id="1138" r:id="rId29"/>
    <p:sldId id="1139" r:id="rId30"/>
    <p:sldId id="1102" r:id="rId31"/>
    <p:sldId id="1141" r:id="rId32"/>
    <p:sldId id="1154" r:id="rId33"/>
    <p:sldId id="1123" r:id="rId34"/>
    <p:sldId id="1152" r:id="rId35"/>
    <p:sldId id="1162" r:id="rId36"/>
    <p:sldId id="1155" r:id="rId37"/>
    <p:sldId id="1124" r:id="rId38"/>
    <p:sldId id="1143" r:id="rId39"/>
    <p:sldId id="1153" r:id="rId40"/>
    <p:sldId id="1163" r:id="rId41"/>
    <p:sldId id="1164" r:id="rId42"/>
    <p:sldId id="1156" r:id="rId43"/>
    <p:sldId id="1125" r:id="rId44"/>
    <p:sldId id="1145" r:id="rId45"/>
    <p:sldId id="1150" r:id="rId46"/>
    <p:sldId id="1165" r:id="rId47"/>
    <p:sldId id="1166" r:id="rId48"/>
    <p:sldId id="1157" r:id="rId49"/>
    <p:sldId id="1126" r:id="rId50"/>
    <p:sldId id="1151" r:id="rId51"/>
    <p:sldId id="1167" r:id="rId52"/>
  </p:sldIdLst>
  <p:sldSz cx="10440988" cy="7308850"/>
  <p:notesSz cx="6669088" cy="9926638"/>
  <p:defaultTextStyle>
    <a:defPPr>
      <a:defRPr lang="en-US"/>
    </a:defPPr>
    <a:lvl1pPr algn="l" rtl="0" fontAlgn="base">
      <a:spcBef>
        <a:spcPct val="0"/>
      </a:spcBef>
      <a:spcAft>
        <a:spcPct val="0"/>
      </a:spcAft>
      <a:defRPr sz="2000" b="1" kern="1200">
        <a:solidFill>
          <a:schemeClr val="tx1"/>
        </a:solidFill>
        <a:latin typeface="Arial" charset="0"/>
        <a:ea typeface="+mn-ea"/>
        <a:cs typeface="+mn-cs"/>
      </a:defRPr>
    </a:lvl1pPr>
    <a:lvl2pPr marL="457200" algn="l" rtl="0" fontAlgn="base">
      <a:spcBef>
        <a:spcPct val="0"/>
      </a:spcBef>
      <a:spcAft>
        <a:spcPct val="0"/>
      </a:spcAft>
      <a:defRPr sz="2000" b="1" kern="1200">
        <a:solidFill>
          <a:schemeClr val="tx1"/>
        </a:solidFill>
        <a:latin typeface="Arial" charset="0"/>
        <a:ea typeface="+mn-ea"/>
        <a:cs typeface="+mn-cs"/>
      </a:defRPr>
    </a:lvl2pPr>
    <a:lvl3pPr marL="914400" algn="l" rtl="0" fontAlgn="base">
      <a:spcBef>
        <a:spcPct val="0"/>
      </a:spcBef>
      <a:spcAft>
        <a:spcPct val="0"/>
      </a:spcAft>
      <a:defRPr sz="2000" b="1" kern="1200">
        <a:solidFill>
          <a:schemeClr val="tx1"/>
        </a:solidFill>
        <a:latin typeface="Arial" charset="0"/>
        <a:ea typeface="+mn-ea"/>
        <a:cs typeface="+mn-cs"/>
      </a:defRPr>
    </a:lvl3pPr>
    <a:lvl4pPr marL="1371600" algn="l" rtl="0" fontAlgn="base">
      <a:spcBef>
        <a:spcPct val="0"/>
      </a:spcBef>
      <a:spcAft>
        <a:spcPct val="0"/>
      </a:spcAft>
      <a:defRPr sz="2000" b="1" kern="1200">
        <a:solidFill>
          <a:schemeClr val="tx1"/>
        </a:solidFill>
        <a:latin typeface="Arial" charset="0"/>
        <a:ea typeface="+mn-ea"/>
        <a:cs typeface="+mn-cs"/>
      </a:defRPr>
    </a:lvl4pPr>
    <a:lvl5pPr marL="1828800" algn="l" rtl="0" fontAlgn="base">
      <a:spcBef>
        <a:spcPct val="0"/>
      </a:spcBef>
      <a:spcAft>
        <a:spcPct val="0"/>
      </a:spcAft>
      <a:defRPr sz="2000" b="1" kern="1200">
        <a:solidFill>
          <a:schemeClr val="tx1"/>
        </a:solidFill>
        <a:latin typeface="Arial" charset="0"/>
        <a:ea typeface="+mn-ea"/>
        <a:cs typeface="+mn-cs"/>
      </a:defRPr>
    </a:lvl5pPr>
    <a:lvl6pPr marL="2286000" algn="l" defTabSz="914400" rtl="0" eaLnBrk="1" latinLnBrk="0" hangingPunct="1">
      <a:defRPr sz="2000" b="1" kern="1200">
        <a:solidFill>
          <a:schemeClr val="tx1"/>
        </a:solidFill>
        <a:latin typeface="Arial" charset="0"/>
        <a:ea typeface="+mn-ea"/>
        <a:cs typeface="+mn-cs"/>
      </a:defRPr>
    </a:lvl6pPr>
    <a:lvl7pPr marL="2743200" algn="l" defTabSz="914400" rtl="0" eaLnBrk="1" latinLnBrk="0" hangingPunct="1">
      <a:defRPr sz="2000" b="1" kern="1200">
        <a:solidFill>
          <a:schemeClr val="tx1"/>
        </a:solidFill>
        <a:latin typeface="Arial" charset="0"/>
        <a:ea typeface="+mn-ea"/>
        <a:cs typeface="+mn-cs"/>
      </a:defRPr>
    </a:lvl7pPr>
    <a:lvl8pPr marL="3200400" algn="l" defTabSz="914400" rtl="0" eaLnBrk="1" latinLnBrk="0" hangingPunct="1">
      <a:defRPr sz="2000" b="1" kern="1200">
        <a:solidFill>
          <a:schemeClr val="tx1"/>
        </a:solidFill>
        <a:latin typeface="Arial" charset="0"/>
        <a:ea typeface="+mn-ea"/>
        <a:cs typeface="+mn-cs"/>
      </a:defRPr>
    </a:lvl8pPr>
    <a:lvl9pPr marL="3657600" algn="l" defTabSz="914400" rtl="0" eaLnBrk="1" latinLnBrk="0" hangingPunct="1">
      <a:defRPr sz="20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FFCC99"/>
    <a:srgbClr val="FFFFCC"/>
    <a:srgbClr val="FFCCCC"/>
    <a:srgbClr val="993366"/>
    <a:srgbClr val="E4E4F0"/>
    <a:srgbClr val="E4E4E4"/>
    <a:srgbClr val="800080"/>
    <a:srgbClr val="80808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72" autoAdjust="0"/>
    <p:restoredTop sz="92124" autoAdjust="0"/>
  </p:normalViewPr>
  <p:slideViewPr>
    <p:cSldViewPr>
      <p:cViewPr varScale="1">
        <p:scale>
          <a:sx n="92" d="100"/>
          <a:sy n="92" d="100"/>
        </p:scale>
        <p:origin x="-240" y="-108"/>
      </p:cViewPr>
      <p:guideLst>
        <p:guide orient="horz" pos="2302"/>
        <p:guide pos="3288"/>
      </p:guideLst>
    </p:cSldViewPr>
  </p:slideViewPr>
  <p:outlineViewPr>
    <p:cViewPr>
      <p:scale>
        <a:sx n="33" d="100"/>
        <a:sy n="33" d="100"/>
      </p:scale>
      <p:origin x="246" y="83856"/>
    </p:cViewPr>
  </p:outlineViewPr>
  <p:notesTextViewPr>
    <p:cViewPr>
      <p:scale>
        <a:sx n="100" d="100"/>
        <a:sy n="100" d="100"/>
      </p:scale>
      <p:origin x="0" y="0"/>
    </p:cViewPr>
  </p:notesTextViewPr>
  <p:sorterViewPr>
    <p:cViewPr>
      <p:scale>
        <a:sx n="100" d="100"/>
        <a:sy n="100" d="100"/>
      </p:scale>
      <p:origin x="0" y="720"/>
    </p:cViewPr>
  </p:sorterViewPr>
  <p:notesViewPr>
    <p:cSldViewPr>
      <p:cViewPr varScale="1">
        <p:scale>
          <a:sx n="78" d="100"/>
          <a:sy n="78" d="100"/>
        </p:scale>
        <p:origin x="-2154" y="-90"/>
      </p:cViewPr>
      <p:guideLst>
        <p:guide orient="horz" pos="3126"/>
        <p:guide pos="210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p>
        </p:txBody>
      </p:sp>
      <p:sp>
        <p:nvSpPr>
          <p:cNvPr id="60419"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p>
        </p:txBody>
      </p:sp>
      <p:sp>
        <p:nvSpPr>
          <p:cNvPr id="60420"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endParaRPr lang="en-US"/>
          </a:p>
        </p:txBody>
      </p:sp>
      <p:sp>
        <p:nvSpPr>
          <p:cNvPr id="60421"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64166ACF-5C41-4BCA-BBC3-FA4984FE5CAD}" type="slidenum">
              <a:rPr lang="en-US"/>
              <a:pPr>
                <a:defRPr/>
              </a:pPr>
              <a:t>‹#›</a:t>
            </a:fld>
            <a:endParaRPr lang="en-US"/>
          </a:p>
        </p:txBody>
      </p:sp>
    </p:spTree>
    <p:extLst>
      <p:ext uri="{BB962C8B-B14F-4D97-AF65-F5344CB8AC3E}">
        <p14:creationId xmlns:p14="http://schemas.microsoft.com/office/powerpoint/2010/main" val="4246691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p>
        </p:txBody>
      </p:sp>
      <p:sp>
        <p:nvSpPr>
          <p:cNvPr id="3075" name="Rectangle 3"/>
          <p:cNvSpPr>
            <a:spLocks noGrp="1" noChangeArrowheads="1"/>
          </p:cNvSpPr>
          <p:nvPr>
            <p:ph type="dt"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p>
        </p:txBody>
      </p:sp>
      <p:sp>
        <p:nvSpPr>
          <p:cNvPr id="28676" name="Rectangle 4"/>
          <p:cNvSpPr>
            <a:spLocks noGrp="1" noRot="1" noChangeAspect="1" noChangeArrowheads="1" noTextEdit="1"/>
          </p:cNvSpPr>
          <p:nvPr>
            <p:ph type="sldImg" idx="2"/>
          </p:nvPr>
        </p:nvSpPr>
        <p:spPr bwMode="auto">
          <a:xfrm>
            <a:off x="-58738" y="242888"/>
            <a:ext cx="6743701" cy="4721225"/>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252413" y="5040313"/>
            <a:ext cx="6092825" cy="41417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endParaRPr lang="en-US"/>
          </a:p>
        </p:txBody>
      </p:sp>
      <p:sp>
        <p:nvSpPr>
          <p:cNvPr id="3079" name="Rectangle 7"/>
          <p:cNvSpPr>
            <a:spLocks noGrp="1" noChangeArrowheads="1"/>
          </p:cNvSpPr>
          <p:nvPr>
            <p:ph type="sldNum" sz="quarter" idx="5"/>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B934B1FC-66E3-4004-A621-B496CD529007}" type="slidenum">
              <a:rPr lang="en-US"/>
              <a:pPr>
                <a:defRPr/>
              </a:pPr>
              <a:t>‹#›</a:t>
            </a:fld>
            <a:endParaRPr lang="en-US"/>
          </a:p>
        </p:txBody>
      </p:sp>
    </p:spTree>
    <p:extLst>
      <p:ext uri="{BB962C8B-B14F-4D97-AF65-F5344CB8AC3E}">
        <p14:creationId xmlns:p14="http://schemas.microsoft.com/office/powerpoint/2010/main" val="11569175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4F27841B-41F4-46EA-AF7E-A5CFE53206E8}" type="slidenum">
              <a:rPr lang="en-US" smtClean="0"/>
              <a:pPr/>
              <a:t>2</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B934B1FC-66E3-4004-A621-B496CD529007}" type="slidenum">
              <a:rPr lang="en-US" smtClean="0"/>
              <a:pPr>
                <a:defRPr/>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36546" name="Rectangle 2"/>
          <p:cNvSpPr>
            <a:spLocks noGrp="1" noChangeArrowheads="1"/>
          </p:cNvSpPr>
          <p:nvPr>
            <p:ph type="ctrTitle"/>
          </p:nvPr>
        </p:nvSpPr>
        <p:spPr>
          <a:xfrm>
            <a:off x="782638" y="2270125"/>
            <a:ext cx="8875712" cy="1566863"/>
          </a:xfrm>
        </p:spPr>
        <p:txBody>
          <a:bodyPr/>
          <a:lstStyle>
            <a:lvl1pPr>
              <a:defRPr/>
            </a:lvl1pPr>
          </a:lstStyle>
          <a:p>
            <a:r>
              <a:rPr lang="en-US"/>
              <a:t>Click to edit Master title style</a:t>
            </a:r>
          </a:p>
        </p:txBody>
      </p:sp>
      <p:sp>
        <p:nvSpPr>
          <p:cNvPr id="236547" name="Rectangle 3"/>
          <p:cNvSpPr>
            <a:spLocks noGrp="1" noChangeArrowheads="1"/>
          </p:cNvSpPr>
          <p:nvPr>
            <p:ph type="subTitle" idx="1"/>
          </p:nvPr>
        </p:nvSpPr>
        <p:spPr>
          <a:xfrm>
            <a:off x="1566863" y="4141788"/>
            <a:ext cx="7307262" cy="1868487"/>
          </a:xfrm>
        </p:spPr>
        <p:txBody>
          <a:bodyPr/>
          <a:lstStyle>
            <a:lvl1pPr marL="0" indent="0" algn="ctr">
              <a:buFont typeface="Wingdings" pitchFamily="2" charset="2"/>
              <a:buNone/>
              <a:defRPr/>
            </a:lvl1pPr>
          </a:lstStyle>
          <a:p>
            <a:r>
              <a:rPr lang="en-US"/>
              <a:t>Click to edit Master subtitle style</a:t>
            </a:r>
          </a:p>
        </p:txBody>
      </p:sp>
      <p:sp>
        <p:nvSpPr>
          <p:cNvPr id="4" name="Rectangle 4"/>
          <p:cNvSpPr>
            <a:spLocks noGrp="1" noChangeArrowheads="1"/>
          </p:cNvSpPr>
          <p:nvPr>
            <p:ph type="dt" sz="half" idx="10"/>
          </p:nvPr>
        </p:nvSpPr>
        <p:spPr/>
        <p:txBody>
          <a:bodyPr/>
          <a:lstStyle>
            <a:lvl1pPr>
              <a:defRPr>
                <a:latin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Arial" charset="0"/>
              </a:defRPr>
            </a:lvl1pPr>
          </a:lstStyle>
          <a:p>
            <a:pPr>
              <a:defRPr/>
            </a:pPr>
            <a:fld id="{8FCDF0D9-BD34-49DE-9568-9062B0303883}" type="slidenum">
              <a:rPr lang="en-US"/>
              <a:pPr>
                <a:defRPr/>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3C489D-DF36-4298-AFCE-FF17AD97433C}" type="slidenum">
              <a:rPr lang="en-US"/>
              <a:pPr>
                <a:defRPr/>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5500" y="4695825"/>
            <a:ext cx="8874125" cy="14525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825500" y="3097213"/>
            <a:ext cx="8874125" cy="159861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66F7B7B-4C1E-4C11-B619-B584BF86D030}" type="slidenum">
              <a:rPr lang="en-US"/>
              <a:pPr>
                <a:defRPr/>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22288" y="1704975"/>
            <a:ext cx="4621212"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95900" y="1704975"/>
            <a:ext cx="46228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6ABA2A3-F67A-4B7C-81C1-4F6746E78DAC}" type="slidenum">
              <a:rPr lang="en-US"/>
              <a:pPr>
                <a:defRPr/>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2288" y="292100"/>
            <a:ext cx="9396412" cy="1219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22288" y="1636713"/>
            <a:ext cx="4613275" cy="681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22288" y="2317750"/>
            <a:ext cx="4613275" cy="4211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303838" y="1636713"/>
            <a:ext cx="4614862" cy="681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03838" y="2317750"/>
            <a:ext cx="4614862" cy="4211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FA54062-BE81-41EA-94C8-76B7A435FB29}" type="slidenum">
              <a:rPr lang="en-US"/>
              <a:pPr>
                <a:defRPr/>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3E0F920-85F9-483C-9416-E7B15A99DDCE}" type="slidenum">
              <a:rPr lang="en-US"/>
              <a:pPr>
                <a:defRPr/>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EA604C1-45DA-4DE1-81A0-D8A974F34DE1}" type="slidenum">
              <a:rPr lang="en-US"/>
              <a:pPr>
                <a:defRPr/>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2288" y="290513"/>
            <a:ext cx="3435350" cy="12382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081463" y="290513"/>
            <a:ext cx="5837237" cy="62388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22288" y="1528763"/>
            <a:ext cx="3435350" cy="5000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14DCAA5-F02C-4ABD-B385-2AEBA5F26F9D}" type="slidenum">
              <a:rPr lang="en-US"/>
              <a:pPr>
                <a:defRPr/>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46288" y="5116513"/>
            <a:ext cx="6264275"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046288" y="652463"/>
            <a:ext cx="6264275" cy="43862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046288" y="5719763"/>
            <a:ext cx="6264275" cy="8588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BC8C6F-AD57-47D6-9B04-53A1FFD3EDBE}" type="slidenum">
              <a:rPr lang="en-US"/>
              <a:pPr>
                <a:defRPr/>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D78EBA6-D91C-4354-A5B0-B299CC55AA2E}" type="slidenum">
              <a:rPr lang="en-US"/>
              <a:pPr>
                <a:defRPr/>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70788" y="58738"/>
            <a:ext cx="2347912" cy="64706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22288" y="58738"/>
            <a:ext cx="6896100" cy="64706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42A44A7-80DD-4655-8F96-0EA05A803154}" type="slidenum">
              <a:rPr lang="en-US"/>
              <a:pPr>
                <a:defRPr/>
              </a:pPr>
              <a:t>‹#›</a:t>
            </a:fld>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522288" y="58738"/>
            <a:ext cx="9396412" cy="6470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8A552A2-09A7-4DE8-BB6C-7367B89AD52B}" type="slidenum">
              <a:rPr lang="en-US"/>
              <a:pPr>
                <a:defRPr/>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522288" y="58738"/>
            <a:ext cx="8154987" cy="1219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22288" y="1704975"/>
            <a:ext cx="9396412" cy="482441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FEE5595-B745-4CBB-91C3-F9478C4C094E}" type="slidenum">
              <a:rPr lang="en-US"/>
              <a:pPr>
                <a:defRPr/>
              </a:pPr>
              <a:t>‹#›</a:t>
            </a:fld>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8C246F6-EAE5-4840-BA04-22E0665A9E05}" type="slidenum">
              <a:rPr lang="en-US"/>
              <a:pPr>
                <a:defRPr/>
              </a:pPr>
              <a:t>‹#›</a:t>
            </a:fld>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lvl1pPr>
              <a:defRPr/>
            </a:lvl1pPr>
          </a:lstStyle>
          <a:p>
            <a:pPr>
              <a:defRPr/>
            </a:pPr>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FABA75E5-BC69-4106-9E24-DAC767B12BCD}" type="slidenum">
              <a:rPr lang="en-US"/>
              <a:pPr>
                <a:defRPr/>
              </a:pPr>
              <a:t>‹#›</a:t>
            </a:fld>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2288" y="58738"/>
            <a:ext cx="8154987"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522288" y="1704975"/>
            <a:ext cx="9396412" cy="4824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4500" name="Rectangle 4"/>
          <p:cNvSpPr>
            <a:spLocks noGrp="1" noChangeArrowheads="1"/>
          </p:cNvSpPr>
          <p:nvPr>
            <p:ph type="dt" sz="half" idx="2"/>
          </p:nvPr>
        </p:nvSpPr>
        <p:spPr bwMode="auto">
          <a:xfrm>
            <a:off x="522288" y="6656388"/>
            <a:ext cx="2435225" cy="5064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mn-lt"/>
              </a:defRPr>
            </a:lvl1pPr>
          </a:lstStyle>
          <a:p>
            <a:pPr>
              <a:defRPr/>
            </a:pPr>
            <a:endParaRPr lang="en-US"/>
          </a:p>
        </p:txBody>
      </p:sp>
      <p:sp>
        <p:nvSpPr>
          <p:cNvPr id="234501" name="Rectangle 5"/>
          <p:cNvSpPr>
            <a:spLocks noGrp="1" noChangeArrowheads="1"/>
          </p:cNvSpPr>
          <p:nvPr>
            <p:ph type="ftr" sz="quarter" idx="3"/>
          </p:nvPr>
        </p:nvSpPr>
        <p:spPr bwMode="auto">
          <a:xfrm>
            <a:off x="3567113" y="6656388"/>
            <a:ext cx="3306762" cy="5064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a:defRPr/>
            </a:pPr>
            <a:endParaRPr lang="en-US"/>
          </a:p>
        </p:txBody>
      </p:sp>
      <p:sp>
        <p:nvSpPr>
          <p:cNvPr id="234502" name="Rectangle 6"/>
          <p:cNvSpPr>
            <a:spLocks noGrp="1" noChangeArrowheads="1"/>
          </p:cNvSpPr>
          <p:nvPr>
            <p:ph type="sldNum" sz="quarter" idx="4"/>
          </p:nvPr>
        </p:nvSpPr>
        <p:spPr bwMode="auto">
          <a:xfrm>
            <a:off x="7483475" y="6656388"/>
            <a:ext cx="2435225" cy="5064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a:defRPr/>
            </a:pPr>
            <a:fld id="{FA304D2F-5B26-4614-BA29-FB43E55EE98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20"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 id="2147484021" r:id="rId15"/>
  </p:sldLayoutIdLst>
  <p:transition/>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Myriad Pro" pitchFamily="34" charset="0"/>
        </a:defRPr>
      </a:lvl2pPr>
      <a:lvl3pPr algn="ctr" rtl="0" eaLnBrk="0" fontAlgn="base" hangingPunct="0">
        <a:spcBef>
          <a:spcPct val="0"/>
        </a:spcBef>
        <a:spcAft>
          <a:spcPct val="0"/>
        </a:spcAft>
        <a:defRPr sz="4400">
          <a:solidFill>
            <a:schemeClr val="tx2"/>
          </a:solidFill>
          <a:latin typeface="Myriad Pro" pitchFamily="34" charset="0"/>
        </a:defRPr>
      </a:lvl3pPr>
      <a:lvl4pPr algn="ctr" rtl="0" eaLnBrk="0" fontAlgn="base" hangingPunct="0">
        <a:spcBef>
          <a:spcPct val="0"/>
        </a:spcBef>
        <a:spcAft>
          <a:spcPct val="0"/>
        </a:spcAft>
        <a:defRPr sz="4400">
          <a:solidFill>
            <a:schemeClr val="tx2"/>
          </a:solidFill>
          <a:latin typeface="Myriad Pro" pitchFamily="34" charset="0"/>
        </a:defRPr>
      </a:lvl4pPr>
      <a:lvl5pPr algn="ctr" rtl="0" eaLnBrk="0" fontAlgn="base" hangingPunct="0">
        <a:spcBef>
          <a:spcPct val="0"/>
        </a:spcBef>
        <a:spcAft>
          <a:spcPct val="0"/>
        </a:spcAft>
        <a:defRPr sz="4400">
          <a:solidFill>
            <a:schemeClr val="tx2"/>
          </a:solidFill>
          <a:latin typeface="Myriad Pro" pitchFamily="34" charset="0"/>
        </a:defRPr>
      </a:lvl5pPr>
      <a:lvl6pPr marL="457200" algn="ctr" rtl="0" fontAlgn="base">
        <a:spcBef>
          <a:spcPct val="0"/>
        </a:spcBef>
        <a:spcAft>
          <a:spcPct val="0"/>
        </a:spcAft>
        <a:defRPr sz="4400">
          <a:solidFill>
            <a:schemeClr val="tx2"/>
          </a:solidFill>
          <a:latin typeface="Myriad Pro" pitchFamily="34" charset="0"/>
        </a:defRPr>
      </a:lvl6pPr>
      <a:lvl7pPr marL="914400" algn="ctr" rtl="0" fontAlgn="base">
        <a:spcBef>
          <a:spcPct val="0"/>
        </a:spcBef>
        <a:spcAft>
          <a:spcPct val="0"/>
        </a:spcAft>
        <a:defRPr sz="4400">
          <a:solidFill>
            <a:schemeClr val="tx2"/>
          </a:solidFill>
          <a:latin typeface="Myriad Pro" pitchFamily="34" charset="0"/>
        </a:defRPr>
      </a:lvl7pPr>
      <a:lvl8pPr marL="1371600" algn="ctr" rtl="0" fontAlgn="base">
        <a:spcBef>
          <a:spcPct val="0"/>
        </a:spcBef>
        <a:spcAft>
          <a:spcPct val="0"/>
        </a:spcAft>
        <a:defRPr sz="4400">
          <a:solidFill>
            <a:schemeClr val="tx2"/>
          </a:solidFill>
          <a:latin typeface="Myriad Pro" pitchFamily="34" charset="0"/>
        </a:defRPr>
      </a:lvl8pPr>
      <a:lvl9pPr marL="1828800" algn="ctr" rtl="0" fontAlgn="base">
        <a:spcBef>
          <a:spcPct val="0"/>
        </a:spcBef>
        <a:spcAft>
          <a:spcPct val="0"/>
        </a:spcAft>
        <a:defRPr sz="4400">
          <a:solidFill>
            <a:schemeClr val="tx2"/>
          </a:solidFill>
          <a:latin typeface="Myriad Pro" pitchFamily="34" charset="0"/>
        </a:defRPr>
      </a:lvl9pPr>
    </p:titleStyle>
    <p:bodyStyle>
      <a:lvl1pPr marL="342900" indent="-342900" algn="l" rtl="0" eaLnBrk="0" fontAlgn="base" hangingPunct="0">
        <a:spcBef>
          <a:spcPct val="20000"/>
        </a:spcBef>
        <a:spcAft>
          <a:spcPct val="0"/>
        </a:spcAft>
        <a:buFont typeface="Wingdings" pitchFamily="2" charset="2"/>
        <a:buChar char="ü"/>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SzPct val="75000"/>
        <a:buChar char="o"/>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9"/>
          <p:cNvSpPr txBox="1">
            <a:spLocks noChangeArrowheads="1"/>
          </p:cNvSpPr>
          <p:nvPr/>
        </p:nvSpPr>
        <p:spPr bwMode="auto">
          <a:xfrm>
            <a:off x="2260542" y="5957052"/>
            <a:ext cx="1671561" cy="395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111" tIns="49556" rIns="99111" bIns="49556">
            <a:spAutoFit/>
          </a:bodyPr>
          <a:lstStyle>
            <a:lvl1pPr defTabSz="936625" eaLnBrk="0" hangingPunct="0">
              <a:defRPr sz="1000">
                <a:solidFill>
                  <a:schemeClr val="tx1"/>
                </a:solidFill>
                <a:latin typeface="Verdana" pitchFamily="34" charset="0"/>
                <a:ea typeface="ＭＳ Ｐゴシック" charset="-128"/>
              </a:defRPr>
            </a:lvl1pPr>
            <a:lvl2pPr marL="742950" indent="-285750" defTabSz="936625" eaLnBrk="0" hangingPunct="0">
              <a:defRPr sz="1000">
                <a:solidFill>
                  <a:schemeClr val="tx1"/>
                </a:solidFill>
                <a:latin typeface="Verdana" pitchFamily="34" charset="0"/>
                <a:ea typeface="ＭＳ Ｐゴシック" charset="-128"/>
              </a:defRPr>
            </a:lvl2pPr>
            <a:lvl3pPr marL="1143000" indent="-228600" defTabSz="936625" eaLnBrk="0" hangingPunct="0">
              <a:defRPr sz="1000">
                <a:solidFill>
                  <a:schemeClr val="tx1"/>
                </a:solidFill>
                <a:latin typeface="Verdana" pitchFamily="34" charset="0"/>
                <a:ea typeface="ＭＳ Ｐゴシック" charset="-128"/>
              </a:defRPr>
            </a:lvl3pPr>
            <a:lvl4pPr marL="1600200" indent="-228600" defTabSz="936625" eaLnBrk="0" hangingPunct="0">
              <a:defRPr sz="1000">
                <a:solidFill>
                  <a:schemeClr val="tx1"/>
                </a:solidFill>
                <a:latin typeface="Verdana" pitchFamily="34" charset="0"/>
                <a:ea typeface="ＭＳ Ｐゴシック" charset="-128"/>
              </a:defRPr>
            </a:lvl4pPr>
            <a:lvl5pPr marL="2057400" indent="-228600" defTabSz="936625" eaLnBrk="0" hangingPunct="0">
              <a:defRPr sz="1000">
                <a:solidFill>
                  <a:schemeClr val="tx1"/>
                </a:solidFill>
                <a:latin typeface="Verdana" pitchFamily="34" charset="0"/>
                <a:ea typeface="ＭＳ Ｐゴシック" charset="-128"/>
              </a:defRPr>
            </a:lvl5pPr>
            <a:lvl6pPr marL="25146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6pPr>
            <a:lvl7pPr marL="29718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7pPr>
            <a:lvl8pPr marL="34290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8pPr>
            <a:lvl9pPr marL="38862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9pPr>
          </a:lstStyle>
          <a:p>
            <a:pPr eaLnBrk="1" hangingPunct="1"/>
            <a:endParaRPr lang="es-ES_tradnl" sz="1900">
              <a:latin typeface="Arial" charset="0"/>
            </a:endParaRPr>
          </a:p>
        </p:txBody>
      </p:sp>
      <p:sp>
        <p:nvSpPr>
          <p:cNvPr id="2051" name="Text Box 17"/>
          <p:cNvSpPr txBox="1">
            <a:spLocks noChangeArrowheads="1"/>
          </p:cNvSpPr>
          <p:nvPr/>
        </p:nvSpPr>
        <p:spPr bwMode="auto">
          <a:xfrm>
            <a:off x="515356" y="2426134"/>
            <a:ext cx="1668216" cy="3070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817" tIns="48408" rIns="96817" bIns="48408"/>
          <a:lstStyle>
            <a:lvl1pPr defTabSz="936625" eaLnBrk="0" hangingPunct="0">
              <a:defRPr sz="1000">
                <a:solidFill>
                  <a:schemeClr val="tx1"/>
                </a:solidFill>
                <a:latin typeface="Verdana" pitchFamily="34" charset="0"/>
                <a:ea typeface="ＭＳ Ｐゴシック" charset="-128"/>
              </a:defRPr>
            </a:lvl1pPr>
            <a:lvl2pPr marL="742950" indent="-285750" defTabSz="936625" eaLnBrk="0" hangingPunct="0">
              <a:defRPr sz="1000">
                <a:solidFill>
                  <a:schemeClr val="tx1"/>
                </a:solidFill>
                <a:latin typeface="Verdana" pitchFamily="34" charset="0"/>
                <a:ea typeface="ＭＳ Ｐゴシック" charset="-128"/>
              </a:defRPr>
            </a:lvl2pPr>
            <a:lvl3pPr marL="1143000" indent="-228600" defTabSz="936625" eaLnBrk="0" hangingPunct="0">
              <a:defRPr sz="1000">
                <a:solidFill>
                  <a:schemeClr val="tx1"/>
                </a:solidFill>
                <a:latin typeface="Verdana" pitchFamily="34" charset="0"/>
                <a:ea typeface="ＭＳ Ｐゴシック" charset="-128"/>
              </a:defRPr>
            </a:lvl3pPr>
            <a:lvl4pPr marL="1600200" indent="-228600" defTabSz="936625" eaLnBrk="0" hangingPunct="0">
              <a:defRPr sz="1000">
                <a:solidFill>
                  <a:schemeClr val="tx1"/>
                </a:solidFill>
                <a:latin typeface="Verdana" pitchFamily="34" charset="0"/>
                <a:ea typeface="ＭＳ Ｐゴシック" charset="-128"/>
              </a:defRPr>
            </a:lvl4pPr>
            <a:lvl5pPr marL="2057400" indent="-228600" defTabSz="936625" eaLnBrk="0" hangingPunct="0">
              <a:defRPr sz="1000">
                <a:solidFill>
                  <a:schemeClr val="tx1"/>
                </a:solidFill>
                <a:latin typeface="Verdana" pitchFamily="34" charset="0"/>
                <a:ea typeface="ＭＳ Ｐゴシック" charset="-128"/>
              </a:defRPr>
            </a:lvl5pPr>
            <a:lvl6pPr marL="25146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6pPr>
            <a:lvl7pPr marL="29718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7pPr>
            <a:lvl8pPr marL="34290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8pPr>
            <a:lvl9pPr marL="38862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9pPr>
          </a:lstStyle>
          <a:p>
            <a:pPr algn="r" eaLnBrk="1" hangingPunct="1"/>
            <a:endParaRPr lang="en-GB" sz="800">
              <a:solidFill>
                <a:srgbClr val="99CCFF"/>
              </a:solidFill>
            </a:endParaRPr>
          </a:p>
          <a:p>
            <a:pPr algn="r" eaLnBrk="1" hangingPunct="1">
              <a:lnSpc>
                <a:spcPct val="75000"/>
              </a:lnSpc>
            </a:pPr>
            <a:endParaRPr lang="en-GB" sz="1900"/>
          </a:p>
        </p:txBody>
      </p:sp>
      <p:sp>
        <p:nvSpPr>
          <p:cNvPr id="2052" name="Text Box 31"/>
          <p:cNvSpPr txBox="1">
            <a:spLocks noChangeArrowheads="1"/>
          </p:cNvSpPr>
          <p:nvPr/>
        </p:nvSpPr>
        <p:spPr bwMode="auto">
          <a:xfrm>
            <a:off x="2335836" y="2426133"/>
            <a:ext cx="6679555" cy="71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817" tIns="48408" rIns="96817" bIns="48408">
            <a:spAutoFit/>
          </a:bodyPr>
          <a:lstStyle>
            <a:lvl1pPr defTabSz="936625" eaLnBrk="0" hangingPunct="0">
              <a:defRPr sz="1000">
                <a:solidFill>
                  <a:schemeClr val="tx1"/>
                </a:solidFill>
                <a:latin typeface="Verdana" pitchFamily="34" charset="0"/>
                <a:ea typeface="ＭＳ Ｐゴシック" charset="-128"/>
              </a:defRPr>
            </a:lvl1pPr>
            <a:lvl2pPr marL="742950" indent="-285750" defTabSz="936625" eaLnBrk="0" hangingPunct="0">
              <a:defRPr sz="1000">
                <a:solidFill>
                  <a:schemeClr val="tx1"/>
                </a:solidFill>
                <a:latin typeface="Verdana" pitchFamily="34" charset="0"/>
                <a:ea typeface="ＭＳ Ｐゴシック" charset="-128"/>
              </a:defRPr>
            </a:lvl2pPr>
            <a:lvl3pPr marL="1143000" indent="-228600" defTabSz="936625" eaLnBrk="0" hangingPunct="0">
              <a:defRPr sz="1000">
                <a:solidFill>
                  <a:schemeClr val="tx1"/>
                </a:solidFill>
                <a:latin typeface="Verdana" pitchFamily="34" charset="0"/>
                <a:ea typeface="ＭＳ Ｐゴシック" charset="-128"/>
              </a:defRPr>
            </a:lvl3pPr>
            <a:lvl4pPr marL="1600200" indent="-228600" defTabSz="936625" eaLnBrk="0" hangingPunct="0">
              <a:defRPr sz="1000">
                <a:solidFill>
                  <a:schemeClr val="tx1"/>
                </a:solidFill>
                <a:latin typeface="Verdana" pitchFamily="34" charset="0"/>
                <a:ea typeface="ＭＳ Ｐゴシック" charset="-128"/>
              </a:defRPr>
            </a:lvl4pPr>
            <a:lvl5pPr marL="2057400" indent="-228600" defTabSz="936625" eaLnBrk="0" hangingPunct="0">
              <a:defRPr sz="1000">
                <a:solidFill>
                  <a:schemeClr val="tx1"/>
                </a:solidFill>
                <a:latin typeface="Verdana" pitchFamily="34" charset="0"/>
                <a:ea typeface="ＭＳ Ｐゴシック" charset="-128"/>
              </a:defRPr>
            </a:lvl5pPr>
            <a:lvl6pPr marL="25146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6pPr>
            <a:lvl7pPr marL="29718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7pPr>
            <a:lvl8pPr marL="34290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8pPr>
            <a:lvl9pPr marL="3886200" indent="-228600" defTabSz="936625" eaLnBrk="0" fontAlgn="base" hangingPunct="0">
              <a:spcBef>
                <a:spcPct val="0"/>
              </a:spcBef>
              <a:spcAft>
                <a:spcPct val="0"/>
              </a:spcAft>
              <a:defRPr sz="1000">
                <a:solidFill>
                  <a:schemeClr val="tx1"/>
                </a:solidFill>
                <a:latin typeface="Verdana" pitchFamily="34" charset="0"/>
                <a:ea typeface="ＭＳ Ｐゴシック" charset="-128"/>
              </a:defRPr>
            </a:lvl9pPr>
          </a:lstStyle>
          <a:p>
            <a:pPr algn="ctr" eaLnBrk="1" hangingPunct="1"/>
            <a:r>
              <a:rPr lang="en-GB" b="1" i="1" dirty="0">
                <a:solidFill>
                  <a:srgbClr val="800000"/>
                </a:solidFill>
              </a:rPr>
              <a:t>The Evaluation Unit of DG for Development and Co-operation </a:t>
            </a:r>
            <a:r>
              <a:rPr lang="en-GB" b="1" i="1" dirty="0" err="1">
                <a:solidFill>
                  <a:srgbClr val="800000"/>
                </a:solidFill>
              </a:rPr>
              <a:t>EuropeAid</a:t>
            </a:r>
            <a:r>
              <a:rPr lang="en-GB" b="1" i="1" dirty="0">
                <a:solidFill>
                  <a:srgbClr val="800000"/>
                </a:solidFill>
              </a:rPr>
              <a:t> </a:t>
            </a:r>
          </a:p>
          <a:p>
            <a:pPr algn="ctr" eaLnBrk="1" hangingPunct="1"/>
            <a:r>
              <a:rPr lang="en-GB" b="1" i="1" dirty="0">
                <a:solidFill>
                  <a:srgbClr val="800000"/>
                </a:solidFill>
              </a:rPr>
              <a:t>invites you to the</a:t>
            </a:r>
          </a:p>
          <a:p>
            <a:pPr algn="ctr" eaLnBrk="1" hangingPunct="1"/>
            <a:r>
              <a:rPr lang="en-GB" b="1" i="1" dirty="0">
                <a:solidFill>
                  <a:srgbClr val="800000"/>
                </a:solidFill>
              </a:rPr>
              <a:t> Seminar presenting results and recommendations of the evaluation of </a:t>
            </a:r>
          </a:p>
          <a:p>
            <a:pPr algn="ctr" eaLnBrk="1" hangingPunct="1"/>
            <a:r>
              <a:rPr lang="en-GB" b="1" i="1" dirty="0">
                <a:solidFill>
                  <a:srgbClr val="800000"/>
                </a:solidFill>
              </a:rPr>
              <a:t>European Commission Support to Decentralisation processes</a:t>
            </a:r>
          </a:p>
        </p:txBody>
      </p:sp>
      <p:sp>
        <p:nvSpPr>
          <p:cNvPr id="2053" name="Rectangle 22"/>
          <p:cNvSpPr>
            <a:spLocks noChangeArrowheads="1"/>
          </p:cNvSpPr>
          <p:nvPr/>
        </p:nvSpPr>
        <p:spPr bwMode="auto">
          <a:xfrm>
            <a:off x="179934" y="3429408"/>
            <a:ext cx="2704724" cy="1872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9111" tIns="49556" rIns="99111" bIns="49556"/>
          <a:lstStyle/>
          <a:p>
            <a:pPr marL="191616" defTabSz="991699">
              <a:tabLst>
                <a:tab pos="90766" algn="l"/>
              </a:tabLst>
            </a:pPr>
            <a:endParaRPr lang="en-GB" sz="1000" dirty="0">
              <a:solidFill>
                <a:srgbClr val="800000"/>
              </a:solidFill>
            </a:endParaRPr>
          </a:p>
          <a:p>
            <a:pPr marL="191616" defTabSz="991699">
              <a:buFontTx/>
              <a:buChar char="•"/>
              <a:tabLst>
                <a:tab pos="90766" algn="l"/>
              </a:tabLst>
            </a:pPr>
            <a:r>
              <a:rPr lang="en-GB" sz="1000" b="0" i="1" dirty="0">
                <a:solidFill>
                  <a:srgbClr val="800000"/>
                </a:solidFill>
              </a:rPr>
              <a:t>What have been the results of the EC approaches in supporting Decentralisation processes in partners countries? What are the lessons learned and future perspectives? </a:t>
            </a:r>
          </a:p>
          <a:p>
            <a:pPr marL="191616" defTabSz="991699">
              <a:buFontTx/>
              <a:buChar char="•"/>
              <a:tabLst>
                <a:tab pos="90766" algn="l"/>
              </a:tabLst>
            </a:pPr>
            <a:endParaRPr lang="en-GB" sz="1000" b="0" i="1" dirty="0">
              <a:solidFill>
                <a:srgbClr val="800000"/>
              </a:solidFill>
            </a:endParaRPr>
          </a:p>
          <a:p>
            <a:pPr marL="191616" defTabSz="991699">
              <a:buFontTx/>
              <a:buChar char="•"/>
              <a:tabLst>
                <a:tab pos="90766" algn="l"/>
              </a:tabLst>
            </a:pPr>
            <a:r>
              <a:rPr lang="en-GB" sz="1000" b="0" i="1" dirty="0">
                <a:solidFill>
                  <a:srgbClr val="800000"/>
                </a:solidFill>
              </a:rPr>
              <a:t>What are EU strengths and weaknesses in supporting decentralisation processes?</a:t>
            </a:r>
          </a:p>
          <a:p>
            <a:pPr marL="191616" defTabSz="991699">
              <a:tabLst>
                <a:tab pos="90766" algn="l"/>
              </a:tabLst>
            </a:pPr>
            <a:endParaRPr lang="en-GB" sz="1000" b="0" i="1" dirty="0">
              <a:solidFill>
                <a:srgbClr val="800000"/>
              </a:solidFill>
            </a:endParaRPr>
          </a:p>
          <a:p>
            <a:pPr marL="191616" defTabSz="991699">
              <a:buFontTx/>
              <a:buChar char="•"/>
              <a:tabLst>
                <a:tab pos="90766" algn="l"/>
              </a:tabLst>
            </a:pPr>
            <a:r>
              <a:rPr lang="en-GB" sz="1000" b="0" i="1" dirty="0">
                <a:solidFill>
                  <a:srgbClr val="800000"/>
                </a:solidFill>
              </a:rPr>
              <a:t>How has the EC ensured a complementary use of its various instruments in supporting Decentralisation processes?</a:t>
            </a:r>
          </a:p>
          <a:p>
            <a:pPr marL="191616" defTabSz="991699">
              <a:buFontTx/>
              <a:buChar char="•"/>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buFontTx/>
              <a:buChar char="•"/>
              <a:tabLst>
                <a:tab pos="90766" algn="l"/>
              </a:tabLst>
            </a:pPr>
            <a:endParaRPr lang="en-GB" sz="1300" i="1" dirty="0">
              <a:solidFill>
                <a:srgbClr val="800000"/>
              </a:solidFill>
            </a:endParaRPr>
          </a:p>
          <a:p>
            <a:pPr marL="191616" defTabSz="991699">
              <a:tabLst>
                <a:tab pos="90766" algn="l"/>
              </a:tabLst>
            </a:pPr>
            <a:r>
              <a:rPr lang="en-GB" sz="1000" dirty="0"/>
              <a:t/>
            </a:r>
            <a:br>
              <a:rPr lang="en-GB" sz="1000" dirty="0"/>
            </a:br>
            <a:endParaRPr lang="en-US" sz="1000" dirty="0">
              <a:solidFill>
                <a:srgbClr val="800000"/>
              </a:solidFill>
            </a:endParaRPr>
          </a:p>
          <a:p>
            <a:pPr marL="191616" defTabSz="991699">
              <a:tabLst>
                <a:tab pos="90766" algn="l"/>
              </a:tabLst>
            </a:pPr>
            <a:endParaRPr lang="en-US" sz="1000" dirty="0">
              <a:solidFill>
                <a:srgbClr val="800000"/>
              </a:solidFill>
            </a:endParaRPr>
          </a:p>
          <a:p>
            <a:pPr marL="191616" defTabSz="991699">
              <a:tabLst>
                <a:tab pos="90766" algn="l"/>
              </a:tabLst>
            </a:pPr>
            <a:endParaRPr lang="en-GB" sz="1000" dirty="0">
              <a:solidFill>
                <a:srgbClr val="800000"/>
              </a:solidFill>
            </a:endParaRPr>
          </a:p>
          <a:p>
            <a:pPr marL="191616" algn="r" defTabSz="991699">
              <a:tabLst>
                <a:tab pos="90766" algn="l"/>
              </a:tabLst>
            </a:pPr>
            <a:r>
              <a:rPr lang="en-US" b="1" dirty="0"/>
              <a:t> </a:t>
            </a:r>
          </a:p>
          <a:p>
            <a:pPr marL="191616" algn="r" defTabSz="991699">
              <a:tabLst>
                <a:tab pos="90766" algn="l"/>
              </a:tabLst>
            </a:pPr>
            <a:endParaRPr lang="sv-SE" dirty="0"/>
          </a:p>
          <a:p>
            <a:pPr marL="191616" algn="r" defTabSz="991699">
              <a:tabLst>
                <a:tab pos="90766" algn="l"/>
              </a:tabLst>
            </a:pPr>
            <a:r>
              <a:rPr lang="sv-SE" dirty="0">
                <a:latin typeface="Arial" charset="0"/>
              </a:rPr>
              <a:t> </a:t>
            </a:r>
            <a:endParaRPr lang="en-US" dirty="0">
              <a:latin typeface="Arial" charset="0"/>
            </a:endParaRPr>
          </a:p>
        </p:txBody>
      </p:sp>
      <p:sp>
        <p:nvSpPr>
          <p:cNvPr id="2054" name="Rectangle 24"/>
          <p:cNvSpPr>
            <a:spLocks noChangeArrowheads="1"/>
          </p:cNvSpPr>
          <p:nvPr/>
        </p:nvSpPr>
        <p:spPr bwMode="auto">
          <a:xfrm>
            <a:off x="287797" y="3131640"/>
            <a:ext cx="1445675" cy="30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9111" tIns="49556" rIns="99111" bIns="49556">
            <a:spAutoFit/>
          </a:bodyPr>
          <a:lstStyle/>
          <a:p>
            <a:pPr marL="191616" algn="ctr" defTabSz="991699">
              <a:tabLst>
                <a:tab pos="90766" algn="l"/>
              </a:tabLst>
            </a:pPr>
            <a:r>
              <a:rPr lang="fr-BE" sz="1300" dirty="0">
                <a:solidFill>
                  <a:srgbClr val="800000"/>
                </a:solidFill>
              </a:rPr>
              <a:t>Questions</a:t>
            </a:r>
          </a:p>
        </p:txBody>
      </p:sp>
      <p:sp>
        <p:nvSpPr>
          <p:cNvPr id="2055" name="Rectangle 22"/>
          <p:cNvSpPr>
            <a:spLocks noChangeArrowheads="1"/>
          </p:cNvSpPr>
          <p:nvPr/>
        </p:nvSpPr>
        <p:spPr bwMode="auto">
          <a:xfrm>
            <a:off x="2640366" y="3884519"/>
            <a:ext cx="1972745" cy="122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9111" tIns="49556" rIns="99111" bIns="49556">
            <a:spAutoFit/>
          </a:bodyPr>
          <a:lstStyle/>
          <a:p>
            <a:pPr marL="191616" algn="r" defTabSz="991699">
              <a:tabLst>
                <a:tab pos="90766" algn="l"/>
              </a:tabLst>
            </a:pPr>
            <a:endParaRPr lang="sv-SE" sz="1300"/>
          </a:p>
          <a:p>
            <a:pPr marL="191616" algn="r" defTabSz="991699">
              <a:tabLst>
                <a:tab pos="90766" algn="l"/>
              </a:tabLst>
            </a:pPr>
            <a:r>
              <a:rPr lang="en-US" b="1"/>
              <a:t> </a:t>
            </a:r>
          </a:p>
          <a:p>
            <a:pPr marL="191616" algn="r" defTabSz="991699">
              <a:tabLst>
                <a:tab pos="90766" algn="l"/>
              </a:tabLst>
            </a:pPr>
            <a:endParaRPr lang="sv-SE"/>
          </a:p>
          <a:p>
            <a:pPr marL="191616" algn="r" defTabSz="991699">
              <a:tabLst>
                <a:tab pos="90766" algn="l"/>
              </a:tabLst>
            </a:pPr>
            <a:r>
              <a:rPr lang="sv-SE">
                <a:latin typeface="Arial" charset="0"/>
              </a:rPr>
              <a:t> </a:t>
            </a:r>
            <a:endParaRPr lang="en-US">
              <a:latin typeface="Arial" charset="0"/>
            </a:endParaRPr>
          </a:p>
        </p:txBody>
      </p:sp>
      <p:sp>
        <p:nvSpPr>
          <p:cNvPr id="2056" name="Rectangle 23"/>
          <p:cNvSpPr>
            <a:spLocks noChangeArrowheads="1"/>
          </p:cNvSpPr>
          <p:nvPr/>
        </p:nvSpPr>
        <p:spPr bwMode="auto">
          <a:xfrm>
            <a:off x="0" y="0"/>
            <a:ext cx="10507917" cy="1189381"/>
          </a:xfrm>
          <a:prstGeom prst="rect">
            <a:avLst/>
          </a:prstGeom>
          <a:solidFill>
            <a:srgbClr val="8000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99111" tIns="49556" rIns="99111" bIns="49556"/>
          <a:lstStyle/>
          <a:p>
            <a:pPr marL="191616" algn="ctr" defTabSz="991699">
              <a:tabLst>
                <a:tab pos="90766" algn="l"/>
              </a:tabLst>
            </a:pPr>
            <a:endParaRPr lang="en-GB" sz="2500" i="1">
              <a:solidFill>
                <a:schemeClr val="bg1"/>
              </a:solidFill>
              <a:latin typeface="Arial Narrow" pitchFamily="34" charset="0"/>
            </a:endParaRPr>
          </a:p>
          <a:p>
            <a:pPr marL="191616" algn="ctr" defTabSz="991699">
              <a:tabLst>
                <a:tab pos="90766" algn="l"/>
              </a:tabLst>
            </a:pPr>
            <a:endParaRPr lang="en-GB" sz="1500" i="1">
              <a:solidFill>
                <a:schemeClr val="bg1"/>
              </a:solidFill>
              <a:latin typeface="Arial Narrow" pitchFamily="34" charset="0"/>
            </a:endParaRPr>
          </a:p>
        </p:txBody>
      </p:sp>
      <p:sp>
        <p:nvSpPr>
          <p:cNvPr id="2057" name="Rectangle 37"/>
          <p:cNvSpPr>
            <a:spLocks noChangeArrowheads="1"/>
          </p:cNvSpPr>
          <p:nvPr/>
        </p:nvSpPr>
        <p:spPr bwMode="auto">
          <a:xfrm>
            <a:off x="5295790" y="5949380"/>
            <a:ext cx="1745184" cy="40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9111" tIns="49556" rIns="99111" bIns="49556" anchor="ctr">
            <a:spAutoFit/>
          </a:bodyPr>
          <a:lstStyle/>
          <a:p>
            <a:pPr algn="r" eaLnBrk="0" hangingPunct="0"/>
            <a:endParaRPr lang="en-US"/>
          </a:p>
        </p:txBody>
      </p:sp>
      <p:pic>
        <p:nvPicPr>
          <p:cNvPr id="2058" name="Picture 44" descr="European Commissio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254" y="355292"/>
            <a:ext cx="1726779" cy="120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9" name="Rectangle 47"/>
          <p:cNvSpPr>
            <a:spLocks noChangeArrowheads="1"/>
          </p:cNvSpPr>
          <p:nvPr/>
        </p:nvSpPr>
        <p:spPr bwMode="auto">
          <a:xfrm>
            <a:off x="1273332" y="1659719"/>
            <a:ext cx="7964600" cy="653059"/>
          </a:xfrm>
          <a:prstGeom prst="rect">
            <a:avLst/>
          </a:prstGeom>
          <a:solidFill>
            <a:srgbClr val="FFC000"/>
          </a:solidFill>
          <a:ln w="15875" algn="ctr">
            <a:solidFill>
              <a:srgbClr val="800000"/>
            </a:solidFill>
            <a:miter lim="800000"/>
            <a:headEnd/>
            <a:tailEnd/>
          </a:ln>
        </p:spPr>
        <p:txBody>
          <a:bodyPr wrap="none" lIns="99111" tIns="49556" rIns="99111" bIns="49556"/>
          <a:lstStyle/>
          <a:p>
            <a:pPr marL="191616" algn="ctr" defTabSz="991699">
              <a:tabLst>
                <a:tab pos="90766" algn="l"/>
              </a:tabLst>
            </a:pPr>
            <a:r>
              <a:rPr lang="en-GB" sz="1700" i="1"/>
              <a:t>Evaluation of </a:t>
            </a:r>
          </a:p>
          <a:p>
            <a:pPr marL="191616" algn="ctr" defTabSz="991699">
              <a:tabLst>
                <a:tab pos="90766" algn="l"/>
              </a:tabLst>
            </a:pPr>
            <a:r>
              <a:rPr lang="en-GB" sz="1700" i="1"/>
              <a:t>European Commission Support to Decentralisation processes</a:t>
            </a:r>
          </a:p>
          <a:p>
            <a:pPr marL="191616" algn="ctr" defTabSz="991699">
              <a:tabLst>
                <a:tab pos="90766" algn="l"/>
              </a:tabLst>
            </a:pPr>
            <a:endParaRPr lang="en-GB" sz="1700" i="1"/>
          </a:p>
        </p:txBody>
      </p:sp>
      <p:sp>
        <p:nvSpPr>
          <p:cNvPr id="2060" name="Rectangle 49"/>
          <p:cNvSpPr>
            <a:spLocks noChangeArrowheads="1"/>
          </p:cNvSpPr>
          <p:nvPr/>
        </p:nvSpPr>
        <p:spPr bwMode="auto">
          <a:xfrm>
            <a:off x="4765374" y="7107519"/>
            <a:ext cx="704433" cy="201331"/>
          </a:xfrm>
          <a:prstGeom prst="rect">
            <a:avLst/>
          </a:prstGeom>
          <a:solidFill>
            <a:srgbClr val="800000"/>
          </a:solidFill>
          <a:ln w="9525" algn="ctr">
            <a:solidFill>
              <a:srgbClr val="99CCFF"/>
            </a:solidFill>
            <a:miter lim="800000"/>
            <a:headEnd/>
            <a:tailEnd/>
          </a:ln>
        </p:spPr>
        <p:txBody>
          <a:bodyPr wrap="none" lIns="99111" tIns="49556" rIns="99111" bIns="49556" anchor="ctr"/>
          <a:lstStyle/>
          <a:p>
            <a:endParaRPr lang="fr-BE">
              <a:solidFill>
                <a:srgbClr val="800000"/>
              </a:solidFill>
            </a:endParaRPr>
          </a:p>
        </p:txBody>
      </p:sp>
      <p:pic>
        <p:nvPicPr>
          <p:cNvPr id="2061" name="Picture 19" descr="Volunteer_Worksho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0191" y="3310084"/>
            <a:ext cx="5101694" cy="2072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2" name="Rectangle 20"/>
          <p:cNvSpPr>
            <a:spLocks noChangeArrowheads="1"/>
          </p:cNvSpPr>
          <p:nvPr/>
        </p:nvSpPr>
        <p:spPr bwMode="auto">
          <a:xfrm rot="10770674" flipV="1">
            <a:off x="1651484" y="6121093"/>
            <a:ext cx="7591468" cy="731022"/>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lgn="ctr">
                <a:solidFill>
                  <a:srgbClr val="99CCF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9111" tIns="49556" rIns="99111" bIns="49556" anchor="ctr">
            <a:spAutoFit/>
          </a:bodyPr>
          <a:lstStyle/>
          <a:p>
            <a:pPr algn="ctr"/>
            <a:r>
              <a:rPr lang="en-GB" altLang="ja-JP" sz="1200" b="1" dirty="0">
                <a:solidFill>
                  <a:srgbClr val="800000"/>
                </a:solidFill>
              </a:rPr>
              <a:t>To download the full report:</a:t>
            </a:r>
          </a:p>
          <a:p>
            <a:pPr algn="ctr"/>
            <a:r>
              <a:rPr lang="en-GB" altLang="ja-JP" sz="1200" b="1" dirty="0">
                <a:solidFill>
                  <a:srgbClr val="800000"/>
                </a:solidFill>
              </a:rPr>
              <a:t>http://ec.europa.eu/europeaid/how/evaluation/evaluation_reports/2012/1300_docs_en.htm</a:t>
            </a:r>
            <a:endParaRPr lang="en-GB" altLang="ja-JP" sz="1200" dirty="0">
              <a:solidFill>
                <a:srgbClr val="800000"/>
              </a:solidFill>
            </a:endParaRPr>
          </a:p>
          <a:p>
            <a:pPr algn="ctr"/>
            <a:endParaRPr lang="en-GB" altLang="ja-JP" sz="1700" dirty="0">
              <a:solidFill>
                <a:srgbClr val="800000"/>
              </a:solidFill>
            </a:endParaRPr>
          </a:p>
        </p:txBody>
      </p:sp>
    </p:spTree>
    <p:extLst>
      <p:ext uri="{BB962C8B-B14F-4D97-AF65-F5344CB8AC3E}">
        <p14:creationId xmlns:p14="http://schemas.microsoft.com/office/powerpoint/2010/main" val="378268313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098" name="Rectangle 19"/>
          <p:cNvSpPr>
            <a:spLocks noChangeArrowheads="1"/>
          </p:cNvSpPr>
          <p:nvPr/>
        </p:nvSpPr>
        <p:spPr bwMode="auto">
          <a:xfrm>
            <a:off x="0" y="0"/>
            <a:ext cx="1476375" cy="7308850"/>
          </a:xfrm>
          <a:prstGeom prst="rect">
            <a:avLst/>
          </a:prstGeom>
          <a:ln w="19050">
            <a:solidFill>
              <a:schemeClr val="tx1"/>
            </a:solidFill>
            <a:miter lim="800000"/>
            <a:headEnd/>
            <a:tailEnd/>
          </a:ln>
        </p:spPr>
        <p:txBody>
          <a:bodyPr wrap="none" anchor="ctr"/>
          <a:lstStyle/>
          <a:p>
            <a:endParaRPr lang="de-DE" b="0"/>
          </a:p>
        </p:txBody>
      </p:sp>
      <p:sp>
        <p:nvSpPr>
          <p:cNvPr id="4100" name="Rectangle 9"/>
          <p:cNvSpPr>
            <a:spLocks noChangeArrowheads="1"/>
          </p:cNvSpPr>
          <p:nvPr/>
        </p:nvSpPr>
        <p:spPr bwMode="auto">
          <a:xfrm>
            <a:off x="2628206" y="1644650"/>
            <a:ext cx="7203182" cy="2154238"/>
          </a:xfrm>
          <a:prstGeom prst="rect">
            <a:avLst/>
          </a:prstGeom>
          <a:noFill/>
          <a:ln w="9525">
            <a:noFill/>
            <a:miter lim="800000"/>
            <a:headEnd/>
            <a:tailEnd/>
          </a:ln>
        </p:spPr>
        <p:txBody>
          <a:bodyPr lIns="96800" tIns="48401" rIns="96800" bIns="48401"/>
          <a:lstStyle/>
          <a:p>
            <a:r>
              <a:rPr lang="en-GB" sz="3200" dirty="0" smtClean="0"/>
              <a:t>Thematic global evaluation of the Commission support to decentralisation processes</a:t>
            </a:r>
            <a:endParaRPr lang="en-GB" sz="3200" dirty="0"/>
          </a:p>
        </p:txBody>
      </p:sp>
      <p:sp>
        <p:nvSpPr>
          <p:cNvPr id="4101" name="Rectangle 10"/>
          <p:cNvSpPr>
            <a:spLocks noChangeArrowheads="1"/>
          </p:cNvSpPr>
          <p:nvPr/>
        </p:nvSpPr>
        <p:spPr bwMode="auto">
          <a:xfrm>
            <a:off x="2700214" y="4014465"/>
            <a:ext cx="6120680" cy="1008112"/>
          </a:xfrm>
          <a:prstGeom prst="rect">
            <a:avLst/>
          </a:prstGeom>
          <a:noFill/>
          <a:ln w="9525">
            <a:noFill/>
            <a:miter lim="800000"/>
            <a:headEnd/>
            <a:tailEnd/>
          </a:ln>
        </p:spPr>
        <p:txBody>
          <a:bodyPr lIns="96800" tIns="48401" rIns="96800" bIns="48401"/>
          <a:lstStyle/>
          <a:p>
            <a:pPr>
              <a:spcBef>
                <a:spcPct val="20000"/>
              </a:spcBef>
            </a:pPr>
            <a:r>
              <a:rPr lang="en-GB" sz="2800" b="0" i="1" dirty="0" smtClean="0">
                <a:latin typeface="Myriad Pro" pitchFamily="34" charset="0"/>
              </a:rPr>
              <a:t>Seminar </a:t>
            </a:r>
          </a:p>
          <a:p>
            <a:pPr>
              <a:spcBef>
                <a:spcPct val="20000"/>
              </a:spcBef>
            </a:pPr>
            <a:endParaRPr lang="en-GB" sz="2800" b="0" i="1" dirty="0" smtClean="0">
              <a:latin typeface="Myriad Pro" pitchFamily="34" charset="0"/>
            </a:endParaRPr>
          </a:p>
          <a:p>
            <a:pPr>
              <a:spcBef>
                <a:spcPct val="20000"/>
              </a:spcBef>
            </a:pPr>
            <a:endParaRPr lang="en-GB" sz="2800" b="0" i="1" dirty="0" smtClean="0">
              <a:latin typeface="Myriad Pro" pitchFamily="34" charset="0"/>
            </a:endParaRPr>
          </a:p>
          <a:p>
            <a:pPr>
              <a:spcBef>
                <a:spcPct val="20000"/>
              </a:spcBef>
            </a:pPr>
            <a:r>
              <a:rPr lang="en-GB" sz="2800" b="0" i="1" dirty="0" smtClean="0">
                <a:latin typeface="Myriad Pro" pitchFamily="34" charset="0"/>
              </a:rPr>
              <a:t>Brussels, 12 March 2012</a:t>
            </a:r>
            <a:endParaRPr lang="en-GB" sz="2800" b="0" i="1" dirty="0">
              <a:latin typeface="Myriad Pro" pitchFamily="34" charset="0"/>
            </a:endParaRPr>
          </a:p>
        </p:txBody>
      </p:sp>
      <p:sp>
        <p:nvSpPr>
          <p:cNvPr id="4102" name="Text Box 11"/>
          <p:cNvSpPr txBox="1">
            <a:spLocks noChangeArrowheads="1"/>
          </p:cNvSpPr>
          <p:nvPr/>
        </p:nvSpPr>
        <p:spPr bwMode="auto">
          <a:xfrm>
            <a:off x="1547813" y="6786563"/>
            <a:ext cx="8713787" cy="400110"/>
          </a:xfrm>
          <a:prstGeom prst="rect">
            <a:avLst/>
          </a:prstGeom>
          <a:noFill/>
          <a:ln w="9525">
            <a:noFill/>
            <a:miter lim="800000"/>
            <a:headEnd/>
            <a:tailEnd/>
          </a:ln>
        </p:spPr>
        <p:txBody>
          <a:bodyPr>
            <a:spAutoFit/>
          </a:bodyPr>
          <a:lstStyle/>
          <a:p>
            <a:pPr defTabSz="968375">
              <a:spcBef>
                <a:spcPct val="50000"/>
              </a:spcBef>
            </a:pPr>
            <a:r>
              <a:rPr lang="en-GB" b="0" dirty="0"/>
              <a:t>Contract n° EVA </a:t>
            </a:r>
            <a:r>
              <a:rPr lang="en-GB" b="0" dirty="0" smtClean="0"/>
              <a:t>2007 (EuropeAid/122888/C/SER/Multi) – 2009/226838 </a:t>
            </a:r>
            <a:endParaRPr lang="en-GB" b="0" dirty="0"/>
          </a:p>
        </p:txBody>
      </p:sp>
      <p:pic>
        <p:nvPicPr>
          <p:cNvPr id="4103" name="Picture 1190" descr="complete"/>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80740" y="414065"/>
            <a:ext cx="1256678" cy="720080"/>
          </a:xfrm>
          <a:prstGeom prst="rect">
            <a:avLst/>
          </a:prstGeom>
          <a:noFill/>
          <a:ln w="9525">
            <a:noFill/>
            <a:miter lim="800000"/>
            <a:headEnd/>
            <a:tailEnd/>
          </a:ln>
        </p:spPr>
      </p:pic>
      <p:pic>
        <p:nvPicPr>
          <p:cNvPr id="4104" name="Picture 2" descr="DIE_ENG_Schriftzug_Schwarz_KLEIN"/>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01365" y="5115024"/>
            <a:ext cx="1311275" cy="555625"/>
          </a:xfrm>
          <a:prstGeom prst="rect">
            <a:avLst/>
          </a:prstGeom>
          <a:noFill/>
          <a:ln w="9525">
            <a:noFill/>
            <a:miter lim="800000"/>
            <a:headEnd/>
            <a:tailEnd/>
          </a:ln>
        </p:spPr>
      </p:pic>
      <p:pic>
        <p:nvPicPr>
          <p:cNvPr id="4105" name="Picture 3" descr="Dueomini%20contesto"/>
          <p:cNvPicPr>
            <a:picLocks noChangeAspect="1" noChangeArrowheads="1"/>
          </p:cNvPicPr>
          <p:nvPr/>
        </p:nvPicPr>
        <p:blipFill>
          <a:blip r:embed="rId5" cstate="print">
            <a:clrChange>
              <a:clrFrom>
                <a:srgbClr val="FEFEFC"/>
              </a:clrFrom>
              <a:clrTo>
                <a:srgbClr val="FEFEFC">
                  <a:alpha val="0"/>
                </a:srgbClr>
              </a:clrTo>
            </a:clrChange>
          </a:blip>
          <a:srcRect/>
          <a:stretch>
            <a:fillRect/>
          </a:stretch>
        </p:blipFill>
        <p:spPr bwMode="auto">
          <a:xfrm>
            <a:off x="437915" y="2435627"/>
            <a:ext cx="638175" cy="1101725"/>
          </a:xfrm>
          <a:prstGeom prst="rect">
            <a:avLst/>
          </a:prstGeom>
          <a:noFill/>
          <a:ln w="9525">
            <a:noFill/>
            <a:miter lim="800000"/>
            <a:headEnd/>
            <a:tailEnd/>
          </a:ln>
        </p:spPr>
      </p:pic>
      <p:pic>
        <p:nvPicPr>
          <p:cNvPr id="4106" name="Picture 4" descr="logo ECDPM colour"/>
          <p:cNvPicPr>
            <a:picLocks noChangeAspect="1" noChangeArrowheads="1"/>
          </p:cNvPicPr>
          <p:nvPr/>
        </p:nvPicPr>
        <p:blipFill>
          <a:blip r:embed="rId6" cstate="print">
            <a:clrChange>
              <a:clrFrom>
                <a:srgbClr val="F2FFFF"/>
              </a:clrFrom>
              <a:clrTo>
                <a:srgbClr val="F2FFFF">
                  <a:alpha val="0"/>
                </a:srgbClr>
              </a:clrTo>
            </a:clrChange>
          </a:blip>
          <a:srcRect/>
          <a:stretch>
            <a:fillRect/>
          </a:stretch>
        </p:blipFill>
        <p:spPr bwMode="auto">
          <a:xfrm>
            <a:off x="107715" y="4038868"/>
            <a:ext cx="1298575" cy="504825"/>
          </a:xfrm>
          <a:prstGeom prst="rect">
            <a:avLst/>
          </a:prstGeom>
          <a:noFill/>
          <a:ln w="9525">
            <a:noFill/>
            <a:miter lim="800000"/>
            <a:headEnd/>
            <a:tailEnd/>
          </a:ln>
        </p:spPr>
      </p:pic>
      <p:pic>
        <p:nvPicPr>
          <p:cNvPr id="4108" name="Picture 13" descr="\\Nas2\initiales\y\COMMUN\COMMLIST\Image ADE\DARTS\LOGOS\DARTS-2010-07-26-3 TIFF\ADE_UK_01006433-1.5-OK.tif"/>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275990" y="1635661"/>
            <a:ext cx="962025" cy="298450"/>
          </a:xfrm>
          <a:prstGeom prst="rect">
            <a:avLst/>
          </a:prstGeom>
          <a:noFill/>
          <a:ln w="9525">
            <a:noFill/>
            <a:miter lim="800000"/>
            <a:headEnd/>
            <a:tailEnd/>
          </a:ln>
        </p:spPr>
      </p:pic>
      <p:pic>
        <p:nvPicPr>
          <p:cNvPr id="12" name="Picture 11" descr="odi_small_70x70"/>
          <p:cNvPicPr/>
          <p:nvPr/>
        </p:nvPicPr>
        <p:blipFill>
          <a:blip r:embed="rId8" cstate="print"/>
          <a:srcRect/>
          <a:stretch>
            <a:fillRect/>
          </a:stretch>
        </p:blipFill>
        <p:spPr bwMode="auto">
          <a:xfrm>
            <a:off x="467966" y="6246713"/>
            <a:ext cx="552450" cy="552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dirty="0" smtClean="0"/>
          </a:p>
        </p:txBody>
      </p:sp>
      <p:sp>
        <p:nvSpPr>
          <p:cNvPr id="9219" name="Content Placeholder 13"/>
          <p:cNvSpPr>
            <a:spLocks noGrp="1"/>
          </p:cNvSpPr>
          <p:nvPr>
            <p:ph idx="1"/>
          </p:nvPr>
        </p:nvSpPr>
        <p:spPr>
          <a:xfrm>
            <a:off x="251942" y="2214265"/>
            <a:ext cx="9666758" cy="4935494"/>
          </a:xfrm>
        </p:spPr>
        <p:txBody>
          <a:bodyPr lIns="36000" tIns="36000" rIns="36000" bIns="36000">
            <a:normAutofit/>
          </a:bodyPr>
          <a:lstStyle/>
          <a:p>
            <a:pPr lvl="1"/>
            <a:r>
              <a:rPr lang="en-US" sz="3200" dirty="0" smtClean="0"/>
              <a:t>Part 1: Evaluation approach and methodology</a:t>
            </a:r>
          </a:p>
          <a:p>
            <a:pPr lvl="1"/>
            <a:r>
              <a:rPr lang="en-GB" sz="3200" dirty="0" smtClean="0"/>
              <a:t>Part 2: Main findings </a:t>
            </a:r>
          </a:p>
          <a:p>
            <a:pPr lvl="1"/>
            <a:r>
              <a:rPr lang="en-US" sz="3200" dirty="0" smtClean="0"/>
              <a:t>Part 3: Main conclusions &amp; recommendations</a:t>
            </a:r>
            <a:r>
              <a:rPr lang="en-GB" sz="3200" dirty="0" smtClean="0"/>
              <a:t>.</a:t>
            </a:r>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smtClean="0">
                <a:solidFill>
                  <a:schemeClr val="bg1"/>
                </a:solidFill>
                <a:latin typeface="+mj-lt"/>
              </a:rPr>
              <a:t>Structure of the presentation</a:t>
            </a:r>
          </a:p>
        </p:txBody>
      </p:sp>
      <p:pic>
        <p:nvPicPr>
          <p:cNvPr id="5" name="Picture 1190" descr="complete"/>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8964910" y="297863"/>
            <a:ext cx="1296144" cy="74269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2717800"/>
            <a:ext cx="10440988" cy="1800225"/>
          </a:xfrm>
          <a:prstGeom prst="rect">
            <a:avLst/>
          </a:prstGeom>
          <a:solidFill>
            <a:srgbClr val="993366"/>
          </a:solidFill>
          <a:ln w="9525">
            <a:noFill/>
            <a:miter lim="800000"/>
            <a:headEnd/>
            <a:tailEnd/>
          </a:ln>
        </p:spPr>
        <p:txBody>
          <a:bodyPr wrap="none" lIns="101425" tIns="50713" rIns="101425" bIns="50713" anchor="ctr"/>
          <a:lstStyle/>
          <a:p>
            <a:pPr algn="ctr" defTabSz="1014413"/>
            <a:r>
              <a:rPr lang="en-US" sz="3200" u="sng" dirty="0" smtClean="0">
                <a:solidFill>
                  <a:schemeClr val="bg1"/>
                </a:solidFill>
                <a:latin typeface="Myriad Pro" pitchFamily="34" charset="0"/>
              </a:rPr>
              <a:t>Part I: Evaluation approach and methodology</a:t>
            </a:r>
            <a:endParaRPr lang="de-DE" sz="3200" u="sng"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indhold 2"/>
          <p:cNvSpPr>
            <a:spLocks noGrp="1"/>
          </p:cNvSpPr>
          <p:nvPr>
            <p:ph idx="1"/>
          </p:nvPr>
        </p:nvSpPr>
        <p:spPr/>
        <p:txBody>
          <a:bodyPr/>
          <a:lstStyle/>
          <a:p>
            <a:pPr>
              <a:buNone/>
            </a:pPr>
            <a:r>
              <a:rPr lang="en-GB" sz="2800" i="1" dirty="0" smtClean="0">
                <a:ea typeface="ＭＳ Ｐゴシック" pitchFamily="-84" charset="-128"/>
                <a:cs typeface="ＭＳ Ｐゴシック" pitchFamily="-84" charset="-128"/>
              </a:rPr>
              <a:t>The </a:t>
            </a:r>
            <a:r>
              <a:rPr lang="en-GB" sz="2800" b="1" i="1" dirty="0" smtClean="0">
                <a:ea typeface="ＭＳ Ｐゴシック" pitchFamily="-84" charset="-128"/>
                <a:cs typeface="ＭＳ Ｐゴシック" pitchFamily="-84" charset="-128"/>
              </a:rPr>
              <a:t>purpose of the evaluation</a:t>
            </a:r>
            <a:r>
              <a:rPr lang="en-GB" sz="2800" i="1" dirty="0" smtClean="0">
                <a:ea typeface="ＭＳ Ｐゴシック" pitchFamily="-84" charset="-128"/>
                <a:cs typeface="ＭＳ Ｐゴシック" pitchFamily="-84" charset="-128"/>
              </a:rPr>
              <a:t> is to gain key relevant lessons and to provide recommendations to help for opportune and timely support to decentralisation processes; it shall cover aid delivery over the period </a:t>
            </a:r>
            <a:r>
              <a:rPr lang="en-GB" sz="2800" b="1" i="1" dirty="0" smtClean="0">
                <a:ea typeface="ＭＳ Ｐゴシック" pitchFamily="-84" charset="-128"/>
                <a:cs typeface="ＭＳ Ｐゴシック" pitchFamily="-84" charset="-128"/>
              </a:rPr>
              <a:t>2000-2009</a:t>
            </a:r>
            <a:r>
              <a:rPr lang="en-GB" sz="2800" i="1" dirty="0" smtClean="0">
                <a:ea typeface="ＭＳ Ｐゴシック" pitchFamily="-84" charset="-128"/>
                <a:cs typeface="ＭＳ Ｐゴシック" pitchFamily="-84" charset="-128"/>
              </a:rPr>
              <a:t> taking into account the different entry points: top-down, bottom-up, </a:t>
            </a:r>
            <a:r>
              <a:rPr lang="en-GB" sz="2800" i="1" dirty="0" err="1" smtClean="0">
                <a:ea typeface="ＭＳ Ｐゴシック" pitchFamily="-84" charset="-128"/>
                <a:cs typeface="ＭＳ Ｐゴシック" pitchFamily="-84" charset="-128"/>
              </a:rPr>
              <a:t>sectoral</a:t>
            </a:r>
            <a:r>
              <a:rPr lang="en-GB" sz="2800" i="1" smtClean="0">
                <a:ea typeface="ＭＳ Ｐゴシック" pitchFamily="-84" charset="-128"/>
                <a:cs typeface="ＭＳ Ｐゴシック" pitchFamily="-84" charset="-128"/>
              </a:rPr>
              <a:t>)</a:t>
            </a:r>
            <a:r>
              <a:rPr lang="en-GB" sz="2800" smtClean="0">
                <a:ea typeface="ＭＳ Ｐゴシック" pitchFamily="-84" charset="-128"/>
                <a:cs typeface="ＭＳ Ｐゴシック" pitchFamily="-84" charset="-128"/>
              </a:rPr>
              <a:t>.</a:t>
            </a:r>
            <a:endParaRPr lang="en-GB" sz="2800" dirty="0"/>
          </a:p>
        </p:txBody>
      </p:sp>
      <p:sp>
        <p:nvSpPr>
          <p:cNvPr id="4" name="Pladsholder til diasnummer 3"/>
          <p:cNvSpPr>
            <a:spLocks noGrp="1"/>
          </p:cNvSpPr>
          <p:nvPr>
            <p:ph type="sldNum" sz="quarter" idx="12"/>
          </p:nvPr>
        </p:nvSpPr>
        <p:spPr/>
        <p:txBody>
          <a:bodyPr/>
          <a:lstStyle/>
          <a:p>
            <a:pPr>
              <a:defRPr/>
            </a:pPr>
            <a:fld id="{3D3C489D-DF36-4298-AFCE-FF17AD97433C}" type="slidenum">
              <a:rPr lang="en-US" smtClean="0"/>
              <a:pPr>
                <a:defRPr/>
              </a:pPr>
              <a:t>5</a:t>
            </a:fld>
            <a:endParaRPr lang="en-US"/>
          </a:p>
        </p:txBody>
      </p:sp>
      <p:sp>
        <p:nvSpPr>
          <p:cNvPr id="5"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dirty="0" smtClean="0">
                <a:solidFill>
                  <a:schemeClr val="bg1"/>
                </a:solidFill>
              </a:rPr>
              <a:t>Overall purpose of the evaluation</a:t>
            </a:r>
            <a:endParaRPr lang="en-GB" dirty="0">
              <a:solidFill>
                <a:schemeClr val="bg1"/>
              </a:solidFill>
              <a:latin typeface="Myriad Pro" pitchFamily="34"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a:solidFill>
                  <a:schemeClr val="bg1"/>
                </a:solidFill>
              </a:rPr>
              <a:t>Key steps of the evaluation process</a:t>
            </a:r>
            <a:endParaRPr lang="en-GB">
              <a:solidFill>
                <a:schemeClr val="bg1"/>
              </a:solidFill>
              <a:latin typeface="Myriad Pro" pitchFamily="34" charset="0"/>
            </a:endParaRPr>
          </a:p>
        </p:txBody>
      </p:sp>
      <p:pic>
        <p:nvPicPr>
          <p:cNvPr id="28675" name="Picture 5"/>
          <p:cNvPicPr>
            <a:picLocks noChangeAspect="1" noChangeArrowheads="1"/>
          </p:cNvPicPr>
          <p:nvPr/>
        </p:nvPicPr>
        <p:blipFill>
          <a:blip r:embed="rId2" cstate="print"/>
          <a:srcRect/>
          <a:stretch>
            <a:fillRect/>
          </a:stretch>
        </p:blipFill>
        <p:spPr bwMode="auto">
          <a:xfrm>
            <a:off x="285750" y="1277938"/>
            <a:ext cx="9471025" cy="54721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2"/>
          <p:cNvSpPr>
            <a:spLocks noGrp="1"/>
          </p:cNvSpPr>
          <p:nvPr>
            <p:ph type="title"/>
          </p:nvPr>
        </p:nvSpPr>
        <p:spPr/>
        <p:txBody>
          <a:bodyPr/>
          <a:lstStyle/>
          <a:p>
            <a:endParaRPr lang="en-GB" smtClean="0">
              <a:ea typeface="ＭＳ Ｐゴシック" pitchFamily="-84" charset="-128"/>
            </a:endParaRPr>
          </a:p>
        </p:txBody>
      </p:sp>
      <p:sp>
        <p:nvSpPr>
          <p:cNvPr id="24579" name="Content Placeholder 13"/>
          <p:cNvSpPr>
            <a:spLocks noGrp="1"/>
          </p:cNvSpPr>
          <p:nvPr>
            <p:ph idx="1"/>
          </p:nvPr>
        </p:nvSpPr>
        <p:spPr/>
        <p:txBody>
          <a:bodyPr/>
          <a:lstStyle/>
          <a:p>
            <a:pPr algn="just">
              <a:spcBef>
                <a:spcPts val="300"/>
              </a:spcBef>
              <a:spcAft>
                <a:spcPts val="300"/>
              </a:spcAft>
            </a:pPr>
            <a:r>
              <a:rPr lang="en-GB" sz="1800" b="1" i="1" dirty="0" smtClean="0">
                <a:solidFill>
                  <a:srgbClr val="000000"/>
                </a:solidFill>
                <a:latin typeface="+mj-lt"/>
                <a:ea typeface="ＭＳ Ｐゴシック" pitchFamily="-84" charset="-128"/>
                <a:cs typeface="Times New Roman" pitchFamily="-84" charset="0"/>
              </a:rPr>
              <a:t>Decentralisation</a:t>
            </a:r>
            <a:r>
              <a:rPr lang="en-GB" sz="1800" dirty="0" smtClean="0">
                <a:solidFill>
                  <a:srgbClr val="000000"/>
                </a:solidFill>
                <a:latin typeface="+mj-lt"/>
                <a:ea typeface="ＭＳ Ｐゴシック" pitchFamily="-84" charset="-128"/>
                <a:cs typeface="Times New Roman" pitchFamily="-84" charset="0"/>
              </a:rPr>
              <a:t>: it is a process involving the </a:t>
            </a:r>
            <a:r>
              <a:rPr lang="en-GB" sz="1800" b="1" dirty="0" smtClean="0">
                <a:solidFill>
                  <a:srgbClr val="000000"/>
                </a:solidFill>
                <a:latin typeface="+mj-lt"/>
                <a:ea typeface="ＭＳ Ｐゴシック" pitchFamily="-84" charset="-128"/>
                <a:cs typeface="Times New Roman" pitchFamily="-84" charset="0"/>
              </a:rPr>
              <a:t>transfer of a range of powers, competences and resources </a:t>
            </a:r>
            <a:r>
              <a:rPr lang="en-GB" sz="1800" dirty="0" smtClean="0">
                <a:solidFill>
                  <a:srgbClr val="000000"/>
                </a:solidFill>
                <a:latin typeface="+mj-lt"/>
                <a:ea typeface="ＭＳ Ｐゴシック" pitchFamily="-84" charset="-128"/>
                <a:cs typeface="Times New Roman" pitchFamily="-84" charset="0"/>
              </a:rPr>
              <a:t>from the central government to </a:t>
            </a:r>
            <a:r>
              <a:rPr lang="en-GB" sz="1800" b="1" dirty="0" smtClean="0">
                <a:solidFill>
                  <a:srgbClr val="000000"/>
                </a:solidFill>
                <a:latin typeface="+mj-lt"/>
                <a:ea typeface="ＭＳ Ｐゴシック" pitchFamily="-84" charset="-128"/>
                <a:cs typeface="Times New Roman" pitchFamily="-84" charset="0"/>
              </a:rPr>
              <a:t>elected local (sub national) governments</a:t>
            </a:r>
            <a:r>
              <a:rPr lang="en-GB" sz="1800" dirty="0" smtClean="0">
                <a:solidFill>
                  <a:srgbClr val="000000"/>
                </a:solidFill>
                <a:latin typeface="+mj-lt"/>
                <a:ea typeface="ＭＳ Ｐゴシック" pitchFamily="-84" charset="-128"/>
                <a:cs typeface="Times New Roman" pitchFamily="-84" charset="0"/>
              </a:rPr>
              <a:t>. Decentralisation entails three inextricably linked </a:t>
            </a:r>
            <a:r>
              <a:rPr lang="en-GB" sz="1800" b="1" dirty="0" smtClean="0">
                <a:solidFill>
                  <a:srgbClr val="000000"/>
                </a:solidFill>
                <a:latin typeface="+mj-lt"/>
                <a:ea typeface="ＭＳ Ｐゴシック" pitchFamily="-84" charset="-128"/>
                <a:cs typeface="Times New Roman" pitchFamily="-84" charset="0"/>
              </a:rPr>
              <a:t>dimensions</a:t>
            </a:r>
            <a:r>
              <a:rPr lang="en-GB" sz="1800" dirty="0" smtClean="0">
                <a:solidFill>
                  <a:srgbClr val="000000"/>
                </a:solidFill>
                <a:latin typeface="+mj-lt"/>
                <a:ea typeface="ＭＳ Ｐゴシック" pitchFamily="-84" charset="-128"/>
                <a:cs typeface="Times New Roman" pitchFamily="-84" charset="0"/>
              </a:rPr>
              <a:t>:</a:t>
            </a:r>
            <a:endParaRPr lang="da-DK" sz="1800" dirty="0" smtClean="0">
              <a:solidFill>
                <a:srgbClr val="000000"/>
              </a:solidFill>
              <a:latin typeface="+mj-lt"/>
              <a:ea typeface="ＭＳ Ｐゴシック" pitchFamily="-84" charset="-128"/>
              <a:cs typeface="Times New Roman" pitchFamily="-84" charset="0"/>
            </a:endParaRPr>
          </a:p>
          <a:p>
            <a:pPr marL="579438" lvl="1" indent="-179388" algn="just">
              <a:spcBef>
                <a:spcPts val="300"/>
              </a:spcBef>
              <a:spcAft>
                <a:spcPts val="300"/>
              </a:spcAft>
            </a:pPr>
            <a:r>
              <a:rPr lang="en-GB" sz="1400" b="1" dirty="0" smtClean="0">
                <a:latin typeface="+mj-lt"/>
                <a:ea typeface="ＭＳ Ｐゴシック" pitchFamily="-84" charset="-128"/>
                <a:cs typeface="Times New Roman" pitchFamily="-84" charset="0"/>
              </a:rPr>
              <a:t>Political</a:t>
            </a:r>
            <a:r>
              <a:rPr lang="en-GB" sz="1400" dirty="0" smtClean="0">
                <a:latin typeface="+mj-lt"/>
                <a:ea typeface="ＭＳ Ｐゴシック" pitchFamily="-84" charset="-128"/>
                <a:cs typeface="Times New Roman" pitchFamily="-84" charset="0"/>
              </a:rPr>
              <a:t>: it involves a new distribution of powers according to the </a:t>
            </a:r>
            <a:r>
              <a:rPr lang="en-GB" sz="1400" dirty="0" err="1" smtClean="0">
                <a:latin typeface="+mj-lt"/>
                <a:ea typeface="ＭＳ Ｐゴシック" pitchFamily="-84" charset="-128"/>
                <a:cs typeface="Times New Roman" pitchFamily="-84" charset="0"/>
              </a:rPr>
              <a:t>subsidiarity</a:t>
            </a:r>
            <a:r>
              <a:rPr lang="en-GB" sz="1400" dirty="0" smtClean="0">
                <a:latin typeface="+mj-lt"/>
                <a:ea typeface="ＭＳ Ｐゴシック" pitchFamily="-84" charset="-128"/>
                <a:cs typeface="Times New Roman" pitchFamily="-84" charset="0"/>
              </a:rPr>
              <a:t> principle, with the objective of strengthening democratic legitimacy</a:t>
            </a:r>
            <a:endParaRPr lang="da-DK" sz="1400" dirty="0" smtClean="0">
              <a:latin typeface="+mj-lt"/>
              <a:ea typeface="ＭＳ Ｐゴシック" pitchFamily="-84" charset="-128"/>
              <a:cs typeface="Times New Roman" pitchFamily="-84" charset="0"/>
            </a:endParaRPr>
          </a:p>
          <a:p>
            <a:pPr marL="579438" lvl="1" indent="-179388" algn="just">
              <a:spcBef>
                <a:spcPts val="300"/>
              </a:spcBef>
              <a:spcAft>
                <a:spcPts val="300"/>
              </a:spcAft>
            </a:pPr>
            <a:r>
              <a:rPr lang="en-GB" sz="1400" b="1" dirty="0" smtClean="0">
                <a:latin typeface="+mj-lt"/>
                <a:ea typeface="ＭＳ Ｐゴシック" pitchFamily="-84" charset="-128"/>
                <a:cs typeface="Times New Roman" pitchFamily="-84" charset="0"/>
              </a:rPr>
              <a:t>Administrative</a:t>
            </a:r>
            <a:r>
              <a:rPr lang="en-GB" sz="1400" dirty="0" smtClean="0">
                <a:latin typeface="+mj-lt"/>
                <a:ea typeface="ＭＳ Ｐゴシック" pitchFamily="-84" charset="-128"/>
                <a:cs typeface="Times New Roman" pitchFamily="-84" charset="0"/>
              </a:rPr>
              <a:t>: it involves a reorganization and clear assignment of tasks and functions between territorial levels to improve the effectiveness, efficiency and transparency of the administration over all national territory</a:t>
            </a:r>
            <a:endParaRPr lang="da-DK" sz="1400" dirty="0" smtClean="0">
              <a:latin typeface="+mj-lt"/>
              <a:ea typeface="ＭＳ Ｐゴシック" pitchFamily="-84" charset="-128"/>
              <a:cs typeface="Times New Roman" pitchFamily="-84" charset="0"/>
            </a:endParaRPr>
          </a:p>
          <a:p>
            <a:pPr marL="579438" lvl="1" indent="-179388" algn="just">
              <a:spcBef>
                <a:spcPts val="300"/>
              </a:spcBef>
              <a:spcAft>
                <a:spcPts val="300"/>
              </a:spcAft>
            </a:pPr>
            <a:r>
              <a:rPr lang="en-GB" sz="1400" b="1" dirty="0" smtClean="0">
                <a:latin typeface="+mj-lt"/>
                <a:ea typeface="ＭＳ Ｐゴシック" pitchFamily="-84" charset="-128"/>
                <a:cs typeface="Times New Roman" pitchFamily="-84" charset="0"/>
              </a:rPr>
              <a:t>Fiscal</a:t>
            </a:r>
            <a:r>
              <a:rPr lang="en-GB" sz="1400" dirty="0" smtClean="0">
                <a:latin typeface="+mj-lt"/>
                <a:ea typeface="ＭＳ Ｐゴシック" pitchFamily="-84" charset="-128"/>
                <a:cs typeface="Times New Roman" pitchFamily="-84" charset="0"/>
              </a:rPr>
              <a:t>: it involves a reallocation of public expenditure to local and territorial authorities and enables them to generate their own revenue according to their assigned tasks</a:t>
            </a:r>
            <a:endParaRPr lang="da-DK" sz="1400" dirty="0" smtClean="0">
              <a:latin typeface="+mj-lt"/>
              <a:ea typeface="ＭＳ Ｐゴシック" pitchFamily="-84" charset="-128"/>
              <a:cs typeface="Times New Roman" pitchFamily="-84" charset="0"/>
            </a:endParaRPr>
          </a:p>
          <a:p>
            <a:pPr algn="just">
              <a:spcBef>
                <a:spcPts val="300"/>
              </a:spcBef>
              <a:spcAft>
                <a:spcPts val="300"/>
              </a:spcAft>
            </a:pPr>
            <a:r>
              <a:rPr lang="en-GB" sz="1800" b="1" i="1" dirty="0" smtClean="0">
                <a:solidFill>
                  <a:srgbClr val="000000"/>
                </a:solidFill>
                <a:latin typeface="+mj-lt"/>
                <a:ea typeface="ＭＳ Ｐゴシック" pitchFamily="-84" charset="-128"/>
                <a:cs typeface="Times New Roman" pitchFamily="-84" charset="0"/>
              </a:rPr>
              <a:t>Local democratic governance</a:t>
            </a:r>
            <a:r>
              <a:rPr lang="en-GB" sz="1800" dirty="0" smtClean="0">
                <a:solidFill>
                  <a:srgbClr val="000000"/>
                </a:solidFill>
                <a:latin typeface="+mj-lt"/>
                <a:ea typeface="ＭＳ Ｐゴシック" pitchFamily="-84" charset="-128"/>
                <a:cs typeface="Times New Roman" pitchFamily="-84" charset="0"/>
              </a:rPr>
              <a:t>: it is a decision-making and implementation process of public policy that, around local governments (elected in contexts of decentralisation), encourages an equal participation of all stakeholders of a territory (State, citizen civil society, private sector), reinforces accountability towards citizens and responsiveness to social demands in seeking for the general interest.</a:t>
            </a:r>
          </a:p>
          <a:p>
            <a:pPr algn="just">
              <a:spcBef>
                <a:spcPts val="300"/>
              </a:spcBef>
              <a:spcAft>
                <a:spcPts val="300"/>
              </a:spcAft>
              <a:buFont typeface="Wingdings" pitchFamily="2" charset="2"/>
              <a:buNone/>
            </a:pPr>
            <a:r>
              <a:rPr lang="en-GB" sz="1600" i="1" dirty="0" smtClean="0">
                <a:latin typeface="+mj-lt"/>
                <a:ea typeface="ＭＳ Ｐゴシック" pitchFamily="-84" charset="-128"/>
              </a:rPr>
              <a:t> (European Charter on development cooperation in support of local governance 2008 – and 2009 Programming fiche on decentralisation) </a:t>
            </a:r>
          </a:p>
        </p:txBody>
      </p:sp>
      <p:sp>
        <p:nvSpPr>
          <p:cNvPr id="24580"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a:solidFill>
                  <a:schemeClr val="bg1"/>
                </a:solidFill>
              </a:rPr>
              <a:t>Definition of decentralisation</a:t>
            </a:r>
            <a:endParaRPr lang="en-GB">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2"/>
          <p:cNvSpPr>
            <a:spLocks noGrp="1"/>
          </p:cNvSpPr>
          <p:nvPr>
            <p:ph type="title"/>
          </p:nvPr>
        </p:nvSpPr>
        <p:spPr/>
        <p:txBody>
          <a:bodyPr/>
          <a:lstStyle/>
          <a:p>
            <a:endParaRPr lang="en-GB" smtClean="0">
              <a:ea typeface="ＭＳ Ｐゴシック" pitchFamily="-84" charset="-128"/>
            </a:endParaRPr>
          </a:p>
        </p:txBody>
      </p:sp>
      <p:sp>
        <p:nvSpPr>
          <p:cNvPr id="29699"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a:solidFill>
                  <a:schemeClr val="bg1"/>
                </a:solidFill>
              </a:rPr>
              <a:t>Intervention logic </a:t>
            </a:r>
            <a:endParaRPr lang="en-GB">
              <a:solidFill>
                <a:schemeClr val="bg1"/>
              </a:solidFill>
              <a:latin typeface="Myriad Pro" pitchFamily="34" charset="0"/>
            </a:endParaRPr>
          </a:p>
        </p:txBody>
      </p:sp>
      <p:pic>
        <p:nvPicPr>
          <p:cNvPr id="29700" name="Picture 36"/>
          <p:cNvPicPr>
            <a:picLocks noChangeAspect="1" noChangeArrowheads="1"/>
          </p:cNvPicPr>
          <p:nvPr/>
        </p:nvPicPr>
        <p:blipFill>
          <a:blip r:embed="rId2" cstate="print"/>
          <a:srcRect/>
          <a:stretch>
            <a:fillRect/>
          </a:stretch>
        </p:blipFill>
        <p:spPr bwMode="auto">
          <a:xfrm>
            <a:off x="231775" y="1566863"/>
            <a:ext cx="9956800" cy="529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2"/>
          <p:cNvSpPr>
            <a:spLocks noGrp="1"/>
          </p:cNvSpPr>
          <p:nvPr>
            <p:ph type="title"/>
          </p:nvPr>
        </p:nvSpPr>
        <p:spPr/>
        <p:txBody>
          <a:bodyPr/>
          <a:lstStyle/>
          <a:p>
            <a:endParaRPr lang="en-GB" dirty="0" smtClean="0">
              <a:ea typeface="ＭＳ Ｐゴシック" pitchFamily="-84" charset="-128"/>
            </a:endParaRPr>
          </a:p>
        </p:txBody>
      </p:sp>
      <p:sp>
        <p:nvSpPr>
          <p:cNvPr id="30723"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a:solidFill>
                  <a:schemeClr val="bg1"/>
                </a:solidFill>
              </a:rPr>
              <a:t>Evaluation Questions</a:t>
            </a:r>
            <a:endParaRPr lang="en-GB">
              <a:solidFill>
                <a:schemeClr val="bg1"/>
              </a:solidFill>
              <a:latin typeface="Myriad Pro" pitchFamily="34" charset="0"/>
            </a:endParaRPr>
          </a:p>
        </p:txBody>
      </p:sp>
      <p:graphicFrame>
        <p:nvGraphicFramePr>
          <p:cNvPr id="5" name="Pladsholder til indhold 4"/>
          <p:cNvGraphicFramePr>
            <a:graphicFrameLocks noGrp="1"/>
          </p:cNvGraphicFramePr>
          <p:nvPr/>
        </p:nvGraphicFramePr>
        <p:xfrm>
          <a:off x="395288" y="1566863"/>
          <a:ext cx="9396412" cy="5636895"/>
        </p:xfrm>
        <a:graphic>
          <a:graphicData uri="http://schemas.openxmlformats.org/drawingml/2006/table">
            <a:tbl>
              <a:tblPr/>
              <a:tblGrid>
                <a:gridCol w="2260600"/>
                <a:gridCol w="7135812"/>
              </a:tblGrid>
              <a:tr h="371475">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800" b="0" i="0" u="none" strike="noStrike" cap="none" normalizeH="0" baseline="0" dirty="0" smtClean="0">
                          <a:ln>
                            <a:noFill/>
                          </a:ln>
                          <a:solidFill>
                            <a:schemeClr val="bg1"/>
                          </a:solidFill>
                          <a:effectLst/>
                          <a:latin typeface="Myriad Pro" pitchFamily="34" charset="0"/>
                          <a:ea typeface="ＭＳ Ｐゴシック" pitchFamily="-84" charset="-128"/>
                        </a:rPr>
                        <a:t>Code EQ</a:t>
                      </a:r>
                      <a:endParaRPr kumimoji="0" lang="da-DK" sz="1800" b="0" i="1" u="none" strike="noStrike" cap="none" normalizeH="0" baseline="0" dirty="0" smtClean="0">
                        <a:ln>
                          <a:noFill/>
                        </a:ln>
                        <a:solidFill>
                          <a:schemeClr val="bg1"/>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800" b="0" i="0" u="none" strike="noStrike" cap="none" normalizeH="0" baseline="0" dirty="0" smtClean="0">
                          <a:ln>
                            <a:noFill/>
                          </a:ln>
                          <a:solidFill>
                            <a:schemeClr val="bg1"/>
                          </a:solidFill>
                          <a:effectLst/>
                          <a:latin typeface="Myriad Pro" pitchFamily="34" charset="0"/>
                          <a:ea typeface="ＭＳ Ｐゴシック" pitchFamily="-84" charset="-128"/>
                        </a:rPr>
                        <a:t>Evaluation question</a:t>
                      </a:r>
                      <a:endParaRPr kumimoji="0" lang="da-DK" sz="1800" b="0" i="1" u="none" strike="noStrike" cap="none" normalizeH="0" baseline="0" dirty="0" smtClean="0">
                        <a:ln>
                          <a:noFill/>
                        </a:ln>
                        <a:solidFill>
                          <a:schemeClr val="bg1"/>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93366"/>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dirty="0" smtClean="0">
                          <a:ln>
                            <a:noFill/>
                          </a:ln>
                          <a:solidFill>
                            <a:srgbClr val="000000"/>
                          </a:solidFill>
                          <a:effectLst/>
                          <a:latin typeface="Myriad Pro" pitchFamily="34" charset="0"/>
                          <a:ea typeface="ＭＳ Ｐゴシック" pitchFamily="-84" charset="-128"/>
                        </a:rPr>
                        <a:t>EQ1: Policy framework</a:t>
                      </a:r>
                      <a:endParaRPr kumimoji="0" lang="da-DK" sz="16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the EC managed to establish a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policy framework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that facilitates programming &amp; implementation of the EC support to decentralisation?</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dirty="0" smtClean="0">
                          <a:ln>
                            <a:noFill/>
                          </a:ln>
                          <a:solidFill>
                            <a:srgbClr val="000000"/>
                          </a:solidFill>
                          <a:effectLst/>
                          <a:latin typeface="Myriad Pro" pitchFamily="34" charset="0"/>
                          <a:ea typeface="ＭＳ Ｐゴシック" pitchFamily="-84" charset="-128"/>
                        </a:rPr>
                        <a:t>EQ2: Institutional capacity</a:t>
                      </a:r>
                      <a:endParaRPr kumimoji="0" lang="da-DK" sz="16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the EC developed its overall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institutional capacity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support decentralisation processes?</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dirty="0" smtClean="0">
                          <a:ln>
                            <a:noFill/>
                          </a:ln>
                          <a:solidFill>
                            <a:srgbClr val="000000"/>
                          </a:solidFill>
                          <a:effectLst/>
                          <a:latin typeface="Myriad Pro" pitchFamily="34" charset="0"/>
                          <a:ea typeface="ＭＳ Ｐゴシック" pitchFamily="-84" charset="-128"/>
                        </a:rPr>
                        <a:t>EQ3: National context</a:t>
                      </a:r>
                      <a:endParaRPr kumimoji="0" lang="da-DK" sz="16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EC support to decentralisation processes been conceived in the way that it is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responsive to national contexts and aligned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with national regulations and policies?</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dirty="0" smtClean="0">
                          <a:ln>
                            <a:noFill/>
                          </a:ln>
                          <a:solidFill>
                            <a:srgbClr val="000000"/>
                          </a:solidFill>
                          <a:effectLst/>
                          <a:latin typeface="Myriad Pro" pitchFamily="34" charset="0"/>
                          <a:ea typeface="ＭＳ Ｐゴシック" pitchFamily="-84" charset="-128"/>
                        </a:rPr>
                        <a:t>EQ4: 3Cs</a:t>
                      </a:r>
                      <a:endParaRPr kumimoji="0" lang="da-DK" sz="16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the EC ensured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coordination and complementarity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with other donors, active in the decentralisation arena, and ensured coherence with EC policies and activities?</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dirty="0" smtClean="0">
                          <a:ln>
                            <a:noFill/>
                          </a:ln>
                          <a:solidFill>
                            <a:srgbClr val="000000"/>
                          </a:solidFill>
                          <a:effectLst/>
                          <a:latin typeface="Myriad Pro" pitchFamily="34" charset="0"/>
                          <a:ea typeface="ＭＳ Ｐゴシック" pitchFamily="-84" charset="-128"/>
                        </a:rPr>
                        <a:t>EQ5: Transfer of functions &amp; resources</a:t>
                      </a:r>
                      <a:endParaRPr kumimoji="0" lang="da-DK" sz="16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EC support contributed to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the decentralisation of powers, functions and resources</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 to local governments in partner countries?</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smtClean="0">
                          <a:ln>
                            <a:noFill/>
                          </a:ln>
                          <a:solidFill>
                            <a:srgbClr val="000000"/>
                          </a:solidFill>
                          <a:effectLst/>
                          <a:latin typeface="Myriad Pro" pitchFamily="34" charset="0"/>
                          <a:ea typeface="ＭＳ Ｐゴシック" pitchFamily="-84" charset="-128"/>
                        </a:rPr>
                        <a:t>EQ6: Stakeholders’ capacities</a:t>
                      </a:r>
                      <a:endParaRPr kumimoji="0" lang="da-DK" sz="1600" b="1"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EC support to decentralisation contributed to strengthening the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capacities of stakeholders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involved in the decentralisation processes in partner countries?</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smtClean="0">
                          <a:ln>
                            <a:noFill/>
                          </a:ln>
                          <a:solidFill>
                            <a:srgbClr val="000000"/>
                          </a:solidFill>
                          <a:effectLst/>
                          <a:latin typeface="Myriad Pro" pitchFamily="34" charset="0"/>
                          <a:ea typeface="ＭＳ Ｐゴシック" pitchFamily="-84" charset="-128"/>
                        </a:rPr>
                        <a:t>EQ7: Local governance</a:t>
                      </a:r>
                      <a:endParaRPr kumimoji="0" lang="da-DK" sz="1600" b="1"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EC support to decentralisation processes contributed to improving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local governance</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 especially regarding participation, accountability and transparency?</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1" i="0" u="none" strike="noStrike" cap="none" normalizeH="0" baseline="0" smtClean="0">
                          <a:ln>
                            <a:noFill/>
                          </a:ln>
                          <a:solidFill>
                            <a:srgbClr val="000000"/>
                          </a:solidFill>
                          <a:effectLst/>
                          <a:latin typeface="Myriad Pro" pitchFamily="34" charset="0"/>
                          <a:ea typeface="ＭＳ Ｐゴシック" pitchFamily="-84" charset="-128"/>
                        </a:rPr>
                        <a:t>EQ8: Service delivery</a:t>
                      </a:r>
                      <a:endParaRPr kumimoji="0" lang="da-DK" sz="1600" b="1"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To what extent has EC support to decentralisation processes contributed to enhancing and sustaining </a:t>
                      </a:r>
                      <a:r>
                        <a:rPr kumimoji="0" lang="en-GB" sz="1600" b="0" i="0" u="sng" strike="noStrike" cap="none" normalizeH="0" baseline="0" dirty="0" smtClean="0">
                          <a:ln>
                            <a:noFill/>
                          </a:ln>
                          <a:solidFill>
                            <a:srgbClr val="000000"/>
                          </a:solidFill>
                          <a:effectLst/>
                          <a:latin typeface="Myriad Pro" pitchFamily="34" charset="0"/>
                          <a:ea typeface="ＭＳ Ｐゴシック" pitchFamily="-84" charset="-128"/>
                        </a:rPr>
                        <a:t>service delivery </a:t>
                      </a:r>
                      <a:r>
                        <a:rPr kumimoji="0" lang="en-GB" sz="1600" b="0" i="0" u="none" strike="noStrike" cap="none" normalizeH="0" baseline="0" dirty="0" smtClean="0">
                          <a:ln>
                            <a:noFill/>
                          </a:ln>
                          <a:solidFill>
                            <a:srgbClr val="000000"/>
                          </a:solidFill>
                          <a:effectLst/>
                          <a:latin typeface="Myriad Pro" pitchFamily="34" charset="0"/>
                          <a:ea typeface="ＭＳ Ｐゴシック" pitchFamily="-84" charset="-128"/>
                        </a:rPr>
                        <a:t>at local level?</a:t>
                      </a:r>
                      <a:endParaRPr kumimoji="0" lang="da-DK" sz="16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2"/>
          <p:cNvSpPr>
            <a:spLocks noGrp="1"/>
          </p:cNvSpPr>
          <p:nvPr>
            <p:ph type="title"/>
          </p:nvPr>
        </p:nvSpPr>
        <p:spPr/>
        <p:txBody>
          <a:bodyPr/>
          <a:lstStyle/>
          <a:p>
            <a:endParaRPr lang="en-GB" smtClean="0">
              <a:ea typeface="ＭＳ Ｐゴシック" pitchFamily="-84" charset="-128"/>
            </a:endParaRPr>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a:solidFill>
                  <a:schemeClr val="bg1"/>
                </a:solidFill>
                <a:ea typeface="+mn-ea"/>
              </a:rPr>
              <a:t>Overview of tools used in the desk study and the field phase</a:t>
            </a:r>
          </a:p>
        </p:txBody>
      </p:sp>
      <p:graphicFrame>
        <p:nvGraphicFramePr>
          <p:cNvPr id="5" name="Table 4"/>
          <p:cNvGraphicFramePr>
            <a:graphicFrameLocks noGrp="1"/>
          </p:cNvGraphicFramePr>
          <p:nvPr/>
        </p:nvGraphicFramePr>
        <p:xfrm>
          <a:off x="215900" y="1133475"/>
          <a:ext cx="9901238" cy="5833745"/>
        </p:xfrm>
        <a:graphic>
          <a:graphicData uri="http://schemas.openxmlformats.org/drawingml/2006/table">
            <a:tbl>
              <a:tblPr/>
              <a:tblGrid>
                <a:gridCol w="1447800"/>
                <a:gridCol w="4721225"/>
                <a:gridCol w="3732213"/>
              </a:tblGrid>
              <a:tr h="93663">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200" b="1" i="1" u="none" strike="noStrike" cap="none" normalizeH="0" baseline="0" dirty="0" smtClean="0">
                          <a:ln>
                            <a:noFill/>
                          </a:ln>
                          <a:solidFill>
                            <a:srgbClr val="FFFFFF"/>
                          </a:solidFill>
                          <a:effectLst/>
                          <a:latin typeface="Arial" charset="0"/>
                          <a:ea typeface="ＭＳ Ｐゴシック" pitchFamily="-84" charset="-128"/>
                          <a:cs typeface="Times New Roman" pitchFamily="-84" charset="0"/>
                        </a:rPr>
                        <a:t>Tool</a:t>
                      </a:r>
                      <a:endParaRPr kumimoji="0" lang="en-GB" sz="12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2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What was done?</a:t>
                      </a:r>
                      <a:endParaRPr kumimoji="0" lang="en-GB" sz="12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2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What for?</a:t>
                      </a:r>
                      <a:endParaRPr kumimoji="0" lang="en-GB" sz="12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r>
              <a:tr h="11826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1"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Web- survey (to a sample of EU Delegations)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 structured questionnaire including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quantitative</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and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qualitative</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elements was developed and validated by the Evaluation Unit. It was prepared as a web-survey, and information on the survey was sent to the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22 desk study countries selected</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The survey was managed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in-house</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t>
                      </a:r>
                    </a:p>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 Obtaining of the views of the Delegations on relevant EQs, JCs and indicators, as well as on main weaknesses and strengths of on-going EC support.</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 Allows for triangulation of</a:t>
                      </a:r>
                      <a:r>
                        <a:rPr kumimoji="0" lang="en-GB" sz="1200" b="1"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 </a:t>
                      </a: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some of the findings from the field visits and other tools used in the desk study.</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 The information also fed into the responses to the EQs.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95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1"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Interviews, both structured and unstructured</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A round of interviews was held with relevant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EC staff in Brussels</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Numerous interviews were held during the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field visits</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Interviewees were selected on the specific added value they were supposed to provide concerning specific EQs or issues. The interviews were mainly of a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structured</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and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semi-structured</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nature. Besides face-to-face interviews, a few telephone interviews were made.</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Obtaining of the views of the stakeholders concerned on relevant EQs, JCs and indicators, as well as on main weaknesses and strengths of programmes and policies.</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The information fed into the responses given to the EQs, in the Desk Report, in the Country Notes and in the Final Report.</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3750">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1"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Literature review and analysis of statistics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Literature review included:</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a:t>
                      </a:r>
                      <a:r>
                        <a:rPr kumimoji="0" lang="en-GB" sz="1200" b="1"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Project documentation </a:t>
                      </a: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(incl. Financial agreements, progress report, etc.).</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Relevant </a:t>
                      </a:r>
                      <a:r>
                        <a:rPr kumimoji="0" lang="en-GB" sz="1200" b="1"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evaluation reports </a:t>
                      </a: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(EC and other donors), incl. Country Strategy Evaluations.</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US"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a:t>
                      </a:r>
                      <a:r>
                        <a:rPr kumimoji="0" lang="en-US" sz="1200" b="1"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Sector studies</a:t>
                      </a:r>
                      <a:r>
                        <a:rPr kumimoji="0" lang="en-US"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a:t>
                      </a:r>
                      <a:r>
                        <a:rPr lang="da-DK" sz="1200" dirty="0" smtClean="0"/>
                        <a:t> </a:t>
                      </a:r>
                      <a:endPar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endParaRP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Major </a:t>
                      </a:r>
                      <a:r>
                        <a:rPr kumimoji="0" lang="en-GB" sz="1200" b="1"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documents related to the countries</a:t>
                      </a: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obtained before / during the field visits.</a:t>
                      </a:r>
                    </a:p>
                    <a:p>
                      <a:pPr marL="0" marR="0" lvl="0" indent="0" algn="l" defTabSz="914400" rtl="0" eaLnBrk="1" fontAlgn="base" latinLnBrk="0" hangingPunct="1">
                        <a:lnSpc>
                          <a:spcPct val="100000"/>
                        </a:lnSpc>
                        <a:spcBef>
                          <a:spcPts val="100"/>
                        </a:spcBef>
                        <a:spcAft>
                          <a:spcPts val="100"/>
                        </a:spcAft>
                        <a:buClrTx/>
                        <a:buSzTx/>
                        <a:buFont typeface="Arial" charset="0"/>
                        <a:buChar char="•"/>
                        <a:tabLst/>
                      </a:pP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 </a:t>
                      </a:r>
                      <a:r>
                        <a:rPr kumimoji="0" lang="en-GB" sz="1200" b="1"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Statistics </a:t>
                      </a:r>
                      <a:r>
                        <a:rPr kumimoji="0" lang="en-GB" sz="1200" b="0" i="0"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produced by international organisations.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To complement primary and other sources.</a:t>
                      </a:r>
                    </a:p>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This information fed into the responses to the EQs.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3750">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1"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ROM analysis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Downloads were made for the desk study countries from the CRIS database, including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monitoring reports</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 programme documents, evaluations. </a:t>
                      </a:r>
                      <a:r>
                        <a:rPr kumimoji="0" lang="en-GB" sz="12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Selected interventions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were analysed and analysis was included in the desk report.</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To allow for triangulation of</a:t>
                      </a:r>
                      <a:r>
                        <a:rPr kumimoji="0" lang="en-GB" sz="1200" b="1"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 </a:t>
                      </a:r>
                      <a:r>
                        <a:rPr kumimoji="0" lang="en-GB" sz="12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some of the findings from the field visits and, for instance, the questionnaire survey.</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7675">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1" u="none" strike="noStrike" cap="none" normalizeH="0" baseline="0" dirty="0" smtClean="0">
                          <a:ln>
                            <a:noFill/>
                          </a:ln>
                          <a:solidFill>
                            <a:schemeClr val="tx1"/>
                          </a:solidFill>
                          <a:effectLst/>
                          <a:latin typeface="Arial" charset="0"/>
                          <a:ea typeface="ＭＳ Ｐゴシック" pitchFamily="-84" charset="-128"/>
                          <a:cs typeface="Times New Roman" pitchFamily="-84" charset="0"/>
                        </a:rPr>
                        <a:t>Analysis of Country Strategy Papers</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In the CSPs, the information was researched in relation to a number of criteria and indicators, especially regarding EQ1 to 4.</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This information fed into the responses given to the </a:t>
                      </a:r>
                      <a:r>
                        <a:rPr kumimoji="0" lang="en-GB" sz="1200" b="0" i="0" u="none" strike="noStrike" cap="none" normalizeH="0" baseline="0" dirty="0" err="1" smtClean="0">
                          <a:ln>
                            <a:noFill/>
                          </a:ln>
                          <a:solidFill>
                            <a:srgbClr val="000000"/>
                          </a:solidFill>
                          <a:effectLst/>
                          <a:latin typeface="Arial" charset="0"/>
                          <a:ea typeface="ＭＳ Ｐゴシック" pitchFamily="-84" charset="-128"/>
                          <a:cs typeface="Times New Roman" pitchFamily="-84" charset="0"/>
                        </a:rPr>
                        <a:t>EQs</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t>
                      </a:r>
                    </a:p>
                  </a:txBody>
                  <a:tcPr marL="39674" marR="3967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1778" name="Rectangle 1"/>
          <p:cNvSpPr>
            <a:spLocks noChangeArrowheads="1"/>
          </p:cNvSpPr>
          <p:nvPr/>
        </p:nvSpPr>
        <p:spPr bwMode="auto">
          <a:xfrm>
            <a:off x="0" y="0"/>
            <a:ext cx="10440988" cy="0"/>
          </a:xfrm>
          <a:prstGeom prst="rect">
            <a:avLst/>
          </a:prstGeom>
          <a:noFill/>
          <a:ln w="9525">
            <a:noFill/>
            <a:miter lim="800000"/>
            <a:headEnd/>
            <a:tailEnd/>
          </a:ln>
        </p:spPr>
        <p:txBody>
          <a:bodyPr wrap="none" anchor="ctr">
            <a:spAutoFit/>
          </a:bodyPr>
          <a:lstStyle/>
          <a:p>
            <a:pPr eaLnBrk="0" hangingPunct="0"/>
            <a:r>
              <a:rPr lang="en-GB"/>
              <a:t/>
            </a:r>
            <a:br>
              <a:rPr lang="en-GB"/>
            </a:br>
            <a:endParaRPr lang="en-GB"/>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2"/>
          <p:cNvSpPr>
            <a:spLocks noGrp="1"/>
          </p:cNvSpPr>
          <p:nvPr>
            <p:ph type="title"/>
          </p:nvPr>
        </p:nvSpPr>
        <p:spPr/>
        <p:txBody>
          <a:bodyPr/>
          <a:lstStyle/>
          <a:p>
            <a:endParaRPr lang="en-GB" smtClean="0">
              <a:ea typeface="ＭＳ Ｐゴシック" pitchFamily="-84" charset="-128"/>
            </a:endParaRPr>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a:solidFill>
                  <a:schemeClr val="bg1"/>
                </a:solidFill>
                <a:ea typeface="+mn-ea"/>
              </a:rPr>
              <a:t>Data collection and processing process </a:t>
            </a:r>
          </a:p>
        </p:txBody>
      </p:sp>
      <p:sp>
        <p:nvSpPr>
          <p:cNvPr id="32772" name="Rectangle 1"/>
          <p:cNvSpPr>
            <a:spLocks noChangeArrowheads="1"/>
          </p:cNvSpPr>
          <p:nvPr/>
        </p:nvSpPr>
        <p:spPr bwMode="auto">
          <a:xfrm>
            <a:off x="0" y="0"/>
            <a:ext cx="10440988" cy="0"/>
          </a:xfrm>
          <a:prstGeom prst="rect">
            <a:avLst/>
          </a:prstGeom>
          <a:noFill/>
          <a:ln w="9525">
            <a:noFill/>
            <a:miter lim="800000"/>
            <a:headEnd/>
            <a:tailEnd/>
          </a:ln>
        </p:spPr>
        <p:txBody>
          <a:bodyPr wrap="none" anchor="ctr">
            <a:spAutoFit/>
          </a:bodyPr>
          <a:lstStyle/>
          <a:p>
            <a:pPr eaLnBrk="0" hangingPunct="0"/>
            <a:r>
              <a:rPr lang="en-GB"/>
              <a:t/>
            </a:r>
            <a:br>
              <a:rPr lang="en-GB"/>
            </a:br>
            <a:endParaRPr lang="en-GB"/>
          </a:p>
        </p:txBody>
      </p:sp>
      <p:pic>
        <p:nvPicPr>
          <p:cNvPr id="32773" name="Picture 30"/>
          <p:cNvPicPr>
            <a:picLocks noChangeAspect="1" noChangeArrowheads="1"/>
          </p:cNvPicPr>
          <p:nvPr/>
        </p:nvPicPr>
        <p:blipFill>
          <a:blip r:embed="rId2" cstate="print"/>
          <a:srcRect/>
          <a:stretch>
            <a:fillRect/>
          </a:stretch>
        </p:blipFill>
        <p:spPr bwMode="auto">
          <a:xfrm>
            <a:off x="684213" y="1998663"/>
            <a:ext cx="9174162" cy="3498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a:solidFill>
                  <a:schemeClr val="bg1"/>
                </a:solidFill>
                <a:ea typeface="+mn-ea"/>
              </a:rPr>
              <a:t>List of country cases selected for the desk phase &amp; the field visits</a:t>
            </a:r>
          </a:p>
        </p:txBody>
      </p:sp>
      <p:graphicFrame>
        <p:nvGraphicFramePr>
          <p:cNvPr id="5" name="Table 4"/>
          <p:cNvGraphicFramePr>
            <a:graphicFrameLocks noGrp="1"/>
          </p:cNvGraphicFramePr>
          <p:nvPr/>
        </p:nvGraphicFramePr>
        <p:xfrm>
          <a:off x="1908126" y="1206153"/>
          <a:ext cx="6192763" cy="5812740"/>
        </p:xfrm>
        <a:graphic>
          <a:graphicData uri="http://schemas.openxmlformats.org/drawingml/2006/table">
            <a:tbl>
              <a:tblPr>
                <a:effectLst>
                  <a:outerShdw blurRad="50800" dist="38100" dir="5400000" algn="t" rotWithShape="0">
                    <a:prstClr val="black">
                      <a:alpha val="40000"/>
                    </a:prstClr>
                  </a:outerShdw>
                </a:effectLst>
              </a:tblPr>
              <a:tblGrid>
                <a:gridCol w="3096382"/>
                <a:gridCol w="3096381"/>
              </a:tblGrid>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600" b="1" i="1" u="none" strike="noStrike" cap="none" normalizeH="0" baseline="0" dirty="0" smtClean="0">
                          <a:ln>
                            <a:noFill/>
                          </a:ln>
                          <a:solidFill>
                            <a:srgbClr val="FFFFFF"/>
                          </a:solidFill>
                          <a:effectLst/>
                          <a:latin typeface="Arial" charset="0"/>
                          <a:ea typeface="ＭＳ Ｐゴシック" pitchFamily="-84" charset="-128"/>
                          <a:cs typeface="Times New Roman" pitchFamily="-84" charset="0"/>
                        </a:rPr>
                        <a:t>Region / Country</a:t>
                      </a:r>
                      <a:endParaRPr kumimoji="0" lang="en-GB" sz="16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hMerge="1">
                  <a:txBody>
                    <a:bodyPr/>
                    <a:lstStyle/>
                    <a:p>
                      <a:endParaRPr lang="en-GB"/>
                    </a:p>
                  </a:txBody>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Africa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(desk phase:11 / field phase: 6)</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Benin </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Congo (Democratic Republic of)</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Kenya</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Madagascar</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Mali</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Rwanda</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Senegal</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Sierra Leone</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South Africa</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Tanzania</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Uganda</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Asia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(2/1)</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Cambodia </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The Philippines</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Caribbean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(1/0)</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Haiti</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ENP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(2/1)</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Jordan </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Lebanon</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Latin America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(5/2)</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Colombia</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Guatemala </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Honduras </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Nicaragua</a:t>
                      </a: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Peru</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476">
                <a:tc gridSpan="2">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Pacific </a:t>
                      </a:r>
                      <a:r>
                        <a:rPr kumimoji="0" lang="en-GB" sz="12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(1/0)</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hMerge="1">
                  <a:txBody>
                    <a:bodyPr/>
                    <a:lstStyle/>
                    <a:p>
                      <a:endParaRPr lang="en-GB"/>
                    </a:p>
                  </a:txBody>
                  <a:tcPr/>
                </a:tc>
              </a:tr>
              <a:tr h="32338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Papua New Guinea </a:t>
                      </a:r>
                    </a:p>
                  </a:txBody>
                  <a:tcPr marL="85224" marR="85224"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44980" marR="44980" marT="44980" marB="4498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2"/>
          <p:cNvSpPr>
            <a:spLocks noGrp="1"/>
          </p:cNvSpPr>
          <p:nvPr>
            <p:ph type="title"/>
          </p:nvPr>
        </p:nvSpPr>
        <p:spPr/>
        <p:txBody>
          <a:bodyPr/>
          <a:lstStyle/>
          <a:p>
            <a:endParaRPr lang="en-GB" smtClean="0">
              <a:ea typeface="ＭＳ Ｐゴシック" pitchFamily="-84" charset="-128"/>
            </a:endParaRPr>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a:solidFill>
                  <a:schemeClr val="bg1"/>
                </a:solidFill>
                <a:ea typeface="+mn-ea"/>
              </a:rPr>
              <a:t>Coverage of selected country cases</a:t>
            </a:r>
          </a:p>
        </p:txBody>
      </p:sp>
      <p:graphicFrame>
        <p:nvGraphicFramePr>
          <p:cNvPr id="7" name="Table 6"/>
          <p:cNvGraphicFramePr>
            <a:graphicFrameLocks noGrp="1"/>
          </p:cNvGraphicFramePr>
          <p:nvPr/>
        </p:nvGraphicFramePr>
        <p:xfrm>
          <a:off x="1187450" y="1638300"/>
          <a:ext cx="7731125" cy="4732344"/>
        </p:xfrm>
        <a:graphic>
          <a:graphicData uri="http://schemas.openxmlformats.org/drawingml/2006/table">
            <a:tbl>
              <a:tblPr>
                <a:effectLst>
                  <a:outerShdw blurRad="50800" dist="38100" dir="5400000" algn="t" rotWithShape="0">
                    <a:prstClr val="black">
                      <a:alpha val="40000"/>
                    </a:prstClr>
                  </a:outerShdw>
                </a:effectLst>
              </a:tblPr>
              <a:tblGrid>
                <a:gridCol w="3143250"/>
                <a:gridCol w="1868488"/>
                <a:gridCol w="1957387"/>
                <a:gridCol w="762000"/>
              </a:tblGrid>
              <a:tr h="52228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FFFFFF"/>
                          </a:solidFill>
                          <a:effectLst/>
                          <a:latin typeface="Arial" charset="0"/>
                          <a:ea typeface="ＭＳ Ｐゴシック" pitchFamily="-84" charset="-128"/>
                          <a:cs typeface="Times New Roman" pitchFamily="-84" charset="0"/>
                        </a:rPr>
                        <a:t>Criteria</a:t>
                      </a:r>
                      <a:endPar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Total direct support (mEUR)</a:t>
                      </a:r>
                      <a:endParaRPr kumimoji="0" lang="en-GB" sz="14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Direct support in sample (mEUR)</a:t>
                      </a:r>
                      <a:endParaRPr kumimoji="0" lang="en-GB" sz="14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a:t>
                      </a:r>
                      <a:endParaRPr kumimoji="0" lang="en-GB" sz="14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r>
              <a:tr h="35083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Region</a:t>
                      </a: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All regions</a:t>
                      </a:r>
                      <a:endPar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789.3</a:t>
                      </a:r>
                      <a:endPar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581.3</a:t>
                      </a:r>
                      <a:endPar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74%</a:t>
                      </a:r>
                      <a:endParaRPr kumimoji="0" lang="en-GB" sz="1400" b="1"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Africa</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586.4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449.9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Latin America</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78.3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68.6</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88%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ENP</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60.7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42.8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Asia</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33.2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13.5</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41%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Other</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30.8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6.4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21%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Entry point</a:t>
                      </a: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Bottom-up</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580.2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422.9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Top-down</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209.1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158.4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76%</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0838">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1400" b="1" i="1"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Financing modality</a:t>
                      </a: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r>
              <a:tr h="350838">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Sector Budget Support (SBS)</a:t>
                      </a:r>
                    </a:p>
                  </a:txBody>
                  <a:tcPr marL="36195" marR="36195" marT="36195" marB="3619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113.4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113.4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ts val="100"/>
                        </a:spcBef>
                        <a:spcAft>
                          <a:spcPts val="100"/>
                        </a:spcAft>
                        <a:buClrTx/>
                        <a:buSzTx/>
                        <a:buFontTx/>
                        <a:buNone/>
                        <a:tabLst/>
                      </a:pPr>
                      <a:r>
                        <a:rPr kumimoji="0" lang="en-GB" sz="1400" b="0" i="0" u="none" strike="noStrike" cap="none" normalizeH="0" baseline="0" dirty="0" smtClean="0">
                          <a:ln>
                            <a:noFill/>
                          </a:ln>
                          <a:solidFill>
                            <a:srgbClr val="000000"/>
                          </a:solidFill>
                          <a:effectLst/>
                          <a:latin typeface="Arial" charset="0"/>
                          <a:ea typeface="ＭＳ Ｐゴシック" pitchFamily="-84" charset="-128"/>
                          <a:cs typeface="Times New Roman" pitchFamily="-84" charset="0"/>
                        </a:rPr>
                        <a:t>100%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9219" name="Content Placeholder 13"/>
          <p:cNvSpPr>
            <a:spLocks noGrp="1"/>
          </p:cNvSpPr>
          <p:nvPr>
            <p:ph idx="1"/>
          </p:nvPr>
        </p:nvSpPr>
        <p:spPr>
          <a:xfrm>
            <a:off x="251942" y="1494185"/>
            <a:ext cx="9666758" cy="5655574"/>
          </a:xfrm>
        </p:spPr>
        <p:txBody>
          <a:bodyPr lIns="36000" tIns="36000" rIns="36000" bIns="36000">
            <a:normAutofit fontScale="85000" lnSpcReduction="20000"/>
          </a:bodyPr>
          <a:lstStyle/>
          <a:p>
            <a:pPr lvl="1"/>
            <a:r>
              <a:rPr lang="en-US" dirty="0" smtClean="0"/>
              <a:t>Evaluation of a thematic area under development with a very </a:t>
            </a:r>
            <a:r>
              <a:rPr lang="en-US" b="1" dirty="0" smtClean="0"/>
              <a:t>broad range of interventions </a:t>
            </a:r>
            <a:r>
              <a:rPr lang="en-US" dirty="0" smtClean="0"/>
              <a:t>that aim at complex changes, beyond synthesis of individual interventions.  Addressed by </a:t>
            </a:r>
            <a:r>
              <a:rPr lang="en-US" b="1" dirty="0" smtClean="0"/>
              <a:t>structured approach</a:t>
            </a:r>
            <a:r>
              <a:rPr lang="en-US" dirty="0" smtClean="0"/>
              <a:t>: agreed common intervention logic and related Evaluation Questions.</a:t>
            </a:r>
          </a:p>
          <a:p>
            <a:pPr lvl="1"/>
            <a:r>
              <a:rPr lang="en-US" dirty="0" smtClean="0"/>
              <a:t>Main focus on "</a:t>
            </a:r>
            <a:r>
              <a:rPr lang="en-US" b="1" dirty="0" smtClean="0"/>
              <a:t>direct" support </a:t>
            </a:r>
            <a:r>
              <a:rPr lang="en-US" dirty="0" smtClean="0"/>
              <a:t>to decentralisation reforms but also considering support in "</a:t>
            </a:r>
            <a:r>
              <a:rPr lang="en-US" dirty="0" err="1" smtClean="0"/>
              <a:t>decentralised</a:t>
            </a:r>
            <a:r>
              <a:rPr lang="en-US" dirty="0" smtClean="0"/>
              <a:t> context".</a:t>
            </a:r>
          </a:p>
          <a:p>
            <a:pPr lvl="1"/>
            <a:r>
              <a:rPr lang="en-US" dirty="0" smtClean="0"/>
              <a:t>Challenge to construct </a:t>
            </a:r>
            <a:r>
              <a:rPr lang="en-US" b="1" dirty="0" smtClean="0"/>
              <a:t>inventory</a:t>
            </a:r>
            <a:r>
              <a:rPr lang="en-US" dirty="0" smtClean="0"/>
              <a:t> as no systematic DAC coding of interventions.</a:t>
            </a:r>
          </a:p>
          <a:p>
            <a:pPr lvl="1"/>
            <a:r>
              <a:rPr lang="en-US" dirty="0" smtClean="0"/>
              <a:t>Limitations of </a:t>
            </a:r>
            <a:r>
              <a:rPr lang="en-US" b="1" dirty="0" smtClean="0"/>
              <a:t>information available </a:t>
            </a:r>
            <a:r>
              <a:rPr lang="en-US" dirty="0" smtClean="0"/>
              <a:t>in desk phase: primarily analyses of existing documentation of CSPs, documentation of interventions and survey to delegations – limited available information on wider results and impacts related to decentralisation reforms.</a:t>
            </a:r>
          </a:p>
          <a:p>
            <a:pPr lvl="1"/>
            <a:r>
              <a:rPr lang="en-US" dirty="0" smtClean="0"/>
              <a:t>Detailed analyses in ten countries where </a:t>
            </a:r>
            <a:r>
              <a:rPr lang="en-US" b="1" dirty="0" smtClean="0"/>
              <a:t>fieldwork</a:t>
            </a:r>
            <a:r>
              <a:rPr lang="en-US" dirty="0" smtClean="0"/>
              <a:t> was undertaken – but constrained by available time.</a:t>
            </a:r>
          </a:p>
          <a:p>
            <a:pPr lvl="1">
              <a:buNone/>
            </a:pPr>
            <a:r>
              <a:rPr lang="en-US" dirty="0" smtClean="0"/>
              <a:t> </a:t>
            </a:r>
          </a:p>
          <a:p>
            <a:pPr lvl="1"/>
            <a:endParaRPr lang="en-GB" dirty="0"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smtClean="0">
                <a:solidFill>
                  <a:schemeClr val="bg1"/>
                </a:solidFill>
                <a:latin typeface="+mj-lt"/>
              </a:rPr>
              <a:t>Challenges and limitations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2"/>
          <p:cNvSpPr>
            <a:spLocks noGrp="1"/>
          </p:cNvSpPr>
          <p:nvPr>
            <p:ph type="title"/>
          </p:nvPr>
        </p:nvSpPr>
        <p:spPr/>
        <p:txBody>
          <a:bodyPr/>
          <a:lstStyle/>
          <a:p>
            <a:endParaRPr lang="en-GB" smtClean="0">
              <a:ea typeface="ＭＳ Ｐゴシック" pitchFamily="-84" charset="-128"/>
            </a:endParaRPr>
          </a:p>
        </p:txBody>
      </p:sp>
      <p:sp>
        <p:nvSpPr>
          <p:cNvPr id="24579" name="Content Placeholder 13"/>
          <p:cNvSpPr>
            <a:spLocks noGrp="1"/>
          </p:cNvSpPr>
          <p:nvPr>
            <p:ph idx="1"/>
          </p:nvPr>
        </p:nvSpPr>
        <p:spPr>
          <a:xfrm>
            <a:off x="522288" y="1278160"/>
            <a:ext cx="9396412" cy="5904657"/>
          </a:xfrm>
        </p:spPr>
        <p:txBody>
          <a:bodyPr/>
          <a:lstStyle/>
          <a:p>
            <a:pPr algn="just">
              <a:spcBef>
                <a:spcPts val="300"/>
              </a:spcBef>
              <a:spcAft>
                <a:spcPts val="300"/>
              </a:spcAft>
              <a:buNone/>
            </a:pPr>
            <a:r>
              <a:rPr lang="en-GB" sz="1600" dirty="0" smtClean="0">
                <a:ea typeface="ＭＳ Ｐゴシック" pitchFamily="-84" charset="-128"/>
              </a:rPr>
              <a:t>The report consists of 2 volumes: Main report  &amp; Annexes.</a:t>
            </a:r>
          </a:p>
          <a:p>
            <a:pPr algn="just">
              <a:spcBef>
                <a:spcPts val="300"/>
              </a:spcBef>
              <a:spcAft>
                <a:spcPts val="300"/>
              </a:spcAft>
              <a:buNone/>
            </a:pPr>
            <a:r>
              <a:rPr lang="en-GB" sz="1600" b="1" dirty="0" smtClean="0">
                <a:ea typeface="ＭＳ Ｐゴシック" pitchFamily="-84" charset="-128"/>
              </a:rPr>
              <a:t>VOLUME I: MAIN REPORT</a:t>
            </a:r>
          </a:p>
          <a:p>
            <a:pPr lvl="1" algn="just">
              <a:spcBef>
                <a:spcPts val="300"/>
              </a:spcBef>
              <a:spcAft>
                <a:spcPts val="300"/>
              </a:spcAft>
            </a:pPr>
            <a:r>
              <a:rPr lang="en-GB" sz="1600" dirty="0" smtClean="0">
                <a:ea typeface="ＭＳ Ｐゴシック" pitchFamily="-84" charset="-128"/>
              </a:rPr>
              <a:t>1. Introduction</a:t>
            </a:r>
          </a:p>
          <a:p>
            <a:pPr lvl="1" algn="just">
              <a:spcBef>
                <a:spcPts val="300"/>
              </a:spcBef>
              <a:spcAft>
                <a:spcPts val="300"/>
              </a:spcAft>
            </a:pPr>
            <a:r>
              <a:rPr lang="en-GB" sz="1600" dirty="0" smtClean="0">
                <a:ea typeface="ＭＳ Ｐゴシック" pitchFamily="-84" charset="-128"/>
              </a:rPr>
              <a:t>2. Methodology</a:t>
            </a:r>
          </a:p>
          <a:p>
            <a:pPr lvl="1" algn="just">
              <a:spcBef>
                <a:spcPts val="300"/>
              </a:spcBef>
              <a:spcAft>
                <a:spcPts val="300"/>
              </a:spcAft>
            </a:pPr>
            <a:r>
              <a:rPr lang="en-GB" sz="1600" dirty="0" smtClean="0">
                <a:ea typeface="ＭＳ Ｐゴシック" pitchFamily="-84" charset="-128"/>
              </a:rPr>
              <a:t>3. Answers to the Evaluation Questions</a:t>
            </a:r>
          </a:p>
          <a:p>
            <a:pPr lvl="1" algn="just">
              <a:spcBef>
                <a:spcPts val="300"/>
              </a:spcBef>
              <a:spcAft>
                <a:spcPts val="300"/>
              </a:spcAft>
            </a:pPr>
            <a:r>
              <a:rPr lang="en-GB" sz="1600" dirty="0" smtClean="0">
                <a:ea typeface="ＭＳ Ｐゴシック" pitchFamily="-84" charset="-128"/>
              </a:rPr>
              <a:t>4. Conclusions and Recommendations.</a:t>
            </a:r>
          </a:p>
          <a:p>
            <a:pPr algn="just">
              <a:spcBef>
                <a:spcPts val="300"/>
              </a:spcBef>
              <a:spcAft>
                <a:spcPts val="300"/>
              </a:spcAft>
              <a:buNone/>
            </a:pPr>
            <a:r>
              <a:rPr lang="en-GB" sz="1600" b="1" dirty="0" smtClean="0">
                <a:ea typeface="ＭＳ Ｐゴシック" pitchFamily="-84" charset="-128"/>
              </a:rPr>
              <a:t>VOLUME IIA: ANNEX 1 - DETAILED INFORMATION MATRIX.</a:t>
            </a:r>
          </a:p>
          <a:p>
            <a:pPr algn="just">
              <a:spcBef>
                <a:spcPts val="300"/>
              </a:spcBef>
              <a:spcAft>
                <a:spcPts val="300"/>
              </a:spcAft>
              <a:buNone/>
            </a:pPr>
            <a:r>
              <a:rPr lang="en-GB" sz="1600" b="1" dirty="0" smtClean="0">
                <a:ea typeface="ＭＳ Ｐゴシック" pitchFamily="-84" charset="-128"/>
              </a:rPr>
              <a:t>VOLUME IIB: ANNEX 2 TO 10 </a:t>
            </a:r>
          </a:p>
          <a:p>
            <a:pPr lvl="1" algn="just">
              <a:spcBef>
                <a:spcPts val="300"/>
              </a:spcBef>
              <a:spcAft>
                <a:spcPts val="300"/>
              </a:spcAft>
            </a:pPr>
            <a:r>
              <a:rPr lang="en-GB" sz="1600" dirty="0" smtClean="0">
                <a:ea typeface="ＭＳ Ｐゴシック" pitchFamily="-84" charset="-128"/>
              </a:rPr>
              <a:t>1. Annex 2: Terms of Reference</a:t>
            </a:r>
          </a:p>
          <a:p>
            <a:pPr lvl="1" algn="just">
              <a:spcBef>
                <a:spcPts val="300"/>
              </a:spcBef>
              <a:spcAft>
                <a:spcPts val="300"/>
              </a:spcAft>
            </a:pPr>
            <a:r>
              <a:rPr lang="en-GB" sz="1600" dirty="0" smtClean="0">
                <a:ea typeface="ＭＳ Ｐゴシック" pitchFamily="-84" charset="-128"/>
              </a:rPr>
              <a:t>2. Annex 3: Inventory</a:t>
            </a:r>
          </a:p>
          <a:p>
            <a:pPr lvl="1" algn="just">
              <a:spcBef>
                <a:spcPts val="300"/>
              </a:spcBef>
              <a:spcAft>
                <a:spcPts val="300"/>
              </a:spcAft>
            </a:pPr>
            <a:r>
              <a:rPr lang="en-GB" sz="1600" dirty="0" smtClean="0">
                <a:ea typeface="ＭＳ Ｐゴシック" pitchFamily="-84" charset="-128"/>
              </a:rPr>
              <a:t>3. Annex 4: Results of the survey to EU Delegations</a:t>
            </a:r>
          </a:p>
          <a:p>
            <a:pPr lvl="1" algn="just">
              <a:spcBef>
                <a:spcPts val="300"/>
              </a:spcBef>
              <a:spcAft>
                <a:spcPts val="300"/>
              </a:spcAft>
            </a:pPr>
            <a:r>
              <a:rPr lang="en-GB" sz="1600" dirty="0" smtClean="0">
                <a:ea typeface="ＭＳ Ｐゴシック" pitchFamily="-84" charset="-128"/>
              </a:rPr>
              <a:t>4. Annex 5: </a:t>
            </a:r>
            <a:r>
              <a:rPr lang="en-GB" sz="1600" dirty="0" err="1" smtClean="0">
                <a:ea typeface="ＭＳ Ｐゴシック" pitchFamily="-84" charset="-128"/>
              </a:rPr>
              <a:t>MTRs</a:t>
            </a:r>
            <a:r>
              <a:rPr lang="en-GB" sz="1600" dirty="0" smtClean="0">
                <a:ea typeface="ＭＳ Ｐゴシック" pitchFamily="-84" charset="-128"/>
              </a:rPr>
              <a:t> &amp; </a:t>
            </a:r>
            <a:r>
              <a:rPr lang="en-GB" sz="1600" dirty="0" err="1" smtClean="0">
                <a:ea typeface="ＭＳ Ｐゴシック" pitchFamily="-84" charset="-128"/>
              </a:rPr>
              <a:t>JARs</a:t>
            </a:r>
            <a:r>
              <a:rPr lang="en-GB" sz="1600" dirty="0" smtClean="0">
                <a:ea typeface="ＭＳ Ｐゴシック" pitchFamily="-84" charset="-128"/>
              </a:rPr>
              <a:t> analysis</a:t>
            </a:r>
          </a:p>
          <a:p>
            <a:pPr lvl="1" algn="just">
              <a:spcBef>
                <a:spcPts val="300"/>
              </a:spcBef>
              <a:spcAft>
                <a:spcPts val="300"/>
              </a:spcAft>
            </a:pPr>
            <a:r>
              <a:rPr lang="en-GB" sz="1600" dirty="0" smtClean="0">
                <a:ea typeface="ＭＳ Ｐゴシック" pitchFamily="-84" charset="-128"/>
              </a:rPr>
              <a:t>5. Annex 6: CSP analysis</a:t>
            </a:r>
          </a:p>
          <a:p>
            <a:pPr lvl="1" algn="just">
              <a:spcBef>
                <a:spcPts val="300"/>
              </a:spcBef>
              <a:spcAft>
                <a:spcPts val="300"/>
              </a:spcAft>
            </a:pPr>
            <a:r>
              <a:rPr lang="en-GB" sz="1600" dirty="0" smtClean="0">
                <a:ea typeface="ＭＳ Ｐゴシック" pitchFamily="-84" charset="-128"/>
              </a:rPr>
              <a:t>6. Annex 7: CSE analysis</a:t>
            </a:r>
          </a:p>
          <a:p>
            <a:pPr lvl="1" algn="just">
              <a:spcBef>
                <a:spcPts val="300"/>
              </a:spcBef>
              <a:spcAft>
                <a:spcPts val="300"/>
              </a:spcAft>
            </a:pPr>
            <a:r>
              <a:rPr lang="en-GB" sz="1600" dirty="0" smtClean="0">
                <a:ea typeface="ＭＳ Ｐゴシック" pitchFamily="-84" charset="-128"/>
              </a:rPr>
              <a:t>7. Annex 8: ROM analysis</a:t>
            </a:r>
          </a:p>
          <a:p>
            <a:pPr lvl="1" algn="just">
              <a:spcBef>
                <a:spcPts val="300"/>
              </a:spcBef>
              <a:spcAft>
                <a:spcPts val="300"/>
              </a:spcAft>
            </a:pPr>
            <a:r>
              <a:rPr lang="en-GB" sz="1600" dirty="0" smtClean="0">
                <a:ea typeface="ＭＳ Ｐゴシック" pitchFamily="-84" charset="-128"/>
              </a:rPr>
              <a:t>8. Annex 9: Evaluation Matrix</a:t>
            </a:r>
          </a:p>
          <a:p>
            <a:pPr lvl="1" algn="just">
              <a:spcBef>
                <a:spcPts val="300"/>
              </a:spcBef>
              <a:spcAft>
                <a:spcPts val="300"/>
              </a:spcAft>
            </a:pPr>
            <a:r>
              <a:rPr lang="en-GB" sz="1600" dirty="0" smtClean="0">
                <a:ea typeface="ＭＳ Ｐゴシック" pitchFamily="-84" charset="-128"/>
              </a:rPr>
              <a:t>9. Annex 10: List of People Interviewed.</a:t>
            </a:r>
          </a:p>
          <a:p>
            <a:pPr algn="just">
              <a:spcBef>
                <a:spcPts val="300"/>
              </a:spcBef>
              <a:spcAft>
                <a:spcPts val="300"/>
              </a:spcAft>
              <a:buNone/>
            </a:pPr>
            <a:r>
              <a:rPr lang="en-GB" sz="1600" b="1" dirty="0" smtClean="0">
                <a:ea typeface="ＭＳ Ｐゴシック" pitchFamily="-84" charset="-128"/>
              </a:rPr>
              <a:t>VOLUME IIC: ANNEXE 11 - COUNTRY NOTES.</a:t>
            </a:r>
          </a:p>
        </p:txBody>
      </p:sp>
      <p:sp>
        <p:nvSpPr>
          <p:cNvPr id="24580"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dirty="0" smtClean="0">
                <a:solidFill>
                  <a:schemeClr val="bg1"/>
                </a:solidFill>
              </a:rPr>
              <a:t>Structure of the final report</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2717800"/>
            <a:ext cx="10440988" cy="1800225"/>
          </a:xfrm>
          <a:prstGeom prst="rect">
            <a:avLst/>
          </a:prstGeom>
          <a:solidFill>
            <a:srgbClr val="993366"/>
          </a:solidFill>
          <a:ln w="9525">
            <a:noFill/>
            <a:miter lim="800000"/>
            <a:headEnd/>
            <a:tailEnd/>
          </a:ln>
        </p:spPr>
        <p:txBody>
          <a:bodyPr wrap="none" lIns="101425" tIns="50713" rIns="101425" bIns="50713" anchor="ctr"/>
          <a:lstStyle/>
          <a:p>
            <a:pPr algn="ctr" defTabSz="1014413"/>
            <a:r>
              <a:rPr lang="en-US" sz="3200" u="sng" dirty="0" smtClean="0">
                <a:solidFill>
                  <a:schemeClr val="bg1"/>
                </a:solidFill>
                <a:latin typeface="Myriad Pro" pitchFamily="34" charset="0"/>
              </a:rPr>
              <a:t>Part II: Main findings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dirty="0">
                <a:solidFill>
                  <a:schemeClr val="bg1"/>
                </a:solidFill>
              </a:rPr>
              <a:t>Inventory of EC support </a:t>
            </a:r>
            <a:r>
              <a:rPr lang="en-GB" dirty="0" smtClean="0">
                <a:solidFill>
                  <a:schemeClr val="bg1"/>
                </a:solidFill>
              </a:rPr>
              <a:t>- Evolution over the evaluation period</a:t>
            </a:r>
            <a:endParaRPr lang="en-GB" dirty="0">
              <a:solidFill>
                <a:schemeClr val="bg1"/>
              </a:solidFill>
              <a:latin typeface="Myriad Pro" pitchFamily="34" charset="0"/>
            </a:endParaRPr>
          </a:p>
        </p:txBody>
      </p:sp>
      <p:pic>
        <p:nvPicPr>
          <p:cNvPr id="25603" name="Picture 2"/>
          <p:cNvPicPr>
            <a:picLocks noChangeAspect="1" noChangeArrowheads="1"/>
          </p:cNvPicPr>
          <p:nvPr/>
        </p:nvPicPr>
        <p:blipFill>
          <a:blip r:embed="rId2" cstate="print"/>
          <a:srcRect/>
          <a:stretch>
            <a:fillRect/>
          </a:stretch>
        </p:blipFill>
        <p:spPr bwMode="auto">
          <a:xfrm>
            <a:off x="828675" y="1625600"/>
            <a:ext cx="8631238" cy="5053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2"/>
          <p:cNvSpPr>
            <a:spLocks noGrp="1"/>
          </p:cNvSpPr>
          <p:nvPr>
            <p:ph type="title"/>
          </p:nvPr>
        </p:nvSpPr>
        <p:spPr/>
        <p:txBody>
          <a:bodyPr/>
          <a:lstStyle/>
          <a:p>
            <a:endParaRPr lang="en-GB">
              <a:ea typeface="ＭＳ Ｐゴシック" pitchFamily="-84" charset="-128"/>
              <a:cs typeface="ＭＳ Ｐゴシック" pitchFamily="-84" charset="-128"/>
            </a:endParaRPr>
          </a:p>
        </p:txBody>
      </p:sp>
      <p:sp>
        <p:nvSpPr>
          <p:cNvPr id="26627"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prstTxWarp prst="textNoShape">
              <a:avLst/>
            </a:prstTxWarp>
          </a:bodyPr>
          <a:lstStyle/>
          <a:p>
            <a:pPr algn="r"/>
            <a:r>
              <a:rPr lang="en-GB" dirty="0" smtClean="0">
                <a:solidFill>
                  <a:schemeClr val="bg1"/>
                </a:solidFill>
              </a:rPr>
              <a:t>Inventory of EC support - </a:t>
            </a:r>
            <a:r>
              <a:rPr lang="en-GB" dirty="0">
                <a:solidFill>
                  <a:schemeClr val="bg1"/>
                </a:solidFill>
              </a:rPr>
              <a:t>Geographical breakdown </a:t>
            </a:r>
            <a:endParaRPr lang="en-GB" dirty="0">
              <a:solidFill>
                <a:schemeClr val="bg1"/>
              </a:solidFill>
              <a:latin typeface="Myriad Pro" pitchFamily="34" charset="0"/>
            </a:endParaRPr>
          </a:p>
        </p:txBody>
      </p:sp>
      <p:graphicFrame>
        <p:nvGraphicFramePr>
          <p:cNvPr id="5" name="Pladsholder til indhold 4"/>
          <p:cNvGraphicFramePr>
            <a:graphicFrameLocks noGrp="1"/>
          </p:cNvGraphicFramePr>
          <p:nvPr>
            <p:ph idx="1"/>
          </p:nvPr>
        </p:nvGraphicFramePr>
        <p:xfrm>
          <a:off x="522288" y="1704975"/>
          <a:ext cx="9396412" cy="4273550"/>
        </p:xfrm>
        <a:graphic>
          <a:graphicData uri="http://schemas.openxmlformats.org/drawingml/2006/table">
            <a:tbl>
              <a:tblPr/>
              <a:tblGrid>
                <a:gridCol w="1601787"/>
                <a:gridCol w="2157413"/>
                <a:gridCol w="1878012"/>
                <a:gridCol w="1879600"/>
                <a:gridCol w="1879600"/>
              </a:tblGrid>
              <a:tr h="130175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FFFFD9"/>
                          </a:solidFill>
                          <a:effectLst/>
                          <a:latin typeface="Arial" pitchFamily="-84" charset="0"/>
                          <a:ea typeface="Arial" pitchFamily="-84" charset="0"/>
                          <a:cs typeface="Arial" pitchFamily="-84" charset="0"/>
                        </a:rPr>
                        <a:t>Region</a:t>
                      </a:r>
                      <a:endParaRPr kumimoji="0" lang="da-DK" sz="1800" b="0" i="0" u="none" strike="noStrike" cap="none" normalizeH="0" baseline="0" dirty="0">
                        <a:ln>
                          <a:noFill/>
                        </a:ln>
                        <a:solidFill>
                          <a:srgbClr val="FFFFFF"/>
                        </a:solidFill>
                        <a:effectLst/>
                        <a:latin typeface="Arial" pitchFamily="-84" charset="0"/>
                        <a:ea typeface="Arial" pitchFamily="-84" charset="0"/>
                        <a:cs typeface="Arial" pitchFamily="-84" charset="0"/>
                      </a:endParaRP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FFFFD9"/>
                          </a:solidFill>
                          <a:effectLst/>
                          <a:latin typeface="Arial" pitchFamily="-84" charset="0"/>
                          <a:ea typeface="Arial" pitchFamily="-84" charset="0"/>
                          <a:cs typeface="Arial" pitchFamily="-84" charset="0"/>
                        </a:rPr>
                        <a:t>EC direct support to decentralisation </a:t>
                      </a:r>
                      <a:endParaRPr kumimoji="0" lang="da-DK" sz="1800" b="0" i="0" u="none" strike="noStrike" cap="none" normalizeH="0" baseline="0" dirty="0" smtClean="0">
                        <a:ln>
                          <a:noFill/>
                        </a:ln>
                        <a:solidFill>
                          <a:srgbClr val="FFFFD9"/>
                        </a:solidFill>
                        <a:effectLst/>
                        <a:latin typeface="Arial" pitchFamily="-84" charset="0"/>
                        <a:ea typeface="Arial" pitchFamily="-84" charset="0"/>
                        <a:cs typeface="Arial" pitchFamily="-8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smtClean="0">
                          <a:ln>
                            <a:noFill/>
                          </a:ln>
                          <a:solidFill>
                            <a:srgbClr val="FFFFD9"/>
                          </a:solidFill>
                          <a:effectLst/>
                          <a:latin typeface="Arial" pitchFamily="-84" charset="0"/>
                          <a:ea typeface="Arial" pitchFamily="-84" charset="0"/>
                          <a:cs typeface="Arial" pitchFamily="-84" charset="0"/>
                        </a:rPr>
                        <a:t>(</a:t>
                      </a:r>
                      <a:r>
                        <a:rPr kumimoji="0" lang="da-DK" sz="1800" b="0" i="0" u="none" strike="noStrike" cap="none" normalizeH="0" baseline="0" dirty="0">
                          <a:ln>
                            <a:noFill/>
                          </a:ln>
                          <a:solidFill>
                            <a:srgbClr val="FFFFD9"/>
                          </a:solidFill>
                          <a:effectLst/>
                          <a:latin typeface="Arial" pitchFamily="-84" charset="0"/>
                          <a:ea typeface="Arial" pitchFamily="-84" charset="0"/>
                          <a:cs typeface="Arial" pitchFamily="-84" charset="0"/>
                        </a:rPr>
                        <a:t>in million EUR)</a:t>
                      </a:r>
                      <a:endParaRPr kumimoji="0" lang="da-DK" sz="1800" b="0" i="0" u="none" strike="noStrike" cap="none" normalizeH="0" baseline="0" dirty="0">
                        <a:ln>
                          <a:noFill/>
                        </a:ln>
                        <a:solidFill>
                          <a:srgbClr val="FFFFFF"/>
                        </a:solidFill>
                        <a:effectLst/>
                        <a:latin typeface="Arial" pitchFamily="-84" charset="0"/>
                        <a:ea typeface="Arial" pitchFamily="-84" charset="0"/>
                        <a:cs typeface="Arial" pitchFamily="-84" charset="0"/>
                      </a:endParaRP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FFFFD9"/>
                          </a:solidFill>
                          <a:effectLst/>
                          <a:latin typeface="Arial" pitchFamily="-84" charset="0"/>
                          <a:ea typeface="Arial" pitchFamily="-84" charset="0"/>
                          <a:cs typeface="Arial" pitchFamily="-84" charset="0"/>
                        </a:rPr>
                        <a:t>Total support in the region </a:t>
                      </a:r>
                    </a:p>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FFFFD9"/>
                          </a:solidFill>
                          <a:effectLst/>
                          <a:latin typeface="Arial" pitchFamily="-84" charset="0"/>
                          <a:ea typeface="Arial" pitchFamily="-84" charset="0"/>
                          <a:cs typeface="Arial" pitchFamily="-84" charset="0"/>
                        </a:rPr>
                        <a:t>(in million EUR)</a:t>
                      </a:r>
                      <a:endParaRPr kumimoji="0" lang="da-DK" sz="1800" b="0" i="0" u="none" strike="noStrike" cap="none" normalizeH="0" baseline="0">
                        <a:ln>
                          <a:noFill/>
                        </a:ln>
                        <a:solidFill>
                          <a:srgbClr val="FFFFFF"/>
                        </a:solidFill>
                        <a:effectLst/>
                        <a:latin typeface="Arial" pitchFamily="-84" charset="0"/>
                        <a:ea typeface="Arial" pitchFamily="-84" charset="0"/>
                        <a:cs typeface="Arial" pitchFamily="-84" charset="0"/>
                      </a:endParaRP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FFFFD9"/>
                          </a:solidFill>
                          <a:effectLst/>
                          <a:latin typeface="Arial" pitchFamily="-84" charset="0"/>
                          <a:ea typeface="Arial" pitchFamily="-84" charset="0"/>
                          <a:cs typeface="Arial" pitchFamily="-84" charset="0"/>
                        </a:rPr>
                        <a:t>Ratio of support to decentralisation compared to total support in region</a:t>
                      </a:r>
                      <a:endParaRPr kumimoji="0" lang="da-DK" sz="1800" b="0" i="0" u="none" strike="noStrike" cap="none" normalizeH="0" baseline="0">
                        <a:ln>
                          <a:noFill/>
                        </a:ln>
                        <a:solidFill>
                          <a:srgbClr val="FFFFFF"/>
                        </a:solidFill>
                        <a:effectLst/>
                        <a:latin typeface="Arial" pitchFamily="-84" charset="0"/>
                        <a:ea typeface="Arial" pitchFamily="-84" charset="0"/>
                        <a:cs typeface="Arial" pitchFamily="-84" charset="0"/>
                      </a:endParaRP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a:ln>
                            <a:noFill/>
                          </a:ln>
                          <a:solidFill>
                            <a:srgbClr val="FFFFD9"/>
                          </a:solidFill>
                          <a:effectLst/>
                          <a:latin typeface="Arial" pitchFamily="-84" charset="0"/>
                          <a:ea typeface="Arial" pitchFamily="-84" charset="0"/>
                          <a:cs typeface="Arial" pitchFamily="-84" charset="0"/>
                        </a:rPr>
                        <a:t>Share of  total EC support to decentralisation </a:t>
                      </a:r>
                      <a:endParaRPr kumimoji="0" lang="da-DK" sz="1800" b="0" i="1" u="none" strike="noStrike" cap="none" normalizeH="0" baseline="0">
                        <a:ln>
                          <a:noFill/>
                        </a:ln>
                        <a:solidFill>
                          <a:srgbClr val="FFFFFF"/>
                        </a:solidFill>
                        <a:effectLst/>
                        <a:latin typeface="Arial" pitchFamily="-84" charset="0"/>
                        <a:ea typeface="Arial" pitchFamily="-84" charset="0"/>
                        <a:cs typeface="Arial" pitchFamily="-84" charset="0"/>
                      </a:endParaRP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3366"/>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ACP</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 </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 </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 </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 </a:t>
                      </a:r>
                    </a:p>
                  </a:txBody>
                  <a:tcPr marL="12700" marR="12700" marT="1270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Africa</a:t>
                      </a:r>
                    </a:p>
                  </a:txBody>
                  <a:tcPr marL="4572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586</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25.203</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2,3%</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74%</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Caribbean</a:t>
                      </a:r>
                    </a:p>
                  </a:txBody>
                  <a:tcPr marL="4572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26</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2.095</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1,2%</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3%</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Pacific</a:t>
                      </a:r>
                    </a:p>
                  </a:txBody>
                  <a:tcPr marL="4572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4</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590</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0,7%</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a:ln>
                            <a:noFill/>
                          </a:ln>
                          <a:solidFill>
                            <a:srgbClr val="000000"/>
                          </a:solidFill>
                          <a:effectLst/>
                          <a:latin typeface="Arial" pitchFamily="-84" charset="0"/>
                          <a:ea typeface="Arial" pitchFamily="-84" charset="0"/>
                          <a:cs typeface="Arial" pitchFamily="-84" charset="0"/>
                        </a:rPr>
                        <a:t>1%</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Latin America</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78</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3.196</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2,4%</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10%</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Asia</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33</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6.024</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a:ln>
                            <a:noFill/>
                          </a:ln>
                          <a:solidFill>
                            <a:srgbClr val="000000"/>
                          </a:solidFill>
                          <a:effectLst/>
                          <a:latin typeface="Arial" pitchFamily="-84" charset="0"/>
                          <a:ea typeface="Arial" pitchFamily="-84" charset="0"/>
                          <a:cs typeface="Arial" pitchFamily="-84" charset="0"/>
                        </a:rPr>
                        <a:t>0,6%</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4%</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ENP</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61</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9.587</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0" u="none" strike="noStrike" cap="none" normalizeH="0" baseline="0" dirty="0">
                          <a:ln>
                            <a:noFill/>
                          </a:ln>
                          <a:solidFill>
                            <a:srgbClr val="000000"/>
                          </a:solidFill>
                          <a:effectLst/>
                          <a:latin typeface="Arial" pitchFamily="-84" charset="0"/>
                          <a:ea typeface="Arial" pitchFamily="-84" charset="0"/>
                          <a:cs typeface="Arial" pitchFamily="-84" charset="0"/>
                        </a:rPr>
                        <a:t>0,6%</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8%</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r h="371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TOTAL</a:t>
                      </a:r>
                    </a:p>
                  </a:txBody>
                  <a:tcPr marL="12700" marR="12700" marT="1270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a:ln>
                            <a:noFill/>
                          </a:ln>
                          <a:solidFill>
                            <a:srgbClr val="000000"/>
                          </a:solidFill>
                          <a:effectLst/>
                          <a:latin typeface="Arial" pitchFamily="-84" charset="0"/>
                          <a:ea typeface="Arial" pitchFamily="-84" charset="0"/>
                          <a:cs typeface="Arial" pitchFamily="-84" charset="0"/>
                        </a:rPr>
                        <a:t>789</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a:ln>
                            <a:noFill/>
                          </a:ln>
                          <a:solidFill>
                            <a:srgbClr val="000000"/>
                          </a:solidFill>
                          <a:effectLst/>
                          <a:latin typeface="Arial" pitchFamily="-84" charset="0"/>
                          <a:ea typeface="Arial" pitchFamily="-84" charset="0"/>
                          <a:cs typeface="Arial" pitchFamily="-84" charset="0"/>
                        </a:rPr>
                        <a:t>46,827</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1.7%</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da-DK" sz="1800" b="0" i="1" u="none" strike="noStrike" cap="none" normalizeH="0" baseline="0" dirty="0">
                          <a:ln>
                            <a:noFill/>
                          </a:ln>
                          <a:solidFill>
                            <a:srgbClr val="000000"/>
                          </a:solidFill>
                          <a:effectLst/>
                          <a:latin typeface="Arial" pitchFamily="-84" charset="0"/>
                          <a:ea typeface="Arial" pitchFamily="-84" charset="0"/>
                          <a:cs typeface="Arial" pitchFamily="-84" charset="0"/>
                        </a:rPr>
                        <a:t>100%</a:t>
                      </a:r>
                    </a:p>
                  </a:txBody>
                  <a:tcPr marL="12700" marR="12700" marT="1270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2"/>
          <p:cNvSpPr>
            <a:spLocks noGrp="1"/>
          </p:cNvSpPr>
          <p:nvPr>
            <p:ph type="title"/>
          </p:nvPr>
        </p:nvSpPr>
        <p:spPr/>
        <p:txBody>
          <a:bodyPr/>
          <a:lstStyle/>
          <a:p>
            <a:endParaRPr lang="en-GB" smtClean="0">
              <a:ea typeface="ＭＳ Ｐゴシック" pitchFamily="-84" charset="-128"/>
            </a:endParaRPr>
          </a:p>
        </p:txBody>
      </p:sp>
      <p:sp>
        <p:nvSpPr>
          <p:cNvPr id="37891" name="Content Placeholder 13"/>
          <p:cNvSpPr>
            <a:spLocks noGrp="1"/>
          </p:cNvSpPr>
          <p:nvPr>
            <p:ph idx="1"/>
          </p:nvPr>
        </p:nvSpPr>
        <p:spPr>
          <a:xfrm>
            <a:off x="522288" y="1368425"/>
            <a:ext cx="9396412" cy="5670550"/>
          </a:xfrm>
        </p:spPr>
        <p:txBody>
          <a:bodyPr/>
          <a:lstStyle/>
          <a:p>
            <a:pPr>
              <a:buFont typeface="Arial" charset="0"/>
              <a:buChar char="•"/>
            </a:pPr>
            <a:r>
              <a:rPr lang="en-GB" sz="2000" dirty="0" smtClean="0">
                <a:latin typeface="Arial" charset="0"/>
                <a:ea typeface="ＭＳ Ｐゴシック" pitchFamily="-84" charset="-128"/>
                <a:cs typeface="Arial" charset="0"/>
              </a:rPr>
              <a:t>The EC has placed increased </a:t>
            </a:r>
            <a:r>
              <a:rPr lang="en-GB" sz="2000" b="1" dirty="0" smtClean="0">
                <a:latin typeface="Arial" charset="0"/>
                <a:ea typeface="ＭＳ Ｐゴシック" pitchFamily="-84" charset="-128"/>
                <a:cs typeface="Arial" charset="0"/>
              </a:rPr>
              <a:t>attention on decentralisation and local government reforms</a:t>
            </a:r>
            <a:r>
              <a:rPr lang="en-GB" sz="2000" dirty="0" smtClean="0">
                <a:latin typeface="Arial" charset="0"/>
                <a:ea typeface="ＭＳ Ｐゴシック" pitchFamily="-84" charset="-128"/>
                <a:cs typeface="Arial" charset="0"/>
              </a:rPr>
              <a:t> in its cooperation with third countries.</a:t>
            </a:r>
          </a:p>
          <a:p>
            <a:pPr lvl="1"/>
            <a:r>
              <a:rPr lang="en-GB" sz="1600" dirty="0" smtClean="0">
                <a:latin typeface="Arial" charset="0"/>
                <a:ea typeface="ＭＳ Ｐゴシック" pitchFamily="-84" charset="-128"/>
                <a:cs typeface="Arial" charset="0"/>
              </a:rPr>
              <a:t>Increased volumes of support, - although relatively focused on small number of Francophone African countries,</a:t>
            </a:r>
          </a:p>
          <a:p>
            <a:pPr lvl="1"/>
            <a:r>
              <a:rPr lang="en-GB" sz="1600" dirty="0" smtClean="0">
                <a:latin typeface="Arial" charset="0"/>
                <a:ea typeface="ＭＳ Ｐゴシック" pitchFamily="-84" charset="-128"/>
                <a:cs typeface="Arial" charset="0"/>
              </a:rPr>
              <a:t>Increasing attention to decentralisation EC reference documents,</a:t>
            </a:r>
          </a:p>
          <a:p>
            <a:pPr lvl="1"/>
            <a:r>
              <a:rPr lang="en-GB" sz="1600" dirty="0" smtClean="0">
                <a:latin typeface="Arial" charset="0"/>
                <a:ea typeface="ＭＳ Ｐゴシック" pitchFamily="-84" charset="-128"/>
                <a:cs typeface="Arial" charset="0"/>
              </a:rPr>
              <a:t>Gradual development of entry points towards more strategic interventions and greater mix of aid modalities.</a:t>
            </a:r>
          </a:p>
          <a:p>
            <a:pPr>
              <a:buFont typeface="Arial" charset="0"/>
              <a:buChar char="•"/>
            </a:pPr>
            <a:r>
              <a:rPr lang="en-GB" sz="2000" b="1" dirty="0" smtClean="0">
                <a:latin typeface="Arial" charset="0"/>
                <a:ea typeface="ＭＳ Ｐゴシック" pitchFamily="-84" charset="-128"/>
                <a:cs typeface="Arial" charset="0"/>
              </a:rPr>
              <a:t>EC policies, programming guides and reference documents </a:t>
            </a:r>
            <a:r>
              <a:rPr lang="en-GB" sz="2000" dirty="0" smtClean="0">
                <a:latin typeface="Arial" charset="0"/>
                <a:ea typeface="ＭＳ Ｐゴシック" pitchFamily="-84" charset="-128"/>
                <a:cs typeface="Arial" charset="0"/>
              </a:rPr>
              <a:t>have become </a:t>
            </a:r>
            <a:r>
              <a:rPr lang="en-GB" sz="2000" b="1" dirty="0" smtClean="0">
                <a:latin typeface="Arial" charset="0"/>
                <a:ea typeface="ＭＳ Ｐゴシック" pitchFamily="-84" charset="-128"/>
                <a:cs typeface="Arial" charset="0"/>
              </a:rPr>
              <a:t>increasingly comprehensive </a:t>
            </a:r>
            <a:r>
              <a:rPr lang="en-GB" sz="2000" dirty="0" smtClean="0">
                <a:latin typeface="Arial" charset="0"/>
                <a:ea typeface="ＭＳ Ｐゴシック" pitchFamily="-84" charset="-128"/>
                <a:cs typeface="Arial" charset="0"/>
              </a:rPr>
              <a:t>and, in recent years, also clearer and more coherent.</a:t>
            </a:r>
          </a:p>
          <a:p>
            <a:pPr lvl="1"/>
            <a:r>
              <a:rPr lang="en-GB" sz="1600" dirty="0" smtClean="0">
                <a:latin typeface="Arial" charset="0"/>
                <a:ea typeface="ＭＳ Ｐゴシック" pitchFamily="-84" charset="-128"/>
                <a:cs typeface="Arial" charset="0"/>
              </a:rPr>
              <a:t>The EC Reference Document (no 2, 2007), “Supporting Decentralisation and Local Governance in Third Countries”, is the most widely used guidance document.</a:t>
            </a:r>
          </a:p>
          <a:p>
            <a:pPr lvl="1"/>
            <a:r>
              <a:rPr lang="en-GB" sz="1600" dirty="0" smtClean="0">
                <a:latin typeface="Arial" charset="0"/>
                <a:ea typeface="ＭＳ Ｐゴシック" pitchFamily="-84" charset="-128"/>
                <a:cs typeface="Arial" charset="0"/>
              </a:rPr>
              <a:t>The European Charter on development co-operation in support of local governance (2008), and 2009 decentralisation programming fiche – more clear – but not widely disseminated.</a:t>
            </a:r>
          </a:p>
          <a:p>
            <a:pPr lvl="1"/>
            <a:r>
              <a:rPr lang="en-GB" sz="1600" dirty="0" smtClean="0">
                <a:latin typeface="Arial" charset="0"/>
                <a:ea typeface="ＭＳ Ｐゴシック" pitchFamily="-84" charset="-128"/>
                <a:cs typeface="Arial" charset="0"/>
              </a:rPr>
              <a:t>The EC policies are relative clear in their emphasis on local governments (rather than e.g. CDD).</a:t>
            </a:r>
          </a:p>
          <a:p>
            <a:pPr>
              <a:buFont typeface="Arial" charset="0"/>
              <a:buChar char="•"/>
            </a:pPr>
            <a:r>
              <a:rPr lang="en-GB" sz="2000" dirty="0" smtClean="0">
                <a:latin typeface="Arial" charset="0"/>
                <a:ea typeface="ＭＳ Ｐゴシック" pitchFamily="-84" charset="-128"/>
                <a:cs typeface="Arial" charset="0"/>
              </a:rPr>
              <a:t>The extent to which </a:t>
            </a:r>
            <a:r>
              <a:rPr lang="en-GB" sz="2000" b="1" dirty="0" smtClean="0">
                <a:latin typeface="Arial" charset="0"/>
                <a:ea typeface="ＭＳ Ｐゴシック" pitchFamily="-84" charset="-128"/>
                <a:cs typeface="Arial" charset="0"/>
              </a:rPr>
              <a:t>EC support </a:t>
            </a:r>
            <a:r>
              <a:rPr lang="en-GB" sz="2000" dirty="0" smtClean="0">
                <a:latin typeface="Arial" charset="0"/>
                <a:ea typeface="ＭＳ Ｐゴシック" pitchFamily="-84" charset="-128"/>
                <a:cs typeface="Arial" charset="0"/>
              </a:rPr>
              <a:t>addresses decentralisation in a particular country </a:t>
            </a:r>
            <a:r>
              <a:rPr lang="en-GB" sz="2000" b="1" dirty="0" smtClean="0">
                <a:latin typeface="Arial" charset="0"/>
                <a:ea typeface="ＭＳ Ｐゴシック" pitchFamily="-84" charset="-128"/>
                <a:cs typeface="Arial" charset="0"/>
              </a:rPr>
              <a:t>depends primarily on the local context</a:t>
            </a:r>
            <a:r>
              <a:rPr lang="en-GB" sz="2000" dirty="0" smtClean="0">
                <a:latin typeface="Arial" charset="0"/>
                <a:ea typeface="ＭＳ Ｐゴシック" pitchFamily="-84" charset="-128"/>
                <a:cs typeface="Arial" charset="0"/>
              </a:rPr>
              <a:t>, rather than on a global policy or strategy.</a:t>
            </a:r>
          </a:p>
          <a:p>
            <a:pPr>
              <a:buFont typeface="Arial" charset="0"/>
              <a:buChar char="•"/>
            </a:pPr>
            <a:endParaRPr lang="da-DK" sz="2000" dirty="0" smtClean="0">
              <a:latin typeface="Arial" charset="0"/>
              <a:ea typeface="ＭＳ Ｐゴシック" pitchFamily="-84" charset="-128"/>
              <a:cs typeface="Arial" charset="0"/>
            </a:endParaRPr>
          </a:p>
          <a:p>
            <a:pPr>
              <a:buFont typeface="Arial" charset="0"/>
              <a:buChar char="•"/>
            </a:pPr>
            <a:endParaRPr lang="en-GB" sz="2000" dirty="0" smtClean="0">
              <a:latin typeface="Arial" charset="0"/>
              <a:ea typeface="ＭＳ Ｐゴシック" pitchFamily="-84" charset="-128"/>
              <a:cs typeface="Arial" charset="0"/>
            </a:endParaRPr>
          </a:p>
          <a:p>
            <a:pPr>
              <a:buFont typeface="Arial" charset="0"/>
              <a:buChar char="•"/>
            </a:pPr>
            <a:endParaRPr lang="da-DK" sz="2000" dirty="0" smtClean="0">
              <a:latin typeface="Arial" charset="0"/>
              <a:ea typeface="ＭＳ Ｐゴシック" pitchFamily="-84" charset="-128"/>
              <a:cs typeface="Arial" charset="0"/>
            </a:endParaRPr>
          </a:p>
        </p:txBody>
      </p:sp>
      <p:sp>
        <p:nvSpPr>
          <p:cNvPr id="37892"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1</a:t>
            </a:r>
            <a:r>
              <a:rPr lang="en-GB" dirty="0">
                <a:solidFill>
                  <a:schemeClr val="bg1"/>
                </a:solidFill>
              </a:rPr>
              <a:t>: Policy Framework </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2"/>
          <p:cNvSpPr>
            <a:spLocks noGrp="1"/>
          </p:cNvSpPr>
          <p:nvPr>
            <p:ph type="title"/>
          </p:nvPr>
        </p:nvSpPr>
        <p:spPr/>
        <p:txBody>
          <a:bodyPr/>
          <a:lstStyle/>
          <a:p>
            <a:endParaRPr lang="en-GB" smtClean="0">
              <a:ea typeface="ＭＳ Ｐゴシック" pitchFamily="-84" charset="-128"/>
            </a:endParaRPr>
          </a:p>
        </p:txBody>
      </p:sp>
      <p:sp>
        <p:nvSpPr>
          <p:cNvPr id="38915" name="Content Placeholder 13"/>
          <p:cNvSpPr>
            <a:spLocks noGrp="1"/>
          </p:cNvSpPr>
          <p:nvPr>
            <p:ph idx="1"/>
          </p:nvPr>
        </p:nvSpPr>
        <p:spPr>
          <a:xfrm>
            <a:off x="522288" y="1704975"/>
            <a:ext cx="9396412" cy="5045075"/>
          </a:xfrm>
        </p:spPr>
        <p:txBody>
          <a:bodyPr/>
          <a:lstStyle/>
          <a:p>
            <a:pPr>
              <a:buFont typeface="Arial" charset="0"/>
              <a:buChar char="•"/>
            </a:pPr>
            <a:r>
              <a:rPr lang="en-GB" sz="2000" dirty="0" smtClean="0">
                <a:latin typeface="Arial" charset="0"/>
                <a:ea typeface="ＭＳ Ｐゴシック" pitchFamily="-84" charset="-128"/>
                <a:cs typeface="Arial" charset="0"/>
              </a:rPr>
              <a:t>Overall </a:t>
            </a:r>
            <a:r>
              <a:rPr lang="en-GB" sz="2000" b="1" dirty="0" smtClean="0">
                <a:latin typeface="Arial" charset="0"/>
                <a:ea typeface="ＭＳ Ｐゴシック" pitchFamily="-84" charset="-128"/>
                <a:cs typeface="Arial" charset="0"/>
              </a:rPr>
              <a:t>institutional environment </a:t>
            </a:r>
            <a:r>
              <a:rPr lang="en-GB" sz="2000" dirty="0" smtClean="0">
                <a:latin typeface="Arial" charset="0"/>
                <a:ea typeface="ＭＳ Ｐゴシック" pitchFamily="-84" charset="-128"/>
                <a:cs typeface="Arial" charset="0"/>
              </a:rPr>
              <a:t>within the EC has improved - e.g. flexibility of EC operational procedures but scope for strengthening internal co-ordination and incentives to innovate.</a:t>
            </a:r>
          </a:p>
          <a:p>
            <a:pPr>
              <a:buFont typeface="Arial" charset="0"/>
              <a:buChar char="•"/>
            </a:pPr>
            <a:r>
              <a:rPr lang="en-GB" sz="2000" dirty="0" smtClean="0">
                <a:latin typeface="Arial" charset="0"/>
                <a:ea typeface="ＭＳ Ｐゴシック" pitchFamily="-84" charset="-128"/>
                <a:cs typeface="Arial" charset="0"/>
              </a:rPr>
              <a:t>The </a:t>
            </a:r>
            <a:r>
              <a:rPr lang="en-GB" sz="2000" b="1" dirty="0" smtClean="0">
                <a:latin typeface="Arial" charset="0"/>
                <a:ea typeface="ＭＳ Ｐゴシック" pitchFamily="-84" charset="-128"/>
                <a:cs typeface="Arial" charset="0"/>
              </a:rPr>
              <a:t>staff resources </a:t>
            </a:r>
            <a:r>
              <a:rPr lang="en-GB" sz="2000" dirty="0" smtClean="0">
                <a:latin typeface="Arial" charset="0"/>
                <a:ea typeface="ＭＳ Ｐゴシック" pitchFamily="-84" charset="-128"/>
                <a:cs typeface="Arial" charset="0"/>
              </a:rPr>
              <a:t>assigned to work on decentralisation are still modest, and a large majority did not attend the thematic training organised by the EC:</a:t>
            </a:r>
            <a:endParaRPr lang="en-GB" sz="1600" dirty="0" smtClean="0">
              <a:latin typeface="Arial" charset="0"/>
              <a:ea typeface="ＭＳ Ｐゴシック" pitchFamily="-84" charset="-128"/>
              <a:cs typeface="Arial" charset="0"/>
            </a:endParaRPr>
          </a:p>
          <a:p>
            <a:pPr lvl="1"/>
            <a:r>
              <a:rPr lang="en-GB" sz="1600" dirty="0" smtClean="0">
                <a:latin typeface="Arial" charset="0"/>
                <a:ea typeface="ＭＳ Ｐゴシック" pitchFamily="-84" charset="-128"/>
                <a:cs typeface="Arial" charset="0"/>
              </a:rPr>
              <a:t>Specialist staff in HQ grew to 3-4 persons but has recently been reduced to one person,</a:t>
            </a:r>
          </a:p>
          <a:p>
            <a:pPr lvl="1"/>
            <a:r>
              <a:rPr lang="en-GB" sz="1600" dirty="0" smtClean="0">
                <a:latin typeface="Arial" charset="0"/>
                <a:ea typeface="ＭＳ Ｐゴシック" pitchFamily="-84" charset="-128"/>
                <a:cs typeface="Arial" charset="0"/>
              </a:rPr>
              <a:t>Staff in </a:t>
            </a:r>
            <a:r>
              <a:rPr lang="en-GB" sz="1600" dirty="0" err="1" smtClean="0">
                <a:latin typeface="Arial" charset="0"/>
                <a:ea typeface="ＭＳ Ｐゴシック" pitchFamily="-84" charset="-128"/>
                <a:cs typeface="Arial" charset="0"/>
              </a:rPr>
              <a:t>EUDs</a:t>
            </a:r>
            <a:r>
              <a:rPr lang="en-GB" sz="1600" dirty="0" smtClean="0">
                <a:latin typeface="Arial" charset="0"/>
                <a:ea typeface="ＭＳ Ｐゴシック" pitchFamily="-84" charset="-128"/>
                <a:cs typeface="Arial" charset="0"/>
              </a:rPr>
              <a:t> acquires some knowledge on decentralisation reforms locally – but only limited knowledge through EC.</a:t>
            </a:r>
          </a:p>
          <a:p>
            <a:pPr>
              <a:buFont typeface="Arial" charset="0"/>
              <a:buChar char="•"/>
            </a:pPr>
            <a:r>
              <a:rPr lang="en-GB" sz="2000" dirty="0" smtClean="0">
                <a:latin typeface="Arial" charset="0"/>
                <a:ea typeface="ＭＳ Ｐゴシック" pitchFamily="-84" charset="-128"/>
                <a:cs typeface="Arial" charset="0"/>
              </a:rPr>
              <a:t>The </a:t>
            </a:r>
            <a:r>
              <a:rPr lang="en-GB" sz="2000" b="1" dirty="0" smtClean="0">
                <a:latin typeface="Arial" charset="0"/>
                <a:ea typeface="ＭＳ Ｐゴシック" pitchFamily="-84" charset="-128"/>
                <a:cs typeface="Arial" charset="0"/>
              </a:rPr>
              <a:t>framework for monitoring and internalisation </a:t>
            </a:r>
            <a:r>
              <a:rPr lang="en-GB" sz="2000" dirty="0" smtClean="0">
                <a:latin typeface="Arial" charset="0"/>
                <a:ea typeface="ＭＳ Ｐゴシック" pitchFamily="-84" charset="-128"/>
                <a:cs typeface="Arial" charset="0"/>
              </a:rPr>
              <a:t>of experience related to EC support to decentralisation is still insufficient, even though some initiatives have been launched. </a:t>
            </a:r>
            <a:endParaRPr lang="da-DK" sz="2000" dirty="0" smtClean="0">
              <a:latin typeface="Arial" charset="0"/>
              <a:ea typeface="ＭＳ Ｐゴシック" pitchFamily="-84" charset="-128"/>
              <a:cs typeface="Arial" charset="0"/>
            </a:endParaRPr>
          </a:p>
        </p:txBody>
      </p:sp>
      <p:sp>
        <p:nvSpPr>
          <p:cNvPr id="3891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2</a:t>
            </a:r>
            <a:r>
              <a:rPr lang="en-GB" dirty="0">
                <a:solidFill>
                  <a:schemeClr val="bg1"/>
                </a:solidFill>
              </a:rPr>
              <a:t>: Institutional Capacity</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2"/>
          <p:cNvSpPr>
            <a:spLocks noGrp="1"/>
          </p:cNvSpPr>
          <p:nvPr>
            <p:ph type="title"/>
          </p:nvPr>
        </p:nvSpPr>
        <p:spPr/>
        <p:txBody>
          <a:bodyPr/>
          <a:lstStyle/>
          <a:p>
            <a:endParaRPr lang="en-GB" smtClean="0">
              <a:ea typeface="ＭＳ Ｐゴシック" pitchFamily="-84" charset="-128"/>
            </a:endParaRPr>
          </a:p>
        </p:txBody>
      </p:sp>
      <p:sp>
        <p:nvSpPr>
          <p:cNvPr id="39939" name="Content Placeholder 13"/>
          <p:cNvSpPr>
            <a:spLocks noGrp="1"/>
          </p:cNvSpPr>
          <p:nvPr>
            <p:ph idx="1"/>
          </p:nvPr>
        </p:nvSpPr>
        <p:spPr>
          <a:xfrm>
            <a:off x="522288" y="1704975"/>
            <a:ext cx="9396412" cy="5045075"/>
          </a:xfrm>
        </p:spPr>
        <p:txBody>
          <a:bodyPr/>
          <a:lstStyle/>
          <a:p>
            <a:pPr>
              <a:buFont typeface="Arial" charset="0"/>
              <a:buChar char="•"/>
            </a:pPr>
            <a:r>
              <a:rPr lang="en-GB" sz="2000" dirty="0" smtClean="0">
                <a:latin typeface="Arial" charset="0"/>
                <a:ea typeface="ＭＳ Ｐゴシック" pitchFamily="-84" charset="-128"/>
                <a:cs typeface="Arial" charset="0"/>
              </a:rPr>
              <a:t>EC support to decentralisation is </a:t>
            </a:r>
            <a:r>
              <a:rPr lang="en-GB" sz="2000" b="1" dirty="0" smtClean="0">
                <a:latin typeface="Arial" charset="0"/>
                <a:ea typeface="ＭＳ Ｐゴシック" pitchFamily="-84" charset="-128"/>
                <a:cs typeface="Arial" charset="0"/>
              </a:rPr>
              <a:t>generally responsive</a:t>
            </a:r>
            <a:r>
              <a:rPr lang="en-GB" sz="2000" dirty="0" smtClean="0">
                <a:latin typeface="Arial" charset="0"/>
                <a:ea typeface="ＭＳ Ｐゴシック" pitchFamily="-84" charset="-128"/>
                <a:cs typeface="Arial" charset="0"/>
              </a:rPr>
              <a:t> to national contexts, policies and regulation.</a:t>
            </a:r>
          </a:p>
          <a:p>
            <a:pPr>
              <a:buFont typeface="Arial" charset="0"/>
              <a:buChar char="•"/>
            </a:pPr>
            <a:r>
              <a:rPr lang="en-GB" sz="2000" b="1" dirty="0" smtClean="0">
                <a:latin typeface="Arial" charset="0"/>
                <a:ea typeface="ＭＳ Ｐゴシック" pitchFamily="-84" charset="-128"/>
                <a:cs typeface="Arial" charset="0"/>
              </a:rPr>
              <a:t>responsiveness to national contexts </a:t>
            </a:r>
            <a:r>
              <a:rPr lang="en-GB" sz="2000" dirty="0" smtClean="0">
                <a:latin typeface="Arial" charset="0"/>
                <a:ea typeface="ＭＳ Ｐゴシック" pitchFamily="-84" charset="-128"/>
                <a:cs typeface="Arial" charset="0"/>
              </a:rPr>
              <a:t>is determined by the particular stage of decentralisation reform processes in partner countries, but also by the depth of background analyses carried out.</a:t>
            </a:r>
          </a:p>
          <a:p>
            <a:pPr>
              <a:buFont typeface="Arial" charset="0"/>
              <a:buChar char="•"/>
            </a:pPr>
            <a:r>
              <a:rPr lang="en-GB" sz="2000" b="1" dirty="0" smtClean="0">
                <a:latin typeface="Arial" charset="0"/>
                <a:ea typeface="ＭＳ Ｐゴシック" pitchFamily="-84" charset="-128"/>
                <a:cs typeface="Arial" charset="0"/>
              </a:rPr>
              <a:t>Policy dialogue </a:t>
            </a:r>
            <a:r>
              <a:rPr lang="en-GB" sz="2000" dirty="0" smtClean="0">
                <a:latin typeface="Arial" charset="0"/>
                <a:ea typeface="ＭＳ Ｐゴシック" pitchFamily="-84" charset="-128"/>
                <a:cs typeface="Arial" charset="0"/>
              </a:rPr>
              <a:t>on decentralisation has intensified and has become more structured, but results mixed.</a:t>
            </a: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The </a:t>
            </a:r>
            <a:r>
              <a:rPr lang="en-GB" sz="2000" b="1" dirty="0" smtClean="0">
                <a:latin typeface="Arial" charset="0"/>
                <a:ea typeface="ＭＳ Ｐゴシック" pitchFamily="-84" charset="-128"/>
                <a:cs typeface="Arial" charset="0"/>
              </a:rPr>
              <a:t>choice of entry points </a:t>
            </a:r>
            <a:r>
              <a:rPr lang="en-GB" sz="2000" dirty="0" smtClean="0">
                <a:latin typeface="Arial" charset="0"/>
                <a:ea typeface="ＭＳ Ｐゴシック" pitchFamily="-84" charset="-128"/>
                <a:cs typeface="Arial" charset="0"/>
              </a:rPr>
              <a:t>and </a:t>
            </a:r>
            <a:r>
              <a:rPr lang="en-GB" sz="2000" b="1" dirty="0" smtClean="0">
                <a:latin typeface="Arial" charset="0"/>
                <a:ea typeface="ＭＳ Ｐゴシック" pitchFamily="-84" charset="-128"/>
                <a:cs typeface="Arial" charset="0"/>
              </a:rPr>
              <a:t>aid delivery methods </a:t>
            </a:r>
            <a:r>
              <a:rPr lang="en-GB" sz="2000" dirty="0" smtClean="0">
                <a:latin typeface="Arial" charset="0"/>
                <a:ea typeface="ＭＳ Ｐゴシック" pitchFamily="-84" charset="-128"/>
                <a:cs typeface="Arial" charset="0"/>
              </a:rPr>
              <a:t>generally reflects the evolution of national contexts.</a:t>
            </a:r>
            <a:endParaRPr lang="da-DK" sz="2000" dirty="0" smtClean="0">
              <a:latin typeface="Arial" charset="0"/>
              <a:ea typeface="ＭＳ Ｐゴシック" pitchFamily="-84" charset="-128"/>
              <a:cs typeface="Arial" charset="0"/>
            </a:endParaRPr>
          </a:p>
          <a:p>
            <a:pPr>
              <a:buFont typeface="Arial" charset="0"/>
              <a:buChar char="•"/>
            </a:pPr>
            <a:r>
              <a:rPr lang="en-GB" sz="2000" b="1" dirty="0" smtClean="0">
                <a:latin typeface="Arial" charset="0"/>
                <a:ea typeface="ＭＳ Ｐゴシック" pitchFamily="-84" charset="-128"/>
                <a:cs typeface="Arial" charset="0"/>
              </a:rPr>
              <a:t>Aid modalities </a:t>
            </a:r>
            <a:r>
              <a:rPr lang="en-GB" sz="2000" dirty="0" smtClean="0">
                <a:latin typeface="Arial" charset="0"/>
                <a:ea typeface="ＭＳ Ｐゴシック" pitchFamily="-84" charset="-128"/>
                <a:cs typeface="Arial" charset="0"/>
              </a:rPr>
              <a:t>per se are not decisive factors of success in the support to decentralisation.</a:t>
            </a:r>
            <a:endParaRPr lang="da-DK" sz="2000" dirty="0" smtClean="0">
              <a:latin typeface="Arial" charset="0"/>
              <a:ea typeface="ＭＳ Ｐゴシック" pitchFamily="-84" charset="-128"/>
              <a:cs typeface="Arial" charset="0"/>
            </a:endParaRPr>
          </a:p>
        </p:txBody>
      </p:sp>
      <p:sp>
        <p:nvSpPr>
          <p:cNvPr id="39940"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3</a:t>
            </a:r>
            <a:r>
              <a:rPr lang="en-GB" dirty="0">
                <a:solidFill>
                  <a:schemeClr val="bg1"/>
                </a:solidFill>
              </a:rPr>
              <a:t>: National context</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2"/>
          <p:cNvSpPr>
            <a:spLocks noGrp="1"/>
          </p:cNvSpPr>
          <p:nvPr>
            <p:ph type="title"/>
          </p:nvPr>
        </p:nvSpPr>
        <p:spPr/>
        <p:txBody>
          <a:bodyPr/>
          <a:lstStyle/>
          <a:p>
            <a:endParaRPr lang="en-GB" smtClean="0">
              <a:ea typeface="ＭＳ Ｐゴシック" pitchFamily="-84" charset="-128"/>
            </a:endParaRPr>
          </a:p>
        </p:txBody>
      </p:sp>
      <p:sp>
        <p:nvSpPr>
          <p:cNvPr id="40963" name="Content Placeholder 13"/>
          <p:cNvSpPr>
            <a:spLocks noGrp="1"/>
          </p:cNvSpPr>
          <p:nvPr>
            <p:ph idx="1"/>
          </p:nvPr>
        </p:nvSpPr>
        <p:spPr>
          <a:xfrm>
            <a:off x="522288" y="1704975"/>
            <a:ext cx="9396412" cy="5045075"/>
          </a:xfrm>
        </p:spPr>
        <p:txBody>
          <a:bodyPr/>
          <a:lstStyle/>
          <a:p>
            <a:pPr>
              <a:buFont typeface="Arial" charset="0"/>
              <a:buChar char="•"/>
            </a:pPr>
            <a:r>
              <a:rPr lang="en-GB" sz="2000" smtClean="0">
                <a:latin typeface="Arial" charset="0"/>
                <a:ea typeface="ＭＳ Ｐゴシック" pitchFamily="-84" charset="-128"/>
                <a:cs typeface="Arial" charset="0"/>
              </a:rPr>
              <a:t>The EC contribution to establishing and implementing </a:t>
            </a:r>
            <a:r>
              <a:rPr lang="en-GB" sz="2000" b="1" smtClean="0">
                <a:latin typeface="Arial" charset="0"/>
                <a:ea typeface="ＭＳ Ｐゴシック" pitchFamily="-84" charset="-128"/>
                <a:cs typeface="Arial" charset="0"/>
              </a:rPr>
              <a:t>co-ordination mechanisms</a:t>
            </a:r>
            <a:r>
              <a:rPr lang="en-GB" sz="2000" smtClean="0">
                <a:latin typeface="Arial" charset="0"/>
                <a:ea typeface="ＭＳ Ｐゴシック" pitchFamily="-84" charset="-128"/>
                <a:cs typeface="Arial" charset="0"/>
              </a:rPr>
              <a:t> with EU member states and other major donors has</a:t>
            </a:r>
            <a:r>
              <a:rPr lang="en-GB" sz="2000" b="1" smtClean="0">
                <a:latin typeface="Arial" charset="0"/>
                <a:ea typeface="ＭＳ Ｐゴシック" pitchFamily="-84" charset="-128"/>
                <a:cs typeface="Arial" charset="0"/>
              </a:rPr>
              <a:t> significantly improved</a:t>
            </a:r>
            <a:r>
              <a:rPr lang="en-GB" sz="2000" smtClean="0">
                <a:latin typeface="Arial" charset="0"/>
                <a:ea typeface="ＭＳ Ｐゴシック" pitchFamily="-84" charset="-128"/>
                <a:cs typeface="Arial" charset="0"/>
              </a:rPr>
              <a:t> over the period evaluated.</a:t>
            </a:r>
          </a:p>
          <a:p>
            <a:pPr>
              <a:buFont typeface="Arial" charset="0"/>
              <a:buChar char="•"/>
            </a:pPr>
            <a:r>
              <a:rPr lang="en-GB" sz="2000" b="1" smtClean="0">
                <a:latin typeface="Arial" charset="0"/>
                <a:ea typeface="ＭＳ Ｐゴシック" pitchFamily="-84" charset="-128"/>
                <a:cs typeface="Arial" charset="0"/>
              </a:rPr>
              <a:t>Complementarity</a:t>
            </a:r>
            <a:r>
              <a:rPr lang="en-GB" sz="2000" smtClean="0">
                <a:latin typeface="Arial" charset="0"/>
                <a:ea typeface="ＭＳ Ｐゴシック" pitchFamily="-84" charset="-128"/>
                <a:cs typeface="Arial" charset="0"/>
              </a:rPr>
              <a:t> of EC interventions with other donors has been promoted by strong dialogue during programming stages, a clear division of labour, and jointly-financed programmes in the decentralisation area.</a:t>
            </a:r>
            <a:endParaRPr lang="da-DK" sz="2000" smtClean="0">
              <a:latin typeface="Arial" charset="0"/>
              <a:ea typeface="ＭＳ Ｐゴシック" pitchFamily="-84" charset="-128"/>
              <a:cs typeface="Arial" charset="0"/>
            </a:endParaRPr>
          </a:p>
          <a:p>
            <a:pPr>
              <a:buFont typeface="Arial" charset="0"/>
              <a:buChar char="•"/>
            </a:pPr>
            <a:r>
              <a:rPr lang="en-GB" sz="2000" smtClean="0">
                <a:latin typeface="Arial" charset="0"/>
                <a:ea typeface="ＭＳ Ｐゴシック" pitchFamily="-84" charset="-128"/>
                <a:cs typeface="Arial" charset="0"/>
              </a:rPr>
              <a:t>The </a:t>
            </a:r>
            <a:r>
              <a:rPr lang="en-GB" sz="2000" b="1" smtClean="0">
                <a:latin typeface="Arial" charset="0"/>
                <a:ea typeface="ＭＳ Ｐゴシック" pitchFamily="-84" charset="-128"/>
                <a:cs typeface="Arial" charset="0"/>
              </a:rPr>
              <a:t>coherence</a:t>
            </a:r>
            <a:r>
              <a:rPr lang="en-GB" sz="2000" smtClean="0">
                <a:latin typeface="Arial" charset="0"/>
                <a:ea typeface="ＭＳ Ｐゴシック" pitchFamily="-84" charset="-128"/>
                <a:cs typeface="Arial" charset="0"/>
              </a:rPr>
              <a:t> between EC support to decentralisation and other policies, programmes and activities has improved over the period evaluated but still remains generally weak.</a:t>
            </a:r>
            <a:endParaRPr lang="da-DK" sz="2000" smtClean="0">
              <a:latin typeface="Arial" charset="0"/>
              <a:ea typeface="ＭＳ Ｐゴシック" pitchFamily="-84" charset="-128"/>
              <a:cs typeface="Arial" charset="0"/>
            </a:endParaRPr>
          </a:p>
        </p:txBody>
      </p:sp>
      <p:sp>
        <p:nvSpPr>
          <p:cNvPr id="40964"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4</a:t>
            </a:r>
            <a:r>
              <a:rPr lang="en-GB" dirty="0">
                <a:solidFill>
                  <a:schemeClr val="bg1"/>
                </a:solidFill>
              </a:rPr>
              <a:t>: 3Cs</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Bacolod-Government-Center.jpg"/>
          <p:cNvPicPr>
            <a:picLocks noGrp="1" noChangeAspect="1"/>
          </p:cNvPicPr>
          <p:nvPr>
            <p:ph idx="1"/>
          </p:nvPr>
        </p:nvPicPr>
        <p:blipFill>
          <a:blip r:embed="rId3" cstate="print"/>
          <a:srcRect l="1861" t="2610" r="1997" b="3317"/>
          <a:stretch>
            <a:fillRect/>
          </a:stretch>
        </p:blipFill>
        <p:spPr>
          <a:xfrm>
            <a:off x="1116038" y="3798441"/>
            <a:ext cx="3816424" cy="2746375"/>
          </a:xfrm>
          <a:ln>
            <a:solidFill>
              <a:schemeClr val="tx1"/>
            </a:solidFill>
          </a:ln>
          <a:effectLst>
            <a:outerShdw blurRad="50800" dist="38100" dir="2700000" algn="tl" rotWithShape="0">
              <a:prstClr val="black">
                <a:alpha val="40000"/>
              </a:prstClr>
            </a:outerShdw>
          </a:effectLst>
        </p:spPr>
      </p:pic>
      <p:pic>
        <p:nvPicPr>
          <p:cNvPr id="6" name="Billede 5" descr="DSC00283.JPG"/>
          <p:cNvPicPr>
            <a:picLocks noChangeAspect="1"/>
          </p:cNvPicPr>
          <p:nvPr/>
        </p:nvPicPr>
        <p:blipFill>
          <a:blip r:embed="rId4" cstate="print"/>
          <a:stretch>
            <a:fillRect/>
          </a:stretch>
        </p:blipFill>
        <p:spPr>
          <a:xfrm>
            <a:off x="5652542" y="1350169"/>
            <a:ext cx="3856566" cy="2892425"/>
          </a:xfrm>
          <a:prstGeom prst="rect">
            <a:avLst/>
          </a:prstGeom>
          <a:ln w="12700">
            <a:solidFill>
              <a:schemeClr val="tx1"/>
            </a:solidFill>
          </a:ln>
          <a:effectLst>
            <a:outerShdw blurRad="50800" dist="38100" dir="2700000" algn="tl" rotWithShape="0">
              <a:prstClr val="black">
                <a:alpha val="40000"/>
              </a:prstClr>
            </a:outerShdw>
          </a:effectLst>
        </p:spPr>
      </p:pic>
      <p:sp>
        <p:nvSpPr>
          <p:cNvPr id="8"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Questions 5-8  Results in partner countrie</a:t>
            </a:r>
            <a:r>
              <a:rPr lang="en-GB" dirty="0" smtClean="0">
                <a:solidFill>
                  <a:schemeClr val="bg1"/>
                </a:solidFill>
              </a:rPr>
              <a:t>s</a:t>
            </a:r>
            <a:endParaRPr lang="en-GB" dirty="0">
              <a:solidFill>
                <a:schemeClr val="bg1"/>
              </a:solidFill>
              <a:latin typeface="Myriad Pro" pitchFamily="34" charset="0"/>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2"/>
          <p:cNvSpPr>
            <a:spLocks noGrp="1"/>
          </p:cNvSpPr>
          <p:nvPr>
            <p:ph type="title"/>
          </p:nvPr>
        </p:nvSpPr>
        <p:spPr/>
        <p:txBody>
          <a:bodyPr/>
          <a:lstStyle/>
          <a:p>
            <a:endParaRPr lang="en-GB" smtClean="0">
              <a:ea typeface="ＭＳ Ｐゴシック" pitchFamily="-84" charset="-128"/>
            </a:endParaRPr>
          </a:p>
        </p:txBody>
      </p:sp>
      <p:sp>
        <p:nvSpPr>
          <p:cNvPr id="47107"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dirty="0" smtClean="0">
                <a:solidFill>
                  <a:schemeClr val="bg1"/>
                </a:solidFill>
              </a:rPr>
              <a:t>Summary of focus and results of EC support in case study countries</a:t>
            </a:r>
            <a:endParaRPr lang="en-GB" dirty="0">
              <a:solidFill>
                <a:schemeClr val="bg1"/>
              </a:solidFill>
            </a:endParaRPr>
          </a:p>
        </p:txBody>
      </p:sp>
      <p:graphicFrame>
        <p:nvGraphicFramePr>
          <p:cNvPr id="5" name="Table 4"/>
          <p:cNvGraphicFramePr>
            <a:graphicFrameLocks noGrp="1"/>
          </p:cNvGraphicFramePr>
          <p:nvPr/>
        </p:nvGraphicFramePr>
        <p:xfrm>
          <a:off x="1548086" y="1350167"/>
          <a:ext cx="6903536" cy="4392680"/>
        </p:xfrm>
        <a:graphic>
          <a:graphicData uri="http://schemas.openxmlformats.org/drawingml/2006/table">
            <a:tbl>
              <a:tblPr/>
              <a:tblGrid>
                <a:gridCol w="1519496"/>
                <a:gridCol w="538404"/>
                <a:gridCol w="538404"/>
                <a:gridCol w="538404"/>
                <a:gridCol w="538404"/>
                <a:gridCol w="538404"/>
                <a:gridCol w="538404"/>
                <a:gridCol w="538404"/>
                <a:gridCol w="538404"/>
                <a:gridCol w="538404"/>
                <a:gridCol w="538404"/>
              </a:tblGrid>
              <a:tr h="1413591">
                <a:tc>
                  <a:txBody>
                    <a:bodyPr/>
                    <a:lstStyle/>
                    <a:p>
                      <a:pPr algn="ctr">
                        <a:spcBef>
                          <a:spcPts val="100"/>
                        </a:spcBef>
                        <a:spcAft>
                          <a:spcPts val="100"/>
                        </a:spcAft>
                      </a:pPr>
                      <a:endParaRPr lang="en-GB" sz="1600" b="1" i="1" dirty="0">
                        <a:solidFill>
                          <a:srgbClr val="FFFFFF"/>
                        </a:solidFill>
                        <a:latin typeface="Arial"/>
                        <a:ea typeface="Times New Roman"/>
                      </a:endParaRPr>
                    </a:p>
                  </a:txBody>
                  <a:tcPr marL="45465" marR="45465" marT="22333" marB="2233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smtClean="0">
                          <a:solidFill>
                            <a:srgbClr val="FFFFFF"/>
                          </a:solidFill>
                          <a:latin typeface="Arial"/>
                          <a:ea typeface="Times New Roman"/>
                        </a:rPr>
                        <a:t>National policies</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National legislations</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LG resources</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LG autonomy</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Capacity - central</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Capacity - local</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Capacity - NSA</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Participation</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Accountability</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c>
                  <a:txBody>
                    <a:bodyPr/>
                    <a:lstStyle/>
                    <a:p>
                      <a:pPr marL="71755" marR="71755" algn="ctr">
                        <a:spcBef>
                          <a:spcPts val="100"/>
                        </a:spcBef>
                        <a:spcAft>
                          <a:spcPts val="100"/>
                        </a:spcAft>
                      </a:pPr>
                      <a:r>
                        <a:rPr lang="en-GB" sz="1400" b="1" i="1" dirty="0">
                          <a:solidFill>
                            <a:srgbClr val="FFFFFF"/>
                          </a:solidFill>
                          <a:latin typeface="Arial"/>
                          <a:ea typeface="Times New Roman"/>
                        </a:rPr>
                        <a:t>Transparency</a:t>
                      </a:r>
                      <a:endParaRPr lang="en-GB" sz="1400" b="1" i="1" dirty="0">
                        <a:solidFill>
                          <a:srgbClr val="000000"/>
                        </a:solidFill>
                        <a:latin typeface="Arial"/>
                        <a:ea typeface="Times New Roman"/>
                      </a:endParaRPr>
                    </a:p>
                  </a:txBody>
                  <a:tcPr marL="45465" marR="45465" marT="22333" marB="22333"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3366"/>
                    </a:solidFill>
                  </a:tcPr>
                </a:tc>
              </a:tr>
              <a:tr h="245765">
                <a:tc>
                  <a:txBody>
                    <a:bodyPr/>
                    <a:lstStyle/>
                    <a:p>
                      <a:pPr>
                        <a:spcBef>
                          <a:spcPts val="100"/>
                        </a:spcBef>
                        <a:spcAft>
                          <a:spcPts val="100"/>
                        </a:spcAft>
                      </a:pPr>
                      <a:r>
                        <a:rPr lang="en-GB" sz="1400" b="1" dirty="0">
                          <a:solidFill>
                            <a:srgbClr val="000000"/>
                          </a:solidFill>
                          <a:latin typeface="Arial"/>
                          <a:ea typeface="Times New Roman"/>
                        </a:rPr>
                        <a:t>Benin</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r h="245765">
                <a:tc>
                  <a:txBody>
                    <a:bodyPr/>
                    <a:lstStyle/>
                    <a:p>
                      <a:pPr>
                        <a:spcBef>
                          <a:spcPts val="100"/>
                        </a:spcBef>
                        <a:spcAft>
                          <a:spcPts val="100"/>
                        </a:spcAft>
                      </a:pPr>
                      <a:r>
                        <a:rPr lang="en-GB" sz="1400" b="1" dirty="0">
                          <a:solidFill>
                            <a:srgbClr val="000000"/>
                          </a:solidFill>
                          <a:latin typeface="Arial"/>
                          <a:ea typeface="Times New Roman"/>
                        </a:rPr>
                        <a:t>Honduras</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rPr>
                        <a:t>0</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rPr>
                        <a:t>0</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r>
              <a:tr h="260721">
                <a:tc>
                  <a:txBody>
                    <a:bodyPr/>
                    <a:lstStyle/>
                    <a:p>
                      <a:pPr>
                        <a:spcBef>
                          <a:spcPts val="100"/>
                        </a:spcBef>
                        <a:spcAft>
                          <a:spcPts val="100"/>
                        </a:spcAft>
                      </a:pPr>
                      <a:r>
                        <a:rPr lang="en-GB" sz="1400" b="1" dirty="0">
                          <a:solidFill>
                            <a:srgbClr val="000000"/>
                          </a:solidFill>
                          <a:latin typeface="Arial"/>
                          <a:ea typeface="Times New Roman"/>
                        </a:rPr>
                        <a:t>Lebanon</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33"/>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2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r>
              <a:tr h="245765">
                <a:tc>
                  <a:txBody>
                    <a:bodyPr/>
                    <a:lstStyle/>
                    <a:p>
                      <a:pPr>
                        <a:spcBef>
                          <a:spcPts val="100"/>
                        </a:spcBef>
                        <a:spcAft>
                          <a:spcPts val="100"/>
                        </a:spcAft>
                      </a:pPr>
                      <a:r>
                        <a:rPr lang="en-GB" sz="1400" b="1" dirty="0">
                          <a:solidFill>
                            <a:srgbClr val="000000"/>
                          </a:solidFill>
                          <a:latin typeface="Arial"/>
                          <a:ea typeface="Times New Roman"/>
                        </a:rPr>
                        <a:t>Mali</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r h="245765">
                <a:tc>
                  <a:txBody>
                    <a:bodyPr/>
                    <a:lstStyle/>
                    <a:p>
                      <a:pPr>
                        <a:spcBef>
                          <a:spcPts val="100"/>
                        </a:spcBef>
                        <a:spcAft>
                          <a:spcPts val="100"/>
                        </a:spcAft>
                      </a:pPr>
                      <a:r>
                        <a:rPr lang="en-GB" sz="1400" b="1" dirty="0">
                          <a:solidFill>
                            <a:srgbClr val="000000"/>
                          </a:solidFill>
                          <a:latin typeface="Arial"/>
                          <a:ea typeface="Times New Roman"/>
                        </a:rPr>
                        <a:t>Peru</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0</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r h="260721">
                <a:tc>
                  <a:txBody>
                    <a:bodyPr/>
                    <a:lstStyle/>
                    <a:p>
                      <a:pPr>
                        <a:spcBef>
                          <a:spcPts val="100"/>
                        </a:spcBef>
                        <a:spcAft>
                          <a:spcPts val="100"/>
                        </a:spcAft>
                      </a:pPr>
                      <a:r>
                        <a:rPr lang="en-GB" sz="1400" b="1" dirty="0">
                          <a:solidFill>
                            <a:srgbClr val="000000"/>
                          </a:solidFill>
                          <a:latin typeface="Arial"/>
                          <a:ea typeface="Times New Roman"/>
                        </a:rPr>
                        <a:t>Philippines</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2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r>
              <a:tr h="245765">
                <a:tc>
                  <a:txBody>
                    <a:bodyPr/>
                    <a:lstStyle/>
                    <a:p>
                      <a:pPr>
                        <a:spcBef>
                          <a:spcPts val="100"/>
                        </a:spcBef>
                        <a:spcAft>
                          <a:spcPts val="100"/>
                        </a:spcAft>
                      </a:pPr>
                      <a:r>
                        <a:rPr lang="en-GB" sz="1400" b="1" dirty="0">
                          <a:solidFill>
                            <a:srgbClr val="000000"/>
                          </a:solidFill>
                          <a:latin typeface="Arial"/>
                          <a:ea typeface="Times New Roman"/>
                        </a:rPr>
                        <a:t>Rwanda</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r h="245765">
                <a:tc>
                  <a:txBody>
                    <a:bodyPr/>
                    <a:lstStyle/>
                    <a:p>
                      <a:pPr>
                        <a:spcBef>
                          <a:spcPts val="100"/>
                        </a:spcBef>
                        <a:spcAft>
                          <a:spcPts val="100"/>
                        </a:spcAft>
                      </a:pPr>
                      <a:r>
                        <a:rPr lang="en-GB" sz="1400" b="1" dirty="0">
                          <a:solidFill>
                            <a:srgbClr val="000000"/>
                          </a:solidFill>
                          <a:latin typeface="Arial"/>
                          <a:ea typeface="Times New Roman"/>
                        </a:rPr>
                        <a:t>Sierra Leone</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r h="245765">
                <a:tc>
                  <a:txBody>
                    <a:bodyPr/>
                    <a:lstStyle/>
                    <a:p>
                      <a:pPr>
                        <a:spcBef>
                          <a:spcPts val="100"/>
                        </a:spcBef>
                        <a:spcAft>
                          <a:spcPts val="100"/>
                        </a:spcAft>
                      </a:pPr>
                      <a:r>
                        <a:rPr lang="en-GB" sz="1400" b="1" dirty="0">
                          <a:solidFill>
                            <a:srgbClr val="000000"/>
                          </a:solidFill>
                          <a:latin typeface="Arial"/>
                          <a:ea typeface="Times New Roman"/>
                        </a:rPr>
                        <a:t>South Africa</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r>
              <a:tr h="245765">
                <a:tc>
                  <a:txBody>
                    <a:bodyPr/>
                    <a:lstStyle/>
                    <a:p>
                      <a:pPr>
                        <a:spcBef>
                          <a:spcPts val="100"/>
                        </a:spcBef>
                        <a:spcAft>
                          <a:spcPts val="100"/>
                        </a:spcAft>
                      </a:pPr>
                      <a:r>
                        <a:rPr lang="en-GB" sz="1400" b="1" dirty="0">
                          <a:solidFill>
                            <a:srgbClr val="000000"/>
                          </a:solidFill>
                          <a:latin typeface="Arial"/>
                          <a:ea typeface="Times New Roman"/>
                        </a:rPr>
                        <a:t>Tanzania</a:t>
                      </a:r>
                      <a:endParaRPr lang="en-GB" sz="14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spcBef>
                          <a:spcPts val="300"/>
                        </a:spcBef>
                        <a:spcAft>
                          <a:spcPts val="300"/>
                        </a:spcAft>
                      </a:pPr>
                      <a:r>
                        <a:rPr lang="en-GB" sz="1200" b="1" dirty="0">
                          <a:solidFill>
                            <a:srgbClr val="000000"/>
                          </a:solidFill>
                          <a:latin typeface="Arial"/>
                          <a:ea typeface="Times New Roman"/>
                        </a:rPr>
                        <a:t>+</a:t>
                      </a:r>
                      <a:endParaRPr lang="en-GB" sz="1300" dirty="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r>
              <a:tr h="491527">
                <a:tc>
                  <a:txBody>
                    <a:bodyPr/>
                    <a:lstStyle/>
                    <a:p>
                      <a:pPr>
                        <a:spcBef>
                          <a:spcPts val="100"/>
                        </a:spcBef>
                        <a:spcAft>
                          <a:spcPts val="100"/>
                        </a:spcAft>
                      </a:pPr>
                      <a:r>
                        <a:rPr lang="en-GB" sz="1200" b="1" i="1" dirty="0">
                          <a:solidFill>
                            <a:srgbClr val="000000"/>
                          </a:solidFill>
                          <a:latin typeface="Arial"/>
                          <a:ea typeface="Times New Roman"/>
                        </a:rPr>
                        <a:t>Overall assessment</a:t>
                      </a:r>
                      <a:endParaRPr lang="en-GB" sz="12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99"/>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rPr>
                        <a:t>0</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sym typeface="Symbol"/>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a:solidFill>
                            <a:srgbClr val="000000"/>
                          </a:solidFill>
                          <a:latin typeface="Arial"/>
                          <a:ea typeface="Times New Roman"/>
                        </a:rPr>
                        <a:t>+</a:t>
                      </a:r>
                      <a:endParaRPr lang="en-GB" sz="130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86145" marR="86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rPr>
                        <a:t>+</a:t>
                      </a:r>
                      <a:endParaRPr lang="en-GB" sz="1300" dirty="0">
                        <a:solidFill>
                          <a:srgbClr val="000000"/>
                        </a:solidFill>
                        <a:latin typeface="Arial"/>
                        <a:ea typeface="Times New Roman"/>
                      </a:endParaRPr>
                    </a:p>
                  </a:txBody>
                  <a:tcPr marL="45465" marR="45465" marT="22333" marB="2233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spcBef>
                          <a:spcPts val="300"/>
                        </a:spcBef>
                        <a:spcAft>
                          <a:spcPts val="300"/>
                        </a:spcAft>
                      </a:pPr>
                      <a:r>
                        <a:rPr lang="en-GB" sz="1200" b="1" dirty="0">
                          <a:solidFill>
                            <a:srgbClr val="000000"/>
                          </a:solidFill>
                          <a:latin typeface="Arial"/>
                          <a:ea typeface="Times New Roman"/>
                          <a:sym typeface="Symbol"/>
                        </a:rPr>
                        <a:t></a:t>
                      </a:r>
                      <a:endParaRPr lang="en-GB" sz="1300" dirty="0">
                        <a:solidFill>
                          <a:srgbClr val="000000"/>
                        </a:solidFill>
                        <a:latin typeface="Arial"/>
                        <a:ea typeface="Times New Roman"/>
                      </a:endParaRPr>
                    </a:p>
                  </a:txBody>
                  <a:tcPr marL="22333" marR="223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r>
            </a:tbl>
          </a:graphicData>
        </a:graphic>
      </p:graphicFrame>
      <p:graphicFrame>
        <p:nvGraphicFramePr>
          <p:cNvPr id="8" name="Table 7"/>
          <p:cNvGraphicFramePr>
            <a:graphicFrameLocks noGrp="1"/>
          </p:cNvGraphicFramePr>
          <p:nvPr/>
        </p:nvGraphicFramePr>
        <p:xfrm>
          <a:off x="2195513" y="6030913"/>
          <a:ext cx="5667375" cy="1132840"/>
        </p:xfrm>
        <a:graphic>
          <a:graphicData uri="http://schemas.openxmlformats.org/drawingml/2006/table">
            <a:tbl>
              <a:tblPr/>
              <a:tblGrid>
                <a:gridCol w="685800"/>
                <a:gridCol w="971550"/>
                <a:gridCol w="4010025"/>
              </a:tblGrid>
              <a:tr h="0">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Colour</a:t>
                      </a:r>
                      <a:endParaRPr kumimoji="0" lang="en-GB" sz="9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17780" marB="1778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Level of EC support - Scale</a:t>
                      </a:r>
                      <a:endParaRPr kumimoji="0" lang="en-GB" sz="9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1" i="1" u="none" strike="noStrike" cap="none" normalizeH="0" baseline="0" smtClean="0">
                          <a:ln>
                            <a:noFill/>
                          </a:ln>
                          <a:solidFill>
                            <a:srgbClr val="FFFFFF"/>
                          </a:solidFill>
                          <a:effectLst/>
                          <a:latin typeface="Arial" charset="0"/>
                          <a:ea typeface="ＭＳ Ｐゴシック" pitchFamily="-84" charset="-128"/>
                          <a:cs typeface="Times New Roman" pitchFamily="-84" charset="0"/>
                        </a:rPr>
                        <a:t>Description</a:t>
                      </a:r>
                      <a:endParaRPr kumimoji="0" lang="en-GB" sz="900" b="1" i="1"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r>
              <a:tr h="0">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17780" marB="1778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significantly</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Interventions' objectives or activities do explicitly at significant degree address the result area and the concerned interventions are of relative significance compared to overall EC support to decentralisation.</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17780" marB="1778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66"/>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partly</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Interventions' objectives or activities only partially or marginally address the result area and/or the concerned interventions are relative small compared to overall EC support to decentralisation.</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endPar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36195" marR="36195" marT="17780" marB="1778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not at all</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100"/>
                        </a:spcBef>
                        <a:spcAft>
                          <a:spcPts val="100"/>
                        </a:spcAft>
                        <a:buClrTx/>
                        <a:buSzTx/>
                        <a:buFontTx/>
                        <a:buNone/>
                        <a:tabLst/>
                      </a:pPr>
                      <a:r>
                        <a:rPr kumimoji="0" lang="en-GB" sz="8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rPr>
                        <a:t>EC support in the country does not at all address the result area.</a:t>
                      </a:r>
                      <a:endParaRPr kumimoji="0" lang="en-GB" sz="900" b="0" i="0" u="none" strike="noStrike" cap="none" normalizeH="0" baseline="0" smtClean="0">
                        <a:ln>
                          <a:noFill/>
                        </a:ln>
                        <a:solidFill>
                          <a:srgbClr val="000000"/>
                        </a:solidFill>
                        <a:effectLst/>
                        <a:latin typeface="Arial" charset="0"/>
                        <a:ea typeface="ＭＳ Ｐゴシック" pitchFamily="-84" charset="-128"/>
                        <a:cs typeface="Times New Roman" pitchFamily="-8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2"/>
          <p:cNvSpPr>
            <a:spLocks noGrp="1"/>
          </p:cNvSpPr>
          <p:nvPr>
            <p:ph type="title"/>
          </p:nvPr>
        </p:nvSpPr>
        <p:spPr/>
        <p:txBody>
          <a:bodyPr/>
          <a:lstStyle/>
          <a:p>
            <a:endParaRPr lang="en-GB" smtClean="0">
              <a:ea typeface="ＭＳ Ｐゴシック" pitchFamily="-84" charset="-128"/>
            </a:endParaRPr>
          </a:p>
        </p:txBody>
      </p:sp>
      <p:sp>
        <p:nvSpPr>
          <p:cNvPr id="41987" name="Content Placeholder 13"/>
          <p:cNvSpPr>
            <a:spLocks noGrp="1"/>
          </p:cNvSpPr>
          <p:nvPr>
            <p:ph idx="1"/>
          </p:nvPr>
        </p:nvSpPr>
        <p:spPr>
          <a:xfrm>
            <a:off x="522288" y="1704975"/>
            <a:ext cx="9396412" cy="5045075"/>
          </a:xfrm>
        </p:spPr>
        <p:txBody>
          <a:bodyPr/>
          <a:lstStyle/>
          <a:p>
            <a:pPr>
              <a:buFont typeface="Arial" charset="0"/>
              <a:buChar char="•"/>
            </a:pPr>
            <a:r>
              <a:rPr lang="en-GB" sz="2000" dirty="0" smtClean="0">
                <a:latin typeface="Arial" charset="0"/>
                <a:ea typeface="ＭＳ Ｐゴシック" pitchFamily="-84" charset="-128"/>
                <a:cs typeface="Arial" charset="0"/>
              </a:rPr>
              <a:t>The EC support has aided the development of </a:t>
            </a:r>
            <a:r>
              <a:rPr lang="en-GB" sz="2000" b="1" dirty="0" smtClean="0">
                <a:latin typeface="Arial" charset="0"/>
                <a:ea typeface="ＭＳ Ｐゴシック" pitchFamily="-84" charset="-128"/>
                <a:cs typeface="Arial" charset="0"/>
              </a:rPr>
              <a:t>national decentralisation policies/ strategies and relevant legislations</a:t>
            </a:r>
            <a:r>
              <a:rPr lang="en-GB" sz="2000" dirty="0" smtClean="0">
                <a:latin typeface="Arial" charset="0"/>
                <a:ea typeface="ＭＳ Ｐゴシック" pitchFamily="-84" charset="-128"/>
                <a:cs typeface="Arial" charset="0"/>
              </a:rPr>
              <a:t> only in a few cases, and, in these countries, results have remained modest. </a:t>
            </a: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The EC has contributed to the increase of </a:t>
            </a:r>
            <a:r>
              <a:rPr lang="en-GB" sz="2000" b="1" dirty="0" smtClean="0">
                <a:latin typeface="Arial" charset="0"/>
                <a:ea typeface="ＭＳ Ｐゴシック" pitchFamily="-84" charset="-128"/>
                <a:cs typeface="Arial" charset="0"/>
              </a:rPr>
              <a:t>local governments’ fiscal resources </a:t>
            </a:r>
            <a:r>
              <a:rPr lang="en-GB" sz="2000" dirty="0" smtClean="0">
                <a:latin typeface="Arial" charset="0"/>
                <a:ea typeface="ＭＳ Ｐゴシック" pitchFamily="-84" charset="-128"/>
                <a:cs typeface="Arial" charset="0"/>
              </a:rPr>
              <a:t>in several countries, but only to a limited extent to the increase of </a:t>
            </a:r>
            <a:r>
              <a:rPr lang="en-GB" sz="2000" b="1" dirty="0" smtClean="0">
                <a:latin typeface="Arial" charset="0"/>
                <a:ea typeface="ＭＳ Ｐゴシック" pitchFamily="-84" charset="-128"/>
                <a:cs typeface="Arial" charset="0"/>
              </a:rPr>
              <a:t>human resources</a:t>
            </a:r>
            <a:r>
              <a:rPr lang="en-GB" sz="2000" dirty="0" smtClean="0">
                <a:latin typeface="Arial" charset="0"/>
                <a:ea typeface="ＭＳ Ｐゴシック" pitchFamily="-84" charset="-128"/>
                <a:cs typeface="Arial" charset="0"/>
              </a:rPr>
              <a:t>. </a:t>
            </a: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Overall, the EC support has made some small contribution to </a:t>
            </a:r>
            <a:r>
              <a:rPr lang="en-GB" sz="2000" b="1" dirty="0" smtClean="0">
                <a:latin typeface="Arial" charset="0"/>
                <a:ea typeface="ＭＳ Ｐゴシック" pitchFamily="-84" charset="-128"/>
                <a:cs typeface="Arial" charset="0"/>
              </a:rPr>
              <a:t>local governments' autonomy</a:t>
            </a:r>
            <a:r>
              <a:rPr lang="en-GB" sz="2000" dirty="0" smtClean="0">
                <a:latin typeface="Arial" charset="0"/>
                <a:ea typeface="ＭＳ Ｐゴシック" pitchFamily="-84" charset="-128"/>
                <a:cs typeface="Arial" charset="0"/>
              </a:rPr>
              <a:t>, mainly through its support to inter-governmental fiscal transfer systems. </a:t>
            </a:r>
            <a:endParaRPr lang="da-DK" sz="2000" dirty="0" smtClean="0">
              <a:latin typeface="Arial" charset="0"/>
              <a:ea typeface="ＭＳ Ｐゴシック" pitchFamily="-84" charset="-128"/>
              <a:cs typeface="Arial" charset="0"/>
            </a:endParaRPr>
          </a:p>
        </p:txBody>
      </p:sp>
      <p:sp>
        <p:nvSpPr>
          <p:cNvPr id="41988"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5</a:t>
            </a:r>
            <a:r>
              <a:rPr lang="en-GB" dirty="0">
                <a:solidFill>
                  <a:schemeClr val="bg1"/>
                </a:solidFill>
              </a:rPr>
              <a:t>: Transfer of functions and resources</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3"/>
          <p:cNvSpPr>
            <a:spLocks noGrp="1"/>
          </p:cNvSpPr>
          <p:nvPr>
            <p:ph idx="1"/>
          </p:nvPr>
        </p:nvSpPr>
        <p:spPr>
          <a:xfrm>
            <a:off x="522288" y="1704975"/>
            <a:ext cx="9396412" cy="5045075"/>
          </a:xfrm>
        </p:spPr>
        <p:txBody>
          <a:bodyPr/>
          <a:lstStyle/>
          <a:p>
            <a:pPr>
              <a:buFont typeface="Arial" charset="0"/>
              <a:buChar char="•"/>
            </a:pPr>
            <a:r>
              <a:rPr lang="en-GB" sz="2000" dirty="0" smtClean="0">
                <a:latin typeface="Arial" charset="0"/>
                <a:ea typeface="ＭＳ Ｐゴシック" pitchFamily="-84" charset="-128"/>
                <a:cs typeface="Arial" charset="0"/>
              </a:rPr>
              <a:t>The EC contribution to improved management and administrative </a:t>
            </a:r>
            <a:r>
              <a:rPr lang="en-GB" sz="2000" b="1" dirty="0" smtClean="0">
                <a:latin typeface="Arial" charset="0"/>
                <a:ea typeface="ＭＳ Ｐゴシック" pitchFamily="-84" charset="-128"/>
                <a:cs typeface="Arial" charset="0"/>
              </a:rPr>
              <a:t>capacities of</a:t>
            </a:r>
            <a:r>
              <a:rPr lang="en-GB" sz="2000" dirty="0" smtClean="0">
                <a:latin typeface="Arial" charset="0"/>
                <a:ea typeface="ＭＳ Ｐゴシック" pitchFamily="-84" charset="-128"/>
                <a:cs typeface="Arial" charset="0"/>
              </a:rPr>
              <a:t> </a:t>
            </a:r>
            <a:r>
              <a:rPr lang="en-GB" sz="2000" b="1" dirty="0" smtClean="0">
                <a:latin typeface="Arial" charset="0"/>
                <a:ea typeface="ＭＳ Ｐゴシック" pitchFamily="-84" charset="-128"/>
                <a:cs typeface="Arial" charset="0"/>
              </a:rPr>
              <a:t>key central government bodies </a:t>
            </a:r>
            <a:r>
              <a:rPr lang="en-GB" sz="2000" dirty="0" smtClean="0">
                <a:latin typeface="Arial" charset="0"/>
                <a:ea typeface="ＭＳ Ｐゴシック" pitchFamily="-84" charset="-128"/>
                <a:cs typeface="Arial" charset="0"/>
              </a:rPr>
              <a:t>involved in decentralisation policy formulation and implementation has been limited. </a:t>
            </a:r>
          </a:p>
          <a:p>
            <a:pPr>
              <a:buNone/>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EC support has made significant contributions to improved</a:t>
            </a:r>
            <a:r>
              <a:rPr lang="en-GB" sz="2000" b="1" dirty="0" smtClean="0">
                <a:latin typeface="Arial" charset="0"/>
                <a:ea typeface="ＭＳ Ｐゴシック" pitchFamily="-84" charset="-128"/>
                <a:cs typeface="Arial" charset="0"/>
              </a:rPr>
              <a:t> capacities of local governments</a:t>
            </a:r>
            <a:r>
              <a:rPr lang="en-GB" sz="2000" dirty="0" smtClean="0">
                <a:latin typeface="Arial" charset="0"/>
                <a:ea typeface="ＭＳ Ｐゴシック" pitchFamily="-84" charset="-128"/>
                <a:cs typeface="Arial" charset="0"/>
              </a:rPr>
              <a:t> for management of decentralised administrative, fiscal and political responsibilities/powers. </a:t>
            </a:r>
          </a:p>
          <a:p>
            <a:pPr>
              <a:buNone/>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The EC has worked extensively with local NGOs and community-based organisations for the improvement of service delivery, but, overall, the EC support has not significantly helped to improve the </a:t>
            </a:r>
            <a:r>
              <a:rPr lang="en-GB" sz="2000" b="1" dirty="0" smtClean="0">
                <a:latin typeface="Arial" charset="0"/>
                <a:ea typeface="ＭＳ Ｐゴシック" pitchFamily="-84" charset="-128"/>
                <a:cs typeface="Arial" charset="0"/>
              </a:rPr>
              <a:t>capacities of all relevant non-state actors </a:t>
            </a:r>
            <a:r>
              <a:rPr lang="en-GB" sz="2000" dirty="0" smtClean="0">
                <a:latin typeface="Arial" charset="0"/>
                <a:ea typeface="ＭＳ Ｐゴシック" pitchFamily="-84" charset="-128"/>
                <a:cs typeface="Arial" charset="0"/>
              </a:rPr>
              <a:t>on issues directly related to decentralisation. </a:t>
            </a:r>
            <a:endParaRPr lang="da-DK" sz="2000" dirty="0" smtClean="0">
              <a:latin typeface="Arial" charset="0"/>
              <a:ea typeface="ＭＳ Ｐゴシック" pitchFamily="-84" charset="-128"/>
              <a:cs typeface="Arial" charset="0"/>
            </a:endParaRPr>
          </a:p>
        </p:txBody>
      </p:sp>
      <p:sp>
        <p:nvSpPr>
          <p:cNvPr id="43011"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6</a:t>
            </a:r>
            <a:r>
              <a:rPr lang="en-GB" dirty="0">
                <a:solidFill>
                  <a:schemeClr val="bg1"/>
                </a:solidFill>
              </a:rPr>
              <a:t>: Stakeholder capacities</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13"/>
          <p:cNvSpPr>
            <a:spLocks noGrp="1"/>
          </p:cNvSpPr>
          <p:nvPr>
            <p:ph idx="1"/>
          </p:nvPr>
        </p:nvSpPr>
        <p:spPr>
          <a:xfrm>
            <a:off x="343694" y="2876550"/>
            <a:ext cx="5231606" cy="3673475"/>
          </a:xfrm>
        </p:spPr>
        <p:txBody>
          <a:bodyPr/>
          <a:lstStyle/>
          <a:p>
            <a:pPr>
              <a:buNone/>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EC support has, overall, resulted in only limited improvement in terms of </a:t>
            </a:r>
            <a:r>
              <a:rPr lang="en-GB" sz="2000" b="1" dirty="0" smtClean="0">
                <a:latin typeface="Arial" charset="0"/>
                <a:ea typeface="ＭＳ Ｐゴシック" pitchFamily="-84" charset="-128"/>
                <a:cs typeface="Arial" charset="0"/>
              </a:rPr>
              <a:t>local accountability</a:t>
            </a:r>
            <a:r>
              <a:rPr lang="en-GB" sz="2000" dirty="0" smtClean="0">
                <a:latin typeface="Arial" charset="0"/>
                <a:ea typeface="ＭＳ Ｐゴシック" pitchFamily="-84" charset="-128"/>
                <a:cs typeface="Arial" charset="0"/>
              </a:rPr>
              <a:t>. </a:t>
            </a:r>
          </a:p>
          <a:p>
            <a:pPr>
              <a:buNone/>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The EC has contributed to increased </a:t>
            </a:r>
            <a:r>
              <a:rPr lang="en-GB" sz="2000" b="1" dirty="0" smtClean="0">
                <a:latin typeface="Arial" charset="0"/>
                <a:ea typeface="ＭＳ Ｐゴシック" pitchFamily="-84" charset="-128"/>
                <a:cs typeface="Arial" charset="0"/>
              </a:rPr>
              <a:t>transparency in fund allocation </a:t>
            </a:r>
            <a:r>
              <a:rPr lang="en-GB" sz="2000" dirty="0" smtClean="0">
                <a:latin typeface="Arial" charset="0"/>
                <a:ea typeface="ＭＳ Ｐゴシック" pitchFamily="-84" charset="-128"/>
                <a:cs typeface="Arial" charset="0"/>
              </a:rPr>
              <a:t>and utilisation in only a few selected countries. </a:t>
            </a:r>
            <a:endParaRPr lang="da-DK" sz="2000" dirty="0" smtClean="0">
              <a:latin typeface="Arial" charset="0"/>
              <a:ea typeface="ＭＳ Ｐゴシック" pitchFamily="-84" charset="-128"/>
              <a:cs typeface="Arial" charset="0"/>
            </a:endParaRPr>
          </a:p>
        </p:txBody>
      </p:sp>
      <p:sp>
        <p:nvSpPr>
          <p:cNvPr id="44035"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7</a:t>
            </a:r>
            <a:r>
              <a:rPr lang="en-GB" dirty="0">
                <a:solidFill>
                  <a:schemeClr val="bg1"/>
                </a:solidFill>
              </a:rPr>
              <a:t>: Local governance</a:t>
            </a:r>
            <a:endParaRPr lang="en-GB" dirty="0">
              <a:solidFill>
                <a:schemeClr val="bg1"/>
              </a:solidFill>
              <a:latin typeface="Myriad Pro" pitchFamily="34" charset="0"/>
            </a:endParaRPr>
          </a:p>
        </p:txBody>
      </p:sp>
      <p:pic>
        <p:nvPicPr>
          <p:cNvPr id="4" name="Billede 3" descr="transparency.JPG"/>
          <p:cNvPicPr>
            <a:picLocks noChangeAspect="1"/>
          </p:cNvPicPr>
          <p:nvPr/>
        </p:nvPicPr>
        <p:blipFill>
          <a:blip r:embed="rId2" cstate="print"/>
          <a:stretch>
            <a:fillRect/>
          </a:stretch>
        </p:blipFill>
        <p:spPr>
          <a:xfrm>
            <a:off x="5449095" y="2934345"/>
            <a:ext cx="4343400" cy="3257550"/>
          </a:xfrm>
          <a:prstGeom prst="rect">
            <a:avLst/>
          </a:prstGeom>
          <a:ln>
            <a:solidFill>
              <a:schemeClr val="tx1"/>
            </a:solidFill>
          </a:ln>
          <a:effectLst>
            <a:outerShdw blurRad="50800" dist="38100" dir="2700000" algn="tl" rotWithShape="0">
              <a:prstClr val="black">
                <a:alpha val="40000"/>
              </a:prstClr>
            </a:outerShdw>
          </a:effectLst>
        </p:spPr>
      </p:pic>
      <p:sp>
        <p:nvSpPr>
          <p:cNvPr id="6" name="Content Placeholder 13"/>
          <p:cNvSpPr txBox="1">
            <a:spLocks/>
          </p:cNvSpPr>
          <p:nvPr/>
        </p:nvSpPr>
        <p:spPr bwMode="auto">
          <a:xfrm>
            <a:off x="375176" y="774106"/>
            <a:ext cx="8712968" cy="24482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Wingdings" pitchFamily="2" charset="2"/>
              <a:buNone/>
              <a:tabLst/>
              <a:defRPr/>
            </a:pPr>
            <a:endParaRPr kumimoji="0" lang="da-DK" sz="2000" b="0" i="0" u="none" strike="noStrike" kern="0" cap="none" spc="0" normalizeH="0" baseline="0" noProof="0" dirty="0" smtClean="0">
              <a:ln>
                <a:noFill/>
              </a:ln>
              <a:solidFill>
                <a:schemeClr val="tx1"/>
              </a:solidFill>
              <a:effectLst/>
              <a:uLnTx/>
              <a:uFillTx/>
              <a:latin typeface="Arial" charset="0"/>
              <a:ea typeface="ＭＳ Ｐゴシック" pitchFamily="-84" charset="-128"/>
              <a:cs typeface="Arial" charset="0"/>
            </a:endParaRPr>
          </a:p>
          <a:p>
            <a:pPr marL="342900" lvl="0" indent="-342900" eaLnBrk="0" hangingPunct="0">
              <a:spcBef>
                <a:spcPct val="20000"/>
              </a:spcBef>
              <a:buFont typeface="Arial" charset="0"/>
              <a:buChar char="•"/>
            </a:pPr>
            <a:r>
              <a:rPr lang="en-GB" b="0" kern="0" dirty="0" smtClean="0">
                <a:ea typeface="ＭＳ Ｐゴシック" pitchFamily="-84" charset="-128"/>
                <a:cs typeface="Arial" charset="0"/>
              </a:rPr>
              <a:t>The EC has contributed to increased </a:t>
            </a:r>
            <a:r>
              <a:rPr lang="en-GB" kern="0" dirty="0" smtClean="0">
                <a:ea typeface="ＭＳ Ｐゴシック" pitchFamily="-84" charset="-128"/>
                <a:cs typeface="Arial" charset="0"/>
              </a:rPr>
              <a:t>local participation </a:t>
            </a:r>
            <a:r>
              <a:rPr lang="en-GB" b="0" kern="0" dirty="0" smtClean="0">
                <a:ea typeface="ＭＳ Ｐゴシック" pitchFamily="-84" charset="-128"/>
                <a:cs typeface="Arial" charset="0"/>
              </a:rPr>
              <a:t>in local government affairs, especially through support to the development of specific procedures for local development planning. The EC has generally not supported improved systems for local government elections.</a:t>
            </a:r>
            <a:r>
              <a:rPr kumimoji="0" lang="en-GB" sz="2000" b="0" i="0" u="none" strike="noStrike" kern="0" cap="none" spc="0" normalizeH="0" baseline="0" noProof="0" dirty="0" smtClean="0">
                <a:ln>
                  <a:noFill/>
                </a:ln>
                <a:solidFill>
                  <a:schemeClr val="tx1"/>
                </a:solidFill>
                <a:effectLst/>
                <a:uLnTx/>
                <a:uFillTx/>
                <a:latin typeface="Arial" charset="0"/>
                <a:ea typeface="ＭＳ Ｐゴシック" pitchFamily="-84" charset="-128"/>
                <a:cs typeface="Arial" charset="0"/>
              </a:rPr>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13"/>
          <p:cNvSpPr>
            <a:spLocks noGrp="1"/>
          </p:cNvSpPr>
          <p:nvPr>
            <p:ph idx="1"/>
          </p:nvPr>
        </p:nvSpPr>
        <p:spPr>
          <a:xfrm>
            <a:off x="522288" y="1704975"/>
            <a:ext cx="9396412" cy="5045075"/>
          </a:xfrm>
        </p:spPr>
        <p:txBody>
          <a:bodyPr/>
          <a:lstStyle/>
          <a:p>
            <a:pPr>
              <a:buFont typeface="Arial" charset="0"/>
              <a:buChar char="•"/>
            </a:pPr>
            <a:r>
              <a:rPr lang="en-GB" sz="2000" dirty="0" smtClean="0">
                <a:latin typeface="Arial" charset="0"/>
                <a:ea typeface="ＭＳ Ｐゴシック" pitchFamily="-84" charset="-128"/>
                <a:cs typeface="Arial" charset="0"/>
              </a:rPr>
              <a:t>The EC has contributed to increased </a:t>
            </a:r>
            <a:r>
              <a:rPr lang="en-GB" sz="2000" b="1" dirty="0" smtClean="0">
                <a:latin typeface="Arial" charset="0"/>
                <a:ea typeface="ＭＳ Ｐゴシック" pitchFamily="-84" charset="-128"/>
                <a:cs typeface="Arial" charset="0"/>
              </a:rPr>
              <a:t>financial resources </a:t>
            </a:r>
            <a:r>
              <a:rPr lang="en-GB" sz="2000" dirty="0" smtClean="0">
                <a:latin typeface="Arial" charset="0"/>
                <a:ea typeface="ＭＳ Ｐゴシック" pitchFamily="-84" charset="-128"/>
                <a:cs typeface="Arial" charset="0"/>
              </a:rPr>
              <a:t>and improved </a:t>
            </a:r>
            <a:r>
              <a:rPr lang="en-GB" sz="2000" b="1" dirty="0" smtClean="0">
                <a:latin typeface="Arial" charset="0"/>
                <a:ea typeface="ＭＳ Ｐゴシック" pitchFamily="-84" charset="-128"/>
                <a:cs typeface="Arial" charset="0"/>
              </a:rPr>
              <a:t>allocation of resources </a:t>
            </a:r>
            <a:r>
              <a:rPr lang="en-GB" sz="2000" dirty="0" smtClean="0">
                <a:latin typeface="Arial" charset="0"/>
                <a:ea typeface="ＭＳ Ｐゴシック" pitchFamily="-84" charset="-128"/>
                <a:cs typeface="Arial" charset="0"/>
              </a:rPr>
              <a:t>for local service provision, </a:t>
            </a:r>
          </a:p>
          <a:p>
            <a:pPr>
              <a:buNone/>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The contribution of the EC support to improved </a:t>
            </a:r>
            <a:r>
              <a:rPr lang="en-GB" sz="2000" b="1" dirty="0" smtClean="0">
                <a:latin typeface="Arial" charset="0"/>
                <a:ea typeface="ＭＳ Ｐゴシック" pitchFamily="-84" charset="-128"/>
                <a:cs typeface="Arial" charset="0"/>
              </a:rPr>
              <a:t>operation and maintenance </a:t>
            </a:r>
            <a:r>
              <a:rPr lang="en-GB" sz="2000" dirty="0" smtClean="0">
                <a:latin typeface="Arial" charset="0"/>
                <a:ea typeface="ＭＳ Ｐゴシック" pitchFamily="-84" charset="-128"/>
                <a:cs typeface="Arial" charset="0"/>
              </a:rPr>
              <a:t>of locally-provided services remains limited. </a:t>
            </a:r>
          </a:p>
          <a:p>
            <a:pPr>
              <a:buFont typeface="Arial" charset="0"/>
              <a:buChar char="•"/>
            </a:pPr>
            <a:endParaRPr lang="da-DK" sz="2000" dirty="0" smtClean="0">
              <a:latin typeface="Arial" charset="0"/>
              <a:ea typeface="ＭＳ Ｐゴシック" pitchFamily="-84" charset="-128"/>
              <a:cs typeface="Arial" charset="0"/>
            </a:endParaRPr>
          </a:p>
          <a:p>
            <a:pPr>
              <a:buFont typeface="Arial" charset="0"/>
              <a:buChar char="•"/>
            </a:pPr>
            <a:r>
              <a:rPr lang="en-GB" sz="2000" dirty="0" smtClean="0">
                <a:latin typeface="Arial" charset="0"/>
                <a:ea typeface="ＭＳ Ｐゴシック" pitchFamily="-84" charset="-128"/>
                <a:cs typeface="Arial" charset="0"/>
              </a:rPr>
              <a:t>Most of the EC support to decentralisation has contributed to </a:t>
            </a:r>
            <a:r>
              <a:rPr lang="en-GB" sz="2000" b="1" dirty="0" smtClean="0">
                <a:latin typeface="Arial" charset="0"/>
                <a:ea typeface="ＭＳ Ｐゴシック" pitchFamily="-84" charset="-128"/>
                <a:cs typeface="Arial" charset="0"/>
              </a:rPr>
              <a:t>expansion of local infrastructures</a:t>
            </a:r>
            <a:r>
              <a:rPr lang="en-GB" sz="2000" dirty="0" smtClean="0">
                <a:latin typeface="Arial" charset="0"/>
                <a:ea typeface="ＭＳ Ｐゴシック" pitchFamily="-84" charset="-128"/>
                <a:cs typeface="Arial" charset="0"/>
              </a:rPr>
              <a:t> (aimed at improving health access, education and roads), but the effects of the support on the </a:t>
            </a:r>
            <a:r>
              <a:rPr lang="en-GB" sz="2000" b="1" dirty="0" smtClean="0">
                <a:latin typeface="Arial" charset="0"/>
                <a:ea typeface="ＭＳ Ｐゴシック" pitchFamily="-84" charset="-128"/>
                <a:cs typeface="Arial" charset="0"/>
              </a:rPr>
              <a:t>quality of locally-provided services </a:t>
            </a:r>
            <a:r>
              <a:rPr lang="en-GB" sz="2000" dirty="0" smtClean="0">
                <a:latin typeface="Arial" charset="0"/>
                <a:ea typeface="ＭＳ Ｐゴシック" pitchFamily="-84" charset="-128"/>
                <a:cs typeface="Arial" charset="0"/>
              </a:rPr>
              <a:t>is limited. </a:t>
            </a:r>
            <a:endParaRPr lang="da-DK" sz="2000" dirty="0" smtClean="0">
              <a:latin typeface="Arial" charset="0"/>
              <a:ea typeface="ＭＳ Ｐゴシック" pitchFamily="-84" charset="-128"/>
              <a:cs typeface="Arial" charset="0"/>
            </a:endParaRPr>
          </a:p>
        </p:txBody>
      </p:sp>
      <p:sp>
        <p:nvSpPr>
          <p:cNvPr id="45059"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p:spPr>
        <p:txBody>
          <a:bodyPr lIns="101425" tIns="50713" rIns="101425" bIns="50713" anchor="ctr"/>
          <a:lstStyle/>
          <a:p>
            <a:pPr algn="r"/>
            <a:r>
              <a:rPr lang="en-GB" kern="0" dirty="0" smtClean="0">
                <a:solidFill>
                  <a:schemeClr val="bg1"/>
                </a:solidFill>
              </a:rPr>
              <a:t>Evaluation Question </a:t>
            </a:r>
            <a:r>
              <a:rPr lang="en-GB" dirty="0" smtClean="0">
                <a:solidFill>
                  <a:schemeClr val="bg1"/>
                </a:solidFill>
              </a:rPr>
              <a:t>8</a:t>
            </a:r>
            <a:r>
              <a:rPr lang="en-GB" dirty="0">
                <a:solidFill>
                  <a:schemeClr val="bg1"/>
                </a:solidFill>
              </a:rPr>
              <a:t>: Service delivery</a:t>
            </a:r>
            <a:endParaRPr lang="en-GB" dirty="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Pladsholder til indhold 2"/>
          <p:cNvSpPr>
            <a:spLocks noGrp="1"/>
          </p:cNvSpPr>
          <p:nvPr>
            <p:ph idx="1"/>
          </p:nvPr>
        </p:nvSpPr>
        <p:spPr>
          <a:xfrm>
            <a:off x="522288" y="1278161"/>
            <a:ext cx="9396412" cy="5400452"/>
          </a:xfrm>
        </p:spPr>
        <p:txBody>
          <a:bodyPr/>
          <a:lstStyle/>
          <a:p>
            <a:pPr>
              <a:buFont typeface="Arial" charset="0"/>
              <a:buChar char="•"/>
            </a:pPr>
            <a:r>
              <a:rPr lang="en-GB" sz="1800" dirty="0" smtClean="0">
                <a:latin typeface="Arial" charset="0"/>
                <a:ea typeface="ＭＳ Ｐゴシック" pitchFamily="-84" charset="-128"/>
                <a:cs typeface="Arial" charset="0"/>
              </a:rPr>
              <a:t>EC support for decentralisation has been highly </a:t>
            </a:r>
            <a:r>
              <a:rPr lang="en-GB" sz="1800" b="1" dirty="0" smtClean="0">
                <a:latin typeface="Arial" charset="0"/>
                <a:ea typeface="ＭＳ Ｐゴシック" pitchFamily="-84" charset="-128"/>
                <a:cs typeface="Arial" charset="0"/>
              </a:rPr>
              <a:t>relevant</a:t>
            </a:r>
            <a:r>
              <a:rPr lang="en-GB" sz="1800" dirty="0" smtClean="0">
                <a:latin typeface="Arial" charset="0"/>
                <a:ea typeface="ＭＳ Ｐゴシック" pitchFamily="-84" charset="-128"/>
                <a:cs typeface="Arial" charset="0"/>
              </a:rPr>
              <a:t> – reflecting the growing needs in partner countries.</a:t>
            </a:r>
          </a:p>
          <a:p>
            <a:pPr>
              <a:buFont typeface="Arial" charset="0"/>
              <a:buChar char="•"/>
            </a:pPr>
            <a:r>
              <a:rPr lang="en-GB" sz="1800" dirty="0" smtClean="0">
                <a:latin typeface="Arial" charset="0"/>
                <a:ea typeface="ＭＳ Ｐゴシック" pitchFamily="-84" charset="-128"/>
                <a:cs typeface="Arial" charset="0"/>
              </a:rPr>
              <a:t>EC support </a:t>
            </a:r>
            <a:r>
              <a:rPr lang="en-GB" sz="1800" b="1" dirty="0" smtClean="0">
                <a:latin typeface="Arial" charset="0"/>
                <a:ea typeface="ＭＳ Ｐゴシック" pitchFamily="-84" charset="-128"/>
                <a:cs typeface="Arial" charset="0"/>
              </a:rPr>
              <a:t>most</a:t>
            </a:r>
            <a:r>
              <a:rPr lang="en-GB" sz="1800" dirty="0" smtClean="0">
                <a:latin typeface="Arial" charset="0"/>
                <a:ea typeface="ＭＳ Ｐゴシック" pitchFamily="-84" charset="-128"/>
                <a:cs typeface="Arial" charset="0"/>
              </a:rPr>
              <a:t> </a:t>
            </a:r>
            <a:r>
              <a:rPr lang="en-GB" sz="1800" b="1" dirty="0" smtClean="0">
                <a:latin typeface="Arial" charset="0"/>
                <a:ea typeface="ＭＳ Ｐゴシック" pitchFamily="-84" charset="-128"/>
                <a:cs typeface="Arial" charset="0"/>
              </a:rPr>
              <a:t>effective </a:t>
            </a:r>
            <a:r>
              <a:rPr lang="en-GB" sz="1800" dirty="0" smtClean="0">
                <a:latin typeface="Arial" charset="0"/>
                <a:ea typeface="ＭＳ Ｐゴシック" pitchFamily="-84" charset="-128"/>
                <a:cs typeface="Arial" charset="0"/>
              </a:rPr>
              <a:t>in fiscal aspects of decentralisation reforms, as well as building selected capacities of LG staff and contributing to improved access to services. </a:t>
            </a:r>
            <a:r>
              <a:rPr lang="en-GB" sz="1800" b="1" dirty="0" smtClean="0">
                <a:latin typeface="Arial" charset="0"/>
                <a:ea typeface="ＭＳ Ｐゴシック" pitchFamily="-84" charset="-128"/>
                <a:cs typeface="Arial" charset="0"/>
              </a:rPr>
              <a:t>Less effective </a:t>
            </a:r>
            <a:r>
              <a:rPr lang="en-GB" sz="1800" dirty="0" smtClean="0">
                <a:latin typeface="Arial" charset="0"/>
                <a:ea typeface="ＭＳ Ｐゴシック" pitchFamily="-84" charset="-128"/>
                <a:cs typeface="Arial" charset="0"/>
              </a:rPr>
              <a:t>in achieving deeper legal reforms, LG staff devolution, extending the degree of LG autonomy (a reflection of the political nature of the reforms) and quality aspects of local service delivery. </a:t>
            </a:r>
          </a:p>
          <a:p>
            <a:pPr>
              <a:buFont typeface="Arial" charset="0"/>
              <a:buChar char="•"/>
            </a:pPr>
            <a:r>
              <a:rPr lang="en-GB" sz="1800" b="1" dirty="0" smtClean="0">
                <a:latin typeface="Arial" charset="0"/>
                <a:ea typeface="ＭＳ Ｐゴシック" pitchFamily="-84" charset="-128"/>
                <a:cs typeface="Arial" charset="0"/>
              </a:rPr>
              <a:t>Efficiency </a:t>
            </a:r>
            <a:r>
              <a:rPr lang="en-GB" sz="1800" dirty="0" smtClean="0">
                <a:latin typeface="Arial" charset="0"/>
                <a:ea typeface="ＭＳ Ｐゴシック" pitchFamily="-84" charset="-128"/>
                <a:cs typeface="Arial" charset="0"/>
              </a:rPr>
              <a:t>of EC support has improved as it has become more adaptable to different aid modalities.</a:t>
            </a:r>
          </a:p>
          <a:p>
            <a:pPr>
              <a:buFont typeface="Arial" charset="0"/>
              <a:buChar char="•"/>
            </a:pPr>
            <a:r>
              <a:rPr lang="en-GB" sz="1800" b="1" dirty="0" smtClean="0">
                <a:latin typeface="Arial" charset="0"/>
                <a:ea typeface="ＭＳ Ｐゴシック" pitchFamily="-84" charset="-128"/>
                <a:cs typeface="Arial" charset="0"/>
              </a:rPr>
              <a:t>Sustainability</a:t>
            </a:r>
            <a:r>
              <a:rPr lang="en-GB" sz="1800" dirty="0" smtClean="0">
                <a:latin typeface="Arial" charset="0"/>
                <a:ea typeface="ＭＳ Ｐゴシック" pitchFamily="-84" charset="-128"/>
                <a:cs typeface="Arial" charset="0"/>
              </a:rPr>
              <a:t> of support is highest when aligned to national owned reform programmes that are based on realistic political assessments. “Bottom up” support still to demonstrate long term sustainability of reform initiatives.</a:t>
            </a:r>
          </a:p>
          <a:p>
            <a:pPr>
              <a:buFont typeface="Arial" charset="0"/>
              <a:buChar char="•"/>
            </a:pPr>
            <a:r>
              <a:rPr lang="en-GB" sz="1800" dirty="0" smtClean="0">
                <a:solidFill>
                  <a:srgbClr val="000000"/>
                </a:solidFill>
                <a:latin typeface="Arial" charset="0"/>
                <a:ea typeface="ＭＳ Ｐゴシック" pitchFamily="-84" charset="-128"/>
                <a:cs typeface="Arial" charset="0"/>
              </a:rPr>
              <a:t>The </a:t>
            </a:r>
            <a:r>
              <a:rPr lang="en-GB" sz="1800" b="1" dirty="0" smtClean="0">
                <a:solidFill>
                  <a:srgbClr val="000000"/>
                </a:solidFill>
                <a:latin typeface="Arial" charset="0"/>
                <a:ea typeface="ＭＳ Ｐゴシック" pitchFamily="-84" charset="-128"/>
                <a:cs typeface="Arial" charset="0"/>
              </a:rPr>
              <a:t>EC’s value added</a:t>
            </a:r>
            <a:r>
              <a:rPr lang="en-GB" sz="1800" dirty="0" smtClean="0">
                <a:solidFill>
                  <a:srgbClr val="000000"/>
                </a:solidFill>
                <a:latin typeface="Arial" charset="0"/>
                <a:ea typeface="ＭＳ Ｐゴシック" pitchFamily="-84" charset="-128"/>
                <a:cs typeface="Arial" charset="0"/>
              </a:rPr>
              <a:t> has been most evident in countries where size of contributions have made a difference. However, value added has in many countries also been constrained by the limited technical expertise/human resources available in both </a:t>
            </a:r>
            <a:r>
              <a:rPr lang="en-GB" sz="1800" dirty="0" err="1" smtClean="0">
                <a:solidFill>
                  <a:srgbClr val="000000"/>
                </a:solidFill>
                <a:latin typeface="Arial" charset="0"/>
                <a:ea typeface="ＭＳ Ｐゴシック" pitchFamily="-84" charset="-128"/>
                <a:cs typeface="Arial" charset="0"/>
              </a:rPr>
              <a:t>EUDs</a:t>
            </a:r>
            <a:r>
              <a:rPr lang="en-GB" sz="1800" dirty="0" smtClean="0">
                <a:solidFill>
                  <a:srgbClr val="000000"/>
                </a:solidFill>
                <a:latin typeface="Arial" charset="0"/>
                <a:ea typeface="ＭＳ Ｐゴシック" pitchFamily="-84" charset="-128"/>
                <a:cs typeface="Arial" charset="0"/>
              </a:rPr>
              <a:t> and HQ. </a:t>
            </a:r>
          </a:p>
          <a:p>
            <a:pPr>
              <a:buFont typeface="Arial" charset="0"/>
              <a:buChar char="•"/>
            </a:pPr>
            <a:r>
              <a:rPr lang="en-GB" sz="1800" dirty="0" err="1" smtClean="0">
                <a:solidFill>
                  <a:srgbClr val="000000"/>
                </a:solidFill>
                <a:latin typeface="Arial" charset="0"/>
                <a:ea typeface="ＭＳ Ｐゴシック" pitchFamily="-84" charset="-128"/>
                <a:cs typeface="Arial" charset="0"/>
              </a:rPr>
              <a:t>EUDs</a:t>
            </a:r>
            <a:r>
              <a:rPr lang="en-GB" sz="1800" dirty="0" smtClean="0">
                <a:solidFill>
                  <a:srgbClr val="000000"/>
                </a:solidFill>
                <a:latin typeface="Arial" charset="0"/>
                <a:ea typeface="ＭＳ Ｐゴシック" pitchFamily="-84" charset="-128"/>
                <a:cs typeface="Arial" charset="0"/>
              </a:rPr>
              <a:t> have been key drivers for increased </a:t>
            </a:r>
            <a:r>
              <a:rPr lang="en-GB" sz="1800" b="1" dirty="0" smtClean="0">
                <a:solidFill>
                  <a:srgbClr val="000000"/>
                </a:solidFill>
                <a:latin typeface="Arial" charset="0"/>
                <a:ea typeface="ＭＳ Ｐゴシック" pitchFamily="-84" charset="-128"/>
                <a:cs typeface="Arial" charset="0"/>
              </a:rPr>
              <a:t>co-ordination and </a:t>
            </a:r>
            <a:r>
              <a:rPr lang="en-GB" sz="1800" b="1" dirty="0" err="1" smtClean="0">
                <a:solidFill>
                  <a:srgbClr val="000000"/>
                </a:solidFill>
                <a:latin typeface="Arial" charset="0"/>
                <a:ea typeface="ＭＳ Ｐゴシック" pitchFamily="-84" charset="-128"/>
                <a:cs typeface="Arial" charset="0"/>
              </a:rPr>
              <a:t>complementarity</a:t>
            </a:r>
            <a:r>
              <a:rPr lang="en-GB" sz="1800" dirty="0" smtClean="0">
                <a:solidFill>
                  <a:srgbClr val="000000"/>
                </a:solidFill>
                <a:latin typeface="Arial" charset="0"/>
                <a:ea typeface="ＭＳ Ｐゴシック" pitchFamily="-84" charset="-128"/>
                <a:cs typeface="Arial" charset="0"/>
              </a:rPr>
              <a:t> among MS.</a:t>
            </a:r>
            <a:endParaRPr lang="en-GB" sz="1800" dirty="0" smtClean="0">
              <a:latin typeface="Arial" charset="0"/>
              <a:ea typeface="ＭＳ Ｐゴシック" pitchFamily="-84" charset="-128"/>
              <a:cs typeface="Arial" charset="0"/>
            </a:endParaRPr>
          </a:p>
        </p:txBody>
      </p:sp>
      <p:sp>
        <p:nvSpPr>
          <p:cNvPr id="5"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a:solidFill>
                  <a:schemeClr val="bg1"/>
                </a:solidFill>
                <a:ea typeface="+mn-ea"/>
              </a:rPr>
              <a:t>Overall assessment of the EC strategy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2717800"/>
            <a:ext cx="10440988" cy="1800225"/>
          </a:xfrm>
          <a:prstGeom prst="rect">
            <a:avLst/>
          </a:prstGeom>
          <a:solidFill>
            <a:srgbClr val="993366"/>
          </a:solidFill>
          <a:ln w="9525">
            <a:noFill/>
            <a:miter lim="800000"/>
            <a:headEnd/>
            <a:tailEnd/>
          </a:ln>
        </p:spPr>
        <p:txBody>
          <a:bodyPr wrap="none" lIns="101425" tIns="50713" rIns="101425" bIns="50713" anchor="ctr"/>
          <a:lstStyle/>
          <a:p>
            <a:pPr algn="ctr" defTabSz="1014413"/>
            <a:r>
              <a:rPr lang="en-US" sz="3200" u="sng" dirty="0" smtClean="0">
                <a:solidFill>
                  <a:schemeClr val="bg1"/>
                </a:solidFill>
                <a:latin typeface="Myriad Pro" pitchFamily="34" charset="0"/>
              </a:rPr>
              <a:t>Part III: Main conclusions &amp; recommendations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lgn="r">
              <a:defRPr/>
            </a:pPr>
            <a:r>
              <a:rPr lang="en-GB" kern="0" dirty="0" smtClean="0">
                <a:solidFill>
                  <a:schemeClr val="bg1"/>
                </a:solidFill>
                <a:latin typeface="+mj-lt"/>
              </a:rPr>
              <a:t>Overview of main links between EQs, Conclusions and Recommendations</a:t>
            </a:r>
          </a:p>
        </p:txBody>
      </p:sp>
      <p:pic>
        <p:nvPicPr>
          <p:cNvPr id="7" name="Picture 6"/>
          <p:cNvPicPr/>
          <p:nvPr/>
        </p:nvPicPr>
        <p:blipFill>
          <a:blip r:embed="rId2" cstate="print"/>
          <a:srcRect/>
          <a:stretch>
            <a:fillRect/>
          </a:stretch>
        </p:blipFill>
        <p:spPr bwMode="auto">
          <a:xfrm>
            <a:off x="900013" y="1350170"/>
            <a:ext cx="7920882" cy="537534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3006354"/>
            <a:ext cx="10440988" cy="1223118"/>
          </a:xfrm>
          <a:prstGeom prst="rect">
            <a:avLst/>
          </a:prstGeom>
          <a:solidFill>
            <a:srgbClr val="993366"/>
          </a:solidFill>
          <a:ln w="9525">
            <a:noFill/>
            <a:miter lim="800000"/>
            <a:headEnd/>
            <a:tailEnd/>
          </a:ln>
        </p:spPr>
        <p:txBody>
          <a:bodyPr wrap="none" lIns="101425" tIns="50713" rIns="101425" bIns="50713" anchor="ctr"/>
          <a:lstStyle/>
          <a:p>
            <a:pPr defTabSz="1014413"/>
            <a:r>
              <a:rPr lang="en-GB" sz="2400" kern="0" dirty="0" smtClean="0">
                <a:solidFill>
                  <a:schemeClr val="bg1"/>
                </a:solidFill>
              </a:rPr>
              <a:t>Cluster 1: EU policy framework</a:t>
            </a:r>
            <a:endParaRPr lang="en-US" sz="2400" u="sng" dirty="0" smtClean="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dirty="0"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1: EU policy framework – Main conclusions</a:t>
            </a:r>
          </a:p>
        </p:txBody>
      </p:sp>
      <p:graphicFrame>
        <p:nvGraphicFramePr>
          <p:cNvPr id="9" name="Content Placeholder 8"/>
          <p:cNvGraphicFramePr>
            <a:graphicFrameLocks noGrp="1"/>
          </p:cNvGraphicFramePr>
          <p:nvPr>
            <p:ph idx="1"/>
          </p:nvPr>
        </p:nvGraphicFramePr>
        <p:xfrm>
          <a:off x="534988" y="1772657"/>
          <a:ext cx="9396412" cy="2225040"/>
        </p:xfrm>
        <a:graphic>
          <a:graphicData uri="http://schemas.openxmlformats.org/drawingml/2006/table">
            <a:tbl>
              <a:tblPr firstRow="1" bandRow="1">
                <a:tableStyleId>{5C22544A-7EE6-4342-B048-85BDC9FD1C3A}</a:tableStyleId>
              </a:tblPr>
              <a:tblGrid>
                <a:gridCol w="1889894"/>
                <a:gridCol w="7506518"/>
              </a:tblGrid>
              <a:tr h="370840">
                <a:tc>
                  <a:txBody>
                    <a:bodyPr/>
                    <a:lstStyle/>
                    <a:p>
                      <a:r>
                        <a:rPr lang="en-GB" sz="2000" b="1" u="sng" kern="1200" dirty="0" smtClean="0">
                          <a:solidFill>
                            <a:schemeClr val="lt1"/>
                          </a:solidFill>
                          <a:latin typeface="Arial" pitchFamily="34" charset="0"/>
                          <a:ea typeface="+mn-ea"/>
                          <a:cs typeface="Arial" pitchFamily="34" charset="0"/>
                        </a:rPr>
                        <a:t>Conclusion 1</a:t>
                      </a:r>
                      <a:r>
                        <a:rPr lang="en-GB" sz="2000" b="1" kern="1200" dirty="0" smtClean="0">
                          <a:solidFill>
                            <a:schemeClr val="lt1"/>
                          </a:solidFill>
                          <a:latin typeface="Arial" pitchFamily="34" charset="0"/>
                          <a:ea typeface="+mn-ea"/>
                          <a:cs typeface="Arial" pitchFamily="34" charset="0"/>
                        </a:rPr>
                        <a:t>:  </a:t>
                      </a:r>
                    </a:p>
                    <a:p>
                      <a:endParaRPr lang="en-GB" sz="1800" b="0" kern="1200" dirty="0" smtClean="0">
                        <a:solidFill>
                          <a:schemeClr val="lt1"/>
                        </a:solidFill>
                        <a:latin typeface="Arial" pitchFamily="34" charset="0"/>
                        <a:ea typeface="+mn-ea"/>
                        <a:cs typeface="Arial" pitchFamily="34" charset="0"/>
                      </a:endParaRPr>
                    </a:p>
                    <a:p>
                      <a:r>
                        <a:rPr lang="en-GB" sz="1500" b="0" i="1" kern="1200" dirty="0" smtClean="0">
                          <a:solidFill>
                            <a:schemeClr val="lt1"/>
                          </a:solidFill>
                          <a:latin typeface="Arial" pitchFamily="34" charset="0"/>
                          <a:ea typeface="+mn-ea"/>
                          <a:cs typeface="Arial" pitchFamily="34" charset="0"/>
                        </a:rPr>
                        <a:t>This</a:t>
                      </a:r>
                      <a:r>
                        <a:rPr lang="en-GB" sz="1500" b="0" i="1" kern="1200" baseline="0" dirty="0" smtClean="0">
                          <a:solidFill>
                            <a:schemeClr val="lt1"/>
                          </a:solidFill>
                          <a:latin typeface="Arial" pitchFamily="34" charset="0"/>
                          <a:ea typeface="+mn-ea"/>
                          <a:cs typeface="Arial" pitchFamily="34" charset="0"/>
                        </a:rPr>
                        <a:t> conclusion is based mainly on EQ1, EQ2, EQ3, EQ4.</a:t>
                      </a:r>
                      <a:endParaRPr lang="de-DE" sz="1500" i="1"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The EU policy framework for support to decentralisation in third partner countries has developed in a positive manner in response to general trends of decentralisation reforms in partner countries. However, the framework is not yet underpinned by operational guidelines and clear strategic intervention responses that plainly embed support for decentralisation within broader public sector reform approaches. </a:t>
                      </a:r>
                      <a:endParaRPr lang="de-DE" sz="2000" b="0" dirty="0">
                        <a:solidFill>
                          <a:schemeClr val="tx1"/>
                        </a:solidFill>
                        <a:latin typeface="Arial" pitchFamily="34" charset="0"/>
                        <a:cs typeface="Arial" pitchFamily="34"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10" name="Table 9"/>
          <p:cNvGraphicFramePr>
            <a:graphicFrameLocks noGrp="1"/>
          </p:cNvGraphicFramePr>
          <p:nvPr/>
        </p:nvGraphicFramePr>
        <p:xfrm>
          <a:off x="531131" y="4859873"/>
          <a:ext cx="9404126" cy="13868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2: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EQ1, EQ2.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Arial" pitchFamily="34" charset="0"/>
                          <a:ea typeface="+mn-ea"/>
                          <a:cs typeface="Arial" pitchFamily="34" charset="0"/>
                        </a:rPr>
                        <a:t>The EU has a unique but unrealised potential for global support to decentralisation in third partner countries, working locally, worldwide in outreach, supporting international networks and building on global experiences. </a:t>
                      </a:r>
                      <a:endParaRPr lang="de-DE" sz="2000" b="0" dirty="0">
                        <a:solidFill>
                          <a:schemeClr val="tx1"/>
                        </a:solidFill>
                        <a:latin typeface="Arial" pitchFamily="34" charset="0"/>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1: EU policy framework – Main recommendations</a:t>
            </a:r>
          </a:p>
        </p:txBody>
      </p:sp>
      <p:graphicFrame>
        <p:nvGraphicFramePr>
          <p:cNvPr id="7" name="Table 6"/>
          <p:cNvGraphicFramePr>
            <a:graphicFrameLocks noGrp="1"/>
          </p:cNvGraphicFramePr>
          <p:nvPr/>
        </p:nvGraphicFramePr>
        <p:xfrm>
          <a:off x="535552" y="1710209"/>
          <a:ext cx="9404126" cy="432816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1:</a:t>
                      </a:r>
                      <a:r>
                        <a:rPr lang="en-GB" sz="2000" b="1" u="sng" kern="1200" noProof="0" dirty="0" smtClean="0">
                          <a:solidFill>
                            <a:schemeClr val="lt1"/>
                          </a:solidFill>
                          <a:latin typeface="Arial" pitchFamily="34" charset="0"/>
                          <a:ea typeface="+mn-ea"/>
                          <a:cs typeface="Arial" pitchFamily="34" charset="0"/>
                        </a:rPr>
                        <a:t> </a:t>
                      </a:r>
                    </a:p>
                    <a:p>
                      <a:endParaRPr lang="en-GB" sz="2000" b="1" u="sng" kern="1200" noProof="0" dirty="0" smtClean="0">
                        <a:solidFill>
                          <a:schemeClr val="lt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1, 2, 3 and 8.</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noProof="0" dirty="0" smtClean="0">
                          <a:solidFill>
                            <a:schemeClr val="tx1"/>
                          </a:solidFill>
                          <a:latin typeface="Arial"/>
                          <a:ea typeface="Times New Roman"/>
                        </a:rPr>
                        <a:t>Clarify and strengthen the EU’s global role in support to decentralisation by clearly anchoring that support within partner countries’ wider public sector reform agenda, by acting proactively, and by clarifying the comparative advantages of the EU.</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noProof="0" dirty="0" smtClean="0">
                        <a:solidFill>
                          <a:schemeClr val="tx1"/>
                        </a:solidFill>
                        <a:latin typeface="Arial"/>
                        <a:ea typeface="Times New Roman"/>
                      </a:endParaRPr>
                    </a:p>
                    <a:p>
                      <a:pPr marL="533400" marR="0" lvl="1" indent="-1778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a:ea typeface="Times New Roman"/>
                        </a:rPr>
                        <a:t>Consider</a:t>
                      </a:r>
                      <a:r>
                        <a:rPr lang="en-GB" sz="1600" b="0" baseline="0" noProof="0" dirty="0" smtClean="0">
                          <a:solidFill>
                            <a:schemeClr val="tx1"/>
                          </a:solidFill>
                          <a:latin typeface="Arial"/>
                          <a:ea typeface="Times New Roman"/>
                        </a:rPr>
                        <a:t> establishment of separate technical unit under DEVCO.D with expertise in public sector reform (civil service reform, public sector management and decentralisation/local government systems).</a:t>
                      </a:r>
                    </a:p>
                    <a:p>
                      <a:pPr marL="533400" marR="0" lvl="1" indent="-1778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baseline="0" noProof="0" dirty="0" smtClean="0">
                          <a:solidFill>
                            <a:schemeClr val="tx1"/>
                          </a:solidFill>
                          <a:latin typeface="Arial"/>
                          <a:ea typeface="Times New Roman"/>
                        </a:rPr>
                        <a:t>Enhance EU analytical and technical capacities in support of decentralisation and local governance.</a:t>
                      </a:r>
                      <a:endParaRPr lang="en-GB" sz="1600" b="0" noProof="0" dirty="0" smtClean="0">
                        <a:solidFill>
                          <a:schemeClr val="tx1"/>
                        </a:solidFill>
                        <a:latin typeface="Arial"/>
                        <a:ea typeface="Times New Roman"/>
                      </a:endParaRPr>
                    </a:p>
                    <a:p>
                      <a:pPr marL="533400" marR="0" lvl="1" indent="-1778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a:ea typeface="Times New Roman"/>
                        </a:rPr>
                        <a:t>Enhancing dialogue with partner countries and EU Member States.</a:t>
                      </a:r>
                    </a:p>
                    <a:p>
                      <a:pPr marL="76200" marR="0" lvl="0" indent="-17780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600" b="0" noProof="0" dirty="0" smtClean="0">
                        <a:solidFill>
                          <a:schemeClr val="tx1"/>
                        </a:solidFill>
                        <a:latin typeface="Arial"/>
                        <a:ea typeface="Times New Roman"/>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88900" marR="0" indent="-889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400" i="1" noProof="0" dirty="0" smtClean="0">
                          <a:latin typeface="Arial"/>
                          <a:ea typeface="Times New Roman"/>
                          <a:cs typeface="Times New Roman"/>
                        </a:rPr>
                        <a:t> Any relevant persons at HQ in charge of designing the relevant aspects of the EU policy framework.</a:t>
                      </a: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1: EU policy framework – Main recommendations</a:t>
            </a:r>
          </a:p>
        </p:txBody>
      </p:sp>
      <p:graphicFrame>
        <p:nvGraphicFramePr>
          <p:cNvPr id="11" name="Table 10"/>
          <p:cNvGraphicFramePr>
            <a:graphicFrameLocks noGrp="1"/>
          </p:cNvGraphicFramePr>
          <p:nvPr/>
        </p:nvGraphicFramePr>
        <p:xfrm>
          <a:off x="539974" y="2430289"/>
          <a:ext cx="9404126" cy="364744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smtClean="0">
                          <a:solidFill>
                            <a:srgbClr val="FFFFFF"/>
                          </a:solidFill>
                          <a:latin typeface="Arial"/>
                          <a:ea typeface="Times New Roman"/>
                        </a:rPr>
                        <a:t>Recommendation 2:</a:t>
                      </a:r>
                      <a:r>
                        <a:rPr lang="en-GB" sz="2000" b="1" u="sng" kern="1200" noProof="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smtClean="0">
                          <a:solidFill>
                            <a:schemeClr val="bg1"/>
                          </a:solidFill>
                          <a:latin typeface="Arial"/>
                          <a:ea typeface="Times New Roman"/>
                        </a:rPr>
                        <a:t>Based on conclusions 1</a:t>
                      </a:r>
                      <a:r>
                        <a:rPr lang="en-GB" sz="1500" b="0" i="1" baseline="0" noProof="0" smtClean="0">
                          <a:solidFill>
                            <a:schemeClr val="bg1"/>
                          </a:solidFill>
                          <a:latin typeface="Arial"/>
                          <a:ea typeface="Times New Roman"/>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smtClean="0">
                          <a:solidFill>
                            <a:schemeClr val="bg1"/>
                          </a:solidFill>
                          <a:latin typeface="Arial"/>
                          <a:ea typeface="Times New Roman"/>
                        </a:rPr>
                        <a:t>and 9.</a:t>
                      </a:r>
                      <a:r>
                        <a:rPr lang="en-GB" sz="1500" b="0" i="1" baseline="0" noProof="0" smtClean="0">
                          <a:solidFill>
                            <a:schemeClr val="bg1"/>
                          </a:solidFill>
                          <a:latin typeface="Arial"/>
                          <a:ea typeface="Times New Roman"/>
                        </a:rPr>
                        <a:t> </a:t>
                      </a:r>
                      <a:r>
                        <a:rPr lang="en-GB" sz="1500" b="0" i="1" u="none" kern="1200" baseline="0" noProof="0" smtClean="0">
                          <a:solidFill>
                            <a:schemeClr val="bg1"/>
                          </a:solidFill>
                          <a:latin typeface="Arial" pitchFamily="34" charset="0"/>
                          <a:ea typeface="+mn-ea"/>
                          <a:cs typeface="Arial" pitchFamily="34" charset="0"/>
                        </a:rPr>
                        <a:t> </a:t>
                      </a:r>
                      <a:endParaRPr lang="en-GB" sz="1500" b="0" i="1" u="none" kern="1200" noProof="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noProof="0" dirty="0" err="1" smtClean="0">
                          <a:solidFill>
                            <a:schemeClr val="tx1"/>
                          </a:solidFill>
                          <a:latin typeface="Arial"/>
                          <a:ea typeface="Times New Roman"/>
                        </a:rPr>
                        <a:t>Operationalise</a:t>
                      </a:r>
                      <a:r>
                        <a:rPr lang="en-GB" sz="2000" b="0" noProof="0" dirty="0" smtClean="0">
                          <a:solidFill>
                            <a:schemeClr val="tx1"/>
                          </a:solidFill>
                          <a:latin typeface="Arial"/>
                          <a:ea typeface="Times New Roman"/>
                        </a:rPr>
                        <a:t> and disseminate EU policy framework.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noProof="0" dirty="0" smtClean="0">
                        <a:solidFill>
                          <a:schemeClr val="tx1"/>
                        </a:solidFill>
                        <a:latin typeface="Arial"/>
                        <a:ea typeface="Times New Roman"/>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a:ea typeface="Times New Roman"/>
                        </a:rPr>
                        <a:t>Develop operational guidelines for work EC support to decentralisation (fiscal decentralisation and sector programme support + adjust existing common donor guides on e.g. Political economy analyses to EC);</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a:ea typeface="Times New Roman"/>
                        </a:rPr>
                        <a:t>Strengthening processes of dissemination of policies and guidelines: integration into general EC guidelines, disseminate through </a:t>
                      </a:r>
                      <a:r>
                        <a:rPr lang="en-GB" sz="1600" b="0" noProof="0" dirty="0" err="1" smtClean="0">
                          <a:solidFill>
                            <a:schemeClr val="tx1"/>
                          </a:solidFill>
                          <a:latin typeface="Arial"/>
                          <a:ea typeface="Times New Roman"/>
                        </a:rPr>
                        <a:t>e</a:t>
                      </a:r>
                      <a:r>
                        <a:rPr lang="en-GB" sz="1600" b="0" noProof="0" dirty="0" smtClean="0">
                          <a:solidFill>
                            <a:schemeClr val="tx1"/>
                          </a:solidFill>
                          <a:latin typeface="Arial"/>
                          <a:ea typeface="Times New Roman"/>
                        </a:rPr>
                        <a:t>-learning and seminars.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2000" b="0" noProof="0" dirty="0">
                        <a:solidFill>
                          <a:schemeClr val="tx1"/>
                        </a:solidFill>
                        <a:latin typeface="Arial"/>
                        <a:ea typeface="Times New Roman"/>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dirty="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indent="0">
                        <a:spcBef>
                          <a:spcPts val="100"/>
                        </a:spcBef>
                        <a:spcAft>
                          <a:spcPts val="100"/>
                        </a:spcAft>
                        <a:buFont typeface="Arial" pitchFamily="34" charset="0"/>
                        <a:buChar char="•"/>
                        <a:tabLst>
                          <a:tab pos="88900" algn="l"/>
                        </a:tabLst>
                      </a:pPr>
                      <a:r>
                        <a:rPr lang="en-GB" sz="1400" i="1" noProof="0" dirty="0" smtClean="0">
                          <a:latin typeface="Arial"/>
                          <a:ea typeface="Times New Roman"/>
                          <a:cs typeface="Times New Roman"/>
                        </a:rPr>
                        <a:t> Decentralisation sector specialists at HQ.</a:t>
                      </a:r>
                    </a:p>
                    <a:p>
                      <a:pPr marL="0" indent="0">
                        <a:spcBef>
                          <a:spcPts val="100"/>
                        </a:spcBef>
                        <a:spcAft>
                          <a:spcPts val="100"/>
                        </a:spcAft>
                        <a:buFont typeface="Arial" pitchFamily="34" charset="0"/>
                        <a:buChar char="•"/>
                        <a:tabLst>
                          <a:tab pos="88900" algn="l"/>
                        </a:tabLst>
                      </a:pPr>
                      <a:r>
                        <a:rPr lang="en-GB" sz="1400" i="1" noProof="0" dirty="0" smtClean="0">
                          <a:latin typeface="Arial"/>
                          <a:ea typeface="Times New Roman"/>
                          <a:cs typeface="Times New Roman"/>
                        </a:rPr>
                        <a:t> EU desk officers in DG DEVCO.</a:t>
                      </a:r>
                    </a:p>
                    <a:p>
                      <a:pPr marL="0" indent="0">
                        <a:spcBef>
                          <a:spcPts val="100"/>
                        </a:spcBef>
                        <a:spcAft>
                          <a:spcPts val="100"/>
                        </a:spcAft>
                        <a:buFont typeface="Arial" pitchFamily="34" charset="0"/>
                        <a:buChar char="•"/>
                        <a:tabLst>
                          <a:tab pos="88900" algn="l"/>
                        </a:tabLst>
                      </a:pPr>
                      <a:r>
                        <a:rPr lang="en-GB" sz="1400" i="1" noProof="0" dirty="0" smtClean="0">
                          <a:latin typeface="Arial"/>
                          <a:ea typeface="Times New Roman"/>
                          <a:cs typeface="Times New Roman"/>
                        </a:rPr>
                        <a:t> Other EU services in charge of specific expertise (e.g. thematic budget lines, Aid Delivery Methods, o-QSG).</a:t>
                      </a:r>
                      <a:endParaRPr lang="en-GB" sz="1400" i="1" noProof="0" dirty="0">
                        <a:latin typeface="Arial"/>
                        <a:ea typeface="Times New Roman"/>
                        <a:cs typeface="Times New Roman"/>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3006354"/>
            <a:ext cx="10440988" cy="1223118"/>
          </a:xfrm>
          <a:prstGeom prst="rect">
            <a:avLst/>
          </a:prstGeom>
          <a:solidFill>
            <a:srgbClr val="993366"/>
          </a:solidFill>
          <a:ln w="9525">
            <a:noFill/>
            <a:miter lim="800000"/>
            <a:headEnd/>
            <a:tailEnd/>
          </a:ln>
        </p:spPr>
        <p:txBody>
          <a:bodyPr wrap="none" lIns="101425" tIns="50713" rIns="101425" bIns="50713" anchor="ctr"/>
          <a:lstStyle/>
          <a:p>
            <a:pPr defTabSz="1014413"/>
            <a:r>
              <a:rPr lang="en-GB" sz="2400" kern="0" dirty="0" smtClean="0">
                <a:solidFill>
                  <a:schemeClr val="bg1"/>
                </a:solidFill>
              </a:rPr>
              <a:t>Cluster 2: Response to specific country contexts</a:t>
            </a:r>
            <a:endParaRPr lang="en-US" sz="2400" u="sng" dirty="0" smtClean="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2: Response to specific country contexts – Main conclusions</a:t>
            </a:r>
          </a:p>
        </p:txBody>
      </p:sp>
      <p:graphicFrame>
        <p:nvGraphicFramePr>
          <p:cNvPr id="5" name="Table 4"/>
          <p:cNvGraphicFramePr>
            <a:graphicFrameLocks noGrp="1"/>
          </p:cNvGraphicFramePr>
          <p:nvPr/>
        </p:nvGraphicFramePr>
        <p:xfrm>
          <a:off x="535552" y="1446153"/>
          <a:ext cx="9404126" cy="19202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3: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EQ3, EQ4, EQ5.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Arial" pitchFamily="34" charset="0"/>
                          <a:ea typeface="+mn-ea"/>
                          <a:cs typeface="Arial" pitchFamily="34" charset="0"/>
                        </a:rPr>
                        <a:t>EC support to decentralisation in third partner countries has successfully increased its alignment with partner country policies and priorities. However, the EC has not promoted decentralisation reform policies very proactively, and EC policy advocacy for decentralisation support has generally been modest – possibly too modest.</a:t>
                      </a:r>
                      <a:endParaRPr lang="de-DE" sz="2000" b="0" dirty="0">
                        <a:solidFill>
                          <a:schemeClr val="tx1"/>
                        </a:solidFill>
                        <a:latin typeface="Arial" pitchFamily="34" charset="0"/>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8" name="Table 7"/>
          <p:cNvGraphicFramePr>
            <a:graphicFrameLocks noGrp="1"/>
          </p:cNvGraphicFramePr>
          <p:nvPr/>
        </p:nvGraphicFramePr>
        <p:xfrm>
          <a:off x="535552" y="3635737"/>
          <a:ext cx="9404126" cy="13868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4: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EQ5.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Arial" pitchFamily="34" charset="0"/>
                          <a:ea typeface="+mn-ea"/>
                          <a:cs typeface="Arial" pitchFamily="34" charset="0"/>
                        </a:rPr>
                        <a:t>Decentralisation reforms that implicate significant transfers of powers and resources to elected local governments are highly political. In several cases, the EC has not yet gained sufficient insight into the “politics of reform”.</a:t>
                      </a:r>
                      <a:endParaRPr lang="de-DE" sz="2000" b="0" dirty="0">
                        <a:solidFill>
                          <a:schemeClr val="tx1"/>
                        </a:solidFill>
                        <a:latin typeface="Arial" pitchFamily="34" charset="0"/>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9" name="Table 8"/>
          <p:cNvGraphicFramePr>
            <a:graphicFrameLocks noGrp="1"/>
          </p:cNvGraphicFramePr>
          <p:nvPr/>
        </p:nvGraphicFramePr>
        <p:xfrm>
          <a:off x="535552" y="5291921"/>
          <a:ext cx="9404126" cy="13868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5: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EQ5, EQ6, EQ7.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Arial" pitchFamily="34" charset="0"/>
                          <a:ea typeface="+mn-ea"/>
                          <a:cs typeface="Arial" pitchFamily="34" charset="0"/>
                        </a:rPr>
                        <a:t>The different stages of decentralisation reform and maturity of LG systems in partner countries require very different EC responses. The EC has been most successful in countries at the very initial stage of reform processes. </a:t>
                      </a:r>
                      <a:endParaRPr lang="de-DE" sz="2000" b="0" dirty="0">
                        <a:solidFill>
                          <a:schemeClr val="tx1"/>
                        </a:solidFill>
                        <a:latin typeface="Arial" pitchFamily="34" charset="0"/>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2: Response to specific country contexts – Main conclusions</a:t>
            </a:r>
          </a:p>
        </p:txBody>
      </p:sp>
      <p:graphicFrame>
        <p:nvGraphicFramePr>
          <p:cNvPr id="5" name="Table 4"/>
          <p:cNvGraphicFramePr>
            <a:graphicFrameLocks noGrp="1"/>
          </p:cNvGraphicFramePr>
          <p:nvPr/>
        </p:nvGraphicFramePr>
        <p:xfrm>
          <a:off x="535552" y="2022217"/>
          <a:ext cx="9404126" cy="19202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6: </a:t>
                      </a:r>
                    </a:p>
                    <a:p>
                      <a:endParaRPr lang="en-GB" sz="2000" b="1" i="0"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a:t>
                      </a:r>
                      <a:r>
                        <a:rPr lang="en-GB" sz="1500" b="0" i="1" u="none" kern="1200" baseline="0" dirty="0" smtClean="0">
                          <a:solidFill>
                            <a:schemeClr val="bg1"/>
                          </a:solidFill>
                          <a:latin typeface="Arial" pitchFamily="34" charset="0"/>
                          <a:ea typeface="+mn-ea"/>
                          <a:cs typeface="Arial" pitchFamily="34" charset="0"/>
                        </a:rPr>
                        <a:t>EQ8  </a:t>
                      </a:r>
                      <a:r>
                        <a:rPr lang="en-GB" sz="1500" b="0" i="1" kern="1200" dirty="0" smtClean="0">
                          <a:solidFill>
                            <a:schemeClr val="bg1"/>
                          </a:solidFill>
                          <a:latin typeface="Arial" pitchFamily="34" charset="0"/>
                          <a:ea typeface="+mn-ea"/>
                          <a:cs typeface="Arial" pitchFamily="34" charset="0"/>
                        </a:rPr>
                        <a:t>–</a:t>
                      </a:r>
                      <a:r>
                        <a:rPr lang="en-GB" sz="1500" b="0" i="1" u="none" kern="1200" baseline="0" dirty="0" smtClean="0">
                          <a:solidFill>
                            <a:schemeClr val="bg1"/>
                          </a:solidFill>
                          <a:latin typeface="Arial" pitchFamily="34" charset="0"/>
                          <a:ea typeface="+mn-ea"/>
                          <a:cs typeface="Arial" pitchFamily="34" charset="0"/>
                        </a:rPr>
                        <a:t> and </a:t>
                      </a:r>
                      <a:r>
                        <a:rPr lang="en-GB" sz="1500" b="0" i="1" u="none" kern="1200" baseline="0" dirty="0" smtClean="0">
                          <a:solidFill>
                            <a:schemeClr val="lt1"/>
                          </a:solidFill>
                          <a:latin typeface="Arial" pitchFamily="34" charset="0"/>
                          <a:ea typeface="+mn-ea"/>
                          <a:cs typeface="Arial" pitchFamily="34" charset="0"/>
                        </a:rPr>
                        <a:t>partly on EQ5, EQ6 and EQ7.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EC support for decentralisation reforms has contributed to improved local service delivery in various ways: indirectly, by establishing a broadly enabling environment; and, more directly, by providing additional resources for local services. The latter has mainly contributed to increased access to services but less to improvements in the quality of services.</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8" name="Table 7"/>
          <p:cNvGraphicFramePr>
            <a:graphicFrameLocks noGrp="1"/>
          </p:cNvGraphicFramePr>
          <p:nvPr/>
        </p:nvGraphicFramePr>
        <p:xfrm>
          <a:off x="535552" y="4559265"/>
          <a:ext cx="9404126" cy="1539240"/>
        </p:xfrm>
        <a:graphic>
          <a:graphicData uri="http://schemas.openxmlformats.org/drawingml/2006/table">
            <a:tbl>
              <a:tblPr firstRow="1" bandRow="1">
                <a:tableStyleId>{5C22544A-7EE6-4342-B048-85BDC9FD1C3A}</a:tableStyleId>
              </a:tblPr>
              <a:tblGrid>
                <a:gridCol w="1872208"/>
                <a:gridCol w="7531918"/>
              </a:tblGrid>
              <a:tr h="370840">
                <a:tc>
                  <a:txBody>
                    <a:bodyPr/>
                    <a:lstStyle/>
                    <a:p>
                      <a:r>
                        <a:rPr lang="en-GB" sz="2000" b="1" u="sng" kern="1200" dirty="0" smtClean="0">
                          <a:solidFill>
                            <a:schemeClr val="lt1"/>
                          </a:solidFill>
                          <a:latin typeface="Arial" pitchFamily="34" charset="0"/>
                          <a:ea typeface="+mn-ea"/>
                          <a:cs typeface="Arial" pitchFamily="34" charset="0"/>
                        </a:rPr>
                        <a:t>Conclusion 7: </a:t>
                      </a:r>
                    </a:p>
                    <a:p>
                      <a:endParaRPr lang="en-GB" sz="1500" b="0" i="1" u="none"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EQ4  </a:t>
                      </a:r>
                      <a:r>
                        <a:rPr lang="en-GB" sz="1500" b="0" i="1" kern="1200" dirty="0" smtClean="0">
                          <a:solidFill>
                            <a:schemeClr val="bg1"/>
                          </a:solidFill>
                          <a:latin typeface="Arial" pitchFamily="34" charset="0"/>
                          <a:ea typeface="+mn-ea"/>
                          <a:cs typeface="Arial" pitchFamily="34" charset="0"/>
                        </a:rPr>
                        <a:t>–</a:t>
                      </a:r>
                      <a:r>
                        <a:rPr lang="en-GB" sz="1500" b="0" i="1" u="none" kern="1200" baseline="0" dirty="0" smtClean="0">
                          <a:solidFill>
                            <a:schemeClr val="bg1"/>
                          </a:solidFill>
                          <a:latin typeface="Arial" pitchFamily="34" charset="0"/>
                          <a:ea typeface="+mn-ea"/>
                          <a:cs typeface="Arial" pitchFamily="34" charset="0"/>
                        </a:rPr>
                        <a:t> </a:t>
                      </a:r>
                      <a:r>
                        <a:rPr lang="en-GB" sz="1500" b="0" i="1" u="none" kern="1200" baseline="0" dirty="0" smtClean="0">
                          <a:solidFill>
                            <a:schemeClr val="lt1"/>
                          </a:solidFill>
                          <a:latin typeface="Arial" pitchFamily="34" charset="0"/>
                          <a:ea typeface="+mn-ea"/>
                          <a:cs typeface="Arial" pitchFamily="34" charset="0"/>
                        </a:rPr>
                        <a:t>and partly on EQ7.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The EC has been relatively active in supporting institutional arrangements for decentralisation reform support co-ordination. However, these are yet to be fully partner-led.</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2: Response to specific country contexts – Main recommendations</a:t>
            </a:r>
          </a:p>
        </p:txBody>
      </p:sp>
      <p:graphicFrame>
        <p:nvGraphicFramePr>
          <p:cNvPr id="7" name="Table 6"/>
          <p:cNvGraphicFramePr>
            <a:graphicFrameLocks noGrp="1"/>
          </p:cNvGraphicFramePr>
          <p:nvPr/>
        </p:nvGraphicFramePr>
        <p:xfrm>
          <a:off x="537763" y="2502297"/>
          <a:ext cx="9404126" cy="298704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3:</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2, 3, 4 and 7.</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smtClean="0">
                          <a:solidFill>
                            <a:schemeClr val="tx1"/>
                          </a:solidFill>
                          <a:latin typeface="Arial" pitchFamily="34" charset="0"/>
                          <a:ea typeface="+mn-ea"/>
                          <a:cs typeface="Arial" pitchFamily="34" charset="0"/>
                        </a:rPr>
                        <a:t>Strengthen and broaden country ownership and co-ordination mechanisms for support to decentralisation reforms, but retain proactive EU advocacy role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kern="1200" noProof="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smtClean="0">
                          <a:solidFill>
                            <a:schemeClr val="tx1"/>
                          </a:solidFill>
                          <a:latin typeface="Arial" pitchFamily="34" charset="0"/>
                          <a:cs typeface="Arial" pitchFamily="34" charset="0"/>
                        </a:rPr>
                        <a:t>Deepen country analyses – including of the “politics of reform”;</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smtClean="0">
                          <a:solidFill>
                            <a:schemeClr val="tx1"/>
                          </a:solidFill>
                          <a:latin typeface="Arial" pitchFamily="34" charset="0"/>
                          <a:cs typeface="Arial" pitchFamily="34" charset="0"/>
                        </a:rPr>
                        <a:t>Deepen country dialogue beyond relevant lead ministry;</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smtClean="0">
                          <a:solidFill>
                            <a:schemeClr val="tx1"/>
                          </a:solidFill>
                          <a:latin typeface="Arial" pitchFamily="34" charset="0"/>
                          <a:cs typeface="Arial" pitchFamily="34" charset="0"/>
                        </a:rPr>
                        <a:t>Strengthen capacities of local actors to analyse and influence reform processes.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600" b="0" noProof="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dirty="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400" i="1" noProof="0" dirty="0" smtClean="0">
                          <a:latin typeface="Arial"/>
                          <a:ea typeface="Times New Roman"/>
                          <a:cs typeface="Times New Roman"/>
                        </a:rPr>
                        <a:t> EUDs.</a:t>
                      </a:r>
                      <a:r>
                        <a:rPr lang="en-GB" sz="1400" i="1" baseline="0" noProof="0" dirty="0" smtClean="0">
                          <a:latin typeface="Arial"/>
                          <a:ea typeface="Times New Roman"/>
                          <a:cs typeface="Times New Roman"/>
                        </a:rPr>
                        <a:t> </a:t>
                      </a:r>
                      <a:endParaRPr lang="en-GB" sz="1400" i="1" noProof="0" dirty="0" smtClean="0">
                        <a:latin typeface="Arial"/>
                        <a:ea typeface="Times New Roman"/>
                        <a:cs typeface="Times New Roman"/>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2: Response to specific country contexts – Main recommendations</a:t>
            </a:r>
          </a:p>
        </p:txBody>
      </p:sp>
      <p:graphicFrame>
        <p:nvGraphicFramePr>
          <p:cNvPr id="9" name="Table 8"/>
          <p:cNvGraphicFramePr>
            <a:graphicFrameLocks noGrp="1"/>
          </p:cNvGraphicFramePr>
          <p:nvPr/>
        </p:nvGraphicFramePr>
        <p:xfrm>
          <a:off x="537763" y="1566193"/>
          <a:ext cx="9404126" cy="445008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4:</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4, 5</a:t>
                      </a:r>
                      <a:r>
                        <a:rPr lang="en-GB" sz="1500" b="0" i="1" baseline="0" noProof="0" dirty="0" smtClean="0">
                          <a:solidFill>
                            <a:schemeClr val="bg1"/>
                          </a:solidFill>
                          <a:latin typeface="Arial"/>
                          <a:ea typeface="Times New Roman"/>
                        </a:rPr>
                        <a:t> and 10</a:t>
                      </a:r>
                      <a:r>
                        <a:rPr lang="en-GB" sz="1500" b="0" i="1" noProof="0" dirty="0" smtClean="0">
                          <a:solidFill>
                            <a:schemeClr val="bg1"/>
                          </a:solidFill>
                          <a:latin typeface="Arial"/>
                          <a:ea typeface="Times New Roman"/>
                        </a:rPr>
                        <a:t>.</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Strengthen EU’s country-specific and comprehensive responses to decentralisation in all partner countries.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2000" b="0" noProof="0" dirty="0" smtClean="0">
                        <a:solidFill>
                          <a:schemeClr val="tx1"/>
                        </a:solidFill>
                        <a:latin typeface="Arial" pitchFamily="34" charset="0"/>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Deepen country analyses – including of the “politics of reform”;</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Encourage partner countries efforts for comprehensive reform strategies;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Identify relevant entry points for EC support:</a:t>
                      </a:r>
                    </a:p>
                    <a:p>
                      <a:pPr marL="914400" marR="0" lvl="2" indent="-19050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GB" sz="1600" b="0" noProof="0" dirty="0" smtClean="0">
                          <a:solidFill>
                            <a:schemeClr val="tx1"/>
                          </a:solidFill>
                          <a:latin typeface="Arial" pitchFamily="34" charset="0"/>
                          <a:cs typeface="Arial" pitchFamily="34" charset="0"/>
                        </a:rPr>
                        <a:t>Non-existent or very weak LG structures and no explicit decentralisation reform agenda (frequently found in (post) conflict countries);</a:t>
                      </a:r>
                    </a:p>
                    <a:p>
                      <a:pPr marL="914400" marR="0" lvl="2" indent="-19050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GB" sz="1600" b="0" noProof="0" dirty="0" smtClean="0">
                          <a:solidFill>
                            <a:schemeClr val="tx1"/>
                          </a:solidFill>
                          <a:latin typeface="Arial" pitchFamily="34" charset="0"/>
                          <a:cs typeface="Arial" pitchFamily="34" charset="0"/>
                        </a:rPr>
                        <a:t>Explicit decentralisation reform agenda in early stages;</a:t>
                      </a:r>
                    </a:p>
                    <a:p>
                      <a:pPr marL="914400" marR="0" lvl="2" indent="-19050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GB" sz="1600" b="0" noProof="0" dirty="0" smtClean="0">
                          <a:solidFill>
                            <a:schemeClr val="tx1"/>
                          </a:solidFill>
                          <a:latin typeface="Arial" pitchFamily="34" charset="0"/>
                          <a:cs typeface="Arial" pitchFamily="34" charset="0"/>
                        </a:rPr>
                        <a:t>Explicit decentralisation reforms in mature stages;</a:t>
                      </a:r>
                    </a:p>
                    <a:p>
                      <a:pPr marL="914400" marR="0" lvl="2" indent="-19050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GB" sz="1600" b="0" noProof="0" dirty="0" smtClean="0">
                          <a:solidFill>
                            <a:schemeClr val="tx1"/>
                          </a:solidFill>
                          <a:latin typeface="Arial" pitchFamily="34" charset="0"/>
                          <a:cs typeface="Arial" pitchFamily="34" charset="0"/>
                        </a:rPr>
                        <a:t>Mature LG structure without explicit decentralisation reform agenda.</a:t>
                      </a:r>
                    </a:p>
                    <a:p>
                      <a:pPr marL="914400" marR="0" lvl="2" indent="-190500" algn="l" defTabSz="914400" rtl="0" eaLnBrk="1" fontAlgn="auto" latinLnBrk="0" hangingPunct="1">
                        <a:lnSpc>
                          <a:spcPct val="100000"/>
                        </a:lnSpc>
                        <a:spcBef>
                          <a:spcPts val="0"/>
                        </a:spcBef>
                        <a:spcAft>
                          <a:spcPts val="0"/>
                        </a:spcAft>
                        <a:buClrTx/>
                        <a:buSzTx/>
                        <a:buFont typeface="Courier New" pitchFamily="49" charset="0"/>
                        <a:buNone/>
                        <a:tabLst/>
                        <a:defRPr/>
                      </a:pPr>
                      <a:endParaRPr lang="en-GB" sz="1600" b="0" noProof="0" dirty="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400" i="1" noProof="0" dirty="0" smtClean="0">
                          <a:latin typeface="Arial"/>
                          <a:ea typeface="Times New Roman"/>
                          <a:cs typeface="Times New Roman"/>
                        </a:rPr>
                        <a:t> EUDs.</a:t>
                      </a:r>
                      <a:r>
                        <a:rPr lang="en-GB" sz="1400" i="1" baseline="0" noProof="0" dirty="0" smtClean="0">
                          <a:latin typeface="Arial"/>
                          <a:ea typeface="Times New Roman"/>
                          <a:cs typeface="Times New Roman"/>
                        </a:rPr>
                        <a:t> </a:t>
                      </a:r>
                      <a:endParaRPr lang="en-GB" sz="1400" i="1" noProof="0" dirty="0" smtClean="0">
                        <a:latin typeface="Arial"/>
                        <a:ea typeface="Times New Roman"/>
                        <a:cs typeface="Times New Roman"/>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2: Response to specific country contexts – Main recommendations</a:t>
            </a:r>
          </a:p>
        </p:txBody>
      </p:sp>
      <p:graphicFrame>
        <p:nvGraphicFramePr>
          <p:cNvPr id="10" name="Table 9"/>
          <p:cNvGraphicFramePr>
            <a:graphicFrameLocks noGrp="1"/>
          </p:cNvGraphicFramePr>
          <p:nvPr/>
        </p:nvGraphicFramePr>
        <p:xfrm>
          <a:off x="537763" y="1998241"/>
          <a:ext cx="9404126" cy="466344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5:</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6.</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Strengthen qualitative aspects of local government service delivery in EU support for decentralisation reforms</a:t>
                      </a:r>
                      <a:endParaRPr lang="en-GB" sz="1600" b="0" kern="1200" noProof="0" dirty="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600" b="0" noProof="0" dirty="0" smtClean="0">
                        <a:solidFill>
                          <a:schemeClr val="tx1"/>
                        </a:solidFill>
                        <a:latin typeface="Arial" pitchFamily="34" charset="0"/>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Support the analysis of quality aspects of local service delivery under the management of local governments.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Identify areas of local government legislation, procedures and capacities that impact on quality of local service delivery.</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Emphasize aspects of central government fiscal transfers for recurrent aspects of service delivery as well as the use of local revenue generation and user fee contributions.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Emphasise operation and maintenance issues as a key concern in interventions supporting decentralisation processes.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Assist partner countries in building systems for monitoring of local service delivery.</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2000" b="0" noProof="0" dirty="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buFont typeface="Arial" pitchFamily="34" charset="0"/>
                        <a:buChar char="•"/>
                      </a:pPr>
                      <a:r>
                        <a:rPr lang="en-GB" sz="1400" i="1" kern="1200" noProof="0" dirty="0" smtClean="0">
                          <a:solidFill>
                            <a:schemeClr val="dk1"/>
                          </a:solidFill>
                          <a:latin typeface="Arial" pitchFamily="34" charset="0"/>
                          <a:ea typeface="+mn-ea"/>
                          <a:cs typeface="Arial" pitchFamily="34" charset="0"/>
                        </a:rPr>
                        <a:t> EUDs.</a:t>
                      </a:r>
                    </a:p>
                    <a:p>
                      <a:pPr>
                        <a:buFont typeface="Arial" pitchFamily="34" charset="0"/>
                        <a:buChar char="•"/>
                      </a:pPr>
                      <a:r>
                        <a:rPr lang="en-GB" sz="1400" i="1" kern="1200" noProof="0" dirty="0" smtClean="0">
                          <a:solidFill>
                            <a:schemeClr val="dk1"/>
                          </a:solidFill>
                          <a:latin typeface="Arial" pitchFamily="34" charset="0"/>
                          <a:ea typeface="+mn-ea"/>
                          <a:cs typeface="Arial" pitchFamily="34" charset="0"/>
                        </a:rPr>
                        <a:t> EU desk officers in DG DEVCO and any other relevant persons involved in the decisions on the EU approach in partner countries.</a:t>
                      </a:r>
                      <a:endParaRPr lang="en-GB" sz="1400" i="1" noProof="0" dirty="0" smtClean="0">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3006354"/>
            <a:ext cx="10440988" cy="1223118"/>
          </a:xfrm>
          <a:prstGeom prst="rect">
            <a:avLst/>
          </a:prstGeom>
          <a:solidFill>
            <a:srgbClr val="993366"/>
          </a:solidFill>
          <a:ln w="9525">
            <a:noFill/>
            <a:miter lim="800000"/>
            <a:headEnd/>
            <a:tailEnd/>
          </a:ln>
        </p:spPr>
        <p:txBody>
          <a:bodyPr wrap="none" lIns="101425" tIns="50713" rIns="101425" bIns="50713" anchor="ctr"/>
          <a:lstStyle/>
          <a:p>
            <a:pPr defTabSz="1014413"/>
            <a:r>
              <a:rPr lang="en-GB" sz="2400" kern="0" dirty="0" smtClean="0">
                <a:solidFill>
                  <a:schemeClr val="bg1"/>
                </a:solidFill>
              </a:rPr>
              <a:t>Cluster 3: Strategic focus</a:t>
            </a:r>
            <a:endParaRPr lang="en-US" sz="2400" u="sng" dirty="0" smtClean="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3: Strategic focus – Main conclusions</a:t>
            </a:r>
          </a:p>
        </p:txBody>
      </p:sp>
      <p:graphicFrame>
        <p:nvGraphicFramePr>
          <p:cNvPr id="7" name="Table 6"/>
          <p:cNvGraphicFramePr>
            <a:graphicFrameLocks noGrp="1"/>
          </p:cNvGraphicFramePr>
          <p:nvPr/>
        </p:nvGraphicFramePr>
        <p:xfrm>
          <a:off x="535552" y="1782217"/>
          <a:ext cx="9404126" cy="1310640"/>
        </p:xfrm>
        <a:graphic>
          <a:graphicData uri="http://schemas.openxmlformats.org/drawingml/2006/table">
            <a:tbl>
              <a:tblPr firstRow="1" bandRow="1">
                <a:tableStyleId>{5C22544A-7EE6-4342-B048-85BDC9FD1C3A}</a:tableStyleId>
              </a:tblPr>
              <a:tblGrid>
                <a:gridCol w="2020646"/>
                <a:gridCol w="7383480"/>
              </a:tblGrid>
              <a:tr h="370840">
                <a:tc>
                  <a:txBody>
                    <a:bodyPr/>
                    <a:lstStyle/>
                    <a:p>
                      <a:r>
                        <a:rPr lang="en-GB" sz="2000" b="1" u="sng" kern="1200" dirty="0" smtClean="0">
                          <a:solidFill>
                            <a:schemeClr val="lt1"/>
                          </a:solidFill>
                          <a:latin typeface="Arial" pitchFamily="34" charset="0"/>
                          <a:ea typeface="+mn-ea"/>
                          <a:cs typeface="Arial" pitchFamily="34" charset="0"/>
                        </a:rPr>
                        <a:t>Conclusion 8: </a:t>
                      </a: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EQ1, EQ5, EQ6, EQ7, EQ8.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EC support for decentralisation has been most successful when provided through national joint government-DP assisted programmes. However, this is yet to be fully reflected in overall EC policy and strategy.</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8" name="Table 7"/>
          <p:cNvGraphicFramePr>
            <a:graphicFrameLocks noGrp="1"/>
          </p:cNvGraphicFramePr>
          <p:nvPr/>
        </p:nvGraphicFramePr>
        <p:xfrm>
          <a:off x="539974" y="3495913"/>
          <a:ext cx="9404126" cy="1310640"/>
        </p:xfrm>
        <a:graphic>
          <a:graphicData uri="http://schemas.openxmlformats.org/drawingml/2006/table">
            <a:tbl>
              <a:tblPr firstRow="1" bandRow="1">
                <a:tableStyleId>{5C22544A-7EE6-4342-B048-85BDC9FD1C3A}</a:tableStyleId>
              </a:tblPr>
              <a:tblGrid>
                <a:gridCol w="2016224"/>
                <a:gridCol w="7387902"/>
              </a:tblGrid>
              <a:tr h="370840">
                <a:tc>
                  <a:txBody>
                    <a:bodyPr/>
                    <a:lstStyle/>
                    <a:p>
                      <a:r>
                        <a:rPr lang="en-GB" sz="2000" b="1" u="sng" kern="1200" dirty="0" smtClean="0">
                          <a:solidFill>
                            <a:schemeClr val="lt1"/>
                          </a:solidFill>
                          <a:latin typeface="Arial" pitchFamily="34" charset="0"/>
                          <a:ea typeface="+mn-ea"/>
                          <a:cs typeface="Arial" pitchFamily="34" charset="0"/>
                        </a:rPr>
                        <a:t>Conclusion 9: </a:t>
                      </a: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EQ4 (and EQ5, EQ6, EQ7, EQ8).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EC support through GBS and to various sectors (e.g. health, education) is supporting wider decentralisation reforms in only a very limited way.</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9" name="Table 8"/>
          <p:cNvGraphicFramePr>
            <a:graphicFrameLocks noGrp="1"/>
          </p:cNvGraphicFramePr>
          <p:nvPr/>
        </p:nvGraphicFramePr>
        <p:xfrm>
          <a:off x="539974" y="5224105"/>
          <a:ext cx="9404126" cy="1310640"/>
        </p:xfrm>
        <a:graphic>
          <a:graphicData uri="http://schemas.openxmlformats.org/drawingml/2006/table">
            <a:tbl>
              <a:tblPr firstRow="1" bandRow="1">
                <a:tableStyleId>{5C22544A-7EE6-4342-B048-85BDC9FD1C3A}</a:tableStyleId>
              </a:tblPr>
              <a:tblGrid>
                <a:gridCol w="2016224"/>
                <a:gridCol w="7387902"/>
              </a:tblGrid>
              <a:tr h="370840">
                <a:tc>
                  <a:txBody>
                    <a:bodyPr/>
                    <a:lstStyle/>
                    <a:p>
                      <a:r>
                        <a:rPr lang="en-GB" sz="2000" b="1" u="sng" kern="1200" dirty="0" smtClean="0">
                          <a:solidFill>
                            <a:schemeClr val="lt1"/>
                          </a:solidFill>
                          <a:latin typeface="Arial" pitchFamily="34" charset="0"/>
                          <a:ea typeface="+mn-ea"/>
                          <a:cs typeface="Arial" pitchFamily="34" charset="0"/>
                        </a:rPr>
                        <a:t>Conclusion 10: </a:t>
                      </a: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EQ5, EQ6, EQ7, EQ8.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EC support for decentralisation reforms typically target only selected areas of reform, yet it is important to ensure that all relevant areas of the decentralisation reform agenda progress in a balanced way.</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3: Strategic focus – Main conclusions</a:t>
            </a:r>
          </a:p>
        </p:txBody>
      </p:sp>
      <p:graphicFrame>
        <p:nvGraphicFramePr>
          <p:cNvPr id="7" name="Table 6"/>
          <p:cNvGraphicFramePr>
            <a:graphicFrameLocks noGrp="1"/>
          </p:cNvGraphicFramePr>
          <p:nvPr/>
        </p:nvGraphicFramePr>
        <p:xfrm>
          <a:off x="535552" y="1998241"/>
          <a:ext cx="9404126" cy="1082040"/>
        </p:xfrm>
        <a:graphic>
          <a:graphicData uri="http://schemas.openxmlformats.org/drawingml/2006/table">
            <a:tbl>
              <a:tblPr firstRow="1" bandRow="1">
                <a:tableStyleId>{5C22544A-7EE6-4342-B048-85BDC9FD1C3A}</a:tableStyleId>
              </a:tblPr>
              <a:tblGrid>
                <a:gridCol w="2020646"/>
                <a:gridCol w="7383480"/>
              </a:tblGrid>
              <a:tr h="370840">
                <a:tc>
                  <a:txBody>
                    <a:bodyPr/>
                    <a:lstStyle/>
                    <a:p>
                      <a:r>
                        <a:rPr lang="en-GB" sz="2000" b="1" u="sng" kern="1200" dirty="0" smtClean="0">
                          <a:solidFill>
                            <a:schemeClr val="lt1"/>
                          </a:solidFill>
                          <a:latin typeface="Arial" pitchFamily="34" charset="0"/>
                          <a:ea typeface="+mn-ea"/>
                          <a:cs typeface="Arial" pitchFamily="34" charset="0"/>
                        </a:rPr>
                        <a:t>Conclusion 11: </a:t>
                      </a: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EQ7.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EC support for the bottom-up demand for accountability has rarely been linked with wider systemic decentralisation reforms.</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8" name="Table 7"/>
          <p:cNvGraphicFramePr>
            <a:graphicFrameLocks noGrp="1"/>
          </p:cNvGraphicFramePr>
          <p:nvPr/>
        </p:nvGraphicFramePr>
        <p:xfrm>
          <a:off x="539974" y="3896345"/>
          <a:ext cx="9404126" cy="1920240"/>
        </p:xfrm>
        <a:graphic>
          <a:graphicData uri="http://schemas.openxmlformats.org/drawingml/2006/table">
            <a:tbl>
              <a:tblPr firstRow="1" bandRow="1">
                <a:tableStyleId>{5C22544A-7EE6-4342-B048-85BDC9FD1C3A}</a:tableStyleId>
              </a:tblPr>
              <a:tblGrid>
                <a:gridCol w="2016224"/>
                <a:gridCol w="7387902"/>
              </a:tblGrid>
              <a:tr h="370840">
                <a:tc>
                  <a:txBody>
                    <a:bodyPr/>
                    <a:lstStyle/>
                    <a:p>
                      <a:r>
                        <a:rPr lang="en-GB" sz="2000" b="1" u="sng" kern="1200" dirty="0" smtClean="0">
                          <a:solidFill>
                            <a:schemeClr val="lt1"/>
                          </a:solidFill>
                          <a:latin typeface="Arial" pitchFamily="34" charset="0"/>
                          <a:ea typeface="+mn-ea"/>
                          <a:cs typeface="Arial" pitchFamily="34" charset="0"/>
                        </a:rPr>
                        <a:t>Conclusion 12: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EQ5, EQ6, EQ8.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In all of its major decentralisation support programmes, the EC has included elements of reform of the Intergovernmental Fiscal Transfer (IGFT) systems. These reforms have, in general, proved successful entry points both for systemic reform of how </a:t>
                      </a:r>
                      <a:r>
                        <a:rPr lang="en-GB" sz="2000" b="0" kern="1200" dirty="0" err="1" smtClean="0">
                          <a:solidFill>
                            <a:schemeClr val="tx1"/>
                          </a:solidFill>
                          <a:latin typeface="Arial" pitchFamily="34" charset="0"/>
                          <a:ea typeface="+mn-ea"/>
                          <a:cs typeface="Arial" pitchFamily="34" charset="0"/>
                        </a:rPr>
                        <a:t>LGs</a:t>
                      </a:r>
                      <a:r>
                        <a:rPr lang="en-GB" sz="2000" b="0" kern="1200" dirty="0" smtClean="0">
                          <a:solidFill>
                            <a:schemeClr val="tx1"/>
                          </a:solidFill>
                          <a:latin typeface="Arial" pitchFamily="34" charset="0"/>
                          <a:ea typeface="+mn-ea"/>
                          <a:cs typeface="Arial" pitchFamily="34" charset="0"/>
                        </a:rPr>
                        <a:t> are financed and as ways of capacity building and supporting immediate improvements of LG services.</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3: Strategic focus – Main recommendations</a:t>
            </a:r>
          </a:p>
        </p:txBody>
      </p:sp>
      <p:graphicFrame>
        <p:nvGraphicFramePr>
          <p:cNvPr id="7" name="Table 6"/>
          <p:cNvGraphicFramePr>
            <a:graphicFrameLocks noGrp="1"/>
          </p:cNvGraphicFramePr>
          <p:nvPr/>
        </p:nvGraphicFramePr>
        <p:xfrm>
          <a:off x="537763" y="2430289"/>
          <a:ext cx="9404126" cy="283464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6:</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12.</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Prioritise EU support for IGFT and LG fiscal reforms.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kern="1200" noProof="0" dirty="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Prioritise support for IGFT in country programmes as part of division of labour with partner countries and other DPs supporting decentralisation reforms;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Continuously monitor and disseminate experiences learned - develop overview of “good practices”.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600" b="0" noProof="0" dirty="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buFont typeface="Arial" pitchFamily="34" charset="0"/>
                        <a:buChar char="•"/>
                      </a:pPr>
                      <a:r>
                        <a:rPr lang="en-GB" sz="1400" i="1" kern="1200" baseline="0" noProof="0" dirty="0" smtClean="0">
                          <a:solidFill>
                            <a:schemeClr val="dk1"/>
                          </a:solidFill>
                          <a:latin typeface="Arial" pitchFamily="34" charset="0"/>
                          <a:ea typeface="+mn-ea"/>
                          <a:cs typeface="Arial" pitchFamily="34" charset="0"/>
                        </a:rPr>
                        <a:t> </a:t>
                      </a:r>
                      <a:r>
                        <a:rPr lang="en-GB" sz="1400" i="1" kern="1200" noProof="0" dirty="0" smtClean="0">
                          <a:solidFill>
                            <a:schemeClr val="dk1"/>
                          </a:solidFill>
                          <a:latin typeface="Arial" pitchFamily="34" charset="0"/>
                          <a:ea typeface="+mn-ea"/>
                          <a:cs typeface="Arial" pitchFamily="34" charset="0"/>
                        </a:rPr>
                        <a:t>EUDs.</a:t>
                      </a:r>
                    </a:p>
                    <a:p>
                      <a:pPr>
                        <a:buFont typeface="Arial" pitchFamily="34" charset="0"/>
                        <a:buChar char="•"/>
                      </a:pPr>
                      <a:r>
                        <a:rPr lang="en-GB" sz="1400" i="1" kern="1200" noProof="0" dirty="0" smtClean="0">
                          <a:solidFill>
                            <a:schemeClr val="dk1"/>
                          </a:solidFill>
                          <a:latin typeface="Arial" pitchFamily="34" charset="0"/>
                          <a:ea typeface="+mn-ea"/>
                          <a:cs typeface="Arial" pitchFamily="34" charset="0"/>
                        </a:rPr>
                        <a:t> Depending on the regions, EU desk officers in DG DEVCO and any other relevant persons involved in the decisions on the EU approach in partner countries.</a:t>
                      </a:r>
                      <a:endParaRPr lang="en-GB" sz="1400" i="1" noProof="0" dirty="0" smtClean="0">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3: Strategic focus – Main recommendations</a:t>
            </a:r>
          </a:p>
        </p:txBody>
      </p:sp>
      <p:graphicFrame>
        <p:nvGraphicFramePr>
          <p:cNvPr id="9" name="Table 8"/>
          <p:cNvGraphicFramePr>
            <a:graphicFrameLocks noGrp="1"/>
          </p:cNvGraphicFramePr>
          <p:nvPr/>
        </p:nvGraphicFramePr>
        <p:xfrm>
          <a:off x="539974" y="1971521"/>
          <a:ext cx="9404126" cy="3627120"/>
        </p:xfrm>
        <a:graphic>
          <a:graphicData uri="http://schemas.openxmlformats.org/drawingml/2006/table">
            <a:tbl>
              <a:tblPr firstRow="1" bandRow="1">
                <a:tableStyleId>{5C22544A-7EE6-4342-B048-85BDC9FD1C3A}</a:tableStyleId>
              </a:tblPr>
              <a:tblGrid>
                <a:gridCol w="2673139"/>
                <a:gridCol w="6730987"/>
              </a:tblGrid>
              <a:tr h="9361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7:</a:t>
                      </a:r>
                      <a:endParaRPr lang="en-GB" sz="2000" b="1" u="sng" kern="1200" noProof="0" dirty="0" smtClean="0">
                        <a:solidFill>
                          <a:schemeClr val="lt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2, 3, 7 and 8.</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Strengthen efforts for donor harmonisation in support of decentralisation in partner countries and globally.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600" b="0" noProof="0" dirty="0" smtClean="0">
                        <a:solidFill>
                          <a:schemeClr val="tx1"/>
                        </a:solidFill>
                        <a:latin typeface="Arial" pitchFamily="34" charset="0"/>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r>
                        <a:rPr lang="en-GB" sz="1600" b="0" noProof="0" dirty="0" smtClean="0">
                          <a:solidFill>
                            <a:schemeClr val="tx1"/>
                          </a:solidFill>
                          <a:latin typeface="Arial" pitchFamily="34" charset="0"/>
                          <a:cs typeface="Arial" pitchFamily="34" charset="0"/>
                        </a:rPr>
                        <a:t>•	Strengthen country ownership of reform efforts and increase understanding of the political dynamics of such reforms.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r>
                        <a:rPr lang="en-GB" sz="1600" b="0" noProof="0" dirty="0" smtClean="0">
                          <a:solidFill>
                            <a:schemeClr val="tx1"/>
                          </a:solidFill>
                          <a:latin typeface="Arial" pitchFamily="34" charset="0"/>
                          <a:cs typeface="Arial" pitchFamily="34" charset="0"/>
                        </a:rPr>
                        <a:t>•	Engage actively in the work of </a:t>
                      </a:r>
                      <a:r>
                        <a:rPr lang="en-GB" sz="1600" b="0" noProof="0" dirty="0" err="1" smtClean="0">
                          <a:solidFill>
                            <a:schemeClr val="tx1"/>
                          </a:solidFill>
                          <a:latin typeface="Arial" pitchFamily="34" charset="0"/>
                          <a:cs typeface="Arial" pitchFamily="34" charset="0"/>
                        </a:rPr>
                        <a:t>DeLog</a:t>
                      </a:r>
                      <a:r>
                        <a:rPr lang="en-GB" sz="1600" b="0" noProof="0" dirty="0" smtClean="0">
                          <a:solidFill>
                            <a:schemeClr val="tx1"/>
                          </a:solidFill>
                          <a:latin typeface="Arial" pitchFamily="34" charset="0"/>
                          <a:cs typeface="Arial" pitchFamily="34" charset="0"/>
                        </a:rPr>
                        <a:t>.</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r>
                        <a:rPr lang="en-GB" sz="1600" b="0" noProof="0" dirty="0" smtClean="0">
                          <a:solidFill>
                            <a:schemeClr val="tx1"/>
                          </a:solidFill>
                          <a:latin typeface="Arial" pitchFamily="34" charset="0"/>
                          <a:cs typeface="Arial" pitchFamily="34" charset="0"/>
                        </a:rPr>
                        <a:t>•	Implement agreed actions of the document “</a:t>
                      </a:r>
                      <a:r>
                        <a:rPr lang="en-GB" sz="1600" b="0" noProof="0" dirty="0" err="1" smtClean="0">
                          <a:solidFill>
                            <a:schemeClr val="tx1"/>
                          </a:solidFill>
                          <a:latin typeface="Arial" pitchFamily="34" charset="0"/>
                          <a:cs typeface="Arial" pitchFamily="34" charset="0"/>
                        </a:rPr>
                        <a:t>Busan</a:t>
                      </a:r>
                      <a:r>
                        <a:rPr lang="en-GB" sz="1600" b="0" noProof="0" dirty="0" smtClean="0">
                          <a:solidFill>
                            <a:schemeClr val="tx1"/>
                          </a:solidFill>
                          <a:latin typeface="Arial" pitchFamily="34" charset="0"/>
                          <a:cs typeface="Arial" pitchFamily="34" charset="0"/>
                        </a:rPr>
                        <a:t> and Beyond: Localising Paris Principles for More Effective Support to Decentralisation and Local Governance Re-forms”.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r>
                        <a:rPr lang="en-GB" sz="1600" b="0" noProof="0" dirty="0" smtClean="0">
                          <a:solidFill>
                            <a:schemeClr val="tx1"/>
                          </a:solidFill>
                          <a:latin typeface="Arial" pitchFamily="34" charset="0"/>
                          <a:cs typeface="Arial" pitchFamily="34" charset="0"/>
                        </a:rPr>
                        <a:t>•	Continuously monitor and disseminate experiences learned. </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600" b="0" noProof="0" dirty="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buFont typeface="Arial" pitchFamily="34" charset="0"/>
                        <a:buChar char="•"/>
                      </a:pPr>
                      <a:r>
                        <a:rPr lang="en-GB" sz="1400" kern="1200" noProof="0" dirty="0" smtClean="0">
                          <a:solidFill>
                            <a:schemeClr val="dk1"/>
                          </a:solidFill>
                          <a:latin typeface="Arial" pitchFamily="34" charset="0"/>
                          <a:ea typeface="+mn-ea"/>
                          <a:cs typeface="Arial" pitchFamily="34" charset="0"/>
                        </a:rPr>
                        <a:t> </a:t>
                      </a:r>
                      <a:r>
                        <a:rPr lang="en-GB" sz="1400" i="1" kern="1200" noProof="0" dirty="0" smtClean="0">
                          <a:solidFill>
                            <a:schemeClr val="dk1"/>
                          </a:solidFill>
                          <a:latin typeface="Arial" pitchFamily="34" charset="0"/>
                          <a:ea typeface="+mn-ea"/>
                          <a:cs typeface="Arial" pitchFamily="34" charset="0"/>
                        </a:rPr>
                        <a:t>Relevant staff at HQ and EUDs.</a:t>
                      </a:r>
                    </a:p>
                    <a:p>
                      <a:pPr>
                        <a:buFont typeface="Arial" pitchFamily="34" charset="0"/>
                        <a:buChar char="•"/>
                      </a:pPr>
                      <a:r>
                        <a:rPr lang="en-GB" sz="1400" i="1" kern="1200" noProof="0" dirty="0" smtClean="0">
                          <a:solidFill>
                            <a:schemeClr val="dk1"/>
                          </a:solidFill>
                          <a:latin typeface="Arial" pitchFamily="34" charset="0"/>
                          <a:ea typeface="+mn-ea"/>
                          <a:cs typeface="Arial" pitchFamily="34" charset="0"/>
                        </a:rPr>
                        <a:t> Depending on the regions, EU desk officers in DG DEVCO and any other relevant persons involved in the decisions on the EU approach in partner countries.</a:t>
                      </a:r>
                      <a:endParaRPr lang="en-GB" sz="1400" i="1" noProof="0" dirty="0" smtClean="0">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3: Strategic focus – Main recommendations</a:t>
            </a:r>
          </a:p>
        </p:txBody>
      </p:sp>
      <p:graphicFrame>
        <p:nvGraphicFramePr>
          <p:cNvPr id="11" name="Table 10"/>
          <p:cNvGraphicFramePr>
            <a:graphicFrameLocks noGrp="1"/>
          </p:cNvGraphicFramePr>
          <p:nvPr/>
        </p:nvGraphicFramePr>
        <p:xfrm>
          <a:off x="539974" y="2070249"/>
          <a:ext cx="9404126" cy="4114800"/>
        </p:xfrm>
        <a:graphic>
          <a:graphicData uri="http://schemas.openxmlformats.org/drawingml/2006/table">
            <a:tbl>
              <a:tblPr firstRow="1" bandRow="1">
                <a:tableStyleId>{5C22544A-7EE6-4342-B048-85BDC9FD1C3A}</a:tableStyleId>
              </a:tblPr>
              <a:tblGrid>
                <a:gridCol w="2673139"/>
                <a:gridCol w="6730987"/>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8:</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7 and 11.</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Strengthen partner countries’ monitoring of decentralisation reforms.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kern="1200" noProof="0" dirty="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Policy progress: legislative benchmarks, transfers of functions, etc. </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Capacities at LG level: organisational performance in areas of planning, PFM, etc.</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Service delivery results – impact on both access to services as well as quality of services.</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Governance outcomes: citizen participation, accountability transparency, corruption indicators, etc. </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Use of peer review mechanisms</a:t>
                      </a:r>
                      <a:r>
                        <a:rPr lang="en-GB" sz="1600" b="0" baseline="0" noProof="0" dirty="0" smtClean="0">
                          <a:solidFill>
                            <a:schemeClr val="tx1"/>
                          </a:solidFill>
                          <a:latin typeface="Arial" pitchFamily="34" charset="0"/>
                          <a:cs typeface="Arial" pitchFamily="34" charset="0"/>
                        </a:rPr>
                        <a:t> and support relevant international databases.</a:t>
                      </a:r>
                      <a:endParaRPr lang="en-GB" sz="1600" b="0" noProof="0" dirty="0" smtClean="0">
                        <a:solidFill>
                          <a:schemeClr val="tx1"/>
                        </a:solidFill>
                        <a:latin typeface="Arial" pitchFamily="34" charset="0"/>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600" b="0" noProof="0" dirty="0" smtClean="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buFont typeface="Arial" pitchFamily="34" charset="0"/>
                        <a:buChar char="•"/>
                      </a:pPr>
                      <a:r>
                        <a:rPr lang="en-GB" sz="1400" i="1" kern="1200" noProof="0" dirty="0" smtClean="0">
                          <a:solidFill>
                            <a:schemeClr val="tx1"/>
                          </a:solidFill>
                          <a:latin typeface="Arial" pitchFamily="34" charset="0"/>
                          <a:ea typeface="+mn-ea"/>
                          <a:cs typeface="Arial" pitchFamily="34" charset="0"/>
                        </a:rPr>
                        <a:t> EUDs.</a:t>
                      </a:r>
                    </a:p>
                    <a:p>
                      <a:pPr>
                        <a:buFont typeface="Arial" pitchFamily="34" charset="0"/>
                        <a:buChar char="•"/>
                      </a:pPr>
                      <a:r>
                        <a:rPr lang="en-GB" sz="1400" i="1" kern="1200" baseline="0" noProof="0" dirty="0" smtClean="0">
                          <a:solidFill>
                            <a:schemeClr val="tx1"/>
                          </a:solidFill>
                          <a:latin typeface="Arial" pitchFamily="34" charset="0"/>
                          <a:ea typeface="+mn-ea"/>
                          <a:cs typeface="Arial" pitchFamily="34" charset="0"/>
                        </a:rPr>
                        <a:t> </a:t>
                      </a:r>
                      <a:r>
                        <a:rPr lang="en-GB" sz="1400" i="1" kern="1200" noProof="0" dirty="0" smtClean="0">
                          <a:solidFill>
                            <a:schemeClr val="tx1"/>
                          </a:solidFill>
                          <a:latin typeface="Arial" pitchFamily="34" charset="0"/>
                          <a:ea typeface="+mn-ea"/>
                          <a:cs typeface="Arial" pitchFamily="34" charset="0"/>
                        </a:rPr>
                        <a:t>Depending on the regions, EU desk officers in DG DEVCO and any other relevant persons involved in the decisions on the EU approach in partner countries.</a:t>
                      </a:r>
                      <a:endParaRPr lang="en-GB" sz="1400" i="1" noProof="0" dirty="0" smtClean="0">
                        <a:solidFill>
                          <a:schemeClr val="tx1"/>
                        </a:solidFill>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3006354"/>
            <a:ext cx="10440988" cy="1223118"/>
          </a:xfrm>
          <a:prstGeom prst="rect">
            <a:avLst/>
          </a:prstGeom>
          <a:solidFill>
            <a:srgbClr val="993366"/>
          </a:solidFill>
          <a:ln w="9525">
            <a:noFill/>
            <a:miter lim="800000"/>
            <a:headEnd/>
            <a:tailEnd/>
          </a:ln>
        </p:spPr>
        <p:txBody>
          <a:bodyPr wrap="none" lIns="101425" tIns="50713" rIns="101425" bIns="50713" anchor="ctr"/>
          <a:lstStyle/>
          <a:p>
            <a:pPr defTabSz="1014413"/>
            <a:r>
              <a:rPr lang="en-GB" sz="2400" kern="0" dirty="0" smtClean="0">
                <a:solidFill>
                  <a:schemeClr val="bg1"/>
                </a:solidFill>
              </a:rPr>
              <a:t>Cluster 4: Operational management</a:t>
            </a:r>
            <a:endParaRPr lang="en-US" sz="2400" u="sng" dirty="0" smtClean="0">
              <a:solidFill>
                <a:schemeClr val="bg1"/>
              </a:solidFill>
              <a:latin typeface="Myriad Pro"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4: Operational management – Main conclusions</a:t>
            </a:r>
          </a:p>
        </p:txBody>
      </p:sp>
      <p:graphicFrame>
        <p:nvGraphicFramePr>
          <p:cNvPr id="7" name="Table 6"/>
          <p:cNvGraphicFramePr>
            <a:graphicFrameLocks noGrp="1"/>
          </p:cNvGraphicFramePr>
          <p:nvPr/>
        </p:nvGraphicFramePr>
        <p:xfrm>
          <a:off x="537763" y="2142257"/>
          <a:ext cx="9404126" cy="1615440"/>
        </p:xfrm>
        <a:graphic>
          <a:graphicData uri="http://schemas.openxmlformats.org/drawingml/2006/table">
            <a:tbl>
              <a:tblPr firstRow="1" bandRow="1">
                <a:tableStyleId>{5C22544A-7EE6-4342-B048-85BDC9FD1C3A}</a:tableStyleId>
              </a:tblPr>
              <a:tblGrid>
                <a:gridCol w="2020646"/>
                <a:gridCol w="7383480"/>
              </a:tblGrid>
              <a:tr h="370840">
                <a:tc>
                  <a:txBody>
                    <a:bodyPr/>
                    <a:lstStyle/>
                    <a:p>
                      <a:r>
                        <a:rPr lang="en-GB" sz="2000" b="1" u="sng" kern="1200" dirty="0" smtClean="0">
                          <a:solidFill>
                            <a:schemeClr val="lt1"/>
                          </a:solidFill>
                          <a:latin typeface="Arial" pitchFamily="34" charset="0"/>
                          <a:ea typeface="+mn-ea"/>
                          <a:cs typeface="Arial" pitchFamily="34" charset="0"/>
                        </a:rPr>
                        <a:t>Conclusion 13: </a:t>
                      </a:r>
                    </a:p>
                    <a:p>
                      <a:endParaRPr lang="en-GB" sz="2000" b="1" u="sng" kern="1200" dirty="0" smtClean="0">
                        <a:solidFill>
                          <a:schemeClr val="lt1"/>
                        </a:solidFill>
                        <a:latin typeface="Arial" pitchFamily="34" charset="0"/>
                        <a:ea typeface="+mn-ea"/>
                        <a:cs typeface="Arial" pitchFamily="34" charset="0"/>
                      </a:endParaRP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EQ2.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Throughout the entire period evaluated, EC specialist decentralisation reform expertise has been limited to two-four persons at HQ, and has recently been reduced to only one person. This is inadequate for the required tasks, and is very low compared to expertise in other development organisations.</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graphicFrame>
        <p:nvGraphicFramePr>
          <p:cNvPr id="8" name="Table 7"/>
          <p:cNvGraphicFramePr>
            <a:graphicFrameLocks noGrp="1"/>
          </p:cNvGraphicFramePr>
          <p:nvPr/>
        </p:nvGraphicFramePr>
        <p:xfrm>
          <a:off x="537763" y="4691881"/>
          <a:ext cx="9404126" cy="1082040"/>
        </p:xfrm>
        <a:graphic>
          <a:graphicData uri="http://schemas.openxmlformats.org/drawingml/2006/table">
            <a:tbl>
              <a:tblPr firstRow="1" bandRow="1">
                <a:tableStyleId>{5C22544A-7EE6-4342-B048-85BDC9FD1C3A}</a:tableStyleId>
              </a:tblPr>
              <a:tblGrid>
                <a:gridCol w="2020646"/>
                <a:gridCol w="7383480"/>
              </a:tblGrid>
              <a:tr h="370840">
                <a:tc>
                  <a:txBody>
                    <a:bodyPr/>
                    <a:lstStyle/>
                    <a:p>
                      <a:r>
                        <a:rPr lang="en-GB" sz="2000" b="1" u="sng" kern="1200" dirty="0" smtClean="0">
                          <a:solidFill>
                            <a:schemeClr val="lt1"/>
                          </a:solidFill>
                          <a:latin typeface="Arial" pitchFamily="34" charset="0"/>
                          <a:ea typeface="+mn-ea"/>
                          <a:cs typeface="Arial" pitchFamily="34" charset="0"/>
                        </a:rPr>
                        <a:t>Conclusion 14: </a:t>
                      </a:r>
                    </a:p>
                    <a:p>
                      <a:r>
                        <a:rPr lang="en-GB" sz="1500" b="0" i="1" u="none" kern="1200" dirty="0" smtClean="0">
                          <a:solidFill>
                            <a:schemeClr val="lt1"/>
                          </a:solidFill>
                          <a:latin typeface="Arial" pitchFamily="34" charset="0"/>
                          <a:ea typeface="+mn-ea"/>
                          <a:cs typeface="Arial" pitchFamily="34" charset="0"/>
                        </a:rPr>
                        <a:t>This</a:t>
                      </a:r>
                      <a:r>
                        <a:rPr lang="en-GB" sz="1500" b="0" i="1" u="none" kern="1200" baseline="0" dirty="0" smtClean="0">
                          <a:solidFill>
                            <a:schemeClr val="lt1"/>
                          </a:solidFill>
                          <a:latin typeface="Arial" pitchFamily="34" charset="0"/>
                          <a:ea typeface="+mn-ea"/>
                          <a:cs typeface="Arial" pitchFamily="34" charset="0"/>
                        </a:rPr>
                        <a:t> conclusion is based mainly on EQ1, EQ2. </a:t>
                      </a:r>
                      <a:endParaRPr lang="de-DE" sz="1500" b="0" i="1" u="none" kern="1200" dirty="0" smtClean="0">
                        <a:solidFill>
                          <a:schemeClr val="lt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3366"/>
                    </a:solidFill>
                  </a:tcPr>
                </a:tc>
                <a:tc>
                  <a:txBody>
                    <a:bodyPr/>
                    <a:lstStyle/>
                    <a:p>
                      <a:r>
                        <a:rPr lang="en-GB" sz="2000" b="0" kern="1200" dirty="0" smtClean="0">
                          <a:solidFill>
                            <a:schemeClr val="tx1"/>
                          </a:solidFill>
                          <a:latin typeface="Arial" pitchFamily="34" charset="0"/>
                          <a:ea typeface="+mn-ea"/>
                          <a:cs typeface="Arial" pitchFamily="34" charset="0"/>
                        </a:rPr>
                        <a:t>The EC’s monitoring of its support for decentralisation has been weak, although there have been occasional qualitative learning exercises.</a:t>
                      </a:r>
                      <a:endParaRPr lang="de-DE" sz="2000" b="0" kern="1200" dirty="0">
                        <a:solidFill>
                          <a:schemeClr val="tx1"/>
                        </a:solidFill>
                        <a:latin typeface="Arial" pitchFamily="34" charset="0"/>
                        <a:ea typeface="+mn-ea"/>
                        <a:cs typeface="Arial"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4E4"/>
                    </a:solid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4: Operational management – Main recommendations</a:t>
            </a:r>
          </a:p>
        </p:txBody>
      </p:sp>
      <p:graphicFrame>
        <p:nvGraphicFramePr>
          <p:cNvPr id="7" name="Table 6"/>
          <p:cNvGraphicFramePr>
            <a:graphicFrameLocks noGrp="1"/>
          </p:cNvGraphicFramePr>
          <p:nvPr/>
        </p:nvGraphicFramePr>
        <p:xfrm>
          <a:off x="539974" y="2430289"/>
          <a:ext cx="9404126" cy="2377440"/>
        </p:xfrm>
        <a:graphic>
          <a:graphicData uri="http://schemas.openxmlformats.org/drawingml/2006/table">
            <a:tbl>
              <a:tblPr firstRow="1" bandRow="1">
                <a:tableStyleId>{5C22544A-7EE6-4342-B048-85BDC9FD1C3A}</a:tableStyleId>
              </a:tblPr>
              <a:tblGrid>
                <a:gridCol w="2664296"/>
                <a:gridCol w="6739830"/>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noProof="0" dirty="0" smtClean="0">
                          <a:solidFill>
                            <a:srgbClr val="FFFFFF"/>
                          </a:solidFill>
                          <a:latin typeface="Arial"/>
                          <a:ea typeface="Times New Roman"/>
                        </a:rPr>
                        <a:t>Recommendation 9:</a:t>
                      </a:r>
                      <a:r>
                        <a:rPr lang="en-GB" sz="2000" b="1" u="sng" kern="1200" noProof="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noProof="0" dirty="0" smtClean="0">
                          <a:solidFill>
                            <a:schemeClr val="bg1"/>
                          </a:solidFill>
                          <a:latin typeface="Arial"/>
                          <a:ea typeface="Times New Roman"/>
                        </a:rPr>
                        <a:t>Based on conclusions 9 and 13.</a:t>
                      </a:r>
                      <a:r>
                        <a:rPr lang="en-GB" sz="1500" b="0" i="1" u="none" kern="1200" baseline="0" noProof="0" dirty="0" smtClean="0">
                          <a:solidFill>
                            <a:schemeClr val="bg1"/>
                          </a:solidFill>
                          <a:latin typeface="Arial" pitchFamily="34" charset="0"/>
                          <a:ea typeface="+mn-ea"/>
                          <a:cs typeface="Arial" pitchFamily="34" charset="0"/>
                        </a:rPr>
                        <a:t> </a:t>
                      </a:r>
                      <a:endParaRPr lang="en-GB" sz="1500" b="0" i="1" u="none" kern="1200" noProof="0" dirty="0" smtClean="0">
                        <a:solidFill>
                          <a:schemeClr val="bg1"/>
                        </a:solidFill>
                        <a:latin typeface="Arial" pitchFamily="34" charset="0"/>
                        <a:ea typeface="+mn-ea"/>
                        <a:cs typeface="Arial" pitchFamily="34" charset="0"/>
                      </a:endParaRPr>
                    </a:p>
                  </a:txBody>
                  <a:tcPr marL="45720" marR="4572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noProof="0" dirty="0" smtClean="0">
                          <a:solidFill>
                            <a:schemeClr val="tx1"/>
                          </a:solidFill>
                          <a:latin typeface="Arial" pitchFamily="34" charset="0"/>
                          <a:ea typeface="+mn-ea"/>
                          <a:cs typeface="Arial" pitchFamily="34" charset="0"/>
                        </a:rPr>
                        <a:t>Strengthen EU staff expertise on decentralisation reforms</a:t>
                      </a:r>
                      <a:r>
                        <a:rPr lang="en-GB" sz="2000" b="0" kern="1200" noProof="0" dirty="0" smtClean="0">
                          <a:solidFill>
                            <a:schemeClr val="lt1"/>
                          </a:solidFill>
                          <a:latin typeface="Arial" pitchFamily="34" charset="0"/>
                          <a:ea typeface="+mn-ea"/>
                          <a:cs typeface="Arial"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b="0" kern="1200" noProof="0" dirty="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Establish a strong central unit (part of wider public sector reform expertise) that has broad geographical expertise on various aspects of decentralization reforms – LG finance reforms in particular. </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noProof="0" dirty="0" smtClean="0">
                          <a:solidFill>
                            <a:schemeClr val="tx1"/>
                          </a:solidFill>
                          <a:latin typeface="Arial" pitchFamily="34" charset="0"/>
                          <a:cs typeface="Arial" pitchFamily="34" charset="0"/>
                        </a:rPr>
                        <a:t>Provision of short-term training to other staff in EUDs and HQ. </a:t>
                      </a:r>
                    </a:p>
                    <a:p>
                      <a:pPr marL="0" marR="0" lvl="0" indent="-19050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600" b="0" noProof="0" dirty="0" smtClean="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noProof="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400" i="0" noProof="0" dirty="0" smtClean="0">
                          <a:latin typeface="Arial" pitchFamily="34" charset="0"/>
                          <a:ea typeface="Times New Roman"/>
                          <a:cs typeface="Arial" pitchFamily="34" charset="0"/>
                        </a:rPr>
                        <a:t> </a:t>
                      </a:r>
                      <a:r>
                        <a:rPr lang="en-GB" sz="1400" i="1" kern="1200" noProof="0" dirty="0" smtClean="0">
                          <a:solidFill>
                            <a:schemeClr val="dk1"/>
                          </a:solidFill>
                          <a:latin typeface="Arial" pitchFamily="34" charset="0"/>
                          <a:ea typeface="+mn-ea"/>
                          <a:cs typeface="Arial" pitchFamily="34" charset="0"/>
                        </a:rPr>
                        <a:t>Relevant persons at HQ (mainly DG DEVCO).</a:t>
                      </a:r>
                      <a:endParaRPr lang="en-GB" sz="1400" i="1" noProof="0" dirty="0" smtClean="0">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2"/>
          <p:cNvSpPr>
            <a:spLocks noGrp="1"/>
          </p:cNvSpPr>
          <p:nvPr>
            <p:ph type="title"/>
          </p:nvPr>
        </p:nvSpPr>
        <p:spPr/>
        <p:txBody>
          <a:bodyPr/>
          <a:lstStyle/>
          <a:p>
            <a:endParaRPr lang="en-GB" smtClean="0"/>
          </a:p>
        </p:txBody>
      </p:sp>
      <p:sp>
        <p:nvSpPr>
          <p:cNvPr id="6" name="Rectangle 2"/>
          <p:cNvSpPr txBox="1">
            <a:spLocks noChangeArrowheads="1"/>
          </p:cNvSpPr>
          <p:nvPr/>
        </p:nvSpPr>
        <p:spPr bwMode="auto">
          <a:xfrm>
            <a:off x="-36513" y="341313"/>
            <a:ext cx="8677276" cy="576262"/>
          </a:xfrm>
          <a:prstGeom prst="rect">
            <a:avLst/>
          </a:prstGeom>
          <a:solidFill>
            <a:srgbClr val="993366"/>
          </a:solidFill>
          <a:ln w="9525">
            <a:noFill/>
            <a:miter lim="800000"/>
            <a:headEnd/>
            <a:tailEnd/>
          </a:ln>
          <a:effectLst/>
        </p:spPr>
        <p:txBody>
          <a:bodyPr lIns="101425" tIns="50713" rIns="101425" bIns="50713" anchor="ctr"/>
          <a:lstStyle/>
          <a:p>
            <a:pPr>
              <a:defRPr/>
            </a:pPr>
            <a:r>
              <a:rPr lang="en-GB" kern="0" dirty="0" smtClean="0">
                <a:solidFill>
                  <a:schemeClr val="bg1"/>
                </a:solidFill>
                <a:latin typeface="+mj-lt"/>
              </a:rPr>
              <a:t>Cluster 4: Operational management – Main recommendations</a:t>
            </a:r>
          </a:p>
        </p:txBody>
      </p:sp>
      <p:graphicFrame>
        <p:nvGraphicFramePr>
          <p:cNvPr id="9" name="Table 8"/>
          <p:cNvGraphicFramePr>
            <a:graphicFrameLocks noGrp="1"/>
          </p:cNvGraphicFramePr>
          <p:nvPr/>
        </p:nvGraphicFramePr>
        <p:xfrm>
          <a:off x="395958" y="1926233"/>
          <a:ext cx="9548142" cy="4389120"/>
        </p:xfrm>
        <a:graphic>
          <a:graphicData uri="http://schemas.openxmlformats.org/drawingml/2006/table">
            <a:tbl>
              <a:tblPr firstRow="1" bandRow="1">
                <a:tableStyleId>{5C22544A-7EE6-4342-B048-85BDC9FD1C3A}</a:tableStyleId>
              </a:tblPr>
              <a:tblGrid>
                <a:gridCol w="2662552"/>
                <a:gridCol w="6885590"/>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dirty="0" smtClean="0">
                          <a:solidFill>
                            <a:srgbClr val="FFFFFF"/>
                          </a:solidFill>
                          <a:latin typeface="Arial"/>
                          <a:ea typeface="Times New Roman"/>
                        </a:rPr>
                        <a:t>Recommendation 10:</a:t>
                      </a:r>
                      <a:r>
                        <a:rPr lang="en-GB" sz="2000" b="1" u="sng" kern="1200" dirty="0" smtClean="0">
                          <a:solidFill>
                            <a:schemeClr val="lt1"/>
                          </a:solidFill>
                          <a:latin typeface="Arial" pitchFamily="34" charset="0"/>
                          <a:ea typeface="+mn-ea"/>
                          <a:cs typeface="Arial"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500" b="0" i="1" dirty="0" smtClean="0">
                          <a:solidFill>
                            <a:schemeClr val="bg1"/>
                          </a:solidFill>
                          <a:latin typeface="Arial"/>
                          <a:ea typeface="Times New Roman"/>
                        </a:rPr>
                        <a:t>Based on conclusion 14.</a:t>
                      </a:r>
                      <a:r>
                        <a:rPr lang="en-GB" sz="1500" b="0" i="1" u="none" kern="1200" baseline="0" dirty="0" smtClean="0">
                          <a:solidFill>
                            <a:schemeClr val="bg1"/>
                          </a:solidFill>
                          <a:latin typeface="Arial" pitchFamily="34" charset="0"/>
                          <a:ea typeface="+mn-ea"/>
                          <a:cs typeface="Arial" pitchFamily="34" charset="0"/>
                        </a:rPr>
                        <a:t> </a:t>
                      </a:r>
                      <a:endParaRPr lang="de-DE" sz="1500" b="0" i="1" u="none" kern="1200" dirty="0" smtClean="0">
                        <a:solidFill>
                          <a:schemeClr val="bg1"/>
                        </a:solidFill>
                        <a:latin typeface="Arial" pitchFamily="34" charset="0"/>
                        <a:ea typeface="+mn-ea"/>
                        <a:cs typeface="Arial" pitchFamily="34" charset="0"/>
                      </a:endParaRPr>
                    </a:p>
                  </a:txBody>
                  <a:tcPr marL="45720" marR="4572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93366"/>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Arial" pitchFamily="34" charset="0"/>
                          <a:ea typeface="+mn-ea"/>
                          <a:cs typeface="Arial" pitchFamily="34" charset="0"/>
                        </a:rPr>
                        <a:t>Strengthen EU monitoring and evaluation of decentralisation support.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kern="1200" noProof="0" dirty="0" smtClean="0">
                        <a:solidFill>
                          <a:schemeClr val="tx1"/>
                        </a:solidFill>
                        <a:latin typeface="Arial" pitchFamily="34" charset="0"/>
                        <a:ea typeface="+mn-ea"/>
                        <a:cs typeface="Arial" pitchFamily="34" charset="0"/>
                      </a:endParaRP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kern="1200" noProof="0" dirty="0" smtClean="0">
                          <a:solidFill>
                            <a:schemeClr val="tx1"/>
                          </a:solidFill>
                          <a:latin typeface="Arial" pitchFamily="34" charset="0"/>
                          <a:ea typeface="+mn-ea"/>
                          <a:cs typeface="Arial" pitchFamily="34" charset="0"/>
                        </a:rPr>
                        <a:t>Systems for (DAC) coding programming interventions in support of decentralisation.</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kern="1200" noProof="0" dirty="0" smtClean="0">
                          <a:solidFill>
                            <a:schemeClr val="tx1"/>
                          </a:solidFill>
                          <a:latin typeface="Arial" pitchFamily="34" charset="0"/>
                          <a:ea typeface="+mn-ea"/>
                          <a:cs typeface="Arial" pitchFamily="34" charset="0"/>
                        </a:rPr>
                        <a:t>Effective sharing of country specific evaluation of decentralisation support within the EC.</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kern="1200" noProof="0" dirty="0" smtClean="0">
                          <a:solidFill>
                            <a:schemeClr val="tx1"/>
                          </a:solidFill>
                          <a:latin typeface="Arial" pitchFamily="34" charset="0"/>
                          <a:ea typeface="+mn-ea"/>
                          <a:cs typeface="Arial" pitchFamily="34" charset="0"/>
                        </a:rPr>
                        <a:t>Encouragement of international and regional systems for decentralisation monitoring. This will include systems for basic statistical information as well as governance peer reviews (modelled for instance on the European Charter of Local Self Government).</a:t>
                      </a:r>
                    </a:p>
                    <a:p>
                      <a:pPr marL="457200" marR="0" lvl="1" indent="-19050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600" b="0" kern="1200" noProof="0" dirty="0" smtClean="0">
                          <a:solidFill>
                            <a:schemeClr val="tx1"/>
                          </a:solidFill>
                          <a:latin typeface="Arial" pitchFamily="34" charset="0"/>
                          <a:ea typeface="+mn-ea"/>
                          <a:cs typeface="Arial" pitchFamily="34" charset="0"/>
                        </a:rPr>
                        <a:t>Future (global) evaluations on decentralisation as joint exercises with MS</a:t>
                      </a:r>
                      <a:r>
                        <a:rPr lang="en-GB" sz="1600" b="0" kern="1200" baseline="0" noProof="0" dirty="0" smtClean="0">
                          <a:solidFill>
                            <a:schemeClr val="tx1"/>
                          </a:solidFill>
                          <a:latin typeface="Arial" pitchFamily="34" charset="0"/>
                          <a:ea typeface="+mn-ea"/>
                          <a:cs typeface="Arial" pitchFamily="34" charset="0"/>
                        </a:rPr>
                        <a:t> and focus on specific sub-themes (e.g. fiscal decentralisation, national decentralisation reform programmes etc). </a:t>
                      </a:r>
                      <a:endParaRPr lang="en-GB" sz="1600" b="0" kern="1200" noProof="0" dirty="0" smtClean="0">
                        <a:solidFill>
                          <a:schemeClr val="lt1"/>
                        </a:solidFill>
                        <a:latin typeface="Arial" pitchFamily="34" charset="0"/>
                        <a:ea typeface="+mn-ea"/>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de-DE" sz="1600" b="0" dirty="0">
                        <a:solidFill>
                          <a:schemeClr val="tx1"/>
                        </a:solidFill>
                        <a:latin typeface="Arial" pitchFamily="34" charset="0"/>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4E4E4"/>
                    </a:solidFill>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i="1" dirty="0" smtClean="0">
                          <a:solidFill>
                            <a:srgbClr val="000000"/>
                          </a:solidFill>
                          <a:latin typeface="Arial"/>
                          <a:ea typeface="Times New Roman"/>
                        </a:rPr>
                        <a:t>Main implementation responsibility: </a:t>
                      </a: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buFont typeface="Arial" pitchFamily="34" charset="0"/>
                        <a:buChar char="•"/>
                      </a:pPr>
                      <a:r>
                        <a:rPr lang="en-GB" sz="1400" i="0" kern="1200" baseline="0" dirty="0" smtClean="0">
                          <a:solidFill>
                            <a:schemeClr val="dk1"/>
                          </a:solidFill>
                          <a:latin typeface="Arial" pitchFamily="34" charset="0"/>
                          <a:ea typeface="+mn-ea"/>
                          <a:cs typeface="Arial" pitchFamily="34" charset="0"/>
                        </a:rPr>
                        <a:t> </a:t>
                      </a:r>
                      <a:r>
                        <a:rPr lang="en-GB" sz="1400" i="1" kern="1200" dirty="0" smtClean="0">
                          <a:solidFill>
                            <a:schemeClr val="tx1"/>
                          </a:solidFill>
                          <a:latin typeface="Arial" pitchFamily="34" charset="0"/>
                          <a:ea typeface="+mn-ea"/>
                          <a:cs typeface="Arial" pitchFamily="34" charset="0"/>
                        </a:rPr>
                        <a:t>Decentralisation sector specialists in HQ.</a:t>
                      </a:r>
                      <a:endParaRPr lang="de-DE" sz="1400" i="1" kern="1200" dirty="0" smtClean="0">
                        <a:solidFill>
                          <a:schemeClr val="tx1"/>
                        </a:solidFill>
                        <a:latin typeface="Arial" pitchFamily="34" charset="0"/>
                        <a:ea typeface="+mn-ea"/>
                        <a:cs typeface="Arial" pitchFamily="34" charset="0"/>
                      </a:endParaRPr>
                    </a:p>
                    <a:p>
                      <a:pPr>
                        <a:buFont typeface="Arial" pitchFamily="34" charset="0"/>
                        <a:buChar char="•"/>
                      </a:pPr>
                      <a:r>
                        <a:rPr lang="en-GB" sz="1400" i="1" kern="1200" baseline="0" dirty="0" smtClean="0">
                          <a:solidFill>
                            <a:schemeClr val="tx1"/>
                          </a:solidFill>
                          <a:latin typeface="Arial" pitchFamily="34" charset="0"/>
                          <a:ea typeface="+mn-ea"/>
                          <a:cs typeface="Arial" pitchFamily="34" charset="0"/>
                        </a:rPr>
                        <a:t> </a:t>
                      </a:r>
                      <a:r>
                        <a:rPr lang="en-GB" sz="1400" i="1" kern="1200" dirty="0" smtClean="0">
                          <a:solidFill>
                            <a:schemeClr val="tx1"/>
                          </a:solidFill>
                          <a:latin typeface="Arial" pitchFamily="34" charset="0"/>
                          <a:ea typeface="+mn-ea"/>
                          <a:cs typeface="Arial" pitchFamily="34" charset="0"/>
                        </a:rPr>
                        <a:t>Evaluation Unit.</a:t>
                      </a:r>
                      <a:endParaRPr lang="en-GB" sz="1400" i="1" dirty="0" smtClean="0">
                        <a:solidFill>
                          <a:schemeClr val="tx1"/>
                        </a:solidFill>
                        <a:latin typeface="Arial" pitchFamily="34" charset="0"/>
                        <a:ea typeface="Times New Roman"/>
                        <a:cs typeface="Arial" pitchFamily="34"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PPT template g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PT template gl">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68375"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68375"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PPT template g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 template g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T template g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T template g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T template g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T template g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T template g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T template g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PT template g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PT template g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PT template g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PT template g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 gl</Template>
  <TotalTime>250</TotalTime>
  <Words>4916</Words>
  <Application>Microsoft Office PowerPoint</Application>
  <PresentationFormat>Custom</PresentationFormat>
  <Paragraphs>608</Paragraphs>
  <Slides>51</Slides>
  <Notes>3</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PPT template gl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Particip GmbH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Georg Ladj</dc:creator>
  <cp:lastModifiedBy>SERVAES Samuel (DEVCO-EXT)</cp:lastModifiedBy>
  <cp:revision>578</cp:revision>
  <dcterms:created xsi:type="dcterms:W3CDTF">2012-03-08T14:14:31Z</dcterms:created>
  <dcterms:modified xsi:type="dcterms:W3CDTF">2012-03-09T17:35:19Z</dcterms:modified>
</cp:coreProperties>
</file>