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6" r:id="rId4"/>
    <p:sldId id="286" r:id="rId5"/>
    <p:sldId id="272" r:id="rId6"/>
    <p:sldId id="274" r:id="rId7"/>
    <p:sldId id="275" r:id="rId8"/>
    <p:sldId id="279" r:id="rId9"/>
    <p:sldId id="280" r:id="rId10"/>
    <p:sldId id="276" r:id="rId11"/>
    <p:sldId id="288" r:id="rId12"/>
    <p:sldId id="278" r:id="rId13"/>
    <p:sldId id="277" r:id="rId14"/>
    <p:sldId id="281" r:id="rId15"/>
    <p:sldId id="282" r:id="rId16"/>
    <p:sldId id="283" r:id="rId17"/>
    <p:sldId id="287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04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23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4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50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1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3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95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28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9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3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8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0185-35A8-4E15-A449-13654A5A896B}" type="datetimeFigureOut">
              <a:rPr lang="da-DK" smtClean="0"/>
              <a:t>21-09-2020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31C8-DC62-4157-99AE-02BB65686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4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cid:A8934333-FC9F-4C05-8663-5A8E476B515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A8934333-FC9F-4C05-8663-5A8E476B515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4069DD-0C7F-4E70-818C-CE2295F2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60" y="954803"/>
            <a:ext cx="4821197" cy="1537110"/>
          </a:xfrm>
        </p:spPr>
        <p:txBody>
          <a:bodyPr anchor="b">
            <a:noAutofit/>
          </a:bodyPr>
          <a:lstStyle/>
          <a:p>
            <a:pPr algn="ctr"/>
            <a:br>
              <a:rPr lang="da-DK" b="1" dirty="0">
                <a:solidFill>
                  <a:srgbClr val="FFFFFF"/>
                </a:solidFill>
              </a:rPr>
            </a:br>
            <a:br>
              <a:rPr lang="da-DK" b="1" dirty="0">
                <a:solidFill>
                  <a:srgbClr val="FFFFFF"/>
                </a:solidFill>
              </a:rPr>
            </a:br>
            <a:br>
              <a:rPr lang="da-DK" b="1" dirty="0">
                <a:solidFill>
                  <a:srgbClr val="FFFFFF"/>
                </a:solidFill>
              </a:rPr>
            </a:br>
            <a:br>
              <a:rPr lang="da-DK" b="1" dirty="0">
                <a:solidFill>
                  <a:srgbClr val="FFFFFF"/>
                </a:solidFill>
              </a:rPr>
            </a:br>
            <a:r>
              <a:rPr lang="da-DK" b="1" dirty="0" err="1">
                <a:solidFill>
                  <a:srgbClr val="FFFFFF"/>
                </a:solidFill>
              </a:rPr>
              <a:t>Monitoring</a:t>
            </a:r>
            <a:r>
              <a:rPr lang="da-DK" b="1" dirty="0">
                <a:solidFill>
                  <a:srgbClr val="FFFFFF"/>
                </a:solidFill>
              </a:rPr>
              <a:t> and Evaluation</a:t>
            </a:r>
            <a:br>
              <a:rPr lang="da-DK" b="1" dirty="0">
                <a:solidFill>
                  <a:srgbClr val="FFFFFF"/>
                </a:solidFill>
              </a:rPr>
            </a:br>
            <a:r>
              <a:rPr lang="da-DK" sz="3200" b="1" dirty="0">
                <a:solidFill>
                  <a:srgbClr val="FFFFFF"/>
                </a:solidFill>
              </a:rPr>
              <a:t>1 big and 200 small DEAR </a:t>
            </a:r>
            <a:r>
              <a:rPr lang="da-DK" sz="3200" b="1" dirty="0" err="1">
                <a:solidFill>
                  <a:srgbClr val="FFFFFF"/>
                </a:solidFill>
              </a:rPr>
              <a:t>projects</a:t>
            </a:r>
            <a:r>
              <a:rPr lang="da-DK" sz="32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3CE411-DBFA-457B-B7A8-F7D550D2C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62771" y="3154671"/>
            <a:ext cx="4821197" cy="3210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altLang="da-DK" sz="3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case of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altLang="da-DK" sz="3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FRAME, VOICE, REPORT</a:t>
            </a:r>
            <a:r>
              <a:rPr lang="da-DK" altLang="da-DK" sz="3200" dirty="0">
                <a:solidFill>
                  <a:srgbClr val="FFFFFF"/>
                </a:solidFill>
                <a:latin typeface="Arial" panose="020B0604020202020204" pitchFamily="34" charset="0"/>
              </a:rPr>
              <a:t>!</a:t>
            </a:r>
            <a:endParaRPr kumimoji="0" lang="da-DK" altLang="da-DK" sz="3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FC38CAC-800E-43BD-BAD4-1FAE9532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3" y="5478951"/>
            <a:ext cx="3180870" cy="789327"/>
          </a:xfrm>
          <a:prstGeom prst="rect">
            <a:avLst/>
          </a:prstGeom>
        </p:spPr>
      </p:pic>
      <p:pic>
        <p:nvPicPr>
          <p:cNvPr id="12" name="7DA57491-DCBD-40D2-81D8-FD50901861E3">
            <a:extLst>
              <a:ext uri="{FF2B5EF4-FFF2-40B4-BE49-F238E27FC236}">
                <a16:creationId xmlns:a16="http://schemas.microsoft.com/office/drawing/2014/main" id="{138512FA-946E-4861-AAED-E488BCEC237A}"/>
              </a:ext>
            </a:extLst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4393" y="589722"/>
            <a:ext cx="5405204" cy="21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28B5DA8-4B68-4215-AFF7-92C6BD73CE5B}"/>
              </a:ext>
            </a:extLst>
          </p:cNvPr>
          <p:cNvSpPr txBox="1"/>
          <p:nvPr/>
        </p:nvSpPr>
        <p:spPr>
          <a:xfrm>
            <a:off x="7594600" y="5760770"/>
            <a:ext cx="353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Maria Molde</a:t>
            </a:r>
            <a:br>
              <a:rPr lang="da-DK" dirty="0"/>
            </a:br>
            <a:r>
              <a:rPr lang="da-DK" dirty="0"/>
              <a:t>DEAR </a:t>
            </a:r>
            <a:r>
              <a:rPr lang="da-DK" dirty="0" err="1"/>
              <a:t>Inception</a:t>
            </a:r>
            <a:r>
              <a:rPr lang="da-DK" dirty="0"/>
              <a:t> Seminar, </a:t>
            </a:r>
          </a:p>
          <a:p>
            <a:pPr algn="ctr"/>
            <a:r>
              <a:rPr lang="da-DK" dirty="0"/>
              <a:t>2020-09-22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2D2005-3607-44FD-A040-4CF68A495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552" y="5553980"/>
            <a:ext cx="2660737" cy="6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err="1"/>
              <a:t>Specifically</a:t>
            </a:r>
            <a:r>
              <a:rPr lang="da-DK" sz="3600" dirty="0"/>
              <a:t> for </a:t>
            </a:r>
            <a:r>
              <a:rPr lang="da-DK" sz="3600" dirty="0" err="1"/>
              <a:t>third</a:t>
            </a:r>
            <a:r>
              <a:rPr lang="da-DK" sz="3600" dirty="0"/>
              <a:t> parties – engagement!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7E777EA-FD8C-4586-B978-9DE5E60D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693" y="2189518"/>
            <a:ext cx="606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D373554-99BF-4BE5-B245-6F77500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7" y="47134"/>
            <a:ext cx="11972925" cy="676373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8AE2ED6-D3D8-49C9-A517-2F0A024173D2}"/>
              </a:ext>
            </a:extLst>
          </p:cNvPr>
          <p:cNvSpPr txBox="1"/>
          <p:nvPr/>
        </p:nvSpPr>
        <p:spPr>
          <a:xfrm>
            <a:off x="367644" y="5964107"/>
            <a:ext cx="268102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Indirect</a:t>
            </a:r>
            <a:r>
              <a:rPr lang="da-DK" dirty="0"/>
              <a:t>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7AF93F5-03CD-410B-BAFC-B113F235C557}"/>
              </a:ext>
            </a:extLst>
          </p:cNvPr>
          <p:cNvSpPr txBox="1"/>
          <p:nvPr/>
        </p:nvSpPr>
        <p:spPr>
          <a:xfrm>
            <a:off x="367643" y="4184916"/>
            <a:ext cx="268103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Awareness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3786BE9-B293-4A94-9044-53351B9F1085}"/>
              </a:ext>
            </a:extLst>
          </p:cNvPr>
          <p:cNvSpPr txBox="1"/>
          <p:nvPr/>
        </p:nvSpPr>
        <p:spPr>
          <a:xfrm>
            <a:off x="367645" y="909160"/>
            <a:ext cx="2681030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Engagement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0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err="1"/>
              <a:t>Specifically</a:t>
            </a:r>
            <a:r>
              <a:rPr lang="da-DK" sz="3600" dirty="0"/>
              <a:t> for </a:t>
            </a:r>
            <a:r>
              <a:rPr lang="da-DK" sz="3600" dirty="0" err="1"/>
              <a:t>third</a:t>
            </a:r>
            <a:r>
              <a:rPr lang="da-DK" sz="3600" dirty="0"/>
              <a:t> parties – engagement!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BA5C78D-1882-4E8F-8A58-5D33D29C206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69304"/>
          <a:ext cx="9947306" cy="4214696"/>
        </p:xfrm>
        <a:graphic>
          <a:graphicData uri="http://schemas.openxmlformats.org/drawingml/2006/table">
            <a:tbl>
              <a:tblPr/>
              <a:tblGrid>
                <a:gridCol w="917382">
                  <a:extLst>
                    <a:ext uri="{9D8B030D-6E8A-4147-A177-3AD203B41FA5}">
                      <a16:colId xmlns:a16="http://schemas.microsoft.com/office/drawing/2014/main" val="2865111947"/>
                    </a:ext>
                  </a:extLst>
                </a:gridCol>
                <a:gridCol w="5843073">
                  <a:extLst>
                    <a:ext uri="{9D8B030D-6E8A-4147-A177-3AD203B41FA5}">
                      <a16:colId xmlns:a16="http://schemas.microsoft.com/office/drawing/2014/main" val="4286962105"/>
                    </a:ext>
                  </a:extLst>
                </a:gridCol>
                <a:gridCol w="3186851">
                  <a:extLst>
                    <a:ext uri="{9D8B030D-6E8A-4147-A177-3AD203B41FA5}">
                      <a16:colId xmlns:a16="http://schemas.microsoft.com/office/drawing/2014/main" val="2575314833"/>
                    </a:ext>
                  </a:extLst>
                </a:gridCol>
              </a:tblGrid>
              <a:tr h="424506">
                <a:tc>
                  <a:txBody>
                    <a:bodyPr/>
                    <a:lstStyle/>
                    <a:p>
                      <a:pPr marR="71755" indent="-7175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Beneficiaries</a:t>
                      </a:r>
                      <a:endParaRPr lang="da-DK" sz="1400" dirty="0">
                        <a:effectLst/>
                      </a:endParaRPr>
                    </a:p>
                  </a:txBody>
                  <a:tcPr marL="24446" marR="24446" marT="16297" marB="162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</a:t>
                      </a:r>
                      <a:endParaRPr lang="da-DK" sz="140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Monitoring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(not </a:t>
                      </a: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exhaustive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da-DK" sz="14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2341"/>
                  </a:ext>
                </a:extLst>
              </a:tr>
              <a:tr h="1434491">
                <a:tc>
                  <a:txBody>
                    <a:bodyPr/>
                    <a:lstStyle/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endParaRPr lang="pt-BR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0: CONSUMER (OF INFORMATION ABOUT THE PROJECT OR ITS ISSUES)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Contact with the action is by chance, through coming across it e.g. via * a media report/article, * a public/street event, * promotional materials, * an advert, 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Press review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Materials distributed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Estimate of participants to an event in which a project activity is implemented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88564"/>
                  </a:ext>
                </a:extLst>
              </a:tr>
              <a:tr h="875228">
                <a:tc rowSpan="2">
                  <a:txBody>
                    <a:bodyPr/>
                    <a:lstStyle/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pt-BR" sz="1200" dirty="0">
                        <a:effectLst/>
                      </a:endParaRPr>
                    </a:p>
                    <a:p>
                      <a:pPr fontAlgn="ctr"/>
                      <a:br>
                        <a:rPr lang="pt-BR" sz="1200" dirty="0">
                          <a:effectLst/>
                        </a:rPr>
                      </a:br>
                      <a:endParaRPr lang="pt-BR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1: SPECTATOR/AWARE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aware of the action and the issue it is concerned with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Engagement is erratic, e.g. through occasional, possibly a one-off, visit to a project website, blog, or Facebook page, or through access to a report, a lesson or session in school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Visits to the project website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Noto Sans Symbols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Social media data (clicks, showings, etc.)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Download of documents related to the project 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89726"/>
                  </a:ext>
                </a:extLst>
              </a:tr>
              <a:tr h="125908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2: FOLLOWER/INTERESTED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interested in the action/the issue and keeps, or agrees to be kept, up to date, without further commitment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Contact is via direct communications from the project or one of its multipliers (e.g. via email subscription, Twitter follower, Facebook likes). However, beyond possibly attending a free public event (such as an exhibition, theatre performance, public discussion), a free one-off briefing or other event, this may not lead to further follow up.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Estimate of people attending an event (e.g. street action)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Reactions on social media posts (likes)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about social network’s posts about the project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Registration sheet of conferences</a:t>
                      </a:r>
                      <a:endParaRPr lang="en-US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6351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7E777EA-FD8C-4586-B978-9DE5E60D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287116"/>
            <a:ext cx="215618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4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5" y="-38447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dirty="0" err="1"/>
              <a:t>Specifically</a:t>
            </a:r>
            <a:r>
              <a:rPr lang="da-DK" sz="3600" dirty="0"/>
              <a:t> for </a:t>
            </a:r>
            <a:r>
              <a:rPr lang="da-DK" sz="3600" dirty="0" err="1"/>
              <a:t>third</a:t>
            </a:r>
            <a:r>
              <a:rPr lang="da-DK" sz="3600" dirty="0"/>
              <a:t> parties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545652" y="230188"/>
            <a:ext cx="2500574" cy="8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044" y="6187552"/>
            <a:ext cx="1774181" cy="44026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6179295"/>
            <a:ext cx="1515189" cy="364039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BA5C78D-1882-4E8F-8A58-5D33D29C2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18202"/>
              </p:ext>
            </p:extLst>
          </p:nvPr>
        </p:nvGraphicFramePr>
        <p:xfrm>
          <a:off x="444382" y="1196410"/>
          <a:ext cx="11398420" cy="4918529"/>
        </p:xfrm>
        <a:graphic>
          <a:graphicData uri="http://schemas.openxmlformats.org/drawingml/2006/table">
            <a:tbl>
              <a:tblPr/>
              <a:tblGrid>
                <a:gridCol w="1110953">
                  <a:extLst>
                    <a:ext uri="{9D8B030D-6E8A-4147-A177-3AD203B41FA5}">
                      <a16:colId xmlns:a16="http://schemas.microsoft.com/office/drawing/2014/main" val="2865111947"/>
                    </a:ext>
                  </a:extLst>
                </a:gridCol>
                <a:gridCol w="6635718">
                  <a:extLst>
                    <a:ext uri="{9D8B030D-6E8A-4147-A177-3AD203B41FA5}">
                      <a16:colId xmlns:a16="http://schemas.microsoft.com/office/drawing/2014/main" val="4286962105"/>
                    </a:ext>
                  </a:extLst>
                </a:gridCol>
                <a:gridCol w="3651749">
                  <a:extLst>
                    <a:ext uri="{9D8B030D-6E8A-4147-A177-3AD203B41FA5}">
                      <a16:colId xmlns:a16="http://schemas.microsoft.com/office/drawing/2014/main" val="2575314833"/>
                    </a:ext>
                  </a:extLst>
                </a:gridCol>
              </a:tblGrid>
              <a:tr h="399033">
                <a:tc>
                  <a:txBody>
                    <a:bodyPr/>
                    <a:lstStyle/>
                    <a:p>
                      <a:pPr marR="71755" indent="-7175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Beneficiaries</a:t>
                      </a:r>
                      <a:endParaRPr lang="da-DK" sz="1400" dirty="0">
                        <a:effectLst/>
                      </a:endParaRPr>
                    </a:p>
                  </a:txBody>
                  <a:tcPr marL="24446" marR="24446" marT="16297" marB="162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</a:t>
                      </a:r>
                      <a:endParaRPr lang="da-DK" sz="14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Monitoring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(not </a:t>
                      </a:r>
                      <a:r>
                        <a:rPr lang="da-D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exhaustive</a:t>
                      </a:r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da-DK" sz="14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2341"/>
                  </a:ext>
                </a:extLst>
              </a:tr>
              <a:tr h="1285016">
                <a:tc rowSpan="4">
                  <a:txBody>
                    <a:bodyPr/>
                    <a:lstStyle/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pt-BR" sz="1200" dirty="0">
                        <a:effectLst/>
                      </a:endParaRPr>
                    </a:p>
                    <a:p>
                      <a:pPr marR="71755" indent="-71755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pt-BR" sz="1200" dirty="0">
                        <a:effectLst/>
                      </a:endParaRPr>
                    </a:p>
                    <a:p>
                      <a:pPr fontAlgn="ctr"/>
                      <a:br>
                        <a:rPr lang="pt-BR" sz="1200" dirty="0">
                          <a:effectLst/>
                        </a:rPr>
                      </a:br>
                      <a:endParaRPr lang="pt-BR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3: SUPPORTER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Agrees with and expresses support for (parts of) the action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Agrees to carry out a simple action after contact/invitation from the project, e.g. * signs a petition, * endorses and forwards an electronic message or link about the project, * joins in an event that has an entrance fee, * takes part in a discussion meeting of the project, * attends a one-off workshop, seminar, or conference session, * changes purchasing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behaviour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relating to one or a similar range of items, *voluntary participation to a session (e.g. workshop)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organised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at school</a:t>
                      </a: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Socail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media reactions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sharings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 comments)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Registration sheet of workshops, trainings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Signatures for a petition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Request to analyze the project for a thesis or research </a:t>
                      </a:r>
                      <a:endParaRPr lang="en-US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52835"/>
                  </a:ext>
                </a:extLst>
              </a:tr>
              <a:tr h="11060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4: ACTIVIST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committed to (parts of) the action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Participates, for example in * a series of workshop-seminars or a conference, * helping at a project event, * attending a public hearing, * trying out ideas or resources from the project, * making a public statement of personal support (e.g. writes a letter), * changing purchasing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behaviour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relating to a wide range of items.</a:t>
                      </a:r>
                    </a:p>
                  </a:txBody>
                  <a:tcPr marL="24446" marR="24446" marT="16297" marB="16297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Availability to become a volunteer for the project or the CSOs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Interviews, focus groups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Most significant change</a:t>
                      </a:r>
                      <a:endParaRPr lang="en-US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07412"/>
                  </a:ext>
                </a:extLst>
              </a:tr>
              <a:tr h="11060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5: MULTIPLIER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committed to the action and promotes it to others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Systematically promotes the issues raised by the project in his/her own social or work environment, for example * promotes involvement in the project’s issues and ideas to friends and acquaintances, to people in the local community or in the workplace. * Takes part in a study tour and disseminates the experience</a:t>
                      </a:r>
                    </a:p>
                  </a:txBody>
                  <a:tcPr marL="24446" marR="24446" marT="16297" marB="16297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Interviews, focus groups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Most significant change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Outcome harvesting</a:t>
                      </a:r>
                      <a:endParaRPr lang="en-US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185"/>
                  </a:ext>
                </a:extLst>
              </a:tr>
              <a:tr h="92698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 6: INNOVATOR</a:t>
                      </a:r>
                      <a:endParaRPr lang="en-US" sz="120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 committed to the action/the issues and develops and implements (new) ideas for its promotion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Works with and targets others to develop and implement new ideas for actions (e.g. introduces whole-school approaches, initiates creative activities/media events, initiates lobby meetings with decision-makers, develops new policy formulations, etc.)</a:t>
                      </a:r>
                    </a:p>
                  </a:txBody>
                  <a:tcPr marL="24446" marR="24446" marT="16297" marB="16297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List of events/initiatives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organised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by beneficiary(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 autonomously 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Interviews, focus groups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Most significant change</a:t>
                      </a:r>
                      <a:endParaRPr lang="en-US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Outcome harvesting</a:t>
                      </a:r>
                      <a:endParaRPr lang="en-US" sz="1200" dirty="0">
                        <a:effectLst/>
                      </a:endParaRPr>
                    </a:p>
                  </a:txBody>
                  <a:tcPr marL="24446" marR="24446" marT="16297" marB="162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6517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7E777EA-FD8C-4586-B978-9DE5E60D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287116"/>
            <a:ext cx="215618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/>
              <a:t>From </a:t>
            </a:r>
            <a:r>
              <a:rPr lang="da-DK" sz="3600" dirty="0" err="1"/>
              <a:t>third</a:t>
            </a:r>
            <a:r>
              <a:rPr lang="da-DK" sz="3600" dirty="0"/>
              <a:t> parties’ </a:t>
            </a:r>
            <a:r>
              <a:rPr lang="da-DK" sz="3600" dirty="0" err="1"/>
              <a:t>reports</a:t>
            </a:r>
            <a:r>
              <a:rPr lang="da-DK" sz="3600" dirty="0"/>
              <a:t> – </a:t>
            </a:r>
            <a:br>
              <a:rPr lang="da-DK" sz="3600" dirty="0"/>
            </a:br>
            <a:r>
              <a:rPr lang="da-DK" sz="3600" dirty="0"/>
              <a:t>most </a:t>
            </a:r>
            <a:r>
              <a:rPr lang="da-DK" sz="3600" dirty="0" err="1"/>
              <a:t>significant</a:t>
            </a:r>
            <a:r>
              <a:rPr lang="da-DK" sz="3600" dirty="0"/>
              <a:t> </a:t>
            </a:r>
            <a:r>
              <a:rPr lang="da-DK" sz="3600" dirty="0" err="1"/>
              <a:t>change</a:t>
            </a:r>
            <a:r>
              <a:rPr lang="da-DK" sz="3600" dirty="0"/>
              <a:t> and </a:t>
            </a:r>
            <a:r>
              <a:rPr lang="da-DK" sz="3600" dirty="0" err="1"/>
              <a:t>outcome</a:t>
            </a:r>
            <a:r>
              <a:rPr lang="da-DK" sz="3600" dirty="0"/>
              <a:t> harvesting </a:t>
            </a:r>
            <a:br>
              <a:rPr lang="da-DK" sz="3600" dirty="0"/>
            </a:br>
            <a:r>
              <a:rPr lang="da-DK" sz="3600" dirty="0" err="1"/>
              <a:t>questions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4.1 Describe the most significant lessons that you have learned and experiences that you have gained by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    implementing the intervention. (i.e. in relation to project planning, reaching and engaging people or   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 other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learning).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4.2 Please provide one or two examples of the most significant changes that have happened in your  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organization thanks to your participation in the learning cycle, including from your networking with  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 FVR grantees and/or journalists – if any. Most significant changes can be change in knowledge,          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attitudes, skills, and/or behaviors.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4.3 Can you identify a change in the way your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communicates about the SDGs? If so, please 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      provide an example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-2286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2.2 Please describe any unexpected results that may have come out of the project? 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911" y="312219"/>
            <a:ext cx="7264392" cy="1675972"/>
          </a:xfrm>
        </p:spPr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2953"/>
            <a:ext cx="10515600" cy="242992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14C8D88-D949-442A-922F-FDE9805C6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95909">
            <a:off x="837568" y="352276"/>
            <a:ext cx="3524687" cy="493708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B018281-9CBD-47B8-8D19-2AE50571F062}"/>
              </a:ext>
            </a:extLst>
          </p:cNvPr>
          <p:cNvSpPr txBox="1"/>
          <p:nvPr/>
        </p:nvSpPr>
        <p:spPr>
          <a:xfrm>
            <a:off x="4832059" y="2159976"/>
            <a:ext cx="66021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Guide:</a:t>
            </a:r>
          </a:p>
          <a:p>
            <a:r>
              <a:rPr lang="da-DK" sz="3600" b="1" dirty="0"/>
              <a:t>Global </a:t>
            </a:r>
            <a:r>
              <a:rPr lang="da-DK" sz="3600" b="1" dirty="0" err="1"/>
              <a:t>Citizenship</a:t>
            </a:r>
            <a:r>
              <a:rPr lang="da-DK" sz="3600" b="1" dirty="0"/>
              <a:t> Education</a:t>
            </a:r>
            <a:br>
              <a:rPr lang="da-DK" sz="2800" b="1" dirty="0"/>
            </a:br>
            <a:r>
              <a:rPr lang="da-DK" sz="2800" b="1" dirty="0"/>
              <a:t>How to measure and </a:t>
            </a:r>
            <a:r>
              <a:rPr lang="da-DK" sz="2800" b="1" dirty="0" err="1"/>
              <a:t>improve</a:t>
            </a:r>
            <a:r>
              <a:rPr lang="da-DK" sz="2800" b="1" dirty="0"/>
              <a:t> the </a:t>
            </a:r>
            <a:r>
              <a:rPr lang="da-DK" sz="2800" b="1" dirty="0" err="1"/>
              <a:t>impact</a:t>
            </a:r>
            <a:endParaRPr lang="da-DK" sz="2800" b="1" dirty="0"/>
          </a:p>
          <a:p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12701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0741D4B-8F4D-4CA6-B345-1772EC734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5193">
            <a:off x="352166" y="474603"/>
            <a:ext cx="6295938" cy="423153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F1F2333-9876-4F99-9EFD-9530F528C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4144">
            <a:off x="6026903" y="1994658"/>
            <a:ext cx="5676904" cy="400167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A1F109D-19A3-496D-84E0-239EFC467A2F}"/>
              </a:ext>
            </a:extLst>
          </p:cNvPr>
          <p:cNvSpPr txBox="1"/>
          <p:nvPr/>
        </p:nvSpPr>
        <p:spPr>
          <a:xfrm>
            <a:off x="1607954" y="5027666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/>
              <a:t>Find it at </a:t>
            </a:r>
          </a:p>
          <a:p>
            <a:r>
              <a:rPr lang="da-DK" sz="2400" b="1" dirty="0"/>
              <a:t>www.framevoicereport.org</a:t>
            </a:r>
          </a:p>
        </p:txBody>
      </p:sp>
    </p:spTree>
    <p:extLst>
      <p:ext uri="{BB962C8B-B14F-4D97-AF65-F5344CB8AC3E}">
        <p14:creationId xmlns:p14="http://schemas.microsoft.com/office/powerpoint/2010/main" val="331893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868" y="1825625"/>
            <a:ext cx="3591612" cy="466725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  <a:p>
            <a:r>
              <a:rPr lang="da-DK" dirty="0"/>
              <a:t>Frame, Voice, Report! Toolkit</a:t>
            </a:r>
          </a:p>
          <a:p>
            <a:endParaRPr lang="da-DK" dirty="0"/>
          </a:p>
          <a:p>
            <a:r>
              <a:rPr lang="da-DK" dirty="0"/>
              <a:t>Find it at </a:t>
            </a:r>
            <a:r>
              <a:rPr lang="da-DK" sz="2000" dirty="0"/>
              <a:t>www.framevoicereport.org</a:t>
            </a:r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1856CB5-E51A-4B9E-A28D-DCF9DB5F0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23" y="300294"/>
            <a:ext cx="8423373" cy="61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8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96" y="1896224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C1665C6-5BEC-4D55-BD07-ADE970A88206}"/>
              </a:ext>
            </a:extLst>
          </p:cNvPr>
          <p:cNvSpPr txBox="1"/>
          <p:nvPr/>
        </p:nvSpPr>
        <p:spPr>
          <a:xfrm>
            <a:off x="771404" y="1755028"/>
            <a:ext cx="10849131" cy="3877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Evaluation and Exchange event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learning and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grantees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all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  <a:r>
              <a:rPr lang="da-D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open </a:t>
            </a:r>
            <a:r>
              <a:rPr lang="da-D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online cocktail party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3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96" y="1896224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C1665C6-5BEC-4D55-BD07-ADE970A88206}"/>
              </a:ext>
            </a:extLst>
          </p:cNvPr>
          <p:cNvSpPr txBox="1"/>
          <p:nvPr/>
        </p:nvSpPr>
        <p:spPr>
          <a:xfrm>
            <a:off x="738231" y="3129840"/>
            <a:ext cx="10849131" cy="14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LUCK WITH YOUR PROJECTS!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feel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clarifying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mm@cisu.dk</a:t>
            </a:r>
          </a:p>
        </p:txBody>
      </p:sp>
    </p:spTree>
    <p:extLst>
      <p:ext uri="{BB962C8B-B14F-4D97-AF65-F5344CB8AC3E}">
        <p14:creationId xmlns:p14="http://schemas.microsoft.com/office/powerpoint/2010/main" val="272140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1325563"/>
          </a:xfrm>
        </p:spPr>
        <p:txBody>
          <a:bodyPr/>
          <a:lstStyle/>
          <a:p>
            <a:r>
              <a:rPr lang="da-DK" b="1" dirty="0" err="1"/>
              <a:t>What</a:t>
            </a:r>
            <a:r>
              <a:rPr lang="da-DK" b="1" dirty="0"/>
              <a:t> is FRAME, VOICE, REPORT!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5" y="1699077"/>
            <a:ext cx="10198333" cy="5775783"/>
          </a:xfrm>
        </p:spPr>
        <p:txBody>
          <a:bodyPr>
            <a:normAutofit fontScale="550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da-D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da-D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DEAR project with main focus on </a:t>
            </a:r>
            <a:r>
              <a:rPr kumimoji="0" lang="en-US" altLang="da-D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 granting </a:t>
            </a:r>
            <a:r>
              <a:rPr kumimoji="0" lang="en-US" altLang="da-D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small and medium sized CSOs.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a-DK" sz="3600" dirty="0">
                <a:latin typeface="Arial" panose="020B0604020202020204" pitchFamily="34" charset="0"/>
                <a:ea typeface="Calibri" panose="020F0502020204030204" pitchFamily="34" charset="0"/>
              </a:rPr>
              <a:t>Sub granting goes hand in hand with coaching, networking and capacity building.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a-DK" sz="3600" dirty="0">
                <a:latin typeface="Arial" panose="020B0604020202020204" pitchFamily="34" charset="0"/>
              </a:rPr>
              <a:t>6 partners, 7 countries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a-DK" sz="3600" dirty="0">
                <a:latin typeface="Arial" panose="020B0604020202020204" pitchFamily="34" charset="0"/>
              </a:rPr>
              <a:t>177 projects, 220 </a:t>
            </a:r>
            <a:r>
              <a:rPr lang="en-US" altLang="da-DK" sz="3600" dirty="0" err="1">
                <a:latin typeface="Arial" panose="020B0604020202020204" pitchFamily="34" charset="0"/>
              </a:rPr>
              <a:t>organisations</a:t>
            </a:r>
            <a:br>
              <a:rPr lang="en-US" altLang="da-DK" sz="3600" dirty="0">
                <a:latin typeface="Arial" panose="020B0604020202020204" pitchFamily="34" charset="0"/>
              </a:rPr>
            </a:b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a-DK" sz="3600" dirty="0">
                <a:latin typeface="Arial" panose="020B0604020202020204" pitchFamily="34" charset="0"/>
              </a:rPr>
              <a:t>Reached 14.676.923 EU citizens, out of whom 172.013 have been engaged.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da-DK" sz="36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da-DK" altLang="da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a-DK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0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3126B10-69C4-4C35-BC39-B808297D6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err="1"/>
              <a:t>What</a:t>
            </a:r>
            <a:r>
              <a:rPr lang="da-DK" sz="3600" b="1" dirty="0"/>
              <a:t> is </a:t>
            </a:r>
            <a:r>
              <a:rPr lang="da-DK" sz="3600" b="1" dirty="0" err="1"/>
              <a:t>our</a:t>
            </a:r>
            <a:r>
              <a:rPr lang="da-DK" sz="3600" b="1" dirty="0"/>
              <a:t> M&amp;E system</a:t>
            </a:r>
            <a:br>
              <a:rPr lang="da-DK" sz="3600" b="1" dirty="0"/>
            </a:br>
            <a:r>
              <a:rPr lang="da-DK" sz="3600" b="1" dirty="0"/>
              <a:t>- and </a:t>
            </a:r>
            <a:r>
              <a:rPr lang="da-DK" sz="3600" b="1" dirty="0" err="1"/>
              <a:t>how</a:t>
            </a:r>
            <a:r>
              <a:rPr lang="da-DK" sz="3600" b="1" dirty="0"/>
              <a:t> did </a:t>
            </a:r>
            <a:r>
              <a:rPr lang="da-DK" sz="3600" b="1" dirty="0" err="1"/>
              <a:t>we</a:t>
            </a:r>
            <a:r>
              <a:rPr lang="da-DK" sz="3600" b="1" dirty="0"/>
              <a:t> </a:t>
            </a:r>
            <a:r>
              <a:rPr lang="da-DK" sz="3600" b="1" dirty="0" err="1"/>
              <a:t>develop</a:t>
            </a:r>
            <a:r>
              <a:rPr lang="da-DK" sz="3600" b="1" dirty="0"/>
              <a:t> it?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662F6E1-1FA0-40F8-837F-BC9BE0D14541}"/>
              </a:ext>
            </a:extLst>
          </p:cNvPr>
          <p:cNvSpPr txBox="1"/>
          <p:nvPr/>
        </p:nvSpPr>
        <p:spPr>
          <a:xfrm>
            <a:off x="629805" y="1646009"/>
            <a:ext cx="10017154" cy="4877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da-D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da-D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simple </a:t>
            </a:r>
            <a:r>
              <a:rPr lang="da-D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LFA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of EU 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b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parties</a:t>
            </a:r>
            <a:b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da-DK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parties</a:t>
            </a:r>
            <a:br>
              <a:rPr lang="da-D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Learning </a:t>
            </a:r>
            <a:r>
              <a:rPr lang="da-D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da-D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partners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start up –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hired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M&amp;E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M&amp;E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learning approach!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LFA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3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96" y="1896224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FF32AD1-CEE4-4C69-B8D5-5C24AB3F8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64" y="230188"/>
            <a:ext cx="8790632" cy="6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5" y="268603"/>
            <a:ext cx="10515600" cy="1325563"/>
          </a:xfrm>
        </p:spPr>
        <p:txBody>
          <a:bodyPr>
            <a:normAutofit/>
          </a:bodyPr>
          <a:lstStyle/>
          <a:p>
            <a:r>
              <a:rPr lang="da-DK" sz="4800" b="1" dirty="0"/>
              <a:t>The system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04" y="142519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da-DK" b="1" dirty="0" err="1"/>
              <a:t>ToC</a:t>
            </a:r>
            <a:r>
              <a:rPr lang="da-DK" b="1" dirty="0"/>
              <a:t> and LFA</a:t>
            </a:r>
          </a:p>
          <a:p>
            <a:endParaRPr lang="da-DK" dirty="0"/>
          </a:p>
          <a:p>
            <a:r>
              <a:rPr lang="da-DK" b="1" dirty="0"/>
              <a:t>M&amp;E </a:t>
            </a:r>
            <a:r>
              <a:rPr lang="da-DK" b="1" dirty="0" err="1"/>
              <a:t>questions</a:t>
            </a:r>
            <a:endParaRPr lang="da-DK" b="1" dirty="0"/>
          </a:p>
          <a:p>
            <a:endParaRPr lang="da-DK" dirty="0"/>
          </a:p>
          <a:p>
            <a:r>
              <a:rPr lang="da-DK" b="1" dirty="0"/>
              <a:t>Reports</a:t>
            </a:r>
            <a:r>
              <a:rPr lang="da-DK" dirty="0"/>
              <a:t> 	(</a:t>
            </a:r>
            <a:r>
              <a:rPr lang="da-DK" dirty="0" err="1"/>
              <a:t>third</a:t>
            </a:r>
            <a:r>
              <a:rPr lang="da-DK" dirty="0"/>
              <a:t> parties, partners, </a:t>
            </a:r>
            <a:r>
              <a:rPr lang="da-DK" dirty="0" err="1"/>
              <a:t>lead</a:t>
            </a:r>
            <a:r>
              <a:rPr lang="da-DK" dirty="0"/>
              <a:t>)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Meetings</a:t>
            </a:r>
            <a:r>
              <a:rPr lang="da-DK" dirty="0"/>
              <a:t>	(</a:t>
            </a:r>
            <a:r>
              <a:rPr lang="da-DK" dirty="0" err="1"/>
              <a:t>Yearly</a:t>
            </a:r>
            <a:r>
              <a:rPr lang="da-DK" dirty="0"/>
              <a:t> </a:t>
            </a:r>
            <a:r>
              <a:rPr lang="da-DK" dirty="0" err="1"/>
              <a:t>physical</a:t>
            </a:r>
            <a:r>
              <a:rPr lang="da-DK" dirty="0"/>
              <a:t> meetings, bi-</a:t>
            </a:r>
            <a:r>
              <a:rPr lang="da-DK" dirty="0" err="1"/>
              <a:t>weekly</a:t>
            </a:r>
            <a:r>
              <a:rPr lang="da-DK" dirty="0"/>
              <a:t> online meetings, 				learning meetings, workshops with </a:t>
            </a:r>
            <a:r>
              <a:rPr lang="da-DK" dirty="0" err="1"/>
              <a:t>third</a:t>
            </a:r>
            <a:r>
              <a:rPr lang="da-DK" dirty="0"/>
              <a:t> parties) 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Tools</a:t>
            </a:r>
            <a:r>
              <a:rPr lang="da-DK" dirty="0"/>
              <a:t>        	(Learning log, </a:t>
            </a:r>
            <a:r>
              <a:rPr lang="da-DK" dirty="0" err="1"/>
              <a:t>self</a:t>
            </a:r>
            <a:r>
              <a:rPr lang="da-DK" dirty="0"/>
              <a:t> </a:t>
            </a:r>
            <a:r>
              <a:rPr lang="da-DK" dirty="0" err="1"/>
              <a:t>assesment</a:t>
            </a:r>
            <a:r>
              <a:rPr lang="da-DK" dirty="0"/>
              <a:t> </a:t>
            </a:r>
            <a:r>
              <a:rPr lang="da-DK" dirty="0" err="1"/>
              <a:t>survey</a:t>
            </a:r>
            <a:r>
              <a:rPr lang="da-DK" dirty="0"/>
              <a:t>, feedback </a:t>
            </a:r>
            <a:r>
              <a:rPr lang="da-DK" dirty="0" err="1"/>
              <a:t>survey</a:t>
            </a:r>
            <a:r>
              <a:rPr lang="da-DK" dirty="0"/>
              <a:t> from 			</a:t>
            </a:r>
            <a:r>
              <a:rPr lang="da-DK" dirty="0" err="1"/>
              <a:t>trainings</a:t>
            </a:r>
            <a:r>
              <a:rPr lang="da-DK" dirty="0"/>
              <a:t> and workshops, </a:t>
            </a:r>
            <a:r>
              <a:rPr lang="da-DK" dirty="0" err="1"/>
              <a:t>qualitative</a:t>
            </a:r>
            <a:r>
              <a:rPr lang="da-DK" dirty="0"/>
              <a:t> product </a:t>
            </a:r>
            <a:r>
              <a:rPr lang="da-DK" dirty="0" err="1"/>
              <a:t>analysis</a:t>
            </a:r>
            <a:r>
              <a:rPr lang="da-DK" dirty="0"/>
              <a:t>)</a:t>
            </a:r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82" y="138209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 err="1"/>
              <a:t>What</a:t>
            </a:r>
            <a:r>
              <a:rPr lang="da-DK" sz="3600" b="1" dirty="0"/>
              <a:t> </a:t>
            </a:r>
            <a:r>
              <a:rPr lang="da-DK" sz="3600" b="1" dirty="0" err="1"/>
              <a:t>worked</a:t>
            </a:r>
            <a:r>
              <a:rPr lang="da-DK" sz="3600" b="1" dirty="0"/>
              <a:t> </a:t>
            </a:r>
            <a:r>
              <a:rPr lang="da-DK" sz="3600" b="1" dirty="0" err="1"/>
              <a:t>well</a:t>
            </a:r>
            <a:r>
              <a:rPr lang="da-DK" sz="3600" b="1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6832C6B-AF46-4C5B-AA7B-80B833BCAF82}"/>
              </a:ext>
            </a:extLst>
          </p:cNvPr>
          <p:cNvSpPr txBox="1"/>
          <p:nvPr/>
        </p:nvSpPr>
        <p:spPr>
          <a:xfrm>
            <a:off x="456182" y="1363248"/>
            <a:ext cx="90433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Partner meetings</a:t>
            </a:r>
          </a:p>
          <a:p>
            <a:r>
              <a:rPr lang="da-DK" dirty="0" err="1"/>
              <a:t>Yearly</a:t>
            </a:r>
            <a:r>
              <a:rPr lang="da-DK" dirty="0"/>
              <a:t>: 		</a:t>
            </a:r>
            <a:r>
              <a:rPr lang="da-DK" dirty="0" err="1"/>
              <a:t>Bigger</a:t>
            </a:r>
            <a:r>
              <a:rPr lang="da-DK" dirty="0"/>
              <a:t> </a:t>
            </a:r>
            <a:r>
              <a:rPr lang="da-DK" dirty="0" err="1"/>
              <a:t>discussions</a:t>
            </a:r>
            <a:r>
              <a:rPr lang="da-DK" dirty="0"/>
              <a:t> and </a:t>
            </a:r>
            <a:r>
              <a:rPr lang="da-DK" dirty="0" err="1"/>
              <a:t>adjustements</a:t>
            </a:r>
            <a:endParaRPr lang="da-DK" dirty="0"/>
          </a:p>
          <a:p>
            <a:r>
              <a:rPr lang="da-DK" dirty="0"/>
              <a:t>			</a:t>
            </a:r>
            <a:r>
              <a:rPr lang="da-DK" dirty="0" err="1"/>
              <a:t>Outcome</a:t>
            </a:r>
            <a:r>
              <a:rPr lang="da-DK" dirty="0"/>
              <a:t> harvesting</a:t>
            </a:r>
          </a:p>
          <a:p>
            <a:r>
              <a:rPr lang="da-DK" dirty="0"/>
              <a:t>			Relation </a:t>
            </a:r>
            <a:r>
              <a:rPr lang="da-DK" dirty="0" err="1"/>
              <a:t>building</a:t>
            </a:r>
            <a:r>
              <a:rPr lang="da-DK" dirty="0"/>
              <a:t>!!</a:t>
            </a:r>
          </a:p>
          <a:p>
            <a:endParaRPr lang="da-DK" dirty="0"/>
          </a:p>
          <a:p>
            <a:r>
              <a:rPr lang="da-DK" dirty="0"/>
              <a:t>Bi-</a:t>
            </a:r>
            <a:r>
              <a:rPr lang="da-DK" dirty="0" err="1"/>
              <a:t>weekly</a:t>
            </a:r>
            <a:r>
              <a:rPr lang="da-DK" dirty="0"/>
              <a:t>: 	</a:t>
            </a:r>
            <a:r>
              <a:rPr lang="da-DK" dirty="0" err="1"/>
              <a:t>Round</a:t>
            </a:r>
            <a:r>
              <a:rPr lang="da-DK" dirty="0"/>
              <a:t> of general </a:t>
            </a:r>
            <a:r>
              <a:rPr lang="da-DK" dirty="0" err="1"/>
              <a:t>update</a:t>
            </a:r>
            <a:endParaRPr lang="da-DK" dirty="0"/>
          </a:p>
          <a:p>
            <a:r>
              <a:rPr lang="da-DK" dirty="0"/>
              <a:t>			Admin, </a:t>
            </a:r>
            <a:r>
              <a:rPr lang="da-DK" dirty="0" err="1"/>
              <a:t>reporting</a:t>
            </a:r>
            <a:r>
              <a:rPr lang="da-DK" dirty="0"/>
              <a:t>, budget, </a:t>
            </a:r>
            <a:r>
              <a:rPr lang="da-DK" dirty="0" err="1"/>
              <a:t>corona</a:t>
            </a:r>
            <a:r>
              <a:rPr lang="da-DK" dirty="0"/>
              <a:t>, </a:t>
            </a:r>
            <a:r>
              <a:rPr lang="da-DK" dirty="0" err="1"/>
              <a:t>etc</a:t>
            </a:r>
            <a:r>
              <a:rPr lang="da-DK" dirty="0"/>
              <a:t>….</a:t>
            </a:r>
          </a:p>
          <a:p>
            <a:endParaRPr lang="da-DK" dirty="0"/>
          </a:p>
          <a:p>
            <a:r>
              <a:rPr lang="da-DK" b="1" dirty="0"/>
              <a:t>Reports</a:t>
            </a:r>
            <a:r>
              <a:rPr lang="da-DK" dirty="0"/>
              <a:t> 		Third parties</a:t>
            </a:r>
            <a:br>
              <a:rPr lang="da-DK" dirty="0"/>
            </a:br>
            <a:r>
              <a:rPr lang="da-DK" dirty="0"/>
              <a:t>			Partners</a:t>
            </a:r>
            <a:br>
              <a:rPr lang="da-DK" dirty="0"/>
            </a:br>
            <a:r>
              <a:rPr lang="da-DK" dirty="0"/>
              <a:t>			</a:t>
            </a:r>
            <a:r>
              <a:rPr lang="da-DK" dirty="0" err="1"/>
              <a:t>Lead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Tools		</a:t>
            </a:r>
            <a:r>
              <a:rPr lang="da-DK" dirty="0"/>
              <a:t>Feedback </a:t>
            </a:r>
            <a:r>
              <a:rPr lang="da-DK" dirty="0" err="1"/>
              <a:t>survey</a:t>
            </a:r>
            <a:r>
              <a:rPr lang="da-DK" dirty="0"/>
              <a:t> from </a:t>
            </a:r>
            <a:r>
              <a:rPr lang="da-DK" dirty="0" err="1"/>
              <a:t>trainings</a:t>
            </a:r>
            <a:r>
              <a:rPr lang="da-DK" dirty="0"/>
              <a:t> and workshops </a:t>
            </a:r>
            <a:br>
              <a:rPr lang="da-DK" dirty="0"/>
            </a:br>
            <a:r>
              <a:rPr lang="da-DK" dirty="0"/>
              <a:t>			</a:t>
            </a:r>
            <a:r>
              <a:rPr lang="da-DK" dirty="0" err="1"/>
              <a:t>Qualitative</a:t>
            </a:r>
            <a:r>
              <a:rPr lang="da-DK" dirty="0"/>
              <a:t> product </a:t>
            </a:r>
            <a:r>
              <a:rPr lang="da-DK" dirty="0" err="1"/>
              <a:t>analysis</a:t>
            </a:r>
            <a:endParaRPr lang="da-DK" dirty="0"/>
          </a:p>
          <a:p>
            <a:endParaRPr lang="da-DK" dirty="0"/>
          </a:p>
          <a:p>
            <a:r>
              <a:rPr lang="da-DK" b="1" i="1" dirty="0"/>
              <a:t>ROM visit</a:t>
            </a:r>
            <a:r>
              <a:rPr lang="da-DK" b="1" dirty="0"/>
              <a:t>	</a:t>
            </a:r>
            <a:r>
              <a:rPr lang="da-DK" i="1" dirty="0" err="1"/>
              <a:t>Enhanced</a:t>
            </a:r>
            <a:r>
              <a:rPr lang="da-DK" i="1" dirty="0"/>
              <a:t> </a:t>
            </a:r>
            <a:r>
              <a:rPr lang="da-DK" i="1" dirty="0" err="1"/>
              <a:t>our</a:t>
            </a:r>
            <a:r>
              <a:rPr lang="da-DK" i="1" dirty="0"/>
              <a:t> </a:t>
            </a:r>
            <a:r>
              <a:rPr lang="da-DK" i="1" dirty="0" err="1"/>
              <a:t>focus</a:t>
            </a:r>
            <a:r>
              <a:rPr lang="da-DK" i="1" dirty="0"/>
              <a:t> on </a:t>
            </a:r>
            <a:r>
              <a:rPr lang="da-DK" i="1" dirty="0" err="1"/>
              <a:t>sustainability</a:t>
            </a:r>
            <a:r>
              <a:rPr lang="da-DK" i="1" dirty="0"/>
              <a:t> and </a:t>
            </a:r>
            <a:r>
              <a:rPr lang="da-DK" i="1" dirty="0" err="1"/>
              <a:t>dissemination</a:t>
            </a:r>
            <a:endParaRPr lang="da-DK" b="1" i="1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185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err="1"/>
              <a:t>What</a:t>
            </a:r>
            <a:r>
              <a:rPr lang="da-DK" sz="3600" b="1" dirty="0"/>
              <a:t> did not </a:t>
            </a:r>
            <a:r>
              <a:rPr lang="da-DK" sz="3600" b="1" dirty="0" err="1"/>
              <a:t>work</a:t>
            </a:r>
            <a:r>
              <a:rPr lang="da-DK" sz="3600" b="1" dirty="0"/>
              <a:t> </a:t>
            </a:r>
            <a:r>
              <a:rPr lang="da-DK" sz="3600" b="1" dirty="0" err="1"/>
              <a:t>that</a:t>
            </a:r>
            <a:r>
              <a:rPr lang="da-DK" sz="3600" b="1" dirty="0"/>
              <a:t> </a:t>
            </a:r>
            <a:r>
              <a:rPr lang="da-DK" sz="3600" b="1" dirty="0" err="1"/>
              <a:t>well</a:t>
            </a:r>
            <a:r>
              <a:rPr lang="da-DK" sz="3600" b="1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498185"/>
            <a:ext cx="10884017" cy="499469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da-DK" dirty="0"/>
              <a:t>Self </a:t>
            </a:r>
            <a:r>
              <a:rPr lang="da-DK" dirty="0" err="1"/>
              <a:t>assesment</a:t>
            </a:r>
            <a:r>
              <a:rPr lang="da-DK" dirty="0"/>
              <a:t> </a:t>
            </a:r>
            <a:r>
              <a:rPr lang="da-DK" dirty="0" err="1"/>
              <a:t>surveys</a:t>
            </a:r>
            <a:br>
              <a:rPr lang="da-DK" dirty="0"/>
            </a:br>
            <a:endParaRPr lang="da-DK" dirty="0"/>
          </a:p>
          <a:p>
            <a:r>
              <a:rPr lang="da-DK" dirty="0"/>
              <a:t>National SDG </a:t>
            </a:r>
            <a:r>
              <a:rPr lang="da-DK" dirty="0" err="1"/>
              <a:t>survey</a:t>
            </a:r>
            <a:br>
              <a:rPr lang="da-DK" dirty="0"/>
            </a:br>
            <a:endParaRPr lang="da-DK" dirty="0"/>
          </a:p>
          <a:p>
            <a:r>
              <a:rPr lang="da-DK" dirty="0"/>
              <a:t>The learning log</a:t>
            </a:r>
            <a:br>
              <a:rPr lang="da-DK" dirty="0"/>
            </a:br>
            <a:endParaRPr lang="da-DK" dirty="0"/>
          </a:p>
          <a:p>
            <a:r>
              <a:rPr lang="da-DK" dirty="0"/>
              <a:t>The balance </a:t>
            </a:r>
            <a:r>
              <a:rPr lang="da-DK" dirty="0" err="1"/>
              <a:t>between</a:t>
            </a:r>
            <a:r>
              <a:rPr lang="da-DK" dirty="0"/>
              <a:t> the </a:t>
            </a:r>
            <a:r>
              <a:rPr lang="da-DK" dirty="0" err="1"/>
              <a:t>grants</a:t>
            </a:r>
            <a:r>
              <a:rPr lang="da-DK" dirty="0"/>
              <a:t> and the </a:t>
            </a:r>
            <a:r>
              <a:rPr lang="da-DK" dirty="0" err="1"/>
              <a:t>requirements</a:t>
            </a:r>
            <a:r>
              <a:rPr lang="da-DK" dirty="0"/>
              <a:t> for </a:t>
            </a:r>
            <a:r>
              <a:rPr lang="da-DK" dirty="0" err="1"/>
              <a:t>third</a:t>
            </a:r>
            <a:r>
              <a:rPr lang="da-DK" dirty="0"/>
              <a:t> parties</a:t>
            </a:r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/>
              <a:t>Third party </a:t>
            </a:r>
            <a:r>
              <a:rPr lang="da-DK" sz="3600" b="1" dirty="0" err="1"/>
              <a:t>reports</a:t>
            </a:r>
            <a:r>
              <a:rPr lang="da-DK" sz="3600" b="1" dirty="0"/>
              <a:t> – </a:t>
            </a:r>
            <a:br>
              <a:rPr lang="da-DK" sz="3600" b="1" dirty="0"/>
            </a:br>
            <a:r>
              <a:rPr lang="da-DK" sz="3600" b="1" dirty="0" err="1"/>
              <a:t>questions</a:t>
            </a:r>
            <a:r>
              <a:rPr lang="da-DK" sz="3600" b="1" dirty="0"/>
              <a:t> </a:t>
            </a:r>
            <a:r>
              <a:rPr lang="da-DK" sz="3600" b="1" dirty="0" err="1"/>
              <a:t>that</a:t>
            </a:r>
            <a:r>
              <a:rPr lang="da-DK" sz="3600" b="1" dirty="0"/>
              <a:t> </a:t>
            </a:r>
            <a:r>
              <a:rPr lang="da-DK" sz="3600" b="1" dirty="0" err="1"/>
              <a:t>might</a:t>
            </a:r>
            <a:r>
              <a:rPr lang="da-DK" sz="3600" b="1" dirty="0"/>
              <a:t> </a:t>
            </a:r>
            <a:r>
              <a:rPr lang="da-DK" sz="3600" b="1" dirty="0" err="1"/>
              <a:t>be</a:t>
            </a:r>
            <a:r>
              <a:rPr lang="da-DK" sz="3600" b="1" dirty="0"/>
              <a:t> </a:t>
            </a:r>
            <a:r>
              <a:rPr lang="da-DK" sz="3600" b="1" dirty="0" err="1"/>
              <a:t>useful</a:t>
            </a:r>
            <a:r>
              <a:rPr lang="da-DK" sz="3600" b="1" dirty="0"/>
              <a:t> for </a:t>
            </a:r>
            <a:r>
              <a:rPr lang="da-DK" sz="3600" b="1" dirty="0" err="1"/>
              <a:t>bigger</a:t>
            </a:r>
            <a:r>
              <a:rPr lang="da-DK" sz="3600" b="1" dirty="0"/>
              <a:t> </a:t>
            </a:r>
            <a:br>
              <a:rPr lang="da-DK" sz="3600" b="1" dirty="0"/>
            </a:br>
            <a:r>
              <a:rPr lang="da-DK" sz="3600" b="1" dirty="0"/>
              <a:t>DEAR </a:t>
            </a:r>
            <a:r>
              <a:rPr lang="da-DK" sz="3600" b="1" dirty="0" err="1"/>
              <a:t>projects</a:t>
            </a:r>
            <a:r>
              <a:rPr lang="da-DK" sz="3600" b="1" dirty="0"/>
              <a:t> as </a:t>
            </a:r>
            <a:r>
              <a:rPr lang="da-DK" sz="3600" b="1" dirty="0" err="1"/>
              <a:t>well</a:t>
            </a:r>
            <a:r>
              <a:rPr lang="da-DK" sz="3600" b="1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A626518-D13D-4994-BB51-825C3866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047771"/>
            <a:ext cx="927892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 Please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intervention (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  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a guide to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divide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engaged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please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vs.engaged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the end of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format. </a:t>
            </a:r>
            <a:b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 If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please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an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total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kumimoji="0" lang="da-DK" altLang="da-DK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3.3 In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the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distinguished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engagement?  Please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done to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engagement with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173EF-5EB3-4419-A20D-C7CBA945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From </a:t>
            </a:r>
            <a:r>
              <a:rPr lang="da-DK" sz="3600" dirty="0" err="1"/>
              <a:t>third</a:t>
            </a:r>
            <a:r>
              <a:rPr lang="da-DK" sz="3600" dirty="0"/>
              <a:t> parties </a:t>
            </a:r>
            <a:r>
              <a:rPr lang="da-DK" sz="3600" dirty="0" err="1"/>
              <a:t>reports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B11CEA-0EEC-455E-A71F-B0024940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7DA57491-DCBD-40D2-81D8-FD50901861E3">
            <a:extLst>
              <a:ext uri="{FF2B5EF4-FFF2-40B4-BE49-F238E27FC236}">
                <a16:creationId xmlns:a16="http://schemas.microsoft.com/office/drawing/2014/main" id="{260FD66E-583F-4AC3-AA1D-72F99359E81A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17496" y="230188"/>
            <a:ext cx="2928730" cy="11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04B524-D340-4B8B-A7AF-3AC23377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356" y="5838485"/>
            <a:ext cx="3180870" cy="7893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2FAE156-68EB-43E7-8A81-4191A949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5838485"/>
            <a:ext cx="2933700" cy="704850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02B2DB2-0182-4C51-A4B8-27AD77F9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82647"/>
              </p:ext>
            </p:extLst>
          </p:nvPr>
        </p:nvGraphicFramePr>
        <p:xfrm>
          <a:off x="838200" y="1310779"/>
          <a:ext cx="8027157" cy="4236441"/>
        </p:xfrm>
        <a:graphic>
          <a:graphicData uri="http://schemas.openxmlformats.org/drawingml/2006/table">
            <a:tbl>
              <a:tblPr/>
              <a:tblGrid>
                <a:gridCol w="2336160">
                  <a:extLst>
                    <a:ext uri="{9D8B030D-6E8A-4147-A177-3AD203B41FA5}">
                      <a16:colId xmlns:a16="http://schemas.microsoft.com/office/drawing/2014/main" val="469235423"/>
                    </a:ext>
                  </a:extLst>
                </a:gridCol>
                <a:gridCol w="1765703">
                  <a:extLst>
                    <a:ext uri="{9D8B030D-6E8A-4147-A177-3AD203B41FA5}">
                      <a16:colId xmlns:a16="http://schemas.microsoft.com/office/drawing/2014/main" val="2692740536"/>
                    </a:ext>
                  </a:extLst>
                </a:gridCol>
                <a:gridCol w="1955856">
                  <a:extLst>
                    <a:ext uri="{9D8B030D-6E8A-4147-A177-3AD203B41FA5}">
                      <a16:colId xmlns:a16="http://schemas.microsoft.com/office/drawing/2014/main" val="682163400"/>
                    </a:ext>
                  </a:extLst>
                </a:gridCol>
                <a:gridCol w="1969438">
                  <a:extLst>
                    <a:ext uri="{9D8B030D-6E8A-4147-A177-3AD203B41FA5}">
                      <a16:colId xmlns:a16="http://schemas.microsoft.com/office/drawing/2014/main" val="3433755135"/>
                    </a:ext>
                  </a:extLst>
                </a:gridCol>
              </a:tblGrid>
              <a:tr h="775782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a-DK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 numbers as stated in the application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Informed</a:t>
                      </a:r>
                      <a:endParaRPr lang="da-DK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Engaged</a:t>
                      </a:r>
                      <a:endParaRPr lang="da-DK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7256"/>
                  </a:ext>
                </a:extLst>
              </a:tr>
              <a:tr h="978159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Indicate number of people reached through the intervention divided in informed and engaged: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a-DK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 data or estimation - please indicate  if it is unique numbers or not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exact data or estimation - please indicate  if it is unique numbers or notnot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656"/>
                  </a:ext>
                </a:extLst>
              </a:tr>
              <a:tr h="1504341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possible, indicate how many of these were female/male/other? (if exact numbers are not available estimations in % can be used)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a-DK" dirty="0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n-NO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eg. 50% female/50% male</a:t>
                      </a:r>
                      <a:endParaRPr lang="nn-NO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n-NO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eg. 70% female/30% male</a:t>
                      </a:r>
                      <a:endParaRPr lang="nn-NO">
                        <a:effectLst/>
                      </a:endParaRPr>
                    </a:p>
                    <a:p>
                      <a:pPr fontAlgn="t"/>
                      <a:br>
                        <a:rPr lang="nn-NO">
                          <a:effectLst/>
                        </a:rPr>
                      </a:br>
                      <a:endParaRPr lang="nn-NO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135"/>
                  </a:ext>
                </a:extLst>
              </a:tr>
              <a:tr h="978159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possible indicate the primary age range of this target group (0-15, 16-25, 26-39, 40-59, over 60)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a-DK" dirty="0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eg. 40-59 </a:t>
                      </a:r>
                      <a:endParaRPr lang="da-DK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a-D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eg. 16-25</a:t>
                      </a:r>
                      <a:endParaRPr lang="da-DK" dirty="0">
                        <a:effectLst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7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1709</Words>
  <Application>Microsoft Office PowerPoint</Application>
  <PresentationFormat>Widescreen</PresentationFormat>
  <Paragraphs>216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Noto Sans Symbols</vt:lpstr>
      <vt:lpstr>Times New Roman</vt:lpstr>
      <vt:lpstr>Office Theme</vt:lpstr>
      <vt:lpstr>    Monitoring and Evaluation 1 big and 200 small DEAR projects.</vt:lpstr>
      <vt:lpstr>What is FRAME, VOICE, REPORT!</vt:lpstr>
      <vt:lpstr>What is our M&amp;E system - and how did we develop it? </vt:lpstr>
      <vt:lpstr>PowerPoint-præsentation</vt:lpstr>
      <vt:lpstr>The system</vt:lpstr>
      <vt:lpstr>What worked well?</vt:lpstr>
      <vt:lpstr>What did not work that well?</vt:lpstr>
      <vt:lpstr>Third party reports –  questions that might be useful for bigger  DEAR projects as well?</vt:lpstr>
      <vt:lpstr>From third parties reports</vt:lpstr>
      <vt:lpstr>Specifically for third parties – engagement!</vt:lpstr>
      <vt:lpstr>Specifically for third parties – engagement!</vt:lpstr>
      <vt:lpstr>Specifically for third parties</vt:lpstr>
      <vt:lpstr>From third parties’ reports –  most significant change and outcome harvesting  questions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COVID 19 on DEAR projects</dc:title>
  <dc:creator>Maria Molde</dc:creator>
  <cp:lastModifiedBy>Maria Molde</cp:lastModifiedBy>
  <cp:revision>54</cp:revision>
  <dcterms:created xsi:type="dcterms:W3CDTF">2020-05-13T07:32:46Z</dcterms:created>
  <dcterms:modified xsi:type="dcterms:W3CDTF">2020-09-21T13:41:22Z</dcterms:modified>
</cp:coreProperties>
</file>