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86" r:id="rId2"/>
    <p:sldId id="303" r:id="rId3"/>
    <p:sldId id="288" r:id="rId4"/>
    <p:sldId id="289" r:id="rId5"/>
    <p:sldId id="290" r:id="rId6"/>
    <p:sldId id="259" r:id="rId7"/>
    <p:sldId id="293" r:id="rId8"/>
    <p:sldId id="295" r:id="rId9"/>
    <p:sldId id="307" r:id="rId10"/>
    <p:sldId id="292" r:id="rId11"/>
    <p:sldId id="297" r:id="rId12"/>
    <p:sldId id="305" r:id="rId13"/>
    <p:sldId id="306" r:id="rId14"/>
    <p:sldId id="269" r:id="rId15"/>
    <p:sldId id="299" r:id="rId16"/>
    <p:sldId id="291" r:id="rId17"/>
    <p:sldId id="300" r:id="rId18"/>
    <p:sldId id="301" r:id="rId19"/>
    <p:sldId id="30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52C164-276F-43B6-9A92-DC12D04918B0}">
  <a:tblStyle styleId="{8952C164-276F-43B6-9A92-DC12D04918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94666"/>
  </p:normalViewPr>
  <p:slideViewPr>
    <p:cSldViewPr snapToGrid="0">
      <p:cViewPr varScale="1">
        <p:scale>
          <a:sx n="136" d="100"/>
          <a:sy n="136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a1facfd0ff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a1facfd0ff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294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a1facfd0ff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a1facfd0ff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29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0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21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24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48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2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970" y="12"/>
            <a:ext cx="4099451" cy="5145755"/>
          </a:xfrm>
          <a:custGeom>
            <a:avLst/>
            <a:gdLst/>
            <a:ahLst/>
            <a:cxnLst/>
            <a:rect l="l" t="t" r="r" b="b"/>
            <a:pathLst>
              <a:path w="2009535" h="2522429" extrusionOk="0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416451" y="701175"/>
            <a:ext cx="4099500" cy="20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1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1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1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1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1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1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1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1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1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70817" y="0"/>
            <a:ext cx="1172071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35223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770341" y="3039892"/>
            <a:ext cx="1906903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02900" y="3004250"/>
            <a:ext cx="5026200" cy="105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02900" y="4075901"/>
            <a:ext cx="5026200" cy="3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1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1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1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1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1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1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1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6997544" y="12"/>
            <a:ext cx="2146445" cy="5145755"/>
          </a:xfrm>
          <a:custGeom>
            <a:avLst/>
            <a:gdLst/>
            <a:ahLst/>
            <a:cxnLst/>
            <a:rect l="l" t="t" r="r" b="b"/>
            <a:pathLst>
              <a:path w="1052179" h="2522429" extrusionOk="0">
                <a:moveTo>
                  <a:pt x="290547" y="0"/>
                </a:moveTo>
                <a:lnTo>
                  <a:pt x="0" y="1647520"/>
                </a:lnTo>
                <a:lnTo>
                  <a:pt x="430681" y="1490802"/>
                </a:lnTo>
                <a:lnTo>
                  <a:pt x="650693" y="1689560"/>
                </a:lnTo>
                <a:lnTo>
                  <a:pt x="650693" y="1689560"/>
                </a:lnTo>
                <a:lnTo>
                  <a:pt x="503785" y="2522429"/>
                </a:lnTo>
                <a:lnTo>
                  <a:pt x="1052180" y="2522429"/>
                </a:lnTo>
                <a:lnTo>
                  <a:pt x="1052180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6427806" y="0"/>
            <a:ext cx="1172071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82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7492217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19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26847" y="3039892"/>
            <a:ext cx="1907388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80" y="21600"/>
                </a:lnTo>
                <a:lnTo>
                  <a:pt x="0" y="12250"/>
                </a:lnTo>
                <a:lnTo>
                  <a:pt x="16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6702152" y="12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6703" y="83600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6703" y="1430148"/>
            <a:ext cx="5276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65" lvl="0" indent="-380973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332" lvl="1" indent="-380973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371498" lvl="2" indent="-380973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664" lvl="3" indent="-380973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5828" lvl="4" indent="-380973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2995" lvl="5" indent="-380973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160" lvl="6" indent="-380973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325" lvl="7" indent="-380973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492" lvl="8" indent="-380973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04387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  <p:grpSp>
        <p:nvGrpSpPr>
          <p:cNvPr id="34" name="Google Shape;34;p5"/>
          <p:cNvGrpSpPr/>
          <p:nvPr/>
        </p:nvGrpSpPr>
        <p:grpSpPr>
          <a:xfrm>
            <a:off x="6327850" y="12"/>
            <a:ext cx="1202103" cy="5143503"/>
            <a:chOff x="3475252" y="0"/>
            <a:chExt cx="1202103" cy="5143503"/>
          </a:xfrm>
        </p:grpSpPr>
        <p:sp>
          <p:nvSpPr>
            <p:cNvPr id="35" name="Google Shape;35;p5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6702152" y="12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" name="Google Shape;68;p9"/>
          <p:cNvGrpSpPr/>
          <p:nvPr/>
        </p:nvGrpSpPr>
        <p:grpSpPr>
          <a:xfrm>
            <a:off x="6327850" y="12"/>
            <a:ext cx="1202103" cy="5143503"/>
            <a:chOff x="3475252" y="0"/>
            <a:chExt cx="1202103" cy="5143503"/>
          </a:xfrm>
        </p:grpSpPr>
        <p:sp>
          <p:nvSpPr>
            <p:cNvPr id="69" name="Google Shape;69;p9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26703" y="83600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404387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ide">
  <p:cSld name="TITLE_ONLY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0"/>
          <p:cNvGrpSpPr/>
          <p:nvPr/>
        </p:nvGrpSpPr>
        <p:grpSpPr>
          <a:xfrm>
            <a:off x="7637101" y="12"/>
            <a:ext cx="1202103" cy="5143503"/>
            <a:chOff x="3475252" y="0"/>
            <a:chExt cx="1202103" cy="5143503"/>
          </a:xfrm>
        </p:grpSpPr>
        <p:sp>
          <p:nvSpPr>
            <p:cNvPr id="76" name="Google Shape;76;p10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626703" y="83600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404387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404387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  <p:sp>
        <p:nvSpPr>
          <p:cNvPr id="90" name="Google Shape;90;p12"/>
          <p:cNvSpPr/>
          <p:nvPr/>
        </p:nvSpPr>
        <p:spPr>
          <a:xfrm>
            <a:off x="699132" y="0"/>
            <a:ext cx="1172563" cy="3572011"/>
          </a:xfrm>
          <a:custGeom>
            <a:avLst/>
            <a:gdLst/>
            <a:ahLst/>
            <a:cxnLst/>
            <a:rect l="l" t="t" r="r" b="b"/>
            <a:pathLst>
              <a:path w="574786" h="1750986" extrusionOk="0">
                <a:moveTo>
                  <a:pt x="308764" y="0"/>
                </a:moveTo>
                <a:lnTo>
                  <a:pt x="0" y="1750986"/>
                </a:lnTo>
                <a:lnTo>
                  <a:pt x="284240" y="1647520"/>
                </a:lnTo>
                <a:lnTo>
                  <a:pt x="5747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763570" y="3445202"/>
            <a:ext cx="841903" cy="1699051"/>
          </a:xfrm>
          <a:custGeom>
            <a:avLst/>
            <a:gdLst/>
            <a:ahLst/>
            <a:cxnLst/>
            <a:rect l="l" t="t" r="r" b="b"/>
            <a:pathLst>
              <a:path w="412697" h="832868" extrusionOk="0">
                <a:moveTo>
                  <a:pt x="266023" y="832869"/>
                </a:moveTo>
                <a:lnTo>
                  <a:pt x="412697" y="0"/>
                </a:lnTo>
                <a:lnTo>
                  <a:pt x="128457" y="103466"/>
                </a:lnTo>
                <a:lnTo>
                  <a:pt x="0" y="8328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698180" y="3039911"/>
            <a:ext cx="1907741" cy="936717"/>
          </a:xfrm>
          <a:custGeom>
            <a:avLst/>
            <a:gdLst/>
            <a:ahLst/>
            <a:cxnLst/>
            <a:rect l="l" t="t" r="r" b="b"/>
            <a:pathLst>
              <a:path w="935167" h="459175" extrusionOk="0">
                <a:moveTo>
                  <a:pt x="935167" y="198758"/>
                </a:moveTo>
                <a:lnTo>
                  <a:pt x="220012" y="459176"/>
                </a:lnTo>
                <a:lnTo>
                  <a:pt x="0" y="260417"/>
                </a:lnTo>
                <a:lnTo>
                  <a:pt x="715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-8" y="-1"/>
            <a:ext cx="2026379" cy="5145755"/>
          </a:xfrm>
          <a:custGeom>
            <a:avLst/>
            <a:gdLst/>
            <a:ahLst/>
            <a:cxnLst/>
            <a:rect l="l" t="t" r="r" b="b"/>
            <a:pathLst>
              <a:path w="993323" h="2522429" extrusionOk="0">
                <a:moveTo>
                  <a:pt x="562408" y="1949978"/>
                </a:moveTo>
                <a:lnTo>
                  <a:pt x="342396" y="1751220"/>
                </a:lnTo>
                <a:lnTo>
                  <a:pt x="342864" y="1750986"/>
                </a:lnTo>
                <a:lnTo>
                  <a:pt x="651627" y="0"/>
                </a:lnTo>
                <a:lnTo>
                  <a:pt x="0" y="0"/>
                </a:lnTo>
                <a:lnTo>
                  <a:pt x="0" y="2522429"/>
                </a:lnTo>
                <a:lnTo>
                  <a:pt x="864866" y="2522429"/>
                </a:lnTo>
                <a:lnTo>
                  <a:pt x="993323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404387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  <p:sp>
        <p:nvSpPr>
          <p:cNvPr id="96" name="Google Shape;96;p13"/>
          <p:cNvSpPr/>
          <p:nvPr/>
        </p:nvSpPr>
        <p:spPr>
          <a:xfrm>
            <a:off x="-970" y="12"/>
            <a:ext cx="4099451" cy="5145755"/>
          </a:xfrm>
          <a:custGeom>
            <a:avLst/>
            <a:gdLst/>
            <a:ahLst/>
            <a:cxnLst/>
            <a:rect l="l" t="t" r="r" b="b"/>
            <a:pathLst>
              <a:path w="2009535" h="2522429" extrusionOk="0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763229" y="0"/>
            <a:ext cx="1172071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3827635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2762753" y="3039892"/>
            <a:ext cx="1906903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6703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6703" y="1430148"/>
            <a:ext cx="5276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7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6" r:id="rId5"/>
    <p:sldLayoutId id="2147483658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ne.flint@ec.europa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ne.flint@ec.europa.e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899" y="3004250"/>
            <a:ext cx="5733995" cy="1050900"/>
          </a:xfrm>
        </p:spPr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concepts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Artificial</a:t>
            </a:r>
            <a:r>
              <a:rPr lang="de-DE" dirty="0"/>
              <a:t> </a:t>
            </a:r>
            <a:r>
              <a:rPr lang="de-DE" dirty="0" err="1"/>
              <a:t>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Webinar on AI, </a:t>
            </a:r>
            <a:r>
              <a:rPr lang="de-DE" dirty="0" err="1"/>
              <a:t>Dec</a:t>
            </a:r>
            <a:r>
              <a:rPr lang="de-DE" dirty="0"/>
              <a:t>. 11th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41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14" y="655378"/>
            <a:ext cx="7839964" cy="396300"/>
          </a:xfrm>
        </p:spPr>
        <p:txBody>
          <a:bodyPr/>
          <a:lstStyle/>
          <a:p>
            <a:r>
              <a:rPr lang="de-DE" dirty="0"/>
              <a:t>TOP3 – Understanding </a:t>
            </a:r>
            <a:r>
              <a:rPr lang="de-DE" dirty="0" err="1"/>
              <a:t>if</a:t>
            </a:r>
            <a:r>
              <a:rPr lang="de-DE" dirty="0"/>
              <a:t> an AI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thing</a:t>
            </a:r>
            <a:r>
              <a:rPr lang="de-DE" dirty="0"/>
              <a:t>“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grpSp>
        <p:nvGrpSpPr>
          <p:cNvPr id="4" name="Google Shape;533;p39"/>
          <p:cNvGrpSpPr/>
          <p:nvPr/>
        </p:nvGrpSpPr>
        <p:grpSpPr>
          <a:xfrm>
            <a:off x="8428778" y="2459601"/>
            <a:ext cx="548700" cy="590303"/>
            <a:chOff x="3955900" y="2984500"/>
            <a:chExt cx="414000" cy="422525"/>
          </a:xfrm>
          <a:solidFill>
            <a:schemeClr val="accent4"/>
          </a:solidFill>
        </p:grpSpPr>
        <p:sp>
          <p:nvSpPr>
            <p:cNvPr id="5" name="Google Shape;534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>
                <a:solidFill>
                  <a:schemeClr val="dk1"/>
                </a:solidFill>
              </a:endParaRPr>
            </a:p>
          </p:txBody>
        </p:sp>
        <p:sp>
          <p:nvSpPr>
            <p:cNvPr id="6" name="Google Shape;535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>
                <a:solidFill>
                  <a:schemeClr val="dk1"/>
                </a:solidFill>
              </a:endParaRPr>
            </a:p>
          </p:txBody>
        </p:sp>
        <p:sp>
          <p:nvSpPr>
            <p:cNvPr id="7" name="Google Shape;536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>
                <a:solidFill>
                  <a:schemeClr val="dk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228443" y="3256210"/>
            <a:ext cx="869244" cy="4145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>
                <a:latin typeface="Kulim Park"/>
              </a:rPr>
              <a:t>closer</a:t>
            </a:r>
            <a:r>
              <a:rPr lang="de-DE" sz="1000" dirty="0">
                <a:latin typeface="Kulim Park"/>
              </a:rPr>
              <a:t> </a:t>
            </a:r>
            <a:r>
              <a:rPr lang="de-DE" sz="1000" dirty="0" err="1">
                <a:latin typeface="Kulim Park"/>
              </a:rPr>
              <a:t>look</a:t>
            </a:r>
            <a:endParaRPr lang="de-DE" sz="1000" dirty="0">
              <a:latin typeface="Kulim Park"/>
            </a:endParaRPr>
          </a:p>
          <a:p>
            <a:pPr algn="ctr"/>
            <a:r>
              <a:rPr lang="de-DE" sz="1000" dirty="0">
                <a:latin typeface="Kulim Park"/>
              </a:rPr>
              <a:t>(3/3)</a:t>
            </a:r>
            <a:endParaRPr lang="en-US" sz="1000" dirty="0">
              <a:latin typeface="Kulim Park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94173" y="1582779"/>
            <a:ext cx="3657600" cy="738664"/>
            <a:chOff x="641131" y="1387365"/>
            <a:chExt cx="3657600" cy="73866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" name="TextBox 7"/>
            <p:cNvSpPr txBox="1"/>
            <p:nvPr/>
          </p:nvSpPr>
          <p:spPr>
            <a:xfrm>
              <a:off x="1660635" y="1387365"/>
              <a:ext cx="26380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2"/>
                  </a:solidFill>
                  <a:latin typeface="Kulim Park"/>
                </a:rPr>
                <a:t>All </a:t>
              </a:r>
              <a:r>
                <a:rPr lang="de-DE" dirty="0" err="1">
                  <a:solidFill>
                    <a:schemeClr val="bg2"/>
                  </a:solidFill>
                  <a:latin typeface="Kulim Park"/>
                </a:rPr>
                <a:t>correctly</a:t>
              </a:r>
              <a:r>
                <a:rPr lang="de-DE" dirty="0">
                  <a:solidFill>
                    <a:schemeClr val="bg2"/>
                  </a:solidFill>
                  <a:latin typeface="Kulim Park"/>
                </a:rPr>
                <a:t> </a:t>
              </a:r>
              <a:r>
                <a:rPr lang="de-DE" dirty="0" err="1">
                  <a:solidFill>
                    <a:schemeClr val="bg2"/>
                  </a:solidFill>
                  <a:latin typeface="Kulim Park"/>
                </a:rPr>
                <a:t>identified</a:t>
              </a:r>
              <a:r>
                <a:rPr lang="de-DE" dirty="0">
                  <a:solidFill>
                    <a:schemeClr val="bg2"/>
                  </a:solidFill>
                  <a:latin typeface="Kulim Park"/>
                </a:rPr>
                <a:t> </a:t>
              </a:r>
              <a:r>
                <a:rPr lang="de-DE" dirty="0" err="1">
                  <a:solidFill>
                    <a:schemeClr val="bg2"/>
                  </a:solidFill>
                  <a:latin typeface="Kulim Park"/>
                </a:rPr>
                <a:t>objects</a:t>
              </a:r>
              <a:endParaRPr lang="de-DE" dirty="0">
                <a:solidFill>
                  <a:schemeClr val="bg2"/>
                </a:solidFill>
                <a:latin typeface="Kulim Park"/>
              </a:endParaRPr>
            </a:p>
            <a:p>
              <a:pPr algn="ctr"/>
              <a:r>
                <a:rPr lang="de-DE" dirty="0">
                  <a:solidFill>
                    <a:schemeClr val="bg2"/>
                  </a:solidFill>
                  <a:latin typeface="Kulim Park"/>
                </a:rPr>
                <a:t>----------------------------------------</a:t>
              </a:r>
              <a:br>
                <a:rPr lang="de-DE" dirty="0">
                  <a:solidFill>
                    <a:schemeClr val="bg2"/>
                  </a:solidFill>
                  <a:latin typeface="Kulim Park"/>
                </a:rPr>
              </a:br>
              <a:r>
                <a:rPr lang="de-DE" dirty="0">
                  <a:solidFill>
                    <a:schemeClr val="bg2"/>
                  </a:solidFill>
                  <a:latin typeface="Kulim Park"/>
                </a:rPr>
                <a:t>All </a:t>
              </a:r>
              <a:r>
                <a:rPr lang="de-DE" dirty="0" err="1">
                  <a:solidFill>
                    <a:schemeClr val="bg2"/>
                  </a:solidFill>
                  <a:latin typeface="Kulim Park"/>
                </a:rPr>
                <a:t>objects</a:t>
              </a:r>
              <a:endParaRPr lang="en-US" dirty="0">
                <a:solidFill>
                  <a:schemeClr val="bg2"/>
                </a:solidFill>
                <a:latin typeface="Kulim Park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1131" y="1602808"/>
              <a:ext cx="1198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>
                  <a:solidFill>
                    <a:schemeClr val="bg2"/>
                  </a:solidFill>
                  <a:latin typeface="Kulim Park"/>
                </a:rPr>
                <a:t>Accuracy</a:t>
              </a:r>
              <a:r>
                <a:rPr lang="de-DE" dirty="0">
                  <a:solidFill>
                    <a:schemeClr val="bg2"/>
                  </a:solidFill>
                  <a:latin typeface="Kulim Park"/>
                </a:rPr>
                <a:t> =</a:t>
              </a:r>
              <a:endParaRPr lang="en-US" dirty="0">
                <a:solidFill>
                  <a:schemeClr val="bg2"/>
                </a:solidFill>
                <a:latin typeface="Kulim Park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00642" y="2760584"/>
            <a:ext cx="1355297" cy="4547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2"/>
                </a:solidFill>
                <a:latin typeface="Kulim Park"/>
              </a:rPr>
              <a:t>Training </a:t>
            </a:r>
          </a:p>
          <a:p>
            <a:pPr algn="ctr"/>
            <a:r>
              <a:rPr lang="de-DE" b="1" dirty="0">
                <a:solidFill>
                  <a:schemeClr val="bg2"/>
                </a:solidFill>
                <a:latin typeface="Kulim Park"/>
              </a:rPr>
              <a:t>Set</a:t>
            </a:r>
            <a:endParaRPr lang="en-US" b="1" dirty="0">
              <a:solidFill>
                <a:schemeClr val="bg2"/>
              </a:solidFill>
              <a:latin typeface="Kulim Park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74555" y="2760584"/>
            <a:ext cx="2584377" cy="1288378"/>
            <a:chOff x="473875" y="2680113"/>
            <a:chExt cx="2584377" cy="1288378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1702955" y="2680113"/>
              <a:ext cx="1355297" cy="454748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2"/>
                  </a:solidFill>
                  <a:latin typeface="Kulim Park"/>
                </a:rPr>
                <a:t>Test</a:t>
              </a:r>
            </a:p>
            <a:p>
              <a:pPr algn="ctr"/>
              <a:r>
                <a:rPr lang="de-DE" b="1" dirty="0">
                  <a:solidFill>
                    <a:schemeClr val="bg2"/>
                  </a:solidFill>
                  <a:latin typeface="Kulim Park"/>
                </a:rPr>
                <a:t>Set</a:t>
              </a:r>
              <a:endParaRPr lang="en-US" b="1" dirty="0">
                <a:solidFill>
                  <a:schemeClr val="bg2"/>
                </a:solidFill>
                <a:latin typeface="Kulim Park"/>
              </a:endParaRPr>
            </a:p>
          </p:txBody>
        </p:sp>
        <p:grpSp>
          <p:nvGrpSpPr>
            <p:cNvPr id="19" name="Google Shape;509;p39"/>
            <p:cNvGrpSpPr/>
            <p:nvPr/>
          </p:nvGrpSpPr>
          <p:grpSpPr>
            <a:xfrm>
              <a:off x="473875" y="3294328"/>
              <a:ext cx="665226" cy="525788"/>
              <a:chOff x="6046403" y="2327518"/>
              <a:chExt cx="420100" cy="388350"/>
            </a:xfrm>
            <a:grpFill/>
          </p:grpSpPr>
          <p:sp>
            <p:nvSpPr>
              <p:cNvPr id="20" name="Google Shape;510;p39"/>
              <p:cNvSpPr/>
              <p:nvPr/>
            </p:nvSpPr>
            <p:spPr>
              <a:xfrm>
                <a:off x="6046403" y="2468826"/>
                <a:ext cx="9832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8818" extrusionOk="0">
                    <a:moveTo>
                      <a:pt x="2418" y="1002"/>
                    </a:moveTo>
                    <a:lnTo>
                      <a:pt x="2565" y="1027"/>
                    </a:lnTo>
                    <a:lnTo>
                      <a:pt x="2687" y="1075"/>
                    </a:lnTo>
                    <a:lnTo>
                      <a:pt x="2809" y="1124"/>
                    </a:lnTo>
                    <a:lnTo>
                      <a:pt x="2907" y="1222"/>
                    </a:lnTo>
                    <a:lnTo>
                      <a:pt x="3005" y="1320"/>
                    </a:lnTo>
                    <a:lnTo>
                      <a:pt x="3078" y="1442"/>
                    </a:lnTo>
                    <a:lnTo>
                      <a:pt x="3102" y="1564"/>
                    </a:lnTo>
                    <a:lnTo>
                      <a:pt x="3127" y="1710"/>
                    </a:lnTo>
                    <a:lnTo>
                      <a:pt x="3102" y="1857"/>
                    </a:lnTo>
                    <a:lnTo>
                      <a:pt x="3078" y="1979"/>
                    </a:lnTo>
                    <a:lnTo>
                      <a:pt x="3005" y="2101"/>
                    </a:lnTo>
                    <a:lnTo>
                      <a:pt x="2907" y="2223"/>
                    </a:lnTo>
                    <a:lnTo>
                      <a:pt x="2809" y="2297"/>
                    </a:lnTo>
                    <a:lnTo>
                      <a:pt x="2687" y="2370"/>
                    </a:lnTo>
                    <a:lnTo>
                      <a:pt x="2565" y="2394"/>
                    </a:lnTo>
                    <a:lnTo>
                      <a:pt x="2418" y="2419"/>
                    </a:lnTo>
                    <a:lnTo>
                      <a:pt x="2272" y="2394"/>
                    </a:lnTo>
                    <a:lnTo>
                      <a:pt x="2150" y="2370"/>
                    </a:lnTo>
                    <a:lnTo>
                      <a:pt x="2028" y="2297"/>
                    </a:lnTo>
                    <a:lnTo>
                      <a:pt x="1930" y="2223"/>
                    </a:lnTo>
                    <a:lnTo>
                      <a:pt x="1832" y="2101"/>
                    </a:lnTo>
                    <a:lnTo>
                      <a:pt x="1759" y="1979"/>
                    </a:lnTo>
                    <a:lnTo>
                      <a:pt x="1735" y="1857"/>
                    </a:lnTo>
                    <a:lnTo>
                      <a:pt x="1710" y="1710"/>
                    </a:lnTo>
                    <a:lnTo>
                      <a:pt x="1735" y="1564"/>
                    </a:lnTo>
                    <a:lnTo>
                      <a:pt x="1759" y="1442"/>
                    </a:lnTo>
                    <a:lnTo>
                      <a:pt x="1832" y="1320"/>
                    </a:lnTo>
                    <a:lnTo>
                      <a:pt x="1930" y="1222"/>
                    </a:lnTo>
                    <a:lnTo>
                      <a:pt x="2028" y="1124"/>
                    </a:lnTo>
                    <a:lnTo>
                      <a:pt x="2150" y="1075"/>
                    </a:lnTo>
                    <a:lnTo>
                      <a:pt x="2272" y="1027"/>
                    </a:lnTo>
                    <a:lnTo>
                      <a:pt x="2418" y="1002"/>
                    </a:lnTo>
                    <a:close/>
                    <a:moveTo>
                      <a:pt x="1" y="1"/>
                    </a:moveTo>
                    <a:lnTo>
                      <a:pt x="1" y="8817"/>
                    </a:lnTo>
                    <a:lnTo>
                      <a:pt x="3933" y="8817"/>
                    </a:lnTo>
                    <a:lnTo>
                      <a:pt x="393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1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Google Shape;511;p39"/>
              <p:cNvSpPr/>
              <p:nvPr/>
            </p:nvSpPr>
            <p:spPr>
              <a:xfrm>
                <a:off x="6159353" y="2327518"/>
                <a:ext cx="307150" cy="38835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5534" extrusionOk="0">
                    <a:moveTo>
                      <a:pt x="6326" y="1"/>
                    </a:moveTo>
                    <a:lnTo>
                      <a:pt x="5960" y="25"/>
                    </a:lnTo>
                    <a:lnTo>
                      <a:pt x="5716" y="74"/>
                    </a:lnTo>
                    <a:lnTo>
                      <a:pt x="5520" y="147"/>
                    </a:lnTo>
                    <a:lnTo>
                      <a:pt x="5374" y="221"/>
                    </a:lnTo>
                    <a:lnTo>
                      <a:pt x="4983" y="1466"/>
                    </a:lnTo>
                    <a:lnTo>
                      <a:pt x="4788" y="2028"/>
                    </a:lnTo>
                    <a:lnTo>
                      <a:pt x="4592" y="2541"/>
                    </a:lnTo>
                    <a:lnTo>
                      <a:pt x="4397" y="3005"/>
                    </a:lnTo>
                    <a:lnTo>
                      <a:pt x="4202" y="3396"/>
                    </a:lnTo>
                    <a:lnTo>
                      <a:pt x="4031" y="3689"/>
                    </a:lnTo>
                    <a:lnTo>
                      <a:pt x="3884" y="3933"/>
                    </a:lnTo>
                    <a:lnTo>
                      <a:pt x="3664" y="4153"/>
                    </a:lnTo>
                    <a:lnTo>
                      <a:pt x="3322" y="4495"/>
                    </a:lnTo>
                    <a:lnTo>
                      <a:pt x="2516" y="5252"/>
                    </a:lnTo>
                    <a:lnTo>
                      <a:pt x="1442" y="6229"/>
                    </a:lnTo>
                    <a:lnTo>
                      <a:pt x="1" y="6229"/>
                    </a:lnTo>
                    <a:lnTo>
                      <a:pt x="1" y="13433"/>
                    </a:lnTo>
                    <a:lnTo>
                      <a:pt x="1515" y="13433"/>
                    </a:lnTo>
                    <a:lnTo>
                      <a:pt x="2004" y="13678"/>
                    </a:lnTo>
                    <a:lnTo>
                      <a:pt x="2687" y="13971"/>
                    </a:lnTo>
                    <a:lnTo>
                      <a:pt x="3567" y="14313"/>
                    </a:lnTo>
                    <a:lnTo>
                      <a:pt x="4544" y="14679"/>
                    </a:lnTo>
                    <a:lnTo>
                      <a:pt x="5594" y="14997"/>
                    </a:lnTo>
                    <a:lnTo>
                      <a:pt x="6131" y="15143"/>
                    </a:lnTo>
                    <a:lnTo>
                      <a:pt x="6668" y="15265"/>
                    </a:lnTo>
                    <a:lnTo>
                      <a:pt x="7181" y="15387"/>
                    </a:lnTo>
                    <a:lnTo>
                      <a:pt x="7694" y="15461"/>
                    </a:lnTo>
                    <a:lnTo>
                      <a:pt x="8158" y="15509"/>
                    </a:lnTo>
                    <a:lnTo>
                      <a:pt x="8622" y="15534"/>
                    </a:lnTo>
                    <a:lnTo>
                      <a:pt x="9404" y="15534"/>
                    </a:lnTo>
                    <a:lnTo>
                      <a:pt x="9819" y="15509"/>
                    </a:lnTo>
                    <a:lnTo>
                      <a:pt x="10210" y="15461"/>
                    </a:lnTo>
                    <a:lnTo>
                      <a:pt x="10552" y="15363"/>
                    </a:lnTo>
                    <a:lnTo>
                      <a:pt x="10723" y="15314"/>
                    </a:lnTo>
                    <a:lnTo>
                      <a:pt x="10845" y="15265"/>
                    </a:lnTo>
                    <a:lnTo>
                      <a:pt x="10967" y="15192"/>
                    </a:lnTo>
                    <a:lnTo>
                      <a:pt x="11064" y="15094"/>
                    </a:lnTo>
                    <a:lnTo>
                      <a:pt x="11113" y="14997"/>
                    </a:lnTo>
                    <a:lnTo>
                      <a:pt x="11162" y="14874"/>
                    </a:lnTo>
                    <a:lnTo>
                      <a:pt x="11235" y="14166"/>
                    </a:lnTo>
                    <a:lnTo>
                      <a:pt x="11211" y="13995"/>
                    </a:lnTo>
                    <a:lnTo>
                      <a:pt x="11162" y="13849"/>
                    </a:lnTo>
                    <a:lnTo>
                      <a:pt x="11064" y="13702"/>
                    </a:lnTo>
                    <a:lnTo>
                      <a:pt x="10918" y="13580"/>
                    </a:lnTo>
                    <a:lnTo>
                      <a:pt x="11040" y="13556"/>
                    </a:lnTo>
                    <a:lnTo>
                      <a:pt x="11162" y="13507"/>
                    </a:lnTo>
                    <a:lnTo>
                      <a:pt x="11284" y="13458"/>
                    </a:lnTo>
                    <a:lnTo>
                      <a:pt x="11382" y="13360"/>
                    </a:lnTo>
                    <a:lnTo>
                      <a:pt x="11455" y="13263"/>
                    </a:lnTo>
                    <a:lnTo>
                      <a:pt x="11528" y="13140"/>
                    </a:lnTo>
                    <a:lnTo>
                      <a:pt x="11577" y="12994"/>
                    </a:lnTo>
                    <a:lnTo>
                      <a:pt x="11602" y="12872"/>
                    </a:lnTo>
                    <a:lnTo>
                      <a:pt x="11675" y="11993"/>
                    </a:lnTo>
                    <a:lnTo>
                      <a:pt x="11675" y="11870"/>
                    </a:lnTo>
                    <a:lnTo>
                      <a:pt x="11675" y="11773"/>
                    </a:lnTo>
                    <a:lnTo>
                      <a:pt x="11651" y="11651"/>
                    </a:lnTo>
                    <a:lnTo>
                      <a:pt x="11602" y="11553"/>
                    </a:lnTo>
                    <a:lnTo>
                      <a:pt x="11480" y="11382"/>
                    </a:lnTo>
                    <a:lnTo>
                      <a:pt x="11406" y="11309"/>
                    </a:lnTo>
                    <a:lnTo>
                      <a:pt x="11333" y="11235"/>
                    </a:lnTo>
                    <a:lnTo>
                      <a:pt x="11455" y="11211"/>
                    </a:lnTo>
                    <a:lnTo>
                      <a:pt x="11553" y="11162"/>
                    </a:lnTo>
                    <a:lnTo>
                      <a:pt x="11651" y="11089"/>
                    </a:lnTo>
                    <a:lnTo>
                      <a:pt x="11748" y="10991"/>
                    </a:lnTo>
                    <a:lnTo>
                      <a:pt x="11822" y="10893"/>
                    </a:lnTo>
                    <a:lnTo>
                      <a:pt x="11870" y="10796"/>
                    </a:lnTo>
                    <a:lnTo>
                      <a:pt x="11919" y="10674"/>
                    </a:lnTo>
                    <a:lnTo>
                      <a:pt x="11944" y="10527"/>
                    </a:lnTo>
                    <a:lnTo>
                      <a:pt x="12017" y="9672"/>
                    </a:lnTo>
                    <a:lnTo>
                      <a:pt x="12017" y="9550"/>
                    </a:lnTo>
                    <a:lnTo>
                      <a:pt x="12017" y="9428"/>
                    </a:lnTo>
                    <a:lnTo>
                      <a:pt x="11993" y="9306"/>
                    </a:lnTo>
                    <a:lnTo>
                      <a:pt x="11944" y="9208"/>
                    </a:lnTo>
                    <a:lnTo>
                      <a:pt x="11895" y="9111"/>
                    </a:lnTo>
                    <a:lnTo>
                      <a:pt x="11822" y="9037"/>
                    </a:lnTo>
                    <a:lnTo>
                      <a:pt x="11748" y="8964"/>
                    </a:lnTo>
                    <a:lnTo>
                      <a:pt x="11651" y="8891"/>
                    </a:lnTo>
                    <a:lnTo>
                      <a:pt x="11748" y="8866"/>
                    </a:lnTo>
                    <a:lnTo>
                      <a:pt x="11846" y="8793"/>
                    </a:lnTo>
                    <a:lnTo>
                      <a:pt x="11944" y="8720"/>
                    </a:lnTo>
                    <a:lnTo>
                      <a:pt x="12017" y="8647"/>
                    </a:lnTo>
                    <a:lnTo>
                      <a:pt x="12090" y="8549"/>
                    </a:lnTo>
                    <a:lnTo>
                      <a:pt x="12139" y="8451"/>
                    </a:lnTo>
                    <a:lnTo>
                      <a:pt x="12163" y="8329"/>
                    </a:lnTo>
                    <a:lnTo>
                      <a:pt x="12188" y="8207"/>
                    </a:lnTo>
                    <a:lnTo>
                      <a:pt x="12286" y="7328"/>
                    </a:lnTo>
                    <a:lnTo>
                      <a:pt x="12261" y="7206"/>
                    </a:lnTo>
                    <a:lnTo>
                      <a:pt x="12237" y="7083"/>
                    </a:lnTo>
                    <a:lnTo>
                      <a:pt x="12188" y="6986"/>
                    </a:lnTo>
                    <a:lnTo>
                      <a:pt x="12139" y="6888"/>
                    </a:lnTo>
                    <a:lnTo>
                      <a:pt x="12066" y="6790"/>
                    </a:lnTo>
                    <a:lnTo>
                      <a:pt x="11968" y="6717"/>
                    </a:lnTo>
                    <a:lnTo>
                      <a:pt x="11748" y="6571"/>
                    </a:lnTo>
                    <a:lnTo>
                      <a:pt x="11504" y="6448"/>
                    </a:lnTo>
                    <a:lnTo>
                      <a:pt x="11211" y="6351"/>
                    </a:lnTo>
                    <a:lnTo>
                      <a:pt x="10893" y="6278"/>
                    </a:lnTo>
                    <a:lnTo>
                      <a:pt x="10576" y="6229"/>
                    </a:lnTo>
                    <a:lnTo>
                      <a:pt x="9892" y="6131"/>
                    </a:lnTo>
                    <a:lnTo>
                      <a:pt x="8842" y="6033"/>
                    </a:lnTo>
                    <a:lnTo>
                      <a:pt x="7596" y="5960"/>
                    </a:lnTo>
                    <a:lnTo>
                      <a:pt x="6326" y="5887"/>
                    </a:lnTo>
                    <a:lnTo>
                      <a:pt x="6497" y="5594"/>
                    </a:lnTo>
                    <a:lnTo>
                      <a:pt x="6644" y="5252"/>
                    </a:lnTo>
                    <a:lnTo>
                      <a:pt x="6790" y="4885"/>
                    </a:lnTo>
                    <a:lnTo>
                      <a:pt x="6888" y="4495"/>
                    </a:lnTo>
                    <a:lnTo>
                      <a:pt x="6986" y="4104"/>
                    </a:lnTo>
                    <a:lnTo>
                      <a:pt x="7083" y="3689"/>
                    </a:lnTo>
                    <a:lnTo>
                      <a:pt x="7181" y="2883"/>
                    </a:lnTo>
                    <a:lnTo>
                      <a:pt x="7254" y="2150"/>
                    </a:lnTo>
                    <a:lnTo>
                      <a:pt x="7303" y="1539"/>
                    </a:lnTo>
                    <a:lnTo>
                      <a:pt x="7303" y="978"/>
                    </a:lnTo>
                    <a:lnTo>
                      <a:pt x="7303" y="807"/>
                    </a:lnTo>
                    <a:lnTo>
                      <a:pt x="7230" y="611"/>
                    </a:lnTo>
                    <a:lnTo>
                      <a:pt x="7157" y="465"/>
                    </a:lnTo>
                    <a:lnTo>
                      <a:pt x="7035" y="318"/>
                    </a:lnTo>
                    <a:lnTo>
                      <a:pt x="6888" y="172"/>
                    </a:lnTo>
                    <a:lnTo>
                      <a:pt x="6717" y="98"/>
                    </a:lnTo>
                    <a:lnTo>
                      <a:pt x="6522" y="25"/>
                    </a:lnTo>
                    <a:lnTo>
                      <a:pt x="63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1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2" name="Google Shape;509;p39"/>
            <p:cNvGrpSpPr/>
            <p:nvPr/>
          </p:nvGrpSpPr>
          <p:grpSpPr>
            <a:xfrm rot="10800000">
              <a:off x="2059146" y="3372979"/>
              <a:ext cx="642913" cy="595512"/>
              <a:chOff x="5975075" y="2327500"/>
              <a:chExt cx="420100" cy="388350"/>
            </a:xfrm>
            <a:grpFill/>
          </p:grpSpPr>
          <p:sp>
            <p:nvSpPr>
              <p:cNvPr id="23" name="Google Shape;510;p39"/>
              <p:cNvSpPr/>
              <p:nvPr/>
            </p:nvSpPr>
            <p:spPr>
              <a:xfrm>
                <a:off x="5975075" y="2474650"/>
                <a:ext cx="9832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8818" extrusionOk="0">
                    <a:moveTo>
                      <a:pt x="2418" y="1002"/>
                    </a:moveTo>
                    <a:lnTo>
                      <a:pt x="2565" y="1027"/>
                    </a:lnTo>
                    <a:lnTo>
                      <a:pt x="2687" y="1075"/>
                    </a:lnTo>
                    <a:lnTo>
                      <a:pt x="2809" y="1124"/>
                    </a:lnTo>
                    <a:lnTo>
                      <a:pt x="2907" y="1222"/>
                    </a:lnTo>
                    <a:lnTo>
                      <a:pt x="3005" y="1320"/>
                    </a:lnTo>
                    <a:lnTo>
                      <a:pt x="3078" y="1442"/>
                    </a:lnTo>
                    <a:lnTo>
                      <a:pt x="3102" y="1564"/>
                    </a:lnTo>
                    <a:lnTo>
                      <a:pt x="3127" y="1710"/>
                    </a:lnTo>
                    <a:lnTo>
                      <a:pt x="3102" y="1857"/>
                    </a:lnTo>
                    <a:lnTo>
                      <a:pt x="3078" y="1979"/>
                    </a:lnTo>
                    <a:lnTo>
                      <a:pt x="3005" y="2101"/>
                    </a:lnTo>
                    <a:lnTo>
                      <a:pt x="2907" y="2223"/>
                    </a:lnTo>
                    <a:lnTo>
                      <a:pt x="2809" y="2297"/>
                    </a:lnTo>
                    <a:lnTo>
                      <a:pt x="2687" y="2370"/>
                    </a:lnTo>
                    <a:lnTo>
                      <a:pt x="2565" y="2394"/>
                    </a:lnTo>
                    <a:lnTo>
                      <a:pt x="2418" y="2419"/>
                    </a:lnTo>
                    <a:lnTo>
                      <a:pt x="2272" y="2394"/>
                    </a:lnTo>
                    <a:lnTo>
                      <a:pt x="2150" y="2370"/>
                    </a:lnTo>
                    <a:lnTo>
                      <a:pt x="2028" y="2297"/>
                    </a:lnTo>
                    <a:lnTo>
                      <a:pt x="1930" y="2223"/>
                    </a:lnTo>
                    <a:lnTo>
                      <a:pt x="1832" y="2101"/>
                    </a:lnTo>
                    <a:lnTo>
                      <a:pt x="1759" y="1979"/>
                    </a:lnTo>
                    <a:lnTo>
                      <a:pt x="1735" y="1857"/>
                    </a:lnTo>
                    <a:lnTo>
                      <a:pt x="1710" y="1710"/>
                    </a:lnTo>
                    <a:lnTo>
                      <a:pt x="1735" y="1564"/>
                    </a:lnTo>
                    <a:lnTo>
                      <a:pt x="1759" y="1442"/>
                    </a:lnTo>
                    <a:lnTo>
                      <a:pt x="1832" y="1320"/>
                    </a:lnTo>
                    <a:lnTo>
                      <a:pt x="1930" y="1222"/>
                    </a:lnTo>
                    <a:lnTo>
                      <a:pt x="2028" y="1124"/>
                    </a:lnTo>
                    <a:lnTo>
                      <a:pt x="2150" y="1075"/>
                    </a:lnTo>
                    <a:lnTo>
                      <a:pt x="2272" y="1027"/>
                    </a:lnTo>
                    <a:lnTo>
                      <a:pt x="2418" y="1002"/>
                    </a:lnTo>
                    <a:close/>
                    <a:moveTo>
                      <a:pt x="1" y="1"/>
                    </a:moveTo>
                    <a:lnTo>
                      <a:pt x="1" y="8817"/>
                    </a:lnTo>
                    <a:lnTo>
                      <a:pt x="3933" y="8817"/>
                    </a:lnTo>
                    <a:lnTo>
                      <a:pt x="393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1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Google Shape;511;p39"/>
              <p:cNvSpPr/>
              <p:nvPr/>
            </p:nvSpPr>
            <p:spPr>
              <a:xfrm>
                <a:off x="6088025" y="2327500"/>
                <a:ext cx="307150" cy="38835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5534" extrusionOk="0">
                    <a:moveTo>
                      <a:pt x="6326" y="1"/>
                    </a:moveTo>
                    <a:lnTo>
                      <a:pt x="5960" y="25"/>
                    </a:lnTo>
                    <a:lnTo>
                      <a:pt x="5716" y="74"/>
                    </a:lnTo>
                    <a:lnTo>
                      <a:pt x="5520" y="147"/>
                    </a:lnTo>
                    <a:lnTo>
                      <a:pt x="5374" y="221"/>
                    </a:lnTo>
                    <a:lnTo>
                      <a:pt x="4983" y="1466"/>
                    </a:lnTo>
                    <a:lnTo>
                      <a:pt x="4788" y="2028"/>
                    </a:lnTo>
                    <a:lnTo>
                      <a:pt x="4592" y="2541"/>
                    </a:lnTo>
                    <a:lnTo>
                      <a:pt x="4397" y="3005"/>
                    </a:lnTo>
                    <a:lnTo>
                      <a:pt x="4202" y="3396"/>
                    </a:lnTo>
                    <a:lnTo>
                      <a:pt x="4031" y="3689"/>
                    </a:lnTo>
                    <a:lnTo>
                      <a:pt x="3884" y="3933"/>
                    </a:lnTo>
                    <a:lnTo>
                      <a:pt x="3664" y="4153"/>
                    </a:lnTo>
                    <a:lnTo>
                      <a:pt x="3322" y="4495"/>
                    </a:lnTo>
                    <a:lnTo>
                      <a:pt x="2516" y="5252"/>
                    </a:lnTo>
                    <a:lnTo>
                      <a:pt x="1442" y="6229"/>
                    </a:lnTo>
                    <a:lnTo>
                      <a:pt x="1" y="6229"/>
                    </a:lnTo>
                    <a:lnTo>
                      <a:pt x="1" y="13433"/>
                    </a:lnTo>
                    <a:lnTo>
                      <a:pt x="1515" y="13433"/>
                    </a:lnTo>
                    <a:lnTo>
                      <a:pt x="2004" y="13678"/>
                    </a:lnTo>
                    <a:lnTo>
                      <a:pt x="2687" y="13971"/>
                    </a:lnTo>
                    <a:lnTo>
                      <a:pt x="3567" y="14313"/>
                    </a:lnTo>
                    <a:lnTo>
                      <a:pt x="4544" y="14679"/>
                    </a:lnTo>
                    <a:lnTo>
                      <a:pt x="5594" y="14997"/>
                    </a:lnTo>
                    <a:lnTo>
                      <a:pt x="6131" y="15143"/>
                    </a:lnTo>
                    <a:lnTo>
                      <a:pt x="6668" y="15265"/>
                    </a:lnTo>
                    <a:lnTo>
                      <a:pt x="7181" y="15387"/>
                    </a:lnTo>
                    <a:lnTo>
                      <a:pt x="7694" y="15461"/>
                    </a:lnTo>
                    <a:lnTo>
                      <a:pt x="8158" y="15509"/>
                    </a:lnTo>
                    <a:lnTo>
                      <a:pt x="8622" y="15534"/>
                    </a:lnTo>
                    <a:lnTo>
                      <a:pt x="9404" y="15534"/>
                    </a:lnTo>
                    <a:lnTo>
                      <a:pt x="9819" y="15509"/>
                    </a:lnTo>
                    <a:lnTo>
                      <a:pt x="10210" y="15461"/>
                    </a:lnTo>
                    <a:lnTo>
                      <a:pt x="10552" y="15363"/>
                    </a:lnTo>
                    <a:lnTo>
                      <a:pt x="10723" y="15314"/>
                    </a:lnTo>
                    <a:lnTo>
                      <a:pt x="10845" y="15265"/>
                    </a:lnTo>
                    <a:lnTo>
                      <a:pt x="10967" y="15192"/>
                    </a:lnTo>
                    <a:lnTo>
                      <a:pt x="11064" y="15094"/>
                    </a:lnTo>
                    <a:lnTo>
                      <a:pt x="11113" y="14997"/>
                    </a:lnTo>
                    <a:lnTo>
                      <a:pt x="11162" y="14874"/>
                    </a:lnTo>
                    <a:lnTo>
                      <a:pt x="11235" y="14166"/>
                    </a:lnTo>
                    <a:lnTo>
                      <a:pt x="11211" y="13995"/>
                    </a:lnTo>
                    <a:lnTo>
                      <a:pt x="11162" y="13849"/>
                    </a:lnTo>
                    <a:lnTo>
                      <a:pt x="11064" y="13702"/>
                    </a:lnTo>
                    <a:lnTo>
                      <a:pt x="10918" y="13580"/>
                    </a:lnTo>
                    <a:lnTo>
                      <a:pt x="11040" y="13556"/>
                    </a:lnTo>
                    <a:lnTo>
                      <a:pt x="11162" y="13507"/>
                    </a:lnTo>
                    <a:lnTo>
                      <a:pt x="11284" y="13458"/>
                    </a:lnTo>
                    <a:lnTo>
                      <a:pt x="11382" y="13360"/>
                    </a:lnTo>
                    <a:lnTo>
                      <a:pt x="11455" y="13263"/>
                    </a:lnTo>
                    <a:lnTo>
                      <a:pt x="11528" y="13140"/>
                    </a:lnTo>
                    <a:lnTo>
                      <a:pt x="11577" y="12994"/>
                    </a:lnTo>
                    <a:lnTo>
                      <a:pt x="11602" y="12872"/>
                    </a:lnTo>
                    <a:lnTo>
                      <a:pt x="11675" y="11993"/>
                    </a:lnTo>
                    <a:lnTo>
                      <a:pt x="11675" y="11870"/>
                    </a:lnTo>
                    <a:lnTo>
                      <a:pt x="11675" y="11773"/>
                    </a:lnTo>
                    <a:lnTo>
                      <a:pt x="11651" y="11651"/>
                    </a:lnTo>
                    <a:lnTo>
                      <a:pt x="11602" y="11553"/>
                    </a:lnTo>
                    <a:lnTo>
                      <a:pt x="11480" y="11382"/>
                    </a:lnTo>
                    <a:lnTo>
                      <a:pt x="11406" y="11309"/>
                    </a:lnTo>
                    <a:lnTo>
                      <a:pt x="11333" y="11235"/>
                    </a:lnTo>
                    <a:lnTo>
                      <a:pt x="11455" y="11211"/>
                    </a:lnTo>
                    <a:lnTo>
                      <a:pt x="11553" y="11162"/>
                    </a:lnTo>
                    <a:lnTo>
                      <a:pt x="11651" y="11089"/>
                    </a:lnTo>
                    <a:lnTo>
                      <a:pt x="11748" y="10991"/>
                    </a:lnTo>
                    <a:lnTo>
                      <a:pt x="11822" y="10893"/>
                    </a:lnTo>
                    <a:lnTo>
                      <a:pt x="11870" y="10796"/>
                    </a:lnTo>
                    <a:lnTo>
                      <a:pt x="11919" y="10674"/>
                    </a:lnTo>
                    <a:lnTo>
                      <a:pt x="11944" y="10527"/>
                    </a:lnTo>
                    <a:lnTo>
                      <a:pt x="12017" y="9672"/>
                    </a:lnTo>
                    <a:lnTo>
                      <a:pt x="12017" y="9550"/>
                    </a:lnTo>
                    <a:lnTo>
                      <a:pt x="12017" y="9428"/>
                    </a:lnTo>
                    <a:lnTo>
                      <a:pt x="11993" y="9306"/>
                    </a:lnTo>
                    <a:lnTo>
                      <a:pt x="11944" y="9208"/>
                    </a:lnTo>
                    <a:lnTo>
                      <a:pt x="11895" y="9111"/>
                    </a:lnTo>
                    <a:lnTo>
                      <a:pt x="11822" y="9037"/>
                    </a:lnTo>
                    <a:lnTo>
                      <a:pt x="11748" y="8964"/>
                    </a:lnTo>
                    <a:lnTo>
                      <a:pt x="11651" y="8891"/>
                    </a:lnTo>
                    <a:lnTo>
                      <a:pt x="11748" y="8866"/>
                    </a:lnTo>
                    <a:lnTo>
                      <a:pt x="11846" y="8793"/>
                    </a:lnTo>
                    <a:lnTo>
                      <a:pt x="11944" y="8720"/>
                    </a:lnTo>
                    <a:lnTo>
                      <a:pt x="12017" y="8647"/>
                    </a:lnTo>
                    <a:lnTo>
                      <a:pt x="12090" y="8549"/>
                    </a:lnTo>
                    <a:lnTo>
                      <a:pt x="12139" y="8451"/>
                    </a:lnTo>
                    <a:lnTo>
                      <a:pt x="12163" y="8329"/>
                    </a:lnTo>
                    <a:lnTo>
                      <a:pt x="12188" y="8207"/>
                    </a:lnTo>
                    <a:lnTo>
                      <a:pt x="12286" y="7328"/>
                    </a:lnTo>
                    <a:lnTo>
                      <a:pt x="12261" y="7206"/>
                    </a:lnTo>
                    <a:lnTo>
                      <a:pt x="12237" y="7083"/>
                    </a:lnTo>
                    <a:lnTo>
                      <a:pt x="12188" y="6986"/>
                    </a:lnTo>
                    <a:lnTo>
                      <a:pt x="12139" y="6888"/>
                    </a:lnTo>
                    <a:lnTo>
                      <a:pt x="12066" y="6790"/>
                    </a:lnTo>
                    <a:lnTo>
                      <a:pt x="11968" y="6717"/>
                    </a:lnTo>
                    <a:lnTo>
                      <a:pt x="11748" y="6571"/>
                    </a:lnTo>
                    <a:lnTo>
                      <a:pt x="11504" y="6448"/>
                    </a:lnTo>
                    <a:lnTo>
                      <a:pt x="11211" y="6351"/>
                    </a:lnTo>
                    <a:lnTo>
                      <a:pt x="10893" y="6278"/>
                    </a:lnTo>
                    <a:lnTo>
                      <a:pt x="10576" y="6229"/>
                    </a:lnTo>
                    <a:lnTo>
                      <a:pt x="9892" y="6131"/>
                    </a:lnTo>
                    <a:lnTo>
                      <a:pt x="8842" y="6033"/>
                    </a:lnTo>
                    <a:lnTo>
                      <a:pt x="7596" y="5960"/>
                    </a:lnTo>
                    <a:lnTo>
                      <a:pt x="6326" y="5887"/>
                    </a:lnTo>
                    <a:lnTo>
                      <a:pt x="6497" y="5594"/>
                    </a:lnTo>
                    <a:lnTo>
                      <a:pt x="6644" y="5252"/>
                    </a:lnTo>
                    <a:lnTo>
                      <a:pt x="6790" y="4885"/>
                    </a:lnTo>
                    <a:lnTo>
                      <a:pt x="6888" y="4495"/>
                    </a:lnTo>
                    <a:lnTo>
                      <a:pt x="6986" y="4104"/>
                    </a:lnTo>
                    <a:lnTo>
                      <a:pt x="7083" y="3689"/>
                    </a:lnTo>
                    <a:lnTo>
                      <a:pt x="7181" y="2883"/>
                    </a:lnTo>
                    <a:lnTo>
                      <a:pt x="7254" y="2150"/>
                    </a:lnTo>
                    <a:lnTo>
                      <a:pt x="7303" y="1539"/>
                    </a:lnTo>
                    <a:lnTo>
                      <a:pt x="7303" y="978"/>
                    </a:lnTo>
                    <a:lnTo>
                      <a:pt x="7303" y="807"/>
                    </a:lnTo>
                    <a:lnTo>
                      <a:pt x="7230" y="611"/>
                    </a:lnTo>
                    <a:lnTo>
                      <a:pt x="7157" y="465"/>
                    </a:lnTo>
                    <a:lnTo>
                      <a:pt x="7035" y="318"/>
                    </a:lnTo>
                    <a:lnTo>
                      <a:pt x="6888" y="172"/>
                    </a:lnTo>
                    <a:lnTo>
                      <a:pt x="6717" y="98"/>
                    </a:lnTo>
                    <a:lnTo>
                      <a:pt x="6522" y="25"/>
                    </a:lnTo>
                    <a:lnTo>
                      <a:pt x="63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1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735381" y="2760609"/>
            <a:ext cx="2602787" cy="1139978"/>
            <a:chOff x="455465" y="2680113"/>
            <a:chExt cx="2602787" cy="1139978"/>
          </a:xfrm>
        </p:grpSpPr>
        <p:sp>
          <p:nvSpPr>
            <p:cNvPr id="27" name="Rectangle 26"/>
            <p:cNvSpPr/>
            <p:nvPr/>
          </p:nvSpPr>
          <p:spPr>
            <a:xfrm>
              <a:off x="1702955" y="2680113"/>
              <a:ext cx="1355297" cy="4547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2"/>
                  </a:solidFill>
                  <a:latin typeface="Kulim Park"/>
                </a:rPr>
                <a:t>Test</a:t>
              </a:r>
            </a:p>
            <a:p>
              <a:pPr algn="ctr"/>
              <a:r>
                <a:rPr lang="de-DE" b="1" dirty="0">
                  <a:solidFill>
                    <a:schemeClr val="bg2"/>
                  </a:solidFill>
                  <a:latin typeface="Kulim Park"/>
                </a:rPr>
                <a:t>Set</a:t>
              </a:r>
              <a:endParaRPr lang="en-US" b="1" dirty="0">
                <a:solidFill>
                  <a:schemeClr val="bg2"/>
                </a:solidFill>
                <a:latin typeface="Kulim Park"/>
              </a:endParaRPr>
            </a:p>
          </p:txBody>
        </p:sp>
        <p:grpSp>
          <p:nvGrpSpPr>
            <p:cNvPr id="28" name="Google Shape;509;p39"/>
            <p:cNvGrpSpPr/>
            <p:nvPr/>
          </p:nvGrpSpPr>
          <p:grpSpPr>
            <a:xfrm>
              <a:off x="455465" y="3294303"/>
              <a:ext cx="673538" cy="525788"/>
              <a:chOff x="6034774" y="2327499"/>
              <a:chExt cx="425349" cy="388350"/>
            </a:xfrm>
            <a:solidFill>
              <a:schemeClr val="accent4"/>
            </a:solidFill>
          </p:grpSpPr>
          <p:sp>
            <p:nvSpPr>
              <p:cNvPr id="32" name="Google Shape;510;p39"/>
              <p:cNvSpPr/>
              <p:nvPr/>
            </p:nvSpPr>
            <p:spPr>
              <a:xfrm>
                <a:off x="6034774" y="2474972"/>
                <a:ext cx="9832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8818" extrusionOk="0">
                    <a:moveTo>
                      <a:pt x="2418" y="1002"/>
                    </a:moveTo>
                    <a:lnTo>
                      <a:pt x="2565" y="1027"/>
                    </a:lnTo>
                    <a:lnTo>
                      <a:pt x="2687" y="1075"/>
                    </a:lnTo>
                    <a:lnTo>
                      <a:pt x="2809" y="1124"/>
                    </a:lnTo>
                    <a:lnTo>
                      <a:pt x="2907" y="1222"/>
                    </a:lnTo>
                    <a:lnTo>
                      <a:pt x="3005" y="1320"/>
                    </a:lnTo>
                    <a:lnTo>
                      <a:pt x="3078" y="1442"/>
                    </a:lnTo>
                    <a:lnTo>
                      <a:pt x="3102" y="1564"/>
                    </a:lnTo>
                    <a:lnTo>
                      <a:pt x="3127" y="1710"/>
                    </a:lnTo>
                    <a:lnTo>
                      <a:pt x="3102" y="1857"/>
                    </a:lnTo>
                    <a:lnTo>
                      <a:pt x="3078" y="1979"/>
                    </a:lnTo>
                    <a:lnTo>
                      <a:pt x="3005" y="2101"/>
                    </a:lnTo>
                    <a:lnTo>
                      <a:pt x="2907" y="2223"/>
                    </a:lnTo>
                    <a:lnTo>
                      <a:pt x="2809" y="2297"/>
                    </a:lnTo>
                    <a:lnTo>
                      <a:pt x="2687" y="2370"/>
                    </a:lnTo>
                    <a:lnTo>
                      <a:pt x="2565" y="2394"/>
                    </a:lnTo>
                    <a:lnTo>
                      <a:pt x="2418" y="2419"/>
                    </a:lnTo>
                    <a:lnTo>
                      <a:pt x="2272" y="2394"/>
                    </a:lnTo>
                    <a:lnTo>
                      <a:pt x="2150" y="2370"/>
                    </a:lnTo>
                    <a:lnTo>
                      <a:pt x="2028" y="2297"/>
                    </a:lnTo>
                    <a:lnTo>
                      <a:pt x="1930" y="2223"/>
                    </a:lnTo>
                    <a:lnTo>
                      <a:pt x="1832" y="2101"/>
                    </a:lnTo>
                    <a:lnTo>
                      <a:pt x="1759" y="1979"/>
                    </a:lnTo>
                    <a:lnTo>
                      <a:pt x="1735" y="1857"/>
                    </a:lnTo>
                    <a:lnTo>
                      <a:pt x="1710" y="1710"/>
                    </a:lnTo>
                    <a:lnTo>
                      <a:pt x="1735" y="1564"/>
                    </a:lnTo>
                    <a:lnTo>
                      <a:pt x="1759" y="1442"/>
                    </a:lnTo>
                    <a:lnTo>
                      <a:pt x="1832" y="1320"/>
                    </a:lnTo>
                    <a:lnTo>
                      <a:pt x="1930" y="1222"/>
                    </a:lnTo>
                    <a:lnTo>
                      <a:pt x="2028" y="1124"/>
                    </a:lnTo>
                    <a:lnTo>
                      <a:pt x="2150" y="1075"/>
                    </a:lnTo>
                    <a:lnTo>
                      <a:pt x="2272" y="1027"/>
                    </a:lnTo>
                    <a:lnTo>
                      <a:pt x="2418" y="1002"/>
                    </a:lnTo>
                    <a:close/>
                    <a:moveTo>
                      <a:pt x="1" y="1"/>
                    </a:moveTo>
                    <a:lnTo>
                      <a:pt x="1" y="8817"/>
                    </a:lnTo>
                    <a:lnTo>
                      <a:pt x="3933" y="8817"/>
                    </a:lnTo>
                    <a:lnTo>
                      <a:pt x="393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1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Google Shape;511;p39"/>
              <p:cNvSpPr/>
              <p:nvPr/>
            </p:nvSpPr>
            <p:spPr>
              <a:xfrm>
                <a:off x="6152973" y="2327499"/>
                <a:ext cx="307150" cy="38835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5534" extrusionOk="0">
                    <a:moveTo>
                      <a:pt x="6326" y="1"/>
                    </a:moveTo>
                    <a:lnTo>
                      <a:pt x="5960" y="25"/>
                    </a:lnTo>
                    <a:lnTo>
                      <a:pt x="5716" y="74"/>
                    </a:lnTo>
                    <a:lnTo>
                      <a:pt x="5520" y="147"/>
                    </a:lnTo>
                    <a:lnTo>
                      <a:pt x="5374" y="221"/>
                    </a:lnTo>
                    <a:lnTo>
                      <a:pt x="4983" y="1466"/>
                    </a:lnTo>
                    <a:lnTo>
                      <a:pt x="4788" y="2028"/>
                    </a:lnTo>
                    <a:lnTo>
                      <a:pt x="4592" y="2541"/>
                    </a:lnTo>
                    <a:lnTo>
                      <a:pt x="4397" y="3005"/>
                    </a:lnTo>
                    <a:lnTo>
                      <a:pt x="4202" y="3396"/>
                    </a:lnTo>
                    <a:lnTo>
                      <a:pt x="4031" y="3689"/>
                    </a:lnTo>
                    <a:lnTo>
                      <a:pt x="3884" y="3933"/>
                    </a:lnTo>
                    <a:lnTo>
                      <a:pt x="3664" y="4153"/>
                    </a:lnTo>
                    <a:lnTo>
                      <a:pt x="3322" y="4495"/>
                    </a:lnTo>
                    <a:lnTo>
                      <a:pt x="2516" y="5252"/>
                    </a:lnTo>
                    <a:lnTo>
                      <a:pt x="1442" y="6229"/>
                    </a:lnTo>
                    <a:lnTo>
                      <a:pt x="1" y="6229"/>
                    </a:lnTo>
                    <a:lnTo>
                      <a:pt x="1" y="13433"/>
                    </a:lnTo>
                    <a:lnTo>
                      <a:pt x="1515" y="13433"/>
                    </a:lnTo>
                    <a:lnTo>
                      <a:pt x="2004" y="13678"/>
                    </a:lnTo>
                    <a:lnTo>
                      <a:pt x="2687" y="13971"/>
                    </a:lnTo>
                    <a:lnTo>
                      <a:pt x="3567" y="14313"/>
                    </a:lnTo>
                    <a:lnTo>
                      <a:pt x="4544" y="14679"/>
                    </a:lnTo>
                    <a:lnTo>
                      <a:pt x="5594" y="14997"/>
                    </a:lnTo>
                    <a:lnTo>
                      <a:pt x="6131" y="15143"/>
                    </a:lnTo>
                    <a:lnTo>
                      <a:pt x="6668" y="15265"/>
                    </a:lnTo>
                    <a:lnTo>
                      <a:pt x="7181" y="15387"/>
                    </a:lnTo>
                    <a:lnTo>
                      <a:pt x="7694" y="15461"/>
                    </a:lnTo>
                    <a:lnTo>
                      <a:pt x="8158" y="15509"/>
                    </a:lnTo>
                    <a:lnTo>
                      <a:pt x="8622" y="15534"/>
                    </a:lnTo>
                    <a:lnTo>
                      <a:pt x="9404" y="15534"/>
                    </a:lnTo>
                    <a:lnTo>
                      <a:pt x="9819" y="15509"/>
                    </a:lnTo>
                    <a:lnTo>
                      <a:pt x="10210" y="15461"/>
                    </a:lnTo>
                    <a:lnTo>
                      <a:pt x="10552" y="15363"/>
                    </a:lnTo>
                    <a:lnTo>
                      <a:pt x="10723" y="15314"/>
                    </a:lnTo>
                    <a:lnTo>
                      <a:pt x="10845" y="15265"/>
                    </a:lnTo>
                    <a:lnTo>
                      <a:pt x="10967" y="15192"/>
                    </a:lnTo>
                    <a:lnTo>
                      <a:pt x="11064" y="15094"/>
                    </a:lnTo>
                    <a:lnTo>
                      <a:pt x="11113" y="14997"/>
                    </a:lnTo>
                    <a:lnTo>
                      <a:pt x="11162" y="14874"/>
                    </a:lnTo>
                    <a:lnTo>
                      <a:pt x="11235" y="14166"/>
                    </a:lnTo>
                    <a:lnTo>
                      <a:pt x="11211" y="13995"/>
                    </a:lnTo>
                    <a:lnTo>
                      <a:pt x="11162" y="13849"/>
                    </a:lnTo>
                    <a:lnTo>
                      <a:pt x="11064" y="13702"/>
                    </a:lnTo>
                    <a:lnTo>
                      <a:pt x="10918" y="13580"/>
                    </a:lnTo>
                    <a:lnTo>
                      <a:pt x="11040" y="13556"/>
                    </a:lnTo>
                    <a:lnTo>
                      <a:pt x="11162" y="13507"/>
                    </a:lnTo>
                    <a:lnTo>
                      <a:pt x="11284" y="13458"/>
                    </a:lnTo>
                    <a:lnTo>
                      <a:pt x="11382" y="13360"/>
                    </a:lnTo>
                    <a:lnTo>
                      <a:pt x="11455" y="13263"/>
                    </a:lnTo>
                    <a:lnTo>
                      <a:pt x="11528" y="13140"/>
                    </a:lnTo>
                    <a:lnTo>
                      <a:pt x="11577" y="12994"/>
                    </a:lnTo>
                    <a:lnTo>
                      <a:pt x="11602" y="12872"/>
                    </a:lnTo>
                    <a:lnTo>
                      <a:pt x="11675" y="11993"/>
                    </a:lnTo>
                    <a:lnTo>
                      <a:pt x="11675" y="11870"/>
                    </a:lnTo>
                    <a:lnTo>
                      <a:pt x="11675" y="11773"/>
                    </a:lnTo>
                    <a:lnTo>
                      <a:pt x="11651" y="11651"/>
                    </a:lnTo>
                    <a:lnTo>
                      <a:pt x="11602" y="11553"/>
                    </a:lnTo>
                    <a:lnTo>
                      <a:pt x="11480" y="11382"/>
                    </a:lnTo>
                    <a:lnTo>
                      <a:pt x="11406" y="11309"/>
                    </a:lnTo>
                    <a:lnTo>
                      <a:pt x="11333" y="11235"/>
                    </a:lnTo>
                    <a:lnTo>
                      <a:pt x="11455" y="11211"/>
                    </a:lnTo>
                    <a:lnTo>
                      <a:pt x="11553" y="11162"/>
                    </a:lnTo>
                    <a:lnTo>
                      <a:pt x="11651" y="11089"/>
                    </a:lnTo>
                    <a:lnTo>
                      <a:pt x="11748" y="10991"/>
                    </a:lnTo>
                    <a:lnTo>
                      <a:pt x="11822" y="10893"/>
                    </a:lnTo>
                    <a:lnTo>
                      <a:pt x="11870" y="10796"/>
                    </a:lnTo>
                    <a:lnTo>
                      <a:pt x="11919" y="10674"/>
                    </a:lnTo>
                    <a:lnTo>
                      <a:pt x="11944" y="10527"/>
                    </a:lnTo>
                    <a:lnTo>
                      <a:pt x="12017" y="9672"/>
                    </a:lnTo>
                    <a:lnTo>
                      <a:pt x="12017" y="9550"/>
                    </a:lnTo>
                    <a:lnTo>
                      <a:pt x="12017" y="9428"/>
                    </a:lnTo>
                    <a:lnTo>
                      <a:pt x="11993" y="9306"/>
                    </a:lnTo>
                    <a:lnTo>
                      <a:pt x="11944" y="9208"/>
                    </a:lnTo>
                    <a:lnTo>
                      <a:pt x="11895" y="9111"/>
                    </a:lnTo>
                    <a:lnTo>
                      <a:pt x="11822" y="9037"/>
                    </a:lnTo>
                    <a:lnTo>
                      <a:pt x="11748" y="8964"/>
                    </a:lnTo>
                    <a:lnTo>
                      <a:pt x="11651" y="8891"/>
                    </a:lnTo>
                    <a:lnTo>
                      <a:pt x="11748" y="8866"/>
                    </a:lnTo>
                    <a:lnTo>
                      <a:pt x="11846" y="8793"/>
                    </a:lnTo>
                    <a:lnTo>
                      <a:pt x="11944" y="8720"/>
                    </a:lnTo>
                    <a:lnTo>
                      <a:pt x="12017" y="8647"/>
                    </a:lnTo>
                    <a:lnTo>
                      <a:pt x="12090" y="8549"/>
                    </a:lnTo>
                    <a:lnTo>
                      <a:pt x="12139" y="8451"/>
                    </a:lnTo>
                    <a:lnTo>
                      <a:pt x="12163" y="8329"/>
                    </a:lnTo>
                    <a:lnTo>
                      <a:pt x="12188" y="8207"/>
                    </a:lnTo>
                    <a:lnTo>
                      <a:pt x="12286" y="7328"/>
                    </a:lnTo>
                    <a:lnTo>
                      <a:pt x="12261" y="7206"/>
                    </a:lnTo>
                    <a:lnTo>
                      <a:pt x="12237" y="7083"/>
                    </a:lnTo>
                    <a:lnTo>
                      <a:pt x="12188" y="6986"/>
                    </a:lnTo>
                    <a:lnTo>
                      <a:pt x="12139" y="6888"/>
                    </a:lnTo>
                    <a:lnTo>
                      <a:pt x="12066" y="6790"/>
                    </a:lnTo>
                    <a:lnTo>
                      <a:pt x="11968" y="6717"/>
                    </a:lnTo>
                    <a:lnTo>
                      <a:pt x="11748" y="6571"/>
                    </a:lnTo>
                    <a:lnTo>
                      <a:pt x="11504" y="6448"/>
                    </a:lnTo>
                    <a:lnTo>
                      <a:pt x="11211" y="6351"/>
                    </a:lnTo>
                    <a:lnTo>
                      <a:pt x="10893" y="6278"/>
                    </a:lnTo>
                    <a:lnTo>
                      <a:pt x="10576" y="6229"/>
                    </a:lnTo>
                    <a:lnTo>
                      <a:pt x="9892" y="6131"/>
                    </a:lnTo>
                    <a:lnTo>
                      <a:pt x="8842" y="6033"/>
                    </a:lnTo>
                    <a:lnTo>
                      <a:pt x="7596" y="5960"/>
                    </a:lnTo>
                    <a:lnTo>
                      <a:pt x="6326" y="5887"/>
                    </a:lnTo>
                    <a:lnTo>
                      <a:pt x="6497" y="5594"/>
                    </a:lnTo>
                    <a:lnTo>
                      <a:pt x="6644" y="5252"/>
                    </a:lnTo>
                    <a:lnTo>
                      <a:pt x="6790" y="4885"/>
                    </a:lnTo>
                    <a:lnTo>
                      <a:pt x="6888" y="4495"/>
                    </a:lnTo>
                    <a:lnTo>
                      <a:pt x="6986" y="4104"/>
                    </a:lnTo>
                    <a:lnTo>
                      <a:pt x="7083" y="3689"/>
                    </a:lnTo>
                    <a:lnTo>
                      <a:pt x="7181" y="2883"/>
                    </a:lnTo>
                    <a:lnTo>
                      <a:pt x="7254" y="2150"/>
                    </a:lnTo>
                    <a:lnTo>
                      <a:pt x="7303" y="1539"/>
                    </a:lnTo>
                    <a:lnTo>
                      <a:pt x="7303" y="978"/>
                    </a:lnTo>
                    <a:lnTo>
                      <a:pt x="7303" y="807"/>
                    </a:lnTo>
                    <a:lnTo>
                      <a:pt x="7230" y="611"/>
                    </a:lnTo>
                    <a:lnTo>
                      <a:pt x="7157" y="465"/>
                    </a:lnTo>
                    <a:lnTo>
                      <a:pt x="7035" y="318"/>
                    </a:lnTo>
                    <a:lnTo>
                      <a:pt x="6888" y="172"/>
                    </a:lnTo>
                    <a:lnTo>
                      <a:pt x="6717" y="98"/>
                    </a:lnTo>
                    <a:lnTo>
                      <a:pt x="6522" y="25"/>
                    </a:lnTo>
                    <a:lnTo>
                      <a:pt x="63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1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35" name="Google Shape;511;p39"/>
          <p:cNvSpPr/>
          <p:nvPr/>
        </p:nvSpPr>
        <p:spPr>
          <a:xfrm>
            <a:off x="6462502" y="3374799"/>
            <a:ext cx="486370" cy="525788"/>
          </a:xfrm>
          <a:custGeom>
            <a:avLst/>
            <a:gdLst/>
            <a:ahLst/>
            <a:cxnLst/>
            <a:rect l="l" t="t" r="r" b="b"/>
            <a:pathLst>
              <a:path w="12286" h="15534" extrusionOk="0">
                <a:moveTo>
                  <a:pt x="6326" y="1"/>
                </a:moveTo>
                <a:lnTo>
                  <a:pt x="5960" y="25"/>
                </a:lnTo>
                <a:lnTo>
                  <a:pt x="5716" y="74"/>
                </a:lnTo>
                <a:lnTo>
                  <a:pt x="5520" y="147"/>
                </a:lnTo>
                <a:lnTo>
                  <a:pt x="5374" y="221"/>
                </a:lnTo>
                <a:lnTo>
                  <a:pt x="4983" y="1466"/>
                </a:lnTo>
                <a:lnTo>
                  <a:pt x="4788" y="2028"/>
                </a:lnTo>
                <a:lnTo>
                  <a:pt x="4592" y="2541"/>
                </a:lnTo>
                <a:lnTo>
                  <a:pt x="4397" y="3005"/>
                </a:lnTo>
                <a:lnTo>
                  <a:pt x="4202" y="3396"/>
                </a:lnTo>
                <a:lnTo>
                  <a:pt x="4031" y="3689"/>
                </a:lnTo>
                <a:lnTo>
                  <a:pt x="3884" y="3933"/>
                </a:lnTo>
                <a:lnTo>
                  <a:pt x="3664" y="4153"/>
                </a:lnTo>
                <a:lnTo>
                  <a:pt x="3322" y="4495"/>
                </a:lnTo>
                <a:lnTo>
                  <a:pt x="2516" y="5252"/>
                </a:lnTo>
                <a:lnTo>
                  <a:pt x="1442" y="6229"/>
                </a:lnTo>
                <a:lnTo>
                  <a:pt x="1" y="6229"/>
                </a:lnTo>
                <a:lnTo>
                  <a:pt x="1" y="13433"/>
                </a:lnTo>
                <a:lnTo>
                  <a:pt x="1515" y="13433"/>
                </a:lnTo>
                <a:lnTo>
                  <a:pt x="2004" y="13678"/>
                </a:lnTo>
                <a:lnTo>
                  <a:pt x="2687" y="13971"/>
                </a:lnTo>
                <a:lnTo>
                  <a:pt x="3567" y="14313"/>
                </a:lnTo>
                <a:lnTo>
                  <a:pt x="4544" y="14679"/>
                </a:lnTo>
                <a:lnTo>
                  <a:pt x="5594" y="14997"/>
                </a:lnTo>
                <a:lnTo>
                  <a:pt x="6131" y="15143"/>
                </a:lnTo>
                <a:lnTo>
                  <a:pt x="6668" y="15265"/>
                </a:lnTo>
                <a:lnTo>
                  <a:pt x="7181" y="15387"/>
                </a:lnTo>
                <a:lnTo>
                  <a:pt x="7694" y="15461"/>
                </a:lnTo>
                <a:lnTo>
                  <a:pt x="8158" y="15509"/>
                </a:lnTo>
                <a:lnTo>
                  <a:pt x="8622" y="15534"/>
                </a:lnTo>
                <a:lnTo>
                  <a:pt x="9404" y="15534"/>
                </a:lnTo>
                <a:lnTo>
                  <a:pt x="9819" y="15509"/>
                </a:lnTo>
                <a:lnTo>
                  <a:pt x="10210" y="15461"/>
                </a:lnTo>
                <a:lnTo>
                  <a:pt x="10552" y="15363"/>
                </a:lnTo>
                <a:lnTo>
                  <a:pt x="10723" y="15314"/>
                </a:lnTo>
                <a:lnTo>
                  <a:pt x="10845" y="15265"/>
                </a:lnTo>
                <a:lnTo>
                  <a:pt x="10967" y="15192"/>
                </a:lnTo>
                <a:lnTo>
                  <a:pt x="11064" y="15094"/>
                </a:lnTo>
                <a:lnTo>
                  <a:pt x="11113" y="14997"/>
                </a:lnTo>
                <a:lnTo>
                  <a:pt x="11162" y="14874"/>
                </a:lnTo>
                <a:lnTo>
                  <a:pt x="11235" y="14166"/>
                </a:lnTo>
                <a:lnTo>
                  <a:pt x="11211" y="13995"/>
                </a:lnTo>
                <a:lnTo>
                  <a:pt x="11162" y="13849"/>
                </a:lnTo>
                <a:lnTo>
                  <a:pt x="11064" y="13702"/>
                </a:lnTo>
                <a:lnTo>
                  <a:pt x="10918" y="13580"/>
                </a:lnTo>
                <a:lnTo>
                  <a:pt x="11040" y="13556"/>
                </a:lnTo>
                <a:lnTo>
                  <a:pt x="11162" y="13507"/>
                </a:lnTo>
                <a:lnTo>
                  <a:pt x="11284" y="13458"/>
                </a:lnTo>
                <a:lnTo>
                  <a:pt x="11382" y="13360"/>
                </a:lnTo>
                <a:lnTo>
                  <a:pt x="11455" y="13263"/>
                </a:lnTo>
                <a:lnTo>
                  <a:pt x="11528" y="13140"/>
                </a:lnTo>
                <a:lnTo>
                  <a:pt x="11577" y="12994"/>
                </a:lnTo>
                <a:lnTo>
                  <a:pt x="11602" y="12872"/>
                </a:lnTo>
                <a:lnTo>
                  <a:pt x="11675" y="11993"/>
                </a:lnTo>
                <a:lnTo>
                  <a:pt x="11675" y="11870"/>
                </a:lnTo>
                <a:lnTo>
                  <a:pt x="11675" y="11773"/>
                </a:lnTo>
                <a:lnTo>
                  <a:pt x="11651" y="11651"/>
                </a:lnTo>
                <a:lnTo>
                  <a:pt x="11602" y="11553"/>
                </a:lnTo>
                <a:lnTo>
                  <a:pt x="11480" y="11382"/>
                </a:lnTo>
                <a:lnTo>
                  <a:pt x="11406" y="11309"/>
                </a:lnTo>
                <a:lnTo>
                  <a:pt x="11333" y="11235"/>
                </a:lnTo>
                <a:lnTo>
                  <a:pt x="11455" y="11211"/>
                </a:lnTo>
                <a:lnTo>
                  <a:pt x="11553" y="11162"/>
                </a:lnTo>
                <a:lnTo>
                  <a:pt x="11651" y="11089"/>
                </a:lnTo>
                <a:lnTo>
                  <a:pt x="11748" y="10991"/>
                </a:lnTo>
                <a:lnTo>
                  <a:pt x="11822" y="10893"/>
                </a:lnTo>
                <a:lnTo>
                  <a:pt x="11870" y="10796"/>
                </a:lnTo>
                <a:lnTo>
                  <a:pt x="11919" y="10674"/>
                </a:lnTo>
                <a:lnTo>
                  <a:pt x="11944" y="10527"/>
                </a:lnTo>
                <a:lnTo>
                  <a:pt x="12017" y="9672"/>
                </a:lnTo>
                <a:lnTo>
                  <a:pt x="12017" y="9550"/>
                </a:lnTo>
                <a:lnTo>
                  <a:pt x="12017" y="9428"/>
                </a:lnTo>
                <a:lnTo>
                  <a:pt x="11993" y="9306"/>
                </a:lnTo>
                <a:lnTo>
                  <a:pt x="11944" y="9208"/>
                </a:lnTo>
                <a:lnTo>
                  <a:pt x="11895" y="9111"/>
                </a:lnTo>
                <a:lnTo>
                  <a:pt x="11822" y="9037"/>
                </a:lnTo>
                <a:lnTo>
                  <a:pt x="11748" y="8964"/>
                </a:lnTo>
                <a:lnTo>
                  <a:pt x="11651" y="8891"/>
                </a:lnTo>
                <a:lnTo>
                  <a:pt x="11748" y="8866"/>
                </a:lnTo>
                <a:lnTo>
                  <a:pt x="11846" y="8793"/>
                </a:lnTo>
                <a:lnTo>
                  <a:pt x="11944" y="8720"/>
                </a:lnTo>
                <a:lnTo>
                  <a:pt x="12017" y="8647"/>
                </a:lnTo>
                <a:lnTo>
                  <a:pt x="12090" y="8549"/>
                </a:lnTo>
                <a:lnTo>
                  <a:pt x="12139" y="8451"/>
                </a:lnTo>
                <a:lnTo>
                  <a:pt x="12163" y="8329"/>
                </a:lnTo>
                <a:lnTo>
                  <a:pt x="12188" y="8207"/>
                </a:lnTo>
                <a:lnTo>
                  <a:pt x="12286" y="7328"/>
                </a:lnTo>
                <a:lnTo>
                  <a:pt x="12261" y="7206"/>
                </a:lnTo>
                <a:lnTo>
                  <a:pt x="12237" y="7083"/>
                </a:lnTo>
                <a:lnTo>
                  <a:pt x="12188" y="6986"/>
                </a:lnTo>
                <a:lnTo>
                  <a:pt x="12139" y="6888"/>
                </a:lnTo>
                <a:lnTo>
                  <a:pt x="12066" y="6790"/>
                </a:lnTo>
                <a:lnTo>
                  <a:pt x="11968" y="6717"/>
                </a:lnTo>
                <a:lnTo>
                  <a:pt x="11748" y="6571"/>
                </a:lnTo>
                <a:lnTo>
                  <a:pt x="11504" y="6448"/>
                </a:lnTo>
                <a:lnTo>
                  <a:pt x="11211" y="6351"/>
                </a:lnTo>
                <a:lnTo>
                  <a:pt x="10893" y="6278"/>
                </a:lnTo>
                <a:lnTo>
                  <a:pt x="10576" y="6229"/>
                </a:lnTo>
                <a:lnTo>
                  <a:pt x="9892" y="6131"/>
                </a:lnTo>
                <a:lnTo>
                  <a:pt x="8842" y="6033"/>
                </a:lnTo>
                <a:lnTo>
                  <a:pt x="7596" y="5960"/>
                </a:lnTo>
                <a:lnTo>
                  <a:pt x="6326" y="5887"/>
                </a:lnTo>
                <a:lnTo>
                  <a:pt x="6497" y="5594"/>
                </a:lnTo>
                <a:lnTo>
                  <a:pt x="6644" y="5252"/>
                </a:lnTo>
                <a:lnTo>
                  <a:pt x="6790" y="4885"/>
                </a:lnTo>
                <a:lnTo>
                  <a:pt x="6888" y="4495"/>
                </a:lnTo>
                <a:lnTo>
                  <a:pt x="6986" y="4104"/>
                </a:lnTo>
                <a:lnTo>
                  <a:pt x="7083" y="3689"/>
                </a:lnTo>
                <a:lnTo>
                  <a:pt x="7181" y="2883"/>
                </a:lnTo>
                <a:lnTo>
                  <a:pt x="7254" y="2150"/>
                </a:lnTo>
                <a:lnTo>
                  <a:pt x="7303" y="1539"/>
                </a:lnTo>
                <a:lnTo>
                  <a:pt x="7303" y="978"/>
                </a:lnTo>
                <a:lnTo>
                  <a:pt x="7303" y="807"/>
                </a:lnTo>
                <a:lnTo>
                  <a:pt x="7230" y="611"/>
                </a:lnTo>
                <a:lnTo>
                  <a:pt x="7157" y="465"/>
                </a:lnTo>
                <a:lnTo>
                  <a:pt x="7035" y="318"/>
                </a:lnTo>
                <a:lnTo>
                  <a:pt x="6888" y="172"/>
                </a:lnTo>
                <a:lnTo>
                  <a:pt x="6717" y="98"/>
                </a:lnTo>
                <a:lnTo>
                  <a:pt x="6522" y="25"/>
                </a:lnTo>
                <a:lnTo>
                  <a:pt x="632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>
              <a:solidFill>
                <a:schemeClr val="dk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79878" y="2760609"/>
            <a:ext cx="1355297" cy="454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2"/>
                </a:solidFill>
                <a:latin typeface="Kulim Park"/>
              </a:rPr>
              <a:t>Training </a:t>
            </a:r>
          </a:p>
          <a:p>
            <a:pPr algn="ctr"/>
            <a:r>
              <a:rPr lang="de-DE" b="1" dirty="0">
                <a:solidFill>
                  <a:schemeClr val="bg2"/>
                </a:solidFill>
                <a:latin typeface="Kulim Park"/>
              </a:rPr>
              <a:t>Set</a:t>
            </a:r>
            <a:endParaRPr lang="en-US" b="1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37" name="Google Shape;510;p39"/>
          <p:cNvSpPr/>
          <p:nvPr/>
        </p:nvSpPr>
        <p:spPr>
          <a:xfrm>
            <a:off x="6274316" y="3543421"/>
            <a:ext cx="155697" cy="298468"/>
          </a:xfrm>
          <a:custGeom>
            <a:avLst/>
            <a:gdLst/>
            <a:ahLst/>
            <a:cxnLst/>
            <a:rect l="l" t="t" r="r" b="b"/>
            <a:pathLst>
              <a:path w="3933" h="8818" extrusionOk="0">
                <a:moveTo>
                  <a:pt x="2418" y="1002"/>
                </a:moveTo>
                <a:lnTo>
                  <a:pt x="2565" y="1027"/>
                </a:lnTo>
                <a:lnTo>
                  <a:pt x="2687" y="1075"/>
                </a:lnTo>
                <a:lnTo>
                  <a:pt x="2809" y="1124"/>
                </a:lnTo>
                <a:lnTo>
                  <a:pt x="2907" y="1222"/>
                </a:lnTo>
                <a:lnTo>
                  <a:pt x="3005" y="1320"/>
                </a:lnTo>
                <a:lnTo>
                  <a:pt x="3078" y="1442"/>
                </a:lnTo>
                <a:lnTo>
                  <a:pt x="3102" y="1564"/>
                </a:lnTo>
                <a:lnTo>
                  <a:pt x="3127" y="1710"/>
                </a:lnTo>
                <a:lnTo>
                  <a:pt x="3102" y="1857"/>
                </a:lnTo>
                <a:lnTo>
                  <a:pt x="3078" y="1979"/>
                </a:lnTo>
                <a:lnTo>
                  <a:pt x="3005" y="2101"/>
                </a:lnTo>
                <a:lnTo>
                  <a:pt x="2907" y="2223"/>
                </a:lnTo>
                <a:lnTo>
                  <a:pt x="2809" y="2297"/>
                </a:lnTo>
                <a:lnTo>
                  <a:pt x="2687" y="2370"/>
                </a:lnTo>
                <a:lnTo>
                  <a:pt x="2565" y="2394"/>
                </a:lnTo>
                <a:lnTo>
                  <a:pt x="2418" y="2419"/>
                </a:lnTo>
                <a:lnTo>
                  <a:pt x="2272" y="2394"/>
                </a:lnTo>
                <a:lnTo>
                  <a:pt x="2150" y="2370"/>
                </a:lnTo>
                <a:lnTo>
                  <a:pt x="2028" y="2297"/>
                </a:lnTo>
                <a:lnTo>
                  <a:pt x="1930" y="2223"/>
                </a:lnTo>
                <a:lnTo>
                  <a:pt x="1832" y="2101"/>
                </a:lnTo>
                <a:lnTo>
                  <a:pt x="1759" y="1979"/>
                </a:lnTo>
                <a:lnTo>
                  <a:pt x="1735" y="1857"/>
                </a:lnTo>
                <a:lnTo>
                  <a:pt x="1710" y="1710"/>
                </a:lnTo>
                <a:lnTo>
                  <a:pt x="1735" y="1564"/>
                </a:lnTo>
                <a:lnTo>
                  <a:pt x="1759" y="1442"/>
                </a:lnTo>
                <a:lnTo>
                  <a:pt x="1832" y="1320"/>
                </a:lnTo>
                <a:lnTo>
                  <a:pt x="1930" y="1222"/>
                </a:lnTo>
                <a:lnTo>
                  <a:pt x="2028" y="1124"/>
                </a:lnTo>
                <a:lnTo>
                  <a:pt x="2150" y="1075"/>
                </a:lnTo>
                <a:lnTo>
                  <a:pt x="2272" y="1027"/>
                </a:lnTo>
                <a:lnTo>
                  <a:pt x="2418" y="1002"/>
                </a:lnTo>
                <a:close/>
                <a:moveTo>
                  <a:pt x="1" y="1"/>
                </a:moveTo>
                <a:lnTo>
                  <a:pt x="1" y="8817"/>
                </a:lnTo>
                <a:lnTo>
                  <a:pt x="3933" y="8817"/>
                </a:lnTo>
                <a:lnTo>
                  <a:pt x="393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79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702910" y="735576"/>
            <a:ext cx="1750500" cy="4407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de-DE" sz="1401" b="1" dirty="0">
                <a:solidFill>
                  <a:srgbClr val="0B6AB1">
                    <a:alpha val="47490"/>
                  </a:srgbClr>
                </a:solidFill>
                <a:latin typeface="Kulim Park"/>
              </a:rPr>
              <a:t>2</a:t>
            </a:r>
            <a:endParaRPr sz="1401" b="1" dirty="0">
              <a:solidFill>
                <a:srgbClr val="0B6AB1">
                  <a:alpha val="47490"/>
                </a:srgbClr>
              </a:solidFill>
              <a:latin typeface="Kulim Park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ctrTitle"/>
          </p:nvPr>
        </p:nvSpPr>
        <p:spPr>
          <a:xfrm>
            <a:off x="702909" y="3004263"/>
            <a:ext cx="5026201" cy="105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/>
              <a:t>AI in </a:t>
            </a:r>
            <a:r>
              <a:rPr lang="de-DE" dirty="0" err="1"/>
              <a:t>daily</a:t>
            </a:r>
            <a:r>
              <a:rPr lang="de-DE" dirty="0"/>
              <a:t> </a:t>
            </a:r>
            <a:r>
              <a:rPr lang="de-DE" dirty="0" err="1"/>
              <a:t>life</a:t>
            </a: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1"/>
          </p:nvPr>
        </p:nvSpPr>
        <p:spPr>
          <a:xfrm>
            <a:off x="702909" y="4075913"/>
            <a:ext cx="5026201" cy="3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800"/>
              </a:spcAft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feeling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AI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interacting</a:t>
            </a:r>
            <a:r>
              <a:rPr lang="de-DE" dirty="0"/>
              <a:t> </a:t>
            </a:r>
            <a:r>
              <a:rPr lang="de-DE" dirty="0" err="1"/>
              <a:t>with</a:t>
            </a:r>
            <a:endParaRPr dirty="0"/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1" y="1"/>
            <a:ext cx="2117555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963" y="0"/>
                </a:moveTo>
                <a:lnTo>
                  <a:pt x="0" y="14108"/>
                </a:lnTo>
                <a:lnTo>
                  <a:pt x="8840" y="12766"/>
                </a:lnTo>
                <a:lnTo>
                  <a:pt x="13359" y="14468"/>
                </a:lnTo>
                <a:lnTo>
                  <a:pt x="1034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9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27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07635" y="273324"/>
            <a:ext cx="7094339" cy="396300"/>
          </a:xfrm>
        </p:spPr>
        <p:txBody>
          <a:bodyPr/>
          <a:lstStyle/>
          <a:p>
            <a:r>
              <a:rPr lang="de-DE" sz="2400" dirty="0" err="1"/>
              <a:t>Step</a:t>
            </a:r>
            <a:r>
              <a:rPr lang="de-DE" sz="2400" dirty="0"/>
              <a:t> 1 – </a:t>
            </a:r>
            <a:r>
              <a:rPr lang="de-DE" sz="2400" dirty="0" err="1"/>
              <a:t>Categorizing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AI </a:t>
            </a:r>
            <a:r>
              <a:rPr lang="de-DE" sz="2400" dirty="0" err="1"/>
              <a:t>system</a:t>
            </a:r>
            <a:r>
              <a:rPr lang="de-DE" sz="2400" dirty="0"/>
              <a:t> (</a:t>
            </a:r>
            <a:r>
              <a:rPr lang="de-DE" sz="2400" dirty="0" err="1"/>
              <a:t>Broad</a:t>
            </a:r>
            <a:r>
              <a:rPr lang="de-DE" sz="2400" dirty="0"/>
              <a:t>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grpSp>
        <p:nvGrpSpPr>
          <p:cNvPr id="13" name="Group 12"/>
          <p:cNvGrpSpPr/>
          <p:nvPr/>
        </p:nvGrpSpPr>
        <p:grpSpPr>
          <a:xfrm>
            <a:off x="1991760" y="941866"/>
            <a:ext cx="3911601" cy="4125385"/>
            <a:chOff x="3265311" y="745066"/>
            <a:chExt cx="3911601" cy="4125385"/>
          </a:xfrm>
        </p:grpSpPr>
        <p:sp>
          <p:nvSpPr>
            <p:cNvPr id="2" name="Rectangle 1"/>
            <p:cNvSpPr/>
            <p:nvPr/>
          </p:nvSpPr>
          <p:spPr>
            <a:xfrm>
              <a:off x="3578578" y="1061155"/>
              <a:ext cx="1749778" cy="1569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Systems </a:t>
              </a:r>
              <a:r>
                <a:rPr lang="de-DE" dirty="0" err="1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that</a:t>
              </a:r>
              <a:r>
                <a:rPr lang="de-DE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 </a:t>
              </a:r>
              <a:r>
                <a:rPr lang="de-DE" dirty="0" err="1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think</a:t>
              </a:r>
              <a:r>
                <a:rPr lang="de-DE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 like </a:t>
              </a:r>
              <a:r>
                <a:rPr lang="de-DE" dirty="0" err="1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humans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Kulim Park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427133" y="1083732"/>
              <a:ext cx="1749778" cy="15691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Systems </a:t>
              </a:r>
              <a:r>
                <a:rPr lang="de-DE" dirty="0" err="1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that</a:t>
              </a:r>
              <a:r>
                <a:rPr lang="de-DE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 </a:t>
              </a:r>
              <a:r>
                <a:rPr lang="de-DE" dirty="0" err="1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think</a:t>
              </a:r>
              <a:r>
                <a:rPr lang="de-DE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 </a:t>
              </a:r>
              <a:r>
                <a:rPr lang="de-DE" dirty="0" err="1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rationally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Kulim Park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78578" y="2726267"/>
              <a:ext cx="1749778" cy="17497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Systems </a:t>
              </a:r>
              <a:r>
                <a:rPr lang="de-DE" dirty="0" err="1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that</a:t>
              </a:r>
              <a:r>
                <a:rPr lang="de-DE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 </a:t>
              </a:r>
              <a:r>
                <a:rPr lang="de-DE" dirty="0" err="1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act</a:t>
              </a:r>
              <a:r>
                <a:rPr lang="de-DE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 like </a:t>
              </a:r>
              <a:r>
                <a:rPr lang="de-DE" dirty="0" err="1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humans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Kulim Park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27133" y="2726267"/>
              <a:ext cx="1749778" cy="17497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Systems </a:t>
              </a:r>
              <a:r>
                <a:rPr lang="de-DE" dirty="0" err="1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that</a:t>
              </a:r>
              <a:r>
                <a:rPr lang="de-DE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 </a:t>
              </a:r>
              <a:r>
                <a:rPr lang="de-DE" dirty="0" err="1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act</a:t>
              </a:r>
              <a:r>
                <a:rPr lang="de-DE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 </a:t>
              </a:r>
              <a:r>
                <a:rPr lang="de-DE" dirty="0" err="1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rationally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Kulim Park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78578" y="745067"/>
              <a:ext cx="1749778" cy="2144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pc="300" dirty="0" err="1">
                  <a:latin typeface="Kulim Park"/>
                </a:rPr>
                <a:t>Humans</a:t>
              </a:r>
              <a:endParaRPr lang="en-US" spc="300" dirty="0">
                <a:latin typeface="Kulim Park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27133" y="745066"/>
              <a:ext cx="1749778" cy="2144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pc="300" dirty="0" err="1">
                  <a:latin typeface="Kulim Park"/>
                </a:rPr>
                <a:t>Rationality</a:t>
              </a:r>
              <a:endParaRPr lang="en-US" spc="300" dirty="0">
                <a:latin typeface="Kulim Park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2599269" y="1749777"/>
              <a:ext cx="1546576" cy="2144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pc="300" dirty="0" err="1">
                  <a:latin typeface="Kulim Park"/>
                </a:rPr>
                <a:t>Reasoning</a:t>
              </a:r>
              <a:endParaRPr lang="en-US" spc="300" dirty="0">
                <a:latin typeface="Kulim Park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2497667" y="3493912"/>
              <a:ext cx="1749778" cy="2144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pc="300" dirty="0" err="1">
                  <a:latin typeface="Kulim Park"/>
                </a:rPr>
                <a:t>Behaviour</a:t>
              </a:r>
              <a:endParaRPr lang="en-US" spc="300" dirty="0">
                <a:latin typeface="Kulim Park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27134" y="4624230"/>
              <a:ext cx="1749778" cy="24622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2"/>
                  </a:solidFill>
                  <a:latin typeface="Kulim Park"/>
                </a:rPr>
                <a:t>Russel </a:t>
              </a:r>
              <a:r>
                <a:rPr lang="de-DE" sz="1000" dirty="0" err="1">
                  <a:solidFill>
                    <a:schemeClr val="bg2"/>
                  </a:solidFill>
                  <a:latin typeface="Kulim Park"/>
                </a:rPr>
                <a:t>and</a:t>
              </a:r>
              <a:r>
                <a:rPr lang="de-DE" sz="1000" dirty="0">
                  <a:solidFill>
                    <a:schemeClr val="bg2"/>
                  </a:solidFill>
                  <a:latin typeface="Kulim Park"/>
                </a:rPr>
                <a:t> </a:t>
              </a:r>
              <a:r>
                <a:rPr lang="de-DE" sz="1000" dirty="0" err="1">
                  <a:solidFill>
                    <a:schemeClr val="bg2"/>
                  </a:solidFill>
                  <a:latin typeface="Kulim Park"/>
                </a:rPr>
                <a:t>Norvig</a:t>
              </a:r>
              <a:r>
                <a:rPr lang="de-DE" sz="1000" dirty="0">
                  <a:solidFill>
                    <a:schemeClr val="bg2"/>
                  </a:solidFill>
                  <a:latin typeface="Kulim Park"/>
                </a:rPr>
                <a:t> (1995)</a:t>
              </a:r>
              <a:endParaRPr lang="en-US" sz="1000" dirty="0">
                <a:solidFill>
                  <a:schemeClr val="bg2"/>
                </a:solidFill>
                <a:latin typeface="Kulim Park"/>
              </a:endParaRPr>
            </a:p>
          </p:txBody>
        </p:sp>
      </p:grpSp>
      <p:sp>
        <p:nvSpPr>
          <p:cNvPr id="14" name="Cloud 13"/>
          <p:cNvSpPr/>
          <p:nvPr/>
        </p:nvSpPr>
        <p:spPr>
          <a:xfrm>
            <a:off x="6378223" y="935465"/>
            <a:ext cx="1636888" cy="11917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ANI </a:t>
            </a:r>
          </a:p>
          <a:p>
            <a:pPr algn="ctr"/>
            <a:r>
              <a:rPr lang="de-DE" dirty="0"/>
              <a:t>AGI</a:t>
            </a:r>
            <a:br>
              <a:rPr lang="de-DE" dirty="0"/>
            </a:br>
            <a:r>
              <a:rPr lang="de-DE" dirty="0"/>
              <a:t>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4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95568" y="86298"/>
            <a:ext cx="7094339" cy="396300"/>
          </a:xfrm>
        </p:spPr>
        <p:txBody>
          <a:bodyPr/>
          <a:lstStyle/>
          <a:p>
            <a:r>
              <a:rPr lang="de-DE" sz="2400" dirty="0" err="1"/>
              <a:t>Step</a:t>
            </a:r>
            <a:r>
              <a:rPr lang="de-DE" sz="2400" dirty="0"/>
              <a:t> 2 – </a:t>
            </a:r>
            <a:r>
              <a:rPr lang="de-DE" sz="2400" dirty="0" err="1"/>
              <a:t>Categorizing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AI </a:t>
            </a:r>
            <a:r>
              <a:rPr lang="de-DE" sz="2400" dirty="0" err="1"/>
              <a:t>system</a:t>
            </a:r>
            <a:r>
              <a:rPr lang="de-DE" sz="2400" dirty="0"/>
              <a:t> (Narrow)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grpSp>
        <p:nvGrpSpPr>
          <p:cNvPr id="13" name="Group 12"/>
          <p:cNvGrpSpPr/>
          <p:nvPr/>
        </p:nvGrpSpPr>
        <p:grpSpPr>
          <a:xfrm>
            <a:off x="2192529" y="681101"/>
            <a:ext cx="6043350" cy="4257607"/>
            <a:chOff x="3578578" y="947885"/>
            <a:chExt cx="6043350" cy="4257607"/>
          </a:xfrm>
        </p:grpSpPr>
        <p:sp>
          <p:nvSpPr>
            <p:cNvPr id="2" name="Rectangle 1"/>
            <p:cNvSpPr/>
            <p:nvPr/>
          </p:nvSpPr>
          <p:spPr>
            <a:xfrm>
              <a:off x="3578578" y="1061155"/>
              <a:ext cx="1749778" cy="15691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 dirty="0">
                <a:solidFill>
                  <a:schemeClr val="bg2">
                    <a:lumMod val="75000"/>
                  </a:schemeClr>
                </a:solidFill>
                <a:latin typeface="Kulim Park"/>
              </a:endParaRPr>
            </a:p>
            <a:p>
              <a:pPr algn="ctr"/>
              <a:r>
                <a:rPr lang="de-DE" sz="1200" b="1" dirty="0" err="1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Effectiveness</a:t>
              </a:r>
              <a:r>
                <a:rPr lang="de-DE" sz="1200" b="1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 Model</a:t>
              </a:r>
              <a:br>
                <a:rPr lang="de-DE" sz="1200" b="1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</a:br>
              <a:br>
                <a:rPr lang="de-DE" sz="1200" b="1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</a:br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Support </a:t>
              </a:r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seamless</a:t>
              </a:r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 </a:t>
              </a:r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integration</a:t>
              </a:r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 </a:t>
              </a:r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and</a:t>
              </a:r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 </a:t>
              </a:r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collaboration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Kulim Park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95311" y="1061155"/>
              <a:ext cx="1749778" cy="15691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Innovation Model</a:t>
              </a:r>
            </a:p>
            <a:p>
              <a:pPr algn="ctr"/>
              <a:endParaRPr lang="de-DE" dirty="0">
                <a:solidFill>
                  <a:schemeClr val="bg2">
                    <a:lumMod val="75000"/>
                  </a:schemeClr>
                </a:solidFill>
                <a:latin typeface="Kulim Park"/>
              </a:endParaRPr>
            </a:p>
            <a:p>
              <a:pPr algn="ctr"/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Enable</a:t>
              </a:r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 </a:t>
              </a:r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creativity</a:t>
              </a:r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 </a:t>
              </a:r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and</a:t>
              </a:r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 </a:t>
              </a:r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ideation</a:t>
              </a:r>
              <a:endParaRPr lang="en-US" sz="1200" dirty="0">
                <a:solidFill>
                  <a:schemeClr val="bg2">
                    <a:lumMod val="75000"/>
                  </a:schemeClr>
                </a:solidFill>
                <a:latin typeface="Kulim Park Ligh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78578" y="2686377"/>
              <a:ext cx="1749778" cy="17497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Efficiency Model</a:t>
              </a:r>
            </a:p>
            <a:p>
              <a:pPr algn="ctr"/>
              <a:endParaRPr lang="de-DE" sz="1200" dirty="0">
                <a:solidFill>
                  <a:schemeClr val="bg2">
                    <a:lumMod val="75000"/>
                  </a:schemeClr>
                </a:solidFill>
                <a:latin typeface="Kulim Park"/>
              </a:endParaRPr>
            </a:p>
            <a:p>
              <a:pPr algn="ctr"/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Provide</a:t>
              </a:r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 </a:t>
              </a:r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consistent</a:t>
              </a:r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, </a:t>
              </a:r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low-cost</a:t>
              </a:r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 </a:t>
              </a:r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performance</a:t>
              </a:r>
              <a:endParaRPr lang="en-US" sz="1200" dirty="0">
                <a:solidFill>
                  <a:schemeClr val="bg2">
                    <a:lumMod val="75000"/>
                  </a:schemeClr>
                </a:solidFill>
                <a:latin typeface="Kulim Park Ligh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95311" y="2686377"/>
              <a:ext cx="1749778" cy="17497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>
                  <a:solidFill>
                    <a:schemeClr val="bg2">
                      <a:lumMod val="75000"/>
                    </a:schemeClr>
                  </a:solidFill>
                  <a:latin typeface="Kulim Park"/>
                </a:rPr>
                <a:t>Expert Model</a:t>
              </a:r>
            </a:p>
            <a:p>
              <a:pPr algn="ctr"/>
              <a:endParaRPr lang="de-DE" sz="1200" dirty="0">
                <a:solidFill>
                  <a:schemeClr val="bg2">
                    <a:lumMod val="75000"/>
                  </a:schemeClr>
                </a:solidFill>
                <a:latin typeface="Kulim Park"/>
              </a:endParaRPr>
            </a:p>
            <a:p>
              <a:pPr algn="ctr"/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Leverage</a:t>
              </a:r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 </a:t>
              </a:r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specialized</a:t>
              </a:r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 </a:t>
              </a:r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  <a:latin typeface="Kulim Park Light"/>
                </a:rPr>
                <a:t>expertise</a:t>
              </a:r>
              <a:endParaRPr lang="en-US" sz="1200" dirty="0">
                <a:solidFill>
                  <a:schemeClr val="bg2">
                    <a:lumMod val="75000"/>
                  </a:schemeClr>
                </a:solidFill>
                <a:latin typeface="Kulim Park Ligh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93089" y="947885"/>
              <a:ext cx="1163484" cy="27169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latin typeface="Kulim Park"/>
                </a:rPr>
                <a:t>Augment</a:t>
              </a:r>
              <a:endParaRPr lang="en-US" dirty="0">
                <a:latin typeface="Kulim Park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72150" y="4959271"/>
              <a:ext cx="1749778" cy="24622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000" dirty="0" err="1">
                  <a:solidFill>
                    <a:schemeClr val="bg2"/>
                  </a:solidFill>
                  <a:latin typeface="Kulim Park"/>
                </a:rPr>
                <a:t>Bataller</a:t>
              </a:r>
              <a:r>
                <a:rPr lang="de-DE" sz="1000" dirty="0">
                  <a:solidFill>
                    <a:schemeClr val="bg2"/>
                  </a:solidFill>
                  <a:latin typeface="Kulim Park"/>
                </a:rPr>
                <a:t> </a:t>
              </a:r>
              <a:r>
                <a:rPr lang="de-DE" sz="1000" dirty="0" err="1">
                  <a:solidFill>
                    <a:schemeClr val="bg2"/>
                  </a:solidFill>
                  <a:latin typeface="Kulim Park"/>
                </a:rPr>
                <a:t>and</a:t>
              </a:r>
              <a:r>
                <a:rPr lang="de-DE" sz="1000" dirty="0">
                  <a:solidFill>
                    <a:schemeClr val="bg2"/>
                  </a:solidFill>
                  <a:latin typeface="Kulim Park"/>
                </a:rPr>
                <a:t> Harris (2016)</a:t>
              </a:r>
              <a:endParaRPr lang="en-US" sz="1000" dirty="0">
                <a:solidFill>
                  <a:schemeClr val="bg2"/>
                </a:solidFill>
                <a:latin typeface="Kulim Park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610787" y="4016557"/>
            <a:ext cx="1163484" cy="27169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latin typeface="Kulim Park"/>
              </a:rPr>
              <a:t>Automate</a:t>
            </a:r>
            <a:endParaRPr lang="en-US" dirty="0">
              <a:latin typeface="Kulim Park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75946" y="886277"/>
            <a:ext cx="0" cy="30769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22299" y="4456787"/>
            <a:ext cx="30182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1213945" y="2286957"/>
            <a:ext cx="1524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/>
                </a:solidFill>
                <a:latin typeface="Kulim Park"/>
              </a:rPr>
              <a:t>Data </a:t>
            </a:r>
            <a:r>
              <a:rPr lang="de-DE" sz="1200" dirty="0" err="1">
                <a:solidFill>
                  <a:schemeClr val="bg2"/>
                </a:solidFill>
                <a:latin typeface="Kulim Park"/>
              </a:rPr>
              <a:t>Complexity</a:t>
            </a:r>
            <a:endParaRPr lang="en-US" sz="1200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9421" y="4303327"/>
            <a:ext cx="1524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2"/>
                </a:solidFill>
                <a:latin typeface="Kulim Park"/>
              </a:rPr>
              <a:t>Work </a:t>
            </a:r>
            <a:r>
              <a:rPr lang="de-DE" sz="1200" dirty="0" err="1">
                <a:solidFill>
                  <a:schemeClr val="bg2"/>
                </a:solidFill>
                <a:latin typeface="Kulim Park"/>
              </a:rPr>
              <a:t>Complexity</a:t>
            </a:r>
            <a:endParaRPr lang="en-US" sz="1200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3593" y="447075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2"/>
                </a:solidFill>
                <a:latin typeface="Kulim Park"/>
              </a:rPr>
              <a:t>Ad-hoc, </a:t>
            </a:r>
            <a:br>
              <a:rPr lang="de-DE" sz="1000" dirty="0">
                <a:solidFill>
                  <a:schemeClr val="bg2"/>
                </a:solidFill>
                <a:latin typeface="Kulim Park"/>
              </a:rPr>
            </a:br>
            <a:r>
              <a:rPr lang="de-DE" sz="1000" dirty="0" err="1">
                <a:solidFill>
                  <a:schemeClr val="bg2"/>
                </a:solidFill>
                <a:latin typeface="Kulim Park"/>
              </a:rPr>
              <a:t>unpredictable</a:t>
            </a:r>
            <a:r>
              <a:rPr lang="de-DE" sz="1000" dirty="0">
                <a:solidFill>
                  <a:schemeClr val="bg2"/>
                </a:solidFill>
                <a:latin typeface="Kulim Park"/>
              </a:rPr>
              <a:t>,</a:t>
            </a:r>
          </a:p>
          <a:p>
            <a:pPr algn="ctr"/>
            <a:r>
              <a:rPr lang="de-DE" sz="1000" dirty="0" err="1">
                <a:solidFill>
                  <a:schemeClr val="bg2"/>
                </a:solidFill>
                <a:latin typeface="Kulim Park"/>
              </a:rPr>
              <a:t>Judgement-based</a:t>
            </a:r>
            <a:endParaRPr lang="en-US" sz="1000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4326" y="4525538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2"/>
                </a:solidFill>
                <a:latin typeface="Kulim Park"/>
              </a:rPr>
              <a:t>Routine, </a:t>
            </a:r>
            <a:br>
              <a:rPr lang="de-DE" sz="1000" dirty="0">
                <a:solidFill>
                  <a:schemeClr val="bg2"/>
                </a:solidFill>
                <a:latin typeface="Kulim Park"/>
              </a:rPr>
            </a:br>
            <a:r>
              <a:rPr lang="de-DE" sz="1000" dirty="0" err="1">
                <a:solidFill>
                  <a:schemeClr val="bg2"/>
                </a:solidFill>
                <a:latin typeface="Kulim Park"/>
              </a:rPr>
              <a:t>Predictable</a:t>
            </a:r>
            <a:r>
              <a:rPr lang="de-DE" sz="1000" dirty="0">
                <a:solidFill>
                  <a:schemeClr val="bg2"/>
                </a:solidFill>
                <a:latin typeface="Kulim Park"/>
              </a:rPr>
              <a:t>,</a:t>
            </a:r>
          </a:p>
          <a:p>
            <a:pPr algn="ctr"/>
            <a:r>
              <a:rPr lang="de-DE" sz="1000" dirty="0" err="1">
                <a:solidFill>
                  <a:schemeClr val="bg2"/>
                </a:solidFill>
                <a:latin typeface="Kulim Park"/>
              </a:rPr>
              <a:t>Rule-based</a:t>
            </a:r>
            <a:endParaRPr lang="en-US" sz="1000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976" y="822122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>
                <a:solidFill>
                  <a:schemeClr val="bg2"/>
                </a:solidFill>
                <a:latin typeface="Kulim Park"/>
              </a:rPr>
              <a:t>Unstructured</a:t>
            </a:r>
            <a:r>
              <a:rPr lang="de-DE" sz="1000" dirty="0">
                <a:solidFill>
                  <a:schemeClr val="bg2"/>
                </a:solidFill>
                <a:latin typeface="Kulim Park"/>
              </a:rPr>
              <a:t>, </a:t>
            </a:r>
            <a:br>
              <a:rPr lang="de-DE" sz="1000" dirty="0">
                <a:solidFill>
                  <a:schemeClr val="bg2"/>
                </a:solidFill>
                <a:latin typeface="Kulim Park"/>
              </a:rPr>
            </a:br>
            <a:r>
              <a:rPr lang="de-DE" sz="1000" dirty="0">
                <a:solidFill>
                  <a:schemeClr val="bg2"/>
                </a:solidFill>
                <a:latin typeface="Kulim Park"/>
              </a:rPr>
              <a:t>Volatile,</a:t>
            </a:r>
          </a:p>
          <a:p>
            <a:pPr algn="ctr"/>
            <a:r>
              <a:rPr lang="de-DE" sz="1000" dirty="0">
                <a:solidFill>
                  <a:schemeClr val="bg2"/>
                </a:solidFill>
                <a:latin typeface="Kulim Park"/>
              </a:rPr>
              <a:t>High-Volume</a:t>
            </a:r>
            <a:endParaRPr lang="en-US" sz="1000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077" y="3409258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2"/>
                </a:solidFill>
                <a:latin typeface="Kulim Park"/>
              </a:rPr>
              <a:t>Structured, </a:t>
            </a:r>
            <a:br>
              <a:rPr lang="de-DE" sz="1000" dirty="0">
                <a:solidFill>
                  <a:schemeClr val="bg2"/>
                </a:solidFill>
                <a:latin typeface="Kulim Park"/>
              </a:rPr>
            </a:br>
            <a:r>
              <a:rPr lang="de-DE" sz="1000" dirty="0" err="1">
                <a:solidFill>
                  <a:schemeClr val="bg2"/>
                </a:solidFill>
                <a:latin typeface="Kulim Park"/>
              </a:rPr>
              <a:t>Stable</a:t>
            </a:r>
            <a:r>
              <a:rPr lang="de-DE" sz="1000" dirty="0">
                <a:solidFill>
                  <a:schemeClr val="bg2"/>
                </a:solidFill>
                <a:latin typeface="Kulim Park"/>
              </a:rPr>
              <a:t>,</a:t>
            </a:r>
          </a:p>
          <a:p>
            <a:pPr algn="ctr"/>
            <a:r>
              <a:rPr lang="de-DE" sz="1000" dirty="0">
                <a:solidFill>
                  <a:schemeClr val="bg2"/>
                </a:solidFill>
                <a:latin typeface="Kulim Park"/>
              </a:rPr>
              <a:t>Low-Volume</a:t>
            </a:r>
            <a:endParaRPr lang="en-US" sz="1000" dirty="0">
              <a:solidFill>
                <a:schemeClr val="bg2"/>
              </a:solidFill>
              <a:latin typeface="Kulim Park"/>
            </a:endParaRPr>
          </a:p>
        </p:txBody>
      </p:sp>
    </p:spTree>
    <p:extLst>
      <p:ext uri="{BB962C8B-B14F-4D97-AF65-F5344CB8AC3E}">
        <p14:creationId xmlns:p14="http://schemas.microsoft.com/office/powerpoint/2010/main" val="75774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/>
          <p:nvPr/>
        </p:nvSpPr>
        <p:spPr>
          <a:xfrm>
            <a:off x="1751221" y="160963"/>
            <a:ext cx="7499958" cy="385779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231" name="Google Shape;231;p27"/>
          <p:cNvSpPr txBox="1">
            <a:spLocks noGrp="1"/>
          </p:cNvSpPr>
          <p:nvPr>
            <p:ph type="sldNum" idx="12"/>
          </p:nvPr>
        </p:nvSpPr>
        <p:spPr>
          <a:xfrm>
            <a:off x="8404395" y="467365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14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" name="Google Shape;230;p27"/>
          <p:cNvSpPr/>
          <p:nvPr/>
        </p:nvSpPr>
        <p:spPr>
          <a:xfrm>
            <a:off x="4927303" y="610314"/>
            <a:ext cx="893471" cy="348467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de-DE" sz="1200" dirty="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Europa</a:t>
            </a:r>
            <a:endParaRPr sz="1200" dirty="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" name="Straight Connector 2"/>
          <p:cNvCxnSpPr>
            <a:stCxn id="14" idx="4"/>
          </p:cNvCxnSpPr>
          <p:nvPr/>
        </p:nvCxnSpPr>
        <p:spPr>
          <a:xfrm flipH="1">
            <a:off x="3358138" y="1078260"/>
            <a:ext cx="1824448" cy="54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9" idx="4"/>
            <a:endCxn id="30" idx="3"/>
          </p:cNvCxnSpPr>
          <p:nvPr/>
        </p:nvCxnSpPr>
        <p:spPr>
          <a:xfrm flipH="1" flipV="1">
            <a:off x="3358138" y="1133015"/>
            <a:ext cx="4053514" cy="4679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4"/>
          </p:cNvCxnSpPr>
          <p:nvPr/>
        </p:nvCxnSpPr>
        <p:spPr>
          <a:xfrm flipH="1" flipV="1">
            <a:off x="5182586" y="1078260"/>
            <a:ext cx="2229066" cy="522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58729" y="219847"/>
            <a:ext cx="14819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dirty="0" err="1">
                <a:latin typeface="Kulim Park"/>
              </a:rPr>
              <a:t>Trustworthy</a:t>
            </a:r>
            <a:r>
              <a:rPr lang="de-DE" sz="1200" dirty="0">
                <a:latin typeface="Kulim Park"/>
              </a:rPr>
              <a:t> AI,</a:t>
            </a:r>
            <a:br>
              <a:rPr lang="de-DE" sz="1200" dirty="0">
                <a:latin typeface="Kulim Park"/>
              </a:rPr>
            </a:br>
            <a:r>
              <a:rPr lang="de-DE" sz="1200" dirty="0">
                <a:latin typeface="Kulim Park"/>
              </a:rPr>
              <a:t>AI </a:t>
            </a:r>
            <a:r>
              <a:rPr lang="de-DE" sz="1200" dirty="0" err="1">
                <a:latin typeface="Kulim Park"/>
              </a:rPr>
              <a:t>regulation</a:t>
            </a:r>
            <a:endParaRPr lang="en-US" sz="1200" dirty="0">
              <a:latin typeface="Kulim Park"/>
            </a:endParaRPr>
          </a:p>
        </p:txBody>
      </p:sp>
      <p:sp>
        <p:nvSpPr>
          <p:cNvPr id="29" name="Google Shape;230;p27"/>
          <p:cNvSpPr/>
          <p:nvPr/>
        </p:nvSpPr>
        <p:spPr>
          <a:xfrm>
            <a:off x="7156369" y="1133014"/>
            <a:ext cx="893471" cy="348467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de-DE" sz="1200" dirty="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China</a:t>
            </a:r>
            <a:endParaRPr sz="1200" dirty="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0" name="Google Shape;230;p27"/>
          <p:cNvSpPr/>
          <p:nvPr/>
        </p:nvSpPr>
        <p:spPr>
          <a:xfrm>
            <a:off x="2464667" y="958781"/>
            <a:ext cx="893471" cy="348467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de-DE" sz="1200" dirty="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USA</a:t>
            </a:r>
            <a:endParaRPr sz="1200" dirty="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56369" y="1697575"/>
            <a:ext cx="14819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dirty="0" err="1">
                <a:latin typeface="Kulim Park"/>
              </a:rPr>
              <a:t>Biometrics</a:t>
            </a:r>
            <a:r>
              <a:rPr lang="de-DE" sz="1200" dirty="0">
                <a:latin typeface="Kulim Park"/>
              </a:rPr>
              <a:t>,</a:t>
            </a:r>
            <a:br>
              <a:rPr lang="de-DE" sz="1200" dirty="0">
                <a:latin typeface="Kulim Park"/>
              </a:rPr>
            </a:br>
            <a:r>
              <a:rPr lang="de-DE" sz="1200" dirty="0" err="1">
                <a:latin typeface="Kulim Park"/>
              </a:rPr>
              <a:t>Surveillance</a:t>
            </a:r>
            <a:endParaRPr lang="en-US" sz="1200" dirty="0">
              <a:latin typeface="Kulim Park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097" y="1161774"/>
            <a:ext cx="18704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Kulim Park"/>
              </a:rPr>
              <a:t>Open Source Code,</a:t>
            </a:r>
            <a:br>
              <a:rPr lang="de-DE" sz="1200" dirty="0">
                <a:latin typeface="Kulim Park"/>
              </a:rPr>
            </a:br>
            <a:r>
              <a:rPr lang="de-DE" sz="1200" dirty="0">
                <a:latin typeface="Kulim Park"/>
              </a:rPr>
              <a:t>Big </a:t>
            </a:r>
            <a:r>
              <a:rPr lang="de-DE" sz="1200" dirty="0" err="1">
                <a:latin typeface="Kulim Park"/>
              </a:rPr>
              <a:t>names</a:t>
            </a:r>
            <a:r>
              <a:rPr lang="de-DE" sz="1200" dirty="0">
                <a:latin typeface="Kulim Park"/>
              </a:rPr>
              <a:t> (</a:t>
            </a:r>
            <a:r>
              <a:rPr lang="de-DE" sz="1200" dirty="0" err="1">
                <a:latin typeface="Kulim Park"/>
              </a:rPr>
              <a:t>industry</a:t>
            </a:r>
            <a:r>
              <a:rPr lang="de-DE" sz="1200" dirty="0">
                <a:latin typeface="Kulim Park"/>
              </a:rPr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3CEFD9-3028-2C4F-B798-350F0729AD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1000"/>
          </a:blip>
          <a:stretch>
            <a:fillRect/>
          </a:stretch>
        </p:blipFill>
        <p:spPr>
          <a:xfrm>
            <a:off x="3281187" y="2617270"/>
            <a:ext cx="4440025" cy="2449983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702910" y="735576"/>
            <a:ext cx="1750500" cy="4407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de-DE" sz="1401" b="1" dirty="0">
                <a:solidFill>
                  <a:srgbClr val="0B6AB1">
                    <a:alpha val="47490"/>
                  </a:srgbClr>
                </a:solidFill>
                <a:latin typeface="Kulim Park"/>
              </a:rPr>
              <a:t>3</a:t>
            </a:r>
            <a:endParaRPr sz="1401" b="1" dirty="0">
              <a:solidFill>
                <a:srgbClr val="0B6AB1">
                  <a:alpha val="47490"/>
                </a:srgbClr>
              </a:solidFill>
              <a:latin typeface="Kulim Park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ctrTitle"/>
          </p:nvPr>
        </p:nvSpPr>
        <p:spPr>
          <a:xfrm>
            <a:off x="702909" y="3004263"/>
            <a:ext cx="5026201" cy="105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/>
              <a:t>The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AI</a:t>
            </a: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1"/>
          </p:nvPr>
        </p:nvSpPr>
        <p:spPr>
          <a:xfrm>
            <a:off x="702909" y="4075913"/>
            <a:ext cx="5026201" cy="3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800"/>
              </a:spcAft>
            </a:pPr>
            <a:r>
              <a:rPr lang="de-DE" dirty="0" err="1"/>
              <a:t>Where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dirty="0"/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521" y="1"/>
            <a:ext cx="2145476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963" y="0"/>
                </a:moveTo>
                <a:lnTo>
                  <a:pt x="0" y="14108"/>
                </a:lnTo>
                <a:lnTo>
                  <a:pt x="8840" y="12766"/>
                </a:lnTo>
                <a:lnTo>
                  <a:pt x="13359" y="14468"/>
                </a:lnTo>
                <a:lnTo>
                  <a:pt x="1034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9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44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Future </a:t>
            </a:r>
            <a:r>
              <a:rPr lang="de-DE" dirty="0" err="1"/>
              <a:t>of</a:t>
            </a:r>
            <a:r>
              <a:rPr lang="de-DE" dirty="0"/>
              <a:t> AI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7496820" y="2280359"/>
            <a:ext cx="1456267" cy="8805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latin typeface="Kulim Park"/>
            </a:endParaRPr>
          </a:p>
        </p:txBody>
      </p:sp>
      <p:sp>
        <p:nvSpPr>
          <p:cNvPr id="8" name="Google Shape;496;p39"/>
          <p:cNvSpPr/>
          <p:nvPr/>
        </p:nvSpPr>
        <p:spPr>
          <a:xfrm>
            <a:off x="7899903" y="2378489"/>
            <a:ext cx="650100" cy="68426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>
              <a:solidFill>
                <a:schemeClr val="dk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455" y="1520038"/>
            <a:ext cx="5440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de-DE" dirty="0">
                <a:solidFill>
                  <a:schemeClr val="bg2"/>
                </a:solidFill>
                <a:latin typeface="Kulim Park"/>
              </a:rPr>
              <a:t>Human-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centered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AI (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trustworthy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,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privacy-preserving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, inclusive)</a:t>
            </a:r>
          </a:p>
          <a:p>
            <a:pPr marL="285750" indent="-285750">
              <a:lnSpc>
                <a:spcPct val="3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de-DE" dirty="0" err="1">
                <a:solidFill>
                  <a:schemeClr val="bg2"/>
                </a:solidFill>
                <a:latin typeface="Kulim Park"/>
              </a:rPr>
              <a:t>Ease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burden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of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workforce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,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increase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of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positive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impact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for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all</a:t>
            </a:r>
          </a:p>
          <a:p>
            <a:pPr marL="285750" indent="-285750">
              <a:lnSpc>
                <a:spcPct val="3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de-DE" dirty="0">
                <a:solidFill>
                  <a:schemeClr val="bg2"/>
                </a:solidFill>
                <a:latin typeface="Kulim Park"/>
              </a:rPr>
              <a:t>More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and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more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AI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excitement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(e.g.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AlphaFold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)</a:t>
            </a:r>
          </a:p>
          <a:p>
            <a:pPr>
              <a:lnSpc>
                <a:spcPct val="300000"/>
              </a:lnSpc>
            </a:pPr>
            <a:endParaRPr lang="en-US" dirty="0">
              <a:solidFill>
                <a:schemeClr val="bg2"/>
              </a:solidFill>
              <a:latin typeface="Kulim Park"/>
            </a:endParaRPr>
          </a:p>
        </p:txBody>
      </p:sp>
    </p:spTree>
    <p:extLst>
      <p:ext uri="{BB962C8B-B14F-4D97-AF65-F5344CB8AC3E}">
        <p14:creationId xmlns:p14="http://schemas.microsoft.com/office/powerpoint/2010/main" val="61538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Future </a:t>
            </a:r>
            <a:r>
              <a:rPr lang="de-DE" dirty="0" err="1"/>
              <a:t>of</a:t>
            </a:r>
            <a:r>
              <a:rPr lang="de-DE" dirty="0"/>
              <a:t> AI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7496820" y="2280359"/>
            <a:ext cx="1456267" cy="8805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latin typeface="Kulim Park"/>
            </a:endParaRPr>
          </a:p>
        </p:txBody>
      </p:sp>
      <p:sp>
        <p:nvSpPr>
          <p:cNvPr id="6" name="Google Shape;498;p39"/>
          <p:cNvSpPr/>
          <p:nvPr/>
        </p:nvSpPr>
        <p:spPr>
          <a:xfrm>
            <a:off x="7918470" y="2420600"/>
            <a:ext cx="612966" cy="600046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52" y="1635651"/>
            <a:ext cx="54403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de-DE" dirty="0">
                <a:solidFill>
                  <a:schemeClr val="bg2"/>
                </a:solidFill>
                <a:latin typeface="Kulim Park"/>
              </a:rPr>
              <a:t>Regulation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while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not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limiting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innovation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</a:p>
          <a:p>
            <a:pPr marL="285750" indent="-285750">
              <a:lnSpc>
                <a:spcPct val="3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de-DE" dirty="0" err="1">
                <a:solidFill>
                  <a:schemeClr val="bg2"/>
                </a:solidFill>
                <a:latin typeface="Kulim Park"/>
              </a:rPr>
              <a:t>Fostering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/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Maintaining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Talent</a:t>
            </a:r>
          </a:p>
          <a:p>
            <a:pPr marL="285750" indent="-285750">
              <a:lnSpc>
                <a:spcPct val="3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de-DE" dirty="0" err="1">
                <a:solidFill>
                  <a:schemeClr val="bg2"/>
                </a:solidFill>
                <a:latin typeface="Kulim Park"/>
              </a:rPr>
              <a:t>Fostering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AI (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technological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)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literacy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(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Leave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no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one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behind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) </a:t>
            </a:r>
          </a:p>
          <a:p>
            <a:pPr>
              <a:lnSpc>
                <a:spcPct val="300000"/>
              </a:lnSpc>
              <a:buClr>
                <a:schemeClr val="accent1"/>
              </a:buClr>
            </a:pPr>
            <a:endParaRPr lang="de-DE" dirty="0">
              <a:solidFill>
                <a:schemeClr val="bg2"/>
              </a:solidFill>
              <a:latin typeface="Kulim Park"/>
            </a:endParaRPr>
          </a:p>
          <a:p>
            <a:pPr>
              <a:lnSpc>
                <a:spcPct val="300000"/>
              </a:lnSpc>
            </a:pPr>
            <a:endParaRPr lang="de-DE" dirty="0">
              <a:solidFill>
                <a:schemeClr val="bg2"/>
              </a:solidFill>
              <a:latin typeface="Kulim Park"/>
            </a:endParaRPr>
          </a:p>
          <a:p>
            <a:pPr>
              <a:lnSpc>
                <a:spcPct val="300000"/>
              </a:lnSpc>
            </a:pPr>
            <a:endParaRPr lang="en-US" dirty="0">
              <a:solidFill>
                <a:schemeClr val="bg2"/>
              </a:solidFill>
              <a:latin typeface="Kulim Park"/>
            </a:endParaRPr>
          </a:p>
        </p:txBody>
      </p:sp>
    </p:spTree>
    <p:extLst>
      <p:ext uri="{BB962C8B-B14F-4D97-AF65-F5344CB8AC3E}">
        <p14:creationId xmlns:p14="http://schemas.microsoft.com/office/powerpoint/2010/main" val="178288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03" y="294579"/>
            <a:ext cx="5276100" cy="396300"/>
          </a:xfrm>
        </p:spPr>
        <p:txBody>
          <a:bodyPr/>
          <a:lstStyle/>
          <a:p>
            <a:r>
              <a:rPr lang="de-DE" dirty="0"/>
              <a:t>Outlook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9558" y="1203673"/>
            <a:ext cx="5276100" cy="3033900"/>
          </a:xfrm>
        </p:spPr>
        <p:txBody>
          <a:bodyPr/>
          <a:lstStyle/>
          <a:p>
            <a:r>
              <a:rPr lang="de-DE" sz="1400" dirty="0" err="1">
                <a:solidFill>
                  <a:schemeClr val="bg2"/>
                </a:solidFill>
              </a:rPr>
              <a:t>Pushing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for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the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right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research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and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collaboration</a:t>
            </a:r>
            <a:r>
              <a:rPr lang="de-DE" sz="1400" dirty="0">
                <a:solidFill>
                  <a:schemeClr val="bg2"/>
                </a:solidFill>
              </a:rPr>
              <a:t> (AI Networks </a:t>
            </a:r>
            <a:r>
              <a:rPr lang="de-DE" sz="1400" dirty="0" err="1">
                <a:solidFill>
                  <a:schemeClr val="bg2"/>
                </a:solidFill>
              </a:rPr>
              <a:t>of</a:t>
            </a:r>
            <a:r>
              <a:rPr lang="de-DE" sz="1400" dirty="0">
                <a:solidFill>
                  <a:schemeClr val="bg2"/>
                </a:solidFill>
              </a:rPr>
              <a:t> Excellence)</a:t>
            </a:r>
          </a:p>
          <a:p>
            <a:endParaRPr lang="de-DE" sz="1400" dirty="0">
              <a:solidFill>
                <a:schemeClr val="bg2"/>
              </a:solidFill>
            </a:endParaRPr>
          </a:p>
          <a:p>
            <a:r>
              <a:rPr lang="de-DE" sz="1400" dirty="0">
                <a:solidFill>
                  <a:schemeClr val="bg2"/>
                </a:solidFill>
              </a:rPr>
              <a:t>AI </a:t>
            </a:r>
            <a:r>
              <a:rPr lang="de-DE" sz="1400" dirty="0" err="1">
                <a:solidFill>
                  <a:schemeClr val="bg2"/>
                </a:solidFill>
              </a:rPr>
              <a:t>made</a:t>
            </a:r>
            <a:r>
              <a:rPr lang="de-DE" sz="1400" dirty="0">
                <a:solidFill>
                  <a:schemeClr val="bg2"/>
                </a:solidFill>
              </a:rPr>
              <a:t> in Europe </a:t>
            </a:r>
          </a:p>
          <a:p>
            <a:pPr marL="76192" indent="0">
              <a:buNone/>
            </a:pPr>
            <a:endParaRPr lang="de-DE" sz="1400" dirty="0">
              <a:solidFill>
                <a:schemeClr val="bg2"/>
              </a:solidFill>
            </a:endParaRPr>
          </a:p>
          <a:p>
            <a:r>
              <a:rPr lang="de-DE" sz="1400" dirty="0">
                <a:solidFill>
                  <a:schemeClr val="bg2"/>
                </a:solidFill>
              </a:rPr>
              <a:t>AI </a:t>
            </a:r>
            <a:r>
              <a:rPr lang="de-DE" sz="1400" dirty="0" err="1">
                <a:solidFill>
                  <a:schemeClr val="bg2"/>
                </a:solidFill>
              </a:rPr>
              <a:t>does</a:t>
            </a:r>
            <a:r>
              <a:rPr lang="de-DE" sz="1400" dirty="0">
                <a:solidFill>
                  <a:schemeClr val="bg2"/>
                </a:solidFill>
              </a:rPr>
              <a:t> not </a:t>
            </a:r>
            <a:r>
              <a:rPr lang="de-DE" sz="1400" dirty="0" err="1">
                <a:solidFill>
                  <a:schemeClr val="bg2"/>
                </a:solidFill>
              </a:rPr>
              <a:t>work</a:t>
            </a:r>
            <a:r>
              <a:rPr lang="de-DE" sz="1400" dirty="0">
                <a:solidFill>
                  <a:schemeClr val="bg2"/>
                </a:solidFill>
              </a:rPr>
              <a:t> „just like </a:t>
            </a:r>
            <a:r>
              <a:rPr lang="de-DE" sz="1400" dirty="0" err="1">
                <a:solidFill>
                  <a:schemeClr val="bg2"/>
                </a:solidFill>
              </a:rPr>
              <a:t>magic</a:t>
            </a:r>
            <a:r>
              <a:rPr lang="de-DE" sz="1400" dirty="0">
                <a:solidFill>
                  <a:schemeClr val="bg2"/>
                </a:solidFill>
              </a:rPr>
              <a:t>“ </a:t>
            </a:r>
            <a:r>
              <a:rPr lang="de-DE" sz="1400" dirty="0" err="1">
                <a:solidFill>
                  <a:schemeClr val="bg2"/>
                </a:solidFill>
              </a:rPr>
              <a:t>or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is</a:t>
            </a:r>
            <a:r>
              <a:rPr lang="de-DE" sz="1400" dirty="0">
                <a:solidFill>
                  <a:schemeClr val="bg2"/>
                </a:solidFill>
              </a:rPr>
              <a:t> „</a:t>
            </a:r>
            <a:r>
              <a:rPr lang="de-DE" sz="1400" dirty="0" err="1">
                <a:solidFill>
                  <a:schemeClr val="bg2"/>
                </a:solidFill>
              </a:rPr>
              <a:t>the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magic</a:t>
            </a:r>
            <a:r>
              <a:rPr lang="de-DE" sz="1400" dirty="0">
                <a:solidFill>
                  <a:schemeClr val="bg2"/>
                </a:solidFill>
              </a:rPr>
              <a:t> fix“. </a:t>
            </a:r>
            <a:br>
              <a:rPr lang="de-DE" sz="1400" dirty="0">
                <a:solidFill>
                  <a:schemeClr val="bg2"/>
                </a:solidFill>
              </a:rPr>
            </a:br>
            <a:r>
              <a:rPr lang="de-DE" sz="1400" dirty="0">
                <a:solidFill>
                  <a:schemeClr val="bg2"/>
                </a:solidFill>
              </a:rPr>
              <a:t>       </a:t>
            </a:r>
            <a:r>
              <a:rPr lang="de-DE" sz="1400" dirty="0" err="1">
                <a:solidFill>
                  <a:schemeClr val="bg2"/>
                </a:solidFill>
              </a:rPr>
              <a:t>When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is</a:t>
            </a:r>
            <a:r>
              <a:rPr lang="de-DE" sz="1400" dirty="0">
                <a:solidFill>
                  <a:schemeClr val="bg2"/>
                </a:solidFill>
              </a:rPr>
              <a:t> AI </a:t>
            </a:r>
            <a:r>
              <a:rPr lang="de-DE" sz="1400" dirty="0" err="1">
                <a:solidFill>
                  <a:schemeClr val="bg2"/>
                </a:solidFill>
              </a:rPr>
              <a:t>the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right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tool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to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use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or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are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there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other</a:t>
            </a:r>
            <a:r>
              <a:rPr lang="de-DE" sz="1400" dirty="0">
                <a:solidFill>
                  <a:schemeClr val="bg2"/>
                </a:solidFill>
              </a:rPr>
              <a:t> „</a:t>
            </a:r>
            <a:r>
              <a:rPr lang="de-DE" sz="1400" dirty="0" err="1">
                <a:solidFill>
                  <a:schemeClr val="bg2"/>
                </a:solidFill>
              </a:rPr>
              <a:t>construction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sights</a:t>
            </a:r>
            <a:r>
              <a:rPr lang="de-DE" sz="1400" dirty="0">
                <a:solidFill>
                  <a:schemeClr val="bg2"/>
                </a:solidFill>
              </a:rPr>
              <a:t>“ </a:t>
            </a:r>
            <a:r>
              <a:rPr lang="de-DE" sz="1400" dirty="0" err="1">
                <a:solidFill>
                  <a:schemeClr val="bg2"/>
                </a:solidFill>
              </a:rPr>
              <a:t>we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need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to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tend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to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first</a:t>
            </a:r>
            <a:r>
              <a:rPr lang="de-DE" sz="1400" dirty="0">
                <a:solidFill>
                  <a:schemeClr val="bg2"/>
                </a:solidFill>
              </a:rPr>
              <a:t>? (e.g. </a:t>
            </a:r>
            <a:r>
              <a:rPr lang="de-DE" sz="1400" dirty="0" err="1">
                <a:solidFill>
                  <a:schemeClr val="bg2"/>
                </a:solidFill>
              </a:rPr>
              <a:t>Interoperability</a:t>
            </a:r>
            <a:r>
              <a:rPr lang="de-DE" sz="1400" dirty="0">
                <a:solidFill>
                  <a:schemeClr val="bg2"/>
                </a:solidFill>
              </a:rPr>
              <a:t>, Data </a:t>
            </a:r>
            <a:r>
              <a:rPr lang="de-DE" sz="1400" dirty="0" err="1">
                <a:solidFill>
                  <a:schemeClr val="bg2"/>
                </a:solidFill>
              </a:rPr>
              <a:t>availability</a:t>
            </a:r>
            <a:r>
              <a:rPr lang="de-DE" sz="1400" dirty="0">
                <a:solidFill>
                  <a:schemeClr val="bg2"/>
                </a:solidFill>
              </a:rPr>
              <a:t>) </a:t>
            </a:r>
          </a:p>
          <a:p>
            <a:pPr marL="76192" indent="0">
              <a:buNone/>
            </a:pPr>
            <a:endParaRPr lang="de-DE" sz="1400" dirty="0">
              <a:solidFill>
                <a:schemeClr val="bg2"/>
              </a:solidFill>
            </a:endParaRPr>
          </a:p>
          <a:p>
            <a:r>
              <a:rPr lang="de-DE" sz="1400" dirty="0" err="1">
                <a:solidFill>
                  <a:schemeClr val="bg2"/>
                </a:solidFill>
              </a:rPr>
              <a:t>Sustainable</a:t>
            </a:r>
            <a:r>
              <a:rPr lang="de-DE" sz="1400" dirty="0">
                <a:solidFill>
                  <a:schemeClr val="bg2"/>
                </a:solidFill>
              </a:rPr>
              <a:t> Development Goals</a:t>
            </a:r>
            <a:br>
              <a:rPr lang="de-DE" sz="1400" dirty="0">
                <a:solidFill>
                  <a:schemeClr val="bg2"/>
                </a:solidFill>
              </a:rPr>
            </a:br>
            <a:r>
              <a:rPr lang="de-DE" sz="1400" dirty="0">
                <a:solidFill>
                  <a:schemeClr val="bg2"/>
                </a:solidFill>
              </a:rPr>
              <a:t>         </a:t>
            </a:r>
            <a:r>
              <a:rPr lang="de-DE" sz="1400" dirty="0" err="1">
                <a:solidFill>
                  <a:schemeClr val="bg2"/>
                </a:solidFill>
              </a:rPr>
              <a:t>Commitment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of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the</a:t>
            </a:r>
            <a:r>
              <a:rPr lang="de-DE" sz="1400" dirty="0">
                <a:solidFill>
                  <a:schemeClr val="bg2"/>
                </a:solidFill>
              </a:rPr>
              <a:t> AI </a:t>
            </a:r>
            <a:r>
              <a:rPr lang="de-DE" sz="1400" dirty="0" err="1">
                <a:solidFill>
                  <a:schemeClr val="bg2"/>
                </a:solidFill>
              </a:rPr>
              <a:t>community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to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the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bigger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picture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7496820" y="2280359"/>
            <a:ext cx="1456267" cy="8805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latin typeface="Kulim Park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00314" y="2805179"/>
            <a:ext cx="2627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77462" y="4030718"/>
            <a:ext cx="2627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573;p39"/>
          <p:cNvSpPr/>
          <p:nvPr/>
        </p:nvSpPr>
        <p:spPr>
          <a:xfrm>
            <a:off x="7921883" y="2402485"/>
            <a:ext cx="606139" cy="636276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49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"/>
          <p:cNvSpPr txBox="1">
            <a:spLocks noGrp="1"/>
          </p:cNvSpPr>
          <p:nvPr>
            <p:ph type="ctrTitle" idx="4294967295"/>
          </p:nvPr>
        </p:nvSpPr>
        <p:spPr>
          <a:xfrm>
            <a:off x="4136725" y="440356"/>
            <a:ext cx="4480800" cy="11598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7600">
                <a:solidFill>
                  <a:schemeClr val="accent4"/>
                </a:solidFill>
              </a:rPr>
              <a:t>Thanks!</a:t>
            </a:r>
            <a:endParaRPr sz="7600">
              <a:solidFill>
                <a:schemeClr val="accent4"/>
              </a:solidFill>
            </a:endParaRPr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4294967295"/>
          </p:nvPr>
        </p:nvSpPr>
        <p:spPr>
          <a:xfrm>
            <a:off x="4136725" y="1639987"/>
            <a:ext cx="4480800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1700" b="1" dirty="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Any questions?</a:t>
            </a:r>
            <a:endParaRPr sz="1700" b="1" dirty="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0" indent="0">
              <a:spcBef>
                <a:spcPts val="800"/>
              </a:spcBef>
              <a:buNone/>
            </a:pPr>
            <a:endParaRPr sz="1700" dirty="0"/>
          </a:p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endParaRPr sz="1700" dirty="0"/>
          </a:p>
        </p:txBody>
      </p:sp>
      <p:sp>
        <p:nvSpPr>
          <p:cNvPr id="354" name="Google Shape;354;p36"/>
          <p:cNvSpPr txBox="1">
            <a:spLocks noGrp="1"/>
          </p:cNvSpPr>
          <p:nvPr>
            <p:ph type="sldNum" idx="12"/>
          </p:nvPr>
        </p:nvSpPr>
        <p:spPr>
          <a:xfrm>
            <a:off x="8404395" y="467365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355" name="Google Shape;355;p3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"/>
            <a:ext cx="4136725" cy="51435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50069" y="4508938"/>
            <a:ext cx="3467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Mail: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linkClick r:id="rId4"/>
              </a:rPr>
              <a:t>anne.flint@ec.europa.eu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b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LinkedIn: /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anne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-flint</a:t>
            </a:r>
          </a:p>
          <a:p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>
            <a:spLocks noGrp="1"/>
          </p:cNvSpPr>
          <p:nvPr>
            <p:ph type="sldNum" idx="12"/>
          </p:nvPr>
        </p:nvSpPr>
        <p:spPr>
          <a:xfrm>
            <a:off x="8404395" y="467365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355" name="Google Shape;355;p3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"/>
            <a:ext cx="4136725" cy="51435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Google Shape;120;p16"/>
          <p:cNvSpPr txBox="1">
            <a:spLocks/>
          </p:cNvSpPr>
          <p:nvPr/>
        </p:nvSpPr>
        <p:spPr>
          <a:xfrm>
            <a:off x="4802028" y="1871404"/>
            <a:ext cx="4480800" cy="292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I am Anne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en-US" sz="1700" dirty="0"/>
              <a:t>I work at DG CNECT (A1)</a:t>
            </a:r>
            <a:br>
              <a:rPr lang="en-US" sz="1700" dirty="0"/>
            </a:br>
            <a:br>
              <a:rPr lang="en-US" sz="1700" dirty="0"/>
            </a:br>
            <a:r>
              <a:rPr lang="en-US" sz="1700" dirty="0"/>
              <a:t>e-Mail: </a:t>
            </a:r>
            <a:r>
              <a:rPr lang="en-US" sz="1700" dirty="0">
                <a:hlinkClick r:id="rId4"/>
              </a:rPr>
              <a:t>anne.flint@ec.europa.eu</a:t>
            </a:r>
            <a:r>
              <a:rPr lang="en-US" sz="1700" dirty="0"/>
              <a:t> </a:t>
            </a:r>
            <a:br>
              <a:rPr lang="en-US" sz="1700" dirty="0"/>
            </a:br>
            <a:r>
              <a:rPr lang="en-US" sz="1700" dirty="0"/>
              <a:t>LinkedIn: /</a:t>
            </a:r>
            <a:r>
              <a:rPr lang="en-US" sz="1700" dirty="0" err="1"/>
              <a:t>anne</a:t>
            </a:r>
            <a:r>
              <a:rPr lang="en-US" sz="1700" dirty="0"/>
              <a:t>-flint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de-DE" sz="1700" dirty="0">
                <a:solidFill>
                  <a:schemeClr val="bg2"/>
                </a:solidFill>
              </a:rPr>
              <a:t>Education:</a:t>
            </a:r>
            <a:br>
              <a:rPr lang="en-US" sz="1700" dirty="0">
                <a:solidFill>
                  <a:schemeClr val="bg2"/>
                </a:solidFill>
              </a:rPr>
            </a:br>
            <a:r>
              <a:rPr lang="en-US" sz="1700" dirty="0">
                <a:solidFill>
                  <a:schemeClr val="bg2"/>
                </a:solidFill>
              </a:rPr>
              <a:t>Information Systems (B.Sc.)</a:t>
            </a:r>
            <a:br>
              <a:rPr lang="en-US" sz="1700" dirty="0">
                <a:solidFill>
                  <a:schemeClr val="bg2"/>
                </a:solidFill>
              </a:rPr>
            </a:br>
            <a:r>
              <a:rPr lang="en-US" sz="1700" dirty="0">
                <a:solidFill>
                  <a:schemeClr val="bg2"/>
                </a:solidFill>
              </a:rPr>
              <a:t>Health Informatics (</a:t>
            </a:r>
            <a:r>
              <a:rPr lang="en-US" sz="1700" dirty="0" err="1">
                <a:solidFill>
                  <a:schemeClr val="bg2"/>
                </a:solidFill>
              </a:rPr>
              <a:t>M.med.Sc</a:t>
            </a:r>
            <a:r>
              <a:rPr lang="en-US" sz="1700" dirty="0">
                <a:solidFill>
                  <a:schemeClr val="bg2"/>
                </a:solidFill>
              </a:rPr>
              <a:t>.)</a:t>
            </a:r>
            <a:endParaRPr lang="en-US" sz="1700" b="1" dirty="0">
              <a:solidFill>
                <a:schemeClr val="bg2"/>
              </a:solidFill>
            </a:endParaRPr>
          </a:p>
        </p:txBody>
      </p:sp>
      <p:sp>
        <p:nvSpPr>
          <p:cNvPr id="7" name="Google Shape;119;p16"/>
          <p:cNvSpPr txBox="1">
            <a:spLocks/>
          </p:cNvSpPr>
          <p:nvPr/>
        </p:nvSpPr>
        <p:spPr>
          <a:xfrm>
            <a:off x="4314284" y="473927"/>
            <a:ext cx="4480800" cy="115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r>
              <a:rPr lang="en-US" sz="7600" dirty="0">
                <a:solidFill>
                  <a:schemeClr val="accent4"/>
                </a:solidFill>
              </a:rPr>
              <a:t>Hello!</a:t>
            </a:r>
          </a:p>
        </p:txBody>
      </p:sp>
    </p:spTree>
    <p:extLst>
      <p:ext uri="{BB962C8B-B14F-4D97-AF65-F5344CB8AC3E}">
        <p14:creationId xmlns:p14="http://schemas.microsoft.com/office/powerpoint/2010/main" val="125160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5" name="Google Shape;119;p16"/>
          <p:cNvSpPr txBox="1">
            <a:spLocks/>
          </p:cNvSpPr>
          <p:nvPr/>
        </p:nvSpPr>
        <p:spPr>
          <a:xfrm>
            <a:off x="4475908" y="865095"/>
            <a:ext cx="4547777" cy="3205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/>
            <a:r>
              <a:rPr lang="en-US" sz="5401" dirty="0">
                <a:solidFill>
                  <a:schemeClr val="accent4"/>
                </a:solidFill>
              </a:rPr>
              <a:t>How </a:t>
            </a:r>
          </a:p>
          <a:p>
            <a:pPr algn="ctr"/>
            <a:r>
              <a:rPr lang="en-US" sz="5401" dirty="0">
                <a:solidFill>
                  <a:schemeClr val="accent4"/>
                </a:solidFill>
              </a:rPr>
              <a:t>0’s and 1’s </a:t>
            </a:r>
          </a:p>
          <a:p>
            <a:pPr algn="ctr"/>
            <a:r>
              <a:rPr lang="en-US" sz="5401" dirty="0">
                <a:solidFill>
                  <a:schemeClr val="accent4"/>
                </a:solidFill>
              </a:rPr>
              <a:t>predict _______</a:t>
            </a:r>
          </a:p>
          <a:p>
            <a:pPr algn="ctr"/>
            <a:r>
              <a:rPr lang="de-DE" sz="1200" dirty="0">
                <a:solidFill>
                  <a:schemeClr val="accent4"/>
                </a:solidFill>
              </a:rPr>
              <a:t>(- </a:t>
            </a:r>
            <a:r>
              <a:rPr lang="de-DE" sz="1200" dirty="0" err="1">
                <a:solidFill>
                  <a:schemeClr val="accent4"/>
                </a:solidFill>
              </a:rPr>
              <a:t>please</a:t>
            </a:r>
            <a:r>
              <a:rPr lang="de-DE" sz="1200" dirty="0">
                <a:solidFill>
                  <a:schemeClr val="accent4"/>
                </a:solidFill>
              </a:rPr>
              <a:t> </a:t>
            </a:r>
            <a:r>
              <a:rPr lang="de-DE" sz="1200" dirty="0" err="1">
                <a:solidFill>
                  <a:schemeClr val="accent4"/>
                </a:solidFill>
              </a:rPr>
              <a:t>insert</a:t>
            </a:r>
            <a:r>
              <a:rPr lang="de-DE" sz="1200" dirty="0">
                <a:solidFill>
                  <a:schemeClr val="accent4"/>
                </a:solidFill>
              </a:rPr>
              <a:t> -)</a:t>
            </a:r>
            <a:endParaRPr lang="en-US" sz="1200" dirty="0">
              <a:solidFill>
                <a:schemeClr val="accent4"/>
              </a:solidFill>
            </a:endParaRPr>
          </a:p>
        </p:txBody>
      </p:sp>
      <p:grpSp>
        <p:nvGrpSpPr>
          <p:cNvPr id="7" name="Google Shape;858;p40"/>
          <p:cNvGrpSpPr/>
          <p:nvPr/>
        </p:nvGrpSpPr>
        <p:grpSpPr>
          <a:xfrm>
            <a:off x="0" y="1275210"/>
            <a:ext cx="2822222" cy="2333810"/>
            <a:chOff x="4852681" y="4457861"/>
            <a:chExt cx="719788" cy="652561"/>
          </a:xfrm>
        </p:grpSpPr>
        <p:sp>
          <p:nvSpPr>
            <p:cNvPr id="8" name="Google Shape;859;p4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txBody>
            <a:bodyPr spcFirstLastPara="1" wrap="square" lIns="68575" tIns="34276" rIns="68575" bIns="3427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60;p4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txBody>
            <a:bodyPr spcFirstLastPara="1" wrap="square" lIns="68575" tIns="34276" rIns="68575" bIns="3427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61;p4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2"/>
              </a:solidFill>
            </a:ln>
          </p:spPr>
          <p:txBody>
            <a:bodyPr spcFirstLastPara="1" wrap="square" lIns="68575" tIns="34276" rIns="68575" bIns="3427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42313" y="3609024"/>
            <a:ext cx="206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Kulim Park"/>
              </a:rPr>
              <a:t>Take-</a:t>
            </a:r>
            <a:r>
              <a:rPr lang="de-DE" sz="2400" b="1" dirty="0" err="1">
                <a:solidFill>
                  <a:schemeClr val="bg1"/>
                </a:solidFill>
                <a:latin typeface="Kulim Park"/>
              </a:rPr>
              <a:t>Aways</a:t>
            </a:r>
            <a:endParaRPr lang="en-US" sz="2400" b="1" dirty="0">
              <a:solidFill>
                <a:schemeClr val="bg1"/>
              </a:solidFill>
              <a:latin typeface="Kulim Par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0683" y="1770454"/>
            <a:ext cx="102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Kulim Park Light"/>
              </a:rPr>
              <a:t>Technical </a:t>
            </a:r>
            <a:endParaRPr lang="en-US" dirty="0">
              <a:solidFill>
                <a:schemeClr val="bg1"/>
              </a:solidFill>
              <a:latin typeface="Kulim Park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062" y="2760944"/>
            <a:ext cx="102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Kulim Park Light"/>
              </a:rPr>
              <a:t>Business</a:t>
            </a:r>
            <a:endParaRPr lang="en-US" dirty="0">
              <a:solidFill>
                <a:schemeClr val="bg1"/>
              </a:solidFill>
              <a:latin typeface="Kulim Park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6013" y="2683642"/>
            <a:ext cx="102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Kulim Park Light"/>
              </a:rPr>
              <a:t>Future </a:t>
            </a:r>
            <a:r>
              <a:rPr lang="en-US" dirty="0">
                <a:solidFill>
                  <a:schemeClr val="bg1"/>
                </a:solidFill>
                <a:latin typeface="Kulim Park Light"/>
              </a:rPr>
              <a:t>of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Kulim Park Light"/>
              </a:rPr>
              <a:t>AI</a:t>
            </a:r>
            <a:endParaRPr lang="de-DE" dirty="0">
              <a:solidFill>
                <a:schemeClr val="bg1"/>
              </a:solidFill>
              <a:latin typeface="Kulim Park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845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AI (1/2)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5" name="Right Arrow 4"/>
          <p:cNvSpPr/>
          <p:nvPr/>
        </p:nvSpPr>
        <p:spPr>
          <a:xfrm>
            <a:off x="541867" y="2923831"/>
            <a:ext cx="6908800" cy="32738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1"/>
          </a:p>
        </p:txBody>
      </p:sp>
      <p:sp>
        <p:nvSpPr>
          <p:cNvPr id="6" name="Rectangle 5"/>
          <p:cNvSpPr/>
          <p:nvPr/>
        </p:nvSpPr>
        <p:spPr>
          <a:xfrm>
            <a:off x="547514" y="2065879"/>
            <a:ext cx="722491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1" dirty="0">
                <a:latin typeface="Kulim Park"/>
              </a:rPr>
              <a:t>1956</a:t>
            </a:r>
            <a:endParaRPr lang="en-US" sz="1401" dirty="0">
              <a:latin typeface="Kulim Par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0177" y="2065879"/>
            <a:ext cx="722491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1" dirty="0">
                <a:latin typeface="Kulim Park"/>
              </a:rPr>
              <a:t>1997</a:t>
            </a:r>
            <a:endParaRPr lang="en-US" sz="1401" dirty="0">
              <a:latin typeface="Kulim Par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6623" y="3725338"/>
            <a:ext cx="722491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1" dirty="0">
                <a:latin typeface="Kulim Park"/>
              </a:rPr>
              <a:t>2016</a:t>
            </a:r>
            <a:endParaRPr lang="en-US" sz="1401" dirty="0">
              <a:latin typeface="Kulim Par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0621" y="2065879"/>
            <a:ext cx="722491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1" dirty="0" err="1">
                <a:latin typeface="Kulim Park"/>
              </a:rPr>
              <a:t>today</a:t>
            </a:r>
            <a:r>
              <a:rPr lang="de-DE" sz="1401" dirty="0">
                <a:latin typeface="Kulim Park"/>
              </a:rPr>
              <a:t>?</a:t>
            </a:r>
            <a:endParaRPr lang="en-US" sz="1401" dirty="0">
              <a:latin typeface="Kulim Park"/>
            </a:endParaRPr>
          </a:p>
        </p:txBody>
      </p:sp>
      <p:cxnSp>
        <p:nvCxnSpPr>
          <p:cNvPr id="12" name="Straight Connector 11"/>
          <p:cNvCxnSpPr>
            <a:stCxn id="6" idx="2"/>
          </p:cNvCxnSpPr>
          <p:nvPr/>
        </p:nvCxnSpPr>
        <p:spPr>
          <a:xfrm>
            <a:off x="908760" y="2370679"/>
            <a:ext cx="0" cy="649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61423" y="2393262"/>
            <a:ext cx="0" cy="649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2"/>
          </p:cNvCxnSpPr>
          <p:nvPr/>
        </p:nvCxnSpPr>
        <p:spPr>
          <a:xfrm>
            <a:off x="6891867" y="2370679"/>
            <a:ext cx="0" cy="671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87869" y="3087521"/>
            <a:ext cx="0" cy="62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32848" y="2438408"/>
            <a:ext cx="1471272" cy="9464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latin typeface="Kulim Park"/>
              </a:rPr>
              <a:t>Not </a:t>
            </a:r>
            <a:r>
              <a:rPr lang="de-DE" sz="1200" dirty="0" err="1">
                <a:latin typeface="Kulim Park"/>
              </a:rPr>
              <a:t>much</a:t>
            </a:r>
            <a:r>
              <a:rPr lang="de-DE" sz="1200" dirty="0">
                <a:latin typeface="Kulim Park"/>
              </a:rPr>
              <a:t> </a:t>
            </a:r>
            <a:r>
              <a:rPr lang="de-DE" sz="1200" dirty="0" err="1">
                <a:latin typeface="Kulim Park"/>
              </a:rPr>
              <a:t>is</a:t>
            </a:r>
            <a:r>
              <a:rPr lang="de-DE" sz="1200" dirty="0">
                <a:latin typeface="Kulim Park"/>
              </a:rPr>
              <a:t> </a:t>
            </a:r>
            <a:r>
              <a:rPr lang="de-DE" sz="1200" dirty="0" err="1">
                <a:latin typeface="Kulim Park"/>
              </a:rPr>
              <a:t>happening</a:t>
            </a:r>
            <a:br>
              <a:rPr lang="de-DE" sz="1200" dirty="0">
                <a:latin typeface="Kulim Park"/>
              </a:rPr>
            </a:br>
            <a:br>
              <a:rPr lang="de-DE" sz="1200" dirty="0">
                <a:latin typeface="Kulim Park"/>
              </a:rPr>
            </a:br>
            <a:r>
              <a:rPr lang="de-DE" sz="1200" dirty="0">
                <a:latin typeface="Kulim Park"/>
              </a:rPr>
              <a:t>Hardware </a:t>
            </a:r>
            <a:r>
              <a:rPr lang="de-DE" sz="1200" dirty="0" err="1">
                <a:latin typeface="Kulim Park"/>
              </a:rPr>
              <a:t>is</a:t>
            </a:r>
            <a:r>
              <a:rPr lang="de-DE" sz="1200" dirty="0">
                <a:latin typeface="Kulim Park"/>
              </a:rPr>
              <a:t> </a:t>
            </a:r>
            <a:r>
              <a:rPr lang="de-DE" sz="1200" dirty="0" err="1">
                <a:latin typeface="Kulim Park"/>
              </a:rPr>
              <a:t>catching</a:t>
            </a:r>
            <a:r>
              <a:rPr lang="de-DE" sz="1200" dirty="0">
                <a:latin typeface="Kulim Park"/>
              </a:rPr>
              <a:t> </a:t>
            </a:r>
            <a:r>
              <a:rPr lang="de-DE" sz="1200" dirty="0" err="1">
                <a:latin typeface="Kulim Park"/>
              </a:rPr>
              <a:t>up</a:t>
            </a:r>
            <a:endParaRPr lang="en-US" sz="1200" dirty="0">
              <a:latin typeface="Kulim Par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165" y="3313295"/>
            <a:ext cx="1207911" cy="1021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err="1">
                <a:latin typeface="Kulim Park"/>
              </a:rPr>
              <a:t>Artificial</a:t>
            </a:r>
            <a:r>
              <a:rPr lang="de-DE" dirty="0">
                <a:latin typeface="Kulim Park"/>
              </a:rPr>
              <a:t> </a:t>
            </a:r>
            <a:r>
              <a:rPr lang="de-DE" dirty="0" err="1">
                <a:latin typeface="Kulim Park"/>
              </a:rPr>
              <a:t>Intelligence</a:t>
            </a:r>
            <a:endParaRPr lang="de-DE" dirty="0">
              <a:latin typeface="Kulim Park"/>
            </a:endParaRPr>
          </a:p>
          <a:p>
            <a:pPr algn="ctr"/>
            <a:r>
              <a:rPr lang="de-DE" dirty="0">
                <a:latin typeface="Kulim Park"/>
              </a:rPr>
              <a:t>(</a:t>
            </a:r>
            <a:r>
              <a:rPr lang="de-DE" dirty="0" err="1">
                <a:latin typeface="Kulim Park"/>
              </a:rPr>
              <a:t>Dartmouth</a:t>
            </a:r>
            <a:r>
              <a:rPr lang="de-DE" dirty="0">
                <a:latin typeface="Kulim Park"/>
              </a:rPr>
              <a:t> </a:t>
            </a:r>
            <a:r>
              <a:rPr lang="de-DE" dirty="0" err="1">
                <a:latin typeface="Kulim Park"/>
              </a:rPr>
              <a:t>conference</a:t>
            </a:r>
            <a:r>
              <a:rPr lang="de-DE" dirty="0">
                <a:latin typeface="Kulim Park"/>
              </a:rPr>
              <a:t>) </a:t>
            </a:r>
            <a:endParaRPr lang="en-US" dirty="0">
              <a:latin typeface="Kulim Par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34890" y="3384868"/>
            <a:ext cx="1207911" cy="1021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1" dirty="0" err="1">
                <a:latin typeface="Kulim Park"/>
              </a:rPr>
              <a:t>DeepBlue</a:t>
            </a:r>
            <a:r>
              <a:rPr lang="de-DE" sz="1401" dirty="0">
                <a:latin typeface="Kulim Park"/>
              </a:rPr>
              <a:t> </a:t>
            </a:r>
            <a:r>
              <a:rPr lang="de-DE" sz="1401" dirty="0" err="1">
                <a:latin typeface="Kulim Park"/>
              </a:rPr>
              <a:t>wins</a:t>
            </a:r>
            <a:r>
              <a:rPr lang="de-DE" sz="1401" dirty="0">
                <a:latin typeface="Kulim Park"/>
              </a:rPr>
              <a:t> </a:t>
            </a:r>
            <a:r>
              <a:rPr lang="de-DE" sz="1401" dirty="0" err="1">
                <a:latin typeface="Kulim Park"/>
              </a:rPr>
              <a:t>against</a:t>
            </a:r>
            <a:r>
              <a:rPr lang="de-DE" sz="1401" dirty="0">
                <a:latin typeface="Kulim Park"/>
              </a:rPr>
              <a:t> </a:t>
            </a:r>
            <a:r>
              <a:rPr lang="de-DE" sz="1401" dirty="0" err="1">
                <a:latin typeface="Kulim Park"/>
              </a:rPr>
              <a:t>Gerri</a:t>
            </a:r>
            <a:r>
              <a:rPr lang="de-DE" sz="1401" dirty="0">
                <a:latin typeface="Kulim Park"/>
              </a:rPr>
              <a:t> </a:t>
            </a:r>
            <a:r>
              <a:rPr lang="de-DE" sz="1401" dirty="0" err="1">
                <a:latin typeface="Kulim Park"/>
              </a:rPr>
              <a:t>Kasperow</a:t>
            </a:r>
            <a:endParaRPr lang="en-US" sz="1401" dirty="0">
              <a:latin typeface="Kulim Par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3914" y="1833558"/>
            <a:ext cx="1207911" cy="1021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1" dirty="0">
                <a:latin typeface="Kulim Park"/>
              </a:rPr>
              <a:t>Watson </a:t>
            </a:r>
            <a:r>
              <a:rPr lang="de-DE" sz="1401" dirty="0" err="1">
                <a:latin typeface="Kulim Park"/>
              </a:rPr>
              <a:t>wins</a:t>
            </a:r>
            <a:r>
              <a:rPr lang="de-DE" sz="1401" dirty="0">
                <a:latin typeface="Kulim Park"/>
              </a:rPr>
              <a:t> </a:t>
            </a:r>
            <a:r>
              <a:rPr lang="de-DE" sz="1401" dirty="0" err="1">
                <a:latin typeface="Kulim Park"/>
              </a:rPr>
              <a:t>Jeopardy</a:t>
            </a:r>
            <a:r>
              <a:rPr lang="de-DE" sz="1401" dirty="0">
                <a:latin typeface="Kulim Park"/>
              </a:rPr>
              <a:t>!</a:t>
            </a:r>
            <a:endParaRPr lang="en-US" sz="1401" dirty="0">
              <a:latin typeface="Kulim Park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32911" y="3400784"/>
            <a:ext cx="1207911" cy="1021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1" dirty="0" err="1">
                <a:latin typeface="Kulim Park"/>
              </a:rPr>
              <a:t>AlphaFold</a:t>
            </a:r>
            <a:r>
              <a:rPr lang="de-DE" sz="1401" dirty="0">
                <a:latin typeface="Kulim Park"/>
              </a:rPr>
              <a:t> </a:t>
            </a:r>
            <a:r>
              <a:rPr lang="de-DE" sz="1401" dirty="0" err="1">
                <a:latin typeface="Kulim Park"/>
              </a:rPr>
              <a:t>predicts</a:t>
            </a:r>
            <a:r>
              <a:rPr lang="de-DE" sz="1401" dirty="0">
                <a:latin typeface="Kulim Park"/>
              </a:rPr>
              <a:t> </a:t>
            </a:r>
          </a:p>
          <a:p>
            <a:pPr algn="ctr"/>
            <a:r>
              <a:rPr lang="de-DE" sz="1401" dirty="0">
                <a:latin typeface="Kulim Park"/>
              </a:rPr>
              <a:t>Protein </a:t>
            </a:r>
            <a:r>
              <a:rPr lang="de-DE" sz="1401" dirty="0" err="1">
                <a:latin typeface="Kulim Park"/>
              </a:rPr>
              <a:t>folds</a:t>
            </a:r>
            <a:endParaRPr lang="en-US" sz="1401" dirty="0">
              <a:latin typeface="Kulim Park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108" y="4673651"/>
            <a:ext cx="1399822" cy="3924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Kulim Park"/>
              </a:rPr>
              <a:t>Outlook: </a:t>
            </a:r>
            <a:br>
              <a:rPr lang="de-DE" sz="1050" dirty="0">
                <a:latin typeface="Kulim Park"/>
              </a:rPr>
            </a:br>
            <a:r>
              <a:rPr lang="de-DE" sz="1050" dirty="0" err="1">
                <a:latin typeface="Kulim Park"/>
              </a:rPr>
              <a:t>later</a:t>
            </a:r>
            <a:r>
              <a:rPr lang="de-DE" sz="1050" dirty="0">
                <a:latin typeface="Kulim Park"/>
              </a:rPr>
              <a:t> in </a:t>
            </a:r>
            <a:r>
              <a:rPr lang="de-DE" sz="1050" dirty="0" err="1">
                <a:latin typeface="Kulim Park"/>
              </a:rPr>
              <a:t>the</a:t>
            </a:r>
            <a:r>
              <a:rPr lang="de-DE" sz="1050" dirty="0">
                <a:latin typeface="Kulim Park"/>
              </a:rPr>
              <a:t> </a:t>
            </a:r>
            <a:r>
              <a:rPr lang="de-DE" sz="1050" dirty="0" err="1">
                <a:latin typeface="Kulim Park"/>
              </a:rPr>
              <a:t>pptx</a:t>
            </a:r>
            <a:endParaRPr lang="en-US" sz="1050" dirty="0">
              <a:latin typeface="Kulim Park"/>
            </a:endParaRPr>
          </a:p>
        </p:txBody>
      </p:sp>
    </p:spTree>
    <p:extLst>
      <p:ext uri="{BB962C8B-B14F-4D97-AF65-F5344CB8AC3E}">
        <p14:creationId xmlns:p14="http://schemas.microsoft.com/office/powerpoint/2010/main" val="65701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22" y="181570"/>
            <a:ext cx="5276100" cy="396300"/>
          </a:xfrm>
        </p:spPr>
        <p:txBody>
          <a:bodyPr/>
          <a:lstStyle/>
          <a:p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AI (2/2)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11914" y="1462611"/>
            <a:ext cx="3897242" cy="138499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>
                <a:solidFill>
                  <a:schemeClr val="bg2"/>
                </a:solidFill>
                <a:latin typeface="Kulim Park"/>
              </a:rPr>
              <a:t>„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With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Watson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winning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Jeopardy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!, IBM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ended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the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latest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so-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called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„AI Winter“  (…) The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land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rush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in AI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is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on –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including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a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lot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of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hype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(IBM,</a:t>
            </a:r>
            <a:r>
              <a:rPr lang="de-DE" b="1" i="1" dirty="0">
                <a:solidFill>
                  <a:schemeClr val="bg2"/>
                </a:solidFill>
                <a:latin typeface="Kulim Park"/>
              </a:rPr>
              <a:t>2016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)</a:t>
            </a:r>
            <a:endParaRPr lang="en-US" i="1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914" y="3017875"/>
            <a:ext cx="3897242" cy="20313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>
                <a:solidFill>
                  <a:schemeClr val="bg2"/>
                </a:solidFill>
                <a:latin typeface="Kulim Park"/>
              </a:rPr>
              <a:t>„The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big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trends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are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not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that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hard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to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spot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(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they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get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talked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and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written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about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a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lot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), but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they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can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be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strangely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hard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for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large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cooperations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to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embrace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.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We‘re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in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the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middle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of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an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obvious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one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right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now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: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machine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learning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i="1" dirty="0" err="1">
                <a:solidFill>
                  <a:schemeClr val="bg2"/>
                </a:solidFill>
                <a:latin typeface="Kulim Park"/>
              </a:rPr>
              <a:t>and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 AI“ (Amazon, </a:t>
            </a:r>
            <a:r>
              <a:rPr lang="de-DE" b="1" i="1" dirty="0">
                <a:solidFill>
                  <a:schemeClr val="bg2"/>
                </a:solidFill>
                <a:latin typeface="Kulim Park"/>
              </a:rPr>
              <a:t>2016</a:t>
            </a:r>
            <a:r>
              <a:rPr lang="de-DE" i="1" dirty="0">
                <a:solidFill>
                  <a:schemeClr val="bg2"/>
                </a:solidFill>
                <a:latin typeface="Kulim Park"/>
              </a:rPr>
              <a:t>)</a:t>
            </a:r>
            <a:endParaRPr lang="en-US" i="1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1546" y="852653"/>
            <a:ext cx="997978" cy="5248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dirty="0">
                <a:latin typeface="Kulim Park"/>
              </a:rPr>
              <a:t>2016</a:t>
            </a:r>
            <a:endParaRPr lang="en-US" sz="2800" dirty="0">
              <a:latin typeface="Kulim Par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1144" y="782718"/>
            <a:ext cx="997978" cy="5248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dirty="0">
                <a:latin typeface="Kulim Park"/>
              </a:rPr>
              <a:t>2018</a:t>
            </a:r>
            <a:endParaRPr lang="en-US" sz="2800" dirty="0">
              <a:latin typeface="Kulim Par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03" y="873469"/>
            <a:ext cx="1621495" cy="42543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325814" y="1460808"/>
            <a:ext cx="1908641" cy="83833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White Paper on </a:t>
            </a:r>
            <a:r>
              <a:rPr lang="de-DE" dirty="0" err="1"/>
              <a:t>Artificial</a:t>
            </a:r>
            <a:r>
              <a:rPr lang="de-DE" dirty="0"/>
              <a:t> </a:t>
            </a:r>
            <a:r>
              <a:rPr lang="de-DE" dirty="0" err="1"/>
              <a:t>Intelligence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25813" y="2461041"/>
            <a:ext cx="1908641" cy="83833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Coordinated</a:t>
            </a:r>
            <a:r>
              <a:rPr lang="de-DE" dirty="0"/>
              <a:t> Plan on </a:t>
            </a:r>
            <a:r>
              <a:rPr lang="de-DE" dirty="0" err="1"/>
              <a:t>Artificial</a:t>
            </a:r>
            <a:r>
              <a:rPr lang="de-DE" dirty="0"/>
              <a:t> </a:t>
            </a:r>
            <a:r>
              <a:rPr lang="de-DE" dirty="0" err="1"/>
              <a:t>Intelligence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47979" y="774084"/>
            <a:ext cx="997978" cy="5248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dirty="0">
                <a:latin typeface="Kulim Park"/>
              </a:rPr>
              <a:t>2021</a:t>
            </a:r>
            <a:endParaRPr lang="en-US" sz="2800" dirty="0">
              <a:latin typeface="Kulim Par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92647" y="1460808"/>
            <a:ext cx="1908641" cy="838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Updated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Coordinated</a:t>
            </a:r>
            <a:r>
              <a:rPr lang="de-DE" dirty="0">
                <a:solidFill>
                  <a:schemeClr val="bg1"/>
                </a:solidFill>
              </a:rPr>
              <a:t> Plan on </a:t>
            </a:r>
            <a:r>
              <a:rPr lang="de-DE" dirty="0" err="1">
                <a:solidFill>
                  <a:schemeClr val="bg1"/>
                </a:solidFill>
              </a:rPr>
              <a:t>Artificial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Intelligence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67519" y="3445500"/>
            <a:ext cx="4692061" cy="317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2"/>
                </a:solidFill>
                <a:latin typeface="Kulim Park"/>
              </a:rPr>
              <a:t>FP7, </a:t>
            </a:r>
            <a:r>
              <a:rPr lang="de-DE" sz="1100" dirty="0" err="1">
                <a:solidFill>
                  <a:schemeClr val="bg2"/>
                </a:solidFill>
                <a:latin typeface="Kulim Park"/>
              </a:rPr>
              <a:t>Horizon</a:t>
            </a:r>
            <a:r>
              <a:rPr lang="de-DE" sz="1100" dirty="0">
                <a:solidFill>
                  <a:schemeClr val="bg2"/>
                </a:solidFill>
                <a:latin typeface="Kulim Park"/>
              </a:rPr>
              <a:t> 2020, </a:t>
            </a:r>
            <a:r>
              <a:rPr lang="de-DE" sz="1100" dirty="0" err="1">
                <a:solidFill>
                  <a:schemeClr val="bg2"/>
                </a:solidFill>
                <a:latin typeface="Kulim Park"/>
              </a:rPr>
              <a:t>Horizon</a:t>
            </a:r>
            <a:r>
              <a:rPr lang="de-DE" sz="1100" dirty="0">
                <a:solidFill>
                  <a:schemeClr val="bg2"/>
                </a:solidFill>
                <a:latin typeface="Kulim Park"/>
              </a:rPr>
              <a:t> Europe; Digital Europe; RRF </a:t>
            </a:r>
            <a:endParaRPr lang="en-US" sz="1100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92647" y="2464538"/>
            <a:ext cx="1908641" cy="313553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AI Regulation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6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702910" y="735576"/>
            <a:ext cx="1750500" cy="4407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de-DE" sz="1401" b="1" dirty="0">
                <a:solidFill>
                  <a:srgbClr val="0B6AB1">
                    <a:alpha val="47490"/>
                  </a:srgbClr>
                </a:solidFill>
                <a:latin typeface="Kulim Park"/>
              </a:rPr>
              <a:t>1</a:t>
            </a:r>
            <a:endParaRPr sz="1401" b="1" dirty="0">
              <a:solidFill>
                <a:srgbClr val="0B6AB1">
                  <a:alpha val="47490"/>
                </a:srgbClr>
              </a:solidFill>
              <a:latin typeface="Kulim Park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ctrTitle"/>
          </p:nvPr>
        </p:nvSpPr>
        <p:spPr>
          <a:xfrm>
            <a:off x="702909" y="3004263"/>
            <a:ext cx="5026201" cy="105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/>
              <a:t>Technical </a:t>
            </a:r>
            <a:r>
              <a:rPr lang="de-DE" dirty="0" err="1"/>
              <a:t>aspects</a:t>
            </a: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1"/>
          </p:nvPr>
        </p:nvSpPr>
        <p:spPr>
          <a:xfrm>
            <a:off x="702909" y="4075913"/>
            <a:ext cx="5026201" cy="3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800"/>
              </a:spcAft>
            </a:pPr>
            <a:r>
              <a:rPr lang="de-DE" dirty="0"/>
              <a:t>TOP3 </a:t>
            </a:r>
            <a:r>
              <a:rPr lang="de-DE" dirty="0" err="1"/>
              <a:t>things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shine</a:t>
            </a:r>
            <a:r>
              <a:rPr lang="de-DE" dirty="0"/>
              <a:t> in (semi-professional) </a:t>
            </a:r>
            <a:r>
              <a:rPr lang="de-DE" dirty="0" err="1"/>
              <a:t>discussions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AI</a:t>
            </a:r>
            <a:endParaRPr dirty="0"/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521" y="0"/>
            <a:ext cx="2145476" cy="51435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963" y="0"/>
                </a:moveTo>
                <a:lnTo>
                  <a:pt x="0" y="14108"/>
                </a:lnTo>
                <a:lnTo>
                  <a:pt x="8840" y="12766"/>
                </a:lnTo>
                <a:lnTo>
                  <a:pt x="13359" y="14468"/>
                </a:lnTo>
                <a:lnTo>
                  <a:pt x="1034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9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14" y="655378"/>
            <a:ext cx="7839964" cy="396300"/>
          </a:xfrm>
        </p:spPr>
        <p:txBody>
          <a:bodyPr/>
          <a:lstStyle/>
          <a:p>
            <a:r>
              <a:rPr lang="de-DE" dirty="0"/>
              <a:t>TOP1 – </a:t>
            </a:r>
            <a:r>
              <a:rPr lang="de-DE" dirty="0" err="1"/>
              <a:t>Grasping</a:t>
            </a:r>
            <a:r>
              <a:rPr lang="de-DE" dirty="0"/>
              <a:t> (</a:t>
            </a:r>
            <a:r>
              <a:rPr lang="de-DE" dirty="0" err="1"/>
              <a:t>computational</a:t>
            </a:r>
            <a:r>
              <a:rPr lang="de-DE" dirty="0"/>
              <a:t>) </a:t>
            </a:r>
            <a:r>
              <a:rPr lang="de-DE" dirty="0" err="1"/>
              <a:t>intelligence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grpSp>
        <p:nvGrpSpPr>
          <p:cNvPr id="4" name="Google Shape;533;p39"/>
          <p:cNvGrpSpPr/>
          <p:nvPr/>
        </p:nvGrpSpPr>
        <p:grpSpPr>
          <a:xfrm>
            <a:off x="8404387" y="2483424"/>
            <a:ext cx="548700" cy="590303"/>
            <a:chOff x="3955900" y="2984500"/>
            <a:chExt cx="414000" cy="422525"/>
          </a:xfrm>
          <a:solidFill>
            <a:schemeClr val="accent4"/>
          </a:solidFill>
        </p:grpSpPr>
        <p:sp>
          <p:nvSpPr>
            <p:cNvPr id="5" name="Google Shape;534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>
                <a:solidFill>
                  <a:schemeClr val="dk1"/>
                </a:solidFill>
              </a:endParaRPr>
            </a:p>
          </p:txBody>
        </p:sp>
        <p:sp>
          <p:nvSpPr>
            <p:cNvPr id="6" name="Google Shape;535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>
                <a:solidFill>
                  <a:schemeClr val="dk1"/>
                </a:solidFill>
              </a:endParaRPr>
            </a:p>
          </p:txBody>
        </p:sp>
        <p:sp>
          <p:nvSpPr>
            <p:cNvPr id="7" name="Google Shape;536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>
                <a:solidFill>
                  <a:schemeClr val="dk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244115" y="3190623"/>
            <a:ext cx="869244" cy="4145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>
                <a:latin typeface="Kulim Park"/>
              </a:rPr>
              <a:t>closer</a:t>
            </a:r>
            <a:r>
              <a:rPr lang="de-DE" sz="1000" dirty="0">
                <a:latin typeface="Kulim Park"/>
              </a:rPr>
              <a:t> </a:t>
            </a:r>
            <a:r>
              <a:rPr lang="de-DE" sz="1000" dirty="0" err="1">
                <a:latin typeface="Kulim Park"/>
              </a:rPr>
              <a:t>look</a:t>
            </a:r>
            <a:endParaRPr lang="de-DE" sz="1000" dirty="0">
              <a:latin typeface="Kulim Park"/>
            </a:endParaRPr>
          </a:p>
          <a:p>
            <a:pPr algn="ctr"/>
            <a:r>
              <a:rPr lang="de-DE" sz="1000" dirty="0">
                <a:latin typeface="Kulim Park"/>
              </a:rPr>
              <a:t>(1/3)</a:t>
            </a:r>
            <a:endParaRPr lang="en-US" sz="1000" dirty="0">
              <a:latin typeface="Kulim Park"/>
            </a:endParaRPr>
          </a:p>
        </p:txBody>
      </p:sp>
      <p:grpSp>
        <p:nvGrpSpPr>
          <p:cNvPr id="27" name="Google Shape;891;p40"/>
          <p:cNvGrpSpPr/>
          <p:nvPr/>
        </p:nvGrpSpPr>
        <p:grpSpPr>
          <a:xfrm>
            <a:off x="739573" y="2042524"/>
            <a:ext cx="2167980" cy="1562624"/>
            <a:chOff x="1510757" y="3225422"/>
            <a:chExt cx="720214" cy="637347"/>
          </a:xfrm>
        </p:grpSpPr>
        <p:sp>
          <p:nvSpPr>
            <p:cNvPr id="28" name="Google Shape;892;p4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6" rIns="68575" bIns="3427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93;p4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6" rIns="68575" bIns="3427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94;p4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6" rIns="68575" bIns="3427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95;p4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6" rIns="68575" bIns="3427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96;p4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6" rIns="68575" bIns="3427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97;p4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6" rIns="68575" bIns="3427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98;p4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6" rIns="68575" bIns="3427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78515" y="3909435"/>
            <a:ext cx="2793462" cy="30777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2"/>
                </a:solidFill>
              </a:rPr>
              <a:t>Human </a:t>
            </a:r>
            <a:r>
              <a:rPr lang="de-DE" dirty="0" err="1">
                <a:solidFill>
                  <a:schemeClr val="bg2"/>
                </a:solidFill>
              </a:rPr>
              <a:t>decision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making</a:t>
            </a:r>
            <a:r>
              <a:rPr lang="de-DE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7223" y="3909435"/>
            <a:ext cx="2793462" cy="30777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2"/>
                </a:solidFill>
              </a:rPr>
              <a:t>Computational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decision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making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52515" y="2091968"/>
            <a:ext cx="4104040" cy="1468783"/>
            <a:chOff x="3752515" y="2091968"/>
            <a:chExt cx="4104040" cy="1468783"/>
          </a:xfrm>
        </p:grpSpPr>
        <p:grpSp>
          <p:nvGrpSpPr>
            <p:cNvPr id="78" name="Group 77"/>
            <p:cNvGrpSpPr/>
            <p:nvPr/>
          </p:nvGrpSpPr>
          <p:grpSpPr>
            <a:xfrm>
              <a:off x="3752515" y="2091968"/>
              <a:ext cx="3486093" cy="1468783"/>
              <a:chOff x="3837740" y="2078451"/>
              <a:chExt cx="3486093" cy="1468783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4850624" y="3301013"/>
                <a:ext cx="2473209" cy="24622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err="1">
                    <a:solidFill>
                      <a:schemeClr val="bg2"/>
                    </a:solidFill>
                    <a:latin typeface="Kulim Park"/>
                  </a:rPr>
                  <a:t>Mcculloch</a:t>
                </a:r>
                <a:r>
                  <a:rPr lang="de-DE" sz="1000" dirty="0">
                    <a:solidFill>
                      <a:schemeClr val="bg2"/>
                    </a:solidFill>
                    <a:latin typeface="Kulim Park"/>
                  </a:rPr>
                  <a:t>-Pitts </a:t>
                </a:r>
                <a:r>
                  <a:rPr lang="de-DE" sz="1000" dirty="0" err="1">
                    <a:solidFill>
                      <a:schemeClr val="bg2"/>
                    </a:solidFill>
                    <a:latin typeface="Kulim Park"/>
                  </a:rPr>
                  <a:t>artificial</a:t>
                </a:r>
                <a:r>
                  <a:rPr lang="de-DE" sz="1000" dirty="0">
                    <a:solidFill>
                      <a:schemeClr val="bg2"/>
                    </a:solidFill>
                    <a:latin typeface="Kulim Park"/>
                  </a:rPr>
                  <a:t> </a:t>
                </a:r>
                <a:r>
                  <a:rPr lang="de-DE" sz="1000" dirty="0" err="1">
                    <a:solidFill>
                      <a:schemeClr val="bg2"/>
                    </a:solidFill>
                    <a:latin typeface="Kulim Park"/>
                  </a:rPr>
                  <a:t>neuron</a:t>
                </a:r>
                <a:r>
                  <a:rPr lang="de-DE" sz="1000" dirty="0">
                    <a:solidFill>
                      <a:schemeClr val="bg2"/>
                    </a:solidFill>
                    <a:latin typeface="Kulim Park"/>
                  </a:rPr>
                  <a:t> (1956)</a:t>
                </a:r>
                <a:endParaRPr lang="en-US" sz="1000" dirty="0">
                  <a:solidFill>
                    <a:schemeClr val="bg2"/>
                  </a:solidFill>
                  <a:latin typeface="Kulim Park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3837740" y="2565436"/>
                <a:ext cx="535760" cy="276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err="1">
                    <a:solidFill>
                      <a:schemeClr val="bg2"/>
                    </a:solidFill>
                    <a:latin typeface="Kulim Park"/>
                  </a:rPr>
                  <a:t>input</a:t>
                </a:r>
                <a:endParaRPr lang="en-US" sz="1200" dirty="0">
                  <a:solidFill>
                    <a:schemeClr val="bg2"/>
                  </a:solidFill>
                  <a:latin typeface="Kulim Park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613072" y="2078451"/>
                <a:ext cx="1209959" cy="276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err="1">
                    <a:solidFill>
                      <a:schemeClr val="bg2"/>
                    </a:solidFill>
                    <a:latin typeface="Kulim Park"/>
                  </a:rPr>
                  <a:t>calculate</a:t>
                </a:r>
                <a:r>
                  <a:rPr lang="de-DE" sz="1200" dirty="0">
                    <a:solidFill>
                      <a:schemeClr val="bg2"/>
                    </a:solidFill>
                    <a:latin typeface="Kulim Park"/>
                  </a:rPr>
                  <a:t> f(x)</a:t>
                </a:r>
                <a:endParaRPr lang="en-US" sz="1200" dirty="0">
                  <a:solidFill>
                    <a:schemeClr val="bg2"/>
                  </a:solidFill>
                  <a:latin typeface="Kulim Park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198320" y="2603229"/>
              <a:ext cx="658235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>
                  <a:solidFill>
                    <a:schemeClr val="bg2"/>
                  </a:solidFill>
                  <a:latin typeface="Kulim Park"/>
                </a:rPr>
                <a:t>output</a:t>
              </a:r>
              <a:endParaRPr lang="en-US" sz="1200" dirty="0">
                <a:solidFill>
                  <a:schemeClr val="bg2"/>
                </a:solidFill>
                <a:latin typeface="Kulim Par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59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9" y="487884"/>
            <a:ext cx="7839964" cy="396300"/>
          </a:xfrm>
        </p:spPr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neural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„Black-Boxes“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grpSp>
        <p:nvGrpSpPr>
          <p:cNvPr id="423" name="Group 422"/>
          <p:cNvGrpSpPr/>
          <p:nvPr/>
        </p:nvGrpSpPr>
        <p:grpSpPr>
          <a:xfrm>
            <a:off x="1207921" y="1362219"/>
            <a:ext cx="5865541" cy="3019002"/>
            <a:chOff x="198928" y="1016970"/>
            <a:chExt cx="6916514" cy="3987976"/>
          </a:xfrm>
        </p:grpSpPr>
        <p:grpSp>
          <p:nvGrpSpPr>
            <p:cNvPr id="11" name="Group 10"/>
            <p:cNvGrpSpPr/>
            <p:nvPr/>
          </p:nvGrpSpPr>
          <p:grpSpPr>
            <a:xfrm>
              <a:off x="326528" y="1016970"/>
              <a:ext cx="1586356" cy="359886"/>
              <a:chOff x="4490501" y="2476650"/>
              <a:chExt cx="2676461" cy="597077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300853" y="1506834"/>
              <a:ext cx="1586356" cy="359886"/>
              <a:chOff x="4490501" y="2476650"/>
              <a:chExt cx="2676461" cy="597077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6" name="Straight Arrow Connector 125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/>
            <p:cNvGrpSpPr/>
            <p:nvPr/>
          </p:nvGrpSpPr>
          <p:grpSpPr>
            <a:xfrm>
              <a:off x="2010855" y="1160683"/>
              <a:ext cx="1586356" cy="359886"/>
              <a:chOff x="4490501" y="2476650"/>
              <a:chExt cx="2676461" cy="597077"/>
            </a:xfrm>
          </p:grpSpPr>
          <p:cxnSp>
            <p:nvCxnSpPr>
              <p:cNvPr id="136" name="Straight Arrow Connector 135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Oval 136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288440" y="2017979"/>
              <a:ext cx="1586356" cy="359886"/>
              <a:chOff x="4490501" y="2476650"/>
              <a:chExt cx="2676461" cy="597077"/>
            </a:xfrm>
          </p:grpSpPr>
          <p:cxnSp>
            <p:nvCxnSpPr>
              <p:cNvPr id="148" name="Straight Arrow Connector 147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Straight Arrow Connector 149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1969398" y="1741303"/>
              <a:ext cx="1586356" cy="359886"/>
              <a:chOff x="4490501" y="2476650"/>
              <a:chExt cx="2676461" cy="597077"/>
            </a:xfrm>
          </p:grpSpPr>
          <p:cxnSp>
            <p:nvCxnSpPr>
              <p:cNvPr id="160" name="Straight Arrow Connector 159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Oval 160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3851653" y="1349093"/>
              <a:ext cx="1586356" cy="359886"/>
              <a:chOff x="4490501" y="2476650"/>
              <a:chExt cx="2676461" cy="597077"/>
            </a:xfrm>
          </p:grpSpPr>
          <p:cxnSp>
            <p:nvCxnSpPr>
              <p:cNvPr id="172" name="Straight Arrow Connector 171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Oval 172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4" name="Straight Arrow Connector 173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3825978" y="1941807"/>
              <a:ext cx="1586356" cy="359886"/>
              <a:chOff x="4490501" y="2476650"/>
              <a:chExt cx="2676461" cy="597077"/>
            </a:xfrm>
          </p:grpSpPr>
          <p:cxnSp>
            <p:nvCxnSpPr>
              <p:cNvPr id="184" name="Straight Arrow Connector 183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Oval 184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6" name="Straight Arrow Connector 185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1996875" y="2197922"/>
              <a:ext cx="1586356" cy="359886"/>
              <a:chOff x="4490501" y="2476650"/>
              <a:chExt cx="2676461" cy="597077"/>
            </a:xfrm>
          </p:grpSpPr>
          <p:cxnSp>
            <p:nvCxnSpPr>
              <p:cNvPr id="196" name="Straight Arrow Connector 195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Oval 196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" name="Straight Arrow Connector 197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/>
            <p:cNvGrpSpPr/>
            <p:nvPr/>
          </p:nvGrpSpPr>
          <p:grpSpPr>
            <a:xfrm>
              <a:off x="275178" y="2559193"/>
              <a:ext cx="1586356" cy="359886"/>
              <a:chOff x="4490501" y="2476650"/>
              <a:chExt cx="2676461" cy="597077"/>
            </a:xfrm>
          </p:grpSpPr>
          <p:cxnSp>
            <p:nvCxnSpPr>
              <p:cNvPr id="208" name="Straight Arrow Connector 207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Oval 208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" name="Straight Arrow Connector 209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224603" y="3112334"/>
              <a:ext cx="1586356" cy="359886"/>
              <a:chOff x="4490501" y="2476650"/>
              <a:chExt cx="2676461" cy="597077"/>
            </a:xfrm>
          </p:grpSpPr>
          <p:cxnSp>
            <p:nvCxnSpPr>
              <p:cNvPr id="220" name="Straight Arrow Connector 219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Oval 220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2" name="Straight Arrow Connector 221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224603" y="3642108"/>
              <a:ext cx="1586356" cy="359886"/>
              <a:chOff x="4490501" y="2476650"/>
              <a:chExt cx="2676461" cy="597077"/>
            </a:xfrm>
          </p:grpSpPr>
          <p:cxnSp>
            <p:nvCxnSpPr>
              <p:cNvPr id="232" name="Straight Arrow Connector 231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Oval 232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4" name="Straight Arrow Connector 233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/>
            <p:cNvGrpSpPr/>
            <p:nvPr/>
          </p:nvGrpSpPr>
          <p:grpSpPr>
            <a:xfrm>
              <a:off x="198928" y="4144472"/>
              <a:ext cx="1586356" cy="359886"/>
              <a:chOff x="4490501" y="2476650"/>
              <a:chExt cx="2676461" cy="597077"/>
            </a:xfrm>
          </p:grpSpPr>
          <p:cxnSp>
            <p:nvCxnSpPr>
              <p:cNvPr id="244" name="Straight Arrow Connector 243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Oval 244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6" name="Straight Arrow Connector 245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/>
          </p:nvGrpSpPr>
          <p:grpSpPr>
            <a:xfrm>
              <a:off x="224603" y="4645060"/>
              <a:ext cx="1586356" cy="359886"/>
              <a:chOff x="4490501" y="2476650"/>
              <a:chExt cx="2676461" cy="597077"/>
            </a:xfrm>
          </p:grpSpPr>
          <p:cxnSp>
            <p:nvCxnSpPr>
              <p:cNvPr id="256" name="Straight Arrow Connector 255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Oval 256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8" name="Straight Arrow Connector 257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/>
            <p:cNvGrpSpPr/>
            <p:nvPr/>
          </p:nvGrpSpPr>
          <p:grpSpPr>
            <a:xfrm>
              <a:off x="1990609" y="2654541"/>
              <a:ext cx="1586356" cy="359886"/>
              <a:chOff x="4490501" y="2476650"/>
              <a:chExt cx="2676461" cy="597077"/>
            </a:xfrm>
          </p:grpSpPr>
          <p:cxnSp>
            <p:nvCxnSpPr>
              <p:cNvPr id="268" name="Straight Arrow Connector 267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Oval 268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0" name="Straight Arrow Connector 269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Arrow Connector 270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Arrow Connector 271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/>
            <p:cNvGrpSpPr/>
            <p:nvPr/>
          </p:nvGrpSpPr>
          <p:grpSpPr>
            <a:xfrm>
              <a:off x="1981141" y="3143188"/>
              <a:ext cx="1586356" cy="359886"/>
              <a:chOff x="4490501" y="2476650"/>
              <a:chExt cx="2676461" cy="597077"/>
            </a:xfrm>
          </p:grpSpPr>
          <p:cxnSp>
            <p:nvCxnSpPr>
              <p:cNvPr id="280" name="Straight Arrow Connector 279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Oval 280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2" name="Straight Arrow Connector 281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Arrow Connector 282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Arrow Connector 283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" name="Straight Arrow Connector 286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90"/>
            <p:cNvGrpSpPr/>
            <p:nvPr/>
          </p:nvGrpSpPr>
          <p:grpSpPr>
            <a:xfrm>
              <a:off x="1964934" y="3611641"/>
              <a:ext cx="1586356" cy="359886"/>
              <a:chOff x="4490501" y="2476650"/>
              <a:chExt cx="2676461" cy="597077"/>
            </a:xfrm>
          </p:grpSpPr>
          <p:cxnSp>
            <p:nvCxnSpPr>
              <p:cNvPr id="292" name="Straight Arrow Connector 291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Oval 292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4" name="Straight Arrow Connector 293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Arrow Connector 294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95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3" name="Group 302"/>
            <p:cNvGrpSpPr/>
            <p:nvPr/>
          </p:nvGrpSpPr>
          <p:grpSpPr>
            <a:xfrm>
              <a:off x="1981141" y="4141531"/>
              <a:ext cx="1586356" cy="359886"/>
              <a:chOff x="4490501" y="2476650"/>
              <a:chExt cx="2676461" cy="597077"/>
            </a:xfrm>
          </p:grpSpPr>
          <p:cxnSp>
            <p:nvCxnSpPr>
              <p:cNvPr id="304" name="Straight Arrow Connector 303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Oval 304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6" name="Straight Arrow Connector 305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1" name="Straight Arrow Connector 310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5" name="Group 314"/>
            <p:cNvGrpSpPr/>
            <p:nvPr/>
          </p:nvGrpSpPr>
          <p:grpSpPr>
            <a:xfrm>
              <a:off x="3833093" y="2466680"/>
              <a:ext cx="1586356" cy="359886"/>
              <a:chOff x="4490501" y="2476650"/>
              <a:chExt cx="2676461" cy="597077"/>
            </a:xfrm>
          </p:grpSpPr>
          <p:cxnSp>
            <p:nvCxnSpPr>
              <p:cNvPr id="316" name="Straight Arrow Connector 315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Oval 316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8" name="Straight Arrow Connector 317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Arrow Connector 318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Arrow Connector 319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3" name="Straight Arrow Connector 322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7" name="Group 326"/>
            <p:cNvGrpSpPr/>
            <p:nvPr/>
          </p:nvGrpSpPr>
          <p:grpSpPr>
            <a:xfrm>
              <a:off x="3807418" y="2955322"/>
              <a:ext cx="1586356" cy="359886"/>
              <a:chOff x="4490501" y="2476650"/>
              <a:chExt cx="2676461" cy="597077"/>
            </a:xfrm>
          </p:grpSpPr>
          <p:cxnSp>
            <p:nvCxnSpPr>
              <p:cNvPr id="328" name="Straight Arrow Connector 327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9" name="Oval 328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0" name="Straight Arrow Connector 329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Arrow Connector 330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Straight Arrow Connector 334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9" name="Group 338"/>
            <p:cNvGrpSpPr/>
            <p:nvPr/>
          </p:nvGrpSpPr>
          <p:grpSpPr>
            <a:xfrm>
              <a:off x="3801225" y="3504840"/>
              <a:ext cx="1586356" cy="359886"/>
              <a:chOff x="4490501" y="2476650"/>
              <a:chExt cx="2676461" cy="597077"/>
            </a:xfrm>
          </p:grpSpPr>
          <p:cxnSp>
            <p:nvCxnSpPr>
              <p:cNvPr id="340" name="Straight Arrow Connector 339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1" name="Oval 340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2" name="Straight Arrow Connector 341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Arrow Connector 342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Arrow Connector 343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7" name="Straight Arrow Connector 346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1" name="Group 350"/>
            <p:cNvGrpSpPr/>
            <p:nvPr/>
          </p:nvGrpSpPr>
          <p:grpSpPr>
            <a:xfrm>
              <a:off x="3775550" y="4034572"/>
              <a:ext cx="1586356" cy="359886"/>
              <a:chOff x="4490501" y="2476650"/>
              <a:chExt cx="2676461" cy="597077"/>
            </a:xfrm>
          </p:grpSpPr>
          <p:cxnSp>
            <p:nvCxnSpPr>
              <p:cNvPr id="352" name="Straight Arrow Connector 351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3" name="Oval 352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4" name="Straight Arrow Connector 353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5502713" y="1606352"/>
              <a:ext cx="1586356" cy="359886"/>
              <a:chOff x="4490501" y="2476650"/>
              <a:chExt cx="2676461" cy="597077"/>
            </a:xfrm>
          </p:grpSpPr>
          <p:cxnSp>
            <p:nvCxnSpPr>
              <p:cNvPr id="364" name="Straight Arrow Connector 363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Oval 364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6" name="Straight Arrow Connector 365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Arrow Connector 366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Arrow Connector 367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oup 374"/>
            <p:cNvGrpSpPr/>
            <p:nvPr/>
          </p:nvGrpSpPr>
          <p:grpSpPr>
            <a:xfrm>
              <a:off x="5529086" y="2179291"/>
              <a:ext cx="1586356" cy="359886"/>
              <a:chOff x="4490501" y="2476650"/>
              <a:chExt cx="2676461" cy="597077"/>
            </a:xfrm>
          </p:grpSpPr>
          <p:cxnSp>
            <p:nvCxnSpPr>
              <p:cNvPr id="376" name="Straight Arrow Connector 375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Oval 376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8" name="Straight Arrow Connector 377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Arrow Connector 378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Arrow Connector 379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3" name="Straight Arrow Connector 382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7" name="Group 386"/>
            <p:cNvGrpSpPr/>
            <p:nvPr/>
          </p:nvGrpSpPr>
          <p:grpSpPr>
            <a:xfrm>
              <a:off x="5525805" y="2732036"/>
              <a:ext cx="1586356" cy="359886"/>
              <a:chOff x="4490501" y="2476650"/>
              <a:chExt cx="2676461" cy="597077"/>
            </a:xfrm>
          </p:grpSpPr>
          <p:cxnSp>
            <p:nvCxnSpPr>
              <p:cNvPr id="388" name="Straight Arrow Connector 387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" name="Oval 388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0" name="Straight Arrow Connector 389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Arrow Connector 390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Arrow Connector 391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" name="Group 398"/>
            <p:cNvGrpSpPr/>
            <p:nvPr/>
          </p:nvGrpSpPr>
          <p:grpSpPr>
            <a:xfrm>
              <a:off x="5500130" y="3231190"/>
              <a:ext cx="1586356" cy="359886"/>
              <a:chOff x="4490501" y="2476650"/>
              <a:chExt cx="2676461" cy="597077"/>
            </a:xfrm>
          </p:grpSpPr>
          <p:cxnSp>
            <p:nvCxnSpPr>
              <p:cNvPr id="400" name="Straight Arrow Connector 399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1" name="Oval 400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2" name="Straight Arrow Connector 401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Arrow Connector 402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Arrow Connector 403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7" name="Straight Arrow Connector 406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" name="Group 410"/>
            <p:cNvGrpSpPr/>
            <p:nvPr/>
          </p:nvGrpSpPr>
          <p:grpSpPr>
            <a:xfrm>
              <a:off x="5494889" y="3803734"/>
              <a:ext cx="1586356" cy="359886"/>
              <a:chOff x="4490501" y="2476650"/>
              <a:chExt cx="2676461" cy="597077"/>
            </a:xfrm>
          </p:grpSpPr>
          <p:cxnSp>
            <p:nvCxnSpPr>
              <p:cNvPr id="412" name="Straight Arrow Connector 411"/>
              <p:cNvCxnSpPr/>
              <p:nvPr/>
            </p:nvCxnSpPr>
            <p:spPr>
              <a:xfrm>
                <a:off x="4490501" y="2495019"/>
                <a:ext cx="512441" cy="112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3" name="Oval 412"/>
              <p:cNvSpPr/>
              <p:nvPr/>
            </p:nvSpPr>
            <p:spPr>
              <a:xfrm>
                <a:off x="4988122" y="2571409"/>
                <a:ext cx="276726" cy="2873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4" name="Straight Arrow Connector 413"/>
              <p:cNvCxnSpPr/>
              <p:nvPr/>
            </p:nvCxnSpPr>
            <p:spPr>
              <a:xfrm>
                <a:off x="4490501" y="2703936"/>
                <a:ext cx="483894" cy="5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Arrow Connector 414"/>
              <p:cNvCxnSpPr/>
              <p:nvPr/>
            </p:nvCxnSpPr>
            <p:spPr>
              <a:xfrm flipV="1">
                <a:off x="4490501" y="2795355"/>
                <a:ext cx="509522" cy="151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Arrow Connector 415"/>
              <p:cNvCxnSpPr/>
              <p:nvPr/>
            </p:nvCxnSpPr>
            <p:spPr>
              <a:xfrm>
                <a:off x="5264848" y="271508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>
                <a:off x="6183243" y="2476650"/>
                <a:ext cx="12032" cy="59707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>
                <a:off x="5563725" y="3056976"/>
                <a:ext cx="1259306" cy="16751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9" name="Straight Arrow Connector 418"/>
              <p:cNvCxnSpPr/>
              <p:nvPr/>
            </p:nvCxnSpPr>
            <p:spPr>
              <a:xfrm>
                <a:off x="6823031" y="2717070"/>
                <a:ext cx="3439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6195275" y="2703936"/>
                <a:ext cx="0" cy="353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>
                <a:off x="6195275" y="2715080"/>
                <a:ext cx="51834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>
                <a:off x="5785414" y="3073727"/>
                <a:ext cx="407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ctangle 7"/>
          <p:cNvSpPr/>
          <p:nvPr/>
        </p:nvSpPr>
        <p:spPr>
          <a:xfrm>
            <a:off x="7215761" y="2552471"/>
            <a:ext cx="1444763" cy="6384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Kulim Park Light"/>
              </a:rPr>
              <a:t>99% </a:t>
            </a:r>
            <a:r>
              <a:rPr lang="de-DE" dirty="0" err="1">
                <a:latin typeface="Kulim Park Light"/>
              </a:rPr>
              <a:t>sure</a:t>
            </a:r>
            <a:r>
              <a:rPr lang="de-DE" dirty="0">
                <a:latin typeface="Kulim Park Light"/>
              </a:rPr>
              <a:t> </a:t>
            </a:r>
            <a:r>
              <a:rPr lang="de-DE" dirty="0" err="1">
                <a:latin typeface="Kulim Park Light"/>
              </a:rPr>
              <a:t>it</a:t>
            </a:r>
            <a:r>
              <a:rPr lang="de-DE" dirty="0">
                <a:latin typeface="Kulim Park Light"/>
              </a:rPr>
              <a:t> </a:t>
            </a:r>
            <a:r>
              <a:rPr lang="de-DE" dirty="0" err="1">
                <a:latin typeface="Kulim Park Light"/>
              </a:rPr>
              <a:t>is</a:t>
            </a:r>
            <a:r>
              <a:rPr lang="de-DE" dirty="0">
                <a:latin typeface="Kulim Park Light"/>
              </a:rPr>
              <a:t> </a:t>
            </a:r>
            <a:r>
              <a:rPr lang="de-DE" dirty="0" err="1">
                <a:latin typeface="Kulim Park Light"/>
              </a:rPr>
              <a:t>Pleural</a:t>
            </a:r>
            <a:r>
              <a:rPr lang="de-DE" dirty="0">
                <a:latin typeface="Kulim Park Light"/>
              </a:rPr>
              <a:t> Effusion</a:t>
            </a:r>
            <a:endParaRPr lang="en-US" dirty="0">
              <a:latin typeface="Kulim Park Light"/>
            </a:endParaRPr>
          </a:p>
        </p:txBody>
      </p:sp>
      <p:pic>
        <p:nvPicPr>
          <p:cNvPr id="425" name="Picture 4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2" y="2322090"/>
            <a:ext cx="941836" cy="960149"/>
          </a:xfrm>
          <a:prstGeom prst="rect">
            <a:avLst/>
          </a:prstGeom>
        </p:spPr>
      </p:pic>
      <p:sp>
        <p:nvSpPr>
          <p:cNvPr id="426" name="TextBox 425"/>
          <p:cNvSpPr txBox="1"/>
          <p:nvPr/>
        </p:nvSpPr>
        <p:spPr>
          <a:xfrm>
            <a:off x="126342" y="4870451"/>
            <a:ext cx="32690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2">
                    <a:lumMod val="60000"/>
                    <a:lumOff val="40000"/>
                  </a:schemeClr>
                </a:solidFill>
                <a:latin typeface="Kulim Park Light"/>
              </a:rPr>
              <a:t>Image </a:t>
            </a:r>
            <a:r>
              <a:rPr lang="de-DE" sz="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Kulim Park Light"/>
              </a:rPr>
              <a:t>source</a:t>
            </a:r>
            <a:r>
              <a:rPr lang="de-DE" sz="800" dirty="0">
                <a:solidFill>
                  <a:schemeClr val="bg2">
                    <a:lumMod val="60000"/>
                    <a:lumOff val="40000"/>
                  </a:schemeClr>
                </a:solidFill>
                <a:latin typeface="Kulim Park Light"/>
              </a:rPr>
              <a:t>: https://images.app.goo.gl/AzeWRPE7wJCH2zxd9</a:t>
            </a:r>
            <a:endParaRPr lang="en-US" sz="800" dirty="0">
              <a:solidFill>
                <a:schemeClr val="bg2">
                  <a:lumMod val="60000"/>
                  <a:lumOff val="40000"/>
                </a:schemeClr>
              </a:solidFill>
              <a:latin typeface="Kulim Park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841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01804" y="771614"/>
            <a:ext cx="7428706" cy="2459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04" y="251125"/>
            <a:ext cx="7839964" cy="396300"/>
          </a:xfrm>
        </p:spPr>
        <p:txBody>
          <a:bodyPr/>
          <a:lstStyle/>
          <a:p>
            <a:r>
              <a:rPr lang="de-DE" dirty="0">
                <a:latin typeface="Kulim Park Light"/>
              </a:rPr>
              <a:t>TOP 2 – </a:t>
            </a:r>
            <a:r>
              <a:rPr lang="de-DE" dirty="0" err="1">
                <a:latin typeface="Kulim Park Light"/>
              </a:rPr>
              <a:t>Knowing</a:t>
            </a:r>
            <a:r>
              <a:rPr lang="de-DE" dirty="0">
                <a:latin typeface="Kulim Park Light"/>
              </a:rPr>
              <a:t> different </a:t>
            </a:r>
            <a:r>
              <a:rPr lang="de-DE" dirty="0" err="1">
                <a:latin typeface="Kulim Park Light"/>
              </a:rPr>
              <a:t>types</a:t>
            </a:r>
            <a:r>
              <a:rPr lang="de-DE" dirty="0">
                <a:latin typeface="Kulim Park Light"/>
              </a:rPr>
              <a:t> </a:t>
            </a:r>
            <a:r>
              <a:rPr lang="de-DE" dirty="0" err="1">
                <a:latin typeface="Kulim Park Light"/>
              </a:rPr>
              <a:t>of</a:t>
            </a:r>
            <a:r>
              <a:rPr lang="de-DE" dirty="0">
                <a:latin typeface="Kulim Park Light"/>
              </a:rPr>
              <a:t> AI </a:t>
            </a:r>
            <a:endParaRPr lang="en-US" dirty="0">
              <a:latin typeface="Kulim Park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grpSp>
        <p:nvGrpSpPr>
          <p:cNvPr id="4" name="Google Shape;533;p39"/>
          <p:cNvGrpSpPr/>
          <p:nvPr/>
        </p:nvGrpSpPr>
        <p:grpSpPr>
          <a:xfrm>
            <a:off x="8404387" y="2472072"/>
            <a:ext cx="548700" cy="590303"/>
            <a:chOff x="3955900" y="2984500"/>
            <a:chExt cx="414000" cy="422525"/>
          </a:xfrm>
          <a:solidFill>
            <a:schemeClr val="accent4"/>
          </a:solidFill>
        </p:grpSpPr>
        <p:sp>
          <p:nvSpPr>
            <p:cNvPr id="5" name="Google Shape;534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>
                <a:solidFill>
                  <a:schemeClr val="dk1"/>
                </a:solidFill>
              </a:endParaRPr>
            </a:p>
          </p:txBody>
        </p:sp>
        <p:sp>
          <p:nvSpPr>
            <p:cNvPr id="6" name="Google Shape;535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>
                <a:solidFill>
                  <a:schemeClr val="dk1"/>
                </a:solidFill>
              </a:endParaRPr>
            </a:p>
          </p:txBody>
        </p:sp>
        <p:sp>
          <p:nvSpPr>
            <p:cNvPr id="7" name="Google Shape;536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>
                <a:solidFill>
                  <a:schemeClr val="dk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244115" y="3230884"/>
            <a:ext cx="869244" cy="4145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>
                <a:latin typeface="Kulim Park Light"/>
              </a:rPr>
              <a:t>closer</a:t>
            </a:r>
            <a:r>
              <a:rPr lang="de-DE" sz="1000" dirty="0">
                <a:latin typeface="Kulim Park Light"/>
              </a:rPr>
              <a:t> </a:t>
            </a:r>
            <a:r>
              <a:rPr lang="de-DE" sz="1000" dirty="0" err="1">
                <a:latin typeface="Kulim Park Light"/>
              </a:rPr>
              <a:t>look</a:t>
            </a:r>
            <a:endParaRPr lang="de-DE" sz="1000" dirty="0">
              <a:latin typeface="Kulim Park Light"/>
            </a:endParaRPr>
          </a:p>
          <a:p>
            <a:pPr algn="ctr"/>
            <a:r>
              <a:rPr lang="de-DE" sz="1000" dirty="0">
                <a:latin typeface="Kulim Park Light"/>
              </a:rPr>
              <a:t>(2/3)</a:t>
            </a:r>
            <a:endParaRPr lang="en-US" sz="1000" dirty="0">
              <a:latin typeface="Kulim Park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4780" y="896036"/>
            <a:ext cx="5956499" cy="517910"/>
          </a:xfrm>
          <a:prstGeom prst="rect">
            <a:avLst/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300" dirty="0" err="1">
                <a:solidFill>
                  <a:schemeClr val="bg2"/>
                </a:solidFill>
                <a:latin typeface="Kulim Park"/>
              </a:rPr>
              <a:t>Machine</a:t>
            </a:r>
            <a:r>
              <a:rPr lang="de-DE" b="1" spc="300" dirty="0">
                <a:solidFill>
                  <a:schemeClr val="bg2"/>
                </a:solidFill>
                <a:latin typeface="Kulim Park"/>
              </a:rPr>
              <a:t> Learning</a:t>
            </a:r>
            <a:br>
              <a:rPr lang="de-DE" dirty="0">
                <a:latin typeface="Kulim Park"/>
              </a:rPr>
            </a:br>
            <a:r>
              <a:rPr lang="it-IT" sz="1000" dirty="0" err="1">
                <a:solidFill>
                  <a:schemeClr val="bg2"/>
                </a:solidFill>
                <a:latin typeface="Kulim Park"/>
              </a:rPr>
              <a:t>scientific</a:t>
            </a:r>
            <a:r>
              <a:rPr lang="it-IT" sz="1000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it-IT" sz="1000" dirty="0" err="1">
                <a:solidFill>
                  <a:schemeClr val="bg2"/>
                </a:solidFill>
                <a:latin typeface="Kulim Park"/>
              </a:rPr>
              <a:t>study</a:t>
            </a:r>
            <a:r>
              <a:rPr lang="it-IT" sz="1000" dirty="0">
                <a:solidFill>
                  <a:schemeClr val="bg2"/>
                </a:solidFill>
                <a:latin typeface="Kulim Park"/>
              </a:rPr>
              <a:t> of </a:t>
            </a:r>
            <a:r>
              <a:rPr lang="en-US" sz="1000" dirty="0">
                <a:solidFill>
                  <a:schemeClr val="bg2"/>
                </a:solidFill>
                <a:latin typeface="Kulim Park"/>
              </a:rPr>
              <a:t>computer algorithms that improve automatically through experience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2" y="1947151"/>
            <a:ext cx="941836" cy="960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36" y="1949622"/>
            <a:ext cx="941836" cy="96014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13905" y="2847399"/>
            <a:ext cx="930165" cy="207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2"/>
                </a:solidFill>
                <a:latin typeface="Kulim Park"/>
              </a:rPr>
              <a:t>Lung </a:t>
            </a:r>
            <a:r>
              <a:rPr lang="de-DE" sz="1000" dirty="0" err="1">
                <a:solidFill>
                  <a:schemeClr val="bg2"/>
                </a:solidFill>
                <a:latin typeface="Kulim Park"/>
              </a:rPr>
              <a:t>Leison</a:t>
            </a:r>
            <a:endParaRPr lang="en-US" sz="1000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71545" y="2847398"/>
            <a:ext cx="930165" cy="207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>
                <a:solidFill>
                  <a:schemeClr val="bg2"/>
                </a:solidFill>
                <a:latin typeface="Kulim Park"/>
              </a:rPr>
              <a:t>No</a:t>
            </a:r>
            <a:r>
              <a:rPr lang="de-DE" sz="1000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sz="1000" dirty="0" err="1">
                <a:solidFill>
                  <a:schemeClr val="bg2"/>
                </a:solidFill>
                <a:latin typeface="Kulim Park"/>
              </a:rPr>
              <a:t>label</a:t>
            </a:r>
            <a:endParaRPr lang="en-US" sz="1000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4945" y="1523453"/>
            <a:ext cx="1537494" cy="3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solidFill>
                  <a:schemeClr val="bg2"/>
                </a:solidFill>
                <a:latin typeface="Kulim Park"/>
              </a:rPr>
              <a:t>Unsupervised</a:t>
            </a:r>
            <a:r>
              <a:rPr lang="de-DE" sz="1100" dirty="0">
                <a:solidFill>
                  <a:schemeClr val="bg2"/>
                </a:solidFill>
                <a:latin typeface="Kulim Park"/>
              </a:rPr>
              <a:t> Learning</a:t>
            </a:r>
            <a:endParaRPr lang="en-US" sz="1100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8403" y="1529766"/>
            <a:ext cx="1537494" cy="3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solidFill>
                  <a:schemeClr val="bg2"/>
                </a:solidFill>
                <a:latin typeface="Kulim Park"/>
              </a:rPr>
              <a:t>Supervised</a:t>
            </a:r>
            <a:br>
              <a:rPr lang="de-DE" sz="1100" dirty="0">
                <a:solidFill>
                  <a:schemeClr val="bg2"/>
                </a:solidFill>
                <a:latin typeface="Kulim Park"/>
              </a:rPr>
            </a:br>
            <a:r>
              <a:rPr lang="de-DE" sz="1100" dirty="0">
                <a:solidFill>
                  <a:schemeClr val="bg2"/>
                </a:solidFill>
                <a:latin typeface="Kulim Park"/>
              </a:rPr>
              <a:t> Learning</a:t>
            </a:r>
            <a:endParaRPr lang="en-US" sz="1100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1580" y="1523033"/>
            <a:ext cx="30900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2"/>
                </a:solidFill>
                <a:latin typeface="Kulim Park"/>
              </a:rPr>
              <a:t>Deep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Neural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Networks,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2"/>
                </a:solidFill>
                <a:latin typeface="Kulim Park"/>
              </a:rPr>
              <a:t>Convolutional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Neural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Networks,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2"/>
                </a:solidFill>
                <a:latin typeface="Kulim Park"/>
              </a:rPr>
              <a:t>Decision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Trees</a:t>
            </a:r>
            <a:endParaRPr lang="de-DE" dirty="0">
              <a:solidFill>
                <a:schemeClr val="bg2"/>
              </a:solidFill>
              <a:latin typeface="Kulim Park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  <a:latin typeface="Kulim Park"/>
              </a:rPr>
              <a:t>k-</a:t>
            </a:r>
            <a:r>
              <a:rPr lang="de-DE" dirty="0" err="1">
                <a:solidFill>
                  <a:schemeClr val="bg2"/>
                </a:solidFill>
                <a:latin typeface="Kulim Park"/>
              </a:rPr>
              <a:t>means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Clustering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  <a:latin typeface="Kulim Park"/>
              </a:rPr>
              <a:t>…</a:t>
            </a:r>
            <a:endParaRPr lang="en-US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1804" y="3394022"/>
            <a:ext cx="2310168" cy="454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2"/>
                </a:solidFill>
                <a:latin typeface="Kulim Park"/>
              </a:rPr>
              <a:t>Robotics</a:t>
            </a:r>
            <a:endParaRPr lang="en-US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26732" y="3979609"/>
            <a:ext cx="2310168" cy="454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2"/>
                </a:solidFill>
                <a:latin typeface="Kulim Park"/>
              </a:rPr>
              <a:t>Supercomputing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;</a:t>
            </a:r>
            <a:br>
              <a:rPr lang="de-DE" dirty="0">
                <a:solidFill>
                  <a:schemeClr val="bg2"/>
                </a:solidFill>
                <a:latin typeface="Kulim Park"/>
              </a:rPr>
            </a:br>
            <a:r>
              <a:rPr lang="de-DE" dirty="0" err="1">
                <a:solidFill>
                  <a:schemeClr val="bg2"/>
                </a:solidFill>
                <a:latin typeface="Kulim Park"/>
              </a:rPr>
              <a:t>Quantumcomputing</a:t>
            </a:r>
            <a:endParaRPr lang="en-US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12714" y="3362986"/>
            <a:ext cx="2310168" cy="454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2"/>
                </a:solidFill>
                <a:latin typeface="Kulim Park"/>
              </a:rPr>
              <a:t>Augmented</a:t>
            </a:r>
            <a:r>
              <a:rPr lang="de-DE" dirty="0">
                <a:solidFill>
                  <a:schemeClr val="bg2"/>
                </a:solidFill>
                <a:latin typeface="Kulim Park"/>
              </a:rPr>
              <a:t> Reality;</a:t>
            </a:r>
            <a:br>
              <a:rPr lang="de-DE" dirty="0">
                <a:solidFill>
                  <a:schemeClr val="bg2"/>
                </a:solidFill>
                <a:latin typeface="Kulim Park"/>
              </a:rPr>
            </a:br>
            <a:r>
              <a:rPr lang="de-DE" dirty="0">
                <a:solidFill>
                  <a:schemeClr val="bg2"/>
                </a:solidFill>
                <a:latin typeface="Kulim Park"/>
              </a:rPr>
              <a:t> Virtual Reality</a:t>
            </a:r>
            <a:endParaRPr lang="en-US" dirty="0">
              <a:solidFill>
                <a:schemeClr val="bg2"/>
              </a:solidFill>
              <a:latin typeface="Kulim Park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91111" y="3979609"/>
            <a:ext cx="2310168" cy="454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Kulim Park"/>
              </a:rPr>
              <a:t>………</a:t>
            </a:r>
            <a:endParaRPr lang="en-US" dirty="0">
              <a:solidFill>
                <a:schemeClr val="bg2"/>
              </a:solidFill>
              <a:latin typeface="Kulim Park"/>
            </a:endParaRPr>
          </a:p>
        </p:txBody>
      </p:sp>
    </p:spTree>
    <p:extLst>
      <p:ext uri="{BB962C8B-B14F-4D97-AF65-F5344CB8AC3E}">
        <p14:creationId xmlns:p14="http://schemas.microsoft.com/office/powerpoint/2010/main" val="3668313427"/>
      </p:ext>
    </p:extLst>
  </p:cSld>
  <p:clrMapOvr>
    <a:masterClrMapping/>
  </p:clrMapOvr>
</p:sld>
</file>

<file path=ppt/theme/theme1.xml><?xml version="1.0" encoding="utf-8"?>
<a:theme xmlns:a="http://schemas.openxmlformats.org/drawingml/2006/main" name="Gregory template">
  <a:themeElements>
    <a:clrScheme name="Custom 347">
      <a:dk1>
        <a:srgbClr val="122431"/>
      </a:dk1>
      <a:lt1>
        <a:srgbClr val="FFFFFF"/>
      </a:lt1>
      <a:dk2>
        <a:srgbClr val="84898D"/>
      </a:dk2>
      <a:lt2>
        <a:srgbClr val="ECEFF3"/>
      </a:lt2>
      <a:accent1>
        <a:srgbClr val="FEC200"/>
      </a:accent1>
      <a:accent2>
        <a:srgbClr val="A2EAE9"/>
      </a:accent2>
      <a:accent3>
        <a:srgbClr val="0B6AB1"/>
      </a:accent3>
      <a:accent4>
        <a:srgbClr val="FF981F"/>
      </a:accent4>
      <a:accent5>
        <a:srgbClr val="FFE03F"/>
      </a:accent5>
      <a:accent6>
        <a:srgbClr val="023E69"/>
      </a:accent6>
      <a:hlink>
        <a:srgbClr val="0B6AB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Macintosh PowerPoint</Application>
  <PresentationFormat>Bildschirmpräsentation (16:9)</PresentationFormat>
  <Paragraphs>170</Paragraphs>
  <Slides>19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Kulim Park</vt:lpstr>
      <vt:lpstr>Kulim Park Light</vt:lpstr>
      <vt:lpstr>Wingdings</vt:lpstr>
      <vt:lpstr>Gregory template</vt:lpstr>
      <vt:lpstr>Introduction to  basic concepts of  Artificial Intelligence</vt:lpstr>
      <vt:lpstr>PowerPoint-Präsentation</vt:lpstr>
      <vt:lpstr>PowerPoint-Präsentation</vt:lpstr>
      <vt:lpstr>History of AI (1/2)</vt:lpstr>
      <vt:lpstr>History of AI (2/2)</vt:lpstr>
      <vt:lpstr>Technical aspects</vt:lpstr>
      <vt:lpstr>TOP1 – Grasping (computational) intelligence</vt:lpstr>
      <vt:lpstr>Why neural networks are „Black-Boxes“</vt:lpstr>
      <vt:lpstr>TOP 2 – Knowing different types of AI </vt:lpstr>
      <vt:lpstr>TOP3 – Understanding if an AI system is doing the „right thing“</vt:lpstr>
      <vt:lpstr>AI in daily life</vt:lpstr>
      <vt:lpstr>Step 1 – Categorizing the AI system (Broad)</vt:lpstr>
      <vt:lpstr>Step 2 – Categorizing the AI system (Narrow)</vt:lpstr>
      <vt:lpstr>PowerPoint-Präsentation</vt:lpstr>
      <vt:lpstr>The future of AI</vt:lpstr>
      <vt:lpstr>The Future of AI</vt:lpstr>
      <vt:lpstr>The Future of AI</vt:lpstr>
      <vt:lpstr>Outlook</vt:lpstr>
      <vt:lpstr>Thanks!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on basic concepts of AI</dc:title>
  <dc:creator>FLINT Anne (CNECT)</dc:creator>
  <cp:lastModifiedBy>Anne Flint</cp:lastModifiedBy>
  <cp:revision>67</cp:revision>
  <dcterms:modified xsi:type="dcterms:W3CDTF">2020-12-11T08:07:56Z</dcterms:modified>
</cp:coreProperties>
</file>