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8" r:id="rId5"/>
    <p:sldId id="299" r:id="rId6"/>
    <p:sldId id="302" r:id="rId7"/>
    <p:sldId id="308" r:id="rId8"/>
    <p:sldId id="300" r:id="rId9"/>
    <p:sldId id="259" r:id="rId10"/>
    <p:sldId id="266" r:id="rId11"/>
    <p:sldId id="290" r:id="rId12"/>
    <p:sldId id="297" r:id="rId13"/>
    <p:sldId id="298" r:id="rId14"/>
    <p:sldId id="305" r:id="rId15"/>
    <p:sldId id="282" r:id="rId16"/>
    <p:sldId id="291" r:id="rId17"/>
    <p:sldId id="295" r:id="rId18"/>
    <p:sldId id="292" r:id="rId19"/>
    <p:sldId id="284" r:id="rId20"/>
    <p:sldId id="29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47" y="130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dirty="0" smtClean="0">
                <a:solidFill>
                  <a:schemeClr val="tx1">
                    <a:lumMod val="50000"/>
                  </a:schemeClr>
                </a:solidFill>
              </a:rPr>
              <a:t>Can</a:t>
            </a:r>
            <a:r>
              <a:rPr lang="en-US" sz="1600" b="0" baseline="0" dirty="0" smtClean="0">
                <a:solidFill>
                  <a:schemeClr val="tx1">
                    <a:lumMod val="50000"/>
                  </a:schemeClr>
                </a:solidFill>
              </a:rPr>
              <a:t> these concerns be addressed by existing EU legislation?</a:t>
            </a:r>
            <a:endParaRPr lang="en-US" sz="1600" b="0" dirty="0">
              <a:solidFill>
                <a:schemeClr val="tx1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270897992775981E-2"/>
          <c:y val="0.28231297593709792"/>
          <c:w val="0.42667945307085847"/>
          <c:h val="0.4961356851098994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8A-4404-AFFD-70D24FD9928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D8A-4404-AFFD-70D24FD992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7B3-423C-9BB8-87D6B1343297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8A-4404-AFFD-70D24FD99287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D8A-4404-AFFD-70D24FD99287}"/>
              </c:ext>
            </c:extLst>
          </c:dPt>
          <c:dLbls>
            <c:dLbl>
              <c:idx val="2"/>
              <c:layout>
                <c:manualLayout>
                  <c:x val="8.4541078881105972E-2"/>
                  <c:y val="-0.150145058295545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7B3-423C-9BB8-87D6B1343297}"/>
                </c:ext>
              </c:extLst>
            </c:dLbl>
            <c:dLbl>
              <c:idx val="3"/>
              <c:layout>
                <c:manualLayout>
                  <c:x val="0"/>
                  <c:y val="-4.170186598685958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D8A-4404-AFFD-70D24FD992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Current legislation is fully sufficient</c:v>
                </c:pt>
                <c:pt idx="1">
                  <c:v>Current legislation may have some gaps</c:v>
                </c:pt>
                <c:pt idx="2">
                  <c:v>There is a need for a new legislation</c:v>
                </c:pt>
                <c:pt idx="3">
                  <c:v>No opinion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2.9000000000000001E-2</c:v>
                </c:pt>
                <c:pt idx="1">
                  <c:v>0.32500000000000001</c:v>
                </c:pt>
                <c:pt idx="2">
                  <c:v>0.42</c:v>
                </c:pt>
                <c:pt idx="3">
                  <c:v>4.1000000000000002E-2</c:v>
                </c:pt>
                <c:pt idx="4">
                  <c:v>0.184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8A-4404-AFFD-70D24FD9928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538525786788149"/>
          <c:y val="0.26074515256146619"/>
          <c:w val="0.32964663480803891"/>
          <c:h val="0.62006739396231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98806449641919"/>
          <c:y val="0.23528017936768164"/>
          <c:w val="0.67450910558490895"/>
          <c:h val="0.6449284372223684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B8-42F8-9410-8FF79DC1900C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B8-42F8-9410-8FF79DC1900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EB8-42F8-9410-8FF79DC1900C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EB8-42F8-9410-8FF79DC1900C}"/>
              </c:ext>
            </c:extLst>
          </c:dPt>
          <c:dPt>
            <c:idx val="4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EB8-42F8-9410-8FF79DC1900C}"/>
              </c:ext>
            </c:extLst>
          </c:dPt>
          <c:dLbls>
            <c:dLbl>
              <c:idx val="0"/>
              <c:layout>
                <c:manualLayout>
                  <c:x val="-0.20370992690448711"/>
                  <c:y val="9.40319735537596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EB8-42F8-9410-8FF79DC1900C}"/>
                </c:ext>
              </c:extLst>
            </c:dLbl>
            <c:dLbl>
              <c:idx val="1"/>
              <c:layout>
                <c:manualLayout>
                  <c:x val="-0.14420619250960406"/>
                  <c:y val="-0.14113732131886056"/>
                </c:manualLayout>
              </c:layout>
              <c:tx>
                <c:rich>
                  <a:bodyPr/>
                  <a:lstStyle/>
                  <a:p>
                    <a:fld id="{228D392C-35A9-4C02-B59B-7B1439A9D01E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EB8-42F8-9410-8FF79DC1900C}"/>
                </c:ext>
              </c:extLst>
            </c:dLbl>
            <c:dLbl>
              <c:idx val="2"/>
              <c:layout>
                <c:manualLayout>
                  <c:x val="0.19118016532039217"/>
                  <c:y val="-7.95280125558914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EB8-42F8-9410-8FF79DC1900C}"/>
                </c:ext>
              </c:extLst>
            </c:dLbl>
            <c:dLbl>
              <c:idx val="4"/>
              <c:layout>
                <c:manualLayout>
                  <c:x val="0.14502985115042602"/>
                  <c:y val="0.102130769524943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EB8-42F8-9410-8FF79DC190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Biometric identification systems should never be allowed in publicly accessible spaces</c:v>
                </c:pt>
                <c:pt idx="1">
                  <c:v>Use of Biometric identification systems in publicly accessible spaces should not take place until a specific guideline or legislation at EU level is in place.</c:v>
                </c:pt>
                <c:pt idx="2">
                  <c:v>Other special requirements in addition to those mentioned in the question above should be imposed</c:v>
                </c:pt>
                <c:pt idx="3">
                  <c:v>No further guidelines or regulations are needed</c:v>
                </c:pt>
                <c:pt idx="4">
                  <c:v>No opinion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0.28000000000000003</c:v>
                </c:pt>
                <c:pt idx="1">
                  <c:v>0.29199999999999998</c:v>
                </c:pt>
                <c:pt idx="2">
                  <c:v>0.19500000000000001</c:v>
                </c:pt>
                <c:pt idx="3">
                  <c:v>6.2E-2</c:v>
                </c:pt>
                <c:pt idx="4">
                  <c:v>0.17100000000000001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EB8-42F8-9410-8FF79DC1900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en-US" smtClean="0">
              <a:latin typeface="Arial" panose="020B0604020202020204" pitchFamily="34" charset="0"/>
            </a:endParaRPr>
          </a:p>
          <a:p>
            <a:endParaRPr lang="en-GB" alt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DC2F793-6170-4FC6-8AAE-C9B70F585399}" type="slidenum">
              <a:rPr lang="en-GB" altLang="en-US" smtClean="0"/>
              <a:pPr>
                <a:spcBef>
                  <a:spcPct val="0"/>
                </a:spcBef>
              </a:pPr>
              <a:t>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919810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800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1DBDD8-523B-4529-B39E-778CB2F92B1D}" type="slidenum">
              <a:rPr lang="en-GB" smtClean="0">
                <a:solidFill>
                  <a:srgbClr val="000000"/>
                </a:solidFill>
                <a:latin typeface="Arial" charset="0"/>
                <a:ea typeface="+mn-ea"/>
              </a:rPr>
              <a:pPr>
                <a:defRPr/>
              </a:pPr>
              <a:t>11</a:t>
            </a:fld>
            <a:endParaRPr lang="en-GB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92989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dirty="0" smtClean="0"/>
              <a:t>All but industry and business mostly support </a:t>
            </a:r>
            <a:r>
              <a:rPr lang="en-IE" sz="1200" b="1" dirty="0" smtClean="0">
                <a:solidFill>
                  <a:schemeClr val="accent3"/>
                </a:solidFill>
              </a:rPr>
              <a:t>additional legislation.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b="1" dirty="0" smtClean="0"/>
              <a:t>50% </a:t>
            </a:r>
            <a:r>
              <a:rPr lang="en-IE" sz="1200" dirty="0" smtClean="0"/>
              <a:t>of citizens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="1" dirty="0" smtClean="0"/>
              <a:t>48% </a:t>
            </a:r>
            <a:r>
              <a:rPr lang="en-IE" dirty="0" smtClean="0"/>
              <a:t>of academia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200" b="1" dirty="0" smtClean="0"/>
              <a:t>46% </a:t>
            </a:r>
            <a:r>
              <a:rPr lang="en-IE" sz="1200" dirty="0" smtClean="0"/>
              <a:t>of civil society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="1" dirty="0" smtClean="0"/>
              <a:t>48% </a:t>
            </a:r>
            <a:r>
              <a:rPr lang="en-IE" dirty="0" smtClean="0"/>
              <a:t>of academia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="1" dirty="0" smtClean="0"/>
              <a:t>45% </a:t>
            </a:r>
            <a:r>
              <a:rPr lang="en-IE" dirty="0" smtClean="0"/>
              <a:t>of public authorities</a:t>
            </a:r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423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Most common answer by sector: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="1" dirty="0" smtClean="0">
                <a:solidFill>
                  <a:schemeClr val="bg1"/>
                </a:solidFill>
              </a:rPr>
              <a:t>55%</a:t>
            </a:r>
            <a:r>
              <a:rPr lang="fr-BE" b="0" baseline="0" dirty="0" smtClean="0">
                <a:solidFill>
                  <a:schemeClr val="tx1"/>
                </a:solidFill>
              </a:rPr>
              <a:t> - </a:t>
            </a:r>
            <a:r>
              <a:rPr lang="en-IE" dirty="0" smtClean="0">
                <a:cs typeface="Arial"/>
              </a:rPr>
              <a:t>The majority of </a:t>
            </a: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cs typeface="Arial"/>
              </a:rPr>
              <a:t>EU and non-EU citizens say it should never be allowed</a:t>
            </a:r>
            <a:r>
              <a:rPr lang="en-IE" b="1" baseline="0" dirty="0" smtClean="0">
                <a:solidFill>
                  <a:schemeClr val="accent6">
                    <a:lumMod val="75000"/>
                  </a:schemeClr>
                </a:solidFill>
                <a:cs typeface="Arial"/>
              </a:rPr>
              <a:t> (BAN)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>
                <a:solidFill>
                  <a:schemeClr val="accent3"/>
                </a:solidFill>
              </a:rPr>
              <a:t>29% -</a:t>
            </a:r>
            <a:r>
              <a:rPr lang="en-GB" b="1" baseline="0" dirty="0" smtClean="0">
                <a:solidFill>
                  <a:schemeClr val="accent3"/>
                </a:solidFill>
              </a:rPr>
              <a:t> </a:t>
            </a:r>
            <a:r>
              <a:rPr lang="en-GB" b="1" dirty="0" smtClean="0">
                <a:solidFill>
                  <a:schemeClr val="accent3"/>
                </a:solidFill>
              </a:rPr>
              <a:t>Business and industry representatives</a:t>
            </a:r>
            <a:r>
              <a:rPr lang="en-GB" dirty="0" smtClean="0">
                <a:solidFill>
                  <a:schemeClr val="accent3"/>
                </a:solidFill>
              </a:rPr>
              <a:t> </a:t>
            </a:r>
            <a:r>
              <a:rPr lang="en-GB" dirty="0" smtClean="0">
                <a:solidFill>
                  <a:srgbClr val="4D4D4D"/>
                </a:solidFill>
              </a:rPr>
              <a:t>support conditional</a:t>
            </a:r>
            <a:r>
              <a:rPr lang="en-GB" baseline="0" dirty="0" smtClean="0">
                <a:solidFill>
                  <a:srgbClr val="4D4D4D"/>
                </a:solidFill>
              </a:rPr>
              <a:t> use</a:t>
            </a:r>
            <a:endParaRPr lang="en-GB" dirty="0" smtClean="0">
              <a:solidFill>
                <a:srgbClr val="034EA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  <a:cs typeface="Arial"/>
              </a:rPr>
              <a:t>39% of academia is for a moratorium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414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519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63388" y="2246288"/>
            <a:ext cx="10065224" cy="2149523"/>
          </a:xfrm>
        </p:spPr>
        <p:txBody>
          <a:bodyPr>
            <a:noAutofit/>
          </a:bodyPr>
          <a:lstStyle/>
          <a:p>
            <a:r>
              <a:rPr lang="en-US" sz="5400" dirty="0" smtClean="0"/>
              <a:t>The Commission’s approach</a:t>
            </a:r>
            <a:br>
              <a:rPr lang="en-US" sz="5400" dirty="0" smtClean="0"/>
            </a:br>
            <a:r>
              <a:rPr lang="en-US" sz="5400" dirty="0" smtClean="0"/>
              <a:t> to artificial intelligence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GB" sz="40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63388" y="5960246"/>
            <a:ext cx="10065224" cy="897754"/>
          </a:xfrm>
        </p:spPr>
        <p:txBody>
          <a:bodyPr/>
          <a:lstStyle/>
          <a:p>
            <a:r>
              <a:rPr lang="fr-BE" dirty="0" smtClean="0"/>
              <a:t>Martin Ulbrich, CNECT.A.2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159795" y="5960246"/>
            <a:ext cx="5040313" cy="528998"/>
          </a:xfrm>
        </p:spPr>
        <p:txBody>
          <a:bodyPr/>
          <a:lstStyle/>
          <a:p>
            <a:r>
              <a:rPr lang="en-GB" dirty="0" smtClean="0"/>
              <a:t>Brussels, </a:t>
            </a:r>
            <a:r>
              <a:rPr lang="en-GB" dirty="0" smtClean="0"/>
              <a:t>11 </a:t>
            </a:r>
            <a:r>
              <a:rPr lang="en-GB" dirty="0" err="1" smtClean="0"/>
              <a:t>Deceember</a:t>
            </a:r>
            <a:r>
              <a:rPr lang="en-GB" dirty="0" smtClean="0"/>
              <a:t> 2020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3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79" y="1556268"/>
            <a:ext cx="10256885" cy="43837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 smtClean="0"/>
              <a:t>Public consultation: </a:t>
            </a:r>
            <a:r>
              <a:rPr lang="fr-BE" dirty="0" err="1" smtClean="0"/>
              <a:t>Ecosystem</a:t>
            </a:r>
            <a:r>
              <a:rPr lang="fr-BE" dirty="0" smtClean="0"/>
              <a:t> of excellence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26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/>
          <p:cNvSpPr/>
          <p:nvPr/>
        </p:nvSpPr>
        <p:spPr>
          <a:xfrm>
            <a:off x="7553325" y="3030539"/>
            <a:ext cx="1327150" cy="498475"/>
          </a:xfrm>
          <a:prstGeom prst="rect">
            <a:avLst/>
          </a:prstGeom>
          <a:solidFill>
            <a:schemeClr val="accent6">
              <a:lumOff val="-6352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eaLnBrk="1" hangingPunct="1">
              <a:defRPr>
                <a:solidFill>
                  <a:srgbClr val="FFFFFF"/>
                </a:solidFill>
              </a:defRPr>
            </a:pPr>
            <a:endParaRPr sz="7600" b="1">
              <a:solidFill>
                <a:srgbClr val="FFFFFF"/>
              </a:solidFill>
            </a:endParaRPr>
          </a:p>
        </p:txBody>
      </p:sp>
      <p:sp>
        <p:nvSpPr>
          <p:cNvPr id="9" name="Rectangle"/>
          <p:cNvSpPr/>
          <p:nvPr/>
        </p:nvSpPr>
        <p:spPr>
          <a:xfrm>
            <a:off x="7553326" y="2613025"/>
            <a:ext cx="2143125" cy="496888"/>
          </a:xfrm>
          <a:prstGeom prst="rect">
            <a:avLst/>
          </a:prstGeom>
          <a:solidFill>
            <a:schemeClr val="accent6">
              <a:lumOff val="-6352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eaLnBrk="1" hangingPunct="1">
              <a:defRPr>
                <a:solidFill>
                  <a:srgbClr val="FFFFFF"/>
                </a:solidFill>
              </a:defRPr>
            </a:pPr>
            <a:endParaRPr sz="7600" b="1">
              <a:solidFill>
                <a:srgbClr val="FFFFFF"/>
              </a:solidFill>
            </a:endParaRPr>
          </a:p>
        </p:txBody>
      </p:sp>
      <p:sp>
        <p:nvSpPr>
          <p:cNvPr id="26628" name="€ 9.2 billion…"/>
          <p:cNvSpPr txBox="1">
            <a:spLocks noChangeArrowheads="1"/>
          </p:cNvSpPr>
          <p:nvPr/>
        </p:nvSpPr>
        <p:spPr bwMode="auto">
          <a:xfrm>
            <a:off x="7558088" y="2633663"/>
            <a:ext cx="205105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i="0">
                <a:solidFill>
                  <a:srgbClr val="FFFFFF"/>
                </a:solidFill>
                <a:latin typeface="Arial" panose="020B0604020202020204" pitchFamily="34" charset="0"/>
                <a:sym typeface="EC Square Sans Cond Pro" panose="020B0506040000020004" pitchFamily="34" charset="0"/>
              </a:rPr>
              <a:t>€</a:t>
            </a:r>
            <a:r>
              <a:rPr lang="en-US" altLang="en-US" sz="3200" b="1" i="0">
                <a:solidFill>
                  <a:srgbClr val="FFFFFF"/>
                </a:solidFill>
                <a:latin typeface="Arial" panose="020B0604020202020204" pitchFamily="34" charset="0"/>
                <a:sym typeface="EC Square Sans Cond Pro" panose="020B0506040000020004" pitchFamily="34" charset="0"/>
              </a:rPr>
              <a:t>9.2 </a:t>
            </a:r>
            <a:r>
              <a:rPr lang="en-US" altLang="en-US" sz="3200" i="0">
                <a:solidFill>
                  <a:srgbClr val="FFFFFF"/>
                </a:solidFill>
                <a:latin typeface="Arial" panose="020B0604020202020204" pitchFamily="34" charset="0"/>
                <a:sym typeface="EC Square Sans Cond Pro" panose="020B0506040000020004" pitchFamily="34" charset="0"/>
              </a:rPr>
              <a:t>billion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i="0">
                <a:solidFill>
                  <a:srgbClr val="FFFFFF"/>
                </a:solidFill>
                <a:latin typeface="Arial" panose="020B0604020202020204" pitchFamily="34" charset="0"/>
                <a:sym typeface="EC Square Sans Cond Pro" panose="020B0506040000020004" pitchFamily="34" charset="0"/>
              </a:rPr>
              <a:t>in total</a:t>
            </a:r>
          </a:p>
        </p:txBody>
      </p:sp>
      <p:graphicFrame>
        <p:nvGraphicFramePr>
          <p:cNvPr id="26629" name="2D Pie Chart"/>
          <p:cNvGraphicFramePr>
            <a:graphicFrameLocks/>
          </p:cNvGraphicFramePr>
          <p:nvPr/>
        </p:nvGraphicFramePr>
        <p:xfrm>
          <a:off x="4068763" y="2933700"/>
          <a:ext cx="2989262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hart" r:id="rId4" imgW="2993395" imgH="2993395" progId="Excel.Chart.8">
                  <p:embed/>
                </p:oleObj>
              </mc:Choice>
              <mc:Fallback>
                <p:oleObj name="Chart" r:id="rId4" imgW="2993395" imgH="2993395" progId="Excel.Chart.8">
                  <p:embed/>
                  <p:pic>
                    <p:nvPicPr>
                      <p:cNvPr id="26629" name="2D Pie Chart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8763" y="2933700"/>
                        <a:ext cx="2989262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High performance…"/>
          <p:cNvSpPr txBox="1">
            <a:spLocks noChangeArrowheads="1"/>
          </p:cNvSpPr>
          <p:nvPr/>
        </p:nvSpPr>
        <p:spPr bwMode="auto">
          <a:xfrm>
            <a:off x="6959601" y="3716338"/>
            <a:ext cx="27292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500" i="0">
                <a:solidFill>
                  <a:srgbClr val="0B3476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High performance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500" i="0">
                <a:solidFill>
                  <a:srgbClr val="0B3476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computing</a:t>
            </a:r>
          </a:p>
        </p:txBody>
      </p:sp>
      <p:pic>
        <p:nvPicPr>
          <p:cNvPr id="13" name="MFF Digital Transformation (CEF) Factsheet 20180604 1050.png" descr="MFF Digital Transformation (CEF) Factsheet 20180604 1050.png"/>
          <p:cNvPicPr>
            <a:picLocks noChangeAspect="1"/>
          </p:cNvPicPr>
          <p:nvPr/>
        </p:nvPicPr>
        <p:blipFill>
          <a:blip r:embed="rId6">
            <a:extLst/>
          </a:blip>
          <a:srcRect l="8632" t="80192" r="78469" b="10684"/>
          <a:stretch>
            <a:fillRect/>
          </a:stretch>
        </p:blipFill>
        <p:spPr>
          <a:xfrm>
            <a:off x="6193782" y="3765547"/>
            <a:ext cx="378616" cy="37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25400">
            <a:solidFill>
              <a:srgbClr val="2F578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5" name="MFF Digital Transformation (CEF) Factsheet 20180604 1050.png" descr="MFF Digital Transformation (CEF) Factsheet 20180604 1050.png"/>
          <p:cNvPicPr>
            <a:picLocks noChangeAspect="1"/>
          </p:cNvPicPr>
          <p:nvPr/>
        </p:nvPicPr>
        <p:blipFill>
          <a:blip r:embed="rId6">
            <a:extLst/>
          </a:blip>
          <a:srcRect l="44396" t="80513" r="44396" b="11559"/>
          <a:stretch>
            <a:fillRect/>
          </a:stretch>
        </p:blipFill>
        <p:spPr>
          <a:xfrm>
            <a:off x="4442500" y="4509809"/>
            <a:ext cx="378616" cy="37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25400">
            <a:solidFill>
              <a:schemeClr val="accent4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6" name="MFF Digital Transformation (CEF) Factsheet 20180604 1050.png" descr="MFF Digital Transformation (CEF) Factsheet 20180604 1050.png"/>
          <p:cNvPicPr>
            <a:picLocks noChangeAspect="1"/>
          </p:cNvPicPr>
          <p:nvPr/>
        </p:nvPicPr>
        <p:blipFill>
          <a:blip r:embed="rId6">
            <a:extLst/>
          </a:blip>
          <a:srcRect l="61878" t="80831" r="26915" b="11242"/>
          <a:stretch>
            <a:fillRect/>
          </a:stretch>
        </p:blipFill>
        <p:spPr>
          <a:xfrm>
            <a:off x="4442500" y="3608333"/>
            <a:ext cx="378616" cy="37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25400">
            <a:solidFill>
              <a:srgbClr val="BC2D3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7" name="MFF Digital Transformation (CEF) Factsheet 20180604 1050.png" descr="MFF Digital Transformation (CEF) Factsheet 20180604 1050.png"/>
          <p:cNvPicPr>
            <a:picLocks noChangeAspect="1"/>
          </p:cNvPicPr>
          <p:nvPr/>
        </p:nvPicPr>
        <p:blipFill>
          <a:blip r:embed="rId6">
            <a:extLst/>
          </a:blip>
          <a:srcRect l="81148" t="80508" r="9435" b="12831"/>
          <a:stretch>
            <a:fillRect/>
          </a:stretch>
        </p:blipFill>
        <p:spPr>
          <a:xfrm>
            <a:off x="5028578" y="3196327"/>
            <a:ext cx="378616" cy="378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25400">
            <a:solidFill>
              <a:srgbClr val="6F3D79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26635" name="Artificial…"/>
          <p:cNvSpPr txBox="1">
            <a:spLocks noChangeArrowheads="1"/>
          </p:cNvSpPr>
          <p:nvPr/>
        </p:nvSpPr>
        <p:spPr bwMode="auto">
          <a:xfrm>
            <a:off x="6888163" y="4941888"/>
            <a:ext cx="16921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500" i="0">
                <a:solidFill>
                  <a:srgbClr val="0B3476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Artificial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500" i="0">
                <a:solidFill>
                  <a:srgbClr val="0B3476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intelligence</a:t>
            </a:r>
          </a:p>
        </p:txBody>
      </p:sp>
      <p:sp>
        <p:nvSpPr>
          <p:cNvPr id="26636" name="Cybersecurity…"/>
          <p:cNvSpPr txBox="1">
            <a:spLocks noChangeArrowheads="1"/>
          </p:cNvSpPr>
          <p:nvPr/>
        </p:nvSpPr>
        <p:spPr bwMode="auto">
          <a:xfrm>
            <a:off x="1950888" y="4508500"/>
            <a:ext cx="20512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500" i="0">
                <a:solidFill>
                  <a:srgbClr val="0B3476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Cybersecurity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500" i="0">
                <a:solidFill>
                  <a:srgbClr val="0B3476"/>
                </a:solidFill>
                <a:latin typeface="ECSquareSansPro-Regular"/>
                <a:ea typeface="ECSquareSansPro-Regular"/>
                <a:cs typeface="ECSquareSansPro-Regular"/>
                <a:sym typeface="ECSquareSansPro-Regular"/>
              </a:rPr>
              <a:t>&amp;</a:t>
            </a:r>
            <a:r>
              <a:rPr lang="en-US" altLang="en-US" sz="2500" i="0">
                <a:solidFill>
                  <a:srgbClr val="0B3476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 trust</a:t>
            </a:r>
          </a:p>
        </p:txBody>
      </p:sp>
      <p:sp>
        <p:nvSpPr>
          <p:cNvPr id="26637" name="Advanced…"/>
          <p:cNvSpPr txBox="1">
            <a:spLocks noChangeArrowheads="1"/>
          </p:cNvSpPr>
          <p:nvPr/>
        </p:nvSpPr>
        <p:spPr bwMode="auto">
          <a:xfrm>
            <a:off x="2457451" y="2901951"/>
            <a:ext cx="1800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500" i="0">
                <a:solidFill>
                  <a:srgbClr val="0B3476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Advanced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fr-BE" altLang="en-US" sz="2500" i="0">
                <a:solidFill>
                  <a:srgbClr val="0B3476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 </a:t>
            </a:r>
            <a:r>
              <a:rPr lang="en-US" altLang="en-US" sz="2500" i="0">
                <a:solidFill>
                  <a:srgbClr val="0B3476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digital skills</a:t>
            </a:r>
          </a:p>
        </p:txBody>
      </p:sp>
      <p:sp>
        <p:nvSpPr>
          <p:cNvPr id="26638" name="Digital transformation…"/>
          <p:cNvSpPr txBox="1">
            <a:spLocks noChangeArrowheads="1"/>
          </p:cNvSpPr>
          <p:nvPr/>
        </p:nvSpPr>
        <p:spPr bwMode="auto">
          <a:xfrm>
            <a:off x="4079875" y="1989139"/>
            <a:ext cx="308768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i="0">
                <a:solidFill>
                  <a:srgbClr val="0B3476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Digital transformation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i="0">
                <a:solidFill>
                  <a:srgbClr val="0B3476"/>
                </a:solidFill>
                <a:latin typeface="ECSquareSansPro-Regular"/>
                <a:ea typeface="ECSquareSansPro-Regular"/>
                <a:cs typeface="ECSquareSansPro-Regular"/>
                <a:sym typeface="ECSquareSansPro-Regular"/>
              </a:rPr>
              <a:t>&amp;</a:t>
            </a:r>
            <a:r>
              <a:rPr lang="en-US" altLang="en-US" i="0">
                <a:solidFill>
                  <a:srgbClr val="0B3476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 Interoperability</a:t>
            </a:r>
          </a:p>
        </p:txBody>
      </p:sp>
      <p:sp>
        <p:nvSpPr>
          <p:cNvPr id="26639" name="2.7 € billion"/>
          <p:cNvSpPr txBox="1">
            <a:spLocks noChangeArrowheads="1"/>
          </p:cNvSpPr>
          <p:nvPr/>
        </p:nvSpPr>
        <p:spPr bwMode="auto">
          <a:xfrm>
            <a:off x="7032626" y="4437064"/>
            <a:ext cx="1319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i="0">
                <a:solidFill>
                  <a:srgbClr val="2F578B"/>
                </a:solidFill>
                <a:latin typeface="ECSquareSansPro-Regular"/>
                <a:ea typeface="ECSquareSansPro-Regular"/>
                <a:cs typeface="ECSquareSansPro-Regular"/>
                <a:sym typeface="ECSquareSansPro-Regular"/>
              </a:rPr>
              <a:t>€</a:t>
            </a:r>
            <a:r>
              <a:rPr lang="en-US" altLang="en-US" sz="2000" i="0">
                <a:solidFill>
                  <a:srgbClr val="2F578B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2.7 </a:t>
            </a:r>
            <a:r>
              <a:rPr lang="en-US" altLang="en-US" sz="2000" i="0">
                <a:solidFill>
                  <a:srgbClr val="2F578B"/>
                </a:solidFill>
                <a:latin typeface="ECSquareSansPro-Regular"/>
                <a:ea typeface="ECSquareSansPro-Regular"/>
                <a:cs typeface="ECSquareSansPro-Regular"/>
                <a:sym typeface="ECSquareSansPro-Regular"/>
              </a:rPr>
              <a:t>billion</a:t>
            </a:r>
          </a:p>
        </p:txBody>
      </p:sp>
      <p:sp>
        <p:nvSpPr>
          <p:cNvPr id="26640" name="2.5 € billion"/>
          <p:cNvSpPr txBox="1">
            <a:spLocks noChangeArrowheads="1"/>
          </p:cNvSpPr>
          <p:nvPr/>
        </p:nvSpPr>
        <p:spPr bwMode="auto">
          <a:xfrm>
            <a:off x="6888163" y="5661025"/>
            <a:ext cx="132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i="0">
                <a:solidFill>
                  <a:srgbClr val="5D9649"/>
                </a:solidFill>
                <a:latin typeface="ECSquareSansPro-Regular"/>
                <a:ea typeface="ECSquareSansPro-Regular"/>
                <a:cs typeface="ECSquareSansPro-Regular"/>
                <a:sym typeface="ECSquareSansPro-Regular"/>
              </a:rPr>
              <a:t>€</a:t>
            </a:r>
            <a:r>
              <a:rPr lang="en-US" altLang="en-US" sz="2000" i="0">
                <a:solidFill>
                  <a:srgbClr val="5D9649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2.5 </a:t>
            </a:r>
            <a:r>
              <a:rPr lang="en-US" altLang="en-US" sz="2000" i="0">
                <a:solidFill>
                  <a:srgbClr val="5D9649"/>
                </a:solidFill>
                <a:latin typeface="ECSquareSansPro-Regular"/>
                <a:ea typeface="ECSquareSansPro-Regular"/>
                <a:cs typeface="ECSquareSansPro-Regular"/>
                <a:sym typeface="ECSquareSansPro-Regular"/>
              </a:rPr>
              <a:t>billion</a:t>
            </a:r>
          </a:p>
        </p:txBody>
      </p:sp>
      <p:sp>
        <p:nvSpPr>
          <p:cNvPr id="26641" name="1.3 € billion"/>
          <p:cNvSpPr txBox="1">
            <a:spLocks noChangeArrowheads="1"/>
          </p:cNvSpPr>
          <p:nvPr/>
        </p:nvSpPr>
        <p:spPr bwMode="auto">
          <a:xfrm>
            <a:off x="4697413" y="2652714"/>
            <a:ext cx="1320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i="0">
                <a:solidFill>
                  <a:srgbClr val="6F3D79"/>
                </a:solidFill>
                <a:latin typeface="ECSquareSansPro-Regular"/>
                <a:ea typeface="ECSquareSansPro-Regular"/>
                <a:cs typeface="ECSquareSansPro-Regular"/>
                <a:sym typeface="ECSquareSansPro-Regular"/>
              </a:rPr>
              <a:t>€</a:t>
            </a:r>
            <a:r>
              <a:rPr lang="en-US" altLang="en-US" sz="2000" i="0">
                <a:solidFill>
                  <a:srgbClr val="6F3D79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1.3 </a:t>
            </a:r>
            <a:r>
              <a:rPr lang="en-US" altLang="en-US" sz="2000" i="0">
                <a:solidFill>
                  <a:srgbClr val="6F3D79"/>
                </a:solidFill>
                <a:latin typeface="ECSquareSansPro-Regular"/>
                <a:ea typeface="ECSquareSansPro-Regular"/>
                <a:cs typeface="ECSquareSansPro-Regular"/>
                <a:sym typeface="ECSquareSansPro-Regular"/>
              </a:rPr>
              <a:t>billion</a:t>
            </a:r>
          </a:p>
        </p:txBody>
      </p:sp>
      <p:sp>
        <p:nvSpPr>
          <p:cNvPr id="26642" name="0.7 € billion"/>
          <p:cNvSpPr txBox="1">
            <a:spLocks noChangeArrowheads="1"/>
          </p:cNvSpPr>
          <p:nvPr/>
        </p:nvSpPr>
        <p:spPr bwMode="auto">
          <a:xfrm>
            <a:off x="2782888" y="3573464"/>
            <a:ext cx="1320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i="0">
                <a:solidFill>
                  <a:srgbClr val="BC2D30"/>
                </a:solidFill>
                <a:latin typeface="ECSquareSansPro-Regular"/>
                <a:ea typeface="ECSquareSansPro-Regular"/>
                <a:cs typeface="ECSquareSansPro-Regular"/>
                <a:sym typeface="ECSquareSansPro-Regular"/>
              </a:rPr>
              <a:t>€</a:t>
            </a:r>
            <a:r>
              <a:rPr lang="en-US" altLang="en-US" sz="2000" i="0">
                <a:solidFill>
                  <a:srgbClr val="BC2D30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0.7 </a:t>
            </a:r>
            <a:r>
              <a:rPr lang="en-US" altLang="en-US" sz="2000" i="0">
                <a:solidFill>
                  <a:srgbClr val="BC2D30"/>
                </a:solidFill>
                <a:latin typeface="ECSquareSansPro-Regular"/>
                <a:ea typeface="ECSquareSansPro-Regular"/>
                <a:cs typeface="ECSquareSansPro-Regular"/>
                <a:sym typeface="ECSquareSansPro-Regular"/>
              </a:rPr>
              <a:t>billion</a:t>
            </a:r>
          </a:p>
        </p:txBody>
      </p:sp>
      <p:sp>
        <p:nvSpPr>
          <p:cNvPr id="26643" name="2 € billion"/>
          <p:cNvSpPr txBox="1">
            <a:spLocks noChangeArrowheads="1"/>
          </p:cNvSpPr>
          <p:nvPr/>
        </p:nvSpPr>
        <p:spPr bwMode="auto">
          <a:xfrm>
            <a:off x="2782888" y="5229225"/>
            <a:ext cx="1225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i="0">
                <a:solidFill>
                  <a:srgbClr val="78BAEB"/>
                </a:solidFill>
                <a:latin typeface="ECSquareSansPro-Regular"/>
                <a:ea typeface="ECSquareSansPro-Regular"/>
                <a:cs typeface="ECSquareSansPro-Regular"/>
                <a:sym typeface="ECSquareSansPro-Regular"/>
              </a:rPr>
              <a:t>€</a:t>
            </a:r>
            <a:r>
              <a:rPr lang="en-US" altLang="en-US" sz="2000" i="0">
                <a:solidFill>
                  <a:srgbClr val="78BAEB"/>
                </a:solidFill>
                <a:latin typeface="ECSquareSansPro-Bold"/>
                <a:ea typeface="ECSquareSansPro-Bold"/>
                <a:cs typeface="ECSquareSansPro-Bold"/>
                <a:sym typeface="ECSquareSansPro-Bold"/>
              </a:rPr>
              <a:t>2 </a:t>
            </a:r>
            <a:r>
              <a:rPr lang="en-US" altLang="en-US" sz="2000" i="0">
                <a:solidFill>
                  <a:srgbClr val="78BAEB"/>
                </a:solidFill>
                <a:latin typeface="ECSquareSansPro-Regular"/>
                <a:ea typeface="ECSquareSansPro-Regular"/>
                <a:cs typeface="ECSquareSansPro-Regular"/>
                <a:sym typeface="ECSquareSansPro-Regular"/>
              </a:rPr>
              <a:t>billion</a:t>
            </a:r>
          </a:p>
        </p:txBody>
      </p:sp>
      <p:sp>
        <p:nvSpPr>
          <p:cNvPr id="26644" name="#EUBudget…"/>
          <p:cNvSpPr txBox="1">
            <a:spLocks noChangeArrowheads="1"/>
          </p:cNvSpPr>
          <p:nvPr/>
        </p:nvSpPr>
        <p:spPr bwMode="auto">
          <a:xfrm>
            <a:off x="2395539" y="6116639"/>
            <a:ext cx="1369925" cy="5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900" i="0">
                <a:solidFill>
                  <a:srgbClr val="004494"/>
                </a:solidFill>
                <a:latin typeface="EC Square Sans Cond Pro" panose="020B0506040000020004" pitchFamily="34" charset="0"/>
                <a:sym typeface="EC Square Sans Cond Pro" panose="020B0506040000020004" pitchFamily="34" charset="0"/>
              </a:rPr>
              <a:t>#EUBudget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900" i="0">
                <a:solidFill>
                  <a:srgbClr val="004494"/>
                </a:solidFill>
                <a:latin typeface="EC Square Sans Cond Pro" panose="020B0506040000020004" pitchFamily="34" charset="0"/>
                <a:sym typeface="EC Square Sans Cond Pro" panose="020B0506040000020004" pitchFamily="34" charset="0"/>
              </a:rPr>
              <a:t>#DigitalEurope</a:t>
            </a:r>
          </a:p>
        </p:txBody>
      </p:sp>
      <p:sp>
        <p:nvSpPr>
          <p:cNvPr id="4" name="Rectangle 3"/>
          <p:cNvSpPr/>
          <p:nvPr/>
        </p:nvSpPr>
        <p:spPr>
          <a:xfrm>
            <a:off x="7680326" y="6165850"/>
            <a:ext cx="2303463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6646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9" y="6381750"/>
            <a:ext cx="13684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https://ec.europa.eu/futurium/sites/futurium/files/styles/thumbnail/public/eu-ai-alliance-3_0.png?itok=r4pkw5k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5013176"/>
            <a:ext cx="376042" cy="372282"/>
          </a:xfrm>
          <a:prstGeom prst="ellipse">
            <a:avLst/>
          </a:prstGeom>
          <a:noFill/>
          <a:ln w="28575">
            <a:solidFill>
              <a:srgbClr val="5D964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2081213" y="1162051"/>
            <a:ext cx="8229600" cy="936625"/>
          </a:xfrm>
          <a:prstGeom prst="rect">
            <a:avLst/>
          </a:prstGeom>
        </p:spPr>
        <p:txBody>
          <a:bodyPr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MS PGothic" pitchFamily="34" charset="-128"/>
                <a:cs typeface="+mj-cs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fr-BE" kern="0" dirty="0"/>
              <a:t>Digital Europe Programme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8066485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288407" y="2736279"/>
            <a:ext cx="4197915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altLang="en-US" sz="2400" dirty="0"/>
              <a:t>Prevent fragmentation of the single </a:t>
            </a:r>
            <a:r>
              <a:rPr lang="en-IE" altLang="en-US" sz="2400" dirty="0" smtClean="0"/>
              <a:t>market</a:t>
            </a:r>
          </a:p>
          <a:p>
            <a:endParaRPr lang="en-IE" altLang="en-US" sz="2400" dirty="0" smtClean="0"/>
          </a:p>
          <a:p>
            <a:pPr marL="285750" indent="-285750">
              <a:spcAft>
                <a:spcPts val="9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IE" altLang="en-US" sz="2000" dirty="0" smtClean="0"/>
              <a:t>AI </a:t>
            </a:r>
            <a:r>
              <a:rPr lang="en-IE" altLang="en-US" sz="2000" dirty="0"/>
              <a:t>needs </a:t>
            </a:r>
            <a:r>
              <a:rPr lang="en-IE" altLang="en-US" sz="2000" dirty="0" smtClean="0"/>
              <a:t>scale</a:t>
            </a:r>
          </a:p>
          <a:p>
            <a:pPr marL="285750" indent="-285750">
              <a:spcAft>
                <a:spcPts val="9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IE" altLang="en-US" sz="2000" dirty="0" smtClean="0"/>
              <a:t>Member </a:t>
            </a:r>
            <a:r>
              <a:rPr lang="en-IE" altLang="en-US" sz="2000" dirty="0"/>
              <a:t>States are already looking at (soft) regulation</a:t>
            </a:r>
            <a:endParaRPr lang="en-IE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970721" y="2120731"/>
            <a:ext cx="365274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altLang="en-US" sz="2400" dirty="0"/>
              <a:t>Build on the work of the high-level group on </a:t>
            </a:r>
            <a:r>
              <a:rPr lang="en-IE" altLang="en-US" sz="2400" dirty="0" smtClean="0"/>
              <a:t>AI</a:t>
            </a:r>
          </a:p>
          <a:p>
            <a:endParaRPr lang="en-IE" altLang="en-US" sz="2400" dirty="0" smtClean="0"/>
          </a:p>
          <a:p>
            <a:pPr marL="285750" indent="-285750"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IE" altLang="en-US" sz="2000" dirty="0" smtClean="0"/>
              <a:t>Guidelines </a:t>
            </a:r>
            <a:r>
              <a:rPr lang="en-IE" altLang="en-US" sz="2000" dirty="0"/>
              <a:t>for trustworthy </a:t>
            </a:r>
            <a:r>
              <a:rPr lang="en-IE" altLang="en-US" sz="2000" dirty="0" smtClean="0"/>
              <a:t>AI</a:t>
            </a:r>
          </a:p>
          <a:p>
            <a:pPr marL="285750" indent="-285750">
              <a:spcAft>
                <a:spcPts val="9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IE" altLang="en-US" sz="2000" dirty="0" smtClean="0"/>
              <a:t>Piloting </a:t>
            </a:r>
            <a:r>
              <a:rPr lang="en-IE" altLang="en-US" sz="2000" dirty="0"/>
              <a:t>of the assessment list </a:t>
            </a:r>
            <a:r>
              <a:rPr lang="en-IE" altLang="en-US" sz="2000" dirty="0" smtClean="0"/>
              <a:t>(revised </a:t>
            </a:r>
            <a:r>
              <a:rPr lang="en-IE" altLang="en-US" sz="2000" dirty="0"/>
              <a:t>version has just been released by the </a:t>
            </a:r>
            <a:r>
              <a:rPr lang="en-IE" altLang="en-US" sz="2000" dirty="0" smtClean="0"/>
              <a:t>HLEG)</a:t>
            </a:r>
            <a:endParaRPr lang="en-IE" sz="2000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Promote an “ecosystem of trust”</a:t>
            </a:r>
            <a:endParaRPr lang="en-IE" dirty="0"/>
          </a:p>
        </p:txBody>
      </p:sp>
      <p:sp>
        <p:nvSpPr>
          <p:cNvPr id="14" name="Hexagon 13"/>
          <p:cNvSpPr/>
          <p:nvPr/>
        </p:nvSpPr>
        <p:spPr>
          <a:xfrm>
            <a:off x="4509712" y="2366373"/>
            <a:ext cx="1426217" cy="122949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Hexagon 15"/>
          <p:cNvSpPr/>
          <p:nvPr/>
        </p:nvSpPr>
        <p:spPr>
          <a:xfrm>
            <a:off x="5778438" y="2981121"/>
            <a:ext cx="1426217" cy="1229497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 bwMode="auto">
          <a:xfrm flipH="1" flipV="1">
            <a:off x="7347399" y="3595869"/>
            <a:ext cx="4008859" cy="1"/>
          </a:xfrm>
          <a:prstGeom prst="line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970721" y="2981121"/>
            <a:ext cx="3368348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51" y="2441121"/>
            <a:ext cx="937738" cy="108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13" y="3055869"/>
            <a:ext cx="98505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5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9230" y="4416060"/>
            <a:ext cx="5390042" cy="650365"/>
          </a:xfrm>
        </p:spPr>
        <p:txBody>
          <a:bodyPr/>
          <a:lstStyle/>
          <a:p>
            <a:pPr marL="0" indent="0">
              <a:buNone/>
            </a:pPr>
            <a:r>
              <a:rPr lang="en-IE" sz="1800" b="1" dirty="0" smtClean="0"/>
              <a:t>Main concerns </a:t>
            </a:r>
            <a:r>
              <a:rPr lang="en-IE" sz="1800" dirty="0" smtClean="0"/>
              <a:t>of respondents </a:t>
            </a:r>
            <a:r>
              <a:rPr lang="en-IE" sz="1400" dirty="0" smtClean="0"/>
              <a:t>(share who find concerns important and very important)</a:t>
            </a:r>
            <a:r>
              <a:rPr lang="en-IE" sz="1800" dirty="0" smtClean="0"/>
              <a:t>:</a:t>
            </a:r>
            <a:endParaRPr lang="fr-BE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dirty="0"/>
              <a:t>Public consultation: </a:t>
            </a:r>
            <a:r>
              <a:rPr lang="fr-BE" dirty="0" err="1"/>
              <a:t>Ecosystem</a:t>
            </a:r>
            <a:r>
              <a:rPr lang="fr-BE" dirty="0"/>
              <a:t> of trust</a:t>
            </a: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6682842" y="1690812"/>
          <a:ext cx="5090824" cy="4218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0912" y="6502801"/>
            <a:ext cx="2020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00" i="1" dirty="0" smtClean="0"/>
              <a:t>All respondents, excl. no answer</a:t>
            </a:r>
            <a:endParaRPr lang="fr-BE" sz="1000" i="1" dirty="0"/>
          </a:p>
        </p:txBody>
      </p:sp>
      <p:sp>
        <p:nvSpPr>
          <p:cNvPr id="10" name="Rectangle 9"/>
          <p:cNvSpPr/>
          <p:nvPr/>
        </p:nvSpPr>
        <p:spPr>
          <a:xfrm>
            <a:off x="1029230" y="1690812"/>
            <a:ext cx="5486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3"/>
              </a:buClr>
            </a:pPr>
            <a:r>
              <a:rPr lang="en-IE" sz="2000" b="1" dirty="0" smtClean="0">
                <a:solidFill>
                  <a:schemeClr val="accent6"/>
                </a:solidFill>
              </a:rPr>
              <a:t>Only 3% </a:t>
            </a:r>
            <a:r>
              <a:rPr lang="en-IE" sz="2000" dirty="0" smtClean="0"/>
              <a:t>think that current legislation is fully sufficient. </a:t>
            </a:r>
            <a:endParaRPr lang="en-IE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1923310" y="5205990"/>
            <a:ext cx="43637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IE" sz="1600" b="1" dirty="0" smtClean="0">
                <a:solidFill>
                  <a:schemeClr val="tx2"/>
                </a:solidFill>
              </a:rPr>
              <a:t>Breaching fundamental rights</a:t>
            </a:r>
            <a:endParaRPr lang="en-IE" sz="1600" dirty="0"/>
          </a:p>
        </p:txBody>
      </p:sp>
      <p:sp>
        <p:nvSpPr>
          <p:cNvPr id="12" name="Rectangle 11"/>
          <p:cNvSpPr/>
          <p:nvPr/>
        </p:nvSpPr>
        <p:spPr>
          <a:xfrm>
            <a:off x="1923310" y="5730395"/>
            <a:ext cx="43637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IE" sz="1600" b="1" dirty="0" smtClean="0">
                <a:solidFill>
                  <a:schemeClr val="tx2"/>
                </a:solidFill>
              </a:rPr>
              <a:t>Discriminatory outcomes</a:t>
            </a:r>
            <a:endParaRPr lang="en-IE" sz="1600" dirty="0"/>
          </a:p>
        </p:txBody>
      </p:sp>
      <p:sp>
        <p:nvSpPr>
          <p:cNvPr id="13" name="Oval 12"/>
          <p:cNvSpPr/>
          <p:nvPr/>
        </p:nvSpPr>
        <p:spPr>
          <a:xfrm>
            <a:off x="1264469" y="5141873"/>
            <a:ext cx="540000" cy="540000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 dirty="0"/>
          </a:p>
        </p:txBody>
      </p:sp>
      <p:sp>
        <p:nvSpPr>
          <p:cNvPr id="14" name="Rectangle 13"/>
          <p:cNvSpPr/>
          <p:nvPr/>
        </p:nvSpPr>
        <p:spPr>
          <a:xfrm>
            <a:off x="1233989" y="5221379"/>
            <a:ext cx="917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IE" b="1" dirty="0" smtClean="0">
                <a:solidFill>
                  <a:schemeClr val="bg1"/>
                </a:solidFill>
              </a:rPr>
              <a:t>90%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69878" y="5650185"/>
            <a:ext cx="540000" cy="540000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 dirty="0"/>
          </a:p>
        </p:txBody>
      </p:sp>
      <p:sp>
        <p:nvSpPr>
          <p:cNvPr id="16" name="Rectangle 15"/>
          <p:cNvSpPr/>
          <p:nvPr/>
        </p:nvSpPr>
        <p:spPr>
          <a:xfrm>
            <a:off x="1233989" y="5741606"/>
            <a:ext cx="917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IE" b="1" dirty="0" smtClean="0">
                <a:solidFill>
                  <a:schemeClr val="bg1"/>
                </a:solidFill>
              </a:rPr>
              <a:t>87%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12539" y="2837763"/>
            <a:ext cx="775239" cy="7740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1" b="96308" l="3665" r="95812">
                        <a14:foregroundMark x1="33246" y1="29846" x2="69895" y2="372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7008" y="2949831"/>
            <a:ext cx="646302" cy="5498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1017" y="2584549"/>
            <a:ext cx="38858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5"/>
              </a:buClr>
            </a:pPr>
            <a:r>
              <a:rPr lang="en-IE" sz="1600" b="1" dirty="0" smtClean="0">
                <a:solidFill>
                  <a:schemeClr val="accent5"/>
                </a:solidFill>
              </a:rPr>
              <a:t>Industry </a:t>
            </a:r>
            <a:r>
              <a:rPr lang="en-IE" sz="1600" b="1" dirty="0">
                <a:solidFill>
                  <a:schemeClr val="accent5"/>
                </a:solidFill>
              </a:rPr>
              <a:t>and business representatives </a:t>
            </a:r>
            <a:r>
              <a:rPr lang="en-IE" sz="1600" dirty="0" smtClean="0"/>
              <a:t>mainly </a:t>
            </a:r>
            <a:r>
              <a:rPr lang="en-IE" sz="1600" dirty="0"/>
              <a:t>support the need to </a:t>
            </a:r>
            <a:r>
              <a:rPr lang="en-IE" sz="1600" b="1" dirty="0">
                <a:solidFill>
                  <a:schemeClr val="accent5"/>
                </a:solidFill>
              </a:rPr>
              <a:t>cover gaps in existing </a:t>
            </a:r>
            <a:r>
              <a:rPr lang="en-IE" sz="1600" b="1" dirty="0" smtClean="0">
                <a:solidFill>
                  <a:schemeClr val="accent5"/>
                </a:solidFill>
              </a:rPr>
              <a:t>legislation.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175245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70722" y="1825625"/>
            <a:ext cx="3571782" cy="799588"/>
          </a:xfrm>
        </p:spPr>
        <p:txBody>
          <a:bodyPr/>
          <a:lstStyle/>
          <a:p>
            <a:pPr marL="0" indent="0">
              <a:spcBef>
                <a:spcPts val="1200"/>
              </a:spcBef>
              <a:buClr>
                <a:srgbClr val="0F5494"/>
              </a:buClr>
              <a:buSzPct val="125000"/>
              <a:buNone/>
            </a:pPr>
            <a:r>
              <a:rPr lang="en-IE" altLang="en-US" sz="2800" dirty="0" smtClean="0"/>
              <a:t>       Biometric</a:t>
            </a:r>
          </a:p>
          <a:p>
            <a:pPr marL="0" indent="0">
              <a:spcBef>
                <a:spcPts val="1200"/>
              </a:spcBef>
              <a:buClr>
                <a:srgbClr val="0F5494"/>
              </a:buClr>
              <a:buSzPct val="125000"/>
              <a:buNone/>
            </a:pPr>
            <a:r>
              <a:rPr lang="en-IE" altLang="en-US" dirty="0" smtClean="0"/>
              <a:t>face recognition, but also gait recognition, voice recognition etc.</a:t>
            </a:r>
          </a:p>
          <a:p>
            <a:endParaRPr lang="en-I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dirty="0" smtClean="0"/>
              <a:t>Special case: biometric remote identification</a:t>
            </a:r>
            <a:endParaRPr lang="en-IE" dirty="0"/>
          </a:p>
        </p:txBody>
      </p:sp>
      <p:sp>
        <p:nvSpPr>
          <p:cNvPr id="22" name="Rectangle 21"/>
          <p:cNvSpPr/>
          <p:nvPr/>
        </p:nvSpPr>
        <p:spPr>
          <a:xfrm>
            <a:off x="4542504" y="1825625"/>
            <a:ext cx="3116825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buClr>
                <a:srgbClr val="0F5494"/>
              </a:buClr>
              <a:buSzPct val="125000"/>
            </a:pPr>
            <a:r>
              <a:rPr lang="en-IE" altLang="en-US" sz="2800" dirty="0" smtClean="0"/>
              <a:t>       Remote</a:t>
            </a:r>
            <a:endParaRPr lang="en-IE" altLang="en-US" sz="2400" dirty="0"/>
          </a:p>
          <a:p>
            <a:pPr>
              <a:spcBef>
                <a:spcPts val="1200"/>
              </a:spcBef>
              <a:buClr>
                <a:srgbClr val="0F5494"/>
              </a:buClr>
              <a:buSzPct val="125000"/>
            </a:pPr>
            <a:r>
              <a:rPr lang="en-IE" altLang="en-US" sz="2400" dirty="0" smtClean="0"/>
              <a:t>difference </a:t>
            </a:r>
            <a:r>
              <a:rPr lang="en-IE" altLang="en-US" sz="2400" dirty="0"/>
              <a:t>between authorisation (smart phone log-in) and mass surveillance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38322" y="1794216"/>
            <a:ext cx="30480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buClr>
                <a:srgbClr val="0F5494"/>
              </a:buClr>
              <a:buSzPct val="125000"/>
            </a:pPr>
            <a:r>
              <a:rPr lang="en-IE" altLang="en-US" sz="2800" dirty="0" smtClean="0"/>
              <a:t>          Accuracy</a:t>
            </a:r>
          </a:p>
          <a:p>
            <a:pPr>
              <a:spcBef>
                <a:spcPts val="1200"/>
              </a:spcBef>
              <a:buClr>
                <a:srgbClr val="0F5494"/>
              </a:buClr>
              <a:buSzPct val="125000"/>
            </a:pPr>
            <a:r>
              <a:rPr lang="en-IE" altLang="en-US" sz="2400" dirty="0" smtClean="0"/>
              <a:t>a </a:t>
            </a:r>
            <a:r>
              <a:rPr lang="en-IE" altLang="en-US" sz="2400" dirty="0"/>
              <a:t>very small error rate in a very large sample gives a large number of errors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70722" y="5019126"/>
            <a:ext cx="1051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altLang="en-US" sz="2800" dirty="0" smtClean="0">
                <a:sym typeface="Symbol" panose="05050102010706020507" pitchFamily="18" charset="2"/>
              </a:rPr>
              <a:t></a:t>
            </a:r>
            <a:r>
              <a:rPr lang="en-IE" altLang="en-US" sz="2800" dirty="0" smtClean="0"/>
              <a:t> </a:t>
            </a:r>
            <a:r>
              <a:rPr lang="en-IE" altLang="en-US" sz="2800" dirty="0"/>
              <a:t>regulation premature, deployment premature</a:t>
            </a:r>
          </a:p>
          <a:p>
            <a:r>
              <a:rPr lang="en-IE" altLang="en-US" sz="2800" dirty="0">
                <a:sym typeface="Symbol" panose="05050102010706020507" pitchFamily="18" charset="2"/>
              </a:rPr>
              <a:t></a:t>
            </a:r>
            <a:r>
              <a:rPr lang="en-IE" altLang="en-US" sz="2800" dirty="0" smtClean="0"/>
              <a:t> </a:t>
            </a:r>
            <a:r>
              <a:rPr lang="en-IE" altLang="en-US" sz="2800" dirty="0"/>
              <a:t>public debate is needed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296697" y="1704118"/>
            <a:ext cx="19664" cy="287610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38993" y="1704118"/>
            <a:ext cx="19664" cy="287610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57" y="1499148"/>
            <a:ext cx="982894" cy="1080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58" y="1540228"/>
            <a:ext cx="987428" cy="108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83" y="1540228"/>
            <a:ext cx="98289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9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8206" y="434090"/>
            <a:ext cx="10515600" cy="782357"/>
          </a:xfrm>
        </p:spPr>
        <p:txBody>
          <a:bodyPr/>
          <a:lstStyle/>
          <a:p>
            <a:r>
              <a:rPr lang="en-IE" dirty="0" smtClean="0"/>
              <a:t>Respondents are very cautious about biometric identification systems</a:t>
            </a:r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6376006" y="1542931"/>
            <a:ext cx="5164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b="1" dirty="0" smtClean="0">
                <a:solidFill>
                  <a:schemeClr val="accent6"/>
                </a:solidFill>
              </a:rPr>
              <a:t>Ban</a:t>
            </a:r>
            <a:r>
              <a:rPr lang="en-US" sz="1600" dirty="0" smtClean="0"/>
              <a:t>: </a:t>
            </a:r>
            <a:br>
              <a:rPr lang="en-US" sz="1600" dirty="0" smtClean="0"/>
            </a:br>
            <a:r>
              <a:rPr lang="en-US" sz="1600" dirty="0" smtClean="0"/>
              <a:t>They should </a:t>
            </a:r>
            <a:r>
              <a:rPr lang="en-US" sz="1600" dirty="0"/>
              <a:t>never be allowed in publicly accessible </a:t>
            </a:r>
            <a:r>
              <a:rPr lang="en-US" sz="1600" dirty="0" smtClean="0"/>
              <a:t>spaces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014784" y="1600545"/>
            <a:ext cx="288000" cy="28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6014784" y="2553518"/>
            <a:ext cx="288000" cy="28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6014784" y="3792779"/>
            <a:ext cx="288000" cy="28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6014784" y="5024817"/>
            <a:ext cx="288000" cy="28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6014784" y="5885161"/>
            <a:ext cx="288000" cy="288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TextBox 38"/>
          <p:cNvSpPr txBox="1"/>
          <p:nvPr/>
        </p:nvSpPr>
        <p:spPr>
          <a:xfrm>
            <a:off x="262800" y="6463956"/>
            <a:ext cx="2814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i="1" dirty="0" smtClean="0"/>
              <a:t>All respondents, excl. no answer</a:t>
            </a:r>
            <a:endParaRPr lang="fr-BE" sz="1000" i="1" dirty="0"/>
          </a:p>
        </p:txBody>
      </p:sp>
      <p:sp>
        <p:nvSpPr>
          <p:cNvPr id="4" name="Rectangle 3"/>
          <p:cNvSpPr/>
          <p:nvPr/>
        </p:nvSpPr>
        <p:spPr>
          <a:xfrm>
            <a:off x="6376006" y="2466772"/>
            <a:ext cx="5164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b="1" dirty="0" smtClean="0">
                <a:solidFill>
                  <a:schemeClr val="tx2"/>
                </a:solidFill>
              </a:rPr>
              <a:t>Suspension</a:t>
            </a:r>
            <a:r>
              <a:rPr lang="en-US" sz="1600" dirty="0" smtClean="0">
                <a:solidFill>
                  <a:schemeClr val="tx2"/>
                </a:solidFill>
              </a:rPr>
              <a:t>: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Their </a:t>
            </a:r>
            <a:r>
              <a:rPr lang="en-US" sz="1600" dirty="0"/>
              <a:t>use in publicly accessible spaces should </a:t>
            </a:r>
            <a:r>
              <a:rPr lang="en-US" sz="1600" dirty="0" smtClean="0"/>
              <a:t>only </a:t>
            </a:r>
            <a:r>
              <a:rPr lang="en-US" sz="1600" dirty="0"/>
              <a:t>take place </a:t>
            </a:r>
            <a:r>
              <a:rPr lang="en-US" sz="1600" dirty="0" smtClean="0"/>
              <a:t>when </a:t>
            </a:r>
            <a:r>
              <a:rPr lang="en-US" sz="1600" dirty="0"/>
              <a:t>a specific EU guidelines or legislation is in </a:t>
            </a:r>
            <a:r>
              <a:rPr lang="en-US" sz="1600" dirty="0" smtClean="0"/>
              <a:t>place</a:t>
            </a:r>
            <a:endParaRPr lang="fr-BE" sz="1600" dirty="0"/>
          </a:p>
        </p:txBody>
      </p:sp>
      <p:sp>
        <p:nvSpPr>
          <p:cNvPr id="5" name="Rectangle 4"/>
          <p:cNvSpPr/>
          <p:nvPr/>
        </p:nvSpPr>
        <p:spPr>
          <a:xfrm>
            <a:off x="6376005" y="3696209"/>
            <a:ext cx="52577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b="1" dirty="0" smtClean="0">
                <a:solidFill>
                  <a:schemeClr val="accent5"/>
                </a:solidFill>
              </a:rPr>
              <a:t>Only in certain cases</a:t>
            </a:r>
            <a:r>
              <a:rPr lang="en-US" sz="1600" dirty="0" smtClean="0"/>
              <a:t>: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dirty="0" smtClean="0"/>
              <a:t>They </a:t>
            </a:r>
            <a:r>
              <a:rPr lang="en-US" sz="1600" dirty="0"/>
              <a:t>should be allowed in publicly accessible spaces only in certain </a:t>
            </a:r>
            <a:r>
              <a:rPr lang="en-US" sz="1600" dirty="0" smtClean="0"/>
              <a:t>cases / if </a:t>
            </a:r>
            <a:r>
              <a:rPr lang="en-US" sz="1600" dirty="0"/>
              <a:t>certain conditions are </a:t>
            </a:r>
            <a:r>
              <a:rPr lang="en-US" sz="1600" dirty="0" smtClean="0"/>
              <a:t>fulfilled / other specific requirements needed</a:t>
            </a:r>
            <a:endParaRPr lang="fr-BE" sz="1600" dirty="0"/>
          </a:p>
        </p:txBody>
      </p:sp>
      <p:sp>
        <p:nvSpPr>
          <p:cNvPr id="26" name="Rectangle 25"/>
          <p:cNvSpPr/>
          <p:nvPr/>
        </p:nvSpPr>
        <p:spPr>
          <a:xfrm>
            <a:off x="6376005" y="4876429"/>
            <a:ext cx="5257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b="1" dirty="0" smtClean="0">
                <a:solidFill>
                  <a:schemeClr val="accent3"/>
                </a:solidFill>
              </a:rPr>
              <a:t>Go ahead</a:t>
            </a:r>
            <a:r>
              <a:rPr lang="en-US" sz="1600" dirty="0" smtClean="0"/>
              <a:t>: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dirty="0" smtClean="0"/>
              <a:t>No </a:t>
            </a:r>
            <a:r>
              <a:rPr lang="en-US" sz="1600" dirty="0"/>
              <a:t>further guidelines or regulations are </a:t>
            </a:r>
            <a:r>
              <a:rPr lang="en-US" sz="1600" dirty="0" smtClean="0"/>
              <a:t>needed</a:t>
            </a:r>
            <a:endParaRPr lang="fr-BE" sz="1600" dirty="0"/>
          </a:p>
        </p:txBody>
      </p:sp>
      <p:sp>
        <p:nvSpPr>
          <p:cNvPr id="27" name="Rectangle 26"/>
          <p:cNvSpPr/>
          <p:nvPr/>
        </p:nvSpPr>
        <p:spPr>
          <a:xfrm>
            <a:off x="6376005" y="5861465"/>
            <a:ext cx="1162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600" dirty="0"/>
              <a:t>No opinion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5513738" y="1441793"/>
            <a:ext cx="0" cy="490037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hart 44"/>
          <p:cNvGraphicFramePr/>
          <p:nvPr>
            <p:extLst/>
          </p:nvPr>
        </p:nvGraphicFramePr>
        <p:xfrm>
          <a:off x="1069703" y="1534160"/>
          <a:ext cx="4246905" cy="5203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" name="Rectangle 45"/>
          <p:cNvSpPr/>
          <p:nvPr/>
        </p:nvSpPr>
        <p:spPr>
          <a:xfrm>
            <a:off x="1069702" y="1641189"/>
            <a:ext cx="4246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Should the </a:t>
            </a:r>
            <a:r>
              <a:rPr lang="en-US" b="1" dirty="0"/>
              <a:t>use of remote biometric identification </a:t>
            </a:r>
            <a:r>
              <a:rPr lang="en-US" b="1" dirty="0" smtClean="0"/>
              <a:t>systems</a:t>
            </a:r>
            <a:r>
              <a:rPr lang="en-US" dirty="0" smtClean="0"/>
              <a:t> be </a:t>
            </a:r>
            <a:r>
              <a:rPr lang="en-US" dirty="0"/>
              <a:t>subject to further EU-level guidelines or </a:t>
            </a:r>
            <a:r>
              <a:rPr lang="en-US" dirty="0" smtClean="0"/>
              <a:t>regulation?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93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Thank you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575" y="4646435"/>
            <a:ext cx="8941016" cy="1853519"/>
          </a:xfrm>
        </p:spPr>
        <p:txBody>
          <a:bodyPr wrap="square" anchor="b" anchorCtr="0"/>
          <a:lstStyle/>
          <a:p>
            <a:r>
              <a:rPr lang="en-US" sz="1050" b="1" dirty="0"/>
              <a:t>© European Union </a:t>
            </a:r>
            <a:r>
              <a:rPr lang="en-US" sz="1050" b="1" dirty="0" smtClean="0"/>
              <a:t>2020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42736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49905" y="1055604"/>
            <a:ext cx="10905699" cy="3881904"/>
          </a:xfrm>
        </p:spPr>
        <p:txBody>
          <a:bodyPr/>
          <a:lstStyle/>
          <a:p>
            <a:endParaRPr lang="en-GB" dirty="0"/>
          </a:p>
          <a:p>
            <a:r>
              <a:rPr lang="en-GB" sz="2800" dirty="0">
                <a:solidFill>
                  <a:schemeClr val="tx2"/>
                </a:solidFill>
              </a:rPr>
              <a:t>Human agency and oversight, 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Technical </a:t>
            </a:r>
            <a:r>
              <a:rPr lang="en-GB" sz="2800" dirty="0">
                <a:solidFill>
                  <a:schemeClr val="tx2"/>
                </a:solidFill>
              </a:rPr>
              <a:t>robustness and safety, 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Privacy </a:t>
            </a:r>
            <a:r>
              <a:rPr lang="en-GB" sz="2800" dirty="0">
                <a:solidFill>
                  <a:schemeClr val="tx2"/>
                </a:solidFill>
              </a:rPr>
              <a:t>and data governance, 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Transparency</a:t>
            </a:r>
            <a:r>
              <a:rPr lang="en-GB" sz="2800" dirty="0">
                <a:solidFill>
                  <a:schemeClr val="tx2"/>
                </a:solidFill>
              </a:rPr>
              <a:t>, 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Diversity</a:t>
            </a:r>
            <a:r>
              <a:rPr lang="en-GB" sz="2800" dirty="0">
                <a:solidFill>
                  <a:schemeClr val="tx2"/>
                </a:solidFill>
              </a:rPr>
              <a:t>, non-discrimination and fairness, 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Societal </a:t>
            </a:r>
            <a:r>
              <a:rPr lang="en-US" sz="2800" dirty="0">
                <a:solidFill>
                  <a:schemeClr val="tx2"/>
                </a:solidFill>
              </a:rPr>
              <a:t>and environmental wellbeing, and </a:t>
            </a:r>
          </a:p>
          <a:p>
            <a:r>
              <a:rPr lang="en-GB" sz="2800" dirty="0" smtClean="0">
                <a:solidFill>
                  <a:schemeClr val="tx2"/>
                </a:solidFill>
              </a:rPr>
              <a:t>Accountability</a:t>
            </a:r>
            <a:r>
              <a:rPr lang="en-GB" sz="2800" dirty="0">
                <a:solidFill>
                  <a:schemeClr val="tx2"/>
                </a:solidFill>
              </a:rPr>
              <a:t>. </a:t>
            </a:r>
          </a:p>
          <a:p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33248" y="145976"/>
            <a:ext cx="10515600" cy="782357"/>
          </a:xfrm>
        </p:spPr>
        <p:txBody>
          <a:bodyPr/>
          <a:lstStyle/>
          <a:p>
            <a:pPr algn="ctr"/>
            <a:r>
              <a:rPr lang="en-IE" smtClean="0"/>
              <a:t>Key </a:t>
            </a:r>
            <a:r>
              <a:rPr lang="en-IE" smtClean="0"/>
              <a:t>requirements </a:t>
            </a:r>
            <a:r>
              <a:rPr lang="en-IE" dirty="0" smtClean="0"/>
              <a:t>of the HLEG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19558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4550" y="1211264"/>
            <a:ext cx="6096000" cy="936625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AI </a:t>
            </a:r>
            <a:r>
              <a:rPr lang="fr-BE" dirty="0" err="1" smtClean="0"/>
              <a:t>will</a:t>
            </a:r>
            <a:r>
              <a:rPr lang="fr-BE" dirty="0" smtClean="0"/>
              <a:t> </a:t>
            </a:r>
            <a:r>
              <a:rPr lang="fr-BE" dirty="0" err="1" smtClean="0"/>
              <a:t>improve</a:t>
            </a:r>
            <a:r>
              <a:rPr lang="fr-BE" dirty="0" smtClean="0"/>
              <a:t> </a:t>
            </a:r>
            <a:r>
              <a:rPr lang="fr-BE" dirty="0" err="1" smtClean="0"/>
              <a:t>our</a:t>
            </a:r>
            <a:r>
              <a:rPr lang="fr-BE" dirty="0" smtClean="0"/>
              <a:t> </a:t>
            </a:r>
            <a:r>
              <a:rPr lang="fr-BE" dirty="0" err="1" smtClean="0"/>
              <a:t>lives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2550" y="4494214"/>
            <a:ext cx="4241800" cy="20161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76475"/>
            <a:ext cx="5959475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ultiply 5"/>
          <p:cNvSpPr/>
          <p:nvPr/>
        </p:nvSpPr>
        <p:spPr bwMode="auto">
          <a:xfrm>
            <a:off x="2711450" y="2133601"/>
            <a:ext cx="3455988" cy="2663825"/>
          </a:xfrm>
          <a:prstGeom prst="mathMultiply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anchor="ctr"/>
          <a:lstStyle/>
          <a:p>
            <a:pPr marL="3175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83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288" y="963614"/>
            <a:ext cx="7993062" cy="5894387"/>
          </a:xfrm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6672264" y="115889"/>
            <a:ext cx="3887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BE" altLang="en-US" sz="2000" b="1" i="0">
                <a:solidFill>
                  <a:schemeClr val="bg1"/>
                </a:solidFill>
              </a:rPr>
              <a:t>Address the ethical dimension</a:t>
            </a:r>
            <a:endParaRPr lang="en-GB" altLang="en-US" sz="2000" b="1" i="0">
              <a:solidFill>
                <a:schemeClr val="bg1"/>
              </a:solidFill>
            </a:endParaRPr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2063750" y="209550"/>
            <a:ext cx="27368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BE" altLang="en-US" sz="2800" b="1" i="0">
                <a:solidFill>
                  <a:schemeClr val="bg1"/>
                </a:solidFill>
              </a:rPr>
              <a:t>Challenge 3:</a:t>
            </a:r>
            <a:endParaRPr lang="en-GB" altLang="en-US" sz="2800" b="1" i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3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563" y="1143001"/>
            <a:ext cx="8229600" cy="936625"/>
          </a:xfrm>
        </p:spPr>
        <p:txBody>
          <a:bodyPr/>
          <a:lstStyle/>
          <a:p>
            <a:pPr algn="ctr">
              <a:defRPr/>
            </a:pPr>
            <a:r>
              <a:rPr lang="fr-BE" dirty="0" smtClean="0"/>
              <a:t>Respect of </a:t>
            </a:r>
            <a:r>
              <a:rPr lang="fr-BE" dirty="0" err="1" smtClean="0"/>
              <a:t>ethical</a:t>
            </a:r>
            <a:r>
              <a:rPr lang="fr-BE" dirty="0" smtClean="0"/>
              <a:t> </a:t>
            </a:r>
            <a:r>
              <a:rPr lang="fr-BE" dirty="0" err="1" smtClean="0"/>
              <a:t>principles</a:t>
            </a:r>
            <a:endParaRPr lang="en-GB" dirty="0"/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1949450"/>
            <a:ext cx="25717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6" y="5597525"/>
            <a:ext cx="31146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2227263"/>
            <a:ext cx="3209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loreriv\Downloads\CodM-6FWgAAevKm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7" t="6925" r="12824"/>
          <a:stretch/>
        </p:blipFill>
        <p:spPr bwMode="auto">
          <a:xfrm>
            <a:off x="4632278" y="3439706"/>
            <a:ext cx="2087382" cy="199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4221164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3933825"/>
            <a:ext cx="17145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Box 10"/>
          <p:cNvSpPr txBox="1">
            <a:spLocks noChangeArrowheads="1"/>
          </p:cNvSpPr>
          <p:nvPr/>
        </p:nvSpPr>
        <p:spPr bwMode="auto">
          <a:xfrm>
            <a:off x="2063750" y="209550"/>
            <a:ext cx="27368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BE" altLang="en-US" sz="2800" b="1" i="0">
                <a:solidFill>
                  <a:schemeClr val="bg1"/>
                </a:solidFill>
              </a:rPr>
              <a:t>Action 5</a:t>
            </a:r>
            <a:endParaRPr lang="en-GB" altLang="en-US" sz="2800" b="1" i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1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288" y="1771651"/>
            <a:ext cx="8229600" cy="936625"/>
          </a:xfrm>
        </p:spPr>
        <p:txBody>
          <a:bodyPr/>
          <a:lstStyle/>
          <a:p>
            <a:pPr>
              <a:defRPr/>
            </a:pPr>
            <a:r>
              <a:rPr lang="fr-BE" altLang="en-US" dirty="0" smtClean="0"/>
              <a:t>C</a:t>
            </a:r>
            <a:endParaRPr lang="en-GB" altLang="en-US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7688" y="981076"/>
            <a:ext cx="8342312" cy="5876925"/>
          </a:xfrm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6600825" y="115889"/>
            <a:ext cx="3887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BE" altLang="en-US" sz="2000" b="1" i="0">
                <a:solidFill>
                  <a:schemeClr val="bg1"/>
                </a:solidFill>
              </a:rPr>
              <a:t>Ensure strong European presence in AI</a:t>
            </a:r>
            <a:endParaRPr lang="en-GB" altLang="en-US" sz="2000" b="1" i="0">
              <a:solidFill>
                <a:schemeClr val="bg1"/>
              </a:solidFill>
            </a:endParaRP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2063750" y="209550"/>
            <a:ext cx="27368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BE" altLang="en-US" sz="2800" b="1" i="0">
                <a:solidFill>
                  <a:schemeClr val="bg1"/>
                </a:solidFill>
              </a:rPr>
              <a:t>Challenge 1:</a:t>
            </a:r>
            <a:endParaRPr lang="en-GB" altLang="en-US" sz="2800" b="1" i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ord 35"/>
          <p:cNvSpPr/>
          <p:nvPr/>
        </p:nvSpPr>
        <p:spPr>
          <a:xfrm rot="10800000">
            <a:off x="4930233" y="1689805"/>
            <a:ext cx="1472400" cy="1472400"/>
          </a:xfrm>
          <a:prstGeom prst="chord">
            <a:avLst>
              <a:gd name="adj1" fmla="val 15969491"/>
              <a:gd name="adj2" fmla="val 5530134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39" name="Chord 38"/>
          <p:cNvSpPr/>
          <p:nvPr/>
        </p:nvSpPr>
        <p:spPr>
          <a:xfrm rot="10800000" flipH="1">
            <a:off x="5044363" y="1689805"/>
            <a:ext cx="1472400" cy="1472400"/>
          </a:xfrm>
          <a:prstGeom prst="chord">
            <a:avLst>
              <a:gd name="adj1" fmla="val 16115543"/>
              <a:gd name="adj2" fmla="val 55041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05" y="1936759"/>
            <a:ext cx="1000969" cy="998157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839788" y="3267827"/>
            <a:ext cx="5157787" cy="2334579"/>
          </a:xfrm>
        </p:spPr>
        <p:txBody>
          <a:bodyPr/>
          <a:lstStyle/>
          <a:p>
            <a:pPr>
              <a:buClr>
                <a:schemeClr val="accent3"/>
              </a:buClr>
              <a:defRPr/>
            </a:pPr>
            <a:r>
              <a:rPr lang="en-IE" dirty="0" smtClean="0"/>
              <a:t>For consumers</a:t>
            </a:r>
          </a:p>
          <a:p>
            <a:pPr>
              <a:buClr>
                <a:schemeClr val="accent3"/>
              </a:buClr>
              <a:defRPr/>
            </a:pPr>
            <a:r>
              <a:rPr lang="en-IE" dirty="0" smtClean="0"/>
              <a:t>For business</a:t>
            </a:r>
          </a:p>
          <a:p>
            <a:pPr>
              <a:buClr>
                <a:schemeClr val="accent3"/>
              </a:buClr>
              <a:defRPr/>
            </a:pPr>
            <a:r>
              <a:rPr lang="en-IE" dirty="0" smtClean="0"/>
              <a:t>For the public interest</a:t>
            </a:r>
            <a:endParaRPr lang="en-IE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4"/>
          </p:nvPr>
        </p:nvSpPr>
        <p:spPr>
          <a:xfrm>
            <a:off x="7325032" y="3267827"/>
            <a:ext cx="4030356" cy="2334579"/>
          </a:xfrm>
        </p:spPr>
        <p:txBody>
          <a:bodyPr/>
          <a:lstStyle/>
          <a:p>
            <a:pPr>
              <a:buClr>
                <a:schemeClr val="accent5"/>
              </a:buClr>
              <a:defRPr/>
            </a:pPr>
            <a:r>
              <a:rPr lang="en-IE" dirty="0" smtClean="0"/>
              <a:t>For safety of consumers and users</a:t>
            </a:r>
          </a:p>
          <a:p>
            <a:pPr>
              <a:buClr>
                <a:schemeClr val="accent5"/>
              </a:buClr>
              <a:defRPr/>
            </a:pPr>
            <a:r>
              <a:rPr lang="en-IE" dirty="0" smtClean="0"/>
              <a:t>For fundamental rights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IE" smtClean="0"/>
              <a:t>6</a:t>
            </a:fld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dirty="0" smtClean="0"/>
              <a:t>Recall: baseline argument</a:t>
            </a:r>
            <a:endParaRPr lang="en-IE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7073130" y="2042514"/>
            <a:ext cx="4627257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248618" y="2073065"/>
            <a:ext cx="4520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IE" sz="2800" b="1" dirty="0" smtClean="0">
                <a:solidFill>
                  <a:schemeClr val="accent5"/>
                </a:solidFill>
              </a:rPr>
              <a:t>… but creates some risks</a:t>
            </a:r>
            <a:endParaRPr lang="en-IE" sz="2800" b="1" dirty="0">
              <a:solidFill>
                <a:schemeClr val="accent5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997114" y="2042514"/>
            <a:ext cx="3358576" cy="0"/>
          </a:xfrm>
          <a:prstGeom prst="line">
            <a:avLst/>
          </a:prstGeom>
          <a:ln w="1905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44436" y="2073065"/>
            <a:ext cx="2379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IE" sz="2800" b="1" dirty="0" smtClean="0">
                <a:solidFill>
                  <a:schemeClr val="accent3"/>
                </a:solidFill>
              </a:rPr>
              <a:t>AI is good …</a:t>
            </a:r>
            <a:endParaRPr lang="en-IE" sz="2800" b="1" dirty="0">
              <a:solidFill>
                <a:schemeClr val="accent3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26" y="2165296"/>
            <a:ext cx="602677" cy="6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6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GB" sz="2800" dirty="0" smtClean="0"/>
              <a:t>Increase availability of data </a:t>
            </a:r>
            <a:r>
              <a:rPr lang="en-GB" sz="2800" dirty="0" smtClean="0">
                <a:sym typeface="Symbol" panose="05050102010706020507" pitchFamily="18" charset="2"/>
              </a:rPr>
              <a:t> </a:t>
            </a:r>
            <a:r>
              <a:rPr lang="en-GB" sz="2800" b="1" dirty="0" smtClean="0">
                <a:solidFill>
                  <a:schemeClr val="accent5"/>
                </a:solidFill>
                <a:sym typeface="Symbol" panose="05050102010706020507" pitchFamily="18" charset="2"/>
              </a:rPr>
              <a:t>Data Strategy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GB" sz="2800" dirty="0" smtClean="0">
                <a:sym typeface="Symbol" panose="05050102010706020507" pitchFamily="18" charset="2"/>
              </a:rPr>
              <a:t>Ecosystem of excellence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GB" sz="2800" dirty="0" smtClean="0">
                <a:sym typeface="Symbol" panose="05050102010706020507" pitchFamily="18" charset="2"/>
              </a:rPr>
              <a:t>Ecosystem of trust</a:t>
            </a:r>
            <a:endParaRPr lang="en-GB" altLang="en-US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GB" sz="2800" dirty="0" smtClean="0"/>
          </a:p>
          <a:p>
            <a:pPr lvl="1">
              <a:spcAft>
                <a:spcPts val="1200"/>
              </a:spcAft>
            </a:pPr>
            <a:endParaRPr lang="en-GB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White Paper is not alone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689343" y="4260223"/>
            <a:ext cx="5601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ym typeface="Symbol" panose="05050102010706020507" pitchFamily="18" charset="2"/>
              </a:rPr>
              <a:t></a:t>
            </a:r>
            <a:endParaRPr lang="fr-BE" sz="2800" dirty="0"/>
          </a:p>
        </p:txBody>
      </p:sp>
      <p:sp>
        <p:nvSpPr>
          <p:cNvPr id="7" name="Rectangle 6"/>
          <p:cNvSpPr/>
          <p:nvPr/>
        </p:nvSpPr>
        <p:spPr>
          <a:xfrm>
            <a:off x="6156257" y="4276019"/>
            <a:ext cx="2260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5"/>
                </a:solidFill>
                <a:sym typeface="Symbol" panose="05050102010706020507" pitchFamily="18" charset="2"/>
              </a:rPr>
              <a:t>White Paper</a:t>
            </a:r>
            <a:endParaRPr lang="fr-BE" sz="2800" b="1" dirty="0">
              <a:solidFill>
                <a:schemeClr val="accent5"/>
              </a:solidFill>
            </a:endParaRPr>
          </a:p>
        </p:txBody>
      </p:sp>
      <p:sp>
        <p:nvSpPr>
          <p:cNvPr id="8" name="Right Bracket 7"/>
          <p:cNvSpPr/>
          <p:nvPr/>
        </p:nvSpPr>
        <p:spPr>
          <a:xfrm>
            <a:off x="5506064" y="3647768"/>
            <a:ext cx="294967" cy="1759974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856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619" y="-32801"/>
            <a:ext cx="6437746" cy="69468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0722" y="482860"/>
            <a:ext cx="5312753" cy="782357"/>
          </a:xfrm>
        </p:spPr>
        <p:txBody>
          <a:bodyPr/>
          <a:lstStyle/>
          <a:p>
            <a:r>
              <a:rPr lang="en-IE" sz="3600" dirty="0"/>
              <a:t>Worldwide participation with focus on Europe</a:t>
            </a:r>
            <a:endParaRPr lang="en-GB" sz="3700" dirty="0"/>
          </a:p>
        </p:txBody>
      </p:sp>
      <p:sp>
        <p:nvSpPr>
          <p:cNvPr id="8" name="TextBox 7"/>
          <p:cNvSpPr txBox="1"/>
          <p:nvPr/>
        </p:nvSpPr>
        <p:spPr>
          <a:xfrm>
            <a:off x="970722" y="1463040"/>
            <a:ext cx="4802005" cy="136447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GB" sz="2200" b="1" dirty="0" smtClean="0">
                <a:solidFill>
                  <a:schemeClr val="tx2"/>
                </a:solidFill>
              </a:rPr>
              <a:t>84% </a:t>
            </a:r>
            <a:r>
              <a:rPr lang="en-GB" sz="2200" dirty="0" smtClean="0"/>
              <a:t>of responses came from </a:t>
            </a:r>
            <a:r>
              <a:rPr lang="en-GB" sz="2200" b="1" dirty="0" smtClean="0"/>
              <a:t>EU27</a:t>
            </a:r>
            <a:endParaRPr lang="en-US" sz="2200" b="1" dirty="0">
              <a:solidFill>
                <a:srgbClr val="00449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Other countries include </a:t>
            </a:r>
            <a:r>
              <a:rPr lang="en-US" dirty="0"/>
              <a:t>India, China, Japan, Syria, Iraq, Brazil, Mexico, Canada, </a:t>
            </a:r>
            <a:r>
              <a:rPr lang="en-US" b="1" dirty="0"/>
              <a:t>the US </a:t>
            </a:r>
            <a:r>
              <a:rPr lang="en-US" dirty="0"/>
              <a:t>and</a:t>
            </a:r>
            <a:r>
              <a:rPr lang="en-US" b="1" dirty="0"/>
              <a:t> the </a:t>
            </a:r>
            <a:r>
              <a:rPr lang="en-US" b="1" dirty="0" smtClean="0"/>
              <a:t>UK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100000" l="0" r="100000">
                        <a14:foregroundMark x1="54839" y1="26543" x2="54839" y2="26543"/>
                        <a14:foregroundMark x1="25000" y1="33642" x2="25000" y2="33642"/>
                        <a14:foregroundMark x1="15054" y1="63272" x2="15054" y2="63272"/>
                        <a14:foregroundMark x1="86828" y1="72840" x2="86828" y2="72840"/>
                        <a14:foregroundMark x1="76344" y1="37037" x2="76344" y2="3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551" y="4192433"/>
            <a:ext cx="537334" cy="46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2583" y="3071308"/>
            <a:ext cx="256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406</a:t>
            </a:r>
            <a:r>
              <a:rPr lang="en-GB" dirty="0"/>
              <a:t> </a:t>
            </a:r>
            <a:r>
              <a:rPr lang="en-GB" dirty="0" smtClean="0"/>
              <a:t>citizens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762583" y="3680720"/>
            <a:ext cx="4940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352</a:t>
            </a:r>
            <a:r>
              <a:rPr lang="en-GB" dirty="0"/>
              <a:t> </a:t>
            </a:r>
            <a:r>
              <a:rPr lang="en-GB" dirty="0" smtClean="0"/>
              <a:t>business </a:t>
            </a:r>
            <a:r>
              <a:rPr lang="en-GB" dirty="0"/>
              <a:t>and </a:t>
            </a:r>
            <a:r>
              <a:rPr lang="en-GB" dirty="0" smtClean="0"/>
              <a:t>industry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62583" y="4290132"/>
            <a:ext cx="4188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160 </a:t>
            </a:r>
            <a:r>
              <a:rPr lang="en-GB" dirty="0" smtClean="0"/>
              <a:t>civil </a:t>
            </a:r>
            <a:r>
              <a:rPr lang="en-GB" dirty="0"/>
              <a:t>society</a:t>
            </a:r>
            <a:r>
              <a:rPr lang="en-GB" b="1" dirty="0"/>
              <a:t> </a:t>
            </a:r>
            <a:endParaRPr lang="fr-BE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593" y="2998726"/>
            <a:ext cx="576063" cy="5644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86" y="5425833"/>
            <a:ext cx="590969" cy="54000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054797" y="6065128"/>
            <a:ext cx="456827" cy="458606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 dirty="0"/>
          </a:p>
        </p:txBody>
      </p:sp>
      <p:sp>
        <p:nvSpPr>
          <p:cNvPr id="21" name="Rectangle 20"/>
          <p:cNvSpPr/>
          <p:nvPr/>
        </p:nvSpPr>
        <p:spPr>
          <a:xfrm>
            <a:off x="1073262" y="5930324"/>
            <a:ext cx="689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62582" y="6118367"/>
            <a:ext cx="4188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72 </a:t>
            </a:r>
            <a:r>
              <a:rPr lang="en-GB" dirty="0" smtClean="0"/>
              <a:t>other</a:t>
            </a:r>
            <a:endParaRPr lang="fr-BE" b="1" dirty="0"/>
          </a:p>
        </p:txBody>
      </p:sp>
      <p:sp>
        <p:nvSpPr>
          <p:cNvPr id="25" name="Rectangle 24"/>
          <p:cNvSpPr/>
          <p:nvPr/>
        </p:nvSpPr>
        <p:spPr>
          <a:xfrm>
            <a:off x="1762583" y="4899544"/>
            <a:ext cx="4188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152 </a:t>
            </a:r>
            <a:r>
              <a:rPr lang="en-GB" dirty="0" smtClean="0"/>
              <a:t>academia</a:t>
            </a:r>
            <a:endParaRPr lang="fr-BE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31" b="96308" l="3665" r="95812">
                        <a14:foregroundMark x1="33246" y1="29846" x2="69895" y2="372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698" y="3600768"/>
            <a:ext cx="571238" cy="4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036" y="4831643"/>
            <a:ext cx="615682" cy="620095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7461132" y="3772713"/>
            <a:ext cx="1527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/>
              <a:t>162</a:t>
            </a:r>
            <a:r>
              <a:rPr lang="en-GB" sz="1400" dirty="0" smtClean="0"/>
              <a:t> </a:t>
            </a:r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BELGIUM</a:t>
            </a:r>
            <a:endParaRPr lang="en-GB" sz="1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0035574" y="5241167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5</a:t>
            </a:r>
            <a:endParaRPr lang="en-GB" sz="1600" dirty="0"/>
          </a:p>
        </p:txBody>
      </p:sp>
      <p:sp>
        <p:nvSpPr>
          <p:cNvPr id="84" name="Rectangle 83"/>
          <p:cNvSpPr/>
          <p:nvPr/>
        </p:nvSpPr>
        <p:spPr>
          <a:xfrm>
            <a:off x="8846774" y="3895824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7</a:t>
            </a:r>
            <a:endParaRPr lang="en-GB" sz="1600" dirty="0"/>
          </a:p>
        </p:txBody>
      </p:sp>
      <p:sp>
        <p:nvSpPr>
          <p:cNvPr id="85" name="Rectangle 84"/>
          <p:cNvSpPr/>
          <p:nvPr/>
        </p:nvSpPr>
        <p:spPr>
          <a:xfrm>
            <a:off x="7949899" y="2627425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8319627" y="3372604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251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048873" y="1963160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960818" y="3086697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9885455" y="5633851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762583" y="5508956"/>
            <a:ext cx="4188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73 </a:t>
            </a:r>
            <a:r>
              <a:rPr lang="en-GB" dirty="0" smtClean="0"/>
              <a:t>public authorities</a:t>
            </a:r>
            <a:endParaRPr lang="fr-BE" b="1" dirty="0"/>
          </a:p>
        </p:txBody>
      </p:sp>
      <p:sp>
        <p:nvSpPr>
          <p:cNvPr id="91" name="Rectangle 90"/>
          <p:cNvSpPr/>
          <p:nvPr/>
        </p:nvSpPr>
        <p:spPr>
          <a:xfrm>
            <a:off x="6555623" y="5613601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105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461132" y="4345202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117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9454744" y="5425833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CROATIA</a:t>
            </a:r>
            <a:endParaRPr lang="en-GB" sz="1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8363045" y="5241167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881955" y="6511316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CYPRUS</a:t>
            </a:r>
            <a:endParaRPr lang="en-GB" sz="1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0148973" y="2368730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9856763" y="2743076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7528664" y="3972768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LUXEMBOURG</a:t>
            </a:r>
            <a:endParaRPr lang="en-GB" sz="1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9722037" y="4363702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9063297" y="6415500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MALTA</a:t>
            </a:r>
            <a:endParaRPr lang="en-GB" sz="1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419993" y="3144951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60 </a:t>
            </a:r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NETHERLANDS</a:t>
            </a:r>
            <a:endParaRPr lang="en-GB" sz="1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38258" y="4237480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33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357840" y="3362136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POLAND</a:t>
            </a:r>
            <a:endParaRPr lang="en-GB" sz="1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981982" y="5857260"/>
            <a:ext cx="25623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26 </a:t>
            </a:r>
          </a:p>
          <a:p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PORTUGAL</a:t>
            </a:r>
            <a:endParaRPr lang="en-GB" sz="1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0356809" y="4528874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8770473" y="4708124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SLOVENIA</a:t>
            </a:r>
            <a:endParaRPr lang="en-GB" sz="1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9454744" y="4102092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GB" sz="14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SLOVAKIA</a:t>
            </a:r>
            <a:endParaRPr lang="en-GB" sz="14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10639004" y="681088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9257145" y="521061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8319627" y="1083642"/>
            <a:ext cx="256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58738" y="3241776"/>
            <a:ext cx="663443" cy="32140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1" name="Rectangle 110"/>
          <p:cNvSpPr/>
          <p:nvPr/>
        </p:nvSpPr>
        <p:spPr>
          <a:xfrm>
            <a:off x="11004675" y="4040319"/>
            <a:ext cx="663443" cy="32140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2" name="Rectangle 111"/>
          <p:cNvSpPr/>
          <p:nvPr/>
        </p:nvSpPr>
        <p:spPr>
          <a:xfrm>
            <a:off x="11571687" y="5898159"/>
            <a:ext cx="663443" cy="32140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3" name="Rectangle 112"/>
          <p:cNvSpPr/>
          <p:nvPr/>
        </p:nvSpPr>
        <p:spPr>
          <a:xfrm>
            <a:off x="12036172" y="6524721"/>
            <a:ext cx="663443" cy="32140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4" name="Rectangle 113"/>
          <p:cNvSpPr/>
          <p:nvPr/>
        </p:nvSpPr>
        <p:spPr>
          <a:xfrm>
            <a:off x="8114977" y="6763846"/>
            <a:ext cx="663443" cy="32140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322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0F5494"/>
              </a:buClr>
              <a:buFontTx/>
              <a:buNone/>
              <a:defRPr/>
            </a:pPr>
            <a:r>
              <a:rPr lang="en-IE" dirty="0" smtClean="0"/>
              <a:t>Build on the coordinated plan (December 2018):</a:t>
            </a:r>
          </a:p>
          <a:p>
            <a:pPr marL="0" indent="0">
              <a:buClr>
                <a:srgbClr val="0F5494"/>
              </a:buClr>
              <a:buFontTx/>
              <a:buNone/>
              <a:defRPr/>
            </a:pPr>
            <a:endParaRPr lang="en-IE" dirty="0" smtClean="0"/>
          </a:p>
          <a:p>
            <a:pPr marL="0" indent="0">
              <a:buClr>
                <a:srgbClr val="0F5494"/>
              </a:buClr>
              <a:buFontTx/>
              <a:buNone/>
              <a:defRPr/>
            </a:pPr>
            <a:endParaRPr lang="en-IE" dirty="0" smtClean="0"/>
          </a:p>
          <a:p>
            <a:pPr marL="536575" indent="-271463">
              <a:buClr>
                <a:srgbClr val="0F5494"/>
              </a:buClr>
              <a:defRPr/>
            </a:pPr>
            <a:endParaRPr lang="en-IE" dirty="0" smtClean="0"/>
          </a:p>
          <a:p>
            <a:pPr marL="0" indent="0">
              <a:buFontTx/>
              <a:buNone/>
              <a:defRPr/>
            </a:pPr>
            <a:r>
              <a:rPr lang="en-IE" dirty="0" smtClean="0">
                <a:sym typeface="Symbol" panose="05050102010706020507" pitchFamily="18" charset="2"/>
              </a:rPr>
              <a:t></a:t>
            </a:r>
            <a:r>
              <a:rPr lang="en-IE" dirty="0" smtClean="0"/>
              <a:t> leverage EU strengths in e.g.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IE" dirty="0" smtClean="0"/>
              <a:t>low power systems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IE" dirty="0" smtClean="0"/>
              <a:t>neuromorphic solutions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IE" dirty="0" smtClean="0"/>
              <a:t>quantum computing</a:t>
            </a:r>
          </a:p>
          <a:p>
            <a:endParaRPr lang="en-I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Foster an “ecosystem of excellence”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970722" y="2458067"/>
            <a:ext cx="2431239" cy="1415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Streamline research</a:t>
            </a:r>
            <a:endParaRPr lang="en-IE" dirty="0"/>
          </a:p>
        </p:txBody>
      </p:sp>
      <p:sp>
        <p:nvSpPr>
          <p:cNvPr id="12" name="Rectangle 11"/>
          <p:cNvSpPr/>
          <p:nvPr/>
        </p:nvSpPr>
        <p:spPr>
          <a:xfrm>
            <a:off x="3665509" y="2458067"/>
            <a:ext cx="2431239" cy="1415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Foster collaboration</a:t>
            </a:r>
            <a:endParaRPr lang="en-IE" dirty="0"/>
          </a:p>
        </p:txBody>
      </p:sp>
      <p:sp>
        <p:nvSpPr>
          <p:cNvPr id="13" name="Rectangle 12"/>
          <p:cNvSpPr/>
          <p:nvPr/>
        </p:nvSpPr>
        <p:spPr>
          <a:xfrm>
            <a:off x="6360296" y="2458067"/>
            <a:ext cx="2431239" cy="1415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Increase investment</a:t>
            </a:r>
            <a:endParaRPr lang="en-IE" dirty="0"/>
          </a:p>
        </p:txBody>
      </p:sp>
      <p:sp>
        <p:nvSpPr>
          <p:cNvPr id="14" name="Rectangle 13"/>
          <p:cNvSpPr/>
          <p:nvPr/>
        </p:nvSpPr>
        <p:spPr>
          <a:xfrm>
            <a:off x="9055083" y="2458067"/>
            <a:ext cx="2431239" cy="1415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/>
              <a:t>Facilitate take-up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25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098AE41A192E4C85C747A9850AEF9A" ma:contentTypeVersion="1" ma:contentTypeDescription="Create a new document." ma:contentTypeScope="" ma:versionID="5a8770b97c883eee6e80458dbe9e6cc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f2aa9ed40e72a78c3822fc753b43e8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EEACE0-6474-4130-B64E-D9F9E5478D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F87431-2774-4E17-BE38-8A579357848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B1CAF70-02D1-4551-A536-63581F6A80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1751</TotalTime>
  <Words>705</Words>
  <Application>Microsoft Office PowerPoint</Application>
  <PresentationFormat>Widescreen</PresentationFormat>
  <Paragraphs>166</Paragraphs>
  <Slides>17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MS PGothic</vt:lpstr>
      <vt:lpstr>Arial</vt:lpstr>
      <vt:lpstr>Calibri</vt:lpstr>
      <vt:lpstr>EC Square Sans Cond Pro</vt:lpstr>
      <vt:lpstr>ECSquareSansPro-Bold</vt:lpstr>
      <vt:lpstr>ECSquareSansPro-Regular</vt:lpstr>
      <vt:lpstr>Symbol</vt:lpstr>
      <vt:lpstr>Verdana</vt:lpstr>
      <vt:lpstr>Office Theme</vt:lpstr>
      <vt:lpstr>Microsoft Excel Chart</vt:lpstr>
      <vt:lpstr>The Commission’s approach  to artificial intelligence  </vt:lpstr>
      <vt:lpstr>AI will improve our lives</vt:lpstr>
      <vt:lpstr>PowerPoint Presentation</vt:lpstr>
      <vt:lpstr>Respect of ethical principles</vt:lpstr>
      <vt:lpstr>C</vt:lpstr>
      <vt:lpstr>Recall: baseline argument</vt:lpstr>
      <vt:lpstr>The White Paper is not alone</vt:lpstr>
      <vt:lpstr>Worldwide participation with focus on Europe</vt:lpstr>
      <vt:lpstr>Foster an “ecosystem of excellence”</vt:lpstr>
      <vt:lpstr>Public consultation: Ecosystem of excellence</vt:lpstr>
      <vt:lpstr>PowerPoint Presentation</vt:lpstr>
      <vt:lpstr>Promote an “ecosystem of trust”</vt:lpstr>
      <vt:lpstr>Public consultation: Ecosystem of trust</vt:lpstr>
      <vt:lpstr>Special case: biometric remote identification</vt:lpstr>
      <vt:lpstr>Respondents are very cautious about biometric identification systems</vt:lpstr>
      <vt:lpstr>Thank you</vt:lpstr>
      <vt:lpstr>Key requirements of the HLEG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lastModifiedBy>ULBRICH Martin (CNECT)</cp:lastModifiedBy>
  <cp:revision>114</cp:revision>
  <dcterms:created xsi:type="dcterms:W3CDTF">2019-08-09T12:06:42Z</dcterms:created>
  <dcterms:modified xsi:type="dcterms:W3CDTF">2020-12-08T12:05:52Z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0x010100AF098AE41A192E4C85C747A9850AEF9A</vt:lpwstr>
  </property>
</Properties>
</file>