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58" r:id="rId5"/>
    <p:sldId id="299" r:id="rId6"/>
    <p:sldId id="302" r:id="rId7"/>
    <p:sldId id="308" r:id="rId8"/>
    <p:sldId id="300" r:id="rId9"/>
    <p:sldId id="259" r:id="rId10"/>
    <p:sldId id="266" r:id="rId11"/>
    <p:sldId id="290" r:id="rId12"/>
    <p:sldId id="297" r:id="rId13"/>
    <p:sldId id="298" r:id="rId14"/>
    <p:sldId id="305" r:id="rId15"/>
    <p:sldId id="282" r:id="rId16"/>
    <p:sldId id="291" r:id="rId17"/>
    <p:sldId id="295" r:id="rId18"/>
    <p:sldId id="292" r:id="rId19"/>
    <p:sldId id="284" r:id="rId20"/>
    <p:sldId id="29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56B1"/>
    <a:srgbClr val="024EA2"/>
    <a:srgbClr val="024B9C"/>
    <a:srgbClr val="035DC1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9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47" y="130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0" dirty="0" smtClean="0">
                <a:solidFill>
                  <a:schemeClr val="tx1">
                    <a:lumMod val="50000"/>
                  </a:schemeClr>
                </a:solidFill>
              </a:rPr>
              <a:t>Can</a:t>
            </a:r>
            <a:r>
              <a:rPr lang="en-US" sz="1600" b="0" baseline="0" dirty="0" smtClean="0">
                <a:solidFill>
                  <a:schemeClr val="tx1">
                    <a:lumMod val="50000"/>
                  </a:schemeClr>
                </a:solidFill>
              </a:rPr>
              <a:t> these concerns be addressed by existing EU legislation?</a:t>
            </a:r>
            <a:endParaRPr lang="en-US" sz="1600" b="0" dirty="0">
              <a:solidFill>
                <a:schemeClr val="tx1">
                  <a:lumMod val="50000"/>
                </a:schemeClr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6270897992775981E-2"/>
          <c:y val="0.28231297593709792"/>
          <c:w val="0.42667945307085847"/>
          <c:h val="0.4961356851098994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D8A-4404-AFFD-70D24FD99287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D8A-4404-AFFD-70D24FD9928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7B3-423C-9BB8-87D6B1343297}"/>
              </c:ext>
            </c:extLst>
          </c:dPt>
          <c:dPt>
            <c:idx val="3"/>
            <c:bubble3D val="0"/>
            <c:spPr>
              <a:solidFill>
                <a:schemeClr val="tx1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D8A-4404-AFFD-70D24FD99287}"/>
              </c:ext>
            </c:extLst>
          </c:dPt>
          <c:dPt>
            <c:idx val="4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D8A-4404-AFFD-70D24FD99287}"/>
              </c:ext>
            </c:extLst>
          </c:dPt>
          <c:dLbls>
            <c:dLbl>
              <c:idx val="2"/>
              <c:layout>
                <c:manualLayout>
                  <c:x val="8.4541078881105972E-2"/>
                  <c:y val="-0.1501450582955457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77B3-423C-9BB8-87D6B1343297}"/>
                </c:ext>
              </c:extLst>
            </c:dLbl>
            <c:dLbl>
              <c:idx val="3"/>
              <c:layout>
                <c:manualLayout>
                  <c:x val="0"/>
                  <c:y val="-4.170186598685958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D8A-4404-AFFD-70D24FD992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Sheet1!$A$2:$A$6</c:f>
              <c:strCache>
                <c:ptCount val="5"/>
                <c:pt idx="0">
                  <c:v>Current legislation is fully sufficient</c:v>
                </c:pt>
                <c:pt idx="1">
                  <c:v>Current legislation may have some gaps</c:v>
                </c:pt>
                <c:pt idx="2">
                  <c:v>There is a need for a new legislation</c:v>
                </c:pt>
                <c:pt idx="3">
                  <c:v>No opinion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2.9000000000000001E-2</c:v>
                </c:pt>
                <c:pt idx="1">
                  <c:v>0.32500000000000001</c:v>
                </c:pt>
                <c:pt idx="2">
                  <c:v>0.42</c:v>
                </c:pt>
                <c:pt idx="3">
                  <c:v>4.1000000000000002E-2</c:v>
                </c:pt>
                <c:pt idx="4">
                  <c:v>0.184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8A-4404-AFFD-70D24FD99287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538525786788149"/>
          <c:y val="0.26074515256146619"/>
          <c:w val="0.32964663480803891"/>
          <c:h val="0.62006739396231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798806449641919"/>
          <c:y val="0.23528017936768164"/>
          <c:w val="0.67450910558490895"/>
          <c:h val="0.64492843722236848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EB8-42F8-9410-8FF79DC1900C}"/>
              </c:ext>
            </c:extLst>
          </c:dPt>
          <c:dPt>
            <c:idx val="1"/>
            <c:bubble3D val="0"/>
            <c:spPr>
              <a:solidFill>
                <a:schemeClr val="bg2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EB8-42F8-9410-8FF79DC1900C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EB8-42F8-9410-8FF79DC1900C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EB8-42F8-9410-8FF79DC1900C}"/>
              </c:ext>
            </c:extLst>
          </c:dPt>
          <c:dPt>
            <c:idx val="4"/>
            <c:bubble3D val="0"/>
            <c:spPr>
              <a:solidFill>
                <a:schemeClr val="tx1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EB8-42F8-9410-8FF79DC1900C}"/>
              </c:ext>
            </c:extLst>
          </c:dPt>
          <c:dLbls>
            <c:dLbl>
              <c:idx val="0"/>
              <c:layout>
                <c:manualLayout>
                  <c:x val="-0.20370992690448711"/>
                  <c:y val="9.403197355375966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EB8-42F8-9410-8FF79DC1900C}"/>
                </c:ext>
              </c:extLst>
            </c:dLbl>
            <c:dLbl>
              <c:idx val="1"/>
              <c:layout>
                <c:manualLayout>
                  <c:x val="-0.14420619250960406"/>
                  <c:y val="-0.14113732131886056"/>
                </c:manualLayout>
              </c:layout>
              <c:tx>
                <c:rich>
                  <a:bodyPr/>
                  <a:lstStyle/>
                  <a:p>
                    <a:fld id="{228D392C-35A9-4C02-B59B-7B1439A9D01E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GB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EB8-42F8-9410-8FF79DC1900C}"/>
                </c:ext>
              </c:extLst>
            </c:dLbl>
            <c:dLbl>
              <c:idx val="2"/>
              <c:layout>
                <c:manualLayout>
                  <c:x val="0.19118016532039217"/>
                  <c:y val="-7.952801255589145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EB8-42F8-9410-8FF79DC1900C}"/>
                </c:ext>
              </c:extLst>
            </c:dLbl>
            <c:dLbl>
              <c:idx val="4"/>
              <c:layout>
                <c:manualLayout>
                  <c:x val="0.14502985115042602"/>
                  <c:y val="0.102130769524943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3EB8-42F8-9410-8FF79DC190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Sheet1!$A$2:$A$6</c:f>
              <c:strCache>
                <c:ptCount val="5"/>
                <c:pt idx="0">
                  <c:v>Biometric identification systems should never be allowed in publicly accessible spaces</c:v>
                </c:pt>
                <c:pt idx="1">
                  <c:v>Use of Biometric identification systems in publicly accessible spaces should not take place until a specific guideline or legislation at EU level is in place.</c:v>
                </c:pt>
                <c:pt idx="2">
                  <c:v>Other special requirements in addition to those mentioned in the question above should be imposed</c:v>
                </c:pt>
                <c:pt idx="3">
                  <c:v>No further guidelines or regulations are needed</c:v>
                </c:pt>
                <c:pt idx="4">
                  <c:v>No opinion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0.28000000000000003</c:v>
                </c:pt>
                <c:pt idx="1">
                  <c:v>0.29199999999999998</c:v>
                </c:pt>
                <c:pt idx="2">
                  <c:v>0.19500000000000001</c:v>
                </c:pt>
                <c:pt idx="3">
                  <c:v>6.2E-2</c:v>
                </c:pt>
                <c:pt idx="4">
                  <c:v>0.17100000000000001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EB8-42F8-9410-8FF79DC1900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08/12/2020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08/12/2020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v-SE" altLang="en-US" smtClean="0">
              <a:latin typeface="Arial" panose="020B0604020202020204" pitchFamily="34" charset="0"/>
            </a:endParaRPr>
          </a:p>
          <a:p>
            <a:endParaRPr lang="en-GB" altLang="en-US" smtClean="0">
              <a:latin typeface="Arial" panose="020B0604020202020204" pitchFamily="34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DC2F793-6170-4FC6-8AAE-C9B70F585399}" type="slidenum">
              <a:rPr lang="en-GB" altLang="en-US" smtClean="0"/>
              <a:pPr>
                <a:spcBef>
                  <a:spcPct val="0"/>
                </a:spcBef>
              </a:pPr>
              <a:t>5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919810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800" smtClean="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1DBDD8-523B-4529-B39E-778CB2F92B1D}" type="slidenum">
              <a:rPr lang="en-GB" smtClean="0">
                <a:solidFill>
                  <a:srgbClr val="000000"/>
                </a:solidFill>
                <a:latin typeface="Arial" charset="0"/>
                <a:ea typeface="+mn-ea"/>
              </a:rPr>
              <a:pPr>
                <a:defRPr/>
              </a:pPr>
              <a:t>11</a:t>
            </a:fld>
            <a:endParaRPr lang="en-GB">
              <a:solidFill>
                <a:srgbClr val="000000"/>
              </a:solidFill>
              <a:latin typeface="Arial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92989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sz="1200" dirty="0" smtClean="0"/>
              <a:t>All but industry and business mostly support </a:t>
            </a:r>
            <a:r>
              <a:rPr lang="en-IE" sz="1200" b="1" dirty="0" smtClean="0">
                <a:solidFill>
                  <a:schemeClr val="accent3"/>
                </a:solidFill>
              </a:rPr>
              <a:t>additional legislation.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sz="1200" b="1" dirty="0" smtClean="0"/>
              <a:t>50% </a:t>
            </a:r>
            <a:r>
              <a:rPr lang="en-IE" sz="1200" dirty="0" smtClean="0"/>
              <a:t>of citizens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b="1" dirty="0" smtClean="0"/>
              <a:t>48% </a:t>
            </a:r>
            <a:r>
              <a:rPr lang="en-IE" dirty="0" smtClean="0"/>
              <a:t>of academia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sz="1200" b="1" dirty="0" smtClean="0"/>
              <a:t>46% </a:t>
            </a:r>
            <a:r>
              <a:rPr lang="en-IE" sz="1200" dirty="0" smtClean="0"/>
              <a:t>of civil society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b="1" dirty="0" smtClean="0"/>
              <a:t>48% </a:t>
            </a:r>
            <a:r>
              <a:rPr lang="en-IE" dirty="0" smtClean="0"/>
              <a:t>of academia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b="1" dirty="0" smtClean="0"/>
              <a:t>45% </a:t>
            </a:r>
            <a:r>
              <a:rPr lang="en-IE" dirty="0" smtClean="0"/>
              <a:t>of public authorities</a:t>
            </a:r>
          </a:p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423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Most common answer by sector: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b="1" dirty="0" smtClean="0">
                <a:solidFill>
                  <a:schemeClr val="bg1"/>
                </a:solidFill>
              </a:rPr>
              <a:t>55%</a:t>
            </a:r>
            <a:r>
              <a:rPr lang="fr-BE" b="0" baseline="0" dirty="0" smtClean="0">
                <a:solidFill>
                  <a:schemeClr val="tx1"/>
                </a:solidFill>
              </a:rPr>
              <a:t> - </a:t>
            </a:r>
            <a:r>
              <a:rPr lang="en-IE" dirty="0" smtClean="0">
                <a:cs typeface="Arial"/>
              </a:rPr>
              <a:t>The majority of </a:t>
            </a:r>
            <a:r>
              <a:rPr lang="en-IE" b="1" dirty="0" smtClean="0">
                <a:solidFill>
                  <a:schemeClr val="accent6">
                    <a:lumMod val="75000"/>
                  </a:schemeClr>
                </a:solidFill>
                <a:cs typeface="Arial"/>
              </a:rPr>
              <a:t>EU and non-EU citizens say it should never be allowed</a:t>
            </a:r>
            <a:r>
              <a:rPr lang="en-IE" b="1" baseline="0" dirty="0" smtClean="0">
                <a:solidFill>
                  <a:schemeClr val="accent6">
                    <a:lumMod val="75000"/>
                  </a:schemeClr>
                </a:solidFill>
                <a:cs typeface="Arial"/>
              </a:rPr>
              <a:t> (BAN)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 smtClean="0">
                <a:solidFill>
                  <a:schemeClr val="accent3"/>
                </a:solidFill>
              </a:rPr>
              <a:t>29% -</a:t>
            </a:r>
            <a:r>
              <a:rPr lang="en-GB" b="1" baseline="0" dirty="0" smtClean="0">
                <a:solidFill>
                  <a:schemeClr val="accent3"/>
                </a:solidFill>
              </a:rPr>
              <a:t> </a:t>
            </a:r>
            <a:r>
              <a:rPr lang="en-GB" b="1" dirty="0" smtClean="0">
                <a:solidFill>
                  <a:schemeClr val="accent3"/>
                </a:solidFill>
              </a:rPr>
              <a:t>Business and industry representatives</a:t>
            </a:r>
            <a:r>
              <a:rPr lang="en-GB" dirty="0" smtClean="0">
                <a:solidFill>
                  <a:schemeClr val="accent3"/>
                </a:solidFill>
              </a:rPr>
              <a:t> </a:t>
            </a:r>
            <a:r>
              <a:rPr lang="en-GB" dirty="0" smtClean="0">
                <a:solidFill>
                  <a:srgbClr val="4D4D4D"/>
                </a:solidFill>
              </a:rPr>
              <a:t>support conditional</a:t>
            </a:r>
            <a:r>
              <a:rPr lang="en-GB" baseline="0" dirty="0" smtClean="0">
                <a:solidFill>
                  <a:srgbClr val="4D4D4D"/>
                </a:solidFill>
              </a:rPr>
              <a:t> use</a:t>
            </a:r>
            <a:endParaRPr lang="en-GB" dirty="0" smtClean="0">
              <a:solidFill>
                <a:srgbClr val="034EA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b="1" dirty="0" smtClean="0">
                <a:solidFill>
                  <a:schemeClr val="accent6">
                    <a:lumMod val="75000"/>
                  </a:schemeClr>
                </a:solidFill>
                <a:cs typeface="Arial"/>
              </a:rPr>
              <a:t>39% of academia is for a moratorium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414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519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microsoft.com/office/2007/relationships/hdphoto" Target="../media/hdphoto2.wdp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microsoft.com/office/2007/relationships/hdphoto" Target="../media/hdphoto1.wdp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063388" y="2246288"/>
            <a:ext cx="10065224" cy="2149523"/>
          </a:xfrm>
        </p:spPr>
        <p:txBody>
          <a:bodyPr>
            <a:noAutofit/>
          </a:bodyPr>
          <a:lstStyle/>
          <a:p>
            <a:r>
              <a:rPr lang="en-US" sz="5400" dirty="0" smtClean="0"/>
              <a:t>The Commission’s approach</a:t>
            </a:r>
            <a:br>
              <a:rPr lang="en-US" sz="5400" dirty="0" smtClean="0"/>
            </a:br>
            <a:r>
              <a:rPr lang="en-US" sz="5400" dirty="0" smtClean="0"/>
              <a:t> to artificial intelligence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GB" sz="40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063388" y="5960246"/>
            <a:ext cx="10065224" cy="897754"/>
          </a:xfrm>
        </p:spPr>
        <p:txBody>
          <a:bodyPr/>
          <a:lstStyle/>
          <a:p>
            <a:r>
              <a:rPr lang="fr-BE" dirty="0" smtClean="0"/>
              <a:t>Martin Ulbrich, CNECT.A.2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159795" y="5960246"/>
            <a:ext cx="5040313" cy="528998"/>
          </a:xfrm>
        </p:spPr>
        <p:txBody>
          <a:bodyPr/>
          <a:lstStyle/>
          <a:p>
            <a:r>
              <a:rPr lang="en-GB" dirty="0" smtClean="0"/>
              <a:t>Brussels, </a:t>
            </a:r>
            <a:r>
              <a:rPr lang="en-GB" dirty="0" smtClean="0"/>
              <a:t>11 </a:t>
            </a:r>
            <a:r>
              <a:rPr lang="en-GB" dirty="0" err="1" smtClean="0"/>
              <a:t>Deceember</a:t>
            </a:r>
            <a:r>
              <a:rPr lang="en-GB" dirty="0" smtClean="0"/>
              <a:t> 2020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137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079" y="1556268"/>
            <a:ext cx="10256885" cy="4383788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 smtClean="0"/>
              <a:t>Public consultation: </a:t>
            </a:r>
            <a:r>
              <a:rPr lang="fr-BE" dirty="0" err="1" smtClean="0"/>
              <a:t>Ecosystem</a:t>
            </a:r>
            <a:r>
              <a:rPr lang="fr-BE" dirty="0" smtClean="0"/>
              <a:t> of excellence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426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/>
          <p:cNvSpPr/>
          <p:nvPr/>
        </p:nvSpPr>
        <p:spPr>
          <a:xfrm>
            <a:off x="7553325" y="3030539"/>
            <a:ext cx="1327150" cy="498475"/>
          </a:xfrm>
          <a:prstGeom prst="rect">
            <a:avLst/>
          </a:prstGeom>
          <a:solidFill>
            <a:schemeClr val="accent6">
              <a:lumOff val="-6352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eaLnBrk="1" hangingPunct="1">
              <a:defRPr>
                <a:solidFill>
                  <a:srgbClr val="FFFFFF"/>
                </a:solidFill>
              </a:defRPr>
            </a:pPr>
            <a:endParaRPr sz="7600" b="1">
              <a:solidFill>
                <a:srgbClr val="FFFFFF"/>
              </a:solidFill>
            </a:endParaRPr>
          </a:p>
        </p:txBody>
      </p:sp>
      <p:sp>
        <p:nvSpPr>
          <p:cNvPr id="9" name="Rectangle"/>
          <p:cNvSpPr/>
          <p:nvPr/>
        </p:nvSpPr>
        <p:spPr>
          <a:xfrm>
            <a:off x="7553326" y="2613025"/>
            <a:ext cx="2143125" cy="496888"/>
          </a:xfrm>
          <a:prstGeom prst="rect">
            <a:avLst/>
          </a:prstGeom>
          <a:solidFill>
            <a:schemeClr val="accent6">
              <a:lumOff val="-6352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eaLnBrk="1" hangingPunct="1">
              <a:defRPr>
                <a:solidFill>
                  <a:srgbClr val="FFFFFF"/>
                </a:solidFill>
              </a:defRPr>
            </a:pPr>
            <a:endParaRPr sz="7600" b="1">
              <a:solidFill>
                <a:srgbClr val="FFFFFF"/>
              </a:solidFill>
            </a:endParaRPr>
          </a:p>
        </p:txBody>
      </p:sp>
      <p:sp>
        <p:nvSpPr>
          <p:cNvPr id="26628" name="€ 9.2 billion…"/>
          <p:cNvSpPr txBox="1">
            <a:spLocks noChangeArrowheads="1"/>
          </p:cNvSpPr>
          <p:nvPr/>
        </p:nvSpPr>
        <p:spPr bwMode="auto">
          <a:xfrm>
            <a:off x="7558088" y="2633663"/>
            <a:ext cx="2051050" cy="88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3200" i="0">
                <a:solidFill>
                  <a:srgbClr val="FFFFFF"/>
                </a:solidFill>
                <a:latin typeface="Arial" panose="020B0604020202020204" pitchFamily="34" charset="0"/>
                <a:sym typeface="EC Square Sans Cond Pro" panose="020B0506040000020004" pitchFamily="34" charset="0"/>
              </a:rPr>
              <a:t>€</a:t>
            </a:r>
            <a:r>
              <a:rPr lang="en-US" altLang="en-US" sz="3200" b="1" i="0">
                <a:solidFill>
                  <a:srgbClr val="FFFFFF"/>
                </a:solidFill>
                <a:latin typeface="Arial" panose="020B0604020202020204" pitchFamily="34" charset="0"/>
                <a:sym typeface="EC Square Sans Cond Pro" panose="020B0506040000020004" pitchFamily="34" charset="0"/>
              </a:rPr>
              <a:t>9.2 </a:t>
            </a:r>
            <a:r>
              <a:rPr lang="en-US" altLang="en-US" sz="3200" i="0">
                <a:solidFill>
                  <a:srgbClr val="FFFFFF"/>
                </a:solidFill>
                <a:latin typeface="Arial" panose="020B0604020202020204" pitchFamily="34" charset="0"/>
                <a:sym typeface="EC Square Sans Cond Pro" panose="020B0506040000020004" pitchFamily="34" charset="0"/>
              </a:rPr>
              <a:t>billion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3200" i="0">
                <a:solidFill>
                  <a:srgbClr val="FFFFFF"/>
                </a:solidFill>
                <a:latin typeface="Arial" panose="020B0604020202020204" pitchFamily="34" charset="0"/>
                <a:sym typeface="EC Square Sans Cond Pro" panose="020B0506040000020004" pitchFamily="34" charset="0"/>
              </a:rPr>
              <a:t>in total</a:t>
            </a:r>
          </a:p>
        </p:txBody>
      </p:sp>
      <p:graphicFrame>
        <p:nvGraphicFramePr>
          <p:cNvPr id="26629" name="2D Pie Chart"/>
          <p:cNvGraphicFramePr>
            <a:graphicFrameLocks/>
          </p:cNvGraphicFramePr>
          <p:nvPr/>
        </p:nvGraphicFramePr>
        <p:xfrm>
          <a:off x="4068763" y="2933700"/>
          <a:ext cx="2989262" cy="299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Chart" r:id="rId4" imgW="2993395" imgH="2993395" progId="Excel.Chart.8">
                  <p:embed/>
                </p:oleObj>
              </mc:Choice>
              <mc:Fallback>
                <p:oleObj name="Chart" r:id="rId4" imgW="2993395" imgH="2993395" progId="Excel.Chart.8">
                  <p:embed/>
                  <p:pic>
                    <p:nvPicPr>
                      <p:cNvPr id="26629" name="2D Pie Chart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8763" y="2933700"/>
                        <a:ext cx="2989262" cy="299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0" name="High performance…"/>
          <p:cNvSpPr txBox="1">
            <a:spLocks noChangeArrowheads="1"/>
          </p:cNvSpPr>
          <p:nvPr/>
        </p:nvSpPr>
        <p:spPr bwMode="auto">
          <a:xfrm>
            <a:off x="6959601" y="3716338"/>
            <a:ext cx="272927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2500" i="0">
                <a:solidFill>
                  <a:srgbClr val="0B3476"/>
                </a:solidFill>
                <a:latin typeface="ECSquareSansPro-Bold"/>
                <a:ea typeface="ECSquareSansPro-Bold"/>
                <a:cs typeface="ECSquareSansPro-Bold"/>
                <a:sym typeface="ECSquareSansPro-Bold"/>
              </a:rPr>
              <a:t>High performance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2500" i="0">
                <a:solidFill>
                  <a:srgbClr val="0B3476"/>
                </a:solidFill>
                <a:latin typeface="ECSquareSansPro-Bold"/>
                <a:ea typeface="ECSquareSansPro-Bold"/>
                <a:cs typeface="ECSquareSansPro-Bold"/>
                <a:sym typeface="ECSquareSansPro-Bold"/>
              </a:rPr>
              <a:t>computing</a:t>
            </a:r>
          </a:p>
        </p:txBody>
      </p:sp>
      <p:pic>
        <p:nvPicPr>
          <p:cNvPr id="13" name="MFF Digital Transformation (CEF) Factsheet 20180604 1050.png" descr="MFF Digital Transformation (CEF) Factsheet 20180604 1050.png"/>
          <p:cNvPicPr>
            <a:picLocks noChangeAspect="1"/>
          </p:cNvPicPr>
          <p:nvPr/>
        </p:nvPicPr>
        <p:blipFill>
          <a:blip r:embed="rId6">
            <a:extLst/>
          </a:blip>
          <a:srcRect l="8632" t="80192" r="78469" b="10684"/>
          <a:stretch>
            <a:fillRect/>
          </a:stretch>
        </p:blipFill>
        <p:spPr>
          <a:xfrm>
            <a:off x="6193782" y="3765547"/>
            <a:ext cx="378616" cy="3786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extrusionOk="0">
                <a:moveTo>
                  <a:pt x="9839" y="0"/>
                </a:moveTo>
                <a:cubicBezTo>
                  <a:pt x="7321" y="0"/>
                  <a:pt x="4803" y="1005"/>
                  <a:pt x="2881" y="3016"/>
                </a:cubicBezTo>
                <a:cubicBezTo>
                  <a:pt x="-961" y="7037"/>
                  <a:pt x="-961" y="13557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7"/>
                  <a:pt x="20639" y="7037"/>
                  <a:pt x="16797" y="3016"/>
                </a:cubicBezTo>
                <a:cubicBezTo>
                  <a:pt x="14875" y="1005"/>
                  <a:pt x="12357" y="0"/>
                  <a:pt x="9839" y="0"/>
                </a:cubicBezTo>
                <a:close/>
              </a:path>
            </a:pathLst>
          </a:custGeom>
          <a:ln w="25400">
            <a:solidFill>
              <a:srgbClr val="2F578B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</p:pic>
      <p:pic>
        <p:nvPicPr>
          <p:cNvPr id="15" name="MFF Digital Transformation (CEF) Factsheet 20180604 1050.png" descr="MFF Digital Transformation (CEF) Factsheet 20180604 1050.png"/>
          <p:cNvPicPr>
            <a:picLocks noChangeAspect="1"/>
          </p:cNvPicPr>
          <p:nvPr/>
        </p:nvPicPr>
        <p:blipFill>
          <a:blip r:embed="rId6">
            <a:extLst/>
          </a:blip>
          <a:srcRect l="44396" t="80513" r="44396" b="11559"/>
          <a:stretch>
            <a:fillRect/>
          </a:stretch>
        </p:blipFill>
        <p:spPr>
          <a:xfrm>
            <a:off x="4442500" y="4509809"/>
            <a:ext cx="378616" cy="3786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extrusionOk="0">
                <a:moveTo>
                  <a:pt x="9839" y="0"/>
                </a:moveTo>
                <a:cubicBezTo>
                  <a:pt x="7321" y="0"/>
                  <a:pt x="4803" y="1005"/>
                  <a:pt x="2881" y="3016"/>
                </a:cubicBezTo>
                <a:cubicBezTo>
                  <a:pt x="-961" y="7037"/>
                  <a:pt x="-961" y="13557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7"/>
                  <a:pt x="20639" y="7037"/>
                  <a:pt x="16797" y="3016"/>
                </a:cubicBezTo>
                <a:cubicBezTo>
                  <a:pt x="14875" y="1005"/>
                  <a:pt x="12357" y="0"/>
                  <a:pt x="9839" y="0"/>
                </a:cubicBezTo>
                <a:close/>
              </a:path>
            </a:pathLst>
          </a:custGeom>
          <a:ln w="25400">
            <a:solidFill>
              <a:schemeClr val="accent4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</p:pic>
      <p:pic>
        <p:nvPicPr>
          <p:cNvPr id="16" name="MFF Digital Transformation (CEF) Factsheet 20180604 1050.png" descr="MFF Digital Transformation (CEF) Factsheet 20180604 1050.png"/>
          <p:cNvPicPr>
            <a:picLocks noChangeAspect="1"/>
          </p:cNvPicPr>
          <p:nvPr/>
        </p:nvPicPr>
        <p:blipFill>
          <a:blip r:embed="rId6">
            <a:extLst/>
          </a:blip>
          <a:srcRect l="61878" t="80831" r="26915" b="11242"/>
          <a:stretch>
            <a:fillRect/>
          </a:stretch>
        </p:blipFill>
        <p:spPr>
          <a:xfrm>
            <a:off x="4442500" y="3608333"/>
            <a:ext cx="378616" cy="3786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extrusionOk="0">
                <a:moveTo>
                  <a:pt x="9839" y="0"/>
                </a:moveTo>
                <a:cubicBezTo>
                  <a:pt x="7321" y="0"/>
                  <a:pt x="4803" y="1005"/>
                  <a:pt x="2881" y="3016"/>
                </a:cubicBezTo>
                <a:cubicBezTo>
                  <a:pt x="-961" y="7037"/>
                  <a:pt x="-961" y="13557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7"/>
                  <a:pt x="20639" y="7037"/>
                  <a:pt x="16797" y="3016"/>
                </a:cubicBezTo>
                <a:cubicBezTo>
                  <a:pt x="14875" y="1005"/>
                  <a:pt x="12357" y="0"/>
                  <a:pt x="9839" y="0"/>
                </a:cubicBezTo>
                <a:close/>
              </a:path>
            </a:pathLst>
          </a:custGeom>
          <a:ln w="25400">
            <a:solidFill>
              <a:srgbClr val="BC2D30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</p:pic>
      <p:pic>
        <p:nvPicPr>
          <p:cNvPr id="17" name="MFF Digital Transformation (CEF) Factsheet 20180604 1050.png" descr="MFF Digital Transformation (CEF) Factsheet 20180604 1050.png"/>
          <p:cNvPicPr>
            <a:picLocks noChangeAspect="1"/>
          </p:cNvPicPr>
          <p:nvPr/>
        </p:nvPicPr>
        <p:blipFill>
          <a:blip r:embed="rId6">
            <a:extLst/>
          </a:blip>
          <a:srcRect l="81148" t="80508" r="9435" b="12831"/>
          <a:stretch>
            <a:fillRect/>
          </a:stretch>
        </p:blipFill>
        <p:spPr>
          <a:xfrm>
            <a:off x="5028578" y="3196327"/>
            <a:ext cx="378616" cy="3786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extrusionOk="0">
                <a:moveTo>
                  <a:pt x="9839" y="0"/>
                </a:moveTo>
                <a:cubicBezTo>
                  <a:pt x="7321" y="0"/>
                  <a:pt x="4803" y="1005"/>
                  <a:pt x="2881" y="3016"/>
                </a:cubicBezTo>
                <a:cubicBezTo>
                  <a:pt x="-961" y="7037"/>
                  <a:pt x="-961" y="13557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7"/>
                  <a:pt x="20639" y="7037"/>
                  <a:pt x="16797" y="3016"/>
                </a:cubicBezTo>
                <a:cubicBezTo>
                  <a:pt x="14875" y="1005"/>
                  <a:pt x="12357" y="0"/>
                  <a:pt x="9839" y="0"/>
                </a:cubicBezTo>
                <a:close/>
              </a:path>
            </a:pathLst>
          </a:custGeom>
          <a:ln w="25400">
            <a:solidFill>
              <a:srgbClr val="6F3D79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</p:pic>
      <p:sp>
        <p:nvSpPr>
          <p:cNvPr id="26635" name="Artificial…"/>
          <p:cNvSpPr txBox="1">
            <a:spLocks noChangeArrowheads="1"/>
          </p:cNvSpPr>
          <p:nvPr/>
        </p:nvSpPr>
        <p:spPr bwMode="auto">
          <a:xfrm>
            <a:off x="6888163" y="4941888"/>
            <a:ext cx="169212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2500" i="0">
                <a:solidFill>
                  <a:srgbClr val="0B3476"/>
                </a:solidFill>
                <a:latin typeface="ECSquareSansPro-Bold"/>
                <a:ea typeface="ECSquareSansPro-Bold"/>
                <a:cs typeface="ECSquareSansPro-Bold"/>
                <a:sym typeface="ECSquareSansPro-Bold"/>
              </a:rPr>
              <a:t>Artificial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2500" i="0">
                <a:solidFill>
                  <a:srgbClr val="0B3476"/>
                </a:solidFill>
                <a:latin typeface="ECSquareSansPro-Bold"/>
                <a:ea typeface="ECSquareSansPro-Bold"/>
                <a:cs typeface="ECSquareSansPro-Bold"/>
                <a:sym typeface="ECSquareSansPro-Bold"/>
              </a:rPr>
              <a:t>intelligence</a:t>
            </a:r>
          </a:p>
        </p:txBody>
      </p:sp>
      <p:sp>
        <p:nvSpPr>
          <p:cNvPr id="26636" name="Cybersecurity…"/>
          <p:cNvSpPr txBox="1">
            <a:spLocks noChangeArrowheads="1"/>
          </p:cNvSpPr>
          <p:nvPr/>
        </p:nvSpPr>
        <p:spPr bwMode="auto">
          <a:xfrm>
            <a:off x="1950888" y="4508500"/>
            <a:ext cx="20512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2500" i="0">
                <a:solidFill>
                  <a:srgbClr val="0B3476"/>
                </a:solidFill>
                <a:latin typeface="ECSquareSansPro-Bold"/>
                <a:ea typeface="ECSquareSansPro-Bold"/>
                <a:cs typeface="ECSquareSansPro-Bold"/>
                <a:sym typeface="ECSquareSansPro-Bold"/>
              </a:rPr>
              <a:t>Cybersecurity</a:t>
            </a:r>
          </a:p>
          <a:p>
            <a:pPr algn="r"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2500" i="0">
                <a:solidFill>
                  <a:srgbClr val="0B3476"/>
                </a:solidFill>
                <a:latin typeface="ECSquareSansPro-Regular"/>
                <a:ea typeface="ECSquareSansPro-Regular"/>
                <a:cs typeface="ECSquareSansPro-Regular"/>
                <a:sym typeface="ECSquareSansPro-Regular"/>
              </a:rPr>
              <a:t>&amp;</a:t>
            </a:r>
            <a:r>
              <a:rPr lang="en-US" altLang="en-US" sz="2500" i="0">
                <a:solidFill>
                  <a:srgbClr val="0B3476"/>
                </a:solidFill>
                <a:latin typeface="ECSquareSansPro-Bold"/>
                <a:ea typeface="ECSquareSansPro-Bold"/>
                <a:cs typeface="ECSquareSansPro-Bold"/>
                <a:sym typeface="ECSquareSansPro-Bold"/>
              </a:rPr>
              <a:t> trust</a:t>
            </a:r>
          </a:p>
        </p:txBody>
      </p:sp>
      <p:sp>
        <p:nvSpPr>
          <p:cNvPr id="26637" name="Advanced…"/>
          <p:cNvSpPr txBox="1">
            <a:spLocks noChangeArrowheads="1"/>
          </p:cNvSpPr>
          <p:nvPr/>
        </p:nvSpPr>
        <p:spPr bwMode="auto">
          <a:xfrm>
            <a:off x="2457451" y="2901951"/>
            <a:ext cx="18002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2500" i="0">
                <a:solidFill>
                  <a:srgbClr val="0B3476"/>
                </a:solidFill>
                <a:latin typeface="ECSquareSansPro-Bold"/>
                <a:ea typeface="ECSquareSansPro-Bold"/>
                <a:cs typeface="ECSquareSansPro-Bold"/>
                <a:sym typeface="ECSquareSansPro-Bold"/>
              </a:rPr>
              <a:t>Advanced</a:t>
            </a:r>
          </a:p>
          <a:p>
            <a:pPr algn="r"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fr-BE" altLang="en-US" sz="2500" i="0">
                <a:solidFill>
                  <a:srgbClr val="0B3476"/>
                </a:solidFill>
                <a:latin typeface="ECSquareSansPro-Bold"/>
                <a:ea typeface="ECSquareSansPro-Bold"/>
                <a:cs typeface="ECSquareSansPro-Bold"/>
                <a:sym typeface="ECSquareSansPro-Bold"/>
              </a:rPr>
              <a:t> </a:t>
            </a:r>
            <a:r>
              <a:rPr lang="en-US" altLang="en-US" sz="2500" i="0">
                <a:solidFill>
                  <a:srgbClr val="0B3476"/>
                </a:solidFill>
                <a:latin typeface="ECSquareSansPro-Bold"/>
                <a:ea typeface="ECSquareSansPro-Bold"/>
                <a:cs typeface="ECSquareSansPro-Bold"/>
                <a:sym typeface="ECSquareSansPro-Bold"/>
              </a:rPr>
              <a:t>digital skills</a:t>
            </a:r>
          </a:p>
        </p:txBody>
      </p:sp>
      <p:sp>
        <p:nvSpPr>
          <p:cNvPr id="26638" name="Digital transformation…"/>
          <p:cNvSpPr txBox="1">
            <a:spLocks noChangeArrowheads="1"/>
          </p:cNvSpPr>
          <p:nvPr/>
        </p:nvSpPr>
        <p:spPr bwMode="auto">
          <a:xfrm>
            <a:off x="4079875" y="1989139"/>
            <a:ext cx="3087688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i="0">
                <a:solidFill>
                  <a:srgbClr val="0B3476"/>
                </a:solidFill>
                <a:latin typeface="ECSquareSansPro-Bold"/>
                <a:ea typeface="ECSquareSansPro-Bold"/>
                <a:cs typeface="ECSquareSansPro-Bold"/>
                <a:sym typeface="ECSquareSansPro-Bold"/>
              </a:rPr>
              <a:t>Digital transformation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i="0">
                <a:solidFill>
                  <a:srgbClr val="0B3476"/>
                </a:solidFill>
                <a:latin typeface="ECSquareSansPro-Regular"/>
                <a:ea typeface="ECSquareSansPro-Regular"/>
                <a:cs typeface="ECSquareSansPro-Regular"/>
                <a:sym typeface="ECSquareSansPro-Regular"/>
              </a:rPr>
              <a:t>&amp;</a:t>
            </a:r>
            <a:r>
              <a:rPr lang="en-US" altLang="en-US" i="0">
                <a:solidFill>
                  <a:srgbClr val="0B3476"/>
                </a:solidFill>
                <a:latin typeface="ECSquareSansPro-Bold"/>
                <a:ea typeface="ECSquareSansPro-Bold"/>
                <a:cs typeface="ECSquareSansPro-Bold"/>
                <a:sym typeface="ECSquareSansPro-Bold"/>
              </a:rPr>
              <a:t> Interoperability</a:t>
            </a:r>
          </a:p>
        </p:txBody>
      </p:sp>
      <p:sp>
        <p:nvSpPr>
          <p:cNvPr id="26639" name="2.7 € billion"/>
          <p:cNvSpPr txBox="1">
            <a:spLocks noChangeArrowheads="1"/>
          </p:cNvSpPr>
          <p:nvPr/>
        </p:nvSpPr>
        <p:spPr bwMode="auto">
          <a:xfrm>
            <a:off x="7032626" y="4437064"/>
            <a:ext cx="13192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i="0">
                <a:solidFill>
                  <a:srgbClr val="2F578B"/>
                </a:solidFill>
                <a:latin typeface="ECSquareSansPro-Regular"/>
                <a:ea typeface="ECSquareSansPro-Regular"/>
                <a:cs typeface="ECSquareSansPro-Regular"/>
                <a:sym typeface="ECSquareSansPro-Regular"/>
              </a:rPr>
              <a:t>€</a:t>
            </a:r>
            <a:r>
              <a:rPr lang="en-US" altLang="en-US" sz="2000" i="0">
                <a:solidFill>
                  <a:srgbClr val="2F578B"/>
                </a:solidFill>
                <a:latin typeface="ECSquareSansPro-Bold"/>
                <a:ea typeface="ECSquareSansPro-Bold"/>
                <a:cs typeface="ECSquareSansPro-Bold"/>
                <a:sym typeface="ECSquareSansPro-Bold"/>
              </a:rPr>
              <a:t>2.7 </a:t>
            </a:r>
            <a:r>
              <a:rPr lang="en-US" altLang="en-US" sz="2000" i="0">
                <a:solidFill>
                  <a:srgbClr val="2F578B"/>
                </a:solidFill>
                <a:latin typeface="ECSquareSansPro-Regular"/>
                <a:ea typeface="ECSquareSansPro-Regular"/>
                <a:cs typeface="ECSquareSansPro-Regular"/>
                <a:sym typeface="ECSquareSansPro-Regular"/>
              </a:rPr>
              <a:t>billion</a:t>
            </a:r>
          </a:p>
        </p:txBody>
      </p:sp>
      <p:sp>
        <p:nvSpPr>
          <p:cNvPr id="26640" name="2.5 € billion"/>
          <p:cNvSpPr txBox="1">
            <a:spLocks noChangeArrowheads="1"/>
          </p:cNvSpPr>
          <p:nvPr/>
        </p:nvSpPr>
        <p:spPr bwMode="auto">
          <a:xfrm>
            <a:off x="6888163" y="5661025"/>
            <a:ext cx="1320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i="0">
                <a:solidFill>
                  <a:srgbClr val="5D9649"/>
                </a:solidFill>
                <a:latin typeface="ECSquareSansPro-Regular"/>
                <a:ea typeface="ECSquareSansPro-Regular"/>
                <a:cs typeface="ECSquareSansPro-Regular"/>
                <a:sym typeface="ECSquareSansPro-Regular"/>
              </a:rPr>
              <a:t>€</a:t>
            </a:r>
            <a:r>
              <a:rPr lang="en-US" altLang="en-US" sz="2000" i="0">
                <a:solidFill>
                  <a:srgbClr val="5D9649"/>
                </a:solidFill>
                <a:latin typeface="ECSquareSansPro-Bold"/>
                <a:ea typeface="ECSquareSansPro-Bold"/>
                <a:cs typeface="ECSquareSansPro-Bold"/>
                <a:sym typeface="ECSquareSansPro-Bold"/>
              </a:rPr>
              <a:t>2.5 </a:t>
            </a:r>
            <a:r>
              <a:rPr lang="en-US" altLang="en-US" sz="2000" i="0">
                <a:solidFill>
                  <a:srgbClr val="5D9649"/>
                </a:solidFill>
                <a:latin typeface="ECSquareSansPro-Regular"/>
                <a:ea typeface="ECSquareSansPro-Regular"/>
                <a:cs typeface="ECSquareSansPro-Regular"/>
                <a:sym typeface="ECSquareSansPro-Regular"/>
              </a:rPr>
              <a:t>billion</a:t>
            </a:r>
          </a:p>
        </p:txBody>
      </p:sp>
      <p:sp>
        <p:nvSpPr>
          <p:cNvPr id="26641" name="1.3 € billion"/>
          <p:cNvSpPr txBox="1">
            <a:spLocks noChangeArrowheads="1"/>
          </p:cNvSpPr>
          <p:nvPr/>
        </p:nvSpPr>
        <p:spPr bwMode="auto">
          <a:xfrm>
            <a:off x="4697413" y="2652714"/>
            <a:ext cx="1320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i="0">
                <a:solidFill>
                  <a:srgbClr val="6F3D79"/>
                </a:solidFill>
                <a:latin typeface="ECSquareSansPro-Regular"/>
                <a:ea typeface="ECSquareSansPro-Regular"/>
                <a:cs typeface="ECSquareSansPro-Regular"/>
                <a:sym typeface="ECSquareSansPro-Regular"/>
              </a:rPr>
              <a:t>€</a:t>
            </a:r>
            <a:r>
              <a:rPr lang="en-US" altLang="en-US" sz="2000" i="0">
                <a:solidFill>
                  <a:srgbClr val="6F3D79"/>
                </a:solidFill>
                <a:latin typeface="ECSquareSansPro-Bold"/>
                <a:ea typeface="ECSquareSansPro-Bold"/>
                <a:cs typeface="ECSquareSansPro-Bold"/>
                <a:sym typeface="ECSquareSansPro-Bold"/>
              </a:rPr>
              <a:t>1.3 </a:t>
            </a:r>
            <a:r>
              <a:rPr lang="en-US" altLang="en-US" sz="2000" i="0">
                <a:solidFill>
                  <a:srgbClr val="6F3D79"/>
                </a:solidFill>
                <a:latin typeface="ECSquareSansPro-Regular"/>
                <a:ea typeface="ECSquareSansPro-Regular"/>
                <a:cs typeface="ECSquareSansPro-Regular"/>
                <a:sym typeface="ECSquareSansPro-Regular"/>
              </a:rPr>
              <a:t>billion</a:t>
            </a:r>
          </a:p>
        </p:txBody>
      </p:sp>
      <p:sp>
        <p:nvSpPr>
          <p:cNvPr id="26642" name="0.7 € billion"/>
          <p:cNvSpPr txBox="1">
            <a:spLocks noChangeArrowheads="1"/>
          </p:cNvSpPr>
          <p:nvPr/>
        </p:nvSpPr>
        <p:spPr bwMode="auto">
          <a:xfrm>
            <a:off x="2782888" y="3573464"/>
            <a:ext cx="1320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i="0">
                <a:solidFill>
                  <a:srgbClr val="BC2D30"/>
                </a:solidFill>
                <a:latin typeface="ECSquareSansPro-Regular"/>
                <a:ea typeface="ECSquareSansPro-Regular"/>
                <a:cs typeface="ECSquareSansPro-Regular"/>
                <a:sym typeface="ECSquareSansPro-Regular"/>
              </a:rPr>
              <a:t>€</a:t>
            </a:r>
            <a:r>
              <a:rPr lang="en-US" altLang="en-US" sz="2000" i="0">
                <a:solidFill>
                  <a:srgbClr val="BC2D30"/>
                </a:solidFill>
                <a:latin typeface="ECSquareSansPro-Bold"/>
                <a:ea typeface="ECSquareSansPro-Bold"/>
                <a:cs typeface="ECSquareSansPro-Bold"/>
                <a:sym typeface="ECSquareSansPro-Bold"/>
              </a:rPr>
              <a:t>0.7 </a:t>
            </a:r>
            <a:r>
              <a:rPr lang="en-US" altLang="en-US" sz="2000" i="0">
                <a:solidFill>
                  <a:srgbClr val="BC2D30"/>
                </a:solidFill>
                <a:latin typeface="ECSquareSansPro-Regular"/>
                <a:ea typeface="ECSquareSansPro-Regular"/>
                <a:cs typeface="ECSquareSansPro-Regular"/>
                <a:sym typeface="ECSquareSansPro-Regular"/>
              </a:rPr>
              <a:t>billion</a:t>
            </a:r>
          </a:p>
        </p:txBody>
      </p:sp>
      <p:sp>
        <p:nvSpPr>
          <p:cNvPr id="26643" name="2 € billion"/>
          <p:cNvSpPr txBox="1">
            <a:spLocks noChangeArrowheads="1"/>
          </p:cNvSpPr>
          <p:nvPr/>
        </p:nvSpPr>
        <p:spPr bwMode="auto">
          <a:xfrm>
            <a:off x="2782888" y="5229225"/>
            <a:ext cx="12255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i="0">
                <a:solidFill>
                  <a:srgbClr val="78BAEB"/>
                </a:solidFill>
                <a:latin typeface="ECSquareSansPro-Regular"/>
                <a:ea typeface="ECSquareSansPro-Regular"/>
                <a:cs typeface="ECSquareSansPro-Regular"/>
                <a:sym typeface="ECSquareSansPro-Regular"/>
              </a:rPr>
              <a:t>€</a:t>
            </a:r>
            <a:r>
              <a:rPr lang="en-US" altLang="en-US" sz="2000" i="0">
                <a:solidFill>
                  <a:srgbClr val="78BAEB"/>
                </a:solidFill>
                <a:latin typeface="ECSquareSansPro-Bold"/>
                <a:ea typeface="ECSquareSansPro-Bold"/>
                <a:cs typeface="ECSquareSansPro-Bold"/>
                <a:sym typeface="ECSquareSansPro-Bold"/>
              </a:rPr>
              <a:t>2 </a:t>
            </a:r>
            <a:r>
              <a:rPr lang="en-US" altLang="en-US" sz="2000" i="0">
                <a:solidFill>
                  <a:srgbClr val="78BAEB"/>
                </a:solidFill>
                <a:latin typeface="ECSquareSansPro-Regular"/>
                <a:ea typeface="ECSquareSansPro-Regular"/>
                <a:cs typeface="ECSquareSansPro-Regular"/>
                <a:sym typeface="ECSquareSansPro-Regular"/>
              </a:rPr>
              <a:t>billion</a:t>
            </a:r>
          </a:p>
        </p:txBody>
      </p:sp>
      <p:sp>
        <p:nvSpPr>
          <p:cNvPr id="26644" name="#EUBudget…"/>
          <p:cNvSpPr txBox="1">
            <a:spLocks noChangeArrowheads="1"/>
          </p:cNvSpPr>
          <p:nvPr/>
        </p:nvSpPr>
        <p:spPr bwMode="auto">
          <a:xfrm>
            <a:off x="2395539" y="6116639"/>
            <a:ext cx="1369925" cy="560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900" i="0">
                <a:solidFill>
                  <a:srgbClr val="004494"/>
                </a:solidFill>
                <a:latin typeface="EC Square Sans Cond Pro" panose="020B0506040000020004" pitchFamily="34" charset="0"/>
                <a:sym typeface="EC Square Sans Cond Pro" panose="020B0506040000020004" pitchFamily="34" charset="0"/>
              </a:rPr>
              <a:t>#EUBudget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900" i="0">
                <a:solidFill>
                  <a:srgbClr val="004494"/>
                </a:solidFill>
                <a:latin typeface="EC Square Sans Cond Pro" panose="020B0506040000020004" pitchFamily="34" charset="0"/>
                <a:sym typeface="EC Square Sans Cond Pro" panose="020B0506040000020004" pitchFamily="34" charset="0"/>
              </a:rPr>
              <a:t>#DigitalEurope</a:t>
            </a:r>
          </a:p>
        </p:txBody>
      </p:sp>
      <p:sp>
        <p:nvSpPr>
          <p:cNvPr id="4" name="Rectangle 3"/>
          <p:cNvSpPr/>
          <p:nvPr/>
        </p:nvSpPr>
        <p:spPr>
          <a:xfrm>
            <a:off x="7680326" y="6165850"/>
            <a:ext cx="2303463" cy="692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6646" name="Picture 1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189" y="6381750"/>
            <a:ext cx="1368425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 descr="https://ec.europa.eu/futurium/sites/futurium/files/styles/thumbnail/public/eu-ai-alliance-3_0.png?itok=r4pkw5kU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952" y="5013176"/>
            <a:ext cx="376042" cy="372282"/>
          </a:xfrm>
          <a:prstGeom prst="ellipse">
            <a:avLst/>
          </a:prstGeom>
          <a:noFill/>
          <a:ln w="28575">
            <a:solidFill>
              <a:srgbClr val="5D9649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itle 1"/>
          <p:cNvSpPr txBox="1">
            <a:spLocks/>
          </p:cNvSpPr>
          <p:nvPr/>
        </p:nvSpPr>
        <p:spPr>
          <a:xfrm>
            <a:off x="2081213" y="1162051"/>
            <a:ext cx="8229600" cy="936625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MS PGothic" pitchFamily="34" charset="-128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>
              <a:defRPr/>
            </a:pPr>
            <a:r>
              <a:rPr lang="fr-BE" kern="0" dirty="0"/>
              <a:t>Digital Europe Programme</a:t>
            </a:r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8066485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7288407" y="2736279"/>
            <a:ext cx="4197915" cy="2239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altLang="en-US" sz="2400" dirty="0"/>
              <a:t>Prevent fragmentation of the single </a:t>
            </a:r>
            <a:r>
              <a:rPr lang="en-IE" altLang="en-US" sz="2400" dirty="0" smtClean="0"/>
              <a:t>market</a:t>
            </a:r>
          </a:p>
          <a:p>
            <a:endParaRPr lang="en-IE" altLang="en-US" sz="2400" dirty="0" smtClean="0"/>
          </a:p>
          <a:p>
            <a:pPr marL="285750" indent="-285750">
              <a:spcAft>
                <a:spcPts val="9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IE" altLang="en-US" sz="2000" dirty="0" smtClean="0"/>
              <a:t>AI </a:t>
            </a:r>
            <a:r>
              <a:rPr lang="en-IE" altLang="en-US" sz="2000" dirty="0"/>
              <a:t>needs </a:t>
            </a:r>
            <a:r>
              <a:rPr lang="en-IE" altLang="en-US" sz="2000" dirty="0" smtClean="0"/>
              <a:t>scale</a:t>
            </a:r>
          </a:p>
          <a:p>
            <a:pPr marL="285750" indent="-285750">
              <a:spcAft>
                <a:spcPts val="9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IE" altLang="en-US" sz="2000" dirty="0" smtClean="0"/>
              <a:t>Member </a:t>
            </a:r>
            <a:r>
              <a:rPr lang="en-IE" altLang="en-US" sz="2000" dirty="0"/>
              <a:t>States are already looking at (soft) regulation</a:t>
            </a:r>
            <a:endParaRPr lang="en-IE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970721" y="2120731"/>
            <a:ext cx="3652749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altLang="en-US" sz="2400" dirty="0"/>
              <a:t>Build on the work of the high-level group on </a:t>
            </a:r>
            <a:r>
              <a:rPr lang="en-IE" altLang="en-US" sz="2400" dirty="0" smtClean="0"/>
              <a:t>AI</a:t>
            </a:r>
          </a:p>
          <a:p>
            <a:endParaRPr lang="en-IE" altLang="en-US" sz="2400" dirty="0" smtClean="0"/>
          </a:p>
          <a:p>
            <a:pPr marL="285750" indent="-285750">
              <a:spcAft>
                <a:spcPts val="9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IE" altLang="en-US" sz="2000" dirty="0" smtClean="0"/>
              <a:t>Guidelines </a:t>
            </a:r>
            <a:r>
              <a:rPr lang="en-IE" altLang="en-US" sz="2000" dirty="0"/>
              <a:t>for trustworthy </a:t>
            </a:r>
            <a:r>
              <a:rPr lang="en-IE" altLang="en-US" sz="2000" dirty="0" smtClean="0"/>
              <a:t>AI</a:t>
            </a:r>
          </a:p>
          <a:p>
            <a:pPr marL="285750" indent="-285750">
              <a:spcAft>
                <a:spcPts val="9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IE" altLang="en-US" sz="2000" dirty="0" smtClean="0"/>
              <a:t>Piloting </a:t>
            </a:r>
            <a:r>
              <a:rPr lang="en-IE" altLang="en-US" sz="2000" dirty="0"/>
              <a:t>of the assessment list </a:t>
            </a:r>
            <a:r>
              <a:rPr lang="en-IE" altLang="en-US" sz="2000" dirty="0" smtClean="0"/>
              <a:t>(revised </a:t>
            </a:r>
            <a:r>
              <a:rPr lang="en-IE" altLang="en-US" sz="2000" dirty="0"/>
              <a:t>version has just been released by the </a:t>
            </a:r>
            <a:r>
              <a:rPr lang="en-IE" altLang="en-US" sz="2000" dirty="0" smtClean="0"/>
              <a:t>HLEG)</a:t>
            </a:r>
            <a:endParaRPr lang="en-IE" sz="2000" dirty="0" smtClean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Promote an “ecosystem of trust”</a:t>
            </a:r>
            <a:endParaRPr lang="en-IE" dirty="0"/>
          </a:p>
        </p:txBody>
      </p:sp>
      <p:sp>
        <p:nvSpPr>
          <p:cNvPr id="14" name="Hexagon 13"/>
          <p:cNvSpPr/>
          <p:nvPr/>
        </p:nvSpPr>
        <p:spPr>
          <a:xfrm>
            <a:off x="4509712" y="2366373"/>
            <a:ext cx="1426217" cy="1229497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Hexagon 15"/>
          <p:cNvSpPr/>
          <p:nvPr/>
        </p:nvSpPr>
        <p:spPr>
          <a:xfrm>
            <a:off x="5778438" y="2981121"/>
            <a:ext cx="1426217" cy="1229497"/>
          </a:xfrm>
          <a:prstGeom prst="hex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7" name="Straight Connector 16"/>
          <p:cNvCxnSpPr/>
          <p:nvPr/>
        </p:nvCxnSpPr>
        <p:spPr bwMode="auto">
          <a:xfrm flipH="1" flipV="1">
            <a:off x="7347399" y="3595869"/>
            <a:ext cx="4008859" cy="1"/>
          </a:xfrm>
          <a:prstGeom prst="line">
            <a:avLst/>
          </a:prstGeom>
          <a:noFill/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Straight Connector 17"/>
          <p:cNvCxnSpPr/>
          <p:nvPr/>
        </p:nvCxnSpPr>
        <p:spPr bwMode="auto">
          <a:xfrm>
            <a:off x="970721" y="2981121"/>
            <a:ext cx="3368348" cy="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951" y="2441121"/>
            <a:ext cx="937738" cy="1080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113" y="3055869"/>
            <a:ext cx="985054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5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9230" y="4416060"/>
            <a:ext cx="5390042" cy="650365"/>
          </a:xfrm>
        </p:spPr>
        <p:txBody>
          <a:bodyPr/>
          <a:lstStyle/>
          <a:p>
            <a:pPr marL="0" indent="0">
              <a:buNone/>
            </a:pPr>
            <a:r>
              <a:rPr lang="en-IE" sz="1800" b="1" dirty="0" smtClean="0"/>
              <a:t>Main concerns </a:t>
            </a:r>
            <a:r>
              <a:rPr lang="en-IE" sz="1800" dirty="0" smtClean="0"/>
              <a:t>of respondents </a:t>
            </a:r>
            <a:r>
              <a:rPr lang="en-IE" sz="1400" dirty="0" smtClean="0"/>
              <a:t>(share who find concerns important and very important)</a:t>
            </a:r>
            <a:r>
              <a:rPr lang="en-IE" sz="1800" dirty="0" smtClean="0"/>
              <a:t>:</a:t>
            </a:r>
            <a:endParaRPr lang="fr-BE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/>
              <a:t>Public consultation: </a:t>
            </a:r>
            <a:r>
              <a:rPr lang="fr-BE" dirty="0" err="1"/>
              <a:t>Ecosystem</a:t>
            </a:r>
            <a:r>
              <a:rPr lang="fr-BE" dirty="0"/>
              <a:t> of trust</a:t>
            </a:r>
          </a:p>
        </p:txBody>
      </p:sp>
      <p:graphicFrame>
        <p:nvGraphicFramePr>
          <p:cNvPr id="7" name="Chart 6"/>
          <p:cNvGraphicFramePr/>
          <p:nvPr>
            <p:extLst/>
          </p:nvPr>
        </p:nvGraphicFramePr>
        <p:xfrm>
          <a:off x="6682842" y="1690812"/>
          <a:ext cx="5090824" cy="4218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30912" y="6502801"/>
            <a:ext cx="20201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000" i="1" dirty="0" smtClean="0"/>
              <a:t>All respondents, excl. no answer</a:t>
            </a:r>
            <a:endParaRPr lang="fr-BE" sz="1000" i="1" dirty="0"/>
          </a:p>
        </p:txBody>
      </p:sp>
      <p:sp>
        <p:nvSpPr>
          <p:cNvPr id="10" name="Rectangle 9"/>
          <p:cNvSpPr/>
          <p:nvPr/>
        </p:nvSpPr>
        <p:spPr>
          <a:xfrm>
            <a:off x="1029230" y="1690812"/>
            <a:ext cx="54866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buClr>
                <a:schemeClr val="accent3"/>
              </a:buClr>
            </a:pPr>
            <a:r>
              <a:rPr lang="en-IE" sz="2000" b="1" dirty="0" smtClean="0">
                <a:solidFill>
                  <a:schemeClr val="accent6"/>
                </a:solidFill>
              </a:rPr>
              <a:t>Only 3% </a:t>
            </a:r>
            <a:r>
              <a:rPr lang="en-IE" sz="2000" dirty="0" smtClean="0"/>
              <a:t>think that current legislation is fully sufficient. </a:t>
            </a:r>
            <a:endParaRPr lang="en-IE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1923310" y="5205990"/>
            <a:ext cx="43637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2"/>
              </a:buClr>
            </a:pPr>
            <a:r>
              <a:rPr lang="en-IE" sz="1600" b="1" dirty="0" smtClean="0">
                <a:solidFill>
                  <a:schemeClr val="tx2"/>
                </a:solidFill>
              </a:rPr>
              <a:t>Breaching fundamental rights</a:t>
            </a:r>
            <a:endParaRPr lang="en-IE" sz="1600" dirty="0"/>
          </a:p>
        </p:txBody>
      </p:sp>
      <p:sp>
        <p:nvSpPr>
          <p:cNvPr id="12" name="Rectangle 11"/>
          <p:cNvSpPr/>
          <p:nvPr/>
        </p:nvSpPr>
        <p:spPr>
          <a:xfrm>
            <a:off x="1923310" y="5730395"/>
            <a:ext cx="43637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2"/>
              </a:buClr>
            </a:pPr>
            <a:r>
              <a:rPr lang="en-IE" sz="1600" b="1" dirty="0" smtClean="0">
                <a:solidFill>
                  <a:schemeClr val="tx2"/>
                </a:solidFill>
              </a:rPr>
              <a:t>Discriminatory outcomes</a:t>
            </a:r>
            <a:endParaRPr lang="en-IE" sz="1600" dirty="0"/>
          </a:p>
        </p:txBody>
      </p:sp>
      <p:sp>
        <p:nvSpPr>
          <p:cNvPr id="13" name="Oval 12"/>
          <p:cNvSpPr/>
          <p:nvPr/>
        </p:nvSpPr>
        <p:spPr>
          <a:xfrm>
            <a:off x="1264469" y="5141873"/>
            <a:ext cx="540000" cy="540000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200" dirty="0"/>
          </a:p>
        </p:txBody>
      </p:sp>
      <p:sp>
        <p:nvSpPr>
          <p:cNvPr id="14" name="Rectangle 13"/>
          <p:cNvSpPr/>
          <p:nvPr/>
        </p:nvSpPr>
        <p:spPr>
          <a:xfrm>
            <a:off x="1233989" y="5221379"/>
            <a:ext cx="9170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2"/>
              </a:buClr>
            </a:pPr>
            <a:r>
              <a:rPr lang="en-IE" b="1" dirty="0" smtClean="0">
                <a:solidFill>
                  <a:schemeClr val="bg1"/>
                </a:solidFill>
              </a:rPr>
              <a:t>90%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1269878" y="5650185"/>
            <a:ext cx="540000" cy="540000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200" dirty="0"/>
          </a:p>
        </p:txBody>
      </p:sp>
      <p:sp>
        <p:nvSpPr>
          <p:cNvPr id="16" name="Rectangle 15"/>
          <p:cNvSpPr/>
          <p:nvPr/>
        </p:nvSpPr>
        <p:spPr>
          <a:xfrm>
            <a:off x="1233989" y="5741606"/>
            <a:ext cx="9170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2"/>
              </a:buClr>
            </a:pPr>
            <a:r>
              <a:rPr lang="en-IE" b="1" dirty="0" smtClean="0">
                <a:solidFill>
                  <a:schemeClr val="bg1"/>
                </a:solidFill>
              </a:rPr>
              <a:t>87%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1212539" y="2837763"/>
            <a:ext cx="775239" cy="774000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2000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31" b="96308" l="3665" r="95812">
                        <a14:foregroundMark x1="33246" y1="29846" x2="69895" y2="372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77008" y="2949831"/>
            <a:ext cx="646302" cy="54986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51017" y="2584549"/>
            <a:ext cx="38858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buClr>
                <a:schemeClr val="accent5"/>
              </a:buClr>
            </a:pPr>
            <a:r>
              <a:rPr lang="en-IE" sz="1600" b="1" dirty="0" smtClean="0">
                <a:solidFill>
                  <a:schemeClr val="accent5"/>
                </a:solidFill>
              </a:rPr>
              <a:t>Industry </a:t>
            </a:r>
            <a:r>
              <a:rPr lang="en-IE" sz="1600" b="1" dirty="0">
                <a:solidFill>
                  <a:schemeClr val="accent5"/>
                </a:solidFill>
              </a:rPr>
              <a:t>and business representatives </a:t>
            </a:r>
            <a:r>
              <a:rPr lang="en-IE" sz="1600" dirty="0" smtClean="0"/>
              <a:t>mainly </a:t>
            </a:r>
            <a:r>
              <a:rPr lang="en-IE" sz="1600" dirty="0"/>
              <a:t>support the need to </a:t>
            </a:r>
            <a:r>
              <a:rPr lang="en-IE" sz="1600" b="1" dirty="0">
                <a:solidFill>
                  <a:schemeClr val="accent5"/>
                </a:solidFill>
              </a:rPr>
              <a:t>cover gaps in existing </a:t>
            </a:r>
            <a:r>
              <a:rPr lang="en-IE" sz="1600" b="1" dirty="0" smtClean="0">
                <a:solidFill>
                  <a:schemeClr val="accent5"/>
                </a:solidFill>
              </a:rPr>
              <a:t>legislation.</a:t>
            </a:r>
            <a:endParaRPr lang="fr-BE" sz="1600" dirty="0"/>
          </a:p>
        </p:txBody>
      </p:sp>
    </p:spTree>
    <p:extLst>
      <p:ext uri="{BB962C8B-B14F-4D97-AF65-F5344CB8AC3E}">
        <p14:creationId xmlns:p14="http://schemas.microsoft.com/office/powerpoint/2010/main" val="175245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70722" y="1825625"/>
            <a:ext cx="3571782" cy="799588"/>
          </a:xfrm>
        </p:spPr>
        <p:txBody>
          <a:bodyPr/>
          <a:lstStyle/>
          <a:p>
            <a:pPr marL="0" indent="0">
              <a:spcBef>
                <a:spcPts val="1200"/>
              </a:spcBef>
              <a:buClr>
                <a:srgbClr val="0F5494"/>
              </a:buClr>
              <a:buSzPct val="125000"/>
              <a:buNone/>
            </a:pPr>
            <a:r>
              <a:rPr lang="en-IE" altLang="en-US" sz="2800" dirty="0" smtClean="0"/>
              <a:t>       Biometric</a:t>
            </a:r>
          </a:p>
          <a:p>
            <a:pPr marL="0" indent="0">
              <a:spcBef>
                <a:spcPts val="1200"/>
              </a:spcBef>
              <a:buClr>
                <a:srgbClr val="0F5494"/>
              </a:buClr>
              <a:buSzPct val="125000"/>
              <a:buNone/>
            </a:pPr>
            <a:r>
              <a:rPr lang="en-IE" altLang="en-US" dirty="0" smtClean="0"/>
              <a:t>face recognition, but also gait recognition, voice recognition etc.</a:t>
            </a:r>
          </a:p>
          <a:p>
            <a:endParaRPr lang="en-IE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altLang="en-US" dirty="0" smtClean="0"/>
              <a:t>Special case: biometric remote identification</a:t>
            </a:r>
            <a:endParaRPr lang="en-IE" dirty="0"/>
          </a:p>
        </p:txBody>
      </p:sp>
      <p:sp>
        <p:nvSpPr>
          <p:cNvPr id="22" name="Rectangle 21"/>
          <p:cNvSpPr/>
          <p:nvPr/>
        </p:nvSpPr>
        <p:spPr>
          <a:xfrm>
            <a:off x="4542504" y="1825625"/>
            <a:ext cx="3116825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800"/>
              </a:spcAft>
              <a:buClr>
                <a:srgbClr val="0F5494"/>
              </a:buClr>
              <a:buSzPct val="125000"/>
            </a:pPr>
            <a:r>
              <a:rPr lang="en-IE" altLang="en-US" sz="2800" dirty="0" smtClean="0"/>
              <a:t>       Remote</a:t>
            </a:r>
            <a:endParaRPr lang="en-IE" altLang="en-US" sz="2400" dirty="0"/>
          </a:p>
          <a:p>
            <a:pPr>
              <a:spcBef>
                <a:spcPts val="1200"/>
              </a:spcBef>
              <a:buClr>
                <a:srgbClr val="0F5494"/>
              </a:buClr>
              <a:buSzPct val="125000"/>
            </a:pPr>
            <a:r>
              <a:rPr lang="en-IE" altLang="en-US" sz="2400" dirty="0" smtClean="0"/>
              <a:t>difference </a:t>
            </a:r>
            <a:r>
              <a:rPr lang="en-IE" altLang="en-US" sz="2400" dirty="0"/>
              <a:t>between authorisation (smart phone log-in) and mass surveillance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438322" y="1794216"/>
            <a:ext cx="3048000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800"/>
              </a:spcAft>
              <a:buClr>
                <a:srgbClr val="0F5494"/>
              </a:buClr>
              <a:buSzPct val="125000"/>
            </a:pPr>
            <a:r>
              <a:rPr lang="en-IE" altLang="en-US" sz="2800" dirty="0" smtClean="0"/>
              <a:t>          Accuracy</a:t>
            </a:r>
          </a:p>
          <a:p>
            <a:pPr>
              <a:spcBef>
                <a:spcPts val="1200"/>
              </a:spcBef>
              <a:buClr>
                <a:srgbClr val="0F5494"/>
              </a:buClr>
              <a:buSzPct val="125000"/>
            </a:pPr>
            <a:r>
              <a:rPr lang="en-IE" altLang="en-US" sz="2400" dirty="0" smtClean="0"/>
              <a:t>a </a:t>
            </a:r>
            <a:r>
              <a:rPr lang="en-IE" altLang="en-US" sz="2400" dirty="0"/>
              <a:t>very small error rate in a very large sample gives a large number of errors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70722" y="5019126"/>
            <a:ext cx="10515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altLang="en-US" sz="2800" dirty="0" smtClean="0">
                <a:sym typeface="Symbol" panose="05050102010706020507" pitchFamily="18" charset="2"/>
              </a:rPr>
              <a:t></a:t>
            </a:r>
            <a:r>
              <a:rPr lang="en-IE" altLang="en-US" sz="2800" dirty="0" smtClean="0"/>
              <a:t> </a:t>
            </a:r>
            <a:r>
              <a:rPr lang="en-IE" altLang="en-US" sz="2800" dirty="0"/>
              <a:t>regulation premature, deployment premature</a:t>
            </a:r>
          </a:p>
          <a:p>
            <a:r>
              <a:rPr lang="en-IE" altLang="en-US" sz="2800" dirty="0">
                <a:sym typeface="Symbol" panose="05050102010706020507" pitchFamily="18" charset="2"/>
              </a:rPr>
              <a:t></a:t>
            </a:r>
            <a:r>
              <a:rPr lang="en-IE" altLang="en-US" sz="2800" dirty="0" smtClean="0"/>
              <a:t> </a:t>
            </a:r>
            <a:r>
              <a:rPr lang="en-IE" altLang="en-US" sz="2800" dirty="0"/>
              <a:t>public debate is needed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4296697" y="1704118"/>
            <a:ext cx="19664" cy="2876107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8038993" y="1704118"/>
            <a:ext cx="19664" cy="2876107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8" name="Picture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57" y="1499148"/>
            <a:ext cx="982894" cy="10800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858" y="1540228"/>
            <a:ext cx="987428" cy="10800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283" y="1540228"/>
            <a:ext cx="982894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59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18206" y="434090"/>
            <a:ext cx="10515600" cy="782357"/>
          </a:xfrm>
        </p:spPr>
        <p:txBody>
          <a:bodyPr/>
          <a:lstStyle/>
          <a:p>
            <a:r>
              <a:rPr lang="en-IE" dirty="0" smtClean="0"/>
              <a:t>Respondents are very cautious about biometric identification systems</a:t>
            </a:r>
            <a:endParaRPr lang="fr-BE" dirty="0"/>
          </a:p>
        </p:txBody>
      </p:sp>
      <p:sp>
        <p:nvSpPr>
          <p:cNvPr id="7" name="TextBox 6"/>
          <p:cNvSpPr txBox="1"/>
          <p:nvPr/>
        </p:nvSpPr>
        <p:spPr>
          <a:xfrm>
            <a:off x="6376006" y="1542931"/>
            <a:ext cx="5164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600" b="1" dirty="0" smtClean="0">
                <a:solidFill>
                  <a:schemeClr val="accent6"/>
                </a:solidFill>
              </a:rPr>
              <a:t>Ban</a:t>
            </a:r>
            <a:r>
              <a:rPr lang="en-US" sz="1600" dirty="0" smtClean="0"/>
              <a:t>: </a:t>
            </a:r>
            <a:br>
              <a:rPr lang="en-US" sz="1600" dirty="0" smtClean="0"/>
            </a:br>
            <a:r>
              <a:rPr lang="en-US" sz="1600" dirty="0" smtClean="0"/>
              <a:t>They should </a:t>
            </a:r>
            <a:r>
              <a:rPr lang="en-US" sz="1600" dirty="0"/>
              <a:t>never be allowed in publicly accessible </a:t>
            </a:r>
            <a:r>
              <a:rPr lang="en-US" sz="1600" dirty="0" smtClean="0"/>
              <a:t>spaces</a:t>
            </a:r>
            <a:endParaRPr lang="en-US" sz="1600" dirty="0"/>
          </a:p>
        </p:txBody>
      </p:sp>
      <p:sp>
        <p:nvSpPr>
          <p:cNvPr id="8" name="Rectangle 7"/>
          <p:cNvSpPr/>
          <p:nvPr/>
        </p:nvSpPr>
        <p:spPr>
          <a:xfrm>
            <a:off x="6014784" y="1600545"/>
            <a:ext cx="288000" cy="28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Rectangle 8"/>
          <p:cNvSpPr/>
          <p:nvPr/>
        </p:nvSpPr>
        <p:spPr>
          <a:xfrm>
            <a:off x="6014784" y="2553518"/>
            <a:ext cx="288000" cy="28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Rectangle 10"/>
          <p:cNvSpPr/>
          <p:nvPr/>
        </p:nvSpPr>
        <p:spPr>
          <a:xfrm>
            <a:off x="6014784" y="3792779"/>
            <a:ext cx="288000" cy="28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Rectangle 11"/>
          <p:cNvSpPr/>
          <p:nvPr/>
        </p:nvSpPr>
        <p:spPr>
          <a:xfrm>
            <a:off x="6014784" y="5024817"/>
            <a:ext cx="288000" cy="28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Rectangle 12"/>
          <p:cNvSpPr/>
          <p:nvPr/>
        </p:nvSpPr>
        <p:spPr>
          <a:xfrm>
            <a:off x="6014784" y="5885161"/>
            <a:ext cx="288000" cy="288000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9" name="TextBox 38"/>
          <p:cNvSpPr txBox="1"/>
          <p:nvPr/>
        </p:nvSpPr>
        <p:spPr>
          <a:xfrm>
            <a:off x="262800" y="6463956"/>
            <a:ext cx="2814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i="1" dirty="0" smtClean="0"/>
              <a:t>All respondents, excl. no answer</a:t>
            </a:r>
            <a:endParaRPr lang="fr-BE" sz="1000" i="1" dirty="0"/>
          </a:p>
        </p:txBody>
      </p:sp>
      <p:sp>
        <p:nvSpPr>
          <p:cNvPr id="4" name="Rectangle 3"/>
          <p:cNvSpPr/>
          <p:nvPr/>
        </p:nvSpPr>
        <p:spPr>
          <a:xfrm>
            <a:off x="6376006" y="2466772"/>
            <a:ext cx="51641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1600" b="1" dirty="0" smtClean="0">
                <a:solidFill>
                  <a:schemeClr val="tx2"/>
                </a:solidFill>
              </a:rPr>
              <a:t>Suspension</a:t>
            </a:r>
            <a:r>
              <a:rPr lang="en-US" sz="1600" dirty="0" smtClean="0">
                <a:solidFill>
                  <a:schemeClr val="tx2"/>
                </a:solidFill>
              </a:rPr>
              <a:t>: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Their </a:t>
            </a:r>
            <a:r>
              <a:rPr lang="en-US" sz="1600" dirty="0"/>
              <a:t>use in publicly accessible spaces should </a:t>
            </a:r>
            <a:r>
              <a:rPr lang="en-US" sz="1600" dirty="0" smtClean="0"/>
              <a:t>only </a:t>
            </a:r>
            <a:r>
              <a:rPr lang="en-US" sz="1600" dirty="0"/>
              <a:t>take place </a:t>
            </a:r>
            <a:r>
              <a:rPr lang="en-US" sz="1600" dirty="0" smtClean="0"/>
              <a:t>when </a:t>
            </a:r>
            <a:r>
              <a:rPr lang="en-US" sz="1600" dirty="0"/>
              <a:t>a specific EU guidelines or legislation is in </a:t>
            </a:r>
            <a:r>
              <a:rPr lang="en-US" sz="1600" dirty="0" smtClean="0"/>
              <a:t>place</a:t>
            </a:r>
            <a:endParaRPr lang="fr-BE" sz="1600" dirty="0"/>
          </a:p>
        </p:txBody>
      </p:sp>
      <p:sp>
        <p:nvSpPr>
          <p:cNvPr id="5" name="Rectangle 4"/>
          <p:cNvSpPr/>
          <p:nvPr/>
        </p:nvSpPr>
        <p:spPr>
          <a:xfrm>
            <a:off x="6376005" y="3696209"/>
            <a:ext cx="52577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1600" b="1" dirty="0" smtClean="0">
                <a:solidFill>
                  <a:schemeClr val="accent5"/>
                </a:solidFill>
              </a:rPr>
              <a:t>Only in certain cases</a:t>
            </a:r>
            <a:r>
              <a:rPr lang="en-US" sz="1600" dirty="0" smtClean="0"/>
              <a:t>: </a:t>
            </a:r>
            <a:r>
              <a:rPr lang="en-US" sz="1600" b="1" dirty="0" smtClean="0"/>
              <a:t/>
            </a:r>
            <a:br>
              <a:rPr lang="en-US" sz="1600" b="1" dirty="0" smtClean="0"/>
            </a:br>
            <a:r>
              <a:rPr lang="en-US" sz="1600" dirty="0" smtClean="0"/>
              <a:t>They </a:t>
            </a:r>
            <a:r>
              <a:rPr lang="en-US" sz="1600" dirty="0"/>
              <a:t>should be allowed in publicly accessible spaces only in certain </a:t>
            </a:r>
            <a:r>
              <a:rPr lang="en-US" sz="1600" dirty="0" smtClean="0"/>
              <a:t>cases / if </a:t>
            </a:r>
            <a:r>
              <a:rPr lang="en-US" sz="1600" dirty="0"/>
              <a:t>certain conditions are </a:t>
            </a:r>
            <a:r>
              <a:rPr lang="en-US" sz="1600" dirty="0" smtClean="0"/>
              <a:t>fulfilled / other specific requirements needed</a:t>
            </a:r>
            <a:endParaRPr lang="fr-BE" sz="1600" dirty="0"/>
          </a:p>
        </p:txBody>
      </p:sp>
      <p:sp>
        <p:nvSpPr>
          <p:cNvPr id="26" name="Rectangle 25"/>
          <p:cNvSpPr/>
          <p:nvPr/>
        </p:nvSpPr>
        <p:spPr>
          <a:xfrm>
            <a:off x="6376005" y="4876429"/>
            <a:ext cx="52577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1600" b="1" dirty="0" smtClean="0">
                <a:solidFill>
                  <a:schemeClr val="accent3"/>
                </a:solidFill>
              </a:rPr>
              <a:t>Go ahead</a:t>
            </a:r>
            <a:r>
              <a:rPr lang="en-US" sz="1600" dirty="0" smtClean="0"/>
              <a:t>:</a:t>
            </a:r>
            <a:r>
              <a:rPr lang="en-US" sz="1600" b="1" dirty="0" smtClean="0"/>
              <a:t/>
            </a:r>
            <a:br>
              <a:rPr lang="en-US" sz="1600" b="1" dirty="0" smtClean="0"/>
            </a:br>
            <a:r>
              <a:rPr lang="en-US" sz="1600" dirty="0" smtClean="0"/>
              <a:t>No </a:t>
            </a:r>
            <a:r>
              <a:rPr lang="en-US" sz="1600" dirty="0"/>
              <a:t>further guidelines or regulations are </a:t>
            </a:r>
            <a:r>
              <a:rPr lang="en-US" sz="1600" dirty="0" smtClean="0"/>
              <a:t>needed</a:t>
            </a:r>
            <a:endParaRPr lang="fr-BE" sz="1600" dirty="0"/>
          </a:p>
        </p:txBody>
      </p:sp>
      <p:sp>
        <p:nvSpPr>
          <p:cNvPr id="27" name="Rectangle 26"/>
          <p:cNvSpPr/>
          <p:nvPr/>
        </p:nvSpPr>
        <p:spPr>
          <a:xfrm>
            <a:off x="6376005" y="5861465"/>
            <a:ext cx="11624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1600" dirty="0"/>
              <a:t>No opinion</a:t>
            </a:r>
          </a:p>
        </p:txBody>
      </p:sp>
      <p:cxnSp>
        <p:nvCxnSpPr>
          <p:cNvPr id="44" name="Straight Connector 43"/>
          <p:cNvCxnSpPr/>
          <p:nvPr/>
        </p:nvCxnSpPr>
        <p:spPr>
          <a:xfrm>
            <a:off x="5513738" y="1441793"/>
            <a:ext cx="0" cy="4900376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5" name="Chart 44"/>
          <p:cNvGraphicFramePr/>
          <p:nvPr>
            <p:extLst/>
          </p:nvPr>
        </p:nvGraphicFramePr>
        <p:xfrm>
          <a:off x="1069703" y="1534160"/>
          <a:ext cx="4246905" cy="5203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6" name="Rectangle 45"/>
          <p:cNvSpPr/>
          <p:nvPr/>
        </p:nvSpPr>
        <p:spPr>
          <a:xfrm>
            <a:off x="1069702" y="1641189"/>
            <a:ext cx="42469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Should the </a:t>
            </a:r>
            <a:r>
              <a:rPr lang="en-US" b="1" dirty="0"/>
              <a:t>use of remote biometric identification </a:t>
            </a:r>
            <a:r>
              <a:rPr lang="en-US" b="1" dirty="0" smtClean="0"/>
              <a:t>systems</a:t>
            </a:r>
            <a:r>
              <a:rPr lang="en-US" dirty="0" smtClean="0"/>
              <a:t> be </a:t>
            </a:r>
            <a:r>
              <a:rPr lang="en-US" dirty="0"/>
              <a:t>subject to further EU-level guidelines or </a:t>
            </a:r>
            <a:r>
              <a:rPr lang="en-US" dirty="0" smtClean="0"/>
              <a:t>regulation?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93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 smtClean="0"/>
              <a:t>Thank you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575" y="4646435"/>
            <a:ext cx="8941016" cy="1853519"/>
          </a:xfrm>
        </p:spPr>
        <p:txBody>
          <a:bodyPr wrap="square" anchor="b" anchorCtr="0"/>
          <a:lstStyle/>
          <a:p>
            <a:r>
              <a:rPr lang="en-US" sz="1050" b="1" dirty="0"/>
              <a:t>© European Union </a:t>
            </a:r>
            <a:r>
              <a:rPr lang="en-US" sz="1050" b="1" dirty="0" smtClean="0"/>
              <a:t>2020</a:t>
            </a:r>
            <a:endParaRPr 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427361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49905" y="1055604"/>
            <a:ext cx="10905699" cy="3881904"/>
          </a:xfrm>
        </p:spPr>
        <p:txBody>
          <a:bodyPr/>
          <a:lstStyle/>
          <a:p>
            <a:endParaRPr lang="en-GB" dirty="0"/>
          </a:p>
          <a:p>
            <a:r>
              <a:rPr lang="en-GB" sz="2800" dirty="0">
                <a:solidFill>
                  <a:schemeClr val="tx2"/>
                </a:solidFill>
              </a:rPr>
              <a:t>Human agency and oversight, </a:t>
            </a:r>
          </a:p>
          <a:p>
            <a:r>
              <a:rPr lang="en-GB" sz="2800" dirty="0" smtClean="0">
                <a:solidFill>
                  <a:schemeClr val="tx2"/>
                </a:solidFill>
              </a:rPr>
              <a:t>Technical </a:t>
            </a:r>
            <a:r>
              <a:rPr lang="en-GB" sz="2800" dirty="0">
                <a:solidFill>
                  <a:schemeClr val="tx2"/>
                </a:solidFill>
              </a:rPr>
              <a:t>robustness and safety, </a:t>
            </a:r>
          </a:p>
          <a:p>
            <a:r>
              <a:rPr lang="en-GB" sz="2800" dirty="0" smtClean="0">
                <a:solidFill>
                  <a:schemeClr val="tx2"/>
                </a:solidFill>
              </a:rPr>
              <a:t>Privacy </a:t>
            </a:r>
            <a:r>
              <a:rPr lang="en-GB" sz="2800" dirty="0">
                <a:solidFill>
                  <a:schemeClr val="tx2"/>
                </a:solidFill>
              </a:rPr>
              <a:t>and data governance, </a:t>
            </a:r>
          </a:p>
          <a:p>
            <a:r>
              <a:rPr lang="en-GB" sz="2800" dirty="0" smtClean="0">
                <a:solidFill>
                  <a:schemeClr val="tx2"/>
                </a:solidFill>
              </a:rPr>
              <a:t>Transparency</a:t>
            </a:r>
            <a:r>
              <a:rPr lang="en-GB" sz="2800" dirty="0">
                <a:solidFill>
                  <a:schemeClr val="tx2"/>
                </a:solidFill>
              </a:rPr>
              <a:t>, </a:t>
            </a:r>
          </a:p>
          <a:p>
            <a:r>
              <a:rPr lang="en-GB" sz="2800" dirty="0" smtClean="0">
                <a:solidFill>
                  <a:schemeClr val="tx2"/>
                </a:solidFill>
              </a:rPr>
              <a:t>Diversity</a:t>
            </a:r>
            <a:r>
              <a:rPr lang="en-GB" sz="2800" dirty="0">
                <a:solidFill>
                  <a:schemeClr val="tx2"/>
                </a:solidFill>
              </a:rPr>
              <a:t>, non-discrimination and fairness, </a:t>
            </a:r>
          </a:p>
          <a:p>
            <a:r>
              <a:rPr lang="en-US" sz="2800" dirty="0" smtClean="0">
                <a:solidFill>
                  <a:schemeClr val="tx2"/>
                </a:solidFill>
              </a:rPr>
              <a:t>Societal </a:t>
            </a:r>
            <a:r>
              <a:rPr lang="en-US" sz="2800" dirty="0">
                <a:solidFill>
                  <a:schemeClr val="tx2"/>
                </a:solidFill>
              </a:rPr>
              <a:t>and environmental wellbeing, and </a:t>
            </a:r>
          </a:p>
          <a:p>
            <a:r>
              <a:rPr lang="en-GB" sz="2800" dirty="0" smtClean="0">
                <a:solidFill>
                  <a:schemeClr val="tx2"/>
                </a:solidFill>
              </a:rPr>
              <a:t>Accountability</a:t>
            </a:r>
            <a:r>
              <a:rPr lang="en-GB" sz="2800" dirty="0">
                <a:solidFill>
                  <a:schemeClr val="tx2"/>
                </a:solidFill>
              </a:rPr>
              <a:t>. </a:t>
            </a:r>
          </a:p>
          <a:p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33248" y="145976"/>
            <a:ext cx="10515600" cy="782357"/>
          </a:xfrm>
        </p:spPr>
        <p:txBody>
          <a:bodyPr/>
          <a:lstStyle/>
          <a:p>
            <a:pPr algn="ctr"/>
            <a:r>
              <a:rPr lang="en-IE" smtClean="0"/>
              <a:t>Key </a:t>
            </a:r>
            <a:r>
              <a:rPr lang="en-IE" smtClean="0"/>
              <a:t>requirements </a:t>
            </a:r>
            <a:r>
              <a:rPr lang="en-IE" dirty="0" smtClean="0"/>
              <a:t>of the HLEG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19558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4550" y="1211264"/>
            <a:ext cx="6096000" cy="936625"/>
          </a:xfrm>
        </p:spPr>
        <p:txBody>
          <a:bodyPr/>
          <a:lstStyle/>
          <a:p>
            <a:pPr>
              <a:defRPr/>
            </a:pPr>
            <a:r>
              <a:rPr lang="fr-BE" dirty="0" smtClean="0"/>
              <a:t>AI </a:t>
            </a:r>
            <a:r>
              <a:rPr lang="fr-BE" dirty="0" err="1" smtClean="0"/>
              <a:t>will</a:t>
            </a:r>
            <a:r>
              <a:rPr lang="fr-BE" dirty="0" smtClean="0"/>
              <a:t> </a:t>
            </a:r>
            <a:r>
              <a:rPr lang="fr-BE" dirty="0" err="1" smtClean="0"/>
              <a:t>improve</a:t>
            </a:r>
            <a:r>
              <a:rPr lang="fr-BE" dirty="0" smtClean="0"/>
              <a:t> </a:t>
            </a:r>
            <a:r>
              <a:rPr lang="fr-BE" dirty="0" err="1" smtClean="0"/>
              <a:t>our</a:t>
            </a:r>
            <a:r>
              <a:rPr lang="fr-BE" dirty="0" smtClean="0"/>
              <a:t> </a:t>
            </a:r>
            <a:r>
              <a:rPr lang="fr-BE" dirty="0" err="1" smtClean="0"/>
              <a:t>lives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2550" y="4494214"/>
            <a:ext cx="4241800" cy="20161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2276475"/>
            <a:ext cx="5959475" cy="221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Multiply 5"/>
          <p:cNvSpPr/>
          <p:nvPr/>
        </p:nvSpPr>
        <p:spPr bwMode="auto">
          <a:xfrm>
            <a:off x="2711450" y="2133601"/>
            <a:ext cx="3455988" cy="2663825"/>
          </a:xfrm>
          <a:prstGeom prst="mathMultiply">
            <a:avLst/>
          </a:prstGeom>
          <a:solidFill>
            <a:srgbClr val="FFFF00"/>
          </a:solidFill>
          <a:ln>
            <a:noFill/>
          </a:ln>
          <a:effectLst/>
          <a:extLst/>
        </p:spPr>
        <p:txBody>
          <a:bodyPr anchor="ctr"/>
          <a:lstStyle/>
          <a:p>
            <a:pPr marL="3175"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839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9288" y="963614"/>
            <a:ext cx="7993062" cy="5894387"/>
          </a:xfrm>
        </p:spPr>
      </p:pic>
      <p:sp>
        <p:nvSpPr>
          <p:cNvPr id="23556" name="TextBox 4"/>
          <p:cNvSpPr txBox="1">
            <a:spLocks noChangeArrowheads="1"/>
          </p:cNvSpPr>
          <p:nvPr/>
        </p:nvSpPr>
        <p:spPr bwMode="auto">
          <a:xfrm>
            <a:off x="6672264" y="115889"/>
            <a:ext cx="38877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r-BE" altLang="en-US" sz="2000" b="1" i="0">
                <a:solidFill>
                  <a:schemeClr val="bg1"/>
                </a:solidFill>
              </a:rPr>
              <a:t>Address the ethical dimension</a:t>
            </a:r>
            <a:endParaRPr lang="en-GB" altLang="en-US" sz="2000" b="1" i="0">
              <a:solidFill>
                <a:schemeClr val="bg1"/>
              </a:solidFill>
            </a:endParaRPr>
          </a:p>
        </p:txBody>
      </p:sp>
      <p:sp>
        <p:nvSpPr>
          <p:cNvPr id="23557" name="TextBox 5"/>
          <p:cNvSpPr txBox="1">
            <a:spLocks noChangeArrowheads="1"/>
          </p:cNvSpPr>
          <p:nvPr/>
        </p:nvSpPr>
        <p:spPr bwMode="auto">
          <a:xfrm>
            <a:off x="2063750" y="209550"/>
            <a:ext cx="27368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BE" altLang="en-US" sz="2800" b="1" i="0">
                <a:solidFill>
                  <a:schemeClr val="bg1"/>
                </a:solidFill>
              </a:rPr>
              <a:t>Challenge 3:</a:t>
            </a:r>
            <a:endParaRPr lang="en-GB" altLang="en-US" sz="2800" b="1" i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43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0563" y="1143001"/>
            <a:ext cx="8229600" cy="936625"/>
          </a:xfrm>
        </p:spPr>
        <p:txBody>
          <a:bodyPr/>
          <a:lstStyle/>
          <a:p>
            <a:pPr algn="ctr">
              <a:defRPr/>
            </a:pPr>
            <a:r>
              <a:rPr lang="fr-BE" dirty="0" smtClean="0"/>
              <a:t>Respect of </a:t>
            </a:r>
            <a:r>
              <a:rPr lang="fr-BE" dirty="0" err="1" smtClean="0"/>
              <a:t>ethical</a:t>
            </a:r>
            <a:r>
              <a:rPr lang="fr-BE" dirty="0" smtClean="0"/>
              <a:t> </a:t>
            </a:r>
            <a:r>
              <a:rPr lang="fr-BE" dirty="0" err="1" smtClean="0"/>
              <a:t>principles</a:t>
            </a:r>
            <a:endParaRPr lang="en-GB" dirty="0"/>
          </a:p>
        </p:txBody>
      </p:sp>
      <p:pic>
        <p:nvPicPr>
          <p:cNvPr id="3072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513" y="1949450"/>
            <a:ext cx="25717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976" y="5597525"/>
            <a:ext cx="3114675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1" y="2227263"/>
            <a:ext cx="32099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C:\Users\loreriv\Downloads\CodM-6FWgAAevKm.jpg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7" t="6925" r="12824"/>
          <a:stretch/>
        </p:blipFill>
        <p:spPr bwMode="auto">
          <a:xfrm>
            <a:off x="4632278" y="3439706"/>
            <a:ext cx="2087382" cy="199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7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076" y="4221164"/>
            <a:ext cx="2657475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5" y="3933825"/>
            <a:ext cx="17145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9" name="TextBox 10"/>
          <p:cNvSpPr txBox="1">
            <a:spLocks noChangeArrowheads="1"/>
          </p:cNvSpPr>
          <p:nvPr/>
        </p:nvSpPr>
        <p:spPr bwMode="auto">
          <a:xfrm>
            <a:off x="2063750" y="209550"/>
            <a:ext cx="27368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BE" altLang="en-US" sz="2800" b="1" i="0">
                <a:solidFill>
                  <a:schemeClr val="bg1"/>
                </a:solidFill>
              </a:rPr>
              <a:t>Action 5</a:t>
            </a:r>
            <a:endParaRPr lang="en-GB" altLang="en-US" sz="2800" b="1" i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21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9288" y="1771651"/>
            <a:ext cx="8229600" cy="936625"/>
          </a:xfrm>
        </p:spPr>
        <p:txBody>
          <a:bodyPr/>
          <a:lstStyle/>
          <a:p>
            <a:pPr>
              <a:defRPr/>
            </a:pPr>
            <a:r>
              <a:rPr lang="fr-BE" altLang="en-US" dirty="0" smtClean="0"/>
              <a:t>C</a:t>
            </a:r>
            <a:endParaRPr lang="en-GB" altLang="en-US" dirty="0" smtClean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17688" y="981076"/>
            <a:ext cx="8342312" cy="5876925"/>
          </a:xfrm>
        </p:spPr>
      </p:pic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6600825" y="115889"/>
            <a:ext cx="38877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r-BE" altLang="en-US" sz="2000" b="1" i="0">
                <a:solidFill>
                  <a:schemeClr val="bg1"/>
                </a:solidFill>
              </a:rPr>
              <a:t>Ensure strong European presence in AI</a:t>
            </a:r>
            <a:endParaRPr lang="en-GB" altLang="en-US" sz="2000" b="1" i="0">
              <a:solidFill>
                <a:schemeClr val="bg1"/>
              </a:solidFill>
            </a:endParaRPr>
          </a:p>
        </p:txBody>
      </p:sp>
      <p:sp>
        <p:nvSpPr>
          <p:cNvPr id="20485" name="TextBox 5"/>
          <p:cNvSpPr txBox="1">
            <a:spLocks noChangeArrowheads="1"/>
          </p:cNvSpPr>
          <p:nvPr/>
        </p:nvSpPr>
        <p:spPr bwMode="auto">
          <a:xfrm>
            <a:off x="2063750" y="209550"/>
            <a:ext cx="27368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BE" altLang="en-US" sz="2800" b="1" i="0">
                <a:solidFill>
                  <a:schemeClr val="bg1"/>
                </a:solidFill>
              </a:rPr>
              <a:t>Challenge 1:</a:t>
            </a:r>
            <a:endParaRPr lang="en-GB" altLang="en-US" sz="2800" b="1" i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08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hord 35"/>
          <p:cNvSpPr/>
          <p:nvPr/>
        </p:nvSpPr>
        <p:spPr>
          <a:xfrm rot="10800000">
            <a:off x="4930233" y="1689805"/>
            <a:ext cx="1472400" cy="1472400"/>
          </a:xfrm>
          <a:prstGeom prst="chord">
            <a:avLst>
              <a:gd name="adj1" fmla="val 15969491"/>
              <a:gd name="adj2" fmla="val 5530134"/>
            </a:avLst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39" name="Chord 38"/>
          <p:cNvSpPr/>
          <p:nvPr/>
        </p:nvSpPr>
        <p:spPr>
          <a:xfrm rot="10800000" flipH="1">
            <a:off x="5044363" y="1689805"/>
            <a:ext cx="1472400" cy="1472400"/>
          </a:xfrm>
          <a:prstGeom prst="chord">
            <a:avLst>
              <a:gd name="adj1" fmla="val 16115543"/>
              <a:gd name="adj2" fmla="val 5504103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605" y="1936759"/>
            <a:ext cx="1000969" cy="998157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839788" y="3267827"/>
            <a:ext cx="5157787" cy="2334579"/>
          </a:xfrm>
        </p:spPr>
        <p:txBody>
          <a:bodyPr/>
          <a:lstStyle/>
          <a:p>
            <a:pPr>
              <a:buClr>
                <a:schemeClr val="accent3"/>
              </a:buClr>
              <a:defRPr/>
            </a:pPr>
            <a:r>
              <a:rPr lang="en-IE" dirty="0" smtClean="0"/>
              <a:t>For consumers</a:t>
            </a:r>
          </a:p>
          <a:p>
            <a:pPr>
              <a:buClr>
                <a:schemeClr val="accent3"/>
              </a:buClr>
              <a:defRPr/>
            </a:pPr>
            <a:r>
              <a:rPr lang="en-IE" dirty="0" smtClean="0"/>
              <a:t>For business</a:t>
            </a:r>
          </a:p>
          <a:p>
            <a:pPr>
              <a:buClr>
                <a:schemeClr val="accent3"/>
              </a:buClr>
              <a:defRPr/>
            </a:pPr>
            <a:r>
              <a:rPr lang="en-IE" dirty="0" smtClean="0"/>
              <a:t>For the public interest</a:t>
            </a:r>
            <a:endParaRPr lang="en-IE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4"/>
          </p:nvPr>
        </p:nvSpPr>
        <p:spPr>
          <a:xfrm>
            <a:off x="7325032" y="3267827"/>
            <a:ext cx="4030356" cy="2334579"/>
          </a:xfrm>
        </p:spPr>
        <p:txBody>
          <a:bodyPr/>
          <a:lstStyle/>
          <a:p>
            <a:pPr>
              <a:buClr>
                <a:schemeClr val="accent5"/>
              </a:buClr>
              <a:defRPr/>
            </a:pPr>
            <a:r>
              <a:rPr lang="en-IE" dirty="0" smtClean="0"/>
              <a:t>For safety of consumers and users</a:t>
            </a:r>
          </a:p>
          <a:p>
            <a:pPr>
              <a:buClr>
                <a:schemeClr val="accent5"/>
              </a:buClr>
              <a:defRPr/>
            </a:pPr>
            <a:r>
              <a:rPr lang="en-IE" dirty="0" smtClean="0"/>
              <a:t>For fundamental rights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IE" smtClean="0"/>
              <a:t>6</a:t>
            </a:fld>
            <a:endParaRPr lang="en-I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 smtClean="0"/>
              <a:t>Recall: baseline argument</a:t>
            </a:r>
            <a:endParaRPr lang="en-IE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7073130" y="2042514"/>
            <a:ext cx="4627257" cy="0"/>
          </a:xfrm>
          <a:prstGeom prst="line">
            <a:avLst/>
          </a:prstGeom>
          <a:ln w="19050"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7248618" y="2073065"/>
            <a:ext cx="45205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IE" sz="2800" b="1" dirty="0" smtClean="0">
                <a:solidFill>
                  <a:schemeClr val="accent5"/>
                </a:solidFill>
              </a:rPr>
              <a:t>… but creates some risks</a:t>
            </a:r>
            <a:endParaRPr lang="en-IE" sz="2800" b="1" dirty="0">
              <a:solidFill>
                <a:schemeClr val="accent5"/>
              </a:solidFill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 flipH="1">
            <a:off x="997114" y="2042514"/>
            <a:ext cx="3358576" cy="0"/>
          </a:xfrm>
          <a:prstGeom prst="line">
            <a:avLst/>
          </a:prstGeom>
          <a:ln w="19050"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944436" y="2073065"/>
            <a:ext cx="23791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</a:pPr>
            <a:r>
              <a:rPr lang="en-IE" sz="2800" b="1" dirty="0" smtClean="0">
                <a:solidFill>
                  <a:schemeClr val="accent3"/>
                </a:solidFill>
              </a:rPr>
              <a:t>AI is good …</a:t>
            </a:r>
            <a:endParaRPr lang="en-IE" sz="2800" b="1" dirty="0">
              <a:solidFill>
                <a:schemeClr val="accent3"/>
              </a:solidFill>
            </a:endParaRP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426" y="2165296"/>
            <a:ext cx="602677" cy="60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6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250000"/>
              </a:lnSpc>
              <a:buFont typeface="+mj-lt"/>
              <a:buAutoNum type="arabicPeriod"/>
            </a:pPr>
            <a:r>
              <a:rPr lang="en-GB" sz="2800" dirty="0" smtClean="0"/>
              <a:t>Increase availability of data </a:t>
            </a:r>
            <a:r>
              <a:rPr lang="en-GB" sz="2800" dirty="0" smtClean="0">
                <a:sym typeface="Symbol" panose="05050102010706020507" pitchFamily="18" charset="2"/>
              </a:rPr>
              <a:t> </a:t>
            </a:r>
            <a:r>
              <a:rPr lang="en-GB" sz="2800" b="1" dirty="0" smtClean="0">
                <a:solidFill>
                  <a:schemeClr val="accent5"/>
                </a:solidFill>
                <a:sym typeface="Symbol" panose="05050102010706020507" pitchFamily="18" charset="2"/>
              </a:rPr>
              <a:t>Data Strategy</a:t>
            </a:r>
          </a:p>
          <a:p>
            <a:pPr marL="457200" indent="-457200">
              <a:lnSpc>
                <a:spcPct val="250000"/>
              </a:lnSpc>
              <a:buFont typeface="+mj-lt"/>
              <a:buAutoNum type="arabicPeriod"/>
            </a:pPr>
            <a:r>
              <a:rPr lang="en-GB" sz="2800" dirty="0" smtClean="0">
                <a:sym typeface="Symbol" panose="05050102010706020507" pitchFamily="18" charset="2"/>
              </a:rPr>
              <a:t>Ecosystem of excellence</a:t>
            </a:r>
          </a:p>
          <a:p>
            <a:pPr marL="457200" indent="-457200">
              <a:lnSpc>
                <a:spcPct val="250000"/>
              </a:lnSpc>
              <a:buFont typeface="+mj-lt"/>
              <a:buAutoNum type="arabicPeriod"/>
            </a:pPr>
            <a:r>
              <a:rPr lang="en-GB" sz="2800" dirty="0" smtClean="0">
                <a:sym typeface="Symbol" panose="05050102010706020507" pitchFamily="18" charset="2"/>
              </a:rPr>
              <a:t>Ecosystem of trust</a:t>
            </a:r>
            <a:endParaRPr lang="en-GB" altLang="en-US" sz="2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endParaRPr lang="en-GB" sz="2800" dirty="0" smtClean="0"/>
          </a:p>
          <a:p>
            <a:pPr lvl="1">
              <a:spcAft>
                <a:spcPts val="1200"/>
              </a:spcAft>
            </a:pPr>
            <a:endParaRPr lang="en-GB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The White Paper is not alone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5689343" y="4260223"/>
            <a:ext cx="5601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sym typeface="Symbol" panose="05050102010706020507" pitchFamily="18" charset="2"/>
              </a:rPr>
              <a:t></a:t>
            </a:r>
            <a:endParaRPr lang="fr-BE" sz="2800" dirty="0"/>
          </a:p>
        </p:txBody>
      </p:sp>
      <p:sp>
        <p:nvSpPr>
          <p:cNvPr id="7" name="Rectangle 6"/>
          <p:cNvSpPr/>
          <p:nvPr/>
        </p:nvSpPr>
        <p:spPr>
          <a:xfrm>
            <a:off x="6156257" y="4276019"/>
            <a:ext cx="22605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chemeClr val="accent5"/>
                </a:solidFill>
                <a:sym typeface="Symbol" panose="05050102010706020507" pitchFamily="18" charset="2"/>
              </a:rPr>
              <a:t>White Paper</a:t>
            </a:r>
            <a:endParaRPr lang="fr-BE" sz="2800" b="1" dirty="0">
              <a:solidFill>
                <a:schemeClr val="accent5"/>
              </a:solidFill>
            </a:endParaRPr>
          </a:p>
        </p:txBody>
      </p:sp>
      <p:sp>
        <p:nvSpPr>
          <p:cNvPr id="8" name="Right Bracket 7"/>
          <p:cNvSpPr/>
          <p:nvPr/>
        </p:nvSpPr>
        <p:spPr>
          <a:xfrm>
            <a:off x="5506064" y="3647768"/>
            <a:ext cx="294967" cy="1759974"/>
          </a:xfrm>
          <a:prstGeom prst="righ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5856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6619" y="-32801"/>
            <a:ext cx="6437746" cy="694688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482860"/>
            <a:ext cx="5312753" cy="782357"/>
          </a:xfrm>
        </p:spPr>
        <p:txBody>
          <a:bodyPr/>
          <a:lstStyle/>
          <a:p>
            <a:r>
              <a:rPr lang="en-IE" sz="3600" dirty="0"/>
              <a:t>Worldwide participation with focus on Europe</a:t>
            </a:r>
            <a:endParaRPr lang="en-GB" sz="3700" dirty="0"/>
          </a:p>
        </p:txBody>
      </p:sp>
      <p:sp>
        <p:nvSpPr>
          <p:cNvPr id="8" name="TextBox 7"/>
          <p:cNvSpPr txBox="1"/>
          <p:nvPr/>
        </p:nvSpPr>
        <p:spPr>
          <a:xfrm>
            <a:off x="970722" y="1463040"/>
            <a:ext cx="4802005" cy="1364476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>
              <a:spcAft>
                <a:spcPts val="800"/>
              </a:spcAft>
            </a:pPr>
            <a:r>
              <a:rPr lang="en-GB" sz="2200" b="1" dirty="0" smtClean="0">
                <a:solidFill>
                  <a:schemeClr val="tx2"/>
                </a:solidFill>
              </a:rPr>
              <a:t>84% </a:t>
            </a:r>
            <a:r>
              <a:rPr lang="en-GB" sz="2200" dirty="0" smtClean="0"/>
              <a:t>of responses came from </a:t>
            </a:r>
            <a:r>
              <a:rPr lang="en-GB" sz="2200" b="1" dirty="0" smtClean="0"/>
              <a:t>EU27</a:t>
            </a:r>
            <a:endParaRPr lang="en-US" sz="2200" b="1" dirty="0">
              <a:solidFill>
                <a:srgbClr val="00449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Other countries include </a:t>
            </a:r>
            <a:r>
              <a:rPr lang="en-US" dirty="0"/>
              <a:t>India, China, Japan, Syria, Iraq, Brazil, Mexico, Canada, </a:t>
            </a:r>
            <a:r>
              <a:rPr lang="en-US" b="1" dirty="0"/>
              <a:t>the US </a:t>
            </a:r>
            <a:r>
              <a:rPr lang="en-US" dirty="0"/>
              <a:t>and</a:t>
            </a:r>
            <a:r>
              <a:rPr lang="en-US" b="1" dirty="0"/>
              <a:t> the </a:t>
            </a:r>
            <a:r>
              <a:rPr lang="en-US" b="1" dirty="0" smtClean="0"/>
              <a:t>UK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52" b="100000" l="0" r="100000">
                        <a14:foregroundMark x1="54839" y1="26543" x2="54839" y2="26543"/>
                        <a14:foregroundMark x1="25000" y1="33642" x2="25000" y2="33642"/>
                        <a14:foregroundMark x1="15054" y1="63272" x2="15054" y2="63272"/>
                        <a14:foregroundMark x1="86828" y1="72840" x2="86828" y2="72840"/>
                        <a14:foregroundMark x1="76344" y1="37037" x2="76344" y2="3703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4551" y="4192433"/>
            <a:ext cx="537334" cy="46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62583" y="3071308"/>
            <a:ext cx="256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406</a:t>
            </a:r>
            <a:r>
              <a:rPr lang="en-GB" dirty="0"/>
              <a:t> </a:t>
            </a:r>
            <a:r>
              <a:rPr lang="en-GB" dirty="0" smtClean="0"/>
              <a:t>citizens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1762583" y="3680720"/>
            <a:ext cx="4940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352</a:t>
            </a:r>
            <a:r>
              <a:rPr lang="en-GB" dirty="0"/>
              <a:t> </a:t>
            </a:r>
            <a:r>
              <a:rPr lang="en-GB" dirty="0" smtClean="0"/>
              <a:t>business </a:t>
            </a:r>
            <a:r>
              <a:rPr lang="en-GB" dirty="0"/>
              <a:t>and </a:t>
            </a:r>
            <a:r>
              <a:rPr lang="en-GB" dirty="0" smtClean="0"/>
              <a:t>industry</a:t>
            </a: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1762583" y="4290132"/>
            <a:ext cx="41889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160 </a:t>
            </a:r>
            <a:r>
              <a:rPr lang="en-GB" dirty="0" smtClean="0"/>
              <a:t>civil </a:t>
            </a:r>
            <a:r>
              <a:rPr lang="en-GB" dirty="0"/>
              <a:t>society</a:t>
            </a:r>
            <a:r>
              <a:rPr lang="en-GB" b="1" dirty="0"/>
              <a:t> </a:t>
            </a:r>
            <a:endParaRPr lang="fr-BE" b="1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593" y="2998726"/>
            <a:ext cx="576063" cy="56445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7986" y="5425833"/>
            <a:ext cx="590969" cy="540000"/>
          </a:xfrm>
          <a:prstGeom prst="rect">
            <a:avLst/>
          </a:prstGeom>
        </p:spPr>
      </p:pic>
      <p:sp>
        <p:nvSpPr>
          <p:cNvPr id="20" name="Oval 19"/>
          <p:cNvSpPr/>
          <p:nvPr/>
        </p:nvSpPr>
        <p:spPr>
          <a:xfrm>
            <a:off x="1054797" y="6065128"/>
            <a:ext cx="456827" cy="458606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200" dirty="0"/>
          </a:p>
        </p:txBody>
      </p:sp>
      <p:sp>
        <p:nvSpPr>
          <p:cNvPr id="21" name="Rectangle 20"/>
          <p:cNvSpPr/>
          <p:nvPr/>
        </p:nvSpPr>
        <p:spPr>
          <a:xfrm>
            <a:off x="1073262" y="5930324"/>
            <a:ext cx="6893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2"/>
              </a:buClr>
            </a:pP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762582" y="6118367"/>
            <a:ext cx="41889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72 </a:t>
            </a:r>
            <a:r>
              <a:rPr lang="en-GB" dirty="0" smtClean="0"/>
              <a:t>other</a:t>
            </a:r>
            <a:endParaRPr lang="fr-BE" b="1" dirty="0"/>
          </a:p>
        </p:txBody>
      </p:sp>
      <p:sp>
        <p:nvSpPr>
          <p:cNvPr id="25" name="Rectangle 24"/>
          <p:cNvSpPr/>
          <p:nvPr/>
        </p:nvSpPr>
        <p:spPr>
          <a:xfrm>
            <a:off x="1762583" y="4899544"/>
            <a:ext cx="41889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152 </a:t>
            </a:r>
            <a:r>
              <a:rPr lang="en-GB" dirty="0" smtClean="0"/>
              <a:t>academia</a:t>
            </a:r>
            <a:endParaRPr lang="fr-BE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31" b="96308" l="3665" r="95812">
                        <a14:foregroundMark x1="33246" y1="29846" x2="69895" y2="372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9698" y="3600768"/>
            <a:ext cx="571238" cy="486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7036" y="4831643"/>
            <a:ext cx="615682" cy="620095"/>
          </a:xfrm>
          <a:prstGeom prst="rect">
            <a:avLst/>
          </a:prstGeom>
        </p:spPr>
      </p:pic>
      <p:sp>
        <p:nvSpPr>
          <p:cNvPr id="82" name="Rectangle 81"/>
          <p:cNvSpPr/>
          <p:nvPr/>
        </p:nvSpPr>
        <p:spPr>
          <a:xfrm>
            <a:off x="7461132" y="3772713"/>
            <a:ext cx="15272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/>
              <a:t>162</a:t>
            </a:r>
            <a:r>
              <a:rPr lang="en-GB" sz="1400" dirty="0" smtClean="0"/>
              <a:t> </a:t>
            </a:r>
            <a:r>
              <a:rPr lang="en-GB" sz="14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BELGIUM</a:t>
            </a:r>
            <a:endParaRPr lang="en-GB" sz="1400" dirty="0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0035574" y="5241167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/>
              <a:t>5</a:t>
            </a:r>
            <a:endParaRPr lang="en-GB" sz="1600" dirty="0"/>
          </a:p>
        </p:txBody>
      </p:sp>
      <p:sp>
        <p:nvSpPr>
          <p:cNvPr id="84" name="Rectangle 83"/>
          <p:cNvSpPr/>
          <p:nvPr/>
        </p:nvSpPr>
        <p:spPr>
          <a:xfrm>
            <a:off x="8846774" y="3895824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/>
              <a:t>7</a:t>
            </a:r>
            <a:endParaRPr lang="en-GB" sz="1600" dirty="0"/>
          </a:p>
        </p:txBody>
      </p:sp>
      <p:sp>
        <p:nvSpPr>
          <p:cNvPr id="85" name="Rectangle 84"/>
          <p:cNvSpPr/>
          <p:nvPr/>
        </p:nvSpPr>
        <p:spPr>
          <a:xfrm>
            <a:off x="7949899" y="2627425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26</a:t>
            </a:r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8319627" y="3372604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251</a:t>
            </a:r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10048873" y="1963160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5960818" y="3086697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18</a:t>
            </a:r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9885455" y="5633851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1762583" y="5508956"/>
            <a:ext cx="41889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73 </a:t>
            </a:r>
            <a:r>
              <a:rPr lang="en-GB" dirty="0" smtClean="0"/>
              <a:t>public authorities</a:t>
            </a:r>
            <a:endParaRPr lang="fr-BE" b="1" dirty="0"/>
          </a:p>
        </p:txBody>
      </p:sp>
      <p:sp>
        <p:nvSpPr>
          <p:cNvPr id="91" name="Rectangle 90"/>
          <p:cNvSpPr/>
          <p:nvPr/>
        </p:nvSpPr>
        <p:spPr>
          <a:xfrm>
            <a:off x="6555623" y="5613601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105</a:t>
            </a:r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7461132" y="4345202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117</a:t>
            </a:r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9454744" y="5425833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n-GB" sz="14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CROATIA</a:t>
            </a:r>
            <a:endParaRPr lang="en-GB" sz="1400" dirty="0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8363045" y="5241167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60</a:t>
            </a:r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10881955" y="6511316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GB" sz="14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CYPRUS</a:t>
            </a:r>
            <a:endParaRPr lang="en-GB" sz="1400" dirty="0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10148973" y="2368730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9856763" y="2743076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7528664" y="3972768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n-GB" sz="14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LUXEMBOURG</a:t>
            </a:r>
            <a:endParaRPr lang="en-GB" sz="1400" dirty="0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9722037" y="4363702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9063297" y="6415500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5 </a:t>
            </a:r>
            <a:r>
              <a:rPr lang="en-GB" sz="14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MALTA</a:t>
            </a:r>
            <a:endParaRPr lang="en-GB" sz="1400" dirty="0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7419993" y="3144951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60 </a:t>
            </a:r>
            <a:r>
              <a:rPr lang="en-GB" sz="14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NETHERLANDS</a:t>
            </a:r>
            <a:endParaRPr lang="en-GB" sz="1400" dirty="0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9038258" y="4237480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33</a:t>
            </a:r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9357840" y="3362136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20 </a:t>
            </a:r>
            <a:r>
              <a:rPr lang="en-GB" sz="14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POLAND</a:t>
            </a:r>
            <a:endParaRPr lang="en-GB" sz="1400" dirty="0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5981982" y="5857260"/>
            <a:ext cx="256232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26 </a:t>
            </a:r>
          </a:p>
          <a:p>
            <a:r>
              <a:rPr lang="en-GB" sz="14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PORTUGAL</a:t>
            </a:r>
            <a:endParaRPr lang="en-GB" sz="1400" dirty="0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0356809" y="4528874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18</a:t>
            </a:r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8770473" y="4708124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n-GB" sz="14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SLOVENIA</a:t>
            </a:r>
            <a:endParaRPr lang="en-GB" sz="1400" dirty="0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9454744" y="4102092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n-GB" sz="14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SLOVAKIA</a:t>
            </a:r>
            <a:endParaRPr lang="en-GB" sz="1400" dirty="0">
              <a:solidFill>
                <a:schemeClr val="tx1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10639004" y="681088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30</a:t>
            </a:r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9257145" y="521061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30</a:t>
            </a:r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8319627" y="1083642"/>
            <a:ext cx="256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558738" y="3241776"/>
            <a:ext cx="663443" cy="321405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1" name="Rectangle 110"/>
          <p:cNvSpPr/>
          <p:nvPr/>
        </p:nvSpPr>
        <p:spPr>
          <a:xfrm>
            <a:off x="11004675" y="4040319"/>
            <a:ext cx="663443" cy="321405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2" name="Rectangle 111"/>
          <p:cNvSpPr/>
          <p:nvPr/>
        </p:nvSpPr>
        <p:spPr>
          <a:xfrm>
            <a:off x="11571687" y="5898159"/>
            <a:ext cx="663443" cy="321405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3" name="Rectangle 112"/>
          <p:cNvSpPr/>
          <p:nvPr/>
        </p:nvSpPr>
        <p:spPr>
          <a:xfrm>
            <a:off x="12036172" y="6524721"/>
            <a:ext cx="663443" cy="321405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4" name="Rectangle 113"/>
          <p:cNvSpPr/>
          <p:nvPr/>
        </p:nvSpPr>
        <p:spPr>
          <a:xfrm>
            <a:off x="8114977" y="6763846"/>
            <a:ext cx="663443" cy="321405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3322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rgbClr val="0F5494"/>
              </a:buClr>
              <a:buFontTx/>
              <a:buNone/>
              <a:defRPr/>
            </a:pPr>
            <a:r>
              <a:rPr lang="en-IE" dirty="0" smtClean="0"/>
              <a:t>Build on the coordinated plan (December 2018):</a:t>
            </a:r>
          </a:p>
          <a:p>
            <a:pPr marL="0" indent="0">
              <a:buClr>
                <a:srgbClr val="0F5494"/>
              </a:buClr>
              <a:buFontTx/>
              <a:buNone/>
              <a:defRPr/>
            </a:pPr>
            <a:endParaRPr lang="en-IE" dirty="0" smtClean="0"/>
          </a:p>
          <a:p>
            <a:pPr marL="0" indent="0">
              <a:buClr>
                <a:srgbClr val="0F5494"/>
              </a:buClr>
              <a:buFontTx/>
              <a:buNone/>
              <a:defRPr/>
            </a:pPr>
            <a:endParaRPr lang="en-IE" dirty="0" smtClean="0"/>
          </a:p>
          <a:p>
            <a:pPr marL="536575" indent="-271463">
              <a:buClr>
                <a:srgbClr val="0F5494"/>
              </a:buClr>
              <a:defRPr/>
            </a:pPr>
            <a:endParaRPr lang="en-IE" dirty="0" smtClean="0"/>
          </a:p>
          <a:p>
            <a:pPr marL="0" indent="0">
              <a:buFontTx/>
              <a:buNone/>
              <a:defRPr/>
            </a:pPr>
            <a:r>
              <a:rPr lang="en-IE" dirty="0" smtClean="0">
                <a:sym typeface="Symbol" panose="05050102010706020507" pitchFamily="18" charset="2"/>
              </a:rPr>
              <a:t></a:t>
            </a:r>
            <a:r>
              <a:rPr lang="en-IE" dirty="0" smtClean="0"/>
              <a:t> leverage EU strengths in e.g.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/>
            </a:pPr>
            <a:r>
              <a:rPr lang="en-IE" dirty="0" smtClean="0"/>
              <a:t>low power systems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/>
            </a:pPr>
            <a:r>
              <a:rPr lang="en-IE" dirty="0" smtClean="0"/>
              <a:t>neuromorphic solutions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/>
            </a:pPr>
            <a:r>
              <a:rPr lang="en-IE" dirty="0" smtClean="0"/>
              <a:t>quantum computing</a:t>
            </a:r>
          </a:p>
          <a:p>
            <a:endParaRPr lang="en-IE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Foster an “ecosystem of excellence”</a:t>
            </a:r>
            <a:endParaRPr lang="en-IE" dirty="0"/>
          </a:p>
        </p:txBody>
      </p:sp>
      <p:sp>
        <p:nvSpPr>
          <p:cNvPr id="11" name="Rectangle 10"/>
          <p:cNvSpPr/>
          <p:nvPr/>
        </p:nvSpPr>
        <p:spPr>
          <a:xfrm>
            <a:off x="970722" y="2458067"/>
            <a:ext cx="2431239" cy="1415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 smtClean="0"/>
              <a:t>Streamline research</a:t>
            </a:r>
            <a:endParaRPr lang="en-IE" dirty="0"/>
          </a:p>
        </p:txBody>
      </p:sp>
      <p:sp>
        <p:nvSpPr>
          <p:cNvPr id="12" name="Rectangle 11"/>
          <p:cNvSpPr/>
          <p:nvPr/>
        </p:nvSpPr>
        <p:spPr>
          <a:xfrm>
            <a:off x="3665509" y="2458067"/>
            <a:ext cx="2431239" cy="1415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 smtClean="0"/>
              <a:t>Foster collaboration</a:t>
            </a:r>
            <a:endParaRPr lang="en-IE" dirty="0"/>
          </a:p>
        </p:txBody>
      </p:sp>
      <p:sp>
        <p:nvSpPr>
          <p:cNvPr id="13" name="Rectangle 12"/>
          <p:cNvSpPr/>
          <p:nvPr/>
        </p:nvSpPr>
        <p:spPr>
          <a:xfrm>
            <a:off x="6360296" y="2458067"/>
            <a:ext cx="2431239" cy="1415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 smtClean="0"/>
              <a:t>Increase investment</a:t>
            </a:r>
            <a:endParaRPr lang="en-IE" dirty="0"/>
          </a:p>
        </p:txBody>
      </p:sp>
      <p:sp>
        <p:nvSpPr>
          <p:cNvPr id="14" name="Rectangle 13"/>
          <p:cNvSpPr/>
          <p:nvPr/>
        </p:nvSpPr>
        <p:spPr>
          <a:xfrm>
            <a:off x="9055083" y="2458067"/>
            <a:ext cx="2431239" cy="1415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 smtClean="0"/>
              <a:t>Facilitate take-up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255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098AE41A192E4C85C747A9850AEF9A" ma:contentTypeVersion="1" ma:contentTypeDescription="Create a new document." ma:contentTypeScope="" ma:versionID="5a8770b97c883eee6e80458dbe9e6cc2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ef2aa9ed40e72a78c3822fc753b43e87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EEACE0-6474-4130-B64E-D9F9E5478D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F87431-2774-4E17-BE38-8A579357848D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B1CAF70-02D1-4551-A536-63581F6A80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1751</TotalTime>
  <Words>705</Words>
  <Application>Microsoft Office PowerPoint</Application>
  <PresentationFormat>Widescreen</PresentationFormat>
  <Paragraphs>166</Paragraphs>
  <Slides>17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MS PGothic</vt:lpstr>
      <vt:lpstr>Arial</vt:lpstr>
      <vt:lpstr>Calibri</vt:lpstr>
      <vt:lpstr>EC Square Sans Cond Pro</vt:lpstr>
      <vt:lpstr>ECSquareSansPro-Bold</vt:lpstr>
      <vt:lpstr>ECSquareSansPro-Regular</vt:lpstr>
      <vt:lpstr>Symbol</vt:lpstr>
      <vt:lpstr>Verdana</vt:lpstr>
      <vt:lpstr>Office Theme</vt:lpstr>
      <vt:lpstr>Microsoft Excel Chart</vt:lpstr>
      <vt:lpstr>The Commission’s approach  to artificial intelligence  </vt:lpstr>
      <vt:lpstr>AI will improve our lives</vt:lpstr>
      <vt:lpstr>PowerPoint Presentation</vt:lpstr>
      <vt:lpstr>Respect of ethical principles</vt:lpstr>
      <vt:lpstr>C</vt:lpstr>
      <vt:lpstr>Recall: baseline argument</vt:lpstr>
      <vt:lpstr>The White Paper is not alone</vt:lpstr>
      <vt:lpstr>Worldwide participation with focus on Europe</vt:lpstr>
      <vt:lpstr>Foster an “ecosystem of excellence”</vt:lpstr>
      <vt:lpstr>Public consultation: Ecosystem of excellence</vt:lpstr>
      <vt:lpstr>PowerPoint Presentation</vt:lpstr>
      <vt:lpstr>Promote an “ecosystem of trust”</vt:lpstr>
      <vt:lpstr>Public consultation: Ecosystem of trust</vt:lpstr>
      <vt:lpstr>Special case: biometric remote identification</vt:lpstr>
      <vt:lpstr>Respondents are very cautious about biometric identification systems</vt:lpstr>
      <vt:lpstr>Thank you</vt:lpstr>
      <vt:lpstr>Key requirements of the HLEG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Yvonne (COMM)</dc:creator>
  <cp:lastModifiedBy>ULBRICH Martin (CNECT)</cp:lastModifiedBy>
  <cp:revision>114</cp:revision>
  <dcterms:created xsi:type="dcterms:W3CDTF">2019-08-09T12:06:42Z</dcterms:created>
  <dcterms:modified xsi:type="dcterms:W3CDTF">2020-12-08T12:05:52Z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0x010100AF098AE41A192E4C85C747A9850AEF9A</vt:lpwstr>
  </property>
</Properties>
</file>