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2" r:id="rId7"/>
    <p:sldId id="265" r:id="rId8"/>
  </p:sldIdLst>
  <p:sldSz cx="9144000" cy="6858000" type="screen4x3"/>
  <p:notesSz cx="6797675" cy="9928225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idco-sd-tech2" initials="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DE547"/>
    <a:srgbClr val="0066CC"/>
    <a:srgbClr val="CC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91" autoAdjust="0"/>
    <p:restoredTop sz="94689" autoAdjust="0"/>
  </p:normalViewPr>
  <p:slideViewPr>
    <p:cSldViewPr snapToGrid="0">
      <p:cViewPr varScale="1">
        <p:scale>
          <a:sx n="62" d="100"/>
          <a:sy n="62" d="100"/>
        </p:scale>
        <p:origin x="-662" y="-91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86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21381B88-CCD7-4BA5-8C50-2171AFECCA9C}" type="datetimeFigureOut">
              <a:rPr lang="en-US"/>
              <a:pPr>
                <a:defRPr/>
              </a:pPr>
              <a:t>4/26/2012</a:t>
            </a:fld>
            <a:endParaRPr lang="en-US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5988" y="744538"/>
            <a:ext cx="496570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6463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53DA5BAC-2EF4-42BA-A792-DDF8C8ED67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1638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1843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2048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2253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2457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2662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3277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4224CF-B723-4A73-8864-B0EABF660F4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548D0A-30CE-458D-A544-E27F6E99DA7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C4AF39-CDD9-4C24-A727-DBD6E8C2BF8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63C05E-653F-4144-AE43-995E973975B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FA4C70-2638-4040-8345-6C7912B65EA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79270D-3DEE-422A-A596-C2D0040EC86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BA4963-B817-40F4-BD8A-84799E45E8A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226850-91F8-4324-B556-48797E83D75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6EBF1E-4BC9-4BB3-AE79-A44EF36800D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B43A70-11F3-478B-915A-3A32E6DEFC1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7A7D3-0376-4221-9DE5-F37D67F6569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8150A7-DFBD-4843-83D2-60AB01ECC48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F0CFD76C-2E87-42A9-9F2F-9B598B6594A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98"/>
          <p:cNvSpPr>
            <a:spLocks noChangeArrowheads="1"/>
          </p:cNvSpPr>
          <p:nvPr/>
        </p:nvSpPr>
        <p:spPr bwMode="auto">
          <a:xfrm>
            <a:off x="457200" y="274638"/>
            <a:ext cx="8229600" cy="70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sz="2400" b="1" dirty="0">
                <a:solidFill>
                  <a:schemeClr val="accent2"/>
                </a:solidFill>
              </a:rPr>
              <a:t>Support to the 	</a:t>
            </a:r>
          </a:p>
          <a:p>
            <a:r>
              <a:rPr lang="en-US" sz="2400" b="1" dirty="0">
                <a:solidFill>
                  <a:schemeClr val="accent2"/>
                </a:solidFill>
              </a:rPr>
              <a:t>Global Forest Resource Assessment process </a:t>
            </a:r>
          </a:p>
          <a:p>
            <a:endParaRPr lang="en-GB" sz="2400" b="1" dirty="0">
              <a:solidFill>
                <a:schemeClr val="tx2"/>
              </a:solidFill>
            </a:endParaRPr>
          </a:p>
        </p:txBody>
      </p:sp>
      <p:sp>
        <p:nvSpPr>
          <p:cNvPr id="15362" name="Text Box 100"/>
          <p:cNvSpPr txBox="1">
            <a:spLocks noChangeArrowheads="1"/>
          </p:cNvSpPr>
          <p:nvPr/>
        </p:nvSpPr>
        <p:spPr bwMode="auto">
          <a:xfrm>
            <a:off x="684213" y="981075"/>
            <a:ext cx="77755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15363" name="Text Box 102"/>
          <p:cNvSpPr txBox="1">
            <a:spLocks noChangeArrowheads="1"/>
          </p:cNvSpPr>
          <p:nvPr/>
        </p:nvSpPr>
        <p:spPr bwMode="auto">
          <a:xfrm>
            <a:off x="107950" y="990600"/>
            <a:ext cx="9036050" cy="5816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6213" indent="-176213"/>
            <a:r>
              <a:rPr lang="en-US" sz="2000" b="1" dirty="0" err="1">
                <a:solidFill>
                  <a:srgbClr val="CC0000"/>
                </a:solidFill>
              </a:rPr>
              <a:t>Organisations</a:t>
            </a:r>
            <a:r>
              <a:rPr lang="en-US" sz="2000" dirty="0">
                <a:solidFill>
                  <a:srgbClr val="CC0000"/>
                </a:solidFill>
              </a:rPr>
              <a:t>:</a:t>
            </a:r>
            <a:r>
              <a:rPr lang="en-US" sz="2000" dirty="0"/>
              <a:t> </a:t>
            </a:r>
          </a:p>
          <a:p>
            <a:pPr marL="176213" indent="-176213">
              <a:buFontTx/>
              <a:buChar char="•"/>
            </a:pPr>
            <a:r>
              <a:rPr lang="en-US" sz="2000" dirty="0">
                <a:solidFill>
                  <a:schemeClr val="accent2"/>
                </a:solidFill>
              </a:rPr>
              <a:t>Food and Agriculture Organization</a:t>
            </a:r>
            <a:r>
              <a:rPr lang="en-US" sz="2000" dirty="0"/>
              <a:t> of the United Nations (FAO) +</a:t>
            </a:r>
          </a:p>
          <a:p>
            <a:pPr marL="176213" indent="-176213">
              <a:buFontTx/>
              <a:buChar char="•"/>
            </a:pPr>
            <a:r>
              <a:rPr lang="en-US" sz="2000" dirty="0"/>
              <a:t>European Commission - </a:t>
            </a:r>
            <a:r>
              <a:rPr lang="en-US" sz="2000" dirty="0">
                <a:solidFill>
                  <a:schemeClr val="accent2"/>
                </a:solidFill>
              </a:rPr>
              <a:t>Joint Research Centre (JRC)</a:t>
            </a:r>
            <a:endParaRPr lang="en-US" sz="2000" dirty="0"/>
          </a:p>
          <a:p>
            <a:pPr marL="176213" indent="-176213"/>
            <a:endParaRPr lang="en-US" sz="1200" dirty="0"/>
          </a:p>
          <a:p>
            <a:pPr marL="176213" indent="-176213"/>
            <a:r>
              <a:rPr lang="en-US" sz="2000" b="1" dirty="0">
                <a:solidFill>
                  <a:srgbClr val="CC0000"/>
                </a:solidFill>
              </a:rPr>
              <a:t>Objectives</a:t>
            </a:r>
            <a:r>
              <a:rPr lang="en-US" sz="2000" dirty="0">
                <a:solidFill>
                  <a:srgbClr val="CC0000"/>
                </a:solidFill>
              </a:rPr>
              <a:t>:</a:t>
            </a:r>
            <a:r>
              <a:rPr lang="en-US" dirty="0">
                <a:solidFill>
                  <a:srgbClr val="CC0000"/>
                </a:solidFill>
              </a:rPr>
              <a:t> </a:t>
            </a:r>
          </a:p>
          <a:p>
            <a:pPr lvl="1">
              <a:buFont typeface="Arial" charset="0"/>
              <a:buChar char="•"/>
            </a:pPr>
            <a:r>
              <a:rPr lang="en-US" sz="2000" dirty="0"/>
              <a:t> Improved estimates of forest cover change at regional / global level</a:t>
            </a:r>
          </a:p>
          <a:p>
            <a:pPr lvl="1">
              <a:buFont typeface="Arial" charset="0"/>
              <a:buChar char="•"/>
            </a:pPr>
            <a:r>
              <a:rPr lang="en-US" dirty="0"/>
              <a:t> </a:t>
            </a:r>
            <a:r>
              <a:rPr lang="en-US" sz="2000" dirty="0"/>
              <a:t>Harmonized forest assessment, monitoring &amp; reporting systems in place</a:t>
            </a:r>
          </a:p>
          <a:p>
            <a:pPr lvl="1">
              <a:buFont typeface="Arial" charset="0"/>
              <a:buChar char="•"/>
            </a:pPr>
            <a:r>
              <a:rPr lang="en-US" sz="2000" i="1" dirty="0"/>
              <a:t> Reduction in the current rate of deforestation</a:t>
            </a:r>
          </a:p>
          <a:p>
            <a:pPr lvl="1">
              <a:buFont typeface="Arial" charset="0"/>
              <a:buChar char="•"/>
            </a:pPr>
            <a:r>
              <a:rPr lang="en-US" sz="2000" i="1" dirty="0"/>
              <a:t> Increase in the area of forest under sustainable forest management</a:t>
            </a:r>
          </a:p>
          <a:p>
            <a:pPr lvl="1">
              <a:buFont typeface="Arial" charset="0"/>
              <a:buChar char="•"/>
            </a:pPr>
            <a:r>
              <a:rPr lang="en-US" sz="2000" i="1" dirty="0"/>
              <a:t> Increase on the area of forest in protected area systems</a:t>
            </a:r>
          </a:p>
          <a:p>
            <a:pPr lvl="1">
              <a:buFont typeface="Arial" charset="0"/>
              <a:buChar char="•"/>
            </a:pPr>
            <a:r>
              <a:rPr lang="en-US" sz="2000" i="1" dirty="0"/>
              <a:t> Reduction in the current rate of loss of carbon stocks in forests</a:t>
            </a:r>
          </a:p>
          <a:p>
            <a:pPr marL="176213" indent="-176213"/>
            <a:endParaRPr lang="en-US" sz="2000" dirty="0"/>
          </a:p>
          <a:p>
            <a:pPr marL="176213" indent="-176213"/>
            <a:r>
              <a:rPr lang="en-US" sz="2000" b="1" dirty="0">
                <a:solidFill>
                  <a:srgbClr val="CC0000"/>
                </a:solidFill>
                <a:latin typeface="Arial Narrow" pitchFamily="34" charset="0"/>
              </a:rPr>
              <a:t>Main target </a:t>
            </a:r>
            <a:r>
              <a:rPr lang="en-US" sz="2000" b="1" dirty="0" smtClean="0">
                <a:solidFill>
                  <a:srgbClr val="CC0000"/>
                </a:solidFill>
                <a:latin typeface="Arial Narrow" pitchFamily="34" charset="0"/>
              </a:rPr>
              <a:t>group:</a:t>
            </a:r>
            <a:r>
              <a:rPr lang="en-US" sz="2000" b="1" dirty="0" smtClean="0">
                <a:latin typeface="Arial Narrow" pitchFamily="34" charset="0"/>
              </a:rPr>
              <a:t> </a:t>
            </a:r>
            <a:r>
              <a:rPr lang="en-US" sz="2000" b="1" dirty="0">
                <a:latin typeface="Arial Narrow" pitchFamily="34" charset="0"/>
              </a:rPr>
              <a:t>	</a:t>
            </a:r>
            <a:r>
              <a:rPr lang="en-US" sz="2000" dirty="0">
                <a:latin typeface="Arial Narrow" pitchFamily="34" charset="0"/>
              </a:rPr>
              <a:t>Multi-stakeholder</a:t>
            </a:r>
          </a:p>
          <a:p>
            <a:pPr marL="176213" indent="-176213"/>
            <a:r>
              <a:rPr lang="en-US" sz="2000" b="1" dirty="0">
                <a:solidFill>
                  <a:srgbClr val="CC0000"/>
                </a:solidFill>
                <a:latin typeface="Arial Narrow" pitchFamily="34" charset="0"/>
              </a:rPr>
              <a:t>Main area of work:</a:t>
            </a:r>
            <a:r>
              <a:rPr lang="en-US" sz="2000" b="1" dirty="0">
                <a:latin typeface="Arial Narrow" pitchFamily="34" charset="0"/>
              </a:rPr>
              <a:t> 	</a:t>
            </a:r>
            <a:r>
              <a:rPr lang="en-US" sz="2000" dirty="0">
                <a:latin typeface="Arial Narrow" pitchFamily="34" charset="0"/>
              </a:rPr>
              <a:t>Independent Forest Monitoring</a:t>
            </a:r>
          </a:p>
          <a:p>
            <a:pPr marL="176213" indent="-176213"/>
            <a:r>
              <a:rPr lang="en-US" sz="2000" b="1" dirty="0">
                <a:solidFill>
                  <a:srgbClr val="CC0000"/>
                </a:solidFill>
                <a:latin typeface="Arial Narrow" pitchFamily="34" charset="0"/>
              </a:rPr>
              <a:t>Location:</a:t>
            </a:r>
            <a:r>
              <a:rPr lang="en-US" sz="2000" b="1" dirty="0">
                <a:latin typeface="Arial Narrow" pitchFamily="34" charset="0"/>
              </a:rPr>
              <a:t> 		</a:t>
            </a:r>
            <a:r>
              <a:rPr lang="en-US" sz="2000" dirty="0">
                <a:latin typeface="Arial Narrow" pitchFamily="34" charset="0"/>
              </a:rPr>
              <a:t>Global / Regional</a:t>
            </a:r>
          </a:p>
          <a:p>
            <a:pPr marL="176213" indent="-176213"/>
            <a:r>
              <a:rPr lang="en-US" sz="2000" b="1" dirty="0">
                <a:solidFill>
                  <a:srgbClr val="CC0000"/>
                </a:solidFill>
                <a:latin typeface="Arial Narrow" pitchFamily="34" charset="0"/>
              </a:rPr>
              <a:t>Main local partners:</a:t>
            </a:r>
            <a:r>
              <a:rPr lang="en-US" sz="2000" b="1" dirty="0">
                <a:latin typeface="Arial Narrow" pitchFamily="34" charset="0"/>
              </a:rPr>
              <a:t> 	</a:t>
            </a:r>
            <a:r>
              <a:rPr lang="en-US" sz="2000" dirty="0">
                <a:latin typeface="Arial Narrow" pitchFamily="34" charset="0"/>
              </a:rPr>
              <a:t>National participants in </a:t>
            </a:r>
            <a:r>
              <a:rPr lang="en-US" sz="2000" dirty="0" smtClean="0">
                <a:latin typeface="Arial Narrow" pitchFamily="34" charset="0"/>
              </a:rPr>
              <a:t>&gt; 100 </a:t>
            </a:r>
            <a:r>
              <a:rPr lang="en-US" sz="2000" dirty="0">
                <a:latin typeface="Arial Narrow" pitchFamily="34" charset="0"/>
              </a:rPr>
              <a:t>countries globally</a:t>
            </a:r>
          </a:p>
          <a:p>
            <a:pPr marL="176213" indent="-176213"/>
            <a:r>
              <a:rPr lang="en-US" sz="2000" b="1" dirty="0">
                <a:solidFill>
                  <a:srgbClr val="CC0000"/>
                </a:solidFill>
                <a:latin typeface="Arial Narrow" pitchFamily="34" charset="0"/>
              </a:rPr>
              <a:t>Dates of implementation:</a:t>
            </a:r>
            <a:r>
              <a:rPr lang="en-US" sz="2000" b="1" dirty="0">
                <a:latin typeface="Arial Narrow" pitchFamily="34" charset="0"/>
              </a:rPr>
              <a:t> 	</a:t>
            </a:r>
            <a:r>
              <a:rPr lang="en-US" sz="2000" dirty="0">
                <a:latin typeface="Arial Narrow" pitchFamily="34" charset="0"/>
              </a:rPr>
              <a:t>2009 to 2012</a:t>
            </a:r>
          </a:p>
          <a:p>
            <a:pPr marL="176213" indent="-176213"/>
            <a:r>
              <a:rPr lang="en-US" sz="2000" b="1" dirty="0" smtClean="0">
                <a:solidFill>
                  <a:srgbClr val="CC0000"/>
                </a:solidFill>
                <a:latin typeface="Arial Narrow" pitchFamily="34" charset="0"/>
              </a:rPr>
              <a:t>Budget :</a:t>
            </a:r>
            <a:r>
              <a:rPr lang="en-US" sz="2000" b="1" dirty="0" smtClean="0">
                <a:latin typeface="Arial Narrow" pitchFamily="34" charset="0"/>
              </a:rPr>
              <a:t> </a:t>
            </a:r>
            <a:r>
              <a:rPr lang="en-US" sz="2000" b="1" dirty="0">
                <a:latin typeface="Arial Narrow" pitchFamily="34" charset="0"/>
              </a:rPr>
              <a:t>			</a:t>
            </a:r>
            <a:r>
              <a:rPr lang="en-US" sz="2000" dirty="0">
                <a:latin typeface="Arial Narrow" pitchFamily="34" charset="0"/>
              </a:rPr>
              <a:t>€ 3,1 Million to FAO (EC portion only)  </a:t>
            </a:r>
            <a:r>
              <a:rPr lang="en-US" sz="2000" dirty="0">
                <a:solidFill>
                  <a:schemeClr val="accent2"/>
                </a:solidFill>
                <a:latin typeface="Arial Narrow" pitchFamily="34" charset="0"/>
              </a:rPr>
              <a:t>+ € 500,000 to JRC</a:t>
            </a:r>
          </a:p>
          <a:p>
            <a:pPr marL="176213" indent="-176213"/>
            <a:r>
              <a:rPr lang="en-US" sz="2000" b="1" dirty="0">
                <a:solidFill>
                  <a:srgbClr val="CC0000"/>
                </a:solidFill>
                <a:latin typeface="Arial Narrow" pitchFamily="34" charset="0"/>
              </a:rPr>
              <a:t>Funding partners:</a:t>
            </a:r>
            <a:r>
              <a:rPr lang="en-US" sz="2000" b="1" dirty="0">
                <a:latin typeface="Arial Narrow" pitchFamily="34" charset="0"/>
              </a:rPr>
              <a:t> 	</a:t>
            </a:r>
            <a:r>
              <a:rPr lang="en-US" sz="2000" dirty="0">
                <a:latin typeface="Arial Narrow" pitchFamily="34" charset="0"/>
              </a:rPr>
              <a:t>Australia, FAO, Finland, France, ITTO, JRC</a:t>
            </a:r>
          </a:p>
        </p:txBody>
      </p:sp>
      <p:pic>
        <p:nvPicPr>
          <p:cNvPr id="15364" name="Picture 104" descr="European Fla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04138" y="115888"/>
            <a:ext cx="1189037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23849" y="1268413"/>
            <a:ext cx="8647155" cy="4824412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400" b="1" dirty="0" smtClean="0">
                <a:solidFill>
                  <a:schemeClr val="accent2"/>
                </a:solidFill>
              </a:rPr>
              <a:t>This project supports the FLEGT process by: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400" b="1" dirty="0" smtClean="0">
              <a:solidFill>
                <a:schemeClr val="accent2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2000" dirty="0" smtClean="0"/>
              <a:t>Providing a global &amp; regional analysis of forest cover &amp; land-use change from 1990-2000-2005 </a:t>
            </a:r>
            <a:r>
              <a:rPr lang="en-US" sz="2000" i="1" dirty="0" smtClean="0">
                <a:solidFill>
                  <a:schemeClr val="accent2"/>
                </a:solidFill>
              </a:rPr>
              <a:t>(- for Tropics </a:t>
            </a:r>
            <a:r>
              <a:rPr lang="en-US" sz="2000" i="1" smtClean="0">
                <a:solidFill>
                  <a:schemeClr val="accent2"/>
                </a:solidFill>
              </a:rPr>
              <a:t>continued by JRC to 2010</a:t>
            </a:r>
            <a:r>
              <a:rPr lang="en-US" sz="2000" smtClean="0">
                <a:solidFill>
                  <a:schemeClr val="accent2"/>
                </a:solidFill>
              </a:rPr>
              <a:t>)</a:t>
            </a:r>
            <a:endParaRPr lang="en-US" sz="2000" dirty="0" smtClean="0">
              <a:solidFill>
                <a:schemeClr val="accent2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en-US" sz="2000" dirty="0" smtClean="0">
              <a:solidFill>
                <a:schemeClr val="accent2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2000" dirty="0" smtClean="0"/>
              <a:t>Building remote sensing capacity for future FLEGT-related analysis</a:t>
            </a:r>
            <a:endParaRPr lang="en-US" sz="2000" dirty="0" smtClean="0">
              <a:solidFill>
                <a:srgbClr val="0066CC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en-US" sz="2000" dirty="0" smtClean="0"/>
          </a:p>
          <a:p>
            <a:pPr eaLnBrk="1" hangingPunct="1">
              <a:lnSpc>
                <a:spcPct val="90000"/>
              </a:lnSpc>
            </a:pPr>
            <a:r>
              <a:rPr lang="en-US" sz="2000" dirty="0" smtClean="0"/>
              <a:t>Allowing better understanding of the differences in area of forest land cover and forest land use</a:t>
            </a:r>
          </a:p>
          <a:p>
            <a:pPr eaLnBrk="1" hangingPunct="1">
              <a:lnSpc>
                <a:spcPct val="90000"/>
              </a:lnSpc>
            </a:pPr>
            <a:endParaRPr lang="en-US" sz="2000" dirty="0" smtClean="0"/>
          </a:p>
          <a:p>
            <a:pPr eaLnBrk="1" hangingPunct="1">
              <a:lnSpc>
                <a:spcPct val="90000"/>
              </a:lnSpc>
            </a:pPr>
            <a:r>
              <a:rPr lang="en-US" sz="2000" dirty="0" smtClean="0"/>
              <a:t>Providing a systematic basis for comparisons with global (FRA) and various regional estimates of forest change</a:t>
            </a:r>
          </a:p>
          <a:p>
            <a:pPr eaLnBrk="1" hangingPunct="1">
              <a:lnSpc>
                <a:spcPct val="90000"/>
              </a:lnSpc>
            </a:pPr>
            <a:endParaRPr lang="en-US" sz="2000" dirty="0" smtClean="0"/>
          </a:p>
          <a:p>
            <a:pPr eaLnBrk="1" hangingPunct="1">
              <a:lnSpc>
                <a:spcPct val="90000"/>
              </a:lnSpc>
            </a:pPr>
            <a:endParaRPr lang="en-US" sz="2000" i="1" dirty="0" smtClean="0"/>
          </a:p>
        </p:txBody>
      </p:sp>
      <p:pic>
        <p:nvPicPr>
          <p:cNvPr id="17410" name="Picture 11" descr="European Fla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51725" y="115888"/>
            <a:ext cx="1189038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0963" y="1422400"/>
            <a:ext cx="8996362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GB" sz="2400" b="1" dirty="0" smtClean="0">
                <a:solidFill>
                  <a:schemeClr val="accent2"/>
                </a:solidFill>
              </a:rPr>
              <a:t>What needs to be done to make the contribution stronger?</a:t>
            </a:r>
            <a:r>
              <a:rPr lang="en-GB" sz="2000" b="1" dirty="0" smtClean="0"/>
              <a:t> </a:t>
            </a:r>
          </a:p>
          <a:p>
            <a:pPr eaLnBrk="1" hangingPunct="1">
              <a:buFontTx/>
              <a:buNone/>
            </a:pPr>
            <a:endParaRPr lang="en-GB" sz="2000" dirty="0" smtClean="0"/>
          </a:p>
          <a:p>
            <a:pPr eaLnBrk="1" hangingPunct="1"/>
            <a:r>
              <a:rPr lang="en-GB" sz="2200" dirty="0" smtClean="0"/>
              <a:t>Use of finer-resolution remote sensing data to allow more detailed analysis of land-use transitions and of  the nature of selective harvesting</a:t>
            </a:r>
          </a:p>
          <a:p>
            <a:pPr eaLnBrk="1" hangingPunct="1"/>
            <a:endParaRPr lang="en-GB" sz="2200" dirty="0" smtClean="0"/>
          </a:p>
          <a:p>
            <a:pPr eaLnBrk="1" hangingPunct="1"/>
            <a:r>
              <a:rPr lang="en-GB" sz="2200" dirty="0" smtClean="0"/>
              <a:t>Exploration of new methods to improve large-scale assessment of logging and forest degradation</a:t>
            </a:r>
          </a:p>
          <a:p>
            <a:pPr eaLnBrk="1" hangingPunct="1"/>
            <a:endParaRPr lang="en-GB" sz="2200" dirty="0" smtClean="0"/>
          </a:p>
          <a:p>
            <a:pPr eaLnBrk="1" hangingPunct="1"/>
            <a:r>
              <a:rPr lang="en-GB" sz="2200" dirty="0" smtClean="0"/>
              <a:t>Continuing support to allow additional analysis of future dates and ground-based assessment</a:t>
            </a:r>
          </a:p>
          <a:p>
            <a:pPr eaLnBrk="1" hangingPunct="1"/>
            <a:endParaRPr lang="en-GB" sz="2200" dirty="0" smtClean="0"/>
          </a:p>
          <a:p>
            <a:pPr eaLnBrk="1" hangingPunct="1"/>
            <a:endParaRPr lang="en-GB" sz="2200" dirty="0" smtClean="0"/>
          </a:p>
          <a:p>
            <a:pPr eaLnBrk="1" hangingPunct="1"/>
            <a:endParaRPr lang="en-GB" sz="2200" dirty="0" smtClean="0"/>
          </a:p>
        </p:txBody>
      </p:sp>
      <p:pic>
        <p:nvPicPr>
          <p:cNvPr id="19458" name="Picture 4" descr="European Fla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51725" y="115888"/>
            <a:ext cx="1189038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4" descr="European Fla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51725" y="115888"/>
            <a:ext cx="1189038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6" name="Rectangle 4"/>
          <p:cNvSpPr>
            <a:spLocks noChangeArrowheads="1"/>
          </p:cNvSpPr>
          <p:nvPr/>
        </p:nvSpPr>
        <p:spPr bwMode="auto">
          <a:xfrm>
            <a:off x="395288" y="1052513"/>
            <a:ext cx="8229600" cy="43338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de-DE" sz="2400" b="1" dirty="0" smtClean="0">
                <a:solidFill>
                  <a:schemeClr val="accent2"/>
                </a:solidFill>
              </a:rPr>
              <a:t>Sampling scheme for the Tropics    1990-2000-2010</a:t>
            </a:r>
            <a:endParaRPr lang="de-DE" sz="2400" b="1" dirty="0">
              <a:solidFill>
                <a:schemeClr val="accent2"/>
              </a:solidFill>
            </a:endParaRPr>
          </a:p>
        </p:txBody>
      </p:sp>
      <p:sp>
        <p:nvSpPr>
          <p:cNvPr id="21507" name="Rectangle 5"/>
          <p:cNvSpPr>
            <a:spLocks noChangeArrowheads="1"/>
          </p:cNvSpPr>
          <p:nvPr/>
        </p:nvSpPr>
        <p:spPr bwMode="auto">
          <a:xfrm>
            <a:off x="250825" y="1462206"/>
            <a:ext cx="8424863" cy="48101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en-GB" sz="2000" dirty="0"/>
              <a:t>	Systematic sample based on 1° x 1° lat-long confluence points</a:t>
            </a:r>
            <a:endParaRPr lang="en-US" sz="2000" dirty="0"/>
          </a:p>
        </p:txBody>
      </p:sp>
      <p:pic>
        <p:nvPicPr>
          <p:cNvPr id="21508" name="Picture 6" descr="TREES Sample Gri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226352"/>
            <a:ext cx="9144000" cy="32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4" descr="European Fla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51725" y="115888"/>
            <a:ext cx="1189038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4" name="Rectangle 3"/>
          <p:cNvSpPr>
            <a:spLocks noChangeArrowheads="1"/>
          </p:cNvSpPr>
          <p:nvPr/>
        </p:nvSpPr>
        <p:spPr bwMode="auto">
          <a:xfrm>
            <a:off x="395288" y="1123950"/>
            <a:ext cx="8229600" cy="43338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en-GB" sz="2400" b="1" dirty="0">
                <a:solidFill>
                  <a:schemeClr val="accent2"/>
                </a:solidFill>
              </a:rPr>
              <a:t>Sample Unit  - Size </a:t>
            </a:r>
            <a:r>
              <a:rPr lang="en-GB" sz="2400" b="1" dirty="0" smtClean="0">
                <a:solidFill>
                  <a:schemeClr val="accent2"/>
                </a:solidFill>
              </a:rPr>
              <a:t>10 </a:t>
            </a:r>
            <a:r>
              <a:rPr lang="en-GB" sz="2400" b="1" dirty="0">
                <a:solidFill>
                  <a:schemeClr val="accent2"/>
                </a:solidFill>
              </a:rPr>
              <a:t>km x </a:t>
            </a:r>
            <a:r>
              <a:rPr lang="en-GB" sz="2400" b="1" dirty="0" smtClean="0">
                <a:solidFill>
                  <a:schemeClr val="accent2"/>
                </a:solidFill>
              </a:rPr>
              <a:t>10 </a:t>
            </a:r>
            <a:r>
              <a:rPr lang="en-GB" sz="2400" b="1" dirty="0">
                <a:solidFill>
                  <a:schemeClr val="accent2"/>
                </a:solidFill>
              </a:rPr>
              <a:t>km</a:t>
            </a:r>
            <a:endParaRPr lang="en-US" sz="2400" b="1" dirty="0">
              <a:solidFill>
                <a:schemeClr val="accent2"/>
              </a:solidFill>
            </a:endParaRPr>
          </a:p>
        </p:txBody>
      </p:sp>
      <p:sp>
        <p:nvSpPr>
          <p:cNvPr id="23555" name="Rectangle 4"/>
          <p:cNvSpPr>
            <a:spLocks noChangeArrowheads="1"/>
          </p:cNvSpPr>
          <p:nvPr/>
        </p:nvSpPr>
        <p:spPr bwMode="auto">
          <a:xfrm>
            <a:off x="755650" y="4856163"/>
            <a:ext cx="749300" cy="3968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lIns="91435" tIns="45718" rIns="91435" bIns="45718">
            <a:spAutoFit/>
          </a:bodyPr>
          <a:lstStyle/>
          <a:p>
            <a:pPr defTabSz="957263"/>
            <a:r>
              <a:rPr lang="en-US" sz="2000" b="1">
                <a:solidFill>
                  <a:srgbClr val="CC0000"/>
                </a:solidFill>
              </a:rPr>
              <a:t>1990</a:t>
            </a:r>
          </a:p>
        </p:txBody>
      </p:sp>
      <p:sp>
        <p:nvSpPr>
          <p:cNvPr id="23556" name="Rectangle 5"/>
          <p:cNvSpPr>
            <a:spLocks noChangeArrowheads="1"/>
          </p:cNvSpPr>
          <p:nvPr/>
        </p:nvSpPr>
        <p:spPr bwMode="auto">
          <a:xfrm>
            <a:off x="3851275" y="4856163"/>
            <a:ext cx="749300" cy="3968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lIns="91435" tIns="45718" rIns="91435" bIns="45718">
            <a:spAutoFit/>
          </a:bodyPr>
          <a:lstStyle/>
          <a:p>
            <a:pPr defTabSz="957263"/>
            <a:r>
              <a:rPr lang="en-US" sz="2000" b="1">
                <a:solidFill>
                  <a:srgbClr val="CC0000"/>
                </a:solidFill>
              </a:rPr>
              <a:t>2000</a:t>
            </a:r>
          </a:p>
        </p:txBody>
      </p:sp>
      <p:sp>
        <p:nvSpPr>
          <p:cNvPr id="23557" name="Rectangle 6"/>
          <p:cNvSpPr>
            <a:spLocks noChangeArrowheads="1"/>
          </p:cNvSpPr>
          <p:nvPr/>
        </p:nvSpPr>
        <p:spPr bwMode="auto">
          <a:xfrm>
            <a:off x="1217613" y="5435600"/>
            <a:ext cx="71342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5" tIns="45718" rIns="91435" bIns="45718">
            <a:spAutoFit/>
          </a:bodyPr>
          <a:lstStyle/>
          <a:p>
            <a:pPr defTabSz="957263"/>
            <a:r>
              <a:rPr lang="en-US" b="1" i="1">
                <a:solidFill>
                  <a:srgbClr val="0F5494"/>
                </a:solidFill>
              </a:rPr>
              <a:t>Forest Conversion to Oil Palm in N-Kalimantan (N04 E117)</a:t>
            </a:r>
            <a:endParaRPr lang="en-US"/>
          </a:p>
        </p:txBody>
      </p:sp>
      <p:grpSp>
        <p:nvGrpSpPr>
          <p:cNvPr id="23558" name="Group 7"/>
          <p:cNvGrpSpPr>
            <a:grpSpLocks/>
          </p:cNvGrpSpPr>
          <p:nvPr/>
        </p:nvGrpSpPr>
        <p:grpSpPr bwMode="auto">
          <a:xfrm>
            <a:off x="106363" y="1700213"/>
            <a:ext cx="9002712" cy="3051175"/>
            <a:chOff x="22" y="1071"/>
            <a:chExt cx="5671" cy="1922"/>
          </a:xfrm>
        </p:grpSpPr>
        <p:pic>
          <p:nvPicPr>
            <p:cNvPr id="23562" name="Picture 8" descr="N04E117_Sat1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2" y="1071"/>
              <a:ext cx="3787" cy="19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3563" name="Picture 9" descr="N04_E117_05_50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833" y="1116"/>
              <a:ext cx="1860" cy="18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3564" name="Line 10"/>
            <p:cNvSpPr>
              <a:spLocks noChangeShapeType="1"/>
            </p:cNvSpPr>
            <p:nvPr/>
          </p:nvSpPr>
          <p:spPr bwMode="auto">
            <a:xfrm>
              <a:off x="3787" y="1071"/>
              <a:ext cx="1905" cy="0"/>
            </a:xfrm>
            <a:prstGeom prst="line">
              <a:avLst/>
            </a:prstGeom>
            <a:noFill/>
            <a:ln w="6350">
              <a:solidFill>
                <a:srgbClr val="333300"/>
              </a:solidFill>
              <a:round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endParaRPr lang="en-US"/>
            </a:p>
          </p:txBody>
        </p:sp>
        <p:sp>
          <p:nvSpPr>
            <p:cNvPr id="23565" name="Line 11"/>
            <p:cNvSpPr>
              <a:spLocks noChangeShapeType="1"/>
            </p:cNvSpPr>
            <p:nvPr/>
          </p:nvSpPr>
          <p:spPr bwMode="auto">
            <a:xfrm>
              <a:off x="5692" y="1071"/>
              <a:ext cx="0" cy="1905"/>
            </a:xfrm>
            <a:prstGeom prst="line">
              <a:avLst/>
            </a:prstGeom>
            <a:noFill/>
            <a:ln w="6350">
              <a:solidFill>
                <a:srgbClr val="333300"/>
              </a:solidFill>
              <a:round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endParaRPr lang="en-US"/>
            </a:p>
          </p:txBody>
        </p:sp>
      </p:grpSp>
      <p:sp>
        <p:nvSpPr>
          <p:cNvPr id="23559" name="Line 12"/>
          <p:cNvSpPr>
            <a:spLocks noChangeShapeType="1"/>
          </p:cNvSpPr>
          <p:nvPr/>
        </p:nvSpPr>
        <p:spPr bwMode="auto">
          <a:xfrm>
            <a:off x="0" y="4724400"/>
            <a:ext cx="90360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endParaRPr lang="en-US"/>
          </a:p>
        </p:txBody>
      </p:sp>
      <p:sp>
        <p:nvSpPr>
          <p:cNvPr id="23560" name="Rectangle 13"/>
          <p:cNvSpPr>
            <a:spLocks noChangeArrowheads="1"/>
          </p:cNvSpPr>
          <p:nvPr/>
        </p:nvSpPr>
        <p:spPr bwMode="auto">
          <a:xfrm>
            <a:off x="7092950" y="4856163"/>
            <a:ext cx="749300" cy="3968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lIns="91435" tIns="45718" rIns="91435" bIns="45718">
            <a:spAutoFit/>
          </a:bodyPr>
          <a:lstStyle/>
          <a:p>
            <a:pPr defTabSz="957263"/>
            <a:r>
              <a:rPr lang="en-US" sz="2000" b="1">
                <a:solidFill>
                  <a:srgbClr val="CC0000"/>
                </a:solidFill>
              </a:rPr>
              <a:t>2010</a:t>
            </a:r>
          </a:p>
        </p:txBody>
      </p:sp>
      <p:pic>
        <p:nvPicPr>
          <p:cNvPr id="23561" name="Picture 14" descr="Log_04_117_10_satonly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54738" y="1774825"/>
            <a:ext cx="2957512" cy="2944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4" descr="European Fla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51725" y="115888"/>
            <a:ext cx="1189038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2" name="Picture 6" descr="Log_00_115_9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388" y="1619250"/>
            <a:ext cx="8672512" cy="431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3" name="Picture 7" descr="Log_00_115_0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388" y="1619250"/>
            <a:ext cx="8763000" cy="431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4" name="Rectangle 8"/>
          <p:cNvSpPr>
            <a:spLocks noChangeArrowheads="1"/>
          </p:cNvSpPr>
          <p:nvPr/>
        </p:nvSpPr>
        <p:spPr bwMode="auto">
          <a:xfrm>
            <a:off x="198438" y="1082675"/>
            <a:ext cx="81438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5" tIns="45718" rIns="91435" bIns="45718">
            <a:spAutoFit/>
          </a:bodyPr>
          <a:lstStyle/>
          <a:p>
            <a:pPr defTabSz="957263"/>
            <a:r>
              <a:rPr lang="en-US" sz="2400" b="1" dirty="0">
                <a:solidFill>
                  <a:schemeClr val="accent2"/>
                </a:solidFill>
              </a:rPr>
              <a:t>Logging:    Eastern Kalimantan  (N00 E115)  1990-2000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25605" name="Line 9"/>
          <p:cNvSpPr>
            <a:spLocks noChangeShapeType="1"/>
          </p:cNvSpPr>
          <p:nvPr/>
        </p:nvSpPr>
        <p:spPr bwMode="auto">
          <a:xfrm>
            <a:off x="219075" y="6238875"/>
            <a:ext cx="4276725" cy="95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diamond" w="med" len="med"/>
            <a:tailEnd type="diamond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5606" name="Text Box 10"/>
          <p:cNvSpPr txBox="1">
            <a:spLocks noChangeArrowheads="1"/>
          </p:cNvSpPr>
          <p:nvPr/>
        </p:nvSpPr>
        <p:spPr bwMode="auto">
          <a:xfrm>
            <a:off x="1765300" y="6199188"/>
            <a:ext cx="7683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b="1"/>
              <a:t>10km</a:t>
            </a:r>
            <a:endParaRPr lang="en-US" b="1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9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Picture 4" descr="European Fla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51725" y="115888"/>
            <a:ext cx="1189038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9" name="TextBox 1"/>
          <p:cNvSpPr txBox="1">
            <a:spLocks noChangeArrowheads="1"/>
          </p:cNvSpPr>
          <p:nvPr/>
        </p:nvSpPr>
        <p:spPr bwMode="auto">
          <a:xfrm>
            <a:off x="190500" y="1004888"/>
            <a:ext cx="887253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2000" b="1">
                <a:solidFill>
                  <a:schemeClr val="accent2"/>
                </a:solidFill>
              </a:rPr>
              <a:t>TREES-3</a:t>
            </a:r>
            <a:r>
              <a:rPr lang="en-US" sz="2000">
                <a:solidFill>
                  <a:schemeClr val="accent2"/>
                </a:solidFill>
              </a:rPr>
              <a:t> </a:t>
            </a:r>
            <a:r>
              <a:rPr lang="en-US" sz="2000" b="1">
                <a:solidFill>
                  <a:schemeClr val="accent2"/>
                </a:solidFill>
              </a:rPr>
              <a:t>results for the Tropics: </a:t>
            </a:r>
          </a:p>
          <a:p>
            <a:r>
              <a:rPr lang="en-US" sz="2000" b="1">
                <a:solidFill>
                  <a:schemeClr val="accent2"/>
                </a:solidFill>
              </a:rPr>
              <a:t>Annual gross forest cover loss 1990-2000</a:t>
            </a:r>
            <a:r>
              <a:rPr lang="en-US" sz="2000"/>
              <a:t> </a:t>
            </a:r>
            <a:r>
              <a:rPr lang="en-US" sz="2000" b="1">
                <a:solidFill>
                  <a:schemeClr val="accent2"/>
                </a:solidFill>
              </a:rPr>
              <a:t>within sample units</a:t>
            </a:r>
          </a:p>
        </p:txBody>
      </p:sp>
      <p:pic>
        <p:nvPicPr>
          <p:cNvPr id="31750" name="Picture 6" descr="TREES Result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505075"/>
            <a:ext cx="9163050" cy="28781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976</TotalTime>
  <Words>282</Words>
  <Application>Microsoft Office PowerPoint</Application>
  <PresentationFormat>On-screen Show (4:3)</PresentationFormat>
  <Paragraphs>49</Paragraphs>
  <Slides>7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Default Design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European Commission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aidco-sd-tech2</dc:creator>
  <cp:lastModifiedBy>stibiha</cp:lastModifiedBy>
  <cp:revision>61</cp:revision>
  <dcterms:created xsi:type="dcterms:W3CDTF">2012-03-28T12:16:55Z</dcterms:created>
  <dcterms:modified xsi:type="dcterms:W3CDTF">2012-04-26T21:26:11Z</dcterms:modified>
</cp:coreProperties>
</file>