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idco-sd-tech2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E547"/>
    <a:srgbClr val="0066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689" autoAdjust="0"/>
  </p:normalViewPr>
  <p:slideViewPr>
    <p:cSldViewPr snapToGrid="0">
      <p:cViewPr varScale="1">
        <p:scale>
          <a:sx n="62" d="100"/>
          <a:sy n="62" d="100"/>
        </p:scale>
        <p:origin x="-662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381B88-CCD7-4BA5-8C50-2171AFECCA9C}" type="datetimeFigureOut">
              <a:rPr lang="en-US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DA5BAC-2EF4-42BA-A792-DDF8C8ED6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224CF-B723-4A73-8864-B0EABF660F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48D0A-30CE-458D-A544-E27F6E99DA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4AF39-CDD9-4C24-A727-DBD6E8C2BF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3C05E-653F-4144-AE43-995E973975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A4C70-2638-4040-8345-6C7912B65E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9270D-3DEE-422A-A596-C2D0040EC8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A4963-B817-40F4-BD8A-84799E45E8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26850-91F8-4324-B556-48797E83D7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EBF1E-4BC9-4BB3-AE79-A44EF36800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43A70-11F3-478B-915A-3A32E6DEFC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7A7D3-0376-4221-9DE5-F37D67F656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150A7-DFBD-4843-83D2-60AB01ECC4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0CFD76C-2E87-42A9-9F2F-9B598B6594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98"/>
          <p:cNvSpPr>
            <a:spLocks noChangeArrowheads="1"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>
                <a:solidFill>
                  <a:schemeClr val="accent2"/>
                </a:solidFill>
              </a:rPr>
              <a:t>Support to the 	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Global Forest Resource Assessment process </a:t>
            </a:r>
          </a:p>
          <a:p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15362" name="Text Box 100"/>
          <p:cNvSpPr txBox="1">
            <a:spLocks noChangeArrowheads="1"/>
          </p:cNvSpPr>
          <p:nvPr/>
        </p:nvSpPr>
        <p:spPr bwMode="auto">
          <a:xfrm>
            <a:off x="684213" y="981075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63" name="Text Box 102"/>
          <p:cNvSpPr txBox="1">
            <a:spLocks noChangeArrowheads="1"/>
          </p:cNvSpPr>
          <p:nvPr/>
        </p:nvSpPr>
        <p:spPr bwMode="auto">
          <a:xfrm>
            <a:off x="107950" y="990600"/>
            <a:ext cx="903605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/>
            <a:r>
              <a:rPr lang="en-US" sz="2000" b="1" dirty="0" err="1">
                <a:solidFill>
                  <a:srgbClr val="CC0000"/>
                </a:solidFill>
              </a:rPr>
              <a:t>Organisations</a:t>
            </a:r>
            <a:r>
              <a:rPr lang="en-US" sz="2000" dirty="0">
                <a:solidFill>
                  <a:srgbClr val="CC0000"/>
                </a:solidFill>
              </a:rPr>
              <a:t>:</a:t>
            </a:r>
            <a:r>
              <a:rPr lang="en-US" sz="2000" dirty="0"/>
              <a:t> </a:t>
            </a:r>
          </a:p>
          <a:p>
            <a:pPr marL="176213" indent="-176213"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Food and Agriculture Organization</a:t>
            </a:r>
            <a:r>
              <a:rPr lang="en-US" sz="2000" dirty="0"/>
              <a:t> of the United Nations (FAO) +</a:t>
            </a:r>
          </a:p>
          <a:p>
            <a:pPr marL="176213" indent="-176213">
              <a:buFontTx/>
              <a:buChar char="•"/>
            </a:pPr>
            <a:r>
              <a:rPr lang="en-US" sz="2000" dirty="0"/>
              <a:t>European Commission - </a:t>
            </a:r>
            <a:r>
              <a:rPr lang="en-US" sz="2000" dirty="0">
                <a:solidFill>
                  <a:schemeClr val="accent2"/>
                </a:solidFill>
              </a:rPr>
              <a:t>Joint Research Centre (JRC)</a:t>
            </a:r>
            <a:endParaRPr lang="en-US" sz="2000" dirty="0"/>
          </a:p>
          <a:p>
            <a:pPr marL="176213" indent="-176213"/>
            <a:endParaRPr lang="en-US" sz="1200" dirty="0"/>
          </a:p>
          <a:p>
            <a:pPr marL="176213" indent="-176213"/>
            <a:r>
              <a:rPr lang="en-US" sz="2000" b="1" dirty="0">
                <a:solidFill>
                  <a:srgbClr val="CC0000"/>
                </a:solidFill>
              </a:rPr>
              <a:t>Objectives</a:t>
            </a:r>
            <a:r>
              <a:rPr lang="en-US" sz="2000" dirty="0">
                <a:solidFill>
                  <a:srgbClr val="CC0000"/>
                </a:solidFill>
              </a:rPr>
              <a:t>:</a:t>
            </a:r>
            <a:r>
              <a:rPr lang="en-US" dirty="0">
                <a:solidFill>
                  <a:srgbClr val="CC0000"/>
                </a:solidFill>
              </a:rPr>
              <a:t> 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 Improved estimates of forest cover change at regional / global level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 </a:t>
            </a:r>
            <a:r>
              <a:rPr lang="en-US" sz="2000" dirty="0"/>
              <a:t>Harmonized forest assessment, monitoring &amp; reporting systems in place</a:t>
            </a:r>
          </a:p>
          <a:p>
            <a:pPr lvl="1">
              <a:buFont typeface="Arial" charset="0"/>
              <a:buChar char="•"/>
            </a:pPr>
            <a:r>
              <a:rPr lang="en-US" sz="2000" i="1" dirty="0"/>
              <a:t> Reduction in the current rate of deforestation</a:t>
            </a:r>
          </a:p>
          <a:p>
            <a:pPr lvl="1">
              <a:buFont typeface="Arial" charset="0"/>
              <a:buChar char="•"/>
            </a:pPr>
            <a:r>
              <a:rPr lang="en-US" sz="2000" i="1" dirty="0"/>
              <a:t> Increase in the area of forest under sustainable forest management</a:t>
            </a:r>
          </a:p>
          <a:p>
            <a:pPr lvl="1">
              <a:buFont typeface="Arial" charset="0"/>
              <a:buChar char="•"/>
            </a:pPr>
            <a:r>
              <a:rPr lang="en-US" sz="2000" i="1" dirty="0"/>
              <a:t> Increase on the area of forest in protected area systems</a:t>
            </a:r>
          </a:p>
          <a:p>
            <a:pPr lvl="1">
              <a:buFont typeface="Arial" charset="0"/>
              <a:buChar char="•"/>
            </a:pPr>
            <a:r>
              <a:rPr lang="en-US" sz="2000" i="1" dirty="0"/>
              <a:t> Reduction in the current rate of loss of carbon stocks in forests</a:t>
            </a:r>
          </a:p>
          <a:p>
            <a:pPr marL="176213" indent="-176213"/>
            <a:endParaRPr lang="en-US" sz="2000" dirty="0"/>
          </a:p>
          <a:p>
            <a:pPr marL="176213" indent="-176213"/>
            <a:r>
              <a:rPr lang="en-US" sz="2000" b="1" dirty="0">
                <a:solidFill>
                  <a:srgbClr val="CC0000"/>
                </a:solidFill>
                <a:latin typeface="Arial Narrow" pitchFamily="34" charset="0"/>
              </a:rPr>
              <a:t>Main target </a:t>
            </a:r>
            <a:r>
              <a:rPr lang="en-US" sz="2000" b="1" dirty="0" smtClean="0">
                <a:solidFill>
                  <a:srgbClr val="CC0000"/>
                </a:solidFill>
                <a:latin typeface="Arial Narrow" pitchFamily="34" charset="0"/>
              </a:rPr>
              <a:t>group: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>
                <a:latin typeface="Arial Narrow" pitchFamily="34" charset="0"/>
              </a:rPr>
              <a:t>	</a:t>
            </a:r>
            <a:r>
              <a:rPr lang="en-US" sz="2000" dirty="0">
                <a:latin typeface="Arial Narrow" pitchFamily="34" charset="0"/>
              </a:rPr>
              <a:t>Multi-stakeholder</a:t>
            </a:r>
          </a:p>
          <a:p>
            <a:pPr marL="176213" indent="-176213"/>
            <a:r>
              <a:rPr lang="en-US" sz="2000" b="1" dirty="0">
                <a:solidFill>
                  <a:srgbClr val="CC0000"/>
                </a:solidFill>
                <a:latin typeface="Arial Narrow" pitchFamily="34" charset="0"/>
              </a:rPr>
              <a:t>Main area of work:</a:t>
            </a:r>
            <a:r>
              <a:rPr lang="en-US" sz="2000" b="1" dirty="0">
                <a:latin typeface="Arial Narrow" pitchFamily="34" charset="0"/>
              </a:rPr>
              <a:t> 	</a:t>
            </a:r>
            <a:r>
              <a:rPr lang="en-US" sz="2000" dirty="0">
                <a:latin typeface="Arial Narrow" pitchFamily="34" charset="0"/>
              </a:rPr>
              <a:t>Independent Forest Monitoring</a:t>
            </a:r>
          </a:p>
          <a:p>
            <a:pPr marL="176213" indent="-176213"/>
            <a:r>
              <a:rPr lang="en-US" sz="2000" b="1" dirty="0">
                <a:solidFill>
                  <a:srgbClr val="CC0000"/>
                </a:solidFill>
                <a:latin typeface="Arial Narrow" pitchFamily="34" charset="0"/>
              </a:rPr>
              <a:t>Location:</a:t>
            </a:r>
            <a:r>
              <a:rPr lang="en-US" sz="2000" b="1" dirty="0">
                <a:latin typeface="Arial Narrow" pitchFamily="34" charset="0"/>
              </a:rPr>
              <a:t> 		</a:t>
            </a:r>
            <a:r>
              <a:rPr lang="en-US" sz="2000" dirty="0">
                <a:latin typeface="Arial Narrow" pitchFamily="34" charset="0"/>
              </a:rPr>
              <a:t>Global / Regional</a:t>
            </a:r>
          </a:p>
          <a:p>
            <a:pPr marL="176213" indent="-176213"/>
            <a:r>
              <a:rPr lang="en-US" sz="2000" b="1" dirty="0">
                <a:solidFill>
                  <a:srgbClr val="CC0000"/>
                </a:solidFill>
                <a:latin typeface="Arial Narrow" pitchFamily="34" charset="0"/>
              </a:rPr>
              <a:t>Main local partners:</a:t>
            </a:r>
            <a:r>
              <a:rPr lang="en-US" sz="2000" b="1" dirty="0">
                <a:latin typeface="Arial Narrow" pitchFamily="34" charset="0"/>
              </a:rPr>
              <a:t> 	</a:t>
            </a:r>
            <a:r>
              <a:rPr lang="en-US" sz="2000" dirty="0">
                <a:latin typeface="Arial Narrow" pitchFamily="34" charset="0"/>
              </a:rPr>
              <a:t>National participants in </a:t>
            </a:r>
            <a:r>
              <a:rPr lang="en-US" sz="2000" dirty="0" smtClean="0">
                <a:latin typeface="Arial Narrow" pitchFamily="34" charset="0"/>
              </a:rPr>
              <a:t>&gt; 100 </a:t>
            </a:r>
            <a:r>
              <a:rPr lang="en-US" sz="2000" dirty="0">
                <a:latin typeface="Arial Narrow" pitchFamily="34" charset="0"/>
              </a:rPr>
              <a:t>countries globally</a:t>
            </a:r>
          </a:p>
          <a:p>
            <a:pPr marL="176213" indent="-176213"/>
            <a:r>
              <a:rPr lang="en-US" sz="2000" b="1" dirty="0">
                <a:solidFill>
                  <a:srgbClr val="CC0000"/>
                </a:solidFill>
                <a:latin typeface="Arial Narrow" pitchFamily="34" charset="0"/>
              </a:rPr>
              <a:t>Dates of implementation:</a:t>
            </a:r>
            <a:r>
              <a:rPr lang="en-US" sz="2000" b="1" dirty="0">
                <a:latin typeface="Arial Narrow" pitchFamily="34" charset="0"/>
              </a:rPr>
              <a:t> 	</a:t>
            </a:r>
            <a:r>
              <a:rPr lang="en-US" sz="2000" dirty="0">
                <a:latin typeface="Arial Narrow" pitchFamily="34" charset="0"/>
              </a:rPr>
              <a:t>2009 to 2012</a:t>
            </a:r>
          </a:p>
          <a:p>
            <a:pPr marL="176213" indent="-176213"/>
            <a:r>
              <a:rPr lang="en-US" sz="2000" b="1" dirty="0" smtClean="0">
                <a:solidFill>
                  <a:srgbClr val="CC0000"/>
                </a:solidFill>
                <a:latin typeface="Arial Narrow" pitchFamily="34" charset="0"/>
              </a:rPr>
              <a:t>Budget :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>
                <a:latin typeface="Arial Narrow" pitchFamily="34" charset="0"/>
              </a:rPr>
              <a:t>			</a:t>
            </a:r>
            <a:r>
              <a:rPr lang="en-US" sz="2000" dirty="0">
                <a:latin typeface="Arial Narrow" pitchFamily="34" charset="0"/>
              </a:rPr>
              <a:t>€ 3,1 Million to FAO (EC portion only)  </a:t>
            </a:r>
            <a:r>
              <a:rPr lang="en-US" sz="2000" dirty="0">
                <a:solidFill>
                  <a:schemeClr val="accent2"/>
                </a:solidFill>
                <a:latin typeface="Arial Narrow" pitchFamily="34" charset="0"/>
              </a:rPr>
              <a:t>+ € 500,000 to JRC</a:t>
            </a:r>
          </a:p>
          <a:p>
            <a:pPr marL="176213" indent="-176213"/>
            <a:r>
              <a:rPr lang="en-US" sz="2000" b="1" dirty="0">
                <a:solidFill>
                  <a:srgbClr val="CC0000"/>
                </a:solidFill>
                <a:latin typeface="Arial Narrow" pitchFamily="34" charset="0"/>
              </a:rPr>
              <a:t>Funding partners:</a:t>
            </a:r>
            <a:r>
              <a:rPr lang="en-US" sz="2000" b="1" dirty="0">
                <a:latin typeface="Arial Narrow" pitchFamily="34" charset="0"/>
              </a:rPr>
              <a:t> 	</a:t>
            </a:r>
            <a:r>
              <a:rPr lang="en-US" sz="2000" dirty="0">
                <a:latin typeface="Arial Narrow" pitchFamily="34" charset="0"/>
              </a:rPr>
              <a:t>Australia, FAO, Finland, France, ITTO, JRC</a:t>
            </a:r>
          </a:p>
        </p:txBody>
      </p:sp>
      <p:pic>
        <p:nvPicPr>
          <p:cNvPr id="15364" name="Picture 104" descr="European 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138" y="115888"/>
            <a:ext cx="1189037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49" y="1268413"/>
            <a:ext cx="8647155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This project supports the FLEGT process by: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Providing a global &amp; regional analysis of forest cover &amp; land-use change from 1990-2000-2005 </a:t>
            </a:r>
            <a:r>
              <a:rPr lang="en-US" sz="2000" i="1" dirty="0" smtClean="0">
                <a:solidFill>
                  <a:schemeClr val="accent2"/>
                </a:solidFill>
              </a:rPr>
              <a:t>(- for Tropics </a:t>
            </a:r>
            <a:r>
              <a:rPr lang="en-US" sz="2000" i="1" smtClean="0">
                <a:solidFill>
                  <a:schemeClr val="accent2"/>
                </a:solidFill>
              </a:rPr>
              <a:t>continued by JRC to 2010</a:t>
            </a:r>
            <a:r>
              <a:rPr lang="en-US" sz="2000" smtClean="0">
                <a:solidFill>
                  <a:schemeClr val="accent2"/>
                </a:solidFill>
              </a:rPr>
              <a:t>)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Building remote sensing capacity for future FLEGT-related analysis</a:t>
            </a:r>
            <a:endParaRPr lang="en-US" sz="2000" dirty="0" smtClean="0">
              <a:solidFill>
                <a:srgbClr val="0066CC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Allowing better understanding of the differences in area of forest land cover and forest land use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Providing a systematic basis for comparisons with global (FRA) and various regional estimates of forest change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i="1" dirty="0" smtClean="0"/>
          </a:p>
        </p:txBody>
      </p:sp>
      <p:pic>
        <p:nvPicPr>
          <p:cNvPr id="17410" name="Picture 11" descr="European 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15888"/>
            <a:ext cx="118903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3" y="1422400"/>
            <a:ext cx="8996362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400" b="1" dirty="0" smtClean="0">
                <a:solidFill>
                  <a:schemeClr val="accent2"/>
                </a:solidFill>
              </a:rPr>
              <a:t>What needs to be done to make the contribution stronger?</a:t>
            </a:r>
            <a:r>
              <a:rPr lang="en-GB" sz="2000" b="1" dirty="0" smtClean="0"/>
              <a:t> </a:t>
            </a:r>
          </a:p>
          <a:p>
            <a:pPr eaLnBrk="1" hangingPunct="1">
              <a:buFontTx/>
              <a:buNone/>
            </a:pPr>
            <a:endParaRPr lang="en-GB" sz="2000" dirty="0" smtClean="0"/>
          </a:p>
          <a:p>
            <a:pPr eaLnBrk="1" hangingPunct="1"/>
            <a:r>
              <a:rPr lang="en-GB" sz="2200" dirty="0" smtClean="0"/>
              <a:t>Use of finer-resolution remote sensing data to allow more detailed analysis of land-use transitions and of  the nature of selective harvesting</a:t>
            </a:r>
          </a:p>
          <a:p>
            <a:pPr eaLnBrk="1" hangingPunct="1"/>
            <a:endParaRPr lang="en-GB" sz="2200" dirty="0" smtClean="0"/>
          </a:p>
          <a:p>
            <a:pPr eaLnBrk="1" hangingPunct="1"/>
            <a:r>
              <a:rPr lang="en-GB" sz="2200" dirty="0" smtClean="0"/>
              <a:t>Exploration of new methods to improve large-scale assessment of logging and forest degradation</a:t>
            </a:r>
          </a:p>
          <a:p>
            <a:pPr eaLnBrk="1" hangingPunct="1"/>
            <a:endParaRPr lang="en-GB" sz="2200" dirty="0" smtClean="0"/>
          </a:p>
          <a:p>
            <a:pPr eaLnBrk="1" hangingPunct="1"/>
            <a:r>
              <a:rPr lang="en-GB" sz="2200" dirty="0" smtClean="0"/>
              <a:t>Continuing support to allow additional analysis of future dates and ground-based assessment</a:t>
            </a:r>
          </a:p>
          <a:p>
            <a:pPr eaLnBrk="1" hangingPunct="1"/>
            <a:endParaRPr lang="en-GB" sz="2200" dirty="0" smtClean="0"/>
          </a:p>
          <a:p>
            <a:pPr eaLnBrk="1" hangingPunct="1"/>
            <a:endParaRPr lang="en-GB" sz="2200" dirty="0" smtClean="0"/>
          </a:p>
          <a:p>
            <a:pPr eaLnBrk="1" hangingPunct="1"/>
            <a:endParaRPr lang="en-GB" sz="2200" dirty="0" smtClean="0"/>
          </a:p>
        </p:txBody>
      </p:sp>
      <p:pic>
        <p:nvPicPr>
          <p:cNvPr id="19458" name="Picture 4" descr="European 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15888"/>
            <a:ext cx="118903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European 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15888"/>
            <a:ext cx="118903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395288" y="1052513"/>
            <a:ext cx="8229600" cy="433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de-DE" sz="2400" b="1" dirty="0" smtClean="0">
                <a:solidFill>
                  <a:schemeClr val="accent2"/>
                </a:solidFill>
              </a:rPr>
              <a:t>Sampling scheme for the Tropics    1990-2000-2010</a:t>
            </a:r>
            <a:endParaRPr lang="de-DE" sz="2400" b="1" dirty="0">
              <a:solidFill>
                <a:schemeClr val="accent2"/>
              </a:solidFill>
            </a:endParaRP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250825" y="1462206"/>
            <a:ext cx="8424863" cy="4810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GB" sz="2000" dirty="0"/>
              <a:t>	Systematic sample based on 1° x 1° lat-long confluence points</a:t>
            </a:r>
            <a:endParaRPr lang="en-US" sz="2000" dirty="0"/>
          </a:p>
        </p:txBody>
      </p:sp>
      <p:pic>
        <p:nvPicPr>
          <p:cNvPr id="21508" name="Picture 6" descr="TREES Sample Gri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26352"/>
            <a:ext cx="91440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European 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15888"/>
            <a:ext cx="118903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395288" y="1123950"/>
            <a:ext cx="8229600" cy="4333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GB" sz="2400" b="1" dirty="0">
                <a:solidFill>
                  <a:schemeClr val="accent2"/>
                </a:solidFill>
              </a:rPr>
              <a:t>Sample Unit  - Size </a:t>
            </a:r>
            <a:r>
              <a:rPr lang="en-GB" sz="2400" b="1" dirty="0" smtClean="0">
                <a:solidFill>
                  <a:schemeClr val="accent2"/>
                </a:solidFill>
              </a:rPr>
              <a:t>10 </a:t>
            </a:r>
            <a:r>
              <a:rPr lang="en-GB" sz="2400" b="1" dirty="0">
                <a:solidFill>
                  <a:schemeClr val="accent2"/>
                </a:solidFill>
              </a:rPr>
              <a:t>km x </a:t>
            </a:r>
            <a:r>
              <a:rPr lang="en-GB" sz="2400" b="1" dirty="0" smtClean="0">
                <a:solidFill>
                  <a:schemeClr val="accent2"/>
                </a:solidFill>
              </a:rPr>
              <a:t>10 </a:t>
            </a:r>
            <a:r>
              <a:rPr lang="en-GB" sz="2400" b="1" dirty="0">
                <a:solidFill>
                  <a:schemeClr val="accent2"/>
                </a:solidFill>
              </a:rPr>
              <a:t>km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755650" y="4856163"/>
            <a:ext cx="7493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defTabSz="957263"/>
            <a:r>
              <a:rPr lang="en-US" sz="2000" b="1">
                <a:solidFill>
                  <a:srgbClr val="CC0000"/>
                </a:solidFill>
              </a:rPr>
              <a:t>1990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3851275" y="4856163"/>
            <a:ext cx="7493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defTabSz="957263"/>
            <a:r>
              <a:rPr lang="en-US" sz="2000" b="1">
                <a:solidFill>
                  <a:srgbClr val="CC0000"/>
                </a:solidFill>
              </a:rPr>
              <a:t>2000</a:t>
            </a: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1217613" y="5435600"/>
            <a:ext cx="7134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defTabSz="957263"/>
            <a:r>
              <a:rPr lang="en-US" b="1" i="1">
                <a:solidFill>
                  <a:srgbClr val="0F5494"/>
                </a:solidFill>
              </a:rPr>
              <a:t>Forest Conversion to Oil Palm in N-Kalimantan (N04 E117)</a:t>
            </a:r>
            <a:endParaRPr lang="en-US"/>
          </a:p>
        </p:txBody>
      </p:sp>
      <p:grpSp>
        <p:nvGrpSpPr>
          <p:cNvPr id="23558" name="Group 7"/>
          <p:cNvGrpSpPr>
            <a:grpSpLocks/>
          </p:cNvGrpSpPr>
          <p:nvPr/>
        </p:nvGrpSpPr>
        <p:grpSpPr bwMode="auto">
          <a:xfrm>
            <a:off x="106363" y="1700213"/>
            <a:ext cx="9002712" cy="3051175"/>
            <a:chOff x="22" y="1071"/>
            <a:chExt cx="5671" cy="1922"/>
          </a:xfrm>
        </p:grpSpPr>
        <p:pic>
          <p:nvPicPr>
            <p:cNvPr id="23562" name="Picture 8" descr="N04E117_Sat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" y="1071"/>
              <a:ext cx="3787" cy="1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3" name="Picture 9" descr="N04_E117_05_5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33" y="1116"/>
              <a:ext cx="1860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4" name="Line 10"/>
            <p:cNvSpPr>
              <a:spLocks noChangeShapeType="1"/>
            </p:cNvSpPr>
            <p:nvPr/>
          </p:nvSpPr>
          <p:spPr bwMode="auto">
            <a:xfrm>
              <a:off x="3787" y="1071"/>
              <a:ext cx="1905" cy="0"/>
            </a:xfrm>
            <a:prstGeom prst="line">
              <a:avLst/>
            </a:prstGeom>
            <a:noFill/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3565" name="Line 11"/>
            <p:cNvSpPr>
              <a:spLocks noChangeShapeType="1"/>
            </p:cNvSpPr>
            <p:nvPr/>
          </p:nvSpPr>
          <p:spPr bwMode="auto">
            <a:xfrm>
              <a:off x="5692" y="1071"/>
              <a:ext cx="0" cy="1905"/>
            </a:xfrm>
            <a:prstGeom prst="line">
              <a:avLst/>
            </a:prstGeom>
            <a:noFill/>
            <a:ln w="6350">
              <a:solidFill>
                <a:srgbClr val="333300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23559" name="Line 12"/>
          <p:cNvSpPr>
            <a:spLocks noChangeShapeType="1"/>
          </p:cNvSpPr>
          <p:nvPr/>
        </p:nvSpPr>
        <p:spPr bwMode="auto">
          <a:xfrm>
            <a:off x="0" y="4724400"/>
            <a:ext cx="903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3560" name="Rectangle 13"/>
          <p:cNvSpPr>
            <a:spLocks noChangeArrowheads="1"/>
          </p:cNvSpPr>
          <p:nvPr/>
        </p:nvSpPr>
        <p:spPr bwMode="auto">
          <a:xfrm>
            <a:off x="7092950" y="4856163"/>
            <a:ext cx="7493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defTabSz="957263"/>
            <a:r>
              <a:rPr lang="en-US" sz="2000" b="1">
                <a:solidFill>
                  <a:srgbClr val="CC0000"/>
                </a:solidFill>
              </a:rPr>
              <a:t>2010</a:t>
            </a:r>
          </a:p>
        </p:txBody>
      </p:sp>
      <p:pic>
        <p:nvPicPr>
          <p:cNvPr id="23561" name="Picture 14" descr="Log_04_117_10_satonl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4738" y="1774825"/>
            <a:ext cx="2957512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European 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15888"/>
            <a:ext cx="118903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6" descr="Log_00_115_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619250"/>
            <a:ext cx="8672512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Log_00_115_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619250"/>
            <a:ext cx="87630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198438" y="1082675"/>
            <a:ext cx="814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defTabSz="957263"/>
            <a:r>
              <a:rPr lang="en-US" sz="2400" b="1" dirty="0">
                <a:solidFill>
                  <a:schemeClr val="accent2"/>
                </a:solidFill>
              </a:rPr>
              <a:t>Logging:    Eastern Kalimantan  (N00 E115)  1990-2000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5605" name="Line 9"/>
          <p:cNvSpPr>
            <a:spLocks noChangeShapeType="1"/>
          </p:cNvSpPr>
          <p:nvPr/>
        </p:nvSpPr>
        <p:spPr bwMode="auto">
          <a:xfrm>
            <a:off x="219075" y="6238875"/>
            <a:ext cx="4276725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diamond" w="med" len="med"/>
            <a:tailEnd type="diamond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6" name="Text Box 10"/>
          <p:cNvSpPr txBox="1">
            <a:spLocks noChangeArrowheads="1"/>
          </p:cNvSpPr>
          <p:nvPr/>
        </p:nvSpPr>
        <p:spPr bwMode="auto">
          <a:xfrm>
            <a:off x="1765300" y="6199188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/>
              <a:t>10km</a:t>
            </a:r>
            <a:endParaRPr 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European 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15888"/>
            <a:ext cx="118903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Box 1"/>
          <p:cNvSpPr txBox="1">
            <a:spLocks noChangeArrowheads="1"/>
          </p:cNvSpPr>
          <p:nvPr/>
        </p:nvSpPr>
        <p:spPr bwMode="auto">
          <a:xfrm>
            <a:off x="190500" y="1004888"/>
            <a:ext cx="8872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>
                <a:solidFill>
                  <a:schemeClr val="accent2"/>
                </a:solidFill>
              </a:rPr>
              <a:t>TREES-3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en-US" sz="2000" b="1">
                <a:solidFill>
                  <a:schemeClr val="accent2"/>
                </a:solidFill>
              </a:rPr>
              <a:t>results for the Tropics: </a:t>
            </a:r>
          </a:p>
          <a:p>
            <a:r>
              <a:rPr lang="en-US" sz="2000" b="1">
                <a:solidFill>
                  <a:schemeClr val="accent2"/>
                </a:solidFill>
              </a:rPr>
              <a:t>Annual gross forest cover loss 1990-2000</a:t>
            </a:r>
            <a:r>
              <a:rPr lang="en-US" sz="2000"/>
              <a:t> </a:t>
            </a:r>
            <a:r>
              <a:rPr lang="en-US" sz="2000" b="1">
                <a:solidFill>
                  <a:schemeClr val="accent2"/>
                </a:solidFill>
              </a:rPr>
              <a:t>within sample units</a:t>
            </a:r>
          </a:p>
        </p:txBody>
      </p:sp>
      <p:pic>
        <p:nvPicPr>
          <p:cNvPr id="31750" name="Picture 6" descr="TREES Resul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05075"/>
            <a:ext cx="9163050" cy="2878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282</Words>
  <Application>Microsoft Office PowerPoint</Application>
  <PresentationFormat>On-screen Show (4:3)</PresentationFormat>
  <Paragraphs>49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European Commission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aidco-sd-tech2</dc:creator>
  <cp:lastModifiedBy>stibiha</cp:lastModifiedBy>
  <cp:revision>61</cp:revision>
  <dcterms:created xsi:type="dcterms:W3CDTF">2012-03-28T12:16:55Z</dcterms:created>
  <dcterms:modified xsi:type="dcterms:W3CDTF">2012-04-26T21:26:11Z</dcterms:modified>
</cp:coreProperties>
</file>