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78" r:id="rId3"/>
    <p:sldId id="274" r:id="rId4"/>
    <p:sldId id="275" r:id="rId5"/>
    <p:sldId id="279" r:id="rId6"/>
    <p:sldId id="258" r:id="rId7"/>
    <p:sldId id="277" r:id="rId8"/>
    <p:sldId id="280" r:id="rId9"/>
    <p:sldId id="282" r:id="rId10"/>
    <p:sldId id="283" r:id="rId11"/>
    <p:sldId id="284" r:id="rId12"/>
  </p:sldIdLst>
  <p:sldSz cx="9144000" cy="6858000" type="screen4x3"/>
  <p:notesSz cx="6858000" cy="9144000"/>
  <p:defaultTextStyle>
    <a:defPPr>
      <a:defRPr lang="en-US"/>
    </a:defPPr>
    <a:lvl1pPr marL="0" algn="l" defTabSz="914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73" algn="l" defTabSz="914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46" algn="l" defTabSz="914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20" algn="l" defTabSz="914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292" algn="l" defTabSz="914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366" algn="l" defTabSz="914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440" algn="l" defTabSz="914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512" algn="l" defTabSz="914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586" algn="l" defTabSz="914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1313" autoAdjust="0"/>
    <p:restoredTop sz="81769" autoAdjust="0"/>
  </p:normalViewPr>
  <p:slideViewPr>
    <p:cSldViewPr>
      <p:cViewPr varScale="1">
        <p:scale>
          <a:sx n="89" d="100"/>
          <a:sy n="89" d="100"/>
        </p:scale>
        <p:origin x="-3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B4E4A-7B6C-405D-9383-5C8FCB24E4F8}" type="datetimeFigureOut">
              <a:rPr lang="en-GB" smtClean="0"/>
              <a:pPr/>
              <a:t>06/06/2012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E02B0-30C2-46AF-AFD5-F1CC5FCA48D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52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73" algn="l" defTabSz="914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146" algn="l" defTabSz="914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220" algn="l" defTabSz="914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292" algn="l" defTabSz="914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366" algn="l" defTabSz="914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440" algn="l" defTabSz="914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512" algn="l" defTabSz="914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586" algn="l" defTabSz="914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4268DD3C-BF36-4DB2-AA34-A8F7F502BDD6}" type="datetime1">
              <a:rPr lang="en-GB"/>
              <a:pPr/>
              <a:t>06/06/2012</a:t>
            </a:fld>
            <a:endParaRPr lang="fi-FI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9F4D6A-9F2D-462E-B728-D4B627F3F0DF}" type="slidenum">
              <a:rPr lang="fi-FI"/>
              <a:pPr/>
              <a:t>1</a:t>
            </a:fld>
            <a:endParaRPr lang="fi-FI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baseline="0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8E02B0-30C2-46AF-AFD5-F1CC5FCA48D4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8E02B0-30C2-46AF-AFD5-F1CC5FCA48D4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8E02B0-30C2-46AF-AFD5-F1CC5FCA48D4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8E02B0-30C2-46AF-AFD5-F1CC5FCA48D4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8E02B0-30C2-46AF-AFD5-F1CC5FCA48D4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5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DBB8-4ABB-436F-9217-6777B61FE5F3}" type="datetimeFigureOut">
              <a:rPr lang="en-GB" smtClean="0"/>
              <a:pPr/>
              <a:t>06/06/2012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4C16-EBFF-4E24-A7F6-03B0BD41BB5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DBB8-4ABB-436F-9217-6777B61FE5F3}" type="datetimeFigureOut">
              <a:rPr lang="en-GB" smtClean="0"/>
              <a:pPr/>
              <a:t>06/06/2012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4C16-EBFF-4E24-A7F6-03B0BD41BB5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DBB8-4ABB-436F-9217-6777B61FE5F3}" type="datetimeFigureOut">
              <a:rPr lang="en-GB" smtClean="0"/>
              <a:pPr/>
              <a:t>06/06/2012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4C16-EBFF-4E24-A7F6-03B0BD41BB5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DBB8-4ABB-436F-9217-6777B61FE5F3}" type="datetimeFigureOut">
              <a:rPr lang="en-GB" smtClean="0"/>
              <a:pPr/>
              <a:t>06/06/2012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4C16-EBFF-4E24-A7F6-03B0BD41BB5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7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51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DBB8-4ABB-436F-9217-6777B61FE5F3}" type="datetimeFigureOut">
              <a:rPr lang="en-GB" smtClean="0"/>
              <a:pPr/>
              <a:t>06/06/2012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4C16-EBFF-4E24-A7F6-03B0BD41BB5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DBB8-4ABB-436F-9217-6777B61FE5F3}" type="datetimeFigureOut">
              <a:rPr lang="en-GB" smtClean="0"/>
              <a:pPr/>
              <a:t>06/06/2012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4C16-EBFF-4E24-A7F6-03B0BD41BB5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73" indent="0">
              <a:buNone/>
              <a:defRPr sz="2000" b="1"/>
            </a:lvl2pPr>
            <a:lvl3pPr marL="914146" indent="0">
              <a:buNone/>
              <a:defRPr sz="1800" b="1"/>
            </a:lvl3pPr>
            <a:lvl4pPr marL="1371220" indent="0">
              <a:buNone/>
              <a:defRPr sz="1600" b="1"/>
            </a:lvl4pPr>
            <a:lvl5pPr marL="1828292" indent="0">
              <a:buNone/>
              <a:defRPr sz="1600" b="1"/>
            </a:lvl5pPr>
            <a:lvl6pPr marL="2285366" indent="0">
              <a:buNone/>
              <a:defRPr sz="1600" b="1"/>
            </a:lvl6pPr>
            <a:lvl7pPr marL="2742440" indent="0">
              <a:buNone/>
              <a:defRPr sz="1600" b="1"/>
            </a:lvl7pPr>
            <a:lvl8pPr marL="3199512" indent="0">
              <a:buNone/>
              <a:defRPr sz="1600" b="1"/>
            </a:lvl8pPr>
            <a:lvl9pPr marL="365658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73" indent="0">
              <a:buNone/>
              <a:defRPr sz="2000" b="1"/>
            </a:lvl2pPr>
            <a:lvl3pPr marL="914146" indent="0">
              <a:buNone/>
              <a:defRPr sz="1800" b="1"/>
            </a:lvl3pPr>
            <a:lvl4pPr marL="1371220" indent="0">
              <a:buNone/>
              <a:defRPr sz="1600" b="1"/>
            </a:lvl4pPr>
            <a:lvl5pPr marL="1828292" indent="0">
              <a:buNone/>
              <a:defRPr sz="1600" b="1"/>
            </a:lvl5pPr>
            <a:lvl6pPr marL="2285366" indent="0">
              <a:buNone/>
              <a:defRPr sz="1600" b="1"/>
            </a:lvl6pPr>
            <a:lvl7pPr marL="2742440" indent="0">
              <a:buNone/>
              <a:defRPr sz="1600" b="1"/>
            </a:lvl7pPr>
            <a:lvl8pPr marL="3199512" indent="0">
              <a:buNone/>
              <a:defRPr sz="1600" b="1"/>
            </a:lvl8pPr>
            <a:lvl9pPr marL="365658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DBB8-4ABB-436F-9217-6777B61FE5F3}" type="datetimeFigureOut">
              <a:rPr lang="en-GB" smtClean="0"/>
              <a:pPr/>
              <a:t>06/06/2012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4C16-EBFF-4E24-A7F6-03B0BD41BB5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DBB8-4ABB-436F-9217-6777B61FE5F3}" type="datetimeFigureOut">
              <a:rPr lang="en-GB" smtClean="0"/>
              <a:pPr/>
              <a:t>06/06/2012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4C16-EBFF-4E24-A7F6-03B0BD41BB5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DBB8-4ABB-436F-9217-6777B61FE5F3}" type="datetimeFigureOut">
              <a:rPr lang="en-GB" smtClean="0"/>
              <a:pPr/>
              <a:t>06/06/2012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4C16-EBFF-4E24-A7F6-03B0BD41BB5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73" indent="0">
              <a:buNone/>
              <a:defRPr sz="1200"/>
            </a:lvl2pPr>
            <a:lvl3pPr marL="914146" indent="0">
              <a:buNone/>
              <a:defRPr sz="1000"/>
            </a:lvl3pPr>
            <a:lvl4pPr marL="1371220" indent="0">
              <a:buNone/>
              <a:defRPr sz="900"/>
            </a:lvl4pPr>
            <a:lvl5pPr marL="1828292" indent="0">
              <a:buNone/>
              <a:defRPr sz="900"/>
            </a:lvl5pPr>
            <a:lvl6pPr marL="2285366" indent="0">
              <a:buNone/>
              <a:defRPr sz="900"/>
            </a:lvl6pPr>
            <a:lvl7pPr marL="2742440" indent="0">
              <a:buNone/>
              <a:defRPr sz="900"/>
            </a:lvl7pPr>
            <a:lvl8pPr marL="3199512" indent="0">
              <a:buNone/>
              <a:defRPr sz="900"/>
            </a:lvl8pPr>
            <a:lvl9pPr marL="365658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DBB8-4ABB-436F-9217-6777B61FE5F3}" type="datetimeFigureOut">
              <a:rPr lang="en-GB" smtClean="0"/>
              <a:pPr/>
              <a:t>06/06/2012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4C16-EBFF-4E24-A7F6-03B0BD41BB5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73" indent="0">
              <a:buNone/>
              <a:defRPr sz="2800"/>
            </a:lvl2pPr>
            <a:lvl3pPr marL="914146" indent="0">
              <a:buNone/>
              <a:defRPr sz="2400"/>
            </a:lvl3pPr>
            <a:lvl4pPr marL="1371220" indent="0">
              <a:buNone/>
              <a:defRPr sz="2000"/>
            </a:lvl4pPr>
            <a:lvl5pPr marL="1828292" indent="0">
              <a:buNone/>
              <a:defRPr sz="2000"/>
            </a:lvl5pPr>
            <a:lvl6pPr marL="2285366" indent="0">
              <a:buNone/>
              <a:defRPr sz="2000"/>
            </a:lvl6pPr>
            <a:lvl7pPr marL="2742440" indent="0">
              <a:buNone/>
              <a:defRPr sz="2000"/>
            </a:lvl7pPr>
            <a:lvl8pPr marL="3199512" indent="0">
              <a:buNone/>
              <a:defRPr sz="2000"/>
            </a:lvl8pPr>
            <a:lvl9pPr marL="3656586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73" indent="0">
              <a:buNone/>
              <a:defRPr sz="1200"/>
            </a:lvl2pPr>
            <a:lvl3pPr marL="914146" indent="0">
              <a:buNone/>
              <a:defRPr sz="1000"/>
            </a:lvl3pPr>
            <a:lvl4pPr marL="1371220" indent="0">
              <a:buNone/>
              <a:defRPr sz="900"/>
            </a:lvl4pPr>
            <a:lvl5pPr marL="1828292" indent="0">
              <a:buNone/>
              <a:defRPr sz="900"/>
            </a:lvl5pPr>
            <a:lvl6pPr marL="2285366" indent="0">
              <a:buNone/>
              <a:defRPr sz="900"/>
            </a:lvl6pPr>
            <a:lvl7pPr marL="2742440" indent="0">
              <a:buNone/>
              <a:defRPr sz="900"/>
            </a:lvl7pPr>
            <a:lvl8pPr marL="3199512" indent="0">
              <a:buNone/>
              <a:defRPr sz="900"/>
            </a:lvl8pPr>
            <a:lvl9pPr marL="365658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DBB8-4ABB-436F-9217-6777B61FE5F3}" type="datetimeFigureOut">
              <a:rPr lang="en-GB" smtClean="0"/>
              <a:pPr/>
              <a:t>06/06/2012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4C16-EBFF-4E24-A7F6-03B0BD41BB5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14" tIns="45708" rIns="91414" bIns="457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14" tIns="45708" rIns="91414" bIns="457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6356352"/>
            <a:ext cx="2133600" cy="365125"/>
          </a:xfrm>
          <a:prstGeom prst="rect">
            <a:avLst/>
          </a:prstGeom>
        </p:spPr>
        <p:txBody>
          <a:bodyPr vert="horz" lIns="91414" tIns="45708" rIns="91414" bIns="4570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0DBB8-4ABB-436F-9217-6777B61FE5F3}" type="datetimeFigureOut">
              <a:rPr lang="en-GB" smtClean="0"/>
              <a:pPr/>
              <a:t>06/06/2012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2" y="6356352"/>
            <a:ext cx="2895600" cy="365125"/>
          </a:xfrm>
          <a:prstGeom prst="rect">
            <a:avLst/>
          </a:prstGeom>
        </p:spPr>
        <p:txBody>
          <a:bodyPr vert="horz" lIns="91414" tIns="45708" rIns="91414" bIns="4570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14" tIns="45708" rIns="91414" bIns="4570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44C16-EBFF-4E24-A7F6-03B0BD41BB5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14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05" indent="-342805" algn="l" defTabSz="91414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44" indent="-285670" algn="l" defTabSz="91414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684" indent="-228538" algn="l" defTabSz="91414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756" indent="-228538" algn="l" defTabSz="91414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830" indent="-228538" algn="l" defTabSz="91414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903" indent="-228538" algn="l" defTabSz="91414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76" indent="-228538" algn="l" defTabSz="91414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050" indent="-228538" algn="l" defTabSz="91414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122" indent="-228538" algn="l" defTabSz="91414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73" algn="l" defTabSz="914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46" algn="l" defTabSz="914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20" algn="l" defTabSz="914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92" algn="l" defTabSz="914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6" algn="l" defTabSz="914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440" algn="l" defTabSz="914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512" algn="l" defTabSz="914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86" algn="l" defTabSz="914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8" name="Rectangle 10"/>
          <p:cNvSpPr>
            <a:spLocks noChangeArrowheads="1"/>
          </p:cNvSpPr>
          <p:nvPr/>
        </p:nvSpPr>
        <p:spPr bwMode="auto">
          <a:xfrm>
            <a:off x="0" y="2"/>
            <a:ext cx="9144000" cy="150813"/>
          </a:xfrm>
          <a:prstGeom prst="rect">
            <a:avLst/>
          </a:prstGeom>
          <a:solidFill>
            <a:srgbClr val="D7DCA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14" tIns="45708" rIns="91414" bIns="45708" anchor="ctr"/>
          <a:lstStyle/>
          <a:p>
            <a:endParaRPr lang="en-US" dirty="0"/>
          </a:p>
        </p:txBody>
      </p:sp>
      <p:sp>
        <p:nvSpPr>
          <p:cNvPr id="89096" name="Rectangle 8"/>
          <p:cNvSpPr>
            <a:spLocks noChangeArrowheads="1"/>
          </p:cNvSpPr>
          <p:nvPr/>
        </p:nvSpPr>
        <p:spPr bwMode="auto">
          <a:xfrm>
            <a:off x="0" y="1034008"/>
            <a:ext cx="9144000" cy="4267200"/>
          </a:xfrm>
          <a:prstGeom prst="rect">
            <a:avLst/>
          </a:prstGeom>
          <a:solidFill>
            <a:srgbClr val="008C69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14" tIns="45708" rIns="91414" bIns="45708" anchor="ctr"/>
          <a:lstStyle/>
          <a:p>
            <a:endParaRPr lang="en-US" dirty="0"/>
          </a:p>
        </p:txBody>
      </p:sp>
      <p:pic>
        <p:nvPicPr>
          <p:cNvPr id="89094" name="Picture 6" descr="01_slide01_ENG_efi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322265"/>
            <a:ext cx="2743200" cy="515937"/>
          </a:xfrm>
          <a:prstGeom prst="rect">
            <a:avLst/>
          </a:prstGeom>
          <a:noFill/>
        </p:spPr>
      </p:pic>
      <p:pic>
        <p:nvPicPr>
          <p:cNvPr id="89101" name="Picture 13" descr="02_slide02_ENG_alapalkki2_uus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245499"/>
            <a:ext cx="9144000" cy="1639887"/>
          </a:xfrm>
          <a:prstGeom prst="rect">
            <a:avLst/>
          </a:prstGeom>
          <a:noFill/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23528" y="2082914"/>
            <a:ext cx="8496944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/>
            <a:r>
              <a:rPr lang="fi-FI" sz="3600" b="1" dirty="0" smtClean="0">
                <a:solidFill>
                  <a:schemeClr val="bg1"/>
                </a:solidFill>
                <a:latin typeface="Arial" charset="0"/>
              </a:rPr>
              <a:t>VPA </a:t>
            </a:r>
            <a:r>
              <a:rPr lang="fi-FI" sz="3600" b="1" dirty="0" err="1" smtClean="0">
                <a:solidFill>
                  <a:schemeClr val="bg1"/>
                </a:solidFill>
                <a:latin typeface="Arial" charset="0"/>
              </a:rPr>
              <a:t>Impact</a:t>
            </a:r>
            <a:r>
              <a:rPr lang="fi-FI" sz="36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fi-FI" sz="3600" b="1" dirty="0" err="1" smtClean="0">
                <a:solidFill>
                  <a:schemeClr val="bg1"/>
                </a:solidFill>
                <a:latin typeface="Arial" charset="0"/>
              </a:rPr>
              <a:t>Monitoring</a:t>
            </a:r>
            <a:endParaRPr lang="fi-FI" sz="3600" b="1" dirty="0" smtClean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6" descr="2909_EFI_Powerpoint_background2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88" y="1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11562" y="1386660"/>
            <a:ext cx="8136904" cy="646307"/>
          </a:xfrm>
          <a:prstGeom prst="rect">
            <a:avLst/>
          </a:prstGeom>
        </p:spPr>
        <p:txBody>
          <a:bodyPr wrap="square" lIns="91414" tIns="45708" rIns="91414" bIns="45708">
            <a:spAutoFit/>
          </a:bodyPr>
          <a:lstStyle/>
          <a:p>
            <a:pPr indent="-360263"/>
            <a:r>
              <a:rPr lang="en-US" sz="3600" b="1" dirty="0" smtClean="0">
                <a:solidFill>
                  <a:srgbClr val="00B050"/>
                </a:solidFill>
              </a:rPr>
              <a:t>Options for Priority Impact Areas</a:t>
            </a:r>
            <a:endParaRPr lang="en-US" sz="2000" b="1" dirty="0" smtClean="0">
              <a:solidFill>
                <a:srgbClr val="00B05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547664" y="2036762"/>
            <a:ext cx="7129463" cy="482123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Institutional </a:t>
            </a:r>
            <a:r>
              <a:rPr lang="en-GB" dirty="0" smtClean="0"/>
              <a:t>effectiveness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Accountability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Illegal logging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Tenure </a:t>
            </a:r>
            <a:r>
              <a:rPr lang="en-GB" dirty="0"/>
              <a:t>and access 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Forest </a:t>
            </a:r>
            <a:r>
              <a:rPr lang="en-GB" dirty="0"/>
              <a:t>management 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Livelihoods </a:t>
            </a:r>
            <a:r>
              <a:rPr lang="en-GB" dirty="0"/>
              <a:t>and poverty 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Civil </a:t>
            </a:r>
            <a:r>
              <a:rPr lang="en-GB" dirty="0"/>
              <a:t>society effectiveness 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Economic development </a:t>
            </a:r>
            <a:endParaRPr lang="en-GB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Domestic </a:t>
            </a:r>
            <a:r>
              <a:rPr lang="en-GB" dirty="0"/>
              <a:t>market development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8307381"/>
              </p:ext>
            </p:extLst>
          </p:nvPr>
        </p:nvGraphicFramePr>
        <p:xfrm>
          <a:off x="827584" y="147526"/>
          <a:ext cx="7632848" cy="675132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3312368"/>
                <a:gridCol w="4320480"/>
              </a:tblGrid>
              <a:tr h="34137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200" dirty="0">
                          <a:solidFill>
                            <a:schemeClr val="bg1"/>
                          </a:solidFill>
                          <a:effectLst/>
                        </a:rPr>
                        <a:t>Monitoring system</a:t>
                      </a:r>
                      <a:endParaRPr lang="en-GB" sz="22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059" marR="520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Description</a:t>
                      </a:r>
                      <a:endParaRPr lang="en-GB" sz="1400" b="1" dirty="0">
                        <a:solidFill>
                          <a:srgbClr val="318E93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059" marR="52059" marT="0" marB="0"/>
                </a:tc>
              </a:tr>
              <a:tr h="11887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effectLst/>
                        </a:rPr>
                        <a:t>Third party audits of LAS</a:t>
                      </a:r>
                      <a:endParaRPr lang="en-GB" sz="22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059" marR="520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Audits are </a:t>
                      </a:r>
                      <a:r>
                        <a:rPr lang="en-US" sz="1400" dirty="0" smtClean="0">
                          <a:effectLst/>
                        </a:rPr>
                        <a:t>mandatory </a:t>
                      </a:r>
                      <a:r>
                        <a:rPr lang="en-US" sz="1400" dirty="0">
                          <a:effectLst/>
                        </a:rPr>
                        <a:t>component of the LAS. The independent audit is expected to identify systemic failures and provide appropriate recommendations for addressing those failures. </a:t>
                      </a:r>
                      <a:r>
                        <a:rPr lang="en-US" sz="1400" dirty="0" smtClean="0">
                          <a:effectLst/>
                        </a:rPr>
                        <a:t>This is to </a:t>
                      </a:r>
                      <a:r>
                        <a:rPr lang="en-US" sz="1400" dirty="0">
                          <a:effectLst/>
                        </a:rPr>
                        <a:t>help improve effectiveness of the system and to make it credible nationally and internationally. </a:t>
                      </a:r>
                      <a:endParaRPr lang="en-GB" sz="1400" dirty="0">
                        <a:solidFill>
                          <a:srgbClr val="224B4F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059" marR="52059" marT="0" marB="0"/>
                </a:tc>
              </a:tr>
              <a:tr h="4754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effectLst/>
                        </a:rPr>
                        <a:t>Government monitoring </a:t>
                      </a:r>
                      <a:endParaRPr lang="en-GB" sz="22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059" marR="520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Regular monitoring conducted by government agencies to oversee forest </a:t>
                      </a:r>
                      <a:r>
                        <a:rPr lang="en-GB" sz="1400" dirty="0" smtClean="0">
                          <a:effectLst/>
                        </a:rPr>
                        <a:t>operations</a:t>
                      </a:r>
                      <a:r>
                        <a:rPr lang="en-GB" sz="1400" baseline="0" dirty="0" smtClean="0">
                          <a:effectLst/>
                        </a:rPr>
                        <a:t> </a:t>
                      </a:r>
                      <a:endParaRPr lang="en-GB" sz="1400" dirty="0">
                        <a:solidFill>
                          <a:srgbClr val="224B4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059" marR="52059" marT="0" marB="0"/>
                </a:tc>
              </a:tr>
              <a:tr h="8296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effectLst/>
                        </a:rPr>
                        <a:t>Legality verification systems</a:t>
                      </a:r>
                      <a:endParaRPr lang="en-GB" sz="22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059" marR="520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Regular </a:t>
                      </a:r>
                      <a:r>
                        <a:rPr lang="en-GB" sz="1400" dirty="0" smtClean="0">
                          <a:effectLst/>
                        </a:rPr>
                        <a:t>check</a:t>
                      </a:r>
                      <a:r>
                        <a:rPr lang="en-GB" sz="1400" baseline="0" dirty="0" smtClean="0">
                          <a:effectLst/>
                        </a:rPr>
                        <a:t>s </a:t>
                      </a:r>
                      <a:r>
                        <a:rPr lang="en-GB" sz="1400" dirty="0" smtClean="0">
                          <a:effectLst/>
                        </a:rPr>
                        <a:t>of </a:t>
                      </a:r>
                      <a:r>
                        <a:rPr lang="en-GB" sz="1400" dirty="0">
                          <a:effectLst/>
                        </a:rPr>
                        <a:t>routine controls that </a:t>
                      </a:r>
                      <a:r>
                        <a:rPr lang="en-GB" sz="1400" dirty="0" smtClean="0">
                          <a:effectLst/>
                        </a:rPr>
                        <a:t>provides</a:t>
                      </a:r>
                      <a:r>
                        <a:rPr lang="en-GB" sz="1400" baseline="0" dirty="0" smtClean="0">
                          <a:effectLst/>
                        </a:rPr>
                        <a:t> </a:t>
                      </a:r>
                      <a:r>
                        <a:rPr lang="en-GB" sz="1400" dirty="0" smtClean="0">
                          <a:effectLst/>
                        </a:rPr>
                        <a:t>evidence </a:t>
                      </a:r>
                      <a:r>
                        <a:rPr lang="en-GB" sz="1400" dirty="0">
                          <a:effectLst/>
                        </a:rPr>
                        <a:t>of legal compliance with </a:t>
                      </a:r>
                      <a:r>
                        <a:rPr lang="en-GB" sz="1400" dirty="0" smtClean="0">
                          <a:effectLst/>
                        </a:rPr>
                        <a:t>the </a:t>
                      </a:r>
                      <a:r>
                        <a:rPr lang="en-GB" sz="1400" dirty="0">
                          <a:effectLst/>
                        </a:rPr>
                        <a:t>legality definition. May be conducted by </a:t>
                      </a:r>
                      <a:r>
                        <a:rPr lang="en-GB" sz="1400" dirty="0" smtClean="0">
                          <a:effectLst/>
                        </a:rPr>
                        <a:t>government </a:t>
                      </a:r>
                      <a:r>
                        <a:rPr lang="en-GB" sz="1400" dirty="0">
                          <a:effectLst/>
                        </a:rPr>
                        <a:t>service or third parties, including civil society.</a:t>
                      </a:r>
                      <a:endParaRPr lang="en-GB" sz="1400" dirty="0">
                        <a:solidFill>
                          <a:srgbClr val="224B4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059" marR="52059" marT="0" marB="0"/>
                </a:tc>
              </a:tr>
              <a:tr h="4977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effectLst/>
                        </a:rPr>
                        <a:t>Multi-stakeholder VPA monitoring committees </a:t>
                      </a:r>
                      <a:endParaRPr lang="en-GB" sz="22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059" marR="520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Oversight for VPA implementation. May include </a:t>
                      </a:r>
                      <a:r>
                        <a:rPr lang="en-US" sz="1400" dirty="0" smtClean="0">
                          <a:effectLst/>
                        </a:rPr>
                        <a:t>government</a:t>
                      </a:r>
                      <a:r>
                        <a:rPr lang="en-US" sz="1400" dirty="0">
                          <a:effectLst/>
                        </a:rPr>
                        <a:t>, private sector companies and civil society.</a:t>
                      </a:r>
                      <a:endParaRPr lang="en-GB" sz="1400" dirty="0">
                        <a:solidFill>
                          <a:srgbClr val="224B4F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059" marR="52059" marT="0" marB="0"/>
                </a:tc>
              </a:tr>
              <a:tr h="62754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bg1"/>
                          </a:solidFill>
                          <a:effectLst/>
                        </a:rPr>
                        <a:t>Independent monitoring (observation) by civil society of forest operations</a:t>
                      </a:r>
                      <a:endParaRPr lang="en-GB" sz="220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059" marR="520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Some countries have engaged independent observers to check </a:t>
                      </a:r>
                      <a:r>
                        <a:rPr lang="en-US" sz="1400" dirty="0" smtClean="0">
                          <a:effectLst/>
                        </a:rPr>
                        <a:t>compliance of</a:t>
                      </a:r>
                      <a:r>
                        <a:rPr lang="en-US" sz="1400" baseline="0" dirty="0" smtClean="0">
                          <a:effectLst/>
                        </a:rPr>
                        <a:t> field operations </a:t>
                      </a:r>
                      <a:r>
                        <a:rPr lang="en-US" sz="1400" dirty="0" smtClean="0">
                          <a:effectLst/>
                        </a:rPr>
                        <a:t>(e.g</a:t>
                      </a:r>
                      <a:r>
                        <a:rPr lang="en-US" sz="1400" dirty="0">
                          <a:effectLst/>
                        </a:rPr>
                        <a:t>. Congo, Cameroon)</a:t>
                      </a:r>
                      <a:endParaRPr lang="en-GB" sz="1400" dirty="0">
                        <a:solidFill>
                          <a:srgbClr val="224B4F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059" marR="52059" marT="0" marB="0"/>
                </a:tc>
              </a:tr>
              <a:tr h="7395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effectLst/>
                        </a:rPr>
                        <a:t>VPA impact monitoring</a:t>
                      </a:r>
                      <a:endParaRPr lang="en-GB" sz="22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059" marR="520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Impacts to be agreed after signing VPA.  Impact monitoring </a:t>
                      </a:r>
                      <a:r>
                        <a:rPr lang="en-US" sz="1400" dirty="0" smtClean="0">
                          <a:effectLst/>
                        </a:rPr>
                        <a:t>will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dirty="0" smtClean="0">
                          <a:effectLst/>
                        </a:rPr>
                        <a:t>require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dirty="0" smtClean="0">
                          <a:effectLst/>
                        </a:rPr>
                        <a:t>baseline </a:t>
                      </a:r>
                      <a:r>
                        <a:rPr lang="en-US" sz="1400" dirty="0">
                          <a:effectLst/>
                        </a:rPr>
                        <a:t>data and agreement on periodicity of regular data collection upon which to assess impacts.</a:t>
                      </a:r>
                      <a:endParaRPr lang="en-GB" sz="1400" dirty="0">
                        <a:solidFill>
                          <a:srgbClr val="224B4F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2059" marR="52059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6" descr="2909_EFI_Powerpoint_background2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1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123728" y="1978962"/>
            <a:ext cx="66247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indent="-361950">
              <a:buFont typeface="Arial" pitchFamily="34" charset="0"/>
              <a:buChar char="•"/>
            </a:pPr>
            <a:r>
              <a:rPr lang="en-GB" sz="3600" dirty="0" smtClean="0"/>
              <a:t>an “evidence-based policy cycle” reiterative/adjustable to steer by</a:t>
            </a:r>
          </a:p>
          <a:p>
            <a:pPr marL="361950" indent="-361950">
              <a:buFont typeface="Arial" pitchFamily="34" charset="0"/>
              <a:buChar char="•"/>
            </a:pPr>
            <a:endParaRPr lang="en-GB" sz="3600" dirty="0" smtClean="0"/>
          </a:p>
          <a:p>
            <a:pPr marL="361950" indent="-361950">
              <a:buFont typeface="Arial" pitchFamily="34" charset="0"/>
              <a:buChar char="•"/>
            </a:pPr>
            <a:r>
              <a:rPr lang="en-GB" sz="3600" dirty="0" smtClean="0"/>
              <a:t>based on reality checks </a:t>
            </a:r>
          </a:p>
          <a:p>
            <a:pPr marL="361950" indent="-361950">
              <a:buFont typeface="Arial" pitchFamily="34" charset="0"/>
              <a:buChar char="•"/>
            </a:pPr>
            <a:endParaRPr lang="en-GB" sz="3600" dirty="0" smtClean="0"/>
          </a:p>
          <a:p>
            <a:pPr marL="361950" indent="-361950">
              <a:buFont typeface="Arial" pitchFamily="34" charset="0"/>
              <a:buChar char="•"/>
            </a:pPr>
            <a:r>
              <a:rPr lang="en-GB" sz="3600" dirty="0" smtClean="0"/>
              <a:t>to show if implementation leads to the intended effects</a:t>
            </a:r>
            <a:endParaRPr lang="en-GB" sz="32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67544" y="1916832"/>
            <a:ext cx="14401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00B050"/>
                </a:solidFill>
              </a:rPr>
              <a:t>FLEGT /VPA</a:t>
            </a:r>
          </a:p>
          <a:p>
            <a:endParaRPr lang="en-GB" sz="2800" b="1" dirty="0" smtClean="0">
              <a:solidFill>
                <a:srgbClr val="00B050"/>
              </a:solidFill>
            </a:endParaRPr>
          </a:p>
          <a:p>
            <a:endParaRPr lang="en-GB" sz="2800" b="1" dirty="0" smtClean="0">
              <a:solidFill>
                <a:srgbClr val="00B050"/>
              </a:solidFill>
            </a:endParaRPr>
          </a:p>
          <a:p>
            <a:r>
              <a:rPr lang="en-GB" sz="2800" b="1" dirty="0" smtClean="0">
                <a:solidFill>
                  <a:srgbClr val="00B050"/>
                </a:solidFill>
              </a:rPr>
              <a:t>How</a:t>
            </a:r>
          </a:p>
          <a:p>
            <a:endParaRPr lang="en-GB" sz="2800" b="1" dirty="0" smtClean="0">
              <a:solidFill>
                <a:srgbClr val="00B050"/>
              </a:solidFill>
            </a:endParaRPr>
          </a:p>
          <a:p>
            <a:endParaRPr lang="en-GB" sz="2800" b="1" dirty="0" smtClean="0">
              <a:solidFill>
                <a:srgbClr val="00B050"/>
              </a:solidFill>
            </a:endParaRPr>
          </a:p>
          <a:p>
            <a:r>
              <a:rPr lang="en-GB" sz="2800" b="1" dirty="0" smtClean="0">
                <a:solidFill>
                  <a:srgbClr val="00B050"/>
                </a:solidFill>
              </a:rPr>
              <a:t>Why</a:t>
            </a:r>
            <a:endParaRPr lang="en-GB" sz="28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6" descr="2909_EFI_Powerpoint_background2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1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11560" y="1559689"/>
            <a:ext cx="806489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rgbClr val="00B050"/>
                </a:solidFill>
                <a:cs typeface="Arial" pitchFamily="34" charset="0"/>
              </a:rPr>
              <a:t>Monitoring obligations for the EU</a:t>
            </a:r>
          </a:p>
          <a:p>
            <a:pPr>
              <a:buFont typeface="Arial" pitchFamily="34" charset="0"/>
              <a:buChar char="•"/>
            </a:pPr>
            <a:endParaRPr lang="en-GB" sz="2800" dirty="0" smtClean="0"/>
          </a:p>
          <a:p>
            <a:pPr marL="361950" indent="-361950">
              <a:buFont typeface="Arial" pitchFamily="34" charset="0"/>
              <a:buChar char="•"/>
            </a:pPr>
            <a:r>
              <a:rPr lang="en-GB" sz="3200" dirty="0" smtClean="0"/>
              <a:t>To monitor the progress and impacts of the EU FLEGT Action Plan</a:t>
            </a:r>
          </a:p>
          <a:p>
            <a:pPr marL="361950" indent="-361950"/>
            <a:endParaRPr lang="en-GB" sz="3200" dirty="0" smtClean="0"/>
          </a:p>
          <a:p>
            <a:pPr marL="361950" indent="-361950">
              <a:buFont typeface="Arial" pitchFamily="34" charset="0"/>
              <a:buChar char="•"/>
            </a:pPr>
            <a:r>
              <a:rPr lang="en-GB" sz="3200" dirty="0" smtClean="0"/>
              <a:t>The EU is a party to each and every VPA </a:t>
            </a:r>
          </a:p>
          <a:p>
            <a:pPr marL="361950" indent="-361950">
              <a:buFont typeface="Arial" pitchFamily="34" charset="0"/>
              <a:buChar char="•"/>
            </a:pPr>
            <a:endParaRPr lang="en-GB" sz="3200" dirty="0" smtClean="0"/>
          </a:p>
          <a:p>
            <a:pPr marL="361950" indent="-361950">
              <a:buFont typeface="Arial" pitchFamily="34" charset="0"/>
              <a:buChar char="•"/>
            </a:pPr>
            <a:r>
              <a:rPr lang="en-GB" sz="3200" dirty="0" smtClean="0"/>
              <a:t>Key issues that EC finds important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6" descr="2909_EFI_Powerpoint_background2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1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48072" y="1570141"/>
            <a:ext cx="838842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rgbClr val="00B050"/>
                </a:solidFill>
                <a:cs typeface="Arial" pitchFamily="34" charset="0"/>
              </a:rPr>
              <a:t>EU objectives for VPA impact monitoring</a:t>
            </a:r>
          </a:p>
          <a:p>
            <a:endParaRPr lang="en-GB" sz="2800" dirty="0" smtClean="0"/>
          </a:p>
          <a:p>
            <a:pPr marL="361950" indent="-361950">
              <a:buFont typeface="Arial" pitchFamily="34" charset="0"/>
              <a:buChar char="•"/>
            </a:pPr>
            <a:r>
              <a:rPr lang="en-GB" sz="3200" dirty="0" smtClean="0"/>
              <a:t> To understand progress and changes over medium to long term, in each VPA country</a:t>
            </a:r>
          </a:p>
          <a:p>
            <a:pPr marL="361950" indent="-361950">
              <a:buFont typeface="Arial" pitchFamily="34" charset="0"/>
              <a:buChar char="•"/>
            </a:pPr>
            <a:endParaRPr lang="en-GB" sz="3200" dirty="0" smtClean="0"/>
          </a:p>
          <a:p>
            <a:pPr marL="361950" indent="-361950">
              <a:buFont typeface="Arial" pitchFamily="34" charset="0"/>
              <a:buChar char="•"/>
            </a:pPr>
            <a:r>
              <a:rPr lang="en-GB" sz="3200" dirty="0" smtClean="0">
                <a:ea typeface="Calibri"/>
              </a:rPr>
              <a:t> To understand where improvements are needed</a:t>
            </a:r>
          </a:p>
          <a:p>
            <a:pPr>
              <a:buFont typeface="Arial" pitchFamily="34" charset="0"/>
              <a:buChar char="•"/>
            </a:pPr>
            <a:endParaRPr lang="en-GB" sz="2800" dirty="0" smtClean="0">
              <a:latin typeface="Arial"/>
              <a:ea typeface="Calibri"/>
            </a:endParaRPr>
          </a:p>
          <a:p>
            <a:pPr>
              <a:buFont typeface="Arial" pitchFamily="34" charset="0"/>
              <a:buChar char="•"/>
            </a:pP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6" descr="2909_EFI_Powerpoint_background2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1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48072" y="1570141"/>
            <a:ext cx="838842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rgbClr val="00B050"/>
                </a:solidFill>
                <a:cs typeface="Arial" pitchFamily="34" charset="0"/>
              </a:rPr>
              <a:t>Objectives partner country stakeholders</a:t>
            </a:r>
          </a:p>
          <a:p>
            <a:endParaRPr lang="en-GB" sz="2800" dirty="0" smtClean="0"/>
          </a:p>
          <a:p>
            <a:pPr>
              <a:buFont typeface="Arial" pitchFamily="34" charset="0"/>
              <a:buChar char="•"/>
            </a:pPr>
            <a:r>
              <a:rPr lang="en-GB" sz="3200" dirty="0" smtClean="0"/>
              <a:t> To monitor VPA effects on the ground</a:t>
            </a:r>
          </a:p>
          <a:p>
            <a:pPr>
              <a:buFont typeface="Arial" pitchFamily="34" charset="0"/>
              <a:buChar char="•"/>
            </a:pPr>
            <a:endParaRPr lang="en-GB" sz="3200" dirty="0" smtClean="0"/>
          </a:p>
          <a:p>
            <a:pPr>
              <a:buFont typeface="Arial" pitchFamily="34" charset="0"/>
              <a:buChar char="•"/>
            </a:pPr>
            <a:r>
              <a:rPr lang="en-GB" sz="3200" dirty="0" smtClean="0"/>
              <a:t> Are expected changes really coming about?</a:t>
            </a:r>
          </a:p>
          <a:p>
            <a:pPr>
              <a:buFont typeface="Arial" pitchFamily="34" charset="0"/>
              <a:buChar char="•"/>
            </a:pPr>
            <a:endParaRPr lang="en-GB" sz="3200" dirty="0" smtClean="0"/>
          </a:p>
          <a:p>
            <a:pPr>
              <a:buFont typeface="Arial" pitchFamily="34" charset="0"/>
              <a:buChar char="•"/>
            </a:pP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6" descr="2909_EFI_Powerpoint_background2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88" y="1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67544" y="1386660"/>
            <a:ext cx="8424936" cy="4524291"/>
          </a:xfrm>
          <a:prstGeom prst="rect">
            <a:avLst/>
          </a:prstGeom>
        </p:spPr>
        <p:txBody>
          <a:bodyPr wrap="square" lIns="91414" tIns="45708" rIns="91414" bIns="45708">
            <a:spAutoFit/>
          </a:bodyPr>
          <a:lstStyle/>
          <a:p>
            <a:pPr indent="-360263"/>
            <a:r>
              <a:rPr lang="en-US" sz="3600" b="1" dirty="0" smtClean="0">
                <a:solidFill>
                  <a:srgbClr val="00B050"/>
                </a:solidFill>
              </a:rPr>
              <a:t>Towards agreed national monitoring </a:t>
            </a:r>
            <a:r>
              <a:rPr lang="en-US" sz="2000" b="1" dirty="0" smtClean="0">
                <a:solidFill>
                  <a:srgbClr val="00B050"/>
                </a:solidFill>
              </a:rPr>
              <a:t>(1/2)</a:t>
            </a:r>
          </a:p>
          <a:p>
            <a:pPr marL="360263" indent="-360263">
              <a:buFont typeface="Arial" pitchFamily="34" charset="0"/>
              <a:buChar char="•"/>
            </a:pPr>
            <a:endParaRPr lang="en-US" sz="2800" dirty="0" smtClean="0"/>
          </a:p>
          <a:p>
            <a:pPr marL="360263" indent="-360263">
              <a:buFont typeface="Arial" pitchFamily="34" charset="0"/>
              <a:buChar char="•"/>
            </a:pPr>
            <a:r>
              <a:rPr lang="en-US" sz="3200" dirty="0" smtClean="0"/>
              <a:t>Agreement between all partners/stakeholders</a:t>
            </a:r>
          </a:p>
          <a:p>
            <a:pPr marL="360263" indent="-360263">
              <a:buFont typeface="Arial" pitchFamily="34" charset="0"/>
              <a:buChar char="•"/>
            </a:pPr>
            <a:endParaRPr lang="en-US" sz="3200" dirty="0" smtClean="0"/>
          </a:p>
          <a:p>
            <a:pPr marL="360263" indent="-360263">
              <a:buFont typeface="Arial" pitchFamily="34" charset="0"/>
              <a:buChar char="•"/>
            </a:pPr>
            <a:r>
              <a:rPr lang="en-US" sz="3200" dirty="0" smtClean="0"/>
              <a:t>Agree on </a:t>
            </a:r>
            <a:r>
              <a:rPr lang="en-US" sz="3200" b="1" dirty="0" smtClean="0"/>
              <a:t>key impact areas </a:t>
            </a:r>
            <a:r>
              <a:rPr lang="en-US" sz="3200" dirty="0" smtClean="0"/>
              <a:t>that could be monitored </a:t>
            </a:r>
            <a:r>
              <a:rPr lang="en-US" sz="3200" dirty="0"/>
              <a:t>in all VPA countries over </a:t>
            </a:r>
            <a:r>
              <a:rPr lang="en-US" sz="3200" dirty="0" smtClean="0"/>
              <a:t>time</a:t>
            </a:r>
          </a:p>
          <a:p>
            <a:pPr marL="360263" indent="-360263">
              <a:buFont typeface="Arial" pitchFamily="34" charset="0"/>
              <a:buChar char="•"/>
            </a:pPr>
            <a:endParaRPr lang="en-US" sz="3200" dirty="0" smtClean="0"/>
          </a:p>
          <a:p>
            <a:pPr marL="360263" indent="-360263">
              <a:buFont typeface="Arial" pitchFamily="34" charset="0"/>
              <a:buChar char="•"/>
            </a:pPr>
            <a:r>
              <a:rPr lang="en-US" sz="3200" dirty="0" smtClean="0"/>
              <a:t>Propose </a:t>
            </a:r>
            <a:r>
              <a:rPr lang="en-US" sz="3200" b="1" dirty="0" smtClean="0"/>
              <a:t>potential </a:t>
            </a:r>
            <a:r>
              <a:rPr lang="en-US" sz="3200" b="1" dirty="0"/>
              <a:t>indicators</a:t>
            </a:r>
            <a:r>
              <a:rPr lang="en-US" sz="3200" dirty="0"/>
              <a:t> for capturing </a:t>
            </a:r>
            <a:r>
              <a:rPr lang="en-US" sz="3200" dirty="0" smtClean="0"/>
              <a:t>evidence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6" descr="2909_EFI_Powerpoint_background2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88" y="1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11562" y="1386660"/>
            <a:ext cx="8136904" cy="4524291"/>
          </a:xfrm>
          <a:prstGeom prst="rect">
            <a:avLst/>
          </a:prstGeom>
        </p:spPr>
        <p:txBody>
          <a:bodyPr wrap="square" lIns="91414" tIns="45708" rIns="91414" bIns="45708">
            <a:spAutoFit/>
          </a:bodyPr>
          <a:lstStyle/>
          <a:p>
            <a:pPr indent="-360263"/>
            <a:r>
              <a:rPr lang="en-US" sz="3600" b="1" dirty="0" smtClean="0">
                <a:solidFill>
                  <a:srgbClr val="00B050"/>
                </a:solidFill>
              </a:rPr>
              <a:t>Towards agreed national monitoring </a:t>
            </a:r>
            <a:r>
              <a:rPr lang="en-US" sz="2000" b="1" dirty="0" smtClean="0">
                <a:solidFill>
                  <a:srgbClr val="00B050"/>
                </a:solidFill>
              </a:rPr>
              <a:t>(2/2)</a:t>
            </a:r>
          </a:p>
          <a:p>
            <a:pPr marL="360263" indent="-360263">
              <a:buFont typeface="Arial" pitchFamily="34" charset="0"/>
              <a:buChar char="•"/>
            </a:pPr>
            <a:endParaRPr lang="en-US" sz="2800" dirty="0" smtClean="0"/>
          </a:p>
          <a:p>
            <a:pPr marL="360263" indent="-360263">
              <a:buFont typeface="Arial" pitchFamily="34" charset="0"/>
              <a:buChar char="•"/>
            </a:pPr>
            <a:r>
              <a:rPr lang="en-US" sz="3200" dirty="0" smtClean="0"/>
              <a:t>Identify </a:t>
            </a:r>
            <a:r>
              <a:rPr lang="en-US" sz="3200" b="1" dirty="0" smtClean="0"/>
              <a:t>available methodologies</a:t>
            </a:r>
          </a:p>
          <a:p>
            <a:pPr marL="360263" indent="-360263">
              <a:buFont typeface="Arial" pitchFamily="34" charset="0"/>
              <a:buChar char="•"/>
            </a:pPr>
            <a:endParaRPr lang="en-US" sz="3200" b="1" dirty="0" smtClean="0"/>
          </a:p>
          <a:p>
            <a:pPr marL="360263" indent="-360263">
              <a:buFont typeface="Arial" pitchFamily="34" charset="0"/>
              <a:buChar char="•"/>
            </a:pPr>
            <a:r>
              <a:rPr lang="en-US" sz="3200" dirty="0" smtClean="0"/>
              <a:t>Rely on </a:t>
            </a:r>
            <a:r>
              <a:rPr lang="en-US" sz="3200" b="1" dirty="0" smtClean="0"/>
              <a:t>available data </a:t>
            </a:r>
            <a:r>
              <a:rPr lang="en-US" sz="3200" dirty="0" smtClean="0"/>
              <a:t>when possible</a:t>
            </a:r>
          </a:p>
          <a:p>
            <a:pPr marL="360263" indent="-360263">
              <a:buFont typeface="Arial" pitchFamily="34" charset="0"/>
              <a:buChar char="•"/>
            </a:pPr>
            <a:endParaRPr lang="en-US" sz="3200" dirty="0" smtClean="0"/>
          </a:p>
          <a:p>
            <a:pPr marL="360263" indent="-360263">
              <a:buFont typeface="Arial" pitchFamily="34" charset="0"/>
              <a:buChar char="•"/>
            </a:pPr>
            <a:r>
              <a:rPr lang="en-US" sz="3200" dirty="0" smtClean="0"/>
              <a:t>Identify </a:t>
            </a:r>
            <a:r>
              <a:rPr lang="en-US" sz="3200" b="1" dirty="0" smtClean="0"/>
              <a:t>other </a:t>
            </a:r>
            <a:r>
              <a:rPr lang="en-US" sz="3200" b="1" dirty="0"/>
              <a:t>monitoring </a:t>
            </a:r>
            <a:r>
              <a:rPr lang="en-US" sz="3200" b="1" dirty="0" smtClean="0"/>
              <a:t>processes and existing data sources</a:t>
            </a:r>
            <a:r>
              <a:rPr lang="en-US" sz="3200" dirty="0" smtClean="0"/>
              <a:t>, also in terms of </a:t>
            </a:r>
            <a:r>
              <a:rPr lang="en-US" sz="3200" b="1" dirty="0" smtClean="0"/>
              <a:t>baseline setting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6" descr="2909_EFI_Powerpoint_background2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88" y="1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11562" y="1386660"/>
            <a:ext cx="8136904" cy="3539406"/>
          </a:xfrm>
          <a:prstGeom prst="rect">
            <a:avLst/>
          </a:prstGeom>
        </p:spPr>
        <p:txBody>
          <a:bodyPr wrap="square" lIns="91414" tIns="45708" rIns="91414" bIns="45708">
            <a:spAutoFit/>
          </a:bodyPr>
          <a:lstStyle/>
          <a:p>
            <a:pPr indent="-360263"/>
            <a:r>
              <a:rPr lang="en-US" sz="3600" b="1" dirty="0" smtClean="0">
                <a:solidFill>
                  <a:srgbClr val="00B050"/>
                </a:solidFill>
              </a:rPr>
              <a:t>Step-by-step</a:t>
            </a:r>
            <a:endParaRPr lang="en-US" sz="2000" b="1" dirty="0" smtClean="0">
              <a:solidFill>
                <a:srgbClr val="00B050"/>
              </a:solidFill>
            </a:endParaRPr>
          </a:p>
          <a:p>
            <a:pPr marL="360263" indent="-360263">
              <a:buFont typeface="Arial" pitchFamily="34" charset="0"/>
              <a:buChar char="•"/>
            </a:pPr>
            <a:endParaRPr lang="en-US" sz="2800" dirty="0" smtClean="0"/>
          </a:p>
          <a:p>
            <a:pPr marL="360263" indent="-360263">
              <a:buFont typeface="Arial" pitchFamily="34" charset="0"/>
              <a:buChar char="•"/>
            </a:pPr>
            <a:r>
              <a:rPr lang="en-US" sz="3200" dirty="0" smtClean="0"/>
              <a:t>Ghana has taken first steps in the development process – stage of impact area</a:t>
            </a:r>
          </a:p>
          <a:p>
            <a:pPr marL="360263" indent="-360263">
              <a:buFont typeface="Arial" pitchFamily="34" charset="0"/>
              <a:buChar char="•"/>
            </a:pPr>
            <a:endParaRPr lang="en-US" sz="3200" dirty="0" smtClean="0"/>
          </a:p>
          <a:p>
            <a:pPr marL="360263" indent="-360263">
              <a:buFont typeface="Arial" pitchFamily="34" charset="0"/>
              <a:buChar char="•"/>
            </a:pPr>
            <a:r>
              <a:rPr lang="en-US" sz="3200" dirty="0" smtClean="0"/>
              <a:t>Assist other countries willing to take next steps with this VPA commitment 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3120295"/>
              </p:ext>
            </p:extLst>
          </p:nvPr>
        </p:nvGraphicFramePr>
        <p:xfrm>
          <a:off x="611560" y="548680"/>
          <a:ext cx="7992888" cy="5849620"/>
        </p:xfrm>
        <a:graphic>
          <a:graphicData uri="http://schemas.openxmlformats.org/drawingml/2006/table">
            <a:tbl>
              <a:tblPr firstRow="1" firstCol="1" bandRow="1">
                <a:tableStyleId>{69C7853C-536D-4A76-A0AE-DD22124D55A5}</a:tableStyleId>
              </a:tblPr>
              <a:tblGrid>
                <a:gridCol w="4032852"/>
                <a:gridCol w="3960036"/>
              </a:tblGrid>
              <a:tr h="31457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u="sng" dirty="0">
                          <a:effectLst/>
                        </a:rPr>
                        <a:t>Assumed Outcomes</a:t>
                      </a:r>
                      <a:endParaRPr lang="en-GB" sz="2000" b="1" u="sng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u="sng" dirty="0">
                          <a:effectLst/>
                        </a:rPr>
                        <a:t>Desired Impacts</a:t>
                      </a:r>
                      <a:endParaRPr lang="en-GB" sz="2000" b="1" u="sng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354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Greater transparency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Greater accountability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2063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Improved forest governance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Improvements across environmental, social and economic sectors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708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Clear definition of legal timber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Improved policy implementation and compliance with laws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708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Increased implementation of forest management plans 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Positive social and environmental impacts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708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Multi-stakeholder participation in forest sector 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Strengthens civil society 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708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Clear </a:t>
                      </a:r>
                      <a:r>
                        <a:rPr lang="en-GB" sz="2000" dirty="0" smtClean="0">
                          <a:effectLst/>
                        </a:rPr>
                        <a:t>and respected tenure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Improved forest management and </a:t>
                      </a:r>
                      <a:r>
                        <a:rPr lang="en-US" sz="2000" dirty="0" smtClean="0">
                          <a:effectLst/>
                        </a:rPr>
                        <a:t>local communities’ </a:t>
                      </a:r>
                      <a:r>
                        <a:rPr lang="en-US" sz="2000" dirty="0">
                          <a:effectLst/>
                        </a:rPr>
                        <a:t>benefits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708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Increased capacity of forest management institutions</a:t>
                      </a:r>
                      <a:endParaRPr lang="en-GB" sz="20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Reduced illegal logging, improved forest management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708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Increased law enforcement (reduced illegal logging)</a:t>
                      </a:r>
                      <a:endParaRPr lang="en-GB" sz="20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Improved economic development (government revenue)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848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Greater institutional capacity and effectiveness</a:t>
                      </a:r>
                      <a:endParaRPr lang="en-GB" sz="20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Laws enforced</a:t>
                      </a:r>
                      <a:endParaRPr lang="en-GB" sz="2000" dirty="0"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Management plans implemented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514</Words>
  <Application>Microsoft Office PowerPoint</Application>
  <PresentationFormat>On-screen Show (4:3)</PresentationFormat>
  <Paragraphs>101</Paragraphs>
  <Slides>11</Slides>
  <Notes>6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 Van Brusselen</dc:creator>
  <cp:lastModifiedBy>SANMIGUEL ESTEBAN David (DEVCO)</cp:lastModifiedBy>
  <cp:revision>117</cp:revision>
  <dcterms:created xsi:type="dcterms:W3CDTF">2012-02-20T18:33:45Z</dcterms:created>
  <dcterms:modified xsi:type="dcterms:W3CDTF">2012-06-06T09:18:06Z</dcterms:modified>
</cp:coreProperties>
</file>