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78" r:id="rId3"/>
    <p:sldId id="286" r:id="rId4"/>
    <p:sldId id="285" r:id="rId5"/>
    <p:sldId id="287" r:id="rId6"/>
    <p:sldId id="282" r:id="rId7"/>
    <p:sldId id="283" r:id="rId8"/>
    <p:sldId id="284" r:id="rId9"/>
  </p:sldIdLst>
  <p:sldSz cx="9144000" cy="6858000" type="screen4x3"/>
  <p:notesSz cx="6858000" cy="9144000"/>
  <p:defaultTextStyle>
    <a:defPPr>
      <a:defRPr lang="en-US"/>
    </a:defPPr>
    <a:lvl1pPr marL="0" algn="l" defTabSz="914146" rtl="0" eaLnBrk="1" latinLnBrk="0" hangingPunct="1">
      <a:defRPr sz="1800" kern="1200">
        <a:solidFill>
          <a:schemeClr val="tx1"/>
        </a:solidFill>
        <a:latin typeface="+mn-lt"/>
        <a:ea typeface="+mn-ea"/>
        <a:cs typeface="+mn-cs"/>
      </a:defRPr>
    </a:lvl1pPr>
    <a:lvl2pPr marL="457073" algn="l" defTabSz="914146" rtl="0" eaLnBrk="1" latinLnBrk="0" hangingPunct="1">
      <a:defRPr sz="1800" kern="1200">
        <a:solidFill>
          <a:schemeClr val="tx1"/>
        </a:solidFill>
        <a:latin typeface="+mn-lt"/>
        <a:ea typeface="+mn-ea"/>
        <a:cs typeface="+mn-cs"/>
      </a:defRPr>
    </a:lvl2pPr>
    <a:lvl3pPr marL="914146" algn="l" defTabSz="914146" rtl="0" eaLnBrk="1" latinLnBrk="0" hangingPunct="1">
      <a:defRPr sz="1800" kern="1200">
        <a:solidFill>
          <a:schemeClr val="tx1"/>
        </a:solidFill>
        <a:latin typeface="+mn-lt"/>
        <a:ea typeface="+mn-ea"/>
        <a:cs typeface="+mn-cs"/>
      </a:defRPr>
    </a:lvl3pPr>
    <a:lvl4pPr marL="1371220" algn="l" defTabSz="914146" rtl="0" eaLnBrk="1" latinLnBrk="0" hangingPunct="1">
      <a:defRPr sz="1800" kern="1200">
        <a:solidFill>
          <a:schemeClr val="tx1"/>
        </a:solidFill>
        <a:latin typeface="+mn-lt"/>
        <a:ea typeface="+mn-ea"/>
        <a:cs typeface="+mn-cs"/>
      </a:defRPr>
    </a:lvl4pPr>
    <a:lvl5pPr marL="1828292" algn="l" defTabSz="914146" rtl="0" eaLnBrk="1" latinLnBrk="0" hangingPunct="1">
      <a:defRPr sz="1800" kern="1200">
        <a:solidFill>
          <a:schemeClr val="tx1"/>
        </a:solidFill>
        <a:latin typeface="+mn-lt"/>
        <a:ea typeface="+mn-ea"/>
        <a:cs typeface="+mn-cs"/>
      </a:defRPr>
    </a:lvl5pPr>
    <a:lvl6pPr marL="2285366" algn="l" defTabSz="914146" rtl="0" eaLnBrk="1" latinLnBrk="0" hangingPunct="1">
      <a:defRPr sz="1800" kern="1200">
        <a:solidFill>
          <a:schemeClr val="tx1"/>
        </a:solidFill>
        <a:latin typeface="+mn-lt"/>
        <a:ea typeface="+mn-ea"/>
        <a:cs typeface="+mn-cs"/>
      </a:defRPr>
    </a:lvl6pPr>
    <a:lvl7pPr marL="2742440" algn="l" defTabSz="914146" rtl="0" eaLnBrk="1" latinLnBrk="0" hangingPunct="1">
      <a:defRPr sz="1800" kern="1200">
        <a:solidFill>
          <a:schemeClr val="tx1"/>
        </a:solidFill>
        <a:latin typeface="+mn-lt"/>
        <a:ea typeface="+mn-ea"/>
        <a:cs typeface="+mn-cs"/>
      </a:defRPr>
    </a:lvl7pPr>
    <a:lvl8pPr marL="3199512" algn="l" defTabSz="914146" rtl="0" eaLnBrk="1" latinLnBrk="0" hangingPunct="1">
      <a:defRPr sz="1800" kern="1200">
        <a:solidFill>
          <a:schemeClr val="tx1"/>
        </a:solidFill>
        <a:latin typeface="+mn-lt"/>
        <a:ea typeface="+mn-ea"/>
        <a:cs typeface="+mn-cs"/>
      </a:defRPr>
    </a:lvl8pPr>
    <a:lvl9pPr marL="3656586" algn="l" defTabSz="914146"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21313" autoAdjust="0"/>
    <p:restoredTop sz="81769" autoAdjust="0"/>
  </p:normalViewPr>
  <p:slideViewPr>
    <p:cSldViewPr>
      <p:cViewPr varScale="1">
        <p:scale>
          <a:sx n="69" d="100"/>
          <a:sy n="69" d="100"/>
        </p:scale>
        <p:origin x="-108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0B4E4A-7B6C-405D-9383-5C8FCB24E4F8}" type="datetimeFigureOut">
              <a:rPr lang="en-GB" smtClean="0"/>
              <a:pPr/>
              <a:t>27/04/2012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8E02B0-30C2-46AF-AFD5-F1CC5FCA48D4}"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146" rtl="0" eaLnBrk="1" latinLnBrk="0" hangingPunct="1">
      <a:defRPr sz="1200" kern="1200">
        <a:solidFill>
          <a:schemeClr val="tx1"/>
        </a:solidFill>
        <a:latin typeface="+mn-lt"/>
        <a:ea typeface="+mn-ea"/>
        <a:cs typeface="+mn-cs"/>
      </a:defRPr>
    </a:lvl1pPr>
    <a:lvl2pPr marL="457073" algn="l" defTabSz="914146" rtl="0" eaLnBrk="1" latinLnBrk="0" hangingPunct="1">
      <a:defRPr sz="1200" kern="1200">
        <a:solidFill>
          <a:schemeClr val="tx1"/>
        </a:solidFill>
        <a:latin typeface="+mn-lt"/>
        <a:ea typeface="+mn-ea"/>
        <a:cs typeface="+mn-cs"/>
      </a:defRPr>
    </a:lvl2pPr>
    <a:lvl3pPr marL="914146" algn="l" defTabSz="914146" rtl="0" eaLnBrk="1" latinLnBrk="0" hangingPunct="1">
      <a:defRPr sz="1200" kern="1200">
        <a:solidFill>
          <a:schemeClr val="tx1"/>
        </a:solidFill>
        <a:latin typeface="+mn-lt"/>
        <a:ea typeface="+mn-ea"/>
        <a:cs typeface="+mn-cs"/>
      </a:defRPr>
    </a:lvl3pPr>
    <a:lvl4pPr marL="1371220" algn="l" defTabSz="914146" rtl="0" eaLnBrk="1" latinLnBrk="0" hangingPunct="1">
      <a:defRPr sz="1200" kern="1200">
        <a:solidFill>
          <a:schemeClr val="tx1"/>
        </a:solidFill>
        <a:latin typeface="+mn-lt"/>
        <a:ea typeface="+mn-ea"/>
        <a:cs typeface="+mn-cs"/>
      </a:defRPr>
    </a:lvl4pPr>
    <a:lvl5pPr marL="1828292" algn="l" defTabSz="914146" rtl="0" eaLnBrk="1" latinLnBrk="0" hangingPunct="1">
      <a:defRPr sz="1200" kern="1200">
        <a:solidFill>
          <a:schemeClr val="tx1"/>
        </a:solidFill>
        <a:latin typeface="+mn-lt"/>
        <a:ea typeface="+mn-ea"/>
        <a:cs typeface="+mn-cs"/>
      </a:defRPr>
    </a:lvl5pPr>
    <a:lvl6pPr marL="2285366" algn="l" defTabSz="914146" rtl="0" eaLnBrk="1" latinLnBrk="0" hangingPunct="1">
      <a:defRPr sz="1200" kern="1200">
        <a:solidFill>
          <a:schemeClr val="tx1"/>
        </a:solidFill>
        <a:latin typeface="+mn-lt"/>
        <a:ea typeface="+mn-ea"/>
        <a:cs typeface="+mn-cs"/>
      </a:defRPr>
    </a:lvl6pPr>
    <a:lvl7pPr marL="2742440" algn="l" defTabSz="914146" rtl="0" eaLnBrk="1" latinLnBrk="0" hangingPunct="1">
      <a:defRPr sz="1200" kern="1200">
        <a:solidFill>
          <a:schemeClr val="tx1"/>
        </a:solidFill>
        <a:latin typeface="+mn-lt"/>
        <a:ea typeface="+mn-ea"/>
        <a:cs typeface="+mn-cs"/>
      </a:defRPr>
    </a:lvl7pPr>
    <a:lvl8pPr marL="3199512" algn="l" defTabSz="914146" rtl="0" eaLnBrk="1" latinLnBrk="0" hangingPunct="1">
      <a:defRPr sz="1200" kern="1200">
        <a:solidFill>
          <a:schemeClr val="tx1"/>
        </a:solidFill>
        <a:latin typeface="+mn-lt"/>
        <a:ea typeface="+mn-ea"/>
        <a:cs typeface="+mn-cs"/>
      </a:defRPr>
    </a:lvl8pPr>
    <a:lvl9pPr marL="3656586" algn="l" defTabSz="91414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268DD3C-BF36-4DB2-AA34-A8F7F502BDD6}" type="datetime1">
              <a:rPr lang="en-GB"/>
              <a:pPr/>
              <a:t>27/04/2012</a:t>
            </a:fld>
            <a:endParaRPr lang="fi-FI"/>
          </a:p>
        </p:txBody>
      </p:sp>
      <p:sp>
        <p:nvSpPr>
          <p:cNvPr id="7" name="Rectangle 7"/>
          <p:cNvSpPr>
            <a:spLocks noGrp="1" noChangeArrowheads="1"/>
          </p:cNvSpPr>
          <p:nvPr>
            <p:ph type="sldNum" sz="quarter" idx="5"/>
          </p:nvPr>
        </p:nvSpPr>
        <p:spPr>
          <a:ln/>
        </p:spPr>
        <p:txBody>
          <a:bodyPr/>
          <a:lstStyle/>
          <a:p>
            <a:fld id="{A99F4D6A-9F2D-462E-B728-D4B627F3F0DF}" type="slidenum">
              <a:rPr lang="fi-FI"/>
              <a:pPr/>
              <a:t>1</a:t>
            </a:fld>
            <a:endParaRPr lang="fi-FI"/>
          </a:p>
        </p:txBody>
      </p:sp>
      <p:sp>
        <p:nvSpPr>
          <p:cNvPr id="92162" name="Rectangle 2"/>
          <p:cNvSpPr>
            <a:spLocks noGrp="1" noRot="1" noChangeAspect="1" noChangeArrowheads="1" noTextEdit="1"/>
          </p:cNvSpPr>
          <p:nvPr>
            <p:ph type="sldImg"/>
          </p:nvPr>
        </p:nvSpPr>
        <p:spPr>
          <a:xfrm>
            <a:off x="1143000" y="685800"/>
            <a:ext cx="4572000" cy="3429000"/>
          </a:xfrm>
          <a:ln/>
        </p:spPr>
      </p:sp>
      <p:sp>
        <p:nvSpPr>
          <p:cNvPr id="92163" name="Rectangle 3"/>
          <p:cNvSpPr>
            <a:spLocks noGrp="1" noChangeArrowheads="1"/>
          </p:cNvSpPr>
          <p:nvPr>
            <p:ph type="body" idx="1"/>
          </p:nvPr>
        </p:nvSpPr>
        <p:spPr/>
        <p:txBody>
          <a:bodyPr/>
          <a:lstStyle/>
          <a:p>
            <a:r>
              <a:rPr lang="fi-FI" baseline="0" dirty="0" smtClean="0"/>
              <a:t>EFI is the </a:t>
            </a:r>
            <a:r>
              <a:rPr lang="fi-FI" baseline="0" dirty="0" err="1" smtClean="0"/>
              <a:t>messenger</a:t>
            </a:r>
            <a:r>
              <a:rPr lang="fi-FI" baseline="0" dirty="0" smtClean="0"/>
              <a:t>. </a:t>
            </a:r>
            <a:r>
              <a:rPr lang="fi-FI" baseline="0" dirty="0" err="1" smtClean="0"/>
              <a:t>Does</a:t>
            </a:r>
            <a:r>
              <a:rPr lang="fi-FI" baseline="0" dirty="0" smtClean="0"/>
              <a:t> </a:t>
            </a:r>
            <a:r>
              <a:rPr lang="fi-FI" baseline="0" dirty="0" err="1" smtClean="0"/>
              <a:t>not</a:t>
            </a:r>
            <a:r>
              <a:rPr lang="fi-FI" baseline="0" dirty="0" smtClean="0"/>
              <a:t> </a:t>
            </a:r>
            <a:r>
              <a:rPr lang="fi-FI" baseline="0" dirty="0" err="1" smtClean="0"/>
              <a:t>represent</a:t>
            </a:r>
            <a:r>
              <a:rPr lang="fi-FI" baseline="0" dirty="0" smtClean="0"/>
              <a:t> EC.</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GB" dirty="0" smtClean="0"/>
              <a:t>Not to forget that</a:t>
            </a:r>
            <a:r>
              <a:rPr lang="en-GB" baseline="0" dirty="0" smtClean="0"/>
              <a:t> an </a:t>
            </a:r>
            <a:r>
              <a:rPr lang="en-GB" dirty="0" smtClean="0"/>
              <a:t>“evidence-based</a:t>
            </a:r>
            <a:r>
              <a:rPr lang="en-GB" baseline="0" dirty="0" smtClean="0"/>
              <a:t> policy cycle” is reiterative/adjustable to steer by, based on reality checks that show if implementation leads to the intended effects.</a:t>
            </a:r>
          </a:p>
          <a:p>
            <a:endParaRPr lang="en-GB" baseline="0" dirty="0" smtClean="0"/>
          </a:p>
          <a:p>
            <a:pPr marL="361950" indent="-361950">
              <a:buFont typeface="Arial" pitchFamily="34" charset="0"/>
              <a:buChar char="•"/>
            </a:pPr>
            <a:r>
              <a:rPr lang="en-GB" sz="3200" dirty="0" smtClean="0"/>
              <a:t>Key issues that EC finds important: </a:t>
            </a:r>
            <a:r>
              <a:rPr lang="en-GB" sz="2800" i="1" dirty="0" smtClean="0"/>
              <a:t>Some of which framed in the 9 priority impact areas of the options paper</a:t>
            </a:r>
          </a:p>
          <a:p>
            <a:endParaRPr lang="en-GB" baseline="0" dirty="0" smtClean="0"/>
          </a:p>
          <a:p>
            <a:endParaRPr lang="en-GB" baseline="0" dirty="0" smtClean="0"/>
          </a:p>
          <a:p>
            <a:pPr algn="just"/>
            <a:r>
              <a:rPr lang="en-GB" b="1" dirty="0" smtClean="0">
                <a:latin typeface="Arial"/>
                <a:ea typeface="Calibri"/>
              </a:rPr>
              <a:t>The FLEGT Action Plan </a:t>
            </a:r>
            <a:r>
              <a:rPr lang="en-GB" dirty="0" smtClean="0">
                <a:latin typeface="Arial"/>
                <a:ea typeface="Calibri"/>
              </a:rPr>
              <a:t>commits the EC and the partner countries to: </a:t>
            </a:r>
          </a:p>
          <a:p>
            <a:pPr algn="just"/>
            <a:endParaRPr lang="en-GB" dirty="0" smtClean="0">
              <a:latin typeface="Arial"/>
              <a:ea typeface="Calibri"/>
            </a:endParaRPr>
          </a:p>
          <a:p>
            <a:pPr algn="just"/>
            <a:r>
              <a:rPr lang="en-GB" dirty="0" smtClean="0">
                <a:latin typeface="Arial"/>
                <a:ea typeface="Calibri"/>
              </a:rPr>
              <a:t>“Monitor the evolving impact of the [FLEGT Action Plan] programme on forest sector stakeholders, </a:t>
            </a:r>
            <a:r>
              <a:rPr lang="en-US" dirty="0" smtClean="0">
                <a:latin typeface="Arial"/>
                <a:ea typeface="Calibri"/>
              </a:rPr>
              <a:t>including </a:t>
            </a:r>
            <a:r>
              <a:rPr lang="en-US" u="sng" dirty="0" smtClean="0">
                <a:latin typeface="Arial"/>
                <a:ea typeface="Calibri"/>
              </a:rPr>
              <a:t>forest-based industries in the EU and wood-producing countries, and governments and local communities in wood-producing countries.</a:t>
            </a:r>
            <a:r>
              <a:rPr lang="en-US" dirty="0" smtClean="0">
                <a:latin typeface="Arial"/>
                <a:ea typeface="Calibri"/>
              </a:rPr>
              <a:t>”</a:t>
            </a:r>
          </a:p>
          <a:p>
            <a:pPr marL="457073" algn="just">
              <a:lnSpc>
                <a:spcPct val="115000"/>
              </a:lnSpc>
            </a:pPr>
            <a:endParaRPr lang="en-GB" dirty="0" smtClean="0">
              <a:latin typeface="Arial"/>
              <a:ea typeface="Calibri"/>
            </a:endParaRPr>
          </a:p>
          <a:p>
            <a:pPr algn="just"/>
            <a:r>
              <a:rPr lang="en-US" dirty="0" smtClean="0">
                <a:latin typeface="Arial"/>
                <a:ea typeface="Times New Roman"/>
              </a:rPr>
              <a:t>In addition, the </a:t>
            </a:r>
            <a:r>
              <a:rPr lang="en-US" b="1" dirty="0" smtClean="0">
                <a:latin typeface="Arial"/>
                <a:ea typeface="Times New Roman"/>
              </a:rPr>
              <a:t>aims of VPAs</a:t>
            </a:r>
            <a:r>
              <a:rPr lang="en-US" dirty="0" smtClean="0">
                <a:latin typeface="Arial"/>
                <a:ea typeface="Times New Roman"/>
              </a:rPr>
              <a:t>, as drawn from the negotiating mandate, are to eliminate illegally produced timber from a VPA country’s international and domestic trade; improve law enforcement; and improve sector governance. Reflecting this, </a:t>
            </a:r>
            <a:r>
              <a:rPr lang="en-GB" dirty="0" smtClean="0">
                <a:latin typeface="Arial"/>
                <a:ea typeface="Times New Roman"/>
              </a:rPr>
              <a:t>legal agreement texts in all VPAs commit parties to:</a:t>
            </a:r>
          </a:p>
          <a:p>
            <a:pPr algn="just"/>
            <a:endParaRPr lang="en-GB" dirty="0" smtClean="0">
              <a:latin typeface="Arial"/>
              <a:ea typeface="Times New Roman"/>
            </a:endParaRPr>
          </a:p>
          <a:p>
            <a:pPr algn="just"/>
            <a:r>
              <a:rPr lang="en-GB" dirty="0" smtClean="0">
                <a:latin typeface="Arial"/>
                <a:ea typeface="Times New Roman"/>
              </a:rPr>
              <a:t>Assess social, economic and environmental impacts of the VPA (and)… Monitor the impacts of the VPA on indigenous people and rural poor communities, improve understanding of their livelihoods and take steps to mitigate any adverse impact.</a:t>
            </a:r>
          </a:p>
          <a:p>
            <a:pPr algn="just"/>
            <a:endParaRPr lang="en-GB" b="1" dirty="0" smtClean="0">
              <a:latin typeface="Arial"/>
              <a:ea typeface="Calibri"/>
            </a:endParaRPr>
          </a:p>
          <a:p>
            <a:pPr algn="just"/>
            <a:r>
              <a:rPr lang="en-GB" b="1" dirty="0" smtClean="0">
                <a:latin typeface="Arial"/>
                <a:ea typeface="Calibri"/>
              </a:rPr>
              <a:t>The EU would like to monitor a set of potential impacts across all Partner Countries to assess the wider impacts of VPAs that will be seen in five to ten years’ time of VPA implementation. Impact monitoring will help determine the effectiveness of VPAs and provide evidence to sustain political support for the FLEGT strategy.</a:t>
            </a:r>
          </a:p>
          <a:p>
            <a:endParaRPr lang="en-GB" dirty="0"/>
          </a:p>
        </p:txBody>
      </p:sp>
      <p:sp>
        <p:nvSpPr>
          <p:cNvPr id="4" name="Slide Number Placeholder 3"/>
          <p:cNvSpPr>
            <a:spLocks noGrp="1"/>
          </p:cNvSpPr>
          <p:nvPr>
            <p:ph type="sldNum" sz="quarter" idx="10"/>
          </p:nvPr>
        </p:nvSpPr>
        <p:spPr/>
        <p:txBody>
          <a:bodyPr/>
          <a:lstStyle/>
          <a:p>
            <a:fld id="{748E02B0-30C2-46AF-AFD5-F1CC5FCA48D4}"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GB" dirty="0" smtClean="0"/>
              <a:t>Not to forget that</a:t>
            </a:r>
            <a:r>
              <a:rPr lang="en-GB" baseline="0" dirty="0" smtClean="0"/>
              <a:t> an </a:t>
            </a:r>
            <a:r>
              <a:rPr lang="en-GB" dirty="0" smtClean="0"/>
              <a:t>“evidence-based</a:t>
            </a:r>
            <a:r>
              <a:rPr lang="en-GB" baseline="0" dirty="0" smtClean="0"/>
              <a:t> policy cycle” is reiterative/adjustable to steer by, based on reality checks that show if implementation leads to the intended effects.</a:t>
            </a:r>
          </a:p>
          <a:p>
            <a:endParaRPr lang="en-GB" baseline="0" dirty="0" smtClean="0"/>
          </a:p>
          <a:p>
            <a:pPr marL="361950" indent="-361950">
              <a:buFont typeface="Arial" pitchFamily="34" charset="0"/>
              <a:buChar char="•"/>
            </a:pPr>
            <a:r>
              <a:rPr lang="en-GB" sz="3200" dirty="0" smtClean="0"/>
              <a:t>Key issues that EC finds important: </a:t>
            </a:r>
            <a:r>
              <a:rPr lang="en-GB" sz="2800" i="1" dirty="0" smtClean="0"/>
              <a:t>Some of which framed in the 9 priority impact areas of the options paper</a:t>
            </a:r>
          </a:p>
          <a:p>
            <a:endParaRPr lang="en-GB" baseline="0" dirty="0" smtClean="0"/>
          </a:p>
          <a:p>
            <a:endParaRPr lang="en-GB" baseline="0" dirty="0" smtClean="0"/>
          </a:p>
          <a:p>
            <a:pPr algn="just"/>
            <a:r>
              <a:rPr lang="en-GB" b="1" dirty="0" smtClean="0">
                <a:latin typeface="Arial"/>
                <a:ea typeface="Calibri"/>
              </a:rPr>
              <a:t>The FLEGT Action Plan </a:t>
            </a:r>
            <a:r>
              <a:rPr lang="en-GB" dirty="0" smtClean="0">
                <a:latin typeface="Arial"/>
                <a:ea typeface="Calibri"/>
              </a:rPr>
              <a:t>commits the EC and the partner countries to: </a:t>
            </a:r>
          </a:p>
          <a:p>
            <a:pPr algn="just"/>
            <a:endParaRPr lang="en-GB" dirty="0" smtClean="0">
              <a:latin typeface="Arial"/>
              <a:ea typeface="Calibri"/>
            </a:endParaRPr>
          </a:p>
          <a:p>
            <a:pPr algn="just"/>
            <a:r>
              <a:rPr lang="en-GB" dirty="0" smtClean="0">
                <a:latin typeface="Arial"/>
                <a:ea typeface="Calibri"/>
              </a:rPr>
              <a:t>“Monitor the evolving impact of the [FLEGT Action Plan] programme on forest sector stakeholders, </a:t>
            </a:r>
            <a:r>
              <a:rPr lang="en-US" dirty="0" smtClean="0">
                <a:latin typeface="Arial"/>
                <a:ea typeface="Calibri"/>
              </a:rPr>
              <a:t>including </a:t>
            </a:r>
            <a:r>
              <a:rPr lang="en-US" u="sng" dirty="0" smtClean="0">
                <a:latin typeface="Arial"/>
                <a:ea typeface="Calibri"/>
              </a:rPr>
              <a:t>forest-based industries in the EU and wood-producing countries, and governments and local communities in wood-producing countries.</a:t>
            </a:r>
            <a:r>
              <a:rPr lang="en-US" dirty="0" smtClean="0">
                <a:latin typeface="Arial"/>
                <a:ea typeface="Calibri"/>
              </a:rPr>
              <a:t>”</a:t>
            </a:r>
          </a:p>
          <a:p>
            <a:pPr marL="457073" algn="just">
              <a:lnSpc>
                <a:spcPct val="115000"/>
              </a:lnSpc>
            </a:pPr>
            <a:endParaRPr lang="en-GB" dirty="0" smtClean="0">
              <a:latin typeface="Arial"/>
              <a:ea typeface="Calibri"/>
            </a:endParaRPr>
          </a:p>
          <a:p>
            <a:pPr algn="just"/>
            <a:r>
              <a:rPr lang="en-US" dirty="0" smtClean="0">
                <a:latin typeface="Arial"/>
                <a:ea typeface="Times New Roman"/>
              </a:rPr>
              <a:t>In addition, the </a:t>
            </a:r>
            <a:r>
              <a:rPr lang="en-US" b="1" dirty="0" smtClean="0">
                <a:latin typeface="Arial"/>
                <a:ea typeface="Times New Roman"/>
              </a:rPr>
              <a:t>aims of VPAs</a:t>
            </a:r>
            <a:r>
              <a:rPr lang="en-US" dirty="0" smtClean="0">
                <a:latin typeface="Arial"/>
                <a:ea typeface="Times New Roman"/>
              </a:rPr>
              <a:t>, as drawn from the negotiating mandate, are to eliminate illegally produced timber from a VPA country’s international and domestic trade; improve law enforcement; and improve sector governance. Reflecting this, </a:t>
            </a:r>
            <a:r>
              <a:rPr lang="en-GB" dirty="0" smtClean="0">
                <a:latin typeface="Arial"/>
                <a:ea typeface="Times New Roman"/>
              </a:rPr>
              <a:t>legal agreement texts in all VPAs commit parties to:</a:t>
            </a:r>
          </a:p>
          <a:p>
            <a:pPr algn="just"/>
            <a:endParaRPr lang="en-GB" dirty="0" smtClean="0">
              <a:latin typeface="Arial"/>
              <a:ea typeface="Times New Roman"/>
            </a:endParaRPr>
          </a:p>
          <a:p>
            <a:pPr algn="just"/>
            <a:r>
              <a:rPr lang="en-GB" dirty="0" smtClean="0">
                <a:latin typeface="Arial"/>
                <a:ea typeface="Times New Roman"/>
              </a:rPr>
              <a:t>Assess social, economic and environmental impacts of the VPA (and)… Monitor the impacts of the VPA on indigenous people and rural poor communities, improve understanding of their livelihoods and take steps to mitigate any adverse impact.</a:t>
            </a:r>
          </a:p>
          <a:p>
            <a:pPr algn="just"/>
            <a:endParaRPr lang="en-GB" b="1" dirty="0" smtClean="0">
              <a:latin typeface="Arial"/>
              <a:ea typeface="Calibri"/>
            </a:endParaRPr>
          </a:p>
          <a:p>
            <a:pPr algn="just"/>
            <a:r>
              <a:rPr lang="en-GB" b="1" dirty="0" smtClean="0">
                <a:latin typeface="Arial"/>
                <a:ea typeface="Calibri"/>
              </a:rPr>
              <a:t>The EU would like to monitor a set of potential impacts across all Partner Countries to assess the wider impacts of VPAs that will be seen in five to ten years’ time of VPA implementation. Impact monitoring will help determine the effectiveness of VPAs and provide evidence to sustain political support for the FLEGT strategy.</a:t>
            </a:r>
          </a:p>
          <a:p>
            <a:endParaRPr lang="en-GB" dirty="0"/>
          </a:p>
        </p:txBody>
      </p:sp>
      <p:sp>
        <p:nvSpPr>
          <p:cNvPr id="4" name="Slide Number Placeholder 3"/>
          <p:cNvSpPr>
            <a:spLocks noGrp="1"/>
          </p:cNvSpPr>
          <p:nvPr>
            <p:ph type="sldNum" sz="quarter" idx="10"/>
          </p:nvPr>
        </p:nvSpPr>
        <p:spPr/>
        <p:txBody>
          <a:bodyPr/>
          <a:lstStyle/>
          <a:p>
            <a:fld id="{748E02B0-30C2-46AF-AFD5-F1CC5FCA48D4}"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GB" dirty="0" smtClean="0"/>
              <a:t>Not to forget that</a:t>
            </a:r>
            <a:r>
              <a:rPr lang="en-GB" baseline="0" dirty="0" smtClean="0"/>
              <a:t> an </a:t>
            </a:r>
            <a:r>
              <a:rPr lang="en-GB" dirty="0" smtClean="0"/>
              <a:t>“evidence-based</a:t>
            </a:r>
            <a:r>
              <a:rPr lang="en-GB" baseline="0" dirty="0" smtClean="0"/>
              <a:t> policy cycle” is reiterative/adjustable to steer by, based on reality checks that show if implementation leads to the intended effects.</a:t>
            </a:r>
          </a:p>
          <a:p>
            <a:endParaRPr lang="en-GB" baseline="0" dirty="0" smtClean="0"/>
          </a:p>
          <a:p>
            <a:pPr marL="361950" indent="-361950">
              <a:buFont typeface="Arial" pitchFamily="34" charset="0"/>
              <a:buChar char="•"/>
            </a:pPr>
            <a:r>
              <a:rPr lang="en-GB" sz="3200" dirty="0" smtClean="0"/>
              <a:t>Key issues that EC finds important: </a:t>
            </a:r>
            <a:r>
              <a:rPr lang="en-GB" sz="2800" i="1" dirty="0" smtClean="0"/>
              <a:t>Some of which framed in the 9 priority impact areas of the options paper</a:t>
            </a:r>
          </a:p>
          <a:p>
            <a:endParaRPr lang="en-GB" baseline="0" dirty="0" smtClean="0"/>
          </a:p>
          <a:p>
            <a:endParaRPr lang="en-GB" baseline="0" dirty="0" smtClean="0"/>
          </a:p>
          <a:p>
            <a:pPr algn="just"/>
            <a:r>
              <a:rPr lang="en-GB" b="1" dirty="0" smtClean="0">
                <a:latin typeface="Arial"/>
                <a:ea typeface="Calibri"/>
              </a:rPr>
              <a:t>The FLEGT Action Plan </a:t>
            </a:r>
            <a:r>
              <a:rPr lang="en-GB" dirty="0" smtClean="0">
                <a:latin typeface="Arial"/>
                <a:ea typeface="Calibri"/>
              </a:rPr>
              <a:t>commits the EC and the partner countries to: </a:t>
            </a:r>
          </a:p>
          <a:p>
            <a:pPr algn="just"/>
            <a:endParaRPr lang="en-GB" dirty="0" smtClean="0">
              <a:latin typeface="Arial"/>
              <a:ea typeface="Calibri"/>
            </a:endParaRPr>
          </a:p>
          <a:p>
            <a:pPr algn="just"/>
            <a:r>
              <a:rPr lang="en-GB" dirty="0" smtClean="0">
                <a:latin typeface="Arial"/>
                <a:ea typeface="Calibri"/>
              </a:rPr>
              <a:t>“Monitor the evolving impact of the [FLEGT Action Plan] programme on forest sector stakeholders, </a:t>
            </a:r>
            <a:r>
              <a:rPr lang="en-US" dirty="0" smtClean="0">
                <a:latin typeface="Arial"/>
                <a:ea typeface="Calibri"/>
              </a:rPr>
              <a:t>including </a:t>
            </a:r>
            <a:r>
              <a:rPr lang="en-US" u="sng" dirty="0" smtClean="0">
                <a:latin typeface="Arial"/>
                <a:ea typeface="Calibri"/>
              </a:rPr>
              <a:t>forest-based industries in the EU and wood-producing countries, and governments and local communities in wood-producing countries.</a:t>
            </a:r>
            <a:r>
              <a:rPr lang="en-US" dirty="0" smtClean="0">
                <a:latin typeface="Arial"/>
                <a:ea typeface="Calibri"/>
              </a:rPr>
              <a:t>”</a:t>
            </a:r>
          </a:p>
          <a:p>
            <a:pPr marL="457073" algn="just">
              <a:lnSpc>
                <a:spcPct val="115000"/>
              </a:lnSpc>
            </a:pPr>
            <a:endParaRPr lang="en-GB" dirty="0" smtClean="0">
              <a:latin typeface="Arial"/>
              <a:ea typeface="Calibri"/>
            </a:endParaRPr>
          </a:p>
          <a:p>
            <a:pPr algn="just"/>
            <a:r>
              <a:rPr lang="en-US" dirty="0" smtClean="0">
                <a:latin typeface="Arial"/>
                <a:ea typeface="Times New Roman"/>
              </a:rPr>
              <a:t>In addition, the </a:t>
            </a:r>
            <a:r>
              <a:rPr lang="en-US" b="1" dirty="0" smtClean="0">
                <a:latin typeface="Arial"/>
                <a:ea typeface="Times New Roman"/>
              </a:rPr>
              <a:t>aims of VPAs</a:t>
            </a:r>
            <a:r>
              <a:rPr lang="en-US" dirty="0" smtClean="0">
                <a:latin typeface="Arial"/>
                <a:ea typeface="Times New Roman"/>
              </a:rPr>
              <a:t>, as drawn from the negotiating mandate, are to eliminate illegally produced timber from a VPA country’s international and domestic trade; improve law enforcement; and improve sector governance. Reflecting this, </a:t>
            </a:r>
            <a:r>
              <a:rPr lang="en-GB" dirty="0" smtClean="0">
                <a:latin typeface="Arial"/>
                <a:ea typeface="Times New Roman"/>
              </a:rPr>
              <a:t>legal agreement texts in all VPAs commit parties to:</a:t>
            </a:r>
          </a:p>
          <a:p>
            <a:pPr algn="just"/>
            <a:endParaRPr lang="en-GB" dirty="0" smtClean="0">
              <a:latin typeface="Arial"/>
              <a:ea typeface="Times New Roman"/>
            </a:endParaRPr>
          </a:p>
          <a:p>
            <a:pPr algn="just"/>
            <a:r>
              <a:rPr lang="en-GB" dirty="0" smtClean="0">
                <a:latin typeface="Arial"/>
                <a:ea typeface="Times New Roman"/>
              </a:rPr>
              <a:t>Assess social, economic and environmental impacts of the VPA (and)… Monitor the impacts of the VPA on indigenous people and rural poor communities, improve understanding of their livelihoods and take steps to mitigate any adverse impact.</a:t>
            </a:r>
          </a:p>
          <a:p>
            <a:pPr algn="just"/>
            <a:endParaRPr lang="en-GB" b="1" dirty="0" smtClean="0">
              <a:latin typeface="Arial"/>
              <a:ea typeface="Calibri"/>
            </a:endParaRPr>
          </a:p>
          <a:p>
            <a:pPr algn="just"/>
            <a:r>
              <a:rPr lang="en-GB" b="1" dirty="0" smtClean="0">
                <a:latin typeface="Arial"/>
                <a:ea typeface="Calibri"/>
              </a:rPr>
              <a:t>The EU would like to monitor a set of potential impacts across all Partner Countries to assess the wider impacts of VPAs that will be seen in five to ten years’ time of VPA implementation. Impact monitoring will help determine the effectiveness of VPAs and provide evidence to sustain political support for the FLEGT strategy.</a:t>
            </a:r>
          </a:p>
          <a:p>
            <a:endParaRPr lang="en-GB" dirty="0"/>
          </a:p>
        </p:txBody>
      </p:sp>
      <p:sp>
        <p:nvSpPr>
          <p:cNvPr id="4" name="Slide Number Placeholder 3"/>
          <p:cNvSpPr>
            <a:spLocks noGrp="1"/>
          </p:cNvSpPr>
          <p:nvPr>
            <p:ph type="sldNum" sz="quarter" idx="10"/>
          </p:nvPr>
        </p:nvSpPr>
        <p:spPr/>
        <p:txBody>
          <a:bodyPr/>
          <a:lstStyle/>
          <a:p>
            <a:fld id="{748E02B0-30C2-46AF-AFD5-F1CC5FCA48D4}"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GB" dirty="0" smtClean="0"/>
              <a:t>Not to forget that</a:t>
            </a:r>
            <a:r>
              <a:rPr lang="en-GB" baseline="0" dirty="0" smtClean="0"/>
              <a:t> an </a:t>
            </a:r>
            <a:r>
              <a:rPr lang="en-GB" dirty="0" smtClean="0"/>
              <a:t>“evidence-based</a:t>
            </a:r>
            <a:r>
              <a:rPr lang="en-GB" baseline="0" dirty="0" smtClean="0"/>
              <a:t> policy cycle” is reiterative/adjustable to steer by, based on reality checks that show if implementation leads to the intended effects.</a:t>
            </a:r>
          </a:p>
          <a:p>
            <a:endParaRPr lang="en-GB" baseline="0" dirty="0" smtClean="0"/>
          </a:p>
          <a:p>
            <a:pPr marL="361950" indent="-361950">
              <a:buFont typeface="Arial" pitchFamily="34" charset="0"/>
              <a:buChar char="•"/>
            </a:pPr>
            <a:r>
              <a:rPr lang="en-GB" sz="3200" dirty="0" smtClean="0"/>
              <a:t>Key issues that EC finds important: </a:t>
            </a:r>
            <a:r>
              <a:rPr lang="en-GB" sz="2800" i="1" dirty="0" smtClean="0"/>
              <a:t>Some of which framed in the 9 priority impact areas of the options paper</a:t>
            </a:r>
          </a:p>
          <a:p>
            <a:endParaRPr lang="en-GB" baseline="0" dirty="0" smtClean="0"/>
          </a:p>
          <a:p>
            <a:endParaRPr lang="en-GB" baseline="0" dirty="0" smtClean="0"/>
          </a:p>
          <a:p>
            <a:pPr algn="just"/>
            <a:r>
              <a:rPr lang="en-GB" b="1" dirty="0" smtClean="0">
                <a:latin typeface="Arial"/>
                <a:ea typeface="Calibri"/>
              </a:rPr>
              <a:t>The FLEGT Action Plan </a:t>
            </a:r>
            <a:r>
              <a:rPr lang="en-GB" dirty="0" smtClean="0">
                <a:latin typeface="Arial"/>
                <a:ea typeface="Calibri"/>
              </a:rPr>
              <a:t>commits the EC and the partner countries to: </a:t>
            </a:r>
          </a:p>
          <a:p>
            <a:pPr algn="just"/>
            <a:endParaRPr lang="en-GB" dirty="0" smtClean="0">
              <a:latin typeface="Arial"/>
              <a:ea typeface="Calibri"/>
            </a:endParaRPr>
          </a:p>
          <a:p>
            <a:pPr algn="just"/>
            <a:r>
              <a:rPr lang="en-GB" dirty="0" smtClean="0">
                <a:latin typeface="Arial"/>
                <a:ea typeface="Calibri"/>
              </a:rPr>
              <a:t>“Monitor the evolving impact of the [FLEGT Action Plan] programme on forest sector stakeholders, </a:t>
            </a:r>
            <a:r>
              <a:rPr lang="en-US" dirty="0" smtClean="0">
                <a:latin typeface="Arial"/>
                <a:ea typeface="Calibri"/>
              </a:rPr>
              <a:t>including </a:t>
            </a:r>
            <a:r>
              <a:rPr lang="en-US" u="sng" dirty="0" smtClean="0">
                <a:latin typeface="Arial"/>
                <a:ea typeface="Calibri"/>
              </a:rPr>
              <a:t>forest-based industries in the EU and wood-producing countries, and governments and local communities in wood-producing countries.</a:t>
            </a:r>
            <a:r>
              <a:rPr lang="en-US" dirty="0" smtClean="0">
                <a:latin typeface="Arial"/>
                <a:ea typeface="Calibri"/>
              </a:rPr>
              <a:t>”</a:t>
            </a:r>
          </a:p>
          <a:p>
            <a:pPr marL="457073" algn="just">
              <a:lnSpc>
                <a:spcPct val="115000"/>
              </a:lnSpc>
            </a:pPr>
            <a:endParaRPr lang="en-GB" dirty="0" smtClean="0">
              <a:latin typeface="Arial"/>
              <a:ea typeface="Calibri"/>
            </a:endParaRPr>
          </a:p>
          <a:p>
            <a:pPr algn="just"/>
            <a:r>
              <a:rPr lang="en-US" dirty="0" smtClean="0">
                <a:latin typeface="Arial"/>
                <a:ea typeface="Times New Roman"/>
              </a:rPr>
              <a:t>In addition, the </a:t>
            </a:r>
            <a:r>
              <a:rPr lang="en-US" b="1" dirty="0" smtClean="0">
                <a:latin typeface="Arial"/>
                <a:ea typeface="Times New Roman"/>
              </a:rPr>
              <a:t>aims of VPAs</a:t>
            </a:r>
            <a:r>
              <a:rPr lang="en-US" dirty="0" smtClean="0">
                <a:latin typeface="Arial"/>
                <a:ea typeface="Times New Roman"/>
              </a:rPr>
              <a:t>, as drawn from the negotiating mandate, are to eliminate illegally produced timber from a VPA country’s international and domestic trade; improve law enforcement; and improve sector governance. Reflecting this, </a:t>
            </a:r>
            <a:r>
              <a:rPr lang="en-GB" dirty="0" smtClean="0">
                <a:latin typeface="Arial"/>
                <a:ea typeface="Times New Roman"/>
              </a:rPr>
              <a:t>legal agreement texts in all VPAs commit parties to:</a:t>
            </a:r>
          </a:p>
          <a:p>
            <a:pPr algn="just"/>
            <a:endParaRPr lang="en-GB" dirty="0" smtClean="0">
              <a:latin typeface="Arial"/>
              <a:ea typeface="Times New Roman"/>
            </a:endParaRPr>
          </a:p>
          <a:p>
            <a:pPr algn="just"/>
            <a:r>
              <a:rPr lang="en-GB" dirty="0" smtClean="0">
                <a:latin typeface="Arial"/>
                <a:ea typeface="Times New Roman"/>
              </a:rPr>
              <a:t>Assess social, economic and environmental impacts of the VPA (and)… Monitor the impacts of the VPA on indigenous people and rural poor communities, improve understanding of their livelihoods and take steps to mitigate any adverse impact.</a:t>
            </a:r>
          </a:p>
          <a:p>
            <a:pPr algn="just"/>
            <a:endParaRPr lang="en-GB" b="1" dirty="0" smtClean="0">
              <a:latin typeface="Arial"/>
              <a:ea typeface="Calibri"/>
            </a:endParaRPr>
          </a:p>
          <a:p>
            <a:pPr algn="just"/>
            <a:r>
              <a:rPr lang="en-GB" b="1" dirty="0" smtClean="0">
                <a:latin typeface="Arial"/>
                <a:ea typeface="Calibri"/>
              </a:rPr>
              <a:t>The EU would like to monitor a set of potential impacts across all Partner Countries to assess the wider impacts of VPAs that will be seen in five to ten years’ time of VPA implementation. Impact monitoring will help determine the effectiveness of VPAs and provide evidence to sustain political support for the FLEGT strategy.</a:t>
            </a:r>
          </a:p>
          <a:p>
            <a:endParaRPr lang="en-GB" dirty="0"/>
          </a:p>
        </p:txBody>
      </p:sp>
      <p:sp>
        <p:nvSpPr>
          <p:cNvPr id="4" name="Slide Number Placeholder 3"/>
          <p:cNvSpPr>
            <a:spLocks noGrp="1"/>
          </p:cNvSpPr>
          <p:nvPr>
            <p:ph type="sldNum" sz="quarter" idx="10"/>
          </p:nvPr>
        </p:nvSpPr>
        <p:spPr/>
        <p:txBody>
          <a:bodyPr/>
          <a:lstStyle/>
          <a:p>
            <a:fld id="{748E02B0-30C2-46AF-AFD5-F1CC5FCA48D4}"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GB" dirty="0" smtClean="0"/>
              <a:t>Not to forget that</a:t>
            </a:r>
            <a:r>
              <a:rPr lang="en-GB" baseline="0" dirty="0" smtClean="0"/>
              <a:t> an </a:t>
            </a:r>
            <a:r>
              <a:rPr lang="en-GB" dirty="0" smtClean="0"/>
              <a:t>“evidence-based</a:t>
            </a:r>
            <a:r>
              <a:rPr lang="en-GB" baseline="0" dirty="0" smtClean="0"/>
              <a:t> policy cycle” is reiterative/adjustable to steer by, based on reality checks that show if implementation leads to the intended effects.</a:t>
            </a:r>
          </a:p>
          <a:p>
            <a:endParaRPr lang="en-GB" baseline="0" dirty="0" smtClean="0"/>
          </a:p>
          <a:p>
            <a:pPr marL="361950" indent="-361950">
              <a:buFont typeface="Arial" pitchFamily="34" charset="0"/>
              <a:buChar char="•"/>
            </a:pPr>
            <a:r>
              <a:rPr lang="en-GB" sz="3200" dirty="0" smtClean="0"/>
              <a:t>Key issues that EC finds important: </a:t>
            </a:r>
            <a:r>
              <a:rPr lang="en-GB" sz="2800" i="1" dirty="0" smtClean="0"/>
              <a:t>Some of which framed in the 9 priority impact areas of the options paper</a:t>
            </a:r>
          </a:p>
          <a:p>
            <a:endParaRPr lang="en-GB" baseline="0" dirty="0" smtClean="0"/>
          </a:p>
          <a:p>
            <a:endParaRPr lang="en-GB" baseline="0" dirty="0" smtClean="0"/>
          </a:p>
          <a:p>
            <a:pPr algn="just"/>
            <a:r>
              <a:rPr lang="en-GB" b="1" dirty="0" smtClean="0">
                <a:latin typeface="Arial"/>
                <a:ea typeface="Calibri"/>
              </a:rPr>
              <a:t>The FLEGT Action Plan </a:t>
            </a:r>
            <a:r>
              <a:rPr lang="en-GB" dirty="0" smtClean="0">
                <a:latin typeface="Arial"/>
                <a:ea typeface="Calibri"/>
              </a:rPr>
              <a:t>commits the EC and the partner countries to: </a:t>
            </a:r>
          </a:p>
          <a:p>
            <a:pPr algn="just"/>
            <a:endParaRPr lang="en-GB" dirty="0" smtClean="0">
              <a:latin typeface="Arial"/>
              <a:ea typeface="Calibri"/>
            </a:endParaRPr>
          </a:p>
          <a:p>
            <a:pPr algn="just"/>
            <a:r>
              <a:rPr lang="en-GB" dirty="0" smtClean="0">
                <a:latin typeface="Arial"/>
                <a:ea typeface="Calibri"/>
              </a:rPr>
              <a:t>“Monitor the evolving impact of the [FLEGT Action Plan] programme on forest sector stakeholders, </a:t>
            </a:r>
            <a:r>
              <a:rPr lang="en-US" dirty="0" smtClean="0">
                <a:latin typeface="Arial"/>
                <a:ea typeface="Calibri"/>
              </a:rPr>
              <a:t>including </a:t>
            </a:r>
            <a:r>
              <a:rPr lang="en-US" u="sng" dirty="0" smtClean="0">
                <a:latin typeface="Arial"/>
                <a:ea typeface="Calibri"/>
              </a:rPr>
              <a:t>forest-based industries in the EU and wood-producing countries, and governments and local communities in wood-producing countries.</a:t>
            </a:r>
            <a:r>
              <a:rPr lang="en-US" dirty="0" smtClean="0">
                <a:latin typeface="Arial"/>
                <a:ea typeface="Calibri"/>
              </a:rPr>
              <a:t>”</a:t>
            </a:r>
          </a:p>
          <a:p>
            <a:pPr marL="457073" algn="just">
              <a:lnSpc>
                <a:spcPct val="115000"/>
              </a:lnSpc>
            </a:pPr>
            <a:endParaRPr lang="en-GB" dirty="0" smtClean="0">
              <a:latin typeface="Arial"/>
              <a:ea typeface="Calibri"/>
            </a:endParaRPr>
          </a:p>
          <a:p>
            <a:pPr algn="just"/>
            <a:r>
              <a:rPr lang="en-US" dirty="0" smtClean="0">
                <a:latin typeface="Arial"/>
                <a:ea typeface="Times New Roman"/>
              </a:rPr>
              <a:t>In addition, the </a:t>
            </a:r>
            <a:r>
              <a:rPr lang="en-US" b="1" dirty="0" smtClean="0">
                <a:latin typeface="Arial"/>
                <a:ea typeface="Times New Roman"/>
              </a:rPr>
              <a:t>aims of VPAs</a:t>
            </a:r>
            <a:r>
              <a:rPr lang="en-US" dirty="0" smtClean="0">
                <a:latin typeface="Arial"/>
                <a:ea typeface="Times New Roman"/>
              </a:rPr>
              <a:t>, as drawn from the negotiating mandate, are to eliminate illegally produced timber from a VPA country’s international and domestic trade; improve law enforcement; and improve sector governance. Reflecting this, </a:t>
            </a:r>
            <a:r>
              <a:rPr lang="en-GB" dirty="0" smtClean="0">
                <a:latin typeface="Arial"/>
                <a:ea typeface="Times New Roman"/>
              </a:rPr>
              <a:t>legal agreement texts in all VPAs commit parties to:</a:t>
            </a:r>
          </a:p>
          <a:p>
            <a:pPr algn="just"/>
            <a:endParaRPr lang="en-GB" dirty="0" smtClean="0">
              <a:latin typeface="Arial"/>
              <a:ea typeface="Times New Roman"/>
            </a:endParaRPr>
          </a:p>
          <a:p>
            <a:pPr algn="just"/>
            <a:r>
              <a:rPr lang="en-GB" dirty="0" smtClean="0">
                <a:latin typeface="Arial"/>
                <a:ea typeface="Times New Roman"/>
              </a:rPr>
              <a:t>Assess social, economic and environmental impacts of the VPA (and)… Monitor the impacts of the VPA on indigenous people and rural poor communities, improve understanding of their livelihoods and take steps to mitigate any adverse impact.</a:t>
            </a:r>
          </a:p>
          <a:p>
            <a:pPr algn="just"/>
            <a:endParaRPr lang="en-GB" b="1" dirty="0" smtClean="0">
              <a:latin typeface="Arial"/>
              <a:ea typeface="Calibri"/>
            </a:endParaRPr>
          </a:p>
          <a:p>
            <a:pPr algn="just"/>
            <a:r>
              <a:rPr lang="en-GB" b="1" dirty="0" smtClean="0">
                <a:latin typeface="Arial"/>
                <a:ea typeface="Calibri"/>
              </a:rPr>
              <a:t>The EU would like to monitor a set of potential impacts across all Partner Countries to assess the wider impacts of VPAs that will be seen in five to ten years’ time of VPA implementation. Impact monitoring will help determine the effectiveness of VPAs and provide evidence to sustain political support for the FLEGT strategy.</a:t>
            </a:r>
          </a:p>
          <a:p>
            <a:endParaRPr lang="en-GB" dirty="0"/>
          </a:p>
        </p:txBody>
      </p:sp>
      <p:sp>
        <p:nvSpPr>
          <p:cNvPr id="4" name="Slide Number Placeholder 3"/>
          <p:cNvSpPr>
            <a:spLocks noGrp="1"/>
          </p:cNvSpPr>
          <p:nvPr>
            <p:ph type="sldNum" sz="quarter" idx="10"/>
          </p:nvPr>
        </p:nvSpPr>
        <p:spPr/>
        <p:txBody>
          <a:bodyPr/>
          <a:lstStyle/>
          <a:p>
            <a:fld id="{748E02B0-30C2-46AF-AFD5-F1CC5FCA48D4}" type="slidenum">
              <a:rPr lang="en-GB" smtClean="0"/>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73" indent="0" algn="ctr">
              <a:buNone/>
              <a:defRPr>
                <a:solidFill>
                  <a:schemeClr val="tx1">
                    <a:tint val="75000"/>
                  </a:schemeClr>
                </a:solidFill>
              </a:defRPr>
            </a:lvl2pPr>
            <a:lvl3pPr marL="914146" indent="0" algn="ctr">
              <a:buNone/>
              <a:defRPr>
                <a:solidFill>
                  <a:schemeClr val="tx1">
                    <a:tint val="75000"/>
                  </a:schemeClr>
                </a:solidFill>
              </a:defRPr>
            </a:lvl3pPr>
            <a:lvl4pPr marL="1371220" indent="0" algn="ctr">
              <a:buNone/>
              <a:defRPr>
                <a:solidFill>
                  <a:schemeClr val="tx1">
                    <a:tint val="75000"/>
                  </a:schemeClr>
                </a:solidFill>
              </a:defRPr>
            </a:lvl4pPr>
            <a:lvl5pPr marL="1828292" indent="0" algn="ctr">
              <a:buNone/>
              <a:defRPr>
                <a:solidFill>
                  <a:schemeClr val="tx1">
                    <a:tint val="75000"/>
                  </a:schemeClr>
                </a:solidFill>
              </a:defRPr>
            </a:lvl5pPr>
            <a:lvl6pPr marL="2285366" indent="0" algn="ctr">
              <a:buNone/>
              <a:defRPr>
                <a:solidFill>
                  <a:schemeClr val="tx1">
                    <a:tint val="75000"/>
                  </a:schemeClr>
                </a:solidFill>
              </a:defRPr>
            </a:lvl6pPr>
            <a:lvl7pPr marL="2742440" indent="0" algn="ctr">
              <a:buNone/>
              <a:defRPr>
                <a:solidFill>
                  <a:schemeClr val="tx1">
                    <a:tint val="75000"/>
                  </a:schemeClr>
                </a:solidFill>
              </a:defRPr>
            </a:lvl7pPr>
            <a:lvl8pPr marL="3199512" indent="0" algn="ctr">
              <a:buNone/>
              <a:defRPr>
                <a:solidFill>
                  <a:schemeClr val="tx1">
                    <a:tint val="75000"/>
                  </a:schemeClr>
                </a:solidFill>
              </a:defRPr>
            </a:lvl8pPr>
            <a:lvl9pPr marL="3656586"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610DBB8-4ABB-436F-9217-6777B61FE5F3}" type="datetimeFigureOut">
              <a:rPr lang="en-GB" smtClean="0"/>
              <a:pPr/>
              <a:t>27/04/2012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244C16-EBFF-4E24-A7F6-03B0BD41BB5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10DBB8-4ABB-436F-9217-6777B61FE5F3}" type="datetimeFigureOut">
              <a:rPr lang="en-GB" smtClean="0"/>
              <a:pPr/>
              <a:t>27/04/2012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244C16-EBFF-4E24-A7F6-03B0BD41BB5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10DBB8-4ABB-436F-9217-6777B61FE5F3}" type="datetimeFigureOut">
              <a:rPr lang="en-GB" smtClean="0"/>
              <a:pPr/>
              <a:t>27/04/2012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244C16-EBFF-4E24-A7F6-03B0BD41BB5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10DBB8-4ABB-436F-9217-6777B61FE5F3}" type="datetimeFigureOut">
              <a:rPr lang="en-GB" smtClean="0"/>
              <a:pPr/>
              <a:t>27/04/2012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244C16-EBFF-4E24-A7F6-03B0BD41BB5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073" indent="0">
              <a:buNone/>
              <a:defRPr sz="1800">
                <a:solidFill>
                  <a:schemeClr val="tx1">
                    <a:tint val="75000"/>
                  </a:schemeClr>
                </a:solidFill>
              </a:defRPr>
            </a:lvl2pPr>
            <a:lvl3pPr marL="914146" indent="0">
              <a:buNone/>
              <a:defRPr sz="1600">
                <a:solidFill>
                  <a:schemeClr val="tx1">
                    <a:tint val="75000"/>
                  </a:schemeClr>
                </a:solidFill>
              </a:defRPr>
            </a:lvl3pPr>
            <a:lvl4pPr marL="1371220" indent="0">
              <a:buNone/>
              <a:defRPr sz="1400">
                <a:solidFill>
                  <a:schemeClr val="tx1">
                    <a:tint val="75000"/>
                  </a:schemeClr>
                </a:solidFill>
              </a:defRPr>
            </a:lvl4pPr>
            <a:lvl5pPr marL="1828292" indent="0">
              <a:buNone/>
              <a:defRPr sz="1400">
                <a:solidFill>
                  <a:schemeClr val="tx1">
                    <a:tint val="75000"/>
                  </a:schemeClr>
                </a:solidFill>
              </a:defRPr>
            </a:lvl5pPr>
            <a:lvl6pPr marL="2285366" indent="0">
              <a:buNone/>
              <a:defRPr sz="1400">
                <a:solidFill>
                  <a:schemeClr val="tx1">
                    <a:tint val="75000"/>
                  </a:schemeClr>
                </a:solidFill>
              </a:defRPr>
            </a:lvl6pPr>
            <a:lvl7pPr marL="2742440" indent="0">
              <a:buNone/>
              <a:defRPr sz="1400">
                <a:solidFill>
                  <a:schemeClr val="tx1">
                    <a:tint val="75000"/>
                  </a:schemeClr>
                </a:solidFill>
              </a:defRPr>
            </a:lvl7pPr>
            <a:lvl8pPr marL="3199512" indent="0">
              <a:buNone/>
              <a:defRPr sz="1400">
                <a:solidFill>
                  <a:schemeClr val="tx1">
                    <a:tint val="75000"/>
                  </a:schemeClr>
                </a:solidFill>
              </a:defRPr>
            </a:lvl8pPr>
            <a:lvl9pPr marL="3656586"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10DBB8-4ABB-436F-9217-6777B61FE5F3}" type="datetimeFigureOut">
              <a:rPr lang="en-GB" smtClean="0"/>
              <a:pPr/>
              <a:t>27/04/2012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244C16-EBFF-4E24-A7F6-03B0BD41BB5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610DBB8-4ABB-436F-9217-6777B61FE5F3}" type="datetimeFigureOut">
              <a:rPr lang="en-GB" smtClean="0"/>
              <a:pPr/>
              <a:t>27/04/2012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244C16-EBFF-4E24-A7F6-03B0BD41BB5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073" indent="0">
              <a:buNone/>
              <a:defRPr sz="2000" b="1"/>
            </a:lvl2pPr>
            <a:lvl3pPr marL="914146" indent="0">
              <a:buNone/>
              <a:defRPr sz="1800" b="1"/>
            </a:lvl3pPr>
            <a:lvl4pPr marL="1371220" indent="0">
              <a:buNone/>
              <a:defRPr sz="1600" b="1"/>
            </a:lvl4pPr>
            <a:lvl5pPr marL="1828292" indent="0">
              <a:buNone/>
              <a:defRPr sz="1600" b="1"/>
            </a:lvl5pPr>
            <a:lvl6pPr marL="2285366" indent="0">
              <a:buNone/>
              <a:defRPr sz="1600" b="1"/>
            </a:lvl6pPr>
            <a:lvl7pPr marL="2742440" indent="0">
              <a:buNone/>
              <a:defRPr sz="1600" b="1"/>
            </a:lvl7pPr>
            <a:lvl8pPr marL="3199512" indent="0">
              <a:buNone/>
              <a:defRPr sz="1600" b="1"/>
            </a:lvl8pPr>
            <a:lvl9pPr marL="3656586"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073" indent="0">
              <a:buNone/>
              <a:defRPr sz="2000" b="1"/>
            </a:lvl2pPr>
            <a:lvl3pPr marL="914146" indent="0">
              <a:buNone/>
              <a:defRPr sz="1800" b="1"/>
            </a:lvl3pPr>
            <a:lvl4pPr marL="1371220" indent="0">
              <a:buNone/>
              <a:defRPr sz="1600" b="1"/>
            </a:lvl4pPr>
            <a:lvl5pPr marL="1828292" indent="0">
              <a:buNone/>
              <a:defRPr sz="1600" b="1"/>
            </a:lvl5pPr>
            <a:lvl6pPr marL="2285366" indent="0">
              <a:buNone/>
              <a:defRPr sz="1600" b="1"/>
            </a:lvl6pPr>
            <a:lvl7pPr marL="2742440" indent="0">
              <a:buNone/>
              <a:defRPr sz="1600" b="1"/>
            </a:lvl7pPr>
            <a:lvl8pPr marL="3199512" indent="0">
              <a:buNone/>
              <a:defRPr sz="1600" b="1"/>
            </a:lvl8pPr>
            <a:lvl9pPr marL="3656586"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610DBB8-4ABB-436F-9217-6777B61FE5F3}" type="datetimeFigureOut">
              <a:rPr lang="en-GB" smtClean="0"/>
              <a:pPr/>
              <a:t>27/04/2012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F244C16-EBFF-4E24-A7F6-03B0BD41BB5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610DBB8-4ABB-436F-9217-6777B61FE5F3}" type="datetimeFigureOut">
              <a:rPr lang="en-GB" smtClean="0"/>
              <a:pPr/>
              <a:t>27/04/2012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F244C16-EBFF-4E24-A7F6-03B0BD41BB5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10DBB8-4ABB-436F-9217-6777B61FE5F3}" type="datetimeFigureOut">
              <a:rPr lang="en-GB" smtClean="0"/>
              <a:pPr/>
              <a:t>27/04/2012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F244C16-EBFF-4E24-A7F6-03B0BD41BB5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073" indent="0">
              <a:buNone/>
              <a:defRPr sz="1200"/>
            </a:lvl2pPr>
            <a:lvl3pPr marL="914146" indent="0">
              <a:buNone/>
              <a:defRPr sz="1000"/>
            </a:lvl3pPr>
            <a:lvl4pPr marL="1371220" indent="0">
              <a:buNone/>
              <a:defRPr sz="900"/>
            </a:lvl4pPr>
            <a:lvl5pPr marL="1828292" indent="0">
              <a:buNone/>
              <a:defRPr sz="900"/>
            </a:lvl5pPr>
            <a:lvl6pPr marL="2285366" indent="0">
              <a:buNone/>
              <a:defRPr sz="900"/>
            </a:lvl6pPr>
            <a:lvl7pPr marL="2742440" indent="0">
              <a:buNone/>
              <a:defRPr sz="900"/>
            </a:lvl7pPr>
            <a:lvl8pPr marL="3199512" indent="0">
              <a:buNone/>
              <a:defRPr sz="900"/>
            </a:lvl8pPr>
            <a:lvl9pPr marL="3656586"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0DBB8-4ABB-436F-9217-6777B61FE5F3}" type="datetimeFigureOut">
              <a:rPr lang="en-GB" smtClean="0"/>
              <a:pPr/>
              <a:t>27/04/2012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244C16-EBFF-4E24-A7F6-03B0BD41BB5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073" indent="0">
              <a:buNone/>
              <a:defRPr sz="2800"/>
            </a:lvl2pPr>
            <a:lvl3pPr marL="914146" indent="0">
              <a:buNone/>
              <a:defRPr sz="2400"/>
            </a:lvl3pPr>
            <a:lvl4pPr marL="1371220" indent="0">
              <a:buNone/>
              <a:defRPr sz="2000"/>
            </a:lvl4pPr>
            <a:lvl5pPr marL="1828292" indent="0">
              <a:buNone/>
              <a:defRPr sz="2000"/>
            </a:lvl5pPr>
            <a:lvl6pPr marL="2285366" indent="0">
              <a:buNone/>
              <a:defRPr sz="2000"/>
            </a:lvl6pPr>
            <a:lvl7pPr marL="2742440" indent="0">
              <a:buNone/>
              <a:defRPr sz="2000"/>
            </a:lvl7pPr>
            <a:lvl8pPr marL="3199512" indent="0">
              <a:buNone/>
              <a:defRPr sz="2000"/>
            </a:lvl8pPr>
            <a:lvl9pPr marL="3656586"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073" indent="0">
              <a:buNone/>
              <a:defRPr sz="1200"/>
            </a:lvl2pPr>
            <a:lvl3pPr marL="914146" indent="0">
              <a:buNone/>
              <a:defRPr sz="1000"/>
            </a:lvl3pPr>
            <a:lvl4pPr marL="1371220" indent="0">
              <a:buNone/>
              <a:defRPr sz="900"/>
            </a:lvl4pPr>
            <a:lvl5pPr marL="1828292" indent="0">
              <a:buNone/>
              <a:defRPr sz="900"/>
            </a:lvl5pPr>
            <a:lvl6pPr marL="2285366" indent="0">
              <a:buNone/>
              <a:defRPr sz="900"/>
            </a:lvl6pPr>
            <a:lvl7pPr marL="2742440" indent="0">
              <a:buNone/>
              <a:defRPr sz="900"/>
            </a:lvl7pPr>
            <a:lvl8pPr marL="3199512" indent="0">
              <a:buNone/>
              <a:defRPr sz="900"/>
            </a:lvl8pPr>
            <a:lvl9pPr marL="3656586"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0DBB8-4ABB-436F-9217-6777B61FE5F3}" type="datetimeFigureOut">
              <a:rPr lang="en-GB" smtClean="0"/>
              <a:pPr/>
              <a:t>27/04/2012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244C16-EBFF-4E24-A7F6-03B0BD41BB5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14" tIns="45708" rIns="91414" bIns="45708"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2"/>
            <a:ext cx="8229600" cy="4525963"/>
          </a:xfrm>
          <a:prstGeom prst="rect">
            <a:avLst/>
          </a:prstGeom>
        </p:spPr>
        <p:txBody>
          <a:bodyPr vert="horz" lIns="91414" tIns="45708" rIns="91414" bIns="4570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1" y="6356352"/>
            <a:ext cx="2133600" cy="365125"/>
          </a:xfrm>
          <a:prstGeom prst="rect">
            <a:avLst/>
          </a:prstGeom>
        </p:spPr>
        <p:txBody>
          <a:bodyPr vert="horz" lIns="91414" tIns="45708" rIns="91414" bIns="45708" rtlCol="0" anchor="ctr"/>
          <a:lstStyle>
            <a:lvl1pPr algn="l">
              <a:defRPr sz="1200">
                <a:solidFill>
                  <a:schemeClr val="tx1">
                    <a:tint val="75000"/>
                  </a:schemeClr>
                </a:solidFill>
              </a:defRPr>
            </a:lvl1pPr>
          </a:lstStyle>
          <a:p>
            <a:fld id="{4610DBB8-4ABB-436F-9217-6777B61FE5F3}" type="datetimeFigureOut">
              <a:rPr lang="en-GB" smtClean="0"/>
              <a:pPr/>
              <a:t>27/04/2012</a:t>
            </a:fld>
            <a:endParaRPr lang="en-GB"/>
          </a:p>
        </p:txBody>
      </p:sp>
      <p:sp>
        <p:nvSpPr>
          <p:cNvPr id="5" name="Footer Placeholder 4"/>
          <p:cNvSpPr>
            <a:spLocks noGrp="1"/>
          </p:cNvSpPr>
          <p:nvPr>
            <p:ph type="ftr" sz="quarter" idx="3"/>
          </p:nvPr>
        </p:nvSpPr>
        <p:spPr>
          <a:xfrm>
            <a:off x="3124202" y="6356352"/>
            <a:ext cx="2895600" cy="365125"/>
          </a:xfrm>
          <a:prstGeom prst="rect">
            <a:avLst/>
          </a:prstGeom>
        </p:spPr>
        <p:txBody>
          <a:bodyPr vert="horz" lIns="91414" tIns="45708" rIns="91414" bIns="45708"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14" tIns="45708" rIns="91414" bIns="45708" rtlCol="0" anchor="ctr"/>
          <a:lstStyle>
            <a:lvl1pPr algn="r">
              <a:defRPr sz="1200">
                <a:solidFill>
                  <a:schemeClr val="tx1">
                    <a:tint val="75000"/>
                  </a:schemeClr>
                </a:solidFill>
              </a:defRPr>
            </a:lvl1pPr>
          </a:lstStyle>
          <a:p>
            <a:fld id="{6F244C16-EBFF-4E24-A7F6-03B0BD41BB5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146" rtl="0" eaLnBrk="1" latinLnBrk="0" hangingPunct="1">
        <a:spcBef>
          <a:spcPct val="0"/>
        </a:spcBef>
        <a:buNone/>
        <a:defRPr sz="4400" kern="1200">
          <a:solidFill>
            <a:schemeClr val="tx1"/>
          </a:solidFill>
          <a:latin typeface="+mj-lt"/>
          <a:ea typeface="+mj-ea"/>
          <a:cs typeface="+mj-cs"/>
        </a:defRPr>
      </a:lvl1pPr>
    </p:titleStyle>
    <p:bodyStyle>
      <a:lvl1pPr marL="342805" indent="-342805" algn="l" defTabSz="914146"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744" indent="-285670" algn="l" defTabSz="914146"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684" indent="-228538" algn="l" defTabSz="914146"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756" indent="-228538" algn="l" defTabSz="914146"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830" indent="-228538" algn="l" defTabSz="914146"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903" indent="-228538" algn="l" defTabSz="91414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976" indent="-228538" algn="l" defTabSz="91414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050" indent="-228538" algn="l" defTabSz="91414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122" indent="-228538" algn="l" defTabSz="91414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46" rtl="0" eaLnBrk="1" latinLnBrk="0" hangingPunct="1">
        <a:defRPr sz="1800" kern="1200">
          <a:solidFill>
            <a:schemeClr val="tx1"/>
          </a:solidFill>
          <a:latin typeface="+mn-lt"/>
          <a:ea typeface="+mn-ea"/>
          <a:cs typeface="+mn-cs"/>
        </a:defRPr>
      </a:lvl1pPr>
      <a:lvl2pPr marL="457073" algn="l" defTabSz="914146" rtl="0" eaLnBrk="1" latinLnBrk="0" hangingPunct="1">
        <a:defRPr sz="1800" kern="1200">
          <a:solidFill>
            <a:schemeClr val="tx1"/>
          </a:solidFill>
          <a:latin typeface="+mn-lt"/>
          <a:ea typeface="+mn-ea"/>
          <a:cs typeface="+mn-cs"/>
        </a:defRPr>
      </a:lvl2pPr>
      <a:lvl3pPr marL="914146" algn="l" defTabSz="914146" rtl="0" eaLnBrk="1" latinLnBrk="0" hangingPunct="1">
        <a:defRPr sz="1800" kern="1200">
          <a:solidFill>
            <a:schemeClr val="tx1"/>
          </a:solidFill>
          <a:latin typeface="+mn-lt"/>
          <a:ea typeface="+mn-ea"/>
          <a:cs typeface="+mn-cs"/>
        </a:defRPr>
      </a:lvl3pPr>
      <a:lvl4pPr marL="1371220" algn="l" defTabSz="914146" rtl="0" eaLnBrk="1" latinLnBrk="0" hangingPunct="1">
        <a:defRPr sz="1800" kern="1200">
          <a:solidFill>
            <a:schemeClr val="tx1"/>
          </a:solidFill>
          <a:latin typeface="+mn-lt"/>
          <a:ea typeface="+mn-ea"/>
          <a:cs typeface="+mn-cs"/>
        </a:defRPr>
      </a:lvl4pPr>
      <a:lvl5pPr marL="1828292" algn="l" defTabSz="914146" rtl="0" eaLnBrk="1" latinLnBrk="0" hangingPunct="1">
        <a:defRPr sz="1800" kern="1200">
          <a:solidFill>
            <a:schemeClr val="tx1"/>
          </a:solidFill>
          <a:latin typeface="+mn-lt"/>
          <a:ea typeface="+mn-ea"/>
          <a:cs typeface="+mn-cs"/>
        </a:defRPr>
      </a:lvl5pPr>
      <a:lvl6pPr marL="2285366" algn="l" defTabSz="914146" rtl="0" eaLnBrk="1" latinLnBrk="0" hangingPunct="1">
        <a:defRPr sz="1800" kern="1200">
          <a:solidFill>
            <a:schemeClr val="tx1"/>
          </a:solidFill>
          <a:latin typeface="+mn-lt"/>
          <a:ea typeface="+mn-ea"/>
          <a:cs typeface="+mn-cs"/>
        </a:defRPr>
      </a:lvl6pPr>
      <a:lvl7pPr marL="2742440" algn="l" defTabSz="914146" rtl="0" eaLnBrk="1" latinLnBrk="0" hangingPunct="1">
        <a:defRPr sz="1800" kern="1200">
          <a:solidFill>
            <a:schemeClr val="tx1"/>
          </a:solidFill>
          <a:latin typeface="+mn-lt"/>
          <a:ea typeface="+mn-ea"/>
          <a:cs typeface="+mn-cs"/>
        </a:defRPr>
      </a:lvl7pPr>
      <a:lvl8pPr marL="3199512" algn="l" defTabSz="914146" rtl="0" eaLnBrk="1" latinLnBrk="0" hangingPunct="1">
        <a:defRPr sz="1800" kern="1200">
          <a:solidFill>
            <a:schemeClr val="tx1"/>
          </a:solidFill>
          <a:latin typeface="+mn-lt"/>
          <a:ea typeface="+mn-ea"/>
          <a:cs typeface="+mn-cs"/>
        </a:defRPr>
      </a:lvl8pPr>
      <a:lvl9pPr marL="3656586" algn="l" defTabSz="9141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8" name="Rectangle 10"/>
          <p:cNvSpPr>
            <a:spLocks noChangeArrowheads="1"/>
          </p:cNvSpPr>
          <p:nvPr/>
        </p:nvSpPr>
        <p:spPr bwMode="auto">
          <a:xfrm>
            <a:off x="0" y="2"/>
            <a:ext cx="9144000" cy="150813"/>
          </a:xfrm>
          <a:prstGeom prst="rect">
            <a:avLst/>
          </a:prstGeom>
          <a:solidFill>
            <a:srgbClr val="D7DCAF"/>
          </a:solidFill>
          <a:ln w="9525">
            <a:noFill/>
            <a:miter lim="800000"/>
            <a:headEnd/>
            <a:tailEnd/>
          </a:ln>
          <a:effectLst/>
        </p:spPr>
        <p:txBody>
          <a:bodyPr wrap="none" lIns="91414" tIns="45708" rIns="91414" bIns="45708" anchor="ctr"/>
          <a:lstStyle/>
          <a:p>
            <a:endParaRPr lang="en-US" dirty="0"/>
          </a:p>
        </p:txBody>
      </p:sp>
      <p:sp>
        <p:nvSpPr>
          <p:cNvPr id="89096" name="Rectangle 8"/>
          <p:cNvSpPr>
            <a:spLocks noChangeArrowheads="1"/>
          </p:cNvSpPr>
          <p:nvPr/>
        </p:nvSpPr>
        <p:spPr bwMode="auto">
          <a:xfrm>
            <a:off x="0" y="1034008"/>
            <a:ext cx="9144000" cy="4267200"/>
          </a:xfrm>
          <a:prstGeom prst="rect">
            <a:avLst/>
          </a:prstGeom>
          <a:solidFill>
            <a:srgbClr val="008C69"/>
          </a:solidFill>
          <a:ln w="9525">
            <a:noFill/>
            <a:miter lim="800000"/>
            <a:headEnd/>
            <a:tailEnd/>
          </a:ln>
          <a:effectLst/>
        </p:spPr>
        <p:txBody>
          <a:bodyPr wrap="none" lIns="91414" tIns="45708" rIns="91414" bIns="45708" anchor="ctr"/>
          <a:lstStyle/>
          <a:p>
            <a:endParaRPr lang="en-US" dirty="0"/>
          </a:p>
        </p:txBody>
      </p:sp>
      <p:pic>
        <p:nvPicPr>
          <p:cNvPr id="89094" name="Picture 6" descr="01_slide01_ENG_efilogo"/>
          <p:cNvPicPr>
            <a:picLocks noChangeAspect="1" noChangeArrowheads="1"/>
          </p:cNvPicPr>
          <p:nvPr/>
        </p:nvPicPr>
        <p:blipFill>
          <a:blip r:embed="rId3" cstate="print"/>
          <a:srcRect/>
          <a:stretch>
            <a:fillRect/>
          </a:stretch>
        </p:blipFill>
        <p:spPr bwMode="auto">
          <a:xfrm>
            <a:off x="3200400" y="322265"/>
            <a:ext cx="2743200" cy="515937"/>
          </a:xfrm>
          <a:prstGeom prst="rect">
            <a:avLst/>
          </a:prstGeom>
          <a:noFill/>
        </p:spPr>
      </p:pic>
      <p:pic>
        <p:nvPicPr>
          <p:cNvPr id="89101" name="Picture 13" descr="02_slide02_ENG_alapalkki2_uusi"/>
          <p:cNvPicPr>
            <a:picLocks noChangeAspect="1" noChangeArrowheads="1"/>
          </p:cNvPicPr>
          <p:nvPr/>
        </p:nvPicPr>
        <p:blipFill>
          <a:blip r:embed="rId4" cstate="print"/>
          <a:srcRect/>
          <a:stretch>
            <a:fillRect/>
          </a:stretch>
        </p:blipFill>
        <p:spPr bwMode="auto">
          <a:xfrm>
            <a:off x="0" y="5245499"/>
            <a:ext cx="9144000" cy="1639887"/>
          </a:xfrm>
          <a:prstGeom prst="rect">
            <a:avLst/>
          </a:prstGeom>
          <a:noFill/>
        </p:spPr>
      </p:pic>
      <p:sp>
        <p:nvSpPr>
          <p:cNvPr id="8" name="Text Box 3"/>
          <p:cNvSpPr txBox="1">
            <a:spLocks noChangeArrowheads="1"/>
          </p:cNvSpPr>
          <p:nvPr/>
        </p:nvSpPr>
        <p:spPr bwMode="auto">
          <a:xfrm>
            <a:off x="323528" y="1484784"/>
            <a:ext cx="8496944" cy="2954655"/>
          </a:xfrm>
          <a:prstGeom prst="rect">
            <a:avLst/>
          </a:prstGeom>
          <a:noFill/>
          <a:ln w="9525">
            <a:noFill/>
            <a:miter lim="800000"/>
            <a:headEnd/>
            <a:tailEnd/>
          </a:ln>
          <a:effectLst/>
        </p:spPr>
        <p:txBody>
          <a:bodyPr wrap="square" lIns="0" tIns="0" rIns="0" bIns="0">
            <a:spAutoFit/>
          </a:bodyPr>
          <a:lstStyle/>
          <a:p>
            <a:pPr algn="ctr"/>
            <a:r>
              <a:rPr lang="fi-FI" sz="3600" b="1" dirty="0" smtClean="0">
                <a:solidFill>
                  <a:schemeClr val="bg1"/>
                </a:solidFill>
                <a:latin typeface="Arial" charset="0"/>
              </a:rPr>
              <a:t>Group 6</a:t>
            </a:r>
          </a:p>
          <a:p>
            <a:pPr algn="ctr"/>
            <a:endParaRPr lang="fi-FI" sz="3600" b="1" dirty="0" smtClean="0">
              <a:solidFill>
                <a:schemeClr val="bg1"/>
              </a:solidFill>
              <a:latin typeface="Arial" charset="0"/>
            </a:endParaRPr>
          </a:p>
          <a:p>
            <a:pPr algn="ctr"/>
            <a:r>
              <a:rPr lang="fi-FI" sz="3600" b="1" dirty="0" err="1" smtClean="0">
                <a:solidFill>
                  <a:schemeClr val="bg1"/>
                </a:solidFill>
                <a:latin typeface="Arial" charset="0"/>
              </a:rPr>
              <a:t>Impact</a:t>
            </a:r>
            <a:r>
              <a:rPr lang="fi-FI" sz="3600" b="1" dirty="0" smtClean="0">
                <a:solidFill>
                  <a:schemeClr val="bg1"/>
                </a:solidFill>
                <a:latin typeface="Arial" charset="0"/>
              </a:rPr>
              <a:t> </a:t>
            </a:r>
            <a:r>
              <a:rPr lang="fi-FI" sz="3600" b="1" dirty="0" err="1" smtClean="0">
                <a:solidFill>
                  <a:schemeClr val="bg1"/>
                </a:solidFill>
                <a:latin typeface="Arial" charset="0"/>
              </a:rPr>
              <a:t>Monitoring</a:t>
            </a:r>
            <a:r>
              <a:rPr lang="fi-FI" sz="3600" b="1" dirty="0" smtClean="0">
                <a:solidFill>
                  <a:schemeClr val="bg1"/>
                </a:solidFill>
                <a:latin typeface="Arial" charset="0"/>
              </a:rPr>
              <a:t> Session</a:t>
            </a:r>
          </a:p>
          <a:p>
            <a:pPr algn="ctr"/>
            <a:r>
              <a:rPr lang="fi-FI" sz="1600" dirty="0" err="1" smtClean="0">
                <a:solidFill>
                  <a:schemeClr val="bg1"/>
                </a:solidFill>
                <a:latin typeface="Arial" charset="0"/>
              </a:rPr>
              <a:t>Panel</a:t>
            </a:r>
            <a:r>
              <a:rPr lang="fi-FI" sz="1600" dirty="0" smtClean="0">
                <a:solidFill>
                  <a:schemeClr val="bg1"/>
                </a:solidFill>
                <a:latin typeface="Arial" charset="0"/>
              </a:rPr>
              <a:t>: Paolo </a:t>
            </a:r>
            <a:r>
              <a:rPr lang="fi-FI" sz="1600" dirty="0" err="1" smtClean="0">
                <a:solidFill>
                  <a:schemeClr val="bg1"/>
                </a:solidFill>
                <a:latin typeface="Arial" charset="0"/>
              </a:rPr>
              <a:t>Cerutti</a:t>
            </a:r>
            <a:r>
              <a:rPr lang="fi-FI" sz="1600" dirty="0" smtClean="0">
                <a:solidFill>
                  <a:schemeClr val="bg1"/>
                </a:solidFill>
                <a:latin typeface="Arial" charset="0"/>
              </a:rPr>
              <a:t> (</a:t>
            </a:r>
            <a:r>
              <a:rPr lang="fi-FI" sz="1600" dirty="0" err="1" smtClean="0">
                <a:solidFill>
                  <a:schemeClr val="bg1"/>
                </a:solidFill>
                <a:latin typeface="Arial" charset="0"/>
              </a:rPr>
              <a:t>chair</a:t>
            </a:r>
            <a:r>
              <a:rPr lang="fi-FI" sz="1600" dirty="0" smtClean="0">
                <a:solidFill>
                  <a:schemeClr val="bg1"/>
                </a:solidFill>
                <a:latin typeface="Arial" charset="0"/>
              </a:rPr>
              <a:t>), Julia </a:t>
            </a:r>
            <a:r>
              <a:rPr lang="fi-FI" sz="1600" dirty="0" err="1" smtClean="0">
                <a:solidFill>
                  <a:schemeClr val="bg1"/>
                </a:solidFill>
                <a:latin typeface="Arial" charset="0"/>
              </a:rPr>
              <a:t>Falconer</a:t>
            </a:r>
            <a:r>
              <a:rPr lang="fi-FI" sz="1600" dirty="0" smtClean="0">
                <a:solidFill>
                  <a:schemeClr val="bg1"/>
                </a:solidFill>
                <a:latin typeface="Arial" charset="0"/>
              </a:rPr>
              <a:t>, Jo Van Brusselen</a:t>
            </a:r>
          </a:p>
          <a:p>
            <a:pPr algn="ctr"/>
            <a:r>
              <a:rPr lang="fi-FI" sz="1600" dirty="0" smtClean="0">
                <a:solidFill>
                  <a:schemeClr val="bg1"/>
                </a:solidFill>
                <a:latin typeface="Arial" charset="0"/>
              </a:rPr>
              <a:t>Notes: Jo Van Brusselen, Clare Brogan</a:t>
            </a:r>
          </a:p>
          <a:p>
            <a:pPr algn="ctr"/>
            <a:endParaRPr lang="fi-FI" sz="2600" b="1" dirty="0" smtClean="0">
              <a:solidFill>
                <a:schemeClr val="bg1"/>
              </a:solidFill>
              <a:latin typeface="Arial" charset="0"/>
            </a:endParaRPr>
          </a:p>
          <a:p>
            <a:pPr algn="ctr"/>
            <a:r>
              <a:rPr lang="fi-FI" sz="2600" b="1" dirty="0" smtClean="0">
                <a:solidFill>
                  <a:schemeClr val="bg1"/>
                </a:solidFill>
                <a:latin typeface="Arial" charset="0"/>
              </a:rPr>
              <a:t>Feedback to </a:t>
            </a:r>
            <a:r>
              <a:rPr lang="fi-FI" sz="2600" b="1" dirty="0" err="1" smtClean="0">
                <a:solidFill>
                  <a:schemeClr val="bg1"/>
                </a:solidFill>
                <a:latin typeface="Arial" charset="0"/>
              </a:rPr>
              <a:t>Plenary</a:t>
            </a:r>
            <a:endParaRPr lang="fi-FI" sz="2600" b="1" dirty="0" smtClean="0">
              <a:solidFill>
                <a:schemeClr val="bg1"/>
              </a:solidFill>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6" descr="2909_EFI_Powerpoint_background2c"/>
          <p:cNvPicPr>
            <a:picLocks noChangeAspect="1" noChangeArrowheads="1"/>
          </p:cNvPicPr>
          <p:nvPr/>
        </p:nvPicPr>
        <p:blipFill>
          <a:blip r:embed="rId3" cstate="print"/>
          <a:srcRect/>
          <a:stretch>
            <a:fillRect/>
          </a:stretch>
        </p:blipFill>
        <p:spPr bwMode="auto">
          <a:xfrm>
            <a:off x="-1588" y="1"/>
            <a:ext cx="9145588" cy="1438275"/>
          </a:xfrm>
          <a:prstGeom prst="rect">
            <a:avLst/>
          </a:prstGeom>
          <a:noFill/>
          <a:ln w="9525">
            <a:noFill/>
            <a:miter lim="800000"/>
            <a:headEnd/>
            <a:tailEnd/>
          </a:ln>
        </p:spPr>
      </p:pic>
      <p:sp>
        <p:nvSpPr>
          <p:cNvPr id="5" name="TextBox 4"/>
          <p:cNvSpPr txBox="1"/>
          <p:nvPr/>
        </p:nvSpPr>
        <p:spPr>
          <a:xfrm>
            <a:off x="251520" y="1484784"/>
            <a:ext cx="8712968" cy="5078313"/>
          </a:xfrm>
          <a:prstGeom prst="rect">
            <a:avLst/>
          </a:prstGeom>
          <a:noFill/>
        </p:spPr>
        <p:txBody>
          <a:bodyPr wrap="square" rtlCol="0">
            <a:spAutoFit/>
          </a:bodyPr>
          <a:lstStyle/>
          <a:p>
            <a:pPr marL="361950" indent="-361950">
              <a:buFont typeface="Arial" pitchFamily="34" charset="0"/>
              <a:buChar char="•"/>
            </a:pPr>
            <a:r>
              <a:rPr lang="en-GB" sz="3600" dirty="0" smtClean="0"/>
              <a:t>VPA impact monitoring (VPAIM)</a:t>
            </a:r>
          </a:p>
          <a:p>
            <a:pPr marL="819023" lvl="1" indent="-361950">
              <a:buFont typeface="Arial" pitchFamily="34" charset="0"/>
              <a:buChar char="•"/>
            </a:pPr>
            <a:r>
              <a:rPr lang="en-GB" sz="3200" dirty="0" smtClean="0"/>
              <a:t>Is a requirement in VPA</a:t>
            </a:r>
          </a:p>
          <a:p>
            <a:pPr marL="819023" lvl="1" indent="-361950">
              <a:buFont typeface="Arial" pitchFamily="34" charset="0"/>
              <a:buChar char="•"/>
            </a:pPr>
            <a:r>
              <a:rPr lang="en-GB" sz="3200" dirty="0" smtClean="0"/>
              <a:t>VPAIM will feed discussion in JICs /JMRM</a:t>
            </a:r>
          </a:p>
          <a:p>
            <a:pPr marL="819023" lvl="1" indent="-361950">
              <a:buFont typeface="Arial" pitchFamily="34" charset="0"/>
              <a:buChar char="•"/>
            </a:pPr>
            <a:r>
              <a:rPr lang="en-GB" sz="3200" dirty="0" smtClean="0"/>
              <a:t>To inform all partners on progress towards expected changes/aims with VPA implementation </a:t>
            </a:r>
          </a:p>
          <a:p>
            <a:pPr marL="819023" lvl="1" indent="-361950">
              <a:buFont typeface="Arial" pitchFamily="34" charset="0"/>
              <a:buChar char="•"/>
            </a:pPr>
            <a:r>
              <a:rPr lang="en-GB" sz="3200" dirty="0" smtClean="0"/>
              <a:t>VPAIM development is starting only now, with some countries</a:t>
            </a:r>
          </a:p>
          <a:p>
            <a:pPr marL="819023" lvl="1" indent="-361950">
              <a:buFont typeface="Arial" pitchFamily="34" charset="0"/>
              <a:buChar char="•"/>
            </a:pPr>
            <a:r>
              <a:rPr lang="en-GB" sz="3200" dirty="0" smtClean="0"/>
              <a:t>No intention to have one set of agreed indicators to be implemented for all countries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6" descr="2909_EFI_Powerpoint_background2c"/>
          <p:cNvPicPr>
            <a:picLocks noChangeAspect="1" noChangeArrowheads="1"/>
          </p:cNvPicPr>
          <p:nvPr/>
        </p:nvPicPr>
        <p:blipFill>
          <a:blip r:embed="rId3" cstate="print"/>
          <a:srcRect/>
          <a:stretch>
            <a:fillRect/>
          </a:stretch>
        </p:blipFill>
        <p:spPr bwMode="auto">
          <a:xfrm>
            <a:off x="-1588" y="1"/>
            <a:ext cx="9145588" cy="1438275"/>
          </a:xfrm>
          <a:prstGeom prst="rect">
            <a:avLst/>
          </a:prstGeom>
          <a:noFill/>
          <a:ln w="9525">
            <a:noFill/>
            <a:miter lim="800000"/>
            <a:headEnd/>
            <a:tailEnd/>
          </a:ln>
        </p:spPr>
      </p:pic>
      <p:sp>
        <p:nvSpPr>
          <p:cNvPr id="5" name="TextBox 4"/>
          <p:cNvSpPr txBox="1"/>
          <p:nvPr/>
        </p:nvSpPr>
        <p:spPr>
          <a:xfrm>
            <a:off x="251520" y="1978962"/>
            <a:ext cx="8712968" cy="4524315"/>
          </a:xfrm>
          <a:prstGeom prst="rect">
            <a:avLst/>
          </a:prstGeom>
          <a:noFill/>
        </p:spPr>
        <p:txBody>
          <a:bodyPr wrap="square" rtlCol="0">
            <a:spAutoFit/>
          </a:bodyPr>
          <a:lstStyle/>
          <a:p>
            <a:pPr marL="361950" indent="-361950">
              <a:buFont typeface="Arial" pitchFamily="34" charset="0"/>
              <a:buChar char="•"/>
            </a:pPr>
            <a:r>
              <a:rPr lang="en-GB" sz="3200" dirty="0" smtClean="0"/>
              <a:t>Be clear on target audiences and objectives</a:t>
            </a:r>
          </a:p>
          <a:p>
            <a:pPr marL="361950" indent="-361950">
              <a:buFont typeface="Arial" pitchFamily="34" charset="0"/>
              <a:buChar char="•"/>
            </a:pPr>
            <a:r>
              <a:rPr lang="en-GB" sz="3200" dirty="0" smtClean="0"/>
              <a:t>Recognize different objectives of EU and partners</a:t>
            </a:r>
          </a:p>
          <a:p>
            <a:pPr marL="361950" indent="-361950">
              <a:buFont typeface="Arial" pitchFamily="34" charset="0"/>
              <a:buChar char="•"/>
            </a:pPr>
            <a:r>
              <a:rPr lang="en-GB" sz="3200" dirty="0" smtClean="0"/>
              <a:t>Make solid links to theory of change</a:t>
            </a:r>
          </a:p>
          <a:p>
            <a:pPr marL="361950" indent="-361950">
              <a:buFont typeface="Arial" pitchFamily="34" charset="0"/>
              <a:buChar char="•"/>
            </a:pPr>
            <a:r>
              <a:rPr lang="en-GB" sz="3200" dirty="0" smtClean="0"/>
              <a:t>Address both positive and negative impacts</a:t>
            </a:r>
          </a:p>
          <a:p>
            <a:pPr marL="361950" indent="-361950">
              <a:buFont typeface="Arial" pitchFamily="34" charset="0"/>
              <a:buChar char="•"/>
            </a:pPr>
            <a:r>
              <a:rPr lang="en-GB" sz="3200" dirty="0" smtClean="0"/>
              <a:t>Systems should be cost-effective and credible</a:t>
            </a:r>
          </a:p>
          <a:p>
            <a:pPr marL="361950" indent="-361950">
              <a:buFont typeface="Arial" pitchFamily="34" charset="0"/>
              <a:buChar char="•"/>
            </a:pPr>
            <a:r>
              <a:rPr lang="en-GB" sz="3200" dirty="0" smtClean="0"/>
              <a:t>Periodicity: Baseline </a:t>
            </a:r>
            <a:r>
              <a:rPr lang="en-GB" sz="3200" dirty="0" smtClean="0"/>
              <a:t>study followed periodically every 3-5 y</a:t>
            </a:r>
          </a:p>
          <a:p>
            <a:pPr marL="361950" indent="-361950">
              <a:buFont typeface="Arial" pitchFamily="34" charset="0"/>
              <a:buChar char="•"/>
            </a:pPr>
            <a:endParaRPr lang="en-GB" sz="3200" dirty="0" smtClean="0"/>
          </a:p>
          <a:p>
            <a:pPr marL="361950" indent="-361950">
              <a:buFont typeface="Arial" pitchFamily="34" charset="0"/>
              <a:buChar char="•"/>
            </a:pPr>
            <a:endParaRPr lang="en-GB" sz="32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6" descr="2909_EFI_Powerpoint_background2c"/>
          <p:cNvPicPr>
            <a:picLocks noChangeAspect="1" noChangeArrowheads="1"/>
          </p:cNvPicPr>
          <p:nvPr/>
        </p:nvPicPr>
        <p:blipFill>
          <a:blip r:embed="rId3" cstate="print"/>
          <a:srcRect/>
          <a:stretch>
            <a:fillRect/>
          </a:stretch>
        </p:blipFill>
        <p:spPr bwMode="auto">
          <a:xfrm>
            <a:off x="-1588" y="1"/>
            <a:ext cx="9145588" cy="1438275"/>
          </a:xfrm>
          <a:prstGeom prst="rect">
            <a:avLst/>
          </a:prstGeom>
          <a:noFill/>
          <a:ln w="9525">
            <a:noFill/>
            <a:miter lim="800000"/>
            <a:headEnd/>
            <a:tailEnd/>
          </a:ln>
        </p:spPr>
      </p:pic>
      <p:sp>
        <p:nvSpPr>
          <p:cNvPr id="5" name="TextBox 4"/>
          <p:cNvSpPr txBox="1"/>
          <p:nvPr/>
        </p:nvSpPr>
        <p:spPr>
          <a:xfrm>
            <a:off x="251520" y="1978962"/>
            <a:ext cx="8712968" cy="3539430"/>
          </a:xfrm>
          <a:prstGeom prst="rect">
            <a:avLst/>
          </a:prstGeom>
          <a:noFill/>
        </p:spPr>
        <p:txBody>
          <a:bodyPr wrap="square" rtlCol="0">
            <a:spAutoFit/>
          </a:bodyPr>
          <a:lstStyle/>
          <a:p>
            <a:pPr marL="361950" lvl="1" indent="-361950">
              <a:buFont typeface="Arial" pitchFamily="34" charset="0"/>
              <a:buChar char="•"/>
            </a:pPr>
            <a:r>
              <a:rPr lang="en-GB" sz="3200" dirty="0" smtClean="0"/>
              <a:t>A wealth of methods and data are available already from forest sector and other sectors</a:t>
            </a:r>
          </a:p>
          <a:p>
            <a:pPr marL="361950" lvl="1" indent="-361950">
              <a:buFont typeface="Arial" pitchFamily="34" charset="0"/>
              <a:buChar char="•"/>
            </a:pPr>
            <a:r>
              <a:rPr lang="en-GB" sz="3200" dirty="0" smtClean="0"/>
              <a:t>When possible: use best practices , available data</a:t>
            </a:r>
          </a:p>
          <a:p>
            <a:pPr marL="819023" lvl="1" indent="-361950">
              <a:buFont typeface="Arial" pitchFamily="34" charset="0"/>
              <a:buChar char="•"/>
            </a:pPr>
            <a:r>
              <a:rPr lang="en-GB" sz="3200" dirty="0" smtClean="0"/>
              <a:t>VPA related: IMM, IA, IM, JIC reports etc.</a:t>
            </a:r>
          </a:p>
          <a:p>
            <a:pPr marL="819023" lvl="1" indent="-361950">
              <a:buFont typeface="Arial" pitchFamily="34" charset="0"/>
              <a:buChar char="•"/>
            </a:pPr>
            <a:r>
              <a:rPr lang="en-GB" sz="3200" dirty="0" smtClean="0"/>
              <a:t>External: </a:t>
            </a:r>
            <a:r>
              <a:rPr lang="en-GB" sz="3200" dirty="0" err="1" smtClean="0"/>
              <a:t>eg</a:t>
            </a:r>
            <a:r>
              <a:rPr lang="en-GB" sz="3200" dirty="0" smtClean="0"/>
              <a:t>. PRS, WB, OECD, FAO, conventions</a:t>
            </a:r>
          </a:p>
          <a:p>
            <a:pPr marL="819023" lvl="1" indent="-361950">
              <a:buFont typeface="Arial" pitchFamily="34" charset="0"/>
              <a:buChar char="•"/>
            </a:pPr>
            <a:r>
              <a:rPr lang="en-GB" sz="3200" dirty="0" smtClean="0"/>
              <a:t>PIA, SBIA, REDD monitoring</a:t>
            </a:r>
          </a:p>
          <a:p>
            <a:pPr marL="361950" indent="-361950">
              <a:buFont typeface="Arial" pitchFamily="34" charset="0"/>
              <a:buChar char="•"/>
            </a:pPr>
            <a:endParaRPr lang="en-GB" sz="32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6" descr="2909_EFI_Powerpoint_background2c"/>
          <p:cNvPicPr>
            <a:picLocks noChangeAspect="1" noChangeArrowheads="1"/>
          </p:cNvPicPr>
          <p:nvPr/>
        </p:nvPicPr>
        <p:blipFill>
          <a:blip r:embed="rId3" cstate="print"/>
          <a:srcRect/>
          <a:stretch>
            <a:fillRect/>
          </a:stretch>
        </p:blipFill>
        <p:spPr bwMode="auto">
          <a:xfrm>
            <a:off x="-1588" y="1"/>
            <a:ext cx="9145588" cy="1438275"/>
          </a:xfrm>
          <a:prstGeom prst="rect">
            <a:avLst/>
          </a:prstGeom>
          <a:noFill/>
          <a:ln w="9525">
            <a:noFill/>
            <a:miter lim="800000"/>
            <a:headEnd/>
            <a:tailEnd/>
          </a:ln>
        </p:spPr>
      </p:pic>
      <p:sp>
        <p:nvSpPr>
          <p:cNvPr id="5" name="TextBox 4"/>
          <p:cNvSpPr txBox="1"/>
          <p:nvPr/>
        </p:nvSpPr>
        <p:spPr>
          <a:xfrm>
            <a:off x="251520" y="1772816"/>
            <a:ext cx="8712968" cy="4893647"/>
          </a:xfrm>
          <a:prstGeom prst="rect">
            <a:avLst/>
          </a:prstGeom>
          <a:noFill/>
        </p:spPr>
        <p:txBody>
          <a:bodyPr wrap="square" rtlCol="0">
            <a:spAutoFit/>
          </a:bodyPr>
          <a:lstStyle/>
          <a:p>
            <a:pPr marL="361950" indent="-361950">
              <a:buFont typeface="Arial" pitchFamily="34" charset="0"/>
              <a:buChar char="•"/>
            </a:pPr>
            <a:r>
              <a:rPr lang="en-GB" sz="3200" dirty="0" smtClean="0"/>
              <a:t>VPAIM: nothing is fixed yet</a:t>
            </a:r>
          </a:p>
          <a:p>
            <a:pPr marL="819023" lvl="1" indent="-361950">
              <a:buFont typeface="Arial" pitchFamily="34" charset="0"/>
              <a:buChar char="•"/>
            </a:pPr>
            <a:r>
              <a:rPr lang="en-GB" sz="3200" dirty="0" smtClean="0"/>
              <a:t>No fixed priority impact areas</a:t>
            </a:r>
          </a:p>
          <a:p>
            <a:pPr marL="819023" lvl="1" indent="-361950">
              <a:buFont typeface="Arial" pitchFamily="34" charset="0"/>
              <a:buChar char="•"/>
            </a:pPr>
            <a:r>
              <a:rPr lang="en-GB" sz="3200" dirty="0" smtClean="0"/>
              <a:t>No fixed indicators</a:t>
            </a:r>
          </a:p>
          <a:p>
            <a:pPr marL="819023" lvl="1" indent="-361950">
              <a:buFont typeface="Arial" pitchFamily="34" charset="0"/>
              <a:buChar char="•"/>
            </a:pPr>
            <a:r>
              <a:rPr lang="en-GB" sz="3200" dirty="0" smtClean="0"/>
              <a:t>Not clear who will do the monitoring</a:t>
            </a:r>
          </a:p>
          <a:p>
            <a:pPr marL="1276096" lvl="2" indent="-361950">
              <a:buFont typeface="Arial" pitchFamily="34" charset="0"/>
              <a:buChar char="•"/>
            </a:pPr>
            <a:r>
              <a:rPr lang="en-GB" sz="3200" dirty="0" smtClean="0"/>
              <a:t>Will most likely be a joint effort with many implicit and explicit contributors.</a:t>
            </a:r>
          </a:p>
          <a:p>
            <a:pPr marL="819023" lvl="1" indent="-361950">
              <a:buFont typeface="Arial" pitchFamily="34" charset="0"/>
              <a:buChar char="•"/>
            </a:pPr>
            <a:endParaRPr lang="en-GB" sz="3200" dirty="0" smtClean="0"/>
          </a:p>
          <a:p>
            <a:pPr marL="361950" indent="-361950">
              <a:buFont typeface="Arial" pitchFamily="34" charset="0"/>
              <a:buChar char="•"/>
            </a:pPr>
            <a:r>
              <a:rPr lang="en-GB" sz="3200" dirty="0" smtClean="0"/>
              <a:t>Share your ideas or ask clarification now or later </a:t>
            </a:r>
            <a:r>
              <a:rPr lang="en-GB" sz="2400" dirty="0" smtClean="0"/>
              <a:t>(EC  Julia Falconer / EFI Jo Van Brusselen)</a:t>
            </a:r>
          </a:p>
          <a:p>
            <a:pPr marL="361950" indent="-361950">
              <a:buFont typeface="Arial" pitchFamily="34" charset="0"/>
              <a:buChar char="•"/>
            </a:pPr>
            <a:endParaRPr lang="en-GB" sz="32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6" name="Content Placeholder 3"/>
          <p:cNvGraphicFramePr>
            <a:graphicFrameLocks noGrp="1"/>
          </p:cNvGraphicFramePr>
          <p:nvPr>
            <p:ph idx="1"/>
            <p:extLst>
              <p:ext uri="{D42A27DB-BD31-4B8C-83A1-F6EECF244321}">
                <p14:modId xmlns="" xmlns:p14="http://schemas.microsoft.com/office/powerpoint/2010/main" val="2583120295"/>
              </p:ext>
            </p:extLst>
          </p:nvPr>
        </p:nvGraphicFramePr>
        <p:xfrm>
          <a:off x="611560" y="548680"/>
          <a:ext cx="7992888" cy="5849620"/>
        </p:xfrm>
        <a:graphic>
          <a:graphicData uri="http://schemas.openxmlformats.org/drawingml/2006/table">
            <a:tbl>
              <a:tblPr firstRow="1" firstCol="1" bandRow="1">
                <a:tableStyleId>{69C7853C-536D-4A76-A0AE-DD22124D55A5}</a:tableStyleId>
              </a:tblPr>
              <a:tblGrid>
                <a:gridCol w="4032852"/>
                <a:gridCol w="3960036"/>
              </a:tblGrid>
              <a:tr h="314576">
                <a:tc>
                  <a:txBody>
                    <a:bodyPr/>
                    <a:lstStyle/>
                    <a:p>
                      <a:pPr algn="l">
                        <a:lnSpc>
                          <a:spcPct val="115000"/>
                        </a:lnSpc>
                        <a:spcBef>
                          <a:spcPts val="200"/>
                        </a:spcBef>
                        <a:spcAft>
                          <a:spcPts val="200"/>
                        </a:spcAft>
                      </a:pPr>
                      <a:r>
                        <a:rPr lang="en-GB" sz="2000" u="sng" dirty="0">
                          <a:effectLst/>
                        </a:rPr>
                        <a:t>Assumed Outcomes</a:t>
                      </a:r>
                      <a:endParaRPr lang="en-GB" sz="2000" b="1" u="sng" dirty="0">
                        <a:solidFill>
                          <a:schemeClr val="tx1"/>
                        </a:solidFill>
                        <a:effectLst/>
                        <a:latin typeface="Calibri"/>
                        <a:ea typeface="Times New Roman"/>
                        <a:cs typeface="Times New Roman"/>
                      </a:endParaRPr>
                    </a:p>
                  </a:txBody>
                  <a:tcPr marL="68580" marR="68580" marT="0" marB="0"/>
                </a:tc>
                <a:tc>
                  <a:txBody>
                    <a:bodyPr/>
                    <a:lstStyle/>
                    <a:p>
                      <a:pPr algn="l">
                        <a:lnSpc>
                          <a:spcPct val="115000"/>
                        </a:lnSpc>
                        <a:spcBef>
                          <a:spcPts val="200"/>
                        </a:spcBef>
                        <a:spcAft>
                          <a:spcPts val="200"/>
                        </a:spcAft>
                      </a:pPr>
                      <a:r>
                        <a:rPr lang="en-GB" sz="2000" u="sng" dirty="0">
                          <a:effectLst/>
                        </a:rPr>
                        <a:t>Desired Impacts</a:t>
                      </a:r>
                      <a:endParaRPr lang="en-GB" sz="2000" b="1" u="sng" dirty="0">
                        <a:solidFill>
                          <a:schemeClr val="tx1"/>
                        </a:solidFill>
                        <a:effectLst/>
                        <a:latin typeface="Calibri"/>
                        <a:ea typeface="Times New Roman"/>
                        <a:cs typeface="Times New Roman"/>
                      </a:endParaRPr>
                    </a:p>
                  </a:txBody>
                  <a:tcPr marL="68580" marR="68580" marT="0" marB="0"/>
                </a:tc>
              </a:tr>
              <a:tr h="273544">
                <a:tc>
                  <a:txBody>
                    <a:bodyPr/>
                    <a:lstStyle/>
                    <a:p>
                      <a:pPr algn="l">
                        <a:lnSpc>
                          <a:spcPct val="100000"/>
                        </a:lnSpc>
                        <a:spcBef>
                          <a:spcPts val="100"/>
                        </a:spcBef>
                        <a:spcAft>
                          <a:spcPts val="0"/>
                        </a:spcAft>
                      </a:pPr>
                      <a:r>
                        <a:rPr lang="en-US" sz="2000" dirty="0">
                          <a:effectLst/>
                        </a:rPr>
                        <a:t>Greater transparency</a:t>
                      </a:r>
                      <a:endParaRPr lang="en-GB" sz="2000" dirty="0">
                        <a:solidFill>
                          <a:schemeClr val="tx1"/>
                        </a:solidFill>
                        <a:effectLst/>
                        <a:latin typeface="Calibri"/>
                        <a:ea typeface="Times New Roman"/>
                        <a:cs typeface="Times New Roman"/>
                      </a:endParaRPr>
                    </a:p>
                  </a:txBody>
                  <a:tcPr marL="68580" marR="68580" marT="0" marB="0"/>
                </a:tc>
                <a:tc>
                  <a:txBody>
                    <a:bodyPr/>
                    <a:lstStyle/>
                    <a:p>
                      <a:pPr algn="l">
                        <a:lnSpc>
                          <a:spcPct val="100000"/>
                        </a:lnSpc>
                        <a:spcBef>
                          <a:spcPts val="100"/>
                        </a:spcBef>
                        <a:spcAft>
                          <a:spcPts val="0"/>
                        </a:spcAft>
                      </a:pPr>
                      <a:r>
                        <a:rPr lang="en-US" sz="2000" dirty="0">
                          <a:effectLst/>
                        </a:rPr>
                        <a:t>Greater accountability</a:t>
                      </a:r>
                      <a:endParaRPr lang="en-GB" sz="2000" dirty="0">
                        <a:solidFill>
                          <a:schemeClr val="tx1"/>
                        </a:solidFill>
                        <a:effectLst/>
                        <a:latin typeface="Calibri"/>
                        <a:ea typeface="Times New Roman"/>
                        <a:cs typeface="Times New Roman"/>
                      </a:endParaRPr>
                    </a:p>
                  </a:txBody>
                  <a:tcPr marL="68580" marR="68580" marT="0" marB="0"/>
                </a:tc>
              </a:tr>
              <a:tr h="820633">
                <a:tc>
                  <a:txBody>
                    <a:bodyPr/>
                    <a:lstStyle/>
                    <a:p>
                      <a:pPr algn="l">
                        <a:lnSpc>
                          <a:spcPct val="100000"/>
                        </a:lnSpc>
                        <a:spcBef>
                          <a:spcPts val="100"/>
                        </a:spcBef>
                        <a:spcAft>
                          <a:spcPts val="0"/>
                        </a:spcAft>
                      </a:pPr>
                      <a:r>
                        <a:rPr lang="en-US" sz="2000" dirty="0">
                          <a:effectLst/>
                        </a:rPr>
                        <a:t>Improved forest governance</a:t>
                      </a:r>
                      <a:endParaRPr lang="en-GB" sz="2000" dirty="0">
                        <a:solidFill>
                          <a:schemeClr val="tx1"/>
                        </a:solidFill>
                        <a:effectLst/>
                        <a:latin typeface="Calibri"/>
                        <a:ea typeface="Times New Roman"/>
                        <a:cs typeface="Times New Roman"/>
                      </a:endParaRPr>
                    </a:p>
                  </a:txBody>
                  <a:tcPr marL="68580" marR="68580" marT="0" marB="0"/>
                </a:tc>
                <a:tc>
                  <a:txBody>
                    <a:bodyPr/>
                    <a:lstStyle/>
                    <a:p>
                      <a:pPr algn="l">
                        <a:lnSpc>
                          <a:spcPct val="100000"/>
                        </a:lnSpc>
                        <a:spcBef>
                          <a:spcPts val="100"/>
                        </a:spcBef>
                        <a:spcAft>
                          <a:spcPts val="0"/>
                        </a:spcAft>
                      </a:pPr>
                      <a:r>
                        <a:rPr lang="en-US" sz="2000" dirty="0">
                          <a:effectLst/>
                        </a:rPr>
                        <a:t>Improvements across environmental, social and economic sectors</a:t>
                      </a:r>
                      <a:endParaRPr lang="en-GB" sz="2000" dirty="0">
                        <a:solidFill>
                          <a:schemeClr val="tx1"/>
                        </a:solidFill>
                        <a:effectLst/>
                        <a:latin typeface="Calibri"/>
                        <a:ea typeface="Times New Roman"/>
                        <a:cs typeface="Times New Roman"/>
                      </a:endParaRPr>
                    </a:p>
                  </a:txBody>
                  <a:tcPr marL="68580" marR="68580" marT="0" marB="0"/>
                </a:tc>
              </a:tr>
              <a:tr h="547089">
                <a:tc>
                  <a:txBody>
                    <a:bodyPr/>
                    <a:lstStyle/>
                    <a:p>
                      <a:pPr algn="l">
                        <a:lnSpc>
                          <a:spcPct val="100000"/>
                        </a:lnSpc>
                        <a:spcBef>
                          <a:spcPts val="100"/>
                        </a:spcBef>
                        <a:spcAft>
                          <a:spcPts val="0"/>
                        </a:spcAft>
                      </a:pPr>
                      <a:r>
                        <a:rPr lang="en-US" sz="2000" dirty="0">
                          <a:effectLst/>
                        </a:rPr>
                        <a:t>Clear definition of legal timber</a:t>
                      </a:r>
                      <a:endParaRPr lang="en-GB" sz="2000" dirty="0">
                        <a:solidFill>
                          <a:schemeClr val="tx1"/>
                        </a:solidFill>
                        <a:effectLst/>
                        <a:latin typeface="Calibri"/>
                        <a:ea typeface="Times New Roman"/>
                        <a:cs typeface="Times New Roman"/>
                      </a:endParaRPr>
                    </a:p>
                  </a:txBody>
                  <a:tcPr marL="68580" marR="68580" marT="0" marB="0"/>
                </a:tc>
                <a:tc>
                  <a:txBody>
                    <a:bodyPr/>
                    <a:lstStyle/>
                    <a:p>
                      <a:pPr algn="l">
                        <a:lnSpc>
                          <a:spcPct val="100000"/>
                        </a:lnSpc>
                        <a:spcBef>
                          <a:spcPts val="100"/>
                        </a:spcBef>
                        <a:spcAft>
                          <a:spcPts val="0"/>
                        </a:spcAft>
                      </a:pPr>
                      <a:r>
                        <a:rPr lang="en-US" sz="2000" dirty="0">
                          <a:effectLst/>
                        </a:rPr>
                        <a:t>Improved policy implementation and compliance with laws</a:t>
                      </a:r>
                      <a:endParaRPr lang="en-GB" sz="2000" dirty="0">
                        <a:solidFill>
                          <a:schemeClr val="tx1"/>
                        </a:solidFill>
                        <a:effectLst/>
                        <a:latin typeface="Calibri"/>
                        <a:ea typeface="Times New Roman"/>
                        <a:cs typeface="Times New Roman"/>
                      </a:endParaRPr>
                    </a:p>
                  </a:txBody>
                  <a:tcPr marL="68580" marR="68580" marT="0" marB="0"/>
                </a:tc>
              </a:tr>
              <a:tr h="547089">
                <a:tc>
                  <a:txBody>
                    <a:bodyPr/>
                    <a:lstStyle/>
                    <a:p>
                      <a:pPr algn="l">
                        <a:lnSpc>
                          <a:spcPct val="100000"/>
                        </a:lnSpc>
                        <a:spcBef>
                          <a:spcPts val="100"/>
                        </a:spcBef>
                        <a:spcAft>
                          <a:spcPts val="0"/>
                        </a:spcAft>
                      </a:pPr>
                      <a:r>
                        <a:rPr lang="en-US" sz="2000" dirty="0">
                          <a:effectLst/>
                        </a:rPr>
                        <a:t>Increased implementation of forest management plans </a:t>
                      </a:r>
                      <a:endParaRPr lang="en-GB" sz="2000" dirty="0">
                        <a:solidFill>
                          <a:schemeClr val="tx1"/>
                        </a:solidFill>
                        <a:effectLst/>
                        <a:latin typeface="Calibri"/>
                        <a:ea typeface="Times New Roman"/>
                        <a:cs typeface="Times New Roman"/>
                      </a:endParaRPr>
                    </a:p>
                  </a:txBody>
                  <a:tcPr marL="68580" marR="68580" marT="0" marB="0"/>
                </a:tc>
                <a:tc>
                  <a:txBody>
                    <a:bodyPr/>
                    <a:lstStyle/>
                    <a:p>
                      <a:pPr algn="l">
                        <a:lnSpc>
                          <a:spcPct val="100000"/>
                        </a:lnSpc>
                        <a:spcBef>
                          <a:spcPts val="100"/>
                        </a:spcBef>
                        <a:spcAft>
                          <a:spcPts val="0"/>
                        </a:spcAft>
                      </a:pPr>
                      <a:r>
                        <a:rPr lang="en-US" sz="2000" dirty="0">
                          <a:effectLst/>
                        </a:rPr>
                        <a:t>Positive social and environmental impacts</a:t>
                      </a:r>
                      <a:endParaRPr lang="en-GB" sz="2000" dirty="0">
                        <a:solidFill>
                          <a:schemeClr val="tx1"/>
                        </a:solidFill>
                        <a:effectLst/>
                        <a:latin typeface="Calibri"/>
                        <a:ea typeface="Times New Roman"/>
                        <a:cs typeface="Times New Roman"/>
                      </a:endParaRPr>
                    </a:p>
                  </a:txBody>
                  <a:tcPr marL="68580" marR="68580" marT="0" marB="0"/>
                </a:tc>
              </a:tr>
              <a:tr h="547089">
                <a:tc>
                  <a:txBody>
                    <a:bodyPr/>
                    <a:lstStyle/>
                    <a:p>
                      <a:pPr algn="l">
                        <a:lnSpc>
                          <a:spcPct val="100000"/>
                        </a:lnSpc>
                        <a:spcBef>
                          <a:spcPts val="100"/>
                        </a:spcBef>
                        <a:spcAft>
                          <a:spcPts val="0"/>
                        </a:spcAft>
                      </a:pPr>
                      <a:r>
                        <a:rPr lang="en-US" sz="2000" dirty="0">
                          <a:effectLst/>
                        </a:rPr>
                        <a:t>Multi-stakeholder participation in forest sector </a:t>
                      </a:r>
                      <a:endParaRPr lang="en-GB" sz="2000" dirty="0">
                        <a:solidFill>
                          <a:schemeClr val="tx1"/>
                        </a:solidFill>
                        <a:effectLst/>
                        <a:latin typeface="Calibri"/>
                        <a:ea typeface="Times New Roman"/>
                        <a:cs typeface="Times New Roman"/>
                      </a:endParaRPr>
                    </a:p>
                  </a:txBody>
                  <a:tcPr marL="68580" marR="68580" marT="0" marB="0"/>
                </a:tc>
                <a:tc>
                  <a:txBody>
                    <a:bodyPr/>
                    <a:lstStyle/>
                    <a:p>
                      <a:pPr algn="l">
                        <a:lnSpc>
                          <a:spcPct val="100000"/>
                        </a:lnSpc>
                        <a:spcBef>
                          <a:spcPts val="100"/>
                        </a:spcBef>
                        <a:spcAft>
                          <a:spcPts val="0"/>
                        </a:spcAft>
                      </a:pPr>
                      <a:r>
                        <a:rPr lang="en-US" sz="2000" dirty="0">
                          <a:effectLst/>
                        </a:rPr>
                        <a:t>Strengthens civil society </a:t>
                      </a:r>
                      <a:endParaRPr lang="en-GB" sz="2000" dirty="0">
                        <a:solidFill>
                          <a:schemeClr val="tx1"/>
                        </a:solidFill>
                        <a:effectLst/>
                        <a:latin typeface="Calibri"/>
                        <a:ea typeface="Times New Roman"/>
                        <a:cs typeface="Times New Roman"/>
                      </a:endParaRPr>
                    </a:p>
                  </a:txBody>
                  <a:tcPr marL="68580" marR="68580" marT="0" marB="0"/>
                </a:tc>
              </a:tr>
              <a:tr h="547089">
                <a:tc>
                  <a:txBody>
                    <a:bodyPr/>
                    <a:lstStyle/>
                    <a:p>
                      <a:pPr algn="l">
                        <a:lnSpc>
                          <a:spcPct val="100000"/>
                        </a:lnSpc>
                        <a:spcBef>
                          <a:spcPts val="100"/>
                        </a:spcBef>
                        <a:spcAft>
                          <a:spcPts val="0"/>
                        </a:spcAft>
                      </a:pPr>
                      <a:r>
                        <a:rPr lang="en-GB" sz="2000" dirty="0">
                          <a:effectLst/>
                        </a:rPr>
                        <a:t>Clear </a:t>
                      </a:r>
                      <a:r>
                        <a:rPr lang="en-GB" sz="2000" dirty="0" smtClean="0">
                          <a:effectLst/>
                        </a:rPr>
                        <a:t>and respected tenure</a:t>
                      </a:r>
                      <a:endParaRPr lang="en-GB" sz="2000" dirty="0">
                        <a:solidFill>
                          <a:schemeClr val="tx1"/>
                        </a:solidFill>
                        <a:effectLst/>
                        <a:latin typeface="Calibri"/>
                        <a:ea typeface="Times New Roman"/>
                        <a:cs typeface="Times New Roman"/>
                      </a:endParaRPr>
                    </a:p>
                  </a:txBody>
                  <a:tcPr marL="68580" marR="68580" marT="0" marB="0"/>
                </a:tc>
                <a:tc>
                  <a:txBody>
                    <a:bodyPr/>
                    <a:lstStyle/>
                    <a:p>
                      <a:pPr algn="l">
                        <a:lnSpc>
                          <a:spcPct val="100000"/>
                        </a:lnSpc>
                        <a:spcBef>
                          <a:spcPts val="100"/>
                        </a:spcBef>
                        <a:spcAft>
                          <a:spcPts val="0"/>
                        </a:spcAft>
                      </a:pPr>
                      <a:r>
                        <a:rPr lang="en-US" sz="2000" dirty="0">
                          <a:effectLst/>
                        </a:rPr>
                        <a:t>Improved forest management and </a:t>
                      </a:r>
                      <a:r>
                        <a:rPr lang="en-US" sz="2000" dirty="0" smtClean="0">
                          <a:effectLst/>
                        </a:rPr>
                        <a:t>local communities’ </a:t>
                      </a:r>
                      <a:r>
                        <a:rPr lang="en-US" sz="2000" dirty="0">
                          <a:effectLst/>
                        </a:rPr>
                        <a:t>benefits</a:t>
                      </a:r>
                      <a:endParaRPr lang="en-GB" sz="2000" dirty="0">
                        <a:solidFill>
                          <a:schemeClr val="tx1"/>
                        </a:solidFill>
                        <a:effectLst/>
                        <a:latin typeface="Calibri"/>
                        <a:ea typeface="Times New Roman"/>
                        <a:cs typeface="Times New Roman"/>
                      </a:endParaRPr>
                    </a:p>
                  </a:txBody>
                  <a:tcPr marL="68580" marR="68580" marT="0" marB="0"/>
                </a:tc>
              </a:tr>
              <a:tr h="547089">
                <a:tc>
                  <a:txBody>
                    <a:bodyPr/>
                    <a:lstStyle/>
                    <a:p>
                      <a:pPr algn="l">
                        <a:lnSpc>
                          <a:spcPct val="100000"/>
                        </a:lnSpc>
                        <a:spcBef>
                          <a:spcPts val="100"/>
                        </a:spcBef>
                        <a:spcAft>
                          <a:spcPts val="0"/>
                        </a:spcAft>
                      </a:pPr>
                      <a:r>
                        <a:rPr lang="en-GB" sz="2000">
                          <a:effectLst/>
                        </a:rPr>
                        <a:t>Increased capacity of forest management institutions</a:t>
                      </a:r>
                      <a:endParaRPr lang="en-GB" sz="2000">
                        <a:solidFill>
                          <a:schemeClr val="tx1"/>
                        </a:solidFill>
                        <a:effectLst/>
                        <a:latin typeface="Calibri"/>
                        <a:ea typeface="Times New Roman"/>
                        <a:cs typeface="Times New Roman"/>
                      </a:endParaRPr>
                    </a:p>
                  </a:txBody>
                  <a:tcPr marL="68580" marR="68580" marT="0" marB="0"/>
                </a:tc>
                <a:tc>
                  <a:txBody>
                    <a:bodyPr/>
                    <a:lstStyle/>
                    <a:p>
                      <a:pPr algn="l">
                        <a:lnSpc>
                          <a:spcPct val="100000"/>
                        </a:lnSpc>
                        <a:spcBef>
                          <a:spcPts val="100"/>
                        </a:spcBef>
                        <a:spcAft>
                          <a:spcPts val="0"/>
                        </a:spcAft>
                      </a:pPr>
                      <a:r>
                        <a:rPr lang="en-US" sz="2000" dirty="0">
                          <a:effectLst/>
                        </a:rPr>
                        <a:t>Reduced illegal logging, improved forest management</a:t>
                      </a:r>
                      <a:endParaRPr lang="en-GB" sz="2000" dirty="0">
                        <a:solidFill>
                          <a:schemeClr val="tx1"/>
                        </a:solidFill>
                        <a:effectLst/>
                        <a:latin typeface="Calibri"/>
                        <a:ea typeface="Times New Roman"/>
                        <a:cs typeface="Times New Roman"/>
                      </a:endParaRPr>
                    </a:p>
                  </a:txBody>
                  <a:tcPr marL="68580" marR="68580" marT="0" marB="0"/>
                </a:tc>
              </a:tr>
              <a:tr h="547089">
                <a:tc>
                  <a:txBody>
                    <a:bodyPr/>
                    <a:lstStyle/>
                    <a:p>
                      <a:pPr algn="l">
                        <a:lnSpc>
                          <a:spcPct val="100000"/>
                        </a:lnSpc>
                        <a:spcBef>
                          <a:spcPts val="100"/>
                        </a:spcBef>
                        <a:spcAft>
                          <a:spcPts val="0"/>
                        </a:spcAft>
                      </a:pPr>
                      <a:r>
                        <a:rPr lang="en-US" sz="2000">
                          <a:effectLst/>
                        </a:rPr>
                        <a:t>Increased law enforcement (reduced illegal logging)</a:t>
                      </a:r>
                      <a:endParaRPr lang="en-GB" sz="2000">
                        <a:solidFill>
                          <a:schemeClr val="tx1"/>
                        </a:solidFill>
                        <a:effectLst/>
                        <a:latin typeface="Calibri"/>
                        <a:ea typeface="Times New Roman"/>
                        <a:cs typeface="Times New Roman"/>
                      </a:endParaRPr>
                    </a:p>
                  </a:txBody>
                  <a:tcPr marL="68580" marR="68580" marT="0" marB="0"/>
                </a:tc>
                <a:tc>
                  <a:txBody>
                    <a:bodyPr/>
                    <a:lstStyle/>
                    <a:p>
                      <a:pPr algn="l">
                        <a:lnSpc>
                          <a:spcPct val="100000"/>
                        </a:lnSpc>
                        <a:spcBef>
                          <a:spcPts val="100"/>
                        </a:spcBef>
                        <a:spcAft>
                          <a:spcPts val="0"/>
                        </a:spcAft>
                      </a:pPr>
                      <a:r>
                        <a:rPr lang="en-US" sz="2000" dirty="0">
                          <a:effectLst/>
                        </a:rPr>
                        <a:t>Improved economic development (government revenue)</a:t>
                      </a:r>
                      <a:endParaRPr lang="en-GB" sz="2000" dirty="0">
                        <a:solidFill>
                          <a:schemeClr val="tx1"/>
                        </a:solidFill>
                        <a:effectLst/>
                        <a:latin typeface="Calibri"/>
                        <a:ea typeface="Times New Roman"/>
                        <a:cs typeface="Times New Roman"/>
                      </a:endParaRPr>
                    </a:p>
                  </a:txBody>
                  <a:tcPr marL="68580" marR="68580" marT="0" marB="0"/>
                </a:tc>
              </a:tr>
              <a:tr h="558487">
                <a:tc>
                  <a:txBody>
                    <a:bodyPr/>
                    <a:lstStyle/>
                    <a:p>
                      <a:pPr algn="l">
                        <a:lnSpc>
                          <a:spcPct val="100000"/>
                        </a:lnSpc>
                        <a:spcBef>
                          <a:spcPts val="100"/>
                        </a:spcBef>
                        <a:spcAft>
                          <a:spcPts val="0"/>
                        </a:spcAft>
                      </a:pPr>
                      <a:r>
                        <a:rPr lang="en-US" sz="2000">
                          <a:effectLst/>
                        </a:rPr>
                        <a:t>Greater institutional capacity and effectiveness</a:t>
                      </a:r>
                      <a:endParaRPr lang="en-GB" sz="2000">
                        <a:solidFill>
                          <a:schemeClr val="tx1"/>
                        </a:solidFill>
                        <a:effectLst/>
                        <a:latin typeface="Calibri"/>
                        <a:ea typeface="Times New Roman"/>
                        <a:cs typeface="Times New Roman"/>
                      </a:endParaRPr>
                    </a:p>
                  </a:txBody>
                  <a:tcPr marL="68580" marR="68580" marT="0" marB="0"/>
                </a:tc>
                <a:tc>
                  <a:txBody>
                    <a:bodyPr/>
                    <a:lstStyle/>
                    <a:p>
                      <a:pPr algn="l">
                        <a:lnSpc>
                          <a:spcPct val="100000"/>
                        </a:lnSpc>
                        <a:spcBef>
                          <a:spcPts val="100"/>
                        </a:spcBef>
                        <a:spcAft>
                          <a:spcPts val="0"/>
                        </a:spcAft>
                      </a:pPr>
                      <a:r>
                        <a:rPr lang="en-US" sz="2000" dirty="0">
                          <a:effectLst/>
                        </a:rPr>
                        <a:t>Laws enforced</a:t>
                      </a:r>
                      <a:endParaRPr lang="en-GB" sz="2000" dirty="0">
                        <a:effectLst/>
                      </a:endParaRPr>
                    </a:p>
                    <a:p>
                      <a:pPr algn="l">
                        <a:lnSpc>
                          <a:spcPct val="100000"/>
                        </a:lnSpc>
                        <a:spcBef>
                          <a:spcPts val="100"/>
                        </a:spcBef>
                        <a:spcAft>
                          <a:spcPts val="0"/>
                        </a:spcAft>
                      </a:pPr>
                      <a:r>
                        <a:rPr lang="en-US" sz="2000" dirty="0">
                          <a:effectLst/>
                        </a:rPr>
                        <a:t>Management plans implemented</a:t>
                      </a:r>
                      <a:endParaRPr lang="en-GB" sz="2000" dirty="0">
                        <a:solidFill>
                          <a:schemeClr val="tx1"/>
                        </a:solidFill>
                        <a:effectLst/>
                        <a:latin typeface="Calibri"/>
                        <a:ea typeface="Times New Roman"/>
                        <a:cs typeface="Times New Roman"/>
                      </a:endParaRPr>
                    </a:p>
                  </a:txBody>
                  <a:tcPr marL="68580" marR="68580" marT="0" marB="0"/>
                </a:tc>
              </a:tr>
            </a:tbl>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0244" name="Picture 6" descr="2909_EFI_Powerpoint_background2c"/>
          <p:cNvPicPr>
            <a:picLocks noChangeAspect="1" noChangeArrowheads="1"/>
          </p:cNvPicPr>
          <p:nvPr/>
        </p:nvPicPr>
        <p:blipFill>
          <a:blip r:embed="rId2" cstate="print"/>
          <a:srcRect/>
          <a:stretch>
            <a:fillRect/>
          </a:stretch>
        </p:blipFill>
        <p:spPr bwMode="auto">
          <a:xfrm>
            <a:off x="-1588" y="1"/>
            <a:ext cx="9145588" cy="1438275"/>
          </a:xfrm>
          <a:prstGeom prst="rect">
            <a:avLst/>
          </a:prstGeom>
          <a:noFill/>
          <a:ln w="9525">
            <a:noFill/>
            <a:miter lim="800000"/>
            <a:headEnd/>
            <a:tailEnd/>
          </a:ln>
        </p:spPr>
      </p:pic>
      <p:sp>
        <p:nvSpPr>
          <p:cNvPr id="5" name="Rectangle 4"/>
          <p:cNvSpPr/>
          <p:nvPr/>
        </p:nvSpPr>
        <p:spPr>
          <a:xfrm>
            <a:off x="611562" y="1386660"/>
            <a:ext cx="8136904" cy="646307"/>
          </a:xfrm>
          <a:prstGeom prst="rect">
            <a:avLst/>
          </a:prstGeom>
        </p:spPr>
        <p:txBody>
          <a:bodyPr wrap="square" lIns="91414" tIns="45708" rIns="91414" bIns="45708">
            <a:spAutoFit/>
          </a:bodyPr>
          <a:lstStyle/>
          <a:p>
            <a:pPr indent="-360263"/>
            <a:r>
              <a:rPr lang="en-US" sz="3600" b="1" dirty="0" smtClean="0">
                <a:solidFill>
                  <a:srgbClr val="00B050"/>
                </a:solidFill>
              </a:rPr>
              <a:t>Options for Priority Impact Areas</a:t>
            </a:r>
            <a:endParaRPr lang="en-US" sz="2000" b="1" dirty="0" smtClean="0">
              <a:solidFill>
                <a:srgbClr val="00B050"/>
              </a:solidFill>
            </a:endParaRPr>
          </a:p>
        </p:txBody>
      </p:sp>
      <p:sp>
        <p:nvSpPr>
          <p:cNvPr id="4" name="Content Placeholder 2"/>
          <p:cNvSpPr>
            <a:spLocks noGrp="1"/>
          </p:cNvSpPr>
          <p:nvPr>
            <p:ph idx="1"/>
          </p:nvPr>
        </p:nvSpPr>
        <p:spPr>
          <a:xfrm>
            <a:off x="1547664" y="2036762"/>
            <a:ext cx="7129463" cy="4821238"/>
          </a:xfrm>
        </p:spPr>
        <p:txBody>
          <a:bodyPr>
            <a:normAutofit fontScale="92500" lnSpcReduction="10000"/>
          </a:bodyPr>
          <a:lstStyle/>
          <a:p>
            <a:pPr marL="514350" indent="-514350">
              <a:buFont typeface="+mj-lt"/>
              <a:buAutoNum type="arabicPeriod"/>
            </a:pPr>
            <a:r>
              <a:rPr lang="en-GB" dirty="0"/>
              <a:t>Institutional </a:t>
            </a:r>
            <a:r>
              <a:rPr lang="en-GB" dirty="0" smtClean="0"/>
              <a:t>effectiveness </a:t>
            </a:r>
          </a:p>
          <a:p>
            <a:pPr marL="514350" indent="-514350">
              <a:buFont typeface="+mj-lt"/>
              <a:buAutoNum type="arabicPeriod"/>
            </a:pPr>
            <a:r>
              <a:rPr lang="en-GB" dirty="0" smtClean="0"/>
              <a:t>Accountability </a:t>
            </a:r>
          </a:p>
          <a:p>
            <a:pPr marL="514350" indent="-514350">
              <a:buFont typeface="+mj-lt"/>
              <a:buAutoNum type="arabicPeriod"/>
            </a:pPr>
            <a:r>
              <a:rPr lang="en-GB" dirty="0" smtClean="0"/>
              <a:t>Illegal logging</a:t>
            </a:r>
          </a:p>
          <a:p>
            <a:pPr marL="514350" indent="-514350">
              <a:buFont typeface="+mj-lt"/>
              <a:buAutoNum type="arabicPeriod"/>
            </a:pPr>
            <a:r>
              <a:rPr lang="en-GB" dirty="0" smtClean="0"/>
              <a:t>Tenure </a:t>
            </a:r>
            <a:r>
              <a:rPr lang="en-GB" dirty="0"/>
              <a:t>and access </a:t>
            </a:r>
            <a:endParaRPr lang="en-GB" dirty="0" smtClean="0"/>
          </a:p>
          <a:p>
            <a:pPr marL="514350" indent="-514350">
              <a:buFont typeface="+mj-lt"/>
              <a:buAutoNum type="arabicPeriod"/>
            </a:pPr>
            <a:r>
              <a:rPr lang="en-GB" dirty="0" smtClean="0"/>
              <a:t>Forest </a:t>
            </a:r>
            <a:r>
              <a:rPr lang="en-GB" dirty="0"/>
              <a:t>management </a:t>
            </a:r>
            <a:endParaRPr lang="en-GB" dirty="0" smtClean="0"/>
          </a:p>
          <a:p>
            <a:pPr marL="514350" indent="-514350">
              <a:buFont typeface="+mj-lt"/>
              <a:buAutoNum type="arabicPeriod"/>
            </a:pPr>
            <a:r>
              <a:rPr lang="en-GB" dirty="0" smtClean="0"/>
              <a:t>Livelihoods </a:t>
            </a:r>
            <a:r>
              <a:rPr lang="en-GB" dirty="0"/>
              <a:t>and poverty </a:t>
            </a:r>
            <a:endParaRPr lang="en-GB" dirty="0" smtClean="0"/>
          </a:p>
          <a:p>
            <a:pPr marL="514350" indent="-514350">
              <a:buFont typeface="+mj-lt"/>
              <a:buAutoNum type="arabicPeriod"/>
            </a:pPr>
            <a:r>
              <a:rPr lang="en-GB" dirty="0" smtClean="0"/>
              <a:t>Civil </a:t>
            </a:r>
            <a:r>
              <a:rPr lang="en-GB" dirty="0"/>
              <a:t>society effectiveness </a:t>
            </a:r>
            <a:endParaRPr lang="en-GB" dirty="0" smtClean="0"/>
          </a:p>
          <a:p>
            <a:pPr marL="514350" indent="-514350">
              <a:buFont typeface="+mj-lt"/>
              <a:buAutoNum type="arabicPeriod"/>
            </a:pPr>
            <a:r>
              <a:rPr lang="en-GB" dirty="0" smtClean="0"/>
              <a:t>Economic development </a:t>
            </a:r>
            <a:endParaRPr lang="en-GB" sz="2400" dirty="0" smtClean="0"/>
          </a:p>
          <a:p>
            <a:pPr marL="514350" indent="-514350">
              <a:buFont typeface="+mj-lt"/>
              <a:buAutoNum type="arabicPeriod"/>
            </a:pPr>
            <a:r>
              <a:rPr lang="en-GB" dirty="0" smtClean="0"/>
              <a:t>Domestic </a:t>
            </a:r>
            <a:r>
              <a:rPr lang="en-GB" dirty="0"/>
              <a:t>market development </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7" name="Content Placeholder 3"/>
          <p:cNvGraphicFramePr>
            <a:graphicFrameLocks noGrp="1"/>
          </p:cNvGraphicFramePr>
          <p:nvPr>
            <p:ph idx="1"/>
            <p:extLst>
              <p:ext uri="{D42A27DB-BD31-4B8C-83A1-F6EECF244321}">
                <p14:modId xmlns="" xmlns:p14="http://schemas.microsoft.com/office/powerpoint/2010/main" val="2178307381"/>
              </p:ext>
            </p:extLst>
          </p:nvPr>
        </p:nvGraphicFramePr>
        <p:xfrm>
          <a:off x="827584" y="44624"/>
          <a:ext cx="7632848" cy="6751320"/>
        </p:xfrm>
        <a:graphic>
          <a:graphicData uri="http://schemas.openxmlformats.org/drawingml/2006/table">
            <a:tbl>
              <a:tblPr firstRow="1" firstCol="1" bandRow="1">
                <a:tableStyleId>{F5AB1C69-6EDB-4FF4-983F-18BD219EF322}</a:tableStyleId>
              </a:tblPr>
              <a:tblGrid>
                <a:gridCol w="3312368"/>
                <a:gridCol w="4320480"/>
              </a:tblGrid>
              <a:tr h="341376">
                <a:tc>
                  <a:txBody>
                    <a:bodyPr/>
                    <a:lstStyle/>
                    <a:p>
                      <a:pPr algn="l">
                        <a:lnSpc>
                          <a:spcPct val="115000"/>
                        </a:lnSpc>
                        <a:spcBef>
                          <a:spcPts val="200"/>
                        </a:spcBef>
                        <a:spcAft>
                          <a:spcPts val="200"/>
                        </a:spcAft>
                      </a:pPr>
                      <a:r>
                        <a:rPr lang="en-GB" sz="2200" dirty="0">
                          <a:solidFill>
                            <a:schemeClr val="bg1"/>
                          </a:solidFill>
                          <a:effectLst/>
                        </a:rPr>
                        <a:t>Monitoring system</a:t>
                      </a:r>
                      <a:endParaRPr lang="en-GB" sz="2200" b="1" dirty="0">
                        <a:solidFill>
                          <a:schemeClr val="bg1"/>
                        </a:solidFill>
                        <a:effectLst/>
                        <a:latin typeface="Calibri"/>
                        <a:ea typeface="Times New Roman"/>
                        <a:cs typeface="Times New Roman"/>
                      </a:endParaRPr>
                    </a:p>
                  </a:txBody>
                  <a:tcPr marL="52059" marR="52059" marT="0" marB="0"/>
                </a:tc>
                <a:tc>
                  <a:txBody>
                    <a:bodyPr/>
                    <a:lstStyle/>
                    <a:p>
                      <a:pPr algn="l">
                        <a:lnSpc>
                          <a:spcPct val="115000"/>
                        </a:lnSpc>
                        <a:spcBef>
                          <a:spcPts val="200"/>
                        </a:spcBef>
                        <a:spcAft>
                          <a:spcPts val="200"/>
                        </a:spcAft>
                      </a:pPr>
                      <a:r>
                        <a:rPr lang="en-GB" sz="1400" dirty="0" smtClean="0">
                          <a:effectLst/>
                        </a:rPr>
                        <a:t>Description</a:t>
                      </a:r>
                      <a:endParaRPr lang="en-GB" sz="1400" b="1" dirty="0">
                        <a:solidFill>
                          <a:srgbClr val="318E93"/>
                        </a:solidFill>
                        <a:effectLst/>
                        <a:latin typeface="Calibri"/>
                        <a:ea typeface="Times New Roman"/>
                        <a:cs typeface="Times New Roman"/>
                      </a:endParaRPr>
                    </a:p>
                  </a:txBody>
                  <a:tcPr marL="52059" marR="52059" marT="0" marB="0"/>
                </a:tc>
              </a:tr>
              <a:tr h="1188720">
                <a:tc>
                  <a:txBody>
                    <a:bodyPr/>
                    <a:lstStyle/>
                    <a:p>
                      <a:pPr algn="l">
                        <a:lnSpc>
                          <a:spcPct val="115000"/>
                        </a:lnSpc>
                        <a:spcBef>
                          <a:spcPts val="100"/>
                        </a:spcBef>
                        <a:spcAft>
                          <a:spcPts val="0"/>
                        </a:spcAft>
                      </a:pPr>
                      <a:r>
                        <a:rPr lang="en-US" sz="2200" dirty="0">
                          <a:solidFill>
                            <a:schemeClr val="bg1"/>
                          </a:solidFill>
                          <a:effectLst/>
                        </a:rPr>
                        <a:t>Third party audits of LAS</a:t>
                      </a:r>
                      <a:endParaRPr lang="en-GB" sz="2200" dirty="0">
                        <a:solidFill>
                          <a:schemeClr val="bg1"/>
                        </a:solidFill>
                        <a:effectLst/>
                        <a:latin typeface="Calibri"/>
                        <a:ea typeface="Times New Roman"/>
                        <a:cs typeface="Times New Roman"/>
                      </a:endParaRPr>
                    </a:p>
                  </a:txBody>
                  <a:tcPr marL="52059" marR="52059" marT="0" marB="0"/>
                </a:tc>
                <a:tc>
                  <a:txBody>
                    <a:bodyPr/>
                    <a:lstStyle/>
                    <a:p>
                      <a:pPr algn="l">
                        <a:lnSpc>
                          <a:spcPct val="130000"/>
                        </a:lnSpc>
                        <a:spcBef>
                          <a:spcPts val="100"/>
                        </a:spcBef>
                        <a:spcAft>
                          <a:spcPts val="0"/>
                        </a:spcAft>
                      </a:pPr>
                      <a:r>
                        <a:rPr lang="en-US" sz="1400" dirty="0">
                          <a:effectLst/>
                        </a:rPr>
                        <a:t>Audits are </a:t>
                      </a:r>
                      <a:r>
                        <a:rPr lang="en-US" sz="1400" dirty="0" smtClean="0">
                          <a:effectLst/>
                        </a:rPr>
                        <a:t>mandatory </a:t>
                      </a:r>
                      <a:r>
                        <a:rPr lang="en-US" sz="1400" dirty="0">
                          <a:effectLst/>
                        </a:rPr>
                        <a:t>component of the LAS. The independent audit is expected to identify systemic failures and provide appropriate recommendations for addressing those failures. </a:t>
                      </a:r>
                      <a:r>
                        <a:rPr lang="en-US" sz="1400" dirty="0" smtClean="0">
                          <a:effectLst/>
                        </a:rPr>
                        <a:t>This is to </a:t>
                      </a:r>
                      <a:r>
                        <a:rPr lang="en-US" sz="1400" dirty="0">
                          <a:effectLst/>
                        </a:rPr>
                        <a:t>help improve effectiveness of the system and to make it credible nationally and internationally. </a:t>
                      </a:r>
                      <a:endParaRPr lang="en-GB" sz="1400" dirty="0">
                        <a:solidFill>
                          <a:srgbClr val="224B4F"/>
                        </a:solidFill>
                        <a:effectLst/>
                        <a:latin typeface="Calibri"/>
                        <a:ea typeface="Times New Roman"/>
                        <a:cs typeface="Times New Roman"/>
                      </a:endParaRPr>
                    </a:p>
                  </a:txBody>
                  <a:tcPr marL="52059" marR="52059" marT="0" marB="0"/>
                </a:tc>
              </a:tr>
              <a:tr h="475488">
                <a:tc>
                  <a:txBody>
                    <a:bodyPr/>
                    <a:lstStyle/>
                    <a:p>
                      <a:pPr algn="l">
                        <a:lnSpc>
                          <a:spcPct val="115000"/>
                        </a:lnSpc>
                        <a:spcBef>
                          <a:spcPts val="100"/>
                        </a:spcBef>
                        <a:spcAft>
                          <a:spcPts val="0"/>
                        </a:spcAft>
                      </a:pPr>
                      <a:r>
                        <a:rPr lang="en-US" sz="2200" dirty="0">
                          <a:solidFill>
                            <a:schemeClr val="bg1"/>
                          </a:solidFill>
                          <a:effectLst/>
                        </a:rPr>
                        <a:t>Government monitoring </a:t>
                      </a:r>
                      <a:endParaRPr lang="en-GB" sz="2200" dirty="0">
                        <a:solidFill>
                          <a:schemeClr val="bg1"/>
                        </a:solidFill>
                        <a:effectLst/>
                        <a:latin typeface="Calibri"/>
                        <a:ea typeface="Times New Roman"/>
                        <a:cs typeface="Times New Roman"/>
                      </a:endParaRPr>
                    </a:p>
                  </a:txBody>
                  <a:tcPr marL="52059" marR="52059" marT="0" marB="0"/>
                </a:tc>
                <a:tc>
                  <a:txBody>
                    <a:bodyPr/>
                    <a:lstStyle/>
                    <a:p>
                      <a:pPr algn="l">
                        <a:lnSpc>
                          <a:spcPct val="130000"/>
                        </a:lnSpc>
                        <a:spcAft>
                          <a:spcPts val="0"/>
                        </a:spcAft>
                      </a:pPr>
                      <a:r>
                        <a:rPr lang="en-GB" sz="1400" dirty="0">
                          <a:effectLst/>
                        </a:rPr>
                        <a:t>Regular monitoring conducted by government agencies to oversee forest </a:t>
                      </a:r>
                      <a:r>
                        <a:rPr lang="en-GB" sz="1400" dirty="0" smtClean="0">
                          <a:effectLst/>
                        </a:rPr>
                        <a:t>operations</a:t>
                      </a:r>
                      <a:r>
                        <a:rPr lang="en-GB" sz="1400" baseline="0" dirty="0" smtClean="0">
                          <a:effectLst/>
                        </a:rPr>
                        <a:t> </a:t>
                      </a:r>
                      <a:endParaRPr lang="en-GB" sz="1400" dirty="0">
                        <a:solidFill>
                          <a:srgbClr val="224B4F"/>
                        </a:solidFill>
                        <a:effectLst/>
                        <a:latin typeface="Calibri"/>
                        <a:ea typeface="Calibri"/>
                        <a:cs typeface="Times New Roman"/>
                      </a:endParaRPr>
                    </a:p>
                  </a:txBody>
                  <a:tcPr marL="52059" marR="52059" marT="0" marB="0"/>
                </a:tc>
              </a:tr>
              <a:tr h="829605">
                <a:tc>
                  <a:txBody>
                    <a:bodyPr/>
                    <a:lstStyle/>
                    <a:p>
                      <a:pPr algn="l">
                        <a:lnSpc>
                          <a:spcPct val="115000"/>
                        </a:lnSpc>
                        <a:spcBef>
                          <a:spcPts val="100"/>
                        </a:spcBef>
                        <a:spcAft>
                          <a:spcPts val="0"/>
                        </a:spcAft>
                      </a:pPr>
                      <a:r>
                        <a:rPr lang="en-US" sz="2200" dirty="0">
                          <a:solidFill>
                            <a:schemeClr val="bg1"/>
                          </a:solidFill>
                          <a:effectLst/>
                        </a:rPr>
                        <a:t>Legality verification systems</a:t>
                      </a:r>
                      <a:endParaRPr lang="en-GB" sz="2200" dirty="0">
                        <a:solidFill>
                          <a:schemeClr val="bg1"/>
                        </a:solidFill>
                        <a:effectLst/>
                        <a:latin typeface="Calibri"/>
                        <a:ea typeface="Times New Roman"/>
                        <a:cs typeface="Times New Roman"/>
                      </a:endParaRPr>
                    </a:p>
                  </a:txBody>
                  <a:tcPr marL="52059" marR="52059" marT="0" marB="0"/>
                </a:tc>
                <a:tc>
                  <a:txBody>
                    <a:bodyPr/>
                    <a:lstStyle/>
                    <a:p>
                      <a:pPr algn="l">
                        <a:lnSpc>
                          <a:spcPct val="130000"/>
                        </a:lnSpc>
                        <a:spcAft>
                          <a:spcPts val="0"/>
                        </a:spcAft>
                      </a:pPr>
                      <a:r>
                        <a:rPr lang="en-GB" sz="1400" dirty="0">
                          <a:effectLst/>
                        </a:rPr>
                        <a:t>Regular </a:t>
                      </a:r>
                      <a:r>
                        <a:rPr lang="en-GB" sz="1400" dirty="0" smtClean="0">
                          <a:effectLst/>
                        </a:rPr>
                        <a:t>check</a:t>
                      </a:r>
                      <a:r>
                        <a:rPr lang="en-GB" sz="1400" baseline="0" dirty="0" smtClean="0">
                          <a:effectLst/>
                        </a:rPr>
                        <a:t>s </a:t>
                      </a:r>
                      <a:r>
                        <a:rPr lang="en-GB" sz="1400" dirty="0" smtClean="0">
                          <a:effectLst/>
                        </a:rPr>
                        <a:t>of </a:t>
                      </a:r>
                      <a:r>
                        <a:rPr lang="en-GB" sz="1400" dirty="0">
                          <a:effectLst/>
                        </a:rPr>
                        <a:t>routine controls that </a:t>
                      </a:r>
                      <a:r>
                        <a:rPr lang="en-GB" sz="1400" dirty="0" smtClean="0">
                          <a:effectLst/>
                        </a:rPr>
                        <a:t>provides</a:t>
                      </a:r>
                      <a:r>
                        <a:rPr lang="en-GB" sz="1400" baseline="0" dirty="0" smtClean="0">
                          <a:effectLst/>
                        </a:rPr>
                        <a:t> </a:t>
                      </a:r>
                      <a:r>
                        <a:rPr lang="en-GB" sz="1400" dirty="0" smtClean="0">
                          <a:effectLst/>
                        </a:rPr>
                        <a:t>evidence </a:t>
                      </a:r>
                      <a:r>
                        <a:rPr lang="en-GB" sz="1400" dirty="0">
                          <a:effectLst/>
                        </a:rPr>
                        <a:t>of legal compliance with </a:t>
                      </a:r>
                      <a:r>
                        <a:rPr lang="en-GB" sz="1400" dirty="0" smtClean="0">
                          <a:effectLst/>
                        </a:rPr>
                        <a:t>the </a:t>
                      </a:r>
                      <a:r>
                        <a:rPr lang="en-GB" sz="1400" dirty="0">
                          <a:effectLst/>
                        </a:rPr>
                        <a:t>legality definition. May be conducted by </a:t>
                      </a:r>
                      <a:r>
                        <a:rPr lang="en-GB" sz="1400" dirty="0" smtClean="0">
                          <a:effectLst/>
                        </a:rPr>
                        <a:t>government </a:t>
                      </a:r>
                      <a:r>
                        <a:rPr lang="en-GB" sz="1400" dirty="0">
                          <a:effectLst/>
                        </a:rPr>
                        <a:t>service or third parties, including civil society.</a:t>
                      </a:r>
                      <a:endParaRPr lang="en-GB" sz="1400" dirty="0">
                        <a:solidFill>
                          <a:srgbClr val="224B4F"/>
                        </a:solidFill>
                        <a:effectLst/>
                        <a:latin typeface="Calibri"/>
                        <a:ea typeface="Calibri"/>
                        <a:cs typeface="Times New Roman"/>
                      </a:endParaRPr>
                    </a:p>
                  </a:txBody>
                  <a:tcPr marL="52059" marR="52059" marT="0" marB="0"/>
                </a:tc>
              </a:tr>
              <a:tr h="497707">
                <a:tc>
                  <a:txBody>
                    <a:bodyPr/>
                    <a:lstStyle/>
                    <a:p>
                      <a:pPr algn="l">
                        <a:lnSpc>
                          <a:spcPct val="115000"/>
                        </a:lnSpc>
                        <a:spcBef>
                          <a:spcPts val="100"/>
                        </a:spcBef>
                        <a:spcAft>
                          <a:spcPts val="0"/>
                        </a:spcAft>
                      </a:pPr>
                      <a:r>
                        <a:rPr lang="en-US" sz="2200" dirty="0">
                          <a:solidFill>
                            <a:schemeClr val="bg1"/>
                          </a:solidFill>
                          <a:effectLst/>
                        </a:rPr>
                        <a:t>Multi-stakeholder VPA monitoring committees </a:t>
                      </a:r>
                      <a:endParaRPr lang="en-GB" sz="2200" dirty="0">
                        <a:solidFill>
                          <a:schemeClr val="bg1"/>
                        </a:solidFill>
                        <a:effectLst/>
                        <a:latin typeface="Calibri"/>
                        <a:ea typeface="Times New Roman"/>
                        <a:cs typeface="Times New Roman"/>
                      </a:endParaRPr>
                    </a:p>
                  </a:txBody>
                  <a:tcPr marL="52059" marR="52059" marT="0" marB="0"/>
                </a:tc>
                <a:tc>
                  <a:txBody>
                    <a:bodyPr/>
                    <a:lstStyle/>
                    <a:p>
                      <a:pPr algn="l">
                        <a:lnSpc>
                          <a:spcPct val="130000"/>
                        </a:lnSpc>
                        <a:spcBef>
                          <a:spcPts val="100"/>
                        </a:spcBef>
                        <a:spcAft>
                          <a:spcPts val="0"/>
                        </a:spcAft>
                      </a:pPr>
                      <a:r>
                        <a:rPr lang="en-US" sz="1400" dirty="0">
                          <a:effectLst/>
                        </a:rPr>
                        <a:t>Oversight for VPA implementation. May include </a:t>
                      </a:r>
                      <a:r>
                        <a:rPr lang="en-US" sz="1400" dirty="0" smtClean="0">
                          <a:effectLst/>
                        </a:rPr>
                        <a:t>government</a:t>
                      </a:r>
                      <a:r>
                        <a:rPr lang="en-US" sz="1400" dirty="0">
                          <a:effectLst/>
                        </a:rPr>
                        <a:t>, private sector companies and civil society.</a:t>
                      </a:r>
                      <a:endParaRPr lang="en-GB" sz="1400" dirty="0">
                        <a:solidFill>
                          <a:srgbClr val="224B4F"/>
                        </a:solidFill>
                        <a:effectLst/>
                        <a:latin typeface="Calibri"/>
                        <a:ea typeface="Times New Roman"/>
                        <a:cs typeface="Times New Roman"/>
                      </a:endParaRPr>
                    </a:p>
                  </a:txBody>
                  <a:tcPr marL="52059" marR="52059" marT="0" marB="0"/>
                </a:tc>
              </a:tr>
              <a:tr h="627544">
                <a:tc>
                  <a:txBody>
                    <a:bodyPr/>
                    <a:lstStyle/>
                    <a:p>
                      <a:pPr algn="l">
                        <a:lnSpc>
                          <a:spcPct val="115000"/>
                        </a:lnSpc>
                        <a:spcBef>
                          <a:spcPts val="100"/>
                        </a:spcBef>
                        <a:spcAft>
                          <a:spcPts val="0"/>
                        </a:spcAft>
                      </a:pPr>
                      <a:r>
                        <a:rPr lang="en-US" sz="2200">
                          <a:solidFill>
                            <a:schemeClr val="bg1"/>
                          </a:solidFill>
                          <a:effectLst/>
                        </a:rPr>
                        <a:t>Independent monitoring (observation) by civil society of forest operations</a:t>
                      </a:r>
                      <a:endParaRPr lang="en-GB" sz="2200">
                        <a:solidFill>
                          <a:schemeClr val="bg1"/>
                        </a:solidFill>
                        <a:effectLst/>
                        <a:latin typeface="Calibri"/>
                        <a:ea typeface="Times New Roman"/>
                        <a:cs typeface="Times New Roman"/>
                      </a:endParaRPr>
                    </a:p>
                  </a:txBody>
                  <a:tcPr marL="52059" marR="52059" marT="0" marB="0"/>
                </a:tc>
                <a:tc>
                  <a:txBody>
                    <a:bodyPr/>
                    <a:lstStyle/>
                    <a:p>
                      <a:pPr algn="l">
                        <a:lnSpc>
                          <a:spcPct val="130000"/>
                        </a:lnSpc>
                        <a:spcBef>
                          <a:spcPts val="100"/>
                        </a:spcBef>
                        <a:spcAft>
                          <a:spcPts val="0"/>
                        </a:spcAft>
                      </a:pPr>
                      <a:r>
                        <a:rPr lang="en-US" sz="1400" dirty="0">
                          <a:effectLst/>
                        </a:rPr>
                        <a:t>Some countries have engaged independent observers to check </a:t>
                      </a:r>
                      <a:r>
                        <a:rPr lang="en-US" sz="1400" dirty="0" smtClean="0">
                          <a:effectLst/>
                        </a:rPr>
                        <a:t>compliance of</a:t>
                      </a:r>
                      <a:r>
                        <a:rPr lang="en-US" sz="1400" baseline="0" dirty="0" smtClean="0">
                          <a:effectLst/>
                        </a:rPr>
                        <a:t> field operations </a:t>
                      </a:r>
                      <a:r>
                        <a:rPr lang="en-US" sz="1400" dirty="0" smtClean="0">
                          <a:effectLst/>
                        </a:rPr>
                        <a:t>(e.g</a:t>
                      </a:r>
                      <a:r>
                        <a:rPr lang="en-US" sz="1400" dirty="0">
                          <a:effectLst/>
                        </a:rPr>
                        <a:t>. Congo, Cameroon)</a:t>
                      </a:r>
                      <a:endParaRPr lang="en-GB" sz="1400" dirty="0">
                        <a:solidFill>
                          <a:srgbClr val="224B4F"/>
                        </a:solidFill>
                        <a:effectLst/>
                        <a:latin typeface="Calibri"/>
                        <a:ea typeface="Times New Roman"/>
                        <a:cs typeface="Times New Roman"/>
                      </a:endParaRPr>
                    </a:p>
                  </a:txBody>
                  <a:tcPr marL="52059" marR="52059" marT="0" marB="0"/>
                </a:tc>
              </a:tr>
              <a:tr h="739556">
                <a:tc>
                  <a:txBody>
                    <a:bodyPr/>
                    <a:lstStyle/>
                    <a:p>
                      <a:pPr algn="l">
                        <a:lnSpc>
                          <a:spcPct val="115000"/>
                        </a:lnSpc>
                        <a:spcBef>
                          <a:spcPts val="100"/>
                        </a:spcBef>
                        <a:spcAft>
                          <a:spcPts val="0"/>
                        </a:spcAft>
                      </a:pPr>
                      <a:r>
                        <a:rPr lang="en-US" sz="2200" dirty="0">
                          <a:solidFill>
                            <a:schemeClr val="bg1"/>
                          </a:solidFill>
                          <a:effectLst/>
                        </a:rPr>
                        <a:t>VPA impact monitoring</a:t>
                      </a:r>
                      <a:endParaRPr lang="en-GB" sz="2200" dirty="0">
                        <a:solidFill>
                          <a:schemeClr val="bg1"/>
                        </a:solidFill>
                        <a:effectLst/>
                        <a:latin typeface="Calibri"/>
                        <a:ea typeface="Times New Roman"/>
                        <a:cs typeface="Times New Roman"/>
                      </a:endParaRPr>
                    </a:p>
                  </a:txBody>
                  <a:tcPr marL="52059" marR="52059" marT="0" marB="0"/>
                </a:tc>
                <a:tc>
                  <a:txBody>
                    <a:bodyPr/>
                    <a:lstStyle/>
                    <a:p>
                      <a:pPr algn="l">
                        <a:lnSpc>
                          <a:spcPct val="130000"/>
                        </a:lnSpc>
                        <a:spcBef>
                          <a:spcPts val="100"/>
                        </a:spcBef>
                        <a:spcAft>
                          <a:spcPts val="0"/>
                        </a:spcAft>
                      </a:pPr>
                      <a:r>
                        <a:rPr lang="en-US" sz="1400" dirty="0">
                          <a:effectLst/>
                        </a:rPr>
                        <a:t>Impacts to be agreed after signing VPA.  Impact monitoring </a:t>
                      </a:r>
                      <a:r>
                        <a:rPr lang="en-US" sz="1400" dirty="0" smtClean="0">
                          <a:effectLst/>
                        </a:rPr>
                        <a:t>will</a:t>
                      </a:r>
                      <a:r>
                        <a:rPr lang="en-US" sz="1400" baseline="0" dirty="0" smtClean="0">
                          <a:effectLst/>
                        </a:rPr>
                        <a:t> </a:t>
                      </a:r>
                      <a:r>
                        <a:rPr lang="en-US" sz="1400" dirty="0" smtClean="0">
                          <a:effectLst/>
                        </a:rPr>
                        <a:t>require</a:t>
                      </a:r>
                      <a:r>
                        <a:rPr lang="en-US" sz="1400" baseline="0" dirty="0" smtClean="0">
                          <a:effectLst/>
                        </a:rPr>
                        <a:t> </a:t>
                      </a:r>
                      <a:r>
                        <a:rPr lang="en-US" sz="1400" dirty="0" smtClean="0">
                          <a:effectLst/>
                        </a:rPr>
                        <a:t>baseline </a:t>
                      </a:r>
                      <a:r>
                        <a:rPr lang="en-US" sz="1400" dirty="0">
                          <a:effectLst/>
                        </a:rPr>
                        <a:t>data and agreement on periodicity of regular data collection upon which to assess impacts.</a:t>
                      </a:r>
                      <a:endParaRPr lang="en-GB" sz="1400" dirty="0">
                        <a:solidFill>
                          <a:srgbClr val="224B4F"/>
                        </a:solidFill>
                        <a:effectLst/>
                        <a:latin typeface="Calibri"/>
                        <a:ea typeface="Times New Roman"/>
                        <a:cs typeface="Times New Roman"/>
                      </a:endParaRPr>
                    </a:p>
                  </a:txBody>
                  <a:tcPr marL="52059" marR="52059" marT="0" marB="0"/>
                </a:tc>
              </a:tr>
            </a:tbl>
          </a:graphicData>
        </a:graphic>
      </p:graphicFrame>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1818</Words>
  <Application>Microsoft Office PowerPoint</Application>
  <PresentationFormat>On-screen Show (4:3)</PresentationFormat>
  <Paragraphs>154</Paragraphs>
  <Slides>8</Slides>
  <Notes>6</Notes>
  <HiddenSlides>3</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 Van Brusselen</dc:creator>
  <cp:lastModifiedBy>Jo Van Brusselen</cp:lastModifiedBy>
  <cp:revision>134</cp:revision>
  <dcterms:created xsi:type="dcterms:W3CDTF">2012-02-20T18:33:45Z</dcterms:created>
  <dcterms:modified xsi:type="dcterms:W3CDTF">2012-04-27T11:52:24Z</dcterms:modified>
</cp:coreProperties>
</file>