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303" r:id="rId5"/>
    <p:sldId id="304" r:id="rId6"/>
    <p:sldId id="305" r:id="rId7"/>
    <p:sldId id="306" r:id="rId8"/>
    <p:sldId id="307" r:id="rId9"/>
    <p:sldId id="311" r:id="rId10"/>
    <p:sldId id="31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19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GB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27/04/2012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27/04/2012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27/04/2012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27/04/2012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27/04/2012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27/04/2012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27/04/2012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27/04/2012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27/04/2012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27/04/2012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GB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7C3A134-F1C3-464B-BF47-54DC2DE08F52}" type="datetimeFigureOut">
              <a:rPr lang="en-US" smtClean="0"/>
              <a:t>27/04/2012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GB" dirty="0" smtClean="0"/>
              <a:t>Click to edit Master text styles</a:t>
            </a:r>
          </a:p>
          <a:p>
            <a:pPr lvl="1" eaLnBrk="1" latinLnBrk="0" hangingPunct="1"/>
            <a:r>
              <a:rPr kumimoji="0" lang="en-GB" dirty="0" smtClean="0"/>
              <a:t>Second level</a:t>
            </a:r>
          </a:p>
          <a:p>
            <a:pPr lvl="2" eaLnBrk="1" latinLnBrk="0" hangingPunct="1"/>
            <a:r>
              <a:rPr kumimoji="0" lang="en-GB" dirty="0" smtClean="0"/>
              <a:t>Third level</a:t>
            </a:r>
          </a:p>
          <a:p>
            <a:pPr lvl="3" eaLnBrk="1" latinLnBrk="0" hangingPunct="1"/>
            <a:r>
              <a:rPr kumimoji="0" lang="en-GB" dirty="0" smtClean="0"/>
              <a:t>Fourth level</a:t>
            </a:r>
          </a:p>
          <a:p>
            <a:pPr lvl="4" eaLnBrk="1" latinLnBrk="0" hangingPunct="1"/>
            <a:r>
              <a:rPr kumimoji="0" lang="en-GB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C3A134-F1C3-464B-BF47-54DC2DE08F52}" type="datetimeFigureOut">
              <a:rPr lang="en-US" smtClean="0"/>
              <a:t>27/04/2012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FLEGT Action Plan</a:t>
            </a:r>
            <a:br>
              <a:rPr lang="en-US" dirty="0" smtClean="0"/>
            </a:br>
            <a:r>
              <a:rPr lang="en-US" dirty="0" smtClean="0"/>
              <a:t>Report from group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Duncan Brack</a:t>
            </a:r>
          </a:p>
          <a:p>
            <a:r>
              <a:rPr lang="en-US" dirty="0" smtClean="0"/>
              <a:t>Brussels, 27 April 2012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43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Law enforcement key – in EU as well as producer countries</a:t>
            </a:r>
          </a:p>
          <a:p>
            <a:r>
              <a:rPr lang="en-US" dirty="0" smtClean="0"/>
              <a:t>Communications critical – industry, general public, other countries</a:t>
            </a:r>
          </a:p>
          <a:p>
            <a:r>
              <a:rPr lang="en-US" dirty="0" smtClean="0"/>
              <a:t>Need for reporting on progress and impact – Commission and EU member states</a:t>
            </a:r>
          </a:p>
          <a:p>
            <a:r>
              <a:rPr lang="en-US" dirty="0" smtClean="0"/>
              <a:t>No need for new Action Plan – focus on implementation of this one, and application in changed circumstances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570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8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8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8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8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FLEGT Action Plan, May 2003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222" indent="-514350">
              <a:buFont typeface="+mj-lt"/>
              <a:buAutoNum type="arabicPeriod"/>
            </a:pPr>
            <a:r>
              <a:rPr lang="en-US" dirty="0" smtClean="0"/>
              <a:t>Support to timber-producing countries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/>
              <a:t>Trade in timber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/>
              <a:t>Public procurement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/>
              <a:t>Private sector initiatives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/>
              <a:t>Financing and investment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/>
              <a:t>Existing legislative instruments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/>
              <a:t>Conflict timber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931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8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8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8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8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8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8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8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 Support to producer countries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Several developing countries now major consumers – need different </a:t>
            </a:r>
            <a:r>
              <a:rPr lang="en-US" dirty="0" smtClean="0"/>
              <a:t>type of engagement</a:t>
            </a:r>
          </a:p>
          <a:p>
            <a:r>
              <a:rPr lang="en-US" dirty="0" smtClean="0"/>
              <a:t>Development cooperation changing – how best to integrate FLEGT?</a:t>
            </a:r>
          </a:p>
          <a:p>
            <a:r>
              <a:rPr lang="en-US" dirty="0" smtClean="0"/>
              <a:t>EU delegations play key role</a:t>
            </a:r>
            <a:endParaRPr lang="en-US" dirty="0"/>
          </a:p>
          <a:p>
            <a:r>
              <a:rPr lang="en-US" dirty="0" smtClean="0"/>
              <a:t>Importance of s</a:t>
            </a:r>
            <a:r>
              <a:rPr lang="en-US" dirty="0" smtClean="0"/>
              <a:t>upport for private sector, civil society, government forestry institutions</a:t>
            </a:r>
          </a:p>
          <a:p>
            <a:r>
              <a:rPr lang="en-US" dirty="0" smtClean="0"/>
              <a:t>Role of t</a:t>
            </a:r>
            <a:r>
              <a:rPr lang="en-US" dirty="0" smtClean="0"/>
              <a:t>echnology </a:t>
            </a:r>
          </a:p>
          <a:p>
            <a:r>
              <a:rPr lang="en-US" dirty="0" smtClean="0"/>
              <a:t>Ensure alignment with REDD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70430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8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8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8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8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8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8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 Trade in timber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Engagement with other consumer countries critical – US, Japan, China …</a:t>
            </a:r>
          </a:p>
          <a:p>
            <a:r>
              <a:rPr lang="en-US" dirty="0" smtClean="0"/>
              <a:t>Importance of trade in deforestation-related agricultural commodities</a:t>
            </a:r>
          </a:p>
          <a:p>
            <a:r>
              <a:rPr lang="en-US" dirty="0" smtClean="0"/>
              <a:t>Focus on demand-side actions – not just VPAs</a:t>
            </a:r>
          </a:p>
          <a:p>
            <a:r>
              <a:rPr lang="en-US" dirty="0" smtClean="0"/>
              <a:t>Need for different kind of VPAs </a:t>
            </a:r>
            <a:r>
              <a:rPr lang="en-US" dirty="0" smtClean="0"/>
              <a:t>in </a:t>
            </a:r>
            <a:r>
              <a:rPr lang="en-US" dirty="0" smtClean="0"/>
              <a:t>some cases</a:t>
            </a:r>
          </a:p>
          <a:p>
            <a:r>
              <a:rPr lang="en-US" dirty="0" smtClean="0"/>
              <a:t>Impact of VPAs on domestic markets</a:t>
            </a:r>
          </a:p>
          <a:p>
            <a:r>
              <a:rPr lang="en-US" dirty="0" smtClean="0"/>
              <a:t>What’s Commission’s fallback plan if no VPA-licensed timber by March 2013?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56161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8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8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8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8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8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8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 Public procurement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Important more as signal than in real impact?</a:t>
            </a:r>
          </a:p>
          <a:p>
            <a:r>
              <a:rPr lang="en-US" dirty="0" smtClean="0"/>
              <a:t>Need for better enforcement</a:t>
            </a:r>
          </a:p>
          <a:p>
            <a:r>
              <a:rPr lang="en-US" dirty="0" smtClean="0"/>
              <a:t>Need for better communication about value of sustainable timber</a:t>
            </a:r>
            <a:endParaRPr lang="en-US" dirty="0" smtClean="0"/>
          </a:p>
          <a:p>
            <a:r>
              <a:rPr lang="en-US" dirty="0"/>
              <a:t>G</a:t>
            </a:r>
            <a:r>
              <a:rPr lang="en-US" dirty="0" smtClean="0"/>
              <a:t>overnment standards: building regulations, biomass sustainability standards 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342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8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8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8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8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 Private sector initiatives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wider range of EU instruments – e.g. trade missions – as well as development cooperation</a:t>
            </a:r>
          </a:p>
          <a:p>
            <a:r>
              <a:rPr lang="en-US" dirty="0" smtClean="0"/>
              <a:t>More support for independent monitoring and transparency initiatives</a:t>
            </a:r>
            <a:endParaRPr lang="en-US" dirty="0" smtClean="0"/>
          </a:p>
          <a:p>
            <a:r>
              <a:rPr lang="en-US" dirty="0" smtClean="0"/>
              <a:t>Private sector should access more EU projects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127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8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8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8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5 Financing and investment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Look at new instruments – accounting directives, forest footprint disclosure – to improve transparency and awareness of risk</a:t>
            </a:r>
          </a:p>
          <a:p>
            <a:r>
              <a:rPr lang="en-US" dirty="0" smtClean="0"/>
              <a:t>Need to ensure investments still flow to ‘good’ companies</a:t>
            </a:r>
            <a:endParaRPr lang="en-US" dirty="0" smtClean="0"/>
          </a:p>
          <a:p>
            <a:r>
              <a:rPr lang="en-US" dirty="0" smtClean="0"/>
              <a:t>Also focus on investment flows to agriculture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4674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8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8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8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6 Existing legislative instruments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Value of money laundering legislation in producer countries</a:t>
            </a:r>
          </a:p>
          <a:p>
            <a:r>
              <a:rPr lang="en-US" dirty="0" smtClean="0"/>
              <a:t>Use World Bank financial units</a:t>
            </a:r>
          </a:p>
          <a:p>
            <a:r>
              <a:rPr lang="en-US" dirty="0" smtClean="0"/>
              <a:t>Anti-corruption commissions</a:t>
            </a:r>
          </a:p>
          <a:p>
            <a:r>
              <a:rPr lang="en-US" dirty="0" smtClean="0"/>
              <a:t>EUTR will increase focus on CITES – need to engage on improving CITES permit system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15574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8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8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8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8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 Conflict timber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Still important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374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8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Module.thmx</Template>
  <TotalTime>1576</TotalTime>
  <Words>331</Words>
  <Application>Microsoft Macintosh PowerPoint</Application>
  <PresentationFormat>On-screen Show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Module</vt:lpstr>
      <vt:lpstr>FLEGT Action Plan Report from group</vt:lpstr>
      <vt:lpstr>FLEGT Action Plan, May 2003</vt:lpstr>
      <vt:lpstr>1 Support to producer countries</vt:lpstr>
      <vt:lpstr>2 Trade in timber</vt:lpstr>
      <vt:lpstr>3 Public procurement</vt:lpstr>
      <vt:lpstr>4 Private sector initiatives</vt:lpstr>
      <vt:lpstr>5 Financing and investment</vt:lpstr>
      <vt:lpstr>6 Existing legislative instruments</vt:lpstr>
      <vt:lpstr>7 Conflict timber</vt:lpstr>
      <vt:lpstr>Other issues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Liberal Democrats: From protest to power</dc:title>
  <dc:creator>Duncan Brack</dc:creator>
  <cp:lastModifiedBy>Duncan Brack</cp:lastModifiedBy>
  <cp:revision>135</cp:revision>
  <dcterms:created xsi:type="dcterms:W3CDTF">2011-10-20T21:43:04Z</dcterms:created>
  <dcterms:modified xsi:type="dcterms:W3CDTF">2012-04-27T11:58:20Z</dcterms:modified>
</cp:coreProperties>
</file>