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1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8BED97-1EBD-4119-9D59-A07EC820BE6A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2C1C16F-6621-47CC-900C-D4E697D62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76529E0-9CAB-46CE-B61E-DAF67B47D6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5B112-31F3-4805-A45C-98FE214DEED6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3FAD1-8CE6-4C86-80A8-7BAFC751E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38D87-0C24-4DB2-9352-16F1754F47BB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486BC-E756-4F77-B8BC-7ECDAE5F5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CFD83-533F-400D-BC76-BCF922521DCD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18189-DB18-4E1F-AC60-8BE00BA86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70104-5B7C-495F-B389-4E28A9164CE3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BD6D7-B150-463F-A1E3-3F0C87709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C9B23-27E8-4AEC-8FB8-265A13819C52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75CA1-F688-485D-A40C-81121C580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73F0E-FB8A-45CB-ACBB-A1C9C4F5F300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F9CE8-1100-4997-8DAB-90C742C8A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8AD8D-5E3A-479D-8853-348DF7BB6593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CECB8-FEC2-437B-B5FD-A01A66E577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89E4F-ED59-4A3E-AF24-CFB8FC133C35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5E6CC-9F7B-4112-8AB6-D5298E98C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B688B-6360-42DF-8E4C-883ADC23E09F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D3F0D-825A-45A1-934D-81DBAED72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408C6-C78F-4655-9C2B-A966E93C6383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3661D-2732-474A-8003-CB231CFE0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GB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56512-93B5-475F-AD75-00518B4F06FD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6B2B8-0C01-439B-9B34-BD4586A12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AF4FC1-E777-483A-9A40-159211E24589}" type="datetimeFigureOut">
              <a:rPr lang="en-US"/>
              <a:pPr>
                <a:defRPr/>
              </a:pPr>
              <a:t>4/27/2012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C998D1-9114-42FE-9CFD-57C52B6DA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2" r:id="rId2"/>
    <p:sldLayoutId id="2147483814" r:id="rId3"/>
    <p:sldLayoutId id="2147483811" r:id="rId4"/>
    <p:sldLayoutId id="2147483810" r:id="rId5"/>
    <p:sldLayoutId id="2147483809" r:id="rId6"/>
    <p:sldLayoutId id="2147483808" r:id="rId7"/>
    <p:sldLayoutId id="2147483807" r:id="rId8"/>
    <p:sldLayoutId id="2147483815" r:id="rId9"/>
    <p:sldLayoutId id="2147483806" r:id="rId10"/>
    <p:sldLayoutId id="214748380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Feedback to Plenary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US" smtClean="0"/>
              <a:t>Asia Group Discussions on FLEGT</a:t>
            </a:r>
          </a:p>
          <a:p>
            <a:pPr marR="0"/>
            <a:r>
              <a:rPr lang="en-US" smtClean="0"/>
              <a:t>26</a:t>
            </a:r>
            <a:r>
              <a:rPr lang="en-US" baseline="30000" smtClean="0"/>
              <a:t>th</a:t>
            </a:r>
            <a:r>
              <a:rPr lang="en-US" smtClean="0"/>
              <a:t> April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Chut Wutty - RIP</a:t>
            </a:r>
          </a:p>
        </p:txBody>
      </p:sp>
      <p:pic>
        <p:nvPicPr>
          <p:cNvPr id="15362" name="Content Placeholder 3" descr="_59885452_chutwuttyreuters.jpg"/>
          <p:cNvPicPr>
            <a:picLocks noGrp="1" noChangeAspect="1"/>
          </p:cNvPicPr>
          <p:nvPr>
            <p:ph idx="1"/>
          </p:nvPr>
        </p:nvPicPr>
        <p:blipFill>
          <a:blip r:embed="rId3"/>
          <a:srcRect l="-2731" r="-2731"/>
          <a:stretch>
            <a:fillRect/>
          </a:stretch>
        </p:blipFill>
        <p:spPr>
          <a:xfrm>
            <a:off x="63500" y="1847850"/>
            <a:ext cx="8747125" cy="46656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Asia Regional Projects</a:t>
            </a:r>
            <a:br>
              <a:rPr lang="en-US" dirty="0" smtClean="0"/>
            </a:br>
            <a:r>
              <a:rPr lang="en-US" dirty="0" smtClean="0"/>
              <a:t>Lessons/issues from Day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Independent Monitoring by civil society – need sustainable financing mechanisms that maintain their independence and credibility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How to build capacity in the thousands of small forest-based enterprises in the region to meet TLAS audit standards and EU TR; must scale up our support approach from small resource intensive “projects” to large scale </a:t>
            </a:r>
            <a:r>
              <a:rPr lang="en-US" dirty="0" err="1" smtClean="0"/>
              <a:t>programmes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When and how to promote FLEGT timber in Europe and other markets….???  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Need a strategy so we can talk to producer countries and their private sector, and EU importers.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How to ensure the credibility of FLEGT schemes – “manage the brand”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91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1233488" y="1546225"/>
            <a:ext cx="4202112" cy="730250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Constantia" pitchFamily="18" charset="0"/>
              </a:rPr>
              <a:t>Based on domestic and imported roundwood</a:t>
            </a:r>
          </a:p>
          <a:p>
            <a:r>
              <a:rPr lang="en-US" sz="1400">
                <a:latin typeface="Constantia" pitchFamily="18" charset="0"/>
              </a:rPr>
              <a:t>World’s largest exporter of wooden furniture</a:t>
            </a:r>
          </a:p>
          <a:p>
            <a:r>
              <a:rPr lang="en-US" sz="1400">
                <a:latin typeface="Constantia" pitchFamily="18" charset="0"/>
              </a:rPr>
              <a:t>and other secondary-processed products</a:t>
            </a:r>
          </a:p>
        </p:txBody>
      </p:sp>
      <p:sp>
        <p:nvSpPr>
          <p:cNvPr id="106503" name="Oval 7"/>
          <p:cNvSpPr>
            <a:spLocks noChangeArrowheads="1"/>
          </p:cNvSpPr>
          <p:nvPr/>
        </p:nvSpPr>
        <p:spPr bwMode="auto">
          <a:xfrm>
            <a:off x="6443663" y="2276475"/>
            <a:ext cx="2520950" cy="865188"/>
          </a:xfrm>
          <a:prstGeom prst="ellipse">
            <a:avLst/>
          </a:prstGeom>
          <a:solidFill>
            <a:schemeClr val="bg1">
              <a:alpha val="79999"/>
            </a:schemeClr>
          </a:solidFill>
          <a:ln w="9525" algn="ctr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>
              <a:latin typeface="Constantia" pitchFamily="18" charset="0"/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6804025" y="2406650"/>
            <a:ext cx="2055813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Constantia" pitchFamily="18" charset="0"/>
              </a:rPr>
              <a:t>5x in 10 years,</a:t>
            </a:r>
          </a:p>
          <a:p>
            <a:r>
              <a:rPr lang="en-US" sz="1400">
                <a:latin typeface="Constantia" pitchFamily="18" charset="0"/>
              </a:rPr>
              <a:t>no downturn in 2008</a:t>
            </a:r>
          </a:p>
        </p:txBody>
      </p:sp>
      <p:sp>
        <p:nvSpPr>
          <p:cNvPr id="53254" name="Rectangle 9"/>
          <p:cNvSpPr>
            <a:spLocks noGrp="1" noChangeArrowheads="1"/>
          </p:cNvSpPr>
          <p:nvPr>
            <p:ph type="title"/>
          </p:nvPr>
        </p:nvSpPr>
        <p:spPr>
          <a:xfrm>
            <a:off x="1114425" y="188913"/>
            <a:ext cx="4681538" cy="576262"/>
          </a:xfrm>
          <a:solidFill>
            <a:srgbClr val="FFFFFF"/>
          </a:soli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smtClean="0"/>
              <a:t>China is the motor!</a:t>
            </a:r>
          </a:p>
        </p:txBody>
      </p:sp>
      <p:pic>
        <p:nvPicPr>
          <p:cNvPr id="184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6234113"/>
            <a:ext cx="225583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  <p:bldP spid="106503" grpId="0" animBg="1"/>
      <p:bldP spid="106501" grpId="0"/>
      <p:bldP spid="10650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Working in Asia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smtClean="0"/>
              <a:t>Asia is </a:t>
            </a:r>
            <a:r>
              <a:rPr lang="en-US" sz="2200" b="1" u="sng" smtClean="0"/>
              <a:t>booming</a:t>
            </a:r>
            <a:r>
              <a:rPr lang="en-US" sz="2200" smtClean="0"/>
              <a:t>, increasing wealth, growth in demand, high populations, emerging middle classes… 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Flegt engagement in the region should reflect the proportion of the problem that the region represents (c.90% of global illegal timber production and c.90% of direct imports)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Trade and business drivers are often the </a:t>
            </a:r>
            <a:r>
              <a:rPr lang="en-US" sz="2200" b="1" smtClean="0"/>
              <a:t>entry</a:t>
            </a:r>
            <a:r>
              <a:rPr lang="en-US" sz="2200" smtClean="0"/>
              <a:t> point, not just  development cooperation and the language of good governance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Yet development outcomes are enormous;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E.g. In Indonesia small-scale community forests are now supplying more than 50% of raw material (=100,000’s of rural poor)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More FLEGT work in Asia will bring big returns in terms of impact on global levels of illegal timber, and especially on Africa, which is increasing exports to Asia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Importance of Russian Far East supplies to China – 20 to 30 million m3 of logs/sawn timber – still “out of control”</a:t>
            </a:r>
          </a:p>
          <a:p>
            <a:pPr>
              <a:lnSpc>
                <a:spcPct val="80000"/>
              </a:lnSpc>
            </a:pP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Recommendations/issues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b="1" u="sng" smtClean="0"/>
              <a:t>Increase the understanding and awareness of the EU Timber Regulation</a:t>
            </a:r>
            <a:r>
              <a:rPr lang="en-US" sz="2200" smtClean="0"/>
              <a:t> in Asia through better communication and involving the Trade/Political sections of the EU Delegations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The EU TR has to work in practice too – not a toothless tiger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Collect better </a:t>
            </a:r>
            <a:r>
              <a:rPr lang="en-US" sz="2200" b="1" u="sng" smtClean="0"/>
              <a:t>measures of the impact</a:t>
            </a:r>
            <a:r>
              <a:rPr lang="en-US" sz="2200" smtClean="0"/>
              <a:t> of FLEGT on the region, for instance on development indicators, as well as economic data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To address more the issue of weak </a:t>
            </a:r>
            <a:r>
              <a:rPr lang="en-US" sz="2200" b="1" u="sng" smtClean="0"/>
              <a:t>enforcement and prosecution</a:t>
            </a:r>
            <a:r>
              <a:rPr lang="en-US" sz="2200" smtClean="0"/>
              <a:t> in the region, work more with partners such as Interpol, WTO, UNODC, WB with existing programmes of support with law enforcement agencies to focus on the real villains.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Use FLEGT </a:t>
            </a:r>
            <a:r>
              <a:rPr lang="en-US" sz="2200" b="1" u="sng" smtClean="0"/>
              <a:t>legality definitions</a:t>
            </a:r>
            <a:r>
              <a:rPr lang="en-US" sz="2200" smtClean="0"/>
              <a:t> and experience from other countries such as </a:t>
            </a:r>
            <a:r>
              <a:rPr lang="en-US" sz="2200" b="1" u="sng" smtClean="0"/>
              <a:t>Brazil</a:t>
            </a:r>
            <a:r>
              <a:rPr lang="en-US" sz="2200" smtClean="0"/>
              <a:t> as the basis for training in catching and prosecuting illegal loggers</a:t>
            </a:r>
          </a:p>
          <a:p>
            <a:pPr>
              <a:lnSpc>
                <a:spcPct val="80000"/>
              </a:lnSpc>
            </a:pPr>
            <a:r>
              <a:rPr lang="en-US" sz="2200" smtClean="0"/>
              <a:t>VPA’s should include measures to </a:t>
            </a:r>
            <a:r>
              <a:rPr lang="en-US" sz="2200" b="1" u="sng" smtClean="0"/>
              <a:t>catch and prosecute</a:t>
            </a:r>
            <a:r>
              <a:rPr lang="en-US" sz="2200" smtClean="0"/>
              <a:t> those cases that come to light through monitoring and auditing.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468313"/>
            <a:ext cx="8229600" cy="1143000"/>
          </a:xfrm>
        </p:spPr>
        <p:txBody>
          <a:bodyPr/>
          <a:lstStyle/>
          <a:p>
            <a:r>
              <a:rPr lang="en-US" smtClean="0"/>
              <a:t>More recommendations….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731963"/>
            <a:ext cx="8229600" cy="4389437"/>
          </a:xfrm>
        </p:spPr>
        <p:txBody>
          <a:bodyPr/>
          <a:lstStyle/>
          <a:p>
            <a:r>
              <a:rPr lang="en-US" sz="2400" smtClean="0"/>
              <a:t>Regional communication and information; </a:t>
            </a:r>
          </a:p>
          <a:p>
            <a:pPr lvl="1"/>
            <a:r>
              <a:rPr lang="en-US" sz="2000" smtClean="0"/>
              <a:t>dates for meetings using Capacity4Dev.com </a:t>
            </a:r>
          </a:p>
          <a:p>
            <a:pPr lvl="1"/>
            <a:r>
              <a:rPr lang="en-US" sz="2000" smtClean="0"/>
              <a:t>more translations into local languages to share skilled translators</a:t>
            </a:r>
          </a:p>
          <a:p>
            <a:pPr lvl="1"/>
            <a:r>
              <a:rPr lang="en-US" sz="2000" smtClean="0"/>
              <a:t>develop both targeted messages and chose the right messengers</a:t>
            </a:r>
          </a:p>
          <a:p>
            <a:pPr lvl="1"/>
            <a:r>
              <a:rPr lang="en-US" sz="2000" smtClean="0"/>
              <a:t>Communication is a long term investment,</a:t>
            </a:r>
          </a:p>
          <a:p>
            <a:pPr lvl="1"/>
            <a:r>
              <a:rPr lang="en-US" sz="2000" smtClean="0"/>
              <a:t>This means hiring and nurturing local FLEGT Facilitators in every country</a:t>
            </a:r>
          </a:p>
          <a:p>
            <a:r>
              <a:rPr lang="en-US" sz="2400" smtClean="0"/>
              <a:t>Need partnerships/alliances with other countries in order to work in Asia, notably the US, Japan and Australia, but also China and South Korea.</a:t>
            </a:r>
          </a:p>
          <a:p>
            <a:r>
              <a:rPr lang="en-US" sz="2400" smtClean="0"/>
              <a:t>Regional coordination; existing institutions; FAO facility, ASEAN, WCU regional office, civil society networks, trade shows such a Global Wood Mart Oct 2012 in KL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slide….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Capacity building for rural forest businesses; 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use existing mechanisms e.g. farm extension services, and religious networks, trading networks 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more peer-to-peer coaching in the forest or factory,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material adapted to low literacy levels, and </a:t>
            </a:r>
          </a:p>
          <a:p>
            <a:pPr lvl="1">
              <a:lnSpc>
                <a:spcPct val="90000"/>
              </a:lnSpc>
            </a:pPr>
            <a:r>
              <a:rPr lang="en-US" sz="2200" smtClean="0"/>
              <a:t>less “chalk and talk” in the classroom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For Asia big questions remain about how to “do” FLEGT when VPA’s won’t work…we need a Plan B!!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Russia Far East is part of the region and needs much more attention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Ask importing countries in Asia to require FLEGT licenses as a step towards general prohibitions</a:t>
            </a:r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422275"/>
            <a:ext cx="8229600" cy="1143000"/>
          </a:xfrm>
        </p:spPr>
        <p:txBody>
          <a:bodyPr/>
          <a:lstStyle/>
          <a:p>
            <a:r>
              <a:rPr lang="en-US" smtClean="0"/>
              <a:t>All Things to All People?</a:t>
            </a:r>
          </a:p>
        </p:txBody>
      </p:sp>
      <p:pic>
        <p:nvPicPr>
          <p:cNvPr id="23554" name="Picture 4" descr="http://prushton.files.wordpress.com/2011/10/blindelepha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3625" y="1565275"/>
            <a:ext cx="7623175" cy="531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5753100" y="1254125"/>
            <a:ext cx="185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473</TotalTime>
  <Words>594</Words>
  <Application>Microsoft Macintosh PowerPoint</Application>
  <PresentationFormat>On-screen Show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Constantia</vt:lpstr>
      <vt:lpstr>Arial</vt:lpstr>
      <vt:lpstr>Calibri</vt:lpstr>
      <vt:lpstr>Wingdings 2</vt:lpstr>
      <vt:lpstr>Flow</vt:lpstr>
      <vt:lpstr>Flow</vt:lpstr>
      <vt:lpstr>Flow</vt:lpstr>
      <vt:lpstr>Flow</vt:lpstr>
      <vt:lpstr>Slide 1</vt:lpstr>
      <vt:lpstr>Chut Wutty - RIP</vt:lpstr>
      <vt:lpstr>Asia Regional Projects Lessons/issues from Day 2</vt:lpstr>
      <vt:lpstr>Slide 4</vt:lpstr>
      <vt:lpstr>Working in Asia</vt:lpstr>
      <vt:lpstr>Recommendations/issues</vt:lpstr>
      <vt:lpstr>More recommendations….</vt:lpstr>
      <vt:lpstr>Final slide….</vt:lpstr>
      <vt:lpstr>All Things to All People?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to Plenary</dc:title>
  <dc:creator>Andrew Roby</dc:creator>
  <cp:lastModifiedBy>scic-visitor</cp:lastModifiedBy>
  <cp:revision>13</cp:revision>
  <dcterms:created xsi:type="dcterms:W3CDTF">2012-04-27T04:52:47Z</dcterms:created>
  <dcterms:modified xsi:type="dcterms:W3CDTF">2012-04-27T12:02:50Z</dcterms:modified>
</cp:coreProperties>
</file>