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2" r:id="rId1"/>
  </p:sldMasterIdLst>
  <p:notesMasterIdLst>
    <p:notesMasterId r:id="rId13"/>
  </p:notesMasterIdLst>
  <p:handoutMasterIdLst>
    <p:handoutMasterId r:id="rId14"/>
  </p:handoutMasterIdLst>
  <p:sldIdLst>
    <p:sldId id="412" r:id="rId2"/>
    <p:sldId id="414" r:id="rId3"/>
    <p:sldId id="415" r:id="rId4"/>
    <p:sldId id="416" r:id="rId5"/>
    <p:sldId id="417" r:id="rId6"/>
    <p:sldId id="418" r:id="rId7"/>
    <p:sldId id="407" r:id="rId8"/>
    <p:sldId id="408" r:id="rId9"/>
    <p:sldId id="409" r:id="rId10"/>
    <p:sldId id="410" r:id="rId11"/>
    <p:sldId id="411" r:id="rId12"/>
  </p:sldIdLst>
  <p:sldSz cx="9144000" cy="6858000" type="screen4x3"/>
  <p:notesSz cx="6797675" cy="9874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6600"/>
    <a:srgbClr val="0033CC"/>
    <a:srgbClr val="266404"/>
    <a:srgbClr val="F193D2"/>
    <a:srgbClr val="000000"/>
    <a:srgbClr val="0080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6" autoAdjust="0"/>
    <p:restoredTop sz="92881" autoAdjust="0"/>
  </p:normalViewPr>
  <p:slideViewPr>
    <p:cSldViewPr>
      <p:cViewPr>
        <p:scale>
          <a:sx n="60" d="100"/>
          <a:sy n="60" d="100"/>
        </p:scale>
        <p:origin x="-1470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8" d="100"/>
        <a:sy n="58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682" y="-102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2EC3884-9E71-4EA4-AE25-721D7010F4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EEDC188-F81E-475E-B549-23E88A2F4D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4750" cy="4443413"/>
          </a:xfrm>
          <a:noFill/>
          <a:ln/>
        </p:spPr>
        <p:txBody>
          <a:bodyPr/>
          <a:lstStyle/>
          <a:p>
            <a:pPr marL="228600" indent="-228600"/>
            <a:endParaRPr lang="en-GB" sz="160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4750" cy="4443413"/>
          </a:xfrm>
          <a:noFill/>
          <a:ln/>
        </p:spPr>
        <p:txBody>
          <a:bodyPr/>
          <a:lstStyle/>
          <a:p>
            <a:pPr marL="228600" indent="-228600"/>
            <a:endParaRPr lang="fr-BE" sz="160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0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361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652DB-361A-4176-8835-BB2B63BC3488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05968-46E0-4527-A64F-AC80F3DE46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F7FEA-7D42-4BD6-8EC4-12226085163E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31B6D-B6D2-48C4-9FDC-2AFDD977CA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F9130-AEE1-40B8-929F-0EDC5AAE2DE8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BBF08-3F20-4E25-BC7A-31F4212D15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3D202-30D4-4FF7-8E20-9A50B4CA9E2B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AB92A-9CE8-46A9-BED4-3BC0E54B96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F73AA-1532-4EEA-B95F-2A562F222530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7A49B-E2DE-4677-B63B-B993D34DEB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CA488-1F17-4B03-AB32-A299AC530F8A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7061E-A9E7-4C44-847F-5F82F6AB48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C6338-C076-401F-8D13-192E7F75EE4B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66EBC-B13B-468E-B660-F43D034EC2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78CE2-71D5-41E3-9C93-250A3E7494DE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544DB-35AF-4201-9A75-686D69A971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9403C-CDE5-4EAE-B663-F6D5648F4BF1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ABCB2-3E67-4B35-9C9F-7B08514D25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67521-48E4-4122-9DFA-4020B50A4F8C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D28BD-DBD3-4646-A454-752FCC36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600A8-28BD-4FC5-BB9B-75132581EE4E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92B11-398E-40BB-92C0-A005B66F5D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euflegt.efi.int" TargetMode="Externa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1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2258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fld id="{A7BBA3D2-51E0-4CDC-ABF7-8A141D8243FF}" type="datetime1">
              <a:rPr lang="en-US"/>
              <a:pPr>
                <a:defRPr/>
              </a:pPr>
              <a:t>1/30/2012</a:t>
            </a:fld>
            <a:endParaRPr lang="en-GB"/>
          </a:p>
        </p:txBody>
      </p:sp>
      <p:sp>
        <p:nvSpPr>
          <p:cNvPr id="2258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4 September 2008</a:t>
            </a:r>
          </a:p>
        </p:txBody>
      </p:sp>
      <p:sp>
        <p:nvSpPr>
          <p:cNvPr id="2258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5825" y="6453188"/>
            <a:ext cx="17557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A2177081-319F-4905-A9EC-7BC8E1F376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2055" name="Picture 13" descr="2909_EFI_Powerpoint_background4a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63" descr="Logo+EFIJPG.JP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08850" y="6237288"/>
            <a:ext cx="441325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64" descr="EU Flag.gif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956550" y="6308725"/>
            <a:ext cx="5238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" name="Rectangle 66"/>
          <p:cNvSpPr/>
          <p:nvPr/>
        </p:nvSpPr>
        <p:spPr>
          <a:xfrm>
            <a:off x="250825" y="6330950"/>
            <a:ext cx="2376488" cy="3381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1600" b="1">
                <a:solidFill>
                  <a:srgbClr val="7F7F7F"/>
                </a:solidFill>
                <a:latin typeface="Calibri" pitchFamily="34" charset="0"/>
              </a:rPr>
              <a:t>©</a:t>
            </a:r>
            <a:r>
              <a:rPr lang="en-GB" sz="1300">
                <a:solidFill>
                  <a:srgbClr val="7F7F7F"/>
                </a:solidFill>
                <a:latin typeface="Palatino Linotype" pitchFamily="18" charset="0"/>
              </a:rPr>
              <a:t>European Forest Institute</a:t>
            </a:r>
            <a:endParaRPr lang="en-US" sz="1300">
              <a:solidFill>
                <a:srgbClr val="7F7F7F"/>
              </a:solidFill>
              <a:latin typeface="Palatino Linotype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85750" y="6143625"/>
            <a:ext cx="8501063" cy="1588"/>
          </a:xfrm>
          <a:prstGeom prst="line">
            <a:avLst/>
          </a:prstGeom>
          <a:ln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e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84784"/>
            <a:ext cx="9144000" cy="2057400"/>
          </a:xfrm>
        </p:spPr>
        <p:txBody>
          <a:bodyPr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COMIFAC </a:t>
            </a:r>
            <a:r>
              <a:rPr lang="en-GB" b="1" dirty="0" smtClean="0">
                <a:solidFill>
                  <a:schemeClr val="tx1"/>
                </a:solidFill>
              </a:rPr>
              <a:t>timber traceability </a:t>
            </a:r>
            <a:r>
              <a:rPr lang="en-GB" b="1" dirty="0" smtClean="0">
                <a:solidFill>
                  <a:schemeClr val="tx1"/>
                </a:solidFill>
              </a:rPr>
              <a:t>study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transit </a:t>
            </a:r>
            <a:r>
              <a:rPr lang="en-GB" dirty="0" smtClean="0"/>
              <a:t>timber </a:t>
            </a:r>
          </a:p>
          <a:p>
            <a:r>
              <a:rPr lang="en-GB" dirty="0" smtClean="0"/>
              <a:t>and </a:t>
            </a:r>
          </a:p>
          <a:p>
            <a:r>
              <a:rPr lang="en-GB" dirty="0" smtClean="0"/>
              <a:t>F</a:t>
            </a:r>
            <a:r>
              <a:rPr lang="en-GB" dirty="0" smtClean="0"/>
              <a:t>LEGT </a:t>
            </a:r>
            <a:r>
              <a:rPr lang="en-GB" dirty="0" smtClean="0"/>
              <a:t>licenses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D7729C-CB44-4478-8612-37F15AFCCC56}" type="slidenum">
              <a:rPr lang="en-GB">
                <a:solidFill>
                  <a:srgbClr val="FDF6E5"/>
                </a:solidFill>
              </a:rPr>
              <a:pPr/>
              <a:t>10</a:t>
            </a:fld>
            <a:endParaRPr lang="en-GB">
              <a:solidFill>
                <a:srgbClr val="FDF6E5"/>
              </a:solidFill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1412875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3200" b="1" dirty="0" smtClean="0">
                <a:solidFill>
                  <a:srgbClr val="008000"/>
                </a:solidFill>
                <a:latin typeface="Calibri" pitchFamily="34" charset="0"/>
              </a:rPr>
              <a:t>I</a:t>
            </a:r>
            <a:r>
              <a:rPr lang="de-DE" sz="3200" b="1" dirty="0" smtClean="0">
                <a:solidFill>
                  <a:srgbClr val="008000"/>
                </a:solidFill>
                <a:latin typeface="Calibri" pitchFamily="34" charset="0"/>
              </a:rPr>
              <a:t>mplementation challenges for tracking systems:</a:t>
            </a:r>
          </a:p>
          <a:p>
            <a:pPr algn="ctr"/>
            <a:endParaRPr lang="de-DE" sz="2000" b="1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2800" b="1" dirty="0" smtClean="0">
                <a:solidFill>
                  <a:schemeClr val="bg2"/>
                </a:solidFill>
                <a:latin typeface="Calibri" pitchFamily="34" charset="0"/>
              </a:rPr>
              <a:t> </a:t>
            </a:r>
            <a:r>
              <a:rPr lang="de-DE" sz="2800" dirty="0" smtClean="0">
                <a:solidFill>
                  <a:schemeClr val="bg2"/>
                </a:solidFill>
                <a:latin typeface="Calibri" pitchFamily="34" charset="0"/>
              </a:rPr>
              <a:t>interconnection with other governance issues:</a:t>
            </a:r>
          </a:p>
          <a:p>
            <a:endParaRPr lang="de-DE" sz="20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Timber tracking is only one aspect of VPA implementation but tends to elude other elements of timber legality verification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The focus on timber tracking puts aside other issues and stakeholders in the VPA implementation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Tracking system relies on acurate data collection and question directly the way both private sector and government agencies work in the field</a:t>
            </a:r>
          </a:p>
          <a:p>
            <a:pPr marL="1028700" lvl="1" indent="-571500">
              <a:buFont typeface="Wingdings" pitchFamily="2" charset="2"/>
              <a:buChar char="Ø"/>
            </a:pPr>
            <a:endParaRPr lang="de-DE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1028700" lvl="1" indent="-571500">
              <a:buFont typeface="Wingdings" pitchFamily="2" charset="2"/>
              <a:buChar char="Ø"/>
            </a:pPr>
            <a:endParaRPr lang="de-DE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de-DE" sz="3200" b="1" dirty="0" smtClean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D7729C-CB44-4478-8612-37F15AFCCC56}" type="slidenum">
              <a:rPr lang="en-GB">
                <a:solidFill>
                  <a:srgbClr val="FDF6E5"/>
                </a:solidFill>
              </a:rPr>
              <a:pPr/>
              <a:t>11</a:t>
            </a:fld>
            <a:endParaRPr lang="en-GB">
              <a:solidFill>
                <a:srgbClr val="FDF6E5"/>
              </a:solidFill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1412875"/>
            <a:ext cx="914400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3200" b="1" dirty="0" smtClean="0">
                <a:solidFill>
                  <a:srgbClr val="008000"/>
                </a:solidFill>
                <a:latin typeface="Calibri" pitchFamily="34" charset="0"/>
              </a:rPr>
              <a:t>Conclusions</a:t>
            </a:r>
            <a:r>
              <a:rPr lang="de-DE" sz="3200" b="1" dirty="0" smtClean="0">
                <a:solidFill>
                  <a:srgbClr val="008000"/>
                </a:solidFill>
                <a:latin typeface="Calibri" pitchFamily="34" charset="0"/>
              </a:rPr>
              <a:t>:</a:t>
            </a:r>
          </a:p>
          <a:p>
            <a:pPr algn="ctr"/>
            <a:endParaRPr lang="de-DE" sz="2000" b="1" dirty="0" smtClean="0">
              <a:solidFill>
                <a:srgbClr val="008000"/>
              </a:solidFill>
              <a:latin typeface="Calibri" pitchFamily="34" charset="0"/>
            </a:endParaRPr>
          </a:p>
          <a:p>
            <a:endParaRPr lang="de-DE" sz="20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Many lessons learnt in timber tracking system development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Technical issues are closely linked to wider governance challenges</a:t>
            </a:r>
            <a:endParaRPr lang="de-DE" sz="2800" b="1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Adapting new technology to the forest sector prove challenges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Additional time and funding should be considered</a:t>
            </a:r>
            <a:endParaRPr lang="de-DE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1028700" lvl="1" indent="-571500">
              <a:buFont typeface="Wingdings" pitchFamily="2" charset="2"/>
              <a:buChar char="Ø"/>
            </a:pPr>
            <a:endParaRPr lang="de-DE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1028700" lvl="1" indent="-571500">
              <a:buFont typeface="Wingdings" pitchFamily="2" charset="2"/>
              <a:buChar char="Ø"/>
            </a:pPr>
            <a:endParaRPr lang="de-DE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1028700" lvl="1" indent="-571500">
              <a:buFont typeface="Wingdings" pitchFamily="2" charset="2"/>
              <a:buChar char="Ø"/>
            </a:pPr>
            <a:endParaRPr lang="de-DE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de-DE" sz="3200" b="1" dirty="0" smtClean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35"/>
          <p:cNvGrpSpPr/>
          <p:nvPr/>
        </p:nvGrpSpPr>
        <p:grpSpPr>
          <a:xfrm>
            <a:off x="251520" y="5534682"/>
            <a:ext cx="3206362" cy="558614"/>
            <a:chOff x="39760" y="1650"/>
            <a:chExt cx="2776795" cy="564532"/>
          </a:xfrm>
        </p:grpSpPr>
        <p:sp>
          <p:nvSpPr>
            <p:cNvPr id="37" name="Zone de texte 2"/>
            <p:cNvSpPr txBox="1">
              <a:spLocks noChangeArrowheads="1"/>
            </p:cNvSpPr>
            <p:nvPr/>
          </p:nvSpPr>
          <p:spPr bwMode="auto">
            <a:xfrm>
              <a:off x="39760" y="1650"/>
              <a:ext cx="2776795" cy="564532"/>
            </a:xfrm>
            <a:prstGeom prst="rect">
              <a:avLst/>
            </a:prstGeom>
            <a:solidFill>
              <a:srgbClr val="E2DBBC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>
                <a:lnSpc>
                  <a:spcPct val="115000"/>
                </a:lnSpc>
                <a:spcAft>
                  <a:spcPts val="600"/>
                </a:spcAft>
              </a:pPr>
              <a:r>
                <a:rPr lang="en-GB" sz="1100" dirty="0" smtClean="0">
                  <a:effectLst/>
                  <a:latin typeface="Arial Narrow"/>
                  <a:ea typeface="Calibri"/>
                  <a:cs typeface="Times New Roman"/>
                </a:rPr>
                <a:t>Traceability in the country of origin</a:t>
              </a:r>
              <a:endParaRPr lang="en-GB" sz="11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600"/>
                </a:spcAft>
              </a:pPr>
              <a:r>
                <a:rPr lang="en-GB" sz="1100" dirty="0" smtClean="0">
                  <a:effectLst/>
                  <a:latin typeface="Arial Narrow"/>
                  <a:ea typeface="Calibri"/>
                  <a:cs typeface="Times New Roman"/>
                </a:rPr>
                <a:t>Continuation of </a:t>
              </a:r>
              <a:r>
                <a:rPr lang="en-GB" sz="1100" dirty="0" smtClean="0">
                  <a:latin typeface="Arial Narrow"/>
                  <a:ea typeface="Calibri"/>
                  <a:cs typeface="Times New Roman"/>
                </a:rPr>
                <a:t> traceability in a transit country</a:t>
              </a:r>
              <a:endParaRPr lang="en-GB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38" name="Connecteur droit avec flèche 37"/>
            <p:cNvCxnSpPr/>
            <p:nvPr/>
          </p:nvCxnSpPr>
          <p:spPr>
            <a:xfrm flipV="1">
              <a:off x="1740773" y="147192"/>
              <a:ext cx="1042864" cy="15236"/>
            </a:xfrm>
            <a:prstGeom prst="straightConnector1">
              <a:avLst/>
            </a:prstGeom>
            <a:ln w="31750">
              <a:solidFill>
                <a:schemeClr val="tx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avec flèche 38"/>
            <p:cNvCxnSpPr/>
            <p:nvPr/>
          </p:nvCxnSpPr>
          <p:spPr>
            <a:xfrm>
              <a:off x="2241659" y="417402"/>
              <a:ext cx="498887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e 12"/>
          <p:cNvGrpSpPr/>
          <p:nvPr/>
        </p:nvGrpSpPr>
        <p:grpSpPr>
          <a:xfrm>
            <a:off x="2843808" y="1412776"/>
            <a:ext cx="6117002" cy="5626078"/>
            <a:chOff x="0" y="0"/>
            <a:chExt cx="4363062" cy="4274217"/>
          </a:xfrm>
        </p:grpSpPr>
        <p:sp>
          <p:nvSpPr>
            <p:cNvPr id="14" name="Rectangle 13"/>
            <p:cNvSpPr/>
            <p:nvPr/>
          </p:nvSpPr>
          <p:spPr>
            <a:xfrm>
              <a:off x="343503" y="988281"/>
              <a:ext cx="1944216" cy="201622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600"/>
                </a:spcAft>
              </a:pPr>
              <a:r>
                <a:rPr lang="fr-CA" sz="1100" dirty="0">
                  <a:effectLst/>
                  <a:ea typeface="Times New Roman"/>
                  <a:cs typeface="Times New Roman"/>
                </a:rPr>
                <a:t> </a:t>
              </a:r>
              <a:endParaRPr lang="fr-CA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287719" y="2003916"/>
              <a:ext cx="1944216" cy="201622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600"/>
                </a:spcAft>
              </a:pPr>
              <a:r>
                <a:rPr lang="fr-CA" sz="1100" dirty="0">
                  <a:effectLst/>
                  <a:ea typeface="Times New Roman"/>
                  <a:cs typeface="Times New Roman"/>
                </a:rPr>
                <a:t> </a:t>
              </a:r>
              <a:endParaRPr lang="fr-CA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87719" y="0"/>
              <a:ext cx="1944216" cy="201622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600"/>
                </a:spcAft>
              </a:pPr>
              <a:r>
                <a:rPr lang="fr-CA" sz="1100" dirty="0">
                  <a:effectLst/>
                  <a:ea typeface="Times New Roman"/>
                  <a:cs typeface="Times New Roman"/>
                </a:rPr>
                <a:t> </a:t>
              </a:r>
              <a:endParaRPr lang="fr-CA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7" name="ZoneTexte 9"/>
            <p:cNvSpPr txBox="1"/>
            <p:nvPr/>
          </p:nvSpPr>
          <p:spPr>
            <a:xfrm>
              <a:off x="3742361" y="131705"/>
              <a:ext cx="432435" cy="210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spcAft>
                  <a:spcPts val="0"/>
                </a:spcAft>
              </a:pPr>
              <a:r>
                <a:rPr lang="fr-CA" sz="1200" b="1" kern="1200" dirty="0" smtClean="0">
                  <a:solidFill>
                    <a:srgbClr val="00B050"/>
                  </a:solidFill>
                  <a:effectLst/>
                  <a:latin typeface="Arial Narrow"/>
                  <a:ea typeface="Times New Roman"/>
                  <a:cs typeface="Times New Roman"/>
                </a:rPr>
                <a:t>CAR</a:t>
              </a:r>
              <a:endParaRPr lang="fr-CA" sz="1200" dirty="0">
                <a:solidFill>
                  <a:srgbClr val="00B050"/>
                </a:solidFill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8" name="ZoneTexte 10"/>
            <p:cNvSpPr txBox="1"/>
            <p:nvPr/>
          </p:nvSpPr>
          <p:spPr>
            <a:xfrm>
              <a:off x="1315564" y="1139799"/>
              <a:ext cx="911225" cy="210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spcAft>
                  <a:spcPts val="0"/>
                </a:spcAft>
              </a:pPr>
              <a:r>
                <a:rPr lang="fr-CA" sz="1200" b="1" kern="1200" dirty="0" smtClean="0">
                  <a:solidFill>
                    <a:srgbClr val="00B050"/>
                  </a:solidFill>
                  <a:effectLst/>
                  <a:latin typeface="Arial Narrow"/>
                  <a:ea typeface="Times New Roman"/>
                  <a:cs typeface="Times New Roman"/>
                </a:rPr>
                <a:t>CAMEROON</a:t>
              </a:r>
              <a:endParaRPr lang="fr-CA" sz="1200" dirty="0">
                <a:solidFill>
                  <a:srgbClr val="00B050"/>
                </a:solidFill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9" name="ZoneTexte 11"/>
            <p:cNvSpPr txBox="1"/>
            <p:nvPr/>
          </p:nvSpPr>
          <p:spPr>
            <a:xfrm>
              <a:off x="3511729" y="2147892"/>
              <a:ext cx="662940" cy="210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spcAft>
                  <a:spcPts val="0"/>
                </a:spcAft>
              </a:pPr>
              <a:r>
                <a:rPr lang="fr-CA" sz="1200" b="1" kern="1200" dirty="0">
                  <a:solidFill>
                    <a:srgbClr val="00B050"/>
                  </a:solidFill>
                  <a:effectLst/>
                  <a:latin typeface="Arial Narrow"/>
                  <a:ea typeface="Times New Roman"/>
                  <a:cs typeface="Times New Roman"/>
                </a:rPr>
                <a:t>CONGO</a:t>
              </a:r>
              <a:endParaRPr lang="fr-CA" sz="1200" dirty="0">
                <a:solidFill>
                  <a:srgbClr val="00B050"/>
                </a:solidFill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20" name="Connecteur en angle 19"/>
            <p:cNvCxnSpPr/>
            <p:nvPr/>
          </p:nvCxnSpPr>
          <p:spPr>
            <a:xfrm rot="16200000" flipV="1">
              <a:off x="1906776" y="2775096"/>
              <a:ext cx="1337954" cy="576065"/>
            </a:xfrm>
            <a:prstGeom prst="bentConnector3">
              <a:avLst>
                <a:gd name="adj1" fmla="val 100056"/>
              </a:avLst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/>
            <p:cNvCxnSpPr/>
            <p:nvPr/>
          </p:nvCxnSpPr>
          <p:spPr>
            <a:xfrm flipH="1">
              <a:off x="2287722" y="3732109"/>
              <a:ext cx="576061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 flipV="1">
              <a:off x="2863783" y="2016224"/>
              <a:ext cx="0" cy="37792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en angle 22"/>
            <p:cNvCxnSpPr/>
            <p:nvPr/>
          </p:nvCxnSpPr>
          <p:spPr>
            <a:xfrm rot="10800000">
              <a:off x="2287720" y="1859901"/>
              <a:ext cx="576065" cy="136493"/>
            </a:xfrm>
            <a:prstGeom prst="bentConnector3">
              <a:avLst>
                <a:gd name="adj1" fmla="val 476"/>
              </a:avLst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/>
            <p:nvPr/>
          </p:nvCxnSpPr>
          <p:spPr>
            <a:xfrm flipH="1">
              <a:off x="2287720" y="1643876"/>
              <a:ext cx="1555479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en angle 24"/>
            <p:cNvCxnSpPr/>
            <p:nvPr/>
          </p:nvCxnSpPr>
          <p:spPr>
            <a:xfrm rot="10800000" flipV="1">
              <a:off x="343504" y="1643875"/>
              <a:ext cx="1944217" cy="750277"/>
            </a:xfrm>
            <a:prstGeom prst="bentConnector3">
              <a:avLst>
                <a:gd name="adj1" fmla="val 12751"/>
              </a:avLst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 flipH="1" flipV="1">
              <a:off x="2041244" y="1859900"/>
              <a:ext cx="246475" cy="1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 flipH="1" flipV="1">
              <a:off x="2041243" y="2394152"/>
              <a:ext cx="246475" cy="1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/>
            <p:nvPr/>
          </p:nvCxnSpPr>
          <p:spPr>
            <a:xfrm flipH="1">
              <a:off x="343503" y="2205188"/>
              <a:ext cx="1555479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2935791" y="1643876"/>
              <a:ext cx="0" cy="35251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en angle 29"/>
            <p:cNvCxnSpPr/>
            <p:nvPr/>
          </p:nvCxnSpPr>
          <p:spPr>
            <a:xfrm rot="5400000">
              <a:off x="1675650" y="2615985"/>
              <a:ext cx="1872210" cy="648074"/>
            </a:xfrm>
            <a:prstGeom prst="bentConnector3">
              <a:avLst>
                <a:gd name="adj1" fmla="val 99895"/>
              </a:avLst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ZoneTexte 71"/>
            <p:cNvSpPr txBox="1"/>
            <p:nvPr/>
          </p:nvSpPr>
          <p:spPr>
            <a:xfrm>
              <a:off x="2302084" y="339015"/>
              <a:ext cx="2009775" cy="5845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GB" sz="1100" b="1" kern="1200" dirty="0" smtClean="0">
                  <a:effectLst/>
                  <a:latin typeface="Arial Narrow"/>
                  <a:ea typeface="Times New Roman"/>
                  <a:cs typeface="Times New Roman"/>
                </a:rPr>
                <a:t>VPA</a:t>
              </a:r>
              <a:endParaRPr lang="en-GB" sz="1100" dirty="0" smtClean="0">
                <a:effectLst/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1100" kern="1200" dirty="0" smtClean="0">
                  <a:effectLst/>
                  <a:latin typeface="Arial Narrow"/>
                  <a:ea typeface="Times New Roman"/>
                  <a:cs typeface="Times New Roman"/>
                </a:rPr>
                <a:t>Legality standard </a:t>
              </a:r>
              <a:r>
                <a:rPr lang="en-GB" sz="1100" kern="1200" dirty="0" smtClean="0">
                  <a:effectLst/>
                  <a:latin typeface="Arial Narrow"/>
                  <a:ea typeface="Times New Roman"/>
                  <a:cs typeface="Times New Roman"/>
                  <a:sym typeface="Symbol"/>
                </a:rPr>
                <a:t></a:t>
              </a:r>
              <a:r>
                <a:rPr lang="en-GB" sz="1100" kern="1200" dirty="0" smtClean="0">
                  <a:effectLst/>
                  <a:latin typeface="Arial Narrow"/>
                  <a:ea typeface="Times New Roman"/>
                  <a:cs typeface="Times New Roman"/>
                </a:rPr>
                <a:t> </a:t>
              </a: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Legality c</a:t>
              </a:r>
              <a:r>
                <a:rPr lang="en-GB" sz="1100" kern="1200" dirty="0" smtClean="0">
                  <a:effectLst/>
                  <a:latin typeface="Arial Narrow"/>
                  <a:ea typeface="Times New Roman"/>
                  <a:cs typeface="Times New Roman"/>
                </a:rPr>
                <a:t>ertificate</a:t>
              </a:r>
              <a:endParaRPr lang="en-GB" sz="1100" dirty="0" smtClean="0">
                <a:effectLst/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1100" kern="1200" dirty="0" smtClean="0">
                  <a:effectLst/>
                  <a:latin typeface="Arial Narrow"/>
                  <a:ea typeface="Times New Roman"/>
                  <a:cs typeface="Times New Roman"/>
                </a:rPr>
                <a:t>Conformity </a:t>
              </a:r>
            </a:p>
            <a:p>
              <a:pPr>
                <a:spcAft>
                  <a:spcPts val="0"/>
                </a:spcAft>
              </a:pPr>
              <a:r>
                <a:rPr lang="en-GB" sz="1100" kern="1200" dirty="0" smtClean="0">
                  <a:effectLst/>
                  <a:latin typeface="Arial Narrow"/>
                  <a:ea typeface="Times New Roman"/>
                  <a:cs typeface="Times New Roman"/>
                </a:rPr>
                <a:t>of the supply chain </a:t>
              </a:r>
              <a:r>
                <a:rPr lang="en-GB" sz="1100" kern="1200" dirty="0" smtClean="0">
                  <a:effectLst/>
                  <a:latin typeface="Arial Narrow"/>
                  <a:ea typeface="Times New Roman"/>
                  <a:cs typeface="Times New Roman"/>
                  <a:sym typeface="Symbol"/>
                </a:rPr>
                <a:t></a:t>
              </a:r>
              <a:r>
                <a:rPr lang="en-GB" sz="1100" kern="1200" dirty="0" smtClean="0">
                  <a:effectLst/>
                  <a:latin typeface="Arial Narrow"/>
                  <a:ea typeface="Times New Roman"/>
                  <a:cs typeface="Times New Roman"/>
                </a:rPr>
                <a:t> Traceability</a:t>
              </a:r>
              <a:endParaRPr lang="en-GB" sz="11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2" name="ZoneTexte 72"/>
            <p:cNvSpPr txBox="1"/>
            <p:nvPr/>
          </p:nvSpPr>
          <p:spPr>
            <a:xfrm>
              <a:off x="343491" y="1355819"/>
              <a:ext cx="2009775" cy="5845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GB" sz="1100" b="1" dirty="0" smtClean="0">
                  <a:latin typeface="Arial Narrow"/>
                  <a:ea typeface="Times New Roman"/>
                  <a:cs typeface="Times New Roman"/>
                </a:rPr>
                <a:t>VPA</a:t>
              </a:r>
              <a:endParaRPr lang="en-GB" sz="1100" dirty="0" smtClean="0"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Legality standard </a:t>
              </a:r>
              <a:r>
                <a:rPr lang="en-GB" sz="1100" dirty="0" smtClean="0">
                  <a:latin typeface="Arial Narrow"/>
                  <a:ea typeface="Times New Roman"/>
                  <a:cs typeface="Times New Roman"/>
                  <a:sym typeface="Symbol"/>
                </a:rPr>
                <a:t></a:t>
              </a: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 Legality certificate</a:t>
              </a:r>
              <a:endParaRPr lang="en-GB" sz="1100" dirty="0" smtClean="0"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Conformity </a:t>
              </a:r>
            </a:p>
            <a:p>
              <a:pPr>
                <a:spcAft>
                  <a:spcPts val="0"/>
                </a:spcAft>
              </a:pP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of the supply chain </a:t>
              </a:r>
              <a:r>
                <a:rPr lang="en-GB" sz="1100" dirty="0" smtClean="0">
                  <a:latin typeface="Arial Narrow"/>
                  <a:ea typeface="Times New Roman"/>
                  <a:cs typeface="Times New Roman"/>
                  <a:sym typeface="Symbol"/>
                </a:rPr>
                <a:t></a:t>
              </a: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 Traceability</a:t>
              </a:r>
              <a:endParaRPr lang="en-GB" sz="1100" dirty="0">
                <a:latin typeface="Times New Roman"/>
                <a:ea typeface="Times New Roman"/>
              </a:endParaRPr>
            </a:p>
          </p:txBody>
        </p:sp>
        <p:sp>
          <p:nvSpPr>
            <p:cNvPr id="33" name="ZoneTexte 73"/>
            <p:cNvSpPr txBox="1"/>
            <p:nvPr/>
          </p:nvSpPr>
          <p:spPr>
            <a:xfrm>
              <a:off x="3121637" y="2363912"/>
              <a:ext cx="1241425" cy="841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0"/>
                </a:spcAft>
              </a:pPr>
              <a:r>
                <a:rPr lang="en-GB" sz="1100" b="1" dirty="0" smtClean="0">
                  <a:latin typeface="Arial Narrow"/>
                  <a:ea typeface="Times New Roman"/>
                  <a:cs typeface="Times New Roman"/>
                </a:rPr>
                <a:t>VPA</a:t>
              </a:r>
              <a:endParaRPr lang="en-GB" sz="1100" dirty="0" smtClean="0"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Legality standard </a:t>
              </a:r>
              <a:r>
                <a:rPr lang="en-GB" sz="1100" dirty="0" smtClean="0">
                  <a:latin typeface="Arial Narrow"/>
                  <a:ea typeface="Times New Roman"/>
                  <a:cs typeface="Times New Roman"/>
                  <a:sym typeface="Symbol"/>
                </a:rPr>
                <a:t></a:t>
              </a: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 Legality certificate</a:t>
              </a:r>
              <a:endParaRPr lang="en-GB" sz="1100" dirty="0" smtClean="0"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Conformity </a:t>
              </a:r>
            </a:p>
            <a:p>
              <a:pPr>
                <a:spcAft>
                  <a:spcPts val="0"/>
                </a:spcAft>
              </a:pP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of the supply chain </a:t>
              </a:r>
              <a:r>
                <a:rPr lang="en-GB" sz="1100" dirty="0" smtClean="0">
                  <a:latin typeface="Arial Narrow"/>
                  <a:ea typeface="Times New Roman"/>
                  <a:cs typeface="Times New Roman"/>
                  <a:sym typeface="Symbol"/>
                </a:rPr>
                <a:t></a:t>
              </a:r>
              <a:r>
                <a:rPr lang="en-GB" sz="1100" dirty="0" smtClean="0">
                  <a:latin typeface="Arial Narrow"/>
                  <a:ea typeface="Times New Roman"/>
                  <a:cs typeface="Times New Roman"/>
                </a:rPr>
                <a:t> Traceability</a:t>
              </a:r>
              <a:endParaRPr lang="en-GB" sz="1100" dirty="0">
                <a:latin typeface="Times New Roman"/>
                <a:ea typeface="Times New Roman"/>
              </a:endParaRPr>
            </a:p>
          </p:txBody>
        </p:sp>
        <p:sp>
          <p:nvSpPr>
            <p:cNvPr id="34" name="ZoneTexte 75"/>
            <p:cNvSpPr txBox="1"/>
            <p:nvPr/>
          </p:nvSpPr>
          <p:spPr>
            <a:xfrm>
              <a:off x="0" y="1848815"/>
              <a:ext cx="351244" cy="92329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000" b="1" kern="1200" dirty="0" smtClean="0">
                  <a:solidFill>
                    <a:srgbClr val="000000"/>
                  </a:solidFill>
                  <a:effectLst/>
                  <a:latin typeface="Arial Narrow"/>
                  <a:ea typeface="Times New Roman"/>
                  <a:cs typeface="Times New Roman"/>
                </a:rPr>
                <a:t>Export with FLEGT license</a:t>
              </a:r>
              <a:endParaRPr lang="en-GB" sz="10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5" name="ZoneTexte 78"/>
            <p:cNvSpPr txBox="1"/>
            <p:nvPr/>
          </p:nvSpPr>
          <p:spPr>
            <a:xfrm>
              <a:off x="1939693" y="3350292"/>
              <a:ext cx="351244" cy="92392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  <a:latin typeface="Arial Narrow"/>
                  <a:ea typeface="Times New Roman"/>
                  <a:cs typeface="Times New Roman"/>
                </a:rPr>
                <a:t>Export with FLEGT license</a:t>
              </a:r>
              <a:endParaRPr lang="en-GB" sz="1000" dirty="0">
                <a:effectLst/>
                <a:latin typeface="Times New Roman"/>
                <a:ea typeface="Times New Roman"/>
              </a:endParaRPr>
            </a:p>
          </p:txBody>
        </p:sp>
      </p:grpSp>
      <p:sp>
        <p:nvSpPr>
          <p:cNvPr id="4" name="ZoneTexte 3"/>
          <p:cNvSpPr txBox="1"/>
          <p:nvPr/>
        </p:nvSpPr>
        <p:spPr>
          <a:xfrm>
            <a:off x="251520" y="1700808"/>
            <a:ext cx="540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/>
            <a:r>
              <a:rPr lang="en-GB" sz="2800" b="1" dirty="0" smtClean="0"/>
              <a:t>Regional timber flow – transit and direct export</a:t>
            </a:r>
            <a:endParaRPr lang="en-GB" sz="2800" b="1" dirty="0"/>
          </a:p>
        </p:txBody>
      </p:sp>
    </p:spTree>
    <p:extLst>
      <p:ext uri="{BB962C8B-B14F-4D97-AF65-F5344CB8AC3E}">
        <p14:creationId xmlns="" xmlns:p14="http://schemas.microsoft.com/office/powerpoint/2010/main" val="303187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7859216" cy="1143000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 smtClean="0">
                <a:solidFill>
                  <a:schemeClr val="tx1"/>
                </a:solidFill>
              </a:rPr>
              <a:t>Issues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60848"/>
            <a:ext cx="8880475" cy="4497387"/>
          </a:xfrm>
        </p:spPr>
        <p:txBody>
          <a:bodyPr>
            <a:normAutofit/>
          </a:bodyPr>
          <a:lstStyle/>
          <a:p>
            <a:r>
              <a:rPr lang="en-GB" sz="2400" dirty="0" smtClean="0"/>
              <a:t>Cameroon serves as transit corridor for most export timber from region – question of responsibility to track timber</a:t>
            </a:r>
          </a:p>
          <a:p>
            <a:r>
              <a:rPr lang="en-GB" sz="2400" dirty="0"/>
              <a:t>R</a:t>
            </a:r>
            <a:r>
              <a:rPr lang="en-GB" sz="2400" dirty="0" smtClean="0"/>
              <a:t>egional issue: continuation of traceability of transit timber essential</a:t>
            </a:r>
          </a:p>
          <a:p>
            <a:r>
              <a:rPr lang="en-GB" sz="2400" dirty="0" smtClean="0"/>
              <a:t>National traceability systems (TS) developed for national context – differ from each other</a:t>
            </a:r>
          </a:p>
          <a:p>
            <a:r>
              <a:rPr lang="en-GB" sz="2400" dirty="0" smtClean="0"/>
              <a:t>Interconnection of different national TS operationally difficult</a:t>
            </a:r>
          </a:p>
          <a:p>
            <a:r>
              <a:rPr lang="en-GB" sz="2400" dirty="0" smtClean="0"/>
              <a:t>Regional regulatory agreements required</a:t>
            </a:r>
          </a:p>
          <a:p>
            <a:r>
              <a:rPr lang="en-GB" sz="2400" dirty="0" smtClean="0"/>
              <a:t>Import procedures in EU require FLEGT licenses to be shipment based</a:t>
            </a:r>
          </a:p>
          <a:p>
            <a:endParaRPr lang="en-GB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44824"/>
            <a:ext cx="9144000" cy="4497387"/>
          </a:xfrm>
        </p:spPr>
        <p:txBody>
          <a:bodyPr>
            <a:normAutofit/>
          </a:bodyPr>
          <a:lstStyle/>
          <a:p>
            <a:r>
              <a:rPr lang="en-GB" sz="2400" dirty="0" smtClean="0"/>
              <a:t>Use of Cameroon TS: registration of transit timber</a:t>
            </a:r>
          </a:p>
          <a:p>
            <a:pPr lvl="1"/>
            <a:r>
              <a:rPr lang="en-GB" sz="2000" dirty="0" smtClean="0"/>
              <a:t>Pre-registration online by operator  -&gt; facilitates border procedures</a:t>
            </a:r>
          </a:p>
          <a:p>
            <a:r>
              <a:rPr lang="en-GB" sz="2400" dirty="0" smtClean="0"/>
              <a:t>Condition: all timber must be entered in TS of CAM (also timber imported to CAM for further processing)</a:t>
            </a:r>
          </a:p>
          <a:p>
            <a:pPr lvl="1"/>
            <a:r>
              <a:rPr lang="en-GB" sz="2000" dirty="0" smtClean="0"/>
              <a:t>CAM Ministry of Forestry must find solution to avoid double taxation (mill entry and export tax)</a:t>
            </a:r>
          </a:p>
          <a:p>
            <a:r>
              <a:rPr lang="en-GB" sz="2400" dirty="0"/>
              <a:t>E</a:t>
            </a:r>
            <a:r>
              <a:rPr lang="en-GB" sz="2400" dirty="0" smtClean="0"/>
              <a:t>stablishment of regional FLEGT office at port</a:t>
            </a:r>
          </a:p>
          <a:p>
            <a:pPr lvl="1"/>
            <a:r>
              <a:rPr lang="en-GB" sz="2000" dirty="0" smtClean="0"/>
              <a:t>Representation of countries by agent (Country of origin must issue license -&gt; institutional procedure needed)</a:t>
            </a:r>
          </a:p>
          <a:p>
            <a:pPr lvl="1"/>
            <a:r>
              <a:rPr lang="en-GB" sz="2000" dirty="0" smtClean="0"/>
              <a:t>CAM TS to be connected to TS of countries of origin -&gt; traceability and legality information to be extracted from national TS by separate IT application for validation purposes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7859216" cy="1143000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 smtClean="0">
                <a:solidFill>
                  <a:schemeClr val="tx1"/>
                </a:solidFill>
              </a:rPr>
              <a:t>Solutions</a:t>
            </a:r>
            <a:endParaRPr lang="en-GB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7859216" cy="1143000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 smtClean="0">
                <a:solidFill>
                  <a:schemeClr val="tx1"/>
                </a:solidFill>
              </a:rPr>
              <a:t>Recommendations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524" y="1955949"/>
            <a:ext cx="8880475" cy="4497387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GB" sz="2400" dirty="0" smtClean="0"/>
              <a:t>Issue of FLEGT licenses: </a:t>
            </a:r>
          </a:p>
          <a:p>
            <a:pPr lvl="1"/>
            <a:r>
              <a:rPr lang="en-GB" sz="2000" dirty="0"/>
              <a:t>O</a:t>
            </a:r>
            <a:r>
              <a:rPr lang="en-GB" sz="2000" dirty="0" smtClean="0"/>
              <a:t>perator to send request for provisional FLEGT license simultaneously with export declaration to port authority</a:t>
            </a:r>
          </a:p>
          <a:p>
            <a:pPr lvl="1"/>
            <a:r>
              <a:rPr lang="en-GB" sz="2000" dirty="0" smtClean="0"/>
              <a:t>Integration with shipping processes: before shipment - issue of provisional FLEGT license; after Bill of Lading received- issue of final FLEGT license</a:t>
            </a:r>
          </a:p>
          <a:p>
            <a:pPr lvl="1"/>
            <a:r>
              <a:rPr lang="en-GB" sz="2000" dirty="0" smtClean="0"/>
              <a:t>Copy of FLEGT license to be automatically sent to authority at destination port</a:t>
            </a:r>
          </a:p>
          <a:p>
            <a:r>
              <a:rPr lang="en-GB" sz="2400" dirty="0" smtClean="0"/>
              <a:t>Further recommendations:</a:t>
            </a:r>
          </a:p>
          <a:p>
            <a:pPr lvl="1"/>
            <a:r>
              <a:rPr lang="en-GB" sz="2000" dirty="0" smtClean="0"/>
              <a:t>Create common platform and IT application of TS CAM and test connectivity, information sharing and license issue function</a:t>
            </a:r>
          </a:p>
          <a:p>
            <a:pPr lvl="1"/>
            <a:r>
              <a:rPr lang="en-GB" sz="2000" dirty="0" smtClean="0"/>
              <a:t>Databases of TS to also host national data on legality (certificate of legality, tax status, litigation situation)</a:t>
            </a:r>
          </a:p>
          <a:p>
            <a:pPr lvl="1"/>
            <a:r>
              <a:rPr lang="en-GB" sz="2000" dirty="0" smtClean="0"/>
              <a:t>Establish permanent facilitation of VPA countries to address issues of traceability of transit timber and issue of FLEGT licenses</a:t>
            </a:r>
          </a:p>
          <a:p>
            <a:pPr lvl="1"/>
            <a:r>
              <a:rPr lang="en-GB" sz="2000" dirty="0" smtClean="0"/>
              <a:t>Each country to create awareness amongst customs and forest operators</a:t>
            </a:r>
          </a:p>
          <a:p>
            <a:pPr lvl="1"/>
            <a:endParaRPr lang="en-GB" sz="2000" dirty="0" smtClean="0"/>
          </a:p>
          <a:p>
            <a:pPr lvl="1"/>
            <a:endParaRPr lang="en-GB" sz="2000" dirty="0" smtClean="0"/>
          </a:p>
          <a:p>
            <a:endParaRPr lang="en-GB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1AB92A-9CE8-46A9-BED4-3BC0E54B968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5"/>
          <p:cNvSpPr>
            <a:spLocks noChangeArrowheads="1"/>
          </p:cNvSpPr>
          <p:nvPr/>
        </p:nvSpPr>
        <p:spPr bwMode="auto">
          <a:xfrm>
            <a:off x="179512" y="2204864"/>
            <a:ext cx="87137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000" b="1" dirty="0" smtClean="0">
                <a:solidFill>
                  <a:srgbClr val="008000"/>
                </a:solidFill>
                <a:latin typeface="Calibri" pitchFamily="34" charset="0"/>
              </a:rPr>
              <a:t>timber tracking </a:t>
            </a:r>
            <a:r>
              <a:rPr lang="en-GB" sz="4000" b="1" dirty="0" smtClean="0">
                <a:solidFill>
                  <a:srgbClr val="008000"/>
                </a:solidFill>
                <a:latin typeface="Calibri" pitchFamily="34" charset="0"/>
              </a:rPr>
              <a:t>systems:</a:t>
            </a:r>
            <a:endParaRPr lang="fi-FI" sz="4000" b="1" dirty="0" smtClean="0">
              <a:solidFill>
                <a:srgbClr val="008000"/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en-GB" sz="4000" b="1" dirty="0" smtClean="0">
                <a:solidFill>
                  <a:srgbClr val="008000"/>
                </a:solidFill>
                <a:latin typeface="Calibri" pitchFamily="34" charset="0"/>
                <a:cs typeface="+mn-cs"/>
              </a:rPr>
              <a:t>I</a:t>
            </a:r>
            <a:r>
              <a:rPr lang="en-GB" sz="4000" b="1" dirty="0" smtClean="0">
                <a:solidFill>
                  <a:srgbClr val="008000"/>
                </a:solidFill>
                <a:latin typeface="Calibri" pitchFamily="34" charset="0"/>
                <a:cs typeface="+mn-cs"/>
              </a:rPr>
              <a:t>mplementation challenges </a:t>
            </a:r>
            <a:endParaRPr lang="en-GB" sz="4000" b="1" dirty="0" smtClean="0">
              <a:solidFill>
                <a:srgbClr val="008000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3081" name="Text Box 6"/>
          <p:cNvSpPr txBox="1">
            <a:spLocks noChangeArrowheads="1"/>
          </p:cNvSpPr>
          <p:nvPr/>
        </p:nvSpPr>
        <p:spPr bwMode="auto">
          <a:xfrm>
            <a:off x="4977462" y="5013325"/>
            <a:ext cx="383951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b="1" dirty="0">
                <a:solidFill>
                  <a:schemeClr val="bg2">
                    <a:lumMod val="50000"/>
                    <a:lumOff val="50000"/>
                  </a:schemeClr>
                </a:solidFill>
                <a:latin typeface="Arial" pitchFamily="34" charset="0"/>
                <a:cs typeface="+mn-cs"/>
              </a:rPr>
              <a:t>           </a:t>
            </a:r>
            <a:r>
              <a:rPr lang="en-GB" b="1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Arial" pitchFamily="34" charset="0"/>
                <a:cs typeface="+mn-cs"/>
              </a:rPr>
              <a:t>Brussels, 31 January 2012</a:t>
            </a:r>
            <a:endParaRPr lang="en-GB" b="1" dirty="0">
              <a:solidFill>
                <a:schemeClr val="bg2">
                  <a:lumMod val="50000"/>
                  <a:lumOff val="50000"/>
                </a:schemeClr>
              </a:solidFill>
              <a:latin typeface="Arial" pitchFamily="34" charset="0"/>
              <a:cs typeface="+mn-cs"/>
            </a:endParaRPr>
          </a:p>
          <a:p>
            <a:pPr marL="2425700" indent="-2425700" algn="r">
              <a:defRPr/>
            </a:pPr>
            <a:r>
              <a:rPr lang="fi-FI" b="1" dirty="0" smtClean="0">
                <a:solidFill>
                  <a:srgbClr val="008000"/>
                </a:solidFill>
                <a:latin typeface="Calibri" pitchFamily="34" charset="0"/>
              </a:rPr>
              <a:t>Thomas PICHET </a:t>
            </a:r>
            <a:endParaRPr lang="fi-FI" b="1" dirty="0">
              <a:solidFill>
                <a:srgbClr val="008000"/>
              </a:solidFill>
              <a:latin typeface="Calibri" pitchFamily="34" charset="0"/>
            </a:endParaRPr>
          </a:p>
          <a:p>
            <a:pPr marL="2425700" indent="-2425700" algn="r">
              <a:defRPr/>
            </a:pPr>
            <a:r>
              <a:rPr lang="fi-FI" b="1" dirty="0" smtClean="0">
                <a:solidFill>
                  <a:schemeClr val="bg2">
                    <a:lumMod val="50000"/>
                    <a:lumOff val="50000"/>
                  </a:schemeClr>
                </a:solidFill>
                <a:latin typeface="Calibri" pitchFamily="34" charset="0"/>
              </a:rPr>
              <a:t>European Forest Institute</a:t>
            </a:r>
            <a:endParaRPr lang="fi-FI" b="1" dirty="0">
              <a:solidFill>
                <a:schemeClr val="bg2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5"/>
          <p:cNvSpPr>
            <a:spLocks noChangeArrowheads="1"/>
          </p:cNvSpPr>
          <p:nvPr/>
        </p:nvSpPr>
        <p:spPr bwMode="auto">
          <a:xfrm>
            <a:off x="250700" y="1484784"/>
            <a:ext cx="87137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4000" b="1" dirty="0" smtClean="0">
                <a:solidFill>
                  <a:srgbClr val="008000"/>
                </a:solidFill>
                <a:latin typeface="Calibri" pitchFamily="34" charset="0"/>
                <a:cs typeface="+mn-cs"/>
              </a:rPr>
              <a:t>Timber tracking systems</a:t>
            </a:r>
            <a:endParaRPr lang="fi-FI" sz="4000" b="1" dirty="0">
              <a:solidFill>
                <a:srgbClr val="008000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-612576" y="1772816"/>
            <a:ext cx="871378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fi-FI" sz="2800" dirty="0" smtClean="0">
              <a:latin typeface="Calibri" pitchFamily="34" charset="0"/>
              <a:cs typeface="+mn-cs"/>
            </a:endParaRPr>
          </a:p>
          <a:p>
            <a:pPr>
              <a:buFont typeface="Arial" pitchFamily="34" charset="0"/>
              <a:buChar char="•"/>
              <a:defRPr/>
            </a:pPr>
            <a:endParaRPr lang="fi-FI" sz="2800" dirty="0">
              <a:latin typeface="Calibri" pitchFamily="34" charset="0"/>
              <a:cs typeface="+mn-cs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13891" y="3533063"/>
            <a:ext cx="1244583" cy="33855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dirty="0" smtClean="0"/>
              <a:t>Forest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3091930" y="3433050"/>
            <a:ext cx="1012825" cy="5508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 sz="1600" b="0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3174476" y="3444163"/>
            <a:ext cx="1012825" cy="550862"/>
          </a:xfrm>
          <a:prstGeom prst="rect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 sz="1600" b="0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249387" y="3625138"/>
            <a:ext cx="81855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fr-CH" sz="1600" b="1" dirty="0">
                <a:solidFill>
                  <a:srgbClr val="000000"/>
                </a:solidFill>
              </a:rPr>
              <a:t>Transport</a:t>
            </a:r>
            <a:endParaRPr lang="fr-CH" sz="1600" b="1" dirty="0">
              <a:latin typeface="Times New Roman" pitchFamily="18" charset="0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4884217" y="3433050"/>
            <a:ext cx="1012825" cy="5508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 sz="1600" b="0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4973119" y="3426720"/>
            <a:ext cx="1357322" cy="550862"/>
          </a:xfrm>
          <a:prstGeom prst="rect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 sz="1600" b="0"/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5076056" y="3582706"/>
            <a:ext cx="94808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fr-CH" sz="1600" b="1" dirty="0" err="1" smtClean="0">
                <a:solidFill>
                  <a:srgbClr val="000000"/>
                </a:solidFill>
              </a:rPr>
              <a:t>Processing</a:t>
            </a:r>
            <a:r>
              <a:rPr lang="fr-CH" sz="1600" b="1" dirty="0" smtClean="0">
                <a:solidFill>
                  <a:srgbClr val="000000"/>
                </a:solidFill>
              </a:rPr>
              <a:t> </a:t>
            </a:r>
            <a:endParaRPr lang="fr-CH" sz="1600" b="1" dirty="0">
              <a:latin typeface="Times New Roman" pitchFamily="18" charset="0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7065165" y="3433050"/>
            <a:ext cx="1012825" cy="5508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 sz="1600" b="0"/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7065165" y="3433050"/>
            <a:ext cx="1012825" cy="550863"/>
          </a:xfrm>
          <a:prstGeom prst="rect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 sz="1600" b="0"/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7287188" y="3625138"/>
            <a:ext cx="559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fr-CH" sz="1600" b="1" dirty="0" smtClean="0">
                <a:solidFill>
                  <a:srgbClr val="000000"/>
                </a:solidFill>
              </a:rPr>
              <a:t>Export</a:t>
            </a:r>
            <a:endParaRPr lang="fr-CH" sz="1600" b="1" dirty="0">
              <a:solidFill>
                <a:srgbClr val="000000"/>
              </a:solidFill>
            </a:endParaRPr>
          </a:p>
        </p:txBody>
      </p:sp>
      <p:pic>
        <p:nvPicPr>
          <p:cNvPr id="15" name="Picture 23" descr="SY00598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28717" y="3879138"/>
            <a:ext cx="1166813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4" descr="MCj0233784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71556" y="3763250"/>
            <a:ext cx="1104900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5" descr="MCj0149789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15797" y="3855348"/>
            <a:ext cx="1044575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68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58409" y="3283844"/>
            <a:ext cx="691172" cy="9755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" name="Picture 268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2657" y="3212406"/>
            <a:ext cx="691172" cy="9755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0" name="Picture 268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3963" y="3212406"/>
            <a:ext cx="691172" cy="9755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1" name="Picture 268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6905" y="3283844"/>
            <a:ext cx="691172" cy="9755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2" name="Picture 268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9715" y="3140968"/>
            <a:ext cx="691172" cy="9755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3" name="Striped Right Arrow 22"/>
          <p:cNvSpPr/>
          <p:nvPr/>
        </p:nvSpPr>
        <p:spPr bwMode="auto">
          <a:xfrm>
            <a:off x="2544227" y="3426720"/>
            <a:ext cx="428628" cy="571504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96" charset="-128"/>
            </a:endParaRPr>
          </a:p>
        </p:txBody>
      </p:sp>
      <p:sp>
        <p:nvSpPr>
          <p:cNvPr id="24" name="Striped Right Arrow 23"/>
          <p:cNvSpPr/>
          <p:nvPr/>
        </p:nvSpPr>
        <p:spPr bwMode="auto">
          <a:xfrm>
            <a:off x="4330177" y="3426720"/>
            <a:ext cx="428628" cy="571504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96" charset="-128"/>
            </a:endParaRPr>
          </a:p>
        </p:txBody>
      </p:sp>
      <p:sp>
        <p:nvSpPr>
          <p:cNvPr id="25" name="Striped Right Arrow 24"/>
          <p:cNvSpPr/>
          <p:nvPr/>
        </p:nvSpPr>
        <p:spPr bwMode="auto">
          <a:xfrm>
            <a:off x="6559575" y="3426720"/>
            <a:ext cx="428628" cy="571504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96" charset="-128"/>
            </a:endParaRPr>
          </a:p>
        </p:txBody>
      </p:sp>
      <p:pic>
        <p:nvPicPr>
          <p:cNvPr id="26" name="Picture 25" descr="View Details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401" y="4250772"/>
            <a:ext cx="785818" cy="70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258211" y="3641034"/>
            <a:ext cx="1428760" cy="5847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 dirty="0" smtClean="0">
                <a:solidFill>
                  <a:srgbClr val="000000"/>
                </a:solidFill>
              </a:rPr>
              <a:t>Border entry point</a:t>
            </a: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1331640" y="3356992"/>
            <a:ext cx="1146428" cy="338554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 dirty="0" smtClean="0">
                <a:solidFill>
                  <a:srgbClr val="000000"/>
                </a:solidFill>
              </a:rPr>
              <a:t>Forest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D7729C-CB44-4478-8612-37F15AFCCC56}" type="slidenum">
              <a:rPr lang="en-GB">
                <a:solidFill>
                  <a:srgbClr val="FDF6E5"/>
                </a:solidFill>
              </a:rPr>
              <a:pPr/>
              <a:t>9</a:t>
            </a:fld>
            <a:endParaRPr lang="en-GB">
              <a:solidFill>
                <a:srgbClr val="FDF6E5"/>
              </a:solidFill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1412875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3200" b="1" dirty="0" smtClean="0">
                <a:solidFill>
                  <a:srgbClr val="008000"/>
                </a:solidFill>
                <a:latin typeface="Calibri" pitchFamily="34" charset="0"/>
              </a:rPr>
              <a:t>I</a:t>
            </a:r>
            <a:r>
              <a:rPr lang="de-DE" sz="3200" b="1" dirty="0" smtClean="0">
                <a:solidFill>
                  <a:srgbClr val="008000"/>
                </a:solidFill>
                <a:latin typeface="Calibri" pitchFamily="34" charset="0"/>
              </a:rPr>
              <a:t>mplementation challenges for tracking systems:</a:t>
            </a:r>
          </a:p>
          <a:p>
            <a:pPr algn="ctr"/>
            <a:endParaRPr lang="de-DE" sz="2000" b="1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2800" b="1" dirty="0" smtClean="0">
                <a:solidFill>
                  <a:schemeClr val="bg2"/>
                </a:solidFill>
                <a:latin typeface="Calibri" pitchFamily="34" charset="0"/>
              </a:rPr>
              <a:t> </a:t>
            </a:r>
            <a:r>
              <a:rPr lang="de-DE" sz="2800" dirty="0" smtClean="0">
                <a:solidFill>
                  <a:schemeClr val="bg2"/>
                </a:solidFill>
                <a:latin typeface="Calibri" pitchFamily="34" charset="0"/>
              </a:rPr>
              <a:t>N</a:t>
            </a:r>
            <a:r>
              <a:rPr lang="de-DE" sz="2800" dirty="0" smtClean="0">
                <a:solidFill>
                  <a:schemeClr val="bg2"/>
                </a:solidFill>
                <a:latin typeface="Calibri" pitchFamily="34" charset="0"/>
              </a:rPr>
              <a:t>ew technology for the forest sector</a:t>
            </a:r>
          </a:p>
          <a:p>
            <a:endParaRPr lang="de-DE" sz="2000" dirty="0" smtClean="0">
              <a:solidFill>
                <a:schemeClr val="bg2"/>
              </a:solidFill>
              <a:latin typeface="Calibri" pitchFamily="34" charset="0"/>
            </a:endParaRP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Difficulty to anticipate detailed system architecture at the project design phase which leaves room for interpretation during implementation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Lack of capacity in Government agencies, private sector and IT providers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Little expertise available to adapt technology to forest sector</a:t>
            </a:r>
          </a:p>
          <a:p>
            <a:pPr marL="1028700" lvl="1" indent="-571500">
              <a:buFont typeface="Wingdings" pitchFamily="2" charset="2"/>
              <a:buChar char="Ø"/>
            </a:pPr>
            <a:r>
              <a:rPr lang="de-DE" sz="2400" dirty="0" smtClean="0">
                <a:solidFill>
                  <a:schemeClr val="bg2"/>
                </a:solidFill>
                <a:latin typeface="Calibri" pitchFamily="34" charset="0"/>
              </a:rPr>
              <a:t>Pending questions on development costs, maintenance, intellectual property rights,.... </a:t>
            </a:r>
          </a:p>
          <a:p>
            <a:pPr marL="1028700" lvl="1" indent="-571500"/>
            <a:endParaRPr lang="de-DE" sz="2400" dirty="0" smtClean="0">
              <a:solidFill>
                <a:schemeClr val="bg2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de-DE" sz="3200" b="1" dirty="0" smtClean="0">
              <a:solidFill>
                <a:schemeClr val="bg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FLEGT_powerpoint_template</Template>
  <TotalTime>1990</TotalTime>
  <Words>586</Words>
  <Application>Microsoft Office PowerPoint</Application>
  <PresentationFormat>On-screen Show (4:3)</PresentationFormat>
  <Paragraphs>94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Kimono</vt:lpstr>
      <vt:lpstr>COMIFAC timber traceability study</vt:lpstr>
      <vt:lpstr>Slide 2</vt:lpstr>
      <vt:lpstr>Issues</vt:lpstr>
      <vt:lpstr>Solutions</vt:lpstr>
      <vt:lpstr>Recommendations</vt:lpstr>
      <vt:lpstr>Slide 6</vt:lpstr>
      <vt:lpstr>Slide 7</vt:lpstr>
      <vt:lpstr>Slide 8</vt:lpstr>
      <vt:lpstr>Slide 9</vt:lpstr>
      <vt:lpstr>Slide 10</vt:lpstr>
      <vt:lpstr>Slide 11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Billedo</dc:creator>
  <cp:lastModifiedBy>Thomas Pichet</cp:lastModifiedBy>
  <cp:revision>336</cp:revision>
  <dcterms:created xsi:type="dcterms:W3CDTF">2007-10-10T11:31:54Z</dcterms:created>
  <dcterms:modified xsi:type="dcterms:W3CDTF">2012-01-31T09:45:42Z</dcterms:modified>
</cp:coreProperties>
</file>