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687" r:id="rId3"/>
  </p:sldMasterIdLst>
  <p:notesMasterIdLst>
    <p:notesMasterId r:id="rId26"/>
  </p:notesMasterIdLst>
  <p:handoutMasterIdLst>
    <p:handoutMasterId r:id="rId27"/>
  </p:handoutMasterIdLst>
  <p:sldIdLst>
    <p:sldId id="340" r:id="rId4"/>
    <p:sldId id="366" r:id="rId5"/>
    <p:sldId id="381" r:id="rId6"/>
    <p:sldId id="382" r:id="rId7"/>
    <p:sldId id="343" r:id="rId8"/>
    <p:sldId id="369" r:id="rId9"/>
    <p:sldId id="370" r:id="rId10"/>
    <p:sldId id="371" r:id="rId11"/>
    <p:sldId id="372" r:id="rId12"/>
    <p:sldId id="344" r:id="rId13"/>
    <p:sldId id="378" r:id="rId14"/>
    <p:sldId id="375" r:id="rId15"/>
    <p:sldId id="376" r:id="rId16"/>
    <p:sldId id="362" r:id="rId17"/>
    <p:sldId id="363" r:id="rId18"/>
    <p:sldId id="380" r:id="rId19"/>
    <p:sldId id="383" r:id="rId20"/>
    <p:sldId id="379" r:id="rId21"/>
    <p:sldId id="350" r:id="rId22"/>
    <p:sldId id="359" r:id="rId23"/>
    <p:sldId id="365" r:id="rId24"/>
    <p:sldId id="336" r:id="rId25"/>
  </p:sldIdLst>
  <p:sldSz cx="9906000" cy="6858000" type="A4"/>
  <p:notesSz cx="6797675" cy="9928225"/>
  <p:defaultTextStyle>
    <a:defPPr>
      <a:defRPr lang="th-TH"/>
    </a:defPPr>
    <a:lvl1pPr algn="l" rtl="0" fontAlgn="base">
      <a:spcBef>
        <a:spcPct val="0"/>
      </a:spcBef>
      <a:spcAft>
        <a:spcPct val="0"/>
      </a:spcAft>
      <a:defRPr kumimoji="1" sz="2800" kern="1200" baseline="-25000">
        <a:solidFill>
          <a:schemeClr val="tx1"/>
        </a:solidFill>
        <a:latin typeface="Arial" charset="0"/>
        <a:ea typeface="MS PGothic" pitchFamily="34" charset="-128"/>
        <a:cs typeface="Angsana New" pitchFamily="18" charset="-34"/>
      </a:defRPr>
    </a:lvl1pPr>
    <a:lvl2pPr marL="457200" algn="l" rtl="0" fontAlgn="base">
      <a:spcBef>
        <a:spcPct val="0"/>
      </a:spcBef>
      <a:spcAft>
        <a:spcPct val="0"/>
      </a:spcAft>
      <a:defRPr kumimoji="1" sz="2800" kern="1200" baseline="-25000">
        <a:solidFill>
          <a:schemeClr val="tx1"/>
        </a:solidFill>
        <a:latin typeface="Arial" charset="0"/>
        <a:ea typeface="MS PGothic" pitchFamily="34" charset="-128"/>
        <a:cs typeface="Angsana New" pitchFamily="18" charset="-34"/>
      </a:defRPr>
    </a:lvl2pPr>
    <a:lvl3pPr marL="914400" algn="l" rtl="0" fontAlgn="base">
      <a:spcBef>
        <a:spcPct val="0"/>
      </a:spcBef>
      <a:spcAft>
        <a:spcPct val="0"/>
      </a:spcAft>
      <a:defRPr kumimoji="1" sz="2800" kern="1200" baseline="-25000">
        <a:solidFill>
          <a:schemeClr val="tx1"/>
        </a:solidFill>
        <a:latin typeface="Arial" charset="0"/>
        <a:ea typeface="MS PGothic" pitchFamily="34" charset="-128"/>
        <a:cs typeface="Angsana New" pitchFamily="18" charset="-34"/>
      </a:defRPr>
    </a:lvl3pPr>
    <a:lvl4pPr marL="1371600" algn="l" rtl="0" fontAlgn="base">
      <a:spcBef>
        <a:spcPct val="0"/>
      </a:spcBef>
      <a:spcAft>
        <a:spcPct val="0"/>
      </a:spcAft>
      <a:defRPr kumimoji="1" sz="2800" kern="1200" baseline="-25000">
        <a:solidFill>
          <a:schemeClr val="tx1"/>
        </a:solidFill>
        <a:latin typeface="Arial" charset="0"/>
        <a:ea typeface="MS PGothic" pitchFamily="34" charset="-128"/>
        <a:cs typeface="Angsana New" pitchFamily="18" charset="-34"/>
      </a:defRPr>
    </a:lvl4pPr>
    <a:lvl5pPr marL="1828800" algn="l" rtl="0" fontAlgn="base">
      <a:spcBef>
        <a:spcPct val="0"/>
      </a:spcBef>
      <a:spcAft>
        <a:spcPct val="0"/>
      </a:spcAft>
      <a:defRPr kumimoji="1" sz="2800" kern="1200" baseline="-25000">
        <a:solidFill>
          <a:schemeClr val="tx1"/>
        </a:solidFill>
        <a:latin typeface="Arial" charset="0"/>
        <a:ea typeface="MS PGothic" pitchFamily="34" charset="-128"/>
        <a:cs typeface="Angsana New" pitchFamily="18" charset="-34"/>
      </a:defRPr>
    </a:lvl5pPr>
    <a:lvl6pPr marL="2286000" algn="l" defTabSz="914400" rtl="0" eaLnBrk="1" latinLnBrk="0" hangingPunct="1">
      <a:defRPr kumimoji="1" sz="2800" kern="1200" baseline="-25000">
        <a:solidFill>
          <a:schemeClr val="tx1"/>
        </a:solidFill>
        <a:latin typeface="Arial" charset="0"/>
        <a:ea typeface="MS PGothic" pitchFamily="34" charset="-128"/>
        <a:cs typeface="Angsana New" pitchFamily="18" charset="-34"/>
      </a:defRPr>
    </a:lvl6pPr>
    <a:lvl7pPr marL="2743200" algn="l" defTabSz="914400" rtl="0" eaLnBrk="1" latinLnBrk="0" hangingPunct="1">
      <a:defRPr kumimoji="1" sz="2800" kern="1200" baseline="-25000">
        <a:solidFill>
          <a:schemeClr val="tx1"/>
        </a:solidFill>
        <a:latin typeface="Arial" charset="0"/>
        <a:ea typeface="MS PGothic" pitchFamily="34" charset="-128"/>
        <a:cs typeface="Angsana New" pitchFamily="18" charset="-34"/>
      </a:defRPr>
    </a:lvl7pPr>
    <a:lvl8pPr marL="3200400" algn="l" defTabSz="914400" rtl="0" eaLnBrk="1" latinLnBrk="0" hangingPunct="1">
      <a:defRPr kumimoji="1" sz="2800" kern="1200" baseline="-25000">
        <a:solidFill>
          <a:schemeClr val="tx1"/>
        </a:solidFill>
        <a:latin typeface="Arial" charset="0"/>
        <a:ea typeface="MS PGothic" pitchFamily="34" charset="-128"/>
        <a:cs typeface="Angsana New" pitchFamily="18" charset="-34"/>
      </a:defRPr>
    </a:lvl8pPr>
    <a:lvl9pPr marL="3657600" algn="l" defTabSz="914400" rtl="0" eaLnBrk="1" latinLnBrk="0" hangingPunct="1">
      <a:defRPr kumimoji="1" sz="2800" kern="1200" baseline="-25000">
        <a:solidFill>
          <a:schemeClr val="tx1"/>
        </a:solidFill>
        <a:latin typeface="Arial" charset="0"/>
        <a:ea typeface="MS PGothic" pitchFamily="34" charset="-128"/>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42B3"/>
    <a:srgbClr val="FFA827"/>
    <a:srgbClr val="4D4D4D"/>
    <a:srgbClr val="0066FF"/>
    <a:srgbClr val="FFCC66"/>
    <a:srgbClr val="79256D"/>
    <a:srgbClr val="E19BD7"/>
    <a:srgbClr val="8BB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48" autoAdjust="0"/>
    <p:restoredTop sz="94670" autoAdjust="0"/>
  </p:normalViewPr>
  <p:slideViewPr>
    <p:cSldViewPr>
      <p:cViewPr>
        <p:scale>
          <a:sx n="75" d="100"/>
          <a:sy n="75" d="100"/>
        </p:scale>
        <p:origin x="-762"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defRPr kumimoji="0" sz="1200" baseline="0"/>
            </a:lvl1pPr>
          </a:lstStyle>
          <a:p>
            <a:pPr>
              <a:defRPr/>
            </a:pPr>
            <a:endParaRPr lang="ja-JP" altLang="th-TH"/>
          </a:p>
        </p:txBody>
      </p:sp>
      <p:sp>
        <p:nvSpPr>
          <p:cNvPr id="51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kumimoji="0" sz="1200" baseline="0"/>
            </a:lvl1pPr>
          </a:lstStyle>
          <a:p>
            <a:pPr>
              <a:defRPr/>
            </a:pPr>
            <a:fld id="{1EAC0CAE-23E0-4106-9FCD-0092A6958558}" type="datetime1">
              <a:rPr lang="ja-JP" altLang="en-US"/>
              <a:pPr>
                <a:defRPr/>
              </a:pPr>
              <a:t>2012/6/12</a:t>
            </a:fld>
            <a:endParaRPr lang="th-TH" altLang="ja-JP"/>
          </a:p>
        </p:txBody>
      </p:sp>
      <p:sp>
        <p:nvSpPr>
          <p:cNvPr id="512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defRPr kumimoji="0" sz="1200" baseline="0"/>
            </a:lvl1pPr>
          </a:lstStyle>
          <a:p>
            <a:pPr>
              <a:defRPr/>
            </a:pPr>
            <a:endParaRPr lang="ja-JP" altLang="th-TH"/>
          </a:p>
        </p:txBody>
      </p:sp>
      <p:sp>
        <p:nvSpPr>
          <p:cNvPr id="512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defRPr kumimoji="0" sz="1200" baseline="0"/>
            </a:lvl1pPr>
          </a:lstStyle>
          <a:p>
            <a:pPr>
              <a:defRPr/>
            </a:pPr>
            <a:fld id="{4B85008E-EF28-4DF4-A0BE-F25BEE4A753B}" type="slidenum">
              <a:rPr lang="en-US" altLang="ja-JP"/>
              <a:pPr>
                <a:defRPr/>
              </a:pPr>
              <a:t>‹#›</a:t>
            </a:fld>
            <a:endParaRPr lang="ja-JP" alt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defRPr kumimoji="0" sz="1200" baseline="0"/>
            </a:lvl1pPr>
          </a:lstStyle>
          <a:p>
            <a:pPr>
              <a:defRPr/>
            </a:pPr>
            <a:endParaRPr lang="ja-JP" altLang="th-TH"/>
          </a:p>
        </p:txBody>
      </p:sp>
      <p:sp>
        <p:nvSpPr>
          <p:cNvPr id="409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kumimoji="0" sz="1200" baseline="0"/>
            </a:lvl1pPr>
          </a:lstStyle>
          <a:p>
            <a:pPr>
              <a:defRPr/>
            </a:pPr>
            <a:fld id="{7A90A1DF-E5FD-4E79-8736-5EDCEBFDFD31}" type="datetime1">
              <a:rPr lang="ja-JP" altLang="en-US"/>
              <a:pPr>
                <a:defRPr/>
              </a:pPr>
              <a:t>2012/6/12</a:t>
            </a:fld>
            <a:endParaRPr lang="th-TH" altLang="ja-JP"/>
          </a:p>
        </p:txBody>
      </p:sp>
      <p:sp>
        <p:nvSpPr>
          <p:cNvPr id="37892" name="Rectangle 4"/>
          <p:cNvSpPr>
            <a:spLocks noGrp="1" noRot="1" noChangeAspect="1" noChangeArrowheads="1" noTextEdit="1"/>
          </p:cNvSpPr>
          <p:nvPr>
            <p:ph type="sldImg" idx="2"/>
          </p:nvPr>
        </p:nvSpPr>
        <p:spPr bwMode="auto">
          <a:xfrm>
            <a:off x="712788" y="744538"/>
            <a:ext cx="5376862" cy="3722687"/>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79450" y="4716463"/>
            <a:ext cx="5438775" cy="447040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4096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defRPr kumimoji="0" sz="1200" baseline="0"/>
            </a:lvl1pPr>
          </a:lstStyle>
          <a:p>
            <a:pPr>
              <a:defRPr/>
            </a:pPr>
            <a:endParaRPr lang="ja-JP" altLang="th-TH"/>
          </a:p>
        </p:txBody>
      </p:sp>
      <p:sp>
        <p:nvSpPr>
          <p:cNvPr id="40967" name="Rectangle 7"/>
          <p:cNvSpPr>
            <a:spLocks noGrp="1" noChangeArrowheads="1"/>
          </p:cNvSpPr>
          <p:nvPr>
            <p:ph type="sldNum" sz="quarter" idx="5"/>
          </p:nvPr>
        </p:nvSpPr>
        <p:spPr bwMode="auto">
          <a:xfrm>
            <a:off x="3686175" y="9278938"/>
            <a:ext cx="2946400" cy="493712"/>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defRPr kumimoji="0" sz="1200" baseline="0"/>
            </a:lvl1pPr>
          </a:lstStyle>
          <a:p>
            <a:pPr>
              <a:defRPr/>
            </a:pPr>
            <a:fld id="{AB77DB97-0570-4898-90B5-E9D2EDF7D6AB}" type="slidenum">
              <a:rPr lang="en-US" altLang="ja-JP"/>
              <a:pPr>
                <a:defRPr/>
              </a:pPr>
              <a:t>‹#›</a:t>
            </a:fld>
            <a:endParaRPr lang="ja-JP" altLang="th-TH"/>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txBox="1">
            <a:spLocks noGrp="1" noChangeArrowheads="1"/>
          </p:cNvSpPr>
          <p:nvPr/>
        </p:nvSpPr>
        <p:spPr bwMode="auto">
          <a:xfrm>
            <a:off x="3849688" y="0"/>
            <a:ext cx="2946400" cy="496888"/>
          </a:xfrm>
          <a:prstGeom prst="rect">
            <a:avLst/>
          </a:prstGeom>
          <a:noFill/>
          <a:ln w="9525">
            <a:noFill/>
            <a:miter lim="800000"/>
            <a:headEnd/>
            <a:tailEnd/>
          </a:ln>
        </p:spPr>
        <p:txBody>
          <a:bodyPr lIns="91430" tIns="45714" rIns="91430" bIns="45714"/>
          <a:lstStyle/>
          <a:p>
            <a:pPr algn="r"/>
            <a:fld id="{B5CF6FD1-8EA7-4873-B8F5-F0515A0B2A4F}" type="datetime1">
              <a:rPr kumimoji="0" lang="ja-JP" altLang="en-US" sz="1200" baseline="0"/>
              <a:pPr algn="r"/>
              <a:t>2012/6/12</a:t>
            </a:fld>
            <a:endParaRPr kumimoji="0" lang="th-TH" altLang="ja-JP" sz="1200" baseline="0"/>
          </a:p>
        </p:txBody>
      </p:sp>
      <p:sp>
        <p:nvSpPr>
          <p:cNvPr id="40962" name="Rectangle 7"/>
          <p:cNvSpPr txBox="1">
            <a:spLocks noGrp="1" noChangeArrowheads="1"/>
          </p:cNvSpPr>
          <p:nvPr/>
        </p:nvSpPr>
        <p:spPr bwMode="auto">
          <a:xfrm>
            <a:off x="3686175" y="9278938"/>
            <a:ext cx="2946400" cy="493712"/>
          </a:xfrm>
          <a:prstGeom prst="rect">
            <a:avLst/>
          </a:prstGeom>
          <a:noFill/>
          <a:ln w="9525">
            <a:noFill/>
            <a:miter lim="800000"/>
            <a:headEnd/>
            <a:tailEnd/>
          </a:ln>
        </p:spPr>
        <p:txBody>
          <a:bodyPr lIns="91430" tIns="45714" rIns="91430" bIns="45714" anchor="b"/>
          <a:lstStyle/>
          <a:p>
            <a:pPr algn="r"/>
            <a:fld id="{86D091B0-9893-4694-9129-DA77A31293CC}" type="slidenum">
              <a:rPr kumimoji="0" lang="en-US" altLang="ja-JP" sz="1200" baseline="0"/>
              <a:pPr algn="r"/>
              <a:t>1</a:t>
            </a:fld>
            <a:endParaRPr kumimoji="0" lang="ja-JP" altLang="th-TH" sz="1200" baseline="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r>
              <a:rPr lang="en-US" altLang="ja-JP" sz="1000" smtClean="0"/>
              <a:t>OPTION 2 for title slide.</a:t>
            </a:r>
          </a:p>
          <a:p>
            <a:pPr eaLnBrk="1" hangingPunct="1">
              <a:lnSpc>
                <a:spcPct val="80000"/>
              </a:lnSpc>
            </a:pPr>
            <a:r>
              <a:rPr lang="en-US" altLang="ja-JP" sz="1000" smtClean="0"/>
              <a:t>GUIDELINES: Try to keep titles short. Justify left and don’t center the text. Font used is Calibri, size 32pt in title, 20pt in subtitle.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0DB86F48-588E-4FA9-893B-0DAD7E958D2E}" type="slidenum">
              <a:rPr lang="en-US" smtClean="0">
                <a:ea typeface="Arial Unicode MS" pitchFamily="34" charset="-128"/>
                <a:cs typeface="Arial Unicode MS" pitchFamily="34" charset="-128"/>
              </a:rPr>
              <a:pPr/>
              <a:t>3</a:t>
            </a:fld>
            <a:endParaRPr lang="en-US" smtClean="0">
              <a:ea typeface="Arial Unicode MS" pitchFamily="34" charset="-128"/>
              <a:cs typeface="Arial Unicode MS" pitchFamily="34" charset="-128"/>
            </a:endParaRPr>
          </a:p>
        </p:txBody>
      </p:sp>
      <p:sp>
        <p:nvSpPr>
          <p:cNvPr id="57346" name="Rectangle 2"/>
          <p:cNvSpPr>
            <a:spLocks noGrp="1" noRot="1" noChangeAspect="1" noChangeArrowheads="1" noTextEdit="1"/>
          </p:cNvSpPr>
          <p:nvPr>
            <p:ph type="sldImg"/>
          </p:nvPr>
        </p:nvSpPr>
        <p:spPr>
          <a:xfrm>
            <a:off x="2119631" y="746416"/>
            <a:ext cx="2561897" cy="3720837"/>
          </a:xfrm>
          <a:ln/>
        </p:spPr>
      </p:sp>
      <p:sp>
        <p:nvSpPr>
          <p:cNvPr id="57347" name="Rectangle 3"/>
          <p:cNvSpPr>
            <a:spLocks noGrp="1" noChangeArrowheads="1"/>
          </p:cNvSpPr>
          <p:nvPr>
            <p:ph type="body" idx="1"/>
          </p:nvPr>
        </p:nvSpPr>
        <p:spPr>
          <a:xfrm>
            <a:off x="679072" y="4716807"/>
            <a:ext cx="5439533" cy="4467252"/>
          </a:xfrm>
          <a:noFill/>
          <a:ln/>
        </p:spPr>
        <p:txBody>
          <a:bodyPr/>
          <a:lstStyle/>
          <a:p>
            <a:pPr defTabSz="457200" eaLnBrk="1" hangingPunct="1"/>
            <a:endParaRPr lang="en-US" smtClean="0"/>
          </a:p>
          <a:p>
            <a:pPr defTabSz="4572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908CEE9F-458C-4F5F-83A5-FD393E413CF3}" type="slidenum">
              <a:rPr lang="en-US" smtClean="0">
                <a:ea typeface="Arial Unicode MS" pitchFamily="34" charset="-128"/>
                <a:cs typeface="Arial Unicode MS" pitchFamily="34" charset="-128"/>
              </a:rPr>
              <a:pPr/>
              <a:t>4</a:t>
            </a:fld>
            <a:endParaRPr lang="en-US" smtClean="0">
              <a:ea typeface="Arial Unicode MS" pitchFamily="34" charset="-128"/>
              <a:cs typeface="Arial Unicode MS" pitchFamily="34" charset="-128"/>
            </a:endParaRPr>
          </a:p>
        </p:txBody>
      </p:sp>
      <p:sp>
        <p:nvSpPr>
          <p:cNvPr id="59394" name="Rectangle 2"/>
          <p:cNvSpPr>
            <a:spLocks noGrp="1" noRot="1" noChangeAspect="1" noChangeArrowheads="1" noTextEdit="1"/>
          </p:cNvSpPr>
          <p:nvPr>
            <p:ph type="sldImg"/>
          </p:nvPr>
        </p:nvSpPr>
        <p:spPr>
          <a:xfrm>
            <a:off x="715963" y="746125"/>
            <a:ext cx="5373687" cy="3721100"/>
          </a:xfrm>
          <a:ln/>
        </p:spPr>
      </p:sp>
      <p:sp>
        <p:nvSpPr>
          <p:cNvPr id="59395" name="Rectangle 3"/>
          <p:cNvSpPr>
            <a:spLocks noGrp="1" noChangeArrowheads="1"/>
          </p:cNvSpPr>
          <p:nvPr>
            <p:ph type="body" idx="1"/>
          </p:nvPr>
        </p:nvSpPr>
        <p:spPr>
          <a:noFill/>
          <a:ln/>
        </p:spPr>
        <p:txBody>
          <a:bodyPr/>
          <a:lstStyle/>
          <a:p>
            <a:pPr defTabSz="457200" eaLnBrk="1" hangingPunct="1"/>
            <a:endParaRPr lang="th-TH" smtClean="0">
              <a:cs typeface="Cordia New" pitchFamily="34" charset="-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pic>
        <p:nvPicPr>
          <p:cNvPr id="4" name="Picture 28" descr="title"/>
          <p:cNvPicPr>
            <a:picLocks noChangeAspect="1" noChangeArrowheads="1"/>
          </p:cNvPicPr>
          <p:nvPr userDrawn="1"/>
        </p:nvPicPr>
        <p:blipFill>
          <a:blip r:embed="rId3" cstate="print"/>
          <a:srcRect/>
          <a:stretch>
            <a:fillRect/>
          </a:stretch>
        </p:blipFill>
        <p:spPr bwMode="auto">
          <a:xfrm>
            <a:off x="0" y="0"/>
            <a:ext cx="9906000" cy="6858000"/>
          </a:xfrm>
          <a:prstGeom prst="rect">
            <a:avLst/>
          </a:prstGeom>
          <a:noFill/>
          <a:ln w="9525">
            <a:noFill/>
            <a:miter lim="800000"/>
            <a:headEnd/>
            <a:tailEnd/>
          </a:ln>
        </p:spPr>
      </p:pic>
      <p:sp>
        <p:nvSpPr>
          <p:cNvPr id="5" name="Rectangle 29"/>
          <p:cNvSpPr>
            <a:spLocks noChangeArrowheads="1"/>
          </p:cNvSpPr>
          <p:nvPr userDrawn="1"/>
        </p:nvSpPr>
        <p:spPr bwMode="auto">
          <a:xfrm>
            <a:off x="0" y="0"/>
            <a:ext cx="9906000" cy="6858000"/>
          </a:xfrm>
          <a:prstGeom prst="rect">
            <a:avLst/>
          </a:prstGeom>
          <a:solidFill>
            <a:srgbClr val="800080">
              <a:alpha val="34000"/>
            </a:srgbClr>
          </a:solidFill>
          <a:ln w="9525">
            <a:solidFill>
              <a:schemeClr val="tx1"/>
            </a:solidFill>
            <a:miter lim="800000"/>
            <a:headEnd/>
            <a:tailEnd/>
          </a:ln>
          <a:effectLst/>
        </p:spPr>
        <p:txBody>
          <a:bodyPr wrap="none" anchor="ctr"/>
          <a:lstStyle/>
          <a:p>
            <a:pPr>
              <a:defRPr/>
            </a:pPr>
            <a:endParaRPr lang="en-AU"/>
          </a:p>
        </p:txBody>
      </p:sp>
      <p:sp>
        <p:nvSpPr>
          <p:cNvPr id="6" name="Rectangle 7"/>
          <p:cNvSpPr>
            <a:spLocks noChangeArrowheads="1"/>
          </p:cNvSpPr>
          <p:nvPr/>
        </p:nvSpPr>
        <p:spPr bwMode="auto">
          <a:xfrm>
            <a:off x="7099300" y="6245225"/>
            <a:ext cx="2311400" cy="476250"/>
          </a:xfrm>
          <a:prstGeom prst="rect">
            <a:avLst/>
          </a:prstGeom>
          <a:noFill/>
          <a:ln w="9525">
            <a:noFill/>
            <a:miter lim="800000"/>
            <a:headEnd/>
            <a:tailEnd/>
          </a:ln>
          <a:effectLst/>
        </p:spPr>
        <p:txBody>
          <a:bodyPr/>
          <a:lstStyle/>
          <a:p>
            <a:pPr algn="r">
              <a:defRPr/>
            </a:pPr>
            <a:fld id="{66BC3B85-3F4C-4EC6-9730-6420EBC2335D}" type="slidenum">
              <a:rPr kumimoji="0" lang="en-US" altLang="ja-JP" sz="1400" baseline="0"/>
              <a:pPr algn="r">
                <a:defRPr/>
              </a:pPr>
              <a:t>‹#›</a:t>
            </a:fld>
            <a:endParaRPr kumimoji="0" lang="ja-JP" altLang="th-TH" sz="1400" baseline="0"/>
          </a:p>
        </p:txBody>
      </p:sp>
      <p:sp>
        <p:nvSpPr>
          <p:cNvPr id="7" name="AutoShape 21"/>
          <p:cNvSpPr>
            <a:spLocks/>
          </p:cNvSpPr>
          <p:nvPr userDrawn="1"/>
        </p:nvSpPr>
        <p:spPr bwMode="auto">
          <a:xfrm>
            <a:off x="509588" y="717550"/>
            <a:ext cx="269875" cy="1600200"/>
          </a:xfrm>
          <a:prstGeom prst="leftBracket">
            <a:avLst>
              <a:gd name="adj" fmla="val 49412"/>
            </a:avLst>
          </a:prstGeom>
          <a:noFill/>
          <a:ln w="117475">
            <a:solidFill>
              <a:schemeClr val="folHlink"/>
            </a:solidFill>
            <a:round/>
            <a:headEnd/>
            <a:tailEnd/>
          </a:ln>
          <a:effectLst/>
        </p:spPr>
        <p:txBody>
          <a:bodyPr wrap="none" anchor="ctr"/>
          <a:lstStyle/>
          <a:p>
            <a:pPr>
              <a:defRPr/>
            </a:pPr>
            <a:endParaRPr lang="en-AU"/>
          </a:p>
        </p:txBody>
      </p:sp>
      <p:sp>
        <p:nvSpPr>
          <p:cNvPr id="8" name="AutoShape 22"/>
          <p:cNvSpPr>
            <a:spLocks/>
          </p:cNvSpPr>
          <p:nvPr userDrawn="1"/>
        </p:nvSpPr>
        <p:spPr bwMode="auto">
          <a:xfrm rot="10800000">
            <a:off x="8985250" y="722313"/>
            <a:ext cx="269875" cy="1600200"/>
          </a:xfrm>
          <a:prstGeom prst="leftBracket">
            <a:avLst>
              <a:gd name="adj" fmla="val 49412"/>
            </a:avLst>
          </a:prstGeom>
          <a:noFill/>
          <a:ln w="117475">
            <a:solidFill>
              <a:schemeClr val="folHlink"/>
            </a:solidFill>
            <a:round/>
            <a:headEnd/>
            <a:tailEnd/>
          </a:ln>
          <a:effectLst/>
        </p:spPr>
        <p:txBody>
          <a:bodyPr wrap="none" anchor="ctr"/>
          <a:lstStyle/>
          <a:p>
            <a:pPr>
              <a:defRPr/>
            </a:pPr>
            <a:endParaRPr lang="en-AU"/>
          </a:p>
        </p:txBody>
      </p:sp>
      <p:sp>
        <p:nvSpPr>
          <p:cNvPr id="9" name="Rectangle 32"/>
          <p:cNvSpPr>
            <a:spLocks noChangeArrowheads="1"/>
          </p:cNvSpPr>
          <p:nvPr userDrawn="1"/>
        </p:nvSpPr>
        <p:spPr bwMode="auto">
          <a:xfrm>
            <a:off x="0" y="0"/>
            <a:ext cx="9906000" cy="317500"/>
          </a:xfrm>
          <a:prstGeom prst="rect">
            <a:avLst/>
          </a:prstGeom>
          <a:solidFill>
            <a:srgbClr val="8BBC00"/>
          </a:solidFill>
          <a:ln w="9525">
            <a:noFill/>
            <a:miter lim="800000"/>
            <a:headEnd/>
            <a:tailEnd/>
          </a:ln>
          <a:effectLst/>
        </p:spPr>
        <p:txBody>
          <a:bodyPr wrap="none" anchor="ctr"/>
          <a:lstStyle/>
          <a:p>
            <a:pPr>
              <a:defRPr/>
            </a:pPr>
            <a:endParaRPr lang="en-AU"/>
          </a:p>
        </p:txBody>
      </p:sp>
      <p:pic>
        <p:nvPicPr>
          <p:cNvPr id="10" name="Picture 30" descr="ESCAP-LOGO-2010-SDD-white"/>
          <p:cNvPicPr>
            <a:picLocks noChangeAspect="1" noChangeArrowheads="1"/>
          </p:cNvPicPr>
          <p:nvPr userDrawn="1"/>
        </p:nvPicPr>
        <p:blipFill>
          <a:blip r:embed="rId4" cstate="print"/>
          <a:srcRect/>
          <a:stretch>
            <a:fillRect/>
          </a:stretch>
        </p:blipFill>
        <p:spPr bwMode="auto">
          <a:xfrm>
            <a:off x="190500" y="6232525"/>
            <a:ext cx="2243138" cy="482600"/>
          </a:xfrm>
          <a:prstGeom prst="rect">
            <a:avLst/>
          </a:prstGeom>
          <a:noFill/>
          <a:ln w="9525">
            <a:noFill/>
            <a:miter lim="800000"/>
            <a:headEnd/>
            <a:tailEnd/>
          </a:ln>
        </p:spPr>
      </p:pic>
      <p:pic>
        <p:nvPicPr>
          <p:cNvPr id="11" name="Picture 31" descr="sdd"/>
          <p:cNvPicPr>
            <a:picLocks noChangeAspect="1" noChangeArrowheads="1"/>
          </p:cNvPicPr>
          <p:nvPr userDrawn="1"/>
        </p:nvPicPr>
        <p:blipFill>
          <a:blip r:embed="rId5" cstate="print"/>
          <a:srcRect/>
          <a:stretch>
            <a:fillRect/>
          </a:stretch>
        </p:blipFill>
        <p:spPr bwMode="auto">
          <a:xfrm>
            <a:off x="8408988" y="6176963"/>
            <a:ext cx="1497012" cy="681037"/>
          </a:xfrm>
          <a:prstGeom prst="rect">
            <a:avLst/>
          </a:prstGeom>
          <a:noFill/>
          <a:ln w="9525">
            <a:noFill/>
            <a:miter lim="800000"/>
            <a:headEnd/>
            <a:tailEnd/>
          </a:ln>
        </p:spPr>
      </p:pic>
      <p:sp>
        <p:nvSpPr>
          <p:cNvPr id="282626" name="Rectangle 2"/>
          <p:cNvSpPr>
            <a:spLocks noGrp="1" noChangeArrowheads="1"/>
          </p:cNvSpPr>
          <p:nvPr>
            <p:ph type="ctrTitle"/>
          </p:nvPr>
        </p:nvSpPr>
        <p:spPr>
          <a:xfrm>
            <a:off x="273050" y="2130425"/>
            <a:ext cx="7627938" cy="1470025"/>
          </a:xfrm>
        </p:spPr>
        <p:txBody>
          <a:bodyPr/>
          <a:lstStyle>
            <a:lvl1pPr algn="r">
              <a:defRPr b="0"/>
            </a:lvl1pPr>
          </a:lstStyle>
          <a:p>
            <a:r>
              <a:rPr lang="en-US"/>
              <a:t>Click to edit Master title style</a:t>
            </a:r>
          </a:p>
        </p:txBody>
      </p:sp>
      <p:sp>
        <p:nvSpPr>
          <p:cNvPr id="282627" name="Rectangle 3"/>
          <p:cNvSpPr>
            <a:spLocks noGrp="1" noChangeArrowheads="1"/>
          </p:cNvSpPr>
          <p:nvPr>
            <p:ph type="subTitle" idx="1"/>
          </p:nvPr>
        </p:nvSpPr>
        <p:spPr>
          <a:xfrm>
            <a:off x="898525" y="3886200"/>
            <a:ext cx="6934200" cy="1752600"/>
          </a:xfrm>
        </p:spPr>
        <p:txBody>
          <a:bodyPr/>
          <a:lstStyle>
            <a:lvl1pPr marL="0" indent="0" algn="r">
              <a:buFont typeface="Wingdings" pitchFamily="2" charset="2"/>
              <a:buNone/>
              <a:defRPr sz="1800">
                <a:solidFill>
                  <a:schemeClr val="bg1"/>
                </a:solidFill>
              </a:defRPr>
            </a:lvl1pPr>
          </a:lstStyle>
          <a:p>
            <a:r>
              <a:rPr lang="en-US"/>
              <a:t>Click to edit Master subtitle style</a:t>
            </a:r>
          </a:p>
        </p:txBody>
      </p:sp>
      <p:sp>
        <p:nvSpPr>
          <p:cNvPr id="12" name="Rectangle 4"/>
          <p:cNvSpPr>
            <a:spLocks noGrp="1" noChangeArrowheads="1"/>
          </p:cNvSpPr>
          <p:nvPr>
            <p:ph type="dt" sz="half" idx="10"/>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400" baseline="0"/>
            </a:lvl1pPr>
          </a:lstStyle>
          <a:p>
            <a:pPr>
              <a:defRPr/>
            </a:pPr>
            <a:endParaRPr lang="en-US" altLang="ja-JP"/>
          </a:p>
        </p:txBody>
      </p:sp>
      <p:sp>
        <p:nvSpPr>
          <p:cNvPr id="13" name="Rectangle 5"/>
          <p:cNvSpPr>
            <a:spLocks noGrp="1" noChangeArrowheads="1"/>
          </p:cNvSpPr>
          <p:nvPr>
            <p:ph type="ftr" sz="quarter" idx="11"/>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aseline="0"/>
            </a:lvl1pPr>
          </a:lstStyle>
          <a:p>
            <a:pPr>
              <a:defRPr/>
            </a:pPr>
            <a:endParaRPr lang="en-US" altLang="ja-JP"/>
          </a:p>
        </p:txBody>
      </p:sp>
      <p:sp>
        <p:nvSpPr>
          <p:cNvPr id="14" name="Rectangle 6"/>
          <p:cNvSpPr>
            <a:spLocks noGrp="1" noChangeArrowheads="1"/>
          </p:cNvSpPr>
          <p:nvPr>
            <p:ph type="sldNum" sz="quarter" idx="12"/>
          </p:nvPr>
        </p:nvSpPr>
        <p:spPr bwMode="auto">
          <a:xfrm>
            <a:off x="7099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400" baseline="0"/>
            </a:lvl1pPr>
          </a:lstStyle>
          <a:p>
            <a:pPr>
              <a:defRPr/>
            </a:pPr>
            <a:fld id="{5BC69354-8720-4E1D-A3E5-96F0C8720241}" type="slidenum">
              <a:rPr lang="en-US" altLang="ja-JP"/>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555F1B5-552E-406F-9247-A5D8B27D384E}"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FF07F2-4982-44AC-BF57-05E7DB0CAD7E}"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0F7B54D-175C-47A7-A0F3-7037053AD6DA}"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30725" y="3467100"/>
            <a:ext cx="2382838" cy="240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7065963" y="3467100"/>
            <a:ext cx="2382837" cy="240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8B3D53E-8B31-47F8-95F1-DF41BBC7B88A}"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46D69C4-2597-4FF0-99E6-F6C31E8217CD}"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197DCA3-5417-4DCF-B1F8-DFF94A072185}"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8A65D4C-A3C9-4721-B812-FBDC88929276}"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280D7CF-EBBD-4255-9B85-D99680A9744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0E29234-3E5B-4794-B79F-DC67414D5A3A}"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30A20C-2C73-473D-9C0C-B84DF980E345}"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05788" y="1163638"/>
            <a:ext cx="1274762" cy="4710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376738" y="1163638"/>
            <a:ext cx="3676650" cy="471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50FFCD-5FA4-4B92-B116-77D8D67F837F}"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82151532-27EB-462B-A7FF-41ADC2DAE9F2}" type="datetimeFigureOut">
              <a:rPr lang="en-US"/>
              <a:pPr>
                <a:defRPr/>
              </a:pPr>
              <a:t>6/12/2012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9B1B6-BC0D-4FF8-9E1E-1FB74846D12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F3331749-D068-4E9D-8BAB-15595B545151}" type="datetimeFigureOut">
              <a:rPr lang="en-US"/>
              <a:pPr>
                <a:defRPr/>
              </a:pPr>
              <a:t>6/12/2012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90B94F-8ED4-427B-B410-F0E1F884C65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7F87438-350B-40CC-8ACF-3A662A92D6D9}" type="datetimeFigureOut">
              <a:rPr lang="en-US"/>
              <a:pPr>
                <a:defRPr/>
              </a:pPr>
              <a:t>6/12/2012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E188F3-2CCE-441D-B437-75421D1D0F8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AAA64BF4-F57A-458A-A43A-F29F4E32BBA2}" type="datetimeFigureOut">
              <a:rPr lang="en-US"/>
              <a:pPr>
                <a:defRPr/>
              </a:pPr>
              <a:t>6/12/2012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D502E5-BBD6-411B-9220-6759E87FD1C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65C58CB2-100E-4F3E-8C9A-552BDF01239B}" type="datetimeFigureOut">
              <a:rPr lang="en-US"/>
              <a:pPr>
                <a:defRPr/>
              </a:pPr>
              <a:t>6/12/2012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000B49-F8EE-4356-9F73-3B7ED898C25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37FE888F-8AD0-4B2D-95FB-2156947D7B77}" type="datetimeFigureOut">
              <a:rPr lang="en-US"/>
              <a:pPr>
                <a:defRPr/>
              </a:pPr>
              <a:t>6/12/2012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F8D29E-AE44-46F9-A29A-0FA086F5E8F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88817B-69E9-45B6-B4C5-7F9FB29D43F9}" type="datetimeFigureOut">
              <a:rPr lang="en-US"/>
              <a:pPr>
                <a:defRPr/>
              </a:pPr>
              <a:t>6/12/2012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872099-551E-422B-B764-1150CE476E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F40B2D-4DF8-412E-A5EA-A813F5A309CD}" type="datetimeFigureOut">
              <a:rPr lang="en-US"/>
              <a:pPr>
                <a:defRPr/>
              </a:pPr>
              <a:t>6/12/2012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E324E-9C29-4750-8857-EACD9AC32C0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CA7B5-04BD-4D53-957F-474F53A81DBD}" type="datetimeFigureOut">
              <a:rPr lang="en-US"/>
              <a:pPr>
                <a:defRPr/>
              </a:pPr>
              <a:t>6/12/2012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0C36A1-B991-4547-A8A9-20D496B53D5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4900CAA8-5F75-4B83-90E3-12E19219E6B7}" type="datetimeFigureOut">
              <a:rPr lang="en-US"/>
              <a:pPr>
                <a:defRPr/>
              </a:pPr>
              <a:t>6/12/2012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17CD9-B586-49AC-B54A-E3B088B6C4C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EDE6B6F0-3B71-4873-A432-51D99301D2CE}" type="datetimeFigureOut">
              <a:rPr lang="en-US"/>
              <a:pPr>
                <a:defRPr/>
              </a:pPr>
              <a:t>6/12/2012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57D1BE-5B19-41C7-A128-93A147AD9B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844675"/>
            <a:ext cx="43815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844675"/>
            <a:ext cx="43815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amma/>
                <a:shade val="46275"/>
                <a:invGamma/>
              </a:schemeClr>
            </a:gs>
            <a:gs pos="100000">
              <a:schemeClr val="bg2"/>
            </a:gs>
          </a:gsLst>
          <a:lin ang="2700000" scaled="1"/>
        </a:gradFill>
        <a:effectLst/>
      </p:bgPr>
    </p:bg>
    <p:spTree>
      <p:nvGrpSpPr>
        <p:cNvPr id="1" name=""/>
        <p:cNvGrpSpPr/>
        <p:nvPr/>
      </p:nvGrpSpPr>
      <p:grpSpPr>
        <a:xfrm>
          <a:off x="0" y="0"/>
          <a:ext cx="0" cy="0"/>
          <a:chOff x="0" y="0"/>
          <a:chExt cx="0" cy="0"/>
        </a:xfrm>
      </p:grpSpPr>
      <p:pic>
        <p:nvPicPr>
          <p:cNvPr id="1026" name="Picture 13" descr="slide"/>
          <p:cNvPicPr>
            <a:picLocks noChangeAspect="1" noChangeArrowheads="1"/>
          </p:cNvPicPr>
          <p:nvPr userDrawn="1"/>
        </p:nvPicPr>
        <p:blipFill>
          <a:blip r:embed="rId13" cstate="print"/>
          <a:srcRect/>
          <a:stretch>
            <a:fillRect/>
          </a:stretch>
        </p:blipFill>
        <p:spPr bwMode="auto">
          <a:xfrm>
            <a:off x="0" y="0"/>
            <a:ext cx="9906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95300" y="274638"/>
            <a:ext cx="8921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447675" y="1774825"/>
            <a:ext cx="8915400" cy="428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Line 7"/>
          <p:cNvSpPr>
            <a:spLocks noChangeShapeType="1"/>
          </p:cNvSpPr>
          <p:nvPr/>
        </p:nvSpPr>
        <p:spPr bwMode="auto">
          <a:xfrm>
            <a:off x="631825" y="1414463"/>
            <a:ext cx="8642350" cy="0"/>
          </a:xfrm>
          <a:prstGeom prst="line">
            <a:avLst/>
          </a:prstGeom>
          <a:noFill/>
          <a:ln w="101600">
            <a:solidFill>
              <a:schemeClr val="folHlink"/>
            </a:solidFill>
            <a:round/>
            <a:headEnd type="oval" w="sm" len="sm"/>
            <a:tailEnd type="oval" w="sm" len="sm"/>
          </a:ln>
          <a:effectLst/>
        </p:spPr>
        <p:txBody>
          <a:bodyPr/>
          <a:lstStyle/>
          <a:p>
            <a:pPr>
              <a:defRPr/>
            </a:pPr>
            <a:endParaRPr lang="en-AU"/>
          </a:p>
        </p:txBody>
      </p:sp>
      <p:pic>
        <p:nvPicPr>
          <p:cNvPr id="1030" name="Picture 9" descr="ESCAP-LOGO-2010-SDD-white"/>
          <p:cNvPicPr>
            <a:picLocks noChangeAspect="1" noChangeArrowheads="1"/>
          </p:cNvPicPr>
          <p:nvPr userDrawn="1"/>
        </p:nvPicPr>
        <p:blipFill>
          <a:blip r:embed="rId14" cstate="print"/>
          <a:srcRect/>
          <a:stretch>
            <a:fillRect/>
          </a:stretch>
        </p:blipFill>
        <p:spPr bwMode="auto">
          <a:xfrm>
            <a:off x="190500" y="6232525"/>
            <a:ext cx="2243138" cy="482600"/>
          </a:xfrm>
          <a:prstGeom prst="rect">
            <a:avLst/>
          </a:prstGeom>
          <a:noFill/>
          <a:ln w="9525">
            <a:noFill/>
            <a:miter lim="800000"/>
            <a:headEnd/>
            <a:tailEnd/>
          </a:ln>
        </p:spPr>
      </p:pic>
      <p:pic>
        <p:nvPicPr>
          <p:cNvPr id="2" name="Picture 10" descr="sdd"/>
          <p:cNvPicPr>
            <a:picLocks noChangeAspect="1" noChangeArrowheads="1"/>
          </p:cNvPicPr>
          <p:nvPr userDrawn="1"/>
        </p:nvPicPr>
        <p:blipFill>
          <a:blip r:embed="rId15" cstate="print"/>
          <a:srcRect/>
          <a:stretch>
            <a:fillRect/>
          </a:stretch>
        </p:blipFill>
        <p:spPr bwMode="auto">
          <a:xfrm>
            <a:off x="8408988" y="6176963"/>
            <a:ext cx="1497012" cy="681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600">
          <a:solidFill>
            <a:schemeClr val="bg1"/>
          </a:solidFill>
          <a:latin typeface="Calibri" pitchFamily="34" charset="0"/>
          <a:ea typeface="+mj-ea"/>
          <a:cs typeface="+mj-cs"/>
        </a:defRPr>
      </a:lvl1pPr>
      <a:lvl2pPr algn="l" rtl="0" eaLnBrk="0" fontAlgn="base" hangingPunct="0">
        <a:spcBef>
          <a:spcPct val="0"/>
        </a:spcBef>
        <a:spcAft>
          <a:spcPct val="0"/>
        </a:spcAft>
        <a:defRPr sz="3600">
          <a:solidFill>
            <a:schemeClr val="bg1"/>
          </a:solidFill>
          <a:latin typeface="Calibri" pitchFamily="34" charset="0"/>
          <a:cs typeface="Arial" charset="0"/>
        </a:defRPr>
      </a:lvl2pPr>
      <a:lvl3pPr algn="l" rtl="0" eaLnBrk="0" fontAlgn="base" hangingPunct="0">
        <a:spcBef>
          <a:spcPct val="0"/>
        </a:spcBef>
        <a:spcAft>
          <a:spcPct val="0"/>
        </a:spcAft>
        <a:defRPr sz="3600">
          <a:solidFill>
            <a:schemeClr val="bg1"/>
          </a:solidFill>
          <a:latin typeface="Calibri" pitchFamily="34" charset="0"/>
          <a:cs typeface="Arial" charset="0"/>
        </a:defRPr>
      </a:lvl3pPr>
      <a:lvl4pPr algn="l" rtl="0" eaLnBrk="0" fontAlgn="base" hangingPunct="0">
        <a:spcBef>
          <a:spcPct val="0"/>
        </a:spcBef>
        <a:spcAft>
          <a:spcPct val="0"/>
        </a:spcAft>
        <a:defRPr sz="3600">
          <a:solidFill>
            <a:schemeClr val="bg1"/>
          </a:solidFill>
          <a:latin typeface="Calibri" pitchFamily="34" charset="0"/>
          <a:cs typeface="Arial" charset="0"/>
        </a:defRPr>
      </a:lvl4pPr>
      <a:lvl5pPr algn="l" rtl="0" eaLnBrk="0" fontAlgn="base" hangingPunct="0">
        <a:spcBef>
          <a:spcPct val="0"/>
        </a:spcBef>
        <a:spcAft>
          <a:spcPct val="0"/>
        </a:spcAft>
        <a:defRPr sz="3600">
          <a:solidFill>
            <a:schemeClr val="bg1"/>
          </a:solidFill>
          <a:latin typeface="Calibri" pitchFamily="34" charset="0"/>
          <a:cs typeface="Arial" charset="0"/>
        </a:defRPr>
      </a:lvl5pPr>
      <a:lvl6pPr marL="457200" algn="l" rtl="0" fontAlgn="base">
        <a:spcBef>
          <a:spcPct val="0"/>
        </a:spcBef>
        <a:spcAft>
          <a:spcPct val="0"/>
        </a:spcAft>
        <a:defRPr sz="3200" b="1">
          <a:solidFill>
            <a:schemeClr val="bg1"/>
          </a:solidFill>
          <a:latin typeface="Book Antiqua" pitchFamily="18" charset="0"/>
          <a:cs typeface="Arial" charset="0"/>
        </a:defRPr>
      </a:lvl6pPr>
      <a:lvl7pPr marL="914400" algn="l" rtl="0" fontAlgn="base">
        <a:spcBef>
          <a:spcPct val="0"/>
        </a:spcBef>
        <a:spcAft>
          <a:spcPct val="0"/>
        </a:spcAft>
        <a:defRPr sz="3200" b="1">
          <a:solidFill>
            <a:schemeClr val="bg1"/>
          </a:solidFill>
          <a:latin typeface="Book Antiqua" pitchFamily="18" charset="0"/>
          <a:cs typeface="Arial" charset="0"/>
        </a:defRPr>
      </a:lvl7pPr>
      <a:lvl8pPr marL="1371600" algn="l" rtl="0" fontAlgn="base">
        <a:spcBef>
          <a:spcPct val="0"/>
        </a:spcBef>
        <a:spcAft>
          <a:spcPct val="0"/>
        </a:spcAft>
        <a:defRPr sz="3200" b="1">
          <a:solidFill>
            <a:schemeClr val="bg1"/>
          </a:solidFill>
          <a:latin typeface="Book Antiqua" pitchFamily="18" charset="0"/>
          <a:cs typeface="Arial" charset="0"/>
        </a:defRPr>
      </a:lvl8pPr>
      <a:lvl9pPr marL="1828800" algn="l" rtl="0" fontAlgn="base">
        <a:spcBef>
          <a:spcPct val="0"/>
        </a:spcBef>
        <a:spcAft>
          <a:spcPct val="0"/>
        </a:spcAft>
        <a:defRPr sz="3200" b="1">
          <a:solidFill>
            <a:schemeClr val="bg1"/>
          </a:solidFill>
          <a:latin typeface="Book Antiqua" pitchFamily="18" charset="0"/>
          <a:cs typeface="Arial" charset="0"/>
        </a:defRPr>
      </a:lvl9pPr>
    </p:titleStyle>
    <p:bodyStyle>
      <a:lvl1pPr marL="342900" indent="-342900" algn="l" rtl="0" eaLnBrk="0" fontAlgn="base" hangingPunct="0">
        <a:spcBef>
          <a:spcPct val="50000"/>
        </a:spcBef>
        <a:spcAft>
          <a:spcPct val="0"/>
        </a:spcAft>
        <a:buClr>
          <a:schemeClr val="bg1"/>
        </a:buClr>
        <a:buFont typeface="Wingdings" pitchFamily="2" charset="2"/>
        <a:buChar char="ð"/>
        <a:defRPr sz="2400">
          <a:solidFill>
            <a:schemeClr val="bg1"/>
          </a:solidFill>
          <a:latin typeface="+mn-lt"/>
          <a:ea typeface="+mn-ea"/>
          <a:cs typeface="+mn-cs"/>
        </a:defRPr>
      </a:lvl1pPr>
      <a:lvl2pPr marL="742950" indent="-285750" algn="l" rtl="0" eaLnBrk="0" fontAlgn="base" hangingPunct="0">
        <a:spcBef>
          <a:spcPct val="50000"/>
        </a:spcBef>
        <a:spcAft>
          <a:spcPct val="0"/>
        </a:spcAft>
        <a:buClr>
          <a:schemeClr val="bg1"/>
        </a:buClr>
        <a:buSzPct val="70000"/>
        <a:buChar char="o"/>
        <a:defRPr sz="2200">
          <a:solidFill>
            <a:schemeClr val="bg1"/>
          </a:solidFill>
          <a:latin typeface="+mn-lt"/>
          <a:cs typeface="+mn-cs"/>
        </a:defRPr>
      </a:lvl2pPr>
      <a:lvl3pPr marL="1143000" indent="-228600" algn="l" rtl="0" eaLnBrk="0" fontAlgn="base" hangingPunct="0">
        <a:spcBef>
          <a:spcPct val="50000"/>
        </a:spcBef>
        <a:spcAft>
          <a:spcPct val="0"/>
        </a:spcAft>
        <a:buClr>
          <a:schemeClr val="bg1"/>
        </a:buClr>
        <a:buChar char="•"/>
        <a:defRPr sz="2400">
          <a:solidFill>
            <a:schemeClr val="bg1"/>
          </a:solidFill>
          <a:latin typeface="+mn-lt"/>
          <a:cs typeface="+mn-cs"/>
        </a:defRPr>
      </a:lvl3pPr>
      <a:lvl4pPr marL="1600200" indent="-228600" algn="l" rtl="0" eaLnBrk="0" fontAlgn="base" hangingPunct="0">
        <a:spcBef>
          <a:spcPct val="50000"/>
        </a:spcBef>
        <a:spcAft>
          <a:spcPct val="0"/>
        </a:spcAft>
        <a:buClr>
          <a:schemeClr val="bg1"/>
        </a:buClr>
        <a:buFont typeface="Wingdings" pitchFamily="2" charset="2"/>
        <a:buChar char="§"/>
        <a:defRPr sz="2000">
          <a:solidFill>
            <a:schemeClr val="bg1"/>
          </a:solidFill>
          <a:latin typeface="+mn-lt"/>
          <a:cs typeface="+mn-cs"/>
        </a:defRPr>
      </a:lvl4pPr>
      <a:lvl5pPr marL="2057400" indent="-228600" algn="l" rtl="0" eaLnBrk="0" fontAlgn="base" hangingPunct="0">
        <a:spcBef>
          <a:spcPct val="50000"/>
        </a:spcBef>
        <a:spcAft>
          <a:spcPct val="0"/>
        </a:spcAft>
        <a:buClr>
          <a:schemeClr val="bg1"/>
        </a:buClr>
        <a:buChar char="»"/>
        <a:defRPr sz="2000">
          <a:solidFill>
            <a:schemeClr val="bg1"/>
          </a:solidFill>
          <a:latin typeface="+mn-lt"/>
          <a:cs typeface="+mn-cs"/>
        </a:defRPr>
      </a:lvl5pPr>
      <a:lvl6pPr marL="2514600" indent="-228600" algn="l" rtl="0" fontAlgn="base">
        <a:spcBef>
          <a:spcPct val="50000"/>
        </a:spcBef>
        <a:spcAft>
          <a:spcPct val="0"/>
        </a:spcAft>
        <a:buClr>
          <a:schemeClr val="bg1"/>
        </a:buClr>
        <a:buChar char="»"/>
        <a:defRPr sz="2400">
          <a:solidFill>
            <a:schemeClr val="tx1"/>
          </a:solidFill>
          <a:latin typeface="+mn-lt"/>
          <a:cs typeface="+mn-cs"/>
        </a:defRPr>
      </a:lvl6pPr>
      <a:lvl7pPr marL="2971800" indent="-228600" algn="l" rtl="0" fontAlgn="base">
        <a:spcBef>
          <a:spcPct val="50000"/>
        </a:spcBef>
        <a:spcAft>
          <a:spcPct val="0"/>
        </a:spcAft>
        <a:buClr>
          <a:schemeClr val="bg1"/>
        </a:buClr>
        <a:buChar char="»"/>
        <a:defRPr sz="2400">
          <a:solidFill>
            <a:schemeClr val="tx1"/>
          </a:solidFill>
          <a:latin typeface="+mn-lt"/>
          <a:cs typeface="+mn-cs"/>
        </a:defRPr>
      </a:lvl7pPr>
      <a:lvl8pPr marL="3429000" indent="-228600" algn="l" rtl="0" fontAlgn="base">
        <a:spcBef>
          <a:spcPct val="50000"/>
        </a:spcBef>
        <a:spcAft>
          <a:spcPct val="0"/>
        </a:spcAft>
        <a:buClr>
          <a:schemeClr val="bg1"/>
        </a:buClr>
        <a:buChar char="»"/>
        <a:defRPr sz="2400">
          <a:solidFill>
            <a:schemeClr val="tx1"/>
          </a:solidFill>
          <a:latin typeface="+mn-lt"/>
          <a:cs typeface="+mn-cs"/>
        </a:defRPr>
      </a:lvl8pPr>
      <a:lvl9pPr marL="3886200" indent="-228600" algn="l" rtl="0" fontAlgn="base">
        <a:spcBef>
          <a:spcPct val="50000"/>
        </a:spcBef>
        <a:spcAft>
          <a:spcPct val="0"/>
        </a:spcAft>
        <a:buClr>
          <a:schemeClr val="bg1"/>
        </a:buClr>
        <a:buChar char="»"/>
        <a:defRPr sz="2400">
          <a:solidFill>
            <a:schemeClr val="tx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pic>
        <p:nvPicPr>
          <p:cNvPr id="13314" name="Picture 2" descr="title"/>
          <p:cNvPicPr>
            <a:picLocks noChangeAspect="1" noChangeArrowheads="1"/>
          </p:cNvPicPr>
          <p:nvPr userDrawn="1"/>
        </p:nvPicPr>
        <p:blipFill>
          <a:blip r:embed="rId13" cstate="print"/>
          <a:srcRect/>
          <a:stretch>
            <a:fillRect/>
          </a:stretch>
        </p:blipFill>
        <p:spPr bwMode="auto">
          <a:xfrm>
            <a:off x="0" y="0"/>
            <a:ext cx="9906000" cy="6858000"/>
          </a:xfrm>
          <a:prstGeom prst="rect">
            <a:avLst/>
          </a:prstGeom>
          <a:noFill/>
          <a:ln w="9525">
            <a:noFill/>
            <a:miter lim="800000"/>
            <a:headEnd/>
            <a:tailEnd/>
          </a:ln>
        </p:spPr>
      </p:pic>
      <p:sp>
        <p:nvSpPr>
          <p:cNvPr id="346115" name="Rectangle 3"/>
          <p:cNvSpPr>
            <a:spLocks noChangeArrowheads="1"/>
          </p:cNvSpPr>
          <p:nvPr userDrawn="1"/>
        </p:nvSpPr>
        <p:spPr bwMode="auto">
          <a:xfrm>
            <a:off x="0" y="0"/>
            <a:ext cx="9906000" cy="6858000"/>
          </a:xfrm>
          <a:prstGeom prst="rect">
            <a:avLst/>
          </a:prstGeom>
          <a:solidFill>
            <a:srgbClr val="800080">
              <a:alpha val="34000"/>
            </a:srgbClr>
          </a:solidFill>
          <a:ln w="9525">
            <a:solidFill>
              <a:schemeClr val="tx1"/>
            </a:solidFill>
            <a:miter lim="800000"/>
            <a:headEnd/>
            <a:tailEnd/>
          </a:ln>
          <a:effectLst/>
        </p:spPr>
        <p:txBody>
          <a:bodyPr wrap="none" anchor="ctr"/>
          <a:lstStyle/>
          <a:p>
            <a:pPr>
              <a:defRPr/>
            </a:pPr>
            <a:endParaRPr lang="en-AU"/>
          </a:p>
        </p:txBody>
      </p:sp>
      <p:sp>
        <p:nvSpPr>
          <p:cNvPr id="7" name="Rectangle 7"/>
          <p:cNvSpPr>
            <a:spLocks noChangeArrowheads="1"/>
          </p:cNvSpPr>
          <p:nvPr/>
        </p:nvSpPr>
        <p:spPr bwMode="auto">
          <a:xfrm>
            <a:off x="7099300" y="6245225"/>
            <a:ext cx="2311400" cy="476250"/>
          </a:xfrm>
          <a:prstGeom prst="rect">
            <a:avLst/>
          </a:prstGeom>
          <a:noFill/>
          <a:ln w="9525">
            <a:noFill/>
            <a:miter lim="800000"/>
            <a:headEnd/>
            <a:tailEnd/>
          </a:ln>
          <a:effectLst/>
        </p:spPr>
        <p:txBody>
          <a:bodyPr/>
          <a:lstStyle/>
          <a:p>
            <a:pPr algn="r">
              <a:defRPr/>
            </a:pPr>
            <a:fld id="{EB64A873-2413-4133-812D-54BC9B816455}" type="slidenum">
              <a:rPr kumimoji="0" lang="en-US" altLang="ja-JP" sz="1400" baseline="0"/>
              <a:pPr algn="r">
                <a:defRPr/>
              </a:pPr>
              <a:t>‹#›</a:t>
            </a:fld>
            <a:endParaRPr kumimoji="0" lang="ja-JP" altLang="th-TH" sz="1400" baseline="0"/>
          </a:p>
        </p:txBody>
      </p:sp>
      <p:sp>
        <p:nvSpPr>
          <p:cNvPr id="13317" name="Rectangle 2"/>
          <p:cNvSpPr>
            <a:spLocks noGrp="1" noChangeArrowheads="1"/>
          </p:cNvSpPr>
          <p:nvPr>
            <p:ph type="title"/>
          </p:nvPr>
        </p:nvSpPr>
        <p:spPr bwMode="auto">
          <a:xfrm>
            <a:off x="4376738" y="1163638"/>
            <a:ext cx="5103812" cy="19827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3" name="Rectangle 4"/>
          <p:cNvSpPr>
            <a:spLocks noGrp="1" noChangeArrowheads="1"/>
          </p:cNvSpPr>
          <p:nvPr>
            <p:ph type="dt" sz="half" idx="2"/>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400" baseline="0"/>
            </a:lvl1pPr>
          </a:lstStyle>
          <a:p>
            <a:pPr>
              <a:defRPr/>
            </a:pPr>
            <a:endParaRPr lang="en-US" altLang="ja-JP"/>
          </a:p>
        </p:txBody>
      </p:sp>
      <p:sp>
        <p:nvSpPr>
          <p:cNvPr id="14" name="Rectangle 5"/>
          <p:cNvSpPr>
            <a:spLocks noGrp="1" noChangeArrowheads="1"/>
          </p:cNvSpPr>
          <p:nvPr>
            <p:ph type="ftr" sz="quarter" idx="3"/>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aseline="0"/>
            </a:lvl1pPr>
          </a:lstStyle>
          <a:p>
            <a:pPr>
              <a:defRPr/>
            </a:pPr>
            <a:endParaRPr lang="en-US" altLang="ja-JP"/>
          </a:p>
        </p:txBody>
      </p:sp>
      <p:sp>
        <p:nvSpPr>
          <p:cNvPr id="15" name="Rectangle 6"/>
          <p:cNvSpPr>
            <a:spLocks noGrp="1" noChangeArrowheads="1"/>
          </p:cNvSpPr>
          <p:nvPr>
            <p:ph type="sldNum" sz="quarter" idx="4"/>
          </p:nvPr>
        </p:nvSpPr>
        <p:spPr bwMode="auto">
          <a:xfrm>
            <a:off x="7099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400" baseline="0"/>
            </a:lvl1pPr>
          </a:lstStyle>
          <a:p>
            <a:pPr>
              <a:defRPr/>
            </a:pPr>
            <a:fld id="{110B5843-6DF3-4F28-A1F0-CD42066969FE}" type="slidenum">
              <a:rPr lang="en-US" altLang="ja-JP"/>
              <a:pPr>
                <a:defRPr/>
              </a:pPr>
              <a:t>‹#›</a:t>
            </a:fld>
            <a:endParaRPr lang="en-US" altLang="ja-JP"/>
          </a:p>
        </p:txBody>
      </p:sp>
      <p:sp>
        <p:nvSpPr>
          <p:cNvPr id="346121" name="AutoShape 9"/>
          <p:cNvSpPr>
            <a:spLocks/>
          </p:cNvSpPr>
          <p:nvPr userDrawn="1"/>
        </p:nvSpPr>
        <p:spPr bwMode="auto">
          <a:xfrm>
            <a:off x="4184650" y="1163638"/>
            <a:ext cx="268288" cy="2149475"/>
          </a:xfrm>
          <a:prstGeom prst="leftBracket">
            <a:avLst>
              <a:gd name="adj" fmla="val 66765"/>
            </a:avLst>
          </a:prstGeom>
          <a:noFill/>
          <a:ln w="117475">
            <a:solidFill>
              <a:schemeClr val="folHlink"/>
            </a:solidFill>
            <a:round/>
            <a:headEnd/>
            <a:tailEnd/>
          </a:ln>
          <a:effectLst/>
        </p:spPr>
        <p:txBody>
          <a:bodyPr wrap="none" anchor="ctr"/>
          <a:lstStyle/>
          <a:p>
            <a:pPr>
              <a:defRPr/>
            </a:pPr>
            <a:endParaRPr lang="en-AU"/>
          </a:p>
        </p:txBody>
      </p:sp>
      <p:sp>
        <p:nvSpPr>
          <p:cNvPr id="13322" name="Rectangle 11"/>
          <p:cNvSpPr>
            <a:spLocks noGrp="1" noChangeArrowheads="1"/>
          </p:cNvSpPr>
          <p:nvPr>
            <p:ph type="body" idx="1"/>
          </p:nvPr>
        </p:nvSpPr>
        <p:spPr bwMode="auto">
          <a:xfrm>
            <a:off x="4530725" y="3467100"/>
            <a:ext cx="4918075" cy="240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346124" name="Rectangle 12"/>
          <p:cNvSpPr>
            <a:spLocks noChangeArrowheads="1"/>
          </p:cNvSpPr>
          <p:nvPr userDrawn="1"/>
        </p:nvSpPr>
        <p:spPr bwMode="auto">
          <a:xfrm>
            <a:off x="0" y="0"/>
            <a:ext cx="9906000" cy="317500"/>
          </a:xfrm>
          <a:prstGeom prst="rect">
            <a:avLst/>
          </a:prstGeom>
          <a:solidFill>
            <a:srgbClr val="8BBC00"/>
          </a:solidFill>
          <a:ln w="9525">
            <a:noFill/>
            <a:miter lim="800000"/>
            <a:headEnd/>
            <a:tailEnd/>
          </a:ln>
          <a:effectLst/>
        </p:spPr>
        <p:txBody>
          <a:bodyPr wrap="none" anchor="ctr"/>
          <a:lstStyle/>
          <a:p>
            <a:pPr>
              <a:defRPr/>
            </a:pPr>
            <a:endParaRPr lang="en-AU"/>
          </a:p>
        </p:txBody>
      </p:sp>
      <p:pic>
        <p:nvPicPr>
          <p:cNvPr id="13324" name="Picture 13" descr="ESCAP-LOGO-2010-SDD-white"/>
          <p:cNvPicPr>
            <a:picLocks noChangeAspect="1" noChangeArrowheads="1"/>
          </p:cNvPicPr>
          <p:nvPr userDrawn="1"/>
        </p:nvPicPr>
        <p:blipFill>
          <a:blip r:embed="rId14" cstate="print"/>
          <a:srcRect/>
          <a:stretch>
            <a:fillRect/>
          </a:stretch>
        </p:blipFill>
        <p:spPr bwMode="auto">
          <a:xfrm>
            <a:off x="190500" y="6232525"/>
            <a:ext cx="2243138" cy="482600"/>
          </a:xfrm>
          <a:prstGeom prst="rect">
            <a:avLst/>
          </a:prstGeom>
          <a:noFill/>
          <a:ln w="9525">
            <a:noFill/>
            <a:miter lim="800000"/>
            <a:headEnd/>
            <a:tailEnd/>
          </a:ln>
        </p:spPr>
      </p:pic>
      <p:pic>
        <p:nvPicPr>
          <p:cNvPr id="13325" name="Picture 14" descr="sdd"/>
          <p:cNvPicPr>
            <a:picLocks noChangeAspect="1" noChangeArrowheads="1"/>
          </p:cNvPicPr>
          <p:nvPr userDrawn="1"/>
        </p:nvPicPr>
        <p:blipFill>
          <a:blip r:embed="rId15" cstate="print"/>
          <a:srcRect/>
          <a:stretch>
            <a:fillRect/>
          </a:stretch>
        </p:blipFill>
        <p:spPr bwMode="auto">
          <a:xfrm>
            <a:off x="8408988" y="6176963"/>
            <a:ext cx="1497012" cy="681037"/>
          </a:xfrm>
          <a:prstGeom prst="rect">
            <a:avLst/>
          </a:prstGeom>
          <a:noFill/>
          <a:ln w="9525">
            <a:noFill/>
            <a:miter lim="800000"/>
            <a:headEnd/>
            <a:tailEnd/>
          </a:ln>
        </p:spPr>
      </p:pic>
      <p:pic>
        <p:nvPicPr>
          <p:cNvPr id="13326" name="Picture 15" descr="human-faces"/>
          <p:cNvPicPr>
            <a:picLocks noChangeAspect="1" noChangeArrowheads="1"/>
          </p:cNvPicPr>
          <p:nvPr userDrawn="1"/>
        </p:nvPicPr>
        <p:blipFill>
          <a:blip r:embed="rId16" cstate="print"/>
          <a:srcRect/>
          <a:stretch>
            <a:fillRect/>
          </a:stretch>
        </p:blipFill>
        <p:spPr bwMode="auto">
          <a:xfrm>
            <a:off x="214313" y="779463"/>
            <a:ext cx="3433762" cy="4338637"/>
          </a:xfrm>
          <a:prstGeom prst="rect">
            <a:avLst/>
          </a:prstGeom>
          <a:noFill/>
          <a:ln w="9525">
            <a:noFill/>
            <a:miter lim="800000"/>
            <a:headEnd/>
            <a:tailEnd/>
          </a:ln>
        </p:spPr>
      </p:pic>
      <p:sp>
        <p:nvSpPr>
          <p:cNvPr id="346128" name="AutoShape 16"/>
          <p:cNvSpPr>
            <a:spLocks/>
          </p:cNvSpPr>
          <p:nvPr userDrawn="1"/>
        </p:nvSpPr>
        <p:spPr bwMode="auto">
          <a:xfrm rot="10800000">
            <a:off x="9407525" y="1123950"/>
            <a:ext cx="268288" cy="2149475"/>
          </a:xfrm>
          <a:prstGeom prst="leftBracket">
            <a:avLst>
              <a:gd name="adj" fmla="val 66765"/>
            </a:avLst>
          </a:prstGeom>
          <a:noFill/>
          <a:ln w="117475">
            <a:solidFill>
              <a:schemeClr val="folHlink"/>
            </a:solidFill>
            <a:round/>
            <a:headEnd/>
            <a:tailEnd/>
          </a:ln>
          <a:effectLst/>
        </p:spPr>
        <p:txBody>
          <a:bodyPr wrap="none" anchor="ctr"/>
          <a:lstStyle/>
          <a:p>
            <a:pPr>
              <a:defRPr/>
            </a:pPr>
            <a:endParaRPr lang="en-AU"/>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4000">
          <a:solidFill>
            <a:srgbClr val="FFFFFF"/>
          </a:solidFill>
          <a:latin typeface="+mj-lt"/>
          <a:ea typeface="+mj-ea"/>
          <a:cs typeface="+mj-cs"/>
        </a:defRPr>
      </a:lvl1pPr>
      <a:lvl2pPr algn="l" rtl="0" eaLnBrk="0" fontAlgn="base" hangingPunct="0">
        <a:spcBef>
          <a:spcPct val="0"/>
        </a:spcBef>
        <a:spcAft>
          <a:spcPct val="0"/>
        </a:spcAft>
        <a:defRPr sz="4000">
          <a:solidFill>
            <a:srgbClr val="FFFFFF"/>
          </a:solidFill>
          <a:latin typeface="Calibri" pitchFamily="34" charset="0"/>
          <a:cs typeface="Arial" charset="0"/>
        </a:defRPr>
      </a:lvl2pPr>
      <a:lvl3pPr algn="l" rtl="0" eaLnBrk="0" fontAlgn="base" hangingPunct="0">
        <a:spcBef>
          <a:spcPct val="0"/>
        </a:spcBef>
        <a:spcAft>
          <a:spcPct val="0"/>
        </a:spcAft>
        <a:defRPr sz="4000">
          <a:solidFill>
            <a:srgbClr val="FFFFFF"/>
          </a:solidFill>
          <a:latin typeface="Calibri" pitchFamily="34" charset="0"/>
          <a:cs typeface="Arial" charset="0"/>
        </a:defRPr>
      </a:lvl3pPr>
      <a:lvl4pPr algn="l" rtl="0" eaLnBrk="0" fontAlgn="base" hangingPunct="0">
        <a:spcBef>
          <a:spcPct val="0"/>
        </a:spcBef>
        <a:spcAft>
          <a:spcPct val="0"/>
        </a:spcAft>
        <a:defRPr sz="4000">
          <a:solidFill>
            <a:srgbClr val="FFFFFF"/>
          </a:solidFill>
          <a:latin typeface="Calibri" pitchFamily="34" charset="0"/>
          <a:cs typeface="Arial" charset="0"/>
        </a:defRPr>
      </a:lvl4pPr>
      <a:lvl5pPr algn="l" rtl="0" eaLnBrk="0" fontAlgn="base" hangingPunct="0">
        <a:spcBef>
          <a:spcPct val="0"/>
        </a:spcBef>
        <a:spcAft>
          <a:spcPct val="0"/>
        </a:spcAft>
        <a:defRPr sz="4000">
          <a:solidFill>
            <a:srgbClr val="FFFFFF"/>
          </a:solidFill>
          <a:latin typeface="Calibri" pitchFamily="34" charset="0"/>
          <a:cs typeface="Arial" charset="0"/>
        </a:defRPr>
      </a:lvl5pPr>
      <a:lvl6pPr marL="457200" algn="l" rtl="0" eaLnBrk="0" fontAlgn="base" hangingPunct="0">
        <a:spcBef>
          <a:spcPct val="0"/>
        </a:spcBef>
        <a:spcAft>
          <a:spcPct val="0"/>
        </a:spcAft>
        <a:defRPr sz="4000">
          <a:solidFill>
            <a:srgbClr val="FFFFFF"/>
          </a:solidFill>
          <a:latin typeface="Calibri" pitchFamily="34" charset="0"/>
          <a:cs typeface="Arial" charset="0"/>
        </a:defRPr>
      </a:lvl6pPr>
      <a:lvl7pPr marL="914400" algn="l" rtl="0" eaLnBrk="0" fontAlgn="base" hangingPunct="0">
        <a:spcBef>
          <a:spcPct val="0"/>
        </a:spcBef>
        <a:spcAft>
          <a:spcPct val="0"/>
        </a:spcAft>
        <a:defRPr sz="4000">
          <a:solidFill>
            <a:srgbClr val="FFFFFF"/>
          </a:solidFill>
          <a:latin typeface="Calibri" pitchFamily="34" charset="0"/>
          <a:cs typeface="Arial" charset="0"/>
        </a:defRPr>
      </a:lvl7pPr>
      <a:lvl8pPr marL="1371600" algn="l" rtl="0" eaLnBrk="0" fontAlgn="base" hangingPunct="0">
        <a:spcBef>
          <a:spcPct val="0"/>
        </a:spcBef>
        <a:spcAft>
          <a:spcPct val="0"/>
        </a:spcAft>
        <a:defRPr sz="4000">
          <a:solidFill>
            <a:srgbClr val="FFFFFF"/>
          </a:solidFill>
          <a:latin typeface="Calibri" pitchFamily="34" charset="0"/>
          <a:cs typeface="Arial" charset="0"/>
        </a:defRPr>
      </a:lvl8pPr>
      <a:lvl9pPr marL="1828800" algn="l" rtl="0" eaLnBrk="0" fontAlgn="base" hangingPunct="0">
        <a:spcBef>
          <a:spcPct val="0"/>
        </a:spcBef>
        <a:spcAft>
          <a:spcPct val="0"/>
        </a:spcAft>
        <a:defRPr sz="4000">
          <a:solidFill>
            <a:srgbClr val="FFFFFF"/>
          </a:solidFill>
          <a:latin typeface="Calibri" pitchFamily="34" charset="0"/>
          <a:cs typeface="Arial" charset="0"/>
        </a:defRPr>
      </a:lvl9pPr>
    </p:titleStyle>
    <p:bodyStyle>
      <a:lvl1pPr marL="342900" indent="-342900" algn="l" rtl="0" eaLnBrk="0" fontAlgn="base" hangingPunct="0">
        <a:spcBef>
          <a:spcPct val="0"/>
        </a:spcBef>
        <a:spcAft>
          <a:spcPct val="0"/>
        </a:spcAft>
        <a:buClr>
          <a:schemeClr val="bg1"/>
        </a:buClr>
        <a:buFont typeface="Wingdings" pitchFamily="2" charset="2"/>
        <a:buChar char="•"/>
        <a:defRPr sz="2400" i="1">
          <a:solidFill>
            <a:srgbClr val="FFFFFF"/>
          </a:solidFill>
          <a:latin typeface="+mn-lt"/>
          <a:ea typeface="+mn-ea"/>
          <a:cs typeface="+mn-cs"/>
        </a:defRPr>
      </a:lvl1pPr>
      <a:lvl2pPr marL="828675" indent="-285750" algn="l" rtl="0" eaLnBrk="0" fontAlgn="base" hangingPunct="0">
        <a:spcBef>
          <a:spcPct val="50000"/>
        </a:spcBef>
        <a:spcAft>
          <a:spcPct val="0"/>
        </a:spcAft>
        <a:buClr>
          <a:schemeClr val="bg1"/>
        </a:buClr>
        <a:buFont typeface="Wingdings" pitchFamily="2" charset="2"/>
        <a:buChar char="§"/>
        <a:defRPr sz="2400">
          <a:solidFill>
            <a:schemeClr val="tx1"/>
          </a:solidFill>
          <a:latin typeface="Book Antiqua" pitchFamily="18" charset="0"/>
          <a:ea typeface="+mn-ea"/>
          <a:cs typeface="+mj-cs"/>
        </a:defRPr>
      </a:lvl2pPr>
      <a:lvl3pPr marL="1236663" indent="-228600" algn="l" rtl="0" eaLnBrk="0" fontAlgn="base" hangingPunct="0">
        <a:spcBef>
          <a:spcPct val="50000"/>
        </a:spcBef>
        <a:spcAft>
          <a:spcPct val="0"/>
        </a:spcAft>
        <a:buClr>
          <a:schemeClr val="bg1"/>
        </a:buClr>
        <a:buChar char="o"/>
        <a:defRPr sz="2400">
          <a:solidFill>
            <a:schemeClr val="tx1"/>
          </a:solidFill>
          <a:latin typeface="Book Antiqua" pitchFamily="18" charset="0"/>
          <a:ea typeface="+mn-ea"/>
          <a:cs typeface="+mj-cs"/>
        </a:defRPr>
      </a:lvl3pPr>
      <a:lvl4pPr marL="1644650" indent="-228600" algn="l" rtl="0" eaLnBrk="0" fontAlgn="base" hangingPunct="0">
        <a:spcBef>
          <a:spcPct val="50000"/>
        </a:spcBef>
        <a:spcAft>
          <a:spcPct val="0"/>
        </a:spcAft>
        <a:buClr>
          <a:schemeClr val="bg1"/>
        </a:buClr>
        <a:buChar char="•"/>
        <a:defRPr sz="2400">
          <a:solidFill>
            <a:schemeClr val="tx1"/>
          </a:solidFill>
          <a:latin typeface="Book Antiqua" pitchFamily="18" charset="0"/>
          <a:ea typeface="+mn-ea"/>
          <a:cs typeface="+mj-cs"/>
        </a:defRPr>
      </a:lvl4pPr>
      <a:lvl5pPr marL="2057400" indent="-228600" algn="l" rtl="0" eaLnBrk="0" fontAlgn="base" hangingPunct="0">
        <a:spcBef>
          <a:spcPct val="50000"/>
        </a:spcBef>
        <a:spcAft>
          <a:spcPct val="0"/>
        </a:spcAft>
        <a:buClr>
          <a:schemeClr val="bg1"/>
        </a:buClr>
        <a:buChar char="»"/>
        <a:defRPr sz="2400">
          <a:solidFill>
            <a:schemeClr val="tx1"/>
          </a:solidFill>
          <a:latin typeface="Book Antiqua" pitchFamily="18" charset="0"/>
          <a:ea typeface="+mn-ea"/>
          <a:cs typeface="+mj-cs"/>
        </a:defRPr>
      </a:lvl5pPr>
      <a:lvl6pPr marL="2514600" indent="-228600" algn="l" rtl="0" eaLnBrk="0" fontAlgn="base" hangingPunct="0">
        <a:spcBef>
          <a:spcPct val="50000"/>
        </a:spcBef>
        <a:spcAft>
          <a:spcPct val="0"/>
        </a:spcAft>
        <a:buClr>
          <a:schemeClr val="bg1"/>
        </a:buClr>
        <a:buChar char="»"/>
        <a:defRPr sz="2400">
          <a:solidFill>
            <a:schemeClr val="tx1"/>
          </a:solidFill>
          <a:latin typeface="Book Antiqua" pitchFamily="18" charset="0"/>
          <a:ea typeface="+mn-ea"/>
          <a:cs typeface="+mj-cs"/>
        </a:defRPr>
      </a:lvl6pPr>
      <a:lvl7pPr marL="2971800" indent="-228600" algn="l" rtl="0" eaLnBrk="0" fontAlgn="base" hangingPunct="0">
        <a:spcBef>
          <a:spcPct val="50000"/>
        </a:spcBef>
        <a:spcAft>
          <a:spcPct val="0"/>
        </a:spcAft>
        <a:buClr>
          <a:schemeClr val="bg1"/>
        </a:buClr>
        <a:buChar char="»"/>
        <a:defRPr sz="2400">
          <a:solidFill>
            <a:schemeClr val="tx1"/>
          </a:solidFill>
          <a:latin typeface="Book Antiqua" pitchFamily="18" charset="0"/>
          <a:ea typeface="+mn-ea"/>
          <a:cs typeface="+mj-cs"/>
        </a:defRPr>
      </a:lvl7pPr>
      <a:lvl8pPr marL="3429000" indent="-228600" algn="l" rtl="0" eaLnBrk="0" fontAlgn="base" hangingPunct="0">
        <a:spcBef>
          <a:spcPct val="50000"/>
        </a:spcBef>
        <a:spcAft>
          <a:spcPct val="0"/>
        </a:spcAft>
        <a:buClr>
          <a:schemeClr val="bg1"/>
        </a:buClr>
        <a:buChar char="»"/>
        <a:defRPr sz="2400">
          <a:solidFill>
            <a:schemeClr val="tx1"/>
          </a:solidFill>
          <a:latin typeface="Book Antiqua" pitchFamily="18" charset="0"/>
          <a:ea typeface="+mn-ea"/>
          <a:cs typeface="+mj-cs"/>
        </a:defRPr>
      </a:lvl8pPr>
      <a:lvl9pPr marL="3886200" indent="-228600" algn="l" rtl="0" eaLnBrk="0" fontAlgn="base" hangingPunct="0">
        <a:spcBef>
          <a:spcPct val="50000"/>
        </a:spcBef>
        <a:spcAft>
          <a:spcPct val="0"/>
        </a:spcAft>
        <a:buClr>
          <a:schemeClr val="bg1"/>
        </a:buClr>
        <a:buChar char="»"/>
        <a:defRPr sz="2400">
          <a:solidFill>
            <a:schemeClr val="tx1"/>
          </a:solidFill>
          <a:latin typeface="Book Antiqua" pitchFamily="18" charset="0"/>
          <a:ea typeface="+mn-ea"/>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8" descr="title"/>
          <p:cNvPicPr>
            <a:picLocks noChangeAspect="1" noChangeArrowheads="1"/>
          </p:cNvPicPr>
          <p:nvPr userDrawn="1"/>
        </p:nvPicPr>
        <p:blipFill>
          <a:blip r:embed="rId13" cstate="print"/>
          <a:srcRect/>
          <a:stretch>
            <a:fillRect/>
          </a:stretch>
        </p:blipFill>
        <p:spPr bwMode="auto">
          <a:xfrm>
            <a:off x="0" y="0"/>
            <a:ext cx="9906000" cy="6858000"/>
          </a:xfrm>
          <a:prstGeom prst="rect">
            <a:avLst/>
          </a:prstGeom>
          <a:noFill/>
          <a:ln w="9525">
            <a:noFill/>
            <a:miter lim="800000"/>
            <a:headEnd/>
            <a:tailEnd/>
          </a:ln>
        </p:spPr>
      </p:pic>
      <p:sp>
        <p:nvSpPr>
          <p:cNvPr id="25603"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949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400" baseline="0"/>
            </a:lvl1pPr>
          </a:lstStyle>
          <a:p>
            <a:pPr>
              <a:defRPr/>
            </a:pPr>
            <a:fld id="{D9F228DA-0925-411E-B07B-A2D1B85F65E7}" type="datetimeFigureOut">
              <a:rPr lang="en-US"/>
              <a:pPr>
                <a:defRPr/>
              </a:pPr>
              <a:t>6/12/2012</a:t>
            </a:fld>
            <a:endParaRPr lang="en-US"/>
          </a:p>
        </p:txBody>
      </p:sp>
      <p:sp>
        <p:nvSpPr>
          <p:cNvPr id="319493"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kumimoji="0" sz="1400" baseline="0"/>
            </a:lvl1pPr>
          </a:lstStyle>
          <a:p>
            <a:pPr>
              <a:defRPr/>
            </a:pPr>
            <a:endParaRPr lang="en-US"/>
          </a:p>
        </p:txBody>
      </p:sp>
      <p:sp>
        <p:nvSpPr>
          <p:cNvPr id="319494"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400" baseline="0"/>
            </a:lvl1pPr>
          </a:lstStyle>
          <a:p>
            <a:pPr>
              <a:defRPr/>
            </a:pPr>
            <a:fld id="{9F87BAF6-024B-492A-B6BF-DF1FAAEC146A}" type="slidenum">
              <a:rPr lang="en-US"/>
              <a:pPr>
                <a:defRPr/>
              </a:pPr>
              <a:t>‹#›</a:t>
            </a:fld>
            <a:endParaRPr lang="en-US"/>
          </a:p>
        </p:txBody>
      </p:sp>
      <p:sp>
        <p:nvSpPr>
          <p:cNvPr id="319495" name="Rectangle 7"/>
          <p:cNvSpPr>
            <a:spLocks noChangeArrowheads="1"/>
          </p:cNvSpPr>
          <p:nvPr userDrawn="1"/>
        </p:nvSpPr>
        <p:spPr bwMode="auto">
          <a:xfrm>
            <a:off x="0" y="0"/>
            <a:ext cx="9906000" cy="6858000"/>
          </a:xfrm>
          <a:prstGeom prst="rect">
            <a:avLst/>
          </a:prstGeom>
          <a:solidFill>
            <a:srgbClr val="800080">
              <a:alpha val="34000"/>
            </a:srgbClr>
          </a:solidFill>
          <a:ln w="9525">
            <a:solidFill>
              <a:schemeClr val="tx1"/>
            </a:solidFill>
            <a:miter lim="800000"/>
            <a:headEnd/>
            <a:tailEnd/>
          </a:ln>
          <a:effectLst/>
        </p:spPr>
        <p:txBody>
          <a:bodyPr wrap="none" anchor="ctr"/>
          <a:lstStyle/>
          <a:p>
            <a:pPr>
              <a:defRPr/>
            </a:pPr>
            <a:endParaRPr lang="en-AU"/>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4516438" y="1662113"/>
            <a:ext cx="5121275" cy="1728787"/>
          </a:xfrm>
          <a:prstGeom prst="rect">
            <a:avLst/>
          </a:prstGeom>
          <a:noFill/>
          <a:ln w="9525">
            <a:noFill/>
            <a:miter lim="800000"/>
            <a:headEnd/>
            <a:tailEnd/>
          </a:ln>
        </p:spPr>
        <p:txBody>
          <a:bodyPr anchor="ctr"/>
          <a:lstStyle/>
          <a:p>
            <a:pPr eaLnBrk="0" hangingPunct="0"/>
            <a:r>
              <a:rPr kumimoji="0" lang="en-US" altLang="ja-JP" baseline="0">
                <a:solidFill>
                  <a:srgbClr val="FFFFFF"/>
                </a:solidFill>
                <a:latin typeface="Calibri" pitchFamily="34" charset="0"/>
                <a:cs typeface="Arial" charset="0"/>
                <a:sym typeface="Wingdings" pitchFamily="2" charset="2"/>
              </a:rPr>
              <a:t>Vulnerabilities and Social Protection in Asia and the Pacific: the regional context</a:t>
            </a:r>
            <a:br>
              <a:rPr kumimoji="0" lang="en-US" altLang="ja-JP" baseline="0">
                <a:solidFill>
                  <a:srgbClr val="FFFFFF"/>
                </a:solidFill>
                <a:latin typeface="Calibri" pitchFamily="34" charset="0"/>
                <a:cs typeface="Arial" charset="0"/>
                <a:sym typeface="Wingdings" pitchFamily="2" charset="2"/>
              </a:rPr>
            </a:br>
            <a:r>
              <a:rPr kumimoji="0" lang="en-US" altLang="ja-JP" baseline="0">
                <a:solidFill>
                  <a:srgbClr val="FFFFFF"/>
                </a:solidFill>
                <a:latin typeface="Calibri" pitchFamily="34" charset="0"/>
                <a:cs typeface="Arial" charset="0"/>
                <a:sym typeface="Wingdings" pitchFamily="2" charset="2"/>
              </a:rPr>
              <a:t/>
            </a:r>
            <a:br>
              <a:rPr kumimoji="0" lang="en-US" altLang="ja-JP" baseline="0">
                <a:solidFill>
                  <a:srgbClr val="FFFFFF"/>
                </a:solidFill>
                <a:latin typeface="Calibri" pitchFamily="34" charset="0"/>
                <a:cs typeface="Arial" charset="0"/>
                <a:sym typeface="Wingdings" pitchFamily="2" charset="2"/>
              </a:rPr>
            </a:br>
            <a:endParaRPr kumimoji="0" lang="en-US" altLang="ja-JP" sz="2400" baseline="0">
              <a:solidFill>
                <a:srgbClr val="FFFFFF"/>
              </a:solidFill>
              <a:latin typeface="Calibri" pitchFamily="34" charset="0"/>
              <a:cs typeface="Arial" charset="0"/>
              <a:sym typeface="Wingdings" pitchFamily="2" charset="2"/>
            </a:endParaRPr>
          </a:p>
        </p:txBody>
      </p:sp>
      <p:sp>
        <p:nvSpPr>
          <p:cNvPr id="39938" name="Rectangle 3"/>
          <p:cNvSpPr>
            <a:spLocks noChangeArrowheads="1"/>
          </p:cNvSpPr>
          <p:nvPr/>
        </p:nvSpPr>
        <p:spPr bwMode="auto">
          <a:xfrm>
            <a:off x="4381500" y="3544888"/>
            <a:ext cx="5218113" cy="2406650"/>
          </a:xfrm>
          <a:prstGeom prst="rect">
            <a:avLst/>
          </a:prstGeom>
          <a:noFill/>
          <a:ln w="9525">
            <a:noFill/>
            <a:miter lim="800000"/>
            <a:headEnd/>
            <a:tailEnd/>
          </a:ln>
        </p:spPr>
        <p:txBody>
          <a:bodyPr/>
          <a:lstStyle/>
          <a:p>
            <a:pPr eaLnBrk="0" hangingPunct="0">
              <a:buClr>
                <a:schemeClr val="bg1"/>
              </a:buClr>
              <a:buFont typeface="Wingdings" pitchFamily="2" charset="2"/>
              <a:buNone/>
            </a:pPr>
            <a:r>
              <a:rPr kumimoji="0" lang="en-US" altLang="ja-JP" sz="2400" i="1" baseline="0">
                <a:solidFill>
                  <a:srgbClr val="FFFFFF"/>
                </a:solidFill>
                <a:latin typeface="Calibri" pitchFamily="34" charset="0"/>
                <a:ea typeface="Arial Unicode MS" pitchFamily="34" charset="-128"/>
                <a:cs typeface="Arial Unicode MS" pitchFamily="34" charset="-128"/>
                <a:sym typeface="Wingdings" pitchFamily="2" charset="2"/>
              </a:rPr>
              <a:t>Donovan Storey and Patrik Andersson</a:t>
            </a:r>
          </a:p>
          <a:p>
            <a:pPr eaLnBrk="0" hangingPunct="0">
              <a:buClr>
                <a:schemeClr val="bg1"/>
              </a:buClr>
              <a:buFont typeface="Wingdings" pitchFamily="2" charset="2"/>
              <a:buNone/>
            </a:pPr>
            <a:r>
              <a:rPr kumimoji="0" lang="en-US" altLang="ja-JP" sz="2400" i="1" baseline="0">
                <a:solidFill>
                  <a:srgbClr val="FFFFFF"/>
                </a:solidFill>
                <a:latin typeface="Calibri" pitchFamily="34" charset="0"/>
                <a:ea typeface="Arial Unicode MS" pitchFamily="34" charset="-128"/>
                <a:cs typeface="Arial Unicode MS" pitchFamily="34" charset="-128"/>
                <a:sym typeface="Wingdings" pitchFamily="2" charset="2"/>
              </a:rPr>
              <a:t>Social Development Division</a:t>
            </a:r>
          </a:p>
          <a:p>
            <a:pPr eaLnBrk="0" hangingPunct="0">
              <a:buClr>
                <a:schemeClr val="bg1"/>
              </a:buClr>
              <a:buFont typeface="Wingdings" pitchFamily="2" charset="2"/>
              <a:buNone/>
            </a:pPr>
            <a:r>
              <a:rPr kumimoji="0" lang="en-US" altLang="ja-JP" sz="2400" i="1" baseline="0">
                <a:solidFill>
                  <a:srgbClr val="FFFFFF"/>
                </a:solidFill>
                <a:latin typeface="Calibri" pitchFamily="34" charset="0"/>
                <a:ea typeface="Arial Unicode MS" pitchFamily="34" charset="-128"/>
                <a:cs typeface="Arial Unicode MS" pitchFamily="34" charset="-128"/>
                <a:sym typeface="Wingdings" pitchFamily="2" charset="2"/>
              </a:rPr>
              <a:t>ESCAP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Vulnerabilities and Future Challenges</a:t>
            </a:r>
            <a:endParaRPr lang="en-AU" dirty="0" smtClean="0"/>
          </a:p>
        </p:txBody>
      </p:sp>
      <p:sp>
        <p:nvSpPr>
          <p:cNvPr id="54274" name="Content Placeholder 2"/>
          <p:cNvSpPr>
            <a:spLocks noGrp="1"/>
          </p:cNvSpPr>
          <p:nvPr>
            <p:ph sz="half" idx="1"/>
          </p:nvPr>
        </p:nvSpPr>
        <p:spPr>
          <a:xfrm>
            <a:off x="498475" y="1778000"/>
            <a:ext cx="4992195" cy="4578350"/>
          </a:xfrm>
        </p:spPr>
        <p:txBody>
          <a:bodyPr/>
          <a:lstStyle/>
          <a:p>
            <a:pPr>
              <a:buFont typeface="Wingdings" pitchFamily="2" charset="2"/>
              <a:buChar char="§"/>
            </a:pPr>
            <a:r>
              <a:rPr lang="en-US" sz="2000" dirty="0" smtClean="0"/>
              <a:t>Youth bulge and challenges of youth employment</a:t>
            </a:r>
          </a:p>
          <a:p>
            <a:pPr>
              <a:buFont typeface="Wingdings" pitchFamily="2" charset="2"/>
              <a:buChar char="§"/>
            </a:pPr>
            <a:r>
              <a:rPr lang="en-US" sz="2000" dirty="0" smtClean="0"/>
              <a:t>1.1 billion workers remain in ‘vulnerable’ forms of employment</a:t>
            </a:r>
          </a:p>
          <a:p>
            <a:pPr>
              <a:buFont typeface="Wingdings" pitchFamily="2" charset="2"/>
              <a:buChar char="§"/>
            </a:pPr>
            <a:r>
              <a:rPr lang="en-US" sz="2000" dirty="0" smtClean="0"/>
              <a:t>The majority of women still depend upon precarious and vulnerable forms of employment: In India and Bangladesh over 90% of the female workforce are in the informal sector</a:t>
            </a:r>
          </a:p>
        </p:txBody>
      </p:sp>
      <p:pic>
        <p:nvPicPr>
          <p:cNvPr id="54275" name="Picture 2"/>
          <p:cNvPicPr>
            <a:picLocks noGrp="1" noChangeAspect="1" noChangeArrowheads="1"/>
          </p:cNvPicPr>
          <p:nvPr>
            <p:ph sz="half" idx="2"/>
          </p:nvPr>
        </p:nvPicPr>
        <p:blipFill>
          <a:blip r:embed="rId2" cstate="print"/>
          <a:srcRect/>
          <a:stretch>
            <a:fillRect/>
          </a:stretch>
        </p:blipFill>
        <p:spPr>
          <a:xfrm>
            <a:off x="5413861" y="1777585"/>
            <a:ext cx="4492140" cy="335805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p:txBody>
          <a:bodyPr/>
          <a:lstStyle/>
          <a:p>
            <a:r>
              <a:rPr lang="en-US" dirty="0" smtClean="0"/>
              <a:t>Vulnerabilities and Future Challenges</a:t>
            </a:r>
            <a:endParaRPr lang="en-AU" dirty="0" smtClean="0"/>
          </a:p>
        </p:txBody>
      </p:sp>
      <p:sp>
        <p:nvSpPr>
          <p:cNvPr id="55298" name="Content Placeholder 5"/>
          <p:cNvSpPr>
            <a:spLocks noGrp="1"/>
          </p:cNvSpPr>
          <p:nvPr>
            <p:ph idx="1"/>
          </p:nvPr>
        </p:nvSpPr>
        <p:spPr/>
        <p:txBody>
          <a:bodyPr/>
          <a:lstStyle/>
          <a:p>
            <a:pPr>
              <a:buFont typeface="Wingdings" pitchFamily="2" charset="2"/>
              <a:buChar char="§"/>
            </a:pPr>
            <a:r>
              <a:rPr lang="en-US" sz="2000" dirty="0" smtClean="0"/>
              <a:t>Vulnerability of the region to economic shocks (shallow roots). Volatility and exposure to global shocks exacerbated by high inequality levels</a:t>
            </a:r>
          </a:p>
          <a:p>
            <a:pPr>
              <a:buFont typeface="Wingdings" pitchFamily="2" charset="2"/>
              <a:buChar char="§"/>
            </a:pPr>
            <a:r>
              <a:rPr lang="en-US" sz="2000" dirty="0" smtClean="0"/>
              <a:t>Ageing populations: From 438 million in 2010 to 1.26 billion by 2050. increased costs of support services, health costs, pension and social protection </a:t>
            </a:r>
          </a:p>
          <a:p>
            <a:pPr marL="342900" lvl="1" indent="-342900">
              <a:buSzTx/>
              <a:buFont typeface="Wingdings" pitchFamily="2" charset="2"/>
              <a:buChar char="§"/>
            </a:pPr>
            <a:r>
              <a:rPr lang="en-US" sz="2000" dirty="0" smtClean="0"/>
              <a:t>Urbanization and the growth of cities: gaps in urban services, infrastructure,  inter-generational poverty</a:t>
            </a:r>
          </a:p>
          <a:p>
            <a:pPr>
              <a:buFont typeface="Wingdings" pitchFamily="2" charset="2"/>
              <a:buChar char="§"/>
            </a:pPr>
            <a:r>
              <a:rPr lang="en-US" sz="2000" dirty="0" smtClean="0"/>
              <a:t>High vulnerability to natural disasters: more than 200 million people were affected each year over the past decade - 90% of the world’s total</a:t>
            </a:r>
          </a:p>
          <a:p>
            <a:endParaRPr lang="en-A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Japan: 2010-2050</a:t>
            </a:r>
          </a:p>
        </p:txBody>
      </p:sp>
      <p:pic>
        <p:nvPicPr>
          <p:cNvPr id="56322" name="Picture 2" descr="C:\Documents and Settings\Administrator\My Documents\Japan 2010.JPG"/>
          <p:cNvPicPr>
            <a:picLocks noChangeAspect="1" noChangeArrowheads="1"/>
          </p:cNvPicPr>
          <p:nvPr/>
        </p:nvPicPr>
        <p:blipFill>
          <a:blip r:embed="rId2" cstate="print"/>
          <a:srcRect/>
          <a:stretch>
            <a:fillRect/>
          </a:stretch>
        </p:blipFill>
        <p:spPr bwMode="auto">
          <a:xfrm>
            <a:off x="1219200" y="1828800"/>
            <a:ext cx="3152775" cy="3324225"/>
          </a:xfrm>
          <a:prstGeom prst="rect">
            <a:avLst/>
          </a:prstGeom>
          <a:noFill/>
          <a:ln w="9525">
            <a:noFill/>
            <a:miter lim="800000"/>
            <a:headEnd/>
            <a:tailEnd/>
          </a:ln>
        </p:spPr>
      </p:pic>
      <p:pic>
        <p:nvPicPr>
          <p:cNvPr id="56323" name="Picture 3" descr="C:\Documents and Settings\Administrator\My Documents\Japan 2050.JPG"/>
          <p:cNvPicPr>
            <a:picLocks noChangeAspect="1" noChangeArrowheads="1"/>
          </p:cNvPicPr>
          <p:nvPr/>
        </p:nvPicPr>
        <p:blipFill>
          <a:blip r:embed="rId3" cstate="print"/>
          <a:srcRect/>
          <a:stretch>
            <a:fillRect/>
          </a:stretch>
        </p:blipFill>
        <p:spPr bwMode="auto">
          <a:xfrm>
            <a:off x="5562600" y="1828800"/>
            <a:ext cx="3190875" cy="3314700"/>
          </a:xfrm>
          <a:prstGeom prst="rect">
            <a:avLst/>
          </a:prstGeom>
          <a:noFill/>
          <a:ln w="9525">
            <a:noFill/>
            <a:miter lim="800000"/>
            <a:headEnd/>
            <a:tailEnd/>
          </a:ln>
        </p:spPr>
      </p:pic>
      <p:sp>
        <p:nvSpPr>
          <p:cNvPr id="56324" name="TextBox 5"/>
          <p:cNvSpPr txBox="1">
            <a:spLocks noChangeArrowheads="1"/>
          </p:cNvSpPr>
          <p:nvPr/>
        </p:nvSpPr>
        <p:spPr bwMode="auto">
          <a:xfrm>
            <a:off x="1981200" y="5448300"/>
            <a:ext cx="6096000" cy="420688"/>
          </a:xfrm>
          <a:prstGeom prst="rect">
            <a:avLst/>
          </a:prstGeom>
          <a:noFill/>
          <a:ln w="9525">
            <a:noFill/>
            <a:miter lim="800000"/>
            <a:headEnd/>
            <a:tailEnd/>
          </a:ln>
        </p:spPr>
        <p:txBody>
          <a:bodyPr>
            <a:spAutoFit/>
          </a:bodyPr>
          <a:lstStyle/>
          <a:p>
            <a:r>
              <a:rPr lang="en-US" sz="1600" b="1">
                <a:solidFill>
                  <a:schemeClr val="bg1"/>
                </a:solidFill>
              </a:rPr>
              <a:t>Source:</a:t>
            </a:r>
            <a:r>
              <a:rPr lang="en-US" sz="1600">
                <a:solidFill>
                  <a:schemeClr val="bg1"/>
                </a:solidFill>
              </a:rPr>
              <a:t> United Nations, Department of Economic and Social Affairs, Population Division (2011): World Population Prospects: The 2010 Revision. New York</a:t>
            </a:r>
            <a:endParaRPr lang="th-TH" sz="16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India: 2010-2050</a:t>
            </a:r>
          </a:p>
        </p:txBody>
      </p:sp>
      <p:pic>
        <p:nvPicPr>
          <p:cNvPr id="57346" name="Picture 2" descr="C:\Documents and Settings\Administrator\My Documents\India 2010.JPG"/>
          <p:cNvPicPr>
            <a:picLocks noChangeAspect="1" noChangeArrowheads="1"/>
          </p:cNvPicPr>
          <p:nvPr/>
        </p:nvPicPr>
        <p:blipFill>
          <a:blip r:embed="rId2" cstate="print"/>
          <a:srcRect/>
          <a:stretch>
            <a:fillRect/>
          </a:stretch>
        </p:blipFill>
        <p:spPr bwMode="auto">
          <a:xfrm>
            <a:off x="1295400" y="1828800"/>
            <a:ext cx="3181350" cy="3276600"/>
          </a:xfrm>
          <a:prstGeom prst="rect">
            <a:avLst/>
          </a:prstGeom>
          <a:noFill/>
          <a:ln w="9525">
            <a:noFill/>
            <a:miter lim="800000"/>
            <a:headEnd/>
            <a:tailEnd/>
          </a:ln>
        </p:spPr>
      </p:pic>
      <p:pic>
        <p:nvPicPr>
          <p:cNvPr id="57347" name="Picture 3" descr="C:\Documents and Settings\Administrator\My Documents\India 2050.JPG"/>
          <p:cNvPicPr>
            <a:picLocks noChangeAspect="1" noChangeArrowheads="1"/>
          </p:cNvPicPr>
          <p:nvPr/>
        </p:nvPicPr>
        <p:blipFill>
          <a:blip r:embed="rId3" cstate="print"/>
          <a:srcRect/>
          <a:stretch>
            <a:fillRect/>
          </a:stretch>
        </p:blipFill>
        <p:spPr bwMode="auto">
          <a:xfrm>
            <a:off x="5448300" y="1828800"/>
            <a:ext cx="3181350" cy="3248025"/>
          </a:xfrm>
          <a:prstGeom prst="rect">
            <a:avLst/>
          </a:prstGeom>
          <a:noFill/>
          <a:ln w="9525">
            <a:noFill/>
            <a:miter lim="800000"/>
            <a:headEnd/>
            <a:tailEnd/>
          </a:ln>
        </p:spPr>
      </p:pic>
      <p:sp>
        <p:nvSpPr>
          <p:cNvPr id="57348" name="TextBox 6"/>
          <p:cNvSpPr txBox="1">
            <a:spLocks noChangeArrowheads="1"/>
          </p:cNvSpPr>
          <p:nvPr/>
        </p:nvSpPr>
        <p:spPr bwMode="auto">
          <a:xfrm>
            <a:off x="1981200" y="5448300"/>
            <a:ext cx="6096000" cy="420688"/>
          </a:xfrm>
          <a:prstGeom prst="rect">
            <a:avLst/>
          </a:prstGeom>
          <a:noFill/>
          <a:ln w="9525">
            <a:noFill/>
            <a:miter lim="800000"/>
            <a:headEnd/>
            <a:tailEnd/>
          </a:ln>
        </p:spPr>
        <p:txBody>
          <a:bodyPr>
            <a:spAutoFit/>
          </a:bodyPr>
          <a:lstStyle/>
          <a:p>
            <a:r>
              <a:rPr lang="en-US" sz="1600" b="1">
                <a:solidFill>
                  <a:schemeClr val="bg1"/>
                </a:solidFill>
              </a:rPr>
              <a:t>Source:</a:t>
            </a:r>
            <a:r>
              <a:rPr lang="en-US" sz="1600">
                <a:solidFill>
                  <a:schemeClr val="bg1"/>
                </a:solidFill>
              </a:rPr>
              <a:t> United Nations, Department of Economic and Social Affairs, Population Division (2011): World Population Prospects: The 2010 Revision. New York</a:t>
            </a:r>
            <a:endParaRPr lang="th-TH" sz="16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dirty="0" smtClean="0"/>
              <a:t>Key elements of Social Protection - </a:t>
            </a:r>
            <a:r>
              <a:rPr lang="en-US" i="1" dirty="0" smtClean="0"/>
              <a:t>Reasons</a:t>
            </a:r>
          </a:p>
        </p:txBody>
      </p:sp>
      <p:sp>
        <p:nvSpPr>
          <p:cNvPr id="58370" name="Rectangle 3"/>
          <p:cNvSpPr>
            <a:spLocks noGrp="1" noChangeArrowheads="1"/>
          </p:cNvSpPr>
          <p:nvPr>
            <p:ph type="body" idx="1"/>
          </p:nvPr>
        </p:nvSpPr>
        <p:spPr/>
        <p:txBody>
          <a:bodyPr/>
          <a:lstStyle/>
          <a:p>
            <a:pPr>
              <a:buFont typeface="Wingdings" pitchFamily="2" charset="2"/>
              <a:buChar char="§"/>
            </a:pPr>
            <a:r>
              <a:rPr lang="en-US" dirty="0" smtClean="0"/>
              <a:t>Redistribute resources to those in need</a:t>
            </a:r>
          </a:p>
          <a:p>
            <a:pPr>
              <a:buFont typeface="Wingdings" pitchFamily="2" charset="2"/>
              <a:buChar char="§"/>
            </a:pPr>
            <a:r>
              <a:rPr lang="en-US" dirty="0" smtClean="0"/>
              <a:t>Solidarity between persons and across generations</a:t>
            </a:r>
          </a:p>
          <a:p>
            <a:pPr>
              <a:buFont typeface="Wingdings" pitchFamily="2" charset="2"/>
              <a:buChar char="§"/>
            </a:pPr>
            <a:r>
              <a:rPr lang="en-US" dirty="0" smtClean="0"/>
              <a:t>Support people to move out of poverty (into decent jobs)</a:t>
            </a:r>
          </a:p>
          <a:p>
            <a:pPr>
              <a:buFont typeface="Wingdings" pitchFamily="2" charset="2"/>
              <a:buChar char="§"/>
            </a:pPr>
            <a:r>
              <a:rPr lang="en-US" dirty="0" smtClean="0"/>
              <a:t>Automatic stabilizers in (economic) downturns</a:t>
            </a:r>
          </a:p>
          <a:p>
            <a:pPr>
              <a:buFont typeface="Wingdings" pitchFamily="2" charset="2"/>
              <a:buChar char="§"/>
            </a:pPr>
            <a:r>
              <a:rPr lang="en-US" dirty="0" smtClean="0"/>
              <a:t>Counter/respond to social unrest and facilitate cohesion</a:t>
            </a:r>
          </a:p>
          <a:p>
            <a:pPr>
              <a:buFont typeface="Wingdings" pitchFamily="2" charset="2"/>
              <a:buChar char="§"/>
            </a:pPr>
            <a:r>
              <a:rPr lang="en-US" dirty="0" smtClean="0"/>
              <a:t>Boast economic growth</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dirty="0" smtClean="0"/>
              <a:t>Key Elements of Social Protection </a:t>
            </a:r>
            <a:r>
              <a:rPr lang="en-US" smtClean="0"/>
              <a:t>- Modalities</a:t>
            </a:r>
            <a:endParaRPr lang="en-US" i="1" dirty="0" smtClean="0"/>
          </a:p>
        </p:txBody>
      </p:sp>
      <p:sp>
        <p:nvSpPr>
          <p:cNvPr id="59394" name="Rectangle 3"/>
          <p:cNvSpPr>
            <a:spLocks noGrp="1" noChangeArrowheads="1"/>
          </p:cNvSpPr>
          <p:nvPr>
            <p:ph type="body" idx="1"/>
          </p:nvPr>
        </p:nvSpPr>
        <p:spPr>
          <a:xfrm>
            <a:off x="344400" y="2084825"/>
            <a:ext cx="9113925" cy="3226020"/>
          </a:xfrm>
        </p:spPr>
        <p:txBody>
          <a:bodyPr/>
          <a:lstStyle/>
          <a:p>
            <a:pPr>
              <a:buFont typeface="Wingdings" pitchFamily="2" charset="2"/>
              <a:buChar char="§"/>
            </a:pPr>
            <a:r>
              <a:rPr lang="en-US" dirty="0" smtClean="0"/>
              <a:t>Financial means to redistribute</a:t>
            </a:r>
          </a:p>
          <a:p>
            <a:pPr>
              <a:buFont typeface="Wingdings" pitchFamily="2" charset="2"/>
              <a:buChar char="§"/>
            </a:pPr>
            <a:r>
              <a:rPr lang="en-US" dirty="0" smtClean="0"/>
              <a:t>Taxpayers/employers / the State</a:t>
            </a:r>
          </a:p>
          <a:p>
            <a:pPr>
              <a:buFont typeface="Wingdings" pitchFamily="2" charset="2"/>
              <a:buChar char="§"/>
            </a:pPr>
            <a:r>
              <a:rPr lang="en-US" dirty="0" smtClean="0"/>
              <a:t>Formal employment helps</a:t>
            </a:r>
          </a:p>
          <a:p>
            <a:pPr>
              <a:buFont typeface="Wingdings" pitchFamily="2" charset="2"/>
              <a:buChar char="§"/>
            </a:pPr>
            <a:r>
              <a:rPr lang="en-US" dirty="0" smtClean="0"/>
              <a:t>Coordination across schemes and actors – avoid fragmentation</a:t>
            </a:r>
          </a:p>
          <a:p>
            <a:pPr>
              <a:buFont typeface="Wingdings" pitchFamily="2" charset="2"/>
              <a:buChar char="§"/>
            </a:pPr>
            <a:r>
              <a:rPr lang="en-US" dirty="0" smtClean="0"/>
              <a:t>Public support and political consensus important - stability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3200" dirty="0" smtClean="0"/>
              <a:t>Key Elements of Social Protection – </a:t>
            </a:r>
            <a:r>
              <a:rPr lang="en-US" sz="3200" i="1" dirty="0" smtClean="0"/>
              <a:t>Sustainability</a:t>
            </a:r>
          </a:p>
        </p:txBody>
      </p:sp>
      <p:sp>
        <p:nvSpPr>
          <p:cNvPr id="60418" name="Rectangle 3"/>
          <p:cNvSpPr>
            <a:spLocks noGrp="1" noChangeArrowheads="1"/>
          </p:cNvSpPr>
          <p:nvPr>
            <p:ph type="body" idx="1"/>
          </p:nvPr>
        </p:nvSpPr>
        <p:spPr/>
        <p:txBody>
          <a:bodyPr/>
          <a:lstStyle/>
          <a:p>
            <a:pPr>
              <a:lnSpc>
                <a:spcPct val="150000"/>
              </a:lnSpc>
              <a:buFont typeface="Wingdings" pitchFamily="2" charset="2"/>
              <a:buNone/>
            </a:pPr>
            <a:r>
              <a:rPr lang="en-US" dirty="0" smtClean="0"/>
              <a:t>	The extent to which social protection schemes are perceived as being legitimate will depend to an important degree on whether people believe that there is a just and fair connection between what they (and others) are paying and what they are receiving in the form of various benefits and support.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dirty="0" smtClean="0"/>
              <a:t>Key Elements of Social Protection – </a:t>
            </a:r>
            <a:r>
              <a:rPr lang="en-US" i="1" dirty="0" smtClean="0"/>
              <a:t>Questions</a:t>
            </a:r>
          </a:p>
        </p:txBody>
      </p:sp>
      <p:sp>
        <p:nvSpPr>
          <p:cNvPr id="59394" name="Rectangle 3"/>
          <p:cNvSpPr>
            <a:spLocks noGrp="1" noChangeArrowheads="1"/>
          </p:cNvSpPr>
          <p:nvPr>
            <p:ph type="body" idx="1"/>
          </p:nvPr>
        </p:nvSpPr>
        <p:spPr>
          <a:xfrm>
            <a:off x="459615" y="1969609"/>
            <a:ext cx="9113925" cy="3859033"/>
          </a:xfrm>
        </p:spPr>
        <p:txBody>
          <a:bodyPr/>
          <a:lstStyle/>
          <a:p>
            <a:pPr>
              <a:lnSpc>
                <a:spcPct val="150000"/>
              </a:lnSpc>
              <a:buFont typeface="Wingdings" pitchFamily="2" charset="2"/>
              <a:buChar char="§"/>
            </a:pPr>
            <a:r>
              <a:rPr lang="en-US" dirty="0" smtClean="0"/>
              <a:t>Who should administer / govern the system?</a:t>
            </a:r>
          </a:p>
          <a:p>
            <a:pPr>
              <a:lnSpc>
                <a:spcPct val="150000"/>
              </a:lnSpc>
              <a:buFont typeface="Wingdings" pitchFamily="2" charset="2"/>
              <a:buChar char="§"/>
            </a:pPr>
            <a:r>
              <a:rPr lang="en-US" dirty="0" smtClean="0"/>
              <a:t>How should it be funded?</a:t>
            </a:r>
          </a:p>
          <a:p>
            <a:pPr>
              <a:lnSpc>
                <a:spcPct val="150000"/>
              </a:lnSpc>
              <a:buFont typeface="Wingdings" pitchFamily="2" charset="2"/>
              <a:buChar char="§"/>
            </a:pPr>
            <a:r>
              <a:rPr lang="en-US" dirty="0" smtClean="0"/>
              <a:t>Who should be covered</a:t>
            </a:r>
            <a:r>
              <a:rPr lang="en-US" dirty="0" smtClean="0"/>
              <a:t>?</a:t>
            </a:r>
          </a:p>
          <a:p>
            <a:pPr>
              <a:lnSpc>
                <a:spcPct val="150000"/>
              </a:lnSpc>
              <a:buFont typeface="Wingdings" pitchFamily="2" charset="2"/>
              <a:buChar char="§"/>
            </a:pPr>
            <a:r>
              <a:rPr lang="en-US" dirty="0" smtClean="0"/>
              <a:t>Quality and delivery of services?</a:t>
            </a:r>
            <a:endParaRPr lang="en-US" dirty="0" smtClean="0"/>
          </a:p>
        </p:txBody>
      </p:sp>
      <p:pic>
        <p:nvPicPr>
          <p:cNvPr id="4" name="Content Placeholder 5"/>
          <p:cNvPicPr>
            <a:picLocks noChangeAspect="1" noChangeArrowheads="1"/>
          </p:cNvPicPr>
          <p:nvPr/>
        </p:nvPicPr>
        <p:blipFill>
          <a:blip r:embed="rId2" cstate="print"/>
          <a:srcRect/>
          <a:stretch>
            <a:fillRect/>
          </a:stretch>
        </p:blipFill>
        <p:spPr>
          <a:xfrm>
            <a:off x="7218363" y="1739900"/>
            <a:ext cx="2687637" cy="214947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218363" y="3889375"/>
            <a:ext cx="2687637"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a:lstStyle/>
          <a:p>
            <a:r>
              <a:rPr lang="en-US" sz="3200" smtClean="0"/>
              <a:t>Social Expenditure by Program Category - 2008</a:t>
            </a:r>
          </a:p>
        </p:txBody>
      </p:sp>
      <p:sp>
        <p:nvSpPr>
          <p:cNvPr id="61442" name="TextBox 6"/>
          <p:cNvSpPr txBox="1">
            <a:spLocks noChangeArrowheads="1"/>
          </p:cNvSpPr>
          <p:nvPr/>
        </p:nvSpPr>
        <p:spPr bwMode="auto">
          <a:xfrm>
            <a:off x="2590800" y="6170613"/>
            <a:ext cx="6096000" cy="420687"/>
          </a:xfrm>
          <a:prstGeom prst="rect">
            <a:avLst/>
          </a:prstGeom>
          <a:noFill/>
          <a:ln w="9525">
            <a:noFill/>
            <a:miter lim="800000"/>
            <a:headEnd/>
            <a:tailEnd/>
          </a:ln>
        </p:spPr>
        <p:txBody>
          <a:bodyPr>
            <a:spAutoFit/>
          </a:bodyPr>
          <a:lstStyle/>
          <a:p>
            <a:r>
              <a:rPr lang="en-US" sz="1600" b="1">
                <a:solidFill>
                  <a:schemeClr val="bg1"/>
                </a:solidFill>
              </a:rPr>
              <a:t>Source:</a:t>
            </a:r>
            <a:r>
              <a:rPr lang="en-US" sz="1600">
                <a:solidFill>
                  <a:schemeClr val="bg1"/>
                </a:solidFill>
              </a:rPr>
              <a:t> ADB, Social Protection Index for Committed Poverty Reduction Volume 2: Asia. 2008, Manila.</a:t>
            </a:r>
            <a:endParaRPr lang="th-TH" sz="1600">
              <a:solidFill>
                <a:schemeClr val="bg1"/>
              </a:solidFill>
            </a:endParaRPr>
          </a:p>
        </p:txBody>
      </p:sp>
      <p:pic>
        <p:nvPicPr>
          <p:cNvPr id="61443" name="Picture 4"/>
          <p:cNvPicPr>
            <a:picLocks noChangeAspect="1" noChangeArrowheads="1"/>
          </p:cNvPicPr>
          <p:nvPr/>
        </p:nvPicPr>
        <p:blipFill>
          <a:blip r:embed="rId2" cstate="print"/>
          <a:srcRect/>
          <a:stretch>
            <a:fillRect/>
          </a:stretch>
        </p:blipFill>
        <p:spPr bwMode="auto">
          <a:xfrm>
            <a:off x="7948613" y="1431925"/>
            <a:ext cx="1384300" cy="4657725"/>
          </a:xfrm>
          <a:prstGeom prst="rect">
            <a:avLst/>
          </a:prstGeom>
          <a:noFill/>
          <a:ln w="9525">
            <a:noFill/>
            <a:miter lim="800000"/>
            <a:headEnd/>
            <a:tailEnd/>
          </a:ln>
        </p:spPr>
      </p:pic>
      <p:sp>
        <p:nvSpPr>
          <p:cNvPr id="61444" name="Text Box 5"/>
          <p:cNvSpPr txBox="1">
            <a:spLocks noChangeArrowheads="1"/>
          </p:cNvSpPr>
          <p:nvPr/>
        </p:nvSpPr>
        <p:spPr bwMode="auto">
          <a:xfrm>
            <a:off x="8064500" y="935038"/>
            <a:ext cx="2189163" cy="381000"/>
          </a:xfrm>
          <a:prstGeom prst="rect">
            <a:avLst/>
          </a:prstGeom>
          <a:noFill/>
          <a:ln w="9525">
            <a:noFill/>
            <a:miter lim="800000"/>
            <a:headEnd/>
            <a:tailEnd/>
          </a:ln>
        </p:spPr>
        <p:txBody>
          <a:bodyPr>
            <a:spAutoFit/>
          </a:bodyPr>
          <a:lstStyle/>
          <a:p>
            <a:pPr>
              <a:spcBef>
                <a:spcPct val="50000"/>
              </a:spcBef>
            </a:pPr>
            <a:r>
              <a:rPr lang="en-GB">
                <a:solidFill>
                  <a:schemeClr val="bg1"/>
                </a:solidFill>
              </a:rPr>
              <a:t>% GDP</a:t>
            </a:r>
          </a:p>
        </p:txBody>
      </p:sp>
      <p:pic>
        <p:nvPicPr>
          <p:cNvPr id="61445" name="Picture 6"/>
          <p:cNvPicPr>
            <a:picLocks noChangeAspect="1" noChangeArrowheads="1"/>
          </p:cNvPicPr>
          <p:nvPr/>
        </p:nvPicPr>
        <p:blipFill>
          <a:blip r:embed="rId3" cstate="print"/>
          <a:srcRect/>
          <a:stretch>
            <a:fillRect/>
          </a:stretch>
        </p:blipFill>
        <p:spPr bwMode="auto">
          <a:xfrm>
            <a:off x="498475" y="1431925"/>
            <a:ext cx="7412038"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AU" sz="3200" smtClean="0"/>
              <a:t>Social Protection in the Asia-Pacific region</a:t>
            </a:r>
          </a:p>
        </p:txBody>
      </p:sp>
      <p:sp>
        <p:nvSpPr>
          <p:cNvPr id="62466" name="Content Placeholder 2"/>
          <p:cNvSpPr>
            <a:spLocks noGrp="1"/>
          </p:cNvSpPr>
          <p:nvPr>
            <p:ph idx="1"/>
          </p:nvPr>
        </p:nvSpPr>
        <p:spPr>
          <a:xfrm>
            <a:off x="344400" y="1508750"/>
            <a:ext cx="9370820" cy="4281488"/>
          </a:xfrm>
        </p:spPr>
        <p:txBody>
          <a:bodyPr/>
          <a:lstStyle/>
          <a:p>
            <a:pPr>
              <a:buFont typeface="Wingdings" pitchFamily="2" charset="2"/>
              <a:buChar char="§"/>
            </a:pPr>
            <a:r>
              <a:rPr lang="en-AU" dirty="0" smtClean="0"/>
              <a:t>Ranges from sophisticated multi-sectoral and universal systems, to carefully targeted/conditional and time-bound programs</a:t>
            </a:r>
          </a:p>
          <a:p>
            <a:pPr>
              <a:buFont typeface="Wingdings" pitchFamily="2" charset="2"/>
              <a:buChar char="§"/>
            </a:pPr>
            <a:r>
              <a:rPr lang="en-AU" dirty="0" smtClean="0"/>
              <a:t>Sub-regional </a:t>
            </a:r>
            <a:r>
              <a:rPr lang="en-AU" dirty="0" smtClean="0"/>
              <a:t>variation?: </a:t>
            </a:r>
            <a:r>
              <a:rPr lang="en-AU" dirty="0" smtClean="0"/>
              <a:t>employment guarantee schemes in South Asia; CCTs in Southeast Asia; </a:t>
            </a:r>
            <a:r>
              <a:rPr lang="en-AU" dirty="0" smtClean="0"/>
              <a:t>pensions </a:t>
            </a:r>
            <a:r>
              <a:rPr lang="en-AU" dirty="0" smtClean="0"/>
              <a:t>in </a:t>
            </a:r>
            <a:r>
              <a:rPr lang="en-AU" dirty="0" smtClean="0"/>
              <a:t>East </a:t>
            </a:r>
            <a:r>
              <a:rPr lang="en-AU" dirty="0" smtClean="0"/>
              <a:t>Asia </a:t>
            </a:r>
          </a:p>
          <a:p>
            <a:pPr>
              <a:buFont typeface="Wingdings" pitchFamily="2" charset="2"/>
              <a:buChar char="§"/>
            </a:pPr>
            <a:r>
              <a:rPr lang="en-AU" dirty="0" smtClean="0"/>
              <a:t>They also serve diverse purposes and development goals: employment creation, poverty alleviation, community development, asset accumulation etc </a:t>
            </a:r>
          </a:p>
          <a:p>
            <a:pPr>
              <a:buFont typeface="Wingdings" pitchFamily="2" charset="2"/>
              <a:buChar char="§"/>
            </a:pPr>
            <a:r>
              <a:rPr lang="en-AU" dirty="0" smtClean="0"/>
              <a:t>From fragmented programs to comprehensive systems?</a:t>
            </a:r>
          </a:p>
          <a:p>
            <a:pPr>
              <a:buFont typeface="Wingdings" pitchFamily="2" charset="2"/>
              <a:buChar char="§"/>
            </a:pPr>
            <a:r>
              <a:rPr lang="en-AU" dirty="0" smtClean="0"/>
              <a:t>But legal and institutional barriers also need to be dismantled/socio-cultural barriers addressed</a:t>
            </a:r>
          </a:p>
          <a:p>
            <a:pPr>
              <a:buFont typeface="Wingdings" pitchFamily="2" charset="2"/>
              <a:buChar char="§"/>
            </a:pPr>
            <a:endParaRPr lang="en-AU" dirty="0" smtClean="0"/>
          </a:p>
          <a:p>
            <a:pPr>
              <a:buFont typeface="Wingdings" pitchFamily="2" charset="2"/>
              <a:buChar char="§"/>
            </a:pPr>
            <a:endParaRPr lang="en-AU" dirty="0" smtClean="0"/>
          </a:p>
          <a:p>
            <a:endParaRPr lang="en-A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smtClean="0"/>
              <a:t>Overview</a:t>
            </a:r>
          </a:p>
        </p:txBody>
      </p:sp>
      <p:sp>
        <p:nvSpPr>
          <p:cNvPr id="41986" name="Rectangle 3"/>
          <p:cNvSpPr>
            <a:spLocks noGrp="1" noChangeArrowheads="1"/>
          </p:cNvSpPr>
          <p:nvPr>
            <p:ph type="body" idx="1"/>
          </p:nvPr>
        </p:nvSpPr>
        <p:spPr/>
        <p:txBody>
          <a:bodyPr/>
          <a:lstStyle/>
          <a:p>
            <a:r>
              <a:rPr lang="en-US" dirty="0" smtClean="0"/>
              <a:t>Introduction to ESCAP</a:t>
            </a:r>
          </a:p>
          <a:p>
            <a:r>
              <a:rPr lang="en-US" dirty="0" smtClean="0"/>
              <a:t>The Asia-Pacific context</a:t>
            </a:r>
          </a:p>
          <a:p>
            <a:r>
              <a:rPr lang="en-US" dirty="0" smtClean="0"/>
              <a:t>Tracking MDG progress at regional and sub-regional levels</a:t>
            </a:r>
          </a:p>
          <a:p>
            <a:r>
              <a:rPr lang="en-US" dirty="0" smtClean="0"/>
              <a:t>Existing &amp; Emerging Vulnerabilities </a:t>
            </a:r>
          </a:p>
          <a:p>
            <a:r>
              <a:rPr lang="en-US" dirty="0" smtClean="0"/>
              <a:t>Social Protection in the region</a:t>
            </a:r>
          </a:p>
          <a:p>
            <a:r>
              <a:rPr lang="en-US" dirty="0" smtClean="0"/>
              <a:t>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smtClean="0"/>
              <a:t>Keys examples in the region</a:t>
            </a:r>
          </a:p>
        </p:txBody>
      </p:sp>
      <p:sp>
        <p:nvSpPr>
          <p:cNvPr id="64514" name="Rectangle 3"/>
          <p:cNvSpPr>
            <a:spLocks noGrp="1" noChangeArrowheads="1"/>
          </p:cNvSpPr>
          <p:nvPr>
            <p:ph type="body" idx="1"/>
          </p:nvPr>
        </p:nvSpPr>
        <p:spPr/>
        <p:txBody>
          <a:bodyPr/>
          <a:lstStyle/>
          <a:p>
            <a:pPr>
              <a:buFont typeface="Wingdings" pitchFamily="2" charset="2"/>
              <a:buChar char="§"/>
            </a:pPr>
            <a:r>
              <a:rPr lang="en-US" dirty="0" smtClean="0"/>
              <a:t>Employment-based targeted schemes: The </a:t>
            </a:r>
            <a:r>
              <a:rPr lang="en-US" dirty="0" smtClean="0"/>
              <a:t>MGNREGA, </a:t>
            </a:r>
            <a:r>
              <a:rPr lang="en-US" dirty="0" smtClean="0"/>
              <a:t>Bangladesh, Pakistan, Solomon Islands</a:t>
            </a:r>
          </a:p>
          <a:p>
            <a:pPr>
              <a:buFont typeface="Wingdings" pitchFamily="2" charset="2"/>
              <a:buChar char="§"/>
            </a:pPr>
            <a:r>
              <a:rPr lang="en-US" dirty="0" smtClean="0"/>
              <a:t>Conditional Cash Transfers: 4Ps (Philippines), PKH (Indonesia)</a:t>
            </a:r>
          </a:p>
          <a:p>
            <a:pPr>
              <a:buFont typeface="Wingdings" pitchFamily="2" charset="2"/>
              <a:buChar char="§"/>
            </a:pPr>
            <a:r>
              <a:rPr lang="en-US" dirty="0" smtClean="0"/>
              <a:t>‘Universal’ health systems (Thailand, </a:t>
            </a:r>
            <a:r>
              <a:rPr lang="en-US" dirty="0" smtClean="0"/>
              <a:t>China, Philippines)</a:t>
            </a:r>
            <a:endParaRPr lang="en-US" dirty="0" smtClean="0"/>
          </a:p>
          <a:p>
            <a:pPr>
              <a:buFont typeface="Wingdings" pitchFamily="2" charset="2"/>
              <a:buChar char="§"/>
            </a:pPr>
            <a:r>
              <a:rPr lang="en-US" dirty="0" smtClean="0"/>
              <a:t>Universal pension schemes (Nepal</a:t>
            </a:r>
            <a:r>
              <a:rPr lang="en-US" dirty="0" smtClean="0"/>
              <a:t>)</a:t>
            </a:r>
          </a:p>
          <a:p>
            <a:pPr>
              <a:buFont typeface="Wingdings" pitchFamily="2" charset="2"/>
              <a:buChar char="§"/>
            </a:pPr>
            <a:r>
              <a:rPr lang="en-US" dirty="0" smtClean="0"/>
              <a:t>etc</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Overview of Training Task</a:t>
            </a:r>
          </a:p>
        </p:txBody>
      </p:sp>
      <p:sp>
        <p:nvSpPr>
          <p:cNvPr id="65538" name="Rectangle 3"/>
          <p:cNvSpPr>
            <a:spLocks noGrp="1" noChangeArrowheads="1"/>
          </p:cNvSpPr>
          <p:nvPr>
            <p:ph type="body" idx="1"/>
          </p:nvPr>
        </p:nvSpPr>
        <p:spPr/>
        <p:txBody>
          <a:bodyPr/>
          <a:lstStyle/>
          <a:p>
            <a:r>
              <a:rPr lang="en-US" dirty="0" smtClean="0"/>
              <a:t>Identify one or two existing and anticipated gaps in social protection</a:t>
            </a:r>
          </a:p>
          <a:p>
            <a:endParaRPr lang="en-US" dirty="0" smtClean="0"/>
          </a:p>
          <a:p>
            <a:r>
              <a:rPr lang="en-US" dirty="0" smtClean="0"/>
              <a:t>What is in place? What works well?</a:t>
            </a:r>
          </a:p>
          <a:p>
            <a:endParaRPr lang="en-US" dirty="0" smtClean="0"/>
          </a:p>
          <a:p>
            <a:r>
              <a:rPr lang="en-US" dirty="0" smtClean="0"/>
              <a:t>What needs to developed? How will such arrangements have the greatest impact?</a:t>
            </a:r>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817563" y="908050"/>
            <a:ext cx="8164512" cy="1143000"/>
          </a:xfrm>
        </p:spPr>
        <p:txBody>
          <a:bodyPr/>
          <a:lstStyle/>
          <a:p>
            <a:pPr algn="ctr"/>
            <a:r>
              <a:rPr lang="en-US" sz="4000" smtClean="0">
                <a:solidFill>
                  <a:srgbClr val="FFFFFF"/>
                </a:solidFill>
              </a:rPr>
              <a:t>THANK YOU</a:t>
            </a:r>
          </a:p>
        </p:txBody>
      </p:sp>
      <p:sp>
        <p:nvSpPr>
          <p:cNvPr id="66562" name="Rectangle 3"/>
          <p:cNvSpPr>
            <a:spLocks noGrp="1" noChangeArrowheads="1"/>
          </p:cNvSpPr>
          <p:nvPr>
            <p:ph type="body" idx="4294967295"/>
          </p:nvPr>
        </p:nvSpPr>
        <p:spPr>
          <a:xfrm>
            <a:off x="806450" y="2332038"/>
            <a:ext cx="8145463" cy="2406650"/>
          </a:xfrm>
        </p:spPr>
        <p:txBody>
          <a:bodyPr/>
          <a:lstStyle/>
          <a:p>
            <a:pPr marL="0" indent="0" algn="ctr">
              <a:spcBef>
                <a:spcPct val="0"/>
              </a:spcBef>
              <a:buFont typeface="Wingdings" pitchFamily="2" charset="2"/>
              <a:buNone/>
            </a:pPr>
            <a:r>
              <a:rPr lang="en-US" i="1" smtClean="0">
                <a:solidFill>
                  <a:srgbClr val="FFFFFF"/>
                </a:solidFill>
                <a:latin typeface="Calibri" pitchFamily="34" charset="0"/>
                <a:ea typeface="Arial Unicode MS" pitchFamily="34" charset="-128"/>
                <a:cs typeface="Arial Unicode MS" pitchFamily="34" charset="-128"/>
              </a:rPr>
              <a:t>For more information</a:t>
            </a:r>
          </a:p>
          <a:p>
            <a:pPr marL="0" indent="0" algn="ctr">
              <a:spcBef>
                <a:spcPct val="0"/>
              </a:spcBef>
              <a:buFont typeface="Wingdings" pitchFamily="2" charset="2"/>
              <a:buNone/>
            </a:pPr>
            <a:r>
              <a:rPr lang="en-US" i="1" smtClean="0">
                <a:solidFill>
                  <a:srgbClr val="FFFFFF"/>
                </a:solidFill>
                <a:latin typeface="Calibri" pitchFamily="34" charset="0"/>
                <a:ea typeface="Arial Unicode MS" pitchFamily="34" charset="-128"/>
                <a:cs typeface="Arial Unicode MS" pitchFamily="34" charset="-128"/>
              </a:rPr>
              <a:t>escap-sdd@un.org</a:t>
            </a:r>
          </a:p>
          <a:p>
            <a:pPr marL="0" indent="0" algn="ctr">
              <a:spcBef>
                <a:spcPct val="0"/>
              </a:spcBef>
              <a:buFont typeface="Wingdings" pitchFamily="2" charset="2"/>
              <a:buNone/>
            </a:pPr>
            <a:r>
              <a:rPr lang="en-US" i="1" smtClean="0">
                <a:solidFill>
                  <a:srgbClr val="FFFFFF"/>
                </a:solidFill>
                <a:latin typeface="Calibri" pitchFamily="34" charset="0"/>
                <a:ea typeface="Arial Unicode MS" pitchFamily="34" charset="-128"/>
                <a:cs typeface="Arial Unicode MS" pitchFamily="34" charset="-128"/>
              </a:rPr>
              <a:t>www.unescap.org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a:xfrm>
            <a:off x="495300" y="274638"/>
            <a:ext cx="8447617" cy="1143000"/>
          </a:xfrm>
        </p:spPr>
        <p:txBody>
          <a:bodyPr/>
          <a:lstStyle/>
          <a:p>
            <a:pPr eaLnBrk="1" hangingPunct="1"/>
            <a:r>
              <a:rPr lang="en-GB" sz="3200" b="1" smtClean="0"/>
              <a:t>ESCAP – regional arm of the UN for Asia-Pacific</a:t>
            </a:r>
            <a:endParaRPr lang="en-US" sz="3200" b="1" smtClean="0"/>
          </a:p>
        </p:txBody>
      </p:sp>
      <p:sp>
        <p:nvSpPr>
          <p:cNvPr id="56322" name="Rectangle 3"/>
          <p:cNvSpPr>
            <a:spLocks noGrp="1"/>
          </p:cNvSpPr>
          <p:nvPr>
            <p:ph type="body" idx="4294967295"/>
          </p:nvPr>
        </p:nvSpPr>
        <p:spPr>
          <a:xfrm>
            <a:off x="662120" y="1584325"/>
            <a:ext cx="8659151" cy="4093428"/>
          </a:xfrm>
        </p:spPr>
        <p:txBody>
          <a:bodyPr>
            <a:spAutoFit/>
          </a:bodyPr>
          <a:lstStyle/>
          <a:p>
            <a:pPr eaLnBrk="1" hangingPunct="1"/>
            <a:r>
              <a:rPr lang="en-GB" altLang="ja-JP" sz="2000" smtClean="0">
                <a:latin typeface="Calibri" pitchFamily="34" charset="0"/>
                <a:ea typeface="ＭＳ Ｐゴシック"/>
                <a:cs typeface="ＭＳ Ｐゴシック"/>
              </a:rPr>
              <a:t>Part of UN Secretariat </a:t>
            </a:r>
          </a:p>
          <a:p>
            <a:pPr eaLnBrk="1" hangingPunct="1"/>
            <a:r>
              <a:rPr lang="en-GB" altLang="ja-JP" sz="2000" smtClean="0">
                <a:latin typeface="Calibri" pitchFamily="34" charset="0"/>
                <a:ea typeface="ＭＳ Ｐゴシック"/>
                <a:cs typeface="ＭＳ Ｐゴシック"/>
              </a:rPr>
              <a:t>62 member states – 58 are regional members</a:t>
            </a:r>
          </a:p>
          <a:p>
            <a:pPr eaLnBrk="1" hangingPunct="1"/>
            <a:r>
              <a:rPr lang="en-GB" altLang="ja-JP" sz="2000" smtClean="0">
                <a:latin typeface="Calibri" pitchFamily="34" charset="0"/>
                <a:ea typeface="ＭＳ Ｐゴシック"/>
                <a:cs typeface="ＭＳ Ｐゴシック"/>
              </a:rPr>
              <a:t>ESCAP covers the world’s most populous region - two thirds of humanity</a:t>
            </a:r>
          </a:p>
          <a:p>
            <a:pPr eaLnBrk="1" hangingPunct="1"/>
            <a:r>
              <a:rPr lang="en-GB" altLang="ja-JP" sz="2000" smtClean="0">
                <a:latin typeface="Calibri" pitchFamily="34" charset="0"/>
                <a:ea typeface="ＭＳ Ｐゴシック"/>
                <a:cs typeface="ＭＳ Ｐゴシック"/>
              </a:rPr>
              <a:t>ESCAP fosters:</a:t>
            </a:r>
          </a:p>
          <a:p>
            <a:pPr lvl="1" eaLnBrk="1" hangingPunct="1"/>
            <a:r>
              <a:rPr lang="en-GB" altLang="ja-JP" sz="2000" smtClean="0">
                <a:latin typeface="Calibri" pitchFamily="34" charset="0"/>
                <a:ea typeface="ＭＳ Ｐゴシック"/>
                <a:cs typeface="ＭＳ Ｐゴシック"/>
              </a:rPr>
              <a:t>regional cooperation to promote social &amp; economic development</a:t>
            </a:r>
          </a:p>
          <a:p>
            <a:pPr lvl="1" eaLnBrk="1" hangingPunct="1"/>
            <a:r>
              <a:rPr lang="en-GB" altLang="ja-JP" sz="2000" smtClean="0">
                <a:latin typeface="Calibri" pitchFamily="34" charset="0"/>
                <a:ea typeface="ＭＳ Ｐゴシック"/>
                <a:cs typeface="ＭＳ Ｐゴシック"/>
              </a:rPr>
              <a:t>normative, analytical &amp; technical cooperation at the regional level</a:t>
            </a:r>
          </a:p>
          <a:p>
            <a:pPr lvl="1" eaLnBrk="1" hangingPunct="1"/>
            <a:r>
              <a:rPr lang="en-GB" altLang="ja-JP" sz="2000" smtClean="0">
                <a:latin typeface="Calibri" pitchFamily="34" charset="0"/>
                <a:ea typeface="ＭＳ Ｐゴシック"/>
                <a:cs typeface="ＭＳ Ｐゴシック"/>
              </a:rPr>
              <a:t>a platform for South-South dialogue &amp; exchange of practices</a:t>
            </a:r>
          </a:p>
          <a:p>
            <a:pPr eaLnBrk="1" hangingPunct="1"/>
            <a:endParaRPr lang="en-US" altLang="ja-JP" sz="2000" smtClean="0">
              <a:latin typeface="Calibri" pitchFamily="34" charset="0"/>
              <a:ea typeface="ＭＳ Ｐゴシック"/>
              <a:cs typeface="ＭＳ Ｐゴシック"/>
            </a:endParaRPr>
          </a:p>
          <a:p>
            <a:pPr eaLnBrk="1" hangingPunct="1">
              <a:buFont typeface="Wingdings" pitchFamily="2" charset="2"/>
              <a:buNone/>
            </a:pPr>
            <a:endParaRPr lang="en-US"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p:cNvSpPr>
          <p:nvPr/>
        </p:nvSpPr>
        <p:spPr bwMode="auto">
          <a:xfrm>
            <a:off x="495300" y="274638"/>
            <a:ext cx="8447617" cy="1143000"/>
          </a:xfrm>
          <a:prstGeom prst="rect">
            <a:avLst/>
          </a:prstGeom>
          <a:noFill/>
          <a:ln w="9525">
            <a:noFill/>
            <a:miter lim="800000"/>
            <a:headEnd/>
            <a:tailEnd/>
          </a:ln>
        </p:spPr>
        <p:txBody>
          <a:bodyPr anchor="ctr"/>
          <a:lstStyle/>
          <a:p>
            <a:r>
              <a:rPr lang="en-GB" sz="3200" b="1">
                <a:solidFill>
                  <a:schemeClr val="bg1"/>
                </a:solidFill>
                <a:latin typeface="Calibri" pitchFamily="34" charset="0"/>
              </a:rPr>
              <a:t>ESCAP cont’d</a:t>
            </a:r>
            <a:endParaRPr lang="en-US" sz="3200" b="1">
              <a:solidFill>
                <a:schemeClr val="bg1"/>
              </a:solidFill>
              <a:latin typeface="Calibri" pitchFamily="34" charset="0"/>
            </a:endParaRPr>
          </a:p>
        </p:txBody>
      </p:sp>
      <p:pic>
        <p:nvPicPr>
          <p:cNvPr id="58371" name="Picture 4" descr="ESCAP-Map"/>
          <p:cNvPicPr>
            <a:picLocks noChangeAspect="1" noChangeArrowheads="1"/>
          </p:cNvPicPr>
          <p:nvPr/>
        </p:nvPicPr>
        <p:blipFill>
          <a:blip r:embed="rId3" cstate="print"/>
          <a:srcRect/>
          <a:stretch>
            <a:fillRect/>
          </a:stretch>
        </p:blipFill>
        <p:spPr bwMode="auto">
          <a:xfrm>
            <a:off x="1496550" y="1547155"/>
            <a:ext cx="7198586" cy="4454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AU" sz="3200" smtClean="0"/>
              <a:t>The Asia-Pacific: Context </a:t>
            </a:r>
          </a:p>
        </p:txBody>
      </p:sp>
      <p:sp>
        <p:nvSpPr>
          <p:cNvPr id="43010" name="Content Placeholder 2"/>
          <p:cNvSpPr>
            <a:spLocks noGrp="1"/>
          </p:cNvSpPr>
          <p:nvPr>
            <p:ph idx="1"/>
          </p:nvPr>
        </p:nvSpPr>
        <p:spPr/>
        <p:txBody>
          <a:bodyPr/>
          <a:lstStyle/>
          <a:p>
            <a:pPr>
              <a:buFont typeface="Wingdings" pitchFamily="2" charset="2"/>
              <a:buChar char="§"/>
            </a:pPr>
            <a:r>
              <a:rPr lang="en-US" sz="2000" dirty="0" smtClean="0"/>
              <a:t>More than 4.2 billion live in the Asia-Pacific region, over 60% of the world’s population</a:t>
            </a:r>
          </a:p>
          <a:p>
            <a:pPr>
              <a:buFont typeface="Wingdings" pitchFamily="2" charset="2"/>
              <a:buChar char="§"/>
            </a:pPr>
            <a:r>
              <a:rPr lang="en-US" sz="2000" dirty="0" smtClean="0"/>
              <a:t>Regional growth has been impressive. The number of people living in extreme poverty fell from 1.6 to 871 million (1990-2012) </a:t>
            </a:r>
          </a:p>
          <a:p>
            <a:pPr>
              <a:buFont typeface="Wingdings" pitchFamily="2" charset="2"/>
              <a:buChar char="§"/>
            </a:pPr>
            <a:r>
              <a:rPr lang="en-US" sz="2000" dirty="0" smtClean="0"/>
              <a:t>But there remain development divides between and within countries</a:t>
            </a:r>
          </a:p>
          <a:p>
            <a:pPr>
              <a:buFont typeface="Wingdings" pitchFamily="2" charset="2"/>
              <a:buChar char="§"/>
            </a:pPr>
            <a:r>
              <a:rPr lang="en-US" sz="2000" dirty="0" smtClean="0"/>
              <a:t>Several countries will not meet MDG targets in gender, health, sanitation and under-five mortality</a:t>
            </a:r>
          </a:p>
          <a:p>
            <a:pPr>
              <a:buFont typeface="Wingdings" pitchFamily="2" charset="2"/>
              <a:buChar char="§"/>
            </a:pPr>
            <a:r>
              <a:rPr lang="en-AU" sz="2000" dirty="0" smtClean="0"/>
              <a:t>Yet, Asia-Pacific invests comparatively less than other regions on social protection – despite its emerging wealth</a:t>
            </a:r>
          </a:p>
          <a:p>
            <a:pPr>
              <a:buFont typeface="Wingdings" pitchFamily="2" charset="2"/>
              <a:buChar char="v"/>
            </a:pPr>
            <a:endParaRPr lang="en-AU" dirty="0" smtClean="0"/>
          </a:p>
          <a:p>
            <a:endParaRPr lang="en-A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MDG Progress in Asia and the Pacific</a:t>
            </a:r>
          </a:p>
        </p:txBody>
      </p:sp>
      <p:sp>
        <p:nvSpPr>
          <p:cNvPr id="44034" name="Rectangle 3"/>
          <p:cNvSpPr>
            <a:spLocks noGrp="1" noChangeArrowheads="1"/>
          </p:cNvSpPr>
          <p:nvPr>
            <p:ph type="body" idx="1"/>
          </p:nvPr>
        </p:nvSpPr>
        <p:spPr>
          <a:xfrm>
            <a:off x="447675" y="1739900"/>
            <a:ext cx="8915400" cy="4684713"/>
          </a:xfrm>
        </p:spPr>
        <p:txBody>
          <a:bodyPr/>
          <a:lstStyle/>
          <a:p>
            <a:pPr>
              <a:lnSpc>
                <a:spcPct val="80000"/>
              </a:lnSpc>
              <a:buFont typeface="Wingdings" pitchFamily="2" charset="2"/>
              <a:buChar char="§"/>
            </a:pPr>
            <a:r>
              <a:rPr lang="en-GB" sz="2000" dirty="0" smtClean="0"/>
              <a:t>Reduction of poverty by half, shaped greatly by China’s performance </a:t>
            </a:r>
          </a:p>
          <a:p>
            <a:pPr>
              <a:lnSpc>
                <a:spcPct val="80000"/>
              </a:lnSpc>
              <a:buFont typeface="Wingdings" pitchFamily="2" charset="2"/>
              <a:buChar char="§"/>
            </a:pPr>
            <a:r>
              <a:rPr lang="en-GB" sz="2000" dirty="0" smtClean="0"/>
              <a:t>Asia-Pacific has achieved targets of reducing gender disparities at all levels of schooling; reducing the prevalence of HIV and tuberculosis; access to safe drinking water – though 466 million people do not enjoy access </a:t>
            </a:r>
          </a:p>
          <a:p>
            <a:pPr>
              <a:lnSpc>
                <a:spcPct val="80000"/>
              </a:lnSpc>
              <a:buFont typeface="Wingdings" pitchFamily="2" charset="2"/>
              <a:buChar char="§"/>
            </a:pPr>
            <a:r>
              <a:rPr lang="en-GB" sz="2000" dirty="0" smtClean="0"/>
              <a:t>But is still lagging behind in reducing under five and infant mortality &amp; increasing access to basic sanitation. This is shaped largely by South Asia</a:t>
            </a:r>
          </a:p>
          <a:p>
            <a:pPr>
              <a:lnSpc>
                <a:spcPct val="80000"/>
              </a:lnSpc>
              <a:buFont typeface="Wingdings" pitchFamily="2" charset="2"/>
              <a:buChar char="§"/>
            </a:pPr>
            <a:r>
              <a:rPr lang="en-GB" sz="2000" dirty="0" smtClean="0"/>
              <a:t>Over forty percent of the region (1.8 billion people) still lacks access to basic sanitation. There are also 83 million children underweight. </a:t>
            </a:r>
          </a:p>
          <a:p>
            <a:pPr>
              <a:lnSpc>
                <a:spcPct val="80000"/>
              </a:lnSpc>
              <a:buFont typeface="Wingdings" pitchFamily="2" charset="2"/>
              <a:buNone/>
            </a:pPr>
            <a:endParaRPr lang="en-GB" dirty="0" smtClean="0"/>
          </a:p>
          <a:p>
            <a:pPr>
              <a:lnSpc>
                <a:spcPct val="80000"/>
              </a:lnSpc>
            </a:pP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Unequal progress in sub-regions</a:t>
            </a:r>
          </a:p>
        </p:txBody>
      </p:sp>
      <p:sp>
        <p:nvSpPr>
          <p:cNvPr id="46082" name="Rectangle 3"/>
          <p:cNvSpPr>
            <a:spLocks noGrp="1" noChangeArrowheads="1"/>
          </p:cNvSpPr>
          <p:nvPr>
            <p:ph type="body" idx="1"/>
          </p:nvPr>
        </p:nvSpPr>
        <p:spPr>
          <a:xfrm>
            <a:off x="2725738" y="6116638"/>
            <a:ext cx="5568950" cy="192087"/>
          </a:xfrm>
        </p:spPr>
        <p:txBody>
          <a:bodyPr/>
          <a:lstStyle/>
          <a:p>
            <a:pPr>
              <a:lnSpc>
                <a:spcPct val="80000"/>
              </a:lnSpc>
              <a:buFont typeface="Wingdings" pitchFamily="2" charset="2"/>
              <a:buNone/>
            </a:pPr>
            <a:r>
              <a:rPr lang="en-GB" sz="1200" smtClean="0"/>
              <a:t>Source: Asia-Pacific Regional MDG report 2011/12 (ESCAP/ADB/UNDP)</a:t>
            </a:r>
            <a:endParaRPr lang="en-US" sz="1200" smtClean="0"/>
          </a:p>
        </p:txBody>
      </p:sp>
      <p:pic>
        <p:nvPicPr>
          <p:cNvPr id="46083" name="Picture 4" descr="tableI-1"/>
          <p:cNvPicPr>
            <a:picLocks noChangeAspect="1" noChangeArrowheads="1"/>
          </p:cNvPicPr>
          <p:nvPr/>
        </p:nvPicPr>
        <p:blipFill>
          <a:blip r:embed="rId3" cstate="print"/>
          <a:srcRect/>
          <a:stretch>
            <a:fillRect/>
          </a:stretch>
        </p:blipFill>
        <p:spPr bwMode="auto">
          <a:xfrm>
            <a:off x="1765300" y="1508125"/>
            <a:ext cx="66055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r>
              <a:rPr lang="en-GB" smtClean="0"/>
              <a:t>Unequeal</a:t>
            </a:r>
            <a:r>
              <a:rPr lang="en-US" smtClean="0"/>
              <a:t> progress in subregions</a:t>
            </a:r>
          </a:p>
        </p:txBody>
      </p:sp>
      <p:sp>
        <p:nvSpPr>
          <p:cNvPr id="48130" name="Rectangle 3"/>
          <p:cNvSpPr>
            <a:spLocks noGrp="1" noChangeArrowheads="1"/>
          </p:cNvSpPr>
          <p:nvPr>
            <p:ph type="body" idx="4294967295"/>
          </p:nvPr>
        </p:nvSpPr>
        <p:spPr/>
        <p:txBody>
          <a:bodyPr/>
          <a:lstStyle/>
          <a:p>
            <a:pPr>
              <a:lnSpc>
                <a:spcPct val="90000"/>
              </a:lnSpc>
              <a:buFont typeface="Wingdings" pitchFamily="2" charset="2"/>
              <a:buChar char="§"/>
            </a:pPr>
            <a:r>
              <a:rPr lang="en-GB" sz="2000" dirty="0" smtClean="0"/>
              <a:t>Asia-Pacific has achieved the target of halving poverty, South Asia (excl. India) and North and Central Asia still lag. Progress in reducing the number of underweight children of particular concern in South Asia</a:t>
            </a:r>
          </a:p>
          <a:p>
            <a:pPr>
              <a:lnSpc>
                <a:spcPct val="90000"/>
              </a:lnSpc>
              <a:buFont typeface="Wingdings" pitchFamily="2" charset="2"/>
              <a:buChar char="§"/>
            </a:pPr>
            <a:r>
              <a:rPr lang="en-GB" sz="2000" dirty="0" smtClean="0"/>
              <a:t>Several targets achieved in South-East Asia; halving poverty and attaining gender equality. Gaps in health-related goals such as reducing child, infant mortality and maternal mortality</a:t>
            </a:r>
          </a:p>
          <a:p>
            <a:pPr>
              <a:lnSpc>
                <a:spcPct val="90000"/>
              </a:lnSpc>
              <a:buFont typeface="Wingdings" pitchFamily="2" charset="2"/>
              <a:buChar char="§"/>
            </a:pPr>
            <a:r>
              <a:rPr lang="en-GB" sz="2000" dirty="0" smtClean="0"/>
              <a:t>Pacific Islands progress in combating HIV/AIDs and some environment targets, but regression on access to safe drinking water and basic sanitation. Progress on health-related goals 4 and 5 have stagnated</a:t>
            </a:r>
          </a:p>
          <a:p>
            <a:pPr>
              <a:lnSpc>
                <a:spcPct val="90000"/>
              </a:lnSpc>
              <a:buFont typeface="Wingdings" pitchFamily="2" charset="2"/>
              <a:buChar char="§"/>
            </a:pPr>
            <a:r>
              <a:rPr lang="en-GB" sz="2000" dirty="0" smtClean="0"/>
              <a:t>North and Central Asia are early achievers in several goals, but more slowly reducing child and infant mortality, and access to drinking water and sanitation.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mtClean="0"/>
              <a:t>The Asia-Pacific share of the world’s deprived</a:t>
            </a:r>
          </a:p>
        </p:txBody>
      </p:sp>
      <p:pic>
        <p:nvPicPr>
          <p:cNvPr id="50178" name="Picture 4"/>
          <p:cNvPicPr>
            <a:picLocks noChangeAspect="1" noChangeArrowheads="1"/>
          </p:cNvPicPr>
          <p:nvPr/>
        </p:nvPicPr>
        <p:blipFill>
          <a:blip r:embed="rId3" cstate="print"/>
          <a:srcRect/>
          <a:stretch>
            <a:fillRect/>
          </a:stretch>
        </p:blipFill>
        <p:spPr bwMode="auto">
          <a:xfrm>
            <a:off x="958850" y="1508125"/>
            <a:ext cx="8040688" cy="4629150"/>
          </a:xfrm>
          <a:prstGeom prst="rect">
            <a:avLst/>
          </a:prstGeom>
          <a:noFill/>
          <a:ln w="9525">
            <a:noFill/>
            <a:miter lim="800000"/>
            <a:headEnd/>
            <a:tailEnd/>
          </a:ln>
        </p:spPr>
      </p:pic>
      <p:sp>
        <p:nvSpPr>
          <p:cNvPr id="50179" name="Rectangle 3"/>
          <p:cNvSpPr>
            <a:spLocks noChangeArrowheads="1"/>
          </p:cNvSpPr>
          <p:nvPr/>
        </p:nvSpPr>
        <p:spPr bwMode="auto">
          <a:xfrm>
            <a:off x="2725738" y="6156325"/>
            <a:ext cx="5568950" cy="192088"/>
          </a:xfrm>
          <a:prstGeom prst="rect">
            <a:avLst/>
          </a:prstGeom>
          <a:noFill/>
          <a:ln w="9525">
            <a:noFill/>
            <a:miter lim="800000"/>
            <a:headEnd/>
            <a:tailEnd/>
          </a:ln>
        </p:spPr>
        <p:txBody>
          <a:bodyPr/>
          <a:lstStyle/>
          <a:p>
            <a:pPr marL="342900" indent="-342900" eaLnBrk="0" hangingPunct="0">
              <a:lnSpc>
                <a:spcPct val="80000"/>
              </a:lnSpc>
              <a:spcBef>
                <a:spcPct val="50000"/>
              </a:spcBef>
              <a:buClr>
                <a:schemeClr val="bg1"/>
              </a:buClr>
              <a:buFont typeface="Wingdings" pitchFamily="2" charset="2"/>
              <a:buNone/>
            </a:pPr>
            <a:r>
              <a:rPr kumimoji="0" lang="en-GB" sz="1200" baseline="0">
                <a:solidFill>
                  <a:schemeClr val="bg1"/>
                </a:solidFill>
                <a:latin typeface="Book Antiqua" pitchFamily="18" charset="0"/>
                <a:cs typeface="Arial" charset="0"/>
              </a:rPr>
              <a:t>Source: Asia-Pacific Regional MDG report 2011/12 (ESCAP/ADB/UNDP)</a:t>
            </a:r>
            <a:endParaRPr kumimoji="0" lang="en-US" sz="1200" baseline="0">
              <a:solidFill>
                <a:schemeClr val="bg1"/>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DD template JC">
  <a:themeElements>
    <a:clrScheme name="SD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D Powerpoint template">
      <a:majorFont>
        <a:latin typeface="Book Antiqua"/>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tx1"/>
            </a:solidFill>
            <a:effectLst/>
            <a:latin typeface="Arial" charset="0"/>
            <a:cs typeface="Angsana New"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tx1"/>
            </a:solidFill>
            <a:effectLst/>
            <a:latin typeface="Arial" charset="0"/>
            <a:cs typeface="Angsana New" pitchFamily="18" charset="-34"/>
          </a:defRPr>
        </a:defPPr>
      </a:lstStyle>
    </a:lnDef>
  </a:objectDefaults>
  <a:extraClrSchemeLst>
    <a:extraClrScheme>
      <a:clrScheme name="SD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D template 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D template J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D template J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D template J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D template J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D template J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D template J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D template J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D template J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D template J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D template J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D template J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D template JC 13">
        <a:dk1>
          <a:srgbClr val="000000"/>
        </a:dk1>
        <a:lt1>
          <a:srgbClr val="808080"/>
        </a:lt1>
        <a:dk2>
          <a:srgbClr val="000000"/>
        </a:dk2>
        <a:lt2>
          <a:srgbClr val="808080"/>
        </a:lt2>
        <a:accent1>
          <a:srgbClr val="BBE0E3"/>
        </a:accent1>
        <a:accent2>
          <a:srgbClr val="333399"/>
        </a:accent2>
        <a:accent3>
          <a:srgbClr val="C0C0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DD Powerpoint template">
  <a:themeElements>
    <a:clrScheme name="2_SDD Powerpoint template 13">
      <a:dk1>
        <a:srgbClr val="000000"/>
      </a:dk1>
      <a:lt1>
        <a:srgbClr val="808080"/>
      </a:lt1>
      <a:dk2>
        <a:srgbClr val="000000"/>
      </a:dk2>
      <a:lt2>
        <a:srgbClr val="808080"/>
      </a:lt2>
      <a:accent1>
        <a:srgbClr val="BBE0E3"/>
      </a:accent1>
      <a:accent2>
        <a:srgbClr val="333399"/>
      </a:accent2>
      <a:accent3>
        <a:srgbClr val="C0C0C0"/>
      </a:accent3>
      <a:accent4>
        <a:srgbClr val="000000"/>
      </a:accent4>
      <a:accent5>
        <a:srgbClr val="DAEDEF"/>
      </a:accent5>
      <a:accent6>
        <a:srgbClr val="2D2D8A"/>
      </a:accent6>
      <a:hlink>
        <a:srgbClr val="009999"/>
      </a:hlink>
      <a:folHlink>
        <a:srgbClr val="99CC00"/>
      </a:folHlink>
    </a:clrScheme>
    <a:fontScheme name="2_SDD Powerpoint template">
      <a:majorFont>
        <a:latin typeface="Calibri"/>
        <a:ea typeface=""/>
        <a:cs typeface="Arial"/>
      </a:majorFont>
      <a:minorFont>
        <a:latin typeface="Calibri"/>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D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D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D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D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D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D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D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D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D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D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D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D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DD Powerpoint template 13">
        <a:dk1>
          <a:srgbClr val="000000"/>
        </a:dk1>
        <a:lt1>
          <a:srgbClr val="808080"/>
        </a:lt1>
        <a:dk2>
          <a:srgbClr val="000000"/>
        </a:dk2>
        <a:lt2>
          <a:srgbClr val="808080"/>
        </a:lt2>
        <a:accent1>
          <a:srgbClr val="BBE0E3"/>
        </a:accent1>
        <a:accent2>
          <a:srgbClr val="333399"/>
        </a:accent2>
        <a:accent3>
          <a:srgbClr val="C0C0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DD Powerpoint template 13">
    <a:dk1>
      <a:srgbClr val="000000"/>
    </a:dk1>
    <a:lt1>
      <a:srgbClr val="808080"/>
    </a:lt1>
    <a:dk2>
      <a:srgbClr val="000000"/>
    </a:dk2>
    <a:lt2>
      <a:srgbClr val="808080"/>
    </a:lt2>
    <a:accent1>
      <a:srgbClr val="BBE0E3"/>
    </a:accent1>
    <a:accent2>
      <a:srgbClr val="333399"/>
    </a:accent2>
    <a:accent3>
      <a:srgbClr val="C0C0C0"/>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SDD template JC</Template>
  <TotalTime>4652</TotalTime>
  <Words>1035</Words>
  <Application>Microsoft Office PowerPoint</Application>
  <PresentationFormat>A4 Paper (210x297 mm)</PresentationFormat>
  <Paragraphs>105</Paragraphs>
  <Slides>22</Slides>
  <Notes>7</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SDD template JC</vt:lpstr>
      <vt:lpstr>2_SDD Powerpoint template</vt:lpstr>
      <vt:lpstr>Custom Design</vt:lpstr>
      <vt:lpstr>Slide 1</vt:lpstr>
      <vt:lpstr>Overview</vt:lpstr>
      <vt:lpstr>ESCAP – regional arm of the UN for Asia-Pacific</vt:lpstr>
      <vt:lpstr>Slide 4</vt:lpstr>
      <vt:lpstr>The Asia-Pacific: Context </vt:lpstr>
      <vt:lpstr>MDG Progress in Asia and the Pacific</vt:lpstr>
      <vt:lpstr>Unequal progress in sub-regions</vt:lpstr>
      <vt:lpstr>Unequeal progress in subregions</vt:lpstr>
      <vt:lpstr>The Asia-Pacific share of the world’s deprived</vt:lpstr>
      <vt:lpstr>Vulnerabilities and Future Challenges</vt:lpstr>
      <vt:lpstr>Vulnerabilities and Future Challenges</vt:lpstr>
      <vt:lpstr>Japan: 2010-2050</vt:lpstr>
      <vt:lpstr>India: 2010-2050</vt:lpstr>
      <vt:lpstr>Key elements of Social Protection - Reasons</vt:lpstr>
      <vt:lpstr>Key Elements of Social Protection - Modalities</vt:lpstr>
      <vt:lpstr>Key Elements of Social Protection – Sustainability</vt:lpstr>
      <vt:lpstr>Key Elements of Social Protection – Questions</vt:lpstr>
      <vt:lpstr>Social Expenditure by Program Category - 2008</vt:lpstr>
      <vt:lpstr>Social Protection in the Asia-Pacific region</vt:lpstr>
      <vt:lpstr>Keys examples in the region</vt:lpstr>
      <vt:lpstr>Overview of Training Task</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JorgeC</dc:creator>
  <cp:lastModifiedBy>Donovan</cp:lastModifiedBy>
  <cp:revision>253</cp:revision>
  <dcterms:created xsi:type="dcterms:W3CDTF">2010-06-17T03:15:46Z</dcterms:created>
  <dcterms:modified xsi:type="dcterms:W3CDTF">2012-06-12T08:15:56Z</dcterms:modified>
</cp:coreProperties>
</file>