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303" r:id="rId26"/>
    <p:sldId id="287" r:id="rId27"/>
    <p:sldId id="288" r:id="rId28"/>
    <p:sldId id="299" r:id="rId29"/>
    <p:sldId id="289" r:id="rId30"/>
    <p:sldId id="300" r:id="rId31"/>
    <p:sldId id="301" r:id="rId32"/>
    <p:sldId id="302" r:id="rId33"/>
    <p:sldId id="304" r:id="rId34"/>
    <p:sldId id="292" r:id="rId35"/>
    <p:sldId id="293" r:id="rId36"/>
    <p:sldId id="294" r:id="rId37"/>
    <p:sldId id="306" r:id="rId38"/>
    <p:sldId id="307" r:id="rId39"/>
    <p:sldId id="308" r:id="rId40"/>
    <p:sldId id="298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33"/>
    <a:srgbClr val="FEFBD6"/>
    <a:srgbClr val="A50021"/>
    <a:srgbClr val="FF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9D836-7088-4210-9C5D-6DC373FCF9AB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4744FD99-A9D4-4CDE-8E05-F55632154E7F}">
      <dgm:prSet phldrT="[Text]" custT="1"/>
      <dgm:spPr/>
      <dgm:t>
        <a:bodyPr/>
        <a:lstStyle/>
        <a:p>
          <a:r>
            <a:rPr lang="en-GB" sz="1200" dirty="0" smtClean="0"/>
            <a:t>June 2011 </a:t>
          </a:r>
        </a:p>
        <a:p>
          <a:r>
            <a:rPr lang="en-GB" sz="1200" dirty="0" smtClean="0"/>
            <a:t>ILC  Recurrent Discussion on social protection (social security)</a:t>
          </a:r>
        </a:p>
      </dgm:t>
    </dgm:pt>
    <dgm:pt modelId="{337D3F6F-60DA-443D-B9D7-A9063F0984CF}" type="parTrans" cxnId="{0071CB06-B060-497B-A68C-F2909F066810}">
      <dgm:prSet/>
      <dgm:spPr/>
      <dgm:t>
        <a:bodyPr/>
        <a:lstStyle/>
        <a:p>
          <a:endParaRPr lang="en-GB" sz="1200"/>
        </a:p>
      </dgm:t>
    </dgm:pt>
    <dgm:pt modelId="{BDCC0564-4505-4323-9F57-31D7A9E4020F}" type="sibTrans" cxnId="{0071CB06-B060-497B-A68C-F2909F066810}">
      <dgm:prSet custT="1"/>
      <dgm:spPr/>
      <dgm:t>
        <a:bodyPr/>
        <a:lstStyle/>
        <a:p>
          <a:endParaRPr lang="en-GB" sz="1200"/>
        </a:p>
      </dgm:t>
    </dgm:pt>
    <dgm:pt modelId="{69DF4DCB-BB34-4858-B29B-530D9592B2FE}">
      <dgm:prSet phldrT="[Text]" custT="1"/>
      <dgm:spPr/>
      <dgm:t>
        <a:bodyPr/>
        <a:lstStyle/>
        <a:p>
          <a:r>
            <a:rPr lang="en-GB" sz="1200" dirty="0" smtClean="0"/>
            <a:t>August 2011</a:t>
          </a:r>
        </a:p>
        <a:p>
          <a:r>
            <a:rPr lang="en-GB" sz="1200" dirty="0" smtClean="0"/>
            <a:t>Law and practice </a:t>
          </a:r>
          <a:r>
            <a:rPr lang="en-GB" sz="1200" smtClean="0"/>
            <a:t>report (white </a:t>
          </a:r>
          <a:r>
            <a:rPr lang="en-GB" sz="1200" dirty="0" smtClean="0"/>
            <a:t>report)</a:t>
          </a:r>
          <a:endParaRPr lang="en-GB" sz="1200" dirty="0"/>
        </a:p>
      </dgm:t>
    </dgm:pt>
    <dgm:pt modelId="{09ACB9F6-BF8C-4B84-8FBE-74EB9FFA8AA4}" type="parTrans" cxnId="{A7DE016F-5507-45DB-A4C0-58991BF71C7D}">
      <dgm:prSet/>
      <dgm:spPr/>
      <dgm:t>
        <a:bodyPr/>
        <a:lstStyle/>
        <a:p>
          <a:endParaRPr lang="en-GB" sz="1200"/>
        </a:p>
      </dgm:t>
    </dgm:pt>
    <dgm:pt modelId="{3213FEC6-A26C-4512-8C34-64A41C11A065}" type="sibTrans" cxnId="{A7DE016F-5507-45DB-A4C0-58991BF71C7D}">
      <dgm:prSet custT="1"/>
      <dgm:spPr/>
      <dgm:t>
        <a:bodyPr/>
        <a:lstStyle/>
        <a:p>
          <a:endParaRPr lang="en-GB" sz="1200"/>
        </a:p>
      </dgm:t>
    </dgm:pt>
    <dgm:pt modelId="{9A0E3A22-0E14-4B14-92AA-9832F0B3BD1A}">
      <dgm:prSet phldrT="[Text]" custT="1"/>
      <dgm:spPr/>
      <dgm:t>
        <a:bodyPr/>
        <a:lstStyle/>
        <a:p>
          <a:r>
            <a:rPr lang="en-GB" sz="1200" dirty="0" smtClean="0"/>
            <a:t>Summary of Member responses to questionnaire (2A)</a:t>
          </a:r>
          <a:endParaRPr lang="en-GB" sz="1200" dirty="0"/>
        </a:p>
      </dgm:t>
    </dgm:pt>
    <dgm:pt modelId="{383B53CB-BD68-4D3F-91F4-3F8E970C81BE}" type="parTrans" cxnId="{E9DC2D40-C87D-411C-BCCF-66602EEAD3DC}">
      <dgm:prSet/>
      <dgm:spPr/>
      <dgm:t>
        <a:bodyPr/>
        <a:lstStyle/>
        <a:p>
          <a:endParaRPr lang="en-GB" sz="1200"/>
        </a:p>
      </dgm:t>
    </dgm:pt>
    <dgm:pt modelId="{807420DE-52E2-4550-9AF1-F597BB5164C1}" type="sibTrans" cxnId="{E9DC2D40-C87D-411C-BCCF-66602EEAD3DC}">
      <dgm:prSet/>
      <dgm:spPr/>
      <dgm:t>
        <a:bodyPr/>
        <a:lstStyle/>
        <a:p>
          <a:endParaRPr lang="en-GB" sz="1200"/>
        </a:p>
      </dgm:t>
    </dgm:pt>
    <dgm:pt modelId="{2F875ABC-F669-4E68-AF6F-4F33B8767474}">
      <dgm:prSet phldrT="[Text]" custT="1"/>
      <dgm:spPr/>
      <dgm:t>
        <a:bodyPr/>
        <a:lstStyle/>
        <a:p>
          <a:r>
            <a:rPr lang="en-GB" sz="1200" dirty="0" smtClean="0"/>
            <a:t>March 2012</a:t>
          </a:r>
        </a:p>
        <a:p>
          <a:r>
            <a:rPr lang="en-GB" sz="1200" dirty="0" smtClean="0"/>
            <a:t>Final report </a:t>
          </a:r>
          <a:br>
            <a:rPr lang="en-GB" sz="1200" dirty="0" smtClean="0"/>
          </a:br>
          <a:r>
            <a:rPr lang="en-GB" sz="1200" dirty="0" smtClean="0"/>
            <a:t>(blue report)</a:t>
          </a:r>
        </a:p>
      </dgm:t>
    </dgm:pt>
    <dgm:pt modelId="{3BC23B10-C92F-4C8D-BE93-9244FDB6C862}" type="parTrans" cxnId="{6FD58BD3-77B4-44BF-8300-A56725D6B6EF}">
      <dgm:prSet/>
      <dgm:spPr/>
      <dgm:t>
        <a:bodyPr/>
        <a:lstStyle/>
        <a:p>
          <a:endParaRPr lang="en-GB" sz="1200"/>
        </a:p>
      </dgm:t>
    </dgm:pt>
    <dgm:pt modelId="{9D8E7C38-FA6E-47BE-A7C7-C3FAE9F9E651}" type="sibTrans" cxnId="{6FD58BD3-77B4-44BF-8300-A56725D6B6EF}">
      <dgm:prSet custT="1"/>
      <dgm:spPr/>
      <dgm:t>
        <a:bodyPr/>
        <a:lstStyle/>
        <a:p>
          <a:endParaRPr lang="en-GB" sz="1200"/>
        </a:p>
      </dgm:t>
    </dgm:pt>
    <dgm:pt modelId="{31D85A54-9D67-4B07-84A0-0364DDB9AE59}">
      <dgm:prSet custT="1"/>
      <dgm:spPr/>
      <dgm:t>
        <a:bodyPr/>
        <a:lstStyle/>
        <a:p>
          <a:r>
            <a:rPr lang="en-GB" sz="1200" dirty="0" smtClean="0"/>
            <a:t>Resolution and conclusions concerning the recurrent discussion on social protection</a:t>
          </a:r>
          <a:endParaRPr lang="en-GB" sz="1200" dirty="0"/>
        </a:p>
      </dgm:t>
    </dgm:pt>
    <dgm:pt modelId="{6BFDAE62-14F5-46EB-8D65-E513E845E594}" type="parTrans" cxnId="{EE8AA3EF-12DC-41D4-BC8D-3760D00FFCA8}">
      <dgm:prSet/>
      <dgm:spPr/>
      <dgm:t>
        <a:bodyPr/>
        <a:lstStyle/>
        <a:p>
          <a:endParaRPr lang="en-GB" sz="1200"/>
        </a:p>
      </dgm:t>
    </dgm:pt>
    <dgm:pt modelId="{88A71C11-2297-4375-B917-0BF2DEF2F244}" type="sibTrans" cxnId="{EE8AA3EF-12DC-41D4-BC8D-3760D00FFCA8}">
      <dgm:prSet/>
      <dgm:spPr/>
      <dgm:t>
        <a:bodyPr/>
        <a:lstStyle/>
        <a:p>
          <a:endParaRPr lang="en-GB" sz="1200"/>
        </a:p>
      </dgm:t>
    </dgm:pt>
    <dgm:pt modelId="{BAB88217-3831-4392-ADC2-3850170B0004}">
      <dgm:prSet custT="1"/>
      <dgm:spPr/>
      <dgm:t>
        <a:bodyPr/>
        <a:lstStyle/>
        <a:p>
          <a:r>
            <a:rPr lang="en-GB" sz="1200" dirty="0" smtClean="0"/>
            <a:t>Decision on standard-setting item (single discussion) at ILC 2012 (GB)</a:t>
          </a:r>
          <a:endParaRPr lang="en-GB" sz="1200" dirty="0"/>
        </a:p>
      </dgm:t>
    </dgm:pt>
    <dgm:pt modelId="{A7811E4E-7A47-419B-98A5-CBD92CDE01E7}" type="parTrans" cxnId="{9C7B5530-4C04-4B81-9B3B-03B2A379D812}">
      <dgm:prSet/>
      <dgm:spPr/>
      <dgm:t>
        <a:bodyPr/>
        <a:lstStyle/>
        <a:p>
          <a:endParaRPr lang="en-GB" sz="1200"/>
        </a:p>
      </dgm:t>
    </dgm:pt>
    <dgm:pt modelId="{88A31DC9-740B-4FA4-B8B3-6397CD31C999}" type="sibTrans" cxnId="{9C7B5530-4C04-4B81-9B3B-03B2A379D812}">
      <dgm:prSet/>
      <dgm:spPr/>
      <dgm:t>
        <a:bodyPr/>
        <a:lstStyle/>
        <a:p>
          <a:endParaRPr lang="en-GB" sz="1200"/>
        </a:p>
      </dgm:t>
    </dgm:pt>
    <dgm:pt modelId="{F37B02DA-C275-4B53-A07C-A7ABB626F1E5}">
      <dgm:prSet custT="1"/>
      <dgm:spPr/>
      <dgm:t>
        <a:bodyPr/>
        <a:lstStyle/>
        <a:p>
          <a:r>
            <a:rPr lang="en-GB" sz="1200" dirty="0" smtClean="0"/>
            <a:t>Questionnaire on possible Recommendation on social protection floors (deadline: </a:t>
          </a:r>
          <a:br>
            <a:rPr lang="en-GB" sz="1200" dirty="0" smtClean="0"/>
          </a:br>
          <a:r>
            <a:rPr lang="en-GB" sz="1200" dirty="0" smtClean="0"/>
            <a:t>1 November 2011)</a:t>
          </a:r>
          <a:endParaRPr lang="en-GB" sz="1200" dirty="0"/>
        </a:p>
      </dgm:t>
    </dgm:pt>
    <dgm:pt modelId="{AD717984-9D45-4AA5-9AD4-F08EB8ACEC68}" type="parTrans" cxnId="{DD101DC7-A61C-4F3E-A4B6-39F7BDACE006}">
      <dgm:prSet/>
      <dgm:spPr/>
      <dgm:t>
        <a:bodyPr/>
        <a:lstStyle/>
        <a:p>
          <a:endParaRPr lang="en-GB" sz="1200"/>
        </a:p>
      </dgm:t>
    </dgm:pt>
    <dgm:pt modelId="{DFAF0F6D-DCEA-40EB-BDC1-9934E8E60287}" type="sibTrans" cxnId="{DD101DC7-A61C-4F3E-A4B6-39F7BDACE006}">
      <dgm:prSet/>
      <dgm:spPr/>
      <dgm:t>
        <a:bodyPr/>
        <a:lstStyle/>
        <a:p>
          <a:endParaRPr lang="en-GB" sz="1200"/>
        </a:p>
      </dgm:t>
    </dgm:pt>
    <dgm:pt modelId="{B9DCFAD4-0C14-4BE4-AE04-DB644078C982}">
      <dgm:prSet phldrT="[Text]" custT="1"/>
      <dgm:spPr/>
      <dgm:t>
        <a:bodyPr/>
        <a:lstStyle/>
        <a:p>
          <a:r>
            <a:rPr lang="en-GB" sz="1200" dirty="0" smtClean="0"/>
            <a:t>Office draft of proposed Recommendation (2B)</a:t>
          </a:r>
          <a:endParaRPr lang="en-GB" sz="1200" dirty="0"/>
        </a:p>
      </dgm:t>
    </dgm:pt>
    <dgm:pt modelId="{C4D61903-6B95-4C52-8944-998078F077B4}" type="parTrans" cxnId="{2EB11DDB-A74F-4922-B03B-415AE2DD7F5C}">
      <dgm:prSet/>
      <dgm:spPr/>
      <dgm:t>
        <a:bodyPr/>
        <a:lstStyle/>
        <a:p>
          <a:endParaRPr lang="en-GB" sz="1600"/>
        </a:p>
      </dgm:t>
    </dgm:pt>
    <dgm:pt modelId="{A8227840-D7FA-4D96-90E9-65B8734A30E8}" type="sibTrans" cxnId="{2EB11DDB-A74F-4922-B03B-415AE2DD7F5C}">
      <dgm:prSet/>
      <dgm:spPr/>
      <dgm:t>
        <a:bodyPr/>
        <a:lstStyle/>
        <a:p>
          <a:endParaRPr lang="en-GB" sz="1600"/>
        </a:p>
      </dgm:t>
    </dgm:pt>
    <dgm:pt modelId="{D3B083AC-0AFD-4DF0-A33F-C9385C326D6D}">
      <dgm:prSet phldrT="[Text]" custT="1"/>
      <dgm:spPr/>
      <dgm:t>
        <a:bodyPr/>
        <a:lstStyle/>
        <a:p>
          <a:r>
            <a:rPr lang="en-GB" sz="1200" dirty="0" smtClean="0"/>
            <a:t>June 2012</a:t>
          </a:r>
        </a:p>
        <a:p>
          <a:r>
            <a:rPr lang="en-GB" sz="1200" dirty="0" smtClean="0"/>
            <a:t>ILC standard-setting discussion </a:t>
          </a:r>
          <a:br>
            <a:rPr lang="en-GB" sz="1200" dirty="0" smtClean="0"/>
          </a:br>
          <a:r>
            <a:rPr lang="en-GB" sz="1200" dirty="0" smtClean="0"/>
            <a:t>(single discussion)</a:t>
          </a:r>
          <a:endParaRPr lang="en-GB" sz="1200" dirty="0"/>
        </a:p>
      </dgm:t>
    </dgm:pt>
    <dgm:pt modelId="{684169BD-6CDC-4E29-B19F-895BBBB7ECA5}" type="parTrans" cxnId="{3D32373C-1080-4159-B42C-9760D17C7D9C}">
      <dgm:prSet/>
      <dgm:spPr/>
      <dgm:t>
        <a:bodyPr/>
        <a:lstStyle/>
        <a:p>
          <a:endParaRPr lang="en-GB" sz="1600"/>
        </a:p>
      </dgm:t>
    </dgm:pt>
    <dgm:pt modelId="{1EB1EEC8-16E7-45F0-BA12-8A5B7CA548CA}" type="sibTrans" cxnId="{3D32373C-1080-4159-B42C-9760D17C7D9C}">
      <dgm:prSet/>
      <dgm:spPr/>
      <dgm:t>
        <a:bodyPr/>
        <a:lstStyle/>
        <a:p>
          <a:endParaRPr lang="en-GB" sz="1600"/>
        </a:p>
      </dgm:t>
    </dgm:pt>
    <dgm:pt modelId="{36983F4C-E702-4A90-869C-81FAF0878174}">
      <dgm:prSet phldrT="[Text]" custT="1"/>
      <dgm:spPr/>
      <dgm:t>
        <a:bodyPr/>
        <a:lstStyle/>
        <a:p>
          <a:r>
            <a:rPr lang="en-GB" sz="1200" dirty="0" smtClean="0"/>
            <a:t>Discussion of amendments </a:t>
          </a:r>
          <a:endParaRPr lang="en-GB" sz="1200" dirty="0"/>
        </a:p>
      </dgm:t>
    </dgm:pt>
    <dgm:pt modelId="{170BEC29-BF43-4BA6-80F0-E71C38876678}" type="parTrans" cxnId="{ABF24378-6B3B-439F-8C2C-6283930A6574}">
      <dgm:prSet/>
      <dgm:spPr/>
      <dgm:t>
        <a:bodyPr/>
        <a:lstStyle/>
        <a:p>
          <a:endParaRPr lang="en-GB" sz="1600"/>
        </a:p>
      </dgm:t>
    </dgm:pt>
    <dgm:pt modelId="{381B8AEF-D5EA-489C-9F25-36542DC0B4A1}" type="sibTrans" cxnId="{ABF24378-6B3B-439F-8C2C-6283930A6574}">
      <dgm:prSet/>
      <dgm:spPr/>
      <dgm:t>
        <a:bodyPr/>
        <a:lstStyle/>
        <a:p>
          <a:endParaRPr lang="en-GB" sz="1600"/>
        </a:p>
      </dgm:t>
    </dgm:pt>
    <dgm:pt modelId="{0B04225C-1A62-4F9F-99C0-27420ABF5BF0}">
      <dgm:prSet phldrT="[Text]" custT="1"/>
      <dgm:spPr/>
      <dgm:t>
        <a:bodyPr/>
        <a:lstStyle/>
        <a:p>
          <a:r>
            <a:rPr lang="en-GB" sz="1200" dirty="0" smtClean="0"/>
            <a:t>Possible adoption of Social Protection Floor Recommendation</a:t>
          </a:r>
          <a:endParaRPr lang="en-GB" sz="1200" dirty="0"/>
        </a:p>
      </dgm:t>
    </dgm:pt>
    <dgm:pt modelId="{DECCE6CD-3F4E-4A86-B4DE-A0A8E78D1C51}" type="parTrans" cxnId="{7D8D08DD-828D-43C9-821E-518AC0CB31EB}">
      <dgm:prSet/>
      <dgm:spPr/>
      <dgm:t>
        <a:bodyPr/>
        <a:lstStyle/>
        <a:p>
          <a:endParaRPr lang="en-GB" sz="1600"/>
        </a:p>
      </dgm:t>
    </dgm:pt>
    <dgm:pt modelId="{76AFF554-C1B4-4C41-9230-E0CE23956845}" type="sibTrans" cxnId="{7D8D08DD-828D-43C9-821E-518AC0CB31EB}">
      <dgm:prSet/>
      <dgm:spPr/>
      <dgm:t>
        <a:bodyPr/>
        <a:lstStyle/>
        <a:p>
          <a:endParaRPr lang="en-GB" sz="1600"/>
        </a:p>
      </dgm:t>
    </dgm:pt>
    <dgm:pt modelId="{1DC5F319-8BCB-42BC-91E0-994431249BF6}">
      <dgm:prSet custT="1"/>
      <dgm:spPr/>
      <dgm:t>
        <a:bodyPr/>
        <a:lstStyle/>
        <a:p>
          <a:r>
            <a:rPr lang="en-GB" sz="1200" dirty="0" smtClean="0"/>
            <a:t>Summary of law and practice in member States </a:t>
          </a:r>
          <a:endParaRPr lang="en-GB" sz="1200" dirty="0"/>
        </a:p>
      </dgm:t>
    </dgm:pt>
    <dgm:pt modelId="{9D2BAC6C-CDBD-44B5-B227-DC1076B1E446}" type="parTrans" cxnId="{D895B88F-0868-4815-9D3C-4A382125CA08}">
      <dgm:prSet/>
      <dgm:spPr/>
      <dgm:t>
        <a:bodyPr/>
        <a:lstStyle/>
        <a:p>
          <a:endParaRPr lang="en-GB" sz="1600"/>
        </a:p>
      </dgm:t>
    </dgm:pt>
    <dgm:pt modelId="{E7B543C9-B52A-4543-9FCE-99C952C18110}" type="sibTrans" cxnId="{D895B88F-0868-4815-9D3C-4A382125CA08}">
      <dgm:prSet/>
      <dgm:spPr/>
      <dgm:t>
        <a:bodyPr/>
        <a:lstStyle/>
        <a:p>
          <a:endParaRPr lang="en-GB" sz="1600"/>
        </a:p>
      </dgm:t>
    </dgm:pt>
    <dgm:pt modelId="{CA5473D1-D22C-4631-95EE-13DF721DEA3F}">
      <dgm:prSet phldrT="[Text]" custT="1"/>
      <dgm:spPr/>
      <dgm:t>
        <a:bodyPr/>
        <a:lstStyle/>
        <a:p>
          <a:r>
            <a:rPr lang="en-GB" sz="1200" dirty="0" smtClean="0"/>
            <a:t>Office commentary (2A) </a:t>
          </a:r>
          <a:endParaRPr lang="en-GB" sz="1200" dirty="0"/>
        </a:p>
      </dgm:t>
    </dgm:pt>
    <dgm:pt modelId="{6414D3EE-4930-4CA2-AE60-DCCF1675F282}" type="parTrans" cxnId="{F09A5CC9-E351-4DBB-A558-056CE988AF84}">
      <dgm:prSet/>
      <dgm:spPr/>
      <dgm:t>
        <a:bodyPr/>
        <a:lstStyle/>
        <a:p>
          <a:endParaRPr lang="en-GB"/>
        </a:p>
      </dgm:t>
    </dgm:pt>
    <dgm:pt modelId="{0C55E160-797C-4FC9-AB31-68A766675017}" type="sibTrans" cxnId="{F09A5CC9-E351-4DBB-A558-056CE988AF84}">
      <dgm:prSet/>
      <dgm:spPr/>
      <dgm:t>
        <a:bodyPr/>
        <a:lstStyle/>
        <a:p>
          <a:endParaRPr lang="en-GB"/>
        </a:p>
      </dgm:t>
    </dgm:pt>
    <dgm:pt modelId="{3F49283B-1F5E-45D5-83F2-E6CCDDAC1FA9}" type="pres">
      <dgm:prSet presAssocID="{49F9D836-7088-4210-9C5D-6DC373FCF9AB}" presName="Name0" presStyleCnt="0">
        <dgm:presLayoutVars>
          <dgm:dir/>
          <dgm:resizeHandles val="exact"/>
        </dgm:presLayoutVars>
      </dgm:prSet>
      <dgm:spPr/>
    </dgm:pt>
    <dgm:pt modelId="{C8460CD4-ECA3-4E2D-B646-869258917ADC}" type="pres">
      <dgm:prSet presAssocID="{4744FD99-A9D4-4CDE-8E05-F55632154E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09DEA6-067C-48E9-AD93-75DF76FEE40A}" type="pres">
      <dgm:prSet presAssocID="{BDCC0564-4505-4323-9F57-31D7A9E4020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D1BCC33-9FD9-43ED-98A7-67A8D171A26A}" type="pres">
      <dgm:prSet presAssocID="{BDCC0564-4505-4323-9F57-31D7A9E4020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E0EBA35B-C9AC-494F-B46E-5E71A6C3A7F8}" type="pres">
      <dgm:prSet presAssocID="{69DF4DCB-BB34-4858-B29B-530D9592B2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18786-72BB-4660-883E-48C98748DE42}" type="pres">
      <dgm:prSet presAssocID="{3213FEC6-A26C-4512-8C34-64A41C11A06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9B968366-56F3-4E79-B854-01C471386AF0}" type="pres">
      <dgm:prSet presAssocID="{3213FEC6-A26C-4512-8C34-64A41C11A065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530EA542-0993-4346-94D8-13859BE28B73}" type="pres">
      <dgm:prSet presAssocID="{2F875ABC-F669-4E68-AF6F-4F33B87674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D819D2-60F8-4338-BDFF-710E8A12816A}" type="pres">
      <dgm:prSet presAssocID="{9D8E7C38-FA6E-47BE-A7C7-C3FAE9F9E651}" presName="sibTrans" presStyleLbl="sibTrans2D1" presStyleIdx="2" presStyleCnt="3"/>
      <dgm:spPr/>
      <dgm:t>
        <a:bodyPr/>
        <a:lstStyle/>
        <a:p>
          <a:endParaRPr lang="en-GB"/>
        </a:p>
      </dgm:t>
    </dgm:pt>
    <dgm:pt modelId="{053AA7F4-E2CE-45DA-BC11-96A5464ACFF1}" type="pres">
      <dgm:prSet presAssocID="{9D8E7C38-FA6E-47BE-A7C7-C3FAE9F9E651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0B5199AF-DE2F-41B8-9550-C1CF71EB8118}" type="pres">
      <dgm:prSet presAssocID="{D3B083AC-0AFD-4DF0-A33F-C9385C326D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BD9071-4D39-4F43-98E5-247B4C451EE1}" type="presOf" srcId="{BAB88217-3831-4392-ADC2-3850170B0004}" destId="{C8460CD4-ECA3-4E2D-B646-869258917ADC}" srcOrd="0" destOrd="2" presId="urn:microsoft.com/office/officeart/2005/8/layout/process1"/>
    <dgm:cxn modelId="{7D8D08DD-828D-43C9-821E-518AC0CB31EB}" srcId="{D3B083AC-0AFD-4DF0-A33F-C9385C326D6D}" destId="{0B04225C-1A62-4F9F-99C0-27420ABF5BF0}" srcOrd="1" destOrd="0" parTransId="{DECCE6CD-3F4E-4A86-B4DE-A0A8E78D1C51}" sibTransId="{76AFF554-C1B4-4C41-9230-E0CE23956845}"/>
    <dgm:cxn modelId="{6298720A-4E07-453B-AF79-E37316183822}" type="presOf" srcId="{D3B083AC-0AFD-4DF0-A33F-C9385C326D6D}" destId="{0B5199AF-DE2F-41B8-9550-C1CF71EB8118}" srcOrd="0" destOrd="0" presId="urn:microsoft.com/office/officeart/2005/8/layout/process1"/>
    <dgm:cxn modelId="{EE8AA3EF-12DC-41D4-BC8D-3760D00FFCA8}" srcId="{4744FD99-A9D4-4CDE-8E05-F55632154E7F}" destId="{31D85A54-9D67-4B07-84A0-0364DDB9AE59}" srcOrd="0" destOrd="0" parTransId="{6BFDAE62-14F5-46EB-8D65-E513E845E594}" sibTransId="{88A71C11-2297-4375-B917-0BF2DEF2F244}"/>
    <dgm:cxn modelId="{E9DC2D40-C87D-411C-BCCF-66602EEAD3DC}" srcId="{2F875ABC-F669-4E68-AF6F-4F33B8767474}" destId="{9A0E3A22-0E14-4B14-92AA-9832F0B3BD1A}" srcOrd="0" destOrd="0" parTransId="{383B53CB-BD68-4D3F-91F4-3F8E970C81BE}" sibTransId="{807420DE-52E2-4550-9AF1-F597BB5164C1}"/>
    <dgm:cxn modelId="{D895B88F-0868-4815-9D3C-4A382125CA08}" srcId="{69DF4DCB-BB34-4858-B29B-530D9592B2FE}" destId="{1DC5F319-8BCB-42BC-91E0-994431249BF6}" srcOrd="0" destOrd="0" parTransId="{9D2BAC6C-CDBD-44B5-B227-DC1076B1E446}" sibTransId="{E7B543C9-B52A-4543-9FCE-99C952C18110}"/>
    <dgm:cxn modelId="{AE81E998-7BB4-47A9-AE42-E96D946658E7}" type="presOf" srcId="{BDCC0564-4505-4323-9F57-31D7A9E4020F}" destId="{BD1BCC33-9FD9-43ED-98A7-67A8D171A26A}" srcOrd="1" destOrd="0" presId="urn:microsoft.com/office/officeart/2005/8/layout/process1"/>
    <dgm:cxn modelId="{2EB11DDB-A74F-4922-B03B-415AE2DD7F5C}" srcId="{2F875ABC-F669-4E68-AF6F-4F33B8767474}" destId="{B9DCFAD4-0C14-4BE4-AE04-DB644078C982}" srcOrd="2" destOrd="0" parTransId="{C4D61903-6B95-4C52-8944-998078F077B4}" sibTransId="{A8227840-D7FA-4D96-90E9-65B8734A30E8}"/>
    <dgm:cxn modelId="{0BC52D0E-D3BD-44FE-ADA3-B6ADFBC6DA52}" type="presOf" srcId="{36983F4C-E702-4A90-869C-81FAF0878174}" destId="{0B5199AF-DE2F-41B8-9550-C1CF71EB8118}" srcOrd="0" destOrd="1" presId="urn:microsoft.com/office/officeart/2005/8/layout/process1"/>
    <dgm:cxn modelId="{DD101DC7-A61C-4F3E-A4B6-39F7BDACE006}" srcId="{69DF4DCB-BB34-4858-B29B-530D9592B2FE}" destId="{F37B02DA-C275-4B53-A07C-A7ABB626F1E5}" srcOrd="1" destOrd="0" parTransId="{AD717984-9D45-4AA5-9AD4-F08EB8ACEC68}" sibTransId="{DFAF0F6D-DCEA-40EB-BDC1-9934E8E60287}"/>
    <dgm:cxn modelId="{8BD1192D-62AD-48E3-9015-A3A77C11AB92}" type="presOf" srcId="{4744FD99-A9D4-4CDE-8E05-F55632154E7F}" destId="{C8460CD4-ECA3-4E2D-B646-869258917ADC}" srcOrd="0" destOrd="0" presId="urn:microsoft.com/office/officeart/2005/8/layout/process1"/>
    <dgm:cxn modelId="{C17B6817-513D-42C6-9EEF-2EDA5BEEFD05}" type="presOf" srcId="{B9DCFAD4-0C14-4BE4-AE04-DB644078C982}" destId="{530EA542-0993-4346-94D8-13859BE28B73}" srcOrd="0" destOrd="3" presId="urn:microsoft.com/office/officeart/2005/8/layout/process1"/>
    <dgm:cxn modelId="{ABF24378-6B3B-439F-8C2C-6283930A6574}" srcId="{D3B083AC-0AFD-4DF0-A33F-C9385C326D6D}" destId="{36983F4C-E702-4A90-869C-81FAF0878174}" srcOrd="0" destOrd="0" parTransId="{170BEC29-BF43-4BA6-80F0-E71C38876678}" sibTransId="{381B8AEF-D5EA-489C-9F25-36542DC0B4A1}"/>
    <dgm:cxn modelId="{0071CB06-B060-497B-A68C-F2909F066810}" srcId="{49F9D836-7088-4210-9C5D-6DC373FCF9AB}" destId="{4744FD99-A9D4-4CDE-8E05-F55632154E7F}" srcOrd="0" destOrd="0" parTransId="{337D3F6F-60DA-443D-B9D7-A9063F0984CF}" sibTransId="{BDCC0564-4505-4323-9F57-31D7A9E4020F}"/>
    <dgm:cxn modelId="{6B86C263-6CB3-4964-ABFD-1736D94EBF78}" type="presOf" srcId="{CA5473D1-D22C-4631-95EE-13DF721DEA3F}" destId="{530EA542-0993-4346-94D8-13859BE28B73}" srcOrd="0" destOrd="2" presId="urn:microsoft.com/office/officeart/2005/8/layout/process1"/>
    <dgm:cxn modelId="{1290EB9B-1ED6-45FF-BC9E-32FF582733CD}" type="presOf" srcId="{1DC5F319-8BCB-42BC-91E0-994431249BF6}" destId="{E0EBA35B-C9AC-494F-B46E-5E71A6C3A7F8}" srcOrd="0" destOrd="1" presId="urn:microsoft.com/office/officeart/2005/8/layout/process1"/>
    <dgm:cxn modelId="{FBDF1659-4880-4536-B007-0AEDF9887363}" type="presOf" srcId="{9A0E3A22-0E14-4B14-92AA-9832F0B3BD1A}" destId="{530EA542-0993-4346-94D8-13859BE28B73}" srcOrd="0" destOrd="1" presId="urn:microsoft.com/office/officeart/2005/8/layout/process1"/>
    <dgm:cxn modelId="{29A5B19C-BE80-4400-845D-8FE01BB40E33}" type="presOf" srcId="{BDCC0564-4505-4323-9F57-31D7A9E4020F}" destId="{8F09DEA6-067C-48E9-AD93-75DF76FEE40A}" srcOrd="0" destOrd="0" presId="urn:microsoft.com/office/officeart/2005/8/layout/process1"/>
    <dgm:cxn modelId="{C14117A5-8841-4752-ABA8-48C9A4891555}" type="presOf" srcId="{3213FEC6-A26C-4512-8C34-64A41C11A065}" destId="{16C18786-72BB-4660-883E-48C98748DE42}" srcOrd="0" destOrd="0" presId="urn:microsoft.com/office/officeart/2005/8/layout/process1"/>
    <dgm:cxn modelId="{FFF6EAA1-9F8E-470A-A133-7C55BD75EDDC}" type="presOf" srcId="{F37B02DA-C275-4B53-A07C-A7ABB626F1E5}" destId="{E0EBA35B-C9AC-494F-B46E-5E71A6C3A7F8}" srcOrd="0" destOrd="2" presId="urn:microsoft.com/office/officeart/2005/8/layout/process1"/>
    <dgm:cxn modelId="{E91D345A-6E2E-4CB8-87EF-67F48725F81D}" type="presOf" srcId="{9D8E7C38-FA6E-47BE-A7C7-C3FAE9F9E651}" destId="{053AA7F4-E2CE-45DA-BC11-96A5464ACFF1}" srcOrd="1" destOrd="0" presId="urn:microsoft.com/office/officeart/2005/8/layout/process1"/>
    <dgm:cxn modelId="{747D38C3-FCA0-4747-8E31-EAD544C4CD77}" type="presOf" srcId="{69DF4DCB-BB34-4858-B29B-530D9592B2FE}" destId="{E0EBA35B-C9AC-494F-B46E-5E71A6C3A7F8}" srcOrd="0" destOrd="0" presId="urn:microsoft.com/office/officeart/2005/8/layout/process1"/>
    <dgm:cxn modelId="{A7DE016F-5507-45DB-A4C0-58991BF71C7D}" srcId="{49F9D836-7088-4210-9C5D-6DC373FCF9AB}" destId="{69DF4DCB-BB34-4858-B29B-530D9592B2FE}" srcOrd="1" destOrd="0" parTransId="{09ACB9F6-BF8C-4B84-8FBE-74EB9FFA8AA4}" sibTransId="{3213FEC6-A26C-4512-8C34-64A41C11A065}"/>
    <dgm:cxn modelId="{F09A5CC9-E351-4DBB-A558-056CE988AF84}" srcId="{2F875ABC-F669-4E68-AF6F-4F33B8767474}" destId="{CA5473D1-D22C-4631-95EE-13DF721DEA3F}" srcOrd="1" destOrd="0" parTransId="{6414D3EE-4930-4CA2-AE60-DCCF1675F282}" sibTransId="{0C55E160-797C-4FC9-AB31-68A766675017}"/>
    <dgm:cxn modelId="{3D32373C-1080-4159-B42C-9760D17C7D9C}" srcId="{49F9D836-7088-4210-9C5D-6DC373FCF9AB}" destId="{D3B083AC-0AFD-4DF0-A33F-C9385C326D6D}" srcOrd="3" destOrd="0" parTransId="{684169BD-6CDC-4E29-B19F-895BBBB7ECA5}" sibTransId="{1EB1EEC8-16E7-45F0-BA12-8A5B7CA548CA}"/>
    <dgm:cxn modelId="{190DABB9-342C-4F44-8BC7-3B0B255A5826}" type="presOf" srcId="{2F875ABC-F669-4E68-AF6F-4F33B8767474}" destId="{530EA542-0993-4346-94D8-13859BE28B73}" srcOrd="0" destOrd="0" presId="urn:microsoft.com/office/officeart/2005/8/layout/process1"/>
    <dgm:cxn modelId="{F46900DF-F721-4A52-9BC0-8F7B7C8E0468}" type="presOf" srcId="{31D85A54-9D67-4B07-84A0-0364DDB9AE59}" destId="{C8460CD4-ECA3-4E2D-B646-869258917ADC}" srcOrd="0" destOrd="1" presId="urn:microsoft.com/office/officeart/2005/8/layout/process1"/>
    <dgm:cxn modelId="{9C7B5530-4C04-4B81-9B3B-03B2A379D812}" srcId="{4744FD99-A9D4-4CDE-8E05-F55632154E7F}" destId="{BAB88217-3831-4392-ADC2-3850170B0004}" srcOrd="1" destOrd="0" parTransId="{A7811E4E-7A47-419B-98A5-CBD92CDE01E7}" sibTransId="{88A31DC9-740B-4FA4-B8B3-6397CD31C999}"/>
    <dgm:cxn modelId="{228F07D0-201A-4CB1-9D41-CFC93B92376E}" type="presOf" srcId="{9D8E7C38-FA6E-47BE-A7C7-C3FAE9F9E651}" destId="{7AD819D2-60F8-4338-BDFF-710E8A12816A}" srcOrd="0" destOrd="0" presId="urn:microsoft.com/office/officeart/2005/8/layout/process1"/>
    <dgm:cxn modelId="{A8BDB5AB-E4C0-4B07-8C6B-C3083D0E8D3C}" type="presOf" srcId="{0B04225C-1A62-4F9F-99C0-27420ABF5BF0}" destId="{0B5199AF-DE2F-41B8-9550-C1CF71EB8118}" srcOrd="0" destOrd="2" presId="urn:microsoft.com/office/officeart/2005/8/layout/process1"/>
    <dgm:cxn modelId="{6FD58BD3-77B4-44BF-8300-A56725D6B6EF}" srcId="{49F9D836-7088-4210-9C5D-6DC373FCF9AB}" destId="{2F875ABC-F669-4E68-AF6F-4F33B8767474}" srcOrd="2" destOrd="0" parTransId="{3BC23B10-C92F-4C8D-BE93-9244FDB6C862}" sibTransId="{9D8E7C38-FA6E-47BE-A7C7-C3FAE9F9E651}"/>
    <dgm:cxn modelId="{23EF9433-F19D-47C7-BDE3-64BFB1CDDEB2}" type="presOf" srcId="{49F9D836-7088-4210-9C5D-6DC373FCF9AB}" destId="{3F49283B-1F5E-45D5-83F2-E6CCDDAC1FA9}" srcOrd="0" destOrd="0" presId="urn:microsoft.com/office/officeart/2005/8/layout/process1"/>
    <dgm:cxn modelId="{C29B4777-EC4C-4115-9255-1122E399163B}" type="presOf" srcId="{3213FEC6-A26C-4512-8C34-64A41C11A065}" destId="{9B968366-56F3-4E79-B854-01C471386AF0}" srcOrd="1" destOrd="0" presId="urn:microsoft.com/office/officeart/2005/8/layout/process1"/>
    <dgm:cxn modelId="{F32D532E-51E0-4542-A54C-9E314494905A}" type="presParOf" srcId="{3F49283B-1F5E-45D5-83F2-E6CCDDAC1FA9}" destId="{C8460CD4-ECA3-4E2D-B646-869258917ADC}" srcOrd="0" destOrd="0" presId="urn:microsoft.com/office/officeart/2005/8/layout/process1"/>
    <dgm:cxn modelId="{F8CC3454-FC98-4F72-9A9D-E760687A9F15}" type="presParOf" srcId="{3F49283B-1F5E-45D5-83F2-E6CCDDAC1FA9}" destId="{8F09DEA6-067C-48E9-AD93-75DF76FEE40A}" srcOrd="1" destOrd="0" presId="urn:microsoft.com/office/officeart/2005/8/layout/process1"/>
    <dgm:cxn modelId="{8168F2A4-C958-474C-B56C-86D7F30C95C4}" type="presParOf" srcId="{8F09DEA6-067C-48E9-AD93-75DF76FEE40A}" destId="{BD1BCC33-9FD9-43ED-98A7-67A8D171A26A}" srcOrd="0" destOrd="0" presId="urn:microsoft.com/office/officeart/2005/8/layout/process1"/>
    <dgm:cxn modelId="{AFDF595B-D4F1-48C3-814A-652762FB0E16}" type="presParOf" srcId="{3F49283B-1F5E-45D5-83F2-E6CCDDAC1FA9}" destId="{E0EBA35B-C9AC-494F-B46E-5E71A6C3A7F8}" srcOrd="2" destOrd="0" presId="urn:microsoft.com/office/officeart/2005/8/layout/process1"/>
    <dgm:cxn modelId="{D58DB204-4F1A-4987-B973-D38506813A7B}" type="presParOf" srcId="{3F49283B-1F5E-45D5-83F2-E6CCDDAC1FA9}" destId="{16C18786-72BB-4660-883E-48C98748DE42}" srcOrd="3" destOrd="0" presId="urn:microsoft.com/office/officeart/2005/8/layout/process1"/>
    <dgm:cxn modelId="{E4150F08-D1CF-4AE9-9063-DB622D44B5C5}" type="presParOf" srcId="{16C18786-72BB-4660-883E-48C98748DE42}" destId="{9B968366-56F3-4E79-B854-01C471386AF0}" srcOrd="0" destOrd="0" presId="urn:microsoft.com/office/officeart/2005/8/layout/process1"/>
    <dgm:cxn modelId="{E2370A85-B577-4996-B2A8-7A48E1E4FC04}" type="presParOf" srcId="{3F49283B-1F5E-45D5-83F2-E6CCDDAC1FA9}" destId="{530EA542-0993-4346-94D8-13859BE28B73}" srcOrd="4" destOrd="0" presId="urn:microsoft.com/office/officeart/2005/8/layout/process1"/>
    <dgm:cxn modelId="{E5DA2A6C-E155-4B6B-899A-B0206E1072C8}" type="presParOf" srcId="{3F49283B-1F5E-45D5-83F2-E6CCDDAC1FA9}" destId="{7AD819D2-60F8-4338-BDFF-710E8A12816A}" srcOrd="5" destOrd="0" presId="urn:microsoft.com/office/officeart/2005/8/layout/process1"/>
    <dgm:cxn modelId="{4DCC5AAD-33A3-4F99-BC1A-C5052CAEC210}" type="presParOf" srcId="{7AD819D2-60F8-4338-BDFF-710E8A12816A}" destId="{053AA7F4-E2CE-45DA-BC11-96A5464ACFF1}" srcOrd="0" destOrd="0" presId="urn:microsoft.com/office/officeart/2005/8/layout/process1"/>
    <dgm:cxn modelId="{9599D321-C796-4D47-B46B-75526EF9444A}" type="presParOf" srcId="{3F49283B-1F5E-45D5-83F2-E6CCDDAC1FA9}" destId="{0B5199AF-DE2F-41B8-9550-C1CF71EB811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BAFA3-F777-4D33-9C79-FC1CF61C0603}" type="doc">
      <dgm:prSet loTypeId="urn:microsoft.com/office/officeart/2005/8/layout/lProcess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4762DB21-B524-4A4D-B04F-6C7A52DB8770}">
      <dgm:prSet phldrT="[Text]" custT="1"/>
      <dgm:spPr/>
      <dgm:t>
        <a:bodyPr/>
        <a:lstStyle/>
        <a:p>
          <a:r>
            <a:rPr lang="en-GB" sz="1600" dirty="0" smtClean="0">
              <a:ea typeface="+mn-ea"/>
              <a:cs typeface="+mn-cs"/>
            </a:rPr>
            <a:t>Preamble</a:t>
          </a:r>
          <a:endParaRPr lang="en-GB" sz="1600" dirty="0"/>
        </a:p>
      </dgm:t>
    </dgm:pt>
    <dgm:pt modelId="{E875F447-437D-4690-B2C7-EC4EBA82D1EB}" type="parTrans" cxnId="{B0031468-397D-4E93-B203-44F3BE132073}">
      <dgm:prSet/>
      <dgm:spPr/>
      <dgm:t>
        <a:bodyPr/>
        <a:lstStyle/>
        <a:p>
          <a:endParaRPr lang="en-GB"/>
        </a:p>
      </dgm:t>
    </dgm:pt>
    <dgm:pt modelId="{44A2C8E5-D347-4D9C-B57F-37CD151C8323}" type="sibTrans" cxnId="{B0031468-397D-4E93-B203-44F3BE132073}">
      <dgm:prSet/>
      <dgm:spPr/>
      <dgm:t>
        <a:bodyPr/>
        <a:lstStyle/>
        <a:p>
          <a:endParaRPr lang="en-GB"/>
        </a:p>
      </dgm:t>
    </dgm:pt>
    <dgm:pt modelId="{E4ABF3EA-D0C4-405C-A825-A7C09429CA8D}">
      <dgm:prSet custT="1"/>
      <dgm:spPr/>
      <dgm:t>
        <a:bodyPr/>
        <a:lstStyle/>
        <a:p>
          <a:r>
            <a:rPr lang="en-GB" sz="1600" dirty="0" smtClean="0">
              <a:ea typeface="+mn-ea"/>
              <a:cs typeface="+mn-cs"/>
            </a:rPr>
            <a:t>Objectives, scope and principles</a:t>
          </a:r>
          <a:endParaRPr lang="en-GB" sz="1600" dirty="0">
            <a:ea typeface="+mn-ea"/>
            <a:cs typeface="+mn-cs"/>
          </a:endParaRPr>
        </a:p>
      </dgm:t>
    </dgm:pt>
    <dgm:pt modelId="{68B65190-96A4-44FF-8928-271993405C0E}" type="parTrans" cxnId="{3C4E95D7-C44F-46EE-AA2F-1794F4CC9F1C}">
      <dgm:prSet/>
      <dgm:spPr/>
      <dgm:t>
        <a:bodyPr/>
        <a:lstStyle/>
        <a:p>
          <a:endParaRPr lang="en-GB"/>
        </a:p>
      </dgm:t>
    </dgm:pt>
    <dgm:pt modelId="{B1C0B54C-1760-4DAB-A63D-B33613C8EB70}" type="sibTrans" cxnId="{3C4E95D7-C44F-46EE-AA2F-1794F4CC9F1C}">
      <dgm:prSet/>
      <dgm:spPr/>
      <dgm:t>
        <a:bodyPr/>
        <a:lstStyle/>
        <a:p>
          <a:endParaRPr lang="en-GB"/>
        </a:p>
      </dgm:t>
    </dgm:pt>
    <dgm:pt modelId="{7AB120A9-52BC-4D9B-972E-08CAE9F51494}">
      <dgm:prSet custT="1"/>
      <dgm:spPr/>
      <dgm:t>
        <a:bodyPr/>
        <a:lstStyle/>
        <a:p>
          <a:r>
            <a:rPr lang="en-GB" sz="1600" dirty="0" smtClean="0">
              <a:solidFill>
                <a:srgbClr val="C00000"/>
              </a:solidFill>
              <a:ea typeface="+mn-ea"/>
              <a:cs typeface="+mn-cs"/>
            </a:rPr>
            <a:t>National social protection floors</a:t>
          </a:r>
          <a:endParaRPr lang="en-GB" sz="1600" dirty="0">
            <a:solidFill>
              <a:srgbClr val="C00000"/>
            </a:solidFill>
            <a:ea typeface="+mn-ea"/>
            <a:cs typeface="+mn-cs"/>
          </a:endParaRPr>
        </a:p>
      </dgm:t>
    </dgm:pt>
    <dgm:pt modelId="{B1383192-A6DF-44E2-88C0-865E7F47F7BD}" type="parTrans" cxnId="{3890ABA6-AB3F-4FDF-B8EA-F37306093252}">
      <dgm:prSet/>
      <dgm:spPr/>
      <dgm:t>
        <a:bodyPr/>
        <a:lstStyle/>
        <a:p>
          <a:endParaRPr lang="en-GB"/>
        </a:p>
      </dgm:t>
    </dgm:pt>
    <dgm:pt modelId="{268577D6-104B-41EB-A84E-0524437FEDB1}" type="sibTrans" cxnId="{3890ABA6-AB3F-4FDF-B8EA-F37306093252}">
      <dgm:prSet/>
      <dgm:spPr/>
      <dgm:t>
        <a:bodyPr/>
        <a:lstStyle/>
        <a:p>
          <a:endParaRPr lang="en-GB"/>
        </a:p>
      </dgm:t>
    </dgm:pt>
    <dgm:pt modelId="{37CFDA34-B4F0-45FC-A090-AF7D53EE3B93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Definition of basic social security guarantees</a:t>
          </a:r>
          <a:endParaRPr lang="en-GB" sz="1200" dirty="0">
            <a:ea typeface="+mn-ea"/>
            <a:cs typeface="+mn-cs"/>
          </a:endParaRPr>
        </a:p>
      </dgm:t>
    </dgm:pt>
    <dgm:pt modelId="{AB51609C-2E75-4857-BCF6-02C4770EB75D}" type="parTrans" cxnId="{A820011E-94E1-4C5A-9B47-338DC94B995D}">
      <dgm:prSet/>
      <dgm:spPr/>
      <dgm:t>
        <a:bodyPr/>
        <a:lstStyle/>
        <a:p>
          <a:endParaRPr lang="en-GB"/>
        </a:p>
      </dgm:t>
    </dgm:pt>
    <dgm:pt modelId="{13F0AFCB-35F5-4EC7-A445-3E425FD9EDB7}" type="sibTrans" cxnId="{A820011E-94E1-4C5A-9B47-338DC94B995D}">
      <dgm:prSet/>
      <dgm:spPr/>
      <dgm:t>
        <a:bodyPr/>
        <a:lstStyle/>
        <a:p>
          <a:endParaRPr lang="en-GB"/>
        </a:p>
      </dgm:t>
    </dgm:pt>
    <dgm:pt modelId="{8C7A581B-46CA-4829-80D8-9526A9E3D754}">
      <dgm:prSet custT="1"/>
      <dgm:spPr/>
      <dgm:t>
        <a:bodyPr/>
        <a:lstStyle/>
        <a:p>
          <a:r>
            <a:rPr lang="en-GB" sz="1600" dirty="0" smtClean="0">
              <a:solidFill>
                <a:srgbClr val="C00000"/>
              </a:solidFill>
              <a:ea typeface="+mn-ea"/>
              <a:cs typeface="+mn-cs"/>
            </a:rPr>
            <a:t>National strategies for the extension of social security</a:t>
          </a:r>
          <a:endParaRPr lang="en-GB" sz="1600" dirty="0">
            <a:solidFill>
              <a:srgbClr val="C00000"/>
            </a:solidFill>
            <a:ea typeface="+mn-ea"/>
            <a:cs typeface="+mn-cs"/>
          </a:endParaRPr>
        </a:p>
      </dgm:t>
    </dgm:pt>
    <dgm:pt modelId="{2179036A-FB34-4930-9315-5B7D35C01BAA}" type="parTrans" cxnId="{D084C02D-5A06-4CC4-9DA1-7E491A8836D7}">
      <dgm:prSet/>
      <dgm:spPr/>
      <dgm:t>
        <a:bodyPr/>
        <a:lstStyle/>
        <a:p>
          <a:endParaRPr lang="en-GB"/>
        </a:p>
      </dgm:t>
    </dgm:pt>
    <dgm:pt modelId="{B6C377C7-45DC-4773-82A7-2D6E1E7512E8}" type="sibTrans" cxnId="{D084C02D-5A06-4CC4-9DA1-7E491A8836D7}">
      <dgm:prSet/>
      <dgm:spPr/>
      <dgm:t>
        <a:bodyPr/>
        <a:lstStyle/>
        <a:p>
          <a:endParaRPr lang="en-GB"/>
        </a:p>
      </dgm:t>
    </dgm:pt>
    <dgm:pt modelId="{0012806F-4919-42AA-AAB4-E8A212290242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Prioritize implementation of national SPFs </a:t>
          </a:r>
          <a:endParaRPr lang="en-GB" sz="1200" dirty="0">
            <a:ea typeface="+mn-ea"/>
            <a:cs typeface="+mn-cs"/>
          </a:endParaRPr>
        </a:p>
      </dgm:t>
    </dgm:pt>
    <dgm:pt modelId="{BEA8F0C5-91DC-4E22-8939-4AF0A9BD6D9A}" type="parTrans" cxnId="{D0DF74BB-9B02-462E-9291-013A5438CECD}">
      <dgm:prSet/>
      <dgm:spPr/>
      <dgm:t>
        <a:bodyPr/>
        <a:lstStyle/>
        <a:p>
          <a:endParaRPr lang="en-GB"/>
        </a:p>
      </dgm:t>
    </dgm:pt>
    <dgm:pt modelId="{ACE8528F-9C53-4C67-A732-004ED7D403B1}" type="sibTrans" cxnId="{D0DF74BB-9B02-462E-9291-013A5438CECD}">
      <dgm:prSet/>
      <dgm:spPr/>
      <dgm:t>
        <a:bodyPr/>
        <a:lstStyle/>
        <a:p>
          <a:endParaRPr lang="en-GB"/>
        </a:p>
      </dgm:t>
    </dgm:pt>
    <dgm:pt modelId="{2F36AFC8-A26C-416F-BEF0-A652DC364D7F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Progression to higher levels of protection</a:t>
          </a:r>
          <a:endParaRPr lang="en-GB" sz="1200" dirty="0">
            <a:ea typeface="+mn-ea"/>
            <a:cs typeface="+mn-cs"/>
          </a:endParaRPr>
        </a:p>
      </dgm:t>
    </dgm:pt>
    <dgm:pt modelId="{7F06890E-64F2-432E-BE56-EE6FEEBC42BB}" type="parTrans" cxnId="{0B50AF46-549C-4957-8FCC-0E85BFE96E61}">
      <dgm:prSet/>
      <dgm:spPr/>
      <dgm:t>
        <a:bodyPr/>
        <a:lstStyle/>
        <a:p>
          <a:endParaRPr lang="en-GB"/>
        </a:p>
      </dgm:t>
    </dgm:pt>
    <dgm:pt modelId="{8DC92624-567E-4360-BB01-DC43BCC0CB36}" type="sibTrans" cxnId="{0B50AF46-549C-4957-8FCC-0E85BFE96E61}">
      <dgm:prSet/>
      <dgm:spPr/>
      <dgm:t>
        <a:bodyPr/>
        <a:lstStyle/>
        <a:p>
          <a:endParaRPr lang="en-GB"/>
        </a:p>
      </dgm:t>
    </dgm:pt>
    <dgm:pt modelId="{13F061C8-00BF-46F7-A3E5-C04675765054}">
      <dgm:prSet custT="1"/>
      <dgm:spPr/>
      <dgm:t>
        <a:bodyPr/>
        <a:lstStyle/>
        <a:p>
          <a:r>
            <a:rPr lang="en-GB" sz="1600" dirty="0" smtClean="0">
              <a:ea typeface="+mn-ea"/>
              <a:cs typeface="+mn-cs"/>
            </a:rPr>
            <a:t>Monitoring </a:t>
          </a:r>
          <a:endParaRPr lang="en-GB" sz="1600" dirty="0">
            <a:ea typeface="+mn-ea"/>
            <a:cs typeface="+mn-cs"/>
          </a:endParaRPr>
        </a:p>
      </dgm:t>
    </dgm:pt>
    <dgm:pt modelId="{B59B1B21-20BD-482D-9C65-6A282B77C1F0}" type="parTrans" cxnId="{3CE671D2-3F15-4C9B-90BF-41E5CF3CE3D0}">
      <dgm:prSet/>
      <dgm:spPr/>
      <dgm:t>
        <a:bodyPr/>
        <a:lstStyle/>
        <a:p>
          <a:endParaRPr lang="en-GB"/>
        </a:p>
      </dgm:t>
    </dgm:pt>
    <dgm:pt modelId="{51E79F10-13E8-4BE8-A830-0929E3D71D09}" type="sibTrans" cxnId="{3CE671D2-3F15-4C9B-90BF-41E5CF3CE3D0}">
      <dgm:prSet/>
      <dgm:spPr/>
      <dgm:t>
        <a:bodyPr/>
        <a:lstStyle/>
        <a:p>
          <a:endParaRPr lang="en-GB"/>
        </a:p>
      </dgm:t>
    </dgm:pt>
    <dgm:pt modelId="{96ACB361-F98B-4A61-839E-2F941488E6E5}">
      <dgm:prSet phldrT="[Text]" custT="1"/>
      <dgm:spPr/>
      <dgm:t>
        <a:bodyPr/>
        <a:lstStyle/>
        <a:p>
          <a:r>
            <a:rPr lang="en-GB" sz="1200" dirty="0" smtClean="0"/>
            <a:t>Social security as human right and social and economic necessity</a:t>
          </a:r>
          <a:endParaRPr lang="en-GB" sz="1200" dirty="0"/>
        </a:p>
      </dgm:t>
    </dgm:pt>
    <dgm:pt modelId="{DA651FA2-DA00-4768-9044-E6297659FDFC}" type="parTrans" cxnId="{167EE544-9A72-4985-A31B-00122E72E6F0}">
      <dgm:prSet/>
      <dgm:spPr/>
      <dgm:t>
        <a:bodyPr/>
        <a:lstStyle/>
        <a:p>
          <a:endParaRPr lang="en-GB"/>
        </a:p>
      </dgm:t>
    </dgm:pt>
    <dgm:pt modelId="{7C572FA5-BB89-49E8-8650-961B4E83045C}" type="sibTrans" cxnId="{167EE544-9A72-4985-A31B-00122E72E6F0}">
      <dgm:prSet/>
      <dgm:spPr/>
      <dgm:t>
        <a:bodyPr/>
        <a:lstStyle/>
        <a:p>
          <a:endParaRPr lang="en-GB"/>
        </a:p>
      </dgm:t>
    </dgm:pt>
    <dgm:pt modelId="{1D677A93-3B82-4DC2-AC26-2E2B9DAD1105}">
      <dgm:prSet phldrT="[Text]" custT="1"/>
      <dgm:spPr/>
      <dgm:t>
        <a:bodyPr/>
        <a:lstStyle/>
        <a:p>
          <a:r>
            <a:rPr lang="en-GB" sz="1200" dirty="0" smtClean="0"/>
            <a:t>Reference to various international instruments</a:t>
          </a:r>
          <a:endParaRPr lang="en-GB" sz="1200" dirty="0"/>
        </a:p>
      </dgm:t>
    </dgm:pt>
    <dgm:pt modelId="{5719E949-9B58-47FA-B877-850DED07F56E}" type="parTrans" cxnId="{FA79FBCC-78A2-4CDB-BC90-89C4C6D21A81}">
      <dgm:prSet/>
      <dgm:spPr/>
      <dgm:t>
        <a:bodyPr/>
        <a:lstStyle/>
        <a:p>
          <a:endParaRPr lang="en-GB"/>
        </a:p>
      </dgm:t>
    </dgm:pt>
    <dgm:pt modelId="{83D6DA52-2C0B-4368-8982-3A1AC436C0C8}" type="sibTrans" cxnId="{FA79FBCC-78A2-4CDB-BC90-89C4C6D21A81}">
      <dgm:prSet/>
      <dgm:spPr/>
      <dgm:t>
        <a:bodyPr/>
        <a:lstStyle/>
        <a:p>
          <a:endParaRPr lang="en-GB"/>
        </a:p>
      </dgm:t>
    </dgm:pt>
    <dgm:pt modelId="{5BF784DA-F070-4A8F-84D8-F6E5A42D1B1C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Objective </a:t>
          </a:r>
          <a:br>
            <a:rPr lang="en-GB" sz="1200" dirty="0" smtClean="0">
              <a:ea typeface="+mn-ea"/>
              <a:cs typeface="+mn-cs"/>
            </a:rPr>
          </a:br>
          <a:r>
            <a:rPr lang="en-GB" sz="1200" dirty="0" smtClean="0">
              <a:ea typeface="+mn-ea"/>
              <a:cs typeface="+mn-cs"/>
            </a:rPr>
            <a:t>and scope</a:t>
          </a:r>
          <a:endParaRPr lang="en-GB" sz="1200" dirty="0">
            <a:ea typeface="+mn-ea"/>
            <a:cs typeface="+mn-cs"/>
          </a:endParaRPr>
        </a:p>
      </dgm:t>
    </dgm:pt>
    <dgm:pt modelId="{5F8541D3-B01D-4DD8-B5B3-8266B29C80B1}" type="parTrans" cxnId="{359062C9-0431-4458-A74E-C4C7E59E02F8}">
      <dgm:prSet/>
      <dgm:spPr/>
      <dgm:t>
        <a:bodyPr/>
        <a:lstStyle/>
        <a:p>
          <a:endParaRPr lang="en-GB"/>
        </a:p>
      </dgm:t>
    </dgm:pt>
    <dgm:pt modelId="{160F1DB3-AC00-4F30-B0E9-AB904173A094}" type="sibTrans" cxnId="{359062C9-0431-4458-A74E-C4C7E59E02F8}">
      <dgm:prSet/>
      <dgm:spPr/>
      <dgm:t>
        <a:bodyPr/>
        <a:lstStyle/>
        <a:p>
          <a:endParaRPr lang="en-GB"/>
        </a:p>
      </dgm:t>
    </dgm:pt>
    <dgm:pt modelId="{892F3D0F-C12B-4D38-BAAD-4A34C592C562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Principles</a:t>
          </a:r>
          <a:endParaRPr lang="en-GB" sz="1200" dirty="0">
            <a:ea typeface="+mn-ea"/>
            <a:cs typeface="+mn-cs"/>
          </a:endParaRPr>
        </a:p>
      </dgm:t>
    </dgm:pt>
    <dgm:pt modelId="{F64C54B8-2B97-4BA0-A0F2-CB3559E40B73}" type="parTrans" cxnId="{1E9E6C10-5CF7-48FA-998A-39F6285B365A}">
      <dgm:prSet/>
      <dgm:spPr/>
      <dgm:t>
        <a:bodyPr/>
        <a:lstStyle/>
        <a:p>
          <a:endParaRPr lang="en-GB"/>
        </a:p>
      </dgm:t>
    </dgm:pt>
    <dgm:pt modelId="{2D310056-F358-4700-84C7-0B5D2BAA69C7}" type="sibTrans" cxnId="{1E9E6C10-5CF7-48FA-998A-39F6285B365A}">
      <dgm:prSet/>
      <dgm:spPr/>
      <dgm:t>
        <a:bodyPr/>
        <a:lstStyle/>
        <a:p>
          <a:endParaRPr lang="en-GB"/>
        </a:p>
      </dgm:t>
    </dgm:pt>
    <dgm:pt modelId="{5C82D944-29E9-4209-8D78-A15756B6B75B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Definition of national social protection floors</a:t>
          </a:r>
          <a:endParaRPr lang="en-GB" sz="1200" dirty="0">
            <a:ea typeface="+mn-ea"/>
            <a:cs typeface="+mn-cs"/>
          </a:endParaRPr>
        </a:p>
      </dgm:t>
    </dgm:pt>
    <dgm:pt modelId="{3C002C86-27EC-4229-B00F-F4A0A9F522DC}" type="parTrans" cxnId="{950C383F-5BB9-4E82-AD40-8439A2AE02E3}">
      <dgm:prSet/>
      <dgm:spPr/>
      <dgm:t>
        <a:bodyPr/>
        <a:lstStyle/>
        <a:p>
          <a:endParaRPr lang="en-GB"/>
        </a:p>
      </dgm:t>
    </dgm:pt>
    <dgm:pt modelId="{252A36FC-83EB-4850-B305-153233049BC1}" type="sibTrans" cxnId="{950C383F-5BB9-4E82-AD40-8439A2AE02E3}">
      <dgm:prSet/>
      <dgm:spPr/>
      <dgm:t>
        <a:bodyPr/>
        <a:lstStyle/>
        <a:p>
          <a:endParaRPr lang="en-GB"/>
        </a:p>
      </dgm:t>
    </dgm:pt>
    <dgm:pt modelId="{3399EBDE-89BC-4766-969F-D2894B7BC642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Establishment and review</a:t>
          </a:r>
          <a:endParaRPr lang="en-GB" sz="1200" dirty="0">
            <a:ea typeface="+mn-ea"/>
            <a:cs typeface="+mn-cs"/>
          </a:endParaRPr>
        </a:p>
      </dgm:t>
    </dgm:pt>
    <dgm:pt modelId="{45C1D02A-6E6F-4BCD-830B-873CA91C2832}" type="sibTrans" cxnId="{7B7ED050-D5FF-496A-937F-1C854CF813B5}">
      <dgm:prSet/>
      <dgm:spPr/>
      <dgm:t>
        <a:bodyPr/>
        <a:lstStyle/>
        <a:p>
          <a:endParaRPr lang="en-GB"/>
        </a:p>
      </dgm:t>
    </dgm:pt>
    <dgm:pt modelId="{39DDCD98-EA12-4677-ABF0-FB36C8DFEBF9}" type="parTrans" cxnId="{7B7ED050-D5FF-496A-937F-1C854CF813B5}">
      <dgm:prSet/>
      <dgm:spPr/>
      <dgm:t>
        <a:bodyPr/>
        <a:lstStyle/>
        <a:p>
          <a:endParaRPr lang="en-GB"/>
        </a:p>
      </dgm:t>
    </dgm:pt>
    <dgm:pt modelId="{6F59A0EE-398B-497E-8A87-30308862DCF2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National monitoring</a:t>
          </a:r>
          <a:endParaRPr lang="en-GB" sz="1200" dirty="0">
            <a:ea typeface="+mn-ea"/>
            <a:cs typeface="+mn-cs"/>
          </a:endParaRPr>
        </a:p>
      </dgm:t>
    </dgm:pt>
    <dgm:pt modelId="{B65FD305-380F-45C9-9327-26C3C9A5BBF8}" type="parTrans" cxnId="{FB7842A8-0A12-4D81-93B1-2008E1576C00}">
      <dgm:prSet/>
      <dgm:spPr/>
      <dgm:t>
        <a:bodyPr/>
        <a:lstStyle/>
        <a:p>
          <a:endParaRPr lang="en-GB"/>
        </a:p>
      </dgm:t>
    </dgm:pt>
    <dgm:pt modelId="{B3AC17AD-B5F0-4886-81F6-EB6650F5B91A}" type="sibTrans" cxnId="{FB7842A8-0A12-4D81-93B1-2008E1576C00}">
      <dgm:prSet/>
      <dgm:spPr/>
      <dgm:t>
        <a:bodyPr/>
        <a:lstStyle/>
        <a:p>
          <a:endParaRPr lang="en-GB"/>
        </a:p>
      </dgm:t>
    </dgm:pt>
    <dgm:pt modelId="{70F265A8-360D-437D-B7CC-280D68D66EF2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International exchange of information, experiences and expertise</a:t>
          </a:r>
          <a:endParaRPr lang="en-GB" sz="1200" dirty="0">
            <a:ea typeface="+mn-ea"/>
            <a:cs typeface="+mn-cs"/>
          </a:endParaRPr>
        </a:p>
      </dgm:t>
    </dgm:pt>
    <dgm:pt modelId="{6401B130-1DBC-4D99-BE83-ED90A9413936}" type="parTrans" cxnId="{3B697E9C-6C4A-4AFE-8DDD-634C379D3603}">
      <dgm:prSet/>
      <dgm:spPr/>
      <dgm:t>
        <a:bodyPr/>
        <a:lstStyle/>
        <a:p>
          <a:endParaRPr lang="en-GB"/>
        </a:p>
      </dgm:t>
    </dgm:pt>
    <dgm:pt modelId="{23AD3846-78CA-4A30-BDC8-BDBCBECC64E4}" type="sibTrans" cxnId="{3B697E9C-6C4A-4AFE-8DDD-634C379D3603}">
      <dgm:prSet/>
      <dgm:spPr/>
      <dgm:t>
        <a:bodyPr/>
        <a:lstStyle/>
        <a:p>
          <a:endParaRPr lang="en-GB"/>
        </a:p>
      </dgm:t>
    </dgm:pt>
    <dgm:pt modelId="{CC6C18FD-FE68-4D35-8B01-9904E1293ECE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Provision</a:t>
          </a:r>
          <a:endParaRPr lang="en-GB" sz="1200" dirty="0">
            <a:ea typeface="+mn-ea"/>
            <a:cs typeface="+mn-cs"/>
          </a:endParaRPr>
        </a:p>
      </dgm:t>
    </dgm:pt>
    <dgm:pt modelId="{E513BA5B-CECC-4BC7-AC19-AF637F1F1154}" type="parTrans" cxnId="{5E3C30A6-DD1B-4AE0-919F-12C9BDB6DD2E}">
      <dgm:prSet/>
      <dgm:spPr/>
      <dgm:t>
        <a:bodyPr/>
        <a:lstStyle/>
        <a:p>
          <a:endParaRPr lang="en-GB"/>
        </a:p>
      </dgm:t>
    </dgm:pt>
    <dgm:pt modelId="{2E3F4749-9F98-426D-85B3-B4849150699E}" type="sibTrans" cxnId="{5E3C30A6-DD1B-4AE0-919F-12C9BDB6DD2E}">
      <dgm:prSet/>
      <dgm:spPr/>
      <dgm:t>
        <a:bodyPr/>
        <a:lstStyle/>
        <a:p>
          <a:endParaRPr lang="en-GB"/>
        </a:p>
      </dgm:t>
    </dgm:pt>
    <dgm:pt modelId="{0E21A251-8AFE-4A97-A00E-00B68A99B44E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Financing</a:t>
          </a:r>
          <a:endParaRPr lang="en-GB" sz="1200" dirty="0">
            <a:ea typeface="+mn-ea"/>
            <a:cs typeface="+mn-cs"/>
          </a:endParaRPr>
        </a:p>
      </dgm:t>
    </dgm:pt>
    <dgm:pt modelId="{BEE17660-859D-4133-BF9C-75C0143253A0}" type="parTrans" cxnId="{AF40960C-5664-4080-82FF-AA80ABEBCDEB}">
      <dgm:prSet/>
      <dgm:spPr/>
      <dgm:t>
        <a:bodyPr/>
        <a:lstStyle/>
        <a:p>
          <a:endParaRPr lang="en-GB"/>
        </a:p>
      </dgm:t>
    </dgm:pt>
    <dgm:pt modelId="{3ED529DA-FFAE-41CF-B8C6-21D65B7B86CB}" type="sibTrans" cxnId="{AF40960C-5664-4080-82FF-AA80ABEBCDEB}">
      <dgm:prSet/>
      <dgm:spPr/>
      <dgm:t>
        <a:bodyPr/>
        <a:lstStyle/>
        <a:p>
          <a:endParaRPr lang="en-GB"/>
        </a:p>
      </dgm:t>
    </dgm:pt>
    <dgm:pt modelId="{6FC9AF5F-7EF6-4012-ACC4-8908E99142C3}">
      <dgm:prSet custT="1"/>
      <dgm:spPr/>
      <dgm:t>
        <a:bodyPr/>
        <a:lstStyle/>
        <a:p>
          <a:r>
            <a:rPr lang="en-GB" sz="1200" smtClean="0">
              <a:ea typeface="+mn-ea"/>
              <a:cs typeface="+mn-cs"/>
            </a:rPr>
            <a:t>Legal foundations</a:t>
          </a:r>
          <a:endParaRPr lang="en-GB" sz="1200" dirty="0">
            <a:ea typeface="+mn-ea"/>
            <a:cs typeface="+mn-cs"/>
          </a:endParaRPr>
        </a:p>
      </dgm:t>
    </dgm:pt>
    <dgm:pt modelId="{3853C9E7-5C3F-4028-8E3D-27D2FC86226D}" type="parTrans" cxnId="{6BDACA03-7575-415B-9EE0-8C9E47146081}">
      <dgm:prSet/>
      <dgm:spPr/>
      <dgm:t>
        <a:bodyPr/>
        <a:lstStyle/>
        <a:p>
          <a:endParaRPr lang="en-GB"/>
        </a:p>
      </dgm:t>
    </dgm:pt>
    <dgm:pt modelId="{741ADF1B-FE25-4DAB-869E-241FDC9B844B}" type="sibTrans" cxnId="{6BDACA03-7575-415B-9EE0-8C9E47146081}">
      <dgm:prSet/>
      <dgm:spPr/>
      <dgm:t>
        <a:bodyPr/>
        <a:lstStyle/>
        <a:p>
          <a:endParaRPr lang="en-GB"/>
        </a:p>
      </dgm:t>
    </dgm:pt>
    <dgm:pt modelId="{FC81C046-3D19-4E51-A564-1DEC13E318F7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Building and maintaining social security systems </a:t>
          </a:r>
          <a:endParaRPr lang="en-GB" sz="1200" dirty="0">
            <a:ea typeface="+mn-ea"/>
            <a:cs typeface="+mn-cs"/>
          </a:endParaRPr>
        </a:p>
      </dgm:t>
    </dgm:pt>
    <dgm:pt modelId="{B76768DE-0BD6-457E-B841-81465B97D1AB}" type="parTrans" cxnId="{30519DC4-B7F6-4029-BB10-612D8380C373}">
      <dgm:prSet/>
      <dgm:spPr/>
      <dgm:t>
        <a:bodyPr/>
        <a:lstStyle/>
        <a:p>
          <a:endParaRPr lang="en-GB"/>
        </a:p>
      </dgm:t>
    </dgm:pt>
    <dgm:pt modelId="{D2C688FB-13E8-40C4-9DDF-26033F1950FF}" type="sibTrans" cxnId="{30519DC4-B7F6-4029-BB10-612D8380C373}">
      <dgm:prSet/>
      <dgm:spPr/>
      <dgm:t>
        <a:bodyPr/>
        <a:lstStyle/>
        <a:p>
          <a:endParaRPr lang="en-GB"/>
        </a:p>
      </dgm:t>
    </dgm:pt>
    <dgm:pt modelId="{54CEDD3C-F689-4069-A5B5-5A749EF5C670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ILO social security standards</a:t>
          </a:r>
          <a:endParaRPr lang="en-GB" sz="1200" dirty="0">
            <a:ea typeface="+mn-ea"/>
            <a:cs typeface="+mn-cs"/>
          </a:endParaRPr>
        </a:p>
      </dgm:t>
    </dgm:pt>
    <dgm:pt modelId="{B2194C4C-4529-4189-B3BE-A03E88F67484}" type="parTrans" cxnId="{72B8F246-E4BA-4EAF-A1D4-BFE1EF83BA9A}">
      <dgm:prSet/>
      <dgm:spPr/>
      <dgm:t>
        <a:bodyPr/>
        <a:lstStyle/>
        <a:p>
          <a:endParaRPr lang="en-GB"/>
        </a:p>
      </dgm:t>
    </dgm:pt>
    <dgm:pt modelId="{00BB0025-B7E0-4BE0-8854-956CC6724DB2}" type="sibTrans" cxnId="{72B8F246-E4BA-4EAF-A1D4-BFE1EF83BA9A}">
      <dgm:prSet/>
      <dgm:spPr/>
      <dgm:t>
        <a:bodyPr/>
        <a:lstStyle/>
        <a:p>
          <a:endParaRPr lang="en-GB"/>
        </a:p>
      </dgm:t>
    </dgm:pt>
    <dgm:pt modelId="{A6FB74C4-7CC1-4B0E-8AFA-B180FC50D741}">
      <dgm:prSet custT="1"/>
      <dgm:spPr/>
      <dgm:t>
        <a:bodyPr/>
        <a:lstStyle/>
        <a:p>
          <a:r>
            <a:rPr lang="en-GB" sz="1200" dirty="0" smtClean="0">
              <a:ea typeface="+mn-ea"/>
              <a:cs typeface="+mn-cs"/>
            </a:rPr>
            <a:t>Policy coherence</a:t>
          </a:r>
          <a:endParaRPr lang="en-GB" sz="1200" dirty="0">
            <a:ea typeface="+mn-ea"/>
            <a:cs typeface="+mn-cs"/>
          </a:endParaRPr>
        </a:p>
      </dgm:t>
    </dgm:pt>
    <dgm:pt modelId="{A59EA46F-AB5F-4CFB-884C-CA1EE4747609}" type="parTrans" cxnId="{7E635BC4-B5FA-44B8-A98A-B0D572B898B8}">
      <dgm:prSet/>
      <dgm:spPr/>
      <dgm:t>
        <a:bodyPr/>
        <a:lstStyle/>
        <a:p>
          <a:endParaRPr lang="en-GB"/>
        </a:p>
      </dgm:t>
    </dgm:pt>
    <dgm:pt modelId="{82C48321-860E-416A-84C7-2A1BF5E9BEBD}" type="sibTrans" cxnId="{7E635BC4-B5FA-44B8-A98A-B0D572B898B8}">
      <dgm:prSet/>
      <dgm:spPr/>
      <dgm:t>
        <a:bodyPr/>
        <a:lstStyle/>
        <a:p>
          <a:endParaRPr lang="en-GB"/>
        </a:p>
      </dgm:t>
    </dgm:pt>
    <dgm:pt modelId="{B1120088-D0A4-42C3-BCDB-8D3A86C7DFCC}" type="pres">
      <dgm:prSet presAssocID="{781BAFA3-F777-4D33-9C79-FC1CF61C06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6F719A-203E-4CCC-A7C3-C5FE9CE85F61}" type="pres">
      <dgm:prSet presAssocID="{4762DB21-B524-4A4D-B04F-6C7A52DB8770}" presName="compNode" presStyleCnt="0"/>
      <dgm:spPr/>
    </dgm:pt>
    <dgm:pt modelId="{4DDEEDCC-D930-470A-B34A-D33FC054FA3C}" type="pres">
      <dgm:prSet presAssocID="{4762DB21-B524-4A4D-B04F-6C7A52DB8770}" presName="aNode" presStyleLbl="bgShp" presStyleIdx="0" presStyleCnt="5"/>
      <dgm:spPr/>
      <dgm:t>
        <a:bodyPr/>
        <a:lstStyle/>
        <a:p>
          <a:endParaRPr lang="en-GB"/>
        </a:p>
      </dgm:t>
    </dgm:pt>
    <dgm:pt modelId="{6E9DFF86-3DCE-48A8-A067-4D7D58E16D91}" type="pres">
      <dgm:prSet presAssocID="{4762DB21-B524-4A4D-B04F-6C7A52DB8770}" presName="textNode" presStyleLbl="bgShp" presStyleIdx="0" presStyleCnt="5"/>
      <dgm:spPr/>
      <dgm:t>
        <a:bodyPr/>
        <a:lstStyle/>
        <a:p>
          <a:endParaRPr lang="en-GB"/>
        </a:p>
      </dgm:t>
    </dgm:pt>
    <dgm:pt modelId="{B49AE186-434D-45C1-9026-A0A865FE6682}" type="pres">
      <dgm:prSet presAssocID="{4762DB21-B524-4A4D-B04F-6C7A52DB8770}" presName="compChildNode" presStyleCnt="0"/>
      <dgm:spPr/>
    </dgm:pt>
    <dgm:pt modelId="{F9347D3B-7E71-42B8-A7BF-F2BF28851B11}" type="pres">
      <dgm:prSet presAssocID="{4762DB21-B524-4A4D-B04F-6C7A52DB8770}" presName="theInnerList" presStyleCnt="0"/>
      <dgm:spPr/>
    </dgm:pt>
    <dgm:pt modelId="{D66FFDC1-DD74-450C-8A38-D8EEF2AD51C5}" type="pres">
      <dgm:prSet presAssocID="{96ACB361-F98B-4A61-839E-2F941488E6E5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A5A8BC-9702-40E1-9F21-5429B91B6025}" type="pres">
      <dgm:prSet presAssocID="{96ACB361-F98B-4A61-839E-2F941488E6E5}" presName="aSpace2" presStyleCnt="0"/>
      <dgm:spPr/>
    </dgm:pt>
    <dgm:pt modelId="{BD9CAA08-CB20-465E-8757-560C8CFFF535}" type="pres">
      <dgm:prSet presAssocID="{1D677A93-3B82-4DC2-AC26-2E2B9DAD1105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6CA993-06AA-4D68-94E8-7A74D18B07E6}" type="pres">
      <dgm:prSet presAssocID="{4762DB21-B524-4A4D-B04F-6C7A52DB8770}" presName="aSpace" presStyleCnt="0"/>
      <dgm:spPr/>
    </dgm:pt>
    <dgm:pt modelId="{9BF530FC-D99C-4932-8A3D-6FD74F1FA414}" type="pres">
      <dgm:prSet presAssocID="{E4ABF3EA-D0C4-405C-A825-A7C09429CA8D}" presName="compNode" presStyleCnt="0"/>
      <dgm:spPr/>
    </dgm:pt>
    <dgm:pt modelId="{EDC4E22F-56B5-4FFB-8CCC-75E2D91327A1}" type="pres">
      <dgm:prSet presAssocID="{E4ABF3EA-D0C4-405C-A825-A7C09429CA8D}" presName="aNode" presStyleLbl="bgShp" presStyleIdx="1" presStyleCnt="5"/>
      <dgm:spPr/>
      <dgm:t>
        <a:bodyPr/>
        <a:lstStyle/>
        <a:p>
          <a:endParaRPr lang="en-GB"/>
        </a:p>
      </dgm:t>
    </dgm:pt>
    <dgm:pt modelId="{12BA6460-17B5-46BC-B924-41ADE2AD12D1}" type="pres">
      <dgm:prSet presAssocID="{E4ABF3EA-D0C4-405C-A825-A7C09429CA8D}" presName="textNode" presStyleLbl="bgShp" presStyleIdx="1" presStyleCnt="5"/>
      <dgm:spPr/>
      <dgm:t>
        <a:bodyPr/>
        <a:lstStyle/>
        <a:p>
          <a:endParaRPr lang="en-GB"/>
        </a:p>
      </dgm:t>
    </dgm:pt>
    <dgm:pt modelId="{76A38A85-4DF3-4EEB-A114-178D3A0DEA33}" type="pres">
      <dgm:prSet presAssocID="{E4ABF3EA-D0C4-405C-A825-A7C09429CA8D}" presName="compChildNode" presStyleCnt="0"/>
      <dgm:spPr/>
    </dgm:pt>
    <dgm:pt modelId="{5D9FC032-A925-4AF9-9A84-9AC97AC8B27C}" type="pres">
      <dgm:prSet presAssocID="{E4ABF3EA-D0C4-405C-A825-A7C09429CA8D}" presName="theInnerList" presStyleCnt="0"/>
      <dgm:spPr/>
    </dgm:pt>
    <dgm:pt modelId="{4767021B-3EDA-4E98-B629-E4A11B32CD39}" type="pres">
      <dgm:prSet presAssocID="{5BF784DA-F070-4A8F-84D8-F6E5A42D1B1C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11BEE-8FB2-4EFE-9266-813AEDF169D1}" type="pres">
      <dgm:prSet presAssocID="{5BF784DA-F070-4A8F-84D8-F6E5A42D1B1C}" presName="aSpace2" presStyleCnt="0"/>
      <dgm:spPr/>
    </dgm:pt>
    <dgm:pt modelId="{F5D6F4C4-A732-4B70-B038-7800120E3041}" type="pres">
      <dgm:prSet presAssocID="{5C82D944-29E9-4209-8D78-A15756B6B75B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26CC3-9275-45B0-B941-2FFC8C08A46D}" type="pres">
      <dgm:prSet presAssocID="{5C82D944-29E9-4209-8D78-A15756B6B75B}" presName="aSpace2" presStyleCnt="0"/>
      <dgm:spPr/>
    </dgm:pt>
    <dgm:pt modelId="{E667B25B-D365-4307-8438-BC8D8E149BC3}" type="pres">
      <dgm:prSet presAssocID="{892F3D0F-C12B-4D38-BAAD-4A34C592C562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EFF193-9B83-4DA6-A26D-39461B7099A7}" type="pres">
      <dgm:prSet presAssocID="{E4ABF3EA-D0C4-405C-A825-A7C09429CA8D}" presName="aSpace" presStyleCnt="0"/>
      <dgm:spPr/>
    </dgm:pt>
    <dgm:pt modelId="{497D9D38-00CA-4AD0-AD7A-B5C146C5B7C5}" type="pres">
      <dgm:prSet presAssocID="{7AB120A9-52BC-4D9B-972E-08CAE9F51494}" presName="compNode" presStyleCnt="0"/>
      <dgm:spPr/>
    </dgm:pt>
    <dgm:pt modelId="{B921EDDE-13E6-4F8F-9E7C-8FD403A7D865}" type="pres">
      <dgm:prSet presAssocID="{7AB120A9-52BC-4D9B-972E-08CAE9F51494}" presName="aNode" presStyleLbl="bgShp" presStyleIdx="2" presStyleCnt="5"/>
      <dgm:spPr/>
      <dgm:t>
        <a:bodyPr/>
        <a:lstStyle/>
        <a:p>
          <a:endParaRPr lang="en-GB"/>
        </a:p>
      </dgm:t>
    </dgm:pt>
    <dgm:pt modelId="{47003454-4F15-4C0F-BBBD-743BF1792DCA}" type="pres">
      <dgm:prSet presAssocID="{7AB120A9-52BC-4D9B-972E-08CAE9F51494}" presName="textNode" presStyleLbl="bgShp" presStyleIdx="2" presStyleCnt="5"/>
      <dgm:spPr/>
      <dgm:t>
        <a:bodyPr/>
        <a:lstStyle/>
        <a:p>
          <a:endParaRPr lang="en-GB"/>
        </a:p>
      </dgm:t>
    </dgm:pt>
    <dgm:pt modelId="{4BFA690F-2A85-4E21-B243-FA904E06299F}" type="pres">
      <dgm:prSet presAssocID="{7AB120A9-52BC-4D9B-972E-08CAE9F51494}" presName="compChildNode" presStyleCnt="0"/>
      <dgm:spPr/>
    </dgm:pt>
    <dgm:pt modelId="{09E4740B-7DC2-4EE6-A1B7-D962E87B9C5B}" type="pres">
      <dgm:prSet presAssocID="{7AB120A9-52BC-4D9B-972E-08CAE9F51494}" presName="theInnerList" presStyleCnt="0"/>
      <dgm:spPr/>
    </dgm:pt>
    <dgm:pt modelId="{62FCBE21-447C-4ABF-A32C-EFB6F9850184}" type="pres">
      <dgm:prSet presAssocID="{37CFDA34-B4F0-45FC-A090-AF7D53EE3B93}" presName="childNode" presStyleLbl="node1" presStyleIdx="5" presStyleCnt="17" custScaleY="1650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5E26D1-058C-405A-8680-73E976674C9F}" type="pres">
      <dgm:prSet presAssocID="{37CFDA34-B4F0-45FC-A090-AF7D53EE3B93}" presName="aSpace2" presStyleCnt="0"/>
      <dgm:spPr/>
    </dgm:pt>
    <dgm:pt modelId="{2B52CC2D-CCD3-41A3-9A64-7AED3B63B4D5}" type="pres">
      <dgm:prSet presAssocID="{3399EBDE-89BC-4766-969F-D2894B7BC642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0DB15A-FCBB-44BE-B124-AB4BF93E0257}" type="pres">
      <dgm:prSet presAssocID="{3399EBDE-89BC-4766-969F-D2894B7BC642}" presName="aSpace2" presStyleCnt="0"/>
      <dgm:spPr/>
    </dgm:pt>
    <dgm:pt modelId="{CA4F1621-AE18-4D12-BDC1-5F7C13172612}" type="pres">
      <dgm:prSet presAssocID="{6FC9AF5F-7EF6-4012-ACC4-8908E99142C3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21B67-837B-4E1A-A52F-D5EBD58784B2}" type="pres">
      <dgm:prSet presAssocID="{6FC9AF5F-7EF6-4012-ACC4-8908E99142C3}" presName="aSpace2" presStyleCnt="0"/>
      <dgm:spPr/>
    </dgm:pt>
    <dgm:pt modelId="{7876078A-CE3E-4AC6-9F0B-8DC23388EE32}" type="pres">
      <dgm:prSet presAssocID="{CC6C18FD-FE68-4D35-8B01-9904E1293ECE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C99A7-4A8B-49F5-AD01-6FC685F540F9}" type="pres">
      <dgm:prSet presAssocID="{CC6C18FD-FE68-4D35-8B01-9904E1293ECE}" presName="aSpace2" presStyleCnt="0"/>
      <dgm:spPr/>
    </dgm:pt>
    <dgm:pt modelId="{5B989D4D-0D72-469A-86FB-27A34839B853}" type="pres">
      <dgm:prSet presAssocID="{0E21A251-8AFE-4A97-A00E-00B68A99B44E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43A32E-BFC5-4B6E-AA30-53AD03ABB476}" type="pres">
      <dgm:prSet presAssocID="{7AB120A9-52BC-4D9B-972E-08CAE9F51494}" presName="aSpace" presStyleCnt="0"/>
      <dgm:spPr/>
    </dgm:pt>
    <dgm:pt modelId="{3ED67602-C425-4E0A-832C-3E0E11DBF5EF}" type="pres">
      <dgm:prSet presAssocID="{8C7A581B-46CA-4829-80D8-9526A9E3D754}" presName="compNode" presStyleCnt="0"/>
      <dgm:spPr/>
    </dgm:pt>
    <dgm:pt modelId="{C96EA120-1C32-41B3-9B57-00AD076C0FC7}" type="pres">
      <dgm:prSet presAssocID="{8C7A581B-46CA-4829-80D8-9526A9E3D754}" presName="aNode" presStyleLbl="bgShp" presStyleIdx="3" presStyleCnt="5"/>
      <dgm:spPr/>
      <dgm:t>
        <a:bodyPr/>
        <a:lstStyle/>
        <a:p>
          <a:endParaRPr lang="en-GB"/>
        </a:p>
      </dgm:t>
    </dgm:pt>
    <dgm:pt modelId="{F098A310-7CD4-49E6-94F5-23EA33C0B57F}" type="pres">
      <dgm:prSet presAssocID="{8C7A581B-46CA-4829-80D8-9526A9E3D754}" presName="textNode" presStyleLbl="bgShp" presStyleIdx="3" presStyleCnt="5"/>
      <dgm:spPr/>
      <dgm:t>
        <a:bodyPr/>
        <a:lstStyle/>
        <a:p>
          <a:endParaRPr lang="en-GB"/>
        </a:p>
      </dgm:t>
    </dgm:pt>
    <dgm:pt modelId="{AFDF3F21-5CC1-421A-A394-C370E1165F7E}" type="pres">
      <dgm:prSet presAssocID="{8C7A581B-46CA-4829-80D8-9526A9E3D754}" presName="compChildNode" presStyleCnt="0"/>
      <dgm:spPr/>
    </dgm:pt>
    <dgm:pt modelId="{72DB53B6-56FF-4C9C-B717-A0E5D4560041}" type="pres">
      <dgm:prSet presAssocID="{8C7A581B-46CA-4829-80D8-9526A9E3D754}" presName="theInnerList" presStyleCnt="0"/>
      <dgm:spPr/>
    </dgm:pt>
    <dgm:pt modelId="{9EF02AC2-1042-4E96-80D3-777437E773F9}" type="pres">
      <dgm:prSet presAssocID="{0012806F-4919-42AA-AAB4-E8A212290242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1A820F-FC81-4FC6-99DA-1770ECF0B07C}" type="pres">
      <dgm:prSet presAssocID="{0012806F-4919-42AA-AAB4-E8A212290242}" presName="aSpace2" presStyleCnt="0"/>
      <dgm:spPr/>
    </dgm:pt>
    <dgm:pt modelId="{A31C1389-6FB9-4984-8705-1BEA263FB0AA}" type="pres">
      <dgm:prSet presAssocID="{2F36AFC8-A26C-416F-BEF0-A652DC364D7F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DAEE75-DD9C-49C7-99C3-773552EDF622}" type="pres">
      <dgm:prSet presAssocID="{2F36AFC8-A26C-416F-BEF0-A652DC364D7F}" presName="aSpace2" presStyleCnt="0"/>
      <dgm:spPr/>
    </dgm:pt>
    <dgm:pt modelId="{D836C6D3-2CEC-4BCC-AEA5-5F35BA091F0B}" type="pres">
      <dgm:prSet presAssocID="{FC81C046-3D19-4E51-A564-1DEC13E318F7}" presName="childNode" presStyleLbl="node1" presStyleIdx="12" presStyleCnt="17" custScaleY="144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A444FD-DF89-4AA8-8C23-CD72B91A6D19}" type="pres">
      <dgm:prSet presAssocID="{FC81C046-3D19-4E51-A564-1DEC13E318F7}" presName="aSpace2" presStyleCnt="0"/>
      <dgm:spPr/>
    </dgm:pt>
    <dgm:pt modelId="{E8EC7B22-21A5-4A0C-A098-041A81EBE84C}" type="pres">
      <dgm:prSet presAssocID="{A6FB74C4-7CC1-4B0E-8AFA-B180FC50D741}" presName="childNode" presStyleLbl="node1" presStyleIdx="13" presStyleCnt="17" custScaleY="552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427F8-DF0B-4311-8536-B2238531EBE9}" type="pres">
      <dgm:prSet presAssocID="{A6FB74C4-7CC1-4B0E-8AFA-B180FC50D741}" presName="aSpace2" presStyleCnt="0"/>
      <dgm:spPr/>
    </dgm:pt>
    <dgm:pt modelId="{EECEFD07-DA42-4FD3-BC7E-D826898786CC}" type="pres">
      <dgm:prSet presAssocID="{54CEDD3C-F689-4069-A5B5-5A749EF5C670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CD397C-8FF4-4034-B79A-77CC1FED2C77}" type="pres">
      <dgm:prSet presAssocID="{8C7A581B-46CA-4829-80D8-9526A9E3D754}" presName="aSpace" presStyleCnt="0"/>
      <dgm:spPr/>
    </dgm:pt>
    <dgm:pt modelId="{2C914BAE-EFEF-4CE3-9AE6-C82A0A04C158}" type="pres">
      <dgm:prSet presAssocID="{13F061C8-00BF-46F7-A3E5-C04675765054}" presName="compNode" presStyleCnt="0"/>
      <dgm:spPr/>
    </dgm:pt>
    <dgm:pt modelId="{39906DA6-46BB-4BD8-A4C6-926F9DE83279}" type="pres">
      <dgm:prSet presAssocID="{13F061C8-00BF-46F7-A3E5-C04675765054}" presName="aNode" presStyleLbl="bgShp" presStyleIdx="4" presStyleCnt="5"/>
      <dgm:spPr/>
      <dgm:t>
        <a:bodyPr/>
        <a:lstStyle/>
        <a:p>
          <a:endParaRPr lang="en-GB"/>
        </a:p>
      </dgm:t>
    </dgm:pt>
    <dgm:pt modelId="{CF9073AA-AB3F-492E-9B57-9E60A1ACE0EF}" type="pres">
      <dgm:prSet presAssocID="{13F061C8-00BF-46F7-A3E5-C04675765054}" presName="textNode" presStyleLbl="bgShp" presStyleIdx="4" presStyleCnt="5"/>
      <dgm:spPr/>
      <dgm:t>
        <a:bodyPr/>
        <a:lstStyle/>
        <a:p>
          <a:endParaRPr lang="en-GB"/>
        </a:p>
      </dgm:t>
    </dgm:pt>
    <dgm:pt modelId="{9DE9D32D-37F3-404B-B8D6-0903A8A18FA1}" type="pres">
      <dgm:prSet presAssocID="{13F061C8-00BF-46F7-A3E5-C04675765054}" presName="compChildNode" presStyleCnt="0"/>
      <dgm:spPr/>
    </dgm:pt>
    <dgm:pt modelId="{A6AC3D41-32CD-4708-B696-021EDC44A8F7}" type="pres">
      <dgm:prSet presAssocID="{13F061C8-00BF-46F7-A3E5-C04675765054}" presName="theInnerList" presStyleCnt="0"/>
      <dgm:spPr/>
    </dgm:pt>
    <dgm:pt modelId="{B6FC26D3-E7CD-4615-A920-FFA617A6AF38}" type="pres">
      <dgm:prSet presAssocID="{6F59A0EE-398B-497E-8A87-30308862DCF2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E02244-C58A-4CCB-9880-9B7ED34F6231}" type="pres">
      <dgm:prSet presAssocID="{6F59A0EE-398B-497E-8A87-30308862DCF2}" presName="aSpace2" presStyleCnt="0"/>
      <dgm:spPr/>
    </dgm:pt>
    <dgm:pt modelId="{A7A783AF-38F2-4C02-9B32-4EC42094D674}" type="pres">
      <dgm:prSet presAssocID="{70F265A8-360D-437D-B7CC-280D68D66EF2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9062C9-0431-4458-A74E-C4C7E59E02F8}" srcId="{E4ABF3EA-D0C4-405C-A825-A7C09429CA8D}" destId="{5BF784DA-F070-4A8F-84D8-F6E5A42D1B1C}" srcOrd="0" destOrd="0" parTransId="{5F8541D3-B01D-4DD8-B5B3-8266B29C80B1}" sibTransId="{160F1DB3-AC00-4F30-B0E9-AB904173A094}"/>
    <dgm:cxn modelId="{7F644E51-5EE6-44E3-B166-32B36D24AB54}" type="presOf" srcId="{5C82D944-29E9-4209-8D78-A15756B6B75B}" destId="{F5D6F4C4-A732-4B70-B038-7800120E3041}" srcOrd="0" destOrd="0" presId="urn:microsoft.com/office/officeart/2005/8/layout/lProcess2"/>
    <dgm:cxn modelId="{7E635BC4-B5FA-44B8-A98A-B0D572B898B8}" srcId="{8C7A581B-46CA-4829-80D8-9526A9E3D754}" destId="{A6FB74C4-7CC1-4B0E-8AFA-B180FC50D741}" srcOrd="3" destOrd="0" parTransId="{A59EA46F-AB5F-4CFB-884C-CA1EE4747609}" sibTransId="{82C48321-860E-416A-84C7-2A1BF5E9BEBD}"/>
    <dgm:cxn modelId="{7221163B-4045-4209-9F08-DB2711F57C96}" type="presOf" srcId="{0012806F-4919-42AA-AAB4-E8A212290242}" destId="{9EF02AC2-1042-4E96-80D3-777437E773F9}" srcOrd="0" destOrd="0" presId="urn:microsoft.com/office/officeart/2005/8/layout/lProcess2"/>
    <dgm:cxn modelId="{3890ABA6-AB3F-4FDF-B8EA-F37306093252}" srcId="{781BAFA3-F777-4D33-9C79-FC1CF61C0603}" destId="{7AB120A9-52BC-4D9B-972E-08CAE9F51494}" srcOrd="2" destOrd="0" parTransId="{B1383192-A6DF-44E2-88C0-865E7F47F7BD}" sibTransId="{268577D6-104B-41EB-A84E-0524437FEDB1}"/>
    <dgm:cxn modelId="{6C4F9C2B-2C99-423F-9267-C568B503634F}" type="presOf" srcId="{FC81C046-3D19-4E51-A564-1DEC13E318F7}" destId="{D836C6D3-2CEC-4BCC-AEA5-5F35BA091F0B}" srcOrd="0" destOrd="0" presId="urn:microsoft.com/office/officeart/2005/8/layout/lProcess2"/>
    <dgm:cxn modelId="{C70BE748-18EB-480A-99B2-5D126770854C}" type="presOf" srcId="{8C7A581B-46CA-4829-80D8-9526A9E3D754}" destId="{C96EA120-1C32-41B3-9B57-00AD076C0FC7}" srcOrd="0" destOrd="0" presId="urn:microsoft.com/office/officeart/2005/8/layout/lProcess2"/>
    <dgm:cxn modelId="{FA79FBCC-78A2-4CDB-BC90-89C4C6D21A81}" srcId="{4762DB21-B524-4A4D-B04F-6C7A52DB8770}" destId="{1D677A93-3B82-4DC2-AC26-2E2B9DAD1105}" srcOrd="1" destOrd="0" parTransId="{5719E949-9B58-47FA-B877-850DED07F56E}" sibTransId="{83D6DA52-2C0B-4368-8982-3A1AC436C0C8}"/>
    <dgm:cxn modelId="{0B6B7E09-D54A-4A1D-B3B5-296C0086AEBE}" type="presOf" srcId="{A6FB74C4-7CC1-4B0E-8AFA-B180FC50D741}" destId="{E8EC7B22-21A5-4A0C-A098-041A81EBE84C}" srcOrd="0" destOrd="0" presId="urn:microsoft.com/office/officeart/2005/8/layout/lProcess2"/>
    <dgm:cxn modelId="{63F20911-4A1E-4FD4-A7DE-121B6B4B1330}" type="presOf" srcId="{781BAFA3-F777-4D33-9C79-FC1CF61C0603}" destId="{B1120088-D0A4-42C3-BCDB-8D3A86C7DFCC}" srcOrd="0" destOrd="0" presId="urn:microsoft.com/office/officeart/2005/8/layout/lProcess2"/>
    <dgm:cxn modelId="{950C383F-5BB9-4E82-AD40-8439A2AE02E3}" srcId="{E4ABF3EA-D0C4-405C-A825-A7C09429CA8D}" destId="{5C82D944-29E9-4209-8D78-A15756B6B75B}" srcOrd="1" destOrd="0" parTransId="{3C002C86-27EC-4229-B00F-F4A0A9F522DC}" sibTransId="{252A36FC-83EB-4850-B305-153233049BC1}"/>
    <dgm:cxn modelId="{416D43C6-A846-4045-9AAA-861E8619806E}" type="presOf" srcId="{1D677A93-3B82-4DC2-AC26-2E2B9DAD1105}" destId="{BD9CAA08-CB20-465E-8757-560C8CFFF535}" srcOrd="0" destOrd="0" presId="urn:microsoft.com/office/officeart/2005/8/layout/lProcess2"/>
    <dgm:cxn modelId="{3DCDAE0D-0371-4F3A-A9E6-D3790B857FE0}" type="presOf" srcId="{96ACB361-F98B-4A61-839E-2F941488E6E5}" destId="{D66FFDC1-DD74-450C-8A38-D8EEF2AD51C5}" srcOrd="0" destOrd="0" presId="urn:microsoft.com/office/officeart/2005/8/layout/lProcess2"/>
    <dgm:cxn modelId="{2BBAC641-9B3D-42B3-89AC-107C4871A640}" type="presOf" srcId="{7AB120A9-52BC-4D9B-972E-08CAE9F51494}" destId="{47003454-4F15-4C0F-BBBD-743BF1792DCA}" srcOrd="1" destOrd="0" presId="urn:microsoft.com/office/officeart/2005/8/layout/lProcess2"/>
    <dgm:cxn modelId="{CA45849F-C5E6-4260-BB49-CF2F63C8C7AB}" type="presOf" srcId="{6FC9AF5F-7EF6-4012-ACC4-8908E99142C3}" destId="{CA4F1621-AE18-4D12-BDC1-5F7C13172612}" srcOrd="0" destOrd="0" presId="urn:microsoft.com/office/officeart/2005/8/layout/lProcess2"/>
    <dgm:cxn modelId="{3B697E9C-6C4A-4AFE-8DDD-634C379D3603}" srcId="{13F061C8-00BF-46F7-A3E5-C04675765054}" destId="{70F265A8-360D-437D-B7CC-280D68D66EF2}" srcOrd="1" destOrd="0" parTransId="{6401B130-1DBC-4D99-BE83-ED90A9413936}" sibTransId="{23AD3846-78CA-4A30-BDC8-BDBCBECC64E4}"/>
    <dgm:cxn modelId="{6F10F477-A132-48E6-B9CA-B06E548B1276}" type="presOf" srcId="{5BF784DA-F070-4A8F-84D8-F6E5A42D1B1C}" destId="{4767021B-3EDA-4E98-B629-E4A11B32CD39}" srcOrd="0" destOrd="0" presId="urn:microsoft.com/office/officeart/2005/8/layout/lProcess2"/>
    <dgm:cxn modelId="{3C4E95D7-C44F-46EE-AA2F-1794F4CC9F1C}" srcId="{781BAFA3-F777-4D33-9C79-FC1CF61C0603}" destId="{E4ABF3EA-D0C4-405C-A825-A7C09429CA8D}" srcOrd="1" destOrd="0" parTransId="{68B65190-96A4-44FF-8928-271993405C0E}" sibTransId="{B1C0B54C-1760-4DAB-A63D-B33613C8EB70}"/>
    <dgm:cxn modelId="{B0031468-397D-4E93-B203-44F3BE132073}" srcId="{781BAFA3-F777-4D33-9C79-FC1CF61C0603}" destId="{4762DB21-B524-4A4D-B04F-6C7A52DB8770}" srcOrd="0" destOrd="0" parTransId="{E875F447-437D-4690-B2C7-EC4EBA82D1EB}" sibTransId="{44A2C8E5-D347-4D9C-B57F-37CD151C8323}"/>
    <dgm:cxn modelId="{72B8F246-E4BA-4EAF-A1D4-BFE1EF83BA9A}" srcId="{8C7A581B-46CA-4829-80D8-9526A9E3D754}" destId="{54CEDD3C-F689-4069-A5B5-5A749EF5C670}" srcOrd="4" destOrd="0" parTransId="{B2194C4C-4529-4189-B3BE-A03E88F67484}" sibTransId="{00BB0025-B7E0-4BE0-8854-956CC6724DB2}"/>
    <dgm:cxn modelId="{E6B79D50-ECE2-43BA-9918-F5AA42EFABC7}" type="presOf" srcId="{4762DB21-B524-4A4D-B04F-6C7A52DB8770}" destId="{6E9DFF86-3DCE-48A8-A067-4D7D58E16D91}" srcOrd="1" destOrd="0" presId="urn:microsoft.com/office/officeart/2005/8/layout/lProcess2"/>
    <dgm:cxn modelId="{66B14C18-AE49-456F-AC6D-9C8DFD815087}" type="presOf" srcId="{0E21A251-8AFE-4A97-A00E-00B68A99B44E}" destId="{5B989D4D-0D72-469A-86FB-27A34839B853}" srcOrd="0" destOrd="0" presId="urn:microsoft.com/office/officeart/2005/8/layout/lProcess2"/>
    <dgm:cxn modelId="{E62023AD-D827-4FA2-92DA-3AAD5FD826FF}" type="presOf" srcId="{13F061C8-00BF-46F7-A3E5-C04675765054}" destId="{CF9073AA-AB3F-492E-9B57-9E60A1ACE0EF}" srcOrd="1" destOrd="0" presId="urn:microsoft.com/office/officeart/2005/8/layout/lProcess2"/>
    <dgm:cxn modelId="{D0DF74BB-9B02-462E-9291-013A5438CECD}" srcId="{8C7A581B-46CA-4829-80D8-9526A9E3D754}" destId="{0012806F-4919-42AA-AAB4-E8A212290242}" srcOrd="0" destOrd="0" parTransId="{BEA8F0C5-91DC-4E22-8939-4AF0A9BD6D9A}" sibTransId="{ACE8528F-9C53-4C67-A732-004ED7D403B1}"/>
    <dgm:cxn modelId="{5D02C8AE-B8FB-4727-99AD-63ECF4D6E883}" type="presOf" srcId="{E4ABF3EA-D0C4-405C-A825-A7C09429CA8D}" destId="{12BA6460-17B5-46BC-B924-41ADE2AD12D1}" srcOrd="1" destOrd="0" presId="urn:microsoft.com/office/officeart/2005/8/layout/lProcess2"/>
    <dgm:cxn modelId="{3CE671D2-3F15-4C9B-90BF-41E5CF3CE3D0}" srcId="{781BAFA3-F777-4D33-9C79-FC1CF61C0603}" destId="{13F061C8-00BF-46F7-A3E5-C04675765054}" srcOrd="4" destOrd="0" parTransId="{B59B1B21-20BD-482D-9C65-6A282B77C1F0}" sibTransId="{51E79F10-13E8-4BE8-A830-0929E3D71D09}"/>
    <dgm:cxn modelId="{45C0935F-D286-47D9-9A11-590B5235651E}" type="presOf" srcId="{13F061C8-00BF-46F7-A3E5-C04675765054}" destId="{39906DA6-46BB-4BD8-A4C6-926F9DE83279}" srcOrd="0" destOrd="0" presId="urn:microsoft.com/office/officeart/2005/8/layout/lProcess2"/>
    <dgm:cxn modelId="{167EE544-9A72-4985-A31B-00122E72E6F0}" srcId="{4762DB21-B524-4A4D-B04F-6C7A52DB8770}" destId="{96ACB361-F98B-4A61-839E-2F941488E6E5}" srcOrd="0" destOrd="0" parTransId="{DA651FA2-DA00-4768-9044-E6297659FDFC}" sibTransId="{7C572FA5-BB89-49E8-8650-961B4E83045C}"/>
    <dgm:cxn modelId="{AF40960C-5664-4080-82FF-AA80ABEBCDEB}" srcId="{7AB120A9-52BC-4D9B-972E-08CAE9F51494}" destId="{0E21A251-8AFE-4A97-A00E-00B68A99B44E}" srcOrd="4" destOrd="0" parTransId="{BEE17660-859D-4133-BF9C-75C0143253A0}" sibTransId="{3ED529DA-FFAE-41CF-B8C6-21D65B7B86CB}"/>
    <dgm:cxn modelId="{E33DA062-1DE4-4D19-A40C-48C962E20841}" type="presOf" srcId="{37CFDA34-B4F0-45FC-A090-AF7D53EE3B93}" destId="{62FCBE21-447C-4ABF-A32C-EFB6F9850184}" srcOrd="0" destOrd="0" presId="urn:microsoft.com/office/officeart/2005/8/layout/lProcess2"/>
    <dgm:cxn modelId="{0B50AF46-549C-4957-8FCC-0E85BFE96E61}" srcId="{8C7A581B-46CA-4829-80D8-9526A9E3D754}" destId="{2F36AFC8-A26C-416F-BEF0-A652DC364D7F}" srcOrd="1" destOrd="0" parTransId="{7F06890E-64F2-432E-BE56-EE6FEEBC42BB}" sibTransId="{8DC92624-567E-4360-BB01-DC43BCC0CB36}"/>
    <dgm:cxn modelId="{7A9134BA-7380-47D9-8899-235B876BA9AE}" type="presOf" srcId="{54CEDD3C-F689-4069-A5B5-5A749EF5C670}" destId="{EECEFD07-DA42-4FD3-BC7E-D826898786CC}" srcOrd="0" destOrd="0" presId="urn:microsoft.com/office/officeart/2005/8/layout/lProcess2"/>
    <dgm:cxn modelId="{30519DC4-B7F6-4029-BB10-612D8380C373}" srcId="{8C7A581B-46CA-4829-80D8-9526A9E3D754}" destId="{FC81C046-3D19-4E51-A564-1DEC13E318F7}" srcOrd="2" destOrd="0" parTransId="{B76768DE-0BD6-457E-B841-81465B97D1AB}" sibTransId="{D2C688FB-13E8-40C4-9DDF-26033F1950FF}"/>
    <dgm:cxn modelId="{7B7ED050-D5FF-496A-937F-1C854CF813B5}" srcId="{7AB120A9-52BC-4D9B-972E-08CAE9F51494}" destId="{3399EBDE-89BC-4766-969F-D2894B7BC642}" srcOrd="1" destOrd="0" parTransId="{39DDCD98-EA12-4677-ABF0-FB36C8DFEBF9}" sibTransId="{45C1D02A-6E6F-4BCD-830B-873CA91C2832}"/>
    <dgm:cxn modelId="{D084C02D-5A06-4CC4-9DA1-7E491A8836D7}" srcId="{781BAFA3-F777-4D33-9C79-FC1CF61C0603}" destId="{8C7A581B-46CA-4829-80D8-9526A9E3D754}" srcOrd="3" destOrd="0" parTransId="{2179036A-FB34-4930-9315-5B7D35C01BAA}" sibTransId="{B6C377C7-45DC-4773-82A7-2D6E1E7512E8}"/>
    <dgm:cxn modelId="{5BC5A099-937F-4FDC-97E8-DBCB7FB1CE67}" type="presOf" srcId="{7AB120A9-52BC-4D9B-972E-08CAE9F51494}" destId="{B921EDDE-13E6-4F8F-9E7C-8FD403A7D865}" srcOrd="0" destOrd="0" presId="urn:microsoft.com/office/officeart/2005/8/layout/lProcess2"/>
    <dgm:cxn modelId="{CB4E83AC-69C8-45EA-BE5B-EDA819362610}" type="presOf" srcId="{3399EBDE-89BC-4766-969F-D2894B7BC642}" destId="{2B52CC2D-CCD3-41A3-9A64-7AED3B63B4D5}" srcOrd="0" destOrd="0" presId="urn:microsoft.com/office/officeart/2005/8/layout/lProcess2"/>
    <dgm:cxn modelId="{E894E564-ECC9-49BB-8507-28E2F28DE088}" type="presOf" srcId="{2F36AFC8-A26C-416F-BEF0-A652DC364D7F}" destId="{A31C1389-6FB9-4984-8705-1BEA263FB0AA}" srcOrd="0" destOrd="0" presId="urn:microsoft.com/office/officeart/2005/8/layout/lProcess2"/>
    <dgm:cxn modelId="{1E9E6C10-5CF7-48FA-998A-39F6285B365A}" srcId="{E4ABF3EA-D0C4-405C-A825-A7C09429CA8D}" destId="{892F3D0F-C12B-4D38-BAAD-4A34C592C562}" srcOrd="2" destOrd="0" parTransId="{F64C54B8-2B97-4BA0-A0F2-CB3559E40B73}" sibTransId="{2D310056-F358-4700-84C7-0B5D2BAA69C7}"/>
    <dgm:cxn modelId="{2B08C05A-1210-4BE9-938B-9C0823E012D7}" type="presOf" srcId="{892F3D0F-C12B-4D38-BAAD-4A34C592C562}" destId="{E667B25B-D365-4307-8438-BC8D8E149BC3}" srcOrd="0" destOrd="0" presId="urn:microsoft.com/office/officeart/2005/8/layout/lProcess2"/>
    <dgm:cxn modelId="{7FB5E435-3301-468F-BFD2-406EF7B73456}" type="presOf" srcId="{CC6C18FD-FE68-4D35-8B01-9904E1293ECE}" destId="{7876078A-CE3E-4AC6-9F0B-8DC23388EE32}" srcOrd="0" destOrd="0" presId="urn:microsoft.com/office/officeart/2005/8/layout/lProcess2"/>
    <dgm:cxn modelId="{26202264-BC46-4F1D-8C4D-C5BC487E7D17}" type="presOf" srcId="{70F265A8-360D-437D-B7CC-280D68D66EF2}" destId="{A7A783AF-38F2-4C02-9B32-4EC42094D674}" srcOrd="0" destOrd="0" presId="urn:microsoft.com/office/officeart/2005/8/layout/lProcess2"/>
    <dgm:cxn modelId="{6E1018FA-1829-49AB-AD8F-B4F3CE5F7B5D}" type="presOf" srcId="{4762DB21-B524-4A4D-B04F-6C7A52DB8770}" destId="{4DDEEDCC-D930-470A-B34A-D33FC054FA3C}" srcOrd="0" destOrd="0" presId="urn:microsoft.com/office/officeart/2005/8/layout/lProcess2"/>
    <dgm:cxn modelId="{2542793D-29D5-45EA-B2E3-C459872CF3DF}" type="presOf" srcId="{8C7A581B-46CA-4829-80D8-9526A9E3D754}" destId="{F098A310-7CD4-49E6-94F5-23EA33C0B57F}" srcOrd="1" destOrd="0" presId="urn:microsoft.com/office/officeart/2005/8/layout/lProcess2"/>
    <dgm:cxn modelId="{6BDACA03-7575-415B-9EE0-8C9E47146081}" srcId="{7AB120A9-52BC-4D9B-972E-08CAE9F51494}" destId="{6FC9AF5F-7EF6-4012-ACC4-8908E99142C3}" srcOrd="2" destOrd="0" parTransId="{3853C9E7-5C3F-4028-8E3D-27D2FC86226D}" sibTransId="{741ADF1B-FE25-4DAB-869E-241FDC9B844B}"/>
    <dgm:cxn modelId="{D55A04BE-75A1-4509-BE6C-AE20FF5F5A86}" type="presOf" srcId="{E4ABF3EA-D0C4-405C-A825-A7C09429CA8D}" destId="{EDC4E22F-56B5-4FFB-8CCC-75E2D91327A1}" srcOrd="0" destOrd="0" presId="urn:microsoft.com/office/officeart/2005/8/layout/lProcess2"/>
    <dgm:cxn modelId="{A820011E-94E1-4C5A-9B47-338DC94B995D}" srcId="{7AB120A9-52BC-4D9B-972E-08CAE9F51494}" destId="{37CFDA34-B4F0-45FC-A090-AF7D53EE3B93}" srcOrd="0" destOrd="0" parTransId="{AB51609C-2E75-4857-BCF6-02C4770EB75D}" sibTransId="{13F0AFCB-35F5-4EC7-A445-3E425FD9EDB7}"/>
    <dgm:cxn modelId="{5E3C30A6-DD1B-4AE0-919F-12C9BDB6DD2E}" srcId="{7AB120A9-52BC-4D9B-972E-08CAE9F51494}" destId="{CC6C18FD-FE68-4D35-8B01-9904E1293ECE}" srcOrd="3" destOrd="0" parTransId="{E513BA5B-CECC-4BC7-AC19-AF637F1F1154}" sibTransId="{2E3F4749-9F98-426D-85B3-B4849150699E}"/>
    <dgm:cxn modelId="{92A2BCCD-C8F2-4E1C-9B2B-0BFF7A7A3D7E}" type="presOf" srcId="{6F59A0EE-398B-497E-8A87-30308862DCF2}" destId="{B6FC26D3-E7CD-4615-A920-FFA617A6AF38}" srcOrd="0" destOrd="0" presId="urn:microsoft.com/office/officeart/2005/8/layout/lProcess2"/>
    <dgm:cxn modelId="{FB7842A8-0A12-4D81-93B1-2008E1576C00}" srcId="{13F061C8-00BF-46F7-A3E5-C04675765054}" destId="{6F59A0EE-398B-497E-8A87-30308862DCF2}" srcOrd="0" destOrd="0" parTransId="{B65FD305-380F-45C9-9327-26C3C9A5BBF8}" sibTransId="{B3AC17AD-B5F0-4886-81F6-EB6650F5B91A}"/>
    <dgm:cxn modelId="{228F39EA-A6B7-4FD7-BFCC-D167996D3063}" type="presParOf" srcId="{B1120088-D0A4-42C3-BCDB-8D3A86C7DFCC}" destId="{876F719A-203E-4CCC-A7C3-C5FE9CE85F61}" srcOrd="0" destOrd="0" presId="urn:microsoft.com/office/officeart/2005/8/layout/lProcess2"/>
    <dgm:cxn modelId="{DAF20346-370E-42CB-999C-EFD5020C8E13}" type="presParOf" srcId="{876F719A-203E-4CCC-A7C3-C5FE9CE85F61}" destId="{4DDEEDCC-D930-470A-B34A-D33FC054FA3C}" srcOrd="0" destOrd="0" presId="urn:microsoft.com/office/officeart/2005/8/layout/lProcess2"/>
    <dgm:cxn modelId="{40DC8172-044B-4ADA-BE2C-5381B4F8CC65}" type="presParOf" srcId="{876F719A-203E-4CCC-A7C3-C5FE9CE85F61}" destId="{6E9DFF86-3DCE-48A8-A067-4D7D58E16D91}" srcOrd="1" destOrd="0" presId="urn:microsoft.com/office/officeart/2005/8/layout/lProcess2"/>
    <dgm:cxn modelId="{C01782E2-911C-46BE-A2EB-C6256C244819}" type="presParOf" srcId="{876F719A-203E-4CCC-A7C3-C5FE9CE85F61}" destId="{B49AE186-434D-45C1-9026-A0A865FE6682}" srcOrd="2" destOrd="0" presId="urn:microsoft.com/office/officeart/2005/8/layout/lProcess2"/>
    <dgm:cxn modelId="{EB036305-91CD-4BF6-A406-529F2E36C9CF}" type="presParOf" srcId="{B49AE186-434D-45C1-9026-A0A865FE6682}" destId="{F9347D3B-7E71-42B8-A7BF-F2BF28851B11}" srcOrd="0" destOrd="0" presId="urn:microsoft.com/office/officeart/2005/8/layout/lProcess2"/>
    <dgm:cxn modelId="{E4D7F027-BC95-43D9-B4AC-BA17885B5B77}" type="presParOf" srcId="{F9347D3B-7E71-42B8-A7BF-F2BF28851B11}" destId="{D66FFDC1-DD74-450C-8A38-D8EEF2AD51C5}" srcOrd="0" destOrd="0" presId="urn:microsoft.com/office/officeart/2005/8/layout/lProcess2"/>
    <dgm:cxn modelId="{4E0C57B3-D5B1-4EC6-B132-6BC41A027A50}" type="presParOf" srcId="{F9347D3B-7E71-42B8-A7BF-F2BF28851B11}" destId="{3DA5A8BC-9702-40E1-9F21-5429B91B6025}" srcOrd="1" destOrd="0" presId="urn:microsoft.com/office/officeart/2005/8/layout/lProcess2"/>
    <dgm:cxn modelId="{B4D0B415-C518-4B85-B3EB-BD1A7CD5C0AF}" type="presParOf" srcId="{F9347D3B-7E71-42B8-A7BF-F2BF28851B11}" destId="{BD9CAA08-CB20-465E-8757-560C8CFFF535}" srcOrd="2" destOrd="0" presId="urn:microsoft.com/office/officeart/2005/8/layout/lProcess2"/>
    <dgm:cxn modelId="{66B094C6-632E-4555-B532-912629935D51}" type="presParOf" srcId="{B1120088-D0A4-42C3-BCDB-8D3A86C7DFCC}" destId="{DF6CA993-06AA-4D68-94E8-7A74D18B07E6}" srcOrd="1" destOrd="0" presId="urn:microsoft.com/office/officeart/2005/8/layout/lProcess2"/>
    <dgm:cxn modelId="{86B614F8-6948-4B25-B467-8AEAA4C5BBAF}" type="presParOf" srcId="{B1120088-D0A4-42C3-BCDB-8D3A86C7DFCC}" destId="{9BF530FC-D99C-4932-8A3D-6FD74F1FA414}" srcOrd="2" destOrd="0" presId="urn:microsoft.com/office/officeart/2005/8/layout/lProcess2"/>
    <dgm:cxn modelId="{CE4A1066-25A5-43E0-96D4-3E36DB6E7C93}" type="presParOf" srcId="{9BF530FC-D99C-4932-8A3D-6FD74F1FA414}" destId="{EDC4E22F-56B5-4FFB-8CCC-75E2D91327A1}" srcOrd="0" destOrd="0" presId="urn:microsoft.com/office/officeart/2005/8/layout/lProcess2"/>
    <dgm:cxn modelId="{7FBE0C37-FE28-4B49-BF2D-8A33411F9837}" type="presParOf" srcId="{9BF530FC-D99C-4932-8A3D-6FD74F1FA414}" destId="{12BA6460-17B5-46BC-B924-41ADE2AD12D1}" srcOrd="1" destOrd="0" presId="urn:microsoft.com/office/officeart/2005/8/layout/lProcess2"/>
    <dgm:cxn modelId="{9701E06C-7E51-42FA-9589-507480D73250}" type="presParOf" srcId="{9BF530FC-D99C-4932-8A3D-6FD74F1FA414}" destId="{76A38A85-4DF3-4EEB-A114-178D3A0DEA33}" srcOrd="2" destOrd="0" presId="urn:microsoft.com/office/officeart/2005/8/layout/lProcess2"/>
    <dgm:cxn modelId="{1A4F2D3E-7590-4C67-90B2-366B1A5CCD00}" type="presParOf" srcId="{76A38A85-4DF3-4EEB-A114-178D3A0DEA33}" destId="{5D9FC032-A925-4AF9-9A84-9AC97AC8B27C}" srcOrd="0" destOrd="0" presId="urn:microsoft.com/office/officeart/2005/8/layout/lProcess2"/>
    <dgm:cxn modelId="{4C20CE52-7983-4691-B86B-98DD23E8BA4B}" type="presParOf" srcId="{5D9FC032-A925-4AF9-9A84-9AC97AC8B27C}" destId="{4767021B-3EDA-4E98-B629-E4A11B32CD39}" srcOrd="0" destOrd="0" presId="urn:microsoft.com/office/officeart/2005/8/layout/lProcess2"/>
    <dgm:cxn modelId="{8F4B02BF-24B2-4738-B308-ED53A94DCDD7}" type="presParOf" srcId="{5D9FC032-A925-4AF9-9A84-9AC97AC8B27C}" destId="{5BF11BEE-8FB2-4EFE-9266-813AEDF169D1}" srcOrd="1" destOrd="0" presId="urn:microsoft.com/office/officeart/2005/8/layout/lProcess2"/>
    <dgm:cxn modelId="{052F3305-DF84-41BD-9953-D020B8E56552}" type="presParOf" srcId="{5D9FC032-A925-4AF9-9A84-9AC97AC8B27C}" destId="{F5D6F4C4-A732-4B70-B038-7800120E3041}" srcOrd="2" destOrd="0" presId="urn:microsoft.com/office/officeart/2005/8/layout/lProcess2"/>
    <dgm:cxn modelId="{0AA32ABF-0844-47F1-B74E-E1A9C701392D}" type="presParOf" srcId="{5D9FC032-A925-4AF9-9A84-9AC97AC8B27C}" destId="{04326CC3-9275-45B0-B941-2FFC8C08A46D}" srcOrd="3" destOrd="0" presId="urn:microsoft.com/office/officeart/2005/8/layout/lProcess2"/>
    <dgm:cxn modelId="{07267030-7B94-44A4-8ADC-C4B4205BB080}" type="presParOf" srcId="{5D9FC032-A925-4AF9-9A84-9AC97AC8B27C}" destId="{E667B25B-D365-4307-8438-BC8D8E149BC3}" srcOrd="4" destOrd="0" presId="urn:microsoft.com/office/officeart/2005/8/layout/lProcess2"/>
    <dgm:cxn modelId="{635CF706-A741-42F7-9C98-4CFA53F2E7EB}" type="presParOf" srcId="{B1120088-D0A4-42C3-BCDB-8D3A86C7DFCC}" destId="{36EFF193-9B83-4DA6-A26D-39461B7099A7}" srcOrd="3" destOrd="0" presId="urn:microsoft.com/office/officeart/2005/8/layout/lProcess2"/>
    <dgm:cxn modelId="{46892896-1776-4A8F-9276-B901AC1F4FEA}" type="presParOf" srcId="{B1120088-D0A4-42C3-BCDB-8D3A86C7DFCC}" destId="{497D9D38-00CA-4AD0-AD7A-B5C146C5B7C5}" srcOrd="4" destOrd="0" presId="urn:microsoft.com/office/officeart/2005/8/layout/lProcess2"/>
    <dgm:cxn modelId="{6622F82E-D425-4068-8A70-1F0D972981EC}" type="presParOf" srcId="{497D9D38-00CA-4AD0-AD7A-B5C146C5B7C5}" destId="{B921EDDE-13E6-4F8F-9E7C-8FD403A7D865}" srcOrd="0" destOrd="0" presId="urn:microsoft.com/office/officeart/2005/8/layout/lProcess2"/>
    <dgm:cxn modelId="{B398FE29-34CD-4CCF-A2AA-8B9B1D83956E}" type="presParOf" srcId="{497D9D38-00CA-4AD0-AD7A-B5C146C5B7C5}" destId="{47003454-4F15-4C0F-BBBD-743BF1792DCA}" srcOrd="1" destOrd="0" presId="urn:microsoft.com/office/officeart/2005/8/layout/lProcess2"/>
    <dgm:cxn modelId="{10DB0743-4ECA-4758-B9DC-336F02FD73EE}" type="presParOf" srcId="{497D9D38-00CA-4AD0-AD7A-B5C146C5B7C5}" destId="{4BFA690F-2A85-4E21-B243-FA904E06299F}" srcOrd="2" destOrd="0" presId="urn:microsoft.com/office/officeart/2005/8/layout/lProcess2"/>
    <dgm:cxn modelId="{81069B81-6EA2-4350-A5D5-62322A1F0503}" type="presParOf" srcId="{4BFA690F-2A85-4E21-B243-FA904E06299F}" destId="{09E4740B-7DC2-4EE6-A1B7-D962E87B9C5B}" srcOrd="0" destOrd="0" presId="urn:microsoft.com/office/officeart/2005/8/layout/lProcess2"/>
    <dgm:cxn modelId="{4DF7238B-B332-440D-A0CC-EEF5966CE5DD}" type="presParOf" srcId="{09E4740B-7DC2-4EE6-A1B7-D962E87B9C5B}" destId="{62FCBE21-447C-4ABF-A32C-EFB6F9850184}" srcOrd="0" destOrd="0" presId="urn:microsoft.com/office/officeart/2005/8/layout/lProcess2"/>
    <dgm:cxn modelId="{2EE1083B-8693-41D6-864C-209C28C95B5B}" type="presParOf" srcId="{09E4740B-7DC2-4EE6-A1B7-D962E87B9C5B}" destId="{515E26D1-058C-405A-8680-73E976674C9F}" srcOrd="1" destOrd="0" presId="urn:microsoft.com/office/officeart/2005/8/layout/lProcess2"/>
    <dgm:cxn modelId="{C6C766F4-5745-4620-9934-0F5AF26E0E1A}" type="presParOf" srcId="{09E4740B-7DC2-4EE6-A1B7-D962E87B9C5B}" destId="{2B52CC2D-CCD3-41A3-9A64-7AED3B63B4D5}" srcOrd="2" destOrd="0" presId="urn:microsoft.com/office/officeart/2005/8/layout/lProcess2"/>
    <dgm:cxn modelId="{034C1E26-F011-41FD-85B3-9AECC0361B5D}" type="presParOf" srcId="{09E4740B-7DC2-4EE6-A1B7-D962E87B9C5B}" destId="{F60DB15A-FCBB-44BE-B124-AB4BF93E0257}" srcOrd="3" destOrd="0" presId="urn:microsoft.com/office/officeart/2005/8/layout/lProcess2"/>
    <dgm:cxn modelId="{607652C6-F1FB-4453-99CE-857669382532}" type="presParOf" srcId="{09E4740B-7DC2-4EE6-A1B7-D962E87B9C5B}" destId="{CA4F1621-AE18-4D12-BDC1-5F7C13172612}" srcOrd="4" destOrd="0" presId="urn:microsoft.com/office/officeart/2005/8/layout/lProcess2"/>
    <dgm:cxn modelId="{49693456-BF88-44DD-8D96-06F5AA67C702}" type="presParOf" srcId="{09E4740B-7DC2-4EE6-A1B7-D962E87B9C5B}" destId="{63721B67-837B-4E1A-A52F-D5EBD58784B2}" srcOrd="5" destOrd="0" presId="urn:microsoft.com/office/officeart/2005/8/layout/lProcess2"/>
    <dgm:cxn modelId="{65B0DB4F-C0D2-4ECA-9F25-83F0B67C4AF2}" type="presParOf" srcId="{09E4740B-7DC2-4EE6-A1B7-D962E87B9C5B}" destId="{7876078A-CE3E-4AC6-9F0B-8DC23388EE32}" srcOrd="6" destOrd="0" presId="urn:microsoft.com/office/officeart/2005/8/layout/lProcess2"/>
    <dgm:cxn modelId="{95BAB2E6-EDAD-46EA-9E26-D49C6D4A9C69}" type="presParOf" srcId="{09E4740B-7DC2-4EE6-A1B7-D962E87B9C5B}" destId="{A2BC99A7-4A8B-49F5-AD01-6FC685F540F9}" srcOrd="7" destOrd="0" presId="urn:microsoft.com/office/officeart/2005/8/layout/lProcess2"/>
    <dgm:cxn modelId="{D655F13A-B748-4F87-9875-DD07BD7A33E5}" type="presParOf" srcId="{09E4740B-7DC2-4EE6-A1B7-D962E87B9C5B}" destId="{5B989D4D-0D72-469A-86FB-27A34839B853}" srcOrd="8" destOrd="0" presId="urn:microsoft.com/office/officeart/2005/8/layout/lProcess2"/>
    <dgm:cxn modelId="{A10C5A21-23BD-4668-9B19-AD8C9509A153}" type="presParOf" srcId="{B1120088-D0A4-42C3-BCDB-8D3A86C7DFCC}" destId="{A543A32E-BFC5-4B6E-AA30-53AD03ABB476}" srcOrd="5" destOrd="0" presId="urn:microsoft.com/office/officeart/2005/8/layout/lProcess2"/>
    <dgm:cxn modelId="{088A3EF6-EF45-46F6-8CC8-90CE36D4CA4C}" type="presParOf" srcId="{B1120088-D0A4-42C3-BCDB-8D3A86C7DFCC}" destId="{3ED67602-C425-4E0A-832C-3E0E11DBF5EF}" srcOrd="6" destOrd="0" presId="urn:microsoft.com/office/officeart/2005/8/layout/lProcess2"/>
    <dgm:cxn modelId="{330E268E-E373-47E7-AED4-D7A515684A81}" type="presParOf" srcId="{3ED67602-C425-4E0A-832C-3E0E11DBF5EF}" destId="{C96EA120-1C32-41B3-9B57-00AD076C0FC7}" srcOrd="0" destOrd="0" presId="urn:microsoft.com/office/officeart/2005/8/layout/lProcess2"/>
    <dgm:cxn modelId="{D605AE0A-8066-405E-9F4C-34A251ED126F}" type="presParOf" srcId="{3ED67602-C425-4E0A-832C-3E0E11DBF5EF}" destId="{F098A310-7CD4-49E6-94F5-23EA33C0B57F}" srcOrd="1" destOrd="0" presId="urn:microsoft.com/office/officeart/2005/8/layout/lProcess2"/>
    <dgm:cxn modelId="{C9F35C95-08CB-4138-8E1A-8274A3B6059E}" type="presParOf" srcId="{3ED67602-C425-4E0A-832C-3E0E11DBF5EF}" destId="{AFDF3F21-5CC1-421A-A394-C370E1165F7E}" srcOrd="2" destOrd="0" presId="urn:microsoft.com/office/officeart/2005/8/layout/lProcess2"/>
    <dgm:cxn modelId="{7B38D297-B014-489D-A497-67829E6E91F6}" type="presParOf" srcId="{AFDF3F21-5CC1-421A-A394-C370E1165F7E}" destId="{72DB53B6-56FF-4C9C-B717-A0E5D4560041}" srcOrd="0" destOrd="0" presId="urn:microsoft.com/office/officeart/2005/8/layout/lProcess2"/>
    <dgm:cxn modelId="{C0BBA4E3-12CC-4F68-94EB-7E5C2B55CE6E}" type="presParOf" srcId="{72DB53B6-56FF-4C9C-B717-A0E5D4560041}" destId="{9EF02AC2-1042-4E96-80D3-777437E773F9}" srcOrd="0" destOrd="0" presId="urn:microsoft.com/office/officeart/2005/8/layout/lProcess2"/>
    <dgm:cxn modelId="{466D9890-8FE2-4F34-854D-88B9949D0587}" type="presParOf" srcId="{72DB53B6-56FF-4C9C-B717-A0E5D4560041}" destId="{131A820F-FC81-4FC6-99DA-1770ECF0B07C}" srcOrd="1" destOrd="0" presId="urn:microsoft.com/office/officeart/2005/8/layout/lProcess2"/>
    <dgm:cxn modelId="{B3045970-C81D-4F27-A837-2C2661D3FB2A}" type="presParOf" srcId="{72DB53B6-56FF-4C9C-B717-A0E5D4560041}" destId="{A31C1389-6FB9-4984-8705-1BEA263FB0AA}" srcOrd="2" destOrd="0" presId="urn:microsoft.com/office/officeart/2005/8/layout/lProcess2"/>
    <dgm:cxn modelId="{C94A0E21-29D5-42EB-8D08-9E84778BBCF1}" type="presParOf" srcId="{72DB53B6-56FF-4C9C-B717-A0E5D4560041}" destId="{84DAEE75-DD9C-49C7-99C3-773552EDF622}" srcOrd="3" destOrd="0" presId="urn:microsoft.com/office/officeart/2005/8/layout/lProcess2"/>
    <dgm:cxn modelId="{0DB1B245-C545-4489-B333-51C19A568598}" type="presParOf" srcId="{72DB53B6-56FF-4C9C-B717-A0E5D4560041}" destId="{D836C6D3-2CEC-4BCC-AEA5-5F35BA091F0B}" srcOrd="4" destOrd="0" presId="urn:microsoft.com/office/officeart/2005/8/layout/lProcess2"/>
    <dgm:cxn modelId="{7923447E-0AD1-40A4-98BC-969172AE507A}" type="presParOf" srcId="{72DB53B6-56FF-4C9C-B717-A0E5D4560041}" destId="{93A444FD-DF89-4AA8-8C23-CD72B91A6D19}" srcOrd="5" destOrd="0" presId="urn:microsoft.com/office/officeart/2005/8/layout/lProcess2"/>
    <dgm:cxn modelId="{0F24CDCB-BC74-4F6E-8497-1ED369F5446B}" type="presParOf" srcId="{72DB53B6-56FF-4C9C-B717-A0E5D4560041}" destId="{E8EC7B22-21A5-4A0C-A098-041A81EBE84C}" srcOrd="6" destOrd="0" presId="urn:microsoft.com/office/officeart/2005/8/layout/lProcess2"/>
    <dgm:cxn modelId="{6F862BF2-0BB1-44F2-AF8C-5780962271CC}" type="presParOf" srcId="{72DB53B6-56FF-4C9C-B717-A0E5D4560041}" destId="{48E427F8-DF0B-4311-8536-B2238531EBE9}" srcOrd="7" destOrd="0" presId="urn:microsoft.com/office/officeart/2005/8/layout/lProcess2"/>
    <dgm:cxn modelId="{FA0DC511-7A8A-4B5C-882E-FDCBDD539C1D}" type="presParOf" srcId="{72DB53B6-56FF-4C9C-B717-A0E5D4560041}" destId="{EECEFD07-DA42-4FD3-BC7E-D826898786CC}" srcOrd="8" destOrd="0" presId="urn:microsoft.com/office/officeart/2005/8/layout/lProcess2"/>
    <dgm:cxn modelId="{742C1402-40AD-425C-952D-D8725A0A7238}" type="presParOf" srcId="{B1120088-D0A4-42C3-BCDB-8D3A86C7DFCC}" destId="{AECD397C-8FF4-4034-B79A-77CC1FED2C77}" srcOrd="7" destOrd="0" presId="urn:microsoft.com/office/officeart/2005/8/layout/lProcess2"/>
    <dgm:cxn modelId="{F09CAB6B-574C-41FF-AC7A-25C3CF9ACED3}" type="presParOf" srcId="{B1120088-D0A4-42C3-BCDB-8D3A86C7DFCC}" destId="{2C914BAE-EFEF-4CE3-9AE6-C82A0A04C158}" srcOrd="8" destOrd="0" presId="urn:microsoft.com/office/officeart/2005/8/layout/lProcess2"/>
    <dgm:cxn modelId="{04671760-6B56-4ED3-B556-4EFE4C5EC334}" type="presParOf" srcId="{2C914BAE-EFEF-4CE3-9AE6-C82A0A04C158}" destId="{39906DA6-46BB-4BD8-A4C6-926F9DE83279}" srcOrd="0" destOrd="0" presId="urn:microsoft.com/office/officeart/2005/8/layout/lProcess2"/>
    <dgm:cxn modelId="{0D8EF1FA-FCAF-4DE8-BFB0-1C8C1569A343}" type="presParOf" srcId="{2C914BAE-EFEF-4CE3-9AE6-C82A0A04C158}" destId="{CF9073AA-AB3F-492E-9B57-9E60A1ACE0EF}" srcOrd="1" destOrd="0" presId="urn:microsoft.com/office/officeart/2005/8/layout/lProcess2"/>
    <dgm:cxn modelId="{59CEFAA9-99C0-4B6A-AC48-C2FE5254E50F}" type="presParOf" srcId="{2C914BAE-EFEF-4CE3-9AE6-C82A0A04C158}" destId="{9DE9D32D-37F3-404B-B8D6-0903A8A18FA1}" srcOrd="2" destOrd="0" presId="urn:microsoft.com/office/officeart/2005/8/layout/lProcess2"/>
    <dgm:cxn modelId="{E0B4C973-A7F2-4B6C-A628-34C500D4B3AD}" type="presParOf" srcId="{9DE9D32D-37F3-404B-B8D6-0903A8A18FA1}" destId="{A6AC3D41-32CD-4708-B696-021EDC44A8F7}" srcOrd="0" destOrd="0" presId="urn:microsoft.com/office/officeart/2005/8/layout/lProcess2"/>
    <dgm:cxn modelId="{1389546F-435C-49B4-B39F-A1D5D5B07C59}" type="presParOf" srcId="{A6AC3D41-32CD-4708-B696-021EDC44A8F7}" destId="{B6FC26D3-E7CD-4615-A920-FFA617A6AF38}" srcOrd="0" destOrd="0" presId="urn:microsoft.com/office/officeart/2005/8/layout/lProcess2"/>
    <dgm:cxn modelId="{29EAA377-3E4A-46EC-8548-5B8C56B27246}" type="presParOf" srcId="{A6AC3D41-32CD-4708-B696-021EDC44A8F7}" destId="{9CE02244-C58A-4CCB-9880-9B7ED34F6231}" srcOrd="1" destOrd="0" presId="urn:microsoft.com/office/officeart/2005/8/layout/lProcess2"/>
    <dgm:cxn modelId="{5FEC8FCF-6AAF-433E-9002-2D54FDAF89D8}" type="presParOf" srcId="{A6AC3D41-32CD-4708-B696-021EDC44A8F7}" destId="{A7A783AF-38F2-4C02-9B32-4EC42094D6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60CD4-ECA3-4E2D-B646-869258917ADC}">
      <dsp:nvSpPr>
        <dsp:cNvPr id="0" name=""/>
        <dsp:cNvSpPr/>
      </dsp:nvSpPr>
      <dsp:spPr>
        <a:xfrm>
          <a:off x="3802" y="151477"/>
          <a:ext cx="1662687" cy="27013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June 2011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ILC  Recurrent Discussion on social protection (social security)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Resolution and conclusions concerning the recurrent discussion on social protection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Decision on standard-setting item (single discussion) at ILC 2012 (GB)</a:t>
          </a:r>
          <a:endParaRPr lang="en-GB" sz="1200" kern="1200" dirty="0"/>
        </a:p>
      </dsp:txBody>
      <dsp:txXfrm>
        <a:off x="52500" y="200175"/>
        <a:ext cx="1565291" cy="2603920"/>
      </dsp:txXfrm>
    </dsp:sp>
    <dsp:sp modelId="{8F09DEA6-067C-48E9-AD93-75DF76FEE40A}">
      <dsp:nvSpPr>
        <dsp:cNvPr id="0" name=""/>
        <dsp:cNvSpPr/>
      </dsp:nvSpPr>
      <dsp:spPr>
        <a:xfrm>
          <a:off x="1832758" y="1295962"/>
          <a:ext cx="352489" cy="412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1832758" y="1378431"/>
        <a:ext cx="246742" cy="247408"/>
      </dsp:txXfrm>
    </dsp:sp>
    <dsp:sp modelId="{E0EBA35B-C9AC-494F-B46E-5E71A6C3A7F8}">
      <dsp:nvSpPr>
        <dsp:cNvPr id="0" name=""/>
        <dsp:cNvSpPr/>
      </dsp:nvSpPr>
      <dsp:spPr>
        <a:xfrm>
          <a:off x="2331565" y="151477"/>
          <a:ext cx="1662687" cy="27013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August 2011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Law and practice </a:t>
          </a:r>
          <a:r>
            <a:rPr lang="en-GB" sz="1200" kern="1200" smtClean="0"/>
            <a:t>report (white </a:t>
          </a:r>
          <a:r>
            <a:rPr lang="en-GB" sz="1200" kern="1200" dirty="0" smtClean="0"/>
            <a:t>report)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Summary of law and practice in member States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Questionnaire on possible Recommendation on social protection floors (deadline: </a:t>
          </a:r>
          <a:br>
            <a:rPr lang="en-GB" sz="1200" kern="1200" dirty="0" smtClean="0"/>
          </a:br>
          <a:r>
            <a:rPr lang="en-GB" sz="1200" kern="1200" dirty="0" smtClean="0"/>
            <a:t>1 November 2011)</a:t>
          </a:r>
          <a:endParaRPr lang="en-GB" sz="1200" kern="1200" dirty="0"/>
        </a:p>
      </dsp:txBody>
      <dsp:txXfrm>
        <a:off x="2380263" y="200175"/>
        <a:ext cx="1565291" cy="2603920"/>
      </dsp:txXfrm>
    </dsp:sp>
    <dsp:sp modelId="{16C18786-72BB-4660-883E-48C98748DE42}">
      <dsp:nvSpPr>
        <dsp:cNvPr id="0" name=""/>
        <dsp:cNvSpPr/>
      </dsp:nvSpPr>
      <dsp:spPr>
        <a:xfrm>
          <a:off x="4160521" y="1295962"/>
          <a:ext cx="352489" cy="412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160521" y="1378431"/>
        <a:ext cx="246742" cy="247408"/>
      </dsp:txXfrm>
    </dsp:sp>
    <dsp:sp modelId="{530EA542-0993-4346-94D8-13859BE28B73}">
      <dsp:nvSpPr>
        <dsp:cNvPr id="0" name=""/>
        <dsp:cNvSpPr/>
      </dsp:nvSpPr>
      <dsp:spPr>
        <a:xfrm>
          <a:off x="4659327" y="151477"/>
          <a:ext cx="1662687" cy="27013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March 2012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Final report </a:t>
          </a:r>
          <a:br>
            <a:rPr lang="en-GB" sz="1200" kern="1200" dirty="0" smtClean="0"/>
          </a:br>
          <a:r>
            <a:rPr lang="en-GB" sz="1200" kern="1200" dirty="0" smtClean="0"/>
            <a:t>(blue report)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Summary of Member responses to questionnaire (2A)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Office commentary (2A)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Office draft of proposed Recommendation (2B)</a:t>
          </a:r>
          <a:endParaRPr lang="en-GB" sz="1200" kern="1200" dirty="0"/>
        </a:p>
      </dsp:txBody>
      <dsp:txXfrm>
        <a:off x="4708025" y="200175"/>
        <a:ext cx="1565291" cy="2603920"/>
      </dsp:txXfrm>
    </dsp:sp>
    <dsp:sp modelId="{7AD819D2-60F8-4338-BDFF-710E8A12816A}">
      <dsp:nvSpPr>
        <dsp:cNvPr id="0" name=""/>
        <dsp:cNvSpPr/>
      </dsp:nvSpPr>
      <dsp:spPr>
        <a:xfrm>
          <a:off x="6488283" y="1295962"/>
          <a:ext cx="352489" cy="412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6488283" y="1378431"/>
        <a:ext cx="246742" cy="247408"/>
      </dsp:txXfrm>
    </dsp:sp>
    <dsp:sp modelId="{0B5199AF-DE2F-41B8-9550-C1CF71EB8118}">
      <dsp:nvSpPr>
        <dsp:cNvPr id="0" name=""/>
        <dsp:cNvSpPr/>
      </dsp:nvSpPr>
      <dsp:spPr>
        <a:xfrm>
          <a:off x="6987089" y="151477"/>
          <a:ext cx="1662687" cy="27013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June 2012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ILC standard-setting discussion </a:t>
          </a:r>
          <a:br>
            <a:rPr lang="en-GB" sz="1200" kern="1200" dirty="0" smtClean="0"/>
          </a:br>
          <a:r>
            <a:rPr lang="en-GB" sz="1200" kern="1200" dirty="0" smtClean="0"/>
            <a:t>(single discussion)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Discussion of amendments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Possible adoption of Social Protection Floor Recommendation</a:t>
          </a:r>
          <a:endParaRPr lang="en-GB" sz="1200" kern="1200" dirty="0"/>
        </a:p>
      </dsp:txBody>
      <dsp:txXfrm>
        <a:off x="7035787" y="200175"/>
        <a:ext cx="1565291" cy="2603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EEDCC-D930-470A-B34A-D33FC054FA3C}">
      <dsp:nvSpPr>
        <dsp:cNvPr id="0" name=""/>
        <dsp:cNvSpPr/>
      </dsp:nvSpPr>
      <dsp:spPr>
        <a:xfrm>
          <a:off x="4530" y="0"/>
          <a:ext cx="1589805" cy="471652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ea typeface="+mn-ea"/>
              <a:cs typeface="+mn-cs"/>
            </a:rPr>
            <a:t>Preamble</a:t>
          </a:r>
          <a:endParaRPr lang="en-GB" sz="1600" kern="1200" dirty="0"/>
        </a:p>
      </dsp:txBody>
      <dsp:txXfrm>
        <a:off x="4530" y="0"/>
        <a:ext cx="1589805" cy="1414957"/>
      </dsp:txXfrm>
    </dsp:sp>
    <dsp:sp modelId="{D66FFDC1-DD74-450C-8A38-D8EEF2AD51C5}">
      <dsp:nvSpPr>
        <dsp:cNvPr id="0" name=""/>
        <dsp:cNvSpPr/>
      </dsp:nvSpPr>
      <dsp:spPr>
        <a:xfrm>
          <a:off x="163511" y="1416338"/>
          <a:ext cx="1271844" cy="14220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Social security as human right and social and economic necessity</a:t>
          </a:r>
          <a:endParaRPr lang="en-GB" sz="1200" kern="1200" dirty="0"/>
        </a:p>
      </dsp:txBody>
      <dsp:txXfrm>
        <a:off x="200762" y="1453589"/>
        <a:ext cx="1197342" cy="1347594"/>
      </dsp:txXfrm>
    </dsp:sp>
    <dsp:sp modelId="{BD9CAA08-CB20-465E-8757-560C8CFFF535}">
      <dsp:nvSpPr>
        <dsp:cNvPr id="0" name=""/>
        <dsp:cNvSpPr/>
      </dsp:nvSpPr>
      <dsp:spPr>
        <a:xfrm>
          <a:off x="163511" y="3057219"/>
          <a:ext cx="1271844" cy="14220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Reference to various international instruments</a:t>
          </a:r>
          <a:endParaRPr lang="en-GB" sz="1200" kern="1200" dirty="0"/>
        </a:p>
      </dsp:txBody>
      <dsp:txXfrm>
        <a:off x="200762" y="3094470"/>
        <a:ext cx="1197342" cy="1347594"/>
      </dsp:txXfrm>
    </dsp:sp>
    <dsp:sp modelId="{EDC4E22F-56B5-4FFB-8CCC-75E2D91327A1}">
      <dsp:nvSpPr>
        <dsp:cNvPr id="0" name=""/>
        <dsp:cNvSpPr/>
      </dsp:nvSpPr>
      <dsp:spPr>
        <a:xfrm>
          <a:off x="1713571" y="0"/>
          <a:ext cx="1589805" cy="471652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ea typeface="+mn-ea"/>
              <a:cs typeface="+mn-cs"/>
            </a:rPr>
            <a:t>Objectives, scope and principles</a:t>
          </a:r>
          <a:endParaRPr lang="en-GB" sz="1600" kern="1200" dirty="0">
            <a:ea typeface="+mn-ea"/>
            <a:cs typeface="+mn-cs"/>
          </a:endParaRPr>
        </a:p>
      </dsp:txBody>
      <dsp:txXfrm>
        <a:off x="1713571" y="0"/>
        <a:ext cx="1589805" cy="1414957"/>
      </dsp:txXfrm>
    </dsp:sp>
    <dsp:sp modelId="{4767021B-3EDA-4E98-B629-E4A11B32CD39}">
      <dsp:nvSpPr>
        <dsp:cNvPr id="0" name=""/>
        <dsp:cNvSpPr/>
      </dsp:nvSpPr>
      <dsp:spPr>
        <a:xfrm>
          <a:off x="1872552" y="1415360"/>
          <a:ext cx="1271844" cy="9266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Objective </a:t>
          </a:r>
          <a:br>
            <a:rPr lang="en-GB" sz="1200" kern="1200" dirty="0" smtClean="0">
              <a:ea typeface="+mn-ea"/>
              <a:cs typeface="+mn-cs"/>
            </a:rPr>
          </a:br>
          <a:r>
            <a:rPr lang="en-GB" sz="1200" kern="1200" dirty="0" smtClean="0">
              <a:ea typeface="+mn-ea"/>
              <a:cs typeface="+mn-cs"/>
            </a:rPr>
            <a:t>and scope</a:t>
          </a:r>
          <a:endParaRPr lang="en-GB" sz="1200" kern="1200" dirty="0">
            <a:ea typeface="+mn-ea"/>
            <a:cs typeface="+mn-cs"/>
          </a:endParaRPr>
        </a:p>
      </dsp:txBody>
      <dsp:txXfrm>
        <a:off x="1899691" y="1442499"/>
        <a:ext cx="1217566" cy="872330"/>
      </dsp:txXfrm>
    </dsp:sp>
    <dsp:sp modelId="{F5D6F4C4-A732-4B70-B038-7800120E3041}">
      <dsp:nvSpPr>
        <dsp:cNvPr id="0" name=""/>
        <dsp:cNvSpPr/>
      </dsp:nvSpPr>
      <dsp:spPr>
        <a:xfrm>
          <a:off x="1872552" y="2484523"/>
          <a:ext cx="1271844" cy="9266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Definition of national social protection floors</a:t>
          </a:r>
          <a:endParaRPr lang="en-GB" sz="1200" kern="1200" dirty="0">
            <a:ea typeface="+mn-ea"/>
            <a:cs typeface="+mn-cs"/>
          </a:endParaRPr>
        </a:p>
      </dsp:txBody>
      <dsp:txXfrm>
        <a:off x="1899691" y="2511662"/>
        <a:ext cx="1217566" cy="872330"/>
      </dsp:txXfrm>
    </dsp:sp>
    <dsp:sp modelId="{E667B25B-D365-4307-8438-BC8D8E149BC3}">
      <dsp:nvSpPr>
        <dsp:cNvPr id="0" name=""/>
        <dsp:cNvSpPr/>
      </dsp:nvSpPr>
      <dsp:spPr>
        <a:xfrm>
          <a:off x="1872552" y="3553686"/>
          <a:ext cx="1271844" cy="9266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Principles</a:t>
          </a:r>
          <a:endParaRPr lang="en-GB" sz="1200" kern="1200" dirty="0">
            <a:ea typeface="+mn-ea"/>
            <a:cs typeface="+mn-cs"/>
          </a:endParaRPr>
        </a:p>
      </dsp:txBody>
      <dsp:txXfrm>
        <a:off x="1899691" y="3580825"/>
        <a:ext cx="1217566" cy="872330"/>
      </dsp:txXfrm>
    </dsp:sp>
    <dsp:sp modelId="{B921EDDE-13E6-4F8F-9E7C-8FD403A7D865}">
      <dsp:nvSpPr>
        <dsp:cNvPr id="0" name=""/>
        <dsp:cNvSpPr/>
      </dsp:nvSpPr>
      <dsp:spPr>
        <a:xfrm>
          <a:off x="3422612" y="0"/>
          <a:ext cx="1589805" cy="471652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C00000"/>
              </a:solidFill>
              <a:ea typeface="+mn-ea"/>
              <a:cs typeface="+mn-cs"/>
            </a:rPr>
            <a:t>National social protection floors</a:t>
          </a:r>
          <a:endParaRPr lang="en-GB" sz="1600" kern="1200" dirty="0">
            <a:solidFill>
              <a:srgbClr val="C00000"/>
            </a:solidFill>
            <a:ea typeface="+mn-ea"/>
            <a:cs typeface="+mn-cs"/>
          </a:endParaRPr>
        </a:p>
      </dsp:txBody>
      <dsp:txXfrm>
        <a:off x="3422612" y="0"/>
        <a:ext cx="1589805" cy="1414957"/>
      </dsp:txXfrm>
    </dsp:sp>
    <dsp:sp modelId="{62FCBE21-447C-4ABF-A32C-EFB6F9850184}">
      <dsp:nvSpPr>
        <dsp:cNvPr id="0" name=""/>
        <dsp:cNvSpPr/>
      </dsp:nvSpPr>
      <dsp:spPr>
        <a:xfrm>
          <a:off x="3581593" y="1416517"/>
          <a:ext cx="1271844" cy="8068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Definition of basic social security guarantees</a:t>
          </a:r>
          <a:endParaRPr lang="en-GB" sz="1200" kern="1200" dirty="0">
            <a:ea typeface="+mn-ea"/>
            <a:cs typeface="+mn-cs"/>
          </a:endParaRPr>
        </a:p>
      </dsp:txBody>
      <dsp:txXfrm>
        <a:off x="3605225" y="1440149"/>
        <a:ext cx="1224580" cy="759577"/>
      </dsp:txXfrm>
    </dsp:sp>
    <dsp:sp modelId="{2B52CC2D-CCD3-41A3-9A64-7AED3B63B4D5}">
      <dsp:nvSpPr>
        <dsp:cNvPr id="0" name=""/>
        <dsp:cNvSpPr/>
      </dsp:nvSpPr>
      <dsp:spPr>
        <a:xfrm>
          <a:off x="3581593" y="2298551"/>
          <a:ext cx="1271844" cy="4887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Establishment and review</a:t>
          </a:r>
          <a:endParaRPr lang="en-GB" sz="1200" kern="1200" dirty="0">
            <a:ea typeface="+mn-ea"/>
            <a:cs typeface="+mn-cs"/>
          </a:endParaRPr>
        </a:p>
      </dsp:txBody>
      <dsp:txXfrm>
        <a:off x="3595908" y="2312866"/>
        <a:ext cx="1243214" cy="460122"/>
      </dsp:txXfrm>
    </dsp:sp>
    <dsp:sp modelId="{CA4F1621-AE18-4D12-BDC1-5F7C13172612}">
      <dsp:nvSpPr>
        <dsp:cNvPr id="0" name=""/>
        <dsp:cNvSpPr/>
      </dsp:nvSpPr>
      <dsp:spPr>
        <a:xfrm>
          <a:off x="3581593" y="2862496"/>
          <a:ext cx="1271844" cy="4887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ea typeface="+mn-ea"/>
              <a:cs typeface="+mn-cs"/>
            </a:rPr>
            <a:t>Legal foundations</a:t>
          </a:r>
          <a:endParaRPr lang="en-GB" sz="1200" kern="1200" dirty="0">
            <a:ea typeface="+mn-ea"/>
            <a:cs typeface="+mn-cs"/>
          </a:endParaRPr>
        </a:p>
      </dsp:txBody>
      <dsp:txXfrm>
        <a:off x="3595908" y="2876811"/>
        <a:ext cx="1243214" cy="460122"/>
      </dsp:txXfrm>
    </dsp:sp>
    <dsp:sp modelId="{7876078A-CE3E-4AC6-9F0B-8DC23388EE32}">
      <dsp:nvSpPr>
        <dsp:cNvPr id="0" name=""/>
        <dsp:cNvSpPr/>
      </dsp:nvSpPr>
      <dsp:spPr>
        <a:xfrm>
          <a:off x="3581593" y="3426441"/>
          <a:ext cx="1271844" cy="4887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Provision</a:t>
          </a:r>
          <a:endParaRPr lang="en-GB" sz="1200" kern="1200" dirty="0">
            <a:ea typeface="+mn-ea"/>
            <a:cs typeface="+mn-cs"/>
          </a:endParaRPr>
        </a:p>
      </dsp:txBody>
      <dsp:txXfrm>
        <a:off x="3595908" y="3440756"/>
        <a:ext cx="1243214" cy="460122"/>
      </dsp:txXfrm>
    </dsp:sp>
    <dsp:sp modelId="{5B989D4D-0D72-469A-86FB-27A34839B853}">
      <dsp:nvSpPr>
        <dsp:cNvPr id="0" name=""/>
        <dsp:cNvSpPr/>
      </dsp:nvSpPr>
      <dsp:spPr>
        <a:xfrm>
          <a:off x="3581593" y="3990385"/>
          <a:ext cx="1271844" cy="4887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Financing</a:t>
          </a:r>
          <a:endParaRPr lang="en-GB" sz="1200" kern="1200" dirty="0">
            <a:ea typeface="+mn-ea"/>
            <a:cs typeface="+mn-cs"/>
          </a:endParaRPr>
        </a:p>
      </dsp:txBody>
      <dsp:txXfrm>
        <a:off x="3595908" y="4004700"/>
        <a:ext cx="1243214" cy="460122"/>
      </dsp:txXfrm>
    </dsp:sp>
    <dsp:sp modelId="{C96EA120-1C32-41B3-9B57-00AD076C0FC7}">
      <dsp:nvSpPr>
        <dsp:cNvPr id="0" name=""/>
        <dsp:cNvSpPr/>
      </dsp:nvSpPr>
      <dsp:spPr>
        <a:xfrm>
          <a:off x="5131653" y="0"/>
          <a:ext cx="1589805" cy="471652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C00000"/>
              </a:solidFill>
              <a:ea typeface="+mn-ea"/>
              <a:cs typeface="+mn-cs"/>
            </a:rPr>
            <a:t>National strategies for the extension of social security</a:t>
          </a:r>
          <a:endParaRPr lang="en-GB" sz="1600" kern="1200" dirty="0">
            <a:solidFill>
              <a:srgbClr val="C00000"/>
            </a:solidFill>
            <a:ea typeface="+mn-ea"/>
            <a:cs typeface="+mn-cs"/>
          </a:endParaRPr>
        </a:p>
      </dsp:txBody>
      <dsp:txXfrm>
        <a:off x="5131653" y="0"/>
        <a:ext cx="1589805" cy="1414957"/>
      </dsp:txXfrm>
    </dsp:sp>
    <dsp:sp modelId="{9EF02AC2-1042-4E96-80D3-777437E773F9}">
      <dsp:nvSpPr>
        <dsp:cNvPr id="0" name=""/>
        <dsp:cNvSpPr/>
      </dsp:nvSpPr>
      <dsp:spPr>
        <a:xfrm>
          <a:off x="5290634" y="1415665"/>
          <a:ext cx="1271844" cy="546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Prioritize implementation of national SPFs </a:t>
          </a:r>
          <a:endParaRPr lang="en-GB" sz="1200" kern="1200" dirty="0">
            <a:ea typeface="+mn-ea"/>
            <a:cs typeface="+mn-cs"/>
          </a:endParaRPr>
        </a:p>
      </dsp:txBody>
      <dsp:txXfrm>
        <a:off x="5306637" y="1431668"/>
        <a:ext cx="1239838" cy="514378"/>
      </dsp:txXfrm>
    </dsp:sp>
    <dsp:sp modelId="{A31C1389-6FB9-4984-8705-1BEA263FB0AA}">
      <dsp:nvSpPr>
        <dsp:cNvPr id="0" name=""/>
        <dsp:cNvSpPr/>
      </dsp:nvSpPr>
      <dsp:spPr>
        <a:xfrm>
          <a:off x="5290634" y="2046109"/>
          <a:ext cx="1271844" cy="546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Progression to higher levels of protection</a:t>
          </a:r>
          <a:endParaRPr lang="en-GB" sz="1200" kern="1200" dirty="0">
            <a:ea typeface="+mn-ea"/>
            <a:cs typeface="+mn-cs"/>
          </a:endParaRPr>
        </a:p>
      </dsp:txBody>
      <dsp:txXfrm>
        <a:off x="5306637" y="2062112"/>
        <a:ext cx="1239838" cy="514378"/>
      </dsp:txXfrm>
    </dsp:sp>
    <dsp:sp modelId="{D836C6D3-2CEC-4BCC-AEA5-5F35BA091F0B}">
      <dsp:nvSpPr>
        <dsp:cNvPr id="0" name=""/>
        <dsp:cNvSpPr/>
      </dsp:nvSpPr>
      <dsp:spPr>
        <a:xfrm>
          <a:off x="5290634" y="2676553"/>
          <a:ext cx="1271844" cy="7873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Building and maintaining social security systems </a:t>
          </a:r>
          <a:endParaRPr lang="en-GB" sz="1200" kern="1200" dirty="0">
            <a:ea typeface="+mn-ea"/>
            <a:cs typeface="+mn-cs"/>
          </a:endParaRPr>
        </a:p>
      </dsp:txBody>
      <dsp:txXfrm>
        <a:off x="5313694" y="2699613"/>
        <a:ext cx="1225724" cy="741203"/>
      </dsp:txXfrm>
    </dsp:sp>
    <dsp:sp modelId="{E8EC7B22-21A5-4A0C-A098-041A81EBE84C}">
      <dsp:nvSpPr>
        <dsp:cNvPr id="0" name=""/>
        <dsp:cNvSpPr/>
      </dsp:nvSpPr>
      <dsp:spPr>
        <a:xfrm>
          <a:off x="5290634" y="3547935"/>
          <a:ext cx="1271844" cy="3016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Policy coherence</a:t>
          </a:r>
          <a:endParaRPr lang="en-GB" sz="1200" kern="1200" dirty="0">
            <a:ea typeface="+mn-ea"/>
            <a:cs typeface="+mn-cs"/>
          </a:endParaRPr>
        </a:p>
      </dsp:txBody>
      <dsp:txXfrm>
        <a:off x="5299468" y="3556769"/>
        <a:ext cx="1254176" cy="283941"/>
      </dsp:txXfrm>
    </dsp:sp>
    <dsp:sp modelId="{EECEFD07-DA42-4FD3-BC7E-D826898786CC}">
      <dsp:nvSpPr>
        <dsp:cNvPr id="0" name=""/>
        <dsp:cNvSpPr/>
      </dsp:nvSpPr>
      <dsp:spPr>
        <a:xfrm>
          <a:off x="5290634" y="3933604"/>
          <a:ext cx="1271844" cy="546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ILO social security standards</a:t>
          </a:r>
          <a:endParaRPr lang="en-GB" sz="1200" kern="1200" dirty="0">
            <a:ea typeface="+mn-ea"/>
            <a:cs typeface="+mn-cs"/>
          </a:endParaRPr>
        </a:p>
      </dsp:txBody>
      <dsp:txXfrm>
        <a:off x="5306637" y="3949607"/>
        <a:ext cx="1239838" cy="514378"/>
      </dsp:txXfrm>
    </dsp:sp>
    <dsp:sp modelId="{39906DA6-46BB-4BD8-A4C6-926F9DE83279}">
      <dsp:nvSpPr>
        <dsp:cNvPr id="0" name=""/>
        <dsp:cNvSpPr/>
      </dsp:nvSpPr>
      <dsp:spPr>
        <a:xfrm>
          <a:off x="6840694" y="0"/>
          <a:ext cx="1589805" cy="471652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ea typeface="+mn-ea"/>
              <a:cs typeface="+mn-cs"/>
            </a:rPr>
            <a:t>Monitoring </a:t>
          </a:r>
          <a:endParaRPr lang="en-GB" sz="1600" kern="1200" dirty="0">
            <a:ea typeface="+mn-ea"/>
            <a:cs typeface="+mn-cs"/>
          </a:endParaRPr>
        </a:p>
      </dsp:txBody>
      <dsp:txXfrm>
        <a:off x="6840694" y="0"/>
        <a:ext cx="1589805" cy="1414957"/>
      </dsp:txXfrm>
    </dsp:sp>
    <dsp:sp modelId="{B6FC26D3-E7CD-4615-A920-FFA617A6AF38}">
      <dsp:nvSpPr>
        <dsp:cNvPr id="0" name=""/>
        <dsp:cNvSpPr/>
      </dsp:nvSpPr>
      <dsp:spPr>
        <a:xfrm>
          <a:off x="6999675" y="1416338"/>
          <a:ext cx="1271844" cy="14220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National monitoring</a:t>
          </a:r>
          <a:endParaRPr lang="en-GB" sz="1200" kern="1200" dirty="0">
            <a:ea typeface="+mn-ea"/>
            <a:cs typeface="+mn-cs"/>
          </a:endParaRPr>
        </a:p>
      </dsp:txBody>
      <dsp:txXfrm>
        <a:off x="7036926" y="1453589"/>
        <a:ext cx="1197342" cy="1347594"/>
      </dsp:txXfrm>
    </dsp:sp>
    <dsp:sp modelId="{A7A783AF-38F2-4C02-9B32-4EC42094D674}">
      <dsp:nvSpPr>
        <dsp:cNvPr id="0" name=""/>
        <dsp:cNvSpPr/>
      </dsp:nvSpPr>
      <dsp:spPr>
        <a:xfrm>
          <a:off x="6999675" y="3057219"/>
          <a:ext cx="1271844" cy="14220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ea typeface="+mn-ea"/>
              <a:cs typeface="+mn-cs"/>
            </a:rPr>
            <a:t>International exchange of information, experiences and expertise</a:t>
          </a:r>
          <a:endParaRPr lang="en-GB" sz="1200" kern="1200" dirty="0">
            <a:ea typeface="+mn-ea"/>
            <a:cs typeface="+mn-cs"/>
          </a:endParaRPr>
        </a:p>
      </dsp:txBody>
      <dsp:txXfrm>
        <a:off x="7036926" y="3094470"/>
        <a:ext cx="1197342" cy="1347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AAD2-9AB6-457F-888C-DF54F25FB1FA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0D22A-FABA-497F-9F61-F454721C6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414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0D22A-FABA-497F-9F61-F454721C6DD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20F6-15C7-45A5-BFB3-333FC9C45CEA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622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336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7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637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70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958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721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01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093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657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89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287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0EB2-84F3-4E5C-AFBF-EC1912FC6DFC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E21D-7D0C-4E81-A71E-7673F6E3E4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050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th/imgres?imgurl=http://www.wsstp.eu/files/WSSTPX0001/communication%20tools/Agenda%20VF.bmp&amp;imgrefurl=http://www.wsstp.eu/content/default.asp?PageId=270&amp;usg=__Zc7QkgQLv-lHd39IdHy6R2PX2eo=&amp;h=1200&amp;w=856&amp;sz=3010&amp;hl=th&amp;start=10&amp;zoom=1&amp;itbs=1&amp;tbnid=YqPte-j1Bb1jkM:&amp;tbnh=150&amp;tbnw=107&amp;prev=/images?q=image+agenda&amp;hl=th&amp;sa=G&amp;gbv=2&amp;tbs=isch:1&amp;ei=cGdsTeLWC4OmugPt3ZC7B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th/imgres?imgurl=http://www.wsstp.eu/files/WSSTPX0001/communication%20tools/Agenda%20VF.bmp&amp;imgrefurl=http://www.wsstp.eu/content/default.asp?PageId=270&amp;usg=__Zc7QkgQLv-lHd39IdHy6R2PX2eo=&amp;h=1200&amp;w=856&amp;sz=3010&amp;hl=th&amp;start=10&amp;zoom=1&amp;itbs=1&amp;tbnid=YqPte-j1Bb1jkM:&amp;tbnh=150&amp;tbnw=107&amp;prev=/images?q=image+agenda&amp;hl=th&amp;sa=G&amp;gbv=2&amp;tbs=isch:1&amp;ei=cGdsTeLWC4OmugPt3ZC7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th/imgres?imgurl=http://www.wsstp.eu/files/WSSTPX0001/communication%20tools/Agenda%20VF.bmp&amp;imgrefurl=http://www.wsstp.eu/content/default.asp?PageId=270&amp;usg=__Zc7QkgQLv-lHd39IdHy6R2PX2eo=&amp;h=1200&amp;w=856&amp;sz=3010&amp;hl=th&amp;start=10&amp;zoom=1&amp;itbs=1&amp;tbnid=YqPte-j1Bb1jkM:&amp;tbnh=150&amp;tbnw=107&amp;prev=/images?q=image+agenda&amp;hl=th&amp;sa=G&amp;gbv=2&amp;tbs=isch:1&amp;ei=cGdsTeLWC4OmugPt3ZC7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th/imgres?imgurl=http://www.wsstp.eu/files/WSSTPX0001/communication%20tools/Agenda%20VF.bmp&amp;imgrefurl=http://www.wsstp.eu/content/default.asp?PageId=270&amp;usg=__Zc7QkgQLv-lHd39IdHy6R2PX2eo=&amp;h=1200&amp;w=856&amp;sz=3010&amp;hl=th&amp;start=10&amp;zoom=1&amp;itbs=1&amp;tbnid=YqPte-j1Bb1jkM:&amp;tbnh=150&amp;tbnw=107&amp;prev=/images?q=image+agenda&amp;hl=th&amp;sa=G&amp;gbv=2&amp;tbs=isch:1&amp;ei=cGdsTeLWC4OmugPt3ZC7B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openxmlformats.org/officeDocument/2006/relationships/image" Target="../media/image32.pn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th/imgres?imgurl=http://www.wsstp.eu/files/WSSTPX0001/communication%20tools/Agenda%20VF.bmp&amp;imgrefurl=http://www.wsstp.eu/content/default.asp?PageId=270&amp;usg=__Zc7QkgQLv-lHd39IdHy6R2PX2eo=&amp;h=1200&amp;w=856&amp;sz=3010&amp;hl=th&amp;start=10&amp;zoom=1&amp;itbs=1&amp;tbnid=YqPte-j1Bb1jkM:&amp;tbnh=150&amp;tbnw=107&amp;prev=/images?q=image+agenda&amp;hl=th&amp;sa=G&amp;gbv=2&amp;tbs=isch:1&amp;ei=cGdsTeLWC4OmugPt3ZC7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fr/imgres?imgurl=http://www.msjanie.com/articles/sickness.jpg&amp;imgrefurl=http://puritanbelief.blogspot.com/2007/08/where-does-sickness-come-from-god-devil.html&amp;usg=__CCnO7jTaRomiWTfsu4n85rZcRPU=&amp;h=610&amp;w=720&amp;sz=58&amp;hl=fr&amp;start=1&amp;um=1&amp;tbnid=2sUZkqURP4FYxM:&amp;tbnh=119&amp;tbnw=140&amp;prev=/images?q=sickness&amp;hl=fr&amp;um=1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images.google.fr/imgres?imgurl=http://www.oxford.anglican.org/m_images/9children.jpg&amp;imgrefurl=http://www.oxford.anglican.org/children/&amp;usg=__slKcQk3-dUhrRpdcHIWaE0H3-O8=&amp;h=419&amp;w=418&amp;sz=47&amp;hl=fr&amp;start=12&amp;um=1&amp;tbnid=Wz-6zUIIbafPXM:&amp;tbnh=125&amp;tbnw=125&amp;prev=/images?q=children&amp;hl=fr&amp;um=1" TargetMode="External"/><Relationship Id="rId17" Type="http://schemas.openxmlformats.org/officeDocument/2006/relationships/image" Target="../media/image12.jpeg"/><Relationship Id="rId2" Type="http://schemas.openxmlformats.org/officeDocument/2006/relationships/hyperlink" Target="http://images.google.fr/imgres?imgurl=http://aaimaging.com/uploaded_images/maternity-792681.jpg&amp;imgrefurl=http://aaimaging.com/2009/04/portraits-and-maternity.html&amp;usg=__65dg4p8C8GJRMKP9SuAhpQOTXO0=&amp;h=720&amp;w=576&amp;sz=114&amp;hl=fr&amp;start=14&amp;um=1&amp;tbnid=8X7fJh7pdSNEkM:&amp;tbnh=140&amp;tbnw=112&amp;prev=/images?q=maternity&amp;hl=fr&amp;um=1" TargetMode="External"/><Relationship Id="rId16" Type="http://schemas.openxmlformats.org/officeDocument/2006/relationships/hyperlink" Target="http://images.google.fr/imgres?imgurl=http://www.bankaholic.com/finance/wp-content/uploads/2007/08/debt-collection-laws.jpg&amp;imgrefurl=http://www.bankaholic.com/finance/fair-debt-collection-practices-act-laws/&amp;usg=__QQugfoSJdNkbo9ye79E7SI3yq5g=&amp;h=169&amp;w=143&amp;sz=22&amp;hl=fr&amp;start=49&amp;um=1&amp;tbnid=biqRhcdCD4k2ZM:&amp;tbnh=99&amp;tbnw=84&amp;prev=/images?q=death+of+the+breadwinner&amp;ndsp=18&amp;hl=fr&amp;sa=N&amp;start=36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fr/imgres?imgurl=http://s.bebo.com/app-image/7924697753/5411656627/PROFILE/i.quizzaz.com/img/q/u/08/04/12/old.jpg&amp;imgrefurl=http://www.bebo.com/Profile.jsp?MemberId=4112107397&amp;usg=__d1hxBl1tKXnIaSS-X3UUnqDp-EE=&amp;h=400&amp;w=300&amp;sz=18&amp;hl=fr&amp;start=2&amp;um=1&amp;tbnid=QqNq36CVRz3O1M:&amp;tbnh=124&amp;tbnw=93&amp;prev=/images?q=old+age&amp;hl=fr&amp;um=1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openxmlformats.org/officeDocument/2006/relationships/hyperlink" Target="http://images.google.fr/imgres?imgurl=http://www.itulip.com/images/unemployment.jpg&amp;imgrefurl=http://www.itulip.com/forums/showthread.php?p=59666&amp;usg=__sEfu5Vrt0Teok5AOuRaN_-IiUWM=&amp;h=359&amp;w=291&amp;sz=36&amp;hl=fr&amp;start=13&amp;um=1&amp;tbnid=C4z_LxxnHZL0VM:&amp;tbnh=121&amp;tbnw=98&amp;prev=/images?q=unemployment&amp;hl=fr&amp;um=1" TargetMode="External"/><Relationship Id="rId4" Type="http://schemas.openxmlformats.org/officeDocument/2006/relationships/hyperlink" Target="http://images.google.fr/imgres?imgurl=http://www.mybadpad.com/wp-content/uploads/2008/12/work-injury.jpg&amp;imgrefurl=http://www.mybadpad.com/beautify-accessorize/don%E2%80%99t-let-diy-disasters-happen-to-you&amp;usg=__oBdvFHM8Q_IIO3Kcl0eY_OLzHBU=&amp;h=283&amp;w=424&amp;sz=19&amp;hl=fr&amp;start=5&amp;um=1&amp;tbnid=-2gozF5ajx4D4M:&amp;tbnh=84&amp;tbnw=126&amp;prev=/images?q=work+injury&amp;hl=fr&amp;um=1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://images.google.fr/imgres?imgurl=http://oers.co.uk/img/right.jpg&amp;imgrefurl=http://oers.co.uk/index.php?a=terms&amp;usg=__MIVAwlzc8bb_Mfd-geOBoz2plGk=&amp;h=330&amp;w=380&amp;sz=28&amp;hl=fr&amp;start=34&amp;um=1&amp;tbnid=t1m0-L8Np1Ua-M:&amp;tbnh=107&amp;tbnw=123&amp;prev=/images?q=invalidity&amp;ndsp=18&amp;hl=fr&amp;sa=N&amp;start=18&amp;um=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unescap.org/commission/6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www.ilo.org/ilc/ILCSessions/101stSession/reports/reports-submitted/WCMS_174637/lang--en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fr/imgres?imgurl=http://actagainsttorture.org/photogallery/human_rights_for_all.jpg&amp;imgrefurl=http://anotherworldispossiblenow.blogspot.com/2008_12_01_archive.html&amp;usg=__uIw14QN7_6Xx6tJa4U1ZYRfrxp4=&amp;h=549&amp;w=600&amp;sz=65&amp;hl=fr&amp;start=79&amp;um=1&amp;tbnid=lPQ22WDVSHOLiM:&amp;tbnh=124&amp;tbnw=135&amp;prev=/images?q=universal+declaration+of+human+rights&amp;ndsp=18&amp;hl=fr&amp;sa=N&amp;start=72&amp;um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th/imgres?imgurl=http://www.wsstp.eu/files/WSSTPX0001/communication%20tools/Agenda%20VF.bmp&amp;imgrefurl=http://www.wsstp.eu/content/default.asp?PageId=270&amp;usg=__Zc7QkgQLv-lHd39IdHy6R2PX2eo=&amp;h=1200&amp;w=856&amp;sz=3010&amp;hl=th&amp;start=10&amp;zoom=1&amp;itbs=1&amp;tbnid=YqPte-j1Bb1jkM:&amp;tbnh=150&amp;tbnw=107&amp;prev=/images?q=image+agenda&amp;hl=th&amp;sa=G&amp;gbv=2&amp;tbs=isch:1&amp;ei=cGdsTeLWC4OmugPt3ZC7B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2823071"/>
            <a:ext cx="889248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Global and regional approaches </a:t>
            </a:r>
            <a:br>
              <a:rPr lang="en-US" sz="4000" b="1" dirty="0" smtClean="0"/>
            </a:br>
            <a:r>
              <a:rPr lang="en-US" sz="4000" b="1" dirty="0" smtClean="0"/>
              <a:t>to social protection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988768"/>
            <a:ext cx="759288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Valerie Schmitt</a:t>
            </a:r>
          </a:p>
          <a:p>
            <a:r>
              <a:rPr lang="en-US" dirty="0" smtClean="0"/>
              <a:t>ILO DWT Bangkok, 12 June 2012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982" y="792137"/>
            <a:ext cx="1757338" cy="1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774" y="792136"/>
            <a:ext cx="1440160" cy="1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542" y="792137"/>
            <a:ext cx="1687622" cy="16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1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the two dimensional social security extension strategy</a:t>
            </a:r>
            <a:endParaRPr lang="fr-FR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425575" y="6157913"/>
            <a:ext cx="623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Poor      -                     Informal economy           -              Form. Sect.</a:t>
            </a:r>
            <a:endParaRPr lang="en-GB">
              <a:latin typeface="Calibri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7794749" y="4126279"/>
            <a:ext cx="1385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atin typeface="Calibri" pitchFamily="34" charset="0"/>
              </a:rPr>
              <a:t>Model= C102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7246938" y="3267075"/>
            <a:ext cx="431800" cy="273685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597650" y="3482975"/>
            <a:ext cx="577850" cy="25209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054100" y="1395413"/>
            <a:ext cx="8089900" cy="4679950"/>
            <a:chOff x="664" y="527"/>
            <a:chExt cx="5096" cy="2948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664" y="3475"/>
              <a:ext cx="42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4882" y="799"/>
              <a:ext cx="0" cy="26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4740" y="527"/>
              <a:ext cx="10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latin typeface="Calibri" pitchFamily="34" charset="0"/>
                </a:rPr>
                <a:t>Level of coverage</a:t>
              </a:r>
              <a:endParaRPr lang="en-GB" sz="2000" b="1" dirty="0">
                <a:latin typeface="Calibri" pitchFamily="34" charset="0"/>
              </a:endParaRPr>
            </a:p>
          </p:txBody>
        </p:sp>
      </p:grp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395536" y="1772816"/>
            <a:ext cx="536086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Social Protection Floor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initiative launched in April 2009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sym typeface="Wingdings" pitchFamily="2" charset="2"/>
              </a:rPr>
              <a:t>All countries should at least provide a Social Protection Floor to all their populations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2980" y="4878917"/>
            <a:ext cx="5854887" cy="1125008"/>
            <a:chOff x="1092980" y="4878917"/>
            <a:chExt cx="5854887" cy="1125008"/>
          </a:xfrm>
        </p:grpSpPr>
        <p:sp>
          <p:nvSpPr>
            <p:cNvPr id="3" name="Rectangle 2"/>
            <p:cNvSpPr/>
            <p:nvPr/>
          </p:nvSpPr>
          <p:spPr>
            <a:xfrm>
              <a:off x="3375311" y="5661248"/>
              <a:ext cx="332594" cy="342677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2980" y="5832364"/>
              <a:ext cx="1390787" cy="171339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7510" y="5805488"/>
              <a:ext cx="166297" cy="198437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48598" y="4878917"/>
              <a:ext cx="467618" cy="1125008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 rot="10800000">
              <a:off x="6155704" y="5086126"/>
              <a:ext cx="792163" cy="71913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54100" y="5445695"/>
            <a:ext cx="5462116" cy="558008"/>
          </a:xfrm>
          <a:prstGeom prst="rect">
            <a:avLst/>
          </a:prstGeom>
          <a:solidFill>
            <a:srgbClr val="CC99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395536" y="3904600"/>
            <a:ext cx="536086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Two dimensions of social security extension: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horizontal and vertical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6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the two dimensional social security extension strategy</a:t>
            </a:r>
            <a:endParaRPr lang="fr-FR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425575" y="6157913"/>
            <a:ext cx="623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Poor      -                     Informal economy           -              Form. Sect.</a:t>
            </a:r>
            <a:endParaRPr lang="en-GB">
              <a:latin typeface="Calibri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7794749" y="4126279"/>
            <a:ext cx="1385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atin typeface="Calibri" pitchFamily="34" charset="0"/>
              </a:rPr>
              <a:t>Model= C102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7246938" y="3267075"/>
            <a:ext cx="431800" cy="273685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597650" y="3482975"/>
            <a:ext cx="577850" cy="25209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054100" y="1395413"/>
            <a:ext cx="8089900" cy="4679950"/>
            <a:chOff x="664" y="527"/>
            <a:chExt cx="5096" cy="2948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664" y="3475"/>
              <a:ext cx="42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4882" y="799"/>
              <a:ext cx="0" cy="26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4740" y="527"/>
              <a:ext cx="10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latin typeface="Calibri" pitchFamily="34" charset="0"/>
                </a:rPr>
                <a:t>Level of coverage</a:t>
              </a:r>
              <a:endParaRPr lang="en-GB" sz="2000" b="1" dirty="0">
                <a:latin typeface="Calibri" pitchFamily="34" charset="0"/>
              </a:endParaRPr>
            </a:p>
          </p:txBody>
        </p:sp>
      </p:grp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395536" y="1772816"/>
            <a:ext cx="597666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With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Social Protection Floor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the horizontal dimension would be achieved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Based on which additional blocks (partially or fully contributory) can be built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In order to achieve higher levels of protection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2980" y="4878917"/>
            <a:ext cx="5854887" cy="1125008"/>
            <a:chOff x="1092980" y="4878917"/>
            <a:chExt cx="5854887" cy="1125008"/>
          </a:xfrm>
        </p:grpSpPr>
        <p:sp>
          <p:nvSpPr>
            <p:cNvPr id="3" name="Rectangle 2"/>
            <p:cNvSpPr/>
            <p:nvPr/>
          </p:nvSpPr>
          <p:spPr>
            <a:xfrm>
              <a:off x="3375311" y="5661248"/>
              <a:ext cx="332594" cy="342677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2980" y="5832364"/>
              <a:ext cx="1390787" cy="171339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7510" y="5805488"/>
              <a:ext cx="166297" cy="198437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48598" y="4878917"/>
              <a:ext cx="467618" cy="1125008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 rot="10800000">
              <a:off x="6155704" y="5086126"/>
              <a:ext cx="792163" cy="71913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54100" y="5445695"/>
            <a:ext cx="5462116" cy="558008"/>
          </a:xfrm>
          <a:prstGeom prst="rect">
            <a:avLst/>
          </a:prstGeom>
          <a:solidFill>
            <a:srgbClr val="CC99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375310" y="4797152"/>
            <a:ext cx="3130413" cy="558008"/>
          </a:xfrm>
          <a:prstGeom prst="rect">
            <a:avLst/>
          </a:prstGeom>
          <a:solidFill>
            <a:srgbClr val="FF99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148064" y="4149080"/>
            <a:ext cx="1368152" cy="558008"/>
          </a:xfrm>
          <a:prstGeom prst="rect">
            <a:avLst/>
          </a:prstGeom>
          <a:solidFill>
            <a:srgbClr val="FFFF66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27784" y="3915569"/>
            <a:ext cx="2736304" cy="14395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1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3021487">
            <a:off x="6226419" y="-667598"/>
            <a:ext cx="3073949" cy="2914886"/>
            <a:chOff x="-2428426" y="-8448310"/>
            <a:chExt cx="6004987" cy="600498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359297">
              <a:off x="-2428426" y="-8448310"/>
              <a:ext cx="6004987" cy="600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9722911">
              <a:off x="-1195245" y="-6379827"/>
              <a:ext cx="3475095" cy="171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Cambodia’s NSPS</a:t>
              </a:r>
              <a:endPara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18B5-CD5C-4105-8CA4-82C4F4EE62B7}" type="slidenum">
              <a:rPr lang="en-GB"/>
              <a:pPr/>
              <a:t>12</a:t>
            </a:fld>
            <a:endParaRPr lang="en-GB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669572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</a:rPr>
              <a:t>The two dimensions in the National Social Protection Strategy</a:t>
            </a:r>
            <a:endParaRPr lang="en-GB" sz="4000" dirty="0">
              <a:latin typeface="Calibri" pitchFamily="34" charset="0"/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2198"/>
            <a:ext cx="83153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33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presentation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social security</a:t>
            </a:r>
          </a:p>
          <a:p>
            <a:r>
              <a:rPr lang="en-US" dirty="0" smtClean="0"/>
              <a:t>The challenge of the extension</a:t>
            </a:r>
          </a:p>
          <a:p>
            <a:r>
              <a:rPr lang="en-US" b="1" dirty="0" smtClean="0"/>
              <a:t>The social protection floors: basic entitlement and diversity of approaches</a:t>
            </a:r>
          </a:p>
          <a:p>
            <a:r>
              <a:rPr lang="en-US" dirty="0" smtClean="0"/>
              <a:t>Why it is important?</a:t>
            </a:r>
            <a:endParaRPr lang="en-US" dirty="0"/>
          </a:p>
          <a:p>
            <a:r>
              <a:rPr lang="en-US" dirty="0" smtClean="0"/>
              <a:t>Recommendation on National Floors of Social protection</a:t>
            </a:r>
          </a:p>
          <a:p>
            <a:r>
              <a:rPr lang="en-US" dirty="0"/>
              <a:t>ILO’s work at regional and country levels</a:t>
            </a:r>
          </a:p>
          <a:p>
            <a:endParaRPr lang="fr-FR" dirty="0"/>
          </a:p>
        </p:txBody>
      </p:sp>
      <p:pic>
        <p:nvPicPr>
          <p:cNvPr id="4" name="Picture 4" descr="ANd9GcTaKRpH6xinpYfIUlJsxCu-KKvsvlrlny0gFWzW9YKzM_w7N4aGH5YbCp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813"/>
            <a:ext cx="1468437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7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6" descr="Screen Shot 2011-12-07 at 9.28.0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07" y="5682116"/>
            <a:ext cx="1004571" cy="81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5" descr="Screen Shot 2011-12-07 at 9.27.4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07" y="1630696"/>
            <a:ext cx="1059429" cy="84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7" descr="Screen Shot 2011-12-07 at 9.28.24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07" y="4233564"/>
            <a:ext cx="970286" cy="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8" descr="Screen Shot 2011-12-07 at 9.29.59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07" y="2894183"/>
            <a:ext cx="891429" cy="8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a country with a Social protection floor</a:t>
            </a:r>
            <a:endParaRPr lang="en-GB" sz="4000" dirty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830263" y="1412777"/>
            <a:ext cx="8062912" cy="1008063"/>
            <a:chOff x="523" y="1004"/>
            <a:chExt cx="5079" cy="635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523" y="1004"/>
              <a:ext cx="3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B050"/>
                  </a:solidFill>
                  <a:latin typeface="Calibri" pitchFamily="34" charset="0"/>
                  <a:sym typeface="Wingdings" pitchFamily="2" charset="2"/>
                </a:rPr>
                <a:t>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826" y="1351"/>
              <a:ext cx="4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Calibri" pitchFamily="34" charset="0"/>
                </a:rPr>
                <a:t>All residents have access to </a:t>
              </a:r>
              <a:r>
                <a:rPr lang="en-US" sz="2400" b="1" dirty="0">
                  <a:solidFill>
                    <a:srgbClr val="00B050"/>
                  </a:solidFill>
                  <a:latin typeface="Calibri" pitchFamily="34" charset="0"/>
                </a:rPr>
                <a:t>essential health care</a:t>
              </a:r>
              <a:endParaRPr lang="en-GB" sz="24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576263" y="2703873"/>
            <a:ext cx="8281987" cy="1050927"/>
            <a:chOff x="376" y="1794"/>
            <a:chExt cx="5217" cy="662"/>
          </a:xfrm>
        </p:grpSpPr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76" y="1794"/>
              <a:ext cx="3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sym typeface="Wingdings" pitchFamily="2" charset="2"/>
                </a:rPr>
                <a:t></a:t>
              </a: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817" y="1933"/>
              <a:ext cx="47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2400" b="1" dirty="0">
                  <a:latin typeface="Calibri" pitchFamily="34" charset="0"/>
                </a:rPr>
                <a:t>All </a:t>
              </a:r>
              <a:r>
                <a:rPr lang="en-GB" sz="2400" b="1" dirty="0">
                  <a:solidFill>
                    <a:srgbClr val="FF9900"/>
                  </a:solidFill>
                  <a:latin typeface="Calibri" pitchFamily="34" charset="0"/>
                </a:rPr>
                <a:t>children</a:t>
              </a:r>
              <a:r>
                <a:rPr lang="en-GB" sz="2400" b="1" dirty="0">
                  <a:latin typeface="Calibri" pitchFamily="34" charset="0"/>
                </a:rPr>
                <a:t> enjoy </a:t>
              </a:r>
              <a:r>
                <a:rPr lang="en-GB" sz="2400" b="1" dirty="0">
                  <a:solidFill>
                    <a:srgbClr val="FF9900"/>
                  </a:solidFill>
                  <a:latin typeface="Calibri" pitchFamily="34" charset="0"/>
                </a:rPr>
                <a:t>income security </a:t>
              </a:r>
              <a:r>
                <a:rPr lang="en-GB" sz="2400" b="1" dirty="0">
                  <a:latin typeface="Calibri" pitchFamily="34" charset="0"/>
                </a:rPr>
                <a:t>through transfers in cash or kind </a:t>
              </a:r>
              <a:r>
                <a:rPr lang="en-GB" sz="2400" b="1" dirty="0">
                  <a:latin typeface="Calibri" pitchFamily="34" charset="0"/>
                  <a:sym typeface="Wingdings" pitchFamily="2" charset="2"/>
                </a:rPr>
                <a:t> </a:t>
              </a:r>
              <a:r>
                <a:rPr lang="en-GB" sz="2400" b="1" dirty="0">
                  <a:latin typeface="Calibri" pitchFamily="34" charset="0"/>
                </a:rPr>
                <a:t>access to nutrition, education and care</a:t>
              </a:r>
            </a:p>
          </p:txBody>
        </p:sp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735013" y="4064545"/>
            <a:ext cx="8158162" cy="1249363"/>
            <a:chOff x="476" y="2447"/>
            <a:chExt cx="5139" cy="787"/>
          </a:xfrm>
        </p:grpSpPr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476" y="2447"/>
              <a:ext cx="3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  <a:sym typeface="Wingdings" pitchFamily="2" charset="2"/>
                </a:rPr>
                <a:t>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839" y="2478"/>
              <a:ext cx="477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2400" b="1" dirty="0">
                  <a:latin typeface="Calibri" pitchFamily="34" charset="0"/>
                </a:rPr>
                <a:t>All those in </a:t>
              </a:r>
              <a:r>
                <a:rPr lang="en-GB" sz="2400" b="1" dirty="0">
                  <a:solidFill>
                    <a:srgbClr val="0070C0"/>
                  </a:solidFill>
                  <a:latin typeface="Calibri" pitchFamily="34" charset="0"/>
                </a:rPr>
                <a:t>active age groups </a:t>
              </a:r>
              <a:r>
                <a:rPr lang="en-GB" sz="2400" b="1" dirty="0">
                  <a:latin typeface="Calibri" pitchFamily="34" charset="0"/>
                </a:rPr>
                <a:t>who cannot earn sufficient income enjoy a </a:t>
              </a:r>
              <a:r>
                <a:rPr lang="en-GB" sz="2400" b="1" dirty="0">
                  <a:solidFill>
                    <a:srgbClr val="0070C0"/>
                  </a:solidFill>
                  <a:latin typeface="Calibri" pitchFamily="34" charset="0"/>
                </a:rPr>
                <a:t>minimum income security </a:t>
              </a:r>
              <a:r>
                <a:rPr lang="en-GB" sz="2400" b="1" dirty="0">
                  <a:latin typeface="Calibri" pitchFamily="34" charset="0"/>
                </a:rPr>
                <a:t>(transfer in cash or in kind &amp; employment guarantee schemes)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811213" y="5523632"/>
            <a:ext cx="8081962" cy="1009652"/>
            <a:chOff x="524" y="3136"/>
            <a:chExt cx="5091" cy="636"/>
          </a:xfrm>
        </p:grpSpPr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524" y="3136"/>
              <a:ext cx="3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sym typeface="Wingdings" pitchFamily="2" charset="2"/>
                </a:rPr>
                <a:t></a:t>
              </a: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839" y="3249"/>
              <a:ext cx="47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2400" b="1" dirty="0">
                  <a:latin typeface="Calibri" pitchFamily="34" charset="0"/>
                </a:rPr>
                <a:t>All </a:t>
              </a:r>
              <a:r>
                <a:rPr lang="en-GB" sz="2400" b="1" dirty="0">
                  <a:solidFill>
                    <a:srgbClr val="C00000"/>
                  </a:solidFill>
                  <a:latin typeface="Calibri" pitchFamily="34" charset="0"/>
                </a:rPr>
                <a:t>residents in old age </a:t>
              </a:r>
              <a:r>
                <a:rPr lang="en-GB" sz="2400" b="1" dirty="0">
                  <a:latin typeface="Calibri" pitchFamily="34" charset="0"/>
                </a:rPr>
                <a:t>and with disabilities have </a:t>
              </a:r>
              <a:r>
                <a:rPr lang="en-GB" sz="2400" b="1" dirty="0">
                  <a:solidFill>
                    <a:srgbClr val="C00000"/>
                  </a:solidFill>
                  <a:latin typeface="Calibri" pitchFamily="34" charset="0"/>
                </a:rPr>
                <a:t>income security</a:t>
              </a:r>
              <a:r>
                <a:rPr lang="en-GB" sz="2400" b="1" dirty="0">
                  <a:latin typeface="Calibri" pitchFamily="34" charset="0"/>
                </a:rPr>
                <a:t> through pensions or transfers in kind</a:t>
              </a:r>
              <a:endParaRPr lang="en-US" sz="24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315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47800"/>
            <a:ext cx="38608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7950" y="2189163"/>
            <a:ext cx="241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India: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RSBY</a:t>
            </a:r>
            <a:r>
              <a:rPr lang="en-US"/>
              <a:t>, </a:t>
            </a:r>
            <a:r>
              <a:rPr lang="en-US">
                <a:solidFill>
                  <a:srgbClr val="CC0000"/>
                </a:solidFill>
              </a:rPr>
              <a:t>NREGA</a:t>
            </a:r>
            <a:endParaRPr lang="en-GB">
              <a:solidFill>
                <a:srgbClr val="CC0000"/>
              </a:solidFill>
            </a:endParaRP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 flipH="1">
            <a:off x="5076825" y="2671763"/>
            <a:ext cx="1366838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2411413" y="2555875"/>
            <a:ext cx="1152525" cy="214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07950" y="4643438"/>
            <a:ext cx="26844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Thailand: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UC scheme</a:t>
            </a:r>
            <a:r>
              <a:rPr lang="en-US"/>
              <a:t>, </a:t>
            </a:r>
            <a:r>
              <a:rPr lang="en-US">
                <a:solidFill>
                  <a:schemeClr val="accent2"/>
                </a:solidFill>
              </a:rPr>
              <a:t>minimum pension scheme</a:t>
            </a:r>
            <a:r>
              <a:rPr lang="en-US"/>
              <a:t> (500 THB)</a:t>
            </a:r>
            <a:endParaRPr lang="en-GB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2411413" y="5192713"/>
            <a:ext cx="2447925" cy="452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107950" y="2728913"/>
            <a:ext cx="23764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Cambodia:</a:t>
            </a:r>
            <a:r>
              <a:rPr lang="en-US"/>
              <a:t> CARD’s NSPS with clear reference to the SPF … including </a:t>
            </a:r>
            <a:r>
              <a:rPr lang="en-US">
                <a:solidFill>
                  <a:srgbClr val="009900"/>
                </a:solidFill>
              </a:rPr>
              <a:t>HEFs, CBHIs</a:t>
            </a:r>
            <a:r>
              <a:rPr lang="en-US"/>
              <a:t>, Food distribution, </a:t>
            </a:r>
            <a:r>
              <a:rPr lang="en-US">
                <a:solidFill>
                  <a:schemeClr val="accent2"/>
                </a:solidFill>
              </a:rPr>
              <a:t>PWPs,</a:t>
            </a:r>
            <a:r>
              <a:rPr lang="en-US"/>
              <a:t>…</a:t>
            </a:r>
            <a:endParaRPr lang="en-GB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2411413" y="4465638"/>
            <a:ext cx="2665412" cy="1179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4" name="Line 8"/>
          <p:cNvSpPr>
            <a:spLocks noChangeShapeType="1"/>
          </p:cNvSpPr>
          <p:nvPr/>
        </p:nvSpPr>
        <p:spPr bwMode="auto">
          <a:xfrm flipH="1">
            <a:off x="4859338" y="4465638"/>
            <a:ext cx="1600200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5" name="Text Box 7"/>
          <p:cNvSpPr txBox="1">
            <a:spLocks noChangeArrowheads="1"/>
          </p:cNvSpPr>
          <p:nvPr/>
        </p:nvSpPr>
        <p:spPr bwMode="auto">
          <a:xfrm>
            <a:off x="6480175" y="4184650"/>
            <a:ext cx="2684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Lao: </a:t>
            </a:r>
            <a:r>
              <a:rPr lang="en-US">
                <a:solidFill>
                  <a:srgbClr val="009900"/>
                </a:solidFill>
                <a:ea typeface="SimSun" pitchFamily="2" charset="-122"/>
              </a:rPr>
              <a:t>extension of SHP for all</a:t>
            </a:r>
            <a:endParaRPr lang="en-GB">
              <a:solidFill>
                <a:srgbClr val="009900"/>
              </a:solidFill>
              <a:ea typeface="SimSun" pitchFamily="2" charset="-122"/>
            </a:endParaRPr>
          </a:p>
        </p:txBody>
      </p:sp>
      <p:sp>
        <p:nvSpPr>
          <p:cNvPr id="47116" name="Line 8"/>
          <p:cNvSpPr>
            <a:spLocks noChangeShapeType="1"/>
          </p:cNvSpPr>
          <p:nvPr/>
        </p:nvSpPr>
        <p:spPr bwMode="auto">
          <a:xfrm flipH="1" flipV="1">
            <a:off x="5292725" y="5645150"/>
            <a:ext cx="1239838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17" name="Text Box 7"/>
          <p:cNvSpPr txBox="1">
            <a:spLocks noChangeArrowheads="1"/>
          </p:cNvSpPr>
          <p:nvPr/>
        </p:nvSpPr>
        <p:spPr bwMode="auto">
          <a:xfrm>
            <a:off x="6480175" y="5775325"/>
            <a:ext cx="2684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Vietnam: </a:t>
            </a:r>
            <a:r>
              <a:rPr lang="en-US"/>
              <a:t>10 years Social security strategy</a:t>
            </a:r>
            <a:endParaRPr lang="en-GB">
              <a:solidFill>
                <a:srgbClr val="009900"/>
              </a:solidFill>
              <a:ea typeface="SimSun" pitchFamily="2" charset="-122"/>
            </a:endParaRPr>
          </a:p>
        </p:txBody>
      </p:sp>
      <p:sp>
        <p:nvSpPr>
          <p:cNvPr id="47118" name="Text Box 7"/>
          <p:cNvSpPr txBox="1">
            <a:spLocks noChangeArrowheads="1"/>
          </p:cNvSpPr>
          <p:nvPr/>
        </p:nvSpPr>
        <p:spPr bwMode="auto">
          <a:xfrm>
            <a:off x="107950" y="5734050"/>
            <a:ext cx="26844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Indonesia: </a:t>
            </a:r>
            <a:r>
              <a:rPr lang="en-US">
                <a:solidFill>
                  <a:srgbClr val="339933"/>
                </a:solidFill>
              </a:rPr>
              <a:t>Jamkesmas, Jampersal, </a:t>
            </a:r>
            <a:r>
              <a:rPr lang="en-US">
                <a:solidFill>
                  <a:schemeClr val="accent2"/>
                </a:solidFill>
              </a:rPr>
              <a:t>PKH,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/>
              <a:t>Rice for the poor,</a:t>
            </a:r>
            <a:r>
              <a:rPr lang="en-US">
                <a:solidFill>
                  <a:srgbClr val="339933"/>
                </a:solidFill>
              </a:rPr>
              <a:t> PNPM</a:t>
            </a:r>
            <a:endParaRPr lang="en-GB">
              <a:solidFill>
                <a:srgbClr val="339933"/>
              </a:solidFill>
              <a:ea typeface="SimSun" pitchFamily="2" charset="-122"/>
            </a:endParaRPr>
          </a:p>
        </p:txBody>
      </p:sp>
      <p:sp>
        <p:nvSpPr>
          <p:cNvPr id="47119" name="Line 10"/>
          <p:cNvSpPr>
            <a:spLocks noChangeShapeType="1"/>
          </p:cNvSpPr>
          <p:nvPr/>
        </p:nvSpPr>
        <p:spPr bwMode="auto">
          <a:xfrm>
            <a:off x="2700338" y="6416675"/>
            <a:ext cx="2592387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20" name="Text Box 4"/>
          <p:cNvSpPr txBox="1">
            <a:spLocks noChangeArrowheads="1"/>
          </p:cNvSpPr>
          <p:nvPr/>
        </p:nvSpPr>
        <p:spPr bwMode="auto">
          <a:xfrm>
            <a:off x="6480175" y="1520825"/>
            <a:ext cx="26844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China:</a:t>
            </a:r>
            <a:r>
              <a:rPr lang="en-US"/>
              <a:t> </a:t>
            </a:r>
            <a:r>
              <a:rPr lang="en-US" altLang="zh-CN">
                <a:solidFill>
                  <a:srgbClr val="CC0000"/>
                </a:solidFill>
                <a:ea typeface="SimSun" pitchFamily="2" charset="-122"/>
              </a:rPr>
              <a:t>minimum living standard guarantee program;</a:t>
            </a:r>
            <a:r>
              <a:rPr lang="en-US" altLang="zh-CN">
                <a:ea typeface="SimSun" pitchFamily="2" charset="-122"/>
              </a:rPr>
              <a:t> </a:t>
            </a:r>
            <a:r>
              <a:rPr lang="en-US" altLang="zh-CN">
                <a:solidFill>
                  <a:srgbClr val="009900"/>
                </a:solidFill>
                <a:ea typeface="SimSun" pitchFamily="2" charset="-122"/>
              </a:rPr>
              <a:t>new rural corporative medical care (NRCMC)</a:t>
            </a:r>
            <a:r>
              <a:rPr lang="fr-CH" altLang="zh-CN">
                <a:solidFill>
                  <a:srgbClr val="009900"/>
                </a:solidFill>
                <a:ea typeface="SimSun" pitchFamily="2" charset="-122"/>
              </a:rPr>
              <a:t>; h</a:t>
            </a:r>
            <a:r>
              <a:rPr lang="en-US" altLang="zh-CN">
                <a:solidFill>
                  <a:srgbClr val="009900"/>
                </a:solidFill>
                <a:ea typeface="SimSun" pitchFamily="2" charset="-122"/>
              </a:rPr>
              <a:t>ealth insurance for urban uninsured residents (HIUR)</a:t>
            </a:r>
            <a:r>
              <a:rPr lang="fr-CH" altLang="zh-CN">
                <a:ea typeface="SimSun" pitchFamily="2" charset="-122"/>
              </a:rPr>
              <a:t>; </a:t>
            </a:r>
            <a:r>
              <a:rPr lang="fr-CH" altLang="zh-CN">
                <a:solidFill>
                  <a:schemeClr val="accent2"/>
                </a:solidFill>
                <a:ea typeface="SimSun" pitchFamily="2" charset="-122"/>
              </a:rPr>
              <a:t>rural old-age pension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47121" name="Text Box 7"/>
          <p:cNvSpPr txBox="1">
            <a:spLocks noChangeArrowheads="1"/>
          </p:cNvSpPr>
          <p:nvPr/>
        </p:nvSpPr>
        <p:spPr bwMode="auto">
          <a:xfrm>
            <a:off x="6480175" y="4970463"/>
            <a:ext cx="2684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/>
              <a:t>Philippines: </a:t>
            </a:r>
            <a:r>
              <a:rPr lang="en-US">
                <a:solidFill>
                  <a:srgbClr val="CC0000"/>
                </a:solidFill>
                <a:ea typeface="SimSun" pitchFamily="2" charset="-122"/>
              </a:rPr>
              <a:t>4Ps</a:t>
            </a:r>
            <a:endParaRPr lang="en-GB">
              <a:solidFill>
                <a:srgbClr val="CC0000"/>
              </a:solidFill>
              <a:ea typeface="SimSun" pitchFamily="2" charset="-122"/>
            </a:endParaRPr>
          </a:p>
        </p:txBody>
      </p:sp>
      <p:sp>
        <p:nvSpPr>
          <p:cNvPr id="47122" name="Line 8"/>
          <p:cNvSpPr>
            <a:spLocks noChangeShapeType="1"/>
          </p:cNvSpPr>
          <p:nvPr/>
        </p:nvSpPr>
        <p:spPr bwMode="auto">
          <a:xfrm flipH="1">
            <a:off x="5867400" y="5141913"/>
            <a:ext cx="592138" cy="5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18864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/>
              <a:t>Four guarantees can be achieved with many different schemes</a:t>
            </a:r>
            <a:endParaRPr lang="en-GB" sz="4000" dirty="0"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Social Protection Floor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41492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8"/>
          <p:cNvSpPr txBox="1">
            <a:spLocks noChangeArrowheads="1"/>
          </p:cNvSpPr>
          <p:nvPr/>
        </p:nvSpPr>
        <p:spPr>
          <a:xfrm>
            <a:off x="395288" y="1556445"/>
            <a:ext cx="8748712" cy="100845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alibri" pitchFamily="34" charset="0"/>
              </a:rPr>
              <a:t>Not a one size fits all approach</a:t>
            </a:r>
            <a:r>
              <a:rPr lang="en-US" sz="2800" dirty="0" smtClean="0">
                <a:latin typeface="Calibri" pitchFamily="34" charset="0"/>
              </a:rPr>
              <a:t> : each country defines the levels of benefits that it can/is willing to provide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>
          <a:xfrm>
            <a:off x="3635896" y="2852589"/>
            <a:ext cx="5112568" cy="345673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" pitchFamily="34" charset="0"/>
              </a:rPr>
              <a:t>Each country also decides </a:t>
            </a:r>
            <a:r>
              <a:rPr lang="en-US" sz="2800" b="1" dirty="0" smtClean="0">
                <a:latin typeface="Calibri" pitchFamily="34" charset="0"/>
              </a:rPr>
              <a:t>how to do it</a:t>
            </a:r>
            <a:r>
              <a:rPr lang="en-US" sz="2800" dirty="0" smtClean="0">
                <a:latin typeface="Calibri" pitchFamily="34" charset="0"/>
              </a:rPr>
              <a:t> – through universal schemes, targeted social assistance, social insurance, a combination…</a:t>
            </a:r>
          </a:p>
          <a:p>
            <a:pPr marL="0" indent="0">
              <a:buNone/>
            </a:pPr>
            <a:endParaRPr lang="en-GB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6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Rounded Rectangle 18"/>
          <p:cNvSpPr/>
          <p:nvPr/>
        </p:nvSpPr>
        <p:spPr>
          <a:xfrm>
            <a:off x="179512" y="1628800"/>
            <a:ext cx="8712968" cy="1152128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179512" y="1628800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UNIVERSAL COVERAGE</a:t>
            </a:r>
            <a:endParaRPr lang="fr-FR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79512" y="2996952"/>
            <a:ext cx="8712968" cy="2088232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179512" y="2996952"/>
            <a:ext cx="302433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SUSTAINABILITY</a:t>
            </a:r>
            <a:endParaRPr lang="fr-FR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79512" y="5301208"/>
            <a:ext cx="8712968" cy="1152128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179512" y="5301208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RIGHTS BASED APPROACH</a:t>
            </a:r>
            <a:endParaRPr lang="fr-FR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20702" y="5518973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PROMOTING A LEGAL FRAMEWORK BASED ON EVIDENCE, </a:t>
            </a:r>
            <a:r>
              <a:rPr lang="en-US" b="1" dirty="0"/>
              <a:t>P</a:t>
            </a:r>
            <a:r>
              <a:rPr lang="en-US" b="1" dirty="0" smtClean="0"/>
              <a:t>REDICTABILITY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9872" y="3140968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SUPPORTING AFFORDABILITY AND FEASIBILITY ASSESSMENTS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872" y="3718773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IMPROVING GOVERNANCE AND INSTITUTIONAL CAPACITY, INCLUDING AT THE LOCAL LEVEL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9872" y="4293096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STRENGTHENING INFORMATION SYSTEMS, MONITORING AND EVALUATION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19872" y="1772816"/>
            <a:ext cx="5327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REACHING ALL THOSE IN NEED OF PROTECTION (UNIVERSALITY CAN MEAN TARGETED MECHANISMS)</a:t>
            </a:r>
          </a:p>
          <a:p>
            <a:r>
              <a:rPr lang="en-US" b="1" dirty="0" smtClean="0"/>
              <a:t>NON DISCRIMINATION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4396" y="260648"/>
            <a:ext cx="9119603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However some guiding principles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5660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Rounded Rectangle 18"/>
          <p:cNvSpPr/>
          <p:nvPr/>
        </p:nvSpPr>
        <p:spPr>
          <a:xfrm>
            <a:off x="179512" y="1268760"/>
            <a:ext cx="8712968" cy="1512168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179512" y="1268760"/>
            <a:ext cx="302433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ADEQUACY AND FOCUS ON OUTCOMES</a:t>
            </a:r>
            <a:endParaRPr lang="fr-FR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79512" y="4005064"/>
            <a:ext cx="8712968" cy="1584176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179512" y="4005064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COHERENCE</a:t>
            </a:r>
            <a:endParaRPr lang="fr-FR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79512" y="5805264"/>
            <a:ext cx="8712968" cy="936104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179512" y="5805264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PROGRESSI-VENESS</a:t>
            </a:r>
            <a:endParaRPr lang="fr-F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1484784"/>
            <a:ext cx="532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PROVIDING ADEQUATE LEVELS OF BENEFITS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1907540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ENSURING IMPROVEMENTS OF THE SUPPLY SIDE (</a:t>
            </a:r>
            <a:r>
              <a:rPr lang="fr-FR" b="1" dirty="0" err="1" smtClean="0"/>
              <a:t>health</a:t>
            </a:r>
            <a:r>
              <a:rPr lang="fr-FR" b="1" dirty="0" smtClean="0"/>
              <a:t> care, </a:t>
            </a:r>
            <a:r>
              <a:rPr lang="fr-FR" b="1" dirty="0" err="1" smtClean="0"/>
              <a:t>schools</a:t>
            </a:r>
            <a:r>
              <a:rPr lang="fr-FR" b="1" dirty="0" smtClean="0"/>
              <a:t>)</a:t>
            </a:r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4149080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ENSURING POLICY COHERENCE AND HARMONIZATION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9872" y="4797152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STRENGTHENING LINKAGES WITH EMPLOYMENT, WITH DECENTRALIZATION PROCESSES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5951021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ENCOURAGING GRADUATION TOWARDS HIGHER LEVEL OF SOCIAL PROTECTION BENEFITS </a:t>
            </a:r>
            <a:endParaRPr lang="en-US" b="1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396" y="260648"/>
            <a:ext cx="9119603" cy="1143000"/>
          </a:xfrm>
        </p:spPr>
        <p:txBody>
          <a:bodyPr>
            <a:normAutofit/>
          </a:bodyPr>
          <a:lstStyle/>
          <a:p>
            <a:r>
              <a:rPr lang="en-US" sz="4000" dirty="0"/>
              <a:t>However some guiding principles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9512" y="2996952"/>
            <a:ext cx="8712968" cy="792088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179512" y="2996952"/>
            <a:ext cx="30243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DIALOGUE</a:t>
            </a:r>
            <a:endParaRPr lang="fr-FR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3070701"/>
            <a:ext cx="53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FAIR BALANCE OF INTERESTS - INVOLVEMENT OF SOCIAL PARTNERS &amp; OTHER STAKEHOLDERS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6809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presentation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social security</a:t>
            </a:r>
          </a:p>
          <a:p>
            <a:r>
              <a:rPr lang="en-US" dirty="0" smtClean="0"/>
              <a:t>The challenge of the extension</a:t>
            </a:r>
          </a:p>
          <a:p>
            <a:r>
              <a:rPr lang="en-US" dirty="0" smtClean="0"/>
              <a:t>The social protection floors: basic entitlement and diversity of approaches</a:t>
            </a:r>
          </a:p>
          <a:p>
            <a:r>
              <a:rPr lang="en-US" b="1" dirty="0" smtClean="0"/>
              <a:t>Why it is important?</a:t>
            </a:r>
            <a:endParaRPr lang="en-US" b="1" dirty="0"/>
          </a:p>
          <a:p>
            <a:r>
              <a:rPr lang="en-US" dirty="0" smtClean="0"/>
              <a:t>Recommendation on National Floors of Social protection</a:t>
            </a:r>
          </a:p>
          <a:p>
            <a:r>
              <a:rPr lang="en-US" dirty="0"/>
              <a:t>ILO’s work at regional and country levels</a:t>
            </a:r>
          </a:p>
          <a:p>
            <a:endParaRPr lang="fr-FR" dirty="0"/>
          </a:p>
        </p:txBody>
      </p:sp>
      <p:pic>
        <p:nvPicPr>
          <p:cNvPr id="4" name="Picture 4" descr="ANd9GcTaKRpH6xinpYfIUlJsxCu-KKvsvlrlny0gFWzW9YKzM_w7N4aGH5YbCp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813"/>
            <a:ext cx="1468437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47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presentation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What is social security</a:t>
            </a:r>
          </a:p>
          <a:p>
            <a:r>
              <a:rPr lang="en-US" dirty="0" smtClean="0"/>
              <a:t>The challenge of the extension</a:t>
            </a:r>
          </a:p>
          <a:p>
            <a:r>
              <a:rPr lang="en-US" dirty="0" smtClean="0"/>
              <a:t>The social protection floors: basic entitlement and diversity of approaches</a:t>
            </a:r>
          </a:p>
          <a:p>
            <a:r>
              <a:rPr lang="en-US" dirty="0" smtClean="0"/>
              <a:t>Why it is important?</a:t>
            </a:r>
            <a:endParaRPr lang="en-US" dirty="0"/>
          </a:p>
          <a:p>
            <a:r>
              <a:rPr lang="en-US" dirty="0" smtClean="0"/>
              <a:t>Recommendation on National Floors of Social protection</a:t>
            </a:r>
          </a:p>
          <a:p>
            <a:r>
              <a:rPr lang="en-US" dirty="0" smtClean="0"/>
              <a:t>ILO’s work at regional and country levels</a:t>
            </a:r>
          </a:p>
          <a:p>
            <a:endParaRPr lang="fr-FR" dirty="0"/>
          </a:p>
        </p:txBody>
      </p:sp>
      <p:pic>
        <p:nvPicPr>
          <p:cNvPr id="4" name="Picture 4" descr="ANd9GcTaKRpH6xinpYfIUlJsxCu-KKvsvlrlny0gFWzW9YKzM_w7N4aGH5YbCp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813"/>
            <a:ext cx="1468437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35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it is important?</a:t>
            </a:r>
            <a:endParaRPr lang="en-GB" dirty="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43000"/>
            <a:ext cx="561975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412776"/>
            <a:ext cx="3851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Human right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Persistent poverty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Social exclusion and increasing inequalities (polarization)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Financial-economic crisis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Natural disasters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Growth based more and more on the domestic market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Need for more productive and skilled workforce particularly in the aging societies</a:t>
            </a:r>
          </a:p>
        </p:txBody>
      </p:sp>
    </p:spTree>
    <p:extLst>
      <p:ext uri="{BB962C8B-B14F-4D97-AF65-F5344CB8AC3E}">
        <p14:creationId xmlns:p14="http://schemas.microsoft.com/office/powerpoint/2010/main" xmlns="" val="36651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And it contributes to accelerate the extension of coverage</a:t>
            </a:r>
            <a:endParaRPr lang="en-GB" sz="4000" dirty="0"/>
          </a:p>
        </p:txBody>
      </p: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179388" y="1988840"/>
            <a:ext cx="8893175" cy="4753273"/>
            <a:chOff x="113" y="1888"/>
            <a:chExt cx="5602" cy="2359"/>
          </a:xfrm>
        </p:grpSpPr>
        <p:pic>
          <p:nvPicPr>
            <p:cNvPr id="9830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888"/>
              <a:ext cx="5602" cy="2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3560" y="2286"/>
              <a:ext cx="5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Thailand</a:t>
              </a:r>
              <a:endParaRPr lang="en-GB" sz="1400">
                <a:latin typeface="Calibri" pitchFamily="34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971600" y="2564904"/>
            <a:ext cx="482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32240" y="3501008"/>
            <a:ext cx="5026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5696" y="2195572"/>
            <a:ext cx="192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Long term process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3376" y="3118659"/>
            <a:ext cx="137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Acceleration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It is affordable - Example of Thailand </a:t>
            </a:r>
            <a:br>
              <a:rPr lang="en-US" sz="4000" dirty="0" smtClean="0"/>
            </a:br>
            <a:r>
              <a:rPr lang="en-US" sz="4000" dirty="0" smtClean="0"/>
              <a:t>(cost in % GDP of completing the SPF)</a:t>
            </a:r>
            <a:endParaRPr lang="fr-F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48" y="1774571"/>
            <a:ext cx="8750340" cy="439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57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SPF is an investment (not a cost)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6636"/>
            <a:ext cx="3995936" cy="342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544616" cy="30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0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presentation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social security</a:t>
            </a:r>
          </a:p>
          <a:p>
            <a:r>
              <a:rPr lang="en-US" dirty="0" smtClean="0"/>
              <a:t>The challenge of the extension</a:t>
            </a:r>
          </a:p>
          <a:p>
            <a:r>
              <a:rPr lang="en-US" dirty="0" smtClean="0"/>
              <a:t>The social protection floors: basic entitlement and diversity of approaches</a:t>
            </a:r>
          </a:p>
          <a:p>
            <a:r>
              <a:rPr lang="en-US" dirty="0" smtClean="0"/>
              <a:t>Why it is important?</a:t>
            </a:r>
            <a:endParaRPr lang="en-US" dirty="0"/>
          </a:p>
          <a:p>
            <a:r>
              <a:rPr lang="en-US" b="1" dirty="0" smtClean="0"/>
              <a:t>Recommendation on National Floors of Social protection</a:t>
            </a:r>
          </a:p>
          <a:p>
            <a:r>
              <a:rPr lang="en-US" dirty="0"/>
              <a:t>ILO’s work at regional and country levels</a:t>
            </a:r>
          </a:p>
          <a:p>
            <a:endParaRPr lang="fr-FR" dirty="0"/>
          </a:p>
        </p:txBody>
      </p:sp>
      <p:pic>
        <p:nvPicPr>
          <p:cNvPr id="4" name="Picture 4" descr="ANd9GcTaKRpH6xinpYfIUlJsxCu-KKvsvlrlny0gFWzW9YKzM_w7N4aGH5YbCp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813"/>
            <a:ext cx="1468437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6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Recommendation </a:t>
            </a:r>
            <a:r>
              <a:rPr lang="en-US" sz="6000" b="1" dirty="0" smtClean="0">
                <a:solidFill>
                  <a:srgbClr val="FF0000"/>
                </a:solidFill>
              </a:rPr>
              <a:t>202</a:t>
            </a:r>
            <a:r>
              <a:rPr lang="en-US" dirty="0" smtClean="0"/>
              <a:t> will be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useful </a:t>
            </a:r>
            <a:r>
              <a:rPr lang="en-US" dirty="0"/>
              <a:t>guidance for ILO members:</a:t>
            </a:r>
          </a:p>
          <a:p>
            <a:pPr lvl="1"/>
            <a:r>
              <a:rPr lang="en-US" dirty="0"/>
              <a:t>In establishing elements of the SPF and filling the SPF gap</a:t>
            </a:r>
          </a:p>
          <a:p>
            <a:pPr lvl="1"/>
            <a:r>
              <a:rPr lang="en-US" dirty="0"/>
              <a:t>In developing higher levels of social protection, progressively</a:t>
            </a:r>
          </a:p>
          <a:p>
            <a:pPr marL="457200" lvl="1" indent="0">
              <a:buNone/>
            </a:pPr>
            <a:r>
              <a:rPr lang="en-US" dirty="0"/>
              <a:t>for as many people as possible, guided by ILO social security standards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746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elaboration process of the recommendation</a:t>
            </a:r>
            <a:endParaRPr lang="fr-FR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226954" y="1702684"/>
          <a:ext cx="8653580" cy="300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2238" y="4706938"/>
            <a:ext cx="1358900" cy="19367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5288" y="4706938"/>
          <a:ext cx="1365250" cy="1936750"/>
        </p:xfrm>
        <a:graphic>
          <a:graphicData uri="http://schemas.openxmlformats.org/presentationml/2006/ole">
            <p:oleObj spid="_x0000_s1044" name="Acrobat Document" r:id="rId8" imgW="5657143" imgH="8028571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 rot="750144">
            <a:off x="3697288" y="5076825"/>
            <a:ext cx="1131887" cy="15398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n-GB" sz="12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GB" sz="12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Questionnaire</a:t>
            </a:r>
            <a:r>
              <a:rPr lang="en-GB" sz="120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1200" dirty="0">
                <a:solidFill>
                  <a:srgbClr val="C00000"/>
                </a:solidFill>
                <a:latin typeface="+mn-lt"/>
              </a:rPr>
            </a:br>
            <a:r>
              <a:rPr lang="en-GB" sz="120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1200" dirty="0">
                <a:solidFill>
                  <a:srgbClr val="C00000"/>
                </a:solidFill>
                <a:latin typeface="+mn-lt"/>
              </a:rPr>
            </a:br>
            <a:r>
              <a:rPr lang="en-GB" sz="1200" b="0" dirty="0">
                <a:latin typeface="+mn-lt"/>
              </a:rPr>
              <a:t>please </a:t>
            </a:r>
            <a:br>
              <a:rPr lang="en-GB" sz="1200" b="0" dirty="0">
                <a:latin typeface="+mn-lt"/>
              </a:rPr>
            </a:br>
            <a:r>
              <a:rPr lang="en-GB" sz="1200" b="0" dirty="0">
                <a:latin typeface="+mn-lt"/>
              </a:rPr>
              <a:t>submit </a:t>
            </a:r>
            <a:r>
              <a:rPr lang="en-GB" sz="120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1200" dirty="0">
                <a:solidFill>
                  <a:srgbClr val="C00000"/>
                </a:solidFill>
                <a:latin typeface="+mn-lt"/>
              </a:rPr>
            </a:br>
            <a:r>
              <a:rPr lang="en-GB" sz="1100" b="0" dirty="0">
                <a:latin typeface="+mn-lt"/>
              </a:rPr>
              <a:t>before </a:t>
            </a:r>
            <a:br>
              <a:rPr lang="en-GB" sz="1100" b="0" dirty="0">
                <a:latin typeface="+mn-lt"/>
              </a:rPr>
            </a:br>
            <a:r>
              <a:rPr lang="en-GB" sz="1100" b="0" dirty="0">
                <a:latin typeface="+mn-lt"/>
              </a:rPr>
              <a:t>1 Nov 2011</a:t>
            </a:r>
            <a:br>
              <a:rPr lang="en-GB" sz="1100" b="0" dirty="0">
                <a:latin typeface="+mn-lt"/>
              </a:rPr>
            </a:br>
            <a:endParaRPr lang="en-GB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750144">
            <a:off x="1384300" y="5108575"/>
            <a:ext cx="1038225" cy="15541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0" dirty="0">
                <a:latin typeface="+mn-lt"/>
              </a:rPr>
              <a:t/>
            </a:r>
            <a:br>
              <a:rPr lang="en-GB" sz="1200" b="0" dirty="0">
                <a:latin typeface="+mn-lt"/>
              </a:rPr>
            </a:br>
            <a:r>
              <a:rPr lang="en-GB" sz="1200" b="0" dirty="0">
                <a:latin typeface="+mn-lt"/>
              </a:rPr>
              <a:t>Resolution and conclusions</a:t>
            </a:r>
          </a:p>
          <a:p>
            <a:pPr algn="ctr">
              <a:defRPr/>
            </a:pPr>
            <a:endParaRPr lang="en-GB" sz="1200" b="0" dirty="0">
              <a:latin typeface="+mn-lt"/>
            </a:endParaRPr>
          </a:p>
          <a:p>
            <a:pPr algn="ctr">
              <a:defRPr/>
            </a:pPr>
            <a:r>
              <a:rPr lang="en-GB" sz="1200" b="0" dirty="0">
                <a:latin typeface="+mn-lt"/>
              </a:rPr>
              <a:t>ILC 2011</a:t>
            </a:r>
            <a:br>
              <a:rPr lang="en-GB" sz="1200" b="0" dirty="0">
                <a:latin typeface="+mn-lt"/>
              </a:rPr>
            </a:br>
            <a:r>
              <a:rPr lang="en-GB" sz="1100" b="0" dirty="0">
                <a:latin typeface="+mn-lt"/>
              </a:rPr>
              <a:t/>
            </a:r>
            <a:br>
              <a:rPr lang="en-GB" sz="1100" b="0" dirty="0">
                <a:latin typeface="+mn-lt"/>
              </a:rPr>
            </a:br>
            <a:endParaRPr lang="en-GB" sz="1200" dirty="0">
              <a:latin typeface="+mn-lt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796088" y="5340350"/>
            <a:ext cx="352425" cy="412750"/>
            <a:chOff x="6488283" y="1295962"/>
            <a:chExt cx="352489" cy="412346"/>
          </a:xfrm>
        </p:grpSpPr>
        <p:sp>
          <p:nvSpPr>
            <p:cNvPr id="11" name="Right Arrow 10"/>
            <p:cNvSpPr/>
            <p:nvPr/>
          </p:nvSpPr>
          <p:spPr>
            <a:xfrm>
              <a:off x="6488283" y="1295962"/>
              <a:ext cx="352489" cy="4123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6488283" y="1378431"/>
              <a:ext cx="246107" cy="247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200"/>
            </a:p>
          </p:txBody>
        </p:sp>
      </p:grp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513" y="5046663"/>
            <a:ext cx="16049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0313" y="4802188"/>
            <a:ext cx="1303337" cy="1841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14950" y="4970463"/>
            <a:ext cx="1225550" cy="1751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/>
          <p:nvPr/>
        </p:nvSpPr>
        <p:spPr bwMode="auto">
          <a:xfrm>
            <a:off x="4292600" y="4221163"/>
            <a:ext cx="1635125" cy="485775"/>
          </a:xfrm>
          <a:prstGeom prst="wedgeRoundRectCallout">
            <a:avLst>
              <a:gd name="adj1" fmla="val -40413"/>
              <a:gd name="adj2" fmla="val 158977"/>
              <a:gd name="adj3" fmla="val 16667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200" b="0" dirty="0">
                <a:solidFill>
                  <a:schemeClr val="bg1"/>
                </a:solidFill>
                <a:latin typeface="+mn-lt"/>
              </a:rPr>
              <a:t>Replies from </a:t>
            </a:r>
            <a:br>
              <a:rPr lang="en-GB" sz="1200" b="0" dirty="0">
                <a:solidFill>
                  <a:schemeClr val="bg1"/>
                </a:solidFill>
                <a:latin typeface="+mn-lt"/>
              </a:rPr>
            </a:br>
            <a:r>
              <a:rPr lang="en-GB" sz="1200" b="0" dirty="0">
                <a:solidFill>
                  <a:schemeClr val="bg1"/>
                </a:solidFill>
                <a:latin typeface="+mn-lt"/>
              </a:rPr>
              <a:t>118 member States</a:t>
            </a:r>
          </a:p>
        </p:txBody>
      </p:sp>
    </p:spTree>
    <p:extLst>
      <p:ext uri="{BB962C8B-B14F-4D97-AF65-F5344CB8AC3E}">
        <p14:creationId xmlns:p14="http://schemas.microsoft.com/office/powerpoint/2010/main" xmlns="" val="2012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recommendation</a:t>
            </a:r>
            <a:r>
              <a:rPr lang="en-US" dirty="0"/>
              <a:t> </a:t>
            </a:r>
            <a:r>
              <a:rPr lang="en-US" dirty="0" smtClean="0"/>
              <a:t>at a glance</a:t>
            </a:r>
            <a:endParaRPr lang="fr-FR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349437" y="1880828"/>
          <a:ext cx="8435031" cy="471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436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4699" y="3717032"/>
            <a:ext cx="1728192" cy="1200329"/>
          </a:xfrm>
          <a:prstGeom prst="rect">
            <a:avLst/>
          </a:prstGeom>
          <a:solidFill>
            <a:srgbClr val="FEFBD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General presentation of the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Recommen-dation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7368" y="4581128"/>
            <a:ext cx="2879979" cy="1754326"/>
          </a:xfrm>
          <a:prstGeom prst="rect">
            <a:avLst/>
          </a:prstGeom>
          <a:solidFill>
            <a:srgbClr val="FEFBD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05/06 - Core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definition of the SPF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untouched; Issue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of coverage (i.e. the definition of  residence) 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 after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 substantial debate, the office draft was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retained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1243" y="2996952"/>
            <a:ext cx="3312368" cy="1477328"/>
          </a:xfrm>
          <a:prstGeom prst="rect">
            <a:avLst/>
          </a:prstGeom>
          <a:solidFill>
            <a:srgbClr val="FEFBD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07/06 - Adopted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Draft of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SPF Recommendation and an accompanying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resolution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support the implementation of SPFs on the national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level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at the ILC</a:t>
            </a:r>
            <a:br>
              <a:rPr lang="en-US" dirty="0" smtClean="0"/>
            </a:br>
            <a:r>
              <a:rPr lang="en-US" dirty="0" smtClean="0"/>
              <a:t>(1-14 June 2012)</a:t>
            </a:r>
            <a:endParaRPr lang="fr-FR" dirty="0"/>
          </a:p>
        </p:txBody>
      </p:sp>
      <p:sp>
        <p:nvSpPr>
          <p:cNvPr id="6" name="Right Arrow 5"/>
          <p:cNvSpPr/>
          <p:nvPr/>
        </p:nvSpPr>
        <p:spPr>
          <a:xfrm>
            <a:off x="0" y="1484784"/>
            <a:ext cx="9144000" cy="158417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4908660" y="1988840"/>
            <a:ext cx="648072" cy="57606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>
          <a:xfrm>
            <a:off x="107504" y="1988840"/>
            <a:ext cx="648072" cy="576064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8688" y="1988840"/>
            <a:ext cx="648072" cy="576064"/>
          </a:xfrm>
          <a:prstGeom prst="ellipse">
            <a:avLst/>
          </a:prstGeom>
          <a:solidFill>
            <a:srgbClr val="FBDC6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28681" y="1988840"/>
            <a:ext cx="648072" cy="576064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8674" y="1988840"/>
            <a:ext cx="648072" cy="576064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fr-FR" dirty="0"/>
          </a:p>
        </p:txBody>
      </p:sp>
      <p:sp>
        <p:nvSpPr>
          <p:cNvPr id="13" name="Down Arrow 12"/>
          <p:cNvSpPr/>
          <p:nvPr/>
        </p:nvSpPr>
        <p:spPr>
          <a:xfrm>
            <a:off x="6912260" y="1484784"/>
            <a:ext cx="576064" cy="464323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wn Arrow 14"/>
          <p:cNvSpPr/>
          <p:nvPr/>
        </p:nvSpPr>
        <p:spPr>
          <a:xfrm>
            <a:off x="143508" y="1484784"/>
            <a:ext cx="576064" cy="464323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-36512" y="83845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meeting of the committee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48667" y="1988840"/>
            <a:ext cx="648072" cy="576064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fr-FR" dirty="0"/>
          </a:p>
        </p:txBody>
      </p:sp>
      <p:sp>
        <p:nvSpPr>
          <p:cNvPr id="24" name="Oval 23"/>
          <p:cNvSpPr/>
          <p:nvPr/>
        </p:nvSpPr>
        <p:spPr>
          <a:xfrm>
            <a:off x="5868653" y="1988840"/>
            <a:ext cx="648072" cy="576064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fr-FR" dirty="0"/>
          </a:p>
        </p:txBody>
      </p:sp>
      <p:sp>
        <p:nvSpPr>
          <p:cNvPr id="25" name="Oval 24"/>
          <p:cNvSpPr/>
          <p:nvPr/>
        </p:nvSpPr>
        <p:spPr>
          <a:xfrm>
            <a:off x="6816448" y="1988840"/>
            <a:ext cx="767689" cy="576064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11/13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41243" y="2745794"/>
            <a:ext cx="0" cy="169131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97027" y="2745794"/>
            <a:ext cx="341" cy="358966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6088" y="2732294"/>
            <a:ext cx="0" cy="218506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8915" y="3379150"/>
            <a:ext cx="1512168" cy="369332"/>
          </a:xfrm>
          <a:prstGeom prst="rect">
            <a:avLst/>
          </a:prstGeom>
          <a:solidFill>
            <a:srgbClr val="FEFBD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Amendments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05283" y="2745794"/>
            <a:ext cx="0" cy="100268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52811" y="2745794"/>
            <a:ext cx="1478546" cy="646331"/>
          </a:xfrm>
          <a:prstGeom prst="rect">
            <a:avLst/>
          </a:prstGeom>
          <a:solidFill>
            <a:srgbClr val="FEFBD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General Statements</a:t>
            </a:r>
            <a:endParaRPr lang="fr-FR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52811" y="2762491"/>
            <a:ext cx="0" cy="616659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812360" y="1988840"/>
            <a:ext cx="648072" cy="576064"/>
          </a:xfrm>
          <a:prstGeom prst="ellipse">
            <a:avLst/>
          </a:prstGeom>
          <a:solidFill>
            <a:srgbClr val="66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fr-FR" dirty="0"/>
          </a:p>
        </p:txBody>
      </p:sp>
      <p:sp>
        <p:nvSpPr>
          <p:cNvPr id="41" name="Down Arrow 40"/>
          <p:cNvSpPr/>
          <p:nvPr/>
        </p:nvSpPr>
        <p:spPr>
          <a:xfrm>
            <a:off x="7848364" y="834972"/>
            <a:ext cx="576064" cy="1114136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extBox 41"/>
          <p:cNvSpPr txBox="1"/>
          <p:nvPr/>
        </p:nvSpPr>
        <p:spPr>
          <a:xfrm>
            <a:off x="6516216" y="83845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Adoption of the report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2320" y="1886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Vote of the instrument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4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presentation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social security</a:t>
            </a:r>
          </a:p>
          <a:p>
            <a:r>
              <a:rPr lang="en-US" dirty="0" smtClean="0"/>
              <a:t>The challenge of the extension</a:t>
            </a:r>
          </a:p>
          <a:p>
            <a:r>
              <a:rPr lang="en-US" dirty="0" smtClean="0"/>
              <a:t>The social protection floors: basic entitlement and diversity of approaches</a:t>
            </a:r>
          </a:p>
          <a:p>
            <a:r>
              <a:rPr lang="en-US" dirty="0" smtClean="0"/>
              <a:t>Why it is important?</a:t>
            </a:r>
            <a:endParaRPr lang="en-US" dirty="0"/>
          </a:p>
          <a:p>
            <a:r>
              <a:rPr lang="en-US" dirty="0" smtClean="0"/>
              <a:t>Recommendation on National Floors of Social protection</a:t>
            </a:r>
          </a:p>
          <a:p>
            <a:r>
              <a:rPr lang="en-US" b="1" dirty="0"/>
              <a:t>ILO’s work at regional and country levels</a:t>
            </a:r>
          </a:p>
          <a:p>
            <a:endParaRPr lang="fr-FR" dirty="0"/>
          </a:p>
        </p:txBody>
      </p:sp>
      <p:pic>
        <p:nvPicPr>
          <p:cNvPr id="4" name="Picture 4" descr="ANd9GcTaKRpH6xinpYfIUlJsxCu-KKvsvlrlny0gFWzW9YKzM_w7N4aGH5YbCp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813"/>
            <a:ext cx="1468437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What is social security?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People face contingencies during their lives</a:t>
            </a:r>
            <a:endParaRPr lang="en-GB">
              <a:latin typeface="Calibri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57200" y="4016375"/>
            <a:ext cx="7239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99375" y="37877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000" b="1">
                <a:solidFill>
                  <a:srgbClr val="FF0000"/>
                </a:solidFill>
                <a:latin typeface="Tahoma" pitchFamily="34" charset="0"/>
              </a:rPr>
              <a:t>Life cycle</a:t>
            </a:r>
            <a:endParaRPr lang="en-GB" sz="2000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5126" name="Picture 6" descr="maternity-7926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92375"/>
            <a:ext cx="10969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work-injur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492375"/>
            <a:ext cx="1439862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l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44963"/>
            <a:ext cx="1063625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sicknes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492375"/>
            <a:ext cx="160020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unemploymen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492375"/>
            <a:ext cx="1120775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9childre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9257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igh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8950"/>
            <a:ext cx="140652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debt-collection-laws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389438"/>
            <a:ext cx="960437" cy="1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477000" y="5253038"/>
            <a:ext cx="895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990033"/>
                </a:solidFill>
                <a:latin typeface="Arial Unicode MS" pitchFamily="34" charset="-128"/>
              </a:rPr>
              <a:t>Old age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529263" y="3600450"/>
            <a:ext cx="12033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Arial Unicode MS" pitchFamily="34" charset="-128"/>
              </a:rPr>
              <a:t>Work injury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54025" y="3600450"/>
            <a:ext cx="1022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FF"/>
                </a:solidFill>
                <a:latin typeface="Arial Unicode MS" pitchFamily="34" charset="-128"/>
              </a:rPr>
              <a:t>Maternity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708400" y="3600450"/>
            <a:ext cx="15525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339966"/>
                </a:solidFill>
                <a:latin typeface="Arial Unicode MS" pitchFamily="34" charset="-128"/>
              </a:rPr>
              <a:t>Unemployment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859338" y="4081463"/>
            <a:ext cx="1303337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600" b="1">
                <a:solidFill>
                  <a:srgbClr val="FF6600"/>
                </a:solidFill>
                <a:latin typeface="Arial Unicode MS" pitchFamily="34" charset="-128"/>
              </a:rPr>
              <a:t>Death of the</a:t>
            </a:r>
            <a:br>
              <a:rPr lang="fr-CH" sz="1600" b="1">
                <a:solidFill>
                  <a:srgbClr val="FF6600"/>
                </a:solidFill>
                <a:latin typeface="Arial Unicode MS" pitchFamily="34" charset="-128"/>
              </a:rPr>
            </a:br>
            <a:r>
              <a:rPr lang="fr-CH" sz="1600" b="1">
                <a:solidFill>
                  <a:srgbClr val="FF6600"/>
                </a:solidFill>
                <a:latin typeface="Arial Unicode MS" pitchFamily="34" charset="-128"/>
              </a:rPr>
              <a:t>breadwinner</a:t>
            </a:r>
            <a:endParaRPr lang="en-GB" sz="1600" b="1">
              <a:solidFill>
                <a:srgbClr val="FF6600"/>
              </a:solidFill>
              <a:latin typeface="Arial Unicode MS" pitchFamily="34" charset="-128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60738" y="4081463"/>
            <a:ext cx="9779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CC66"/>
                </a:solidFill>
                <a:latin typeface="Arial Unicode MS" pitchFamily="34" charset="-128"/>
              </a:rPr>
              <a:t>Invalidity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838200" y="4081463"/>
            <a:ext cx="2133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CCFF"/>
                </a:solidFill>
                <a:latin typeface="Arial Unicode MS" pitchFamily="34" charset="-128"/>
              </a:rPr>
              <a:t>Families with children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446088" y="6032500"/>
            <a:ext cx="82296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</a:rPr>
              <a:t>These have financial consequences</a:t>
            </a:r>
            <a:endParaRPr lang="en-GB" sz="3200">
              <a:latin typeface="Calibri" pitchFamily="34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717675" y="3600450"/>
            <a:ext cx="1917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33CC33"/>
                </a:solidFill>
                <a:latin typeface="Arial Unicode MS" pitchFamily="34" charset="-128"/>
              </a:rPr>
              <a:t>Sickness / ill 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26144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level: promotion of the SPF and two-dimensional extension strategy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6671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628800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UNDG-AP Issues Brief on Social Protection- entry points for UNCTs to support the development &amp; progressive implementation of social protection plans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6535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level: promotion of the SPF and two-dimensional extension strategy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628800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/>
              <a:t>The SPF framework was included in UNESCAP major document </a:t>
            </a:r>
            <a:r>
              <a:rPr lang="en-GB" sz="2400" i="1" dirty="0"/>
              <a:t>The promise of protection</a:t>
            </a:r>
            <a:r>
              <a:rPr lang="en-GB" sz="2400" dirty="0"/>
              <a:t> that was launched at the Sixty-seventh session of the Commission on 19-25 May 2011 (</a:t>
            </a:r>
            <a:r>
              <a:rPr lang="en-GB" sz="2400" u="sng" dirty="0">
                <a:hlinkClick r:id="rId2"/>
              </a:rPr>
              <a:t>http://www.unescap.org/commission/67</a:t>
            </a:r>
            <a:r>
              <a:rPr lang="en-GB" sz="2400" u="sng" dirty="0" smtClean="0">
                <a:hlinkClick r:id="rId2"/>
              </a:rPr>
              <a:t>/</a:t>
            </a:r>
            <a:r>
              <a:rPr lang="en-GB" sz="2400" dirty="0" smtClean="0"/>
              <a:t>)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5131"/>
            <a:ext cx="2275528" cy="26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45" y="4180483"/>
            <a:ext cx="2595259" cy="256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51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436096" cy="72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level: promotion of the SPF and two-dimensional extension strategy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615609" y="2636912"/>
            <a:ext cx="3348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“Agreed </a:t>
            </a:r>
            <a:r>
              <a:rPr lang="en-US" dirty="0"/>
              <a:t>on the need to strengthen cooperation amongst ASEAN Member </a:t>
            </a:r>
            <a:r>
              <a:rPr lang="en-US" dirty="0" smtClean="0"/>
              <a:t>States towards </a:t>
            </a:r>
            <a:r>
              <a:rPr lang="en-US" dirty="0"/>
              <a:t>universal coverage of social protection to the peoples of </a:t>
            </a:r>
            <a:r>
              <a:rPr lang="en-US" dirty="0" smtClean="0"/>
              <a:t>ASEAN”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915034"/>
            <a:ext cx="334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TOWARDS A COMMON DENOMINATOR???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Country level: a phased </a:t>
            </a:r>
            <a:r>
              <a:rPr lang="en-US" dirty="0" smtClean="0"/>
              <a:t>approach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68356" y="112474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Step </a:t>
            </a:r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- Promotion of the SPF and two-dimensional extension strategy</a:t>
            </a:r>
            <a:endParaRPr lang="fr-FR" sz="32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08791"/>
            <a:ext cx="4874480" cy="31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7544" y="2564904"/>
            <a:ext cx="3117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Cambodia’s NSPS</a:t>
            </a:r>
            <a:endParaRPr lang="fr-FR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2564904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Viet Nam: visit of </a:t>
            </a:r>
            <a:r>
              <a:rPr lang="en-US" sz="3200" b="1" dirty="0" err="1" smtClean="0"/>
              <a:t>Mrs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Bachelet</a:t>
            </a:r>
            <a:endParaRPr lang="fr-FR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1471" y="3771434"/>
            <a:ext cx="2679490" cy="17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02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4" name="Group 3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770087885"/>
              </p:ext>
            </p:extLst>
          </p:nvPr>
        </p:nvGraphicFramePr>
        <p:xfrm>
          <a:off x="395536" y="1663872"/>
          <a:ext cx="8352705" cy="4933480"/>
        </p:xfrm>
        <a:graphic>
          <a:graphicData uri="http://schemas.openxmlformats.org/drawingml/2006/table">
            <a:tbl>
              <a:tblPr/>
              <a:tblGrid>
                <a:gridCol w="1168466"/>
                <a:gridCol w="1205294"/>
                <a:gridCol w="1195250"/>
                <a:gridCol w="1215339"/>
                <a:gridCol w="910667"/>
                <a:gridCol w="1367674"/>
                <a:gridCol w="1290015"/>
              </a:tblGrid>
              <a:tr h="3881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SPF objectives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5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Existing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SP provision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Planned SP provisions (strategy)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Gaps</a:t>
                      </a: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15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Recommendations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</a:tr>
              <a:tr h="8164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Design gaps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Implemen-tation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issues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305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Health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8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Children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217">
                <a:tc>
                  <a:txBody>
                    <a:bodyPr/>
                    <a:lstStyle/>
                    <a:p>
                      <a:pPr marL="0" marR="0" lvl="0" indent="15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Working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age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2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Elderly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548011" y="2965661"/>
            <a:ext cx="3888432" cy="3455988"/>
            <a:chOff x="1331640" y="2786574"/>
            <a:chExt cx="3888432" cy="3455988"/>
          </a:xfrm>
        </p:grpSpPr>
        <p:sp>
          <p:nvSpPr>
            <p:cNvPr id="19535" name="AutoShape 323"/>
            <p:cNvSpPr>
              <a:spLocks/>
            </p:cNvSpPr>
            <p:nvPr/>
          </p:nvSpPr>
          <p:spPr bwMode="auto">
            <a:xfrm>
              <a:off x="1331640" y="2786574"/>
              <a:ext cx="647700" cy="3455988"/>
            </a:xfrm>
            <a:prstGeom prst="rightBrace">
              <a:avLst>
                <a:gd name="adj1" fmla="val 44465"/>
                <a:gd name="adj2" fmla="val 71334"/>
              </a:avLst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6" name="Text Box 326"/>
            <p:cNvSpPr txBox="1">
              <a:spLocks noChangeArrowheads="1"/>
            </p:cNvSpPr>
            <p:nvPr/>
          </p:nvSpPr>
          <p:spPr bwMode="auto">
            <a:xfrm>
              <a:off x="1979985" y="4789264"/>
              <a:ext cx="3240087" cy="101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ko-KR" sz="2000" b="1" dirty="0">
                  <a:latin typeface="Calibri" pitchFamily="34" charset="0"/>
                  <a:ea typeface="Gulim" pitchFamily="34" charset="-127"/>
                </a:rPr>
                <a:t>Social Protection Floor template: guarantees and objectives</a:t>
              </a:r>
              <a:endParaRPr lang="en-GB" sz="2000" b="1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39169" y="2888008"/>
            <a:ext cx="2845085" cy="1065075"/>
            <a:chOff x="2122798" y="2708921"/>
            <a:chExt cx="2845085" cy="1065075"/>
          </a:xfrm>
        </p:grpSpPr>
        <p:sp>
          <p:nvSpPr>
            <p:cNvPr id="19532" name="Text Box 332"/>
            <p:cNvSpPr txBox="1">
              <a:spLocks noChangeArrowheads="1"/>
            </p:cNvSpPr>
            <p:nvPr/>
          </p:nvSpPr>
          <p:spPr bwMode="auto">
            <a:xfrm>
              <a:off x="2122798" y="3066110"/>
              <a:ext cx="284508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ko-KR" sz="2000" b="1" dirty="0" smtClean="0">
                  <a:latin typeface="Calibri" pitchFamily="34" charset="0"/>
                  <a:ea typeface="Gulim" pitchFamily="34" charset="-127"/>
                </a:rPr>
                <a:t>The Social Protection Situation</a:t>
              </a:r>
              <a:endParaRPr lang="fr-FR" sz="2000" b="1" dirty="0">
                <a:latin typeface="Calibri" pitchFamily="34" charset="0"/>
              </a:endParaRPr>
            </a:p>
          </p:txBody>
        </p:sp>
        <p:sp>
          <p:nvSpPr>
            <p:cNvPr id="19533" name="AutoShape 333"/>
            <p:cNvSpPr>
              <a:spLocks/>
            </p:cNvSpPr>
            <p:nvPr/>
          </p:nvSpPr>
          <p:spPr bwMode="auto">
            <a:xfrm rot="5400000">
              <a:off x="3583235" y="1681462"/>
              <a:ext cx="357190" cy="2412107"/>
            </a:xfrm>
            <a:prstGeom prst="rightBrace">
              <a:avLst>
                <a:gd name="adj1" fmla="val 36961"/>
                <a:gd name="adj2" fmla="val 50000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84254" y="2888009"/>
            <a:ext cx="2268412" cy="1792422"/>
            <a:chOff x="4967883" y="2708922"/>
            <a:chExt cx="2268412" cy="1792422"/>
          </a:xfrm>
        </p:grpSpPr>
        <p:sp>
          <p:nvSpPr>
            <p:cNvPr id="19529" name="Text Box 338"/>
            <p:cNvSpPr txBox="1">
              <a:spLocks noChangeArrowheads="1"/>
            </p:cNvSpPr>
            <p:nvPr/>
          </p:nvSpPr>
          <p:spPr bwMode="auto">
            <a:xfrm>
              <a:off x="4967883" y="3177905"/>
              <a:ext cx="2196405" cy="1323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ko-KR" sz="2000" b="1" dirty="0" smtClean="0">
                  <a:latin typeface="Calibri" pitchFamily="34" charset="0"/>
                  <a:ea typeface="Gulim" pitchFamily="34" charset="-127"/>
                </a:rPr>
                <a:t>Design </a:t>
              </a:r>
              <a:r>
                <a:rPr lang="en-GB" altLang="ko-KR" sz="2000" b="1" dirty="0">
                  <a:latin typeface="Calibri" pitchFamily="34" charset="0"/>
                  <a:ea typeface="Gulim" pitchFamily="34" charset="-127"/>
                </a:rPr>
                <a:t>gaps </a:t>
              </a:r>
              <a:r>
                <a:rPr lang="en-GB" altLang="ko-KR" sz="2000" b="1" dirty="0" smtClean="0">
                  <a:latin typeface="Calibri" pitchFamily="34" charset="0"/>
                  <a:ea typeface="Gulim" pitchFamily="34" charset="-127"/>
                </a:rPr>
                <a:t>and implementation issues (to complete the SPF)</a:t>
              </a:r>
              <a:endParaRPr lang="en-GB" b="1" dirty="0">
                <a:latin typeface="Calibri" pitchFamily="34" charset="0"/>
              </a:endParaRPr>
            </a:p>
          </p:txBody>
        </p:sp>
        <p:sp>
          <p:nvSpPr>
            <p:cNvPr id="19530" name="AutoShape 339"/>
            <p:cNvSpPr>
              <a:spLocks/>
            </p:cNvSpPr>
            <p:nvPr/>
          </p:nvSpPr>
          <p:spPr bwMode="auto">
            <a:xfrm rot="5400000">
              <a:off x="5859424" y="1835289"/>
              <a:ext cx="503238" cy="2250504"/>
            </a:xfrm>
            <a:prstGeom prst="rightBrace">
              <a:avLst>
                <a:gd name="adj1" fmla="val 35778"/>
                <a:gd name="adj2" fmla="val 50000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9523" name="Text Box 350"/>
          <p:cNvSpPr txBox="1">
            <a:spLocks noChangeArrowheads="1"/>
          </p:cNvSpPr>
          <p:nvPr/>
        </p:nvSpPr>
        <p:spPr bwMode="auto">
          <a:xfrm>
            <a:off x="6300539" y="5048247"/>
            <a:ext cx="2447925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ko-KR" sz="2000" b="1" dirty="0">
                <a:latin typeface="Calibri" pitchFamily="34" charset="0"/>
                <a:ea typeface="Gulim" pitchFamily="34" charset="-127"/>
              </a:rPr>
              <a:t>Priority policy options</a:t>
            </a:r>
            <a:r>
              <a:rPr lang="fr-FR" altLang="ko-KR" sz="2000" b="1" dirty="0">
                <a:latin typeface="Calibri" pitchFamily="34" charset="0"/>
                <a:ea typeface="Gulim" pitchFamily="34" charset="-127"/>
              </a:rPr>
              <a:t> t</a:t>
            </a:r>
            <a:r>
              <a:rPr lang="en-GB" altLang="ko-KR" sz="2000" b="1" dirty="0">
                <a:latin typeface="Calibri" pitchFamily="34" charset="0"/>
                <a:ea typeface="Gulim" pitchFamily="34" charset="-127"/>
              </a:rPr>
              <a:t>o be decided through national </a:t>
            </a:r>
            <a:r>
              <a:rPr lang="en-GB" altLang="ko-KR" sz="2000" b="1" dirty="0" smtClean="0">
                <a:latin typeface="Calibri" pitchFamily="34" charset="0"/>
                <a:ea typeface="Gulim" pitchFamily="34" charset="-127"/>
              </a:rPr>
              <a:t>dialogue</a:t>
            </a:r>
            <a:endParaRPr lang="fr-FR" sz="2000" b="1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24501" y="2815999"/>
            <a:ext cx="504230" cy="2232248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/>
              <a:t>Country level: a phased </a:t>
            </a:r>
            <a:r>
              <a:rPr lang="en-US" sz="4900" dirty="0" smtClean="0"/>
              <a:t>approach</a:t>
            </a:r>
          </a:p>
          <a:p>
            <a:r>
              <a:rPr lang="en-US" sz="3600" dirty="0"/>
              <a:t>Step </a:t>
            </a:r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dirty="0"/>
              <a:t> –Assessment of social protection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33747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 noGrp="1"/>
          </p:cNvSpPr>
          <p:nvPr>
            <p:ph type="title"/>
          </p:nvPr>
        </p:nvSpPr>
        <p:spPr>
          <a:xfrm>
            <a:off x="-36512" y="274638"/>
            <a:ext cx="914501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/>
              <a:t>Country level: a phased approach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/>
              <a:t>Step </a:t>
            </a:r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dirty="0"/>
              <a:t> – </a:t>
            </a:r>
            <a:r>
              <a:rPr lang="en-US" sz="3600" dirty="0" smtClean="0"/>
              <a:t>The costing of “SPF” recommendations</a:t>
            </a:r>
            <a:endParaRPr lang="fr-FR" sz="3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48" y="1774571"/>
            <a:ext cx="8750340" cy="439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599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Costing results of completing the SPF gap, Thailand, May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025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 / country</a:t>
            </a:r>
            <a:endParaRPr lang="fr-FR" dirty="0"/>
          </a:p>
        </p:txBody>
      </p:sp>
      <p:sp>
        <p:nvSpPr>
          <p:cNvPr id="3" name="Right Arrow 2"/>
          <p:cNvSpPr/>
          <p:nvPr/>
        </p:nvSpPr>
        <p:spPr>
          <a:xfrm>
            <a:off x="0" y="1988840"/>
            <a:ext cx="9144000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4230811" y="2517745"/>
            <a:ext cx="648072" cy="576064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713232" y="2492896"/>
            <a:ext cx="648072" cy="576064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2070571" y="2492896"/>
            <a:ext cx="648072" cy="576064"/>
          </a:xfrm>
          <a:prstGeom prst="ellipse">
            <a:avLst/>
          </a:prstGeom>
          <a:solidFill>
            <a:srgbClr val="FBDC6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6"/>
          <p:cNvSpPr/>
          <p:nvPr/>
        </p:nvSpPr>
        <p:spPr>
          <a:xfrm>
            <a:off x="2502619" y="2492896"/>
            <a:ext cx="648072" cy="576064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val 20"/>
          <p:cNvSpPr/>
          <p:nvPr/>
        </p:nvSpPr>
        <p:spPr>
          <a:xfrm>
            <a:off x="2934667" y="2492896"/>
            <a:ext cx="648072" cy="576064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Down Arrow 27"/>
          <p:cNvSpPr/>
          <p:nvPr/>
        </p:nvSpPr>
        <p:spPr>
          <a:xfrm>
            <a:off x="4302819" y="1988840"/>
            <a:ext cx="576064" cy="464323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28"/>
          <p:cNvSpPr txBox="1"/>
          <p:nvPr/>
        </p:nvSpPr>
        <p:spPr>
          <a:xfrm>
            <a:off x="3964406" y="1556792"/>
            <a:ext cx="120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Training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4120" y="3212976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VIETNAM</a:t>
            </a:r>
            <a:endParaRPr lang="fr-FR" dirty="0"/>
          </a:p>
        </p:txBody>
      </p:sp>
      <p:sp>
        <p:nvSpPr>
          <p:cNvPr id="31" name="Down Arrow 30"/>
          <p:cNvSpPr/>
          <p:nvPr/>
        </p:nvSpPr>
        <p:spPr>
          <a:xfrm>
            <a:off x="749236" y="1988840"/>
            <a:ext cx="576064" cy="464323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436014" y="1556792"/>
            <a:ext cx="120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Training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590" y="1268760"/>
            <a:ext cx="111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NOV.2010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1926555" y="186200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 ….. 2012</a:t>
            </a:r>
            <a:endParaRPr lang="fr-FR" dirty="0"/>
          </a:p>
        </p:txBody>
      </p:sp>
      <p:sp>
        <p:nvSpPr>
          <p:cNvPr id="35" name="TextBox 34"/>
          <p:cNvSpPr txBox="1"/>
          <p:nvPr/>
        </p:nvSpPr>
        <p:spPr>
          <a:xfrm>
            <a:off x="2446127" y="3491716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INDONESIA</a:t>
            </a: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>
            <a:off x="2932312" y="378904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THAILAND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2265125" y="42930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PRELIMINARY COSTING IN CAMBODIA</a:t>
            </a:r>
            <a:endParaRPr lang="fr-FR" dirty="0"/>
          </a:p>
        </p:txBody>
      </p:sp>
      <p:sp>
        <p:nvSpPr>
          <p:cNvPr id="38" name="TextBox 37"/>
          <p:cNvSpPr txBox="1"/>
          <p:nvPr/>
        </p:nvSpPr>
        <p:spPr>
          <a:xfrm>
            <a:off x="3977550" y="1268760"/>
            <a:ext cx="112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2012</a:t>
            </a:r>
            <a:endParaRPr lang="fr-FR" dirty="0"/>
          </a:p>
        </p:txBody>
      </p:sp>
      <p:sp>
        <p:nvSpPr>
          <p:cNvPr id="39" name="Oval 38"/>
          <p:cNvSpPr/>
          <p:nvPr/>
        </p:nvSpPr>
        <p:spPr>
          <a:xfrm>
            <a:off x="5526955" y="2492896"/>
            <a:ext cx="648072" cy="576064"/>
          </a:xfrm>
          <a:prstGeom prst="ellipse">
            <a:avLst/>
          </a:prstGeom>
          <a:solidFill>
            <a:srgbClr val="FBDC6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val 39"/>
          <p:cNvSpPr/>
          <p:nvPr/>
        </p:nvSpPr>
        <p:spPr>
          <a:xfrm>
            <a:off x="5959003" y="2492896"/>
            <a:ext cx="648072" cy="576064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val 40"/>
          <p:cNvSpPr/>
          <p:nvPr/>
        </p:nvSpPr>
        <p:spPr>
          <a:xfrm>
            <a:off x="6391051" y="2492896"/>
            <a:ext cx="648072" cy="576064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24"/>
          <p:cNvSpPr/>
          <p:nvPr/>
        </p:nvSpPr>
        <p:spPr>
          <a:xfrm>
            <a:off x="6823099" y="2492896"/>
            <a:ext cx="648072" cy="57606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TextBox 42"/>
          <p:cNvSpPr txBox="1"/>
          <p:nvPr/>
        </p:nvSpPr>
        <p:spPr>
          <a:xfrm>
            <a:off x="5610399" y="184482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 ….. 2014</a:t>
            </a:r>
            <a:endParaRPr lang="fr-FR" dirty="0"/>
          </a:p>
        </p:txBody>
      </p:sp>
      <p:sp>
        <p:nvSpPr>
          <p:cNvPr id="44" name="TextBox 43"/>
          <p:cNvSpPr txBox="1"/>
          <p:nvPr/>
        </p:nvSpPr>
        <p:spPr>
          <a:xfrm>
            <a:off x="5814560" y="3212976"/>
            <a:ext cx="100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LAO PDR</a:t>
            </a:r>
            <a:endParaRPr lang="fr-FR" dirty="0"/>
          </a:p>
        </p:txBody>
      </p:sp>
      <p:sp>
        <p:nvSpPr>
          <p:cNvPr id="45" name="TextBox 44"/>
          <p:cNvSpPr txBox="1"/>
          <p:nvPr/>
        </p:nvSpPr>
        <p:spPr>
          <a:xfrm>
            <a:off x="6406567" y="3491716"/>
            <a:ext cx="13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PHILIPPINES</a:t>
            </a:r>
            <a:endParaRPr lang="fr-FR" dirty="0"/>
          </a:p>
        </p:txBody>
      </p:sp>
      <p:sp>
        <p:nvSpPr>
          <p:cNvPr id="46" name="TextBox 45"/>
          <p:cNvSpPr txBox="1"/>
          <p:nvPr/>
        </p:nvSpPr>
        <p:spPr>
          <a:xfrm>
            <a:off x="6892752" y="3789040"/>
            <a:ext cx="113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MALAYSIA</a:t>
            </a:r>
            <a:endParaRPr lang="fr-FR" dirty="0"/>
          </a:p>
        </p:txBody>
      </p:sp>
      <p:sp>
        <p:nvSpPr>
          <p:cNvPr id="48" name="TextBox 47"/>
          <p:cNvSpPr txBox="1"/>
          <p:nvPr/>
        </p:nvSpPr>
        <p:spPr>
          <a:xfrm>
            <a:off x="7343651" y="407707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…???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093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Country level: a phased </a:t>
            </a:r>
            <a:r>
              <a:rPr lang="en-US" dirty="0" smtClean="0"/>
              <a:t>approach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6673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Step </a:t>
            </a:r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– Technical </a:t>
            </a:r>
            <a:r>
              <a:rPr lang="en-US" sz="3200" dirty="0"/>
              <a:t>assistance to the design, implementation, monitoring </a:t>
            </a:r>
            <a:r>
              <a:rPr lang="en-US" sz="3200" dirty="0" smtClean="0"/>
              <a:t>of SP schemes</a:t>
            </a:r>
            <a:endParaRPr lang="fr-FR" sz="3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88985"/>
            <a:ext cx="1517552" cy="17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2" y="3501008"/>
            <a:ext cx="1488085" cy="13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2" y="5426369"/>
            <a:ext cx="1511750" cy="14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5"/>
          <a:stretch>
            <a:fillRect/>
          </a:stretch>
        </p:blipFill>
        <p:spPr bwMode="auto">
          <a:xfrm>
            <a:off x="779904" y="2223241"/>
            <a:ext cx="1478559" cy="12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31862" y="2596262"/>
            <a:ext cx="5451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Health </a:t>
            </a:r>
            <a:r>
              <a:rPr lang="en-US" sz="2400" dirty="0" smtClean="0"/>
              <a:t>care schemes </a:t>
            </a:r>
            <a:r>
              <a:rPr lang="en-US" sz="2400" dirty="0"/>
              <a:t>(Cambodia, Lao PDR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87824" y="443711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Unemployment insurance schemes (Viet Nam, </a:t>
            </a:r>
            <a:r>
              <a:rPr lang="en-US" sz="2400" dirty="0" smtClean="0"/>
              <a:t>Malaysia)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519183" y="3573016"/>
            <a:ext cx="682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 Allowance (Thailand)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691680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Long </a:t>
            </a:r>
            <a:r>
              <a:rPr lang="en-US" sz="2400" dirty="0"/>
              <a:t>term care schemes (Thailand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Pension schemes (Viet Nam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897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Country level: a phased </a:t>
            </a:r>
            <a:r>
              <a:rPr lang="en-US" dirty="0" smtClean="0"/>
              <a:t>approach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6673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Step </a:t>
            </a:r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– Technical assistance for the implementation of coordinated SP plans</a:t>
            </a:r>
            <a:endParaRPr lang="fr-FR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900" y="2348880"/>
            <a:ext cx="7102484" cy="420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45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582" y="6237312"/>
            <a:ext cx="150462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/>
          <p:cNvGrpSpPr/>
          <p:nvPr/>
        </p:nvGrpSpPr>
        <p:grpSpPr>
          <a:xfrm>
            <a:off x="899594" y="4374396"/>
            <a:ext cx="6964652" cy="1862916"/>
            <a:chOff x="899594" y="4374396"/>
            <a:chExt cx="6964652" cy="1862916"/>
          </a:xfrm>
        </p:grpSpPr>
        <p:sp>
          <p:nvSpPr>
            <p:cNvPr id="29" name="Rectangle 28"/>
            <p:cNvSpPr/>
            <p:nvPr/>
          </p:nvSpPr>
          <p:spPr>
            <a:xfrm>
              <a:off x="2771800" y="5433832"/>
              <a:ext cx="1656184" cy="80348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</a:rPr>
                <a:t>PEOPLE service</a:t>
              </a:r>
              <a:endParaRPr lang="fr-FR" sz="2400" dirty="0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2627784" y="4929776"/>
              <a:ext cx="1944216" cy="504056"/>
            </a:xfrm>
            <a:prstGeom prst="triangl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Elbow Connector 32"/>
            <p:cNvCxnSpPr>
              <a:stCxn id="29" idx="1"/>
              <a:endCxn id="17" idx="2"/>
            </p:cNvCxnSpPr>
            <p:nvPr/>
          </p:nvCxnSpPr>
          <p:spPr>
            <a:xfrm rot="10800000">
              <a:off x="899594" y="4797884"/>
              <a:ext cx="1872207" cy="103768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9" idx="3"/>
              <a:endCxn id="22" idx="2"/>
            </p:cNvCxnSpPr>
            <p:nvPr/>
          </p:nvCxnSpPr>
          <p:spPr>
            <a:xfrm flipH="1" flipV="1">
              <a:off x="4159887" y="4374396"/>
              <a:ext cx="268097" cy="1461176"/>
            </a:xfrm>
            <a:prstGeom prst="bentConnector4">
              <a:avLst>
                <a:gd name="adj1" fmla="val -85268"/>
                <a:gd name="adj2" fmla="val 6374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29" idx="3"/>
              <a:endCxn id="23" idx="2"/>
            </p:cNvCxnSpPr>
            <p:nvPr/>
          </p:nvCxnSpPr>
          <p:spPr>
            <a:xfrm flipV="1">
              <a:off x="4427984" y="4374396"/>
              <a:ext cx="501657" cy="146117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29" idx="3"/>
              <a:endCxn id="25" idx="2"/>
            </p:cNvCxnSpPr>
            <p:nvPr/>
          </p:nvCxnSpPr>
          <p:spPr>
            <a:xfrm flipV="1">
              <a:off x="4427984" y="4375128"/>
              <a:ext cx="2306793" cy="146044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9" idx="3"/>
              <a:endCxn id="26" idx="2"/>
            </p:cNvCxnSpPr>
            <p:nvPr/>
          </p:nvCxnSpPr>
          <p:spPr>
            <a:xfrm flipV="1">
              <a:off x="4427984" y="4375128"/>
              <a:ext cx="3436262" cy="146044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29" idx="1"/>
              <a:endCxn id="20" idx="2"/>
            </p:cNvCxnSpPr>
            <p:nvPr/>
          </p:nvCxnSpPr>
          <p:spPr>
            <a:xfrm rot="10800000">
              <a:off x="2616038" y="4797884"/>
              <a:ext cx="155762" cy="103768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29" idx="3"/>
              <a:endCxn id="24" idx="2"/>
            </p:cNvCxnSpPr>
            <p:nvPr/>
          </p:nvCxnSpPr>
          <p:spPr>
            <a:xfrm flipV="1">
              <a:off x="4427984" y="4375128"/>
              <a:ext cx="1484997" cy="146044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8235" y="6052646"/>
            <a:ext cx="189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Commune/district</a:t>
            </a:r>
            <a:endParaRPr lang="fr-FR" dirty="0"/>
          </a:p>
        </p:txBody>
      </p:sp>
      <p:sp>
        <p:nvSpPr>
          <p:cNvPr id="63" name="TextBox 62"/>
          <p:cNvSpPr txBox="1"/>
          <p:nvPr/>
        </p:nvSpPr>
        <p:spPr>
          <a:xfrm>
            <a:off x="38235" y="1115452"/>
            <a:ext cx="146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level</a:t>
            </a:r>
            <a:endParaRPr lang="fr-FR" dirty="0"/>
          </a:p>
        </p:txBody>
      </p:sp>
      <p:grpSp>
        <p:nvGrpSpPr>
          <p:cNvPr id="99" name="Group 98"/>
          <p:cNvGrpSpPr/>
          <p:nvPr/>
        </p:nvGrpSpPr>
        <p:grpSpPr>
          <a:xfrm>
            <a:off x="179512" y="116632"/>
            <a:ext cx="8424936" cy="5004556"/>
            <a:chOff x="179512" y="116632"/>
            <a:chExt cx="8424936" cy="5004556"/>
          </a:xfrm>
        </p:grpSpPr>
        <p:sp>
          <p:nvSpPr>
            <p:cNvPr id="4" name="TextBox 3"/>
            <p:cNvSpPr txBox="1"/>
            <p:nvPr/>
          </p:nvSpPr>
          <p:spPr>
            <a:xfrm>
              <a:off x="525668" y="116632"/>
              <a:ext cx="828560" cy="36933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MoLVT</a:t>
              </a:r>
              <a:endParaRPr lang="fr-FR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8100" y="116632"/>
              <a:ext cx="615874" cy="369332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MoE</a:t>
              </a:r>
              <a:endParaRPr lang="fr-FR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43832" y="116632"/>
              <a:ext cx="647934" cy="369332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MoH</a:t>
              </a:r>
              <a:endParaRPr lang="fr-F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84928" y="116632"/>
              <a:ext cx="740844" cy="369332"/>
            </a:xfrm>
            <a:prstGeom prst="rect">
              <a:avLst/>
            </a:prstGeom>
            <a:solidFill>
              <a:srgbClr val="9966FF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MoSA</a:t>
              </a:r>
              <a:endParaRPr lang="fr-F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4043" y="116632"/>
              <a:ext cx="1480405" cy="369332"/>
            </a:xfrm>
            <a:prstGeom prst="rect">
              <a:avLst/>
            </a:prstGeom>
            <a:solidFill>
              <a:srgbClr val="FF9933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MoRuralDevlt</a:t>
              </a:r>
              <a:endParaRPr lang="fr-F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381" y="4428552"/>
              <a:ext cx="1216423" cy="369332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JobCenters</a:t>
              </a:r>
              <a:endParaRPr lang="fr-FR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79512" y="4005796"/>
              <a:ext cx="1440160" cy="369332"/>
              <a:chOff x="179512" y="4509120"/>
              <a:chExt cx="1440160" cy="36933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79512" y="4509120"/>
                <a:ext cx="652743" cy="369332"/>
              </a:xfrm>
              <a:prstGeom prst="rect">
                <a:avLst/>
              </a:prstGeom>
              <a:solidFill>
                <a:srgbClr val="3399FF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TVET</a:t>
                </a:r>
                <a:endParaRPr lang="fr-FR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68532" y="4509120"/>
                <a:ext cx="651140" cy="369332"/>
              </a:xfrm>
              <a:prstGeom prst="rect">
                <a:avLst/>
              </a:prstGeom>
              <a:solidFill>
                <a:srgbClr val="3399FF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NSSF</a:t>
                </a:r>
                <a:endParaRPr lang="fr-FR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942777" y="4005796"/>
              <a:ext cx="1346522" cy="36933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Scholarships</a:t>
              </a:r>
              <a:endParaRPr lang="fr-F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35696" y="4428552"/>
              <a:ext cx="1560684" cy="36933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School feeding</a:t>
              </a:r>
              <a:endParaRPr lang="fr-FR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43518" y="4005064"/>
              <a:ext cx="1448562" cy="369332"/>
              <a:chOff x="3651231" y="4508388"/>
              <a:chExt cx="1448562" cy="3693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651231" y="4508388"/>
                <a:ext cx="632737" cy="369332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HEFs</a:t>
                </a:r>
                <a:endParaRPr lang="fr-FR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374915" y="4508388"/>
                <a:ext cx="724878" cy="369332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CBHIs</a:t>
                </a:r>
                <a:endParaRPr lang="fr-FR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490429" y="4005796"/>
              <a:ext cx="1529843" cy="369332"/>
              <a:chOff x="4971427" y="4509120"/>
              <a:chExt cx="1529843" cy="36933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971427" y="4509120"/>
                <a:ext cx="845103" cy="369332"/>
              </a:xfrm>
              <a:prstGeom prst="rect">
                <a:avLst/>
              </a:prstGeom>
              <a:solidFill>
                <a:srgbClr val="9966FF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NSSF-C</a:t>
                </a:r>
                <a:endParaRPr lang="fr-FR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30280" y="4509120"/>
                <a:ext cx="570990" cy="369332"/>
              </a:xfrm>
              <a:prstGeom prst="rect">
                <a:avLst/>
              </a:prstGeom>
              <a:solidFill>
                <a:srgbClr val="9966FF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NFV</a:t>
                </a:r>
                <a:endParaRPr lang="fr-FR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550698" y="4005796"/>
              <a:ext cx="627095" cy="369332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PWP</a:t>
              </a:r>
              <a:endParaRPr lang="fr-FR" dirty="0"/>
            </a:p>
          </p:txBody>
        </p:sp>
        <p:sp>
          <p:nvSpPr>
            <p:cNvPr id="50" name="Down Arrow 49"/>
            <p:cNvSpPr/>
            <p:nvPr/>
          </p:nvSpPr>
          <p:spPr>
            <a:xfrm>
              <a:off x="505883" y="485964"/>
              <a:ext cx="788219" cy="3519100"/>
            </a:xfrm>
            <a:prstGeom prst="downArrow">
              <a:avLst/>
            </a:pr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2199605" y="485964"/>
              <a:ext cx="788219" cy="3509808"/>
            </a:xfrm>
            <a:prstGeom prst="downArrow">
              <a:avLst/>
            </a:prstGeom>
            <a:solidFill>
              <a:srgbClr val="FF66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Down Arrow 51"/>
            <p:cNvSpPr/>
            <p:nvPr/>
          </p:nvSpPr>
          <p:spPr>
            <a:xfrm>
              <a:off x="4215829" y="485964"/>
              <a:ext cx="788219" cy="3509808"/>
            </a:xfrm>
            <a:prstGeom prst="downArrow">
              <a:avLst/>
            </a:pr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5872013" y="485964"/>
              <a:ext cx="788219" cy="3509808"/>
            </a:xfrm>
            <a:prstGeom prst="downArrow">
              <a:avLst/>
            </a:prstGeom>
            <a:solidFill>
              <a:srgbClr val="993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Down Arrow 53"/>
            <p:cNvSpPr/>
            <p:nvPr/>
          </p:nvSpPr>
          <p:spPr>
            <a:xfrm>
              <a:off x="7452320" y="485964"/>
              <a:ext cx="788219" cy="3509808"/>
            </a:xfrm>
            <a:prstGeom prst="downArrow">
              <a:avLst/>
            </a:prstGeom>
            <a:solidFill>
              <a:srgbClr val="FF99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Can 63"/>
            <p:cNvSpPr/>
            <p:nvPr/>
          </p:nvSpPr>
          <p:spPr>
            <a:xfrm>
              <a:off x="979847" y="4853322"/>
              <a:ext cx="225284" cy="252028"/>
            </a:xfrm>
            <a:prstGeom prst="can">
              <a:avLst/>
            </a:prstGeom>
            <a:solidFill>
              <a:srgbClr val="33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Can 64"/>
            <p:cNvSpPr/>
            <p:nvPr/>
          </p:nvSpPr>
          <p:spPr>
            <a:xfrm>
              <a:off x="2699792" y="4869160"/>
              <a:ext cx="225284" cy="252028"/>
            </a:xfrm>
            <a:prstGeom prst="can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6" name="Can 65"/>
            <p:cNvSpPr/>
            <p:nvPr/>
          </p:nvSpPr>
          <p:spPr>
            <a:xfrm>
              <a:off x="4418724" y="4437112"/>
              <a:ext cx="225284" cy="252028"/>
            </a:xfrm>
            <a:prstGeom prst="can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Can 66"/>
            <p:cNvSpPr/>
            <p:nvPr/>
          </p:nvSpPr>
          <p:spPr>
            <a:xfrm>
              <a:off x="6218924" y="4437112"/>
              <a:ext cx="225284" cy="252028"/>
            </a:xfrm>
            <a:prstGeom prst="can">
              <a:avLst/>
            </a:prstGeom>
            <a:solidFill>
              <a:srgbClr val="99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Can 67"/>
            <p:cNvSpPr/>
            <p:nvPr/>
          </p:nvSpPr>
          <p:spPr>
            <a:xfrm>
              <a:off x="7956376" y="4437112"/>
              <a:ext cx="225284" cy="252028"/>
            </a:xfrm>
            <a:prstGeom prst="can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99892" y="2411596"/>
            <a:ext cx="4284476" cy="945396"/>
            <a:chOff x="3599892" y="2411596"/>
            <a:chExt cx="4284476" cy="945396"/>
          </a:xfrm>
        </p:grpSpPr>
        <p:sp>
          <p:nvSpPr>
            <p:cNvPr id="14" name="TextBox 13"/>
            <p:cNvSpPr txBox="1"/>
            <p:nvPr/>
          </p:nvSpPr>
          <p:spPr>
            <a:xfrm>
              <a:off x="4454874" y="2710661"/>
              <a:ext cx="3429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Defines indicators &amp; guidelines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Analyses the data from DB</a:t>
              </a:r>
              <a:endParaRPr lang="fr-FR" dirty="0"/>
            </a:p>
          </p:txBody>
        </p:sp>
        <p:cxnSp>
          <p:nvCxnSpPr>
            <p:cNvPr id="61" name="Straight Arrow Connector 60"/>
            <p:cNvCxnSpPr>
              <a:stCxn id="12" idx="1"/>
              <a:endCxn id="10" idx="4"/>
            </p:cNvCxnSpPr>
            <p:nvPr/>
          </p:nvCxnSpPr>
          <p:spPr>
            <a:xfrm flipH="1" flipV="1">
              <a:off x="3599892" y="2420888"/>
              <a:ext cx="1" cy="360040"/>
            </a:xfrm>
            <a:prstGeom prst="straightConnector1">
              <a:avLst/>
            </a:prstGeom>
            <a:ln w="38100"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026823" y="2411596"/>
              <a:ext cx="1274708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CARD-SPCU</a:t>
              </a:r>
              <a:endParaRPr lang="fr-FR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1381" y="332656"/>
            <a:ext cx="8457084" cy="2088232"/>
            <a:chOff x="291381" y="332656"/>
            <a:chExt cx="8457084" cy="2088232"/>
          </a:xfrm>
        </p:grpSpPr>
        <p:sp>
          <p:nvSpPr>
            <p:cNvPr id="10" name="Oval 9"/>
            <p:cNvSpPr/>
            <p:nvPr/>
          </p:nvSpPr>
          <p:spPr>
            <a:xfrm>
              <a:off x="2483768" y="980728"/>
              <a:ext cx="2232248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Coordination board, chaired by CARD-SPCU</a:t>
              </a:r>
              <a:endParaRPr lang="fr-FR" b="1" dirty="0"/>
            </a:p>
          </p:txBody>
        </p:sp>
        <p:sp>
          <p:nvSpPr>
            <p:cNvPr id="69" name="Right Brace 68"/>
            <p:cNvSpPr/>
            <p:nvPr/>
          </p:nvSpPr>
          <p:spPr>
            <a:xfrm rot="5400000">
              <a:off x="4233346" y="-3609309"/>
              <a:ext cx="573153" cy="8457084"/>
            </a:xfrm>
            <a:prstGeom prst="rightBrace">
              <a:avLst>
                <a:gd name="adj1" fmla="val 8333"/>
                <a:gd name="adj2" fmla="val 6096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54874" y="1168703"/>
              <a:ext cx="34294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/>
                <a:t>Coordinates policies</a:t>
              </a:r>
              <a:endParaRPr lang="fr-FR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Supervises SP/</a:t>
              </a:r>
              <a:r>
                <a:rPr lang="en-US" dirty="0" err="1" smtClean="0"/>
                <a:t>Empl</a:t>
              </a:r>
              <a:r>
                <a:rPr lang="en-US" dirty="0" smtClean="0"/>
                <a:t>. Schemes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Monitors NSPS (based on DB)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Manages grievances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352202" y="1191635"/>
            <a:ext cx="4756302" cy="5610233"/>
            <a:chOff x="4352202" y="1191635"/>
            <a:chExt cx="4756302" cy="5610233"/>
          </a:xfrm>
        </p:grpSpPr>
        <p:sp>
          <p:nvSpPr>
            <p:cNvPr id="88" name="Rounded Rectangle 87"/>
            <p:cNvSpPr/>
            <p:nvPr/>
          </p:nvSpPr>
          <p:spPr>
            <a:xfrm>
              <a:off x="7524328" y="5496748"/>
              <a:ext cx="1584176" cy="1244620"/>
            </a:xfrm>
            <a:prstGeom prst="roundRect">
              <a:avLst/>
            </a:prstGeom>
            <a:solidFill>
              <a:srgbClr val="CC99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Local governance &amp; appeals committee</a:t>
              </a:r>
              <a:endParaRPr lang="fr-FR" dirty="0"/>
            </a:p>
          </p:txBody>
        </p:sp>
        <p:cxnSp>
          <p:nvCxnSpPr>
            <p:cNvPr id="90" name="Elbow Connector 89"/>
            <p:cNvCxnSpPr>
              <a:stCxn id="31" idx="3"/>
              <a:endCxn id="88" idx="1"/>
            </p:cNvCxnSpPr>
            <p:nvPr/>
          </p:nvCxnSpPr>
          <p:spPr>
            <a:xfrm flipV="1">
              <a:off x="4352202" y="6119058"/>
              <a:ext cx="3172126" cy="442290"/>
            </a:xfrm>
            <a:prstGeom prst="bentConnector3">
              <a:avLst/>
            </a:prstGeom>
            <a:ln w="38100"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>
              <a:endCxn id="10" idx="7"/>
            </p:cNvCxnSpPr>
            <p:nvPr/>
          </p:nvCxnSpPr>
          <p:spPr>
            <a:xfrm rot="16200000" flipV="1">
              <a:off x="4323899" y="1256848"/>
              <a:ext cx="4305113" cy="4174687"/>
            </a:xfrm>
            <a:prstGeom prst="bentConnector3">
              <a:avLst>
                <a:gd name="adj1" fmla="val 110209"/>
              </a:avLst>
            </a:prstGeom>
            <a:ln w="38100"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154289" y="6155537"/>
              <a:ext cx="1586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Grievance resolution</a:t>
              </a:r>
              <a:endParaRPr lang="fr-FR" dirty="0"/>
            </a:p>
          </p:txBody>
        </p:sp>
        <p:sp>
          <p:nvSpPr>
            <p:cNvPr id="97" name="TextBox 96"/>
            <p:cNvSpPr txBox="1"/>
            <p:nvPr/>
          </p:nvSpPr>
          <p:spPr>
            <a:xfrm rot="5400000">
              <a:off x="8058798" y="3498263"/>
              <a:ext cx="1586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Reporting</a:t>
              </a:r>
              <a:endParaRPr lang="fr-FR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363254" y="2708920"/>
            <a:ext cx="3055470" cy="2286254"/>
            <a:chOff x="1363254" y="2708920"/>
            <a:chExt cx="3055470" cy="2286254"/>
          </a:xfrm>
        </p:grpSpPr>
        <p:sp>
          <p:nvSpPr>
            <p:cNvPr id="12" name="Can 11"/>
            <p:cNvSpPr/>
            <p:nvPr/>
          </p:nvSpPr>
          <p:spPr>
            <a:xfrm>
              <a:off x="2985890" y="2780928"/>
              <a:ext cx="1228005" cy="64807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NSPS DB</a:t>
              </a:r>
              <a:endParaRPr lang="fr-FR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11760" y="2708920"/>
              <a:ext cx="679994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MoPI</a:t>
              </a:r>
              <a:endParaRPr lang="fr-FR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63254" y="3059668"/>
              <a:ext cx="1768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Manages DB</a:t>
              </a:r>
              <a:endParaRPr lang="fr-FR" dirty="0"/>
            </a:p>
          </p:txBody>
        </p:sp>
        <p:cxnSp>
          <p:nvCxnSpPr>
            <p:cNvPr id="76" name="Elbow Connector 75"/>
            <p:cNvCxnSpPr>
              <a:stCxn id="65" idx="4"/>
            </p:cNvCxnSpPr>
            <p:nvPr/>
          </p:nvCxnSpPr>
          <p:spPr>
            <a:xfrm flipV="1">
              <a:off x="2925076" y="3429000"/>
              <a:ext cx="471304" cy="1566174"/>
            </a:xfrm>
            <a:prstGeom prst="bentConnector2">
              <a:avLst/>
            </a:prstGeom>
            <a:ln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>
              <a:stCxn id="66" idx="2"/>
            </p:cNvCxnSpPr>
            <p:nvPr/>
          </p:nvCxnSpPr>
          <p:spPr>
            <a:xfrm rot="10800000">
              <a:off x="3779912" y="3429000"/>
              <a:ext cx="638812" cy="1134126"/>
            </a:xfrm>
            <a:prstGeom prst="bentConnector2">
              <a:avLst/>
            </a:prstGeom>
            <a:ln>
              <a:solidFill>
                <a:srgbClr val="FF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12" idx="3"/>
              <a:endCxn id="30" idx="0"/>
            </p:cNvCxnSpPr>
            <p:nvPr/>
          </p:nvCxnSpPr>
          <p:spPr>
            <a:xfrm rot="5400000">
              <a:off x="2849505" y="4179388"/>
              <a:ext cx="1500776" cy="1"/>
            </a:xfrm>
            <a:prstGeom prst="bentConnector3">
              <a:avLst/>
            </a:prstGeom>
            <a:ln w="38100">
              <a:solidFill>
                <a:srgbClr val="FF993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7747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What is social security</a:t>
            </a:r>
            <a:r>
              <a:rPr lang="en-US" dirty="0" smtClean="0">
                <a:latin typeface="Calibri" pitchFamily="34" charset="0"/>
              </a:rPr>
              <a:t>?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973848"/>
            <a:ext cx="3672408" cy="22397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173027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To compensate for the loss of income &amp; covers health care expenditures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2973847"/>
            <a:ext cx="3744416" cy="2255353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3173028"/>
            <a:ext cx="3276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To facilitate access to social services and fulfill basic needs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496" y="5271591"/>
            <a:ext cx="283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FINANCIAL SUPPORT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7270" y="5271591"/>
            <a:ext cx="281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ACCESS TO SERVICES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4302" y="2031231"/>
            <a:ext cx="532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THE PROTECTION PROVIDED BY SOCIETY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7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16" y="274638"/>
            <a:ext cx="62750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Readings…</a:t>
            </a:r>
            <a:endParaRPr lang="fr-FR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47145"/>
            <a:ext cx="6209316" cy="311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762" y="1268760"/>
            <a:ext cx="2665314" cy="38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1951965"/>
            <a:ext cx="2809115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FACTSHEETS ON SPF, ABND, SWS, UNEMPLOYMENT…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936" y="4900171"/>
            <a:ext cx="2809115" cy="36933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www.social-protection.org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2003356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hlinkClick r:id="rId4"/>
              </a:rPr>
              <a:t>www.ilo.org/ilc/ILCSessions/101stSession/reports/reports-submitted/WCMS_174637/lang-</a:t>
            </a:r>
            <a:r>
              <a:rPr lang="fr-FR" sz="2000" dirty="0">
                <a:hlinkClick r:id="rId4"/>
              </a:rPr>
              <a:t>-</a:t>
            </a:r>
            <a:r>
              <a:rPr lang="fr-FR" sz="2000" dirty="0" smtClean="0">
                <a:hlinkClick r:id="rId4"/>
              </a:rPr>
              <a:t>en/index.htm</a:t>
            </a:r>
            <a:endParaRPr lang="fr-FR" sz="2000" dirty="0"/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90" y="188640"/>
            <a:ext cx="1225550" cy="1751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7" y="1203558"/>
            <a:ext cx="2304256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PROPOSED RECOMMENDATION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0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What is social security?</a:t>
            </a:r>
            <a:endParaRPr lang="en-GB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Social </a:t>
            </a:r>
            <a:r>
              <a:rPr lang="en-US" b="1" dirty="0">
                <a:latin typeface="Calibri" pitchFamily="34" charset="0"/>
              </a:rPr>
              <a:t>security is a human right</a:t>
            </a:r>
            <a:r>
              <a:rPr lang="en-US" dirty="0">
                <a:latin typeface="Calibri" pitchFamily="34" charset="0"/>
              </a:rPr>
              <a:t> (Article 22 Universal declaration of human rights)</a:t>
            </a:r>
          </a:p>
          <a:p>
            <a:r>
              <a:rPr lang="en-US" dirty="0">
                <a:latin typeface="Calibri" pitchFamily="34" charset="0"/>
              </a:rPr>
              <a:t>Flagship </a:t>
            </a:r>
            <a:r>
              <a:rPr lang="en-US" b="1" dirty="0">
                <a:latin typeface="Calibri" pitchFamily="34" charset="0"/>
              </a:rPr>
              <a:t>Convention 102</a:t>
            </a:r>
            <a:r>
              <a:rPr lang="en-US" dirty="0">
                <a:latin typeface="Calibri" pitchFamily="34" charset="0"/>
              </a:rPr>
              <a:t>, 1952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6148" name="Picture 4" descr="human_rights_for_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543050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0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presentation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social security</a:t>
            </a:r>
          </a:p>
          <a:p>
            <a:r>
              <a:rPr lang="en-US" b="1" dirty="0" smtClean="0"/>
              <a:t>The challenge of the extension</a:t>
            </a:r>
          </a:p>
          <a:p>
            <a:r>
              <a:rPr lang="en-US" dirty="0" smtClean="0"/>
              <a:t>The social protection floors: basic entitlement and diversity of approaches</a:t>
            </a:r>
          </a:p>
          <a:p>
            <a:r>
              <a:rPr lang="en-US" dirty="0" smtClean="0"/>
              <a:t>Why it is important?</a:t>
            </a:r>
            <a:endParaRPr lang="en-US" dirty="0"/>
          </a:p>
          <a:p>
            <a:r>
              <a:rPr lang="en-US" dirty="0" smtClean="0"/>
              <a:t>Recommendation on National Floors of Social protection</a:t>
            </a:r>
          </a:p>
          <a:p>
            <a:r>
              <a:rPr lang="en-US" dirty="0"/>
              <a:t>ILO’s work at regional and country levels</a:t>
            </a:r>
          </a:p>
          <a:p>
            <a:endParaRPr lang="fr-FR" dirty="0"/>
          </a:p>
        </p:txBody>
      </p:sp>
      <p:pic>
        <p:nvPicPr>
          <p:cNvPr id="4" name="Picture 4" descr="ANd9GcTaKRpH6xinpYfIUlJsxCu-KKvsvlrlny0gFWzW9YKzM_w7N4aGH5YbCp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813"/>
            <a:ext cx="1468437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the extension</a:t>
            </a:r>
            <a:endParaRPr lang="fr-FR" dirty="0"/>
          </a:p>
        </p:txBody>
      </p:sp>
      <p:pic>
        <p:nvPicPr>
          <p:cNvPr id="4" name="Image 6" descr="Screen Shot 2011-12-07 at 9.2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2767"/>
            <a:ext cx="1656184" cy="135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Screen Shot 2011-12-07 at 9.28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372" y="1581270"/>
            <a:ext cx="1656924" cy="13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183" y="1556792"/>
            <a:ext cx="374491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ular Callout 25"/>
          <p:cNvSpPr/>
          <p:nvPr/>
        </p:nvSpPr>
        <p:spPr>
          <a:xfrm>
            <a:off x="6948263" y="3125302"/>
            <a:ext cx="2068737" cy="1360854"/>
          </a:xfrm>
          <a:prstGeom prst="wedgeRoundRectCallout">
            <a:avLst>
              <a:gd name="adj1" fmla="val 17410"/>
              <a:gd name="adj2" fmla="val -8455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60% of the elderly do not receive a pensions</a:t>
            </a:r>
            <a:endParaRPr lang="fr-FR" sz="2000" dirty="0">
              <a:solidFill>
                <a:srgbClr val="FFFF00"/>
              </a:solidFill>
            </a:endParaRPr>
          </a:p>
        </p:txBody>
      </p:sp>
      <p:pic>
        <p:nvPicPr>
          <p:cNvPr id="27" name="Image 4" descr="Screen Shot 2011-12-07 at 9.27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4993"/>
            <a:ext cx="16224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ular Callout 24"/>
          <p:cNvSpPr/>
          <p:nvPr/>
        </p:nvSpPr>
        <p:spPr>
          <a:xfrm>
            <a:off x="4504160" y="3838084"/>
            <a:ext cx="2876152" cy="1528055"/>
          </a:xfrm>
          <a:prstGeom prst="wedgeRoundRectCallout">
            <a:avLst>
              <a:gd name="adj1" fmla="val 18620"/>
              <a:gd name="adj2" fmla="val -12759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Only 15% of the working age population have access to unemployment benefits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07504" y="4221088"/>
            <a:ext cx="2592288" cy="1296144"/>
          </a:xfrm>
          <a:prstGeom prst="wedgeRoundRectCallout">
            <a:avLst>
              <a:gd name="adj1" fmla="val -18124"/>
              <a:gd name="adj2" fmla="val -17640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30% of the population do not have access to essential health care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051720" y="3068960"/>
            <a:ext cx="2592288" cy="1317127"/>
          </a:xfrm>
          <a:prstGeom prst="wedgeRoundRectCallout">
            <a:avLst>
              <a:gd name="adj1" fmla="val 27583"/>
              <a:gd name="adj2" fmla="val -85986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50% of the children are living in poverty, many lack access to health and education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661248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Overall 80% of the World’s population do not have access to comprehensive social security coverage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0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how to extend social security?</a:t>
            </a:r>
            <a:endParaRPr lang="fr-FR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425575" y="6157913"/>
            <a:ext cx="623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Poor      -                     Informal economy           -              Form. Sect.</a:t>
            </a:r>
            <a:endParaRPr lang="en-GB">
              <a:latin typeface="Calibri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7794749" y="4126279"/>
            <a:ext cx="1385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atin typeface="Calibri" pitchFamily="34" charset="0"/>
              </a:rPr>
              <a:t>Model= C102</a:t>
            </a:r>
            <a:endParaRPr lang="en-GB" b="1" dirty="0">
              <a:latin typeface="Calibri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71601" y="1395413"/>
            <a:ext cx="8772399" cy="4679950"/>
            <a:chOff x="371601" y="1395413"/>
            <a:chExt cx="8772399" cy="4679950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7246938" y="3267075"/>
              <a:ext cx="431800" cy="273685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FF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6597650" y="3482975"/>
              <a:ext cx="577850" cy="2520950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1054100" y="1395413"/>
              <a:ext cx="8089900" cy="4679950"/>
              <a:chOff x="664" y="527"/>
              <a:chExt cx="5096" cy="2948"/>
            </a:xfrm>
          </p:grpSpPr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664" y="3475"/>
                <a:ext cx="42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 flipV="1">
                <a:off x="4882" y="799"/>
                <a:ext cx="0" cy="26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400"/>
              </a:p>
            </p:txBody>
          </p:sp>
          <p:sp>
            <p:nvSpPr>
              <p:cNvPr id="15" name="Text Box 35"/>
              <p:cNvSpPr txBox="1">
                <a:spLocks noChangeArrowheads="1"/>
              </p:cNvSpPr>
              <p:nvPr/>
            </p:nvSpPr>
            <p:spPr bwMode="auto">
              <a:xfrm>
                <a:off x="4740" y="527"/>
                <a:ext cx="1020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400" b="1" dirty="0">
                    <a:latin typeface="Calibri" pitchFamily="34" charset="0"/>
                  </a:rPr>
                  <a:t>Level of coverage</a:t>
                </a:r>
                <a:endParaRPr lang="en-GB" sz="2400" b="1" dirty="0">
                  <a:latin typeface="Calibri" pitchFamily="34" charset="0"/>
                </a:endParaRPr>
              </a:p>
            </p:txBody>
          </p:sp>
        </p:grp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371601" y="1476375"/>
              <a:ext cx="574900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>
                <a:buFont typeface="Arial" pitchFamily="34" charset="0"/>
                <a:buChar char="•"/>
              </a:pPr>
              <a:r>
                <a:rPr lang="en-US" sz="2400" b="1" dirty="0">
                  <a:latin typeface="Calibri" pitchFamily="34" charset="0"/>
                </a:rPr>
                <a:t>For a long time, SS was contributory and mainly adapted to the formal sector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536" y="2420888"/>
            <a:ext cx="6121151" cy="3441868"/>
            <a:chOff x="395536" y="2633494"/>
            <a:chExt cx="6121151" cy="3441868"/>
          </a:xfrm>
        </p:grpSpPr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rot="10800000">
              <a:off x="5724524" y="4941887"/>
              <a:ext cx="792163" cy="113347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 sz="2400" dirty="0"/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395536" y="2633494"/>
              <a:ext cx="536086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>
                <a:buFont typeface="Arial" pitchFamily="34" charset="0"/>
                <a:buChar char="•"/>
              </a:pPr>
              <a:r>
                <a:rPr lang="en-US" sz="2400" b="1" dirty="0" smtClean="0">
                  <a:latin typeface="Calibri" pitchFamily="34" charset="0"/>
                </a:rPr>
                <a:t>Assumption that these schemes would progressively extend their coverage with the shrinking of the informal sector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395536" y="4191471"/>
            <a:ext cx="5360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This did not happen….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5013176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how to extend social security?</a:t>
            </a:r>
            <a:endParaRPr lang="fr-FR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425575" y="6157913"/>
            <a:ext cx="623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Poor      -                     Informal economy           -              Form. Sect.</a:t>
            </a:r>
            <a:endParaRPr lang="en-GB">
              <a:latin typeface="Calibri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7794749" y="4126279"/>
            <a:ext cx="1385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atin typeface="Calibri" pitchFamily="34" charset="0"/>
              </a:rPr>
              <a:t>Model= C102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7246938" y="3267075"/>
            <a:ext cx="431800" cy="273685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597650" y="3482975"/>
            <a:ext cx="577850" cy="25209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054100" y="1395413"/>
            <a:ext cx="8089900" cy="4679950"/>
            <a:chOff x="664" y="527"/>
            <a:chExt cx="5096" cy="2948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664" y="3475"/>
              <a:ext cx="42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4882" y="799"/>
              <a:ext cx="0" cy="26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4740" y="527"/>
              <a:ext cx="10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latin typeface="Calibri" pitchFamily="34" charset="0"/>
                </a:rPr>
                <a:t>Level of coverage</a:t>
              </a:r>
              <a:endParaRPr lang="en-GB" sz="2000" b="1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5536" y="1747365"/>
            <a:ext cx="6552331" cy="4256560"/>
            <a:chOff x="395536" y="1747365"/>
            <a:chExt cx="6552331" cy="4256560"/>
          </a:xfrm>
        </p:grpSpPr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95536" y="1747365"/>
              <a:ext cx="5360861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>
                <a:buFont typeface="Arial" pitchFamily="34" charset="0"/>
                <a:buChar char="•"/>
              </a:pPr>
              <a:r>
                <a:rPr lang="en-US" sz="2400" b="1" dirty="0">
                  <a:latin typeface="+mj-lt"/>
                </a:rPr>
                <a:t>Discussion on SS in 2001 -&gt;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new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consensus</a:t>
              </a:r>
              <a:r>
                <a:rPr lang="en-US" sz="2400" b="1" dirty="0" smtClean="0">
                  <a:latin typeface="+mj-lt"/>
                </a:rPr>
                <a:t>: priority to the extension of coverage, exploring several strategies: adapted SS, micro-insurance, social assistance…</a:t>
              </a:r>
              <a:endParaRPr lang="en-US" sz="2400" b="1" dirty="0">
                <a:latin typeface="+mj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92980" y="4878917"/>
              <a:ext cx="5854887" cy="1125008"/>
              <a:chOff x="1092980" y="4878917"/>
              <a:chExt cx="5854887" cy="112500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375311" y="5661248"/>
                <a:ext cx="332594" cy="342677"/>
              </a:xfrm>
              <a:prstGeom prst="rect">
                <a:avLst/>
              </a:prstGeom>
              <a:solidFill>
                <a:srgbClr val="FFFF6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>
                  <a:latin typeface="+mj-lt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92980" y="5832364"/>
                <a:ext cx="1390787" cy="171339"/>
              </a:xfrm>
              <a:prstGeom prst="rect">
                <a:avLst/>
              </a:prstGeom>
              <a:solidFill>
                <a:srgbClr val="FFFF6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17510" y="5805488"/>
                <a:ext cx="166297" cy="198437"/>
              </a:xfrm>
              <a:prstGeom prst="rect">
                <a:avLst/>
              </a:prstGeom>
              <a:solidFill>
                <a:srgbClr val="FFFF6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>
                  <a:latin typeface="+mj-l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48598" y="4878917"/>
                <a:ext cx="467618" cy="1125008"/>
              </a:xfrm>
              <a:prstGeom prst="rect">
                <a:avLst/>
              </a:prstGeom>
              <a:solidFill>
                <a:srgbClr val="FFFF6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>
                  <a:latin typeface="+mj-lt"/>
                </a:endParaRPr>
              </a:p>
            </p:txBody>
          </p:sp>
          <p:sp>
            <p:nvSpPr>
              <p:cNvPr id="30" name="AutoShape 17"/>
              <p:cNvSpPr>
                <a:spLocks noChangeArrowheads="1"/>
              </p:cNvSpPr>
              <p:nvPr/>
            </p:nvSpPr>
            <p:spPr bwMode="auto">
              <a:xfrm rot="10800000">
                <a:off x="6155704" y="5086126"/>
                <a:ext cx="792163" cy="71913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fr-FR" sz="240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916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1828</Words>
  <Application>Microsoft Office PowerPoint</Application>
  <PresentationFormat>Affichage à l'écran (4:3)</PresentationFormat>
  <Paragraphs>320</Paragraphs>
  <Slides>40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Office Theme</vt:lpstr>
      <vt:lpstr>Acrobat Document</vt:lpstr>
      <vt:lpstr>Global and regional approaches  to social protection</vt:lpstr>
      <vt:lpstr>Structure of the presentation</vt:lpstr>
      <vt:lpstr>What is social security?</vt:lpstr>
      <vt:lpstr>What is social security?</vt:lpstr>
      <vt:lpstr>What is social security?</vt:lpstr>
      <vt:lpstr>Structure of the presentation</vt:lpstr>
      <vt:lpstr>The challenge of the extension</vt:lpstr>
      <vt:lpstr>But how to extend social security?</vt:lpstr>
      <vt:lpstr>But how to extend social security?</vt:lpstr>
      <vt:lpstr>Towards the two dimensional social security extension strategy</vt:lpstr>
      <vt:lpstr>Towards the two dimensional social security extension strategy</vt:lpstr>
      <vt:lpstr>The two dimensions in the National Social Protection Strategy</vt:lpstr>
      <vt:lpstr>Structure of the presentation</vt:lpstr>
      <vt:lpstr>In a country with a Social protection floor</vt:lpstr>
      <vt:lpstr>Diapositive 15</vt:lpstr>
      <vt:lpstr>National Social Protection Floors</vt:lpstr>
      <vt:lpstr>However some guiding principles</vt:lpstr>
      <vt:lpstr>However some guiding principles</vt:lpstr>
      <vt:lpstr>Structure of the presentation</vt:lpstr>
      <vt:lpstr>Why it is important?</vt:lpstr>
      <vt:lpstr>And it contributes to accelerate the extension of coverage</vt:lpstr>
      <vt:lpstr>It is affordable - Example of Thailand  (cost in % GDP of completing the SPF)</vt:lpstr>
      <vt:lpstr>The SPF is an investment (not a cost)</vt:lpstr>
      <vt:lpstr>Structure of the presentation</vt:lpstr>
      <vt:lpstr>The Recommendation 202 will be</vt:lpstr>
      <vt:lpstr>The elaboration process of the recommendation</vt:lpstr>
      <vt:lpstr>The recommendation at a glance</vt:lpstr>
      <vt:lpstr>Discussion at the ILC (1-14 June 2012)</vt:lpstr>
      <vt:lpstr>Structure of the presentation</vt:lpstr>
      <vt:lpstr>Regional level: promotion of the SPF and two-dimensional extension strategy</vt:lpstr>
      <vt:lpstr>Regional level: promotion of the SPF and two-dimensional extension strategy</vt:lpstr>
      <vt:lpstr>Regional level: promotion of the SPF and two-dimensional extension strategy</vt:lpstr>
      <vt:lpstr>Country level: a phased approach</vt:lpstr>
      <vt:lpstr>Diapositive 34</vt:lpstr>
      <vt:lpstr>Country level: a phased approach Step 2 – The costing of “SPF” recommendations</vt:lpstr>
      <vt:lpstr>Assessments / country</vt:lpstr>
      <vt:lpstr>Country level: a phased approach</vt:lpstr>
      <vt:lpstr>Country level: a phased approach</vt:lpstr>
      <vt:lpstr>Diapositive 39</vt:lpstr>
      <vt:lpstr>Readings…</vt:lpstr>
    </vt:vector>
  </TitlesOfParts>
  <Company>ILO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and regional approaches to Social Protection</dc:title>
  <dc:creator>schmittv</dc:creator>
  <cp:lastModifiedBy> </cp:lastModifiedBy>
  <cp:revision>22</cp:revision>
  <dcterms:created xsi:type="dcterms:W3CDTF">2012-06-08T03:42:13Z</dcterms:created>
  <dcterms:modified xsi:type="dcterms:W3CDTF">2012-06-12T14:08:40Z</dcterms:modified>
</cp:coreProperties>
</file>