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16" r:id="rId2"/>
    <p:sldId id="456" r:id="rId3"/>
    <p:sldId id="452" r:id="rId4"/>
    <p:sldId id="454" r:id="rId5"/>
    <p:sldId id="355" r:id="rId6"/>
    <p:sldId id="417" r:id="rId7"/>
    <p:sldId id="418" r:id="rId8"/>
    <p:sldId id="419" r:id="rId9"/>
    <p:sldId id="420" r:id="rId10"/>
    <p:sldId id="421" r:id="rId11"/>
    <p:sldId id="422" r:id="rId12"/>
    <p:sldId id="406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2" r:id="rId21"/>
    <p:sldId id="431" r:id="rId22"/>
    <p:sldId id="433" r:id="rId23"/>
    <p:sldId id="434" r:id="rId24"/>
    <p:sldId id="435" r:id="rId25"/>
    <p:sldId id="436" r:id="rId26"/>
    <p:sldId id="437" r:id="rId27"/>
    <p:sldId id="438" r:id="rId28"/>
    <p:sldId id="455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1" r:id="rId41"/>
  </p:sldIdLst>
  <p:sldSz cx="9144000" cy="5143500" type="screen16x9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E9C7DB2-62D0-4068-9C2D-1CAB364D84AD}">
          <p14:sldIdLst>
            <p14:sldId id="416"/>
            <p14:sldId id="456"/>
            <p14:sldId id="452"/>
            <p14:sldId id="454"/>
            <p14:sldId id="355"/>
            <p14:sldId id="417"/>
            <p14:sldId id="418"/>
            <p14:sldId id="419"/>
            <p14:sldId id="420"/>
            <p14:sldId id="421"/>
            <p14:sldId id="422"/>
          </p14:sldIdLst>
        </p14:section>
        <p14:section name="Section sans titre" id="{9667D70A-39D7-40C7-A5B9-7E61A358731B}">
          <p14:sldIdLst>
            <p14:sldId id="406"/>
            <p14:sldId id="424"/>
            <p14:sldId id="425"/>
            <p14:sldId id="426"/>
            <p14:sldId id="427"/>
            <p14:sldId id="428"/>
            <p14:sldId id="429"/>
            <p14:sldId id="430"/>
            <p14:sldId id="432"/>
            <p14:sldId id="431"/>
            <p14:sldId id="433"/>
            <p14:sldId id="434"/>
            <p14:sldId id="435"/>
            <p14:sldId id="436"/>
            <p14:sldId id="437"/>
            <p14:sldId id="438"/>
            <p14:sldId id="455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llaume LIAUZUN" initials="GL" lastIdx="1" clrIdx="0"/>
  <p:cmAuthor id="1" name="Golala Ruhani" initials="GR" lastIdx="2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9FE"/>
    <a:srgbClr val="E9EDFD"/>
    <a:srgbClr val="DAE0FB"/>
    <a:srgbClr val="DAE0FC"/>
    <a:srgbClr val="BEC9F8"/>
    <a:srgbClr val="A4B3DE"/>
    <a:srgbClr val="C6C9DB"/>
    <a:srgbClr val="6176B5"/>
    <a:srgbClr val="B6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50" autoAdjust="0"/>
    <p:restoredTop sz="79268" autoAdjust="0"/>
  </p:normalViewPr>
  <p:slideViewPr>
    <p:cSldViewPr>
      <p:cViewPr varScale="1">
        <p:scale>
          <a:sx n="102" d="100"/>
          <a:sy n="102" d="100"/>
        </p:scale>
        <p:origin x="-92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14"/>
    </p:cViewPr>
  </p:sorterViewPr>
  <p:notesViewPr>
    <p:cSldViewPr>
      <p:cViewPr varScale="1">
        <p:scale>
          <a:sx n="74" d="100"/>
          <a:sy n="74" d="100"/>
        </p:scale>
        <p:origin x="-2676" y="-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55E78-2DEC-48B2-BFA5-FE4605A1CE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77E1663-A321-4A62-B6E4-C83388F59C5C}">
      <dgm:prSet/>
      <dgm:spPr/>
      <dgm:t>
        <a:bodyPr/>
        <a:lstStyle/>
        <a:p>
          <a:pPr algn="l" rtl="0"/>
          <a:r>
            <a:rPr lang="en-GB" b="1" dirty="0"/>
            <a:t>1. Analysis of Indicators</a:t>
          </a:r>
          <a:endParaRPr lang="fr-FR" b="1" dirty="0"/>
        </a:p>
      </dgm:t>
    </dgm:pt>
    <dgm:pt modelId="{7E942712-7DB7-4D03-8912-CFDE4C444D30}" type="parTrans" cxnId="{A30F7EB1-D749-4061-888E-A591D5A92329}">
      <dgm:prSet/>
      <dgm:spPr/>
      <dgm:t>
        <a:bodyPr/>
        <a:lstStyle/>
        <a:p>
          <a:endParaRPr lang="fr-FR"/>
        </a:p>
      </dgm:t>
    </dgm:pt>
    <dgm:pt modelId="{14927C2C-AFE1-487D-90A3-A9DF6A65FF9D}" type="sibTrans" cxnId="{A30F7EB1-D749-4061-888E-A591D5A92329}">
      <dgm:prSet/>
      <dgm:spPr/>
      <dgm:t>
        <a:bodyPr/>
        <a:lstStyle/>
        <a:p>
          <a:endParaRPr lang="fr-FR"/>
        </a:p>
      </dgm:t>
    </dgm:pt>
    <dgm:pt modelId="{3D7CF58B-9D0F-4BB1-9696-D03DAF77910E}">
      <dgm:prSet/>
      <dgm:spPr/>
      <dgm:t>
        <a:bodyPr/>
        <a:lstStyle/>
        <a:p>
          <a:pPr algn="l" rtl="0"/>
          <a:r>
            <a:rPr lang="en-GB" b="1" dirty="0"/>
            <a:t>2. Shortlisted Country Interviews and Analysis</a:t>
          </a:r>
          <a:endParaRPr lang="fr-FR" b="1" dirty="0"/>
        </a:p>
      </dgm:t>
    </dgm:pt>
    <dgm:pt modelId="{C5AB0C0A-EE5C-4DA3-B87C-B5C5EA17704C}" type="parTrans" cxnId="{698B6062-CAFE-459E-A031-32F0AF7C78D4}">
      <dgm:prSet/>
      <dgm:spPr/>
      <dgm:t>
        <a:bodyPr/>
        <a:lstStyle/>
        <a:p>
          <a:endParaRPr lang="fr-FR"/>
        </a:p>
      </dgm:t>
    </dgm:pt>
    <dgm:pt modelId="{67D583D5-73C6-48A1-A9AC-F247B5CC5A84}" type="sibTrans" cxnId="{698B6062-CAFE-459E-A031-32F0AF7C78D4}">
      <dgm:prSet/>
      <dgm:spPr/>
      <dgm:t>
        <a:bodyPr/>
        <a:lstStyle/>
        <a:p>
          <a:endParaRPr lang="fr-FR"/>
        </a:p>
      </dgm:t>
    </dgm:pt>
    <dgm:pt modelId="{55A335AD-B5EB-464E-BB79-439FD91C573B}">
      <dgm:prSet/>
      <dgm:spPr/>
      <dgm:t>
        <a:bodyPr/>
        <a:lstStyle/>
        <a:p>
          <a:pPr algn="l" rtl="0"/>
          <a:r>
            <a:rPr lang="en-GB" b="1" dirty="0"/>
            <a:t>3. Current EC Initiatives Analysis </a:t>
          </a:r>
          <a:endParaRPr lang="fr-FR" b="1" dirty="0"/>
        </a:p>
      </dgm:t>
    </dgm:pt>
    <dgm:pt modelId="{2199BFCB-7832-4017-BF41-5EEBDF7A547F}" type="parTrans" cxnId="{5BB415AB-2227-4532-A33F-74A6E23621CD}">
      <dgm:prSet/>
      <dgm:spPr/>
      <dgm:t>
        <a:bodyPr/>
        <a:lstStyle/>
        <a:p>
          <a:endParaRPr lang="fr-FR"/>
        </a:p>
      </dgm:t>
    </dgm:pt>
    <dgm:pt modelId="{53EA7606-9F92-49D0-8D10-2502E4033B1F}" type="sibTrans" cxnId="{5BB415AB-2227-4532-A33F-74A6E23621CD}">
      <dgm:prSet/>
      <dgm:spPr/>
      <dgm:t>
        <a:bodyPr/>
        <a:lstStyle/>
        <a:p>
          <a:endParaRPr lang="fr-FR"/>
        </a:p>
      </dgm:t>
    </dgm:pt>
    <dgm:pt modelId="{9BBCC864-8299-4A70-968B-888942042374}">
      <dgm:prSet/>
      <dgm:spPr/>
      <dgm:t>
        <a:bodyPr/>
        <a:lstStyle/>
        <a:p>
          <a:pPr algn="l" rtl="0"/>
          <a:r>
            <a:rPr lang="en-GB" b="1" dirty="0"/>
            <a:t>4. Development of Recommendations and Limitations</a:t>
          </a:r>
          <a:endParaRPr lang="fr-FR" b="1" dirty="0"/>
        </a:p>
      </dgm:t>
    </dgm:pt>
    <dgm:pt modelId="{6A112899-9873-4394-B5C3-4881D87F8130}" type="parTrans" cxnId="{C1A17488-3595-4810-A023-715A2A41A19D}">
      <dgm:prSet/>
      <dgm:spPr/>
      <dgm:t>
        <a:bodyPr/>
        <a:lstStyle/>
        <a:p>
          <a:endParaRPr lang="fr-FR"/>
        </a:p>
      </dgm:t>
    </dgm:pt>
    <dgm:pt modelId="{766FD1DE-5653-48B0-902B-ED4B4AC8D468}" type="sibTrans" cxnId="{C1A17488-3595-4810-A023-715A2A41A19D}">
      <dgm:prSet/>
      <dgm:spPr/>
      <dgm:t>
        <a:bodyPr/>
        <a:lstStyle/>
        <a:p>
          <a:endParaRPr lang="fr-FR"/>
        </a:p>
      </dgm:t>
    </dgm:pt>
    <dgm:pt modelId="{2E628F69-DBAC-4578-B9E3-A3311752DB46}">
      <dgm:prSet/>
      <dgm:spPr/>
      <dgm:t>
        <a:bodyPr/>
        <a:lstStyle/>
        <a:p>
          <a:r>
            <a:rPr lang="en-GB" b="1" dirty="0"/>
            <a:t>GSMA Connectivity Score</a:t>
          </a:r>
          <a:endParaRPr lang="fr-FR" b="1" dirty="0"/>
        </a:p>
      </dgm:t>
    </dgm:pt>
    <dgm:pt modelId="{48F98F9E-605F-465F-8134-A4C28BD66307}" type="parTrans" cxnId="{95C30BDC-446F-4E94-800F-2A7C30AEC95E}">
      <dgm:prSet/>
      <dgm:spPr/>
      <dgm:t>
        <a:bodyPr/>
        <a:lstStyle/>
        <a:p>
          <a:endParaRPr lang="fr-FR"/>
        </a:p>
      </dgm:t>
    </dgm:pt>
    <dgm:pt modelId="{168A8A00-C61F-46CA-B11A-7823B16BF5BC}" type="sibTrans" cxnId="{95C30BDC-446F-4E94-800F-2A7C30AEC95E}">
      <dgm:prSet/>
      <dgm:spPr/>
      <dgm:t>
        <a:bodyPr/>
        <a:lstStyle/>
        <a:p>
          <a:endParaRPr lang="fr-FR"/>
        </a:p>
      </dgm:t>
    </dgm:pt>
    <dgm:pt modelId="{4D80B000-2482-4F35-A539-A7050FE96096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 countries: 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Cameroon, Côte d’Ivoire, Democratic Republic of Congo, Kenya, Mozambique, Niger, Nigeria, Rwanda, Sierra Leone, Sudan,  Uganda, Zambia</a:t>
          </a:r>
          <a:b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fr-FR" dirty="0"/>
        </a:p>
      </dgm:t>
    </dgm:pt>
    <dgm:pt modelId="{88840AD2-F4DD-4AF6-AE40-595E3CFE070A}" type="parTrans" cxnId="{F2682744-2B6C-421B-8698-BB42889E96D7}">
      <dgm:prSet/>
      <dgm:spPr/>
      <dgm:t>
        <a:bodyPr/>
        <a:lstStyle/>
        <a:p>
          <a:endParaRPr lang="fr-FR"/>
        </a:p>
      </dgm:t>
    </dgm:pt>
    <dgm:pt modelId="{9603F7DD-AC1D-446E-95BD-BE8780B1D0F7}" type="sibTrans" cxnId="{F2682744-2B6C-421B-8698-BB42889E96D7}">
      <dgm:prSet/>
      <dgm:spPr/>
      <dgm:t>
        <a:bodyPr/>
        <a:lstStyle/>
        <a:p>
          <a:endParaRPr lang="fr-FR"/>
        </a:p>
      </dgm:t>
    </dgm:pt>
    <dgm:pt modelId="{83590EB2-47BC-4486-AC89-27B9D176BDA3}">
      <dgm:prSet/>
      <dgm:spPr/>
      <dgm:t>
        <a:bodyPr/>
        <a:lstStyle/>
        <a:p>
          <a:endParaRPr lang="fr-FR" dirty="0"/>
        </a:p>
      </dgm:t>
    </dgm:pt>
    <dgm:pt modelId="{079DEA59-FF7E-417F-9E20-2F78E371CFD9}" type="parTrans" cxnId="{FB3C1049-4820-4F5F-8CD5-7123B0475D66}">
      <dgm:prSet/>
      <dgm:spPr/>
      <dgm:t>
        <a:bodyPr/>
        <a:lstStyle/>
        <a:p>
          <a:endParaRPr lang="fr-FR"/>
        </a:p>
      </dgm:t>
    </dgm:pt>
    <dgm:pt modelId="{4952D0DF-25EC-48F3-8B27-864126CD4CB7}" type="sibTrans" cxnId="{FB3C1049-4820-4F5F-8CD5-7123B0475D66}">
      <dgm:prSet/>
      <dgm:spPr/>
      <dgm:t>
        <a:bodyPr/>
        <a:lstStyle/>
        <a:p>
          <a:endParaRPr lang="fr-FR"/>
        </a:p>
      </dgm:t>
    </dgm:pt>
    <dgm:pt modelId="{7469415E-2E0A-4B70-9FC8-6320BF5A8541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“Digital Projects” database and project documentation</a:t>
          </a:r>
          <a:endParaRPr lang="fr-FR" dirty="0"/>
        </a:p>
      </dgm:t>
    </dgm:pt>
    <dgm:pt modelId="{2F8C8E0D-D2DA-4AC6-BED1-9FE9844E9D2D}" type="parTrans" cxnId="{4AC1EBB9-185C-4B45-A3E1-4825431827DE}">
      <dgm:prSet/>
      <dgm:spPr/>
      <dgm:t>
        <a:bodyPr/>
        <a:lstStyle/>
        <a:p>
          <a:endParaRPr lang="fr-FR"/>
        </a:p>
      </dgm:t>
    </dgm:pt>
    <dgm:pt modelId="{8133A6D9-FDC2-40D7-B2DF-34D64EA57063}" type="sibTrans" cxnId="{4AC1EBB9-185C-4B45-A3E1-4825431827DE}">
      <dgm:prSet/>
      <dgm:spPr/>
      <dgm:t>
        <a:bodyPr/>
        <a:lstStyle/>
        <a:p>
          <a:endParaRPr lang="fr-FR"/>
        </a:p>
      </dgm:t>
    </dgm:pt>
    <dgm:pt modelId="{518232BA-427E-4D0A-B2FA-AA3B5B3F9360}">
      <dgm:prSet/>
      <dgm:spPr/>
      <dgm:t>
        <a:bodyPr/>
        <a:lstStyle/>
        <a:p>
          <a:r>
            <a:rPr lang="en-GB" dirty="0"/>
            <a:t>OECD % of </a:t>
          </a:r>
          <a:r>
            <a:rPr lang="en-GB" b="1" dirty="0"/>
            <a:t>individuals using the Internet</a:t>
          </a:r>
          <a:endParaRPr lang="fr-FR" b="1" dirty="0"/>
        </a:p>
      </dgm:t>
    </dgm:pt>
    <dgm:pt modelId="{C478EA84-F54A-4AB2-83A7-F36478EFE09D}" type="parTrans" cxnId="{4431623E-8146-4F2D-B964-3D945B7130FE}">
      <dgm:prSet/>
      <dgm:spPr/>
      <dgm:t>
        <a:bodyPr/>
        <a:lstStyle/>
        <a:p>
          <a:endParaRPr lang="fr-FR"/>
        </a:p>
      </dgm:t>
    </dgm:pt>
    <dgm:pt modelId="{C0003921-2B47-46BF-9045-E3458DECDFE8}" type="sibTrans" cxnId="{4431623E-8146-4F2D-B964-3D945B7130FE}">
      <dgm:prSet/>
      <dgm:spPr/>
      <dgm:t>
        <a:bodyPr/>
        <a:lstStyle/>
        <a:p>
          <a:endParaRPr lang="fr-FR"/>
        </a:p>
      </dgm:t>
    </dgm:pt>
    <dgm:pt modelId="{CADE0455-E9DE-492D-92F1-E546CE33FC52}">
      <dgm:prSet/>
      <dgm:spPr/>
      <dgm:t>
        <a:bodyPr/>
        <a:lstStyle/>
        <a:p>
          <a:r>
            <a:rPr lang="en-GB" b="1" dirty="0"/>
            <a:t>World Bank Mobile Subscription Access </a:t>
          </a:r>
          <a:r>
            <a:rPr lang="en-GB" dirty="0"/>
            <a:t>per 100 inhabitants</a:t>
          </a:r>
          <a:endParaRPr lang="fr-FR" dirty="0"/>
        </a:p>
      </dgm:t>
    </dgm:pt>
    <dgm:pt modelId="{B2F449F6-EECA-4218-99AA-AE7D3C4686C2}" type="parTrans" cxnId="{868FE4D5-8E17-44B2-BBE3-56F1F42EB8E2}">
      <dgm:prSet/>
      <dgm:spPr/>
      <dgm:t>
        <a:bodyPr/>
        <a:lstStyle/>
        <a:p>
          <a:endParaRPr lang="fr-FR"/>
        </a:p>
      </dgm:t>
    </dgm:pt>
    <dgm:pt modelId="{CCED4885-8C3F-4185-874F-F1C8C8F36299}" type="sibTrans" cxnId="{868FE4D5-8E17-44B2-BBE3-56F1F42EB8E2}">
      <dgm:prSet/>
      <dgm:spPr/>
      <dgm:t>
        <a:bodyPr/>
        <a:lstStyle/>
        <a:p>
          <a:endParaRPr lang="fr-FR"/>
        </a:p>
      </dgm:t>
    </dgm:pt>
    <dgm:pt modelId="{465453B3-C351-4E5E-B46C-8845C2E20441}">
      <dgm:prSet/>
      <dgm:spPr/>
      <dgm:t>
        <a:bodyPr/>
        <a:lstStyle/>
        <a:p>
          <a:r>
            <a:rPr lang="en-GB" dirty="0"/>
            <a:t>WEF </a:t>
          </a:r>
          <a:r>
            <a:rPr lang="en-GB" b="1" dirty="0"/>
            <a:t>Global Gender Gap</a:t>
          </a:r>
          <a:r>
            <a:rPr lang="en-GB" dirty="0"/>
            <a:t> Report 2020</a:t>
          </a:r>
          <a:endParaRPr lang="fr-FR" dirty="0"/>
        </a:p>
      </dgm:t>
    </dgm:pt>
    <dgm:pt modelId="{390888B8-4DC9-4B03-BC39-5DCF049F0DB5}" type="parTrans" cxnId="{4A531D19-9D1D-4A0F-9872-32CE45A3AED2}">
      <dgm:prSet/>
      <dgm:spPr/>
      <dgm:t>
        <a:bodyPr/>
        <a:lstStyle/>
        <a:p>
          <a:endParaRPr lang="fr-FR"/>
        </a:p>
      </dgm:t>
    </dgm:pt>
    <dgm:pt modelId="{F505CBCF-C5DA-4160-9955-F8D4E4665328}" type="sibTrans" cxnId="{4A531D19-9D1D-4A0F-9872-32CE45A3AED2}">
      <dgm:prSet/>
      <dgm:spPr/>
      <dgm:t>
        <a:bodyPr/>
        <a:lstStyle/>
        <a:p>
          <a:endParaRPr lang="fr-FR"/>
        </a:p>
      </dgm:t>
    </dgm:pt>
    <dgm:pt modelId="{53B8017C-CB23-47E4-A086-A6413BF3DB69}">
      <dgm:prSet/>
      <dgm:spPr/>
      <dgm:t>
        <a:bodyPr/>
        <a:lstStyle/>
        <a:p>
          <a:r>
            <a:rPr lang="en-GB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42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Qualitative interviews conducted 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with multi-disciplinary stakeholders </a:t>
          </a:r>
        </a:p>
      </dgm:t>
    </dgm:pt>
    <dgm:pt modelId="{A629C8FC-A51A-4D59-AC37-42E339CD358D}" type="parTrans" cxnId="{712E80A6-D4D5-4E85-8C61-319F8BF5D9FB}">
      <dgm:prSet/>
      <dgm:spPr/>
      <dgm:t>
        <a:bodyPr/>
        <a:lstStyle/>
        <a:p>
          <a:endParaRPr lang="fr-FR"/>
        </a:p>
      </dgm:t>
    </dgm:pt>
    <dgm:pt modelId="{7D78B177-3F5F-4066-86FF-AF9A6A3E8287}" type="sibTrans" cxnId="{712E80A6-D4D5-4E85-8C61-319F8BF5D9FB}">
      <dgm:prSet/>
      <dgm:spPr/>
      <dgm:t>
        <a:bodyPr/>
        <a:lstStyle/>
        <a:p>
          <a:endParaRPr lang="fr-FR"/>
        </a:p>
      </dgm:t>
    </dgm:pt>
    <dgm:pt modelId="{F66AF7AB-39FC-4CD2-A8D9-4AF39748C026}">
      <dgm:prSet/>
      <dgm:spPr/>
      <dgm:t>
        <a:bodyPr/>
        <a:lstStyle/>
        <a:p>
          <a:endParaRPr lang="en-GB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38A413-C554-4EC0-B2F4-2499643F1EB7}" type="parTrans" cxnId="{5F80CA7A-9266-46CF-8C9A-FB83BC524CDD}">
      <dgm:prSet/>
      <dgm:spPr/>
      <dgm:t>
        <a:bodyPr/>
        <a:lstStyle/>
        <a:p>
          <a:endParaRPr lang="fr-FR"/>
        </a:p>
      </dgm:t>
    </dgm:pt>
    <dgm:pt modelId="{2E38C1FE-51AB-46B2-8900-CF569F7BFB34}" type="sibTrans" cxnId="{5F80CA7A-9266-46CF-8C9A-FB83BC524CDD}">
      <dgm:prSet/>
      <dgm:spPr/>
      <dgm:t>
        <a:bodyPr/>
        <a:lstStyle/>
        <a:p>
          <a:endParaRPr lang="fr-FR"/>
        </a:p>
      </dgm:t>
    </dgm:pt>
    <dgm:pt modelId="{B5F5FDE7-EE33-458D-9E65-9C8DD0B711AF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DAC Gender Equality Policy Maker</a:t>
          </a:r>
        </a:p>
      </dgm:t>
    </dgm:pt>
    <dgm:pt modelId="{254F4538-8605-41CF-9E09-BCF1C97E4F73}" type="parTrans" cxnId="{8EDAA294-41C4-49ED-9725-F7C55F964A90}">
      <dgm:prSet/>
      <dgm:spPr/>
      <dgm:t>
        <a:bodyPr/>
        <a:lstStyle/>
        <a:p>
          <a:endParaRPr lang="fr-FR"/>
        </a:p>
      </dgm:t>
    </dgm:pt>
    <dgm:pt modelId="{57943432-F51D-49AD-820B-34F4D8001284}" type="sibTrans" cxnId="{8EDAA294-41C4-49ED-9725-F7C55F964A90}">
      <dgm:prSet/>
      <dgm:spPr/>
      <dgm:t>
        <a:bodyPr/>
        <a:lstStyle/>
        <a:p>
          <a:endParaRPr lang="fr-FR"/>
        </a:p>
      </dgm:t>
    </dgm:pt>
    <dgm:pt modelId="{0634ED00-5B16-48B7-A265-D47B94B4A15C}">
      <dgm:prSet/>
      <dgm:spPr/>
      <dgm:t>
        <a:bodyPr/>
        <a:lstStyle/>
        <a:p>
          <a:endParaRPr lang="en-GB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85E5A-EC12-42C8-B83C-2F0F48476748}" type="parTrans" cxnId="{781AB16F-A70C-4252-9A58-622E4270546E}">
      <dgm:prSet/>
      <dgm:spPr/>
      <dgm:t>
        <a:bodyPr/>
        <a:lstStyle/>
        <a:p>
          <a:endParaRPr lang="fr-FR"/>
        </a:p>
      </dgm:t>
    </dgm:pt>
    <dgm:pt modelId="{3917E262-8E1A-4C9E-9F54-74C742886721}" type="sibTrans" cxnId="{781AB16F-A70C-4252-9A58-622E4270546E}">
      <dgm:prSet/>
      <dgm:spPr/>
      <dgm:t>
        <a:bodyPr/>
        <a:lstStyle/>
        <a:p>
          <a:endParaRPr lang="fr-FR"/>
        </a:p>
      </dgm:t>
    </dgm:pt>
    <dgm:pt modelId="{FACD4EF8-AEA2-4F41-AC51-204E842878F6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55 projects total </a:t>
          </a:r>
        </a:p>
      </dgm:t>
    </dgm:pt>
    <dgm:pt modelId="{EFBBC490-03AA-46DC-8919-747FE5EDBFD1}" type="parTrans" cxnId="{1AAB1CAB-3A71-48DF-B76A-70BFFEBCB45B}">
      <dgm:prSet/>
      <dgm:spPr/>
      <dgm:t>
        <a:bodyPr/>
        <a:lstStyle/>
        <a:p>
          <a:endParaRPr lang="fr-FR"/>
        </a:p>
      </dgm:t>
    </dgm:pt>
    <dgm:pt modelId="{2AC8DA52-3B3F-4F56-A7E7-7CC841C1905E}" type="sibTrans" cxnId="{1AAB1CAB-3A71-48DF-B76A-70BFFEBCB45B}">
      <dgm:prSet/>
      <dgm:spPr/>
      <dgm:t>
        <a:bodyPr/>
        <a:lstStyle/>
        <a:p>
          <a:endParaRPr lang="fr-FR"/>
        </a:p>
      </dgm:t>
    </dgm:pt>
    <dgm:pt modelId="{4B56AE91-54AE-44CE-9613-2D62AF334AA3}">
      <dgm:prSet/>
      <dgm:spPr/>
      <dgm:t>
        <a:bodyPr/>
        <a:lstStyle/>
        <a:p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Pragmatic recommendations 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from conceptualisation to delivery </a:t>
          </a:r>
          <a:endParaRPr lang="fr-FR" dirty="0"/>
        </a:p>
      </dgm:t>
    </dgm:pt>
    <dgm:pt modelId="{DD2F6C2D-CBBF-4498-B1DA-29ECC090F40C}" type="parTrans" cxnId="{6DF53804-50C5-41D0-A53D-DF86114B92F8}">
      <dgm:prSet/>
      <dgm:spPr/>
      <dgm:t>
        <a:bodyPr/>
        <a:lstStyle/>
        <a:p>
          <a:endParaRPr lang="fr-FR"/>
        </a:p>
      </dgm:t>
    </dgm:pt>
    <dgm:pt modelId="{29CEA55C-B824-4058-AC5C-68953FA4319B}" type="sibTrans" cxnId="{6DF53804-50C5-41D0-A53D-DF86114B92F8}">
      <dgm:prSet/>
      <dgm:spPr/>
      <dgm:t>
        <a:bodyPr/>
        <a:lstStyle/>
        <a:p>
          <a:endParaRPr lang="fr-FR"/>
        </a:p>
      </dgm:t>
    </dgm:pt>
    <dgm:pt modelId="{9576CE78-B12C-4AD5-94B7-308AE718AF48}">
      <dgm:prSet/>
      <dgm:spPr/>
      <dgm:t>
        <a:bodyPr/>
        <a:lstStyle/>
        <a:p>
          <a:endParaRPr lang="en-GB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8D1D3C-D61D-43AA-8DA8-83C402856343}" type="parTrans" cxnId="{9A1C7EB4-5248-4817-9FB6-333C7ACF3222}">
      <dgm:prSet/>
      <dgm:spPr/>
      <dgm:t>
        <a:bodyPr/>
        <a:lstStyle/>
        <a:p>
          <a:endParaRPr lang="fr-FR"/>
        </a:p>
      </dgm:t>
    </dgm:pt>
    <dgm:pt modelId="{C3F7250F-DA87-4C5C-90AA-A07A2A5A05C1}" type="sibTrans" cxnId="{9A1C7EB4-5248-4817-9FB6-333C7ACF3222}">
      <dgm:prSet/>
      <dgm:spPr/>
      <dgm:t>
        <a:bodyPr/>
        <a:lstStyle/>
        <a:p>
          <a:endParaRPr lang="fr-FR"/>
        </a:p>
      </dgm:t>
    </dgm:pt>
    <dgm:pt modelId="{8EAAF5E5-7164-4BB1-B2A0-625BF0F42225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Address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feasibility 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alignment with D4D and GAP priorities</a:t>
          </a:r>
        </a:p>
      </dgm:t>
    </dgm:pt>
    <dgm:pt modelId="{598F708B-0FC0-4D17-83FB-2D330FD9A939}" type="parTrans" cxnId="{08F7E741-2A8F-4100-9145-2E1EB305EF4C}">
      <dgm:prSet/>
      <dgm:spPr/>
      <dgm:t>
        <a:bodyPr/>
        <a:lstStyle/>
        <a:p>
          <a:endParaRPr lang="fr-FR"/>
        </a:p>
      </dgm:t>
    </dgm:pt>
    <dgm:pt modelId="{4D950032-289B-4947-A8DD-1D22710E5E05}" type="sibTrans" cxnId="{08F7E741-2A8F-4100-9145-2E1EB305EF4C}">
      <dgm:prSet/>
      <dgm:spPr/>
      <dgm:t>
        <a:bodyPr/>
        <a:lstStyle/>
        <a:p>
          <a:endParaRPr lang="fr-FR"/>
        </a:p>
      </dgm:t>
    </dgm:pt>
    <dgm:pt modelId="{BECF620F-4957-467C-8280-5E86DE6E835A}">
      <dgm:prSet/>
      <dgm:spPr/>
      <dgm:t>
        <a:bodyPr/>
        <a:lstStyle/>
        <a:p>
          <a:endParaRPr lang="en-GB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5BB37-7CA0-4A29-9311-0643A2F9CCDD}" type="parTrans" cxnId="{179C924A-3A9E-4B7D-8ABE-DA5E916C89AF}">
      <dgm:prSet/>
      <dgm:spPr/>
      <dgm:t>
        <a:bodyPr/>
        <a:lstStyle/>
        <a:p>
          <a:endParaRPr lang="fr-FR"/>
        </a:p>
      </dgm:t>
    </dgm:pt>
    <dgm:pt modelId="{1ED704B3-08B7-42BC-8003-7CF788F7A22F}" type="sibTrans" cxnId="{179C924A-3A9E-4B7D-8ABE-DA5E916C89AF}">
      <dgm:prSet/>
      <dgm:spPr/>
      <dgm:t>
        <a:bodyPr/>
        <a:lstStyle/>
        <a:p>
          <a:endParaRPr lang="fr-FR"/>
        </a:p>
      </dgm:t>
    </dgm:pt>
    <dgm:pt modelId="{B3E36C68-928E-49D9-B2D7-99A088550956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Identification of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lessons learnt</a:t>
          </a:r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from previous programming and </a:t>
          </a:r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best practices</a:t>
          </a:r>
        </a:p>
      </dgm:t>
    </dgm:pt>
    <dgm:pt modelId="{622539D9-65EC-4605-BBD7-CA906D863C80}" type="parTrans" cxnId="{F8C96E9D-9186-44DB-93D5-715058AD5863}">
      <dgm:prSet/>
      <dgm:spPr/>
      <dgm:t>
        <a:bodyPr/>
        <a:lstStyle/>
        <a:p>
          <a:endParaRPr lang="fr-FR"/>
        </a:p>
      </dgm:t>
    </dgm:pt>
    <dgm:pt modelId="{2225A489-7374-491A-9FE7-BC05F477C405}" type="sibTrans" cxnId="{F8C96E9D-9186-44DB-93D5-715058AD5863}">
      <dgm:prSet/>
      <dgm:spPr/>
      <dgm:t>
        <a:bodyPr/>
        <a:lstStyle/>
        <a:p>
          <a:endParaRPr lang="fr-FR"/>
        </a:p>
      </dgm:t>
    </dgm:pt>
    <dgm:pt modelId="{52C7DF6C-DD4B-48DA-B41B-37E45399F50D}" type="pres">
      <dgm:prSet presAssocID="{B7655E78-2DEC-48B2-BFA5-FE4605A1CE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F7E33C2-9943-4EE6-8C0A-64FBD20D30A9}" type="pres">
      <dgm:prSet presAssocID="{E77E1663-A321-4A62-B6E4-C83388F59C5C}" presName="composite" presStyleCnt="0"/>
      <dgm:spPr/>
    </dgm:pt>
    <dgm:pt modelId="{796379E5-F89B-4C56-B36E-0D12F78F35A1}" type="pres">
      <dgm:prSet presAssocID="{E77E1663-A321-4A62-B6E4-C83388F59C5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51B93E-527D-45D4-AFE7-65AE0D4A31D5}" type="pres">
      <dgm:prSet presAssocID="{E77E1663-A321-4A62-B6E4-C83388F59C5C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C7043C-C88E-4423-98EC-CFBCC2C52016}" type="pres">
      <dgm:prSet presAssocID="{14927C2C-AFE1-487D-90A3-A9DF6A65FF9D}" presName="space" presStyleCnt="0"/>
      <dgm:spPr/>
    </dgm:pt>
    <dgm:pt modelId="{F76E1115-75A5-442F-8D23-DAF53E93B98B}" type="pres">
      <dgm:prSet presAssocID="{3D7CF58B-9D0F-4BB1-9696-D03DAF77910E}" presName="composite" presStyleCnt="0"/>
      <dgm:spPr/>
    </dgm:pt>
    <dgm:pt modelId="{F1B29C45-BE64-44B0-8A0D-9E0A569EA9A4}" type="pres">
      <dgm:prSet presAssocID="{3D7CF58B-9D0F-4BB1-9696-D03DAF77910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3747BC4-8393-46A1-A3A4-0245A2ADF8A2}" type="pres">
      <dgm:prSet presAssocID="{3D7CF58B-9D0F-4BB1-9696-D03DAF77910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B7F0FB-2591-4079-BF49-EF9996C0913B}" type="pres">
      <dgm:prSet presAssocID="{67D583D5-73C6-48A1-A9AC-F247B5CC5A84}" presName="space" presStyleCnt="0"/>
      <dgm:spPr/>
    </dgm:pt>
    <dgm:pt modelId="{F8D8FD16-9283-435F-B67D-90A43B3A734C}" type="pres">
      <dgm:prSet presAssocID="{55A335AD-B5EB-464E-BB79-439FD91C573B}" presName="composite" presStyleCnt="0"/>
      <dgm:spPr/>
    </dgm:pt>
    <dgm:pt modelId="{E5C9E142-5A79-4A6D-99F1-331F5BCB118E}" type="pres">
      <dgm:prSet presAssocID="{55A335AD-B5EB-464E-BB79-439FD91C573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E89754-551A-4BF8-8520-94AD23249A83}" type="pres">
      <dgm:prSet presAssocID="{55A335AD-B5EB-464E-BB79-439FD91C573B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9341812-5E1B-4EEB-B675-2DD33B7383D3}" type="pres">
      <dgm:prSet presAssocID="{53EA7606-9F92-49D0-8D10-2502E4033B1F}" presName="space" presStyleCnt="0"/>
      <dgm:spPr/>
    </dgm:pt>
    <dgm:pt modelId="{EF50CFA3-4BB8-4E0A-BEB3-C0C6BE46B865}" type="pres">
      <dgm:prSet presAssocID="{9BBCC864-8299-4A70-968B-888942042374}" presName="composite" presStyleCnt="0"/>
      <dgm:spPr/>
    </dgm:pt>
    <dgm:pt modelId="{75F6FBC1-C0CD-4E9D-8E53-EDA1CF09D8DC}" type="pres">
      <dgm:prSet presAssocID="{9BBCC864-8299-4A70-968B-88894204237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AF8AE3-5614-475A-8A88-4DC758E4577D}" type="pres">
      <dgm:prSet presAssocID="{9BBCC864-8299-4A70-968B-88894204237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4FABF60-27FD-46F7-9215-A9C6EE051F99}" type="presOf" srcId="{2E628F69-DBAC-4578-B9E3-A3311752DB46}" destId="{B251B93E-527D-45D4-AFE7-65AE0D4A31D5}" srcOrd="0" destOrd="0" presId="urn:microsoft.com/office/officeart/2005/8/layout/hList1"/>
    <dgm:cxn modelId="{3C5807E0-C8DB-4FA3-8B32-E2879167F873}" type="presOf" srcId="{83590EB2-47BC-4486-AC89-27B9D176BDA3}" destId="{B251B93E-527D-45D4-AFE7-65AE0D4A31D5}" srcOrd="0" destOrd="4" presId="urn:microsoft.com/office/officeart/2005/8/layout/hList1"/>
    <dgm:cxn modelId="{6BD2AEC8-15C2-442E-8C09-E9C971B8629D}" type="presOf" srcId="{8EAAF5E5-7164-4BB1-B2A0-625BF0F42225}" destId="{94AF8AE3-5614-475A-8A88-4DC758E4577D}" srcOrd="0" destOrd="2" presId="urn:microsoft.com/office/officeart/2005/8/layout/hList1"/>
    <dgm:cxn modelId="{712E80A6-D4D5-4E85-8C61-319F8BF5D9FB}" srcId="{3D7CF58B-9D0F-4BB1-9696-D03DAF77910E}" destId="{53B8017C-CB23-47E4-A086-A6413BF3DB69}" srcOrd="1" destOrd="0" parTransId="{A629C8FC-A51A-4D59-AC37-42E339CD358D}" sibTransId="{7D78B177-3F5F-4066-86FF-AF9A6A3E8287}"/>
    <dgm:cxn modelId="{95C30BDC-446F-4E94-800F-2A7C30AEC95E}" srcId="{E77E1663-A321-4A62-B6E4-C83388F59C5C}" destId="{2E628F69-DBAC-4578-B9E3-A3311752DB46}" srcOrd="0" destOrd="0" parTransId="{48F98F9E-605F-465F-8134-A4C28BD66307}" sibTransId="{168A8A00-C61F-46CA-B11A-7823B16BF5BC}"/>
    <dgm:cxn modelId="{C1A17488-3595-4810-A023-715A2A41A19D}" srcId="{B7655E78-2DEC-48B2-BFA5-FE4605A1CE05}" destId="{9BBCC864-8299-4A70-968B-888942042374}" srcOrd="3" destOrd="0" parTransId="{6A112899-9873-4394-B5C3-4881D87F8130}" sibTransId="{766FD1DE-5653-48B0-902B-ED4B4AC8D468}"/>
    <dgm:cxn modelId="{0CA8EC41-40A3-49D0-A130-CF5B802384D0}" type="presOf" srcId="{FACD4EF8-AEA2-4F41-AC51-204E842878F6}" destId="{DCE89754-551A-4BF8-8520-94AD23249A83}" srcOrd="0" destOrd="4" presId="urn:microsoft.com/office/officeart/2005/8/layout/hList1"/>
    <dgm:cxn modelId="{047B9CB6-7CED-4EB0-B54D-BF9E22F78F97}" type="presOf" srcId="{465453B3-C351-4E5E-B46C-8845C2E20441}" destId="{B251B93E-527D-45D4-AFE7-65AE0D4A31D5}" srcOrd="0" destOrd="3" presId="urn:microsoft.com/office/officeart/2005/8/layout/hList1"/>
    <dgm:cxn modelId="{7C39529D-ED14-40D7-BA59-F2C953F63B92}" type="presOf" srcId="{F66AF7AB-39FC-4CD2-A8D9-4AF39748C026}" destId="{DCE89754-551A-4BF8-8520-94AD23249A83}" srcOrd="0" destOrd="1" presId="urn:microsoft.com/office/officeart/2005/8/layout/hList1"/>
    <dgm:cxn modelId="{5F80CA7A-9266-46CF-8C9A-FB83BC524CDD}" srcId="{55A335AD-B5EB-464E-BB79-439FD91C573B}" destId="{F66AF7AB-39FC-4CD2-A8D9-4AF39748C026}" srcOrd="1" destOrd="0" parTransId="{EC38A413-C554-4EC0-B2F4-2499643F1EB7}" sibTransId="{2E38C1FE-51AB-46B2-8900-CF569F7BFB34}"/>
    <dgm:cxn modelId="{A30F7EB1-D749-4061-888E-A591D5A92329}" srcId="{B7655E78-2DEC-48B2-BFA5-FE4605A1CE05}" destId="{E77E1663-A321-4A62-B6E4-C83388F59C5C}" srcOrd="0" destOrd="0" parTransId="{7E942712-7DB7-4D03-8912-CFDE4C444D30}" sibTransId="{14927C2C-AFE1-487D-90A3-A9DF6A65FF9D}"/>
    <dgm:cxn modelId="{43A6F307-DF75-4A56-9828-D26E33EE1950}" type="presOf" srcId="{9BBCC864-8299-4A70-968B-888942042374}" destId="{75F6FBC1-C0CD-4E9D-8E53-EDA1CF09D8DC}" srcOrd="0" destOrd="0" presId="urn:microsoft.com/office/officeart/2005/8/layout/hList1"/>
    <dgm:cxn modelId="{32402CA1-5F38-4023-A838-B5D6FAB1A312}" type="presOf" srcId="{3D7CF58B-9D0F-4BB1-9696-D03DAF77910E}" destId="{F1B29C45-BE64-44B0-8A0D-9E0A569EA9A4}" srcOrd="0" destOrd="0" presId="urn:microsoft.com/office/officeart/2005/8/layout/hList1"/>
    <dgm:cxn modelId="{4431623E-8146-4F2D-B964-3D945B7130FE}" srcId="{E77E1663-A321-4A62-B6E4-C83388F59C5C}" destId="{518232BA-427E-4D0A-B2FA-AA3B5B3F9360}" srcOrd="1" destOrd="0" parTransId="{C478EA84-F54A-4AB2-83A7-F36478EFE09D}" sibTransId="{C0003921-2B47-46BF-9045-E3458DECDFE8}"/>
    <dgm:cxn modelId="{9A1C7EB4-5248-4817-9FB6-333C7ACF3222}" srcId="{4B56AE91-54AE-44CE-9613-2D62AF334AA3}" destId="{9576CE78-B12C-4AD5-94B7-308AE718AF48}" srcOrd="0" destOrd="0" parTransId="{F88D1D3C-D61D-43AA-8DA8-83C402856343}" sibTransId="{C3F7250F-DA87-4C5C-90AA-A07A2A5A05C1}"/>
    <dgm:cxn modelId="{868FE4D5-8E17-44B2-BBE3-56F1F42EB8E2}" srcId="{E77E1663-A321-4A62-B6E4-C83388F59C5C}" destId="{CADE0455-E9DE-492D-92F1-E546CE33FC52}" srcOrd="2" destOrd="0" parTransId="{B2F449F6-EECA-4218-99AA-AE7D3C4686C2}" sibTransId="{CCED4885-8C3F-4185-874F-F1C8C8F36299}"/>
    <dgm:cxn modelId="{FF95463D-0CBB-4113-9048-8A16FCAE528A}" type="presOf" srcId="{53B8017C-CB23-47E4-A086-A6413BF3DB69}" destId="{F3747BC4-8393-46A1-A3A4-0245A2ADF8A2}" srcOrd="0" destOrd="1" presId="urn:microsoft.com/office/officeart/2005/8/layout/hList1"/>
    <dgm:cxn modelId="{4A531D19-9D1D-4A0F-9872-32CE45A3AED2}" srcId="{E77E1663-A321-4A62-B6E4-C83388F59C5C}" destId="{465453B3-C351-4E5E-B46C-8845C2E20441}" srcOrd="3" destOrd="0" parTransId="{390888B8-4DC9-4B03-BC39-5DCF049F0DB5}" sibTransId="{F505CBCF-C5DA-4160-9955-F8D4E4665328}"/>
    <dgm:cxn modelId="{FB3C1049-4820-4F5F-8CD5-7123B0475D66}" srcId="{E77E1663-A321-4A62-B6E4-C83388F59C5C}" destId="{83590EB2-47BC-4486-AC89-27B9D176BDA3}" srcOrd="4" destOrd="0" parTransId="{079DEA59-FF7E-417F-9E20-2F78E371CFD9}" sibTransId="{4952D0DF-25EC-48F3-8B27-864126CD4CB7}"/>
    <dgm:cxn modelId="{A91A26C5-ED8F-445B-9812-F2AFF1C1E439}" type="presOf" srcId="{BECF620F-4957-467C-8280-5E86DE6E835A}" destId="{94AF8AE3-5614-475A-8A88-4DC758E4577D}" srcOrd="0" destOrd="3" presId="urn:microsoft.com/office/officeart/2005/8/layout/hList1"/>
    <dgm:cxn modelId="{F2ABD188-250A-46EB-A2AA-FEB18CC20F3D}" type="presOf" srcId="{4D80B000-2482-4F35-A539-A7050FE96096}" destId="{F3747BC4-8393-46A1-A3A4-0245A2ADF8A2}" srcOrd="0" destOrd="0" presId="urn:microsoft.com/office/officeart/2005/8/layout/hList1"/>
    <dgm:cxn modelId="{781AB16F-A70C-4252-9A58-622E4270546E}" srcId="{55A335AD-B5EB-464E-BB79-439FD91C573B}" destId="{0634ED00-5B16-48B7-A265-D47B94B4A15C}" srcOrd="3" destOrd="0" parTransId="{EB385E5A-EC12-42C8-B83C-2F0F48476748}" sibTransId="{3917E262-8E1A-4C9E-9F54-74C742886721}"/>
    <dgm:cxn modelId="{276CDCEE-5D5A-464C-86CC-3235E03480E1}" type="presOf" srcId="{B5F5FDE7-EE33-458D-9E65-9C8DD0B711AF}" destId="{DCE89754-551A-4BF8-8520-94AD23249A83}" srcOrd="0" destOrd="2" presId="urn:microsoft.com/office/officeart/2005/8/layout/hList1"/>
    <dgm:cxn modelId="{1D72B8C9-87CF-47AB-8178-8BF586FFB794}" type="presOf" srcId="{7469415E-2E0A-4B70-9FC8-6320BF5A8541}" destId="{DCE89754-551A-4BF8-8520-94AD23249A83}" srcOrd="0" destOrd="0" presId="urn:microsoft.com/office/officeart/2005/8/layout/hList1"/>
    <dgm:cxn modelId="{F2682744-2B6C-421B-8698-BB42889E96D7}" srcId="{3D7CF58B-9D0F-4BB1-9696-D03DAF77910E}" destId="{4D80B000-2482-4F35-A539-A7050FE96096}" srcOrd="0" destOrd="0" parTransId="{88840AD2-F4DD-4AF6-AE40-595E3CFE070A}" sibTransId="{9603F7DD-AC1D-446E-95BD-BE8780B1D0F7}"/>
    <dgm:cxn modelId="{5BB415AB-2227-4532-A33F-74A6E23621CD}" srcId="{B7655E78-2DEC-48B2-BFA5-FE4605A1CE05}" destId="{55A335AD-B5EB-464E-BB79-439FD91C573B}" srcOrd="2" destOrd="0" parTransId="{2199BFCB-7832-4017-BF41-5EEBDF7A547F}" sibTransId="{53EA7606-9F92-49D0-8D10-2502E4033B1F}"/>
    <dgm:cxn modelId="{08F7E741-2A8F-4100-9145-2E1EB305EF4C}" srcId="{9BBCC864-8299-4A70-968B-888942042374}" destId="{8EAAF5E5-7164-4BB1-B2A0-625BF0F42225}" srcOrd="1" destOrd="0" parTransId="{598F708B-0FC0-4D17-83FB-2D330FD9A939}" sibTransId="{4D950032-289B-4947-A8DD-1D22710E5E05}"/>
    <dgm:cxn modelId="{1B240099-D83A-4EAC-882E-1B1130191330}" type="presOf" srcId="{B3E36C68-928E-49D9-B2D7-99A088550956}" destId="{94AF8AE3-5614-475A-8A88-4DC758E4577D}" srcOrd="0" destOrd="4" presId="urn:microsoft.com/office/officeart/2005/8/layout/hList1"/>
    <dgm:cxn modelId="{9F95FD0A-D1C4-41F6-AED4-86D70DA8B10F}" type="presOf" srcId="{55A335AD-B5EB-464E-BB79-439FD91C573B}" destId="{E5C9E142-5A79-4A6D-99F1-331F5BCB118E}" srcOrd="0" destOrd="0" presId="urn:microsoft.com/office/officeart/2005/8/layout/hList1"/>
    <dgm:cxn modelId="{4AC1EBB9-185C-4B45-A3E1-4825431827DE}" srcId="{55A335AD-B5EB-464E-BB79-439FD91C573B}" destId="{7469415E-2E0A-4B70-9FC8-6320BF5A8541}" srcOrd="0" destOrd="0" parTransId="{2F8C8E0D-D2DA-4AC6-BED1-9FE9844E9D2D}" sibTransId="{8133A6D9-FDC2-40D7-B2DF-34D64EA57063}"/>
    <dgm:cxn modelId="{1AAB1CAB-3A71-48DF-B76A-70BFFEBCB45B}" srcId="{55A335AD-B5EB-464E-BB79-439FD91C573B}" destId="{FACD4EF8-AEA2-4F41-AC51-204E842878F6}" srcOrd="4" destOrd="0" parTransId="{EFBBC490-03AA-46DC-8919-747FE5EDBFD1}" sibTransId="{2AC8DA52-3B3F-4F56-A7E7-7CC841C1905E}"/>
    <dgm:cxn modelId="{DA2C1AEE-670A-40D9-B603-49C693E938C8}" type="presOf" srcId="{CADE0455-E9DE-492D-92F1-E546CE33FC52}" destId="{B251B93E-527D-45D4-AFE7-65AE0D4A31D5}" srcOrd="0" destOrd="2" presId="urn:microsoft.com/office/officeart/2005/8/layout/hList1"/>
    <dgm:cxn modelId="{FC24B342-E538-473A-BE6D-57E1AF909A03}" type="presOf" srcId="{E77E1663-A321-4A62-B6E4-C83388F59C5C}" destId="{796379E5-F89B-4C56-B36E-0D12F78F35A1}" srcOrd="0" destOrd="0" presId="urn:microsoft.com/office/officeart/2005/8/layout/hList1"/>
    <dgm:cxn modelId="{F7BC6B36-4953-4072-B5B9-512EFF91BB4C}" type="presOf" srcId="{518232BA-427E-4D0A-B2FA-AA3B5B3F9360}" destId="{B251B93E-527D-45D4-AFE7-65AE0D4A31D5}" srcOrd="0" destOrd="1" presId="urn:microsoft.com/office/officeart/2005/8/layout/hList1"/>
    <dgm:cxn modelId="{6DF53804-50C5-41D0-A53D-DF86114B92F8}" srcId="{9BBCC864-8299-4A70-968B-888942042374}" destId="{4B56AE91-54AE-44CE-9613-2D62AF334AA3}" srcOrd="0" destOrd="0" parTransId="{DD2F6C2D-CBBF-4498-B1DA-29ECC090F40C}" sibTransId="{29CEA55C-B824-4058-AC5C-68953FA4319B}"/>
    <dgm:cxn modelId="{504209AD-0E72-4D7D-A2CF-BF5754F28EA8}" type="presOf" srcId="{0634ED00-5B16-48B7-A265-D47B94B4A15C}" destId="{DCE89754-551A-4BF8-8520-94AD23249A83}" srcOrd="0" destOrd="3" presId="urn:microsoft.com/office/officeart/2005/8/layout/hList1"/>
    <dgm:cxn modelId="{179C924A-3A9E-4B7D-8ABE-DA5E916C89AF}" srcId="{9BBCC864-8299-4A70-968B-888942042374}" destId="{BECF620F-4957-467C-8280-5E86DE6E835A}" srcOrd="2" destOrd="0" parTransId="{DEA5BB37-7CA0-4A29-9311-0643A2F9CCDD}" sibTransId="{1ED704B3-08B7-42BC-8003-7CF788F7A22F}"/>
    <dgm:cxn modelId="{8EDAA294-41C4-49ED-9725-F7C55F964A90}" srcId="{55A335AD-B5EB-464E-BB79-439FD91C573B}" destId="{B5F5FDE7-EE33-458D-9E65-9C8DD0B711AF}" srcOrd="2" destOrd="0" parTransId="{254F4538-8605-41CF-9E09-BCF1C97E4F73}" sibTransId="{57943432-F51D-49AD-820B-34F4D8001284}"/>
    <dgm:cxn modelId="{C90D95B1-C8D3-41EA-A222-DBCB36D4E869}" type="presOf" srcId="{4B56AE91-54AE-44CE-9613-2D62AF334AA3}" destId="{94AF8AE3-5614-475A-8A88-4DC758E4577D}" srcOrd="0" destOrd="0" presId="urn:microsoft.com/office/officeart/2005/8/layout/hList1"/>
    <dgm:cxn modelId="{79EE58CE-350C-45D6-89A0-76B53F602B8D}" type="presOf" srcId="{B7655E78-2DEC-48B2-BFA5-FE4605A1CE05}" destId="{52C7DF6C-DD4B-48DA-B41B-37E45399F50D}" srcOrd="0" destOrd="0" presId="urn:microsoft.com/office/officeart/2005/8/layout/hList1"/>
    <dgm:cxn modelId="{698B6062-CAFE-459E-A031-32F0AF7C78D4}" srcId="{B7655E78-2DEC-48B2-BFA5-FE4605A1CE05}" destId="{3D7CF58B-9D0F-4BB1-9696-D03DAF77910E}" srcOrd="1" destOrd="0" parTransId="{C5AB0C0A-EE5C-4DA3-B87C-B5C5EA17704C}" sibTransId="{67D583D5-73C6-48A1-A9AC-F247B5CC5A84}"/>
    <dgm:cxn modelId="{826A4C69-19CD-4275-B06D-7D20DB643FCB}" type="presOf" srcId="{9576CE78-B12C-4AD5-94B7-308AE718AF48}" destId="{94AF8AE3-5614-475A-8A88-4DC758E4577D}" srcOrd="0" destOrd="1" presId="urn:microsoft.com/office/officeart/2005/8/layout/hList1"/>
    <dgm:cxn modelId="{F8C96E9D-9186-44DB-93D5-715058AD5863}" srcId="{9BBCC864-8299-4A70-968B-888942042374}" destId="{B3E36C68-928E-49D9-B2D7-99A088550956}" srcOrd="3" destOrd="0" parTransId="{622539D9-65EC-4605-BBD7-CA906D863C80}" sibTransId="{2225A489-7374-491A-9FE7-BC05F477C405}"/>
    <dgm:cxn modelId="{5CE39FFE-23FA-47ED-9598-DA947BCD7E78}" type="presParOf" srcId="{52C7DF6C-DD4B-48DA-B41B-37E45399F50D}" destId="{AF7E33C2-9943-4EE6-8C0A-64FBD20D30A9}" srcOrd="0" destOrd="0" presId="urn:microsoft.com/office/officeart/2005/8/layout/hList1"/>
    <dgm:cxn modelId="{8E339FF6-5E4C-499A-99C2-171F19118DE1}" type="presParOf" srcId="{AF7E33C2-9943-4EE6-8C0A-64FBD20D30A9}" destId="{796379E5-F89B-4C56-B36E-0D12F78F35A1}" srcOrd="0" destOrd="0" presId="urn:microsoft.com/office/officeart/2005/8/layout/hList1"/>
    <dgm:cxn modelId="{44867A20-D70F-4163-B974-A245B4C99926}" type="presParOf" srcId="{AF7E33C2-9943-4EE6-8C0A-64FBD20D30A9}" destId="{B251B93E-527D-45D4-AFE7-65AE0D4A31D5}" srcOrd="1" destOrd="0" presId="urn:microsoft.com/office/officeart/2005/8/layout/hList1"/>
    <dgm:cxn modelId="{D4DB638F-7531-4544-8FD9-A332C442DA6E}" type="presParOf" srcId="{52C7DF6C-DD4B-48DA-B41B-37E45399F50D}" destId="{E2C7043C-C88E-4423-98EC-CFBCC2C52016}" srcOrd="1" destOrd="0" presId="urn:microsoft.com/office/officeart/2005/8/layout/hList1"/>
    <dgm:cxn modelId="{FB21AD84-FFBC-4DA8-9DBF-C410E4F21995}" type="presParOf" srcId="{52C7DF6C-DD4B-48DA-B41B-37E45399F50D}" destId="{F76E1115-75A5-442F-8D23-DAF53E93B98B}" srcOrd="2" destOrd="0" presId="urn:microsoft.com/office/officeart/2005/8/layout/hList1"/>
    <dgm:cxn modelId="{D86D2F89-06B8-4D47-8771-2D6A1B1CC03B}" type="presParOf" srcId="{F76E1115-75A5-442F-8D23-DAF53E93B98B}" destId="{F1B29C45-BE64-44B0-8A0D-9E0A569EA9A4}" srcOrd="0" destOrd="0" presId="urn:microsoft.com/office/officeart/2005/8/layout/hList1"/>
    <dgm:cxn modelId="{92A04C71-6D6A-4A5F-A341-0A0180ED367A}" type="presParOf" srcId="{F76E1115-75A5-442F-8D23-DAF53E93B98B}" destId="{F3747BC4-8393-46A1-A3A4-0245A2ADF8A2}" srcOrd="1" destOrd="0" presId="urn:microsoft.com/office/officeart/2005/8/layout/hList1"/>
    <dgm:cxn modelId="{C1E68186-DBB3-4E7B-9DE8-E43EE4299E7E}" type="presParOf" srcId="{52C7DF6C-DD4B-48DA-B41B-37E45399F50D}" destId="{E7B7F0FB-2591-4079-BF49-EF9996C0913B}" srcOrd="3" destOrd="0" presId="urn:microsoft.com/office/officeart/2005/8/layout/hList1"/>
    <dgm:cxn modelId="{3A964A44-A8AA-4306-9CD2-1CA5442A8A1A}" type="presParOf" srcId="{52C7DF6C-DD4B-48DA-B41B-37E45399F50D}" destId="{F8D8FD16-9283-435F-B67D-90A43B3A734C}" srcOrd="4" destOrd="0" presId="urn:microsoft.com/office/officeart/2005/8/layout/hList1"/>
    <dgm:cxn modelId="{DEF4AFC1-DF8A-417D-9C1B-6F2C0E774070}" type="presParOf" srcId="{F8D8FD16-9283-435F-B67D-90A43B3A734C}" destId="{E5C9E142-5A79-4A6D-99F1-331F5BCB118E}" srcOrd="0" destOrd="0" presId="urn:microsoft.com/office/officeart/2005/8/layout/hList1"/>
    <dgm:cxn modelId="{386A4867-851B-40BF-B2F1-49CE1F2EA11C}" type="presParOf" srcId="{F8D8FD16-9283-435F-B67D-90A43B3A734C}" destId="{DCE89754-551A-4BF8-8520-94AD23249A83}" srcOrd="1" destOrd="0" presId="urn:microsoft.com/office/officeart/2005/8/layout/hList1"/>
    <dgm:cxn modelId="{3AE6204F-AD89-4827-9138-3ACC1121AAD1}" type="presParOf" srcId="{52C7DF6C-DD4B-48DA-B41B-37E45399F50D}" destId="{19341812-5E1B-4EEB-B675-2DD33B7383D3}" srcOrd="5" destOrd="0" presId="urn:microsoft.com/office/officeart/2005/8/layout/hList1"/>
    <dgm:cxn modelId="{5594F9CB-ECAD-483A-A9B2-3ACB9FA5C662}" type="presParOf" srcId="{52C7DF6C-DD4B-48DA-B41B-37E45399F50D}" destId="{EF50CFA3-4BB8-4E0A-BEB3-C0C6BE46B865}" srcOrd="6" destOrd="0" presId="urn:microsoft.com/office/officeart/2005/8/layout/hList1"/>
    <dgm:cxn modelId="{AD8DA85B-C953-4A36-B5C3-692E0CE4376E}" type="presParOf" srcId="{EF50CFA3-4BB8-4E0A-BEB3-C0C6BE46B865}" destId="{75F6FBC1-C0CD-4E9D-8E53-EDA1CF09D8DC}" srcOrd="0" destOrd="0" presId="urn:microsoft.com/office/officeart/2005/8/layout/hList1"/>
    <dgm:cxn modelId="{9DB087DB-C7FE-40B4-B914-C20970D64B58}" type="presParOf" srcId="{EF50CFA3-4BB8-4E0A-BEB3-C0C6BE46B865}" destId="{94AF8AE3-5614-475A-8A88-4DC758E4577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379E5-F89B-4C56-B36E-0D12F78F35A1}">
      <dsp:nvSpPr>
        <dsp:cNvPr id="0" name=""/>
        <dsp:cNvSpPr/>
      </dsp:nvSpPr>
      <dsp:spPr>
        <a:xfrm>
          <a:off x="2747" y="101949"/>
          <a:ext cx="1652357" cy="576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/>
            <a:t>1. Analysis of Indicators</a:t>
          </a:r>
          <a:endParaRPr lang="fr-FR" sz="1200" b="1" kern="1200" dirty="0"/>
        </a:p>
      </dsp:txBody>
      <dsp:txXfrm>
        <a:off x="2747" y="101949"/>
        <a:ext cx="1652357" cy="576256"/>
      </dsp:txXfrm>
    </dsp:sp>
    <dsp:sp modelId="{B251B93E-527D-45D4-AFE7-65AE0D4A31D5}">
      <dsp:nvSpPr>
        <dsp:cNvPr id="0" name=""/>
        <dsp:cNvSpPr/>
      </dsp:nvSpPr>
      <dsp:spPr>
        <a:xfrm>
          <a:off x="2747" y="678205"/>
          <a:ext cx="1652357" cy="28279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GSMA Connectivity Score</a:t>
          </a:r>
          <a:endParaRPr lang="fr-FR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/>
            <a:t>OECD % of </a:t>
          </a:r>
          <a:r>
            <a:rPr lang="en-GB" sz="1200" b="1" kern="1200" dirty="0"/>
            <a:t>individuals using the Internet</a:t>
          </a:r>
          <a:endParaRPr lang="fr-FR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World Bank Mobile Subscription Access </a:t>
          </a:r>
          <a:r>
            <a:rPr lang="en-GB" sz="1200" kern="1200" dirty="0"/>
            <a:t>per 100 inhabitants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/>
            <a:t>WEF </a:t>
          </a:r>
          <a:r>
            <a:rPr lang="en-GB" sz="1200" b="1" kern="1200" dirty="0"/>
            <a:t>Global Gender Gap</a:t>
          </a:r>
          <a:r>
            <a:rPr lang="en-GB" sz="1200" kern="1200" dirty="0"/>
            <a:t> Report 2020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200" kern="1200" dirty="0"/>
        </a:p>
      </dsp:txBody>
      <dsp:txXfrm>
        <a:off x="2747" y="678205"/>
        <a:ext cx="1652357" cy="2827950"/>
      </dsp:txXfrm>
    </dsp:sp>
    <dsp:sp modelId="{F1B29C45-BE64-44B0-8A0D-9E0A569EA9A4}">
      <dsp:nvSpPr>
        <dsp:cNvPr id="0" name=""/>
        <dsp:cNvSpPr/>
      </dsp:nvSpPr>
      <dsp:spPr>
        <a:xfrm>
          <a:off x="1886434" y="101949"/>
          <a:ext cx="1652357" cy="576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/>
            <a:t>2. Shortlisted Country Interviews and Analysis</a:t>
          </a:r>
          <a:endParaRPr lang="fr-FR" sz="1200" b="1" kern="1200" dirty="0"/>
        </a:p>
      </dsp:txBody>
      <dsp:txXfrm>
        <a:off x="1886434" y="101949"/>
        <a:ext cx="1652357" cy="576256"/>
      </dsp:txXfrm>
    </dsp:sp>
    <dsp:sp modelId="{F3747BC4-8393-46A1-A3A4-0245A2ADF8A2}">
      <dsp:nvSpPr>
        <dsp:cNvPr id="0" name=""/>
        <dsp:cNvSpPr/>
      </dsp:nvSpPr>
      <dsp:spPr>
        <a:xfrm>
          <a:off x="1886434" y="678205"/>
          <a:ext cx="1652357" cy="28279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 countries: 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Cameroon, Côte d’Ivoire, Democratic Republic of Congo, Kenya, Mozambique, Niger, Nigeria, Rwanda, Sierra Leone, Sudan,  Uganda, Zambia</a:t>
          </a:r>
          <a:b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42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Qualitative interviews conducted 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with multi-disciplinary stakeholders </a:t>
          </a:r>
        </a:p>
      </dsp:txBody>
      <dsp:txXfrm>
        <a:off x="1886434" y="678205"/>
        <a:ext cx="1652357" cy="2827950"/>
      </dsp:txXfrm>
    </dsp:sp>
    <dsp:sp modelId="{E5C9E142-5A79-4A6D-99F1-331F5BCB118E}">
      <dsp:nvSpPr>
        <dsp:cNvPr id="0" name=""/>
        <dsp:cNvSpPr/>
      </dsp:nvSpPr>
      <dsp:spPr>
        <a:xfrm>
          <a:off x="3770121" y="101949"/>
          <a:ext cx="1652357" cy="576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/>
            <a:t>3. Current EC Initiatives Analysis </a:t>
          </a:r>
          <a:endParaRPr lang="fr-FR" sz="1200" b="1" kern="1200" dirty="0"/>
        </a:p>
      </dsp:txBody>
      <dsp:txXfrm>
        <a:off x="3770121" y="101949"/>
        <a:ext cx="1652357" cy="576256"/>
      </dsp:txXfrm>
    </dsp:sp>
    <dsp:sp modelId="{DCE89754-551A-4BF8-8520-94AD23249A83}">
      <dsp:nvSpPr>
        <dsp:cNvPr id="0" name=""/>
        <dsp:cNvSpPr/>
      </dsp:nvSpPr>
      <dsp:spPr>
        <a:xfrm>
          <a:off x="3770121" y="678205"/>
          <a:ext cx="1652357" cy="28279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“Digital Projects” database and project documentation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DAC Gender Equality Policy Maker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55 projects total </a:t>
          </a:r>
        </a:p>
      </dsp:txBody>
      <dsp:txXfrm>
        <a:off x="3770121" y="678205"/>
        <a:ext cx="1652357" cy="2827950"/>
      </dsp:txXfrm>
    </dsp:sp>
    <dsp:sp modelId="{75F6FBC1-C0CD-4E9D-8E53-EDA1CF09D8DC}">
      <dsp:nvSpPr>
        <dsp:cNvPr id="0" name=""/>
        <dsp:cNvSpPr/>
      </dsp:nvSpPr>
      <dsp:spPr>
        <a:xfrm>
          <a:off x="5653808" y="101949"/>
          <a:ext cx="1652357" cy="576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/>
            <a:t>4. Development of Recommendations and Limitations</a:t>
          </a:r>
          <a:endParaRPr lang="fr-FR" sz="1200" b="1" kern="1200" dirty="0"/>
        </a:p>
      </dsp:txBody>
      <dsp:txXfrm>
        <a:off x="5653808" y="101949"/>
        <a:ext cx="1652357" cy="576256"/>
      </dsp:txXfrm>
    </dsp:sp>
    <dsp:sp modelId="{94AF8AE3-5614-475A-8A88-4DC758E4577D}">
      <dsp:nvSpPr>
        <dsp:cNvPr id="0" name=""/>
        <dsp:cNvSpPr/>
      </dsp:nvSpPr>
      <dsp:spPr>
        <a:xfrm>
          <a:off x="5653808" y="678205"/>
          <a:ext cx="1652357" cy="28279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Pragmatic recommendations 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from conceptualisation to delivery </a:t>
          </a:r>
          <a:endParaRPr lang="fr-FR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Address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feasibility 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alignment with D4D and GAP priorities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Identification of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lessons learnt</a:t>
          </a:r>
          <a:r>
            <a:rPr lang="en-GB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from previous programming and </a:t>
          </a:r>
          <a:r>
            <a:rPr lang="en-GB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best practices</a:t>
          </a:r>
        </a:p>
      </dsp:txBody>
      <dsp:txXfrm>
        <a:off x="5653808" y="678205"/>
        <a:ext cx="1652357" cy="282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EE279-8B55-438B-A514-59A5A3F50D9F}" type="datetimeFigureOut">
              <a:rPr lang="fr-FR" smtClean="0"/>
              <a:t>15/10/2020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A9E4A-F343-4D79-83DF-5FE9485A6E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4912"/>
      </p:ext>
    </p:extLst>
  </p:cSld>
  <p:clrMap bg1="dk1" tx1="lt1" bg2="dk2" tx2="lt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2DBD1BB-D1A6-4C5D-80B0-21F9B1AD8A7B}" type="datetimeFigureOut">
              <a:rPr lang="fr-FR" smtClean="0"/>
              <a:pPr/>
              <a:t>15/10/2020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EA3D388-6915-4C18-AC29-809C237487A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707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39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noProof="0" dirty="0"/>
              <a:t>GOLALA</a:t>
            </a:r>
          </a:p>
          <a:p>
            <a:endParaRPr lang="en-AU" b="0" noProof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5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GOLALA: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654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>
                <a:solidFill>
                  <a:schemeClr val="bg1"/>
                </a:solidFill>
                <a:highlight>
                  <a:srgbClr val="FF0000"/>
                </a:highlight>
              </a:rPr>
              <a:t>Rachel</a:t>
            </a:r>
          </a:p>
          <a:p>
            <a:endParaRPr lang="fr-FR" u="sng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/>
              <a:t>1. High: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Almost all countries in this cluster have a high score for two connectivity indicators: “% of individuals using the internet” (except Cabo Verde and Namibia) and “mobile subscriptions per 100 inhabitants” (except Ghana).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Mauritius, South Africa, Ghana and Cabo Verde are amongst the top 5 SSA countries in the GSMA Mobile Connectivity Index.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fr-F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fr-FR" u="sng" dirty="0"/>
          </a:p>
          <a:p>
            <a:r>
              <a:rPr lang="fr-FR" u="sng" dirty="0"/>
              <a:t>2. Medium: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Countries in this cluster present a variety of profiles, ranging from low to high scores in terms of connectivity and gender equality.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Zambia scored low for connectivity and internet but high for gender and medium for mobile access, which is why it has been included in this cluster.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3. Low: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All countries in this cluster have in common a systematic low score for the indicator “% of individuals using the internet”, indicating that a low percentage of their population “have used the internet in the last 3 months from any device”. All of them also scored low in one of the other two “connectivity” indicators</a:t>
            </a:r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fr-FR" u="sng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851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645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Rachel: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00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/>
              <a:t>Rachel: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710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/>
              <a:t>Rachel: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3147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0" u="none" dirty="0"/>
              <a:t>Rachel: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221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u="none" dirty="0"/>
              <a:t>Rachel: </a:t>
            </a:r>
          </a:p>
          <a:p>
            <a:endParaRPr lang="fr-FR" dirty="0"/>
          </a:p>
          <a:p>
            <a:endParaRPr lang="fr-FR" u="sng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2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u="none" dirty="0"/>
              <a:t>Rachel: </a:t>
            </a:r>
          </a:p>
          <a:p>
            <a:endParaRPr lang="fr-FR" u="sng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52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1338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825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877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u="none" dirty="0"/>
              <a:t>Rachel: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210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u="none" dirty="0"/>
              <a:t>Rachel: </a:t>
            </a:r>
          </a:p>
          <a:p>
            <a:endParaRPr lang="fr-FR" u="sng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445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0" u="none" dirty="0"/>
              <a:t>Rachel: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3604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u="none" dirty="0"/>
              <a:t>Rachel: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084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295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/>
              <a:t>GOLALA: </a:t>
            </a:r>
          </a:p>
          <a:p>
            <a:endParaRPr lang="fr-FR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682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/>
              <a:t>GOLALA: </a:t>
            </a:r>
          </a:p>
          <a:p>
            <a:endParaRPr lang="fr-FR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68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/>
              <a:t>GOLALA: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u="sng" dirty="0"/>
          </a:p>
          <a:p>
            <a:endParaRPr lang="fr-FR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632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182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328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4686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none" dirty="0"/>
              <a:t>GOLALA: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4822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noProof="0" dirty="0"/>
              <a:t>GOLALA: </a:t>
            </a:r>
          </a:p>
          <a:p>
            <a:endParaRPr lang="en-AU" noProof="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75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noProof="0" dirty="0"/>
              <a:t>GOLALA: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5394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noProof="0" dirty="0"/>
              <a:t>GOLALA: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3486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noProof="0" dirty="0"/>
              <a:t>GOLALA: </a:t>
            </a:r>
          </a:p>
          <a:p>
            <a:endParaRPr lang="fr-FR" u="sng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3435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noProof="0" dirty="0"/>
              <a:t>GOLALA: </a:t>
            </a:r>
          </a:p>
          <a:p>
            <a:endParaRPr lang="fr-FR" u="sng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7430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noProof="0" dirty="0"/>
              <a:t>GOLALA: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6375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75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1825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91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sv-SE" dirty="0"/>
              <a:t>Bridget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73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Bridget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517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182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en-AU" b="1" noProof="0" dirty="0">
                <a:highlight>
                  <a:srgbClr val="00FF00"/>
                </a:highlight>
              </a:rPr>
              <a:t>GOLALA</a:t>
            </a:r>
          </a:p>
          <a:p>
            <a:pPr algn="thaiDist"/>
            <a:endParaRPr lang="en-AU" b="1" noProof="0" dirty="0">
              <a:highlight>
                <a:srgbClr val="00FF00"/>
              </a:highlight>
            </a:endParaRPr>
          </a:p>
          <a:p>
            <a:pPr algn="thaiDist"/>
            <a:endParaRPr lang="en-AU" b="1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7558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GOLALA</a:t>
            </a:r>
          </a:p>
          <a:p>
            <a:endParaRPr lang="en-GB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3D388-6915-4C18-AC29-809C237487AF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328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5986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2739-28F7-46D6-9AEB-393F73B53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79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483517"/>
            <a:ext cx="2057400" cy="4111105"/>
          </a:xfrm>
        </p:spPr>
        <p:txBody>
          <a:bodyPr vert="eaVert"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483517"/>
            <a:ext cx="6019800" cy="4111105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2739-28F7-46D6-9AEB-393F73B53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33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720080"/>
          </a:xfrm>
        </p:spPr>
        <p:txBody>
          <a:bodyPr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7613"/>
            <a:ext cx="8229600" cy="324700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9510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4896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3888"/>
            <a:ext cx="8229600" cy="579710"/>
          </a:xfrm>
        </p:spPr>
        <p:txBody>
          <a:bodyPr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47613"/>
            <a:ext cx="4038600" cy="32470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47613"/>
            <a:ext cx="4038600" cy="32470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141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9984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779662"/>
            <a:ext cx="4040188" cy="2814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9984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779662"/>
            <a:ext cx="4041775" cy="2814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6650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95896"/>
            <a:ext cx="8229600" cy="723726"/>
          </a:xfrm>
        </p:spPr>
        <p:txBody>
          <a:bodyPr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2739-28F7-46D6-9AEB-393F73B53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68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2739-28F7-46D6-9AEB-393F73B53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87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627536"/>
            <a:ext cx="5111750" cy="3967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2739-28F7-46D6-9AEB-393F73B53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27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 baseline="0">
                <a:solidFill>
                  <a:srgbClr val="FFC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555525"/>
            <a:ext cx="5486400" cy="29901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2739-28F7-46D6-9AEB-393F73B53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08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623888"/>
            <a:ext cx="8229600" cy="723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91630"/>
            <a:ext cx="8229600" cy="310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Diapositive </a:t>
            </a:r>
          </a:p>
        </p:txBody>
      </p:sp>
    </p:spTree>
    <p:extLst>
      <p:ext uri="{BB962C8B-B14F-4D97-AF65-F5344CB8AC3E}">
        <p14:creationId xmlns:p14="http://schemas.microsoft.com/office/powerpoint/2010/main" val="129552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8.png"/><Relationship Id="rId5" Type="http://schemas.openxmlformats.org/officeDocument/2006/relationships/image" Target="../media/image1.jpeg"/><Relationship Id="rId10" Type="http://schemas.microsoft.com/office/2007/relationships/diagramDrawing" Target="../diagrams/drawing1.xml"/><Relationship Id="rId4" Type="http://schemas.openxmlformats.org/officeDocument/2006/relationships/image" Target="../media/image13.emf"/><Relationship Id="rId9" Type="http://schemas.openxmlformats.org/officeDocument/2006/relationships/diagramColors" Target="../diagrams/colors1.xml"/><Relationship Id="rId1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5.e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4.em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jpg"/><Relationship Id="rId4" Type="http://schemas.openxmlformats.org/officeDocument/2006/relationships/image" Target="../media/image1.jpeg"/><Relationship Id="rId9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6.emf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.jpe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6243F7-004B-8549-8505-2745171BFD75}"/>
              </a:ext>
            </a:extLst>
          </p:cNvPr>
          <p:cNvSpPr/>
          <p:nvPr/>
        </p:nvSpPr>
        <p:spPr>
          <a:xfrm>
            <a:off x="0" y="0"/>
            <a:ext cx="9144000" cy="4446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63888" y="1067848"/>
            <a:ext cx="5231423" cy="783822"/>
          </a:xfrm>
          <a:effectLst/>
        </p:spPr>
        <p:txBody>
          <a:bodyPr lIns="0" tIns="0" rIns="0" bIns="0" anchor="t" anchorCtr="0">
            <a:noAutofit/>
          </a:bodyPr>
          <a:lstStyle/>
          <a:p>
            <a:pPr marL="0" indent="0" algn="l"/>
            <a:r>
              <a:rPr lang="en-GB" sz="5400" b="1" dirty="0">
                <a:solidFill>
                  <a:schemeClr val="bg1"/>
                </a:solidFill>
                <a:latin typeface="Arial" panose="020B0604020202020204" pitchFamily="34" charset="0"/>
              </a:rPr>
              <a:t>Digital4Women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63888" y="1972208"/>
            <a:ext cx="4226928" cy="1617527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GB" sz="2000" dirty="0">
                <a:solidFill>
                  <a:srgbClr val="F8D004"/>
                </a:solidFill>
                <a:latin typeface="Arial" panose="020B0604020202020204" pitchFamily="34" charset="0"/>
              </a:rPr>
              <a:t>How to enable women empowerment in Africa through mainstreaming digital technologies and services </a:t>
            </a:r>
            <a:br>
              <a:rPr lang="en-GB" sz="2000" dirty="0">
                <a:solidFill>
                  <a:srgbClr val="F8D004"/>
                </a:solidFill>
                <a:latin typeface="Arial" panose="020B0604020202020204" pitchFamily="34" charset="0"/>
              </a:rPr>
            </a:br>
            <a:r>
              <a:rPr lang="en-GB" sz="2000" dirty="0">
                <a:solidFill>
                  <a:srgbClr val="F8D004"/>
                </a:solidFill>
                <a:latin typeface="Arial" panose="020B0604020202020204" pitchFamily="34" charset="0"/>
              </a:rPr>
              <a:t>in EU development programmes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328" y="4644018"/>
            <a:ext cx="2008991" cy="255071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xmlns="" id="{C678A56F-79A3-6444-AADE-B9690C2BD930}"/>
              </a:ext>
            </a:extLst>
          </p:cNvPr>
          <p:cNvSpPr txBox="1">
            <a:spLocks/>
          </p:cNvSpPr>
          <p:nvPr/>
        </p:nvSpPr>
        <p:spPr>
          <a:xfrm>
            <a:off x="3563888" y="3336630"/>
            <a:ext cx="3790900" cy="949176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400"/>
              </a:lnSpc>
            </a:pPr>
            <a:r>
              <a:rPr lang="en-GB" sz="1050" b="1" dirty="0">
                <a:solidFill>
                  <a:schemeClr val="bg1"/>
                </a:solidFill>
                <a:latin typeface="Arial" panose="020B0604020202020204" pitchFamily="34" charset="0"/>
              </a:rPr>
              <a:t>STUDY REPORT PRESENTATION</a:t>
            </a:r>
          </a:p>
          <a:p>
            <a:pPr algn="l"/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</a:rPr>
              <a:t>Developed by Conseil Santé</a:t>
            </a:r>
          </a:p>
          <a:p>
            <a:pPr algn="l"/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</a:rPr>
              <a:t>Consultants: Golala Ruhani and Rachel Lock</a:t>
            </a:r>
          </a:p>
          <a:p>
            <a:pPr algn="l"/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</a:rPr>
              <a:t>Project Managers: Bridget Relyea and Maria Diniz</a:t>
            </a:r>
          </a:p>
          <a:p>
            <a:pPr algn="l"/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</a:rPr>
              <a:t>October 2020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0A7181-70BE-4840-8FA0-78A9CA49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D7F5694-4D8F-974F-88E9-510E851A9C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1" y="4547528"/>
            <a:ext cx="1800200" cy="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9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05761D9B-5A13-5D44-84BA-9FEEBDFBA777}"/>
              </a:ext>
            </a:extLst>
          </p:cNvPr>
          <p:cNvGrpSpPr/>
          <p:nvPr/>
        </p:nvGrpSpPr>
        <p:grpSpPr>
          <a:xfrm>
            <a:off x="-1" y="1377696"/>
            <a:ext cx="1605633" cy="1626101"/>
            <a:chOff x="-1" y="1377696"/>
            <a:chExt cx="1605633" cy="162610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E6BFC7F9-1166-BE46-9E26-FF38530BCC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" b="4107"/>
            <a:stretch/>
          </p:blipFill>
          <p:spPr bwMode="auto">
            <a:xfrm>
              <a:off x="-1" y="1377696"/>
              <a:ext cx="1605633" cy="1626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761DBA1E-B23F-C543-AA52-C56A2B242A29}"/>
                </a:ext>
              </a:extLst>
            </p:cNvPr>
            <p:cNvSpPr/>
            <p:nvPr/>
          </p:nvSpPr>
          <p:spPr>
            <a:xfrm>
              <a:off x="-1" y="2355726"/>
              <a:ext cx="251521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EBE5316E-8592-5F44-A0E5-BD3D9C9C6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7938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Methodology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56348F4-4FAD-B743-B751-82BE2E71FE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graphicFrame>
        <p:nvGraphicFramePr>
          <p:cNvPr id="27" name="Diagramme 26">
            <a:extLst>
              <a:ext uri="{FF2B5EF4-FFF2-40B4-BE49-F238E27FC236}">
                <a16:creationId xmlns:a16="http://schemas.microsoft.com/office/drawing/2014/main" xmlns="" id="{A28D224E-9379-394D-B4AF-3A88E6A32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924278"/>
              </p:ext>
            </p:extLst>
          </p:nvPr>
        </p:nvGraphicFramePr>
        <p:xfrm>
          <a:off x="1547664" y="920329"/>
          <a:ext cx="7308914" cy="360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8" name="Picture 3" descr="K:\Conseil Sante\05. Contrats clients\S335 - EU Gender digital Divide\05. REPORTS\Country Case Studies\Revised from DEVCO comments\Pictures, Logos and Visuals for Report\GSMA logo.PNG">
            <a:extLst>
              <a:ext uri="{FF2B5EF4-FFF2-40B4-BE49-F238E27FC236}">
                <a16:creationId xmlns:a16="http://schemas.microsoft.com/office/drawing/2014/main" xmlns="" id="{E4F5F383-2D7A-824B-A282-4AF3175B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53" y="3685946"/>
            <a:ext cx="379787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K:\Conseil Sante\05. Contrats clients\S335 - EU Gender digital Divide\05. REPORTS\Country Case Studies\Revised from DEVCO comments\Pictures, Logos and Visuals for Report\WB logo.PNG">
            <a:extLst>
              <a:ext uri="{FF2B5EF4-FFF2-40B4-BE49-F238E27FC236}">
                <a16:creationId xmlns:a16="http://schemas.microsoft.com/office/drawing/2014/main" xmlns="" id="{30C6DA1C-20BA-8E4E-924E-D1F29C32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75" y="4093901"/>
            <a:ext cx="951450" cy="2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K:\Conseil Sante\05. Contrats clients\S335 - EU Gender digital Divide\05. REPORTS\Final Presentation\WEF%20logo.jpg">
            <a:extLst>
              <a:ext uri="{FF2B5EF4-FFF2-40B4-BE49-F238E27FC236}">
                <a16:creationId xmlns:a16="http://schemas.microsoft.com/office/drawing/2014/main" xmlns="" id="{91DDA2FE-468F-0A46-94D2-B4AFC3ED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83" y="3685946"/>
            <a:ext cx="476984" cy="3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6EB09B8-6C9F-F043-A7DA-52A878363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390" y="754383"/>
            <a:ext cx="441462" cy="4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6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EBE5316E-8592-5F44-A0E5-BD3D9C9C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-8984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0" y="17968"/>
            <a:ext cx="905136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chemeClr val="bg1"/>
                </a:solidFill>
              </a:rPr>
              <a:t>Regional</a:t>
            </a:r>
            <a:r>
              <a:rPr lang="fr-FR" sz="3200" b="1" dirty="0">
                <a:solidFill>
                  <a:schemeClr val="bg1"/>
                </a:solidFill>
              </a:rPr>
              <a:t> Trends – </a:t>
            </a:r>
            <a:r>
              <a:rPr lang="fr-FR" sz="3200" b="1" dirty="0" err="1">
                <a:solidFill>
                  <a:schemeClr val="bg1"/>
                </a:solidFill>
              </a:rPr>
              <a:t>towards</a:t>
            </a:r>
            <a:r>
              <a:rPr lang="fr-FR" sz="3200" b="1" dirty="0">
                <a:solidFill>
                  <a:schemeClr val="bg1"/>
                </a:solidFill>
              </a:rPr>
              <a:t> a digital </a:t>
            </a:r>
            <a:r>
              <a:rPr lang="fr-FR" sz="3200" b="1" dirty="0" err="1">
                <a:solidFill>
                  <a:schemeClr val="bg1"/>
                </a:solidFill>
              </a:rPr>
              <a:t>economy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56348F4-4FAD-B743-B751-82BE2E71FE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2C9276DF-9383-EC49-9FB4-BEA6E1215289}"/>
              </a:ext>
            </a:extLst>
          </p:cNvPr>
          <p:cNvSpPr txBox="1">
            <a:spLocks/>
          </p:cNvSpPr>
          <p:nvPr/>
        </p:nvSpPr>
        <p:spPr>
          <a:xfrm>
            <a:off x="2483768" y="1113475"/>
            <a:ext cx="5512346" cy="32305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88" lvl="2" indent="-166688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475 million mobile connections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 in internet access from 2.1% to 28.2%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(2005 to 2019)</a:t>
            </a:r>
            <a:endParaRPr lang="en-GB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lvl="2" indent="-166688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technology focused companies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expand their offer of digital solutions and services</a:t>
            </a:r>
          </a:p>
          <a:p>
            <a:pPr marL="623888" lvl="2" indent="-166688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presence of technology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tech-start ups hubs</a:t>
            </a:r>
          </a:p>
          <a:p>
            <a:pPr marL="623888" lvl="2" indent="-166688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increase in mobile and internet access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does 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equally benefit women</a:t>
            </a:r>
          </a:p>
          <a:p>
            <a:pPr marL="623888" lvl="2" indent="-166688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still face complex and interlinked inequalities and barriers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hamper </a:t>
            </a:r>
            <a:b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 empowerment</a:t>
            </a:r>
          </a:p>
        </p:txBody>
      </p:sp>
      <p:pic>
        <p:nvPicPr>
          <p:cNvPr id="15" name="Picture 28" descr="A close up of a tower&#10;&#10;Description automatically generated">
            <a:extLst>
              <a:ext uri="{FF2B5EF4-FFF2-40B4-BE49-F238E27FC236}">
                <a16:creationId xmlns:a16="http://schemas.microsoft.com/office/drawing/2014/main" xmlns="" id="{054FF36C-EE3D-174B-93EE-8C7C0F14FB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16"/>
            <a:ext cx="2136624" cy="379818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8091D30-3AB1-1749-9ABF-B7D697C45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81" y="788437"/>
            <a:ext cx="459154" cy="3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4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242E5D7-F73D-F54B-87EB-83C73680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Trends per Country Clusters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6E89CAC-C3FC-8443-BC9A-DB370C3D8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81" y="788437"/>
            <a:ext cx="459154" cy="38044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0C72FBD-CC6E-BE4A-9DC4-73695D135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r="40400" b="52403"/>
          <a:stretch/>
        </p:blipFill>
        <p:spPr bwMode="auto">
          <a:xfrm>
            <a:off x="824599" y="742306"/>
            <a:ext cx="2436554" cy="221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FB7A817-5C1A-FB40-A984-2B487928E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0" b="53820"/>
          <a:stretch/>
        </p:blipFill>
        <p:spPr bwMode="auto">
          <a:xfrm>
            <a:off x="4254880" y="742306"/>
            <a:ext cx="2288416" cy="214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CD960EB-8ABB-0246-B3A3-2979F6B9E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52403" r="46132" b="3613"/>
          <a:stretch/>
        </p:blipFill>
        <p:spPr bwMode="auto">
          <a:xfrm>
            <a:off x="2521197" y="2699278"/>
            <a:ext cx="2321204" cy="204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AB6AFE3B-BCAC-644E-B6BF-7EF268A96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9" t="50430" r="4008" b="3198"/>
          <a:stretch/>
        </p:blipFill>
        <p:spPr bwMode="auto">
          <a:xfrm>
            <a:off x="6047681" y="2643758"/>
            <a:ext cx="2420184" cy="215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68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Key challenges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</a:rPr>
              <a:t>and opportunities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</a:rPr>
              <a:t>for </a:t>
            </a:r>
            <a:r>
              <a:rPr lang="fr-FR" sz="3200" b="1" dirty="0" err="1">
                <a:solidFill>
                  <a:schemeClr val="bg1"/>
                </a:solidFill>
              </a:rPr>
              <a:t>women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0BC42C0-402A-A54A-9826-51FFFDD2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149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Cross-</a:t>
            </a:r>
            <a:r>
              <a:rPr lang="fr-FR" sz="3200" b="1" dirty="0" err="1">
                <a:solidFill>
                  <a:schemeClr val="bg1"/>
                </a:solidFill>
              </a:rPr>
              <a:t>cutting</a:t>
            </a:r>
            <a:r>
              <a:rPr lang="fr-FR" sz="3200" b="1" dirty="0">
                <a:solidFill>
                  <a:schemeClr val="bg1"/>
                </a:solidFill>
              </a:rPr>
              <a:t> challenges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18" name="Picture 2" descr="K:\Conseil Sante\05. Contrats clients\S335 - EU Gender digital Divide\05. REPORTS\Final Presentation\cyber-security-banner.jpg">
            <a:extLst>
              <a:ext uri="{FF2B5EF4-FFF2-40B4-BE49-F238E27FC236}">
                <a16:creationId xmlns:a16="http://schemas.microsoft.com/office/drawing/2014/main" xmlns="" id="{8E88B1FD-D12A-2C40-9F98-051D4E8EF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/>
          <a:stretch/>
        </p:blipFill>
        <p:spPr bwMode="auto">
          <a:xfrm>
            <a:off x="0" y="1341798"/>
            <a:ext cx="3693404" cy="28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4016932" y="1740065"/>
            <a:ext cx="4155468" cy="2303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6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Pervasive socio-cultural factors that hinder women’s access to digital</a:t>
            </a: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6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and gender-sensitive frameworks</a:t>
            </a: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6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gender and digital data availability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FE481D-4F48-9143-8AD9-9D8EA8727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7" y="753582"/>
            <a:ext cx="395894" cy="4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A4F9FF6-BE7A-7943-A10C-BBC7288B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149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Challenges per D4D Area: Connectivity &amp; infrastructure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3923928" y="1275606"/>
            <a:ext cx="4155468" cy="2303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 ownership and mobile internet use </a:t>
            </a: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Affordability (at household and national level)</a:t>
            </a:r>
          </a:p>
          <a:p>
            <a:pPr marL="6350" lvl="2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infrastructure (beyond connectivity alone)</a:t>
            </a: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availability and reach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FE481D-4F48-9143-8AD9-9D8EA872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7" y="753582"/>
            <a:ext cx="395894" cy="452450"/>
          </a:xfrm>
          <a:prstGeom prst="rect">
            <a:avLst/>
          </a:prstGeom>
        </p:spPr>
      </p:pic>
      <p:pic>
        <p:nvPicPr>
          <p:cNvPr id="11" name="Picture 2" descr="A close up of a dry grass field&#10;&#10;Description automatically generated">
            <a:extLst>
              <a:ext uri="{FF2B5EF4-FFF2-40B4-BE49-F238E27FC236}">
                <a16:creationId xmlns:a16="http://schemas.microsoft.com/office/drawing/2014/main" xmlns="" id="{B42FE6C6-CF21-2345-9330-E1C587EC1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798"/>
            <a:ext cx="3528392" cy="235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62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0F8FA02-68E1-A840-8779-4C3D82DFF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149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Challenges per D4D Area: Digital skills and literacy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3923928" y="1557180"/>
            <a:ext cx="3816424" cy="2303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lvl="1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knowledge and awareness about internet and technology</a:t>
            </a:r>
          </a:p>
          <a:p>
            <a:pPr marL="223838" lvl="1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1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literacy levels</a:t>
            </a:r>
          </a:p>
          <a:p>
            <a:pPr marL="223838" lvl="1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1" indent="-217488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and lack of trust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FE481D-4F48-9143-8AD9-9D8EA872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7" y="753582"/>
            <a:ext cx="395894" cy="452450"/>
          </a:xfrm>
          <a:prstGeom prst="rect">
            <a:avLst/>
          </a:prstGeom>
        </p:spPr>
      </p:pic>
      <p:pic>
        <p:nvPicPr>
          <p:cNvPr id="11" name="Picture 2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xmlns="" id="{159D8CBD-4C45-444B-A70B-CB52CA7AC9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2085"/>
          <a:stretch/>
        </p:blipFill>
        <p:spPr>
          <a:xfrm>
            <a:off x="35496" y="1418577"/>
            <a:ext cx="3627622" cy="29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2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271C7F9-6EBC-B345-8714-4E4078DE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149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spc="-100" dirty="0">
                <a:solidFill>
                  <a:schemeClr val="bg1"/>
                </a:solidFill>
              </a:rPr>
              <a:t>Challenges per D4D Area: Digital entrepreneurship &amp; job creation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4067944" y="1439666"/>
            <a:ext cx="3816424" cy="2303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 specific to women </a:t>
            </a: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Socio-cultural norms </a:t>
            </a: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investment in women-led businesses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FE481D-4F48-9143-8AD9-9D8EA872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7" y="753582"/>
            <a:ext cx="395894" cy="452450"/>
          </a:xfrm>
          <a:prstGeom prst="rect">
            <a:avLst/>
          </a:prstGeom>
        </p:spPr>
      </p:pic>
      <p:pic>
        <p:nvPicPr>
          <p:cNvPr id="11" name="Picture 2" descr="A picture containing person, indoor, ceiling, person&#10;&#10;Description automatically generated">
            <a:extLst>
              <a:ext uri="{FF2B5EF4-FFF2-40B4-BE49-F238E27FC236}">
                <a16:creationId xmlns:a16="http://schemas.microsoft.com/office/drawing/2014/main" xmlns="" id="{AB4E549A-D4A7-0347-AFF3-5A62A9817C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364"/>
            <a:ext cx="3744627" cy="24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3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F4D0EDD-4D9F-0F46-BE65-307933870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149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Challenges per D4D Area: Digital as an enabler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4063182" y="2139702"/>
            <a:ext cx="3816424" cy="1439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designed to target women</a:t>
            </a:r>
          </a:p>
          <a:p>
            <a:pPr marL="0" lvl="1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premise of “neutral universality”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FE481D-4F48-9143-8AD9-9D8EA872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7" y="753582"/>
            <a:ext cx="395894" cy="452450"/>
          </a:xfrm>
          <a:prstGeom prst="rect">
            <a:avLst/>
          </a:prstGeom>
        </p:spPr>
      </p:pic>
      <p:pic>
        <p:nvPicPr>
          <p:cNvPr id="12" name="Picture 6" descr="A screen shot of a video game remote control&#10;&#10;Description automatically generated">
            <a:extLst>
              <a:ext uri="{FF2B5EF4-FFF2-40B4-BE49-F238E27FC236}">
                <a16:creationId xmlns:a16="http://schemas.microsoft.com/office/drawing/2014/main" xmlns="" id="{FA1B1176-B378-A440-8E26-8419DA4FF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16"/>
            <a:ext cx="3281560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05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5C14510-873C-CA48-BD9A-8668D4B2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149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spc="-100" dirty="0">
                <a:solidFill>
                  <a:schemeClr val="bg1"/>
                </a:solidFill>
              </a:rPr>
              <a:t>Opportunities for Women’s Empowerment Through Digital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3707904" y="1275606"/>
            <a:ext cx="4541266" cy="3093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the “mobile phone access gender gap” could help address the “internet access gender gap”</a:t>
            </a:r>
          </a:p>
          <a:p>
            <a:pPr marL="0" lvl="1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the gender gap in digital literacy and skills to bridge the “gender digital divide”</a:t>
            </a:r>
          </a:p>
          <a:p>
            <a:pPr marL="0" lvl="1" algn="l">
              <a:spcBef>
                <a:spcPts val="0"/>
              </a:spcBef>
              <a:buClr>
                <a:srgbClr val="0070C0"/>
              </a:buClr>
              <a:buSzPct val="80000"/>
            </a:pPr>
            <a:endParaRPr lang="e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-180975" algn="l">
              <a:spcBef>
                <a:spcPts val="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 in female entrepreneurs could lead to job creation and social outcomes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FE481D-4F48-9143-8AD9-9D8EA872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7" y="753582"/>
            <a:ext cx="395894" cy="452450"/>
          </a:xfrm>
          <a:prstGeom prst="rect">
            <a:avLst/>
          </a:prstGeom>
        </p:spPr>
      </p:pic>
      <p:pic>
        <p:nvPicPr>
          <p:cNvPr id="11" name="Picture 2" descr="K:\Conseil Sante\05. Contrats clients\S335 - EU Gender digital Divide\05. REPORTS\Final Presentation\ride_addis_taxi.jpg">
            <a:extLst>
              <a:ext uri="{FF2B5EF4-FFF2-40B4-BE49-F238E27FC236}">
                <a16:creationId xmlns:a16="http://schemas.microsoft.com/office/drawing/2014/main" xmlns="" id="{7389951F-E2CE-784B-8704-5303CFDF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940"/>
            <a:ext cx="3396415" cy="1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K:\Conseil Sante\05. Contrats clients\S335 - EU Gender digital Divide\05. REPORTS\Final Presentation\RIDE.jpg">
            <a:extLst>
              <a:ext uri="{FF2B5EF4-FFF2-40B4-BE49-F238E27FC236}">
                <a16:creationId xmlns:a16="http://schemas.microsoft.com/office/drawing/2014/main" xmlns="" id="{2811F66B-DCDC-EB4F-9341-26D2828E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928"/>
            <a:ext cx="3396415" cy="19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chemeClr val="bg1"/>
                </a:solidFill>
              </a:rPr>
              <a:t>Introductory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Remarks</a:t>
            </a:r>
            <a:endParaRPr lang="fr-FR" sz="3200" b="1" dirty="0">
              <a:solidFill>
                <a:schemeClr val="bg1"/>
              </a:solidFill>
            </a:endParaRPr>
          </a:p>
          <a:p>
            <a:pPr algn="l"/>
            <a:r>
              <a:rPr lang="en-GB" sz="2400" i="1" dirty="0"/>
              <a:t>Barbara Barone, Policy Officer, Unit C5 - Cities, Local Authorities, Digitalisation, Infrastructure</a:t>
            </a:r>
            <a:endParaRPr lang="fr-FR" sz="2400" i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6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131840" y="1671650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Questions &amp; discussion</a:t>
            </a:r>
          </a:p>
          <a:p>
            <a:pPr algn="l"/>
            <a:endParaRPr lang="fr-FR" sz="3200" b="1" dirty="0">
              <a:solidFill>
                <a:schemeClr val="bg1"/>
              </a:solidFill>
            </a:endParaRPr>
          </a:p>
          <a:p>
            <a:pPr algn="l"/>
            <a:r>
              <a:rPr lang="fr-FR" sz="1600" b="1" dirty="0">
                <a:solidFill>
                  <a:schemeClr val="bg1"/>
                </a:solidFill>
              </a:rPr>
              <a:t>Please add your questions in writing </a:t>
            </a:r>
          </a:p>
          <a:p>
            <a:pPr algn="l"/>
            <a:r>
              <a:rPr lang="fr-FR" sz="1600" b="1" dirty="0">
                <a:solidFill>
                  <a:schemeClr val="bg1"/>
                </a:solidFill>
              </a:rPr>
              <a:t>via the chat option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96CD92-46F3-B349-97F7-EE8561B4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31640" y="771550"/>
            <a:ext cx="1575961" cy="15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84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Review of good practices and lessons learnt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7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74B949-CD0E-6649-A31F-5D02FFBF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Connectivity &amp; infrastructure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3851920" y="1635646"/>
            <a:ext cx="4541266" cy="3093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 algn="l">
              <a:spcBef>
                <a:spcPts val="12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focus on areas particularly being </a:t>
            </a:r>
            <a:b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behind, namely rural areas where women face a “triple digital, rural and gender divide”</a:t>
            </a:r>
          </a:p>
          <a:p>
            <a:pPr marL="180975" lvl="1" indent="-180975" algn="l">
              <a:spcBef>
                <a:spcPts val="12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focus on developing strategic partnerships to share the financial burden </a:t>
            </a:r>
            <a:b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risk of massive infrastructure building</a:t>
            </a:r>
          </a:p>
          <a:p>
            <a:pPr marL="180975" lvl="1" indent="-180975" algn="l">
              <a:spcBef>
                <a:spcPts val="12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creative solutions such </a:t>
            </a:r>
            <a:b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development of offline products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A221B35-83C3-BD4D-BB9B-3AF933205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34" y="765279"/>
            <a:ext cx="418048" cy="4267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1630"/>
            <a:ext cx="3255118" cy="281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899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74B949-CD0E-6649-A31F-5D02FFBF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Digital skills &amp; literacy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3707904" y="1635646"/>
            <a:ext cx="4541266" cy="3093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 algn="l">
              <a:spcBef>
                <a:spcPts val="12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Mainstreaming of gender and digital </a:t>
            </a:r>
            <a:b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education systems</a:t>
            </a:r>
          </a:p>
          <a:p>
            <a:pPr marL="180975" lvl="1" indent="-180975" algn="l">
              <a:spcBef>
                <a:spcPts val="12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gender-sensitive training programmes designed for the tech sector </a:t>
            </a:r>
          </a:p>
          <a:p>
            <a:pPr marL="180975" lvl="1" indent="-180975" algn="l">
              <a:spcBef>
                <a:spcPts val="12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 a community approach to women </a:t>
            </a:r>
            <a:b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girls’ training programmes </a:t>
            </a:r>
          </a:p>
        </p:txBody>
      </p:sp>
      <p:pic>
        <p:nvPicPr>
          <p:cNvPr id="11" name="Picture 2" descr="K:\Conseil Sante\05. Contrats clients\S335 - EU Gender digital Divide\05. REPORTS\Country Case Studies\Revised from DEVCO comments\Pictures, Logos and Visuals for Report\Nigeria TechHer\Digital Skills for Creatives 2.jpg">
            <a:extLst>
              <a:ext uri="{FF2B5EF4-FFF2-40B4-BE49-F238E27FC236}">
                <a16:creationId xmlns:a16="http://schemas.microsoft.com/office/drawing/2014/main" xmlns="" id="{8263A267-7D19-D94A-80D2-F34967A63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05" r="2398"/>
          <a:stretch/>
        </p:blipFill>
        <p:spPr bwMode="auto">
          <a:xfrm>
            <a:off x="1" y="1345315"/>
            <a:ext cx="3191107" cy="36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585B010-125B-8D42-A676-27D3F55DA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890" y="741953"/>
            <a:ext cx="395536" cy="4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8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74B949-CD0E-6649-A31F-5D02FFBF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Digital Entrepreneurship &amp; job creation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2649105" y="1635646"/>
            <a:ext cx="5741018" cy="3093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women’s access to financial assets: Affirmative Finance Action for Women in Africa (AFAWA), Safaricom –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Mshwari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(Kenya);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Farmdrive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(Kenya),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PiggyVest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(Nigeria) </a:t>
            </a:r>
          </a:p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gender-sensitive entrepreneurship training targeted at women: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BongoHive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(Zambia)</a:t>
            </a:r>
          </a:p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representation of and collaboration between women in the tech sector: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VilCap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Communities Africa, Women in Tech Africa, She Leads Africa, Solutions for Youth Employment</a:t>
            </a:r>
          </a:p>
        </p:txBody>
      </p:sp>
      <p:pic>
        <p:nvPicPr>
          <p:cNvPr id="12" name="Picture 2" descr="K:\Conseil Sante\05. Contrats clients\S335 - EU Gender digital Divide\05. REPORTS\Final Presentation\BongoHive-Logo.png">
            <a:extLst>
              <a:ext uri="{FF2B5EF4-FFF2-40B4-BE49-F238E27FC236}">
                <a16:creationId xmlns:a16="http://schemas.microsoft.com/office/drawing/2014/main" xmlns="" id="{1D11D74B-25ED-9646-BD71-428CF290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60" y="2542078"/>
            <a:ext cx="631202" cy="6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K:\Conseil Sante\05. Contrats clients\S335 - EU Gender digital Divide\05. REPORTS\Final Presentation\VilCap-Communities-Africa.jpg">
            <a:extLst>
              <a:ext uri="{FF2B5EF4-FFF2-40B4-BE49-F238E27FC236}">
                <a16:creationId xmlns:a16="http://schemas.microsoft.com/office/drawing/2014/main" xmlns="" id="{856A7E6B-1FCF-9F43-AF31-A3338E58A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 r="11182" b="35226"/>
          <a:stretch/>
        </p:blipFill>
        <p:spPr bwMode="auto">
          <a:xfrm>
            <a:off x="586841" y="3356475"/>
            <a:ext cx="1679204" cy="4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:\Conseil Sante\05. Contrats clients\S335 - EU Gender digital Divide\05. REPORTS\Final Presentation\How-to-save-or-invest-money-with-PiggyVest-Piggy-Bank.jpg">
            <a:extLst>
              <a:ext uri="{FF2B5EF4-FFF2-40B4-BE49-F238E27FC236}">
                <a16:creationId xmlns:a16="http://schemas.microsoft.com/office/drawing/2014/main" xmlns="" id="{15B7C865-9128-D646-9155-C9C291BA3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26242" r="11097" b="25359"/>
          <a:stretch/>
        </p:blipFill>
        <p:spPr bwMode="auto">
          <a:xfrm>
            <a:off x="753877" y="1728416"/>
            <a:ext cx="1512168" cy="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40F2241-D2CE-0A44-96A1-B61B995B1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79" y="78937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88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D74B949-CD0E-6649-A31F-5D02FFBF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Digital as an enabler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C46B505F-5910-E643-908D-B00086C26649}"/>
              </a:ext>
            </a:extLst>
          </p:cNvPr>
          <p:cNvSpPr txBox="1">
            <a:spLocks/>
          </p:cNvSpPr>
          <p:nvPr/>
        </p:nvSpPr>
        <p:spPr>
          <a:xfrm>
            <a:off x="2978752" y="1275606"/>
            <a:ext cx="5841720" cy="3408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algn="l">
              <a:spcBef>
                <a:spcPts val="0"/>
              </a:spcBef>
              <a:buClr>
                <a:srgbClr val="0070C0"/>
              </a:buClr>
              <a:buSzPct val="100000"/>
            </a:pP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E-services have helped empower women, making them more connected and safer, and providing access to information, services and life-enhancing opportunities</a:t>
            </a:r>
          </a:p>
          <a:p>
            <a:pPr marL="6350" lvl="1" algn="l">
              <a:spcBef>
                <a:spcPts val="0"/>
              </a:spcBef>
              <a:buClr>
                <a:srgbClr val="0070C0"/>
              </a:buClr>
              <a:buSzPct val="100000"/>
            </a:pPr>
            <a:endParaRPr lang="en-GB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100000"/>
              <a:buBlip>
                <a:blip r:embed="rId5"/>
              </a:buBlip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digital for transparency and accountability: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BudgIT (Nigeria),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Aid:Tech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(Tanzania)</a:t>
            </a: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100000"/>
            </a:pP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2" indent="-217488" algn="l">
              <a:spcBef>
                <a:spcPts val="0"/>
              </a:spcBef>
              <a:buClr>
                <a:srgbClr val="0070C0"/>
              </a:buClr>
              <a:buSzPct val="100000"/>
              <a:buBlip>
                <a:blip r:embed="rId5"/>
              </a:buBlip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digital for priority sectors</a:t>
            </a:r>
          </a:p>
          <a:p>
            <a:pPr marL="357188" lvl="3" indent="-133350" algn="l">
              <a:spcBef>
                <a:spcPts val="0"/>
              </a:spcBef>
              <a:buClr>
                <a:srgbClr val="0070C0"/>
              </a:buClr>
              <a:buSzPct val="100000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Health: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GiftedMom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(Cameroon), MomConnect (South Africa), Jamii (Tanzania)</a:t>
            </a:r>
          </a:p>
          <a:p>
            <a:pPr marL="357188" lvl="3" indent="-133350" algn="l">
              <a:spcBef>
                <a:spcPts val="0"/>
              </a:spcBef>
              <a:buClr>
                <a:srgbClr val="0070C0"/>
              </a:buClr>
              <a:buSzPct val="100000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Agriculture: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efforts to specifically target women</a:t>
            </a:r>
          </a:p>
          <a:p>
            <a:pPr marL="357188" lvl="3" indent="-133350" algn="l">
              <a:spcBef>
                <a:spcPts val="0"/>
              </a:spcBef>
              <a:buClr>
                <a:srgbClr val="0070C0"/>
              </a:buClr>
              <a:buSzPct val="100000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Financial services: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Women Connect (Mozambique)</a:t>
            </a:r>
          </a:p>
        </p:txBody>
      </p:sp>
      <p:pic>
        <p:nvPicPr>
          <p:cNvPr id="11" name="Picture 3" descr="K:\Conseil Sante\05. Contrats clients\S335 - EU Gender digital Divide\05. REPORTS\Final Presentation\Digital-Transformation-in-2019.jpg">
            <a:extLst>
              <a:ext uri="{FF2B5EF4-FFF2-40B4-BE49-F238E27FC236}">
                <a16:creationId xmlns:a16="http://schemas.microsoft.com/office/drawing/2014/main" xmlns="" id="{81BA7887-3D84-7F48-96FA-474EEB2E6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99"/>
          <a:stretch/>
        </p:blipFill>
        <p:spPr bwMode="auto">
          <a:xfrm>
            <a:off x="0" y="1323643"/>
            <a:ext cx="2601671" cy="26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1792E90-108D-194F-ADD9-DAA314642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53" y="742721"/>
            <a:ext cx="470809" cy="41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6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Review of EC initiatives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5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71766EB-1FDC-1648-8000-44CD0BFC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" y="604178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Relation of digital and gender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3F7FD5A-3E87-A643-BC60-4730F4775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70" y="745450"/>
            <a:ext cx="444743" cy="44474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E347DC45-460F-2A42-9885-8812A6B3C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r="16653"/>
          <a:stretch/>
        </p:blipFill>
        <p:spPr bwMode="auto">
          <a:xfrm>
            <a:off x="539552" y="1059582"/>
            <a:ext cx="4176464" cy="360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E97986DD-E755-A347-B47C-3FEFA86B2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5" r="79534" b="13453"/>
          <a:stretch/>
        </p:blipFill>
        <p:spPr bwMode="auto">
          <a:xfrm>
            <a:off x="442269" y="3059842"/>
            <a:ext cx="1166995" cy="11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E25B349-29F2-0A48-93BE-DA93653BDF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b="1455"/>
          <a:stretch/>
        </p:blipFill>
        <p:spPr bwMode="auto">
          <a:xfrm>
            <a:off x="4955058" y="1028701"/>
            <a:ext cx="3638444" cy="118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90354CB6-8C00-AC4D-B354-630333E9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64" y="2360247"/>
            <a:ext cx="3640137" cy="220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525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71766EB-1FDC-1648-8000-44CD0BFC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" y="604178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Relation of digital and gender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3F7FD5A-3E87-A643-BC60-4730F4775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70" y="745450"/>
            <a:ext cx="444743" cy="444743"/>
          </a:xfrm>
          <a:prstGeom prst="rect">
            <a:avLst/>
          </a:prstGeom>
        </p:spPr>
      </p:pic>
      <p:pic>
        <p:nvPicPr>
          <p:cNvPr id="11" name="Picture 2" descr="K:\Conseil Sante\05. Contrats clients\S335 - EU Gender digital Divide\05. REPORTS\Final Presentation\Spotlight initiative.jpg">
            <a:extLst>
              <a:ext uri="{FF2B5EF4-FFF2-40B4-BE49-F238E27FC236}">
                <a16:creationId xmlns:a16="http://schemas.microsoft.com/office/drawing/2014/main" xmlns="" id="{30AB2DEE-3C00-5D40-AEF0-2C321E0E8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5" t="28796" r="27405" b="30163"/>
          <a:stretch/>
        </p:blipFill>
        <p:spPr bwMode="auto">
          <a:xfrm>
            <a:off x="732126" y="1331466"/>
            <a:ext cx="3348753" cy="14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6657" y="2990284"/>
            <a:ext cx="4042792" cy="1637959"/>
          </a:xfrm>
        </p:spPr>
        <p:txBody>
          <a:bodyPr>
            <a:normAutofit lnSpcReduction="10000"/>
          </a:bodyPr>
          <a:lstStyle/>
          <a:p>
            <a:r>
              <a:rPr lang="fr-FR" sz="1400" dirty="0" smtClean="0"/>
              <a:t>Direct </a:t>
            </a:r>
            <a:r>
              <a:rPr lang="fr-FR" sz="1400" dirty="0" err="1"/>
              <a:t>relationship</a:t>
            </a:r>
            <a:r>
              <a:rPr lang="fr-FR" sz="1400" dirty="0"/>
              <a:t> </a:t>
            </a:r>
            <a:r>
              <a:rPr lang="fr-FR" sz="1400" dirty="0" err="1"/>
              <a:t>between</a:t>
            </a:r>
            <a:r>
              <a:rPr lang="fr-FR" sz="1400" dirty="0"/>
              <a:t> </a:t>
            </a:r>
            <a:r>
              <a:rPr lang="fr-FR" sz="1400" dirty="0" err="1"/>
              <a:t>gender</a:t>
            </a:r>
            <a:r>
              <a:rPr lang="fr-FR" sz="1400" dirty="0"/>
              <a:t> and digital components of the </a:t>
            </a:r>
            <a:r>
              <a:rPr lang="fr-FR" sz="1400" dirty="0" err="1"/>
              <a:t>project</a:t>
            </a:r>
            <a:endParaRPr lang="fr-FR" sz="1400" dirty="0"/>
          </a:p>
          <a:p>
            <a:r>
              <a:rPr lang="fr-FR" sz="1400" dirty="0"/>
              <a:t>Multi-country </a:t>
            </a:r>
            <a:r>
              <a:rPr lang="fr-FR" sz="1400" dirty="0" err="1"/>
              <a:t>project</a:t>
            </a:r>
            <a:r>
              <a:rPr lang="fr-FR" sz="1400" dirty="0"/>
              <a:t> </a:t>
            </a:r>
            <a:r>
              <a:rPr lang="fr-FR" sz="1400" dirty="0" err="1"/>
              <a:t>aimed</a:t>
            </a:r>
            <a:r>
              <a:rPr lang="fr-FR" sz="1400" dirty="0"/>
              <a:t> at </a:t>
            </a:r>
            <a:r>
              <a:rPr lang="fr-FR" sz="1400" dirty="0" err="1"/>
              <a:t>supporting</a:t>
            </a:r>
            <a:r>
              <a:rPr lang="fr-FR" sz="1400" dirty="0"/>
              <a:t> </a:t>
            </a:r>
            <a:r>
              <a:rPr lang="fr-FR" sz="1400" dirty="0" err="1"/>
              <a:t>women</a:t>
            </a:r>
            <a:r>
              <a:rPr lang="fr-FR" sz="1400" dirty="0"/>
              <a:t> and girls’ </a:t>
            </a:r>
            <a:r>
              <a:rPr lang="fr-FR" sz="1400" dirty="0" err="1"/>
              <a:t>survivors</a:t>
            </a:r>
            <a:r>
              <a:rPr lang="fr-FR" sz="1400" dirty="0"/>
              <a:t> of </a:t>
            </a:r>
            <a:r>
              <a:rPr lang="fr-FR" sz="1400" dirty="0" err="1"/>
              <a:t>sexual</a:t>
            </a:r>
            <a:r>
              <a:rPr lang="fr-FR" sz="1400" dirty="0"/>
              <a:t> and </a:t>
            </a:r>
            <a:r>
              <a:rPr lang="fr-FR" sz="1400" dirty="0" err="1"/>
              <a:t>gender-based</a:t>
            </a:r>
            <a:r>
              <a:rPr lang="fr-FR" sz="1400" dirty="0"/>
              <a:t> violence (SGBV)</a:t>
            </a:r>
          </a:p>
          <a:p>
            <a:r>
              <a:rPr lang="fr-FR" sz="1400" dirty="0"/>
              <a:t>In Mozambique, social media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to </a:t>
            </a:r>
            <a:r>
              <a:rPr lang="fr-FR" sz="1400" dirty="0" err="1"/>
              <a:t>promote</a:t>
            </a:r>
            <a:r>
              <a:rPr lang="fr-FR" sz="1400" dirty="0"/>
              <a:t> SGBV services</a:t>
            </a:r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292080" y="1829667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Digital2Equal Initiative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4968550" y="2931790"/>
            <a:ext cx="4047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Direct relationship between gender and digital components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Aim is to increase women’s engagement in the digital economy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Companies undertake efforts to correct the gender imbalance in the digital sector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36058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71766EB-1FDC-1648-8000-44CD0BFC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" y="604178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Take aways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79BC5E57-F9E5-4B40-B41E-E9DF9BADCFB3}"/>
              </a:ext>
            </a:extLst>
          </p:cNvPr>
          <p:cNvSpPr txBox="1">
            <a:spLocks/>
          </p:cNvSpPr>
          <p:nvPr/>
        </p:nvSpPr>
        <p:spPr>
          <a:xfrm>
            <a:off x="1255155" y="972238"/>
            <a:ext cx="6989253" cy="368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2" algn="just">
              <a:spcBef>
                <a:spcPts val="600"/>
              </a:spcBef>
              <a:buClr>
                <a:srgbClr val="0070C0"/>
              </a:buClr>
              <a:buSzPct val="80000"/>
            </a:pPr>
            <a:r>
              <a:rPr lang="sv-S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practices:</a:t>
            </a:r>
          </a:p>
          <a:p>
            <a:pPr marL="180975" lvl="2" indent="-174625" algn="just">
              <a:spcBef>
                <a:spcPts val="6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sv-S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initiatives to support </a:t>
            </a: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connectivity and large scale infrastructure projects</a:t>
            </a:r>
          </a:p>
          <a:p>
            <a:pPr marL="180975" lvl="2" indent="-174625" algn="just">
              <a:spcBef>
                <a:spcPts val="6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large majority of projects, </a:t>
            </a:r>
            <a:r>
              <a:rPr lang="sv-S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is used as an </a:t>
            </a: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“enabler”</a:t>
            </a:r>
          </a:p>
          <a:p>
            <a:pPr marL="180975" lvl="2" indent="-174625" algn="just">
              <a:spcBef>
                <a:spcPts val="6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up and adapting existing successful interventions</a:t>
            </a:r>
          </a:p>
          <a:p>
            <a:pPr marL="6350" lvl="2" algn="just">
              <a:spcBef>
                <a:spcPts val="600"/>
              </a:spcBef>
              <a:buClr>
                <a:srgbClr val="0070C0"/>
              </a:buClr>
              <a:buSzPct val="80000"/>
            </a:pP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 lvl="2" algn="just">
              <a:spcBef>
                <a:spcPts val="600"/>
              </a:spcBef>
              <a:buClr>
                <a:srgbClr val="0070C0"/>
              </a:buClr>
              <a:buSzPct val="80000"/>
            </a:pPr>
            <a:r>
              <a:rPr lang="e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for improvement:</a:t>
            </a:r>
          </a:p>
          <a:p>
            <a:pPr marL="180975" lvl="2" indent="-174625" algn="just">
              <a:spcBef>
                <a:spcPts val="6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sv-S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</a:t>
            </a: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sought to increase access or uptake of digital technologies or digital literacy for the wider society.</a:t>
            </a:r>
          </a:p>
          <a:p>
            <a:pPr marL="180975" lvl="2" indent="-174625" algn="just">
              <a:spcBef>
                <a:spcPts val="6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was not systematically mainstreamed in project design, particularly to consider challenges for women with digital components</a:t>
            </a:r>
          </a:p>
          <a:p>
            <a:pPr marL="180975" lvl="2" indent="-174625" algn="just">
              <a:spcBef>
                <a:spcPts val="6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endParaRPr lang="e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92310FC-BB4B-1C4A-8375-88923FF9C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746269"/>
            <a:ext cx="394854" cy="4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4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chemeClr val="bg1"/>
                </a:solidFill>
              </a:rPr>
              <a:t>Introductory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Remarks</a:t>
            </a:r>
            <a:endParaRPr lang="fr-FR" sz="3200" b="1" dirty="0">
              <a:solidFill>
                <a:schemeClr val="bg1"/>
              </a:solidFill>
            </a:endParaRPr>
          </a:p>
          <a:p>
            <a:pPr algn="l"/>
            <a:r>
              <a:rPr lang="en-GB" sz="2400" i="1" dirty="0"/>
              <a:t>Paolo Ciccarelli, Head of Unit of Cities, Local Authorities, Digitalisation, Infrastructure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6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131840" y="1671650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Questions &amp; discussion</a:t>
            </a:r>
          </a:p>
          <a:p>
            <a:pPr algn="l"/>
            <a:endParaRPr lang="fr-FR" sz="3200" b="1" dirty="0">
              <a:solidFill>
                <a:schemeClr val="bg1"/>
              </a:solidFill>
            </a:endParaRPr>
          </a:p>
          <a:p>
            <a:pPr algn="l"/>
            <a:r>
              <a:rPr lang="fr-FR" sz="1600" b="1" dirty="0">
                <a:solidFill>
                  <a:schemeClr val="bg1"/>
                </a:solidFill>
              </a:rPr>
              <a:t>Please add your questions in writing </a:t>
            </a:r>
          </a:p>
          <a:p>
            <a:pPr algn="l"/>
            <a:r>
              <a:rPr lang="fr-FR" sz="1600" b="1" dirty="0">
                <a:solidFill>
                  <a:schemeClr val="bg1"/>
                </a:solidFill>
              </a:rPr>
              <a:t>via the chat option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96CD92-46F3-B349-97F7-EE8561B4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31640" y="771550"/>
            <a:ext cx="1575961" cy="15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06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Programme considerations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</a:rPr>
              <a:t>&amp; </a:t>
            </a:r>
            <a:r>
              <a:rPr lang="fr-FR" sz="3200" b="1" dirty="0" err="1">
                <a:solidFill>
                  <a:schemeClr val="bg1"/>
                </a:solidFill>
              </a:rPr>
              <a:t>policy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recommendations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1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spc="-100" dirty="0">
                <a:solidFill>
                  <a:schemeClr val="bg1"/>
                </a:solidFill>
              </a:rPr>
              <a:t>Development of Recommendations &amp; limitations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79BC5E57-F9E5-4B40-B41E-E9DF9BADCFB3}"/>
              </a:ext>
            </a:extLst>
          </p:cNvPr>
          <p:cNvSpPr txBox="1">
            <a:spLocks/>
          </p:cNvSpPr>
          <p:nvPr/>
        </p:nvSpPr>
        <p:spPr>
          <a:xfrm>
            <a:off x="971600" y="975644"/>
            <a:ext cx="5184576" cy="3537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Pragmatic recommendations that go from conceptualisation to delivery </a:t>
            </a:r>
          </a:p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feasibility and alignment with D4D priorities</a:t>
            </a:r>
          </a:p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lessons learnt from previous programming (Country case studies and EC initiatives)</a:t>
            </a:r>
          </a:p>
          <a:p>
            <a:pPr marL="180975" lvl="2" indent="-174625" algn="l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5"/>
              </a:buBlip>
            </a:pPr>
            <a:r>
              <a:rPr lang="e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Limitations: </a:t>
            </a:r>
          </a:p>
          <a:p>
            <a:pPr marL="180975" lvl="2" algn="l">
              <a:spcBef>
                <a:spcPts val="600"/>
              </a:spcBef>
              <a:buClr>
                <a:srgbClr val="0070C0"/>
              </a:buClr>
              <a:buSzPct val="80000"/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Difficulties of “generalising” across geographies </a:t>
            </a:r>
          </a:p>
          <a:p>
            <a:pPr marL="180975" lvl="2" algn="l">
              <a:spcBef>
                <a:spcPts val="600"/>
              </a:spcBef>
              <a:buClr>
                <a:srgbClr val="0070C0"/>
              </a:buClr>
              <a:buSzPct val="80000"/>
            </a:pPr>
            <a:r>
              <a:rPr lang="e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Everchanging landscapes and ecosystems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F5E534-FEDF-FE4D-89A9-F8C1338E2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57" y="802722"/>
            <a:ext cx="381000" cy="3302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2356" r="4163"/>
          <a:stretch/>
        </p:blipFill>
        <p:spPr bwMode="auto">
          <a:xfrm>
            <a:off x="6456784" y="802722"/>
            <a:ext cx="2146040" cy="35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161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Policy and Regulatory Frameworks Recommendations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F5E534-FEDF-FE4D-89A9-F8C1338E2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57" y="802722"/>
            <a:ext cx="381000" cy="330200"/>
          </a:xfrm>
          <a:prstGeom prst="rect">
            <a:avLst/>
          </a:prstGeom>
        </p:spPr>
      </p:pic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xmlns="" id="{B5C9107C-CFCB-DD40-930B-D13EEACEF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977992"/>
              </p:ext>
            </p:extLst>
          </p:nvPr>
        </p:nvGraphicFramePr>
        <p:xfrm>
          <a:off x="1331641" y="893441"/>
          <a:ext cx="6480720" cy="397615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Support diplomatic efforts to advance the “digital for gender” agenda</a:t>
                      </a:r>
                      <a:endParaRPr lang="fr-FR" sz="14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4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Advocate for and provide technical support to advance gender-sensitive regulatory reforms and policies about cyber security and artificial intelligence</a:t>
                      </a:r>
                      <a:endParaRPr lang="fr-FR" sz="14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6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Advocate for mainstreaming gender equality in all government, private sector and civil society strategies and policies</a:t>
                      </a:r>
                      <a:endParaRPr lang="fr-FR" sz="14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9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Advocate for the inclusion of women in the policymaking process</a:t>
                      </a:r>
                      <a:endParaRPr lang="fr-FR" sz="14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11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Support initiatives, both governmental and CSOs, which help to strengthen legal protection of the online rights and privacy of women and men</a:t>
                      </a:r>
                      <a:endParaRPr lang="fr-FR" sz="14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Conduct system analysis to understand the multidirectional impacts that gender inequalities have and its impact on digitalisation</a:t>
                      </a:r>
                      <a:endParaRPr lang="fr-FR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84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Infrastructure &amp; Connectivity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xmlns="" id="{B5C9107C-CFCB-DD40-930B-D13EEACEF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148383"/>
              </p:ext>
            </p:extLst>
          </p:nvPr>
        </p:nvGraphicFramePr>
        <p:xfrm>
          <a:off x="1331641" y="1192036"/>
          <a:ext cx="6480720" cy="319047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Address the lack of infrastructure across the region</a:t>
                      </a:r>
                      <a:endParaRPr lang="en" sz="1400" b="1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4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Address the gender gap in mobile-phone ownership as a strategy to enhance women’s access to connectivity</a:t>
                      </a:r>
                      <a:endParaRPr lang="en" sz="1400" b="1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6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Develop and/or support gender-sensitive “digital safe spaces” or ICT hubs for accessing digital technologies and/or e-services</a:t>
                      </a:r>
                      <a:endParaRPr lang="en" sz="1400" b="1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9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Overcome gender gaps in device ownership through creative approaches</a:t>
                      </a:r>
                      <a:endParaRPr lang="en" sz="1400" b="1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71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Undertake activities / modules that deconstruct traditional gender roles</a:t>
                      </a:r>
                      <a:endParaRPr lang="en" sz="1400" b="1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3BB69A5-264E-1A47-A8D1-77C413678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34" y="765279"/>
            <a:ext cx="41804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89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Digital Literacy &amp; skills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xmlns="" id="{B5C9107C-CFCB-DD40-930B-D13EEACEF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957137"/>
              </p:ext>
            </p:extLst>
          </p:nvPr>
        </p:nvGraphicFramePr>
        <p:xfrm>
          <a:off x="1331640" y="1453247"/>
          <a:ext cx="6480720" cy="277635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64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Promote the topic of digital literacy and skills as a core aspect of DEVCO’s ‘digital for women’ approach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094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Support governments and other partners within the education sector in developing digital literacy modules for school curriculum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6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Develop and/or fund digital literacy projects and/or programmes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3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Support the work of CSOs, community groups or local channels that are already promoting women and girls’ digital and/or data literacy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743AA2D-28B6-AE4D-8295-5140CCF62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90" y="741953"/>
            <a:ext cx="395536" cy="4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54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Digital for Growth, Entrepeneurship &amp; Job Creation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xmlns="" id="{B5C9107C-CFCB-DD40-930B-D13EEACEF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559262"/>
              </p:ext>
            </p:extLst>
          </p:nvPr>
        </p:nvGraphicFramePr>
        <p:xfrm>
          <a:off x="1331641" y="1192036"/>
          <a:ext cx="6480720" cy="335452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6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Advance and support regulatory reforms and policies relating to financial inclusion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4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Pursue efforts to expand the offer and adoption of mobile-based digital financial services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6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Develop specific projects to support women entrepreneurs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9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Address the underrepresentation of women as leaders and entrepreneurs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71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Partner with the private sector to enhance the offer of services and solutions targeting women’s needs</a:t>
                      </a:r>
                      <a:endParaRPr lang="en" sz="1400" b="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7EC6544-352C-0042-8368-5A966F899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79" y="78937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25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Digital as an enabler &amp; e-services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xmlns="" id="{B5C9107C-CFCB-DD40-930B-D13EEACEF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0617025"/>
              </p:ext>
            </p:extLst>
          </p:nvPr>
        </p:nvGraphicFramePr>
        <p:xfrm>
          <a:off x="1331641" y="1192036"/>
          <a:ext cx="6480720" cy="267585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6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Identify mobile-based e-services ‘niche’ sectors that can particularly benefit women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Identify, partner and/or channel support towards existing systems, platforms and/or stakeholders advancing the digital for gender agenda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Leverage the local ecosystem and their knowledge production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Consider multiple forms of innovation and avoid assumptions that innovation requires the most advanced technologies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2CF8C77-CD8C-6648-83EA-194CD85CE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3" y="742721"/>
            <a:ext cx="470809" cy="41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61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B38D96-D3B1-7742-A559-6581C59E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27288" cy="727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FF5B5B-78CF-ED43-AFFB-5499BCB1FB2D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CCB783A1-52D1-7E45-97DE-12D032AD0CE7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spc="-100" dirty="0">
                <a:solidFill>
                  <a:schemeClr val="bg1"/>
                </a:solidFill>
              </a:rPr>
              <a:t>Cross-</a:t>
            </a:r>
            <a:r>
              <a:rPr lang="fr-FR" sz="2800" b="1" spc="-100" dirty="0" err="1">
                <a:solidFill>
                  <a:schemeClr val="bg1"/>
                </a:solidFill>
              </a:rPr>
              <a:t>cutting</a:t>
            </a:r>
            <a:r>
              <a:rPr lang="fr-FR" sz="2800" b="1" spc="-100" dirty="0">
                <a:solidFill>
                  <a:schemeClr val="bg1"/>
                </a:solidFill>
              </a:rPr>
              <a:t> policy recommendations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EF13A97-DB52-A64D-9264-D44DF957D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xmlns="" id="{B5C9107C-CFCB-DD40-930B-D13EEACEF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30876"/>
              </p:ext>
            </p:extLst>
          </p:nvPr>
        </p:nvGraphicFramePr>
        <p:xfrm>
          <a:off x="1331640" y="1275607"/>
          <a:ext cx="6480720" cy="250303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15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" sz="14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Transform institutional culture and knowledge to systematically promote and support ‘digital for gender’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86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Effectively mainstream ‘digital for gender’ throughout the project cycle </a:t>
                      </a:r>
                      <a:endParaRPr lang="en" sz="1400" b="0" dirty="0">
                        <a:effectLst/>
                      </a:endParaRP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098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1400" dirty="0">
                          <a:effectLst/>
                        </a:rPr>
                        <a:t>Channel funding to support implementation of ‘digital for gender’ programmes and data collection</a:t>
                      </a:r>
                    </a:p>
                  </a:txBody>
                  <a:tcPr marL="144000" marR="144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94E678-7BEA-E344-A87A-1EA82E9A3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57" y="802722"/>
            <a:ext cx="381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6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131840" y="1671650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Questions &amp; discussion</a:t>
            </a:r>
          </a:p>
          <a:p>
            <a:pPr algn="l"/>
            <a:endParaRPr lang="fr-FR" sz="3200" b="1" dirty="0">
              <a:solidFill>
                <a:schemeClr val="bg1"/>
              </a:solidFill>
            </a:endParaRPr>
          </a:p>
          <a:p>
            <a:pPr algn="l"/>
            <a:r>
              <a:rPr lang="fr-FR" sz="1600" b="1" dirty="0">
                <a:solidFill>
                  <a:schemeClr val="bg1"/>
                </a:solidFill>
              </a:rPr>
              <a:t>Please add your questions in writing </a:t>
            </a:r>
          </a:p>
          <a:p>
            <a:pPr algn="l"/>
            <a:r>
              <a:rPr lang="fr-FR" sz="1600" b="1" dirty="0">
                <a:solidFill>
                  <a:schemeClr val="bg1"/>
                </a:solidFill>
              </a:rPr>
              <a:t>via the chat option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96CD92-46F3-B349-97F7-EE8561B4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31640" y="771550"/>
            <a:ext cx="1575961" cy="15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chemeClr val="bg1"/>
                </a:solidFill>
              </a:rPr>
              <a:t>Introductory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Remarks</a:t>
            </a:r>
            <a:endParaRPr lang="fr-FR" sz="3200" b="1" dirty="0">
              <a:solidFill>
                <a:schemeClr val="bg1"/>
              </a:solidFill>
            </a:endParaRPr>
          </a:p>
          <a:p>
            <a:pPr algn="l"/>
            <a:r>
              <a:rPr lang="en-GB" sz="2400" i="1" dirty="0"/>
              <a:t>Virginia Manzitti, Coordinator of the Gender Team DG DEVCO </a:t>
            </a:r>
          </a:p>
          <a:p>
            <a:pPr algn="l"/>
            <a:r>
              <a:rPr lang="en-GB" sz="2400" i="1" dirty="0"/>
              <a:t>Unit of Gender, Human Rights and Democratic Governance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53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6243F7-004B-8549-8505-2745171BFD75}"/>
              </a:ext>
            </a:extLst>
          </p:cNvPr>
          <p:cNvSpPr/>
          <p:nvPr/>
        </p:nvSpPr>
        <p:spPr>
          <a:xfrm>
            <a:off x="0" y="-28098"/>
            <a:ext cx="9144000" cy="4446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Thank you!</a:t>
            </a:r>
          </a:p>
          <a:p>
            <a:pPr algn="ctr"/>
            <a:endParaRPr lang="en-GB" sz="2400" b="1" dirty="0"/>
          </a:p>
          <a:p>
            <a:pPr algn="ctr"/>
            <a:r>
              <a:rPr lang="en-GB" sz="1600" b="1" dirty="0"/>
              <a:t>For other questions, please contact:</a:t>
            </a:r>
          </a:p>
          <a:p>
            <a:pPr algn="ctr"/>
            <a:r>
              <a:rPr lang="en-GB" sz="1400" b="1" dirty="0"/>
              <a:t>FWCLot4@conseilsante.com 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Or 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Barbara Barone, Policy Officer, Unit C5 DEVCO</a:t>
            </a:r>
          </a:p>
          <a:p>
            <a:pPr algn="ctr"/>
            <a:r>
              <a:rPr lang="en-GB" sz="1400" b="1" dirty="0"/>
              <a:t>Barbara.BARONE@ec.europa.eu</a:t>
            </a:r>
          </a:p>
          <a:p>
            <a:pPr algn="ctr"/>
            <a:endParaRPr lang="en-GB" sz="16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328" y="4644018"/>
            <a:ext cx="2008991" cy="2550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D7F5694-4D8F-974F-88E9-510E851A9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1" y="4547528"/>
            <a:ext cx="1800200" cy="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7574"/>
            <a:ext cx="8291264" cy="3960439"/>
          </a:xfrm>
        </p:spPr>
        <p:txBody>
          <a:bodyPr>
            <a:normAutofit/>
          </a:bodyPr>
          <a:lstStyle/>
          <a:p>
            <a:pPr marL="0" lvl="1" indent="0">
              <a:spcBef>
                <a:spcPts val="600"/>
              </a:spcBef>
              <a:buClr>
                <a:srgbClr val="0070C0"/>
              </a:buClr>
              <a:buSzPct val="100000"/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903127"/>
              </p:ext>
            </p:extLst>
          </p:nvPr>
        </p:nvGraphicFramePr>
        <p:xfrm>
          <a:off x="294037" y="760383"/>
          <a:ext cx="8555925" cy="4252691"/>
        </p:xfrm>
        <a:graphic>
          <a:graphicData uri="http://schemas.openxmlformats.org/drawingml/2006/table">
            <a:tbl>
              <a:tblPr firstRow="1" firstCol="1" bandRow="1">
                <a:effectLst/>
                <a:tableStyleId>{3C2FFA5D-87B4-456A-9821-1D502468CF0F}</a:tableStyleId>
              </a:tblPr>
              <a:tblGrid>
                <a:gridCol w="14995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563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310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10:00 – 10:10</a:t>
                      </a:r>
                      <a:endParaRPr lang="fr-FR" sz="13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72000" marB="0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C9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Introductory</a:t>
                      </a:r>
                      <a:r>
                        <a:rPr lang="en-GB" sz="1300" baseline="0" dirty="0">
                          <a:solidFill>
                            <a:schemeClr val="tx1"/>
                          </a:solidFill>
                          <a:effectLst/>
                        </a:rPr>
                        <a:t> Remarks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300" b="0" i="1" dirty="0">
                          <a:solidFill>
                            <a:schemeClr val="tx1"/>
                          </a:solidFill>
                          <a:effectLst/>
                        </a:rPr>
                        <a:t>by DEVCO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300" b="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Barbara Barone (</a:t>
                      </a:r>
                      <a:r>
                        <a:rPr lang="en-GB" sz="1300" b="0" i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Officer , Unit C5 - Cities, Local Authorities, Digitalisation, Infrastructure)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300" b="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Paolo Ciccarelli </a:t>
                      </a:r>
                      <a:r>
                        <a:rPr lang="en-GB" sz="1300" b="0" i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0" i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Head of Unit of Cities, Local Authorities, Digitalisation, Infrastructure</a:t>
                      </a:r>
                      <a:r>
                        <a:rPr lang="en-GB" sz="1300" b="0" i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1300" b="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Virginia Manzitti </a:t>
                      </a:r>
                      <a:r>
                        <a:rPr lang="en-GB" sz="1300" b="0" i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0" i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Coordinator of the Gender team  DG DEVCO - Unit of  Gender, Human Rights and Democratic Governance)</a:t>
                      </a:r>
                      <a:endParaRPr lang="en-GB" sz="1300" b="0" i="1" kern="1200" baseline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0" marT="720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C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6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10:10 – 10:15</a:t>
                      </a:r>
                      <a:endParaRPr lang="fr-FR" sz="13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72000" marB="0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0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</a:rPr>
                        <a:t>Introductory</a:t>
                      </a:r>
                      <a:r>
                        <a:rPr lang="en-GB" sz="13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300" b="1" baseline="0" dirty="0">
                          <a:solidFill>
                            <a:schemeClr val="tx1"/>
                          </a:solidFill>
                          <a:effectLst/>
                        </a:rPr>
                        <a:t>Remarks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300" b="0" i="1" dirty="0">
                          <a:solidFill>
                            <a:schemeClr val="tx1"/>
                          </a:solidFill>
                          <a:effectLst/>
                        </a:rPr>
                        <a:t>by </a:t>
                      </a:r>
                      <a:r>
                        <a:rPr lang="en-GB" sz="1300" b="0" i="1" baseline="0" dirty="0">
                          <a:solidFill>
                            <a:schemeClr val="tx1"/>
                          </a:solidFill>
                          <a:effectLst/>
                        </a:rPr>
                        <a:t> Conseil Santé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i="1" baseline="0" dirty="0">
                          <a:solidFill>
                            <a:schemeClr val="tx1"/>
                          </a:solidFill>
                          <a:effectLst/>
                        </a:rPr>
                        <a:t>Bridget Relyea, Project Director and Olivier  Kuperminc, Director</a:t>
                      </a:r>
                    </a:p>
                  </a:txBody>
                  <a:tcPr marL="144000" marR="0" marT="720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6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</a:rPr>
                        <a:t>10:15 – 10:20</a:t>
                      </a:r>
                      <a:endParaRPr lang="fr-FR" sz="13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0" marB="0" anchor="ctr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9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Introduction and contextual analysis </a:t>
                      </a:r>
                      <a:r>
                        <a:rPr lang="en-GB" sz="1300" i="1" dirty="0">
                          <a:effectLst/>
                        </a:rPr>
                        <a:t>by Golala Ruhani</a:t>
                      </a:r>
                      <a:endParaRPr lang="fr-FR" sz="13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00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96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</a:rPr>
                        <a:t>10:20 – 10:35</a:t>
                      </a:r>
                      <a:endParaRPr lang="fr-FR" sz="13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72000" marB="0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0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Key challenges and opportunities for women </a:t>
                      </a:r>
                      <a:r>
                        <a:rPr lang="en-GB" sz="1300" i="1" dirty="0">
                          <a:effectLst/>
                        </a:rPr>
                        <a:t>by Rachel Lock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Discussion</a:t>
                      </a: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chaired </a:t>
                      </a:r>
                      <a:r>
                        <a:rPr kumimoji="0" lang="en-GB" sz="13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by Bridget Relyea </a:t>
                      </a: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(5 mins)</a:t>
                      </a:r>
                      <a:endParaRPr kumimoji="0" lang="fr-F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000" marR="0" marT="720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0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</a:rPr>
                        <a:t>10:35 – 10:45</a:t>
                      </a:r>
                      <a:endParaRPr lang="fr-FR" sz="13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72000" marB="0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C9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Review of good practices and lessons learnt </a:t>
                      </a:r>
                      <a:r>
                        <a:rPr lang="en-GB" sz="1300" i="1" dirty="0">
                          <a:effectLst/>
                        </a:rPr>
                        <a:t>by Rachel Lock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Discussion</a:t>
                      </a: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chaired </a:t>
                      </a:r>
                      <a:r>
                        <a:rPr kumimoji="0" lang="en-GB" sz="13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by Bridget Relyea </a:t>
                      </a: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(5 mins)</a:t>
                      </a:r>
                      <a:endParaRPr kumimoji="0" lang="fr-F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000" marR="0" marT="720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C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3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</a:rPr>
                        <a:t>10:45 – 11:10</a:t>
                      </a:r>
                      <a:endParaRPr lang="fr-FR" sz="13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0" marB="0" anchor="ctr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Programme considerations and policy </a:t>
                      </a:r>
                      <a:r>
                        <a:rPr lang="en-GB" sz="13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recommendations</a:t>
                      </a:r>
                      <a:r>
                        <a:rPr lang="en-GB" sz="1300" b="1" dirty="0">
                          <a:effectLst/>
                        </a:rPr>
                        <a:t> </a:t>
                      </a:r>
                      <a:r>
                        <a:rPr lang="en-GB" sz="1300" i="1" dirty="0">
                          <a:effectLst/>
                        </a:rPr>
                        <a:t>by Golala Ruhani</a:t>
                      </a:r>
                      <a:endParaRPr lang="fr-FR" sz="13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00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40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</a:rPr>
                        <a:t>11:10 – 11:30</a:t>
                      </a:r>
                      <a:endParaRPr lang="fr-FR" sz="13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0" marT="0" marB="0" anchor="ctr">
                    <a:lnL w="9525" cap="flat" cmpd="sng" algn="ctr">
                      <a:noFill/>
                      <a:prstDash val="soli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C9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</a:rPr>
                        <a:t>Discussion</a:t>
                      </a:r>
                      <a:r>
                        <a:rPr lang="en-GB" sz="1300" dirty="0">
                          <a:effectLst/>
                        </a:rPr>
                        <a:t> chaired </a:t>
                      </a:r>
                      <a:r>
                        <a:rPr lang="en-GB" sz="1300" i="1" dirty="0">
                          <a:effectLst/>
                        </a:rPr>
                        <a:t>by Bridget Relyea</a:t>
                      </a:r>
                      <a:endParaRPr lang="fr-FR" sz="13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00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C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E57D5C-33F7-DA46-B2E1-35D6E86EEC02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7968"/>
            <a:ext cx="1728192" cy="576064"/>
          </a:xfrm>
        </p:spPr>
        <p:txBody>
          <a:bodyPr>
            <a:no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91C764F-0DE1-9A4B-9B05-C061FD7BD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8636FB8-0C17-F847-80E6-321153C4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44" y="3579862"/>
            <a:ext cx="1003298" cy="10032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146670B-A8C1-914C-A232-AE41D804A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443" y="2283718"/>
            <a:ext cx="1003299" cy="10032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D27C21-6E49-0B4A-AF60-81C1256A5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444" y="996884"/>
            <a:ext cx="1003300" cy="10033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7744" y="996884"/>
            <a:ext cx="5760640" cy="3456384"/>
          </a:xfrm>
        </p:spPr>
        <p:txBody>
          <a:bodyPr lIns="0" tIns="0" rIns="0" bIns="0">
            <a:noAutofit/>
          </a:bodyPr>
          <a:lstStyle/>
          <a:p>
            <a:pPr marL="311150" lvl="0" indent="-209550">
              <a:spcBef>
                <a:spcPts val="0"/>
              </a:spcBef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800" b="1" dirty="0">
                <a:ea typeface="Roboto"/>
                <a:cs typeface="Roboto"/>
                <a:sym typeface="Roboto"/>
              </a:rPr>
              <a:t>The Question and Answer (Q&amp;A) box as well as chat are being monitored </a:t>
            </a:r>
            <a:r>
              <a:rPr lang="en-US" sz="1800" dirty="0">
                <a:ea typeface="Roboto"/>
                <a:cs typeface="Roboto"/>
                <a:sym typeface="Roboto"/>
              </a:rPr>
              <a:t>throughout </a:t>
            </a:r>
            <a:br>
              <a:rPr lang="en-US" sz="1800" dirty="0">
                <a:ea typeface="Roboto"/>
                <a:cs typeface="Roboto"/>
                <a:sym typeface="Roboto"/>
              </a:rPr>
            </a:br>
            <a:r>
              <a:rPr lang="en-US" sz="1800" dirty="0">
                <a:ea typeface="Roboto"/>
                <a:cs typeface="Roboto"/>
                <a:sym typeface="Roboto"/>
              </a:rPr>
              <a:t>the presentation. </a:t>
            </a:r>
            <a:endParaRPr lang="en-US" sz="1800" b="1" dirty="0">
              <a:ea typeface="Roboto"/>
              <a:cs typeface="Roboto"/>
              <a:sym typeface="Roboto"/>
            </a:endParaRPr>
          </a:p>
          <a:p>
            <a:pPr marL="311150" lvl="0" indent="-209550">
              <a:spcBef>
                <a:spcPts val="0"/>
              </a:spcBef>
              <a:buClr>
                <a:srgbClr val="000000"/>
              </a:buClr>
              <a:buSzPts val="2000"/>
              <a:buFont typeface="Roboto"/>
              <a:buChar char="●"/>
            </a:pPr>
            <a:endParaRPr lang="en-US" sz="1600" b="1" dirty="0">
              <a:ea typeface="Roboto"/>
              <a:cs typeface="Roboto"/>
              <a:sym typeface="Roboto"/>
            </a:endParaRPr>
          </a:p>
          <a:p>
            <a:pPr marL="311150" lvl="0" indent="-209550">
              <a:spcBef>
                <a:spcPts val="1200"/>
              </a:spcBef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800" b="1" dirty="0">
                <a:ea typeface="Roboto"/>
                <a:cs typeface="Roboto"/>
                <a:sym typeface="Roboto"/>
              </a:rPr>
              <a:t>Feel free to write your questions in the Q&amp;A box. </a:t>
            </a:r>
            <a:br>
              <a:rPr lang="en-US" sz="1800" b="1" dirty="0">
                <a:ea typeface="Roboto"/>
                <a:cs typeface="Roboto"/>
                <a:sym typeface="Roboto"/>
              </a:rPr>
            </a:br>
            <a:r>
              <a:rPr lang="en-US" sz="1800" dirty="0">
                <a:ea typeface="Roboto"/>
                <a:cs typeface="Roboto"/>
                <a:sym typeface="Roboto"/>
              </a:rPr>
              <a:t>The chair will filter and select the questions to be answered during the discussion; if time allows, </a:t>
            </a:r>
            <a:br>
              <a:rPr lang="en-US" sz="1800" dirty="0">
                <a:ea typeface="Roboto"/>
                <a:cs typeface="Roboto"/>
                <a:sym typeface="Roboto"/>
              </a:rPr>
            </a:br>
            <a:r>
              <a:rPr lang="en-US" sz="1800" dirty="0">
                <a:ea typeface="Roboto"/>
                <a:cs typeface="Roboto"/>
                <a:sym typeface="Roboto"/>
              </a:rPr>
              <a:t>the floor will be open for further questions. </a:t>
            </a:r>
          </a:p>
          <a:p>
            <a:pPr marL="311150" lvl="0" indent="-209550">
              <a:spcBef>
                <a:spcPts val="1200"/>
              </a:spcBef>
              <a:buClr>
                <a:srgbClr val="000000"/>
              </a:buClr>
              <a:buSzPts val="2000"/>
              <a:buFont typeface="Roboto"/>
              <a:buChar char="●"/>
            </a:pPr>
            <a:endParaRPr lang="en-US" sz="800" dirty="0">
              <a:ea typeface="Roboto"/>
              <a:cs typeface="Roboto"/>
              <a:sym typeface="Roboto"/>
            </a:endParaRPr>
          </a:p>
          <a:p>
            <a:pPr marL="311150" lvl="0" indent="-209550">
              <a:spcBef>
                <a:spcPts val="1200"/>
              </a:spcBef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1800" dirty="0">
                <a:ea typeface="Roboto"/>
                <a:cs typeface="Roboto"/>
                <a:sym typeface="Roboto"/>
              </a:rPr>
              <a:t>When we open the floor,</a:t>
            </a:r>
            <a:r>
              <a:rPr lang="en-US" sz="1800" b="1" dirty="0">
                <a:ea typeface="Roboto"/>
                <a:cs typeface="Roboto"/>
                <a:sym typeface="Roboto"/>
              </a:rPr>
              <a:t> please use the “raise your hand” </a:t>
            </a:r>
            <a:r>
              <a:rPr lang="en-US" sz="1800" dirty="0">
                <a:ea typeface="Roboto"/>
                <a:cs typeface="Roboto"/>
                <a:sym typeface="Roboto"/>
              </a:rPr>
              <a:t>function if you want to make an intervention (during the discussion of each section).</a:t>
            </a:r>
            <a:endParaRPr lang="fr-FR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Presentation Modalities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41E3FC3-2A4D-8B48-B90E-26E12EC12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871" y="2494704"/>
            <a:ext cx="588772" cy="5658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261143F-54DC-A141-8E4E-1DE021D1D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698" y="1128138"/>
            <a:ext cx="740792" cy="74079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AA1C7AF-D1FC-CE4A-8769-343F72B64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589" y="3791832"/>
            <a:ext cx="595565" cy="73300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CBE4327-B1FD-0C4C-8E99-464313FE2B7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3677532" y="1563638"/>
            <a:ext cx="5184576" cy="1800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Introduction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</a:rPr>
              <a:t>and contextual analysis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79351F-C928-4F44-A967-5E695CCB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760" y="439932"/>
            <a:ext cx="3835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3928" y="1203598"/>
            <a:ext cx="4680520" cy="3456384"/>
          </a:xfrm>
        </p:spPr>
        <p:txBody>
          <a:bodyPr lIns="0" tIns="0" rIns="0" bIns="0">
            <a:noAutofit/>
          </a:bodyPr>
          <a:lstStyle/>
          <a:p>
            <a:pPr marL="228600" lvl="1" indent="-228600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3"/>
              </a:buBlip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Digitalisation of society </a:t>
            </a:r>
          </a:p>
          <a:p>
            <a:pPr marL="228600" lvl="1" indent="-228600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3"/>
              </a:buBlip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“Leapfrog potential”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emerging markets </a:t>
            </a:r>
          </a:p>
          <a:p>
            <a:pPr marL="228600" lvl="1" indent="-228600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3"/>
              </a:buBlip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digital gap </a:t>
            </a:r>
          </a:p>
          <a:p>
            <a:pPr marL="228600" lvl="1" indent="-228600">
              <a:spcBef>
                <a:spcPts val="1800"/>
              </a:spcBef>
              <a:buClr>
                <a:srgbClr val="0070C0"/>
              </a:buClr>
              <a:buSzPct val="80000"/>
              <a:buBlip>
                <a:blip r:embed="rId3"/>
              </a:buBlip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and opportunities </a:t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women’s empowerment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0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11" name="Picture 2" descr="A hand holding a cell phone&#10;&#10;Description automatically generated">
            <a:extLst>
              <a:ext uri="{FF2B5EF4-FFF2-40B4-BE49-F238E27FC236}">
                <a16:creationId xmlns:a16="http://schemas.microsoft.com/office/drawing/2014/main" xmlns="" id="{FDE5B995-ED59-AF46-854D-C99467965D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11959"/>
          <a:stretch/>
        </p:blipFill>
        <p:spPr>
          <a:xfrm>
            <a:off x="-1" y="1345316"/>
            <a:ext cx="3456323" cy="27716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7ABD25D-DC56-D542-A70A-98565E17B9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B1973D1-83CB-394B-B217-076C86FF5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ECD5B62-6F28-984C-A6EB-0FAAB27D5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69162">
            <a:off x="137828" y="792685"/>
            <a:ext cx="401391" cy="4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83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9CAF5C6-760C-434C-899A-5A5F1F76A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000"/>
            <a:ext cx="733316" cy="7333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98E827D-2CA9-1F46-8366-C081306A8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35" y="3363838"/>
            <a:ext cx="218020" cy="2180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C44B677-3E83-934E-8823-165245B8B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23" y="3363838"/>
            <a:ext cx="218020" cy="21802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AD08A0A-00B8-DF4F-A7F1-263B917CA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528" y="3363838"/>
            <a:ext cx="218020" cy="2180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6083611-959C-2F44-8B02-BB84C3B1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50" y="3363838"/>
            <a:ext cx="218020" cy="218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DDDEBD-A66C-2D4B-9014-986CDE4171AB}"/>
              </a:ext>
            </a:extLst>
          </p:cNvPr>
          <p:cNvSpPr/>
          <p:nvPr/>
        </p:nvSpPr>
        <p:spPr>
          <a:xfrm>
            <a:off x="0" y="7938"/>
            <a:ext cx="9144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2730EBD-A136-D844-9C8E-D4DC78EA08A5}"/>
              </a:ext>
            </a:extLst>
          </p:cNvPr>
          <p:cNvSpPr txBox="1">
            <a:spLocks/>
          </p:cNvSpPr>
          <p:nvPr/>
        </p:nvSpPr>
        <p:spPr>
          <a:xfrm>
            <a:off x="179512" y="17968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</a:rPr>
              <a:t>Objectives of the study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632F2D0D-BB89-E04A-9DB1-2FB0F5093F65}"/>
              </a:ext>
            </a:extLst>
          </p:cNvPr>
          <p:cNvSpPr txBox="1">
            <a:spLocks/>
          </p:cNvSpPr>
          <p:nvPr/>
        </p:nvSpPr>
        <p:spPr>
          <a:xfrm>
            <a:off x="1376065" y="3383432"/>
            <a:ext cx="1424687" cy="1207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algn="l">
              <a:spcBef>
                <a:spcPts val="0"/>
              </a:spcBef>
              <a:spcAft>
                <a:spcPts val="600"/>
              </a:spcAft>
            </a:pPr>
            <a:r>
              <a:rPr lang="en-GB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b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issues concerning women empowerment through digital</a:t>
            </a:r>
            <a:endParaRPr lang="en-GB" sz="1300" i="1" dirty="0">
              <a:solidFill>
                <a:srgbClr val="012C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A1DA313-544E-B441-9A86-54A179873C40}"/>
              </a:ext>
            </a:extLst>
          </p:cNvPr>
          <p:cNvSpPr txBox="1"/>
          <p:nvPr/>
        </p:nvSpPr>
        <p:spPr>
          <a:xfrm>
            <a:off x="1331640" y="1029010"/>
            <a:ext cx="6788274" cy="11186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Bridging EU “Digital4Development” strategy 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Gender Action Plan to accelerate women’s 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empowerment in EU Digital related programmes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66D6E71-E4FE-1649-B50A-B21C610722DF}"/>
              </a:ext>
            </a:extLst>
          </p:cNvPr>
          <p:cNvSpPr txBox="1"/>
          <p:nvPr/>
        </p:nvSpPr>
        <p:spPr>
          <a:xfrm>
            <a:off x="1331640" y="2139702"/>
            <a:ext cx="6788274" cy="906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Deliver recommendations on the implementation of EC’s approach 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for “Digital4Development”, which enables and boosts women empowerment 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digital technologies and services, in Africa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009ED4DF-D248-F841-8441-818610EE2FCA}"/>
              </a:ext>
            </a:extLst>
          </p:cNvPr>
          <p:cNvSpPr txBox="1">
            <a:spLocks/>
          </p:cNvSpPr>
          <p:nvPr/>
        </p:nvSpPr>
        <p:spPr>
          <a:xfrm>
            <a:off x="2969834" y="3383432"/>
            <a:ext cx="1424687" cy="1053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algn="l">
              <a:spcBef>
                <a:spcPts val="0"/>
              </a:spcBef>
              <a:spcAft>
                <a:spcPts val="600"/>
              </a:spcAft>
            </a:pPr>
            <a:r>
              <a:rPr lang="en-GB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</a:t>
            </a:r>
            <a:b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practices </a:t>
            </a:r>
            <a:b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lessons learnt on women </a:t>
            </a:r>
            <a:b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digital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3293E142-0A08-FC41-81F0-F6CE9A809AEA}"/>
              </a:ext>
            </a:extLst>
          </p:cNvPr>
          <p:cNvSpPr txBox="1">
            <a:spLocks/>
          </p:cNvSpPr>
          <p:nvPr/>
        </p:nvSpPr>
        <p:spPr>
          <a:xfrm>
            <a:off x="4626018" y="3383432"/>
            <a:ext cx="1639522" cy="1163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algn="l">
              <a:spcBef>
                <a:spcPts val="0"/>
              </a:spcBef>
              <a:spcAft>
                <a:spcPts val="600"/>
              </a:spcAft>
            </a:pPr>
            <a:r>
              <a:rPr lang="en-GB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current EC initiatives women empowerment through digital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F13AFC75-7DBB-D84F-8599-C467EFB2CD14}"/>
              </a:ext>
            </a:extLst>
          </p:cNvPr>
          <p:cNvSpPr txBox="1">
            <a:spLocks/>
          </p:cNvSpPr>
          <p:nvPr/>
        </p:nvSpPr>
        <p:spPr>
          <a:xfrm>
            <a:off x="6532878" y="3383432"/>
            <a:ext cx="1639522" cy="1485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algn="l">
              <a:spcBef>
                <a:spcPts val="0"/>
              </a:spcBef>
              <a:spcAft>
                <a:spcPts val="600"/>
              </a:spcAft>
            </a:pPr>
            <a:r>
              <a:rPr lang="en-GB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 concrete and practical actions towards </a:t>
            </a:r>
            <a:b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empowerment </a:t>
            </a:r>
            <a:b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1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African women through digitalization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56348F4-4FAD-B743-B751-82BE2E71FE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4887389"/>
            <a:ext cx="1166995" cy="1481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B02A265-A30E-E242-9095-3F45D46B2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17" y="703885"/>
            <a:ext cx="530678" cy="5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473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20294</TotalTime>
  <Words>1905</Words>
  <Application>Microsoft Office PowerPoint</Application>
  <PresentationFormat>Affichage à l'écran (16:9)</PresentationFormat>
  <Paragraphs>309</Paragraphs>
  <Slides>40</Slides>
  <Notes>40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Digital4Women</vt:lpstr>
      <vt:lpstr>Présentation PowerPoint</vt:lpstr>
      <vt:lpstr>Présentation PowerPoint</vt:lpstr>
      <vt:lpstr>Présentation PowerPoint</vt:lpstr>
      <vt:lpstr>Agenda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LIAUZUN</dc:creator>
  <cp:lastModifiedBy>Bridget RELYEA</cp:lastModifiedBy>
  <cp:revision>983</cp:revision>
  <cp:lastPrinted>2019-08-06T11:18:14Z</cp:lastPrinted>
  <dcterms:created xsi:type="dcterms:W3CDTF">2019-02-04T08:52:37Z</dcterms:created>
  <dcterms:modified xsi:type="dcterms:W3CDTF">2020-10-15T12:57:38Z</dcterms:modified>
</cp:coreProperties>
</file>