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5"/>
  </p:notesMasterIdLst>
  <p:sldIdLst>
    <p:sldId id="256" r:id="rId2"/>
    <p:sldId id="309" r:id="rId3"/>
    <p:sldId id="328" r:id="rId4"/>
    <p:sldId id="257" r:id="rId5"/>
    <p:sldId id="285" r:id="rId6"/>
    <p:sldId id="292" r:id="rId7"/>
    <p:sldId id="293" r:id="rId8"/>
    <p:sldId id="267" r:id="rId9"/>
    <p:sldId id="288" r:id="rId10"/>
    <p:sldId id="266" r:id="rId11"/>
    <p:sldId id="258" r:id="rId12"/>
    <p:sldId id="274" r:id="rId13"/>
    <p:sldId id="259" r:id="rId14"/>
    <p:sldId id="291" r:id="rId15"/>
    <p:sldId id="277" r:id="rId16"/>
    <p:sldId id="275" r:id="rId17"/>
    <p:sldId id="269" r:id="rId18"/>
    <p:sldId id="273" r:id="rId19"/>
    <p:sldId id="321" r:id="rId20"/>
    <p:sldId id="299" r:id="rId21"/>
    <p:sldId id="327" r:id="rId22"/>
    <p:sldId id="300" r:id="rId23"/>
    <p:sldId id="311" r:id="rId24"/>
    <p:sldId id="312" r:id="rId25"/>
    <p:sldId id="313" r:id="rId26"/>
    <p:sldId id="314" r:id="rId27"/>
    <p:sldId id="302" r:id="rId28"/>
    <p:sldId id="315" r:id="rId29"/>
    <p:sldId id="316" r:id="rId30"/>
    <p:sldId id="322" r:id="rId31"/>
    <p:sldId id="323" r:id="rId32"/>
    <p:sldId id="317" r:id="rId33"/>
    <p:sldId id="318" r:id="rId34"/>
    <p:sldId id="319" r:id="rId35"/>
    <p:sldId id="326" r:id="rId36"/>
    <p:sldId id="308" r:id="rId37"/>
    <p:sldId id="324" r:id="rId38"/>
    <p:sldId id="279" r:id="rId39"/>
    <p:sldId id="280" r:id="rId40"/>
    <p:sldId id="281" r:id="rId41"/>
    <p:sldId id="325" r:id="rId42"/>
    <p:sldId id="320" r:id="rId43"/>
    <p:sldId id="261" r:id="rId44"/>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85290" autoAdjust="0"/>
  </p:normalViewPr>
  <p:slideViewPr>
    <p:cSldViewPr>
      <p:cViewPr varScale="1">
        <p:scale>
          <a:sx n="66" d="100"/>
          <a:sy n="66" d="100"/>
        </p:scale>
        <p:origin x="-557" y="-86"/>
      </p:cViewPr>
      <p:guideLst>
        <p:guide orient="horz" pos="2160"/>
        <p:guide pos="2880"/>
      </p:guideLst>
    </p:cSldViewPr>
  </p:slideViewPr>
  <p:outlineViewPr>
    <p:cViewPr>
      <p:scale>
        <a:sx n="33" d="100"/>
        <a:sy n="33" d="100"/>
      </p:scale>
      <p:origin x="0" y="35405"/>
    </p:cViewPr>
  </p:outlineViewPr>
  <p:notesTextViewPr>
    <p:cViewPr>
      <p:scale>
        <a:sx n="1" d="1"/>
        <a:sy n="1" d="1"/>
      </p:scale>
      <p:origin x="0" y="0"/>
    </p:cViewPr>
  </p:notesTextViewPr>
  <p:notesViewPr>
    <p:cSldViewPr>
      <p:cViewPr varScale="1">
        <p:scale>
          <a:sx n="60" d="100"/>
          <a:sy n="60" d="100"/>
        </p:scale>
        <p:origin x="-1651" y="-67"/>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DF9A599-1654-4E35-BD05-041A9AF63C54}" type="datetimeFigureOut">
              <a:rPr lang="nl-NL" smtClean="0"/>
              <a:t>6-5-2012</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9E8D742-4C95-4534-A195-018E7C947275}" type="slidenum">
              <a:rPr lang="nl-NL" smtClean="0"/>
              <a:t>‹nr.›</a:t>
            </a:fld>
            <a:endParaRPr lang="nl-NL"/>
          </a:p>
        </p:txBody>
      </p:sp>
    </p:spTree>
    <p:extLst>
      <p:ext uri="{BB962C8B-B14F-4D97-AF65-F5344CB8AC3E}">
        <p14:creationId xmlns:p14="http://schemas.microsoft.com/office/powerpoint/2010/main" val="10861492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a:p>
        </p:txBody>
      </p:sp>
      <p:sp>
        <p:nvSpPr>
          <p:cNvPr id="4" name="Tijdelijke aanduiding voor dianummer 3"/>
          <p:cNvSpPr>
            <a:spLocks noGrp="1"/>
          </p:cNvSpPr>
          <p:nvPr>
            <p:ph type="sldNum" sz="quarter" idx="10"/>
          </p:nvPr>
        </p:nvSpPr>
        <p:spPr/>
        <p:txBody>
          <a:bodyPr/>
          <a:lstStyle/>
          <a:p>
            <a:fld id="{99E8D742-4C95-4534-A195-018E7C947275}" type="slidenum">
              <a:rPr lang="nl-NL" smtClean="0"/>
              <a:t>1</a:t>
            </a:fld>
            <a:endParaRPr lang="nl-NL"/>
          </a:p>
        </p:txBody>
      </p:sp>
    </p:spTree>
    <p:extLst>
      <p:ext uri="{BB962C8B-B14F-4D97-AF65-F5344CB8AC3E}">
        <p14:creationId xmlns:p14="http://schemas.microsoft.com/office/powerpoint/2010/main" val="23160334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ADB 2010, p. 51</a:t>
            </a:r>
            <a:endParaRPr lang="nl-NL" dirty="0"/>
          </a:p>
        </p:txBody>
      </p:sp>
      <p:sp>
        <p:nvSpPr>
          <p:cNvPr id="4" name="Tijdelijke aanduiding voor dianummer 3"/>
          <p:cNvSpPr>
            <a:spLocks noGrp="1"/>
          </p:cNvSpPr>
          <p:nvPr>
            <p:ph type="sldNum" sz="quarter" idx="10"/>
          </p:nvPr>
        </p:nvSpPr>
        <p:spPr/>
        <p:txBody>
          <a:bodyPr/>
          <a:lstStyle/>
          <a:p>
            <a:fld id="{99E8D742-4C95-4534-A195-018E7C947275}" type="slidenum">
              <a:rPr lang="nl-NL" smtClean="0"/>
              <a:t>10</a:t>
            </a:fld>
            <a:endParaRPr lang="nl-NL"/>
          </a:p>
        </p:txBody>
      </p:sp>
    </p:spTree>
    <p:extLst>
      <p:ext uri="{BB962C8B-B14F-4D97-AF65-F5344CB8AC3E}">
        <p14:creationId xmlns:p14="http://schemas.microsoft.com/office/powerpoint/2010/main" val="24114279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noProof="0" dirty="0" smtClean="0"/>
              <a:t>Source: </a:t>
            </a:r>
            <a:r>
              <a:rPr lang="en-US" noProof="0" dirty="0" err="1" smtClean="0"/>
              <a:t>Bachelet</a:t>
            </a:r>
            <a:r>
              <a:rPr lang="en-US" noProof="0" dirty="0" smtClean="0"/>
              <a:t> Report, p. 43</a:t>
            </a:r>
          </a:p>
          <a:p>
            <a:endParaRPr lang="en-US" noProof="0" dirty="0" smtClean="0"/>
          </a:p>
          <a:p>
            <a:r>
              <a:rPr lang="en-US" noProof="0" dirty="0" smtClean="0"/>
              <a:t>Universal</a:t>
            </a:r>
            <a:r>
              <a:rPr lang="en-US" baseline="0" noProof="0" dirty="0" smtClean="0"/>
              <a:t> pension of 1 USD per day for all people over 60. </a:t>
            </a:r>
            <a:endParaRPr lang="en-US" noProof="0" dirty="0" smtClean="0"/>
          </a:p>
          <a:p>
            <a:r>
              <a:rPr lang="en-US" noProof="0" dirty="0" smtClean="0"/>
              <a:t>Out of 100 developing countries, costs would be less than 1 percent of GDP for 66 countries.</a:t>
            </a:r>
            <a:endParaRPr lang="en-US" noProof="0" dirty="0"/>
          </a:p>
        </p:txBody>
      </p:sp>
      <p:sp>
        <p:nvSpPr>
          <p:cNvPr id="4" name="Tijdelijke aanduiding voor dianummer 3"/>
          <p:cNvSpPr>
            <a:spLocks noGrp="1"/>
          </p:cNvSpPr>
          <p:nvPr>
            <p:ph type="sldNum" sz="quarter" idx="10"/>
          </p:nvPr>
        </p:nvSpPr>
        <p:spPr/>
        <p:txBody>
          <a:bodyPr/>
          <a:lstStyle/>
          <a:p>
            <a:fld id="{99E8D742-4C95-4534-A195-018E7C947275}" type="slidenum">
              <a:rPr lang="nl-NL" smtClean="0"/>
              <a:t>11</a:t>
            </a:fld>
            <a:endParaRPr lang="nl-NL"/>
          </a:p>
        </p:txBody>
      </p:sp>
    </p:spTree>
    <p:extLst>
      <p:ext uri="{BB962C8B-B14F-4D97-AF65-F5344CB8AC3E}">
        <p14:creationId xmlns:p14="http://schemas.microsoft.com/office/powerpoint/2010/main" val="30517595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noProof="0" dirty="0" err="1" smtClean="0"/>
              <a:t>HelpAge</a:t>
            </a:r>
            <a:r>
              <a:rPr lang="en-US" noProof="0" dirty="0" smtClean="0"/>
              <a:t>, 2011a, p. 3</a:t>
            </a:r>
          </a:p>
          <a:p>
            <a:endParaRPr lang="en-US" noProof="0" dirty="0" smtClean="0"/>
          </a:p>
          <a:p>
            <a:r>
              <a:rPr lang="en-US" noProof="0" dirty="0" smtClean="0"/>
              <a:t>Note: for</a:t>
            </a:r>
            <a:r>
              <a:rPr lang="en-US" baseline="0" noProof="0" dirty="0" smtClean="0"/>
              <a:t> some countries (especially in Central Asia) this might be an overestimate, as some have already existing pension schemes. </a:t>
            </a:r>
            <a:endParaRPr lang="en-US" noProof="0" dirty="0"/>
          </a:p>
        </p:txBody>
      </p:sp>
      <p:sp>
        <p:nvSpPr>
          <p:cNvPr id="4" name="Tijdelijke aanduiding voor dianummer 3"/>
          <p:cNvSpPr>
            <a:spLocks noGrp="1"/>
          </p:cNvSpPr>
          <p:nvPr>
            <p:ph type="sldNum" sz="quarter" idx="10"/>
          </p:nvPr>
        </p:nvSpPr>
        <p:spPr/>
        <p:txBody>
          <a:bodyPr/>
          <a:lstStyle/>
          <a:p>
            <a:fld id="{99E8D742-4C95-4534-A195-018E7C947275}" type="slidenum">
              <a:rPr lang="nl-NL" smtClean="0"/>
              <a:t>12</a:t>
            </a:fld>
            <a:endParaRPr lang="nl-NL"/>
          </a:p>
        </p:txBody>
      </p:sp>
    </p:spTree>
    <p:extLst>
      <p:ext uri="{BB962C8B-B14F-4D97-AF65-F5344CB8AC3E}">
        <p14:creationId xmlns:p14="http://schemas.microsoft.com/office/powerpoint/2010/main" val="28370265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noProof="0" dirty="0" err="1" smtClean="0"/>
              <a:t>Bachelet</a:t>
            </a:r>
            <a:r>
              <a:rPr lang="en-US" baseline="0" noProof="0" dirty="0" smtClean="0"/>
              <a:t> p. 44 (summary of </a:t>
            </a:r>
            <a:r>
              <a:rPr lang="en-US" baseline="0" noProof="0" dirty="0" err="1" smtClean="0"/>
              <a:t>HelpAge</a:t>
            </a:r>
            <a:r>
              <a:rPr lang="en-US" baseline="0" noProof="0" dirty="0" smtClean="0"/>
              <a:t> Figure on previous slide)</a:t>
            </a:r>
            <a:endParaRPr lang="en-US" noProof="0" dirty="0"/>
          </a:p>
        </p:txBody>
      </p:sp>
      <p:sp>
        <p:nvSpPr>
          <p:cNvPr id="4" name="Tijdelijke aanduiding voor dianummer 3"/>
          <p:cNvSpPr>
            <a:spLocks noGrp="1"/>
          </p:cNvSpPr>
          <p:nvPr>
            <p:ph type="sldNum" sz="quarter" idx="10"/>
          </p:nvPr>
        </p:nvSpPr>
        <p:spPr/>
        <p:txBody>
          <a:bodyPr/>
          <a:lstStyle/>
          <a:p>
            <a:fld id="{99E8D742-4C95-4534-A195-018E7C947275}" type="slidenum">
              <a:rPr lang="nl-NL" smtClean="0"/>
              <a:t>13</a:t>
            </a:fld>
            <a:endParaRPr lang="nl-NL"/>
          </a:p>
        </p:txBody>
      </p:sp>
    </p:spTree>
    <p:extLst>
      <p:ext uri="{BB962C8B-B14F-4D97-AF65-F5344CB8AC3E}">
        <p14:creationId xmlns:p14="http://schemas.microsoft.com/office/powerpoint/2010/main" val="35908152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noProof="0" dirty="0" smtClean="0"/>
              <a:t>Most countries already spend 1-2% of GDP on social transfers. But this conceals large variation in the actual level and effectiveness of public spending. </a:t>
            </a:r>
            <a:endParaRPr lang="en-US" noProof="0" dirty="0" smtClean="0"/>
          </a:p>
          <a:p>
            <a:endParaRPr lang="en-US" noProof="0" dirty="0" smtClean="0"/>
          </a:p>
          <a:p>
            <a:r>
              <a:rPr lang="en-US" noProof="0" dirty="0" smtClean="0"/>
              <a:t>In MICS, 1% of GDP may be sufficient, but in LICS this would translate into very low levels of absolute spending</a:t>
            </a:r>
            <a:r>
              <a:rPr lang="en-US" baseline="0" noProof="0" dirty="0" smtClean="0"/>
              <a:t> (DFID, 2011:67)</a:t>
            </a:r>
            <a:endParaRPr lang="en-US" noProof="0" dirty="0"/>
          </a:p>
        </p:txBody>
      </p:sp>
      <p:sp>
        <p:nvSpPr>
          <p:cNvPr id="4" name="Tijdelijke aanduiding voor dianummer 3"/>
          <p:cNvSpPr>
            <a:spLocks noGrp="1"/>
          </p:cNvSpPr>
          <p:nvPr>
            <p:ph type="sldNum" sz="quarter" idx="10"/>
          </p:nvPr>
        </p:nvSpPr>
        <p:spPr/>
        <p:txBody>
          <a:bodyPr/>
          <a:lstStyle/>
          <a:p>
            <a:fld id="{99E8D742-4C95-4534-A195-018E7C947275}" type="slidenum">
              <a:rPr lang="nl-NL" smtClean="0"/>
              <a:t>14</a:t>
            </a:fld>
            <a:endParaRPr lang="nl-NL"/>
          </a:p>
        </p:txBody>
      </p:sp>
    </p:spTree>
    <p:extLst>
      <p:ext uri="{BB962C8B-B14F-4D97-AF65-F5344CB8AC3E}">
        <p14:creationId xmlns:p14="http://schemas.microsoft.com/office/powerpoint/2010/main" val="6707712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Unicef/ODI</a:t>
            </a:r>
            <a:r>
              <a:rPr lang="nl-NL" baseline="0" dirty="0" smtClean="0"/>
              <a:t> 2009, p.4 </a:t>
            </a:r>
            <a:endParaRPr lang="nl-NL" dirty="0"/>
          </a:p>
        </p:txBody>
      </p:sp>
      <p:sp>
        <p:nvSpPr>
          <p:cNvPr id="4" name="Tijdelijke aanduiding voor dianummer 3"/>
          <p:cNvSpPr>
            <a:spLocks noGrp="1"/>
          </p:cNvSpPr>
          <p:nvPr>
            <p:ph type="sldNum" sz="quarter" idx="10"/>
          </p:nvPr>
        </p:nvSpPr>
        <p:spPr/>
        <p:txBody>
          <a:bodyPr/>
          <a:lstStyle/>
          <a:p>
            <a:fld id="{99E8D742-4C95-4534-A195-018E7C947275}" type="slidenum">
              <a:rPr lang="nl-NL" smtClean="0"/>
              <a:t>15</a:t>
            </a:fld>
            <a:endParaRPr lang="nl-NL"/>
          </a:p>
        </p:txBody>
      </p:sp>
    </p:spTree>
    <p:extLst>
      <p:ext uri="{BB962C8B-B14F-4D97-AF65-F5344CB8AC3E}">
        <p14:creationId xmlns:p14="http://schemas.microsoft.com/office/powerpoint/2010/main" val="27055602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err="1" smtClean="0"/>
              <a:t>HelpAge</a:t>
            </a:r>
            <a:r>
              <a:rPr lang="nl-NL" dirty="0" smtClean="0"/>
              <a:t> 2011a, p. 4</a:t>
            </a:r>
          </a:p>
          <a:p>
            <a:endParaRPr lang="nl-NL" dirty="0" smtClean="0"/>
          </a:p>
          <a:p>
            <a:r>
              <a:rPr lang="en-US" noProof="0" dirty="0" smtClean="0"/>
              <a:t>Is there a fear of crowding out other social</a:t>
            </a:r>
            <a:r>
              <a:rPr lang="en-US" baseline="0" noProof="0" dirty="0" smtClean="0"/>
              <a:t> spending? Not necessarily.</a:t>
            </a:r>
          </a:p>
          <a:p>
            <a:endParaRPr lang="en-US" baseline="0" noProof="0" dirty="0" smtClean="0"/>
          </a:p>
          <a:p>
            <a:r>
              <a:rPr lang="en-US" baseline="0" noProof="0" dirty="0" smtClean="0"/>
              <a:t>27 out of the 50 countries spend more on military expenditures than </a:t>
            </a:r>
            <a:r>
              <a:rPr lang="en-US" dirty="0" smtClean="0"/>
              <a:t>it w</a:t>
            </a:r>
            <a:r>
              <a:rPr lang="en-US" baseline="0" noProof="0" dirty="0" err="1" smtClean="0"/>
              <a:t>ould</a:t>
            </a:r>
            <a:r>
              <a:rPr lang="en-US" baseline="0" noProof="0" dirty="0" smtClean="0"/>
              <a:t> </a:t>
            </a:r>
            <a:r>
              <a:rPr lang="en-US" baseline="0" noProof="0" dirty="0" smtClean="0"/>
              <a:t>to cost to provide universal pensions to all 60 and older (Help Age 2011a, p4). </a:t>
            </a:r>
            <a:endParaRPr lang="en-US" noProof="0" dirty="0"/>
          </a:p>
        </p:txBody>
      </p:sp>
      <p:sp>
        <p:nvSpPr>
          <p:cNvPr id="4" name="Tijdelijke aanduiding voor dianummer 3"/>
          <p:cNvSpPr>
            <a:spLocks noGrp="1"/>
          </p:cNvSpPr>
          <p:nvPr>
            <p:ph type="sldNum" sz="quarter" idx="10"/>
          </p:nvPr>
        </p:nvSpPr>
        <p:spPr/>
        <p:txBody>
          <a:bodyPr/>
          <a:lstStyle/>
          <a:p>
            <a:fld id="{99E8D742-4C95-4534-A195-018E7C947275}" type="slidenum">
              <a:rPr lang="nl-NL" smtClean="0"/>
              <a:t>16</a:t>
            </a:fld>
            <a:endParaRPr lang="nl-NL"/>
          </a:p>
        </p:txBody>
      </p:sp>
    </p:spTree>
    <p:extLst>
      <p:ext uri="{BB962C8B-B14F-4D97-AF65-F5344CB8AC3E}">
        <p14:creationId xmlns:p14="http://schemas.microsoft.com/office/powerpoint/2010/main" val="30020984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ADB 2010,</a:t>
            </a:r>
            <a:r>
              <a:rPr lang="nl-NL" baseline="0" dirty="0" smtClean="0"/>
              <a:t> p. 73</a:t>
            </a:r>
          </a:p>
          <a:p>
            <a:endParaRPr lang="nl-NL" baseline="0" dirty="0" smtClean="0"/>
          </a:p>
        </p:txBody>
      </p:sp>
      <p:sp>
        <p:nvSpPr>
          <p:cNvPr id="4" name="Tijdelijke aanduiding voor dianummer 3"/>
          <p:cNvSpPr>
            <a:spLocks noGrp="1"/>
          </p:cNvSpPr>
          <p:nvPr>
            <p:ph type="sldNum" sz="quarter" idx="10"/>
          </p:nvPr>
        </p:nvSpPr>
        <p:spPr/>
        <p:txBody>
          <a:bodyPr/>
          <a:lstStyle/>
          <a:p>
            <a:fld id="{99E8D742-4C95-4534-A195-018E7C947275}" type="slidenum">
              <a:rPr lang="nl-NL" smtClean="0"/>
              <a:t>17</a:t>
            </a:fld>
            <a:endParaRPr lang="nl-NL"/>
          </a:p>
        </p:txBody>
      </p:sp>
    </p:spTree>
    <p:extLst>
      <p:ext uri="{BB962C8B-B14F-4D97-AF65-F5344CB8AC3E}">
        <p14:creationId xmlns:p14="http://schemas.microsoft.com/office/powerpoint/2010/main" val="9082509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err="1" smtClean="0"/>
              <a:t>Köhler</a:t>
            </a:r>
            <a:r>
              <a:rPr lang="nl-NL" baseline="0" dirty="0" smtClean="0"/>
              <a:t> et.al., 2009</a:t>
            </a:r>
            <a:r>
              <a:rPr lang="nl-NL" dirty="0" smtClean="0"/>
              <a:t>,</a:t>
            </a:r>
            <a:r>
              <a:rPr lang="nl-NL" baseline="0" dirty="0" smtClean="0"/>
              <a:t> p.17 </a:t>
            </a:r>
            <a:endParaRPr lang="nl-NL" dirty="0"/>
          </a:p>
        </p:txBody>
      </p:sp>
      <p:sp>
        <p:nvSpPr>
          <p:cNvPr id="4" name="Tijdelijke aanduiding voor dianummer 3"/>
          <p:cNvSpPr>
            <a:spLocks noGrp="1"/>
          </p:cNvSpPr>
          <p:nvPr>
            <p:ph type="sldNum" sz="quarter" idx="10"/>
          </p:nvPr>
        </p:nvSpPr>
        <p:spPr/>
        <p:txBody>
          <a:bodyPr/>
          <a:lstStyle/>
          <a:p>
            <a:fld id="{99E8D742-4C95-4534-A195-018E7C947275}" type="slidenum">
              <a:rPr lang="nl-NL" smtClean="0"/>
              <a:t>18</a:t>
            </a:fld>
            <a:endParaRPr lang="nl-NL"/>
          </a:p>
        </p:txBody>
      </p:sp>
    </p:spTree>
    <p:extLst>
      <p:ext uri="{BB962C8B-B14F-4D97-AF65-F5344CB8AC3E}">
        <p14:creationId xmlns:p14="http://schemas.microsoft.com/office/powerpoint/2010/main" val="7306756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smtClean="0"/>
              <a:t>Source: ILO 2009</a:t>
            </a:r>
          </a:p>
          <a:p>
            <a:r>
              <a:rPr lang="en-US" dirty="0" smtClean="0"/>
              <a:t>Countries make different choices. At</a:t>
            </a:r>
            <a:r>
              <a:rPr lang="en-US" baseline="0" dirty="0" smtClean="0"/>
              <a:t> similar levels of GDP, countries set their priorities different. However, it may also be the result in tax revenues as a % of GDP!</a:t>
            </a:r>
          </a:p>
          <a:p>
            <a:r>
              <a:rPr lang="en-US" baseline="0" dirty="0" smtClean="0"/>
              <a:t>This illustrates role of political choices in the process. </a:t>
            </a:r>
            <a:endParaRPr lang="en-US" dirty="0"/>
          </a:p>
        </p:txBody>
      </p:sp>
      <p:sp>
        <p:nvSpPr>
          <p:cNvPr id="4" name="Tijdelijke aanduiding voor dianummer 3"/>
          <p:cNvSpPr>
            <a:spLocks noGrp="1"/>
          </p:cNvSpPr>
          <p:nvPr>
            <p:ph type="sldNum" sz="quarter" idx="10"/>
          </p:nvPr>
        </p:nvSpPr>
        <p:spPr/>
        <p:txBody>
          <a:bodyPr/>
          <a:lstStyle/>
          <a:p>
            <a:fld id="{99E8D742-4C95-4534-A195-018E7C947275}" type="slidenum">
              <a:rPr lang="nl-NL" smtClean="0"/>
              <a:t>19</a:t>
            </a:fld>
            <a:endParaRPr lang="nl-NL"/>
          </a:p>
        </p:txBody>
      </p:sp>
    </p:spTree>
    <p:extLst>
      <p:ext uri="{BB962C8B-B14F-4D97-AF65-F5344CB8AC3E}">
        <p14:creationId xmlns:p14="http://schemas.microsoft.com/office/powerpoint/2010/main" val="21935667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a:p>
        </p:txBody>
      </p:sp>
      <p:sp>
        <p:nvSpPr>
          <p:cNvPr id="4" name="Tijdelijke aanduiding voor dianummer 3"/>
          <p:cNvSpPr>
            <a:spLocks noGrp="1"/>
          </p:cNvSpPr>
          <p:nvPr>
            <p:ph type="sldNum" sz="quarter" idx="10"/>
          </p:nvPr>
        </p:nvSpPr>
        <p:spPr/>
        <p:txBody>
          <a:bodyPr/>
          <a:lstStyle/>
          <a:p>
            <a:fld id="{99E8D742-4C95-4534-A195-018E7C947275}" type="slidenum">
              <a:rPr lang="nl-NL" smtClean="0"/>
              <a:t>2</a:t>
            </a:fld>
            <a:endParaRPr lang="nl-NL"/>
          </a:p>
        </p:txBody>
      </p:sp>
    </p:spTree>
    <p:extLst>
      <p:ext uri="{BB962C8B-B14F-4D97-AF65-F5344CB8AC3E}">
        <p14:creationId xmlns:p14="http://schemas.microsoft.com/office/powerpoint/2010/main" val="9455186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noProof="0" dirty="0" smtClean="0"/>
              <a:t>Even if SP is affordable theoretically, allocation of more government resources depends on political will, </a:t>
            </a:r>
            <a:r>
              <a:rPr lang="en-US" noProof="0" dirty="0" smtClean="0"/>
              <a:t>commitment </a:t>
            </a:r>
            <a:r>
              <a:rPr lang="en-US" noProof="0" dirty="0" smtClean="0"/>
              <a:t>and policy priorities.</a:t>
            </a:r>
          </a:p>
          <a:p>
            <a:r>
              <a:rPr lang="en-US" noProof="0" dirty="0" smtClean="0"/>
              <a:t>Commitment</a:t>
            </a:r>
            <a:r>
              <a:rPr lang="en-US" baseline="0" noProof="0" dirty="0" smtClean="0"/>
              <a:t> can be stimulated and policy priorities guided by international community. If a government commits to poverty reduction </a:t>
            </a:r>
            <a:r>
              <a:rPr lang="en-US" baseline="0" noProof="0" dirty="0" smtClean="0"/>
              <a:t>strategies</a:t>
            </a:r>
            <a:r>
              <a:rPr lang="en-US" baseline="0" noProof="0" dirty="0" smtClean="0"/>
              <a:t>, MDGs or national development plans. </a:t>
            </a:r>
          </a:p>
          <a:p>
            <a:endParaRPr lang="en-US" baseline="0" noProof="0" dirty="0" smtClean="0"/>
          </a:p>
          <a:p>
            <a:r>
              <a:rPr lang="en-US" baseline="0" noProof="0" dirty="0" smtClean="0"/>
              <a:t>Without political and civil consensus on how to implement rights to social protection, long-term commitments are difficult to obtain.</a:t>
            </a:r>
          </a:p>
          <a:p>
            <a:endParaRPr lang="en-US" baseline="0" noProof="0" dirty="0" smtClean="0"/>
          </a:p>
          <a:p>
            <a:r>
              <a:rPr lang="en-US" baseline="0" noProof="0" dirty="0" smtClean="0"/>
              <a:t>Affordability can change due to economic circumstances:</a:t>
            </a:r>
          </a:p>
          <a:p>
            <a:r>
              <a:rPr lang="en-US" baseline="0" noProof="0" dirty="0" smtClean="0"/>
              <a:t>Mongolia: had to revoke the universal child allowance in 2010 when revenues became constrained;</a:t>
            </a:r>
          </a:p>
          <a:p>
            <a:r>
              <a:rPr lang="en-US" baseline="0" noProof="0" dirty="0" smtClean="0"/>
              <a:t>Nepal: although social pension </a:t>
            </a:r>
            <a:r>
              <a:rPr lang="en-US" baseline="0" noProof="0" dirty="0" smtClean="0"/>
              <a:t>eligibility </a:t>
            </a:r>
            <a:r>
              <a:rPr lang="en-US" baseline="0" noProof="0" dirty="0" smtClean="0"/>
              <a:t>was expanded, benefits had to be rationed as a result of limited resources and capacity (both examples from Andrews, et.al. 2012:27).</a:t>
            </a:r>
          </a:p>
          <a:p>
            <a:endParaRPr lang="en-US" baseline="0" noProof="0" dirty="0" smtClean="0"/>
          </a:p>
          <a:p>
            <a:r>
              <a:rPr lang="en-US" baseline="0" noProof="0" dirty="0" smtClean="0"/>
              <a:t>Even with the same size of government budgets, countries spend very different proportions on social expenditures.</a:t>
            </a:r>
            <a:endParaRPr lang="en-US" noProof="0" dirty="0"/>
          </a:p>
        </p:txBody>
      </p:sp>
      <p:sp>
        <p:nvSpPr>
          <p:cNvPr id="4" name="Tijdelijke aanduiding voor dianummer 3"/>
          <p:cNvSpPr>
            <a:spLocks noGrp="1"/>
          </p:cNvSpPr>
          <p:nvPr>
            <p:ph type="sldNum" sz="quarter" idx="10"/>
          </p:nvPr>
        </p:nvSpPr>
        <p:spPr/>
        <p:txBody>
          <a:bodyPr/>
          <a:lstStyle/>
          <a:p>
            <a:fld id="{99E8D742-4C95-4534-A195-018E7C947275}" type="slidenum">
              <a:rPr lang="nl-NL" smtClean="0"/>
              <a:t>20</a:t>
            </a:fld>
            <a:endParaRPr lang="nl-NL"/>
          </a:p>
        </p:txBody>
      </p:sp>
    </p:spTree>
    <p:extLst>
      <p:ext uri="{BB962C8B-B14F-4D97-AF65-F5344CB8AC3E}">
        <p14:creationId xmlns:p14="http://schemas.microsoft.com/office/powerpoint/2010/main" val="20262027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smtClean="0"/>
              <a:t>Source: </a:t>
            </a:r>
            <a:r>
              <a:rPr lang="en-US" dirty="0" err="1" smtClean="0"/>
              <a:t>Bockstal</a:t>
            </a:r>
            <a:r>
              <a:rPr lang="en-US" dirty="0" smtClean="0"/>
              <a:t>, 2012, DFID, 2011</a:t>
            </a:r>
          </a:p>
          <a:p>
            <a:endParaRPr lang="en-US" dirty="0" smtClean="0"/>
          </a:p>
          <a:p>
            <a:r>
              <a:rPr lang="en-US" dirty="0" smtClean="0"/>
              <a:t>Admin capacity: needs to be</a:t>
            </a:r>
            <a:r>
              <a:rPr lang="en-US" baseline="0" dirty="0" smtClean="0"/>
              <a:t> maximized in order to deliver benefits efficiently and to minimize waste and misuse of resources. </a:t>
            </a:r>
          </a:p>
          <a:p>
            <a:r>
              <a:rPr lang="en-US" baseline="0" dirty="0" smtClean="0"/>
              <a:t>Implementation and good governance: processes for efficient service delivery, monitoring and evaluation and proper financial management. </a:t>
            </a:r>
          </a:p>
        </p:txBody>
      </p:sp>
      <p:sp>
        <p:nvSpPr>
          <p:cNvPr id="4" name="Tijdelijke aanduiding voor dianummer 3"/>
          <p:cNvSpPr>
            <a:spLocks noGrp="1"/>
          </p:cNvSpPr>
          <p:nvPr>
            <p:ph type="sldNum" sz="quarter" idx="10"/>
          </p:nvPr>
        </p:nvSpPr>
        <p:spPr/>
        <p:txBody>
          <a:bodyPr/>
          <a:lstStyle/>
          <a:p>
            <a:fld id="{99E8D742-4C95-4534-A195-018E7C947275}" type="slidenum">
              <a:rPr lang="nl-NL" smtClean="0"/>
              <a:t>21</a:t>
            </a:fld>
            <a:endParaRPr lang="nl-NL"/>
          </a:p>
        </p:txBody>
      </p:sp>
    </p:spTree>
    <p:extLst>
      <p:ext uri="{BB962C8B-B14F-4D97-AF65-F5344CB8AC3E}">
        <p14:creationId xmlns:p14="http://schemas.microsoft.com/office/powerpoint/2010/main" val="21606962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noProof="0" dirty="0" smtClean="0"/>
              <a:t>Rationale: fiscal space needs to exist or be created in order to</a:t>
            </a:r>
            <a:r>
              <a:rPr lang="en-US" baseline="0" noProof="0" dirty="0" smtClean="0"/>
              <a:t> increase spending on social protection (or any other national priority program) in a sustainable manner. </a:t>
            </a:r>
          </a:p>
          <a:p>
            <a:r>
              <a:rPr lang="en-US" baseline="0" noProof="0" dirty="0" smtClean="0"/>
              <a:t>Nowadays even more difficult due to economic and financial crisis. </a:t>
            </a:r>
            <a:endParaRPr lang="en-US" noProof="0" dirty="0" smtClean="0"/>
          </a:p>
          <a:p>
            <a:r>
              <a:rPr lang="en-US" noProof="0" dirty="0" smtClean="0"/>
              <a:t>Time</a:t>
            </a:r>
            <a:r>
              <a:rPr lang="en-US" baseline="0" noProof="0" dirty="0" smtClean="0"/>
              <a:t> horizon especially relevant in the case of universal pensions, as they need to be planned well in advance, taking into account expected demographic developments and growth.</a:t>
            </a:r>
          </a:p>
          <a:p>
            <a:endParaRPr lang="en-US" baseline="0" noProof="0" dirty="0" smtClean="0"/>
          </a:p>
        </p:txBody>
      </p:sp>
      <p:sp>
        <p:nvSpPr>
          <p:cNvPr id="4" name="Tijdelijke aanduiding voor dianummer 3"/>
          <p:cNvSpPr>
            <a:spLocks noGrp="1"/>
          </p:cNvSpPr>
          <p:nvPr>
            <p:ph type="sldNum" sz="quarter" idx="10"/>
          </p:nvPr>
        </p:nvSpPr>
        <p:spPr/>
        <p:txBody>
          <a:bodyPr/>
          <a:lstStyle/>
          <a:p>
            <a:fld id="{99E8D742-4C95-4534-A195-018E7C947275}" type="slidenum">
              <a:rPr lang="nl-NL" smtClean="0"/>
              <a:t>22</a:t>
            </a:fld>
            <a:endParaRPr lang="nl-NL"/>
          </a:p>
        </p:txBody>
      </p:sp>
    </p:spTree>
    <p:extLst>
      <p:ext uri="{BB962C8B-B14F-4D97-AF65-F5344CB8AC3E}">
        <p14:creationId xmlns:p14="http://schemas.microsoft.com/office/powerpoint/2010/main" val="19789351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noProof="0" dirty="0" smtClean="0"/>
              <a:t>Key issues in LMICS: aid dependency; dependency on limited number of exports</a:t>
            </a:r>
            <a:r>
              <a:rPr lang="en-US" baseline="0" noProof="0" dirty="0" smtClean="0"/>
              <a:t> subject to volatile global market prices. </a:t>
            </a:r>
          </a:p>
          <a:p>
            <a:endParaRPr lang="nl-NL" baseline="0" dirty="0" smtClean="0"/>
          </a:p>
        </p:txBody>
      </p:sp>
      <p:sp>
        <p:nvSpPr>
          <p:cNvPr id="4" name="Tijdelijke aanduiding voor dianummer 3"/>
          <p:cNvSpPr>
            <a:spLocks noGrp="1"/>
          </p:cNvSpPr>
          <p:nvPr>
            <p:ph type="sldNum" sz="quarter" idx="10"/>
          </p:nvPr>
        </p:nvSpPr>
        <p:spPr/>
        <p:txBody>
          <a:bodyPr/>
          <a:lstStyle/>
          <a:p>
            <a:fld id="{99E8D742-4C95-4534-A195-018E7C947275}" type="slidenum">
              <a:rPr lang="nl-NL" smtClean="0"/>
              <a:t>23</a:t>
            </a:fld>
            <a:endParaRPr lang="nl-NL"/>
          </a:p>
        </p:txBody>
      </p:sp>
    </p:spTree>
    <p:extLst>
      <p:ext uri="{BB962C8B-B14F-4D97-AF65-F5344CB8AC3E}">
        <p14:creationId xmlns:p14="http://schemas.microsoft.com/office/powerpoint/2010/main" val="38440084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noProof="0" dirty="0" smtClean="0"/>
              <a:t>In context of high inequality, taxes need to be progressive in order to reduce poverty and inequality</a:t>
            </a:r>
            <a:r>
              <a:rPr lang="en-US" baseline="0" noProof="0" dirty="0" smtClean="0"/>
              <a:t> (</a:t>
            </a:r>
            <a:r>
              <a:rPr lang="en-US" baseline="0" noProof="0" dirty="0" err="1" smtClean="0"/>
              <a:t>HelpAge</a:t>
            </a:r>
            <a:r>
              <a:rPr lang="en-US" baseline="0" noProof="0" dirty="0" smtClean="0"/>
              <a:t>, 2011b). </a:t>
            </a:r>
          </a:p>
          <a:p>
            <a:r>
              <a:rPr lang="en-US" noProof="0" dirty="0" smtClean="0"/>
              <a:t>If tax</a:t>
            </a:r>
            <a:r>
              <a:rPr lang="en-US" baseline="0" noProof="0" dirty="0" smtClean="0"/>
              <a:t> increase for financing social protection raises tax burden of the poor, then poverty reduction impact is counteracted. </a:t>
            </a:r>
          </a:p>
          <a:p>
            <a:r>
              <a:rPr lang="en-US" baseline="0" noProof="0" dirty="0" smtClean="0"/>
              <a:t>Progressive tax: poorer households are taxed less than richer households.</a:t>
            </a:r>
          </a:p>
          <a:p>
            <a:r>
              <a:rPr lang="en-US" baseline="0" noProof="0" dirty="0" smtClean="0"/>
              <a:t>Regressive tax: tax constitutes a larger percentage of poor household’s income. </a:t>
            </a:r>
          </a:p>
          <a:p>
            <a:r>
              <a:rPr lang="en-US" baseline="0" noProof="0" dirty="0" smtClean="0"/>
              <a:t>Political economy: in countries with high inequality, governments need to tax the rich and middle class in order to generate sufficient revenues. These groups are politically powerful. Their support for social spending is more likely when it is accessible for all citizens, </a:t>
            </a:r>
            <a:r>
              <a:rPr lang="en-US" baseline="0" noProof="0" dirty="0" err="1" smtClean="0"/>
              <a:t>e.q</a:t>
            </a:r>
            <a:r>
              <a:rPr lang="en-US" baseline="0" noProof="0" dirty="0" smtClean="0"/>
              <a:t>. with universal entitlements. Citizens are more likely to pay taxes if they will benefit. Note, that the benefit does not need to be a direct transfer. Reduced crime or cleaner </a:t>
            </a:r>
            <a:r>
              <a:rPr lang="en-US" baseline="0" noProof="0" dirty="0" smtClean="0"/>
              <a:t>neighborhoods </a:t>
            </a:r>
            <a:r>
              <a:rPr lang="en-US" baseline="0" noProof="0" dirty="0" smtClean="0"/>
              <a:t>may be considered a benefit as well. </a:t>
            </a:r>
            <a:endParaRPr lang="en-US" noProof="0" dirty="0"/>
          </a:p>
        </p:txBody>
      </p:sp>
      <p:sp>
        <p:nvSpPr>
          <p:cNvPr id="4" name="Tijdelijke aanduiding voor dianummer 3"/>
          <p:cNvSpPr>
            <a:spLocks noGrp="1"/>
          </p:cNvSpPr>
          <p:nvPr>
            <p:ph type="sldNum" sz="quarter" idx="10"/>
          </p:nvPr>
        </p:nvSpPr>
        <p:spPr/>
        <p:txBody>
          <a:bodyPr/>
          <a:lstStyle/>
          <a:p>
            <a:fld id="{99E8D742-4C95-4534-A195-018E7C947275}" type="slidenum">
              <a:rPr lang="nl-NL" smtClean="0"/>
              <a:t>24</a:t>
            </a:fld>
            <a:endParaRPr lang="nl-NL"/>
          </a:p>
        </p:txBody>
      </p:sp>
    </p:spTree>
    <p:extLst>
      <p:ext uri="{BB962C8B-B14F-4D97-AF65-F5344CB8AC3E}">
        <p14:creationId xmlns:p14="http://schemas.microsoft.com/office/powerpoint/2010/main" val="17096279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noProof="0" dirty="0" smtClean="0"/>
              <a:t>Example</a:t>
            </a:r>
            <a:r>
              <a:rPr lang="en-US" baseline="0" noProof="0" dirty="0" smtClean="0"/>
              <a:t> Burkina Faso: raising tax revenues by 1 pct. Point from 13 to 14% of GDP would be enough to finance a universal pension for all those aged 65 and over (</a:t>
            </a:r>
            <a:r>
              <a:rPr lang="en-US" baseline="0" noProof="0" dirty="0" err="1" smtClean="0"/>
              <a:t>Holmqvist</a:t>
            </a:r>
            <a:r>
              <a:rPr lang="en-US" baseline="0" noProof="0" dirty="0" smtClean="0"/>
              <a:t>, quoted in </a:t>
            </a:r>
            <a:r>
              <a:rPr lang="en-US" baseline="0" noProof="0" dirty="0" err="1" smtClean="0"/>
              <a:t>HelpAge</a:t>
            </a:r>
            <a:r>
              <a:rPr lang="en-US" baseline="0" noProof="0" dirty="0" smtClean="0"/>
              <a:t> 2011b:5).</a:t>
            </a:r>
          </a:p>
          <a:p>
            <a:r>
              <a:rPr lang="en-US" baseline="0" noProof="0" dirty="0" smtClean="0"/>
              <a:t>Informal sector in LICS and MICS between 40-90% of economy. Taxing employment will not generate substantial revenues. </a:t>
            </a:r>
          </a:p>
          <a:p>
            <a:r>
              <a:rPr lang="en-US" baseline="0" noProof="0" dirty="0" smtClean="0"/>
              <a:t>Tax </a:t>
            </a:r>
            <a:r>
              <a:rPr lang="en-US" baseline="0" noProof="0" dirty="0" smtClean="0"/>
              <a:t>simplification </a:t>
            </a:r>
            <a:r>
              <a:rPr lang="en-US" baseline="0" noProof="0" dirty="0" smtClean="0"/>
              <a:t>helped to expand formal jobs recorded in Brazil substantially since the early 2000s (in OECD, 2011;76).</a:t>
            </a:r>
          </a:p>
          <a:p>
            <a:endParaRPr lang="en-US" baseline="0" noProof="0" dirty="0" smtClean="0"/>
          </a:p>
          <a:p>
            <a:r>
              <a:rPr lang="en-US" baseline="0" noProof="0" dirty="0" smtClean="0"/>
              <a:t>Extension of social assistance in Brazil, China, India and South Africa financed mainly through general tax revenues. In China and India this was facilitated by strong economic growth (</a:t>
            </a:r>
            <a:r>
              <a:rPr lang="en-US" baseline="0" noProof="0" dirty="0" err="1" smtClean="0"/>
              <a:t>Bachelet</a:t>
            </a:r>
            <a:r>
              <a:rPr lang="en-US" baseline="0" noProof="0" dirty="0" smtClean="0"/>
              <a:t>, 2011:68).</a:t>
            </a:r>
          </a:p>
          <a:p>
            <a:endParaRPr lang="en-US" baseline="0" noProof="0" dirty="0" smtClean="0"/>
          </a:p>
          <a:p>
            <a:r>
              <a:rPr lang="en-US" baseline="0" noProof="0" dirty="0" smtClean="0"/>
              <a:t>Corruption: it is estimated that in SSA in 2002 50% of total tax revenues were lost due to corruption (</a:t>
            </a:r>
            <a:r>
              <a:rPr lang="en-US" baseline="0" noProof="0" dirty="0" err="1" smtClean="0"/>
              <a:t>Bachelet</a:t>
            </a:r>
            <a:r>
              <a:rPr lang="en-US" baseline="0" noProof="0" dirty="0" smtClean="0"/>
              <a:t>, 2011:70). </a:t>
            </a:r>
            <a:endParaRPr lang="en-US" noProof="0" dirty="0"/>
          </a:p>
        </p:txBody>
      </p:sp>
      <p:sp>
        <p:nvSpPr>
          <p:cNvPr id="4" name="Tijdelijke aanduiding voor dianummer 3"/>
          <p:cNvSpPr>
            <a:spLocks noGrp="1"/>
          </p:cNvSpPr>
          <p:nvPr>
            <p:ph type="sldNum" sz="quarter" idx="10"/>
          </p:nvPr>
        </p:nvSpPr>
        <p:spPr/>
        <p:txBody>
          <a:bodyPr/>
          <a:lstStyle/>
          <a:p>
            <a:fld id="{99E8D742-4C95-4534-A195-018E7C947275}" type="slidenum">
              <a:rPr lang="nl-NL" smtClean="0"/>
              <a:t>25</a:t>
            </a:fld>
            <a:endParaRPr lang="nl-NL"/>
          </a:p>
        </p:txBody>
      </p:sp>
    </p:spTree>
    <p:extLst>
      <p:ext uri="{BB962C8B-B14F-4D97-AF65-F5344CB8AC3E}">
        <p14:creationId xmlns:p14="http://schemas.microsoft.com/office/powerpoint/2010/main" val="23155942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err="1" smtClean="0"/>
              <a:t>HelpAge</a:t>
            </a:r>
            <a:r>
              <a:rPr lang="nl-NL" dirty="0" smtClean="0"/>
              <a:t> 2011b, p. 6</a:t>
            </a:r>
            <a:endParaRPr lang="nl-NL" dirty="0"/>
          </a:p>
        </p:txBody>
      </p:sp>
      <p:sp>
        <p:nvSpPr>
          <p:cNvPr id="4" name="Tijdelijke aanduiding voor dianummer 3"/>
          <p:cNvSpPr>
            <a:spLocks noGrp="1"/>
          </p:cNvSpPr>
          <p:nvPr>
            <p:ph type="sldNum" sz="quarter" idx="10"/>
          </p:nvPr>
        </p:nvSpPr>
        <p:spPr/>
        <p:txBody>
          <a:bodyPr/>
          <a:lstStyle/>
          <a:p>
            <a:fld id="{99E8D742-4C95-4534-A195-018E7C947275}" type="slidenum">
              <a:rPr lang="nl-NL" smtClean="0"/>
              <a:t>26</a:t>
            </a:fld>
            <a:endParaRPr lang="nl-NL"/>
          </a:p>
        </p:txBody>
      </p:sp>
    </p:spTree>
    <p:extLst>
      <p:ext uri="{BB962C8B-B14F-4D97-AF65-F5344CB8AC3E}">
        <p14:creationId xmlns:p14="http://schemas.microsoft.com/office/powerpoint/2010/main" val="298908329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noProof="0" dirty="0" smtClean="0"/>
              <a:t>Consumption tax: </a:t>
            </a:r>
          </a:p>
          <a:p>
            <a:pPr marL="171450" indent="-171450">
              <a:buFontTx/>
              <a:buChar char="-"/>
            </a:pPr>
            <a:r>
              <a:rPr lang="en-US" noProof="0" dirty="0" smtClean="0"/>
              <a:t>indirect tax</a:t>
            </a:r>
            <a:r>
              <a:rPr lang="en-US" baseline="0" noProof="0" dirty="0" smtClean="0"/>
              <a:t> levied on spending on goods and services (e.g. VAT)</a:t>
            </a:r>
            <a:r>
              <a:rPr lang="en-US" noProof="0" dirty="0" smtClean="0"/>
              <a:t> </a:t>
            </a:r>
          </a:p>
          <a:p>
            <a:pPr marL="171450" indent="-171450">
              <a:buFontTx/>
              <a:buChar char="-"/>
            </a:pPr>
            <a:r>
              <a:rPr lang="en-US" noProof="0" dirty="0" smtClean="0"/>
              <a:t>Usually follows GDP development</a:t>
            </a:r>
          </a:p>
          <a:p>
            <a:pPr marL="171450" indent="-171450">
              <a:buFontTx/>
              <a:buChar char="-"/>
            </a:pPr>
            <a:r>
              <a:rPr lang="en-US" noProof="0" dirty="0" smtClean="0"/>
              <a:t>Provides</a:t>
            </a:r>
            <a:r>
              <a:rPr lang="en-US" baseline="0" noProof="0" dirty="0" smtClean="0"/>
              <a:t> broad tax base</a:t>
            </a:r>
          </a:p>
          <a:p>
            <a:pPr marL="171450" indent="-171450">
              <a:buFontTx/>
              <a:buChar char="-"/>
            </a:pPr>
            <a:r>
              <a:rPr lang="en-US" baseline="0" noProof="0" dirty="0" smtClean="0"/>
              <a:t>Sri Lanka: small increase in VAT would pay a universal pension for all 70+ (quoted in </a:t>
            </a:r>
            <a:r>
              <a:rPr lang="en-US" baseline="0" noProof="0" dirty="0" err="1" smtClean="0"/>
              <a:t>HelpAge</a:t>
            </a:r>
            <a:r>
              <a:rPr lang="en-US" baseline="0" noProof="0" dirty="0" smtClean="0"/>
              <a:t> 2011b:6)</a:t>
            </a:r>
          </a:p>
          <a:p>
            <a:pPr marL="0" indent="0">
              <a:buFontTx/>
              <a:buNone/>
            </a:pPr>
            <a:r>
              <a:rPr lang="en-US" baseline="0" noProof="0" dirty="0" smtClean="0"/>
              <a:t>VAT is less regressive than thought, as basic </a:t>
            </a:r>
            <a:r>
              <a:rPr lang="en-US" baseline="0" noProof="0" dirty="0" smtClean="0"/>
              <a:t>commodities </a:t>
            </a:r>
            <a:r>
              <a:rPr lang="en-US" baseline="0" noProof="0" dirty="0" smtClean="0"/>
              <a:t>are often exempt. </a:t>
            </a:r>
          </a:p>
          <a:p>
            <a:pPr marL="0" indent="0">
              <a:buFontTx/>
              <a:buNone/>
            </a:pPr>
            <a:r>
              <a:rPr lang="en-US" baseline="0" noProof="0" dirty="0" smtClean="0"/>
              <a:t>Study of 8 SSA countries: broad-based taxes such as VAT are progressive, not putting inequitable burden on the poor.</a:t>
            </a:r>
          </a:p>
          <a:p>
            <a:pPr marL="171450" indent="-171450">
              <a:buFontTx/>
              <a:buChar char="-"/>
            </a:pPr>
            <a:endParaRPr lang="en-US" noProof="0" dirty="0"/>
          </a:p>
        </p:txBody>
      </p:sp>
      <p:sp>
        <p:nvSpPr>
          <p:cNvPr id="4" name="Tijdelijke aanduiding voor dianummer 3"/>
          <p:cNvSpPr>
            <a:spLocks noGrp="1"/>
          </p:cNvSpPr>
          <p:nvPr>
            <p:ph type="sldNum" sz="quarter" idx="10"/>
          </p:nvPr>
        </p:nvSpPr>
        <p:spPr/>
        <p:txBody>
          <a:bodyPr/>
          <a:lstStyle/>
          <a:p>
            <a:fld id="{99E8D742-4C95-4534-A195-018E7C947275}" type="slidenum">
              <a:rPr lang="nl-NL" smtClean="0"/>
              <a:t>27</a:t>
            </a:fld>
            <a:endParaRPr lang="nl-NL"/>
          </a:p>
        </p:txBody>
      </p:sp>
    </p:spTree>
    <p:extLst>
      <p:ext uri="{BB962C8B-B14F-4D97-AF65-F5344CB8AC3E}">
        <p14:creationId xmlns:p14="http://schemas.microsoft.com/office/powerpoint/2010/main" val="203483204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noProof="0" dirty="0" smtClean="0"/>
              <a:t>Brazil: </a:t>
            </a:r>
            <a:r>
              <a:rPr lang="en-US" noProof="0" dirty="0" err="1" smtClean="0"/>
              <a:t>Beneficio</a:t>
            </a:r>
            <a:r>
              <a:rPr lang="en-US" baseline="0" noProof="0" dirty="0" smtClean="0"/>
              <a:t> de </a:t>
            </a:r>
            <a:r>
              <a:rPr lang="en-US" baseline="0" noProof="0" dirty="0" err="1" smtClean="0"/>
              <a:t>prestacao</a:t>
            </a:r>
            <a:r>
              <a:rPr lang="en-US" baseline="0" noProof="0" dirty="0" smtClean="0"/>
              <a:t> </a:t>
            </a:r>
            <a:r>
              <a:rPr lang="en-US" baseline="0" noProof="0" dirty="0" err="1" smtClean="0"/>
              <a:t>continuada</a:t>
            </a:r>
            <a:r>
              <a:rPr lang="en-US" baseline="0" noProof="0" dirty="0" smtClean="0"/>
              <a:t> (BPC); also includes extremely poor with disability.</a:t>
            </a:r>
          </a:p>
          <a:p>
            <a:r>
              <a:rPr lang="en-US" baseline="0" noProof="0" dirty="0" smtClean="0"/>
              <a:t>ILO estimates informal economy: 78% of employees in Asia</a:t>
            </a:r>
            <a:endParaRPr lang="en-US" noProof="0" dirty="0"/>
          </a:p>
        </p:txBody>
      </p:sp>
      <p:sp>
        <p:nvSpPr>
          <p:cNvPr id="4" name="Tijdelijke aanduiding voor dianummer 3"/>
          <p:cNvSpPr>
            <a:spLocks noGrp="1"/>
          </p:cNvSpPr>
          <p:nvPr>
            <p:ph type="sldNum" sz="quarter" idx="10"/>
          </p:nvPr>
        </p:nvSpPr>
        <p:spPr/>
        <p:txBody>
          <a:bodyPr/>
          <a:lstStyle/>
          <a:p>
            <a:fld id="{99E8D742-4C95-4534-A195-018E7C947275}" type="slidenum">
              <a:rPr lang="nl-NL" smtClean="0"/>
              <a:t>28</a:t>
            </a:fld>
            <a:endParaRPr lang="nl-NL"/>
          </a:p>
        </p:txBody>
      </p:sp>
    </p:spTree>
    <p:extLst>
      <p:ext uri="{BB962C8B-B14F-4D97-AF65-F5344CB8AC3E}">
        <p14:creationId xmlns:p14="http://schemas.microsoft.com/office/powerpoint/2010/main" val="267964933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smtClean="0"/>
              <a:t>Bolivia:</a:t>
            </a:r>
            <a:r>
              <a:rPr lang="en-US" baseline="0" dirty="0" smtClean="0"/>
              <a:t> universal pension introduced in 1997 (‘</a:t>
            </a:r>
            <a:r>
              <a:rPr lang="en-US" baseline="0" dirty="0" err="1" smtClean="0"/>
              <a:t>Bonosol</a:t>
            </a:r>
            <a:r>
              <a:rPr lang="en-US" baseline="0" dirty="0" smtClean="0"/>
              <a:t>’). Currently called ‘</a:t>
            </a:r>
            <a:r>
              <a:rPr lang="en-US" baseline="0" dirty="0" err="1" smtClean="0"/>
              <a:t>Renta</a:t>
            </a:r>
            <a:r>
              <a:rPr lang="en-US" baseline="0" dirty="0" smtClean="0"/>
              <a:t> </a:t>
            </a:r>
            <a:r>
              <a:rPr lang="en-US" baseline="0" dirty="0" err="1" smtClean="0"/>
              <a:t>Dignidad</a:t>
            </a:r>
            <a:r>
              <a:rPr lang="en-US" baseline="0" dirty="0" smtClean="0"/>
              <a:t>) and for all 60 years and older. Government aims at shifting financing to general tax revenues. </a:t>
            </a:r>
            <a:endParaRPr lang="en-US" dirty="0"/>
          </a:p>
        </p:txBody>
      </p:sp>
      <p:sp>
        <p:nvSpPr>
          <p:cNvPr id="4" name="Tijdelijke aanduiding voor dianummer 3"/>
          <p:cNvSpPr>
            <a:spLocks noGrp="1"/>
          </p:cNvSpPr>
          <p:nvPr>
            <p:ph type="sldNum" sz="quarter" idx="10"/>
          </p:nvPr>
        </p:nvSpPr>
        <p:spPr/>
        <p:txBody>
          <a:bodyPr/>
          <a:lstStyle/>
          <a:p>
            <a:fld id="{99E8D742-4C95-4534-A195-018E7C947275}" type="slidenum">
              <a:rPr lang="nl-NL" smtClean="0"/>
              <a:t>29</a:t>
            </a:fld>
            <a:endParaRPr lang="nl-NL"/>
          </a:p>
        </p:txBody>
      </p:sp>
    </p:spTree>
    <p:extLst>
      <p:ext uri="{BB962C8B-B14F-4D97-AF65-F5344CB8AC3E}">
        <p14:creationId xmlns:p14="http://schemas.microsoft.com/office/powerpoint/2010/main" val="36233649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a:p>
        </p:txBody>
      </p:sp>
      <p:sp>
        <p:nvSpPr>
          <p:cNvPr id="4" name="Tijdelijke aanduiding voor dianummer 3"/>
          <p:cNvSpPr>
            <a:spLocks noGrp="1"/>
          </p:cNvSpPr>
          <p:nvPr>
            <p:ph type="sldNum" sz="quarter" idx="10"/>
          </p:nvPr>
        </p:nvSpPr>
        <p:spPr/>
        <p:txBody>
          <a:bodyPr/>
          <a:lstStyle/>
          <a:p>
            <a:fld id="{99E8D742-4C95-4534-A195-018E7C947275}" type="slidenum">
              <a:rPr lang="nl-NL" smtClean="0"/>
              <a:t>3</a:t>
            </a:fld>
            <a:endParaRPr lang="nl-NL"/>
          </a:p>
        </p:txBody>
      </p:sp>
    </p:spTree>
    <p:extLst>
      <p:ext uri="{BB962C8B-B14F-4D97-AF65-F5344CB8AC3E}">
        <p14:creationId xmlns:p14="http://schemas.microsoft.com/office/powerpoint/2010/main" val="18946791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OECD 2011, p. 62</a:t>
            </a:r>
          </a:p>
          <a:p>
            <a:endParaRPr lang="nl-NL" dirty="0"/>
          </a:p>
        </p:txBody>
      </p:sp>
      <p:sp>
        <p:nvSpPr>
          <p:cNvPr id="4" name="Tijdelijke aanduiding voor dianummer 3"/>
          <p:cNvSpPr>
            <a:spLocks noGrp="1"/>
          </p:cNvSpPr>
          <p:nvPr>
            <p:ph type="sldNum" sz="quarter" idx="10"/>
          </p:nvPr>
        </p:nvSpPr>
        <p:spPr/>
        <p:txBody>
          <a:bodyPr/>
          <a:lstStyle/>
          <a:p>
            <a:fld id="{99E8D742-4C95-4534-A195-018E7C947275}" type="slidenum">
              <a:rPr lang="nl-NL" smtClean="0"/>
              <a:t>30</a:t>
            </a:fld>
            <a:endParaRPr lang="nl-NL"/>
          </a:p>
        </p:txBody>
      </p:sp>
    </p:spTree>
    <p:extLst>
      <p:ext uri="{BB962C8B-B14F-4D97-AF65-F5344CB8AC3E}">
        <p14:creationId xmlns:p14="http://schemas.microsoft.com/office/powerpoint/2010/main" val="187918364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OECD 2011, p. 63</a:t>
            </a:r>
          </a:p>
          <a:p>
            <a:r>
              <a:rPr lang="en-US" noProof="0" dirty="0" smtClean="0"/>
              <a:t>Personal income tax</a:t>
            </a:r>
            <a:r>
              <a:rPr lang="en-US" baseline="0" noProof="0" dirty="0" smtClean="0"/>
              <a:t> less important in BRICS+, while consumption taxes account for 34 to 58% of total tax revenues.  </a:t>
            </a:r>
            <a:endParaRPr lang="en-US" noProof="0" dirty="0"/>
          </a:p>
        </p:txBody>
      </p:sp>
      <p:sp>
        <p:nvSpPr>
          <p:cNvPr id="4" name="Tijdelijke aanduiding voor dianummer 3"/>
          <p:cNvSpPr>
            <a:spLocks noGrp="1"/>
          </p:cNvSpPr>
          <p:nvPr>
            <p:ph type="sldNum" sz="quarter" idx="10"/>
          </p:nvPr>
        </p:nvSpPr>
        <p:spPr/>
        <p:txBody>
          <a:bodyPr/>
          <a:lstStyle/>
          <a:p>
            <a:fld id="{99E8D742-4C95-4534-A195-018E7C947275}" type="slidenum">
              <a:rPr lang="nl-NL" smtClean="0"/>
              <a:t>31</a:t>
            </a:fld>
            <a:endParaRPr lang="nl-NL"/>
          </a:p>
        </p:txBody>
      </p:sp>
    </p:spTree>
    <p:extLst>
      <p:ext uri="{BB962C8B-B14F-4D97-AF65-F5344CB8AC3E}">
        <p14:creationId xmlns:p14="http://schemas.microsoft.com/office/powerpoint/2010/main" val="331899016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smtClean="0"/>
              <a:t>Examples: Zambia, Kenya,</a:t>
            </a:r>
            <a:r>
              <a:rPr lang="en-US" baseline="0" dirty="0" smtClean="0"/>
              <a:t> where it is still not clear whether there is sufficient political will and funding for the government to take over and reach national coverage. </a:t>
            </a:r>
          </a:p>
          <a:p>
            <a:r>
              <a:rPr lang="en-US" baseline="0" dirty="0" smtClean="0"/>
              <a:t>Key lessons/suggestions on the use of ODA funding for introduction and implementation of social protection schemes (</a:t>
            </a:r>
            <a:r>
              <a:rPr lang="en-US" baseline="0" dirty="0" err="1" smtClean="0"/>
              <a:t>HelpAge</a:t>
            </a:r>
            <a:r>
              <a:rPr lang="en-US" baseline="0" dirty="0" smtClean="0"/>
              <a:t> 2011b;9):</a:t>
            </a:r>
          </a:p>
          <a:p>
            <a:pPr marL="171450" indent="-171450">
              <a:buFontTx/>
              <a:buChar char="-"/>
            </a:pPr>
            <a:r>
              <a:rPr lang="en-US" baseline="0" dirty="0" smtClean="0"/>
              <a:t>Donor financing needs to be predictable, while governments’ own tax resources need to be </a:t>
            </a:r>
            <a:r>
              <a:rPr lang="en-US" baseline="0" dirty="0" smtClean="0"/>
              <a:t>developed;</a:t>
            </a:r>
            <a:endParaRPr lang="en-US" baseline="0" dirty="0" smtClean="0"/>
          </a:p>
          <a:p>
            <a:pPr marL="171450" indent="-171450">
              <a:buFontTx/>
              <a:buChar char="-"/>
            </a:pPr>
            <a:r>
              <a:rPr lang="en-US" baseline="0" dirty="0" smtClean="0"/>
              <a:t>Donors should invest in capacity building of civil society to increase political debate, demand and accountability;</a:t>
            </a:r>
          </a:p>
          <a:p>
            <a:pPr marL="171450" indent="-171450">
              <a:buFontTx/>
              <a:buChar char="-"/>
            </a:pPr>
            <a:r>
              <a:rPr lang="en-US" baseline="0" dirty="0" smtClean="0"/>
              <a:t>Donors should fund capacity building and technical assistance to create national evidence base;</a:t>
            </a:r>
          </a:p>
          <a:p>
            <a:pPr marL="171450" indent="-171450">
              <a:buFontTx/>
              <a:buChar char="-"/>
            </a:pPr>
            <a:r>
              <a:rPr lang="en-US" baseline="0" dirty="0" smtClean="0"/>
              <a:t>Donors should support the development of a legislative social protection framework and national social protection policies. </a:t>
            </a:r>
          </a:p>
          <a:p>
            <a:pPr marL="171450" indent="-171450">
              <a:buFontTx/>
              <a:buChar char="-"/>
            </a:pPr>
            <a:endParaRPr lang="en-US" baseline="0" dirty="0" smtClean="0"/>
          </a:p>
          <a:p>
            <a:pPr marL="0" indent="0">
              <a:buFontTx/>
              <a:buNone/>
            </a:pPr>
            <a:r>
              <a:rPr lang="en-US" baseline="0" dirty="0" smtClean="0"/>
              <a:t>Examples:</a:t>
            </a:r>
          </a:p>
          <a:p>
            <a:pPr marL="0" indent="0">
              <a:buFontTx/>
              <a:buNone/>
            </a:pPr>
            <a:r>
              <a:rPr lang="en-US" baseline="0" dirty="0" smtClean="0"/>
              <a:t>Ethiopia PSNP: financed through donor cooperation providing funding (</a:t>
            </a:r>
            <a:r>
              <a:rPr lang="en-US" baseline="0" dirty="0" err="1" smtClean="0"/>
              <a:t>Bachelet</a:t>
            </a:r>
            <a:r>
              <a:rPr lang="en-US" baseline="0" dirty="0" smtClean="0"/>
              <a:t>, 2011:69). However, other LICS in SSA did not succeed in coordinating donors, leaving them with small-scale pilots. </a:t>
            </a:r>
          </a:p>
          <a:p>
            <a:pPr marL="0" indent="0">
              <a:buFontTx/>
              <a:buNone/>
            </a:pPr>
            <a:r>
              <a:rPr lang="en-US" baseline="0" dirty="0" smtClean="0"/>
              <a:t>Ghana: debt relief enabled initial financing of LEAP. Success depends whether savings are earmarked for SP. </a:t>
            </a:r>
          </a:p>
        </p:txBody>
      </p:sp>
      <p:sp>
        <p:nvSpPr>
          <p:cNvPr id="4" name="Tijdelijke aanduiding voor dianummer 3"/>
          <p:cNvSpPr>
            <a:spLocks noGrp="1"/>
          </p:cNvSpPr>
          <p:nvPr>
            <p:ph type="sldNum" sz="quarter" idx="10"/>
          </p:nvPr>
        </p:nvSpPr>
        <p:spPr/>
        <p:txBody>
          <a:bodyPr/>
          <a:lstStyle/>
          <a:p>
            <a:fld id="{99E8D742-4C95-4534-A195-018E7C947275}" type="slidenum">
              <a:rPr lang="nl-NL" smtClean="0"/>
              <a:t>32</a:t>
            </a:fld>
            <a:endParaRPr lang="nl-NL"/>
          </a:p>
        </p:txBody>
      </p:sp>
    </p:spTree>
    <p:extLst>
      <p:ext uri="{BB962C8B-B14F-4D97-AF65-F5344CB8AC3E}">
        <p14:creationId xmlns:p14="http://schemas.microsoft.com/office/powerpoint/2010/main" val="376113182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baseline="0" dirty="0" smtClean="0"/>
              <a:t>Kenya spends 1.4% of GDP on civil service pensions, but only 0.3% on all other forms of social protection. </a:t>
            </a:r>
          </a:p>
          <a:p>
            <a:r>
              <a:rPr lang="en-US" baseline="0" dirty="0" smtClean="0"/>
              <a:t>Kyrgyz Republic spends more than 4% of GDP on implicit energy subsidies, which are largely regressive (</a:t>
            </a:r>
            <a:r>
              <a:rPr lang="en-US" baseline="0" dirty="0" err="1" smtClean="0"/>
              <a:t>Gassmann</a:t>
            </a:r>
            <a:r>
              <a:rPr lang="en-US" baseline="0" dirty="0" smtClean="0"/>
              <a:t>, 2012).</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Examples:</a:t>
            </a:r>
            <a:r>
              <a:rPr lang="en-US" baseline="0" dirty="0" smtClean="0"/>
              <a:t> </a:t>
            </a:r>
          </a:p>
          <a:p>
            <a:r>
              <a:rPr lang="en-US" baseline="0" dirty="0" smtClean="0"/>
              <a:t>El Salvador: savings from removal of untargeted energy subsidies used to increase social spending (</a:t>
            </a:r>
            <a:r>
              <a:rPr lang="en-US" baseline="0" dirty="0" err="1" smtClean="0"/>
              <a:t>Bachelet</a:t>
            </a:r>
            <a:r>
              <a:rPr lang="en-US" baseline="0" dirty="0" smtClean="0"/>
              <a:t>, 2011:46).</a:t>
            </a:r>
          </a:p>
          <a:p>
            <a:r>
              <a:rPr lang="en-US" baseline="0" dirty="0" smtClean="0"/>
              <a:t>Mozambique: elimination of subsidies on fuel, bread and other regressive measures could help finance two basic programs  (</a:t>
            </a:r>
            <a:r>
              <a:rPr lang="en-US" baseline="0" dirty="0" err="1" smtClean="0"/>
              <a:t>Bachelet</a:t>
            </a:r>
            <a:r>
              <a:rPr lang="en-US" baseline="0" dirty="0" smtClean="0"/>
              <a:t>, 2011:46).</a:t>
            </a:r>
          </a:p>
          <a:p>
            <a:r>
              <a:rPr lang="en-US" baseline="0" dirty="0" smtClean="0"/>
              <a:t>Indonesia: CCT mainly financed by gradual reprioritization of social expenditure (</a:t>
            </a:r>
            <a:r>
              <a:rPr lang="en-US" baseline="0" dirty="0" err="1" smtClean="0"/>
              <a:t>Bachelet</a:t>
            </a:r>
            <a:r>
              <a:rPr lang="en-US" baseline="0" dirty="0" smtClean="0"/>
              <a:t>, 2011:69).</a:t>
            </a:r>
          </a:p>
          <a:p>
            <a:r>
              <a:rPr lang="en-US" baseline="0" dirty="0" smtClean="0"/>
              <a:t>South Africa: 48% decrease in defense spending made funding of social programs from public resources possible (</a:t>
            </a:r>
            <a:r>
              <a:rPr lang="en-US" baseline="0" dirty="0" err="1" smtClean="0"/>
              <a:t>Bachelet</a:t>
            </a:r>
            <a:r>
              <a:rPr lang="en-US" baseline="0" dirty="0" smtClean="0"/>
              <a:t>, 2011:69).</a:t>
            </a:r>
            <a:endParaRPr lang="en-US" dirty="0"/>
          </a:p>
        </p:txBody>
      </p:sp>
      <p:sp>
        <p:nvSpPr>
          <p:cNvPr id="4" name="Tijdelijke aanduiding voor dianummer 3"/>
          <p:cNvSpPr>
            <a:spLocks noGrp="1"/>
          </p:cNvSpPr>
          <p:nvPr>
            <p:ph type="sldNum" sz="quarter" idx="10"/>
          </p:nvPr>
        </p:nvSpPr>
        <p:spPr/>
        <p:txBody>
          <a:bodyPr/>
          <a:lstStyle/>
          <a:p>
            <a:fld id="{99E8D742-4C95-4534-A195-018E7C947275}" type="slidenum">
              <a:rPr lang="nl-NL" smtClean="0"/>
              <a:t>33</a:t>
            </a:fld>
            <a:endParaRPr lang="nl-NL"/>
          </a:p>
        </p:txBody>
      </p:sp>
    </p:spTree>
    <p:extLst>
      <p:ext uri="{BB962C8B-B14F-4D97-AF65-F5344CB8AC3E}">
        <p14:creationId xmlns:p14="http://schemas.microsoft.com/office/powerpoint/2010/main" val="255037556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smtClean="0"/>
              <a:t>Finally,</a:t>
            </a:r>
            <a:r>
              <a:rPr lang="en-US" baseline="0" dirty="0" smtClean="0"/>
              <a:t> generating revenue by money creation (‘printing money’) offers another, though potentially risky, alternative. </a:t>
            </a:r>
          </a:p>
          <a:p>
            <a:r>
              <a:rPr lang="en-US" baseline="0" dirty="0" smtClean="0"/>
              <a:t>But, active debt management can generate resources for SP. In Thailand, almost 1/3 of freed resources used for SP.</a:t>
            </a:r>
            <a:endParaRPr lang="en-US" dirty="0"/>
          </a:p>
        </p:txBody>
      </p:sp>
      <p:sp>
        <p:nvSpPr>
          <p:cNvPr id="4" name="Tijdelijke aanduiding voor dianummer 3"/>
          <p:cNvSpPr>
            <a:spLocks noGrp="1"/>
          </p:cNvSpPr>
          <p:nvPr>
            <p:ph type="sldNum" sz="quarter" idx="10"/>
          </p:nvPr>
        </p:nvSpPr>
        <p:spPr/>
        <p:txBody>
          <a:bodyPr/>
          <a:lstStyle/>
          <a:p>
            <a:fld id="{99E8D742-4C95-4534-A195-018E7C947275}" type="slidenum">
              <a:rPr lang="nl-NL" smtClean="0"/>
              <a:t>34</a:t>
            </a:fld>
            <a:endParaRPr lang="nl-NL"/>
          </a:p>
        </p:txBody>
      </p:sp>
    </p:spTree>
    <p:extLst>
      <p:ext uri="{BB962C8B-B14F-4D97-AF65-F5344CB8AC3E}">
        <p14:creationId xmlns:p14="http://schemas.microsoft.com/office/powerpoint/2010/main" val="153857468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smtClean="0"/>
              <a:t>Source: </a:t>
            </a:r>
            <a:r>
              <a:rPr lang="en-US" dirty="0" err="1" smtClean="0"/>
              <a:t>Bachelet</a:t>
            </a:r>
            <a:r>
              <a:rPr lang="en-US" dirty="0" smtClean="0"/>
              <a:t>, 2011:71.</a:t>
            </a:r>
          </a:p>
          <a:p>
            <a:endParaRPr lang="en-US" dirty="0" smtClean="0"/>
          </a:p>
          <a:p>
            <a:r>
              <a:rPr lang="en-US" dirty="0" smtClean="0"/>
              <a:t>Costa</a:t>
            </a:r>
            <a:r>
              <a:rPr lang="en-US" baseline="0" dirty="0" smtClean="0"/>
              <a:t> Rica, Lesotho, South Africa, Thailand: Government cut spending in areas considered as low priority.</a:t>
            </a:r>
          </a:p>
          <a:p>
            <a:r>
              <a:rPr lang="en-US" baseline="0" dirty="0" smtClean="0"/>
              <a:t>Costa Rica, Thailand: reduce or eliminate military spending. </a:t>
            </a:r>
            <a:endParaRPr lang="en-US" dirty="0"/>
          </a:p>
        </p:txBody>
      </p:sp>
      <p:sp>
        <p:nvSpPr>
          <p:cNvPr id="4" name="Tijdelijke aanduiding voor dianummer 3"/>
          <p:cNvSpPr>
            <a:spLocks noGrp="1"/>
          </p:cNvSpPr>
          <p:nvPr>
            <p:ph type="sldNum" sz="quarter" idx="10"/>
          </p:nvPr>
        </p:nvSpPr>
        <p:spPr/>
        <p:txBody>
          <a:bodyPr/>
          <a:lstStyle/>
          <a:p>
            <a:fld id="{99E8D742-4C95-4534-A195-018E7C947275}" type="slidenum">
              <a:rPr lang="nl-NL" smtClean="0"/>
              <a:t>35</a:t>
            </a:fld>
            <a:endParaRPr lang="nl-NL"/>
          </a:p>
        </p:txBody>
      </p:sp>
    </p:spTree>
    <p:extLst>
      <p:ext uri="{BB962C8B-B14F-4D97-AF65-F5344CB8AC3E}">
        <p14:creationId xmlns:p14="http://schemas.microsoft.com/office/powerpoint/2010/main" val="190984960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smtClean="0"/>
              <a:t>Source: </a:t>
            </a:r>
            <a:r>
              <a:rPr lang="en-US" dirty="0" err="1" smtClean="0"/>
              <a:t>Bockstal</a:t>
            </a:r>
            <a:r>
              <a:rPr lang="en-US" dirty="0" smtClean="0"/>
              <a:t>, 2012</a:t>
            </a:r>
          </a:p>
          <a:p>
            <a:endParaRPr lang="en-US" dirty="0" smtClean="0"/>
          </a:p>
          <a:p>
            <a:r>
              <a:rPr lang="en-US" dirty="0" smtClean="0"/>
              <a:t>Other instruments:</a:t>
            </a:r>
          </a:p>
          <a:p>
            <a:r>
              <a:rPr lang="en-US" dirty="0" smtClean="0"/>
              <a:t>Remittances: </a:t>
            </a:r>
          </a:p>
          <a:p>
            <a:pPr marL="171450" indent="-171450">
              <a:buFontTx/>
              <a:buChar char="-"/>
            </a:pPr>
            <a:r>
              <a:rPr lang="en-US" dirty="0" smtClean="0"/>
              <a:t>about 350 billion USD in 2011, accounting for about 2% of GDP in developing countries</a:t>
            </a:r>
            <a:r>
              <a:rPr lang="en-US" baseline="0" dirty="0" smtClean="0"/>
              <a:t> and 6% of GDP in LICS. </a:t>
            </a:r>
          </a:p>
          <a:p>
            <a:pPr marL="171450" indent="-171450">
              <a:buFontTx/>
              <a:buChar char="-"/>
            </a:pPr>
            <a:r>
              <a:rPr lang="en-US" baseline="0" dirty="0" smtClean="0"/>
              <a:t>Increase consumption and reduce poverty in origin countries</a:t>
            </a:r>
          </a:p>
          <a:p>
            <a:pPr marL="171450" indent="-171450">
              <a:buFontTx/>
              <a:buChar char="-"/>
            </a:pPr>
            <a:r>
              <a:rPr lang="en-US" baseline="0" dirty="0" smtClean="0"/>
              <a:t>Further reduction of transaction costs can further increase money flows. </a:t>
            </a:r>
          </a:p>
          <a:p>
            <a:pPr marL="171450" indent="-171450">
              <a:buFontTx/>
              <a:buChar char="-"/>
            </a:pPr>
            <a:r>
              <a:rPr lang="en-US" baseline="0" dirty="0" smtClean="0"/>
              <a:t>Stimulates solidarity in some communities</a:t>
            </a:r>
          </a:p>
          <a:p>
            <a:pPr marL="171450" indent="-171450">
              <a:buFontTx/>
              <a:buChar char="-"/>
            </a:pPr>
            <a:endParaRPr lang="en-US" baseline="0" dirty="0" smtClean="0"/>
          </a:p>
          <a:p>
            <a:pPr marL="0" indent="0">
              <a:buFontTx/>
              <a:buNone/>
            </a:pPr>
            <a:r>
              <a:rPr lang="en-US" baseline="0" dirty="0" smtClean="0"/>
              <a:t>Debt-base instrument:</a:t>
            </a:r>
          </a:p>
          <a:p>
            <a:pPr marL="171450" indent="-171450">
              <a:buFontTx/>
              <a:buChar char="-"/>
            </a:pPr>
            <a:r>
              <a:rPr lang="en-US" baseline="0" dirty="0" smtClean="0"/>
              <a:t>Debt2Health swap (Australia and Germany since 2007): conversion of bilateral debt into investments in basic health in Côte d’Ivoire, Egypt, Ethiopia, Indonesia, Pakistan</a:t>
            </a:r>
          </a:p>
          <a:p>
            <a:pPr marL="171450" indent="-171450">
              <a:buFontTx/>
              <a:buChar char="-"/>
            </a:pPr>
            <a:endParaRPr lang="en-US" dirty="0"/>
          </a:p>
        </p:txBody>
      </p:sp>
      <p:sp>
        <p:nvSpPr>
          <p:cNvPr id="4" name="Tijdelijke aanduiding voor dianummer 3"/>
          <p:cNvSpPr>
            <a:spLocks noGrp="1"/>
          </p:cNvSpPr>
          <p:nvPr>
            <p:ph type="sldNum" sz="quarter" idx="10"/>
          </p:nvPr>
        </p:nvSpPr>
        <p:spPr/>
        <p:txBody>
          <a:bodyPr/>
          <a:lstStyle/>
          <a:p>
            <a:fld id="{99E8D742-4C95-4534-A195-018E7C947275}" type="slidenum">
              <a:rPr lang="nl-NL" smtClean="0"/>
              <a:t>36</a:t>
            </a:fld>
            <a:endParaRPr lang="nl-NL"/>
          </a:p>
        </p:txBody>
      </p:sp>
    </p:spTree>
    <p:extLst>
      <p:ext uri="{BB962C8B-B14F-4D97-AF65-F5344CB8AC3E}">
        <p14:creationId xmlns:p14="http://schemas.microsoft.com/office/powerpoint/2010/main" val="295694403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smtClean="0"/>
              <a:t>More room to raise expenditures and revenues.</a:t>
            </a:r>
            <a:endParaRPr lang="en-US" dirty="0"/>
          </a:p>
        </p:txBody>
      </p:sp>
      <p:sp>
        <p:nvSpPr>
          <p:cNvPr id="4" name="Tijdelijke aanduiding voor dianummer 3"/>
          <p:cNvSpPr>
            <a:spLocks noGrp="1"/>
          </p:cNvSpPr>
          <p:nvPr>
            <p:ph type="sldNum" sz="quarter" idx="10"/>
          </p:nvPr>
        </p:nvSpPr>
        <p:spPr/>
        <p:txBody>
          <a:bodyPr/>
          <a:lstStyle/>
          <a:p>
            <a:fld id="{99E8D742-4C95-4534-A195-018E7C947275}" type="slidenum">
              <a:rPr lang="nl-NL" smtClean="0"/>
              <a:t>37</a:t>
            </a:fld>
            <a:endParaRPr lang="nl-NL"/>
          </a:p>
        </p:txBody>
      </p:sp>
    </p:spTree>
    <p:extLst>
      <p:ext uri="{BB962C8B-B14F-4D97-AF65-F5344CB8AC3E}">
        <p14:creationId xmlns:p14="http://schemas.microsoft.com/office/powerpoint/2010/main" val="294020476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Bauer et.al. ,</a:t>
            </a:r>
            <a:r>
              <a:rPr lang="nl-NL" baseline="0" dirty="0" smtClean="0"/>
              <a:t> 2010, p.</a:t>
            </a:r>
            <a:r>
              <a:rPr lang="nl-NL" dirty="0" smtClean="0"/>
              <a:t> 265</a:t>
            </a:r>
            <a:endParaRPr lang="nl-NL" dirty="0"/>
          </a:p>
        </p:txBody>
      </p:sp>
      <p:sp>
        <p:nvSpPr>
          <p:cNvPr id="4" name="Tijdelijke aanduiding voor dianummer 3"/>
          <p:cNvSpPr>
            <a:spLocks noGrp="1"/>
          </p:cNvSpPr>
          <p:nvPr>
            <p:ph type="sldNum" sz="quarter" idx="10"/>
          </p:nvPr>
        </p:nvSpPr>
        <p:spPr/>
        <p:txBody>
          <a:bodyPr/>
          <a:lstStyle/>
          <a:p>
            <a:fld id="{99E8D742-4C95-4534-A195-018E7C947275}" type="slidenum">
              <a:rPr lang="nl-NL" smtClean="0"/>
              <a:t>38</a:t>
            </a:fld>
            <a:endParaRPr lang="nl-NL"/>
          </a:p>
        </p:txBody>
      </p:sp>
    </p:spTree>
    <p:extLst>
      <p:ext uri="{BB962C8B-B14F-4D97-AF65-F5344CB8AC3E}">
        <p14:creationId xmlns:p14="http://schemas.microsoft.com/office/powerpoint/2010/main" val="86122816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Bauer et.al. , 2010, p. 266</a:t>
            </a:r>
            <a:endParaRPr lang="nl-NL" dirty="0"/>
          </a:p>
        </p:txBody>
      </p:sp>
      <p:sp>
        <p:nvSpPr>
          <p:cNvPr id="4" name="Tijdelijke aanduiding voor dianummer 3"/>
          <p:cNvSpPr>
            <a:spLocks noGrp="1"/>
          </p:cNvSpPr>
          <p:nvPr>
            <p:ph type="sldNum" sz="quarter" idx="10"/>
          </p:nvPr>
        </p:nvSpPr>
        <p:spPr/>
        <p:txBody>
          <a:bodyPr/>
          <a:lstStyle/>
          <a:p>
            <a:fld id="{99E8D742-4C95-4534-A195-018E7C947275}" type="slidenum">
              <a:rPr lang="nl-NL" smtClean="0"/>
              <a:t>39</a:t>
            </a:fld>
            <a:endParaRPr lang="nl-NL"/>
          </a:p>
        </p:txBody>
      </p:sp>
    </p:spTree>
    <p:extLst>
      <p:ext uri="{BB962C8B-B14F-4D97-AF65-F5344CB8AC3E}">
        <p14:creationId xmlns:p14="http://schemas.microsoft.com/office/powerpoint/2010/main" val="9851848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a:p>
        </p:txBody>
      </p:sp>
      <p:sp>
        <p:nvSpPr>
          <p:cNvPr id="4" name="Tijdelijke aanduiding voor dianummer 3"/>
          <p:cNvSpPr>
            <a:spLocks noGrp="1"/>
          </p:cNvSpPr>
          <p:nvPr>
            <p:ph type="sldNum" sz="quarter" idx="10"/>
          </p:nvPr>
        </p:nvSpPr>
        <p:spPr/>
        <p:txBody>
          <a:bodyPr/>
          <a:lstStyle/>
          <a:p>
            <a:fld id="{99E8D742-4C95-4534-A195-018E7C947275}" type="slidenum">
              <a:rPr lang="nl-NL" smtClean="0"/>
              <a:t>4</a:t>
            </a:fld>
            <a:endParaRPr lang="nl-NL"/>
          </a:p>
        </p:txBody>
      </p:sp>
    </p:spTree>
    <p:extLst>
      <p:ext uri="{BB962C8B-B14F-4D97-AF65-F5344CB8AC3E}">
        <p14:creationId xmlns:p14="http://schemas.microsoft.com/office/powerpoint/2010/main" val="408862801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Bauer et.al. ,</a:t>
            </a:r>
            <a:r>
              <a:rPr lang="nl-NL" baseline="0" dirty="0" smtClean="0"/>
              <a:t> 2010, p.</a:t>
            </a:r>
            <a:r>
              <a:rPr lang="nl-NL" dirty="0" smtClean="0"/>
              <a:t>266</a:t>
            </a:r>
            <a:endParaRPr lang="nl-NL" dirty="0"/>
          </a:p>
        </p:txBody>
      </p:sp>
      <p:sp>
        <p:nvSpPr>
          <p:cNvPr id="4" name="Tijdelijke aanduiding voor dianummer 3"/>
          <p:cNvSpPr>
            <a:spLocks noGrp="1"/>
          </p:cNvSpPr>
          <p:nvPr>
            <p:ph type="sldNum" sz="quarter" idx="10"/>
          </p:nvPr>
        </p:nvSpPr>
        <p:spPr/>
        <p:txBody>
          <a:bodyPr/>
          <a:lstStyle/>
          <a:p>
            <a:fld id="{99E8D742-4C95-4534-A195-018E7C947275}" type="slidenum">
              <a:rPr lang="nl-NL" smtClean="0"/>
              <a:t>40</a:t>
            </a:fld>
            <a:endParaRPr lang="nl-NL"/>
          </a:p>
        </p:txBody>
      </p:sp>
    </p:spTree>
    <p:extLst>
      <p:ext uri="{BB962C8B-B14F-4D97-AF65-F5344CB8AC3E}">
        <p14:creationId xmlns:p14="http://schemas.microsoft.com/office/powerpoint/2010/main" val="14392470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smtClean="0"/>
              <a:t>Usually</a:t>
            </a:r>
            <a:r>
              <a:rPr lang="en-US" baseline="0" dirty="0" smtClean="0"/>
              <a:t> no more than 5% of government budget can be reallocated.</a:t>
            </a:r>
          </a:p>
          <a:p>
            <a:r>
              <a:rPr lang="en-US" baseline="0" dirty="0" smtClean="0"/>
              <a:t>Even if fiscal space can be identified, without political commitment within executive for reallocation, the available funds may be used for political or </a:t>
            </a:r>
            <a:r>
              <a:rPr lang="en-US" baseline="0" dirty="0" err="1" smtClean="0"/>
              <a:t>clientelist</a:t>
            </a:r>
            <a:r>
              <a:rPr lang="en-US" baseline="0" dirty="0" smtClean="0"/>
              <a:t> purposes (UNICEF/ODI 2009).</a:t>
            </a:r>
          </a:p>
          <a:p>
            <a:endParaRPr lang="en-US" baseline="0" dirty="0" smtClean="0"/>
          </a:p>
          <a:p>
            <a:r>
              <a:rPr lang="en-US" baseline="0" dirty="0" smtClean="0"/>
              <a:t>In the absence of both fiscal space and political support: SP may benefit from ODA. Aid-financed projects circumvent needs for domestic fiscal space and politics of domestic resource allocation process. Risky strategy, as SP programs may be unsustainable. Lack of domestic support endangers scaling-up (see, e.g. Kenya, Zambia). </a:t>
            </a:r>
            <a:endParaRPr lang="en-US" dirty="0"/>
          </a:p>
        </p:txBody>
      </p:sp>
      <p:sp>
        <p:nvSpPr>
          <p:cNvPr id="4" name="Tijdelijke aanduiding voor dianummer 3"/>
          <p:cNvSpPr>
            <a:spLocks noGrp="1"/>
          </p:cNvSpPr>
          <p:nvPr>
            <p:ph type="sldNum" sz="quarter" idx="10"/>
          </p:nvPr>
        </p:nvSpPr>
        <p:spPr/>
        <p:txBody>
          <a:bodyPr/>
          <a:lstStyle/>
          <a:p>
            <a:fld id="{99E8D742-4C95-4534-A195-018E7C947275}" type="slidenum">
              <a:rPr lang="nl-NL" smtClean="0"/>
              <a:t>41</a:t>
            </a:fld>
            <a:endParaRPr lang="nl-NL"/>
          </a:p>
        </p:txBody>
      </p:sp>
    </p:spTree>
    <p:extLst>
      <p:ext uri="{BB962C8B-B14F-4D97-AF65-F5344CB8AC3E}">
        <p14:creationId xmlns:p14="http://schemas.microsoft.com/office/powerpoint/2010/main" val="196928708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a:p>
        </p:txBody>
      </p:sp>
      <p:sp>
        <p:nvSpPr>
          <p:cNvPr id="4" name="Tijdelijke aanduiding voor dianummer 3"/>
          <p:cNvSpPr>
            <a:spLocks noGrp="1"/>
          </p:cNvSpPr>
          <p:nvPr>
            <p:ph type="sldNum" sz="quarter" idx="10"/>
          </p:nvPr>
        </p:nvSpPr>
        <p:spPr/>
        <p:txBody>
          <a:bodyPr/>
          <a:lstStyle/>
          <a:p>
            <a:fld id="{99E8D742-4C95-4534-A195-018E7C947275}" type="slidenum">
              <a:rPr lang="nl-NL" smtClean="0"/>
              <a:t>42</a:t>
            </a:fld>
            <a:endParaRPr lang="nl-NL"/>
          </a:p>
        </p:txBody>
      </p:sp>
    </p:spTree>
    <p:extLst>
      <p:ext uri="{BB962C8B-B14F-4D97-AF65-F5344CB8AC3E}">
        <p14:creationId xmlns:p14="http://schemas.microsoft.com/office/powerpoint/2010/main" val="51401429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a:p>
        </p:txBody>
      </p:sp>
      <p:sp>
        <p:nvSpPr>
          <p:cNvPr id="4" name="Tijdelijke aanduiding voor dianummer 3"/>
          <p:cNvSpPr>
            <a:spLocks noGrp="1"/>
          </p:cNvSpPr>
          <p:nvPr>
            <p:ph type="sldNum" sz="quarter" idx="10"/>
          </p:nvPr>
        </p:nvSpPr>
        <p:spPr/>
        <p:txBody>
          <a:bodyPr/>
          <a:lstStyle/>
          <a:p>
            <a:fld id="{99E8D742-4C95-4534-A195-018E7C947275}" type="slidenum">
              <a:rPr lang="nl-NL" smtClean="0"/>
              <a:t>43</a:t>
            </a:fld>
            <a:endParaRPr lang="nl-NL"/>
          </a:p>
        </p:txBody>
      </p:sp>
    </p:spTree>
    <p:extLst>
      <p:ext uri="{BB962C8B-B14F-4D97-AF65-F5344CB8AC3E}">
        <p14:creationId xmlns:p14="http://schemas.microsoft.com/office/powerpoint/2010/main" val="7922183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a:p>
        </p:txBody>
      </p:sp>
      <p:sp>
        <p:nvSpPr>
          <p:cNvPr id="4" name="Tijdelijke aanduiding voor dianummer 3"/>
          <p:cNvSpPr>
            <a:spLocks noGrp="1"/>
          </p:cNvSpPr>
          <p:nvPr>
            <p:ph type="sldNum" sz="quarter" idx="10"/>
          </p:nvPr>
        </p:nvSpPr>
        <p:spPr/>
        <p:txBody>
          <a:bodyPr/>
          <a:lstStyle/>
          <a:p>
            <a:fld id="{99E8D742-4C95-4534-A195-018E7C947275}" type="slidenum">
              <a:rPr lang="nl-NL" smtClean="0"/>
              <a:t>5</a:t>
            </a:fld>
            <a:endParaRPr lang="nl-NL"/>
          </a:p>
        </p:txBody>
      </p:sp>
    </p:spTree>
    <p:extLst>
      <p:ext uri="{BB962C8B-B14F-4D97-AF65-F5344CB8AC3E}">
        <p14:creationId xmlns:p14="http://schemas.microsoft.com/office/powerpoint/2010/main" val="17705614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DFID, 2011, p. 67</a:t>
            </a:r>
            <a:endParaRPr lang="nl-NL" dirty="0"/>
          </a:p>
        </p:txBody>
      </p:sp>
      <p:sp>
        <p:nvSpPr>
          <p:cNvPr id="4" name="Tijdelijke aanduiding voor dianummer 3"/>
          <p:cNvSpPr>
            <a:spLocks noGrp="1"/>
          </p:cNvSpPr>
          <p:nvPr>
            <p:ph type="sldNum" sz="quarter" idx="10"/>
          </p:nvPr>
        </p:nvSpPr>
        <p:spPr/>
        <p:txBody>
          <a:bodyPr/>
          <a:lstStyle/>
          <a:p>
            <a:fld id="{99E8D742-4C95-4534-A195-018E7C947275}" type="slidenum">
              <a:rPr lang="nl-NL" smtClean="0"/>
              <a:t>6</a:t>
            </a:fld>
            <a:endParaRPr lang="nl-NL"/>
          </a:p>
        </p:txBody>
      </p:sp>
    </p:spTree>
    <p:extLst>
      <p:ext uri="{BB962C8B-B14F-4D97-AF65-F5344CB8AC3E}">
        <p14:creationId xmlns:p14="http://schemas.microsoft.com/office/powerpoint/2010/main" val="12331921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DFID 2011, p. 73</a:t>
            </a:r>
            <a:endParaRPr lang="nl-NL" dirty="0"/>
          </a:p>
        </p:txBody>
      </p:sp>
      <p:sp>
        <p:nvSpPr>
          <p:cNvPr id="4" name="Tijdelijke aanduiding voor dianummer 3"/>
          <p:cNvSpPr>
            <a:spLocks noGrp="1"/>
          </p:cNvSpPr>
          <p:nvPr>
            <p:ph type="sldNum" sz="quarter" idx="10"/>
          </p:nvPr>
        </p:nvSpPr>
        <p:spPr/>
        <p:txBody>
          <a:bodyPr/>
          <a:lstStyle/>
          <a:p>
            <a:fld id="{99E8D742-4C95-4534-A195-018E7C947275}" type="slidenum">
              <a:rPr lang="nl-NL" smtClean="0"/>
              <a:t>7</a:t>
            </a:fld>
            <a:endParaRPr lang="nl-NL"/>
          </a:p>
        </p:txBody>
      </p:sp>
    </p:spTree>
    <p:extLst>
      <p:ext uri="{BB962C8B-B14F-4D97-AF65-F5344CB8AC3E}">
        <p14:creationId xmlns:p14="http://schemas.microsoft.com/office/powerpoint/2010/main" val="25048490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ADB</a:t>
            </a:r>
            <a:r>
              <a:rPr lang="nl-NL" baseline="0" dirty="0" smtClean="0"/>
              <a:t> 2010, p. 71</a:t>
            </a:r>
            <a:endParaRPr lang="nl-NL" dirty="0"/>
          </a:p>
        </p:txBody>
      </p:sp>
      <p:sp>
        <p:nvSpPr>
          <p:cNvPr id="4" name="Tijdelijke aanduiding voor dianummer 3"/>
          <p:cNvSpPr>
            <a:spLocks noGrp="1"/>
          </p:cNvSpPr>
          <p:nvPr>
            <p:ph type="sldNum" sz="quarter" idx="10"/>
          </p:nvPr>
        </p:nvSpPr>
        <p:spPr/>
        <p:txBody>
          <a:bodyPr/>
          <a:lstStyle/>
          <a:p>
            <a:fld id="{99E8D742-4C95-4534-A195-018E7C947275}" type="slidenum">
              <a:rPr lang="nl-NL" smtClean="0"/>
              <a:t>8</a:t>
            </a:fld>
            <a:endParaRPr lang="nl-NL"/>
          </a:p>
        </p:txBody>
      </p:sp>
    </p:spTree>
    <p:extLst>
      <p:ext uri="{BB962C8B-B14F-4D97-AF65-F5344CB8AC3E}">
        <p14:creationId xmlns:p14="http://schemas.microsoft.com/office/powerpoint/2010/main" val="24124595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ADB 2010, p. 50</a:t>
            </a:r>
            <a:endParaRPr lang="nl-NL" dirty="0"/>
          </a:p>
        </p:txBody>
      </p:sp>
      <p:sp>
        <p:nvSpPr>
          <p:cNvPr id="4" name="Tijdelijke aanduiding voor dianummer 3"/>
          <p:cNvSpPr>
            <a:spLocks noGrp="1"/>
          </p:cNvSpPr>
          <p:nvPr>
            <p:ph type="sldNum" sz="quarter" idx="10"/>
          </p:nvPr>
        </p:nvSpPr>
        <p:spPr/>
        <p:txBody>
          <a:bodyPr/>
          <a:lstStyle/>
          <a:p>
            <a:fld id="{99E8D742-4C95-4534-A195-018E7C947275}" type="slidenum">
              <a:rPr lang="nl-NL" smtClean="0"/>
              <a:t>9</a:t>
            </a:fld>
            <a:endParaRPr lang="nl-NL"/>
          </a:p>
        </p:txBody>
      </p:sp>
    </p:spTree>
    <p:extLst>
      <p:ext uri="{BB962C8B-B14F-4D97-AF65-F5344CB8AC3E}">
        <p14:creationId xmlns:p14="http://schemas.microsoft.com/office/powerpoint/2010/main" val="17981808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4" name="Rectangle 3"/>
          <p:cNvSpPr>
            <a:spLocks noChangeArrowheads="1"/>
          </p:cNvSpPr>
          <p:nvPr/>
        </p:nvSpPr>
        <p:spPr bwMode="auto">
          <a:xfrm>
            <a:off x="0" y="981075"/>
            <a:ext cx="9180513" cy="5876925"/>
          </a:xfrm>
          <a:prstGeom prst="rect">
            <a:avLst/>
          </a:prstGeom>
          <a:solidFill>
            <a:srgbClr val="0F5494"/>
          </a:solidFill>
          <a:ln w="25400" algn="ctr">
            <a:solidFill>
              <a:srgbClr val="0F5494"/>
            </a:solidFill>
            <a:miter lim="800000"/>
            <a:headEnd/>
            <a:tailEnd/>
          </a:ln>
          <a:effectLst>
            <a:outerShdw dist="23000" dir="5400000" rotWithShape="0">
              <a:srgbClr val="000000">
                <a:alpha val="34999"/>
              </a:srgbClr>
            </a:outerShdw>
          </a:effectLst>
        </p:spPr>
        <p:txBody>
          <a:bodyPr anchor="ctr"/>
          <a:lstStyle/>
          <a:p>
            <a:pPr algn="ctr" defTabSz="457200" fontAlgn="auto">
              <a:spcBef>
                <a:spcPts val="0"/>
              </a:spcBef>
              <a:spcAft>
                <a:spcPts val="0"/>
              </a:spcAft>
              <a:defRPr/>
            </a:pPr>
            <a:endParaRPr lang="en-US" sz="1800">
              <a:solidFill>
                <a:schemeClr val="lt1"/>
              </a:solidFill>
              <a:latin typeface="+mn-lt"/>
            </a:endParaRPr>
          </a:p>
        </p:txBody>
      </p:sp>
      <p:pic>
        <p:nvPicPr>
          <p:cNvPr id="3086" name="Picture 6" descr="LOGO CE-EN-quadri.eps"/>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7638" y="258763"/>
            <a:ext cx="1436687" cy="99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4"/>
          <p:cNvSpPr>
            <a:spLocks noGrp="1" noChangeArrowheads="1"/>
          </p:cNvSpPr>
          <p:nvPr>
            <p:ph type="ctrTitle"/>
          </p:nvPr>
        </p:nvSpPr>
        <p:spPr>
          <a:xfrm>
            <a:off x="3995738" y="2565400"/>
            <a:ext cx="5040312" cy="790575"/>
          </a:xfrm>
        </p:spPr>
        <p:txBody>
          <a:bodyPr/>
          <a:lstStyle>
            <a:lvl1pPr marL="3175">
              <a:defRPr sz="7600">
                <a:solidFill>
                  <a:srgbClr val="FFD624"/>
                </a:solidFill>
              </a:defRPr>
            </a:lvl1pPr>
          </a:lstStyle>
          <a:p>
            <a:pPr lvl="0"/>
            <a:r>
              <a:rPr lang="nl-NL" noProof="0" smtClean="0"/>
              <a:t>Klik om de stijl te bewerken</a:t>
            </a:r>
            <a:endParaRPr lang="en-GB" noProof="0" smtClean="0"/>
          </a:p>
        </p:txBody>
      </p:sp>
      <p:sp>
        <p:nvSpPr>
          <p:cNvPr id="3077" name="Rectangle 5"/>
          <p:cNvSpPr>
            <a:spLocks noGrp="1" noChangeArrowheads="1"/>
          </p:cNvSpPr>
          <p:nvPr>
            <p:ph type="subTitle" idx="1"/>
          </p:nvPr>
        </p:nvSpPr>
        <p:spPr>
          <a:xfrm>
            <a:off x="611188" y="3716338"/>
            <a:ext cx="8532812" cy="1728787"/>
          </a:xfrm>
        </p:spPr>
        <p:txBody>
          <a:bodyPr/>
          <a:lstStyle>
            <a:lvl1pPr marL="0" indent="0">
              <a:buFontTx/>
              <a:buNone/>
              <a:defRPr sz="3000" b="1" i="0">
                <a:solidFill>
                  <a:schemeClr val="bg1"/>
                </a:solidFill>
              </a:defRPr>
            </a:lvl1pPr>
          </a:lstStyle>
          <a:p>
            <a:pPr lvl="0"/>
            <a:r>
              <a:rPr lang="nl-NL" noProof="0" smtClean="0"/>
              <a:t>Klik om de ondertitelstijl van het model te bewerken</a:t>
            </a:r>
            <a:endParaRPr lang="en-GB" noProof="0" smtClean="0"/>
          </a:p>
        </p:txBody>
      </p:sp>
      <p:sp>
        <p:nvSpPr>
          <p:cNvPr id="3078" name="Rectangle 6"/>
          <p:cNvSpPr>
            <a:spLocks noGrp="1" noChangeArrowheads="1"/>
          </p:cNvSpPr>
          <p:nvPr>
            <p:ph type="dt" sz="half" idx="2"/>
          </p:nvPr>
        </p:nvSpPr>
        <p:spPr/>
        <p:txBody>
          <a:bodyPr/>
          <a:lstStyle>
            <a:lvl1pPr>
              <a:defRPr sz="1200" b="1">
                <a:solidFill>
                  <a:schemeClr val="bg1"/>
                </a:solidFill>
                <a:latin typeface="+mn-lt"/>
              </a:defRPr>
            </a:lvl1pPr>
          </a:lstStyle>
          <a:p>
            <a:fld id="{876A93BE-A939-4264-8174-FEB5A9A6080B}" type="datetimeFigureOut">
              <a:rPr lang="nl-NL" smtClean="0"/>
              <a:t>6-5-2012</a:t>
            </a:fld>
            <a:endParaRPr lang="nl-NL"/>
          </a:p>
        </p:txBody>
      </p:sp>
      <p:sp>
        <p:nvSpPr>
          <p:cNvPr id="3079" name="Rectangle 7"/>
          <p:cNvSpPr>
            <a:spLocks noGrp="1" noChangeArrowheads="1"/>
          </p:cNvSpPr>
          <p:nvPr>
            <p:ph type="ftr" sz="quarter" idx="3"/>
          </p:nvPr>
        </p:nvSpPr>
        <p:spPr/>
        <p:txBody>
          <a:bodyPr/>
          <a:lstStyle>
            <a:lvl1pPr>
              <a:defRPr>
                <a:solidFill>
                  <a:schemeClr val="bg1"/>
                </a:solidFill>
                <a:latin typeface="+mn-lt"/>
              </a:defRPr>
            </a:lvl1pPr>
          </a:lstStyle>
          <a:p>
            <a:endParaRPr lang="nl-NL"/>
          </a:p>
        </p:txBody>
      </p:sp>
      <p:sp>
        <p:nvSpPr>
          <p:cNvPr id="3080" name="Rectangle 8"/>
          <p:cNvSpPr>
            <a:spLocks noGrp="1" noChangeArrowheads="1"/>
          </p:cNvSpPr>
          <p:nvPr>
            <p:ph type="sldNum" sz="quarter" idx="4"/>
          </p:nvPr>
        </p:nvSpPr>
        <p:spPr/>
        <p:txBody>
          <a:bodyPr/>
          <a:lstStyle>
            <a:lvl1pPr>
              <a:defRPr>
                <a:solidFill>
                  <a:schemeClr val="bg1"/>
                </a:solidFill>
                <a:latin typeface="+mn-lt"/>
              </a:defRPr>
            </a:lvl1pPr>
          </a:lstStyle>
          <a:p>
            <a:fld id="{ECB27686-DB22-458A-88A9-8C81F003F459}" type="slidenum">
              <a:rPr lang="nl-NL" smtClean="0"/>
              <a:t>‹nr.›</a:t>
            </a:fld>
            <a:endParaRPr lang="nl-NL"/>
          </a:p>
        </p:txBody>
      </p:sp>
      <p:sp>
        <p:nvSpPr>
          <p:cNvPr id="7" name="Rectangle 6"/>
          <p:cNvSpPr/>
          <p:nvPr/>
        </p:nvSpPr>
        <p:spPr>
          <a:xfrm>
            <a:off x="4267200" y="6659563"/>
            <a:ext cx="611188" cy="215900"/>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en-US"/>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Tijdelijke aanduiding voor datum 3"/>
          <p:cNvSpPr>
            <a:spLocks noGrp="1"/>
          </p:cNvSpPr>
          <p:nvPr>
            <p:ph type="dt" sz="half" idx="10"/>
          </p:nvPr>
        </p:nvSpPr>
        <p:spPr/>
        <p:txBody>
          <a:bodyPr/>
          <a:lstStyle>
            <a:lvl1pPr>
              <a:defRPr/>
            </a:lvl1pPr>
          </a:lstStyle>
          <a:p>
            <a:fld id="{876A93BE-A939-4264-8174-FEB5A9A6080B}" type="datetimeFigureOut">
              <a:rPr lang="nl-NL" smtClean="0"/>
              <a:t>6-5-2012</a:t>
            </a:fld>
            <a:endParaRPr lang="nl-NL"/>
          </a:p>
        </p:txBody>
      </p:sp>
      <p:sp>
        <p:nvSpPr>
          <p:cNvPr id="5" name="Tijdelijke aanduiding voor voettekst 4"/>
          <p:cNvSpPr>
            <a:spLocks noGrp="1"/>
          </p:cNvSpPr>
          <p:nvPr>
            <p:ph type="ftr" sz="quarter" idx="11"/>
          </p:nvPr>
        </p:nvSpPr>
        <p:spPr/>
        <p:txBody>
          <a:bodyPr/>
          <a:lstStyle>
            <a:lvl1pPr>
              <a:defRPr/>
            </a:lvl1pPr>
          </a:lstStyle>
          <a:p>
            <a:endParaRPr lang="nl-NL"/>
          </a:p>
        </p:txBody>
      </p:sp>
      <p:sp>
        <p:nvSpPr>
          <p:cNvPr id="6" name="Tijdelijke aanduiding voor dianummer 5"/>
          <p:cNvSpPr>
            <a:spLocks noGrp="1"/>
          </p:cNvSpPr>
          <p:nvPr>
            <p:ph type="sldNum" sz="quarter" idx="12"/>
          </p:nvPr>
        </p:nvSpPr>
        <p:spPr/>
        <p:txBody>
          <a:bodyPr/>
          <a:lstStyle>
            <a:lvl1pPr>
              <a:defRPr/>
            </a:lvl1pPr>
          </a:lstStyle>
          <a:p>
            <a:fld id="{ECB27686-DB22-458A-88A9-8C81F003F459}" type="slidenum">
              <a:rPr lang="nl-NL" smtClean="0"/>
              <a:t>‹nr.›</a:t>
            </a:fld>
            <a:endParaRPr lang="nl-NL"/>
          </a:p>
        </p:txBody>
      </p:sp>
    </p:spTree>
    <p:extLst>
      <p:ext uri="{BB962C8B-B14F-4D97-AF65-F5344CB8AC3E}">
        <p14:creationId xmlns:p14="http://schemas.microsoft.com/office/powerpoint/2010/main" val="22278776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15113" y="1339850"/>
            <a:ext cx="2071687" cy="4681538"/>
          </a:xfrm>
        </p:spPr>
        <p:txBody>
          <a:bodyPr vert="eaVert"/>
          <a:lstStyle/>
          <a:p>
            <a:r>
              <a:rPr lang="nl-NL" smtClean="0"/>
              <a:t>Klik om de stijl te bewerken</a:t>
            </a:r>
            <a:endParaRPr lang="en-US"/>
          </a:p>
        </p:txBody>
      </p:sp>
      <p:sp>
        <p:nvSpPr>
          <p:cNvPr id="3" name="Tijdelijke aanduiding voor verticale tekst 2"/>
          <p:cNvSpPr>
            <a:spLocks noGrp="1"/>
          </p:cNvSpPr>
          <p:nvPr>
            <p:ph type="body" orient="vert" idx="1"/>
          </p:nvPr>
        </p:nvSpPr>
        <p:spPr>
          <a:xfrm>
            <a:off x="395288" y="1339850"/>
            <a:ext cx="6067425" cy="4681538"/>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Tijdelijke aanduiding voor datum 3"/>
          <p:cNvSpPr>
            <a:spLocks noGrp="1"/>
          </p:cNvSpPr>
          <p:nvPr>
            <p:ph type="dt" sz="half" idx="10"/>
          </p:nvPr>
        </p:nvSpPr>
        <p:spPr/>
        <p:txBody>
          <a:bodyPr/>
          <a:lstStyle>
            <a:lvl1pPr>
              <a:defRPr/>
            </a:lvl1pPr>
          </a:lstStyle>
          <a:p>
            <a:fld id="{876A93BE-A939-4264-8174-FEB5A9A6080B}" type="datetimeFigureOut">
              <a:rPr lang="nl-NL" smtClean="0"/>
              <a:t>6-5-2012</a:t>
            </a:fld>
            <a:endParaRPr lang="nl-NL"/>
          </a:p>
        </p:txBody>
      </p:sp>
      <p:sp>
        <p:nvSpPr>
          <p:cNvPr id="5" name="Tijdelijke aanduiding voor voettekst 4"/>
          <p:cNvSpPr>
            <a:spLocks noGrp="1"/>
          </p:cNvSpPr>
          <p:nvPr>
            <p:ph type="ftr" sz="quarter" idx="11"/>
          </p:nvPr>
        </p:nvSpPr>
        <p:spPr/>
        <p:txBody>
          <a:bodyPr/>
          <a:lstStyle>
            <a:lvl1pPr>
              <a:defRPr/>
            </a:lvl1pPr>
          </a:lstStyle>
          <a:p>
            <a:endParaRPr lang="nl-NL"/>
          </a:p>
        </p:txBody>
      </p:sp>
      <p:sp>
        <p:nvSpPr>
          <p:cNvPr id="6" name="Tijdelijke aanduiding voor dianummer 5"/>
          <p:cNvSpPr>
            <a:spLocks noGrp="1"/>
          </p:cNvSpPr>
          <p:nvPr>
            <p:ph type="sldNum" sz="quarter" idx="12"/>
          </p:nvPr>
        </p:nvSpPr>
        <p:spPr/>
        <p:txBody>
          <a:bodyPr/>
          <a:lstStyle>
            <a:lvl1pPr>
              <a:defRPr/>
            </a:lvl1pPr>
          </a:lstStyle>
          <a:p>
            <a:fld id="{ECB27686-DB22-458A-88A9-8C81F003F459}" type="slidenum">
              <a:rPr lang="nl-NL" smtClean="0"/>
              <a:t>‹nr.›</a:t>
            </a:fld>
            <a:endParaRPr lang="nl-NL"/>
          </a:p>
        </p:txBody>
      </p:sp>
    </p:spTree>
    <p:extLst>
      <p:ext uri="{BB962C8B-B14F-4D97-AF65-F5344CB8AC3E}">
        <p14:creationId xmlns:p14="http://schemas.microsoft.com/office/powerpoint/2010/main" val="19255946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en-US"/>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Tijdelijke aanduiding voor datum 3"/>
          <p:cNvSpPr>
            <a:spLocks noGrp="1"/>
          </p:cNvSpPr>
          <p:nvPr>
            <p:ph type="dt" sz="half" idx="10"/>
          </p:nvPr>
        </p:nvSpPr>
        <p:spPr/>
        <p:txBody>
          <a:bodyPr/>
          <a:lstStyle>
            <a:lvl1pPr>
              <a:defRPr/>
            </a:lvl1pPr>
          </a:lstStyle>
          <a:p>
            <a:fld id="{876A93BE-A939-4264-8174-FEB5A9A6080B}" type="datetimeFigureOut">
              <a:rPr lang="nl-NL" smtClean="0"/>
              <a:t>6-5-2012</a:t>
            </a:fld>
            <a:endParaRPr lang="nl-NL"/>
          </a:p>
        </p:txBody>
      </p:sp>
      <p:sp>
        <p:nvSpPr>
          <p:cNvPr id="5" name="Tijdelijke aanduiding voor voettekst 4"/>
          <p:cNvSpPr>
            <a:spLocks noGrp="1"/>
          </p:cNvSpPr>
          <p:nvPr>
            <p:ph type="ftr" sz="quarter" idx="11"/>
          </p:nvPr>
        </p:nvSpPr>
        <p:spPr/>
        <p:txBody>
          <a:bodyPr/>
          <a:lstStyle>
            <a:lvl1pPr>
              <a:defRPr/>
            </a:lvl1pPr>
          </a:lstStyle>
          <a:p>
            <a:endParaRPr lang="nl-NL"/>
          </a:p>
        </p:txBody>
      </p:sp>
      <p:sp>
        <p:nvSpPr>
          <p:cNvPr id="6" name="Tijdelijke aanduiding voor dianummer 5"/>
          <p:cNvSpPr>
            <a:spLocks noGrp="1"/>
          </p:cNvSpPr>
          <p:nvPr>
            <p:ph type="sldNum" sz="quarter" idx="12"/>
          </p:nvPr>
        </p:nvSpPr>
        <p:spPr/>
        <p:txBody>
          <a:bodyPr/>
          <a:lstStyle>
            <a:lvl1pPr>
              <a:defRPr/>
            </a:lvl1pPr>
          </a:lstStyle>
          <a:p>
            <a:fld id="{ECB27686-DB22-458A-88A9-8C81F003F459}" type="slidenum">
              <a:rPr lang="nl-NL" smtClean="0"/>
              <a:t>‹nr.›</a:t>
            </a:fld>
            <a:endParaRPr lang="nl-NL"/>
          </a:p>
        </p:txBody>
      </p:sp>
    </p:spTree>
    <p:extLst>
      <p:ext uri="{BB962C8B-B14F-4D97-AF65-F5344CB8AC3E}">
        <p14:creationId xmlns:p14="http://schemas.microsoft.com/office/powerpoint/2010/main" val="5744141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en-US"/>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lvl1pPr>
              <a:defRPr/>
            </a:lvl1pPr>
          </a:lstStyle>
          <a:p>
            <a:fld id="{876A93BE-A939-4264-8174-FEB5A9A6080B}" type="datetimeFigureOut">
              <a:rPr lang="nl-NL" smtClean="0"/>
              <a:t>6-5-2012</a:t>
            </a:fld>
            <a:endParaRPr lang="nl-NL"/>
          </a:p>
        </p:txBody>
      </p:sp>
      <p:sp>
        <p:nvSpPr>
          <p:cNvPr id="5" name="Tijdelijke aanduiding voor voettekst 4"/>
          <p:cNvSpPr>
            <a:spLocks noGrp="1"/>
          </p:cNvSpPr>
          <p:nvPr>
            <p:ph type="ftr" sz="quarter" idx="11"/>
          </p:nvPr>
        </p:nvSpPr>
        <p:spPr/>
        <p:txBody>
          <a:bodyPr/>
          <a:lstStyle>
            <a:lvl1pPr>
              <a:defRPr/>
            </a:lvl1pPr>
          </a:lstStyle>
          <a:p>
            <a:endParaRPr lang="nl-NL"/>
          </a:p>
        </p:txBody>
      </p:sp>
      <p:sp>
        <p:nvSpPr>
          <p:cNvPr id="6" name="Tijdelijke aanduiding voor dianummer 5"/>
          <p:cNvSpPr>
            <a:spLocks noGrp="1"/>
          </p:cNvSpPr>
          <p:nvPr>
            <p:ph type="sldNum" sz="quarter" idx="12"/>
          </p:nvPr>
        </p:nvSpPr>
        <p:spPr/>
        <p:txBody>
          <a:bodyPr/>
          <a:lstStyle>
            <a:lvl1pPr>
              <a:defRPr/>
            </a:lvl1pPr>
          </a:lstStyle>
          <a:p>
            <a:fld id="{ECB27686-DB22-458A-88A9-8C81F003F459}" type="slidenum">
              <a:rPr lang="nl-NL" smtClean="0"/>
              <a:t>‹nr.›</a:t>
            </a:fld>
            <a:endParaRPr lang="nl-NL"/>
          </a:p>
        </p:txBody>
      </p:sp>
    </p:spTree>
    <p:extLst>
      <p:ext uri="{BB962C8B-B14F-4D97-AF65-F5344CB8AC3E}">
        <p14:creationId xmlns:p14="http://schemas.microsoft.com/office/powerpoint/2010/main" val="42820584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en-US"/>
          </a:p>
        </p:txBody>
      </p:sp>
      <p:sp>
        <p:nvSpPr>
          <p:cNvPr id="3" name="Tijdelijke aanduiding voor inhoud 2"/>
          <p:cNvSpPr>
            <a:spLocks noGrp="1"/>
          </p:cNvSpPr>
          <p:nvPr>
            <p:ph sz="half" idx="1"/>
          </p:nvPr>
        </p:nvSpPr>
        <p:spPr>
          <a:xfrm>
            <a:off x="457200" y="2492375"/>
            <a:ext cx="403860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Tijdelijke aanduiding voor inhoud 3"/>
          <p:cNvSpPr>
            <a:spLocks noGrp="1"/>
          </p:cNvSpPr>
          <p:nvPr>
            <p:ph sz="half" idx="2"/>
          </p:nvPr>
        </p:nvSpPr>
        <p:spPr>
          <a:xfrm>
            <a:off x="4648200" y="2492375"/>
            <a:ext cx="403860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5" name="Tijdelijke aanduiding voor datum 4"/>
          <p:cNvSpPr>
            <a:spLocks noGrp="1"/>
          </p:cNvSpPr>
          <p:nvPr>
            <p:ph type="dt" sz="half" idx="10"/>
          </p:nvPr>
        </p:nvSpPr>
        <p:spPr/>
        <p:txBody>
          <a:bodyPr/>
          <a:lstStyle>
            <a:lvl1pPr>
              <a:defRPr/>
            </a:lvl1pPr>
          </a:lstStyle>
          <a:p>
            <a:fld id="{876A93BE-A939-4264-8174-FEB5A9A6080B}" type="datetimeFigureOut">
              <a:rPr lang="nl-NL" smtClean="0"/>
              <a:t>6-5-2012</a:t>
            </a:fld>
            <a:endParaRPr lang="nl-NL"/>
          </a:p>
        </p:txBody>
      </p:sp>
      <p:sp>
        <p:nvSpPr>
          <p:cNvPr id="6" name="Tijdelijke aanduiding voor voettekst 5"/>
          <p:cNvSpPr>
            <a:spLocks noGrp="1"/>
          </p:cNvSpPr>
          <p:nvPr>
            <p:ph type="ftr" sz="quarter" idx="11"/>
          </p:nvPr>
        </p:nvSpPr>
        <p:spPr/>
        <p:txBody>
          <a:bodyPr/>
          <a:lstStyle>
            <a:lvl1pPr>
              <a:defRPr/>
            </a:lvl1pPr>
          </a:lstStyle>
          <a:p>
            <a:endParaRPr lang="nl-NL"/>
          </a:p>
        </p:txBody>
      </p:sp>
      <p:sp>
        <p:nvSpPr>
          <p:cNvPr id="7" name="Tijdelijke aanduiding voor dianummer 6"/>
          <p:cNvSpPr>
            <a:spLocks noGrp="1"/>
          </p:cNvSpPr>
          <p:nvPr>
            <p:ph type="sldNum" sz="quarter" idx="12"/>
          </p:nvPr>
        </p:nvSpPr>
        <p:spPr/>
        <p:txBody>
          <a:bodyPr/>
          <a:lstStyle>
            <a:lvl1pPr>
              <a:defRPr/>
            </a:lvl1pPr>
          </a:lstStyle>
          <a:p>
            <a:fld id="{ECB27686-DB22-458A-88A9-8C81F003F459}" type="slidenum">
              <a:rPr lang="nl-NL" smtClean="0"/>
              <a:t>‹nr.›</a:t>
            </a:fld>
            <a:endParaRPr lang="nl-NL"/>
          </a:p>
        </p:txBody>
      </p:sp>
    </p:spTree>
    <p:extLst>
      <p:ext uri="{BB962C8B-B14F-4D97-AF65-F5344CB8AC3E}">
        <p14:creationId xmlns:p14="http://schemas.microsoft.com/office/powerpoint/2010/main" val="6879421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nl-NL" smtClean="0"/>
              <a:t>Klik om de stijl te bewerken</a:t>
            </a:r>
            <a:endParaRPr lang="en-US"/>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7" name="Tijdelijke aanduiding voor datum 6"/>
          <p:cNvSpPr>
            <a:spLocks noGrp="1"/>
          </p:cNvSpPr>
          <p:nvPr>
            <p:ph type="dt" sz="half" idx="10"/>
          </p:nvPr>
        </p:nvSpPr>
        <p:spPr/>
        <p:txBody>
          <a:bodyPr/>
          <a:lstStyle>
            <a:lvl1pPr>
              <a:defRPr/>
            </a:lvl1pPr>
          </a:lstStyle>
          <a:p>
            <a:fld id="{876A93BE-A939-4264-8174-FEB5A9A6080B}" type="datetimeFigureOut">
              <a:rPr lang="nl-NL" smtClean="0"/>
              <a:t>6-5-2012</a:t>
            </a:fld>
            <a:endParaRPr lang="nl-NL"/>
          </a:p>
        </p:txBody>
      </p:sp>
      <p:sp>
        <p:nvSpPr>
          <p:cNvPr id="8" name="Tijdelijke aanduiding voor voettekst 7"/>
          <p:cNvSpPr>
            <a:spLocks noGrp="1"/>
          </p:cNvSpPr>
          <p:nvPr>
            <p:ph type="ftr" sz="quarter" idx="11"/>
          </p:nvPr>
        </p:nvSpPr>
        <p:spPr/>
        <p:txBody>
          <a:bodyPr/>
          <a:lstStyle>
            <a:lvl1pPr>
              <a:defRPr/>
            </a:lvl1pPr>
          </a:lstStyle>
          <a:p>
            <a:endParaRPr lang="nl-NL"/>
          </a:p>
        </p:txBody>
      </p:sp>
      <p:sp>
        <p:nvSpPr>
          <p:cNvPr id="9" name="Tijdelijke aanduiding voor dianummer 8"/>
          <p:cNvSpPr>
            <a:spLocks noGrp="1"/>
          </p:cNvSpPr>
          <p:nvPr>
            <p:ph type="sldNum" sz="quarter" idx="12"/>
          </p:nvPr>
        </p:nvSpPr>
        <p:spPr/>
        <p:txBody>
          <a:bodyPr/>
          <a:lstStyle>
            <a:lvl1pPr>
              <a:defRPr/>
            </a:lvl1pPr>
          </a:lstStyle>
          <a:p>
            <a:fld id="{ECB27686-DB22-458A-88A9-8C81F003F459}" type="slidenum">
              <a:rPr lang="nl-NL" smtClean="0"/>
              <a:t>‹nr.›</a:t>
            </a:fld>
            <a:endParaRPr lang="nl-NL"/>
          </a:p>
        </p:txBody>
      </p:sp>
    </p:spTree>
    <p:extLst>
      <p:ext uri="{BB962C8B-B14F-4D97-AF65-F5344CB8AC3E}">
        <p14:creationId xmlns:p14="http://schemas.microsoft.com/office/powerpoint/2010/main" val="9404621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en-US"/>
          </a:p>
        </p:txBody>
      </p:sp>
      <p:sp>
        <p:nvSpPr>
          <p:cNvPr id="3" name="Tijdelijke aanduiding voor datum 2"/>
          <p:cNvSpPr>
            <a:spLocks noGrp="1"/>
          </p:cNvSpPr>
          <p:nvPr>
            <p:ph type="dt" sz="half" idx="10"/>
          </p:nvPr>
        </p:nvSpPr>
        <p:spPr/>
        <p:txBody>
          <a:bodyPr/>
          <a:lstStyle>
            <a:lvl1pPr>
              <a:defRPr/>
            </a:lvl1pPr>
          </a:lstStyle>
          <a:p>
            <a:fld id="{876A93BE-A939-4264-8174-FEB5A9A6080B}" type="datetimeFigureOut">
              <a:rPr lang="nl-NL" smtClean="0"/>
              <a:t>6-5-2012</a:t>
            </a:fld>
            <a:endParaRPr lang="nl-NL"/>
          </a:p>
        </p:txBody>
      </p:sp>
      <p:sp>
        <p:nvSpPr>
          <p:cNvPr id="4" name="Tijdelijke aanduiding voor voettekst 3"/>
          <p:cNvSpPr>
            <a:spLocks noGrp="1"/>
          </p:cNvSpPr>
          <p:nvPr>
            <p:ph type="ftr" sz="quarter" idx="11"/>
          </p:nvPr>
        </p:nvSpPr>
        <p:spPr/>
        <p:txBody>
          <a:bodyPr/>
          <a:lstStyle>
            <a:lvl1pPr>
              <a:defRPr/>
            </a:lvl1pPr>
          </a:lstStyle>
          <a:p>
            <a:endParaRPr lang="nl-NL"/>
          </a:p>
        </p:txBody>
      </p:sp>
      <p:sp>
        <p:nvSpPr>
          <p:cNvPr id="5" name="Tijdelijke aanduiding voor dianummer 4"/>
          <p:cNvSpPr>
            <a:spLocks noGrp="1"/>
          </p:cNvSpPr>
          <p:nvPr>
            <p:ph type="sldNum" sz="quarter" idx="12"/>
          </p:nvPr>
        </p:nvSpPr>
        <p:spPr/>
        <p:txBody>
          <a:bodyPr/>
          <a:lstStyle>
            <a:lvl1pPr>
              <a:defRPr/>
            </a:lvl1pPr>
          </a:lstStyle>
          <a:p>
            <a:fld id="{ECB27686-DB22-458A-88A9-8C81F003F459}" type="slidenum">
              <a:rPr lang="nl-NL" smtClean="0"/>
              <a:t>‹nr.›</a:t>
            </a:fld>
            <a:endParaRPr lang="nl-NL"/>
          </a:p>
        </p:txBody>
      </p:sp>
    </p:spTree>
    <p:extLst>
      <p:ext uri="{BB962C8B-B14F-4D97-AF65-F5344CB8AC3E}">
        <p14:creationId xmlns:p14="http://schemas.microsoft.com/office/powerpoint/2010/main" val="21610200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lvl1pPr>
              <a:defRPr/>
            </a:lvl1pPr>
          </a:lstStyle>
          <a:p>
            <a:fld id="{876A93BE-A939-4264-8174-FEB5A9A6080B}" type="datetimeFigureOut">
              <a:rPr lang="nl-NL" smtClean="0"/>
              <a:t>6-5-2012</a:t>
            </a:fld>
            <a:endParaRPr lang="nl-NL"/>
          </a:p>
        </p:txBody>
      </p:sp>
      <p:sp>
        <p:nvSpPr>
          <p:cNvPr id="3" name="Tijdelijke aanduiding voor voettekst 2"/>
          <p:cNvSpPr>
            <a:spLocks noGrp="1"/>
          </p:cNvSpPr>
          <p:nvPr>
            <p:ph type="ftr" sz="quarter" idx="11"/>
          </p:nvPr>
        </p:nvSpPr>
        <p:spPr/>
        <p:txBody>
          <a:bodyPr/>
          <a:lstStyle>
            <a:lvl1pPr>
              <a:defRPr/>
            </a:lvl1pPr>
          </a:lstStyle>
          <a:p>
            <a:endParaRPr lang="nl-NL"/>
          </a:p>
        </p:txBody>
      </p:sp>
      <p:sp>
        <p:nvSpPr>
          <p:cNvPr id="4" name="Tijdelijke aanduiding voor dianummer 3"/>
          <p:cNvSpPr>
            <a:spLocks noGrp="1"/>
          </p:cNvSpPr>
          <p:nvPr>
            <p:ph type="sldNum" sz="quarter" idx="12"/>
          </p:nvPr>
        </p:nvSpPr>
        <p:spPr/>
        <p:txBody>
          <a:bodyPr/>
          <a:lstStyle>
            <a:lvl1pPr>
              <a:defRPr/>
            </a:lvl1pPr>
          </a:lstStyle>
          <a:p>
            <a:fld id="{ECB27686-DB22-458A-88A9-8C81F003F459}" type="slidenum">
              <a:rPr lang="nl-NL" smtClean="0"/>
              <a:t>‹nr.›</a:t>
            </a:fld>
            <a:endParaRPr lang="nl-NL"/>
          </a:p>
        </p:txBody>
      </p:sp>
    </p:spTree>
    <p:extLst>
      <p:ext uri="{BB962C8B-B14F-4D97-AF65-F5344CB8AC3E}">
        <p14:creationId xmlns:p14="http://schemas.microsoft.com/office/powerpoint/2010/main" val="832919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en-US"/>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lvl1pPr>
              <a:defRPr/>
            </a:lvl1pPr>
          </a:lstStyle>
          <a:p>
            <a:fld id="{876A93BE-A939-4264-8174-FEB5A9A6080B}" type="datetimeFigureOut">
              <a:rPr lang="nl-NL" smtClean="0"/>
              <a:t>6-5-2012</a:t>
            </a:fld>
            <a:endParaRPr lang="nl-NL"/>
          </a:p>
        </p:txBody>
      </p:sp>
      <p:sp>
        <p:nvSpPr>
          <p:cNvPr id="6" name="Tijdelijke aanduiding voor voettekst 5"/>
          <p:cNvSpPr>
            <a:spLocks noGrp="1"/>
          </p:cNvSpPr>
          <p:nvPr>
            <p:ph type="ftr" sz="quarter" idx="11"/>
          </p:nvPr>
        </p:nvSpPr>
        <p:spPr/>
        <p:txBody>
          <a:bodyPr/>
          <a:lstStyle>
            <a:lvl1pPr>
              <a:defRPr/>
            </a:lvl1pPr>
          </a:lstStyle>
          <a:p>
            <a:endParaRPr lang="nl-NL"/>
          </a:p>
        </p:txBody>
      </p:sp>
      <p:sp>
        <p:nvSpPr>
          <p:cNvPr id="7" name="Tijdelijke aanduiding voor dianummer 6"/>
          <p:cNvSpPr>
            <a:spLocks noGrp="1"/>
          </p:cNvSpPr>
          <p:nvPr>
            <p:ph type="sldNum" sz="quarter" idx="12"/>
          </p:nvPr>
        </p:nvSpPr>
        <p:spPr/>
        <p:txBody>
          <a:bodyPr/>
          <a:lstStyle>
            <a:lvl1pPr>
              <a:defRPr/>
            </a:lvl1pPr>
          </a:lstStyle>
          <a:p>
            <a:fld id="{ECB27686-DB22-458A-88A9-8C81F003F459}" type="slidenum">
              <a:rPr lang="nl-NL" smtClean="0"/>
              <a:t>‹nr.›</a:t>
            </a:fld>
            <a:endParaRPr lang="nl-NL"/>
          </a:p>
        </p:txBody>
      </p:sp>
    </p:spTree>
    <p:extLst>
      <p:ext uri="{BB962C8B-B14F-4D97-AF65-F5344CB8AC3E}">
        <p14:creationId xmlns:p14="http://schemas.microsoft.com/office/powerpoint/2010/main" val="2712145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en-US"/>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Klik op het pictogram als u een afbeelding wilt toevoegen</a:t>
            </a:r>
            <a:endParaRPr lang="en-US"/>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lvl1pPr>
              <a:defRPr/>
            </a:lvl1pPr>
          </a:lstStyle>
          <a:p>
            <a:fld id="{876A93BE-A939-4264-8174-FEB5A9A6080B}" type="datetimeFigureOut">
              <a:rPr lang="nl-NL" smtClean="0"/>
              <a:t>6-5-2012</a:t>
            </a:fld>
            <a:endParaRPr lang="nl-NL"/>
          </a:p>
        </p:txBody>
      </p:sp>
      <p:sp>
        <p:nvSpPr>
          <p:cNvPr id="6" name="Tijdelijke aanduiding voor voettekst 5"/>
          <p:cNvSpPr>
            <a:spLocks noGrp="1"/>
          </p:cNvSpPr>
          <p:nvPr>
            <p:ph type="ftr" sz="quarter" idx="11"/>
          </p:nvPr>
        </p:nvSpPr>
        <p:spPr/>
        <p:txBody>
          <a:bodyPr/>
          <a:lstStyle>
            <a:lvl1pPr>
              <a:defRPr/>
            </a:lvl1pPr>
          </a:lstStyle>
          <a:p>
            <a:endParaRPr lang="nl-NL"/>
          </a:p>
        </p:txBody>
      </p:sp>
      <p:sp>
        <p:nvSpPr>
          <p:cNvPr id="7" name="Tijdelijke aanduiding voor dianummer 6"/>
          <p:cNvSpPr>
            <a:spLocks noGrp="1"/>
          </p:cNvSpPr>
          <p:nvPr>
            <p:ph type="sldNum" sz="quarter" idx="12"/>
          </p:nvPr>
        </p:nvSpPr>
        <p:spPr/>
        <p:txBody>
          <a:bodyPr/>
          <a:lstStyle>
            <a:lvl1pPr>
              <a:defRPr/>
            </a:lvl1pPr>
          </a:lstStyle>
          <a:p>
            <a:fld id="{ECB27686-DB22-458A-88A9-8C81F003F459}" type="slidenum">
              <a:rPr lang="nl-NL" smtClean="0"/>
              <a:t>‹nr.›</a:t>
            </a:fld>
            <a:endParaRPr lang="nl-NL"/>
          </a:p>
        </p:txBody>
      </p:sp>
    </p:spTree>
    <p:extLst>
      <p:ext uri="{BB962C8B-B14F-4D97-AF65-F5344CB8AC3E}">
        <p14:creationId xmlns:p14="http://schemas.microsoft.com/office/powerpoint/2010/main" val="26030399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95288" y="1339850"/>
            <a:ext cx="8229600"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Title</a:t>
            </a:r>
          </a:p>
        </p:txBody>
      </p:sp>
      <p:sp>
        <p:nvSpPr>
          <p:cNvPr id="1027" name="Rectangle 3"/>
          <p:cNvSpPr>
            <a:spLocks noGrp="1" noChangeArrowheads="1"/>
          </p:cNvSpPr>
          <p:nvPr>
            <p:ph type="body" idx="1"/>
          </p:nvPr>
        </p:nvSpPr>
        <p:spPr bwMode="auto">
          <a:xfrm>
            <a:off x="457200" y="2492375"/>
            <a:ext cx="8229600" cy="3529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BE" smtClean="0"/>
              <a:t>Second level</a:t>
            </a:r>
            <a:endParaRPr lang="en-GB" smtClean="0"/>
          </a:p>
          <a:p>
            <a:pPr lvl="1"/>
            <a:r>
              <a:rPr lang="en-GB" smtClean="0"/>
              <a:t>Third level</a:t>
            </a:r>
          </a:p>
          <a:p>
            <a:pPr lvl="2"/>
            <a:r>
              <a:rPr lang="en-GB" smtClean="0"/>
              <a:t>- Fourth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chemeClr val="tx1"/>
                </a:solidFill>
                <a:latin typeface="Arial" charset="0"/>
              </a:defRPr>
            </a:lvl1pPr>
          </a:lstStyle>
          <a:p>
            <a:fld id="{876A93BE-A939-4264-8174-FEB5A9A6080B}" type="datetimeFigureOut">
              <a:rPr lang="nl-NL" smtClean="0"/>
              <a:t>6-5-2012</a:t>
            </a:fld>
            <a:endParaRPr lang="nl-NL"/>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chemeClr val="tx1"/>
                </a:solidFill>
                <a:latin typeface="Arial" charset="0"/>
              </a:defRPr>
            </a:lvl1pPr>
          </a:lstStyle>
          <a:p>
            <a:endParaRPr lang="nl-NL"/>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chemeClr val="tx1"/>
                </a:solidFill>
                <a:latin typeface="Arial" charset="0"/>
              </a:defRPr>
            </a:lvl1pPr>
          </a:lstStyle>
          <a:p>
            <a:fld id="{ECB27686-DB22-458A-88A9-8C81F003F459}" type="slidenum">
              <a:rPr lang="nl-NL" smtClean="0"/>
              <a:t>‹nr.›</a:t>
            </a:fld>
            <a:endParaRPr lang="nl-NL"/>
          </a:p>
        </p:txBody>
      </p:sp>
      <p:sp>
        <p:nvSpPr>
          <p:cNvPr id="15" name="Rectangle 14"/>
          <p:cNvSpPr/>
          <p:nvPr/>
        </p:nvSpPr>
        <p:spPr>
          <a:xfrm>
            <a:off x="0" y="0"/>
            <a:ext cx="9144000" cy="95726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a:p>
        </p:txBody>
      </p:sp>
      <p:sp>
        <p:nvSpPr>
          <p:cNvPr id="7" name="Rectangle 6"/>
          <p:cNvSpPr/>
          <p:nvPr/>
        </p:nvSpPr>
        <p:spPr>
          <a:xfrm>
            <a:off x="4262438" y="6659563"/>
            <a:ext cx="611187" cy="198437"/>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a:p>
        </p:txBody>
      </p:sp>
      <p:pic>
        <p:nvPicPr>
          <p:cNvPr id="1041" name="Picture 17" descr="LOGO CE_Vertical_EN_NEG_quadri_H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957638" y="258763"/>
            <a:ext cx="1436687" cy="1004887"/>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marL="358775" algn="l" rtl="0" eaLnBrk="1" fontAlgn="base" hangingPunct="1">
        <a:spcBef>
          <a:spcPct val="0"/>
        </a:spcBef>
        <a:spcAft>
          <a:spcPct val="0"/>
        </a:spcAft>
        <a:defRPr sz="3000" b="1">
          <a:solidFill>
            <a:srgbClr val="0F5494"/>
          </a:solidFill>
          <a:latin typeface="+mj-lt"/>
          <a:ea typeface="+mj-ea"/>
          <a:cs typeface="+mj-cs"/>
        </a:defRPr>
      </a:lvl1pPr>
      <a:lvl2pPr marL="358775" algn="l" rtl="0" eaLnBrk="1" fontAlgn="base" hangingPunct="1">
        <a:spcBef>
          <a:spcPct val="0"/>
        </a:spcBef>
        <a:spcAft>
          <a:spcPct val="0"/>
        </a:spcAft>
        <a:defRPr sz="3000" b="1">
          <a:solidFill>
            <a:srgbClr val="0F5494"/>
          </a:solidFill>
          <a:latin typeface="Verdana" pitchFamily="34" charset="0"/>
        </a:defRPr>
      </a:lvl2pPr>
      <a:lvl3pPr marL="358775" algn="l" rtl="0" eaLnBrk="1" fontAlgn="base" hangingPunct="1">
        <a:spcBef>
          <a:spcPct val="0"/>
        </a:spcBef>
        <a:spcAft>
          <a:spcPct val="0"/>
        </a:spcAft>
        <a:defRPr sz="3000" b="1">
          <a:solidFill>
            <a:srgbClr val="0F5494"/>
          </a:solidFill>
          <a:latin typeface="Verdana" pitchFamily="34" charset="0"/>
        </a:defRPr>
      </a:lvl3pPr>
      <a:lvl4pPr marL="358775" algn="l" rtl="0" eaLnBrk="1" fontAlgn="base" hangingPunct="1">
        <a:spcBef>
          <a:spcPct val="0"/>
        </a:spcBef>
        <a:spcAft>
          <a:spcPct val="0"/>
        </a:spcAft>
        <a:defRPr sz="3000" b="1">
          <a:solidFill>
            <a:srgbClr val="0F5494"/>
          </a:solidFill>
          <a:latin typeface="Verdana" pitchFamily="34" charset="0"/>
        </a:defRPr>
      </a:lvl4pPr>
      <a:lvl5pPr marL="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p:titleStyle>
    <p:bodyStyle>
      <a:lvl1pPr marL="342900" indent="-342900" algn="l" rtl="0" eaLnBrk="1" fontAlgn="base" hangingPunct="1">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1" fontAlgn="base" hangingPunct="1">
        <a:spcBef>
          <a:spcPct val="20000"/>
        </a:spcBef>
        <a:spcAft>
          <a:spcPct val="0"/>
        </a:spcAft>
        <a:buClr>
          <a:srgbClr val="009FBA"/>
        </a:buClr>
        <a:buChar char="•"/>
        <a:defRPr sz="2000" b="1">
          <a:solidFill>
            <a:srgbClr val="0F5494"/>
          </a:solidFill>
          <a:latin typeface="+mn-lt"/>
        </a:defRPr>
      </a:lvl2pPr>
      <a:lvl3pPr marL="1143000" indent="-228600" algn="l" rtl="0" eaLnBrk="1" fontAlgn="base" hangingPunct="1">
        <a:spcBef>
          <a:spcPct val="20000"/>
        </a:spcBef>
        <a:spcAft>
          <a:spcPct val="0"/>
        </a:spcAft>
        <a:defRPr sz="1400">
          <a:solidFill>
            <a:srgbClr val="0F5494"/>
          </a:solidFill>
          <a:latin typeface="+mn-lt"/>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www.pension-watch.net/"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395536" y="2565400"/>
            <a:ext cx="8640514" cy="790575"/>
          </a:xfrm>
        </p:spPr>
        <p:txBody>
          <a:bodyPr/>
          <a:lstStyle/>
          <a:p>
            <a:r>
              <a:rPr lang="en-US" sz="4000" noProof="0" dirty="0" smtClean="0"/>
              <a:t>Financing Social Protection</a:t>
            </a:r>
            <a:endParaRPr lang="en-US" sz="4000" noProof="0" dirty="0"/>
          </a:p>
        </p:txBody>
      </p:sp>
      <p:sp>
        <p:nvSpPr>
          <p:cNvPr id="3" name="Ondertitel 2"/>
          <p:cNvSpPr>
            <a:spLocks noGrp="1"/>
          </p:cNvSpPr>
          <p:nvPr>
            <p:ph type="subTitle" idx="1"/>
          </p:nvPr>
        </p:nvSpPr>
        <p:spPr/>
        <p:txBody>
          <a:bodyPr/>
          <a:lstStyle/>
          <a:p>
            <a:r>
              <a:rPr lang="en-US" noProof="0" smtClean="0"/>
              <a:t>Franziska Gassmann</a:t>
            </a:r>
          </a:p>
          <a:p>
            <a:r>
              <a:rPr lang="en-US" noProof="0" smtClean="0"/>
              <a:t>Bangkok, June 2012</a:t>
            </a:r>
            <a:endParaRPr lang="en-US" noProof="0"/>
          </a:p>
        </p:txBody>
      </p:sp>
    </p:spTree>
    <p:extLst>
      <p:ext uri="{BB962C8B-B14F-4D97-AF65-F5344CB8AC3E}">
        <p14:creationId xmlns:p14="http://schemas.microsoft.com/office/powerpoint/2010/main" val="3830084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noProof="0" smtClean="0"/>
              <a:t>Design matters</a:t>
            </a:r>
            <a:endParaRPr lang="en-US" noProof="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5" y="1484784"/>
            <a:ext cx="7360172" cy="52442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811850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9632" y="1995380"/>
            <a:ext cx="6925782" cy="47220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el 3"/>
          <p:cNvSpPr>
            <a:spLocks noGrp="1"/>
          </p:cNvSpPr>
          <p:nvPr>
            <p:ph type="title"/>
          </p:nvPr>
        </p:nvSpPr>
        <p:spPr>
          <a:xfrm>
            <a:off x="323528" y="1058755"/>
            <a:ext cx="8229600" cy="936625"/>
          </a:xfrm>
        </p:spPr>
        <p:txBody>
          <a:bodyPr/>
          <a:lstStyle/>
          <a:p>
            <a:r>
              <a:rPr lang="en-US" noProof="0" dirty="0" smtClean="0"/>
              <a:t>Universal pension</a:t>
            </a:r>
            <a:endParaRPr lang="en-US" noProof="0" dirty="0"/>
          </a:p>
        </p:txBody>
      </p:sp>
    </p:spTree>
    <p:extLst>
      <p:ext uri="{BB962C8B-B14F-4D97-AF65-F5344CB8AC3E}">
        <p14:creationId xmlns:p14="http://schemas.microsoft.com/office/powerpoint/2010/main" val="14678948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en-US" noProof="0"/>
          </a:p>
        </p:txBody>
      </p:sp>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746" y="188640"/>
            <a:ext cx="8630898" cy="6458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PIJL-OMHOOG 4"/>
          <p:cNvSpPr/>
          <p:nvPr/>
        </p:nvSpPr>
        <p:spPr>
          <a:xfrm>
            <a:off x="8316416" y="5085184"/>
            <a:ext cx="72008" cy="43204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PIJL-OMHOOG 5"/>
          <p:cNvSpPr/>
          <p:nvPr/>
        </p:nvSpPr>
        <p:spPr>
          <a:xfrm>
            <a:off x="7092280" y="5110786"/>
            <a:ext cx="72008" cy="43204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PIJL-OMHOOG 6"/>
          <p:cNvSpPr/>
          <p:nvPr/>
        </p:nvSpPr>
        <p:spPr>
          <a:xfrm>
            <a:off x="7804074" y="5301208"/>
            <a:ext cx="72008" cy="43204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PIJL-OMHOOG 7"/>
          <p:cNvSpPr/>
          <p:nvPr/>
        </p:nvSpPr>
        <p:spPr>
          <a:xfrm>
            <a:off x="1476881" y="5231653"/>
            <a:ext cx="72008" cy="43204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5477631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noProof="0" smtClean="0"/>
              <a:t>Universal pension</a:t>
            </a:r>
            <a:endParaRPr lang="en-US" noProof="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175" y="2420888"/>
            <a:ext cx="8761379" cy="4006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724101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noProof="0" dirty="0" smtClean="0"/>
              <a:t>It’s affordable</a:t>
            </a:r>
            <a:r>
              <a:rPr lang="en-US" dirty="0" smtClean="0"/>
              <a:t>, isn’t it?</a:t>
            </a:r>
            <a:endParaRPr lang="en-US" noProof="0" dirty="0"/>
          </a:p>
        </p:txBody>
      </p:sp>
      <p:sp>
        <p:nvSpPr>
          <p:cNvPr id="3" name="Tijdelijke aanduiding voor inhoud 2"/>
          <p:cNvSpPr>
            <a:spLocks noGrp="1"/>
          </p:cNvSpPr>
          <p:nvPr>
            <p:ph idx="1"/>
          </p:nvPr>
        </p:nvSpPr>
        <p:spPr/>
        <p:txBody>
          <a:bodyPr/>
          <a:lstStyle/>
          <a:p>
            <a:r>
              <a:rPr lang="en-US" noProof="0" dirty="0" smtClean="0"/>
              <a:t>What does 1% of GDP </a:t>
            </a:r>
            <a:r>
              <a:rPr lang="en-US" dirty="0" smtClean="0"/>
              <a:t>mean?</a:t>
            </a:r>
            <a:endParaRPr lang="en-US" noProof="0" dirty="0" smtClean="0"/>
          </a:p>
          <a:p>
            <a:pPr lvl="1"/>
            <a:r>
              <a:rPr lang="en-US" dirty="0"/>
              <a:t>I</a:t>
            </a:r>
            <a:r>
              <a:rPr lang="en-US" noProof="0" dirty="0" smtClean="0"/>
              <a:t>n terms of total government expenditures?</a:t>
            </a:r>
          </a:p>
          <a:p>
            <a:pPr lvl="1"/>
            <a:r>
              <a:rPr lang="en-US" noProof="0" dirty="0" smtClean="0"/>
              <a:t>In terms of current social policy expenditures?</a:t>
            </a:r>
          </a:p>
          <a:p>
            <a:r>
              <a:rPr lang="en-US" dirty="0" smtClean="0"/>
              <a:t>LICS: total public spending usually in the range of 15-20% of GDP (DFID, 2011:71)</a:t>
            </a:r>
          </a:p>
          <a:p>
            <a:r>
              <a:rPr lang="en-US" dirty="0" smtClean="0"/>
              <a:t>On the other hand, a basic SPF would never be implemented all at once, but incrementally.</a:t>
            </a:r>
            <a:endParaRPr lang="en-US" noProof="0" dirty="0"/>
          </a:p>
        </p:txBody>
      </p:sp>
    </p:spTree>
    <p:extLst>
      <p:ext uri="{BB962C8B-B14F-4D97-AF65-F5344CB8AC3E}">
        <p14:creationId xmlns:p14="http://schemas.microsoft.com/office/powerpoint/2010/main" val="28405514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inhoud 4"/>
          <p:cNvSpPr>
            <a:spLocks noGrp="1"/>
          </p:cNvSpPr>
          <p:nvPr>
            <p:ph idx="1"/>
          </p:nvPr>
        </p:nvSpPr>
        <p:spPr>
          <a:xfrm>
            <a:off x="6300192" y="2780928"/>
            <a:ext cx="2736304" cy="3345235"/>
          </a:xfrm>
        </p:spPr>
        <p:txBody>
          <a:bodyPr>
            <a:normAutofit/>
          </a:bodyPr>
          <a:lstStyle/>
          <a:p>
            <a:pPr marL="0" indent="0">
              <a:buNone/>
            </a:pPr>
            <a:r>
              <a:rPr lang="en-US" sz="2400" noProof="0" dirty="0" smtClean="0"/>
              <a:t>Affordable in terms of GDP, but prohibitive in terms of government expenditures?</a:t>
            </a:r>
            <a:endParaRPr lang="en-US" sz="2400" noProof="0" dirty="0"/>
          </a:p>
        </p:txBody>
      </p:sp>
      <p:sp>
        <p:nvSpPr>
          <p:cNvPr id="6" name="Tijdelijke aanduiding voor tekst 5"/>
          <p:cNvSpPr>
            <a:spLocks noGrp="1"/>
          </p:cNvSpPr>
          <p:nvPr>
            <p:ph type="body" sz="half" idx="2"/>
          </p:nvPr>
        </p:nvSpPr>
        <p:spPr/>
        <p:txBody>
          <a:bodyPr/>
          <a:lstStyle/>
          <a:p>
            <a:endParaRPr lang="nl-NL"/>
          </a:p>
        </p:txBody>
      </p:sp>
      <p:pic>
        <p:nvPicPr>
          <p:cNvPr id="194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3" y="188640"/>
            <a:ext cx="6048609" cy="6408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318512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79512" y="1124744"/>
            <a:ext cx="8229600" cy="936625"/>
          </a:xfrm>
        </p:spPr>
        <p:txBody>
          <a:bodyPr>
            <a:normAutofit/>
          </a:bodyPr>
          <a:lstStyle/>
          <a:p>
            <a:r>
              <a:rPr lang="en-US" sz="2000" noProof="0" dirty="0" smtClean="0"/>
              <a:t>…and it would come on top of existing spending</a:t>
            </a:r>
            <a:endParaRPr lang="en-US" sz="2000" noProof="0" dirty="0"/>
          </a:p>
        </p:txBody>
      </p:sp>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1818601"/>
            <a:ext cx="8280920" cy="47907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PIJL-OMHOOG 5"/>
          <p:cNvSpPr/>
          <p:nvPr/>
        </p:nvSpPr>
        <p:spPr>
          <a:xfrm>
            <a:off x="7308304" y="6129300"/>
            <a:ext cx="72008" cy="43204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PIJL-OMHOOG 6"/>
          <p:cNvSpPr/>
          <p:nvPr/>
        </p:nvSpPr>
        <p:spPr>
          <a:xfrm>
            <a:off x="3074242" y="6129300"/>
            <a:ext cx="72008" cy="50405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PIJL-OMHOOG 9"/>
          <p:cNvSpPr/>
          <p:nvPr/>
        </p:nvSpPr>
        <p:spPr>
          <a:xfrm>
            <a:off x="8060008" y="6117133"/>
            <a:ext cx="72008" cy="43204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PIJL-OMHOOG 10"/>
          <p:cNvSpPr/>
          <p:nvPr/>
        </p:nvSpPr>
        <p:spPr>
          <a:xfrm>
            <a:off x="8526603" y="6091746"/>
            <a:ext cx="72008" cy="43204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1237285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noProof="0" smtClean="0"/>
              <a:t>Current spending on SP</a:t>
            </a:r>
            <a:endParaRPr lang="en-US" noProof="0"/>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2483115" y="14169"/>
            <a:ext cx="4396846" cy="8922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hthoek 4"/>
          <p:cNvSpPr/>
          <p:nvPr/>
        </p:nvSpPr>
        <p:spPr>
          <a:xfrm>
            <a:off x="395536" y="4653136"/>
            <a:ext cx="8352928" cy="50405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486973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79512" y="1052736"/>
            <a:ext cx="8229600" cy="936625"/>
          </a:xfrm>
        </p:spPr>
        <p:txBody>
          <a:bodyPr/>
          <a:lstStyle/>
          <a:p>
            <a:r>
              <a:rPr lang="en-US" noProof="0" dirty="0" smtClean="0"/>
              <a:t>South Asia in detail</a:t>
            </a:r>
            <a:endParaRPr lang="en-US" noProof="0" dirty="0"/>
          </a:p>
        </p:txBody>
      </p:sp>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1757152"/>
            <a:ext cx="7416824" cy="49484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500126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en-US"/>
          </a:p>
        </p:txBody>
      </p:sp>
      <p:pic>
        <p:nvPicPr>
          <p:cNvPr id="276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778" y="188640"/>
            <a:ext cx="8910625" cy="65163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369947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536" y="1052736"/>
            <a:ext cx="8229600" cy="936625"/>
          </a:xfrm>
        </p:spPr>
        <p:txBody>
          <a:bodyPr/>
          <a:lstStyle/>
          <a:p>
            <a:r>
              <a:rPr lang="en-US" dirty="0" smtClean="0"/>
              <a:t>Ongoing debate</a:t>
            </a:r>
            <a:endParaRPr lang="en-US" dirty="0"/>
          </a:p>
        </p:txBody>
      </p:sp>
      <p:sp>
        <p:nvSpPr>
          <p:cNvPr id="3" name="Tijdelijke aanduiding voor inhoud 2"/>
          <p:cNvSpPr>
            <a:spLocks noGrp="1"/>
          </p:cNvSpPr>
          <p:nvPr>
            <p:ph idx="1"/>
          </p:nvPr>
        </p:nvSpPr>
        <p:spPr>
          <a:xfrm>
            <a:off x="457200" y="1844824"/>
            <a:ext cx="8229600" cy="4536504"/>
          </a:xfrm>
        </p:spPr>
        <p:txBody>
          <a:bodyPr>
            <a:normAutofit fontScale="85000" lnSpcReduction="20000"/>
          </a:bodyPr>
          <a:lstStyle/>
          <a:p>
            <a:r>
              <a:rPr lang="en-US" dirty="0" smtClean="0"/>
              <a:t>The introduction or extension of social protection in low- and middle income countries requires substantial funding.</a:t>
            </a:r>
          </a:p>
          <a:p>
            <a:endParaRPr lang="en-US" dirty="0" smtClean="0"/>
          </a:p>
          <a:p>
            <a:r>
              <a:rPr lang="en-US" dirty="0" smtClean="0"/>
              <a:t>Governments are faced with financial constraints and fear the commitment to long-term liabilities. </a:t>
            </a:r>
          </a:p>
          <a:p>
            <a:endParaRPr lang="en-US" dirty="0" smtClean="0"/>
          </a:p>
          <a:p>
            <a:r>
              <a:rPr lang="en-US" dirty="0" smtClean="0"/>
              <a:t>Current debate: is a basic SP package affordable in LICS and MICS? </a:t>
            </a:r>
          </a:p>
          <a:p>
            <a:pPr lvl="1"/>
            <a:r>
              <a:rPr lang="en-US" dirty="0" smtClean="0"/>
              <a:t>Costs determined by size of target population, benefit levels (and administrative capacity)</a:t>
            </a:r>
          </a:p>
          <a:p>
            <a:endParaRPr lang="en-US" dirty="0" smtClean="0"/>
          </a:p>
          <a:p>
            <a:r>
              <a:rPr lang="en-US" dirty="0" smtClean="0"/>
              <a:t>Can sufficient fiscal space be found or created for SP?</a:t>
            </a:r>
          </a:p>
          <a:p>
            <a:pPr lvl="1"/>
            <a:r>
              <a:rPr lang="en-US" dirty="0" smtClean="0"/>
              <a:t>How to finance in such a way that promotes redistribution and does not hinder economic growth</a:t>
            </a:r>
            <a:r>
              <a:rPr lang="en-US" dirty="0"/>
              <a:t>? </a:t>
            </a:r>
            <a:endParaRPr lang="en-US" dirty="0" smtClean="0"/>
          </a:p>
          <a:p>
            <a:pPr lvl="1"/>
            <a:r>
              <a:rPr lang="en-US" dirty="0" smtClean="0"/>
              <a:t>Is </a:t>
            </a:r>
            <a:r>
              <a:rPr lang="en-US" dirty="0"/>
              <a:t>financing through taxation a feasible option</a:t>
            </a:r>
            <a:r>
              <a:rPr lang="en-US" dirty="0" smtClean="0"/>
              <a:t>?</a:t>
            </a:r>
          </a:p>
          <a:p>
            <a:pPr lvl="1"/>
            <a:r>
              <a:rPr lang="en-US" dirty="0" smtClean="0"/>
              <a:t>What about competing national objectives?</a:t>
            </a:r>
            <a:endParaRPr lang="en-US" dirty="0"/>
          </a:p>
        </p:txBody>
      </p:sp>
    </p:spTree>
    <p:extLst>
      <p:ext uri="{BB962C8B-B14F-4D97-AF65-F5344CB8AC3E}">
        <p14:creationId xmlns:p14="http://schemas.microsoft.com/office/powerpoint/2010/main" val="32968831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noProof="0" dirty="0" smtClean="0"/>
              <a:t>Affordability</a:t>
            </a:r>
            <a:endParaRPr lang="en-US" noProof="0" dirty="0"/>
          </a:p>
        </p:txBody>
      </p:sp>
      <p:sp>
        <p:nvSpPr>
          <p:cNvPr id="3" name="Tijdelijke aanduiding voor inhoud 2"/>
          <p:cNvSpPr>
            <a:spLocks noGrp="1"/>
          </p:cNvSpPr>
          <p:nvPr>
            <p:ph idx="1"/>
          </p:nvPr>
        </p:nvSpPr>
        <p:spPr/>
        <p:txBody>
          <a:bodyPr>
            <a:normAutofit fontScale="85000" lnSpcReduction="10000"/>
          </a:bodyPr>
          <a:lstStyle/>
          <a:p>
            <a:r>
              <a:rPr lang="en-US" i="1" noProof="0" dirty="0" smtClean="0"/>
              <a:t>“Affordability is a question of political choice about the best way to allocate resources”</a:t>
            </a:r>
            <a:r>
              <a:rPr lang="en-US" noProof="0" dirty="0" smtClean="0"/>
              <a:t> (Andrews et.al. 2012:26)</a:t>
            </a:r>
          </a:p>
          <a:p>
            <a:r>
              <a:rPr lang="en-US" noProof="0" dirty="0" smtClean="0"/>
              <a:t>Social protection investments are long-term and recurrent investments</a:t>
            </a:r>
          </a:p>
          <a:p>
            <a:r>
              <a:rPr lang="en-US" noProof="0" dirty="0" smtClean="0"/>
              <a:t>Affordability depends on </a:t>
            </a:r>
          </a:p>
          <a:p>
            <a:pPr lvl="1"/>
            <a:r>
              <a:rPr lang="en-US" noProof="0" dirty="0" smtClean="0"/>
              <a:t>Fiscal space</a:t>
            </a:r>
          </a:p>
          <a:p>
            <a:pPr lvl="1"/>
            <a:r>
              <a:rPr lang="en-US" noProof="0" dirty="0" smtClean="0"/>
              <a:t>Political will and commitment</a:t>
            </a:r>
          </a:p>
          <a:p>
            <a:pPr lvl="1"/>
            <a:r>
              <a:rPr lang="en-US" noProof="0" dirty="0" smtClean="0"/>
              <a:t>Policy priorities (competing, within and between sectors)</a:t>
            </a:r>
          </a:p>
          <a:p>
            <a:r>
              <a:rPr lang="en-US" dirty="0" smtClean="0"/>
              <a:t>Affordability is at the core of the social contract between government and citizen: willingness to redistribute (how and how much)</a:t>
            </a:r>
          </a:p>
        </p:txBody>
      </p:sp>
    </p:spTree>
    <p:extLst>
      <p:ext uri="{BB962C8B-B14F-4D97-AF65-F5344CB8AC3E}">
        <p14:creationId xmlns:p14="http://schemas.microsoft.com/office/powerpoint/2010/main" val="63967363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US" dirty="0" smtClean="0"/>
              <a:t>Strategies to ensure sustainability of SP systems</a:t>
            </a:r>
            <a:endParaRPr lang="en-US" dirty="0"/>
          </a:p>
        </p:txBody>
      </p:sp>
      <p:sp>
        <p:nvSpPr>
          <p:cNvPr id="3" name="Tijdelijke aanduiding voor inhoud 2"/>
          <p:cNvSpPr>
            <a:spLocks noGrp="1"/>
          </p:cNvSpPr>
          <p:nvPr>
            <p:ph idx="1"/>
          </p:nvPr>
        </p:nvSpPr>
        <p:spPr>
          <a:xfrm>
            <a:off x="457200" y="2276872"/>
            <a:ext cx="8229600" cy="4176464"/>
          </a:xfrm>
        </p:spPr>
        <p:txBody>
          <a:bodyPr>
            <a:noAutofit/>
          </a:bodyPr>
          <a:lstStyle/>
          <a:p>
            <a:r>
              <a:rPr lang="en-US" sz="2000" dirty="0" smtClean="0"/>
              <a:t>Stimulate economic growth, formalize economy, enhance productive employment</a:t>
            </a:r>
          </a:p>
          <a:p>
            <a:r>
              <a:rPr lang="en-US" sz="2000" dirty="0" smtClean="0"/>
              <a:t>Create necessary fiscal space</a:t>
            </a:r>
          </a:p>
          <a:p>
            <a:r>
              <a:rPr lang="en-US" sz="2000" dirty="0" smtClean="0"/>
              <a:t>Political will</a:t>
            </a:r>
          </a:p>
          <a:p>
            <a:r>
              <a:rPr lang="en-US" sz="2000" dirty="0" smtClean="0"/>
              <a:t>Cost-control mechanisms</a:t>
            </a:r>
          </a:p>
          <a:p>
            <a:r>
              <a:rPr lang="en-US" sz="2000" dirty="0" smtClean="0"/>
              <a:t>Effective institutions (administrative capacity)</a:t>
            </a:r>
          </a:p>
          <a:p>
            <a:r>
              <a:rPr lang="en-US" sz="2000" dirty="0" smtClean="0"/>
              <a:t>Sound implementation and good governance, including M&amp;E</a:t>
            </a:r>
          </a:p>
          <a:p>
            <a:r>
              <a:rPr lang="en-US" sz="2000" dirty="0" smtClean="0"/>
              <a:t>Account for long transition period wherein SP spending is increased</a:t>
            </a:r>
          </a:p>
          <a:p>
            <a:pPr lvl="1"/>
            <a:r>
              <a:rPr lang="en-US" sz="2000" dirty="0" smtClean="0"/>
              <a:t>Sequential introduction of different transfers</a:t>
            </a:r>
          </a:p>
          <a:p>
            <a:pPr lvl="1"/>
            <a:r>
              <a:rPr lang="en-US" sz="2000" dirty="0" smtClean="0"/>
              <a:t>Start with limited coverage, small benefit levels and expand over time</a:t>
            </a:r>
          </a:p>
        </p:txBody>
      </p:sp>
    </p:spTree>
    <p:extLst>
      <p:ext uri="{BB962C8B-B14F-4D97-AF65-F5344CB8AC3E}">
        <p14:creationId xmlns:p14="http://schemas.microsoft.com/office/powerpoint/2010/main" val="40021525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Fiscal space</a:t>
            </a:r>
            <a:endParaRPr lang="en-US" dirty="0"/>
          </a:p>
        </p:txBody>
      </p:sp>
      <p:sp>
        <p:nvSpPr>
          <p:cNvPr id="3" name="Tijdelijke aanduiding voor inhoud 2"/>
          <p:cNvSpPr>
            <a:spLocks noGrp="1"/>
          </p:cNvSpPr>
          <p:nvPr>
            <p:ph idx="1"/>
          </p:nvPr>
        </p:nvSpPr>
        <p:spPr/>
        <p:txBody>
          <a:bodyPr>
            <a:normAutofit fontScale="92500" lnSpcReduction="10000"/>
          </a:bodyPr>
          <a:lstStyle/>
          <a:p>
            <a:r>
              <a:rPr lang="en-US" i="1" dirty="0" smtClean="0"/>
              <a:t>“Fiscal space is the availability of budgetary room that allows a government to provide resources for a desired purpose without any prejudice to the sustainability of its financial position”</a:t>
            </a:r>
            <a:r>
              <a:rPr lang="en-US" dirty="0" smtClean="0"/>
              <a:t> (Heller, 2005).</a:t>
            </a:r>
          </a:p>
          <a:p>
            <a:r>
              <a:rPr lang="en-US" dirty="0" smtClean="0"/>
              <a:t>Dynamic concept, subject to</a:t>
            </a:r>
          </a:p>
          <a:p>
            <a:pPr lvl="1"/>
            <a:r>
              <a:rPr lang="en-US" dirty="0" smtClean="0"/>
              <a:t>Political priority setting</a:t>
            </a:r>
          </a:p>
          <a:p>
            <a:pPr lvl="1"/>
            <a:r>
              <a:rPr lang="en-US" dirty="0" smtClean="0"/>
              <a:t>Short-, medium- and long-term planning</a:t>
            </a:r>
          </a:p>
          <a:p>
            <a:r>
              <a:rPr lang="en-US" dirty="0" smtClean="0"/>
              <a:t>Usually determined for 3-5 years (medium term)</a:t>
            </a:r>
          </a:p>
          <a:p>
            <a:r>
              <a:rPr lang="en-US" dirty="0" smtClean="0"/>
              <a:t>Can be created by cutting costs or increasing resources</a:t>
            </a:r>
            <a:endParaRPr lang="en-US" dirty="0"/>
          </a:p>
        </p:txBody>
      </p:sp>
    </p:spTree>
    <p:extLst>
      <p:ext uri="{BB962C8B-B14F-4D97-AF65-F5344CB8AC3E}">
        <p14:creationId xmlns:p14="http://schemas.microsoft.com/office/powerpoint/2010/main" val="311119863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3528" y="1124744"/>
            <a:ext cx="8229600" cy="936625"/>
          </a:xfrm>
        </p:spPr>
        <p:txBody>
          <a:bodyPr/>
          <a:lstStyle/>
          <a:p>
            <a:r>
              <a:rPr lang="en-US" dirty="0" smtClean="0"/>
              <a:t>What determines fiscal space?</a:t>
            </a:r>
            <a:endParaRPr lang="en-US" dirty="0"/>
          </a:p>
        </p:txBody>
      </p:sp>
      <p:sp>
        <p:nvSpPr>
          <p:cNvPr id="3" name="Tijdelijke aanduiding voor inhoud 2"/>
          <p:cNvSpPr>
            <a:spLocks noGrp="1"/>
          </p:cNvSpPr>
          <p:nvPr>
            <p:ph idx="1"/>
          </p:nvPr>
        </p:nvSpPr>
        <p:spPr>
          <a:xfrm>
            <a:off x="457200" y="2060848"/>
            <a:ext cx="8229600" cy="4464495"/>
          </a:xfrm>
        </p:spPr>
        <p:txBody>
          <a:bodyPr>
            <a:noAutofit/>
          </a:bodyPr>
          <a:lstStyle/>
          <a:p>
            <a:r>
              <a:rPr lang="en-US" sz="1800" dirty="0" smtClean="0"/>
              <a:t>Fiscal balance</a:t>
            </a:r>
          </a:p>
          <a:p>
            <a:pPr lvl="1"/>
            <a:r>
              <a:rPr lang="en-US" sz="1600" dirty="0" smtClean="0"/>
              <a:t>Government revenues and grants minus government expenditures and net lending</a:t>
            </a:r>
          </a:p>
          <a:p>
            <a:pPr lvl="1"/>
            <a:r>
              <a:rPr lang="en-US" sz="1600" dirty="0" smtClean="0"/>
              <a:t>IMF Article IV as first indication</a:t>
            </a:r>
          </a:p>
          <a:p>
            <a:r>
              <a:rPr lang="en-US" sz="1800" dirty="0" smtClean="0"/>
              <a:t>Tax revenues</a:t>
            </a:r>
          </a:p>
          <a:p>
            <a:r>
              <a:rPr lang="en-US" sz="1800" dirty="0" smtClean="0"/>
              <a:t>ODA (Aid, concessional loans, debt relief)</a:t>
            </a:r>
          </a:p>
          <a:p>
            <a:r>
              <a:rPr lang="en-US" sz="1800" dirty="0" smtClean="0"/>
              <a:t>Prioritization/reallocation of resources</a:t>
            </a:r>
          </a:p>
          <a:p>
            <a:r>
              <a:rPr lang="en-US" sz="1800" dirty="0" smtClean="0"/>
              <a:t>Government borrowing</a:t>
            </a:r>
          </a:p>
          <a:p>
            <a:endParaRPr lang="en-US" sz="1800" dirty="0" smtClean="0"/>
          </a:p>
          <a:p>
            <a:pPr marL="0" indent="0">
              <a:buNone/>
            </a:pPr>
            <a:r>
              <a:rPr lang="en-US" sz="1800" dirty="0" smtClean="0"/>
              <a:t>A country’s ability to diversify tax income and economic activity determines the reliability of revenue streams and as such, fiscal space (</a:t>
            </a:r>
            <a:r>
              <a:rPr lang="en-US" sz="1800" dirty="0" err="1" smtClean="0"/>
              <a:t>HelpAge</a:t>
            </a:r>
            <a:r>
              <a:rPr lang="en-US" sz="1800" dirty="0" smtClean="0"/>
              <a:t> 2011b:4)</a:t>
            </a:r>
          </a:p>
          <a:p>
            <a:pPr marL="0" indent="0">
              <a:buNone/>
            </a:pPr>
            <a:endParaRPr lang="en-US" sz="1800" dirty="0"/>
          </a:p>
          <a:p>
            <a:pPr marL="0" indent="0">
              <a:buNone/>
            </a:pPr>
            <a:r>
              <a:rPr lang="en-US" sz="1800" dirty="0" smtClean="0"/>
              <a:t>Economic growth provides the easiest way to create fiscal space (</a:t>
            </a:r>
            <a:r>
              <a:rPr lang="en-US" sz="1800" dirty="0" err="1" smtClean="0"/>
              <a:t>Bachelet</a:t>
            </a:r>
            <a:r>
              <a:rPr lang="en-US" sz="1800" dirty="0" smtClean="0"/>
              <a:t>, 2011:67).</a:t>
            </a:r>
          </a:p>
        </p:txBody>
      </p:sp>
    </p:spTree>
    <p:extLst>
      <p:ext uri="{BB962C8B-B14F-4D97-AF65-F5344CB8AC3E}">
        <p14:creationId xmlns:p14="http://schemas.microsoft.com/office/powerpoint/2010/main" val="318560510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Taxation</a:t>
            </a:r>
            <a:endParaRPr lang="en-US" dirty="0"/>
          </a:p>
        </p:txBody>
      </p:sp>
      <p:sp>
        <p:nvSpPr>
          <p:cNvPr id="3" name="Tijdelijke aanduiding voor inhoud 2"/>
          <p:cNvSpPr>
            <a:spLocks noGrp="1"/>
          </p:cNvSpPr>
          <p:nvPr>
            <p:ph idx="1"/>
          </p:nvPr>
        </p:nvSpPr>
        <p:spPr/>
        <p:txBody>
          <a:bodyPr>
            <a:normAutofit fontScale="85000" lnSpcReduction="20000"/>
          </a:bodyPr>
          <a:lstStyle/>
          <a:p>
            <a:r>
              <a:rPr lang="en-US" smtClean="0"/>
              <a:t>Guiding principle for financing social protection spending</a:t>
            </a:r>
          </a:p>
          <a:p>
            <a:pPr lvl="1"/>
            <a:r>
              <a:rPr lang="en-US" smtClean="0"/>
              <a:t>Government-driven</a:t>
            </a:r>
          </a:p>
          <a:p>
            <a:pPr lvl="1"/>
            <a:r>
              <a:rPr lang="en-US" smtClean="0"/>
              <a:t>Sustainable</a:t>
            </a:r>
          </a:p>
          <a:p>
            <a:r>
              <a:rPr lang="en-US" smtClean="0"/>
              <a:t>Potential impacts of direct and indirect taxes need to be considered</a:t>
            </a:r>
          </a:p>
          <a:p>
            <a:pPr lvl="1"/>
            <a:r>
              <a:rPr lang="en-US" smtClean="0"/>
              <a:t>Progressive or regressive</a:t>
            </a:r>
          </a:p>
          <a:p>
            <a:pPr lvl="1"/>
            <a:r>
              <a:rPr lang="en-US" smtClean="0"/>
              <a:t>Fair tax burden</a:t>
            </a:r>
          </a:p>
          <a:p>
            <a:pPr lvl="1"/>
            <a:r>
              <a:rPr lang="en-US" smtClean="0"/>
              <a:t>Distributional consequences (tax incidence)</a:t>
            </a:r>
          </a:p>
          <a:p>
            <a:r>
              <a:rPr lang="en-US" smtClean="0"/>
              <a:t>Challenges:</a:t>
            </a:r>
          </a:p>
          <a:p>
            <a:pPr lvl="1"/>
            <a:r>
              <a:rPr lang="en-US" smtClean="0"/>
              <a:t>Lack of administrative capacity, inadequate records</a:t>
            </a:r>
          </a:p>
          <a:p>
            <a:pPr lvl="1"/>
            <a:r>
              <a:rPr lang="en-US" smtClean="0"/>
              <a:t>General lack of trust in quality of public spending</a:t>
            </a:r>
          </a:p>
          <a:p>
            <a:pPr lvl="1"/>
            <a:r>
              <a:rPr lang="en-US" smtClean="0"/>
              <a:t>Reliance on narrow range of taxes</a:t>
            </a:r>
          </a:p>
          <a:p>
            <a:pPr lvl="1"/>
            <a:r>
              <a:rPr lang="en-US" smtClean="0"/>
              <a:t>Political economy</a:t>
            </a:r>
          </a:p>
          <a:p>
            <a:pPr lvl="1"/>
            <a:endParaRPr lang="en-US" smtClean="0"/>
          </a:p>
          <a:p>
            <a:pPr lvl="1"/>
            <a:endParaRPr lang="en-US" dirty="0"/>
          </a:p>
        </p:txBody>
      </p:sp>
    </p:spTree>
    <p:extLst>
      <p:ext uri="{BB962C8B-B14F-4D97-AF65-F5344CB8AC3E}">
        <p14:creationId xmlns:p14="http://schemas.microsoft.com/office/powerpoint/2010/main" val="198175045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Taxes have potential</a:t>
            </a:r>
            <a:endParaRPr lang="en-US" dirty="0"/>
          </a:p>
        </p:txBody>
      </p:sp>
      <p:sp>
        <p:nvSpPr>
          <p:cNvPr id="3" name="Tijdelijke aanduiding voor inhoud 2"/>
          <p:cNvSpPr>
            <a:spLocks noGrp="1"/>
          </p:cNvSpPr>
          <p:nvPr>
            <p:ph idx="1"/>
          </p:nvPr>
        </p:nvSpPr>
        <p:spPr/>
        <p:txBody>
          <a:bodyPr>
            <a:normAutofit fontScale="85000" lnSpcReduction="10000"/>
          </a:bodyPr>
          <a:lstStyle/>
          <a:p>
            <a:r>
              <a:rPr lang="en-US" dirty="0" smtClean="0"/>
              <a:t>The lower tax revenues as % of GDP, the greater the potential for raising additional funds</a:t>
            </a:r>
          </a:p>
          <a:p>
            <a:r>
              <a:rPr lang="en-US" dirty="0" smtClean="0"/>
              <a:t>Advantage of ensuring sustainability and legitimacy of SP programs</a:t>
            </a:r>
          </a:p>
          <a:p>
            <a:r>
              <a:rPr lang="en-US" dirty="0" smtClean="0"/>
              <a:t>However, potential diminished if informal sector is large </a:t>
            </a:r>
          </a:p>
          <a:p>
            <a:pPr lvl="1"/>
            <a:r>
              <a:rPr lang="en-US" dirty="0" smtClean="0"/>
              <a:t>Widen coverage of informal sector</a:t>
            </a:r>
          </a:p>
          <a:p>
            <a:r>
              <a:rPr lang="en-US" dirty="0" smtClean="0"/>
              <a:t>Need to improve revenue collection procedures</a:t>
            </a:r>
          </a:p>
          <a:p>
            <a:pPr lvl="1"/>
            <a:r>
              <a:rPr lang="en-US" dirty="0" smtClean="0"/>
              <a:t>Strengthen capacity of tax administration to enforce compliance</a:t>
            </a:r>
          </a:p>
          <a:p>
            <a:pPr lvl="1"/>
            <a:r>
              <a:rPr lang="en-US" dirty="0" smtClean="0"/>
              <a:t>Simplify taxes and encourage voluntary compliance</a:t>
            </a:r>
          </a:p>
          <a:p>
            <a:pPr lvl="1"/>
            <a:r>
              <a:rPr lang="en-US" dirty="0" smtClean="0"/>
              <a:t>Fight against corruption</a:t>
            </a:r>
            <a:endParaRPr lang="en-US" dirty="0"/>
          </a:p>
        </p:txBody>
      </p:sp>
    </p:spTree>
    <p:extLst>
      <p:ext uri="{BB962C8B-B14F-4D97-AF65-F5344CB8AC3E}">
        <p14:creationId xmlns:p14="http://schemas.microsoft.com/office/powerpoint/2010/main" val="327876656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en-US" noProof="0"/>
          </a:p>
        </p:txBody>
      </p:sp>
      <p:sp>
        <p:nvSpPr>
          <p:cNvPr id="3" name="Tijdelijke aanduiding voor inhoud 2"/>
          <p:cNvSpPr>
            <a:spLocks noGrp="1"/>
          </p:cNvSpPr>
          <p:nvPr>
            <p:ph idx="1"/>
          </p:nvPr>
        </p:nvSpPr>
        <p:spPr/>
        <p:txBody>
          <a:bodyPr/>
          <a:lstStyle/>
          <a:p>
            <a:endParaRPr lang="nl-NL" dirty="0"/>
          </a:p>
        </p:txBody>
      </p:sp>
      <p:pic>
        <p:nvPicPr>
          <p:cNvPr id="184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88639"/>
            <a:ext cx="8778126" cy="64853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kstvak 3"/>
          <p:cNvSpPr txBox="1"/>
          <p:nvPr/>
        </p:nvSpPr>
        <p:spPr>
          <a:xfrm>
            <a:off x="2399236" y="1547716"/>
            <a:ext cx="2520280" cy="400110"/>
          </a:xfrm>
          <a:prstGeom prst="rect">
            <a:avLst/>
          </a:prstGeom>
          <a:noFill/>
        </p:spPr>
        <p:txBody>
          <a:bodyPr wrap="square" rtlCol="0">
            <a:spAutoFit/>
          </a:bodyPr>
          <a:lstStyle/>
          <a:p>
            <a:r>
              <a:rPr lang="nl-NL" sz="2000" dirty="0" smtClean="0"/>
              <a:t>OECD </a:t>
            </a:r>
            <a:r>
              <a:rPr lang="nl-NL" sz="2000" dirty="0" err="1" smtClean="0"/>
              <a:t>average</a:t>
            </a:r>
            <a:r>
              <a:rPr lang="nl-NL" sz="2000" dirty="0"/>
              <a:t> </a:t>
            </a:r>
            <a:r>
              <a:rPr lang="nl-NL" sz="2000" dirty="0" smtClean="0"/>
              <a:t>=  36%</a:t>
            </a:r>
            <a:endParaRPr lang="nl-NL" sz="2000" dirty="0"/>
          </a:p>
        </p:txBody>
      </p:sp>
    </p:spTree>
    <p:extLst>
      <p:ext uri="{BB962C8B-B14F-4D97-AF65-F5344CB8AC3E}">
        <p14:creationId xmlns:p14="http://schemas.microsoft.com/office/powerpoint/2010/main" val="131917414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Consumption Tax</a:t>
            </a:r>
            <a:endParaRPr lang="en-US" dirty="0"/>
          </a:p>
        </p:txBody>
      </p:sp>
      <p:sp>
        <p:nvSpPr>
          <p:cNvPr id="3" name="Tijdelijke aanduiding voor inhoud 2"/>
          <p:cNvSpPr>
            <a:spLocks noGrp="1"/>
          </p:cNvSpPr>
          <p:nvPr>
            <p:ph idx="1"/>
          </p:nvPr>
        </p:nvSpPr>
        <p:spPr/>
        <p:txBody>
          <a:bodyPr>
            <a:normAutofit fontScale="92500" lnSpcReduction="10000"/>
          </a:bodyPr>
          <a:lstStyle/>
          <a:p>
            <a:r>
              <a:rPr lang="en-US" dirty="0" smtClean="0"/>
              <a:t>Provides broad tax base</a:t>
            </a:r>
          </a:p>
          <a:p>
            <a:pPr lvl="1"/>
            <a:r>
              <a:rPr lang="en-US" dirty="0" smtClean="0"/>
              <a:t>Peru: 18% VAT, 40% of tax revenue</a:t>
            </a:r>
          </a:p>
          <a:p>
            <a:pPr lvl="1"/>
            <a:r>
              <a:rPr lang="en-US" dirty="0" smtClean="0"/>
              <a:t>Sri Lanka: VAT = 2/3 of tax revenue</a:t>
            </a:r>
          </a:p>
          <a:p>
            <a:r>
              <a:rPr lang="en-US" dirty="0" smtClean="0"/>
              <a:t>Low and relatively flat rates across broad base of goods and services are relatively easy to collect and administer</a:t>
            </a:r>
          </a:p>
          <a:p>
            <a:r>
              <a:rPr lang="en-US" dirty="0" smtClean="0"/>
              <a:t>Needs to be low for basic necessities (esp. food)</a:t>
            </a:r>
          </a:p>
          <a:p>
            <a:r>
              <a:rPr lang="en-US" dirty="0" smtClean="0"/>
              <a:t>Special case: excise tax</a:t>
            </a:r>
          </a:p>
          <a:p>
            <a:pPr lvl="1"/>
            <a:r>
              <a:rPr lang="en-US" dirty="0" smtClean="0"/>
              <a:t>Taxing goods with negative externalities</a:t>
            </a:r>
          </a:p>
          <a:p>
            <a:pPr lvl="1"/>
            <a:r>
              <a:rPr lang="en-US" dirty="0" smtClean="0"/>
              <a:t>May be politically better acceptable</a:t>
            </a:r>
          </a:p>
          <a:p>
            <a:pPr marL="0" indent="0">
              <a:buNone/>
            </a:pPr>
            <a:endParaRPr lang="en-US" dirty="0" smtClean="0"/>
          </a:p>
        </p:txBody>
      </p:sp>
    </p:spTree>
    <p:extLst>
      <p:ext uri="{BB962C8B-B14F-4D97-AF65-F5344CB8AC3E}">
        <p14:creationId xmlns:p14="http://schemas.microsoft.com/office/powerpoint/2010/main" val="82850602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Payroll and income tax</a:t>
            </a:r>
            <a:endParaRPr lang="en-US" dirty="0"/>
          </a:p>
        </p:txBody>
      </p:sp>
      <p:sp>
        <p:nvSpPr>
          <p:cNvPr id="3" name="Tijdelijke aanduiding voor inhoud 2"/>
          <p:cNvSpPr>
            <a:spLocks noGrp="1"/>
          </p:cNvSpPr>
          <p:nvPr>
            <p:ph idx="1"/>
          </p:nvPr>
        </p:nvSpPr>
        <p:spPr/>
        <p:txBody>
          <a:bodyPr>
            <a:normAutofit fontScale="92500" lnSpcReduction="20000"/>
          </a:bodyPr>
          <a:lstStyle/>
          <a:p>
            <a:r>
              <a:rPr lang="en-US" dirty="0" smtClean="0"/>
              <a:t>Main financing source for SP in developed countries (esp. payroll taxes – social contributions for social insurance type benefits)</a:t>
            </a:r>
          </a:p>
          <a:p>
            <a:r>
              <a:rPr lang="en-US" dirty="0" smtClean="0"/>
              <a:t>Some MICS went the same way by taxing wages of those working in formal sector</a:t>
            </a:r>
          </a:p>
          <a:p>
            <a:pPr lvl="1"/>
            <a:r>
              <a:rPr lang="en-US" dirty="0" smtClean="0"/>
              <a:t>Brazil: payroll tax for formal workers finances means-tested pension in urban areas</a:t>
            </a:r>
          </a:p>
          <a:p>
            <a:r>
              <a:rPr lang="en-US" dirty="0" smtClean="0"/>
              <a:t>Not an option for LICS (and many MICS</a:t>
            </a:r>
          </a:p>
          <a:p>
            <a:pPr lvl="1"/>
            <a:r>
              <a:rPr lang="en-US" dirty="0" smtClean="0"/>
              <a:t>Formal sector too small</a:t>
            </a:r>
          </a:p>
          <a:p>
            <a:r>
              <a:rPr lang="en-US" dirty="0" smtClean="0"/>
              <a:t>Payroll tax may also reduce incentive for workers to move into formal sector</a:t>
            </a:r>
            <a:endParaRPr lang="en-US" dirty="0"/>
          </a:p>
        </p:txBody>
      </p:sp>
    </p:spTree>
    <p:extLst>
      <p:ext uri="{BB962C8B-B14F-4D97-AF65-F5344CB8AC3E}">
        <p14:creationId xmlns:p14="http://schemas.microsoft.com/office/powerpoint/2010/main" val="227938687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Natural resource tax</a:t>
            </a:r>
            <a:endParaRPr lang="en-US" dirty="0"/>
          </a:p>
        </p:txBody>
      </p:sp>
      <p:sp>
        <p:nvSpPr>
          <p:cNvPr id="3" name="Tijdelijke aanduiding voor inhoud 2"/>
          <p:cNvSpPr>
            <a:spLocks noGrp="1"/>
          </p:cNvSpPr>
          <p:nvPr>
            <p:ph idx="1"/>
          </p:nvPr>
        </p:nvSpPr>
        <p:spPr/>
        <p:txBody>
          <a:bodyPr>
            <a:normAutofit fontScale="92500" lnSpcReduction="10000"/>
          </a:bodyPr>
          <a:lstStyle/>
          <a:p>
            <a:r>
              <a:rPr lang="en-US" dirty="0" smtClean="0"/>
              <a:t>Only relevant for mineral-rich countries</a:t>
            </a:r>
          </a:p>
          <a:p>
            <a:r>
              <a:rPr lang="en-US" dirty="0" smtClean="0"/>
              <a:t>Fiscal space can be increased/created with relatively limited public administration</a:t>
            </a:r>
          </a:p>
          <a:p>
            <a:pPr lvl="1"/>
            <a:r>
              <a:rPr lang="en-US" dirty="0" smtClean="0"/>
              <a:t>Bolivia: universal pension financed by SOE privatization, later by a Direct Hydrocarbon Tax</a:t>
            </a:r>
          </a:p>
          <a:p>
            <a:r>
              <a:rPr lang="en-US" dirty="0" smtClean="0"/>
              <a:t>Drawback: </a:t>
            </a:r>
          </a:p>
          <a:p>
            <a:pPr lvl="1"/>
            <a:r>
              <a:rPr lang="en-US" dirty="0" smtClean="0"/>
              <a:t>usually heavy reliance on exports and dependence on world prices</a:t>
            </a:r>
          </a:p>
          <a:p>
            <a:pPr lvl="1"/>
            <a:r>
              <a:rPr lang="en-US" dirty="0" smtClean="0"/>
              <a:t>Governments lack incentives to invest in other sectors, or to develop effective tax systems and institutions</a:t>
            </a:r>
            <a:endParaRPr lang="en-US" dirty="0"/>
          </a:p>
        </p:txBody>
      </p:sp>
    </p:spTree>
    <p:extLst>
      <p:ext uri="{BB962C8B-B14F-4D97-AF65-F5344CB8AC3E}">
        <p14:creationId xmlns:p14="http://schemas.microsoft.com/office/powerpoint/2010/main" val="11547145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A lot has been done</a:t>
            </a:r>
            <a:endParaRPr lang="en-US" dirty="0"/>
          </a:p>
        </p:txBody>
      </p:sp>
      <p:sp>
        <p:nvSpPr>
          <p:cNvPr id="3" name="Tijdelijke aanduiding voor inhoud 2"/>
          <p:cNvSpPr>
            <a:spLocks noGrp="1"/>
          </p:cNvSpPr>
          <p:nvPr>
            <p:ph idx="1"/>
          </p:nvPr>
        </p:nvSpPr>
        <p:spPr>
          <a:xfrm>
            <a:off x="457200" y="2204865"/>
            <a:ext cx="8229600" cy="3816524"/>
          </a:xfrm>
        </p:spPr>
        <p:txBody>
          <a:bodyPr/>
          <a:lstStyle/>
          <a:p>
            <a:r>
              <a:rPr lang="en-US" sz="1800" dirty="0" smtClean="0"/>
              <a:t>ILO: Groundbreaking work</a:t>
            </a:r>
          </a:p>
          <a:p>
            <a:pPr lvl="1"/>
            <a:r>
              <a:rPr lang="en-US" sz="1600" dirty="0" smtClean="0"/>
              <a:t>Affordability studies of social protection in LICS (</a:t>
            </a:r>
            <a:r>
              <a:rPr lang="en-US" sz="1600" dirty="0" err="1" smtClean="0"/>
              <a:t>Cichon</a:t>
            </a:r>
            <a:r>
              <a:rPr lang="en-US" sz="1600" dirty="0" smtClean="0"/>
              <a:t>, </a:t>
            </a:r>
            <a:r>
              <a:rPr lang="en-US" sz="1600" dirty="0" err="1" smtClean="0"/>
              <a:t>Hagemejer</a:t>
            </a:r>
            <a:r>
              <a:rPr lang="en-US" sz="1600" dirty="0" smtClean="0"/>
              <a:t>, </a:t>
            </a:r>
            <a:r>
              <a:rPr lang="en-US" sz="1600" dirty="0" err="1" smtClean="0"/>
              <a:t>Behrendt</a:t>
            </a:r>
            <a:r>
              <a:rPr lang="en-US" sz="1600" dirty="0" smtClean="0"/>
              <a:t>, etc.)</a:t>
            </a:r>
          </a:p>
          <a:p>
            <a:pPr lvl="1"/>
            <a:r>
              <a:rPr lang="en-US" sz="1600" dirty="0" smtClean="0"/>
              <a:t>Social security expenditure database (accessible from GESS website)</a:t>
            </a:r>
          </a:p>
          <a:p>
            <a:r>
              <a:rPr lang="en-US" sz="1800" dirty="0" smtClean="0"/>
              <a:t>UNDP (Poverty Center), UNICEF (</a:t>
            </a:r>
            <a:r>
              <a:rPr lang="en-US" sz="1800" dirty="0" err="1" smtClean="0"/>
              <a:t>Bachelet</a:t>
            </a:r>
            <a:r>
              <a:rPr lang="en-US" sz="1800" dirty="0" smtClean="0"/>
              <a:t> report, </a:t>
            </a:r>
            <a:r>
              <a:rPr lang="en-US" sz="1800" dirty="0" err="1" smtClean="0"/>
              <a:t>a.o.</a:t>
            </a:r>
            <a:r>
              <a:rPr lang="en-US" sz="1800" dirty="0" smtClean="0"/>
              <a:t>)</a:t>
            </a:r>
          </a:p>
          <a:p>
            <a:r>
              <a:rPr lang="en-US" sz="1800" dirty="0" smtClean="0"/>
              <a:t>Academia and research centers (</a:t>
            </a:r>
            <a:r>
              <a:rPr lang="en-US" sz="1800" dirty="0" err="1" smtClean="0"/>
              <a:t>ManU</a:t>
            </a:r>
            <a:r>
              <a:rPr lang="en-US" sz="1800" dirty="0" smtClean="0"/>
              <a:t>, ODI, IDS, EPRI, </a:t>
            </a:r>
            <a:r>
              <a:rPr lang="en-US" sz="1800" dirty="0" err="1" smtClean="0"/>
              <a:t>MGSoG</a:t>
            </a:r>
            <a:r>
              <a:rPr lang="en-US" sz="1800" dirty="0" smtClean="0"/>
              <a:t>, </a:t>
            </a:r>
            <a:r>
              <a:rPr lang="en-US" sz="1800" dirty="0" err="1" smtClean="0"/>
              <a:t>etc</a:t>
            </a:r>
            <a:r>
              <a:rPr lang="en-US" sz="1800" dirty="0" smtClean="0"/>
              <a:t>)</a:t>
            </a:r>
          </a:p>
          <a:p>
            <a:r>
              <a:rPr lang="en-US" sz="1800" dirty="0" err="1" smtClean="0"/>
              <a:t>HelpAge</a:t>
            </a:r>
            <a:r>
              <a:rPr lang="en-US" sz="1800" dirty="0" smtClean="0"/>
              <a:t>: pension watch, tool to calculate costs of universal pension</a:t>
            </a:r>
          </a:p>
          <a:p>
            <a:r>
              <a:rPr lang="en-US" sz="1800" dirty="0" smtClean="0"/>
              <a:t>ADB: social protection index, expenditure data</a:t>
            </a:r>
          </a:p>
          <a:p>
            <a:r>
              <a:rPr lang="en-US" sz="1800" dirty="0" smtClean="0"/>
              <a:t>IMF: recognition that SP can play a role as automatic stabilizers during crisis</a:t>
            </a:r>
          </a:p>
          <a:p>
            <a:r>
              <a:rPr lang="en-US" sz="1800" dirty="0" smtClean="0"/>
              <a:t>Most recently: FAO wants ‘to </a:t>
            </a:r>
            <a:r>
              <a:rPr lang="en-US" sz="1800" dirty="0" err="1" smtClean="0"/>
              <a:t>jumb</a:t>
            </a:r>
            <a:r>
              <a:rPr lang="en-US" sz="1800" dirty="0" smtClean="0"/>
              <a:t> on board’</a:t>
            </a:r>
          </a:p>
          <a:p>
            <a:endParaRPr lang="en-US" sz="1800" dirty="0"/>
          </a:p>
        </p:txBody>
      </p:sp>
    </p:spTree>
    <p:extLst>
      <p:ext uri="{BB962C8B-B14F-4D97-AF65-F5344CB8AC3E}">
        <p14:creationId xmlns:p14="http://schemas.microsoft.com/office/powerpoint/2010/main" val="29785652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536" y="1124744"/>
            <a:ext cx="8229600" cy="936625"/>
          </a:xfrm>
        </p:spPr>
        <p:txBody>
          <a:bodyPr>
            <a:normAutofit/>
          </a:bodyPr>
          <a:lstStyle/>
          <a:p>
            <a:r>
              <a:rPr lang="en-US" sz="2000" noProof="0" dirty="0" smtClean="0"/>
              <a:t>Share of tax revenues </a:t>
            </a:r>
            <a:r>
              <a:rPr lang="en-US" sz="2000" noProof="0" dirty="0" err="1" smtClean="0"/>
              <a:t>i</a:t>
            </a:r>
            <a:r>
              <a:rPr lang="en-US" sz="2000" dirty="0" smtClean="0"/>
              <a:t>s increasing in emerging economies</a:t>
            </a:r>
            <a:endParaRPr lang="en-US" sz="2000" noProof="0"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2060848"/>
            <a:ext cx="8431178" cy="47040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9491393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noProof="0" dirty="0" smtClean="0"/>
              <a:t>Composition differs from OECD</a:t>
            </a:r>
            <a:endParaRPr lang="en-US" noProof="0"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853" y="2492896"/>
            <a:ext cx="8363163" cy="3744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6733173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536" y="1124744"/>
            <a:ext cx="8229600" cy="936625"/>
          </a:xfrm>
        </p:spPr>
        <p:txBody>
          <a:bodyPr/>
          <a:lstStyle/>
          <a:p>
            <a:r>
              <a:rPr lang="en-US" dirty="0" smtClean="0"/>
              <a:t>ODA</a:t>
            </a:r>
            <a:endParaRPr lang="en-US" dirty="0"/>
          </a:p>
        </p:txBody>
      </p:sp>
      <p:sp>
        <p:nvSpPr>
          <p:cNvPr id="3" name="Tijdelijke aanduiding voor inhoud 2"/>
          <p:cNvSpPr>
            <a:spLocks noGrp="1"/>
          </p:cNvSpPr>
          <p:nvPr>
            <p:ph idx="1"/>
          </p:nvPr>
        </p:nvSpPr>
        <p:spPr>
          <a:xfrm>
            <a:off x="457200" y="1916832"/>
            <a:ext cx="8229600" cy="4608511"/>
          </a:xfrm>
        </p:spPr>
        <p:txBody>
          <a:bodyPr>
            <a:noAutofit/>
          </a:bodyPr>
          <a:lstStyle/>
          <a:p>
            <a:r>
              <a:rPr lang="en-US" sz="1600" dirty="0" smtClean="0"/>
              <a:t>Important for initial direct funding of SP programs, especially in LICS</a:t>
            </a:r>
          </a:p>
          <a:p>
            <a:pPr lvl="1"/>
            <a:r>
              <a:rPr lang="en-US" sz="1600" dirty="0" smtClean="0"/>
              <a:t>Support of development of institutions and administrative capacity</a:t>
            </a:r>
          </a:p>
          <a:p>
            <a:pPr lvl="1"/>
            <a:r>
              <a:rPr lang="en-US" sz="1600" dirty="0" smtClean="0"/>
              <a:t>Support of pilots</a:t>
            </a:r>
          </a:p>
          <a:p>
            <a:r>
              <a:rPr lang="en-US" sz="1600" dirty="0" smtClean="0"/>
              <a:t>Challenge: sustainability </a:t>
            </a:r>
          </a:p>
          <a:p>
            <a:pPr lvl="1"/>
            <a:r>
              <a:rPr lang="en-US" sz="1600" dirty="0" smtClean="0"/>
              <a:t>if insufficient government ownership and capacity</a:t>
            </a:r>
          </a:p>
          <a:p>
            <a:pPr lvl="1"/>
            <a:r>
              <a:rPr lang="en-US" sz="1600" dirty="0" smtClean="0"/>
              <a:t>If (pilot) transfers not translated into entitlements</a:t>
            </a:r>
          </a:p>
          <a:p>
            <a:pPr lvl="1"/>
            <a:r>
              <a:rPr lang="en-US" sz="1600" dirty="0" smtClean="0"/>
              <a:t>ODA often inflexible and unreliable; transaction costs can be high</a:t>
            </a:r>
          </a:p>
          <a:p>
            <a:r>
              <a:rPr lang="en-US" sz="1600" dirty="0" smtClean="0"/>
              <a:t>Special case: debt relief</a:t>
            </a:r>
          </a:p>
          <a:p>
            <a:pPr lvl="1"/>
            <a:r>
              <a:rPr lang="en-US" sz="1600" dirty="0" smtClean="0"/>
              <a:t>Can free up fiscal space</a:t>
            </a:r>
          </a:p>
          <a:p>
            <a:pPr lvl="1"/>
            <a:r>
              <a:rPr lang="en-US" sz="1600" dirty="0" smtClean="0"/>
              <a:t>Need to earmark debt relief funds for SP, possibly separating from other public expenditures</a:t>
            </a:r>
          </a:p>
          <a:p>
            <a:pPr lvl="1"/>
            <a:r>
              <a:rPr lang="en-US" sz="1600" dirty="0" smtClean="0"/>
              <a:t>Explicitly link to social protection </a:t>
            </a:r>
          </a:p>
          <a:p>
            <a:pPr marL="0" indent="0">
              <a:buNone/>
            </a:pPr>
            <a:endParaRPr lang="en-US" sz="1600" dirty="0"/>
          </a:p>
        </p:txBody>
      </p:sp>
    </p:spTree>
    <p:extLst>
      <p:ext uri="{BB962C8B-B14F-4D97-AF65-F5344CB8AC3E}">
        <p14:creationId xmlns:p14="http://schemas.microsoft.com/office/powerpoint/2010/main" val="133450279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Reallocation of resources</a:t>
            </a:r>
            <a:endParaRPr lang="en-US" dirty="0"/>
          </a:p>
        </p:txBody>
      </p:sp>
      <p:sp>
        <p:nvSpPr>
          <p:cNvPr id="3" name="Tijdelijke aanduiding voor inhoud 2"/>
          <p:cNvSpPr>
            <a:spLocks noGrp="1"/>
          </p:cNvSpPr>
          <p:nvPr>
            <p:ph idx="1"/>
          </p:nvPr>
        </p:nvSpPr>
        <p:spPr/>
        <p:txBody>
          <a:bodyPr>
            <a:normAutofit lnSpcReduction="10000"/>
          </a:bodyPr>
          <a:lstStyle/>
          <a:p>
            <a:r>
              <a:rPr lang="en-US" dirty="0" smtClean="0"/>
              <a:t>Shift expenditures from inefficient or inequitable allocations</a:t>
            </a:r>
          </a:p>
          <a:p>
            <a:pPr lvl="1"/>
            <a:r>
              <a:rPr lang="en-US" dirty="0" smtClean="0"/>
              <a:t>Mexico C.: social pension financed by reducing senior officials’ travel and salaries</a:t>
            </a:r>
          </a:p>
          <a:p>
            <a:r>
              <a:rPr lang="en-US" dirty="0" smtClean="0"/>
              <a:t>Reduce unproductive spending, especially if it is recurrent</a:t>
            </a:r>
          </a:p>
          <a:p>
            <a:r>
              <a:rPr lang="en-US" dirty="0" smtClean="0"/>
              <a:t>Considerations:</a:t>
            </a:r>
          </a:p>
          <a:p>
            <a:pPr lvl="1"/>
            <a:r>
              <a:rPr lang="en-US" dirty="0" smtClean="0"/>
              <a:t>Balance spending in and between sectors</a:t>
            </a:r>
          </a:p>
          <a:p>
            <a:r>
              <a:rPr lang="en-US" dirty="0" smtClean="0"/>
              <a:t>However, annual margins generally small</a:t>
            </a:r>
          </a:p>
        </p:txBody>
      </p:sp>
    </p:spTree>
    <p:extLst>
      <p:ext uri="{BB962C8B-B14F-4D97-AF65-F5344CB8AC3E}">
        <p14:creationId xmlns:p14="http://schemas.microsoft.com/office/powerpoint/2010/main" val="286166704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Government borrowing</a:t>
            </a:r>
            <a:endParaRPr lang="en-US" dirty="0"/>
          </a:p>
        </p:txBody>
      </p:sp>
      <p:sp>
        <p:nvSpPr>
          <p:cNvPr id="3" name="Tijdelijke aanduiding voor inhoud 2"/>
          <p:cNvSpPr>
            <a:spLocks noGrp="1"/>
          </p:cNvSpPr>
          <p:nvPr>
            <p:ph idx="1"/>
          </p:nvPr>
        </p:nvSpPr>
        <p:spPr/>
        <p:txBody>
          <a:bodyPr>
            <a:normAutofit fontScale="85000" lnSpcReduction="20000"/>
          </a:bodyPr>
          <a:lstStyle/>
          <a:p>
            <a:r>
              <a:rPr lang="en-US" dirty="0" smtClean="0"/>
              <a:t>Not sustainable in medium to long term!</a:t>
            </a:r>
          </a:p>
          <a:p>
            <a:r>
              <a:rPr lang="en-US" dirty="0" smtClean="0"/>
              <a:t>Only if return on expenditures justifies investment</a:t>
            </a:r>
          </a:p>
          <a:p>
            <a:r>
              <a:rPr lang="en-US" dirty="0" smtClean="0"/>
              <a:t>Fiscal deficit and rise in public debt</a:t>
            </a:r>
          </a:p>
          <a:p>
            <a:pPr lvl="1"/>
            <a:r>
              <a:rPr lang="en-US" dirty="0" smtClean="0"/>
              <a:t>Interest rates may increase</a:t>
            </a:r>
          </a:p>
          <a:p>
            <a:pPr lvl="1"/>
            <a:r>
              <a:rPr lang="en-US" dirty="0" smtClean="0"/>
              <a:t>Shifting burden to next generation</a:t>
            </a:r>
          </a:p>
          <a:p>
            <a:pPr lvl="1"/>
            <a:r>
              <a:rPr lang="en-US" dirty="0" smtClean="0"/>
              <a:t>Potentially adverse implications for future growth</a:t>
            </a:r>
          </a:p>
          <a:p>
            <a:r>
              <a:rPr lang="en-US" dirty="0" smtClean="0"/>
              <a:t>Should be limited to infrastructure projects</a:t>
            </a:r>
          </a:p>
          <a:p>
            <a:r>
              <a:rPr lang="en-US" dirty="0" smtClean="0"/>
              <a:t>But: most CCTs in LA are financed (partially) by WB and IADB loans (</a:t>
            </a:r>
            <a:r>
              <a:rPr lang="en-US" dirty="0" err="1" smtClean="0"/>
              <a:t>Barrientos</a:t>
            </a:r>
            <a:r>
              <a:rPr lang="en-US" dirty="0" smtClean="0"/>
              <a:t> in </a:t>
            </a:r>
            <a:r>
              <a:rPr lang="en-US" dirty="0" err="1" smtClean="0"/>
              <a:t>HelpAge</a:t>
            </a:r>
            <a:r>
              <a:rPr lang="en-US" dirty="0" smtClean="0"/>
              <a:t> 2011b)</a:t>
            </a:r>
          </a:p>
          <a:p>
            <a:pPr lvl="1"/>
            <a:r>
              <a:rPr lang="en-US" dirty="0" smtClean="0"/>
              <a:t>Sustainability?</a:t>
            </a:r>
          </a:p>
          <a:p>
            <a:pPr lvl="1"/>
            <a:r>
              <a:rPr lang="en-US" dirty="0" smtClean="0"/>
              <a:t>(and: all social pensions in region are financed from domestic resources…)</a:t>
            </a:r>
            <a:endParaRPr lang="en-US" dirty="0"/>
          </a:p>
        </p:txBody>
      </p:sp>
    </p:spTree>
    <p:extLst>
      <p:ext uri="{BB962C8B-B14F-4D97-AF65-F5344CB8AC3E}">
        <p14:creationId xmlns:p14="http://schemas.microsoft.com/office/powerpoint/2010/main" val="36338837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536" y="993792"/>
            <a:ext cx="8229600" cy="936625"/>
          </a:xfrm>
        </p:spPr>
        <p:txBody>
          <a:bodyPr/>
          <a:lstStyle/>
          <a:p>
            <a:r>
              <a:rPr lang="en-US" dirty="0" smtClean="0"/>
              <a:t>Policy options to enhance FS</a:t>
            </a:r>
            <a:endParaRPr lang="en-US" noProof="0"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1829304"/>
            <a:ext cx="6652308" cy="49275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hthoek 2"/>
          <p:cNvSpPr/>
          <p:nvPr/>
        </p:nvSpPr>
        <p:spPr>
          <a:xfrm>
            <a:off x="5364088" y="4529877"/>
            <a:ext cx="1944216"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446985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3528" y="1124744"/>
            <a:ext cx="8229600" cy="936625"/>
          </a:xfrm>
        </p:spPr>
        <p:txBody>
          <a:bodyPr/>
          <a:lstStyle/>
          <a:p>
            <a:r>
              <a:rPr lang="en-US" dirty="0" smtClean="0"/>
              <a:t>Innovative financing</a:t>
            </a:r>
            <a:endParaRPr lang="en-US" dirty="0"/>
          </a:p>
        </p:txBody>
      </p:sp>
      <p:sp>
        <p:nvSpPr>
          <p:cNvPr id="3" name="Tijdelijke aanduiding voor inhoud 2"/>
          <p:cNvSpPr>
            <a:spLocks noGrp="1"/>
          </p:cNvSpPr>
          <p:nvPr>
            <p:ph idx="1"/>
          </p:nvPr>
        </p:nvSpPr>
        <p:spPr>
          <a:xfrm>
            <a:off x="457200" y="2060848"/>
            <a:ext cx="8229600" cy="4392487"/>
          </a:xfrm>
        </p:spPr>
        <p:txBody>
          <a:bodyPr>
            <a:noAutofit/>
          </a:bodyPr>
          <a:lstStyle/>
          <a:p>
            <a:r>
              <a:rPr lang="en-US" sz="1800" dirty="0" smtClean="0"/>
              <a:t>Financial transaction tax</a:t>
            </a:r>
          </a:p>
          <a:p>
            <a:pPr lvl="1"/>
            <a:r>
              <a:rPr lang="en-US" sz="1800" dirty="0" smtClean="0"/>
              <a:t>Tax on share trades</a:t>
            </a:r>
          </a:p>
          <a:p>
            <a:pPr lvl="1"/>
            <a:r>
              <a:rPr lang="en-US" sz="1800" dirty="0" smtClean="0"/>
              <a:t>Raises less than 0.5% of GDP on average, but potential to yield 48 billion USD/year in G20</a:t>
            </a:r>
          </a:p>
          <a:p>
            <a:pPr lvl="1"/>
            <a:r>
              <a:rPr lang="en-US" sz="1800" dirty="0" smtClean="0"/>
              <a:t>Brazil: helped consolidating health system</a:t>
            </a:r>
          </a:p>
          <a:p>
            <a:r>
              <a:rPr lang="en-US" sz="1800" dirty="0" smtClean="0"/>
              <a:t>Global currency transaction tax</a:t>
            </a:r>
          </a:p>
          <a:p>
            <a:pPr lvl="1"/>
            <a:r>
              <a:rPr lang="en-US" sz="1800" dirty="0" smtClean="0"/>
              <a:t>0.005% tax on FEX transactions could raise up to 36 billion USD/year for 4 major currencies</a:t>
            </a:r>
          </a:p>
          <a:p>
            <a:r>
              <a:rPr lang="en-US" sz="1800" dirty="0" smtClean="0"/>
              <a:t>Solidarity levy on airline tickets</a:t>
            </a:r>
          </a:p>
          <a:p>
            <a:pPr lvl="1"/>
            <a:r>
              <a:rPr lang="en-US" sz="1800" dirty="0" smtClean="0"/>
              <a:t>Brazil, France, Norway and UK agreed to tax airline tickets and support basic health protection in LICS</a:t>
            </a:r>
          </a:p>
          <a:p>
            <a:pPr lvl="1"/>
            <a:r>
              <a:rPr lang="en-US" sz="1800" dirty="0" smtClean="0"/>
              <a:t>1 – 40 USD/ticket</a:t>
            </a:r>
          </a:p>
          <a:p>
            <a:pPr lvl="1"/>
            <a:r>
              <a:rPr lang="en-US" sz="1800" dirty="0" smtClean="0"/>
              <a:t>Since 2006, 2 billion USD collected; funded programs in 94 countries</a:t>
            </a:r>
            <a:endParaRPr lang="en-US" sz="1800" dirty="0"/>
          </a:p>
        </p:txBody>
      </p:sp>
    </p:spTree>
    <p:extLst>
      <p:ext uri="{BB962C8B-B14F-4D97-AF65-F5344CB8AC3E}">
        <p14:creationId xmlns:p14="http://schemas.microsoft.com/office/powerpoint/2010/main" val="364881644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Measuring fiscal space?</a:t>
            </a:r>
            <a:endParaRPr lang="en-US" dirty="0"/>
          </a:p>
        </p:txBody>
      </p:sp>
      <p:sp>
        <p:nvSpPr>
          <p:cNvPr id="3" name="Tijdelijke aanduiding voor inhoud 2"/>
          <p:cNvSpPr>
            <a:spLocks noGrp="1"/>
          </p:cNvSpPr>
          <p:nvPr>
            <p:ph idx="1"/>
          </p:nvPr>
        </p:nvSpPr>
        <p:spPr/>
        <p:txBody>
          <a:bodyPr/>
          <a:lstStyle/>
          <a:p>
            <a:r>
              <a:rPr lang="en-US" smtClean="0"/>
              <a:t>Countries with low fiscal deficit and low tax revenues have more fiscal space (Bauer, et.al. 2010)</a:t>
            </a:r>
          </a:p>
          <a:p>
            <a:endParaRPr lang="en-US" smtClean="0"/>
          </a:p>
          <a:p>
            <a:r>
              <a:rPr lang="en-US" smtClean="0"/>
              <a:t>ODA is especially relevant for LICS, but to a lesser extent for Asia</a:t>
            </a:r>
          </a:p>
          <a:p>
            <a:r>
              <a:rPr lang="en-US" smtClean="0"/>
              <a:t>Reallocation of resources difficult to measure</a:t>
            </a:r>
          </a:p>
          <a:p>
            <a:endParaRPr lang="en-US" smtClean="0"/>
          </a:p>
          <a:p>
            <a:endParaRPr lang="en-US" dirty="0"/>
          </a:p>
        </p:txBody>
      </p:sp>
    </p:spTree>
    <p:extLst>
      <p:ext uri="{BB962C8B-B14F-4D97-AF65-F5344CB8AC3E}">
        <p14:creationId xmlns:p14="http://schemas.microsoft.com/office/powerpoint/2010/main" val="180554906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3528" y="1102304"/>
            <a:ext cx="8229600" cy="936625"/>
          </a:xfrm>
        </p:spPr>
        <p:txBody>
          <a:bodyPr/>
          <a:lstStyle/>
          <a:p>
            <a:r>
              <a:rPr lang="en-US" noProof="0" dirty="0" smtClean="0"/>
              <a:t>Fiscal deficits</a:t>
            </a:r>
            <a:endParaRPr lang="en-US" noProof="0" dirty="0"/>
          </a:p>
        </p:txBody>
      </p:sp>
      <p:pic>
        <p:nvPicPr>
          <p:cNvPr id="215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878163"/>
            <a:ext cx="8392010" cy="46840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4955582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42424" y="1052736"/>
            <a:ext cx="8229600" cy="936625"/>
          </a:xfrm>
        </p:spPr>
        <p:txBody>
          <a:bodyPr/>
          <a:lstStyle/>
          <a:p>
            <a:r>
              <a:rPr lang="en-US" noProof="0" dirty="0" smtClean="0"/>
              <a:t>Tax burden</a:t>
            </a:r>
            <a:endParaRPr lang="en-US" noProof="0" dirty="0"/>
          </a:p>
        </p:txBody>
      </p:sp>
      <p:pic>
        <p:nvPicPr>
          <p:cNvPr id="225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1844824"/>
            <a:ext cx="7138441" cy="48623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312289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noProof="0" smtClean="0"/>
              <a:t>Outline</a:t>
            </a:r>
            <a:endParaRPr lang="en-US" noProof="0"/>
          </a:p>
        </p:txBody>
      </p:sp>
      <p:sp>
        <p:nvSpPr>
          <p:cNvPr id="3" name="Tijdelijke aanduiding voor inhoud 2"/>
          <p:cNvSpPr>
            <a:spLocks noGrp="1"/>
          </p:cNvSpPr>
          <p:nvPr>
            <p:ph idx="1"/>
          </p:nvPr>
        </p:nvSpPr>
        <p:spPr/>
        <p:txBody>
          <a:bodyPr/>
          <a:lstStyle/>
          <a:p>
            <a:r>
              <a:rPr lang="en-US" noProof="0" dirty="0" smtClean="0"/>
              <a:t>What are the costs of SP?</a:t>
            </a:r>
          </a:p>
          <a:p>
            <a:pPr marL="457200" lvl="1" indent="0">
              <a:buNone/>
            </a:pPr>
            <a:r>
              <a:rPr lang="en-US" dirty="0" smtClean="0">
                <a:sym typeface="Wingdings" pitchFamily="2" charset="2"/>
              </a:rPr>
              <a:t> </a:t>
            </a:r>
            <a:r>
              <a:rPr lang="en-US" dirty="0" smtClean="0"/>
              <a:t>Economic calculation</a:t>
            </a:r>
            <a:endParaRPr lang="en-US" noProof="0" dirty="0" smtClean="0"/>
          </a:p>
          <a:p>
            <a:r>
              <a:rPr lang="en-US" noProof="0" dirty="0" smtClean="0"/>
              <a:t>What are countries currently spending?</a:t>
            </a:r>
          </a:p>
          <a:p>
            <a:r>
              <a:rPr lang="en-US" noProof="0" dirty="0" smtClean="0"/>
              <a:t>Is it affordable?</a:t>
            </a:r>
          </a:p>
          <a:p>
            <a:pPr marL="457200" lvl="1" indent="0">
              <a:buNone/>
            </a:pPr>
            <a:r>
              <a:rPr lang="en-US" dirty="0" smtClean="0">
                <a:sym typeface="Wingdings" pitchFamily="2" charset="2"/>
              </a:rPr>
              <a:t> Political calculation</a:t>
            </a:r>
            <a:endParaRPr lang="en-US" noProof="0" dirty="0" smtClean="0"/>
          </a:p>
          <a:p>
            <a:r>
              <a:rPr lang="en-US" noProof="0" dirty="0" smtClean="0"/>
              <a:t>How to create fiscal space? </a:t>
            </a:r>
            <a:endParaRPr lang="en-US" noProof="0" dirty="0"/>
          </a:p>
        </p:txBody>
      </p:sp>
    </p:spTree>
    <p:extLst>
      <p:ext uri="{BB962C8B-B14F-4D97-AF65-F5344CB8AC3E}">
        <p14:creationId xmlns:p14="http://schemas.microsoft.com/office/powerpoint/2010/main" val="375210199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1520" y="1044309"/>
            <a:ext cx="8229600" cy="936625"/>
          </a:xfrm>
        </p:spPr>
        <p:txBody>
          <a:bodyPr/>
          <a:lstStyle/>
          <a:p>
            <a:r>
              <a:rPr lang="en-US" noProof="0" dirty="0" smtClean="0"/>
              <a:t>Fiscal space (…at least in theory)</a:t>
            </a:r>
            <a:endParaRPr lang="en-US" noProof="0" dirty="0"/>
          </a:p>
        </p:txBody>
      </p:sp>
      <p:pic>
        <p:nvPicPr>
          <p:cNvPr id="235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1971255"/>
            <a:ext cx="8468047" cy="4667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2855911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US" dirty="0" smtClean="0"/>
              <a:t>From fiscal space to actual spending</a:t>
            </a:r>
            <a:endParaRPr lang="en-US" dirty="0"/>
          </a:p>
        </p:txBody>
      </p:sp>
      <p:sp>
        <p:nvSpPr>
          <p:cNvPr id="3" name="Tijdelijke aanduiding voor inhoud 2"/>
          <p:cNvSpPr>
            <a:spLocks noGrp="1"/>
          </p:cNvSpPr>
          <p:nvPr>
            <p:ph idx="1"/>
          </p:nvPr>
        </p:nvSpPr>
        <p:spPr/>
        <p:txBody>
          <a:bodyPr/>
          <a:lstStyle/>
          <a:p>
            <a:r>
              <a:rPr lang="en-US" dirty="0" smtClean="0"/>
              <a:t>Through national budget process</a:t>
            </a:r>
          </a:p>
          <a:p>
            <a:r>
              <a:rPr lang="en-US" dirty="0" smtClean="0"/>
              <a:t>Budgeting is mainly incremental, with little space for new policy initiatives</a:t>
            </a:r>
          </a:p>
          <a:p>
            <a:r>
              <a:rPr lang="en-US" dirty="0" smtClean="0"/>
              <a:t>Politics matter: </a:t>
            </a:r>
          </a:p>
          <a:p>
            <a:pPr lvl="1"/>
            <a:r>
              <a:rPr lang="en-US" dirty="0" smtClean="0"/>
              <a:t>new SP initiatives require political support AND fiscal space</a:t>
            </a:r>
          </a:p>
          <a:p>
            <a:pPr lvl="1"/>
            <a:r>
              <a:rPr lang="en-US" dirty="0" smtClean="0"/>
              <a:t>Formal versus informal budget decision making process</a:t>
            </a:r>
            <a:endParaRPr lang="en-US" dirty="0"/>
          </a:p>
        </p:txBody>
      </p:sp>
    </p:spTree>
    <p:extLst>
      <p:ext uri="{BB962C8B-B14F-4D97-AF65-F5344CB8AC3E}">
        <p14:creationId xmlns:p14="http://schemas.microsoft.com/office/powerpoint/2010/main" val="228773038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536" y="1052736"/>
            <a:ext cx="8229600" cy="936625"/>
          </a:xfrm>
        </p:spPr>
        <p:txBody>
          <a:bodyPr/>
          <a:lstStyle/>
          <a:p>
            <a:r>
              <a:rPr lang="en-US" dirty="0" smtClean="0"/>
              <a:t>Key messages</a:t>
            </a:r>
            <a:endParaRPr lang="en-US" dirty="0"/>
          </a:p>
        </p:txBody>
      </p:sp>
      <p:sp>
        <p:nvSpPr>
          <p:cNvPr id="3" name="Tijdelijke aanduiding voor inhoud 2"/>
          <p:cNvSpPr>
            <a:spLocks noGrp="1"/>
          </p:cNvSpPr>
          <p:nvPr>
            <p:ph idx="1"/>
          </p:nvPr>
        </p:nvSpPr>
        <p:spPr>
          <a:xfrm>
            <a:off x="457200" y="1916833"/>
            <a:ext cx="8229600" cy="4608512"/>
          </a:xfrm>
        </p:spPr>
        <p:txBody>
          <a:bodyPr>
            <a:normAutofit fontScale="62500" lnSpcReduction="20000"/>
          </a:bodyPr>
          <a:lstStyle/>
          <a:p>
            <a:r>
              <a:rPr lang="en-US" dirty="0" smtClean="0"/>
              <a:t>Political (affordability) as well as fiscal (cost) considerations determine the scope of options for SP programs.</a:t>
            </a:r>
          </a:p>
          <a:p>
            <a:endParaRPr lang="en-US" dirty="0" smtClean="0"/>
          </a:p>
          <a:p>
            <a:r>
              <a:rPr lang="en-US" dirty="0" smtClean="0"/>
              <a:t>Fiscal space is country-context specific as it depends on political priorities and macro-economic conditions.</a:t>
            </a:r>
          </a:p>
          <a:p>
            <a:endParaRPr lang="en-US" dirty="0" smtClean="0"/>
          </a:p>
          <a:p>
            <a:r>
              <a:rPr lang="en-US" dirty="0" smtClean="0"/>
              <a:t>Domestic social and political priorities remain critical issues.</a:t>
            </a:r>
          </a:p>
          <a:p>
            <a:endParaRPr lang="en-US" dirty="0" smtClean="0"/>
          </a:p>
          <a:p>
            <a:r>
              <a:rPr lang="en-US" dirty="0" smtClean="0"/>
              <a:t>Financing option is the outcome of political debate, decisions and technical considerations.</a:t>
            </a:r>
          </a:p>
          <a:p>
            <a:endParaRPr lang="en-US" dirty="0" smtClean="0"/>
          </a:p>
          <a:p>
            <a:r>
              <a:rPr lang="en-US" dirty="0" smtClean="0"/>
              <a:t>Fiscal space is relatively easy to find for the short term. The challenge is maintaining it. </a:t>
            </a:r>
          </a:p>
          <a:p>
            <a:endParaRPr lang="en-US" dirty="0" smtClean="0"/>
          </a:p>
          <a:p>
            <a:r>
              <a:rPr lang="en-US" dirty="0" smtClean="0"/>
              <a:t>In LICS, issues of fiscal sustainability are important given the small budgets, great needs and intense competition from other sectors. </a:t>
            </a:r>
          </a:p>
          <a:p>
            <a:endParaRPr lang="en-US" dirty="0" smtClean="0"/>
          </a:p>
          <a:p>
            <a:r>
              <a:rPr lang="en-US" dirty="0" smtClean="0"/>
              <a:t>Increasing revenues and reallocating spending are the preferred options for the creation of fiscal space for SP.</a:t>
            </a:r>
          </a:p>
        </p:txBody>
      </p:sp>
    </p:spTree>
    <p:extLst>
      <p:ext uri="{BB962C8B-B14F-4D97-AF65-F5344CB8AC3E}">
        <p14:creationId xmlns:p14="http://schemas.microsoft.com/office/powerpoint/2010/main" val="361785843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836712"/>
            <a:ext cx="8229600" cy="706090"/>
          </a:xfrm>
        </p:spPr>
        <p:txBody>
          <a:bodyPr>
            <a:normAutofit/>
          </a:bodyPr>
          <a:lstStyle/>
          <a:p>
            <a:r>
              <a:rPr lang="en-US" sz="3200" noProof="0" dirty="0" smtClean="0"/>
              <a:t>References</a:t>
            </a:r>
            <a:endParaRPr lang="en-US" sz="3200" noProof="0" dirty="0"/>
          </a:p>
        </p:txBody>
      </p:sp>
      <p:sp>
        <p:nvSpPr>
          <p:cNvPr id="3" name="Tijdelijke aanduiding voor inhoud 2"/>
          <p:cNvSpPr>
            <a:spLocks noGrp="1"/>
          </p:cNvSpPr>
          <p:nvPr>
            <p:ph idx="1"/>
          </p:nvPr>
        </p:nvSpPr>
        <p:spPr>
          <a:xfrm>
            <a:off x="457200" y="1484784"/>
            <a:ext cx="8229600" cy="4641379"/>
          </a:xfrm>
        </p:spPr>
        <p:txBody>
          <a:bodyPr>
            <a:noAutofit/>
          </a:bodyPr>
          <a:lstStyle/>
          <a:p>
            <a:r>
              <a:rPr lang="en-US" sz="1200" noProof="0" dirty="0" smtClean="0"/>
              <a:t>Andrews, C. et.al. (2012), Social Protection in Low Income Countries and Fragile Situations, Social Protection &amp; Labor Discussion Paper, no. 1209, World Bank, Washington DC.</a:t>
            </a:r>
          </a:p>
          <a:p>
            <a:r>
              <a:rPr lang="en-US" sz="1200" noProof="0" dirty="0" err="1" smtClean="0"/>
              <a:t>Bachelet</a:t>
            </a:r>
            <a:r>
              <a:rPr lang="en-US" sz="1200" noProof="0" dirty="0" smtClean="0"/>
              <a:t>, M. (2011), Social Protection Floor for a Fair and Inclusive Globalization, ILO, Geneva.</a:t>
            </a:r>
          </a:p>
          <a:p>
            <a:r>
              <a:rPr lang="en-US" sz="1200" noProof="0" dirty="0" smtClean="0"/>
              <a:t>Bauer, A. et.al. (2010), Global crisis and fiscal space for social protection, in:  Bauer, A. and T. </a:t>
            </a:r>
            <a:r>
              <a:rPr lang="en-US" sz="1200" noProof="0" dirty="0" err="1" smtClean="0"/>
              <a:t>Myo</a:t>
            </a:r>
            <a:r>
              <a:rPr lang="en-US" sz="1200" noProof="0" dirty="0" smtClean="0"/>
              <a:t> (</a:t>
            </a:r>
            <a:r>
              <a:rPr lang="en-US" sz="1200" noProof="0" dirty="0" err="1" smtClean="0"/>
              <a:t>eds</a:t>
            </a:r>
            <a:r>
              <a:rPr lang="en-US" sz="1200" noProof="0" dirty="0" smtClean="0"/>
              <a:t>), Poverty and Sustainable Development in Asia. Impact and Responses to the Global Crisis, ADB, Manila.</a:t>
            </a:r>
          </a:p>
          <a:p>
            <a:r>
              <a:rPr lang="en-US" sz="1200" noProof="0" dirty="0" err="1" smtClean="0"/>
              <a:t>Bockstal</a:t>
            </a:r>
            <a:r>
              <a:rPr lang="en-US" sz="1200" noProof="0" dirty="0" smtClean="0"/>
              <a:t>, C. (2012), Financing Social Protection Floors (presentation), ILO, Geneva.</a:t>
            </a:r>
          </a:p>
          <a:p>
            <a:r>
              <a:rPr lang="en-US" sz="1200" noProof="0" dirty="0" smtClean="0"/>
              <a:t>DFID (2011), Cash Transfers, Evidence Paper, DFID, London.</a:t>
            </a:r>
          </a:p>
          <a:p>
            <a:r>
              <a:rPr lang="en-US" sz="1200" noProof="0" dirty="0" err="1" smtClean="0"/>
              <a:t>Handayani</a:t>
            </a:r>
            <a:r>
              <a:rPr lang="en-US" sz="1200" noProof="0" dirty="0" smtClean="0"/>
              <a:t>, S. W. (ed.) (2010), Enhancing Social Protection in Asia and the Pacific, ADB, Manila.</a:t>
            </a:r>
          </a:p>
          <a:p>
            <a:r>
              <a:rPr lang="en-US" sz="1200" noProof="0" dirty="0" err="1" smtClean="0"/>
              <a:t>HelpAge</a:t>
            </a:r>
            <a:r>
              <a:rPr lang="en-US" sz="1200" noProof="0" dirty="0" smtClean="0"/>
              <a:t> (2011a), The price of income security in older age, Pension Watch, Briefing no.2, </a:t>
            </a:r>
            <a:r>
              <a:rPr lang="en-US" sz="1200" noProof="0" dirty="0" err="1" smtClean="0"/>
              <a:t>HelpAge</a:t>
            </a:r>
            <a:r>
              <a:rPr lang="en-US" sz="1200" noProof="0" dirty="0" smtClean="0"/>
              <a:t> International, London. </a:t>
            </a:r>
            <a:r>
              <a:rPr lang="en-US" sz="1200" noProof="0" dirty="0" smtClean="0">
                <a:hlinkClick r:id="rId3"/>
              </a:rPr>
              <a:t>www.pension-watch.net</a:t>
            </a:r>
            <a:endParaRPr lang="en-US" sz="1200" noProof="0" dirty="0" smtClean="0"/>
          </a:p>
          <a:p>
            <a:r>
              <a:rPr lang="en-US" sz="1200" noProof="0" dirty="0" err="1" smtClean="0"/>
              <a:t>HelpAge</a:t>
            </a:r>
            <a:r>
              <a:rPr lang="en-US" sz="1200" noProof="0" dirty="0" smtClean="0"/>
              <a:t> (2011b), Financing social pensions in low- and middle-income countries, Pension Watch, Briefing no. 4, </a:t>
            </a:r>
            <a:r>
              <a:rPr lang="en-US" sz="1200" noProof="0" dirty="0" err="1" smtClean="0"/>
              <a:t>HelpAge</a:t>
            </a:r>
            <a:r>
              <a:rPr lang="en-US" sz="1200" noProof="0" dirty="0" smtClean="0"/>
              <a:t> International London.</a:t>
            </a:r>
          </a:p>
          <a:p>
            <a:r>
              <a:rPr lang="en-US" sz="1200" dirty="0" smtClean="0"/>
              <a:t>ILO (2009), Extending </a:t>
            </a:r>
            <a:r>
              <a:rPr lang="en-US" sz="1200" dirty="0"/>
              <a:t>Social Security to All: A Review of Challenges, Present </a:t>
            </a:r>
            <a:r>
              <a:rPr lang="en-US" sz="1200" dirty="0" smtClean="0"/>
              <a:t>Practice and </a:t>
            </a:r>
            <a:r>
              <a:rPr lang="en-US" sz="1200" dirty="0"/>
              <a:t>Strategic Options, for the Tripartite Meeting of Experts on Strategies for </a:t>
            </a:r>
            <a:r>
              <a:rPr lang="en-US" sz="1200" dirty="0" smtClean="0"/>
              <a:t>the Extension </a:t>
            </a:r>
            <a:r>
              <a:rPr lang="en-US" sz="1200" dirty="0"/>
              <a:t>of Social Security </a:t>
            </a:r>
            <a:r>
              <a:rPr lang="en-US" sz="1200" dirty="0" smtClean="0"/>
              <a:t>Coverage, ILO, </a:t>
            </a:r>
            <a:r>
              <a:rPr lang="en-US" sz="1200" dirty="0"/>
              <a:t>Geneva. </a:t>
            </a:r>
            <a:endParaRPr lang="en-US" sz="1200" noProof="0" dirty="0" smtClean="0"/>
          </a:p>
          <a:p>
            <a:r>
              <a:rPr lang="en-US" sz="1200" noProof="0" dirty="0" err="1" smtClean="0"/>
              <a:t>Köhler</a:t>
            </a:r>
            <a:r>
              <a:rPr lang="en-US" sz="1200" noProof="0" dirty="0" smtClean="0"/>
              <a:t>, G. et.al. (2009), Social Protection in South Asia: A Review, UNICEF ROSA, Kathmandu.</a:t>
            </a:r>
          </a:p>
          <a:p>
            <a:r>
              <a:rPr lang="en-US" sz="1200" noProof="0" dirty="0" smtClean="0"/>
              <a:t>OECD (2011), Divided We Stand: Special Focus: Inequality in Emerging Economies, OECD Paris.</a:t>
            </a:r>
          </a:p>
          <a:p>
            <a:r>
              <a:rPr lang="en-US" sz="1200" noProof="0" dirty="0" smtClean="0"/>
              <a:t>UNICEF/ODI (2009), Fiscal space for strengthened social protection in West and Central Africa, Briefing Paper, UNICEF WCARO, Dakar.</a:t>
            </a:r>
            <a:endParaRPr lang="en-US" sz="1200" noProof="0" dirty="0"/>
          </a:p>
        </p:txBody>
      </p:sp>
    </p:spTree>
    <p:extLst>
      <p:ext uri="{BB962C8B-B14F-4D97-AF65-F5344CB8AC3E}">
        <p14:creationId xmlns:p14="http://schemas.microsoft.com/office/powerpoint/2010/main" val="1612524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noProof="0" smtClean="0"/>
              <a:t>How much money do we need?</a:t>
            </a:r>
            <a:endParaRPr lang="en-US" noProof="0"/>
          </a:p>
        </p:txBody>
      </p:sp>
      <p:sp>
        <p:nvSpPr>
          <p:cNvPr id="3" name="Tijdelijke aanduiding voor inhoud 2"/>
          <p:cNvSpPr>
            <a:spLocks noGrp="1"/>
          </p:cNvSpPr>
          <p:nvPr>
            <p:ph idx="1"/>
          </p:nvPr>
        </p:nvSpPr>
        <p:spPr/>
        <p:txBody>
          <a:bodyPr/>
          <a:lstStyle/>
          <a:p>
            <a:r>
              <a:rPr lang="en-US" noProof="0" dirty="0" smtClean="0"/>
              <a:t>Mainly based on simulations, due to limited evidence base for LICS</a:t>
            </a:r>
          </a:p>
          <a:p>
            <a:pPr lvl="1"/>
            <a:r>
              <a:rPr lang="en-US" noProof="0" dirty="0" smtClean="0"/>
              <a:t>ILO, </a:t>
            </a:r>
            <a:r>
              <a:rPr lang="en-US" noProof="0" dirty="0" err="1" smtClean="0"/>
              <a:t>HelpAge</a:t>
            </a:r>
            <a:r>
              <a:rPr lang="en-US" noProof="0" dirty="0" smtClean="0"/>
              <a:t>, UNICEF</a:t>
            </a:r>
          </a:p>
          <a:p>
            <a:r>
              <a:rPr lang="en-US" noProof="0" dirty="0" smtClean="0"/>
              <a:t>Different packages, main focus on:</a:t>
            </a:r>
          </a:p>
          <a:p>
            <a:pPr lvl="1"/>
            <a:r>
              <a:rPr lang="en-US" noProof="0" dirty="0" smtClean="0"/>
              <a:t>Universal pensions</a:t>
            </a:r>
          </a:p>
          <a:p>
            <a:pPr lvl="1"/>
            <a:r>
              <a:rPr lang="en-US" noProof="0" dirty="0" smtClean="0"/>
              <a:t>Child allowances</a:t>
            </a:r>
          </a:p>
          <a:p>
            <a:pPr lvl="1"/>
            <a:r>
              <a:rPr lang="en-US" noProof="0" dirty="0" smtClean="0"/>
              <a:t>Extremely poor households</a:t>
            </a:r>
          </a:p>
        </p:txBody>
      </p:sp>
    </p:spTree>
    <p:extLst>
      <p:ext uri="{BB962C8B-B14F-4D97-AF65-F5344CB8AC3E}">
        <p14:creationId xmlns:p14="http://schemas.microsoft.com/office/powerpoint/2010/main" val="29116432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US" noProof="0" smtClean="0"/>
              <a:t>Annual costs existing programs - MIC</a:t>
            </a:r>
            <a:endParaRPr lang="en-US" noProof="0"/>
          </a:p>
        </p:txBody>
      </p:sp>
      <p:pic>
        <p:nvPicPr>
          <p:cNvPr id="245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6063" y="2852936"/>
            <a:ext cx="8650287"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527509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noProof="0" smtClean="0"/>
              <a:t>Annual costs - LIC</a:t>
            </a:r>
            <a:endParaRPr lang="en-US" noProof="0"/>
          </a:p>
        </p:txBody>
      </p:sp>
      <p:pic>
        <p:nvPicPr>
          <p:cNvPr id="2560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663" y="2780928"/>
            <a:ext cx="8701087" cy="328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767149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04320" y="1012615"/>
            <a:ext cx="8229600" cy="936625"/>
          </a:xfrm>
        </p:spPr>
        <p:txBody>
          <a:bodyPr/>
          <a:lstStyle/>
          <a:p>
            <a:r>
              <a:rPr lang="en-US" noProof="0" dirty="0" smtClean="0"/>
              <a:t>Costs of the full package</a:t>
            </a:r>
            <a:endParaRPr lang="en-US" noProof="0" dirty="0"/>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7" y="1844824"/>
            <a:ext cx="6142875" cy="4776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al 4"/>
          <p:cNvSpPr/>
          <p:nvPr/>
        </p:nvSpPr>
        <p:spPr>
          <a:xfrm>
            <a:off x="4211960" y="5157192"/>
            <a:ext cx="2880320" cy="72008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1239569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536" y="1052736"/>
            <a:ext cx="8229600" cy="936625"/>
          </a:xfrm>
        </p:spPr>
        <p:txBody>
          <a:bodyPr/>
          <a:lstStyle/>
          <a:p>
            <a:r>
              <a:rPr lang="en-US" noProof="0" dirty="0" smtClean="0"/>
              <a:t>…and over time</a:t>
            </a:r>
            <a:endParaRPr lang="en-US" noProof="0"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5656" y="1745659"/>
            <a:ext cx="7243049" cy="49237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Ovaal 2"/>
          <p:cNvSpPr/>
          <p:nvPr/>
        </p:nvSpPr>
        <p:spPr>
          <a:xfrm>
            <a:off x="5406337" y="4653136"/>
            <a:ext cx="3312368" cy="72008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771997214"/>
      </p:ext>
    </p:extLst>
  </p:cSld>
  <p:clrMapOvr>
    <a:masterClrMapping/>
  </p:clrMapOvr>
  <p:timing>
    <p:tnLst>
      <p:par>
        <p:cTn id="1" dur="indefinite" restart="never" nodeType="tmRoot"/>
      </p:par>
    </p:tnLst>
  </p:timing>
</p:sld>
</file>

<file path=ppt/theme/theme1.xml><?xml version="1.0" encoding="utf-8"?>
<a:theme xmlns:a="http://schemas.openxmlformats.org/drawingml/2006/main" name="Slide_Master">
  <a:themeElements>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lide_Master">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1200" b="0" i="0" u="none" strike="noStrike" cap="none" normalizeH="0" baseline="0" smtClean="0">
            <a:ln>
              <a:noFill/>
            </a:ln>
            <a:solidFill>
              <a:srgbClr val="0F5494"/>
            </a:solidFill>
            <a:effectLst/>
            <a:latin typeface="Verdana"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1200" b="0" i="0" u="none" strike="noStrike" cap="none" normalizeH="0" baseline="0" smtClean="0">
            <a:ln>
              <a:noFill/>
            </a:ln>
            <a:solidFill>
              <a:srgbClr val="0F5494"/>
            </a:solidFill>
            <a:effectLst/>
            <a:latin typeface="Verdana" pitchFamily="34" charset="0"/>
          </a:defRPr>
        </a:defPPr>
      </a:lstStyle>
    </a:lnDef>
  </a:objectDefaults>
  <a:extraClrSchemeLst>
    <a:extraClrScheme>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lide_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lide_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lide_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lide_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lide_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lide_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lide_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lide_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lide_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lide_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lide_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dg_comm_powerpoint_template-en</Template>
  <TotalTime>592</TotalTime>
  <Words>3631</Words>
  <Application>Microsoft Office PowerPoint</Application>
  <PresentationFormat>Diavoorstelling (4:3)</PresentationFormat>
  <Paragraphs>381</Paragraphs>
  <Slides>43</Slides>
  <Notes>43</Notes>
  <HiddenSlides>0</HiddenSlides>
  <MMClips>0</MMClips>
  <ScaleCrop>false</ScaleCrop>
  <HeadingPairs>
    <vt:vector size="4" baseType="variant">
      <vt:variant>
        <vt:lpstr>Thema</vt:lpstr>
      </vt:variant>
      <vt:variant>
        <vt:i4>1</vt:i4>
      </vt:variant>
      <vt:variant>
        <vt:lpstr>Diatitels</vt:lpstr>
      </vt:variant>
      <vt:variant>
        <vt:i4>43</vt:i4>
      </vt:variant>
    </vt:vector>
  </HeadingPairs>
  <TitlesOfParts>
    <vt:vector size="44" baseType="lpstr">
      <vt:lpstr>Slide_Master</vt:lpstr>
      <vt:lpstr>Financing Social Protection</vt:lpstr>
      <vt:lpstr>Ongoing debate</vt:lpstr>
      <vt:lpstr>A lot has been done</vt:lpstr>
      <vt:lpstr>Outline</vt:lpstr>
      <vt:lpstr>How much money do we need?</vt:lpstr>
      <vt:lpstr>Annual costs existing programs - MIC</vt:lpstr>
      <vt:lpstr>Annual costs - LIC</vt:lpstr>
      <vt:lpstr>Costs of the full package</vt:lpstr>
      <vt:lpstr>…and over time</vt:lpstr>
      <vt:lpstr>Design matters</vt:lpstr>
      <vt:lpstr>Universal pension</vt:lpstr>
      <vt:lpstr>PowerPoint-presentatie</vt:lpstr>
      <vt:lpstr>Universal pension</vt:lpstr>
      <vt:lpstr>It’s affordable, isn’t it?</vt:lpstr>
      <vt:lpstr>PowerPoint-presentatie</vt:lpstr>
      <vt:lpstr>…and it would come on top of existing spending</vt:lpstr>
      <vt:lpstr>Current spending on SP</vt:lpstr>
      <vt:lpstr>South Asia in detail</vt:lpstr>
      <vt:lpstr>PowerPoint-presentatie</vt:lpstr>
      <vt:lpstr>Affordability</vt:lpstr>
      <vt:lpstr>Strategies to ensure sustainability of SP systems</vt:lpstr>
      <vt:lpstr>Fiscal space</vt:lpstr>
      <vt:lpstr>What determines fiscal space?</vt:lpstr>
      <vt:lpstr>Taxation</vt:lpstr>
      <vt:lpstr>Taxes have potential</vt:lpstr>
      <vt:lpstr>PowerPoint-presentatie</vt:lpstr>
      <vt:lpstr>Consumption Tax</vt:lpstr>
      <vt:lpstr>Payroll and income tax</vt:lpstr>
      <vt:lpstr>Natural resource tax</vt:lpstr>
      <vt:lpstr>Share of tax revenues is increasing in emerging economies</vt:lpstr>
      <vt:lpstr>Composition differs from OECD</vt:lpstr>
      <vt:lpstr>ODA</vt:lpstr>
      <vt:lpstr>Reallocation of resources</vt:lpstr>
      <vt:lpstr>Government borrowing</vt:lpstr>
      <vt:lpstr>Policy options to enhance FS</vt:lpstr>
      <vt:lpstr>Innovative financing</vt:lpstr>
      <vt:lpstr>Measuring fiscal space?</vt:lpstr>
      <vt:lpstr>Fiscal deficits</vt:lpstr>
      <vt:lpstr>Tax burden</vt:lpstr>
      <vt:lpstr>Fiscal space (…at least in theory)</vt:lpstr>
      <vt:lpstr>From fiscal space to actual spending</vt:lpstr>
      <vt:lpstr>Key messages</vt:lpstr>
      <vt:lpstr>References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Financing Social Protection</dc:title>
  <dc:creator>franziska-desktop</dc:creator>
  <cp:lastModifiedBy>franziska-desktop</cp:lastModifiedBy>
  <cp:revision>57</cp:revision>
  <dcterms:created xsi:type="dcterms:W3CDTF">2012-04-29T12:20:06Z</dcterms:created>
  <dcterms:modified xsi:type="dcterms:W3CDTF">2012-05-06T11:10:44Z</dcterms:modified>
</cp:coreProperties>
</file>