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827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256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463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3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3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90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748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61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863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24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488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9B25C-EE58-40EE-884E-B4233B8AC5DA}" type="datetimeFigureOut">
              <a:rPr lang="en-GB" smtClean="0"/>
              <a:t>18/06/2012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4D866-A8F0-418D-A7F8-9A7F5E4BF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06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1872208"/>
          </a:xfrm>
        </p:spPr>
        <p:txBody>
          <a:bodyPr>
            <a:normAutofit/>
          </a:bodyPr>
          <a:lstStyle/>
          <a:p>
            <a:r>
              <a:rPr lang="en-GB" sz="3600" dirty="0" smtClean="0"/>
              <a:t>Linkages between the EU Timber Regulation and the FLEGT VPAs</a:t>
            </a:r>
            <a:br>
              <a:rPr lang="en-GB" sz="3600" dirty="0" smtClean="0"/>
            </a:br>
            <a:r>
              <a:rPr lang="en-GB" sz="3600" dirty="0" smtClean="0"/>
              <a:t>an introduction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4552"/>
            <a:ext cx="6400800" cy="1752600"/>
          </a:xfrm>
        </p:spPr>
        <p:txBody>
          <a:bodyPr/>
          <a:lstStyle/>
          <a:p>
            <a:pPr marL="514350" indent="-514350" algn="l">
              <a:buFont typeface="+mj-lt"/>
              <a:buAutoNum type="arabicParenR"/>
            </a:pPr>
            <a:r>
              <a:rPr lang="fr-BE" dirty="0" smtClean="0">
                <a:solidFill>
                  <a:schemeClr val="bg1">
                    <a:lumMod val="50000"/>
                  </a:schemeClr>
                </a:solidFill>
              </a:rPr>
              <a:t>Key messages to VPA countries</a:t>
            </a:r>
          </a:p>
          <a:p>
            <a:pPr marL="514350" indent="-514350" algn="l">
              <a:buFont typeface="+mj-lt"/>
              <a:buAutoNum type="arabicParenR"/>
            </a:pPr>
            <a:endParaRPr lang="fr-BE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fr-BE" dirty="0" smtClean="0">
                <a:solidFill>
                  <a:schemeClr val="bg1">
                    <a:lumMod val="50000"/>
                  </a:schemeClr>
                </a:solidFill>
              </a:rPr>
              <a:t>Key messages to EU operators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347664" y="6225108"/>
            <a:ext cx="6400800" cy="588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BE" sz="2000" i="1" dirty="0" smtClean="0">
                <a:solidFill>
                  <a:schemeClr val="bg1">
                    <a:lumMod val="50000"/>
                  </a:schemeClr>
                </a:solidFill>
              </a:rPr>
              <a:t>19 June 2012</a:t>
            </a:r>
            <a:endParaRPr lang="en-GB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33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fr-BE" sz="3600" dirty="0" smtClean="0"/>
              <a:t>Key messages to VPA countries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700808"/>
            <a:ext cx="7560840" cy="4164260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The EUTR doesn't introduce border checks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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timber shipments will enter into the EU market after 3 March 2013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EU operators will search evidence of legality and will ask their suppliers to provide evidence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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a FLEGT licence is evidence of legality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Non EU traders (in Morocco, China, Vietnam…) who import timber and then re-export to the EU will search evidence of legality to respond the EU market requirements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 a FLEGT license may be valuable for them</a:t>
            </a:r>
          </a:p>
          <a:p>
            <a:pPr algn="just"/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347664" y="6225108"/>
            <a:ext cx="6400800" cy="588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BE" sz="2000" i="1" dirty="0" smtClean="0">
                <a:solidFill>
                  <a:schemeClr val="bg1">
                    <a:lumMod val="50000"/>
                  </a:schemeClr>
                </a:solidFill>
              </a:rPr>
              <a:t>19 June 2012</a:t>
            </a:r>
            <a:endParaRPr lang="en-GB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61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fr-BE" sz="3600" dirty="0" smtClean="0"/>
              <a:t>Key messages to EU operators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7488832" cy="3240360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GB" sz="2700" dirty="0" smtClean="0">
                <a:solidFill>
                  <a:schemeClr val="bg1">
                    <a:lumMod val="50000"/>
                  </a:schemeClr>
                </a:solidFill>
              </a:rPr>
              <a:t>Products covered by FLEGT (or CITES) licenses are considered to have been legally harvested for the purposed of the EUTR </a:t>
            </a: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  </a:t>
            </a:r>
            <a:r>
              <a:rPr lang="en-GB" sz="2700" dirty="0" smtClean="0">
                <a:solidFill>
                  <a:schemeClr val="bg1">
                    <a:lumMod val="50000"/>
                  </a:schemeClr>
                </a:solidFill>
              </a:rPr>
              <a:t>by importing FLEGT licensed timber, due diligence is exercised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sz="2700" dirty="0" smtClean="0">
                <a:solidFill>
                  <a:schemeClr val="bg1">
                    <a:lumMod val="50000"/>
                  </a:schemeClr>
                </a:solidFill>
              </a:rPr>
              <a:t>Currently there is no FLEGT license. Legality assurance system have been developed and VPA partner countries have already made great efforts to improve forest governance </a:t>
            </a: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 FLEGT licenses will be issued</a:t>
            </a:r>
            <a:r>
              <a:rPr lang="en-GB" sz="27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sz="2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347664" y="6225108"/>
            <a:ext cx="6400800" cy="588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BE" sz="2000" i="1" dirty="0" smtClean="0">
                <a:solidFill>
                  <a:schemeClr val="bg1">
                    <a:lumMod val="50000"/>
                  </a:schemeClr>
                </a:solidFill>
              </a:rPr>
              <a:t>19 June 2012</a:t>
            </a:r>
            <a:endParaRPr lang="en-GB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31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en-GB" sz="3600" dirty="0" smtClean="0"/>
              <a:t>Current initiatives and strategy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672" y="2348880"/>
            <a:ext cx="6624736" cy="2160240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GB" sz="2700" dirty="0" smtClean="0">
                <a:solidFill>
                  <a:schemeClr val="bg1">
                    <a:lumMod val="50000"/>
                  </a:schemeClr>
                </a:solidFill>
              </a:rPr>
              <a:t>Other key messages on EUTR/VPAs?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sz="2700" dirty="0" smtClean="0">
                <a:solidFill>
                  <a:schemeClr val="bg1">
                    <a:lumMod val="50000"/>
                  </a:schemeClr>
                </a:solidFill>
              </a:rPr>
              <a:t>Planned outreach? Campaign?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sz="2700" dirty="0" smtClean="0">
                <a:solidFill>
                  <a:schemeClr val="bg1">
                    <a:lumMod val="50000"/>
                  </a:schemeClr>
                </a:solidFill>
              </a:rPr>
              <a:t>Private sector initiatives?</a:t>
            </a:r>
          </a:p>
          <a:p>
            <a:pPr marL="514350" indent="-514350" algn="just">
              <a:buFont typeface="+mj-lt"/>
              <a:buAutoNum type="arabicPeriod"/>
            </a:pPr>
            <a:endParaRPr lang="en-GB" sz="2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347664" y="6225108"/>
            <a:ext cx="6400800" cy="588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BE" sz="2000" i="1" dirty="0" smtClean="0">
                <a:solidFill>
                  <a:schemeClr val="bg1">
                    <a:lumMod val="50000"/>
                  </a:schemeClr>
                </a:solidFill>
              </a:rPr>
              <a:t>19 June 2012</a:t>
            </a:r>
            <a:endParaRPr lang="en-GB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55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209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Linkages between the EU Timber Regulation and the FLEGT VPAs an introduction</vt:lpstr>
      <vt:lpstr>Key messages to VPA countries</vt:lpstr>
      <vt:lpstr>Key messages to EU operators</vt:lpstr>
      <vt:lpstr>Current initiatives and strategy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BRUNEVAL John (DEVCO)</dc:creator>
  <cp:lastModifiedBy>BRUNEVAL John (DEVCO)</cp:lastModifiedBy>
  <cp:revision>7</cp:revision>
  <dcterms:created xsi:type="dcterms:W3CDTF">2012-06-18T13:54:33Z</dcterms:created>
  <dcterms:modified xsi:type="dcterms:W3CDTF">2012-06-18T14:41:51Z</dcterms:modified>
</cp:coreProperties>
</file>