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5"/>
  </p:handoutMasterIdLst>
  <p:sldIdLst>
    <p:sldId id="256" r:id="rId5"/>
    <p:sldId id="274" r:id="rId6"/>
    <p:sldId id="275" r:id="rId7"/>
    <p:sldId id="261" r:id="rId8"/>
    <p:sldId id="264" r:id="rId9"/>
    <p:sldId id="270" r:id="rId10"/>
    <p:sldId id="271" r:id="rId11"/>
    <p:sldId id="272" r:id="rId12"/>
    <p:sldId id="265" r:id="rId13"/>
    <p:sldId id="273" r:id="rId14"/>
    <p:sldId id="262" r:id="rId15"/>
    <p:sldId id="258" r:id="rId16"/>
    <p:sldId id="268" r:id="rId17"/>
    <p:sldId id="263" r:id="rId18"/>
    <p:sldId id="267" r:id="rId19"/>
    <p:sldId id="279" r:id="rId20"/>
    <p:sldId id="276" r:id="rId21"/>
    <p:sldId id="277" r:id="rId22"/>
    <p:sldId id="278" r:id="rId23"/>
    <p:sldId id="280" r:id="rId24"/>
  </p:sldIdLst>
  <p:sldSz cx="9144000" cy="6858000" type="screen4x3"/>
  <p:notesSz cx="6797675" cy="9926638"/>
  <p:defaultTextStyle>
    <a:defPPr>
      <a:defRPr lang="nl-B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07" autoAdjust="0"/>
  </p:normalViewPr>
  <p:slideViewPr>
    <p:cSldViewPr>
      <p:cViewPr varScale="1">
        <p:scale>
          <a:sx n="72" d="100"/>
          <a:sy n="72" d="100"/>
        </p:scale>
        <p:origin x="-151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844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695A2-CD57-4130-B852-23B0D521D879}" type="datetimeFigureOut">
              <a:rPr lang="nl-BE" smtClean="0"/>
              <a:t>19/06/2012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81E24F-DDAA-4CAE-8FDB-CE217307ED33}" type="slidenum">
              <a:rPr lang="nl-BE" smtClean="0"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3644900"/>
            <a:ext cx="6369050" cy="720725"/>
          </a:xfrm>
        </p:spPr>
        <p:txBody>
          <a:bodyPr/>
          <a:lstStyle>
            <a:lvl1pPr>
              <a:defRPr sz="28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BE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365625"/>
            <a:ext cx="6400800" cy="481013"/>
          </a:xfrm>
        </p:spPr>
        <p:txBody>
          <a:bodyPr/>
          <a:lstStyle>
            <a:lvl1pPr marL="0" indent="0">
              <a:buFont typeface="Arial" charset="0"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nl-BE" dirty="0"/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1387475" y="34290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fld id="{E07FA7ED-FB32-41D5-929C-A4F1A38172F1}" type="datetime1">
              <a:rPr lang="en-GB" sz="1000">
                <a:ea typeface="ヒラギノ角ゴ Pro W3" pitchFamily="1" charset="-128"/>
              </a:rPr>
              <a:pPr eaLnBrk="0" hangingPunct="0"/>
              <a:t>19/06/2012</a:t>
            </a:fld>
            <a:endParaRPr lang="nl-BE" sz="1400">
              <a:ea typeface="ヒラギノ角ゴ Pro W3" pitchFamily="1" charset="-128"/>
            </a:endParaRPr>
          </a:p>
        </p:txBody>
      </p:sp>
      <p:pic>
        <p:nvPicPr>
          <p:cNvPr id="6158" name="Picture 14" descr="to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0"/>
            <a:ext cx="9142412" cy="248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screen_0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114800" y="64770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fld id="{ED0EA0E3-8009-418A-937B-027BA0661B4B}" type="datetime1">
              <a:rPr lang="en-GB" sz="1000">
                <a:ea typeface="ヒラギノ角ゴ Pro W3" pitchFamily="1" charset="-128"/>
              </a:rPr>
              <a:pPr eaLnBrk="0" hangingPunct="0"/>
              <a:t>19/06/2012</a:t>
            </a:fld>
            <a:endParaRPr lang="nl-BE" sz="1400">
              <a:ea typeface="ヒラギノ角ゴ Pro W3" pitchFamily="1" charset="-128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7620000" y="6477000"/>
            <a:ext cx="838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05E86E2F-886E-44BF-9870-F886DF1E4E8F}" type="slidenum">
              <a:rPr lang="nl-NL" sz="1000">
                <a:ea typeface="ヒラギノ角ゴ Pro W3" pitchFamily="1" charset="-128"/>
              </a:rPr>
              <a:pPr algn="r" eaLnBrk="0" hangingPunct="0"/>
              <a:t>‹#›</a:t>
            </a:fld>
            <a:endParaRPr lang="nl-NL" sz="1400">
              <a:ea typeface="ヒラギノ角ゴ Pro W3" pitchFamily="1" charset="-128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 rot="-21600000">
            <a:off x="4122267" y="6658754"/>
            <a:ext cx="885178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nl-BE" sz="700" dirty="0">
                <a:ea typeface="ヒラギノ角ゴ Pro W3" pitchFamily="1" charset="-128"/>
              </a:rPr>
              <a:t>© </a:t>
            </a:r>
            <a:r>
              <a:rPr lang="nl-BE" sz="700" dirty="0" smtClean="0">
                <a:ea typeface="ヒラギノ角ゴ Pro W3" pitchFamily="1" charset="-128"/>
              </a:rPr>
              <a:t>2012, </a:t>
            </a:r>
            <a:r>
              <a:rPr lang="nl-BE" sz="700" dirty="0">
                <a:ea typeface="ヒラギノ角ゴ Pro W3" pitchFamily="1" charset="-128"/>
              </a:rPr>
              <a:t>VITO NV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l-BE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34A3DC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34A3DC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4A3DC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34A3DC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34A3DC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34A3DC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34A3DC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34A3DC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34A3DC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Arnoud.Lust@vito.be" TargetMode="External"/><Relationship Id="rId2" Type="http://schemas.openxmlformats.org/officeDocument/2006/relationships/hyperlink" Target="mailto:Caroline.Lemeire@vito.b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1640" y="3644900"/>
            <a:ext cx="6409010" cy="1584300"/>
          </a:xfrm>
        </p:spPr>
        <p:txBody>
          <a:bodyPr/>
          <a:lstStyle/>
          <a:p>
            <a:pPr algn="ctr"/>
            <a:r>
              <a:rPr lang="en-US" dirty="0" smtClean="0"/>
              <a:t>The impacts of EU consumption of food and non-food imports on deforestation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01208"/>
            <a:ext cx="6400800" cy="1008112"/>
          </a:xfrm>
        </p:spPr>
        <p:txBody>
          <a:bodyPr/>
          <a:lstStyle/>
          <a:p>
            <a:pPr algn="ctr"/>
            <a:r>
              <a:rPr lang="en-US" dirty="0" smtClean="0"/>
              <a:t>Informal </a:t>
            </a:r>
            <a:r>
              <a:rPr lang="en-US" dirty="0" smtClean="0"/>
              <a:t>meeting between the Commission and Member </a:t>
            </a:r>
            <a:r>
              <a:rPr lang="en-US" dirty="0" smtClean="0"/>
              <a:t>States on FLEGT related matter, 19 June 2012</a:t>
            </a:r>
          </a:p>
          <a:p>
            <a:pPr algn="ctr"/>
            <a:r>
              <a:rPr lang="en-GB" noProof="0" dirty="0" smtClean="0"/>
              <a:t>Caroline </a:t>
            </a:r>
            <a:r>
              <a:rPr lang="en-GB" noProof="0" dirty="0" smtClean="0"/>
              <a:t>Lemeire, Arnoud Lust</a:t>
            </a:r>
            <a:endParaRPr lang="en-GB" noProof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noProof="0" smtClean="0"/>
              <a:t>Consumption of commodities, products, goods and services in the EU27 that can be associated with deforestation (1)</a:t>
            </a:r>
            <a:endParaRPr lang="en-GB" sz="2400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93096"/>
            <a:ext cx="8229600" cy="1833067"/>
          </a:xfrm>
        </p:spPr>
        <p:txBody>
          <a:bodyPr/>
          <a:lstStyle/>
          <a:p>
            <a:pPr marL="342900" lvl="2" indent="-342900"/>
            <a:r>
              <a:rPr lang="en-GB" b="1" noProof="0" dirty="0" smtClean="0"/>
              <a:t>Food</a:t>
            </a:r>
            <a:r>
              <a:rPr lang="en-GB" noProof="0" dirty="0" smtClean="0"/>
              <a:t> dominates (60%, with 18% meat and 42% other food)</a:t>
            </a:r>
          </a:p>
          <a:p>
            <a:pPr marL="342900" lvl="2" indent="-342900"/>
            <a:r>
              <a:rPr lang="en-GB" b="1" noProof="0" dirty="0" smtClean="0"/>
              <a:t>Service sector </a:t>
            </a:r>
            <a:r>
              <a:rPr lang="en-GB" noProof="0" dirty="0" smtClean="0"/>
              <a:t>second most important (22%): mainly due to consumption of food products, paper, furniture etc.</a:t>
            </a:r>
          </a:p>
          <a:p>
            <a:pPr marL="342900" lvl="2" indent="-342900"/>
            <a:r>
              <a:rPr lang="en-GB" noProof="0" dirty="0" smtClean="0"/>
              <a:t>Other significant sectors: </a:t>
            </a:r>
            <a:r>
              <a:rPr lang="en-GB" b="1" noProof="0" dirty="0" smtClean="0"/>
              <a:t>textiles</a:t>
            </a:r>
            <a:r>
              <a:rPr lang="en-GB" noProof="0" dirty="0" smtClean="0"/>
              <a:t> (6% - including leather), </a:t>
            </a:r>
            <a:r>
              <a:rPr lang="en-GB" b="1" noProof="0" dirty="0" smtClean="0"/>
              <a:t>wood</a:t>
            </a:r>
            <a:r>
              <a:rPr lang="en-GB" noProof="0" dirty="0" smtClean="0"/>
              <a:t> and associated products (5%) and </a:t>
            </a:r>
            <a:r>
              <a:rPr lang="en-GB" b="1" noProof="0" dirty="0" smtClean="0"/>
              <a:t>manufacturing</a:t>
            </a:r>
            <a:r>
              <a:rPr lang="en-GB" noProof="0" dirty="0" smtClean="0"/>
              <a:t> (3%)</a:t>
            </a:r>
          </a:p>
          <a:p>
            <a:pPr marL="342900" lvl="2" indent="-342900"/>
            <a:endParaRPr lang="en-GB" noProof="0" dirty="0" smtClean="0"/>
          </a:p>
          <a:p>
            <a:pPr marL="342900" lvl="1" indent="-342900"/>
            <a:endParaRPr lang="en-GB" sz="1400" noProof="0" dirty="0" smtClean="0"/>
          </a:p>
          <a:p>
            <a:endParaRPr lang="en-GB" noProof="0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84784"/>
            <a:ext cx="5544616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300192" y="1916832"/>
            <a:ext cx="20882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>
                <a:latin typeface="Calibri"/>
                <a:ea typeface="Times New Roman"/>
                <a:cs typeface="Times New Roman"/>
              </a:rPr>
              <a:t>Figure 2‑6 Consumption of goods and services associated with deforestation allocated by sector for the EU27 (2004). The pie chart only explicitly shows sectors covering 75% of the total are shown explicitly. The sectors shown represent the goods and services that were consumed in the EU27.</a:t>
            </a:r>
            <a:endParaRPr lang="nl-BE" sz="1200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en-GB" sz="2900" noProof="0" smtClean="0">
                <a:solidFill>
                  <a:srgbClr val="002E56"/>
                </a:solidFill>
              </a:rPr>
              <a:t>Consumption of commodities, products, goods and services in the EU27 that can be associated with deforestation (2)</a:t>
            </a:r>
            <a:endParaRPr lang="en-GB" sz="2000" noProof="0"/>
          </a:p>
        </p:txBody>
      </p:sp>
      <p:pic>
        <p:nvPicPr>
          <p:cNvPr id="10" name="Picture 9" descr="fig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1484784"/>
            <a:ext cx="6491372" cy="39604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0" y="5445224"/>
            <a:ext cx="914400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2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4A3DC"/>
              </a:buClr>
              <a:buSzTx/>
              <a:tabLst/>
              <a:defRPr/>
            </a:pPr>
            <a:r>
              <a:rPr kumimoji="0" lang="nl-BE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nl-BE" sz="1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Consumption</a:t>
            </a:r>
            <a:r>
              <a:rPr kumimoji="0" lang="nl-BE" sz="1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</a:t>
            </a:r>
            <a:r>
              <a:rPr kumimoji="0" lang="nl-BE" sz="1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goods</a:t>
            </a:r>
            <a:r>
              <a:rPr kumimoji="0" lang="nl-BE" sz="1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services </a:t>
            </a:r>
            <a:r>
              <a:rPr kumimoji="0" lang="nl-BE" sz="1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associated</a:t>
            </a:r>
            <a:r>
              <a:rPr kumimoji="0" lang="nl-BE" sz="1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</a:t>
            </a:r>
            <a:r>
              <a:rPr kumimoji="0" lang="nl-BE" sz="1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deforestation</a:t>
            </a:r>
            <a:r>
              <a:rPr kumimoji="0" lang="nl-BE" sz="1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allocated</a:t>
            </a:r>
            <a:r>
              <a:rPr kumimoji="0" lang="nl-BE" sz="1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by</a:t>
            </a:r>
            <a:r>
              <a:rPr kumimoji="0" lang="nl-BE" sz="1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aggregated</a:t>
            </a:r>
            <a:r>
              <a:rPr kumimoji="0" lang="nl-BE" sz="1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sector </a:t>
            </a:r>
            <a:r>
              <a:rPr kumimoji="0" lang="nl-BE" sz="1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</a:t>
            </a:r>
            <a:r>
              <a:rPr kumimoji="0" lang="nl-BE" sz="1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EU27 (2004). The sectors </a:t>
            </a:r>
            <a:r>
              <a:rPr kumimoji="0" lang="nl-BE" sz="1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shown</a:t>
            </a:r>
            <a:r>
              <a:rPr kumimoji="0" lang="nl-BE" sz="1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represent</a:t>
            </a:r>
            <a:r>
              <a:rPr kumimoji="0" lang="nl-BE" sz="1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</a:t>
            </a:r>
            <a:r>
              <a:rPr kumimoji="0" lang="nl-BE" sz="1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goods</a:t>
            </a:r>
            <a:r>
              <a:rPr kumimoji="0" lang="nl-BE" sz="1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services </a:t>
            </a:r>
            <a:r>
              <a:rPr kumimoji="0" lang="nl-BE" sz="1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that</a:t>
            </a:r>
            <a:r>
              <a:rPr kumimoji="0" lang="nl-BE" sz="1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were</a:t>
            </a:r>
            <a:r>
              <a:rPr kumimoji="0" lang="nl-BE" sz="1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consumed</a:t>
            </a:r>
            <a:r>
              <a:rPr kumimoji="0" lang="nl-BE" sz="1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nl-BE" sz="12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</a:t>
            </a:r>
            <a:r>
              <a:rPr kumimoji="0" lang="nl-BE" sz="12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nl-BE" sz="12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the EU27, </a:t>
            </a:r>
            <a:r>
              <a:rPr kumimoji="0" lang="nl-BE" sz="1200" b="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but</a:t>
            </a:r>
            <a:r>
              <a:rPr kumimoji="0" lang="nl-BE" sz="12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were</a:t>
            </a:r>
            <a:r>
              <a:rPr kumimoji="0" lang="nl-BE" sz="12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produced</a:t>
            </a:r>
            <a:r>
              <a:rPr kumimoji="0" lang="nl-BE" sz="12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by</a:t>
            </a:r>
            <a:r>
              <a:rPr kumimoji="0" lang="nl-BE" sz="12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deforestation</a:t>
            </a:r>
            <a:r>
              <a:rPr kumimoji="0" lang="nl-BE" sz="12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nl-BE" sz="1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1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4A3DC"/>
              </a:buClr>
              <a:buSzTx/>
              <a:buFont typeface="Arial" charset="0"/>
              <a:buChar char="»"/>
              <a:tabLst/>
              <a:defRPr/>
            </a:pPr>
            <a:endParaRPr kumimoji="0" lang="nl-BE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0" y="2492896"/>
            <a:ext cx="2627784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4A3DC"/>
              </a:buClr>
              <a:buSzTx/>
              <a:buFont typeface="Arial" charset="0"/>
              <a:buChar char="»"/>
              <a:tabLst/>
              <a:defRPr/>
            </a:pPr>
            <a:endParaRPr kumimoji="0" lang="nl-BE" sz="20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13384"/>
            <a:ext cx="8229600" cy="5544616"/>
          </a:xfrm>
        </p:spPr>
        <p:txBody>
          <a:bodyPr/>
          <a:lstStyle/>
          <a:p>
            <a:r>
              <a:rPr lang="en-GB" noProof="0" dirty="0" smtClean="0"/>
              <a:t>In 2004, EU consumption of goods and services was responsible for 10% of global deforestation. </a:t>
            </a:r>
          </a:p>
          <a:p>
            <a:endParaRPr lang="en-GB" noProof="0" dirty="0" smtClean="0"/>
          </a:p>
          <a:p>
            <a:r>
              <a:rPr lang="en-GB" noProof="0" dirty="0" smtClean="0"/>
              <a:t>Most important commodities:</a:t>
            </a:r>
          </a:p>
          <a:p>
            <a:pPr lvl="1"/>
            <a:r>
              <a:rPr lang="en-GB" b="1" noProof="0" dirty="0" smtClean="0"/>
              <a:t>Soybean and derived products (soy cake, soybean oil) from Brazil, Argentina and Paraguay: largest driver of deforestation</a:t>
            </a:r>
          </a:p>
          <a:p>
            <a:pPr lvl="2"/>
            <a:r>
              <a:rPr lang="en-GB" sz="1600" b="1" noProof="0" dirty="0" smtClean="0"/>
              <a:t>Imports 240 </a:t>
            </a:r>
            <a:r>
              <a:rPr lang="en-GB" sz="1600" b="1" noProof="0" dirty="0" err="1" smtClean="0"/>
              <a:t>kha</a:t>
            </a:r>
            <a:r>
              <a:rPr lang="en-GB" sz="1600" b="1" noProof="0" dirty="0" smtClean="0"/>
              <a:t> </a:t>
            </a:r>
            <a:r>
              <a:rPr lang="en-GB" sz="1600" noProof="0" dirty="0" smtClean="0"/>
              <a:t>per year (</a:t>
            </a:r>
            <a:r>
              <a:rPr lang="en-GB" sz="1600" b="1" noProof="0" dirty="0" smtClean="0"/>
              <a:t>61%</a:t>
            </a:r>
            <a:r>
              <a:rPr lang="en-GB" sz="1600" noProof="0" dirty="0" smtClean="0"/>
              <a:t> of Brazilian export and </a:t>
            </a:r>
            <a:r>
              <a:rPr lang="en-GB" sz="1600" b="1" noProof="0" dirty="0" smtClean="0"/>
              <a:t>48%</a:t>
            </a:r>
            <a:r>
              <a:rPr lang="en-GB" sz="1600" noProof="0" dirty="0" smtClean="0"/>
              <a:t> of </a:t>
            </a:r>
            <a:r>
              <a:rPr lang="en-GB" sz="1600" noProof="0" dirty="0" err="1" smtClean="0"/>
              <a:t>Argentinian</a:t>
            </a:r>
            <a:r>
              <a:rPr lang="en-GB" sz="1600" noProof="0" dirty="0" smtClean="0"/>
              <a:t> export)</a:t>
            </a:r>
          </a:p>
          <a:p>
            <a:pPr lvl="2"/>
            <a:r>
              <a:rPr lang="en-GB" sz="1600" noProof="0" dirty="0" smtClean="0"/>
              <a:t>Consumed as milk and tofu (direct) and meat, biscuits, bread, cosmetics, </a:t>
            </a:r>
            <a:r>
              <a:rPr lang="en-GB" sz="1600" noProof="0" dirty="0" err="1" smtClean="0"/>
              <a:t>biofuels</a:t>
            </a:r>
            <a:r>
              <a:rPr lang="en-GB" sz="1600" noProof="0" dirty="0" smtClean="0"/>
              <a:t>… (indirect)</a:t>
            </a:r>
          </a:p>
          <a:p>
            <a:pPr lvl="1"/>
            <a:r>
              <a:rPr lang="en-GB" b="1" noProof="0" dirty="0" smtClean="0"/>
              <a:t>Palm oil from Indonesia and Malaysia</a:t>
            </a:r>
          </a:p>
          <a:p>
            <a:pPr lvl="2"/>
            <a:r>
              <a:rPr lang="en-GB" sz="1600" noProof="0" dirty="0" smtClean="0"/>
              <a:t>Oil palm imports have grown rapidly - from 1 million tonne in 1990 to more than 5 million tonnes in 2008</a:t>
            </a:r>
          </a:p>
          <a:p>
            <a:pPr lvl="2"/>
            <a:r>
              <a:rPr lang="en-GB" sz="1600" noProof="0" dirty="0" smtClean="0"/>
              <a:t>Incorporated into a wide variety of food products (e.g. cooking oils and margarines). Industrial uses include liquid detergents, soaps, waxes, cosmetics and fuel oil. </a:t>
            </a:r>
          </a:p>
          <a:p>
            <a:pPr lvl="2"/>
            <a:endParaRPr lang="en-GB" b="1" noProof="0" dirty="0" smtClean="0"/>
          </a:p>
          <a:p>
            <a:pPr lvl="2"/>
            <a:endParaRPr lang="en-GB" b="1" noProof="0" dirty="0" smtClean="0"/>
          </a:p>
          <a:p>
            <a:pPr lvl="1"/>
            <a:endParaRPr lang="en-GB" noProof="0" dirty="0" smtClean="0"/>
          </a:p>
          <a:p>
            <a:endParaRPr lang="en-GB" noProof="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9552" y="188640"/>
            <a:ext cx="821925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en-US" sz="28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Origins of the goods and services consumed in the EU27 that are associated with deforestation</a:t>
            </a:r>
            <a:endParaRPr kumimoji="0" lang="nl-BE" sz="2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6632"/>
            <a:ext cx="8229600" cy="5040560"/>
          </a:xfrm>
        </p:spPr>
        <p:txBody>
          <a:bodyPr/>
          <a:lstStyle/>
          <a:p>
            <a:pPr lvl="1"/>
            <a:r>
              <a:rPr lang="en-GB" b="1" noProof="0" dirty="0" smtClean="0"/>
              <a:t>Meat from South America, especially Brazil, and </a:t>
            </a:r>
            <a:r>
              <a:rPr lang="en-GB" b="1" noProof="0" dirty="0" err="1" smtClean="0"/>
              <a:t>Subsaharan</a:t>
            </a:r>
            <a:r>
              <a:rPr lang="en-GB" b="1" noProof="0" dirty="0" smtClean="0"/>
              <a:t> Africa </a:t>
            </a:r>
          </a:p>
          <a:p>
            <a:pPr lvl="2"/>
            <a:r>
              <a:rPr lang="en-GB" sz="1600" b="1" noProof="0" dirty="0" smtClean="0"/>
              <a:t>Imports 280 </a:t>
            </a:r>
            <a:r>
              <a:rPr lang="en-GB" sz="1600" b="1" noProof="0" dirty="0" err="1" smtClean="0"/>
              <a:t>kha</a:t>
            </a:r>
            <a:r>
              <a:rPr lang="en-GB" sz="1600" b="1" noProof="0" dirty="0" smtClean="0"/>
              <a:t> </a:t>
            </a:r>
            <a:r>
              <a:rPr lang="en-GB" sz="1600" noProof="0" dirty="0" smtClean="0"/>
              <a:t>per year (from poultry and pork to ruminant livestock products)</a:t>
            </a:r>
          </a:p>
          <a:p>
            <a:pPr lvl="2"/>
            <a:r>
              <a:rPr lang="en-GB" sz="1600" noProof="0" dirty="0" smtClean="0"/>
              <a:t>Importing large amounts of crop commodities for feeding livestock and is a net exporter of livestock products (small net exporter of deforestation (annually around </a:t>
            </a:r>
            <a:r>
              <a:rPr lang="en-GB" sz="1600" b="1" noProof="0" dirty="0" smtClean="0"/>
              <a:t>10 </a:t>
            </a:r>
            <a:r>
              <a:rPr lang="en-GB" sz="1600" b="1" noProof="0" dirty="0" err="1" smtClean="0"/>
              <a:t>kha</a:t>
            </a:r>
            <a:r>
              <a:rPr lang="en-GB" sz="1600" noProof="0" dirty="0" smtClean="0"/>
              <a:t>)</a:t>
            </a:r>
          </a:p>
          <a:p>
            <a:pPr lvl="1"/>
            <a:r>
              <a:rPr lang="en-GB" b="1" noProof="0" dirty="0" smtClean="0"/>
              <a:t>Stimulants from Sub-Saharan Africa (cocoa from Ghana, Nigeria, Cameroon and Togo and coffee from Kenya, Uganda and Tanzania)</a:t>
            </a:r>
          </a:p>
          <a:p>
            <a:pPr lvl="2"/>
            <a:r>
              <a:rPr lang="en-GB" sz="1600" noProof="0" dirty="0" smtClean="0"/>
              <a:t>For coffee and cocoa, globally about </a:t>
            </a:r>
            <a:r>
              <a:rPr lang="en-GB" sz="1600" b="1" noProof="0" dirty="0" smtClean="0"/>
              <a:t>27%</a:t>
            </a:r>
            <a:r>
              <a:rPr lang="en-GB" sz="1600" noProof="0" dirty="0" smtClean="0"/>
              <a:t> is imported by the EU27 </a:t>
            </a:r>
          </a:p>
          <a:p>
            <a:pPr lvl="1"/>
            <a:r>
              <a:rPr lang="en-GB" b="1" noProof="0" dirty="0" smtClean="0"/>
              <a:t>Wood from Brazil and Indonesia</a:t>
            </a:r>
          </a:p>
          <a:p>
            <a:pPr lvl="2"/>
            <a:r>
              <a:rPr lang="en-GB" sz="1600" b="1" noProof="0" dirty="0" smtClean="0"/>
              <a:t>Deforestation embodied </a:t>
            </a:r>
            <a:r>
              <a:rPr lang="en-GB" sz="1600" noProof="0" dirty="0" smtClean="0"/>
              <a:t>in wood products from logging preceding deforestation: </a:t>
            </a:r>
            <a:r>
              <a:rPr lang="en-GB" sz="1600" b="1" noProof="0" dirty="0" smtClean="0"/>
              <a:t>250 </a:t>
            </a:r>
            <a:r>
              <a:rPr lang="en-GB" sz="1600" b="1" noProof="0" dirty="0" err="1" smtClean="0"/>
              <a:t>kha</a:t>
            </a:r>
            <a:r>
              <a:rPr lang="en-GB" sz="1600" b="1" noProof="0" dirty="0" smtClean="0"/>
              <a:t> </a:t>
            </a:r>
            <a:r>
              <a:rPr lang="en-GB" sz="1600" noProof="0" dirty="0" smtClean="0"/>
              <a:t>per year (very low compared to the impact of the agricultural sector)</a:t>
            </a:r>
          </a:p>
          <a:p>
            <a:pPr lvl="2"/>
            <a:r>
              <a:rPr lang="en-GB" sz="1600" b="1" noProof="0" dirty="0" smtClean="0"/>
              <a:t>Imports</a:t>
            </a:r>
            <a:r>
              <a:rPr lang="en-GB" sz="1600" noProof="0" dirty="0" smtClean="0"/>
              <a:t> only </a:t>
            </a:r>
            <a:r>
              <a:rPr lang="en-GB" sz="1600" b="1" noProof="0" dirty="0" smtClean="0"/>
              <a:t>11 </a:t>
            </a:r>
            <a:r>
              <a:rPr lang="en-GB" sz="1600" b="1" noProof="0" dirty="0" err="1" smtClean="0"/>
              <a:t>kha</a:t>
            </a:r>
            <a:r>
              <a:rPr lang="en-GB" sz="1600" b="1" noProof="0" dirty="0" smtClean="0"/>
              <a:t> </a:t>
            </a:r>
            <a:r>
              <a:rPr lang="en-GB" sz="1600" noProof="0" dirty="0" smtClean="0"/>
              <a:t>per year. One-sixth (17%) of this import is re-exported, mainly in processed form as paper products and sawn wood</a:t>
            </a:r>
            <a:endParaRPr lang="en-GB" noProof="0" dirty="0" smtClean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4077072"/>
            <a:ext cx="5325745" cy="19240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11560" y="4653136"/>
            <a:ext cx="302433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2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4A3DC"/>
              </a:buClr>
              <a:buSzTx/>
              <a:tabLst/>
              <a:defRPr/>
            </a:pPr>
            <a:r>
              <a:rPr kumimoji="0" lang="nl-BE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nl-BE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Cumulative</a:t>
            </a:r>
            <a:r>
              <a:rPr kumimoji="0" lang="nl-BE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deforestation</a:t>
            </a:r>
            <a:r>
              <a:rPr kumimoji="0" lang="nl-BE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embodied</a:t>
            </a:r>
            <a:r>
              <a:rPr kumimoji="0" lang="nl-BE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EU27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imports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wood-based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products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by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main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sub-sectors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1990-2008</a:t>
            </a:r>
            <a:endParaRPr kumimoji="0" lang="nl-BE" sz="1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1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4A3DC"/>
              </a:buClr>
              <a:buSzTx/>
              <a:buFont typeface="Arial" charset="0"/>
              <a:buChar char="»"/>
              <a:tabLst/>
              <a:defRPr/>
            </a:pPr>
            <a:endParaRPr kumimoji="0" lang="nl-BE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 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noProof="0" smtClean="0"/>
              <a:t> </a:t>
            </a:r>
            <a:endParaRPr lang="en-GB" noProof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548680"/>
            <a:ext cx="7056783" cy="51055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43000"/>
          </a:xfrm>
        </p:spPr>
        <p:txBody>
          <a:bodyPr/>
          <a:lstStyle/>
          <a:p>
            <a:r>
              <a:rPr lang="en-GB" sz="2000" noProof="0" dirty="0" smtClean="0"/>
              <a:t>Quantifying the overall EU impacts vs. the theoretical sustainable level of use/consumption.</a:t>
            </a:r>
            <a:endParaRPr lang="en-GB" sz="2000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4104456"/>
          </a:xfrm>
        </p:spPr>
        <p:txBody>
          <a:bodyPr/>
          <a:lstStyle/>
          <a:p>
            <a:pPr marL="342900" lvl="2" indent="-342900"/>
            <a:r>
              <a:rPr lang="en-GB" noProof="0" dirty="0" smtClean="0"/>
              <a:t>Rate of deforestation shows signs of decreasing – but is still alarmingly high.</a:t>
            </a:r>
          </a:p>
          <a:p>
            <a:pPr marL="342900" lvl="2" indent="-342900"/>
            <a:r>
              <a:rPr lang="en-GB" noProof="0" dirty="0" smtClean="0"/>
              <a:t>Between 1990 and 2008, annually around 7150 </a:t>
            </a:r>
            <a:r>
              <a:rPr lang="en-GB" noProof="0" dirty="0" err="1" smtClean="0"/>
              <a:t>kha</a:t>
            </a:r>
            <a:r>
              <a:rPr lang="en-GB" noProof="0" dirty="0" smtClean="0"/>
              <a:t> of deforestation linked to worldwide consumption</a:t>
            </a:r>
          </a:p>
          <a:p>
            <a:pPr marL="342900" lvl="2" indent="-342900"/>
            <a:r>
              <a:rPr lang="en-GB" noProof="0" dirty="0" smtClean="0">
                <a:ea typeface="+mn-ea"/>
                <a:cs typeface="+mn-cs"/>
              </a:rPr>
              <a:t>In the period 1990-2008, average EU27 changes in consumption patterns (per capita as well as for total population) have led to a decreasing import of products with embodied deforestation into the EU27.</a:t>
            </a:r>
          </a:p>
          <a:p>
            <a:pPr marL="342900" lvl="2" indent="-342900"/>
            <a:r>
              <a:rPr lang="en-GB" noProof="0" dirty="0" smtClean="0">
                <a:ea typeface="+mn-ea"/>
                <a:cs typeface="+mn-cs"/>
              </a:rPr>
              <a:t>However, the EU27 population will grow slightly by 2020 and 2030 and thus require an additional deforestation (3-4 </a:t>
            </a:r>
            <a:r>
              <a:rPr lang="en-GB" noProof="0" dirty="0" err="1" smtClean="0">
                <a:ea typeface="+mn-ea"/>
                <a:cs typeface="+mn-cs"/>
              </a:rPr>
              <a:t>Mha</a:t>
            </a:r>
            <a:r>
              <a:rPr lang="en-GB" noProof="0" dirty="0" smtClean="0">
                <a:ea typeface="+mn-ea"/>
                <a:cs typeface="+mn-cs"/>
              </a:rPr>
              <a:t>) if average food consumption levels, meat and dairy diets remain unchanged.</a:t>
            </a:r>
            <a:endParaRPr lang="en-GB" sz="1400" noProof="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251520" y="5877272"/>
            <a:ext cx="352839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kern="0" dirty="0" smtClean="0">
                <a:latin typeface="+mn-lt"/>
              </a:rPr>
              <a:t>Evolution of deforestation for EU27 consumption</a:t>
            </a:r>
            <a:endParaRPr lang="nl-BE" sz="1200" kern="0" dirty="0" smtClean="0">
              <a:latin typeface="+mn-lt"/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4149080"/>
            <a:ext cx="5364088" cy="27089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Identification of the Community policy areas with the greatest potential for reducing pressure on forests in third countries</a:t>
            </a:r>
            <a:endParaRPr lang="en-GB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eaLnBrk="1" hangingPunct="1"/>
            <a:r>
              <a:rPr lang="nl-BE" dirty="0" err="1" smtClean="0"/>
              <a:t>Terms</a:t>
            </a:r>
            <a:r>
              <a:rPr lang="nl-BE" dirty="0" smtClean="0"/>
              <a:t> of </a:t>
            </a:r>
            <a:r>
              <a:rPr lang="nl-BE" dirty="0" err="1" smtClean="0"/>
              <a:t>Reference</a:t>
            </a:r>
            <a:r>
              <a:rPr lang="nl-BE" dirty="0" smtClean="0"/>
              <a:t> :</a:t>
            </a:r>
          </a:p>
          <a:p>
            <a:pPr lvl="1" eaLnBrk="1" hangingPunct="1"/>
            <a:r>
              <a:rPr lang="nl-BE" dirty="0" smtClean="0"/>
              <a:t>Screen and </a:t>
            </a:r>
            <a:r>
              <a:rPr lang="nl-BE" dirty="0" err="1" smtClean="0"/>
              <a:t>assess</a:t>
            </a:r>
            <a:r>
              <a:rPr lang="nl-BE" dirty="0" smtClean="0"/>
              <a:t> </a:t>
            </a:r>
            <a:r>
              <a:rPr lang="nl-BE" dirty="0" err="1" smtClean="0"/>
              <a:t>Community</a:t>
            </a:r>
            <a:r>
              <a:rPr lang="nl-BE" dirty="0" smtClean="0"/>
              <a:t> </a:t>
            </a:r>
            <a:r>
              <a:rPr lang="nl-BE" dirty="0" err="1" smtClean="0"/>
              <a:t>policies</a:t>
            </a:r>
            <a:r>
              <a:rPr lang="nl-BE" dirty="0" smtClean="0"/>
              <a:t>, </a:t>
            </a:r>
            <a:r>
              <a:rPr lang="nl-BE" dirty="0" err="1" smtClean="0"/>
              <a:t>including</a:t>
            </a:r>
            <a:r>
              <a:rPr lang="nl-BE" dirty="0" smtClean="0"/>
              <a:t> relevant </a:t>
            </a:r>
            <a:r>
              <a:rPr lang="nl-BE" dirty="0" err="1" smtClean="0"/>
              <a:t>legislation</a:t>
            </a:r>
            <a:r>
              <a:rPr lang="nl-BE" dirty="0" smtClean="0"/>
              <a:t>, in </a:t>
            </a:r>
            <a:r>
              <a:rPr lang="nl-BE" dirty="0" err="1" smtClean="0"/>
              <a:t>relation</a:t>
            </a:r>
            <a:r>
              <a:rPr lang="nl-BE" dirty="0" smtClean="0"/>
              <a:t> to </a:t>
            </a:r>
            <a:r>
              <a:rPr lang="nl-BE" dirty="0" err="1" smtClean="0"/>
              <a:t>their</a:t>
            </a:r>
            <a:r>
              <a:rPr lang="nl-BE" dirty="0" smtClean="0"/>
              <a:t> impact </a:t>
            </a:r>
            <a:r>
              <a:rPr lang="nl-BE" dirty="0" err="1" smtClean="0"/>
              <a:t>on</a:t>
            </a:r>
            <a:r>
              <a:rPr lang="nl-BE" dirty="0" smtClean="0"/>
              <a:t> </a:t>
            </a:r>
            <a:r>
              <a:rPr lang="nl-BE" dirty="0" err="1" smtClean="0"/>
              <a:t>deforestation</a:t>
            </a:r>
            <a:endParaRPr lang="nl-BE" dirty="0" smtClean="0"/>
          </a:p>
          <a:p>
            <a:pPr lvl="1" eaLnBrk="1" hangingPunct="1"/>
            <a:r>
              <a:rPr lang="nl-BE" dirty="0" err="1" smtClean="0"/>
              <a:t>Identify</a:t>
            </a:r>
            <a:r>
              <a:rPr lang="nl-BE" dirty="0" smtClean="0"/>
              <a:t> </a:t>
            </a:r>
            <a:r>
              <a:rPr lang="nl-BE" dirty="0" err="1" smtClean="0"/>
              <a:t>policy</a:t>
            </a:r>
            <a:r>
              <a:rPr lang="nl-BE" dirty="0" smtClean="0"/>
              <a:t> areas </a:t>
            </a:r>
            <a:r>
              <a:rPr lang="nl-BE" dirty="0" err="1" smtClean="0"/>
              <a:t>with</a:t>
            </a:r>
            <a:r>
              <a:rPr lang="nl-BE" dirty="0" smtClean="0"/>
              <a:t> the </a:t>
            </a:r>
            <a:r>
              <a:rPr lang="nl-BE" dirty="0" err="1" smtClean="0"/>
              <a:t>greatest</a:t>
            </a:r>
            <a:r>
              <a:rPr lang="nl-BE" dirty="0" smtClean="0"/>
              <a:t> </a:t>
            </a:r>
            <a:r>
              <a:rPr lang="nl-BE" dirty="0" err="1" smtClean="0"/>
              <a:t>potential</a:t>
            </a:r>
            <a:r>
              <a:rPr lang="nl-BE" dirty="0" smtClean="0"/>
              <a:t> </a:t>
            </a:r>
            <a:r>
              <a:rPr lang="nl-BE" dirty="0" err="1" smtClean="0"/>
              <a:t>for</a:t>
            </a:r>
            <a:r>
              <a:rPr lang="nl-BE" dirty="0" smtClean="0"/>
              <a:t> </a:t>
            </a:r>
            <a:r>
              <a:rPr lang="nl-BE" dirty="0" err="1" smtClean="0"/>
              <a:t>reducing</a:t>
            </a:r>
            <a:r>
              <a:rPr lang="nl-BE" dirty="0" smtClean="0"/>
              <a:t> </a:t>
            </a:r>
            <a:r>
              <a:rPr lang="nl-BE" dirty="0" err="1" smtClean="0"/>
              <a:t>pressure</a:t>
            </a:r>
            <a:r>
              <a:rPr lang="nl-BE" dirty="0" smtClean="0"/>
              <a:t> </a:t>
            </a:r>
            <a:r>
              <a:rPr lang="nl-BE" dirty="0" err="1" smtClean="0"/>
              <a:t>on</a:t>
            </a:r>
            <a:r>
              <a:rPr lang="nl-BE" dirty="0" smtClean="0"/>
              <a:t> </a:t>
            </a:r>
            <a:r>
              <a:rPr lang="nl-BE" dirty="0" err="1" smtClean="0"/>
              <a:t>forests</a:t>
            </a:r>
            <a:r>
              <a:rPr lang="nl-BE" dirty="0" smtClean="0"/>
              <a:t> in </a:t>
            </a:r>
            <a:r>
              <a:rPr lang="nl-BE" dirty="0" err="1" smtClean="0"/>
              <a:t>third</a:t>
            </a:r>
            <a:r>
              <a:rPr lang="nl-BE" dirty="0" smtClean="0"/>
              <a:t> </a:t>
            </a:r>
            <a:r>
              <a:rPr lang="nl-BE" dirty="0" err="1" smtClean="0"/>
              <a:t>countries</a:t>
            </a:r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Causal model</a:t>
            </a:r>
          </a:p>
        </p:txBody>
      </p:sp>
      <p:pic>
        <p:nvPicPr>
          <p:cNvPr id="717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55725" y="1600200"/>
            <a:ext cx="6432550" cy="4525963"/>
          </a:xfrm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475" y="188913"/>
            <a:ext cx="5376863" cy="648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Basic </a:t>
            </a:r>
            <a:r>
              <a:rPr lang="en-GB" dirty="0" smtClean="0"/>
              <a:t>strategies</a:t>
            </a:r>
            <a:endParaRPr lang="en-GB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Decrease consumption </a:t>
            </a:r>
            <a:endParaRPr lang="en-US" dirty="0" smtClean="0"/>
          </a:p>
          <a:p>
            <a:pPr eaLnBrk="1" hangingPunct="1"/>
            <a:r>
              <a:rPr lang="en-US" dirty="0" smtClean="0"/>
              <a:t>Increase (the demand for) sustainably produced products (that meet (deforestation related) sustainability standards</a:t>
            </a:r>
          </a:p>
          <a:p>
            <a:pPr eaLnBrk="1" hangingPunct="1"/>
            <a:r>
              <a:rPr lang="en-US" dirty="0" smtClean="0"/>
              <a:t>Increase resource efficiency </a:t>
            </a:r>
            <a:r>
              <a:rPr lang="en-US" dirty="0" smtClean="0"/>
              <a:t>(decrease </a:t>
            </a:r>
            <a:r>
              <a:rPr lang="en-US" dirty="0" smtClean="0"/>
              <a:t>land use embedded in consumption)</a:t>
            </a:r>
          </a:p>
          <a:p>
            <a:pPr eaLnBrk="1" hangingPunct="1"/>
            <a:r>
              <a:rPr lang="en-US" dirty="0" smtClean="0"/>
              <a:t>Reduce waste (both by consumption and production)</a:t>
            </a:r>
          </a:p>
          <a:p>
            <a:pPr eaLnBrk="1" hangingPunct="1"/>
            <a:r>
              <a:rPr lang="en-US" dirty="0" smtClean="0"/>
              <a:t>Increase the re-use of waste</a:t>
            </a:r>
          </a:p>
          <a:p>
            <a:pPr eaLnBrk="1" hangingPunct="1"/>
            <a:r>
              <a:rPr lang="en-US" dirty="0" smtClean="0"/>
              <a:t>Increase the domestic land that is available for productive purposes</a:t>
            </a:r>
          </a:p>
          <a:p>
            <a:pPr eaLnBrk="1" hangingPunct="1"/>
            <a:r>
              <a:rPr lang="en-US" dirty="0" smtClean="0"/>
              <a:t>Decrease deforestation</a:t>
            </a:r>
          </a:p>
          <a:p>
            <a:pPr eaLnBrk="1" hangingPunct="1"/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Critical areas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EU climate related policies : renewable </a:t>
            </a:r>
            <a:r>
              <a:rPr lang="en-GB" dirty="0" smtClean="0"/>
              <a:t>energy </a:t>
            </a:r>
            <a:r>
              <a:rPr lang="en-GB" dirty="0" smtClean="0"/>
              <a:t> policy, REDD+,  ...</a:t>
            </a:r>
            <a:endParaRPr lang="en-GB" dirty="0" smtClean="0"/>
          </a:p>
          <a:p>
            <a:pPr eaLnBrk="1" hangingPunct="1"/>
            <a:r>
              <a:rPr lang="en-GB" dirty="0" smtClean="0"/>
              <a:t>Common Agriculture Policy</a:t>
            </a:r>
          </a:p>
          <a:p>
            <a:pPr eaLnBrk="1" hangingPunct="1"/>
            <a:r>
              <a:rPr lang="en-GB" dirty="0" smtClean="0"/>
              <a:t>EU Forestry Strategy</a:t>
            </a:r>
          </a:p>
          <a:p>
            <a:pPr eaLnBrk="1" hangingPunct="1"/>
            <a:r>
              <a:rPr lang="en-GB" dirty="0" smtClean="0"/>
              <a:t>EU Biodiversity Strategy 2020</a:t>
            </a:r>
          </a:p>
          <a:p>
            <a:pPr eaLnBrk="1" hangingPunct="1"/>
            <a:r>
              <a:rPr lang="en-GB" dirty="0" smtClean="0"/>
              <a:t>Sustainable consumption and production polices</a:t>
            </a:r>
          </a:p>
          <a:p>
            <a:pPr eaLnBrk="1" hangingPunct="1"/>
            <a:r>
              <a:rPr lang="en-GB" dirty="0" smtClean="0"/>
              <a:t>International trade</a:t>
            </a:r>
          </a:p>
          <a:p>
            <a:pPr eaLnBrk="1" hangingPunct="1"/>
            <a:r>
              <a:rPr lang="en-GB" dirty="0" smtClean="0"/>
              <a:t>Foreign investment</a:t>
            </a:r>
          </a:p>
          <a:p>
            <a:pPr eaLnBrk="1" hangingPunct="1"/>
            <a:r>
              <a:rPr lang="en-GB" dirty="0" smtClean="0"/>
              <a:t>Development </a:t>
            </a:r>
            <a:r>
              <a:rPr lang="en-GB" dirty="0" smtClean="0"/>
              <a:t>cooperation</a:t>
            </a:r>
          </a:p>
          <a:p>
            <a:pPr eaLnBrk="1" hangingPunct="1"/>
            <a:r>
              <a:rPr lang="en-GB" dirty="0" smtClean="0"/>
              <a:t>Research and Innovation policies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DISCLAIMER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"</a:t>
            </a:r>
            <a:r>
              <a:rPr lang="en-US" dirty="0" smtClean="0"/>
              <a:t>This is </a:t>
            </a:r>
            <a:r>
              <a:rPr lang="en-US" dirty="0" smtClean="0"/>
              <a:t>a presentation about an </a:t>
            </a:r>
            <a:r>
              <a:rPr lang="en-US" dirty="0" smtClean="0"/>
              <a:t>unfinished draft report  under preparation by the Contractor; its contents are the sole responsibility of the Authors and do not reflect the opinions of the European Commission. </a:t>
            </a:r>
          </a:p>
          <a:p>
            <a:r>
              <a:rPr lang="en-US" dirty="0" smtClean="0"/>
              <a:t>It is </a:t>
            </a:r>
            <a:r>
              <a:rPr lang="en-US" dirty="0" smtClean="0"/>
              <a:t>intended to inform and feed the </a:t>
            </a:r>
            <a:r>
              <a:rPr lang="en-US" dirty="0" smtClean="0"/>
              <a:t>discussions during an informal </a:t>
            </a:r>
            <a:r>
              <a:rPr lang="en-US" dirty="0" smtClean="0"/>
              <a:t>meeting between the Commission and Member States on FLEGT related </a:t>
            </a:r>
            <a:r>
              <a:rPr lang="en-US" dirty="0" smtClean="0"/>
              <a:t>matter on </a:t>
            </a:r>
            <a:r>
              <a:rPr lang="en-US" dirty="0" smtClean="0"/>
              <a:t>19 June </a:t>
            </a:r>
            <a:r>
              <a:rPr lang="en-US" dirty="0" smtClean="0"/>
              <a:t>2012.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 smtClean="0"/>
              <a:t>does not imply any commitment to a partial or full approval of the report from the European Commission services. </a:t>
            </a:r>
          </a:p>
          <a:p>
            <a:r>
              <a:rPr lang="en-US" dirty="0" smtClean="0"/>
              <a:t> </a:t>
            </a:r>
            <a:r>
              <a:rPr lang="en-US" dirty="0" smtClean="0"/>
              <a:t>Receivers </a:t>
            </a:r>
            <a:r>
              <a:rPr lang="en-US" dirty="0" smtClean="0"/>
              <a:t>are requested not to further disseminate these documents and not to use them outside the </a:t>
            </a:r>
            <a:r>
              <a:rPr lang="en-US" dirty="0" smtClean="0"/>
              <a:t>meeting </a:t>
            </a:r>
            <a:r>
              <a:rPr lang="en-US" dirty="0" smtClean="0"/>
              <a:t>discussions</a:t>
            </a:r>
            <a:r>
              <a:rPr lang="en-US" dirty="0" smtClean="0"/>
              <a:t>"</a:t>
            </a:r>
            <a:endParaRPr lang="en-US" dirty="0" smtClean="0"/>
          </a:p>
          <a:p>
            <a:endParaRPr lang="nl-BE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Request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provide information on </a:t>
            </a:r>
            <a:r>
              <a:rPr lang="en-US" u="sng" dirty="0" smtClean="0"/>
              <a:t>EU Member State </a:t>
            </a:r>
            <a:r>
              <a:rPr lang="en-US" u="sng" dirty="0" smtClean="0"/>
              <a:t>national policy </a:t>
            </a:r>
            <a:r>
              <a:rPr lang="en-US" u="sng" dirty="0" smtClean="0"/>
              <a:t>measures </a:t>
            </a:r>
            <a:r>
              <a:rPr lang="en-US" dirty="0" smtClean="0"/>
              <a:t>that </a:t>
            </a:r>
            <a:r>
              <a:rPr lang="en-US" dirty="0" smtClean="0"/>
              <a:t>could support the overall objective of </a:t>
            </a:r>
            <a:r>
              <a:rPr lang="en-US" u="sng" dirty="0" smtClean="0"/>
              <a:t>reducing the loss of forest cover</a:t>
            </a:r>
            <a:r>
              <a:rPr lang="en-US" dirty="0" smtClean="0"/>
              <a:t> in third countries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 :</a:t>
            </a:r>
          </a:p>
          <a:p>
            <a:pPr lvl="1"/>
            <a:r>
              <a:rPr lang="en-US" dirty="0" smtClean="0">
                <a:hlinkClick r:id="rId2"/>
              </a:rPr>
              <a:t>Caroline.Lemeire@vito.be</a:t>
            </a:r>
            <a:r>
              <a:rPr lang="en-US" dirty="0" smtClean="0"/>
              <a:t>; Tel. +32 14 33 59 13</a:t>
            </a:r>
          </a:p>
          <a:p>
            <a:pPr lvl="1"/>
            <a:r>
              <a:rPr lang="en-US" smtClean="0">
                <a:hlinkClick r:id="rId3"/>
              </a:rPr>
              <a:t>Arnoud.Lust@vito.be</a:t>
            </a:r>
            <a:r>
              <a:rPr lang="en-US" dirty="0" smtClean="0"/>
              <a:t>; Tel. +32 14 33 58 58 </a:t>
            </a:r>
          </a:p>
          <a:p>
            <a:pPr lvl="1"/>
            <a:r>
              <a:rPr lang="en-US" dirty="0" smtClean="0"/>
              <a:t>By 29 June 2012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Thanks for your support!</a:t>
            </a:r>
            <a:endParaRPr lang="en-US" dirty="0" smtClean="0"/>
          </a:p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Objectives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(a) produce a comprehensive analysis of the </a:t>
            </a:r>
            <a:r>
              <a:rPr lang="en-US" u="sng" dirty="0" smtClean="0"/>
              <a:t>impacts of EU consumption </a:t>
            </a:r>
            <a:r>
              <a:rPr lang="en-US" u="sng" dirty="0" smtClean="0"/>
              <a:t>of </a:t>
            </a:r>
            <a:r>
              <a:rPr lang="en-US" u="sng" dirty="0" smtClean="0"/>
              <a:t>imported</a:t>
            </a:r>
            <a:r>
              <a:rPr lang="en-US" b="1" dirty="0" smtClean="0"/>
              <a:t> </a:t>
            </a:r>
            <a:r>
              <a:rPr lang="en-US" dirty="0" smtClean="0"/>
              <a:t>food </a:t>
            </a:r>
            <a:r>
              <a:rPr lang="en-US" dirty="0" smtClean="0"/>
              <a:t>and non-food </a:t>
            </a:r>
            <a:r>
              <a:rPr lang="en-US" dirty="0" smtClean="0"/>
              <a:t>commodities and manufactured goods </a:t>
            </a:r>
            <a:r>
              <a:rPr lang="en-US" u="sng" dirty="0" smtClean="0"/>
              <a:t>on deforestation</a:t>
            </a:r>
            <a:r>
              <a:rPr lang="en-US" dirty="0" smtClean="0"/>
              <a:t>;</a:t>
            </a:r>
          </a:p>
          <a:p>
            <a:r>
              <a:rPr lang="en-US" dirty="0" smtClean="0"/>
              <a:t>(b) identify areas </a:t>
            </a:r>
            <a:r>
              <a:rPr lang="en-US" u="sng" dirty="0" smtClean="0"/>
              <a:t>where Community policies </a:t>
            </a:r>
            <a:r>
              <a:rPr lang="en-US" dirty="0" smtClean="0"/>
              <a:t>and where applicable </a:t>
            </a:r>
            <a:r>
              <a:rPr lang="en-US" u="sng" dirty="0" smtClean="0"/>
              <a:t>legislation </a:t>
            </a:r>
            <a:r>
              <a:rPr lang="en-US" dirty="0" smtClean="0"/>
              <a:t>would need to </a:t>
            </a:r>
            <a:r>
              <a:rPr lang="en-US" dirty="0" smtClean="0"/>
              <a:t>be reviewed </a:t>
            </a:r>
            <a:r>
              <a:rPr lang="en-US" dirty="0" smtClean="0"/>
              <a:t>in order to support efforts </a:t>
            </a:r>
            <a:r>
              <a:rPr lang="en-US" u="sng" dirty="0" smtClean="0"/>
              <a:t>to reduce deforestation</a:t>
            </a:r>
            <a:r>
              <a:rPr lang="en-US" dirty="0" smtClean="0"/>
              <a:t>;</a:t>
            </a:r>
          </a:p>
          <a:p>
            <a:r>
              <a:rPr lang="en-US" dirty="0" smtClean="0"/>
              <a:t>(c) make specific suggestions for how the policies identified under (b) could be oriented to </a:t>
            </a:r>
            <a:r>
              <a:rPr lang="en-US" dirty="0" smtClean="0"/>
              <a:t>reduce EU </a:t>
            </a:r>
            <a:r>
              <a:rPr lang="en-US" dirty="0" smtClean="0"/>
              <a:t>impacts on deforestation;</a:t>
            </a:r>
          </a:p>
          <a:p>
            <a:r>
              <a:rPr lang="en-US" dirty="0" smtClean="0"/>
              <a:t>(d) list </a:t>
            </a:r>
            <a:r>
              <a:rPr lang="en-US" u="sng" dirty="0" smtClean="0"/>
              <a:t>other possible policy measures </a:t>
            </a:r>
            <a:r>
              <a:rPr lang="en-US" dirty="0" smtClean="0"/>
              <a:t>at other levels (e.g. </a:t>
            </a:r>
            <a:r>
              <a:rPr lang="en-US" u="sng" dirty="0" smtClean="0"/>
              <a:t>EU Member State</a:t>
            </a:r>
            <a:r>
              <a:rPr lang="en-US" dirty="0" smtClean="0"/>
              <a:t>, multilateral, </a:t>
            </a:r>
            <a:r>
              <a:rPr lang="en-US" dirty="0" smtClean="0"/>
              <a:t>private sector</a:t>
            </a:r>
            <a:r>
              <a:rPr lang="en-US" dirty="0" smtClean="0"/>
              <a:t>) that could support the overall objective of reducing the loss of forest cover in </a:t>
            </a:r>
            <a:r>
              <a:rPr lang="en-US" dirty="0" smtClean="0"/>
              <a:t>third countries</a:t>
            </a:r>
            <a:r>
              <a:rPr lang="en-US" dirty="0" smtClean="0"/>
              <a:t>.</a:t>
            </a:r>
            <a:endParaRPr lang="nl-B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noProof="0" dirty="0" smtClean="0"/>
              <a:t>TASK 2: </a:t>
            </a:r>
            <a:r>
              <a:rPr lang="en-US" dirty="0" smtClean="0"/>
              <a:t>Comprehensive analysis of the impact of EU consumption of imported food and non-food commodities and manufactured goods on deforestation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r>
              <a:rPr lang="en-GB" noProof="0" dirty="0" smtClean="0"/>
              <a:t>1. </a:t>
            </a:r>
            <a:r>
              <a:rPr lang="en-GB" u="sng" noProof="0" dirty="0" smtClean="0"/>
              <a:t>Identify and quantify the imports and trade flows </a:t>
            </a:r>
            <a:r>
              <a:rPr lang="en-GB" noProof="0" dirty="0" smtClean="0"/>
              <a:t>of food and non-food commodities and manufactured products into the Community market that are closely associated with deforestation in the country of origin.</a:t>
            </a:r>
          </a:p>
          <a:p>
            <a:r>
              <a:rPr lang="en-GB" noProof="0" dirty="0" smtClean="0"/>
              <a:t>2. </a:t>
            </a:r>
            <a:r>
              <a:rPr lang="en-GB" u="sng" noProof="0" dirty="0" smtClean="0"/>
              <a:t>Estimate</a:t>
            </a:r>
            <a:r>
              <a:rPr lang="en-GB" noProof="0" dirty="0" smtClean="0"/>
              <a:t>, for each identified commodity, intermediate product or category of manufactured goods imported into the Community</a:t>
            </a:r>
            <a:r>
              <a:rPr lang="en-GB" u="sng" noProof="0" dirty="0" smtClean="0"/>
              <a:t>, the direct and/or indirect impacts on deforestation</a:t>
            </a:r>
            <a:r>
              <a:rPr lang="en-GB" noProof="0" dirty="0" smtClean="0"/>
              <a:t> in the countries/region(s) of origin.</a:t>
            </a:r>
          </a:p>
          <a:p>
            <a:r>
              <a:rPr lang="en-GB" noProof="0" dirty="0" smtClean="0"/>
              <a:t>3. </a:t>
            </a:r>
            <a:r>
              <a:rPr lang="en-GB" u="sng" noProof="0" dirty="0" smtClean="0"/>
              <a:t>Analyse the current consumption </a:t>
            </a:r>
            <a:r>
              <a:rPr lang="en-GB" noProof="0" dirty="0" smtClean="0"/>
              <a:t>of the selected commodities, intermediate products and/or manufactured goods + foresight scenario</a:t>
            </a:r>
          </a:p>
          <a:p>
            <a:r>
              <a:rPr lang="en-GB" noProof="0" dirty="0" smtClean="0"/>
              <a:t>4. </a:t>
            </a:r>
            <a:r>
              <a:rPr lang="en-GB" u="sng" noProof="0" dirty="0" smtClean="0"/>
              <a:t>Quantifying the overall EU impacts vs. the theoretical sustainable level of use/consumption.</a:t>
            </a:r>
            <a:endParaRPr lang="en-GB" u="sng" noProof="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Causes for worldwide deforestation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r>
              <a:rPr lang="en-GB" noProof="0" smtClean="0"/>
              <a:t>Worldwide gross deforestation : </a:t>
            </a:r>
            <a:r>
              <a:rPr lang="en-GB" b="1" noProof="0" smtClean="0"/>
              <a:t>239 Mha </a:t>
            </a:r>
            <a:r>
              <a:rPr lang="en-GB" noProof="0" smtClean="0"/>
              <a:t>over 1990-2008 or </a:t>
            </a:r>
            <a:r>
              <a:rPr lang="en-GB" b="1" noProof="0" smtClean="0"/>
              <a:t>13</a:t>
            </a:r>
            <a:r>
              <a:rPr lang="en-GB" noProof="0" smtClean="0"/>
              <a:t> Mha/year</a:t>
            </a:r>
          </a:p>
          <a:p>
            <a:pPr marL="342900" lvl="1" indent="-342900"/>
            <a:r>
              <a:rPr lang="en-GB" noProof="0" smtClean="0">
                <a:ea typeface="+mn-ea"/>
                <a:cs typeface="+mn-cs"/>
              </a:rPr>
              <a:t>Worldwide net deforestation : </a:t>
            </a:r>
            <a:r>
              <a:rPr lang="en-GB" b="1" noProof="0" smtClean="0">
                <a:ea typeface="+mn-ea"/>
                <a:cs typeface="+mn-cs"/>
              </a:rPr>
              <a:t>124 Mha </a:t>
            </a:r>
          </a:p>
          <a:p>
            <a:r>
              <a:rPr lang="en-GB" b="1" noProof="0" smtClean="0">
                <a:ea typeface="+mn-ea"/>
                <a:cs typeface="+mn-cs"/>
              </a:rPr>
              <a:t>24%</a:t>
            </a:r>
            <a:r>
              <a:rPr lang="en-GB" noProof="0" smtClean="0">
                <a:ea typeface="+mn-ea"/>
                <a:cs typeface="+mn-cs"/>
              </a:rPr>
              <a:t>  unexplained (not supported by </a:t>
            </a:r>
            <a:r>
              <a:rPr lang="en-GB" noProof="0" smtClean="0"/>
              <a:t>FAO </a:t>
            </a:r>
            <a:r>
              <a:rPr lang="en-GB" noProof="0" smtClean="0">
                <a:ea typeface="+mn-ea"/>
                <a:cs typeface="+mn-cs"/>
              </a:rPr>
              <a:t>reported area extensions)</a:t>
            </a:r>
          </a:p>
          <a:p>
            <a:r>
              <a:rPr lang="en-GB" b="1" noProof="0" smtClean="0">
                <a:ea typeface="+mn-ea"/>
                <a:cs typeface="+mn-cs"/>
              </a:rPr>
              <a:t>55%</a:t>
            </a:r>
            <a:r>
              <a:rPr lang="en-GB" noProof="0" smtClean="0">
                <a:ea typeface="+mn-ea"/>
                <a:cs typeface="+mn-cs"/>
              </a:rPr>
              <a:t>  (= </a:t>
            </a:r>
            <a:r>
              <a:rPr lang="en-GB" b="1" noProof="0" smtClean="0">
                <a:ea typeface="+mn-ea"/>
                <a:cs typeface="+mn-cs"/>
              </a:rPr>
              <a:t>132 Mha</a:t>
            </a:r>
            <a:r>
              <a:rPr lang="en-GB" noProof="0" smtClean="0">
                <a:ea typeface="+mn-ea"/>
                <a:cs typeface="+mn-cs"/>
              </a:rPr>
              <a:t>) due to consumption (</a:t>
            </a:r>
            <a:r>
              <a:rPr lang="en-GB" b="1" noProof="0" smtClean="0">
                <a:ea typeface="+mn-ea"/>
                <a:cs typeface="+mn-cs"/>
              </a:rPr>
              <a:t>29% crops</a:t>
            </a:r>
            <a:r>
              <a:rPr lang="en-GB" noProof="0" smtClean="0">
                <a:ea typeface="+mn-ea"/>
                <a:cs typeface="+mn-cs"/>
              </a:rPr>
              <a:t>, 24% ruminant livestock, 2% logging) = Embodied deforestation</a:t>
            </a:r>
          </a:p>
          <a:p>
            <a:pPr lvl="1"/>
            <a:endParaRPr lang="en-GB" noProof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573016"/>
            <a:ext cx="8424936" cy="23762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Deforestation embodied in international trade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noProof="0" smtClean="0"/>
              <a:t>33%</a:t>
            </a:r>
            <a:r>
              <a:rPr lang="en-GB" noProof="0" smtClean="0"/>
              <a:t> (= </a:t>
            </a:r>
            <a:r>
              <a:rPr lang="en-GB" b="1" noProof="0" smtClean="0"/>
              <a:t>22,4</a:t>
            </a:r>
            <a:r>
              <a:rPr lang="en-GB" noProof="0" smtClean="0"/>
              <a:t> </a:t>
            </a:r>
            <a:r>
              <a:rPr lang="en-GB" b="1" noProof="0" smtClean="0"/>
              <a:t>Mha</a:t>
            </a:r>
            <a:r>
              <a:rPr lang="en-GB" noProof="0" smtClean="0"/>
              <a:t>) of deforestation crops were exported over 1990-2008 </a:t>
            </a:r>
          </a:p>
          <a:p>
            <a:endParaRPr lang="en-GB" b="1" noProof="0" smtClean="0"/>
          </a:p>
          <a:p>
            <a:endParaRPr lang="en-GB" b="1" noProof="0" smtClean="0"/>
          </a:p>
          <a:p>
            <a:endParaRPr lang="en-GB" b="1" noProof="0" smtClean="0"/>
          </a:p>
          <a:p>
            <a:endParaRPr lang="en-GB" b="1" noProof="0" smtClean="0"/>
          </a:p>
          <a:p>
            <a:endParaRPr lang="en-GB" b="1" noProof="0" smtClean="0"/>
          </a:p>
          <a:p>
            <a:endParaRPr lang="en-GB" b="1" noProof="0" smtClean="0"/>
          </a:p>
          <a:p>
            <a:endParaRPr lang="en-GB" b="1" noProof="0" smtClean="0"/>
          </a:p>
          <a:p>
            <a:pPr>
              <a:buNone/>
            </a:pPr>
            <a:r>
              <a:rPr lang="en-GB" sz="1200" i="1" noProof="0" smtClean="0"/>
              <a:t>Figure 2‑3 Deforestation embodied  in traded crop commodities, by crop groups, for the period 1990-2008, totaling 22.4 Mha</a:t>
            </a:r>
          </a:p>
          <a:p>
            <a:r>
              <a:rPr lang="en-GB" b="1" noProof="0" smtClean="0"/>
              <a:t>8%</a:t>
            </a:r>
            <a:r>
              <a:rPr lang="en-GB" noProof="0" smtClean="0"/>
              <a:t> (= </a:t>
            </a:r>
            <a:r>
              <a:rPr lang="en-GB" b="1" noProof="0" smtClean="0"/>
              <a:t>4,7 Mha</a:t>
            </a:r>
            <a:r>
              <a:rPr lang="en-GB" noProof="0" smtClean="0"/>
              <a:t>) of deforestation lifestock products are exported</a:t>
            </a:r>
          </a:p>
          <a:p>
            <a:r>
              <a:rPr lang="en-GB" b="1" noProof="0" smtClean="0"/>
              <a:t>1 Mha </a:t>
            </a:r>
            <a:r>
              <a:rPr lang="en-GB" noProof="0" smtClean="0"/>
              <a:t>of lifestock products, fed on crops with embodied deforestation were exported</a:t>
            </a:r>
            <a:endParaRPr lang="en-GB" noProof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4037" y="2281237"/>
            <a:ext cx="549592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noProof="0" smtClean="0"/>
              <a:t>Relative  weight of impacts associated with EU27 trading compared to impacts associated with other trading countries/blocks? (1)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noProof="0" smtClean="0"/>
              <a:t>EU27</a:t>
            </a:r>
            <a:r>
              <a:rPr lang="en-GB" noProof="0" smtClean="0"/>
              <a:t> imported </a:t>
            </a:r>
            <a:r>
              <a:rPr lang="en-GB" b="1" noProof="0" smtClean="0"/>
              <a:t>8,7 Mha </a:t>
            </a:r>
            <a:r>
              <a:rPr lang="en-GB" noProof="0" smtClean="0"/>
              <a:t>of deforestation crop and lifestock products over 1990-2008, equalling </a:t>
            </a:r>
            <a:r>
              <a:rPr lang="en-GB" b="1" noProof="0" smtClean="0"/>
              <a:t>35%</a:t>
            </a:r>
            <a:r>
              <a:rPr lang="en-GB" noProof="0" smtClean="0"/>
              <a:t> of embodied deforestation</a:t>
            </a:r>
          </a:p>
          <a:p>
            <a:pPr lvl="1"/>
            <a:r>
              <a:rPr lang="en-GB" noProof="0" smtClean="0"/>
              <a:t>Eastern Asia (including China and Japan) came second with </a:t>
            </a:r>
            <a:r>
              <a:rPr lang="en-GB" b="1" noProof="0" smtClean="0"/>
              <a:t>4,5 Mha</a:t>
            </a:r>
          </a:p>
          <a:p>
            <a:r>
              <a:rPr lang="en-GB" b="1" noProof="0" smtClean="0"/>
              <a:t>EU27</a:t>
            </a:r>
            <a:r>
              <a:rPr lang="en-GB" noProof="0" smtClean="0"/>
              <a:t> imported </a:t>
            </a:r>
            <a:r>
              <a:rPr lang="en-GB" b="1" noProof="0" smtClean="0"/>
              <a:t>7,4 Mha </a:t>
            </a:r>
            <a:r>
              <a:rPr lang="en-GB" noProof="0" smtClean="0"/>
              <a:t>of deforestation crops over 1990-2008, equalling </a:t>
            </a:r>
            <a:r>
              <a:rPr lang="en-GB" b="1" noProof="0" smtClean="0"/>
              <a:t>33%</a:t>
            </a:r>
            <a:r>
              <a:rPr lang="en-GB" noProof="0" smtClean="0"/>
              <a:t> of embodied deforestation crops</a:t>
            </a:r>
          </a:p>
          <a:p>
            <a:pPr lvl="1"/>
            <a:endParaRPr lang="en-GB" noProof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7" y="3284985"/>
            <a:ext cx="5040560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156176" y="4077072"/>
            <a:ext cx="23042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>
                <a:latin typeface="Calibri"/>
                <a:ea typeface="Times New Roman"/>
                <a:cs typeface="Times New Roman"/>
              </a:rPr>
              <a:t>Figure 2‑4 Cumulative deforestation embodied  in EU27 crop consumption by crop group, 1990-2008 (note that 0.2 </a:t>
            </a:r>
            <a:r>
              <a:rPr lang="en-US" sz="1200" i="1" dirty="0" err="1" smtClean="0">
                <a:latin typeface="Calibri"/>
                <a:ea typeface="Times New Roman"/>
                <a:cs typeface="Times New Roman"/>
              </a:rPr>
              <a:t>Mha</a:t>
            </a:r>
            <a:r>
              <a:rPr lang="en-US" sz="1200" i="1" dirty="0" smtClean="0">
                <a:latin typeface="Calibri"/>
                <a:ea typeface="Times New Roman"/>
                <a:cs typeface="Times New Roman"/>
              </a:rPr>
              <a:t> is re-exported in livestock products)</a:t>
            </a:r>
            <a:endParaRPr lang="nl-BE" sz="12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“Apparent” versus “final consumption” approach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smtClean="0"/>
              <a:t>“</a:t>
            </a:r>
            <a:r>
              <a:rPr lang="en-GB" b="1" noProof="0" smtClean="0"/>
              <a:t>Apparant consumption</a:t>
            </a:r>
            <a:r>
              <a:rPr lang="en-GB" noProof="0" smtClean="0"/>
              <a:t>” approach is based on physical tracking of agricultural commodities and products and wood products up to the point where they become highly processed; (IIASA)</a:t>
            </a:r>
          </a:p>
          <a:p>
            <a:r>
              <a:rPr lang="en-GB" noProof="0" smtClean="0"/>
              <a:t>“</a:t>
            </a:r>
            <a:r>
              <a:rPr lang="en-GB" b="1" noProof="0" smtClean="0"/>
              <a:t>Final consumption</a:t>
            </a:r>
            <a:r>
              <a:rPr lang="en-GB" noProof="0" smtClean="0"/>
              <a:t>” approach is based on tracking of deforestation in highly processed  or manufactured products through links between sectors, based on monetary trade streams; (CICERO)</a:t>
            </a:r>
          </a:p>
          <a:p>
            <a:r>
              <a:rPr lang="en-GB" noProof="0" smtClean="0"/>
              <a:t>Purpose, sectors and level of detail are different</a:t>
            </a:r>
            <a:endParaRPr lang="en-GB" noProof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900" noProof="0" smtClean="0">
                <a:solidFill>
                  <a:srgbClr val="002E56"/>
                </a:solidFill>
              </a:rPr>
              <a:t>Relative  weight of impacts associated with EU27 trading compared to impacts associated with other trading countries/blocks? (2)</a:t>
            </a:r>
            <a:endParaRPr lang="en-GB" sz="2000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1180728"/>
          </a:xfrm>
        </p:spPr>
        <p:txBody>
          <a:bodyPr/>
          <a:lstStyle/>
          <a:p>
            <a:pPr marL="342900" lvl="2" indent="-342900"/>
            <a:r>
              <a:rPr lang="en-GB" noProof="0" smtClean="0">
                <a:ea typeface="+mn-ea"/>
                <a:cs typeface="+mn-cs"/>
              </a:rPr>
              <a:t>EU27 more associated with embodied deforestation in agricultural and forestry products than other trading regions</a:t>
            </a:r>
          </a:p>
          <a:p>
            <a:pPr marL="342900" lvl="1" indent="-342900"/>
            <a:endParaRPr lang="en-GB" sz="1400" noProof="0" smtClean="0"/>
          </a:p>
        </p:txBody>
      </p:sp>
      <p:pic>
        <p:nvPicPr>
          <p:cNvPr id="7" name="Pictur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852936"/>
            <a:ext cx="8496944" cy="27809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95536" y="5661248"/>
            <a:ext cx="843528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4A3DC"/>
              </a:buClr>
              <a:buSzTx/>
              <a:tabLst/>
              <a:defRPr/>
            </a:pPr>
            <a:r>
              <a:rPr kumimoji="0" lang="nl-BE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Trade</a:t>
            </a:r>
            <a:r>
              <a:rPr kumimoji="0" lang="nl-BE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balances</a:t>
            </a:r>
            <a:r>
              <a:rPr kumimoji="0" lang="nl-BE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</a:t>
            </a:r>
            <a:r>
              <a:rPr kumimoji="0" lang="nl-BE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deforestation</a:t>
            </a:r>
            <a:r>
              <a:rPr kumimoji="0" lang="nl-BE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embodied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final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consumption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different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world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regions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Figure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shows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deforestation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embodied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the different sectors. The EU27 is the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largest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net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importer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by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factor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two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followed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by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East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Asia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North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BE" sz="1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America</a:t>
            </a:r>
            <a:r>
              <a:rPr kumimoji="0" lang="nl-BE" sz="1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(2004)</a:t>
            </a:r>
            <a:endParaRPr kumimoji="0" lang="nl-BE" sz="1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4A3DC"/>
              </a:buClr>
              <a:buSzTx/>
              <a:buFont typeface="Arial" charset="0"/>
              <a:buChar char="»"/>
              <a:tabLst/>
              <a:defRPr/>
            </a:pPr>
            <a:endParaRPr kumimoji="0" lang="nl-BE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Vito">
      <a:dk1>
        <a:srgbClr val="231F20"/>
      </a:dk1>
      <a:lt1>
        <a:srgbClr val="FFFFFF"/>
      </a:lt1>
      <a:dk2>
        <a:srgbClr val="002E56"/>
      </a:dk2>
      <a:lt2>
        <a:srgbClr val="FFFFFF"/>
      </a:lt2>
      <a:accent1>
        <a:srgbClr val="F58220"/>
      </a:accent1>
      <a:accent2>
        <a:srgbClr val="34A3DC"/>
      </a:accent2>
      <a:accent3>
        <a:srgbClr val="67AF3E"/>
      </a:accent3>
      <a:accent4>
        <a:srgbClr val="FFCB05"/>
      </a:accent4>
      <a:accent5>
        <a:srgbClr val="A70532"/>
      </a:accent5>
      <a:accent6>
        <a:srgbClr val="6DCFF6"/>
      </a:accent6>
      <a:hlink>
        <a:srgbClr val="0000FF"/>
      </a:hlink>
      <a:folHlink>
        <a:srgbClr val="871F78"/>
      </a:folHlink>
    </a:clrScheme>
    <a:fontScheme name="Vito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4A3DC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B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4A3DC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B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4A3DC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AECEEB"/>
        </a:accent5>
        <a:accent6>
          <a:srgbClr val="E70000"/>
        </a:accent6>
        <a:hlink>
          <a:srgbClr val="00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4A3DC"/>
        </a:accent1>
        <a:accent2>
          <a:srgbClr val="F58220"/>
        </a:accent2>
        <a:accent3>
          <a:srgbClr val="FFFFFF"/>
        </a:accent3>
        <a:accent4>
          <a:srgbClr val="000000"/>
        </a:accent4>
        <a:accent5>
          <a:srgbClr val="AECEEB"/>
        </a:accent5>
        <a:accent6>
          <a:srgbClr val="DE751C"/>
        </a:accent6>
        <a:hlink>
          <a:srgbClr val="00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roject xmlns="4e17ee5a-adf1-428c-98c5-d7f7314cd29a">N93Q7</Project>
    <WorkingPackage xmlns="4e17ee5a-adf1-428c-98c5-d7f7314cd29a">7</WorkingPackage>
    <Activity xmlns="4e17ee5a-adf1-428c-98c5-d7f7314cd29a" xsi:nil="true"/>
    <DocumentDistribution xmlns="4e17ee5a-adf1-428c-98c5-d7f7314cd29a">Beperkt</DocumentDistribution>
    <ProjectCustomer xmlns="4e17ee5a-adf1-428c-98c5-d7f7314cd29a" xsi:nil="true"/>
    <ProjectDate xmlns="4e17ee5a-adf1-428c-98c5-d7f7314cd29a">2012-05-20T22:00:00+00:00</ProjectDate>
    <ProjectDocumentNumber xmlns="4e17ee5a-adf1-428c-98c5-d7f7314cd29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Meeting minutes" ma:contentTypeID="0x010100220E8377CE4CF34F8C016D9BC00A7B1B020100F0F301974D0E5941832BA5DBE60FE414" ma:contentTypeVersion="1" ma:contentTypeDescription="" ma:contentTypeScope="" ma:versionID="3a3565b86ce3748563ccb764c178d338">
  <xsd:schema xmlns:xsd="http://www.w3.org/2001/XMLSchema" xmlns:p="http://schemas.microsoft.com/office/2006/metadata/properties" xmlns:ns2="4e17ee5a-adf1-428c-98c5-d7f7314cd29a" targetNamespace="http://schemas.microsoft.com/office/2006/metadata/properties" ma:root="true" ma:fieldsID="e60fe3c966b9b7dd22a253f40f4e0f46" ns2:_="">
    <xsd:import namespace="4e17ee5a-adf1-428c-98c5-d7f7314cd29a"/>
    <xsd:element name="properties">
      <xsd:complexType>
        <xsd:sequence>
          <xsd:element name="documentManagement">
            <xsd:complexType>
              <xsd:all>
                <xsd:element ref="ns2:Project"/>
                <xsd:element ref="ns2:WorkingPackage"/>
                <xsd:element ref="ns2:Activity" minOccurs="0"/>
                <xsd:element ref="ns2:DocumentDistribution"/>
                <xsd:element ref="ns2:ProjectDocumentNumber" minOccurs="0"/>
                <xsd:element ref="ns2:ProjectDate"/>
                <xsd:element ref="ns2:ProjectCustom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e17ee5a-adf1-428c-98c5-d7f7314cd29a" elementFormDefault="qualified">
    <xsd:import namespace="http://schemas.microsoft.com/office/2006/documentManagement/types"/>
    <xsd:element name="Project" ma:index="8" ma:displayName="Project" ma:default="N93Q7" ma:internalName="Project">
      <xsd:simpleType>
        <xsd:restriction base="dms:Text"/>
      </xsd:simpleType>
    </xsd:element>
    <xsd:element name="WorkingPackage" ma:index="9" ma:displayName="Working Package" ma:list="{2644CA39-A6B2-4876-A6CB-595571CED793}" ma:internalName="WorkingPackage" ma:showField="Title" ma:web="4e17ee5a-adf1-428c-98c5-d7f7314cd29a">
      <xsd:simpleType>
        <xsd:restriction base="dms:Lookup"/>
      </xsd:simpleType>
    </xsd:element>
    <xsd:element name="Activity" ma:index="10" nillable="true" ma:displayName="Activity" ma:list="{0CB9A127-FDF8-4A3D-938B-6810800016FF}" ma:internalName="Activity" ma:showField="Title" ma:web="4e17ee5a-adf1-428c-98c5-d7f7314cd29a">
      <xsd:simpleType>
        <xsd:restriction base="dms:Lookup"/>
      </xsd:simpleType>
    </xsd:element>
    <xsd:element name="DocumentDistribution" ma:index="11" ma:displayName="Document Distribution" ma:default="Beperkt" ma:internalName="DocumentDistribution">
      <xsd:simpleType>
        <xsd:restriction base="dms:Choice">
          <xsd:enumeration value="Beperkt"/>
          <xsd:enumeration value="Algemeen"/>
          <xsd:enumeration value="Vertrouwelijk"/>
          <xsd:enumeration value="Restricted"/>
          <xsd:enumeration value="General"/>
          <xsd:enumeration value="Confidential"/>
        </xsd:restriction>
      </xsd:simpleType>
    </xsd:element>
    <xsd:element name="ProjectDocumentNumber" ma:index="12" nillable="true" ma:displayName="Document Number" ma:internalName="ProjectDocumentNumber">
      <xsd:simpleType>
        <xsd:restriction base="dms:Text"/>
      </xsd:simpleType>
    </xsd:element>
    <xsd:element name="ProjectDate" ma:index="14" ma:displayName="Date" ma:internalName="ProjectDate">
      <xsd:simpleType>
        <xsd:restriction base="dms:DateTime"/>
      </xsd:simpleType>
    </xsd:element>
    <xsd:element name="ProjectCustomer" ma:index="15" nillable="true" ma:displayName="Customer" ma:internalName="ProjectCustomer">
      <xsd:simpleType>
        <xsd:restriction base="dms:Choice">
          <xsd:enumeration value="nvt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7" ma:displayName="Title"/>
        <xsd:element ref="dc:subject" maxOccurs="1" ma:index="13" ma:displayName="Subject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A0E91439-735E-4ED9-A8ED-ADFB0463333E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4e17ee5a-adf1-428c-98c5-d7f7314cd29a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E60E6E15-5584-4352-8AAF-42F330A5EE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0AF3C4-5BB2-479A-9485-6B3C3255BF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17ee5a-adf1-428c-98c5-d7f7314cd29a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462</TotalTime>
  <Words>1556</Words>
  <Application>Microsoft Office PowerPoint</Application>
  <PresentationFormat>On-screen Show (4:3)</PresentationFormat>
  <Paragraphs>115</Paragraphs>
  <Slides>20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Theme</vt:lpstr>
      <vt:lpstr>The impacts of EU consumption of food and non-food imports on deforestation</vt:lpstr>
      <vt:lpstr>DISCLAIMER</vt:lpstr>
      <vt:lpstr>Objectives</vt:lpstr>
      <vt:lpstr>TASK 2: Comprehensive analysis of the impact of EU consumption of imported food and non-food commodities and manufactured goods on deforestation</vt:lpstr>
      <vt:lpstr>Causes for worldwide deforestation</vt:lpstr>
      <vt:lpstr>Deforestation embodied in international trade</vt:lpstr>
      <vt:lpstr>Relative  weight of impacts associated with EU27 trading compared to impacts associated with other trading countries/blocks? (1)</vt:lpstr>
      <vt:lpstr>“Apparent” versus “final consumption” approach</vt:lpstr>
      <vt:lpstr>Relative  weight of impacts associated with EU27 trading compared to impacts associated with other trading countries/blocks? (2)</vt:lpstr>
      <vt:lpstr>Consumption of commodities, products, goods and services in the EU27 that can be associated with deforestation (1)</vt:lpstr>
      <vt:lpstr>Consumption of commodities, products, goods and services in the EU27 that can be associated with deforestation (2)</vt:lpstr>
      <vt:lpstr>Slide 12</vt:lpstr>
      <vt:lpstr>Slide 13</vt:lpstr>
      <vt:lpstr> </vt:lpstr>
      <vt:lpstr>Quantifying the overall EU impacts vs. the theoretical sustainable level of use/consumption.</vt:lpstr>
      <vt:lpstr>Identification of the Community policy areas with the greatest potential for reducing pressure on forests in third countries</vt:lpstr>
      <vt:lpstr>Causal model</vt:lpstr>
      <vt:lpstr>Basic strategies</vt:lpstr>
      <vt:lpstr>Critical areas</vt:lpstr>
      <vt:lpstr>Request</vt:lpstr>
    </vt:vector>
  </TitlesOfParts>
  <Company>Vito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 Consumption and Deforestation</dc:title>
  <dc:subject>Slides Meeting EC 22.05.2012</dc:subject>
  <dc:creator>lemeirec</dc:creator>
  <cp:lastModifiedBy>LUSTA</cp:lastModifiedBy>
  <cp:revision>33</cp:revision>
  <dcterms:created xsi:type="dcterms:W3CDTF">2012-05-21T14:41:03Z</dcterms:created>
  <dcterms:modified xsi:type="dcterms:W3CDTF">2012-06-19T08:16:29Z</dcterms:modified>
  <cp:contentType>Meeting minutes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0x010100220E8377CE4CF34F8C016D9BC00A7B1B020100F0F301974D0E5941832BA5DBE60FE414</vt:lpwstr>
  </property>
</Properties>
</file>