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4" r:id="rId4"/>
    <p:sldId id="257" r:id="rId5"/>
    <p:sldId id="265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cciarelli, Manuela (OINR)" initials="BM(" lastIdx="2" clrIdx="0">
    <p:extLst>
      <p:ext uri="{19B8F6BF-5375-455C-9EA6-DF929625EA0E}">
        <p15:presenceInfo xmlns:p15="http://schemas.microsoft.com/office/powerpoint/2012/main" userId="S-1-5-21-2107199734-1002509562-578033828-864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CAAC45-93AF-4B01-9375-E4BB99A6B462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DD27E5-35FD-4417-98F7-092EBFE31712}">
      <dgm:prSet phldrT="[Text]" custT="1"/>
      <dgm:spPr/>
      <dgm:t>
        <a:bodyPr/>
        <a:lstStyle/>
        <a:p>
          <a:r>
            <a:rPr lang="en-US" sz="1100" b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rPr>
            <a:t>New multiservice center to support innovative firms</a:t>
          </a:r>
          <a:endParaRPr lang="en-US" sz="1100" b="1" dirty="0">
            <a:latin typeface="+mj-lt"/>
          </a:endParaRPr>
        </a:p>
      </dgm:t>
    </dgm:pt>
    <dgm:pt modelId="{7F64DF28-17C5-426A-B0D9-A7295A7CBB0F}" type="parTrans" cxnId="{06AE43F4-0E93-4B5E-98AC-547BD53C027B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4D2B4953-F4D1-42EF-974E-B39FFD68435B}" type="sibTrans" cxnId="{06AE43F4-0E93-4B5E-98AC-547BD53C027B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80D16B12-0529-4B72-BF99-4804596549A8}">
      <dgm:prSet phldrT="[Text]" custT="1"/>
      <dgm:spPr/>
      <dgm:t>
        <a:bodyPr/>
        <a:lstStyle/>
        <a:p>
          <a:r>
            <a:rPr lang="en-US" sz="1100" b="1" dirty="0">
              <a:latin typeface="+mj-lt"/>
            </a:rPr>
            <a:t>FIAB: </a:t>
          </a:r>
          <a:r>
            <a:rPr lang="fr-FR" sz="1100" dirty="0" err="1"/>
            <a:t>Federation</a:t>
          </a:r>
          <a:r>
            <a:rPr lang="fr-FR" sz="1100" dirty="0"/>
            <a:t> of agri-</a:t>
          </a:r>
          <a:r>
            <a:rPr lang="fr-FR" sz="1100" dirty="0" err="1"/>
            <a:t>food</a:t>
          </a:r>
          <a:r>
            <a:rPr lang="fr-FR" sz="1100" dirty="0"/>
            <a:t> industries</a:t>
          </a:r>
          <a:endParaRPr lang="en-US" sz="1100" b="1" strike="sngStrike" dirty="0">
            <a:solidFill>
              <a:srgbClr val="FF0000"/>
            </a:solidFill>
            <a:latin typeface="+mj-lt"/>
          </a:endParaRPr>
        </a:p>
      </dgm:t>
    </dgm:pt>
    <dgm:pt modelId="{ED7349EE-1463-4709-AFB3-EF40F4103FE8}" type="parTrans" cxnId="{1A06649B-FC60-4995-A292-43C0E8EE9873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5C131FF1-835A-4B91-9001-DA5549467874}" type="sibTrans" cxnId="{1A06649B-FC60-4995-A292-43C0E8EE9873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7018FF99-415F-46A8-82E0-960A1B5919A5}">
      <dgm:prSet phldrT="[Text]" custT="1"/>
      <dgm:spPr/>
      <dgm:t>
        <a:bodyPr/>
        <a:lstStyle/>
        <a:p>
          <a:r>
            <a:rPr lang="en-US" sz="1100" b="1" dirty="0">
              <a:latin typeface="+mj-lt"/>
            </a:rPr>
            <a:t>ANVAR: </a:t>
          </a:r>
          <a:r>
            <a:rPr lang="fr-FR" sz="1100" dirty="0"/>
            <a:t>National Agency for the Promotion of </a:t>
          </a:r>
          <a:r>
            <a:rPr lang="fr-FR" sz="1100" dirty="0" err="1"/>
            <a:t>Research</a:t>
          </a:r>
          <a:r>
            <a:rPr lang="fr-FR" sz="1100" dirty="0"/>
            <a:t> and Innovation</a:t>
          </a:r>
          <a:endParaRPr lang="en-US" sz="1100" b="1" strike="sngStrike" dirty="0">
            <a:solidFill>
              <a:srgbClr val="FF0000"/>
            </a:solidFill>
            <a:latin typeface="+mj-lt"/>
          </a:endParaRPr>
        </a:p>
      </dgm:t>
    </dgm:pt>
    <dgm:pt modelId="{270E3287-6260-48C1-9C76-2BA3F49329D4}" type="parTrans" cxnId="{279EFF82-E8E5-4F9F-BC80-8AD25D0D9423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51A8A321-2F6B-4BC3-B08D-67B13A2ECA11}" type="sibTrans" cxnId="{279EFF82-E8E5-4F9F-BC80-8AD25D0D9423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F5FE6E51-CD30-4AD5-BBA9-91DA5E8F69F5}">
      <dgm:prSet phldrT="[Text]" custT="1"/>
      <dgm:spPr/>
      <dgm:t>
        <a:bodyPr/>
        <a:lstStyle/>
        <a:p>
          <a:r>
            <a:rPr lang="en-US" sz="1100" b="1" dirty="0">
              <a:latin typeface="+mj-lt"/>
            </a:rPr>
            <a:t>CPF: </a:t>
          </a:r>
          <a:r>
            <a:rPr lang="fr-FR" sz="1100" dirty="0"/>
            <a:t>Farmer </a:t>
          </a:r>
          <a:r>
            <a:rPr lang="fr-FR" sz="1100" dirty="0" err="1"/>
            <a:t>Confederation</a:t>
          </a:r>
          <a:endParaRPr lang="en-US" sz="1100" b="1" strike="sngStrike" dirty="0">
            <a:solidFill>
              <a:srgbClr val="FF0000"/>
            </a:solidFill>
            <a:latin typeface="+mj-lt"/>
          </a:endParaRPr>
        </a:p>
      </dgm:t>
    </dgm:pt>
    <dgm:pt modelId="{9956CD0B-DDA4-4104-B163-EB52E56B8CEE}" type="parTrans" cxnId="{11E6C6C5-3274-452E-8367-3C63FC7261CE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10065B73-9C62-4E36-9D66-8EFD6657082F}" type="sibTrans" cxnId="{11E6C6C5-3274-452E-8367-3C63FC7261CE}">
      <dgm:prSet/>
      <dgm:spPr/>
      <dgm:t>
        <a:bodyPr/>
        <a:lstStyle/>
        <a:p>
          <a:endParaRPr lang="en-US" sz="1100" b="1">
            <a:latin typeface="+mj-lt"/>
          </a:endParaRPr>
        </a:p>
      </dgm:t>
    </dgm:pt>
    <dgm:pt modelId="{DCEEDCCF-ADFC-4266-9236-326ACE37A8B5}" type="pres">
      <dgm:prSet presAssocID="{58CAAC45-93AF-4B01-9375-E4BB99A6B46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EBBF7A3-6FDB-465F-96B7-E274697859B0}" type="pres">
      <dgm:prSet presAssocID="{6EDD27E5-35FD-4417-98F7-092EBFE31712}" presName="singleCycle" presStyleCnt="0"/>
      <dgm:spPr/>
    </dgm:pt>
    <dgm:pt modelId="{75D60AEB-8647-4636-B9E5-F3F799F0AD2F}" type="pres">
      <dgm:prSet presAssocID="{6EDD27E5-35FD-4417-98F7-092EBFE31712}" presName="singleCenter" presStyleLbl="node1" presStyleIdx="0" presStyleCnt="4" custScaleX="129396" custScaleY="96072">
        <dgm:presLayoutVars>
          <dgm:chMax val="7"/>
          <dgm:chPref val="7"/>
        </dgm:presLayoutVars>
      </dgm:prSet>
      <dgm:spPr/>
    </dgm:pt>
    <dgm:pt modelId="{83A562E1-DD61-415A-84E7-21E0D1F391C9}" type="pres">
      <dgm:prSet presAssocID="{ED7349EE-1463-4709-AFB3-EF40F4103FE8}" presName="Name56" presStyleLbl="parChTrans1D2" presStyleIdx="0" presStyleCnt="3"/>
      <dgm:spPr/>
    </dgm:pt>
    <dgm:pt modelId="{4259228B-D5A5-4196-A77E-A52F021D9E06}" type="pres">
      <dgm:prSet presAssocID="{80D16B12-0529-4B72-BF99-4804596549A8}" presName="text0" presStyleLbl="node1" presStyleIdx="1" presStyleCnt="4" custScaleX="236200" custRadScaleRad="61464" custRadScaleInc="3515">
        <dgm:presLayoutVars>
          <dgm:bulletEnabled val="1"/>
        </dgm:presLayoutVars>
      </dgm:prSet>
      <dgm:spPr/>
    </dgm:pt>
    <dgm:pt modelId="{D66C663E-A911-4122-BB8A-B7F46E298FA4}" type="pres">
      <dgm:prSet presAssocID="{270E3287-6260-48C1-9C76-2BA3F49329D4}" presName="Name56" presStyleLbl="parChTrans1D2" presStyleIdx="1" presStyleCnt="3"/>
      <dgm:spPr/>
    </dgm:pt>
    <dgm:pt modelId="{5B14504B-630D-43C5-8A17-1E13E2E0CE89}" type="pres">
      <dgm:prSet presAssocID="{7018FF99-415F-46A8-82E0-960A1B5919A5}" presName="text0" presStyleLbl="node1" presStyleIdx="2" presStyleCnt="4" custScaleX="242239" custRadScaleRad="104870" custRadScaleInc="2193">
        <dgm:presLayoutVars>
          <dgm:bulletEnabled val="1"/>
        </dgm:presLayoutVars>
      </dgm:prSet>
      <dgm:spPr/>
    </dgm:pt>
    <dgm:pt modelId="{6D645D1B-99C9-4DC9-9301-68A8CB29C904}" type="pres">
      <dgm:prSet presAssocID="{9956CD0B-DDA4-4104-B163-EB52E56B8CEE}" presName="Name56" presStyleLbl="parChTrans1D2" presStyleIdx="2" presStyleCnt="3"/>
      <dgm:spPr/>
    </dgm:pt>
    <dgm:pt modelId="{1066094D-03D5-41EE-96E7-BFECF75FC3C7}" type="pres">
      <dgm:prSet presAssocID="{F5FE6E51-CD30-4AD5-BBA9-91DA5E8F69F5}" presName="text0" presStyleLbl="node1" presStyleIdx="3" presStyleCnt="4" custScaleX="188333" custRadScaleRad="99819" custRadScaleInc="-31199">
        <dgm:presLayoutVars>
          <dgm:bulletEnabled val="1"/>
        </dgm:presLayoutVars>
      </dgm:prSet>
      <dgm:spPr/>
    </dgm:pt>
  </dgm:ptLst>
  <dgm:cxnLst>
    <dgm:cxn modelId="{85D9C00A-3AB7-48AC-BA46-536C290BB0A6}" type="presOf" srcId="{6EDD27E5-35FD-4417-98F7-092EBFE31712}" destId="{75D60AEB-8647-4636-B9E5-F3F799F0AD2F}" srcOrd="0" destOrd="0" presId="urn:microsoft.com/office/officeart/2008/layout/RadialCluster"/>
    <dgm:cxn modelId="{81020734-7047-43E6-B5AA-2ABA95E4F2E8}" type="presOf" srcId="{9956CD0B-DDA4-4104-B163-EB52E56B8CEE}" destId="{6D645D1B-99C9-4DC9-9301-68A8CB29C904}" srcOrd="0" destOrd="0" presId="urn:microsoft.com/office/officeart/2008/layout/RadialCluster"/>
    <dgm:cxn modelId="{BE67CD56-325A-4246-B22C-2F6A3DE3C4BE}" type="presOf" srcId="{ED7349EE-1463-4709-AFB3-EF40F4103FE8}" destId="{83A562E1-DD61-415A-84E7-21E0D1F391C9}" srcOrd="0" destOrd="0" presId="urn:microsoft.com/office/officeart/2008/layout/RadialCluster"/>
    <dgm:cxn modelId="{279EFF82-E8E5-4F9F-BC80-8AD25D0D9423}" srcId="{6EDD27E5-35FD-4417-98F7-092EBFE31712}" destId="{7018FF99-415F-46A8-82E0-960A1B5919A5}" srcOrd="1" destOrd="0" parTransId="{270E3287-6260-48C1-9C76-2BA3F49329D4}" sibTransId="{51A8A321-2F6B-4BC3-B08D-67B13A2ECA11}"/>
    <dgm:cxn modelId="{382F4187-766F-4281-9908-88D9B326B1C5}" type="presOf" srcId="{7018FF99-415F-46A8-82E0-960A1B5919A5}" destId="{5B14504B-630D-43C5-8A17-1E13E2E0CE89}" srcOrd="0" destOrd="0" presId="urn:microsoft.com/office/officeart/2008/layout/RadialCluster"/>
    <dgm:cxn modelId="{1A06649B-FC60-4995-A292-43C0E8EE9873}" srcId="{6EDD27E5-35FD-4417-98F7-092EBFE31712}" destId="{80D16B12-0529-4B72-BF99-4804596549A8}" srcOrd="0" destOrd="0" parTransId="{ED7349EE-1463-4709-AFB3-EF40F4103FE8}" sibTransId="{5C131FF1-835A-4B91-9001-DA5549467874}"/>
    <dgm:cxn modelId="{31E8FB9B-C07D-43F4-B41F-E352CC1F5D89}" type="presOf" srcId="{270E3287-6260-48C1-9C76-2BA3F49329D4}" destId="{D66C663E-A911-4122-BB8A-B7F46E298FA4}" srcOrd="0" destOrd="0" presId="urn:microsoft.com/office/officeart/2008/layout/RadialCluster"/>
    <dgm:cxn modelId="{7FA03FB9-9EEC-4342-BE65-85E6723B0372}" type="presOf" srcId="{80D16B12-0529-4B72-BF99-4804596549A8}" destId="{4259228B-D5A5-4196-A77E-A52F021D9E06}" srcOrd="0" destOrd="0" presId="urn:microsoft.com/office/officeart/2008/layout/RadialCluster"/>
    <dgm:cxn modelId="{11E6C6C5-3274-452E-8367-3C63FC7261CE}" srcId="{6EDD27E5-35FD-4417-98F7-092EBFE31712}" destId="{F5FE6E51-CD30-4AD5-BBA9-91DA5E8F69F5}" srcOrd="2" destOrd="0" parTransId="{9956CD0B-DDA4-4104-B163-EB52E56B8CEE}" sibTransId="{10065B73-9C62-4E36-9D66-8EFD6657082F}"/>
    <dgm:cxn modelId="{7D2868D0-AFCC-46B2-8902-0E9A3AED578D}" type="presOf" srcId="{58CAAC45-93AF-4B01-9375-E4BB99A6B462}" destId="{DCEEDCCF-ADFC-4266-9236-326ACE37A8B5}" srcOrd="0" destOrd="0" presId="urn:microsoft.com/office/officeart/2008/layout/RadialCluster"/>
    <dgm:cxn modelId="{06AE43F4-0E93-4B5E-98AC-547BD53C027B}" srcId="{58CAAC45-93AF-4B01-9375-E4BB99A6B462}" destId="{6EDD27E5-35FD-4417-98F7-092EBFE31712}" srcOrd="0" destOrd="0" parTransId="{7F64DF28-17C5-426A-B0D9-A7295A7CBB0F}" sibTransId="{4D2B4953-F4D1-42EF-974E-B39FFD68435B}"/>
    <dgm:cxn modelId="{A030C4FF-7EF6-48D7-ABAD-8DBB58695F0B}" type="presOf" srcId="{F5FE6E51-CD30-4AD5-BBA9-91DA5E8F69F5}" destId="{1066094D-03D5-41EE-96E7-BFECF75FC3C7}" srcOrd="0" destOrd="0" presId="urn:microsoft.com/office/officeart/2008/layout/RadialCluster"/>
    <dgm:cxn modelId="{323410B1-BF80-486D-BA41-4FD60D9364FA}" type="presParOf" srcId="{DCEEDCCF-ADFC-4266-9236-326ACE37A8B5}" destId="{0EBBF7A3-6FDB-465F-96B7-E274697859B0}" srcOrd="0" destOrd="0" presId="urn:microsoft.com/office/officeart/2008/layout/RadialCluster"/>
    <dgm:cxn modelId="{B6A1AA46-211D-4E17-B225-DA69A81A741C}" type="presParOf" srcId="{0EBBF7A3-6FDB-465F-96B7-E274697859B0}" destId="{75D60AEB-8647-4636-B9E5-F3F799F0AD2F}" srcOrd="0" destOrd="0" presId="urn:microsoft.com/office/officeart/2008/layout/RadialCluster"/>
    <dgm:cxn modelId="{979CEA94-617D-4395-B27C-55572E447BC1}" type="presParOf" srcId="{0EBBF7A3-6FDB-465F-96B7-E274697859B0}" destId="{83A562E1-DD61-415A-84E7-21E0D1F391C9}" srcOrd="1" destOrd="0" presId="urn:microsoft.com/office/officeart/2008/layout/RadialCluster"/>
    <dgm:cxn modelId="{BA7CEA69-FBDE-47A7-8413-9E2D9F133E55}" type="presParOf" srcId="{0EBBF7A3-6FDB-465F-96B7-E274697859B0}" destId="{4259228B-D5A5-4196-A77E-A52F021D9E06}" srcOrd="2" destOrd="0" presId="urn:microsoft.com/office/officeart/2008/layout/RadialCluster"/>
    <dgm:cxn modelId="{94B4E2A6-6074-4081-954C-A698C3E66B33}" type="presParOf" srcId="{0EBBF7A3-6FDB-465F-96B7-E274697859B0}" destId="{D66C663E-A911-4122-BB8A-B7F46E298FA4}" srcOrd="3" destOrd="0" presId="urn:microsoft.com/office/officeart/2008/layout/RadialCluster"/>
    <dgm:cxn modelId="{D2D9120C-6EF3-4C08-8C44-8AEA3BA20FCF}" type="presParOf" srcId="{0EBBF7A3-6FDB-465F-96B7-E274697859B0}" destId="{5B14504B-630D-43C5-8A17-1E13E2E0CE89}" srcOrd="4" destOrd="0" presId="urn:microsoft.com/office/officeart/2008/layout/RadialCluster"/>
    <dgm:cxn modelId="{EDEB8F5E-5F2C-4D45-9023-77A18F8D1D50}" type="presParOf" srcId="{0EBBF7A3-6FDB-465F-96B7-E274697859B0}" destId="{6D645D1B-99C9-4DC9-9301-68A8CB29C904}" srcOrd="5" destOrd="0" presId="urn:microsoft.com/office/officeart/2008/layout/RadialCluster"/>
    <dgm:cxn modelId="{74DB2A9A-C4DB-4167-B65E-B174D8E2C3A8}" type="presParOf" srcId="{0EBBF7A3-6FDB-465F-96B7-E274697859B0}" destId="{1066094D-03D5-41EE-96E7-BFECF75FC3C7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60AEB-8647-4636-B9E5-F3F799F0AD2F}">
      <dsp:nvSpPr>
        <dsp:cNvPr id="0" name=""/>
        <dsp:cNvSpPr/>
      </dsp:nvSpPr>
      <dsp:spPr>
        <a:xfrm>
          <a:off x="2178288" y="1415763"/>
          <a:ext cx="1166528" cy="8661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rPr>
            <a:t>New multiservice center to support innovative firms</a:t>
          </a:r>
          <a:endParaRPr lang="en-US" sz="1100" b="1" kern="1200" dirty="0">
            <a:latin typeface="+mj-lt"/>
          </a:endParaRPr>
        </a:p>
      </dsp:txBody>
      <dsp:txXfrm>
        <a:off x="2220568" y="1458043"/>
        <a:ext cx="1081968" cy="781546"/>
      </dsp:txXfrm>
    </dsp:sp>
    <dsp:sp modelId="{83A562E1-DD61-415A-84E7-21E0D1F391C9}">
      <dsp:nvSpPr>
        <dsp:cNvPr id="0" name=""/>
        <dsp:cNvSpPr/>
      </dsp:nvSpPr>
      <dsp:spPr>
        <a:xfrm rot="16326540">
          <a:off x="2721728" y="1357899"/>
          <a:ext cx="1158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5805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9228B-D5A5-4196-A77E-A52F021D9E06}">
      <dsp:nvSpPr>
        <dsp:cNvPr id="0" name=""/>
        <dsp:cNvSpPr/>
      </dsp:nvSpPr>
      <dsp:spPr>
        <a:xfrm>
          <a:off x="2079539" y="696018"/>
          <a:ext cx="1426688" cy="60401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+mj-lt"/>
            </a:rPr>
            <a:t>FIAB: </a:t>
          </a:r>
          <a:r>
            <a:rPr lang="fr-FR" sz="1100" kern="1200" dirty="0" err="1"/>
            <a:t>Federation</a:t>
          </a:r>
          <a:r>
            <a:rPr lang="fr-FR" sz="1100" kern="1200" dirty="0"/>
            <a:t> of agri-</a:t>
          </a:r>
          <a:r>
            <a:rPr lang="fr-FR" sz="1100" kern="1200" dirty="0" err="1"/>
            <a:t>food</a:t>
          </a:r>
          <a:r>
            <a:rPr lang="fr-FR" sz="1100" kern="1200" dirty="0"/>
            <a:t> industries</a:t>
          </a:r>
          <a:endParaRPr lang="en-US" sz="1100" b="1" strike="sngStrike" kern="1200" dirty="0">
            <a:solidFill>
              <a:srgbClr val="FF0000"/>
            </a:solidFill>
            <a:latin typeface="+mj-lt"/>
          </a:endParaRPr>
        </a:p>
      </dsp:txBody>
      <dsp:txXfrm>
        <a:off x="2109025" y="725504"/>
        <a:ext cx="1367716" cy="545045"/>
      </dsp:txXfrm>
    </dsp:sp>
    <dsp:sp modelId="{D66C663E-A911-4122-BB8A-B7F46E298FA4}">
      <dsp:nvSpPr>
        <dsp:cNvPr id="0" name=""/>
        <dsp:cNvSpPr/>
      </dsp:nvSpPr>
      <dsp:spPr>
        <a:xfrm rot="1878948">
          <a:off x="3331063" y="2252735"/>
          <a:ext cx="1888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8814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4504B-630D-43C5-8A17-1E13E2E0CE89}">
      <dsp:nvSpPr>
        <dsp:cNvPr id="0" name=""/>
        <dsp:cNvSpPr/>
      </dsp:nvSpPr>
      <dsp:spPr>
        <a:xfrm>
          <a:off x="3270950" y="2301804"/>
          <a:ext cx="1463164" cy="60401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+mj-lt"/>
            </a:rPr>
            <a:t>ANVAR: </a:t>
          </a:r>
          <a:r>
            <a:rPr lang="fr-FR" sz="1100" kern="1200" dirty="0"/>
            <a:t>National Agency for the Promotion of </a:t>
          </a:r>
          <a:r>
            <a:rPr lang="fr-FR" sz="1100" kern="1200" dirty="0" err="1"/>
            <a:t>Research</a:t>
          </a:r>
          <a:r>
            <a:rPr lang="fr-FR" sz="1100" kern="1200" dirty="0"/>
            <a:t> and Innovation</a:t>
          </a:r>
          <a:endParaRPr lang="en-US" sz="1100" b="1" strike="sngStrike" kern="1200" dirty="0">
            <a:solidFill>
              <a:srgbClr val="FF0000"/>
            </a:solidFill>
            <a:latin typeface="+mj-lt"/>
          </a:endParaRPr>
        </a:p>
      </dsp:txBody>
      <dsp:txXfrm>
        <a:off x="3300436" y="2331290"/>
        <a:ext cx="1404192" cy="545045"/>
      </dsp:txXfrm>
    </dsp:sp>
    <dsp:sp modelId="{6D645D1B-99C9-4DC9-9301-68A8CB29C904}">
      <dsp:nvSpPr>
        <dsp:cNvPr id="0" name=""/>
        <dsp:cNvSpPr/>
      </dsp:nvSpPr>
      <dsp:spPr>
        <a:xfrm rot="8212752">
          <a:off x="2148315" y="2341456"/>
          <a:ext cx="1743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347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66094D-03D5-41EE-96E7-BFECF75FC3C7}">
      <dsp:nvSpPr>
        <dsp:cNvPr id="0" name=""/>
        <dsp:cNvSpPr/>
      </dsp:nvSpPr>
      <dsp:spPr>
        <a:xfrm>
          <a:off x="1280579" y="2401042"/>
          <a:ext cx="1137563" cy="60401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+mj-lt"/>
            </a:rPr>
            <a:t>CPF: </a:t>
          </a:r>
          <a:r>
            <a:rPr lang="fr-FR" sz="1100" kern="1200" dirty="0"/>
            <a:t>Farmer </a:t>
          </a:r>
          <a:r>
            <a:rPr lang="fr-FR" sz="1100" kern="1200" dirty="0" err="1"/>
            <a:t>Confederation</a:t>
          </a:r>
          <a:endParaRPr lang="en-US" sz="1100" b="1" strike="sngStrike" kern="1200" dirty="0">
            <a:solidFill>
              <a:srgbClr val="FF0000"/>
            </a:solidFill>
            <a:latin typeface="+mj-lt"/>
          </a:endParaRPr>
        </a:p>
      </dsp:txBody>
      <dsp:txXfrm>
        <a:off x="1310065" y="2430528"/>
        <a:ext cx="1078591" cy="545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325BDD-E26D-4D4E-BBF2-CF14C569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8224C7-7F1E-4B98-BBA3-55065CC79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95E9E3-DE02-498E-B4C8-0EBEFDB28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BDE470-61D4-4FF7-A045-F21FF14EE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459752-602C-4495-9F6A-7E25DDE8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72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9523A1-289D-46D0-A7F6-E9CD26627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8DD606-8DB5-4CE8-8A59-AD216AF2A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D3A100-DFB2-4D66-9D99-E34FB6792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D90554-1D55-4762-A366-B7F4C7612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CC12B0-DEC5-4603-B6E5-1347BA23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18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229A545-052B-4252-AC7A-FF647E5023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A79680-E147-4DFE-8834-EB1749CC3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05A8C7-6D7E-4BD1-BF50-FD5318996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296482-8925-47B1-BEFD-510EC6A0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46DB3D-E485-46FC-BCAA-090A030F1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328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8063D1-3D40-4C6A-916F-C6172C567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EA7F51-46FA-46B4-8335-EBA7DAE67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C874FA-FE5E-4A38-BE91-866CEBC0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61F241-93DE-45DA-8697-1FDD15FB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823A6F-CE7E-411F-8FEE-D95B44DC6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20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0FF8C-7869-4C02-A47B-BC9A3EC26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2877C0-823A-43CA-B8D3-C3063A60E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7C24FC-E065-4891-B533-A67D7128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E38BC6-D081-4615-B193-90B19845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6D8199-5440-4908-9AA4-B3E4AA1F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9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8699F-2180-4E97-9356-EA1CA7A3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250372-A575-413E-80F7-E25679EB6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BEDFD2-F6F1-4604-BAC3-EBB09E47C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91F21A-1179-41F8-A462-3FDF7952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45BFA4-D487-42E0-B32A-736CF7CEF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270809-347E-4CB3-809A-54938F0E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0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A81647-0490-4C1C-B2DB-6EFE1C49B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13E349-D8B3-40E2-B9E4-CDA4A929A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4AE8FE-6952-4085-84B4-32727B473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940E60-123E-4653-B13E-598896B2D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2B14A3-8647-4769-BF47-6A9A4F8E5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B7DAFA6-F68D-4A57-82BF-45AA1087F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C43AC3-9B61-4BFC-88FB-997F3617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D6E9767-A1B3-4E9A-97D8-151010A6E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65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61FE9-741B-4854-B01D-4732575CB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5A281F0-181A-4E3E-8A4B-1F0438DA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748D0-9749-42A2-85DB-18F97FE69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78EF9B-E927-40F9-A193-32819823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59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3C5A89E-B6DA-4BBC-B730-81F837DC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091B583-55FC-4803-98D9-F1249ED5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2984F6-19E9-4088-BA4D-0F518729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27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4A094-C709-427E-B6ED-1FDFD077D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5468FA-4ABA-44F8-BBF1-C3E258EF9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791724-5A6C-435C-8A6A-DC83D13A8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587392-D77C-448A-AC65-44F367E9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7FDEB6-F8C3-492D-B4A5-D1C107FB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6C2DBB-41F2-4223-A821-20137551F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92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F0E40D-6C5E-4797-B5C2-0722DA6F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08782E9-9695-49C8-878C-08AF5EFCCC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B91F5A-3254-41D2-B185-3C0BB4396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924378-C5B9-4D28-AC7F-B0D6E547F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B568D1-3805-481A-8A81-4854F31D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6C9097-CC91-43FA-8942-9D204002D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97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82D9674-E582-44D2-A4EC-3A628ACD0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438448-B39C-4E78-AF8A-A26337A35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9869BD-52E4-4FFB-8C6E-B8048BE0D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7D32E-EEA4-44E9-BC3C-08BF1CB6BB0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8279AE-4624-4C4D-8F82-0D7A63029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C1E566-D2F2-428E-98B9-697C290D34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DFCDF-27F6-4A00-827D-BDC3C174BA5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23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tif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iff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0462F0-7683-48FD-A384-5A4EAC03C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071" y="1840794"/>
            <a:ext cx="8752985" cy="180954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Strengthening Capacity to Innovate at National Level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18482B-F7C6-4CAA-A1C8-7BE530B58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767" y="4029507"/>
            <a:ext cx="9025289" cy="75077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TAP-AIS Project: Insights from Malawi and Burkina Faso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8F98ADC-BBAE-449C-8097-CCCDFF710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88"/>
            <a:ext cx="12192000" cy="20272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355413" y="5388042"/>
            <a:ext cx="7480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Selvaraju Ramasamy, Head, Research and Extension Unit, FAO</a:t>
            </a:r>
            <a:endParaRPr lang="it-IT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61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111" y="3538021"/>
            <a:ext cx="5721454" cy="3332500"/>
          </a:xfrm>
          <a:prstGeom prst="rect">
            <a:avLst/>
          </a:prstGeom>
        </p:spPr>
      </p:pic>
      <p:pic>
        <p:nvPicPr>
          <p:cNvPr id="6" name="Content Placeholder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533" y="1"/>
            <a:ext cx="1650630" cy="12062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F6A8EB-4503-4B4C-BED9-BFE0D523D7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4452" y="76826"/>
            <a:ext cx="2286000" cy="56477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BB8B03-6979-6441-95EC-ED04F84D5B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4228" y="59618"/>
            <a:ext cx="2473108" cy="992038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2801513" y="2384898"/>
            <a:ext cx="291830" cy="447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193754" y="2832370"/>
            <a:ext cx="6343514" cy="873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</a:rPr>
              <a:t>2) Support to joint </a:t>
            </a:r>
            <a:r>
              <a:rPr lang="fr-FR" sz="2000" b="1" dirty="0" err="1">
                <a:solidFill>
                  <a:srgbClr val="002060"/>
                </a:solidFill>
              </a:rPr>
              <a:t>prioritization</a:t>
            </a:r>
            <a:r>
              <a:rPr lang="fr-FR" sz="2000" b="1" dirty="0">
                <a:solidFill>
                  <a:srgbClr val="002060"/>
                </a:solidFill>
              </a:rPr>
              <a:t> of AIS:</a:t>
            </a:r>
            <a:r>
              <a:rPr lang="en-US" sz="2000" b="1" dirty="0"/>
              <a:t> </a:t>
            </a:r>
            <a:r>
              <a:rPr lang="en-US" sz="2000" dirty="0"/>
              <a:t>Research-Extension-Education-Farmer linkages, marketing and business support, technical and policy support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</p:txBody>
      </p:sp>
      <p:sp>
        <p:nvSpPr>
          <p:cNvPr id="12" name="Down Arrow 11"/>
          <p:cNvSpPr/>
          <p:nvPr/>
        </p:nvSpPr>
        <p:spPr>
          <a:xfrm>
            <a:off x="2801513" y="3836808"/>
            <a:ext cx="291830" cy="3651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179018" y="5429714"/>
            <a:ext cx="6199829" cy="991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2000" b="1" dirty="0">
                <a:solidFill>
                  <a:srgbClr val="002060"/>
                </a:solidFill>
              </a:rPr>
              <a:t>4) Facilitation of </a:t>
            </a:r>
            <a:r>
              <a:rPr lang="fr-FR" sz="2000" b="1" dirty="0" err="1">
                <a:solidFill>
                  <a:srgbClr val="002060"/>
                </a:solidFill>
              </a:rPr>
              <a:t>evidence-based</a:t>
            </a:r>
            <a:r>
              <a:rPr lang="fr-FR" sz="2000" b="1" dirty="0">
                <a:solidFill>
                  <a:srgbClr val="002060"/>
                </a:solidFill>
              </a:rPr>
              <a:t> Policy </a:t>
            </a:r>
            <a:r>
              <a:rPr lang="fr-FR" sz="2000" b="1" dirty="0" err="1">
                <a:solidFill>
                  <a:srgbClr val="002060"/>
                </a:solidFill>
              </a:rPr>
              <a:t>making</a:t>
            </a:r>
            <a:r>
              <a:rPr lang="fr-FR" sz="2000" b="1" dirty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Upgrading researcher’s skills, equipping multi-stakeholder platforms to facilitate farmer-led innovations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fr-FR" sz="2000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144706" y="4293579"/>
            <a:ext cx="6219405" cy="6802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</a:rPr>
              <a:t>3) Support to the Identification of key </a:t>
            </a:r>
            <a:r>
              <a:rPr lang="fr-FR" sz="2000" b="1" dirty="0" err="1">
                <a:solidFill>
                  <a:srgbClr val="002060"/>
                </a:solidFill>
              </a:rPr>
              <a:t>organizations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dirty="0"/>
              <a:t>and </a:t>
            </a:r>
            <a:r>
              <a:rPr lang="fr-FR" sz="2000" dirty="0" err="1"/>
              <a:t>Conducting</a:t>
            </a:r>
            <a:r>
              <a:rPr lang="fr-FR" sz="2000" dirty="0"/>
              <a:t> self-</a:t>
            </a:r>
            <a:r>
              <a:rPr lang="fr-FR" sz="2000" dirty="0" err="1"/>
              <a:t>assessment</a:t>
            </a:r>
            <a:r>
              <a:rPr lang="fr-FR" sz="2000" dirty="0"/>
              <a:t> of </a:t>
            </a:r>
            <a:r>
              <a:rPr lang="fr-FR" sz="2000" dirty="0" err="1"/>
              <a:t>their</a:t>
            </a:r>
            <a:r>
              <a:rPr lang="fr-FR" sz="2000" dirty="0"/>
              <a:t> </a:t>
            </a:r>
            <a:r>
              <a:rPr lang="fr-FR" sz="2000" dirty="0" err="1"/>
              <a:t>capacity</a:t>
            </a:r>
            <a:r>
              <a:rPr lang="fr-FR" sz="2000" dirty="0"/>
              <a:t> </a:t>
            </a:r>
            <a:r>
              <a:rPr lang="fr-FR" sz="2000" dirty="0" err="1"/>
              <a:t>needs</a:t>
            </a: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</p:txBody>
      </p:sp>
      <p:sp>
        <p:nvSpPr>
          <p:cNvPr id="16" name="Down Arrow 15"/>
          <p:cNvSpPr/>
          <p:nvPr/>
        </p:nvSpPr>
        <p:spPr>
          <a:xfrm>
            <a:off x="2761042" y="5033142"/>
            <a:ext cx="291830" cy="447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364111" y="1549522"/>
            <a:ext cx="5824827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Pivotal Organizations of </a:t>
            </a:r>
            <a:r>
              <a:rPr lang="en-US" b="1" dirty="0">
                <a:solidFill>
                  <a:schemeClr val="tx1"/>
                </a:solidFill>
              </a:rPr>
              <a:t>the AIS: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District Agriculture Extension Services System (DAESS)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Land Resources Conservation and Agricultural Research Services (DARS)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International Potato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Lilongwe University of Agriculture and Natural Resources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Smallholder Farmers' Association</a:t>
            </a:r>
            <a:endParaRPr lang="fr-FR" dirty="0"/>
          </a:p>
        </p:txBody>
      </p:sp>
      <p:sp>
        <p:nvSpPr>
          <p:cNvPr id="21" name="TextBox 20"/>
          <p:cNvSpPr txBox="1"/>
          <p:nvPr/>
        </p:nvSpPr>
        <p:spPr>
          <a:xfrm>
            <a:off x="9339113" y="4523328"/>
            <a:ext cx="2850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 err="1"/>
              <a:t>Unlock</a:t>
            </a:r>
            <a:r>
              <a:rPr lang="fr-FR" sz="1400" i="1" dirty="0"/>
              <a:t> the full </a:t>
            </a:r>
            <a:r>
              <a:rPr lang="fr-FR" sz="1400" i="1" dirty="0" err="1"/>
              <a:t>capacity</a:t>
            </a:r>
            <a:r>
              <a:rPr lang="fr-FR" sz="1400" i="1" dirty="0"/>
              <a:t> </a:t>
            </a:r>
            <a:r>
              <a:rPr lang="fr-FR" sz="1400" i="1" dirty="0" err="1"/>
              <a:t>potential</a:t>
            </a:r>
            <a:endParaRPr lang="fr-FR" sz="1400" i="1" dirty="0"/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9471804" y="4828334"/>
            <a:ext cx="2385005" cy="673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3057" y="829916"/>
            <a:ext cx="10515600" cy="624706"/>
          </a:xfrm>
        </p:spPr>
        <p:txBody>
          <a:bodyPr>
            <a:normAutofit/>
          </a:bodyPr>
          <a:lstStyle/>
          <a:p>
            <a:r>
              <a:rPr lang="fr-FR" sz="3600" b="1" dirty="0" err="1">
                <a:solidFill>
                  <a:srgbClr val="C00000"/>
                </a:solidFill>
              </a:rPr>
              <a:t>Capacity</a:t>
            </a:r>
            <a:r>
              <a:rPr lang="fr-FR" sz="3600" b="1" dirty="0">
                <a:solidFill>
                  <a:srgbClr val="C00000"/>
                </a:solidFill>
              </a:rPr>
              <a:t> Development at the </a:t>
            </a:r>
            <a:r>
              <a:rPr lang="fr-FR" sz="3600" b="1" dirty="0" err="1">
                <a:solidFill>
                  <a:srgbClr val="C00000"/>
                </a:solidFill>
              </a:rPr>
              <a:t>policy</a:t>
            </a:r>
            <a:r>
              <a:rPr lang="fr-FR" sz="3600" b="1" dirty="0">
                <a:solidFill>
                  <a:srgbClr val="C00000"/>
                </a:solidFill>
              </a:rPr>
              <a:t> </a:t>
            </a:r>
            <a:r>
              <a:rPr lang="fr-FR" sz="3600" b="1" dirty="0" err="1">
                <a:solidFill>
                  <a:srgbClr val="C00000"/>
                </a:solidFill>
              </a:rPr>
              <a:t>level</a:t>
            </a:r>
            <a:r>
              <a:rPr lang="fr-FR" sz="3600" b="1" dirty="0">
                <a:solidFill>
                  <a:srgbClr val="C00000"/>
                </a:solidFill>
              </a:rPr>
              <a:t>: Malawi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8722" y="1495094"/>
            <a:ext cx="6343515" cy="10233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</a:rPr>
              <a:t>1) Support to joint </a:t>
            </a:r>
            <a:r>
              <a:rPr lang="fr-FR" sz="2000" b="1" dirty="0" err="1">
                <a:solidFill>
                  <a:srgbClr val="002060"/>
                </a:solidFill>
              </a:rPr>
              <a:t>learning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from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successful</a:t>
            </a:r>
            <a:r>
              <a:rPr lang="fr-FR" sz="2000" b="1" dirty="0">
                <a:solidFill>
                  <a:srgbClr val="002060"/>
                </a:solidFill>
              </a:rPr>
              <a:t> innovation cases: </a:t>
            </a:r>
            <a:r>
              <a:rPr lang="fr-FR" sz="2000" dirty="0"/>
              <a:t>the management of </a:t>
            </a:r>
            <a:r>
              <a:rPr lang="fr-FR" sz="2000" dirty="0" err="1"/>
              <a:t>Fall</a:t>
            </a:r>
            <a:r>
              <a:rPr lang="fr-FR" sz="2000" dirty="0"/>
              <a:t> </a:t>
            </a:r>
            <a:r>
              <a:rPr lang="fr-FR" sz="2000" dirty="0" err="1"/>
              <a:t>Army</a:t>
            </a:r>
            <a:r>
              <a:rPr lang="fr-FR" sz="2000" dirty="0"/>
              <a:t> Worm (Farmer Field School Platforms) </a:t>
            </a:r>
          </a:p>
        </p:txBody>
      </p:sp>
    </p:spTree>
    <p:extLst>
      <p:ext uri="{BB962C8B-B14F-4D97-AF65-F5344CB8AC3E}">
        <p14:creationId xmlns:p14="http://schemas.microsoft.com/office/powerpoint/2010/main" val="4198744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7749" y="1340003"/>
            <a:ext cx="10021823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rgbClr val="002060"/>
                </a:solidFill>
              </a:rPr>
              <a:t>Increased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systemic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capacities</a:t>
            </a:r>
            <a:r>
              <a:rPr lang="fr-FR" sz="2000" b="1" dirty="0">
                <a:solidFill>
                  <a:srgbClr val="002060"/>
                </a:solidFill>
              </a:rPr>
              <a:t> and </a:t>
            </a:r>
            <a:r>
              <a:rPr lang="fr-FR" sz="2000" b="1" dirty="0" err="1">
                <a:solidFill>
                  <a:srgbClr val="002060"/>
                </a:solidFill>
              </a:rPr>
              <a:t>evidence-based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policy</a:t>
            </a:r>
            <a:r>
              <a:rPr lang="fr-FR" sz="2000" b="1" dirty="0">
                <a:solidFill>
                  <a:srgbClr val="002060"/>
                </a:solidFill>
              </a:rPr>
              <a:t> dialogue </a:t>
            </a:r>
            <a:r>
              <a:rPr lang="fr-FR" sz="2000" b="1" dirty="0" err="1">
                <a:solidFill>
                  <a:srgbClr val="002060"/>
                </a:solidFill>
              </a:rPr>
              <a:t>led</a:t>
            </a:r>
            <a:r>
              <a:rPr lang="fr-FR" sz="2000" b="1" dirty="0">
                <a:solidFill>
                  <a:srgbClr val="002060"/>
                </a:solidFill>
              </a:rPr>
              <a:t> to </a:t>
            </a:r>
            <a:r>
              <a:rPr lang="fr-FR" sz="2000" b="1" dirty="0" err="1">
                <a:solidFill>
                  <a:srgbClr val="002060"/>
                </a:solidFill>
              </a:rPr>
              <a:t>decisions</a:t>
            </a:r>
            <a:r>
              <a:rPr lang="fr-FR" sz="2000" b="1" dirty="0">
                <a:solidFill>
                  <a:srgbClr val="002060"/>
                </a:solidFill>
              </a:rPr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/>
              <a:t>New </a:t>
            </a:r>
            <a:r>
              <a:rPr lang="fr-FR" sz="2000" dirty="0" err="1"/>
              <a:t>financing</a:t>
            </a:r>
            <a:r>
              <a:rPr lang="fr-FR" sz="2000" dirty="0"/>
              <a:t> </a:t>
            </a:r>
            <a:r>
              <a:rPr lang="fr-FR" sz="2000" dirty="0" err="1"/>
              <a:t>mechanisms</a:t>
            </a:r>
            <a:r>
              <a:rPr lang="fr-FR" sz="2000" dirty="0"/>
              <a:t> and service supports (agri-</a:t>
            </a:r>
            <a:r>
              <a:rPr lang="fr-FR" sz="2000" dirty="0" err="1"/>
              <a:t>food</a:t>
            </a:r>
            <a:r>
              <a:rPr lang="fr-FR" sz="2000" dirty="0"/>
              <a:t> </a:t>
            </a:r>
            <a:r>
              <a:rPr lang="fr-FR" sz="2000" dirty="0" err="1"/>
              <a:t>processing</a:t>
            </a:r>
            <a:r>
              <a:rPr lang="fr-FR" sz="2000" dirty="0"/>
              <a:t> </a:t>
            </a:r>
            <a:r>
              <a:rPr lang="fr-FR" sz="2000" dirty="0" err="1"/>
              <a:t>sector</a:t>
            </a:r>
            <a:r>
              <a:rPr lang="fr-FR" sz="20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err="1"/>
              <a:t>Develop</a:t>
            </a:r>
            <a:r>
              <a:rPr lang="fr-FR" sz="2000" dirty="0"/>
              <a:t> </a:t>
            </a:r>
            <a:r>
              <a:rPr lang="fr-FR" sz="2000" dirty="0" err="1"/>
              <a:t>semi-industrial</a:t>
            </a:r>
            <a:r>
              <a:rPr lang="fr-FR" sz="2000" dirty="0"/>
              <a:t> agricultural </a:t>
            </a:r>
            <a:r>
              <a:rPr lang="fr-FR" sz="2000" dirty="0" err="1"/>
              <a:t>machinery</a:t>
            </a:r>
            <a:r>
              <a:rPr lang="fr-FR" sz="2000" dirty="0"/>
              <a:t> manufactures in agri-</a:t>
            </a:r>
            <a:r>
              <a:rPr lang="fr-FR" sz="2000" dirty="0" err="1"/>
              <a:t>food</a:t>
            </a:r>
            <a:r>
              <a:rPr lang="fr-FR" sz="2000" dirty="0"/>
              <a:t> </a:t>
            </a:r>
            <a:r>
              <a:rPr lang="fr-FR" sz="2000" dirty="0" err="1"/>
              <a:t>processing</a:t>
            </a:r>
            <a:endParaRPr lang="fr-FR" sz="2000" dirty="0"/>
          </a:p>
          <a:p>
            <a:pPr marL="342900" indent="-342900">
              <a:buFont typeface="+mj-lt"/>
              <a:buAutoNum type="arabicPeriod"/>
            </a:pPr>
            <a:r>
              <a:rPr lang="fr-FR" sz="2000" dirty="0" err="1"/>
              <a:t>Increased</a:t>
            </a:r>
            <a:r>
              <a:rPr lang="fr-FR" sz="2000" dirty="0"/>
              <a:t> </a:t>
            </a:r>
            <a:r>
              <a:rPr lang="fr-FR" sz="2000" dirty="0" err="1"/>
              <a:t>access</a:t>
            </a:r>
            <a:r>
              <a:rPr lang="fr-FR" sz="2000" dirty="0"/>
              <a:t> to </a:t>
            </a:r>
            <a:r>
              <a:rPr lang="fr-FR" sz="2000" dirty="0" err="1"/>
              <a:t>micro-credit</a:t>
            </a:r>
            <a:endParaRPr lang="fr-FR" sz="2000" dirty="0"/>
          </a:p>
          <a:p>
            <a:pPr marL="342900" indent="-342900">
              <a:buFont typeface="+mj-lt"/>
              <a:buAutoNum type="arabicPeriod"/>
            </a:pPr>
            <a:r>
              <a:rPr lang="fr-FR" sz="2000" dirty="0" err="1"/>
              <a:t>Improved</a:t>
            </a:r>
            <a:r>
              <a:rPr lang="fr-FR" sz="2000" dirty="0"/>
              <a:t> linkages </a:t>
            </a:r>
            <a:r>
              <a:rPr lang="fr-FR" sz="2000" dirty="0" err="1"/>
              <a:t>between</a:t>
            </a:r>
            <a:r>
              <a:rPr lang="fr-FR" sz="2000" dirty="0"/>
              <a:t> </a:t>
            </a:r>
            <a:r>
              <a:rPr lang="fr-FR" sz="2000" dirty="0" err="1"/>
              <a:t>education</a:t>
            </a:r>
            <a:r>
              <a:rPr lang="fr-FR" sz="2000" dirty="0"/>
              <a:t> and innovation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000" dirty="0" err="1"/>
              <a:t>Uptake</a:t>
            </a:r>
            <a:r>
              <a:rPr lang="fr-FR" sz="2000" dirty="0"/>
              <a:t> of new professions (Innovation </a:t>
            </a:r>
            <a:r>
              <a:rPr lang="fr-FR" sz="2000" dirty="0" err="1"/>
              <a:t>facilitators</a:t>
            </a:r>
            <a:r>
              <a:rPr lang="fr-FR" sz="2000" dirty="0"/>
              <a:t>, business coach, </a:t>
            </a:r>
            <a:r>
              <a:rPr lang="fr-FR" sz="2000" dirty="0" err="1"/>
              <a:t>incubator</a:t>
            </a:r>
            <a:r>
              <a:rPr lang="fr-FR" sz="2000" dirty="0"/>
              <a:t> manager etc.,)</a:t>
            </a:r>
          </a:p>
        </p:txBody>
      </p:sp>
      <p:sp>
        <p:nvSpPr>
          <p:cNvPr id="3" name="Down Arrow 2"/>
          <p:cNvSpPr/>
          <p:nvPr/>
        </p:nvSpPr>
        <p:spPr>
          <a:xfrm>
            <a:off x="4522787" y="3246965"/>
            <a:ext cx="291830" cy="3238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4" name="TextBox 3"/>
          <p:cNvSpPr txBox="1"/>
          <p:nvPr/>
        </p:nvSpPr>
        <p:spPr>
          <a:xfrm>
            <a:off x="453489" y="3617243"/>
            <a:ext cx="2899942" cy="255915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fr-FR" sz="2000" b="1" dirty="0" err="1">
                <a:solidFill>
                  <a:srgbClr val="002060"/>
                </a:solidFill>
              </a:rPr>
              <a:t>FAO’s</a:t>
            </a:r>
            <a:r>
              <a:rPr lang="fr-FR" sz="2000" b="1" dirty="0">
                <a:solidFill>
                  <a:srgbClr val="002060"/>
                </a:solidFill>
              </a:rPr>
              <a:t> support:</a:t>
            </a:r>
          </a:p>
          <a:p>
            <a:pPr marL="342900" indent="-342900">
              <a:buFontTx/>
              <a:buChar char="-"/>
            </a:pPr>
            <a:r>
              <a:rPr lang="fr-FR" sz="2000" dirty="0" err="1"/>
              <a:t>Organizational</a:t>
            </a:r>
            <a:r>
              <a:rPr lang="fr-FR" sz="2000" dirty="0"/>
              <a:t> coaching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Facilitation of inter-</a:t>
            </a:r>
            <a:r>
              <a:rPr lang="fr-FR" sz="2000" dirty="0" err="1"/>
              <a:t>organizational</a:t>
            </a:r>
            <a:r>
              <a:rPr lang="fr-FR" sz="2000" dirty="0"/>
              <a:t> collaboration</a:t>
            </a:r>
          </a:p>
          <a:p>
            <a:pPr marL="342900" indent="-342900">
              <a:buFontTx/>
              <a:buChar char="-"/>
            </a:pPr>
            <a:r>
              <a:rPr lang="fr-FR" sz="2000" dirty="0"/>
              <a:t>New support services</a:t>
            </a: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944119145"/>
              </p:ext>
            </p:extLst>
          </p:nvPr>
        </p:nvGraphicFramePr>
        <p:xfrm>
          <a:off x="4423711" y="3156353"/>
          <a:ext cx="5685906" cy="3005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Right Arrow 13"/>
          <p:cNvSpPr/>
          <p:nvPr/>
        </p:nvSpPr>
        <p:spPr>
          <a:xfrm rot="1631656">
            <a:off x="5078305" y="4144207"/>
            <a:ext cx="393901" cy="33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val 14"/>
          <p:cNvSpPr/>
          <p:nvPr/>
        </p:nvSpPr>
        <p:spPr>
          <a:xfrm>
            <a:off x="5203337" y="3719935"/>
            <a:ext cx="4297680" cy="314743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028177" y="6098881"/>
            <a:ext cx="648000" cy="7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8076110" y="4055483"/>
            <a:ext cx="462123" cy="123367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3451466" y="4678786"/>
            <a:ext cx="1180409" cy="563698"/>
          </a:xfrm>
          <a:custGeom>
            <a:avLst/>
            <a:gdLst>
              <a:gd name="connsiteX0" fmla="*/ 0 w 1214027"/>
              <a:gd name="connsiteY0" fmla="*/ 202342 h 1214027"/>
              <a:gd name="connsiteX1" fmla="*/ 202342 w 1214027"/>
              <a:gd name="connsiteY1" fmla="*/ 0 h 1214027"/>
              <a:gd name="connsiteX2" fmla="*/ 1011685 w 1214027"/>
              <a:gd name="connsiteY2" fmla="*/ 0 h 1214027"/>
              <a:gd name="connsiteX3" fmla="*/ 1214027 w 1214027"/>
              <a:gd name="connsiteY3" fmla="*/ 202342 h 1214027"/>
              <a:gd name="connsiteX4" fmla="*/ 1214027 w 1214027"/>
              <a:gd name="connsiteY4" fmla="*/ 1011685 h 1214027"/>
              <a:gd name="connsiteX5" fmla="*/ 1011685 w 1214027"/>
              <a:gd name="connsiteY5" fmla="*/ 1214027 h 1214027"/>
              <a:gd name="connsiteX6" fmla="*/ 202342 w 1214027"/>
              <a:gd name="connsiteY6" fmla="*/ 1214027 h 1214027"/>
              <a:gd name="connsiteX7" fmla="*/ 0 w 1214027"/>
              <a:gd name="connsiteY7" fmla="*/ 1011685 h 1214027"/>
              <a:gd name="connsiteX8" fmla="*/ 0 w 1214027"/>
              <a:gd name="connsiteY8" fmla="*/ 202342 h 1214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4027" h="1214027">
                <a:moveTo>
                  <a:pt x="0" y="202342"/>
                </a:moveTo>
                <a:cubicBezTo>
                  <a:pt x="0" y="90592"/>
                  <a:pt x="90592" y="0"/>
                  <a:pt x="202342" y="0"/>
                </a:cubicBezTo>
                <a:lnTo>
                  <a:pt x="1011685" y="0"/>
                </a:lnTo>
                <a:cubicBezTo>
                  <a:pt x="1123435" y="0"/>
                  <a:pt x="1214027" y="90592"/>
                  <a:pt x="1214027" y="202342"/>
                </a:cubicBezTo>
                <a:lnTo>
                  <a:pt x="1214027" y="1011685"/>
                </a:lnTo>
                <a:cubicBezTo>
                  <a:pt x="1214027" y="1123435"/>
                  <a:pt x="1123435" y="1214027"/>
                  <a:pt x="1011685" y="1214027"/>
                </a:cubicBezTo>
                <a:lnTo>
                  <a:pt x="202342" y="1214027"/>
                </a:lnTo>
                <a:cubicBezTo>
                  <a:pt x="90592" y="1214027"/>
                  <a:pt x="0" y="1123435"/>
                  <a:pt x="0" y="1011685"/>
                </a:cubicBezTo>
                <a:lnTo>
                  <a:pt x="0" y="2023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7364" tIns="97364" rIns="97364" bIns="9736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/>
              <a:t>DGPV /MAAH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5915237" y="4107899"/>
            <a:ext cx="462123" cy="123367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Content Placeholder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003" y="76270"/>
            <a:ext cx="1650630" cy="120623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ABB8B03-6979-6441-95EC-ED04F84D5B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341" y="0"/>
            <a:ext cx="2211174" cy="886968"/>
          </a:xfrm>
          <a:prstGeom prst="rect">
            <a:avLst/>
          </a:prstGeom>
        </p:spPr>
      </p:pic>
      <p:sp>
        <p:nvSpPr>
          <p:cNvPr id="26" name="Title 3"/>
          <p:cNvSpPr txBox="1">
            <a:spLocks/>
          </p:cNvSpPr>
          <p:nvPr/>
        </p:nvSpPr>
        <p:spPr>
          <a:xfrm>
            <a:off x="690047" y="766732"/>
            <a:ext cx="9974514" cy="5145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err="1">
                <a:solidFill>
                  <a:srgbClr val="C00000"/>
                </a:solidFill>
              </a:rPr>
              <a:t>Capacity</a:t>
            </a:r>
            <a:r>
              <a:rPr lang="fr-FR" sz="3600" b="1" dirty="0">
                <a:solidFill>
                  <a:srgbClr val="C00000"/>
                </a:solidFill>
              </a:rPr>
              <a:t> Development for </a:t>
            </a:r>
            <a:r>
              <a:rPr lang="fr-FR" sz="3600" b="1" dirty="0" err="1">
                <a:solidFill>
                  <a:srgbClr val="C00000"/>
                </a:solidFill>
              </a:rPr>
              <a:t>organizations</a:t>
            </a:r>
            <a:r>
              <a:rPr lang="fr-FR" sz="3600" b="1" dirty="0">
                <a:solidFill>
                  <a:srgbClr val="C00000"/>
                </a:solidFill>
              </a:rPr>
              <a:t>: Burkina Faso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3662" y="3444691"/>
            <a:ext cx="25711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5"/>
                </a:solidFill>
              </a:rPr>
              <a:t>Provision of a Coaching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5"/>
                </a:solidFill>
              </a:rPr>
              <a:t>Exchange </a:t>
            </a:r>
            <a:r>
              <a:rPr lang="fr-FR" dirty="0" err="1">
                <a:solidFill>
                  <a:schemeClr val="accent5"/>
                </a:solidFill>
              </a:rPr>
              <a:t>visits</a:t>
            </a:r>
            <a:r>
              <a:rPr lang="fr-FR" dirty="0">
                <a:solidFill>
                  <a:schemeClr val="accent5"/>
                </a:solidFill>
              </a:rPr>
              <a:t> </a:t>
            </a:r>
            <a:r>
              <a:rPr lang="fr-FR" dirty="0" err="1">
                <a:solidFill>
                  <a:schemeClr val="accent5"/>
                </a:solidFill>
              </a:rPr>
              <a:t>with</a:t>
            </a:r>
            <a:r>
              <a:rPr lang="fr-FR" dirty="0">
                <a:solidFill>
                  <a:schemeClr val="accent5"/>
                </a:solidFill>
              </a:rPr>
              <a:t> </a:t>
            </a:r>
            <a:r>
              <a:rPr lang="fr-FR" dirty="0" err="1">
                <a:solidFill>
                  <a:schemeClr val="accent5"/>
                </a:solidFill>
              </a:rPr>
              <a:t>Senegal</a:t>
            </a:r>
            <a:endParaRPr lang="fr-FR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chemeClr val="accent5"/>
                </a:solidFill>
              </a:rPr>
              <a:t>Mobilization</a:t>
            </a:r>
            <a:r>
              <a:rPr lang="fr-FR" dirty="0">
                <a:solidFill>
                  <a:schemeClr val="accent5"/>
                </a:solidFill>
              </a:rPr>
              <a:t> of R&amp;D for the design of the center</a:t>
            </a:r>
            <a:endParaRPr lang="fr-FR" strike="sngStrike" dirty="0">
              <a:solidFill>
                <a:schemeClr val="accent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chemeClr val="accent5"/>
                </a:solidFill>
              </a:rPr>
              <a:t>Fundraising</a:t>
            </a:r>
            <a:r>
              <a:rPr lang="fr-FR" dirty="0">
                <a:solidFill>
                  <a:schemeClr val="accent5"/>
                </a:solidFill>
              </a:rPr>
              <a:t> </a:t>
            </a:r>
            <a:r>
              <a:rPr lang="fr-FR" dirty="0" err="1">
                <a:solidFill>
                  <a:schemeClr val="accent5"/>
                </a:solidFill>
              </a:rPr>
              <a:t>among</a:t>
            </a:r>
            <a:r>
              <a:rPr lang="fr-FR" dirty="0">
                <a:solidFill>
                  <a:schemeClr val="accent5"/>
                </a:solidFill>
              </a:rPr>
              <a:t> TAP </a:t>
            </a:r>
            <a:r>
              <a:rPr lang="fr-FR" dirty="0" err="1">
                <a:solidFill>
                  <a:schemeClr val="accent5"/>
                </a:solidFill>
              </a:rPr>
              <a:t>partners</a:t>
            </a:r>
            <a:endParaRPr lang="fr-FR" dirty="0">
              <a:solidFill>
                <a:schemeClr val="accent5"/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4297982" y="3765058"/>
            <a:ext cx="667786" cy="464081"/>
          </a:xfrm>
          <a:custGeom>
            <a:avLst/>
            <a:gdLst>
              <a:gd name="connsiteX0" fmla="*/ 0 w 1214027"/>
              <a:gd name="connsiteY0" fmla="*/ 202342 h 1214027"/>
              <a:gd name="connsiteX1" fmla="*/ 202342 w 1214027"/>
              <a:gd name="connsiteY1" fmla="*/ 0 h 1214027"/>
              <a:gd name="connsiteX2" fmla="*/ 1011685 w 1214027"/>
              <a:gd name="connsiteY2" fmla="*/ 0 h 1214027"/>
              <a:gd name="connsiteX3" fmla="*/ 1214027 w 1214027"/>
              <a:gd name="connsiteY3" fmla="*/ 202342 h 1214027"/>
              <a:gd name="connsiteX4" fmla="*/ 1214027 w 1214027"/>
              <a:gd name="connsiteY4" fmla="*/ 1011685 h 1214027"/>
              <a:gd name="connsiteX5" fmla="*/ 1011685 w 1214027"/>
              <a:gd name="connsiteY5" fmla="*/ 1214027 h 1214027"/>
              <a:gd name="connsiteX6" fmla="*/ 202342 w 1214027"/>
              <a:gd name="connsiteY6" fmla="*/ 1214027 h 1214027"/>
              <a:gd name="connsiteX7" fmla="*/ 0 w 1214027"/>
              <a:gd name="connsiteY7" fmla="*/ 1011685 h 1214027"/>
              <a:gd name="connsiteX8" fmla="*/ 0 w 1214027"/>
              <a:gd name="connsiteY8" fmla="*/ 202342 h 1214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4027" h="1214027">
                <a:moveTo>
                  <a:pt x="0" y="202342"/>
                </a:moveTo>
                <a:cubicBezTo>
                  <a:pt x="0" y="90592"/>
                  <a:pt x="90592" y="0"/>
                  <a:pt x="202342" y="0"/>
                </a:cubicBezTo>
                <a:lnTo>
                  <a:pt x="1011685" y="0"/>
                </a:lnTo>
                <a:cubicBezTo>
                  <a:pt x="1123435" y="0"/>
                  <a:pt x="1214027" y="90592"/>
                  <a:pt x="1214027" y="202342"/>
                </a:cubicBezTo>
                <a:lnTo>
                  <a:pt x="1214027" y="1011685"/>
                </a:lnTo>
                <a:cubicBezTo>
                  <a:pt x="1214027" y="1123435"/>
                  <a:pt x="1123435" y="1214027"/>
                  <a:pt x="1011685" y="1214027"/>
                </a:cubicBezTo>
                <a:lnTo>
                  <a:pt x="202342" y="1214027"/>
                </a:lnTo>
                <a:cubicBezTo>
                  <a:pt x="90592" y="1214027"/>
                  <a:pt x="0" y="1123435"/>
                  <a:pt x="0" y="1011685"/>
                </a:cubicBezTo>
                <a:lnTo>
                  <a:pt x="0" y="202342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97364" tIns="97364" rIns="97364" bIns="9736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/>
              <a:t>FAO</a:t>
            </a:r>
          </a:p>
        </p:txBody>
      </p:sp>
      <p:sp>
        <p:nvSpPr>
          <p:cNvPr id="29" name="Right Arrow 28"/>
          <p:cNvSpPr/>
          <p:nvPr/>
        </p:nvSpPr>
        <p:spPr>
          <a:xfrm rot="6757056">
            <a:off x="3995918" y="4264343"/>
            <a:ext cx="393901" cy="33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668702" y="4980768"/>
            <a:ext cx="55830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3FA928F6-9A0E-4255-B63D-4D7424ACAF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31042" y="113446"/>
            <a:ext cx="2286000" cy="56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07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018" y="1003117"/>
            <a:ext cx="10515600" cy="864109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Key insights on the </a:t>
            </a:r>
            <a:r>
              <a:rPr lang="fr-FR" b="1" dirty="0" err="1">
                <a:solidFill>
                  <a:srgbClr val="C00000"/>
                </a:solidFill>
              </a:rPr>
              <a:t>role</a:t>
            </a:r>
            <a:r>
              <a:rPr lang="fr-FR" b="1" dirty="0">
                <a:solidFill>
                  <a:srgbClr val="C00000"/>
                </a:solidFill>
              </a:rPr>
              <a:t> of </a:t>
            </a:r>
            <a:r>
              <a:rPr lang="fr-FR" b="1" dirty="0" err="1">
                <a:solidFill>
                  <a:srgbClr val="C00000"/>
                </a:solidFill>
              </a:rPr>
              <a:t>Research</a:t>
            </a:r>
            <a:r>
              <a:rPr lang="fr-FR" b="1" dirty="0">
                <a:solidFill>
                  <a:srgbClr val="C00000"/>
                </a:solidFill>
              </a:rPr>
              <a:t>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827" y="2013531"/>
            <a:ext cx="10836877" cy="4496714"/>
          </a:xfrm>
        </p:spPr>
        <p:txBody>
          <a:bodyPr>
            <a:noAutofit/>
          </a:bodyPr>
          <a:lstStyle/>
          <a:p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Research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institutions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need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to support the on-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going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innovation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processes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led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by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other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actors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(</a:t>
            </a:r>
            <a:r>
              <a:rPr lang="fr-FR" sz="2600" dirty="0">
                <a:solidFill>
                  <a:srgbClr val="002060"/>
                </a:solidFill>
                <a:sym typeface="Wingdings" panose="05000000000000000000" pitchFamily="2" charset="2"/>
              </a:rPr>
              <a:t>e.g. </a:t>
            </a:r>
            <a:r>
              <a:rPr lang="fr-FR" sz="2600" dirty="0">
                <a:sym typeface="Wingdings" panose="05000000000000000000" pitchFamily="2" charset="2"/>
              </a:rPr>
              <a:t>Farmers’ Organizations, public services etc.,)</a:t>
            </a:r>
          </a:p>
          <a:p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Investments in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Research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Institutions are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still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very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much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needed</a:t>
            </a:r>
            <a:endParaRPr lang="fr-FR" sz="2600" b="1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TAP-AIS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project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focuses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on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some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demand-led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training and joint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learning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between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researchers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and the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other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AIS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actors</a:t>
            </a:r>
            <a:endParaRPr lang="fr-FR" sz="2600" dirty="0">
              <a:sym typeface="Wingdings" panose="05000000000000000000" pitchFamily="2" charset="2"/>
            </a:endParaRPr>
          </a:p>
          <a:p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TAP-AIS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project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supports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Research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Institutions to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play</a:t>
            </a:r>
            <a:r>
              <a:rPr lang="fr-FR" sz="2600" b="1" dirty="0">
                <a:solidFill>
                  <a:srgbClr val="002060"/>
                </a:solidFill>
                <a:sym typeface="Wingdings" panose="05000000000000000000" pitchFamily="2" charset="2"/>
              </a:rPr>
              <a:t> new </a:t>
            </a:r>
            <a:r>
              <a:rPr lang="fr-FR" sz="2600" b="1" dirty="0" err="1">
                <a:solidFill>
                  <a:srgbClr val="002060"/>
                </a:solidFill>
                <a:sym typeface="Wingdings" panose="05000000000000000000" pitchFamily="2" charset="2"/>
              </a:rPr>
              <a:t>roles</a:t>
            </a:r>
            <a:endParaRPr lang="fr-FR" sz="2600" b="1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lvl="1"/>
            <a:r>
              <a:rPr lang="fr-FR" sz="2600" dirty="0">
                <a:sym typeface="Wingdings" panose="05000000000000000000" pitchFamily="2" charset="2"/>
              </a:rPr>
              <a:t>Support to </a:t>
            </a:r>
            <a:r>
              <a:rPr lang="fr-FR" sz="2600" dirty="0" err="1">
                <a:sym typeface="Wingdings" panose="05000000000000000000" pitchFamily="2" charset="2"/>
              </a:rPr>
              <a:t>evidence-based</a:t>
            </a:r>
            <a:r>
              <a:rPr lang="fr-FR" sz="2600" dirty="0">
                <a:sym typeface="Wingdings" panose="05000000000000000000" pitchFamily="2" charset="2"/>
              </a:rPr>
              <a:t> </a:t>
            </a:r>
            <a:r>
              <a:rPr lang="fr-FR" sz="2600" dirty="0" err="1">
                <a:sym typeface="Wingdings" panose="05000000000000000000" pitchFamily="2" charset="2"/>
              </a:rPr>
              <a:t>policy</a:t>
            </a:r>
            <a:r>
              <a:rPr lang="fr-FR" sz="2600" dirty="0">
                <a:sym typeface="Wingdings" panose="05000000000000000000" pitchFamily="2" charset="2"/>
              </a:rPr>
              <a:t> </a:t>
            </a:r>
            <a:r>
              <a:rPr lang="fr-FR" sz="2600" dirty="0" err="1">
                <a:sym typeface="Wingdings" panose="05000000000000000000" pitchFamily="2" charset="2"/>
              </a:rPr>
              <a:t>making</a:t>
            </a:r>
            <a:r>
              <a:rPr lang="fr-FR" sz="2600" dirty="0">
                <a:sym typeface="Wingdings" panose="05000000000000000000" pitchFamily="2" charset="2"/>
              </a:rPr>
              <a:t> and </a:t>
            </a:r>
            <a:r>
              <a:rPr lang="fr-FR" sz="2600" dirty="0" err="1">
                <a:sym typeface="Wingdings" panose="05000000000000000000" pitchFamily="2" charset="2"/>
              </a:rPr>
              <a:t>informed</a:t>
            </a:r>
            <a:r>
              <a:rPr lang="fr-FR" sz="2600" dirty="0">
                <a:sym typeface="Wingdings" panose="05000000000000000000" pitchFamily="2" charset="2"/>
              </a:rPr>
              <a:t> </a:t>
            </a:r>
            <a:r>
              <a:rPr lang="fr-FR" sz="2600" dirty="0" err="1">
                <a:sym typeface="Wingdings" panose="05000000000000000000" pitchFamily="2" charset="2"/>
              </a:rPr>
              <a:t>decisions</a:t>
            </a:r>
            <a:endParaRPr lang="fr-FR" sz="2600" dirty="0">
              <a:sym typeface="Wingdings" panose="05000000000000000000" pitchFamily="2" charset="2"/>
            </a:endParaRPr>
          </a:p>
          <a:p>
            <a:pPr lvl="2"/>
            <a:r>
              <a:rPr lang="fr-FR" sz="2200" dirty="0">
                <a:sym typeface="Wingdings" panose="05000000000000000000" pitchFamily="2" charset="2"/>
              </a:rPr>
              <a:t>Data </a:t>
            </a:r>
            <a:r>
              <a:rPr lang="fr-FR" sz="2200" dirty="0" err="1">
                <a:sym typeface="Wingdings" panose="05000000000000000000" pitchFamily="2" charset="2"/>
              </a:rPr>
              <a:t>generation</a:t>
            </a:r>
            <a:r>
              <a:rPr lang="fr-FR" sz="2200" dirty="0">
                <a:sym typeface="Wingdings" panose="05000000000000000000" pitchFamily="2" charset="2"/>
              </a:rPr>
              <a:t>, monitoring progresses and </a:t>
            </a:r>
            <a:r>
              <a:rPr lang="fr-FR" sz="2200" dirty="0" err="1">
                <a:sym typeface="Wingdings" panose="05000000000000000000" pitchFamily="2" charset="2"/>
              </a:rPr>
              <a:t>advocate</a:t>
            </a:r>
            <a:r>
              <a:rPr lang="fr-FR" sz="2200" dirty="0">
                <a:sym typeface="Wingdings" panose="05000000000000000000" pitchFamily="2" charset="2"/>
              </a:rPr>
              <a:t> for new </a:t>
            </a:r>
            <a:r>
              <a:rPr lang="fr-FR" sz="2200" dirty="0" err="1">
                <a:sym typeface="Wingdings" panose="05000000000000000000" pitchFamily="2" charset="2"/>
              </a:rPr>
              <a:t>investments</a:t>
            </a:r>
            <a:r>
              <a:rPr lang="fr-FR" sz="2200" dirty="0"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fr-FR" sz="2600" dirty="0">
                <a:sym typeface="Wingdings" panose="05000000000000000000" pitchFamily="2" charset="2"/>
              </a:rPr>
              <a:t>Support to the design of </a:t>
            </a:r>
            <a:r>
              <a:rPr lang="fr-FR" sz="2600" dirty="0" err="1">
                <a:sym typeface="Wingdings" panose="05000000000000000000" pitchFamily="2" charset="2"/>
              </a:rPr>
              <a:t>incubators</a:t>
            </a:r>
            <a:r>
              <a:rPr lang="fr-FR" sz="2600" dirty="0">
                <a:sym typeface="Wingdings" panose="05000000000000000000" pitchFamily="2" charset="2"/>
              </a:rPr>
              <a:t> and service centers for </a:t>
            </a:r>
            <a:r>
              <a:rPr lang="fr-FR" sz="2600" dirty="0" err="1">
                <a:sym typeface="Wingdings" panose="05000000000000000000" pitchFamily="2" charset="2"/>
              </a:rPr>
              <a:t>increasing</a:t>
            </a:r>
            <a:r>
              <a:rPr lang="fr-FR" sz="2600" dirty="0">
                <a:sym typeface="Wingdings" panose="05000000000000000000" pitchFamily="2" charset="2"/>
              </a:rPr>
              <a:t> the </a:t>
            </a:r>
            <a:r>
              <a:rPr lang="fr-FR" sz="2600" dirty="0" err="1">
                <a:sym typeface="Wingdings" panose="05000000000000000000" pitchFamily="2" charset="2"/>
              </a:rPr>
              <a:t>efficiency</a:t>
            </a:r>
            <a:r>
              <a:rPr lang="fr-FR" sz="2600" dirty="0">
                <a:sym typeface="Wingdings" panose="05000000000000000000" pitchFamily="2" charset="2"/>
              </a:rPr>
              <a:t> of support services to </a:t>
            </a:r>
            <a:r>
              <a:rPr lang="fr-FR" sz="2600" dirty="0" err="1">
                <a:sym typeface="Wingdings" panose="05000000000000000000" pitchFamily="2" charset="2"/>
              </a:rPr>
              <a:t>meet</a:t>
            </a:r>
            <a:r>
              <a:rPr lang="fr-FR" sz="2600" dirty="0">
                <a:sym typeface="Wingdings" panose="05000000000000000000" pitchFamily="2" charset="2"/>
              </a:rPr>
              <a:t> </a:t>
            </a:r>
            <a:r>
              <a:rPr lang="fr-FR" sz="2600" dirty="0" err="1">
                <a:sym typeface="Wingdings" panose="05000000000000000000" pitchFamily="2" charset="2"/>
              </a:rPr>
              <a:t>needs</a:t>
            </a:r>
            <a:r>
              <a:rPr lang="fr-FR" sz="2600" dirty="0">
                <a:sym typeface="Wingdings" panose="05000000000000000000" pitchFamily="2" charset="2"/>
              </a:rPr>
              <a:t> of </a:t>
            </a:r>
            <a:r>
              <a:rPr lang="fr-FR" sz="2600" dirty="0" err="1">
                <a:sym typeface="Wingdings" panose="05000000000000000000" pitchFamily="2" charset="2"/>
              </a:rPr>
              <a:t>innovators</a:t>
            </a:r>
            <a:r>
              <a:rPr lang="fr-FR" sz="2600" dirty="0">
                <a:sym typeface="Wingdings" panose="05000000000000000000" pitchFamily="2" charset="2"/>
              </a:rPr>
              <a:t>.</a:t>
            </a:r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533" y="1"/>
            <a:ext cx="1650630" cy="12062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BB8B03-6979-6441-95EC-ED04F84D5B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67" y="43068"/>
            <a:ext cx="2605311" cy="10450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DB3D04-FB4B-4D4B-B495-9DFF9B1397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639" y="135427"/>
            <a:ext cx="2286000" cy="56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24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0462F0-7683-48FD-A384-5A4EAC03C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507" y="2847412"/>
            <a:ext cx="8752985" cy="116317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255569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400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Strengthening Capacity to Innovate at National Level</vt:lpstr>
      <vt:lpstr>Capacity Development at the policy level: Malawi</vt:lpstr>
      <vt:lpstr>PowerPoint Presentation</vt:lpstr>
      <vt:lpstr>Key insights on the role of Research Institutions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Toillier, Aurelie (OINR)</dc:creator>
  <cp:lastModifiedBy>Ramasamy, Selvaraju (OINR)</cp:lastModifiedBy>
  <cp:revision>28</cp:revision>
  <dcterms:created xsi:type="dcterms:W3CDTF">2021-06-02T13:10:03Z</dcterms:created>
  <dcterms:modified xsi:type="dcterms:W3CDTF">2021-06-03T16:36:40Z</dcterms:modified>
</cp:coreProperties>
</file>