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76" r:id="rId5"/>
    <p:sldId id="267"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235922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1865609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177856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19072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3852288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298CBBB-6432-4207-A29E-69967C00CFDC}" type="datetimeFigureOut">
              <a:rPr lang="fr-FR" smtClean="0"/>
              <a:t>04/06/2021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281090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298CBBB-6432-4207-A29E-69967C00CFDC}" type="datetimeFigureOut">
              <a:rPr lang="fr-FR" smtClean="0"/>
              <a:t>04/06/2021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2961254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298CBBB-6432-4207-A29E-69967C00CFDC}" type="datetimeFigureOut">
              <a:rPr lang="fr-FR" smtClean="0"/>
              <a:t>04/06/2021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3506880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298CBBB-6432-4207-A29E-69967C00CFDC}" type="datetimeFigureOut">
              <a:rPr lang="fr-FR" smtClean="0"/>
              <a:t>04/06/2021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336695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298CBBB-6432-4207-A29E-69967C00CFDC}" type="datetimeFigureOut">
              <a:rPr lang="fr-FR" smtClean="0"/>
              <a:t>04/06/2021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4098867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298CBBB-6432-4207-A29E-69967C00CFDC}" type="datetimeFigureOut">
              <a:rPr lang="fr-FR" smtClean="0"/>
              <a:t>04/06/2021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5703FD-9B34-475D-82F1-FE97A716DAE5}" type="slidenum">
              <a:rPr lang="fr-FR" smtClean="0"/>
              <a:t>‹#›</a:t>
            </a:fld>
            <a:endParaRPr lang="fr-FR"/>
          </a:p>
        </p:txBody>
      </p:sp>
    </p:spTree>
    <p:extLst>
      <p:ext uri="{BB962C8B-B14F-4D97-AF65-F5344CB8AC3E}">
        <p14:creationId xmlns:p14="http://schemas.microsoft.com/office/powerpoint/2010/main" val="381853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8CBBB-6432-4207-A29E-69967C00CFDC}" type="datetimeFigureOut">
              <a:rPr lang="fr-FR" smtClean="0"/>
              <a:t>04/06/2021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5703FD-9B34-475D-82F1-FE97A716DAE5}" type="slidenum">
              <a:rPr lang="fr-FR" smtClean="0"/>
              <a:t>‹#›</a:t>
            </a:fld>
            <a:endParaRPr lang="fr-FR"/>
          </a:p>
        </p:txBody>
      </p:sp>
    </p:spTree>
    <p:extLst>
      <p:ext uri="{BB962C8B-B14F-4D97-AF65-F5344CB8AC3E}">
        <p14:creationId xmlns:p14="http://schemas.microsoft.com/office/powerpoint/2010/main" val="149156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srcRect/>
          <a:stretch>
            <a:fillRect/>
          </a:stretch>
        </p:blipFill>
        <p:spPr bwMode="auto">
          <a:xfrm>
            <a:off x="0" y="0"/>
            <a:ext cx="12269273" cy="6857999"/>
          </a:xfrm>
          <a:prstGeom prst="rect">
            <a:avLst/>
          </a:prstGeom>
          <a:noFill/>
          <a:ln w="9525">
            <a:noFill/>
            <a:miter lim="800000"/>
            <a:headEnd/>
            <a:tailEnd/>
          </a:ln>
          <a:effectLst/>
        </p:spPr>
      </p:pic>
      <p:sp>
        <p:nvSpPr>
          <p:cNvPr id="2" name="Titre 1"/>
          <p:cNvSpPr>
            <a:spLocks noGrp="1"/>
          </p:cNvSpPr>
          <p:nvPr>
            <p:ph type="ctrTitle"/>
          </p:nvPr>
        </p:nvSpPr>
        <p:spPr>
          <a:xfrm>
            <a:off x="1359279" y="713224"/>
            <a:ext cx="10116907" cy="5740044"/>
          </a:xfrm>
        </p:spPr>
        <p:txBody>
          <a:bodyPr>
            <a:noAutofit/>
          </a:bodyPr>
          <a:lstStyle/>
          <a:p>
            <a:r>
              <a:rPr lang="fr-FR" sz="4400" b="1" dirty="0" smtClean="0">
                <a:solidFill>
                  <a:srgbClr val="0070C0"/>
                </a:solidFill>
                <a:latin typeface="Arial Black" panose="020B0A04020102020204" pitchFamily="34" charset="0"/>
                <a:cs typeface="Arial" panose="020B0604020202020204" pitchFamily="34" charset="0"/>
              </a:rPr>
              <a:t/>
            </a:r>
            <a:br>
              <a:rPr lang="fr-FR" sz="4400" b="1" dirty="0" smtClean="0">
                <a:solidFill>
                  <a:srgbClr val="0070C0"/>
                </a:solidFill>
                <a:latin typeface="Arial Black" panose="020B0A04020102020204" pitchFamily="34" charset="0"/>
                <a:cs typeface="Arial" panose="020B0604020202020204" pitchFamily="34" charset="0"/>
              </a:rPr>
            </a:br>
            <a:r>
              <a:rPr lang="fr-FR" sz="4400" b="1" dirty="0" smtClean="0">
                <a:latin typeface="Arial Black" panose="020B0A04020102020204" pitchFamily="34" charset="0"/>
                <a:cs typeface="Arial" panose="020B0604020202020204" pitchFamily="34" charset="0"/>
              </a:rPr>
              <a:t>Production </a:t>
            </a:r>
            <a:r>
              <a:rPr lang="fr-FR" sz="4400" b="1" dirty="0">
                <a:latin typeface="Arial Black" panose="020B0A04020102020204" pitchFamily="34" charset="0"/>
                <a:cs typeface="Arial" panose="020B0604020202020204" pitchFamily="34" charset="0"/>
              </a:rPr>
              <a:t>de connaissances et recherche </a:t>
            </a:r>
            <a:r>
              <a:rPr lang="fr-FR" sz="4400" b="1" dirty="0" smtClean="0">
                <a:latin typeface="Arial Black" panose="020B0A04020102020204" pitchFamily="34" charset="0"/>
                <a:cs typeface="Arial" panose="020B0604020202020204" pitchFamily="34" charset="0"/>
              </a:rPr>
              <a:t>paysanne </a:t>
            </a:r>
            <a:r>
              <a:rPr lang="fr-FR" sz="4400" b="1" dirty="0" err="1" smtClean="0">
                <a:latin typeface="Arial Black" panose="020B0A04020102020204" pitchFamily="34" charset="0"/>
                <a:cs typeface="Arial" panose="020B0604020202020204" pitchFamily="34" charset="0"/>
              </a:rPr>
              <a:t>co-active</a:t>
            </a:r>
            <a:r>
              <a:rPr lang="fr-FR" sz="4400" b="1" dirty="0" smtClean="0">
                <a:latin typeface="Arial Black" panose="020B0A04020102020204" pitchFamily="34" charset="0"/>
                <a:cs typeface="Arial" panose="020B0604020202020204" pitchFamily="34" charset="0"/>
              </a:rPr>
              <a:t> </a:t>
            </a:r>
            <a:r>
              <a:rPr lang="fr-FR" sz="4400" b="1" dirty="0">
                <a:latin typeface="Arial Black" panose="020B0A04020102020204" pitchFamily="34" charset="0"/>
                <a:cs typeface="Arial" panose="020B0604020202020204" pitchFamily="34" charset="0"/>
              </a:rPr>
              <a:t>de solutions </a:t>
            </a:r>
            <a:r>
              <a:rPr lang="fr-FR" sz="4400" b="1" dirty="0" smtClean="0">
                <a:latin typeface="Arial Black" panose="020B0A04020102020204" pitchFamily="34" charset="0"/>
                <a:cs typeface="Arial" panose="020B0604020202020204" pitchFamily="34" charset="0"/>
              </a:rPr>
              <a:t>pour les groupes </a:t>
            </a:r>
            <a:r>
              <a:rPr lang="fr-FR" sz="4400" b="1" dirty="0">
                <a:latin typeface="Arial Black" panose="020B0A04020102020204" pitchFamily="34" charset="0"/>
                <a:cs typeface="Arial" panose="020B0604020202020204" pitchFamily="34" charset="0"/>
              </a:rPr>
              <a:t>d’Agriculteurs </a:t>
            </a:r>
            <a:r>
              <a:rPr lang="fr-FR" sz="4400" b="1" dirty="0" smtClean="0">
                <a:latin typeface="Arial Black" panose="020B0A04020102020204" pitchFamily="34" charset="0"/>
                <a:cs typeface="Arial" panose="020B0604020202020204" pitchFamily="34" charset="0"/>
              </a:rPr>
              <a:t>engagés en agro écologie </a:t>
            </a:r>
            <a:br>
              <a:rPr lang="fr-FR" sz="4400" b="1" dirty="0" smtClean="0">
                <a:latin typeface="Arial Black" panose="020B0A04020102020204" pitchFamily="34" charset="0"/>
                <a:cs typeface="Arial" panose="020B0604020202020204" pitchFamily="34" charset="0"/>
              </a:rPr>
            </a:br>
            <a:r>
              <a:rPr lang="fr-FR" sz="2400" b="1" dirty="0">
                <a:effectLst>
                  <a:outerShdw blurRad="38100" dist="38100" dir="2700000" algn="tl">
                    <a:srgbClr val="000000">
                      <a:alpha val="43137"/>
                    </a:srgbClr>
                  </a:outerShdw>
                </a:effectLst>
              </a:rPr>
              <a:t>CAPAD:</a:t>
            </a:r>
            <a:r>
              <a:rPr lang="fr-FR" sz="2400" dirty="0">
                <a:effectLst>
                  <a:outerShdw blurRad="38100" dist="38100" dir="2700000" algn="tl">
                    <a:srgbClr val="000000">
                      <a:alpha val="43137"/>
                    </a:srgbClr>
                  </a:outerShdw>
                </a:effectLst>
              </a:rPr>
              <a:t> </a:t>
            </a:r>
            <a:r>
              <a:rPr lang="fr-FR" sz="2400" dirty="0" smtClean="0"/>
              <a:t>Confédération des Associations des Producteurs agricoles pour le </a:t>
            </a:r>
            <a:br>
              <a:rPr lang="fr-FR" sz="2400" dirty="0" smtClean="0"/>
            </a:br>
            <a:r>
              <a:rPr lang="fr-FR" sz="2400" dirty="0" smtClean="0"/>
              <a:t>                    Développement, Organisation </a:t>
            </a:r>
            <a:r>
              <a:rPr lang="fr-FR" sz="2400" dirty="0"/>
              <a:t>paysanne du Burundi regroupant 135 </a:t>
            </a:r>
            <a:r>
              <a:rPr lang="fr-FR" sz="2400" dirty="0" smtClean="0"/>
              <a:t>  </a:t>
            </a:r>
            <a:br>
              <a:rPr lang="fr-FR" sz="2400" dirty="0" smtClean="0"/>
            </a:br>
            <a:r>
              <a:rPr lang="fr-FR" sz="2400" dirty="0" smtClean="0"/>
              <a:t>                      814 </a:t>
            </a:r>
            <a:r>
              <a:rPr lang="fr-FR" sz="2400" dirty="0"/>
              <a:t>M</a:t>
            </a:r>
            <a:r>
              <a:rPr lang="fr-FR" sz="2400" dirty="0" smtClean="0"/>
              <a:t>énages </a:t>
            </a:r>
            <a:r>
              <a:rPr lang="fr-FR" sz="2400" dirty="0"/>
              <a:t>des petits exploitants agricoles familiaux réunis au sein</a:t>
            </a:r>
            <a:br>
              <a:rPr lang="fr-FR" sz="2400" dirty="0"/>
            </a:br>
            <a:r>
              <a:rPr lang="fr-FR" sz="2400" dirty="0" smtClean="0"/>
              <a:t>               123 </a:t>
            </a:r>
            <a:r>
              <a:rPr lang="fr-FR" sz="2400" dirty="0"/>
              <a:t>Coopératives agricole et employant 102 Salariés permanents</a:t>
            </a:r>
            <a:r>
              <a:rPr lang="en-US" sz="2400" dirty="0"/>
              <a:t/>
            </a:r>
            <a:br>
              <a:rPr lang="en-US" sz="2400" dirty="0"/>
            </a:br>
            <a:r>
              <a:rPr lang="fr-FR" sz="2400" b="1" dirty="0" smtClean="0">
                <a:solidFill>
                  <a:srgbClr val="0070C0"/>
                </a:solidFill>
                <a:latin typeface="Arial Black" panose="020B0A04020102020204" pitchFamily="34" charset="0"/>
                <a:cs typeface="Arial" panose="020B0604020202020204" pitchFamily="34" charset="0"/>
              </a:rPr>
              <a:t/>
            </a:r>
            <a:br>
              <a:rPr lang="fr-FR" sz="2400" b="1" dirty="0" smtClean="0">
                <a:solidFill>
                  <a:srgbClr val="0070C0"/>
                </a:solidFill>
                <a:latin typeface="Arial Black" panose="020B0A04020102020204" pitchFamily="34" charset="0"/>
                <a:cs typeface="Arial" panose="020B0604020202020204" pitchFamily="34" charset="0"/>
              </a:rPr>
            </a:br>
            <a:r>
              <a:rPr lang="fr-FR" sz="1800" b="1" dirty="0" smtClean="0">
                <a:solidFill>
                  <a:srgbClr val="0070C0"/>
                </a:solidFill>
                <a:latin typeface="Arial Black" panose="020B0A04020102020204" pitchFamily="34" charset="0"/>
                <a:cs typeface="Arial" panose="020B0604020202020204" pitchFamily="34" charset="0"/>
              </a:rPr>
              <a:t/>
            </a:r>
            <a:br>
              <a:rPr lang="fr-FR" sz="1800" b="1" dirty="0" smtClean="0">
                <a:solidFill>
                  <a:srgbClr val="0070C0"/>
                </a:solidFill>
                <a:latin typeface="Arial Black" panose="020B0A04020102020204" pitchFamily="34" charset="0"/>
                <a:cs typeface="Arial" panose="020B0604020202020204" pitchFamily="34" charset="0"/>
              </a:rPr>
            </a:br>
            <a:r>
              <a:rPr lang="fr-FR" sz="4400" dirty="0" smtClean="0">
                <a:solidFill>
                  <a:srgbClr val="0070C0"/>
                </a:solidFill>
                <a:latin typeface="Arial Black" panose="020B0A04020102020204" pitchFamily="34" charset="0"/>
                <a:cs typeface="Arial" panose="020B0604020202020204" pitchFamily="34" charset="0"/>
              </a:rPr>
              <a:t/>
            </a:r>
            <a:br>
              <a:rPr lang="fr-FR" sz="4400" dirty="0" smtClean="0">
                <a:solidFill>
                  <a:srgbClr val="0070C0"/>
                </a:solidFill>
                <a:latin typeface="Arial Black" panose="020B0A04020102020204" pitchFamily="34" charset="0"/>
                <a:cs typeface="Arial" panose="020B0604020202020204" pitchFamily="34" charset="0"/>
              </a:rPr>
            </a:br>
            <a:endParaRPr lang="fr-FR" altLang="fr-FR" sz="4400" b="1" i="1" dirty="0">
              <a:solidFill>
                <a:srgbClr val="0070C0"/>
              </a:solidFill>
              <a:latin typeface="Arial Black" panose="020B0A04020102020204" pitchFamily="34" charset="0"/>
              <a:cs typeface="Times New Roman" pitchFamily="18" charset="0"/>
            </a:endParaRPr>
          </a:p>
        </p:txBody>
      </p:sp>
      <p:sp>
        <p:nvSpPr>
          <p:cNvPr id="3" name="Sous-titre 2"/>
          <p:cNvSpPr>
            <a:spLocks noGrp="1"/>
          </p:cNvSpPr>
          <p:nvPr>
            <p:ph type="subTitle" idx="1"/>
          </p:nvPr>
        </p:nvSpPr>
        <p:spPr>
          <a:xfrm>
            <a:off x="1562636" y="4715933"/>
            <a:ext cx="9144000" cy="1016000"/>
          </a:xfrm>
        </p:spPr>
        <p:txBody>
          <a:bodyPr>
            <a:normAutofit fontScale="47500" lnSpcReduction="20000"/>
          </a:bodyPr>
          <a:lstStyle/>
          <a:p>
            <a:endParaRPr lang="fr-FR" dirty="0" smtClean="0"/>
          </a:p>
          <a:p>
            <a:endParaRPr lang="fr-FR" dirty="0"/>
          </a:p>
          <a:p>
            <a:r>
              <a:rPr lang="fr-FR" i="1" dirty="0" smtClean="0"/>
              <a:t>Annick SEZIBERA</a:t>
            </a:r>
          </a:p>
          <a:p>
            <a:r>
              <a:rPr lang="fr-FR" i="1" dirty="0" smtClean="0"/>
              <a:t>Secrétaire Exécutive de CAPAD</a:t>
            </a:r>
            <a:endParaRPr lang="fr-FR" i="1" dirty="0"/>
          </a:p>
        </p:txBody>
      </p:sp>
      <p:pic>
        <p:nvPicPr>
          <p:cNvPr id="4" name="Image 3"/>
          <p:cNvPicPr/>
          <p:nvPr/>
        </p:nvPicPr>
        <p:blipFill>
          <a:blip r:embed="rId3" cstate="email"/>
          <a:srcRect/>
          <a:stretch>
            <a:fillRect/>
          </a:stretch>
        </p:blipFill>
        <p:spPr bwMode="auto">
          <a:xfrm>
            <a:off x="160800" y="137160"/>
            <a:ext cx="1296144" cy="1152128"/>
          </a:xfrm>
          <a:prstGeom prst="rect">
            <a:avLst/>
          </a:prstGeom>
          <a:noFill/>
          <a:ln w="9525">
            <a:noFill/>
            <a:miter lim="800000"/>
            <a:headEnd/>
            <a:tailEnd/>
          </a:ln>
        </p:spPr>
      </p:pic>
    </p:spTree>
    <p:extLst>
      <p:ext uri="{BB962C8B-B14F-4D97-AF65-F5344CB8AC3E}">
        <p14:creationId xmlns:p14="http://schemas.microsoft.com/office/powerpoint/2010/main" val="3355624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srcRect/>
          <a:stretch>
            <a:fillRect/>
          </a:stretch>
        </p:blipFill>
        <p:spPr bwMode="auto">
          <a:xfrm>
            <a:off x="0" y="0"/>
            <a:ext cx="12269273" cy="6857999"/>
          </a:xfrm>
          <a:prstGeom prst="rect">
            <a:avLst/>
          </a:prstGeom>
          <a:noFill/>
          <a:ln w="9525">
            <a:noFill/>
            <a:miter lim="800000"/>
            <a:headEnd/>
            <a:tailEnd/>
          </a:ln>
          <a:effectLst/>
        </p:spPr>
      </p:pic>
      <p:sp>
        <p:nvSpPr>
          <p:cNvPr id="2" name="Titre 1"/>
          <p:cNvSpPr>
            <a:spLocks noGrp="1"/>
          </p:cNvSpPr>
          <p:nvPr>
            <p:ph type="title"/>
          </p:nvPr>
        </p:nvSpPr>
        <p:spPr>
          <a:xfrm>
            <a:off x="1514683" y="109908"/>
            <a:ext cx="10515600" cy="978794"/>
          </a:xfrm>
        </p:spPr>
        <p:txBody>
          <a:bodyPr>
            <a:normAutofit/>
          </a:bodyPr>
          <a:lstStyle/>
          <a:p>
            <a:r>
              <a:rPr lang="fr-FR" sz="2400" b="1" dirty="0" smtClean="0">
                <a:latin typeface="Arial Black" panose="020B0A04020102020204" pitchFamily="34" charset="0"/>
              </a:rPr>
              <a:t>Agriculteurs-CAPAD</a:t>
            </a:r>
            <a:r>
              <a:rPr lang="fr-FR" sz="2400" b="1" dirty="0">
                <a:latin typeface="Arial Black" panose="020B0A04020102020204" pitchFamily="34" charset="0"/>
              </a:rPr>
              <a:t>,</a:t>
            </a:r>
            <a:r>
              <a:rPr lang="fr-FR" sz="2400" b="1" dirty="0" smtClean="0">
                <a:latin typeface="Arial Black" panose="020B0A04020102020204" pitchFamily="34" charset="0"/>
              </a:rPr>
              <a:t> But : Recherche et innovations </a:t>
            </a:r>
            <a:endParaRPr lang="fr-FR" sz="2400" dirty="0">
              <a:latin typeface="Arial Black" panose="020B0A04020102020204" pitchFamily="34" charset="0"/>
            </a:endParaRPr>
          </a:p>
        </p:txBody>
      </p:sp>
      <p:sp>
        <p:nvSpPr>
          <p:cNvPr id="3" name="Espace réservé du contenu 2"/>
          <p:cNvSpPr>
            <a:spLocks noGrp="1"/>
          </p:cNvSpPr>
          <p:nvPr>
            <p:ph idx="1"/>
          </p:nvPr>
        </p:nvSpPr>
        <p:spPr>
          <a:xfrm>
            <a:off x="496670" y="1088702"/>
            <a:ext cx="10947041" cy="5198168"/>
          </a:xfrm>
        </p:spPr>
        <p:txBody>
          <a:bodyPr>
            <a:normAutofit fontScale="77500" lnSpcReduction="20000"/>
          </a:bodyPr>
          <a:lstStyle/>
          <a:p>
            <a:pPr marL="0" indent="0" algn="just">
              <a:buNone/>
            </a:pPr>
            <a:endParaRPr lang="fr-FR" b="1" dirty="0" smtClean="0"/>
          </a:p>
          <a:p>
            <a:pPr algn="just">
              <a:buFont typeface="Wingdings" panose="05000000000000000000" pitchFamily="2" charset="2"/>
              <a:buChar char="q"/>
            </a:pPr>
            <a:r>
              <a:rPr lang="fr-FR" b="1" dirty="0" smtClean="0"/>
              <a:t>Autonomiser </a:t>
            </a:r>
            <a:r>
              <a:rPr lang="fr-FR" b="1" dirty="0"/>
              <a:t>l</a:t>
            </a:r>
            <a:r>
              <a:rPr lang="fr-FR" b="1" dirty="0" smtClean="0"/>
              <a:t>es </a:t>
            </a:r>
            <a:r>
              <a:rPr lang="fr-FR" b="1" dirty="0"/>
              <a:t>exploitants agricoles </a:t>
            </a:r>
            <a:endParaRPr lang="fr-FR" b="1" dirty="0" smtClean="0"/>
          </a:p>
          <a:p>
            <a:pPr marL="0" indent="0" algn="just">
              <a:buNone/>
            </a:pPr>
            <a:r>
              <a:rPr lang="fr-FR" b="1" dirty="0" smtClean="0"/>
              <a:t>familiaux dans l’ approvisionnement </a:t>
            </a:r>
            <a:r>
              <a:rPr lang="fr-FR" b="1" dirty="0"/>
              <a:t>en </a:t>
            </a:r>
            <a:r>
              <a:rPr lang="fr-FR" b="1" dirty="0" smtClean="0"/>
              <a:t>intrants: </a:t>
            </a:r>
          </a:p>
          <a:p>
            <a:pPr marL="0" indent="0" algn="just">
              <a:buNone/>
            </a:pPr>
            <a:r>
              <a:rPr lang="fr-FR" i="1" dirty="0" smtClean="0"/>
              <a:t>semences </a:t>
            </a:r>
            <a:r>
              <a:rPr lang="fr-FR" i="1" dirty="0"/>
              <a:t>paysannes, fumure organique  </a:t>
            </a:r>
            <a:r>
              <a:rPr lang="fr-FR" i="1" dirty="0" smtClean="0"/>
              <a:t>et des pratiques en agro écologie </a:t>
            </a:r>
          </a:p>
          <a:p>
            <a:pPr>
              <a:buFont typeface="Wingdings" panose="05000000000000000000" pitchFamily="2" charset="2"/>
              <a:buChar char="q"/>
            </a:pPr>
            <a:r>
              <a:rPr lang="fr-FR" b="1" dirty="0" smtClean="0"/>
              <a:t>Améliorer </a:t>
            </a:r>
            <a:r>
              <a:rPr lang="fr-FR" b="1" dirty="0"/>
              <a:t>la gestion des connaissances, des savoirs paysans et des capacités d’action et d’innovation locales des agriculteurs </a:t>
            </a:r>
            <a:r>
              <a:rPr lang="fr-FR" dirty="0"/>
              <a:t>sur </a:t>
            </a:r>
            <a:r>
              <a:rPr lang="fr-FR" dirty="0" smtClean="0"/>
              <a:t>les thématiques basées sur leurs grandes préoccupations : Méthode de « Co-construction » et «</a:t>
            </a:r>
            <a:r>
              <a:rPr lang="fr-FR" dirty="0"/>
              <a:t> la </a:t>
            </a:r>
            <a:r>
              <a:rPr lang="fr-BE" dirty="0"/>
              <a:t>Co-création des connaissances </a:t>
            </a:r>
            <a:r>
              <a:rPr lang="fr-BE" dirty="0" smtClean="0"/>
              <a:t>»</a:t>
            </a:r>
          </a:p>
          <a:p>
            <a:pPr>
              <a:buFont typeface="Wingdings" panose="05000000000000000000" pitchFamily="2" charset="2"/>
              <a:buChar char="q"/>
            </a:pPr>
            <a:r>
              <a:rPr lang="fr-FR" b="1" dirty="0" smtClean="0"/>
              <a:t>Renforcer </a:t>
            </a:r>
            <a:r>
              <a:rPr lang="fr-FR" b="1" dirty="0"/>
              <a:t>les capacités techniques, méthodologiques et matérielles </a:t>
            </a:r>
            <a:r>
              <a:rPr lang="fr-FR" b="1" dirty="0" smtClean="0"/>
              <a:t>de CAPAD </a:t>
            </a:r>
            <a:r>
              <a:rPr lang="fr-FR" dirty="0" smtClean="0"/>
              <a:t>afin </a:t>
            </a:r>
            <a:r>
              <a:rPr lang="fr-FR" dirty="0"/>
              <a:t>de mettre en œuvre et d’animer les dispositifs innovants pour la recherche –action avec la participation </a:t>
            </a:r>
            <a:r>
              <a:rPr lang="fr-FR" dirty="0" smtClean="0"/>
              <a:t>des agriculteurs</a:t>
            </a:r>
          </a:p>
          <a:p>
            <a:pPr>
              <a:buFont typeface="Wingdings" panose="05000000000000000000" pitchFamily="2" charset="2"/>
              <a:buChar char="q"/>
            </a:pPr>
            <a:r>
              <a:rPr lang="fr-FR" b="1" dirty="0" smtClean="0"/>
              <a:t>Appui de la recherche : </a:t>
            </a:r>
            <a:r>
              <a:rPr lang="fr-FR" dirty="0" smtClean="0"/>
              <a:t>Améliorations des connaissances paysannes ,proposer des innovations répondant aux préoccupations des agriculteurs et adapter à leurs savoirs faire</a:t>
            </a:r>
          </a:p>
          <a:p>
            <a:pPr>
              <a:buFont typeface="Wingdings" panose="05000000000000000000" pitchFamily="2" charset="2"/>
              <a:buChar char="q"/>
            </a:pPr>
            <a:r>
              <a:rPr lang="fr-FR" dirty="0" smtClean="0"/>
              <a:t>  </a:t>
            </a:r>
            <a:r>
              <a:rPr lang="fr-FR" b="1" dirty="0" smtClean="0"/>
              <a:t>Appui des ONG : </a:t>
            </a:r>
            <a:r>
              <a:rPr lang="fr-FR" dirty="0" smtClean="0"/>
              <a:t>Facilitation du processus de recherche action/ d’échanges et expériences extérieures, contribution à la divulgation des innovations adaptées au milieu paysan, </a:t>
            </a:r>
          </a:p>
          <a:p>
            <a:pPr>
              <a:buFont typeface="Wingdings" panose="05000000000000000000" pitchFamily="2" charset="2"/>
              <a:buChar char="q"/>
            </a:pPr>
            <a:endParaRPr lang="fr-FR" dirty="0" smtClean="0"/>
          </a:p>
          <a:p>
            <a:pPr marL="0" indent="0">
              <a:buNone/>
            </a:pPr>
            <a:endParaRPr lang="fr-FR" dirty="0"/>
          </a:p>
        </p:txBody>
      </p:sp>
      <p:pic>
        <p:nvPicPr>
          <p:cNvPr id="6" name="Espace réservé du contenu 5" descr="CISV GTGA&amp;KSI 017"/>
          <p:cNvPicPr>
            <a:picLocks/>
          </p:cNvPicPr>
          <p:nvPr/>
        </p:nvPicPr>
        <p:blipFill>
          <a:blip r:embed="rId3" cstate="print"/>
          <a:srcRect/>
          <a:stretch>
            <a:fillRect/>
          </a:stretch>
        </p:blipFill>
        <p:spPr bwMode="auto">
          <a:xfrm>
            <a:off x="9590498" y="713224"/>
            <a:ext cx="2439785" cy="1828800"/>
          </a:xfrm>
          <a:prstGeom prst="rect">
            <a:avLst/>
          </a:prstGeom>
          <a:noFill/>
          <a:ln w="9525">
            <a:noFill/>
            <a:miter lim="800000"/>
            <a:headEnd/>
            <a:tailEnd/>
          </a:ln>
        </p:spPr>
      </p:pic>
      <p:sp>
        <p:nvSpPr>
          <p:cNvPr id="7" name="ZoneTexte 6"/>
          <p:cNvSpPr txBox="1"/>
          <p:nvPr/>
        </p:nvSpPr>
        <p:spPr>
          <a:xfrm>
            <a:off x="8619926" y="1627624"/>
            <a:ext cx="3410357" cy="523220"/>
          </a:xfrm>
          <a:prstGeom prst="rect">
            <a:avLst/>
          </a:prstGeom>
          <a:noFill/>
        </p:spPr>
        <p:txBody>
          <a:bodyPr wrap="none" rtlCol="0">
            <a:spAutoFit/>
          </a:bodyPr>
          <a:lstStyle/>
          <a:p>
            <a:r>
              <a:rPr lang="fr-FR" sz="1400" b="1" dirty="0" smtClean="0">
                <a:solidFill>
                  <a:srgbClr val="0070C0"/>
                </a:solidFill>
              </a:rPr>
              <a:t>Séance d’identification des préoccupations </a:t>
            </a:r>
          </a:p>
          <a:p>
            <a:r>
              <a:rPr lang="fr-FR" sz="1400" b="1" dirty="0" smtClean="0">
                <a:solidFill>
                  <a:srgbClr val="0070C0"/>
                </a:solidFill>
              </a:rPr>
              <a:t>et formulation des problématiques</a:t>
            </a:r>
            <a:endParaRPr lang="fr-FR" sz="1400" b="1" dirty="0">
              <a:solidFill>
                <a:srgbClr val="0070C0"/>
              </a:solidFill>
            </a:endParaRPr>
          </a:p>
        </p:txBody>
      </p:sp>
      <p:pic>
        <p:nvPicPr>
          <p:cNvPr id="9" name="Image 8"/>
          <p:cNvPicPr/>
          <p:nvPr/>
        </p:nvPicPr>
        <p:blipFill>
          <a:blip r:embed="rId4" cstate="email"/>
          <a:srcRect/>
          <a:stretch>
            <a:fillRect/>
          </a:stretch>
        </p:blipFill>
        <p:spPr bwMode="auto">
          <a:xfrm>
            <a:off x="160800" y="137160"/>
            <a:ext cx="1296144" cy="1152128"/>
          </a:xfrm>
          <a:prstGeom prst="rect">
            <a:avLst/>
          </a:prstGeom>
          <a:noFill/>
          <a:ln w="9525">
            <a:noFill/>
            <a:miter lim="800000"/>
            <a:headEnd/>
            <a:tailEnd/>
          </a:ln>
        </p:spPr>
      </p:pic>
    </p:spTree>
    <p:extLst>
      <p:ext uri="{BB962C8B-B14F-4D97-AF65-F5344CB8AC3E}">
        <p14:creationId xmlns:p14="http://schemas.microsoft.com/office/powerpoint/2010/main" val="1904390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p:cNvPicPr>
            <a:picLocks noChangeAspect="1" noChangeArrowheads="1"/>
          </p:cNvPicPr>
          <p:nvPr/>
        </p:nvPicPr>
        <p:blipFill>
          <a:blip r:embed="rId2"/>
          <a:srcRect/>
          <a:stretch>
            <a:fillRect/>
          </a:stretch>
        </p:blipFill>
        <p:spPr bwMode="auto">
          <a:xfrm>
            <a:off x="0" y="0"/>
            <a:ext cx="12269273" cy="6857999"/>
          </a:xfrm>
          <a:prstGeom prst="rect">
            <a:avLst/>
          </a:prstGeom>
          <a:noFill/>
          <a:ln w="9525">
            <a:noFill/>
            <a:miter lim="800000"/>
            <a:headEnd/>
            <a:tailEnd/>
          </a:ln>
          <a:effectLst/>
        </p:spPr>
      </p:pic>
      <p:sp>
        <p:nvSpPr>
          <p:cNvPr id="5" name="Rectangle à coins arrondis 4"/>
          <p:cNvSpPr/>
          <p:nvPr/>
        </p:nvSpPr>
        <p:spPr>
          <a:xfrm>
            <a:off x="4032069" y="1464904"/>
            <a:ext cx="3962400" cy="514620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7" name="Rectangle à coins arrondis 6"/>
          <p:cNvSpPr/>
          <p:nvPr/>
        </p:nvSpPr>
        <p:spPr>
          <a:xfrm>
            <a:off x="186267" y="2067026"/>
            <a:ext cx="3480477" cy="51446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sz="2000" b="1" dirty="0" smtClean="0">
              <a:latin typeface="Arial Black" panose="020B0A04020102020204" pitchFamily="34" charset="0"/>
            </a:endParaRPr>
          </a:p>
          <a:p>
            <a:pPr algn="ctr"/>
            <a:r>
              <a:rPr lang="fr-FR" sz="2000" b="1" dirty="0" smtClean="0">
                <a:latin typeface="Arial Black" panose="020B0A04020102020204" pitchFamily="34" charset="0"/>
              </a:rPr>
              <a:t>Agriculteurs/OP</a:t>
            </a:r>
          </a:p>
          <a:p>
            <a:pPr algn="ctr"/>
            <a:endParaRPr lang="en-US" sz="2000" b="1" dirty="0">
              <a:latin typeface="Arial Black" panose="020B0A04020102020204" pitchFamily="34" charset="0"/>
            </a:endParaRPr>
          </a:p>
        </p:txBody>
      </p:sp>
      <p:sp>
        <p:nvSpPr>
          <p:cNvPr id="8" name="Rectangle à coins arrondis 7"/>
          <p:cNvSpPr/>
          <p:nvPr/>
        </p:nvSpPr>
        <p:spPr>
          <a:xfrm>
            <a:off x="8721636" y="2103241"/>
            <a:ext cx="3118635" cy="7874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latin typeface="Arial Black" panose="020B0A04020102020204" pitchFamily="34" charset="0"/>
              </a:rPr>
              <a:t>Chercheurs/Structure de recherche</a:t>
            </a:r>
          </a:p>
          <a:p>
            <a:pPr algn="ctr"/>
            <a:endParaRPr lang="en-US" b="1" dirty="0">
              <a:latin typeface="Arial Black" panose="020B0A04020102020204" pitchFamily="34" charset="0"/>
            </a:endParaRPr>
          </a:p>
        </p:txBody>
      </p:sp>
      <p:sp>
        <p:nvSpPr>
          <p:cNvPr id="13" name="Virage 12"/>
          <p:cNvSpPr/>
          <p:nvPr/>
        </p:nvSpPr>
        <p:spPr>
          <a:xfrm>
            <a:off x="1728216" y="1613369"/>
            <a:ext cx="2302111" cy="499534"/>
          </a:xfrm>
          <a:prstGeom prst="bentArrow">
            <a:avLst>
              <a:gd name="adj1" fmla="val 25000"/>
              <a:gd name="adj2" fmla="val 23305"/>
              <a:gd name="adj3" fmla="val 25000"/>
              <a:gd name="adj4" fmla="val 43750"/>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Virage 13"/>
          <p:cNvSpPr/>
          <p:nvPr/>
        </p:nvSpPr>
        <p:spPr>
          <a:xfrm rot="10800000" flipV="1">
            <a:off x="7994468" y="1635601"/>
            <a:ext cx="2265099" cy="499534"/>
          </a:xfrm>
          <a:prstGeom prst="bentArrow">
            <a:avLst>
              <a:gd name="adj1" fmla="val 25000"/>
              <a:gd name="adj2" fmla="val 23305"/>
              <a:gd name="adj3" fmla="val 25000"/>
              <a:gd name="adj4" fmla="val 43750"/>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avec flèche vers le bas 14"/>
          <p:cNvSpPr/>
          <p:nvPr/>
        </p:nvSpPr>
        <p:spPr>
          <a:xfrm>
            <a:off x="9136380" y="3124201"/>
            <a:ext cx="2203271" cy="1289654"/>
          </a:xfrm>
          <a:prstGeom prst="downArrowCallou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ial Black" panose="020B0A04020102020204" pitchFamily="34" charset="0"/>
              </a:rPr>
              <a:t>Résultats de recherche</a:t>
            </a:r>
          </a:p>
          <a:p>
            <a:pPr algn="ctr"/>
            <a:endParaRPr lang="en-US" b="1" dirty="0">
              <a:latin typeface="Arial Black" panose="020B0A04020102020204" pitchFamily="34" charset="0"/>
            </a:endParaRPr>
          </a:p>
        </p:txBody>
      </p:sp>
      <p:sp>
        <p:nvSpPr>
          <p:cNvPr id="16" name="Rectangle avec flèche vers le bas 15"/>
          <p:cNvSpPr/>
          <p:nvPr/>
        </p:nvSpPr>
        <p:spPr>
          <a:xfrm>
            <a:off x="462498" y="2890641"/>
            <a:ext cx="2701325" cy="1555477"/>
          </a:xfrm>
          <a:prstGeom prst="downArrowCallou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latin typeface="Arial Black" panose="020B0A04020102020204" pitchFamily="34" charset="0"/>
              </a:rPr>
              <a:t>Savoirs/connaissances sur usage du </a:t>
            </a:r>
            <a:r>
              <a:rPr lang="fr-FR" dirty="0" err="1">
                <a:latin typeface="Arial Black" panose="020B0A04020102020204" pitchFamily="34" charset="0"/>
              </a:rPr>
              <a:t>tithonia</a:t>
            </a:r>
            <a:endParaRPr lang="fr-FR" dirty="0">
              <a:latin typeface="Arial Black" panose="020B0A04020102020204" pitchFamily="34" charset="0"/>
            </a:endParaRPr>
          </a:p>
          <a:p>
            <a:pPr algn="ctr"/>
            <a:endParaRPr lang="en-US" dirty="0">
              <a:latin typeface="Arial Black" panose="020B0A04020102020204" pitchFamily="34" charset="0"/>
            </a:endParaRPr>
          </a:p>
        </p:txBody>
      </p:sp>
      <p:sp>
        <p:nvSpPr>
          <p:cNvPr id="17" name="Rectangle à coins arrondis 16"/>
          <p:cNvSpPr/>
          <p:nvPr/>
        </p:nvSpPr>
        <p:spPr>
          <a:xfrm>
            <a:off x="186267" y="4446118"/>
            <a:ext cx="3599349" cy="2164994"/>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a:solidFill>
                  <a:schemeClr val="tx1"/>
                </a:solidFill>
                <a:latin typeface="Arial Black" panose="020B0A04020102020204" pitchFamily="34" charset="0"/>
              </a:rPr>
              <a:t>Innovations</a:t>
            </a:r>
            <a:r>
              <a:rPr lang="fr-FR" b="1" u="sng" dirty="0" smtClean="0">
                <a:solidFill>
                  <a:schemeClr val="tx1"/>
                </a:solidFill>
                <a:latin typeface="Arial Black" panose="020B0A04020102020204" pitchFamily="34" charset="0"/>
              </a:rPr>
              <a:t>:</a:t>
            </a:r>
          </a:p>
          <a:p>
            <a:pPr>
              <a:buFont typeface="Wingdings" panose="05000000000000000000" pitchFamily="2" charset="2"/>
              <a:buChar char="Ø"/>
              <a:tabLst>
                <a:tab pos="1435100" algn="l"/>
              </a:tabLst>
            </a:pPr>
            <a:r>
              <a:rPr lang="fr-FR" dirty="0" smtClean="0">
                <a:latin typeface="Arial Black" panose="020B0A04020102020204" pitchFamily="34" charset="0"/>
              </a:rPr>
              <a:t>Bio </a:t>
            </a:r>
            <a:r>
              <a:rPr lang="fr-FR" dirty="0">
                <a:latin typeface="Arial Black" panose="020B0A04020102020204" pitchFamily="34" charset="0"/>
              </a:rPr>
              <a:t>pesticides</a:t>
            </a:r>
            <a:r>
              <a:rPr lang="fr-FR" dirty="0" smtClean="0">
                <a:latin typeface="Arial Black" panose="020B0A04020102020204" pitchFamily="34" charset="0"/>
              </a:rPr>
              <a:t>,</a:t>
            </a:r>
          </a:p>
          <a:p>
            <a:pPr>
              <a:buFont typeface="Wingdings" panose="05000000000000000000" pitchFamily="2" charset="2"/>
              <a:buChar char="Ø"/>
              <a:tabLst>
                <a:tab pos="1435100" algn="l"/>
              </a:tabLst>
            </a:pPr>
            <a:r>
              <a:rPr lang="fr-FR" dirty="0">
                <a:latin typeface="Arial Black" panose="020B0A04020102020204" pitchFamily="34" charset="0"/>
              </a:rPr>
              <a:t>I</a:t>
            </a:r>
            <a:r>
              <a:rPr lang="fr-FR" dirty="0" smtClean="0">
                <a:latin typeface="Arial Black" panose="020B0A04020102020204" pitchFamily="34" charset="0"/>
              </a:rPr>
              <a:t>ngrédient </a:t>
            </a:r>
            <a:r>
              <a:rPr lang="fr-FR" dirty="0">
                <a:latin typeface="Arial Black" panose="020B0A04020102020204" pitchFamily="34" charset="0"/>
              </a:rPr>
              <a:t>de </a:t>
            </a:r>
            <a:r>
              <a:rPr lang="fr-FR" dirty="0" smtClean="0">
                <a:latin typeface="Arial Black" panose="020B0A04020102020204" pitchFamily="34" charset="0"/>
              </a:rPr>
              <a:t>compost</a:t>
            </a:r>
          </a:p>
          <a:p>
            <a:pPr>
              <a:buFont typeface="Wingdings" panose="05000000000000000000" pitchFamily="2" charset="2"/>
              <a:buChar char="Ø"/>
              <a:tabLst>
                <a:tab pos="1435100" algn="l"/>
              </a:tabLst>
            </a:pPr>
            <a:r>
              <a:rPr lang="fr-FR" dirty="0">
                <a:latin typeface="Arial Black" panose="020B0A04020102020204" pitchFamily="34" charset="0"/>
              </a:rPr>
              <a:t>P</a:t>
            </a:r>
            <a:r>
              <a:rPr lang="fr-FR" dirty="0" smtClean="0">
                <a:latin typeface="Arial Black" panose="020B0A04020102020204" pitchFamily="34" charset="0"/>
              </a:rPr>
              <a:t>aillage,</a:t>
            </a:r>
          </a:p>
          <a:p>
            <a:pPr>
              <a:buFont typeface="Wingdings" panose="05000000000000000000" pitchFamily="2" charset="2"/>
              <a:buChar char="Ø"/>
              <a:tabLst>
                <a:tab pos="1435100" algn="l"/>
              </a:tabLst>
            </a:pPr>
            <a:r>
              <a:rPr lang="fr-FR" dirty="0" smtClean="0">
                <a:latin typeface="Arial Black" panose="020B0A04020102020204" pitchFamily="34" charset="0"/>
              </a:rPr>
              <a:t>Mise </a:t>
            </a:r>
            <a:r>
              <a:rPr lang="fr-FR" dirty="0">
                <a:latin typeface="Arial Black" panose="020B0A04020102020204" pitchFamily="34" charset="0"/>
              </a:rPr>
              <a:t>en poquet</a:t>
            </a:r>
          </a:p>
          <a:p>
            <a:pPr algn="ctr"/>
            <a:endParaRPr lang="en-US" b="1" dirty="0">
              <a:latin typeface="Arial Black" panose="020B0A04020102020204" pitchFamily="34" charset="0"/>
            </a:endParaRPr>
          </a:p>
        </p:txBody>
      </p:sp>
      <p:sp>
        <p:nvSpPr>
          <p:cNvPr id="18" name="Rectangle à coins arrondis 17"/>
          <p:cNvSpPr/>
          <p:nvPr/>
        </p:nvSpPr>
        <p:spPr>
          <a:xfrm>
            <a:off x="8359794" y="4446118"/>
            <a:ext cx="3627990" cy="2164994"/>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Ø"/>
            </a:pPr>
            <a:r>
              <a:rPr lang="fr-FR" dirty="0">
                <a:latin typeface="Arial Black" panose="020B0A04020102020204" pitchFamily="34" charset="0"/>
              </a:rPr>
              <a:t>Fiche technique sur </a:t>
            </a:r>
            <a:r>
              <a:rPr lang="fr-FR" dirty="0" err="1">
                <a:latin typeface="Arial Black" panose="020B0A04020102020204" pitchFamily="34" charset="0"/>
              </a:rPr>
              <a:t>Tithonia</a:t>
            </a:r>
            <a:endParaRPr lang="fr-FR" dirty="0">
              <a:latin typeface="Arial Black" panose="020B0A04020102020204" pitchFamily="34" charset="0"/>
            </a:endParaRPr>
          </a:p>
          <a:p>
            <a:pPr marL="285750" lvl="0" indent="-285750">
              <a:buFont typeface="Wingdings" panose="05000000000000000000" pitchFamily="2" charset="2"/>
              <a:buChar char="Ø"/>
            </a:pPr>
            <a:r>
              <a:rPr lang="fr-FR" dirty="0" smtClean="0">
                <a:latin typeface="Arial Black" panose="020B0A04020102020204" pitchFamily="34" charset="0"/>
              </a:rPr>
              <a:t>Modalités </a:t>
            </a:r>
            <a:r>
              <a:rPr lang="fr-FR" dirty="0">
                <a:latin typeface="Arial Black" panose="020B0A04020102020204" pitchFamily="34" charset="0"/>
              </a:rPr>
              <a:t>d’utilisation en comparaison avec les engrais chimiques</a:t>
            </a:r>
          </a:p>
          <a:p>
            <a:pPr marL="285750" indent="-285750" algn="ctr">
              <a:buFont typeface="Wingdings" panose="05000000000000000000" pitchFamily="2" charset="2"/>
              <a:buChar char="Ø"/>
            </a:pPr>
            <a:endParaRPr lang="en-US" dirty="0">
              <a:latin typeface="Arial Black" panose="020B0A04020102020204" pitchFamily="34" charset="0"/>
            </a:endParaRPr>
          </a:p>
          <a:p>
            <a:pPr marL="285750" indent="-285750" algn="ctr">
              <a:buFont typeface="Wingdings" panose="05000000000000000000" pitchFamily="2" charset="2"/>
              <a:buChar char="Ø"/>
            </a:pPr>
            <a:endParaRPr lang="en-US" b="1" dirty="0">
              <a:latin typeface="Arial Black" panose="020B0A04020102020204" pitchFamily="34" charset="0"/>
            </a:endParaRPr>
          </a:p>
        </p:txBody>
      </p:sp>
      <p:sp>
        <p:nvSpPr>
          <p:cNvPr id="20" name="ZoneTexte 19"/>
          <p:cNvSpPr txBox="1"/>
          <p:nvPr/>
        </p:nvSpPr>
        <p:spPr>
          <a:xfrm>
            <a:off x="4165528" y="1683220"/>
            <a:ext cx="3827199" cy="4524315"/>
          </a:xfrm>
          <a:prstGeom prst="rect">
            <a:avLst/>
          </a:prstGeom>
          <a:noFill/>
        </p:spPr>
        <p:txBody>
          <a:bodyPr wrap="square" rtlCol="0">
            <a:spAutoFit/>
          </a:bodyPr>
          <a:lstStyle/>
          <a:p>
            <a:pPr lvl="0" algn="ctr"/>
            <a:r>
              <a:rPr lang="fr-FR" dirty="0" smtClean="0">
                <a:solidFill>
                  <a:schemeClr val="accent6"/>
                </a:solidFill>
                <a:latin typeface="Arial Black" panose="020B0A04020102020204" pitchFamily="34" charset="0"/>
              </a:rPr>
              <a:t>1)Thématiques </a:t>
            </a:r>
            <a:r>
              <a:rPr lang="fr-FR" dirty="0">
                <a:solidFill>
                  <a:schemeClr val="accent6"/>
                </a:solidFill>
                <a:latin typeface="Arial Black" panose="020B0A04020102020204" pitchFamily="34" charset="0"/>
              </a:rPr>
              <a:t>de recherche </a:t>
            </a:r>
            <a:r>
              <a:rPr lang="fr-FR" dirty="0" smtClean="0">
                <a:solidFill>
                  <a:schemeClr val="accent6"/>
                </a:solidFill>
                <a:latin typeface="Arial Black" panose="020B0A04020102020204" pitchFamily="34" charset="0"/>
              </a:rPr>
              <a:t>/Innovations </a:t>
            </a:r>
            <a:r>
              <a:rPr lang="fr-FR" dirty="0">
                <a:solidFill>
                  <a:schemeClr val="accent6"/>
                </a:solidFill>
                <a:latin typeface="Arial Black" panose="020B0A04020102020204" pitchFamily="34" charset="0"/>
              </a:rPr>
              <a:t>_TITHONIA ( Agriculteurs-OP/Chercheurs </a:t>
            </a:r>
            <a:r>
              <a:rPr lang="fr-FR" dirty="0" smtClean="0">
                <a:solidFill>
                  <a:schemeClr val="accent6"/>
                </a:solidFill>
                <a:latin typeface="Arial Black" panose="020B0A04020102020204" pitchFamily="34" charset="0"/>
              </a:rPr>
              <a:t>:</a:t>
            </a:r>
          </a:p>
          <a:p>
            <a:pPr lvl="0" algn="ctr"/>
            <a:endParaRPr lang="fr-FR" dirty="0">
              <a:solidFill>
                <a:schemeClr val="accent6"/>
              </a:solidFill>
              <a:latin typeface="Arial Black" panose="020B0A04020102020204" pitchFamily="34" charset="0"/>
            </a:endParaRPr>
          </a:p>
          <a:p>
            <a:pPr marL="285750" lvl="0" indent="-285750">
              <a:buFont typeface="Wingdings" panose="05000000000000000000" pitchFamily="2" charset="2"/>
              <a:buChar char="Ø"/>
            </a:pPr>
            <a:r>
              <a:rPr lang="fr-FR" dirty="0" smtClean="0"/>
              <a:t>Efficacité </a:t>
            </a:r>
            <a:r>
              <a:rPr lang="fr-FR" dirty="0"/>
              <a:t>sur la fertilité du </a:t>
            </a:r>
            <a:r>
              <a:rPr lang="fr-FR" dirty="0" smtClean="0"/>
              <a:t>sol?</a:t>
            </a:r>
          </a:p>
          <a:p>
            <a:pPr marL="285750" lvl="0" indent="-285750">
              <a:buFont typeface="Wingdings" panose="05000000000000000000" pitchFamily="2" charset="2"/>
              <a:buChar char="Ø"/>
            </a:pPr>
            <a:r>
              <a:rPr lang="fr-FR" dirty="0" smtClean="0"/>
              <a:t>Meilleures </a:t>
            </a:r>
            <a:r>
              <a:rPr lang="fr-FR" dirty="0"/>
              <a:t>modalités </a:t>
            </a:r>
            <a:r>
              <a:rPr lang="fr-FR" dirty="0" smtClean="0"/>
              <a:t>d’utilisation?</a:t>
            </a:r>
          </a:p>
          <a:p>
            <a:pPr marL="285750" lvl="0" indent="-285750">
              <a:buFont typeface="Wingdings" panose="05000000000000000000" pitchFamily="2" charset="2"/>
              <a:buChar char="Ø"/>
            </a:pPr>
            <a:r>
              <a:rPr lang="fr-FR" dirty="0" smtClean="0"/>
              <a:t>Quantités </a:t>
            </a:r>
            <a:r>
              <a:rPr lang="fr-FR" dirty="0"/>
              <a:t>nécessaires pour améliorer la fertilité?</a:t>
            </a:r>
          </a:p>
          <a:p>
            <a:pPr lvl="0"/>
            <a:endParaRPr lang="fr-FR" b="1" dirty="0"/>
          </a:p>
          <a:p>
            <a:pPr lvl="0"/>
            <a:r>
              <a:rPr lang="fr-FR" b="1" dirty="0" smtClean="0">
                <a:solidFill>
                  <a:schemeClr val="accent6"/>
                </a:solidFill>
                <a:latin typeface="Arial Black" panose="020B0A04020102020204" pitchFamily="34" charset="0"/>
              </a:rPr>
              <a:t>2)Modalités </a:t>
            </a:r>
            <a:r>
              <a:rPr lang="fr-FR" b="1" dirty="0">
                <a:solidFill>
                  <a:schemeClr val="accent6"/>
                </a:solidFill>
                <a:latin typeface="Arial Black" panose="020B0A04020102020204" pitchFamily="34" charset="0"/>
              </a:rPr>
              <a:t>de recherche: </a:t>
            </a:r>
            <a:endParaRPr lang="fr-FR" b="1" dirty="0" smtClean="0">
              <a:solidFill>
                <a:schemeClr val="accent6"/>
              </a:solidFill>
              <a:latin typeface="Arial Black" panose="020B0A04020102020204" pitchFamily="34" charset="0"/>
            </a:endParaRPr>
          </a:p>
          <a:p>
            <a:pPr lvl="0"/>
            <a:endParaRPr lang="fr-FR" b="1" dirty="0" smtClean="0">
              <a:solidFill>
                <a:schemeClr val="accent6"/>
              </a:solidFill>
              <a:latin typeface="Arial Black" panose="020B0A04020102020204" pitchFamily="34" charset="0"/>
            </a:endParaRPr>
          </a:p>
          <a:p>
            <a:pPr marL="285750" lvl="0" indent="-285750">
              <a:buFont typeface="Wingdings" panose="05000000000000000000" pitchFamily="2" charset="2"/>
              <a:buChar char="Ø"/>
            </a:pPr>
            <a:r>
              <a:rPr lang="fr-FR" dirty="0" smtClean="0"/>
              <a:t>Recueil </a:t>
            </a:r>
            <a:r>
              <a:rPr lang="fr-FR" dirty="0"/>
              <a:t>des pratiques </a:t>
            </a:r>
            <a:r>
              <a:rPr lang="fr-FR" dirty="0" smtClean="0"/>
              <a:t>existants + évaluation(critères</a:t>
            </a:r>
            <a:r>
              <a:rPr lang="fr-FR" dirty="0"/>
              <a:t>) </a:t>
            </a:r>
            <a:endParaRPr lang="fr-FR" dirty="0" smtClean="0"/>
          </a:p>
          <a:p>
            <a:pPr marL="285750" lvl="0" indent="-285750">
              <a:buFont typeface="Wingdings" panose="05000000000000000000" pitchFamily="2" charset="2"/>
              <a:buChar char="Ø"/>
            </a:pPr>
            <a:r>
              <a:rPr lang="fr-FR" dirty="0" smtClean="0"/>
              <a:t>Expérimentations </a:t>
            </a:r>
            <a:r>
              <a:rPr lang="fr-FR" dirty="0"/>
              <a:t>( agriculteurs ou station)</a:t>
            </a:r>
          </a:p>
          <a:p>
            <a:endParaRPr lang="en-US" dirty="0"/>
          </a:p>
        </p:txBody>
      </p:sp>
      <p:sp>
        <p:nvSpPr>
          <p:cNvPr id="21" name="Flèche vers le bas 20"/>
          <p:cNvSpPr/>
          <p:nvPr/>
        </p:nvSpPr>
        <p:spPr>
          <a:xfrm>
            <a:off x="1591056" y="2581487"/>
            <a:ext cx="457200" cy="309154"/>
          </a:xfrm>
          <a:prstGeom prst="down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èche vers le bas 21"/>
          <p:cNvSpPr/>
          <p:nvPr/>
        </p:nvSpPr>
        <p:spPr>
          <a:xfrm>
            <a:off x="9978282" y="2852844"/>
            <a:ext cx="457200" cy="309154"/>
          </a:xfrm>
          <a:prstGeom prst="down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re 1"/>
          <p:cNvSpPr>
            <a:spLocks noGrp="1"/>
          </p:cNvSpPr>
          <p:nvPr>
            <p:ph type="title"/>
          </p:nvPr>
        </p:nvSpPr>
        <p:spPr>
          <a:xfrm>
            <a:off x="1591056" y="139343"/>
            <a:ext cx="10600944" cy="1078674"/>
          </a:xfrm>
        </p:spPr>
        <p:txBody>
          <a:bodyPr>
            <a:normAutofit/>
          </a:bodyPr>
          <a:lstStyle/>
          <a:p>
            <a:pPr algn="ctr"/>
            <a:r>
              <a:rPr lang="fr-FR" sz="2400" b="1" dirty="0" smtClean="0">
                <a:latin typeface="Arial Black" panose="020B0A04020102020204" pitchFamily="34" charset="0"/>
              </a:rPr>
              <a:t>Recherche Coactive autour de l’usage du </a:t>
            </a:r>
            <a:r>
              <a:rPr lang="fr-FR" sz="2400" b="1" dirty="0" err="1" smtClean="0">
                <a:latin typeface="Arial Black" panose="020B0A04020102020204" pitchFamily="34" charset="0"/>
              </a:rPr>
              <a:t>Tithonia</a:t>
            </a:r>
            <a:r>
              <a:rPr lang="fr-FR" sz="2400" b="1" dirty="0" smtClean="0">
                <a:latin typeface="Arial Black" panose="020B0A04020102020204" pitchFamily="34" charset="0"/>
              </a:rPr>
              <a:t> comme engrais vert</a:t>
            </a:r>
            <a:endParaRPr lang="fr-FR" sz="2400" b="1" dirty="0">
              <a:latin typeface="Arial Black" panose="020B0A04020102020204" pitchFamily="34" charset="0"/>
            </a:endParaRPr>
          </a:p>
        </p:txBody>
      </p:sp>
      <p:pic>
        <p:nvPicPr>
          <p:cNvPr id="25" name="Image 24"/>
          <p:cNvPicPr/>
          <p:nvPr/>
        </p:nvPicPr>
        <p:blipFill>
          <a:blip r:embed="rId3" cstate="email"/>
          <a:srcRect/>
          <a:stretch>
            <a:fillRect/>
          </a:stretch>
        </p:blipFill>
        <p:spPr bwMode="auto">
          <a:xfrm>
            <a:off x="160800" y="137160"/>
            <a:ext cx="1296144" cy="1152128"/>
          </a:xfrm>
          <a:prstGeom prst="rect">
            <a:avLst/>
          </a:prstGeom>
          <a:noFill/>
          <a:ln w="9525">
            <a:noFill/>
            <a:miter lim="800000"/>
            <a:headEnd/>
            <a:tailEnd/>
          </a:ln>
        </p:spPr>
      </p:pic>
    </p:spTree>
    <p:extLst>
      <p:ext uri="{BB962C8B-B14F-4D97-AF65-F5344CB8AC3E}">
        <p14:creationId xmlns:p14="http://schemas.microsoft.com/office/powerpoint/2010/main" val="51584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0" y="0"/>
            <a:ext cx="12269273" cy="6857999"/>
          </a:xfrm>
          <a:prstGeom prst="rect">
            <a:avLst/>
          </a:prstGeom>
          <a:noFill/>
          <a:ln w="9525">
            <a:noFill/>
            <a:miter lim="800000"/>
            <a:headEnd/>
            <a:tailEnd/>
          </a:ln>
          <a:effectLst/>
        </p:spPr>
      </p:pic>
      <p:sp>
        <p:nvSpPr>
          <p:cNvPr id="2" name="Título 1"/>
          <p:cNvSpPr>
            <a:spLocks noGrp="1"/>
          </p:cNvSpPr>
          <p:nvPr>
            <p:ph type="title"/>
          </p:nvPr>
        </p:nvSpPr>
        <p:spPr>
          <a:xfrm>
            <a:off x="1617744" y="294174"/>
            <a:ext cx="9944801" cy="1009481"/>
          </a:xfrm>
        </p:spPr>
        <p:txBody>
          <a:bodyPr>
            <a:noAutofit/>
          </a:bodyPr>
          <a:lstStyle/>
          <a:p>
            <a:pPr algn="ctr"/>
            <a:r>
              <a:rPr lang="fr-FR" sz="2400" b="1" dirty="0" smtClean="0">
                <a:latin typeface="Arial Black" panose="020B0A04020102020204" pitchFamily="34" charset="0"/>
              </a:rPr>
              <a:t>Conclusion: </a:t>
            </a:r>
            <a:r>
              <a:rPr lang="fr-FR" sz="2400" b="1" dirty="0">
                <a:latin typeface="Arial Black" panose="020B0A04020102020204" pitchFamily="34" charset="0"/>
              </a:rPr>
              <a:t>Collaboration </a:t>
            </a:r>
            <a:r>
              <a:rPr lang="fr-FR" sz="2400" b="1" dirty="0" err="1">
                <a:latin typeface="Arial Black" panose="020B0A04020102020204" pitchFamily="34" charset="0"/>
              </a:rPr>
              <a:t>Agriculteurs_OP</a:t>
            </a:r>
            <a:r>
              <a:rPr lang="fr-FR" sz="2400" b="1" dirty="0">
                <a:latin typeface="Arial Black" panose="020B0A04020102020204" pitchFamily="34" charset="0"/>
              </a:rPr>
              <a:t> et Chercheurs recherche paysanne </a:t>
            </a:r>
            <a:r>
              <a:rPr lang="fr-FR" sz="2400" b="1" dirty="0" err="1">
                <a:latin typeface="Arial Black" panose="020B0A04020102020204" pitchFamily="34" charset="0"/>
                <a:cs typeface="Arial" panose="020B0604020202020204" pitchFamily="34" charset="0"/>
              </a:rPr>
              <a:t>co-active</a:t>
            </a:r>
            <a:endParaRPr lang="fr-FR" sz="2400" b="1" dirty="0">
              <a:latin typeface="Arial Black" panose="020B0A04020102020204" pitchFamily="34" charset="0"/>
            </a:endParaRPr>
          </a:p>
        </p:txBody>
      </p:sp>
      <p:sp>
        <p:nvSpPr>
          <p:cNvPr id="3" name="Rectángulo 2"/>
          <p:cNvSpPr/>
          <p:nvPr/>
        </p:nvSpPr>
        <p:spPr>
          <a:xfrm>
            <a:off x="203915" y="1303655"/>
            <a:ext cx="11861442" cy="4708981"/>
          </a:xfrm>
          <a:prstGeom prst="rect">
            <a:avLst/>
          </a:prstGeom>
          <a:noFill/>
        </p:spPr>
        <p:txBody>
          <a:bodyPr wrap="square">
            <a:spAutoFit/>
          </a:bodyPr>
          <a:lstStyle/>
          <a:p>
            <a:pPr marL="342900" indent="-342900" algn="just">
              <a:buFont typeface="Wingdings" panose="05000000000000000000" pitchFamily="2" charset="2"/>
              <a:buChar char="v"/>
            </a:pPr>
            <a:r>
              <a:rPr lang="fr-FR" sz="2000" b="1" dirty="0" smtClean="0"/>
              <a:t>Résoudre des problèmes plutôt qu’appliquer de nouvelles connaissances / mettre en place des alternatives</a:t>
            </a:r>
          </a:p>
          <a:p>
            <a:pPr algn="just"/>
            <a:endParaRPr lang="fr-FR" sz="2000" b="1" dirty="0" smtClean="0"/>
          </a:p>
          <a:p>
            <a:pPr marL="457200" indent="-457200" algn="just">
              <a:buFont typeface="Wingdings" panose="05000000000000000000" pitchFamily="2" charset="2"/>
              <a:buChar char="v"/>
            </a:pPr>
            <a:r>
              <a:rPr lang="fr-FR" sz="2000" b="1" dirty="0" smtClean="0"/>
              <a:t> DÉFIS :</a:t>
            </a:r>
          </a:p>
          <a:p>
            <a:pPr marL="457200" indent="-457200" algn="just">
              <a:buFont typeface="Wingdings" panose="05000000000000000000" pitchFamily="2" charset="2"/>
              <a:buChar char="ü"/>
            </a:pPr>
            <a:r>
              <a:rPr lang="fr-FR" sz="2000" b="1" dirty="0" smtClean="0"/>
              <a:t>Pour les Agriculteurs : </a:t>
            </a:r>
            <a:r>
              <a:rPr lang="fr-FR" sz="2000" dirty="0" smtClean="0"/>
              <a:t>(i) Nourrir sa famille et intensifier son exploitation</a:t>
            </a:r>
            <a:r>
              <a:rPr lang="fr-FR" sz="2000" dirty="0"/>
              <a:t>( exiguïté des terres</a:t>
            </a:r>
            <a:r>
              <a:rPr lang="fr-FR" sz="2000" dirty="0" smtClean="0"/>
              <a:t>) par des </a:t>
            </a:r>
            <a:br>
              <a:rPr lang="fr-FR" sz="2000" dirty="0" smtClean="0"/>
            </a:br>
            <a:r>
              <a:rPr lang="fr-FR" sz="2000" dirty="0" smtClean="0"/>
              <a:t>                                             innovations adéquates de la recherche,(ii) Besoin de temps pour adopter les </a:t>
            </a:r>
            <a:br>
              <a:rPr lang="fr-FR" sz="2000" dirty="0" smtClean="0"/>
            </a:br>
            <a:r>
              <a:rPr lang="fr-FR" sz="2000" dirty="0" smtClean="0"/>
              <a:t>                                             innovations ( en minimisant ses risques)</a:t>
            </a:r>
          </a:p>
          <a:p>
            <a:pPr marL="457200" indent="-457200" algn="just">
              <a:buFont typeface="Wingdings" panose="05000000000000000000" pitchFamily="2" charset="2"/>
              <a:buChar char="ü"/>
            </a:pPr>
            <a:r>
              <a:rPr lang="fr-FR" sz="2000" b="1" dirty="0" smtClean="0"/>
              <a:t>Pour CAPAD : </a:t>
            </a:r>
            <a:r>
              <a:rPr lang="fr-FR" sz="2000" dirty="0" smtClean="0"/>
              <a:t>(i) Changement de mentalité des deux côtés ( Agriculteurs et Chercheurs) pour mieux </a:t>
            </a:r>
            <a:br>
              <a:rPr lang="fr-FR" sz="2000" dirty="0" smtClean="0"/>
            </a:br>
            <a:r>
              <a:rPr lang="fr-FR" sz="2000" dirty="0" smtClean="0"/>
              <a:t>                             collaborer, (ii) Insuffisance des capacités/expertises nécessaires pour piloter la recherche </a:t>
            </a:r>
            <a:br>
              <a:rPr lang="fr-FR" sz="2000" dirty="0" smtClean="0"/>
            </a:br>
            <a:r>
              <a:rPr lang="fr-FR" sz="2000" dirty="0" smtClean="0"/>
              <a:t>                             action</a:t>
            </a:r>
          </a:p>
          <a:p>
            <a:pPr marL="342900" indent="-342900" algn="just">
              <a:buFont typeface="Wingdings" panose="05000000000000000000" pitchFamily="2" charset="2"/>
              <a:buChar char="v"/>
            </a:pPr>
            <a:r>
              <a:rPr lang="fr-FR" sz="2000" b="1" dirty="0" smtClean="0"/>
              <a:t>COLLABORATIONS:</a:t>
            </a:r>
          </a:p>
          <a:p>
            <a:pPr marL="457200" indent="-457200" algn="just">
              <a:buFont typeface="Wingdings" panose="05000000000000000000" pitchFamily="2" charset="2"/>
              <a:buChar char="Ø"/>
            </a:pPr>
            <a:r>
              <a:rPr lang="fr-FR" sz="2000" dirty="0" smtClean="0"/>
              <a:t> </a:t>
            </a:r>
            <a:r>
              <a:rPr lang="fr-FR" sz="2000" b="1" dirty="0" smtClean="0"/>
              <a:t>Apports :  </a:t>
            </a:r>
            <a:r>
              <a:rPr lang="fr-FR" sz="2000" dirty="0" smtClean="0"/>
              <a:t>Validation scientifique, clarifier la méthodologie et  rendre les résultats diffusables </a:t>
            </a:r>
            <a:r>
              <a:rPr lang="fr-FR" sz="2000" dirty="0"/>
              <a:t>/</a:t>
            </a:r>
            <a:r>
              <a:rPr lang="fr-FR" sz="2000" dirty="0" err="1" smtClean="0"/>
              <a:t>réplicables</a:t>
            </a:r>
            <a:endParaRPr lang="fr-FR" sz="2000" dirty="0" smtClean="0"/>
          </a:p>
          <a:p>
            <a:pPr marL="457200" indent="-457200" algn="just">
              <a:buFont typeface="Wingdings" panose="05000000000000000000" pitchFamily="2" charset="2"/>
              <a:buChar char="Ø"/>
            </a:pPr>
            <a:r>
              <a:rPr lang="fr-FR" sz="2000" b="1" dirty="0"/>
              <a:t>D</a:t>
            </a:r>
            <a:r>
              <a:rPr lang="fr-FR" sz="2000" b="1" dirty="0" smtClean="0"/>
              <a:t>ifficultés:</a:t>
            </a:r>
            <a:r>
              <a:rPr lang="fr-FR" sz="2000" dirty="0" smtClean="0">
                <a:solidFill>
                  <a:srgbClr val="FF0000"/>
                </a:solidFill>
              </a:rPr>
              <a:t> </a:t>
            </a:r>
            <a:r>
              <a:rPr lang="fr-FR" sz="2000" dirty="0" smtClean="0"/>
              <a:t>(i) Adéquation résultats/innovations/thématiques de recherche avec les préoccupations des agriculteurs /OP,(ii) Insuffisance de l’expérimentations  des innovations en milieu paysan,(iii) Dépendance de la recherche vis-à-vis des projets limités dans le temps sans s’investir et reconnaitre l’adaptabilité de leur recherche aux besoins du monde rural ( demandant compréhension, patience et temps)</a:t>
            </a:r>
            <a:endParaRPr lang="fr-FR" sz="2000" dirty="0"/>
          </a:p>
        </p:txBody>
      </p:sp>
      <p:pic>
        <p:nvPicPr>
          <p:cNvPr id="5" name="Image 4"/>
          <p:cNvPicPr/>
          <p:nvPr/>
        </p:nvPicPr>
        <p:blipFill>
          <a:blip r:embed="rId3" cstate="email"/>
          <a:srcRect/>
          <a:stretch>
            <a:fillRect/>
          </a:stretch>
        </p:blipFill>
        <p:spPr bwMode="auto">
          <a:xfrm>
            <a:off x="160800" y="137160"/>
            <a:ext cx="1296144" cy="1152128"/>
          </a:xfrm>
          <a:prstGeom prst="rect">
            <a:avLst/>
          </a:prstGeom>
          <a:noFill/>
          <a:ln w="9525">
            <a:noFill/>
            <a:miter lim="800000"/>
            <a:headEnd/>
            <a:tailEnd/>
          </a:ln>
        </p:spPr>
      </p:pic>
    </p:spTree>
    <p:extLst>
      <p:ext uri="{BB962C8B-B14F-4D97-AF65-F5344CB8AC3E}">
        <p14:creationId xmlns:p14="http://schemas.microsoft.com/office/powerpoint/2010/main" val="134888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srcRect/>
          <a:stretch>
            <a:fillRect/>
          </a:stretch>
        </p:blipFill>
        <p:spPr bwMode="auto">
          <a:xfrm>
            <a:off x="0" y="0"/>
            <a:ext cx="12269273" cy="6857999"/>
          </a:xfrm>
          <a:prstGeom prst="rect">
            <a:avLst/>
          </a:prstGeom>
          <a:noFill/>
          <a:ln w="9525">
            <a:noFill/>
            <a:miter lim="800000"/>
            <a:headEnd/>
            <a:tailEnd/>
          </a:ln>
          <a:effectLst/>
        </p:spPr>
      </p:pic>
      <p:sp>
        <p:nvSpPr>
          <p:cNvPr id="2" name="Titre 1"/>
          <p:cNvSpPr>
            <a:spLocks noGrp="1"/>
          </p:cNvSpPr>
          <p:nvPr>
            <p:ph type="title"/>
          </p:nvPr>
        </p:nvSpPr>
        <p:spPr/>
        <p:txBody>
          <a:bodyPr/>
          <a:lstStyle/>
          <a:p>
            <a:pPr algn="ctr"/>
            <a:r>
              <a:rPr lang="fr-FR" b="1" dirty="0" smtClean="0">
                <a:latin typeface="Arial Black" panose="020B0A04020102020204" pitchFamily="34" charset="0"/>
              </a:rPr>
              <a:t>MERCI DE VOTRE ATTENTION</a:t>
            </a:r>
            <a:endParaRPr lang="fr-FR" b="1" dirty="0">
              <a:latin typeface="Arial Black" panose="020B0A04020102020204" pitchFamily="34" charset="0"/>
            </a:endParaRPr>
          </a:p>
        </p:txBody>
      </p:sp>
      <p:pic>
        <p:nvPicPr>
          <p:cNvPr id="4" name="Espace réservé du contenu 3"/>
          <p:cNvPicPr>
            <a:picLocks noGrp="1"/>
          </p:cNvPicPr>
          <p:nvPr>
            <p:ph idx="1"/>
          </p:nvPr>
        </p:nvPicPr>
        <p:blipFill>
          <a:blip r:embed="rId3" cstate="print"/>
          <a:srcRect/>
          <a:stretch>
            <a:fillRect/>
          </a:stretch>
        </p:blipFill>
        <p:spPr bwMode="auto">
          <a:xfrm>
            <a:off x="2691685" y="1690689"/>
            <a:ext cx="6465194" cy="3872984"/>
          </a:xfrm>
          <a:prstGeom prst="rect">
            <a:avLst/>
          </a:prstGeom>
          <a:noFill/>
          <a:ln w="9525" algn="ctr">
            <a:noFill/>
            <a:miter lim="800000"/>
            <a:headEnd/>
            <a:tailEnd/>
          </a:ln>
        </p:spPr>
      </p:pic>
      <p:sp>
        <p:nvSpPr>
          <p:cNvPr id="5" name="ZoneTexte 4"/>
          <p:cNvSpPr txBox="1"/>
          <p:nvPr/>
        </p:nvSpPr>
        <p:spPr>
          <a:xfrm>
            <a:off x="2691685" y="5678731"/>
            <a:ext cx="6838681" cy="707886"/>
          </a:xfrm>
          <a:prstGeom prst="rect">
            <a:avLst/>
          </a:prstGeom>
          <a:noFill/>
        </p:spPr>
        <p:txBody>
          <a:bodyPr wrap="square" rtlCol="0">
            <a:spAutoFit/>
          </a:bodyPr>
          <a:lstStyle/>
          <a:p>
            <a:pPr algn="just"/>
            <a:r>
              <a:rPr lang="fr-FR" sz="2000" b="1" dirty="0" smtClean="0">
                <a:solidFill>
                  <a:srgbClr val="0070C0"/>
                </a:solidFill>
              </a:rPr>
              <a:t>Séance de formulation des Thématiques de recherche paysanne</a:t>
            </a:r>
            <a:endParaRPr lang="fr-FR" sz="2000" b="1" dirty="0">
              <a:solidFill>
                <a:srgbClr val="0070C0"/>
              </a:solidFill>
            </a:endParaRPr>
          </a:p>
        </p:txBody>
      </p:sp>
      <p:pic>
        <p:nvPicPr>
          <p:cNvPr id="8" name="Image 7"/>
          <p:cNvPicPr/>
          <p:nvPr/>
        </p:nvPicPr>
        <p:blipFill>
          <a:blip r:embed="rId4" cstate="email"/>
          <a:srcRect/>
          <a:stretch>
            <a:fillRect/>
          </a:stretch>
        </p:blipFill>
        <p:spPr bwMode="auto">
          <a:xfrm>
            <a:off x="160800" y="137160"/>
            <a:ext cx="1296144" cy="1152128"/>
          </a:xfrm>
          <a:prstGeom prst="rect">
            <a:avLst/>
          </a:prstGeom>
          <a:noFill/>
          <a:ln w="9525">
            <a:noFill/>
            <a:miter lim="800000"/>
            <a:headEnd/>
            <a:tailEnd/>
          </a:ln>
        </p:spPr>
      </p:pic>
    </p:spTree>
    <p:extLst>
      <p:ext uri="{BB962C8B-B14F-4D97-AF65-F5344CB8AC3E}">
        <p14:creationId xmlns:p14="http://schemas.microsoft.com/office/powerpoint/2010/main" val="1306733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569</TotalTime>
  <Words>189</Words>
  <Application>Microsoft Office PowerPoint</Application>
  <PresentationFormat>Widescreen</PresentationFormat>
  <Paragraphs>50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 Black</vt:lpstr>
      <vt:lpstr>Calibri</vt:lpstr>
      <vt:lpstr>Calibri Light</vt:lpstr>
      <vt:lpstr>Times New Roman</vt:lpstr>
      <vt:lpstr>Wingdings</vt:lpstr>
      <vt:lpstr>Thème Office</vt:lpstr>
      <vt:lpstr> Production de connaissances et recherche paysanne co-active de solutions pour les groupes d’Agriculteurs engagés en agro écologie  CAPAD: Confédération des Associations des Producteurs agricoles pour le                      Développement, Organisation paysanne du Burundi regroupant 135                          814 Ménages des petits exploitants agricoles familiaux réunis au sein                123 Coopératives agricole et employant 102 Salariés permanents    </vt:lpstr>
      <vt:lpstr>Agriculteurs-CAPAD, But : Recherche et innovations </vt:lpstr>
      <vt:lpstr>Recherche Coactive autour de l’usage du Tithonia comme engrais vert</vt:lpstr>
      <vt:lpstr>Conclusion: Collaboration Agriculteurs_OP et Chercheurs recherche paysanne co-active</vt:lpstr>
      <vt:lpstr>MERCI DE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de connaissances et recherche paysanne co-active de solutions pour les groupes d’Agriculteurs engagés en agro écologie</dc:title>
  <dc:creator>usere</dc:creator>
  <cp:lastModifiedBy>Francois Stepmann</cp:lastModifiedBy>
  <cp:revision>66</cp:revision>
  <dcterms:created xsi:type="dcterms:W3CDTF">2021-05-27T10:37:44Z</dcterms:created>
  <dcterms:modified xsi:type="dcterms:W3CDTF">2021-06-04T08:34:55Z</dcterms:modified>
</cp:coreProperties>
</file>