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0958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AB5FE-DB2C-47AA-8D4A-A9469B2A22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D3A2FE-D716-41C5-BFE0-652C1D813EBC}">
      <dgm:prSet/>
      <dgm:spPr/>
      <dgm:t>
        <a:bodyPr/>
        <a:lstStyle/>
        <a:p>
          <a:pPr algn="l"/>
          <a:r>
            <a:rPr lang="en-US" b="1" dirty="0"/>
            <a:t>Integration around   </a:t>
          </a:r>
          <a:endParaRPr lang="en-GB" dirty="0"/>
        </a:p>
      </dgm:t>
    </dgm:pt>
    <dgm:pt modelId="{D6E24A19-5567-49FF-AA3F-A6BB8CC85DC2}" type="parTrans" cxnId="{DC3E17D1-2E82-46C9-AD60-921883A1FDD8}">
      <dgm:prSet/>
      <dgm:spPr/>
      <dgm:t>
        <a:bodyPr/>
        <a:lstStyle/>
        <a:p>
          <a:endParaRPr lang="en-GB"/>
        </a:p>
      </dgm:t>
    </dgm:pt>
    <dgm:pt modelId="{F5015E89-87D3-4DC3-8904-1AAC0D22FF47}" type="sibTrans" cxnId="{DC3E17D1-2E82-46C9-AD60-921883A1FDD8}">
      <dgm:prSet/>
      <dgm:spPr/>
      <dgm:t>
        <a:bodyPr/>
        <a:lstStyle/>
        <a:p>
          <a:endParaRPr lang="en-GB"/>
        </a:p>
      </dgm:t>
    </dgm:pt>
    <dgm:pt modelId="{21ACB9AA-701E-4C50-8107-D101746D533C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400" dirty="0"/>
            <a:t>Productivity</a:t>
          </a:r>
          <a:endParaRPr lang="en-GB" sz="2400" dirty="0"/>
        </a:p>
      </dgm:t>
    </dgm:pt>
    <dgm:pt modelId="{F10AD29D-A143-4F17-A8D4-00FE80D695BC}" type="parTrans" cxnId="{5B217AF7-C487-44A7-A7C8-2F551C318D5A}">
      <dgm:prSet/>
      <dgm:spPr/>
      <dgm:t>
        <a:bodyPr/>
        <a:lstStyle/>
        <a:p>
          <a:endParaRPr lang="en-GB"/>
        </a:p>
      </dgm:t>
    </dgm:pt>
    <dgm:pt modelId="{4861E2AC-29A1-41B5-AFB3-AAB9BC56210D}" type="sibTrans" cxnId="{5B217AF7-C487-44A7-A7C8-2F551C318D5A}">
      <dgm:prSet/>
      <dgm:spPr/>
      <dgm:t>
        <a:bodyPr/>
        <a:lstStyle/>
        <a:p>
          <a:endParaRPr lang="en-GB"/>
        </a:p>
      </dgm:t>
    </dgm:pt>
    <dgm:pt modelId="{036BC186-45D8-4369-8AFE-949CEE3F2E34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400" dirty="0"/>
            <a:t>Markets</a:t>
          </a:r>
          <a:endParaRPr lang="en-GB" sz="2400" dirty="0"/>
        </a:p>
      </dgm:t>
    </dgm:pt>
    <dgm:pt modelId="{AEE7F29E-B030-4174-A468-121822D7E4D6}" type="parTrans" cxnId="{3B85B5B2-0353-43FD-9BC0-C1ED9B3D0EFE}">
      <dgm:prSet/>
      <dgm:spPr/>
      <dgm:t>
        <a:bodyPr/>
        <a:lstStyle/>
        <a:p>
          <a:endParaRPr lang="en-GB"/>
        </a:p>
      </dgm:t>
    </dgm:pt>
    <dgm:pt modelId="{BD568853-22C1-4972-B596-65060A87A61A}" type="sibTrans" cxnId="{3B85B5B2-0353-43FD-9BC0-C1ED9B3D0EFE}">
      <dgm:prSet/>
      <dgm:spPr/>
      <dgm:t>
        <a:bodyPr/>
        <a:lstStyle/>
        <a:p>
          <a:endParaRPr lang="en-GB"/>
        </a:p>
      </dgm:t>
    </dgm:pt>
    <dgm:pt modelId="{8721A0D0-ADEA-468A-B70B-712EFD967235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400" dirty="0"/>
            <a:t>NRM</a:t>
          </a:r>
          <a:endParaRPr lang="en-GB" sz="2400" dirty="0"/>
        </a:p>
      </dgm:t>
    </dgm:pt>
    <dgm:pt modelId="{694D7FAC-DBE8-49C8-A20F-F0D02274278E}" type="parTrans" cxnId="{CBCECDA6-6AD6-490E-8C1E-0598F35FD59D}">
      <dgm:prSet/>
      <dgm:spPr/>
      <dgm:t>
        <a:bodyPr/>
        <a:lstStyle/>
        <a:p>
          <a:endParaRPr lang="en-GB"/>
        </a:p>
      </dgm:t>
    </dgm:pt>
    <dgm:pt modelId="{FABBE8BF-C0FA-4F71-BCDC-35DEDBE88532}" type="sibTrans" cxnId="{CBCECDA6-6AD6-490E-8C1E-0598F35FD59D}">
      <dgm:prSet/>
      <dgm:spPr/>
      <dgm:t>
        <a:bodyPr/>
        <a:lstStyle/>
        <a:p>
          <a:endParaRPr lang="en-GB"/>
        </a:p>
      </dgm:t>
    </dgm:pt>
    <dgm:pt modelId="{A8426D0E-D862-47FD-A80E-BAED5B4A2A93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400" dirty="0"/>
            <a:t>Policies and Institutions</a:t>
          </a:r>
          <a:endParaRPr lang="en-GB" sz="2400" dirty="0"/>
        </a:p>
      </dgm:t>
    </dgm:pt>
    <dgm:pt modelId="{4CA771B0-BA95-49C8-803A-E6D50B355B70}" type="parTrans" cxnId="{01227294-C68E-4203-93D8-0543ABA5796E}">
      <dgm:prSet/>
      <dgm:spPr/>
      <dgm:t>
        <a:bodyPr/>
        <a:lstStyle/>
        <a:p>
          <a:endParaRPr lang="en-GB"/>
        </a:p>
      </dgm:t>
    </dgm:pt>
    <dgm:pt modelId="{79BA8D02-CD72-4A5D-AF39-052A11CDB6E9}" type="sibTrans" cxnId="{01227294-C68E-4203-93D8-0543ABA5796E}">
      <dgm:prSet/>
      <dgm:spPr/>
      <dgm:t>
        <a:bodyPr/>
        <a:lstStyle/>
        <a:p>
          <a:endParaRPr lang="en-GB"/>
        </a:p>
      </dgm:t>
    </dgm:pt>
    <dgm:pt modelId="{893991DA-05EB-4EF3-ABE7-9CC738B04365}" type="pres">
      <dgm:prSet presAssocID="{733AB5FE-DB2C-47AA-8D4A-A9469B2A22E9}" presName="Name0" presStyleCnt="0">
        <dgm:presLayoutVars>
          <dgm:dir/>
          <dgm:animLvl val="lvl"/>
          <dgm:resizeHandles val="exact"/>
        </dgm:presLayoutVars>
      </dgm:prSet>
      <dgm:spPr/>
    </dgm:pt>
    <dgm:pt modelId="{8C77FA59-E238-4BD4-9714-216678054A3F}" type="pres">
      <dgm:prSet presAssocID="{68D3A2FE-D716-41C5-BFE0-652C1D813EBC}" presName="composite" presStyleCnt="0"/>
      <dgm:spPr/>
    </dgm:pt>
    <dgm:pt modelId="{6E7A9827-7D10-4844-8FBD-4DB2EE321099}" type="pres">
      <dgm:prSet presAssocID="{68D3A2FE-D716-41C5-BFE0-652C1D813EB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7AD6246-8172-4DF9-8310-13A260F8F5F5}" type="pres">
      <dgm:prSet presAssocID="{68D3A2FE-D716-41C5-BFE0-652C1D813EB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05D8D02-D7CF-4885-8D9F-D5F8CA92700F}" type="presOf" srcId="{21ACB9AA-701E-4C50-8107-D101746D533C}" destId="{47AD6246-8172-4DF9-8310-13A260F8F5F5}" srcOrd="0" destOrd="0" presId="urn:microsoft.com/office/officeart/2005/8/layout/hList1"/>
    <dgm:cxn modelId="{F2A8F425-9C18-43D7-8ACC-788F32351F5B}" type="presOf" srcId="{733AB5FE-DB2C-47AA-8D4A-A9469B2A22E9}" destId="{893991DA-05EB-4EF3-ABE7-9CC738B04365}" srcOrd="0" destOrd="0" presId="urn:microsoft.com/office/officeart/2005/8/layout/hList1"/>
    <dgm:cxn modelId="{01227294-C68E-4203-93D8-0543ABA5796E}" srcId="{68D3A2FE-D716-41C5-BFE0-652C1D813EBC}" destId="{A8426D0E-D862-47FD-A80E-BAED5B4A2A93}" srcOrd="3" destOrd="0" parTransId="{4CA771B0-BA95-49C8-803A-E6D50B355B70}" sibTransId="{79BA8D02-CD72-4A5D-AF39-052A11CDB6E9}"/>
    <dgm:cxn modelId="{CBCECDA6-6AD6-490E-8C1E-0598F35FD59D}" srcId="{68D3A2FE-D716-41C5-BFE0-652C1D813EBC}" destId="{8721A0D0-ADEA-468A-B70B-712EFD967235}" srcOrd="2" destOrd="0" parTransId="{694D7FAC-DBE8-49C8-A20F-F0D02274278E}" sibTransId="{FABBE8BF-C0FA-4F71-BCDC-35DEDBE88532}"/>
    <dgm:cxn modelId="{3B85B5B2-0353-43FD-9BC0-C1ED9B3D0EFE}" srcId="{68D3A2FE-D716-41C5-BFE0-652C1D813EBC}" destId="{036BC186-45D8-4369-8AFE-949CEE3F2E34}" srcOrd="1" destOrd="0" parTransId="{AEE7F29E-B030-4174-A468-121822D7E4D6}" sibTransId="{BD568853-22C1-4972-B596-65060A87A61A}"/>
    <dgm:cxn modelId="{9D40DDC0-CD93-4556-B540-10BA3DF4D369}" type="presOf" srcId="{A8426D0E-D862-47FD-A80E-BAED5B4A2A93}" destId="{47AD6246-8172-4DF9-8310-13A260F8F5F5}" srcOrd="0" destOrd="3" presId="urn:microsoft.com/office/officeart/2005/8/layout/hList1"/>
    <dgm:cxn modelId="{4E7856CE-6E66-4560-B487-12F5CA0C041A}" type="presOf" srcId="{8721A0D0-ADEA-468A-B70B-712EFD967235}" destId="{47AD6246-8172-4DF9-8310-13A260F8F5F5}" srcOrd="0" destOrd="2" presId="urn:microsoft.com/office/officeart/2005/8/layout/hList1"/>
    <dgm:cxn modelId="{DC3E17D1-2E82-46C9-AD60-921883A1FDD8}" srcId="{733AB5FE-DB2C-47AA-8D4A-A9469B2A22E9}" destId="{68D3A2FE-D716-41C5-BFE0-652C1D813EBC}" srcOrd="0" destOrd="0" parTransId="{D6E24A19-5567-49FF-AA3F-A6BB8CC85DC2}" sibTransId="{F5015E89-87D3-4DC3-8904-1AAC0D22FF47}"/>
    <dgm:cxn modelId="{443885D9-A7B2-4050-BE22-57BE68CEB45E}" type="presOf" srcId="{68D3A2FE-D716-41C5-BFE0-652C1D813EBC}" destId="{6E7A9827-7D10-4844-8FBD-4DB2EE321099}" srcOrd="0" destOrd="0" presId="urn:microsoft.com/office/officeart/2005/8/layout/hList1"/>
    <dgm:cxn modelId="{5B217AF7-C487-44A7-A7C8-2F551C318D5A}" srcId="{68D3A2FE-D716-41C5-BFE0-652C1D813EBC}" destId="{21ACB9AA-701E-4C50-8107-D101746D533C}" srcOrd="0" destOrd="0" parTransId="{F10AD29D-A143-4F17-A8D4-00FE80D695BC}" sibTransId="{4861E2AC-29A1-41B5-AFB3-AAB9BC56210D}"/>
    <dgm:cxn modelId="{E5A0F9FC-70D0-4EE7-B411-6E0DDD431765}" type="presOf" srcId="{036BC186-45D8-4369-8AFE-949CEE3F2E34}" destId="{47AD6246-8172-4DF9-8310-13A260F8F5F5}" srcOrd="0" destOrd="1" presId="urn:microsoft.com/office/officeart/2005/8/layout/hList1"/>
    <dgm:cxn modelId="{81C19DDB-2DA8-4F1A-9393-4538099021C3}" type="presParOf" srcId="{893991DA-05EB-4EF3-ABE7-9CC738B04365}" destId="{8C77FA59-E238-4BD4-9714-216678054A3F}" srcOrd="0" destOrd="0" presId="urn:microsoft.com/office/officeart/2005/8/layout/hList1"/>
    <dgm:cxn modelId="{51EF86B7-2BCD-4D19-B105-39F1008D923C}" type="presParOf" srcId="{8C77FA59-E238-4BD4-9714-216678054A3F}" destId="{6E7A9827-7D10-4844-8FBD-4DB2EE321099}" srcOrd="0" destOrd="0" presId="urn:microsoft.com/office/officeart/2005/8/layout/hList1"/>
    <dgm:cxn modelId="{93DA2045-6832-4C99-B2E6-65C1104FFA68}" type="presParOf" srcId="{8C77FA59-E238-4BD4-9714-216678054A3F}" destId="{47AD6246-8172-4DF9-8310-13A260F8F5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A9827-7D10-4844-8FBD-4DB2EE321099}">
      <dsp:nvSpPr>
        <dsp:cNvPr id="0" name=""/>
        <dsp:cNvSpPr/>
      </dsp:nvSpPr>
      <dsp:spPr>
        <a:xfrm>
          <a:off x="0" y="11060"/>
          <a:ext cx="311942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Integration around   </a:t>
          </a:r>
          <a:endParaRPr lang="en-GB" sz="2600" kern="1200" dirty="0"/>
        </a:p>
      </dsp:txBody>
      <dsp:txXfrm>
        <a:off x="0" y="11060"/>
        <a:ext cx="3119426" cy="748800"/>
      </dsp:txXfrm>
    </dsp:sp>
    <dsp:sp modelId="{47AD6246-8172-4DF9-8310-13A260F8F5F5}">
      <dsp:nvSpPr>
        <dsp:cNvPr id="0" name=""/>
        <dsp:cNvSpPr/>
      </dsp:nvSpPr>
      <dsp:spPr>
        <a:xfrm>
          <a:off x="0" y="759860"/>
          <a:ext cx="3119426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 dirty="0"/>
            <a:t>Productivity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 dirty="0"/>
            <a:t>Markets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 dirty="0"/>
            <a:t>NRM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 dirty="0"/>
            <a:t>Policies and Institutions</a:t>
          </a:r>
          <a:endParaRPr lang="en-GB" sz="2400" kern="1200" dirty="0"/>
        </a:p>
      </dsp:txBody>
      <dsp:txXfrm>
        <a:off x="0" y="759860"/>
        <a:ext cx="3119426" cy="249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91098-D1C0-4F29-A34B-0710D7C8E5C1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2F0F-A763-4CE7-9774-42033AAE67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0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2F0F-A763-4CE7-9774-42033AAE67B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07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2F0F-A763-4CE7-9774-42033AAE67B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15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FDC1F-ACE0-4973-A162-3EEEB6666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89C8E1-1CDB-485B-A7D6-D4E9AA216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0BEF06-7D0D-479C-BB80-AA3F4145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2B6EED-FFCA-4C94-9052-E359F9EC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12931E-FBEA-4B71-9741-8166FB2D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4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95489-5DC8-4F9C-A66F-9B99CE12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2096FF-B74C-4D44-B70A-A2B0D788D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B8858-4806-4FBD-BD48-0B734786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4CA745-7E93-4600-95D5-7817AD05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899C5-1F70-4DBC-AA69-273EE003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56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D55EB9-888F-4567-BF01-AF4E625F2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143C2E-3548-4648-8EFD-5C575ACBA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D86E59-5D75-4A13-A3A1-495B98EB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89365B-6FF1-42C8-A521-1EC77734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98A649-765A-44B5-984B-D7482346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48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B15F5-9D18-48A6-A3BF-74CC5FC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953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60A79-2BA2-40A5-98FC-B7B21ECB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0549"/>
            <a:ext cx="10515600" cy="287641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7FE44D-DCA6-41BF-96F9-516D9F6A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944291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569F65-9517-44C4-9F1D-6DD4CDCD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CAA0C-7188-4818-80CF-50C36A116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763" y="6185514"/>
            <a:ext cx="1106519" cy="5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AA11D-590A-4A75-938B-6691C137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74F88-8C63-4003-B99E-F1C0B6E9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052A55-ECF3-49E8-94E8-B8258028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0EF325-AAE0-401F-94A0-0A6FC3D2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C9D005-8D29-4F9C-A4CB-190945E7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8EC46-CB95-4559-AEBD-5596C1C8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3E4519-0B46-4A26-B8A7-2FAF9FB79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135175-1294-4E11-9566-B02A30CB7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27A735-46CA-449A-8239-33507AD0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39DDF9-1D1A-4BFC-AAE8-0E187E8C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DD04E0-A309-44F3-B564-F0126DD8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39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47C60-6C74-4388-913B-3531A897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36DC70-4610-46FC-9AFB-439CD7C38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E23FB4-2B83-42D4-996D-95953C749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C996BC-9B5C-40B1-9523-39C793268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C5DB47-FD94-4E99-B604-485D73DDD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538D93-3B0C-4E81-9ADC-7AA83663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0A155E-C60A-45F1-8EE5-C0C79F8F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BF9674-1BA9-4DDF-BB08-A2ED9E66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42E12-CE31-4CA5-927D-C3CDDC94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6F3100-4DAF-4F58-83ED-628D4C83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AB4FE5-20B1-4947-9109-2293E0A1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C06058-1EC4-494C-9DF7-27E16C9E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7A35D5-1065-4825-9592-EEDB3346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9C9795-2880-4DD4-A804-09D127DC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D73B45-F98D-444D-A910-6B360204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99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03132-6CFD-494F-94E5-F538340F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4EBB97-CDA6-468A-AFA8-DE62866D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B933AE-244F-43DC-B08D-3FE84E85E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F7B435-F9E5-4911-AE54-6D8750E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BF851C-688B-4819-8B35-FE4F73A4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D5C85-37F5-4D42-A936-6F1BB76C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39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8A168-2371-4D73-9C0D-719CB432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F8B49E3-104E-42B0-A127-FFE8F2E2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BDC854-3520-41C8-85FB-445766401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D13966-CE95-4F31-8350-D7A76DE1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6D726E-7797-47BA-9AB6-E8D185E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EF2B42-180E-4958-8254-ADE6B25A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82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16753CC-8990-4D3D-99AD-2276ECD7E8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27208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C7502F-BCFD-49FC-AE5D-8F2B2A6A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FAF394-333D-4253-837D-4D94F403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D507E9-6DB1-4730-929D-93FB3A4FD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B32-420B-46E9-B075-B1DDF8FA67CA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5FAFE4-33AE-4A5F-894E-7E404B42E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F9F9F5-5D74-4A2B-A868-DD50D2920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31EB096-DF31-4834-9537-53C4883E7B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478"/>
            <a:ext cx="12192000" cy="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479CD9D-18D0-4E93-92F9-2D3246E93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298"/>
            <a:ext cx="9144000" cy="1002502"/>
          </a:xfrm>
        </p:spPr>
        <p:txBody>
          <a:bodyPr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Aggrey Agumya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Director, Research and Innovation</a:t>
            </a:r>
          </a:p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F98ADC-BBAE-449C-8097-CCCDFF710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2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62016-46E3-4DC8-8075-165A5F411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94" y="5019199"/>
            <a:ext cx="2209438" cy="1002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00FCE8-C836-4E18-A8F2-141078910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220" y="1439917"/>
            <a:ext cx="10258097" cy="2815381"/>
          </a:xfrm>
        </p:spPr>
        <p:txBody>
          <a:bodyPr anchor="ctr" anchorCtr="0"/>
          <a:lstStyle/>
          <a:p>
            <a:r>
              <a:rPr lang="en-GB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contribution of research to innovation,  participation of farmers and private sector and taking innovations to scale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B85AE9-7FEF-4DA3-8CCF-97B76EB5728C}"/>
              </a:ext>
            </a:extLst>
          </p:cNvPr>
          <p:cNvCxnSpPr/>
          <p:nvPr/>
        </p:nvCxnSpPr>
        <p:spPr>
          <a:xfrm flipV="1">
            <a:off x="409903" y="3962396"/>
            <a:ext cx="11193518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70C0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0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5E88E8-98AB-4B3A-9313-7062A91D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61" y="1398529"/>
            <a:ext cx="5766358" cy="10269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7924AE2-5623-4924-BA6D-8DE5A4A0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8639"/>
            <a:ext cx="12192000" cy="83978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+mn-lt"/>
              </a:rPr>
              <a:t>Platform for African-European Partnership on Agricultural Research for Development</a:t>
            </a:r>
            <a:endParaRPr lang="en-GB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1323D1-3076-4F75-8FF9-25DB7E08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89" y="3363602"/>
            <a:ext cx="10987221" cy="24825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4400" b="1" dirty="0">
                <a:solidFill>
                  <a:srgbClr val="800000"/>
                </a:solidFill>
              </a:rPr>
              <a:t>Objective: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acilitate African-European partnerships that are </a:t>
            </a:r>
            <a:r>
              <a:rPr lang="en-US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equitable</a:t>
            </a:r>
            <a:r>
              <a:rPr lang="en-US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balanced</a:t>
            </a:r>
            <a:r>
              <a:rPr lang="en-US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between:</a:t>
            </a:r>
          </a:p>
          <a:p>
            <a:pPr algn="just">
              <a:lnSpc>
                <a:spcPct val="140000"/>
              </a:lnSpc>
            </a:pPr>
            <a:r>
              <a:rPr lang="en-US" sz="4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Africa and Europe</a:t>
            </a:r>
            <a:endParaRPr lang="en-GB" sz="44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4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4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esearch and research-users </a:t>
            </a:r>
            <a:endParaRPr lang="en-GB" sz="44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4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Public and private organizations </a:t>
            </a:r>
            <a:endParaRPr lang="en-GB" sz="44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4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CF7AA-A465-4430-8E96-FA4946FB5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1" y="2147299"/>
            <a:ext cx="5185540" cy="3646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07F723-1C0C-4882-8995-1C8F25FB21AF}"/>
              </a:ext>
            </a:extLst>
          </p:cNvPr>
          <p:cNvSpPr txBox="1"/>
          <p:nvPr/>
        </p:nvSpPr>
        <p:spPr>
          <a:xfrm>
            <a:off x="6298639" y="1732598"/>
            <a:ext cx="5509550" cy="425860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04495" marR="0" lvl="0" indent="-304495" defTabSz="1657807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Demand-led research </a:t>
            </a:r>
          </a:p>
          <a:p>
            <a:pPr marL="304495" marR="0" lvl="0" indent="-304495" defTabSz="1657807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Strengthened capacities to develop projects and mobilize resources</a:t>
            </a:r>
          </a:p>
          <a:p>
            <a:pPr marL="630238" marR="0" lvl="1" indent="-173038" defTabSz="1657807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Calibri" panose="020F0502020204030204" pitchFamily="34" charset="0"/>
              <a:buChar char="⁻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Every €1 invested in PAEPARD MSPs to respond to calls leveraged €3.3</a:t>
            </a:r>
          </a:p>
          <a:p>
            <a:pPr marL="630238" marR="0" lvl="1" indent="-173038" defTabSz="1657807" eaLnBrk="0" fontAlgn="base" latinLnBrk="0" hangingPunct="0">
              <a:lnSpc>
                <a:spcPct val="90000"/>
              </a:lnSpc>
              <a:spcBef>
                <a:spcPts val="1598"/>
              </a:spcBef>
              <a:spcAft>
                <a:spcPct val="35000"/>
              </a:spcAft>
              <a:buClrTx/>
              <a:buSzTx/>
              <a:buFont typeface="Calibri" panose="020F0502020204030204" pitchFamily="34" charset="0"/>
              <a:buChar char="⁻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If funding mobilized by non-consortium partners is included, this ratio increases 8x</a:t>
            </a:r>
          </a:p>
          <a:p>
            <a:pPr marL="304495" marR="0" lvl="0" indent="-304495" defTabSz="1657807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Impactful implementation that is sustained beyond the lifetime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293284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E174-C32B-427C-B9EC-8F0A8F59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186633"/>
            <a:ext cx="10515600" cy="102824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Lessons / Conclusions</a:t>
            </a:r>
            <a:endParaRPr lang="en-GB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8B38-2BD1-4C73-ABD5-95E24910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8" y="2082800"/>
            <a:ext cx="11343291" cy="433831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For most innovation in African agriculture, research plays a fundamental role in generating knowledge and technology.  The innovation framework facilitates the application of research outputs.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800000"/>
                </a:solidFill>
              </a:rPr>
              <a:t>Multi-stakeholder partnership (MSP) approaches have proven to offer greater development impact, but they require a</a:t>
            </a:r>
            <a:r>
              <a:rPr lang="en-US" sz="2400" dirty="0">
                <a:solidFill>
                  <a:srgbClr val="800000"/>
                </a:solidFill>
                <a:latin typeface="Calibri" panose="020F0502020204030204"/>
              </a:rPr>
              <a:t> long-term engagement. Their results are not immediate, but they are long-lasting (sustainability).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Research actors </a:t>
            </a:r>
            <a:r>
              <a:rPr lang="en-US" sz="2400" u="sng" dirty="0">
                <a:solidFill>
                  <a:srgbClr val="0070C0"/>
                </a:solidFill>
                <a:latin typeface="Calibri" panose="020F0502020204030204"/>
              </a:rPr>
              <a:t>contribute</a:t>
            </a: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 to MSPs; they do </a:t>
            </a:r>
            <a:r>
              <a:rPr lang="en-US" sz="2400" dirty="0">
                <a:solidFill>
                  <a:srgbClr val="0070C0"/>
                </a:solidFill>
              </a:rPr>
              <a:t>not always </a:t>
            </a:r>
            <a:r>
              <a:rPr lang="en-US" sz="2400" u="sng" dirty="0">
                <a:solidFill>
                  <a:srgbClr val="0070C0"/>
                </a:solidFill>
                <a:latin typeface="Calibri" panose="020F0502020204030204"/>
              </a:rPr>
              <a:t>lead</a:t>
            </a: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. User-led MSPs have demonstrated sustainability.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800000"/>
                </a:solidFill>
                <a:latin typeface="Calibri" panose="020F0502020204030204"/>
              </a:rPr>
              <a:t>IPs have proven to accelerate scaling but process not well understood—more work needed to unravel this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66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DEBA-3EF1-48C0-9606-CCA2E224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158" y="1441684"/>
            <a:ext cx="8537028" cy="860081"/>
          </a:xfrm>
        </p:spPr>
        <p:txBody>
          <a:bodyPr/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688C-CE3F-4BE7-A2A1-A2097D26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766"/>
            <a:ext cx="10515600" cy="387519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Background: About FARA; why Africa’s AR&amp;D has embraced working within an innovation framework</a:t>
            </a:r>
          </a:p>
          <a:p>
            <a:pPr>
              <a:spcBef>
                <a:spcPts val="3000"/>
              </a:spcBef>
            </a:pPr>
            <a:r>
              <a:rPr lang="en-US" dirty="0">
                <a:solidFill>
                  <a:srgbClr val="800000"/>
                </a:solidFill>
              </a:rPr>
              <a:t>Example Cases: 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Integrated Agriculture Research for Development 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IAR4D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 Approach—Sub Saharan Africa Challenge Programme 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SSA CP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Users led Process to R&amp;D –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PAEPARD</a:t>
            </a:r>
          </a:p>
          <a:p>
            <a:pPr>
              <a:spcBef>
                <a:spcPts val="3600"/>
              </a:spcBef>
            </a:pPr>
            <a:r>
              <a:rPr lang="en-US" dirty="0">
                <a:solidFill>
                  <a:srgbClr val="0070C0"/>
                </a:solidFill>
              </a:rPr>
              <a:t>Lessons / Conclusions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0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110C-3D7B-4100-8A70-487AC94A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18" y="-169240"/>
            <a:ext cx="10515600" cy="850277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FARA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E432DC-5205-400D-BE38-D6AD700F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74" y="1555531"/>
            <a:ext cx="9196278" cy="4550979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7BA4FF9-C2B4-412B-A1ED-F6EDF014C531}"/>
              </a:ext>
            </a:extLst>
          </p:cNvPr>
          <p:cNvSpPr/>
          <p:nvPr/>
        </p:nvSpPr>
        <p:spPr>
          <a:xfrm>
            <a:off x="76201" y="1821588"/>
            <a:ext cx="2982310" cy="774468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FARA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5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61C9-AC1C-405F-BBB5-E94E9D68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007" y="1315560"/>
            <a:ext cx="10439400" cy="99671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Why growing interest in the innovation approach</a:t>
            </a:r>
            <a:endParaRPr lang="en-GB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D9B5-D7BB-4E92-B57F-4131FC53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2280738"/>
            <a:ext cx="7803931" cy="3864687"/>
          </a:xfrm>
        </p:spPr>
        <p:txBody>
          <a:bodyPr>
            <a:normAutofit lnSpcReduction="10000"/>
          </a:bodyPr>
          <a:lstStyle/>
          <a:p>
            <a:pPr marL="357188" indent="-357188"/>
            <a:r>
              <a:rPr lang="en-US" dirty="0">
                <a:solidFill>
                  <a:srgbClr val="0070C0"/>
                </a:solidFill>
              </a:rPr>
              <a:t>Under the linear approach there is a long lag for:</a:t>
            </a:r>
          </a:p>
          <a:p>
            <a:pPr marL="803275" lvl="1" indent="-346075">
              <a:buFont typeface="Calibri" panose="020F0502020204030204" pitchFamily="34" charset="0"/>
              <a:buChar char="–"/>
            </a:pPr>
            <a:r>
              <a:rPr lang="en-US" dirty="0"/>
              <a:t>Research outputs to reach end users</a:t>
            </a:r>
          </a:p>
          <a:p>
            <a:pPr marL="803275" lvl="1" indent="-346075">
              <a:buFont typeface="Calibri" panose="020F0502020204030204" pitchFamily="34" charset="0"/>
              <a:buChar char="–"/>
            </a:pPr>
            <a:r>
              <a:rPr lang="en-US" dirty="0"/>
              <a:t>End user demand to reach research </a:t>
            </a:r>
          </a:p>
          <a:p>
            <a:pPr marL="803275" lvl="1" indent="-346075">
              <a:buFont typeface="Calibri" panose="020F0502020204030204" pitchFamily="34" charset="0"/>
              <a:buChar char="–"/>
            </a:pPr>
            <a:endParaRPr lang="en-US" dirty="0"/>
          </a:p>
          <a:p>
            <a:pPr marL="357188" indent="-357188"/>
            <a:r>
              <a:rPr lang="en-GB" dirty="0">
                <a:solidFill>
                  <a:srgbClr val="0070C0"/>
                </a:solidFill>
              </a:rPr>
              <a:t>Research embedded in innovation is demand driven; high uptake of outputs,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↑returns/impact</a:t>
            </a:r>
          </a:p>
          <a:p>
            <a:pPr marL="357188" indent="-357188"/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is a systems approach, and therefore better suited to addressing complexity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92591-994C-4F14-AD06-82AE940D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724" y="4409559"/>
            <a:ext cx="4122683" cy="1735866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0C4FBE-FE84-4A08-A315-4D232EED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66" y="2225542"/>
            <a:ext cx="4385441" cy="16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1C0640-D804-41CD-8A28-2B767572C1D3}"/>
              </a:ext>
            </a:extLst>
          </p:cNvPr>
          <p:cNvCxnSpPr/>
          <p:nvPr/>
        </p:nvCxnSpPr>
        <p:spPr>
          <a:xfrm>
            <a:off x="8092966" y="4214650"/>
            <a:ext cx="402546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4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489472-BA90-49A3-9B9C-F9B6B1F082C4}"/>
              </a:ext>
            </a:extLst>
          </p:cNvPr>
          <p:cNvSpPr/>
          <p:nvPr/>
        </p:nvSpPr>
        <p:spPr>
          <a:xfrm>
            <a:off x="2025385" y="1379621"/>
            <a:ext cx="2193688" cy="5293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C42CF-CA78-456C-9619-57BC3AC7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343" y="121725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Integrated Agricultural Research for Development (IAR4D)</a:t>
            </a:r>
            <a:endParaRPr lang="en-GB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B3A123E-0C36-4BFC-9A39-137A948B7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423571"/>
              </p:ext>
            </p:extLst>
          </p:nvPr>
        </p:nvGraphicFramePr>
        <p:xfrm>
          <a:off x="166007" y="2542813"/>
          <a:ext cx="3119426" cy="326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A7605D8-CF8E-446E-B9D6-017A19FD326A}"/>
              </a:ext>
            </a:extLst>
          </p:cNvPr>
          <p:cNvSpPr>
            <a:spLocks noChangeAspect="1"/>
          </p:cNvSpPr>
          <p:nvPr/>
        </p:nvSpPr>
        <p:spPr>
          <a:xfrm>
            <a:off x="3455187" y="2735035"/>
            <a:ext cx="3559629" cy="355962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E3D49-6C7A-4F48-80B3-F8DF511AF550}"/>
              </a:ext>
            </a:extLst>
          </p:cNvPr>
          <p:cNvGrpSpPr/>
          <p:nvPr/>
        </p:nvGrpSpPr>
        <p:grpSpPr>
          <a:xfrm>
            <a:off x="7186933" y="2105035"/>
            <a:ext cx="4836694" cy="4039091"/>
            <a:chOff x="7186933" y="2105035"/>
            <a:chExt cx="4836694" cy="383856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AEC288-7786-4E0E-B500-0D2486DB3503}"/>
                </a:ext>
              </a:extLst>
            </p:cNvPr>
            <p:cNvSpPr/>
            <p:nvPr/>
          </p:nvSpPr>
          <p:spPr>
            <a:xfrm>
              <a:off x="7186933" y="2105035"/>
              <a:ext cx="4836694" cy="630000"/>
            </a:xfrm>
            <a:custGeom>
              <a:avLst/>
              <a:gdLst>
                <a:gd name="connsiteX0" fmla="*/ 0 w 4836694"/>
                <a:gd name="connsiteY0" fmla="*/ 0 h 630000"/>
                <a:gd name="connsiteX1" fmla="*/ 4836694 w 4836694"/>
                <a:gd name="connsiteY1" fmla="*/ 0 h 630000"/>
                <a:gd name="connsiteX2" fmla="*/ 4836694 w 4836694"/>
                <a:gd name="connsiteY2" fmla="*/ 630000 h 630000"/>
                <a:gd name="connsiteX3" fmla="*/ 0 w 4836694"/>
                <a:gd name="connsiteY3" fmla="*/ 630000 h 630000"/>
                <a:gd name="connsiteX4" fmla="*/ 0 w 4836694"/>
                <a:gd name="connsiteY4" fmla="*/ 0 h 6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694" h="630000">
                  <a:moveTo>
                    <a:pt x="0" y="0"/>
                  </a:moveTo>
                  <a:lnTo>
                    <a:pt x="4836694" y="0"/>
                  </a:lnTo>
                  <a:lnTo>
                    <a:pt x="4836694" y="630000"/>
                  </a:lnTo>
                  <a:lnTo>
                    <a:pt x="0" y="63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marL="0" lvl="0" indent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/>
                <a:t>Main Instrument</a:t>
              </a:r>
              <a:endParaRPr lang="en-GB" sz="2700" b="1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90471E-0BB1-4DF7-9320-BEF86D41DA25}"/>
                </a:ext>
              </a:extLst>
            </p:cNvPr>
            <p:cNvSpPr/>
            <p:nvPr/>
          </p:nvSpPr>
          <p:spPr>
            <a:xfrm>
              <a:off x="7186933" y="2735035"/>
              <a:ext cx="4836694" cy="3208565"/>
            </a:xfrm>
            <a:custGeom>
              <a:avLst/>
              <a:gdLst>
                <a:gd name="connsiteX0" fmla="*/ 0 w 4836694"/>
                <a:gd name="connsiteY0" fmla="*/ 0 h 3514617"/>
                <a:gd name="connsiteX1" fmla="*/ 4836694 w 4836694"/>
                <a:gd name="connsiteY1" fmla="*/ 0 h 3514617"/>
                <a:gd name="connsiteX2" fmla="*/ 4836694 w 4836694"/>
                <a:gd name="connsiteY2" fmla="*/ 3514617 h 3514617"/>
                <a:gd name="connsiteX3" fmla="*/ 0 w 4836694"/>
                <a:gd name="connsiteY3" fmla="*/ 3514617 h 3514617"/>
                <a:gd name="connsiteX4" fmla="*/ 0 w 4836694"/>
                <a:gd name="connsiteY4" fmla="*/ 0 h 35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694" h="3514617">
                  <a:moveTo>
                    <a:pt x="0" y="0"/>
                  </a:moveTo>
                  <a:lnTo>
                    <a:pt x="4836694" y="0"/>
                  </a:lnTo>
                  <a:lnTo>
                    <a:pt x="4836694" y="3514617"/>
                  </a:lnTo>
                  <a:lnTo>
                    <a:pt x="0" y="35146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kern="1200" dirty="0">
                  <a:solidFill>
                    <a:srgbClr val="800000"/>
                  </a:solidFill>
                </a:rPr>
                <a:t>Innovation Platform (IP)</a:t>
              </a:r>
              <a:endParaRPr lang="en-GB" sz="2800" b="1" kern="1200" dirty="0">
                <a:solidFill>
                  <a:srgbClr val="800000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6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 dirty="0"/>
                <a:t>Institutional tool that facilitates: </a:t>
              </a:r>
            </a:p>
            <a:p>
              <a:pPr marL="628650" lvl="1" indent="-269875" algn="l" defTabSz="1244600">
                <a:lnSpc>
                  <a:spcPct val="90000"/>
                </a:lnSpc>
                <a:spcBef>
                  <a:spcPts val="1200"/>
                </a:spcBef>
                <a:spcAft>
                  <a:spcPct val="15000"/>
                </a:spcAft>
                <a:buFont typeface="Calibri" panose="020F0502020204030204" pitchFamily="34" charset="0"/>
                <a:buChar char="–"/>
              </a:pPr>
              <a:r>
                <a:rPr lang="en-US" sz="2400" kern="1200" dirty="0"/>
                <a:t>Generation of relevant technologies + knowledge</a:t>
              </a:r>
            </a:p>
            <a:p>
              <a:pPr marL="628650" lvl="1" indent="-269875" algn="l" defTabSz="1244600">
                <a:lnSpc>
                  <a:spcPct val="90000"/>
                </a:lnSpc>
                <a:spcBef>
                  <a:spcPts val="1200"/>
                </a:spcBef>
                <a:spcAft>
                  <a:spcPct val="15000"/>
                </a:spcAft>
                <a:buFont typeface="Calibri" panose="020F0502020204030204" pitchFamily="34" charset="0"/>
                <a:buChar char="–"/>
              </a:pPr>
              <a:r>
                <a:rPr lang="en-US" sz="2400" dirty="0"/>
                <a:t>A</a:t>
              </a:r>
              <a:r>
                <a:rPr lang="en-US" sz="2400" kern="1200" dirty="0"/>
                <a:t>pplication to create development outcomes.</a:t>
              </a:r>
              <a:endParaRPr lang="en-GB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6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0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7C69-EE70-4C2D-B666-CC3009B5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593" y="1396547"/>
            <a:ext cx="4734128" cy="72616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Innovation Platform </a:t>
            </a:r>
            <a:endParaRPr lang="en-GB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5A425B-A311-464C-B055-C6F923C6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21" y="1571645"/>
            <a:ext cx="4734128" cy="44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6987D-C622-4C47-9304-FB074A6D72E7}"/>
              </a:ext>
            </a:extLst>
          </p:cNvPr>
          <p:cNvSpPr txBox="1"/>
          <p:nvPr/>
        </p:nvSpPr>
        <p:spPr>
          <a:xfrm>
            <a:off x="375150" y="2122715"/>
            <a:ext cx="6425699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Multi-stakeholder platform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Operational</a:t>
            </a:r>
            <a:r>
              <a:rPr lang="en-US" sz="2800" dirty="0">
                <a:solidFill>
                  <a:srgbClr val="0070C0"/>
                </a:solidFill>
              </a:rPr>
              <a:t> (local level) &amp; </a:t>
            </a:r>
            <a:r>
              <a:rPr lang="en-US" sz="2800" b="1" dirty="0">
                <a:solidFill>
                  <a:srgbClr val="00B050"/>
                </a:solidFill>
              </a:rPr>
              <a:t>Strategic </a:t>
            </a:r>
            <a:r>
              <a:rPr lang="en-US" sz="2800" dirty="0">
                <a:solidFill>
                  <a:srgbClr val="0070C0"/>
                </a:solidFill>
              </a:rPr>
              <a:t>(higher level)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5FC7D-224D-4090-B7AB-01591BB0A748}"/>
              </a:ext>
            </a:extLst>
          </p:cNvPr>
          <p:cNvSpPr txBox="1"/>
          <p:nvPr/>
        </p:nvSpPr>
        <p:spPr>
          <a:xfrm>
            <a:off x="375149" y="3883448"/>
            <a:ext cx="6425699" cy="2277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Functions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Problem / opportunity Identification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Joint resolution of probs / opportunities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Lessons; refinement of processes</a:t>
            </a:r>
          </a:p>
        </p:txBody>
      </p:sp>
    </p:spTree>
    <p:extLst>
      <p:ext uri="{BB962C8B-B14F-4D97-AF65-F5344CB8AC3E}">
        <p14:creationId xmlns:p14="http://schemas.microsoft.com/office/powerpoint/2010/main" val="89617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17A3-80AF-41A5-AE6F-65ECC2D1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220" y="1383483"/>
            <a:ext cx="10515600" cy="5710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Innovation platforms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E32E-D912-459E-A748-00ACAE63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2283278"/>
            <a:ext cx="5299710" cy="3968931"/>
          </a:xfrm>
        </p:spPr>
        <p:txBody>
          <a:bodyPr>
            <a:normAutofit/>
          </a:bodyPr>
          <a:lstStyle/>
          <a:p>
            <a:r>
              <a:rPr lang="en-US" dirty="0"/>
              <a:t>10-year FARA-led study (in collaboration with SROs) established that IAR4D delivers more benefits than linear approach.</a:t>
            </a:r>
          </a:p>
          <a:p>
            <a:endParaRPr lang="en-US" dirty="0"/>
          </a:p>
          <a:p>
            <a:r>
              <a:rPr lang="en-US" dirty="0"/>
              <a:t>Incomes of farmers engaged in IAR4D were </a:t>
            </a:r>
            <a:r>
              <a:rPr lang="en-US" b="1" dirty="0">
                <a:solidFill>
                  <a:srgbClr val="800000"/>
                </a:solidFill>
              </a:rPr>
              <a:t>232% </a:t>
            </a:r>
            <a:r>
              <a:rPr lang="en-US" dirty="0"/>
              <a:t>higher than non-IAR4D farmers  </a:t>
            </a:r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405AF5-15E6-412F-8C41-71D917C12400}"/>
              </a:ext>
            </a:extLst>
          </p:cNvPr>
          <p:cNvCxnSpPr/>
          <p:nvPr/>
        </p:nvCxnSpPr>
        <p:spPr>
          <a:xfrm>
            <a:off x="5840730" y="2283277"/>
            <a:ext cx="0" cy="376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6559982-76A6-4338-9DB4-FA53A7DDF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5000" r="36613" b="6601"/>
          <a:stretch/>
        </p:blipFill>
        <p:spPr>
          <a:xfrm>
            <a:off x="7983068" y="1563260"/>
            <a:ext cx="2930678" cy="4002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E40FE-FE1F-49E8-A132-BF4F386B78F2}"/>
              </a:ext>
            </a:extLst>
          </p:cNvPr>
          <p:cNvSpPr txBox="1"/>
          <p:nvPr/>
        </p:nvSpPr>
        <p:spPr>
          <a:xfrm>
            <a:off x="7399020" y="5668465"/>
            <a:ext cx="4559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https://library.faraafrica.org/2021/01/18/maximizing-impact-from-agricultural-research-potential-of-the-iar4d-concept/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CD8BA-E88E-4537-A592-024B401D6B02}"/>
              </a:ext>
            </a:extLst>
          </p:cNvPr>
          <p:cNvSpPr/>
          <p:nvPr/>
        </p:nvSpPr>
        <p:spPr>
          <a:xfrm>
            <a:off x="7738110" y="1460932"/>
            <a:ext cx="3589019" cy="1339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E1367C-9267-4641-99D2-A234E6D01D3E}"/>
              </a:ext>
            </a:extLst>
          </p:cNvPr>
          <p:cNvSpPr txBox="1">
            <a:spLocks/>
          </p:cNvSpPr>
          <p:nvPr/>
        </p:nvSpPr>
        <p:spPr>
          <a:xfrm>
            <a:off x="6477002" y="2134307"/>
            <a:ext cx="5299710" cy="39616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Market pathways deliver highest outcomes.</a:t>
            </a:r>
          </a:p>
          <a:p>
            <a:endParaRPr lang="en-US" dirty="0"/>
          </a:p>
          <a:p>
            <a:r>
              <a:rPr lang="en-US" b="1" dirty="0">
                <a:solidFill>
                  <a:srgbClr val="800000"/>
                </a:solidFill>
              </a:rPr>
              <a:t>Other pathways: </a:t>
            </a:r>
            <a:r>
              <a:rPr lang="en-US" dirty="0">
                <a:solidFill>
                  <a:srgbClr val="0070C0"/>
                </a:solidFill>
              </a:rPr>
              <a:t>social capital, institutional change; innovation capacity.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247F9-4811-4935-B7A0-F3C6E796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944205"/>
            <a:ext cx="7945456" cy="39195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6320989-22E7-463D-A95C-5ACAA6693EA7}"/>
              </a:ext>
            </a:extLst>
          </p:cNvPr>
          <p:cNvSpPr/>
          <p:nvPr/>
        </p:nvSpPr>
        <p:spPr>
          <a:xfrm>
            <a:off x="3646170" y="3040516"/>
            <a:ext cx="1836420" cy="8914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03130B-43CF-4751-8934-8C6C263F0A47}"/>
              </a:ext>
            </a:extLst>
          </p:cNvPr>
          <p:cNvSpPr/>
          <p:nvPr/>
        </p:nvSpPr>
        <p:spPr>
          <a:xfrm>
            <a:off x="9246870" y="1714952"/>
            <a:ext cx="1383030" cy="81754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8D6960-7BEA-40C6-A819-0AC8E3216FBA}"/>
              </a:ext>
            </a:extLst>
          </p:cNvPr>
          <p:cNvSpPr/>
          <p:nvPr/>
        </p:nvSpPr>
        <p:spPr>
          <a:xfrm>
            <a:off x="8218172" y="2312942"/>
            <a:ext cx="1377014" cy="8914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1F606C-BDD6-4E68-8860-341E8D1F81B3}"/>
              </a:ext>
            </a:extLst>
          </p:cNvPr>
          <p:cNvSpPr/>
          <p:nvPr/>
        </p:nvSpPr>
        <p:spPr>
          <a:xfrm>
            <a:off x="10460056" y="2686049"/>
            <a:ext cx="1004234" cy="518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F14D0-A1F9-4774-904E-28EFAF1EE1B7}"/>
              </a:ext>
            </a:extLst>
          </p:cNvPr>
          <p:cNvSpPr/>
          <p:nvPr/>
        </p:nvSpPr>
        <p:spPr>
          <a:xfrm>
            <a:off x="9052560" y="3634741"/>
            <a:ext cx="811530" cy="667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14C75C59-B05D-4739-93A9-097E5ABB1DC2}"/>
              </a:ext>
            </a:extLst>
          </p:cNvPr>
          <p:cNvSpPr/>
          <p:nvPr/>
        </p:nvSpPr>
        <p:spPr>
          <a:xfrm>
            <a:off x="76200" y="1821587"/>
            <a:ext cx="3101340" cy="2953899"/>
          </a:xfrm>
          <a:prstGeom prst="homePlate">
            <a:avLst>
              <a:gd name="adj" fmla="val 2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within the market-led pathway to impact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D4131-5788-4858-8E15-4542A35AE81C}"/>
              </a:ext>
            </a:extLst>
          </p:cNvPr>
          <p:cNvSpPr txBox="1"/>
          <p:nvPr/>
        </p:nvSpPr>
        <p:spPr>
          <a:xfrm>
            <a:off x="155874" y="5264336"/>
            <a:ext cx="33531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Source: </a:t>
            </a:r>
          </a:p>
          <a:p>
            <a:r>
              <a:rPr lang="en-US" sz="1400" dirty="0"/>
              <a:t>Maru, Y., et al., 2018, IAR4D:  from a theory of change perspective, </a:t>
            </a:r>
            <a:r>
              <a:rPr lang="en-US" sz="1400" i="1" dirty="0"/>
              <a:t>Agricultural Systems, </a:t>
            </a:r>
            <a:r>
              <a:rPr lang="en-US" sz="1400" dirty="0"/>
              <a:t>Vol 165, pp 310-20.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844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4F75-D17F-4F00-A844-53163BB5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342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IP as a tool for scaling</a:t>
            </a:r>
            <a:endParaRPr lang="en-GB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7446A-09C7-474A-9172-49BE8B713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9" t="6844" r="24501"/>
          <a:stretch/>
        </p:blipFill>
        <p:spPr>
          <a:xfrm>
            <a:off x="7709780" y="1794510"/>
            <a:ext cx="4342252" cy="4313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C5862-82AE-4733-855E-1A9D7B2FD831}"/>
              </a:ext>
            </a:extLst>
          </p:cNvPr>
          <p:cNvSpPr txBox="1"/>
          <p:nvPr/>
        </p:nvSpPr>
        <p:spPr>
          <a:xfrm>
            <a:off x="236220" y="2341977"/>
            <a:ext cx="73773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Large body of evidence to show that IPs facilitate  scaling exists</a:t>
            </a:r>
          </a:p>
          <a:p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Process not well understood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Best applicable to innovations that are context specific, through: </a:t>
            </a:r>
          </a:p>
          <a:p>
            <a:pPr marL="800100" lvl="1" indent="-34290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out across platform members </a:t>
            </a:r>
          </a:p>
          <a:p>
            <a:pPr marL="800100" lvl="1" indent="-34290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2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up by addressing institutional bottlenecks </a:t>
            </a:r>
          </a:p>
          <a:p>
            <a:endParaRPr lang="en-US" sz="1200" dirty="0">
              <a:solidFill>
                <a:srgbClr val="8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8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 Agribusiness Portal [</a:t>
            </a:r>
            <a:r>
              <a:rPr lang="en-US" sz="2000" b="1" dirty="0" err="1">
                <a:solidFill>
                  <a:srgbClr val="8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IPAbP</a:t>
            </a:r>
            <a:r>
              <a:rPr lang="en-US" sz="2000" b="1" dirty="0">
                <a:solidFill>
                  <a:srgbClr val="8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  https://ipabp.org/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549</Words>
  <Application>Microsoft Office PowerPoint</Application>
  <PresentationFormat>Widescreen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Semibold</vt:lpstr>
      <vt:lpstr>Tema di Office</vt:lpstr>
      <vt:lpstr>The contribution of research to innovation,  participation of farmers and private sector and taking innovations to scale</vt:lpstr>
      <vt:lpstr>Outline</vt:lpstr>
      <vt:lpstr>FARA</vt:lpstr>
      <vt:lpstr>Why growing interest in the innovation approach</vt:lpstr>
      <vt:lpstr>Integrated Agricultural Research for Development (IAR4D)</vt:lpstr>
      <vt:lpstr>Innovation Platform </vt:lpstr>
      <vt:lpstr>Innovation platforms</vt:lpstr>
      <vt:lpstr>PowerPoint Presentation</vt:lpstr>
      <vt:lpstr>IP as a tool for scaling</vt:lpstr>
      <vt:lpstr>Platform for African-European Partnership on Agricultural Research for Development</vt:lpstr>
      <vt:lpstr>PowerPoint Presentation</vt:lpstr>
      <vt:lpstr>Lessons /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Sansiviero</dc:creator>
  <cp:lastModifiedBy>FARA256</cp:lastModifiedBy>
  <cp:revision>74</cp:revision>
  <dcterms:created xsi:type="dcterms:W3CDTF">2021-04-23T08:14:08Z</dcterms:created>
  <dcterms:modified xsi:type="dcterms:W3CDTF">2021-06-04T05:14:34Z</dcterms:modified>
</cp:coreProperties>
</file>