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7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66" d="100"/>
          <a:sy n="66" d="100"/>
        </p:scale>
        <p:origin x="44" y="1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91098-D1C0-4F29-A34B-0710D7C8E5C1}" type="datetimeFigureOut">
              <a:rPr lang="it-IT" smtClean="0"/>
              <a:t>24/05/2021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52F0F-A763-4CE7-9774-42033AAE67B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001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fr-FR" smtClean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EA4386-66C6-4D58-8C16-1293A00ACDAB}" type="slidenum">
              <a:rPr lang="fr-FR" altLang="fr-FR" smtClean="0"/>
              <a:pPr/>
              <a:t>2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768569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fr-FR" smtClean="0"/>
          </a:p>
        </p:txBody>
      </p:sp>
      <p:sp>
        <p:nvSpPr>
          <p:cNvPr id="542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8DAFF48-9F8C-4667-AB68-4393A5A9F9DE}" type="slidenum">
              <a:rPr lang="fr-FR" altLang="fr-FR" smtClean="0"/>
              <a:pPr/>
              <a:t>3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080564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La diversité des rôles est grande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Relation avec grille </a:t>
            </a:r>
            <a:r>
              <a:rPr lang="fr-FR" baseline="0" dirty="0" err="1" smtClean="0"/>
              <a:t>Erefin</a:t>
            </a:r>
            <a:r>
              <a:rPr lang="fr-FR" baseline="0" dirty="0" smtClean="0"/>
              <a:t> (soulignée par le comité d’éthique)</a:t>
            </a:r>
          </a:p>
          <a:p>
            <a:endParaRPr lang="fr-FR" dirty="0" smtClean="0"/>
          </a:p>
          <a:p>
            <a:r>
              <a:rPr lang="fr-FR" dirty="0" smtClean="0"/>
              <a:t>Attention : cela ne veut pas dire que tous les chercheurs du </a:t>
            </a:r>
            <a:r>
              <a:rPr lang="fr-FR" dirty="0" err="1" smtClean="0"/>
              <a:t>Cirad</a:t>
            </a:r>
            <a:r>
              <a:rPr lang="fr-FR" baseline="0" dirty="0" smtClean="0"/>
              <a:t> joue tous ces </a:t>
            </a:r>
            <a:r>
              <a:rPr lang="fr-FR" baseline="0" dirty="0" err="1" smtClean="0"/>
              <a:t>roles</a:t>
            </a:r>
            <a:r>
              <a:rPr lang="fr-FR" baseline="0" dirty="0" smtClean="0"/>
              <a:t> (complémentarité dans les équipes, rôle différent au cours du temps)</a:t>
            </a:r>
          </a:p>
          <a:p>
            <a:endParaRPr lang="fr-FR" baseline="0" dirty="0" smtClean="0"/>
          </a:p>
          <a:p>
            <a:r>
              <a:rPr lang="fr-FR" baseline="0" dirty="0" smtClean="0"/>
              <a:t>Quand un chercheur du </a:t>
            </a:r>
            <a:r>
              <a:rPr lang="fr-FR" baseline="0" dirty="0" err="1" smtClean="0"/>
              <a:t>Cirad</a:t>
            </a:r>
            <a:r>
              <a:rPr lang="fr-FR" baseline="0" dirty="0" smtClean="0"/>
              <a:t> a produit de la bonne science, il n’a pas fini son boulot 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90517-EA39-4362-A53C-627CE19DB192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592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6E6C6-7C92-48E6-AABC-B1DBC00B7638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838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FDC1F-ACE0-4973-A162-3EEEB6666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589C8E1-1CDB-485B-A7D6-D4E9AA216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0BEF06-7D0D-479C-BB80-AA3F41452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FB32-420B-46E9-B075-B1DDF8FA67CA}" type="datetimeFigureOut">
              <a:rPr lang="it-IT" smtClean="0"/>
              <a:t>24/05/2021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2B6EED-FFCA-4C94-9052-E359F9EC0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12931E-FBEA-4B71-9741-8166FB2D1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E780-6A7E-49D3-A8D8-B1517D3A7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946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195489-5DC8-4F9C-A66F-9B99CE129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32096FF-B74C-4D44-B70A-A2B0D788D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1B8858-4806-4FBD-BD48-0B7347863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FB32-420B-46E9-B075-B1DDF8FA67CA}" type="datetimeFigureOut">
              <a:rPr lang="it-IT" smtClean="0"/>
              <a:t>24/05/2021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4CA745-7E93-4600-95D5-7817AD05D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D899C5-1F70-4DBC-AA69-273EE003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E780-6A7E-49D3-A8D8-B1517D3A7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956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DD55EB9-888F-4567-BF01-AF4E625F2D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D143C2E-3548-4648-8EFD-5C575ACBA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D86E59-5D75-4A13-A3A1-495B98EBA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FB32-420B-46E9-B075-B1DDF8FA67CA}" type="datetimeFigureOut">
              <a:rPr lang="it-IT" smtClean="0"/>
              <a:t>24/05/2021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89365B-6FF1-42C8-A521-1EC77734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98A649-765A-44B5-984B-D74823468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E780-6A7E-49D3-A8D8-B1517D3A7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6480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C103-C553-3C40-80D1-8D13FB31BDB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24/05/2021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DBD5-FC76-3842-B5FF-1B83B7554A9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31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9B15F5-9D18-48A6-A3BF-74CC5FCE3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953"/>
            <a:ext cx="10515600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860A79-2BA2-40A5-98FC-B7B21ECB3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00549"/>
            <a:ext cx="10515600" cy="2876414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7FE44D-DCA6-41BF-96F9-516D9F6A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944291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569F65-9517-44C4-9F1D-6DD4CDCD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E780-6A7E-49D3-A8D8-B1517D3A7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26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2AA11D-590A-4A75-938B-6691C1378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F74F88-8C63-4003-B99E-F1C0B6E98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052A55-ECF3-49E8-94E8-B82580282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FB32-420B-46E9-B075-B1DDF8FA67CA}" type="datetimeFigureOut">
              <a:rPr lang="it-IT" smtClean="0"/>
              <a:t>24/05/2021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0EF325-AAE0-401F-94A0-0A6FC3D2C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C9D005-8D29-4F9C-A4CB-190945E70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E780-6A7E-49D3-A8D8-B1517D3A7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81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88EC46-CB95-4559-AEBD-5596C1C87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3E4519-0B46-4A26-B8A7-2FAF9FB798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6135175-1294-4E11-9566-B02A30CB7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27A735-46CA-449A-8239-33507AD08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FB32-420B-46E9-B075-B1DDF8FA67CA}" type="datetimeFigureOut">
              <a:rPr lang="it-IT" smtClean="0"/>
              <a:t>24/05/2021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739DDF9-1D1A-4BFC-AAE8-0E187E8C1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9DD04E0-A309-44F3-B564-F0126DD8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E780-6A7E-49D3-A8D8-B1517D3A7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539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847C60-6C74-4388-913B-3531A8978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36DC70-4610-46FC-9AFB-439CD7C38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4E23FB4-2B83-42D4-996D-95953C749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EC996BC-9B5C-40B1-9523-39C793268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5C5DB47-FD94-4E99-B604-485D73DDDB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9538D93-3B0C-4E81-9ADC-7AA83663A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FB32-420B-46E9-B075-B1DDF8FA67CA}" type="datetimeFigureOut">
              <a:rPr lang="it-IT" smtClean="0"/>
              <a:t>24/05/2021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80A155E-C60A-45F1-8EE5-C0C79F8FF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1BF9674-1BA9-4DDF-BB08-A2ED9E660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E780-6A7E-49D3-A8D8-B1517D3A7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5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442E12-CE31-4CA5-927D-C3CDDC94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16F3100-4DAF-4F58-83ED-628D4C839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FB32-420B-46E9-B075-B1DDF8FA67CA}" type="datetimeFigureOut">
              <a:rPr lang="it-IT" smtClean="0"/>
              <a:t>24/05/2021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FAB4FE5-20B1-4947-9109-2293E0A16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DC06058-1EC4-494C-9DF7-27E16C9E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E780-6A7E-49D3-A8D8-B1517D3A7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37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87A35D5-1065-4825-9592-EEDB33469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FB32-420B-46E9-B075-B1DDF8FA67CA}" type="datetimeFigureOut">
              <a:rPr lang="it-IT" smtClean="0"/>
              <a:t>24/05/2021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39C9795-2880-4DD4-A804-09D127DC7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D73B45-F98D-444D-A910-6B360204B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E780-6A7E-49D3-A8D8-B1517D3A7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8997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B03132-6CFD-494F-94E5-F538340FC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4EBB97-CDA6-468A-AFA8-DE62866D2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BB933AE-244F-43DC-B08D-3FE84E85E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8F7B435-F9E5-4911-AE54-6D8750E5E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FB32-420B-46E9-B075-B1DDF8FA67CA}" type="datetimeFigureOut">
              <a:rPr lang="it-IT" smtClean="0"/>
              <a:t>24/05/2021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BF851C-688B-4819-8B35-FE4F73A4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C2D5C85-37F5-4D42-A936-6F1BB76C2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E780-6A7E-49D3-A8D8-B1517D3A7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5390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58A168-2371-4D73-9C0D-719CB4322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F8B49E3-104E-42B0-A127-FFE8F2E2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2BDC854-3520-41C8-85FB-445766401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DD13966-CE95-4F31-8350-D7A76DE17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FB32-420B-46E9-B075-B1DDF8FA67CA}" type="datetimeFigureOut">
              <a:rPr lang="it-IT" smtClean="0"/>
              <a:t>24/05/2021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B6D726E-7797-47BA-9AB6-E8D185E35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EF2B42-180E-4958-8254-ADE6B25A0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E780-6A7E-49D3-A8D8-B1517D3A7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782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A16753CC-8990-4D3D-99AD-2276ECD7E81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027208"/>
          </a:xfrm>
          <a:prstGeom prst="rect">
            <a:avLst/>
          </a:prstGeom>
        </p:spPr>
      </p:pic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DC7502F-BCFD-49FC-AE5D-8F2B2A6A5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2FAF394-333D-4253-837D-4D94F4033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D507E9-6DB1-4730-929D-93FB3A4FD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FFB32-420B-46E9-B075-B1DDF8FA67CA}" type="datetimeFigureOut">
              <a:rPr lang="it-IT" smtClean="0"/>
              <a:t>24/05/2021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5FAFE4-33AE-4A5F-894E-7E404B42E9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F9F9F5-5D74-4A2B-A868-DD50D2920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8E780-6A7E-49D3-A8D8-B1517D3A70C3}" type="slidenum">
              <a:rPr lang="it-IT" smtClean="0"/>
              <a:t>‹#›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31EB096-DF31-4834-9537-53C4883E7B0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9478"/>
            <a:ext cx="12192000" cy="71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1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0462F0-7683-48FD-A384-5A4EAC03C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5544" y="3236119"/>
            <a:ext cx="9025289" cy="241391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How to support innovation through research for the transformation of the </a:t>
            </a:r>
            <a:r>
              <a:rPr lang="en-GB" b="1" dirty="0" err="1"/>
              <a:t>agri</a:t>
            </a:r>
            <a:r>
              <a:rPr lang="en-GB" b="1" dirty="0"/>
              <a:t>-food systems in Africa?</a:t>
            </a:r>
            <a:r>
              <a:rPr lang="en-GB" dirty="0"/>
              <a:t/>
            </a:r>
            <a:br>
              <a:rPr lang="en-GB" dirty="0"/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518482B-F7C6-4CAA-A1C8-7BE530B584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8F98ADC-BBAE-449C-8097-CCCDFF710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02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0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dirty="0">
                <a:latin typeface="Arial" charset="0"/>
                <a:cs typeface="Arial" charset="0"/>
              </a:rPr>
              <a:t>The innovation model of </a:t>
            </a:r>
            <a:r>
              <a:rPr lang="fr-FR" altLang="fr-FR" dirty="0" err="1">
                <a:latin typeface="Arial" charset="0"/>
                <a:cs typeface="Arial" charset="0"/>
              </a:rPr>
              <a:t>transfer</a:t>
            </a:r>
            <a:r>
              <a:rPr lang="fr-FR" altLang="fr-FR" dirty="0">
                <a:latin typeface="Arial" charset="0"/>
                <a:cs typeface="Arial" charset="0"/>
              </a:rPr>
              <a:t> of </a:t>
            </a:r>
            <a:r>
              <a:rPr lang="fr-FR" altLang="fr-FR" dirty="0" err="1">
                <a:latin typeface="Arial" charset="0"/>
                <a:cs typeface="Arial" charset="0"/>
              </a:rPr>
              <a:t>knowledge</a:t>
            </a:r>
            <a:r>
              <a:rPr lang="fr-FR" altLang="fr-FR" dirty="0">
                <a:latin typeface="Arial" charset="0"/>
                <a:cs typeface="Arial" charset="0"/>
              </a:rPr>
              <a:t> and </a:t>
            </a:r>
            <a:r>
              <a:rPr lang="fr-FR" altLang="fr-FR" dirty="0" err="1">
                <a:latin typeface="Arial" charset="0"/>
                <a:cs typeface="Arial" charset="0"/>
              </a:rPr>
              <a:t>technology</a:t>
            </a:r>
            <a:r>
              <a:rPr lang="fr-FR" altLang="fr-FR" dirty="0">
                <a:latin typeface="Arial" charset="0"/>
                <a:cs typeface="Arial" charset="0"/>
              </a:rPr>
              <a:t/>
            </a:r>
            <a:br>
              <a:rPr lang="fr-FR" altLang="fr-FR" dirty="0">
                <a:latin typeface="Arial" charset="0"/>
                <a:cs typeface="Arial" charset="0"/>
              </a:rPr>
            </a:b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3176537"/>
            <a:ext cx="10515600" cy="2876414"/>
          </a:xfrm>
        </p:spPr>
        <p:txBody>
          <a:bodyPr>
            <a:normAutofit lnSpcReduction="10000"/>
          </a:bodyPr>
          <a:lstStyle/>
          <a:p>
            <a:pPr lvl="1">
              <a:defRPr/>
            </a:pPr>
            <a:r>
              <a:rPr lang="en-US" dirty="0"/>
              <a:t>The innovation is "technical" </a:t>
            </a:r>
            <a:r>
              <a:rPr lang="en-US" dirty="0" smtClean="0"/>
              <a:t>with a </a:t>
            </a:r>
            <a:r>
              <a:rPr lang="en-US" dirty="0" smtClean="0"/>
              <a:t>linear (</a:t>
            </a:r>
            <a:r>
              <a:rPr lang="en-US" dirty="0"/>
              <a:t>research, </a:t>
            </a:r>
            <a:r>
              <a:rPr lang="en-US" dirty="0" smtClean="0"/>
              <a:t>advisory services, farmers)</a:t>
            </a:r>
          </a:p>
          <a:p>
            <a:pPr lvl="2">
              <a:defRPr/>
            </a:pPr>
            <a:r>
              <a:rPr lang="en-US" dirty="0" smtClean="0"/>
              <a:t>Decisive </a:t>
            </a:r>
            <a:r>
              <a:rPr lang="en-US" dirty="0"/>
              <a:t>role of research and scientific knowledge (technology, method, model, etc.) 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Limited </a:t>
            </a:r>
            <a:r>
              <a:rPr lang="en-US" dirty="0"/>
              <a:t>stakeholder interactions </a:t>
            </a:r>
            <a:endParaRPr lang="en-US" dirty="0" smtClean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 smtClean="0"/>
              <a:t>The </a:t>
            </a:r>
            <a:r>
              <a:rPr lang="en-US" dirty="0"/>
              <a:t>linear approach: 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Effective </a:t>
            </a:r>
            <a:r>
              <a:rPr lang="en-US" dirty="0"/>
              <a:t>in </a:t>
            </a:r>
            <a:r>
              <a:rPr lang="en-US" dirty="0" smtClean="0"/>
              <a:t>addressing simple </a:t>
            </a:r>
            <a:r>
              <a:rPr lang="en-US" dirty="0"/>
              <a:t>problems (e.g. new variety, new vaccine) 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Apply in different contexts 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defRPr/>
            </a:pPr>
            <a:endParaRPr dirty="0" smtClean="0"/>
          </a:p>
          <a:p>
            <a:pPr>
              <a:defRPr/>
            </a:pPr>
            <a:endParaRPr dirty="0" smtClean="0"/>
          </a:p>
          <a:p>
            <a:pPr lvl="2">
              <a:defRPr/>
            </a:pPr>
            <a:endParaRPr altLang="fr-FR" sz="2800" dirty="0"/>
          </a:p>
          <a:p>
            <a:pPr marL="0" indent="0">
              <a:buNone/>
              <a:defRPr/>
            </a:pPr>
            <a:endParaRPr altLang="fr-FR" sz="3300" dirty="0"/>
          </a:p>
          <a:p>
            <a:pPr lvl="1">
              <a:defRPr/>
            </a:pPr>
            <a:endParaRPr dirty="0" smtClean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 smtClean="0"/>
          </a:p>
          <a:p>
            <a:pPr marL="0" indent="0">
              <a:buNone/>
              <a:defRPr/>
            </a:pPr>
            <a:endParaRPr dirty="0"/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2ADD5D4-8E71-46C8-B5E2-D56EC683C12E}" type="slidenum">
              <a:rPr lang="en-US" altLang="fr-FR" smtClean="0"/>
              <a:pPr/>
              <a:t>2</a:t>
            </a:fld>
            <a:endParaRPr lang="en-US" altLang="fr-FR" smtClean="0"/>
          </a:p>
        </p:txBody>
      </p:sp>
      <p:sp>
        <p:nvSpPr>
          <p:cNvPr id="2" name="Rectangle 1"/>
          <p:cNvSpPr/>
          <p:nvPr/>
        </p:nvSpPr>
        <p:spPr>
          <a:xfrm>
            <a:off x="724133" y="1850974"/>
            <a:ext cx="8253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altLang="fr-F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13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/>
          <p:cNvSpPr txBox="1">
            <a:spLocks noGrp="1"/>
          </p:cNvSpPr>
          <p:nvPr>
            <p:ph type="title"/>
          </p:nvPr>
        </p:nvSpPr>
        <p:spPr>
          <a:xfrm>
            <a:off x="1049154" y="1193588"/>
            <a:ext cx="9412425" cy="1143000"/>
          </a:xfrm>
        </p:spPr>
        <p:txBody>
          <a:bodyPr>
            <a:normAutofit fontScale="90000"/>
          </a:bodyPr>
          <a:lstStyle/>
          <a:p>
            <a:r>
              <a:rPr lang="en-US" altLang="fr-FR" dirty="0" smtClean="0">
                <a:latin typeface="Arial" charset="0"/>
                <a:cs typeface="Arial" charset="0"/>
              </a:rPr>
              <a:t>Th</a:t>
            </a:r>
            <a:r>
              <a:rPr lang="en-US" altLang="fr-FR" dirty="0" smtClean="0">
                <a:latin typeface="Arial" charset="0"/>
                <a:cs typeface="Arial" charset="0"/>
              </a:rPr>
              <a:t>e multi-stakeholder model of innovation</a:t>
            </a:r>
            <a:endParaRPr altLang="fr-FR" dirty="0" smtClean="0">
              <a:latin typeface="Arial" charset="0"/>
              <a:cs typeface="Arial" charset="0"/>
            </a:endParaRPr>
          </a:p>
        </p:txBody>
      </p:sp>
      <p:sp>
        <p:nvSpPr>
          <p:cNvPr id="8195" name="Espace réservé du contenu 2"/>
          <p:cNvSpPr txBox="1">
            <a:spLocks noGrp="1"/>
          </p:cNvSpPr>
          <p:nvPr>
            <p:ph idx="1"/>
          </p:nvPr>
        </p:nvSpPr>
        <p:spPr>
          <a:xfrm>
            <a:off x="253970" y="2270019"/>
            <a:ext cx="10207609" cy="3581400"/>
          </a:xfrm>
        </p:spPr>
        <p:txBody>
          <a:bodyPr/>
          <a:lstStyle/>
          <a:p>
            <a:pPr lvl="1"/>
            <a:r>
              <a:rPr lang="en-US" dirty="0"/>
              <a:t>Innovation is multifaceted, knowledge is distributed, management is uncertain </a:t>
            </a:r>
            <a:endParaRPr lang="en-US" dirty="0" smtClean="0"/>
          </a:p>
          <a:p>
            <a:pPr lvl="2"/>
            <a:r>
              <a:rPr lang="en-US" dirty="0" smtClean="0"/>
              <a:t>Decisive </a:t>
            </a:r>
            <a:r>
              <a:rPr lang="en-US" dirty="0"/>
              <a:t>role of formal and informal networks of public and private actors to build knowledge, mobilize resources, strengthen skills </a:t>
            </a:r>
            <a:endParaRPr lang="en-US" dirty="0" smtClean="0"/>
          </a:p>
          <a:p>
            <a:pPr lvl="2"/>
            <a:r>
              <a:rPr lang="en-US" sz="2000" dirty="0" smtClean="0"/>
              <a:t>Research </a:t>
            </a:r>
            <a:r>
              <a:rPr lang="en-US" sz="2000" dirty="0"/>
              <a:t>contributes to innovation by interacting with other players </a:t>
            </a:r>
            <a:endParaRPr lang="en-US" sz="2000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multi-actor approach: </a:t>
            </a:r>
            <a:endParaRPr lang="en-US" dirty="0" smtClean="0"/>
          </a:p>
          <a:p>
            <a:pPr lvl="2"/>
            <a:r>
              <a:rPr lang="en-US" dirty="0" smtClean="0"/>
              <a:t>Relevant </a:t>
            </a:r>
            <a:r>
              <a:rPr lang="en-US" dirty="0"/>
              <a:t>for dealing with complex problems involving a variety of actors </a:t>
            </a:r>
            <a:endParaRPr lang="en-US" dirty="0" smtClean="0"/>
          </a:p>
          <a:p>
            <a:pPr lvl="2"/>
            <a:r>
              <a:rPr lang="en-US" dirty="0" smtClean="0"/>
              <a:t>Implementation </a:t>
            </a:r>
            <a:r>
              <a:rPr lang="en-US" dirty="0"/>
              <a:t>depends on the context (see PEI in the EU, innovation platforms in Africa) </a:t>
            </a:r>
            <a:endParaRPr lang="en-US" altLang="fr-FR" sz="1800" dirty="0">
              <a:cs typeface="Arial" charset="0"/>
            </a:endParaRPr>
          </a:p>
        </p:txBody>
      </p:sp>
      <p:sp>
        <p:nvSpPr>
          <p:cNvPr id="36868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C947B53-3481-43D6-8100-5F603697EE4F}" type="slidenum">
              <a:rPr lang="en-US" altLang="fr-FR" smtClean="0"/>
              <a:pPr/>
              <a:t>3</a:t>
            </a:fld>
            <a:endParaRPr lang="en-US" altLang="fr-FR" smtClean="0"/>
          </a:p>
        </p:txBody>
      </p:sp>
      <p:pic>
        <p:nvPicPr>
          <p:cNvPr id="36869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353" y="5191806"/>
            <a:ext cx="6131392" cy="196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3020116" y="5528254"/>
            <a:ext cx="184871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rgbClr val="8EB533"/>
                </a:solidFill>
                <a:latin typeface="+mj-lt"/>
              </a:rPr>
              <a:t>AIS : </a:t>
            </a:r>
            <a:r>
              <a:rPr lang="en-US" b="1" dirty="0">
                <a:solidFill>
                  <a:srgbClr val="8EB533"/>
                </a:solidFill>
                <a:latin typeface="+mj-lt"/>
              </a:rPr>
              <a:t>Agricultural </a:t>
            </a:r>
          </a:p>
          <a:p>
            <a:pPr algn="ctr">
              <a:defRPr/>
            </a:pPr>
            <a:r>
              <a:rPr lang="en-US" b="1" dirty="0">
                <a:solidFill>
                  <a:srgbClr val="8EB533"/>
                </a:solidFill>
                <a:latin typeface="+mj-lt"/>
              </a:rPr>
              <a:t>Innovation System</a:t>
            </a:r>
            <a:endParaRPr lang="fr-FR" b="1" dirty="0">
              <a:solidFill>
                <a:srgbClr val="8EB5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290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support innovation : type </a:t>
            </a:r>
            <a:r>
              <a:rPr lang="en-US" dirty="0"/>
              <a:t>of ISS depending on innovation phases</a:t>
            </a:r>
            <a:endParaRPr lang="en-GB" dirty="0"/>
          </a:p>
        </p:txBody>
      </p:sp>
      <p:pic>
        <p:nvPicPr>
          <p:cNvPr id="4" name="Image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118" y="3040516"/>
            <a:ext cx="3835400" cy="2876550"/>
          </a:xfrm>
          <a:prstGeom prst="rect">
            <a:avLst/>
          </a:prstGeom>
          <a:noFill/>
        </p:spPr>
      </p:pic>
      <p:pic>
        <p:nvPicPr>
          <p:cNvPr id="5" name="Imag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822" y="3663575"/>
            <a:ext cx="2606675" cy="191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9530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Four </a:t>
            </a:r>
            <a:r>
              <a:rPr lang="en-US" b="1" dirty="0" smtClean="0"/>
              <a:t>key generic </a:t>
            </a:r>
            <a:r>
              <a:rPr lang="en-US" b="1" dirty="0"/>
              <a:t>innovation </a:t>
            </a:r>
            <a:r>
              <a:rPr lang="en-US" b="1" dirty="0" smtClean="0"/>
              <a:t>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40516"/>
            <a:ext cx="10515600" cy="287641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networking</a:t>
            </a:r>
            <a:r>
              <a:rPr lang="en-US" b="1" dirty="0"/>
              <a:t>, facilitation, and brokerage</a:t>
            </a:r>
            <a:r>
              <a:rPr lang="en-US" dirty="0" smtClean="0"/>
              <a:t>’ (formal and informal networks)</a:t>
            </a:r>
            <a:endParaRPr lang="en-US" b="1" dirty="0" smtClean="0"/>
          </a:p>
          <a:p>
            <a:r>
              <a:rPr lang="en-US" b="1" dirty="0" smtClean="0"/>
              <a:t>strengthening </a:t>
            </a:r>
            <a:r>
              <a:rPr lang="en-US" b="1" dirty="0"/>
              <a:t>the actors’ capacities to innovate</a:t>
            </a:r>
            <a:r>
              <a:rPr lang="en-US" dirty="0"/>
              <a:t> (technical and functional) at different level (individual, organization, institution) </a:t>
            </a:r>
            <a:endParaRPr lang="en-US" dirty="0" smtClean="0"/>
          </a:p>
          <a:p>
            <a:r>
              <a:rPr lang="en-US" b="1" dirty="0" smtClean="0"/>
              <a:t>diversity </a:t>
            </a:r>
            <a:r>
              <a:rPr lang="en-US" b="1" dirty="0"/>
              <a:t>of funding mechanisms</a:t>
            </a:r>
            <a:r>
              <a:rPr lang="en-US" dirty="0"/>
              <a:t> with a repartition between public and private finance </a:t>
            </a:r>
            <a:endParaRPr lang="en-US" dirty="0" smtClean="0"/>
          </a:p>
          <a:p>
            <a:r>
              <a:rPr lang="en-US" b="1" dirty="0" smtClean="0"/>
              <a:t>new </a:t>
            </a:r>
            <a:r>
              <a:rPr lang="en-US" b="1" dirty="0"/>
              <a:t>knowledge production for action</a:t>
            </a:r>
            <a:r>
              <a:rPr lang="en-US" dirty="0"/>
              <a:t> </a:t>
            </a:r>
            <a:r>
              <a:rPr lang="en-US" dirty="0" smtClean="0"/>
              <a:t>valorizing both </a:t>
            </a:r>
            <a:r>
              <a:rPr lang="en-US" dirty="0"/>
              <a:t>local knowledge and scientific knowledge.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562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>
          <a:xfrm>
            <a:off x="3760598" y="4876801"/>
            <a:ext cx="4260457" cy="192904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Management of resources</a:t>
            </a:r>
            <a:endParaRPr lang="en-US" sz="1600" b="1" dirty="0">
              <a:solidFill>
                <a:srgbClr val="C00000"/>
              </a:solidFill>
            </a:endParaRPr>
          </a:p>
          <a:p>
            <a:pPr algn="ctr"/>
            <a:r>
              <a:rPr lang="fr-FR" sz="1200" dirty="0"/>
              <a:t>- </a:t>
            </a:r>
            <a:r>
              <a:rPr lang="fr-FR" sz="1200" dirty="0" smtClean="0"/>
              <a:t>Design and </a:t>
            </a:r>
            <a:r>
              <a:rPr lang="fr-FR" sz="1200" dirty="0" err="1" smtClean="0"/>
              <a:t>implementation</a:t>
            </a:r>
            <a:r>
              <a:rPr lang="fr-FR" sz="1200" dirty="0" smtClean="0"/>
              <a:t> of </a:t>
            </a:r>
            <a:r>
              <a:rPr lang="fr-FR" sz="1200" dirty="0" err="1" smtClean="0"/>
              <a:t>projects</a:t>
            </a:r>
            <a:endParaRPr lang="fr-FR" sz="1200" dirty="0"/>
          </a:p>
          <a:p>
            <a:pPr marL="171450" indent="-171450" algn="ctr">
              <a:buFontTx/>
              <a:buChar char="-"/>
            </a:pPr>
            <a:r>
              <a:rPr lang="fr-FR" sz="1200" dirty="0" smtClean="0"/>
              <a:t>Monitoring and </a:t>
            </a:r>
            <a:r>
              <a:rPr lang="fr-FR" sz="1200" dirty="0" err="1" smtClean="0"/>
              <a:t>evaluation</a:t>
            </a:r>
            <a:r>
              <a:rPr lang="fr-FR" sz="1200" dirty="0" smtClean="0"/>
              <a:t> of </a:t>
            </a:r>
            <a:r>
              <a:rPr lang="fr-FR" sz="1200" dirty="0" err="1" smtClean="0"/>
              <a:t>projects</a:t>
            </a:r>
            <a:endParaRPr lang="fr-FR" sz="1200" dirty="0" smtClean="0"/>
          </a:p>
          <a:p>
            <a:pPr marL="171450" indent="-171450" algn="ctr">
              <a:buFontTx/>
              <a:buChar char="-"/>
            </a:pPr>
            <a:r>
              <a:rPr lang="fr-FR" sz="1200" dirty="0" err="1" smtClean="0"/>
              <a:t>Fund</a:t>
            </a:r>
            <a:r>
              <a:rPr lang="fr-FR" sz="1200" dirty="0" smtClean="0"/>
              <a:t> </a:t>
            </a:r>
            <a:r>
              <a:rPr lang="fr-FR" sz="1200" dirty="0" err="1" smtClean="0"/>
              <a:t>raising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11639"/>
            <a:ext cx="113000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Research plays a variety of roles to contribute to innovation </a:t>
            </a:r>
            <a:endParaRPr lang="fr-FR" sz="4400" b="1" dirty="0"/>
          </a:p>
        </p:txBody>
      </p:sp>
      <p:sp>
        <p:nvSpPr>
          <p:cNvPr id="6" name="Ellipse 5"/>
          <p:cNvSpPr/>
          <p:nvPr/>
        </p:nvSpPr>
        <p:spPr>
          <a:xfrm>
            <a:off x="1395665" y="2910985"/>
            <a:ext cx="3563888" cy="25238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Co-conception </a:t>
            </a:r>
            <a:r>
              <a:rPr lang="en-US" sz="2000" b="1" dirty="0" smtClean="0">
                <a:solidFill>
                  <a:srgbClr val="C00000"/>
                </a:solidFill>
              </a:rPr>
              <a:t>of innovation</a:t>
            </a:r>
            <a:endParaRPr lang="en-US" sz="1600" b="1" dirty="0">
              <a:solidFill>
                <a:srgbClr val="C00000"/>
              </a:solidFill>
            </a:endParaRPr>
          </a:p>
          <a:p>
            <a:pPr algn="ctr"/>
            <a:r>
              <a:rPr lang="fr-FR" sz="1200" dirty="0"/>
              <a:t>- </a:t>
            </a:r>
            <a:r>
              <a:rPr lang="fr-FR" sz="1200" dirty="0" err="1" smtClean="0"/>
              <a:t>Experiments</a:t>
            </a:r>
            <a:endParaRPr lang="fr-FR" sz="1200" dirty="0"/>
          </a:p>
          <a:p>
            <a:pPr algn="ctr"/>
            <a:r>
              <a:rPr lang="fr-FR" sz="1200" dirty="0"/>
              <a:t>- Conception </a:t>
            </a:r>
            <a:r>
              <a:rPr lang="fr-FR" sz="1200" dirty="0" smtClean="0"/>
              <a:t>and adaptation of </a:t>
            </a:r>
            <a:r>
              <a:rPr lang="fr-FR" sz="1200" dirty="0" err="1" smtClean="0"/>
              <a:t>technology</a:t>
            </a:r>
            <a:r>
              <a:rPr lang="fr-FR" sz="1200" dirty="0" smtClean="0"/>
              <a:t> and </a:t>
            </a:r>
            <a:r>
              <a:rPr lang="fr-FR" sz="1200" dirty="0" err="1" smtClean="0"/>
              <a:t>process</a:t>
            </a:r>
            <a:endParaRPr lang="fr-FR" sz="1200" dirty="0"/>
          </a:p>
          <a:p>
            <a:pPr algn="ctr"/>
            <a:r>
              <a:rPr lang="fr-FR" sz="1200" dirty="0"/>
              <a:t>- </a:t>
            </a:r>
            <a:r>
              <a:rPr lang="fr-FR" sz="1200" dirty="0" smtClean="0"/>
              <a:t>Design of </a:t>
            </a:r>
            <a:r>
              <a:rPr lang="fr-FR" sz="1200" dirty="0" err="1" smtClean="0"/>
              <a:t>methods</a:t>
            </a:r>
            <a:r>
              <a:rPr lang="fr-FR" sz="1200" dirty="0" smtClean="0"/>
              <a:t> and </a:t>
            </a:r>
            <a:r>
              <a:rPr lang="fr-FR" sz="1200" dirty="0" err="1" smtClean="0"/>
              <a:t>tools</a:t>
            </a:r>
            <a:endParaRPr lang="fr-FR" sz="1200" dirty="0"/>
          </a:p>
          <a:p>
            <a:pPr algn="ctr"/>
            <a:r>
              <a:rPr lang="fr-FR" sz="1200" dirty="0"/>
              <a:t>- </a:t>
            </a:r>
            <a:r>
              <a:rPr lang="fr-FR" sz="1200" dirty="0" err="1" smtClean="0"/>
              <a:t>Negociation</a:t>
            </a:r>
            <a:r>
              <a:rPr lang="fr-FR" sz="1200" dirty="0" smtClean="0"/>
              <a:t> of </a:t>
            </a:r>
            <a:r>
              <a:rPr lang="fr-FR" sz="1200" dirty="0" err="1" smtClean="0"/>
              <a:t>property</a:t>
            </a:r>
            <a:r>
              <a:rPr lang="fr-FR" sz="1200" dirty="0" smtClean="0"/>
              <a:t> </a:t>
            </a:r>
            <a:r>
              <a:rPr lang="fr-FR" sz="1200" dirty="0" err="1" smtClean="0"/>
              <a:t>rights</a:t>
            </a:r>
            <a:endParaRPr lang="fr-FR" sz="1200" dirty="0"/>
          </a:p>
        </p:txBody>
      </p:sp>
      <p:sp>
        <p:nvSpPr>
          <p:cNvPr id="7" name="Ellipse 6"/>
          <p:cNvSpPr/>
          <p:nvPr/>
        </p:nvSpPr>
        <p:spPr>
          <a:xfrm>
            <a:off x="3348561" y="1058888"/>
            <a:ext cx="5586892" cy="24172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fr-FR" sz="2000" b="1" dirty="0">
                <a:solidFill>
                  <a:srgbClr val="C00000"/>
                </a:solidFill>
              </a:rPr>
              <a:t>Production et </a:t>
            </a:r>
            <a:r>
              <a:rPr lang="fr-FR" sz="2000" b="1" dirty="0" err="1" smtClean="0">
                <a:solidFill>
                  <a:srgbClr val="C00000"/>
                </a:solidFill>
              </a:rPr>
              <a:t>dissemination</a:t>
            </a:r>
            <a:r>
              <a:rPr lang="fr-FR" sz="2000" b="1" dirty="0" smtClean="0">
                <a:solidFill>
                  <a:srgbClr val="C00000"/>
                </a:solidFill>
              </a:rPr>
              <a:t> of </a:t>
            </a:r>
            <a:r>
              <a:rPr lang="fr-FR" sz="2000" b="1" dirty="0" err="1" smtClean="0">
                <a:solidFill>
                  <a:srgbClr val="C00000"/>
                </a:solidFill>
              </a:rPr>
              <a:t>knowledge</a:t>
            </a:r>
            <a:endParaRPr lang="fr-FR" sz="2000" b="1" dirty="0" smtClean="0">
              <a:solidFill>
                <a:srgbClr val="C00000"/>
              </a:solidFill>
            </a:endParaRPr>
          </a:p>
          <a:p>
            <a:pPr algn="ctr"/>
            <a:r>
              <a:rPr lang="fr-FR" sz="1200" dirty="0" smtClean="0"/>
              <a:t>- </a:t>
            </a:r>
            <a:r>
              <a:rPr lang="fr-FR" sz="1200" dirty="0" err="1" smtClean="0"/>
              <a:t>Analysis</a:t>
            </a:r>
            <a:r>
              <a:rPr lang="fr-FR" sz="1200" dirty="0" smtClean="0"/>
              <a:t> of </a:t>
            </a:r>
            <a:r>
              <a:rPr lang="fr-FR" sz="1200" dirty="0" err="1" smtClean="0"/>
              <a:t>processes</a:t>
            </a:r>
            <a:endParaRPr lang="fr-FR" sz="1200" dirty="0"/>
          </a:p>
          <a:p>
            <a:pPr algn="ctr"/>
            <a:r>
              <a:rPr lang="fr-FR" sz="1200" dirty="0"/>
              <a:t>- Diagnostic </a:t>
            </a:r>
            <a:r>
              <a:rPr lang="fr-FR" sz="1200" dirty="0" smtClean="0"/>
              <a:t>and</a:t>
            </a:r>
            <a:r>
              <a:rPr lang="fr-FR" sz="1200" dirty="0" smtClean="0"/>
              <a:t> </a:t>
            </a:r>
            <a:r>
              <a:rPr lang="fr-FR" sz="1200" dirty="0"/>
              <a:t>expertise</a:t>
            </a:r>
          </a:p>
          <a:p>
            <a:pPr algn="ctr"/>
            <a:r>
              <a:rPr lang="fr-FR" sz="1200" dirty="0"/>
              <a:t>- </a:t>
            </a:r>
            <a:r>
              <a:rPr lang="fr-FR" sz="1200" dirty="0" err="1" smtClean="0"/>
              <a:t>Modelling</a:t>
            </a:r>
            <a:endParaRPr lang="fr-FR" sz="1200" dirty="0"/>
          </a:p>
          <a:p>
            <a:pPr algn="ctr"/>
            <a:r>
              <a:rPr lang="fr-FR" sz="1200" dirty="0"/>
              <a:t>- Production </a:t>
            </a:r>
            <a:r>
              <a:rPr lang="fr-FR" sz="1200" dirty="0" smtClean="0"/>
              <a:t>of </a:t>
            </a:r>
            <a:r>
              <a:rPr lang="fr-FR" sz="1200" dirty="0" err="1" smtClean="0"/>
              <a:t>scientific</a:t>
            </a:r>
            <a:r>
              <a:rPr lang="fr-FR" sz="1200" dirty="0" smtClean="0"/>
              <a:t> documents</a:t>
            </a:r>
            <a:endParaRPr lang="fr-FR" sz="1200" dirty="0"/>
          </a:p>
          <a:p>
            <a:pPr algn="ctr"/>
            <a:r>
              <a:rPr lang="fr-FR" sz="1200" dirty="0"/>
              <a:t>- </a:t>
            </a:r>
            <a:r>
              <a:rPr lang="fr-FR" sz="1200" dirty="0" err="1" smtClean="0"/>
              <a:t>Dissemination</a:t>
            </a:r>
            <a:r>
              <a:rPr lang="fr-FR" sz="1200" dirty="0" smtClean="0"/>
              <a:t> and extension </a:t>
            </a:r>
            <a:r>
              <a:rPr lang="fr-FR" sz="1200" dirty="0" err="1" smtClean="0"/>
              <a:t>activities</a:t>
            </a:r>
            <a:endParaRPr lang="fr-FR" sz="1200" dirty="0"/>
          </a:p>
        </p:txBody>
      </p:sp>
      <p:sp>
        <p:nvSpPr>
          <p:cNvPr id="8" name="Ellipse 7"/>
          <p:cNvSpPr/>
          <p:nvPr/>
        </p:nvSpPr>
        <p:spPr>
          <a:xfrm>
            <a:off x="6768071" y="2817165"/>
            <a:ext cx="4220774" cy="296966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2000" b="1" dirty="0" smtClean="0">
                <a:solidFill>
                  <a:srgbClr val="C00000"/>
                </a:solidFill>
              </a:rPr>
              <a:t>Support to </a:t>
            </a:r>
            <a:r>
              <a:rPr lang="fr-FR" sz="2000" b="1" dirty="0" err="1" smtClean="0">
                <a:solidFill>
                  <a:srgbClr val="C00000"/>
                </a:solidFill>
              </a:rPr>
              <a:t>actors</a:t>
            </a:r>
            <a:r>
              <a:rPr lang="fr-FR" sz="2000" b="1" dirty="0" smtClean="0">
                <a:solidFill>
                  <a:srgbClr val="C00000"/>
                </a:solidFill>
              </a:rPr>
              <a:t> to </a:t>
            </a:r>
            <a:r>
              <a:rPr lang="fr-FR" sz="2000" b="1" dirty="0" err="1" smtClean="0">
                <a:solidFill>
                  <a:srgbClr val="C00000"/>
                </a:solidFill>
              </a:rPr>
              <a:t>innovate</a:t>
            </a:r>
            <a:r>
              <a:rPr lang="fr-FR" sz="20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fr-FR" sz="1200" dirty="0" smtClean="0"/>
              <a:t>- Design / facilitation of </a:t>
            </a:r>
            <a:r>
              <a:rPr lang="fr-FR" sz="1200" dirty="0" err="1" smtClean="0"/>
              <a:t>partnerships</a:t>
            </a:r>
            <a:r>
              <a:rPr lang="fr-FR" sz="1200" dirty="0" smtClean="0"/>
              <a:t> (</a:t>
            </a:r>
            <a:r>
              <a:rPr lang="fr-FR" sz="1200" dirty="0" err="1" smtClean="0"/>
              <a:t>research</a:t>
            </a:r>
            <a:r>
              <a:rPr lang="fr-FR" sz="1200" dirty="0" smtClean="0"/>
              <a:t> and </a:t>
            </a:r>
            <a:r>
              <a:rPr lang="fr-FR" sz="1200" dirty="0" err="1" smtClean="0"/>
              <a:t>multistakeholders</a:t>
            </a:r>
            <a:r>
              <a:rPr lang="fr-FR" sz="1200" dirty="0" smtClean="0"/>
              <a:t>)</a:t>
            </a:r>
            <a:endParaRPr lang="fr-FR" sz="1200" dirty="0"/>
          </a:p>
          <a:p>
            <a:pPr algn="ctr"/>
            <a:r>
              <a:rPr lang="fr-FR" sz="1200" dirty="0"/>
              <a:t>- </a:t>
            </a:r>
            <a:r>
              <a:rPr lang="fr-FR" sz="1200" dirty="0" err="1" smtClean="0"/>
              <a:t>Advocacy</a:t>
            </a:r>
            <a:r>
              <a:rPr lang="fr-FR" sz="1200" dirty="0" smtClean="0"/>
              <a:t> and </a:t>
            </a:r>
            <a:r>
              <a:rPr lang="fr-FR" sz="1200" dirty="0" err="1" smtClean="0"/>
              <a:t>advice</a:t>
            </a:r>
            <a:endParaRPr lang="fr-FR" sz="1200" dirty="0"/>
          </a:p>
          <a:p>
            <a:pPr algn="ctr"/>
            <a:r>
              <a:rPr lang="fr-FR" sz="1200" dirty="0"/>
              <a:t>- </a:t>
            </a:r>
            <a:r>
              <a:rPr lang="fr-FR" sz="1200" dirty="0" err="1" smtClean="0"/>
              <a:t>Intermediation</a:t>
            </a:r>
            <a:r>
              <a:rPr lang="fr-FR" sz="1200" dirty="0" smtClean="0"/>
              <a:t> </a:t>
            </a:r>
            <a:r>
              <a:rPr lang="fr-FR" sz="1200" dirty="0" err="1" smtClean="0"/>
              <a:t>between</a:t>
            </a:r>
            <a:r>
              <a:rPr lang="fr-FR" sz="1200" dirty="0" smtClean="0"/>
              <a:t> </a:t>
            </a:r>
            <a:r>
              <a:rPr lang="fr-FR" sz="1200" dirty="0" err="1" smtClean="0"/>
              <a:t>actors</a:t>
            </a:r>
            <a:endParaRPr lang="fr-FR" sz="1200" dirty="0"/>
          </a:p>
          <a:p>
            <a:pPr marL="171450" indent="-171450" algn="ctr">
              <a:buFontTx/>
              <a:buChar char="-"/>
            </a:pPr>
            <a:r>
              <a:rPr lang="fr-FR" sz="1200" dirty="0" err="1" smtClean="0"/>
              <a:t>Awarness</a:t>
            </a:r>
            <a:r>
              <a:rPr lang="fr-FR" sz="1200" dirty="0" smtClean="0"/>
              <a:t> actions and </a:t>
            </a:r>
          </a:p>
          <a:p>
            <a:pPr algn="ctr"/>
            <a:r>
              <a:rPr lang="fr-FR" sz="1200" dirty="0" smtClean="0"/>
              <a:t>communic</a:t>
            </a:r>
            <a:r>
              <a:rPr lang="fr-FR" sz="1200" dirty="0"/>
              <a:t>a</a:t>
            </a:r>
            <a:r>
              <a:rPr lang="fr-FR" sz="1200" dirty="0" smtClean="0"/>
              <a:t>tion</a:t>
            </a:r>
            <a:endParaRPr lang="fr-FR" sz="1100" b="1" dirty="0">
              <a:solidFill>
                <a:srgbClr val="FF000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4433671" y="3436505"/>
            <a:ext cx="2817362" cy="16774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Capacity strengthening</a:t>
            </a:r>
            <a:endParaRPr lang="en-US" sz="1600" b="1" dirty="0">
              <a:solidFill>
                <a:srgbClr val="C00000"/>
              </a:solidFill>
            </a:endParaRPr>
          </a:p>
          <a:p>
            <a:pPr algn="ctr"/>
            <a:r>
              <a:rPr lang="fr-FR" sz="1200" dirty="0"/>
              <a:t>- </a:t>
            </a:r>
            <a:r>
              <a:rPr lang="fr-FR" sz="1200" dirty="0" err="1" smtClean="0"/>
              <a:t>Capacity</a:t>
            </a:r>
            <a:r>
              <a:rPr lang="fr-FR" sz="1200" dirty="0" smtClean="0"/>
              <a:t> building of </a:t>
            </a:r>
            <a:r>
              <a:rPr lang="fr-FR" sz="1200" dirty="0" err="1" smtClean="0"/>
              <a:t>researchers</a:t>
            </a:r>
            <a:r>
              <a:rPr lang="fr-FR" sz="1200" dirty="0" smtClean="0"/>
              <a:t> and non-</a:t>
            </a:r>
            <a:r>
              <a:rPr lang="fr-FR" sz="1200" dirty="0" err="1" smtClean="0"/>
              <a:t>researchers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90390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" r="3979"/>
          <a:stretch/>
        </p:blipFill>
        <p:spPr>
          <a:xfrm>
            <a:off x="1681225" y="4763365"/>
            <a:ext cx="3112779" cy="205001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"/>
          <a:stretch/>
        </p:blipFill>
        <p:spPr>
          <a:xfrm>
            <a:off x="2124364" y="2086671"/>
            <a:ext cx="2466109" cy="169978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/>
          <a:stretch/>
        </p:blipFill>
        <p:spPr>
          <a:xfrm>
            <a:off x="7481620" y="1942502"/>
            <a:ext cx="3091130" cy="2048695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63" y="4603750"/>
            <a:ext cx="2789237" cy="1741488"/>
          </a:xfr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1474187" y="1646393"/>
            <a:ext cx="3526854" cy="457994"/>
          </a:xfrm>
          <a:prstGeom prst="rect">
            <a:avLst/>
          </a:prstGeom>
          <a:solidFill>
            <a:schemeClr val="bg1">
              <a:alpha val="99000"/>
            </a:schemeClr>
          </a:solidFill>
          <a:ln w="254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/>
              <a:t>Participatory transfer of knowledge and </a:t>
            </a:r>
            <a:r>
              <a:rPr lang="en-GB" sz="1600" b="1" dirty="0" smtClean="0"/>
              <a:t>technology</a:t>
            </a:r>
            <a:endParaRPr lang="en-US" sz="1600" b="1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962006" y="1574769"/>
            <a:ext cx="3610744" cy="432048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Co-construction </a:t>
            </a:r>
            <a:r>
              <a:rPr lang="en-US" sz="1600" b="1" dirty="0" smtClean="0"/>
              <a:t>of innovation</a:t>
            </a:r>
            <a:endParaRPr lang="en-US" sz="1600" b="1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301180" y="4108698"/>
            <a:ext cx="4392488" cy="400643"/>
          </a:xfrm>
          <a:prstGeom prst="rect">
            <a:avLst/>
          </a:prstGeom>
          <a:solidFill>
            <a:schemeClr val="bg1">
              <a:alpha val="99000"/>
            </a:schemeClr>
          </a:solidFill>
          <a:ln w="254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/>
              <a:t>Support for innovation process</a:t>
            </a:r>
            <a:endParaRPr lang="en-US" sz="1600" b="1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7600853" y="4051548"/>
            <a:ext cx="2523553" cy="432048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/>
              <a:t>Open innovation</a:t>
            </a:r>
            <a:endParaRPr lang="en-US" sz="1600" b="1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379563" y="-7217"/>
            <a:ext cx="11363864" cy="11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en-US" dirty="0"/>
              <a:t>Research intervention models depend on the type of innovation, resources and strategic choices of research 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40514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Need</a:t>
            </a:r>
            <a:r>
              <a:rPr lang="fr-BE" dirty="0" smtClean="0"/>
              <a:t> to have  a </a:t>
            </a:r>
            <a:r>
              <a:rPr lang="fr-BE" dirty="0" err="1" smtClean="0"/>
              <a:t>broad</a:t>
            </a:r>
            <a:r>
              <a:rPr lang="fr-BE" dirty="0" smtClean="0"/>
              <a:t> perspective on innovation (AKIS)</a:t>
            </a:r>
          </a:p>
          <a:p>
            <a:r>
              <a:rPr lang="fr-BE" dirty="0" smtClean="0"/>
              <a:t>Diverse </a:t>
            </a:r>
            <a:r>
              <a:rPr lang="fr-BE" dirty="0" err="1" smtClean="0"/>
              <a:t>role</a:t>
            </a:r>
            <a:r>
              <a:rPr lang="fr-BE" dirty="0" smtClean="0"/>
              <a:t> of </a:t>
            </a:r>
            <a:r>
              <a:rPr lang="fr-BE" dirty="0" err="1" smtClean="0"/>
              <a:t>researchers</a:t>
            </a:r>
            <a:r>
              <a:rPr lang="fr-BE" dirty="0" smtClean="0"/>
              <a:t> and diverse </a:t>
            </a:r>
            <a:r>
              <a:rPr lang="fr-BE" dirty="0" err="1" smtClean="0"/>
              <a:t>models</a:t>
            </a:r>
            <a:r>
              <a:rPr lang="fr-BE" dirty="0" smtClean="0"/>
              <a:t> of </a:t>
            </a:r>
            <a:r>
              <a:rPr lang="fr-BE" dirty="0" err="1" smtClean="0"/>
              <a:t>research</a:t>
            </a:r>
            <a:r>
              <a:rPr lang="fr-BE" dirty="0" smtClean="0"/>
              <a:t> intervention</a:t>
            </a:r>
          </a:p>
          <a:p>
            <a:r>
              <a:rPr lang="fr-BE" dirty="0" err="1" smtClean="0"/>
              <a:t>Need</a:t>
            </a:r>
            <a:r>
              <a:rPr lang="fr-BE" dirty="0" smtClean="0"/>
              <a:t> to </a:t>
            </a:r>
            <a:r>
              <a:rPr lang="fr-BE" dirty="0" err="1" smtClean="0"/>
              <a:t>strengthen</a:t>
            </a:r>
            <a:r>
              <a:rPr lang="fr-BE" dirty="0" smtClean="0"/>
              <a:t> innovation </a:t>
            </a:r>
            <a:r>
              <a:rPr lang="fr-BE" dirty="0" err="1" smtClean="0"/>
              <a:t>policies</a:t>
            </a:r>
            <a:r>
              <a:rPr lang="fr-BE" dirty="0" smtClean="0"/>
              <a:t> and AKIS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5921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489</Words>
  <Application>Microsoft Office PowerPoint</Application>
  <PresentationFormat>Widescreen</PresentationFormat>
  <Paragraphs>76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di Office</vt:lpstr>
      <vt:lpstr>How to support innovation through research for the transformation of the agri-food systems in Africa? </vt:lpstr>
      <vt:lpstr>The innovation model of transfer of knowledge and technology </vt:lpstr>
      <vt:lpstr>The multi-stakeholder model of innovation</vt:lpstr>
      <vt:lpstr>How to support innovation : type of ISS depending on innovation phases</vt:lpstr>
      <vt:lpstr>Four key generic innovation services</vt:lpstr>
      <vt:lpstr>PowerPoint Presentation</vt:lpstr>
      <vt:lpstr>PowerPoint Presentation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Carlo Sansiviero</dc:creator>
  <cp:lastModifiedBy>FAURE Guy (DEVCO)</cp:lastModifiedBy>
  <cp:revision>12</cp:revision>
  <dcterms:created xsi:type="dcterms:W3CDTF">2021-04-23T08:14:08Z</dcterms:created>
  <dcterms:modified xsi:type="dcterms:W3CDTF">2021-05-24T16:45:53Z</dcterms:modified>
</cp:coreProperties>
</file>