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</p:sldMasterIdLst>
  <p:notesMasterIdLst>
    <p:notesMasterId r:id="rId17"/>
  </p:notesMasterIdLst>
  <p:sldIdLst>
    <p:sldId id="308" r:id="rId5"/>
    <p:sldId id="380" r:id="rId6"/>
    <p:sldId id="397" r:id="rId7"/>
    <p:sldId id="398" r:id="rId8"/>
    <p:sldId id="363" r:id="rId9"/>
    <p:sldId id="395" r:id="rId10"/>
    <p:sldId id="371" r:id="rId11"/>
    <p:sldId id="372" r:id="rId12"/>
    <p:sldId id="373" r:id="rId13"/>
    <p:sldId id="374" r:id="rId14"/>
    <p:sldId id="391" r:id="rId15"/>
    <p:sldId id="400" r:id="rId16"/>
  </p:sldIdLst>
  <p:sldSz cx="9985375" cy="5616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2" userDrawn="1">
          <p15:clr>
            <a:srgbClr val="A4A3A4"/>
          </p15:clr>
        </p15:guide>
        <p15:guide id="2" pos="31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DRIGUEZ SARRO Maria Mercedes (EEAS)" initials="RSMM(" lastIdx="6" clrIdx="0">
    <p:extLst>
      <p:ext uri="{19B8F6BF-5375-455C-9EA6-DF929625EA0E}">
        <p15:presenceInfo xmlns:p15="http://schemas.microsoft.com/office/powerpoint/2012/main" userId="RODRIGUEZ SARRO Maria Mercedes (EEA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99"/>
    <a:srgbClr val="CE1126"/>
    <a:srgbClr val="006239"/>
    <a:srgbClr val="FF4E12"/>
    <a:srgbClr val="FFD520"/>
    <a:srgbClr val="0097C3"/>
    <a:srgbClr val="FFB700"/>
    <a:srgbClr val="F5CE2A"/>
    <a:srgbClr val="9BB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2117" autoAdjust="0"/>
  </p:normalViewPr>
  <p:slideViewPr>
    <p:cSldViewPr snapToGrid="0" showGuides="1">
      <p:cViewPr varScale="1">
        <p:scale>
          <a:sx n="117" d="100"/>
          <a:sy n="117" d="100"/>
        </p:scale>
        <p:origin x="1004" y="80"/>
      </p:cViewPr>
      <p:guideLst>
        <p:guide orient="horz" pos="1792"/>
        <p:guide pos="314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4EDB6-D969-475C-BFB7-C8B21B196ED7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BD435-AFFB-4B94-8764-5BC75E2223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4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084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60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70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6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7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80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8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10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85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16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11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gradFill>
            <a:gsLst>
              <a:gs pos="0">
                <a:srgbClr val="DBD2CC"/>
              </a:gs>
              <a:gs pos="25000">
                <a:srgbClr val="F5CE2A"/>
              </a:gs>
              <a:gs pos="75000">
                <a:srgbClr val="003399"/>
              </a:gs>
              <a:gs pos="50000">
                <a:srgbClr val="FA6E25"/>
              </a:gs>
              <a:gs pos="100000">
                <a:srgbClr val="9BB1DC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</p:pic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0" y="2508251"/>
            <a:ext cx="9985375" cy="564888"/>
          </a:xfrm>
          <a:prstGeom prst="rect">
            <a:avLst/>
          </a:prstGeom>
        </p:spPr>
        <p:txBody>
          <a:bodyPr/>
          <a:lstStyle>
            <a:lvl1pPr algn="ctr">
              <a:defRPr sz="3200"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1pPr>
            <a:lvl2pPr marL="374447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2pPr>
            <a:lvl3pPr marL="748894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3pPr>
            <a:lvl4pPr marL="1123341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4pPr>
            <a:lvl5pPr marL="1497788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556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6495" y="5205733"/>
            <a:ext cx="2246709" cy="299031"/>
          </a:xfrm>
          <a:prstGeom prst="rect">
            <a:avLst/>
          </a:prstGeom>
        </p:spPr>
        <p:txBody>
          <a:bodyPr/>
          <a:lstStyle/>
          <a:p>
            <a:fld id="{0B8FB8B2-E5E6-4661-98FB-ABC898B9EE12}" type="datetimeFigureOut">
              <a:rPr lang="en-GB" smtClean="0"/>
              <a:t>26/05/2021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07656" y="5205733"/>
            <a:ext cx="3370064" cy="299031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52171" y="5205733"/>
            <a:ext cx="2246709" cy="299031"/>
          </a:xfrm>
          <a:prstGeom prst="rect">
            <a:avLst/>
          </a:prstGeom>
        </p:spPr>
        <p:txBody>
          <a:bodyPr/>
          <a:lstStyle/>
          <a:p>
            <a:fld id="{6837DFC1-C186-431C-8681-C60978C59A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331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9985375" cy="883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883004"/>
            <a:ext cx="9985375" cy="4733571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93" y="211332"/>
            <a:ext cx="1359388" cy="94384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77447" y="1631880"/>
            <a:ext cx="8243523" cy="1760420"/>
          </a:xfrm>
        </p:spPr>
        <p:txBody>
          <a:bodyPr wrap="none" anchor="t">
            <a:noAutofit/>
          </a:bodyPr>
          <a:lstStyle>
            <a:lvl1pPr algn="l">
              <a:defRPr sz="4914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6495" y="1620703"/>
            <a:ext cx="0" cy="3995872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702069" y="5420973"/>
            <a:ext cx="579375" cy="197042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877448" y="3618300"/>
            <a:ext cx="8243523" cy="735244"/>
          </a:xfrm>
        </p:spPr>
        <p:txBody>
          <a:bodyPr>
            <a:noAutofit/>
          </a:bodyPr>
          <a:lstStyle>
            <a:lvl1pPr marL="0" indent="0" algn="l">
              <a:buNone/>
              <a:defRPr sz="2293" i="0">
                <a:solidFill>
                  <a:schemeClr val="accent5"/>
                </a:solidFill>
              </a:defRPr>
            </a:lvl1pPr>
            <a:lvl2pPr marL="374447" indent="0" algn="ctr">
              <a:buNone/>
              <a:defRPr sz="1638"/>
            </a:lvl2pPr>
            <a:lvl3pPr marL="748894" indent="0" algn="ctr">
              <a:buNone/>
              <a:defRPr sz="1474"/>
            </a:lvl3pPr>
            <a:lvl4pPr marL="1123340" indent="0" algn="ctr">
              <a:buNone/>
              <a:defRPr sz="1310"/>
            </a:lvl4pPr>
            <a:lvl5pPr marL="1497787" indent="0" algn="ctr">
              <a:buNone/>
              <a:defRPr sz="1310"/>
            </a:lvl5pPr>
            <a:lvl6pPr marL="1872234" indent="0" algn="ctr">
              <a:buNone/>
              <a:defRPr sz="1310"/>
            </a:lvl6pPr>
            <a:lvl7pPr marL="2246681" indent="0" algn="ctr">
              <a:buNone/>
              <a:defRPr sz="1310"/>
            </a:lvl7pPr>
            <a:lvl8pPr marL="2621128" indent="0" algn="ctr">
              <a:buNone/>
              <a:defRPr sz="1310"/>
            </a:lvl8pPr>
            <a:lvl9pPr marL="2995574" indent="0" algn="ctr">
              <a:buNone/>
              <a:defRPr sz="131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992688" y="4551819"/>
            <a:ext cx="4128069" cy="433240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802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7546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686494" y="0"/>
            <a:ext cx="1" cy="1045313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95031" y="395454"/>
            <a:ext cx="8612386" cy="640736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041698" y="1768965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041697" y="3250440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179870" y="1768964"/>
            <a:ext cx="2016070" cy="1341622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7318044" y="3250439"/>
            <a:ext cx="2063906" cy="1341621"/>
          </a:xfrm>
          <a:noFill/>
        </p:spPr>
        <p:txBody>
          <a:bodyPr tIns="90000"/>
          <a:lstStyle>
            <a:lvl1pPr marL="0" indent="0" algn="l">
              <a:buNone/>
              <a:defRPr sz="1638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46543" y="1768965"/>
            <a:ext cx="2063906" cy="1341622"/>
          </a:xfrm>
          <a:noFill/>
        </p:spPr>
        <p:txBody>
          <a:bodyPr tIns="90000"/>
          <a:lstStyle>
            <a:lvl1pPr marL="0" indent="0" algn="r">
              <a:buNone/>
              <a:defRPr sz="1638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5179872" y="3250439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846543" y="3250440"/>
            <a:ext cx="2063906" cy="1341621"/>
          </a:xfrm>
          <a:noFill/>
        </p:spPr>
        <p:txBody>
          <a:bodyPr tIns="90000"/>
          <a:lstStyle>
            <a:lvl1pPr marL="0" indent="0" algn="r">
              <a:buNone/>
              <a:defRPr sz="1638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7343511" y="1768964"/>
            <a:ext cx="2063906" cy="1341622"/>
          </a:xfrm>
          <a:noFill/>
        </p:spPr>
        <p:txBody>
          <a:bodyPr tIns="90000"/>
          <a:lstStyle>
            <a:lvl1pPr marL="0" indent="0" algn="l">
              <a:buNone/>
              <a:defRPr sz="1638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4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8157" y="2560961"/>
            <a:ext cx="8269061" cy="499836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8257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hit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8157" y="2560961"/>
            <a:ext cx="8269061" cy="499836"/>
          </a:xfrm>
          <a:prstGeom prst="rect">
            <a:avLst/>
          </a:prstGeom>
        </p:spPr>
        <p:txBody>
          <a:bodyPr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5957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111389" y="111319"/>
            <a:ext cx="9754502" cy="5390985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408553" y="0"/>
            <a:ext cx="1929960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114658" y="2417075"/>
            <a:ext cx="2967569" cy="407892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1114658" y="3207848"/>
            <a:ext cx="2967569" cy="407892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14657" y="1626302"/>
            <a:ext cx="2967570" cy="407892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4658" y="3998621"/>
            <a:ext cx="2967569" cy="407892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4657" y="530511"/>
            <a:ext cx="3943572" cy="407892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FontTx/>
              <a:buNone/>
              <a:defRPr sz="2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191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photo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4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35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IE" dirty="0"/>
              <a:t>Click to add text</a:t>
            </a:r>
            <a:endParaRPr lang="en-GB" dirty="0"/>
          </a:p>
        </p:txBody>
      </p:sp>
      <p:sp>
        <p:nvSpPr>
          <p:cNvPr id="36" name="Picture Placeholder 41"/>
          <p:cNvSpPr>
            <a:spLocks noGrp="1"/>
          </p:cNvSpPr>
          <p:nvPr>
            <p:ph type="pic" sz="quarter" idx="12" hasCustomPrompt="1"/>
          </p:nvPr>
        </p:nvSpPr>
        <p:spPr>
          <a:xfrm>
            <a:off x="6421438" y="1371600"/>
            <a:ext cx="2911136" cy="28924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IE" dirty="0"/>
              <a:t>Click to add picture</a:t>
            </a:r>
            <a:endParaRPr lang="en-GB" dirty="0"/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38" name="Rectangle 37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72835" y="4820881"/>
              <a:ext cx="2659600" cy="534328"/>
              <a:chOff x="372835" y="4820881"/>
              <a:chExt cx="2659600" cy="534328"/>
            </a:xfrm>
            <a:solidFill>
              <a:schemeClr val="bg1"/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372835" y="4820881"/>
                <a:ext cx="2386604" cy="534328"/>
                <a:chOff x="815523" y="4954553"/>
                <a:chExt cx="2386604" cy="534328"/>
              </a:xfrm>
              <a:grpFill/>
            </p:grpSpPr>
            <p:pic>
              <p:nvPicPr>
                <p:cNvPr id="43" name="Picture 4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59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5" name="Picture 4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6" name="Picture 45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537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6209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594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5481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4863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7434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742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6642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5387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1" name="Picture 40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1382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2" name="Picture 41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48468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photo whi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5" name="TextBox 4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7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8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 dirty="0"/>
              <a:t>Click to add text</a:t>
            </a:r>
            <a:endParaRPr lang="en-GB" dirty="0"/>
          </a:p>
        </p:txBody>
      </p:sp>
      <p:sp>
        <p:nvSpPr>
          <p:cNvPr id="9" name="Picture Placeholder 41"/>
          <p:cNvSpPr>
            <a:spLocks noGrp="1"/>
          </p:cNvSpPr>
          <p:nvPr>
            <p:ph type="pic" sz="quarter" idx="12" hasCustomPrompt="1"/>
          </p:nvPr>
        </p:nvSpPr>
        <p:spPr>
          <a:xfrm>
            <a:off x="6421438" y="1371600"/>
            <a:ext cx="2911136" cy="2892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IE" dirty="0"/>
              <a:t>Click to add picture</a:t>
            </a:r>
            <a:endParaRPr lang="en-GB" dirty="0"/>
          </a:p>
        </p:txBody>
      </p:sp>
      <p:grpSp>
        <p:nvGrpSpPr>
          <p:cNvPr id="38" name="Group 37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39" name="Rectangle 38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41" name="Group 40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5" name="Picture 44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6" name="Picture 4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2" name="Picture 41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3" name="Picture 42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77352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gradFill>
            <a:gsLst>
              <a:gs pos="0">
                <a:srgbClr val="DBD2CC"/>
              </a:gs>
              <a:gs pos="25000">
                <a:srgbClr val="F5CE2A"/>
              </a:gs>
              <a:gs pos="75000">
                <a:srgbClr val="003399"/>
              </a:gs>
              <a:gs pos="50000">
                <a:srgbClr val="FA6E25"/>
              </a:gs>
              <a:gs pos="100000">
                <a:srgbClr val="9BB1DC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 dirty="0">
                <a:gradFill>
                  <a:gsLst>
                    <a:gs pos="0">
                      <a:srgbClr val="DBD2CC"/>
                    </a:gs>
                    <a:gs pos="25000">
                      <a:srgbClr val="FFC000"/>
                    </a:gs>
                    <a:gs pos="75000">
                      <a:srgbClr val="003399"/>
                    </a:gs>
                    <a:gs pos="50000">
                      <a:srgbClr val="FA6E25"/>
                    </a:gs>
                    <a:gs pos="100000">
                      <a:srgbClr val="9BB1DC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45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/>
            </a:lvl1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46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 dirty="0"/>
              <a:t>Click to add text</a:t>
            </a:r>
            <a:endParaRPr lang="en-GB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dirty="0"/>
              <a:t>Chart title</a:t>
            </a:r>
            <a:endParaRPr lang="en-GB" dirty="0"/>
          </a:p>
        </p:txBody>
      </p:sp>
      <p:grpSp>
        <p:nvGrpSpPr>
          <p:cNvPr id="47" name="Group 46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48" name="Rectangle 47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50" name="Group 49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1" name="Picture 70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2" name="Picture 71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3" name="Picture 72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4" name="Picture 73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5" name="Picture 74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6" name="Picture 75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7" name="Picture 76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8" name="Picture 77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9" name="Picture 78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51" name="Picture 50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99622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5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IE" dirty="0"/>
              <a:t>Click to add text</a:t>
            </a:r>
            <a:endParaRPr lang="en-GB" dirty="0"/>
          </a:p>
        </p:txBody>
      </p:sp>
      <p:sp>
        <p:nvSpPr>
          <p:cNvPr id="37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38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Chart title</a:t>
            </a:r>
            <a:endParaRPr lang="en-GB" dirty="0"/>
          </a:p>
        </p:txBody>
      </p:sp>
      <p:grpSp>
        <p:nvGrpSpPr>
          <p:cNvPr id="73" name="Group 72"/>
          <p:cNvGrpSpPr/>
          <p:nvPr userDrawn="1"/>
        </p:nvGrpSpPr>
        <p:grpSpPr>
          <a:xfrm>
            <a:off x="758401" y="4894497"/>
            <a:ext cx="2873072" cy="642276"/>
            <a:chOff x="258714" y="4768065"/>
            <a:chExt cx="2873072" cy="642276"/>
          </a:xfrm>
        </p:grpSpPr>
        <p:sp>
          <p:nvSpPr>
            <p:cNvPr id="74" name="Rectangle 73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372835" y="4820881"/>
              <a:ext cx="2659600" cy="534328"/>
              <a:chOff x="372835" y="4820881"/>
              <a:chExt cx="2659600" cy="534328"/>
            </a:xfrm>
            <a:solidFill>
              <a:schemeClr val="bg1"/>
            </a:solidFill>
          </p:grpSpPr>
          <p:grpSp>
            <p:nvGrpSpPr>
              <p:cNvPr id="76" name="Group 75"/>
              <p:cNvGrpSpPr/>
              <p:nvPr/>
            </p:nvGrpSpPr>
            <p:grpSpPr>
              <a:xfrm>
                <a:off x="372835" y="4820881"/>
                <a:ext cx="2386604" cy="534328"/>
                <a:chOff x="815523" y="4954553"/>
                <a:chExt cx="2386604" cy="534328"/>
              </a:xfrm>
              <a:grpFill/>
            </p:grpSpPr>
            <p:pic>
              <p:nvPicPr>
                <p:cNvPr id="79" name="Picture 78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59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0" name="Picture 79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1" name="Picture 8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2" name="Picture 81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537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3" name="Picture 8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4" name="Picture 83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6209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5" name="Picture 84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594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6" name="Picture 85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7" name="Picture 86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8" name="Picture 87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5481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9" name="Picture 88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4863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0" name="Picture 89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1" name="Picture 90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7434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2" name="Picture 91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3" name="Picture 92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4" name="Picture 93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5" name="Picture 94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6" name="Picture 95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742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7" name="Picture 96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6642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8" name="Picture 97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9" name="Picture 98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0" name="Picture 99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5387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1" name="Picture 100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2" name="Picture 101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3" name="Picture 102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4" name="Picture 103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5" name="Picture 104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77" name="Picture 76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1382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8" name="Picture 77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08841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whi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5" name="TextBox 4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8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 dirty="0"/>
              <a:t>Click to add text</a:t>
            </a:r>
            <a:endParaRPr lang="en-GB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/>
            </a:lvl1pPr>
          </a:lstStyle>
          <a:p>
            <a:pPr lvl="0"/>
            <a:r>
              <a:rPr lang="en-US" dirty="0"/>
              <a:t>Title here</a:t>
            </a:r>
            <a:endParaRPr lang="en-GB" dirty="0"/>
          </a:p>
        </p:txBody>
      </p:sp>
      <p:sp>
        <p:nvSpPr>
          <p:cNvPr id="39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dirty="0"/>
              <a:t>Chart title</a:t>
            </a:r>
            <a:endParaRPr lang="en-GB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42" name="Rectangle 41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44" name="Group 43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1" name="Picture 70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2" name="Picture 71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3" name="Picture 72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6" name="Picture 45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417861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660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21" r:id="rId3"/>
    <p:sldLayoutId id="2147483722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04" r:id="rId10"/>
    <p:sldLayoutId id="2147483723" r:id="rId11"/>
    <p:sldLayoutId id="2147483724" r:id="rId12"/>
  </p:sldLayoutIdLst>
  <p:txStyles>
    <p:titleStyle>
      <a:lvl1pPr algn="l" defTabSz="748894" rtl="0" eaLnBrk="1" latinLnBrk="0" hangingPunct="1">
        <a:lnSpc>
          <a:spcPct val="90000"/>
        </a:lnSpc>
        <a:spcBef>
          <a:spcPct val="0"/>
        </a:spcBef>
        <a:buNone/>
        <a:defRPr sz="36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223" indent="-187223" algn="l" defTabSz="748894" rtl="0" eaLnBrk="1" latinLnBrk="0" hangingPunct="1">
        <a:lnSpc>
          <a:spcPct val="90000"/>
        </a:lnSpc>
        <a:spcBef>
          <a:spcPts val="819"/>
        </a:spcBef>
        <a:buFont typeface="Arial" panose="020B0604020202020204" pitchFamily="34" charset="0"/>
        <a:buChar char="•"/>
        <a:defRPr sz="2293" kern="1200">
          <a:solidFill>
            <a:schemeClr val="tx1"/>
          </a:solidFill>
          <a:latin typeface="+mn-lt"/>
          <a:ea typeface="+mn-ea"/>
          <a:cs typeface="+mn-cs"/>
        </a:defRPr>
      </a:lvl1pPr>
      <a:lvl2pPr marL="561670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966" kern="1200">
          <a:solidFill>
            <a:schemeClr val="tx1"/>
          </a:solidFill>
          <a:latin typeface="+mn-lt"/>
          <a:ea typeface="+mn-ea"/>
          <a:cs typeface="+mn-cs"/>
        </a:defRPr>
      </a:lvl2pPr>
      <a:lvl3pPr marL="93611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638" kern="1200">
          <a:solidFill>
            <a:schemeClr val="tx1"/>
          </a:solidFill>
          <a:latin typeface="+mn-lt"/>
          <a:ea typeface="+mn-ea"/>
          <a:cs typeface="+mn-cs"/>
        </a:defRPr>
      </a:lvl3pPr>
      <a:lvl4pPr marL="131056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68501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205945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43390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80835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3182798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7444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2pPr>
      <a:lvl3pPr marL="74889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3pPr>
      <a:lvl4pPr marL="112334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49778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187223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246681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621128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299557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58210" y="2257145"/>
            <a:ext cx="184731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fr-BE" sz="4000" b="1" dirty="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23180" y="1083400"/>
            <a:ext cx="8261874" cy="3763262"/>
          </a:xfrm>
        </p:spPr>
        <p:txBody>
          <a:bodyPr/>
          <a:lstStyle/>
          <a:p>
            <a:pPr marL="0" indent="0">
              <a:buNone/>
            </a:pPr>
            <a:r>
              <a:rPr lang="en-IE" dirty="0" smtClean="0"/>
              <a:t>Regional programming </a:t>
            </a:r>
          </a:p>
          <a:p>
            <a:pPr marL="0" indent="0">
              <a:buNone/>
            </a:pPr>
            <a:r>
              <a:rPr lang="en-IE" dirty="0" smtClean="0"/>
              <a:t>Americas and the </a:t>
            </a:r>
            <a:r>
              <a:rPr lang="en-IE" dirty="0" err="1" smtClean="0"/>
              <a:t>caribbean</a:t>
            </a:r>
            <a:endParaRPr lang="en-IE" dirty="0" smtClean="0"/>
          </a:p>
          <a:p>
            <a:pPr marL="0" indent="0">
              <a:buNone/>
            </a:pPr>
            <a:r>
              <a:rPr lang="en-IE" sz="2400" dirty="0" smtClean="0"/>
              <a:t>---------</a:t>
            </a:r>
          </a:p>
          <a:p>
            <a:pPr marL="0" indent="0">
              <a:buNone/>
            </a:pPr>
            <a:r>
              <a:rPr lang="en-IE" sz="2400" dirty="0" smtClean="0"/>
              <a:t>Consultation  </a:t>
            </a:r>
          </a:p>
          <a:p>
            <a:pPr marL="0" indent="0">
              <a:buNone/>
            </a:pPr>
            <a:r>
              <a:rPr lang="en-IE" sz="2400" dirty="0" smtClean="0"/>
              <a:t>CIVIL SOCIETY &amp; Local </a:t>
            </a:r>
            <a:r>
              <a:rPr lang="en-IE" sz="2400" smtClean="0"/>
              <a:t>autHorities</a:t>
            </a:r>
            <a:endParaRPr lang="en-IE" sz="2400" dirty="0" smtClean="0"/>
          </a:p>
          <a:p>
            <a:pPr marL="0" indent="0">
              <a:buNone/>
            </a:pPr>
            <a:r>
              <a:rPr lang="en-IE" sz="2400" dirty="0" smtClean="0"/>
              <a:t>28 May  2021</a:t>
            </a:r>
          </a:p>
          <a:p>
            <a:pPr marL="0" indent="0">
              <a:buNone/>
            </a:pPr>
            <a:r>
              <a:rPr lang="en-IE" sz="2400" dirty="0" smtClean="0"/>
              <a:t>_______________</a:t>
            </a:r>
          </a:p>
          <a:p>
            <a:pPr marL="0" indent="0">
              <a:buNone/>
            </a:pPr>
            <a:r>
              <a:rPr lang="en-IE" sz="2400" i="1" dirty="0" smtClean="0"/>
              <a:t>Joint EEAS-INTPA presentation</a:t>
            </a:r>
          </a:p>
        </p:txBody>
      </p:sp>
    </p:spTree>
    <p:extLst>
      <p:ext uri="{BB962C8B-B14F-4D97-AF65-F5344CB8AC3E}">
        <p14:creationId xmlns:p14="http://schemas.microsoft.com/office/powerpoint/2010/main" val="173661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877960"/>
          </a:xfrm>
        </p:spPr>
        <p:txBody>
          <a:bodyPr/>
          <a:lstStyle/>
          <a:p>
            <a:pPr algn="ctr"/>
            <a:r>
              <a:rPr lang="en-GB" dirty="0" smtClean="0"/>
              <a:t>Priority area 5 – SOCIAL COHESION AND </a:t>
            </a:r>
          </a:p>
          <a:p>
            <a:pPr algn="ctr"/>
            <a:r>
              <a:rPr lang="en-GB" dirty="0" smtClean="0"/>
              <a:t>FIGHTING INEQUALITIES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460665"/>
            <a:ext cx="8563170" cy="3372593"/>
          </a:xfrm>
        </p:spPr>
        <p:txBody>
          <a:bodyPr/>
          <a:lstStyle/>
          <a:p>
            <a:r>
              <a:rPr lang="en-US" b="0" dirty="0" smtClean="0">
                <a:solidFill>
                  <a:srgbClr val="000000"/>
                </a:solidFill>
              </a:rPr>
              <a:t>1</a:t>
            </a:r>
            <a:r>
              <a:rPr lang="en-US" b="0" dirty="0">
                <a:solidFill>
                  <a:srgbClr val="000000"/>
                </a:solidFill>
              </a:rPr>
              <a:t>: Strengthening social contracts, guaranteeing inclusive participation in public policies </a:t>
            </a:r>
          </a:p>
          <a:p>
            <a:r>
              <a:rPr lang="en-US" b="0" dirty="0" smtClean="0">
                <a:solidFill>
                  <a:srgbClr val="000000"/>
                </a:solidFill>
              </a:rPr>
              <a:t>2</a:t>
            </a:r>
            <a:r>
              <a:rPr lang="en-US" b="0" dirty="0">
                <a:solidFill>
                  <a:srgbClr val="000000"/>
                </a:solidFill>
              </a:rPr>
              <a:t>: Improving equitable revenue collection, effective and efficient allocation and use of public resources to finance key social sectors, reducing inequalities and addressing informality</a:t>
            </a:r>
          </a:p>
          <a:p>
            <a:r>
              <a:rPr lang="en-US" b="0" dirty="0" smtClean="0">
                <a:solidFill>
                  <a:srgbClr val="000000"/>
                </a:solidFill>
              </a:rPr>
              <a:t>3</a:t>
            </a:r>
            <a:r>
              <a:rPr lang="en-US" b="0" dirty="0">
                <a:solidFill>
                  <a:srgbClr val="000000"/>
                </a:solidFill>
              </a:rPr>
              <a:t>: Strengthening systems to protect people from risks and ensure equal access to public goods and services (particularly for the most vulnerable).</a:t>
            </a:r>
          </a:p>
          <a:p>
            <a:r>
              <a:rPr lang="en-US" b="0" dirty="0" smtClean="0">
                <a:solidFill>
                  <a:srgbClr val="000000"/>
                </a:solidFill>
              </a:rPr>
              <a:t>4: </a:t>
            </a:r>
            <a:r>
              <a:rPr lang="en-US" b="0" dirty="0">
                <a:solidFill>
                  <a:srgbClr val="000000"/>
                </a:solidFill>
              </a:rPr>
              <a:t>Enhancing regional and bi-regional dialogue on social cohesion and inequality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8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616703"/>
          </a:xfrm>
        </p:spPr>
        <p:txBody>
          <a:bodyPr/>
          <a:lstStyle/>
          <a:p>
            <a:pPr algn="ctr"/>
            <a:r>
              <a:rPr lang="en-GB" dirty="0" smtClean="0"/>
              <a:t>EU- Caribbean Window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318162"/>
            <a:ext cx="8563170" cy="3515096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rgbClr val="000000"/>
                </a:solidFill>
              </a:rPr>
              <a:t>R</a:t>
            </a:r>
            <a:r>
              <a:rPr lang="es-ES" dirty="0" err="1" smtClean="0">
                <a:solidFill>
                  <a:srgbClr val="000000"/>
                </a:solidFill>
              </a:rPr>
              <a:t>espond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>
                <a:solidFill>
                  <a:srgbClr val="000000"/>
                </a:solidFill>
              </a:rPr>
              <a:t>to </a:t>
            </a:r>
            <a:r>
              <a:rPr lang="en-GB" dirty="0">
                <a:solidFill>
                  <a:srgbClr val="000000"/>
                </a:solidFill>
              </a:rPr>
              <a:t>Caribbean specificities</a:t>
            </a:r>
            <a:r>
              <a:rPr lang="en-GB" b="0" dirty="0">
                <a:solidFill>
                  <a:srgbClr val="000000"/>
                </a:solidFill>
              </a:rPr>
              <a:t>: vulnerability to external shocks (including COVID19 impact); </a:t>
            </a:r>
            <a:r>
              <a:rPr lang="en-GB" b="0" dirty="0" err="1" smtClean="0">
                <a:solidFill>
                  <a:srgbClr val="000000"/>
                </a:solidFill>
              </a:rPr>
              <a:t>Brexit</a:t>
            </a:r>
            <a:endParaRPr lang="en-GB" b="0" dirty="0">
              <a:solidFill>
                <a:srgbClr val="00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rgbClr val="000000"/>
                </a:solidFill>
              </a:rPr>
              <a:t>Translating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 err="1">
                <a:solidFill>
                  <a:srgbClr val="000000"/>
                </a:solidFill>
              </a:rPr>
              <a:t>the</a:t>
            </a:r>
            <a:r>
              <a:rPr lang="es-ES" dirty="0">
                <a:solidFill>
                  <a:srgbClr val="000000"/>
                </a:solidFill>
              </a:rPr>
              <a:t> Post-Cotonou </a:t>
            </a:r>
            <a:r>
              <a:rPr lang="es-ES" dirty="0" err="1">
                <a:solidFill>
                  <a:srgbClr val="000000"/>
                </a:solidFill>
              </a:rPr>
              <a:t>Agreement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into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action</a:t>
            </a:r>
            <a:r>
              <a:rPr lang="es-ES" b="0" dirty="0">
                <a:solidFill>
                  <a:srgbClr val="000000"/>
                </a:solidFill>
              </a:rPr>
              <a:t>: </a:t>
            </a:r>
            <a:r>
              <a:rPr lang="es-ES" b="0" dirty="0" err="1">
                <a:solidFill>
                  <a:srgbClr val="000000"/>
                </a:solidFill>
              </a:rPr>
              <a:t>shift</a:t>
            </a:r>
            <a:r>
              <a:rPr lang="es-ES" b="0" dirty="0">
                <a:solidFill>
                  <a:srgbClr val="000000"/>
                </a:solidFill>
              </a:rPr>
              <a:t> to a more </a:t>
            </a:r>
            <a:r>
              <a:rPr lang="es-ES" b="0" dirty="0" err="1">
                <a:solidFill>
                  <a:srgbClr val="000000"/>
                </a:solidFill>
              </a:rPr>
              <a:t>strategic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relationship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framed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by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three</a:t>
            </a:r>
            <a:r>
              <a:rPr lang="es-ES" b="0" dirty="0">
                <a:solidFill>
                  <a:srgbClr val="000000"/>
                </a:solidFill>
              </a:rPr>
              <a:t> EU-</a:t>
            </a:r>
            <a:r>
              <a:rPr lang="es-ES" b="0" dirty="0" err="1">
                <a:solidFill>
                  <a:srgbClr val="000000"/>
                </a:solidFill>
              </a:rPr>
              <a:t>Caribbean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>
                <a:solidFill>
                  <a:srgbClr val="000000"/>
                </a:solidFill>
              </a:rPr>
              <a:t>partnerships</a:t>
            </a:r>
            <a:r>
              <a:rPr lang="es-ES" b="0" dirty="0">
                <a:solidFill>
                  <a:srgbClr val="000000"/>
                </a:solidFill>
              </a:rPr>
              <a:t>, </a:t>
            </a:r>
            <a:r>
              <a:rPr lang="es-ES" b="0" dirty="0" err="1">
                <a:solidFill>
                  <a:srgbClr val="000000"/>
                </a:solidFill>
              </a:rPr>
              <a:t>with</a:t>
            </a:r>
            <a:r>
              <a:rPr lang="es-ES" b="0" dirty="0">
                <a:solidFill>
                  <a:srgbClr val="000000"/>
                </a:solidFill>
              </a:rPr>
              <a:t> EU-CARIFORUM EPA as a </a:t>
            </a:r>
            <a:r>
              <a:rPr lang="es-ES" b="0" dirty="0" err="1">
                <a:solidFill>
                  <a:srgbClr val="000000"/>
                </a:solidFill>
              </a:rPr>
              <a:t>major</a:t>
            </a:r>
            <a:r>
              <a:rPr lang="es-ES" b="0" dirty="0">
                <a:solidFill>
                  <a:srgbClr val="000000"/>
                </a:solidFill>
              </a:rPr>
              <a:t> </a:t>
            </a:r>
            <a:r>
              <a:rPr lang="es-ES" b="0" dirty="0" err="1" smtClean="0">
                <a:solidFill>
                  <a:srgbClr val="000000"/>
                </a:solidFill>
              </a:rPr>
              <a:t>cornerstone</a:t>
            </a:r>
            <a:r>
              <a:rPr lang="es-ES" b="0" dirty="0" smtClean="0">
                <a:solidFill>
                  <a:srgbClr val="000000"/>
                </a:solidFill>
              </a:rPr>
              <a:t> </a:t>
            </a:r>
            <a:endParaRPr lang="en-GB" b="0" dirty="0">
              <a:solidFill>
                <a:srgbClr val="00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EUR 800M for the Caribbean</a:t>
            </a:r>
            <a:r>
              <a:rPr lang="en-US" b="0" dirty="0">
                <a:solidFill>
                  <a:srgbClr val="000000"/>
                </a:solidFill>
              </a:rPr>
              <a:t>: bottom up approach and ownership of countries regarding regional and multi-country initiative. Articulated with EU policy dialogue and building upon bilateral interventions.  </a:t>
            </a:r>
            <a:endParaRPr lang="en-GB" b="0" dirty="0">
              <a:solidFill>
                <a:srgbClr val="000000"/>
              </a:solidFill>
            </a:endParaRPr>
          </a:p>
          <a:p>
            <a:r>
              <a:rPr lang="fr-BE" sz="2400" dirty="0"/>
              <a:t> </a:t>
            </a:r>
            <a:endParaRPr lang="en-GB" dirty="0"/>
          </a:p>
          <a:p>
            <a:r>
              <a:rPr lang="en-GB" sz="2400" dirty="0"/>
              <a:t>  </a:t>
            </a:r>
          </a:p>
          <a:p>
            <a:r>
              <a:rPr lang="en-US" sz="2400" dirty="0"/>
              <a:t> </a:t>
            </a:r>
            <a:endParaRPr lang="en-GB" sz="2400" dirty="0"/>
          </a:p>
          <a:p>
            <a:pPr fontAlgn="base"/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1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4284" y="1588660"/>
            <a:ext cx="9311778" cy="4027915"/>
          </a:xfrm>
        </p:spPr>
        <p:txBody>
          <a:bodyPr/>
          <a:lstStyle/>
          <a:p>
            <a:pPr fontAlgn="base"/>
            <a:r>
              <a:rPr lang="en-GB" sz="2200" dirty="0" smtClean="0">
                <a:solidFill>
                  <a:srgbClr val="000000"/>
                </a:solidFill>
              </a:rPr>
              <a:t>Partnership 1 for a Green Deal</a:t>
            </a:r>
          </a:p>
          <a:p>
            <a:pPr marL="374447" lvl="1" indent="0" fontAlgn="base">
              <a:buNone/>
            </a:pPr>
            <a:r>
              <a:rPr lang="en-GB" sz="1800" dirty="0" smtClean="0">
                <a:solidFill>
                  <a:srgbClr val="000000"/>
                </a:solidFill>
              </a:rPr>
              <a:t>1) The Caribbean is more resilient to the impact of climate change and natural hazards</a:t>
            </a:r>
          </a:p>
          <a:p>
            <a:pPr marL="374447" lvl="1" indent="0" fontAlgn="base">
              <a:buNone/>
            </a:pPr>
            <a:r>
              <a:rPr lang="en-GB" sz="1800" dirty="0" smtClean="0">
                <a:solidFill>
                  <a:srgbClr val="000000"/>
                </a:solidFill>
              </a:rPr>
              <a:t>2) Caribbean countries scale up their inclusive green transition</a:t>
            </a:r>
          </a:p>
          <a:p>
            <a:r>
              <a:rPr lang="en-GB" sz="2200" dirty="0" smtClean="0">
                <a:solidFill>
                  <a:srgbClr val="000000"/>
                </a:solidFill>
              </a:rPr>
              <a:t>Partnership 2 for Economic Resilience and Trade </a:t>
            </a:r>
          </a:p>
          <a:p>
            <a:pPr marL="374447" lvl="1" indent="0">
              <a:buNone/>
            </a:pPr>
            <a:r>
              <a:rPr lang="en-GB" sz="1800" dirty="0" smtClean="0">
                <a:solidFill>
                  <a:srgbClr val="000000"/>
                </a:solidFill>
              </a:rPr>
              <a:t>3) The Caribbean private sector grows in a sustainable manner and both partners benefit from trade opportunities of the Economic Partnership Agreement (EPA).</a:t>
            </a:r>
          </a:p>
          <a:p>
            <a:pPr marL="374447" lvl="1" indent="0">
              <a:buNone/>
            </a:pPr>
            <a:r>
              <a:rPr lang="en-GB" sz="1800" dirty="0" smtClean="0">
                <a:solidFill>
                  <a:srgbClr val="000000"/>
                </a:solidFill>
              </a:rPr>
              <a:t>4) Common challenges in the Caribbean are increasingly addressed at regional level.</a:t>
            </a:r>
          </a:p>
          <a:p>
            <a:r>
              <a:rPr lang="en-GB" sz="2200" dirty="0" smtClean="0">
                <a:solidFill>
                  <a:srgbClr val="000000"/>
                </a:solidFill>
              </a:rPr>
              <a:t>Partnership 3 for governance, security and human development</a:t>
            </a:r>
          </a:p>
          <a:p>
            <a:r>
              <a:rPr lang="en-GB" sz="1800" b="0" dirty="0" smtClean="0">
                <a:solidFill>
                  <a:srgbClr val="000000"/>
                </a:solidFill>
              </a:rPr>
              <a:t>      5) Caribbean societies are safer, more inclusive and resilient</a:t>
            </a:r>
          </a:p>
          <a:p>
            <a:endParaRPr lang="en-GB" sz="2400" b="0" dirty="0">
              <a:solidFill>
                <a:srgbClr val="000000"/>
              </a:solidFill>
            </a:endParaRP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0370" y="600791"/>
            <a:ext cx="8563170" cy="884060"/>
          </a:xfrm>
        </p:spPr>
        <p:txBody>
          <a:bodyPr/>
          <a:lstStyle/>
          <a:p>
            <a:pPr algn="ctr"/>
            <a:r>
              <a:rPr lang="en-GB" dirty="0" smtClean="0"/>
              <a:t>EU- Caribbean Window : </a:t>
            </a:r>
            <a:r>
              <a:rPr lang="fr-BE" dirty="0" smtClean="0"/>
              <a:t>3 </a:t>
            </a:r>
            <a:r>
              <a:rPr lang="fr-BE" dirty="0" err="1"/>
              <a:t>P</a:t>
            </a:r>
            <a:r>
              <a:rPr lang="fr-BE" dirty="0" err="1" smtClean="0"/>
              <a:t>artnerships</a:t>
            </a:r>
            <a:r>
              <a:rPr lang="fr-BE" dirty="0" smtClean="0"/>
              <a:t> and 5 Objectives </a:t>
            </a:r>
            <a:r>
              <a:rPr lang="fr-BE" dirty="0" err="1" smtClean="0"/>
              <a:t>aligned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the Caribbean </a:t>
            </a:r>
            <a:r>
              <a:rPr lang="fr-BE" dirty="0" err="1" smtClean="0"/>
              <a:t>protocol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5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616703"/>
          </a:xfrm>
        </p:spPr>
        <p:txBody>
          <a:bodyPr/>
          <a:lstStyle/>
          <a:p>
            <a:pPr algn="ctr"/>
            <a:r>
              <a:rPr lang="en-GB" dirty="0" smtClean="0"/>
              <a:t>Regional Programming for Americas and the Caribbean </a:t>
            </a:r>
          </a:p>
          <a:p>
            <a:pPr algn="ctr"/>
            <a:r>
              <a:rPr lang="fr-BE" dirty="0" smtClean="0"/>
              <a:t>Key </a:t>
            </a:r>
            <a:r>
              <a:rPr lang="fr-BE" dirty="0" err="1" smtClean="0"/>
              <a:t>features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696601"/>
            <a:ext cx="8736340" cy="3127190"/>
          </a:xfrm>
        </p:spPr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b="0" dirty="0" err="1" smtClean="0"/>
              <a:t>Context</a:t>
            </a:r>
            <a:r>
              <a:rPr lang="fr-BE" b="0" dirty="0" smtClean="0"/>
              <a:t> and basis: </a:t>
            </a:r>
            <a:r>
              <a:rPr lang="en-GB" b="0" dirty="0"/>
              <a:t>sustainable recovery COVID-19, EU-LAC Communication; shared interests and values &amp; long-standing partnership  </a:t>
            </a:r>
            <a:endParaRPr lang="en-GB" b="0" dirty="0" smtClean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b="0" dirty="0" err="1" smtClean="0"/>
              <a:t>Engaging</a:t>
            </a:r>
            <a:r>
              <a:rPr lang="fr-BE" b="0" dirty="0" smtClean="0"/>
              <a:t> </a:t>
            </a:r>
            <a:r>
              <a:rPr lang="fr-BE" b="0" dirty="0" err="1" smtClean="0"/>
              <a:t>with</a:t>
            </a:r>
            <a:r>
              <a:rPr lang="fr-BE" b="0" dirty="0" smtClean="0"/>
              <a:t> all countries, group of countries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b="0" dirty="0" err="1" smtClean="0"/>
              <a:t>Two</a:t>
            </a:r>
            <a:r>
              <a:rPr lang="fr-BE" b="0" dirty="0" smtClean="0"/>
              <a:t> </a:t>
            </a:r>
            <a:r>
              <a:rPr lang="fr-BE" b="0" dirty="0" err="1" smtClean="0"/>
              <a:t>windows</a:t>
            </a:r>
            <a:r>
              <a:rPr lang="fr-BE" b="0" dirty="0" smtClean="0"/>
              <a:t>: Pan-American and Caribbean, Central </a:t>
            </a:r>
            <a:r>
              <a:rPr lang="fr-BE" b="0" dirty="0" err="1" smtClean="0"/>
              <a:t>America</a:t>
            </a:r>
            <a:r>
              <a:rPr lang="fr-BE" b="0" dirty="0" smtClean="0"/>
              <a:t> on </a:t>
            </a:r>
            <a:r>
              <a:rPr lang="fr-BE" b="0" dirty="0" err="1" smtClean="0"/>
              <a:t>board</a:t>
            </a:r>
            <a:endParaRPr lang="fr-BE" b="0" dirty="0" smtClean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b="0" dirty="0" smtClean="0"/>
              <a:t>Team Europe</a:t>
            </a:r>
            <a:endParaRPr lang="fr-BE" b="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b="0" dirty="0" smtClean="0"/>
              <a:t>EFSD+: </a:t>
            </a:r>
            <a:r>
              <a:rPr lang="fr-BE" b="0" dirty="0" err="1" smtClean="0"/>
              <a:t>European</a:t>
            </a:r>
            <a:r>
              <a:rPr lang="fr-BE" b="0" dirty="0" smtClean="0"/>
              <a:t> </a:t>
            </a:r>
            <a:r>
              <a:rPr lang="fr-BE" b="0" dirty="0" err="1" smtClean="0"/>
              <a:t>Fund</a:t>
            </a:r>
            <a:r>
              <a:rPr lang="fr-BE" b="0" dirty="0" smtClean="0"/>
              <a:t> for </a:t>
            </a:r>
            <a:r>
              <a:rPr lang="fr-BE" b="0" dirty="0" err="1" smtClean="0"/>
              <a:t>Sustainable</a:t>
            </a:r>
            <a:r>
              <a:rPr lang="fr-BE" b="0" dirty="0" smtClean="0"/>
              <a:t> Development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b="0" dirty="0" err="1"/>
              <a:t>Calendar</a:t>
            </a:r>
            <a:r>
              <a:rPr lang="fr-BE" b="0" dirty="0"/>
              <a:t>: final </a:t>
            </a:r>
            <a:r>
              <a:rPr lang="fr-BE" b="0" dirty="0" err="1"/>
              <a:t>draft</a:t>
            </a:r>
            <a:r>
              <a:rPr lang="fr-BE" b="0" dirty="0"/>
              <a:t> in July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7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616703"/>
          </a:xfrm>
        </p:spPr>
        <p:txBody>
          <a:bodyPr/>
          <a:lstStyle/>
          <a:p>
            <a:pPr algn="ctr"/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features</a:t>
            </a:r>
            <a:r>
              <a:rPr lang="fr-BE" dirty="0" smtClean="0"/>
              <a:t> </a:t>
            </a:r>
            <a:r>
              <a:rPr lang="fr-BE" dirty="0" err="1" smtClean="0"/>
              <a:t>relating</a:t>
            </a:r>
            <a:r>
              <a:rPr lang="fr-BE" dirty="0" smtClean="0"/>
              <a:t> to Civil Society organisations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318161"/>
            <a:ext cx="8736340" cy="35056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2060"/>
                </a:solidFill>
              </a:rPr>
              <a:t>Civil </a:t>
            </a:r>
            <a:r>
              <a:rPr lang="en-GB" sz="1800" dirty="0">
                <a:solidFill>
                  <a:srgbClr val="002060"/>
                </a:solidFill>
              </a:rPr>
              <a:t>society engagement </a:t>
            </a:r>
            <a:r>
              <a:rPr lang="en-GB" sz="1800" dirty="0" smtClean="0">
                <a:solidFill>
                  <a:srgbClr val="002060"/>
                </a:solidFill>
              </a:rPr>
              <a:t>in all priority areas</a:t>
            </a:r>
            <a:r>
              <a:rPr lang="en-GB" sz="1800" b="0" dirty="0" smtClean="0">
                <a:solidFill>
                  <a:srgbClr val="002060"/>
                </a:solidFill>
              </a:rPr>
              <a:t>:  green</a:t>
            </a:r>
            <a:r>
              <a:rPr lang="en-GB" sz="1800" b="0" dirty="0">
                <a:solidFill>
                  <a:srgbClr val="002060"/>
                </a:solidFill>
              </a:rPr>
              <a:t> </a:t>
            </a:r>
            <a:r>
              <a:rPr lang="en-GB" sz="1800" b="0" dirty="0" smtClean="0">
                <a:solidFill>
                  <a:srgbClr val="002060"/>
                </a:solidFill>
              </a:rPr>
              <a:t>transition and </a:t>
            </a:r>
            <a:r>
              <a:rPr lang="en-GB" sz="1800" b="0" dirty="0">
                <a:solidFill>
                  <a:srgbClr val="002060"/>
                </a:solidFill>
              </a:rPr>
              <a:t>digital </a:t>
            </a:r>
            <a:r>
              <a:rPr lang="en-GB" sz="1800" b="0" dirty="0" smtClean="0">
                <a:solidFill>
                  <a:srgbClr val="002060"/>
                </a:solidFill>
              </a:rPr>
              <a:t>transformation </a:t>
            </a:r>
            <a:r>
              <a:rPr lang="en-GB" sz="1800" b="0" dirty="0">
                <a:solidFill>
                  <a:srgbClr val="002060"/>
                </a:solidFill>
              </a:rPr>
              <a:t>(e.g. </a:t>
            </a:r>
            <a:r>
              <a:rPr lang="en-GB" sz="1800" b="0" i="1" dirty="0">
                <a:solidFill>
                  <a:srgbClr val="002060"/>
                </a:solidFill>
              </a:rPr>
              <a:t>awareness and action</a:t>
            </a:r>
            <a:r>
              <a:rPr lang="en-GB" sz="1800" b="0" dirty="0">
                <a:solidFill>
                  <a:srgbClr val="002060"/>
                </a:solidFill>
              </a:rPr>
              <a:t>); trade and economic recovery (e.g. </a:t>
            </a:r>
            <a:r>
              <a:rPr lang="en-GB" sz="1800" b="0" i="1" dirty="0">
                <a:solidFill>
                  <a:srgbClr val="002060"/>
                </a:solidFill>
              </a:rPr>
              <a:t>dialogue platforms</a:t>
            </a:r>
            <a:r>
              <a:rPr lang="en-GB" sz="1800" b="0" dirty="0">
                <a:solidFill>
                  <a:srgbClr val="002060"/>
                </a:solidFill>
              </a:rPr>
              <a:t>); security and migration (e.g. </a:t>
            </a:r>
            <a:r>
              <a:rPr lang="en-GB" sz="1800" b="0" i="1" dirty="0">
                <a:solidFill>
                  <a:srgbClr val="002060"/>
                </a:solidFill>
              </a:rPr>
              <a:t>rights-based approach</a:t>
            </a:r>
            <a:r>
              <a:rPr lang="en-GB" sz="1800" b="0" dirty="0">
                <a:solidFill>
                  <a:srgbClr val="002060"/>
                </a:solidFill>
              </a:rPr>
              <a:t>); democratic governance, social cohesion and fiscal policies (e.g. </a:t>
            </a:r>
            <a:r>
              <a:rPr lang="en-GB" sz="1800" b="0" i="1" dirty="0">
                <a:solidFill>
                  <a:srgbClr val="002060"/>
                </a:solidFill>
              </a:rPr>
              <a:t>oversight</a:t>
            </a:r>
            <a:r>
              <a:rPr lang="en-GB" sz="1800" b="0" dirty="0">
                <a:solidFill>
                  <a:srgbClr val="002060"/>
                </a:solidFill>
              </a:rPr>
              <a:t>). </a:t>
            </a:r>
            <a:endParaRPr lang="en-GB" sz="1800" b="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2060"/>
                </a:solidFill>
              </a:rPr>
              <a:t>Team </a:t>
            </a:r>
            <a:r>
              <a:rPr lang="en-GB" sz="1800" dirty="0">
                <a:solidFill>
                  <a:srgbClr val="002060"/>
                </a:solidFill>
              </a:rPr>
              <a:t>Europe initiatives </a:t>
            </a:r>
            <a:r>
              <a:rPr lang="en-GB" sz="1800" dirty="0" smtClean="0">
                <a:solidFill>
                  <a:srgbClr val="002060"/>
                </a:solidFill>
              </a:rPr>
              <a:t>to </a:t>
            </a:r>
            <a:r>
              <a:rPr lang="en-GB" sz="1800" dirty="0">
                <a:solidFill>
                  <a:srgbClr val="002060"/>
                </a:solidFill>
              </a:rPr>
              <a:t>include a civil society </a:t>
            </a:r>
            <a:r>
              <a:rPr lang="en-GB" sz="1800" dirty="0" smtClean="0">
                <a:solidFill>
                  <a:srgbClr val="002060"/>
                </a:solidFill>
              </a:rPr>
              <a:t>dimension </a:t>
            </a:r>
            <a:r>
              <a:rPr lang="en-GB" sz="1800" b="0" dirty="0" smtClean="0">
                <a:solidFill>
                  <a:srgbClr val="002060"/>
                </a:solidFill>
              </a:rPr>
              <a:t>(the </a:t>
            </a:r>
            <a:r>
              <a:rPr lang="en-GB" sz="1800" b="0" dirty="0">
                <a:solidFill>
                  <a:srgbClr val="002060"/>
                </a:solidFill>
              </a:rPr>
              <a:t>role </a:t>
            </a:r>
            <a:r>
              <a:rPr lang="en-GB" sz="1800" b="0" dirty="0" smtClean="0">
                <a:solidFill>
                  <a:srgbClr val="002060"/>
                </a:solidFill>
              </a:rPr>
              <a:t>in </a:t>
            </a:r>
            <a:r>
              <a:rPr lang="en-GB" sz="1800" b="0" dirty="0">
                <a:solidFill>
                  <a:srgbClr val="002060"/>
                </a:solidFill>
              </a:rPr>
              <a:t>protecting the Amazon, as stakeholders in policy dialogue and awareness </a:t>
            </a:r>
            <a:r>
              <a:rPr lang="en-GB" sz="1800" b="0" dirty="0" smtClean="0">
                <a:solidFill>
                  <a:srgbClr val="002060"/>
                </a:solidFill>
              </a:rPr>
              <a:t>raising). </a:t>
            </a:r>
            <a:endParaRPr lang="en-GB" sz="1800" b="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2060"/>
                </a:solidFill>
              </a:rPr>
              <a:t>Support </a:t>
            </a:r>
            <a:r>
              <a:rPr lang="en-GB" sz="1800" dirty="0">
                <a:solidFill>
                  <a:srgbClr val="002060"/>
                </a:solidFill>
              </a:rPr>
              <a:t>measures </a:t>
            </a:r>
            <a:r>
              <a:rPr lang="en-GB" sz="1800" dirty="0" smtClean="0">
                <a:solidFill>
                  <a:srgbClr val="002060"/>
                </a:solidFill>
              </a:rPr>
              <a:t>to facilitate the </a:t>
            </a:r>
            <a:r>
              <a:rPr lang="en-GB" sz="1800" dirty="0">
                <a:solidFill>
                  <a:srgbClr val="002060"/>
                </a:solidFill>
              </a:rPr>
              <a:t>participation of </a:t>
            </a:r>
            <a:r>
              <a:rPr lang="en-GB" sz="1800" dirty="0" smtClean="0">
                <a:solidFill>
                  <a:srgbClr val="002060"/>
                </a:solidFill>
              </a:rPr>
              <a:t>civil </a:t>
            </a:r>
            <a:r>
              <a:rPr lang="en-GB" sz="1800" dirty="0">
                <a:solidFill>
                  <a:srgbClr val="002060"/>
                </a:solidFill>
              </a:rPr>
              <a:t>society organisations</a:t>
            </a:r>
            <a:r>
              <a:rPr lang="en-GB" sz="1800" b="0" dirty="0">
                <a:solidFill>
                  <a:srgbClr val="002060"/>
                </a:solidFill>
              </a:rPr>
              <a:t>, networks and their regional/sub-regional platforms, </a:t>
            </a:r>
            <a:r>
              <a:rPr lang="en-GB" sz="1800" b="0" dirty="0" smtClean="0">
                <a:solidFill>
                  <a:srgbClr val="002060"/>
                </a:solidFill>
              </a:rPr>
              <a:t>and </a:t>
            </a:r>
            <a:r>
              <a:rPr lang="en-GB" sz="1800" b="0" dirty="0">
                <a:solidFill>
                  <a:srgbClr val="002060"/>
                </a:solidFill>
              </a:rPr>
              <a:t>the private sector </a:t>
            </a:r>
            <a:r>
              <a:rPr lang="en-GB" sz="1800" b="0" dirty="0" smtClean="0">
                <a:solidFill>
                  <a:srgbClr val="002060"/>
                </a:solidFill>
              </a:rPr>
              <a:t>in the bi-regional dialogue as </a:t>
            </a:r>
            <a:r>
              <a:rPr lang="en-GB" sz="1800" b="0" dirty="0">
                <a:solidFill>
                  <a:srgbClr val="002060"/>
                </a:solidFill>
              </a:rPr>
              <a:t>well as in regional integration processes. </a:t>
            </a:r>
            <a:endParaRPr lang="en-GB" sz="1800" b="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2060"/>
                </a:solidFill>
              </a:rPr>
              <a:t>Complementarities with Country and Thematic </a:t>
            </a:r>
            <a:r>
              <a:rPr lang="en-GB" sz="1800" dirty="0">
                <a:solidFill>
                  <a:srgbClr val="002060"/>
                </a:solidFill>
              </a:rPr>
              <a:t>programmes </a:t>
            </a:r>
            <a:r>
              <a:rPr lang="en-GB" sz="1800" b="0" dirty="0" smtClean="0">
                <a:solidFill>
                  <a:srgbClr val="002060"/>
                </a:solidFill>
              </a:rPr>
              <a:t>(human </a:t>
            </a:r>
            <a:r>
              <a:rPr lang="en-GB" sz="1800" b="0" dirty="0">
                <a:solidFill>
                  <a:srgbClr val="002060"/>
                </a:solidFill>
              </a:rPr>
              <a:t>rights, civil </a:t>
            </a:r>
            <a:r>
              <a:rPr lang="en-GB" sz="1800" b="0" dirty="0" smtClean="0">
                <a:solidFill>
                  <a:srgbClr val="002060"/>
                </a:solidFill>
              </a:rPr>
              <a:t>society, </a:t>
            </a:r>
            <a:r>
              <a:rPr lang="en-GB" sz="1800" b="0" dirty="0">
                <a:solidFill>
                  <a:srgbClr val="002060"/>
                </a:solidFill>
              </a:rPr>
              <a:t>and global </a:t>
            </a:r>
            <a:r>
              <a:rPr lang="en-GB" sz="1800" b="0" dirty="0" smtClean="0">
                <a:solidFill>
                  <a:srgbClr val="002060"/>
                </a:solidFill>
              </a:rPr>
              <a:t>challenges)</a:t>
            </a:r>
            <a:endParaRPr lang="en-GB" sz="1800" b="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71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616703"/>
          </a:xfrm>
        </p:spPr>
        <p:txBody>
          <a:bodyPr/>
          <a:lstStyle/>
          <a:p>
            <a:pPr algn="ctr"/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features</a:t>
            </a:r>
            <a:r>
              <a:rPr lang="fr-BE" dirty="0" smtClean="0"/>
              <a:t> </a:t>
            </a:r>
            <a:r>
              <a:rPr lang="fr-BE" dirty="0" err="1" smtClean="0"/>
              <a:t>relating</a:t>
            </a:r>
            <a:r>
              <a:rPr lang="fr-BE" dirty="0" smtClean="0"/>
              <a:t> to Local </a:t>
            </a:r>
            <a:r>
              <a:rPr lang="fr-BE" dirty="0" err="1" smtClean="0"/>
              <a:t>Authorities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318161"/>
            <a:ext cx="8736340" cy="35056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smtClean="0">
                <a:solidFill>
                  <a:srgbClr val="002060"/>
                </a:solidFill>
              </a:rPr>
              <a:t>Local authorities engagement </a:t>
            </a:r>
            <a:r>
              <a:rPr lang="en-GB" sz="1800" b="0" dirty="0">
                <a:solidFill>
                  <a:srgbClr val="002060"/>
                </a:solidFill>
              </a:rPr>
              <a:t>in all </a:t>
            </a:r>
            <a:r>
              <a:rPr lang="en-GB" sz="1800" b="0">
                <a:solidFill>
                  <a:srgbClr val="002060"/>
                </a:solidFill>
              </a:rPr>
              <a:t>priority </a:t>
            </a:r>
            <a:r>
              <a:rPr lang="en-GB" sz="1800" b="0" smtClean="0">
                <a:solidFill>
                  <a:srgbClr val="002060"/>
                </a:solidFill>
              </a:rPr>
              <a:t>areas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smtClean="0">
                <a:solidFill>
                  <a:srgbClr val="002060"/>
                </a:solidFill>
              </a:rPr>
              <a:t>Team </a:t>
            </a:r>
            <a:r>
              <a:rPr lang="en-GB" sz="1800" b="0" dirty="0">
                <a:solidFill>
                  <a:srgbClr val="002060"/>
                </a:solidFill>
              </a:rPr>
              <a:t>Europe initiatives </a:t>
            </a:r>
            <a:r>
              <a:rPr lang="en-GB" sz="1800" b="0" dirty="0" smtClean="0">
                <a:solidFill>
                  <a:srgbClr val="002060"/>
                </a:solidFill>
              </a:rPr>
              <a:t>to consider local authorities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smtClean="0">
                <a:solidFill>
                  <a:srgbClr val="002060"/>
                </a:solidFill>
              </a:rPr>
              <a:t>Support measures to facilitate involvement of local authorities in bi-regional dialogue as well as in regional integration processes.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smtClean="0">
                <a:solidFill>
                  <a:srgbClr val="002060"/>
                </a:solidFill>
              </a:rPr>
              <a:t>Complementarities </a:t>
            </a:r>
            <a:r>
              <a:rPr lang="en-GB" sz="1800" b="0" dirty="0">
                <a:solidFill>
                  <a:srgbClr val="002060"/>
                </a:solidFill>
              </a:rPr>
              <a:t>with Country and Thematic </a:t>
            </a:r>
            <a:r>
              <a:rPr lang="en-GB" sz="1800" b="0" dirty="0" smtClean="0">
                <a:solidFill>
                  <a:srgbClr val="002060"/>
                </a:solidFill>
              </a:rPr>
              <a:t>programmes</a:t>
            </a:r>
            <a:endParaRPr lang="en-GB" sz="1800" b="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97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488515"/>
          </a:xfrm>
        </p:spPr>
        <p:txBody>
          <a:bodyPr/>
          <a:lstStyle/>
          <a:p>
            <a:pPr algn="ctr"/>
            <a:r>
              <a:rPr lang="fr-BE" dirty="0" smtClean="0"/>
              <a:t>REGIONAL MIP PRIORITIES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75989" y="1340286"/>
            <a:ext cx="4582572" cy="3097490"/>
          </a:xfrm>
        </p:spPr>
        <p:txBody>
          <a:bodyPr/>
          <a:lstStyle/>
          <a:p>
            <a:r>
              <a:rPr lang="fr-BE" dirty="0" smtClean="0">
                <a:solidFill>
                  <a:srgbClr val="000000"/>
                </a:solidFill>
              </a:rPr>
              <a:t>Pan American </a:t>
            </a:r>
            <a:r>
              <a:rPr lang="fr-BE" dirty="0" err="1" smtClean="0">
                <a:solidFill>
                  <a:srgbClr val="000000"/>
                </a:solidFill>
              </a:rPr>
              <a:t>window</a:t>
            </a:r>
            <a:endParaRPr lang="fr-BE" dirty="0" smtClean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r-BE" sz="2000" b="0" dirty="0" smtClean="0">
                <a:solidFill>
                  <a:srgbClr val="000000"/>
                </a:solidFill>
              </a:rPr>
              <a:t>Green transition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b="0" dirty="0" smtClean="0">
                <a:solidFill>
                  <a:srgbClr val="000000"/>
                </a:solidFill>
              </a:rPr>
              <a:t>Digital transformation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b="0" dirty="0" err="1" smtClean="0">
                <a:solidFill>
                  <a:srgbClr val="000000"/>
                </a:solidFill>
              </a:rPr>
              <a:t>Sustainable</a:t>
            </a:r>
            <a:r>
              <a:rPr lang="fr-BE" sz="2000" b="0" dirty="0" smtClean="0">
                <a:solidFill>
                  <a:srgbClr val="000000"/>
                </a:solidFill>
              </a:rPr>
              <a:t> &amp; inclusive </a:t>
            </a:r>
            <a:r>
              <a:rPr lang="fr-BE" sz="2000" b="0" dirty="0" err="1" smtClean="0">
                <a:solidFill>
                  <a:srgbClr val="000000"/>
                </a:solidFill>
              </a:rPr>
              <a:t>recovery</a:t>
            </a:r>
            <a:endParaRPr lang="fr-BE" sz="2000" b="0" dirty="0" smtClean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r-BE" sz="2000" b="0" dirty="0" smtClean="0">
                <a:solidFill>
                  <a:srgbClr val="000000"/>
                </a:solidFill>
              </a:rPr>
              <a:t>Democratic </a:t>
            </a:r>
            <a:r>
              <a:rPr lang="fr-BE" sz="2000" b="0" dirty="0" err="1" smtClean="0">
                <a:solidFill>
                  <a:srgbClr val="000000"/>
                </a:solidFill>
              </a:rPr>
              <a:t>governance</a:t>
            </a:r>
            <a:r>
              <a:rPr lang="fr-BE" sz="2000" b="0" dirty="0" smtClean="0">
                <a:solidFill>
                  <a:srgbClr val="000000"/>
                </a:solidFill>
              </a:rPr>
              <a:t>, </a:t>
            </a:r>
            <a:r>
              <a:rPr lang="fr-BE" sz="2000" b="0" dirty="0" err="1" smtClean="0">
                <a:solidFill>
                  <a:srgbClr val="000000"/>
                </a:solidFill>
              </a:rPr>
              <a:t>security</a:t>
            </a:r>
            <a:r>
              <a:rPr lang="fr-BE" sz="2000" b="0" dirty="0" smtClean="0">
                <a:solidFill>
                  <a:srgbClr val="000000"/>
                </a:solidFill>
              </a:rPr>
              <a:t> and migration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b="0" dirty="0" smtClean="0">
                <a:solidFill>
                  <a:srgbClr val="000000"/>
                </a:solidFill>
              </a:rPr>
              <a:t>Social </a:t>
            </a:r>
            <a:r>
              <a:rPr lang="fr-BE" sz="2000" b="0" dirty="0" err="1" smtClean="0">
                <a:solidFill>
                  <a:srgbClr val="000000"/>
                </a:solidFill>
              </a:rPr>
              <a:t>cohesion</a:t>
            </a:r>
            <a:r>
              <a:rPr lang="fr-BE" sz="2000" b="0" dirty="0" smtClean="0">
                <a:solidFill>
                  <a:srgbClr val="000000"/>
                </a:solidFill>
              </a:rPr>
              <a:t> and </a:t>
            </a:r>
            <a:r>
              <a:rPr lang="fr-BE" sz="2000" b="0" dirty="0" err="1" smtClean="0">
                <a:solidFill>
                  <a:srgbClr val="000000"/>
                </a:solidFill>
              </a:rPr>
              <a:t>fighting</a:t>
            </a:r>
            <a:r>
              <a:rPr lang="fr-BE" sz="2000" b="0" dirty="0" smtClean="0">
                <a:solidFill>
                  <a:srgbClr val="000000"/>
                </a:solidFill>
              </a:rPr>
              <a:t> </a:t>
            </a:r>
            <a:r>
              <a:rPr lang="fr-BE" sz="2000" b="0" dirty="0" err="1" smtClean="0">
                <a:solidFill>
                  <a:srgbClr val="000000"/>
                </a:solidFill>
              </a:rPr>
              <a:t>inequalities</a:t>
            </a:r>
            <a:endParaRPr lang="fr-BE" sz="2000" b="0" dirty="0" smtClean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267651" y="1340286"/>
            <a:ext cx="4327285" cy="3256766"/>
          </a:xfrm>
        </p:spPr>
        <p:txBody>
          <a:bodyPr/>
          <a:lstStyle/>
          <a:p>
            <a:r>
              <a:rPr lang="fr-BE" dirty="0" smtClean="0">
                <a:solidFill>
                  <a:srgbClr val="000000"/>
                </a:solidFill>
              </a:rPr>
              <a:t>Caribbean </a:t>
            </a:r>
            <a:r>
              <a:rPr lang="fr-BE" dirty="0" err="1" smtClean="0">
                <a:solidFill>
                  <a:srgbClr val="000000"/>
                </a:solidFill>
              </a:rPr>
              <a:t>window</a:t>
            </a:r>
            <a:endParaRPr lang="fr-BE" dirty="0" smtClean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r-BE" sz="2000" b="0" dirty="0" err="1" smtClean="0">
                <a:solidFill>
                  <a:srgbClr val="000000"/>
                </a:solidFill>
              </a:rPr>
              <a:t>Partnership</a:t>
            </a:r>
            <a:r>
              <a:rPr lang="fr-BE" sz="2000" b="0" dirty="0" smtClean="0">
                <a:solidFill>
                  <a:srgbClr val="000000"/>
                </a:solidFill>
              </a:rPr>
              <a:t> for a </a:t>
            </a:r>
            <a:r>
              <a:rPr lang="fr-BE" sz="2000" b="0" dirty="0">
                <a:solidFill>
                  <a:srgbClr val="000000"/>
                </a:solidFill>
              </a:rPr>
              <a:t>G</a:t>
            </a:r>
            <a:r>
              <a:rPr lang="fr-BE" sz="2000" b="0" dirty="0" smtClean="0">
                <a:solidFill>
                  <a:srgbClr val="000000"/>
                </a:solidFill>
              </a:rPr>
              <a:t>reen Deal</a:t>
            </a:r>
          </a:p>
          <a:p>
            <a:pPr marL="457200" indent="-457200">
              <a:buFont typeface="+mj-lt"/>
              <a:buAutoNum type="arabicPeriod"/>
            </a:pPr>
            <a:r>
              <a:rPr lang="fr-BE" sz="2000" b="0" dirty="0" err="1" smtClean="0">
                <a:solidFill>
                  <a:srgbClr val="000000"/>
                </a:solidFill>
              </a:rPr>
              <a:t>Partnership</a:t>
            </a:r>
            <a:r>
              <a:rPr lang="fr-BE" sz="2000" b="0" dirty="0" smtClean="0">
                <a:solidFill>
                  <a:srgbClr val="000000"/>
                </a:solidFill>
              </a:rPr>
              <a:t> for </a:t>
            </a:r>
            <a:r>
              <a:rPr lang="fr-BE" sz="2000" b="0" dirty="0" err="1" smtClean="0">
                <a:solidFill>
                  <a:srgbClr val="000000"/>
                </a:solidFill>
              </a:rPr>
              <a:t>economic</a:t>
            </a:r>
            <a:r>
              <a:rPr lang="fr-BE" sz="2000" b="0" dirty="0" smtClean="0">
                <a:solidFill>
                  <a:srgbClr val="000000"/>
                </a:solidFill>
              </a:rPr>
              <a:t> </a:t>
            </a:r>
            <a:r>
              <a:rPr lang="fr-BE" sz="2000" b="0" dirty="0" err="1" smtClean="0">
                <a:solidFill>
                  <a:srgbClr val="000000"/>
                </a:solidFill>
              </a:rPr>
              <a:t>resilience</a:t>
            </a:r>
            <a:r>
              <a:rPr lang="fr-BE" sz="2000" b="0" dirty="0" smtClean="0">
                <a:solidFill>
                  <a:srgbClr val="000000"/>
                </a:solidFill>
              </a:rPr>
              <a:t> and </a:t>
            </a:r>
            <a:r>
              <a:rPr lang="fr-BE" sz="2000" b="0" dirty="0" err="1" smtClean="0">
                <a:solidFill>
                  <a:srgbClr val="000000"/>
                </a:solidFill>
              </a:rPr>
              <a:t>trade</a:t>
            </a:r>
            <a:endParaRPr lang="fr-BE" sz="2000" b="0" dirty="0" smtClean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r-BE" sz="2000" b="0" dirty="0" err="1" smtClean="0">
                <a:solidFill>
                  <a:srgbClr val="000000"/>
                </a:solidFill>
              </a:rPr>
              <a:t>Partnership</a:t>
            </a:r>
            <a:r>
              <a:rPr lang="fr-BE" sz="2000" b="0" dirty="0" smtClean="0">
                <a:solidFill>
                  <a:srgbClr val="000000"/>
                </a:solidFill>
              </a:rPr>
              <a:t> for </a:t>
            </a:r>
            <a:r>
              <a:rPr lang="fr-BE" sz="2000" b="0" dirty="0" err="1" smtClean="0">
                <a:solidFill>
                  <a:srgbClr val="000000"/>
                </a:solidFill>
              </a:rPr>
              <a:t>governance</a:t>
            </a:r>
            <a:r>
              <a:rPr lang="fr-BE" sz="2000" b="0" dirty="0" smtClean="0">
                <a:solidFill>
                  <a:srgbClr val="000000"/>
                </a:solidFill>
              </a:rPr>
              <a:t>, </a:t>
            </a:r>
            <a:r>
              <a:rPr lang="fr-BE" sz="2000" b="0" dirty="0" err="1" smtClean="0">
                <a:solidFill>
                  <a:srgbClr val="000000"/>
                </a:solidFill>
              </a:rPr>
              <a:t>security</a:t>
            </a:r>
            <a:r>
              <a:rPr lang="fr-BE" sz="2000" b="0" dirty="0" smtClean="0">
                <a:solidFill>
                  <a:srgbClr val="000000"/>
                </a:solidFill>
              </a:rPr>
              <a:t> and </a:t>
            </a:r>
            <a:r>
              <a:rPr lang="fr-BE" sz="2000" b="0" dirty="0" err="1" smtClean="0">
                <a:solidFill>
                  <a:srgbClr val="000000"/>
                </a:solidFill>
              </a:rPr>
              <a:t>human</a:t>
            </a:r>
            <a:r>
              <a:rPr lang="fr-BE" sz="2000" b="0" dirty="0" smtClean="0">
                <a:solidFill>
                  <a:srgbClr val="000000"/>
                </a:solidFill>
              </a:rPr>
              <a:t> </a:t>
            </a:r>
            <a:r>
              <a:rPr lang="fr-BE" sz="2000" b="0" dirty="0" err="1" smtClean="0">
                <a:solidFill>
                  <a:srgbClr val="000000"/>
                </a:solidFill>
              </a:rPr>
              <a:t>development</a:t>
            </a:r>
            <a:endParaRPr lang="en-GB" sz="2000" b="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3006" y="4597052"/>
            <a:ext cx="8909108" cy="344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2"/>
          </p:nvPr>
        </p:nvSpPr>
        <p:spPr/>
      </p:sp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1712488" y="0"/>
            <a:ext cx="7356475" cy="65987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Priority </a:t>
            </a:r>
            <a:r>
              <a:rPr lang="en-GB" sz="3200" dirty="0"/>
              <a:t>area 1 - GREEN </a:t>
            </a:r>
            <a:r>
              <a:rPr lang="en-GB" sz="3200" dirty="0" smtClean="0"/>
              <a:t>TRANSITION </a:t>
            </a:r>
            <a:endParaRPr lang="en-US" sz="2948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461912" y="801688"/>
            <a:ext cx="3971869" cy="4675285"/>
          </a:xfrm>
        </p:spPr>
        <p:txBody>
          <a:bodyPr/>
          <a:lstStyle/>
          <a:p>
            <a:pPr marL="0" indent="0" algn="l">
              <a:spcAft>
                <a:spcPts val="491"/>
              </a:spcAft>
              <a:buNone/>
            </a:pPr>
            <a:r>
              <a:rPr lang="en-IE" sz="1474" b="1" dirty="0">
                <a:solidFill>
                  <a:srgbClr val="004494"/>
                </a:solidFill>
              </a:rPr>
              <a:t>Specific objectives: </a:t>
            </a:r>
            <a:endParaRPr lang="en-IE" sz="1474" b="1" dirty="0" smtClean="0">
              <a:solidFill>
                <a:srgbClr val="004494"/>
              </a:solidFill>
            </a:endParaRPr>
          </a:p>
          <a:p>
            <a:pPr marL="280835" indent="-280835" algn="l">
              <a:spcAft>
                <a:spcPts val="82"/>
              </a:spcAft>
              <a:buAutoNum type="arabicPeriod"/>
            </a:pPr>
            <a:r>
              <a:rPr lang="en-US" sz="1474" b="1" dirty="0" smtClean="0">
                <a:solidFill>
                  <a:srgbClr val="004494"/>
                </a:solidFill>
              </a:rPr>
              <a:t>Climate Action</a:t>
            </a:r>
          </a:p>
          <a:p>
            <a:pPr algn="l">
              <a:spcAft>
                <a:spcPts val="82"/>
              </a:spcAft>
            </a:pPr>
            <a:r>
              <a:rPr lang="en-US" sz="1474" dirty="0" smtClean="0">
                <a:solidFill>
                  <a:srgbClr val="004494"/>
                </a:solidFill>
              </a:rPr>
              <a:t>Implementation of the Paris Agreement – </a:t>
            </a:r>
            <a:br>
              <a:rPr lang="en-US" sz="1474" dirty="0" smtClean="0">
                <a:solidFill>
                  <a:srgbClr val="004494"/>
                </a:solidFill>
              </a:rPr>
            </a:br>
            <a:r>
              <a:rPr lang="en-US" sz="1474" dirty="0" smtClean="0">
                <a:solidFill>
                  <a:srgbClr val="004494"/>
                </a:solidFill>
              </a:rPr>
              <a:t>NDCs &amp; long-term de-carbonization, </a:t>
            </a:r>
          </a:p>
          <a:p>
            <a:pPr algn="l"/>
            <a:r>
              <a:rPr lang="en-US" sz="1474" dirty="0" smtClean="0">
                <a:solidFill>
                  <a:srgbClr val="004494"/>
                </a:solidFill>
              </a:rPr>
              <a:t>support </a:t>
            </a:r>
            <a:r>
              <a:rPr lang="en-US" sz="1474" dirty="0">
                <a:solidFill>
                  <a:srgbClr val="004494"/>
                </a:solidFill>
              </a:rPr>
              <a:t>to adaptation &amp; resilience </a:t>
            </a:r>
          </a:p>
          <a:p>
            <a:pPr marL="0" indent="0" algn="l">
              <a:spcAft>
                <a:spcPts val="82"/>
              </a:spcAft>
              <a:buNone/>
            </a:pPr>
            <a:r>
              <a:rPr lang="en-US" sz="1474" b="1" dirty="0" smtClean="0">
                <a:solidFill>
                  <a:srgbClr val="004494"/>
                </a:solidFill>
              </a:rPr>
              <a:t>2</a:t>
            </a:r>
            <a:r>
              <a:rPr lang="en-US" sz="1474" b="1" dirty="0">
                <a:solidFill>
                  <a:srgbClr val="004494"/>
                </a:solidFill>
              </a:rPr>
              <a:t>.   </a:t>
            </a:r>
            <a:r>
              <a:rPr lang="en-US" sz="1474" b="1" dirty="0" smtClean="0">
                <a:solidFill>
                  <a:srgbClr val="004494"/>
                </a:solidFill>
              </a:rPr>
              <a:t>Biodiversity</a:t>
            </a:r>
            <a:endParaRPr lang="en-US" sz="1474" b="1" dirty="0">
              <a:solidFill>
                <a:srgbClr val="004494"/>
              </a:solidFill>
            </a:endParaRPr>
          </a:p>
          <a:p>
            <a:pPr algn="l"/>
            <a:r>
              <a:rPr lang="en-US" sz="1474" dirty="0">
                <a:solidFill>
                  <a:srgbClr val="004494"/>
                </a:solidFill>
              </a:rPr>
              <a:t>Marine and forest conservation, transboundary management of ecosystems</a:t>
            </a:r>
          </a:p>
          <a:p>
            <a:pPr algn="l"/>
            <a:r>
              <a:rPr lang="en-US" sz="1474" dirty="0">
                <a:solidFill>
                  <a:srgbClr val="004494"/>
                </a:solidFill>
              </a:rPr>
              <a:t>indigenous groups &amp; environmental justice </a:t>
            </a:r>
          </a:p>
          <a:p>
            <a:pPr marL="280835" indent="-280835" algn="l">
              <a:buAutoNum type="arabicPeriod" startAt="3"/>
            </a:pPr>
            <a:r>
              <a:rPr lang="en-US" sz="1474" b="1" dirty="0" smtClean="0">
                <a:solidFill>
                  <a:srgbClr val="004494"/>
                </a:solidFill>
              </a:rPr>
              <a:t>Circular economy</a:t>
            </a:r>
            <a:endParaRPr lang="en-US" sz="1474" b="1" dirty="0">
              <a:solidFill>
                <a:srgbClr val="004494"/>
              </a:solidFill>
            </a:endParaRPr>
          </a:p>
          <a:p>
            <a:pPr algn="l"/>
            <a:r>
              <a:rPr lang="en-US" sz="1474" dirty="0">
                <a:solidFill>
                  <a:srgbClr val="004494"/>
                </a:solidFill>
              </a:rPr>
              <a:t>Promotion of sustainable consumption &amp; production, diversification of LAC productive sectors, creation of green jobs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816" y="1193709"/>
            <a:ext cx="4702412" cy="365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9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877960"/>
          </a:xfrm>
        </p:spPr>
        <p:txBody>
          <a:bodyPr/>
          <a:lstStyle/>
          <a:p>
            <a:pPr algn="ctr"/>
            <a:r>
              <a:rPr lang="en-GB" dirty="0"/>
              <a:t>Priority area </a:t>
            </a:r>
            <a:r>
              <a:rPr lang="en-GB" dirty="0" smtClean="0"/>
              <a:t>2 - DIGITAL TRANSFORMATION </a:t>
            </a:r>
          </a:p>
          <a:p>
            <a:pPr algn="ctr"/>
            <a:r>
              <a:rPr lang="en-GB" dirty="0" smtClean="0"/>
              <a:t>AND INNOVATION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579418"/>
            <a:ext cx="8563170" cy="3253840"/>
          </a:xfrm>
        </p:spPr>
        <p:txBody>
          <a:bodyPr/>
          <a:lstStyle/>
          <a:p>
            <a:r>
              <a:rPr lang="en-GB" b="0" dirty="0" smtClean="0">
                <a:solidFill>
                  <a:srgbClr val="000000"/>
                </a:solidFill>
              </a:rPr>
              <a:t>1</a:t>
            </a:r>
            <a:r>
              <a:rPr lang="en-GB" b="0" dirty="0">
                <a:solidFill>
                  <a:srgbClr val="000000"/>
                </a:solidFill>
              </a:rPr>
              <a:t>.</a:t>
            </a:r>
            <a:r>
              <a:rPr lang="en-GB" b="0" dirty="0" smtClean="0">
                <a:solidFill>
                  <a:srgbClr val="000000"/>
                </a:solidFill>
              </a:rPr>
              <a:t> </a:t>
            </a:r>
            <a:r>
              <a:rPr lang="en-GB" b="0" dirty="0">
                <a:solidFill>
                  <a:srgbClr val="000000"/>
                </a:solidFill>
              </a:rPr>
              <a:t>Strengthen standardisation and regulatory and policy cooperation on issues of common interest </a:t>
            </a:r>
          </a:p>
          <a:p>
            <a:r>
              <a:rPr lang="en-GB" b="0" dirty="0" smtClean="0">
                <a:solidFill>
                  <a:srgbClr val="000000"/>
                </a:solidFill>
              </a:rPr>
              <a:t>2</a:t>
            </a:r>
            <a:r>
              <a:rPr lang="en-GB" b="0" dirty="0">
                <a:solidFill>
                  <a:srgbClr val="000000"/>
                </a:solidFill>
              </a:rPr>
              <a:t>.</a:t>
            </a:r>
            <a:r>
              <a:rPr lang="en-GB" b="0" dirty="0" smtClean="0">
                <a:solidFill>
                  <a:srgbClr val="000000"/>
                </a:solidFill>
              </a:rPr>
              <a:t> </a:t>
            </a:r>
            <a:r>
              <a:rPr lang="en-GB" b="0" dirty="0">
                <a:solidFill>
                  <a:srgbClr val="000000"/>
                </a:solidFill>
              </a:rPr>
              <a:t>Develop digital backbone connectivity within the LAC region and with the EU</a:t>
            </a:r>
          </a:p>
          <a:p>
            <a:r>
              <a:rPr lang="en-GB" b="0" dirty="0" smtClean="0">
                <a:solidFill>
                  <a:srgbClr val="000000"/>
                </a:solidFill>
              </a:rPr>
              <a:t>3. </a:t>
            </a:r>
            <a:r>
              <a:rPr lang="en-GB" b="0" dirty="0">
                <a:solidFill>
                  <a:srgbClr val="000000"/>
                </a:solidFill>
              </a:rPr>
              <a:t>Foster private sector collaboration, competitiveness and innovation in the digital area </a:t>
            </a:r>
          </a:p>
          <a:p>
            <a:r>
              <a:rPr lang="en-GB" b="0" dirty="0" smtClean="0">
                <a:solidFill>
                  <a:srgbClr val="000000"/>
                </a:solidFill>
              </a:rPr>
              <a:t>4. </a:t>
            </a:r>
            <a:r>
              <a:rPr lang="en-GB" b="0" dirty="0">
                <a:solidFill>
                  <a:srgbClr val="000000"/>
                </a:solidFill>
              </a:rPr>
              <a:t>Support the development and broad use of digitally-enabled products and e-services where the EU has specific expertise (e.g. space sector, Earth observation, green digital services).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17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877960"/>
          </a:xfrm>
        </p:spPr>
        <p:txBody>
          <a:bodyPr/>
          <a:lstStyle/>
          <a:p>
            <a:pPr algn="ctr"/>
            <a:r>
              <a:rPr lang="en-GB" dirty="0" smtClean="0"/>
              <a:t>Priority area 3 - SUSTAINABLE AND INCLUSIVE </a:t>
            </a:r>
          </a:p>
          <a:p>
            <a:pPr algn="ctr"/>
            <a:r>
              <a:rPr lang="en-GB" dirty="0" smtClean="0"/>
              <a:t>ECONOMIC RECOVERY 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983178"/>
            <a:ext cx="8563170" cy="2850079"/>
          </a:xfrm>
        </p:spPr>
        <p:txBody>
          <a:bodyPr/>
          <a:lstStyle/>
          <a:p>
            <a:r>
              <a:rPr lang="en-IE" b="0" dirty="0" smtClean="0">
                <a:solidFill>
                  <a:srgbClr val="000000"/>
                </a:solidFill>
              </a:rPr>
              <a:t>1</a:t>
            </a:r>
            <a:r>
              <a:rPr lang="en-IE" b="0" dirty="0">
                <a:solidFill>
                  <a:srgbClr val="000000"/>
                </a:solidFill>
              </a:rPr>
              <a:t>.</a:t>
            </a:r>
            <a:r>
              <a:rPr lang="en-IE" b="0" dirty="0" smtClean="0">
                <a:solidFill>
                  <a:srgbClr val="000000"/>
                </a:solidFill>
              </a:rPr>
              <a:t> </a:t>
            </a:r>
            <a:r>
              <a:rPr lang="en-IE" b="0" dirty="0">
                <a:solidFill>
                  <a:srgbClr val="000000"/>
                </a:solidFill>
              </a:rPr>
              <a:t>S</a:t>
            </a:r>
            <a:r>
              <a:rPr lang="en-GB" b="0" dirty="0" err="1">
                <a:solidFill>
                  <a:srgbClr val="000000"/>
                </a:solidFill>
              </a:rPr>
              <a:t>trengthen</a:t>
            </a:r>
            <a:r>
              <a:rPr lang="en-GB" b="0" dirty="0">
                <a:solidFill>
                  <a:srgbClr val="000000"/>
                </a:solidFill>
              </a:rPr>
              <a:t> EU-LAC trade, investment and economic relations as enablers for sustainable and inclusive economic recovery </a:t>
            </a:r>
          </a:p>
          <a:p>
            <a:r>
              <a:rPr lang="en-IE" b="0" dirty="0" smtClean="0">
                <a:solidFill>
                  <a:srgbClr val="000000"/>
                </a:solidFill>
              </a:rPr>
              <a:t>2</a:t>
            </a:r>
            <a:r>
              <a:rPr lang="en-IE" b="0" dirty="0">
                <a:solidFill>
                  <a:srgbClr val="000000"/>
                </a:solidFill>
              </a:rPr>
              <a:t>.</a:t>
            </a:r>
            <a:r>
              <a:rPr lang="en-IE" b="0" dirty="0" smtClean="0">
                <a:solidFill>
                  <a:srgbClr val="000000"/>
                </a:solidFill>
              </a:rPr>
              <a:t> </a:t>
            </a:r>
            <a:r>
              <a:rPr lang="en-IE" b="0" dirty="0">
                <a:solidFill>
                  <a:srgbClr val="000000"/>
                </a:solidFill>
              </a:rPr>
              <a:t>Support LAC’s transition to sustainable economic practices and value chains </a:t>
            </a:r>
            <a:endParaRPr lang="en-GB" b="0" dirty="0">
              <a:solidFill>
                <a:srgbClr val="000000"/>
              </a:solidFill>
            </a:endParaRPr>
          </a:p>
          <a:p>
            <a:r>
              <a:rPr lang="en-IE" b="0" dirty="0" smtClean="0">
                <a:solidFill>
                  <a:srgbClr val="000000"/>
                </a:solidFill>
              </a:rPr>
              <a:t>3</a:t>
            </a:r>
            <a:r>
              <a:rPr lang="en-IE" b="0" dirty="0">
                <a:solidFill>
                  <a:srgbClr val="000000"/>
                </a:solidFill>
              </a:rPr>
              <a:t>.</a:t>
            </a:r>
            <a:r>
              <a:rPr lang="en-IE" b="0" dirty="0" smtClean="0">
                <a:solidFill>
                  <a:srgbClr val="000000"/>
                </a:solidFill>
              </a:rPr>
              <a:t> </a:t>
            </a:r>
            <a:r>
              <a:rPr lang="en-US" b="0" dirty="0">
                <a:solidFill>
                  <a:srgbClr val="000000"/>
                </a:solidFill>
              </a:rPr>
              <a:t>Support the inclusiveness of LAC’s economic recovery</a:t>
            </a:r>
            <a:endParaRPr lang="en-GB" b="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08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81038" y="701458"/>
            <a:ext cx="8563170" cy="877960"/>
          </a:xfrm>
        </p:spPr>
        <p:txBody>
          <a:bodyPr/>
          <a:lstStyle/>
          <a:p>
            <a:pPr algn="ctr"/>
            <a:r>
              <a:rPr lang="en-US" dirty="0" smtClean="0"/>
              <a:t>Priority area 4 - DEMOCRATIC GOVERNANCE, </a:t>
            </a:r>
          </a:p>
          <a:p>
            <a:pPr algn="ctr"/>
            <a:r>
              <a:rPr lang="en-US" dirty="0" smtClean="0"/>
              <a:t>SECURITY AND MIGRATION 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484416"/>
            <a:ext cx="8563170" cy="3348842"/>
          </a:xfrm>
        </p:spPr>
        <p:txBody>
          <a:bodyPr/>
          <a:lstStyle/>
          <a:p>
            <a:pPr fontAlgn="base"/>
            <a:r>
              <a:rPr lang="en-GB" b="0" dirty="0" smtClean="0">
                <a:solidFill>
                  <a:srgbClr val="000000"/>
                </a:solidFill>
              </a:rPr>
              <a:t>1</a:t>
            </a:r>
            <a:r>
              <a:rPr lang="en-GB" b="0" dirty="0">
                <a:solidFill>
                  <a:srgbClr val="000000"/>
                </a:solidFill>
              </a:rPr>
              <a:t>.</a:t>
            </a:r>
            <a:r>
              <a:rPr lang="en-GB" b="0" dirty="0" smtClean="0">
                <a:solidFill>
                  <a:srgbClr val="000000"/>
                </a:solidFill>
              </a:rPr>
              <a:t> </a:t>
            </a:r>
            <a:r>
              <a:rPr lang="en-GB" b="0" dirty="0">
                <a:solidFill>
                  <a:srgbClr val="000000"/>
                </a:solidFill>
              </a:rPr>
              <a:t>Strengthen democratic governance </a:t>
            </a:r>
            <a:r>
              <a:rPr lang="en-GB" b="0" dirty="0" smtClean="0">
                <a:solidFill>
                  <a:srgbClr val="000000"/>
                </a:solidFill>
              </a:rPr>
              <a:t>and enhance</a:t>
            </a:r>
            <a:r>
              <a:rPr lang="en-GB" b="0" dirty="0">
                <a:solidFill>
                  <a:srgbClr val="000000"/>
                </a:solidFill>
              </a:rPr>
              <a:t> transparency, integrity, accountability and capacity of LAC democratic </a:t>
            </a:r>
            <a:r>
              <a:rPr lang="en-GB" b="0" dirty="0" smtClean="0">
                <a:solidFill>
                  <a:srgbClr val="000000"/>
                </a:solidFill>
              </a:rPr>
              <a:t>institutions.</a:t>
            </a:r>
            <a:endParaRPr lang="en-GB" b="0" dirty="0">
              <a:solidFill>
                <a:srgbClr val="000000"/>
              </a:solidFill>
            </a:endParaRPr>
          </a:p>
          <a:p>
            <a:pPr fontAlgn="base"/>
            <a:r>
              <a:rPr lang="en-GB" b="0" dirty="0" smtClean="0">
                <a:solidFill>
                  <a:srgbClr val="000000"/>
                </a:solidFill>
              </a:rPr>
              <a:t>2</a:t>
            </a:r>
            <a:r>
              <a:rPr lang="en-GB" b="0" dirty="0">
                <a:solidFill>
                  <a:srgbClr val="000000"/>
                </a:solidFill>
              </a:rPr>
              <a:t>.</a:t>
            </a:r>
            <a:r>
              <a:rPr lang="en-GB" b="0" dirty="0" smtClean="0">
                <a:solidFill>
                  <a:srgbClr val="000000"/>
                </a:solidFill>
              </a:rPr>
              <a:t> </a:t>
            </a:r>
            <a:r>
              <a:rPr lang="en-GB" b="0" dirty="0">
                <a:solidFill>
                  <a:srgbClr val="000000"/>
                </a:solidFill>
              </a:rPr>
              <a:t>Enhance the rule of law and the fight against transnational organised crime across the </a:t>
            </a:r>
            <a:r>
              <a:rPr lang="en-GB" b="0" dirty="0" smtClean="0">
                <a:solidFill>
                  <a:srgbClr val="000000"/>
                </a:solidFill>
              </a:rPr>
              <a:t>region</a:t>
            </a:r>
          </a:p>
          <a:p>
            <a:pPr fontAlgn="base"/>
            <a:r>
              <a:rPr lang="en-GB" b="0" dirty="0" smtClean="0">
                <a:solidFill>
                  <a:srgbClr val="000000"/>
                </a:solidFill>
              </a:rPr>
              <a:t>3. </a:t>
            </a:r>
            <a:r>
              <a:rPr lang="en-GB" b="0" dirty="0">
                <a:solidFill>
                  <a:srgbClr val="000000"/>
                </a:solidFill>
              </a:rPr>
              <a:t>Improve migration management policies and capacities, including in the areas of forced displacement, migrant protection and fight against trafficking in human beings and migrants smuggling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amEurope">
      <a:dk1>
        <a:srgbClr val="003399"/>
      </a:dk1>
      <a:lt1>
        <a:srgbClr val="FFFFFF"/>
      </a:lt1>
      <a:dk2>
        <a:srgbClr val="003399"/>
      </a:dk2>
      <a:lt2>
        <a:srgbClr val="7F7F7F"/>
      </a:lt2>
      <a:accent1>
        <a:srgbClr val="FA6E25"/>
      </a:accent1>
      <a:accent2>
        <a:srgbClr val="F5CE2A"/>
      </a:accent2>
      <a:accent3>
        <a:srgbClr val="DBD2CC"/>
      </a:accent3>
      <a:accent4>
        <a:srgbClr val="9BB1DC"/>
      </a:accent4>
      <a:accent5>
        <a:srgbClr val="585EAA"/>
      </a:accent5>
      <a:accent6>
        <a:srgbClr val="967E1F"/>
      </a:accent6>
      <a:hlink>
        <a:srgbClr val="85C0FB"/>
      </a:hlink>
      <a:folHlink>
        <a:srgbClr val="E0BFC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E4EC354ADFB40AC5D4FC129E379BA" ma:contentTypeVersion="6" ma:contentTypeDescription="Create a new document." ma:contentTypeScope="" ma:versionID="74bbf161b2a2788f925bdbb5ba20f8bd">
  <xsd:schema xmlns:xsd="http://www.w3.org/2001/XMLSchema" xmlns:xs="http://www.w3.org/2001/XMLSchema" xmlns:p="http://schemas.microsoft.com/office/2006/metadata/properties" xmlns:ns2="541a8a8b-b856-4d35-a5c7-7f2c0ec3d499" xmlns:ns3="e0757b53-df10-4b98-9811-094c4c3e23a8" targetNamespace="http://schemas.microsoft.com/office/2006/metadata/properties" ma:root="true" ma:fieldsID="fb4b554de56d389a480a6bce8671a71b" ns2:_="" ns3:_="">
    <xsd:import namespace="541a8a8b-b856-4d35-a5c7-7f2c0ec3d499"/>
    <xsd:import namespace="e0757b53-df10-4b98-9811-094c4c3e23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a8a8b-b856-4d35-a5c7-7f2c0ec3d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57b53-df10-4b98-9811-094c4c3e23a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D52BD4-1C0E-4D22-9071-DFD7DDF5B1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a8a8b-b856-4d35-a5c7-7f2c0ec3d499"/>
    <ds:schemaRef ds:uri="e0757b53-df10-4b98-9811-094c4c3e23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AE46D9-D6D3-4EA3-BA0A-1732C9E4A5DF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e0757b53-df10-4b98-9811-094c4c3e23a8"/>
    <ds:schemaRef ds:uri="541a8a8b-b856-4d35-a5c7-7f2c0ec3d49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59BF6A2-FD9C-4A03-9E91-A8716B5A62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6702</TotalTime>
  <Words>874</Words>
  <Application>Microsoft Office PowerPoint</Application>
  <PresentationFormat>Custom</PresentationFormat>
  <Paragraphs>96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Priority area 1 - GREEN TRANSITION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lastModifiedBy>TAMM Jacob (EEAS)</cp:lastModifiedBy>
  <cp:revision>407</cp:revision>
  <dcterms:created xsi:type="dcterms:W3CDTF">2019-11-29T10:40:35Z</dcterms:created>
  <dcterms:modified xsi:type="dcterms:W3CDTF">2021-05-26T12:07:48Z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0x010100087E4EC354ADFB40AC5D4FC129E379BA</vt:lpwstr>
  </property>
</Properties>
</file>