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4" r:id="rId2"/>
    <p:sldId id="275" r:id="rId3"/>
    <p:sldId id="276" r:id="rId4"/>
    <p:sldId id="278" r:id="rId5"/>
    <p:sldId id="279" r:id="rId6"/>
    <p:sldId id="281" r:id="rId7"/>
    <p:sldId id="283" r:id="rId8"/>
    <p:sldId id="285" r:id="rId9"/>
    <p:sldId id="286" r:id="rId10"/>
    <p:sldId id="262" r:id="rId11"/>
    <p:sldId id="292" r:id="rId12"/>
    <p:sldId id="289" r:id="rId13"/>
    <p:sldId id="290" r:id="rId14"/>
    <p:sldId id="273" r:id="rId15"/>
    <p:sldId id="266" r:id="rId16"/>
    <p:sldId id="288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4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3" autoAdjust="0"/>
    <p:restoredTop sz="94704" autoAdjust="0"/>
  </p:normalViewPr>
  <p:slideViewPr>
    <p:cSldViewPr>
      <p:cViewPr>
        <p:scale>
          <a:sx n="105" d="100"/>
          <a:sy n="105" d="100"/>
        </p:scale>
        <p:origin x="744" y="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D15E23-61B6-43FE-BD00-473623D1967A}" type="doc">
      <dgm:prSet loTypeId="urn:microsoft.com/office/officeart/2005/8/layout/targe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A412EA-8FA8-47CD-8957-45102105B9D4}">
      <dgm:prSet phldrT="[Text]"/>
      <dgm:spPr>
        <a:blipFill rotWithShape="0">
          <a:blip xmlns:r="http://schemas.openxmlformats.org/officeDocument/2006/relationships" r:embed="rId1">
            <a:lum bright="70000" contrast="-70000"/>
          </a:blip>
          <a:stretch>
            <a:fillRect/>
          </a:stretch>
        </a:blipFill>
      </dgm:spPr>
      <dgm:t>
        <a:bodyPr/>
        <a:lstStyle/>
        <a:p>
          <a:endParaRPr lang="fr-CH" dirty="0" smtClean="0"/>
        </a:p>
        <a:p>
          <a:endParaRPr lang="en-US" dirty="0"/>
        </a:p>
      </dgm:t>
    </dgm:pt>
    <dgm:pt modelId="{623CE2AD-170D-4FD2-9736-A7BD51CA72D2}" type="parTrans" cxnId="{27817F71-C9BF-4B87-BD01-B573DE983AE4}">
      <dgm:prSet/>
      <dgm:spPr/>
      <dgm:t>
        <a:bodyPr/>
        <a:lstStyle/>
        <a:p>
          <a:endParaRPr lang="en-US"/>
        </a:p>
      </dgm:t>
    </dgm:pt>
    <dgm:pt modelId="{42BAC973-9664-4B8B-87C7-800852E1E0E8}" type="sibTrans" cxnId="{27817F71-C9BF-4B87-BD01-B573DE983AE4}">
      <dgm:prSet/>
      <dgm:spPr/>
      <dgm:t>
        <a:bodyPr/>
        <a:lstStyle/>
        <a:p>
          <a:endParaRPr lang="en-US"/>
        </a:p>
      </dgm:t>
    </dgm:pt>
    <dgm:pt modelId="{C1E1111B-A0FB-464A-8DA7-A9AFDA9DF52B}">
      <dgm:prSet phldrT="[Text]" custT="1"/>
      <dgm:spPr/>
      <dgm:t>
        <a:bodyPr/>
        <a:lstStyle/>
        <a:p>
          <a:endParaRPr lang="en-GB" sz="1200" b="1" noProof="0" dirty="0"/>
        </a:p>
      </dgm:t>
    </dgm:pt>
    <dgm:pt modelId="{2CD92001-200D-4E29-8902-42F3F9B2A543}" type="parTrans" cxnId="{C5E97D52-4F16-4592-A1F4-40DA2173984F}">
      <dgm:prSet/>
      <dgm:spPr/>
      <dgm:t>
        <a:bodyPr/>
        <a:lstStyle/>
        <a:p>
          <a:endParaRPr lang="en-US"/>
        </a:p>
      </dgm:t>
    </dgm:pt>
    <dgm:pt modelId="{9CBF5876-47B4-45BE-810B-E56B5B97DA29}" type="sibTrans" cxnId="{C5E97D52-4F16-4592-A1F4-40DA2173984F}">
      <dgm:prSet/>
      <dgm:spPr/>
      <dgm:t>
        <a:bodyPr/>
        <a:lstStyle/>
        <a:p>
          <a:endParaRPr lang="en-US"/>
        </a:p>
      </dgm:t>
    </dgm:pt>
    <dgm:pt modelId="{C2296565-D652-4B91-A299-EAE2DBB3BF68}" type="pres">
      <dgm:prSet presAssocID="{72D15E23-61B6-43FE-BD00-473623D1967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48CF27-A9CA-441E-A4BE-248879424B75}" type="pres">
      <dgm:prSet presAssocID="{0BA412EA-8FA8-47CD-8957-45102105B9D4}" presName="circle1" presStyleLbl="node1" presStyleIdx="0" presStyleCnt="1" custLinFactNeighborX="-2585" custLinFactNeighborY="1824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9DAE315A-C8E4-4709-A55A-06C60432697C}" type="pres">
      <dgm:prSet presAssocID="{0BA412EA-8FA8-47CD-8957-45102105B9D4}" presName="space" presStyleCnt="0"/>
      <dgm:spPr/>
      <dgm:t>
        <a:bodyPr/>
        <a:lstStyle/>
        <a:p>
          <a:endParaRPr lang="en-US"/>
        </a:p>
      </dgm:t>
    </dgm:pt>
    <dgm:pt modelId="{0F49D0A0-7B33-4316-AAFF-0880FCF8AA57}" type="pres">
      <dgm:prSet presAssocID="{0BA412EA-8FA8-47CD-8957-45102105B9D4}" presName="rect1" presStyleLbl="alignAcc1" presStyleIdx="0" presStyleCnt="1" custScaleX="119796" custScaleY="110459" custLinFactNeighborX="-3328" custLinFactNeighborY="1195"/>
      <dgm:spPr/>
      <dgm:t>
        <a:bodyPr/>
        <a:lstStyle/>
        <a:p>
          <a:endParaRPr lang="en-US"/>
        </a:p>
      </dgm:t>
    </dgm:pt>
    <dgm:pt modelId="{37EF22CD-E0EA-4A2A-BADA-F9271652FCE1}" type="pres">
      <dgm:prSet presAssocID="{0BA412EA-8FA8-47CD-8957-45102105B9D4}" presName="rect1ParTx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5D1F2-FDF2-469D-B6BC-56F7531A3DCC}" type="pres">
      <dgm:prSet presAssocID="{0BA412EA-8FA8-47CD-8957-45102105B9D4}" presName="rect1ChTx" presStyleLbl="alignAcc1" presStyleIdx="0" presStyleCnt="1" custScaleX="161225" custLinFactNeighborX="-39658" custLinFactNeighborY="914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E97D52-4F16-4592-A1F4-40DA2173984F}" srcId="{0BA412EA-8FA8-47CD-8957-45102105B9D4}" destId="{C1E1111B-A0FB-464A-8DA7-A9AFDA9DF52B}" srcOrd="0" destOrd="0" parTransId="{2CD92001-200D-4E29-8902-42F3F9B2A543}" sibTransId="{9CBF5876-47B4-45BE-810B-E56B5B97DA29}"/>
    <dgm:cxn modelId="{6FE66172-7BBF-4560-9431-08400030177B}" type="presOf" srcId="{C1E1111B-A0FB-464A-8DA7-A9AFDA9DF52B}" destId="{EEA5D1F2-FDF2-469D-B6BC-56F7531A3DCC}" srcOrd="0" destOrd="0" presId="urn:microsoft.com/office/officeart/2005/8/layout/target3"/>
    <dgm:cxn modelId="{27817F71-C9BF-4B87-BD01-B573DE983AE4}" srcId="{72D15E23-61B6-43FE-BD00-473623D1967A}" destId="{0BA412EA-8FA8-47CD-8957-45102105B9D4}" srcOrd="0" destOrd="0" parTransId="{623CE2AD-170D-4FD2-9736-A7BD51CA72D2}" sibTransId="{42BAC973-9664-4B8B-87C7-800852E1E0E8}"/>
    <dgm:cxn modelId="{6EE46D33-9861-4479-91CD-801D4CF86AE9}" type="presOf" srcId="{72D15E23-61B6-43FE-BD00-473623D1967A}" destId="{C2296565-D652-4B91-A299-EAE2DBB3BF68}" srcOrd="0" destOrd="0" presId="urn:microsoft.com/office/officeart/2005/8/layout/target3"/>
    <dgm:cxn modelId="{D5968C9B-946A-4463-AC71-7D4C38BD3C03}" type="presOf" srcId="{0BA412EA-8FA8-47CD-8957-45102105B9D4}" destId="{0F49D0A0-7B33-4316-AAFF-0880FCF8AA57}" srcOrd="0" destOrd="0" presId="urn:microsoft.com/office/officeart/2005/8/layout/target3"/>
    <dgm:cxn modelId="{FF1B1817-EE73-429E-9854-40C7770916CB}" type="presOf" srcId="{0BA412EA-8FA8-47CD-8957-45102105B9D4}" destId="{37EF22CD-E0EA-4A2A-BADA-F9271652FCE1}" srcOrd="1" destOrd="0" presId="urn:microsoft.com/office/officeart/2005/8/layout/target3"/>
    <dgm:cxn modelId="{9C44850C-D047-46A4-959F-AE97B0069BC1}" type="presParOf" srcId="{C2296565-D652-4B91-A299-EAE2DBB3BF68}" destId="{A048CF27-A9CA-441E-A4BE-248879424B75}" srcOrd="0" destOrd="0" presId="urn:microsoft.com/office/officeart/2005/8/layout/target3"/>
    <dgm:cxn modelId="{5355EB9C-A5BF-428C-9A97-3FE3BF13A134}" type="presParOf" srcId="{C2296565-D652-4B91-A299-EAE2DBB3BF68}" destId="{9DAE315A-C8E4-4709-A55A-06C60432697C}" srcOrd="1" destOrd="0" presId="urn:microsoft.com/office/officeart/2005/8/layout/target3"/>
    <dgm:cxn modelId="{8AF9AA63-1DA7-463C-96C1-BACB41902237}" type="presParOf" srcId="{C2296565-D652-4B91-A299-EAE2DBB3BF68}" destId="{0F49D0A0-7B33-4316-AAFF-0880FCF8AA57}" srcOrd="2" destOrd="0" presId="urn:microsoft.com/office/officeart/2005/8/layout/target3"/>
    <dgm:cxn modelId="{3D356BE6-5A75-486F-9811-158373A87116}" type="presParOf" srcId="{C2296565-D652-4B91-A299-EAE2DBB3BF68}" destId="{37EF22CD-E0EA-4A2A-BADA-F9271652FCE1}" srcOrd="3" destOrd="0" presId="urn:microsoft.com/office/officeart/2005/8/layout/target3"/>
    <dgm:cxn modelId="{9983F299-1BF4-47ED-A47F-F99AF0C7E145}" type="presParOf" srcId="{C2296565-D652-4B91-A299-EAE2DBB3BF68}" destId="{EEA5D1F2-FDF2-469D-B6BC-56F7531A3DCC}" srcOrd="4" destOrd="0" presId="urn:microsoft.com/office/officeart/2005/8/layout/targe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8CF27-A9CA-441E-A4BE-248879424B75}">
      <dsp:nvSpPr>
        <dsp:cNvPr id="0" name=""/>
        <dsp:cNvSpPr/>
      </dsp:nvSpPr>
      <dsp:spPr>
        <a:xfrm>
          <a:off x="-513247" y="695038"/>
          <a:ext cx="4457731" cy="4457731"/>
        </a:xfrm>
        <a:prstGeom prst="pie">
          <a:avLst>
            <a:gd name="adj1" fmla="val 5400000"/>
            <a:gd name="adj2" fmla="val 1620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F49D0A0-7B33-4316-AAFF-0880FCF8AA57}">
      <dsp:nvSpPr>
        <dsp:cNvPr id="0" name=""/>
        <dsp:cNvSpPr/>
      </dsp:nvSpPr>
      <dsp:spPr>
        <a:xfrm>
          <a:off x="1143007" y="433882"/>
          <a:ext cx="6230214" cy="4923965"/>
        </a:xfrm>
        <a:prstGeom prst="rect">
          <a:avLst/>
        </a:prstGeom>
        <a:blipFill rotWithShape="0">
          <a:blip xmlns:r="http://schemas.openxmlformats.org/officeDocument/2006/relationships" r:embed="rId1">
            <a:lum bright="70000" contrast="-70000"/>
          </a:blip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CH" sz="6500" kern="1200" dirty="0" smtClean="0"/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1143007" y="433882"/>
        <a:ext cx="3115107" cy="4923965"/>
      </dsp:txXfrm>
    </dsp:sp>
    <dsp:sp modelId="{EEA5D1F2-FDF2-469D-B6BC-56F7531A3DCC}">
      <dsp:nvSpPr>
        <dsp:cNvPr id="0" name=""/>
        <dsp:cNvSpPr/>
      </dsp:nvSpPr>
      <dsp:spPr>
        <a:xfrm>
          <a:off x="2603919" y="1227458"/>
          <a:ext cx="4192403" cy="4457731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200" b="1" kern="1200" noProof="0" dirty="0"/>
        </a:p>
      </dsp:txBody>
      <dsp:txXfrm>
        <a:off x="2603919" y="1227458"/>
        <a:ext cx="4192403" cy="44577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27F80-99B5-4B4D-9895-F766048928C9}" type="datetimeFigureOut">
              <a:rPr lang="en-US" smtClean="0"/>
              <a:t>7/2/2012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2EEE6-60ED-46D5-B5D4-D6D01279F9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625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AB813-82AD-4CD1-B0B0-D8CF0B1152BE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8EC13-BF66-45F5-B5E9-93161F697E4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574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8EC13-BF66-45F5-B5E9-93161F697E4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788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8F6D8D-CE50-4492-9959-AB664D27EB38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8EC13-BF66-45F5-B5E9-93161F697E43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43860-3C4D-41AB-AC85-4A4D34D7FB9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18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43860-3C4D-41AB-AC85-4A4D34D7FB9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30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43860-3C4D-41AB-AC85-4A4D34D7FB9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61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53C73-1FF9-4C4C-9B61-66A7A3EBF7F7}" type="datetimeFigureOut">
              <a:rPr lang="en-US" smtClean="0"/>
              <a:pPr/>
              <a:t>7/2/2012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3747A-12D0-4B2D-B063-796605659B1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ilo.org/dyn/media/mediasearch.highres?p_lang=en&amp;p_id=12303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hyperlink" Target="http://www.ilo.org/dyn/media/mediasearch.fiche?p_id=1913&amp;p_lang=en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ilo.org/dyn/media/mediasearch.highres?p_lang=en&amp;p_id=408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ilo.org/dyn/media/mediasearch.highres?p_lang=en&amp;p_id=62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ilo.org/dyn/media/mediasearch.fiche?p_id=11988&amp;p_lang=en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dyn/media/mediasearch.highres?p_lang=en&amp;p_id=478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ilo.org/dyn/media/mediasearch.highres?p_lang=en&amp;p_id=486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hyperlink" Target="https://www.ilo.org/dyn/media/mediasearch.highres?p_lang=en&amp;p_id=5015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ilo.org/dyn/media/mediasearch.highres?p_lang=en&amp;p_id=12185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ilo.org/dyn/media/mediasearch.highres?p_lang=en&amp;p_id=640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ilo.org/dyn/media/mediasearch.highres?p_lang=en&amp;p_id=455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hyperlink" Target="http://www.ilo.org/dyn/media/mediasearch.highres?p_lang=en&amp;p_id=7634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www.ilo.org/dyn/media/mediasearch.highres?p_lang=en&amp;p_id=8414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ilo.org/dyn/media/mediasearch.highres?p_lang=en&amp;p_id=48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hyperlink" Target="https://www.ilo.org/dyn/media/mediasearch.highres?p_lang=en&amp;p_id=692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ilo.org/dyn/media/mediasearch.highres?p_lang=en&amp;p_id=164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hyperlink" Target="https://www.ilo.org/dyn/media/mediasearch.highres?p_lang=en&amp;p_id=5611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www.ilo.org/dyn/media/mediasearch.highres?p_lang=en&amp;p_id=414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ilo.org/dyn/media/mediasearch.highres?p_lang=en&amp;p_id=421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ilo.org/dyn/media/mediasearch.highres?p_lang=en&amp;p_id=843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dyn/media/mediasearch.highres?p_lang=en&amp;p_id=1228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dyn/media/mediasearch.highres?p_lang=en&amp;p_id=1139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b="1" dirty="0" smtClean="0">
                <a:solidFill>
                  <a:srgbClr val="FFFF00"/>
                </a:solidFill>
              </a:rPr>
              <a:t>The </a:t>
            </a:r>
            <a:r>
              <a:rPr lang="fr-CH" b="1" dirty="0" err="1" smtClean="0">
                <a:solidFill>
                  <a:srgbClr val="FFFF00"/>
                </a:solidFill>
              </a:rPr>
              <a:t>informal</a:t>
            </a:r>
            <a:r>
              <a:rPr lang="fr-CH" b="1" dirty="0" smtClean="0">
                <a:solidFill>
                  <a:srgbClr val="FFFF00"/>
                </a:solidFill>
              </a:rPr>
              <a:t> </a:t>
            </a:r>
            <a:r>
              <a:rPr lang="fr-CH" b="1" dirty="0" err="1" smtClean="0">
                <a:solidFill>
                  <a:srgbClr val="FFFF00"/>
                </a:solidFill>
              </a:rPr>
              <a:t>economy</a:t>
            </a:r>
            <a:r>
              <a:rPr lang="fr-CH" b="1" dirty="0" smtClean="0">
                <a:solidFill>
                  <a:srgbClr val="FFFF00"/>
                </a:solidFill>
              </a:rPr>
              <a:t> and </a:t>
            </a:r>
            <a:r>
              <a:rPr lang="fr-CH" b="1" dirty="0" err="1" smtClean="0">
                <a:solidFill>
                  <a:srgbClr val="FFFF00"/>
                </a:solidFill>
              </a:rPr>
              <a:t>decent</a:t>
            </a:r>
            <a:r>
              <a:rPr lang="fr-CH" b="1" dirty="0" smtClean="0">
                <a:solidFill>
                  <a:srgbClr val="FFFF00"/>
                </a:solidFill>
              </a:rPr>
              <a:t> </a:t>
            </a:r>
            <a:r>
              <a:rPr lang="fr-CH" b="1" dirty="0" err="1" smtClean="0">
                <a:solidFill>
                  <a:srgbClr val="FFFF00"/>
                </a:solidFill>
              </a:rPr>
              <a:t>work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4869160"/>
            <a:ext cx="4978896" cy="1612776"/>
          </a:xfrm>
        </p:spPr>
        <p:txBody>
          <a:bodyPr>
            <a:normAutofit fontScale="92500" lnSpcReduction="10000"/>
          </a:bodyPr>
          <a:lstStyle/>
          <a:p>
            <a:pPr marL="800100" lvl="2" indent="0">
              <a:buNone/>
            </a:pPr>
            <a:r>
              <a:rPr lang="fr-CH" b="1" dirty="0" err="1" smtClean="0"/>
              <a:t>Sriani</a:t>
            </a:r>
            <a:r>
              <a:rPr lang="fr-CH" b="1" dirty="0" smtClean="0"/>
              <a:t> </a:t>
            </a:r>
            <a:r>
              <a:rPr lang="fr-CH" b="1" dirty="0" err="1" smtClean="0"/>
              <a:t>Ameratunga</a:t>
            </a:r>
            <a:r>
              <a:rPr lang="fr-CH" b="1" dirty="0" smtClean="0"/>
              <a:t> </a:t>
            </a:r>
            <a:r>
              <a:rPr lang="fr-CH" b="1" dirty="0" err="1" smtClean="0"/>
              <a:t>Kring</a:t>
            </a:r>
            <a:endParaRPr lang="fr-CH" b="1" dirty="0" smtClean="0"/>
          </a:p>
          <a:p>
            <a:pPr marL="800100" lvl="2" indent="0">
              <a:buNone/>
            </a:pPr>
            <a:r>
              <a:rPr lang="fr-CH" b="1" dirty="0" err="1" smtClean="0"/>
              <a:t>Employment</a:t>
            </a:r>
            <a:r>
              <a:rPr lang="fr-CH" b="1" dirty="0" smtClean="0"/>
              <a:t> Policy </a:t>
            </a:r>
            <a:r>
              <a:rPr lang="fr-CH" b="1" dirty="0" err="1" smtClean="0"/>
              <a:t>Department</a:t>
            </a:r>
            <a:endParaRPr lang="fr-CH" b="1" dirty="0" smtClean="0"/>
          </a:p>
          <a:p>
            <a:pPr marL="800100" lvl="2" indent="0">
              <a:buNone/>
            </a:pPr>
            <a:r>
              <a:rPr lang="fr-CH" b="1" dirty="0" smtClean="0"/>
              <a:t>International Labour Office</a:t>
            </a:r>
          </a:p>
          <a:p>
            <a:pPr marL="800100" lvl="2" indent="0">
              <a:buNone/>
            </a:pPr>
            <a:r>
              <a:rPr lang="fr-CH" b="1" dirty="0" smtClean="0"/>
              <a:t>Geneva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132856"/>
            <a:ext cx="698477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European Commission Workshop </a:t>
            </a:r>
          </a:p>
          <a:p>
            <a:r>
              <a:rPr lang="en-GB" sz="2000" b="1" dirty="0" smtClean="0"/>
              <a:t>ADDRESSING  </a:t>
            </a:r>
            <a:r>
              <a:rPr lang="en-GB" sz="2000" b="1" dirty="0"/>
              <a:t>THE INFORMAL ECONOMY FROM A BOTTOM UP PERSPECTIVE </a:t>
            </a:r>
            <a:endParaRPr lang="en-US" sz="2000" dirty="0"/>
          </a:p>
          <a:p>
            <a:endParaRPr lang="en-US" sz="2000" b="1" dirty="0" smtClean="0"/>
          </a:p>
          <a:p>
            <a:r>
              <a:rPr lang="en-US" sz="2000" b="1" dirty="0" smtClean="0"/>
              <a:t>Assessment </a:t>
            </a:r>
            <a:r>
              <a:rPr lang="en-US" sz="2000" b="1" dirty="0"/>
              <a:t>of projects selected by call for proposals targeting the informal economy </a:t>
            </a:r>
            <a:endParaRPr lang="en-US" sz="2000" dirty="0"/>
          </a:p>
          <a:p>
            <a:endParaRPr lang="fr-FR" b="1" dirty="0" smtClean="0"/>
          </a:p>
          <a:p>
            <a:r>
              <a:rPr lang="fr-FR" b="1" dirty="0" smtClean="0"/>
              <a:t>Brussels 25-27 </a:t>
            </a:r>
            <a:r>
              <a:rPr lang="fr-FR" b="1" dirty="0" err="1"/>
              <a:t>June</a:t>
            </a:r>
            <a:r>
              <a:rPr lang="fr-FR" b="1" dirty="0"/>
              <a:t> 2012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12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b="1" dirty="0" smtClean="0">
                <a:solidFill>
                  <a:srgbClr val="FFFF00"/>
                </a:solidFill>
              </a:rPr>
              <a:t>The Informal </a:t>
            </a:r>
            <a:r>
              <a:rPr lang="fr-CH" b="1" dirty="0" err="1" smtClean="0">
                <a:solidFill>
                  <a:srgbClr val="FFFF00"/>
                </a:solidFill>
              </a:rPr>
              <a:t>Economy</a:t>
            </a:r>
            <a:r>
              <a:rPr lang="fr-CH" b="1" dirty="0" smtClean="0">
                <a:solidFill>
                  <a:srgbClr val="FFFF00"/>
                </a:solidFill>
              </a:rPr>
              <a:t> and </a:t>
            </a:r>
            <a:r>
              <a:rPr lang="fr-CH" b="1" dirty="0" err="1" smtClean="0">
                <a:solidFill>
                  <a:srgbClr val="FFFF00"/>
                </a:solidFill>
              </a:rPr>
              <a:t>Decent</a:t>
            </a:r>
            <a:r>
              <a:rPr lang="fr-CH" b="1" dirty="0" smtClean="0">
                <a:solidFill>
                  <a:srgbClr val="FFFF00"/>
                </a:solidFill>
              </a:rPr>
              <a:t> </a:t>
            </a:r>
            <a:r>
              <a:rPr lang="fr-CH" b="1" dirty="0" err="1" smtClean="0">
                <a:solidFill>
                  <a:srgbClr val="FFFF00"/>
                </a:solidFill>
              </a:rPr>
              <a:t>Work</a:t>
            </a:r>
            <a:r>
              <a:rPr lang="fr-CH" b="1" dirty="0" smtClean="0">
                <a:solidFill>
                  <a:srgbClr val="FFFF00"/>
                </a:solidFill>
              </a:rPr>
              <a:t>: A Policy Resource Guide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868" y="1600200"/>
            <a:ext cx="5114932" cy="4900634"/>
          </a:xfr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fr-CH" sz="3000" dirty="0" smtClean="0"/>
              <a:t>Package </a:t>
            </a:r>
            <a:r>
              <a:rPr lang="fr-CH" sz="3000" dirty="0" err="1" smtClean="0"/>
              <a:t>provides</a:t>
            </a:r>
            <a:r>
              <a:rPr lang="fr-CH" sz="3000" dirty="0" smtClean="0"/>
              <a:t> the </a:t>
            </a:r>
            <a:r>
              <a:rPr lang="fr-CH" sz="3000" dirty="0" err="1" smtClean="0"/>
              <a:t>key</a:t>
            </a:r>
            <a:r>
              <a:rPr lang="fr-CH" sz="3000" dirty="0" smtClean="0"/>
              <a:t> </a:t>
            </a:r>
            <a:r>
              <a:rPr lang="fr-CH" sz="3000" dirty="0" err="1" smtClean="0"/>
              <a:t>elements</a:t>
            </a:r>
            <a:r>
              <a:rPr lang="fr-CH" sz="3000" dirty="0" smtClean="0"/>
              <a:t> of an </a:t>
            </a:r>
            <a:r>
              <a:rPr lang="fr-CH" sz="3000" dirty="0" err="1" smtClean="0"/>
              <a:t>integrated</a:t>
            </a:r>
            <a:r>
              <a:rPr lang="fr-CH" sz="3000" dirty="0" smtClean="0"/>
              <a:t> </a:t>
            </a:r>
            <a:r>
              <a:rPr lang="fr-CH" sz="3000" dirty="0" err="1" smtClean="0"/>
              <a:t>strategy</a:t>
            </a:r>
            <a:r>
              <a:rPr lang="fr-CH" sz="3000" dirty="0" smtClean="0"/>
              <a:t> to support the transition to formalisation</a:t>
            </a:r>
            <a:endParaRPr lang="en-GB" sz="3000" dirty="0" smtClean="0"/>
          </a:p>
          <a:p>
            <a:pPr>
              <a:lnSpc>
                <a:spcPct val="110000"/>
              </a:lnSpc>
              <a:buNone/>
            </a:pPr>
            <a:r>
              <a:rPr lang="fr-CH" sz="3400" dirty="0" smtClean="0"/>
              <a:t>   </a:t>
            </a:r>
            <a:r>
              <a:rPr lang="fr-CH" sz="2200" dirty="0" smtClean="0"/>
              <a:t>‘</a:t>
            </a:r>
            <a:r>
              <a:rPr lang="fr-CH" sz="1900" dirty="0" smtClean="0"/>
              <a:t>The promotion of </a:t>
            </a:r>
            <a:r>
              <a:rPr lang="fr-CH" sz="1900" dirty="0" err="1" smtClean="0"/>
              <a:t>decent</a:t>
            </a:r>
            <a:r>
              <a:rPr lang="fr-CH" sz="1900" dirty="0" smtClean="0"/>
              <a:t> </a:t>
            </a:r>
            <a:r>
              <a:rPr lang="fr-CH" sz="1900" dirty="0" err="1" smtClean="0"/>
              <a:t>work</a:t>
            </a:r>
            <a:r>
              <a:rPr lang="fr-CH" sz="1900" dirty="0" smtClean="0"/>
              <a:t> for all </a:t>
            </a:r>
            <a:r>
              <a:rPr lang="fr-CH" sz="1900" dirty="0" err="1" smtClean="0"/>
              <a:t>workers</a:t>
            </a:r>
            <a:r>
              <a:rPr lang="fr-CH" sz="1900" dirty="0" smtClean="0"/>
              <a:t>, </a:t>
            </a:r>
            <a:r>
              <a:rPr lang="fr-CH" sz="1900" dirty="0" err="1" smtClean="0"/>
              <a:t>women</a:t>
            </a:r>
            <a:r>
              <a:rPr lang="fr-CH" sz="1900" dirty="0" smtClean="0"/>
              <a:t> and men…. </a:t>
            </a:r>
            <a:r>
              <a:rPr lang="fr-CH" sz="1900" dirty="0" err="1" smtClean="0"/>
              <a:t>requires</a:t>
            </a:r>
            <a:r>
              <a:rPr lang="fr-CH" sz="1900" dirty="0" smtClean="0"/>
              <a:t> a </a:t>
            </a:r>
            <a:r>
              <a:rPr lang="fr-CH" sz="1900" dirty="0" err="1" smtClean="0"/>
              <a:t>broad</a:t>
            </a:r>
            <a:r>
              <a:rPr lang="fr-CH" sz="1900" dirty="0" smtClean="0"/>
              <a:t> </a:t>
            </a:r>
            <a:r>
              <a:rPr lang="fr-CH" sz="1900" dirty="0" err="1" smtClean="0"/>
              <a:t>strategy</a:t>
            </a:r>
            <a:r>
              <a:rPr lang="fr-CH" sz="1900" dirty="0" smtClean="0"/>
              <a:t>: </a:t>
            </a:r>
            <a:r>
              <a:rPr lang="fr-CH" sz="1900" dirty="0" err="1" smtClean="0"/>
              <a:t>realizing</a:t>
            </a:r>
            <a:r>
              <a:rPr lang="fr-CH" sz="1900" dirty="0" smtClean="0"/>
              <a:t> </a:t>
            </a:r>
            <a:r>
              <a:rPr lang="fr-CH" sz="1900" dirty="0" err="1" smtClean="0"/>
              <a:t>fundamental</a:t>
            </a:r>
            <a:r>
              <a:rPr lang="fr-CH" sz="1900" dirty="0" smtClean="0"/>
              <a:t> </a:t>
            </a:r>
            <a:r>
              <a:rPr lang="fr-CH" sz="1900" dirty="0" err="1" smtClean="0"/>
              <a:t>principles</a:t>
            </a:r>
            <a:r>
              <a:rPr lang="fr-CH" sz="1900" dirty="0" smtClean="0"/>
              <a:t> and </a:t>
            </a:r>
            <a:r>
              <a:rPr lang="fr-CH" sz="1900" dirty="0" err="1" smtClean="0"/>
              <a:t>rights</a:t>
            </a:r>
            <a:r>
              <a:rPr lang="fr-CH" sz="1900" dirty="0" smtClean="0"/>
              <a:t> </a:t>
            </a:r>
            <a:r>
              <a:rPr lang="fr-CH" sz="1900" dirty="0" err="1" smtClean="0"/>
              <a:t>at</a:t>
            </a:r>
            <a:r>
              <a:rPr lang="fr-CH" sz="1900" dirty="0" smtClean="0"/>
              <a:t> </a:t>
            </a:r>
            <a:r>
              <a:rPr lang="fr-CH" sz="1900" dirty="0" err="1" smtClean="0"/>
              <a:t>work</a:t>
            </a:r>
            <a:r>
              <a:rPr lang="fr-CH" sz="1900" dirty="0" smtClean="0"/>
              <a:t>: </a:t>
            </a:r>
            <a:r>
              <a:rPr lang="fr-CH" sz="1900" dirty="0" err="1" smtClean="0"/>
              <a:t>creating</a:t>
            </a:r>
            <a:r>
              <a:rPr lang="fr-CH" sz="1900" dirty="0" smtClean="0"/>
              <a:t> </a:t>
            </a:r>
            <a:r>
              <a:rPr lang="fr-CH" sz="1900" dirty="0" err="1" smtClean="0"/>
              <a:t>greater</a:t>
            </a:r>
            <a:r>
              <a:rPr lang="fr-CH" sz="1900" dirty="0" smtClean="0"/>
              <a:t> and </a:t>
            </a:r>
            <a:r>
              <a:rPr lang="fr-CH" sz="1900" dirty="0" err="1" smtClean="0"/>
              <a:t>better</a:t>
            </a:r>
            <a:r>
              <a:rPr lang="fr-CH" sz="1900" dirty="0" smtClean="0"/>
              <a:t> </a:t>
            </a:r>
            <a:r>
              <a:rPr lang="fr-CH" sz="1900" dirty="0" err="1" smtClean="0"/>
              <a:t>employment</a:t>
            </a:r>
            <a:r>
              <a:rPr lang="fr-CH" sz="1900" dirty="0" smtClean="0"/>
              <a:t> and </a:t>
            </a:r>
            <a:r>
              <a:rPr lang="fr-CH" sz="1900" dirty="0" err="1" smtClean="0"/>
              <a:t>income</a:t>
            </a:r>
            <a:r>
              <a:rPr lang="fr-CH" sz="1900" dirty="0" smtClean="0"/>
              <a:t> </a:t>
            </a:r>
            <a:r>
              <a:rPr lang="fr-CH" sz="1900" dirty="0" err="1" smtClean="0"/>
              <a:t>opportunities</a:t>
            </a:r>
            <a:r>
              <a:rPr lang="fr-CH" sz="1900" dirty="0" smtClean="0"/>
              <a:t>; </a:t>
            </a:r>
            <a:r>
              <a:rPr lang="fr-CH" sz="1900" dirty="0" err="1" smtClean="0"/>
              <a:t>extending</a:t>
            </a:r>
            <a:r>
              <a:rPr lang="fr-CH" sz="1900" dirty="0" smtClean="0"/>
              <a:t> social protection; and </a:t>
            </a:r>
            <a:r>
              <a:rPr lang="fr-CH" sz="1900" dirty="0" err="1" smtClean="0"/>
              <a:t>promoting</a:t>
            </a:r>
            <a:r>
              <a:rPr lang="fr-CH" sz="1900" dirty="0" smtClean="0"/>
              <a:t> social dialogue</a:t>
            </a:r>
            <a:r>
              <a:rPr lang="fr-CH" sz="2200" dirty="0" smtClean="0"/>
              <a:t>.’</a:t>
            </a:r>
          </a:p>
          <a:p>
            <a:pPr>
              <a:buNone/>
            </a:pPr>
            <a:r>
              <a:rPr lang="fr-CH" sz="1600" b="1" dirty="0" smtClean="0"/>
              <a:t>        </a:t>
            </a:r>
            <a:r>
              <a:rPr lang="fr-CH" sz="1400" b="1" dirty="0" smtClean="0"/>
              <a:t>Conclusions </a:t>
            </a:r>
            <a:r>
              <a:rPr lang="fr-CH" sz="1400" b="1" dirty="0" err="1" smtClean="0"/>
              <a:t>adopted</a:t>
            </a:r>
            <a:r>
              <a:rPr lang="fr-CH" sz="1400" b="1" dirty="0" smtClean="0"/>
              <a:t> by the International Labour  </a:t>
            </a:r>
            <a:r>
              <a:rPr lang="fr-CH" sz="1400" b="1" dirty="0" err="1" smtClean="0"/>
              <a:t>Conference</a:t>
            </a:r>
            <a:r>
              <a:rPr lang="fr-CH" sz="1400" b="1" dirty="0" smtClean="0"/>
              <a:t> </a:t>
            </a:r>
            <a:r>
              <a:rPr lang="fr-CH" sz="1400" b="1" dirty="0" err="1" smtClean="0"/>
              <a:t>at</a:t>
            </a:r>
            <a:r>
              <a:rPr lang="fr-CH" sz="1400" b="1" dirty="0" smtClean="0"/>
              <a:t> </a:t>
            </a:r>
            <a:r>
              <a:rPr lang="fr-CH" sz="1400" b="1" dirty="0" err="1" smtClean="0"/>
              <a:t>its</a:t>
            </a:r>
            <a:r>
              <a:rPr lang="fr-CH" sz="1400" b="1" dirty="0" smtClean="0"/>
              <a:t> 90th session, Geneva, 2002</a:t>
            </a:r>
          </a:p>
          <a:p>
            <a:pPr>
              <a:buNone/>
            </a:pPr>
            <a:endParaRPr lang="fr-CH" sz="1600" b="1" dirty="0" smtClean="0"/>
          </a:p>
        </p:txBody>
      </p:sp>
      <p:pic>
        <p:nvPicPr>
          <p:cNvPr id="5" name="Picture 8" descr="H:\Shergill\Beedi\India\photo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00174"/>
            <a:ext cx="2590800" cy="5072076"/>
          </a:xfrm>
          <a:prstGeom prst="rect">
            <a:avLst/>
          </a:prstGeom>
          <a:noFill/>
          <a:ln w="38100">
            <a:solidFill>
              <a:srgbClr val="F4FA0C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62" y="161098"/>
            <a:ext cx="4703018" cy="6436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180" y="1268759"/>
            <a:ext cx="4075300" cy="30076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56778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323850"/>
            <a:ext cx="6781800" cy="621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07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762000"/>
            <a:ext cx="733425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21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 smtClean="0">
                <a:solidFill>
                  <a:srgbClr val="FFFF00"/>
                </a:solidFill>
              </a:rPr>
              <a:t>Structure of </a:t>
            </a:r>
            <a:r>
              <a:rPr lang="fr-CH" dirty="0" err="1" smtClean="0">
                <a:solidFill>
                  <a:srgbClr val="FFFF00"/>
                </a:solidFill>
              </a:rPr>
              <a:t>each</a:t>
            </a:r>
            <a:r>
              <a:rPr lang="fr-CH" dirty="0" smtClean="0">
                <a:solidFill>
                  <a:srgbClr val="FFFF00"/>
                </a:solidFill>
              </a:rPr>
              <a:t> </a:t>
            </a:r>
            <a:r>
              <a:rPr lang="fr-CH" dirty="0" err="1" smtClean="0">
                <a:solidFill>
                  <a:srgbClr val="FFFF00"/>
                </a:solidFill>
              </a:rPr>
              <a:t>brief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357298"/>
            <a:ext cx="6115064" cy="5072097"/>
          </a:xfr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>
            <a:normAutofit fontScale="70000" lnSpcReduction="20000"/>
          </a:bodyPr>
          <a:lstStyle/>
          <a:p>
            <a:pPr lvl="0">
              <a:buNone/>
            </a:pPr>
            <a:endParaRPr lang="en-GB" sz="3600" b="1" dirty="0" smtClean="0"/>
          </a:p>
          <a:p>
            <a:pPr lvl="0">
              <a:buNone/>
            </a:pPr>
            <a:r>
              <a:rPr lang="en-GB" sz="2900" b="1" i="1" dirty="0" smtClean="0"/>
              <a:t>The key challenges</a:t>
            </a:r>
            <a:r>
              <a:rPr lang="en-GB" sz="2900" dirty="0" smtClean="0"/>
              <a:t>. </a:t>
            </a:r>
          </a:p>
          <a:p>
            <a:pPr lvl="0"/>
            <a:r>
              <a:rPr lang="en-GB" sz="2900" dirty="0" smtClean="0"/>
              <a:t>symptoms and causes of exclusion from the formal economy </a:t>
            </a:r>
          </a:p>
          <a:p>
            <a:pPr lvl="0"/>
            <a:r>
              <a:rPr lang="en-GB" sz="2900" dirty="0" smtClean="0"/>
              <a:t>internal constraints and characteristics of the informal unit; </a:t>
            </a:r>
          </a:p>
          <a:p>
            <a:pPr lvl="0"/>
            <a:r>
              <a:rPr lang="en-GB" sz="2900" dirty="0" smtClean="0"/>
              <a:t>and the limitations within existing institutions and mechanisms to extend their reach to the informal economy. </a:t>
            </a:r>
          </a:p>
          <a:p>
            <a:pPr lvl="0">
              <a:buNone/>
            </a:pPr>
            <a:r>
              <a:rPr lang="en-GB" sz="2900" b="1" i="1" dirty="0" smtClean="0"/>
              <a:t>Emerging approaches and innovative policies and practices</a:t>
            </a:r>
            <a:r>
              <a:rPr lang="en-GB" sz="2900" dirty="0" smtClean="0"/>
              <a:t>. </a:t>
            </a:r>
          </a:p>
          <a:p>
            <a:pPr lvl="0"/>
            <a:r>
              <a:rPr lang="en-GB" sz="2900" dirty="0" smtClean="0"/>
              <a:t>Policy innovations from around the world</a:t>
            </a:r>
          </a:p>
          <a:p>
            <a:pPr lvl="0"/>
            <a:r>
              <a:rPr lang="en-GB" sz="2900" dirty="0" smtClean="0"/>
              <a:t>Shows the diversity of approaches</a:t>
            </a:r>
          </a:p>
          <a:p>
            <a:pPr lvl="0"/>
            <a:r>
              <a:rPr lang="en-GB" sz="2900" dirty="0" smtClean="0"/>
              <a:t>Roles of key stakeholders.</a:t>
            </a:r>
          </a:p>
          <a:p>
            <a:pPr lvl="0">
              <a:buNone/>
            </a:pPr>
            <a:r>
              <a:rPr lang="en-GB" sz="2900" b="1" i="1" dirty="0" smtClean="0"/>
              <a:t>Resources.</a:t>
            </a:r>
            <a:r>
              <a:rPr lang="en-GB" sz="2900" dirty="0" smtClean="0"/>
              <a:t> </a:t>
            </a:r>
          </a:p>
          <a:p>
            <a:pPr lvl="0"/>
            <a:r>
              <a:rPr lang="en-GB" sz="2900" dirty="0" smtClean="0"/>
              <a:t>List of resources which can assist in developing effective strategies to move out of informality</a:t>
            </a:r>
            <a:endParaRPr lang="en-GB" sz="2900" b="1" dirty="0" smtClean="0">
              <a:latin typeface="Arial Narrow" pitchFamily="34" charset="0"/>
            </a:endParaRPr>
          </a:p>
          <a:p>
            <a:endParaRPr lang="en-GB" sz="2600" dirty="0" smtClean="0"/>
          </a:p>
          <a:p>
            <a:endParaRPr lang="en-GB" dirty="0"/>
          </a:p>
        </p:txBody>
      </p:sp>
      <p:pic>
        <p:nvPicPr>
          <p:cNvPr id="7" name="Content Placeholder 6" descr="(click to enlarge)">
            <a:hlinkClick r:id="rId2"/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929454" y="4063493"/>
            <a:ext cx="1571636" cy="2365903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</p:pic>
      <p:pic>
        <p:nvPicPr>
          <p:cNvPr id="8" name="Picture 4" descr="Public typist offering his services in the streets of Lima. Peru.&#10;(click to enlarge)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54" y="1428736"/>
            <a:ext cx="1580880" cy="2357454"/>
          </a:xfrm>
          <a:prstGeom prst="rect">
            <a:avLst/>
          </a:prstGeom>
          <a:noFill/>
          <a:ln w="15875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 smtClean="0">
                <a:solidFill>
                  <a:srgbClr val="FFFF00"/>
                </a:solidFill>
              </a:rPr>
              <a:t>Contents of the Policy Resource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71612"/>
            <a:ext cx="5572164" cy="4525963"/>
          </a:xfrm>
          <a:solidFill>
            <a:schemeClr val="bg1"/>
          </a:solidFill>
          <a:ln w="38100">
            <a:solidFill>
              <a:srgbClr val="FFFF00">
                <a:alpha val="97000"/>
              </a:srgbClr>
            </a:solidFill>
          </a:ln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b="1" dirty="0" smtClean="0"/>
              <a:t>Introduction</a:t>
            </a:r>
            <a:endParaRPr lang="en-GB" dirty="0" smtClean="0"/>
          </a:p>
          <a:p>
            <a:pPr lvl="0">
              <a:buFont typeface="Wingdings" pitchFamily="2" charset="2"/>
              <a:buChar char="§"/>
            </a:pPr>
            <a:r>
              <a:rPr lang="en-GB" dirty="0" smtClean="0"/>
              <a:t>The informal economy and Decent Work: Key conceptual issues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 smtClean="0"/>
              <a:t>What is the informal economy?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 smtClean="0"/>
              <a:t>Who is in the informal economy?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 smtClean="0"/>
              <a:t>What drives informality?</a:t>
            </a:r>
          </a:p>
          <a:p>
            <a:pPr lvl="0">
              <a:buFont typeface="Wingdings" pitchFamily="2" charset="2"/>
              <a:buChar char="§"/>
            </a:pPr>
            <a:endParaRPr lang="en-GB" dirty="0" smtClean="0"/>
          </a:p>
          <a:p>
            <a:pPr lvl="0">
              <a:buFont typeface="Wingdings" pitchFamily="2" charset="2"/>
              <a:buChar char="§"/>
            </a:pPr>
            <a:r>
              <a:rPr lang="en-GB" dirty="0" smtClean="0"/>
              <a:t>Measuring the informal economy - statistical challenges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 smtClean="0"/>
              <a:t>Innovations from the international statistical community to better capture informality</a:t>
            </a:r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4" name="Picture 2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857364"/>
            <a:ext cx="2638425" cy="4000501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968" y="1628801"/>
            <a:ext cx="201622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567" y="1484784"/>
            <a:ext cx="6572333" cy="48936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en-GB" sz="2400" dirty="0"/>
              <a:t>Economic growth not enough to reduce poverty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GB" sz="2400" dirty="0"/>
              <a:t>Recognition of employment creation as the key link between growth and poverty reduction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GB" sz="2400" dirty="0"/>
              <a:t>The quality of employment created is also critical, as the incidence of working poverty </a:t>
            </a:r>
            <a:r>
              <a:rPr lang="en-GB" sz="2400" dirty="0" smtClean="0"/>
              <a:t>indicates</a:t>
            </a:r>
          </a:p>
          <a:p>
            <a:pPr>
              <a:buFont typeface="Wingdings" pitchFamily="2" charset="2"/>
              <a:buChar char="Ø"/>
              <a:defRPr/>
            </a:pPr>
            <a:endParaRPr lang="en-GB" sz="2400" dirty="0"/>
          </a:p>
          <a:p>
            <a:pPr>
              <a:buFont typeface="Wingdings" pitchFamily="2" charset="2"/>
              <a:buChar char="Ø"/>
              <a:defRPr/>
            </a:pPr>
            <a:r>
              <a:rPr lang="en-GB" sz="2400" dirty="0"/>
              <a:t>The relationship between growth and informality</a:t>
            </a:r>
          </a:p>
          <a:p>
            <a:pPr>
              <a:defRPr/>
            </a:pPr>
            <a:r>
              <a:rPr lang="en-GB" sz="2400" dirty="0" err="1"/>
              <a:t>Heintz</a:t>
            </a:r>
            <a:r>
              <a:rPr lang="en-GB" sz="2400" dirty="0"/>
              <a:t> and </a:t>
            </a:r>
            <a:r>
              <a:rPr lang="en-GB" sz="2400" dirty="0" err="1"/>
              <a:t>Polin</a:t>
            </a:r>
            <a:r>
              <a:rPr lang="en-GB" sz="2400" dirty="0"/>
              <a:t> (2005) analysis of 20 developing countries: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GB" sz="2400" dirty="0"/>
              <a:t>Increasing economic growth can reduce the rate at which </a:t>
            </a:r>
            <a:r>
              <a:rPr lang="en-GB" sz="2400" dirty="0" err="1"/>
              <a:t>informalisation</a:t>
            </a:r>
            <a:r>
              <a:rPr lang="en-GB" sz="2400" dirty="0"/>
              <a:t> is growing, though it cannot </a:t>
            </a:r>
            <a:r>
              <a:rPr lang="en-GB" sz="2400" i="1" dirty="0"/>
              <a:t>on its own </a:t>
            </a:r>
            <a:r>
              <a:rPr lang="en-GB" sz="2400" dirty="0"/>
              <a:t>create an environment where </a:t>
            </a:r>
            <a:r>
              <a:rPr lang="en-GB" sz="2400" dirty="0" err="1"/>
              <a:t>informalisation</a:t>
            </a:r>
            <a:r>
              <a:rPr lang="en-GB" sz="2400" dirty="0"/>
              <a:t> actually </a:t>
            </a:r>
            <a:r>
              <a:rPr lang="en-GB" sz="2400" dirty="0" smtClean="0"/>
              <a:t>declines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476672"/>
            <a:ext cx="676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Thematic Area One: Growth, employment generation and the informal economy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10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668" y="1074271"/>
            <a:ext cx="6496572" cy="55399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en-GB" sz="2000" b="1" dirty="0"/>
              <a:t>Policy Responses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dirty="0"/>
              <a:t>Ensuring the centrality of employment policies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dirty="0"/>
              <a:t>Re-orienting macro economy frameworks</a:t>
            </a:r>
          </a:p>
          <a:p>
            <a:pPr>
              <a:defRPr/>
            </a:pPr>
            <a:r>
              <a:rPr lang="en-GB" b="1" dirty="0"/>
              <a:t>Case studies from Argentina and Brazil </a:t>
            </a:r>
            <a:endParaRPr lang="en-GB" b="1" dirty="0" smtClean="0"/>
          </a:p>
          <a:p>
            <a:pPr>
              <a:defRPr/>
            </a:pPr>
            <a:r>
              <a:rPr lang="en-GB" dirty="0" smtClean="0"/>
              <a:t>– </a:t>
            </a:r>
            <a:r>
              <a:rPr lang="en-GB" dirty="0"/>
              <a:t>explicit strategies, integrated approaches, and better regulation.</a:t>
            </a:r>
          </a:p>
          <a:p>
            <a:pPr>
              <a:defRPr/>
            </a:pPr>
            <a:r>
              <a:rPr lang="en-GB" b="1" dirty="0"/>
              <a:t>Argentina: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1600" dirty="0"/>
              <a:t>Prioritizing employment in the growth strategy;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1600" dirty="0"/>
              <a:t>Defining a consistent policy and regulatory framework;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1600" dirty="0"/>
              <a:t>Strengthening labour inspection and labour administration;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1600" dirty="0"/>
              <a:t>Promoting education and awareness on formalization issues;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1600" dirty="0"/>
              <a:t>Extending social protection to the informal economy; and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GB" sz="1600" dirty="0"/>
              <a:t>Promoting social actors and private-public partnerships</a:t>
            </a:r>
          </a:p>
          <a:p>
            <a:pPr marL="109728" indent="0">
              <a:buFont typeface="Arial" charset="0"/>
              <a:buNone/>
              <a:defRPr/>
            </a:pPr>
            <a:r>
              <a:rPr lang="en-GB" sz="1600" b="1" dirty="0"/>
              <a:t>Brazil:  </a:t>
            </a:r>
            <a:endParaRPr lang="en-GB" sz="1600" b="1" dirty="0" smtClean="0"/>
          </a:p>
          <a:p>
            <a:pPr marL="395478" indent="-285750">
              <a:buFont typeface="Wingdings" pitchFamily="2" charset="2"/>
              <a:buChar char="§"/>
              <a:defRPr/>
            </a:pPr>
            <a:r>
              <a:rPr lang="en-US" sz="1600" dirty="0" smtClean="0"/>
              <a:t>Macroeconomic </a:t>
            </a:r>
            <a:r>
              <a:rPr lang="en-US" sz="1600" dirty="0"/>
              <a:t>environment;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Simplified and progressive taxation for MSE’s;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Reduced </a:t>
            </a:r>
            <a:r>
              <a:rPr lang="en-US" sz="1600" dirty="0" err="1"/>
              <a:t>labour</a:t>
            </a:r>
            <a:r>
              <a:rPr lang="en-US" sz="1600" dirty="0"/>
              <a:t> supply pressure;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Improved </a:t>
            </a:r>
            <a:r>
              <a:rPr lang="en-US" sz="1600" dirty="0" err="1"/>
              <a:t>labour</a:t>
            </a:r>
            <a:r>
              <a:rPr lang="en-US" sz="1600" dirty="0"/>
              <a:t> inspection and new approaches to formalization;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/>
              <a:t>Greater respect for the law, including extending </a:t>
            </a:r>
            <a:r>
              <a:rPr lang="en-US" sz="1600" dirty="0" err="1"/>
              <a:t>labour</a:t>
            </a:r>
            <a:r>
              <a:rPr lang="en-US" sz="1600" dirty="0"/>
              <a:t> protection to unprotected sectors;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fr-CH" sz="1600" dirty="0"/>
              <a:t>Minimum </a:t>
            </a:r>
            <a:r>
              <a:rPr lang="fr-CH" sz="1600" dirty="0" err="1"/>
              <a:t>wage</a:t>
            </a:r>
            <a:r>
              <a:rPr lang="fr-CH" sz="1600" dirty="0"/>
              <a:t>;</a:t>
            </a:r>
            <a:endParaRPr lang="en-US" sz="1600" dirty="0"/>
          </a:p>
          <a:p>
            <a:pPr>
              <a:buFont typeface="Wingdings" pitchFamily="2" charset="2"/>
              <a:buChar char="§"/>
              <a:defRPr/>
            </a:pPr>
            <a:r>
              <a:rPr lang="fr-CH" sz="1600" dirty="0"/>
              <a:t>Social </a:t>
            </a:r>
            <a:r>
              <a:rPr lang="fr-CH" sz="1600" dirty="0" smtClean="0"/>
              <a:t>protection</a:t>
            </a:r>
            <a:endParaRPr lang="en-US" sz="1600" dirty="0"/>
          </a:p>
        </p:txBody>
      </p:sp>
      <p:pic>
        <p:nvPicPr>
          <p:cNvPr id="3" name="Picture 4" descr="Street vendor selling watches. Khan El-Khalili District. Cairo, Egypt.&#10;&#10;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2204864"/>
            <a:ext cx="2010291" cy="3024336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83568" y="253693"/>
            <a:ext cx="7197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FF00"/>
                </a:solidFill>
              </a:rPr>
              <a:t>Thematic Area One: Growth, employment generation and the informal economy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5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88" y="1556792"/>
            <a:ext cx="6030204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  <a:defRPr/>
            </a:pPr>
            <a:r>
              <a:rPr lang="en-GB" dirty="0"/>
              <a:t>Informality is often cast in terms of the weak relationship to the law.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GB" dirty="0"/>
              <a:t>Workers and entrepreneurs who </a:t>
            </a:r>
            <a:r>
              <a:rPr lang="en-GB" i="1" dirty="0"/>
              <a:t>in law or practice </a:t>
            </a:r>
            <a:r>
              <a:rPr lang="en-GB" dirty="0"/>
              <a:t>not covered by formal arrangements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GB" dirty="0"/>
              <a:t>The Employment Relationship and its link to informality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GB" dirty="0"/>
              <a:t>International Labour Standards (ILS) – provide guidance on the application of rights at the national level, and are designed to be adapted to local contexts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GB" dirty="0"/>
              <a:t>ILS are applicable to all who work, irrespective of where they work.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GB" dirty="0"/>
              <a:t>They have both social and economic benefits and ensure a minimum social floor for all who work.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GB" dirty="0"/>
              <a:t>The Regulatory debate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GB" dirty="0"/>
              <a:t>Bringing the multitudes of informal workers and enterprises under the protection of the law would be a major step forward in the direction of moving out of informality and towards Decent </a:t>
            </a:r>
            <a:r>
              <a:rPr lang="en-GB" dirty="0" smtClean="0"/>
              <a:t>Work</a:t>
            </a:r>
            <a:endParaRPr lang="en-US" dirty="0"/>
          </a:p>
        </p:txBody>
      </p:sp>
      <p:pic>
        <p:nvPicPr>
          <p:cNvPr id="4" name="Picture 15" descr="H:\Dutch presentation\C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1898" y="3957449"/>
            <a:ext cx="2389181" cy="2018829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99592" y="62068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Thematic Area two: The Regulatory Framework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5122" name="Picture 2" descr="(click to enlarge)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496" y="1772816"/>
            <a:ext cx="2615984" cy="174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65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005" y="1379677"/>
            <a:ext cx="6264696" cy="54107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sz="2400" dirty="0"/>
              <a:t>Currently, many informal economy actors are unorganized and/ or poorly represented in social dialogue mechanisms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sz="2400" dirty="0"/>
              <a:t>Strong, independent, membership based organisations need to be built by informal economy actors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sz="2400" dirty="0"/>
              <a:t>Social dialogue must underpin all policy making on the informal economy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sz="2400" dirty="0"/>
              <a:t>Governments have a key role in creating an enabling framework for social dialogue – establishing freedom of association and creating social dialogue platforms at different levels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sz="2400" dirty="0"/>
              <a:t>Different forms of organization are appropriate for different groups - trade unions, cooperatives, the development of associations and alliances, employers organizations, organizations of self </a:t>
            </a:r>
            <a:r>
              <a:rPr lang="en-GB" sz="2400" dirty="0" smtClean="0"/>
              <a:t>employed</a:t>
            </a:r>
            <a:endParaRPr lang="en-US" sz="2400" dirty="0"/>
          </a:p>
        </p:txBody>
      </p:sp>
      <p:pic>
        <p:nvPicPr>
          <p:cNvPr id="3" name="Picture 4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224" y="1700808"/>
            <a:ext cx="2388804" cy="1581161"/>
          </a:xfrm>
          <a:prstGeom prst="rect">
            <a:avLst/>
          </a:prstGeom>
          <a:noFill/>
          <a:ln w="15875">
            <a:solidFill>
              <a:srgbClr val="FFFF00"/>
            </a:solidFill>
            <a:prstDash val="solid"/>
          </a:ln>
        </p:spPr>
      </p:pic>
      <p:sp>
        <p:nvSpPr>
          <p:cNvPr id="4" name="TextBox 3"/>
          <p:cNvSpPr txBox="1"/>
          <p:nvPr/>
        </p:nvSpPr>
        <p:spPr>
          <a:xfrm>
            <a:off x="611560" y="54868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FF00"/>
                </a:solidFill>
              </a:rPr>
              <a:t>Thematic area </a:t>
            </a:r>
            <a:r>
              <a:rPr lang="en-GB" sz="2400" b="1" dirty="0" smtClean="0">
                <a:solidFill>
                  <a:srgbClr val="FFFF00"/>
                </a:solidFill>
              </a:rPr>
              <a:t>three: </a:t>
            </a:r>
            <a:r>
              <a:rPr lang="en-GB" sz="2400" b="1" dirty="0">
                <a:solidFill>
                  <a:srgbClr val="FFFF00"/>
                </a:solidFill>
              </a:rPr>
              <a:t>Organisation, representation and dialogue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(click to enlarge)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191" y="3903567"/>
            <a:ext cx="2684870" cy="17771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59590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b="1" dirty="0" err="1" smtClean="0">
                <a:solidFill>
                  <a:srgbClr val="FFFF00"/>
                </a:solidFill>
              </a:rPr>
              <a:t>Why</a:t>
            </a:r>
            <a:r>
              <a:rPr lang="fr-CH" b="1" dirty="0" smtClean="0">
                <a:solidFill>
                  <a:srgbClr val="FFFF00"/>
                </a:solidFill>
              </a:rPr>
              <a:t> focus on the </a:t>
            </a:r>
            <a:r>
              <a:rPr lang="fr-CH" b="1" dirty="0" err="1" smtClean="0">
                <a:solidFill>
                  <a:srgbClr val="FFFF00"/>
                </a:solidFill>
              </a:rPr>
              <a:t>informal</a:t>
            </a:r>
            <a:r>
              <a:rPr lang="fr-CH" b="1" dirty="0" smtClean="0">
                <a:solidFill>
                  <a:srgbClr val="FFFF00"/>
                </a:solidFill>
              </a:rPr>
              <a:t> </a:t>
            </a:r>
            <a:r>
              <a:rPr lang="fr-CH" b="1" dirty="0" err="1" smtClean="0">
                <a:solidFill>
                  <a:srgbClr val="FFFF00"/>
                </a:solidFill>
              </a:rPr>
              <a:t>economy</a:t>
            </a:r>
            <a:r>
              <a:rPr lang="fr-CH" b="1" dirty="0" smtClean="0">
                <a:solidFill>
                  <a:srgbClr val="FFFF00"/>
                </a:solidFill>
              </a:rPr>
              <a:t>?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4525963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en-GB" dirty="0"/>
              <a:t>Informality is a key issue because it concerns the quality of work and the adequate functioning of labour markets. It is linked to issues of poverty, inequality and vulnerability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>
              <a:buFont typeface="Courier New" pitchFamily="49" charset="0"/>
              <a:buChar char="o"/>
            </a:pPr>
            <a:r>
              <a:rPr lang="en-GB" dirty="0"/>
              <a:t>Marginalisation from the mainstream economy generates heavy costs for individuals,  enterprises and national economies</a:t>
            </a:r>
          </a:p>
          <a:p>
            <a:endParaRPr lang="en-US" dirty="0"/>
          </a:p>
        </p:txBody>
      </p:sp>
      <p:pic>
        <p:nvPicPr>
          <p:cNvPr id="7170" name="Picture 2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291" y="1988840"/>
            <a:ext cx="234386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3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556792"/>
            <a:ext cx="6264696" cy="5096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en-GB" sz="2400" dirty="0"/>
              <a:t>Labour market discrimination pushes many groups into the informal economy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en-GB" sz="2400" dirty="0"/>
              <a:t>Women are often clustered in the most marginalised segments of the informal economy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en-GB" sz="2400" dirty="0"/>
              <a:t>Gender wage gaps, occupational segregation, lack of access to resources, the burdens of unpaid work, are as problematic in the informal economy as the formal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en-GB" sz="2400" dirty="0"/>
              <a:t>Policy making requires a gender lens to understand the different needs, constraints of women and men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en-GB" sz="2400" dirty="0"/>
              <a:t>An inclusive approach to other marginalised groups is also needed to enable them to enjoy their rights, and have opportunities for productive, formal work</a:t>
            </a:r>
          </a:p>
          <a:p>
            <a:endParaRPr lang="en-US" dirty="0"/>
          </a:p>
        </p:txBody>
      </p:sp>
      <p:pic>
        <p:nvPicPr>
          <p:cNvPr id="3" name="Picture 2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132856"/>
            <a:ext cx="2378968" cy="356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692696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Thematic area four: Promoting Equality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93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196752"/>
            <a:ext cx="7888326" cy="55584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GB" sz="2000" dirty="0"/>
              <a:t>Employment in enterprises is one of the most important sources of job creation in developing countries, but many remain informal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GB" sz="2400" dirty="0"/>
              <a:t>Policy supports for entrepreneurship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Streamlining licensing and business registration administration and reducing costs;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Appropriate taxation policy – simplifying tax administration and experimenting for MSE taxes.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Appropriate social protection mechanisms;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Reforming land ownership and titling which in turn can help raise capital for enterprises;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 err="1"/>
              <a:t>Labour</a:t>
            </a:r>
            <a:r>
              <a:rPr lang="en-US" sz="1600" dirty="0"/>
              <a:t> and </a:t>
            </a:r>
            <a:r>
              <a:rPr lang="en-US" sz="1600" dirty="0" err="1"/>
              <a:t>labour</a:t>
            </a:r>
            <a:r>
              <a:rPr lang="en-US" sz="1600" dirty="0"/>
              <a:t> related issues – finding the balance between reducing burdens and cost for the enterprise while ensuring worker protection. ILS are an important benchmark for </a:t>
            </a:r>
            <a:r>
              <a:rPr lang="en-US" sz="1600" dirty="0" err="1"/>
              <a:t>labour</a:t>
            </a:r>
            <a:r>
              <a:rPr lang="en-US" sz="1600" dirty="0"/>
              <a:t> and </a:t>
            </a:r>
            <a:r>
              <a:rPr lang="en-US" sz="1600" dirty="0" err="1"/>
              <a:t>labour</a:t>
            </a:r>
            <a:r>
              <a:rPr lang="en-US" sz="1600" dirty="0"/>
              <a:t> related reforms;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Judicial reform;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Financial services – reforms to open up access to finance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Integrating enterprise development into local development strategies;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Creating a business friendly environment, including service provision;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Creating incentives for compliance with regulations such as fiscal incentives, public procurement, market opportunities and support, credit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Establishing public- private partnerships;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Supporting the organization of informal economy enterprises and establishing social dialogue mechanisms at various levels;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1600" dirty="0"/>
              <a:t>Targeted approaches towards vulnerable groups of entrepreneurs such as poorer women, youth, disabled among </a:t>
            </a:r>
            <a:r>
              <a:rPr lang="en-US" sz="1600" dirty="0" smtClean="0"/>
              <a:t>others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242645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Thematic area five:  Entrepreneurship, finance, skills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64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586" y="1401625"/>
            <a:ext cx="5832648" cy="5096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GB" sz="2400" dirty="0"/>
              <a:t>Microfinance</a:t>
            </a:r>
          </a:p>
          <a:p>
            <a:pPr marL="109728" indent="0">
              <a:lnSpc>
                <a:spcPct val="80000"/>
              </a:lnSpc>
              <a:buFont typeface="Arial" charset="0"/>
              <a:buNone/>
              <a:defRPr/>
            </a:pPr>
            <a:r>
              <a:rPr lang="en-GB" sz="2400" dirty="0"/>
              <a:t>Can support formalization through: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sz="2400" dirty="0"/>
              <a:t>Providing incentives to clients, such as opening access to markets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sz="2400" dirty="0"/>
              <a:t>Offering non-financial services such as training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sz="2400" dirty="0"/>
              <a:t>Offering diverse financial products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sz="2400" dirty="0"/>
              <a:t>Targeting of Decent Work outcomes for clients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GB" sz="2400" dirty="0"/>
          </a:p>
          <a:p>
            <a:pPr marL="109728" indent="0">
              <a:lnSpc>
                <a:spcPct val="80000"/>
              </a:lnSpc>
              <a:buFont typeface="Arial" charset="0"/>
              <a:buNone/>
              <a:defRPr/>
            </a:pPr>
            <a:r>
              <a:rPr lang="en-GB" sz="2400" dirty="0"/>
              <a:t>MFIs are particularly relevant for moving out of informality because they have both equity and efficiency objectives including job creation, reducing vulnerability and facilitating empowerment through group mobilisation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404664"/>
            <a:ext cx="7969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Thematic area five: </a:t>
            </a:r>
            <a:r>
              <a:rPr lang="en-GB" sz="2800" b="1" dirty="0" smtClean="0">
                <a:solidFill>
                  <a:srgbClr val="FFFF00"/>
                </a:solidFill>
              </a:rPr>
              <a:t> Entrepreneurship</a:t>
            </a:r>
            <a:r>
              <a:rPr lang="en-GB" sz="2800" b="1" dirty="0">
                <a:solidFill>
                  <a:srgbClr val="FFFF00"/>
                </a:solidFill>
              </a:rPr>
              <a:t>, finance, skills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4" name="Picture 10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8184" y="1556792"/>
            <a:ext cx="2786082" cy="184412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5" name="Picture 2" descr="(click to enlarge)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38421" y="3959982"/>
            <a:ext cx="2965608" cy="1970011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86569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923" y="1052736"/>
            <a:ext cx="8064896" cy="56692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GB" sz="2400" dirty="0"/>
              <a:t>Skills training</a:t>
            </a:r>
          </a:p>
          <a:p>
            <a:pPr>
              <a:lnSpc>
                <a:spcPct val="80000"/>
              </a:lnSpc>
              <a:defRPr/>
            </a:pPr>
            <a:r>
              <a:rPr lang="en-GB" sz="2000" dirty="0"/>
              <a:t>Strategies to  support transition out of informality </a:t>
            </a:r>
            <a:r>
              <a:rPr lang="en-GB" sz="2000" dirty="0" smtClean="0"/>
              <a:t>include:</a:t>
            </a:r>
            <a:endParaRPr lang="en-GB" sz="2000" dirty="0"/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ensuring a supportive employment-</a:t>
            </a:r>
            <a:r>
              <a:rPr lang="en-US" dirty="0" err="1"/>
              <a:t>centred</a:t>
            </a:r>
            <a:r>
              <a:rPr lang="en-US" dirty="0"/>
              <a:t> macro-economic framework, and policy coherence between human resources policies and other macro policies;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re-orientation of skills policies towards the informal economy and not just the formal;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strengthening the capacity of existing providers to reach the informal economy;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upgrading the quality of learning and the access to productive work from informal apprenticeship systems;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improving the quality and relevance of skills training through better alignment of the supply and demand for skills;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developing integrated incentives structures for </a:t>
            </a:r>
            <a:r>
              <a:rPr lang="en-US" dirty="0" err="1"/>
              <a:t>formalisation</a:t>
            </a:r>
            <a:r>
              <a:rPr lang="en-US" dirty="0"/>
              <a:t> such as training opportunities, access to productive resources, market information, technology, credit, BDS services and fiscal incentives and streamlined registration procedures;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developing more effective, flexible and participatory training delivery mechanisms;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promoting equitable outcomes amongst </a:t>
            </a:r>
            <a:r>
              <a:rPr lang="en-US" dirty="0" err="1"/>
              <a:t>marginalised</a:t>
            </a:r>
            <a:r>
              <a:rPr lang="en-US" dirty="0"/>
              <a:t> groups; and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developing mechanisms to </a:t>
            </a:r>
            <a:r>
              <a:rPr lang="en-US" dirty="0" err="1"/>
              <a:t>recognise</a:t>
            </a:r>
            <a:r>
              <a:rPr lang="en-US" dirty="0"/>
              <a:t> skills gained in the informal economy, which can open up better job opportunities in the formal economy or enable access to further training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7923" y="406405"/>
            <a:ext cx="89325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Thematic area five: </a:t>
            </a:r>
            <a:r>
              <a:rPr lang="en-GB" sz="2800" b="1" dirty="0" smtClean="0">
                <a:solidFill>
                  <a:srgbClr val="FFFF00"/>
                </a:solidFill>
              </a:rPr>
              <a:t>entrepreneurship</a:t>
            </a:r>
            <a:r>
              <a:rPr lang="en-GB" sz="2800" b="1" dirty="0">
                <a:solidFill>
                  <a:srgbClr val="FFFF00"/>
                </a:solidFill>
              </a:rPr>
              <a:t>, finance, skills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7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628800"/>
            <a:ext cx="6336704" cy="49736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09728" indent="0">
              <a:lnSpc>
                <a:spcPct val="80000"/>
              </a:lnSpc>
              <a:buFont typeface="Arial" charset="0"/>
              <a:buNone/>
              <a:defRPr/>
            </a:pPr>
            <a:r>
              <a:rPr lang="en-GB" sz="2000" b="1" dirty="0"/>
              <a:t>Lack of access to social protection is a defining feature of informality. Although most at risk, informal economy actors are likely to be the least </a:t>
            </a:r>
            <a:r>
              <a:rPr lang="en-GB" sz="2000" b="1" dirty="0" smtClean="0"/>
              <a:t>protected</a:t>
            </a:r>
          </a:p>
          <a:p>
            <a:pPr marL="109728" indent="0">
              <a:lnSpc>
                <a:spcPct val="80000"/>
              </a:lnSpc>
              <a:buFont typeface="Arial" charset="0"/>
              <a:buNone/>
              <a:defRPr/>
            </a:pPr>
            <a:endParaRPr lang="en-GB" sz="2000" b="1" dirty="0"/>
          </a:p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GB" sz="2400" b="1" dirty="0"/>
              <a:t>Social Security</a:t>
            </a:r>
            <a:endParaRPr lang="en-GB" sz="2400" dirty="0"/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en-GB" dirty="0"/>
              <a:t>A growing number of countries are showing that extending social security coverage is viable even for low income countries. 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en-GB" dirty="0"/>
              <a:t>These instruments need to be adapted to the </a:t>
            </a:r>
            <a:r>
              <a:rPr lang="en-GB" dirty="0" err="1"/>
              <a:t>specifities</a:t>
            </a:r>
            <a:r>
              <a:rPr lang="en-GB" dirty="0"/>
              <a:t> of informal economy groups and should be used in combination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en-GB" b="1" dirty="0"/>
              <a:t>Measures include: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the gradual extension of social insurance schemes;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the introduction of special arrangements for informal economy workers;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the provision of non-contributory social pensions;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the development of conditional and unconditional cash transfer </a:t>
            </a:r>
            <a:r>
              <a:rPr lang="en-US" dirty="0" err="1"/>
              <a:t>programmes</a:t>
            </a:r>
            <a:r>
              <a:rPr lang="en-US" dirty="0"/>
              <a:t> which support health and educational access; and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employment guarantee schemes. 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620688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Thematic Area six: Expanding social protection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6146" name="Picture 2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147" y="1844825"/>
            <a:ext cx="243952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6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3568" y="692696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FF00"/>
                </a:solidFill>
              </a:rPr>
              <a:t>Thematic Area six: Expanding social protection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268760"/>
            <a:ext cx="6120680" cy="51152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GB" sz="2400" b="1" dirty="0"/>
              <a:t>Maternity</a:t>
            </a:r>
            <a:endParaRPr lang="en-GB" sz="2400" dirty="0"/>
          </a:p>
          <a:p>
            <a:pPr>
              <a:lnSpc>
                <a:spcPct val="80000"/>
              </a:lnSpc>
              <a:defRPr/>
            </a:pPr>
            <a:r>
              <a:rPr lang="en-GB" sz="2400" dirty="0"/>
              <a:t>A range of instruments are available to mitigate the economic and health risks of maternity:</a:t>
            </a: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GB" sz="2400" dirty="0"/>
              <a:t>Micro-insurance</a:t>
            </a: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GB" sz="2400" dirty="0"/>
              <a:t>Expansion of universal health schemes</a:t>
            </a: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GB" sz="2400" dirty="0"/>
              <a:t>Community based health initiatives</a:t>
            </a: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GB" sz="2400" dirty="0"/>
              <a:t>Cash transfers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GB" sz="2400" b="1" dirty="0"/>
              <a:t>Childcare</a:t>
            </a:r>
          </a:p>
          <a:p>
            <a:pPr>
              <a:lnSpc>
                <a:spcPct val="80000"/>
              </a:lnSpc>
              <a:defRPr/>
            </a:pPr>
            <a:r>
              <a:rPr lang="en-GB" sz="2400" dirty="0"/>
              <a:t>Women’s care responsibilities largely determine their ability to earn an income in the informal economy</a:t>
            </a:r>
          </a:p>
          <a:p>
            <a:pPr>
              <a:lnSpc>
                <a:spcPct val="80000"/>
              </a:lnSpc>
              <a:defRPr/>
            </a:pPr>
            <a:r>
              <a:rPr lang="en-GB" sz="2400" dirty="0"/>
              <a:t>Measures to support women’s household burdens include: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GB" sz="2400" dirty="0"/>
              <a:t>Investing in infrastructure, particularly in rural areas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GB" sz="2400" dirty="0"/>
              <a:t>Extending service provision to rural areas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GB" sz="2400" dirty="0"/>
              <a:t>Multiple partnerships for childcare </a:t>
            </a:r>
            <a:r>
              <a:rPr lang="en-GB" sz="2400" dirty="0" smtClean="0"/>
              <a:t>supports</a:t>
            </a:r>
            <a:endParaRPr lang="en-US" dirty="0"/>
          </a:p>
        </p:txBody>
      </p:sp>
      <p:pic>
        <p:nvPicPr>
          <p:cNvPr id="3074" name="Picture 2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054" y="1628799"/>
            <a:ext cx="2630706" cy="174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(click to enlarge)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382" y="4005063"/>
            <a:ext cx="2651104" cy="17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484784"/>
            <a:ext cx="5760640" cy="49859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000" dirty="0"/>
              <a:t>Offers great potential for integrated approaches. A range of strategies, used in combination, include: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Developing basic infrastructure,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Setting up social dialogue mechanisms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Supporting access to training and microfinance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establishing streamlined regulatory environments and zoning regulations,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supporting MSME development, facilitating public contracts and tendering processes,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fostering public-private partnerships,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targeting support to the especially disadvantaged such as women and youth,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encouraging </a:t>
            </a:r>
            <a:r>
              <a:rPr lang="en-US" sz="2000" dirty="0" err="1"/>
              <a:t>labour</a:t>
            </a:r>
            <a:r>
              <a:rPr lang="en-US" sz="2000" dirty="0"/>
              <a:t>-intensive methodologies 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facilitating employment creation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000" dirty="0"/>
              <a:t>supporting market access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620688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Thematic Area seven: Local Development Strategies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484784"/>
            <a:ext cx="2686039" cy="175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(click to enlarge)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20" y="3977774"/>
            <a:ext cx="3024908" cy="200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5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 smtClean="0">
                <a:solidFill>
                  <a:srgbClr val="FFFF00"/>
                </a:solidFill>
              </a:rPr>
              <a:t>Key messages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5688632" cy="5256584"/>
          </a:xfrm>
          <a:solidFill>
            <a:schemeClr val="bg1"/>
          </a:solidFill>
          <a:ln>
            <a:solidFill>
              <a:srgbClr val="FFFF00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fr-CH" dirty="0" err="1"/>
              <a:t>Informality</a:t>
            </a:r>
            <a:r>
              <a:rPr lang="fr-CH" dirty="0"/>
              <a:t> affects all labour </a:t>
            </a:r>
            <a:r>
              <a:rPr lang="fr-CH" dirty="0" err="1"/>
              <a:t>markets</a:t>
            </a:r>
            <a:r>
              <a:rPr lang="fr-CH" dirty="0"/>
              <a:t>, but in </a:t>
            </a:r>
            <a:r>
              <a:rPr lang="fr-CH" dirty="0" err="1"/>
              <a:t>different</a:t>
            </a:r>
            <a:r>
              <a:rPr lang="fr-CH" dirty="0"/>
              <a:t> </a:t>
            </a:r>
            <a:r>
              <a:rPr lang="fr-CH" dirty="0" err="1"/>
              <a:t>degrees</a:t>
            </a:r>
            <a:r>
              <a:rPr lang="fr-CH" dirty="0"/>
              <a:t> and manifestations</a:t>
            </a:r>
          </a:p>
          <a:p>
            <a:endParaRPr lang="fr-CH" dirty="0"/>
          </a:p>
          <a:p>
            <a:r>
              <a:rPr lang="fr-CH" dirty="0"/>
              <a:t>National </a:t>
            </a:r>
            <a:r>
              <a:rPr lang="fr-CH" dirty="0" err="1"/>
              <a:t>policy</a:t>
            </a:r>
            <a:r>
              <a:rPr lang="fr-CH" dirty="0"/>
              <a:t> </a:t>
            </a:r>
            <a:r>
              <a:rPr lang="fr-CH" dirty="0" err="1"/>
              <a:t>development</a:t>
            </a:r>
            <a:r>
              <a:rPr lang="fr-CH" dirty="0"/>
              <a:t> on the </a:t>
            </a:r>
            <a:r>
              <a:rPr lang="fr-CH" dirty="0" err="1"/>
              <a:t>informal</a:t>
            </a:r>
            <a:r>
              <a:rPr lang="fr-CH" dirty="0"/>
              <a:t> </a:t>
            </a:r>
            <a:r>
              <a:rPr lang="fr-CH" dirty="0" err="1"/>
              <a:t>economy</a:t>
            </a:r>
            <a:r>
              <a:rPr lang="fr-CH" dirty="0"/>
              <a:t> </a:t>
            </a:r>
            <a:r>
              <a:rPr lang="fr-CH" dirty="0" err="1"/>
              <a:t>needs</a:t>
            </a:r>
            <a:r>
              <a:rPr lang="fr-CH" dirty="0"/>
              <a:t> to </a:t>
            </a:r>
            <a:r>
              <a:rPr lang="fr-CH" dirty="0" err="1"/>
              <a:t>be</a:t>
            </a:r>
            <a:r>
              <a:rPr lang="fr-CH" dirty="0"/>
              <a:t> </a:t>
            </a:r>
            <a:r>
              <a:rPr lang="fr-CH" dirty="0" err="1"/>
              <a:t>anchored</a:t>
            </a:r>
            <a:r>
              <a:rPr lang="fr-CH" dirty="0"/>
              <a:t> in tripartite social dialogue </a:t>
            </a:r>
          </a:p>
          <a:p>
            <a:endParaRPr lang="fr-CH" dirty="0"/>
          </a:p>
          <a:p>
            <a:r>
              <a:rPr lang="fr-CH" dirty="0"/>
              <a:t>Policy </a:t>
            </a:r>
            <a:r>
              <a:rPr lang="fr-CH" dirty="0" err="1"/>
              <a:t>responses</a:t>
            </a:r>
            <a:r>
              <a:rPr lang="fr-CH" dirty="0"/>
              <a:t> </a:t>
            </a:r>
            <a:r>
              <a:rPr lang="fr-CH" dirty="0" err="1"/>
              <a:t>need</a:t>
            </a:r>
            <a:r>
              <a:rPr lang="fr-CH" dirty="0"/>
              <a:t> to </a:t>
            </a:r>
            <a:r>
              <a:rPr lang="fr-CH" dirty="0" err="1"/>
              <a:t>take</a:t>
            </a:r>
            <a:r>
              <a:rPr lang="fr-CH" dirty="0"/>
              <a:t> </a:t>
            </a:r>
            <a:r>
              <a:rPr lang="fr-CH" dirty="0" err="1"/>
              <a:t>into</a:t>
            </a:r>
            <a:r>
              <a:rPr lang="fr-CH" dirty="0"/>
              <a:t> </a:t>
            </a:r>
            <a:r>
              <a:rPr lang="fr-CH" dirty="0" err="1"/>
              <a:t>account</a:t>
            </a:r>
            <a:r>
              <a:rPr lang="fr-CH" dirty="0"/>
              <a:t> the diverse </a:t>
            </a:r>
            <a:r>
              <a:rPr lang="fr-CH" dirty="0" err="1"/>
              <a:t>actors</a:t>
            </a:r>
            <a:r>
              <a:rPr lang="fr-CH" dirty="0"/>
              <a:t>, </a:t>
            </a:r>
            <a:r>
              <a:rPr lang="fr-CH" dirty="0" err="1"/>
              <a:t>activities</a:t>
            </a:r>
            <a:r>
              <a:rPr lang="fr-CH" dirty="0"/>
              <a:t> and </a:t>
            </a:r>
            <a:r>
              <a:rPr lang="fr-CH" dirty="0" err="1"/>
              <a:t>sectors</a:t>
            </a:r>
            <a:r>
              <a:rPr lang="fr-CH" dirty="0"/>
              <a:t> </a:t>
            </a:r>
            <a:r>
              <a:rPr lang="fr-CH" dirty="0" err="1"/>
              <a:t>involved</a:t>
            </a:r>
            <a:r>
              <a:rPr lang="fr-CH" dirty="0"/>
              <a:t>, i.e. </a:t>
            </a:r>
            <a:r>
              <a:rPr lang="fr-CH" dirty="0" err="1"/>
              <a:t>uniform</a:t>
            </a:r>
            <a:r>
              <a:rPr lang="fr-CH" dirty="0"/>
              <a:t> </a:t>
            </a:r>
            <a:r>
              <a:rPr lang="fr-CH" dirty="0" err="1"/>
              <a:t>responses</a:t>
            </a:r>
            <a:r>
              <a:rPr lang="fr-CH" dirty="0"/>
              <a:t> are </a:t>
            </a:r>
            <a:r>
              <a:rPr lang="fr-CH" dirty="0" err="1"/>
              <a:t>inappropriate</a:t>
            </a:r>
            <a:endParaRPr lang="fr-CH" dirty="0"/>
          </a:p>
          <a:p>
            <a:endParaRPr lang="fr-CH" dirty="0"/>
          </a:p>
          <a:p>
            <a:r>
              <a:rPr lang="fr-CH" dirty="0"/>
              <a:t>Policy </a:t>
            </a:r>
            <a:r>
              <a:rPr lang="fr-CH" dirty="0" err="1"/>
              <a:t>responses</a:t>
            </a:r>
            <a:r>
              <a:rPr lang="fr-CH" dirty="0"/>
              <a:t> </a:t>
            </a:r>
            <a:r>
              <a:rPr lang="fr-CH" dirty="0" err="1"/>
              <a:t>need</a:t>
            </a:r>
            <a:r>
              <a:rPr lang="fr-CH" dirty="0"/>
              <a:t> to </a:t>
            </a:r>
            <a:r>
              <a:rPr lang="fr-CH" dirty="0" err="1"/>
              <a:t>be</a:t>
            </a:r>
            <a:r>
              <a:rPr lang="fr-CH" dirty="0"/>
              <a:t> </a:t>
            </a:r>
            <a:r>
              <a:rPr lang="fr-CH" dirty="0" err="1"/>
              <a:t>based</a:t>
            </a:r>
            <a:r>
              <a:rPr lang="fr-CH" dirty="0"/>
              <a:t> on the </a:t>
            </a:r>
            <a:r>
              <a:rPr lang="fr-CH" dirty="0" err="1"/>
              <a:t>specific</a:t>
            </a:r>
            <a:r>
              <a:rPr lang="fr-CH" dirty="0"/>
              <a:t> drivers of </a:t>
            </a:r>
            <a:r>
              <a:rPr lang="fr-CH" dirty="0" err="1"/>
              <a:t>informality</a:t>
            </a:r>
            <a:r>
              <a:rPr lang="fr-CH" dirty="0"/>
              <a:t> in a </a:t>
            </a:r>
            <a:r>
              <a:rPr lang="fr-CH" dirty="0" err="1"/>
              <a:t>particular</a:t>
            </a:r>
            <a:r>
              <a:rPr lang="fr-CH" dirty="0"/>
              <a:t> </a:t>
            </a:r>
            <a:r>
              <a:rPr lang="fr-CH" dirty="0" err="1"/>
              <a:t>context</a:t>
            </a:r>
            <a:r>
              <a:rPr lang="fr-CH" dirty="0"/>
              <a:t> and </a:t>
            </a:r>
            <a:r>
              <a:rPr lang="fr-CH" dirty="0" err="1"/>
              <a:t>should</a:t>
            </a:r>
            <a:r>
              <a:rPr lang="fr-CH" dirty="0"/>
              <a:t> </a:t>
            </a:r>
            <a:r>
              <a:rPr lang="fr-CH" dirty="0" err="1"/>
              <a:t>be</a:t>
            </a:r>
            <a:r>
              <a:rPr lang="fr-CH" dirty="0"/>
              <a:t> </a:t>
            </a:r>
            <a:r>
              <a:rPr lang="fr-CH" dirty="0" err="1"/>
              <a:t>targeted</a:t>
            </a:r>
            <a:r>
              <a:rPr lang="fr-CH" dirty="0"/>
              <a:t>, </a:t>
            </a:r>
            <a:r>
              <a:rPr lang="fr-CH" dirty="0" err="1"/>
              <a:t>comprehensive</a:t>
            </a:r>
            <a:r>
              <a:rPr lang="fr-CH" dirty="0"/>
              <a:t> and </a:t>
            </a:r>
            <a:r>
              <a:rPr lang="fr-CH" dirty="0" err="1"/>
              <a:t>coherently</a:t>
            </a:r>
            <a:r>
              <a:rPr lang="fr-CH" dirty="0"/>
              <a:t> </a:t>
            </a:r>
            <a:r>
              <a:rPr lang="fr-CH" dirty="0" err="1"/>
              <a:t>linked</a:t>
            </a:r>
            <a:endParaRPr lang="fr-CH" dirty="0"/>
          </a:p>
          <a:p>
            <a:endParaRPr lang="en-US" dirty="0"/>
          </a:p>
        </p:txBody>
      </p:sp>
      <p:pic>
        <p:nvPicPr>
          <p:cNvPr id="5" name="Picture 4" descr="(click to enlarge)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2" r="26129"/>
          <a:stretch/>
        </p:blipFill>
        <p:spPr bwMode="auto">
          <a:xfrm>
            <a:off x="6084168" y="1916832"/>
            <a:ext cx="2952858" cy="315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15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b="1" dirty="0" err="1" smtClean="0">
                <a:solidFill>
                  <a:srgbClr val="FFFF00"/>
                </a:solidFill>
              </a:rPr>
              <a:t>Why</a:t>
            </a:r>
            <a:r>
              <a:rPr lang="fr-CH" b="1" dirty="0" smtClean="0">
                <a:solidFill>
                  <a:srgbClr val="FFFF00"/>
                </a:solidFill>
              </a:rPr>
              <a:t> focus on the </a:t>
            </a:r>
            <a:r>
              <a:rPr lang="fr-CH" b="1" dirty="0" err="1" smtClean="0">
                <a:solidFill>
                  <a:srgbClr val="FFFF00"/>
                </a:solidFill>
              </a:rPr>
              <a:t>informal</a:t>
            </a:r>
            <a:r>
              <a:rPr lang="fr-CH" b="1" dirty="0" smtClean="0">
                <a:solidFill>
                  <a:srgbClr val="FFFF00"/>
                </a:solidFill>
              </a:rPr>
              <a:t> </a:t>
            </a:r>
            <a:r>
              <a:rPr lang="fr-CH" b="1" dirty="0" err="1" smtClean="0">
                <a:solidFill>
                  <a:srgbClr val="FFFF00"/>
                </a:solidFill>
              </a:rPr>
              <a:t>economy</a:t>
            </a:r>
            <a:r>
              <a:rPr lang="fr-CH" b="1" dirty="0" smtClean="0">
                <a:solidFill>
                  <a:srgbClr val="FFFF00"/>
                </a:solidFill>
              </a:rPr>
              <a:t>?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4525963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en-GB" dirty="0"/>
              <a:t>A significant part of the global labour force earns a living in the informal economy</a:t>
            </a:r>
          </a:p>
          <a:p>
            <a:r>
              <a:rPr lang="en-GB" dirty="0"/>
              <a:t>Informality affects all labour markets, including high income countries, though the way it manifests itself is country-specific</a:t>
            </a:r>
          </a:p>
          <a:p>
            <a:r>
              <a:rPr lang="en-GB" dirty="0"/>
              <a:t>ILO regional data: 72 </a:t>
            </a:r>
            <a:r>
              <a:rPr lang="en-GB" dirty="0" smtClean="0"/>
              <a:t>per cent </a:t>
            </a:r>
            <a:r>
              <a:rPr lang="en-GB" dirty="0"/>
              <a:t>of non-agricultural employment in sub Saharan Africa, 65 </a:t>
            </a:r>
            <a:r>
              <a:rPr lang="en-GB" dirty="0" smtClean="0"/>
              <a:t>per cent </a:t>
            </a:r>
            <a:r>
              <a:rPr lang="en-GB" dirty="0"/>
              <a:t>in Asia, 51 </a:t>
            </a:r>
            <a:r>
              <a:rPr lang="en-GB" dirty="0" smtClean="0"/>
              <a:t>per cent </a:t>
            </a:r>
            <a:r>
              <a:rPr lang="en-GB" dirty="0"/>
              <a:t>in Latin America, 48 </a:t>
            </a:r>
            <a:r>
              <a:rPr lang="en-GB" dirty="0" smtClean="0"/>
              <a:t>per cent </a:t>
            </a:r>
            <a:r>
              <a:rPr lang="en-GB" dirty="0"/>
              <a:t>in North Africa</a:t>
            </a:r>
          </a:p>
          <a:p>
            <a:endParaRPr lang="en-US" dirty="0"/>
          </a:p>
        </p:txBody>
      </p:sp>
      <p:pic>
        <p:nvPicPr>
          <p:cNvPr id="4" name="Picture 4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88840"/>
            <a:ext cx="2411760" cy="364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21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059113" y="100013"/>
          <a:ext cx="5857875" cy="6707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/>
                <a:gridCol w="2833539"/>
              </a:tblGrid>
              <a:tr h="573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Country, </a:t>
                      </a: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Year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Persons in informal employment, % of non-agricultural employment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Argentina (2009 IV </a:t>
                      </a: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Qtr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49.7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Armenia 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19.8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Bolivia (2006)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75.1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Brazil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42.2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Colombia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(2010 II </a:t>
                      </a: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Qtr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59.6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Costa Rica (2009 July)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43.8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Dominican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Republic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48.5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Ecuador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(2009 IV </a:t>
                      </a: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Qtr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60.9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Egypt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51.2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El Salvador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66.4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Honduras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73.9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India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(2004/2005)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83.5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Liberia (2010)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60.0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Madagascar (2005)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73.6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Mali ((2004)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81.8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Mexico (2009 II </a:t>
                      </a: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Qtr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53.7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Nicaragua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65.7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Panama (2009 August)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43.8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Paraguay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70.7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Sri Lanka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62.1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South </a:t>
                      </a: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Africa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(2010)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32.7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Thailand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(2010)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42.3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Turkey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30.6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Vietnam (2009)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68.2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5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 err="1">
                          <a:solidFill>
                            <a:schemeClr val="tx1"/>
                          </a:solidFill>
                          <a:effectLst/>
                        </a:rPr>
                        <a:t>Zambia</a:t>
                      </a:r>
                      <a:r>
                        <a:rPr lang="fr-CH" sz="1400" dirty="0">
                          <a:solidFill>
                            <a:schemeClr val="tx1"/>
                          </a:solidFill>
                          <a:effectLst/>
                        </a:rPr>
                        <a:t> (2008)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H" sz="1400" dirty="0">
                          <a:effectLst/>
                        </a:rPr>
                        <a:t>69.5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668" marR="53668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229" name="TextBox 7"/>
          <p:cNvSpPr txBox="1">
            <a:spLocks noChangeArrowheads="1"/>
          </p:cNvSpPr>
          <p:nvPr/>
        </p:nvSpPr>
        <p:spPr bwMode="auto">
          <a:xfrm>
            <a:off x="361950" y="352425"/>
            <a:ext cx="252412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CH" sz="2400" b="1" dirty="0">
                <a:solidFill>
                  <a:srgbClr val="FFFF00"/>
                </a:solidFill>
              </a:rPr>
              <a:t>Country data: </a:t>
            </a:r>
          </a:p>
          <a:p>
            <a:pPr eaLnBrk="1" hangingPunct="1"/>
            <a:endParaRPr lang="fr-CH" sz="2400" b="1" dirty="0"/>
          </a:p>
          <a:p>
            <a:pPr eaLnBrk="1" hangingPunct="1"/>
            <a:r>
              <a:rPr lang="fr-CH" sz="2400" b="1" dirty="0" err="1"/>
              <a:t>Employment</a:t>
            </a:r>
            <a:r>
              <a:rPr lang="fr-CH" sz="2400" b="1" dirty="0"/>
              <a:t> in the </a:t>
            </a:r>
            <a:r>
              <a:rPr lang="fr-CH" sz="2400" b="1" dirty="0" err="1"/>
              <a:t>informal</a:t>
            </a:r>
            <a:r>
              <a:rPr lang="fr-CH" sz="2400" b="1" dirty="0"/>
              <a:t> </a:t>
            </a:r>
            <a:r>
              <a:rPr lang="fr-CH" sz="2400" b="1" dirty="0" err="1"/>
              <a:t>economy</a:t>
            </a:r>
            <a:r>
              <a:rPr lang="fr-CH" sz="2400" b="1" dirty="0"/>
              <a:t> in non-agricultural </a:t>
            </a:r>
            <a:r>
              <a:rPr lang="fr-CH" sz="2400" b="1" dirty="0" err="1"/>
              <a:t>employment</a:t>
            </a:r>
            <a:endParaRPr lang="fr-CH" sz="2400" b="1" dirty="0"/>
          </a:p>
          <a:p>
            <a:pPr eaLnBrk="1" hangingPunct="1"/>
            <a:endParaRPr lang="fr-CH" sz="2400" b="1" dirty="0"/>
          </a:p>
          <a:p>
            <a:pPr eaLnBrk="1" hangingPunct="1"/>
            <a:endParaRPr lang="fr-CH" sz="2400" b="1" dirty="0"/>
          </a:p>
          <a:p>
            <a:pPr eaLnBrk="1" hangingPunct="1"/>
            <a:endParaRPr lang="fr-CH" sz="2400" b="1" dirty="0"/>
          </a:p>
          <a:p>
            <a:pPr eaLnBrk="1" hangingPunct="1"/>
            <a:endParaRPr lang="fr-CH" sz="2400" b="1" dirty="0"/>
          </a:p>
          <a:p>
            <a:pPr eaLnBrk="1" hangingPunct="1"/>
            <a:r>
              <a:rPr lang="fr-CH" sz="1200" b="1" dirty="0"/>
              <a:t>Source: </a:t>
            </a:r>
            <a:r>
              <a:rPr lang="fr-CH" sz="1200" b="1" i="1" dirty="0" err="1"/>
              <a:t>Statistical</a:t>
            </a:r>
            <a:r>
              <a:rPr lang="fr-CH" sz="1200" b="1" i="1" dirty="0"/>
              <a:t> update on </a:t>
            </a:r>
            <a:r>
              <a:rPr lang="fr-CH" sz="1200" b="1" i="1" dirty="0" err="1"/>
              <a:t>employment</a:t>
            </a:r>
            <a:r>
              <a:rPr lang="fr-CH" sz="1200" b="1" i="1" dirty="0"/>
              <a:t> in the Informal </a:t>
            </a:r>
            <a:r>
              <a:rPr lang="fr-CH" sz="1200" b="1" i="1" dirty="0" err="1"/>
              <a:t>Economy</a:t>
            </a:r>
            <a:r>
              <a:rPr lang="fr-CH" sz="1200" b="1" i="1" dirty="0"/>
              <a:t>. </a:t>
            </a:r>
          </a:p>
          <a:p>
            <a:pPr eaLnBrk="1" hangingPunct="1"/>
            <a:endParaRPr lang="fr-CH" sz="1200" b="1" dirty="0"/>
          </a:p>
          <a:p>
            <a:pPr eaLnBrk="1" hangingPunct="1"/>
            <a:r>
              <a:rPr lang="fr-CH" sz="1200" b="1" dirty="0"/>
              <a:t>ILO </a:t>
            </a:r>
            <a:r>
              <a:rPr lang="fr-CH" sz="1200" b="1" dirty="0" err="1"/>
              <a:t>Department</a:t>
            </a:r>
            <a:r>
              <a:rPr lang="fr-CH" sz="1200" b="1" dirty="0"/>
              <a:t> of </a:t>
            </a:r>
            <a:r>
              <a:rPr lang="fr-CH" sz="1200" b="1" dirty="0" err="1"/>
              <a:t>Statistics</a:t>
            </a:r>
            <a:endParaRPr lang="fr-CH" sz="1200" b="1" dirty="0"/>
          </a:p>
          <a:p>
            <a:pPr eaLnBrk="1" hangingPunct="1"/>
            <a:r>
              <a:rPr lang="fr-CH" sz="1200" b="1" dirty="0" err="1"/>
              <a:t>June</a:t>
            </a:r>
            <a:r>
              <a:rPr lang="fr-CH" sz="1200" b="1" dirty="0"/>
              <a:t> 2011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74560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</a:rPr>
              <a:t>What is the informal economy?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6408712" cy="5256584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Font typeface="Courier New" pitchFamily="49" charset="0"/>
              <a:buChar char="o"/>
            </a:pPr>
            <a:endParaRPr lang="en-GB" dirty="0" smtClean="0"/>
          </a:p>
          <a:p>
            <a:pPr>
              <a:lnSpc>
                <a:spcPct val="80000"/>
              </a:lnSpc>
              <a:buFont typeface="Courier New" pitchFamily="49" charset="0"/>
              <a:buChar char="o"/>
            </a:pPr>
            <a:r>
              <a:rPr lang="en-GB" dirty="0" smtClean="0"/>
              <a:t>Working </a:t>
            </a:r>
            <a:r>
              <a:rPr lang="en-GB" dirty="0"/>
              <a:t>people who are excluded from exchanges that take place in the recognised system. </a:t>
            </a:r>
          </a:p>
          <a:p>
            <a:pPr>
              <a:lnSpc>
                <a:spcPct val="80000"/>
              </a:lnSpc>
              <a:buFont typeface="Courier New" pitchFamily="49" charset="0"/>
              <a:buChar char="o"/>
            </a:pPr>
            <a:r>
              <a:rPr lang="en-GB" dirty="0"/>
              <a:t>They are not captured by national accounts or official statistics, are often invisible in policy formulation</a:t>
            </a:r>
          </a:p>
          <a:p>
            <a:pPr>
              <a:lnSpc>
                <a:spcPct val="80000"/>
              </a:lnSpc>
              <a:buFont typeface="Courier New" pitchFamily="49" charset="0"/>
              <a:buChar char="o"/>
            </a:pPr>
            <a:r>
              <a:rPr lang="en-GB" dirty="0"/>
              <a:t>They often lack social protection, rights, representation and voice, and are often in lowly productive work with poor working conditions</a:t>
            </a:r>
          </a:p>
          <a:p>
            <a:pPr>
              <a:lnSpc>
                <a:spcPct val="80000"/>
              </a:lnSpc>
              <a:buFont typeface="Courier New" pitchFamily="49" charset="0"/>
              <a:buChar char="o"/>
            </a:pPr>
            <a:r>
              <a:rPr lang="en-GB" dirty="0"/>
              <a:t>They are excluded from the benefits provided by states, markets and political processes</a:t>
            </a:r>
          </a:p>
          <a:p>
            <a:pPr>
              <a:lnSpc>
                <a:spcPct val="80000"/>
              </a:lnSpc>
              <a:buFont typeface="Courier New" pitchFamily="49" charset="0"/>
              <a:buChar char="o"/>
            </a:pPr>
            <a:r>
              <a:rPr lang="en-GB" dirty="0"/>
              <a:t>They are therefore unprotected, vulnerable, insecure</a:t>
            </a:r>
          </a:p>
          <a:p>
            <a:pPr>
              <a:lnSpc>
                <a:spcPct val="80000"/>
              </a:lnSpc>
              <a:buFont typeface="Courier New" pitchFamily="49" charset="0"/>
              <a:buChar char="o"/>
            </a:pPr>
            <a:r>
              <a:rPr lang="en-GB" dirty="0"/>
              <a:t>Weak governance a key issue underlying informality</a:t>
            </a:r>
          </a:p>
          <a:p>
            <a:endParaRPr lang="en-US" dirty="0"/>
          </a:p>
        </p:txBody>
      </p:sp>
      <p:pic>
        <p:nvPicPr>
          <p:cNvPr id="6146" name="Picture 2" descr="(click to enlarge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916832"/>
            <a:ext cx="216023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42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>
                <a:solidFill>
                  <a:srgbClr val="FFFF00"/>
                </a:solidFill>
              </a:rPr>
              <a:t>The 2002 International Labour Conference Resolution on Decent Work and the Informal Economy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5"/>
            <a:ext cx="8064896" cy="4752528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r>
              <a:rPr lang="en-GB" sz="9800" dirty="0"/>
              <a:t>A ‘break-through’ in analysis, and generated a tripartite consensus on the objective of moving out of informality</a:t>
            </a:r>
          </a:p>
          <a:p>
            <a:r>
              <a:rPr lang="en-GB" sz="9800" dirty="0"/>
              <a:t>Analytical framework grounded in the four pillars of decent work: rights, employment, social dialogue and social protection</a:t>
            </a:r>
          </a:p>
          <a:p>
            <a:r>
              <a:rPr lang="en-GB" sz="9800" dirty="0"/>
              <a:t>Broadened the parameters of understanding informality –  as an economy–wide phenomenon, covering diverse sectors and actors</a:t>
            </a:r>
          </a:p>
          <a:p>
            <a:r>
              <a:rPr lang="en-GB" sz="9800" dirty="0"/>
              <a:t>It </a:t>
            </a:r>
            <a:r>
              <a:rPr lang="en-GB" sz="9800" i="1" dirty="0"/>
              <a:t>‘..encompasses all economic activities by workers or economic units that are – in law or practice – not covered or sufficiently covered by formal arrangements</a:t>
            </a:r>
            <a:r>
              <a:rPr lang="en-GB" sz="9800" dirty="0"/>
              <a:t>’</a:t>
            </a:r>
          </a:p>
          <a:p>
            <a:r>
              <a:rPr lang="en-GB" sz="9800" dirty="0"/>
              <a:t>Includes informality in the formal economy</a:t>
            </a:r>
          </a:p>
          <a:p>
            <a:r>
              <a:rPr lang="en-GB" sz="9800" dirty="0"/>
              <a:t>Provided an integrated and comprehensive framework for 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38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</a:rPr>
              <a:t>Who is in the informal economy?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6995120" cy="4525963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400" dirty="0"/>
              <a:t>17</a:t>
            </a:r>
            <a:r>
              <a:rPr lang="en-GB" sz="2400" baseline="30000" dirty="0"/>
              <a:t>th</a:t>
            </a:r>
            <a:r>
              <a:rPr lang="en-GB" sz="2400" dirty="0"/>
              <a:t> International Conference of Labour Statisticians (ICLS) (2003) spelled out specific categories:</a:t>
            </a:r>
          </a:p>
          <a:p>
            <a:pPr lvl="1"/>
            <a:r>
              <a:rPr lang="en-US" sz="1600" dirty="0"/>
              <a:t>Own-account workers (self-employed with no employees) in their own informal sector enterprises;</a:t>
            </a:r>
          </a:p>
          <a:p>
            <a:pPr lvl="1"/>
            <a:r>
              <a:rPr lang="en-US" sz="1600" dirty="0"/>
              <a:t>Employers (self-employed with employees) in their own informal sector enterprises;</a:t>
            </a:r>
          </a:p>
          <a:p>
            <a:pPr lvl="1"/>
            <a:r>
              <a:rPr lang="en-US" sz="1600" dirty="0"/>
              <a:t>Contributing family workers, irrespective of type of enterprise;</a:t>
            </a:r>
          </a:p>
          <a:p>
            <a:pPr lvl="1"/>
            <a:r>
              <a:rPr lang="en-US" sz="1600" dirty="0"/>
              <a:t>Members of informal producers’ cooperatives (not established as legal entities);</a:t>
            </a:r>
          </a:p>
          <a:p>
            <a:pPr lvl="1"/>
            <a:r>
              <a:rPr lang="en-US" sz="1600" dirty="0"/>
              <a:t>Employees holding informal jobs as defined according to the employment relationship (in law or in practice, jobs not subject to national </a:t>
            </a:r>
            <a:r>
              <a:rPr lang="en-US" sz="1600" dirty="0" err="1"/>
              <a:t>labour</a:t>
            </a:r>
            <a:r>
              <a:rPr lang="en-US" sz="1600" dirty="0"/>
              <a:t> legislation, income taxation, social protection or entitlement to certain employment benefits (paid annual or sick leave, etc.);</a:t>
            </a:r>
          </a:p>
          <a:p>
            <a:pPr lvl="1"/>
            <a:r>
              <a:rPr lang="en-US" sz="1600" dirty="0"/>
              <a:t>Own-account workers engaged in production of goods exclusively for own final use by their household.</a:t>
            </a:r>
          </a:p>
          <a:p>
            <a:endParaRPr lang="en-US" dirty="0"/>
          </a:p>
        </p:txBody>
      </p:sp>
      <p:pic>
        <p:nvPicPr>
          <p:cNvPr id="3074" name="Picture 2" descr="(click to enlarge)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468" y="2348880"/>
            <a:ext cx="181425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8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3300" b="1" dirty="0" smtClean="0">
                <a:solidFill>
                  <a:srgbClr val="FFFF00"/>
                </a:solidFill>
              </a:rPr>
              <a:t>What drives informality?</a:t>
            </a:r>
          </a:p>
        </p:txBody>
      </p:sp>
      <p:sp>
        <p:nvSpPr>
          <p:cNvPr id="10243" name="Rectangle 3"/>
          <p:cNvSpPr>
            <a:spLocks noGrp="1"/>
          </p:cNvSpPr>
          <p:nvPr>
            <p:ph idx="1"/>
          </p:nvPr>
        </p:nvSpPr>
        <p:spPr>
          <a:xfrm>
            <a:off x="395288" y="1557338"/>
            <a:ext cx="5760888" cy="452596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GB" sz="2400" b="1" dirty="0" smtClean="0"/>
              <a:t>Multiple factors drive informality, among them:</a:t>
            </a:r>
            <a:endParaRPr lang="en-GB" sz="2400" dirty="0" smtClean="0"/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endParaRPr lang="en-GB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GB" sz="2400" dirty="0" smtClean="0"/>
              <a:t>Poverty and social exclusion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400" dirty="0" smtClean="0"/>
              <a:t>Poor labour market absorption in the industrial sector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400" dirty="0" err="1" smtClean="0"/>
              <a:t>Flexibilization</a:t>
            </a:r>
            <a:r>
              <a:rPr lang="en-GB" sz="2400" dirty="0" smtClean="0"/>
              <a:t> and global competitive pressures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400" dirty="0" smtClean="0"/>
              <a:t>Changing production structures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400" dirty="0" smtClean="0"/>
              <a:t>Economic restructuring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400" dirty="0" smtClean="0"/>
              <a:t>Economic crises including the current global financial crisis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400" dirty="0"/>
              <a:t>The regulatory debate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GB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GB" sz="2400" dirty="0" smtClean="0">
                <a:solidFill>
                  <a:schemeClr val="tx2"/>
                </a:solidFill>
              </a:rPr>
              <a:t>Need for a comprehensive integrated approach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endParaRPr lang="en-GB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020272" y="227687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172672" y="242927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25072" y="258167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 descr="(click to enlarge)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43" y="1772817"/>
            <a:ext cx="253519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54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142976" y="1000108"/>
          <a:ext cx="7429552" cy="5685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5" name="Straight Connector 14"/>
          <p:cNvCxnSpPr/>
          <p:nvPr/>
        </p:nvCxnSpPr>
        <p:spPr>
          <a:xfrm>
            <a:off x="2857500" y="2071688"/>
            <a:ext cx="5214938" cy="158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857500" y="2786063"/>
            <a:ext cx="5214938" cy="158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101" name="TextBox 27"/>
          <p:cNvSpPr txBox="1">
            <a:spLocks noChangeArrowheads="1"/>
          </p:cNvSpPr>
          <p:nvPr/>
        </p:nvSpPr>
        <p:spPr bwMode="auto">
          <a:xfrm>
            <a:off x="1071563" y="3429000"/>
            <a:ext cx="1143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CH" sz="1400" b="1" i="1">
                <a:solidFill>
                  <a:schemeClr val="bg1"/>
                </a:solidFill>
                <a:latin typeface="Calibri" pitchFamily="34" charset="0"/>
              </a:rPr>
              <a:t>TRANSITION TO FORMALITY</a:t>
            </a:r>
            <a:endParaRPr lang="en-US" sz="1400" b="1" i="1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2857500" y="3429000"/>
            <a:ext cx="5214938" cy="158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857500" y="4214813"/>
            <a:ext cx="5214938" cy="158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857500" y="4929188"/>
            <a:ext cx="5214938" cy="158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857500" y="5643563"/>
            <a:ext cx="5214938" cy="158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143250" y="1571625"/>
            <a:ext cx="5072063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Growth strategies and quality employment generation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286125" y="2143125"/>
            <a:ext cx="46434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Regulatory environment, including enforcement of ILS &amp; core rights</a:t>
            </a:r>
          </a:p>
        </p:txBody>
      </p:sp>
      <p:sp>
        <p:nvSpPr>
          <p:cNvPr id="4108" name="TextBox 46"/>
          <p:cNvSpPr txBox="1">
            <a:spLocks noChangeArrowheads="1"/>
          </p:cNvSpPr>
          <p:nvPr/>
        </p:nvSpPr>
        <p:spPr bwMode="auto">
          <a:xfrm>
            <a:off x="3429000" y="2928938"/>
            <a:ext cx="4500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Organization</a:t>
            </a:r>
            <a:r>
              <a:rPr lang="fr-CH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GB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representation</a:t>
            </a:r>
            <a:r>
              <a:rPr lang="fr-CH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and social dialogue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286125" y="3643313"/>
            <a:ext cx="4500563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Equality: gender, ethnicity, race, cast, disability, age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500438" y="4357688"/>
            <a:ext cx="421481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Entrepreneurship, skills, finance, management, access to markets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286125" y="5000625"/>
            <a:ext cx="45005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Extension of social protection, social security, social transfers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29000" y="5786438"/>
            <a:ext cx="4357688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Local (rural and urban) development strategies</a:t>
            </a:r>
          </a:p>
        </p:txBody>
      </p:sp>
      <p:sp>
        <p:nvSpPr>
          <p:cNvPr id="4113" name="TextBox 51"/>
          <p:cNvSpPr txBox="1">
            <a:spLocks noChangeArrowheads="1"/>
          </p:cNvSpPr>
          <p:nvPr/>
        </p:nvSpPr>
        <p:spPr bwMode="auto">
          <a:xfrm>
            <a:off x="357188" y="428625"/>
            <a:ext cx="8572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CH" sz="2800" b="1" dirty="0" err="1" smtClean="0">
                <a:solidFill>
                  <a:srgbClr val="FFFF00"/>
                </a:solidFill>
                <a:latin typeface="Calibri" pitchFamily="34" charset="0"/>
              </a:rPr>
              <a:t>Decent</a:t>
            </a:r>
            <a:r>
              <a:rPr lang="fr-CH" sz="2800" b="1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fr-CH" sz="2800" b="1" dirty="0" err="1" smtClean="0">
                <a:solidFill>
                  <a:srgbClr val="FFFF00"/>
                </a:solidFill>
                <a:latin typeface="Calibri" pitchFamily="34" charset="0"/>
              </a:rPr>
              <a:t>Work</a:t>
            </a:r>
            <a:r>
              <a:rPr lang="fr-CH" sz="2800" b="1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fr-CH" sz="2800" b="1" dirty="0" err="1" smtClean="0">
                <a:solidFill>
                  <a:srgbClr val="FFFF00"/>
                </a:solidFill>
                <a:latin typeface="Calibri" pitchFamily="34" charset="0"/>
              </a:rPr>
              <a:t>Strategies</a:t>
            </a:r>
            <a:r>
              <a:rPr lang="fr-CH" sz="2800" b="1" dirty="0" smtClean="0">
                <a:solidFill>
                  <a:srgbClr val="FFFF00"/>
                </a:solidFill>
                <a:latin typeface="Calibri" pitchFamily="34" charset="0"/>
              </a:rPr>
              <a:t> for the Informal </a:t>
            </a:r>
            <a:r>
              <a:rPr lang="fr-CH" sz="2800" b="1" dirty="0" err="1" smtClean="0">
                <a:solidFill>
                  <a:srgbClr val="FFFF00"/>
                </a:solidFill>
                <a:latin typeface="Calibri" pitchFamily="34" charset="0"/>
              </a:rPr>
              <a:t>Economy</a:t>
            </a:r>
            <a:endParaRPr lang="en-US" sz="28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5537201" y="3892550"/>
            <a:ext cx="5072062" cy="158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5" name="TextBox 26"/>
          <p:cNvSpPr txBox="1">
            <a:spLocks noChangeArrowheads="1"/>
          </p:cNvSpPr>
          <p:nvPr/>
        </p:nvSpPr>
        <p:spPr bwMode="auto">
          <a:xfrm rot="10800000">
            <a:off x="8039100" y="1643063"/>
            <a:ext cx="461963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CH" b="1">
                <a:solidFill>
                  <a:srgbClr val="215968"/>
                </a:solidFill>
                <a:latin typeface="Calibri" pitchFamily="34" charset="0"/>
              </a:rPr>
              <a:t>INTEGRATED STRATEGY</a:t>
            </a:r>
            <a:endParaRPr lang="en-US" b="1">
              <a:solidFill>
                <a:srgbClr val="215968"/>
              </a:solidFill>
              <a:latin typeface="Calibri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643188" y="6000750"/>
            <a:ext cx="428625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643188" y="5286375"/>
            <a:ext cx="428625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643188" y="4643438"/>
            <a:ext cx="428625" cy="158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643188" y="3857625"/>
            <a:ext cx="428625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643188" y="3143250"/>
            <a:ext cx="428625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643188" y="2428875"/>
            <a:ext cx="428625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2643188" y="1785938"/>
            <a:ext cx="428625" cy="158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6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2431</Words>
  <Application>Microsoft Office PowerPoint</Application>
  <PresentationFormat>On-screen Show (4:3)</PresentationFormat>
  <Paragraphs>290</Paragraphs>
  <Slides>27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The informal economy and decent work</vt:lpstr>
      <vt:lpstr>Why focus on the informal economy?</vt:lpstr>
      <vt:lpstr>Why focus on the informal economy?</vt:lpstr>
      <vt:lpstr>PowerPoint Presentation</vt:lpstr>
      <vt:lpstr>What is the informal economy?</vt:lpstr>
      <vt:lpstr>The 2002 International Labour Conference Resolution on Decent Work and the Informal Economy</vt:lpstr>
      <vt:lpstr>Who is in the informal economy?</vt:lpstr>
      <vt:lpstr>What drives informality?</vt:lpstr>
      <vt:lpstr>PowerPoint Presentation</vt:lpstr>
      <vt:lpstr>The Informal Economy and Decent Work: A Policy Resource Guide</vt:lpstr>
      <vt:lpstr>PowerPoint Presentation</vt:lpstr>
      <vt:lpstr>PowerPoint Presentation</vt:lpstr>
      <vt:lpstr>PowerPoint Presentation</vt:lpstr>
      <vt:lpstr>Structure of each brief</vt:lpstr>
      <vt:lpstr>Contents of the Policy Resource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messages</vt:lpstr>
    </vt:vector>
  </TitlesOfParts>
  <Company>ILO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sriani ameratunga</dc:creator>
  <cp:lastModifiedBy>ANTONUCCI Carla (DEVCO)</cp:lastModifiedBy>
  <cp:revision>123</cp:revision>
  <cp:lastPrinted>2012-06-25T13:22:21Z</cp:lastPrinted>
  <dcterms:created xsi:type="dcterms:W3CDTF">2010-09-08T07:40:01Z</dcterms:created>
  <dcterms:modified xsi:type="dcterms:W3CDTF">2012-07-02T10:58:02Z</dcterms:modified>
</cp:coreProperties>
</file>