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334" r:id="rId6"/>
    <p:sldId id="396" r:id="rId7"/>
    <p:sldId id="402" r:id="rId8"/>
    <p:sldId id="397" r:id="rId9"/>
    <p:sldId id="398" r:id="rId10"/>
    <p:sldId id="399" r:id="rId11"/>
    <p:sldId id="401" r:id="rId12"/>
    <p:sldId id="403" r:id="rId13"/>
    <p:sldId id="390"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imon" initials="SS" lastIdx="12" clrIdx="0">
    <p:extLst>
      <p:ext uri="{19B8F6BF-5375-455C-9EA6-DF929625EA0E}">
        <p15:presenceInfo xmlns:p15="http://schemas.microsoft.com/office/powerpoint/2012/main" userId="bd2476560c39e368" providerId="Windows Live"/>
      </p:ext>
    </p:extLst>
  </p:cmAuthor>
  <p:cmAuthor id="2" name="HEY Volker (INTPA)" initials="HV(" lastIdx="11" clrIdx="1">
    <p:extLst>
      <p:ext uri="{19B8F6BF-5375-455C-9EA6-DF929625EA0E}">
        <p15:presenceInfo xmlns:p15="http://schemas.microsoft.com/office/powerpoint/2012/main" userId="S-1-5-21-1606980848-2025429265-839522115-97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6509F"/>
    <a:srgbClr val="E76C53"/>
    <a:srgbClr val="4D4D4D"/>
    <a:srgbClr val="EC8C2D"/>
    <a:srgbClr val="1EC08A"/>
    <a:srgbClr val="4BC5DE"/>
    <a:srgbClr val="1E858B"/>
    <a:srgbClr val="034EA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61916" autoAdjust="0"/>
  </p:normalViewPr>
  <p:slideViewPr>
    <p:cSldViewPr snapToGrid="0">
      <p:cViewPr varScale="1">
        <p:scale>
          <a:sx n="124" d="100"/>
          <a:sy n="124" d="100"/>
        </p:scale>
        <p:origin x="1200" y="168"/>
      </p:cViewPr>
      <p:guideLst>
        <p:guide orient="horz" pos="2069"/>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0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Today’s world marked by major geopolitical and economic power shifts. Emerging players are creating new dynamics. Relations between major powers are</a:t>
            </a:r>
            <a:r>
              <a:rPr lang="en-US" baseline="0" dirty="0">
                <a:latin typeface="+mj-lt"/>
              </a:rPr>
              <a:t> </a:t>
            </a:r>
            <a:r>
              <a:rPr lang="en-US" dirty="0">
                <a:latin typeface="+mj-lt"/>
              </a:rPr>
              <a:t>increasingly confrontational and unilateralist. Competing visions and agendas on the global</a:t>
            </a:r>
            <a:r>
              <a:rPr lang="en-US" baseline="0" dirty="0">
                <a:latin typeface="+mj-lt"/>
              </a:rPr>
              <a:t> </a:t>
            </a:r>
            <a:r>
              <a:rPr lang="en-US" dirty="0">
                <a:latin typeface="+mj-lt"/>
              </a:rPr>
              <a:t>order are at play, which challenge established multilateral rules and organisations. </a:t>
            </a:r>
          </a:p>
          <a:p>
            <a:endParaRPr lang="en-US" dirty="0">
              <a:latin typeface="+mj-lt"/>
            </a:endParaRPr>
          </a:p>
          <a:p>
            <a:r>
              <a:rPr lang="en-US" dirty="0">
                <a:latin typeface="+mj-lt"/>
              </a:rPr>
              <a:t>Current geopolitical rivalries have a negative impact on efforts to promote peace and prevent conflict: they hamper humanitarian responses, undermine trust and complicate the provision of global public goods. Basic principles of international law, human rights, democracy and the rule of law are being challenged. Existing institutions upholding such values are all too often bypassed or misused for narrow national or ideological interests. </a:t>
            </a:r>
          </a:p>
          <a:p>
            <a:endParaRPr lang="en-US" dirty="0">
              <a:latin typeface="+mj-lt"/>
            </a:endParaRPr>
          </a:p>
          <a:p>
            <a:r>
              <a:rPr lang="en-US" dirty="0">
                <a:latin typeface="+mj-lt"/>
              </a:rPr>
              <a:t>Strong non-state actors, including digital platforms and multinationals, have become shapers of international norms outside established channels. Citizens feel increasingly disconnected from all levels of governance. The result is a more unpredictable and unequal world.</a:t>
            </a:r>
          </a:p>
          <a:p>
            <a:endParaRPr lang="en-US" dirty="0">
              <a:latin typeface="+mj-lt"/>
            </a:endParaRPr>
          </a:p>
          <a:p>
            <a:r>
              <a:rPr lang="en-US" dirty="0">
                <a:latin typeface="+mj-lt"/>
              </a:rPr>
              <a:t>The COVID-19 crisis nevertheless exemplifies the need for multilateral solutions: a major</a:t>
            </a:r>
          </a:p>
          <a:p>
            <a:r>
              <a:rPr lang="en-US" dirty="0">
                <a:latin typeface="+mj-lt"/>
              </a:rPr>
              <a:t>global threat, it has created much-needed momentum for a coordinated, global crisis</a:t>
            </a:r>
          </a:p>
          <a:p>
            <a:r>
              <a:rPr lang="en-US" dirty="0">
                <a:latin typeface="+mj-lt"/>
              </a:rPr>
              <a:t>response. Throughout 2020, international fora and organisations led the global response and</a:t>
            </a:r>
          </a:p>
          <a:p>
            <a:r>
              <a:rPr lang="en-US" dirty="0">
                <a:latin typeface="+mj-lt"/>
              </a:rPr>
              <a:t>delivered tangible results, such as the its COVAX facility or the G20 Action Plan to respond to the pandemic.</a:t>
            </a:r>
          </a:p>
          <a:p>
            <a:endParaRPr lang="en-US" dirty="0">
              <a:latin typeface="+mj-lt"/>
            </a:endParaRPr>
          </a:p>
          <a:p>
            <a:r>
              <a:rPr lang="en-US" dirty="0">
                <a:latin typeface="+mj-lt"/>
              </a:rPr>
              <a:t>Growing global challenges call for more multilateral governance and rules-based</a:t>
            </a:r>
            <a:r>
              <a:rPr lang="en-US" baseline="0" dirty="0">
                <a:latin typeface="+mj-lt"/>
              </a:rPr>
              <a:t> </a:t>
            </a:r>
            <a:r>
              <a:rPr lang="en-US" dirty="0">
                <a:latin typeface="+mj-lt"/>
              </a:rPr>
              <a:t>international cooperation.</a:t>
            </a:r>
          </a:p>
          <a:p>
            <a:endParaRPr lang="en-US" dirty="0">
              <a:latin typeface="+mj-lt"/>
            </a:endParaRPr>
          </a:p>
          <a:p>
            <a:r>
              <a:rPr lang="en-US" dirty="0">
                <a:latin typeface="+mj-lt"/>
              </a:rPr>
              <a:t>Multilateralism is most effective means</a:t>
            </a:r>
            <a:r>
              <a:rPr lang="en-US" baseline="0" dirty="0">
                <a:latin typeface="+mj-lt"/>
              </a:rPr>
              <a:t> </a:t>
            </a:r>
            <a:r>
              <a:rPr lang="en-US" dirty="0">
                <a:latin typeface="+mj-lt"/>
              </a:rPr>
              <a:t>to govern global relations in a way that benefits all. Growing global challenges, such as the COVID-19 pandemic, climate</a:t>
            </a:r>
            <a:r>
              <a:rPr lang="en-US" baseline="0" dirty="0">
                <a:latin typeface="+mj-lt"/>
              </a:rPr>
              <a:t> </a:t>
            </a:r>
            <a:r>
              <a:rPr lang="en-US" dirty="0">
                <a:latin typeface="+mj-lt"/>
              </a:rPr>
              <a:t>change, conflicts and extreme poverty in many parts of the world, make all too evident the need for multilateral cooperation</a:t>
            </a:r>
            <a:r>
              <a:rPr lang="en-US" baseline="0" dirty="0">
                <a:latin typeface="+mj-lt"/>
              </a:rPr>
              <a:t> </a:t>
            </a:r>
            <a:r>
              <a:rPr lang="en-US" dirty="0">
                <a:latin typeface="+mj-lt"/>
              </a:rPr>
              <a:t>grounded on basic principles of international law and universal values.</a:t>
            </a:r>
            <a:r>
              <a:rPr lang="en-US" baseline="0" dirty="0">
                <a:latin typeface="+mj-lt"/>
              </a:rPr>
              <a:t> </a:t>
            </a:r>
          </a:p>
          <a:p>
            <a:endParaRPr lang="en-US" dirty="0">
              <a:latin typeface="+mj-lt"/>
            </a:endParaRPr>
          </a:p>
          <a:p>
            <a:r>
              <a:rPr lang="en-US" dirty="0">
                <a:latin typeface="+mj-lt"/>
              </a:rPr>
              <a:t>‘Non-traditional’ coalitions and formats should be explored. Multi-stakeholder</a:t>
            </a:r>
          </a:p>
          <a:p>
            <a:r>
              <a:rPr lang="en-US" dirty="0">
                <a:latin typeface="+mj-lt"/>
              </a:rPr>
              <a:t>partnerships between governments, the private sector, civil society, academia and the</a:t>
            </a:r>
          </a:p>
          <a:p>
            <a:r>
              <a:rPr lang="en-US" dirty="0">
                <a:latin typeface="+mj-lt"/>
              </a:rPr>
              <a:t>scientific community are key for shaping inclusive multilateralism and act as a catalyst for</a:t>
            </a:r>
          </a:p>
          <a:p>
            <a:r>
              <a:rPr lang="en-US" dirty="0">
                <a:latin typeface="+mj-lt"/>
              </a:rPr>
              <a:t>Reform.</a:t>
            </a:r>
          </a:p>
          <a:p>
            <a:endParaRPr lang="en-US" dirty="0">
              <a:latin typeface="+mj-lt"/>
            </a:endParaRPr>
          </a:p>
          <a:p>
            <a:endParaRPr lang="en-GB" dirty="0">
              <a:latin typeface="+mj-lt"/>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64691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The current context calls for a clearer and better articulated strategic approach to engagement with our international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With the Joint Communication on Multilateralism we have set up a more strategic vision for our multilateral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New EU strategic approach has generated a lot of interest among MS and feedback has been overall very 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Our priorities are clear. Joint Communication outlines concrete strategic priorities on issues, including peace and security, human rights and the rule of law, sustainable development, public health, or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To address challenges, we have already jointly defined long-term priorities, e.g. with the Green Deal, the Digital Agenda or on sustainable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05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Our new</a:t>
            </a:r>
            <a:r>
              <a:rPr lang="en-US" baseline="0" dirty="0">
                <a:solidFill>
                  <a:srgbClr val="034EA2"/>
                </a:solidFill>
              </a:rPr>
              <a:t> approach</a:t>
            </a:r>
            <a:r>
              <a:rPr lang="en-US" dirty="0">
                <a:solidFill>
                  <a:srgbClr val="034EA2"/>
                </a:solidFill>
              </a:rPr>
              <a:t> includes notably outlining the criteria which will guide our approach to multilateral organisations, so that we can work in a true ‘partnership’ spirit (as per INTPAs new name incidentally).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We want to work with important policy and strategic interlocutors based 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34EA2"/>
                </a:solidFill>
              </a:rPr>
              <a:t>their alignment with universal agendas and EU’s interests (e.g. Green Deal, Digital, Human Development) and their ability to pursue them.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34EA2"/>
                </a:solidFill>
              </a:rPr>
              <a:t>role as important normative and standard setters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34EA2"/>
                </a:solidFill>
              </a:rPr>
              <a:t>role as implementers for the delivery of EU’s development and humanitarian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34E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4EA2"/>
                </a:solidFill>
              </a:rPr>
              <a:t>EU will</a:t>
            </a:r>
            <a:r>
              <a:rPr lang="en-US" baseline="0" dirty="0">
                <a:solidFill>
                  <a:srgbClr val="034EA2"/>
                </a:solidFill>
              </a:rPr>
              <a:t> work f</a:t>
            </a:r>
            <a:r>
              <a:rPr lang="en-US" dirty="0">
                <a:solidFill>
                  <a:srgbClr val="034EA2"/>
                </a:solidFill>
              </a:rPr>
              <a:t>or a renewed rules-based multilateralism fit for the 21st century that serves global governance with the UN at its core, as well as EU and global interests and values.</a:t>
            </a:r>
            <a:endParaRPr lang="en-IE" dirty="0">
              <a:solidFill>
                <a:srgbClr val="034EA2"/>
              </a:solidFill>
              <a:latin typeface="Arial"/>
            </a:endParaRPr>
          </a:p>
          <a:p>
            <a:endParaRPr lang="en-GB"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0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Focus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work towards global governance and standards, in particular with respect to its safer world and build back better ambition, and will support multilateralism as the best way of achieving that.</a:t>
            </a:r>
          </a:p>
          <a:p>
            <a:pPr marL="742950" lvl="1" indent="-28575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defend universal values, agendas and international law, including the UN 2030 Agenda and the Paris Agreement, human rights law, that form the bedrock of cooperative relations between countries and peoples.</a:t>
            </a:r>
          </a:p>
          <a:p>
            <a:pPr marL="742950" lvl="1" indent="-28575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In a more competitive and transactional global context, the EU will project its own strategic priorities, that seek to enhance global governance and that are inspired by the universal common goods as spelled out above. </a:t>
            </a:r>
          </a:p>
          <a:p>
            <a:pPr marL="742950" lvl="1" indent="-28575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support reform, effectiveness, efficiency, and a truly inclusive multilateralism where governments, the private sector, civil society, academia and other stakeholders work together to serve both EU and global interests and values</a:t>
            </a: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Coherence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act with a coherent and united voice in global fora. The EU must ‘deliver as one’ to ‘succeed as one’.</a:t>
            </a: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ensure greater consistency between its multilateral and bilateral diplomacy.</a:t>
            </a: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It will make the most out of its political, diplomatic, and economic leverage. In particular it will use its strong collective financial weight in multilateral institutions more strategically, and as Team Europe.</a:t>
            </a: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Partnerships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step up its leadership and make better use of its ability to act as a convenor, honest broker and bridge-builder </a:t>
            </a: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deepen partnerships and alliances with third countries, multilateral and regional organisations, and reinforce coalitions on key priorities.</a:t>
            </a:r>
          </a:p>
          <a:p>
            <a:pPr marL="342900" lvl="0" indent="-342900" algn="just">
              <a:spcAft>
                <a:spcPts val="0"/>
              </a:spcAft>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will be the best ally of multilateral partners but will demand focus conducive to transformation and truly strategic relationships.</a:t>
            </a:r>
            <a:endParaRPr lang="en-GB"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14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spcAft>
                <a:spcPts val="0"/>
              </a:spcAft>
            </a:pPr>
            <a:r>
              <a:rPr lang="en-US" dirty="0">
                <a:latin typeface="+mj-lt"/>
              </a:rPr>
              <a:t>EU will move forward with concrete </a:t>
            </a:r>
            <a:r>
              <a:rPr lang="en-US" dirty="0" err="1">
                <a:latin typeface="+mj-lt"/>
              </a:rPr>
              <a:t>operationalisation</a:t>
            </a:r>
            <a:r>
              <a:rPr lang="en-US" dirty="0">
                <a:latin typeface="+mj-lt"/>
              </a:rPr>
              <a:t> of ML JC. EU is already in the process of assessing how to deepen partnerships and alliances with third countries, multilateral and regional organisations, and reinforce coalitions on key priorities. We count also on EU MS to bring the new strategic vision for a reinvigorated Multilateralism to life. </a:t>
            </a:r>
          </a:p>
          <a:p>
            <a:pPr indent="457200" algn="just">
              <a:spcAft>
                <a:spcPts val="0"/>
              </a:spcAft>
            </a:pPr>
            <a:endParaRPr lang="en-US" dirty="0">
              <a:latin typeface="+mj-lt"/>
            </a:endParaRPr>
          </a:p>
          <a:p>
            <a:pPr indent="457200" algn="just">
              <a:spcAft>
                <a:spcPts val="0"/>
              </a:spcAft>
            </a:pPr>
            <a:r>
              <a:rPr lang="en-US" dirty="0">
                <a:latin typeface="+mj-lt"/>
              </a:rPr>
              <a:t>The beginning of the new EU financial cycle and its innovative instruments has also the potential to drive reforms and efficiency. In the programming process under the new NDICI the EU will better focus on what can be done together at country, regional and multilateral level, under a policy-driven approach. </a:t>
            </a:r>
          </a:p>
          <a:p>
            <a:pPr indent="457200" algn="just">
              <a:spcAft>
                <a:spcPts val="0"/>
              </a:spcAft>
            </a:pPr>
            <a:endParaRPr lang="en-US" dirty="0">
              <a:latin typeface="+mj-lt"/>
            </a:endParaRPr>
          </a:p>
          <a:p>
            <a:pPr indent="457200" algn="just">
              <a:spcAft>
                <a:spcPts val="0"/>
              </a:spcAft>
            </a:pPr>
            <a:r>
              <a:rPr lang="en-US" dirty="0">
                <a:latin typeface="+mj-lt"/>
              </a:rPr>
              <a:t>The Team Europe approach allows us define a common agenda and to leverage EU and MS funding, normative power and strong country presence to engage with partner countries, multilateral organisations and other partners around joint priorities at country, regional and multilateral level. This should also translate in more coordination at and with the UN, as well as International Organisations and International Financial Institutions.</a:t>
            </a:r>
          </a:p>
          <a:p>
            <a:pPr indent="457200" algn="just">
              <a:spcAft>
                <a:spcPts val="0"/>
              </a:spcAft>
            </a:pPr>
            <a:endParaRPr lang="en-US" dirty="0">
              <a:latin typeface="+mj-lt"/>
            </a:endParaRPr>
          </a:p>
          <a:p>
            <a:pPr indent="457200" algn="just">
              <a:spcAft>
                <a:spcPts val="0"/>
              </a:spcAft>
            </a:pPr>
            <a:r>
              <a:rPr lang="en-US" dirty="0">
                <a:latin typeface="+mj-lt"/>
              </a:rPr>
              <a:t>Our new way of working thus supports the UN Development system reform as we want the RCs to play a central role in liaising with our Delegations and coordinating the UN system on the ground. </a:t>
            </a:r>
          </a:p>
          <a:p>
            <a:pPr indent="457200" algn="just">
              <a:spcAft>
                <a:spcPts val="0"/>
              </a:spcAft>
            </a:pPr>
            <a:endParaRPr lang="en-IE"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8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spcAft>
                <a:spcPts val="0"/>
              </a:spcAft>
            </a:pPr>
            <a:r>
              <a:rPr lang="en-US" dirty="0">
                <a:latin typeface="+mj-lt"/>
              </a:rPr>
              <a:t>Inclusive Multilateralism as one key element of the JC. EU and MS face rise in populism and disconnect of citizens from governance, including global governance. We need to find ways to better address demands of citizen in terms of transparency, quality, inclusiveness and delivery.</a:t>
            </a:r>
          </a:p>
          <a:p>
            <a:pPr indent="457200" algn="just">
              <a:spcAft>
                <a:spcPts val="0"/>
              </a:spcAft>
            </a:pPr>
            <a:endParaRPr lang="en-US" dirty="0">
              <a:latin typeface="+mj-lt"/>
            </a:endParaRPr>
          </a:p>
          <a:p>
            <a:pPr indent="457200" algn="just">
              <a:spcAft>
                <a:spcPts val="0"/>
              </a:spcAft>
            </a:pPr>
            <a:r>
              <a:rPr lang="en-US" dirty="0">
                <a:latin typeface="+mj-lt"/>
              </a:rPr>
              <a:t>Need to work towards a truly inclusive multilateralism where the voices of civil society, the private sector, academia, youth and other stakeholders count. </a:t>
            </a:r>
          </a:p>
          <a:p>
            <a:pPr indent="457200" algn="just">
              <a:spcAft>
                <a:spcPts val="0"/>
              </a:spcAft>
            </a:pPr>
            <a:endParaRPr lang="en-US" dirty="0">
              <a:latin typeface="+mj-lt"/>
            </a:endParaRPr>
          </a:p>
          <a:p>
            <a:pPr indent="457200" algn="just">
              <a:spcAft>
                <a:spcPts val="0"/>
              </a:spcAft>
            </a:pPr>
            <a:r>
              <a:rPr lang="en-US" dirty="0">
                <a:latin typeface="+mj-lt"/>
              </a:rPr>
              <a:t>This is a crucial part of ensuring the relevance of the multilateral system and preserving its legitimacy. </a:t>
            </a:r>
          </a:p>
          <a:p>
            <a:pPr indent="457200" algn="just">
              <a:spcAft>
                <a:spcPts val="0"/>
              </a:spcAft>
            </a:pPr>
            <a:endParaRPr lang="en-US" dirty="0">
              <a:latin typeface="+mj-lt"/>
            </a:endParaRPr>
          </a:p>
          <a:p>
            <a:pPr indent="457200" algn="just">
              <a:spcAft>
                <a:spcPts val="0"/>
              </a:spcAft>
            </a:pPr>
            <a:r>
              <a:rPr lang="en-US" dirty="0">
                <a:latin typeface="+mj-lt"/>
              </a:rPr>
              <a:t>The response to the COVID-19 pandemic is also example on how global actors, not states alone, drive solutions to complex problems. </a:t>
            </a:r>
          </a:p>
          <a:p>
            <a:pPr indent="457200" algn="just">
              <a:spcAft>
                <a:spcPts val="0"/>
              </a:spcAft>
            </a:pPr>
            <a:endParaRPr lang="en-US" dirty="0">
              <a:latin typeface="+mj-lt"/>
            </a:endParaRPr>
          </a:p>
          <a:p>
            <a:pPr indent="457200" algn="just">
              <a:spcAft>
                <a:spcPts val="0"/>
              </a:spcAft>
            </a:pPr>
            <a:r>
              <a:rPr lang="en-US" dirty="0">
                <a:latin typeface="+mj-lt"/>
              </a:rPr>
              <a:t>If we want to address twenty-first-century threats and challenges, such as climate change, pandemic disease and inequality, we need to </a:t>
            </a:r>
            <a:r>
              <a:rPr lang="en-US" dirty="0" err="1">
                <a:latin typeface="+mj-lt"/>
              </a:rPr>
              <a:t>mobilise</a:t>
            </a:r>
            <a:r>
              <a:rPr lang="en-US" dirty="0">
                <a:latin typeface="+mj-lt"/>
              </a:rPr>
              <a:t> a new set of actors. </a:t>
            </a:r>
          </a:p>
          <a:p>
            <a:pPr indent="457200" algn="just">
              <a:spcAft>
                <a:spcPts val="0"/>
              </a:spcAft>
            </a:pPr>
            <a:endParaRPr lang="en-US" dirty="0">
              <a:latin typeface="+mj-lt"/>
            </a:endParaRPr>
          </a:p>
          <a:p>
            <a:pPr indent="457200" algn="just">
              <a:spcAft>
                <a:spcPts val="0"/>
              </a:spcAft>
            </a:pPr>
            <a:r>
              <a:rPr lang="en-US" dirty="0">
                <a:latin typeface="+mj-lt"/>
              </a:rPr>
              <a:t>Today, power is much more diffuse, with </a:t>
            </a:r>
            <a:r>
              <a:rPr lang="en-US" dirty="0" err="1">
                <a:latin typeface="+mj-lt"/>
              </a:rPr>
              <a:t>nonstate</a:t>
            </a:r>
            <a:r>
              <a:rPr lang="en-US" dirty="0">
                <a:latin typeface="+mj-lt"/>
              </a:rPr>
              <a:t> actors strong enough to both create international problems and help solve them. Accordingly, the current order needs to expand not by differentiating between various kinds of states but by making room for new categories of non-state actors.</a:t>
            </a:r>
          </a:p>
          <a:p>
            <a:pPr indent="457200" algn="just">
              <a:spcAft>
                <a:spcPts val="0"/>
              </a:spcAft>
            </a:pPr>
            <a:endParaRPr lang="en-US"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55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spcAft>
                <a:spcPts val="0"/>
              </a:spcAft>
            </a:pPr>
            <a:r>
              <a:rPr lang="en-US" dirty="0">
                <a:latin typeface="+mj-lt"/>
              </a:rPr>
              <a:t>In the field of environment, there are also some concrete examples of inclusivity and especially linked to the UN Environment </a:t>
            </a:r>
            <a:r>
              <a:rPr lang="en-US" dirty="0" err="1">
                <a:latin typeface="+mj-lt"/>
              </a:rPr>
              <a:t>Programme</a:t>
            </a:r>
            <a:r>
              <a:rPr lang="en-US" dirty="0">
                <a:latin typeface="+mj-lt"/>
              </a:rPr>
              <a:t> (UNEP) and its Europe Regional Office:</a:t>
            </a:r>
            <a:r>
              <a:rPr lang="en-US" baseline="0" dirty="0">
                <a:latin typeface="+mj-lt"/>
              </a:rPr>
              <a:t> </a:t>
            </a:r>
          </a:p>
          <a:p>
            <a:pPr indent="457200" algn="just">
              <a:spcAft>
                <a:spcPts val="0"/>
              </a:spcAft>
            </a:pPr>
            <a:r>
              <a:rPr lang="en-US" dirty="0">
                <a:latin typeface="+mj-lt"/>
              </a:rPr>
              <a:t>The Geneva Environment Network (GEN) is a cooperative partnership of more than 100 environmental and sustainable development organisations. GEN </a:t>
            </a:r>
            <a:r>
              <a:rPr lang="en-US" dirty="0" err="1">
                <a:latin typeface="+mj-lt"/>
              </a:rPr>
              <a:t>organises</a:t>
            </a:r>
            <a:r>
              <a:rPr lang="en-US" dirty="0">
                <a:latin typeface="+mj-lt"/>
              </a:rPr>
              <a:t> events and promotes awareness on environmental issues. GEN has great visibility and hosted EU speakers on numerous occasions including on the Green Deal developments.</a:t>
            </a:r>
          </a:p>
          <a:p>
            <a:pPr indent="457200" algn="just">
              <a:spcAft>
                <a:spcPts val="0"/>
              </a:spcAft>
            </a:pPr>
            <a:endParaRPr lang="en-US"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76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74405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793708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5" name="Rectangle 4"/>
          <p:cNvSpPr/>
          <p:nvPr userDrawn="1"/>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sp>
        <p:nvSpPr>
          <p:cNvPr id="6" name="Title 1"/>
          <p:cNvSpPr>
            <a:spLocks noGrp="1"/>
          </p:cNvSpPr>
          <p:nvPr>
            <p:ph type="ctrTitle"/>
          </p:nvPr>
        </p:nvSpPr>
        <p:spPr>
          <a:xfrm>
            <a:off x="803513" y="1992581"/>
            <a:ext cx="7548918"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34"/>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4572004" y="5557903"/>
            <a:ext cx="3780235" cy="528998"/>
          </a:xfrm>
        </p:spPr>
        <p:txBody>
          <a:bodyPr>
            <a:noAutofit/>
          </a:bodyPr>
          <a:lstStyle>
            <a:lvl1pPr marL="0" indent="0" algn="r">
              <a:buFontTx/>
              <a:buNone/>
              <a:defRPr sz="1650" i="1">
                <a:solidFill>
                  <a:schemeClr val="bg1"/>
                </a:solidFill>
              </a:defRPr>
            </a:lvl1pPr>
          </a:lstStyle>
          <a:p>
            <a:pPr lvl="0"/>
            <a:r>
              <a:rPr lang="en-US" dirty="0"/>
              <a:t>Edit Master text styles</a:t>
            </a:r>
          </a:p>
        </p:txBody>
      </p:sp>
      <p:sp>
        <p:nvSpPr>
          <p:cNvPr id="24" name="Rectangle 23">
            <a:extLst>
              <a:ext uri="{FF2B5EF4-FFF2-40B4-BE49-F238E27FC236}">
                <a16:creationId xmlns:a16="http://schemas.microsoft.com/office/drawing/2014/main" id="{675337DA-5EAE-4484-9E2D-38DBB591CEFF}"/>
              </a:ext>
            </a:extLst>
          </p:cNvPr>
          <p:cNvSpPr/>
          <p:nvPr userDrawn="1"/>
        </p:nvSpPr>
        <p:spPr>
          <a:xfrm>
            <a:off x="0" y="8"/>
            <a:ext cx="914399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pic>
        <p:nvPicPr>
          <p:cNvPr id="25" name="Picture 24">
            <a:extLst>
              <a:ext uri="{FF2B5EF4-FFF2-40B4-BE49-F238E27FC236}">
                <a16:creationId xmlns:a16="http://schemas.microsoft.com/office/drawing/2014/main" id="{301DD7A8-893F-42B9-AB4F-293F9A240C2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080" r="16392" b="17065"/>
          <a:stretch/>
        </p:blipFill>
        <p:spPr>
          <a:xfrm>
            <a:off x="3874652" y="-26070"/>
            <a:ext cx="1628775" cy="1445296"/>
          </a:xfrm>
          <a:prstGeom prst="rect">
            <a:avLst/>
          </a:prstGeom>
        </p:spPr>
      </p:pic>
      <p:grpSp>
        <p:nvGrpSpPr>
          <p:cNvPr id="26" name="Group 25">
            <a:extLst>
              <a:ext uri="{FF2B5EF4-FFF2-40B4-BE49-F238E27FC236}">
                <a16:creationId xmlns:a16="http://schemas.microsoft.com/office/drawing/2014/main" id="{4505A29B-EA9A-482E-A569-9E95128BC901}"/>
              </a:ext>
            </a:extLst>
          </p:cNvPr>
          <p:cNvGrpSpPr/>
          <p:nvPr userDrawn="1"/>
        </p:nvGrpSpPr>
        <p:grpSpPr>
          <a:xfrm>
            <a:off x="4230251" y="6393976"/>
            <a:ext cx="684215" cy="464024"/>
            <a:chOff x="5760243" y="4097143"/>
            <a:chExt cx="684214" cy="464024"/>
          </a:xfrm>
        </p:grpSpPr>
        <p:sp>
          <p:nvSpPr>
            <p:cNvPr id="27" name="Rectangle 26">
              <a:extLst>
                <a:ext uri="{FF2B5EF4-FFF2-40B4-BE49-F238E27FC236}">
                  <a16:creationId xmlns:a16="http://schemas.microsoft.com/office/drawing/2014/main" id="{7AA3372E-7729-439A-A4A2-141477115973}"/>
                </a:ext>
              </a:extLst>
            </p:cNvPr>
            <p:cNvSpPr/>
            <p:nvPr userDrawn="1"/>
          </p:nvSpPr>
          <p:spPr>
            <a:xfrm>
              <a:off x="5760244" y="4097143"/>
              <a:ext cx="684213" cy="464024"/>
            </a:xfrm>
            <a:prstGeom prst="rect">
              <a:avLst/>
            </a:prstGeom>
            <a:solidFill>
              <a:srgbClr val="E65225"/>
            </a:solidFill>
            <a:ln>
              <a:solidFill>
                <a:srgbClr val="E652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fontAlgn="auto">
                <a:spcBef>
                  <a:spcPts val="0"/>
                </a:spcBef>
                <a:spcAft>
                  <a:spcPts val="0"/>
                </a:spcAft>
                <a:defRPr/>
              </a:pPr>
              <a:endParaRPr lang="en-US" sz="1800" b="0"/>
            </a:p>
          </p:txBody>
        </p:sp>
        <p:sp>
          <p:nvSpPr>
            <p:cNvPr id="28" name="TextBox 27">
              <a:extLst>
                <a:ext uri="{FF2B5EF4-FFF2-40B4-BE49-F238E27FC236}">
                  <a16:creationId xmlns:a16="http://schemas.microsoft.com/office/drawing/2014/main" id="{DD1111DE-C2E0-4D11-B16C-52EBF888055E}"/>
                </a:ext>
              </a:extLst>
            </p:cNvPr>
            <p:cNvSpPr txBox="1"/>
            <p:nvPr userDrawn="1"/>
          </p:nvSpPr>
          <p:spPr>
            <a:xfrm>
              <a:off x="5760243" y="4122404"/>
              <a:ext cx="684213" cy="270617"/>
            </a:xfrm>
            <a:prstGeom prst="rect">
              <a:avLst/>
            </a:prstGeom>
            <a:noFill/>
          </p:spPr>
          <p:txBody>
            <a:bodyPr wrap="square" lIns="36000" tIns="18000" rIns="36000" rtlCol="0">
              <a:spAutoFit/>
            </a:bodyPr>
            <a:lstStyle/>
            <a:p>
              <a:pPr>
                <a:lnSpc>
                  <a:spcPts val="805"/>
                </a:lnSpc>
              </a:pPr>
              <a:r>
                <a:rPr lang="en-IE" sz="756" b="0" i="1" dirty="0">
                  <a:solidFill>
                    <a:schemeClr val="bg1"/>
                  </a:solidFill>
                  <a:latin typeface="EC Square Sans Cond Pro" panose="020B0506040000020004" pitchFamily="34" charset="0"/>
                </a:rPr>
                <a:t>International Partnerships</a:t>
              </a:r>
              <a:endParaRPr lang="en-GB" sz="756" b="0" i="1" dirty="0" err="1">
                <a:solidFill>
                  <a:schemeClr val="bg1"/>
                </a:solidFill>
                <a:latin typeface="EC Square Sans Cond Pro" panose="020B0506040000020004" pitchFamily="34" charset="0"/>
              </a:endParaRPr>
            </a:p>
          </p:txBody>
        </p:sp>
      </p:grpSp>
    </p:spTree>
    <p:custDataLst>
      <p:tags r:id="rId1"/>
    </p:custDataLst>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wrap="square" anchor="b">
            <a:noAutofit/>
          </a:bodyPr>
          <a:lstStyle>
            <a:lvl1pPr marL="0" indent="0">
              <a:buNone/>
              <a:defRPr sz="2100" b="1">
                <a:solidFill>
                  <a:schemeClr val="tx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82"/>
            <a:ext cx="3868340"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2" y="1681163"/>
            <a:ext cx="3887391" cy="823912"/>
          </a:xfrm>
          <a:noFill/>
        </p:spPr>
        <p:txBody>
          <a:bodyPr wrap="square" anchor="b">
            <a:noAutofit/>
          </a:bodyPr>
          <a:lstStyle>
            <a:lvl1pPr marL="0" indent="0">
              <a:buNone/>
              <a:defRPr sz="2100" b="1">
                <a:solidFill>
                  <a:schemeClr val="tx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2" y="2505082"/>
            <a:ext cx="3887391"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796" y="1825629"/>
            <a:ext cx="369513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5112793" y="482863"/>
            <a:ext cx="350195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34785" y="-46383"/>
            <a:ext cx="4606787" cy="6964017"/>
          </a:xfrm>
          <a:ln w="28575">
            <a:solidFill>
              <a:schemeClr val="accent5"/>
            </a:solidFill>
          </a:ln>
        </p:spPr>
        <p:txBody>
          <a:bodyPr/>
          <a:lstStyle/>
          <a:p>
            <a:endParaRPr lang="en-GB" dirty="0"/>
          </a:p>
        </p:txBody>
      </p:sp>
    </p:spTree>
    <p:custDataLst>
      <p:tags r:id="rId1"/>
    </p:custDataLst>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628654" y="1748088"/>
            <a:ext cx="1422217" cy="1896289"/>
          </a:xfrm>
        </p:spPr>
        <p:txBody>
          <a:bodyPr/>
          <a:lstStyle/>
          <a:p>
            <a:endParaRPr lang="en-GB"/>
          </a:p>
        </p:txBody>
      </p:sp>
      <p:sp>
        <p:nvSpPr>
          <p:cNvPr id="7" name="Picture Placeholder 5"/>
          <p:cNvSpPr>
            <a:spLocks noGrp="1"/>
          </p:cNvSpPr>
          <p:nvPr>
            <p:ph type="pic" sz="quarter" idx="12"/>
          </p:nvPr>
        </p:nvSpPr>
        <p:spPr>
          <a:xfrm>
            <a:off x="2244775" y="1748088"/>
            <a:ext cx="1422217" cy="1896289"/>
          </a:xfrm>
        </p:spPr>
        <p:txBody>
          <a:bodyPr/>
          <a:lstStyle/>
          <a:p>
            <a:endParaRPr lang="en-GB"/>
          </a:p>
        </p:txBody>
      </p:sp>
      <p:sp>
        <p:nvSpPr>
          <p:cNvPr id="8" name="Picture Placeholder 5"/>
          <p:cNvSpPr>
            <a:spLocks noGrp="1"/>
          </p:cNvSpPr>
          <p:nvPr>
            <p:ph type="pic" sz="quarter" idx="13"/>
          </p:nvPr>
        </p:nvSpPr>
        <p:spPr>
          <a:xfrm>
            <a:off x="3860896" y="1748087"/>
            <a:ext cx="1422217" cy="1896289"/>
          </a:xfrm>
        </p:spPr>
        <p:txBody>
          <a:bodyPr/>
          <a:lstStyle/>
          <a:p>
            <a:endParaRPr lang="en-GB"/>
          </a:p>
        </p:txBody>
      </p:sp>
      <p:sp>
        <p:nvSpPr>
          <p:cNvPr id="9" name="Picture Placeholder 5"/>
          <p:cNvSpPr>
            <a:spLocks noGrp="1"/>
          </p:cNvSpPr>
          <p:nvPr>
            <p:ph type="pic" sz="quarter" idx="14"/>
          </p:nvPr>
        </p:nvSpPr>
        <p:spPr>
          <a:xfrm>
            <a:off x="5477017" y="1748086"/>
            <a:ext cx="1422217" cy="1896289"/>
          </a:xfrm>
        </p:spPr>
        <p:txBody>
          <a:bodyPr/>
          <a:lstStyle/>
          <a:p>
            <a:endParaRPr lang="en-GB"/>
          </a:p>
        </p:txBody>
      </p:sp>
      <p:sp>
        <p:nvSpPr>
          <p:cNvPr id="10" name="Picture Placeholder 5"/>
          <p:cNvSpPr>
            <a:spLocks noGrp="1"/>
          </p:cNvSpPr>
          <p:nvPr>
            <p:ph type="pic" sz="quarter" idx="15"/>
          </p:nvPr>
        </p:nvSpPr>
        <p:spPr>
          <a:xfrm>
            <a:off x="7093138" y="1748086"/>
            <a:ext cx="1422217" cy="1896289"/>
          </a:xfrm>
        </p:spPr>
        <p:txBody>
          <a:bodyPr/>
          <a:lstStyle/>
          <a:p>
            <a:endParaRPr lang="en-GB"/>
          </a:p>
        </p:txBody>
      </p:sp>
      <p:sp>
        <p:nvSpPr>
          <p:cNvPr id="11" name="Picture Placeholder 5"/>
          <p:cNvSpPr>
            <a:spLocks noGrp="1"/>
          </p:cNvSpPr>
          <p:nvPr>
            <p:ph type="pic" sz="quarter" idx="16"/>
          </p:nvPr>
        </p:nvSpPr>
        <p:spPr>
          <a:xfrm>
            <a:off x="628654" y="3934120"/>
            <a:ext cx="1422217" cy="1896289"/>
          </a:xfrm>
        </p:spPr>
        <p:txBody>
          <a:bodyPr/>
          <a:lstStyle/>
          <a:p>
            <a:endParaRPr lang="en-GB"/>
          </a:p>
        </p:txBody>
      </p:sp>
      <p:sp>
        <p:nvSpPr>
          <p:cNvPr id="12" name="Picture Placeholder 5"/>
          <p:cNvSpPr>
            <a:spLocks noGrp="1"/>
          </p:cNvSpPr>
          <p:nvPr>
            <p:ph type="pic" sz="quarter" idx="17"/>
          </p:nvPr>
        </p:nvSpPr>
        <p:spPr>
          <a:xfrm>
            <a:off x="2244775" y="3934120"/>
            <a:ext cx="1422217" cy="1896289"/>
          </a:xfrm>
        </p:spPr>
        <p:txBody>
          <a:bodyPr/>
          <a:lstStyle/>
          <a:p>
            <a:endParaRPr lang="en-GB"/>
          </a:p>
        </p:txBody>
      </p:sp>
      <p:sp>
        <p:nvSpPr>
          <p:cNvPr id="13" name="Picture Placeholder 5"/>
          <p:cNvSpPr>
            <a:spLocks noGrp="1"/>
          </p:cNvSpPr>
          <p:nvPr>
            <p:ph type="pic" sz="quarter" idx="18"/>
          </p:nvPr>
        </p:nvSpPr>
        <p:spPr>
          <a:xfrm>
            <a:off x="3860896" y="3934119"/>
            <a:ext cx="1422217" cy="1896289"/>
          </a:xfrm>
        </p:spPr>
        <p:txBody>
          <a:bodyPr/>
          <a:lstStyle/>
          <a:p>
            <a:endParaRPr lang="en-GB"/>
          </a:p>
        </p:txBody>
      </p:sp>
      <p:sp>
        <p:nvSpPr>
          <p:cNvPr id="14" name="Picture Placeholder 5"/>
          <p:cNvSpPr>
            <a:spLocks noGrp="1"/>
          </p:cNvSpPr>
          <p:nvPr>
            <p:ph type="pic" sz="quarter" idx="19"/>
          </p:nvPr>
        </p:nvSpPr>
        <p:spPr>
          <a:xfrm>
            <a:off x="5477017" y="3934118"/>
            <a:ext cx="1422217" cy="1896289"/>
          </a:xfrm>
        </p:spPr>
        <p:txBody>
          <a:bodyPr/>
          <a:lstStyle/>
          <a:p>
            <a:endParaRPr lang="en-GB"/>
          </a:p>
        </p:txBody>
      </p:sp>
      <p:sp>
        <p:nvSpPr>
          <p:cNvPr id="15" name="Picture Placeholder 5"/>
          <p:cNvSpPr>
            <a:spLocks noGrp="1"/>
          </p:cNvSpPr>
          <p:nvPr>
            <p:ph type="pic" sz="quarter" idx="20"/>
          </p:nvPr>
        </p:nvSpPr>
        <p:spPr>
          <a:xfrm>
            <a:off x="7093138" y="3934118"/>
            <a:ext cx="1422217" cy="1896289"/>
          </a:xfrm>
        </p:spPr>
        <p:txBody>
          <a:bodyPr/>
          <a:lstStyle/>
          <a:p>
            <a:endParaRPr lang="en-GB"/>
          </a:p>
        </p:txBody>
      </p:sp>
      <p:sp>
        <p:nvSpPr>
          <p:cNvPr id="16"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51883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7108965" y="1913425"/>
            <a:ext cx="1406386"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5288552" y="2898477"/>
            <a:ext cx="1730463"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3061485" y="1913416"/>
            <a:ext cx="2389134"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703660" y="1748086"/>
            <a:ext cx="1982390"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130193" y="2860831"/>
            <a:ext cx="1215323"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3689327" y="3790927"/>
            <a:ext cx="1490663"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703664" y="3908959"/>
            <a:ext cx="1313615"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91901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4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727473" y="2165299"/>
            <a:ext cx="1604002" cy="160399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2686050" y="2165300"/>
            <a:ext cx="1604002" cy="160399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4644630" y="2165299"/>
            <a:ext cx="1604002" cy="160399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6603207" y="2165298"/>
            <a:ext cx="1604002" cy="1603999"/>
          </a:xfrm>
          <a:prstGeom prst="ellipse">
            <a:avLst/>
          </a:prstGeom>
          <a:solidFill>
            <a:schemeClr val="bg2"/>
          </a:solidFill>
        </p:spPr>
        <p:txBody>
          <a:bodyPr/>
          <a:lstStyle/>
          <a:p>
            <a:endParaRPr lang="en-GB"/>
          </a:p>
        </p:txBody>
      </p:sp>
      <p:cxnSp>
        <p:nvCxnSpPr>
          <p:cNvPr id="10" name="Straight Connector 9">
            <a:extLst>
              <a:ext uri="{FF2B5EF4-FFF2-40B4-BE49-F238E27FC236}">
                <a16:creationId xmlns:a16="http://schemas.microsoft.com/office/drawing/2014/main" id="{F40A2E4E-B1CA-44E4-A0C6-71EC23F3EF4B}"/>
              </a:ext>
            </a:extLst>
          </p:cNvPr>
          <p:cNvCxnSpPr>
            <a:cxnSpLocks/>
          </p:cNvCxnSpPr>
          <p:nvPr userDrawn="1"/>
        </p:nvCxnSpPr>
        <p:spPr bwMode="auto">
          <a:xfrm>
            <a:off x="2502484" y="3905558"/>
            <a:ext cx="0" cy="143952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Placeholder 22">
            <a:extLst>
              <a:ext uri="{FF2B5EF4-FFF2-40B4-BE49-F238E27FC236}">
                <a16:creationId xmlns:a16="http://schemas.microsoft.com/office/drawing/2014/main" id="{9E6F8CD9-3C94-4A4B-BC7C-9AB53D1D46CE}"/>
              </a:ext>
            </a:extLst>
          </p:cNvPr>
          <p:cNvSpPr>
            <a:spLocks noGrp="1"/>
          </p:cNvSpPr>
          <p:nvPr>
            <p:ph type="body" sz="quarter" idx="15"/>
          </p:nvPr>
        </p:nvSpPr>
        <p:spPr>
          <a:xfrm>
            <a:off x="727473" y="3905595"/>
            <a:ext cx="1604565" cy="1780310"/>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2">
            <a:extLst>
              <a:ext uri="{FF2B5EF4-FFF2-40B4-BE49-F238E27FC236}">
                <a16:creationId xmlns:a16="http://schemas.microsoft.com/office/drawing/2014/main" id="{A6E82456-9737-412E-AF2E-4C3D2FE39D70}"/>
              </a:ext>
            </a:extLst>
          </p:cNvPr>
          <p:cNvSpPr>
            <a:spLocks noGrp="1"/>
          </p:cNvSpPr>
          <p:nvPr>
            <p:ph type="body" sz="quarter" idx="16"/>
          </p:nvPr>
        </p:nvSpPr>
        <p:spPr>
          <a:xfrm>
            <a:off x="2686050" y="3906979"/>
            <a:ext cx="1604565" cy="1778925"/>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2">
            <a:extLst>
              <a:ext uri="{FF2B5EF4-FFF2-40B4-BE49-F238E27FC236}">
                <a16:creationId xmlns:a16="http://schemas.microsoft.com/office/drawing/2014/main" id="{AF32502D-3D33-4139-8AD7-F51C61B38ED2}"/>
              </a:ext>
            </a:extLst>
          </p:cNvPr>
          <p:cNvSpPr>
            <a:spLocks noGrp="1"/>
          </p:cNvSpPr>
          <p:nvPr>
            <p:ph type="body" sz="quarter" idx="17"/>
          </p:nvPr>
        </p:nvSpPr>
        <p:spPr>
          <a:xfrm>
            <a:off x="4644067" y="3905595"/>
            <a:ext cx="1604565" cy="1778924"/>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2">
            <a:extLst>
              <a:ext uri="{FF2B5EF4-FFF2-40B4-BE49-F238E27FC236}">
                <a16:creationId xmlns:a16="http://schemas.microsoft.com/office/drawing/2014/main" id="{3982E323-2E3F-4EEF-9E4D-8EEF870C82C6}"/>
              </a:ext>
            </a:extLst>
          </p:cNvPr>
          <p:cNvSpPr>
            <a:spLocks noGrp="1"/>
          </p:cNvSpPr>
          <p:nvPr>
            <p:ph type="body" sz="quarter" idx="18"/>
          </p:nvPr>
        </p:nvSpPr>
        <p:spPr>
          <a:xfrm>
            <a:off x="6602925" y="3905558"/>
            <a:ext cx="1604565" cy="1778924"/>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9" name="Straight Connector 38">
            <a:extLst>
              <a:ext uri="{FF2B5EF4-FFF2-40B4-BE49-F238E27FC236}">
                <a16:creationId xmlns:a16="http://schemas.microsoft.com/office/drawing/2014/main" id="{5AC5B193-2016-4472-956A-BFB7665913FE}"/>
              </a:ext>
            </a:extLst>
          </p:cNvPr>
          <p:cNvCxnSpPr>
            <a:cxnSpLocks/>
          </p:cNvCxnSpPr>
          <p:nvPr userDrawn="1"/>
        </p:nvCxnSpPr>
        <p:spPr bwMode="auto">
          <a:xfrm>
            <a:off x="4467058" y="3905558"/>
            <a:ext cx="0" cy="143952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7C1ED8DD-C1A6-4DB6-8928-E55303F32BE6}"/>
              </a:ext>
            </a:extLst>
          </p:cNvPr>
          <p:cNvCxnSpPr>
            <a:cxnSpLocks/>
          </p:cNvCxnSpPr>
          <p:nvPr userDrawn="1"/>
        </p:nvCxnSpPr>
        <p:spPr bwMode="auto">
          <a:xfrm>
            <a:off x="6412236" y="3905558"/>
            <a:ext cx="0" cy="143952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08398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ound 3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1811422" y="2165299"/>
            <a:ext cx="1604002" cy="160399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769999" y="2165300"/>
            <a:ext cx="1604002" cy="160399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5728579" y="2165299"/>
            <a:ext cx="1604002" cy="1603999"/>
          </a:xfrm>
          <a:prstGeom prst="ellipse">
            <a:avLst/>
          </a:prstGeom>
          <a:solidFill>
            <a:schemeClr val="bg2"/>
          </a:solidFill>
        </p:spPr>
        <p:txBody>
          <a:bodyPr/>
          <a:lstStyle/>
          <a:p>
            <a:endParaRPr lang="en-GB"/>
          </a:p>
        </p:txBody>
      </p:sp>
      <p:sp>
        <p:nvSpPr>
          <p:cNvPr id="23" name="Text Placeholder 22">
            <a:extLst>
              <a:ext uri="{FF2B5EF4-FFF2-40B4-BE49-F238E27FC236}">
                <a16:creationId xmlns:a16="http://schemas.microsoft.com/office/drawing/2014/main" id="{9E6F8CD9-3C94-4A4B-BC7C-9AB53D1D46CE}"/>
              </a:ext>
            </a:extLst>
          </p:cNvPr>
          <p:cNvSpPr>
            <a:spLocks noGrp="1"/>
          </p:cNvSpPr>
          <p:nvPr>
            <p:ph type="body" sz="quarter" idx="15"/>
          </p:nvPr>
        </p:nvSpPr>
        <p:spPr>
          <a:xfrm>
            <a:off x="1811422" y="3905595"/>
            <a:ext cx="1604565" cy="1780310"/>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2">
            <a:extLst>
              <a:ext uri="{FF2B5EF4-FFF2-40B4-BE49-F238E27FC236}">
                <a16:creationId xmlns:a16="http://schemas.microsoft.com/office/drawing/2014/main" id="{A6E82456-9737-412E-AF2E-4C3D2FE39D70}"/>
              </a:ext>
            </a:extLst>
          </p:cNvPr>
          <p:cNvSpPr>
            <a:spLocks noGrp="1"/>
          </p:cNvSpPr>
          <p:nvPr>
            <p:ph type="body" sz="quarter" idx="16"/>
          </p:nvPr>
        </p:nvSpPr>
        <p:spPr>
          <a:xfrm>
            <a:off x="3769999" y="3906979"/>
            <a:ext cx="1604565" cy="1778925"/>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2">
            <a:extLst>
              <a:ext uri="{FF2B5EF4-FFF2-40B4-BE49-F238E27FC236}">
                <a16:creationId xmlns:a16="http://schemas.microsoft.com/office/drawing/2014/main" id="{AF32502D-3D33-4139-8AD7-F51C61B38ED2}"/>
              </a:ext>
            </a:extLst>
          </p:cNvPr>
          <p:cNvSpPr>
            <a:spLocks noGrp="1"/>
          </p:cNvSpPr>
          <p:nvPr>
            <p:ph type="body" sz="quarter" idx="17"/>
          </p:nvPr>
        </p:nvSpPr>
        <p:spPr>
          <a:xfrm>
            <a:off x="5728016" y="3905595"/>
            <a:ext cx="1604565" cy="1778924"/>
          </a:xfrm>
        </p:spPr>
        <p:txBody>
          <a:bodyPr/>
          <a:lstStyle>
            <a:lvl1pPr algn="ctr">
              <a:spcAft>
                <a:spcPts val="600"/>
              </a:spcAft>
              <a:defRPr sz="1400"/>
            </a:lvl1pPr>
            <a:lvl2pPr algn="ctr">
              <a:spcAft>
                <a:spcPts val="600"/>
              </a:spcAft>
              <a:defRPr sz="1400"/>
            </a:lvl2pPr>
            <a:lvl3pPr algn="ctr">
              <a:spcAft>
                <a:spcPts val="600"/>
              </a:spcAft>
              <a:defRPr sz="1400"/>
            </a:lvl3pPr>
            <a:lvl4pPr algn="ctr">
              <a:spcAft>
                <a:spcPts val="600"/>
              </a:spcAft>
              <a:defRPr sz="1400"/>
            </a:lvl4pPr>
            <a:lvl5pPr algn="ct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7494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ln w="28575">
            <a:solidFill>
              <a:schemeClr val="accent5"/>
            </a:solidFill>
          </a:ln>
        </p:spPr>
        <p:txBody>
          <a:bodyPr/>
          <a:lstStyle/>
          <a:p>
            <a:endParaRPr lang="en-GB" dirty="0"/>
          </a:p>
        </p:txBody>
      </p:sp>
      <p:sp>
        <p:nvSpPr>
          <p:cNvPr id="10" name="Rectangle 9"/>
          <p:cNvSpPr/>
          <p:nvPr userDrawn="1"/>
        </p:nvSpPr>
        <p:spPr>
          <a:xfrm>
            <a:off x="2410537" y="1992575"/>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4587" y="743804"/>
            <a:ext cx="408692" cy="544923"/>
          </a:xfrm>
          <a:prstGeom prst="rect">
            <a:avLst/>
          </a:prstGeom>
        </p:spPr>
      </p:pic>
      <p:sp>
        <p:nvSpPr>
          <p:cNvPr id="3" name="Content Placeholder 2"/>
          <p:cNvSpPr>
            <a:spLocks noGrp="1"/>
          </p:cNvSpPr>
          <p:nvPr>
            <p:ph idx="1"/>
          </p:nvPr>
        </p:nvSpPr>
        <p:spPr>
          <a:xfrm>
            <a:off x="3495533" y="1992575"/>
            <a:ext cx="5327745"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48430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custDataLst>
      <p:tags r:id="rId1"/>
    </p:custDataLst>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850297"/>
            <a:ext cx="9144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5" name="Rectangle 4"/>
          <p:cNvSpPr/>
          <p:nvPr userDrawn="1"/>
        </p:nvSpPr>
        <p:spPr>
          <a:xfrm>
            <a:off x="0" y="1078174"/>
            <a:ext cx="9144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sp>
        <p:nvSpPr>
          <p:cNvPr id="6" name="Title 1"/>
          <p:cNvSpPr>
            <a:spLocks noGrp="1"/>
          </p:cNvSpPr>
          <p:nvPr>
            <p:ph type="ctrTitle"/>
          </p:nvPr>
        </p:nvSpPr>
        <p:spPr>
          <a:xfrm>
            <a:off x="803513" y="1992581"/>
            <a:ext cx="7548918" cy="872647"/>
          </a:xfrm>
        </p:spPr>
        <p:txBody>
          <a:bodyPr anchor="t">
            <a:norm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34"/>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803513" y="3067468"/>
            <a:ext cx="7548918" cy="897754"/>
          </a:xfrm>
        </p:spPr>
        <p:txBody>
          <a:bodyPr>
            <a:noAutofit/>
          </a:bodyPr>
          <a:lstStyle>
            <a:lvl1pPr marL="0" indent="0" algn="l">
              <a:buNone/>
              <a:defRPr sz="2100" i="0">
                <a:solidFill>
                  <a:schemeClr val="accent5"/>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4572004" y="5783535"/>
            <a:ext cx="3780235" cy="528998"/>
          </a:xfrm>
        </p:spPr>
        <p:txBody>
          <a:bodyPr anchor="b" anchorCtr="0">
            <a:noAutofit/>
          </a:bodyPr>
          <a:lstStyle>
            <a:lvl1pPr marL="0" indent="0" algn="r">
              <a:buFontTx/>
              <a:buNone/>
              <a:defRPr sz="1650" i="1">
                <a:solidFill>
                  <a:schemeClr val="bg1"/>
                </a:solidFill>
              </a:defRPr>
            </a:lvl1pPr>
          </a:lstStyle>
          <a:p>
            <a:pPr lvl="0"/>
            <a:r>
              <a:rPr lang="en-US" dirty="0"/>
              <a:t>Edit Master text styles</a:t>
            </a:r>
          </a:p>
        </p:txBody>
      </p:sp>
      <p:sp>
        <p:nvSpPr>
          <p:cNvPr id="14" name="Rectangle 13">
            <a:extLst>
              <a:ext uri="{FF2B5EF4-FFF2-40B4-BE49-F238E27FC236}">
                <a16:creationId xmlns:a16="http://schemas.microsoft.com/office/drawing/2014/main" id="{873822C7-5E19-4324-9DD4-F491B4CD144B}"/>
              </a:ext>
            </a:extLst>
          </p:cNvPr>
          <p:cNvSpPr/>
          <p:nvPr userDrawn="1"/>
        </p:nvSpPr>
        <p:spPr>
          <a:xfrm>
            <a:off x="0" y="8"/>
            <a:ext cx="914399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pic>
        <p:nvPicPr>
          <p:cNvPr id="15" name="Picture 14">
            <a:extLst>
              <a:ext uri="{FF2B5EF4-FFF2-40B4-BE49-F238E27FC236}">
                <a16:creationId xmlns:a16="http://schemas.microsoft.com/office/drawing/2014/main" id="{0F2C99BE-A370-4423-BD6D-94498420D71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080" r="16392" b="17065"/>
          <a:stretch/>
        </p:blipFill>
        <p:spPr>
          <a:xfrm>
            <a:off x="3874652" y="-26070"/>
            <a:ext cx="1628775" cy="1445296"/>
          </a:xfrm>
          <a:prstGeom prst="rect">
            <a:avLst/>
          </a:prstGeom>
        </p:spPr>
      </p:pic>
      <p:grpSp>
        <p:nvGrpSpPr>
          <p:cNvPr id="22" name="Group 21">
            <a:extLst>
              <a:ext uri="{FF2B5EF4-FFF2-40B4-BE49-F238E27FC236}">
                <a16:creationId xmlns:a16="http://schemas.microsoft.com/office/drawing/2014/main" id="{E21CDC14-F4AE-46A2-838D-865F6E9241ED}"/>
              </a:ext>
            </a:extLst>
          </p:cNvPr>
          <p:cNvGrpSpPr/>
          <p:nvPr userDrawn="1"/>
        </p:nvGrpSpPr>
        <p:grpSpPr>
          <a:xfrm>
            <a:off x="4230251" y="6393976"/>
            <a:ext cx="684215" cy="464024"/>
            <a:chOff x="5760243" y="4097143"/>
            <a:chExt cx="684214" cy="464024"/>
          </a:xfrm>
        </p:grpSpPr>
        <p:sp>
          <p:nvSpPr>
            <p:cNvPr id="23" name="Rectangle 22">
              <a:extLst>
                <a:ext uri="{FF2B5EF4-FFF2-40B4-BE49-F238E27FC236}">
                  <a16:creationId xmlns:a16="http://schemas.microsoft.com/office/drawing/2014/main" id="{FD5DC240-18C0-40EF-9EDA-753E36A31438}"/>
                </a:ext>
              </a:extLst>
            </p:cNvPr>
            <p:cNvSpPr/>
            <p:nvPr userDrawn="1"/>
          </p:nvSpPr>
          <p:spPr>
            <a:xfrm>
              <a:off x="5760244" y="4097143"/>
              <a:ext cx="684213" cy="464024"/>
            </a:xfrm>
            <a:prstGeom prst="rect">
              <a:avLst/>
            </a:prstGeom>
            <a:solidFill>
              <a:srgbClr val="E65225"/>
            </a:solidFill>
            <a:ln>
              <a:solidFill>
                <a:srgbClr val="E652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fontAlgn="auto">
                <a:spcBef>
                  <a:spcPts val="0"/>
                </a:spcBef>
                <a:spcAft>
                  <a:spcPts val="0"/>
                </a:spcAft>
                <a:defRPr/>
              </a:pPr>
              <a:endParaRPr lang="en-US" sz="1800" b="0"/>
            </a:p>
          </p:txBody>
        </p:sp>
        <p:sp>
          <p:nvSpPr>
            <p:cNvPr id="24" name="TextBox 23">
              <a:extLst>
                <a:ext uri="{FF2B5EF4-FFF2-40B4-BE49-F238E27FC236}">
                  <a16:creationId xmlns:a16="http://schemas.microsoft.com/office/drawing/2014/main" id="{BBC1F1DD-9DF3-40D1-A9E8-DE3132AA9EF8}"/>
                </a:ext>
              </a:extLst>
            </p:cNvPr>
            <p:cNvSpPr txBox="1"/>
            <p:nvPr userDrawn="1"/>
          </p:nvSpPr>
          <p:spPr>
            <a:xfrm>
              <a:off x="5760243" y="4122404"/>
              <a:ext cx="684213" cy="270617"/>
            </a:xfrm>
            <a:prstGeom prst="rect">
              <a:avLst/>
            </a:prstGeom>
            <a:noFill/>
          </p:spPr>
          <p:txBody>
            <a:bodyPr wrap="square" lIns="36000" tIns="18000" rIns="36000" rtlCol="0">
              <a:spAutoFit/>
            </a:bodyPr>
            <a:lstStyle/>
            <a:p>
              <a:pPr>
                <a:lnSpc>
                  <a:spcPts val="805"/>
                </a:lnSpc>
              </a:pPr>
              <a:r>
                <a:rPr lang="en-IE" sz="756" b="0" i="1" dirty="0">
                  <a:solidFill>
                    <a:schemeClr val="bg1"/>
                  </a:solidFill>
                  <a:latin typeface="EC Square Sans Cond Pro" panose="020B0506040000020004" pitchFamily="34" charset="0"/>
                </a:rPr>
                <a:t>International Partnerships</a:t>
              </a:r>
              <a:endParaRPr lang="en-GB" sz="756" b="0" i="1" dirty="0" err="1">
                <a:solidFill>
                  <a:schemeClr val="bg1"/>
                </a:solidFill>
                <a:latin typeface="EC Square Sans Cond Pro" panose="020B0506040000020004" pitchFamily="34" charset="0"/>
              </a:endParaRPr>
            </a:p>
          </p:txBody>
        </p:sp>
      </p:grpSp>
    </p:spTree>
    <p:custDataLst>
      <p:tags r:id="rId1"/>
    </p:custDataLst>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802219"/>
            <a:ext cx="9144000" cy="6059194"/>
          </a:xfrm>
          <a:prstGeom prst="rect">
            <a:avLst/>
          </a:prstGeom>
        </p:spPr>
      </p:pic>
      <p:sp>
        <p:nvSpPr>
          <p:cNvPr id="14" name="Rectangle 13"/>
          <p:cNvSpPr/>
          <p:nvPr userDrawn="1"/>
        </p:nvSpPr>
        <p:spPr>
          <a:xfrm>
            <a:off x="3967" y="1078178"/>
            <a:ext cx="9148010"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sp>
        <p:nvSpPr>
          <p:cNvPr id="6" name="Title 1"/>
          <p:cNvSpPr>
            <a:spLocks noGrp="1"/>
          </p:cNvSpPr>
          <p:nvPr>
            <p:ph type="ctrTitle"/>
          </p:nvPr>
        </p:nvSpPr>
        <p:spPr>
          <a:xfrm>
            <a:off x="803513" y="1992581"/>
            <a:ext cx="7548918"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34"/>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803513" y="4418049"/>
            <a:ext cx="7548918" cy="897754"/>
          </a:xfrm>
        </p:spPr>
        <p:txBody>
          <a:bodyPr wrap="none">
            <a:noAutofit/>
          </a:bodyPr>
          <a:lstStyle>
            <a:lvl1pPr marL="0" indent="0" algn="l">
              <a:buNone/>
              <a:defRPr sz="2100" i="0">
                <a:solidFill>
                  <a:schemeClr val="accent5"/>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endParaRPr lang="en-GB" dirty="0"/>
          </a:p>
        </p:txBody>
      </p:sp>
      <p:sp>
        <p:nvSpPr>
          <p:cNvPr id="16" name="Text Placeholder 18"/>
          <p:cNvSpPr>
            <a:spLocks noGrp="1"/>
          </p:cNvSpPr>
          <p:nvPr>
            <p:ph type="body" sz="quarter" idx="13"/>
          </p:nvPr>
        </p:nvSpPr>
        <p:spPr>
          <a:xfrm>
            <a:off x="4572004" y="5557903"/>
            <a:ext cx="3780235" cy="528998"/>
          </a:xfrm>
        </p:spPr>
        <p:txBody>
          <a:bodyPr wrap="none">
            <a:noAutofit/>
          </a:bodyPr>
          <a:lstStyle>
            <a:lvl1pPr marL="0" indent="0" algn="r">
              <a:buFontTx/>
              <a:buNone/>
              <a:defRPr sz="1650" i="1">
                <a:solidFill>
                  <a:schemeClr val="bg1"/>
                </a:solidFill>
              </a:defRPr>
            </a:lvl1pPr>
          </a:lstStyle>
          <a:p>
            <a:pPr lvl="0"/>
            <a:r>
              <a:rPr lang="en-US" dirty="0"/>
              <a:t>Edit Master text styles</a:t>
            </a:r>
          </a:p>
        </p:txBody>
      </p:sp>
      <p:sp>
        <p:nvSpPr>
          <p:cNvPr id="19" name="Rectangle 18">
            <a:extLst>
              <a:ext uri="{FF2B5EF4-FFF2-40B4-BE49-F238E27FC236}">
                <a16:creationId xmlns:a16="http://schemas.microsoft.com/office/drawing/2014/main" id="{E52EC308-9D88-43DF-8D44-EF4B811DCB92}"/>
              </a:ext>
            </a:extLst>
          </p:cNvPr>
          <p:cNvSpPr/>
          <p:nvPr userDrawn="1"/>
        </p:nvSpPr>
        <p:spPr>
          <a:xfrm>
            <a:off x="0" y="8"/>
            <a:ext cx="914399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pic>
        <p:nvPicPr>
          <p:cNvPr id="20" name="Picture 19">
            <a:extLst>
              <a:ext uri="{FF2B5EF4-FFF2-40B4-BE49-F238E27FC236}">
                <a16:creationId xmlns:a16="http://schemas.microsoft.com/office/drawing/2014/main" id="{BD4AE10D-1E87-4BDB-90BE-AA0C01B32B4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080" r="16392" b="17065"/>
          <a:stretch/>
        </p:blipFill>
        <p:spPr>
          <a:xfrm>
            <a:off x="3874652" y="-26070"/>
            <a:ext cx="1628775" cy="1445296"/>
          </a:xfrm>
          <a:prstGeom prst="rect">
            <a:avLst/>
          </a:prstGeom>
        </p:spPr>
      </p:pic>
      <p:grpSp>
        <p:nvGrpSpPr>
          <p:cNvPr id="21" name="Group 20">
            <a:extLst>
              <a:ext uri="{FF2B5EF4-FFF2-40B4-BE49-F238E27FC236}">
                <a16:creationId xmlns:a16="http://schemas.microsoft.com/office/drawing/2014/main" id="{78B352D5-4D99-435B-9958-1D863F8EB304}"/>
              </a:ext>
            </a:extLst>
          </p:cNvPr>
          <p:cNvGrpSpPr/>
          <p:nvPr userDrawn="1"/>
        </p:nvGrpSpPr>
        <p:grpSpPr>
          <a:xfrm>
            <a:off x="4230251" y="6393976"/>
            <a:ext cx="684215" cy="464024"/>
            <a:chOff x="5760243" y="4097143"/>
            <a:chExt cx="684214" cy="464024"/>
          </a:xfrm>
        </p:grpSpPr>
        <p:sp>
          <p:nvSpPr>
            <p:cNvPr id="22" name="Rectangle 21">
              <a:extLst>
                <a:ext uri="{FF2B5EF4-FFF2-40B4-BE49-F238E27FC236}">
                  <a16:creationId xmlns:a16="http://schemas.microsoft.com/office/drawing/2014/main" id="{EF6B08EA-935E-423C-8986-8CC20F54EA8D}"/>
                </a:ext>
              </a:extLst>
            </p:cNvPr>
            <p:cNvSpPr/>
            <p:nvPr userDrawn="1"/>
          </p:nvSpPr>
          <p:spPr>
            <a:xfrm>
              <a:off x="5760244" y="4097143"/>
              <a:ext cx="684213" cy="464024"/>
            </a:xfrm>
            <a:prstGeom prst="rect">
              <a:avLst/>
            </a:prstGeom>
            <a:solidFill>
              <a:srgbClr val="E65225"/>
            </a:solidFill>
            <a:ln>
              <a:solidFill>
                <a:srgbClr val="E652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67" fontAlgn="auto">
                <a:spcBef>
                  <a:spcPts val="0"/>
                </a:spcBef>
                <a:spcAft>
                  <a:spcPts val="0"/>
                </a:spcAft>
                <a:defRPr/>
              </a:pPr>
              <a:endParaRPr lang="en-US" sz="1800" b="0"/>
            </a:p>
          </p:txBody>
        </p:sp>
        <p:sp>
          <p:nvSpPr>
            <p:cNvPr id="23" name="TextBox 22">
              <a:extLst>
                <a:ext uri="{FF2B5EF4-FFF2-40B4-BE49-F238E27FC236}">
                  <a16:creationId xmlns:a16="http://schemas.microsoft.com/office/drawing/2014/main" id="{6220B319-E38B-4D40-A4FF-B9D534FA17CF}"/>
                </a:ext>
              </a:extLst>
            </p:cNvPr>
            <p:cNvSpPr txBox="1"/>
            <p:nvPr userDrawn="1"/>
          </p:nvSpPr>
          <p:spPr>
            <a:xfrm>
              <a:off x="5760243" y="4122404"/>
              <a:ext cx="684213" cy="270617"/>
            </a:xfrm>
            <a:prstGeom prst="rect">
              <a:avLst/>
            </a:prstGeom>
            <a:noFill/>
          </p:spPr>
          <p:txBody>
            <a:bodyPr wrap="square" lIns="36000" tIns="18000" rIns="36000" rtlCol="0">
              <a:spAutoFit/>
            </a:bodyPr>
            <a:lstStyle/>
            <a:p>
              <a:pPr>
                <a:lnSpc>
                  <a:spcPts val="805"/>
                </a:lnSpc>
              </a:pPr>
              <a:r>
                <a:rPr lang="en-IE" sz="756" b="0" i="1" dirty="0">
                  <a:solidFill>
                    <a:schemeClr val="bg1"/>
                  </a:solidFill>
                  <a:latin typeface="EC Square Sans Cond Pro" panose="020B0506040000020004" pitchFamily="34" charset="0"/>
                </a:rPr>
                <a:t>International Partnerships</a:t>
              </a:r>
              <a:endParaRPr lang="en-GB" sz="756" b="0" i="1" dirty="0" err="1">
                <a:solidFill>
                  <a:schemeClr val="bg1"/>
                </a:solidFill>
                <a:latin typeface="EC Square Sans Cond Pro" panose="020B0506040000020004" pitchFamily="34" charset="0"/>
              </a:endParaRPr>
            </a:p>
          </p:txBody>
        </p:sp>
      </p:grpSp>
    </p:spTree>
    <p:custDataLst>
      <p:tags r:id="rId1"/>
    </p:custDataLst>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2" name="Title 1"/>
          <p:cNvSpPr>
            <a:spLocks noGrp="1"/>
          </p:cNvSpPr>
          <p:nvPr>
            <p:ph type="ctrTitle"/>
          </p:nvPr>
        </p:nvSpPr>
        <p:spPr>
          <a:xfrm>
            <a:off x="802646" y="1122363"/>
            <a:ext cx="8007029" cy="2387600"/>
          </a:xfrm>
        </p:spPr>
        <p:txBody>
          <a:bodyPr anchor="b">
            <a:noAutofit/>
          </a:bodyPr>
          <a:lstStyle>
            <a:lvl1pPr algn="l">
              <a:defRPr sz="45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02646" y="3602038"/>
            <a:ext cx="8007029" cy="1655762"/>
          </a:xfrm>
        </p:spPr>
        <p:txBody>
          <a:bodyPr>
            <a:noAutofit/>
          </a:bodyPr>
          <a:lstStyle>
            <a:lvl1pPr marL="0" indent="0" algn="l">
              <a:buNone/>
              <a:defRPr sz="18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62865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99617" y="6045266"/>
            <a:ext cx="1715733" cy="451153"/>
          </a:xfrm>
          <a:prstGeom prst="rect">
            <a:avLst/>
          </a:prstGeom>
        </p:spPr>
      </p:pic>
    </p:spTree>
    <p:custDataLst>
      <p:tags r:id="rId1"/>
    </p:custDataLst>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4" y="1122363"/>
            <a:ext cx="7617223" cy="2387600"/>
          </a:xfrm>
        </p:spPr>
        <p:txBody>
          <a:bodyPr anchor="b">
            <a:noAutofit/>
          </a:bodyPr>
          <a:lstStyle>
            <a:lvl1pPr algn="l">
              <a:defRPr sz="45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62865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02646" y="3602038"/>
            <a:ext cx="7617223" cy="1655762"/>
          </a:xfrm>
        </p:spPr>
        <p:txBody>
          <a:bodyPr>
            <a:noAutofit/>
          </a:bodyPr>
          <a:lstStyle>
            <a:lvl1pPr marL="0" indent="0" algn="l">
              <a:buNone/>
              <a:defRPr sz="1800">
                <a:solidFill>
                  <a:schemeClr val="tx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E4B130D3-C867-4E8C-9D8A-878CAC77EB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99617" y="6045266"/>
            <a:ext cx="1715733" cy="451153"/>
          </a:xfrm>
          <a:prstGeom prst="rect">
            <a:avLst/>
          </a:prstGeom>
        </p:spPr>
      </p:pic>
    </p:spTree>
    <p:custDataLst>
      <p:tags r:id="rId1"/>
    </p:custDataLst>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5625"/>
            <a:ext cx="8179274" cy="3881904"/>
          </a:xfrm>
        </p:spPr>
        <p:txBody>
          <a:bodyPr>
            <a:noAutofit/>
          </a:bodyPr>
          <a:lstStyle>
            <a:lvl1pPr>
              <a:spcBef>
                <a:spcPts val="0"/>
              </a:spcBef>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1688" y="1825626"/>
            <a:ext cx="3996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1688" y="1825626"/>
            <a:ext cx="3996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3" y="1825626"/>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3453739" y="1825625"/>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6278825" y="1825625"/>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628654" y="9"/>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2863"/>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28650" y="6131295"/>
            <a:ext cx="20574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8" name="Picture 7">
            <a:extLst>
              <a:ext uri="{FF2B5EF4-FFF2-40B4-BE49-F238E27FC236}">
                <a16:creationId xmlns:a16="http://schemas.microsoft.com/office/drawing/2014/main" id="{26866BFA-1A1B-442C-A929-CCC006018E24}"/>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6799617" y="6045996"/>
            <a:ext cx="1715733" cy="450423"/>
          </a:xfrm>
          <a:prstGeom prst="rect">
            <a:avLst/>
          </a:prstGeom>
        </p:spPr>
      </p:pic>
    </p:spTree>
    <p:custDataLst>
      <p:tags r:id="rId20"/>
    </p:custDataLst>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8" r:id="rId11"/>
    <p:sldLayoutId id="2147483663" r:id="rId12"/>
    <p:sldLayoutId id="2147483664" r:id="rId13"/>
    <p:sldLayoutId id="2147483665" r:id="rId14"/>
    <p:sldLayoutId id="2147483666" r:id="rId15"/>
    <p:sldLayoutId id="2147483659" r:id="rId16"/>
    <p:sldLayoutId id="2147483654" r:id="rId17"/>
    <p:sldLayoutId id="2147483655" r:id="rId18"/>
  </p:sldLayoutIdLst>
  <p:hf sldNum="0" hdr="0" ftr="0" dt="0"/>
  <p:txStyles>
    <p:titleStyle>
      <a:lvl1pPr algn="l" defTabSz="685749"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38" indent="-171438" algn="l" defTabSz="685749"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13"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186"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060"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2935"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IE" sz="1800" dirty="0">
                <a:solidFill>
                  <a:srgbClr val="FFC000"/>
                </a:solidFill>
              </a:rPr>
              <a:t>Consultation on Inclusive Multilateralism, Monday, 13 September</a:t>
            </a:r>
            <a:br>
              <a:rPr lang="en-IE" dirty="0"/>
            </a:br>
            <a:br>
              <a:rPr lang="en-IE" dirty="0"/>
            </a:br>
            <a:r>
              <a:rPr lang="en-IE" dirty="0"/>
              <a:t>Joint Communication </a:t>
            </a:r>
            <a:br>
              <a:rPr lang="en-IE" dirty="0"/>
            </a:br>
            <a:r>
              <a:rPr lang="en-IE" sz="2000" dirty="0"/>
              <a:t>on strengthening the EU’s contribution to rules-based multilateralism</a:t>
            </a:r>
            <a:endParaRPr lang="en-GB" sz="2000" dirty="0"/>
          </a:p>
        </p:txBody>
      </p:sp>
      <p:sp>
        <p:nvSpPr>
          <p:cNvPr id="7" name="Subtitle 6"/>
          <p:cNvSpPr>
            <a:spLocks noGrp="1"/>
          </p:cNvSpPr>
          <p:nvPr>
            <p:ph type="subTitle" idx="1"/>
          </p:nvPr>
        </p:nvSpPr>
        <p:spPr/>
        <p:txBody>
          <a:bodyPr/>
          <a:lstStyle/>
          <a:p>
            <a:pPr fontAlgn="base"/>
            <a:br>
              <a:rPr lang="en-GB" b="0" i="0" dirty="0">
                <a:solidFill>
                  <a:srgbClr val="FFC000"/>
                </a:solidFill>
                <a:effectLst/>
              </a:rPr>
            </a:br>
            <a:r>
              <a:rPr lang="en-GB" b="0" i="0" dirty="0">
                <a:solidFill>
                  <a:srgbClr val="FFC000"/>
                </a:solidFill>
                <a:effectLst/>
              </a:rPr>
              <a:t>DG International Partnerships</a:t>
            </a:r>
          </a:p>
          <a:p>
            <a:endParaRPr lang="en-GB" dirty="0"/>
          </a:p>
        </p:txBody>
      </p:sp>
    </p:spTree>
    <p:custDataLst>
      <p:tags r:id="rId1"/>
    </p:custDataLst>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89226" y="2195799"/>
            <a:ext cx="7634960" cy="4068931"/>
          </a:xfrm>
          <a:prstGeom prst="rect">
            <a:avLst/>
          </a:prstGeom>
        </p:spPr>
      </p:pic>
      <p:sp>
        <p:nvSpPr>
          <p:cNvPr id="8" name="Title 7">
            <a:extLst>
              <a:ext uri="{FF2B5EF4-FFF2-40B4-BE49-F238E27FC236}">
                <a16:creationId xmlns:a16="http://schemas.microsoft.com/office/drawing/2014/main" id="{7504340C-5984-42AF-BBE5-376F11EDA911}"/>
              </a:ext>
            </a:extLst>
          </p:cNvPr>
          <p:cNvSpPr>
            <a:spLocks noGrp="1"/>
          </p:cNvSpPr>
          <p:nvPr>
            <p:ph type="ctrTitle"/>
          </p:nvPr>
        </p:nvSpPr>
        <p:spPr>
          <a:xfrm>
            <a:off x="789226" y="1514570"/>
            <a:ext cx="7548918" cy="681229"/>
          </a:xfrm>
        </p:spPr>
        <p:txBody>
          <a:bodyPr/>
          <a:lstStyle/>
          <a:p>
            <a:pPr algn="ctr"/>
            <a:r>
              <a:rPr lang="en-GB" sz="3600" dirty="0"/>
              <a:t>Thank You!</a:t>
            </a:r>
          </a:p>
        </p:txBody>
      </p:sp>
    </p:spTree>
    <p:custDataLst>
      <p:tags r:id="rId1"/>
    </p:custDataLst>
    <p:extLst>
      <p:ext uri="{BB962C8B-B14F-4D97-AF65-F5344CB8AC3E}">
        <p14:creationId xmlns:p14="http://schemas.microsoft.com/office/powerpoint/2010/main" val="194719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GB" dirty="0"/>
              <a:t>Why a new strategy on Multilateralism?</a:t>
            </a:r>
          </a:p>
        </p:txBody>
      </p:sp>
      <p:sp>
        <p:nvSpPr>
          <p:cNvPr id="7" name="TextBox 6"/>
          <p:cNvSpPr txBox="1"/>
          <p:nvPr/>
        </p:nvSpPr>
        <p:spPr>
          <a:xfrm>
            <a:off x="4786313" y="1410488"/>
            <a:ext cx="3399804" cy="504923"/>
          </a:xfrm>
          <a:prstGeom prst="rect">
            <a:avLst/>
          </a:prstGeom>
          <a:noFill/>
        </p:spPr>
        <p:txBody>
          <a:bodyPr wrap="square" tIns="180000" rtlCol="0">
            <a:spAutoFit/>
          </a:bodyPr>
          <a:lstStyle/>
          <a:p>
            <a:pPr>
              <a:spcAft>
                <a:spcPts val="600"/>
              </a:spcAft>
            </a:pPr>
            <a:r>
              <a:rPr lang="en-IE" b="1" dirty="0">
                <a:solidFill>
                  <a:schemeClr val="tx2"/>
                </a:solidFill>
              </a:rPr>
              <a:t>Growing global challenges</a:t>
            </a:r>
            <a:endParaRPr lang="en-GB" b="1" dirty="0">
              <a:solidFill>
                <a:schemeClr val="tx2"/>
              </a:solidFill>
            </a:endParaRPr>
          </a:p>
        </p:txBody>
      </p:sp>
      <p:sp>
        <p:nvSpPr>
          <p:cNvPr id="20" name="TextBox 19">
            <a:extLst>
              <a:ext uri="{FF2B5EF4-FFF2-40B4-BE49-F238E27FC236}">
                <a16:creationId xmlns:a16="http://schemas.microsoft.com/office/drawing/2014/main" id="{6F3B21B3-1B1B-4FC8-A981-8A53C2E47EAC}"/>
              </a:ext>
            </a:extLst>
          </p:cNvPr>
          <p:cNvSpPr txBox="1"/>
          <p:nvPr/>
        </p:nvSpPr>
        <p:spPr>
          <a:xfrm>
            <a:off x="4864234" y="3588046"/>
            <a:ext cx="2625892" cy="369332"/>
          </a:xfrm>
          <a:prstGeom prst="rect">
            <a:avLst/>
          </a:prstGeom>
          <a:solidFill>
            <a:schemeClr val="tx1">
              <a:lumMod val="60000"/>
              <a:lumOff val="40000"/>
            </a:schemeClr>
          </a:solidFill>
        </p:spPr>
        <p:txBody>
          <a:bodyPr wrap="square">
            <a:spAutoFit/>
          </a:bodyPr>
          <a:lstStyle/>
          <a:p>
            <a:pPr marL="0" indent="0" algn="ctr">
              <a:buNone/>
            </a:pPr>
            <a:r>
              <a:rPr lang="en-GB" b="1" dirty="0">
                <a:solidFill>
                  <a:schemeClr val="bg1"/>
                </a:solidFill>
              </a:rPr>
              <a:t>Regional conflicts</a:t>
            </a:r>
          </a:p>
        </p:txBody>
      </p:sp>
      <p:sp>
        <p:nvSpPr>
          <p:cNvPr id="21" name="TextBox 20">
            <a:extLst>
              <a:ext uri="{FF2B5EF4-FFF2-40B4-BE49-F238E27FC236}">
                <a16:creationId xmlns:a16="http://schemas.microsoft.com/office/drawing/2014/main" id="{921C3768-6C77-459F-9CF9-F0D2D3896D0D}"/>
              </a:ext>
            </a:extLst>
          </p:cNvPr>
          <p:cNvSpPr txBox="1"/>
          <p:nvPr/>
        </p:nvSpPr>
        <p:spPr>
          <a:xfrm>
            <a:off x="5043531" y="2441733"/>
            <a:ext cx="2369625" cy="369332"/>
          </a:xfrm>
          <a:prstGeom prst="rect">
            <a:avLst/>
          </a:prstGeom>
          <a:solidFill>
            <a:srgbClr val="1E858B">
              <a:alpha val="55000"/>
            </a:srgbClr>
          </a:solidFill>
        </p:spPr>
        <p:txBody>
          <a:bodyPr wrap="square">
            <a:spAutoFit/>
          </a:bodyPr>
          <a:lstStyle/>
          <a:p>
            <a:pPr marL="0" indent="0" algn="ctr">
              <a:buNone/>
            </a:pPr>
            <a:r>
              <a:rPr lang="en-IE" b="1" dirty="0">
                <a:solidFill>
                  <a:schemeClr val="bg1"/>
                </a:solidFill>
              </a:rPr>
              <a:t>Extreme poverty</a:t>
            </a:r>
            <a:endParaRPr lang="en-GB" b="1" dirty="0">
              <a:solidFill>
                <a:schemeClr val="bg1"/>
              </a:solidFill>
            </a:endParaRPr>
          </a:p>
        </p:txBody>
      </p:sp>
      <p:sp>
        <p:nvSpPr>
          <p:cNvPr id="23" name="TextBox 22">
            <a:extLst>
              <a:ext uri="{FF2B5EF4-FFF2-40B4-BE49-F238E27FC236}">
                <a16:creationId xmlns:a16="http://schemas.microsoft.com/office/drawing/2014/main" id="{EADF895C-3CF1-463D-847E-46419DF11C4B}"/>
              </a:ext>
            </a:extLst>
          </p:cNvPr>
          <p:cNvSpPr txBox="1"/>
          <p:nvPr/>
        </p:nvSpPr>
        <p:spPr>
          <a:xfrm>
            <a:off x="6729129" y="2217239"/>
            <a:ext cx="2225582" cy="369332"/>
          </a:xfrm>
          <a:prstGeom prst="rect">
            <a:avLst/>
          </a:prstGeom>
          <a:solidFill>
            <a:srgbClr val="E76C53"/>
          </a:solidFill>
        </p:spPr>
        <p:txBody>
          <a:bodyPr wrap="square">
            <a:spAutoFit/>
          </a:bodyPr>
          <a:lstStyle/>
          <a:p>
            <a:pPr marL="0" indent="0" algn="ctr">
              <a:buNone/>
            </a:pPr>
            <a:r>
              <a:rPr lang="en-GB" b="1" dirty="0">
                <a:solidFill>
                  <a:schemeClr val="bg1"/>
                </a:solidFill>
              </a:rPr>
              <a:t>Climate change</a:t>
            </a:r>
          </a:p>
        </p:txBody>
      </p:sp>
      <p:sp>
        <p:nvSpPr>
          <p:cNvPr id="25" name="TextBox 24">
            <a:extLst>
              <a:ext uri="{FF2B5EF4-FFF2-40B4-BE49-F238E27FC236}">
                <a16:creationId xmlns:a16="http://schemas.microsoft.com/office/drawing/2014/main" id="{978427F9-E7D1-494B-B879-670382AEEA65}"/>
              </a:ext>
            </a:extLst>
          </p:cNvPr>
          <p:cNvSpPr txBox="1"/>
          <p:nvPr/>
        </p:nvSpPr>
        <p:spPr>
          <a:xfrm>
            <a:off x="6588620" y="2777719"/>
            <a:ext cx="1649072" cy="369332"/>
          </a:xfrm>
          <a:prstGeom prst="rect">
            <a:avLst/>
          </a:prstGeom>
          <a:solidFill>
            <a:schemeClr val="accent3">
              <a:lumMod val="75000"/>
              <a:alpha val="81000"/>
            </a:schemeClr>
          </a:solidFill>
        </p:spPr>
        <p:txBody>
          <a:bodyPr wrap="square">
            <a:spAutoFit/>
          </a:bodyPr>
          <a:lstStyle/>
          <a:p>
            <a:pPr marL="0" indent="0" algn="ctr">
              <a:buNone/>
            </a:pPr>
            <a:r>
              <a:rPr lang="en-GB" b="1" dirty="0">
                <a:solidFill>
                  <a:schemeClr val="bg1"/>
                </a:solidFill>
              </a:rPr>
              <a:t>Terrorism</a:t>
            </a:r>
          </a:p>
        </p:txBody>
      </p:sp>
      <p:sp>
        <p:nvSpPr>
          <p:cNvPr id="26" name="TextBox 25">
            <a:extLst>
              <a:ext uri="{FF2B5EF4-FFF2-40B4-BE49-F238E27FC236}">
                <a16:creationId xmlns:a16="http://schemas.microsoft.com/office/drawing/2014/main" id="{3450304C-2969-49B5-A4CE-EB1C6F85DB24}"/>
              </a:ext>
            </a:extLst>
          </p:cNvPr>
          <p:cNvSpPr txBox="1"/>
          <p:nvPr/>
        </p:nvSpPr>
        <p:spPr>
          <a:xfrm>
            <a:off x="4312017" y="1962475"/>
            <a:ext cx="2625892" cy="369332"/>
          </a:xfrm>
          <a:prstGeom prst="rect">
            <a:avLst/>
          </a:prstGeom>
          <a:solidFill>
            <a:srgbClr val="06509F">
              <a:alpha val="75000"/>
            </a:srgbClr>
          </a:solidFill>
        </p:spPr>
        <p:txBody>
          <a:bodyPr wrap="square">
            <a:spAutoFit/>
          </a:bodyPr>
          <a:lstStyle/>
          <a:p>
            <a:pPr marL="0" indent="0" algn="ctr">
              <a:buNone/>
            </a:pPr>
            <a:r>
              <a:rPr lang="en-GB" b="1" dirty="0">
                <a:solidFill>
                  <a:schemeClr val="bg1"/>
                </a:solidFill>
              </a:rPr>
              <a:t>Natural disasters</a:t>
            </a:r>
          </a:p>
        </p:txBody>
      </p:sp>
      <p:sp>
        <p:nvSpPr>
          <p:cNvPr id="28" name="TextBox 27">
            <a:extLst>
              <a:ext uri="{FF2B5EF4-FFF2-40B4-BE49-F238E27FC236}">
                <a16:creationId xmlns:a16="http://schemas.microsoft.com/office/drawing/2014/main" id="{921C3768-6C77-459F-9CF9-F0D2D3896D0D}"/>
              </a:ext>
            </a:extLst>
          </p:cNvPr>
          <p:cNvSpPr txBox="1"/>
          <p:nvPr/>
        </p:nvSpPr>
        <p:spPr>
          <a:xfrm>
            <a:off x="5288836" y="3000515"/>
            <a:ext cx="1649073" cy="369332"/>
          </a:xfrm>
          <a:prstGeom prst="rect">
            <a:avLst/>
          </a:prstGeom>
          <a:solidFill>
            <a:schemeClr val="accent5">
              <a:lumMod val="75000"/>
            </a:schemeClr>
          </a:solidFill>
        </p:spPr>
        <p:txBody>
          <a:bodyPr wrap="square">
            <a:spAutoFit/>
          </a:bodyPr>
          <a:lstStyle/>
          <a:p>
            <a:pPr marL="0" indent="0" algn="ctr">
              <a:buNone/>
            </a:pPr>
            <a:r>
              <a:rPr lang="en-GB" b="1" dirty="0">
                <a:solidFill>
                  <a:schemeClr val="bg1"/>
                </a:solidFill>
              </a:rPr>
              <a:t>Migration</a:t>
            </a:r>
          </a:p>
        </p:txBody>
      </p:sp>
      <p:sp>
        <p:nvSpPr>
          <p:cNvPr id="29" name="TextBox 28">
            <a:extLst>
              <a:ext uri="{FF2B5EF4-FFF2-40B4-BE49-F238E27FC236}">
                <a16:creationId xmlns:a16="http://schemas.microsoft.com/office/drawing/2014/main" id="{158910C8-F3AC-417F-B5EA-51849F293E95}"/>
              </a:ext>
            </a:extLst>
          </p:cNvPr>
          <p:cNvSpPr txBox="1"/>
          <p:nvPr/>
        </p:nvSpPr>
        <p:spPr>
          <a:xfrm>
            <a:off x="6763264" y="3262363"/>
            <a:ext cx="1649073" cy="369332"/>
          </a:xfrm>
          <a:prstGeom prst="rect">
            <a:avLst/>
          </a:prstGeom>
          <a:solidFill>
            <a:srgbClr val="EC8C2D">
              <a:alpha val="84000"/>
            </a:srgbClr>
          </a:solidFill>
        </p:spPr>
        <p:txBody>
          <a:bodyPr wrap="square">
            <a:spAutoFit/>
          </a:bodyPr>
          <a:lstStyle/>
          <a:p>
            <a:pPr marL="0" indent="0" algn="ctr">
              <a:buNone/>
            </a:pPr>
            <a:r>
              <a:rPr lang="en-GB" b="1" dirty="0">
                <a:solidFill>
                  <a:schemeClr val="bg1"/>
                </a:solidFill>
              </a:rPr>
              <a:t>COVID-19</a:t>
            </a:r>
          </a:p>
        </p:txBody>
      </p:sp>
      <p:sp>
        <p:nvSpPr>
          <p:cNvPr id="12" name="TextBox 11"/>
          <p:cNvSpPr txBox="1"/>
          <p:nvPr/>
        </p:nvSpPr>
        <p:spPr>
          <a:xfrm>
            <a:off x="728042" y="1410487"/>
            <a:ext cx="3399804" cy="504923"/>
          </a:xfrm>
          <a:prstGeom prst="rect">
            <a:avLst/>
          </a:prstGeom>
          <a:noFill/>
        </p:spPr>
        <p:txBody>
          <a:bodyPr wrap="square" tIns="180000" rtlCol="0">
            <a:spAutoFit/>
          </a:bodyPr>
          <a:lstStyle/>
          <a:p>
            <a:pPr>
              <a:spcAft>
                <a:spcPts val="600"/>
              </a:spcAft>
            </a:pPr>
            <a:r>
              <a:rPr lang="en-IE" b="1" dirty="0">
                <a:solidFill>
                  <a:schemeClr val="tx2"/>
                </a:solidFill>
              </a:rPr>
              <a:t>Global actors/competition</a:t>
            </a:r>
            <a:endParaRPr lang="en-GB" b="1" dirty="0">
              <a:solidFill>
                <a:schemeClr val="tx2"/>
              </a:solidFill>
            </a:endParaRPr>
          </a:p>
        </p:txBody>
      </p:sp>
      <p:sp>
        <p:nvSpPr>
          <p:cNvPr id="4" name="TextBox 3"/>
          <p:cNvSpPr txBox="1"/>
          <p:nvPr/>
        </p:nvSpPr>
        <p:spPr>
          <a:xfrm>
            <a:off x="385776" y="1979100"/>
            <a:ext cx="1143000" cy="1120476"/>
          </a:xfrm>
          <a:prstGeom prst="rect">
            <a:avLst/>
          </a:prstGeom>
          <a:solidFill>
            <a:schemeClr val="accent5">
              <a:lumMod val="40000"/>
              <a:lumOff val="60000"/>
            </a:schemeClr>
          </a:solidFill>
          <a:ln>
            <a:solidFill>
              <a:schemeClr val="accent1"/>
            </a:solidFill>
          </a:ln>
        </p:spPr>
        <p:txBody>
          <a:bodyPr wrap="square" tIns="180000" rtlCol="0">
            <a:spAutoFit/>
          </a:bodyPr>
          <a:lstStyle/>
          <a:p>
            <a:pPr algn="ctr">
              <a:spcAft>
                <a:spcPts val="600"/>
              </a:spcAft>
            </a:pPr>
            <a:endParaRPr lang="en-IE" sz="1600" b="1" dirty="0">
              <a:solidFill>
                <a:schemeClr val="bg2">
                  <a:lumMod val="25000"/>
                </a:schemeClr>
              </a:solidFill>
            </a:endParaRPr>
          </a:p>
          <a:p>
            <a:pPr algn="ctr">
              <a:spcAft>
                <a:spcPts val="600"/>
              </a:spcAft>
            </a:pPr>
            <a:r>
              <a:rPr lang="en-IE" sz="1600" b="1" dirty="0">
                <a:solidFill>
                  <a:schemeClr val="bg2">
                    <a:lumMod val="25000"/>
                  </a:schemeClr>
                </a:solidFill>
              </a:rPr>
              <a:t>USA</a:t>
            </a:r>
          </a:p>
          <a:p>
            <a:pPr algn="ctr">
              <a:spcAft>
                <a:spcPts val="600"/>
              </a:spcAft>
            </a:pPr>
            <a:endParaRPr lang="en-IE" sz="1600" b="1" dirty="0">
              <a:solidFill>
                <a:schemeClr val="bg2">
                  <a:lumMod val="25000"/>
                </a:schemeClr>
              </a:solidFill>
            </a:endParaRPr>
          </a:p>
        </p:txBody>
      </p:sp>
      <p:sp>
        <p:nvSpPr>
          <p:cNvPr id="14" name="TextBox 13"/>
          <p:cNvSpPr txBox="1"/>
          <p:nvPr/>
        </p:nvSpPr>
        <p:spPr>
          <a:xfrm>
            <a:off x="1712947" y="2413954"/>
            <a:ext cx="1143000" cy="1120476"/>
          </a:xfrm>
          <a:prstGeom prst="rect">
            <a:avLst/>
          </a:prstGeom>
          <a:solidFill>
            <a:schemeClr val="tx1">
              <a:lumMod val="40000"/>
              <a:lumOff val="60000"/>
            </a:schemeClr>
          </a:solidFill>
          <a:ln>
            <a:solidFill>
              <a:schemeClr val="accent1"/>
            </a:solidFill>
          </a:ln>
        </p:spPr>
        <p:txBody>
          <a:bodyPr wrap="square" tIns="180000" rtlCol="0">
            <a:spAutoFit/>
          </a:bodyPr>
          <a:lstStyle/>
          <a:p>
            <a:pPr algn="ctr">
              <a:spcAft>
                <a:spcPts val="600"/>
              </a:spcAft>
            </a:pPr>
            <a:endParaRPr lang="en-IE" sz="1600" b="1" dirty="0">
              <a:solidFill>
                <a:schemeClr val="bg2">
                  <a:lumMod val="25000"/>
                </a:schemeClr>
              </a:solidFill>
            </a:endParaRPr>
          </a:p>
          <a:p>
            <a:pPr algn="ctr">
              <a:spcAft>
                <a:spcPts val="600"/>
              </a:spcAft>
            </a:pPr>
            <a:r>
              <a:rPr lang="en-IE" sz="1600" b="1" dirty="0">
                <a:solidFill>
                  <a:schemeClr val="bg2">
                    <a:lumMod val="25000"/>
                  </a:schemeClr>
                </a:solidFill>
              </a:rPr>
              <a:t>China</a:t>
            </a:r>
          </a:p>
          <a:p>
            <a:pPr algn="ctr">
              <a:spcAft>
                <a:spcPts val="600"/>
              </a:spcAft>
            </a:pPr>
            <a:endParaRPr lang="en-IE" sz="1600" b="1" dirty="0">
              <a:solidFill>
                <a:schemeClr val="bg2">
                  <a:lumMod val="25000"/>
                </a:schemeClr>
              </a:solidFill>
            </a:endParaRPr>
          </a:p>
        </p:txBody>
      </p:sp>
      <p:sp>
        <p:nvSpPr>
          <p:cNvPr id="15" name="TextBox 14"/>
          <p:cNvSpPr txBox="1"/>
          <p:nvPr/>
        </p:nvSpPr>
        <p:spPr>
          <a:xfrm>
            <a:off x="968187" y="3000514"/>
            <a:ext cx="787253" cy="1058921"/>
          </a:xfrm>
          <a:prstGeom prst="rect">
            <a:avLst/>
          </a:prstGeom>
          <a:solidFill>
            <a:schemeClr val="accent6">
              <a:lumMod val="60000"/>
              <a:lumOff val="40000"/>
            </a:schemeClr>
          </a:solidFill>
          <a:ln>
            <a:solidFill>
              <a:schemeClr val="accent1"/>
            </a:solidFill>
          </a:ln>
        </p:spPr>
        <p:txBody>
          <a:bodyPr wrap="square" tIns="180000" rtlCol="0">
            <a:spAutoFit/>
          </a:bodyPr>
          <a:lstStyle/>
          <a:p>
            <a:pPr algn="ctr">
              <a:spcAft>
                <a:spcPts val="600"/>
              </a:spcAft>
            </a:pPr>
            <a:endParaRPr lang="en-IE" sz="1600" b="1" dirty="0">
              <a:solidFill>
                <a:schemeClr val="bg2">
                  <a:lumMod val="25000"/>
                </a:schemeClr>
              </a:solidFill>
            </a:endParaRPr>
          </a:p>
          <a:p>
            <a:pPr algn="ctr">
              <a:spcAft>
                <a:spcPts val="600"/>
              </a:spcAft>
            </a:pPr>
            <a:r>
              <a:rPr lang="en-IE" sz="1200" b="1" dirty="0">
                <a:solidFill>
                  <a:schemeClr val="bg2">
                    <a:lumMod val="25000"/>
                  </a:schemeClr>
                </a:solidFill>
              </a:rPr>
              <a:t>Russia</a:t>
            </a:r>
          </a:p>
          <a:p>
            <a:pPr algn="ctr">
              <a:spcAft>
                <a:spcPts val="600"/>
              </a:spcAft>
            </a:pPr>
            <a:endParaRPr lang="en-IE" sz="1600" b="1" dirty="0">
              <a:solidFill>
                <a:schemeClr val="bg2">
                  <a:lumMod val="25000"/>
                </a:schemeClr>
              </a:solidFill>
            </a:endParaRPr>
          </a:p>
        </p:txBody>
      </p:sp>
      <p:sp>
        <p:nvSpPr>
          <p:cNvPr id="16" name="TextBox 15"/>
          <p:cNvSpPr txBox="1"/>
          <p:nvPr/>
        </p:nvSpPr>
        <p:spPr>
          <a:xfrm>
            <a:off x="728042" y="3925065"/>
            <a:ext cx="3399804" cy="504923"/>
          </a:xfrm>
          <a:prstGeom prst="rect">
            <a:avLst/>
          </a:prstGeom>
          <a:noFill/>
        </p:spPr>
        <p:txBody>
          <a:bodyPr wrap="square" tIns="180000" rtlCol="0">
            <a:spAutoFit/>
          </a:bodyPr>
          <a:lstStyle/>
          <a:p>
            <a:pPr>
              <a:spcAft>
                <a:spcPts val="600"/>
              </a:spcAft>
            </a:pPr>
            <a:r>
              <a:rPr lang="en-IE" b="1" dirty="0">
                <a:solidFill>
                  <a:schemeClr val="tx2"/>
                </a:solidFill>
              </a:rPr>
              <a:t>New actors like “Big Tech”</a:t>
            </a:r>
            <a:endParaRPr lang="en-GB" b="1" dirty="0">
              <a:solidFill>
                <a:schemeClr val="tx2"/>
              </a:solidFill>
            </a:endParaRPr>
          </a:p>
        </p:txBody>
      </p:sp>
      <p:sp>
        <p:nvSpPr>
          <p:cNvPr id="5" name="Oval 4"/>
          <p:cNvSpPr/>
          <p:nvPr/>
        </p:nvSpPr>
        <p:spPr>
          <a:xfrm>
            <a:off x="1220960" y="4465430"/>
            <a:ext cx="1413221" cy="13001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Google</a:t>
            </a:r>
            <a:endParaRPr lang="en-GB" dirty="0"/>
          </a:p>
        </p:txBody>
      </p:sp>
      <p:sp>
        <p:nvSpPr>
          <p:cNvPr id="18" name="Oval 17"/>
          <p:cNvSpPr/>
          <p:nvPr/>
        </p:nvSpPr>
        <p:spPr>
          <a:xfrm>
            <a:off x="2263649" y="4559175"/>
            <a:ext cx="1413221" cy="1300163"/>
          </a:xfrm>
          <a:prstGeom prst="ellipse">
            <a:avLst/>
          </a:prstGeom>
          <a:solidFill>
            <a:schemeClr val="bg2">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t>Facebook</a:t>
            </a:r>
            <a:endParaRPr lang="en-GB" sz="1400" dirty="0"/>
          </a:p>
        </p:txBody>
      </p:sp>
      <p:sp>
        <p:nvSpPr>
          <p:cNvPr id="19" name="Oval 18"/>
          <p:cNvSpPr/>
          <p:nvPr/>
        </p:nvSpPr>
        <p:spPr>
          <a:xfrm>
            <a:off x="2497799" y="5350238"/>
            <a:ext cx="1413221" cy="13001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t>Amazon</a:t>
            </a:r>
            <a:endParaRPr lang="en-GB" sz="1600" dirty="0"/>
          </a:p>
        </p:txBody>
      </p:sp>
      <p:sp>
        <p:nvSpPr>
          <p:cNvPr id="22" name="Oval 21"/>
          <p:cNvSpPr/>
          <p:nvPr/>
        </p:nvSpPr>
        <p:spPr>
          <a:xfrm>
            <a:off x="314323" y="5161605"/>
            <a:ext cx="1413221" cy="1300163"/>
          </a:xfrm>
          <a:prstGeom prst="ellipse">
            <a:avLst/>
          </a:prstGeom>
          <a:solidFill>
            <a:schemeClr val="accent1">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Apple</a:t>
            </a:r>
            <a:endParaRPr lang="en-GB" dirty="0"/>
          </a:p>
        </p:txBody>
      </p:sp>
      <p:sp>
        <p:nvSpPr>
          <p:cNvPr id="24" name="TextBox 23"/>
          <p:cNvSpPr txBox="1"/>
          <p:nvPr/>
        </p:nvSpPr>
        <p:spPr>
          <a:xfrm>
            <a:off x="4212975" y="3858123"/>
            <a:ext cx="4453241" cy="1058921"/>
          </a:xfrm>
          <a:prstGeom prst="rect">
            <a:avLst/>
          </a:prstGeom>
          <a:noFill/>
        </p:spPr>
        <p:txBody>
          <a:bodyPr wrap="square" tIns="180000" rtlCol="0">
            <a:spAutoFit/>
          </a:bodyPr>
          <a:lstStyle/>
          <a:p>
            <a:pPr>
              <a:spcAft>
                <a:spcPts val="600"/>
              </a:spcAft>
            </a:pPr>
            <a:r>
              <a:rPr lang="en-IE" b="1" dirty="0">
                <a:solidFill>
                  <a:schemeClr val="tx2"/>
                </a:solidFill>
              </a:rPr>
              <a:t>Feeling of disconnect from Governance &amp; Importance of partnerships</a:t>
            </a:r>
            <a:endParaRPr lang="en-GB" b="1" dirty="0">
              <a:solidFill>
                <a:schemeClr val="tx2"/>
              </a:solidFill>
            </a:endParaRPr>
          </a:p>
        </p:txBody>
      </p:sp>
      <p:sp>
        <p:nvSpPr>
          <p:cNvPr id="6" name="TextBox 5"/>
          <p:cNvSpPr txBox="1"/>
          <p:nvPr/>
        </p:nvSpPr>
        <p:spPr>
          <a:xfrm>
            <a:off x="5288836" y="4870870"/>
            <a:ext cx="1314450" cy="474146"/>
          </a:xfrm>
          <a:prstGeom prst="rect">
            <a:avLst/>
          </a:prstGeom>
          <a:solidFill>
            <a:schemeClr val="bg2">
              <a:lumMod val="75000"/>
            </a:schemeClr>
          </a:solidFill>
          <a:ln w="19050">
            <a:solidFill>
              <a:schemeClr val="bg2">
                <a:lumMod val="25000"/>
              </a:schemeClr>
            </a:solidFill>
          </a:ln>
        </p:spPr>
        <p:txBody>
          <a:bodyPr wrap="square" tIns="180000" rtlCol="0">
            <a:spAutoFit/>
          </a:bodyPr>
          <a:lstStyle/>
          <a:p>
            <a:pPr algn="ctr">
              <a:spcAft>
                <a:spcPts val="600"/>
              </a:spcAft>
            </a:pPr>
            <a:r>
              <a:rPr lang="en-IE" sz="1600" b="1" dirty="0">
                <a:solidFill>
                  <a:srgbClr val="7030A0"/>
                </a:solidFill>
              </a:rPr>
              <a:t>CSOs</a:t>
            </a:r>
            <a:endParaRPr lang="en-GB" sz="1600" b="1" dirty="0">
              <a:solidFill>
                <a:srgbClr val="7030A0"/>
              </a:solidFill>
            </a:endParaRPr>
          </a:p>
        </p:txBody>
      </p:sp>
      <p:sp>
        <p:nvSpPr>
          <p:cNvPr id="27" name="TextBox 26"/>
          <p:cNvSpPr txBox="1"/>
          <p:nvPr/>
        </p:nvSpPr>
        <p:spPr>
          <a:xfrm>
            <a:off x="6642016" y="4872228"/>
            <a:ext cx="1314450" cy="474146"/>
          </a:xfrm>
          <a:prstGeom prst="rect">
            <a:avLst/>
          </a:prstGeom>
          <a:solidFill>
            <a:schemeClr val="accent3">
              <a:lumMod val="40000"/>
              <a:lumOff val="60000"/>
            </a:schemeClr>
          </a:solidFill>
          <a:ln w="19050">
            <a:solidFill>
              <a:schemeClr val="bg2">
                <a:lumMod val="25000"/>
              </a:schemeClr>
            </a:solidFill>
          </a:ln>
        </p:spPr>
        <p:txBody>
          <a:bodyPr wrap="square" tIns="180000" rtlCol="0">
            <a:spAutoFit/>
          </a:bodyPr>
          <a:lstStyle/>
          <a:p>
            <a:pPr algn="ctr">
              <a:spcAft>
                <a:spcPts val="600"/>
              </a:spcAft>
            </a:pPr>
            <a:r>
              <a:rPr lang="en-IE" sz="1600" b="1" dirty="0">
                <a:solidFill>
                  <a:srgbClr val="7030A0"/>
                </a:solidFill>
              </a:rPr>
              <a:t>LAs</a:t>
            </a:r>
            <a:endParaRPr lang="en-GB" sz="1600" b="1" dirty="0">
              <a:solidFill>
                <a:srgbClr val="7030A0"/>
              </a:solidFill>
            </a:endParaRPr>
          </a:p>
        </p:txBody>
      </p:sp>
      <p:sp>
        <p:nvSpPr>
          <p:cNvPr id="30" name="TextBox 29"/>
          <p:cNvSpPr txBox="1"/>
          <p:nvPr/>
        </p:nvSpPr>
        <p:spPr>
          <a:xfrm>
            <a:off x="4706565" y="5379275"/>
            <a:ext cx="1314450" cy="474146"/>
          </a:xfrm>
          <a:prstGeom prst="rect">
            <a:avLst/>
          </a:prstGeom>
          <a:solidFill>
            <a:schemeClr val="accent4">
              <a:lumMod val="40000"/>
              <a:lumOff val="60000"/>
            </a:schemeClr>
          </a:solidFill>
          <a:ln w="19050">
            <a:solidFill>
              <a:schemeClr val="bg2">
                <a:lumMod val="25000"/>
              </a:schemeClr>
            </a:solidFill>
          </a:ln>
        </p:spPr>
        <p:txBody>
          <a:bodyPr wrap="square" tIns="180000" rtlCol="0">
            <a:spAutoFit/>
          </a:bodyPr>
          <a:lstStyle/>
          <a:p>
            <a:pPr algn="ctr">
              <a:spcAft>
                <a:spcPts val="600"/>
              </a:spcAft>
            </a:pPr>
            <a:r>
              <a:rPr lang="en-IE" sz="1600" b="1" dirty="0">
                <a:solidFill>
                  <a:srgbClr val="7030A0"/>
                </a:solidFill>
              </a:rPr>
              <a:t>Academia</a:t>
            </a:r>
            <a:endParaRPr lang="en-GB" sz="1600" b="1" dirty="0">
              <a:solidFill>
                <a:srgbClr val="7030A0"/>
              </a:solidFill>
            </a:endParaRPr>
          </a:p>
        </p:txBody>
      </p:sp>
      <p:sp>
        <p:nvSpPr>
          <p:cNvPr id="31" name="TextBox 30"/>
          <p:cNvSpPr txBox="1"/>
          <p:nvPr/>
        </p:nvSpPr>
        <p:spPr>
          <a:xfrm>
            <a:off x="6055359" y="5393438"/>
            <a:ext cx="1314450" cy="474146"/>
          </a:xfrm>
          <a:prstGeom prst="rect">
            <a:avLst/>
          </a:prstGeom>
          <a:solidFill>
            <a:schemeClr val="tx1">
              <a:lumMod val="40000"/>
              <a:lumOff val="60000"/>
            </a:schemeClr>
          </a:solidFill>
          <a:ln w="19050">
            <a:solidFill>
              <a:schemeClr val="bg2">
                <a:lumMod val="25000"/>
              </a:schemeClr>
            </a:solidFill>
          </a:ln>
        </p:spPr>
        <p:txBody>
          <a:bodyPr wrap="square" tIns="180000" rtlCol="0">
            <a:spAutoFit/>
          </a:bodyPr>
          <a:lstStyle/>
          <a:p>
            <a:pPr algn="ctr">
              <a:spcAft>
                <a:spcPts val="600"/>
              </a:spcAft>
            </a:pPr>
            <a:r>
              <a:rPr lang="en-IE" sz="1600" b="1" dirty="0">
                <a:solidFill>
                  <a:srgbClr val="7030A0"/>
                </a:solidFill>
              </a:rPr>
              <a:t>Science</a:t>
            </a:r>
          </a:p>
        </p:txBody>
      </p:sp>
      <p:sp>
        <p:nvSpPr>
          <p:cNvPr id="33" name="TextBox 32"/>
          <p:cNvSpPr txBox="1"/>
          <p:nvPr/>
        </p:nvSpPr>
        <p:spPr>
          <a:xfrm>
            <a:off x="7418556" y="5385409"/>
            <a:ext cx="1314450" cy="474146"/>
          </a:xfrm>
          <a:prstGeom prst="rect">
            <a:avLst/>
          </a:prstGeom>
          <a:solidFill>
            <a:schemeClr val="accent6">
              <a:lumMod val="40000"/>
              <a:lumOff val="60000"/>
            </a:schemeClr>
          </a:solidFill>
          <a:ln w="19050">
            <a:solidFill>
              <a:schemeClr val="bg2">
                <a:lumMod val="25000"/>
              </a:schemeClr>
            </a:solidFill>
          </a:ln>
        </p:spPr>
        <p:txBody>
          <a:bodyPr wrap="square" tIns="180000" rtlCol="0">
            <a:spAutoFit/>
          </a:bodyPr>
          <a:lstStyle/>
          <a:p>
            <a:pPr algn="ctr">
              <a:spcAft>
                <a:spcPts val="600"/>
              </a:spcAft>
            </a:pPr>
            <a:r>
              <a:rPr lang="en-IE" sz="1600" b="1" dirty="0" err="1">
                <a:solidFill>
                  <a:srgbClr val="7030A0"/>
                </a:solidFill>
              </a:rPr>
              <a:t>Priv</a:t>
            </a:r>
            <a:r>
              <a:rPr lang="en-IE" sz="1600" b="1" dirty="0">
                <a:solidFill>
                  <a:srgbClr val="7030A0"/>
                </a:solidFill>
              </a:rPr>
              <a:t> Sector</a:t>
            </a:r>
          </a:p>
        </p:txBody>
      </p:sp>
      <p:sp>
        <p:nvSpPr>
          <p:cNvPr id="32" name="TextBox 31"/>
          <p:cNvSpPr txBox="1"/>
          <p:nvPr/>
        </p:nvSpPr>
        <p:spPr>
          <a:xfrm>
            <a:off x="3055224" y="2739996"/>
            <a:ext cx="688524" cy="1366698"/>
          </a:xfrm>
          <a:prstGeom prst="rect">
            <a:avLst/>
          </a:prstGeom>
          <a:solidFill>
            <a:schemeClr val="bg2">
              <a:lumMod val="75000"/>
            </a:schemeClr>
          </a:solidFill>
          <a:ln>
            <a:solidFill>
              <a:schemeClr val="accent1"/>
            </a:solidFill>
          </a:ln>
        </p:spPr>
        <p:txBody>
          <a:bodyPr wrap="square" tIns="180000" rtlCol="0">
            <a:spAutoFit/>
          </a:bodyPr>
          <a:lstStyle/>
          <a:p>
            <a:pPr algn="ctr">
              <a:spcAft>
                <a:spcPts val="600"/>
              </a:spcAft>
            </a:pPr>
            <a:endParaRPr lang="en-IE" sz="1600" b="1" dirty="0">
              <a:solidFill>
                <a:schemeClr val="bg2">
                  <a:lumMod val="25000"/>
                </a:schemeClr>
              </a:solidFill>
            </a:endParaRPr>
          </a:p>
          <a:p>
            <a:pPr algn="ctr">
              <a:spcAft>
                <a:spcPts val="600"/>
              </a:spcAft>
            </a:pPr>
            <a:br>
              <a:rPr lang="en-IE" sz="1600" b="1" dirty="0">
                <a:solidFill>
                  <a:schemeClr val="bg2">
                    <a:lumMod val="25000"/>
                  </a:schemeClr>
                </a:solidFill>
              </a:rPr>
            </a:br>
            <a:r>
              <a:rPr lang="en-IE" sz="1600" b="1" dirty="0">
                <a:solidFill>
                  <a:schemeClr val="bg2">
                    <a:lumMod val="25000"/>
                  </a:schemeClr>
                </a:solidFill>
              </a:rPr>
              <a:t>EU?</a:t>
            </a:r>
          </a:p>
          <a:p>
            <a:pPr algn="ctr">
              <a:spcAft>
                <a:spcPts val="600"/>
              </a:spcAft>
            </a:pPr>
            <a:endParaRPr lang="en-IE" sz="1600" b="1" dirty="0">
              <a:solidFill>
                <a:schemeClr val="bg2">
                  <a:lumMod val="25000"/>
                </a:schemeClr>
              </a:solidFill>
            </a:endParaRPr>
          </a:p>
        </p:txBody>
      </p:sp>
      <p:sp>
        <p:nvSpPr>
          <p:cNvPr id="34" name="TextBox 33"/>
          <p:cNvSpPr txBox="1"/>
          <p:nvPr/>
        </p:nvSpPr>
        <p:spPr>
          <a:xfrm>
            <a:off x="1899473" y="1949472"/>
            <a:ext cx="870989" cy="797311"/>
          </a:xfrm>
          <a:prstGeom prst="rect">
            <a:avLst/>
          </a:prstGeom>
          <a:solidFill>
            <a:schemeClr val="tx2">
              <a:lumMod val="20000"/>
              <a:lumOff val="80000"/>
            </a:schemeClr>
          </a:solidFill>
          <a:ln>
            <a:solidFill>
              <a:schemeClr val="accent1"/>
            </a:solidFill>
          </a:ln>
        </p:spPr>
        <p:txBody>
          <a:bodyPr wrap="square" tIns="180000" rtlCol="0">
            <a:spAutoFit/>
          </a:bodyPr>
          <a:lstStyle/>
          <a:p>
            <a:pPr algn="ctr">
              <a:spcAft>
                <a:spcPts val="600"/>
              </a:spcAft>
            </a:pPr>
            <a:r>
              <a:rPr lang="en-IE" sz="1600" b="1" dirty="0">
                <a:solidFill>
                  <a:schemeClr val="bg2">
                    <a:lumMod val="25000"/>
                  </a:schemeClr>
                </a:solidFill>
              </a:rPr>
              <a:t>other</a:t>
            </a:r>
          </a:p>
          <a:p>
            <a:pPr algn="ctr">
              <a:spcAft>
                <a:spcPts val="600"/>
              </a:spcAft>
            </a:pPr>
            <a:endParaRPr lang="en-IE" sz="1600" b="1" dirty="0">
              <a:solidFill>
                <a:schemeClr val="bg2">
                  <a:lumMod val="25000"/>
                </a:schemeClr>
              </a:solidFill>
            </a:endParaRPr>
          </a:p>
        </p:txBody>
      </p:sp>
    </p:spTree>
    <p:custDataLst>
      <p:tags r:id="rId1"/>
    </p:custDataLst>
    <p:extLst>
      <p:ext uri="{BB962C8B-B14F-4D97-AF65-F5344CB8AC3E}">
        <p14:creationId xmlns:p14="http://schemas.microsoft.com/office/powerpoint/2010/main" val="25385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5" grpId="0" animBg="1"/>
      <p:bldP spid="26"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EU Joint Communication: An EU vision and ambition for Multilateralism</a:t>
            </a:r>
            <a:endParaRPr lang="en-GB" dirty="0"/>
          </a:p>
        </p:txBody>
      </p:sp>
      <p:sp>
        <p:nvSpPr>
          <p:cNvPr id="7" name="TextBox 6"/>
          <p:cNvSpPr txBox="1"/>
          <p:nvPr/>
        </p:nvSpPr>
        <p:spPr>
          <a:xfrm>
            <a:off x="728042" y="1324760"/>
            <a:ext cx="7458075" cy="5798680"/>
          </a:xfrm>
          <a:prstGeom prst="rect">
            <a:avLst/>
          </a:prstGeom>
          <a:noFill/>
        </p:spPr>
        <p:txBody>
          <a:bodyPr wrap="square" tIns="180000" rtlCol="0">
            <a:spAutoFit/>
          </a:bodyPr>
          <a:lstStyle/>
          <a:p>
            <a:pPr lvl="0">
              <a:spcAft>
                <a:spcPts val="600"/>
              </a:spcAft>
              <a:defRPr/>
            </a:pPr>
            <a:r>
              <a:rPr lang="en-US" sz="1600" b="1" u="sng" dirty="0">
                <a:solidFill>
                  <a:srgbClr val="034EA2"/>
                </a:solidFill>
              </a:rPr>
              <a:t>A multilateral system that is “fit for purpose”</a:t>
            </a:r>
          </a:p>
          <a:p>
            <a:pPr lvl="0">
              <a:spcAft>
                <a:spcPts val="600"/>
              </a:spcAft>
              <a:defRPr/>
            </a:pPr>
            <a:r>
              <a:rPr lang="en-US" sz="1400" i="1" dirty="0">
                <a:solidFill>
                  <a:srgbClr val="034EA2"/>
                </a:solidFill>
              </a:rPr>
              <a:t>1.  Focusing the EU’s multilateral agenda</a:t>
            </a:r>
          </a:p>
          <a:p>
            <a:pPr lvl="0">
              <a:spcAft>
                <a:spcPts val="600"/>
              </a:spcAft>
              <a:defRPr/>
            </a:pPr>
            <a:r>
              <a:rPr lang="en-US" sz="1400" dirty="0">
                <a:solidFill>
                  <a:srgbClr val="034EA2"/>
                </a:solidFill>
              </a:rPr>
              <a:t>	(</a:t>
            </a:r>
            <a:r>
              <a:rPr lang="en-US" sz="1400" dirty="0" err="1">
                <a:solidFill>
                  <a:srgbClr val="034EA2"/>
                </a:solidFill>
              </a:rPr>
              <a:t>i</a:t>
            </a:r>
            <a:r>
              <a:rPr lang="en-US" sz="1400" dirty="0">
                <a:solidFill>
                  <a:srgbClr val="034EA2"/>
                </a:solidFill>
              </a:rPr>
              <a:t>) Making the world safer</a:t>
            </a:r>
          </a:p>
          <a:p>
            <a:pPr lvl="0">
              <a:spcAft>
                <a:spcPts val="600"/>
              </a:spcAft>
              <a:defRPr/>
            </a:pPr>
            <a:r>
              <a:rPr lang="en-US" sz="1400" dirty="0">
                <a:solidFill>
                  <a:srgbClr val="034EA2"/>
                </a:solidFill>
              </a:rPr>
              <a:t>	(ii) Building back better</a:t>
            </a:r>
          </a:p>
          <a:p>
            <a:pPr lvl="0">
              <a:spcAft>
                <a:spcPts val="600"/>
              </a:spcAft>
              <a:defRPr/>
            </a:pPr>
            <a:r>
              <a:rPr lang="en-US" sz="1400" i="1" dirty="0">
                <a:solidFill>
                  <a:srgbClr val="034EA2"/>
                </a:solidFill>
              </a:rPr>
              <a:t>2. Strengthening the multilateral system</a:t>
            </a:r>
          </a:p>
          <a:p>
            <a:pPr lvl="0">
              <a:spcAft>
                <a:spcPts val="600"/>
              </a:spcAft>
              <a:defRPr/>
            </a:pPr>
            <a:r>
              <a:rPr lang="en-US" sz="1400" dirty="0">
                <a:solidFill>
                  <a:srgbClr val="034EA2"/>
                </a:solidFill>
              </a:rPr>
              <a:t>	Uphold international norms and agreements</a:t>
            </a:r>
          </a:p>
          <a:p>
            <a:pPr lvl="0">
              <a:spcAft>
                <a:spcPts val="600"/>
              </a:spcAft>
              <a:defRPr/>
            </a:pPr>
            <a:r>
              <a:rPr lang="en-US" sz="1400" dirty="0">
                <a:solidFill>
                  <a:srgbClr val="034EA2"/>
                </a:solidFill>
              </a:rPr>
              <a:t>	Reform multilateral organisations </a:t>
            </a:r>
          </a:p>
          <a:p>
            <a:pPr lvl="0">
              <a:spcAft>
                <a:spcPts val="600"/>
              </a:spcAft>
              <a:defRPr/>
            </a:pPr>
            <a:r>
              <a:rPr lang="en-US" sz="1400" dirty="0">
                <a:solidFill>
                  <a:srgbClr val="034EA2"/>
                </a:solidFill>
              </a:rPr>
              <a:t>	Extending multilateralism to new global issues.</a:t>
            </a:r>
            <a:endParaRPr lang="en-US" sz="1400" b="1" dirty="0">
              <a:solidFill>
                <a:srgbClr val="034EA2"/>
              </a:solidFill>
            </a:endParaRPr>
          </a:p>
          <a:p>
            <a:pPr lvl="0">
              <a:spcAft>
                <a:spcPts val="600"/>
              </a:spcAft>
              <a:defRPr/>
            </a:pPr>
            <a:r>
              <a:rPr lang="en-US" sz="1600" b="1" u="sng" dirty="0">
                <a:solidFill>
                  <a:srgbClr val="034EA2"/>
                </a:solidFill>
              </a:rPr>
              <a:t>A Stronger Europe partnering with the multilateral system</a:t>
            </a:r>
            <a:r>
              <a:rPr lang="en-US" sz="1600" b="1" dirty="0">
                <a:solidFill>
                  <a:srgbClr val="034EA2"/>
                </a:solidFill>
              </a:rPr>
              <a:t> </a:t>
            </a:r>
          </a:p>
          <a:p>
            <a:pPr lvl="0">
              <a:spcAft>
                <a:spcPts val="600"/>
              </a:spcAft>
              <a:defRPr/>
            </a:pPr>
            <a:r>
              <a:rPr lang="en-US" sz="1400" b="1" dirty="0">
                <a:solidFill>
                  <a:srgbClr val="034EA2"/>
                </a:solidFill>
              </a:rPr>
              <a:t>	</a:t>
            </a:r>
            <a:r>
              <a:rPr lang="en-US" sz="1400" dirty="0">
                <a:solidFill>
                  <a:srgbClr val="034EA2"/>
                </a:solidFill>
              </a:rPr>
              <a:t>(</a:t>
            </a:r>
            <a:r>
              <a:rPr lang="en-US" sz="1400" dirty="0" err="1">
                <a:solidFill>
                  <a:srgbClr val="034EA2"/>
                </a:solidFill>
              </a:rPr>
              <a:t>i</a:t>
            </a:r>
            <a:r>
              <a:rPr lang="en-US" sz="1400" dirty="0">
                <a:solidFill>
                  <a:srgbClr val="034EA2"/>
                </a:solidFill>
              </a:rPr>
              <a:t>) Strengthen EU coherence and coordination</a:t>
            </a:r>
          </a:p>
          <a:p>
            <a:pPr lvl="0">
              <a:spcAft>
                <a:spcPts val="600"/>
              </a:spcAft>
              <a:defRPr/>
            </a:pPr>
            <a:r>
              <a:rPr lang="en-US" sz="1400" dirty="0">
                <a:solidFill>
                  <a:srgbClr val="034EA2"/>
                </a:solidFill>
              </a:rPr>
              <a:t>	(ii) Speaking with one voice</a:t>
            </a:r>
          </a:p>
          <a:p>
            <a:pPr lvl="0">
              <a:spcAft>
                <a:spcPts val="600"/>
              </a:spcAft>
              <a:defRPr/>
            </a:pPr>
            <a:r>
              <a:rPr lang="en-US" sz="1400" dirty="0">
                <a:solidFill>
                  <a:srgbClr val="034EA2"/>
                </a:solidFill>
              </a:rPr>
              <a:t>	(iii) Funding the multilateral system</a:t>
            </a:r>
          </a:p>
          <a:p>
            <a:pPr lvl="0">
              <a:spcAft>
                <a:spcPts val="600"/>
              </a:spcAft>
              <a:defRPr/>
            </a:pPr>
            <a:r>
              <a:rPr lang="en-US" sz="1400" dirty="0">
                <a:solidFill>
                  <a:srgbClr val="034EA2"/>
                </a:solidFill>
              </a:rPr>
              <a:t>	(iv) The EU’s presence in the multilateral institutions</a:t>
            </a:r>
          </a:p>
          <a:p>
            <a:pPr lvl="0">
              <a:spcAft>
                <a:spcPts val="600"/>
              </a:spcAft>
              <a:defRPr/>
            </a:pPr>
            <a:r>
              <a:rPr lang="en-US" sz="1400" dirty="0">
                <a:solidFill>
                  <a:srgbClr val="034EA2"/>
                </a:solidFill>
              </a:rPr>
              <a:t>	(v) Alliances, Partnerships and regional co-operation</a:t>
            </a:r>
          </a:p>
          <a:p>
            <a:pPr lvl="0">
              <a:spcAft>
                <a:spcPts val="600"/>
              </a:spcAft>
              <a:defRPr/>
            </a:pPr>
            <a:r>
              <a:rPr lang="en-US" sz="1400" dirty="0">
                <a:solidFill>
                  <a:srgbClr val="034EA2"/>
                </a:solidFill>
              </a:rPr>
              <a:t>	(vi) Working with Multilateral Institutions</a:t>
            </a:r>
            <a:endParaRPr lang="en-US" sz="1400" b="1" dirty="0">
              <a:solidFill>
                <a:srgbClr val="034EA2"/>
              </a:solidFill>
            </a:endParaRPr>
          </a:p>
          <a:p>
            <a:pPr lvl="0">
              <a:spcAft>
                <a:spcPts val="600"/>
              </a:spcAft>
              <a:defRPr/>
            </a:pPr>
            <a:r>
              <a:rPr lang="en-US" sz="1600" b="1" u="sng" dirty="0">
                <a:solidFill>
                  <a:srgbClr val="034EA2"/>
                </a:solidFill>
              </a:rPr>
              <a:t>Principles of the EU’s multilateral engagement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IE" b="1" dirty="0">
              <a:solidFill>
                <a:srgbClr val="034EA2"/>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IE" b="1" baseline="0" dirty="0">
              <a:solidFill>
                <a:srgbClr val="034EA2"/>
              </a:solidFill>
              <a:latin typeface="Arial"/>
            </a:endParaRPr>
          </a:p>
        </p:txBody>
      </p:sp>
    </p:spTree>
    <p:custDataLst>
      <p:tags r:id="rId1"/>
    </p:custDataLst>
    <p:extLst>
      <p:ext uri="{BB962C8B-B14F-4D97-AF65-F5344CB8AC3E}">
        <p14:creationId xmlns:p14="http://schemas.microsoft.com/office/powerpoint/2010/main" val="56953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EU Multilateralism Strategy</a:t>
            </a:r>
            <a:endParaRPr lang="en-GB" dirty="0"/>
          </a:p>
        </p:txBody>
      </p:sp>
      <p:sp>
        <p:nvSpPr>
          <p:cNvPr id="7" name="TextBox 6"/>
          <p:cNvSpPr txBox="1"/>
          <p:nvPr/>
        </p:nvSpPr>
        <p:spPr>
          <a:xfrm>
            <a:off x="728042" y="1410488"/>
            <a:ext cx="7458075" cy="3567300"/>
          </a:xfrm>
          <a:prstGeom prst="rect">
            <a:avLst/>
          </a:prstGeom>
          <a:noFill/>
        </p:spPr>
        <p:txBody>
          <a:bodyPr wrap="square" tIns="180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IE" b="1" dirty="0">
                <a:solidFill>
                  <a:srgbClr val="034EA2"/>
                </a:solidFill>
                <a:latin typeface="Arial"/>
              </a:rPr>
              <a:t>        </a:t>
            </a:r>
            <a:r>
              <a:rPr kumimoji="0" lang="en-IE" sz="2000" b="1" i="0" u="none" strike="noStrike" kern="1200" cap="none" spc="0" normalizeH="0" baseline="0" noProof="0" dirty="0">
                <a:ln>
                  <a:noFill/>
                </a:ln>
                <a:solidFill>
                  <a:srgbClr val="034EA2"/>
                </a:solidFill>
                <a:effectLst/>
                <a:uLnTx/>
                <a:uFillTx/>
                <a:latin typeface="Arial"/>
                <a:ea typeface="+mn-ea"/>
                <a:cs typeface="+mn-cs"/>
              </a:rPr>
              <a:t>A more strategic vision</a:t>
            </a:r>
            <a:r>
              <a:rPr kumimoji="0" lang="en-IE" sz="2000" b="1" i="0" u="none" strike="noStrike" kern="1200" cap="none" spc="0" normalizeH="0" noProof="0" dirty="0">
                <a:ln>
                  <a:noFill/>
                </a:ln>
                <a:solidFill>
                  <a:srgbClr val="034EA2"/>
                </a:solidFill>
                <a:effectLst/>
                <a:uLnTx/>
                <a:uFillTx/>
                <a:latin typeface="Arial"/>
                <a:ea typeface="+mn-ea"/>
                <a:cs typeface="+mn-cs"/>
              </a:rPr>
              <a:t> for our multilateral engagement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IE" b="1" baseline="0" dirty="0">
              <a:solidFill>
                <a:srgbClr val="034EA2"/>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E" sz="1800" b="1" i="0" u="sng" strike="noStrike" kern="1200" cap="none" spc="0" normalizeH="0" noProof="0" dirty="0">
                <a:ln>
                  <a:noFill/>
                </a:ln>
                <a:solidFill>
                  <a:srgbClr val="034EA2"/>
                </a:solidFill>
                <a:effectLst/>
                <a:uLnTx/>
                <a:uFillTx/>
                <a:latin typeface="Arial"/>
                <a:ea typeface="+mn-ea"/>
                <a:cs typeface="+mn-cs"/>
              </a:rPr>
              <a:t>Clear criteria</a:t>
            </a:r>
            <a:r>
              <a:rPr kumimoji="0" lang="en-IE" sz="1800" b="1" i="0" strike="noStrike" kern="1200" cap="none" spc="0" normalizeH="0" noProof="0" dirty="0">
                <a:ln>
                  <a:noFill/>
                </a:ln>
                <a:solidFill>
                  <a:srgbClr val="034EA2"/>
                </a:solidFill>
                <a:effectLst/>
                <a:uLnTx/>
                <a:uFillTx/>
                <a:latin typeface="Arial"/>
                <a:ea typeface="+mn-ea"/>
                <a:cs typeface="+mn-cs"/>
              </a:rPr>
              <a:t> </a:t>
            </a:r>
            <a:r>
              <a:rPr kumimoji="0" lang="en-IE" sz="1800" b="1" i="0" u="none" strike="noStrike" kern="1200" cap="none" spc="0" normalizeH="0" noProof="0" dirty="0">
                <a:ln>
                  <a:noFill/>
                </a:ln>
                <a:solidFill>
                  <a:srgbClr val="034EA2"/>
                </a:solidFill>
                <a:effectLst/>
                <a:uLnTx/>
                <a:uFillTx/>
                <a:latin typeface="Arial"/>
                <a:ea typeface="+mn-ea"/>
                <a:cs typeface="+mn-cs"/>
              </a:rPr>
              <a:t>guiding our approach to multilateral organisations: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E" baseline="0" dirty="0">
                <a:latin typeface="Arial"/>
              </a:rPr>
              <a:t>Strategic partnership</a:t>
            </a:r>
            <a:r>
              <a:rPr lang="en-IE" dirty="0">
                <a:latin typeface="Arial"/>
              </a:rPr>
              <a:t> through </a:t>
            </a:r>
            <a:r>
              <a:rPr lang="en-IE" baseline="0" dirty="0">
                <a:latin typeface="Arial"/>
              </a:rPr>
              <a:t>alignment</a:t>
            </a:r>
            <a:r>
              <a:rPr lang="en-IE" dirty="0">
                <a:latin typeface="Arial"/>
              </a:rPr>
              <a:t> with universal agendas and EU interests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E" dirty="0">
                <a:latin typeface="Arial"/>
              </a:rPr>
              <a:t>R</a:t>
            </a:r>
            <a:r>
              <a:rPr kumimoji="0" lang="en-IE" sz="1800" i="0" u="none" strike="noStrike" kern="1200" cap="none" spc="0" normalizeH="0" baseline="0" noProof="0" dirty="0">
                <a:ln>
                  <a:noFill/>
                </a:ln>
                <a:effectLst/>
                <a:uLnTx/>
                <a:uFillTx/>
                <a:latin typeface="Arial"/>
              </a:rPr>
              <a:t>ole</a:t>
            </a:r>
            <a:r>
              <a:rPr kumimoji="0" lang="en-IE" sz="1800" i="0" u="none" strike="noStrike" kern="1200" cap="none" spc="0" normalizeH="0" noProof="0" dirty="0">
                <a:ln>
                  <a:noFill/>
                </a:ln>
                <a:effectLst/>
                <a:uLnTx/>
                <a:uFillTx/>
                <a:latin typeface="Arial"/>
              </a:rPr>
              <a:t> as important normative and standard setters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E" dirty="0">
                <a:latin typeface="Arial"/>
              </a:rPr>
              <a:t>R</a:t>
            </a:r>
            <a:r>
              <a:rPr lang="en-IE" baseline="0" dirty="0">
                <a:latin typeface="Arial"/>
              </a:rPr>
              <a:t>ole</a:t>
            </a:r>
            <a:r>
              <a:rPr lang="en-IE" dirty="0">
                <a:latin typeface="Arial"/>
              </a:rPr>
              <a:t> as implementers for the delivery of EU’s development and humanitarian assistance</a:t>
            </a:r>
          </a:p>
          <a:p>
            <a:pPr marR="0" lvl="0" algn="l" defTabSz="914400" rtl="0" eaLnBrk="1" fontAlgn="auto" latinLnBrk="0" hangingPunct="1">
              <a:lnSpc>
                <a:spcPct val="100000"/>
              </a:lnSpc>
              <a:spcBef>
                <a:spcPts val="0"/>
              </a:spcBef>
              <a:spcAft>
                <a:spcPts val="600"/>
              </a:spcAft>
              <a:buClrTx/>
              <a:buSzTx/>
              <a:tabLst/>
              <a:defRPr/>
            </a:pPr>
            <a:endParaRPr lang="en-IE" b="1" dirty="0">
              <a:solidFill>
                <a:srgbClr val="034EA2"/>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E" sz="1800" b="1" i="0" u="none" strike="noStrike" kern="1200" cap="none" spc="0" normalizeH="0" baseline="0" noProof="0" dirty="0">
              <a:ln>
                <a:noFill/>
              </a:ln>
              <a:solidFill>
                <a:srgbClr val="034EA2"/>
              </a:solidFill>
              <a:effectLst/>
              <a:uLnTx/>
              <a:uFillTx/>
              <a:latin typeface="Arial"/>
              <a:ea typeface="+mn-ea"/>
              <a:cs typeface="+mn-cs"/>
            </a:endParaRPr>
          </a:p>
        </p:txBody>
      </p:sp>
      <p:sp>
        <p:nvSpPr>
          <p:cNvPr id="2" name="Right Arrow 1"/>
          <p:cNvSpPr/>
          <p:nvPr/>
        </p:nvSpPr>
        <p:spPr>
          <a:xfrm>
            <a:off x="867215" y="1513150"/>
            <a:ext cx="351985" cy="484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1043207" y="4471989"/>
            <a:ext cx="1345290" cy="1199290"/>
          </a:xfrm>
          <a:prstGeom prst="rect">
            <a:avLst/>
          </a:prstGeom>
        </p:spPr>
      </p:pic>
      <p:pic>
        <p:nvPicPr>
          <p:cNvPr id="10" name="Picture 9"/>
          <p:cNvPicPr>
            <a:picLocks noChangeAspect="1"/>
          </p:cNvPicPr>
          <p:nvPr/>
        </p:nvPicPr>
        <p:blipFill>
          <a:blip r:embed="rId5"/>
          <a:stretch>
            <a:fillRect/>
          </a:stretch>
        </p:blipFill>
        <p:spPr>
          <a:xfrm>
            <a:off x="7104928" y="4651608"/>
            <a:ext cx="849745" cy="840052"/>
          </a:xfrm>
          <a:prstGeom prst="rect">
            <a:avLst/>
          </a:prstGeom>
        </p:spPr>
      </p:pic>
      <p:pic>
        <p:nvPicPr>
          <p:cNvPr id="11" name="Picture 10"/>
          <p:cNvPicPr>
            <a:picLocks noChangeAspect="1"/>
          </p:cNvPicPr>
          <p:nvPr/>
        </p:nvPicPr>
        <p:blipFill rotWithShape="1">
          <a:blip r:embed="rId6"/>
          <a:srcRect l="25703" t="23177" r="28672" b="13750"/>
          <a:stretch/>
        </p:blipFill>
        <p:spPr>
          <a:xfrm>
            <a:off x="2703662" y="4155141"/>
            <a:ext cx="3582838" cy="2602846"/>
          </a:xfrm>
          <a:prstGeom prst="rect">
            <a:avLst/>
          </a:prstGeom>
        </p:spPr>
      </p:pic>
    </p:spTree>
    <p:custDataLst>
      <p:tags r:id="rId1"/>
    </p:custDataLst>
    <p:extLst>
      <p:ext uri="{BB962C8B-B14F-4D97-AF65-F5344CB8AC3E}">
        <p14:creationId xmlns:p14="http://schemas.microsoft.com/office/powerpoint/2010/main" val="317987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EU Multilateralism Strategy</a:t>
            </a:r>
            <a:endParaRPr lang="en-GB" dirty="0"/>
          </a:p>
        </p:txBody>
      </p:sp>
      <p:sp>
        <p:nvSpPr>
          <p:cNvPr id="7" name="TextBox 6"/>
          <p:cNvSpPr txBox="1"/>
          <p:nvPr/>
        </p:nvSpPr>
        <p:spPr>
          <a:xfrm>
            <a:off x="728042" y="1410488"/>
            <a:ext cx="8128091" cy="5029239"/>
          </a:xfrm>
          <a:prstGeom prst="rect">
            <a:avLst/>
          </a:prstGeom>
          <a:noFill/>
        </p:spPr>
        <p:txBody>
          <a:bodyPr wrap="square" tIns="180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E" sz="1800" b="1" i="0" u="none" strike="noStrike" kern="1200" cap="none" spc="0" normalizeH="0" baseline="0" noProof="0" dirty="0">
                <a:ln>
                  <a:noFill/>
                </a:ln>
                <a:solidFill>
                  <a:srgbClr val="034EA2"/>
                </a:solidFill>
                <a:effectLst/>
                <a:uLnTx/>
                <a:uFillTx/>
                <a:latin typeface="Arial"/>
                <a:ea typeface="+mn-ea"/>
                <a:cs typeface="+mn-cs"/>
              </a:rPr>
              <a:t>        </a:t>
            </a:r>
            <a:r>
              <a:rPr kumimoji="0" lang="en-IE" sz="2000" b="1" i="0" u="none" strike="noStrike" kern="1200" cap="none" spc="0" normalizeH="0" baseline="0" noProof="0" dirty="0">
                <a:ln>
                  <a:noFill/>
                </a:ln>
                <a:solidFill>
                  <a:srgbClr val="034EA2"/>
                </a:solidFill>
                <a:effectLst/>
                <a:uLnTx/>
                <a:uFillTx/>
                <a:latin typeface="Arial"/>
                <a:ea typeface="+mn-ea"/>
                <a:cs typeface="+mn-cs"/>
              </a:rPr>
              <a:t>A more strategic vision for our multilateral engagement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E" sz="1800" b="1" i="0" u="none" strike="noStrike" kern="1200" cap="none" spc="0" normalizeH="0" baseline="0" noProof="0" dirty="0">
              <a:ln>
                <a:noFill/>
              </a:ln>
              <a:solidFill>
                <a:srgbClr val="034EA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E" sz="1800" b="1" i="0" u="sng" strike="noStrike" kern="1200" cap="none" spc="0" normalizeH="0" baseline="0" noProof="0" dirty="0">
                <a:ln>
                  <a:noFill/>
                </a:ln>
                <a:solidFill>
                  <a:srgbClr val="034EA2"/>
                </a:solidFill>
                <a:effectLst/>
                <a:uLnTx/>
                <a:uFillTx/>
                <a:latin typeface="Arial"/>
                <a:ea typeface="+mn-ea"/>
                <a:cs typeface="+mn-cs"/>
              </a:rPr>
              <a:t>Principles of EU’s multilateral engagement</a:t>
            </a:r>
            <a:r>
              <a:rPr kumimoji="0" lang="en-IE" sz="1800" b="1" i="0" u="none" strike="noStrike" kern="1200" cap="none" spc="0" normalizeH="0" baseline="0" noProof="0" dirty="0">
                <a:ln>
                  <a:noFill/>
                </a:ln>
                <a:solidFill>
                  <a:srgbClr val="034EA2"/>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en-IE" b="1" dirty="0">
                <a:latin typeface="Arial"/>
              </a:rPr>
              <a:t>Focus: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Work towards global governance and standards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IE" dirty="0"/>
              <a:t>Defend </a:t>
            </a:r>
            <a:r>
              <a:rPr lang="en-GB" dirty="0"/>
              <a:t>universal values, agendas and international law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Project EU’s own strategic priorities to enhance global governance</a:t>
            </a:r>
            <a:endParaRPr lang="en-GB" sz="1600" dirty="0"/>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dirty="0"/>
              <a:t>S</a:t>
            </a:r>
            <a:r>
              <a:rPr lang="en-GB" dirty="0"/>
              <a:t>upport reform, effectiveness, efficiency, and inclusive multilateralism  </a:t>
            </a:r>
            <a:endParaRPr lang="en-GB" sz="1600" dirty="0"/>
          </a:p>
          <a:p>
            <a:r>
              <a:rPr lang="en-GB" b="1" dirty="0"/>
              <a:t>Coherence</a:t>
            </a:r>
            <a:endParaRPr lang="en-GB" sz="1600" dirty="0"/>
          </a:p>
          <a:p>
            <a:pPr marL="285750" lvl="0" indent="-285750">
              <a:buFont typeface="Arial" panose="020B0604020202020204" pitchFamily="34" charset="0"/>
              <a:buChar char="•"/>
            </a:pPr>
            <a:r>
              <a:rPr lang="en-GB" dirty="0"/>
              <a:t>Act with a coherent and united voice in global fora</a:t>
            </a:r>
          </a:p>
          <a:p>
            <a:pPr marL="285750" lvl="0" indent="-285750">
              <a:buFont typeface="Arial" panose="020B0604020202020204" pitchFamily="34" charset="0"/>
              <a:buChar char="•"/>
            </a:pPr>
            <a:r>
              <a:rPr lang="en-GB" dirty="0"/>
              <a:t>Ensure greater consistency between multilateral/bilateral diplomacy</a:t>
            </a:r>
            <a:endParaRPr lang="en-GB" sz="1600" dirty="0"/>
          </a:p>
          <a:p>
            <a:pPr marL="285750" lvl="0" indent="-285750">
              <a:buFont typeface="Arial" panose="020B0604020202020204" pitchFamily="34" charset="0"/>
              <a:buChar char="•"/>
            </a:pPr>
            <a:r>
              <a:rPr lang="en-GB" dirty="0"/>
              <a:t>Make the most out of its political, diplomatic, and economic leverage</a:t>
            </a:r>
            <a:endParaRPr lang="en-GB" sz="1600" dirty="0"/>
          </a:p>
          <a:p>
            <a:r>
              <a:rPr lang="en-GB" b="1" dirty="0"/>
              <a:t>Partnerships</a:t>
            </a:r>
            <a:endParaRPr lang="en-GB" sz="1600" dirty="0"/>
          </a:p>
          <a:p>
            <a:pPr marL="285750" lvl="0" indent="-285750">
              <a:buFont typeface="Arial" panose="020B0604020202020204" pitchFamily="34" charset="0"/>
              <a:buChar char="•"/>
            </a:pPr>
            <a:r>
              <a:rPr lang="en-GB" dirty="0"/>
              <a:t>Step up EU leadership (convenor, honest broker and bridge-builder)</a:t>
            </a:r>
            <a:endParaRPr lang="en-GB" sz="1600" dirty="0"/>
          </a:p>
          <a:p>
            <a:pPr marL="285750" lvl="0" indent="-285750">
              <a:buFont typeface="Arial" panose="020B0604020202020204" pitchFamily="34" charset="0"/>
              <a:buChar char="•"/>
            </a:pPr>
            <a:r>
              <a:rPr lang="en-GB" dirty="0"/>
              <a:t>Deepen partnerships and alliances</a:t>
            </a:r>
            <a:endParaRPr kumimoji="0" lang="en-IE" sz="1800" b="1" i="0" u="none" strike="noStrike" kern="1200" cap="none" spc="0" normalizeH="0" baseline="0" noProof="0" dirty="0">
              <a:ln>
                <a:noFill/>
              </a:ln>
              <a:solidFill>
                <a:srgbClr val="034EA2"/>
              </a:solidFill>
              <a:effectLst/>
              <a:uLnTx/>
              <a:uFillTx/>
              <a:latin typeface="Arial"/>
              <a:ea typeface="+mn-ea"/>
              <a:cs typeface="+mn-cs"/>
            </a:endParaRPr>
          </a:p>
        </p:txBody>
      </p:sp>
      <p:sp>
        <p:nvSpPr>
          <p:cNvPr id="2" name="Right Arrow 1"/>
          <p:cNvSpPr/>
          <p:nvPr/>
        </p:nvSpPr>
        <p:spPr>
          <a:xfrm>
            <a:off x="867215" y="1513150"/>
            <a:ext cx="351985" cy="484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2819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EU approach for new ML strategy  </a:t>
            </a:r>
            <a:endParaRPr lang="en-GB" dirty="0"/>
          </a:p>
        </p:txBody>
      </p:sp>
      <p:sp>
        <p:nvSpPr>
          <p:cNvPr id="7" name="TextBox 6"/>
          <p:cNvSpPr txBox="1"/>
          <p:nvPr/>
        </p:nvSpPr>
        <p:spPr>
          <a:xfrm>
            <a:off x="728042" y="1410488"/>
            <a:ext cx="8128091" cy="3736577"/>
          </a:xfrm>
          <a:prstGeom prst="rect">
            <a:avLst/>
          </a:prstGeom>
          <a:noFill/>
        </p:spPr>
        <p:txBody>
          <a:bodyPr wrap="square" tIns="180000" rtlCol="0">
            <a:spAutoFit/>
          </a:bodyPr>
          <a:lstStyle/>
          <a:p>
            <a:pPr lvl="0">
              <a:spcAft>
                <a:spcPts val="600"/>
              </a:spcAft>
            </a:pPr>
            <a:r>
              <a:rPr lang="en-US" b="1" dirty="0">
                <a:solidFill>
                  <a:srgbClr val="034EA2"/>
                </a:solidFill>
              </a:rPr>
              <a:t>Implementation of the new Multilateralism Strategy</a:t>
            </a:r>
          </a:p>
          <a:p>
            <a:pPr lvl="0">
              <a:spcAft>
                <a:spcPts val="600"/>
              </a:spcAft>
            </a:pPr>
            <a:endParaRPr lang="en-IE" b="1" dirty="0">
              <a:solidFill>
                <a:srgbClr val="034EA2"/>
              </a:solidFill>
              <a:latin typeface="Arial"/>
            </a:endParaRPr>
          </a:p>
          <a:p>
            <a:pPr marL="285750" lvl="0" indent="-285750">
              <a:spcAft>
                <a:spcPts val="600"/>
              </a:spcAft>
              <a:buFont typeface="Arial" panose="020B0604020202020204" pitchFamily="34" charset="0"/>
              <a:buChar char="•"/>
            </a:pPr>
            <a:r>
              <a:rPr lang="en-US" dirty="0"/>
              <a:t>The new </a:t>
            </a:r>
            <a:r>
              <a:rPr lang="en-US" u="sng" dirty="0"/>
              <a:t>EU financial cycle </a:t>
            </a:r>
            <a:r>
              <a:rPr lang="en-US" dirty="0"/>
              <a:t>and its innovative instruments as drivers for reforms and efficiency </a:t>
            </a:r>
          </a:p>
          <a:p>
            <a:pPr marL="285750" lvl="0" indent="-285750">
              <a:spcAft>
                <a:spcPts val="600"/>
              </a:spcAft>
              <a:buFont typeface="Arial" panose="020B0604020202020204" pitchFamily="34" charset="0"/>
              <a:buChar char="•"/>
            </a:pPr>
            <a:r>
              <a:rPr lang="en-US" dirty="0"/>
              <a:t>The </a:t>
            </a:r>
            <a:r>
              <a:rPr lang="en-US" u="sng" dirty="0"/>
              <a:t>Team Europe approach </a:t>
            </a:r>
            <a:r>
              <a:rPr lang="en-US" dirty="0"/>
              <a:t>allows us to define a common agenda and to leverage EU and MS funding, normative power and strong country presence </a:t>
            </a:r>
          </a:p>
          <a:p>
            <a:pPr marL="285750" lvl="0" indent="-285750">
              <a:spcAft>
                <a:spcPts val="600"/>
              </a:spcAft>
              <a:buFont typeface="Arial" panose="020B0604020202020204" pitchFamily="34" charset="0"/>
              <a:buChar char="•"/>
            </a:pPr>
            <a:r>
              <a:rPr lang="en-US" dirty="0"/>
              <a:t>Team Europe approach should also translate into </a:t>
            </a:r>
            <a:r>
              <a:rPr lang="en-US" u="sng" dirty="0"/>
              <a:t>more coordination at and with the UN</a:t>
            </a:r>
            <a:r>
              <a:rPr lang="en-US" dirty="0"/>
              <a:t>, as well as International Organisations and IFIs</a:t>
            </a:r>
          </a:p>
          <a:p>
            <a:pPr marL="285750" lvl="0" indent="-285750">
              <a:spcAft>
                <a:spcPts val="600"/>
              </a:spcAft>
              <a:buFont typeface="Arial" panose="020B0604020202020204" pitchFamily="34" charset="0"/>
              <a:buChar char="•"/>
            </a:pPr>
            <a:r>
              <a:rPr lang="en-US" dirty="0"/>
              <a:t>Our new way of working thus </a:t>
            </a:r>
            <a:r>
              <a:rPr lang="en-US" u="sng" dirty="0"/>
              <a:t>supports the UN Development system</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E" sz="1800" b="1" i="0" u="none" strike="noStrike" kern="1200" cap="none" spc="0" normalizeH="0" baseline="0" noProof="0" dirty="0">
              <a:ln>
                <a:noFill/>
              </a:ln>
              <a:solidFill>
                <a:srgbClr val="034EA2"/>
              </a:solidFill>
              <a:effectLst/>
              <a:uLnTx/>
              <a:uFillTx/>
              <a:latin typeface="Arial"/>
              <a:ea typeface="+mn-ea"/>
              <a:cs typeface="+mn-cs"/>
            </a:endParaRPr>
          </a:p>
        </p:txBody>
      </p:sp>
      <p:pic>
        <p:nvPicPr>
          <p:cNvPr id="4" name="Picture 3"/>
          <p:cNvPicPr>
            <a:picLocks noChangeAspect="1"/>
          </p:cNvPicPr>
          <p:nvPr/>
        </p:nvPicPr>
        <p:blipFill rotWithShape="1">
          <a:blip r:embed="rId4"/>
          <a:srcRect l="2126" t="13063" r="1999" b="13999"/>
          <a:stretch/>
        </p:blipFill>
        <p:spPr>
          <a:xfrm>
            <a:off x="1971675" y="4742489"/>
            <a:ext cx="3664123" cy="1858336"/>
          </a:xfrm>
          <a:prstGeom prst="rect">
            <a:avLst/>
          </a:prstGeom>
        </p:spPr>
      </p:pic>
    </p:spTree>
    <p:custDataLst>
      <p:tags r:id="rId1"/>
    </p:custDataLst>
    <p:extLst>
      <p:ext uri="{BB962C8B-B14F-4D97-AF65-F5344CB8AC3E}">
        <p14:creationId xmlns:p14="http://schemas.microsoft.com/office/powerpoint/2010/main" val="164543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Inclusive Multilateralism  </a:t>
            </a:r>
            <a:endParaRPr lang="en-GB" dirty="0"/>
          </a:p>
        </p:txBody>
      </p:sp>
      <p:sp>
        <p:nvSpPr>
          <p:cNvPr id="7" name="TextBox 6"/>
          <p:cNvSpPr txBox="1"/>
          <p:nvPr/>
        </p:nvSpPr>
        <p:spPr>
          <a:xfrm>
            <a:off x="728042" y="1410488"/>
            <a:ext cx="8128091" cy="4936906"/>
          </a:xfrm>
          <a:prstGeom prst="rect">
            <a:avLst/>
          </a:prstGeom>
          <a:noFill/>
        </p:spPr>
        <p:txBody>
          <a:bodyPr wrap="square" tIns="180000" rtlCol="0">
            <a:spAutoFit/>
          </a:bodyPr>
          <a:lstStyle/>
          <a:p>
            <a:pPr lvl="0"/>
            <a:r>
              <a:rPr lang="en-GB" b="1" dirty="0"/>
              <a:t>Inclusive Multilateralism</a:t>
            </a:r>
            <a:r>
              <a:rPr lang="en-GB" dirty="0"/>
              <a:t> as one key element of the JC and crucial part of ensuring the relevance of the multilateral system and preserving its legitimacy:</a:t>
            </a:r>
          </a:p>
          <a:p>
            <a:pPr lvl="0"/>
            <a:endParaRPr lang="en-GB" dirty="0"/>
          </a:p>
          <a:p>
            <a:pPr lvl="0"/>
            <a:endParaRPr lang="en-IE" dirty="0"/>
          </a:p>
          <a:p>
            <a:pPr lvl="0"/>
            <a:endParaRPr lang="en-IE" dirty="0"/>
          </a:p>
          <a:p>
            <a:pPr lvl="0"/>
            <a:endParaRPr lang="en-IE" dirty="0"/>
          </a:p>
          <a:p>
            <a:pPr lvl="0"/>
            <a:r>
              <a:rPr lang="en-IE" dirty="0"/>
              <a:t>We need to:</a:t>
            </a:r>
            <a:endParaRPr lang="en-GB" dirty="0"/>
          </a:p>
          <a:p>
            <a:pPr marL="285750" lvl="0" indent="-285750">
              <a:buFont typeface="Arial" panose="020B0604020202020204" pitchFamily="34" charset="0"/>
              <a:buChar char="•"/>
            </a:pPr>
            <a:r>
              <a:rPr lang="en-GB" dirty="0"/>
              <a:t>find ways to better address demands of citizen in terms of </a:t>
            </a:r>
          </a:p>
          <a:p>
            <a:pPr lvl="0"/>
            <a:r>
              <a:rPr lang="en-GB" dirty="0"/>
              <a:t>transparency, quality, inclusiveness and delivery</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work towards a truly inclusive multilateralism where the </a:t>
            </a:r>
          </a:p>
          <a:p>
            <a:pPr lvl="0"/>
            <a:r>
              <a:rPr lang="en-GB" dirty="0"/>
              <a:t>voices of civil society, the private sector, academia, youth and other stakeholders count </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mobilise a new, broader set of actors if we want </a:t>
            </a:r>
            <a:r>
              <a:rPr lang="en-US" dirty="0"/>
              <a:t>to address </a:t>
            </a:r>
          </a:p>
          <a:p>
            <a:pPr lvl="0"/>
            <a:r>
              <a:rPr lang="en-US" dirty="0"/>
              <a:t>twenty-first-century threats and challenges</a:t>
            </a:r>
            <a:endParaRPr lang="en-GB" dirty="0"/>
          </a:p>
          <a:p>
            <a:r>
              <a:rPr lang="en-GB" dirty="0"/>
              <a:t> </a:t>
            </a:r>
          </a:p>
        </p:txBody>
      </p:sp>
      <p:pic>
        <p:nvPicPr>
          <p:cNvPr id="2" name="Picture 1"/>
          <p:cNvPicPr>
            <a:picLocks noChangeAspect="1"/>
          </p:cNvPicPr>
          <p:nvPr/>
        </p:nvPicPr>
        <p:blipFill>
          <a:blip r:embed="rId4"/>
          <a:stretch>
            <a:fillRect/>
          </a:stretch>
        </p:blipFill>
        <p:spPr>
          <a:xfrm>
            <a:off x="7752450" y="3218216"/>
            <a:ext cx="820699" cy="862667"/>
          </a:xfrm>
          <a:prstGeom prst="rect">
            <a:avLst/>
          </a:prstGeom>
        </p:spPr>
      </p:pic>
      <p:pic>
        <p:nvPicPr>
          <p:cNvPr id="5" name="Picture 4"/>
          <p:cNvPicPr>
            <a:picLocks noChangeAspect="1"/>
          </p:cNvPicPr>
          <p:nvPr/>
        </p:nvPicPr>
        <p:blipFill>
          <a:blip r:embed="rId5"/>
          <a:stretch>
            <a:fillRect/>
          </a:stretch>
        </p:blipFill>
        <p:spPr>
          <a:xfrm>
            <a:off x="7622612" y="4264605"/>
            <a:ext cx="1058455" cy="848265"/>
          </a:xfrm>
          <a:prstGeom prst="rect">
            <a:avLst/>
          </a:prstGeom>
        </p:spPr>
      </p:pic>
      <p:pic>
        <p:nvPicPr>
          <p:cNvPr id="8" name="Picture 7"/>
          <p:cNvPicPr>
            <a:picLocks noChangeAspect="1"/>
          </p:cNvPicPr>
          <p:nvPr/>
        </p:nvPicPr>
        <p:blipFill>
          <a:blip r:embed="rId6"/>
          <a:stretch>
            <a:fillRect/>
          </a:stretch>
        </p:blipFill>
        <p:spPr>
          <a:xfrm>
            <a:off x="7622612" y="5153544"/>
            <a:ext cx="1080373" cy="1026653"/>
          </a:xfrm>
          <a:prstGeom prst="rect">
            <a:avLst/>
          </a:prstGeom>
        </p:spPr>
      </p:pic>
      <p:pic>
        <p:nvPicPr>
          <p:cNvPr id="4" name="Picture 3"/>
          <p:cNvPicPr>
            <a:picLocks noChangeAspect="1"/>
          </p:cNvPicPr>
          <p:nvPr/>
        </p:nvPicPr>
        <p:blipFill rotWithShape="1">
          <a:blip r:embed="rId7"/>
          <a:srcRect l="29113" t="52509" r="29758" b="40036"/>
          <a:stretch/>
        </p:blipFill>
        <p:spPr>
          <a:xfrm>
            <a:off x="842823" y="2263165"/>
            <a:ext cx="7521677" cy="766917"/>
          </a:xfrm>
          <a:prstGeom prst="rect">
            <a:avLst/>
          </a:prstGeom>
          <a:effectLst>
            <a:outerShdw blurRad="50800" dist="38100" dir="2700000" sx="101000" sy="101000" algn="tl" rotWithShape="0">
              <a:prstClr val="black">
                <a:alpha val="40000"/>
              </a:prstClr>
            </a:outerShdw>
          </a:effectLst>
        </p:spPr>
      </p:pic>
    </p:spTree>
    <p:custDataLst>
      <p:tags r:id="rId1"/>
    </p:custDataLst>
    <p:extLst>
      <p:ext uri="{BB962C8B-B14F-4D97-AF65-F5344CB8AC3E}">
        <p14:creationId xmlns:p14="http://schemas.microsoft.com/office/powerpoint/2010/main" val="264239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49305-0589-4407-9125-FB97FCFE54A6}"/>
              </a:ext>
            </a:extLst>
          </p:cNvPr>
          <p:cNvSpPr>
            <a:spLocks noGrp="1"/>
          </p:cNvSpPr>
          <p:nvPr>
            <p:ph type="title"/>
          </p:nvPr>
        </p:nvSpPr>
        <p:spPr/>
        <p:txBody>
          <a:bodyPr/>
          <a:lstStyle/>
          <a:p>
            <a:r>
              <a:rPr lang="en-IE" dirty="0"/>
              <a:t>Inclusive Multilateralism  </a:t>
            </a:r>
            <a:endParaRPr lang="en-GB" dirty="0"/>
          </a:p>
        </p:txBody>
      </p:sp>
      <p:sp>
        <p:nvSpPr>
          <p:cNvPr id="7" name="TextBox 6"/>
          <p:cNvSpPr txBox="1"/>
          <p:nvPr/>
        </p:nvSpPr>
        <p:spPr>
          <a:xfrm>
            <a:off x="728042" y="1410488"/>
            <a:ext cx="8128091" cy="1335920"/>
          </a:xfrm>
          <a:prstGeom prst="rect">
            <a:avLst/>
          </a:prstGeom>
          <a:noFill/>
        </p:spPr>
        <p:txBody>
          <a:bodyPr wrap="square" t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Examples from our </a:t>
            </a:r>
            <a:r>
              <a:rPr lang="en-GB" b="1" noProof="0" dirty="0">
                <a:solidFill>
                  <a:srgbClr val="4D4D4D"/>
                </a:solidFill>
                <a:latin typeface="Arial"/>
              </a:rPr>
              <a:t>d</a:t>
            </a:r>
            <a:r>
              <a:rPr lang="en-GB" b="1" dirty="0" err="1">
                <a:solidFill>
                  <a:srgbClr val="4D4D4D"/>
                </a:solidFill>
                <a:latin typeface="Arial"/>
              </a:rPr>
              <a:t>elegations</a:t>
            </a:r>
            <a:r>
              <a:rPr lang="en-GB" b="1" dirty="0">
                <a:solidFill>
                  <a:srgbClr val="4D4D4D"/>
                </a:solidFill>
                <a:latin typeface="Arial"/>
              </a:rPr>
              <a:t> at international organisations and IFIs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a:t>
            </a:r>
          </a:p>
        </p:txBody>
      </p:sp>
      <p:sp>
        <p:nvSpPr>
          <p:cNvPr id="4" name="TextBox 3"/>
          <p:cNvSpPr txBox="1"/>
          <p:nvPr/>
        </p:nvSpPr>
        <p:spPr>
          <a:xfrm>
            <a:off x="905266" y="1938348"/>
            <a:ext cx="3578892" cy="2767081"/>
          </a:xfrm>
          <a:prstGeom prst="rect">
            <a:avLst/>
          </a:prstGeom>
          <a:solidFill>
            <a:schemeClr val="bg2">
              <a:lumMod val="75000"/>
              <a:alpha val="52000"/>
            </a:schemeClr>
          </a:solidFill>
          <a:ln>
            <a:solidFill>
              <a:schemeClr val="accent1">
                <a:shade val="50000"/>
              </a:schemeClr>
            </a:solidFill>
          </a:ln>
        </p:spPr>
        <p:txBody>
          <a:bodyPr wrap="square" tIns="180000" rtlCol="0">
            <a:spAutoFit/>
          </a:bodyPr>
          <a:lstStyle/>
          <a:p>
            <a:pPr>
              <a:spcAft>
                <a:spcPts val="600"/>
              </a:spcAft>
            </a:pPr>
            <a:r>
              <a:rPr lang="en-US" sz="1600" b="1" dirty="0">
                <a:solidFill>
                  <a:schemeClr val="tx2"/>
                </a:solidFill>
              </a:rPr>
              <a:t>UN</a:t>
            </a:r>
          </a:p>
          <a:p>
            <a:pPr algn="just">
              <a:spcAft>
                <a:spcPts val="600"/>
              </a:spcAft>
            </a:pPr>
            <a:r>
              <a:rPr lang="en-US" sz="1600" dirty="0"/>
              <a:t>Executive Office of the SG has </a:t>
            </a:r>
            <a:r>
              <a:rPr lang="en-US" sz="1600" dirty="0" err="1"/>
              <a:t>organised</a:t>
            </a:r>
            <a:r>
              <a:rPr lang="en-US" sz="1600" dirty="0"/>
              <a:t> an inclusive consultation process on the </a:t>
            </a:r>
            <a:r>
              <a:rPr lang="en-US" sz="1600" b="1" dirty="0"/>
              <a:t>UN’s Common Agenda </a:t>
            </a:r>
            <a:r>
              <a:rPr lang="en-US" sz="1600" dirty="0"/>
              <a:t>leading to the SG’s report. Four different tracks on: intergovernmental reflection, thought leaders’ reflection, young thinkers and “We the Peoples” as input from broader civil society.</a:t>
            </a:r>
          </a:p>
        </p:txBody>
      </p:sp>
      <p:sp>
        <p:nvSpPr>
          <p:cNvPr id="6" name="TextBox 5"/>
          <p:cNvSpPr txBox="1"/>
          <p:nvPr/>
        </p:nvSpPr>
        <p:spPr>
          <a:xfrm>
            <a:off x="4671392" y="1938347"/>
            <a:ext cx="3657600" cy="2767081"/>
          </a:xfrm>
          <a:prstGeom prst="rect">
            <a:avLst/>
          </a:prstGeom>
          <a:solidFill>
            <a:schemeClr val="accent4">
              <a:lumMod val="40000"/>
              <a:lumOff val="60000"/>
              <a:alpha val="36000"/>
            </a:schemeClr>
          </a:solidFill>
          <a:ln>
            <a:solidFill>
              <a:schemeClr val="accent1">
                <a:shade val="50000"/>
              </a:schemeClr>
            </a:solidFill>
          </a:ln>
        </p:spPr>
        <p:txBody>
          <a:bodyPr wrap="square" tIns="180000" rtlCol="0">
            <a:spAutoFit/>
          </a:bodyPr>
          <a:lstStyle/>
          <a:p>
            <a:pPr algn="just">
              <a:spcAft>
                <a:spcPts val="600"/>
              </a:spcAft>
            </a:pPr>
            <a:r>
              <a:rPr lang="en-US" sz="1600" b="1" dirty="0">
                <a:solidFill>
                  <a:schemeClr val="tx2"/>
                </a:solidFill>
              </a:rPr>
              <a:t>WB/IMF</a:t>
            </a:r>
          </a:p>
          <a:p>
            <a:pPr algn="just">
              <a:spcAft>
                <a:spcPts val="600"/>
              </a:spcAft>
            </a:pPr>
            <a:r>
              <a:rPr lang="en-US" sz="1600" dirty="0"/>
              <a:t>The Civil Society Policy Forum (CSPF), is an integral part of the IMF and WBG Spring and Annual Meetings, providing an open space for CSOs to dialogue and exchange views with WBG and IMF staff, their peers, government delegations, and other stakeholders on a wide range of topics.</a:t>
            </a:r>
            <a:endParaRPr lang="en-GB" sz="1600" dirty="0"/>
          </a:p>
        </p:txBody>
      </p:sp>
      <p:sp>
        <p:nvSpPr>
          <p:cNvPr id="9" name="TextBox 8"/>
          <p:cNvSpPr txBox="1"/>
          <p:nvPr/>
        </p:nvSpPr>
        <p:spPr>
          <a:xfrm>
            <a:off x="1428751" y="4871318"/>
            <a:ext cx="5229225" cy="1782196"/>
          </a:xfrm>
          <a:prstGeom prst="rect">
            <a:avLst/>
          </a:prstGeom>
          <a:solidFill>
            <a:schemeClr val="accent3">
              <a:lumMod val="75000"/>
              <a:alpha val="24000"/>
            </a:schemeClr>
          </a:solidFill>
          <a:ln>
            <a:solidFill>
              <a:schemeClr val="accent1">
                <a:shade val="50000"/>
              </a:schemeClr>
            </a:solidFill>
          </a:ln>
        </p:spPr>
        <p:txBody>
          <a:bodyPr wrap="square" tIns="180000" rtlCol="0">
            <a:spAutoFit/>
          </a:bodyPr>
          <a:lstStyle/>
          <a:p>
            <a:pPr algn="just">
              <a:spcAft>
                <a:spcPts val="600"/>
              </a:spcAft>
            </a:pPr>
            <a:r>
              <a:rPr lang="en-US" sz="1600" b="1" dirty="0">
                <a:solidFill>
                  <a:schemeClr val="tx2"/>
                </a:solidFill>
              </a:rPr>
              <a:t>UNEP</a:t>
            </a:r>
          </a:p>
          <a:p>
            <a:pPr algn="just">
              <a:spcAft>
                <a:spcPts val="600"/>
              </a:spcAft>
            </a:pPr>
            <a:r>
              <a:rPr lang="en-US" sz="1600" dirty="0"/>
              <a:t>The Geneva Environment Network (GEN) is a cooperative partnership of more than 100 environmental and sustainable development organisations. GEN </a:t>
            </a:r>
            <a:r>
              <a:rPr lang="en-US" sz="1600" dirty="0" err="1"/>
              <a:t>organises</a:t>
            </a:r>
            <a:r>
              <a:rPr lang="en-US" sz="1600" dirty="0"/>
              <a:t> events and promotes awareness on environmental issues..</a:t>
            </a:r>
            <a:endParaRPr lang="en-GB" sz="1600" dirty="0"/>
          </a:p>
        </p:txBody>
      </p:sp>
    </p:spTree>
    <p:custDataLst>
      <p:tags r:id="rId1"/>
    </p:custDataLst>
    <p:extLst>
      <p:ext uri="{BB962C8B-B14F-4D97-AF65-F5344CB8AC3E}">
        <p14:creationId xmlns:p14="http://schemas.microsoft.com/office/powerpoint/2010/main" val="188000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9113" t="52509" r="29758" b="40036"/>
          <a:stretch/>
        </p:blipFill>
        <p:spPr>
          <a:xfrm>
            <a:off x="711480" y="1229236"/>
            <a:ext cx="7521677" cy="766917"/>
          </a:xfrm>
          <a:prstGeom prst="rect">
            <a:avLst/>
          </a:prstGeom>
          <a:effectLst>
            <a:outerShdw blurRad="50800" dist="38100" dir="2700000" sx="101000" sy="101000" algn="tl" rotWithShape="0">
              <a:prstClr val="black">
                <a:alpha val="40000"/>
              </a:prstClr>
            </a:outerShdw>
          </a:effectLst>
        </p:spPr>
      </p:pic>
      <p:pic>
        <p:nvPicPr>
          <p:cNvPr id="7" name="Picture 6"/>
          <p:cNvPicPr>
            <a:picLocks noChangeAspect="1"/>
          </p:cNvPicPr>
          <p:nvPr/>
        </p:nvPicPr>
        <p:blipFill rotWithShape="1">
          <a:blip r:embed="rId4"/>
          <a:srcRect b="61676"/>
          <a:stretch/>
        </p:blipFill>
        <p:spPr>
          <a:xfrm>
            <a:off x="811493" y="5251104"/>
            <a:ext cx="7521677" cy="685870"/>
          </a:xfrm>
          <a:prstGeom prst="rect">
            <a:avLst/>
          </a:prstGeom>
          <a:effectLst>
            <a:outerShdw blurRad="50800" dist="38100" dir="2700000" sx="101000" sy="101000" algn="tl" rotWithShape="0">
              <a:prstClr val="black">
                <a:alpha val="40000"/>
              </a:prstClr>
            </a:outerShdw>
          </a:effectLst>
        </p:spPr>
      </p:pic>
      <p:sp>
        <p:nvSpPr>
          <p:cNvPr id="8" name="Rectangle 7"/>
          <p:cNvSpPr/>
          <p:nvPr/>
        </p:nvSpPr>
        <p:spPr>
          <a:xfrm>
            <a:off x="6258385" y="5722374"/>
            <a:ext cx="1974772" cy="171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5"/>
          <a:srcRect l="25080" t="40143" r="51936" b="22832"/>
          <a:stretch/>
        </p:blipFill>
        <p:spPr>
          <a:xfrm>
            <a:off x="2532805" y="2065086"/>
            <a:ext cx="3361119" cy="3045645"/>
          </a:xfrm>
          <a:prstGeom prst="rect">
            <a:avLst/>
          </a:prstGeom>
          <a:effectLst>
            <a:outerShdw blurRad="50800" dist="38100" dir="2700000" sx="101000" sy="101000" algn="tl" rotWithShape="0">
              <a:prstClr val="black">
                <a:alpha val="40000"/>
              </a:prstClr>
            </a:outerShdw>
          </a:effectLst>
        </p:spPr>
      </p:pic>
      <p:sp>
        <p:nvSpPr>
          <p:cNvPr id="14" name="Title 2">
            <a:extLst>
              <a:ext uri="{FF2B5EF4-FFF2-40B4-BE49-F238E27FC236}">
                <a16:creationId xmlns:a16="http://schemas.microsoft.com/office/drawing/2014/main" id="{9C149305-0589-4407-9125-FB97FCFE54A6}"/>
              </a:ext>
            </a:extLst>
          </p:cNvPr>
          <p:cNvSpPr>
            <a:spLocks noGrp="1"/>
          </p:cNvSpPr>
          <p:nvPr>
            <p:ph type="title"/>
          </p:nvPr>
        </p:nvSpPr>
        <p:spPr>
          <a:xfrm>
            <a:off x="711480" y="232676"/>
            <a:ext cx="7886700" cy="782357"/>
          </a:xfrm>
        </p:spPr>
        <p:txBody>
          <a:bodyPr/>
          <a:lstStyle/>
          <a:p>
            <a:r>
              <a:rPr lang="en-IE" sz="2000" dirty="0"/>
              <a:t>Inclusive Multilateralism in recent strategies by EU, Germany, UN </a:t>
            </a:r>
            <a:endParaRPr lang="en-GB" sz="2000" dirty="0"/>
          </a:p>
        </p:txBody>
      </p:sp>
    </p:spTree>
    <p:extLst>
      <p:ext uri="{BB962C8B-B14F-4D97-AF65-F5344CB8AC3E}">
        <p14:creationId xmlns:p14="http://schemas.microsoft.com/office/powerpoint/2010/main" val="1335792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ewH25rtC"/>
  <p:tag name="ARTICULATE_SLIDE_COUNT" val="6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tIns="180000" rtlCol="0">
        <a:spAutoFit/>
      </a:bodyPr>
      <a:lstStyle>
        <a:defPPr algn="ctr">
          <a:spcAft>
            <a:spcPts val="600"/>
          </a:spcAft>
          <a:defRPr sz="1600" b="1" dirty="0" smtClean="0">
            <a:solidFill>
              <a:schemeClr val="tx2"/>
            </a:solidFill>
          </a:defRPr>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8ED94F317062419A5D0920C936A1D9" ma:contentTypeVersion="1" ma:contentTypeDescription="Create a new document." ma:contentTypeScope="" ma:versionID="6953a4ae132427c3ef54e4945a42b8d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F47F6-3FA3-4526-82D1-6B48C094491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9AF16A6B-94CD-4F6E-B607-09E7AA5554E7}">
  <ds:schemaRefs>
    <ds:schemaRef ds:uri="http://schemas.microsoft.com/sharepoint/v3/contenttype/forms"/>
  </ds:schemaRefs>
</ds:datastoreItem>
</file>

<file path=customXml/itemProps3.xml><?xml version="1.0" encoding="utf-8"?>
<ds:datastoreItem xmlns:ds="http://schemas.openxmlformats.org/officeDocument/2006/customXml" ds:itemID="{E5B47E79-EE72-44BE-986D-7F8A94A3D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16635</TotalTime>
  <Words>2113</Words>
  <Application>Microsoft Macintosh PowerPoint</Application>
  <PresentationFormat>On-screen Show (4:3)</PresentationFormat>
  <Paragraphs>185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EC Square Sans Cond Pro</vt:lpstr>
      <vt:lpstr>Office Theme</vt:lpstr>
      <vt:lpstr>Consultation on Inclusive Multilateralism, Monday, 13 September  Joint Communication  on strengthening the EU’s contribution to rules-based multilateralism</vt:lpstr>
      <vt:lpstr>Why a new strategy on Multilateralism?</vt:lpstr>
      <vt:lpstr>EU Joint Communication: An EU vision and ambition for Multilateralism</vt:lpstr>
      <vt:lpstr>EU Multilateralism Strategy</vt:lpstr>
      <vt:lpstr>EU Multilateralism Strategy</vt:lpstr>
      <vt:lpstr>EU approach for new ML strategy  </vt:lpstr>
      <vt:lpstr>Inclusive Multilateralism  </vt:lpstr>
      <vt:lpstr>Inclusive Multilateralism  </vt:lpstr>
      <vt:lpstr>Inclusive Multilateralism in recent strategies by EU, Germany, UN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Sara Simon</cp:lastModifiedBy>
  <cp:revision>461</cp:revision>
  <dcterms:created xsi:type="dcterms:W3CDTF">2019-08-09T12:06:42Z</dcterms:created>
  <dcterms:modified xsi:type="dcterms:W3CDTF">2021-09-13T09:20:57Z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0x010100018ED94F317062419A5D0920C936A1D9</vt:lpwstr>
  </property>
  <property fmtid="{D5CDD505-2E9C-101B-9397-08002B2CF9AE}" pid="3" name="ArticulateGUID">
    <vt:lpwstr>03243DFF-DED5-46C5-B8F7-65B6F8E68666</vt:lpwstr>
  </property>
  <property fmtid="{D5CDD505-2E9C-101B-9397-08002B2CF9AE}" pid="4" name="ArticulatePath">
    <vt:lpwstr>EC template</vt:lpwstr>
  </property>
</Properties>
</file>