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8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charset="0"/>
        <a:ea typeface="ＭＳ Ｐゴシック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8050" y="5397500"/>
            <a:ext cx="10668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5373688"/>
            <a:ext cx="10668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316913" y="0"/>
            <a:ext cx="863600" cy="6858000"/>
            <a:chOff x="5225" y="0"/>
            <a:chExt cx="544" cy="4320"/>
          </a:xfrm>
        </p:grpSpPr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  <p:grpSp>
          <p:nvGrpSpPr>
            <p:cNvPr id="8" name="Group 11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9" name="Rectangle 12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</a:endParaRPr>
              </a:p>
            </p:txBody>
          </p:sp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</a:endParaRPr>
              </a:p>
            </p:txBody>
          </p:sp>
          <p:sp>
            <p:nvSpPr>
              <p:cNvPr id="11" name="Rectangle 14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1300" b="1">
                    <a:solidFill>
                      <a:srgbClr val="103C72"/>
                    </a:solidFill>
                    <a:latin typeface="Century Gothic" charset="0"/>
                  </a:rPr>
                  <a:t>EuropeAid</a:t>
                </a:r>
                <a:endParaRPr lang="en-GB"/>
              </a:p>
            </p:txBody>
          </p:sp>
        </p:grpSp>
      </p:grpSp>
      <p:sp>
        <p:nvSpPr>
          <p:cNvPr id="263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938213"/>
          </a:xfrm>
          <a:ln algn="ctr"/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284538"/>
            <a:ext cx="7088187" cy="865187"/>
          </a:xfrm>
        </p:spPr>
        <p:txBody>
          <a:bodyPr/>
          <a:lstStyle>
            <a:lvl1pPr marL="0" indent="0">
              <a:buFont typeface="Times" charset="0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284663" y="6237288"/>
            <a:ext cx="2133600" cy="476250"/>
          </a:xfrm>
          <a:ln algn="ctr"/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55650" y="6237288"/>
            <a:ext cx="2895600" cy="476250"/>
          </a:xfrm>
        </p:spPr>
        <p:txBody>
          <a:bodyPr/>
          <a:lstStyle>
            <a:lvl1pPr>
              <a:defRPr>
                <a:solidFill>
                  <a:srgbClr val="103C72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>
          <a:ln algn="ctr"/>
        </p:spPr>
        <p:txBody>
          <a:bodyPr/>
          <a:lstStyle>
            <a:lvl1pPr eaLnBrk="0" hangingPunct="0">
              <a:lnSpc>
                <a:spcPts val="1400"/>
              </a:lnSpc>
              <a:defRPr>
                <a:solidFill>
                  <a:srgbClr val="103C72"/>
                </a:solidFill>
              </a:defRPr>
            </a:lvl1pPr>
          </a:lstStyle>
          <a:p>
            <a:fld id="{9E84103C-6221-48D0-AEB4-2A7BB5D4A07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9E14F-9181-4038-BDBF-DD73FFCE6D1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E3694-1617-4172-B615-0B99A8C4E4E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DF3CD-98A1-4641-8830-4192F2CC699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868AB-4076-4EA8-B90D-B11BFD7B6F4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1AC53-F119-425C-9C2B-9750435627B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C0CB7C-35F9-4691-BBF1-5C72F6BAC6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23C3C-2FFA-49C1-B14F-1822385F0A8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E3D144-BB8D-435A-A3AD-24DC04AC2A8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4BB8F2-9423-41BE-94DF-7EBFBEE9745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43427-F029-4294-91DD-CC47763BFB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7866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62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1400"/>
              </a:lnSpc>
              <a:defRPr sz="1000">
                <a:solidFill>
                  <a:srgbClr val="00A6C8"/>
                </a:solidFill>
                <a:latin typeface="Verdana" charset="0"/>
              </a:defRPr>
            </a:lvl1pPr>
          </a:lstStyle>
          <a:p>
            <a:endParaRPr lang="en-US"/>
          </a:p>
        </p:txBody>
      </p:sp>
      <p:sp>
        <p:nvSpPr>
          <p:cNvPr id="262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1400"/>
              </a:lnSpc>
              <a:defRPr sz="1000">
                <a:solidFill>
                  <a:srgbClr val="00A6C8"/>
                </a:solidFill>
                <a:latin typeface="Verdana" charset="0"/>
              </a:defRPr>
            </a:lvl1pPr>
          </a:lstStyle>
          <a:p>
            <a:endParaRPr lang="en-US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A6C8"/>
                </a:solidFill>
                <a:latin typeface="Verdana" charset="0"/>
              </a:defRPr>
            </a:lvl1pPr>
          </a:lstStyle>
          <a:p>
            <a:fld id="{25E17B6A-84F9-48BB-A9D5-B57FF0E968D7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8316913" y="0"/>
            <a:ext cx="863600" cy="6858000"/>
            <a:chOff x="5225" y="0"/>
            <a:chExt cx="544" cy="4320"/>
          </a:xfrm>
        </p:grpSpPr>
        <p:sp>
          <p:nvSpPr>
            <p:cNvPr id="262152" name="Rectangle 8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+mn-ea"/>
              </a:endParaRPr>
            </a:p>
          </p:txBody>
        </p: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262154" name="Rectangle 10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</a:endParaRPr>
              </a:p>
            </p:txBody>
          </p:sp>
          <p:sp>
            <p:nvSpPr>
              <p:cNvPr id="262155" name="Rectangle 11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a typeface="+mn-ea"/>
                </a:endParaRPr>
              </a:p>
            </p:txBody>
          </p:sp>
          <p:sp>
            <p:nvSpPr>
              <p:cNvPr id="262156" name="Rectangle 12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fr-FR" sz="1300" b="1">
                    <a:solidFill>
                      <a:srgbClr val="103C72"/>
                    </a:solidFill>
                    <a:latin typeface="Century Gothic" charset="0"/>
                  </a:rPr>
                  <a:t>EuropeAid</a:t>
                </a:r>
                <a:endParaRPr lang="en-GB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+mj-lt"/>
          <a:ea typeface="ＭＳ Ｐゴシック" pitchFamily="-106" charset="-128"/>
          <a:cs typeface="+mj-cs"/>
        </a:defRPr>
      </a:lvl1pPr>
      <a:lvl2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  <a:ea typeface="ＭＳ Ｐゴシック" pitchFamily="-106" charset="-128"/>
        </a:defRPr>
      </a:lvl2pPr>
      <a:lvl3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  <a:ea typeface="ＭＳ Ｐゴシック" pitchFamily="-106" charset="-128"/>
        </a:defRPr>
      </a:lvl3pPr>
      <a:lvl4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  <a:ea typeface="ＭＳ Ｐゴシック" pitchFamily="-106" charset="-128"/>
        </a:defRPr>
      </a:lvl4pPr>
      <a:lvl5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  <a:ea typeface="ＭＳ Ｐゴシック" pitchFamily="-106" charset="-128"/>
        </a:defRPr>
      </a:lvl5pPr>
      <a:lvl6pPr marL="4587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6pPr>
      <a:lvl7pPr marL="9159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7pPr>
      <a:lvl8pPr marL="13731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8pPr>
      <a:lvl9pPr marL="18303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9pPr>
    </p:titleStyle>
    <p:bodyStyle>
      <a:lvl1pPr marL="180975" indent="-18097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Font typeface="Times" charset="0"/>
        <a:buChar char="•"/>
        <a:defRPr sz="2000">
          <a:solidFill>
            <a:srgbClr val="103C72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SzPct val="60000"/>
        <a:buChar char="o"/>
        <a:defRPr sz="2000">
          <a:solidFill>
            <a:srgbClr val="103C72"/>
          </a:solidFill>
          <a:latin typeface="+mn-lt"/>
          <a:ea typeface="ＭＳ Ｐゴシック" charset="-128"/>
        </a:defRPr>
      </a:lvl2pPr>
      <a:lvl3pPr marL="1144588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SzPct val="65000"/>
        <a:buChar char="o"/>
        <a:defRPr sz="2000">
          <a:solidFill>
            <a:srgbClr val="103C7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6pPr>
      <a:lvl7pPr marL="29718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7pPr>
      <a:lvl8pPr marL="34290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8pPr>
      <a:lvl9pPr marL="38862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pPr marL="0" indent="0"/>
            <a:r>
              <a:rPr lang="en-GB" dirty="0" smtClean="0"/>
              <a:t>Brussels Governance Seminar, July 2011:</a:t>
            </a:r>
            <a:br>
              <a:rPr lang="en-GB" dirty="0" smtClean="0"/>
            </a:br>
            <a:r>
              <a:rPr lang="en-GB" dirty="0" smtClean="0"/>
              <a:t>Report on results of the Light Survey on Anti-Corruption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b="1" i="1" dirty="0" smtClean="0"/>
          </a:p>
          <a:p>
            <a:r>
              <a:rPr lang="en-GB" b="1" dirty="0" smtClean="0"/>
              <a:t>Dr Heather Marquette,</a:t>
            </a:r>
            <a:r>
              <a:rPr lang="en-GB" b="1" i="1" dirty="0" smtClean="0"/>
              <a:t> University of Birmingham</a:t>
            </a:r>
            <a:endParaRPr lang="en-US" b="1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/>
              <a:t>Question 1: Identify the top 3 challenges (in no particular order) related to corruption in your country.</a:t>
            </a:r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Responses centred on the issues of laws, political will, weakness of institutions, values, customs &amp; the problem of ‘big man’ politics</a:t>
            </a:r>
          </a:p>
          <a:p>
            <a:pPr lvl="1">
              <a:lnSpc>
                <a:spcPct val="100000"/>
              </a:lnSpc>
            </a:pPr>
            <a:r>
              <a:rPr lang="en-GB" sz="1800" dirty="0" smtClean="0">
                <a:ea typeface="ＭＳ Ｐゴシック" pitchFamily="-106" charset="-128"/>
              </a:rPr>
              <a:t>The power held by the executive is seen as one of the main challenges in relation to corruption</a:t>
            </a:r>
          </a:p>
          <a:p>
            <a:pPr lvl="1">
              <a:lnSpc>
                <a:spcPct val="100000"/>
              </a:lnSpc>
            </a:pPr>
            <a:endParaRPr lang="en-GB" sz="1800" dirty="0" smtClean="0">
              <a:ea typeface="ＭＳ Ｐゴシック" pitchFamily="-106" charset="-128"/>
            </a:endParaRPr>
          </a:p>
          <a:p>
            <a:pPr>
              <a:lnSpc>
                <a:spcPct val="100000"/>
              </a:lnSpc>
            </a:pPr>
            <a:r>
              <a:rPr lang="en-GB" sz="1800" dirty="0" smtClean="0"/>
              <a:t>Institutions entrusted with an anti-corruption mandate lack independence (‘toothless’)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Low salaries in the public sector helps lead to an overall acceptance of corruption</a:t>
            </a:r>
          </a:p>
          <a:p>
            <a:pPr lvl="1">
              <a:lnSpc>
                <a:spcPct val="100000"/>
              </a:lnSpc>
            </a:pPr>
            <a:r>
              <a:rPr lang="en-GB" sz="1800" dirty="0" smtClean="0">
                <a:ea typeface="ＭＳ Ｐゴシック" pitchFamily="-106" charset="-128"/>
              </a:rPr>
              <a:t>Governments concentrate on creating institutions and adopting laws, without consideration of changing peoples’ perspectives of corruption</a:t>
            </a:r>
            <a:endParaRPr lang="en-US" sz="1800" dirty="0" smtClean="0">
              <a:ea typeface="ＭＳ Ｐゴシック" pitchFamily="-106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/>
              <a:t>Question 2: According to your understanding, which institutions/sectors (3-5) are the most prone to corruption?</a:t>
            </a:r>
            <a:endParaRPr 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Almost all focused on public sector institutions, with only one respondent mentioning NGOs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Top institution is the police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Followed by other service sectors (e.g., health, education, revenue collection; agriculture; land allocation; etc)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Public procurement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The judiciary (only about half of respondents highlighted this though)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Two respondents only indicated local authorities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Question 3: Are there any significant anti-corruption measures that have been undertaken at the national level, and how has your delegation supported these efforts?</a:t>
            </a:r>
            <a:endParaRPr 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endParaRPr lang="en-GB" dirty="0" smtClean="0"/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Support largely for institution building, enacting laws and technical assistance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Institutional support for the establishment of anti-corruption bureaus or anti-corruption commissions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Technical and financial support towards legislation (e.g., whistleblower laws, constitutional reviews, the development of anti-corruption strategies/plans)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Indirect support (e.g., public financial management, auditing)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One respondent indicated support for educational strategies aimed at changing perspectives</a:t>
            </a:r>
          </a:p>
          <a:p>
            <a:pPr>
              <a:lnSpc>
                <a:spcPct val="100000"/>
              </a:lnSpc>
            </a:pPr>
            <a:endParaRPr lang="en-GB" sz="1800" dirty="0" smtClean="0"/>
          </a:p>
          <a:p>
            <a:pPr>
              <a:lnSpc>
                <a:spcPct val="100000"/>
              </a:lnSpc>
            </a:pPr>
            <a:r>
              <a:rPr lang="en-GB" sz="1800" dirty="0" smtClean="0"/>
              <a:t>One respondent indicated support for judicial reform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4: What is your </a:t>
            </a:r>
            <a:r>
              <a:rPr lang="en-US" i="1" dirty="0" smtClean="0"/>
              <a:t>personal</a:t>
            </a:r>
            <a:r>
              <a:rPr lang="en-US" dirty="0" smtClean="0"/>
              <a:t> understanding of corruption?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Almost all respondents gave the EC’s definition (‘the abuse of power for private gain’), from the 2003 communication [COM(2003)317]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Only one respondent based their response on their experience in country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Many highlighted specific corrupt activities (e.g., bribery fraud, embezzlement, nepotism)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One said that corruption is ‘a question of mentality, a habit that people develop and becomes a way of living’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One respondent linked corruption to </a:t>
            </a:r>
            <a:r>
              <a:rPr lang="en-US" sz="1800" dirty="0" err="1" smtClean="0"/>
              <a:t>democratisation</a:t>
            </a:r>
            <a:r>
              <a:rPr lang="en-US" sz="1800" dirty="0" smtClean="0"/>
              <a:t>, as the ‘only guarantee for structural solutions to corruption’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5: In the governance and PFM fields, are there any specific activities undertaken by your delegation to contribute to fight corruption?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Different responses indicate that support is at different stages in different countries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Examples include support for passing of laws; parliamentary reforms to improve oversight functions of committees such as the Public Accounts Committee; reduction of electoral corruption through the electoral cycle project; better fiscal management etc.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Most support seems to be going towards strengthening democratic and governance institutions, including Ombudsman and anti-corruption commissions</a:t>
            </a:r>
          </a:p>
          <a:p>
            <a:pPr>
              <a:lnSpc>
                <a:spcPct val="100000"/>
              </a:lnSpc>
            </a:pPr>
            <a:endParaRPr lang="en-US" sz="1800" dirty="0" smtClean="0"/>
          </a:p>
          <a:p>
            <a:pPr>
              <a:lnSpc>
                <a:spcPct val="100000"/>
              </a:lnSpc>
            </a:pPr>
            <a:r>
              <a:rPr lang="en-US" sz="1800" dirty="0" smtClean="0"/>
              <a:t>Few respondents included influence maintained through policy and high-level dialogue on corruption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6: To what extent do you feel that the anti-corruption efforts identified in question 5 address your top challenges identified in question 1?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r>
              <a:rPr lang="en-US" sz="1600" dirty="0" smtClean="0"/>
              <a:t>No (3 respondents): lack of leverage; lack of political will; too much emphasis on changing the laws and not enough on changing peoples’ mindsets</a:t>
            </a:r>
          </a:p>
          <a:p>
            <a:pPr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r>
              <a:rPr lang="en-US" sz="1600" dirty="0" smtClean="0"/>
              <a:t>Partly (2 respondents): donor division of </a:t>
            </a:r>
            <a:r>
              <a:rPr lang="en-US" sz="1600" dirty="0" err="1" smtClean="0"/>
              <a:t>labour</a:t>
            </a:r>
            <a:r>
              <a:rPr lang="en-US" sz="1600" dirty="0" smtClean="0"/>
              <a:t> in country means that delegations are not always able to work in areas where they feel the need is the greatest</a:t>
            </a:r>
          </a:p>
          <a:p>
            <a:pPr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r>
              <a:rPr lang="en-US" sz="1600" dirty="0" smtClean="0"/>
              <a:t>Yes (2 respondents): respondents felt their efforts were being very effective, although one pointed out that effectiveness should be judged in the long-term benefits</a:t>
            </a:r>
          </a:p>
          <a:p>
            <a:pPr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r>
              <a:rPr lang="en-US" sz="1600" dirty="0" smtClean="0"/>
              <a:t>Interestingly, this is the only question that a number of respondents answered with ‘n/a’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 jaune-white">
  <a:themeElements>
    <a:clrScheme name="En jaune-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 jaune-whi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103C7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103C7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n jaune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En jaune-white</Template>
  <TotalTime>62</TotalTime>
  <Words>693</Words>
  <Application>Microsoft Macintosh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En jaune-white</vt:lpstr>
      <vt:lpstr>Brussels Governance Seminar, July 2011: Report on results of the Light Survey on Anti-Corruption</vt:lpstr>
      <vt:lpstr>Question 1: Identify the top 3 challenges (in no particular order) related to corruption in your country.</vt:lpstr>
      <vt:lpstr>Question 2: According to your understanding, which institutions/sectors (3-5) are the most prone to corruption?</vt:lpstr>
      <vt:lpstr> Question 3: Are there any significant anti-corruption measures that have been undertaken at the national level, and how has your delegation supported these efforts?</vt:lpstr>
      <vt:lpstr>Question 4: What is your personal understanding of corruption?</vt:lpstr>
      <vt:lpstr>Question 5: In the governance and PFM fields, are there any specific activities undertaken by your delegation to contribute to fight corruption?</vt:lpstr>
      <vt:lpstr>Question 6: To what extent do you feel that the anti-corruption efforts identified in question 5 address your top challenges identified in question 1?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monacro</dc:creator>
  <cp:lastModifiedBy>Alisa Herrero Cangas</cp:lastModifiedBy>
  <cp:revision>13</cp:revision>
  <dcterms:created xsi:type="dcterms:W3CDTF">2011-06-30T17:22:52Z</dcterms:created>
  <dcterms:modified xsi:type="dcterms:W3CDTF">2011-06-30T17:23:01Z</dcterms:modified>
</cp:coreProperties>
</file>