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s/slide5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4.xml" ContentType="application/vnd.openxmlformats-officedocument.presentationml.slideLayout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88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GB"/>
    </a:defPPr>
    <a:lvl1pPr algn="ctr" rtl="0" fontAlgn="base">
      <a:spcBef>
        <a:spcPct val="0"/>
      </a:spcBef>
      <a:spcAft>
        <a:spcPct val="0"/>
      </a:spcAft>
      <a:defRPr kern="1200">
        <a:solidFill>
          <a:schemeClr val="bg2"/>
        </a:solidFill>
        <a:latin typeface="Arial" charset="0"/>
        <a:ea typeface="ＭＳ Ｐゴシック" pitchFamily="-106" charset="-128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bg2"/>
        </a:solidFill>
        <a:latin typeface="Arial" charset="0"/>
        <a:ea typeface="ＭＳ Ｐゴシック" pitchFamily="-106" charset="-128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bg2"/>
        </a:solidFill>
        <a:latin typeface="Arial" charset="0"/>
        <a:ea typeface="ＭＳ Ｐゴシック" pitchFamily="-106" charset="-128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bg2"/>
        </a:solidFill>
        <a:latin typeface="Arial" charset="0"/>
        <a:ea typeface="ＭＳ Ｐゴシック" pitchFamily="-106" charset="-128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bg2"/>
        </a:solidFill>
        <a:latin typeface="Arial" charset="0"/>
        <a:ea typeface="ＭＳ Ｐゴシック" pitchFamily="-106" charset="-128"/>
        <a:cs typeface="+mn-cs"/>
      </a:defRPr>
    </a:lvl5pPr>
    <a:lvl6pPr marL="2286000" algn="l" defTabSz="914400" rtl="0" eaLnBrk="1" latinLnBrk="0" hangingPunct="1">
      <a:defRPr kern="1200">
        <a:solidFill>
          <a:schemeClr val="bg2"/>
        </a:solidFill>
        <a:latin typeface="Arial" charset="0"/>
        <a:ea typeface="ＭＳ Ｐゴシック" pitchFamily="-106" charset="-128"/>
        <a:cs typeface="+mn-cs"/>
      </a:defRPr>
    </a:lvl6pPr>
    <a:lvl7pPr marL="2743200" algn="l" defTabSz="914400" rtl="0" eaLnBrk="1" latinLnBrk="0" hangingPunct="1">
      <a:defRPr kern="1200">
        <a:solidFill>
          <a:schemeClr val="bg2"/>
        </a:solidFill>
        <a:latin typeface="Arial" charset="0"/>
        <a:ea typeface="ＭＳ Ｐゴシック" pitchFamily="-106" charset="-128"/>
        <a:cs typeface="+mn-cs"/>
      </a:defRPr>
    </a:lvl7pPr>
    <a:lvl8pPr marL="3200400" algn="l" defTabSz="914400" rtl="0" eaLnBrk="1" latinLnBrk="0" hangingPunct="1">
      <a:defRPr kern="1200">
        <a:solidFill>
          <a:schemeClr val="bg2"/>
        </a:solidFill>
        <a:latin typeface="Arial" charset="0"/>
        <a:ea typeface="ＭＳ Ｐゴシック" pitchFamily="-106" charset="-128"/>
        <a:cs typeface="+mn-cs"/>
      </a:defRPr>
    </a:lvl8pPr>
    <a:lvl9pPr marL="3657600" algn="l" defTabSz="914400" rtl="0" eaLnBrk="1" latinLnBrk="0" hangingPunct="1">
      <a:defRPr kern="1200">
        <a:solidFill>
          <a:schemeClr val="bg2"/>
        </a:solidFill>
        <a:latin typeface="Arial" charset="0"/>
        <a:ea typeface="ＭＳ Ｐゴシック" pitchFamily="-106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90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58050" y="5397500"/>
            <a:ext cx="1066800" cy="127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5825" y="5373688"/>
            <a:ext cx="1066800" cy="127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Group 9"/>
          <p:cNvGrpSpPr>
            <a:grpSpLocks/>
          </p:cNvGrpSpPr>
          <p:nvPr/>
        </p:nvGrpSpPr>
        <p:grpSpPr bwMode="auto">
          <a:xfrm>
            <a:off x="8316913" y="0"/>
            <a:ext cx="863600" cy="6858000"/>
            <a:chOff x="5225" y="0"/>
            <a:chExt cx="544" cy="4320"/>
          </a:xfrm>
        </p:grpSpPr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>
              <a:off x="5533" y="0"/>
              <a:ext cx="227" cy="4320"/>
            </a:xfrm>
            <a:prstGeom prst="rect">
              <a:avLst/>
            </a:prstGeom>
            <a:solidFill>
              <a:srgbClr val="103C7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+mn-ea"/>
              </a:endParaRPr>
            </a:p>
          </p:txBody>
        </p:sp>
        <p:grpSp>
          <p:nvGrpSpPr>
            <p:cNvPr id="8" name="Group 11"/>
            <p:cNvGrpSpPr>
              <a:grpSpLocks/>
            </p:cNvGrpSpPr>
            <p:nvPr/>
          </p:nvGrpSpPr>
          <p:grpSpPr bwMode="auto">
            <a:xfrm>
              <a:off x="5225" y="430"/>
              <a:ext cx="544" cy="771"/>
              <a:chOff x="5225" y="430"/>
              <a:chExt cx="544" cy="771"/>
            </a:xfrm>
          </p:grpSpPr>
          <p:sp>
            <p:nvSpPr>
              <p:cNvPr id="9" name="Rectangle 12"/>
              <p:cNvSpPr>
                <a:spLocks noChangeArrowheads="1"/>
              </p:cNvSpPr>
              <p:nvPr/>
            </p:nvSpPr>
            <p:spPr bwMode="auto">
              <a:xfrm>
                <a:off x="5225" y="1020"/>
                <a:ext cx="544" cy="181"/>
              </a:xfrm>
              <a:prstGeom prst="rect">
                <a:avLst/>
              </a:prstGeom>
              <a:solidFill>
                <a:srgbClr val="F3D2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+mn-ea"/>
                </a:endParaRPr>
              </a:p>
            </p:txBody>
          </p:sp>
          <p:sp>
            <p:nvSpPr>
              <p:cNvPr id="10" name="Rectangle 13"/>
              <p:cNvSpPr>
                <a:spLocks noChangeArrowheads="1"/>
              </p:cNvSpPr>
              <p:nvPr/>
            </p:nvSpPr>
            <p:spPr bwMode="auto">
              <a:xfrm>
                <a:off x="5225" y="725"/>
                <a:ext cx="544" cy="181"/>
              </a:xfrm>
              <a:prstGeom prst="rect">
                <a:avLst/>
              </a:prstGeom>
              <a:solidFill>
                <a:srgbClr val="F3D2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+mn-ea"/>
                </a:endParaRPr>
              </a:p>
            </p:txBody>
          </p:sp>
          <p:sp>
            <p:nvSpPr>
              <p:cNvPr id="11" name="Rectangle 14"/>
              <p:cNvSpPr>
                <a:spLocks noChangeArrowheads="1"/>
              </p:cNvSpPr>
              <p:nvPr/>
            </p:nvSpPr>
            <p:spPr bwMode="auto">
              <a:xfrm>
                <a:off x="5225" y="430"/>
                <a:ext cx="544" cy="181"/>
              </a:xfrm>
              <a:prstGeom prst="rect">
                <a:avLst/>
              </a:prstGeom>
              <a:solidFill>
                <a:srgbClr val="F3D2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fr-FR" sz="1300" b="1">
                    <a:solidFill>
                      <a:srgbClr val="103C72"/>
                    </a:solidFill>
                    <a:latin typeface="Century Gothic" charset="0"/>
                  </a:rPr>
                  <a:t>EuropeAid</a:t>
                </a:r>
                <a:endParaRPr lang="en-GB"/>
              </a:p>
            </p:txBody>
          </p:sp>
        </p:grpSp>
      </p:grpSp>
      <p:sp>
        <p:nvSpPr>
          <p:cNvPr id="263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938213"/>
          </a:xfrm>
          <a:ln algn="ctr"/>
        </p:spPr>
        <p:txBody>
          <a:bodyPr/>
          <a:lstStyle>
            <a:lvl1pPr>
              <a:defRPr>
                <a:solidFill>
                  <a:srgbClr val="103C72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263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284538"/>
            <a:ext cx="7088187" cy="865187"/>
          </a:xfrm>
        </p:spPr>
        <p:txBody>
          <a:bodyPr/>
          <a:lstStyle>
            <a:lvl1pPr marL="0" indent="0">
              <a:buFont typeface="Times" charset="0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284663" y="6237288"/>
            <a:ext cx="2133600" cy="476250"/>
          </a:xfrm>
          <a:ln algn="ctr"/>
        </p:spPr>
        <p:txBody>
          <a:bodyPr/>
          <a:lstStyle>
            <a:lvl1pPr>
              <a:defRPr>
                <a:solidFill>
                  <a:srgbClr val="103C72"/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755650" y="6237288"/>
            <a:ext cx="2895600" cy="476250"/>
          </a:xfrm>
        </p:spPr>
        <p:txBody>
          <a:bodyPr/>
          <a:lstStyle>
            <a:lvl1pPr>
              <a:defRPr>
                <a:solidFill>
                  <a:srgbClr val="103C72"/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Rectangle 6"/>
          <p:cNvSpPr>
            <a:spLocks noGrp="1" noChangeArrowheads="1"/>
          </p:cNvSpPr>
          <p:nvPr>
            <p:ph type="sldNum" sz="quarter" idx="12"/>
          </p:nvPr>
        </p:nvSpPr>
        <p:spPr>
          <a:ln algn="ctr"/>
        </p:spPr>
        <p:txBody>
          <a:bodyPr/>
          <a:lstStyle>
            <a:lvl1pPr eaLnBrk="0" hangingPunct="0">
              <a:lnSpc>
                <a:spcPts val="1400"/>
              </a:lnSpc>
              <a:defRPr>
                <a:solidFill>
                  <a:srgbClr val="103C72"/>
                </a:solidFill>
              </a:defRPr>
            </a:lvl1pPr>
          </a:lstStyle>
          <a:p>
            <a:fld id="{9E84103C-6221-48D0-AEB4-2A7BB5D4A07A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49E14F-9181-4038-BDBF-DD73FFCE6D10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6022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6022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EE3694-1617-4172-B615-0B99A8C4E4E7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BDF3CD-98A1-4641-8830-4192F2CC6998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8868AB-4076-4EA8-B90D-B11BFD7B6F41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276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276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3C1AC53-F119-425C-9C2B-9750435627B1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C0CB7C-35F9-4691-BBF1-5C72F6BAC65E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423C3C-2FFA-49C1-B14F-1822385F0A87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E3D144-BB8D-435A-A3AD-24DC04AC2A81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4BB8F2-9423-41BE-94DF-7EBFBEE97450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B43427-F029-4294-91DD-CC47763BFB79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778668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27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62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lnSpc>
                <a:spcPts val="1400"/>
              </a:lnSpc>
              <a:defRPr sz="1000">
                <a:solidFill>
                  <a:srgbClr val="00A6C8"/>
                </a:solidFill>
                <a:latin typeface="Verdana" charset="0"/>
              </a:defRPr>
            </a:lvl1pPr>
          </a:lstStyle>
          <a:p>
            <a:endParaRPr lang="en-US"/>
          </a:p>
        </p:txBody>
      </p:sp>
      <p:sp>
        <p:nvSpPr>
          <p:cNvPr id="262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8313" y="6237288"/>
            <a:ext cx="2895600" cy="4762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lnSpc>
                <a:spcPts val="1400"/>
              </a:lnSpc>
              <a:defRPr sz="1000">
                <a:solidFill>
                  <a:srgbClr val="00A6C8"/>
                </a:solidFill>
                <a:latin typeface="Verdana" charset="0"/>
              </a:defRPr>
            </a:lvl1pPr>
          </a:lstStyle>
          <a:p>
            <a:endParaRPr lang="en-US"/>
          </a:p>
        </p:txBody>
      </p:sp>
      <p:sp>
        <p:nvSpPr>
          <p:cNvPr id="262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00A6C8"/>
                </a:solidFill>
                <a:latin typeface="Verdana" charset="0"/>
              </a:defRPr>
            </a:lvl1pPr>
          </a:lstStyle>
          <a:p>
            <a:fld id="{25E17B6A-84F9-48BB-A9D5-B57FF0E968D7}" type="slidenum">
              <a:rPr lang="en-GB"/>
              <a:pPr/>
              <a:t>‹#›</a:t>
            </a:fld>
            <a:endParaRPr lang="en-GB"/>
          </a:p>
        </p:txBody>
      </p:sp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8316913" y="0"/>
            <a:ext cx="863600" cy="6858000"/>
            <a:chOff x="5225" y="0"/>
            <a:chExt cx="544" cy="4320"/>
          </a:xfrm>
        </p:grpSpPr>
        <p:sp>
          <p:nvSpPr>
            <p:cNvPr id="262152" name="Rectangle 8"/>
            <p:cNvSpPr>
              <a:spLocks noChangeArrowheads="1"/>
            </p:cNvSpPr>
            <p:nvPr/>
          </p:nvSpPr>
          <p:spPr bwMode="auto">
            <a:xfrm>
              <a:off x="5533" y="0"/>
              <a:ext cx="227" cy="4320"/>
            </a:xfrm>
            <a:prstGeom prst="rect">
              <a:avLst/>
            </a:prstGeom>
            <a:solidFill>
              <a:srgbClr val="103C7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+mn-ea"/>
              </a:endParaRPr>
            </a:p>
          </p:txBody>
        </p:sp>
        <p:grpSp>
          <p:nvGrpSpPr>
            <p:cNvPr id="1033" name="Group 9"/>
            <p:cNvGrpSpPr>
              <a:grpSpLocks/>
            </p:cNvGrpSpPr>
            <p:nvPr/>
          </p:nvGrpSpPr>
          <p:grpSpPr bwMode="auto">
            <a:xfrm>
              <a:off x="5225" y="430"/>
              <a:ext cx="544" cy="771"/>
              <a:chOff x="5225" y="430"/>
              <a:chExt cx="544" cy="771"/>
            </a:xfrm>
          </p:grpSpPr>
          <p:sp>
            <p:nvSpPr>
              <p:cNvPr id="262154" name="Rectangle 10"/>
              <p:cNvSpPr>
                <a:spLocks noChangeArrowheads="1"/>
              </p:cNvSpPr>
              <p:nvPr/>
            </p:nvSpPr>
            <p:spPr bwMode="auto">
              <a:xfrm>
                <a:off x="5225" y="1020"/>
                <a:ext cx="544" cy="181"/>
              </a:xfrm>
              <a:prstGeom prst="rect">
                <a:avLst/>
              </a:prstGeom>
              <a:solidFill>
                <a:srgbClr val="F3D2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+mn-ea"/>
                </a:endParaRPr>
              </a:p>
            </p:txBody>
          </p:sp>
          <p:sp>
            <p:nvSpPr>
              <p:cNvPr id="262155" name="Rectangle 11"/>
              <p:cNvSpPr>
                <a:spLocks noChangeArrowheads="1"/>
              </p:cNvSpPr>
              <p:nvPr/>
            </p:nvSpPr>
            <p:spPr bwMode="auto">
              <a:xfrm>
                <a:off x="5225" y="725"/>
                <a:ext cx="544" cy="181"/>
              </a:xfrm>
              <a:prstGeom prst="rect">
                <a:avLst/>
              </a:prstGeom>
              <a:solidFill>
                <a:srgbClr val="F3D2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+mn-ea"/>
                </a:endParaRPr>
              </a:p>
            </p:txBody>
          </p:sp>
          <p:sp>
            <p:nvSpPr>
              <p:cNvPr id="262156" name="Rectangle 12"/>
              <p:cNvSpPr>
                <a:spLocks noChangeArrowheads="1"/>
              </p:cNvSpPr>
              <p:nvPr/>
            </p:nvSpPr>
            <p:spPr bwMode="auto">
              <a:xfrm>
                <a:off x="5225" y="430"/>
                <a:ext cx="544" cy="181"/>
              </a:xfrm>
              <a:prstGeom prst="rect">
                <a:avLst/>
              </a:prstGeom>
              <a:solidFill>
                <a:srgbClr val="F3D2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fr-FR" sz="1300" b="1">
                    <a:solidFill>
                      <a:srgbClr val="103C72"/>
                    </a:solidFill>
                    <a:latin typeface="Century Gothic" charset="0"/>
                  </a:rPr>
                  <a:t>EuropeAid</a:t>
                </a:r>
                <a:endParaRPr lang="en-GB"/>
              </a:p>
            </p:txBody>
          </p:sp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4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marL="1588" indent="-1588"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3D200"/>
          </a:solidFill>
          <a:latin typeface="+mj-lt"/>
          <a:ea typeface="ＭＳ Ｐゴシック" pitchFamily="-106" charset="-128"/>
          <a:cs typeface="+mj-cs"/>
        </a:defRPr>
      </a:lvl1pPr>
      <a:lvl2pPr marL="1588" indent="-1588"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3D200"/>
          </a:solidFill>
          <a:latin typeface="Verdana" pitchFamily="34" charset="0"/>
          <a:ea typeface="ＭＳ Ｐゴシック" pitchFamily="-106" charset="-128"/>
        </a:defRPr>
      </a:lvl2pPr>
      <a:lvl3pPr marL="1588" indent="-1588"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3D200"/>
          </a:solidFill>
          <a:latin typeface="Verdana" pitchFamily="34" charset="0"/>
          <a:ea typeface="ＭＳ Ｐゴシック" pitchFamily="-106" charset="-128"/>
        </a:defRPr>
      </a:lvl3pPr>
      <a:lvl4pPr marL="1588" indent="-1588"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3D200"/>
          </a:solidFill>
          <a:latin typeface="Verdana" pitchFamily="34" charset="0"/>
          <a:ea typeface="ＭＳ Ｐゴシック" pitchFamily="-106" charset="-128"/>
        </a:defRPr>
      </a:lvl4pPr>
      <a:lvl5pPr marL="1588" indent="-1588"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3D200"/>
          </a:solidFill>
          <a:latin typeface="Verdana" pitchFamily="34" charset="0"/>
          <a:ea typeface="ＭＳ Ｐゴシック" pitchFamily="-106" charset="-128"/>
        </a:defRPr>
      </a:lvl5pPr>
      <a:lvl6pPr marL="458788" algn="l" rtl="0" fontAlgn="base">
        <a:spcBef>
          <a:spcPct val="0"/>
        </a:spcBef>
        <a:spcAft>
          <a:spcPct val="0"/>
        </a:spcAft>
        <a:defRPr sz="2400" b="1">
          <a:solidFill>
            <a:srgbClr val="F3D200"/>
          </a:solidFill>
          <a:latin typeface="Verdana" pitchFamily="34" charset="0"/>
        </a:defRPr>
      </a:lvl6pPr>
      <a:lvl7pPr marL="915988" algn="l" rtl="0" fontAlgn="base">
        <a:spcBef>
          <a:spcPct val="0"/>
        </a:spcBef>
        <a:spcAft>
          <a:spcPct val="0"/>
        </a:spcAft>
        <a:defRPr sz="2400" b="1">
          <a:solidFill>
            <a:srgbClr val="F3D200"/>
          </a:solidFill>
          <a:latin typeface="Verdana" pitchFamily="34" charset="0"/>
        </a:defRPr>
      </a:lvl7pPr>
      <a:lvl8pPr marL="1373188" algn="l" rtl="0" fontAlgn="base">
        <a:spcBef>
          <a:spcPct val="0"/>
        </a:spcBef>
        <a:spcAft>
          <a:spcPct val="0"/>
        </a:spcAft>
        <a:defRPr sz="2400" b="1">
          <a:solidFill>
            <a:srgbClr val="F3D200"/>
          </a:solidFill>
          <a:latin typeface="Verdana" pitchFamily="34" charset="0"/>
        </a:defRPr>
      </a:lvl8pPr>
      <a:lvl9pPr marL="1830388" algn="l" rtl="0" fontAlgn="base">
        <a:spcBef>
          <a:spcPct val="0"/>
        </a:spcBef>
        <a:spcAft>
          <a:spcPct val="0"/>
        </a:spcAft>
        <a:defRPr sz="2400" b="1">
          <a:solidFill>
            <a:srgbClr val="F3D200"/>
          </a:solidFill>
          <a:latin typeface="Verdana" pitchFamily="34" charset="0"/>
        </a:defRPr>
      </a:lvl9pPr>
    </p:titleStyle>
    <p:bodyStyle>
      <a:lvl1pPr marL="180975" indent="-180975"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buFont typeface="Times" charset="0"/>
        <a:buChar char="•"/>
        <a:defRPr sz="2000">
          <a:solidFill>
            <a:srgbClr val="103C72"/>
          </a:solidFill>
          <a:latin typeface="+mn-lt"/>
          <a:ea typeface="ＭＳ Ｐゴシック" pitchFamily="-106" charset="-128"/>
          <a:cs typeface="+mn-cs"/>
        </a:defRPr>
      </a:lvl1pPr>
      <a:lvl2pPr marL="742950" indent="-285750"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buSzPct val="60000"/>
        <a:buChar char="o"/>
        <a:defRPr sz="2000">
          <a:solidFill>
            <a:srgbClr val="103C72"/>
          </a:solidFill>
          <a:latin typeface="+mn-lt"/>
          <a:ea typeface="ＭＳ Ｐゴシック" charset="-128"/>
        </a:defRPr>
      </a:lvl2pPr>
      <a:lvl3pPr marL="1144588" indent="-228600"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buChar char="•"/>
        <a:defRPr sz="2000">
          <a:solidFill>
            <a:srgbClr val="103C72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buSzPct val="65000"/>
        <a:buChar char="o"/>
        <a:defRPr sz="2000">
          <a:solidFill>
            <a:srgbClr val="103C72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buChar char="•"/>
        <a:defRPr sz="2000">
          <a:solidFill>
            <a:srgbClr val="103C72"/>
          </a:solidFill>
          <a:latin typeface="+mn-lt"/>
          <a:ea typeface="ＭＳ Ｐゴシック" charset="-128"/>
        </a:defRPr>
      </a:lvl5pPr>
      <a:lvl6pPr marL="2514600" indent="-228600"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buChar char="•"/>
        <a:defRPr sz="2000">
          <a:solidFill>
            <a:srgbClr val="103C72"/>
          </a:solidFill>
          <a:latin typeface="+mn-lt"/>
        </a:defRPr>
      </a:lvl6pPr>
      <a:lvl7pPr marL="2971800" indent="-228600"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buChar char="•"/>
        <a:defRPr sz="2000">
          <a:solidFill>
            <a:srgbClr val="103C72"/>
          </a:solidFill>
          <a:latin typeface="+mn-lt"/>
        </a:defRPr>
      </a:lvl7pPr>
      <a:lvl8pPr marL="3429000" indent="-228600"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buChar char="•"/>
        <a:defRPr sz="2000">
          <a:solidFill>
            <a:srgbClr val="103C72"/>
          </a:solidFill>
          <a:latin typeface="+mn-lt"/>
        </a:defRPr>
      </a:lvl8pPr>
      <a:lvl9pPr marL="3886200" indent="-228600"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buChar char="•"/>
        <a:defRPr sz="2000">
          <a:solidFill>
            <a:srgbClr val="103C7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ln/>
        </p:spPr>
        <p:txBody>
          <a:bodyPr/>
          <a:lstStyle/>
          <a:p>
            <a:pPr marL="0" indent="0"/>
            <a:r>
              <a:rPr lang="en-GB" dirty="0" smtClean="0"/>
              <a:t>Brussels Governance Seminar, July 2011:</a:t>
            </a:r>
            <a:br>
              <a:rPr lang="en-GB" dirty="0" smtClean="0"/>
            </a:br>
            <a:r>
              <a:rPr lang="en-GB" dirty="0" smtClean="0"/>
              <a:t>Report on results of the Light Survey on Anti-Corruption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GB" b="1" i="1" dirty="0" smtClean="0"/>
          </a:p>
          <a:p>
            <a:r>
              <a:rPr lang="en-GB" b="1" dirty="0" smtClean="0"/>
              <a:t>Dr Heather Marquette,</a:t>
            </a:r>
            <a:r>
              <a:rPr lang="en-GB" b="1" i="1" dirty="0" smtClean="0"/>
              <a:t> University of Birmingham</a:t>
            </a:r>
            <a:endParaRPr lang="en-US" b="1" i="1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indent="0" eaLnBrk="1" hangingPunct="1"/>
            <a:r>
              <a:rPr lang="en-GB" smtClean="0"/>
              <a:t>Question 1: Identify the top 3 challenges (in no particular order) related to corruption in your country.</a:t>
            </a:r>
            <a:endParaRPr lang="en-US" smtClean="0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endParaRPr lang="en-GB" sz="1800" dirty="0" smtClean="0"/>
          </a:p>
          <a:p>
            <a:pPr>
              <a:lnSpc>
                <a:spcPct val="100000"/>
              </a:lnSpc>
            </a:pPr>
            <a:r>
              <a:rPr lang="en-GB" sz="1800" dirty="0" smtClean="0"/>
              <a:t>Responses centred on the issues of laws, political will, weakness of institutions, values, customs &amp; the problem of ‘big man’ politics</a:t>
            </a:r>
          </a:p>
          <a:p>
            <a:pPr lvl="1">
              <a:lnSpc>
                <a:spcPct val="100000"/>
              </a:lnSpc>
            </a:pPr>
            <a:r>
              <a:rPr lang="en-GB" sz="1800" dirty="0" smtClean="0">
                <a:ea typeface="ＭＳ Ｐゴシック" pitchFamily="-106" charset="-128"/>
              </a:rPr>
              <a:t>The power held by the executive is seen as one of the main challenges in relation to corruption</a:t>
            </a:r>
          </a:p>
          <a:p>
            <a:pPr lvl="1">
              <a:lnSpc>
                <a:spcPct val="100000"/>
              </a:lnSpc>
            </a:pPr>
            <a:endParaRPr lang="en-GB" sz="1800" dirty="0" smtClean="0">
              <a:ea typeface="ＭＳ Ｐゴシック" pitchFamily="-106" charset="-128"/>
            </a:endParaRPr>
          </a:p>
          <a:p>
            <a:pPr>
              <a:lnSpc>
                <a:spcPct val="100000"/>
              </a:lnSpc>
            </a:pPr>
            <a:r>
              <a:rPr lang="en-GB" sz="1800" dirty="0" smtClean="0"/>
              <a:t>Institutions entrusted with an anti-corruption mandate lack independence (‘toothless’)</a:t>
            </a:r>
          </a:p>
          <a:p>
            <a:pPr>
              <a:lnSpc>
                <a:spcPct val="100000"/>
              </a:lnSpc>
            </a:pPr>
            <a:endParaRPr lang="en-GB" sz="1800" dirty="0" smtClean="0"/>
          </a:p>
          <a:p>
            <a:pPr>
              <a:lnSpc>
                <a:spcPct val="100000"/>
              </a:lnSpc>
            </a:pPr>
            <a:r>
              <a:rPr lang="en-GB" sz="1800" dirty="0" smtClean="0"/>
              <a:t>Low salaries in the public sector helps lead to an overall acceptance of corruption</a:t>
            </a:r>
          </a:p>
          <a:p>
            <a:pPr lvl="1">
              <a:lnSpc>
                <a:spcPct val="100000"/>
              </a:lnSpc>
            </a:pPr>
            <a:r>
              <a:rPr lang="en-GB" sz="1800" dirty="0" smtClean="0">
                <a:ea typeface="ＭＳ Ｐゴシック" pitchFamily="-106" charset="-128"/>
              </a:rPr>
              <a:t>Governments concentrate on creating institutions and adopting laws, without consideration of changing peoples’ perspectives of corruption</a:t>
            </a:r>
            <a:endParaRPr lang="en-US" sz="1800" dirty="0" smtClean="0">
              <a:ea typeface="ＭＳ Ｐゴシック" pitchFamily="-106" charset="-12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indent="0" eaLnBrk="1" hangingPunct="1"/>
            <a:r>
              <a:rPr lang="en-GB" smtClean="0"/>
              <a:t>Question 2: According to your understanding, which institutions/sectors (3-5) are the most prone to corruption?</a:t>
            </a:r>
            <a:endParaRPr lang="en-US" smtClean="0"/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endParaRPr lang="en-GB" sz="1800" dirty="0" smtClean="0"/>
          </a:p>
          <a:p>
            <a:pPr>
              <a:lnSpc>
                <a:spcPct val="100000"/>
              </a:lnSpc>
            </a:pPr>
            <a:r>
              <a:rPr lang="en-GB" sz="1800" dirty="0" smtClean="0"/>
              <a:t>Almost all focused on public sector institutions, with only one respondent mentioning NGOs</a:t>
            </a:r>
          </a:p>
          <a:p>
            <a:pPr>
              <a:lnSpc>
                <a:spcPct val="100000"/>
              </a:lnSpc>
            </a:pPr>
            <a:endParaRPr lang="en-GB" sz="1800" dirty="0" smtClean="0"/>
          </a:p>
          <a:p>
            <a:pPr>
              <a:lnSpc>
                <a:spcPct val="100000"/>
              </a:lnSpc>
            </a:pPr>
            <a:r>
              <a:rPr lang="en-GB" sz="1800" dirty="0" smtClean="0"/>
              <a:t>Top institution is the police</a:t>
            </a:r>
          </a:p>
          <a:p>
            <a:pPr>
              <a:lnSpc>
                <a:spcPct val="100000"/>
              </a:lnSpc>
            </a:pPr>
            <a:endParaRPr lang="en-GB" sz="1800" dirty="0" smtClean="0"/>
          </a:p>
          <a:p>
            <a:pPr>
              <a:lnSpc>
                <a:spcPct val="100000"/>
              </a:lnSpc>
            </a:pPr>
            <a:r>
              <a:rPr lang="en-GB" sz="1800" dirty="0" smtClean="0"/>
              <a:t>Followed by other service sectors (e.g., health, education, revenue collection; agriculture; land allocation; etc)</a:t>
            </a:r>
          </a:p>
          <a:p>
            <a:pPr>
              <a:lnSpc>
                <a:spcPct val="100000"/>
              </a:lnSpc>
            </a:pPr>
            <a:endParaRPr lang="en-GB" sz="1800" dirty="0" smtClean="0"/>
          </a:p>
          <a:p>
            <a:pPr>
              <a:lnSpc>
                <a:spcPct val="100000"/>
              </a:lnSpc>
            </a:pPr>
            <a:r>
              <a:rPr lang="en-GB" sz="1800" dirty="0" smtClean="0"/>
              <a:t>Public procurement</a:t>
            </a:r>
          </a:p>
          <a:p>
            <a:pPr>
              <a:lnSpc>
                <a:spcPct val="100000"/>
              </a:lnSpc>
            </a:pPr>
            <a:endParaRPr lang="en-GB" sz="1800" dirty="0" smtClean="0"/>
          </a:p>
          <a:p>
            <a:pPr>
              <a:lnSpc>
                <a:spcPct val="100000"/>
              </a:lnSpc>
            </a:pPr>
            <a:r>
              <a:rPr lang="en-GB" sz="1800" dirty="0" smtClean="0"/>
              <a:t>The judiciary (only about half of respondents highlighted this though)</a:t>
            </a:r>
          </a:p>
          <a:p>
            <a:pPr>
              <a:lnSpc>
                <a:spcPct val="100000"/>
              </a:lnSpc>
            </a:pPr>
            <a:endParaRPr lang="en-GB" sz="1800" dirty="0" smtClean="0"/>
          </a:p>
          <a:p>
            <a:pPr>
              <a:lnSpc>
                <a:spcPct val="100000"/>
              </a:lnSpc>
            </a:pPr>
            <a:r>
              <a:rPr lang="en-GB" sz="1800" dirty="0" smtClean="0"/>
              <a:t>Two respondents only indicated local authorities</a:t>
            </a:r>
            <a:endParaRPr lang="en-US" sz="1800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indent="0" eaLnBrk="1" hangingPunct="1"/>
            <a:r>
              <a:rPr lang="en-GB" smtClean="0"/>
              <a:t/>
            </a:r>
            <a:br>
              <a:rPr lang="en-GB" smtClean="0"/>
            </a:br>
            <a:r>
              <a:rPr lang="en-GB" smtClean="0"/>
              <a:t>Question 3: Are there any significant anti-corruption measures that have been undertaken at the national level, and how has your delegation supported these efforts?</a:t>
            </a:r>
            <a:endParaRPr lang="en-US" smtClean="0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Times" charset="0"/>
              <a:buNone/>
            </a:pPr>
            <a:endParaRPr lang="en-GB" dirty="0" smtClean="0"/>
          </a:p>
          <a:p>
            <a:pPr>
              <a:lnSpc>
                <a:spcPct val="100000"/>
              </a:lnSpc>
            </a:pPr>
            <a:endParaRPr lang="en-GB" sz="1800" dirty="0" smtClean="0"/>
          </a:p>
          <a:p>
            <a:pPr>
              <a:lnSpc>
                <a:spcPct val="100000"/>
              </a:lnSpc>
            </a:pPr>
            <a:r>
              <a:rPr lang="en-GB" sz="1800" dirty="0" smtClean="0"/>
              <a:t>Support largely for institution building, enacting laws and technical assistance</a:t>
            </a:r>
          </a:p>
          <a:p>
            <a:pPr>
              <a:lnSpc>
                <a:spcPct val="100000"/>
              </a:lnSpc>
            </a:pPr>
            <a:endParaRPr lang="en-GB" sz="1800" dirty="0" smtClean="0"/>
          </a:p>
          <a:p>
            <a:pPr>
              <a:lnSpc>
                <a:spcPct val="100000"/>
              </a:lnSpc>
            </a:pPr>
            <a:r>
              <a:rPr lang="en-GB" sz="1800" dirty="0" smtClean="0"/>
              <a:t>Institutional support for the establishment of anti-corruption bureaus or anti-corruption commissions</a:t>
            </a:r>
          </a:p>
          <a:p>
            <a:pPr>
              <a:lnSpc>
                <a:spcPct val="100000"/>
              </a:lnSpc>
            </a:pPr>
            <a:endParaRPr lang="en-GB" sz="1800" dirty="0" smtClean="0"/>
          </a:p>
          <a:p>
            <a:pPr>
              <a:lnSpc>
                <a:spcPct val="100000"/>
              </a:lnSpc>
            </a:pPr>
            <a:r>
              <a:rPr lang="en-GB" sz="1800" dirty="0" smtClean="0"/>
              <a:t>Technical and financial support towards legislation (e.g., whistleblower laws, constitutional reviews, the development of anti-corruption strategies/plans)</a:t>
            </a:r>
          </a:p>
          <a:p>
            <a:pPr>
              <a:lnSpc>
                <a:spcPct val="100000"/>
              </a:lnSpc>
            </a:pPr>
            <a:endParaRPr lang="en-GB" sz="1800" dirty="0" smtClean="0"/>
          </a:p>
          <a:p>
            <a:pPr>
              <a:lnSpc>
                <a:spcPct val="100000"/>
              </a:lnSpc>
            </a:pPr>
            <a:r>
              <a:rPr lang="en-GB" sz="1800" dirty="0" smtClean="0"/>
              <a:t>Indirect support (e.g., public financial management, auditing)</a:t>
            </a:r>
          </a:p>
          <a:p>
            <a:pPr>
              <a:lnSpc>
                <a:spcPct val="100000"/>
              </a:lnSpc>
            </a:pPr>
            <a:endParaRPr lang="en-GB" sz="1800" dirty="0" smtClean="0"/>
          </a:p>
          <a:p>
            <a:pPr>
              <a:lnSpc>
                <a:spcPct val="100000"/>
              </a:lnSpc>
            </a:pPr>
            <a:r>
              <a:rPr lang="en-GB" sz="1800" dirty="0" smtClean="0"/>
              <a:t>One respondent indicated support for educational strategies aimed at changing perspectives</a:t>
            </a:r>
          </a:p>
          <a:p>
            <a:pPr>
              <a:lnSpc>
                <a:spcPct val="100000"/>
              </a:lnSpc>
            </a:pPr>
            <a:endParaRPr lang="en-GB" sz="1800" dirty="0" smtClean="0"/>
          </a:p>
          <a:p>
            <a:pPr>
              <a:lnSpc>
                <a:spcPct val="100000"/>
              </a:lnSpc>
            </a:pPr>
            <a:r>
              <a:rPr lang="en-GB" sz="1800" dirty="0" smtClean="0"/>
              <a:t>One respondent indicated support for judicial reform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 4: What is your </a:t>
            </a:r>
            <a:r>
              <a:rPr lang="en-US" i="1" dirty="0" smtClean="0"/>
              <a:t>personal</a:t>
            </a:r>
            <a:r>
              <a:rPr lang="en-US" dirty="0" smtClean="0"/>
              <a:t> understanding of corruption?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endParaRPr lang="en-US" sz="1800" dirty="0" smtClean="0"/>
          </a:p>
          <a:p>
            <a:pPr>
              <a:lnSpc>
                <a:spcPct val="100000"/>
              </a:lnSpc>
            </a:pPr>
            <a:r>
              <a:rPr lang="en-US" sz="1800" dirty="0" smtClean="0"/>
              <a:t>Almost all respondents gave the EC’s definition (‘the abuse of power for private gain’), from the 2003 communication [COM(2003)317]</a:t>
            </a:r>
          </a:p>
          <a:p>
            <a:pPr>
              <a:lnSpc>
                <a:spcPct val="100000"/>
              </a:lnSpc>
            </a:pPr>
            <a:endParaRPr lang="en-US" sz="1800" dirty="0" smtClean="0"/>
          </a:p>
          <a:p>
            <a:pPr>
              <a:lnSpc>
                <a:spcPct val="100000"/>
              </a:lnSpc>
            </a:pPr>
            <a:r>
              <a:rPr lang="en-US" sz="1800" dirty="0" smtClean="0"/>
              <a:t>Only one respondent based their response on their experience in country</a:t>
            </a:r>
          </a:p>
          <a:p>
            <a:pPr>
              <a:lnSpc>
                <a:spcPct val="100000"/>
              </a:lnSpc>
            </a:pPr>
            <a:endParaRPr lang="en-US" sz="1800" dirty="0" smtClean="0"/>
          </a:p>
          <a:p>
            <a:pPr>
              <a:lnSpc>
                <a:spcPct val="100000"/>
              </a:lnSpc>
            </a:pPr>
            <a:r>
              <a:rPr lang="en-US" sz="1800" dirty="0" smtClean="0"/>
              <a:t>Many highlighted specific corrupt activities (e.g., bribery fraud, embezzlement, nepotism)</a:t>
            </a:r>
          </a:p>
          <a:p>
            <a:pPr>
              <a:lnSpc>
                <a:spcPct val="100000"/>
              </a:lnSpc>
            </a:pPr>
            <a:endParaRPr lang="en-US" sz="1800" dirty="0" smtClean="0"/>
          </a:p>
          <a:p>
            <a:pPr>
              <a:lnSpc>
                <a:spcPct val="100000"/>
              </a:lnSpc>
            </a:pPr>
            <a:r>
              <a:rPr lang="en-US" sz="1800" dirty="0" smtClean="0"/>
              <a:t>One said that corruption is ‘a question of mentality, a habit that people develop and becomes a way of living’</a:t>
            </a:r>
          </a:p>
          <a:p>
            <a:pPr>
              <a:lnSpc>
                <a:spcPct val="100000"/>
              </a:lnSpc>
            </a:pPr>
            <a:endParaRPr lang="en-US" sz="1800" dirty="0" smtClean="0"/>
          </a:p>
          <a:p>
            <a:pPr>
              <a:lnSpc>
                <a:spcPct val="100000"/>
              </a:lnSpc>
            </a:pPr>
            <a:r>
              <a:rPr lang="en-US" sz="1800" dirty="0" smtClean="0"/>
              <a:t>One respondent linked corruption to </a:t>
            </a:r>
            <a:r>
              <a:rPr lang="en-US" sz="1800" dirty="0" err="1" smtClean="0"/>
              <a:t>democratisation</a:t>
            </a:r>
            <a:r>
              <a:rPr lang="en-US" sz="1800" dirty="0" smtClean="0"/>
              <a:t>, as the ‘only guarantee for structural solutions to corruption’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Question 5: In the governance and PFM fields, are there any specific activities undertaken by your delegation to contribute to fight corruption?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endParaRPr lang="en-US" sz="1800" dirty="0" smtClean="0"/>
          </a:p>
          <a:p>
            <a:pPr>
              <a:lnSpc>
                <a:spcPct val="100000"/>
              </a:lnSpc>
            </a:pPr>
            <a:r>
              <a:rPr lang="en-US" sz="1800" dirty="0" smtClean="0"/>
              <a:t>Different responses indicate that support is at different stages in different countries</a:t>
            </a:r>
          </a:p>
          <a:p>
            <a:pPr>
              <a:lnSpc>
                <a:spcPct val="100000"/>
              </a:lnSpc>
            </a:pPr>
            <a:endParaRPr lang="en-US" sz="1800" dirty="0" smtClean="0"/>
          </a:p>
          <a:p>
            <a:pPr>
              <a:lnSpc>
                <a:spcPct val="100000"/>
              </a:lnSpc>
            </a:pPr>
            <a:r>
              <a:rPr lang="en-US" sz="1800" dirty="0" smtClean="0"/>
              <a:t>Examples include support for passing of laws; parliamentary reforms to improve oversight functions of committees such as the Public Accounts Committee; reduction of electoral corruption through the electoral cycle project; better fiscal management etc.</a:t>
            </a:r>
          </a:p>
          <a:p>
            <a:pPr>
              <a:lnSpc>
                <a:spcPct val="100000"/>
              </a:lnSpc>
            </a:pPr>
            <a:endParaRPr lang="en-US" sz="1800" dirty="0" smtClean="0"/>
          </a:p>
          <a:p>
            <a:pPr>
              <a:lnSpc>
                <a:spcPct val="100000"/>
              </a:lnSpc>
            </a:pPr>
            <a:r>
              <a:rPr lang="en-US" sz="1800" dirty="0" smtClean="0"/>
              <a:t>Most support seems to be going towards strengthening democratic and governance institutions, including Ombudsman and anti-corruption commissions</a:t>
            </a:r>
          </a:p>
          <a:p>
            <a:pPr>
              <a:lnSpc>
                <a:spcPct val="100000"/>
              </a:lnSpc>
            </a:pPr>
            <a:endParaRPr lang="en-US" sz="1800" dirty="0" smtClean="0"/>
          </a:p>
          <a:p>
            <a:pPr>
              <a:lnSpc>
                <a:spcPct val="100000"/>
              </a:lnSpc>
            </a:pPr>
            <a:r>
              <a:rPr lang="en-US" sz="1800" dirty="0" smtClean="0"/>
              <a:t>Few respondents included influence maintained through policy and high-level dialogue on corruption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Question 6: To what extent do you feel that the anti-corruption efforts identified in question 5 address your top challenges identified in question 1?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endParaRPr lang="en-US" sz="1600" dirty="0" smtClean="0"/>
          </a:p>
          <a:p>
            <a:pPr>
              <a:lnSpc>
                <a:spcPct val="100000"/>
              </a:lnSpc>
            </a:pPr>
            <a:r>
              <a:rPr lang="en-US" sz="1600" dirty="0" smtClean="0"/>
              <a:t>No (3 respondents): lack of leverage; lack of political will; too much emphasis on changing the laws and not enough on changing peoples’ mindsets</a:t>
            </a:r>
          </a:p>
          <a:p>
            <a:pPr>
              <a:lnSpc>
                <a:spcPct val="100000"/>
              </a:lnSpc>
            </a:pPr>
            <a:endParaRPr lang="en-US" sz="1600" dirty="0" smtClean="0"/>
          </a:p>
          <a:p>
            <a:pPr>
              <a:lnSpc>
                <a:spcPct val="100000"/>
              </a:lnSpc>
            </a:pPr>
            <a:r>
              <a:rPr lang="en-US" sz="1600" dirty="0" smtClean="0"/>
              <a:t>Partly (2 respondents): donor division of </a:t>
            </a:r>
            <a:r>
              <a:rPr lang="en-US" sz="1600" dirty="0" err="1" smtClean="0"/>
              <a:t>labour</a:t>
            </a:r>
            <a:r>
              <a:rPr lang="en-US" sz="1600" dirty="0" smtClean="0"/>
              <a:t> in country means that delegations are not always able to work in areas where they feel the need is the greatest</a:t>
            </a:r>
          </a:p>
          <a:p>
            <a:pPr>
              <a:lnSpc>
                <a:spcPct val="100000"/>
              </a:lnSpc>
            </a:pPr>
            <a:endParaRPr lang="en-US" sz="1600" dirty="0" smtClean="0"/>
          </a:p>
          <a:p>
            <a:pPr>
              <a:lnSpc>
                <a:spcPct val="100000"/>
              </a:lnSpc>
            </a:pPr>
            <a:r>
              <a:rPr lang="en-US" sz="1600" dirty="0" smtClean="0"/>
              <a:t>Yes (2 respondents): respondents felt their efforts were being very effective, although one pointed out that effectiveness should be judged in the long-term benefits</a:t>
            </a:r>
          </a:p>
          <a:p>
            <a:pPr>
              <a:lnSpc>
                <a:spcPct val="100000"/>
              </a:lnSpc>
            </a:pPr>
            <a:endParaRPr lang="en-US" sz="1600" dirty="0" smtClean="0"/>
          </a:p>
          <a:p>
            <a:pPr>
              <a:lnSpc>
                <a:spcPct val="100000"/>
              </a:lnSpc>
            </a:pPr>
            <a:r>
              <a:rPr lang="en-US" sz="1600" dirty="0" smtClean="0"/>
              <a:t>Interestingly, this is the only question that a number of respondents answered with ‘n/a’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En jaune-white">
  <a:themeElements>
    <a:clrScheme name="En jaune-whi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n jaune-whit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103C7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103C7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n jaune-whi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 jaune-whi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 jaune-whi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 jaune-whi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 jaune-whi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 jaune-whi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 jaune-whi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 jaune-whi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 jaune-whi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 jaune-whi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 jaune-whi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 jaune-whi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En jaune-white</Template>
  <TotalTime>62</TotalTime>
  <Words>693</Words>
  <Application>Microsoft Macintosh PowerPoint</Application>
  <PresentationFormat>On-screen Show (4:3)</PresentationFormat>
  <Paragraphs>68</Paragraphs>
  <Slides>7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En jaune-white</vt:lpstr>
      <vt:lpstr>Brussels Governance Seminar, July 2011: Report on results of the Light Survey on Anti-Corruption</vt:lpstr>
      <vt:lpstr>Question 1: Identify the top 3 challenges (in no particular order) related to corruption in your country.</vt:lpstr>
      <vt:lpstr>Question 2: According to your understanding, which institutions/sectors (3-5) are the most prone to corruption?</vt:lpstr>
      <vt:lpstr> Question 3: Are there any significant anti-corruption measures that have been undertaken at the national level, and how has your delegation supported these efforts?</vt:lpstr>
      <vt:lpstr>Question 4: What is your personal understanding of corruption?</vt:lpstr>
      <vt:lpstr>Question 5: In the governance and PFM fields, are there any specific activities undertaken by your delegation to contribute to fight corruption?</vt:lpstr>
      <vt:lpstr>Question 6: To what extent do you feel that the anti-corruption efforts identified in question 5 address your top challenges identified in question 1?</vt:lpstr>
    </vt:vector>
  </TitlesOfParts>
  <Company>European Commission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monacro</dc:creator>
  <cp:lastModifiedBy>Alisa Herrero Cangas</cp:lastModifiedBy>
  <cp:revision>13</cp:revision>
  <dcterms:created xsi:type="dcterms:W3CDTF">2011-06-30T17:22:52Z</dcterms:created>
  <dcterms:modified xsi:type="dcterms:W3CDTF">2011-06-30T17:23:01Z</dcterms:modified>
</cp:coreProperties>
</file>