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55" r:id="rId2"/>
    <p:sldId id="315" r:id="rId3"/>
    <p:sldId id="316" r:id="rId4"/>
    <p:sldId id="317" r:id="rId5"/>
    <p:sldId id="318" r:id="rId6"/>
    <p:sldId id="319" r:id="rId7"/>
    <p:sldId id="320" r:id="rId8"/>
    <p:sldId id="321" r:id="rId9"/>
    <p:sldId id="322" r:id="rId10"/>
    <p:sldId id="323" r:id="rId11"/>
    <p:sldId id="324" r:id="rId12"/>
    <p:sldId id="348" r:id="rId13"/>
    <p:sldId id="326" r:id="rId14"/>
    <p:sldId id="327" r:id="rId15"/>
    <p:sldId id="328" r:id="rId16"/>
    <p:sldId id="329" r:id="rId17"/>
    <p:sldId id="330" r:id="rId18"/>
    <p:sldId id="333" r:id="rId19"/>
    <p:sldId id="334" r:id="rId20"/>
    <p:sldId id="350" r:id="rId21"/>
    <p:sldId id="335" r:id="rId22"/>
    <p:sldId id="336" r:id="rId23"/>
    <p:sldId id="337" r:id="rId24"/>
    <p:sldId id="351" r:id="rId25"/>
    <p:sldId id="339" r:id="rId26"/>
    <p:sldId id="340" r:id="rId27"/>
    <p:sldId id="352" r:id="rId28"/>
    <p:sldId id="353" r:id="rId29"/>
    <p:sldId id="354" r:id="rId30"/>
    <p:sldId id="341" r:id="rId31"/>
    <p:sldId id="342" r:id="rId32"/>
    <p:sldId id="356" r:id="rId33"/>
    <p:sldId id="357" r:id="rId34"/>
    <p:sldId id="358" r:id="rId35"/>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3166CF"/>
    <a:srgbClr val="FF9966"/>
    <a:srgbClr val="3E6FD2"/>
    <a:srgbClr val="2D5EC1"/>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024" autoAdjust="0"/>
  </p:normalViewPr>
  <p:slideViewPr>
    <p:cSldViewPr>
      <p:cViewPr>
        <p:scale>
          <a:sx n="75" d="100"/>
          <a:sy n="75" d="100"/>
        </p:scale>
        <p:origin x="-944" y="664"/>
      </p:cViewPr>
      <p:guideLst>
        <p:guide orient="horz" pos="23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758A6F15-914C-4589-ACE6-E65A1A36D693}" type="slidenum">
              <a:rPr lang="en-GB"/>
              <a:pPr>
                <a:defRPr/>
              </a:pPr>
              <a:t>‹#›</a:t>
            </a:fld>
            <a:endParaRPr lang="en-GB" dirty="0"/>
          </a:p>
        </p:txBody>
      </p:sp>
    </p:spTree>
    <p:extLst>
      <p:ext uri="{BB962C8B-B14F-4D97-AF65-F5344CB8AC3E}">
        <p14:creationId xmlns:p14="http://schemas.microsoft.com/office/powerpoint/2010/main" val="3399896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AA3FFA35-CA4F-4AA3-9AE3-E56271BDB8B9}" type="slidenum">
              <a:rPr lang="en-GB"/>
              <a:pPr>
                <a:defRPr/>
              </a:pPr>
              <a:t>‹#›</a:t>
            </a:fld>
            <a:endParaRPr lang="en-GB" dirty="0"/>
          </a:p>
        </p:txBody>
      </p:sp>
    </p:spTree>
    <p:extLst>
      <p:ext uri="{BB962C8B-B14F-4D97-AF65-F5344CB8AC3E}">
        <p14:creationId xmlns:p14="http://schemas.microsoft.com/office/powerpoint/2010/main" val="1017319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55300"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US" smtClean="0"/>
              <a:t>Environment Integration in EC Development Co-operation</a:t>
            </a: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ct val="0"/>
              </a:spcBef>
              <a:defRPr/>
            </a:pPr>
            <a:r>
              <a:rPr lang="en-GB" dirty="0" smtClean="0">
                <a:ea typeface="ＭＳ Ｐゴシック" pitchFamily="34" charset="-128"/>
              </a:rPr>
              <a:t>At national level, a high-level formal or informal climate change coordinating structure can support the overall response – but should catalyse it rather than act as a substitute for action by other government agencies.</a:t>
            </a:r>
          </a:p>
          <a:p>
            <a:pPr eaLnBrk="1" hangingPunct="1">
              <a:spcBef>
                <a:spcPct val="0"/>
              </a:spcBef>
              <a:defRPr/>
            </a:pPr>
            <a:r>
              <a:rPr lang="en-GB" dirty="0" smtClean="0">
                <a:ea typeface="ＭＳ Ｐゴシック" pitchFamily="34" charset="-128"/>
              </a:rPr>
              <a:t>Central body with a coordination mandate and decision-making power over line ministries, in particular with regard to budget allocation:</a:t>
            </a:r>
          </a:p>
          <a:p>
            <a:pPr eaLnBrk="1" hangingPunct="1">
              <a:spcBef>
                <a:spcPct val="0"/>
              </a:spcBef>
              <a:defRPr/>
            </a:pPr>
            <a:endParaRPr lang="en-GB" dirty="0" smtClean="0">
              <a:ea typeface="ＭＳ Ｐゴシック" pitchFamily="34" charset="-128"/>
            </a:endParaRPr>
          </a:p>
          <a:p>
            <a:pPr eaLnBrk="1" hangingPunct="1">
              <a:spcBef>
                <a:spcPct val="0"/>
              </a:spcBef>
              <a:defRPr/>
            </a:pPr>
            <a:endParaRPr lang="en-GB"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800" dirty="0" smtClean="0">
                <a:ea typeface="ＭＳ Ｐゴシック" pitchFamily="34" charset="-128"/>
              </a:rPr>
              <a:t>Move coordination of sustainable development/climate adaptation/mitigation to a central body with a coordination mandate and decision-making power over line ministries,</a:t>
            </a:r>
            <a:r>
              <a:rPr lang="en-GB" sz="1800" baseline="0" dirty="0" smtClean="0">
                <a:ea typeface="ＭＳ Ｐゴシック" pitchFamily="34" charset="-128"/>
              </a:rPr>
              <a:t> in particular with regard to budget allocation, </a:t>
            </a:r>
            <a:r>
              <a:rPr lang="en-GB" sz="1800" dirty="0" smtClean="0">
                <a:ea typeface="ＭＳ Ｐゴシック" pitchFamily="34" charset="-128"/>
              </a:rPr>
              <a:t>e.g. Office of the President or Prime Minister, Ministry of Finance, Ministry of Planning or equivalent</a:t>
            </a:r>
          </a:p>
          <a:p>
            <a:pPr>
              <a:defRPr/>
            </a:pPr>
            <a:endParaRPr lang="en-GB" sz="1800" dirty="0" smtClean="0">
              <a:ea typeface="ＭＳ Ｐゴシック" pitchFamily="34" charset="-128"/>
            </a:endParaRPr>
          </a:p>
          <a:p>
            <a:pPr lvl="1">
              <a:defRPr/>
            </a:pPr>
            <a:r>
              <a:rPr lang="en-GB" sz="1800" dirty="0" smtClean="0">
                <a:ea typeface="ＭＳ Ｐゴシック" pitchFamily="34" charset="-128"/>
              </a:rPr>
              <a:t>e.g. China: National Development &amp; Reform Commission</a:t>
            </a:r>
          </a:p>
          <a:p>
            <a:pPr lvl="1">
              <a:defRPr/>
            </a:pPr>
            <a:r>
              <a:rPr lang="en-GB" sz="1800" dirty="0" smtClean="0">
                <a:ea typeface="ＭＳ Ｐゴシック" pitchFamily="34" charset="-128"/>
              </a:rPr>
              <a:t>e.g. Kenya: Office of the President</a:t>
            </a:r>
          </a:p>
          <a:p>
            <a:pPr eaLnBrk="1" hangingPunct="1">
              <a:spcBef>
                <a:spcPct val="0"/>
              </a:spcBef>
              <a:defRPr/>
            </a:pPr>
            <a:endParaRPr lang="en-GB" dirty="0" smtClean="0">
              <a:ea typeface="ＭＳ Ｐゴシック" pitchFamily="34" charset="-128"/>
            </a:endParaRPr>
          </a:p>
          <a:p>
            <a:pPr lvl="1">
              <a:defRPr/>
            </a:pPr>
            <a:endParaRPr lang="en-GB" sz="1800" dirty="0" smtClean="0">
              <a:ea typeface="ＭＳ Ｐゴシック" pitchFamily="34" charset="-128"/>
            </a:endParaRPr>
          </a:p>
          <a:p>
            <a:pPr>
              <a:defRPr/>
            </a:pPr>
            <a:r>
              <a:rPr lang="en-GB" sz="1800" dirty="0" smtClean="0">
                <a:ea typeface="ＭＳ Ｐゴシック" pitchFamily="34" charset="-128"/>
              </a:rPr>
              <a:t>Establish or strengthen coordination mechanisms, with a clear allocation of responsibilities and permanent arrangements</a:t>
            </a:r>
          </a:p>
          <a:p>
            <a:pPr lvl="1">
              <a:defRPr/>
            </a:pPr>
            <a:r>
              <a:rPr lang="en-GB" sz="1800" dirty="0" smtClean="0">
                <a:ea typeface="ＭＳ Ｐゴシック" pitchFamily="34" charset="-128"/>
              </a:rPr>
              <a:t>e.g. Mexico: Inter-Ministerial Commission on Climate Change (CICC) with dedicated working groups</a:t>
            </a:r>
          </a:p>
          <a:p>
            <a:pPr eaLnBrk="1" hangingPunct="1">
              <a:spcBef>
                <a:spcPct val="0"/>
              </a:spcBef>
              <a:defRPr/>
            </a:pPr>
            <a:endParaRPr lang="en-GB" dirty="0"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C5B452B3-75DB-4D64-8D29-703D1A5B2411}" type="slidenum">
              <a:rPr lang="en-GB" smtClean="0"/>
              <a:pPr eaLnBrk="1" hangingPunct="1"/>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ct val="0"/>
              </a:spcBef>
              <a:defRPr/>
            </a:pPr>
            <a:r>
              <a:rPr lang="en-GB" dirty="0" smtClean="0">
                <a:ea typeface="ＭＳ Ｐゴシック" pitchFamily="34" charset="-128"/>
              </a:rPr>
              <a:t>At national level, a high-level formal or informal climate change coordinating structure can support the overall response – but should catalyse it rather than act as a substitute for action by other government agencies.</a:t>
            </a:r>
          </a:p>
          <a:p>
            <a:pPr eaLnBrk="1" hangingPunct="1">
              <a:spcBef>
                <a:spcPct val="0"/>
              </a:spcBef>
              <a:defRPr/>
            </a:pPr>
            <a:r>
              <a:rPr lang="en-GB" dirty="0" smtClean="0">
                <a:ea typeface="ＭＳ Ｐゴシック" pitchFamily="34" charset="-128"/>
              </a:rPr>
              <a:t>Central body with a coordination mandate and decision-making power over line ministries, in particular with regard to budget allocation:</a:t>
            </a:r>
          </a:p>
          <a:p>
            <a:pPr eaLnBrk="1" hangingPunct="1">
              <a:spcBef>
                <a:spcPct val="0"/>
              </a:spcBef>
              <a:defRPr/>
            </a:pPr>
            <a:endParaRPr lang="en-GB" dirty="0" smtClean="0">
              <a:ea typeface="ＭＳ Ｐゴシック" pitchFamily="34" charset="-128"/>
            </a:endParaRPr>
          </a:p>
          <a:p>
            <a:pPr eaLnBrk="1" hangingPunct="1">
              <a:spcBef>
                <a:spcPct val="0"/>
              </a:spcBef>
              <a:defRPr/>
            </a:pPr>
            <a:endParaRPr lang="en-GB"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800" dirty="0" smtClean="0">
                <a:ea typeface="ＭＳ Ｐゴシック" pitchFamily="34" charset="-128"/>
              </a:rPr>
              <a:t>Move coordination of sustainable development/climate adaptation/mitigation to a central body with a coordination mandate and decision-making power over line ministries,</a:t>
            </a:r>
            <a:r>
              <a:rPr lang="en-GB" sz="1800" baseline="0" dirty="0" smtClean="0">
                <a:ea typeface="ＭＳ Ｐゴシック" pitchFamily="34" charset="-128"/>
              </a:rPr>
              <a:t> in particular with regard to budget allocation, </a:t>
            </a:r>
            <a:r>
              <a:rPr lang="en-GB" sz="1800" dirty="0" smtClean="0">
                <a:ea typeface="ＭＳ Ｐゴシック" pitchFamily="34" charset="-128"/>
              </a:rPr>
              <a:t>e.g. Office of the President or Prime Minister, Ministry of Finance, Ministry of Planning or equivalent</a:t>
            </a:r>
          </a:p>
          <a:p>
            <a:pPr>
              <a:defRPr/>
            </a:pPr>
            <a:endParaRPr lang="en-GB" sz="1800" dirty="0" smtClean="0">
              <a:ea typeface="ＭＳ Ｐゴシック" pitchFamily="34" charset="-128"/>
            </a:endParaRPr>
          </a:p>
          <a:p>
            <a:pPr lvl="1">
              <a:defRPr/>
            </a:pPr>
            <a:r>
              <a:rPr lang="en-GB" sz="1800" dirty="0" smtClean="0">
                <a:ea typeface="ＭＳ Ｐゴシック" pitchFamily="34" charset="-128"/>
              </a:rPr>
              <a:t>e.g. China: National Development &amp; Reform Commission</a:t>
            </a:r>
          </a:p>
          <a:p>
            <a:pPr lvl="1">
              <a:defRPr/>
            </a:pPr>
            <a:r>
              <a:rPr lang="en-GB" sz="1800" dirty="0" smtClean="0">
                <a:ea typeface="ＭＳ Ｐゴシック" pitchFamily="34" charset="-128"/>
              </a:rPr>
              <a:t>e.g. Kenya: Office of the President</a:t>
            </a:r>
          </a:p>
          <a:p>
            <a:pPr eaLnBrk="1" hangingPunct="1">
              <a:spcBef>
                <a:spcPct val="0"/>
              </a:spcBef>
              <a:defRPr/>
            </a:pPr>
            <a:endParaRPr lang="en-GB" dirty="0" smtClean="0">
              <a:ea typeface="ＭＳ Ｐゴシック" pitchFamily="34" charset="-128"/>
            </a:endParaRPr>
          </a:p>
          <a:p>
            <a:pPr lvl="1">
              <a:defRPr/>
            </a:pPr>
            <a:endParaRPr lang="en-GB" sz="1800" dirty="0" smtClean="0">
              <a:ea typeface="ＭＳ Ｐゴシック" pitchFamily="34" charset="-128"/>
            </a:endParaRPr>
          </a:p>
          <a:p>
            <a:pPr>
              <a:defRPr/>
            </a:pPr>
            <a:r>
              <a:rPr lang="en-GB" sz="1800" dirty="0" smtClean="0">
                <a:ea typeface="ＭＳ Ｐゴシック" pitchFamily="34" charset="-128"/>
              </a:rPr>
              <a:t>Establish or strengthen coordination mechanisms, with a clear allocation of responsibilities and permanent arrangements</a:t>
            </a:r>
          </a:p>
          <a:p>
            <a:pPr lvl="1">
              <a:defRPr/>
            </a:pPr>
            <a:r>
              <a:rPr lang="en-GB" sz="1800" dirty="0" smtClean="0">
                <a:ea typeface="ＭＳ Ｐゴシック" pitchFamily="34" charset="-128"/>
              </a:rPr>
              <a:t>e.g. Mexico: Inter-Ministerial Commission on Climate Change (CICC) with dedicated working groups</a:t>
            </a:r>
          </a:p>
          <a:p>
            <a:pPr lvl="1">
              <a:defRPr/>
            </a:pPr>
            <a:endParaRPr lang="en-GB" sz="1800" dirty="0" smtClean="0">
              <a:ea typeface="ＭＳ Ｐゴシック" pitchFamily="34" charset="-128"/>
            </a:endParaRPr>
          </a:p>
          <a:p>
            <a:r>
              <a:rPr lang="en-GB" dirty="0" smtClean="0">
                <a:ea typeface="ＭＳ Ｐゴシック" pitchFamily="34" charset="-128"/>
              </a:rPr>
              <a:t>Institutionalise flexibility</a:t>
            </a:r>
          </a:p>
          <a:p>
            <a:pPr marL="0" indent="0">
              <a:buNone/>
            </a:pPr>
            <a:endParaRPr lang="en-GB" dirty="0" smtClean="0">
              <a:ea typeface="ＭＳ Ｐゴシック" pitchFamily="34" charset="-128"/>
            </a:endParaRPr>
          </a:p>
          <a:p>
            <a:r>
              <a:rPr lang="en-GB" dirty="0" smtClean="0">
                <a:ea typeface="ＭＳ Ｐゴシック" pitchFamily="34" charset="-128"/>
              </a:rPr>
              <a:t>Strengthen institutions at the sub-national level</a:t>
            </a:r>
          </a:p>
          <a:p>
            <a:pPr lvl="1">
              <a:defRPr/>
            </a:pPr>
            <a:endParaRPr lang="en-GB" sz="1800" dirty="0" smtClean="0">
              <a:ea typeface="ＭＳ Ｐゴシック" pitchFamily="34" charset="-128"/>
            </a:endParaRPr>
          </a:p>
          <a:p>
            <a:pPr eaLnBrk="1" hangingPunct="1">
              <a:spcBef>
                <a:spcPct val="0"/>
              </a:spcBef>
              <a:defRPr/>
            </a:pPr>
            <a:endParaRPr lang="en-GB" dirty="0"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C5B452B3-75DB-4D64-8D29-703D1A5B2411}" type="slidenum">
              <a:rPr lang="en-GB" smtClean="0"/>
              <a:pPr eaLnBrk="1" hangingPunct="1"/>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7143FF7-58FD-4F73-BF1C-D18FD893DDE0}" type="slidenum">
              <a:rPr lang="en-GB" smtClean="0"/>
              <a:pPr eaLnBrk="1" hangingPunct="1"/>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0" dirty="0" smtClean="0">
                <a:solidFill>
                  <a:sysClr val="windowText" lastClr="000000"/>
                </a:solidFill>
              </a:rPr>
              <a:t>Adapted from: UNDP-UNEP (2010)</a:t>
            </a:r>
          </a:p>
          <a:p>
            <a:endParaRPr lang="en-GB" dirty="0"/>
          </a:p>
        </p:txBody>
      </p:sp>
      <p:sp>
        <p:nvSpPr>
          <p:cNvPr id="4" name="Pladsholder til diasnummer 3"/>
          <p:cNvSpPr>
            <a:spLocks noGrp="1"/>
          </p:cNvSpPr>
          <p:nvPr>
            <p:ph type="sldNum" sz="quarter" idx="10"/>
          </p:nvPr>
        </p:nvSpPr>
        <p:spPr/>
        <p:txBody>
          <a:bodyPr/>
          <a:lstStyle/>
          <a:p>
            <a:pPr>
              <a:defRPr/>
            </a:pPr>
            <a:fld id="{AA3FFA35-CA4F-4AA3-9AE3-E56271BDB8B9}" type="slidenum">
              <a:rPr lang="en-GB" smtClean="0"/>
              <a:pPr>
                <a:defRPr/>
              </a:pPr>
              <a:t>14</a:t>
            </a:fld>
            <a:endParaRPr lang="en-GB" dirty="0"/>
          </a:p>
        </p:txBody>
      </p:sp>
    </p:spTree>
    <p:extLst>
      <p:ext uri="{BB962C8B-B14F-4D97-AF65-F5344CB8AC3E}">
        <p14:creationId xmlns:p14="http://schemas.microsoft.com/office/powerpoint/2010/main" val="179053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solidFill>
                  <a:srgbClr val="002060"/>
                </a:solidFill>
                <a:ea typeface="ＭＳ Ｐゴシック" pitchFamily="34" charset="-128"/>
              </a:rPr>
              <a:t>Geographical Information System (GIS)</a:t>
            </a:r>
            <a:r>
              <a:rPr lang="en-GB" dirty="0" smtClean="0">
                <a:ea typeface="ＭＳ Ｐゴシック" pitchFamily="34" charset="-128"/>
              </a:rPr>
              <a:t> tools can be used to map vulnerability</a:t>
            </a:r>
          </a:p>
          <a:p>
            <a:r>
              <a:rPr lang="en-GB" dirty="0" smtClean="0">
                <a:ea typeface="ＭＳ Ｐゴシック" pitchFamily="34" charset="-128"/>
              </a:rPr>
              <a:t>They can be used to visualise and assess the possible synergies between vulnerability factors in specific locations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e.g. combining on a map poverty areas with areas exposed to specific natural disasters (floods, landslides, storm surges) will support the identification of ‘high-risk’ areas, and the development and prioritisation of disaster risk reduction measures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sz="1200" dirty="0" smtClean="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dirty="0" smtClean="0"/>
              <a:t>Source: Economics of Climate Adaptation (2009) </a:t>
            </a:r>
            <a:r>
              <a:rPr lang="en-GB" sz="1200" i="1" dirty="0" smtClean="0"/>
              <a:t>Test case on Samoa – Focus on risks caused by sea level rise</a:t>
            </a:r>
            <a:r>
              <a:rPr lang="en-GB" sz="1200" dirty="0" smtClean="0"/>
              <a:t>, Fig. 03, p. 122</a:t>
            </a:r>
          </a:p>
          <a:p>
            <a:pPr marL="0" lvl="1"/>
            <a:endParaRPr lang="en-GB" dirty="0"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DE9C2788-A7C5-41F2-93D2-E67975C3FC8D}" type="slidenum">
              <a:rPr lang="en-GB" smtClean="0"/>
              <a:pPr eaLnBrk="1" hangingPunct="1"/>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ct val="0"/>
              </a:spcBef>
            </a:pPr>
            <a:r>
              <a:rPr lang="en-GB" smtClean="0">
                <a:ea typeface="ＭＳ Ｐゴシック" pitchFamily="34" charset="-128"/>
              </a:rPr>
              <a:t>Macro level: e.g. GDP growth, public deficit and debt</a:t>
            </a:r>
          </a:p>
          <a:p>
            <a:pPr marL="0" lvl="1" eaLnBrk="1" hangingPunct="1">
              <a:spcBef>
                <a:spcPct val="0"/>
              </a:spcBef>
            </a:pPr>
            <a:r>
              <a:rPr lang="en-GB" smtClean="0">
                <a:ea typeface="ＭＳ Ｐゴシック" pitchFamily="34" charset="-128"/>
              </a:rPr>
              <a:t>Meso level: e.g. value added and employment in the tourism sector, impacts on some key infrastructure, impacts on health</a:t>
            </a:r>
          </a:p>
          <a:p>
            <a:pPr eaLnBrk="1" hangingPunct="1">
              <a:spcBef>
                <a:spcPct val="0"/>
              </a:spcBef>
            </a:pPr>
            <a:endParaRPr lang="en-GB"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B3BFBC58-6D3B-4D3B-9CC9-4BCA08424929}" type="slidenum">
              <a:rPr lang="en-GB" smtClean="0"/>
              <a:pPr eaLnBrk="1" hangingPunct="1"/>
              <a:t>16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smtClean="0"/>
              <a:t>Mozambique Economic Vulnerability and Disaster Risk Assessment, 2007. </a:t>
            </a:r>
          </a:p>
          <a:p>
            <a:pPr>
              <a:defRPr/>
            </a:pPr>
            <a:endParaRPr lang="en-US" dirty="0" smtClean="0"/>
          </a:p>
          <a:p>
            <a:pPr>
              <a:defRPr/>
            </a:pPr>
            <a:r>
              <a:rPr lang="en-US" dirty="0" smtClean="0"/>
              <a:t>1.1 Background ; The Economic Vulnerability and Disaster Risk Assessment in Mozambique project1 is funded by the World Bank through the Global Facility for Disaster Reduction and Recovery (GFDRR) Track II program. The AFTWR, African Region of the World Bank has appointed Risk Management Solutions India (RMSI) as a part of the team of technical consultants. The objectives of this study </a:t>
            </a:r>
            <a:r>
              <a:rPr lang="en-US" dirty="0" err="1" smtClean="0"/>
              <a:t>are:Hazard</a:t>
            </a:r>
            <a:r>
              <a:rPr lang="en-US" dirty="0" smtClean="0"/>
              <a:t> assessment: To evaluate the location, severity, and probable frequency of a hazardous event in a given time period based on the analysis of historical weather data. The proposed methods and models should be able to simulate different climate change </a:t>
            </a:r>
            <a:r>
              <a:rPr lang="en-US" dirty="0" err="1" smtClean="0"/>
              <a:t>scenarios.Assessment</a:t>
            </a:r>
            <a:r>
              <a:rPr lang="en-US" dirty="0" smtClean="0"/>
              <a:t> of direct loss potentials: To analyze and quantify the impact of historical and probable future drought and flood events, and produce a direct loss analysis, including probable maximum and average direct losses arising from damages due to drought and flood events of probable severity and frequency as estimated by the </a:t>
            </a:r>
            <a:r>
              <a:rPr lang="en-US" dirty="0" err="1" smtClean="0"/>
              <a:t>models.</a:t>
            </a:r>
            <a:r>
              <a:rPr lang="en-US" dirty="0" smtClean="0"/>
              <a:t> Evaluation of mitigation scenarios: To identify and formulate possible options and scenarios to reduce drought and flood related risk and economic vulnerability. To evaluate economic impacts of the identified mitigation scenarios (for example, structural changes in the economies, risk financing options, irrigation expansion, crop diversification, water conservation measures, flood protection infrastructure, resettlement, etc.) over the long-term (20-25 years), by simulating the mitigation scenarios‟ impacts on the potential economic losses at the macro level and in the main </a:t>
            </a:r>
            <a:r>
              <a:rPr lang="en-US" dirty="0" err="1" smtClean="0"/>
              <a:t>sectors.Assessment</a:t>
            </a:r>
            <a:r>
              <a:rPr lang="en-US" dirty="0" smtClean="0"/>
              <a:t> of indirect economic loss potentials: To build a macro-economic structural model identifying economic sectors affected by droughts and floods, and their interdependencies. To determine the indirect potential economic losses at the macro level and in the main affected sectors due to droughts and floods based on the direct economic impacts assessed. To examine the risk allocation of total (direct and indirect) loss potentials across sectors and geographical areas / administrative </a:t>
            </a:r>
            <a:r>
              <a:rPr lang="en-US" dirty="0" err="1" smtClean="0"/>
              <a:t>zones.In</a:t>
            </a:r>
            <a:r>
              <a:rPr lang="en-US" dirty="0" smtClean="0"/>
              <a:t> the present study, the vulnerability analysis has been conducted at the administrative area level of district spatial resolution.</a:t>
            </a: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4BB13ACA-3EF0-4D67-AA21-0E7824C4A2EE}" type="slidenum">
              <a:rPr lang="en-GB" smtClean="0"/>
              <a:pPr eaLnBrk="1" hangingPunct="1"/>
              <a:t>17</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ea typeface="ＭＳ Ｐゴシック" pitchFamily="34" charset="-128"/>
              </a:rPr>
              <a:t>See UNDP-UNEP (2010) pp. 46-49</a:t>
            </a:r>
          </a:p>
          <a:p>
            <a:pPr eaLnBrk="1" hangingPunct="1">
              <a:spcBef>
                <a:spcPct val="0"/>
              </a:spcBef>
            </a:pPr>
            <a:r>
              <a:rPr lang="en-GB" dirty="0" smtClean="0">
                <a:ea typeface="ＭＳ Ｐゴシック" pitchFamily="34" charset="-128"/>
              </a:rPr>
              <a:t>Lesson drawing: e.g. enabling conditions needed to scale up measures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274F41CA-89C9-460F-A599-CB6C4089A6F2}" type="slidenum">
              <a:rPr lang="en-GB" smtClean="0"/>
              <a:pPr eaLnBrk="1" hangingPunct="1"/>
              <a:t>18</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Assessing available evidence:</a:t>
            </a:r>
          </a:p>
          <a:p>
            <a:pPr lvl="1"/>
            <a:r>
              <a:rPr lang="en-GB" dirty="0" smtClean="0">
                <a:ea typeface="ＭＳ Ｐゴシック" pitchFamily="34" charset="-128"/>
              </a:rPr>
              <a:t>using the findings of relevant studies and demonstration/pilot projects</a:t>
            </a:r>
          </a:p>
          <a:p>
            <a:r>
              <a:rPr lang="en-GB" dirty="0" smtClean="0">
                <a:ea typeface="ＭＳ Ｐゴシック" pitchFamily="34" charset="-128"/>
              </a:rPr>
              <a:t>Engaging key actors: </a:t>
            </a:r>
          </a:p>
          <a:p>
            <a:pPr lvl="1"/>
            <a:r>
              <a:rPr lang="en-GB" dirty="0" smtClean="0">
                <a:ea typeface="ＭＳ Ｐゴシック" pitchFamily="34" charset="-128"/>
              </a:rPr>
              <a:t>identifying and mobilising key organisations involved in development at the national and sector levels</a:t>
            </a:r>
          </a:p>
          <a:p>
            <a:pPr lvl="1"/>
            <a:r>
              <a:rPr lang="en-GB" dirty="0" smtClean="0">
                <a:ea typeface="ＭＳ Ｐゴシック" pitchFamily="34" charset="-128"/>
              </a:rPr>
              <a:t>identifying and mobilising ‘champions</a:t>
            </a:r>
          </a:p>
          <a:p>
            <a:r>
              <a:rPr lang="en-GB" dirty="0" smtClean="0">
                <a:ea typeface="ＭＳ Ｐゴシック" pitchFamily="34" charset="-128"/>
              </a:rPr>
              <a:t>Developing and implementing a communication </a:t>
            </a:r>
            <a:br>
              <a:rPr lang="en-GB" dirty="0" smtClean="0">
                <a:ea typeface="ＭＳ Ｐゴシック" pitchFamily="34" charset="-128"/>
              </a:rPr>
            </a:br>
            <a:r>
              <a:rPr lang="en-GB" dirty="0" smtClean="0">
                <a:ea typeface="ＭＳ Ｐゴシック" pitchFamily="34" charset="-128"/>
              </a:rPr>
              <a:t>and advocacy strategy in support of mainstreaming</a:t>
            </a:r>
          </a:p>
          <a:p>
            <a:pPr lvl="1"/>
            <a:r>
              <a:rPr lang="en-GB" dirty="0" smtClean="0">
                <a:ea typeface="ＭＳ Ｐゴシック" pitchFamily="34" charset="-128"/>
              </a:rPr>
              <a:t>Define the target audience to be informed or influenced</a:t>
            </a:r>
          </a:p>
          <a:p>
            <a:pPr lvl="1"/>
            <a:r>
              <a:rPr lang="en-GB" dirty="0" smtClean="0">
                <a:ea typeface="ＭＳ Ｐゴシック" pitchFamily="34" charset="-128"/>
              </a:rPr>
              <a:t>Develop policy-relevant messages and materials based on evidence collected (e.g. policy briefs, radio programmes)</a:t>
            </a:r>
          </a:p>
          <a:p>
            <a:pPr lvl="1"/>
            <a:r>
              <a:rPr lang="en-GB" dirty="0" smtClean="0">
                <a:ea typeface="ＭＳ Ｐゴシック" pitchFamily="34" charset="-128"/>
              </a:rPr>
              <a:t>Select and use appropriate communication channels for the various target groups (e.g. media, sector working groups)</a:t>
            </a:r>
          </a:p>
          <a:p>
            <a:pPr lvl="1"/>
            <a:endParaRPr lang="fr-FR" dirty="0"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6B2982B-254F-4307-9F6B-09BBCB92E161}" type="slidenum">
              <a:rPr lang="en-GB" smtClean="0"/>
              <a:pPr eaLnBrk="1" hangingPunct="1"/>
              <a:t>19</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fr-FR" dirty="0"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6B2982B-254F-4307-9F6B-09BBCB92E161}" type="slidenum">
              <a:rPr lang="en-GB" smtClean="0"/>
              <a:pPr eaLnBrk="1" hangingPunct="1"/>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600"/>
              </a:spcBef>
              <a:spcAft>
                <a:spcPts val="600"/>
              </a:spcAft>
              <a:buFont typeface="Arial" pitchFamily="34" charset="0"/>
              <a:buChar char="•"/>
            </a:pPr>
            <a:r>
              <a:rPr lang="en-GB" dirty="0" smtClean="0">
                <a:solidFill>
                  <a:schemeClr val="tx1"/>
                </a:solidFill>
                <a:ea typeface="ＭＳ Ｐゴシック" pitchFamily="34" charset="-128"/>
              </a:rPr>
              <a:t>requires collaboration. It will often be as much a political and institutional change process as a technical one. </a:t>
            </a:r>
          </a:p>
          <a:p>
            <a:pPr marL="171450" indent="-171450">
              <a:spcBef>
                <a:spcPts val="600"/>
              </a:spcBef>
              <a:spcAft>
                <a:spcPts val="600"/>
              </a:spcAft>
              <a:buFont typeface="Arial" pitchFamily="34" charset="0"/>
              <a:buChar char="•"/>
            </a:pPr>
            <a:r>
              <a:rPr lang="en-GB" dirty="0" smtClean="0">
                <a:solidFill>
                  <a:schemeClr val="tx1"/>
                </a:solidFill>
                <a:ea typeface="ＭＳ Ｐゴシック" pitchFamily="34" charset="-128"/>
              </a:rPr>
              <a:t>EM depends upon leadership and catalytic organisations to forge the necessary links and processes</a:t>
            </a:r>
          </a:p>
          <a:p>
            <a:pPr marL="171450" indent="-171450">
              <a:spcBef>
                <a:spcPts val="600"/>
              </a:spcBef>
              <a:spcAft>
                <a:spcPts val="600"/>
              </a:spcAft>
              <a:buFont typeface="Arial" pitchFamily="34" charset="0"/>
              <a:buChar char="•"/>
            </a:pPr>
            <a:r>
              <a:rPr lang="en-GB" dirty="0" smtClean="0">
                <a:solidFill>
                  <a:schemeClr val="tx1"/>
                </a:solidFill>
                <a:ea typeface="ＭＳ Ｐゴシック" pitchFamily="34" charset="-128"/>
              </a:rPr>
              <a:t>EM needs to be a continuing and long-term process, not a one-off project.</a:t>
            </a:r>
          </a:p>
          <a:p>
            <a:pPr marL="171450" indent="-171450">
              <a:spcBef>
                <a:spcPts val="600"/>
              </a:spcBef>
              <a:spcAft>
                <a:spcPts val="600"/>
              </a:spcAft>
              <a:buFont typeface="Arial" pitchFamily="34" charset="0"/>
              <a:buChar char="•"/>
            </a:pPr>
            <a:r>
              <a:rPr lang="en-GB" dirty="0" smtClean="0">
                <a:solidFill>
                  <a:schemeClr val="tx1"/>
                </a:solidFill>
                <a:ea typeface="ＭＳ Ｐゴシック" pitchFamily="34" charset="-128"/>
              </a:rPr>
              <a:t>EM goes much wider than procedural assessment and embraces a broad array of tactics and approaches – and a large toolkit of analytical and assessment methods. </a:t>
            </a:r>
          </a:p>
          <a:p>
            <a:pPr eaLnBrk="1" hangingPunct="1">
              <a:spcBef>
                <a:spcPct val="0"/>
              </a:spcBef>
            </a:pPr>
            <a:endParaRPr lang="en-US" dirty="0" smtClean="0">
              <a:ea typeface="ＭＳ Ｐゴシック" pitchFamily="34" charset="-128"/>
            </a:endParaRPr>
          </a:p>
        </p:txBody>
      </p:sp>
      <p:sp>
        <p:nvSpPr>
          <p:cNvPr id="56324"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US" smtClean="0"/>
              <a:t>Environment Integration in EC Development Co-operation</a:t>
            </a: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570A8540-D9C3-4943-82E8-C696584D25C2}" type="slidenum">
              <a:rPr lang="en-GB" smtClean="0"/>
              <a:pPr eaLnBrk="1" hangingPunct="1"/>
              <a:t>21</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4F2215BF-B250-472D-A939-540B9BF3DB1F}" type="slidenum">
              <a:rPr lang="en-GB" smtClean="0"/>
              <a:pPr eaLnBrk="1" hangingPunct="1"/>
              <a:t>22</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ea typeface="ＭＳ Ｐゴシック"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4AA07FDA-108D-4828-B5BF-10CA0CD67295}" type="slidenum">
              <a:rPr lang="en-GB" smtClean="0"/>
              <a:pPr eaLnBrk="1" hangingPunct="1"/>
              <a:t>23</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ea typeface="ＭＳ Ｐゴシック"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4AA07FDA-108D-4828-B5BF-10CA0CD67295}" type="slidenum">
              <a:rPr lang="en-GB" smtClean="0"/>
              <a:pPr eaLnBrk="1" hangingPunct="1"/>
              <a:t>24</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smtClean="0">
                <a:ea typeface="ＭＳ Ｐゴシック" pitchFamily="34" charset="-128"/>
              </a:rPr>
              <a:t>Donors need to understand the political playing field of CD to be able to provide good support. Their</a:t>
            </a:r>
          </a:p>
          <a:p>
            <a:r>
              <a:rPr lang="en-US" i="1" smtClean="0">
                <a:ea typeface="ＭＳ Ｐゴシック" pitchFamily="34" charset="-128"/>
              </a:rPr>
              <a:t>role is more as brokers than as players, but that role requires deep contextual knowledge and</a:t>
            </a:r>
          </a:p>
          <a:p>
            <a:r>
              <a:rPr lang="en-GB" i="1" smtClean="0">
                <a:ea typeface="ＭＳ Ｐゴシック" pitchFamily="34" charset="-128"/>
              </a:rPr>
              <a:t>networks.</a:t>
            </a:r>
            <a:endParaRPr lang="en-US" smtClean="0">
              <a:ea typeface="ＭＳ Ｐゴシック" pitchFamily="34" charset="-128"/>
            </a:endParaRPr>
          </a:p>
          <a:p>
            <a:endParaRPr lang="fr-FR" smtClean="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C7FD22B5-F7D4-46AC-B098-F8FCBD5AA5D5}" type="slidenum">
              <a:rPr lang="en-GB" smtClean="0"/>
              <a:pPr eaLnBrk="1" hangingPunct="1"/>
              <a:t>25</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Source: UNDP-UNEP (2009) </a:t>
            </a:r>
          </a:p>
          <a:p>
            <a:endParaRPr lang="fr-FR" dirty="0" smtClean="0">
              <a:ea typeface="ＭＳ Ｐゴシック"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7FBA93A-53DB-4F75-9054-C4D7F65401C2}" type="slidenum">
              <a:rPr lang="en-GB" smtClean="0"/>
              <a:pPr eaLnBrk="1" hangingPunct="1"/>
              <a:t>26</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sz="1200" b="0" i="0" u="none" strike="noStrike" kern="1200" baseline="0" dirty="0" smtClean="0">
              <a:solidFill>
                <a:schemeClr val="tx1"/>
              </a:solidFill>
              <a:latin typeface="Arial" pitchFamily="34" charset="0"/>
              <a:ea typeface="+mn-ea"/>
              <a:cs typeface="+mn-cs"/>
            </a:endParaRP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The illustration underlines the importance of context – institutional, social and political factors</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Internal resources are key to successful CD </a:t>
            </a:r>
            <a:r>
              <a:rPr lang="en-GB" sz="1200" b="0" i="0" u="none" strike="noStrike" kern="1200" baseline="0" dirty="0" smtClean="0">
                <a:solidFill>
                  <a:schemeClr val="tx1"/>
                </a:solidFill>
                <a:latin typeface="Arial" pitchFamily="34" charset="0"/>
                <a:ea typeface="+mn-ea"/>
                <a:cs typeface="+mn-cs"/>
              </a:rPr>
              <a:t>Processes </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Importantly, there are factors and not least actors (or stakeholders) in the context that can be </a:t>
            </a:r>
            <a:r>
              <a:rPr lang="en-GB" sz="1200" b="0" i="0" u="none" strike="noStrike" kern="1200" baseline="0" dirty="0" smtClean="0">
                <a:solidFill>
                  <a:schemeClr val="tx1"/>
                </a:solidFill>
                <a:latin typeface="Arial" pitchFamily="34" charset="0"/>
                <a:ea typeface="+mn-ea"/>
                <a:cs typeface="+mn-cs"/>
              </a:rPr>
              <a:t>influenced.</a:t>
            </a:r>
          </a:p>
          <a:p>
            <a:endParaRPr lang="en-GB"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The model is developed in EC (2009b) and expands on Danida’s ROACH model (Danida, 2005).</a:t>
            </a:r>
            <a:endParaRPr lang="en-GB" dirty="0"/>
          </a:p>
        </p:txBody>
      </p:sp>
      <p:sp>
        <p:nvSpPr>
          <p:cNvPr id="4" name="Pladsholder til diasnummer 3"/>
          <p:cNvSpPr>
            <a:spLocks noGrp="1"/>
          </p:cNvSpPr>
          <p:nvPr>
            <p:ph type="sldNum" sz="quarter" idx="10"/>
          </p:nvPr>
        </p:nvSpPr>
        <p:spPr/>
        <p:txBody>
          <a:bodyPr/>
          <a:lstStyle/>
          <a:p>
            <a:pPr>
              <a:defRPr/>
            </a:pPr>
            <a:fld id="{AA3FFA35-CA4F-4AA3-9AE3-E56271BDB8B9}" type="slidenum">
              <a:rPr lang="en-GB" smtClean="0"/>
              <a:pPr>
                <a:defRPr/>
              </a:pPr>
              <a:t>27</a:t>
            </a:fld>
            <a:endParaRPr lang="en-GB" dirty="0"/>
          </a:p>
        </p:txBody>
      </p:sp>
    </p:spTree>
    <p:extLst>
      <p:ext uri="{BB962C8B-B14F-4D97-AF65-F5344CB8AC3E}">
        <p14:creationId xmlns:p14="http://schemas.microsoft.com/office/powerpoint/2010/main" val="3764603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During </a:t>
            </a:r>
            <a:r>
              <a:rPr lang="en-US" sz="1200" b="0" i="1" u="none" strike="noStrike" kern="1200" baseline="0" dirty="0" smtClean="0">
                <a:solidFill>
                  <a:schemeClr val="tx1"/>
                </a:solidFill>
                <a:latin typeface="Arial" pitchFamily="34" charset="0"/>
                <a:ea typeface="+mn-ea"/>
                <a:cs typeface="+mn-cs"/>
              </a:rPr>
              <a:t>preparation</a:t>
            </a:r>
            <a:r>
              <a:rPr lang="en-US" sz="1200" b="0" i="0" u="none" strike="noStrike" kern="1200" baseline="0" dirty="0" smtClean="0">
                <a:solidFill>
                  <a:schemeClr val="tx1"/>
                </a:solidFill>
                <a:latin typeface="Arial" pitchFamily="34" charset="0"/>
                <a:ea typeface="+mn-ea"/>
                <a:cs typeface="+mn-cs"/>
              </a:rPr>
              <a:t>, the emphasis is on </a:t>
            </a:r>
            <a:r>
              <a:rPr lang="en-US" sz="1200" b="0" i="1" u="none" strike="noStrike" kern="1200" baseline="0" dirty="0" smtClean="0">
                <a:solidFill>
                  <a:schemeClr val="tx1"/>
                </a:solidFill>
                <a:latin typeface="Arial" pitchFamily="34" charset="0"/>
                <a:ea typeface="+mn-ea"/>
                <a:cs typeface="+mn-cs"/>
              </a:rPr>
              <a:t>change readiness. </a:t>
            </a:r>
            <a:r>
              <a:rPr lang="en-US" sz="1200" b="0" i="0" u="none" strike="noStrike" kern="1200" baseline="0" dirty="0" smtClean="0">
                <a:solidFill>
                  <a:schemeClr val="tx1"/>
                </a:solidFill>
                <a:latin typeface="Arial" pitchFamily="34" charset="0"/>
                <a:ea typeface="+mn-ea"/>
                <a:cs typeface="+mn-cs"/>
              </a:rPr>
              <a:t>This includes a focus on the enabling</a:t>
            </a:r>
          </a:p>
          <a:p>
            <a:r>
              <a:rPr lang="en-US" sz="1200" b="0" i="0" u="none" strike="noStrike" kern="1200" baseline="0" dirty="0" smtClean="0">
                <a:solidFill>
                  <a:schemeClr val="tx1"/>
                </a:solidFill>
                <a:latin typeface="Arial" pitchFamily="34" charset="0"/>
                <a:ea typeface="+mn-ea"/>
                <a:cs typeface="+mn-cs"/>
              </a:rPr>
              <a:t>(or less enabling) situation, the change management capacity, and the broad vision for CD. It</a:t>
            </a:r>
          </a:p>
          <a:p>
            <a:r>
              <a:rPr lang="en-US" sz="1200" b="0" i="0" u="none" strike="noStrike" kern="1200" baseline="0" dirty="0" smtClean="0">
                <a:solidFill>
                  <a:schemeClr val="tx1"/>
                </a:solidFill>
                <a:latin typeface="Arial" pitchFamily="34" charset="0"/>
                <a:ea typeface="+mn-ea"/>
                <a:cs typeface="+mn-cs"/>
              </a:rPr>
              <a:t>relates to the strategic directions and ambition for the sector (or </a:t>
            </a:r>
            <a:r>
              <a:rPr lang="en-US" sz="1200" b="0" i="0" u="none" strike="noStrike" kern="1200" baseline="0" dirty="0" err="1" smtClean="0">
                <a:solidFill>
                  <a:schemeClr val="tx1"/>
                </a:solidFill>
                <a:latin typeface="Arial" pitchFamily="34" charset="0"/>
                <a:ea typeface="+mn-ea"/>
                <a:cs typeface="+mn-cs"/>
              </a:rPr>
              <a:t>programme</a:t>
            </a:r>
            <a:r>
              <a:rPr lang="en-US" sz="1200" b="0" i="0" u="none" strike="noStrike" kern="1200" baseline="0" dirty="0" smtClean="0">
                <a:solidFill>
                  <a:schemeClr val="tx1"/>
                </a:solidFill>
                <a:latin typeface="Arial" pitchFamily="34" charset="0"/>
                <a:ea typeface="+mn-ea"/>
                <a:cs typeface="+mn-cs"/>
              </a:rPr>
              <a:t>).</a:t>
            </a:r>
          </a:p>
        </p:txBody>
      </p:sp>
      <p:sp>
        <p:nvSpPr>
          <p:cNvPr id="4" name="Pladsholder til diasnummer 3"/>
          <p:cNvSpPr>
            <a:spLocks noGrp="1"/>
          </p:cNvSpPr>
          <p:nvPr>
            <p:ph type="sldNum" sz="quarter" idx="10"/>
          </p:nvPr>
        </p:nvSpPr>
        <p:spPr/>
        <p:txBody>
          <a:bodyPr/>
          <a:lstStyle/>
          <a:p>
            <a:pPr>
              <a:defRPr/>
            </a:pPr>
            <a:fld id="{AA3FFA35-CA4F-4AA3-9AE3-E56271BDB8B9}" type="slidenum">
              <a:rPr lang="en-GB" smtClean="0"/>
              <a:pPr>
                <a:defRPr/>
              </a:pPr>
              <a:t>28</a:t>
            </a:fld>
            <a:endParaRPr lang="en-GB" dirty="0"/>
          </a:p>
        </p:txBody>
      </p:sp>
    </p:spTree>
    <p:extLst>
      <p:ext uri="{BB962C8B-B14F-4D97-AF65-F5344CB8AC3E}">
        <p14:creationId xmlns:p14="http://schemas.microsoft.com/office/powerpoint/2010/main" val="3764603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1" i="1" u="none" strike="noStrike" kern="1200" baseline="0" dirty="0" smtClean="0">
                <a:solidFill>
                  <a:schemeClr val="tx1"/>
                </a:solidFill>
                <a:latin typeface="Arial" pitchFamily="34" charset="0"/>
                <a:ea typeface="+mn-ea"/>
                <a:cs typeface="+mn-cs"/>
              </a:rPr>
              <a:t>1. CD has to be addressed from a strategic development perspective, and not only from an </a:t>
            </a:r>
            <a:r>
              <a:rPr lang="en-GB" sz="1200" b="1" i="1" u="none" strike="noStrike" kern="1200" baseline="0" dirty="0" smtClean="0">
                <a:solidFill>
                  <a:schemeClr val="tx1"/>
                </a:solidFill>
                <a:latin typeface="Arial" pitchFamily="34" charset="0"/>
                <a:ea typeface="+mn-ea"/>
                <a:cs typeface="+mn-cs"/>
              </a:rPr>
              <a:t>aid effectiveness perspective.</a:t>
            </a:r>
          </a:p>
          <a:p>
            <a:r>
              <a:rPr lang="en-US" sz="1200" b="0" i="0" u="none" strike="noStrike" kern="1200" baseline="0" dirty="0" smtClean="0">
                <a:solidFill>
                  <a:schemeClr val="tx1"/>
                </a:solidFill>
                <a:latin typeface="Arial" pitchFamily="34" charset="0"/>
                <a:ea typeface="+mn-ea"/>
                <a:cs typeface="+mn-cs"/>
              </a:rPr>
              <a:t>CD is part of sector, thematic or area policies. Development of the education or agricultural sector includes development of the capacity of the sector to deliver certain outputs that lead to</a:t>
            </a:r>
          </a:p>
          <a:p>
            <a:r>
              <a:rPr lang="en-US" sz="1200" b="0" i="0" u="none" strike="noStrike" kern="1200" baseline="0" dirty="0" smtClean="0">
                <a:solidFill>
                  <a:schemeClr val="tx1"/>
                </a:solidFill>
                <a:latin typeface="Arial" pitchFamily="34" charset="0"/>
                <a:ea typeface="+mn-ea"/>
                <a:cs typeface="+mn-cs"/>
              </a:rPr>
              <a:t>outcomes/impact. Therefore CD is an integrated key element of any policy or plan.</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Having a strategic approach that discusses CD based on the wider perspective on sector development is also required to avoid becoming “locked” in a particular institution – notably the sector ministry. If CD support is concentrated here it may end up serving the narrower institutional interests of the ministry rather than the </a:t>
            </a:r>
            <a:r>
              <a:rPr lang="en-GB" sz="1200" b="0" i="0" u="none" strike="noStrike" kern="1200" baseline="0" dirty="0" smtClean="0">
                <a:solidFill>
                  <a:schemeClr val="tx1"/>
                </a:solidFill>
                <a:latin typeface="Arial" pitchFamily="34" charset="0"/>
                <a:ea typeface="+mn-ea"/>
                <a:cs typeface="+mn-cs"/>
              </a:rPr>
              <a:t>broader sector.</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Experience indicates that a “donor-centric” focus of CD support risks leading to fragmentation, splitting up CD efforts supported by different donors in bits that lacks coherence and consistency. This may affect the entire partnership, potentially undermining the coherence that e.g. budget support modalities should in principle promote.</a:t>
            </a:r>
          </a:p>
          <a:p>
            <a:endParaRPr lang="en-US" sz="1200" b="0" i="1" u="none" strike="noStrike" kern="1200" baseline="0" dirty="0" smtClean="0">
              <a:solidFill>
                <a:schemeClr val="tx1"/>
              </a:solidFill>
              <a:latin typeface="Arial" pitchFamily="34" charset="0"/>
              <a:ea typeface="+mn-ea"/>
              <a:cs typeface="+mn-cs"/>
            </a:endParaRPr>
          </a:p>
          <a:p>
            <a:r>
              <a:rPr lang="en-US" sz="1200" b="0" i="1" u="none" strike="noStrike" kern="1200" baseline="0" dirty="0" smtClean="0">
                <a:solidFill>
                  <a:schemeClr val="tx1"/>
                </a:solidFill>
                <a:latin typeface="Arial" pitchFamily="34" charset="0"/>
                <a:ea typeface="+mn-ea"/>
                <a:cs typeface="+mn-cs"/>
              </a:rPr>
              <a:t>2. </a:t>
            </a:r>
            <a:r>
              <a:rPr lang="en-US" sz="1200" b="1" i="1" u="none" strike="noStrike" kern="1200" baseline="0" dirty="0" smtClean="0">
                <a:solidFill>
                  <a:schemeClr val="tx1"/>
                </a:solidFill>
                <a:latin typeface="Arial" pitchFamily="34" charset="0"/>
                <a:ea typeface="+mn-ea"/>
                <a:cs typeface="+mn-cs"/>
              </a:rPr>
              <a:t>When addressing CD the point of departure is where the partners are and what they can and will do to promote CD as integral part of their policies and </a:t>
            </a:r>
            <a:r>
              <a:rPr lang="en-US" sz="1200" b="1" i="1" u="none" strike="noStrike" kern="1200" baseline="0" dirty="0" err="1" smtClean="0">
                <a:solidFill>
                  <a:schemeClr val="tx1"/>
                </a:solidFill>
                <a:latin typeface="Arial" pitchFamily="34" charset="0"/>
                <a:ea typeface="+mn-ea"/>
                <a:cs typeface="+mn-cs"/>
              </a:rPr>
              <a:t>programmes</a:t>
            </a:r>
            <a:r>
              <a:rPr lang="en-US" sz="1200" b="0" i="1" u="none" strike="noStrike" kern="1200" baseline="0" dirty="0" smtClean="0">
                <a:solidFill>
                  <a:schemeClr val="tx1"/>
                </a:solidFill>
                <a:latin typeface="Arial" pitchFamily="34" charset="0"/>
                <a:ea typeface="+mn-ea"/>
                <a:cs typeface="+mn-cs"/>
              </a:rPr>
              <a:t>.</a:t>
            </a:r>
          </a:p>
          <a:p>
            <a:r>
              <a:rPr lang="en-US" sz="1200" b="0" i="0" u="none" strike="noStrike" kern="1200" baseline="0" dirty="0" smtClean="0">
                <a:solidFill>
                  <a:schemeClr val="tx1"/>
                </a:solidFill>
                <a:latin typeface="Arial" pitchFamily="34" charset="0"/>
                <a:ea typeface="+mn-ea"/>
                <a:cs typeface="+mn-cs"/>
              </a:rPr>
              <a:t>CD dialogue starts from an understanding and recognition of why current capacity is what it is; and how institutions, incentives and interests shape current dynamics. This is neither a given, nor a harmonious, nor a static picture. Therefore CD dialogue must be permanent, and support flexible.</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Starting from what is there also implies building on strengths, adopting a realistic, but appreciative approach to CD support rather than an overly critical and often superficial focus on gaps, shortcomings and “lack of...” </a:t>
            </a:r>
            <a:r>
              <a:rPr lang="en-GB" sz="1200" b="0" i="0" u="none" strike="noStrike" kern="1200" baseline="0" dirty="0" smtClean="0">
                <a:solidFill>
                  <a:schemeClr val="tx1"/>
                </a:solidFill>
                <a:latin typeface="Arial" pitchFamily="34" charset="0"/>
                <a:ea typeface="+mn-ea"/>
                <a:cs typeface="+mn-cs"/>
              </a:rPr>
              <a:t>observations.</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Starting from where the partners are also implies that donor support to CD will only be effective as a supplement to the partners’ investment – of political capital, managerial attention, staff dedication etc. </a:t>
            </a:r>
          </a:p>
          <a:p>
            <a:endParaRPr lang="en-US" sz="1200" b="0" i="0" u="none" strike="noStrike" kern="1200" baseline="0" dirty="0" smtClean="0">
              <a:solidFill>
                <a:schemeClr val="tx1"/>
              </a:solidFill>
              <a:latin typeface="Arial" pitchFamily="34" charset="0"/>
              <a:ea typeface="+mn-ea"/>
              <a:cs typeface="+mn-cs"/>
            </a:endParaRPr>
          </a:p>
          <a:p>
            <a:r>
              <a:rPr lang="en-US" sz="1200" b="1" i="1" u="none" strike="noStrike" kern="1200" baseline="0" dirty="0" smtClean="0">
                <a:solidFill>
                  <a:schemeClr val="tx1"/>
                </a:solidFill>
                <a:latin typeface="Arial" pitchFamily="34" charset="0"/>
                <a:ea typeface="+mn-ea"/>
                <a:cs typeface="+mn-cs"/>
              </a:rPr>
              <a:t>Dialogue about CD is driven by a focus on tangible results in terms of effectiveness and efficiency of service delivery and/or regulatory performance.</a:t>
            </a:r>
          </a:p>
          <a:p>
            <a:r>
              <a:rPr lang="en-US" sz="1200" b="0" i="0" u="none" strike="noStrike" kern="1200" baseline="0" dirty="0" smtClean="0">
                <a:solidFill>
                  <a:schemeClr val="tx1"/>
                </a:solidFill>
                <a:latin typeface="Arial" pitchFamily="34" charset="0"/>
                <a:ea typeface="+mn-ea"/>
                <a:cs typeface="+mn-cs"/>
              </a:rPr>
              <a:t>CD must focus on creating better outputs. These are, in the public sector, the services (health, education etc.) and regulatory performance (e.g. ensuring that environmental standards are observed) that are aimed for in the wider </a:t>
            </a:r>
            <a:r>
              <a:rPr lang="en-US" sz="1200" b="0" i="0" u="none" strike="noStrike" kern="1200" baseline="0" dirty="0" err="1" smtClean="0">
                <a:solidFill>
                  <a:schemeClr val="tx1"/>
                </a:solidFill>
                <a:latin typeface="Arial" pitchFamily="34" charset="0"/>
                <a:ea typeface="+mn-ea"/>
                <a:cs typeface="+mn-cs"/>
              </a:rPr>
              <a:t>programme</a:t>
            </a:r>
            <a:r>
              <a:rPr lang="en-US" sz="1200" b="0" i="0" u="none" strike="noStrike" kern="1200" baseline="0" dirty="0" smtClean="0">
                <a:solidFill>
                  <a:schemeClr val="tx1"/>
                </a:solidFill>
                <a:latin typeface="Arial" pitchFamily="34" charset="0"/>
                <a:ea typeface="+mn-ea"/>
                <a:cs typeface="+mn-cs"/>
              </a:rPr>
              <a:t>, and the capacity this will require, as well as the processes that will enhance the capacity to deliver this improved performance. CD works when it is an integrated part of mainstream, daily management functions. This is why dialogue about CD must focus strongly on leadership and management – because leaders and managers ultimately are in charge of and responsible for performance, and for CD of </a:t>
            </a:r>
            <a:r>
              <a:rPr lang="en-GB" sz="1200" b="0" i="0" u="none" strike="noStrike" kern="1200" baseline="0" dirty="0" smtClean="0">
                <a:solidFill>
                  <a:schemeClr val="tx1"/>
                </a:solidFill>
                <a:latin typeface="Arial" pitchFamily="34" charset="0"/>
                <a:ea typeface="+mn-ea"/>
                <a:cs typeface="+mn-cs"/>
              </a:rPr>
              <a:t>their organisations.</a:t>
            </a:r>
          </a:p>
          <a:p>
            <a:endParaRPr lang="en-US"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4. </a:t>
            </a:r>
            <a:r>
              <a:rPr lang="en-US" sz="1200" b="1" i="1" u="none" strike="noStrike" kern="1200" baseline="0" dirty="0" smtClean="0">
                <a:solidFill>
                  <a:schemeClr val="tx1"/>
                </a:solidFill>
                <a:latin typeface="Arial" pitchFamily="34" charset="0"/>
                <a:ea typeface="+mn-ea"/>
                <a:cs typeface="+mn-cs"/>
              </a:rPr>
              <a:t>Joint donor approaches to CD dialogue and support is the default.</a:t>
            </a:r>
          </a:p>
          <a:p>
            <a:r>
              <a:rPr lang="en-US" sz="1200" b="0" i="0" u="none" strike="noStrike" kern="1200" baseline="0" dirty="0" smtClean="0">
                <a:solidFill>
                  <a:schemeClr val="tx1"/>
                </a:solidFill>
                <a:latin typeface="Arial" pitchFamily="34" charset="0"/>
                <a:ea typeface="+mn-ea"/>
                <a:cs typeface="+mn-cs"/>
              </a:rPr>
              <a:t>The more a country is dependent on aid the more will fragmented donor </a:t>
            </a:r>
            <a:r>
              <a:rPr lang="en-US" sz="1200" b="0" i="0" u="none" strike="noStrike" kern="1200" baseline="0" dirty="0" err="1" smtClean="0">
                <a:solidFill>
                  <a:schemeClr val="tx1"/>
                </a:solidFill>
                <a:latin typeface="Arial" pitchFamily="34" charset="0"/>
                <a:ea typeface="+mn-ea"/>
                <a:cs typeface="+mn-cs"/>
              </a:rPr>
              <a:t>behaviour</a:t>
            </a:r>
            <a:r>
              <a:rPr lang="en-US" sz="1200" b="0" i="0" u="none" strike="noStrike" kern="1200" baseline="0" dirty="0" smtClean="0">
                <a:solidFill>
                  <a:schemeClr val="tx1"/>
                </a:solidFill>
                <a:latin typeface="Arial" pitchFamily="34" charset="0"/>
                <a:ea typeface="+mn-ea"/>
                <a:cs typeface="+mn-cs"/>
              </a:rPr>
              <a:t> risk introducing perverse incentives in the public sector as well as additional patronage opportunities. This risks doing harm to existing capacity. It therefore requires special justification if Danish dialogue about and assistance for CD is conducted and delivered parallel to what others deliver in the same sector or subsector. This said, it is recognized that it is often difficult for donors – including Danida – to harmonize effectively when it comes to the “soft” components of aid (advisers, analytical work, twinning </a:t>
            </a:r>
            <a:r>
              <a:rPr lang="en-GB" sz="1200" b="0" i="0" u="none" strike="noStrike" kern="1200" baseline="0" dirty="0" smtClean="0">
                <a:solidFill>
                  <a:schemeClr val="tx1"/>
                </a:solidFill>
                <a:latin typeface="Arial" pitchFamily="34" charset="0"/>
                <a:ea typeface="+mn-ea"/>
                <a:cs typeface="+mn-cs"/>
              </a:rPr>
              <a:t>arrangements, fellowships </a:t>
            </a:r>
            <a:r>
              <a:rPr lang="en-GB" sz="1200" b="0" i="0" u="none" strike="noStrike" kern="1200" baseline="0" dirty="0" err="1" smtClean="0">
                <a:solidFill>
                  <a:schemeClr val="tx1"/>
                </a:solidFill>
                <a:latin typeface="Arial" pitchFamily="34" charset="0"/>
                <a:ea typeface="+mn-ea"/>
                <a:cs typeface="+mn-cs"/>
              </a:rPr>
              <a:t>etc</a:t>
            </a:r>
            <a:r>
              <a:rPr lang="en-GB" sz="1200" b="0" i="0" u="none" strike="noStrike" kern="1200" baseline="0" dirty="0" smtClean="0">
                <a:solidFill>
                  <a:schemeClr val="tx1"/>
                </a:solidFill>
                <a:latin typeface="Arial" pitchFamily="34" charset="0"/>
                <a:ea typeface="+mn-ea"/>
                <a:cs typeface="+mn-cs"/>
              </a:rPr>
              <a:t>).</a:t>
            </a:r>
          </a:p>
          <a:p>
            <a:endParaRPr lang="en-US" sz="1200" b="0" i="1" u="none" strike="noStrike" kern="1200" baseline="0" dirty="0" smtClean="0">
              <a:solidFill>
                <a:schemeClr val="tx1"/>
              </a:solidFill>
              <a:latin typeface="Arial" pitchFamily="34" charset="0"/>
              <a:ea typeface="+mn-ea"/>
              <a:cs typeface="+mn-cs"/>
            </a:endParaRPr>
          </a:p>
          <a:p>
            <a:r>
              <a:rPr lang="en-US" sz="1200" b="0" i="1" u="none" strike="noStrike" kern="1200" baseline="0" dirty="0" smtClean="0">
                <a:solidFill>
                  <a:schemeClr val="tx1"/>
                </a:solidFill>
                <a:latin typeface="Arial" pitchFamily="34" charset="0"/>
                <a:ea typeface="+mn-ea"/>
                <a:cs typeface="+mn-cs"/>
              </a:rPr>
              <a:t>5. </a:t>
            </a:r>
            <a:r>
              <a:rPr lang="en-US" sz="1200" b="1" i="1" u="none" strike="noStrike" kern="1200" baseline="0" dirty="0" err="1" smtClean="0">
                <a:solidFill>
                  <a:schemeClr val="tx1"/>
                </a:solidFill>
                <a:latin typeface="Arial" pitchFamily="34" charset="0"/>
                <a:ea typeface="+mn-ea"/>
                <a:cs typeface="+mn-cs"/>
              </a:rPr>
              <a:t>Recognise</a:t>
            </a:r>
            <a:r>
              <a:rPr lang="en-US" sz="1200" b="1" i="1" u="none" strike="noStrike" kern="1200" baseline="0" dirty="0" smtClean="0">
                <a:solidFill>
                  <a:schemeClr val="tx1"/>
                </a:solidFill>
                <a:latin typeface="Arial" pitchFamily="34" charset="0"/>
                <a:ea typeface="+mn-ea"/>
                <a:cs typeface="+mn-cs"/>
              </a:rPr>
              <a:t> dilemmas openly when balancing policy and CD ambitions</a:t>
            </a:r>
          </a:p>
          <a:p>
            <a:r>
              <a:rPr lang="en-US" sz="1200" b="0" i="0" u="none" strike="noStrike" kern="1200" baseline="0" dirty="0" smtClean="0">
                <a:solidFill>
                  <a:schemeClr val="tx1"/>
                </a:solidFill>
                <a:latin typeface="Arial" pitchFamily="34" charset="0"/>
                <a:ea typeface="+mn-ea"/>
                <a:cs typeface="+mn-cs"/>
              </a:rPr>
              <a:t>Development aid aims at enabling the partners to achieve results that they could otherwise not achieve. Or it enables them to attend concerns that donors find important but that the partners would not otherwise prioritize. In many aid dependent countries, the resource transfer from aid constitute a significant part of the public budget, in particular the investment budget. Despite formal agreement, donors and country partners may in several cases effectively pursue less than fully overlapping priorities. Policy documents may for this same reason (and not because of poor technical formulation) be less than clear. In addition, many aid dependent and developing countries have difficulties spending donor funds well – in the same way as they have difficulties spending their own resources well.</a:t>
            </a:r>
          </a:p>
        </p:txBody>
      </p:sp>
      <p:sp>
        <p:nvSpPr>
          <p:cNvPr id="4" name="Pladsholder til diasnummer 3"/>
          <p:cNvSpPr>
            <a:spLocks noGrp="1"/>
          </p:cNvSpPr>
          <p:nvPr>
            <p:ph type="sldNum" sz="quarter" idx="10"/>
          </p:nvPr>
        </p:nvSpPr>
        <p:spPr/>
        <p:txBody>
          <a:bodyPr/>
          <a:lstStyle/>
          <a:p>
            <a:pPr>
              <a:defRPr/>
            </a:pPr>
            <a:fld id="{AA3FFA35-CA4F-4AA3-9AE3-E56271BDB8B9}" type="slidenum">
              <a:rPr lang="en-GB" smtClean="0"/>
              <a:pPr>
                <a:defRPr/>
              </a:pPr>
              <a:t>29</a:t>
            </a:fld>
            <a:endParaRPr lang="en-GB" dirty="0"/>
          </a:p>
        </p:txBody>
      </p:sp>
    </p:spTree>
    <p:extLst>
      <p:ext uri="{BB962C8B-B14F-4D97-AF65-F5344CB8AC3E}">
        <p14:creationId xmlns:p14="http://schemas.microsoft.com/office/powerpoint/2010/main" val="3764603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Source: UNDP (2011) </a:t>
            </a:r>
          </a:p>
          <a:p>
            <a:endParaRPr lang="en-GB" dirty="0" smtClean="0"/>
          </a:p>
          <a:p>
            <a:pPr lvl="1"/>
            <a:r>
              <a:rPr lang="en-GB" dirty="0" smtClean="0">
                <a:ea typeface="ＭＳ Ｐゴシック" pitchFamily="34" charset="-128"/>
              </a:rPr>
              <a:t>At which level? </a:t>
            </a:r>
          </a:p>
          <a:p>
            <a:pPr marL="1200150" lvl="2" indent="-285750">
              <a:buFont typeface="Arial" pitchFamily="34" charset="0"/>
              <a:buChar char="•"/>
            </a:pPr>
            <a:r>
              <a:rPr lang="en-GB" sz="1600" dirty="0" smtClean="0">
                <a:ea typeface="ＭＳ Ｐゴシック" pitchFamily="34" charset="-128"/>
              </a:rPr>
              <a:t>the ‘enabling environment’ or ‘system level’ (overall institutional level)</a:t>
            </a:r>
          </a:p>
          <a:p>
            <a:pPr marL="1200150" lvl="2" indent="-285750">
              <a:buFont typeface="Arial" pitchFamily="34" charset="0"/>
              <a:buChar char="•"/>
            </a:pPr>
            <a:r>
              <a:rPr lang="en-GB" sz="1600" dirty="0" smtClean="0">
                <a:ea typeface="ＭＳ Ｐゴシック" pitchFamily="34" charset="-128"/>
              </a:rPr>
              <a:t>the organisation level</a:t>
            </a:r>
          </a:p>
          <a:p>
            <a:pPr marL="1200150" lvl="2" indent="-285750">
              <a:buFont typeface="Arial" pitchFamily="34" charset="0"/>
              <a:buChar char="•"/>
            </a:pPr>
            <a:r>
              <a:rPr lang="en-GB" sz="1600" dirty="0" smtClean="0">
                <a:ea typeface="ＭＳ Ｐゴシック" pitchFamily="34" charset="-128"/>
              </a:rPr>
              <a:t>the individual level</a:t>
            </a:r>
          </a:p>
          <a:p>
            <a:endParaRPr lang="en-GB" dirty="0"/>
          </a:p>
        </p:txBody>
      </p:sp>
      <p:sp>
        <p:nvSpPr>
          <p:cNvPr id="4" name="Pladsholder til diasnummer 3"/>
          <p:cNvSpPr>
            <a:spLocks noGrp="1"/>
          </p:cNvSpPr>
          <p:nvPr>
            <p:ph type="sldNum" sz="quarter" idx="10"/>
          </p:nvPr>
        </p:nvSpPr>
        <p:spPr/>
        <p:txBody>
          <a:bodyPr/>
          <a:lstStyle/>
          <a:p>
            <a:pPr>
              <a:defRPr/>
            </a:pPr>
            <a:fld id="{AA3FFA35-CA4F-4AA3-9AE3-E56271BDB8B9}" type="slidenum">
              <a:rPr lang="en-GB" smtClean="0"/>
              <a:pPr>
                <a:defRPr/>
              </a:pPr>
              <a:t>30</a:t>
            </a:fld>
            <a:endParaRPr lang="en-GB" dirty="0"/>
          </a:p>
        </p:txBody>
      </p:sp>
    </p:spTree>
    <p:extLst>
      <p:ext uri="{BB962C8B-B14F-4D97-AF65-F5344CB8AC3E}">
        <p14:creationId xmlns:p14="http://schemas.microsoft.com/office/powerpoint/2010/main" val="78616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i="0" dirty="0" smtClean="0">
                <a:ea typeface="ＭＳ Ｐゴシック" pitchFamily="34" charset="-128"/>
              </a:rPr>
              <a:t>The often used application of a safeguard mechanism – a ‘tool’ – needs to be complemented by an integrated and systematic institutional development approach that realises the potential of environmental assets and recognizes the limits. </a:t>
            </a:r>
          </a:p>
          <a:p>
            <a:pPr eaLnBrk="1" hangingPunct="1">
              <a:spcBef>
                <a:spcPct val="0"/>
              </a:spcBef>
            </a:pPr>
            <a:endParaRPr lang="en-US" dirty="0" smtClean="0">
              <a:ea typeface="ＭＳ Ｐゴシック" pitchFamily="34" charset="-128"/>
            </a:endParaRPr>
          </a:p>
        </p:txBody>
      </p:sp>
      <p:sp>
        <p:nvSpPr>
          <p:cNvPr id="57348"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US" smtClean="0"/>
              <a:t>Environment Integration in EC Development Co-operation</a:t>
            </a:r>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UNDP (2011: 72) A NCSA is ‘a </a:t>
            </a:r>
            <a:r>
              <a:rPr lang="en-GB" u="sng" dirty="0" smtClean="0">
                <a:ea typeface="ＭＳ Ｐゴシック" pitchFamily="34" charset="-128"/>
              </a:rPr>
              <a:t>country-driven</a:t>
            </a:r>
            <a:r>
              <a:rPr lang="en-GB" dirty="0" smtClean="0">
                <a:ea typeface="ＭＳ Ｐゴシック" pitchFamily="34" charset="-128"/>
              </a:rPr>
              <a:t>, </a:t>
            </a:r>
            <a:r>
              <a:rPr lang="en-GB" u="sng" dirty="0" smtClean="0">
                <a:ea typeface="ＭＳ Ｐゴシック" pitchFamily="34" charset="-128"/>
              </a:rPr>
              <a:t>locally adapted</a:t>
            </a:r>
            <a:r>
              <a:rPr lang="en-GB" dirty="0" smtClean="0">
                <a:ea typeface="ＭＳ Ｐゴシック" pitchFamily="34" charset="-128"/>
              </a:rPr>
              <a:t>, </a:t>
            </a:r>
            <a:r>
              <a:rPr lang="en-GB" u="sng" dirty="0" smtClean="0">
                <a:ea typeface="ＭＳ Ｐゴシック" pitchFamily="34" charset="-128"/>
              </a:rPr>
              <a:t>consultative</a:t>
            </a:r>
            <a:r>
              <a:rPr lang="en-GB" dirty="0" smtClean="0">
                <a:ea typeface="ＭＳ Ｐゴシック" pitchFamily="34" charset="-128"/>
              </a:rPr>
              <a:t> process that aims to:</a:t>
            </a:r>
          </a:p>
          <a:p>
            <a:r>
              <a:rPr lang="en-GB" dirty="0" smtClean="0">
                <a:ea typeface="ＭＳ Ｐゴシック" pitchFamily="34" charset="-128"/>
              </a:rPr>
              <a:t>-review global environment issues that require priority attention</a:t>
            </a:r>
          </a:p>
          <a:p>
            <a:r>
              <a:rPr lang="en-GB" dirty="0" smtClean="0">
                <a:ea typeface="ＭＳ Ｐゴシック" pitchFamily="34" charset="-128"/>
              </a:rPr>
              <a:t>-determine how capacity development could strengthen management of these issues</a:t>
            </a:r>
          </a:p>
          <a:p>
            <a:r>
              <a:rPr lang="en-GB" dirty="0" smtClean="0">
                <a:ea typeface="ＭＳ Ｐゴシック" pitchFamily="34" charset="-128"/>
              </a:rPr>
              <a:t>-prepare a national action plan for capacity development’.</a:t>
            </a:r>
          </a:p>
          <a:p>
            <a:pPr lvl="1"/>
            <a:endParaRPr lang="en-GB" dirty="0" smtClean="0">
              <a:ea typeface="ＭＳ Ｐゴシック" pitchFamily="34" charset="-128"/>
            </a:endParaRPr>
          </a:p>
          <a:p>
            <a:pPr eaLnBrk="1" hangingPunct="1">
              <a:spcBef>
                <a:spcPct val="0"/>
              </a:spcBef>
            </a:pPr>
            <a:r>
              <a:rPr lang="en-GB" dirty="0" smtClean="0">
                <a:ea typeface="ＭＳ Ｐゴシック" pitchFamily="34" charset="-128"/>
              </a:rPr>
              <a:t>On national capacity self-assessments and ‘vulnerability and capacity assessments’, see UNDP-UNEP (2010)  pp. 32-35.</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91400EE2-D04F-4FC5-A57B-5A2FE441F99A}" type="slidenum">
              <a:rPr lang="en-GB" smtClean="0"/>
              <a:pPr eaLnBrk="1" hangingPunct="1"/>
              <a:t>31</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endParaRPr lang="da-DK" dirty="0" smtClean="0"/>
          </a:p>
          <a:p>
            <a:pPr>
              <a:defRPr/>
            </a:pPr>
            <a:endParaRPr lang="da-DK" dirty="0" smtClean="0"/>
          </a:p>
          <a:p>
            <a:pPr marL="228600" indent="-228600">
              <a:buFont typeface="+mj-lt"/>
              <a:buAutoNum type="arabicPeriod"/>
              <a:defRPr/>
            </a:pPr>
            <a:r>
              <a:rPr lang="da-DK" dirty="0" smtClean="0"/>
              <a:t>EC steps and other donors : slides 2-4 + optional slides to go into detail</a:t>
            </a:r>
          </a:p>
          <a:p>
            <a:pPr marL="228600" indent="-228600">
              <a:buFont typeface="+mj-lt"/>
              <a:buAutoNum type="arabicPeriod"/>
              <a:defRPr/>
            </a:pPr>
            <a:r>
              <a:rPr lang="da-DK" dirty="0" smtClean="0"/>
              <a:t>EC cycle of operations: slides 5,6</a:t>
            </a:r>
          </a:p>
          <a:p>
            <a:pPr marL="228600" indent="-228600">
              <a:buFont typeface="+mj-lt"/>
              <a:buAutoNum type="arabicPeriod"/>
              <a:defRPr/>
            </a:pPr>
            <a:r>
              <a:rPr lang="da-DK" dirty="0" smtClean="0"/>
              <a:t>Relevance of political economy: slides 7 +optional slides to go into detail</a:t>
            </a:r>
          </a:p>
          <a:p>
            <a:pPr marL="228600" indent="-228600">
              <a:buFont typeface="+mj-lt"/>
              <a:buAutoNum type="arabicPeriod"/>
              <a:defRPr/>
            </a:pPr>
            <a:r>
              <a:rPr lang="da-DK" dirty="0" smtClean="0"/>
              <a:t>CSP: slides 8</a:t>
            </a:r>
          </a:p>
          <a:p>
            <a:pPr marL="228600" indent="-228600">
              <a:buFont typeface="Arial" pitchFamily="34" charset="0"/>
              <a:buChar char="•"/>
              <a:defRPr/>
            </a:pPr>
            <a:r>
              <a:rPr lang="da-DK" dirty="0" smtClean="0"/>
              <a:t>Example of Indonesia CEP: slides 9,10  </a:t>
            </a:r>
          </a:p>
          <a:p>
            <a:pPr marL="228600" indent="-228600">
              <a:buFont typeface="+mj-lt"/>
              <a:buAutoNum type="arabicPeriod" startAt="5"/>
              <a:defRPr/>
            </a:pPr>
            <a:r>
              <a:rPr lang="da-DK" dirty="0" smtClean="0"/>
              <a:t>Rio markers and trends in aid: Slides 11,12</a:t>
            </a:r>
          </a:p>
          <a:p>
            <a:pPr marL="228600" indent="-228600">
              <a:buFont typeface="+mj-lt"/>
              <a:buNone/>
              <a:defRPr/>
            </a:pPr>
            <a:endParaRPr lang="da-DK"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C675168A-CED2-4417-8F8D-9270F65A70E5}" type="slidenum">
              <a:rPr lang="fr-BE" smtClean="0">
                <a:latin typeface="Arial" pitchFamily="34" charset="0"/>
                <a:ea typeface="ＭＳ Ｐゴシック" pitchFamily="34" charset="-128"/>
              </a:rPr>
              <a:pPr/>
              <a:t>32</a:t>
            </a:fld>
            <a:endParaRPr lang="fr-BE"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C9215EA1-B204-4223-8165-B7F316832110}" type="slidenum">
              <a:rPr lang="fr-BE" smtClean="0">
                <a:latin typeface="Arial" pitchFamily="34" charset="0"/>
                <a:ea typeface="ＭＳ Ｐゴシック" pitchFamily="34" charset="-128"/>
              </a:rPr>
              <a:pPr/>
              <a:t>33</a:t>
            </a:fld>
            <a:endParaRPr lang="fr-BE"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8A5AEC89-D50A-46F3-8D25-52A71F71B8A9}" type="slidenum">
              <a:rPr lang="en-GB" smtClean="0"/>
              <a:pPr eaLnBrk="1" hangingPunct="1"/>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34" charset="-128"/>
              </a:rPr>
              <a:t>This slide to be available as a poster to be used as a reference on flow through the workshop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Adapted from: UNDP-UNEP (2009) Figure 3.1, p. 15</a:t>
            </a:r>
          </a:p>
          <a:p>
            <a:endParaRPr lang="en-GB"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134520" y="744498"/>
            <a:ext cx="4531783" cy="372248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60420"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US" smtClean="0"/>
              <a:t>Environment Integration in EC Development Co-operation</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919163"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61444" name="Espace réservé du pied de page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US" smtClean="0"/>
              <a:t>Environment Integration in EC Development Co-operation</a:t>
            </a: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ABD6768A-8341-4B65-969C-81C52A12B440}" type="slidenum">
              <a:rPr lang="en-GB" smtClean="0"/>
              <a:pPr eaLnBrk="1" hangingPunct="1"/>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a typeface="ＭＳ Ｐゴシック" pitchFamily="34" charset="-128"/>
              </a:rPr>
              <a:t>There is no single, ‘blueprint’ institutional model for effective EM and CCM</a:t>
            </a:r>
          </a:p>
          <a:p>
            <a:endParaRPr lang="en-GB" dirty="0" smtClean="0">
              <a:ea typeface="ＭＳ Ｐゴシック" pitchFamily="34" charset="-128"/>
            </a:endParaRPr>
          </a:p>
          <a:p>
            <a:r>
              <a:rPr lang="en-GB" dirty="0" smtClean="0">
                <a:ea typeface="ＭＳ Ｐゴシック" pitchFamily="34" charset="-128"/>
              </a:rPr>
              <a:t>Each country has to determine the most suitable institutional arrangements based on:</a:t>
            </a:r>
          </a:p>
          <a:p>
            <a:pPr lvl="1"/>
            <a:r>
              <a:rPr lang="en-GB" dirty="0" smtClean="0">
                <a:ea typeface="ＭＳ Ｐゴシック" pitchFamily="34" charset="-128"/>
              </a:rPr>
              <a:t>current institutional structures</a:t>
            </a:r>
          </a:p>
          <a:p>
            <a:pPr lvl="1"/>
            <a:r>
              <a:rPr lang="en-GB" dirty="0" smtClean="0">
                <a:ea typeface="ＭＳ Ｐゴシック" pitchFamily="34" charset="-128"/>
              </a:rPr>
              <a:t>a clear diagnosis of their strengths and weaknesses</a:t>
            </a:r>
          </a:p>
          <a:p>
            <a:pPr lvl="1"/>
            <a:r>
              <a:rPr lang="en-GB" dirty="0" smtClean="0">
                <a:ea typeface="ＭＳ Ｐゴシック" pitchFamily="34" charset="-128"/>
              </a:rPr>
              <a:t>a clear plan for overall governance improvement</a:t>
            </a:r>
          </a:p>
          <a:p>
            <a:r>
              <a:rPr lang="en-GB" dirty="0" smtClean="0">
                <a:ea typeface="ＭＳ Ｐゴシック" pitchFamily="34" charset="-128"/>
              </a:rPr>
              <a:t>However, there are some agreed principles and examples of good practice</a:t>
            </a:r>
          </a:p>
          <a:p>
            <a:pPr marL="0" marR="0" lvl="1" indent="0" algn="l" defTabSz="914400" rtl="0" eaLnBrk="1" fontAlgn="base" latinLnBrk="0" hangingPunct="1">
              <a:lnSpc>
                <a:spcPct val="100000"/>
              </a:lnSpc>
              <a:spcBef>
                <a:spcPct val="0"/>
              </a:spcBef>
              <a:spcAft>
                <a:spcPct val="0"/>
              </a:spcAft>
              <a:buClrTx/>
              <a:buSzTx/>
              <a:buFontTx/>
              <a:buNone/>
              <a:tabLst/>
              <a:defRPr/>
            </a:pPr>
            <a:endParaRPr lang="en-GB" dirty="0" smtClean="0">
              <a:ea typeface="ＭＳ Ｐゴシック" pitchFamily="34" charset="-128"/>
            </a:endParaRPr>
          </a:p>
          <a:p>
            <a:pPr marL="0" lvl="1" eaLnBrk="1" hangingPunct="1">
              <a:spcBef>
                <a:spcPct val="0"/>
              </a:spcBef>
            </a:pPr>
            <a:endParaRPr lang="fr-FR" dirty="0"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A414F2E8-87A5-4F39-B9D3-E0B08CAEE103}" type="slidenum">
              <a:rPr lang="en-GB" smtClean="0"/>
              <a:pPr eaLnBrk="1" hangingPunct="1"/>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BB424A4-1B45-4BEE-A9C2-A28CA734457F}"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4FD705E-D580-4CD0-B488-48161E104012}"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31B108E-EBC8-4BAA-880B-9225ACEDE8B9}"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B741962-E197-41CB-93F9-81D06FF60593}"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FEA2044-0D4B-48AF-877C-6FAE2B67A822}"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AB10E90-0046-4153-A97E-D617BF5C613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EB00FC01-DE51-43F9-9351-750F3A2479D4}"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027E957F-B300-422A-B6B4-3433560F52D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5EA48F0-E3A8-49EE-A661-7801C4B6963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C171812-7669-4927-ABB3-8B767FDA1686}"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DB11788-DFED-4D57-9378-A8AD034C8A38}"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430AD342-61EF-4E31-9A00-E35D682C3F44}"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nep.org/greeneconomy/Portals/88/documents/SYNTHESIS%20REPORT_Barbado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5" name="Title 4"/>
          <p:cNvSpPr>
            <a:spLocks noGrp="1"/>
          </p:cNvSpPr>
          <p:nvPr>
            <p:ph type="ctrTitle"/>
          </p:nvPr>
        </p:nvSpPr>
        <p:spPr>
          <a:xfrm>
            <a:off x="4087416" y="1727200"/>
            <a:ext cx="5208984" cy="2006600"/>
          </a:xfrm>
        </p:spPr>
        <p:txBody>
          <a:bodyPr/>
          <a:lstStyle/>
          <a:p>
            <a:r>
              <a:rPr lang="da-DK" sz="4400" dirty="0" smtClean="0">
                <a:ea typeface="ＭＳ Ｐゴシック"/>
                <a:cs typeface="ＭＳ Ｐゴシック"/>
              </a:rPr>
              <a:t>Institution &amp; </a:t>
            </a:r>
            <a:r>
              <a:rPr lang="da-DK" sz="4400" dirty="0" err="1" smtClean="0">
                <a:ea typeface="ＭＳ Ｐゴシック"/>
                <a:cs typeface="ＭＳ Ｐゴシック"/>
              </a:rPr>
              <a:t>Capacity</a:t>
            </a:r>
            <a:r>
              <a:rPr lang="da-DK" sz="4400" dirty="0" smtClean="0">
                <a:ea typeface="ＭＳ Ｐゴシック"/>
                <a:cs typeface="ＭＳ Ｐゴシック"/>
              </a:rPr>
              <a:t> Development</a:t>
            </a:r>
            <a:endParaRPr lang="en-US" sz="4400" dirty="0">
              <a:solidFill>
                <a:srgbClr val="FFC000"/>
              </a:solidFill>
            </a:endParaRPr>
          </a:p>
        </p:txBody>
      </p:sp>
      <p:sp>
        <p:nvSpPr>
          <p:cNvPr id="6" name="Subtitle 5"/>
          <p:cNvSpPr>
            <a:spLocks noGrp="1"/>
          </p:cNvSpPr>
          <p:nvPr>
            <p:ph type="subTitle" idx="1"/>
          </p:nvPr>
        </p:nvSpPr>
        <p:spPr>
          <a:xfrm>
            <a:off x="611188" y="4876800"/>
            <a:ext cx="8532812" cy="931862"/>
          </a:xfrm>
        </p:spPr>
        <p:txBody>
          <a:bodyPr/>
          <a:lstStyle/>
          <a:p>
            <a:r>
              <a:rPr lang="da-DK" sz="3200" dirty="0" smtClean="0">
                <a:ea typeface="ＭＳ Ｐゴシック" charset="-128"/>
                <a:cs typeface="ＭＳ Ｐゴシック" charset="-128"/>
              </a:rPr>
              <a:t>The </a:t>
            </a:r>
            <a:r>
              <a:rPr lang="da-DK" sz="3200" dirty="0" err="1" smtClean="0">
                <a:ea typeface="ＭＳ Ｐゴシック" charset="-128"/>
                <a:cs typeface="ＭＳ Ｐゴシック" charset="-128"/>
              </a:rPr>
              <a:t>institutional</a:t>
            </a:r>
            <a:r>
              <a:rPr lang="da-DK" sz="3200" dirty="0" smtClean="0">
                <a:ea typeface="ＭＳ Ｐゴシック" charset="-128"/>
                <a:cs typeface="ＭＳ Ｐゴシック" charset="-128"/>
              </a:rPr>
              <a:t> perspective – </a:t>
            </a:r>
            <a:r>
              <a:rPr lang="da-DK" sz="3200" dirty="0" err="1" smtClean="0">
                <a:ea typeface="ＭＳ Ｐゴシック" charset="-128"/>
                <a:cs typeface="ＭＳ Ｐゴシック" charset="-128"/>
              </a:rPr>
              <a:t>module</a:t>
            </a:r>
            <a:r>
              <a:rPr lang="da-DK" sz="3200" dirty="0" smtClean="0">
                <a:ea typeface="ＭＳ Ｐゴシック" charset="-128"/>
                <a:cs typeface="ＭＳ Ｐゴシック" charset="-128"/>
              </a:rPr>
              <a:t> 4 </a:t>
            </a:r>
          </a:p>
          <a:p>
            <a:r>
              <a:rPr lang="da-DK" sz="3200" dirty="0">
                <a:ea typeface="ＭＳ Ｐゴシック" pitchFamily="34" charset="-128"/>
              </a:rPr>
              <a:t/>
            </a:r>
            <a:br>
              <a:rPr lang="da-DK" sz="3200" dirty="0">
                <a:ea typeface="ＭＳ Ｐゴシック" pitchFamily="34" charset="-128"/>
              </a:rPr>
            </a:br>
            <a:r>
              <a:rPr lang="da-DK" sz="2400" dirty="0" smtClean="0">
                <a:solidFill>
                  <a:srgbClr val="FF0000"/>
                </a:solidFill>
                <a:ea typeface="ＭＳ Ｐゴシック" pitchFamily="34" charset="-128"/>
              </a:rPr>
              <a:t>(</a:t>
            </a:r>
            <a:r>
              <a:rPr lang="da-DK" sz="2400" dirty="0" err="1" smtClean="0">
                <a:solidFill>
                  <a:srgbClr val="FF0000"/>
                </a:solidFill>
                <a:ea typeface="ＭＳ Ｐゴシック" pitchFamily="34" charset="-128"/>
              </a:rPr>
              <a:t>should</a:t>
            </a:r>
            <a:r>
              <a:rPr lang="da-DK" sz="2400" dirty="0" smtClean="0">
                <a:solidFill>
                  <a:srgbClr val="FF0000"/>
                </a:solidFill>
                <a:ea typeface="ＭＳ Ｐゴシック" pitchFamily="34" charset="-128"/>
              </a:rPr>
              <a:t> perhaps </a:t>
            </a:r>
            <a:r>
              <a:rPr lang="da-DK" sz="2400" dirty="0" err="1" smtClean="0">
                <a:solidFill>
                  <a:srgbClr val="FF0000"/>
                </a:solidFill>
                <a:ea typeface="ＭＳ Ｐゴシック" pitchFamily="34" charset="-128"/>
              </a:rPr>
              <a:t>include</a:t>
            </a:r>
            <a:r>
              <a:rPr lang="da-DK" sz="2400" dirty="0" smtClean="0">
                <a:solidFill>
                  <a:srgbClr val="FF0000"/>
                </a:solidFill>
                <a:ea typeface="ＭＳ Ｐゴシック" pitchFamily="34" charset="-128"/>
              </a:rPr>
              <a:t> </a:t>
            </a:r>
            <a:r>
              <a:rPr lang="da-DK" sz="2400" dirty="0" err="1" smtClean="0">
                <a:solidFill>
                  <a:srgbClr val="FF0000"/>
                </a:solidFill>
                <a:ea typeface="ＭＳ Ｐゴシック" pitchFamily="34" charset="-128"/>
              </a:rPr>
              <a:t>uncertainty</a:t>
            </a:r>
            <a:r>
              <a:rPr lang="da-DK" sz="2400" dirty="0">
                <a:solidFill>
                  <a:srgbClr val="FF0000"/>
                </a:solidFill>
                <a:ea typeface="ＭＳ Ｐゴシック" pitchFamily="34" charset="-128"/>
              </a:rPr>
              <a:t> </a:t>
            </a:r>
            <a:r>
              <a:rPr lang="da-DK" sz="2400" dirty="0" smtClean="0">
                <a:solidFill>
                  <a:srgbClr val="FF0000"/>
                </a:solidFill>
                <a:ea typeface="ＭＳ Ｐゴシック" pitchFamily="34" charset="-128"/>
              </a:rPr>
              <a:t>slides)</a:t>
            </a:r>
            <a:r>
              <a:rPr lang="da-DK" sz="3200" dirty="0">
                <a:solidFill>
                  <a:srgbClr val="FF0000"/>
                </a:solidFill>
                <a:ea typeface="ＭＳ Ｐゴシック" pitchFamily="34" charset="-128"/>
              </a:rPr>
              <a:t/>
            </a:r>
            <a:br>
              <a:rPr lang="da-DK" sz="3200" dirty="0">
                <a:solidFill>
                  <a:srgbClr val="FF0000"/>
                </a:solidFill>
                <a:ea typeface="ＭＳ Ｐゴシック" pitchFamily="34" charset="-128"/>
              </a:rPr>
            </a:br>
            <a:endParaRPr lang="da-DK" sz="3200" dirty="0" smtClean="0">
              <a:ea typeface="ＭＳ Ｐゴシック" charset="-128"/>
              <a:cs typeface="ＭＳ Ｐゴシック" charset="-128"/>
            </a:endParaRPr>
          </a:p>
          <a:p>
            <a:endParaRPr lang="en-US" dirty="0"/>
          </a:p>
        </p:txBody>
      </p:sp>
      <p:sp>
        <p:nvSpPr>
          <p:cNvPr id="5124" name="Slide Number Placeholder 4"/>
          <p:cNvSpPr>
            <a:spLocks noGrp="1"/>
          </p:cNvSpPr>
          <p:nvPr>
            <p:ph type="sldNum" sz="quarter" idx="12"/>
          </p:nvPr>
        </p:nvSpPr>
        <p:spPr>
          <a:noFill/>
        </p:spPr>
        <p:txBody>
          <a:bodyPr/>
          <a:lstStyle/>
          <a:p>
            <a:fld id="{0657ED24-079D-40FA-A7F2-35F33921242B}" type="slidenum">
              <a:rPr lang="en-GB" smtClean="0">
                <a:latin typeface="Verdana" pitchFamily="34" charset="0"/>
                <a:ea typeface="ＭＳ Ｐゴシック" pitchFamily="34" charset="-128"/>
              </a:rPr>
              <a:pPr/>
              <a:t>1</a:t>
            </a:fld>
            <a:endParaRPr lang="en-GB" smtClean="0">
              <a:latin typeface="Verdana" pitchFamily="34" charset="0"/>
              <a:ea typeface="ＭＳ Ｐゴシック" pitchFamily="34" charset="-128"/>
            </a:endParaRPr>
          </a:p>
        </p:txBody>
      </p:sp>
    </p:spTree>
    <p:extLst>
      <p:ext uri="{BB962C8B-B14F-4D97-AF65-F5344CB8AC3E}">
        <p14:creationId xmlns:p14="http://schemas.microsoft.com/office/powerpoint/2010/main" val="459338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3"/>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42730664-6730-4908-AEB2-AF2002814320}" type="slidenum">
              <a:rPr lang="en-US" smtClean="0">
                <a:solidFill>
                  <a:srgbClr val="00A6C8"/>
                </a:solidFill>
                <a:latin typeface="Verdana" pitchFamily="34" charset="0"/>
              </a:rPr>
              <a:pPr eaLnBrk="1" hangingPunct="1"/>
              <a:t>10</a:t>
            </a:fld>
            <a:endParaRPr lang="en-US" smtClean="0">
              <a:solidFill>
                <a:srgbClr val="00A6C8"/>
              </a:solidFill>
              <a:latin typeface="Verdana" pitchFamily="34" charset="0"/>
            </a:endParaRPr>
          </a:p>
        </p:txBody>
      </p:sp>
      <p:sp>
        <p:nvSpPr>
          <p:cNvPr id="28677" name="Rektangel 1"/>
          <p:cNvSpPr>
            <a:spLocks noChangeArrowheads="1"/>
          </p:cNvSpPr>
          <p:nvPr/>
        </p:nvSpPr>
        <p:spPr bwMode="auto">
          <a:xfrm>
            <a:off x="292853" y="622186"/>
            <a:ext cx="820896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627F"/>
              </a:buClr>
            </a:pPr>
            <a:r>
              <a:rPr lang="en-GB" sz="3200" b="1" dirty="0">
                <a:solidFill>
                  <a:schemeClr val="tx1"/>
                </a:solidFill>
              </a:rPr>
              <a:t>Principles for institutionalising </a:t>
            </a:r>
            <a:br>
              <a:rPr lang="en-GB" sz="3200" b="1" dirty="0">
                <a:solidFill>
                  <a:schemeClr val="tx1"/>
                </a:solidFill>
              </a:rPr>
            </a:br>
            <a:r>
              <a:rPr lang="en-GB" sz="2800" b="1" dirty="0">
                <a:solidFill>
                  <a:schemeClr val="tx1"/>
                </a:solidFill>
              </a:rPr>
              <a:t>Environmental and Climate </a:t>
            </a:r>
            <a:r>
              <a:rPr lang="en-GB" sz="2800" b="1" dirty="0" smtClean="0">
                <a:solidFill>
                  <a:schemeClr val="tx1"/>
                </a:solidFill>
              </a:rPr>
              <a:t>Mainstreaming </a:t>
            </a:r>
            <a:r>
              <a:rPr lang="en-GB" sz="2800" b="1" dirty="0" smtClean="0">
                <a:solidFill>
                  <a:srgbClr val="00B050"/>
                </a:solidFill>
              </a:rPr>
              <a:t>(and Green Economy</a:t>
            </a:r>
            <a:r>
              <a:rPr lang="en-GB" sz="2800" b="1" dirty="0" smtClean="0">
                <a:solidFill>
                  <a:schemeClr val="tx1"/>
                </a:solidFill>
              </a:rPr>
              <a:t>)</a:t>
            </a:r>
            <a:endParaRPr lang="en-GB" sz="2800" b="1"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66" y="2068736"/>
            <a:ext cx="521513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27053" y="3717032"/>
            <a:ext cx="10169772" cy="3293209"/>
          </a:xfrm>
          <a:prstGeom prst="rect">
            <a:avLst/>
          </a:prstGeom>
        </p:spPr>
        <p:txBody>
          <a:bodyPr wrap="none">
            <a:spAutoFit/>
          </a:bodyPr>
          <a:lstStyle/>
          <a:p>
            <a:pPr marL="285750" indent="-285750">
              <a:buFontTx/>
              <a:buChar char="-"/>
            </a:pPr>
            <a:r>
              <a:rPr lang="en-GB" sz="1600" b="1" dirty="0">
                <a:ea typeface="ＭＳ Ｐゴシック" pitchFamily="34" charset="-128"/>
              </a:rPr>
              <a:t>N</a:t>
            </a:r>
            <a:r>
              <a:rPr lang="en-GB" sz="1600" b="1" dirty="0" smtClean="0">
                <a:ea typeface="ＭＳ Ｐゴシック" pitchFamily="34" charset="-128"/>
              </a:rPr>
              <a:t>o </a:t>
            </a:r>
            <a:r>
              <a:rPr lang="en-GB" sz="1600" b="1" dirty="0">
                <a:ea typeface="ＭＳ Ｐゴシック" pitchFamily="34" charset="-128"/>
              </a:rPr>
              <a:t>single, ‘blueprint’ institutional model </a:t>
            </a:r>
            <a:endParaRPr lang="en-GB" sz="1600" b="1" dirty="0" smtClean="0">
              <a:ea typeface="ＭＳ Ｐゴシック" pitchFamily="34" charset="-128"/>
            </a:endParaRPr>
          </a:p>
          <a:p>
            <a:pPr marL="285750" indent="-285750">
              <a:buFontTx/>
              <a:buChar char="-"/>
            </a:pPr>
            <a:r>
              <a:rPr lang="en-GB" sz="1600" b="1" dirty="0" smtClean="0">
                <a:ea typeface="ＭＳ Ｐゴシック" pitchFamily="34" charset="-128"/>
              </a:rPr>
              <a:t>Model should be based on</a:t>
            </a:r>
          </a:p>
          <a:p>
            <a:pPr marL="742950" lvl="1" indent="-285750">
              <a:buFontTx/>
              <a:buChar char="-"/>
            </a:pPr>
            <a:r>
              <a:rPr lang="en-GB" sz="1600" b="1" dirty="0" smtClean="0">
                <a:ea typeface="ＭＳ Ｐゴシック" pitchFamily="34" charset="-128"/>
              </a:rPr>
              <a:t>Overall structures</a:t>
            </a:r>
          </a:p>
          <a:p>
            <a:pPr marL="742950" lvl="1" indent="-285750">
              <a:buFontTx/>
              <a:buChar char="-"/>
            </a:pPr>
            <a:r>
              <a:rPr lang="en-GB" sz="1600" b="1" dirty="0" smtClean="0">
                <a:ea typeface="ＭＳ Ｐゴシック" pitchFamily="34" charset="-128"/>
              </a:rPr>
              <a:t>Strengths and weaknesses</a:t>
            </a:r>
          </a:p>
          <a:p>
            <a:pPr marL="742950" lvl="1" indent="-285750">
              <a:buFontTx/>
              <a:buChar char="-"/>
            </a:pPr>
            <a:r>
              <a:rPr lang="en-GB" sz="1600" b="1" dirty="0" smtClean="0">
                <a:ea typeface="ＭＳ Ｐゴシック" pitchFamily="34" charset="-128"/>
              </a:rPr>
              <a:t>Plans for </a:t>
            </a:r>
            <a:r>
              <a:rPr lang="en-GB" sz="1600" b="1" dirty="0" err="1" smtClean="0">
                <a:ea typeface="ＭＳ Ｐゴシック" pitchFamily="34" charset="-128"/>
              </a:rPr>
              <a:t>gov.</a:t>
            </a:r>
            <a:r>
              <a:rPr lang="en-GB" sz="1600" b="1" dirty="0" smtClean="0">
                <a:ea typeface="ＭＳ Ｐゴシック" pitchFamily="34" charset="-128"/>
              </a:rPr>
              <a:t> development</a:t>
            </a:r>
          </a:p>
          <a:p>
            <a:pPr marL="742950" lvl="1" indent="-285750">
              <a:buFontTx/>
              <a:buChar char="-"/>
            </a:pPr>
            <a:endParaRPr lang="en-GB" sz="1600" b="1" dirty="0">
              <a:ea typeface="ＭＳ Ｐゴシック" pitchFamily="34" charset="-128"/>
            </a:endParaRPr>
          </a:p>
          <a:p>
            <a:pPr marL="742950" lvl="1" indent="-285750">
              <a:buFontTx/>
              <a:buChar char="-"/>
            </a:pPr>
            <a:endParaRPr lang="en-GB" sz="1600" b="1" dirty="0" smtClean="0">
              <a:ea typeface="ＭＳ Ｐゴシック" pitchFamily="34" charset="-128"/>
            </a:endParaRPr>
          </a:p>
          <a:p>
            <a:pPr marL="742950" lvl="1" indent="-285750">
              <a:buFontTx/>
              <a:buChar char="-"/>
            </a:pPr>
            <a:endParaRPr lang="en-GB" sz="1600" b="1" dirty="0">
              <a:ea typeface="ＭＳ Ｐゴシック" pitchFamily="34" charset="-128"/>
            </a:endParaRPr>
          </a:p>
          <a:p>
            <a:pPr lvl="1"/>
            <a:r>
              <a:rPr lang="en-GB" sz="1600" b="1" dirty="0" smtClean="0">
                <a:ea typeface="ＭＳ Ｐゴシック" pitchFamily="34" charset="-128"/>
              </a:rPr>
              <a:t>Some good </a:t>
            </a:r>
            <a:r>
              <a:rPr lang="en-GB" sz="1600" b="1" dirty="0" smtClean="0">
                <a:ea typeface="ＭＳ Ｐゴシック" pitchFamily="34" charset="-128"/>
              </a:rPr>
              <a:t>practices </a:t>
            </a:r>
            <a:r>
              <a:rPr lang="en-GB" sz="1600" b="1" dirty="0" smtClean="0">
                <a:solidFill>
                  <a:srgbClr val="00B050"/>
                </a:solidFill>
                <a:ea typeface="ＭＳ Ｐゴシック" pitchFamily="34" charset="-128"/>
              </a:rPr>
              <a:t>– we are at early stages in the GE world,</a:t>
            </a:r>
          </a:p>
          <a:p>
            <a:pPr lvl="1"/>
            <a:r>
              <a:rPr lang="en-GB" sz="1600" b="1" dirty="0" smtClean="0">
                <a:solidFill>
                  <a:srgbClr val="00B050"/>
                </a:solidFill>
                <a:ea typeface="ＭＳ Ｐゴシック" pitchFamily="34" charset="-128"/>
              </a:rPr>
              <a:t>But good to "flag" the issue and highlight similarities expected to be encountered,</a:t>
            </a:r>
          </a:p>
          <a:p>
            <a:pPr lvl="1"/>
            <a:r>
              <a:rPr lang="en-GB" sz="1600" b="1" dirty="0" smtClean="0">
                <a:solidFill>
                  <a:srgbClr val="00B050"/>
                </a:solidFill>
                <a:ea typeface="ＭＳ Ｐゴシック" pitchFamily="34" charset="-128"/>
              </a:rPr>
              <a:t>Between "mainstreaming" and transformation to a green economy</a:t>
            </a:r>
            <a:endParaRPr lang="en-GB" sz="1600" b="1" dirty="0" smtClean="0">
              <a:solidFill>
                <a:srgbClr val="00B050"/>
              </a:solidFill>
              <a:ea typeface="ＭＳ Ｐゴシック" pitchFamily="34" charset="-128"/>
            </a:endParaRPr>
          </a:p>
          <a:p>
            <a:pPr marL="742950" lvl="1" indent="-285750">
              <a:buFontTx/>
              <a:buChar char="-"/>
            </a:pPr>
            <a:endParaRPr lang="en-GB" sz="1600" b="1" dirty="0" smtClean="0">
              <a:solidFill>
                <a:srgbClr val="00B050"/>
              </a:solidFill>
              <a:ea typeface="ＭＳ Ｐゴシック" pitchFamily="34" charset="-128"/>
            </a:endParaRPr>
          </a:p>
          <a:p>
            <a:endParaRPr lang="en-GB" sz="1600" b="1" dirty="0"/>
          </a:p>
        </p:txBody>
      </p:sp>
      <p:sp>
        <p:nvSpPr>
          <p:cNvPr id="5" name="Tekstboks 4"/>
          <p:cNvSpPr txBox="1"/>
          <p:nvPr/>
        </p:nvSpPr>
        <p:spPr>
          <a:xfrm>
            <a:off x="5004048" y="1196752"/>
            <a:ext cx="3554178" cy="5386090"/>
          </a:xfrm>
          <a:prstGeom prst="rect">
            <a:avLst/>
          </a:prstGeom>
          <a:noFill/>
        </p:spPr>
        <p:txBody>
          <a:bodyPr wrap="none" rtlCol="0">
            <a:spAutoFit/>
          </a:bodyPr>
          <a:lstStyle/>
          <a:p>
            <a:r>
              <a:rPr lang="en-GB" sz="34400" b="1" dirty="0" smtClean="0">
                <a:solidFill>
                  <a:srgbClr val="FF0000"/>
                </a:solidFill>
              </a:rPr>
              <a:t>X</a:t>
            </a:r>
            <a:endParaRPr lang="en-GB" sz="34400" b="1" dirty="0">
              <a:solidFill>
                <a:srgbClr val="FF0000"/>
              </a:solidFill>
            </a:endParaRPr>
          </a:p>
        </p:txBody>
      </p:sp>
    </p:spTree>
    <p:extLst>
      <p:ext uri="{BB962C8B-B14F-4D97-AF65-F5344CB8AC3E}">
        <p14:creationId xmlns:p14="http://schemas.microsoft.com/office/powerpoint/2010/main" val="120755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080715"/>
            <a:ext cx="9144000" cy="1143000"/>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z="2400" dirty="0" smtClean="0">
                <a:ea typeface="ＭＳ Ｐゴシック" pitchFamily="34" charset="-128"/>
              </a:rPr>
              <a:t>Principles for institutional </a:t>
            </a:r>
            <a:r>
              <a:rPr lang="en-GB" sz="2400" dirty="0" smtClean="0">
                <a:ea typeface="ＭＳ Ｐゴシック" pitchFamily="34" charset="-128"/>
              </a:rPr>
              <a:t>strengthening – </a:t>
            </a:r>
            <a:r>
              <a:rPr lang="en-GB" sz="1200" dirty="0" smtClean="0">
                <a:solidFill>
                  <a:srgbClr val="00B050"/>
                </a:solidFill>
                <a:ea typeface="ＭＳ Ｐゴシック" pitchFamily="34" charset="-128"/>
              </a:rPr>
              <a:t>message on this slide I guess is "look for the champions" – which also means, lobby, explain, make the case etc at the "right levels"</a:t>
            </a:r>
            <a:endParaRPr lang="en-GB" sz="1200" dirty="0" smtClean="0">
              <a:solidFill>
                <a:srgbClr val="00B050"/>
              </a:solidFill>
              <a:ea typeface="ＭＳ Ｐゴシック" pitchFamily="34" charset="-128"/>
            </a:endParaRPr>
          </a:p>
        </p:txBody>
      </p:sp>
      <p:sp>
        <p:nvSpPr>
          <p:cNvPr id="29700" name="Slide Number Placeholder 3"/>
          <p:cNvSpPr>
            <a:spLocks noGrp="1"/>
          </p:cNvSpPr>
          <p:nvPr>
            <p:ph type="sldNum" sz="quarter" idx="10"/>
          </p:nvPr>
        </p:nvSpPr>
        <p:spPr>
          <a:xfrm>
            <a:off x="6858000" y="7217990"/>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633CAFD4-6674-4E91-8376-C3DF76C12809}" type="slidenum">
              <a:rPr lang="en-US" smtClean="0">
                <a:solidFill>
                  <a:srgbClr val="00A6C8"/>
                </a:solidFill>
                <a:latin typeface="Verdana" pitchFamily="34" charset="0"/>
              </a:rPr>
              <a:pPr eaLnBrk="1" hangingPunct="1"/>
              <a:t>11</a:t>
            </a:fld>
            <a:endParaRPr lang="en-US" smtClean="0">
              <a:solidFill>
                <a:srgbClr val="00A6C8"/>
              </a:solidFill>
              <a:latin typeface="Verdana" pitchFamily="34" charset="0"/>
            </a:endParaRPr>
          </a:p>
        </p:txBody>
      </p:sp>
      <p:sp>
        <p:nvSpPr>
          <p:cNvPr id="29701" name="TextBox 4"/>
          <p:cNvSpPr txBox="1">
            <a:spLocks noChangeArrowheads="1"/>
          </p:cNvSpPr>
          <p:nvPr/>
        </p:nvSpPr>
        <p:spPr bwMode="auto">
          <a:xfrm>
            <a:off x="3886200" y="7081465"/>
            <a:ext cx="419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lgn="r" eaLnBrk="1" hangingPunct="1"/>
            <a:r>
              <a:rPr lang="en-GB" sz="1400"/>
              <a:t>Source: UNDP-UNEP (2010) </a:t>
            </a:r>
          </a:p>
        </p:txBody>
      </p:sp>
      <p:sp>
        <p:nvSpPr>
          <p:cNvPr id="4" name="Ellipse 3"/>
          <p:cNvSpPr/>
          <p:nvPr/>
        </p:nvSpPr>
        <p:spPr bwMode="auto">
          <a:xfrm>
            <a:off x="6515845" y="2204864"/>
            <a:ext cx="1110580" cy="108012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Ellipse 5"/>
          <p:cNvSpPr/>
          <p:nvPr/>
        </p:nvSpPr>
        <p:spPr bwMode="auto">
          <a:xfrm>
            <a:off x="5754217" y="2270950"/>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bg1"/>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Coordinating</a:t>
            </a:r>
            <a:r>
              <a:rPr kumimoji="0" lang="en-GB" sz="1200" b="1" i="0" u="none" strike="noStrike" cap="none" normalizeH="0" dirty="0" smtClean="0">
                <a:ln>
                  <a:noFill/>
                </a:ln>
                <a:solidFill>
                  <a:schemeClr val="bg1"/>
                </a:solidFill>
                <a:effectLst/>
                <a:latin typeface="Verdana" pitchFamily="34" charset="0"/>
              </a:rPr>
              <a:t> body 2</a:t>
            </a:r>
          </a:p>
          <a:p>
            <a:pPr marL="3175" marR="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bg1"/>
              </a:solidFill>
              <a:effectLst/>
              <a:latin typeface="Verdana" pitchFamily="34" charset="0"/>
            </a:endParaRPr>
          </a:p>
        </p:txBody>
      </p:sp>
      <p:sp>
        <p:nvSpPr>
          <p:cNvPr id="10" name="Ellipse 9"/>
          <p:cNvSpPr/>
          <p:nvPr/>
        </p:nvSpPr>
        <p:spPr bwMode="auto">
          <a:xfrm>
            <a:off x="6876257" y="4347102"/>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3</a:t>
            </a:r>
          </a:p>
        </p:txBody>
      </p:sp>
      <p:sp>
        <p:nvSpPr>
          <p:cNvPr id="11" name="Ellipse 10"/>
          <p:cNvSpPr/>
          <p:nvPr/>
        </p:nvSpPr>
        <p:spPr bwMode="auto">
          <a:xfrm>
            <a:off x="3624437" y="5427222"/>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4</a:t>
            </a:r>
          </a:p>
        </p:txBody>
      </p:sp>
      <p:sp>
        <p:nvSpPr>
          <p:cNvPr id="12" name="Ellipse 11"/>
          <p:cNvSpPr/>
          <p:nvPr/>
        </p:nvSpPr>
        <p:spPr bwMode="auto">
          <a:xfrm>
            <a:off x="827584" y="4347102"/>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5</a:t>
            </a:r>
          </a:p>
        </p:txBody>
      </p:sp>
      <p:sp>
        <p:nvSpPr>
          <p:cNvPr id="13" name="Ellipse 12"/>
          <p:cNvSpPr/>
          <p:nvPr/>
        </p:nvSpPr>
        <p:spPr bwMode="auto">
          <a:xfrm>
            <a:off x="1547664" y="2258870"/>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1</a:t>
            </a:r>
          </a:p>
        </p:txBody>
      </p:sp>
      <p:sp>
        <p:nvSpPr>
          <p:cNvPr id="15" name="Ellipse 14"/>
          <p:cNvSpPr/>
          <p:nvPr/>
        </p:nvSpPr>
        <p:spPr bwMode="auto">
          <a:xfrm>
            <a:off x="3203848" y="3158970"/>
            <a:ext cx="2683902" cy="1350150"/>
          </a:xfrm>
          <a:prstGeom prst="ellipse">
            <a:avLst/>
          </a:prstGeom>
          <a:gradFill flip="none" rotWithShape="0">
            <a:gsLst>
              <a:gs pos="0">
                <a:srgbClr val="002060"/>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Verdana" pitchFamily="34" charset="0"/>
              </a:rPr>
              <a:t>Central body</a:t>
            </a:r>
          </a:p>
        </p:txBody>
      </p:sp>
    </p:spTree>
    <p:extLst>
      <p:ext uri="{BB962C8B-B14F-4D97-AF65-F5344CB8AC3E}">
        <p14:creationId xmlns:p14="http://schemas.microsoft.com/office/powerpoint/2010/main" val="35459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400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080715"/>
            <a:ext cx="9144000" cy="1143000"/>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z="2400" dirty="0" smtClean="0">
                <a:ea typeface="ＭＳ Ｐゴシック" pitchFamily="34" charset="-128"/>
              </a:rPr>
              <a:t>Principles for institutional strengthening and coordination/communication</a:t>
            </a:r>
          </a:p>
        </p:txBody>
      </p:sp>
      <p:sp>
        <p:nvSpPr>
          <p:cNvPr id="4" name="Ellipse 3"/>
          <p:cNvSpPr/>
          <p:nvPr/>
        </p:nvSpPr>
        <p:spPr bwMode="auto">
          <a:xfrm>
            <a:off x="6515845" y="2204864"/>
            <a:ext cx="1110580" cy="108012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Ellipse 5"/>
          <p:cNvSpPr/>
          <p:nvPr/>
        </p:nvSpPr>
        <p:spPr bwMode="auto">
          <a:xfrm>
            <a:off x="5754217" y="2270950"/>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2</a:t>
            </a:r>
          </a:p>
        </p:txBody>
      </p:sp>
      <p:sp>
        <p:nvSpPr>
          <p:cNvPr id="10" name="Ellipse 9"/>
          <p:cNvSpPr/>
          <p:nvPr/>
        </p:nvSpPr>
        <p:spPr bwMode="auto">
          <a:xfrm>
            <a:off x="6660232" y="4347102"/>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3</a:t>
            </a:r>
          </a:p>
        </p:txBody>
      </p:sp>
      <p:sp>
        <p:nvSpPr>
          <p:cNvPr id="11" name="Ellipse 10"/>
          <p:cNvSpPr/>
          <p:nvPr/>
        </p:nvSpPr>
        <p:spPr bwMode="auto">
          <a:xfrm>
            <a:off x="3624437" y="5427222"/>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4</a:t>
            </a:r>
          </a:p>
        </p:txBody>
      </p:sp>
      <p:sp>
        <p:nvSpPr>
          <p:cNvPr id="12" name="Ellipse 11"/>
          <p:cNvSpPr/>
          <p:nvPr/>
        </p:nvSpPr>
        <p:spPr bwMode="auto">
          <a:xfrm>
            <a:off x="827584" y="4347102"/>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5</a:t>
            </a:r>
          </a:p>
        </p:txBody>
      </p:sp>
      <p:sp>
        <p:nvSpPr>
          <p:cNvPr id="13" name="Ellipse 12"/>
          <p:cNvSpPr/>
          <p:nvPr/>
        </p:nvSpPr>
        <p:spPr bwMode="auto">
          <a:xfrm>
            <a:off x="1547664" y="2258870"/>
            <a:ext cx="1872207" cy="810090"/>
          </a:xfrm>
          <a:prstGeom prst="ellipse">
            <a:avLst/>
          </a:prstGeom>
          <a:gradFill flip="none" rotWithShape="1">
            <a:gsLst>
              <a:gs pos="0">
                <a:srgbClr val="5E9EFF"/>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Verdana" pitchFamily="34" charset="0"/>
              </a:rPr>
              <a:t>Body 1</a:t>
            </a:r>
          </a:p>
        </p:txBody>
      </p:sp>
      <p:sp>
        <p:nvSpPr>
          <p:cNvPr id="15" name="Ellipse 14"/>
          <p:cNvSpPr/>
          <p:nvPr/>
        </p:nvSpPr>
        <p:spPr bwMode="auto">
          <a:xfrm>
            <a:off x="3203848" y="3158970"/>
            <a:ext cx="2683902" cy="1350150"/>
          </a:xfrm>
          <a:prstGeom prst="ellipse">
            <a:avLst/>
          </a:prstGeom>
          <a:gradFill flip="none" rotWithShape="0">
            <a:gsLst>
              <a:gs pos="0">
                <a:srgbClr val="002060"/>
              </a:gs>
              <a:gs pos="39999">
                <a:srgbClr val="85C2FF"/>
              </a:gs>
              <a:gs pos="70000">
                <a:srgbClr val="C4D6EB"/>
              </a:gs>
              <a:gs pos="100000">
                <a:srgbClr val="FFEBFA"/>
              </a:gs>
            </a:gsLst>
            <a:lin ang="5400000" scaled="0"/>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Verdana" pitchFamily="34" charset="0"/>
              </a:rPr>
              <a:t>Central and</a:t>
            </a:r>
          </a:p>
          <a:p>
            <a:pPr marL="3175" marR="0" indent="0" algn="ctr" defTabSz="914400" rtl="0" eaLnBrk="1" fontAlgn="base" latinLnBrk="0" hangingPunct="1">
              <a:lnSpc>
                <a:spcPct val="100000"/>
              </a:lnSpc>
              <a:spcBef>
                <a:spcPct val="0"/>
              </a:spcBef>
              <a:spcAft>
                <a:spcPct val="0"/>
              </a:spcAft>
              <a:buClrTx/>
              <a:buSzTx/>
              <a:buFontTx/>
              <a:buNone/>
              <a:tabLst/>
            </a:pPr>
            <a:r>
              <a:rPr lang="en-GB" sz="1600" b="1" dirty="0" smtClean="0">
                <a:solidFill>
                  <a:schemeClr val="bg1"/>
                </a:solidFill>
              </a:rPr>
              <a:t>Coordinating body</a:t>
            </a:r>
            <a:endParaRPr kumimoji="0" lang="en-GB" sz="1600" b="1" i="0" u="none" strike="noStrike" cap="none" normalizeH="0" baseline="0" dirty="0" smtClean="0">
              <a:ln>
                <a:noFill/>
              </a:ln>
              <a:solidFill>
                <a:schemeClr val="bg1"/>
              </a:solidFill>
              <a:effectLst/>
              <a:latin typeface="Verdana" pitchFamily="34" charset="0"/>
            </a:endParaRPr>
          </a:p>
        </p:txBody>
      </p:sp>
      <p:cxnSp>
        <p:nvCxnSpPr>
          <p:cNvPr id="3" name="Lige forbindelse 2"/>
          <p:cNvCxnSpPr>
            <a:stCxn id="13" idx="6"/>
          </p:cNvCxnSpPr>
          <p:nvPr/>
        </p:nvCxnSpPr>
        <p:spPr bwMode="auto">
          <a:xfrm>
            <a:off x="3419871" y="2663915"/>
            <a:ext cx="1512169" cy="12080"/>
          </a:xfrm>
          <a:prstGeom prst="line">
            <a:avLst/>
          </a:prstGeom>
          <a:noFill/>
          <a:ln w="9525" cap="flat" cmpd="sng" algn="ctr">
            <a:noFill/>
            <a:prstDash val="solid"/>
            <a:round/>
            <a:headEnd type="none" w="med" len="med"/>
            <a:tailEnd type="none" w="med" len="med"/>
          </a:ln>
          <a:effectLst/>
        </p:spPr>
      </p:cxnSp>
      <p:cxnSp>
        <p:nvCxnSpPr>
          <p:cNvPr id="7" name="Lige forbindelse 6"/>
          <p:cNvCxnSpPr>
            <a:stCxn id="13" idx="6"/>
            <a:endCxn id="6" idx="2"/>
          </p:cNvCxnSpPr>
          <p:nvPr/>
        </p:nvCxnSpPr>
        <p:spPr bwMode="auto">
          <a:xfrm>
            <a:off x="3419871" y="2663915"/>
            <a:ext cx="2334346" cy="12080"/>
          </a:xfrm>
          <a:prstGeom prst="line">
            <a:avLst/>
          </a:prstGeom>
          <a:noFill/>
          <a:ln w="9525" cap="flat" cmpd="sng" algn="ctr">
            <a:noFill/>
            <a:prstDash val="solid"/>
            <a:round/>
            <a:headEnd type="none" w="med" len="med"/>
            <a:tailEnd type="none" w="med" len="med"/>
          </a:ln>
          <a:effectLst/>
        </p:spPr>
      </p:cxnSp>
      <p:cxnSp>
        <p:nvCxnSpPr>
          <p:cNvPr id="9" name="Lige forbindelse 8"/>
          <p:cNvCxnSpPr>
            <a:stCxn id="13" idx="6"/>
            <a:endCxn id="6" idx="2"/>
          </p:cNvCxnSpPr>
          <p:nvPr/>
        </p:nvCxnSpPr>
        <p:spPr bwMode="auto">
          <a:xfrm>
            <a:off x="3419871" y="2663915"/>
            <a:ext cx="2334346" cy="12080"/>
          </a:xfrm>
          <a:prstGeom prst="line">
            <a:avLst/>
          </a:prstGeom>
          <a:noFill/>
          <a:ln w="12700" cap="flat" cmpd="sng" algn="ctr">
            <a:solidFill>
              <a:srgbClr val="00B0F0"/>
            </a:solidFill>
            <a:prstDash val="solid"/>
            <a:round/>
            <a:headEnd type="none" w="med" len="med"/>
            <a:tailEnd type="none" w="med" len="med"/>
          </a:ln>
          <a:effectLst/>
        </p:spPr>
      </p:cxnSp>
      <p:cxnSp>
        <p:nvCxnSpPr>
          <p:cNvPr id="20" name="Lige forbindelse 19"/>
          <p:cNvCxnSpPr>
            <a:stCxn id="13" idx="5"/>
            <a:endCxn id="15" idx="1"/>
          </p:cNvCxnSpPr>
          <p:nvPr/>
        </p:nvCxnSpPr>
        <p:spPr bwMode="auto">
          <a:xfrm>
            <a:off x="3145693" y="2950325"/>
            <a:ext cx="451203" cy="406370"/>
          </a:xfrm>
          <a:prstGeom prst="line">
            <a:avLst/>
          </a:prstGeom>
          <a:noFill/>
          <a:ln w="12700" cap="flat" cmpd="sng" algn="ctr">
            <a:solidFill>
              <a:srgbClr val="00B0F0"/>
            </a:solidFill>
            <a:prstDash val="solid"/>
            <a:round/>
            <a:headEnd type="none" w="med" len="med"/>
            <a:tailEnd type="none" w="med" len="med"/>
          </a:ln>
          <a:effectLst/>
        </p:spPr>
      </p:cxnSp>
      <p:cxnSp>
        <p:nvCxnSpPr>
          <p:cNvPr id="21" name="Lige forbindelse 20"/>
          <p:cNvCxnSpPr>
            <a:stCxn id="12" idx="5"/>
            <a:endCxn id="11" idx="2"/>
          </p:cNvCxnSpPr>
          <p:nvPr/>
        </p:nvCxnSpPr>
        <p:spPr bwMode="auto">
          <a:xfrm>
            <a:off x="2425613" y="5038557"/>
            <a:ext cx="1198824" cy="793710"/>
          </a:xfrm>
          <a:prstGeom prst="line">
            <a:avLst/>
          </a:prstGeom>
          <a:noFill/>
          <a:ln w="12700" cap="flat" cmpd="sng" algn="ctr">
            <a:solidFill>
              <a:srgbClr val="00B0F0"/>
            </a:solidFill>
            <a:prstDash val="solid"/>
            <a:round/>
            <a:headEnd type="none" w="med" len="med"/>
            <a:tailEnd type="none" w="med" len="med"/>
          </a:ln>
          <a:effectLst/>
        </p:spPr>
      </p:cxnSp>
      <p:cxnSp>
        <p:nvCxnSpPr>
          <p:cNvPr id="22" name="Lige forbindelse 21"/>
          <p:cNvCxnSpPr>
            <a:stCxn id="12" idx="7"/>
            <a:endCxn id="13" idx="4"/>
          </p:cNvCxnSpPr>
          <p:nvPr/>
        </p:nvCxnSpPr>
        <p:spPr bwMode="auto">
          <a:xfrm flipV="1">
            <a:off x="2425613" y="3068960"/>
            <a:ext cx="58155" cy="1396777"/>
          </a:xfrm>
          <a:prstGeom prst="line">
            <a:avLst/>
          </a:prstGeom>
          <a:noFill/>
          <a:ln w="12700" cap="flat" cmpd="sng" algn="ctr">
            <a:solidFill>
              <a:srgbClr val="00B0F0"/>
            </a:solidFill>
            <a:prstDash val="solid"/>
            <a:round/>
            <a:headEnd type="none" w="med" len="med"/>
            <a:tailEnd type="none" w="med" len="med"/>
          </a:ln>
          <a:effectLst/>
        </p:spPr>
      </p:cxnSp>
      <p:cxnSp>
        <p:nvCxnSpPr>
          <p:cNvPr id="23" name="Lige forbindelse 22"/>
          <p:cNvCxnSpPr>
            <a:stCxn id="10" idx="1"/>
            <a:endCxn id="6" idx="4"/>
          </p:cNvCxnSpPr>
          <p:nvPr/>
        </p:nvCxnSpPr>
        <p:spPr bwMode="auto">
          <a:xfrm flipH="1" flipV="1">
            <a:off x="6690321" y="3081040"/>
            <a:ext cx="244089" cy="1384697"/>
          </a:xfrm>
          <a:prstGeom prst="line">
            <a:avLst/>
          </a:prstGeom>
          <a:noFill/>
          <a:ln w="12700" cap="flat" cmpd="sng" algn="ctr">
            <a:solidFill>
              <a:srgbClr val="00B0F0"/>
            </a:solidFill>
            <a:prstDash val="solid"/>
            <a:round/>
            <a:headEnd type="none" w="med" len="med"/>
            <a:tailEnd type="none" w="med" len="med"/>
          </a:ln>
          <a:effectLst/>
        </p:spPr>
      </p:cxnSp>
      <p:cxnSp>
        <p:nvCxnSpPr>
          <p:cNvPr id="24" name="Lige forbindelse 23"/>
          <p:cNvCxnSpPr>
            <a:stCxn id="11" idx="6"/>
            <a:endCxn id="10" idx="3"/>
          </p:cNvCxnSpPr>
          <p:nvPr/>
        </p:nvCxnSpPr>
        <p:spPr bwMode="auto">
          <a:xfrm flipV="1">
            <a:off x="5496644" y="5038557"/>
            <a:ext cx="1437766" cy="793710"/>
          </a:xfrm>
          <a:prstGeom prst="line">
            <a:avLst/>
          </a:prstGeom>
          <a:noFill/>
          <a:ln w="12700" cap="flat" cmpd="sng" algn="ctr">
            <a:solidFill>
              <a:srgbClr val="00B0F0"/>
            </a:solidFill>
            <a:prstDash val="solid"/>
            <a:round/>
            <a:headEnd type="none" w="med" len="med"/>
            <a:tailEnd type="none" w="med" len="med"/>
          </a:ln>
          <a:effectLst/>
        </p:spPr>
      </p:cxnSp>
      <p:cxnSp>
        <p:nvCxnSpPr>
          <p:cNvPr id="35" name="Lige forbindelse 34"/>
          <p:cNvCxnSpPr>
            <a:stCxn id="15" idx="5"/>
            <a:endCxn id="10" idx="2"/>
          </p:cNvCxnSpPr>
          <p:nvPr/>
        </p:nvCxnSpPr>
        <p:spPr bwMode="auto">
          <a:xfrm>
            <a:off x="5494702" y="4311395"/>
            <a:ext cx="1165530" cy="440752"/>
          </a:xfrm>
          <a:prstGeom prst="line">
            <a:avLst/>
          </a:prstGeom>
          <a:noFill/>
          <a:ln w="12700" cap="flat" cmpd="sng" algn="ctr">
            <a:solidFill>
              <a:srgbClr val="00B0F0"/>
            </a:solidFill>
            <a:prstDash val="solid"/>
            <a:round/>
            <a:headEnd type="none" w="med" len="med"/>
            <a:tailEnd type="none" w="med" len="med"/>
          </a:ln>
          <a:effectLst/>
        </p:spPr>
      </p:cxnSp>
      <p:cxnSp>
        <p:nvCxnSpPr>
          <p:cNvPr id="36" name="Lige forbindelse 35"/>
          <p:cNvCxnSpPr>
            <a:stCxn id="15" idx="7"/>
            <a:endCxn id="6" idx="3"/>
          </p:cNvCxnSpPr>
          <p:nvPr/>
        </p:nvCxnSpPr>
        <p:spPr bwMode="auto">
          <a:xfrm flipV="1">
            <a:off x="5494702" y="2962405"/>
            <a:ext cx="533693" cy="394290"/>
          </a:xfrm>
          <a:prstGeom prst="line">
            <a:avLst/>
          </a:prstGeom>
          <a:noFill/>
          <a:ln w="12700" cap="flat" cmpd="sng" algn="ctr">
            <a:solidFill>
              <a:srgbClr val="00B0F0"/>
            </a:solidFill>
            <a:prstDash val="solid"/>
            <a:round/>
            <a:headEnd type="none" w="med" len="med"/>
            <a:tailEnd type="none" w="med" len="med"/>
          </a:ln>
          <a:effectLst/>
        </p:spPr>
      </p:cxnSp>
      <p:cxnSp>
        <p:nvCxnSpPr>
          <p:cNvPr id="37" name="Lige forbindelse 36"/>
          <p:cNvCxnSpPr>
            <a:stCxn id="15" idx="4"/>
            <a:endCxn id="11" idx="0"/>
          </p:cNvCxnSpPr>
          <p:nvPr/>
        </p:nvCxnSpPr>
        <p:spPr bwMode="auto">
          <a:xfrm>
            <a:off x="4545799" y="4509120"/>
            <a:ext cx="14742" cy="918102"/>
          </a:xfrm>
          <a:prstGeom prst="line">
            <a:avLst/>
          </a:prstGeom>
          <a:noFill/>
          <a:ln w="12700" cap="flat" cmpd="sng" algn="ctr">
            <a:solidFill>
              <a:srgbClr val="00B0F0"/>
            </a:solidFill>
            <a:prstDash val="solid"/>
            <a:round/>
            <a:headEnd type="none" w="med" len="med"/>
            <a:tailEnd type="none" w="med" len="med"/>
          </a:ln>
          <a:effectLst/>
        </p:spPr>
      </p:cxnSp>
      <p:cxnSp>
        <p:nvCxnSpPr>
          <p:cNvPr id="38" name="Lige forbindelse 37"/>
          <p:cNvCxnSpPr>
            <a:stCxn id="12" idx="6"/>
            <a:endCxn id="15" idx="3"/>
          </p:cNvCxnSpPr>
          <p:nvPr/>
        </p:nvCxnSpPr>
        <p:spPr bwMode="auto">
          <a:xfrm flipV="1">
            <a:off x="2699791" y="4311395"/>
            <a:ext cx="897105" cy="440752"/>
          </a:xfrm>
          <a:prstGeom prst="line">
            <a:avLst/>
          </a:prstGeom>
          <a:noFill/>
          <a:ln w="12700" cap="flat" cmpd="sng" algn="ctr">
            <a:solidFill>
              <a:srgbClr val="00B0F0"/>
            </a:solidFill>
            <a:prstDash val="solid"/>
            <a:round/>
            <a:headEnd type="none" w="med" len="med"/>
            <a:tailEnd type="none" w="med" len="med"/>
          </a:ln>
          <a:effectLst/>
        </p:spPr>
      </p:cxnSp>
      <p:sp>
        <p:nvSpPr>
          <p:cNvPr id="54" name="Kombinationstegning 53"/>
          <p:cNvSpPr/>
          <p:nvPr/>
        </p:nvSpPr>
        <p:spPr bwMode="auto">
          <a:xfrm>
            <a:off x="519220" y="3567680"/>
            <a:ext cx="2834806" cy="2471241"/>
          </a:xfrm>
          <a:custGeom>
            <a:avLst/>
            <a:gdLst>
              <a:gd name="connsiteX0" fmla="*/ 2668480 w 2834806"/>
              <a:gd name="connsiteY0" fmla="*/ 204220 h 2471241"/>
              <a:gd name="connsiteX1" fmla="*/ 1284180 w 2834806"/>
              <a:gd name="connsiteY1" fmla="*/ 1020 h 2471241"/>
              <a:gd name="connsiteX2" fmla="*/ 979380 w 2834806"/>
              <a:gd name="connsiteY2" fmla="*/ 280420 h 2471241"/>
              <a:gd name="connsiteX3" fmla="*/ 306280 w 2834806"/>
              <a:gd name="connsiteY3" fmla="*/ 128020 h 2471241"/>
              <a:gd name="connsiteX4" fmla="*/ 331680 w 2834806"/>
              <a:gd name="connsiteY4" fmla="*/ 940820 h 2471241"/>
              <a:gd name="connsiteX5" fmla="*/ 26880 w 2834806"/>
              <a:gd name="connsiteY5" fmla="*/ 1258320 h 2471241"/>
              <a:gd name="connsiteX6" fmla="*/ 1119080 w 2834806"/>
              <a:gd name="connsiteY6" fmla="*/ 2452120 h 2471241"/>
              <a:gd name="connsiteX7" fmla="*/ 2312880 w 2834806"/>
              <a:gd name="connsiteY7" fmla="*/ 1931420 h 2471241"/>
              <a:gd name="connsiteX8" fmla="*/ 2833580 w 2834806"/>
              <a:gd name="connsiteY8" fmla="*/ 1105920 h 2471241"/>
              <a:gd name="connsiteX9" fmla="*/ 2185880 w 2834806"/>
              <a:gd name="connsiteY9" fmla="*/ 1169420 h 247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806" h="2471241">
                <a:moveTo>
                  <a:pt x="2668480" y="204220"/>
                </a:moveTo>
                <a:cubicBezTo>
                  <a:pt x="2117088" y="96270"/>
                  <a:pt x="1565697" y="-11680"/>
                  <a:pt x="1284180" y="1020"/>
                </a:cubicBezTo>
                <a:cubicBezTo>
                  <a:pt x="1002663" y="13720"/>
                  <a:pt x="1142363" y="259253"/>
                  <a:pt x="979380" y="280420"/>
                </a:cubicBezTo>
                <a:cubicBezTo>
                  <a:pt x="816397" y="301587"/>
                  <a:pt x="414230" y="17953"/>
                  <a:pt x="306280" y="128020"/>
                </a:cubicBezTo>
                <a:cubicBezTo>
                  <a:pt x="198330" y="238087"/>
                  <a:pt x="378247" y="752437"/>
                  <a:pt x="331680" y="940820"/>
                </a:cubicBezTo>
                <a:cubicBezTo>
                  <a:pt x="285113" y="1129203"/>
                  <a:pt x="-104353" y="1006437"/>
                  <a:pt x="26880" y="1258320"/>
                </a:cubicBezTo>
                <a:cubicBezTo>
                  <a:pt x="158113" y="1510203"/>
                  <a:pt x="738080" y="2339937"/>
                  <a:pt x="1119080" y="2452120"/>
                </a:cubicBezTo>
                <a:cubicBezTo>
                  <a:pt x="1500080" y="2564303"/>
                  <a:pt x="2027130" y="2155787"/>
                  <a:pt x="2312880" y="1931420"/>
                </a:cubicBezTo>
                <a:cubicBezTo>
                  <a:pt x="2598630" y="1707053"/>
                  <a:pt x="2854747" y="1232920"/>
                  <a:pt x="2833580" y="1105920"/>
                </a:cubicBezTo>
                <a:cubicBezTo>
                  <a:pt x="2812413" y="978920"/>
                  <a:pt x="2499146" y="1074170"/>
                  <a:pt x="2185880" y="1169420"/>
                </a:cubicBezTo>
              </a:path>
            </a:pathLst>
          </a:cu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5" name="Kombinationstegning 54"/>
          <p:cNvSpPr/>
          <p:nvPr/>
        </p:nvSpPr>
        <p:spPr bwMode="auto">
          <a:xfrm>
            <a:off x="4546600" y="1955484"/>
            <a:ext cx="2226925" cy="1194116"/>
          </a:xfrm>
          <a:custGeom>
            <a:avLst/>
            <a:gdLst>
              <a:gd name="connsiteX0" fmla="*/ 0 w 2226925"/>
              <a:gd name="connsiteY0" fmla="*/ 1194116 h 1194116"/>
              <a:gd name="connsiteX1" fmla="*/ 368300 w 2226925"/>
              <a:gd name="connsiteY1" fmla="*/ 228916 h 1194116"/>
              <a:gd name="connsiteX2" fmla="*/ 495300 w 2226925"/>
              <a:gd name="connsiteY2" fmla="*/ 203516 h 1194116"/>
              <a:gd name="connsiteX3" fmla="*/ 1511300 w 2226925"/>
              <a:gd name="connsiteY3" fmla="*/ 51116 h 1194116"/>
              <a:gd name="connsiteX4" fmla="*/ 1371600 w 2226925"/>
              <a:gd name="connsiteY4" fmla="*/ 368616 h 1194116"/>
              <a:gd name="connsiteX5" fmla="*/ 2159000 w 2226925"/>
              <a:gd name="connsiteY5" fmla="*/ 316 h 1194116"/>
              <a:gd name="connsiteX6" fmla="*/ 2133600 w 2226925"/>
              <a:gd name="connsiteY6" fmla="*/ 317816 h 11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925" h="1194116">
                <a:moveTo>
                  <a:pt x="0" y="1194116"/>
                </a:moveTo>
                <a:cubicBezTo>
                  <a:pt x="142875" y="794066"/>
                  <a:pt x="285750" y="394016"/>
                  <a:pt x="368300" y="228916"/>
                </a:cubicBezTo>
                <a:cubicBezTo>
                  <a:pt x="450850" y="63816"/>
                  <a:pt x="495300" y="203516"/>
                  <a:pt x="495300" y="203516"/>
                </a:cubicBezTo>
                <a:cubicBezTo>
                  <a:pt x="685800" y="173883"/>
                  <a:pt x="1365250" y="23599"/>
                  <a:pt x="1511300" y="51116"/>
                </a:cubicBezTo>
                <a:cubicBezTo>
                  <a:pt x="1657350" y="78633"/>
                  <a:pt x="1263650" y="377083"/>
                  <a:pt x="1371600" y="368616"/>
                </a:cubicBezTo>
                <a:cubicBezTo>
                  <a:pt x="1479550" y="360149"/>
                  <a:pt x="2032000" y="8783"/>
                  <a:pt x="2159000" y="316"/>
                </a:cubicBezTo>
                <a:cubicBezTo>
                  <a:pt x="2286000" y="-8151"/>
                  <a:pt x="2209800" y="154832"/>
                  <a:pt x="2133600" y="317816"/>
                </a:cubicBezTo>
              </a:path>
            </a:pathLst>
          </a:custGeom>
          <a:no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cxnSp>
        <p:nvCxnSpPr>
          <p:cNvPr id="59" name="Lige forbindelse 58"/>
          <p:cNvCxnSpPr/>
          <p:nvPr/>
        </p:nvCxnSpPr>
        <p:spPr bwMode="auto">
          <a:xfrm>
            <a:off x="3437183" y="2657875"/>
            <a:ext cx="2334346" cy="12080"/>
          </a:xfrm>
          <a:prstGeom prst="line">
            <a:avLst/>
          </a:prstGeom>
          <a:noFill/>
          <a:ln w="76200" cap="flat" cmpd="sng" algn="ctr">
            <a:solidFill>
              <a:srgbClr val="00B0F0"/>
            </a:solidFill>
            <a:prstDash val="solid"/>
            <a:round/>
            <a:headEnd type="none" w="med" len="med"/>
            <a:tailEnd type="none" w="med" len="med"/>
          </a:ln>
          <a:effectLst/>
        </p:spPr>
      </p:cxnSp>
      <p:cxnSp>
        <p:nvCxnSpPr>
          <p:cNvPr id="60" name="Lige forbindelse 59"/>
          <p:cNvCxnSpPr/>
          <p:nvPr/>
        </p:nvCxnSpPr>
        <p:spPr bwMode="auto">
          <a:xfrm>
            <a:off x="3163005" y="2944285"/>
            <a:ext cx="451203" cy="406370"/>
          </a:xfrm>
          <a:prstGeom prst="line">
            <a:avLst/>
          </a:prstGeom>
          <a:noFill/>
          <a:ln w="76200" cap="flat" cmpd="sng" algn="ctr">
            <a:solidFill>
              <a:srgbClr val="00B0F0"/>
            </a:solidFill>
            <a:prstDash val="solid"/>
            <a:round/>
            <a:headEnd type="none" w="med" len="med"/>
            <a:tailEnd type="none" w="med" len="med"/>
          </a:ln>
          <a:effectLst/>
        </p:spPr>
      </p:cxnSp>
      <p:cxnSp>
        <p:nvCxnSpPr>
          <p:cNvPr id="61" name="Lige forbindelse 60"/>
          <p:cNvCxnSpPr/>
          <p:nvPr/>
        </p:nvCxnSpPr>
        <p:spPr bwMode="auto">
          <a:xfrm>
            <a:off x="2442925" y="5032517"/>
            <a:ext cx="1198824" cy="793710"/>
          </a:xfrm>
          <a:prstGeom prst="line">
            <a:avLst/>
          </a:prstGeom>
          <a:noFill/>
          <a:ln w="76200" cap="flat" cmpd="sng" algn="ctr">
            <a:solidFill>
              <a:srgbClr val="00B0F0"/>
            </a:solidFill>
            <a:prstDash val="solid"/>
            <a:round/>
            <a:headEnd type="none" w="med" len="med"/>
            <a:tailEnd type="none" w="med" len="med"/>
          </a:ln>
          <a:effectLst/>
        </p:spPr>
      </p:cxnSp>
      <p:cxnSp>
        <p:nvCxnSpPr>
          <p:cNvPr id="62" name="Lige forbindelse 61"/>
          <p:cNvCxnSpPr/>
          <p:nvPr/>
        </p:nvCxnSpPr>
        <p:spPr bwMode="auto">
          <a:xfrm flipV="1">
            <a:off x="2442925" y="3062920"/>
            <a:ext cx="58155" cy="1396777"/>
          </a:xfrm>
          <a:prstGeom prst="line">
            <a:avLst/>
          </a:prstGeom>
          <a:noFill/>
          <a:ln w="76200" cap="flat" cmpd="sng" algn="ctr">
            <a:solidFill>
              <a:srgbClr val="00B0F0"/>
            </a:solidFill>
            <a:prstDash val="solid"/>
            <a:round/>
            <a:headEnd type="none" w="med" len="med"/>
            <a:tailEnd type="none" w="med" len="med"/>
          </a:ln>
          <a:effectLst/>
        </p:spPr>
      </p:cxnSp>
      <p:cxnSp>
        <p:nvCxnSpPr>
          <p:cNvPr id="63" name="Lige forbindelse 62"/>
          <p:cNvCxnSpPr/>
          <p:nvPr/>
        </p:nvCxnSpPr>
        <p:spPr bwMode="auto">
          <a:xfrm flipH="1" flipV="1">
            <a:off x="6707633" y="3075000"/>
            <a:ext cx="244089" cy="1384697"/>
          </a:xfrm>
          <a:prstGeom prst="line">
            <a:avLst/>
          </a:prstGeom>
          <a:noFill/>
          <a:ln w="76200" cap="flat" cmpd="sng" algn="ctr">
            <a:solidFill>
              <a:srgbClr val="00B0F0"/>
            </a:solidFill>
            <a:prstDash val="solid"/>
            <a:round/>
            <a:headEnd type="none" w="med" len="med"/>
            <a:tailEnd type="none" w="med" len="med"/>
          </a:ln>
          <a:effectLst/>
        </p:spPr>
      </p:cxnSp>
      <p:cxnSp>
        <p:nvCxnSpPr>
          <p:cNvPr id="64" name="Lige forbindelse 63"/>
          <p:cNvCxnSpPr/>
          <p:nvPr/>
        </p:nvCxnSpPr>
        <p:spPr bwMode="auto">
          <a:xfrm flipV="1">
            <a:off x="5513956" y="5032517"/>
            <a:ext cx="1437766" cy="793710"/>
          </a:xfrm>
          <a:prstGeom prst="line">
            <a:avLst/>
          </a:prstGeom>
          <a:noFill/>
          <a:ln w="76200" cap="flat" cmpd="sng" algn="ctr">
            <a:solidFill>
              <a:srgbClr val="00B0F0"/>
            </a:solidFill>
            <a:prstDash val="solid"/>
            <a:round/>
            <a:headEnd type="none" w="med" len="med"/>
            <a:tailEnd type="none" w="med" len="med"/>
          </a:ln>
          <a:effectLst/>
        </p:spPr>
      </p:cxnSp>
      <p:cxnSp>
        <p:nvCxnSpPr>
          <p:cNvPr id="65" name="Lige forbindelse 64"/>
          <p:cNvCxnSpPr/>
          <p:nvPr/>
        </p:nvCxnSpPr>
        <p:spPr bwMode="auto">
          <a:xfrm>
            <a:off x="5512014" y="4305355"/>
            <a:ext cx="1165530" cy="440752"/>
          </a:xfrm>
          <a:prstGeom prst="line">
            <a:avLst/>
          </a:prstGeom>
          <a:noFill/>
          <a:ln w="76200" cap="flat" cmpd="sng" algn="ctr">
            <a:solidFill>
              <a:srgbClr val="00B0F0"/>
            </a:solidFill>
            <a:prstDash val="solid"/>
            <a:round/>
            <a:headEnd type="none" w="med" len="med"/>
            <a:tailEnd type="none" w="med" len="med"/>
          </a:ln>
          <a:effectLst/>
        </p:spPr>
      </p:cxnSp>
      <p:cxnSp>
        <p:nvCxnSpPr>
          <p:cNvPr id="66" name="Lige forbindelse 65"/>
          <p:cNvCxnSpPr/>
          <p:nvPr/>
        </p:nvCxnSpPr>
        <p:spPr bwMode="auto">
          <a:xfrm flipV="1">
            <a:off x="5512014" y="2956365"/>
            <a:ext cx="533693" cy="394290"/>
          </a:xfrm>
          <a:prstGeom prst="line">
            <a:avLst/>
          </a:prstGeom>
          <a:noFill/>
          <a:ln w="76200" cap="flat" cmpd="sng" algn="ctr">
            <a:solidFill>
              <a:srgbClr val="00B0F0"/>
            </a:solidFill>
            <a:prstDash val="solid"/>
            <a:round/>
            <a:headEnd type="none" w="med" len="med"/>
            <a:tailEnd type="none" w="med" len="med"/>
          </a:ln>
          <a:effectLst/>
        </p:spPr>
      </p:cxnSp>
      <p:cxnSp>
        <p:nvCxnSpPr>
          <p:cNvPr id="67" name="Lige forbindelse 66"/>
          <p:cNvCxnSpPr/>
          <p:nvPr/>
        </p:nvCxnSpPr>
        <p:spPr bwMode="auto">
          <a:xfrm>
            <a:off x="4563111" y="4503080"/>
            <a:ext cx="14742" cy="918102"/>
          </a:xfrm>
          <a:prstGeom prst="line">
            <a:avLst/>
          </a:prstGeom>
          <a:noFill/>
          <a:ln w="76200" cap="flat" cmpd="sng" algn="ctr">
            <a:solidFill>
              <a:srgbClr val="00B0F0"/>
            </a:solidFill>
            <a:prstDash val="solid"/>
            <a:round/>
            <a:headEnd type="none" w="med" len="med"/>
            <a:tailEnd type="none" w="med" len="med"/>
          </a:ln>
          <a:effectLst/>
        </p:spPr>
      </p:cxnSp>
      <p:cxnSp>
        <p:nvCxnSpPr>
          <p:cNvPr id="68" name="Lige forbindelse 67"/>
          <p:cNvCxnSpPr/>
          <p:nvPr/>
        </p:nvCxnSpPr>
        <p:spPr bwMode="auto">
          <a:xfrm flipV="1">
            <a:off x="2717103" y="4305355"/>
            <a:ext cx="897105" cy="440752"/>
          </a:xfrm>
          <a:prstGeom prst="line">
            <a:avLst/>
          </a:prstGeom>
          <a:noFill/>
          <a:ln w="76200" cap="flat" cmpd="sng" algn="ctr">
            <a:solidFill>
              <a:srgbClr val="00B0F0"/>
            </a:solidFill>
            <a:prstDash val="solid"/>
            <a:round/>
            <a:headEnd type="none" w="med" len="med"/>
            <a:tailEnd type="none" w="med" len="med"/>
          </a:ln>
          <a:effectLst/>
        </p:spPr>
      </p:cxnSp>
      <p:sp>
        <p:nvSpPr>
          <p:cNvPr id="56" name="Tekstboks 55"/>
          <p:cNvSpPr txBox="1"/>
          <p:nvPr/>
        </p:nvSpPr>
        <p:spPr>
          <a:xfrm>
            <a:off x="556669" y="6419621"/>
            <a:ext cx="5695405" cy="369332"/>
          </a:xfrm>
          <a:prstGeom prst="rect">
            <a:avLst/>
          </a:prstGeom>
          <a:noFill/>
        </p:spPr>
        <p:txBody>
          <a:bodyPr wrap="none" rtlCol="0">
            <a:spAutoFit/>
          </a:bodyPr>
          <a:lstStyle/>
          <a:p>
            <a:r>
              <a:rPr lang="en-GB" sz="1800" dirty="0" smtClean="0"/>
              <a:t>Remember: Flexibility and sub-national entities</a:t>
            </a:r>
            <a:endParaRPr lang="en-GB" sz="1800" dirty="0"/>
          </a:p>
        </p:txBody>
      </p:sp>
    </p:spTree>
    <p:extLst>
      <p:ext uri="{BB962C8B-B14F-4D97-AF65-F5344CB8AC3E}">
        <p14:creationId xmlns:p14="http://schemas.microsoft.com/office/powerpoint/2010/main" val="313715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grpId="0"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randombar(horizontal)">
                                      <p:cBhvr>
                                        <p:cTn id="42" dur="500"/>
                                        <p:tgtEl>
                                          <p:spTgt spid="5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randombar(horizontal)">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grpId="1" nodeType="clickEffect">
                                  <p:stCondLst>
                                    <p:cond delay="0"/>
                                  </p:stCondLst>
                                  <p:childTnLst>
                                    <p:animEffect transition="out" filter="randombar(horizontal)">
                                      <p:cBhvr>
                                        <p:cTn id="49" dur="500"/>
                                        <p:tgtEl>
                                          <p:spTgt spid="55"/>
                                        </p:tgtEl>
                                      </p:cBhvr>
                                    </p:animEffect>
                                    <p:set>
                                      <p:cBhvr>
                                        <p:cTn id="50" dur="1" fill="hold">
                                          <p:stCondLst>
                                            <p:cond delay="499"/>
                                          </p:stCondLst>
                                        </p:cTn>
                                        <p:tgtEl>
                                          <p:spTgt spid="55"/>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54"/>
                                        </p:tgtEl>
                                      </p:cBhvr>
                                    </p:animEffect>
                                    <p:set>
                                      <p:cBhvr>
                                        <p:cTn id="53" dur="1" fill="hold">
                                          <p:stCondLst>
                                            <p:cond delay="499"/>
                                          </p:stCondLst>
                                        </p:cTn>
                                        <p:tgtEl>
                                          <p:spTgt spid="5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10"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par>
                                <p:cTn id="74" presetID="10" presetClass="entr" presetSubtype="0"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500"/>
                                        <p:tgtEl>
                                          <p:spTgt spid="68"/>
                                        </p:tgtEl>
                                      </p:cBhvr>
                                    </p:animEffect>
                                  </p:childTnLst>
                                </p:cTn>
                              </p:par>
                              <p:par>
                                <p:cTn id="80" presetID="10" presetClass="entr" presetSubtype="0" fill="hold" nodeType="with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par>
                                <p:cTn id="83" presetID="10"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4" grpId="0" animBg="1"/>
      <p:bldP spid="54" grpId="1" animBg="1"/>
      <p:bldP spid="55" grpId="0" animBg="1"/>
      <p:bldP spid="55" grpId="1" animBg="1"/>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ln/>
          <a:extLst>
            <a:ext uri="{91240B29-F687-4F45-9708-019B960494DF}">
              <a14:hiddenLine xmlns:a14="http://schemas.microsoft.com/office/drawing/2010/main" w="9525" algn="ctr">
                <a:solidFill>
                  <a:srgbClr val="000000"/>
                </a:solidFill>
                <a:miter lim="800000"/>
                <a:headEnd/>
                <a:tailEnd/>
              </a14:hiddenLine>
            </a:ext>
          </a:extLst>
        </p:spPr>
        <p:txBody>
          <a:bodyPr/>
          <a:lstStyle/>
          <a:p>
            <a:pPr marL="0" indent="0" eaLnBrk="1" hangingPunct="1">
              <a:lnSpc>
                <a:spcPct val="150000"/>
              </a:lnSpc>
            </a:pPr>
            <a:r>
              <a:rPr lang="en-GB" sz="4000" dirty="0" smtClean="0">
                <a:solidFill>
                  <a:schemeClr val="bg1"/>
                </a:solidFill>
                <a:latin typeface="Arial Black" pitchFamily="34" charset="0"/>
                <a:ea typeface="ＭＳ Ｐゴシック" pitchFamily="34" charset="-128"/>
              </a:rPr>
              <a:t>Raising awareness and </a:t>
            </a:r>
            <a:br>
              <a:rPr lang="en-GB" sz="4000" dirty="0" smtClean="0">
                <a:solidFill>
                  <a:schemeClr val="bg1"/>
                </a:solidFill>
                <a:latin typeface="Arial Black" pitchFamily="34" charset="0"/>
                <a:ea typeface="ＭＳ Ｐゴシック" pitchFamily="34" charset="-128"/>
              </a:rPr>
            </a:br>
            <a:r>
              <a:rPr lang="en-GB" sz="4000" dirty="0" smtClean="0">
                <a:solidFill>
                  <a:schemeClr val="bg1"/>
                </a:solidFill>
                <a:latin typeface="Arial Black" pitchFamily="34" charset="0"/>
                <a:ea typeface="ＭＳ Ｐゴシック" pitchFamily="34" charset="-128"/>
              </a:rPr>
              <a:t>building partnerships</a:t>
            </a:r>
            <a:endParaRPr lang="en-GB" sz="4000" dirty="0" smtClean="0">
              <a:solidFill>
                <a:schemeClr val="bg1"/>
              </a:solidFill>
              <a:ea typeface="ＭＳ Ｐゴシック" pitchFamily="34" charset="-128"/>
            </a:endParaRPr>
          </a:p>
        </p:txBody>
      </p:sp>
    </p:spTree>
    <p:extLst>
      <p:ext uri="{BB962C8B-B14F-4D97-AF65-F5344CB8AC3E}">
        <p14:creationId xmlns:p14="http://schemas.microsoft.com/office/powerpoint/2010/main" val="1441274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342" y="34482"/>
            <a:ext cx="8229600" cy="936625"/>
          </a:xfrm>
        </p:spPr>
        <p:txBody>
          <a:bodyPr/>
          <a:lstStyle/>
          <a:p>
            <a:r>
              <a:rPr lang="en-GB" dirty="0" smtClean="0">
                <a:solidFill>
                  <a:schemeClr val="bg1"/>
                </a:solidFill>
                <a:ea typeface="ＭＳ Ｐゴシック" pitchFamily="34" charset="-128"/>
              </a:rPr>
              <a:t>Process and tools for awareness raising and partnership building</a:t>
            </a:r>
          </a:p>
        </p:txBody>
      </p:sp>
      <p:sp>
        <p:nvSpPr>
          <p:cNvPr id="44" name="Rounded Rectangle 3"/>
          <p:cNvSpPr/>
          <p:nvPr/>
        </p:nvSpPr>
        <p:spPr>
          <a:xfrm>
            <a:off x="457200" y="1676400"/>
            <a:ext cx="2087563" cy="762000"/>
          </a:xfrm>
          <a:prstGeom prst="roundRect">
            <a:avLst/>
          </a:prstGeom>
          <a:solidFill>
            <a:srgbClr val="0083A9"/>
          </a:solidFill>
          <a:ln w="25400" cap="flat" cmpd="sng" algn="ctr">
            <a:solidFill>
              <a:srgbClr val="0083A9">
                <a:shade val="50000"/>
              </a:srgbClr>
            </a:solidFill>
            <a:prstDash val="solid"/>
          </a:ln>
          <a:effectLst/>
        </p:spPr>
        <p:txBody>
          <a:bodyPr anchor="ctr"/>
          <a:lstStyle/>
          <a:p>
            <a:pPr fontAlgn="auto">
              <a:spcBef>
                <a:spcPts val="0"/>
              </a:spcBef>
              <a:spcAft>
                <a:spcPts val="0"/>
              </a:spcAft>
              <a:defRPr/>
            </a:pPr>
            <a:r>
              <a:rPr lang="en-GB" sz="1800" b="1" kern="0" dirty="0">
                <a:solidFill>
                  <a:srgbClr val="FFFFFF"/>
                </a:solidFill>
                <a:latin typeface="Arial"/>
                <a:ea typeface="+mn-ea"/>
              </a:rPr>
              <a:t>Assessing evidence</a:t>
            </a:r>
          </a:p>
        </p:txBody>
      </p:sp>
      <p:sp>
        <p:nvSpPr>
          <p:cNvPr id="45" name="Flowchart: Document 4"/>
          <p:cNvSpPr/>
          <p:nvPr/>
        </p:nvSpPr>
        <p:spPr>
          <a:xfrm>
            <a:off x="457200" y="2667000"/>
            <a:ext cx="2087563" cy="1143000"/>
          </a:xfrm>
          <a:prstGeom prst="flowChartDocument">
            <a:avLst/>
          </a:prstGeom>
          <a:solidFill>
            <a:srgbClr val="669900">
              <a:lumMod val="40000"/>
              <a:lumOff val="60000"/>
            </a:srgbClr>
          </a:solidFill>
          <a:ln w="25400" cap="flat" cmpd="sng" algn="ctr">
            <a:solidFill>
              <a:srgbClr val="002060"/>
            </a:solidFill>
            <a:prstDash val="solid"/>
          </a:ln>
          <a:effectLst/>
        </p:spPr>
        <p:txBody>
          <a:bodyPr anchor="ctr"/>
          <a:lstStyle/>
          <a:p>
            <a:pPr fontAlgn="auto">
              <a:spcBef>
                <a:spcPts val="0"/>
              </a:spcBef>
              <a:spcAft>
                <a:spcPts val="0"/>
              </a:spcAft>
              <a:defRPr/>
            </a:pPr>
            <a:r>
              <a:rPr lang="en-GB" sz="1700" b="1" kern="0" dirty="0">
                <a:solidFill>
                  <a:srgbClr val="002060"/>
                </a:solidFill>
                <a:latin typeface="Arial"/>
                <a:ea typeface="+mn-ea"/>
              </a:rPr>
              <a:t>Vulnerability and adaptation assessments</a:t>
            </a:r>
          </a:p>
        </p:txBody>
      </p:sp>
      <p:sp>
        <p:nvSpPr>
          <p:cNvPr id="46" name="Flowchart: Document 5"/>
          <p:cNvSpPr/>
          <p:nvPr/>
        </p:nvSpPr>
        <p:spPr>
          <a:xfrm>
            <a:off x="457200" y="4000500"/>
            <a:ext cx="2087563" cy="1143000"/>
          </a:xfrm>
          <a:prstGeom prst="flowChartDocument">
            <a:avLst/>
          </a:prstGeom>
          <a:solidFill>
            <a:srgbClr val="669900">
              <a:lumMod val="40000"/>
              <a:lumOff val="60000"/>
            </a:srgbClr>
          </a:solidFill>
          <a:ln w="25400" cap="flat" cmpd="sng" algn="ctr">
            <a:solidFill>
              <a:srgbClr val="002060"/>
            </a:solidFill>
            <a:prstDash val="solid"/>
          </a:ln>
          <a:effectLst/>
        </p:spPr>
        <p:txBody>
          <a:bodyPr anchor="ctr"/>
          <a:lstStyle/>
          <a:p>
            <a:pPr fontAlgn="auto">
              <a:spcBef>
                <a:spcPts val="0"/>
              </a:spcBef>
              <a:spcAft>
                <a:spcPts val="0"/>
              </a:spcAft>
              <a:defRPr/>
            </a:pPr>
            <a:r>
              <a:rPr lang="en-GB" sz="1700" b="1" kern="0" dirty="0">
                <a:solidFill>
                  <a:srgbClr val="002060"/>
                </a:solidFill>
                <a:latin typeface="Arial"/>
                <a:ea typeface="+mn-ea"/>
              </a:rPr>
              <a:t>Macro and meso economic analysis</a:t>
            </a:r>
          </a:p>
        </p:txBody>
      </p:sp>
      <p:sp>
        <p:nvSpPr>
          <p:cNvPr id="47" name="Flowchart: Document 6"/>
          <p:cNvSpPr/>
          <p:nvPr/>
        </p:nvSpPr>
        <p:spPr>
          <a:xfrm>
            <a:off x="457200" y="5334000"/>
            <a:ext cx="2087563" cy="1143000"/>
          </a:xfrm>
          <a:prstGeom prst="flowChartDocument">
            <a:avLst/>
          </a:prstGeom>
          <a:solidFill>
            <a:srgbClr val="669900">
              <a:lumMod val="40000"/>
              <a:lumOff val="60000"/>
            </a:srgbClr>
          </a:solidFill>
          <a:ln w="25400" cap="flat" cmpd="sng" algn="ctr">
            <a:solidFill>
              <a:srgbClr val="002060"/>
            </a:solidFill>
            <a:prstDash val="solid"/>
          </a:ln>
          <a:effectLst/>
        </p:spPr>
        <p:txBody>
          <a:bodyPr anchor="ctr"/>
          <a:lstStyle/>
          <a:p>
            <a:pPr fontAlgn="auto">
              <a:spcBef>
                <a:spcPts val="0"/>
              </a:spcBef>
              <a:spcAft>
                <a:spcPts val="0"/>
              </a:spcAft>
              <a:defRPr/>
            </a:pPr>
            <a:r>
              <a:rPr lang="en-GB" sz="1700" b="1" kern="0" dirty="0">
                <a:solidFill>
                  <a:srgbClr val="002060"/>
                </a:solidFill>
                <a:latin typeface="Arial"/>
                <a:ea typeface="+mn-ea"/>
              </a:rPr>
              <a:t>Demonstration or pilot projects</a:t>
            </a:r>
          </a:p>
        </p:txBody>
      </p:sp>
      <p:sp>
        <p:nvSpPr>
          <p:cNvPr id="48" name="Rounded Rectangle 7"/>
          <p:cNvSpPr/>
          <p:nvPr/>
        </p:nvSpPr>
        <p:spPr>
          <a:xfrm>
            <a:off x="3475038" y="1676400"/>
            <a:ext cx="2087562" cy="762000"/>
          </a:xfrm>
          <a:prstGeom prst="roundRect">
            <a:avLst/>
          </a:prstGeom>
          <a:solidFill>
            <a:srgbClr val="0083A9"/>
          </a:solidFill>
          <a:ln w="25400" cap="flat" cmpd="sng" algn="ctr">
            <a:solidFill>
              <a:srgbClr val="0083A9">
                <a:shade val="50000"/>
              </a:srgbClr>
            </a:solidFill>
            <a:prstDash val="solid"/>
          </a:ln>
          <a:effectLst/>
        </p:spPr>
        <p:txBody>
          <a:bodyPr anchor="ctr"/>
          <a:lstStyle/>
          <a:p>
            <a:pPr fontAlgn="auto">
              <a:spcBef>
                <a:spcPts val="0"/>
              </a:spcBef>
              <a:spcAft>
                <a:spcPts val="0"/>
              </a:spcAft>
              <a:defRPr/>
            </a:pPr>
            <a:r>
              <a:rPr lang="en-GB" sz="1800" b="1" kern="0" dirty="0">
                <a:solidFill>
                  <a:srgbClr val="FFFFFF"/>
                </a:solidFill>
                <a:latin typeface="Arial"/>
                <a:ea typeface="+mn-ea"/>
              </a:rPr>
              <a:t>Engaging key actors</a:t>
            </a:r>
          </a:p>
        </p:txBody>
      </p:sp>
      <p:sp>
        <p:nvSpPr>
          <p:cNvPr id="49" name="Rounded Rectangle 8"/>
          <p:cNvSpPr/>
          <p:nvPr/>
        </p:nvSpPr>
        <p:spPr>
          <a:xfrm>
            <a:off x="3475038" y="3810000"/>
            <a:ext cx="2087562" cy="1524000"/>
          </a:xfrm>
          <a:prstGeom prst="roundRect">
            <a:avLst/>
          </a:prstGeom>
          <a:solidFill>
            <a:srgbClr val="0083A9"/>
          </a:solidFill>
          <a:ln w="25400" cap="flat" cmpd="sng" algn="ctr">
            <a:solidFill>
              <a:srgbClr val="0083A9">
                <a:shade val="50000"/>
              </a:srgbClr>
            </a:solidFill>
            <a:prstDash val="solid"/>
          </a:ln>
          <a:effectLst/>
        </p:spPr>
        <p:txBody>
          <a:bodyPr anchor="ctr"/>
          <a:lstStyle/>
          <a:p>
            <a:pPr fontAlgn="auto">
              <a:spcBef>
                <a:spcPts val="0"/>
              </a:spcBef>
              <a:spcAft>
                <a:spcPts val="0"/>
              </a:spcAft>
              <a:defRPr/>
            </a:pPr>
            <a:r>
              <a:rPr lang="en-GB" sz="1800" b="1" kern="0" dirty="0">
                <a:solidFill>
                  <a:srgbClr val="FFFFFF"/>
                </a:solidFill>
                <a:latin typeface="Arial"/>
                <a:ea typeface="+mn-ea"/>
              </a:rPr>
              <a:t>Communication &amp; advocacy strategy</a:t>
            </a:r>
          </a:p>
        </p:txBody>
      </p:sp>
      <p:sp>
        <p:nvSpPr>
          <p:cNvPr id="50" name="Rounded Rectangle 9"/>
          <p:cNvSpPr/>
          <p:nvPr/>
        </p:nvSpPr>
        <p:spPr>
          <a:xfrm>
            <a:off x="6300192" y="4267200"/>
            <a:ext cx="2459037" cy="2466975"/>
          </a:xfrm>
          <a:prstGeom prst="roundRect">
            <a:avLst/>
          </a:prstGeom>
          <a:solidFill>
            <a:srgbClr val="0083A9">
              <a:lumMod val="60000"/>
              <a:lumOff val="40000"/>
            </a:srgbClr>
          </a:solidFill>
          <a:ln w="25400" cap="flat" cmpd="sng" algn="ctr">
            <a:solidFill>
              <a:srgbClr val="0083A9">
                <a:shade val="50000"/>
              </a:srgbClr>
            </a:solidFill>
            <a:prstDash val="solid"/>
          </a:ln>
          <a:effectLst/>
        </p:spPr>
        <p:txBody>
          <a:bodyPr anchor="ctr"/>
          <a:lstStyle/>
          <a:p>
            <a:pPr fontAlgn="auto">
              <a:spcBef>
                <a:spcPts val="0"/>
              </a:spcBef>
              <a:spcAft>
                <a:spcPts val="0"/>
              </a:spcAft>
              <a:defRPr/>
            </a:pPr>
            <a:r>
              <a:rPr lang="en-GB" sz="1800" b="1" kern="0" dirty="0">
                <a:solidFill>
                  <a:srgbClr val="002060"/>
                </a:solidFill>
                <a:latin typeface="Arial"/>
                <a:ea typeface="+mn-ea"/>
              </a:rPr>
              <a:t>National consensus </a:t>
            </a:r>
            <a:r>
              <a:rPr lang="en-GB" sz="1800" b="1" kern="0" dirty="0" smtClean="0">
                <a:solidFill>
                  <a:srgbClr val="002060"/>
                </a:solidFill>
                <a:latin typeface="Arial"/>
                <a:ea typeface="+mn-ea"/>
              </a:rPr>
              <a:t>and </a:t>
            </a:r>
            <a:r>
              <a:rPr lang="en-GB" sz="1800" b="1" kern="0" dirty="0">
                <a:solidFill>
                  <a:srgbClr val="002060"/>
                </a:solidFill>
                <a:latin typeface="Arial"/>
                <a:ea typeface="+mn-ea"/>
              </a:rPr>
              <a:t>commitment to environmentally sound, climate-resilient and low-emission development</a:t>
            </a:r>
            <a:endParaRPr lang="en-GB" sz="1800" b="1" kern="0" dirty="0">
              <a:solidFill>
                <a:srgbClr val="000000"/>
              </a:solidFill>
              <a:latin typeface="Arial"/>
              <a:ea typeface="+mn-ea"/>
            </a:endParaRPr>
          </a:p>
        </p:txBody>
      </p:sp>
      <p:sp>
        <p:nvSpPr>
          <p:cNvPr id="51" name="Rounded Rectangle 10"/>
          <p:cNvSpPr/>
          <p:nvPr/>
        </p:nvSpPr>
        <p:spPr>
          <a:xfrm>
            <a:off x="6400800" y="2565400"/>
            <a:ext cx="2286000" cy="1371600"/>
          </a:xfrm>
          <a:prstGeom prst="roundRect">
            <a:avLst/>
          </a:prstGeom>
          <a:solidFill>
            <a:srgbClr val="0083A9">
              <a:lumMod val="60000"/>
              <a:lumOff val="40000"/>
            </a:srgbClr>
          </a:solidFill>
          <a:ln w="25400" cap="flat" cmpd="sng" algn="ctr">
            <a:solidFill>
              <a:srgbClr val="0083A9">
                <a:shade val="50000"/>
              </a:srgbClr>
            </a:solidFill>
            <a:prstDash val="solid"/>
          </a:ln>
          <a:effectLst/>
        </p:spPr>
        <p:txBody>
          <a:bodyPr anchor="ctr"/>
          <a:lstStyle/>
          <a:p>
            <a:pPr fontAlgn="auto">
              <a:spcBef>
                <a:spcPts val="0"/>
              </a:spcBef>
              <a:spcAft>
                <a:spcPts val="0"/>
              </a:spcAft>
              <a:defRPr/>
            </a:pPr>
            <a:r>
              <a:rPr lang="en-GB" sz="1800" b="1" kern="0" dirty="0">
                <a:solidFill>
                  <a:srgbClr val="002060"/>
                </a:solidFill>
                <a:latin typeface="Arial"/>
                <a:ea typeface="+mn-ea"/>
              </a:rPr>
              <a:t>Awareness raising &amp; partnership building</a:t>
            </a:r>
            <a:endParaRPr lang="en-GB" sz="1800" b="1" kern="0" dirty="0">
              <a:solidFill>
                <a:srgbClr val="000000"/>
              </a:solidFill>
              <a:latin typeface="Arial"/>
              <a:ea typeface="+mn-ea"/>
            </a:endParaRPr>
          </a:p>
        </p:txBody>
      </p:sp>
      <p:cxnSp>
        <p:nvCxnSpPr>
          <p:cNvPr id="32779" name="Straight Connector 12"/>
          <p:cNvCxnSpPr>
            <a:cxnSpLocks noChangeShapeType="1"/>
            <a:stCxn id="44" idx="2"/>
            <a:endCxn id="45" idx="0"/>
          </p:cNvCxnSpPr>
          <p:nvPr/>
        </p:nvCxnSpPr>
        <p:spPr bwMode="auto">
          <a:xfrm rot="5400000">
            <a:off x="1387475" y="2552700"/>
            <a:ext cx="228600" cy="0"/>
          </a:xfrm>
          <a:prstGeom prst="line">
            <a:avLst/>
          </a:prstGeom>
          <a:noFill/>
          <a:ln w="38100" algn="ctr">
            <a:solidFill>
              <a:srgbClr val="005F7B"/>
            </a:solidFill>
            <a:round/>
            <a:headEnd/>
            <a:tailEnd/>
          </a:ln>
          <a:extLst>
            <a:ext uri="{909E8E84-426E-40DD-AFC4-6F175D3DCCD1}">
              <a14:hiddenFill xmlns:a14="http://schemas.microsoft.com/office/drawing/2010/main">
                <a:noFill/>
              </a14:hiddenFill>
            </a:ext>
          </a:extLst>
        </p:spPr>
      </p:cxnSp>
      <p:cxnSp>
        <p:nvCxnSpPr>
          <p:cNvPr id="32780" name="Straight Connector 14"/>
          <p:cNvCxnSpPr>
            <a:cxnSpLocks noChangeShapeType="1"/>
            <a:stCxn id="45" idx="2"/>
            <a:endCxn id="46" idx="0"/>
          </p:cNvCxnSpPr>
          <p:nvPr/>
        </p:nvCxnSpPr>
        <p:spPr bwMode="auto">
          <a:xfrm rot="5400000">
            <a:off x="1368425" y="3867150"/>
            <a:ext cx="266700" cy="0"/>
          </a:xfrm>
          <a:prstGeom prst="line">
            <a:avLst/>
          </a:prstGeom>
          <a:noFill/>
          <a:ln w="38100" algn="ctr">
            <a:solidFill>
              <a:srgbClr val="002060"/>
            </a:solidFill>
            <a:round/>
            <a:headEnd/>
            <a:tailEnd/>
          </a:ln>
          <a:extLst>
            <a:ext uri="{909E8E84-426E-40DD-AFC4-6F175D3DCCD1}">
              <a14:hiddenFill xmlns:a14="http://schemas.microsoft.com/office/drawing/2010/main">
                <a:noFill/>
              </a14:hiddenFill>
            </a:ext>
          </a:extLst>
        </p:spPr>
      </p:cxnSp>
      <p:cxnSp>
        <p:nvCxnSpPr>
          <p:cNvPr id="32781" name="Straight Connector 16"/>
          <p:cNvCxnSpPr>
            <a:cxnSpLocks noChangeShapeType="1"/>
            <a:stCxn id="46" idx="2"/>
            <a:endCxn id="47" idx="0"/>
          </p:cNvCxnSpPr>
          <p:nvPr/>
        </p:nvCxnSpPr>
        <p:spPr bwMode="auto">
          <a:xfrm rot="5400000">
            <a:off x="1368425" y="5200650"/>
            <a:ext cx="266700" cy="0"/>
          </a:xfrm>
          <a:prstGeom prst="line">
            <a:avLst/>
          </a:prstGeom>
          <a:noFill/>
          <a:ln w="38100" algn="ctr">
            <a:solidFill>
              <a:srgbClr val="002060"/>
            </a:solidFill>
            <a:round/>
            <a:headEnd/>
            <a:tailEnd/>
          </a:ln>
          <a:extLst>
            <a:ext uri="{909E8E84-426E-40DD-AFC4-6F175D3DCCD1}">
              <a14:hiddenFill xmlns:a14="http://schemas.microsoft.com/office/drawing/2010/main">
                <a:noFill/>
              </a14:hiddenFill>
            </a:ext>
          </a:extLst>
        </p:spPr>
      </p:cxnSp>
      <p:sp>
        <p:nvSpPr>
          <p:cNvPr id="55" name="Right Brace 17"/>
          <p:cNvSpPr/>
          <p:nvPr/>
        </p:nvSpPr>
        <p:spPr>
          <a:xfrm>
            <a:off x="2667000" y="2628900"/>
            <a:ext cx="152400" cy="3886200"/>
          </a:xfrm>
          <a:prstGeom prst="rightBrace">
            <a:avLst/>
          </a:prstGeom>
          <a:noFill/>
          <a:ln w="38100" cap="flat" cmpd="sng" algn="ctr">
            <a:solidFill>
              <a:srgbClr val="005F7B"/>
            </a:solidFill>
            <a:prstDash val="solid"/>
          </a:ln>
          <a:effectLst/>
        </p:spPr>
        <p:txBody>
          <a:bodyPr anchor="ctr"/>
          <a:lstStyle/>
          <a:p>
            <a:pPr fontAlgn="auto">
              <a:spcBef>
                <a:spcPts val="0"/>
              </a:spcBef>
              <a:spcAft>
                <a:spcPts val="0"/>
              </a:spcAft>
              <a:defRPr/>
            </a:pPr>
            <a:endParaRPr lang="en-GB" kern="0">
              <a:solidFill>
                <a:srgbClr val="000000"/>
              </a:solidFill>
              <a:latin typeface="Arial"/>
              <a:ea typeface="+mn-ea"/>
            </a:endParaRPr>
          </a:p>
        </p:txBody>
      </p:sp>
      <p:cxnSp>
        <p:nvCxnSpPr>
          <p:cNvPr id="56" name="Straight Arrow Connector 19"/>
          <p:cNvCxnSpPr>
            <a:cxnSpLocks noChangeShapeType="1"/>
            <a:stCxn id="55" idx="1"/>
            <a:endCxn id="49" idx="1"/>
          </p:cNvCxnSpPr>
          <p:nvPr/>
        </p:nvCxnSpPr>
        <p:spPr bwMode="auto">
          <a:xfrm rot="10800000" flipH="1">
            <a:off x="2819400" y="4572000"/>
            <a:ext cx="655638" cy="1588"/>
          </a:xfrm>
          <a:prstGeom prst="straightConnector1">
            <a:avLst/>
          </a:prstGeom>
          <a:noFill/>
          <a:ln w="38100" algn="ctr">
            <a:solidFill>
              <a:srgbClr val="005F7B"/>
            </a:solidFill>
            <a:round/>
            <a:headEnd/>
            <a:tailEnd type="arrow" w="med" len="med"/>
          </a:ln>
          <a:extLst>
            <a:ext uri="{909E8E84-426E-40DD-AFC4-6F175D3DCCD1}">
              <a14:hiddenFill xmlns:a14="http://schemas.microsoft.com/office/drawing/2010/main">
                <a:noFill/>
              </a14:hiddenFill>
            </a:ext>
          </a:extLst>
        </p:spPr>
      </p:cxnSp>
      <p:cxnSp>
        <p:nvCxnSpPr>
          <p:cNvPr id="57" name="Straight Arrow Connector 27"/>
          <p:cNvCxnSpPr>
            <a:cxnSpLocks noChangeShapeType="1"/>
            <a:stCxn id="48" idx="3"/>
            <a:endCxn id="51" idx="1"/>
          </p:cNvCxnSpPr>
          <p:nvPr/>
        </p:nvCxnSpPr>
        <p:spPr bwMode="auto">
          <a:xfrm>
            <a:off x="5562600" y="2057400"/>
            <a:ext cx="838200" cy="1193800"/>
          </a:xfrm>
          <a:prstGeom prst="straightConnector1">
            <a:avLst/>
          </a:prstGeom>
          <a:noFill/>
          <a:ln w="38100" algn="ctr">
            <a:solidFill>
              <a:srgbClr val="005F7B"/>
            </a:solidFill>
            <a:round/>
            <a:headEnd/>
            <a:tailEnd type="arrow" w="med" len="med"/>
          </a:ln>
          <a:extLst>
            <a:ext uri="{909E8E84-426E-40DD-AFC4-6F175D3DCCD1}">
              <a14:hiddenFill xmlns:a14="http://schemas.microsoft.com/office/drawing/2010/main">
                <a:noFill/>
              </a14:hiddenFill>
            </a:ext>
          </a:extLst>
        </p:spPr>
      </p:cxnSp>
      <p:cxnSp>
        <p:nvCxnSpPr>
          <p:cNvPr id="58" name="Straight Arrow Connector 31"/>
          <p:cNvCxnSpPr>
            <a:cxnSpLocks noChangeShapeType="1"/>
            <a:stCxn id="49" idx="3"/>
            <a:endCxn id="51" idx="1"/>
          </p:cNvCxnSpPr>
          <p:nvPr/>
        </p:nvCxnSpPr>
        <p:spPr bwMode="auto">
          <a:xfrm flipV="1">
            <a:off x="5562600" y="3251200"/>
            <a:ext cx="838200" cy="1320800"/>
          </a:xfrm>
          <a:prstGeom prst="straightConnector1">
            <a:avLst/>
          </a:prstGeom>
          <a:noFill/>
          <a:ln w="38100" algn="ctr">
            <a:solidFill>
              <a:srgbClr val="005F7B"/>
            </a:solidFill>
            <a:round/>
            <a:headEnd/>
            <a:tailEnd type="arrow" w="med" len="med"/>
          </a:ln>
          <a:extLst>
            <a:ext uri="{909E8E84-426E-40DD-AFC4-6F175D3DCCD1}">
              <a14:hiddenFill xmlns:a14="http://schemas.microsoft.com/office/drawing/2010/main">
                <a:noFill/>
              </a14:hiddenFill>
            </a:ext>
          </a:extLst>
        </p:spPr>
      </p:cxnSp>
      <p:cxnSp>
        <p:nvCxnSpPr>
          <p:cNvPr id="59" name="Straight Arrow Connector 33"/>
          <p:cNvCxnSpPr>
            <a:cxnSpLocks noChangeShapeType="1"/>
            <a:stCxn id="51" idx="2"/>
            <a:endCxn id="50" idx="0"/>
          </p:cNvCxnSpPr>
          <p:nvPr/>
        </p:nvCxnSpPr>
        <p:spPr bwMode="auto">
          <a:xfrm flipH="1">
            <a:off x="7529711" y="3937000"/>
            <a:ext cx="14089" cy="330200"/>
          </a:xfrm>
          <a:prstGeom prst="straightConnector1">
            <a:avLst/>
          </a:prstGeom>
          <a:noFill/>
          <a:ln w="38100" algn="ctr">
            <a:solidFill>
              <a:srgbClr val="005F7B"/>
            </a:solidFill>
            <a:round/>
            <a:headEnd/>
            <a:tailEnd type="arrow" w="med" len="med"/>
          </a:ln>
          <a:extLst>
            <a:ext uri="{909E8E84-426E-40DD-AFC4-6F175D3DCCD1}">
              <a14:hiddenFill xmlns:a14="http://schemas.microsoft.com/office/drawing/2010/main">
                <a:noFill/>
              </a14:hiddenFill>
            </a:ext>
          </a:extLst>
        </p:spPr>
      </p:cxnSp>
      <p:cxnSp>
        <p:nvCxnSpPr>
          <p:cNvPr id="60" name="Straight Arrow Connector 37"/>
          <p:cNvCxnSpPr>
            <a:cxnSpLocks noChangeShapeType="1"/>
            <a:stCxn id="55" idx="1"/>
            <a:endCxn id="48" idx="2"/>
          </p:cNvCxnSpPr>
          <p:nvPr/>
        </p:nvCxnSpPr>
        <p:spPr bwMode="auto">
          <a:xfrm rot="10800000" flipH="1">
            <a:off x="2819400" y="2438400"/>
            <a:ext cx="1698625" cy="2133600"/>
          </a:xfrm>
          <a:prstGeom prst="straightConnector1">
            <a:avLst/>
          </a:prstGeom>
          <a:noFill/>
          <a:ln w="38100" algn="ctr">
            <a:solidFill>
              <a:srgbClr val="005F7B"/>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56185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16669"/>
            <a:ext cx="9001202" cy="642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mtClean="0">
                <a:ea typeface="ＭＳ Ｐゴシック" pitchFamily="34" charset="-128"/>
              </a:rPr>
              <a:t>Mapping vulnerability</a:t>
            </a:r>
          </a:p>
        </p:txBody>
      </p:sp>
      <p:sp>
        <p:nvSpPr>
          <p:cNvPr id="33795" name="Slide Number Placeholder 3"/>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9A321C4E-6A50-447D-83C5-B4C0071E79F4}" type="slidenum">
              <a:rPr lang="en-US" smtClean="0">
                <a:solidFill>
                  <a:srgbClr val="00A6C8"/>
                </a:solidFill>
                <a:latin typeface="Verdana" pitchFamily="34" charset="0"/>
              </a:rPr>
              <a:pPr eaLnBrk="1" hangingPunct="1"/>
              <a:t>15</a:t>
            </a:fld>
            <a:endParaRPr lang="en-US" smtClean="0">
              <a:solidFill>
                <a:srgbClr val="00A6C8"/>
              </a:solidFill>
              <a:latin typeface="Verdana" pitchFamily="34" charset="0"/>
            </a:endParaRPr>
          </a:p>
        </p:txBody>
      </p:sp>
      <p:sp>
        <p:nvSpPr>
          <p:cNvPr id="6" name="Title 1"/>
          <p:cNvSpPr txBox="1">
            <a:spLocks/>
          </p:cNvSpPr>
          <p:nvPr/>
        </p:nvSpPr>
        <p:spPr bwMode="auto">
          <a:xfrm>
            <a:off x="467342" y="3448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dirty="0" smtClean="0">
                <a:solidFill>
                  <a:schemeClr val="bg1"/>
                </a:solidFill>
                <a:ea typeface="ＭＳ Ｐゴシック" pitchFamily="34" charset="-128"/>
              </a:rPr>
              <a:t>Assessing evidence /1</a:t>
            </a:r>
          </a:p>
        </p:txBody>
      </p:sp>
      <p:sp>
        <p:nvSpPr>
          <p:cNvPr id="2" name="Tekstboks 1"/>
          <p:cNvSpPr txBox="1"/>
          <p:nvPr/>
        </p:nvSpPr>
        <p:spPr>
          <a:xfrm>
            <a:off x="395536" y="1268760"/>
            <a:ext cx="8229600" cy="861774"/>
          </a:xfrm>
          <a:prstGeom prst="rect">
            <a:avLst/>
          </a:prstGeom>
          <a:solidFill>
            <a:schemeClr val="accent3"/>
          </a:solidFill>
        </p:spPr>
        <p:txBody>
          <a:bodyPr wrap="square" rtlCol="0">
            <a:spAutoFit/>
          </a:bodyPr>
          <a:lstStyle/>
          <a:p>
            <a:r>
              <a:rPr lang="en-GB" sz="1800" b="1" dirty="0" smtClean="0"/>
              <a:t>GIS-data used to identify assets vulnerable to elevated sea </a:t>
            </a:r>
            <a:r>
              <a:rPr lang="en-GB" sz="1800" b="1" dirty="0" smtClean="0"/>
              <a:t>levels </a:t>
            </a:r>
            <a:r>
              <a:rPr lang="en-GB" sz="1400" b="1" dirty="0" smtClean="0">
                <a:solidFill>
                  <a:srgbClr val="00B050"/>
                </a:solidFill>
              </a:rPr>
              <a:t>– we need to stres</a:t>
            </a:r>
            <a:r>
              <a:rPr lang="en-GB" sz="1400" b="1" dirty="0" smtClean="0">
                <a:solidFill>
                  <a:srgbClr val="00B050"/>
                </a:solidFill>
              </a:rPr>
              <a:t>s that GIS is "nice" but has to be based on sound data</a:t>
            </a:r>
            <a:endParaRPr lang="en-GB" sz="1400" b="1" dirty="0" smtClean="0">
              <a:solidFill>
                <a:srgbClr val="00B050"/>
              </a:solidFill>
            </a:endParaRPr>
          </a:p>
        </p:txBody>
      </p:sp>
      <p:sp>
        <p:nvSpPr>
          <p:cNvPr id="3" name="Rektangel 2"/>
          <p:cNvSpPr/>
          <p:nvPr/>
        </p:nvSpPr>
        <p:spPr bwMode="auto">
          <a:xfrm>
            <a:off x="-468560" y="2060848"/>
            <a:ext cx="2664296" cy="481328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175828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nchor="t"/>
          <a:lstStyle/>
          <a:p>
            <a:r>
              <a:rPr lang="en-GB" dirty="0" smtClean="0">
                <a:solidFill>
                  <a:schemeClr val="bg1"/>
                </a:solidFill>
                <a:ea typeface="ＭＳ Ｐゴシック" pitchFamily="34" charset="-128"/>
              </a:rPr>
              <a:t>Assessing evidence /2</a:t>
            </a:r>
            <a:br>
              <a:rPr lang="en-GB" dirty="0" smtClean="0">
                <a:solidFill>
                  <a:schemeClr val="bg1"/>
                </a:solidFill>
                <a:ea typeface="ＭＳ Ｐゴシック" pitchFamily="34" charset="-128"/>
              </a:rPr>
            </a:br>
            <a:r>
              <a:rPr lang="en-GB" dirty="0">
                <a:solidFill>
                  <a:schemeClr val="tx2"/>
                </a:solidFill>
                <a:ea typeface="ＭＳ Ｐゴシック" pitchFamily="34" charset="-128"/>
              </a:rPr>
              <a:t/>
            </a:r>
            <a:br>
              <a:rPr lang="en-GB" dirty="0">
                <a:solidFill>
                  <a:schemeClr val="tx2"/>
                </a:solidFill>
                <a:ea typeface="ＭＳ Ｐゴシック" pitchFamily="34" charset="-128"/>
              </a:rPr>
            </a:br>
            <a:r>
              <a:rPr lang="en-GB" dirty="0" smtClean="0">
                <a:solidFill>
                  <a:schemeClr val="tx2"/>
                </a:solidFill>
                <a:ea typeface="ＭＳ Ｐゴシック" pitchFamily="34" charset="-128"/>
              </a:rPr>
              <a:t/>
            </a:r>
            <a:br>
              <a:rPr lang="en-GB" dirty="0" smtClean="0">
                <a:solidFill>
                  <a:schemeClr val="tx2"/>
                </a:solidFill>
                <a:ea typeface="ＭＳ Ｐゴシック" pitchFamily="34" charset="-128"/>
              </a:rPr>
            </a:br>
            <a:r>
              <a:rPr lang="en-GB" dirty="0" smtClean="0">
                <a:solidFill>
                  <a:schemeClr val="tx2"/>
                </a:solidFill>
                <a:ea typeface="ＭＳ Ｐゴシック" pitchFamily="34" charset="-128"/>
              </a:rPr>
              <a:t>Macro- and </a:t>
            </a:r>
            <a:r>
              <a:rPr lang="en-GB" dirty="0" err="1" smtClean="0">
                <a:solidFill>
                  <a:schemeClr val="tx2"/>
                </a:solidFill>
                <a:ea typeface="ＭＳ Ｐゴシック" pitchFamily="34" charset="-128"/>
              </a:rPr>
              <a:t>meso</a:t>
            </a:r>
            <a:r>
              <a:rPr lang="en-GB" dirty="0" smtClean="0">
                <a:solidFill>
                  <a:schemeClr val="tx2"/>
                </a:solidFill>
                <a:ea typeface="ＭＳ Ｐゴシック" pitchFamily="34" charset="-128"/>
              </a:rPr>
              <a:t>-economic </a:t>
            </a:r>
            <a:br>
              <a:rPr lang="en-GB" dirty="0" smtClean="0">
                <a:solidFill>
                  <a:schemeClr val="tx2"/>
                </a:solidFill>
                <a:ea typeface="ＭＳ Ｐゴシック" pitchFamily="34" charset="-128"/>
              </a:rPr>
            </a:br>
            <a:r>
              <a:rPr lang="en-GB" dirty="0" smtClean="0">
                <a:solidFill>
                  <a:schemeClr val="tx2"/>
                </a:solidFill>
                <a:ea typeface="ＭＳ Ｐゴシック" pitchFamily="34" charset="-128"/>
              </a:rPr>
              <a:t>analysis </a:t>
            </a:r>
            <a:r>
              <a:rPr lang="en-GB" sz="1400" dirty="0" smtClean="0">
                <a:solidFill>
                  <a:srgbClr val="00B050"/>
                </a:solidFill>
                <a:ea typeface="ＭＳ Ｐゴシック" pitchFamily="34" charset="-128"/>
              </a:rPr>
              <a:t>(clean up slides – and other similar "cluttered" ones a little)</a:t>
            </a:r>
            <a:endParaRPr lang="en-GB" sz="1400" dirty="0" smtClean="0">
              <a:solidFill>
                <a:srgbClr val="00B050"/>
              </a:solidFill>
              <a:ea typeface="ＭＳ Ｐゴシック" pitchFamily="34" charset="-128"/>
            </a:endParaRPr>
          </a:p>
        </p:txBody>
      </p:sp>
      <p:sp>
        <p:nvSpPr>
          <p:cNvPr id="29698" name="Content Placeholder 2"/>
          <p:cNvSpPr>
            <a:spLocks noGrp="1"/>
          </p:cNvSpPr>
          <p:nvPr>
            <p:ph idx="1"/>
          </p:nvPr>
        </p:nvSpPr>
        <p:spPr/>
        <p:txBody>
          <a:bodyPr/>
          <a:lstStyle/>
          <a:p>
            <a:r>
              <a:rPr lang="en-GB" dirty="0" smtClean="0">
                <a:solidFill>
                  <a:srgbClr val="005F7B"/>
                </a:solidFill>
                <a:ea typeface="ＭＳ Ｐゴシック" pitchFamily="34" charset="-128"/>
              </a:rPr>
              <a:t>Economic analysis - </a:t>
            </a:r>
            <a:r>
              <a:rPr lang="en-GB" dirty="0" smtClean="0">
                <a:ea typeface="ＭＳ Ｐゴシック" pitchFamily="34" charset="-128"/>
              </a:rPr>
              <a:t>a powerful tool for motivating policy makers to action</a:t>
            </a:r>
          </a:p>
          <a:p>
            <a:pPr lvl="1"/>
            <a:r>
              <a:rPr lang="en-GB" dirty="0" smtClean="0">
                <a:ea typeface="ＭＳ Ｐゴシック" pitchFamily="34" charset="-128"/>
              </a:rPr>
              <a:t>Macro level: analysis of the impact climate change may have on the national economy</a:t>
            </a:r>
            <a:endParaRPr lang="en-GB" sz="2200" dirty="0" smtClean="0">
              <a:ea typeface="ＭＳ Ｐゴシック" pitchFamily="34" charset="-128"/>
            </a:endParaRPr>
          </a:p>
          <a:p>
            <a:pPr lvl="1"/>
            <a:r>
              <a:rPr lang="en-GB" dirty="0" err="1" smtClean="0">
                <a:ea typeface="ＭＳ Ｐゴシック" pitchFamily="34" charset="-128"/>
              </a:rPr>
              <a:t>Meso</a:t>
            </a:r>
            <a:r>
              <a:rPr lang="en-GB" dirty="0" smtClean="0">
                <a:ea typeface="ＭＳ Ｐゴシック" pitchFamily="34" charset="-128"/>
              </a:rPr>
              <a:t> level: analysis at the level of key sectors or sub-sectors of the national economy</a:t>
            </a:r>
            <a:endParaRPr lang="en-GB" sz="2200" dirty="0" smtClean="0">
              <a:ea typeface="ＭＳ Ｐゴシック" pitchFamily="34" charset="-128"/>
            </a:endParaRPr>
          </a:p>
          <a:p>
            <a:r>
              <a:rPr lang="en-GB" dirty="0" smtClean="0">
                <a:ea typeface="ＭＳ Ｐゴシック" pitchFamily="34" charset="-128"/>
              </a:rPr>
              <a:t>The costs </a:t>
            </a:r>
            <a:r>
              <a:rPr lang="en-GB" sz="1800" dirty="0" smtClean="0">
                <a:ea typeface="ＭＳ Ｐゴシック" pitchFamily="34" charset="-128"/>
              </a:rPr>
              <a:t>(climate-related losses)</a:t>
            </a:r>
            <a:r>
              <a:rPr lang="en-GB" dirty="0" smtClean="0">
                <a:ea typeface="ＭＳ Ｐゴシック" pitchFamily="34" charset="-128"/>
              </a:rPr>
              <a:t> </a:t>
            </a:r>
            <a:r>
              <a:rPr lang="en-GB" dirty="0">
                <a:ea typeface="ＭＳ Ｐゴシック" pitchFamily="34" charset="-128"/>
              </a:rPr>
              <a:t>of inaction </a:t>
            </a:r>
            <a:r>
              <a:rPr lang="en-GB" dirty="0" smtClean="0">
                <a:ea typeface="ＭＳ Ｐゴシック" pitchFamily="34" charset="-128"/>
              </a:rPr>
              <a:t>are compared with the net benefits of taking action </a:t>
            </a:r>
            <a:r>
              <a:rPr lang="en-GB" sz="1800" dirty="0" smtClean="0">
                <a:ea typeface="ＭＳ Ｐゴシック" pitchFamily="34" charset="-128"/>
              </a:rPr>
              <a:t>(costs of action minus avoided losses)</a:t>
            </a:r>
            <a:endParaRPr lang="en-GB" dirty="0" smtClean="0">
              <a:ea typeface="ＭＳ Ｐゴシック" pitchFamily="34" charset="-128"/>
            </a:endParaRPr>
          </a:p>
          <a:p>
            <a:r>
              <a:rPr lang="en-GB" dirty="0" smtClean="0">
                <a:ea typeface="ＭＳ Ｐゴシック" pitchFamily="34" charset="-128"/>
              </a:rPr>
              <a:t>Also consider the distribution of losses and benefits </a:t>
            </a:r>
            <a:r>
              <a:rPr lang="en-GB" sz="1800" dirty="0" smtClean="0">
                <a:ea typeface="ＭＳ Ｐゴシック" pitchFamily="34" charset="-128"/>
              </a:rPr>
              <a:t>(among social groups, regions...)</a:t>
            </a:r>
          </a:p>
        </p:txBody>
      </p:sp>
      <p:sp>
        <p:nvSpPr>
          <p:cNvPr id="34820" name="Slide Number Placeholder 3"/>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023FFA8E-947F-487B-B478-636761E21030}" type="slidenum">
              <a:rPr lang="en-US" smtClean="0">
                <a:solidFill>
                  <a:srgbClr val="00A6C8"/>
                </a:solidFill>
                <a:latin typeface="Verdana" pitchFamily="34" charset="0"/>
              </a:rPr>
              <a:pPr eaLnBrk="1" hangingPunct="1"/>
              <a:t>16</a:t>
            </a:fld>
            <a:endParaRPr lang="en-US" smtClean="0">
              <a:solidFill>
                <a:srgbClr val="00A6C8"/>
              </a:solidFill>
              <a:latin typeface="Verdana" pitchFamily="34" charset="0"/>
            </a:endParaRPr>
          </a:p>
        </p:txBody>
      </p:sp>
    </p:spTree>
    <p:extLst>
      <p:ext uri="{BB962C8B-B14F-4D97-AF65-F5344CB8AC3E}">
        <p14:creationId xmlns:p14="http://schemas.microsoft.com/office/powerpoint/2010/main" val="3694735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0"/>
            <a:ext cx="8534400" cy="1143000"/>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mtClean="0">
                <a:ea typeface="ＭＳ Ｐゴシック" pitchFamily="34" charset="-128"/>
              </a:rPr>
              <a:t>Vulnerability assessment</a:t>
            </a:r>
            <a:r>
              <a:rPr lang="en-US" smtClean="0">
                <a:ea typeface="ＭＳ Ｐゴシック" pitchFamily="34" charset="-128"/>
              </a:rPr>
              <a:t> with an</a:t>
            </a:r>
            <a:br>
              <a:rPr lang="en-US" smtClean="0">
                <a:ea typeface="ＭＳ Ｐゴシック" pitchFamily="34" charset="-128"/>
              </a:rPr>
            </a:br>
            <a:r>
              <a:rPr lang="en-US" smtClean="0">
                <a:ea typeface="ＭＳ Ｐゴシック" pitchFamily="34" charset="-128"/>
              </a:rPr>
              <a:t>economic focus: Mozambique</a:t>
            </a:r>
          </a:p>
        </p:txBody>
      </p:sp>
      <p:sp>
        <p:nvSpPr>
          <p:cNvPr id="35843" name="Content Placeholder 2"/>
          <p:cNvSpPr>
            <a:spLocks noGrp="1"/>
          </p:cNvSpPr>
          <p:nvPr>
            <p:ph idx="1"/>
          </p:nvPr>
        </p:nvSpPr>
        <p:spPr>
          <a:xfrm>
            <a:off x="-108520" y="1447800"/>
            <a:ext cx="5334000" cy="5334000"/>
          </a:xfrm>
        </p:spPr>
        <p:txBody>
          <a:bodyPr/>
          <a:lstStyle/>
          <a:p>
            <a:r>
              <a:rPr lang="en-US" sz="2000" dirty="0" smtClean="0">
                <a:latin typeface="Calibri" pitchFamily="34" charset="0"/>
                <a:ea typeface="ＭＳ Ｐゴシック" pitchFamily="34" charset="-128"/>
                <a:cs typeface="Calibri" pitchFamily="34" charset="0"/>
              </a:rPr>
              <a:t>Hazard assessment: </a:t>
            </a:r>
            <a:r>
              <a:rPr lang="en-US" sz="2000" dirty="0">
                <a:latin typeface="Calibri" pitchFamily="34" charset="0"/>
                <a:ea typeface="ＭＳ Ｐゴシック" pitchFamily="34" charset="-128"/>
                <a:cs typeface="Calibri" pitchFamily="34" charset="0"/>
              </a:rPr>
              <a:t> </a:t>
            </a:r>
            <a:r>
              <a:rPr lang="en-US" sz="2000" dirty="0" smtClean="0">
                <a:latin typeface="Calibri" pitchFamily="34" charset="0"/>
                <a:ea typeface="ＭＳ Ｐゴシック" pitchFamily="34" charset="-128"/>
                <a:cs typeface="Calibri" pitchFamily="34" charset="0"/>
              </a:rPr>
              <a:t>                                </a:t>
            </a:r>
            <a:r>
              <a:rPr lang="en-US" sz="2000" i="0" dirty="0" smtClean="0">
                <a:latin typeface="Calibri" pitchFamily="34" charset="0"/>
                <a:ea typeface="ＭＳ Ｐゴシック" pitchFamily="34" charset="-128"/>
                <a:cs typeface="Calibri" pitchFamily="34" charset="0"/>
              </a:rPr>
              <a:t>Evaluate location, severity, probable frequency of hazardous </a:t>
            </a:r>
            <a:r>
              <a:rPr lang="en-US" sz="2000" i="0" dirty="0" smtClean="0">
                <a:latin typeface="Calibri" pitchFamily="34" charset="0"/>
                <a:ea typeface="ＭＳ Ｐゴシック" pitchFamily="34" charset="-128"/>
                <a:cs typeface="Calibri" pitchFamily="34" charset="0"/>
              </a:rPr>
              <a:t>events </a:t>
            </a:r>
            <a:r>
              <a:rPr lang="en-US" sz="1400" b="1" i="0" dirty="0" smtClean="0">
                <a:solidFill>
                  <a:srgbClr val="00B050"/>
                </a:solidFill>
                <a:latin typeface="Calibri" pitchFamily="34" charset="0"/>
                <a:ea typeface="ＭＳ Ｐゴシック" pitchFamily="34" charset="-128"/>
                <a:cs typeface="Calibri" pitchFamily="34" charset="0"/>
              </a:rPr>
              <a:t>– this is probably not an appropriate comment here – but not to forget the Barbados Green </a:t>
            </a:r>
            <a:r>
              <a:rPr lang="en-US" sz="1400" b="1" i="0" dirty="0">
                <a:solidFill>
                  <a:srgbClr val="00B050"/>
                </a:solidFill>
                <a:latin typeface="Calibri" pitchFamily="34" charset="0"/>
                <a:ea typeface="ＭＳ Ｐゴシック" pitchFamily="34" charset="-128"/>
                <a:cs typeface="Calibri" pitchFamily="34" charset="0"/>
              </a:rPr>
              <a:t>Economy Scoping Study: </a:t>
            </a:r>
            <a:r>
              <a:rPr lang="en-US" sz="1400" b="1" i="0" dirty="0">
                <a:solidFill>
                  <a:srgbClr val="00B050"/>
                </a:solidFill>
                <a:latin typeface="Calibri" pitchFamily="34" charset="0"/>
                <a:ea typeface="ＭＳ Ｐゴシック" pitchFamily="34" charset="-128"/>
                <a:cs typeface="Calibri" pitchFamily="34" charset="0"/>
                <a:hlinkClick r:id="rId3"/>
              </a:rPr>
              <a:t>http://</a:t>
            </a:r>
            <a:r>
              <a:rPr lang="en-US" sz="1400" b="1" i="0" dirty="0" smtClean="0">
                <a:solidFill>
                  <a:srgbClr val="00B050"/>
                </a:solidFill>
                <a:latin typeface="Calibri" pitchFamily="34" charset="0"/>
                <a:ea typeface="ＭＳ Ｐゴシック" pitchFamily="34" charset="-128"/>
                <a:cs typeface="Calibri" pitchFamily="34" charset="0"/>
                <a:hlinkClick r:id="rId3"/>
              </a:rPr>
              <a:t>www.unep.org/greeneconomy/Portals/88/documents/SYNTHESIS%20REPORT_Barbados.pdf</a:t>
            </a:r>
            <a:r>
              <a:rPr lang="en-US" sz="1400" b="1" i="0" dirty="0" smtClean="0">
                <a:solidFill>
                  <a:srgbClr val="00B050"/>
                </a:solidFill>
                <a:latin typeface="Calibri" pitchFamily="34" charset="0"/>
                <a:ea typeface="ＭＳ Ｐゴシック" pitchFamily="34" charset="-128"/>
                <a:cs typeface="Calibri" pitchFamily="34" charset="0"/>
              </a:rPr>
              <a:t> should probably be referred to during the course</a:t>
            </a:r>
            <a:endParaRPr lang="en-US" sz="1400" b="1" i="0" dirty="0" smtClean="0">
              <a:solidFill>
                <a:srgbClr val="00B050"/>
              </a:solidFill>
              <a:latin typeface="Calibri" pitchFamily="34" charset="0"/>
              <a:ea typeface="ＭＳ Ｐゴシック" pitchFamily="34" charset="-128"/>
              <a:cs typeface="Calibri" pitchFamily="34" charset="0"/>
            </a:endParaRPr>
          </a:p>
          <a:p>
            <a:endParaRPr lang="en-US" sz="2000" i="0" dirty="0" smtClean="0">
              <a:latin typeface="Calibri" pitchFamily="34" charset="0"/>
              <a:ea typeface="ＭＳ Ｐゴシック" pitchFamily="34" charset="-128"/>
              <a:cs typeface="Calibri" pitchFamily="34" charset="0"/>
            </a:endParaRPr>
          </a:p>
          <a:p>
            <a:r>
              <a:rPr lang="en-US" sz="2000" dirty="0" smtClean="0">
                <a:latin typeface="Calibri" pitchFamily="34" charset="0"/>
                <a:ea typeface="ＭＳ Ｐゴシック" pitchFamily="34" charset="-128"/>
                <a:cs typeface="Calibri" pitchFamily="34" charset="0"/>
              </a:rPr>
              <a:t>Assessment of direct loss potential: </a:t>
            </a:r>
            <a:r>
              <a:rPr lang="en-US" sz="2000" i="0" dirty="0" smtClean="0">
                <a:latin typeface="Calibri" pitchFamily="34" charset="0"/>
                <a:ea typeface="ＭＳ Ｐゴシック" pitchFamily="34" charset="-128"/>
                <a:cs typeface="Calibri" pitchFamily="34" charset="0"/>
              </a:rPr>
              <a:t>Analyze/quantify impact of historical and probable future drought/flood events</a:t>
            </a:r>
          </a:p>
          <a:p>
            <a:endParaRPr lang="en-US" sz="2000" i="0" dirty="0" smtClean="0">
              <a:latin typeface="Calibri" pitchFamily="34" charset="0"/>
              <a:ea typeface="ＭＳ Ｐゴシック" pitchFamily="34" charset="-128"/>
              <a:cs typeface="Calibri" pitchFamily="34" charset="0"/>
            </a:endParaRPr>
          </a:p>
          <a:p>
            <a:r>
              <a:rPr lang="en-US" sz="2000" dirty="0" smtClean="0">
                <a:latin typeface="Calibri" pitchFamily="34" charset="0"/>
                <a:ea typeface="ＭＳ Ｐゴシック" pitchFamily="34" charset="-128"/>
                <a:cs typeface="Calibri" pitchFamily="34" charset="0"/>
              </a:rPr>
              <a:t>Evaluation of adaptation scenarios: </a:t>
            </a:r>
          </a:p>
          <a:p>
            <a:r>
              <a:rPr lang="en-US" sz="2000" i="0" dirty="0" smtClean="0">
                <a:latin typeface="Calibri" pitchFamily="34" charset="0"/>
                <a:ea typeface="ＭＳ Ｐゴシック" pitchFamily="34" charset="-128"/>
                <a:cs typeface="Calibri" pitchFamily="34" charset="0"/>
              </a:rPr>
              <a:t>Formulate options to reduce </a:t>
            </a:r>
            <a:r>
              <a:rPr lang="en-US" sz="2000" i="0" dirty="0">
                <a:latin typeface="Calibri" pitchFamily="34" charset="0"/>
                <a:ea typeface="ＭＳ Ｐゴシック" pitchFamily="34" charset="-128"/>
                <a:cs typeface="Calibri" pitchFamily="34" charset="0"/>
              </a:rPr>
              <a:t>risk and economic </a:t>
            </a:r>
            <a:r>
              <a:rPr lang="en-US" sz="2000" i="0" dirty="0" smtClean="0">
                <a:latin typeface="Calibri" pitchFamily="34" charset="0"/>
                <a:ea typeface="ＭＳ Ｐゴシック" pitchFamily="34" charset="-128"/>
                <a:cs typeface="Calibri" pitchFamily="34" charset="0"/>
              </a:rPr>
              <a:t>vulnerability caused by drought and floodings</a:t>
            </a:r>
          </a:p>
        </p:txBody>
      </p:sp>
      <p:sp>
        <p:nvSpPr>
          <p:cNvPr id="35844" name="Slide Number Placeholder 3"/>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12BF00FB-0E5B-4357-A299-5F2DAD4795DE}" type="slidenum">
              <a:rPr lang="en-US" smtClean="0">
                <a:solidFill>
                  <a:srgbClr val="00A6C8"/>
                </a:solidFill>
                <a:latin typeface="Verdana" pitchFamily="34" charset="0"/>
              </a:rPr>
              <a:pPr eaLnBrk="1" hangingPunct="1"/>
              <a:t>17</a:t>
            </a:fld>
            <a:endParaRPr lang="en-US" smtClean="0">
              <a:solidFill>
                <a:srgbClr val="00A6C8"/>
              </a:solidFill>
              <a:latin typeface="Verdana" pitchFamily="34" charset="0"/>
            </a:endParaRPr>
          </a:p>
        </p:txBody>
      </p:sp>
      <p:pic>
        <p:nvPicPr>
          <p:cNvPr id="3584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970187"/>
            <a:ext cx="3923929" cy="588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0" y="-14288"/>
            <a:ext cx="9144000" cy="1143001"/>
          </a:xfrm>
          <a:prstGeom prst="rect">
            <a:avLst/>
          </a:prstGeom>
          <a:noFill/>
          <a:ln w="9525">
            <a:noFill/>
            <a:miter lim="800000"/>
            <a:headEnd/>
            <a:tailEnd/>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dirty="0" smtClean="0">
                <a:solidFill>
                  <a:schemeClr val="bg1"/>
                </a:solidFill>
                <a:ea typeface="ＭＳ Ｐゴシック" pitchFamily="34" charset="-128"/>
              </a:rPr>
              <a:t>Assessing evidence /3</a:t>
            </a:r>
          </a:p>
          <a:p>
            <a:r>
              <a:rPr lang="en-GB" dirty="0" smtClean="0">
                <a:solidFill>
                  <a:schemeClr val="bg1"/>
                </a:solidFill>
                <a:ea typeface="ＭＳ Ｐゴシック" pitchFamily="34" charset="-128"/>
              </a:rPr>
              <a:t>Mozambique</a:t>
            </a:r>
            <a:endParaRPr lang="en-GB" dirty="0">
              <a:solidFill>
                <a:schemeClr val="bg1"/>
              </a:solidFill>
              <a:ea typeface="ＭＳ Ｐゴシック" pitchFamily="34" charset="-128"/>
            </a:endParaRPr>
          </a:p>
          <a:p>
            <a:endParaRPr lang="en-GB" dirty="0" smtClean="0">
              <a:solidFill>
                <a:schemeClr val="tx2"/>
              </a:solidFill>
              <a:ea typeface="ＭＳ Ｐゴシック" pitchFamily="34" charset="-128"/>
            </a:endParaRPr>
          </a:p>
        </p:txBody>
      </p:sp>
    </p:spTree>
    <p:extLst>
      <p:ext uri="{BB962C8B-B14F-4D97-AF65-F5344CB8AC3E}">
        <p14:creationId xmlns:p14="http://schemas.microsoft.com/office/powerpoint/2010/main" val="1393888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mtClean="0">
                <a:ea typeface="ＭＳ Ｐゴシック" pitchFamily="34" charset="-128"/>
              </a:rPr>
              <a:t>Demonstration projects</a:t>
            </a:r>
          </a:p>
        </p:txBody>
      </p:sp>
      <p:sp>
        <p:nvSpPr>
          <p:cNvPr id="38915" name="TextBox 4"/>
          <p:cNvSpPr txBox="1">
            <a:spLocks noChangeArrowheads="1"/>
          </p:cNvSpPr>
          <p:nvPr/>
        </p:nvSpPr>
        <p:spPr bwMode="auto">
          <a:xfrm>
            <a:off x="3581400" y="3524399"/>
            <a:ext cx="1981200" cy="677862"/>
          </a:xfrm>
          <a:prstGeom prst="rect">
            <a:avLst/>
          </a:prstGeom>
          <a:solidFill>
            <a:schemeClr val="accent6">
              <a:lumMod val="20000"/>
              <a:lumOff val="80000"/>
            </a:schemeClr>
          </a:solidFill>
          <a:ln>
            <a:noFill/>
          </a:ln>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900" b="1">
                <a:solidFill>
                  <a:srgbClr val="002060"/>
                </a:solidFill>
              </a:rPr>
              <a:t>Demonstration/pilot projects</a:t>
            </a:r>
          </a:p>
        </p:txBody>
      </p:sp>
      <p:sp>
        <p:nvSpPr>
          <p:cNvPr id="6" name="Rounded Rectangular Callout 5"/>
          <p:cNvSpPr/>
          <p:nvPr/>
        </p:nvSpPr>
        <p:spPr>
          <a:xfrm>
            <a:off x="609600" y="2033736"/>
            <a:ext cx="1981200" cy="1752600"/>
          </a:xfrm>
          <a:prstGeom prst="wedgeRoundRectCallout">
            <a:avLst>
              <a:gd name="adj1" fmla="val 98237"/>
              <a:gd name="adj2" fmla="val 45628"/>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800" b="1" dirty="0">
                <a:latin typeface="Calibri" pitchFamily="34" charset="0"/>
                <a:cs typeface="Calibri" pitchFamily="34" charset="0"/>
              </a:rPr>
              <a:t>Test what works and does not work (relevance, effectiveness)</a:t>
            </a:r>
          </a:p>
        </p:txBody>
      </p:sp>
      <p:sp>
        <p:nvSpPr>
          <p:cNvPr id="7" name="Rounded Rectangular Callout 6"/>
          <p:cNvSpPr/>
          <p:nvPr/>
        </p:nvSpPr>
        <p:spPr>
          <a:xfrm>
            <a:off x="3200400" y="1500336"/>
            <a:ext cx="1905000" cy="1524000"/>
          </a:xfrm>
          <a:prstGeom prst="wedgeRoundRectCallout">
            <a:avLst>
              <a:gd name="adj1" fmla="val 19657"/>
              <a:gd name="adj2" fmla="val 8167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800" b="1" dirty="0">
                <a:latin typeface="Calibri" pitchFamily="34" charset="0"/>
                <a:cs typeface="Calibri" pitchFamily="34" charset="0"/>
              </a:rPr>
              <a:t>Support  lesson drawing for adaptive management</a:t>
            </a:r>
          </a:p>
        </p:txBody>
      </p:sp>
      <p:sp>
        <p:nvSpPr>
          <p:cNvPr id="8" name="Rounded Rectangular Callout 7"/>
          <p:cNvSpPr/>
          <p:nvPr/>
        </p:nvSpPr>
        <p:spPr>
          <a:xfrm>
            <a:off x="6400800" y="2719536"/>
            <a:ext cx="2438400" cy="1600200"/>
          </a:xfrm>
          <a:prstGeom prst="wedgeRoundRectCallout">
            <a:avLst>
              <a:gd name="adj1" fmla="val -81829"/>
              <a:gd name="adj2" fmla="val 1713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800" b="1" dirty="0">
                <a:latin typeface="Calibri" pitchFamily="34" charset="0"/>
                <a:cs typeface="Calibri" pitchFamily="34" charset="0"/>
              </a:rPr>
              <a:t>Mobilise communities, local/regional authorities &amp; other stakeholders </a:t>
            </a:r>
          </a:p>
        </p:txBody>
      </p:sp>
      <p:sp>
        <p:nvSpPr>
          <p:cNvPr id="9" name="Rounded Rectangular Callout 8"/>
          <p:cNvSpPr/>
          <p:nvPr/>
        </p:nvSpPr>
        <p:spPr>
          <a:xfrm>
            <a:off x="990600" y="4319736"/>
            <a:ext cx="1981200" cy="2133600"/>
          </a:xfrm>
          <a:prstGeom prst="wedgeRoundRectCallout">
            <a:avLst>
              <a:gd name="adj1" fmla="val 92408"/>
              <a:gd name="adj2" fmla="val -58392"/>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800" b="1" dirty="0">
                <a:latin typeface="Calibri" pitchFamily="34" charset="0"/>
                <a:cs typeface="Calibri" pitchFamily="34" charset="0"/>
              </a:rPr>
              <a:t>Help foster interest and commitment of national authorities &amp; other stakeholders</a:t>
            </a:r>
          </a:p>
        </p:txBody>
      </p:sp>
      <p:sp>
        <p:nvSpPr>
          <p:cNvPr id="10" name="Rounded Rectangular Callout 9"/>
          <p:cNvSpPr/>
          <p:nvPr/>
        </p:nvSpPr>
        <p:spPr>
          <a:xfrm>
            <a:off x="4572000" y="4929336"/>
            <a:ext cx="2286000" cy="1371600"/>
          </a:xfrm>
          <a:prstGeom prst="wedgeRoundRectCallout">
            <a:avLst>
              <a:gd name="adj1" fmla="val -32225"/>
              <a:gd name="adj2" fmla="val -103884"/>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800" b="1" dirty="0">
                <a:latin typeface="Calibri" pitchFamily="34" charset="0"/>
                <a:cs typeface="Calibri" pitchFamily="34" charset="0"/>
              </a:rPr>
              <a:t>Create motivation and knowledge for replication/ scaling-up</a:t>
            </a:r>
          </a:p>
        </p:txBody>
      </p:sp>
      <p:sp>
        <p:nvSpPr>
          <p:cNvPr id="11" name="Title 1"/>
          <p:cNvSpPr txBox="1">
            <a:spLocks/>
          </p:cNvSpPr>
          <p:nvPr/>
        </p:nvSpPr>
        <p:spPr bwMode="auto">
          <a:xfrm>
            <a:off x="467342" y="34482"/>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dirty="0" smtClean="0">
                <a:solidFill>
                  <a:schemeClr val="bg1"/>
                </a:solidFill>
                <a:ea typeface="ＭＳ Ｐゴシック" pitchFamily="34" charset="-128"/>
              </a:rPr>
              <a:t>Assessing evidence /4 Demonstration or pilot projects</a:t>
            </a:r>
          </a:p>
        </p:txBody>
      </p:sp>
    </p:spTree>
    <p:extLst>
      <p:ext uri="{BB962C8B-B14F-4D97-AF65-F5344CB8AC3E}">
        <p14:creationId xmlns:p14="http://schemas.microsoft.com/office/powerpoint/2010/main" val="2460316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kern="1200" dirty="0" smtClean="0">
                <a:solidFill>
                  <a:schemeClr val="bg1"/>
                </a:solidFill>
                <a:ea typeface="ＭＳ Ｐゴシック" pitchFamily="34" charset="-128"/>
              </a:rPr>
              <a:t>Engaging key actors</a:t>
            </a:r>
            <a:endParaRPr lang="en-GB" kern="1200" dirty="0">
              <a:solidFill>
                <a:schemeClr val="bg1"/>
              </a:solidFill>
              <a:ea typeface="ＭＳ Ｐゴシック" pitchFamily="34" charset="-128"/>
            </a:endParaRPr>
          </a:p>
        </p:txBody>
      </p:sp>
      <p:sp>
        <p:nvSpPr>
          <p:cNvPr id="39941" name="Slide Number Placeholder 3"/>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3D8421CE-90ED-46AD-9E43-4A9ACB2DAA70}" type="slidenum">
              <a:rPr lang="en-US" smtClean="0">
                <a:solidFill>
                  <a:srgbClr val="00A6C8"/>
                </a:solidFill>
                <a:latin typeface="Verdana" pitchFamily="34" charset="0"/>
              </a:rPr>
              <a:pPr eaLnBrk="1" hangingPunct="1"/>
              <a:t>19</a:t>
            </a:fld>
            <a:endParaRPr lang="en-US" smtClean="0">
              <a:solidFill>
                <a:srgbClr val="00A6C8"/>
              </a:solidFill>
              <a:latin typeface="Verdana" pitchFamily="34" charset="0"/>
            </a:endParaRPr>
          </a:p>
        </p:txBody>
      </p:sp>
      <p:sp>
        <p:nvSpPr>
          <p:cNvPr id="7" name="Rektangel 6"/>
          <p:cNvSpPr/>
          <p:nvPr/>
        </p:nvSpPr>
        <p:spPr>
          <a:xfrm>
            <a:off x="395536" y="1412776"/>
            <a:ext cx="7128792" cy="4154984"/>
          </a:xfrm>
          <a:prstGeom prst="rect">
            <a:avLst/>
          </a:prstGeom>
        </p:spPr>
        <p:txBody>
          <a:bodyPr wrap="square">
            <a:spAutoFit/>
          </a:bodyPr>
          <a:lstStyle/>
          <a:p>
            <a:r>
              <a:rPr lang="en-US" sz="2000" b="1" dirty="0"/>
              <a:t>Stakeholder analysis</a:t>
            </a:r>
          </a:p>
          <a:p>
            <a:endParaRPr lang="en-US" sz="2000" dirty="0"/>
          </a:p>
          <a:p>
            <a:pPr marL="342900" indent="-342900">
              <a:buFont typeface="Arial" pitchFamily="34" charset="0"/>
              <a:buChar char="•"/>
            </a:pPr>
            <a:r>
              <a:rPr lang="en-US" sz="2000" dirty="0"/>
              <a:t>Who might be good </a:t>
            </a:r>
            <a:r>
              <a:rPr lang="en-US" sz="2000" dirty="0" smtClean="0"/>
              <a:t>champions?</a:t>
            </a:r>
            <a:endParaRPr lang="en-US" sz="2000" dirty="0"/>
          </a:p>
          <a:p>
            <a:endParaRPr lang="en-US" sz="2000" dirty="0"/>
          </a:p>
          <a:p>
            <a:endParaRPr lang="en-US" sz="2000" dirty="0" smtClean="0"/>
          </a:p>
          <a:p>
            <a:r>
              <a:rPr lang="en-US" sz="2000" dirty="0" smtClean="0"/>
              <a:t>Even more important:</a:t>
            </a:r>
          </a:p>
          <a:p>
            <a:endParaRPr lang="en-US" sz="2000" dirty="0" smtClean="0"/>
          </a:p>
          <a:p>
            <a:pPr marL="342900" indent="-342900">
              <a:buFont typeface="Arial" pitchFamily="34" charset="0"/>
              <a:buChar char="•"/>
            </a:pPr>
            <a:r>
              <a:rPr lang="en-US" sz="2000" dirty="0" smtClean="0"/>
              <a:t>Will anyone be seriously negatively affected by the project? </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Who can seriously block the process and the project?  </a:t>
            </a:r>
            <a:endParaRPr lang="en-US" sz="2000" dirty="0"/>
          </a:p>
          <a:p>
            <a:endParaRPr lang="en-US" sz="2400" dirty="0"/>
          </a:p>
        </p:txBody>
      </p:sp>
      <p:graphicFrame>
        <p:nvGraphicFramePr>
          <p:cNvPr id="8" name="Tabel 7"/>
          <p:cNvGraphicFramePr>
            <a:graphicFrameLocks noGrp="1"/>
          </p:cNvGraphicFramePr>
          <p:nvPr>
            <p:extLst>
              <p:ext uri="{D42A27DB-BD31-4B8C-83A1-F6EECF244321}">
                <p14:modId xmlns:p14="http://schemas.microsoft.com/office/powerpoint/2010/main" val="1824287159"/>
              </p:ext>
            </p:extLst>
          </p:nvPr>
        </p:nvGraphicFramePr>
        <p:xfrm>
          <a:off x="0" y="5476240"/>
          <a:ext cx="9144000" cy="1381760"/>
        </p:xfrm>
        <a:graphic>
          <a:graphicData uri="http://schemas.openxmlformats.org/drawingml/2006/table">
            <a:tbl>
              <a:tblPr firstRow="1" bandRow="1">
                <a:tableStyleId>{284E427A-3D55-4303-BF80-6455036E1DE7}</a:tableStyleId>
              </a:tblPr>
              <a:tblGrid>
                <a:gridCol w="5076056"/>
                <a:gridCol w="1872208"/>
                <a:gridCol w="2195736"/>
              </a:tblGrid>
              <a:tr h="370840">
                <a:tc>
                  <a:txBody>
                    <a:bodyPr/>
                    <a:lstStyle/>
                    <a:p>
                      <a:r>
                        <a:rPr lang="en-GB" dirty="0" smtClean="0"/>
                        <a:t>Influence</a:t>
                      </a:r>
                      <a:r>
                        <a:rPr lang="en-GB" baseline="0" dirty="0" smtClean="0"/>
                        <a:t> on project success/</a:t>
                      </a:r>
                    </a:p>
                    <a:p>
                      <a:r>
                        <a:rPr lang="en-GB" baseline="0" dirty="0" smtClean="0"/>
                        <a:t>Affected by project results</a:t>
                      </a:r>
                      <a:endParaRPr lang="en-GB" dirty="0"/>
                    </a:p>
                  </a:txBody>
                  <a:tcPr/>
                </a:tc>
                <a:tc>
                  <a:txBody>
                    <a:bodyPr/>
                    <a:lstStyle/>
                    <a:p>
                      <a:pPr algn="ctr"/>
                      <a:endParaRPr lang="en-GB" sz="1800" b="1" kern="1200" dirty="0" smtClean="0">
                        <a:solidFill>
                          <a:schemeClr val="dk1"/>
                        </a:solidFill>
                        <a:latin typeface="+mn-lt"/>
                        <a:ea typeface="+mn-ea"/>
                        <a:cs typeface="+mn-cs"/>
                      </a:endParaRPr>
                    </a:p>
                    <a:p>
                      <a:pPr algn="ctr"/>
                      <a:r>
                        <a:rPr lang="en-GB" sz="1800" b="1" kern="1200" dirty="0" smtClean="0">
                          <a:solidFill>
                            <a:schemeClr val="dk1"/>
                          </a:solidFill>
                          <a:latin typeface="+mn-lt"/>
                          <a:ea typeface="+mn-ea"/>
                          <a:cs typeface="+mn-cs"/>
                        </a:rPr>
                        <a:t>Little</a:t>
                      </a:r>
                      <a:endParaRPr lang="en-GB" sz="1800" b="1" kern="1200" dirty="0">
                        <a:solidFill>
                          <a:schemeClr val="dk1"/>
                        </a:solidFill>
                        <a:latin typeface="+mn-lt"/>
                        <a:ea typeface="+mn-ea"/>
                        <a:cs typeface="+mn-cs"/>
                      </a:endParaRPr>
                    </a:p>
                  </a:txBody>
                  <a:tcPr/>
                </a:tc>
                <a:tc>
                  <a:txBody>
                    <a:bodyPr/>
                    <a:lstStyle/>
                    <a:p>
                      <a:pPr algn="ctr"/>
                      <a:endParaRPr lang="en-GB" sz="1800" b="1" kern="1200" dirty="0" smtClean="0">
                        <a:solidFill>
                          <a:schemeClr val="dk1"/>
                        </a:solidFill>
                        <a:latin typeface="+mn-lt"/>
                        <a:ea typeface="+mn-ea"/>
                        <a:cs typeface="+mn-cs"/>
                      </a:endParaRPr>
                    </a:p>
                    <a:p>
                      <a:pPr algn="ctr"/>
                      <a:r>
                        <a:rPr lang="en-GB" sz="1800" b="1" kern="1200" dirty="0" smtClean="0">
                          <a:solidFill>
                            <a:schemeClr val="dk1"/>
                          </a:solidFill>
                          <a:latin typeface="+mn-lt"/>
                          <a:ea typeface="+mn-ea"/>
                          <a:cs typeface="+mn-cs"/>
                        </a:rPr>
                        <a:t>Large</a:t>
                      </a:r>
                      <a:endParaRPr lang="en-GB" sz="1800" b="1" kern="1200" dirty="0">
                        <a:solidFill>
                          <a:schemeClr val="dk1"/>
                        </a:solidFill>
                        <a:latin typeface="+mn-lt"/>
                        <a:ea typeface="+mn-ea"/>
                        <a:cs typeface="+mn-cs"/>
                      </a:endParaRPr>
                    </a:p>
                  </a:txBody>
                  <a:tcPr/>
                </a:tc>
              </a:tr>
              <a:tr h="370840">
                <a:tc>
                  <a:txBody>
                    <a:bodyPr/>
                    <a:lstStyle/>
                    <a:p>
                      <a:pPr algn="r"/>
                      <a:r>
                        <a:rPr lang="en-GB" b="1" dirty="0" smtClean="0"/>
                        <a:t>Positive</a:t>
                      </a:r>
                      <a:endParaRPr lang="en-GB" b="1" dirty="0"/>
                    </a:p>
                  </a:txBody>
                  <a:tcPr/>
                </a:tc>
                <a:tc>
                  <a:txBody>
                    <a:bodyPr/>
                    <a:lstStyle/>
                    <a:p>
                      <a:endParaRPr lang="en-GB" dirty="0"/>
                    </a:p>
                  </a:txBody>
                  <a:tcPr/>
                </a:tc>
                <a:tc>
                  <a:txBody>
                    <a:bodyPr/>
                    <a:lstStyle/>
                    <a:p>
                      <a:endParaRPr lang="en-GB" dirty="0"/>
                    </a:p>
                  </a:txBody>
                  <a:tcPr/>
                </a:tc>
              </a:tr>
              <a:tr h="370840">
                <a:tc>
                  <a:txBody>
                    <a:bodyPr/>
                    <a:lstStyle/>
                    <a:p>
                      <a:pPr algn="r"/>
                      <a:r>
                        <a:rPr lang="en-GB" b="1" dirty="0" smtClean="0"/>
                        <a:t>Negative</a:t>
                      </a:r>
                      <a:endParaRPr lang="en-GB" b="1" dirty="0"/>
                    </a:p>
                  </a:txBody>
                  <a:tcPr/>
                </a:tc>
                <a:tc>
                  <a:txBody>
                    <a:bodyPr/>
                    <a:lstStyle/>
                    <a:p>
                      <a:endParaRPr lang="en-GB"/>
                    </a:p>
                  </a:txBody>
                  <a:tcPr/>
                </a:tc>
                <a:tc>
                  <a:txBody>
                    <a:bodyPr/>
                    <a:lstStyle/>
                    <a:p>
                      <a:endParaRPr lang="en-GB" dirty="0"/>
                    </a:p>
                  </a:txBody>
                  <a:tcPr/>
                </a:tc>
              </a:tr>
            </a:tbl>
          </a:graphicData>
        </a:graphic>
      </p:graphicFrame>
      <p:sp>
        <p:nvSpPr>
          <p:cNvPr id="9" name="Rektangel 8"/>
          <p:cNvSpPr/>
          <p:nvPr/>
        </p:nvSpPr>
        <p:spPr bwMode="auto">
          <a:xfrm>
            <a:off x="6948264" y="6496050"/>
            <a:ext cx="2195736" cy="361950"/>
          </a:xfrm>
          <a:prstGeom prst="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0303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2" presetClass="emph" presetSubtype="0" repeatCount="indefinite" fill="hold" grpId="1" nodeType="withEffect">
                                  <p:stCondLst>
                                    <p:cond delay="0"/>
                                  </p:stCondLst>
                                  <p:childTnLst>
                                    <p:animRot by="120000">
                                      <p:cBhvr>
                                        <p:cTn id="14" dur="100" fill="hold">
                                          <p:stCondLst>
                                            <p:cond delay="0"/>
                                          </p:stCondLst>
                                        </p:cTn>
                                        <p:tgtEl>
                                          <p:spTgt spid="9"/>
                                        </p:tgtEl>
                                        <p:attrNameLst>
                                          <p:attrName>r</p:attrName>
                                        </p:attrNameLst>
                                      </p:cBhvr>
                                    </p:animRot>
                                    <p:animRot by="-240000">
                                      <p:cBhvr>
                                        <p:cTn id="15" dur="200" fill="hold">
                                          <p:stCondLst>
                                            <p:cond delay="200"/>
                                          </p:stCondLst>
                                        </p:cTn>
                                        <p:tgtEl>
                                          <p:spTgt spid="9"/>
                                        </p:tgtEl>
                                        <p:attrNameLst>
                                          <p:attrName>r</p:attrName>
                                        </p:attrNameLst>
                                      </p:cBhvr>
                                    </p:animRot>
                                    <p:animRot by="240000">
                                      <p:cBhvr>
                                        <p:cTn id="16" dur="200" fill="hold">
                                          <p:stCondLst>
                                            <p:cond delay="400"/>
                                          </p:stCondLst>
                                        </p:cTn>
                                        <p:tgtEl>
                                          <p:spTgt spid="9"/>
                                        </p:tgtEl>
                                        <p:attrNameLst>
                                          <p:attrName>r</p:attrName>
                                        </p:attrNameLst>
                                      </p:cBhvr>
                                    </p:animRot>
                                    <p:animRot by="-240000">
                                      <p:cBhvr>
                                        <p:cTn id="17" dur="200" fill="hold">
                                          <p:stCondLst>
                                            <p:cond delay="600"/>
                                          </p:stCondLst>
                                        </p:cTn>
                                        <p:tgtEl>
                                          <p:spTgt spid="9"/>
                                        </p:tgtEl>
                                        <p:attrNameLst>
                                          <p:attrName>r</p:attrName>
                                        </p:attrNameLst>
                                      </p:cBhvr>
                                    </p:animRot>
                                    <p:animRot by="120000">
                                      <p:cBhvr>
                                        <p:cTn id="1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0" eaLnBrk="1" hangingPunct="1"/>
            <a:r>
              <a:rPr lang="en-GB" smtClean="0">
                <a:ea typeface="ＭＳ Ｐゴシック" pitchFamily="34" charset="-128"/>
              </a:rPr>
              <a:t>Environmental mainstreaming is…</a:t>
            </a:r>
          </a:p>
        </p:txBody>
      </p:sp>
      <p:sp>
        <p:nvSpPr>
          <p:cNvPr id="385027" name="Rectangle 3"/>
          <p:cNvSpPr>
            <a:spLocks noGrp="1" noChangeArrowheads="1"/>
          </p:cNvSpPr>
          <p:nvPr>
            <p:ph type="body" idx="1"/>
          </p:nvPr>
        </p:nvSpPr>
        <p:spPr>
          <a:xfrm>
            <a:off x="584687" y="2420888"/>
            <a:ext cx="7777162" cy="4968875"/>
          </a:xfrm>
        </p:spPr>
        <p:txBody>
          <a:bodyPr/>
          <a:lstStyle/>
          <a:p>
            <a:pPr>
              <a:buFontTx/>
              <a:buNone/>
            </a:pPr>
            <a:endParaRPr lang="da-DK" sz="2800" dirty="0" smtClean="0">
              <a:ea typeface="ＭＳ Ｐゴシック" pitchFamily="34" charset="-128"/>
            </a:endParaRPr>
          </a:p>
          <a:p>
            <a:pPr>
              <a:buFontTx/>
              <a:buNone/>
            </a:pPr>
            <a:r>
              <a:rPr lang="da-DK" sz="2800" dirty="0" smtClean="0">
                <a:ea typeface="ＭＳ Ｐゴシック" pitchFamily="34" charset="-128"/>
              </a:rPr>
              <a:t>… ”the </a:t>
            </a:r>
            <a:r>
              <a:rPr lang="da-DK" sz="2800" dirty="0" err="1" smtClean="0">
                <a:ea typeface="ＭＳ Ｐゴシック" pitchFamily="34" charset="-128"/>
              </a:rPr>
              <a:t>informed</a:t>
            </a:r>
            <a:r>
              <a:rPr lang="da-DK" sz="2800" dirty="0" smtClean="0">
                <a:ea typeface="ＭＳ Ｐゴシック" pitchFamily="34" charset="-128"/>
              </a:rPr>
              <a:t> </a:t>
            </a:r>
            <a:r>
              <a:rPr lang="da-DK" sz="2800" dirty="0" err="1" smtClean="0">
                <a:ea typeface="ＭＳ Ｐゴシック" pitchFamily="34" charset="-128"/>
              </a:rPr>
              <a:t>inclusion</a:t>
            </a:r>
            <a:r>
              <a:rPr lang="da-DK" sz="2800" dirty="0" smtClean="0">
                <a:ea typeface="ＭＳ Ｐゴシック" pitchFamily="34" charset="-128"/>
              </a:rPr>
              <a:t> of relevant </a:t>
            </a:r>
            <a:r>
              <a:rPr lang="da-DK" sz="2800" dirty="0" err="1" smtClean="0">
                <a:ea typeface="ＭＳ Ｐゴシック" pitchFamily="34" charset="-128"/>
              </a:rPr>
              <a:t>environmental</a:t>
            </a:r>
            <a:r>
              <a:rPr lang="da-DK" sz="2800" dirty="0" smtClean="0">
                <a:ea typeface="ＭＳ Ｐゴシック" pitchFamily="34" charset="-128"/>
              </a:rPr>
              <a:t> </a:t>
            </a:r>
            <a:r>
              <a:rPr lang="da-DK" sz="2800" dirty="0" err="1" smtClean="0">
                <a:ea typeface="ＭＳ Ｐゴシック" pitchFamily="34" charset="-128"/>
              </a:rPr>
              <a:t>concerns</a:t>
            </a:r>
            <a:r>
              <a:rPr lang="da-DK" sz="2800" dirty="0" smtClean="0">
                <a:ea typeface="ＭＳ Ｐゴシック" pitchFamily="34" charset="-128"/>
              </a:rPr>
              <a:t> </a:t>
            </a:r>
            <a:r>
              <a:rPr lang="da-DK" sz="2800" i="1" dirty="0" err="1" smtClean="0">
                <a:ea typeface="ＭＳ Ｐゴシック" pitchFamily="34" charset="-128"/>
              </a:rPr>
              <a:t>into</a:t>
            </a:r>
            <a:r>
              <a:rPr lang="da-DK" sz="2800" i="1" dirty="0" smtClean="0">
                <a:ea typeface="ＭＳ Ｐゴシック" pitchFamily="34" charset="-128"/>
              </a:rPr>
              <a:t> the decisions of institutions </a:t>
            </a:r>
            <a:r>
              <a:rPr lang="da-DK" sz="2800" dirty="0" err="1" smtClean="0">
                <a:ea typeface="ＭＳ Ｐゴシック" pitchFamily="34" charset="-128"/>
              </a:rPr>
              <a:t>that</a:t>
            </a:r>
            <a:r>
              <a:rPr lang="da-DK" sz="2800" dirty="0" smtClean="0">
                <a:ea typeface="ＭＳ Ｐゴシック" pitchFamily="34" charset="-128"/>
              </a:rPr>
              <a:t> drive </a:t>
            </a:r>
            <a:r>
              <a:rPr lang="da-DK" sz="2800" dirty="0" err="1" smtClean="0">
                <a:ea typeface="ＭＳ Ｐゴシック" pitchFamily="34" charset="-128"/>
              </a:rPr>
              <a:t>development</a:t>
            </a:r>
            <a:r>
              <a:rPr lang="da-DK" sz="2800" dirty="0" smtClean="0">
                <a:ea typeface="ＭＳ Ｐゴシック" pitchFamily="34" charset="-128"/>
              </a:rPr>
              <a:t> policy, </a:t>
            </a:r>
            <a:r>
              <a:rPr lang="da-DK" sz="2800" dirty="0" err="1" smtClean="0">
                <a:ea typeface="ＭＳ Ｐゴシック" pitchFamily="34" charset="-128"/>
              </a:rPr>
              <a:t>rules</a:t>
            </a:r>
            <a:r>
              <a:rPr lang="da-DK" sz="2800" dirty="0" smtClean="0">
                <a:ea typeface="ＭＳ Ｐゴシック" pitchFamily="34" charset="-128"/>
              </a:rPr>
              <a:t>, plans, </a:t>
            </a:r>
            <a:r>
              <a:rPr lang="da-DK" sz="2800" dirty="0" err="1" smtClean="0">
                <a:ea typeface="ＭＳ Ｐゴシック" pitchFamily="34" charset="-128"/>
              </a:rPr>
              <a:t>investments</a:t>
            </a:r>
            <a:r>
              <a:rPr lang="da-DK" sz="2800" dirty="0" smtClean="0">
                <a:ea typeface="ＭＳ Ｐゴシック" pitchFamily="34" charset="-128"/>
              </a:rPr>
              <a:t> and actions”  (Dalal-</a:t>
            </a:r>
            <a:r>
              <a:rPr lang="da-DK" sz="2800" dirty="0" err="1" smtClean="0">
                <a:ea typeface="ＭＳ Ｐゴシック" pitchFamily="34" charset="-128"/>
              </a:rPr>
              <a:t>Clayton</a:t>
            </a:r>
            <a:r>
              <a:rPr lang="da-DK" sz="2800" dirty="0" smtClean="0">
                <a:ea typeface="ＭＳ Ｐゴシック" pitchFamily="34" charset="-128"/>
              </a:rPr>
              <a:t> and Bass, 2009)</a:t>
            </a:r>
            <a:endParaRPr lang="en-GB" sz="2800" dirty="0" smtClean="0">
              <a:ea typeface="ＭＳ Ｐゴシック" pitchFamily="34" charset="-128"/>
            </a:endParaRPr>
          </a:p>
        </p:txBody>
      </p:sp>
      <p:sp>
        <p:nvSpPr>
          <p:cNvPr id="20484"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549BCD62-74D7-47F0-97F5-C72156114591}" type="slidenum">
              <a:rPr lang="en-GB" smtClean="0">
                <a:solidFill>
                  <a:srgbClr val="00A6C8"/>
                </a:solidFill>
                <a:latin typeface="Verdana" pitchFamily="34" charset="0"/>
              </a:rPr>
              <a:pPr eaLnBrk="1" hangingPunct="1"/>
              <a:t>2</a:t>
            </a:fld>
            <a:endParaRPr lang="en-GB" smtClean="0">
              <a:solidFill>
                <a:srgbClr val="00A6C8"/>
              </a:solidFill>
              <a:latin typeface="Verdana" pitchFamily="34" charset="0"/>
            </a:endParaRPr>
          </a:p>
        </p:txBody>
      </p:sp>
      <p:sp>
        <p:nvSpPr>
          <p:cNvPr id="3" name="Rektangel 2"/>
          <p:cNvSpPr/>
          <p:nvPr/>
        </p:nvSpPr>
        <p:spPr>
          <a:xfrm>
            <a:off x="683568" y="980728"/>
            <a:ext cx="7479933" cy="1015663"/>
          </a:xfrm>
          <a:prstGeom prst="rect">
            <a:avLst/>
          </a:prstGeom>
        </p:spPr>
        <p:txBody>
          <a:bodyPr wrap="none">
            <a:spAutoFit/>
          </a:bodyPr>
          <a:lstStyle/>
          <a:p>
            <a:r>
              <a:rPr lang="da-DK" sz="3000" b="1" kern="0" dirty="0" err="1" smtClean="0">
                <a:latin typeface="Verdana"/>
                <a:ea typeface="ＭＳ Ｐゴシック" pitchFamily="34" charset="-128"/>
                <a:cs typeface="+mj-cs"/>
              </a:rPr>
              <a:t>Mainstreaming</a:t>
            </a:r>
            <a:r>
              <a:rPr lang="da-DK" sz="3000" b="1" kern="0" dirty="0" smtClean="0">
                <a:latin typeface="Verdana"/>
                <a:ea typeface="ＭＳ Ｐゴシック" pitchFamily="34" charset="-128"/>
                <a:cs typeface="+mj-cs"/>
              </a:rPr>
              <a:t> in an </a:t>
            </a:r>
            <a:r>
              <a:rPr lang="da-DK" sz="3000" b="1" kern="0" dirty="0" err="1" smtClean="0">
                <a:latin typeface="Verdana"/>
                <a:ea typeface="ＭＳ Ｐゴシック" pitchFamily="34" charset="-128"/>
                <a:cs typeface="+mj-cs"/>
              </a:rPr>
              <a:t>institutional</a:t>
            </a:r>
            <a:r>
              <a:rPr lang="da-DK" sz="3000" b="1" kern="0" dirty="0" smtClean="0">
                <a:latin typeface="Verdana"/>
                <a:ea typeface="ＭＳ Ｐゴシック" pitchFamily="34" charset="-128"/>
                <a:cs typeface="+mj-cs"/>
              </a:rPr>
              <a:t> </a:t>
            </a:r>
          </a:p>
          <a:p>
            <a:r>
              <a:rPr lang="da-DK" sz="3000" b="1" kern="0" dirty="0" err="1">
                <a:latin typeface="Verdana"/>
                <a:ea typeface="ＭＳ Ｐゴシック" pitchFamily="34" charset="-128"/>
                <a:cs typeface="+mj-cs"/>
              </a:rPr>
              <a:t>p</a:t>
            </a:r>
            <a:r>
              <a:rPr lang="da-DK" sz="3000" b="1" kern="0" dirty="0" err="1" smtClean="0">
                <a:latin typeface="Verdana"/>
                <a:ea typeface="ＭＳ Ｐゴシック" pitchFamily="34" charset="-128"/>
                <a:cs typeface="+mj-cs"/>
              </a:rPr>
              <a:t>erspective</a:t>
            </a:r>
            <a:endParaRPr lang="en-GB" dirty="0"/>
          </a:p>
        </p:txBody>
      </p:sp>
    </p:spTree>
    <p:extLst>
      <p:ext uri="{BB962C8B-B14F-4D97-AF65-F5344CB8AC3E}">
        <p14:creationId xmlns:p14="http://schemas.microsoft.com/office/powerpoint/2010/main" val="4058924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85027">
                                            <p:txEl>
                                              <p:pRg st="1" end="1"/>
                                            </p:txEl>
                                          </p:spTgt>
                                        </p:tgtEl>
                                        <p:attrNameLst>
                                          <p:attrName>style.visibility</p:attrName>
                                        </p:attrNameLst>
                                      </p:cBhvr>
                                      <p:to>
                                        <p:strVal val="visible"/>
                                      </p:to>
                                    </p:set>
                                    <p:anim calcmode="lin" valueType="num">
                                      <p:cBhvr additive="base">
                                        <p:cTn id="7" dur="500" fill="hold"/>
                                        <p:tgtEl>
                                          <p:spTgt spid="3850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50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kern="1200" dirty="0" smtClean="0">
                <a:solidFill>
                  <a:schemeClr val="bg1"/>
                </a:solidFill>
                <a:ea typeface="ＭＳ Ｐゴシック" pitchFamily="34" charset="-128"/>
              </a:rPr>
              <a:t>Communication and advocacy strategy</a:t>
            </a:r>
            <a:endParaRPr lang="en-GB" kern="1200" dirty="0">
              <a:solidFill>
                <a:schemeClr val="bg1"/>
              </a:solidFill>
              <a:ea typeface="ＭＳ Ｐゴシック" pitchFamily="34" charset="-128"/>
            </a:endParaRPr>
          </a:p>
        </p:txBody>
      </p:sp>
      <p:sp>
        <p:nvSpPr>
          <p:cNvPr id="39941" name="Slide Number Placeholder 3"/>
          <p:cNvSpPr>
            <a:spLocks noGrp="1"/>
          </p:cNvSpPr>
          <p:nvPr>
            <p:ph type="sldNum" sz="quarter" idx="10"/>
          </p:nvPr>
        </p:nvSpPr>
        <p:spPr>
          <a:xfrm>
            <a:off x="6858000" y="6613526"/>
            <a:ext cx="2133600" cy="1436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US" sz="1100" dirty="0" smtClean="0">
                <a:solidFill>
                  <a:srgbClr val="00A6C8"/>
                </a:solidFill>
                <a:latin typeface="Verdana" pitchFamily="34" charset="0"/>
              </a:rPr>
              <a:t>21</a:t>
            </a:r>
          </a:p>
        </p:txBody>
      </p:sp>
      <p:grpSp>
        <p:nvGrpSpPr>
          <p:cNvPr id="49" name="Gruppe 48"/>
          <p:cNvGrpSpPr/>
          <p:nvPr/>
        </p:nvGrpSpPr>
        <p:grpSpPr>
          <a:xfrm>
            <a:off x="3798718" y="999534"/>
            <a:ext cx="1637378" cy="1151740"/>
            <a:chOff x="2006834" y="212"/>
            <a:chExt cx="588791" cy="588791"/>
          </a:xfrm>
        </p:grpSpPr>
        <p:sp>
          <p:nvSpPr>
            <p:cNvPr id="95" name="Ellipse 94"/>
            <p:cNvSpPr/>
            <p:nvPr/>
          </p:nvSpPr>
          <p:spPr>
            <a:xfrm>
              <a:off x="2006834" y="212"/>
              <a:ext cx="588791" cy="588791"/>
            </a:xfrm>
            <a:prstGeom prst="ellipse">
              <a:avLst/>
            </a:prstGeom>
            <a:solidFill>
              <a:schemeClr val="tx2">
                <a:lumMod val="20000"/>
                <a:lumOff val="80000"/>
              </a:schemeClr>
            </a:solidFill>
            <a:ln>
              <a:solidFill>
                <a:schemeClr val="accent3">
                  <a:lumMod val="50000"/>
                </a:schemeClr>
              </a:solid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96" name="Ellipse 4"/>
            <p:cNvSpPr/>
            <p:nvPr/>
          </p:nvSpPr>
          <p:spPr>
            <a:xfrm>
              <a:off x="2093060" y="86438"/>
              <a:ext cx="416339" cy="4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800" kern="1200" dirty="0">
                  <a:solidFill>
                    <a:schemeClr val="tx1">
                      <a:lumMod val="65000"/>
                      <a:lumOff val="35000"/>
                    </a:schemeClr>
                  </a:solidFill>
                </a:rPr>
                <a:t>1. </a:t>
              </a:r>
              <a:r>
                <a:rPr lang="da-DK" sz="1800" kern="1200" dirty="0" err="1" smtClean="0">
                  <a:solidFill>
                    <a:schemeClr val="tx1">
                      <a:lumMod val="65000"/>
                      <a:lumOff val="35000"/>
                    </a:schemeClr>
                  </a:solidFill>
                </a:rPr>
                <a:t>Goal</a:t>
              </a:r>
              <a:endParaRPr lang="da-DK" sz="1800" kern="1200" dirty="0">
                <a:solidFill>
                  <a:schemeClr val="tx1">
                    <a:lumMod val="65000"/>
                    <a:lumOff val="35000"/>
                  </a:schemeClr>
                </a:solidFill>
              </a:endParaRPr>
            </a:p>
          </p:txBody>
        </p:sp>
      </p:grpSp>
      <p:grpSp>
        <p:nvGrpSpPr>
          <p:cNvPr id="51" name="Gruppe 50"/>
          <p:cNvGrpSpPr/>
          <p:nvPr/>
        </p:nvGrpSpPr>
        <p:grpSpPr>
          <a:xfrm>
            <a:off x="5292080" y="1773204"/>
            <a:ext cx="1637378" cy="1151740"/>
            <a:chOff x="2824091" y="338731"/>
            <a:chExt cx="588791" cy="588791"/>
          </a:xfrm>
        </p:grpSpPr>
        <p:sp>
          <p:nvSpPr>
            <p:cNvPr id="91" name="Ellipse 90"/>
            <p:cNvSpPr/>
            <p:nvPr/>
          </p:nvSpPr>
          <p:spPr>
            <a:xfrm>
              <a:off x="2824091" y="338731"/>
              <a:ext cx="588791" cy="588791"/>
            </a:xfrm>
            <a:prstGeom prst="ellipse">
              <a:avLst/>
            </a:prstGeom>
            <a:solidFill>
              <a:schemeClr val="tx2">
                <a:lumMod val="20000"/>
                <a:lumOff val="80000"/>
              </a:schemeClr>
            </a:solidFill>
            <a:ln>
              <a:solidFill>
                <a:schemeClr val="accent3">
                  <a:lumMod val="50000"/>
                </a:schemeClr>
              </a:solid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92" name="Ellipse 8"/>
            <p:cNvSpPr/>
            <p:nvPr/>
          </p:nvSpPr>
          <p:spPr>
            <a:xfrm>
              <a:off x="2910317" y="424957"/>
              <a:ext cx="416339" cy="4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800" kern="1200" dirty="0">
                  <a:solidFill>
                    <a:schemeClr val="tx1">
                      <a:lumMod val="65000"/>
                      <a:lumOff val="35000"/>
                    </a:schemeClr>
                  </a:solidFill>
                </a:rPr>
                <a:t>2. </a:t>
              </a:r>
              <a:r>
                <a:rPr lang="da-DK" sz="1800" kern="1200" dirty="0" smtClean="0">
                  <a:solidFill>
                    <a:schemeClr val="tx1">
                      <a:lumMod val="65000"/>
                      <a:lumOff val="35000"/>
                    </a:schemeClr>
                  </a:solidFill>
                </a:rPr>
                <a:t>Sender</a:t>
              </a:r>
              <a:endParaRPr lang="da-DK" sz="1800" kern="1200" dirty="0">
                <a:solidFill>
                  <a:schemeClr val="tx1">
                    <a:lumMod val="65000"/>
                    <a:lumOff val="35000"/>
                  </a:schemeClr>
                </a:solidFill>
              </a:endParaRPr>
            </a:p>
          </p:txBody>
        </p:sp>
      </p:grpSp>
      <p:grpSp>
        <p:nvGrpSpPr>
          <p:cNvPr id="53" name="Gruppe 52"/>
          <p:cNvGrpSpPr/>
          <p:nvPr/>
        </p:nvGrpSpPr>
        <p:grpSpPr>
          <a:xfrm>
            <a:off x="6012160" y="3140968"/>
            <a:ext cx="1637378" cy="1151740"/>
            <a:chOff x="3162610" y="1155988"/>
            <a:chExt cx="588791" cy="588791"/>
          </a:xfrm>
        </p:grpSpPr>
        <p:sp>
          <p:nvSpPr>
            <p:cNvPr id="87" name="Ellipse 86"/>
            <p:cNvSpPr/>
            <p:nvPr/>
          </p:nvSpPr>
          <p:spPr>
            <a:xfrm>
              <a:off x="3162610" y="1155988"/>
              <a:ext cx="588791" cy="588791"/>
            </a:xfrm>
            <a:prstGeom prst="ellipse">
              <a:avLst/>
            </a:prstGeom>
            <a:solidFill>
              <a:schemeClr val="tx2">
                <a:lumMod val="20000"/>
                <a:lumOff val="80000"/>
              </a:schemeClr>
            </a:solidFill>
            <a:ln>
              <a:solidFill>
                <a:schemeClr val="accent3">
                  <a:lumMod val="50000"/>
                </a:schemeClr>
              </a:solid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88" name="Ellipse 12"/>
            <p:cNvSpPr/>
            <p:nvPr/>
          </p:nvSpPr>
          <p:spPr>
            <a:xfrm>
              <a:off x="3248836" y="1242214"/>
              <a:ext cx="416339" cy="4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800" kern="1200" dirty="0">
                  <a:solidFill>
                    <a:schemeClr val="tx1">
                      <a:lumMod val="65000"/>
                      <a:lumOff val="35000"/>
                    </a:schemeClr>
                  </a:solidFill>
                </a:rPr>
                <a:t>3. </a:t>
              </a:r>
              <a:r>
                <a:rPr lang="da-DK" sz="1800" kern="1200" dirty="0" smtClean="0">
                  <a:solidFill>
                    <a:schemeClr val="tx1">
                      <a:lumMod val="65000"/>
                      <a:lumOff val="35000"/>
                    </a:schemeClr>
                  </a:solidFill>
                </a:rPr>
                <a:t>Recipient</a:t>
              </a:r>
              <a:endParaRPr lang="da-DK" sz="1800" kern="1200" dirty="0">
                <a:solidFill>
                  <a:schemeClr val="tx1">
                    <a:lumMod val="65000"/>
                    <a:lumOff val="35000"/>
                  </a:schemeClr>
                </a:solidFill>
              </a:endParaRPr>
            </a:p>
          </p:txBody>
        </p:sp>
      </p:grpSp>
      <p:grpSp>
        <p:nvGrpSpPr>
          <p:cNvPr id="55" name="Gruppe 54"/>
          <p:cNvGrpSpPr/>
          <p:nvPr/>
        </p:nvGrpSpPr>
        <p:grpSpPr>
          <a:xfrm>
            <a:off x="5436096" y="4653524"/>
            <a:ext cx="1637378" cy="1151740"/>
            <a:chOff x="2824091" y="1973246"/>
            <a:chExt cx="588791" cy="588791"/>
          </a:xfrm>
        </p:grpSpPr>
        <p:sp>
          <p:nvSpPr>
            <p:cNvPr id="83" name="Ellipse 82"/>
            <p:cNvSpPr/>
            <p:nvPr/>
          </p:nvSpPr>
          <p:spPr>
            <a:xfrm>
              <a:off x="2824091" y="1973246"/>
              <a:ext cx="588791" cy="588791"/>
            </a:xfrm>
            <a:prstGeom prst="ellipse">
              <a:avLst/>
            </a:prstGeom>
            <a:solidFill>
              <a:schemeClr val="tx2">
                <a:lumMod val="20000"/>
                <a:lumOff val="80000"/>
              </a:schemeClr>
            </a:solidFill>
            <a:ln>
              <a:solidFill>
                <a:schemeClr val="accent3">
                  <a:lumMod val="50000"/>
                </a:schemeClr>
              </a:solid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84" name="Ellipse 16"/>
            <p:cNvSpPr/>
            <p:nvPr/>
          </p:nvSpPr>
          <p:spPr>
            <a:xfrm>
              <a:off x="2910317" y="2059472"/>
              <a:ext cx="416339" cy="4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800" kern="1200" dirty="0">
                  <a:solidFill>
                    <a:schemeClr val="tx1">
                      <a:lumMod val="65000"/>
                      <a:lumOff val="35000"/>
                    </a:schemeClr>
                  </a:solidFill>
                </a:rPr>
                <a:t>4. </a:t>
              </a:r>
              <a:r>
                <a:rPr lang="da-DK" sz="1800" kern="1200" dirty="0" smtClean="0">
                  <a:solidFill>
                    <a:schemeClr val="tx1">
                      <a:lumMod val="65000"/>
                      <a:lumOff val="35000"/>
                    </a:schemeClr>
                  </a:solidFill>
                </a:rPr>
                <a:t>Message</a:t>
              </a:r>
              <a:endParaRPr lang="da-DK" sz="1800" kern="1200" dirty="0">
                <a:solidFill>
                  <a:schemeClr val="tx1">
                    <a:lumMod val="65000"/>
                    <a:lumOff val="35000"/>
                  </a:schemeClr>
                </a:solidFill>
              </a:endParaRPr>
            </a:p>
          </p:txBody>
        </p:sp>
      </p:grpSp>
      <p:grpSp>
        <p:nvGrpSpPr>
          <p:cNvPr id="57" name="Gruppe 56"/>
          <p:cNvGrpSpPr/>
          <p:nvPr/>
        </p:nvGrpSpPr>
        <p:grpSpPr>
          <a:xfrm>
            <a:off x="3784420" y="5464030"/>
            <a:ext cx="1637378" cy="1151740"/>
            <a:chOff x="2006834" y="2311765"/>
            <a:chExt cx="588791" cy="588791"/>
          </a:xfrm>
        </p:grpSpPr>
        <p:sp>
          <p:nvSpPr>
            <p:cNvPr id="79" name="Ellipse 78"/>
            <p:cNvSpPr/>
            <p:nvPr/>
          </p:nvSpPr>
          <p:spPr>
            <a:xfrm>
              <a:off x="2006834" y="2311765"/>
              <a:ext cx="588791" cy="588791"/>
            </a:xfrm>
            <a:prstGeom prst="ellipse">
              <a:avLst/>
            </a:prstGeom>
            <a:solidFill>
              <a:schemeClr val="tx2">
                <a:lumMod val="20000"/>
                <a:lumOff val="80000"/>
              </a:schemeClr>
            </a:solidFill>
            <a:ln>
              <a:solidFill>
                <a:schemeClr val="accent3">
                  <a:lumMod val="50000"/>
                </a:schemeClr>
              </a:solid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80" name="Ellipse 20"/>
            <p:cNvSpPr/>
            <p:nvPr/>
          </p:nvSpPr>
          <p:spPr>
            <a:xfrm>
              <a:off x="2093060" y="2397991"/>
              <a:ext cx="416339" cy="4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800" kern="1200" dirty="0">
                  <a:solidFill>
                    <a:schemeClr val="tx1">
                      <a:lumMod val="65000"/>
                      <a:lumOff val="35000"/>
                    </a:schemeClr>
                  </a:solidFill>
                </a:rPr>
                <a:t>5. </a:t>
              </a:r>
              <a:r>
                <a:rPr lang="da-DK" sz="1800" kern="1200" dirty="0" err="1" smtClean="0">
                  <a:solidFill>
                    <a:schemeClr val="tx1">
                      <a:lumMod val="65000"/>
                      <a:lumOff val="35000"/>
                    </a:schemeClr>
                  </a:solidFill>
                </a:rPr>
                <a:t>Concept</a:t>
              </a:r>
              <a:endParaRPr lang="da-DK" sz="1800" kern="1200" dirty="0">
                <a:solidFill>
                  <a:schemeClr val="tx1">
                    <a:lumMod val="65000"/>
                    <a:lumOff val="35000"/>
                  </a:schemeClr>
                </a:solidFill>
              </a:endParaRPr>
            </a:p>
          </p:txBody>
        </p:sp>
      </p:grpSp>
      <p:grpSp>
        <p:nvGrpSpPr>
          <p:cNvPr id="59" name="Gruppe 58"/>
          <p:cNvGrpSpPr/>
          <p:nvPr/>
        </p:nvGrpSpPr>
        <p:grpSpPr>
          <a:xfrm>
            <a:off x="2051720" y="4653136"/>
            <a:ext cx="1637378" cy="1151740"/>
            <a:chOff x="1189577" y="1973246"/>
            <a:chExt cx="588791" cy="588791"/>
          </a:xfrm>
        </p:grpSpPr>
        <p:sp>
          <p:nvSpPr>
            <p:cNvPr id="75" name="Ellipse 74"/>
            <p:cNvSpPr/>
            <p:nvPr/>
          </p:nvSpPr>
          <p:spPr>
            <a:xfrm>
              <a:off x="1189577" y="1973246"/>
              <a:ext cx="588791" cy="588791"/>
            </a:xfrm>
            <a:prstGeom prst="ellipse">
              <a:avLst/>
            </a:prstGeom>
            <a:solidFill>
              <a:schemeClr val="tx2">
                <a:lumMod val="20000"/>
                <a:lumOff val="80000"/>
              </a:schemeClr>
            </a:solidFill>
            <a:ln>
              <a:solidFill>
                <a:schemeClr val="accent3">
                  <a:lumMod val="50000"/>
                </a:schemeClr>
              </a:solid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76" name="Ellipse 24"/>
            <p:cNvSpPr/>
            <p:nvPr/>
          </p:nvSpPr>
          <p:spPr>
            <a:xfrm>
              <a:off x="1275803" y="2059472"/>
              <a:ext cx="416339" cy="4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800" kern="1200" dirty="0">
                  <a:solidFill>
                    <a:schemeClr val="tx1">
                      <a:lumMod val="65000"/>
                      <a:lumOff val="35000"/>
                    </a:schemeClr>
                  </a:solidFill>
                </a:rPr>
                <a:t>6. </a:t>
              </a:r>
              <a:r>
                <a:rPr lang="da-DK" sz="1800" kern="1200" dirty="0" smtClean="0">
                  <a:solidFill>
                    <a:schemeClr val="tx1">
                      <a:lumMod val="65000"/>
                      <a:lumOff val="35000"/>
                    </a:schemeClr>
                  </a:solidFill>
                </a:rPr>
                <a:t>Channels</a:t>
              </a:r>
              <a:endParaRPr lang="da-DK" sz="1800" kern="1200" dirty="0">
                <a:solidFill>
                  <a:schemeClr val="tx1">
                    <a:lumMod val="65000"/>
                    <a:lumOff val="35000"/>
                  </a:schemeClr>
                </a:solidFill>
              </a:endParaRPr>
            </a:p>
          </p:txBody>
        </p:sp>
      </p:grpSp>
      <p:grpSp>
        <p:nvGrpSpPr>
          <p:cNvPr id="61" name="Gruppe 60"/>
          <p:cNvGrpSpPr/>
          <p:nvPr/>
        </p:nvGrpSpPr>
        <p:grpSpPr>
          <a:xfrm>
            <a:off x="1475657" y="3213364"/>
            <a:ext cx="1637379" cy="1151740"/>
            <a:chOff x="851058" y="1155988"/>
            <a:chExt cx="588791" cy="588791"/>
          </a:xfrm>
        </p:grpSpPr>
        <p:sp>
          <p:nvSpPr>
            <p:cNvPr id="71" name="Ellipse 70"/>
            <p:cNvSpPr/>
            <p:nvPr/>
          </p:nvSpPr>
          <p:spPr>
            <a:xfrm>
              <a:off x="851058" y="1155988"/>
              <a:ext cx="588791" cy="588791"/>
            </a:xfrm>
            <a:prstGeom prst="ellipse">
              <a:avLst/>
            </a:prstGeom>
            <a:solidFill>
              <a:schemeClr val="tx2">
                <a:lumMod val="20000"/>
                <a:lumOff val="80000"/>
              </a:schemeClr>
            </a:solidFill>
            <a:ln>
              <a:solidFill>
                <a:schemeClr val="accent3">
                  <a:lumMod val="50000"/>
                </a:schemeClr>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a:lstStyle/>
            <a:p>
              <a:endParaRPr lang="en-GB" dirty="0"/>
            </a:p>
          </p:txBody>
        </p:sp>
        <p:sp>
          <p:nvSpPr>
            <p:cNvPr id="72" name="Ellipse 28"/>
            <p:cNvSpPr/>
            <p:nvPr/>
          </p:nvSpPr>
          <p:spPr>
            <a:xfrm>
              <a:off x="937284" y="1242214"/>
              <a:ext cx="416339" cy="4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800" kern="1200" dirty="0">
                  <a:solidFill>
                    <a:schemeClr val="tx1">
                      <a:lumMod val="65000"/>
                      <a:lumOff val="35000"/>
                    </a:schemeClr>
                  </a:solidFill>
                </a:rPr>
                <a:t>7. </a:t>
              </a:r>
              <a:r>
                <a:rPr lang="da-DK" sz="1800" kern="1200" dirty="0" err="1" smtClean="0">
                  <a:solidFill>
                    <a:schemeClr val="tx1">
                      <a:lumMod val="65000"/>
                      <a:lumOff val="35000"/>
                    </a:schemeClr>
                  </a:solidFill>
                </a:rPr>
                <a:t>Carry</a:t>
              </a:r>
              <a:r>
                <a:rPr lang="da-DK" sz="1800" kern="1200" dirty="0" smtClean="0">
                  <a:solidFill>
                    <a:schemeClr val="tx1">
                      <a:lumMod val="65000"/>
                      <a:lumOff val="35000"/>
                    </a:schemeClr>
                  </a:solidFill>
                </a:rPr>
                <a:t> </a:t>
              </a:r>
              <a:r>
                <a:rPr lang="da-DK" sz="1800" kern="1200" dirty="0" err="1" smtClean="0">
                  <a:solidFill>
                    <a:schemeClr val="tx1">
                      <a:lumMod val="65000"/>
                      <a:lumOff val="35000"/>
                    </a:schemeClr>
                  </a:solidFill>
                </a:rPr>
                <a:t>through</a:t>
              </a:r>
              <a:endParaRPr lang="da-DK" sz="1800" kern="1200" dirty="0">
                <a:solidFill>
                  <a:schemeClr val="tx1">
                    <a:lumMod val="65000"/>
                    <a:lumOff val="35000"/>
                  </a:schemeClr>
                </a:solidFill>
              </a:endParaRPr>
            </a:p>
          </p:txBody>
        </p:sp>
      </p:grpSp>
      <p:grpSp>
        <p:nvGrpSpPr>
          <p:cNvPr id="63" name="Gruppe 62"/>
          <p:cNvGrpSpPr/>
          <p:nvPr/>
        </p:nvGrpSpPr>
        <p:grpSpPr>
          <a:xfrm>
            <a:off x="2094838" y="1734373"/>
            <a:ext cx="1637378" cy="1151740"/>
            <a:chOff x="1189577" y="338731"/>
            <a:chExt cx="588791" cy="588791"/>
          </a:xfrm>
        </p:grpSpPr>
        <p:sp>
          <p:nvSpPr>
            <p:cNvPr id="67" name="Ellipse 66"/>
            <p:cNvSpPr/>
            <p:nvPr/>
          </p:nvSpPr>
          <p:spPr>
            <a:xfrm>
              <a:off x="1189577" y="338731"/>
              <a:ext cx="588791" cy="588791"/>
            </a:xfrm>
            <a:prstGeom prst="ellipse">
              <a:avLst/>
            </a:prstGeom>
            <a:solidFill>
              <a:schemeClr val="tx2">
                <a:lumMod val="20000"/>
                <a:lumOff val="80000"/>
              </a:schemeClr>
            </a:solidFill>
            <a:ln>
              <a:solidFill>
                <a:schemeClr val="accent3">
                  <a:lumMod val="50000"/>
                </a:schemeClr>
              </a:solid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68" name="Ellipse 32"/>
            <p:cNvSpPr/>
            <p:nvPr/>
          </p:nvSpPr>
          <p:spPr>
            <a:xfrm>
              <a:off x="1275803" y="424957"/>
              <a:ext cx="416339" cy="416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800" kern="1200" dirty="0">
                  <a:solidFill>
                    <a:schemeClr val="tx1">
                      <a:lumMod val="65000"/>
                      <a:lumOff val="35000"/>
                    </a:schemeClr>
                  </a:solidFill>
                </a:rPr>
                <a:t>8. </a:t>
              </a:r>
              <a:r>
                <a:rPr lang="da-DK" sz="1800" kern="1200" dirty="0" err="1" smtClean="0">
                  <a:solidFill>
                    <a:schemeClr val="tx1">
                      <a:lumMod val="65000"/>
                      <a:lumOff val="35000"/>
                    </a:schemeClr>
                  </a:solidFill>
                </a:rPr>
                <a:t>Evaluate</a:t>
              </a:r>
              <a:r>
                <a:rPr lang="da-DK" sz="1800" kern="1200" dirty="0" smtClean="0">
                  <a:solidFill>
                    <a:schemeClr val="tx1">
                      <a:lumMod val="65000"/>
                      <a:lumOff val="35000"/>
                    </a:schemeClr>
                  </a:solidFill>
                </a:rPr>
                <a:t>, </a:t>
              </a:r>
              <a:r>
                <a:rPr lang="da-DK" sz="1800" kern="1200" dirty="0" err="1" smtClean="0">
                  <a:solidFill>
                    <a:schemeClr val="tx1">
                      <a:lumMod val="65000"/>
                      <a:lumOff val="35000"/>
                    </a:schemeClr>
                  </a:solidFill>
                </a:rPr>
                <a:t>follow</a:t>
              </a:r>
              <a:r>
                <a:rPr lang="da-DK" sz="1800" kern="1200" dirty="0" smtClean="0">
                  <a:solidFill>
                    <a:schemeClr val="tx1">
                      <a:lumMod val="65000"/>
                      <a:lumOff val="35000"/>
                    </a:schemeClr>
                  </a:solidFill>
                </a:rPr>
                <a:t> up</a:t>
              </a:r>
              <a:endParaRPr lang="da-DK" sz="1800" kern="1200" dirty="0">
                <a:solidFill>
                  <a:schemeClr val="tx1">
                    <a:lumMod val="65000"/>
                    <a:lumOff val="35000"/>
                  </a:schemeClr>
                </a:solidFill>
              </a:endParaRPr>
            </a:p>
          </p:txBody>
        </p:sp>
      </p:grpSp>
      <p:sp>
        <p:nvSpPr>
          <p:cNvPr id="3" name="Højrepil 2"/>
          <p:cNvSpPr/>
          <p:nvPr/>
        </p:nvSpPr>
        <p:spPr bwMode="auto">
          <a:xfrm rot="1952866">
            <a:off x="5456136" y="1661787"/>
            <a:ext cx="242109" cy="14517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99" name="Højrepil 98"/>
          <p:cNvSpPr/>
          <p:nvPr/>
        </p:nvSpPr>
        <p:spPr bwMode="auto">
          <a:xfrm rot="4125604">
            <a:off x="6568616" y="2896983"/>
            <a:ext cx="242109" cy="14517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0" name="Højrepil 99"/>
          <p:cNvSpPr/>
          <p:nvPr/>
        </p:nvSpPr>
        <p:spPr bwMode="auto">
          <a:xfrm rot="7014467">
            <a:off x="6593120" y="4448489"/>
            <a:ext cx="242109" cy="14517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1" name="Højrepil 100"/>
          <p:cNvSpPr/>
          <p:nvPr/>
        </p:nvSpPr>
        <p:spPr bwMode="auto">
          <a:xfrm rot="9011742">
            <a:off x="5456162" y="5711816"/>
            <a:ext cx="242109" cy="14517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5" name="Højrepil 104"/>
          <p:cNvSpPr/>
          <p:nvPr/>
        </p:nvSpPr>
        <p:spPr bwMode="auto">
          <a:xfrm rot="12772567">
            <a:off x="3467477" y="5732677"/>
            <a:ext cx="242109" cy="14517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6" name="Højrepil 105"/>
          <p:cNvSpPr/>
          <p:nvPr/>
        </p:nvSpPr>
        <p:spPr bwMode="auto">
          <a:xfrm rot="15041918">
            <a:off x="2321285" y="4453875"/>
            <a:ext cx="242109" cy="14517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7" name="Højrepil 106"/>
          <p:cNvSpPr/>
          <p:nvPr/>
        </p:nvSpPr>
        <p:spPr bwMode="auto">
          <a:xfrm rot="17393851">
            <a:off x="2320353" y="2929850"/>
            <a:ext cx="242109" cy="14517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8" name="Højrepil 107"/>
          <p:cNvSpPr/>
          <p:nvPr/>
        </p:nvSpPr>
        <p:spPr bwMode="auto">
          <a:xfrm rot="19754284">
            <a:off x="3512524" y="1627106"/>
            <a:ext cx="242109" cy="14517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81908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smtClean="0">
                <a:solidFill>
                  <a:schemeClr val="tx1"/>
                </a:solidFill>
                <a:ea typeface="ＭＳ Ｐゴシック" pitchFamily="34" charset="-128"/>
              </a:rPr>
              <a:t>Making sense of capacity building</a:t>
            </a:r>
          </a:p>
        </p:txBody>
      </p:sp>
      <p:pic>
        <p:nvPicPr>
          <p:cNvPr id="19480" name="Picture 24" descr="http://www.tarango-bd.org/wordpress/wp-content/uploads/2010/06/Kohinoors-pictures-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420" y="1234232"/>
            <a:ext cx="6919912"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964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9480"/>
                                        </p:tgtEl>
                                      </p:cBhvr>
                                    </p:animEffect>
                                    <p:set>
                                      <p:cBhvr>
                                        <p:cTn id="7" dur="1" fill="hold">
                                          <p:stCondLst>
                                            <p:cond delay="499"/>
                                          </p:stCondLst>
                                        </p:cTn>
                                        <p:tgtEl>
                                          <p:spTgt spid="19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smtClean="0">
                <a:solidFill>
                  <a:schemeClr val="tx1"/>
                </a:solidFill>
                <a:ea typeface="ＭＳ Ｐゴシック" pitchFamily="34" charset="-128"/>
              </a:rPr>
              <a:t>Promotion of capacity building</a:t>
            </a:r>
          </a:p>
        </p:txBody>
      </p:sp>
      <p:sp>
        <p:nvSpPr>
          <p:cNvPr id="41987" name="Rektangel 1"/>
          <p:cNvSpPr>
            <a:spLocks noChangeArrowheads="1"/>
          </p:cNvSpPr>
          <p:nvPr/>
        </p:nvSpPr>
        <p:spPr bwMode="auto">
          <a:xfrm>
            <a:off x="403225" y="8366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 typeface="Arial" pitchFamily="34" charset="0"/>
              <a:buChar char="•"/>
            </a:pPr>
            <a:endParaRPr lang="en-US">
              <a:solidFill>
                <a:schemeClr val="tx1"/>
              </a:solidFill>
            </a:endParaRPr>
          </a:p>
          <a:p>
            <a:pPr marL="285750" indent="-285750" algn="l">
              <a:buFont typeface="Arial" pitchFamily="34" charset="0"/>
              <a:buChar char="•"/>
            </a:pPr>
            <a:endParaRPr lang="en-US">
              <a:solidFill>
                <a:schemeClr val="tx1"/>
              </a:solidFill>
            </a:endParaRPr>
          </a:p>
        </p:txBody>
      </p:sp>
      <p:sp>
        <p:nvSpPr>
          <p:cNvPr id="41988" name="Rektangel 3"/>
          <p:cNvSpPr>
            <a:spLocks noChangeArrowheads="1"/>
          </p:cNvSpPr>
          <p:nvPr/>
        </p:nvSpPr>
        <p:spPr bwMode="auto">
          <a:xfrm>
            <a:off x="900113" y="1844675"/>
            <a:ext cx="69119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i="1" dirty="0">
                <a:solidFill>
                  <a:schemeClr val="tx1"/>
                </a:solidFill>
              </a:rPr>
              <a:t>Capacity </a:t>
            </a:r>
            <a:r>
              <a:rPr lang="en-US" sz="1800" dirty="0">
                <a:solidFill>
                  <a:schemeClr val="tx1"/>
                </a:solidFill>
              </a:rPr>
              <a:t>is the ability of people, </a:t>
            </a:r>
            <a:r>
              <a:rPr lang="en-US" sz="1800" dirty="0" err="1">
                <a:solidFill>
                  <a:schemeClr val="tx1"/>
                </a:solidFill>
              </a:rPr>
              <a:t>organisations</a:t>
            </a:r>
            <a:r>
              <a:rPr lang="en-US" sz="1800" dirty="0">
                <a:solidFill>
                  <a:schemeClr val="tx1"/>
                </a:solidFill>
              </a:rPr>
              <a:t> and society as a whole to manage their affairs </a:t>
            </a:r>
            <a:r>
              <a:rPr lang="en-GB" sz="1800" dirty="0">
                <a:solidFill>
                  <a:schemeClr val="tx1"/>
                </a:solidFill>
              </a:rPr>
              <a:t>successfully.</a:t>
            </a:r>
          </a:p>
          <a:p>
            <a:pPr algn="l"/>
            <a:endParaRPr lang="en-US" sz="1800" b="1" i="1" dirty="0">
              <a:solidFill>
                <a:schemeClr val="tx1"/>
              </a:solidFill>
            </a:endParaRPr>
          </a:p>
          <a:p>
            <a:pPr algn="l"/>
            <a:r>
              <a:rPr lang="en-US" sz="1800" b="1" i="1" dirty="0">
                <a:solidFill>
                  <a:schemeClr val="tx1"/>
                </a:solidFill>
              </a:rPr>
              <a:t>Capacity development </a:t>
            </a:r>
            <a:r>
              <a:rPr lang="en-US" sz="1800" dirty="0">
                <a:solidFill>
                  <a:schemeClr val="tx1"/>
                </a:solidFill>
              </a:rPr>
              <a:t>is the process whereby people, </a:t>
            </a:r>
            <a:r>
              <a:rPr lang="en-US" sz="1800" dirty="0" err="1">
                <a:solidFill>
                  <a:schemeClr val="tx1"/>
                </a:solidFill>
              </a:rPr>
              <a:t>organisations</a:t>
            </a:r>
            <a:r>
              <a:rPr lang="en-US" sz="1800" dirty="0">
                <a:solidFill>
                  <a:schemeClr val="tx1"/>
                </a:solidFill>
              </a:rPr>
              <a:t> and society as a whole unleash, strengthen, create, adapt and maintain capacity over </a:t>
            </a:r>
            <a:r>
              <a:rPr lang="en-GB" sz="1800" dirty="0">
                <a:solidFill>
                  <a:schemeClr val="tx1"/>
                </a:solidFill>
              </a:rPr>
              <a:t>time.</a:t>
            </a:r>
          </a:p>
          <a:p>
            <a:pPr algn="l"/>
            <a:endParaRPr lang="en-US" sz="1800" b="1" i="1" dirty="0">
              <a:solidFill>
                <a:schemeClr val="tx1"/>
              </a:solidFill>
            </a:endParaRPr>
          </a:p>
          <a:p>
            <a:pPr algn="l"/>
            <a:r>
              <a:rPr lang="en-US" sz="1800" b="1" i="1" dirty="0">
                <a:solidFill>
                  <a:schemeClr val="tx1"/>
                </a:solidFill>
              </a:rPr>
              <a:t>Promotion of capacity development </a:t>
            </a:r>
            <a:r>
              <a:rPr lang="en-US" sz="1800" dirty="0">
                <a:solidFill>
                  <a:schemeClr val="tx1"/>
                </a:solidFill>
              </a:rPr>
              <a:t>refers to what outside partners – domestic or foreign – can do to support, facilitate or </a:t>
            </a:r>
            <a:r>
              <a:rPr lang="en-US" sz="1800" dirty="0" err="1">
                <a:solidFill>
                  <a:schemeClr val="tx1"/>
                </a:solidFill>
              </a:rPr>
              <a:t>catalyse</a:t>
            </a:r>
            <a:r>
              <a:rPr lang="en-US" sz="1800" dirty="0">
                <a:solidFill>
                  <a:schemeClr val="tx1"/>
                </a:solidFill>
              </a:rPr>
              <a:t> capacity development </a:t>
            </a:r>
            <a:r>
              <a:rPr lang="en-GB" sz="1800" dirty="0">
                <a:solidFill>
                  <a:schemeClr val="tx1"/>
                </a:solidFill>
              </a:rPr>
              <a:t>and related change processes</a:t>
            </a:r>
            <a:r>
              <a:rPr lang="en-GB" sz="1800" dirty="0" smtClean="0">
                <a:solidFill>
                  <a:schemeClr val="tx1"/>
                </a:solidFill>
              </a:rPr>
              <a:t>. </a:t>
            </a:r>
            <a:r>
              <a:rPr lang="en-GB" sz="1800" b="1" dirty="0" smtClean="0">
                <a:solidFill>
                  <a:srgbClr val="00B050"/>
                </a:solidFill>
              </a:rPr>
              <a:t>(i.e. the Delegation/donor role)</a:t>
            </a:r>
            <a:endParaRPr lang="en-GB" sz="1800" b="1" dirty="0">
              <a:solidFill>
                <a:srgbClr val="00B050"/>
              </a:solidFill>
            </a:endParaRPr>
          </a:p>
          <a:p>
            <a:pPr algn="l"/>
            <a:endParaRPr lang="en-GB" sz="1800" dirty="0">
              <a:solidFill>
                <a:schemeClr val="tx1"/>
              </a:solidFill>
            </a:endParaRPr>
          </a:p>
          <a:p>
            <a:pPr algn="r"/>
            <a:r>
              <a:rPr lang="en-GB" sz="2000" dirty="0">
                <a:solidFill>
                  <a:schemeClr val="tx1"/>
                </a:solidFill>
              </a:rPr>
              <a:t>OECD/DAC 2006</a:t>
            </a:r>
          </a:p>
        </p:txBody>
      </p:sp>
    </p:spTree>
    <p:extLst>
      <p:ext uri="{BB962C8B-B14F-4D97-AF65-F5344CB8AC3E}">
        <p14:creationId xmlns:p14="http://schemas.microsoft.com/office/powerpoint/2010/main" val="1045653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z="2400" dirty="0" smtClean="0">
                <a:solidFill>
                  <a:schemeClr val="tx1"/>
                </a:solidFill>
                <a:ea typeface="ＭＳ Ｐゴシック" pitchFamily="34" charset="-128"/>
              </a:rPr>
              <a:t>Accra Agenda for Action on Capacity Building</a:t>
            </a:r>
          </a:p>
        </p:txBody>
      </p:sp>
      <p:sp>
        <p:nvSpPr>
          <p:cNvPr id="43011" name="Rektangel 1"/>
          <p:cNvSpPr>
            <a:spLocks noChangeArrowheads="1"/>
          </p:cNvSpPr>
          <p:nvPr/>
        </p:nvSpPr>
        <p:spPr bwMode="auto">
          <a:xfrm>
            <a:off x="403225" y="8366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 typeface="Arial" pitchFamily="34" charset="0"/>
              <a:buChar char="•"/>
            </a:pPr>
            <a:endParaRPr lang="en-US">
              <a:solidFill>
                <a:schemeClr val="tx1"/>
              </a:solidFill>
            </a:endParaRPr>
          </a:p>
          <a:p>
            <a:pPr marL="285750" indent="-285750" algn="l">
              <a:buFont typeface="Arial" pitchFamily="34" charset="0"/>
              <a:buChar char="•"/>
            </a:pPr>
            <a:endParaRPr lang="en-US">
              <a:solidFill>
                <a:schemeClr val="tx1"/>
              </a:solidFill>
            </a:endParaRPr>
          </a:p>
        </p:txBody>
      </p:sp>
      <p:pic>
        <p:nvPicPr>
          <p:cNvPr id="1947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64" y="1177677"/>
            <a:ext cx="7993871" cy="532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6993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9477"/>
                                        </p:tgtEl>
                                      </p:cBhvr>
                                    </p:animEffect>
                                    <p:set>
                                      <p:cBhvr>
                                        <p:cTn id="7" dur="1" fill="hold">
                                          <p:stCondLst>
                                            <p:cond delay="499"/>
                                          </p:stCondLst>
                                        </p:cTn>
                                        <p:tgtEl>
                                          <p:spTgt spid="194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z="2400" dirty="0" smtClean="0">
                <a:solidFill>
                  <a:schemeClr val="tx1"/>
                </a:solidFill>
                <a:ea typeface="ＭＳ Ｐゴシック" pitchFamily="34" charset="-128"/>
              </a:rPr>
              <a:t>Accra Agenda for Action on Capacity Building</a:t>
            </a:r>
          </a:p>
        </p:txBody>
      </p:sp>
      <p:sp>
        <p:nvSpPr>
          <p:cNvPr id="43011" name="Rektangel 1"/>
          <p:cNvSpPr>
            <a:spLocks noChangeArrowheads="1"/>
          </p:cNvSpPr>
          <p:nvPr/>
        </p:nvSpPr>
        <p:spPr bwMode="auto">
          <a:xfrm>
            <a:off x="403225" y="836613"/>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 typeface="Arial" pitchFamily="34" charset="0"/>
              <a:buChar char="•"/>
            </a:pPr>
            <a:endParaRPr lang="en-US">
              <a:solidFill>
                <a:schemeClr val="tx1"/>
              </a:solidFill>
            </a:endParaRPr>
          </a:p>
          <a:p>
            <a:pPr marL="285750" indent="-285750" algn="l">
              <a:buFont typeface="Arial" pitchFamily="34" charset="0"/>
              <a:buChar char="•"/>
            </a:pPr>
            <a:endParaRPr lang="en-US">
              <a:solidFill>
                <a:schemeClr val="tx1"/>
              </a:solidFill>
            </a:endParaRPr>
          </a:p>
        </p:txBody>
      </p:sp>
      <p:sp>
        <p:nvSpPr>
          <p:cNvPr id="43012" name="Rektangel 2"/>
          <p:cNvSpPr>
            <a:spLocks noChangeArrowheads="1"/>
          </p:cNvSpPr>
          <p:nvPr/>
        </p:nvSpPr>
        <p:spPr bwMode="auto">
          <a:xfrm>
            <a:off x="539750" y="1628775"/>
            <a:ext cx="7927975"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l">
              <a:buFont typeface="Arial" pitchFamily="34" charset="0"/>
              <a:buChar char="•"/>
            </a:pPr>
            <a:r>
              <a:rPr lang="en-US" sz="1800" dirty="0" smtClean="0">
                <a:solidFill>
                  <a:schemeClr val="tx1"/>
                </a:solidFill>
              </a:rPr>
              <a:t>Without robust capacity — strong </a:t>
            </a:r>
            <a:r>
              <a:rPr lang="en-US" sz="1800" dirty="0">
                <a:solidFill>
                  <a:schemeClr val="tx1"/>
                </a:solidFill>
              </a:rPr>
              <a:t>institutions, systems, and local </a:t>
            </a:r>
            <a:r>
              <a:rPr lang="en-US" sz="1800" dirty="0" smtClean="0">
                <a:solidFill>
                  <a:schemeClr val="tx1"/>
                </a:solidFill>
              </a:rPr>
              <a:t>expertise — developing </a:t>
            </a:r>
            <a:r>
              <a:rPr lang="en-US" sz="1800" dirty="0">
                <a:solidFill>
                  <a:schemeClr val="tx1"/>
                </a:solidFill>
              </a:rPr>
              <a:t>countries cannot fully own and manage their development processes.</a:t>
            </a:r>
          </a:p>
          <a:p>
            <a:pPr marL="285750" indent="-285750" algn="l">
              <a:buFont typeface="Arial" pitchFamily="34" charset="0"/>
              <a:buChar char="•"/>
            </a:pPr>
            <a:r>
              <a:rPr lang="en-US" sz="1800" dirty="0">
                <a:solidFill>
                  <a:schemeClr val="tx1"/>
                </a:solidFill>
              </a:rPr>
              <a:t>C</a:t>
            </a:r>
            <a:r>
              <a:rPr lang="en-US" sz="1800" dirty="0" smtClean="0">
                <a:solidFill>
                  <a:schemeClr val="tx1"/>
                </a:solidFill>
              </a:rPr>
              <a:t>apacity </a:t>
            </a:r>
            <a:r>
              <a:rPr lang="en-US" sz="1800" dirty="0">
                <a:solidFill>
                  <a:schemeClr val="tx1"/>
                </a:solidFill>
              </a:rPr>
              <a:t>development is the responsibility of developing countries, with donors playing a supportive role. </a:t>
            </a:r>
            <a:endParaRPr lang="en-GB" sz="1800" dirty="0">
              <a:solidFill>
                <a:schemeClr val="tx1"/>
              </a:solidFill>
            </a:endParaRPr>
          </a:p>
          <a:p>
            <a:pPr marL="285750" indent="-285750" algn="l">
              <a:buFont typeface="Arial" pitchFamily="34" charset="0"/>
              <a:buChar char="•"/>
            </a:pPr>
            <a:r>
              <a:rPr lang="en-US" sz="1800" dirty="0">
                <a:solidFill>
                  <a:schemeClr val="tx1"/>
                </a:solidFill>
              </a:rPr>
              <a:t>Developing countries will identify areas where there is a need to strengthen the capacity to perform and deliver services and design strategies to address them. </a:t>
            </a:r>
          </a:p>
          <a:p>
            <a:pPr marL="285750" indent="-285750" algn="l">
              <a:buFont typeface="Arial" pitchFamily="34" charset="0"/>
              <a:buChar char="•"/>
            </a:pPr>
            <a:r>
              <a:rPr lang="en-US" sz="1800" dirty="0">
                <a:solidFill>
                  <a:schemeClr val="tx1"/>
                </a:solidFill>
              </a:rPr>
              <a:t>Donors will strengthen their own capacity and skills to be more responsive to developing countries’ </a:t>
            </a:r>
            <a:r>
              <a:rPr lang="en-GB" sz="1800" dirty="0">
                <a:solidFill>
                  <a:schemeClr val="tx1"/>
                </a:solidFill>
              </a:rPr>
              <a:t>needs.</a:t>
            </a:r>
          </a:p>
          <a:p>
            <a:pPr marL="285750" indent="-285750" algn="l">
              <a:buFont typeface="Arial" pitchFamily="34" charset="0"/>
              <a:buChar char="•"/>
            </a:pPr>
            <a:r>
              <a:rPr lang="en-US" sz="1800" dirty="0">
                <a:solidFill>
                  <a:schemeClr val="tx1"/>
                </a:solidFill>
              </a:rPr>
              <a:t>Donors’ support for capacity development will be demand-driven and designed to support country ownership.</a:t>
            </a:r>
          </a:p>
          <a:p>
            <a:pPr marL="285750" indent="-285750" algn="l">
              <a:buFont typeface="Arial" pitchFamily="34" charset="0"/>
              <a:buChar char="•"/>
            </a:pPr>
            <a:r>
              <a:rPr lang="en-US" sz="1800" dirty="0" smtClean="0">
                <a:solidFill>
                  <a:schemeClr val="tx1"/>
                </a:solidFill>
              </a:rPr>
              <a:t>Developing </a:t>
            </a:r>
            <a:r>
              <a:rPr lang="en-US" sz="1800" dirty="0">
                <a:solidFill>
                  <a:schemeClr val="tx1"/>
                </a:solidFill>
              </a:rPr>
              <a:t>countries and donors will work together at all levels to promote operational changes that make capacity development support more effective” </a:t>
            </a:r>
            <a:r>
              <a:rPr lang="en-US" b="1" dirty="0" smtClean="0">
                <a:solidFill>
                  <a:srgbClr val="00B050"/>
                </a:solidFill>
              </a:rPr>
              <a:t>(i.e. need to remind our partners and ourselves (management) what we have </a:t>
            </a:r>
            <a:r>
              <a:rPr lang="en-US" b="1" dirty="0" err="1" smtClean="0">
                <a:solidFill>
                  <a:srgbClr val="00B050"/>
                </a:solidFill>
              </a:rPr>
              <a:t>signe</a:t>
            </a:r>
            <a:r>
              <a:rPr lang="en-US" b="1" dirty="0" smtClean="0">
                <a:solidFill>
                  <a:srgbClr val="00B050"/>
                </a:solidFill>
              </a:rPr>
              <a:t> </a:t>
            </a:r>
            <a:r>
              <a:rPr lang="en-US" b="1" dirty="0" err="1" smtClean="0">
                <a:solidFill>
                  <a:srgbClr val="00B050"/>
                </a:solidFill>
              </a:rPr>
              <a:t>du</a:t>
            </a:r>
            <a:r>
              <a:rPr lang="en-US" b="1" dirty="0" smtClean="0">
                <a:solidFill>
                  <a:srgbClr val="00B050"/>
                </a:solidFill>
              </a:rPr>
              <a:t> to and how we can assist)</a:t>
            </a:r>
            <a:endParaRPr lang="en-US" b="1" dirty="0" smtClean="0">
              <a:solidFill>
                <a:srgbClr val="00B050"/>
              </a:solidFill>
            </a:endParaRPr>
          </a:p>
          <a:p>
            <a:pPr marL="285750" indent="-285750" algn="l">
              <a:buFont typeface="Arial" pitchFamily="34" charset="0"/>
              <a:buChar char="•"/>
            </a:pPr>
            <a:endParaRPr lang="en-US" sz="1800" dirty="0">
              <a:solidFill>
                <a:schemeClr val="tx1"/>
              </a:solidFill>
            </a:endParaRPr>
          </a:p>
          <a:p>
            <a:pPr algn="l"/>
            <a:r>
              <a:rPr lang="en-US" sz="1800" dirty="0" smtClean="0">
                <a:solidFill>
                  <a:schemeClr val="tx1"/>
                </a:solidFill>
              </a:rPr>
              <a:t>(</a:t>
            </a:r>
            <a:r>
              <a:rPr lang="en-US" sz="1800" dirty="0">
                <a:solidFill>
                  <a:schemeClr val="tx1"/>
                </a:solidFill>
              </a:rPr>
              <a:t>Accra Agenda for Action, September 2008)</a:t>
            </a:r>
            <a:endParaRPr lang="en-GB" sz="1800" dirty="0">
              <a:solidFill>
                <a:schemeClr val="tx1"/>
              </a:solidFill>
            </a:endParaRPr>
          </a:p>
        </p:txBody>
      </p:sp>
    </p:spTree>
    <p:extLst>
      <p:ext uri="{BB962C8B-B14F-4D97-AF65-F5344CB8AC3E}">
        <p14:creationId xmlns:p14="http://schemas.microsoft.com/office/powerpoint/2010/main" val="663517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smtClean="0">
                <a:solidFill>
                  <a:schemeClr val="bg1"/>
                </a:solidFill>
                <a:ea typeface="ＭＳ Ｐゴシック" pitchFamily="34" charset="-128"/>
              </a:rPr>
              <a:t>Making sense of </a:t>
            </a:r>
            <a:r>
              <a:rPr lang="en-GB" dirty="0" err="1" smtClean="0">
                <a:solidFill>
                  <a:schemeClr val="bg1"/>
                </a:solidFill>
                <a:ea typeface="ＭＳ Ｐゴシック" pitchFamily="34" charset="-128"/>
              </a:rPr>
              <a:t>env</a:t>
            </a:r>
            <a:r>
              <a:rPr lang="en-GB" dirty="0" smtClean="0">
                <a:solidFill>
                  <a:schemeClr val="bg1"/>
                </a:solidFill>
                <a:ea typeface="ＭＳ Ｐゴシック" pitchFamily="34" charset="-128"/>
              </a:rPr>
              <a:t>. capacity building</a:t>
            </a:r>
          </a:p>
        </p:txBody>
      </p:sp>
      <p:sp>
        <p:nvSpPr>
          <p:cNvPr id="45060" name="Rektangel 3"/>
          <p:cNvSpPr>
            <a:spLocks noChangeArrowheads="1"/>
          </p:cNvSpPr>
          <p:nvPr/>
        </p:nvSpPr>
        <p:spPr bwMode="auto">
          <a:xfrm>
            <a:off x="899592" y="1628800"/>
            <a:ext cx="69119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dirty="0">
                <a:solidFill>
                  <a:schemeClr val="tx1"/>
                </a:solidFill>
              </a:rPr>
              <a:t>Donors cannot “do” capacity development. </a:t>
            </a:r>
            <a:r>
              <a:rPr lang="en-US" sz="1600" dirty="0" smtClean="0">
                <a:solidFill>
                  <a:schemeClr val="tx1"/>
                </a:solidFill>
              </a:rPr>
              <a:t>Donors can </a:t>
            </a:r>
            <a:r>
              <a:rPr lang="en-US" sz="1600" dirty="0">
                <a:solidFill>
                  <a:schemeClr val="tx1"/>
                </a:solidFill>
              </a:rPr>
              <a:t>suggest and promote – nothing more.</a:t>
            </a:r>
          </a:p>
          <a:p>
            <a:pPr algn="l"/>
            <a:endParaRPr lang="en-US" sz="1600" dirty="0">
              <a:solidFill>
                <a:schemeClr val="tx1"/>
              </a:solidFill>
            </a:endParaRPr>
          </a:p>
          <a:p>
            <a:pPr algn="l"/>
            <a:r>
              <a:rPr lang="en-US" sz="1600" dirty="0">
                <a:solidFill>
                  <a:schemeClr val="tx1"/>
                </a:solidFill>
              </a:rPr>
              <a:t>Donors need to understand the political playing field of </a:t>
            </a:r>
            <a:r>
              <a:rPr lang="en-US" sz="1600" dirty="0" smtClean="0">
                <a:solidFill>
                  <a:schemeClr val="tx1"/>
                </a:solidFill>
              </a:rPr>
              <a:t>capacity building to </a:t>
            </a:r>
            <a:r>
              <a:rPr lang="en-US" sz="1600" dirty="0">
                <a:solidFill>
                  <a:schemeClr val="tx1"/>
                </a:solidFill>
              </a:rPr>
              <a:t>be able to provide good support. Their role is more as brokers than as players</a:t>
            </a:r>
            <a:r>
              <a:rPr lang="en-US" sz="1600" dirty="0" smtClean="0">
                <a:solidFill>
                  <a:schemeClr val="tx1"/>
                </a:solidFill>
              </a:rPr>
              <a:t>.</a:t>
            </a:r>
            <a:endParaRPr lang="en-US" sz="1600" b="1" i="1" dirty="0">
              <a:solidFill>
                <a:schemeClr val="tx1"/>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3108797212"/>
              </p:ext>
            </p:extLst>
          </p:nvPr>
        </p:nvGraphicFramePr>
        <p:xfrm>
          <a:off x="643731" y="3501008"/>
          <a:ext cx="7856538" cy="2200275"/>
        </p:xfrm>
        <a:graphic>
          <a:graphicData uri="http://schemas.openxmlformats.org/drawingml/2006/table">
            <a:tbl>
              <a:tblPr firstRow="1" bandRow="1">
                <a:tableStyleId>{93296810-A885-4BE3-A3E7-6D5BEEA58F35}</a:tableStyleId>
              </a:tblPr>
              <a:tblGrid>
                <a:gridCol w="2618846"/>
                <a:gridCol w="2618846"/>
                <a:gridCol w="2618846"/>
              </a:tblGrid>
              <a:tr h="370947">
                <a:tc>
                  <a:txBody>
                    <a:bodyPr/>
                    <a:lstStyle/>
                    <a:p>
                      <a:endParaRPr lang="en-GB" sz="1800" dirty="0">
                        <a:solidFill>
                          <a:schemeClr val="tx1"/>
                        </a:solidFill>
                        <a:latin typeface="Calibri" pitchFamily="34" charset="0"/>
                        <a:cs typeface="Calibri" pitchFamily="34" charset="0"/>
                      </a:endParaRPr>
                    </a:p>
                  </a:txBody>
                  <a:tcPr marT="45733" marB="45733"/>
                </a:tc>
                <a:tc>
                  <a:txBody>
                    <a:bodyPr/>
                    <a:lstStyle/>
                    <a:p>
                      <a:r>
                        <a:rPr lang="en-GB" sz="1800" dirty="0" smtClean="0">
                          <a:latin typeface="Calibri" pitchFamily="34" charset="0"/>
                          <a:cs typeface="Calibri" pitchFamily="34" charset="0"/>
                        </a:rPr>
                        <a:t>Functional dimension</a:t>
                      </a:r>
                      <a:endParaRPr lang="en-GB" sz="1800" dirty="0">
                        <a:solidFill>
                          <a:schemeClr val="tx1"/>
                        </a:solidFill>
                        <a:latin typeface="Calibri" pitchFamily="34" charset="0"/>
                        <a:cs typeface="Calibri" pitchFamily="34" charset="0"/>
                      </a:endParaRPr>
                    </a:p>
                  </a:txBody>
                  <a:tcPr marT="45733" marB="45733"/>
                </a:tc>
                <a:tc>
                  <a:txBody>
                    <a:bodyPr/>
                    <a:lstStyle/>
                    <a:p>
                      <a:r>
                        <a:rPr lang="en-GB" sz="1800" dirty="0" smtClean="0">
                          <a:latin typeface="Calibri" pitchFamily="34" charset="0"/>
                          <a:cs typeface="Calibri" pitchFamily="34" charset="0"/>
                        </a:rPr>
                        <a:t>Political dimension</a:t>
                      </a:r>
                      <a:endParaRPr lang="en-GB" sz="1800" dirty="0">
                        <a:solidFill>
                          <a:schemeClr val="tx1"/>
                        </a:solidFill>
                        <a:latin typeface="Calibri" pitchFamily="34" charset="0"/>
                        <a:cs typeface="Calibri" pitchFamily="34" charset="0"/>
                      </a:endParaRPr>
                    </a:p>
                  </a:txBody>
                  <a:tcPr marT="45733" marB="45733"/>
                </a:tc>
              </a:tr>
              <a:tr h="914664">
                <a:tc>
                  <a:txBody>
                    <a:bodyPr/>
                    <a:lstStyle/>
                    <a:p>
                      <a:r>
                        <a:rPr lang="en-GB" sz="1800" b="1" dirty="0" smtClean="0">
                          <a:latin typeface="Calibri" pitchFamily="34" charset="0"/>
                          <a:cs typeface="Calibri" pitchFamily="34" charset="0"/>
                        </a:rPr>
                        <a:t>Internal dimension</a:t>
                      </a:r>
                      <a:endParaRPr lang="en-GB" sz="1800" b="1" dirty="0">
                        <a:solidFill>
                          <a:schemeClr val="tx1"/>
                        </a:solidFill>
                        <a:latin typeface="Calibri" pitchFamily="34" charset="0"/>
                        <a:cs typeface="Calibri" pitchFamily="34" charset="0"/>
                      </a:endParaRPr>
                    </a:p>
                  </a:txBody>
                  <a:tcPr marT="45733" marB="45733"/>
                </a:tc>
                <a:tc>
                  <a:txBody>
                    <a:bodyPr/>
                    <a:lstStyle/>
                    <a:p>
                      <a:r>
                        <a:rPr lang="en-GB" sz="1800" dirty="0" smtClean="0">
                          <a:solidFill>
                            <a:schemeClr val="tx1"/>
                          </a:solidFill>
                          <a:latin typeface="Calibri" pitchFamily="34" charset="0"/>
                          <a:cs typeface="Calibri" pitchFamily="34" charset="0"/>
                        </a:rPr>
                        <a:t>Strategy, systems, structures, work processes etc.</a:t>
                      </a:r>
                      <a:endParaRPr lang="en-GB" sz="1800" dirty="0">
                        <a:solidFill>
                          <a:schemeClr val="tx1"/>
                        </a:solidFill>
                        <a:latin typeface="Calibri" pitchFamily="34" charset="0"/>
                        <a:cs typeface="Calibri" pitchFamily="34" charset="0"/>
                      </a:endParaRPr>
                    </a:p>
                  </a:txBody>
                  <a:tcPr marT="45733" marB="45733"/>
                </a:tc>
                <a:tc>
                  <a:txBody>
                    <a:bodyPr/>
                    <a:lstStyle/>
                    <a:p>
                      <a:r>
                        <a:rPr lang="en-GB" sz="1800" dirty="0" smtClean="0">
                          <a:solidFill>
                            <a:schemeClr val="tx1"/>
                          </a:solidFill>
                          <a:latin typeface="Calibri" pitchFamily="34" charset="0"/>
                          <a:cs typeface="Calibri" pitchFamily="34" charset="0"/>
                        </a:rPr>
                        <a:t>Leadership, values, power distribution, staff incentives</a:t>
                      </a:r>
                      <a:r>
                        <a:rPr lang="en-GB" sz="1800" baseline="0" dirty="0" smtClean="0">
                          <a:solidFill>
                            <a:schemeClr val="tx1"/>
                          </a:solidFill>
                          <a:latin typeface="Calibri" pitchFamily="34" charset="0"/>
                          <a:cs typeface="Calibri" pitchFamily="34" charset="0"/>
                        </a:rPr>
                        <a:t> etc. </a:t>
                      </a:r>
                      <a:endParaRPr lang="en-GB" sz="1800" dirty="0">
                        <a:solidFill>
                          <a:schemeClr val="tx1"/>
                        </a:solidFill>
                        <a:latin typeface="Calibri" pitchFamily="34" charset="0"/>
                        <a:cs typeface="Calibri" pitchFamily="34" charset="0"/>
                      </a:endParaRPr>
                    </a:p>
                  </a:txBody>
                  <a:tcPr marT="45733" marB="45733"/>
                </a:tc>
              </a:tr>
              <a:tr h="914664">
                <a:tc>
                  <a:txBody>
                    <a:bodyPr/>
                    <a:lstStyle/>
                    <a:p>
                      <a:r>
                        <a:rPr lang="en-GB" sz="1800" b="1" dirty="0" smtClean="0">
                          <a:latin typeface="Calibri" pitchFamily="34" charset="0"/>
                          <a:cs typeface="Calibri" pitchFamily="34" charset="0"/>
                        </a:rPr>
                        <a:t>External dimension</a:t>
                      </a:r>
                      <a:endParaRPr lang="en-GB" sz="1800" b="1" dirty="0">
                        <a:solidFill>
                          <a:schemeClr val="tx1"/>
                        </a:solidFill>
                        <a:latin typeface="Calibri" pitchFamily="34" charset="0"/>
                        <a:cs typeface="Calibri" pitchFamily="34" charset="0"/>
                      </a:endParaRPr>
                    </a:p>
                  </a:txBody>
                  <a:tcPr marT="45733" marB="45733">
                    <a:solidFill>
                      <a:schemeClr val="accent3">
                        <a:lumMod val="75000"/>
                      </a:schemeClr>
                    </a:solidFill>
                  </a:tcPr>
                </a:tc>
                <a:tc>
                  <a:txBody>
                    <a:bodyPr/>
                    <a:lstStyle/>
                    <a:p>
                      <a:r>
                        <a:rPr lang="en-GB" sz="1800" dirty="0" smtClean="0">
                          <a:solidFill>
                            <a:schemeClr val="tx1"/>
                          </a:solidFill>
                          <a:latin typeface="Calibri" pitchFamily="34" charset="0"/>
                          <a:cs typeface="Calibri" pitchFamily="34" charset="0"/>
                        </a:rPr>
                        <a:t>Legal framework, performance targets, oversight bodies etc. </a:t>
                      </a:r>
                      <a:endParaRPr lang="en-GB" sz="1800" dirty="0">
                        <a:solidFill>
                          <a:schemeClr val="tx1"/>
                        </a:solidFill>
                        <a:latin typeface="Calibri" pitchFamily="34" charset="0"/>
                        <a:cs typeface="Calibri" pitchFamily="34" charset="0"/>
                      </a:endParaRPr>
                    </a:p>
                  </a:txBody>
                  <a:tcPr marT="45733" marB="45733">
                    <a:solidFill>
                      <a:schemeClr val="accent3">
                        <a:lumMod val="75000"/>
                      </a:schemeClr>
                    </a:solidFill>
                  </a:tcPr>
                </a:tc>
                <a:tc>
                  <a:txBody>
                    <a:bodyPr/>
                    <a:lstStyle/>
                    <a:p>
                      <a:r>
                        <a:rPr lang="en-GB" sz="1800" dirty="0" smtClean="0">
                          <a:solidFill>
                            <a:schemeClr val="tx1"/>
                          </a:solidFill>
                          <a:latin typeface="Calibri" pitchFamily="34" charset="0"/>
                          <a:cs typeface="Calibri" pitchFamily="34" charset="0"/>
                        </a:rPr>
                        <a:t>Political governance, pressures from</a:t>
                      </a:r>
                      <a:r>
                        <a:rPr lang="en-GB" sz="1800" baseline="0" dirty="0" smtClean="0">
                          <a:solidFill>
                            <a:schemeClr val="tx1"/>
                          </a:solidFill>
                          <a:latin typeface="Calibri" pitchFamily="34" charset="0"/>
                          <a:cs typeface="Calibri" pitchFamily="34" charset="0"/>
                        </a:rPr>
                        <a:t> stakeholders etc. </a:t>
                      </a:r>
                      <a:endParaRPr lang="en-GB" sz="1800" dirty="0">
                        <a:solidFill>
                          <a:schemeClr val="tx1"/>
                        </a:solidFill>
                        <a:latin typeface="Calibri" pitchFamily="34" charset="0"/>
                        <a:cs typeface="Calibri" pitchFamily="34" charset="0"/>
                      </a:endParaRPr>
                    </a:p>
                  </a:txBody>
                  <a:tcPr marT="45733" marB="45733">
                    <a:solidFill>
                      <a:schemeClr val="accent3">
                        <a:lumMod val="75000"/>
                      </a:schemeClr>
                    </a:solidFill>
                  </a:tcPr>
                </a:tc>
              </a:tr>
            </a:tbl>
          </a:graphicData>
        </a:graphic>
      </p:graphicFrame>
    </p:spTree>
    <p:extLst>
      <p:ext uri="{BB962C8B-B14F-4D97-AF65-F5344CB8AC3E}">
        <p14:creationId xmlns:p14="http://schemas.microsoft.com/office/powerpoint/2010/main" val="264160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a:solidFill>
                  <a:schemeClr val="bg1"/>
                </a:solidFill>
                <a:ea typeface="ＭＳ Ｐゴシック" pitchFamily="34" charset="-128"/>
              </a:rPr>
              <a:t>I</a:t>
            </a:r>
            <a:r>
              <a:rPr lang="en-GB" dirty="0" smtClean="0">
                <a:solidFill>
                  <a:schemeClr val="bg1"/>
                </a:solidFill>
                <a:ea typeface="ＭＳ Ｐゴシック" pitchFamily="34" charset="-128"/>
              </a:rPr>
              <a:t>nstitutional and capacity building</a:t>
            </a:r>
          </a:p>
        </p:txBody>
      </p:sp>
      <p:sp>
        <p:nvSpPr>
          <p:cNvPr id="46083" name="Slide Number Placeholder 11"/>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B584FFD-7A22-4C65-A3F6-E9EC761472F5}" type="slidenum">
              <a:rPr lang="en-US" smtClean="0">
                <a:solidFill>
                  <a:srgbClr val="00A6C8"/>
                </a:solidFill>
                <a:latin typeface="Verdana" pitchFamily="34" charset="0"/>
              </a:rPr>
              <a:pPr eaLnBrk="1" hangingPunct="1"/>
              <a:t>26</a:t>
            </a:fld>
            <a:endParaRPr lang="en-US" smtClean="0">
              <a:solidFill>
                <a:srgbClr val="00A6C8"/>
              </a:solidFill>
              <a:latin typeface="Verdana" pitchFamily="34" charset="0"/>
            </a:endParaRPr>
          </a:p>
        </p:txBody>
      </p:sp>
      <p:sp>
        <p:nvSpPr>
          <p:cNvPr id="13" name="Rounded Rectangle 12"/>
          <p:cNvSpPr/>
          <p:nvPr/>
        </p:nvSpPr>
        <p:spPr>
          <a:xfrm>
            <a:off x="609600" y="1684338"/>
            <a:ext cx="2519363" cy="1042987"/>
          </a:xfrm>
          <a:prstGeom prst="roundRect">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a:solidFill>
                  <a:srgbClr val="002060"/>
                </a:solidFill>
              </a:rPr>
              <a:t>Needs </a:t>
            </a:r>
            <a:r>
              <a:rPr lang="en-GB" sz="1400" b="1" dirty="0" smtClean="0">
                <a:solidFill>
                  <a:srgbClr val="002060"/>
                </a:solidFill>
              </a:rPr>
              <a:t>assessment – </a:t>
            </a:r>
            <a:r>
              <a:rPr lang="en-GB" sz="1400" b="1" dirty="0" smtClean="0">
                <a:solidFill>
                  <a:srgbClr val="00B050"/>
                </a:solidFill>
              </a:rPr>
              <a:t>examples?</a:t>
            </a:r>
            <a:endParaRPr lang="en-GB" sz="1400" b="1" dirty="0">
              <a:solidFill>
                <a:srgbClr val="00B050"/>
              </a:solidFill>
            </a:endParaRPr>
          </a:p>
        </p:txBody>
      </p:sp>
      <p:sp>
        <p:nvSpPr>
          <p:cNvPr id="14" name="Rounded Rectangle 13"/>
          <p:cNvSpPr/>
          <p:nvPr/>
        </p:nvSpPr>
        <p:spPr>
          <a:xfrm>
            <a:off x="609600" y="3962400"/>
            <a:ext cx="2519363" cy="1044575"/>
          </a:xfrm>
          <a:prstGeom prst="roundRect">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a:solidFill>
                  <a:srgbClr val="002060"/>
                </a:solidFill>
              </a:rPr>
              <a:t>Learning by doing</a:t>
            </a:r>
          </a:p>
        </p:txBody>
      </p:sp>
      <p:sp>
        <p:nvSpPr>
          <p:cNvPr id="15" name="Rounded Rectangle 14"/>
          <p:cNvSpPr/>
          <p:nvPr/>
        </p:nvSpPr>
        <p:spPr>
          <a:xfrm>
            <a:off x="609600" y="2819400"/>
            <a:ext cx="2519363" cy="1044575"/>
          </a:xfrm>
          <a:prstGeom prst="roundRect">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a:solidFill>
                  <a:srgbClr val="002060"/>
                </a:solidFill>
              </a:rPr>
              <a:t>Working mechanisms</a:t>
            </a:r>
          </a:p>
        </p:txBody>
      </p:sp>
      <p:sp>
        <p:nvSpPr>
          <p:cNvPr id="16" name="Rounded Rectangle 15"/>
          <p:cNvSpPr/>
          <p:nvPr/>
        </p:nvSpPr>
        <p:spPr>
          <a:xfrm>
            <a:off x="609600" y="5432425"/>
            <a:ext cx="2519363" cy="1044575"/>
          </a:xfrm>
          <a:prstGeom prst="roundRect">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a:solidFill>
                  <a:srgbClr val="002060"/>
                </a:solidFill>
              </a:rPr>
              <a:t>Mainstreaming as standard practice</a:t>
            </a:r>
          </a:p>
        </p:txBody>
      </p:sp>
      <p:sp>
        <p:nvSpPr>
          <p:cNvPr id="17" name="Rounded Rectangle 16"/>
          <p:cNvSpPr/>
          <p:nvPr/>
        </p:nvSpPr>
        <p:spPr>
          <a:xfrm>
            <a:off x="3576637" y="1684338"/>
            <a:ext cx="2760587" cy="1042987"/>
          </a:xfrm>
          <a:prstGeom prst="roundRect">
            <a:avLst/>
          </a:prstGeom>
          <a:solidFill>
            <a:schemeClr val="accent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a:solidFill>
                  <a:srgbClr val="0070C0"/>
                </a:solidFill>
              </a:rPr>
              <a:t>National capacity self-assessment</a:t>
            </a:r>
          </a:p>
        </p:txBody>
      </p:sp>
      <p:sp>
        <p:nvSpPr>
          <p:cNvPr id="18" name="Rounded Rectangle 17"/>
          <p:cNvSpPr/>
          <p:nvPr/>
        </p:nvSpPr>
        <p:spPr>
          <a:xfrm>
            <a:off x="3576637" y="2819400"/>
            <a:ext cx="2760587" cy="1044575"/>
          </a:xfrm>
          <a:prstGeom prst="roundRect">
            <a:avLst/>
          </a:prstGeom>
          <a:solidFill>
            <a:schemeClr val="accent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err="1">
                <a:solidFill>
                  <a:srgbClr val="0070C0"/>
                </a:solidFill>
              </a:rPr>
              <a:t>Inst’l</a:t>
            </a:r>
            <a:r>
              <a:rPr lang="en-GB" sz="1400" b="1" dirty="0">
                <a:solidFill>
                  <a:srgbClr val="0070C0"/>
                </a:solidFill>
              </a:rPr>
              <a:t> arrangements</a:t>
            </a:r>
          </a:p>
          <a:p>
            <a:pPr>
              <a:defRPr/>
            </a:pPr>
            <a:r>
              <a:rPr lang="en-GB" sz="1400" b="1" dirty="0">
                <a:solidFill>
                  <a:srgbClr val="0070C0"/>
                </a:solidFill>
              </a:rPr>
              <a:t>Management framework</a:t>
            </a:r>
          </a:p>
          <a:p>
            <a:pPr>
              <a:defRPr/>
            </a:pPr>
            <a:r>
              <a:rPr lang="en-GB" sz="1400" b="1" dirty="0">
                <a:solidFill>
                  <a:srgbClr val="0070C0"/>
                </a:solidFill>
              </a:rPr>
              <a:t>Work plan</a:t>
            </a:r>
          </a:p>
        </p:txBody>
      </p:sp>
      <p:sp>
        <p:nvSpPr>
          <p:cNvPr id="19" name="Rounded Rectangle 18"/>
          <p:cNvSpPr/>
          <p:nvPr/>
        </p:nvSpPr>
        <p:spPr>
          <a:xfrm>
            <a:off x="3576637" y="3962400"/>
            <a:ext cx="2760587" cy="1044575"/>
          </a:xfrm>
          <a:prstGeom prst="roundRect">
            <a:avLst/>
          </a:prstGeom>
          <a:solidFill>
            <a:schemeClr val="accent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a:solidFill>
                  <a:srgbClr val="0070C0"/>
                </a:solidFill>
              </a:rPr>
              <a:t>Training, exchange visits, on-the-job learning, lesson learning/dissemination</a:t>
            </a:r>
          </a:p>
        </p:txBody>
      </p:sp>
      <p:cxnSp>
        <p:nvCxnSpPr>
          <p:cNvPr id="21" name="Straight Arrow Connector 20"/>
          <p:cNvCxnSpPr>
            <a:stCxn id="17" idx="1"/>
            <a:endCxn id="13" idx="3"/>
          </p:cNvCxnSpPr>
          <p:nvPr/>
        </p:nvCxnSpPr>
        <p:spPr>
          <a:xfrm flipH="1">
            <a:off x="3128963" y="2205832"/>
            <a:ext cx="447674"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1"/>
            <a:endCxn id="15" idx="3"/>
          </p:cNvCxnSpPr>
          <p:nvPr/>
        </p:nvCxnSpPr>
        <p:spPr>
          <a:xfrm flipH="1">
            <a:off x="3128963" y="3341688"/>
            <a:ext cx="447674"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1"/>
            <a:endCxn id="14" idx="3"/>
          </p:cNvCxnSpPr>
          <p:nvPr/>
        </p:nvCxnSpPr>
        <p:spPr>
          <a:xfrm flipH="1">
            <a:off x="3128963" y="4484688"/>
            <a:ext cx="447674"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4" idx="2"/>
            <a:endCxn id="16" idx="0"/>
          </p:cNvCxnSpPr>
          <p:nvPr/>
        </p:nvCxnSpPr>
        <p:spPr>
          <a:xfrm rot="5400000">
            <a:off x="1655763" y="5219700"/>
            <a:ext cx="427038" cy="158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1"/>
            <a:endCxn id="13" idx="1"/>
          </p:cNvCxnSpPr>
          <p:nvPr/>
        </p:nvCxnSpPr>
        <p:spPr>
          <a:xfrm rot="10800000">
            <a:off x="609600" y="2205038"/>
            <a:ext cx="1588" cy="3749675"/>
          </a:xfrm>
          <a:prstGeom prst="bentConnector3">
            <a:avLst>
              <a:gd name="adj1" fmla="val 14395466"/>
            </a:avLst>
          </a:prstGeom>
          <a:ln w="28575">
            <a:solidFill>
              <a:srgbClr val="00206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2"/>
            <a:endCxn id="15" idx="0"/>
          </p:cNvCxnSpPr>
          <p:nvPr/>
        </p:nvCxnSpPr>
        <p:spPr>
          <a:xfrm rot="5400000">
            <a:off x="1824037" y="2773363"/>
            <a:ext cx="9207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5" idx="2"/>
            <a:endCxn id="14" idx="0"/>
          </p:cNvCxnSpPr>
          <p:nvPr/>
        </p:nvCxnSpPr>
        <p:spPr>
          <a:xfrm rot="5400000">
            <a:off x="1820862" y="3913188"/>
            <a:ext cx="9842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732339" y="1687513"/>
            <a:ext cx="2016125" cy="1044575"/>
          </a:xfrm>
          <a:prstGeom prst="roundRect">
            <a:avLst/>
          </a:prstGeom>
          <a:solidFill>
            <a:schemeClr val="accent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400" b="1" dirty="0">
                <a:solidFill>
                  <a:srgbClr val="0070C0"/>
                </a:solidFill>
              </a:rPr>
              <a:t>Stakeholder analysis</a:t>
            </a:r>
          </a:p>
        </p:txBody>
      </p:sp>
      <p:cxnSp>
        <p:nvCxnSpPr>
          <p:cNvPr id="24" name="Straight Arrow Connector 23"/>
          <p:cNvCxnSpPr>
            <a:stCxn id="20" idx="1"/>
            <a:endCxn id="17" idx="3"/>
          </p:cNvCxnSpPr>
          <p:nvPr/>
        </p:nvCxnSpPr>
        <p:spPr>
          <a:xfrm flipH="1" flipV="1">
            <a:off x="6337224" y="2205832"/>
            <a:ext cx="395115" cy="3969"/>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708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pPr>
              <a:defRPr/>
            </a:pPr>
            <a:fld id="{FB741962-E197-41CB-93F9-81D06FF60593}" type="slidenum">
              <a:rPr lang="en-GB" smtClean="0"/>
              <a:pPr>
                <a:defRPr/>
              </a:pPr>
              <a:t>27</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196753"/>
            <a:ext cx="9099093" cy="555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err="1" smtClean="0">
                <a:solidFill>
                  <a:schemeClr val="bg1"/>
                </a:solidFill>
                <a:ea typeface="ＭＳ Ｐゴシック" pitchFamily="34" charset="-128"/>
              </a:rPr>
              <a:t>Adressing</a:t>
            </a:r>
            <a:r>
              <a:rPr lang="en-GB" dirty="0" smtClean="0">
                <a:solidFill>
                  <a:schemeClr val="bg1"/>
                </a:solidFill>
                <a:ea typeface="ＭＳ Ｐゴシック" pitchFamily="34" charset="-128"/>
              </a:rPr>
              <a:t> CD in organisations</a:t>
            </a:r>
          </a:p>
        </p:txBody>
      </p:sp>
    </p:spTree>
    <p:extLst>
      <p:ext uri="{BB962C8B-B14F-4D97-AF65-F5344CB8AC3E}">
        <p14:creationId xmlns:p14="http://schemas.microsoft.com/office/powerpoint/2010/main" val="3360645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pPr>
              <a:defRPr/>
            </a:pPr>
            <a:fld id="{FB741962-E197-41CB-93F9-81D06FF60593}" type="slidenum">
              <a:rPr lang="en-GB" smtClean="0"/>
              <a:pPr>
                <a:defRPr/>
              </a:pPr>
              <a:t>28</a:t>
            </a:fld>
            <a:endParaRPr lang="en-GB" dirty="0"/>
          </a:p>
        </p:txBody>
      </p:sp>
      <p:sp>
        <p:nvSpPr>
          <p:cNvPr id="6"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smtClean="0">
                <a:solidFill>
                  <a:schemeClr val="bg1"/>
                </a:solidFill>
                <a:ea typeface="ＭＳ Ｐゴシック" pitchFamily="34" charset="-128"/>
              </a:rPr>
              <a:t>Change readiness</a:t>
            </a:r>
          </a:p>
        </p:txBody>
      </p:sp>
      <p:sp>
        <p:nvSpPr>
          <p:cNvPr id="7" name="Ellipse 6"/>
          <p:cNvSpPr/>
          <p:nvPr/>
        </p:nvSpPr>
        <p:spPr bwMode="auto">
          <a:xfrm>
            <a:off x="3527884" y="1412776"/>
            <a:ext cx="2124236" cy="2088232"/>
          </a:xfrm>
          <a:prstGeom prst="ellipse">
            <a:avLst/>
          </a:prstGeom>
          <a:gradFill flip="none" rotWithShape="1">
            <a:gsLst>
              <a:gs pos="9400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F5494"/>
                </a:solidFill>
                <a:effectLst/>
                <a:latin typeface="Verdana" pitchFamily="34" charset="0"/>
              </a:rPr>
              <a:t>Enabling situation</a:t>
            </a:r>
          </a:p>
        </p:txBody>
      </p:sp>
      <p:sp>
        <p:nvSpPr>
          <p:cNvPr id="17" name="Ellipse 16"/>
          <p:cNvSpPr/>
          <p:nvPr/>
        </p:nvSpPr>
        <p:spPr bwMode="auto">
          <a:xfrm>
            <a:off x="1763688" y="3861048"/>
            <a:ext cx="2160240" cy="2016224"/>
          </a:xfrm>
          <a:prstGeom prst="ellipse">
            <a:avLst/>
          </a:prstGeom>
          <a:gradFill flip="none" rotWithShape="1">
            <a:gsLst>
              <a:gs pos="9400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F5494"/>
                </a:solidFill>
                <a:effectLst/>
                <a:latin typeface="Verdana" pitchFamily="34" charset="0"/>
              </a:rPr>
              <a:t>Change management capacity</a:t>
            </a:r>
          </a:p>
        </p:txBody>
      </p:sp>
      <p:sp>
        <p:nvSpPr>
          <p:cNvPr id="18" name="Ellipse 17"/>
          <p:cNvSpPr/>
          <p:nvPr/>
        </p:nvSpPr>
        <p:spPr bwMode="auto">
          <a:xfrm>
            <a:off x="5400092" y="3820194"/>
            <a:ext cx="2124236" cy="2057078"/>
          </a:xfrm>
          <a:prstGeom prst="ellipse">
            <a:avLst/>
          </a:prstGeom>
          <a:gradFill flip="none" rotWithShape="1">
            <a:gsLst>
              <a:gs pos="9400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F5494"/>
                </a:solidFill>
                <a:effectLst/>
                <a:latin typeface="Verdana" pitchFamily="34" charset="0"/>
              </a:rPr>
              <a:t>Appealing vision</a:t>
            </a:r>
          </a:p>
        </p:txBody>
      </p:sp>
      <p:sp>
        <p:nvSpPr>
          <p:cNvPr id="16" name="Højre-venstrepil 15"/>
          <p:cNvSpPr/>
          <p:nvPr/>
        </p:nvSpPr>
        <p:spPr bwMode="auto">
          <a:xfrm rot="19060023">
            <a:off x="3550722" y="3493461"/>
            <a:ext cx="432048" cy="342038"/>
          </a:xfrm>
          <a:prstGeom prst="leftRightArrow">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0" name="Højre-venstrepil 19"/>
          <p:cNvSpPr/>
          <p:nvPr/>
        </p:nvSpPr>
        <p:spPr bwMode="auto">
          <a:xfrm rot="3193095">
            <a:off x="5184068" y="3432836"/>
            <a:ext cx="432048" cy="342038"/>
          </a:xfrm>
          <a:prstGeom prst="leftRightArrow">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1" name="Højre-venstrepil 20"/>
          <p:cNvSpPr/>
          <p:nvPr/>
        </p:nvSpPr>
        <p:spPr bwMode="auto">
          <a:xfrm>
            <a:off x="4355976" y="4653136"/>
            <a:ext cx="432048" cy="342038"/>
          </a:xfrm>
          <a:prstGeom prst="leftRightArrow">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TextBox 1"/>
          <p:cNvSpPr txBox="1"/>
          <p:nvPr/>
        </p:nvSpPr>
        <p:spPr>
          <a:xfrm>
            <a:off x="179512" y="2204864"/>
            <a:ext cx="3456384" cy="646331"/>
          </a:xfrm>
          <a:prstGeom prst="rect">
            <a:avLst/>
          </a:prstGeom>
          <a:noFill/>
        </p:spPr>
        <p:txBody>
          <a:bodyPr wrap="square" rtlCol="0">
            <a:spAutoFit/>
          </a:bodyPr>
          <a:lstStyle/>
          <a:p>
            <a:r>
              <a:rPr lang="en-GB" b="1" dirty="0" smtClean="0">
                <a:solidFill>
                  <a:srgbClr val="00B050"/>
                </a:solidFill>
              </a:rPr>
              <a:t>Ref. notes below – I guess message is then that EU needs to support each of these…</a:t>
            </a:r>
            <a:endParaRPr lang="en-GB" b="1" dirty="0">
              <a:solidFill>
                <a:srgbClr val="00B050"/>
              </a:solidFill>
            </a:endParaRPr>
          </a:p>
        </p:txBody>
      </p:sp>
    </p:spTree>
    <p:extLst>
      <p:ext uri="{BB962C8B-B14F-4D97-AF65-F5344CB8AC3E}">
        <p14:creationId xmlns:p14="http://schemas.microsoft.com/office/powerpoint/2010/main" val="3651906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pPr>
              <a:defRPr/>
            </a:pPr>
            <a:fld id="{FB741962-E197-41CB-93F9-81D06FF60593}" type="slidenum">
              <a:rPr lang="en-GB" smtClean="0"/>
              <a:pPr>
                <a:defRPr/>
              </a:pPr>
              <a:t>29</a:t>
            </a:fld>
            <a:endParaRPr lang="en-GB" dirty="0"/>
          </a:p>
        </p:txBody>
      </p:sp>
      <p:sp>
        <p:nvSpPr>
          <p:cNvPr id="6"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smtClean="0">
                <a:solidFill>
                  <a:schemeClr val="bg1"/>
                </a:solidFill>
                <a:ea typeface="ＭＳ Ｐゴシック" pitchFamily="34" charset="-128"/>
              </a:rPr>
              <a:t>Principles for capacity development</a:t>
            </a:r>
          </a:p>
        </p:txBody>
      </p:sp>
      <p:sp>
        <p:nvSpPr>
          <p:cNvPr id="2" name="Tekstboks 1"/>
          <p:cNvSpPr txBox="1"/>
          <p:nvPr/>
        </p:nvSpPr>
        <p:spPr>
          <a:xfrm>
            <a:off x="755575" y="1778333"/>
            <a:ext cx="2936567" cy="646331"/>
          </a:xfrm>
          <a:prstGeom prst="rect">
            <a:avLst/>
          </a:prstGeom>
          <a:solidFill>
            <a:schemeClr val="accent2"/>
          </a:solidFill>
        </p:spPr>
        <p:txBody>
          <a:bodyPr wrap="square" rtlCol="0" anchor="ctr">
            <a:spAutoFit/>
          </a:bodyPr>
          <a:lstStyle/>
          <a:p>
            <a:r>
              <a:rPr lang="en-GB" sz="1800" b="1" dirty="0" smtClean="0">
                <a:solidFill>
                  <a:schemeClr val="bg1"/>
                </a:solidFill>
              </a:rPr>
              <a:t>Apply a strategic perspective</a:t>
            </a:r>
            <a:endParaRPr lang="en-GB" sz="1800" b="1" dirty="0">
              <a:solidFill>
                <a:schemeClr val="bg1"/>
              </a:solidFill>
            </a:endParaRPr>
          </a:p>
        </p:txBody>
      </p:sp>
      <p:sp>
        <p:nvSpPr>
          <p:cNvPr id="5" name="Rektangel 4"/>
          <p:cNvSpPr/>
          <p:nvPr/>
        </p:nvSpPr>
        <p:spPr>
          <a:xfrm>
            <a:off x="3733552" y="1844824"/>
            <a:ext cx="4798888" cy="584775"/>
          </a:xfrm>
          <a:prstGeom prst="rect">
            <a:avLst/>
          </a:prstGeom>
        </p:spPr>
        <p:txBody>
          <a:bodyPr wrap="square">
            <a:spAutoFit/>
          </a:bodyPr>
          <a:lstStyle/>
          <a:p>
            <a:r>
              <a:rPr lang="en-US" sz="1600" i="1" dirty="0">
                <a:latin typeface="Calibri-Italic"/>
              </a:rPr>
              <a:t>Apply a strategic development perspective, </a:t>
            </a:r>
            <a:r>
              <a:rPr lang="en-US" sz="1600" i="1" dirty="0" smtClean="0">
                <a:latin typeface="Calibri-Italic"/>
              </a:rPr>
              <a:t>not only </a:t>
            </a:r>
            <a:r>
              <a:rPr lang="en-US" sz="1600" i="1" dirty="0">
                <a:latin typeface="Calibri-Italic"/>
              </a:rPr>
              <a:t>an </a:t>
            </a:r>
            <a:r>
              <a:rPr lang="en-US" sz="1600" i="1" dirty="0" smtClean="0">
                <a:latin typeface="Calibri-Italic"/>
              </a:rPr>
              <a:t>aid </a:t>
            </a:r>
            <a:r>
              <a:rPr lang="en-GB" sz="1600" i="1" dirty="0" smtClean="0">
                <a:latin typeface="Calibri-Italic"/>
              </a:rPr>
              <a:t>effectiveness </a:t>
            </a:r>
            <a:r>
              <a:rPr lang="en-GB" sz="1600" i="1" dirty="0">
                <a:latin typeface="Calibri-Italic"/>
              </a:rPr>
              <a:t>perspective</a:t>
            </a:r>
            <a:r>
              <a:rPr lang="en-GB" sz="1600" dirty="0">
                <a:latin typeface="Calibri"/>
              </a:rPr>
              <a:t>.</a:t>
            </a:r>
            <a:endParaRPr lang="en-GB" sz="2800" dirty="0"/>
          </a:p>
        </p:txBody>
      </p:sp>
      <p:sp>
        <p:nvSpPr>
          <p:cNvPr id="8" name="Tekstboks 7"/>
          <p:cNvSpPr txBox="1"/>
          <p:nvPr/>
        </p:nvSpPr>
        <p:spPr>
          <a:xfrm>
            <a:off x="763960" y="2658253"/>
            <a:ext cx="2928199" cy="646331"/>
          </a:xfrm>
          <a:prstGeom prst="rect">
            <a:avLst/>
          </a:prstGeom>
          <a:solidFill>
            <a:schemeClr val="accent2"/>
          </a:solidFill>
        </p:spPr>
        <p:txBody>
          <a:bodyPr wrap="square" rtlCol="0" anchor="ctr">
            <a:spAutoFit/>
          </a:bodyPr>
          <a:lstStyle/>
          <a:p>
            <a:r>
              <a:rPr lang="en-GB" sz="1800" b="1" dirty="0" smtClean="0">
                <a:solidFill>
                  <a:schemeClr val="bg1"/>
                </a:solidFill>
              </a:rPr>
              <a:t>Start where the partners are</a:t>
            </a:r>
            <a:endParaRPr lang="en-GB" sz="1800" b="1" dirty="0">
              <a:solidFill>
                <a:schemeClr val="bg1"/>
              </a:solidFill>
            </a:endParaRPr>
          </a:p>
        </p:txBody>
      </p:sp>
      <p:sp>
        <p:nvSpPr>
          <p:cNvPr id="9" name="Rektangel 8"/>
          <p:cNvSpPr/>
          <p:nvPr/>
        </p:nvSpPr>
        <p:spPr>
          <a:xfrm>
            <a:off x="3741936" y="2636912"/>
            <a:ext cx="4798888" cy="523220"/>
          </a:xfrm>
          <a:prstGeom prst="rect">
            <a:avLst/>
          </a:prstGeom>
        </p:spPr>
        <p:txBody>
          <a:bodyPr wrap="square">
            <a:spAutoFit/>
          </a:bodyPr>
          <a:lstStyle/>
          <a:p>
            <a:r>
              <a:rPr lang="en-US" sz="1400" i="1" dirty="0"/>
              <a:t>The point of departure is where the partners are and </a:t>
            </a:r>
            <a:r>
              <a:rPr lang="en-US" sz="1400" i="1" dirty="0" smtClean="0"/>
              <a:t>what they </a:t>
            </a:r>
            <a:r>
              <a:rPr lang="en-US" sz="1400" i="1" dirty="0"/>
              <a:t>can and will do to promote </a:t>
            </a:r>
            <a:r>
              <a:rPr lang="en-US" sz="1400" i="1" dirty="0" smtClean="0"/>
              <a:t>CD</a:t>
            </a:r>
            <a:endParaRPr lang="en-GB" sz="2400" dirty="0"/>
          </a:p>
        </p:txBody>
      </p:sp>
      <p:sp>
        <p:nvSpPr>
          <p:cNvPr id="10" name="Tekstboks 9"/>
          <p:cNvSpPr txBox="1"/>
          <p:nvPr/>
        </p:nvSpPr>
        <p:spPr>
          <a:xfrm>
            <a:off x="763959" y="3538173"/>
            <a:ext cx="2928199" cy="646331"/>
          </a:xfrm>
          <a:prstGeom prst="rect">
            <a:avLst/>
          </a:prstGeom>
          <a:solidFill>
            <a:schemeClr val="accent2"/>
          </a:solidFill>
        </p:spPr>
        <p:txBody>
          <a:bodyPr wrap="square" rtlCol="0" anchor="ctr">
            <a:spAutoFit/>
          </a:bodyPr>
          <a:lstStyle/>
          <a:p>
            <a:r>
              <a:rPr lang="en-GB" sz="1800" b="1" dirty="0" smtClean="0">
                <a:solidFill>
                  <a:schemeClr val="bg1"/>
                </a:solidFill>
              </a:rPr>
              <a:t>Focus on tangible results</a:t>
            </a:r>
            <a:endParaRPr lang="en-GB" sz="1800" b="1" dirty="0">
              <a:solidFill>
                <a:schemeClr val="bg1"/>
              </a:solidFill>
            </a:endParaRPr>
          </a:p>
        </p:txBody>
      </p:sp>
      <p:sp>
        <p:nvSpPr>
          <p:cNvPr id="11" name="Rektangel 10"/>
          <p:cNvSpPr/>
          <p:nvPr/>
        </p:nvSpPr>
        <p:spPr>
          <a:xfrm>
            <a:off x="3741936" y="3532689"/>
            <a:ext cx="4798888" cy="584775"/>
          </a:xfrm>
          <a:prstGeom prst="rect">
            <a:avLst/>
          </a:prstGeom>
        </p:spPr>
        <p:txBody>
          <a:bodyPr wrap="square">
            <a:spAutoFit/>
          </a:bodyPr>
          <a:lstStyle/>
          <a:p>
            <a:r>
              <a:rPr lang="en-US" sz="1600" i="1" dirty="0">
                <a:latin typeface="Calibri-Italic"/>
              </a:rPr>
              <a:t>CD </a:t>
            </a:r>
            <a:r>
              <a:rPr lang="en-US" sz="1600" i="1" dirty="0" smtClean="0">
                <a:latin typeface="Calibri-Italic"/>
              </a:rPr>
              <a:t>dialogue </a:t>
            </a:r>
            <a:r>
              <a:rPr lang="en-US" sz="1600" i="1" dirty="0">
                <a:latin typeface="Calibri-Italic"/>
              </a:rPr>
              <a:t>is driven by a focus on results in terms </a:t>
            </a:r>
            <a:r>
              <a:rPr lang="en-US" sz="1600" i="1" dirty="0" smtClean="0">
                <a:latin typeface="Calibri-Italic"/>
              </a:rPr>
              <a:t>of effectiveness</a:t>
            </a:r>
            <a:endParaRPr lang="en-GB" sz="2800" dirty="0"/>
          </a:p>
        </p:txBody>
      </p:sp>
      <p:sp>
        <p:nvSpPr>
          <p:cNvPr id="12" name="Tekstboks 11"/>
          <p:cNvSpPr txBox="1"/>
          <p:nvPr/>
        </p:nvSpPr>
        <p:spPr>
          <a:xfrm>
            <a:off x="750517" y="4418093"/>
            <a:ext cx="2972902" cy="646331"/>
          </a:xfrm>
          <a:prstGeom prst="rect">
            <a:avLst/>
          </a:prstGeom>
          <a:solidFill>
            <a:schemeClr val="accent2"/>
          </a:solidFill>
        </p:spPr>
        <p:txBody>
          <a:bodyPr wrap="square" rtlCol="0" anchor="ctr">
            <a:spAutoFit/>
          </a:bodyPr>
          <a:lstStyle/>
          <a:p>
            <a:r>
              <a:rPr lang="en-GB" sz="1800" b="1" dirty="0" smtClean="0">
                <a:solidFill>
                  <a:schemeClr val="bg1"/>
                </a:solidFill>
              </a:rPr>
              <a:t>Joint donor efforts – as default</a:t>
            </a:r>
            <a:endParaRPr lang="en-GB" sz="1800" b="1" dirty="0">
              <a:solidFill>
                <a:schemeClr val="bg1"/>
              </a:solidFill>
            </a:endParaRPr>
          </a:p>
        </p:txBody>
      </p:sp>
      <p:sp>
        <p:nvSpPr>
          <p:cNvPr id="13" name="Rektangel 12"/>
          <p:cNvSpPr/>
          <p:nvPr/>
        </p:nvSpPr>
        <p:spPr>
          <a:xfrm>
            <a:off x="3728492" y="4428401"/>
            <a:ext cx="4798888" cy="584775"/>
          </a:xfrm>
          <a:prstGeom prst="rect">
            <a:avLst/>
          </a:prstGeom>
        </p:spPr>
        <p:txBody>
          <a:bodyPr wrap="square">
            <a:spAutoFit/>
          </a:bodyPr>
          <a:lstStyle/>
          <a:p>
            <a:r>
              <a:rPr lang="en-US" sz="1600" i="1" dirty="0">
                <a:latin typeface="Calibri-Italic"/>
              </a:rPr>
              <a:t>Joint donor approaches to CD dialogue and support is </a:t>
            </a:r>
            <a:r>
              <a:rPr lang="en-US" sz="1600" i="1" dirty="0" smtClean="0">
                <a:latin typeface="Calibri-Italic"/>
              </a:rPr>
              <a:t>the default</a:t>
            </a:r>
            <a:endParaRPr lang="en-GB" sz="2800" dirty="0"/>
          </a:p>
        </p:txBody>
      </p:sp>
      <p:sp>
        <p:nvSpPr>
          <p:cNvPr id="14" name="Tekstboks 13"/>
          <p:cNvSpPr txBox="1"/>
          <p:nvPr/>
        </p:nvSpPr>
        <p:spPr>
          <a:xfrm>
            <a:off x="763961" y="5298014"/>
            <a:ext cx="2964531" cy="646331"/>
          </a:xfrm>
          <a:prstGeom prst="rect">
            <a:avLst/>
          </a:prstGeom>
          <a:solidFill>
            <a:schemeClr val="accent2"/>
          </a:solidFill>
        </p:spPr>
        <p:txBody>
          <a:bodyPr wrap="square" rtlCol="0" anchor="ctr">
            <a:spAutoFit/>
          </a:bodyPr>
          <a:lstStyle/>
          <a:p>
            <a:r>
              <a:rPr lang="en-GB" sz="1800" b="1" dirty="0" smtClean="0">
                <a:solidFill>
                  <a:schemeClr val="bg1"/>
                </a:solidFill>
              </a:rPr>
              <a:t>Recognize dilemmas openly</a:t>
            </a:r>
            <a:endParaRPr lang="en-GB" sz="1800" b="1" dirty="0">
              <a:solidFill>
                <a:schemeClr val="bg1"/>
              </a:solidFill>
            </a:endParaRPr>
          </a:p>
        </p:txBody>
      </p:sp>
      <p:sp>
        <p:nvSpPr>
          <p:cNvPr id="15" name="Rektangel 14"/>
          <p:cNvSpPr/>
          <p:nvPr/>
        </p:nvSpPr>
        <p:spPr>
          <a:xfrm>
            <a:off x="3741936" y="5364505"/>
            <a:ext cx="4798888" cy="584775"/>
          </a:xfrm>
          <a:prstGeom prst="rect">
            <a:avLst/>
          </a:prstGeom>
        </p:spPr>
        <p:txBody>
          <a:bodyPr wrap="square">
            <a:spAutoFit/>
          </a:bodyPr>
          <a:lstStyle/>
          <a:p>
            <a:r>
              <a:rPr lang="en-US" sz="1600" i="1" dirty="0" err="1">
                <a:latin typeface="Calibri-Italic"/>
              </a:rPr>
              <a:t>Recognise</a:t>
            </a:r>
            <a:r>
              <a:rPr lang="en-US" sz="1600" i="1" dirty="0">
                <a:latin typeface="Calibri-Italic"/>
              </a:rPr>
              <a:t> dilemmas openly when balancing policy and </a:t>
            </a:r>
            <a:r>
              <a:rPr lang="en-US" sz="1600" i="1" dirty="0" smtClean="0">
                <a:latin typeface="Calibri-Italic"/>
              </a:rPr>
              <a:t>CD ambitions</a:t>
            </a:r>
            <a:endParaRPr lang="en-GB" sz="2800" dirty="0"/>
          </a:p>
        </p:txBody>
      </p:sp>
    </p:spTree>
    <p:extLst>
      <p:ext uri="{BB962C8B-B14F-4D97-AF65-F5344CB8AC3E}">
        <p14:creationId xmlns:p14="http://schemas.microsoft.com/office/powerpoint/2010/main" val="3655561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0" eaLnBrk="1" hangingPunct="1"/>
            <a:r>
              <a:rPr lang="en-GB" smtClean="0">
                <a:ea typeface="ＭＳ Ｐゴシック" pitchFamily="34" charset="-128"/>
              </a:rPr>
              <a:t>Environmental Mainstreaming </a:t>
            </a:r>
          </a:p>
        </p:txBody>
      </p:sp>
      <p:sp>
        <p:nvSpPr>
          <p:cNvPr id="21508"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7EC3AD65-163D-4B39-BD6B-83E6910E9407}" type="slidenum">
              <a:rPr lang="en-GB" smtClean="0">
                <a:solidFill>
                  <a:srgbClr val="00A6C8"/>
                </a:solidFill>
                <a:latin typeface="Verdana" pitchFamily="34" charset="0"/>
              </a:rPr>
              <a:pPr eaLnBrk="1" hangingPunct="1"/>
              <a:t>3</a:t>
            </a:fld>
            <a:endParaRPr lang="en-GB" smtClean="0">
              <a:solidFill>
                <a:srgbClr val="00A6C8"/>
              </a:solidFill>
              <a:latin typeface="Verdana" pitchFamily="34" charset="0"/>
            </a:endParaRPr>
          </a:p>
        </p:txBody>
      </p:sp>
      <p:sp>
        <p:nvSpPr>
          <p:cNvPr id="5" name="Rektangel 4"/>
          <p:cNvSpPr/>
          <p:nvPr/>
        </p:nvSpPr>
        <p:spPr>
          <a:xfrm>
            <a:off x="683569" y="980728"/>
            <a:ext cx="7344816" cy="738664"/>
          </a:xfrm>
          <a:prstGeom prst="rect">
            <a:avLst/>
          </a:prstGeom>
        </p:spPr>
        <p:txBody>
          <a:bodyPr wrap="square">
            <a:spAutoFit/>
          </a:bodyPr>
          <a:lstStyle/>
          <a:p>
            <a:r>
              <a:rPr lang="da-DK" sz="3000" b="1" kern="0" dirty="0" err="1" smtClean="0">
                <a:latin typeface="Verdana"/>
                <a:ea typeface="ＭＳ Ｐゴシック" pitchFamily="34" charset="-128"/>
                <a:cs typeface="+mj-cs"/>
              </a:rPr>
              <a:t>Mainstreaming</a:t>
            </a:r>
            <a:r>
              <a:rPr lang="da-DK" sz="3000" b="1" kern="0" dirty="0" smtClean="0">
                <a:latin typeface="Verdana"/>
                <a:ea typeface="ＭＳ Ｐゴシック" pitchFamily="34" charset="-128"/>
                <a:cs typeface="+mj-cs"/>
              </a:rPr>
              <a:t> </a:t>
            </a:r>
            <a:r>
              <a:rPr lang="da-DK" b="1" kern="0" dirty="0" smtClean="0">
                <a:solidFill>
                  <a:srgbClr val="00B050"/>
                </a:solidFill>
                <a:latin typeface="Verdana"/>
                <a:ea typeface="ＭＳ Ｐゴシック" pitchFamily="34" charset="-128"/>
                <a:cs typeface="+mj-cs"/>
              </a:rPr>
              <a:t>(</a:t>
            </a:r>
            <a:r>
              <a:rPr lang="da-DK" b="1" kern="0" dirty="0" err="1" smtClean="0">
                <a:solidFill>
                  <a:srgbClr val="00B050"/>
                </a:solidFill>
                <a:latin typeface="Verdana"/>
                <a:ea typeface="ＭＳ Ｐゴシック" pitchFamily="34" charset="-128"/>
                <a:cs typeface="+mj-cs"/>
              </a:rPr>
              <a:t>don't</a:t>
            </a:r>
            <a:r>
              <a:rPr lang="da-DK" b="1" kern="0" dirty="0" smtClean="0">
                <a:solidFill>
                  <a:srgbClr val="00B050"/>
                </a:solidFill>
                <a:latin typeface="Verdana"/>
                <a:ea typeface="ＭＳ Ｐゴシック" pitchFamily="34" charset="-128"/>
                <a:cs typeface="+mj-cs"/>
              </a:rPr>
              <a:t> </a:t>
            </a:r>
            <a:r>
              <a:rPr lang="da-DK" b="1" kern="0" dirty="0" err="1" smtClean="0">
                <a:solidFill>
                  <a:srgbClr val="00B050"/>
                </a:solidFill>
                <a:latin typeface="Verdana"/>
                <a:ea typeface="ＭＳ Ｐゴシック" pitchFamily="34" charset="-128"/>
                <a:cs typeface="+mj-cs"/>
              </a:rPr>
              <a:t>forget</a:t>
            </a:r>
            <a:r>
              <a:rPr lang="da-DK" b="1" kern="0" dirty="0" smtClean="0">
                <a:solidFill>
                  <a:srgbClr val="00B050"/>
                </a:solidFill>
                <a:latin typeface="Verdana"/>
                <a:ea typeface="ＭＳ Ｐゴシック" pitchFamily="34" charset="-128"/>
                <a:cs typeface="+mj-cs"/>
              </a:rPr>
              <a:t> to </a:t>
            </a:r>
            <a:r>
              <a:rPr lang="da-DK" b="1" kern="0" dirty="0" err="1" smtClean="0">
                <a:solidFill>
                  <a:srgbClr val="00B050"/>
                </a:solidFill>
                <a:latin typeface="Verdana"/>
                <a:ea typeface="ＭＳ Ｐゴシック" pitchFamily="34" charset="-128"/>
                <a:cs typeface="+mj-cs"/>
              </a:rPr>
              <a:t>refer</a:t>
            </a:r>
            <a:r>
              <a:rPr lang="da-DK" b="1" kern="0" dirty="0" smtClean="0">
                <a:solidFill>
                  <a:srgbClr val="00B050"/>
                </a:solidFill>
                <a:latin typeface="Verdana"/>
                <a:ea typeface="ＭＳ Ｐゴシック" pitchFamily="34" charset="-128"/>
                <a:cs typeface="+mj-cs"/>
              </a:rPr>
              <a:t> to CC and </a:t>
            </a:r>
            <a:r>
              <a:rPr lang="da-DK" b="1" kern="0" dirty="0" err="1" smtClean="0">
                <a:solidFill>
                  <a:srgbClr val="00B050"/>
                </a:solidFill>
                <a:latin typeface="Verdana"/>
                <a:ea typeface="ＭＳ Ｐゴシック" pitchFamily="34" charset="-128"/>
                <a:cs typeface="+mj-cs"/>
              </a:rPr>
              <a:t>also</a:t>
            </a:r>
            <a:r>
              <a:rPr lang="da-DK" b="1" kern="0" dirty="0" smtClean="0">
                <a:solidFill>
                  <a:srgbClr val="00B050"/>
                </a:solidFill>
                <a:latin typeface="Verdana"/>
                <a:ea typeface="ＭＳ Ｐゴシック" pitchFamily="34" charset="-128"/>
                <a:cs typeface="+mj-cs"/>
              </a:rPr>
              <a:t> </a:t>
            </a:r>
            <a:r>
              <a:rPr lang="da-DK" b="1" kern="0" dirty="0" err="1" smtClean="0">
                <a:solidFill>
                  <a:srgbClr val="00B050"/>
                </a:solidFill>
                <a:latin typeface="Verdana"/>
                <a:ea typeface="ＭＳ Ｐゴシック" pitchFamily="34" charset="-128"/>
                <a:cs typeface="+mj-cs"/>
              </a:rPr>
              <a:t>introduce</a:t>
            </a:r>
            <a:r>
              <a:rPr lang="da-DK" b="1" kern="0" dirty="0" smtClean="0">
                <a:solidFill>
                  <a:srgbClr val="00B050"/>
                </a:solidFill>
                <a:latin typeface="Verdana"/>
                <a:ea typeface="ＭＳ Ｐゴシック" pitchFamily="34" charset="-128"/>
                <a:cs typeface="+mj-cs"/>
              </a:rPr>
              <a:t> GE)</a:t>
            </a:r>
            <a:endParaRPr lang="en-GB" dirty="0">
              <a:solidFill>
                <a:srgbClr val="00B050"/>
              </a:solidFill>
            </a:endParaRPr>
          </a:p>
        </p:txBody>
      </p:sp>
      <p:sp>
        <p:nvSpPr>
          <p:cNvPr id="4" name="Tekstboks 3"/>
          <p:cNvSpPr txBox="1"/>
          <p:nvPr/>
        </p:nvSpPr>
        <p:spPr>
          <a:xfrm>
            <a:off x="899592" y="2644170"/>
            <a:ext cx="3991798" cy="3416320"/>
          </a:xfrm>
          <a:prstGeom prst="rect">
            <a:avLst/>
          </a:prstGeom>
          <a:noFill/>
        </p:spPr>
        <p:txBody>
          <a:bodyPr wrap="none" rtlCol="0">
            <a:spAutoFit/>
          </a:bodyPr>
          <a:lstStyle/>
          <a:p>
            <a:pPr marL="171450" indent="-171450">
              <a:buFont typeface="Arial" pitchFamily="34" charset="0"/>
              <a:buChar char="•"/>
            </a:pPr>
            <a:r>
              <a:rPr lang="en-GB" sz="2400" dirty="0" smtClean="0"/>
              <a:t>Collaboration</a:t>
            </a:r>
          </a:p>
          <a:p>
            <a:pPr marL="171450" indent="-171450">
              <a:buFont typeface="Arial" pitchFamily="34" charset="0"/>
              <a:buChar char="•"/>
            </a:pPr>
            <a:endParaRPr lang="en-GB" sz="2400" dirty="0" smtClean="0"/>
          </a:p>
          <a:p>
            <a:pPr marL="171450" indent="-171450">
              <a:buFont typeface="Arial" pitchFamily="34" charset="0"/>
              <a:buChar char="•"/>
            </a:pPr>
            <a:r>
              <a:rPr lang="en-GB" sz="2400" dirty="0" smtClean="0"/>
              <a:t>Leadership</a:t>
            </a:r>
          </a:p>
          <a:p>
            <a:pPr marL="171450" indent="-171450">
              <a:buFont typeface="Arial" pitchFamily="34" charset="0"/>
              <a:buChar char="•"/>
            </a:pPr>
            <a:endParaRPr lang="en-GB" sz="2400" dirty="0" smtClean="0"/>
          </a:p>
          <a:p>
            <a:pPr marL="171450" indent="-171450">
              <a:buFont typeface="Arial" pitchFamily="34" charset="0"/>
              <a:buChar char="•"/>
            </a:pPr>
            <a:r>
              <a:rPr lang="en-GB" sz="2400" dirty="0" smtClean="0"/>
              <a:t>Process</a:t>
            </a:r>
          </a:p>
          <a:p>
            <a:pPr marL="171450" indent="-171450">
              <a:buFont typeface="Arial" pitchFamily="34" charset="0"/>
              <a:buChar char="•"/>
            </a:pPr>
            <a:endParaRPr lang="en-GB" sz="2400" dirty="0" smtClean="0"/>
          </a:p>
          <a:p>
            <a:pPr marL="171450" indent="-171450">
              <a:buFont typeface="Arial" pitchFamily="34" charset="0"/>
              <a:buChar char="•"/>
            </a:pPr>
            <a:r>
              <a:rPr lang="en-GB" sz="2400" strike="sngStrike" dirty="0" smtClean="0"/>
              <a:t>Not procedural </a:t>
            </a:r>
          </a:p>
          <a:p>
            <a:r>
              <a:rPr lang="en-GB" sz="2400" strike="sngStrike" dirty="0"/>
              <a:t> </a:t>
            </a:r>
            <a:r>
              <a:rPr lang="en-GB" sz="2400" strike="sngStrike" dirty="0" smtClean="0"/>
              <a:t> assessment but use of </a:t>
            </a:r>
          </a:p>
          <a:p>
            <a:r>
              <a:rPr lang="en-GB" sz="2400" dirty="0"/>
              <a:t> </a:t>
            </a:r>
            <a:r>
              <a:rPr lang="en-GB" sz="2400" dirty="0" smtClean="0"/>
              <a:t> </a:t>
            </a:r>
            <a:r>
              <a:rPr lang="en-GB" sz="2400" dirty="0" smtClean="0"/>
              <a:t>Large </a:t>
            </a:r>
            <a:r>
              <a:rPr lang="en-GB" sz="2400" dirty="0" smtClean="0"/>
              <a:t>toolkit</a:t>
            </a:r>
            <a:endParaRPr lang="en-GB"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66" t="9722" r="7999" b="21390"/>
          <a:stretch/>
        </p:blipFill>
        <p:spPr bwMode="auto">
          <a:xfrm>
            <a:off x="4381880" y="2555459"/>
            <a:ext cx="4759416" cy="276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356" y="1521021"/>
            <a:ext cx="4368172" cy="327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380" y="2187535"/>
            <a:ext cx="379095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5046" y="2555459"/>
            <a:ext cx="42862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9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052"/>
                                        </p:tgtEl>
                                      </p:cBhvr>
                                    </p:animEffect>
                                    <p:set>
                                      <p:cBhvr>
                                        <p:cTn id="14" dur="1" fill="hold">
                                          <p:stCondLst>
                                            <p:cond delay="499"/>
                                          </p:stCondLst>
                                        </p:cTn>
                                        <p:tgtEl>
                                          <p:spTgt spid="205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fade">
                                      <p:cBhvr>
                                        <p:cTn id="29" dur="500"/>
                                        <p:tgtEl>
                                          <p:spTgt spid="20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53"/>
                                        </p:tgtEl>
                                      </p:cBhvr>
                                    </p:animEffect>
                                    <p:set>
                                      <p:cBhvr>
                                        <p:cTn id="34" dur="1" fill="hold">
                                          <p:stCondLst>
                                            <p:cond delay="499"/>
                                          </p:stCondLst>
                                        </p:cTn>
                                        <p:tgtEl>
                                          <p:spTgt spid="205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500"/>
                                        <p:tgtEl>
                                          <p:spTgt spid="2054"/>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smtClean="0">
                <a:solidFill>
                  <a:schemeClr val="tx1"/>
                </a:solidFill>
                <a:ea typeface="ＭＳ Ｐゴシック" pitchFamily="34" charset="-128"/>
              </a:rPr>
              <a:t>Purpose - Needs assessment</a:t>
            </a:r>
          </a:p>
        </p:txBody>
      </p:sp>
      <p:sp>
        <p:nvSpPr>
          <p:cNvPr id="47107" name="Content Placeholder 2"/>
          <p:cNvSpPr>
            <a:spLocks noGrp="1"/>
          </p:cNvSpPr>
          <p:nvPr>
            <p:ph idx="1"/>
          </p:nvPr>
        </p:nvSpPr>
        <p:spPr>
          <a:xfrm>
            <a:off x="457200" y="1412776"/>
            <a:ext cx="8229600" cy="3529013"/>
          </a:xfrm>
        </p:spPr>
        <p:txBody>
          <a:bodyPr/>
          <a:lstStyle/>
          <a:p>
            <a:pPr lvl="1"/>
            <a:endParaRPr lang="en-GB" dirty="0">
              <a:ea typeface="ＭＳ Ｐゴシック" pitchFamily="34" charset="-128"/>
            </a:endParaRPr>
          </a:p>
          <a:p>
            <a:pPr marL="457200" lvl="1" indent="0">
              <a:buNone/>
            </a:pPr>
            <a:endParaRPr lang="en-GB" dirty="0">
              <a:ea typeface="ＭＳ Ｐゴシック" pitchFamily="34" charset="-128"/>
            </a:endParaRPr>
          </a:p>
          <a:p>
            <a:pPr marL="457200" lvl="1" indent="0">
              <a:buNone/>
            </a:pPr>
            <a:r>
              <a:rPr lang="en-GB" dirty="0" smtClean="0">
                <a:ea typeface="ＭＳ Ｐゴシック" pitchFamily="34" charset="-128"/>
              </a:rPr>
              <a:t>It is crucial to decide the specific objective of the CD effort</a:t>
            </a:r>
          </a:p>
          <a:p>
            <a:endParaRPr lang="en-GB" dirty="0" smtClean="0">
              <a:ea typeface="ＭＳ Ｐゴシック" pitchFamily="34" charset="-128"/>
            </a:endParaRPr>
          </a:p>
          <a:p>
            <a:pPr lvl="1"/>
            <a:r>
              <a:rPr lang="en-GB" dirty="0" smtClean="0">
                <a:ea typeface="ＭＳ Ｐゴシック" pitchFamily="34" charset="-128"/>
              </a:rPr>
              <a:t>What is </a:t>
            </a:r>
            <a:r>
              <a:rPr lang="en-GB" dirty="0">
                <a:ea typeface="ＭＳ Ｐゴシック" pitchFamily="34" charset="-128"/>
              </a:rPr>
              <a:t>the need for </a:t>
            </a:r>
            <a:r>
              <a:rPr lang="en-GB" dirty="0" smtClean="0">
                <a:ea typeface="ＭＳ Ｐゴシック" pitchFamily="34" charset="-128"/>
              </a:rPr>
              <a:t>CD?</a:t>
            </a:r>
          </a:p>
          <a:p>
            <a:pPr lvl="1"/>
            <a:r>
              <a:rPr lang="en-GB" sz="2000" b="1" dirty="0" smtClean="0">
                <a:ea typeface="ＭＳ Ｐゴシック" pitchFamily="34" charset="-128"/>
              </a:rPr>
              <a:t>For what, targets to be achieved?</a:t>
            </a:r>
            <a:r>
              <a:rPr lang="en-GB" sz="2000" b="1" dirty="0">
                <a:ea typeface="ＭＳ Ｐゴシック" pitchFamily="34" charset="-128"/>
              </a:rPr>
              <a:t>	</a:t>
            </a:r>
          </a:p>
          <a:p>
            <a:pPr lvl="1"/>
            <a:r>
              <a:rPr lang="en-GB" dirty="0" smtClean="0">
                <a:ea typeface="ＭＳ Ｐゴシック" pitchFamily="34" charset="-128"/>
              </a:rPr>
              <a:t>At which level? </a:t>
            </a:r>
          </a:p>
          <a:p>
            <a:pPr lvl="1"/>
            <a:r>
              <a:rPr lang="en-GB" dirty="0" smtClean="0">
                <a:ea typeface="ＭＳ Ｐゴシック" pitchFamily="34" charset="-128"/>
              </a:rPr>
              <a:t>For whom?</a:t>
            </a:r>
          </a:p>
          <a:p>
            <a:pPr marL="457200" lvl="1" indent="0">
              <a:buNone/>
            </a:pPr>
            <a:endParaRPr lang="en-GB" i="1" dirty="0" smtClean="0">
              <a:ea typeface="ＭＳ Ｐゴシック" pitchFamily="34" charset="-128"/>
            </a:endParaRPr>
          </a:p>
        </p:txBody>
      </p:sp>
      <p:sp>
        <p:nvSpPr>
          <p:cNvPr id="47108" name="Slide Number Placeholder 3"/>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B18A8343-1346-49F8-93BD-AF756C8033B0}" type="slidenum">
              <a:rPr lang="en-US" smtClean="0">
                <a:solidFill>
                  <a:srgbClr val="00A6C8"/>
                </a:solidFill>
                <a:latin typeface="Verdana" pitchFamily="34" charset="0"/>
              </a:rPr>
              <a:pPr eaLnBrk="1" hangingPunct="1"/>
              <a:t>30</a:t>
            </a:fld>
            <a:endParaRPr lang="en-US" smtClean="0">
              <a:solidFill>
                <a:srgbClr val="00A6C8"/>
              </a:solidFill>
              <a:latin typeface="Verdana" pitchFamily="34" charset="0"/>
            </a:endParaRPr>
          </a:p>
        </p:txBody>
      </p:sp>
    </p:spTree>
    <p:extLst>
      <p:ext uri="{BB962C8B-B14F-4D97-AF65-F5344CB8AC3E}">
        <p14:creationId xmlns:p14="http://schemas.microsoft.com/office/powerpoint/2010/main" val="2308816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dirty="0">
                <a:solidFill>
                  <a:schemeClr val="bg1"/>
                </a:solidFill>
                <a:ea typeface="ＭＳ Ｐゴシック" pitchFamily="34" charset="-128"/>
              </a:rPr>
              <a:t>N</a:t>
            </a:r>
            <a:r>
              <a:rPr lang="en-GB" dirty="0" smtClean="0">
                <a:solidFill>
                  <a:schemeClr val="bg1"/>
                </a:solidFill>
                <a:ea typeface="ＭＳ Ｐゴシック" pitchFamily="34" charset="-128"/>
              </a:rPr>
              <a:t>ational capacity self-assessments</a:t>
            </a:r>
          </a:p>
        </p:txBody>
      </p:sp>
      <p:sp>
        <p:nvSpPr>
          <p:cNvPr id="3" name="Content Placeholder 2"/>
          <p:cNvSpPr>
            <a:spLocks noGrp="1"/>
          </p:cNvSpPr>
          <p:nvPr>
            <p:ph idx="1"/>
          </p:nvPr>
        </p:nvSpPr>
        <p:spPr>
          <a:xfrm>
            <a:off x="304800" y="1600200"/>
            <a:ext cx="8534400" cy="4800600"/>
          </a:xfrm>
        </p:spPr>
        <p:txBody>
          <a:bodyPr/>
          <a:lstStyle/>
          <a:p>
            <a:r>
              <a:rPr lang="en-GB" dirty="0" smtClean="0">
                <a:ea typeface="ＭＳ Ｐゴシック" pitchFamily="34" charset="-128"/>
              </a:rPr>
              <a:t>Based on existing or </a:t>
            </a:r>
            <a:r>
              <a:rPr lang="en-GB" i="1" dirty="0" smtClean="0">
                <a:ea typeface="ＭＳ Ｐゴシック" pitchFamily="34" charset="-128"/>
              </a:rPr>
              <a:t>ad hoc </a:t>
            </a:r>
            <a:r>
              <a:rPr lang="en-GB" dirty="0" smtClean="0">
                <a:ea typeface="ＭＳ Ｐゴシック" pitchFamily="34" charset="-128"/>
              </a:rPr>
              <a:t>institutional assessments, consider for all relevant organisations:</a:t>
            </a:r>
          </a:p>
          <a:p>
            <a:pPr lvl="1"/>
            <a:r>
              <a:rPr lang="en-GB" dirty="0" smtClean="0">
                <a:ea typeface="ＭＳ Ｐゴシック" pitchFamily="34" charset="-128"/>
              </a:rPr>
              <a:t>Level of education &amp; awareness of </a:t>
            </a:r>
            <a:r>
              <a:rPr lang="en-GB" dirty="0" smtClean="0">
                <a:solidFill>
                  <a:srgbClr val="00B050"/>
                </a:solidFill>
                <a:ea typeface="ＭＳ Ｐゴシック" pitchFamily="34" charset="-128"/>
              </a:rPr>
              <a:t>environment</a:t>
            </a:r>
            <a:r>
              <a:rPr lang="en-GB" dirty="0" smtClean="0">
                <a:ea typeface="ＭＳ Ｐゴシック" pitchFamily="34" charset="-128"/>
              </a:rPr>
              <a:t>, climate change, </a:t>
            </a:r>
            <a:r>
              <a:rPr lang="en-GB" dirty="0" smtClean="0">
                <a:solidFill>
                  <a:srgbClr val="00B050"/>
                </a:solidFill>
                <a:ea typeface="ＭＳ Ｐゴシック" pitchFamily="34" charset="-128"/>
              </a:rPr>
              <a:t>green economy</a:t>
            </a:r>
            <a:endParaRPr lang="en-GB" dirty="0" smtClean="0">
              <a:solidFill>
                <a:srgbClr val="00B050"/>
              </a:solidFill>
              <a:ea typeface="ＭＳ Ｐゴシック" pitchFamily="34" charset="-128"/>
            </a:endParaRPr>
          </a:p>
          <a:p>
            <a:pPr lvl="1"/>
            <a:r>
              <a:rPr lang="en-GB" dirty="0" smtClean="0">
                <a:ea typeface="ＭＳ Ｐゴシック" pitchFamily="34" charset="-128"/>
              </a:rPr>
              <a:t>Organisations’ mandates &amp; functions with regard to climate-related issues</a:t>
            </a:r>
          </a:p>
          <a:p>
            <a:pPr lvl="1"/>
            <a:r>
              <a:rPr lang="en-GB" dirty="0" smtClean="0">
                <a:ea typeface="ＭＳ Ｐゴシック" pitchFamily="34" charset="-128"/>
              </a:rPr>
              <a:t>Influence of climate risks on capacity to function</a:t>
            </a:r>
          </a:p>
          <a:p>
            <a:pPr lvl="1"/>
            <a:r>
              <a:rPr lang="en-GB" dirty="0" smtClean="0">
                <a:ea typeface="ＭＳ Ｐゴシック" pitchFamily="34" charset="-128"/>
              </a:rPr>
              <a:t>Technical, financial, legal/regulatory capacities &amp; information systems in relation to climate-related issues</a:t>
            </a:r>
          </a:p>
          <a:p>
            <a:pPr lvl="1"/>
            <a:r>
              <a:rPr lang="en-GB" dirty="0" smtClean="0">
                <a:ea typeface="ＭＳ Ｐゴシック" pitchFamily="34" charset="-128"/>
              </a:rPr>
              <a:t>Planning, decision-making, budget allocation &amp; programming mechanisms</a:t>
            </a:r>
          </a:p>
          <a:p>
            <a:pPr lvl="1"/>
            <a:r>
              <a:rPr lang="en-GB" dirty="0" smtClean="0">
                <a:ea typeface="ＭＳ Ｐゴシック" pitchFamily="34" charset="-128"/>
              </a:rPr>
              <a:t>Collaboration &amp; coordination structures &amp; mechanisms</a:t>
            </a:r>
          </a:p>
          <a:p>
            <a:pPr lvl="1">
              <a:buFontTx/>
              <a:buNone/>
            </a:pPr>
            <a:endParaRPr lang="en-GB" dirty="0" smtClean="0">
              <a:ea typeface="ＭＳ Ｐゴシック" pitchFamily="34" charset="-128"/>
            </a:endParaRPr>
          </a:p>
        </p:txBody>
      </p:sp>
      <p:sp>
        <p:nvSpPr>
          <p:cNvPr id="48133" name="Slide Number Placeholder 5"/>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DE9E8D86-54BD-4076-AC2F-FA64BAA45027}" type="slidenum">
              <a:rPr lang="en-US" smtClean="0">
                <a:solidFill>
                  <a:srgbClr val="00A6C8"/>
                </a:solidFill>
                <a:latin typeface="Verdana" pitchFamily="34" charset="0"/>
              </a:rPr>
              <a:pPr eaLnBrk="1" hangingPunct="1"/>
              <a:t>31</a:t>
            </a:fld>
            <a:endParaRPr lang="en-US" smtClean="0">
              <a:solidFill>
                <a:srgbClr val="00A6C8"/>
              </a:solidFill>
              <a:latin typeface="Verdana" pitchFamily="34" charset="0"/>
            </a:endParaRPr>
          </a:p>
        </p:txBody>
      </p:sp>
    </p:spTree>
    <p:extLst>
      <p:ext uri="{BB962C8B-B14F-4D97-AF65-F5344CB8AC3E}">
        <p14:creationId xmlns:p14="http://schemas.microsoft.com/office/powerpoint/2010/main" val="254683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166CF">
            <a:alpha val="20000"/>
          </a:srgb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1124744"/>
            <a:ext cx="8229600" cy="936625"/>
          </a:xfrm>
        </p:spPr>
        <p:txBody>
          <a:bodyPr/>
          <a:lstStyle/>
          <a:p>
            <a:r>
              <a:rPr lang="da-DK" sz="2800" dirty="0" err="1" smtClean="0">
                <a:ea typeface="ＭＳ Ｐゴシック" pitchFamily="34" charset="-128"/>
              </a:rPr>
              <a:t>Module</a:t>
            </a:r>
            <a:r>
              <a:rPr lang="da-DK" sz="2800" dirty="0" smtClean="0">
                <a:ea typeface="ＭＳ Ｐゴシック" pitchFamily="34" charset="-128"/>
              </a:rPr>
              <a:t> 4 – recap main messages</a:t>
            </a:r>
            <a:endParaRPr lang="en-US" sz="2800" dirty="0" smtClean="0">
              <a:ea typeface="ＭＳ Ｐゴシック" pitchFamily="34" charset="-128"/>
            </a:endParaRPr>
          </a:p>
        </p:txBody>
      </p:sp>
      <p:sp>
        <p:nvSpPr>
          <p:cNvPr id="17412" name="Slide Number Placeholder 3"/>
          <p:cNvSpPr>
            <a:spLocks noGrp="1"/>
          </p:cNvSpPr>
          <p:nvPr>
            <p:ph type="sldNum" sz="quarter" idx="12"/>
          </p:nvPr>
        </p:nvSpPr>
        <p:spPr>
          <a:noFill/>
        </p:spPr>
        <p:txBody>
          <a:bodyPr/>
          <a:lstStyle/>
          <a:p>
            <a:fld id="{191ED5D6-FBA6-423B-9697-084B1EB47379}" type="slidenum">
              <a:rPr lang="en-GB" smtClean="0">
                <a:solidFill>
                  <a:srgbClr val="000000"/>
                </a:solidFill>
                <a:latin typeface="Verdana" pitchFamily="34" charset="0"/>
                <a:ea typeface="ＭＳ Ｐゴシック" pitchFamily="34" charset="-128"/>
              </a:rPr>
              <a:pPr/>
              <a:t>32</a:t>
            </a:fld>
            <a:endParaRPr lang="en-GB" smtClean="0">
              <a:solidFill>
                <a:srgbClr val="000000"/>
              </a:solidFill>
              <a:latin typeface="Verdana" pitchFamily="34" charset="0"/>
              <a:ea typeface="ＭＳ Ｐゴシック" pitchFamily="34" charset="-128"/>
            </a:endParaRPr>
          </a:p>
        </p:txBody>
      </p:sp>
      <p:sp>
        <p:nvSpPr>
          <p:cNvPr id="5" name="Rectangle 4"/>
          <p:cNvSpPr/>
          <p:nvPr/>
        </p:nvSpPr>
        <p:spPr>
          <a:xfrm>
            <a:off x="381000" y="1981200"/>
            <a:ext cx="8208912" cy="4801314"/>
          </a:xfrm>
          <a:prstGeom prst="rect">
            <a:avLst/>
          </a:prstGeom>
        </p:spPr>
        <p:txBody>
          <a:bodyPr wrap="square">
            <a:spAutoFit/>
          </a:bodyPr>
          <a:lstStyle/>
          <a:p>
            <a:pPr marL="355600" indent="-355600">
              <a:buFont typeface="Arial" pitchFamily="34" charset="0"/>
              <a:buChar char="•"/>
              <a:defRPr/>
            </a:pPr>
            <a:r>
              <a:rPr lang="da-DK" sz="1800" b="1" dirty="0" err="1" smtClean="0">
                <a:ea typeface="ＭＳ Ｐゴシック" pitchFamily="34" charset="-128"/>
              </a:rPr>
              <a:t>Mainstreaming</a:t>
            </a:r>
            <a:r>
              <a:rPr lang="da-DK" sz="1800" dirty="0" smtClean="0">
                <a:ea typeface="ＭＳ Ｐゴシック" pitchFamily="34" charset="-128"/>
              </a:rPr>
              <a:t> of </a:t>
            </a:r>
            <a:r>
              <a:rPr lang="da-DK" sz="1800" dirty="0" err="1" smtClean="0">
                <a:ea typeface="ＭＳ Ｐゴシック" pitchFamily="34" charset="-128"/>
              </a:rPr>
              <a:t>environment</a:t>
            </a:r>
            <a:r>
              <a:rPr lang="da-DK" sz="1800" dirty="0" smtClean="0">
                <a:ea typeface="ＭＳ Ｐゴシック" pitchFamily="34" charset="-128"/>
              </a:rPr>
              <a:t> and </a:t>
            </a:r>
            <a:r>
              <a:rPr lang="da-DK" sz="1800" dirty="0" err="1" smtClean="0">
                <a:ea typeface="ＭＳ Ｐゴシック" pitchFamily="34" charset="-128"/>
              </a:rPr>
              <a:t>climate</a:t>
            </a:r>
            <a:r>
              <a:rPr lang="da-DK" sz="1800" dirty="0" smtClean="0">
                <a:ea typeface="ＭＳ Ｐゴシック" pitchFamily="34" charset="-128"/>
              </a:rPr>
              <a:t> </a:t>
            </a:r>
            <a:r>
              <a:rPr lang="da-DK" sz="1800" dirty="0" err="1" smtClean="0">
                <a:ea typeface="ＭＳ Ｐゴシック" pitchFamily="34" charset="-128"/>
              </a:rPr>
              <a:t>concerns</a:t>
            </a:r>
            <a:r>
              <a:rPr lang="da-DK" sz="1800" dirty="0" smtClean="0">
                <a:ea typeface="ＭＳ Ｐゴシック" pitchFamily="34" charset="-128"/>
              </a:rPr>
              <a:t> is a </a:t>
            </a:r>
            <a:r>
              <a:rPr lang="da-DK" sz="1800" b="1" dirty="0" err="1" smtClean="0">
                <a:ea typeface="ＭＳ Ｐゴシック" pitchFamily="34" charset="-128"/>
              </a:rPr>
              <a:t>complex</a:t>
            </a:r>
            <a:r>
              <a:rPr lang="da-DK" sz="1800" b="1" dirty="0" smtClean="0">
                <a:ea typeface="ＭＳ Ｐゴシック" pitchFamily="34" charset="-128"/>
              </a:rPr>
              <a:t> </a:t>
            </a:r>
            <a:r>
              <a:rPr lang="da-DK" sz="1800" b="1" dirty="0" err="1" smtClean="0">
                <a:ea typeface="ＭＳ Ｐゴシック" pitchFamily="34" charset="-128"/>
              </a:rPr>
              <a:t>institutional</a:t>
            </a:r>
            <a:r>
              <a:rPr lang="da-DK" sz="1800" b="1" dirty="0" smtClean="0">
                <a:ea typeface="ＭＳ Ｐゴシック" pitchFamily="34" charset="-128"/>
              </a:rPr>
              <a:t> </a:t>
            </a:r>
            <a:r>
              <a:rPr lang="da-DK" sz="1800" b="1" dirty="0" err="1" smtClean="0">
                <a:ea typeface="ＭＳ Ｐゴシック" pitchFamily="34" charset="-128"/>
              </a:rPr>
              <a:t>issue</a:t>
            </a:r>
            <a:r>
              <a:rPr lang="da-DK" sz="1800" b="1" dirty="0" smtClean="0">
                <a:ea typeface="ＭＳ Ｐゴシック" pitchFamily="34" charset="-128"/>
              </a:rPr>
              <a:t> </a:t>
            </a:r>
            <a:r>
              <a:rPr lang="da-DK" sz="1800" dirty="0" smtClean="0">
                <a:ea typeface="ＭＳ Ｐゴシック" pitchFamily="34" charset="-128"/>
              </a:rPr>
              <a:t>– not just </a:t>
            </a:r>
            <a:r>
              <a:rPr lang="da-DK" sz="1800" dirty="0" err="1" smtClean="0">
                <a:ea typeface="ＭＳ Ｐゴシック" pitchFamily="34" charset="-128"/>
              </a:rPr>
              <a:t>application</a:t>
            </a:r>
            <a:r>
              <a:rPr lang="da-DK" sz="1800" dirty="0" smtClean="0">
                <a:ea typeface="ＭＳ Ｐゴシック" pitchFamily="34" charset="-128"/>
              </a:rPr>
              <a:t> of a </a:t>
            </a:r>
            <a:r>
              <a:rPr lang="da-DK" sz="1800" dirty="0" err="1" smtClean="0">
                <a:ea typeface="ＭＳ Ｐゴシック" pitchFamily="34" charset="-128"/>
              </a:rPr>
              <a:t>procedural</a:t>
            </a:r>
            <a:r>
              <a:rPr lang="da-DK" sz="1800" dirty="0" smtClean="0">
                <a:ea typeface="ＭＳ Ｐゴシック" pitchFamily="34" charset="-128"/>
              </a:rPr>
              <a:t> </a:t>
            </a:r>
            <a:r>
              <a:rPr lang="da-DK" sz="1800" dirty="0" err="1" smtClean="0">
                <a:ea typeface="ＭＳ Ｐゴシック" pitchFamily="34" charset="-128"/>
              </a:rPr>
              <a:t>tool</a:t>
            </a:r>
            <a:r>
              <a:rPr lang="da-DK" sz="1800" dirty="0" smtClean="0">
                <a:ea typeface="ＭＳ Ｐゴシック" pitchFamily="34" charset="-128"/>
              </a:rPr>
              <a:t>. </a:t>
            </a:r>
            <a:r>
              <a:rPr lang="da-DK" sz="1800" b="1" dirty="0" smtClean="0">
                <a:solidFill>
                  <a:srgbClr val="00B050"/>
                </a:solidFill>
                <a:ea typeface="ＭＳ Ｐゴシック" pitchFamily="34" charset="-128"/>
              </a:rPr>
              <a:t>[Same for transformation to GE]</a:t>
            </a:r>
            <a:r>
              <a:rPr lang="da-DK" sz="1800" b="1" dirty="0" smtClean="0">
                <a:solidFill>
                  <a:srgbClr val="00B050"/>
                </a:solidFill>
                <a:ea typeface="ＭＳ Ｐゴシック" pitchFamily="34" charset="-128"/>
              </a:rPr>
              <a:t> </a:t>
            </a:r>
            <a:endParaRPr lang="da-DK" sz="1800" b="1" dirty="0" smtClean="0">
              <a:solidFill>
                <a:srgbClr val="00B050"/>
              </a:solidFill>
              <a:ea typeface="ＭＳ Ｐゴシック" pitchFamily="34" charset="-128"/>
            </a:endParaRPr>
          </a:p>
          <a:p>
            <a:pPr>
              <a:defRPr/>
            </a:pPr>
            <a:endParaRPr lang="da-DK" sz="1800" dirty="0">
              <a:ea typeface="ＭＳ Ｐゴシック" pitchFamily="34" charset="-128"/>
            </a:endParaRPr>
          </a:p>
          <a:p>
            <a:pPr marL="355600" indent="-355600">
              <a:buFont typeface="Arial" pitchFamily="34" charset="0"/>
              <a:buChar char="•"/>
              <a:defRPr/>
            </a:pPr>
            <a:r>
              <a:rPr lang="da-DK" sz="1800" dirty="0" err="1" smtClean="0">
                <a:ea typeface="ＭＳ Ｐゴシック" pitchFamily="34" charset="-128"/>
              </a:rPr>
              <a:t>Understanding</a:t>
            </a:r>
            <a:r>
              <a:rPr lang="da-DK" sz="1800" dirty="0" smtClean="0">
                <a:ea typeface="ＭＳ Ｐゴシック" pitchFamily="34" charset="-128"/>
              </a:rPr>
              <a:t> the </a:t>
            </a:r>
            <a:r>
              <a:rPr lang="da-DK" sz="1800" b="1" dirty="0" err="1" smtClean="0">
                <a:ea typeface="ＭＳ Ｐゴシック" pitchFamily="34" charset="-128"/>
              </a:rPr>
              <a:t>roles</a:t>
            </a:r>
            <a:r>
              <a:rPr lang="da-DK" sz="1800" b="1" dirty="0" smtClean="0">
                <a:ea typeface="ＭＳ Ｐゴシック" pitchFamily="34" charset="-128"/>
              </a:rPr>
              <a:t> of the </a:t>
            </a:r>
            <a:r>
              <a:rPr lang="da-DK" sz="1800" b="1" dirty="0" err="1" smtClean="0">
                <a:ea typeface="ＭＳ Ｐゴシック" pitchFamily="34" charset="-128"/>
              </a:rPr>
              <a:t>different</a:t>
            </a:r>
            <a:r>
              <a:rPr lang="da-DK" sz="1800" b="1" dirty="0" smtClean="0">
                <a:ea typeface="ＭＳ Ｐゴシック" pitchFamily="34" charset="-128"/>
              </a:rPr>
              <a:t> </a:t>
            </a:r>
            <a:r>
              <a:rPr lang="da-DK" sz="1800" b="1" dirty="0" err="1" smtClean="0">
                <a:ea typeface="ＭＳ Ｐゴシック" pitchFamily="34" charset="-128"/>
              </a:rPr>
              <a:t>stakeholders</a:t>
            </a:r>
            <a:r>
              <a:rPr lang="da-DK" sz="1800" b="1" dirty="0" smtClean="0">
                <a:ea typeface="ＭＳ Ｐゴシック" pitchFamily="34" charset="-128"/>
              </a:rPr>
              <a:t> </a:t>
            </a:r>
            <a:r>
              <a:rPr lang="da-DK" sz="1800" dirty="0" smtClean="0">
                <a:ea typeface="ＭＳ Ｐゴシック" pitchFamily="34" charset="-128"/>
              </a:rPr>
              <a:t>is the basis for </a:t>
            </a:r>
            <a:r>
              <a:rPr lang="da-DK" sz="1800" dirty="0" err="1" smtClean="0">
                <a:ea typeface="ＭＳ Ｐゴシック" pitchFamily="34" charset="-128"/>
              </a:rPr>
              <a:t>effective</a:t>
            </a:r>
            <a:r>
              <a:rPr lang="da-DK" sz="1800" dirty="0" smtClean="0">
                <a:ea typeface="ＭＳ Ｐゴシック" pitchFamily="34" charset="-128"/>
              </a:rPr>
              <a:t> </a:t>
            </a:r>
            <a:r>
              <a:rPr lang="da-DK" sz="1800" dirty="0" err="1" smtClean="0">
                <a:ea typeface="ＭＳ Ｐゴシック" pitchFamily="34" charset="-128"/>
              </a:rPr>
              <a:t>institutional</a:t>
            </a:r>
            <a:r>
              <a:rPr lang="da-DK" sz="1800" dirty="0" smtClean="0">
                <a:ea typeface="ＭＳ Ｐゴシック" pitchFamily="34" charset="-128"/>
              </a:rPr>
              <a:t> </a:t>
            </a:r>
            <a:r>
              <a:rPr lang="da-DK" sz="1800" dirty="0" err="1" smtClean="0">
                <a:ea typeface="ＭＳ Ｐゴシック" pitchFamily="34" charset="-128"/>
              </a:rPr>
              <a:t>mainstreaming</a:t>
            </a:r>
            <a:endParaRPr lang="da-DK" sz="1800" dirty="0" smtClean="0">
              <a:ea typeface="ＭＳ Ｐゴシック" pitchFamily="34" charset="-128"/>
            </a:endParaRPr>
          </a:p>
          <a:p>
            <a:pPr marL="355600" indent="-355600">
              <a:buFont typeface="Arial" pitchFamily="34" charset="0"/>
              <a:buChar char="•"/>
              <a:defRPr/>
            </a:pPr>
            <a:endParaRPr lang="da-DK" sz="1800" dirty="0">
              <a:ea typeface="ＭＳ Ｐゴシック" pitchFamily="34" charset="-128"/>
            </a:endParaRPr>
          </a:p>
          <a:p>
            <a:pPr marL="355600" indent="-355600">
              <a:buFont typeface="Arial" pitchFamily="34" charset="0"/>
              <a:buChar char="•"/>
              <a:defRPr/>
            </a:pPr>
            <a:r>
              <a:rPr lang="da-DK" sz="1800" b="1" dirty="0" err="1" smtClean="0">
                <a:ea typeface="ＭＳ Ｐゴシック" pitchFamily="34" charset="-128"/>
              </a:rPr>
              <a:t>Awareness</a:t>
            </a:r>
            <a:r>
              <a:rPr lang="da-DK" sz="1800" b="1" dirty="0" smtClean="0">
                <a:ea typeface="ＭＳ Ｐゴシック" pitchFamily="34" charset="-128"/>
              </a:rPr>
              <a:t> </a:t>
            </a:r>
            <a:r>
              <a:rPr lang="da-DK" sz="1800" b="1" dirty="0" err="1" smtClean="0">
                <a:ea typeface="ＭＳ Ｐゴシック" pitchFamily="34" charset="-128"/>
              </a:rPr>
              <a:t>raising</a:t>
            </a:r>
            <a:r>
              <a:rPr lang="da-DK" sz="1800" b="1" dirty="0" smtClean="0">
                <a:ea typeface="ＭＳ Ｐゴシック" pitchFamily="34" charset="-128"/>
              </a:rPr>
              <a:t> </a:t>
            </a:r>
            <a:r>
              <a:rPr lang="da-DK" sz="1800" dirty="0" smtClean="0">
                <a:ea typeface="ＭＳ Ｐゴシック" pitchFamily="34" charset="-128"/>
              </a:rPr>
              <a:t>and </a:t>
            </a:r>
            <a:r>
              <a:rPr lang="da-DK" sz="1800" b="1" dirty="0" err="1" smtClean="0">
                <a:ea typeface="ＭＳ Ｐゴシック" pitchFamily="34" charset="-128"/>
              </a:rPr>
              <a:t>partnership</a:t>
            </a:r>
            <a:r>
              <a:rPr lang="da-DK" sz="1800" b="1" dirty="0" smtClean="0">
                <a:ea typeface="ＭＳ Ｐゴシック" pitchFamily="34" charset="-128"/>
              </a:rPr>
              <a:t> </a:t>
            </a:r>
            <a:r>
              <a:rPr lang="da-DK" sz="1800" b="1" dirty="0" err="1" smtClean="0">
                <a:ea typeface="ＭＳ Ｐゴシック" pitchFamily="34" charset="-128"/>
              </a:rPr>
              <a:t>building</a:t>
            </a:r>
            <a:r>
              <a:rPr lang="da-DK" sz="1800" b="1" dirty="0" smtClean="0">
                <a:ea typeface="ＭＳ Ｐゴシック" pitchFamily="34" charset="-128"/>
              </a:rPr>
              <a:t> </a:t>
            </a:r>
            <a:r>
              <a:rPr lang="da-DK" sz="1800" dirty="0" err="1" smtClean="0">
                <a:ea typeface="ＭＳ Ｐゴシック" pitchFamily="34" charset="-128"/>
              </a:rPr>
              <a:t>comprise</a:t>
            </a:r>
            <a:r>
              <a:rPr lang="da-DK" sz="1800" dirty="0" smtClean="0">
                <a:ea typeface="ＭＳ Ｐゴシック" pitchFamily="34" charset="-128"/>
              </a:rPr>
              <a:t> </a:t>
            </a:r>
            <a:r>
              <a:rPr lang="da-DK" sz="1800" dirty="0" err="1" smtClean="0">
                <a:ea typeface="ＭＳ Ｐゴシック" pitchFamily="34" charset="-128"/>
              </a:rPr>
              <a:t>assessment</a:t>
            </a:r>
            <a:r>
              <a:rPr lang="da-DK" sz="1800" dirty="0" smtClean="0">
                <a:ea typeface="ＭＳ Ｐゴシック" pitchFamily="34" charset="-128"/>
              </a:rPr>
              <a:t> of </a:t>
            </a:r>
            <a:r>
              <a:rPr lang="da-DK" sz="1800" b="1" dirty="0" smtClean="0">
                <a:ea typeface="ＭＳ Ｐゴシック" pitchFamily="34" charset="-128"/>
              </a:rPr>
              <a:t>data</a:t>
            </a:r>
            <a:r>
              <a:rPr lang="da-DK" sz="1800" dirty="0" smtClean="0">
                <a:ea typeface="ＭＳ Ｐゴシック" pitchFamily="34" charset="-128"/>
              </a:rPr>
              <a:t>, demonstration </a:t>
            </a:r>
            <a:r>
              <a:rPr lang="da-DK" sz="1800" dirty="0" err="1" smtClean="0">
                <a:ea typeface="ＭＳ Ｐゴシック" pitchFamily="34" charset="-128"/>
              </a:rPr>
              <a:t>projects</a:t>
            </a:r>
            <a:r>
              <a:rPr lang="da-DK" sz="1800" dirty="0" smtClean="0">
                <a:ea typeface="ＭＳ Ｐゴシック" pitchFamily="34" charset="-128"/>
              </a:rPr>
              <a:t>, and engagement of </a:t>
            </a:r>
            <a:r>
              <a:rPr lang="da-DK" sz="1800" dirty="0" err="1" smtClean="0">
                <a:ea typeface="ＭＳ Ｐゴシック" pitchFamily="34" charset="-128"/>
              </a:rPr>
              <a:t>key</a:t>
            </a:r>
            <a:r>
              <a:rPr lang="da-DK" sz="1800" dirty="0" smtClean="0">
                <a:ea typeface="ＭＳ Ｐゴシック" pitchFamily="34" charset="-128"/>
              </a:rPr>
              <a:t> </a:t>
            </a:r>
            <a:r>
              <a:rPr lang="da-DK" sz="1800" dirty="0" err="1" smtClean="0">
                <a:ea typeface="ＭＳ Ｐゴシック" pitchFamily="34" charset="-128"/>
              </a:rPr>
              <a:t>actors</a:t>
            </a:r>
            <a:r>
              <a:rPr lang="da-DK" sz="1800" dirty="0" smtClean="0">
                <a:ea typeface="ＭＳ Ｐゴシック" pitchFamily="34" charset="-128"/>
              </a:rPr>
              <a:t> + a </a:t>
            </a:r>
            <a:r>
              <a:rPr lang="da-DK" sz="1800" dirty="0" err="1" smtClean="0">
                <a:ea typeface="ＭＳ Ｐゴシック" pitchFamily="34" charset="-128"/>
              </a:rPr>
              <a:t>communication</a:t>
            </a:r>
            <a:r>
              <a:rPr lang="da-DK" sz="1800" dirty="0" smtClean="0">
                <a:ea typeface="ＭＳ Ｐゴシック" pitchFamily="34" charset="-128"/>
              </a:rPr>
              <a:t> </a:t>
            </a:r>
            <a:r>
              <a:rPr lang="da-DK" sz="1800" dirty="0" err="1" smtClean="0">
                <a:ea typeface="ＭＳ Ｐゴシック" pitchFamily="34" charset="-128"/>
              </a:rPr>
              <a:t>strategy</a:t>
            </a:r>
            <a:r>
              <a:rPr lang="da-DK" sz="1800" dirty="0" smtClean="0">
                <a:ea typeface="ＭＳ Ｐゴシック" pitchFamily="34" charset="-128"/>
              </a:rPr>
              <a:t> </a:t>
            </a:r>
            <a:r>
              <a:rPr lang="da-DK" sz="1800" dirty="0" err="1" smtClean="0">
                <a:ea typeface="ＭＳ Ｐゴシック" pitchFamily="34" charset="-128"/>
              </a:rPr>
              <a:t>based</a:t>
            </a:r>
            <a:r>
              <a:rPr lang="da-DK" sz="1800" dirty="0" smtClean="0">
                <a:ea typeface="ＭＳ Ｐゴシック" pitchFamily="34" charset="-128"/>
              </a:rPr>
              <a:t> on a </a:t>
            </a:r>
            <a:r>
              <a:rPr lang="da-DK" sz="1800" dirty="0" err="1" smtClean="0">
                <a:ea typeface="ＭＳ Ｐゴシック" pitchFamily="34" charset="-128"/>
              </a:rPr>
              <a:t>stakeholder</a:t>
            </a:r>
            <a:r>
              <a:rPr lang="da-DK" sz="1800" dirty="0" smtClean="0">
                <a:ea typeface="ＭＳ Ｐゴシック" pitchFamily="34" charset="-128"/>
              </a:rPr>
              <a:t> </a:t>
            </a:r>
            <a:r>
              <a:rPr lang="da-DK" sz="1800" dirty="0" err="1" smtClean="0">
                <a:ea typeface="ＭＳ Ｐゴシック" pitchFamily="34" charset="-128"/>
              </a:rPr>
              <a:t>analysis</a:t>
            </a:r>
            <a:endParaRPr lang="da-DK" sz="1800" dirty="0" smtClean="0">
              <a:ea typeface="ＭＳ Ｐゴシック" pitchFamily="34" charset="-128"/>
            </a:endParaRPr>
          </a:p>
          <a:p>
            <a:pPr marL="355600" indent="-355600">
              <a:buFont typeface="Arial" pitchFamily="34" charset="0"/>
              <a:buChar char="•"/>
              <a:defRPr/>
            </a:pPr>
            <a:endParaRPr lang="da-DK" sz="1800" dirty="0" smtClean="0">
              <a:ea typeface="ＭＳ Ｐゴシック" pitchFamily="34" charset="-128"/>
            </a:endParaRPr>
          </a:p>
          <a:p>
            <a:pPr marL="355600" indent="-355600">
              <a:buFont typeface="Arial" pitchFamily="34" charset="0"/>
              <a:buChar char="•"/>
              <a:defRPr/>
            </a:pPr>
            <a:r>
              <a:rPr lang="da-DK" sz="1800" b="1" dirty="0" smtClean="0">
                <a:ea typeface="ＭＳ Ｐゴシック" pitchFamily="34" charset="-128"/>
              </a:rPr>
              <a:t>Donors </a:t>
            </a:r>
            <a:r>
              <a:rPr lang="da-DK" sz="1800" b="1" dirty="0" err="1" smtClean="0">
                <a:ea typeface="ＭＳ Ｐゴシック" pitchFamily="34" charset="-128"/>
              </a:rPr>
              <a:t>cannot</a:t>
            </a:r>
            <a:r>
              <a:rPr lang="da-DK" sz="1800" b="1" dirty="0" smtClean="0">
                <a:ea typeface="ＭＳ Ｐゴシック" pitchFamily="34" charset="-128"/>
              </a:rPr>
              <a:t> ”do” </a:t>
            </a:r>
            <a:r>
              <a:rPr lang="da-DK" sz="1800" b="1" dirty="0" err="1" smtClean="0">
                <a:ea typeface="ＭＳ Ｐゴシック" pitchFamily="34" charset="-128"/>
              </a:rPr>
              <a:t>capacity</a:t>
            </a:r>
            <a:r>
              <a:rPr lang="da-DK" sz="1800" b="1" dirty="0" smtClean="0">
                <a:ea typeface="ＭＳ Ｐゴシック" pitchFamily="34" charset="-128"/>
              </a:rPr>
              <a:t> </a:t>
            </a:r>
            <a:r>
              <a:rPr lang="da-DK" sz="1800" b="1" dirty="0" err="1" smtClean="0">
                <a:ea typeface="ＭＳ Ｐゴシック" pitchFamily="34" charset="-128"/>
              </a:rPr>
              <a:t>building</a:t>
            </a:r>
            <a:endParaRPr lang="da-DK" sz="1800" b="1" dirty="0" smtClean="0">
              <a:ea typeface="ＭＳ Ｐゴシック" pitchFamily="34" charset="-128"/>
            </a:endParaRPr>
          </a:p>
          <a:p>
            <a:pPr marL="355600" indent="-355600">
              <a:buFont typeface="Arial" pitchFamily="34" charset="0"/>
              <a:buChar char="•"/>
              <a:defRPr/>
            </a:pPr>
            <a:endParaRPr lang="da-DK" sz="1800" dirty="0">
              <a:ea typeface="ＭＳ Ｐゴシック" pitchFamily="34" charset="-128"/>
            </a:endParaRPr>
          </a:p>
          <a:p>
            <a:pPr marL="355600" indent="-355600">
              <a:buFont typeface="Arial" pitchFamily="34" charset="0"/>
              <a:buChar char="•"/>
              <a:defRPr/>
            </a:pPr>
            <a:r>
              <a:rPr lang="da-DK" sz="1800" dirty="0" err="1" smtClean="0">
                <a:ea typeface="ＭＳ Ｐゴシック" pitchFamily="34" charset="-128"/>
              </a:rPr>
              <a:t>Capacity</a:t>
            </a:r>
            <a:r>
              <a:rPr lang="da-DK" sz="1800" dirty="0" smtClean="0">
                <a:ea typeface="ＭＳ Ｐゴシック" pitchFamily="34" charset="-128"/>
              </a:rPr>
              <a:t> </a:t>
            </a:r>
            <a:r>
              <a:rPr lang="da-DK" sz="1800" dirty="0" err="1" smtClean="0">
                <a:ea typeface="ＭＳ Ｐゴシック" pitchFamily="34" charset="-128"/>
              </a:rPr>
              <a:t>building</a:t>
            </a:r>
            <a:r>
              <a:rPr lang="da-DK" sz="1800" dirty="0" smtClean="0">
                <a:ea typeface="ＭＳ Ｐゴシック" pitchFamily="34" charset="-128"/>
              </a:rPr>
              <a:t> </a:t>
            </a:r>
            <a:r>
              <a:rPr lang="da-DK" sz="1800" dirty="0" err="1" smtClean="0">
                <a:ea typeface="ＭＳ Ｐゴシック" pitchFamily="34" charset="-128"/>
              </a:rPr>
              <a:t>should</a:t>
            </a:r>
            <a:r>
              <a:rPr lang="da-DK" sz="1800" dirty="0" smtClean="0">
                <a:ea typeface="ＭＳ Ｐゴシック" pitchFamily="34" charset="-128"/>
              </a:rPr>
              <a:t> </a:t>
            </a:r>
            <a:r>
              <a:rPr lang="da-DK" sz="1800" dirty="0" err="1" smtClean="0">
                <a:ea typeface="ＭＳ Ｐゴシック" pitchFamily="34" charset="-128"/>
              </a:rPr>
              <a:t>be</a:t>
            </a:r>
            <a:r>
              <a:rPr lang="da-DK" sz="1800" dirty="0" smtClean="0">
                <a:ea typeface="ＭＳ Ｐゴシック" pitchFamily="34" charset="-128"/>
              </a:rPr>
              <a:t> </a:t>
            </a:r>
            <a:r>
              <a:rPr lang="da-DK" sz="1800" dirty="0" err="1" smtClean="0">
                <a:ea typeface="ＭＳ Ｐゴシック" pitchFamily="34" charset="-128"/>
              </a:rPr>
              <a:t>applied</a:t>
            </a:r>
            <a:r>
              <a:rPr lang="da-DK" sz="1800" dirty="0" smtClean="0">
                <a:ea typeface="ＭＳ Ｐゴシック" pitchFamily="34" charset="-128"/>
              </a:rPr>
              <a:t> with a </a:t>
            </a:r>
            <a:r>
              <a:rPr lang="da-DK" sz="1800" b="1" dirty="0" err="1" smtClean="0">
                <a:ea typeface="ＭＳ Ｐゴシック" pitchFamily="34" charset="-128"/>
              </a:rPr>
              <a:t>strategic</a:t>
            </a:r>
            <a:r>
              <a:rPr lang="da-DK" sz="1800" b="1" dirty="0" smtClean="0">
                <a:ea typeface="ＭＳ Ｐゴシック" pitchFamily="34" charset="-128"/>
              </a:rPr>
              <a:t> approach </a:t>
            </a:r>
            <a:r>
              <a:rPr lang="da-DK" sz="1800" dirty="0" smtClean="0">
                <a:ea typeface="ＭＳ Ｐゴシック" pitchFamily="34" charset="-128"/>
              </a:rPr>
              <a:t>in support of partners in </a:t>
            </a:r>
            <a:r>
              <a:rPr lang="da-DK" sz="1800" dirty="0" err="1" smtClean="0">
                <a:ea typeface="ＭＳ Ｐゴシック" pitchFamily="34" charset="-128"/>
              </a:rPr>
              <a:t>their</a:t>
            </a:r>
            <a:r>
              <a:rPr lang="da-DK" sz="1800" dirty="0" smtClean="0">
                <a:ea typeface="ＭＳ Ｐゴシック" pitchFamily="34" charset="-128"/>
              </a:rPr>
              <a:t> present position </a:t>
            </a:r>
            <a:endParaRPr lang="da-DK" sz="1800" dirty="0">
              <a:ea typeface="ＭＳ Ｐゴシック" pitchFamily="34" charset="-128"/>
            </a:endParaRPr>
          </a:p>
          <a:p>
            <a:pPr marL="355600" indent="-355600">
              <a:buFont typeface="Arial" pitchFamily="34" charset="0"/>
              <a:buChar char="•"/>
              <a:defRPr/>
            </a:pPr>
            <a:endParaRPr lang="da-DK" sz="1800" dirty="0">
              <a:ea typeface="ＭＳ Ｐゴシック" pitchFamily="34" charset="-128"/>
            </a:endParaRPr>
          </a:p>
        </p:txBody>
      </p:sp>
    </p:spTree>
    <p:extLst>
      <p:ext uri="{BB962C8B-B14F-4D97-AF65-F5344CB8AC3E}">
        <p14:creationId xmlns:p14="http://schemas.microsoft.com/office/powerpoint/2010/main" val="3425971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Picture1.jpg"/>
          <p:cNvPicPr>
            <a:picLocks noChangeAspect="1"/>
          </p:cNvPicPr>
          <p:nvPr/>
        </p:nvPicPr>
        <p:blipFill>
          <a:blip r:embed="rId3" cstate="print">
            <a:lum bright="72000" contrast="-82000"/>
          </a:blip>
          <a:srcRect/>
          <a:stretch>
            <a:fillRect/>
          </a:stretch>
        </p:blipFill>
        <p:spPr bwMode="auto">
          <a:xfrm>
            <a:off x="0" y="1371600"/>
            <a:ext cx="9144000" cy="5791200"/>
          </a:xfrm>
          <a:prstGeom prst="rect">
            <a:avLst/>
          </a:prstGeom>
          <a:noFill/>
          <a:ln w="9525">
            <a:noFill/>
            <a:miter lim="800000"/>
            <a:headEnd/>
            <a:tailEnd/>
          </a:ln>
        </p:spPr>
      </p:pic>
      <p:sp>
        <p:nvSpPr>
          <p:cNvPr id="18435" name="Title 1"/>
          <p:cNvSpPr>
            <a:spLocks noGrp="1"/>
          </p:cNvSpPr>
          <p:nvPr>
            <p:ph type="title"/>
          </p:nvPr>
        </p:nvSpPr>
        <p:spPr>
          <a:xfrm>
            <a:off x="0" y="1044575"/>
            <a:ext cx="8229600" cy="936625"/>
          </a:xfrm>
        </p:spPr>
        <p:txBody>
          <a:bodyPr/>
          <a:lstStyle/>
          <a:p>
            <a:r>
              <a:rPr lang="da-DK" sz="2800" dirty="0" smtClean="0">
                <a:ea typeface="ＭＳ Ｐゴシック" pitchFamily="34" charset="-128"/>
              </a:rPr>
              <a:t>Action plan – from words to actions</a:t>
            </a:r>
            <a:endParaRPr lang="en-US" sz="2800" dirty="0" smtClean="0">
              <a:ea typeface="ＭＳ Ｐゴシック" pitchFamily="34" charset="-128"/>
            </a:endParaRPr>
          </a:p>
        </p:txBody>
      </p:sp>
      <p:sp>
        <p:nvSpPr>
          <p:cNvPr id="18436" name="Slide Number Placeholder 2"/>
          <p:cNvSpPr>
            <a:spLocks noGrp="1"/>
          </p:cNvSpPr>
          <p:nvPr>
            <p:ph type="sldNum" sz="quarter" idx="12"/>
          </p:nvPr>
        </p:nvSpPr>
        <p:spPr>
          <a:xfrm>
            <a:off x="8229600" y="6686550"/>
            <a:ext cx="457200" cy="476250"/>
          </a:xfrm>
          <a:noFill/>
        </p:spPr>
        <p:txBody>
          <a:bodyPr/>
          <a:lstStyle/>
          <a:p>
            <a:fld id="{D5FD04CE-2D69-42B0-AE8F-F51E2630E18D}" type="slidenum">
              <a:rPr lang="en-GB" smtClean="0">
                <a:solidFill>
                  <a:srgbClr val="000000"/>
                </a:solidFill>
                <a:latin typeface="Verdana" pitchFamily="34" charset="0"/>
                <a:ea typeface="ＭＳ Ｐゴシック" pitchFamily="34" charset="-128"/>
              </a:rPr>
              <a:pPr/>
              <a:t>33</a:t>
            </a:fld>
            <a:endParaRPr lang="en-GB" dirty="0" smtClean="0">
              <a:solidFill>
                <a:srgbClr val="000000"/>
              </a:solidFill>
              <a:latin typeface="Verdana" pitchFamily="34" charset="0"/>
              <a:ea typeface="ＭＳ Ｐゴシック" pitchFamily="34" charset="-128"/>
            </a:endParaRPr>
          </a:p>
        </p:txBody>
      </p:sp>
      <p:sp>
        <p:nvSpPr>
          <p:cNvPr id="6" name="TextBox 2"/>
          <p:cNvSpPr txBox="1">
            <a:spLocks noChangeArrowheads="1"/>
          </p:cNvSpPr>
          <p:nvPr/>
        </p:nvSpPr>
        <p:spPr bwMode="auto">
          <a:xfrm>
            <a:off x="468313" y="1988840"/>
            <a:ext cx="7848600" cy="6001643"/>
          </a:xfrm>
          <a:prstGeom prst="rect">
            <a:avLst/>
          </a:prstGeom>
          <a:noFill/>
          <a:ln>
            <a:noFill/>
          </a:ln>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defRPr/>
            </a:pPr>
            <a:r>
              <a:rPr lang="en-GB" sz="1600" b="1" dirty="0" smtClean="0">
                <a:solidFill>
                  <a:schemeClr val="tx1"/>
                </a:solidFill>
              </a:rPr>
              <a:t>Reflections</a:t>
            </a:r>
          </a:p>
          <a:p>
            <a:pPr eaLnBrk="1" hangingPunct="1">
              <a:defRPr/>
            </a:pPr>
            <a:endParaRPr lang="en-GB" sz="1600" b="1" dirty="0">
              <a:solidFill>
                <a:schemeClr val="tx1"/>
              </a:solidFill>
            </a:endParaRPr>
          </a:p>
          <a:p>
            <a:pPr marL="285750" indent="-285750" algn="l" eaLnBrk="1" hangingPunct="1">
              <a:buFont typeface="Arial" pitchFamily="34" charset="0"/>
              <a:buChar char="•"/>
              <a:defRPr/>
            </a:pPr>
            <a:r>
              <a:rPr lang="en-GB" sz="1600" dirty="0" smtClean="0">
                <a:solidFill>
                  <a:schemeClr val="tx1"/>
                </a:solidFill>
              </a:rPr>
              <a:t>Identify good examples of environmental mainstreaming from your own experience.</a:t>
            </a:r>
          </a:p>
          <a:p>
            <a:pPr marL="285750" indent="-285750" algn="l" eaLnBrk="1" hangingPunct="1">
              <a:buFont typeface="Arial" pitchFamily="34" charset="0"/>
              <a:buChar char="•"/>
              <a:defRPr/>
            </a:pPr>
            <a:r>
              <a:rPr lang="en-GB" sz="1600" dirty="0" smtClean="0">
                <a:solidFill>
                  <a:schemeClr val="tx1"/>
                </a:solidFill>
              </a:rPr>
              <a:t>Identify and analyse how it occurred – how it was maintained – what was the benefits. </a:t>
            </a:r>
          </a:p>
          <a:p>
            <a:pPr marL="285750" indent="-285750" algn="l" eaLnBrk="1" hangingPunct="1">
              <a:buFont typeface="Arial" pitchFamily="34" charset="0"/>
              <a:buChar char="•"/>
              <a:defRPr/>
            </a:pPr>
            <a:r>
              <a:rPr lang="en-GB" sz="1600" dirty="0" smtClean="0">
                <a:solidFill>
                  <a:schemeClr val="tx1"/>
                </a:solidFill>
              </a:rPr>
              <a:t>Identify the institutional factors of importance for the good results. </a:t>
            </a:r>
          </a:p>
          <a:p>
            <a:pPr marL="285750" indent="-285750" algn="l" eaLnBrk="1" hangingPunct="1">
              <a:buFont typeface="Arial" pitchFamily="34" charset="0"/>
              <a:buChar char="•"/>
              <a:defRPr/>
            </a:pPr>
            <a:endParaRPr lang="en-GB" dirty="0" smtClean="0">
              <a:solidFill>
                <a:schemeClr val="tx1"/>
              </a:solidFill>
            </a:endParaRPr>
          </a:p>
          <a:p>
            <a:pPr marL="285750" indent="-285750" algn="l" eaLnBrk="1" hangingPunct="1">
              <a:buFont typeface="Arial" pitchFamily="34" charset="0"/>
              <a:buChar char="•"/>
              <a:defRPr/>
            </a:pPr>
            <a:endParaRPr lang="en-GB" dirty="0" smtClean="0">
              <a:solidFill>
                <a:schemeClr val="tx1"/>
              </a:solidFill>
            </a:endParaRPr>
          </a:p>
          <a:p>
            <a:pPr algn="l" eaLnBrk="1" hangingPunct="1">
              <a:defRPr/>
            </a:pPr>
            <a:r>
              <a:rPr lang="en-GB" sz="1600" b="1" dirty="0" smtClean="0">
                <a:solidFill>
                  <a:schemeClr val="tx1"/>
                </a:solidFill>
              </a:rPr>
              <a:t>Actions</a:t>
            </a:r>
          </a:p>
          <a:p>
            <a:pPr marL="285750" indent="-285750" algn="l" eaLnBrk="1" hangingPunct="1">
              <a:buFont typeface="Arial" pitchFamily="34" charset="0"/>
              <a:buChar char="•"/>
              <a:defRPr/>
            </a:pPr>
            <a:r>
              <a:rPr lang="en-GB" sz="1600" dirty="0" smtClean="0">
                <a:solidFill>
                  <a:schemeClr val="tx1"/>
                </a:solidFill>
              </a:rPr>
              <a:t>Identify measures for environmental mainstreaming in an </a:t>
            </a:r>
            <a:r>
              <a:rPr lang="en-GB" sz="1600" smtClean="0">
                <a:solidFill>
                  <a:schemeClr val="tx1"/>
                </a:solidFill>
              </a:rPr>
              <a:t>institutional perspective </a:t>
            </a:r>
            <a:r>
              <a:rPr lang="en-GB" sz="1600" dirty="0" smtClean="0">
                <a:solidFill>
                  <a:schemeClr val="tx1"/>
                </a:solidFill>
              </a:rPr>
              <a:t>to be used in your present programs and projects. </a:t>
            </a:r>
            <a:endParaRPr lang="en-GB" sz="1600" dirty="0">
              <a:solidFill>
                <a:schemeClr val="tx1"/>
              </a:solidFill>
            </a:endParaRPr>
          </a:p>
          <a:p>
            <a:pPr algn="l" eaLnBrk="1" hangingPunct="1">
              <a:defRPr/>
            </a:pPr>
            <a:endParaRPr lang="en-GB" sz="1400" dirty="0" smtClean="0">
              <a:solidFill>
                <a:schemeClr val="tx1"/>
              </a:solidFill>
            </a:endParaRPr>
          </a:p>
          <a:p>
            <a:pPr algn="l" eaLnBrk="1" hangingPunct="1">
              <a:defRPr/>
            </a:pPr>
            <a:r>
              <a:rPr lang="en-GB" sz="1400" dirty="0" smtClean="0">
                <a:solidFill>
                  <a:schemeClr val="tx1"/>
                </a:solidFill>
              </a:rPr>
              <a:t>Relevant factors for good environmental mainstreaming may include: </a:t>
            </a:r>
            <a:endParaRPr lang="en-GB" sz="1400" dirty="0">
              <a:solidFill>
                <a:schemeClr val="tx1"/>
              </a:solidFill>
            </a:endParaRPr>
          </a:p>
          <a:p>
            <a:pPr marL="285750" indent="-285750" algn="l" eaLnBrk="1" hangingPunct="1">
              <a:buFont typeface="Courier New" pitchFamily="49" charset="0"/>
              <a:buChar char="o"/>
              <a:defRPr/>
            </a:pPr>
            <a:r>
              <a:rPr lang="en-GB" sz="1400" dirty="0" smtClean="0">
                <a:solidFill>
                  <a:schemeClr val="tx1"/>
                </a:solidFill>
              </a:rPr>
              <a:t>Visionary environmental and climate policies and national plans</a:t>
            </a:r>
          </a:p>
          <a:p>
            <a:pPr marL="285750" indent="-285750" algn="l" eaLnBrk="1" hangingPunct="1">
              <a:buFont typeface="Courier New" pitchFamily="49" charset="0"/>
              <a:buChar char="o"/>
              <a:defRPr/>
            </a:pPr>
            <a:r>
              <a:rPr lang="en-GB" sz="1400" dirty="0" smtClean="0">
                <a:solidFill>
                  <a:schemeClr val="tx1"/>
                </a:solidFill>
              </a:rPr>
              <a:t>Dynamic and bold </a:t>
            </a:r>
            <a:r>
              <a:rPr lang="en-GB" sz="1400" dirty="0" err="1" smtClean="0">
                <a:solidFill>
                  <a:schemeClr val="tx1"/>
                </a:solidFill>
              </a:rPr>
              <a:t>env</a:t>
            </a:r>
            <a:r>
              <a:rPr lang="en-GB" sz="1400" dirty="0" smtClean="0">
                <a:solidFill>
                  <a:schemeClr val="tx1"/>
                </a:solidFill>
              </a:rPr>
              <a:t>. leadership institutions, national champions</a:t>
            </a:r>
          </a:p>
          <a:p>
            <a:pPr marL="285750" indent="-285750" algn="l" eaLnBrk="1" hangingPunct="1">
              <a:buFont typeface="Courier New" pitchFamily="49" charset="0"/>
              <a:buChar char="o"/>
              <a:defRPr/>
            </a:pPr>
            <a:r>
              <a:rPr lang="en-GB" sz="1400" dirty="0" smtClean="0">
                <a:solidFill>
                  <a:schemeClr val="tx1"/>
                </a:solidFill>
              </a:rPr>
              <a:t>Feasible and realistic </a:t>
            </a:r>
            <a:r>
              <a:rPr lang="en-GB" sz="1400" dirty="0" err="1" smtClean="0">
                <a:solidFill>
                  <a:schemeClr val="tx1"/>
                </a:solidFill>
              </a:rPr>
              <a:t>env</a:t>
            </a:r>
            <a:r>
              <a:rPr lang="en-GB" sz="1400" dirty="0" smtClean="0">
                <a:solidFill>
                  <a:schemeClr val="tx1"/>
                </a:solidFill>
              </a:rPr>
              <a:t>. and climate strategies to fulfil visions</a:t>
            </a:r>
          </a:p>
          <a:p>
            <a:pPr marL="285750" indent="-285750" algn="l" eaLnBrk="1" hangingPunct="1">
              <a:buFont typeface="Courier New" pitchFamily="49" charset="0"/>
              <a:buChar char="o"/>
              <a:defRPr/>
            </a:pPr>
            <a:r>
              <a:rPr lang="en-GB" sz="1400" dirty="0" smtClean="0">
                <a:solidFill>
                  <a:schemeClr val="tx1"/>
                </a:solidFill>
              </a:rPr>
              <a:t>Clear national </a:t>
            </a:r>
            <a:r>
              <a:rPr lang="en-GB" sz="1400" dirty="0" err="1" smtClean="0">
                <a:solidFill>
                  <a:schemeClr val="tx1"/>
                </a:solidFill>
              </a:rPr>
              <a:t>env</a:t>
            </a:r>
            <a:r>
              <a:rPr lang="en-GB" sz="1400" dirty="0" smtClean="0">
                <a:solidFill>
                  <a:schemeClr val="tx1"/>
                </a:solidFill>
              </a:rPr>
              <a:t>. structures with relevant institutions involved</a:t>
            </a:r>
          </a:p>
          <a:p>
            <a:pPr marL="285750" indent="-285750" algn="l" eaLnBrk="1" hangingPunct="1">
              <a:buFont typeface="Courier New" pitchFamily="49" charset="0"/>
              <a:buChar char="o"/>
              <a:defRPr/>
            </a:pPr>
            <a:r>
              <a:rPr lang="en-GB" sz="1400" dirty="0" smtClean="0">
                <a:solidFill>
                  <a:schemeClr val="tx1"/>
                </a:solidFill>
              </a:rPr>
              <a:t>Well coordinated national environmental efforts and climate efforts</a:t>
            </a:r>
          </a:p>
          <a:p>
            <a:pPr marL="285750" indent="-285750" algn="l" eaLnBrk="1" hangingPunct="1">
              <a:buFont typeface="Courier New" pitchFamily="49" charset="0"/>
              <a:buChar char="o"/>
              <a:defRPr/>
            </a:pPr>
            <a:r>
              <a:rPr lang="en-GB" sz="1400" dirty="0" smtClean="0">
                <a:solidFill>
                  <a:schemeClr val="tx1"/>
                </a:solidFill>
              </a:rPr>
              <a:t>Good participatory environmental processes</a:t>
            </a:r>
          </a:p>
          <a:p>
            <a:pPr marL="285750" indent="-285750" algn="l" eaLnBrk="1" hangingPunct="1">
              <a:buFont typeface="Courier New" pitchFamily="49" charset="0"/>
              <a:buChar char="o"/>
              <a:defRPr/>
            </a:pPr>
            <a:r>
              <a:rPr lang="en-GB" sz="1400" dirty="0" smtClean="0">
                <a:solidFill>
                  <a:schemeClr val="tx1"/>
                </a:solidFill>
              </a:rPr>
              <a:t>Strategic capacity building programmes in close cooperation</a:t>
            </a:r>
          </a:p>
          <a:p>
            <a:pPr marL="285750" indent="-285750" algn="l" eaLnBrk="1" hangingPunct="1">
              <a:buFont typeface="Courier New" pitchFamily="49" charset="0"/>
              <a:buChar char="o"/>
              <a:defRPr/>
            </a:pPr>
            <a:r>
              <a:rPr lang="en-GB" sz="1400" dirty="0" smtClean="0">
                <a:solidFill>
                  <a:schemeClr val="tx1"/>
                </a:solidFill>
              </a:rPr>
              <a:t>Adequate involvement of researchers in programming and implementation</a:t>
            </a:r>
          </a:p>
          <a:p>
            <a:pPr marL="285750" indent="-285750" algn="l" eaLnBrk="1" hangingPunct="1">
              <a:buFont typeface="Arial" pitchFamily="34" charset="0"/>
              <a:buChar char="•"/>
              <a:defRPr/>
            </a:pPr>
            <a:endParaRPr lang="da-DK" dirty="0" smtClean="0">
              <a:solidFill>
                <a:schemeClr val="tx1"/>
              </a:solidFill>
            </a:endParaRPr>
          </a:p>
          <a:p>
            <a:pPr marL="285750" indent="-285750" algn="l" eaLnBrk="1" hangingPunct="1">
              <a:buFont typeface="Arial" pitchFamily="34" charset="0"/>
              <a:buChar char="•"/>
              <a:defRPr/>
            </a:pPr>
            <a:endParaRPr lang="da-DK" dirty="0" smtClean="0">
              <a:solidFill>
                <a:schemeClr val="tx1"/>
              </a:solidFill>
            </a:endParaRPr>
          </a:p>
          <a:p>
            <a:pPr marL="285750" indent="-285750" algn="l" eaLnBrk="1" hangingPunct="1">
              <a:buFont typeface="Arial" pitchFamily="34" charset="0"/>
              <a:buChar char="•"/>
              <a:defRPr/>
            </a:pPr>
            <a:endParaRPr lang="da-DK" dirty="0" smtClean="0">
              <a:solidFill>
                <a:schemeClr val="tx1"/>
              </a:solidFill>
            </a:endParaRPr>
          </a:p>
          <a:p>
            <a:pPr algn="l" eaLnBrk="1" hangingPunct="1">
              <a:defRPr/>
            </a:pPr>
            <a:endParaRPr lang="da-DK" dirty="0" smtClean="0">
              <a:solidFill>
                <a:schemeClr val="tx1"/>
              </a:solidFill>
            </a:endParaRPr>
          </a:p>
          <a:p>
            <a:pPr algn="l" eaLnBrk="1" hangingPunct="1">
              <a:defRPr/>
            </a:pPr>
            <a:r>
              <a:rPr lang="da-DK" dirty="0" smtClean="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1795279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9850"/>
            <a:ext cx="8229600" cy="936625"/>
          </a:xfrm>
        </p:spPr>
        <p:txBody>
          <a:bodyPr/>
          <a:lstStyle/>
          <a:p>
            <a:r>
              <a:rPr lang="da-DK" dirty="0" smtClean="0"/>
              <a:t>Resources </a:t>
            </a:r>
            <a:r>
              <a:rPr lang="da-DK" dirty="0" smtClean="0">
                <a:solidFill>
                  <a:srgbClr val="00B050"/>
                </a:solidFill>
              </a:rPr>
              <a:t>(a bit </a:t>
            </a:r>
            <a:r>
              <a:rPr lang="da-DK" dirty="0" err="1" smtClean="0">
                <a:solidFill>
                  <a:srgbClr val="00B050"/>
                </a:solidFill>
              </a:rPr>
              <a:t>thin</a:t>
            </a:r>
            <a:r>
              <a:rPr lang="da-DK" dirty="0" smtClean="0">
                <a:solidFill>
                  <a:srgbClr val="00B050"/>
                </a:solidFill>
              </a:rPr>
              <a:t>... Will look)</a:t>
            </a:r>
            <a:endParaRPr lang="en-US" dirty="0">
              <a:solidFill>
                <a:srgbClr val="00B050"/>
              </a:solidFill>
            </a:endParaRPr>
          </a:p>
        </p:txBody>
      </p:sp>
      <p:sp>
        <p:nvSpPr>
          <p:cNvPr id="4" name="Content Placeholder 3"/>
          <p:cNvSpPr>
            <a:spLocks noGrp="1"/>
          </p:cNvSpPr>
          <p:nvPr>
            <p:ph idx="1"/>
          </p:nvPr>
        </p:nvSpPr>
        <p:spPr/>
        <p:txBody>
          <a:bodyPr/>
          <a:lstStyle/>
          <a:p>
            <a:pPr>
              <a:buNone/>
            </a:pPr>
            <a:r>
              <a:rPr lang="da-DK" sz="1800" dirty="0" smtClean="0"/>
              <a:t>Overall</a:t>
            </a:r>
          </a:p>
          <a:p>
            <a:pPr>
              <a:buNone/>
            </a:pPr>
            <a:r>
              <a:rPr lang="da-DK" sz="1600" i="0" dirty="0"/>
              <a:t>EU Guidelines on the Integration of Environment and </a:t>
            </a:r>
            <a:r>
              <a:rPr lang="da-DK" sz="1600" i="0" dirty="0" err="1"/>
              <a:t>Climate</a:t>
            </a:r>
            <a:r>
              <a:rPr lang="da-DK" sz="1600" i="0" dirty="0"/>
              <a:t> Change in Development </a:t>
            </a:r>
            <a:r>
              <a:rPr lang="da-DK" sz="1600" i="0" dirty="0" err="1"/>
              <a:t>Cooperation</a:t>
            </a:r>
            <a:endParaRPr lang="da-DK" sz="1600" i="0" dirty="0"/>
          </a:p>
          <a:p>
            <a:pPr>
              <a:buNone/>
            </a:pPr>
            <a:endParaRPr lang="da-DK" sz="1800" dirty="0"/>
          </a:p>
          <a:p>
            <a:pPr>
              <a:buNone/>
            </a:pPr>
            <a:r>
              <a:rPr lang="da-DK" sz="1800" dirty="0" err="1" smtClean="0"/>
              <a:t>Institutional</a:t>
            </a:r>
            <a:endParaRPr lang="da-DK" sz="1800" dirty="0" smtClean="0"/>
          </a:p>
          <a:p>
            <a:pPr>
              <a:buNone/>
            </a:pPr>
            <a:r>
              <a:rPr lang="da-DK" sz="1600" i="0" dirty="0"/>
              <a:t>Dalal-</a:t>
            </a:r>
            <a:r>
              <a:rPr lang="da-DK" sz="1600" i="0" dirty="0" err="1"/>
              <a:t>Clayton</a:t>
            </a:r>
            <a:r>
              <a:rPr lang="da-DK" sz="1600" i="0" dirty="0"/>
              <a:t> and </a:t>
            </a:r>
            <a:r>
              <a:rPr lang="da-DK" sz="1600" i="0" dirty="0" smtClean="0"/>
              <a:t>Bass</a:t>
            </a:r>
            <a:r>
              <a:rPr lang="da-DK" sz="1600" i="0" dirty="0"/>
              <a:t>: </a:t>
            </a:r>
            <a:r>
              <a:rPr lang="da-DK" sz="1600" i="0" dirty="0" err="1"/>
              <a:t>Environmental</a:t>
            </a:r>
            <a:r>
              <a:rPr lang="da-DK" sz="1600" i="0" dirty="0"/>
              <a:t> </a:t>
            </a:r>
            <a:r>
              <a:rPr lang="da-DK" sz="1600" i="0" dirty="0" err="1"/>
              <a:t>mainstreaming</a:t>
            </a:r>
            <a:r>
              <a:rPr lang="da-DK" sz="1600" i="0" dirty="0"/>
              <a:t> </a:t>
            </a:r>
            <a:r>
              <a:rPr lang="da-DK" sz="1600" i="0" dirty="0" err="1"/>
              <a:t>diagnostics</a:t>
            </a:r>
            <a:endParaRPr lang="da-DK" sz="1600" i="0" dirty="0"/>
          </a:p>
          <a:p>
            <a:pPr>
              <a:buNone/>
            </a:pPr>
            <a:endParaRPr lang="en-US" sz="1800" dirty="0" smtClean="0"/>
          </a:p>
          <a:p>
            <a:pPr>
              <a:buNone/>
            </a:pPr>
            <a:r>
              <a:rPr lang="en-US" sz="1800" dirty="0" smtClean="0"/>
              <a:t>Capacity Development</a:t>
            </a:r>
          </a:p>
          <a:p>
            <a:pPr>
              <a:buNone/>
            </a:pPr>
            <a:r>
              <a:rPr lang="en-US" sz="1600" i="0" dirty="0" smtClean="0"/>
              <a:t>Ministry of Foreign Affairs of Denmark: Addressing Capacity Development in Danish Development Cooperation</a:t>
            </a:r>
            <a:endParaRPr lang="en-US" sz="1600" i="0" dirty="0"/>
          </a:p>
        </p:txBody>
      </p:sp>
      <p:sp>
        <p:nvSpPr>
          <p:cNvPr id="3" name="Slide Number Placeholder 2"/>
          <p:cNvSpPr>
            <a:spLocks noGrp="1"/>
          </p:cNvSpPr>
          <p:nvPr>
            <p:ph type="sldNum" sz="quarter" idx="12"/>
          </p:nvPr>
        </p:nvSpPr>
        <p:spPr/>
        <p:txBody>
          <a:bodyPr/>
          <a:lstStyle/>
          <a:p>
            <a:pPr>
              <a:defRPr/>
            </a:pPr>
            <a:fld id="{315A5415-EC39-4ABD-B2D1-376FD9DBC68B}" type="slidenum">
              <a:rPr lang="en-GB" smtClean="0"/>
              <a:pPr>
                <a:defRPr/>
              </a:pPr>
              <a:t>34</a:t>
            </a:fld>
            <a:endParaRPr lang="en-GB" dirty="0"/>
          </a:p>
        </p:txBody>
      </p:sp>
    </p:spTree>
    <p:extLst>
      <p:ext uri="{BB962C8B-B14F-4D97-AF65-F5344CB8AC3E}">
        <p14:creationId xmlns:p14="http://schemas.microsoft.com/office/powerpoint/2010/main" val="950392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0" eaLnBrk="1" hangingPunct="1"/>
            <a:r>
              <a:rPr lang="en-GB" sz="2800" smtClean="0">
                <a:ea typeface="ＭＳ Ｐゴシック" pitchFamily="34" charset="-128"/>
              </a:rPr>
              <a:t>Effective Environmental Mainstreaming</a:t>
            </a:r>
          </a:p>
        </p:txBody>
      </p:sp>
      <p:sp>
        <p:nvSpPr>
          <p:cNvPr id="385027" name="Rectangle 3"/>
          <p:cNvSpPr>
            <a:spLocks noGrp="1" noChangeArrowheads="1"/>
          </p:cNvSpPr>
          <p:nvPr>
            <p:ph type="body" idx="1"/>
          </p:nvPr>
        </p:nvSpPr>
        <p:spPr>
          <a:xfrm>
            <a:off x="611559" y="2564904"/>
            <a:ext cx="8224215" cy="3096343"/>
          </a:xfrm>
        </p:spPr>
        <p:txBody>
          <a:bodyPr/>
          <a:lstStyle/>
          <a:p>
            <a:pPr>
              <a:spcBef>
                <a:spcPts val="600"/>
              </a:spcBef>
              <a:spcAft>
                <a:spcPts val="600"/>
              </a:spcAft>
              <a:buFontTx/>
              <a:buNone/>
            </a:pPr>
            <a:endParaRPr lang="da-DK" i="0" dirty="0" smtClean="0">
              <a:ea typeface="ＭＳ Ｐゴシック" pitchFamily="34" charset="-128"/>
            </a:endParaRPr>
          </a:p>
          <a:p>
            <a:pPr>
              <a:spcBef>
                <a:spcPts val="600"/>
              </a:spcBef>
              <a:spcAft>
                <a:spcPts val="600"/>
              </a:spcAft>
              <a:buFontTx/>
              <a:buNone/>
            </a:pPr>
            <a:r>
              <a:rPr lang="en-GB" i="0" dirty="0" smtClean="0">
                <a:ea typeface="ＭＳ Ｐゴシック" pitchFamily="34" charset="-128"/>
              </a:rPr>
              <a:t>But what about the EU delegations themselves?</a:t>
            </a:r>
          </a:p>
          <a:p>
            <a:pPr>
              <a:spcBef>
                <a:spcPts val="600"/>
              </a:spcBef>
              <a:spcAft>
                <a:spcPts val="600"/>
              </a:spcAft>
              <a:buFontTx/>
              <a:buChar char="-"/>
            </a:pPr>
            <a:endParaRPr lang="da-DK" sz="1800" i="0" dirty="0" smtClean="0">
              <a:ea typeface="ＭＳ Ｐゴシック" pitchFamily="34" charset="-128"/>
            </a:endParaRPr>
          </a:p>
          <a:p>
            <a:pPr>
              <a:spcBef>
                <a:spcPts val="600"/>
              </a:spcBef>
              <a:spcAft>
                <a:spcPts val="600"/>
              </a:spcAft>
              <a:buFontTx/>
              <a:buChar char="-"/>
            </a:pPr>
            <a:r>
              <a:rPr lang="da-DK" sz="1800" b="1" i="0" dirty="0" smtClean="0">
                <a:ea typeface="ＭＳ Ｐゴシック" pitchFamily="34" charset="-128"/>
              </a:rPr>
              <a:t>Clear </a:t>
            </a:r>
            <a:r>
              <a:rPr lang="da-DK" sz="1800" b="1" i="0" dirty="0" err="1" smtClean="0">
                <a:ea typeface="ＭＳ Ｐゴシック" pitchFamily="34" charset="-128"/>
              </a:rPr>
              <a:t>environmental</a:t>
            </a:r>
            <a:r>
              <a:rPr lang="da-DK" sz="1800" b="1" i="0" dirty="0" smtClean="0">
                <a:ea typeface="ＭＳ Ｐゴシック" pitchFamily="34" charset="-128"/>
              </a:rPr>
              <a:t> vision and </a:t>
            </a:r>
            <a:r>
              <a:rPr lang="da-DK" sz="1800" b="1" i="0" dirty="0" err="1" smtClean="0">
                <a:ea typeface="ＭＳ Ｐゴシック" pitchFamily="34" charset="-128"/>
              </a:rPr>
              <a:t>leadership</a:t>
            </a:r>
            <a:r>
              <a:rPr lang="da-DK" sz="1800" b="1" i="0" dirty="0" smtClean="0">
                <a:ea typeface="ＭＳ Ｐゴシック" pitchFamily="34" charset="-128"/>
              </a:rPr>
              <a:t>?</a:t>
            </a:r>
          </a:p>
          <a:p>
            <a:pPr>
              <a:spcBef>
                <a:spcPts val="600"/>
              </a:spcBef>
              <a:spcAft>
                <a:spcPts val="600"/>
              </a:spcAft>
              <a:buFontTx/>
              <a:buChar char="-"/>
            </a:pPr>
            <a:r>
              <a:rPr lang="da-DK" sz="1800" b="1" i="0" dirty="0" err="1" smtClean="0">
                <a:ea typeface="ＭＳ Ｐゴシック" pitchFamily="34" charset="-128"/>
              </a:rPr>
              <a:t>Strategy</a:t>
            </a:r>
            <a:r>
              <a:rPr lang="da-DK" sz="1800" b="1" i="0" dirty="0" smtClean="0">
                <a:ea typeface="ＭＳ Ｐゴシック" pitchFamily="34" charset="-128"/>
              </a:rPr>
              <a:t> and systems for </a:t>
            </a:r>
            <a:r>
              <a:rPr lang="da-DK" sz="1800" b="1" i="0" dirty="0" err="1" smtClean="0">
                <a:ea typeface="ＭＳ Ｐゴシック" pitchFamily="34" charset="-128"/>
              </a:rPr>
              <a:t>environmental</a:t>
            </a:r>
            <a:r>
              <a:rPr lang="da-DK" sz="1800" b="1" i="0" dirty="0" smtClean="0">
                <a:ea typeface="ＭＳ Ｐゴシック" pitchFamily="34" charset="-128"/>
              </a:rPr>
              <a:t> </a:t>
            </a:r>
            <a:r>
              <a:rPr lang="da-DK" sz="1800" b="1" i="0" dirty="0" err="1" smtClean="0">
                <a:ea typeface="ＭＳ Ｐゴシック" pitchFamily="34" charset="-128"/>
              </a:rPr>
              <a:t>mainstreaming</a:t>
            </a:r>
            <a:r>
              <a:rPr lang="da-DK" sz="1800" b="1" i="0" dirty="0" smtClean="0">
                <a:ea typeface="ＭＳ Ｐゴシック" pitchFamily="34" charset="-128"/>
              </a:rPr>
              <a:t>?</a:t>
            </a:r>
          </a:p>
          <a:p>
            <a:pPr>
              <a:spcBef>
                <a:spcPts val="600"/>
              </a:spcBef>
              <a:spcAft>
                <a:spcPts val="600"/>
              </a:spcAft>
              <a:buFontTx/>
              <a:buChar char="-"/>
            </a:pPr>
            <a:endParaRPr lang="da-DK" sz="1800" b="1" i="0" dirty="0" smtClean="0">
              <a:ea typeface="ＭＳ Ｐゴシック" pitchFamily="34" charset="-128"/>
            </a:endParaRPr>
          </a:p>
          <a:p>
            <a:pPr>
              <a:spcBef>
                <a:spcPts val="600"/>
              </a:spcBef>
              <a:spcAft>
                <a:spcPts val="600"/>
              </a:spcAft>
              <a:buFontTx/>
              <a:buNone/>
            </a:pPr>
            <a:r>
              <a:rPr lang="da-DK" i="0" dirty="0" smtClean="0">
                <a:ea typeface="ＭＳ Ｐゴシック" pitchFamily="34" charset="-128"/>
              </a:rPr>
              <a:t> </a:t>
            </a:r>
            <a:endParaRPr lang="en-GB" i="0" dirty="0" smtClean="0">
              <a:ea typeface="ＭＳ Ｐゴシック" pitchFamily="34" charset="-128"/>
            </a:endParaRPr>
          </a:p>
          <a:p>
            <a:pPr>
              <a:spcBef>
                <a:spcPts val="600"/>
              </a:spcBef>
              <a:spcAft>
                <a:spcPts val="600"/>
              </a:spcAft>
              <a:buFontTx/>
              <a:buNone/>
            </a:pPr>
            <a:endParaRPr lang="en-GB" i="0" dirty="0" smtClean="0">
              <a:ea typeface="ＭＳ Ｐゴシック" pitchFamily="34" charset="-128"/>
            </a:endParaRPr>
          </a:p>
          <a:p>
            <a:pPr>
              <a:spcBef>
                <a:spcPts val="600"/>
              </a:spcBef>
              <a:spcAft>
                <a:spcPts val="600"/>
              </a:spcAft>
              <a:buFontTx/>
              <a:buNone/>
            </a:pPr>
            <a:endParaRPr lang="en-GB" i="0" dirty="0" smtClean="0">
              <a:ea typeface="ＭＳ Ｐゴシック" pitchFamily="34" charset="-128"/>
            </a:endParaRPr>
          </a:p>
        </p:txBody>
      </p:sp>
      <p:sp>
        <p:nvSpPr>
          <p:cNvPr id="22532" name="Espace réservé du numéro de diapositive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2E4DD7AE-CA60-44B3-8605-E2B22DC6F0AB}" type="slidenum">
              <a:rPr lang="en-GB" smtClean="0">
                <a:solidFill>
                  <a:srgbClr val="00A6C8"/>
                </a:solidFill>
                <a:latin typeface="Verdana" pitchFamily="34" charset="0"/>
              </a:rPr>
              <a:pPr eaLnBrk="1" hangingPunct="1"/>
              <a:t>4</a:t>
            </a:fld>
            <a:endParaRPr lang="en-GB" smtClean="0">
              <a:solidFill>
                <a:srgbClr val="00A6C8"/>
              </a:solidFill>
              <a:latin typeface="Verdana" pitchFamily="34" charset="0"/>
            </a:endParaRPr>
          </a:p>
        </p:txBody>
      </p:sp>
      <p:sp>
        <p:nvSpPr>
          <p:cNvPr id="6" name="Rektangel 5"/>
          <p:cNvSpPr/>
          <p:nvPr/>
        </p:nvSpPr>
        <p:spPr>
          <a:xfrm>
            <a:off x="453378" y="1700808"/>
            <a:ext cx="8382397" cy="1200329"/>
          </a:xfrm>
          <a:prstGeom prst="rect">
            <a:avLst/>
          </a:prstGeom>
        </p:spPr>
        <p:txBody>
          <a:bodyPr wrap="square">
            <a:spAutoFit/>
          </a:bodyPr>
          <a:lstStyle/>
          <a:p>
            <a:pPr marL="342900" lvl="0" indent="-342900" eaLnBrk="0" hangingPunct="0">
              <a:spcBef>
                <a:spcPts val="600"/>
              </a:spcBef>
              <a:spcAft>
                <a:spcPts val="600"/>
              </a:spcAft>
              <a:buClr>
                <a:srgbClr val="FFFFFF"/>
              </a:buClr>
            </a:pPr>
            <a:r>
              <a:rPr lang="en-GB" sz="2400" b="1" kern="0" dirty="0" smtClean="0">
                <a:latin typeface="Verdana"/>
                <a:ea typeface="ＭＳ Ｐゴシック" pitchFamily="34" charset="-128"/>
              </a:rPr>
              <a:t>Integrated institutional development </a:t>
            </a:r>
            <a:r>
              <a:rPr lang="en-GB" sz="2400" b="1" kern="0" dirty="0" smtClean="0">
                <a:latin typeface="Verdana"/>
                <a:ea typeface="ＭＳ Ｐゴシック" pitchFamily="34" charset="-128"/>
              </a:rPr>
              <a:t>approach </a:t>
            </a:r>
            <a:r>
              <a:rPr lang="en-GB" sz="2400" b="1" kern="0" dirty="0" smtClean="0">
                <a:solidFill>
                  <a:srgbClr val="00B050"/>
                </a:solidFill>
                <a:latin typeface="Verdana"/>
                <a:ea typeface="ＭＳ Ｐゴシック" pitchFamily="34" charset="-128"/>
              </a:rPr>
              <a:t>– I like the slide, but leave for Day 1 only perhaps?</a:t>
            </a:r>
            <a:endParaRPr lang="en-GB" sz="2400" b="1" kern="0" dirty="0">
              <a:solidFill>
                <a:srgbClr val="00B050"/>
              </a:solidFill>
              <a:latin typeface="Verdana"/>
              <a:ea typeface="ＭＳ Ｐゴシック" pitchFamily="34" charset="-128"/>
            </a:endParaRPr>
          </a:p>
        </p:txBody>
      </p:sp>
    </p:spTree>
    <p:extLst>
      <p:ext uri="{BB962C8B-B14F-4D97-AF65-F5344CB8AC3E}">
        <p14:creationId xmlns:p14="http://schemas.microsoft.com/office/powerpoint/2010/main" val="14380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nodeType="withEffect">
                                  <p:stCondLst>
                                    <p:cond delay="0"/>
                                  </p:stCondLst>
                                  <p:childTnLst>
                                    <p:set>
                                      <p:cBhvr>
                                        <p:cTn id="9" dur="1" fill="hold">
                                          <p:stCondLst>
                                            <p:cond delay="0"/>
                                          </p:stCondLst>
                                        </p:cTn>
                                        <p:tgtEl>
                                          <p:spTgt spid="385027">
                                            <p:txEl>
                                              <p:pRg st="1" end="1"/>
                                            </p:txEl>
                                          </p:spTgt>
                                        </p:tgtEl>
                                        <p:attrNameLst>
                                          <p:attrName>style.visibility</p:attrName>
                                        </p:attrNameLst>
                                      </p:cBhvr>
                                      <p:to>
                                        <p:strVal val="visible"/>
                                      </p:to>
                                    </p:set>
                                    <p:anim calcmode="lin" valueType="num">
                                      <p:cBhvr additive="base">
                                        <p:cTn id="10" dur="500" fill="hold"/>
                                        <p:tgtEl>
                                          <p:spTgt spid="385027">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85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502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85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z="2800" dirty="0" smtClean="0">
                <a:solidFill>
                  <a:schemeClr val="bg1"/>
                </a:solidFill>
                <a:ea typeface="ＭＳ Ｐゴシック" pitchFamily="34" charset="-128"/>
              </a:rPr>
              <a:t>Entry points for mainstreaming in </a:t>
            </a:r>
            <a:br>
              <a:rPr lang="en-GB" sz="2800" dirty="0" smtClean="0">
                <a:solidFill>
                  <a:schemeClr val="bg1"/>
                </a:solidFill>
                <a:ea typeface="ＭＳ Ｐゴシック" pitchFamily="34" charset="-128"/>
              </a:rPr>
            </a:br>
            <a:r>
              <a:rPr lang="en-GB" sz="2800" dirty="0" smtClean="0">
                <a:solidFill>
                  <a:schemeClr val="bg1"/>
                </a:solidFill>
                <a:ea typeface="ＭＳ Ｐゴシック" pitchFamily="34" charset="-128"/>
              </a:rPr>
              <a:t>the policy cycle</a:t>
            </a:r>
          </a:p>
        </p:txBody>
      </p:sp>
      <p:pic>
        <p:nvPicPr>
          <p:cNvPr id="1027" name="Picture 3" descr="_Pic3"/>
          <p:cNvPicPr>
            <a:picLocks noChangeAspect="1" noChangeArrowheads="1"/>
          </p:cNvPicPr>
          <p:nvPr/>
        </p:nvPicPr>
        <p:blipFill>
          <a:blip r:embed="rId3" cstate="print"/>
          <a:srcRect l="21390"/>
          <a:stretch>
            <a:fillRect/>
          </a:stretch>
        </p:blipFill>
        <p:spPr bwMode="auto">
          <a:xfrm>
            <a:off x="1371600" y="1457908"/>
            <a:ext cx="5910385" cy="4704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56" name="TextBox 7"/>
          <p:cNvSpPr txBox="1">
            <a:spLocks noChangeArrowheads="1"/>
          </p:cNvSpPr>
          <p:nvPr/>
        </p:nvSpPr>
        <p:spPr bwMode="auto">
          <a:xfrm>
            <a:off x="3717925" y="3414713"/>
            <a:ext cx="1676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b="1"/>
              <a:t>National development planning</a:t>
            </a:r>
          </a:p>
        </p:txBody>
      </p:sp>
      <p:sp>
        <p:nvSpPr>
          <p:cNvPr id="23557" name="TextBox 8"/>
          <p:cNvSpPr txBox="1">
            <a:spLocks noChangeArrowheads="1"/>
          </p:cNvSpPr>
          <p:nvPr/>
        </p:nvSpPr>
        <p:spPr bwMode="auto">
          <a:xfrm>
            <a:off x="2422525" y="2390775"/>
            <a:ext cx="152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a:t>Agenda setting</a:t>
            </a:r>
          </a:p>
        </p:txBody>
      </p:sp>
      <p:sp>
        <p:nvSpPr>
          <p:cNvPr id="23558" name="TextBox 9"/>
          <p:cNvSpPr txBox="1">
            <a:spLocks noChangeArrowheads="1"/>
          </p:cNvSpPr>
          <p:nvPr/>
        </p:nvSpPr>
        <p:spPr bwMode="auto">
          <a:xfrm>
            <a:off x="5470525" y="3381375"/>
            <a:ext cx="152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a:t>Policy making</a:t>
            </a:r>
          </a:p>
        </p:txBody>
      </p:sp>
      <p:sp>
        <p:nvSpPr>
          <p:cNvPr id="23559" name="TextBox 10"/>
          <p:cNvSpPr txBox="1">
            <a:spLocks noChangeArrowheads="1"/>
          </p:cNvSpPr>
          <p:nvPr/>
        </p:nvSpPr>
        <p:spPr bwMode="auto">
          <a:xfrm>
            <a:off x="3184525" y="5019675"/>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a:t>Implementation &amp; monitoring</a:t>
            </a:r>
          </a:p>
        </p:txBody>
      </p:sp>
      <p:sp>
        <p:nvSpPr>
          <p:cNvPr id="12" name="Rounded Rectangular Callout 11"/>
          <p:cNvSpPr/>
          <p:nvPr/>
        </p:nvSpPr>
        <p:spPr>
          <a:xfrm>
            <a:off x="457200" y="1600200"/>
            <a:ext cx="1752600" cy="1066800"/>
          </a:xfrm>
          <a:prstGeom prst="wedgeRoundRectCallout">
            <a:avLst>
              <a:gd name="adj1" fmla="val 77624"/>
              <a:gd name="adj2" fmla="val 54205"/>
              <a:gd name="adj3" fmla="val 16667"/>
            </a:avLst>
          </a:prstGeom>
          <a:solidFill>
            <a:srgbClr val="3166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b="1" dirty="0"/>
              <a:t>Finding the entry points &amp; making the case</a:t>
            </a:r>
          </a:p>
        </p:txBody>
      </p:sp>
      <p:sp>
        <p:nvSpPr>
          <p:cNvPr id="13" name="Rounded Rectangular Callout 12"/>
          <p:cNvSpPr/>
          <p:nvPr/>
        </p:nvSpPr>
        <p:spPr>
          <a:xfrm>
            <a:off x="6629400" y="2057399"/>
            <a:ext cx="2268538" cy="1515617"/>
          </a:xfrm>
          <a:prstGeom prst="wedgeRoundRectCallout">
            <a:avLst>
              <a:gd name="adj1" fmla="val -62726"/>
              <a:gd name="adj2" fmla="val 50033"/>
              <a:gd name="adj3" fmla="val 16667"/>
            </a:avLst>
          </a:prstGeom>
          <a:solidFill>
            <a:srgbClr val="3166C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b="1" dirty="0"/>
              <a:t>Mainstreaming </a:t>
            </a:r>
            <a:r>
              <a:rPr lang="en-GB" sz="1600" b="1" dirty="0" err="1"/>
              <a:t>E</a:t>
            </a:r>
            <a:r>
              <a:rPr lang="en-GB" sz="1600" b="1" dirty="0" err="1" smtClean="0"/>
              <a:t>nv</a:t>
            </a:r>
            <a:r>
              <a:rPr lang="en-GB" sz="1600" b="1" dirty="0" smtClean="0"/>
              <a:t>. &amp; CC </a:t>
            </a:r>
            <a:r>
              <a:rPr lang="en-GB" sz="1600" b="1" dirty="0"/>
              <a:t>into </a:t>
            </a:r>
            <a:r>
              <a:rPr lang="en-GB" sz="1600" b="1" dirty="0" smtClean="0"/>
              <a:t>institutions, policy </a:t>
            </a:r>
            <a:r>
              <a:rPr lang="en-GB" sz="1600" b="1" dirty="0"/>
              <a:t>&amp; planning processes</a:t>
            </a:r>
          </a:p>
        </p:txBody>
      </p:sp>
      <p:sp>
        <p:nvSpPr>
          <p:cNvPr id="14" name="Rounded Rectangular Callout 13"/>
          <p:cNvSpPr>
            <a:spLocks noChangeArrowheads="1"/>
          </p:cNvSpPr>
          <p:nvPr/>
        </p:nvSpPr>
        <p:spPr bwMode="auto">
          <a:xfrm>
            <a:off x="107950" y="5257800"/>
            <a:ext cx="2330450" cy="990600"/>
          </a:xfrm>
          <a:prstGeom prst="wedgeRoundRectCallout">
            <a:avLst>
              <a:gd name="adj1" fmla="val 90509"/>
              <a:gd name="adj2" fmla="val -33495"/>
              <a:gd name="adj3" fmla="val 16667"/>
            </a:avLst>
          </a:prstGeom>
          <a:solidFill>
            <a:srgbClr val="3166CF"/>
          </a:solidFill>
          <a:ln w="25400" algn="ctr">
            <a:solidFill>
              <a:srgbClr val="005F7B"/>
            </a:solidFill>
            <a:miter lim="800000"/>
            <a:headEnd/>
            <a:tailEnd/>
          </a:ln>
        </p:spPr>
        <p:txBody>
          <a:bodyPr anchor="ctr"/>
          <a:lstStyle/>
          <a:p>
            <a:pPr>
              <a:defRPr/>
            </a:pPr>
            <a:r>
              <a:rPr lang="en-GB" sz="1600" b="1" dirty="0">
                <a:solidFill>
                  <a:schemeClr val="lt1"/>
                </a:solidFill>
                <a:latin typeface="+mn-lt"/>
              </a:rPr>
              <a:t>Meeting the implementation challenge</a:t>
            </a:r>
          </a:p>
        </p:txBody>
      </p:sp>
      <p:sp>
        <p:nvSpPr>
          <p:cNvPr id="23563" name="TextBox 14"/>
          <p:cNvSpPr txBox="1">
            <a:spLocks noChangeArrowheads="1"/>
          </p:cNvSpPr>
          <p:nvPr/>
        </p:nvSpPr>
        <p:spPr bwMode="auto">
          <a:xfrm>
            <a:off x="2057400" y="6397625"/>
            <a:ext cx="6840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400"/>
              <a:t>Adapted from: UNDP-UNEP (2009) Figure 3.2, p. 15</a:t>
            </a:r>
          </a:p>
        </p:txBody>
      </p:sp>
    </p:spTree>
    <p:extLst>
      <p:ext uri="{BB962C8B-B14F-4D97-AF65-F5344CB8AC3E}">
        <p14:creationId xmlns:p14="http://schemas.microsoft.com/office/powerpoint/2010/main" val="2708633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188" y="333375"/>
            <a:ext cx="25209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b="1" dirty="0">
                <a:solidFill>
                  <a:schemeClr val="tx1"/>
                </a:solidFill>
                <a:latin typeface="Calibri" pitchFamily="34" charset="0"/>
                <a:cs typeface="Calibri" pitchFamily="34" charset="0"/>
              </a:rPr>
              <a:t>Finding the entry points and making the case</a:t>
            </a:r>
          </a:p>
        </p:txBody>
      </p:sp>
      <p:sp>
        <p:nvSpPr>
          <p:cNvPr id="5" name="Rounded Rectangle 4"/>
          <p:cNvSpPr/>
          <p:nvPr/>
        </p:nvSpPr>
        <p:spPr>
          <a:xfrm>
            <a:off x="3455988" y="333375"/>
            <a:ext cx="25209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b="1" dirty="0">
                <a:solidFill>
                  <a:schemeClr val="tx1"/>
                </a:solidFill>
                <a:latin typeface="Calibri" pitchFamily="34" charset="0"/>
                <a:cs typeface="Calibri" pitchFamily="34" charset="0"/>
              </a:rPr>
              <a:t>Mainstreaming CC into policy and planning processes</a:t>
            </a:r>
          </a:p>
        </p:txBody>
      </p:sp>
      <p:sp>
        <p:nvSpPr>
          <p:cNvPr id="6" name="Rounded Rectangle 5"/>
          <p:cNvSpPr/>
          <p:nvPr/>
        </p:nvSpPr>
        <p:spPr>
          <a:xfrm>
            <a:off x="6300788" y="333375"/>
            <a:ext cx="251936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b="1" dirty="0">
                <a:solidFill>
                  <a:schemeClr val="tx1"/>
                </a:solidFill>
                <a:latin typeface="Calibri" pitchFamily="34" charset="0"/>
                <a:cs typeface="Calibri" pitchFamily="34" charset="0"/>
              </a:rPr>
              <a:t>Meeting the implementation challenge</a:t>
            </a:r>
          </a:p>
        </p:txBody>
      </p:sp>
      <p:sp>
        <p:nvSpPr>
          <p:cNvPr id="7" name="Rounded Rectangle 6"/>
          <p:cNvSpPr/>
          <p:nvPr/>
        </p:nvSpPr>
        <p:spPr>
          <a:xfrm>
            <a:off x="612775" y="1295400"/>
            <a:ext cx="2519363" cy="163195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Preliminary assessments</a:t>
            </a:r>
          </a:p>
          <a:p>
            <a:pPr>
              <a:defRPr/>
            </a:pPr>
            <a:r>
              <a:rPr lang="en-GB" sz="1500" dirty="0">
                <a:solidFill>
                  <a:srgbClr val="002060"/>
                </a:solidFill>
                <a:latin typeface="Calibri" pitchFamily="34" charset="0"/>
                <a:cs typeface="Calibri" pitchFamily="34" charset="0"/>
              </a:rPr>
              <a:t>Understanding CC–development linkages</a:t>
            </a:r>
          </a:p>
          <a:p>
            <a:pPr>
              <a:defRPr/>
            </a:pPr>
            <a:r>
              <a:rPr lang="en-GB" sz="1500" dirty="0">
                <a:solidFill>
                  <a:srgbClr val="002060"/>
                </a:solidFill>
                <a:latin typeface="Calibri" pitchFamily="34" charset="0"/>
                <a:cs typeface="Calibri" pitchFamily="34" charset="0"/>
              </a:rPr>
              <a:t>Understanding the science</a:t>
            </a:r>
          </a:p>
          <a:p>
            <a:pPr>
              <a:defRPr/>
            </a:pPr>
            <a:r>
              <a:rPr lang="en-GB" sz="1500" dirty="0">
                <a:solidFill>
                  <a:srgbClr val="002060"/>
                </a:solidFill>
                <a:latin typeface="Calibri" pitchFamily="34" charset="0"/>
                <a:cs typeface="Calibri" pitchFamily="34" charset="0"/>
              </a:rPr>
              <a:t>Understanding climate-related uncertainties</a:t>
            </a:r>
          </a:p>
        </p:txBody>
      </p:sp>
      <p:sp>
        <p:nvSpPr>
          <p:cNvPr id="8" name="Rounded Rectangle 7"/>
          <p:cNvSpPr/>
          <p:nvPr/>
        </p:nvSpPr>
        <p:spPr>
          <a:xfrm>
            <a:off x="611188" y="3024188"/>
            <a:ext cx="2519362" cy="139858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Raising awareness and building partnerships</a:t>
            </a:r>
          </a:p>
          <a:p>
            <a:pPr>
              <a:defRPr/>
            </a:pPr>
            <a:r>
              <a:rPr lang="en-GB" sz="1500" dirty="0">
                <a:solidFill>
                  <a:srgbClr val="002060"/>
                </a:solidFill>
                <a:latin typeface="Calibri" pitchFamily="34" charset="0"/>
                <a:cs typeface="Calibri" pitchFamily="34" charset="0"/>
              </a:rPr>
              <a:t>National consensus and commitment to climate-resilient, low-emission development</a:t>
            </a:r>
          </a:p>
        </p:txBody>
      </p:sp>
      <p:sp>
        <p:nvSpPr>
          <p:cNvPr id="9" name="Rounded Rectangle 8"/>
          <p:cNvSpPr/>
          <p:nvPr/>
        </p:nvSpPr>
        <p:spPr>
          <a:xfrm>
            <a:off x="612775" y="4513263"/>
            <a:ext cx="2519363"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Strengthening institutions and capacities</a:t>
            </a:r>
          </a:p>
          <a:p>
            <a:pPr>
              <a:defRPr/>
            </a:pPr>
            <a:r>
              <a:rPr lang="en-GB" sz="1500" dirty="0">
                <a:solidFill>
                  <a:srgbClr val="002060"/>
                </a:solidFill>
                <a:latin typeface="Calibri" pitchFamily="34" charset="0"/>
                <a:cs typeface="Calibri" pitchFamily="34" charset="0"/>
              </a:rPr>
              <a:t>Needs assessment</a:t>
            </a:r>
          </a:p>
          <a:p>
            <a:pPr>
              <a:defRPr/>
            </a:pPr>
            <a:r>
              <a:rPr lang="en-GB" sz="1500" dirty="0">
                <a:solidFill>
                  <a:srgbClr val="002060"/>
                </a:solidFill>
                <a:latin typeface="Calibri" pitchFamily="34" charset="0"/>
                <a:cs typeface="Calibri" pitchFamily="34" charset="0"/>
              </a:rPr>
              <a:t>Working mechanisms</a:t>
            </a:r>
          </a:p>
        </p:txBody>
      </p:sp>
      <p:sp>
        <p:nvSpPr>
          <p:cNvPr id="10" name="Rounded Rectangle 9"/>
          <p:cNvSpPr/>
          <p:nvPr/>
        </p:nvSpPr>
        <p:spPr>
          <a:xfrm>
            <a:off x="3455988" y="1295400"/>
            <a:ext cx="2519362" cy="19050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Collecting country-specific evidence and influencing policy processes</a:t>
            </a:r>
          </a:p>
          <a:p>
            <a:pPr>
              <a:defRPr/>
            </a:pPr>
            <a:r>
              <a:rPr lang="en-GB" sz="1500" dirty="0">
                <a:solidFill>
                  <a:srgbClr val="002060"/>
                </a:solidFill>
                <a:latin typeface="Calibri" pitchFamily="34" charset="0"/>
                <a:cs typeface="Calibri" pitchFamily="34" charset="0"/>
              </a:rPr>
              <a:t>Mainstreaming CC in (sub)national and sector policies, strategies, programmes</a:t>
            </a:r>
          </a:p>
        </p:txBody>
      </p:sp>
      <p:sp>
        <p:nvSpPr>
          <p:cNvPr id="11" name="Rounded Rectangle 10"/>
          <p:cNvSpPr/>
          <p:nvPr/>
        </p:nvSpPr>
        <p:spPr>
          <a:xfrm>
            <a:off x="3455988" y="3289300"/>
            <a:ext cx="2519362" cy="113506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Costing, assessing and selecting adaptation and mitigation options and measures</a:t>
            </a:r>
            <a:endParaRPr lang="en-GB" sz="1500" dirty="0">
              <a:solidFill>
                <a:srgbClr val="002060"/>
              </a:solidFill>
              <a:latin typeface="Calibri" pitchFamily="34" charset="0"/>
              <a:cs typeface="Calibri" pitchFamily="34" charset="0"/>
            </a:endParaRPr>
          </a:p>
        </p:txBody>
      </p:sp>
      <p:sp>
        <p:nvSpPr>
          <p:cNvPr id="12" name="Rounded Rectangle 11"/>
          <p:cNvSpPr/>
          <p:nvPr/>
        </p:nvSpPr>
        <p:spPr>
          <a:xfrm>
            <a:off x="3455988" y="4513263"/>
            <a:ext cx="2519362"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Strengthening institutions and capacities</a:t>
            </a:r>
          </a:p>
          <a:p>
            <a:pPr>
              <a:defRPr/>
            </a:pPr>
            <a:r>
              <a:rPr lang="en-GB" sz="1500" dirty="0">
                <a:solidFill>
                  <a:srgbClr val="002060"/>
                </a:solidFill>
                <a:latin typeface="Calibri" pitchFamily="34" charset="0"/>
                <a:cs typeface="Calibri" pitchFamily="34" charset="0"/>
              </a:rPr>
              <a:t>Learning by doing</a:t>
            </a:r>
          </a:p>
        </p:txBody>
      </p:sp>
      <p:sp>
        <p:nvSpPr>
          <p:cNvPr id="13" name="Rounded Rectangle 12"/>
          <p:cNvSpPr/>
          <p:nvPr/>
        </p:nvSpPr>
        <p:spPr>
          <a:xfrm>
            <a:off x="6300788" y="1295400"/>
            <a:ext cx="2519362" cy="990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Budgeting and financing</a:t>
            </a:r>
          </a:p>
          <a:p>
            <a:pPr>
              <a:defRPr/>
            </a:pPr>
            <a:r>
              <a:rPr lang="en-GB" sz="1500" dirty="0">
                <a:solidFill>
                  <a:srgbClr val="002060"/>
                </a:solidFill>
                <a:latin typeface="Calibri" pitchFamily="34" charset="0"/>
                <a:cs typeface="Calibri" pitchFamily="34" charset="0"/>
              </a:rPr>
              <a:t>Mainstreaming CC in the budgetary process</a:t>
            </a:r>
          </a:p>
        </p:txBody>
      </p:sp>
      <p:sp>
        <p:nvSpPr>
          <p:cNvPr id="14" name="Rounded Rectangle 13"/>
          <p:cNvSpPr/>
          <p:nvPr/>
        </p:nvSpPr>
        <p:spPr>
          <a:xfrm>
            <a:off x="6319838" y="2376488"/>
            <a:ext cx="2519362" cy="107632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Mainstreaming CC in monitoring systems</a:t>
            </a:r>
          </a:p>
          <a:p>
            <a:pPr>
              <a:defRPr/>
            </a:pPr>
            <a:r>
              <a:rPr lang="en-GB" sz="1500" dirty="0">
                <a:solidFill>
                  <a:srgbClr val="002060"/>
                </a:solidFill>
                <a:latin typeface="Calibri" pitchFamily="34" charset="0"/>
                <a:cs typeface="Calibri" pitchFamily="34" charset="0"/>
              </a:rPr>
              <a:t>Performance assessment frameworks</a:t>
            </a:r>
          </a:p>
        </p:txBody>
      </p:sp>
      <p:sp>
        <p:nvSpPr>
          <p:cNvPr id="15" name="Rounded Rectangle 14"/>
          <p:cNvSpPr/>
          <p:nvPr/>
        </p:nvSpPr>
        <p:spPr>
          <a:xfrm>
            <a:off x="6300788" y="3559175"/>
            <a:ext cx="2519362" cy="865188"/>
          </a:xfrm>
          <a:prstGeom prst="roundRect">
            <a:avLst/>
          </a:prstGeom>
          <a:solidFill>
            <a:schemeClr val="accent5">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Supporting policy measures</a:t>
            </a:r>
          </a:p>
          <a:p>
            <a:pPr>
              <a:defRPr/>
            </a:pPr>
            <a:r>
              <a:rPr lang="en-GB" sz="1500" dirty="0">
                <a:solidFill>
                  <a:srgbClr val="002060"/>
                </a:solidFill>
                <a:latin typeface="Calibri" pitchFamily="34" charset="0"/>
                <a:cs typeface="Calibri" pitchFamily="34" charset="0"/>
              </a:rPr>
              <a:t>National, sector and sub-national levels</a:t>
            </a:r>
          </a:p>
        </p:txBody>
      </p:sp>
      <p:sp>
        <p:nvSpPr>
          <p:cNvPr id="16" name="Rounded Rectangle 15"/>
          <p:cNvSpPr/>
          <p:nvPr/>
        </p:nvSpPr>
        <p:spPr>
          <a:xfrm>
            <a:off x="6300788" y="4513263"/>
            <a:ext cx="2519362" cy="1201737"/>
          </a:xfrm>
          <a:prstGeom prst="roundRect">
            <a:avLst/>
          </a:prstGeom>
          <a:solidFill>
            <a:schemeClr val="accent5">
              <a:lumMod val="60000"/>
              <a:lumOff val="4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Strengthening institutions and capacities</a:t>
            </a:r>
          </a:p>
          <a:p>
            <a:pPr>
              <a:defRPr/>
            </a:pPr>
            <a:r>
              <a:rPr lang="en-GB" sz="1500" dirty="0">
                <a:solidFill>
                  <a:srgbClr val="002060"/>
                </a:solidFill>
                <a:latin typeface="Calibri" pitchFamily="34" charset="0"/>
                <a:cs typeface="Calibri" pitchFamily="34" charset="0"/>
              </a:rPr>
              <a:t>Mainstreaming </a:t>
            </a:r>
            <a:br>
              <a:rPr lang="en-GB" sz="1500" dirty="0">
                <a:solidFill>
                  <a:srgbClr val="002060"/>
                </a:solidFill>
                <a:latin typeface="Calibri" pitchFamily="34" charset="0"/>
                <a:cs typeface="Calibri" pitchFamily="34" charset="0"/>
              </a:rPr>
            </a:br>
            <a:r>
              <a:rPr lang="en-GB" sz="1500" dirty="0">
                <a:solidFill>
                  <a:srgbClr val="002060"/>
                </a:solidFill>
                <a:latin typeface="Calibri" pitchFamily="34" charset="0"/>
                <a:cs typeface="Calibri" pitchFamily="34" charset="0"/>
              </a:rPr>
              <a:t>as standard practice</a:t>
            </a:r>
          </a:p>
        </p:txBody>
      </p:sp>
      <p:sp>
        <p:nvSpPr>
          <p:cNvPr id="17" name="Rounded Rectangle 16"/>
          <p:cNvSpPr/>
          <p:nvPr/>
        </p:nvSpPr>
        <p:spPr>
          <a:xfrm>
            <a:off x="1331913" y="5816600"/>
            <a:ext cx="6769100" cy="431800"/>
          </a:xfrm>
          <a:prstGeom prst="round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500" b="1" dirty="0">
                <a:solidFill>
                  <a:srgbClr val="002060"/>
                </a:solidFill>
                <a:latin typeface="Calibri" pitchFamily="34" charset="0"/>
                <a:cs typeface="Calibri" pitchFamily="34" charset="0"/>
              </a:rPr>
              <a:t>Engaging stakeholders and coordinating within the development community</a:t>
            </a:r>
          </a:p>
        </p:txBody>
      </p:sp>
      <p:sp>
        <p:nvSpPr>
          <p:cNvPr id="245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1B90097C-4B5B-4A7C-A5CE-6EEAE748FEB7}" type="slidenum">
              <a:rPr lang="en-US" smtClean="0">
                <a:solidFill>
                  <a:srgbClr val="00A6C8"/>
                </a:solidFill>
                <a:latin typeface="Verdana" pitchFamily="34" charset="0"/>
              </a:rPr>
              <a:pPr eaLnBrk="1" hangingPunct="1"/>
              <a:t>6</a:t>
            </a:fld>
            <a:endParaRPr lang="en-US" smtClean="0">
              <a:solidFill>
                <a:srgbClr val="00A6C8"/>
              </a:solidFill>
              <a:latin typeface="Verdana" pitchFamily="34" charset="0"/>
            </a:endParaRPr>
          </a:p>
        </p:txBody>
      </p:sp>
    </p:spTree>
    <p:extLst>
      <p:ext uri="{BB962C8B-B14F-4D97-AF65-F5344CB8AC3E}">
        <p14:creationId xmlns:p14="http://schemas.microsoft.com/office/powerpoint/2010/main" val="876340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9" presetClass="emph" presetSubtype="0" grpId="1" nodeType="withEffect">
                                  <p:stCondLst>
                                    <p:cond delay="0"/>
                                  </p:stCondLst>
                                  <p:childTnLst>
                                    <p:set>
                                      <p:cBhvr rctx="PPT">
                                        <p:cTn id="20" dur="indefinite"/>
                                        <p:tgtEl>
                                          <p:spTgt spid="7"/>
                                        </p:tgtEl>
                                        <p:attrNameLst>
                                          <p:attrName>style.opacity</p:attrName>
                                        </p:attrNameLst>
                                      </p:cBhvr>
                                      <p:to>
                                        <p:strVal val="0.5"/>
                                      </p:to>
                                    </p:set>
                                    <p:animEffect filter="image" prLst="opacity: 0.5">
                                      <p:cBhvr rctx="IE">
                                        <p:cTn id="21" dur="indefinite"/>
                                        <p:tgtEl>
                                          <p:spTgt spid="7"/>
                                        </p:tgtEl>
                                      </p:cBhvr>
                                    </p:animEffect>
                                  </p:childTnLst>
                                </p:cTn>
                              </p:par>
                              <p:par>
                                <p:cTn id="22" presetID="9" presetClass="emph" presetSubtype="0" grpId="1" nodeType="withEffect">
                                  <p:stCondLst>
                                    <p:cond delay="0"/>
                                  </p:stCondLst>
                                  <p:childTnLst>
                                    <p:set>
                                      <p:cBhvr rctx="PPT">
                                        <p:cTn id="23" dur="indefinite"/>
                                        <p:tgtEl>
                                          <p:spTgt spid="8"/>
                                        </p:tgtEl>
                                        <p:attrNameLst>
                                          <p:attrName>style.opacity</p:attrName>
                                        </p:attrNameLst>
                                      </p:cBhvr>
                                      <p:to>
                                        <p:strVal val="0.5"/>
                                      </p:to>
                                    </p:set>
                                    <p:animEffect filter="image" prLst="opacity: 0.5">
                                      <p:cBhvr rctx="IE">
                                        <p:cTn id="24" dur="indefinite"/>
                                        <p:tgtEl>
                                          <p:spTgt spid="8"/>
                                        </p:tgtEl>
                                      </p:cBhvr>
                                    </p:animEffect>
                                  </p:childTnLst>
                                </p:cTn>
                              </p:par>
                              <p:par>
                                <p:cTn id="25" presetID="9" presetClass="emph" presetSubtype="0" grpId="1" nodeType="withEffect">
                                  <p:stCondLst>
                                    <p:cond delay="0"/>
                                  </p:stCondLst>
                                  <p:childTnLst>
                                    <p:set>
                                      <p:cBhvr rctx="PPT">
                                        <p:cTn id="26" dur="indefinite"/>
                                        <p:tgtEl>
                                          <p:spTgt spid="9"/>
                                        </p:tgtEl>
                                        <p:attrNameLst>
                                          <p:attrName>style.opacity</p:attrName>
                                        </p:attrNameLst>
                                      </p:cBhvr>
                                      <p:to>
                                        <p:strVal val="0.5"/>
                                      </p:to>
                                    </p:set>
                                    <p:animEffect filter="image" prLst="opacity: 0.5">
                                      <p:cBhvr rctx="IE">
                                        <p:cTn id="27" dur="indefinite"/>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9" presetClass="emph" presetSubtype="0" grpId="1" nodeType="withEffect">
                                  <p:stCondLst>
                                    <p:cond delay="0"/>
                                  </p:stCondLst>
                                  <p:childTnLst>
                                    <p:set>
                                      <p:cBhvr rctx="PPT">
                                        <p:cTn id="41" dur="indefinite"/>
                                        <p:tgtEl>
                                          <p:spTgt spid="10"/>
                                        </p:tgtEl>
                                        <p:attrNameLst>
                                          <p:attrName>style.opacity</p:attrName>
                                        </p:attrNameLst>
                                      </p:cBhvr>
                                      <p:to>
                                        <p:strVal val="0.5"/>
                                      </p:to>
                                    </p:set>
                                    <p:animEffect filter="image" prLst="opacity: 0.5">
                                      <p:cBhvr rctx="IE">
                                        <p:cTn id="42" dur="indefinite"/>
                                        <p:tgtEl>
                                          <p:spTgt spid="10"/>
                                        </p:tgtEl>
                                      </p:cBhvr>
                                    </p:animEffect>
                                  </p:childTnLst>
                                </p:cTn>
                              </p:par>
                              <p:par>
                                <p:cTn id="43" presetID="9" presetClass="emph" presetSubtype="0" grpId="1" nodeType="withEffect">
                                  <p:stCondLst>
                                    <p:cond delay="0"/>
                                  </p:stCondLst>
                                  <p:childTnLst>
                                    <p:set>
                                      <p:cBhvr rctx="PPT">
                                        <p:cTn id="44" dur="indefinite"/>
                                        <p:tgtEl>
                                          <p:spTgt spid="11"/>
                                        </p:tgtEl>
                                        <p:attrNameLst>
                                          <p:attrName>style.opacity</p:attrName>
                                        </p:attrNameLst>
                                      </p:cBhvr>
                                      <p:to>
                                        <p:strVal val="0.5"/>
                                      </p:to>
                                    </p:set>
                                    <p:animEffect filter="image" prLst="opacity: 0.5">
                                      <p:cBhvr rctx="IE">
                                        <p:cTn id="45" dur="indefinite"/>
                                        <p:tgtEl>
                                          <p:spTgt spid="11"/>
                                        </p:tgtEl>
                                      </p:cBhvr>
                                    </p:animEffect>
                                  </p:childTnLst>
                                </p:cTn>
                              </p:par>
                              <p:par>
                                <p:cTn id="46" presetID="9" presetClass="emph" presetSubtype="0" grpId="1" nodeType="withEffect">
                                  <p:stCondLst>
                                    <p:cond delay="0"/>
                                  </p:stCondLst>
                                  <p:childTnLst>
                                    <p:set>
                                      <p:cBhvr rctx="PPT">
                                        <p:cTn id="47" dur="indefinite"/>
                                        <p:tgtEl>
                                          <p:spTgt spid="12"/>
                                        </p:tgtEl>
                                        <p:attrNameLst>
                                          <p:attrName>style.opacity</p:attrName>
                                        </p:attrNameLst>
                                      </p:cBhvr>
                                      <p:to>
                                        <p:strVal val="0.5"/>
                                      </p:to>
                                    </p:set>
                                    <p:animEffect filter="image" prLst="opacity: 0.5">
                                      <p:cBhvr rctx="IE">
                                        <p:cTn id="48" dur="indefinite"/>
                                        <p:tgtEl>
                                          <p:spTgt spid="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9" presetClass="emph" presetSubtype="0" grpId="1" nodeType="withEffect">
                                  <p:stCondLst>
                                    <p:cond delay="0"/>
                                  </p:stCondLst>
                                  <p:childTnLst>
                                    <p:set>
                                      <p:cBhvr rctx="PPT">
                                        <p:cTn id="66" dur="indefinite"/>
                                        <p:tgtEl>
                                          <p:spTgt spid="13"/>
                                        </p:tgtEl>
                                        <p:attrNameLst>
                                          <p:attrName>style.opacity</p:attrName>
                                        </p:attrNameLst>
                                      </p:cBhvr>
                                      <p:to>
                                        <p:strVal val="0.5"/>
                                      </p:to>
                                    </p:set>
                                    <p:animEffect filter="image" prLst="opacity: 0.5">
                                      <p:cBhvr rctx="IE">
                                        <p:cTn id="67" dur="indefinite"/>
                                        <p:tgtEl>
                                          <p:spTgt spid="13"/>
                                        </p:tgtEl>
                                      </p:cBhvr>
                                    </p:animEffect>
                                  </p:childTnLst>
                                </p:cTn>
                              </p:par>
                              <p:par>
                                <p:cTn id="68" presetID="9" presetClass="emph" presetSubtype="0" grpId="1" nodeType="withEffect">
                                  <p:stCondLst>
                                    <p:cond delay="0"/>
                                  </p:stCondLst>
                                  <p:childTnLst>
                                    <p:set>
                                      <p:cBhvr rctx="PPT">
                                        <p:cTn id="69" dur="indefinite"/>
                                        <p:tgtEl>
                                          <p:spTgt spid="14"/>
                                        </p:tgtEl>
                                        <p:attrNameLst>
                                          <p:attrName>style.opacity</p:attrName>
                                        </p:attrNameLst>
                                      </p:cBhvr>
                                      <p:to>
                                        <p:strVal val="0.5"/>
                                      </p:to>
                                    </p:set>
                                    <p:animEffect filter="image" prLst="opacity: 0.5">
                                      <p:cBhvr rctx="IE">
                                        <p:cTn id="70" dur="indefinite"/>
                                        <p:tgtEl>
                                          <p:spTgt spid="14"/>
                                        </p:tgtEl>
                                      </p:cBhvr>
                                    </p:animEffect>
                                  </p:childTnLst>
                                </p:cTn>
                              </p:par>
                              <p:par>
                                <p:cTn id="71" presetID="9" presetClass="emph" presetSubtype="0" grpId="1" nodeType="withEffect">
                                  <p:stCondLst>
                                    <p:cond delay="0"/>
                                  </p:stCondLst>
                                  <p:childTnLst>
                                    <p:set>
                                      <p:cBhvr rctx="PPT">
                                        <p:cTn id="72" dur="indefinite"/>
                                        <p:tgtEl>
                                          <p:spTgt spid="15"/>
                                        </p:tgtEl>
                                        <p:attrNameLst>
                                          <p:attrName>style.opacity</p:attrName>
                                        </p:attrNameLst>
                                      </p:cBhvr>
                                      <p:to>
                                        <p:strVal val="0.5"/>
                                      </p:to>
                                    </p:set>
                                    <p:animEffect filter="image" prLst="opacity: 0.5">
                                      <p:cBhvr rctx="IE">
                                        <p:cTn id="73" dur="indefinite"/>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2" nodeType="clickEffect">
                                  <p:stCondLst>
                                    <p:cond delay="0"/>
                                  </p:stCondLst>
                                  <p:childTnLst>
                                    <p:animClr clrSpc="hsl" dir="cw">
                                      <p:cBhvr override="childStyle">
                                        <p:cTn id="77" dur="500" fill="hold"/>
                                        <p:tgtEl>
                                          <p:spTgt spid="9"/>
                                        </p:tgtEl>
                                        <p:attrNameLst>
                                          <p:attrName>style.color</p:attrName>
                                        </p:attrNameLst>
                                      </p:cBhvr>
                                      <p:by>
                                        <p:hsl h="0" s="-12549" l="-25098"/>
                                      </p:by>
                                    </p:animClr>
                                    <p:animClr clrSpc="hsl" dir="cw">
                                      <p:cBhvr>
                                        <p:cTn id="78" dur="500" fill="hold"/>
                                        <p:tgtEl>
                                          <p:spTgt spid="9"/>
                                        </p:tgtEl>
                                        <p:attrNameLst>
                                          <p:attrName>fillcolor</p:attrName>
                                        </p:attrNameLst>
                                      </p:cBhvr>
                                      <p:by>
                                        <p:hsl h="0" s="-12549" l="-25098"/>
                                      </p:by>
                                    </p:animClr>
                                    <p:animClr clrSpc="hsl" dir="cw">
                                      <p:cBhvr>
                                        <p:cTn id="79" dur="500" fill="hold"/>
                                        <p:tgtEl>
                                          <p:spTgt spid="9"/>
                                        </p:tgtEl>
                                        <p:attrNameLst>
                                          <p:attrName>stroke.color</p:attrName>
                                        </p:attrNameLst>
                                      </p:cBhvr>
                                      <p:by>
                                        <p:hsl h="0" s="-12549" l="-25098"/>
                                      </p:by>
                                    </p:animClr>
                                    <p:set>
                                      <p:cBhvr>
                                        <p:cTn id="80" dur="500" fill="hold"/>
                                        <p:tgtEl>
                                          <p:spTgt spid="9"/>
                                        </p:tgtEl>
                                        <p:attrNameLst>
                                          <p:attrName>fill.type</p:attrName>
                                        </p:attrNameLst>
                                      </p:cBhvr>
                                      <p:to>
                                        <p:strVal val="solid"/>
                                      </p:to>
                                    </p:set>
                                  </p:childTnLst>
                                </p:cTn>
                              </p:par>
                              <p:par>
                                <p:cTn id="81" presetID="24" presetClass="emph" presetSubtype="0" fill="hold" grpId="2" nodeType="withEffect">
                                  <p:stCondLst>
                                    <p:cond delay="0"/>
                                  </p:stCondLst>
                                  <p:childTnLst>
                                    <p:animClr clrSpc="hsl" dir="cw">
                                      <p:cBhvr override="childStyle">
                                        <p:cTn id="82" dur="500" fill="hold"/>
                                        <p:tgtEl>
                                          <p:spTgt spid="12"/>
                                        </p:tgtEl>
                                        <p:attrNameLst>
                                          <p:attrName>style.color</p:attrName>
                                        </p:attrNameLst>
                                      </p:cBhvr>
                                      <p:by>
                                        <p:hsl h="0" s="-12549" l="-25098"/>
                                      </p:by>
                                    </p:animClr>
                                    <p:animClr clrSpc="hsl" dir="cw">
                                      <p:cBhvr>
                                        <p:cTn id="83" dur="500" fill="hold"/>
                                        <p:tgtEl>
                                          <p:spTgt spid="12"/>
                                        </p:tgtEl>
                                        <p:attrNameLst>
                                          <p:attrName>fillcolor</p:attrName>
                                        </p:attrNameLst>
                                      </p:cBhvr>
                                      <p:by>
                                        <p:hsl h="0" s="-12549" l="-25098"/>
                                      </p:by>
                                    </p:animClr>
                                    <p:animClr clrSpc="hsl" dir="cw">
                                      <p:cBhvr>
                                        <p:cTn id="84" dur="500" fill="hold"/>
                                        <p:tgtEl>
                                          <p:spTgt spid="12"/>
                                        </p:tgtEl>
                                        <p:attrNameLst>
                                          <p:attrName>stroke.color</p:attrName>
                                        </p:attrNameLst>
                                      </p:cBhvr>
                                      <p:by>
                                        <p:hsl h="0" s="-12549" l="-25098"/>
                                      </p:by>
                                    </p:animClr>
                                    <p:set>
                                      <p:cBhvr>
                                        <p:cTn id="85" dur="500" fill="hold"/>
                                        <p:tgtEl>
                                          <p:spTgt spid="12"/>
                                        </p:tgtEl>
                                        <p:attrNameLst>
                                          <p:attrName>fill.type</p:attrName>
                                        </p:attrNameLst>
                                      </p:cBhvr>
                                      <p:to>
                                        <p:strVal val="solid"/>
                                      </p:to>
                                    </p:set>
                                  </p:childTnLst>
                                </p:cTn>
                              </p:par>
                              <p:par>
                                <p:cTn id="86" presetID="24" presetClass="emph" presetSubtype="0" fill="hold" grpId="2" nodeType="withEffect">
                                  <p:stCondLst>
                                    <p:cond delay="0"/>
                                  </p:stCondLst>
                                  <p:childTnLst>
                                    <p:animClr clrSpc="hsl" dir="cw">
                                      <p:cBhvr override="childStyle">
                                        <p:cTn id="87" dur="500" fill="hold"/>
                                        <p:tgtEl>
                                          <p:spTgt spid="16"/>
                                        </p:tgtEl>
                                        <p:attrNameLst>
                                          <p:attrName>style.color</p:attrName>
                                        </p:attrNameLst>
                                      </p:cBhvr>
                                      <p:by>
                                        <p:hsl h="0" s="-12549" l="-25098"/>
                                      </p:by>
                                    </p:animClr>
                                    <p:animClr clrSpc="hsl" dir="cw">
                                      <p:cBhvr>
                                        <p:cTn id="88" dur="500" fill="hold"/>
                                        <p:tgtEl>
                                          <p:spTgt spid="16"/>
                                        </p:tgtEl>
                                        <p:attrNameLst>
                                          <p:attrName>fillcolor</p:attrName>
                                        </p:attrNameLst>
                                      </p:cBhvr>
                                      <p:by>
                                        <p:hsl h="0" s="-12549" l="-25098"/>
                                      </p:by>
                                    </p:animClr>
                                    <p:animClr clrSpc="hsl" dir="cw">
                                      <p:cBhvr>
                                        <p:cTn id="89" dur="500" fill="hold"/>
                                        <p:tgtEl>
                                          <p:spTgt spid="16"/>
                                        </p:tgtEl>
                                        <p:attrNameLst>
                                          <p:attrName>stroke.color</p:attrName>
                                        </p:attrNameLst>
                                      </p:cBhvr>
                                      <p:by>
                                        <p:hsl h="0" s="-12549" l="-25098"/>
                                      </p:by>
                                    </p:animClr>
                                    <p:set>
                                      <p:cBhvr>
                                        <p:cTn id="90" dur="500" fill="hold"/>
                                        <p:tgtEl>
                                          <p:spTgt spid="16"/>
                                        </p:tgtEl>
                                        <p:attrNameLst>
                                          <p:attrName>fill.type</p:attrName>
                                        </p:attrNameLst>
                                      </p:cBhvr>
                                      <p:to>
                                        <p:strVal val="solid"/>
                                      </p:to>
                                    </p:set>
                                  </p:childTnLst>
                                </p:cTn>
                              </p:par>
                              <p:par>
                                <p:cTn id="91" presetID="9" presetClass="emph" presetSubtype="0" grpId="1" nodeType="withEffect">
                                  <p:stCondLst>
                                    <p:cond delay="0"/>
                                  </p:stCondLst>
                                  <p:childTnLst>
                                    <p:set>
                                      <p:cBhvr rctx="PPT">
                                        <p:cTn id="92" dur="indefinite"/>
                                        <p:tgtEl>
                                          <p:spTgt spid="16"/>
                                        </p:tgtEl>
                                        <p:attrNameLst>
                                          <p:attrName>style.opacity</p:attrName>
                                        </p:attrNameLst>
                                      </p:cBhvr>
                                      <p:to>
                                        <p:strVal val="0.5"/>
                                      </p:to>
                                    </p:set>
                                    <p:animEffect filter="image" prLst="opacity: 0.5">
                                      <p:cBhvr rctx="IE">
                                        <p:cTn id="93"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9" grpId="2" animBg="1"/>
      <p:bldP spid="10" grpId="0" animBg="1"/>
      <p:bldP spid="10" grpId="1" animBg="1"/>
      <p:bldP spid="11" grpId="0" animBg="1"/>
      <p:bldP spid="11" grpId="1" animBg="1"/>
      <p:bldP spid="12" grpId="0" animBg="1"/>
      <p:bldP spid="12" grpId="1" animBg="1"/>
      <p:bldP spid="12" grpId="2" animBg="1"/>
      <p:bldP spid="13" grpId="0" animBg="1"/>
      <p:bldP spid="13" grpId="1" animBg="1"/>
      <p:bldP spid="14" grpId="0" animBg="1"/>
      <p:bldP spid="14" grpId="1" animBg="1"/>
      <p:bldP spid="15" grpId="0" animBg="1"/>
      <p:bldP spid="15" grpId="1" animBg="1"/>
      <p:bldP spid="16" grpId="0" animBg="1"/>
      <p:bldP spid="16" grpId="1" animBg="1"/>
      <p:bldP spid="16" grpId="2"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rot="16200000">
            <a:off x="-3995737" y="1714500"/>
            <a:ext cx="9144000" cy="1143000"/>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0" eaLnBrk="1" hangingPunct="1"/>
            <a:r>
              <a:rPr lang="en-GB" smtClean="0">
                <a:ea typeface="ＭＳ Ｐゴシック" pitchFamily="34" charset="-128"/>
              </a:rPr>
              <a:t>Effective Mainstreaming</a:t>
            </a:r>
            <a:br>
              <a:rPr lang="en-GB" smtClean="0">
                <a:ea typeface="ＭＳ Ｐゴシック" pitchFamily="34" charset="-128"/>
              </a:rPr>
            </a:br>
            <a:r>
              <a:rPr lang="en-GB" sz="2000" smtClean="0">
                <a:ea typeface="ＭＳ Ｐゴシック" pitchFamily="34" charset="-128"/>
              </a:rPr>
              <a:t>Institutional factors of importance</a:t>
            </a:r>
            <a:endParaRPr lang="en-GB" smtClean="0">
              <a:ea typeface="ＭＳ Ｐゴシック" pitchFamily="34" charset="-128"/>
            </a:endParaRPr>
          </a:p>
        </p:txBody>
      </p:sp>
      <p:sp>
        <p:nvSpPr>
          <p:cNvPr id="25603" name="Oval 3"/>
          <p:cNvSpPr>
            <a:spLocks noChangeArrowheads="1"/>
          </p:cNvSpPr>
          <p:nvPr/>
        </p:nvSpPr>
        <p:spPr bwMode="auto">
          <a:xfrm>
            <a:off x="3563938" y="476250"/>
            <a:ext cx="1673225" cy="6477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5604" name="Oval 4"/>
          <p:cNvSpPr>
            <a:spLocks noChangeArrowheads="1"/>
          </p:cNvSpPr>
          <p:nvPr/>
        </p:nvSpPr>
        <p:spPr bwMode="auto">
          <a:xfrm>
            <a:off x="1600200" y="1524000"/>
            <a:ext cx="5862638" cy="3962400"/>
          </a:xfrm>
          <a:prstGeom prst="ellipse">
            <a:avLst/>
          </a:prstGeom>
          <a:solidFill>
            <a:srgbClr val="FFCC00"/>
          </a:solidFill>
          <a:ln w="9525">
            <a:solidFill>
              <a:schemeClr val="tx1"/>
            </a:solidFill>
            <a:round/>
            <a:headEnd/>
            <a:tailEnd/>
          </a:ln>
        </p:spPr>
        <p:txBody>
          <a:bodyPr wrap="none" anchor="ctr"/>
          <a:lstStyle/>
          <a:p>
            <a:r>
              <a:rPr lang="en-GB" sz="1400" b="1">
                <a:solidFill>
                  <a:schemeClr val="tx1"/>
                </a:solidFill>
              </a:rPr>
              <a:t> </a:t>
            </a:r>
          </a:p>
          <a:p>
            <a:endParaRPr lang="en-GB" sz="1400" b="1">
              <a:solidFill>
                <a:schemeClr val="tx1"/>
              </a:solidFill>
            </a:endParaRPr>
          </a:p>
        </p:txBody>
      </p:sp>
      <p:sp>
        <p:nvSpPr>
          <p:cNvPr id="25605" name="Text Box 5"/>
          <p:cNvSpPr txBox="1">
            <a:spLocks noChangeArrowheads="1"/>
          </p:cNvSpPr>
          <p:nvPr/>
        </p:nvSpPr>
        <p:spPr bwMode="auto">
          <a:xfrm>
            <a:off x="3641725" y="1752600"/>
            <a:ext cx="162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Political will  &amp;</a:t>
            </a:r>
          </a:p>
          <a:p>
            <a:pPr eaLnBrk="1" hangingPunct="1"/>
            <a:r>
              <a:rPr lang="en-GB" sz="1600" b="1">
                <a:solidFill>
                  <a:schemeClr val="tx1"/>
                </a:solidFill>
              </a:rPr>
              <a:t>Leadership</a:t>
            </a:r>
          </a:p>
        </p:txBody>
      </p:sp>
      <p:sp>
        <p:nvSpPr>
          <p:cNvPr id="25606" name="Text Box 6"/>
          <p:cNvSpPr txBox="1">
            <a:spLocks noChangeArrowheads="1"/>
          </p:cNvSpPr>
          <p:nvPr/>
        </p:nvSpPr>
        <p:spPr bwMode="auto">
          <a:xfrm>
            <a:off x="5797550" y="2743200"/>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Strategy</a:t>
            </a:r>
          </a:p>
        </p:txBody>
      </p:sp>
      <p:sp>
        <p:nvSpPr>
          <p:cNvPr id="25607" name="Text Box 7"/>
          <p:cNvSpPr txBox="1">
            <a:spLocks noChangeArrowheads="1"/>
          </p:cNvSpPr>
          <p:nvPr/>
        </p:nvSpPr>
        <p:spPr bwMode="auto">
          <a:xfrm>
            <a:off x="3889375" y="4876800"/>
            <a:ext cx="1096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Structure</a:t>
            </a:r>
          </a:p>
        </p:txBody>
      </p:sp>
      <p:sp>
        <p:nvSpPr>
          <p:cNvPr id="25608" name="Text Box 8"/>
          <p:cNvSpPr txBox="1">
            <a:spLocks noChangeArrowheads="1"/>
          </p:cNvSpPr>
          <p:nvPr/>
        </p:nvSpPr>
        <p:spPr bwMode="auto">
          <a:xfrm>
            <a:off x="2128838" y="4191000"/>
            <a:ext cx="101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Systems</a:t>
            </a:r>
          </a:p>
        </p:txBody>
      </p:sp>
      <p:sp>
        <p:nvSpPr>
          <p:cNvPr id="25609" name="Text Box 9"/>
          <p:cNvSpPr txBox="1">
            <a:spLocks noChangeArrowheads="1"/>
          </p:cNvSpPr>
          <p:nvPr/>
        </p:nvSpPr>
        <p:spPr bwMode="auto">
          <a:xfrm>
            <a:off x="5972175" y="4114800"/>
            <a:ext cx="64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Staff</a:t>
            </a:r>
          </a:p>
        </p:txBody>
      </p:sp>
      <p:sp>
        <p:nvSpPr>
          <p:cNvPr id="25610" name="Text Box 10"/>
          <p:cNvSpPr txBox="1">
            <a:spLocks noChangeArrowheads="1"/>
          </p:cNvSpPr>
          <p:nvPr/>
        </p:nvSpPr>
        <p:spPr bwMode="auto">
          <a:xfrm>
            <a:off x="2128838" y="2743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Culture</a:t>
            </a:r>
          </a:p>
        </p:txBody>
      </p:sp>
      <p:sp>
        <p:nvSpPr>
          <p:cNvPr id="25611" name="Text Box 11"/>
          <p:cNvSpPr txBox="1">
            <a:spLocks noChangeArrowheads="1"/>
          </p:cNvSpPr>
          <p:nvPr/>
        </p:nvSpPr>
        <p:spPr bwMode="auto">
          <a:xfrm>
            <a:off x="3779838" y="620713"/>
            <a:ext cx="1220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Resources</a:t>
            </a:r>
          </a:p>
        </p:txBody>
      </p:sp>
      <p:sp>
        <p:nvSpPr>
          <p:cNvPr id="25612" name="Text Box 17"/>
          <p:cNvSpPr txBox="1">
            <a:spLocks noChangeArrowheads="1"/>
          </p:cNvSpPr>
          <p:nvPr/>
        </p:nvSpPr>
        <p:spPr bwMode="auto">
          <a:xfrm>
            <a:off x="5791200" y="10972800"/>
            <a:ext cx="2813050" cy="527050"/>
          </a:xfrm>
          <a:prstGeom prst="rect">
            <a:avLst/>
          </a:prstGeom>
          <a:solidFill>
            <a:srgbClr val="FFFF99"/>
          </a:solidFill>
          <a:ln w="9525">
            <a:solidFill>
              <a:schemeClr val="tx1"/>
            </a:solidFill>
            <a:miter lim="800000"/>
            <a:headEnd/>
            <a:tailEnd/>
          </a:ln>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da-DK" sz="1400" b="1">
                <a:solidFill>
                  <a:schemeClr val="tx1"/>
                </a:solidFill>
              </a:rPr>
              <a:t>Political, Environmental,</a:t>
            </a:r>
          </a:p>
          <a:p>
            <a:pPr eaLnBrk="1" hangingPunct="1"/>
            <a:r>
              <a:rPr lang="da-DK" sz="1400" b="1">
                <a:solidFill>
                  <a:schemeClr val="tx1"/>
                </a:solidFill>
              </a:rPr>
              <a:t>Economical and Social Factors</a:t>
            </a:r>
          </a:p>
        </p:txBody>
      </p:sp>
      <p:cxnSp>
        <p:nvCxnSpPr>
          <p:cNvPr id="25613" name="AutoShape 21"/>
          <p:cNvCxnSpPr>
            <a:cxnSpLocks noChangeShapeType="1"/>
            <a:stCxn id="25607" idx="0"/>
            <a:endCxn id="25605" idx="2"/>
          </p:cNvCxnSpPr>
          <p:nvPr/>
        </p:nvCxnSpPr>
        <p:spPr bwMode="auto">
          <a:xfrm flipV="1">
            <a:off x="4437063" y="2336800"/>
            <a:ext cx="19050" cy="25400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4" name="AutoShape 22"/>
          <p:cNvCxnSpPr>
            <a:cxnSpLocks noChangeShapeType="1"/>
            <a:stCxn id="25608" idx="3"/>
            <a:endCxn id="25606" idx="1"/>
          </p:cNvCxnSpPr>
          <p:nvPr/>
        </p:nvCxnSpPr>
        <p:spPr bwMode="auto">
          <a:xfrm flipV="1">
            <a:off x="3148013" y="2913063"/>
            <a:ext cx="2649537" cy="144621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5" name="AutoShape 23"/>
          <p:cNvCxnSpPr>
            <a:cxnSpLocks noChangeShapeType="1"/>
            <a:stCxn id="25608" idx="2"/>
            <a:endCxn id="25607" idx="1"/>
          </p:cNvCxnSpPr>
          <p:nvPr/>
        </p:nvCxnSpPr>
        <p:spPr bwMode="auto">
          <a:xfrm>
            <a:off x="2638425" y="4527550"/>
            <a:ext cx="1250950" cy="5191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6" name="AutoShape 24"/>
          <p:cNvCxnSpPr>
            <a:cxnSpLocks noChangeShapeType="1"/>
            <a:stCxn id="25608" idx="0"/>
            <a:endCxn id="25610" idx="2"/>
          </p:cNvCxnSpPr>
          <p:nvPr/>
        </p:nvCxnSpPr>
        <p:spPr bwMode="auto">
          <a:xfrm flipH="1" flipV="1">
            <a:off x="2576513" y="3079750"/>
            <a:ext cx="61912" cy="11112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7" name="AutoShape 25"/>
          <p:cNvCxnSpPr>
            <a:cxnSpLocks noChangeShapeType="1"/>
            <a:stCxn id="25610" idx="0"/>
            <a:endCxn id="25605" idx="1"/>
          </p:cNvCxnSpPr>
          <p:nvPr/>
        </p:nvCxnSpPr>
        <p:spPr bwMode="auto">
          <a:xfrm flipV="1">
            <a:off x="2576513" y="2044700"/>
            <a:ext cx="1065212" cy="6985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8" name="AutoShape 26"/>
          <p:cNvCxnSpPr>
            <a:cxnSpLocks noChangeShapeType="1"/>
            <a:stCxn id="25606" idx="0"/>
            <a:endCxn id="25605" idx="3"/>
          </p:cNvCxnSpPr>
          <p:nvPr/>
        </p:nvCxnSpPr>
        <p:spPr bwMode="auto">
          <a:xfrm flipH="1" flipV="1">
            <a:off x="5270500" y="2044700"/>
            <a:ext cx="1030288" cy="6985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19" name="AutoShape 27"/>
          <p:cNvCxnSpPr>
            <a:cxnSpLocks noChangeShapeType="1"/>
            <a:stCxn id="25606" idx="2"/>
            <a:endCxn id="25609" idx="0"/>
          </p:cNvCxnSpPr>
          <p:nvPr/>
        </p:nvCxnSpPr>
        <p:spPr bwMode="auto">
          <a:xfrm flipH="1">
            <a:off x="6292850" y="3081338"/>
            <a:ext cx="7938" cy="103346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20" name="AutoShape 28"/>
          <p:cNvCxnSpPr>
            <a:cxnSpLocks noChangeShapeType="1"/>
            <a:stCxn id="25607" idx="3"/>
            <a:endCxn id="25609" idx="2"/>
          </p:cNvCxnSpPr>
          <p:nvPr/>
        </p:nvCxnSpPr>
        <p:spPr bwMode="auto">
          <a:xfrm flipV="1">
            <a:off x="4986338" y="4452938"/>
            <a:ext cx="1306512" cy="5937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621" name="AutoShape 29"/>
          <p:cNvCxnSpPr>
            <a:cxnSpLocks noChangeShapeType="1"/>
            <a:stCxn id="25610" idx="3"/>
            <a:endCxn id="25609" idx="1"/>
          </p:cNvCxnSpPr>
          <p:nvPr/>
        </p:nvCxnSpPr>
        <p:spPr bwMode="auto">
          <a:xfrm>
            <a:off x="3024188" y="2911475"/>
            <a:ext cx="2947987" cy="13731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5622" name="Oval 30"/>
          <p:cNvSpPr>
            <a:spLocks noChangeArrowheads="1"/>
          </p:cNvSpPr>
          <p:nvPr/>
        </p:nvSpPr>
        <p:spPr bwMode="auto">
          <a:xfrm>
            <a:off x="3805238" y="2895600"/>
            <a:ext cx="1143000" cy="11430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623" name="Text Box 31"/>
          <p:cNvSpPr txBox="1">
            <a:spLocks noChangeArrowheads="1"/>
          </p:cNvSpPr>
          <p:nvPr/>
        </p:nvSpPr>
        <p:spPr bwMode="auto">
          <a:xfrm>
            <a:off x="3867150" y="3308350"/>
            <a:ext cx="10668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lnSpc>
                <a:spcPct val="80000"/>
              </a:lnSpc>
            </a:pPr>
            <a:r>
              <a:rPr lang="en-GB" sz="1600" b="1">
                <a:solidFill>
                  <a:schemeClr val="tx1"/>
                </a:solidFill>
              </a:rPr>
              <a:t>Vision</a:t>
            </a:r>
          </a:p>
        </p:txBody>
      </p:sp>
      <p:sp>
        <p:nvSpPr>
          <p:cNvPr id="35" name="Oval 32"/>
          <p:cNvSpPr>
            <a:spLocks noChangeArrowheads="1"/>
          </p:cNvSpPr>
          <p:nvPr/>
        </p:nvSpPr>
        <p:spPr bwMode="auto">
          <a:xfrm>
            <a:off x="2916238" y="5734050"/>
            <a:ext cx="2968625" cy="1008063"/>
          </a:xfrm>
          <a:prstGeom prst="ellipse">
            <a:avLst/>
          </a:prstGeom>
          <a:solidFill>
            <a:srgbClr val="00B050"/>
          </a:solidFill>
          <a:ln w="9525">
            <a:solidFill>
              <a:schemeClr val="tx1"/>
            </a:solidFill>
            <a:round/>
            <a:headEnd/>
            <a:tailEnd/>
          </a:ln>
        </p:spPr>
        <p:txBody>
          <a:bodyPr wrap="none" anchor="ctr"/>
          <a:lstStyle/>
          <a:p>
            <a:endParaRPr lang="en-US"/>
          </a:p>
        </p:txBody>
      </p:sp>
      <p:sp>
        <p:nvSpPr>
          <p:cNvPr id="36" name="Text Box 33"/>
          <p:cNvSpPr txBox="1">
            <a:spLocks noChangeArrowheads="1"/>
          </p:cNvSpPr>
          <p:nvPr/>
        </p:nvSpPr>
        <p:spPr bwMode="auto">
          <a:xfrm>
            <a:off x="3094038" y="6092825"/>
            <a:ext cx="2628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Effective mainstreaming</a:t>
            </a:r>
          </a:p>
        </p:txBody>
      </p:sp>
      <p:sp>
        <p:nvSpPr>
          <p:cNvPr id="37" name="AutoShape 34"/>
          <p:cNvSpPr>
            <a:spLocks noChangeArrowheads="1"/>
          </p:cNvSpPr>
          <p:nvPr/>
        </p:nvSpPr>
        <p:spPr bwMode="auto">
          <a:xfrm>
            <a:off x="4211638" y="5445125"/>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endParaRPr lang="en-US"/>
          </a:p>
        </p:txBody>
      </p:sp>
      <p:sp>
        <p:nvSpPr>
          <p:cNvPr id="25627" name="AutoShape 35"/>
          <p:cNvSpPr>
            <a:spLocks noChangeArrowheads="1"/>
          </p:cNvSpPr>
          <p:nvPr/>
        </p:nvSpPr>
        <p:spPr bwMode="auto">
          <a:xfrm>
            <a:off x="4211638" y="1196975"/>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113796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6" presetClass="emph" presetSubtype="0" fill="hold" grpId="1" nodeType="withEffect">
                                  <p:stCondLst>
                                    <p:cond delay="0"/>
                                  </p:stCondLst>
                                  <p:childTnLst>
                                    <p:animScale>
                                      <p:cBhvr>
                                        <p:cTn id="12" dur="2000" fill="hold"/>
                                        <p:tgtEl>
                                          <p:spTgt spid="35"/>
                                        </p:tgtEl>
                                      </p:cBhvr>
                                      <p:by x="125000" y="125000"/>
                                    </p:animScale>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6" presetClass="emph" presetSubtype="0" fill="hold" grpId="1" nodeType="withEffect">
                                  <p:stCondLst>
                                    <p:cond delay="0"/>
                                  </p:stCondLst>
                                  <p:childTnLst>
                                    <p:animScale>
                                      <p:cBhvr>
                                        <p:cTn id="17" dur="2000" fill="hold"/>
                                        <p:tgtEl>
                                          <p:spTgt spid="3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P spid="37" grpId="0" animBg="1"/>
      <p:bldP spid="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rot="16200000">
            <a:off x="-3995737" y="1714500"/>
            <a:ext cx="9144000" cy="1143000"/>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pPr indent="0" eaLnBrk="1" hangingPunct="1"/>
            <a:r>
              <a:rPr lang="en-GB" smtClean="0">
                <a:ea typeface="ＭＳ Ｐゴシック" pitchFamily="34" charset="-128"/>
              </a:rPr>
              <a:t>Effective Mainstreaming</a:t>
            </a:r>
            <a:br>
              <a:rPr lang="en-GB" smtClean="0">
                <a:ea typeface="ＭＳ Ｐゴシック" pitchFamily="34" charset="-128"/>
              </a:rPr>
            </a:br>
            <a:r>
              <a:rPr lang="en-GB" sz="2000" smtClean="0">
                <a:ea typeface="ＭＳ Ｐゴシック" pitchFamily="34" charset="-128"/>
              </a:rPr>
              <a:t>Institutional factors of importance</a:t>
            </a:r>
            <a:endParaRPr lang="en-GB" smtClean="0">
              <a:ea typeface="ＭＳ Ｐゴシック" pitchFamily="34" charset="-128"/>
            </a:endParaRPr>
          </a:p>
        </p:txBody>
      </p:sp>
      <p:sp>
        <p:nvSpPr>
          <p:cNvPr id="26627" name="Oval 3"/>
          <p:cNvSpPr>
            <a:spLocks noChangeArrowheads="1"/>
          </p:cNvSpPr>
          <p:nvPr/>
        </p:nvSpPr>
        <p:spPr bwMode="auto">
          <a:xfrm>
            <a:off x="3563938" y="476250"/>
            <a:ext cx="1673225" cy="647700"/>
          </a:xfrm>
          <a:prstGeom prst="ellipse">
            <a:avLst/>
          </a:prstGeom>
          <a:solidFill>
            <a:srgbClr val="FFCC00"/>
          </a:solidFill>
          <a:ln w="9525">
            <a:solidFill>
              <a:schemeClr val="tx1"/>
            </a:solidFill>
            <a:round/>
            <a:headEnd/>
            <a:tailEnd/>
          </a:ln>
        </p:spPr>
        <p:txBody>
          <a:bodyPr wrap="none" anchor="ctr"/>
          <a:lstStyle/>
          <a:p>
            <a:endParaRPr lang="en-US"/>
          </a:p>
        </p:txBody>
      </p:sp>
      <p:sp>
        <p:nvSpPr>
          <p:cNvPr id="26628" name="Oval 4"/>
          <p:cNvSpPr>
            <a:spLocks noChangeArrowheads="1"/>
          </p:cNvSpPr>
          <p:nvPr/>
        </p:nvSpPr>
        <p:spPr bwMode="auto">
          <a:xfrm>
            <a:off x="1600200" y="1524000"/>
            <a:ext cx="5862638" cy="3962400"/>
          </a:xfrm>
          <a:prstGeom prst="ellipse">
            <a:avLst/>
          </a:prstGeom>
          <a:solidFill>
            <a:srgbClr val="FFCC00"/>
          </a:solidFill>
          <a:ln w="9525">
            <a:solidFill>
              <a:schemeClr val="tx1"/>
            </a:solidFill>
            <a:round/>
            <a:headEnd/>
            <a:tailEnd/>
          </a:ln>
        </p:spPr>
        <p:txBody>
          <a:bodyPr wrap="none" anchor="ctr"/>
          <a:lstStyle/>
          <a:p>
            <a:r>
              <a:rPr lang="en-GB" sz="1400" b="1">
                <a:solidFill>
                  <a:schemeClr val="tx1"/>
                </a:solidFill>
              </a:rPr>
              <a:t> </a:t>
            </a:r>
          </a:p>
          <a:p>
            <a:endParaRPr lang="en-GB" sz="1400" b="1">
              <a:solidFill>
                <a:schemeClr val="tx1"/>
              </a:solidFill>
            </a:endParaRPr>
          </a:p>
        </p:txBody>
      </p:sp>
      <p:sp>
        <p:nvSpPr>
          <p:cNvPr id="26629" name="Text Box 5"/>
          <p:cNvSpPr txBox="1">
            <a:spLocks noChangeArrowheads="1"/>
          </p:cNvSpPr>
          <p:nvPr/>
        </p:nvSpPr>
        <p:spPr bwMode="auto">
          <a:xfrm>
            <a:off x="3641725" y="1752600"/>
            <a:ext cx="162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Political will  &amp;</a:t>
            </a:r>
          </a:p>
          <a:p>
            <a:pPr eaLnBrk="1" hangingPunct="1"/>
            <a:r>
              <a:rPr lang="en-GB" sz="1600" b="1">
                <a:solidFill>
                  <a:schemeClr val="tx1"/>
                </a:solidFill>
              </a:rPr>
              <a:t>Leadership</a:t>
            </a:r>
          </a:p>
        </p:txBody>
      </p:sp>
      <p:sp>
        <p:nvSpPr>
          <p:cNvPr id="26630" name="Text Box 6"/>
          <p:cNvSpPr txBox="1">
            <a:spLocks noChangeArrowheads="1"/>
          </p:cNvSpPr>
          <p:nvPr/>
        </p:nvSpPr>
        <p:spPr bwMode="auto">
          <a:xfrm>
            <a:off x="5797550" y="2743200"/>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Strategy</a:t>
            </a:r>
          </a:p>
        </p:txBody>
      </p:sp>
      <p:sp>
        <p:nvSpPr>
          <p:cNvPr id="26631" name="Text Box 7"/>
          <p:cNvSpPr txBox="1">
            <a:spLocks noChangeArrowheads="1"/>
          </p:cNvSpPr>
          <p:nvPr/>
        </p:nvSpPr>
        <p:spPr bwMode="auto">
          <a:xfrm>
            <a:off x="3889375" y="4876800"/>
            <a:ext cx="1096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Structure</a:t>
            </a:r>
          </a:p>
        </p:txBody>
      </p:sp>
      <p:sp>
        <p:nvSpPr>
          <p:cNvPr id="26632" name="Text Box 8"/>
          <p:cNvSpPr txBox="1">
            <a:spLocks noChangeArrowheads="1"/>
          </p:cNvSpPr>
          <p:nvPr/>
        </p:nvSpPr>
        <p:spPr bwMode="auto">
          <a:xfrm>
            <a:off x="2128838" y="4191000"/>
            <a:ext cx="101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Systems</a:t>
            </a:r>
          </a:p>
        </p:txBody>
      </p:sp>
      <p:sp>
        <p:nvSpPr>
          <p:cNvPr id="26633" name="Text Box 9"/>
          <p:cNvSpPr txBox="1">
            <a:spLocks noChangeArrowheads="1"/>
          </p:cNvSpPr>
          <p:nvPr/>
        </p:nvSpPr>
        <p:spPr bwMode="auto">
          <a:xfrm>
            <a:off x="5972175" y="4114800"/>
            <a:ext cx="641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Staff</a:t>
            </a:r>
          </a:p>
        </p:txBody>
      </p:sp>
      <p:sp>
        <p:nvSpPr>
          <p:cNvPr id="26634" name="Text Box 10"/>
          <p:cNvSpPr txBox="1">
            <a:spLocks noChangeArrowheads="1"/>
          </p:cNvSpPr>
          <p:nvPr/>
        </p:nvSpPr>
        <p:spPr bwMode="auto">
          <a:xfrm>
            <a:off x="2128838" y="2743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Culture</a:t>
            </a:r>
          </a:p>
        </p:txBody>
      </p:sp>
      <p:sp>
        <p:nvSpPr>
          <p:cNvPr id="26635" name="Text Box 11"/>
          <p:cNvSpPr txBox="1">
            <a:spLocks noChangeArrowheads="1"/>
          </p:cNvSpPr>
          <p:nvPr/>
        </p:nvSpPr>
        <p:spPr bwMode="auto">
          <a:xfrm>
            <a:off x="3779838" y="620713"/>
            <a:ext cx="1220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Resources</a:t>
            </a:r>
          </a:p>
        </p:txBody>
      </p:sp>
      <p:sp>
        <p:nvSpPr>
          <p:cNvPr id="26636" name="Text Box 17"/>
          <p:cNvSpPr txBox="1">
            <a:spLocks noChangeArrowheads="1"/>
          </p:cNvSpPr>
          <p:nvPr/>
        </p:nvSpPr>
        <p:spPr bwMode="auto">
          <a:xfrm>
            <a:off x="5791200" y="10972800"/>
            <a:ext cx="2813050" cy="527050"/>
          </a:xfrm>
          <a:prstGeom prst="rect">
            <a:avLst/>
          </a:prstGeom>
          <a:solidFill>
            <a:srgbClr val="FFFF99"/>
          </a:solidFill>
          <a:ln w="9525">
            <a:solidFill>
              <a:schemeClr val="tx1"/>
            </a:solidFill>
            <a:miter lim="800000"/>
            <a:headEnd/>
            <a:tailEnd/>
          </a:ln>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da-DK" sz="1400" b="1">
                <a:solidFill>
                  <a:schemeClr val="tx1"/>
                </a:solidFill>
              </a:rPr>
              <a:t>Political, Environmental,</a:t>
            </a:r>
          </a:p>
          <a:p>
            <a:pPr eaLnBrk="1" hangingPunct="1"/>
            <a:r>
              <a:rPr lang="da-DK" sz="1400" b="1">
                <a:solidFill>
                  <a:schemeClr val="tx1"/>
                </a:solidFill>
              </a:rPr>
              <a:t>Economical and Social Factors</a:t>
            </a:r>
          </a:p>
        </p:txBody>
      </p:sp>
      <p:cxnSp>
        <p:nvCxnSpPr>
          <p:cNvPr id="26637" name="AutoShape 21"/>
          <p:cNvCxnSpPr>
            <a:cxnSpLocks noChangeShapeType="1"/>
            <a:stCxn id="26631" idx="0"/>
            <a:endCxn id="26629" idx="2"/>
          </p:cNvCxnSpPr>
          <p:nvPr/>
        </p:nvCxnSpPr>
        <p:spPr bwMode="auto">
          <a:xfrm flipV="1">
            <a:off x="4437063" y="2336800"/>
            <a:ext cx="19050" cy="25400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638" name="AutoShape 22"/>
          <p:cNvCxnSpPr>
            <a:cxnSpLocks noChangeShapeType="1"/>
            <a:stCxn id="26632" idx="3"/>
            <a:endCxn id="26630" idx="1"/>
          </p:cNvCxnSpPr>
          <p:nvPr/>
        </p:nvCxnSpPr>
        <p:spPr bwMode="auto">
          <a:xfrm flipV="1">
            <a:off x="3148013" y="2913063"/>
            <a:ext cx="2649537" cy="144621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639" name="AutoShape 23"/>
          <p:cNvCxnSpPr>
            <a:cxnSpLocks noChangeShapeType="1"/>
            <a:stCxn id="26632" idx="2"/>
            <a:endCxn id="26631" idx="1"/>
          </p:cNvCxnSpPr>
          <p:nvPr/>
        </p:nvCxnSpPr>
        <p:spPr bwMode="auto">
          <a:xfrm>
            <a:off x="2638425" y="4527550"/>
            <a:ext cx="1250950" cy="51911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640" name="AutoShape 24"/>
          <p:cNvCxnSpPr>
            <a:cxnSpLocks noChangeShapeType="1"/>
            <a:stCxn id="26632" idx="0"/>
            <a:endCxn id="26634" idx="2"/>
          </p:cNvCxnSpPr>
          <p:nvPr/>
        </p:nvCxnSpPr>
        <p:spPr bwMode="auto">
          <a:xfrm flipH="1" flipV="1">
            <a:off x="2576513" y="3079750"/>
            <a:ext cx="61912" cy="111125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641" name="AutoShape 25"/>
          <p:cNvCxnSpPr>
            <a:cxnSpLocks noChangeShapeType="1"/>
            <a:stCxn id="26634" idx="0"/>
            <a:endCxn id="26629" idx="1"/>
          </p:cNvCxnSpPr>
          <p:nvPr/>
        </p:nvCxnSpPr>
        <p:spPr bwMode="auto">
          <a:xfrm flipV="1">
            <a:off x="2576513" y="2044700"/>
            <a:ext cx="1065212" cy="6985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642" name="AutoShape 26"/>
          <p:cNvCxnSpPr>
            <a:cxnSpLocks noChangeShapeType="1"/>
            <a:stCxn id="26630" idx="0"/>
            <a:endCxn id="26629" idx="3"/>
          </p:cNvCxnSpPr>
          <p:nvPr/>
        </p:nvCxnSpPr>
        <p:spPr bwMode="auto">
          <a:xfrm flipH="1" flipV="1">
            <a:off x="5270500" y="2044700"/>
            <a:ext cx="1030288" cy="6985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643" name="AutoShape 27"/>
          <p:cNvCxnSpPr>
            <a:cxnSpLocks noChangeShapeType="1"/>
            <a:stCxn id="26630" idx="2"/>
            <a:endCxn id="26633" idx="0"/>
          </p:cNvCxnSpPr>
          <p:nvPr/>
        </p:nvCxnSpPr>
        <p:spPr bwMode="auto">
          <a:xfrm flipH="1">
            <a:off x="6292850" y="3081338"/>
            <a:ext cx="7938" cy="103346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644" name="AutoShape 28"/>
          <p:cNvCxnSpPr>
            <a:cxnSpLocks noChangeShapeType="1"/>
            <a:stCxn id="26631" idx="3"/>
            <a:endCxn id="26633" idx="2"/>
          </p:cNvCxnSpPr>
          <p:nvPr/>
        </p:nvCxnSpPr>
        <p:spPr bwMode="auto">
          <a:xfrm flipV="1">
            <a:off x="4986338" y="4452938"/>
            <a:ext cx="1306512" cy="59372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645" name="AutoShape 29"/>
          <p:cNvCxnSpPr>
            <a:cxnSpLocks noChangeShapeType="1"/>
            <a:stCxn id="26634" idx="3"/>
            <a:endCxn id="26633" idx="1"/>
          </p:cNvCxnSpPr>
          <p:nvPr/>
        </p:nvCxnSpPr>
        <p:spPr bwMode="auto">
          <a:xfrm>
            <a:off x="3024188" y="2911475"/>
            <a:ext cx="2947987" cy="13731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6646" name="Oval 30"/>
          <p:cNvSpPr>
            <a:spLocks noChangeArrowheads="1"/>
          </p:cNvSpPr>
          <p:nvPr/>
        </p:nvSpPr>
        <p:spPr bwMode="auto">
          <a:xfrm>
            <a:off x="3805238" y="2895600"/>
            <a:ext cx="1143000" cy="11430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47" name="Text Box 31"/>
          <p:cNvSpPr txBox="1">
            <a:spLocks noChangeArrowheads="1"/>
          </p:cNvSpPr>
          <p:nvPr/>
        </p:nvSpPr>
        <p:spPr bwMode="auto">
          <a:xfrm>
            <a:off x="3867150" y="3308350"/>
            <a:ext cx="10668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lnSpc>
                <a:spcPct val="80000"/>
              </a:lnSpc>
            </a:pPr>
            <a:r>
              <a:rPr lang="en-GB" sz="1600" b="1">
                <a:solidFill>
                  <a:schemeClr val="tx1"/>
                </a:solidFill>
              </a:rPr>
              <a:t>Vision</a:t>
            </a:r>
          </a:p>
        </p:txBody>
      </p:sp>
      <p:sp>
        <p:nvSpPr>
          <p:cNvPr id="35" name="Oval 32"/>
          <p:cNvSpPr>
            <a:spLocks noChangeArrowheads="1"/>
          </p:cNvSpPr>
          <p:nvPr/>
        </p:nvSpPr>
        <p:spPr bwMode="auto">
          <a:xfrm>
            <a:off x="2916238" y="5734050"/>
            <a:ext cx="2968625" cy="1008063"/>
          </a:xfrm>
          <a:prstGeom prst="ellipse">
            <a:avLst/>
          </a:prstGeom>
          <a:solidFill>
            <a:srgbClr val="00B050"/>
          </a:solidFill>
          <a:ln w="9525">
            <a:solidFill>
              <a:schemeClr val="tx1"/>
            </a:solidFill>
            <a:round/>
            <a:headEnd/>
            <a:tailEnd/>
          </a:ln>
        </p:spPr>
        <p:txBody>
          <a:bodyPr wrap="none" anchor="ctr"/>
          <a:lstStyle/>
          <a:p>
            <a:endParaRPr lang="en-US"/>
          </a:p>
        </p:txBody>
      </p:sp>
      <p:sp>
        <p:nvSpPr>
          <p:cNvPr id="36" name="Text Box 33"/>
          <p:cNvSpPr txBox="1">
            <a:spLocks noChangeArrowheads="1"/>
          </p:cNvSpPr>
          <p:nvPr/>
        </p:nvSpPr>
        <p:spPr bwMode="auto">
          <a:xfrm>
            <a:off x="3094038" y="6092825"/>
            <a:ext cx="2628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r>
              <a:rPr lang="en-GB" sz="1600" b="1">
                <a:solidFill>
                  <a:schemeClr val="tx1"/>
                </a:solidFill>
              </a:rPr>
              <a:t>Effective mainstreaming</a:t>
            </a:r>
          </a:p>
        </p:txBody>
      </p:sp>
      <p:sp>
        <p:nvSpPr>
          <p:cNvPr id="37" name="AutoShape 34"/>
          <p:cNvSpPr>
            <a:spLocks noChangeArrowheads="1"/>
          </p:cNvSpPr>
          <p:nvPr/>
        </p:nvSpPr>
        <p:spPr bwMode="auto">
          <a:xfrm>
            <a:off x="4211638" y="5445125"/>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endParaRPr lang="en-US"/>
          </a:p>
        </p:txBody>
      </p:sp>
      <p:sp>
        <p:nvSpPr>
          <p:cNvPr id="26651" name="AutoShape 35"/>
          <p:cNvSpPr>
            <a:spLocks noChangeArrowheads="1"/>
          </p:cNvSpPr>
          <p:nvPr/>
        </p:nvSpPr>
        <p:spPr bwMode="auto">
          <a:xfrm>
            <a:off x="4211638" y="1196975"/>
            <a:ext cx="433387" cy="288925"/>
          </a:xfrm>
          <a:prstGeom prst="downArrow">
            <a:avLst>
              <a:gd name="adj1" fmla="val 63370"/>
              <a:gd name="adj2" fmla="val 54944"/>
            </a:avLst>
          </a:prstGeom>
          <a:solidFill>
            <a:schemeClr val="accent1"/>
          </a:solidFill>
          <a:ln w="9525">
            <a:solidFill>
              <a:schemeClr val="tx1"/>
            </a:solidFill>
            <a:miter lim="800000"/>
            <a:headEnd/>
            <a:tailEnd/>
          </a:ln>
        </p:spPr>
        <p:txBody>
          <a:bodyPr wrap="none" anchor="ctr"/>
          <a:lstStyle/>
          <a:p>
            <a:endParaRPr lang="en-US"/>
          </a:p>
        </p:txBody>
      </p:sp>
      <p:sp>
        <p:nvSpPr>
          <p:cNvPr id="41" name="Oval billedforklaring 40"/>
          <p:cNvSpPr>
            <a:spLocks noChangeArrowheads="1"/>
          </p:cNvSpPr>
          <p:nvPr/>
        </p:nvSpPr>
        <p:spPr bwMode="auto">
          <a:xfrm>
            <a:off x="3867150" y="2042760"/>
            <a:ext cx="2462213" cy="911931"/>
          </a:xfrm>
          <a:prstGeom prst="wedgeEllipseCallout">
            <a:avLst>
              <a:gd name="adj1" fmla="val -22681"/>
              <a:gd name="adj2" fmla="val 9387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r>
              <a:rPr lang="da-DK" sz="1800">
                <a:solidFill>
                  <a:schemeClr val="tx1"/>
                </a:solidFill>
                <a:latin typeface="Calibri" pitchFamily="34" charset="0"/>
                <a:cs typeface="Calibri" pitchFamily="34" charset="0"/>
              </a:rPr>
              <a:t>Goals; Policies; national plans</a:t>
            </a:r>
            <a:endParaRPr lang="en-GB" sz="1800">
              <a:solidFill>
                <a:schemeClr val="tx1"/>
              </a:solidFill>
              <a:latin typeface="Calibri" pitchFamily="34" charset="0"/>
              <a:cs typeface="Calibri" pitchFamily="34" charset="0"/>
            </a:endParaRPr>
          </a:p>
        </p:txBody>
      </p:sp>
      <p:sp>
        <p:nvSpPr>
          <p:cNvPr id="45" name="Oval billedforklaring 44"/>
          <p:cNvSpPr>
            <a:spLocks noChangeArrowheads="1"/>
          </p:cNvSpPr>
          <p:nvPr/>
        </p:nvSpPr>
        <p:spPr bwMode="auto">
          <a:xfrm>
            <a:off x="6292850" y="1327810"/>
            <a:ext cx="2455863" cy="1690957"/>
          </a:xfrm>
          <a:prstGeom prst="wedgeEllipseCallout">
            <a:avLst>
              <a:gd name="adj1" fmla="val -35162"/>
              <a:gd name="adj2" fmla="val 44801"/>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r>
              <a:rPr lang="da-DK" sz="1800">
                <a:solidFill>
                  <a:schemeClr val="tx1"/>
                </a:solidFill>
                <a:latin typeface="Calibri" pitchFamily="34" charset="0"/>
                <a:cs typeface="Calibri" pitchFamily="34" charset="0"/>
              </a:rPr>
              <a:t>Analysis of constraints; Objectives;   </a:t>
            </a:r>
          </a:p>
          <a:p>
            <a:r>
              <a:rPr lang="da-DK" sz="1800">
                <a:solidFill>
                  <a:schemeClr val="tx1"/>
                </a:solidFill>
                <a:latin typeface="Calibri" pitchFamily="34" charset="0"/>
                <a:cs typeface="Calibri" pitchFamily="34" charset="0"/>
              </a:rPr>
              <a:t>Road Map</a:t>
            </a:r>
            <a:endParaRPr lang="en-GB" sz="1800">
              <a:solidFill>
                <a:schemeClr val="tx1"/>
              </a:solidFill>
              <a:latin typeface="Calibri" pitchFamily="34" charset="0"/>
              <a:cs typeface="Calibri" pitchFamily="34" charset="0"/>
            </a:endParaRPr>
          </a:p>
        </p:txBody>
      </p:sp>
      <p:sp>
        <p:nvSpPr>
          <p:cNvPr id="46" name="Oval billedforklaring 45"/>
          <p:cNvSpPr>
            <a:spLocks noChangeArrowheads="1"/>
          </p:cNvSpPr>
          <p:nvPr/>
        </p:nvSpPr>
        <p:spPr bwMode="auto">
          <a:xfrm>
            <a:off x="6443663" y="2774022"/>
            <a:ext cx="2851150" cy="1690957"/>
          </a:xfrm>
          <a:prstGeom prst="wedgeEllipseCallout">
            <a:avLst>
              <a:gd name="adj1" fmla="val -38125"/>
              <a:gd name="adj2" fmla="val 56440"/>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r>
              <a:rPr lang="da-DK" sz="1800">
                <a:solidFill>
                  <a:schemeClr val="tx1"/>
                </a:solidFill>
                <a:latin typeface="Calibri" pitchFamily="34" charset="0"/>
                <a:cs typeface="Calibri" pitchFamily="34" charset="0"/>
              </a:rPr>
              <a:t>Capacity strengthening; level of awareness, skills and capacity</a:t>
            </a:r>
            <a:endParaRPr lang="en-GB" sz="1800">
              <a:solidFill>
                <a:schemeClr val="tx1"/>
              </a:solidFill>
              <a:latin typeface="Calibri" pitchFamily="34" charset="0"/>
              <a:cs typeface="Calibri" pitchFamily="34" charset="0"/>
            </a:endParaRPr>
          </a:p>
        </p:txBody>
      </p:sp>
      <p:sp>
        <p:nvSpPr>
          <p:cNvPr id="47" name="Oval billedforklaring 46"/>
          <p:cNvSpPr>
            <a:spLocks noChangeArrowheads="1"/>
          </p:cNvSpPr>
          <p:nvPr/>
        </p:nvSpPr>
        <p:spPr bwMode="auto">
          <a:xfrm>
            <a:off x="107950" y="4510241"/>
            <a:ext cx="3155950" cy="1301444"/>
          </a:xfrm>
          <a:prstGeom prst="wedgeEllipseCallout">
            <a:avLst>
              <a:gd name="adj1" fmla="val 24560"/>
              <a:gd name="adj2" fmla="val -59074"/>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r>
              <a:rPr lang="da-DK" sz="1800">
                <a:solidFill>
                  <a:schemeClr val="tx1"/>
                </a:solidFill>
                <a:latin typeface="Calibri" pitchFamily="34" charset="0"/>
                <a:cs typeface="Calibri" pitchFamily="34" charset="0"/>
              </a:rPr>
              <a:t>Cross sectoral + cross level coordination; monitoring</a:t>
            </a:r>
            <a:endParaRPr lang="en-GB" sz="1800">
              <a:solidFill>
                <a:schemeClr val="tx1"/>
              </a:solidFill>
              <a:latin typeface="Calibri" pitchFamily="34" charset="0"/>
              <a:cs typeface="Calibri" pitchFamily="34" charset="0"/>
            </a:endParaRPr>
          </a:p>
        </p:txBody>
      </p:sp>
      <p:sp>
        <p:nvSpPr>
          <p:cNvPr id="48" name="Oval billedforklaring 47"/>
          <p:cNvSpPr>
            <a:spLocks noChangeArrowheads="1"/>
          </p:cNvSpPr>
          <p:nvPr/>
        </p:nvSpPr>
        <p:spPr bwMode="auto">
          <a:xfrm>
            <a:off x="0" y="238278"/>
            <a:ext cx="3568700" cy="1301444"/>
          </a:xfrm>
          <a:prstGeom prst="wedgeEllipseCallout">
            <a:avLst>
              <a:gd name="adj1" fmla="val 20912"/>
              <a:gd name="adj2" fmla="val 157741"/>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lIns="90000" tIns="46800" rIns="90000" bIns="46800" anchor="ctr">
            <a:spAutoFit/>
          </a:bodyPr>
          <a:lstStyle/>
          <a:p>
            <a:r>
              <a:rPr lang="da-DK" sz="1800" dirty="0" err="1">
                <a:solidFill>
                  <a:schemeClr val="tx1"/>
                </a:solidFill>
                <a:latin typeface="Calibri" pitchFamily="34" charset="0"/>
                <a:cs typeface="Calibri" pitchFamily="34" charset="0"/>
              </a:rPr>
              <a:t>Incentives</a:t>
            </a:r>
            <a:r>
              <a:rPr lang="da-DK" sz="1800" dirty="0">
                <a:solidFill>
                  <a:schemeClr val="tx1"/>
                </a:solidFill>
                <a:latin typeface="Calibri" pitchFamily="34" charset="0"/>
                <a:cs typeface="Calibri" pitchFamily="34" charset="0"/>
              </a:rPr>
              <a:t>; </a:t>
            </a:r>
            <a:r>
              <a:rPr lang="da-DK" sz="1800" dirty="0" err="1">
                <a:solidFill>
                  <a:schemeClr val="tx1"/>
                </a:solidFill>
                <a:latin typeface="Calibri" pitchFamily="34" charset="0"/>
                <a:cs typeface="Calibri" pitchFamily="34" charset="0"/>
              </a:rPr>
              <a:t>sharing</a:t>
            </a:r>
            <a:r>
              <a:rPr lang="da-DK" sz="1800" dirty="0">
                <a:solidFill>
                  <a:schemeClr val="tx1"/>
                </a:solidFill>
                <a:latin typeface="Calibri" pitchFamily="34" charset="0"/>
                <a:cs typeface="Calibri" pitchFamily="34" charset="0"/>
              </a:rPr>
              <a:t> of </a:t>
            </a:r>
            <a:r>
              <a:rPr lang="da-DK" sz="1800" dirty="0" err="1">
                <a:solidFill>
                  <a:schemeClr val="tx1"/>
                </a:solidFill>
                <a:latin typeface="Calibri" pitchFamily="34" charset="0"/>
                <a:cs typeface="Calibri" pitchFamily="34" charset="0"/>
              </a:rPr>
              <a:t>exp</a:t>
            </a:r>
            <a:r>
              <a:rPr lang="da-DK" sz="1800" dirty="0">
                <a:solidFill>
                  <a:schemeClr val="tx1"/>
                </a:solidFill>
                <a:latin typeface="Calibri" pitchFamily="34" charset="0"/>
                <a:cs typeface="Calibri" pitchFamily="34" charset="0"/>
              </a:rPr>
              <a:t>. and </a:t>
            </a:r>
            <a:r>
              <a:rPr lang="da-DK" sz="1800" dirty="0" err="1" smtClean="0">
                <a:solidFill>
                  <a:schemeClr val="tx1"/>
                </a:solidFill>
                <a:latin typeface="Calibri" pitchFamily="34" charset="0"/>
                <a:cs typeface="Calibri" pitchFamily="34" charset="0"/>
              </a:rPr>
              <a:t>good</a:t>
            </a:r>
            <a:r>
              <a:rPr lang="da-DK" sz="1800" dirty="0" smtClean="0">
                <a:solidFill>
                  <a:schemeClr val="tx1"/>
                </a:solidFill>
                <a:latin typeface="Calibri" pitchFamily="34" charset="0"/>
                <a:cs typeface="Calibri" pitchFamily="34" charset="0"/>
              </a:rPr>
              <a:t> </a:t>
            </a:r>
            <a:r>
              <a:rPr lang="da-DK" sz="1800" dirty="0" err="1" smtClean="0">
                <a:solidFill>
                  <a:schemeClr val="tx1"/>
                </a:solidFill>
                <a:latin typeface="Calibri" pitchFamily="34" charset="0"/>
                <a:cs typeface="Calibri" pitchFamily="34" charset="0"/>
              </a:rPr>
              <a:t>practices</a:t>
            </a:r>
            <a:r>
              <a:rPr lang="da-DK" sz="1800" dirty="0">
                <a:solidFill>
                  <a:schemeClr val="tx1"/>
                </a:solidFill>
                <a:latin typeface="Calibri" pitchFamily="34" charset="0"/>
                <a:cs typeface="Calibri" pitchFamily="34" charset="0"/>
              </a:rPr>
              <a:t>; </a:t>
            </a:r>
          </a:p>
          <a:p>
            <a:r>
              <a:rPr lang="da-DK" sz="1800" dirty="0" err="1">
                <a:solidFill>
                  <a:schemeClr val="tx1"/>
                </a:solidFill>
                <a:latin typeface="Calibri" pitchFamily="34" charset="0"/>
                <a:cs typeface="Calibri" pitchFamily="34" charset="0"/>
              </a:rPr>
              <a:t>stakeholder</a:t>
            </a:r>
            <a:r>
              <a:rPr lang="da-DK" sz="1800" dirty="0">
                <a:solidFill>
                  <a:schemeClr val="tx1"/>
                </a:solidFill>
                <a:latin typeface="Calibri" pitchFamily="34" charset="0"/>
                <a:cs typeface="Calibri" pitchFamily="34" charset="0"/>
              </a:rPr>
              <a:t> participation  </a:t>
            </a:r>
            <a:endParaRPr lang="en-GB" sz="1800" dirty="0">
              <a:solidFill>
                <a:schemeClr val="tx1"/>
              </a:solidFill>
              <a:latin typeface="Calibri" pitchFamily="34" charset="0"/>
              <a:cs typeface="Calibri" pitchFamily="34" charset="0"/>
            </a:endParaRPr>
          </a:p>
        </p:txBody>
      </p:sp>
      <p:sp>
        <p:nvSpPr>
          <p:cNvPr id="49" name="Oval billedforklaring 48"/>
          <p:cNvSpPr>
            <a:spLocks noChangeArrowheads="1"/>
          </p:cNvSpPr>
          <p:nvPr/>
        </p:nvSpPr>
        <p:spPr bwMode="auto">
          <a:xfrm>
            <a:off x="4951413" y="255235"/>
            <a:ext cx="3462337" cy="911931"/>
          </a:xfrm>
          <a:prstGeom prst="wedgeEllipseCallout">
            <a:avLst>
              <a:gd name="adj1" fmla="val -55944"/>
              <a:gd name="adj2" fmla="val 136245"/>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r>
              <a:rPr lang="da-DK" sz="1800">
                <a:solidFill>
                  <a:schemeClr val="tx1"/>
                </a:solidFill>
                <a:latin typeface="Calibri" pitchFamily="34" charset="0"/>
                <a:cs typeface="Calibri" pitchFamily="34" charset="0"/>
              </a:rPr>
              <a:t>Political commitment; National champions </a:t>
            </a:r>
            <a:endParaRPr lang="en-GB" sz="1800">
              <a:solidFill>
                <a:schemeClr val="tx1"/>
              </a:solidFill>
              <a:latin typeface="Calibri" pitchFamily="34" charset="0"/>
              <a:cs typeface="Calibri" pitchFamily="34" charset="0"/>
            </a:endParaRPr>
          </a:p>
        </p:txBody>
      </p:sp>
      <p:sp>
        <p:nvSpPr>
          <p:cNvPr id="50" name="Oval billedforklaring 49"/>
          <p:cNvSpPr>
            <a:spLocks noChangeArrowheads="1"/>
          </p:cNvSpPr>
          <p:nvPr/>
        </p:nvSpPr>
        <p:spPr bwMode="auto">
          <a:xfrm>
            <a:off x="5873750" y="4704998"/>
            <a:ext cx="3019425" cy="911931"/>
          </a:xfrm>
          <a:prstGeom prst="wedgeEllipseCallout">
            <a:avLst>
              <a:gd name="adj1" fmla="val -97810"/>
              <a:gd name="adj2" fmla="val -11051"/>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90000" tIns="46800" rIns="90000" bIns="46800" anchor="ctr">
            <a:spAutoFit/>
          </a:bodyPr>
          <a:lstStyle/>
          <a:p>
            <a:r>
              <a:rPr lang="da-DK" sz="1800">
                <a:solidFill>
                  <a:schemeClr val="tx1"/>
                </a:solidFill>
                <a:latin typeface="Calibri" pitchFamily="34" charset="0"/>
                <a:cs typeface="Calibri" pitchFamily="34" charset="0"/>
              </a:rPr>
              <a:t>Clear mainstreaming responsibilities; </a:t>
            </a:r>
            <a:endParaRPr lang="en-GB" sz="180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237743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par>
                                <p:cTn id="13" presetID="10" presetClass="exit" presetSubtype="0" fill="hold" grpId="1" nodeType="withEffect">
                                  <p:stCondLst>
                                    <p:cond delay="0"/>
                                  </p:stCondLst>
                                  <p:childTnLst>
                                    <p:animEffect transition="out" filter="fade">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xit" presetSubtype="0" fill="hold" grpId="1" nodeType="with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xit" presetSubtype="0" fill="hold" grpId="1" nodeType="with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xit" presetSubtype="0" fill="hold" grpId="1" nodeType="with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xit" presetSubtype="0" fill="hold" grpId="1" nodeType="withEffect">
                                  <p:stCondLst>
                                    <p:cond delay="0"/>
                                  </p:stCondLst>
                                  <p:childTnLst>
                                    <p:animEffect transition="out" filter="fade">
                                      <p:cBhvr>
                                        <p:cTn id="46" dur="500"/>
                                        <p:tgtEl>
                                          <p:spTgt spid="47"/>
                                        </p:tgtEl>
                                      </p:cBhvr>
                                    </p:animEffect>
                                    <p:set>
                                      <p:cBhvr>
                                        <p:cTn id="47" dur="1" fill="hold">
                                          <p:stCondLst>
                                            <p:cond delay="499"/>
                                          </p:stCondLst>
                                        </p:cTn>
                                        <p:tgtEl>
                                          <p:spTgt spid="4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xit" presetSubtype="0" fill="hold" grpId="1" nodeType="withEffect">
                                  <p:stCondLst>
                                    <p:cond delay="0"/>
                                  </p:stCondLst>
                                  <p:childTnLst>
                                    <p:animEffect transition="out" filter="fade">
                                      <p:cBhvr>
                                        <p:cTn id="54" dur="500"/>
                                        <p:tgtEl>
                                          <p:spTgt spid="48"/>
                                        </p:tgtEl>
                                      </p:cBhvr>
                                    </p:animEffect>
                                    <p:set>
                                      <p:cBhvr>
                                        <p:cTn id="55" dur="1" fill="hold">
                                          <p:stCondLst>
                                            <p:cond delay="499"/>
                                          </p:stCondLst>
                                        </p:cTn>
                                        <p:tgtEl>
                                          <p:spTgt spid="4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xit" presetSubtype="0" fill="hold" grpId="1" nodeType="withEffect">
                                  <p:stCondLst>
                                    <p:cond delay="0"/>
                                  </p:stCondLst>
                                  <p:childTnLst>
                                    <p:animEffect transition="out" filter="fade">
                                      <p:cBhvr>
                                        <p:cTn id="65" dur="500"/>
                                        <p:tgtEl>
                                          <p:spTgt spid="50"/>
                                        </p:tgtEl>
                                      </p:cBhvr>
                                    </p:animEffect>
                                    <p:set>
                                      <p:cBhvr>
                                        <p:cTn id="66" dur="1" fill="hold">
                                          <p:stCondLst>
                                            <p:cond delay="499"/>
                                          </p:stCondLst>
                                        </p:cTn>
                                        <p:tgtEl>
                                          <p:spTgt spid="50"/>
                                        </p:tgtEl>
                                        <p:attrNameLst>
                                          <p:attrName>style.visibility</p:attrName>
                                        </p:attrNameLst>
                                      </p:cBhvr>
                                      <p:to>
                                        <p:strVal val="hidden"/>
                                      </p:to>
                                    </p:set>
                                  </p:childTnLst>
                                </p:cTn>
                              </p:par>
                              <p:par>
                                <p:cTn id="67" presetID="6" presetClass="emph" presetSubtype="0" fill="hold" grpId="1" nodeType="withEffect">
                                  <p:stCondLst>
                                    <p:cond delay="0"/>
                                  </p:stCondLst>
                                  <p:childTnLst>
                                    <p:animScale>
                                      <p:cBhvr>
                                        <p:cTn id="68" dur="2000" fill="hold"/>
                                        <p:tgtEl>
                                          <p:spTgt spid="35"/>
                                        </p:tgtEl>
                                      </p:cBhvr>
                                      <p:by x="125000" y="125000"/>
                                    </p:animScale>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par>
                                <p:cTn id="72" presetID="6" presetClass="emph" presetSubtype="0" fill="hold" grpId="1" nodeType="withEffect">
                                  <p:stCondLst>
                                    <p:cond delay="0"/>
                                  </p:stCondLst>
                                  <p:childTnLst>
                                    <p:animScale>
                                      <p:cBhvr>
                                        <p:cTn id="73" dur="2000" fill="hold"/>
                                        <p:tgtEl>
                                          <p:spTgt spid="37"/>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p:bldP spid="37" grpId="0" animBg="1"/>
      <p:bldP spid="37" grpId="1" animBg="1"/>
      <p:bldP spid="41" grpId="0" animBg="1"/>
      <p:bldP spid="41"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4288"/>
            <a:ext cx="9144000" cy="1143001"/>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GB" smtClean="0">
                <a:ea typeface="ＭＳ Ｐゴシック" pitchFamily="34" charset="-128"/>
              </a:rPr>
              <a:t>Roles &amp; responsibilities of</a:t>
            </a:r>
            <a:br>
              <a:rPr lang="en-GB" smtClean="0">
                <a:ea typeface="ＭＳ Ｐゴシック" pitchFamily="34" charset="-128"/>
              </a:rPr>
            </a:br>
            <a:r>
              <a:rPr lang="en-GB" smtClean="0">
                <a:ea typeface="ＭＳ Ｐゴシック" pitchFamily="34" charset="-128"/>
              </a:rPr>
              <a:t>main stakeholders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8688639"/>
              </p:ext>
            </p:extLst>
          </p:nvPr>
        </p:nvGraphicFramePr>
        <p:xfrm>
          <a:off x="304800" y="1524000"/>
          <a:ext cx="8534400" cy="5034876"/>
        </p:xfrm>
        <a:graphic>
          <a:graphicData uri="http://schemas.openxmlformats.org/drawingml/2006/table">
            <a:tbl>
              <a:tblPr firstRow="1" bandRow="1">
                <a:tableStyleId>{5C22544A-7EE6-4342-B048-85BDC9FD1C3A}</a:tableStyleId>
              </a:tblPr>
              <a:tblGrid>
                <a:gridCol w="3429000"/>
                <a:gridCol w="5105400"/>
              </a:tblGrid>
              <a:tr h="370889">
                <a:tc>
                  <a:txBody>
                    <a:bodyPr/>
                    <a:lstStyle/>
                    <a:p>
                      <a:r>
                        <a:rPr lang="en-GB" sz="1800" dirty="0" smtClean="0">
                          <a:latin typeface="Calibri" pitchFamily="34" charset="0"/>
                          <a:cs typeface="Calibri" pitchFamily="34" charset="0"/>
                        </a:rPr>
                        <a:t>Stakeholder</a:t>
                      </a:r>
                      <a:r>
                        <a:rPr lang="en-GB" sz="1800" baseline="0" dirty="0" smtClean="0">
                          <a:latin typeface="Calibri" pitchFamily="34" charset="0"/>
                          <a:cs typeface="Calibri" pitchFamily="34" charset="0"/>
                        </a:rPr>
                        <a:t> </a:t>
                      </a:r>
                      <a:r>
                        <a:rPr lang="en-GB" sz="1800" baseline="0" dirty="0" smtClean="0">
                          <a:latin typeface="Calibri" pitchFamily="34" charset="0"/>
                          <a:cs typeface="Calibri" pitchFamily="34" charset="0"/>
                        </a:rPr>
                        <a:t>group </a:t>
                      </a:r>
                      <a:r>
                        <a:rPr lang="en-GB" sz="1800" baseline="0" dirty="0" smtClean="0">
                          <a:solidFill>
                            <a:srgbClr val="00B050"/>
                          </a:solidFill>
                          <a:latin typeface="Calibri" pitchFamily="34" charset="0"/>
                          <a:cs typeface="Calibri" pitchFamily="34" charset="0"/>
                        </a:rPr>
                        <a:t>– ideally we need examples…</a:t>
                      </a:r>
                      <a:endParaRPr lang="en-GB" sz="1800" dirty="0">
                        <a:solidFill>
                          <a:srgbClr val="00B050"/>
                        </a:solidFill>
                        <a:latin typeface="Calibri" pitchFamily="34" charset="0"/>
                        <a:cs typeface="Calibri" pitchFamily="34" charset="0"/>
                      </a:endParaRPr>
                    </a:p>
                  </a:txBody>
                  <a:tcPr marT="45726" marB="45726">
                    <a:solidFill>
                      <a:schemeClr val="accent1">
                        <a:lumMod val="25000"/>
                      </a:schemeClr>
                    </a:solidFill>
                  </a:tcPr>
                </a:tc>
                <a:tc>
                  <a:txBody>
                    <a:bodyPr/>
                    <a:lstStyle/>
                    <a:p>
                      <a:r>
                        <a:rPr lang="en-GB" sz="1800" dirty="0" smtClean="0">
                          <a:latin typeface="Calibri" pitchFamily="34" charset="0"/>
                          <a:cs typeface="Calibri" pitchFamily="34" charset="0"/>
                        </a:rPr>
                        <a:t>Main roles</a:t>
                      </a:r>
                      <a:r>
                        <a:rPr lang="en-GB" sz="1800" baseline="0" dirty="0" smtClean="0">
                          <a:latin typeface="Calibri" pitchFamily="34" charset="0"/>
                          <a:cs typeface="Calibri" pitchFamily="34" charset="0"/>
                        </a:rPr>
                        <a:t> &amp; responsibilities</a:t>
                      </a:r>
                      <a:endParaRPr lang="en-GB" sz="1800" dirty="0">
                        <a:latin typeface="Calibri" pitchFamily="34" charset="0"/>
                        <a:cs typeface="Calibri" pitchFamily="34" charset="0"/>
                      </a:endParaRPr>
                    </a:p>
                  </a:txBody>
                  <a:tcPr marT="45726" marB="45726">
                    <a:solidFill>
                      <a:schemeClr val="accent1">
                        <a:lumMod val="25000"/>
                      </a:schemeClr>
                    </a:solidFill>
                  </a:tcPr>
                </a:tc>
              </a:tr>
              <a:tr h="1188878">
                <a:tc>
                  <a:txBody>
                    <a:bodyPr/>
                    <a:lstStyle/>
                    <a:p>
                      <a:r>
                        <a:rPr lang="en-GB" sz="1800" dirty="0" smtClean="0">
                          <a:latin typeface="Calibri" pitchFamily="34" charset="0"/>
                          <a:cs typeface="Calibri" pitchFamily="34" charset="0"/>
                        </a:rPr>
                        <a:t>Central government </a:t>
                      </a:r>
                      <a:r>
                        <a:rPr lang="en-GB" sz="1600" b="0" dirty="0" smtClean="0">
                          <a:solidFill>
                            <a:schemeClr val="tx1">
                              <a:lumMod val="85000"/>
                              <a:lumOff val="15000"/>
                            </a:schemeClr>
                          </a:solidFill>
                          <a:latin typeface="Calibri" pitchFamily="34" charset="0"/>
                          <a:cs typeface="Calibri" pitchFamily="34" charset="0"/>
                        </a:rPr>
                        <a:t>(incl.</a:t>
                      </a:r>
                      <a:r>
                        <a:rPr lang="en-GB" sz="1600" b="0" baseline="0" dirty="0" smtClean="0">
                          <a:solidFill>
                            <a:schemeClr val="tx1">
                              <a:lumMod val="85000"/>
                              <a:lumOff val="15000"/>
                            </a:schemeClr>
                          </a:solidFill>
                          <a:latin typeface="Calibri" pitchFamily="34" charset="0"/>
                          <a:cs typeface="Calibri" pitchFamily="34" charset="0"/>
                        </a:rPr>
                        <a:t> office of prime minister, ministries of finance/budget/planning, ...)</a:t>
                      </a:r>
                      <a:endParaRPr lang="en-GB" sz="1600" b="0" dirty="0">
                        <a:solidFill>
                          <a:schemeClr val="tx1">
                            <a:lumMod val="85000"/>
                            <a:lumOff val="15000"/>
                          </a:schemeClr>
                        </a:solidFill>
                        <a:latin typeface="Calibri" pitchFamily="34" charset="0"/>
                        <a:cs typeface="Calibri" pitchFamily="34" charset="0"/>
                      </a:endParaRPr>
                    </a:p>
                  </a:txBody>
                  <a:tcPr marT="45726" marB="45726">
                    <a:solidFill>
                      <a:schemeClr val="accent5">
                        <a:lumMod val="90000"/>
                      </a:schemeClr>
                    </a:solidFill>
                  </a:tcPr>
                </a:tc>
                <a:tc>
                  <a:txBody>
                    <a:bodyPr/>
                    <a:lstStyle/>
                    <a:p>
                      <a:r>
                        <a:rPr lang="en-GB" sz="1800" dirty="0" smtClean="0">
                          <a:latin typeface="Calibri" pitchFamily="34" charset="0"/>
                          <a:cs typeface="Calibri" pitchFamily="34" charset="0"/>
                        </a:rPr>
                        <a:t>Leadership,</a:t>
                      </a:r>
                      <a:r>
                        <a:rPr lang="en-GB" sz="1800" baseline="0" dirty="0" smtClean="0">
                          <a:latin typeface="Calibri" pitchFamily="34" charset="0"/>
                          <a:cs typeface="Calibri" pitchFamily="34" charset="0"/>
                        </a:rPr>
                        <a:t> performance management frameworks</a:t>
                      </a:r>
                    </a:p>
                    <a:p>
                      <a:r>
                        <a:rPr lang="en-GB" sz="1800" baseline="0" dirty="0" smtClean="0">
                          <a:latin typeface="Calibri" pitchFamily="34" charset="0"/>
                          <a:cs typeface="Calibri" pitchFamily="34" charset="0"/>
                        </a:rPr>
                        <a:t>Policies, standards &amp; regulations</a:t>
                      </a:r>
                    </a:p>
                    <a:p>
                      <a:r>
                        <a:rPr lang="en-GB" sz="1800" baseline="0" dirty="0" smtClean="0">
                          <a:latin typeface="Calibri" pitchFamily="34" charset="0"/>
                          <a:cs typeface="Calibri" pitchFamily="34" charset="0"/>
                        </a:rPr>
                        <a:t>Allocation of budget resources</a:t>
                      </a:r>
                    </a:p>
                    <a:p>
                      <a:r>
                        <a:rPr lang="en-GB" sz="1800" baseline="0" dirty="0" smtClean="0">
                          <a:latin typeface="Calibri" pitchFamily="34" charset="0"/>
                          <a:cs typeface="Calibri" pitchFamily="34" charset="0"/>
                        </a:rPr>
                        <a:t>Guidance &amp; capacity building</a:t>
                      </a:r>
                      <a:endParaRPr lang="en-GB" sz="1800" dirty="0">
                        <a:latin typeface="Calibri" pitchFamily="34" charset="0"/>
                        <a:cs typeface="Calibri" pitchFamily="34" charset="0"/>
                      </a:endParaRPr>
                    </a:p>
                  </a:txBody>
                  <a:tcPr marT="45726" marB="45726">
                    <a:solidFill>
                      <a:schemeClr val="accent5">
                        <a:lumMod val="90000"/>
                      </a:schemeClr>
                    </a:solidFill>
                  </a:tcPr>
                </a:tc>
              </a:tr>
              <a:tr h="640165">
                <a:tc>
                  <a:txBody>
                    <a:bodyPr/>
                    <a:lstStyle/>
                    <a:p>
                      <a:r>
                        <a:rPr lang="en-GB" sz="1800" dirty="0" smtClean="0">
                          <a:latin typeface="Calibri" pitchFamily="34" charset="0"/>
                          <a:cs typeface="Calibri" pitchFamily="34" charset="0"/>
                        </a:rPr>
                        <a:t>Local governments</a:t>
                      </a:r>
                      <a:endParaRPr lang="en-GB" sz="1800" dirty="0">
                        <a:latin typeface="Calibri" pitchFamily="34" charset="0"/>
                        <a:cs typeface="Calibri" pitchFamily="34" charset="0"/>
                      </a:endParaRPr>
                    </a:p>
                  </a:txBody>
                  <a:tcPr marT="45726" marB="45726"/>
                </a:tc>
                <a:tc>
                  <a:txBody>
                    <a:bodyPr/>
                    <a:lstStyle/>
                    <a:p>
                      <a:r>
                        <a:rPr lang="en-GB" sz="1800" dirty="0" smtClean="0">
                          <a:latin typeface="Calibri" pitchFamily="34" charset="0"/>
                          <a:cs typeface="Calibri" pitchFamily="34" charset="0"/>
                        </a:rPr>
                        <a:t>Implementation of national policies</a:t>
                      </a:r>
                    </a:p>
                    <a:p>
                      <a:r>
                        <a:rPr lang="en-GB" sz="1800" dirty="0" smtClean="0">
                          <a:latin typeface="Calibri" pitchFamily="34" charset="0"/>
                          <a:cs typeface="Calibri" pitchFamily="34" charset="0"/>
                        </a:rPr>
                        <a:t>Integration with community</a:t>
                      </a:r>
                      <a:r>
                        <a:rPr lang="en-GB" sz="1800" baseline="0" dirty="0" smtClean="0">
                          <a:latin typeface="Calibri" pitchFamily="34" charset="0"/>
                          <a:cs typeface="Calibri" pitchFamily="34" charset="0"/>
                        </a:rPr>
                        <a:t> strategies</a:t>
                      </a:r>
                      <a:endParaRPr lang="en-GB" sz="1800" dirty="0">
                        <a:latin typeface="Calibri" pitchFamily="34" charset="0"/>
                        <a:cs typeface="Calibri" pitchFamily="34" charset="0"/>
                      </a:endParaRPr>
                    </a:p>
                  </a:txBody>
                  <a:tcPr marT="45726" marB="45726"/>
                </a:tc>
              </a:tr>
              <a:tr h="914522">
                <a:tc>
                  <a:txBody>
                    <a:bodyPr/>
                    <a:lstStyle/>
                    <a:p>
                      <a:r>
                        <a:rPr lang="en-GB" sz="1800" dirty="0" smtClean="0">
                          <a:latin typeface="Calibri" pitchFamily="34" charset="0"/>
                          <a:cs typeface="Calibri" pitchFamily="34" charset="0"/>
                        </a:rPr>
                        <a:t>Private sector</a:t>
                      </a:r>
                      <a:endParaRPr lang="en-GB" sz="1800" dirty="0">
                        <a:latin typeface="Calibri" pitchFamily="34" charset="0"/>
                        <a:cs typeface="Calibri" pitchFamily="34" charset="0"/>
                      </a:endParaRPr>
                    </a:p>
                  </a:txBody>
                  <a:tcPr marT="45726" marB="45726">
                    <a:solidFill>
                      <a:schemeClr val="accent5">
                        <a:lumMod val="90000"/>
                      </a:schemeClr>
                    </a:solidFill>
                  </a:tcPr>
                </a:tc>
                <a:tc>
                  <a:txBody>
                    <a:bodyPr/>
                    <a:lstStyle/>
                    <a:p>
                      <a:r>
                        <a:rPr lang="en-GB" sz="1800" dirty="0" smtClean="0">
                          <a:latin typeface="Calibri" pitchFamily="34" charset="0"/>
                          <a:cs typeface="Calibri" pitchFamily="34" charset="0"/>
                        </a:rPr>
                        <a:t>Preparation</a:t>
                      </a:r>
                      <a:r>
                        <a:rPr lang="en-GB" sz="1800" baseline="0" dirty="0" smtClean="0">
                          <a:latin typeface="Calibri" pitchFamily="34" charset="0"/>
                          <a:cs typeface="Calibri" pitchFamily="34" charset="0"/>
                        </a:rPr>
                        <a:t> for losses &amp; opportunities, risk </a:t>
                      </a:r>
                      <a:r>
                        <a:rPr lang="en-GB" sz="1800" baseline="0" dirty="0" err="1" smtClean="0">
                          <a:latin typeface="Calibri" pitchFamily="34" charset="0"/>
                          <a:cs typeface="Calibri" pitchFamily="34" charset="0"/>
                        </a:rPr>
                        <a:t>mngt</a:t>
                      </a:r>
                      <a:endParaRPr lang="en-GB" sz="1800" baseline="0" dirty="0" smtClean="0">
                        <a:latin typeface="Calibri" pitchFamily="34" charset="0"/>
                        <a:cs typeface="Calibri" pitchFamily="34" charset="0"/>
                      </a:endParaRPr>
                    </a:p>
                    <a:p>
                      <a:r>
                        <a:rPr lang="en-GB" sz="1800" baseline="0" dirty="0" smtClean="0">
                          <a:latin typeface="Calibri" pitchFamily="34" charset="0"/>
                          <a:cs typeface="Calibri" pitchFamily="34" charset="0"/>
                        </a:rPr>
                        <a:t>Contribution to sustainable investments &amp; vulnerability reduction through development</a:t>
                      </a:r>
                      <a:endParaRPr lang="en-GB" sz="1800" dirty="0">
                        <a:latin typeface="Calibri" pitchFamily="34" charset="0"/>
                        <a:cs typeface="Calibri" pitchFamily="34" charset="0"/>
                      </a:endParaRPr>
                    </a:p>
                  </a:txBody>
                  <a:tcPr marT="45726" marB="45726">
                    <a:solidFill>
                      <a:schemeClr val="accent5">
                        <a:lumMod val="90000"/>
                      </a:schemeClr>
                    </a:solidFill>
                  </a:tcPr>
                </a:tc>
              </a:tr>
              <a:tr h="640165">
                <a:tc>
                  <a:txBody>
                    <a:bodyPr/>
                    <a:lstStyle/>
                    <a:p>
                      <a:r>
                        <a:rPr lang="en-GB" sz="1800" dirty="0" smtClean="0">
                          <a:latin typeface="Calibri" pitchFamily="34" charset="0"/>
                          <a:cs typeface="Calibri" pitchFamily="34" charset="0"/>
                        </a:rPr>
                        <a:t>Scientific</a:t>
                      </a:r>
                      <a:r>
                        <a:rPr lang="en-GB" sz="1800" baseline="0" dirty="0" smtClean="0">
                          <a:latin typeface="Calibri" pitchFamily="34" charset="0"/>
                          <a:cs typeface="Calibri" pitchFamily="34" charset="0"/>
                        </a:rPr>
                        <a:t> &amp; academic organisations</a:t>
                      </a:r>
                      <a:endParaRPr lang="en-GB" sz="1800" dirty="0">
                        <a:latin typeface="Calibri" pitchFamily="34" charset="0"/>
                        <a:cs typeface="Calibri" pitchFamily="34" charset="0"/>
                      </a:endParaRPr>
                    </a:p>
                  </a:txBody>
                  <a:tcPr marT="45726" marB="45726"/>
                </a:tc>
                <a:tc>
                  <a:txBody>
                    <a:bodyPr/>
                    <a:lstStyle/>
                    <a:p>
                      <a:r>
                        <a:rPr lang="en-GB" sz="1800" dirty="0" smtClean="0">
                          <a:latin typeface="Calibri" pitchFamily="34" charset="0"/>
                          <a:cs typeface="Calibri" pitchFamily="34" charset="0"/>
                        </a:rPr>
                        <a:t>Policy-oriented</a:t>
                      </a:r>
                      <a:r>
                        <a:rPr lang="en-GB" sz="1800" baseline="0" dirty="0" smtClean="0">
                          <a:latin typeface="Calibri" pitchFamily="34" charset="0"/>
                          <a:cs typeface="Calibri" pitchFamily="34" charset="0"/>
                        </a:rPr>
                        <a:t> research</a:t>
                      </a:r>
                    </a:p>
                    <a:p>
                      <a:r>
                        <a:rPr lang="en-GB" sz="1800" baseline="0" dirty="0" smtClean="0">
                          <a:latin typeface="Calibri" pitchFamily="34" charset="0"/>
                          <a:cs typeface="Calibri" pitchFamily="34" charset="0"/>
                        </a:rPr>
                        <a:t>Support for decision making</a:t>
                      </a:r>
                      <a:endParaRPr lang="en-GB" sz="1800" dirty="0">
                        <a:latin typeface="Calibri" pitchFamily="34" charset="0"/>
                        <a:cs typeface="Calibri" pitchFamily="34" charset="0"/>
                      </a:endParaRPr>
                    </a:p>
                  </a:txBody>
                  <a:tcPr marT="45726" marB="45726"/>
                </a:tc>
              </a:tr>
              <a:tr h="640165">
                <a:tc>
                  <a:txBody>
                    <a:bodyPr/>
                    <a:lstStyle/>
                    <a:p>
                      <a:r>
                        <a:rPr lang="en-GB" sz="1800" dirty="0" smtClean="0">
                          <a:latin typeface="Calibri" pitchFamily="34" charset="0"/>
                          <a:cs typeface="Calibri" pitchFamily="34" charset="0"/>
                        </a:rPr>
                        <a:t>Investment</a:t>
                      </a:r>
                      <a:r>
                        <a:rPr lang="en-GB" sz="1800" baseline="0" dirty="0" smtClean="0">
                          <a:latin typeface="Calibri" pitchFamily="34" charset="0"/>
                          <a:cs typeface="Calibri" pitchFamily="34" charset="0"/>
                        </a:rPr>
                        <a:t> promotion agencies</a:t>
                      </a:r>
                      <a:endParaRPr lang="en-GB" sz="1800" dirty="0">
                        <a:latin typeface="Calibri" pitchFamily="34" charset="0"/>
                        <a:cs typeface="Calibri" pitchFamily="34" charset="0"/>
                      </a:endParaRPr>
                    </a:p>
                  </a:txBody>
                  <a:tcPr marT="45726" marB="45726">
                    <a:solidFill>
                      <a:schemeClr val="accent5">
                        <a:lumMod val="90000"/>
                      </a:schemeClr>
                    </a:solidFill>
                  </a:tcPr>
                </a:tc>
                <a:tc>
                  <a:txBody>
                    <a:bodyPr/>
                    <a:lstStyle/>
                    <a:p>
                      <a:r>
                        <a:rPr lang="en-GB" sz="1800" dirty="0" err="1" smtClean="0">
                          <a:latin typeface="Calibri" pitchFamily="34" charset="0"/>
                          <a:cs typeface="Calibri" pitchFamily="34" charset="0"/>
                        </a:rPr>
                        <a:t>Env</a:t>
                      </a:r>
                      <a:r>
                        <a:rPr lang="en-GB" sz="1800" dirty="0" smtClean="0">
                          <a:latin typeface="Calibri" pitchFamily="34" charset="0"/>
                          <a:cs typeface="Calibri" pitchFamily="34" charset="0"/>
                        </a:rPr>
                        <a:t>. and</a:t>
                      </a:r>
                      <a:r>
                        <a:rPr lang="en-GB" sz="1800" baseline="0" dirty="0" smtClean="0">
                          <a:latin typeface="Calibri" pitchFamily="34" charset="0"/>
                          <a:cs typeface="Calibri" pitchFamily="34" charset="0"/>
                        </a:rPr>
                        <a:t> c</a:t>
                      </a:r>
                      <a:r>
                        <a:rPr lang="en-GB" sz="1800" dirty="0" smtClean="0">
                          <a:latin typeface="Calibri" pitchFamily="34" charset="0"/>
                          <a:cs typeface="Calibri" pitchFamily="34" charset="0"/>
                        </a:rPr>
                        <a:t>limate-proofing of investments, bridging</a:t>
                      </a:r>
                      <a:r>
                        <a:rPr lang="en-GB" sz="1800" baseline="0" dirty="0" smtClean="0">
                          <a:latin typeface="Calibri" pitchFamily="34" charset="0"/>
                          <a:cs typeface="Calibri" pitchFamily="34" charset="0"/>
                        </a:rPr>
                        <a:t> of development gaps</a:t>
                      </a:r>
                      <a:endParaRPr lang="en-GB" sz="1800" dirty="0">
                        <a:latin typeface="Calibri" pitchFamily="34" charset="0"/>
                        <a:cs typeface="Calibri" pitchFamily="34" charset="0"/>
                      </a:endParaRPr>
                    </a:p>
                  </a:txBody>
                  <a:tcPr marT="45726" marB="45726">
                    <a:solidFill>
                      <a:schemeClr val="accent5">
                        <a:lumMod val="90000"/>
                      </a:schemeClr>
                    </a:solidFill>
                  </a:tcPr>
                </a:tc>
              </a:tr>
              <a:tr h="370889">
                <a:tc>
                  <a:txBody>
                    <a:bodyPr/>
                    <a:lstStyle/>
                    <a:p>
                      <a:r>
                        <a:rPr lang="en-GB" sz="1800" dirty="0" smtClean="0">
                          <a:latin typeface="Calibri" pitchFamily="34" charset="0"/>
                          <a:cs typeface="Calibri" pitchFamily="34" charset="0"/>
                        </a:rPr>
                        <a:t>Poverty reduction organisations</a:t>
                      </a:r>
                      <a:endParaRPr lang="en-GB" sz="1800" dirty="0">
                        <a:latin typeface="Calibri" pitchFamily="34" charset="0"/>
                        <a:cs typeface="Calibri" pitchFamily="34" charset="0"/>
                      </a:endParaRPr>
                    </a:p>
                  </a:txBody>
                  <a:tcPr marT="45726" marB="45726"/>
                </a:tc>
                <a:tc>
                  <a:txBody>
                    <a:bodyPr/>
                    <a:lstStyle/>
                    <a:p>
                      <a:r>
                        <a:rPr lang="en-GB" sz="1800" dirty="0" err="1" smtClean="0">
                          <a:latin typeface="Calibri" pitchFamily="34" charset="0"/>
                          <a:cs typeface="Calibri" pitchFamily="34" charset="0"/>
                        </a:rPr>
                        <a:t>Env</a:t>
                      </a:r>
                      <a:r>
                        <a:rPr lang="en-GB" sz="1800" dirty="0" smtClean="0">
                          <a:latin typeface="Calibri" pitchFamily="34" charset="0"/>
                          <a:cs typeface="Calibri" pitchFamily="34" charset="0"/>
                        </a:rPr>
                        <a:t> and climate chang</a:t>
                      </a:r>
                      <a:r>
                        <a:rPr lang="en-GB" sz="1800" baseline="0" dirty="0" smtClean="0">
                          <a:latin typeface="Calibri" pitchFamily="34" charset="0"/>
                          <a:cs typeface="Calibri" pitchFamily="34" charset="0"/>
                        </a:rPr>
                        <a:t>e adequately addressed</a:t>
                      </a:r>
                      <a:endParaRPr lang="en-GB" sz="1800" dirty="0">
                        <a:latin typeface="Calibri" pitchFamily="34" charset="0"/>
                        <a:cs typeface="Calibri" pitchFamily="34" charset="0"/>
                      </a:endParaRPr>
                    </a:p>
                  </a:txBody>
                  <a:tcPr marT="45726" marB="45726"/>
                </a:tc>
              </a:tr>
            </a:tbl>
          </a:graphicData>
        </a:graphic>
      </p:graphicFrame>
      <p:sp>
        <p:nvSpPr>
          <p:cNvPr id="27677" name="TextBox 4"/>
          <p:cNvSpPr txBox="1">
            <a:spLocks noChangeArrowheads="1"/>
          </p:cNvSpPr>
          <p:nvPr/>
        </p:nvSpPr>
        <p:spPr bwMode="auto">
          <a:xfrm>
            <a:off x="3886200" y="6477000"/>
            <a:ext cx="419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algn="r" eaLnBrk="1" hangingPunct="1"/>
            <a:r>
              <a:rPr lang="en-GB" sz="1400"/>
              <a:t>Adapted from: Schipper et al (2008) </a:t>
            </a:r>
          </a:p>
        </p:txBody>
      </p:sp>
      <p:sp>
        <p:nvSpPr>
          <p:cNvPr id="27678" name="Slide Number Placeholder 5"/>
          <p:cNvSpPr>
            <a:spLocks noGrp="1"/>
          </p:cNvSpPr>
          <p:nvPr>
            <p:ph type="sldNum" sz="quarter" idx="10"/>
          </p:nvPr>
        </p:nvSpPr>
        <p:spPr>
          <a:xfrm>
            <a:off x="6858000" y="6613525"/>
            <a:ext cx="2133600" cy="168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Arial" pitchFamily="34" charset="0"/>
                <a:ea typeface="ＭＳ Ｐゴシック" pitchFamily="34" charset="-128"/>
              </a:defRPr>
            </a:lvl1pPr>
            <a:lvl2pPr marL="742950" indent="-285750" eaLnBrk="0" hangingPunct="0">
              <a:defRPr>
                <a:solidFill>
                  <a:schemeClr val="bg2"/>
                </a:solidFill>
                <a:latin typeface="Arial" pitchFamily="34" charset="0"/>
                <a:ea typeface="ＭＳ Ｐゴシック" pitchFamily="34" charset="-128"/>
              </a:defRPr>
            </a:lvl2pPr>
            <a:lvl3pPr marL="1143000" indent="-228600" eaLnBrk="0" hangingPunct="0">
              <a:defRPr>
                <a:solidFill>
                  <a:schemeClr val="bg2"/>
                </a:solidFill>
                <a:latin typeface="Arial" pitchFamily="34" charset="0"/>
                <a:ea typeface="ＭＳ Ｐゴシック" pitchFamily="34" charset="-128"/>
              </a:defRPr>
            </a:lvl3pPr>
            <a:lvl4pPr marL="1600200" indent="-228600" eaLnBrk="0" hangingPunct="0">
              <a:defRPr>
                <a:solidFill>
                  <a:schemeClr val="bg2"/>
                </a:solidFill>
                <a:latin typeface="Arial" pitchFamily="34" charset="0"/>
                <a:ea typeface="ＭＳ Ｐゴシック" pitchFamily="34" charset="-128"/>
              </a:defRPr>
            </a:lvl4pPr>
            <a:lvl5pPr marL="2057400" indent="-228600" eaLnBrk="0" hangingPunct="0">
              <a:defRPr>
                <a:solidFill>
                  <a:schemeClr val="bg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bg2"/>
                </a:solidFill>
                <a:latin typeface="Arial" pitchFamily="34" charset="0"/>
                <a:ea typeface="ＭＳ Ｐゴシック" pitchFamily="34" charset="-128"/>
              </a:defRPr>
            </a:lvl9pPr>
          </a:lstStyle>
          <a:p>
            <a:pPr eaLnBrk="1" hangingPunct="1"/>
            <a:fld id="{5556492A-997F-4490-B19E-3CE8DF6D7A97}" type="slidenum">
              <a:rPr lang="en-US" smtClean="0">
                <a:solidFill>
                  <a:srgbClr val="00A6C8"/>
                </a:solidFill>
                <a:latin typeface="Verdana" pitchFamily="34" charset="0"/>
              </a:rPr>
              <a:pPr eaLnBrk="1" hangingPunct="1"/>
              <a:t>9</a:t>
            </a:fld>
            <a:endParaRPr lang="en-US" smtClean="0">
              <a:solidFill>
                <a:srgbClr val="00A6C8"/>
              </a:solidFill>
              <a:latin typeface="Verdana" pitchFamily="34" charset="0"/>
            </a:endParaRPr>
          </a:p>
        </p:txBody>
      </p:sp>
    </p:spTree>
    <p:extLst>
      <p:ext uri="{BB962C8B-B14F-4D97-AF65-F5344CB8AC3E}">
        <p14:creationId xmlns:p14="http://schemas.microsoft.com/office/powerpoint/2010/main" val="1806581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12995</TotalTime>
  <Words>4247</Words>
  <Application>Microsoft Office PowerPoint</Application>
  <PresentationFormat>On-screen Show (4:3)</PresentationFormat>
  <Paragraphs>515</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Slide_Master</vt:lpstr>
      <vt:lpstr>Institution &amp; Capacity Development</vt:lpstr>
      <vt:lpstr>Environmental mainstreaming is…</vt:lpstr>
      <vt:lpstr>Environmental Mainstreaming </vt:lpstr>
      <vt:lpstr>Effective Environmental Mainstreaming</vt:lpstr>
      <vt:lpstr>Entry points for mainstreaming in  the policy cycle</vt:lpstr>
      <vt:lpstr>PowerPoint Presentation</vt:lpstr>
      <vt:lpstr>Effective Mainstreaming Institutional factors of importance</vt:lpstr>
      <vt:lpstr>Effective Mainstreaming Institutional factors of importance</vt:lpstr>
      <vt:lpstr>Roles &amp; responsibilities of main stakeholders</vt:lpstr>
      <vt:lpstr>PowerPoint Presentation</vt:lpstr>
      <vt:lpstr>Principles for institutional strengthening – message on this slide I guess is "look for the champions" – which also means, lobby, explain, make the case etc at the "right levels"</vt:lpstr>
      <vt:lpstr>Principles for institutional strengthening and coordination/communication</vt:lpstr>
      <vt:lpstr>Raising awareness and  building partnerships</vt:lpstr>
      <vt:lpstr>Process and tools for awareness raising and partnership building</vt:lpstr>
      <vt:lpstr>Mapping vulnerability</vt:lpstr>
      <vt:lpstr>Assessing evidence /2   Macro- and meso-economic  analysis (clean up slides – and other similar "cluttered" ones a little)</vt:lpstr>
      <vt:lpstr>Vulnerability assessment with an economic focus: Mozambique</vt:lpstr>
      <vt:lpstr>Demonstration projects</vt:lpstr>
      <vt:lpstr>Engaging key actors</vt:lpstr>
      <vt:lpstr>Communication and advocacy strategy</vt:lpstr>
      <vt:lpstr>Making sense of capacity building</vt:lpstr>
      <vt:lpstr>Promotion of capacity building</vt:lpstr>
      <vt:lpstr>Accra Agenda for Action on Capacity Building</vt:lpstr>
      <vt:lpstr>Accra Agenda for Action on Capacity Building</vt:lpstr>
      <vt:lpstr>Making sense of env. capacity building</vt:lpstr>
      <vt:lpstr>Institutional and capacity building</vt:lpstr>
      <vt:lpstr>Adressing CD in organisations</vt:lpstr>
      <vt:lpstr>Change readiness</vt:lpstr>
      <vt:lpstr>Principles for capacity development</vt:lpstr>
      <vt:lpstr>Purpose - Needs assessment</vt:lpstr>
      <vt:lpstr>National capacity self-assessments</vt:lpstr>
      <vt:lpstr>Module 4 – recap main messages</vt:lpstr>
      <vt:lpstr>Action plan – from words to actions</vt:lpstr>
      <vt:lpstr>Resources (a bit thin... Will look)</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VAA Jannik (DEVCO)</cp:lastModifiedBy>
  <cp:revision>166</cp:revision>
  <dcterms:created xsi:type="dcterms:W3CDTF">2012-08-05T15:15:22Z</dcterms:created>
  <dcterms:modified xsi:type="dcterms:W3CDTF">2012-08-16T14:57:33Z</dcterms:modified>
</cp:coreProperties>
</file>