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4" r:id="rId3"/>
    <p:sldMasterId id="2147483736" r:id="rId4"/>
    <p:sldMasterId id="2147483748" r:id="rId5"/>
  </p:sldMasterIdLst>
  <p:notesMasterIdLst>
    <p:notesMasterId r:id="rId52"/>
  </p:notesMasterIdLst>
  <p:handoutMasterIdLst>
    <p:handoutMasterId r:id="rId53"/>
  </p:handoutMasterIdLst>
  <p:sldIdLst>
    <p:sldId id="358" r:id="rId6"/>
    <p:sldId id="393" r:id="rId7"/>
    <p:sldId id="394" r:id="rId8"/>
    <p:sldId id="395" r:id="rId9"/>
    <p:sldId id="396" r:id="rId10"/>
    <p:sldId id="397" r:id="rId11"/>
    <p:sldId id="400" r:id="rId12"/>
    <p:sldId id="401" r:id="rId13"/>
    <p:sldId id="402" r:id="rId14"/>
    <p:sldId id="444" r:id="rId15"/>
    <p:sldId id="403" r:id="rId16"/>
    <p:sldId id="443" r:id="rId17"/>
    <p:sldId id="406" r:id="rId18"/>
    <p:sldId id="407" r:id="rId19"/>
    <p:sldId id="408" r:id="rId20"/>
    <p:sldId id="410" r:id="rId21"/>
    <p:sldId id="411" r:id="rId22"/>
    <p:sldId id="412" r:id="rId23"/>
    <p:sldId id="413" r:id="rId24"/>
    <p:sldId id="416" r:id="rId25"/>
    <p:sldId id="414" r:id="rId26"/>
    <p:sldId id="415" r:id="rId27"/>
    <p:sldId id="417" r:id="rId28"/>
    <p:sldId id="419" r:id="rId29"/>
    <p:sldId id="420" r:id="rId30"/>
    <p:sldId id="421" r:id="rId31"/>
    <p:sldId id="424" r:id="rId32"/>
    <p:sldId id="426" r:id="rId33"/>
    <p:sldId id="423" r:id="rId34"/>
    <p:sldId id="427" r:id="rId35"/>
    <p:sldId id="428" r:id="rId36"/>
    <p:sldId id="429" r:id="rId37"/>
    <p:sldId id="430" r:id="rId38"/>
    <p:sldId id="460" r:id="rId39"/>
    <p:sldId id="458" r:id="rId40"/>
    <p:sldId id="459" r:id="rId41"/>
    <p:sldId id="457" r:id="rId42"/>
    <p:sldId id="441" r:id="rId43"/>
    <p:sldId id="454" r:id="rId44"/>
    <p:sldId id="446" r:id="rId45"/>
    <p:sldId id="447" r:id="rId46"/>
    <p:sldId id="448" r:id="rId47"/>
    <p:sldId id="449" r:id="rId48"/>
    <p:sldId id="450" r:id="rId49"/>
    <p:sldId id="452" r:id="rId50"/>
    <p:sldId id="453" r:id="rId51"/>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5EC1"/>
    <a:srgbClr val="ABE092"/>
    <a:srgbClr val="FCFFC5"/>
    <a:srgbClr val="FFFFDB"/>
    <a:srgbClr val="3166CF"/>
    <a:srgbClr val="FFD624"/>
    <a:srgbClr val="FF99FF"/>
    <a:srgbClr val="FF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7" autoAdjust="0"/>
    <p:restoredTop sz="83991" autoAdjust="0"/>
  </p:normalViewPr>
  <p:slideViewPr>
    <p:cSldViewPr>
      <p:cViewPr>
        <p:scale>
          <a:sx n="61" d="100"/>
          <a:sy n="61" d="100"/>
        </p:scale>
        <p:origin x="-1352"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70BB322A-FB35-4AC3-B5B2-0E60FF545DD7}" type="slidenum">
              <a:rPr lang="en-GB"/>
              <a:pPr>
                <a:defRPr/>
              </a:pPr>
              <a:t>‹#›</a:t>
            </a:fld>
            <a:endParaRPr lang="en-GB" dirty="0"/>
          </a:p>
        </p:txBody>
      </p:sp>
    </p:spTree>
    <p:extLst>
      <p:ext uri="{BB962C8B-B14F-4D97-AF65-F5344CB8AC3E}">
        <p14:creationId xmlns:p14="http://schemas.microsoft.com/office/powerpoint/2010/main" val="268784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CED4CB77-A853-4F37-A193-A9CB58291CBA}" type="slidenum">
              <a:rPr lang="en-GB"/>
              <a:pPr>
                <a:defRPr/>
              </a:pPr>
              <a:t>‹#›</a:t>
            </a:fld>
            <a:endParaRPr lang="en-GB" dirty="0"/>
          </a:p>
        </p:txBody>
      </p:sp>
    </p:spTree>
    <p:extLst>
      <p:ext uri="{BB962C8B-B14F-4D97-AF65-F5344CB8AC3E}">
        <p14:creationId xmlns:p14="http://schemas.microsoft.com/office/powerpoint/2010/main" val="4003988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spcBef>
                <a:spcPct val="0"/>
              </a:spcBef>
            </a:pPr>
            <a:endParaRPr lang="fr-FR">
              <a:ea typeface="ＭＳ Ｐゴシック" pitchFamily="-1" charset="-128"/>
              <a:cs typeface="ＭＳ Ｐゴシック" pitchFamily="-1"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1792CD76-73C1-9041-B116-63B4E8D44A72}" type="slidenum">
              <a:rPr lang="en-GB"/>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dirty="0" smtClean="0"/>
              <a:t>Source: Thornton et al  (2006), Figure 7(A)</a:t>
            </a:r>
            <a:endParaRPr lang="en-US" dirty="0">
              <a:ea typeface="ＭＳ Ｐゴシック" pitchFamily="-1" charset="-128"/>
              <a:cs typeface="ＭＳ Ｐゴシック" pitchFamily="-1"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778B54EB-8C50-B341-982B-2842A48A9321}" type="slidenum">
              <a:rPr lang="en-GB"/>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fr-FR">
              <a:ea typeface="ＭＳ Ｐゴシック" pitchFamily="-1" charset="-128"/>
              <a:cs typeface="ＭＳ Ｐゴシック" pitchFamily="-1" charset="-128"/>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EC9D29B4-EA59-8944-BEA0-D7444711FE13}" type="slidenum">
              <a:rPr lang="en-GB">
                <a:solidFill>
                  <a:srgbClr val="EEECE1"/>
                </a:solidFill>
              </a:rPr>
              <a:pPr/>
              <a:t>12</a:t>
            </a:fld>
            <a:endParaRPr lang="en-GB">
              <a:solidFill>
                <a:srgbClr val="EEECE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a:lstStyle/>
          <a:p>
            <a:pPr eaLnBrk="1" hangingPunct="1">
              <a:spcBef>
                <a:spcPct val="0"/>
              </a:spcBef>
            </a:pPr>
            <a:endParaRPr lang="fr-BE" dirty="0">
              <a:ea typeface="ＭＳ Ｐゴシック" pitchFamily="-1" charset="-128"/>
              <a:cs typeface="ＭＳ Ｐゴシック" pitchFamily="-1" charset="-128"/>
            </a:endParaRPr>
          </a:p>
        </p:txBody>
      </p:sp>
      <p:sp>
        <p:nvSpPr>
          <p:cNvPr id="84996" name="Espace réservé du numéro de diapositive 3"/>
          <p:cNvSpPr>
            <a:spLocks noGrp="1"/>
          </p:cNvSpPr>
          <p:nvPr>
            <p:ph type="sldNum" sz="quarter" idx="5"/>
          </p:nvPr>
        </p:nvSpPr>
        <p:spPr bwMode="auto">
          <a:noFill/>
          <a:ln>
            <a:miter lim="800000"/>
            <a:headEnd/>
            <a:tailEnd/>
          </a:ln>
        </p:spPr>
        <p:txBody>
          <a:bodyPr/>
          <a:lstStyle/>
          <a:p>
            <a:fld id="{50A5B731-A634-7F42-A494-12D553116C9C}" type="slidenum">
              <a:rPr lang="fr-BE"/>
              <a:pPr/>
              <a:t>15</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6435" name="Espace réservé des commentaires 2"/>
          <p:cNvSpPr>
            <a:spLocks noGrp="1"/>
          </p:cNvSpPr>
          <p:nvPr>
            <p:ph type="body" idx="1"/>
          </p:nvPr>
        </p:nvSpPr>
        <p:spPr bwMode="auto">
          <a:extLst/>
        </p:spPr>
        <p:txBody>
          <a:bodyPr/>
          <a:lstStyle/>
          <a:p>
            <a:pPr eaLnBrk="1" hangingPunct="1">
              <a:spcBef>
                <a:spcPts val="1200"/>
              </a:spcBef>
              <a:spcAft>
                <a:spcPts val="1200"/>
              </a:spcAft>
            </a:pPr>
            <a:r>
              <a:rPr lang="en-GB" b="1" dirty="0">
                <a:ea typeface="ＭＳ Ｐゴシック" pitchFamily="-1" charset="-128"/>
                <a:cs typeface="ＭＳ Ｐゴシック" pitchFamily="-1" charset="-128"/>
              </a:rPr>
              <a:t>Identification: environmental integration</a:t>
            </a:r>
            <a:endParaRPr lang="en-GB" b="1" dirty="0">
              <a:solidFill>
                <a:srgbClr val="000090"/>
              </a:solidFill>
              <a:ea typeface="ＭＳ Ｐゴシック" pitchFamily="-1" charset="-128"/>
              <a:cs typeface="ＭＳ Ｐゴシック" pitchFamily="-1" charset="-128"/>
            </a:endParaRPr>
          </a:p>
          <a:p>
            <a:pPr eaLnBrk="1" hangingPunct="1">
              <a:spcBef>
                <a:spcPts val="1200"/>
              </a:spcBef>
              <a:spcAft>
                <a:spcPts val="1200"/>
              </a:spcAft>
              <a:buFontTx/>
              <a:buAutoNum type="arabicPeriod"/>
            </a:pPr>
            <a:r>
              <a:rPr lang="en-GB" dirty="0">
                <a:solidFill>
                  <a:srgbClr val="000090"/>
                </a:solidFill>
                <a:ea typeface="ＭＳ Ｐゴシック" pitchFamily="-1" charset="-128"/>
                <a:cs typeface="ＭＳ Ｐゴシック" pitchFamily="-1" charset="-128"/>
              </a:rPr>
              <a:t>Take account of </a:t>
            </a:r>
            <a:r>
              <a:rPr lang="en-GB" dirty="0" smtClean="0">
                <a:solidFill>
                  <a:srgbClr val="000090"/>
                </a:solidFill>
                <a:ea typeface="ＭＳ Ｐゴシック" pitchFamily="-1" charset="-128"/>
                <a:cs typeface="ＭＳ Ｐゴシック" pitchFamily="-1" charset="-128"/>
              </a:rPr>
              <a:t>environmental, </a:t>
            </a:r>
            <a:r>
              <a:rPr lang="en-GB" b="1" dirty="0" smtClean="0">
                <a:solidFill>
                  <a:srgbClr val="00B050"/>
                </a:solidFill>
                <a:ea typeface="ＭＳ Ｐゴシック" pitchFamily="-1" charset="-128"/>
                <a:cs typeface="ＭＳ Ｐゴシック" pitchFamily="-1" charset="-128"/>
              </a:rPr>
              <a:t>Climate Change and possibly GE </a:t>
            </a:r>
            <a:r>
              <a:rPr lang="en-GB" dirty="0">
                <a:solidFill>
                  <a:srgbClr val="000090"/>
                </a:solidFill>
                <a:ea typeface="ＭＳ Ｐゴシック" pitchFamily="-1" charset="-128"/>
                <a:cs typeface="ＭＳ Ｐゴシック" pitchFamily="-1" charset="-128"/>
              </a:rPr>
              <a:t>issues in the </a:t>
            </a:r>
            <a:r>
              <a:rPr lang="en-GB" i="1" dirty="0">
                <a:solidFill>
                  <a:srgbClr val="000090"/>
                </a:solidFill>
                <a:ea typeface="ＭＳ Ｐゴシック" pitchFamily="-1" charset="-128"/>
                <a:cs typeface="ＭＳ Ｐゴシック" pitchFamily="-1" charset="-128"/>
              </a:rPr>
              <a:t>seven assessment areas</a:t>
            </a:r>
          </a:p>
          <a:p>
            <a:pPr eaLnBrk="1" hangingPunct="1">
              <a:spcBef>
                <a:spcPts val="1200"/>
              </a:spcBef>
              <a:spcAft>
                <a:spcPts val="1200"/>
              </a:spcAft>
              <a:buFontTx/>
              <a:buAutoNum type="arabicPeriod"/>
            </a:pPr>
            <a:r>
              <a:rPr lang="en-GB" b="1" dirty="0" smtClean="0">
                <a:solidFill>
                  <a:srgbClr val="000090"/>
                </a:solidFill>
                <a:ea typeface="ＭＳ Ｐゴシック" pitchFamily="-1" charset="-128"/>
                <a:cs typeface="ＭＳ Ｐゴシック" pitchFamily="-1" charset="-128"/>
              </a:rPr>
              <a:t>Apply an </a:t>
            </a:r>
            <a:r>
              <a:rPr lang="en-GB" b="1" i="1" dirty="0" smtClean="0">
                <a:solidFill>
                  <a:srgbClr val="000090"/>
                </a:solidFill>
                <a:ea typeface="ＭＳ Ｐゴシック" pitchFamily="-1" charset="-128"/>
                <a:cs typeface="ＭＳ Ｐゴシック" pitchFamily="-1" charset="-128"/>
              </a:rPr>
              <a:t>SEA to the policy (timing?!)</a:t>
            </a:r>
            <a:endParaRPr lang="en-GB" b="1" i="1" dirty="0">
              <a:solidFill>
                <a:srgbClr val="000090"/>
              </a:solidFill>
              <a:ea typeface="ＭＳ Ｐゴシック" pitchFamily="-1" charset="-128"/>
              <a:cs typeface="ＭＳ Ｐゴシック" pitchFamily="-1" charset="-128"/>
            </a:endParaRPr>
          </a:p>
          <a:p>
            <a:pPr eaLnBrk="1" hangingPunct="1">
              <a:spcBef>
                <a:spcPts val="1200"/>
              </a:spcBef>
              <a:spcAft>
                <a:spcPts val="1200"/>
              </a:spcAft>
              <a:buFontTx/>
              <a:buAutoNum type="arabicPeriod"/>
            </a:pPr>
            <a:r>
              <a:rPr lang="en-GB" dirty="0">
                <a:solidFill>
                  <a:srgbClr val="000090"/>
                </a:solidFill>
                <a:ea typeface="ＭＳ Ｐゴシック" pitchFamily="-1" charset="-128"/>
                <a:cs typeface="ＭＳ Ｐゴシック" pitchFamily="-1" charset="-128"/>
              </a:rPr>
              <a:t>Integrate the main outcomes of </a:t>
            </a:r>
            <a:r>
              <a:rPr lang="en-GB" dirty="0" smtClean="0">
                <a:solidFill>
                  <a:srgbClr val="000090"/>
                </a:solidFill>
                <a:ea typeface="ＭＳ Ｐゴシック" pitchFamily="-1" charset="-128"/>
                <a:cs typeface="ＭＳ Ｐゴシック" pitchFamily="-1" charset="-128"/>
              </a:rPr>
              <a:t>environmental, </a:t>
            </a:r>
            <a:r>
              <a:rPr lang="en-GB" b="1" dirty="0" smtClean="0">
                <a:solidFill>
                  <a:srgbClr val="000090"/>
                </a:solidFill>
                <a:ea typeface="ＭＳ Ｐゴシック" pitchFamily="-1" charset="-128"/>
                <a:cs typeface="ＭＳ Ｐゴシック" pitchFamily="-1" charset="-128"/>
              </a:rPr>
              <a:t>CC and GG </a:t>
            </a:r>
            <a:r>
              <a:rPr lang="en-GB" b="1" dirty="0">
                <a:solidFill>
                  <a:srgbClr val="000090"/>
                </a:solidFill>
                <a:ea typeface="ＭＳ Ｐゴシック" pitchFamily="-1" charset="-128"/>
                <a:cs typeface="ＭＳ Ｐゴシック" pitchFamily="-1" charset="-128"/>
              </a:rPr>
              <a:t>integration in the </a:t>
            </a:r>
            <a:r>
              <a:rPr lang="en-GB" b="1" i="1" dirty="0">
                <a:solidFill>
                  <a:srgbClr val="000090"/>
                </a:solidFill>
                <a:ea typeface="ＭＳ Ｐゴシック" pitchFamily="-1" charset="-128"/>
                <a:cs typeface="ＭＳ Ｐゴシック" pitchFamily="-1" charset="-128"/>
              </a:rPr>
              <a:t>SPSP’s Identification </a:t>
            </a:r>
            <a:r>
              <a:rPr lang="en-GB" b="1" i="1" dirty="0" smtClean="0">
                <a:solidFill>
                  <a:srgbClr val="000090"/>
                </a:solidFill>
                <a:ea typeface="ＭＳ Ｐゴシック" pitchFamily="-1" charset="-128"/>
                <a:cs typeface="ＭＳ Ｐゴシック" pitchFamily="-1" charset="-128"/>
              </a:rPr>
              <a:t>Fiche + AF</a:t>
            </a:r>
            <a:endParaRPr lang="en-GB" b="1" i="1" dirty="0">
              <a:solidFill>
                <a:srgbClr val="000090"/>
              </a:solidFill>
              <a:ea typeface="ＭＳ Ｐゴシック" pitchFamily="-1" charset="-128"/>
              <a:cs typeface="ＭＳ Ｐゴシック" pitchFamily="-1" charset="-128"/>
            </a:endParaRPr>
          </a:p>
          <a:p>
            <a:pPr eaLnBrk="1" hangingPunct="1">
              <a:spcBef>
                <a:spcPct val="0"/>
              </a:spcBef>
            </a:pPr>
            <a:endParaRPr lang="fr-BE" dirty="0">
              <a:ea typeface="ＭＳ Ｐゴシック" pitchFamily="-1" charset="-128"/>
              <a:cs typeface="ＭＳ Ｐゴシック" pitchFamily="-1" charset="-128"/>
            </a:endParaRPr>
          </a:p>
        </p:txBody>
      </p:sp>
      <p:sp>
        <p:nvSpPr>
          <p:cNvPr id="87044" name="Espace réservé du numéro de diapositive 3"/>
          <p:cNvSpPr>
            <a:spLocks noGrp="1"/>
          </p:cNvSpPr>
          <p:nvPr>
            <p:ph type="sldNum" sz="quarter" idx="5"/>
          </p:nvPr>
        </p:nvSpPr>
        <p:spPr bwMode="auto">
          <a:noFill/>
          <a:ln>
            <a:miter lim="800000"/>
            <a:headEnd/>
            <a:tailEnd/>
          </a:ln>
        </p:spPr>
        <p:txBody>
          <a:bodyPr/>
          <a:lstStyle/>
          <a:p>
            <a:fld id="{8B4373ED-0303-2241-9946-BE5C9EBE5E67}" type="slidenum">
              <a:rPr lang="fr-BE"/>
              <a:pPr/>
              <a:t>16</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BD8F8099-6380-E24B-B991-F853FA05E301}" type="slidenum">
              <a:rPr lang="fr-FR"/>
              <a:pPr/>
              <a:t>17</a:t>
            </a:fld>
            <a:endParaRPr lang="fr-F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a:lstStyle/>
          <a:p>
            <a:fld id="{5F57C35A-0935-3047-A6A9-9CCC437A8FA0}" type="slidenum">
              <a:rPr lang="fr-FR"/>
              <a:pPr/>
              <a:t>18</a:t>
            </a:fld>
            <a:endParaRPr lang="fr-F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a:lstStyle/>
          <a:p>
            <a:pPr eaLnBrk="1" hangingPunct="1">
              <a:spcBef>
                <a:spcPts val="600"/>
              </a:spcBef>
              <a:spcAft>
                <a:spcPts val="600"/>
              </a:spcAft>
            </a:pPr>
            <a:r>
              <a:rPr lang="en-GB" dirty="0" smtClean="0">
                <a:ea typeface="ＭＳ Ｐゴシック" pitchFamily="-1" charset="-128"/>
                <a:cs typeface="ＭＳ Ｐゴシック" pitchFamily="-1" charset="-128"/>
              </a:rPr>
              <a:t>A study analysing the positive and negative environmental consequences of proposed policies, programmes and strategic interventions</a:t>
            </a:r>
          </a:p>
          <a:p>
            <a:pPr eaLnBrk="1" hangingPunct="1">
              <a:spcBef>
                <a:spcPts val="600"/>
              </a:spcBef>
              <a:spcAft>
                <a:spcPts val="600"/>
              </a:spcAft>
            </a:pPr>
            <a:endParaRPr lang="en-GB" dirty="0" smtClean="0">
              <a:ea typeface="ＭＳ Ｐゴシック" pitchFamily="-1" charset="-128"/>
              <a:cs typeface="ＭＳ Ｐゴシック" pitchFamily="-1" charset="-128"/>
            </a:endParaRPr>
          </a:p>
          <a:p>
            <a:pPr eaLnBrk="1" hangingPunct="1">
              <a:spcBef>
                <a:spcPts val="600"/>
              </a:spcBef>
              <a:spcAft>
                <a:spcPts val="600"/>
              </a:spcAft>
            </a:pPr>
            <a:r>
              <a:rPr lang="en-GB" dirty="0" smtClean="0">
                <a:ea typeface="ＭＳ Ｐゴシック" pitchFamily="-1" charset="-128"/>
                <a:cs typeface="ＭＳ Ｐゴシック" pitchFamily="-1" charset="-128"/>
              </a:rPr>
              <a:t>Compared with the EIA (Environmental Impact Assessment – for individual projects), applied at a higher decision-making level</a:t>
            </a:r>
          </a:p>
          <a:p>
            <a:pPr eaLnBrk="1" hangingPunct="1">
              <a:spcBef>
                <a:spcPts val="600"/>
              </a:spcBef>
              <a:spcAft>
                <a:spcPts val="600"/>
              </a:spcAft>
            </a:pPr>
            <a:endParaRPr lang="en-GB" dirty="0" smtClean="0">
              <a:ea typeface="ＭＳ Ｐゴシック" pitchFamily="-1" charset="-128"/>
              <a:cs typeface="ＭＳ Ｐゴシック" pitchFamily="-1" charset="-128"/>
            </a:endParaRPr>
          </a:p>
          <a:p>
            <a:pPr eaLnBrk="1" hangingPunct="1">
              <a:spcBef>
                <a:spcPts val="600"/>
              </a:spcBef>
              <a:spcAft>
                <a:spcPts val="600"/>
              </a:spcAft>
            </a:pPr>
            <a:r>
              <a:rPr lang="en-GB" dirty="0" smtClean="0">
                <a:ea typeface="ＭＳ Ｐゴシック" pitchFamily="-1" charset="-128"/>
                <a:cs typeface="ＭＳ Ｐゴシック" pitchFamily="-1" charset="-128"/>
              </a:rPr>
              <a:t>Ensures that environmental considerations are taken into account, alongside social and economic considerations, as </a:t>
            </a:r>
            <a:r>
              <a:rPr lang="en-GB" i="1" dirty="0" smtClean="0">
                <a:ea typeface="ＭＳ Ｐゴシック" pitchFamily="-1" charset="-128"/>
                <a:cs typeface="ＭＳ Ｐゴシック" pitchFamily="-1" charset="-128"/>
              </a:rPr>
              <a:t>early as possible </a:t>
            </a:r>
            <a:r>
              <a:rPr lang="en-GB" dirty="0" smtClean="0">
                <a:ea typeface="ＭＳ Ｐゴシック" pitchFamily="-1" charset="-128"/>
                <a:cs typeface="ＭＳ Ｐゴシック" pitchFamily="-1" charset="-128"/>
              </a:rPr>
              <a:t>in the policy and planning process</a:t>
            </a:r>
          </a:p>
          <a:p>
            <a:pPr eaLnBrk="1" hangingPunct="1">
              <a:spcBef>
                <a:spcPct val="0"/>
              </a:spcBef>
            </a:pPr>
            <a:endParaRPr lang="en-US" dirty="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a:lstStyle/>
          <a:p>
            <a:fld id="{2DE76668-BCB4-9B46-9FB6-B0F5B04BD384}" type="slidenum">
              <a:rPr lang="fr-FR"/>
              <a:pPr/>
              <a:t>19</a:t>
            </a:fld>
            <a:endParaRPr lang="fr-FR"/>
          </a:p>
        </p:txBody>
      </p:sp>
      <p:sp>
        <p:nvSpPr>
          <p:cNvPr id="90115"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149508" name="Rectangle 3"/>
          <p:cNvSpPr>
            <a:spLocks noGrp="1" noChangeArrowheads="1"/>
          </p:cNvSpPr>
          <p:nvPr>
            <p:ph type="body" idx="1"/>
          </p:nvPr>
        </p:nvSpPr>
        <p:spPr bwMode="auto">
          <a:xfrm>
            <a:off x="906357" y="4715153"/>
            <a:ext cx="4984962" cy="4466987"/>
          </a:xfrm>
          <a:extLst/>
        </p:spPr>
        <p:txBody>
          <a:bodyPr/>
          <a:lstStyle/>
          <a:p>
            <a:pPr eaLnBrk="1" hangingPunct="1">
              <a:spcBef>
                <a:spcPct val="50000"/>
              </a:spcBef>
            </a:pPr>
            <a:r>
              <a:rPr lang="en-US" dirty="0">
                <a:solidFill>
                  <a:srgbClr val="000000"/>
                </a:solidFill>
                <a:latin typeface="Verdana" pitchFamily="-1" charset="0"/>
                <a:ea typeface="ＭＳ Ｐゴシック" pitchFamily="-1" charset="-128"/>
                <a:cs typeface="ＭＳ Ｐゴシック" pitchFamily="-1" charset="-128"/>
              </a:rPr>
              <a:t>Should be carried out for all PPPs  that are likely to produce significant negative impacts on the environment during implementation</a:t>
            </a:r>
            <a:endParaRPr lang="en-GB" dirty="0">
              <a:ea typeface="ＭＳ Ｐゴシック" pitchFamily="-1" charset="-128"/>
              <a:cs typeface="ＭＳ Ｐゴシック" pitchFamily="-1" charset="-128"/>
            </a:endParaRPr>
          </a:p>
          <a:p>
            <a:pPr eaLnBrk="1" hangingPunct="1">
              <a:spcBef>
                <a:spcPct val="50000"/>
              </a:spcBef>
            </a:pPr>
            <a:endParaRPr lang="en-GB" dirty="0">
              <a:ea typeface="ＭＳ Ｐゴシック" pitchFamily="-1" charset="-128"/>
              <a:cs typeface="ＭＳ Ｐゴシック" pitchFamily="-1" charset="-128"/>
            </a:endParaRPr>
          </a:p>
          <a:p>
            <a:pPr eaLnBrk="1" hangingPunct="1">
              <a:spcBef>
                <a:spcPct val="50000"/>
              </a:spcBef>
            </a:pPr>
            <a:r>
              <a:rPr lang="en-GB" dirty="0">
                <a:ea typeface="ＭＳ Ｐゴシック" pitchFamily="-1" charset="-128"/>
                <a:cs typeface="ＭＳ Ｐゴシック" pitchFamily="-1" charset="-128"/>
              </a:rPr>
              <a:t>SEA “</a:t>
            </a:r>
            <a:r>
              <a:rPr lang="en-GB" i="1" dirty="0">
                <a:ea typeface="ＭＳ Ｐゴシック" pitchFamily="-1" charset="-128"/>
                <a:cs typeface="ＭＳ Ｐゴシック" pitchFamily="-1" charset="-128"/>
              </a:rPr>
              <a:t>has the potential to make the world a greener and more liveable place</a:t>
            </a:r>
            <a:r>
              <a:rPr lang="en-GB" dirty="0">
                <a:ea typeface="ＭＳ Ｐゴシック" pitchFamily="-1" charset="-128"/>
                <a:cs typeface="ＭＳ Ｐゴシック" pitchFamily="-1" charset="-128"/>
              </a:rPr>
              <a:t>”.</a:t>
            </a:r>
          </a:p>
          <a:p>
            <a:pPr eaLnBrk="1" hangingPunct="1">
              <a:spcBef>
                <a:spcPct val="50000"/>
              </a:spcBef>
            </a:pPr>
            <a:endParaRPr lang="en-GB" dirty="0">
              <a:ea typeface="ＭＳ Ｐゴシック" pitchFamily="-1" charset="-128"/>
              <a:cs typeface="ＭＳ Ｐゴシック" pitchFamily="-1" charset="-128"/>
            </a:endParaRPr>
          </a:p>
          <a:p>
            <a:pPr eaLnBrk="1" hangingPunct="1">
              <a:spcBef>
                <a:spcPct val="50000"/>
              </a:spcBef>
            </a:pPr>
            <a:r>
              <a:rPr lang="en-GB" dirty="0">
                <a:ea typeface="ＭＳ Ｐゴシック" pitchFamily="-1" charset="-128"/>
                <a:cs typeface="ＭＳ Ｐゴシック" pitchFamily="-1" charset="-128"/>
              </a:rPr>
              <a:t>“</a:t>
            </a:r>
            <a:r>
              <a:rPr lang="en-GB" i="1" dirty="0">
                <a:ea typeface="ＭＳ Ｐゴシック" pitchFamily="-1" charset="-128"/>
                <a:cs typeface="ＭＳ Ｐゴシック" pitchFamily="-1" charset="-128"/>
              </a:rPr>
              <a:t>It also has the potential to be a dreary and resource- intensive formality, applied in a grudging minimalist fashion by people who just hate having to do it, adding further to some great useless administrative </a:t>
            </a:r>
            <a:r>
              <a:rPr lang="en-GB" i="1" dirty="0" smtClean="0">
                <a:ea typeface="ＭＳ Ｐゴシック" pitchFamily="-1" charset="-128"/>
                <a:cs typeface="ＭＳ Ｐゴシック" pitchFamily="-1" charset="-128"/>
              </a:rPr>
              <a:t>burden </a:t>
            </a:r>
            <a:r>
              <a:rPr lang="en-GB" b="1" i="1" dirty="0" smtClean="0">
                <a:solidFill>
                  <a:srgbClr val="00B050"/>
                </a:solidFill>
                <a:ea typeface="ＭＳ Ｐゴシック" pitchFamily="-1" charset="-128"/>
                <a:cs typeface="ＭＳ Ｐゴシック" pitchFamily="-1" charset="-128"/>
              </a:rPr>
              <a:t>– so again we have to make the case and ensure that SEAs are done and used ….</a:t>
            </a:r>
            <a:endParaRPr lang="en-GB" b="1" i="1" dirty="0" smtClean="0">
              <a:solidFill>
                <a:srgbClr val="00B050"/>
              </a:solidFill>
              <a:ea typeface="ＭＳ Ｐゴシック" pitchFamily="-1" charset="-128"/>
              <a:cs typeface="ＭＳ Ｐゴシック" pitchFamily="-1" charset="-128"/>
            </a:endParaRPr>
          </a:p>
          <a:p>
            <a:pPr eaLnBrk="1" hangingPunct="1">
              <a:spcBef>
                <a:spcPct val="50000"/>
              </a:spcBef>
            </a:pPr>
            <a:endParaRPr lang="en-GB" i="1"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50000"/>
              </a:spcBef>
              <a:spcAft>
                <a:spcPct val="0"/>
              </a:spcAft>
              <a:buClrTx/>
              <a:buSzTx/>
              <a:buFontTx/>
              <a:buNone/>
              <a:tabLst/>
              <a:defRPr/>
            </a:pPr>
            <a:r>
              <a:rPr lang="en-GB" dirty="0" smtClean="0">
                <a:ea typeface="ＭＳ Ｐゴシック" pitchFamily="-1" charset="-128"/>
                <a:cs typeface="ＭＳ Ｐゴシック" pitchFamily="-1" charset="-128"/>
              </a:rPr>
              <a:t>Compared with the EIA (Environmental Impact Assessment – for individual projects), applied at a higher decision-making level</a:t>
            </a:r>
          </a:p>
          <a:p>
            <a:pPr marL="0" marR="0" indent="0" algn="l" defTabSz="914400" rtl="0" eaLnBrk="1" fontAlgn="base" latinLnBrk="0" hangingPunct="1">
              <a:lnSpc>
                <a:spcPct val="100000"/>
              </a:lnSpc>
              <a:spcBef>
                <a:spcPct val="50000"/>
              </a:spcBef>
              <a:spcAft>
                <a:spcPct val="0"/>
              </a:spcAft>
              <a:buClrTx/>
              <a:buSzTx/>
              <a:buFontTx/>
              <a:buNone/>
              <a:tabLst/>
              <a:defRPr/>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50000"/>
              </a:spcBef>
              <a:spcAft>
                <a:spcPct val="0"/>
              </a:spcAft>
              <a:buClrTx/>
              <a:buSzTx/>
              <a:buFontTx/>
              <a:buNone/>
              <a:tabLst/>
              <a:defRPr/>
            </a:pPr>
            <a:r>
              <a:rPr lang="fr-BE" sz="1200" dirty="0" smtClean="0">
                <a:solidFill>
                  <a:srgbClr val="2D8B2F"/>
                </a:solidFill>
              </a:rPr>
              <a:t>© Bruno Locatelli</a:t>
            </a:r>
          </a:p>
          <a:p>
            <a:pPr marL="0" marR="0" indent="0" algn="l" defTabSz="914400" rtl="0" eaLnBrk="1" fontAlgn="base" latinLnBrk="0" hangingPunct="1">
              <a:lnSpc>
                <a:spcPct val="100000"/>
              </a:lnSpc>
              <a:spcBef>
                <a:spcPct val="50000"/>
              </a:spcBef>
              <a:spcAft>
                <a:spcPct val="0"/>
              </a:spcAft>
              <a:buClrTx/>
              <a:buSzTx/>
              <a:buFontTx/>
              <a:buNone/>
              <a:tabLst/>
              <a:defRPr/>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50000"/>
              </a:spcBef>
              <a:spcAft>
                <a:spcPct val="0"/>
              </a:spcAft>
              <a:buClrTx/>
              <a:buSzTx/>
              <a:buFontTx/>
              <a:buNone/>
              <a:tabLst/>
              <a:defRPr/>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50000"/>
              </a:spcBef>
              <a:spcAft>
                <a:spcPct val="0"/>
              </a:spcAft>
              <a:buClrTx/>
              <a:buSzTx/>
              <a:buFontTx/>
              <a:buNone/>
              <a:tabLst/>
              <a:defRPr/>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50000"/>
              </a:spcBef>
              <a:spcAft>
                <a:spcPct val="0"/>
              </a:spcAft>
              <a:buClrTx/>
              <a:buSzTx/>
              <a:buFontTx/>
              <a:buNone/>
              <a:tabLst/>
              <a:defRPr/>
            </a:pPr>
            <a:endParaRPr lang="en-GB" dirty="0" smtClean="0">
              <a:ea typeface="ＭＳ Ｐゴシック" pitchFamily="-1" charset="-128"/>
              <a:cs typeface="ＭＳ Ｐゴシック" pitchFamily="-1" charset="-128"/>
            </a:endParaRPr>
          </a:p>
          <a:p>
            <a:pPr eaLnBrk="1" hangingPunct="1">
              <a:spcBef>
                <a:spcPct val="50000"/>
              </a:spcBef>
            </a:pPr>
            <a:endParaRPr lang="en-US" dirty="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a:lstStyle/>
          <a:p>
            <a:fld id="{C0632929-9C66-CF48-AF91-40AD8C0A75E8}" type="slidenum">
              <a:rPr lang="fr-FR"/>
              <a:pPr/>
              <a:t>20</a:t>
            </a:fld>
            <a:endParaRPr lang="fr-F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ea typeface="ＭＳ Ｐゴシック" pitchFamily="-1" charset="-128"/>
                <a:cs typeface="ＭＳ Ｐゴシック" pitchFamily="-1" charset="-128"/>
              </a:rPr>
              <a:t>Not all partner countries have adopted SEA legislation</a:t>
            </a:r>
          </a:p>
          <a:p>
            <a:pPr eaLnBrk="1" hangingPunct="1">
              <a:spcBef>
                <a:spcPct val="0"/>
              </a:spcBef>
            </a:pPr>
            <a:endParaRPr lang="en-US" dirty="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3F010A0-733C-4542-984B-D35F62C3B54A}" type="slidenum">
              <a:rPr lang="fr-FR"/>
              <a:pPr/>
              <a:t>22</a:t>
            </a:fld>
            <a:endParaRPr lang="fr-FR"/>
          </a:p>
        </p:txBody>
      </p:sp>
      <p:sp>
        <p:nvSpPr>
          <p:cNvPr id="91139"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a:lstStyle/>
          <a:p>
            <a:pPr eaLnBrk="1" hangingPunct="1">
              <a:lnSpc>
                <a:spcPct val="90000"/>
              </a:lnSpc>
              <a:buClr>
                <a:srgbClr val="000066"/>
              </a:buClr>
            </a:pPr>
            <a:r>
              <a:rPr lang="en-GB" sz="1000">
                <a:ea typeface="ＭＳ Ｐゴシック" pitchFamily="-1" charset="-128"/>
                <a:cs typeface="ＭＳ Ｐゴシック" pitchFamily="-1" charset="-128"/>
              </a:rPr>
              <a:t>Applications of SEA: some examples</a:t>
            </a:r>
            <a:endParaRPr lang="en-GB" sz="1000" u="sng">
              <a:ea typeface="ＭＳ Ｐゴシック" pitchFamily="-1" charset="-128"/>
              <a:cs typeface="ＭＳ Ｐゴシック" pitchFamily="-1" charset="-128"/>
            </a:endParaRPr>
          </a:p>
          <a:p>
            <a:pPr eaLnBrk="1" hangingPunct="1">
              <a:lnSpc>
                <a:spcPct val="90000"/>
              </a:lnSpc>
              <a:buClr>
                <a:srgbClr val="000066"/>
              </a:buClr>
            </a:pPr>
            <a:endParaRPr lang="en-GB" sz="1000" u="sng">
              <a:ea typeface="ＭＳ Ｐゴシック" pitchFamily="-1" charset="-128"/>
              <a:cs typeface="ＭＳ Ｐゴシック" pitchFamily="-1" charset="-128"/>
            </a:endParaRPr>
          </a:p>
          <a:p>
            <a:pPr eaLnBrk="1" hangingPunct="1">
              <a:lnSpc>
                <a:spcPct val="90000"/>
              </a:lnSpc>
              <a:buClr>
                <a:srgbClr val="000066"/>
              </a:buClr>
            </a:pPr>
            <a:r>
              <a:rPr lang="en-GB" sz="1000" u="sng">
                <a:ea typeface="ＭＳ Ｐゴシック" pitchFamily="-1" charset="-128"/>
                <a:cs typeface="ＭＳ Ｐゴシック" pitchFamily="-1" charset="-128"/>
              </a:rPr>
              <a:t>‘Macro’ policies</a:t>
            </a:r>
            <a:r>
              <a:rPr lang="en-GB" sz="1000">
                <a:ea typeface="ＭＳ Ｐゴシック" pitchFamily="-1" charset="-128"/>
                <a:cs typeface="ＭＳ Ｐゴシック" pitchFamily="-1" charset="-128"/>
              </a:rPr>
              <a:t> : e.g. poverty reduction strategies; agricultural subsidy reforms; public sector reforms; privatisation policies; trade policies</a:t>
            </a:r>
          </a:p>
          <a:p>
            <a:pPr eaLnBrk="1" hangingPunct="1">
              <a:lnSpc>
                <a:spcPct val="90000"/>
              </a:lnSpc>
              <a:buClr>
                <a:srgbClr val="000066"/>
              </a:buClr>
            </a:pPr>
            <a:endParaRPr lang="en-GB" sz="1000">
              <a:ea typeface="ＭＳ Ｐゴシック" pitchFamily="-1" charset="-128"/>
              <a:cs typeface="ＭＳ Ｐゴシック" pitchFamily="-1" charset="-128"/>
            </a:endParaRPr>
          </a:p>
          <a:p>
            <a:pPr eaLnBrk="1" hangingPunct="1">
              <a:lnSpc>
                <a:spcPct val="90000"/>
              </a:lnSpc>
              <a:buClr>
                <a:srgbClr val="000066"/>
              </a:buClr>
            </a:pPr>
            <a:r>
              <a:rPr lang="en-GB" sz="1000" u="sng">
                <a:ea typeface="ＭＳ Ｐゴシック" pitchFamily="-1" charset="-128"/>
                <a:cs typeface="ＭＳ Ｐゴシック" pitchFamily="-1" charset="-128"/>
              </a:rPr>
              <a:t>Sector strategies and programmes </a:t>
            </a:r>
            <a:r>
              <a:rPr lang="en-GB" sz="1000">
                <a:ea typeface="ＭＳ Ｐゴシック" pitchFamily="-1" charset="-128"/>
                <a:cs typeface="ＭＳ Ｐゴシック" pitchFamily="-1" charset="-128"/>
              </a:rPr>
              <a:t>: e.g. water sector; waste management; transport infrastructure; rural development</a:t>
            </a:r>
          </a:p>
          <a:p>
            <a:pPr eaLnBrk="1" hangingPunct="1">
              <a:lnSpc>
                <a:spcPct val="90000"/>
              </a:lnSpc>
              <a:buClr>
                <a:srgbClr val="000066"/>
              </a:buClr>
            </a:pPr>
            <a:endParaRPr lang="en-GB" sz="1000">
              <a:ea typeface="ＭＳ Ｐゴシック" pitchFamily="-1" charset="-128"/>
              <a:cs typeface="ＭＳ Ｐゴシック" pitchFamily="-1" charset="-128"/>
            </a:endParaRPr>
          </a:p>
          <a:p>
            <a:pPr eaLnBrk="1" hangingPunct="1">
              <a:lnSpc>
                <a:spcPct val="90000"/>
              </a:lnSpc>
              <a:buClr>
                <a:srgbClr val="000066"/>
              </a:buClr>
            </a:pPr>
            <a:r>
              <a:rPr lang="en-GB" sz="1000" u="sng">
                <a:ea typeface="ＭＳ Ｐゴシック" pitchFamily="-1" charset="-128"/>
                <a:cs typeface="ＭＳ Ｐゴシック" pitchFamily="-1" charset="-128"/>
              </a:rPr>
              <a:t>Sub-national strategies</a:t>
            </a:r>
            <a:r>
              <a:rPr lang="en-GB" sz="1000">
                <a:ea typeface="ＭＳ Ｐゴシック" pitchFamily="-1" charset="-128"/>
                <a:cs typeface="ＭＳ Ｐゴシック" pitchFamily="-1" charset="-128"/>
              </a:rPr>
              <a:t> : e.g. coastal zone management; urban development plans; regional development plans</a:t>
            </a:r>
          </a:p>
          <a:p>
            <a:pPr eaLnBrk="1" hangingPunct="1">
              <a:spcBef>
                <a:spcPct val="0"/>
              </a:spcBef>
            </a:pPr>
            <a:endParaRPr lang="en-US" sz="100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B5B0D5FE-00B3-E644-A4F9-EF2DC0D2916A}" type="slidenum">
              <a:rPr lang="fr-FR"/>
              <a:pPr/>
              <a:t>23</a:t>
            </a:fld>
            <a:endParaRPr lang="fr-F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r>
              <a:rPr lang="en-GB" dirty="0" smtClean="0">
                <a:ea typeface="ＭＳ Ｐゴシック" pitchFamily="-1" charset="-128"/>
                <a:cs typeface="ＭＳ Ｐゴシック" pitchFamily="-1" charset="-128"/>
              </a:rPr>
              <a:t>Socio-economic uncertainties </a:t>
            </a:r>
            <a:r>
              <a:rPr lang="en-GB" sz="2400" b="1" dirty="0" smtClean="0">
                <a:solidFill>
                  <a:srgbClr val="FF0000"/>
                </a:solidFill>
                <a:ea typeface="ＭＳ Ｐゴシック" pitchFamily="-1" charset="-128"/>
                <a:cs typeface="ＭＳ Ｐゴシック" pitchFamily="-1" charset="-128"/>
              </a:rPr>
              <a:t>(e.g. related to future population growth, economic growth, technological choices, societal choices, international relations)</a:t>
            </a:r>
            <a:r>
              <a:rPr lang="en-GB" b="1" dirty="0" smtClean="0">
                <a:solidFill>
                  <a:srgbClr val="FF0000"/>
                </a:solidFill>
                <a:ea typeface="ＭＳ Ｐゴシック" pitchFamily="-1" charset="-128"/>
                <a:cs typeface="ＭＳ Ｐゴシック" pitchFamily="-1" charset="-128"/>
              </a:rPr>
              <a:t>:</a:t>
            </a:r>
          </a:p>
          <a:p>
            <a:pPr lvl="1"/>
            <a:r>
              <a:rPr lang="en-GB" dirty="0" smtClean="0"/>
              <a:t>influence the level of future emissions and thus the magnitude of climate change</a:t>
            </a:r>
          </a:p>
          <a:p>
            <a:pPr lvl="1"/>
            <a:r>
              <a:rPr lang="en-GB" dirty="0" smtClean="0"/>
              <a:t>also, create uncertainties about future vulnerability to climate change</a:t>
            </a:r>
          </a:p>
          <a:p>
            <a:pPr eaLnBrk="1" hangingPunct="1">
              <a:spcBef>
                <a:spcPct val="0"/>
              </a:spcBef>
            </a:pPr>
            <a:endParaRPr lang="fr-FR" dirty="0">
              <a:ea typeface="ＭＳ Ｐゴシック" pitchFamily="-1" charset="-128"/>
              <a:cs typeface="ＭＳ Ｐゴシック" pitchFamily="-1"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1FCC1AAC-3F49-084B-86A5-D6399D890689}" type="slidenum">
              <a:rPr lang="en-GB"/>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1F067AE-7FB2-304E-9428-A76CCF006C72}" type="slidenum">
              <a:rPr lang="fr-FR"/>
              <a:pPr/>
              <a:t>24</a:t>
            </a:fld>
            <a:endParaRPr lang="fr-F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D2B6A9D4-3532-7B42-A465-00F1C169ECCB}" type="slidenum">
              <a:rPr lang="fr-FR"/>
              <a:pPr/>
              <a:t>25</a:t>
            </a:fld>
            <a:endParaRPr lang="fr-F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a:lstStyle/>
          <a:p>
            <a:pPr eaLnBrk="1" hangingPunct="1">
              <a:spcBef>
                <a:spcPct val="0"/>
              </a:spcBef>
            </a:pPr>
            <a:r>
              <a:rPr lang="en-US">
                <a:ea typeface="ＭＳ Ｐゴシック" pitchFamily="-1" charset="-128"/>
                <a:cs typeface="ＭＳ Ｐゴシック" pitchFamily="-1" charset="-128"/>
              </a:rPr>
              <a:t>To qualify for sector support, one of the conditions is that the government has a sound sector strategy in place. In a strict sense, this means that the EC can only trigger an SEA once the relevant strategy has already been completed. So much for an early </a:t>
            </a:r>
            <a:r>
              <a:rPr lang="en-GB">
                <a:ea typeface="ＭＳ Ｐゴシック" pitchFamily="-1" charset="-128"/>
                <a:cs typeface="ＭＳ Ｐゴシック" pitchFamily="-1" charset="-128"/>
              </a:rPr>
              <a:t>SEA!</a:t>
            </a:r>
          </a:p>
          <a:p>
            <a:pPr eaLnBrk="1" hangingPunct="1">
              <a:spcBef>
                <a:spcPct val="0"/>
              </a:spcBef>
            </a:pPr>
            <a:endParaRPr lang="en-GB">
              <a:ea typeface="ＭＳ Ｐゴシック" pitchFamily="-1" charset="-128"/>
              <a:cs typeface="ＭＳ Ｐゴシック" pitchFamily="-1" charset="-128"/>
            </a:endParaRPr>
          </a:p>
          <a:p>
            <a:pPr eaLnBrk="1" hangingPunct="1">
              <a:spcBef>
                <a:spcPct val="0"/>
              </a:spcBef>
            </a:pPr>
            <a:r>
              <a:rPr lang="en-US">
                <a:ea typeface="ＭＳ Ｐゴシック" pitchFamily="-1" charset="-128"/>
                <a:cs typeface="ＭＳ Ｐゴシック" pitchFamily="-1" charset="-128"/>
              </a:rPr>
              <a:t>The general understanding of SEA by EC staff is increasingly one where the SEA is ‘owned’ both by the partner government and the EC. And so it should be.</a:t>
            </a:r>
            <a:endParaRPr lang="en-GB">
              <a:ea typeface="ＭＳ Ｐゴシック" pitchFamily="-1" charset="-128"/>
              <a:cs typeface="ＭＳ Ｐゴシック" pitchFamily="-1" charset="-128"/>
            </a:endParaRPr>
          </a:p>
          <a:p>
            <a:pPr eaLnBrk="1" hangingPunct="1">
              <a:spcBef>
                <a:spcPct val="0"/>
              </a:spcBef>
            </a:pPr>
            <a:endParaRPr lang="en-GB">
              <a:ea typeface="ＭＳ Ｐゴシック" pitchFamily="-1" charset="-128"/>
              <a:cs typeface="ＭＳ Ｐゴシック" pitchFamily="-1" charset="-128"/>
            </a:endParaRPr>
          </a:p>
          <a:p>
            <a:pPr eaLnBrk="1" hangingPunct="1">
              <a:spcBef>
                <a:spcPct val="0"/>
              </a:spcBef>
            </a:pPr>
            <a:r>
              <a:rPr lang="en-GB">
                <a:ea typeface="ＭＳ Ｐゴシック" pitchFamily="-1" charset="-128"/>
                <a:cs typeface="ＭＳ Ｐゴシック" pitchFamily="-1" charset="-128"/>
              </a:rPr>
              <a:t>The scoping phase has </a:t>
            </a:r>
            <a:r>
              <a:rPr lang="en-US">
                <a:ea typeface="ＭＳ Ｐゴシック" pitchFamily="-1" charset="-128"/>
                <a:cs typeface="ＭＳ Ｐゴシック" pitchFamily="-1" charset="-128"/>
              </a:rPr>
              <a:t>proved extremely useful to identify the key environmental aspects related to the sector and sector strategy. This has allowed focusing the SEA Study on those aspects that are really </a:t>
            </a:r>
            <a:r>
              <a:rPr lang="en-GB">
                <a:ea typeface="ＭＳ Ｐゴシック" pitchFamily="-1" charset="-128"/>
                <a:cs typeface="ＭＳ Ｐゴシック" pitchFamily="-1" charset="-128"/>
              </a:rPr>
              <a:t>important.</a:t>
            </a:r>
          </a:p>
          <a:p>
            <a:pPr eaLnBrk="1" hangingPunct="1">
              <a:spcBef>
                <a:spcPct val="0"/>
              </a:spcBef>
            </a:pPr>
            <a:endParaRPr lang="en-GB">
              <a:ea typeface="ＭＳ Ｐゴシック" pitchFamily="-1" charset="-128"/>
              <a:cs typeface="ＭＳ Ｐゴシック" pitchFamily="-1" charset="-128"/>
            </a:endParaRPr>
          </a:p>
          <a:p>
            <a:pPr eaLnBrk="1" hangingPunct="1">
              <a:spcBef>
                <a:spcPct val="0"/>
              </a:spcBef>
            </a:pPr>
            <a:r>
              <a:rPr lang="en-US">
                <a:ea typeface="ＭＳ Ｐゴシック" pitchFamily="-1" charset="-128"/>
                <a:cs typeface="ＭＳ Ｐゴシック" pitchFamily="-1" charset="-128"/>
              </a:rPr>
              <a:t>Prior to the launch of an SEA process for the Zambia National Sugar Strategy, the EC delegation organised a workshop with participation of key stakeholders. The workshop aimed at drafting the ToR for the SEA. This allowed raising awareness of SEA and what to expect from it; and building ownership from both the EC staff, the partner government and key </a:t>
            </a:r>
            <a:r>
              <a:rPr lang="en-GB">
                <a:ea typeface="ＭＳ Ｐゴシック" pitchFamily="-1" charset="-128"/>
                <a:cs typeface="ＭＳ Ｐゴシック" pitchFamily="-1" charset="-128"/>
              </a:rPr>
              <a:t>stakeholders</a:t>
            </a:r>
          </a:p>
          <a:p>
            <a:pPr eaLnBrk="1" hangingPunct="1">
              <a:spcBef>
                <a:spcPct val="0"/>
              </a:spcBef>
            </a:pPr>
            <a:endParaRPr lang="en-GB">
              <a:ea typeface="ＭＳ Ｐゴシック" pitchFamily="-1" charset="-128"/>
              <a:cs typeface="ＭＳ Ｐゴシック" pitchFamily="-1" charset="-128"/>
            </a:endParaRP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FEDFB8CE-EA32-EA4C-A5C6-EA96B7162E7A}" type="slidenum">
              <a:rPr lang="fr-FR"/>
              <a:pPr/>
              <a:t>26</a:t>
            </a:fld>
            <a:endParaRPr lang="fr-F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a:lstStyle/>
          <a:p>
            <a:r>
              <a:rPr lang="en-GB" dirty="0">
                <a:ea typeface="ＭＳ Ｐゴシック" pitchFamily="-1" charset="-128"/>
                <a:cs typeface="ＭＳ Ｐゴシック" pitchFamily="-1" charset="-128"/>
              </a:rPr>
              <a:t>The scoping phase has </a:t>
            </a:r>
            <a:r>
              <a:rPr lang="en-US" dirty="0">
                <a:ea typeface="ＭＳ Ｐゴシック" pitchFamily="-1" charset="-128"/>
                <a:cs typeface="ＭＳ Ｐゴシック" pitchFamily="-1" charset="-128"/>
              </a:rPr>
              <a:t>proved extremely useful to identify the key environmental aspects related to the sector and sector strategy. This has allowed focusing the SEA Study on those aspects that are really </a:t>
            </a:r>
            <a:r>
              <a:rPr lang="en-GB" dirty="0">
                <a:ea typeface="ＭＳ Ｐゴシック" pitchFamily="-1" charset="-128"/>
                <a:cs typeface="ＭＳ Ｐゴシック" pitchFamily="-1" charset="-128"/>
              </a:rPr>
              <a:t>important.</a:t>
            </a:r>
          </a:p>
          <a:p>
            <a:endParaRPr lang="en-US"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It is tempting to advance long-lists of ‘key issues’ that should be assessed in the SEA Study. However, this undermines the role of </a:t>
            </a:r>
            <a:r>
              <a:rPr lang="en-GB" dirty="0">
                <a:ea typeface="ＭＳ Ｐゴシック" pitchFamily="-1" charset="-128"/>
                <a:cs typeface="ＭＳ Ｐゴシック" pitchFamily="-1" charset="-128"/>
              </a:rPr>
              <a:t>scoping.</a:t>
            </a:r>
          </a:p>
          <a:p>
            <a:pPr eaLnBrk="1" hangingPunct="1">
              <a:spcBef>
                <a:spcPct val="0"/>
              </a:spcBef>
            </a:pPr>
            <a:endParaRPr lang="en-US" dirty="0">
              <a:ea typeface="ＭＳ Ｐゴシック" pitchFamily="-1" charset="-128"/>
              <a:cs typeface="ＭＳ Ｐゴシック" pitchFamily="-1" charset="-128"/>
            </a:endParaRPr>
          </a:p>
          <a:p>
            <a:pPr lvl="1" eaLnBrk="1" hangingPunct="1">
              <a:spcBef>
                <a:spcPct val="50000"/>
              </a:spcBef>
            </a:pPr>
            <a:r>
              <a:rPr lang="da-DK" sz="1800" dirty="0"/>
              <a:t>Still not </a:t>
            </a:r>
            <a:r>
              <a:rPr lang="da-DK" sz="1800" dirty="0" err="1"/>
              <a:t>well</a:t>
            </a:r>
            <a:r>
              <a:rPr lang="da-DK" sz="1800" dirty="0"/>
              <a:t> </a:t>
            </a:r>
            <a:r>
              <a:rPr lang="da-DK" sz="1800" dirty="0" err="1"/>
              <a:t>applied</a:t>
            </a:r>
            <a:r>
              <a:rPr lang="da-DK" sz="1800" dirty="0"/>
              <a:t> for General Budget </a:t>
            </a:r>
            <a:r>
              <a:rPr lang="da-DK" sz="1800" dirty="0" smtClean="0"/>
              <a:t>Support </a:t>
            </a:r>
            <a:r>
              <a:rPr lang="da-DK" sz="1800" b="1" dirty="0" smtClean="0"/>
              <a:t>– BUT IT SHOULD BE!!!! (KEY</a:t>
            </a:r>
            <a:r>
              <a:rPr lang="da-DK" sz="1800" b="1" baseline="0" dirty="0" smtClean="0"/>
              <a:t> TO MAINSTREAMING)</a:t>
            </a:r>
            <a:endParaRPr lang="da-DK" sz="1800" b="1" dirty="0"/>
          </a:p>
          <a:p>
            <a:pPr lvl="1" eaLnBrk="1" hangingPunct="1">
              <a:spcBef>
                <a:spcPct val="50000"/>
              </a:spcBef>
            </a:pPr>
            <a:r>
              <a:rPr lang="da-DK" sz="1800" dirty="0"/>
              <a:t>SEA </a:t>
            </a:r>
            <a:r>
              <a:rPr lang="da-DK" sz="1800" dirty="0" err="1"/>
              <a:t>awareness</a:t>
            </a:r>
            <a:r>
              <a:rPr lang="da-DK" sz="1800" dirty="0"/>
              <a:t> </a:t>
            </a:r>
            <a:r>
              <a:rPr lang="da-DK" sz="1800" dirty="0" err="1"/>
              <a:t>amongst</a:t>
            </a:r>
            <a:r>
              <a:rPr lang="da-DK" sz="1800" dirty="0"/>
              <a:t> EC </a:t>
            </a:r>
            <a:r>
              <a:rPr lang="da-DK" sz="1800" dirty="0" err="1"/>
              <a:t>staff</a:t>
            </a:r>
            <a:r>
              <a:rPr lang="da-DK" sz="1800" dirty="0"/>
              <a:t> </a:t>
            </a:r>
            <a:r>
              <a:rPr lang="da-DK" sz="1800" dirty="0" err="1"/>
              <a:t>dealing</a:t>
            </a:r>
            <a:r>
              <a:rPr lang="da-DK" sz="1800" dirty="0"/>
              <a:t> with GBS is </a:t>
            </a:r>
            <a:r>
              <a:rPr lang="da-DK" sz="1800" dirty="0" err="1"/>
              <a:t>limited</a:t>
            </a:r>
            <a:endParaRPr lang="da-DK" sz="1800" dirty="0"/>
          </a:p>
          <a:p>
            <a:pPr lvl="1" eaLnBrk="1" hangingPunct="1">
              <a:spcBef>
                <a:spcPct val="50000"/>
              </a:spcBef>
            </a:pPr>
            <a:r>
              <a:rPr lang="da-DK" sz="1800" dirty="0"/>
              <a:t>Not </a:t>
            </a:r>
            <a:r>
              <a:rPr lang="da-DK" sz="1800" dirty="0" err="1"/>
              <a:t>always</a:t>
            </a:r>
            <a:r>
              <a:rPr lang="da-DK" sz="1800" dirty="0"/>
              <a:t> joint </a:t>
            </a:r>
            <a:r>
              <a:rPr lang="da-DK" sz="1800" dirty="0" err="1"/>
              <a:t>ownership</a:t>
            </a:r>
            <a:r>
              <a:rPr lang="da-DK" sz="1800" dirty="0"/>
              <a:t> of </a:t>
            </a:r>
            <a:r>
              <a:rPr lang="da-DK" sz="1800" dirty="0" err="1"/>
              <a:t>SEAs</a:t>
            </a:r>
            <a:endParaRPr lang="da-DK" sz="1800" dirty="0"/>
          </a:p>
          <a:p>
            <a:pPr lvl="1" eaLnBrk="1" hangingPunct="1">
              <a:spcBef>
                <a:spcPct val="50000"/>
              </a:spcBef>
            </a:pPr>
            <a:r>
              <a:rPr lang="da-DK" sz="1800" dirty="0"/>
              <a:t>Value of SEA </a:t>
            </a:r>
            <a:r>
              <a:rPr lang="da-DK" sz="1800" dirty="0" err="1"/>
              <a:t>depends</a:t>
            </a:r>
            <a:r>
              <a:rPr lang="da-DK" sz="1800" dirty="0"/>
              <a:t> on the partners’ </a:t>
            </a:r>
            <a:r>
              <a:rPr lang="da-DK" sz="1800" dirty="0" err="1"/>
              <a:t>commitment</a:t>
            </a:r>
            <a:r>
              <a:rPr lang="da-DK" sz="1800" dirty="0"/>
              <a:t> and </a:t>
            </a:r>
            <a:r>
              <a:rPr lang="da-DK" sz="1800" dirty="0" err="1" smtClean="0"/>
              <a:t>knowledge</a:t>
            </a:r>
            <a:r>
              <a:rPr lang="da-DK" sz="1800" dirty="0" smtClean="0"/>
              <a:t>  </a:t>
            </a:r>
            <a:r>
              <a:rPr lang="da-DK" sz="1800" b="1" dirty="0" smtClean="0"/>
              <a:t>- so </a:t>
            </a:r>
            <a:r>
              <a:rPr lang="da-DK" sz="1800" b="1" dirty="0" err="1" smtClean="0"/>
              <a:t>need</a:t>
            </a:r>
            <a:r>
              <a:rPr lang="da-DK" sz="1800" b="1" dirty="0" smtClean="0"/>
              <a:t> to lobby, </a:t>
            </a:r>
            <a:r>
              <a:rPr lang="da-DK" sz="1800" b="1" dirty="0" err="1" smtClean="0"/>
              <a:t>make</a:t>
            </a:r>
            <a:r>
              <a:rPr lang="da-DK" sz="1800" b="1" dirty="0" smtClean="0"/>
              <a:t> the case, </a:t>
            </a:r>
            <a:r>
              <a:rPr lang="da-DK" sz="1800" b="1" dirty="0" err="1" smtClean="0"/>
              <a:t>raise</a:t>
            </a:r>
            <a:r>
              <a:rPr lang="da-DK" sz="1800" b="1" dirty="0" smtClean="0"/>
              <a:t> </a:t>
            </a:r>
            <a:r>
              <a:rPr lang="da-DK" sz="1800" b="1" dirty="0" err="1" smtClean="0"/>
              <a:t>awareness</a:t>
            </a:r>
            <a:r>
              <a:rPr lang="da-DK" sz="1800" b="1" dirty="0" smtClean="0"/>
              <a:t>, etc</a:t>
            </a:r>
            <a:endParaRPr lang="da-DK" sz="1800" b="1" dirty="0"/>
          </a:p>
          <a:p>
            <a:pPr eaLnBrk="1" hangingPunct="1">
              <a:spcBef>
                <a:spcPct val="0"/>
              </a:spcBef>
            </a:pPr>
            <a:endParaRPr lang="en-US" dirty="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0355" name="Espace réservé des commentaires 2"/>
          <p:cNvSpPr>
            <a:spLocks noGrp="1"/>
          </p:cNvSpPr>
          <p:nvPr>
            <p:ph type="body" idx="1"/>
          </p:nvPr>
        </p:nvSpPr>
        <p:spPr bwMode="auto">
          <a:noFill/>
        </p:spPr>
        <p:txBody>
          <a:bodyPr/>
          <a:lstStyle/>
          <a:p>
            <a:pPr eaLnBrk="1" hangingPunct="1">
              <a:spcBef>
                <a:spcPts val="600"/>
              </a:spcBef>
              <a:spcAft>
                <a:spcPts val="600"/>
              </a:spcAft>
            </a:pPr>
            <a:r>
              <a:rPr lang="en-GB" b="1" dirty="0">
                <a:ea typeface="ＭＳ Ｐゴシック" pitchFamily="-1" charset="-128"/>
                <a:cs typeface="ＭＳ Ｐゴシック" pitchFamily="-1" charset="-128"/>
              </a:rPr>
              <a:t>Screening for SEA</a:t>
            </a:r>
          </a:p>
          <a:p>
            <a:pPr eaLnBrk="1" hangingPunct="1">
              <a:spcBef>
                <a:spcPts val="600"/>
              </a:spcBef>
              <a:spcAft>
                <a:spcPts val="600"/>
              </a:spcAft>
            </a:pPr>
            <a:r>
              <a:rPr lang="en-GB" dirty="0">
                <a:ea typeface="ＭＳ Ｐゴシック" pitchFamily="-1" charset="-128"/>
                <a:cs typeface="ＭＳ Ｐゴシック" pitchFamily="-1" charset="-128"/>
              </a:rPr>
              <a:t>Process of deciding if an SEA would add </a:t>
            </a:r>
            <a:r>
              <a:rPr lang="en-GB" dirty="0" smtClean="0">
                <a:ea typeface="ＭＳ Ｐゴシック" pitchFamily="-1" charset="-128"/>
                <a:cs typeface="ＭＳ Ｐゴシック" pitchFamily="-1" charset="-128"/>
              </a:rPr>
              <a:t>value</a:t>
            </a:r>
          </a:p>
          <a:p>
            <a:pPr eaLnBrk="1" hangingPunct="1">
              <a:spcBef>
                <a:spcPts val="600"/>
              </a:spcBef>
              <a:spcAft>
                <a:spcPts val="600"/>
              </a:spcAft>
            </a:pPr>
            <a:endParaRPr lang="en-GB" dirty="0" smtClean="0">
              <a:ea typeface="ＭＳ Ｐゴシック" pitchFamily="-1" charset="-128"/>
              <a:cs typeface="ＭＳ Ｐゴシック" pitchFamily="-1" charset="-128"/>
            </a:endParaRPr>
          </a:p>
          <a:p>
            <a:pPr eaLnBrk="1" hangingPunct="1">
              <a:spcBef>
                <a:spcPts val="600"/>
              </a:spcBef>
              <a:spcAft>
                <a:spcPts val="600"/>
              </a:spcAft>
            </a:pPr>
            <a:r>
              <a:rPr lang="en-GB" dirty="0" smtClean="0">
                <a:ea typeface="ＭＳ Ｐゴシック" pitchFamily="-1" charset="-128"/>
                <a:cs typeface="ＭＳ Ｐゴシック" pitchFamily="-1" charset="-128"/>
              </a:rPr>
              <a:t>CEP = country environmental plan</a:t>
            </a:r>
            <a:endParaRPr lang="en-GB" dirty="0">
              <a:ea typeface="ＭＳ Ｐゴシック" pitchFamily="-1" charset="-128"/>
              <a:cs typeface="ＭＳ Ｐゴシック" pitchFamily="-1" charset="-128"/>
            </a:endParaRPr>
          </a:p>
          <a:p>
            <a:pPr eaLnBrk="1" hangingPunct="1">
              <a:spcBef>
                <a:spcPts val="600"/>
              </a:spcBef>
              <a:spcAft>
                <a:spcPts val="600"/>
              </a:spcAft>
            </a:pPr>
            <a:endParaRPr lang="en-GB" dirty="0">
              <a:ea typeface="ＭＳ Ｐゴシック" pitchFamily="-1" charset="-128"/>
              <a:cs typeface="ＭＳ Ｐゴシック" pitchFamily="-1" charset="-128"/>
            </a:endParaRPr>
          </a:p>
          <a:p>
            <a:pPr eaLnBrk="1" hangingPunct="1">
              <a:spcBef>
                <a:spcPts val="600"/>
              </a:spcBef>
              <a:spcAft>
                <a:spcPts val="600"/>
              </a:spcAft>
            </a:pPr>
            <a:r>
              <a:rPr lang="en-GB" dirty="0">
                <a:ea typeface="ＭＳ Ｐゴシック" pitchFamily="-1" charset="-128"/>
                <a:cs typeface="ＭＳ Ｐゴシック" pitchFamily="-1" charset="-128"/>
              </a:rPr>
              <a:t>An SEA is recommended if the sector is environmentally “sensitive</a:t>
            </a:r>
            <a:r>
              <a:rPr lang="en-GB" dirty="0" smtClean="0">
                <a:ea typeface="ＭＳ Ｐゴシック" pitchFamily="-1" charset="-128"/>
                <a:cs typeface="ＭＳ Ｐゴシック" pitchFamily="-1" charset="-128"/>
              </a:rPr>
              <a:t>” </a:t>
            </a:r>
            <a:r>
              <a:rPr lang="en-GB" b="1" dirty="0" smtClean="0">
                <a:ea typeface="ＭＳ Ｐゴシック" pitchFamily="-1" charset="-128"/>
                <a:cs typeface="ＭＳ Ｐゴシック" pitchFamily="-1" charset="-128"/>
              </a:rPr>
              <a:t>– need to emphasise</a:t>
            </a:r>
            <a:r>
              <a:rPr lang="en-GB" b="1" baseline="0" dirty="0" smtClean="0">
                <a:ea typeface="ＭＳ Ｐゴシック" pitchFamily="-1" charset="-128"/>
                <a:cs typeface="ＭＳ Ｐゴシック" pitchFamily="-1" charset="-128"/>
              </a:rPr>
              <a:t> that it is an excellent "dialogue tool" – strong role for EU</a:t>
            </a:r>
            <a:endParaRPr lang="en-GB" b="1" dirty="0">
              <a:ea typeface="ＭＳ Ｐゴシック" pitchFamily="-1" charset="-128"/>
              <a:cs typeface="ＭＳ Ｐゴシック" pitchFamily="-1" charset="-128"/>
            </a:endParaRPr>
          </a:p>
          <a:p>
            <a:pPr eaLnBrk="1" hangingPunct="1">
              <a:spcBef>
                <a:spcPts val="600"/>
              </a:spcBef>
              <a:spcAft>
                <a:spcPts val="600"/>
              </a:spcAft>
            </a:pPr>
            <a:endParaRPr lang="en-GB" dirty="0">
              <a:ea typeface="ＭＳ Ｐゴシック" pitchFamily="-1" charset="-128"/>
              <a:cs typeface="ＭＳ Ｐゴシック" pitchFamily="-1" charset="-128"/>
            </a:endParaRPr>
          </a:p>
          <a:p>
            <a:pPr eaLnBrk="1" hangingPunct="1">
              <a:spcBef>
                <a:spcPts val="600"/>
              </a:spcBef>
              <a:spcAft>
                <a:spcPts val="600"/>
              </a:spcAft>
            </a:pPr>
            <a:r>
              <a:rPr lang="en-GB" dirty="0">
                <a:ea typeface="ＭＳ Ｐゴシック" pitchFamily="-1" charset="-128"/>
                <a:cs typeface="ＭＳ Ｐゴシック" pitchFamily="-1" charset="-128"/>
              </a:rPr>
              <a:t>List of sensitive sectors, plus questionnaire </a:t>
            </a:r>
          </a:p>
          <a:p>
            <a:pPr eaLnBrk="1" hangingPunct="1">
              <a:spcBef>
                <a:spcPct val="0"/>
              </a:spcBef>
            </a:pPr>
            <a:endParaRPr lang="fr-BE" dirty="0">
              <a:ea typeface="ＭＳ Ｐゴシック" pitchFamily="-1" charset="-128"/>
              <a:cs typeface="ＭＳ Ｐゴシック" pitchFamily="-1" charset="-128"/>
            </a:endParaRPr>
          </a:p>
        </p:txBody>
      </p:sp>
      <p:sp>
        <p:nvSpPr>
          <p:cNvPr id="100356" name="Espace réservé du numéro de diapositive 3"/>
          <p:cNvSpPr>
            <a:spLocks noGrp="1"/>
          </p:cNvSpPr>
          <p:nvPr>
            <p:ph type="sldNum" sz="quarter" idx="5"/>
          </p:nvPr>
        </p:nvSpPr>
        <p:spPr bwMode="auto">
          <a:noFill/>
          <a:ln>
            <a:miter lim="800000"/>
            <a:headEnd/>
            <a:tailEnd/>
          </a:ln>
        </p:spPr>
        <p:txBody>
          <a:bodyPr/>
          <a:lstStyle/>
          <a:p>
            <a:fld id="{8C376580-54D9-4341-A54C-CEEC21117665}" type="slidenum">
              <a:rPr lang="fr-BE"/>
              <a:pPr/>
              <a:t>27</a:t>
            </a:fld>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03" name="Espace réservé des commentaires 2"/>
          <p:cNvSpPr>
            <a:spLocks noGrp="1"/>
          </p:cNvSpPr>
          <p:nvPr>
            <p:ph type="body" idx="1"/>
          </p:nvPr>
        </p:nvSpPr>
        <p:spPr bwMode="auto">
          <a:noFill/>
        </p:spPr>
        <p:txBody>
          <a:bodyPr/>
          <a:lstStyle/>
          <a:p>
            <a:pPr eaLnBrk="1" hangingPunct="1">
              <a:spcBef>
                <a:spcPct val="50000"/>
              </a:spcBef>
            </a:pPr>
            <a:r>
              <a:rPr lang="en-GB" dirty="0">
                <a:ea typeface="ＭＳ Ｐゴシック" pitchFamily="-1" charset="-128"/>
                <a:cs typeface="ＭＳ Ｐゴシック" pitchFamily="-1" charset="-128"/>
              </a:rPr>
              <a:t>Identification of environmental opportunities, risks and constraints </a:t>
            </a:r>
          </a:p>
          <a:p>
            <a:pPr eaLnBrk="1" hangingPunct="1">
              <a:spcBef>
                <a:spcPct val="50000"/>
              </a:spcBef>
            </a:pPr>
            <a:r>
              <a:rPr lang="en-GB" dirty="0">
                <a:ea typeface="ＭＳ Ｐゴシック" pitchFamily="-1" charset="-128"/>
                <a:cs typeface="ＭＳ Ｐゴシック" pitchFamily="-1" charset="-128"/>
              </a:rPr>
              <a:t>Evaluation of the sector programme’s main environmental impacts, incl. alternatives and socio-economic dimension</a:t>
            </a:r>
          </a:p>
          <a:p>
            <a:pPr eaLnBrk="1" hangingPunct="1"/>
            <a:endParaRPr lang="en-GB" dirty="0">
              <a:ea typeface="ＭＳ Ｐゴシック" pitchFamily="-1" charset="-128"/>
              <a:cs typeface="ＭＳ Ｐゴシック" pitchFamily="-1" charset="-128"/>
            </a:endParaRPr>
          </a:p>
          <a:p>
            <a:pPr eaLnBrk="1" hangingPunct="1"/>
            <a:r>
              <a:rPr lang="en-GB" dirty="0">
                <a:ea typeface="ＭＳ Ｐゴシック" pitchFamily="-1" charset="-128"/>
                <a:cs typeface="ＭＳ Ｐゴシック" pitchFamily="-1" charset="-128"/>
              </a:rPr>
              <a:t>Analysis of performance indicators</a:t>
            </a:r>
          </a:p>
          <a:p>
            <a:pPr eaLnBrk="1" hangingPunct="1"/>
            <a:endParaRPr lang="en-GB" dirty="0">
              <a:ea typeface="ＭＳ Ｐゴシック" pitchFamily="-1" charset="-128"/>
              <a:cs typeface="ＭＳ Ｐゴシック" pitchFamily="-1" charset="-128"/>
            </a:endParaRPr>
          </a:p>
          <a:p>
            <a:pPr eaLnBrk="1" hangingPunct="1"/>
            <a:r>
              <a:rPr lang="en-GB" dirty="0">
                <a:ea typeface="ＭＳ Ｐゴシック" pitchFamily="-1" charset="-128"/>
                <a:cs typeface="ＭＳ Ｐゴシック" pitchFamily="-1" charset="-128"/>
              </a:rPr>
              <a:t>Evaluation of institutional capacities </a:t>
            </a:r>
          </a:p>
          <a:p>
            <a:pPr eaLnBrk="1" hangingPunct="1"/>
            <a:endParaRPr lang="en-GB" dirty="0">
              <a:ea typeface="ＭＳ Ｐゴシック" pitchFamily="-1" charset="-128"/>
              <a:cs typeface="ＭＳ Ｐゴシック" pitchFamily="-1" charset="-128"/>
            </a:endParaRPr>
          </a:p>
          <a:p>
            <a:pPr eaLnBrk="1" hangingPunct="1"/>
            <a:r>
              <a:rPr lang="en-GB" dirty="0">
                <a:ea typeface="ＭＳ Ｐゴシック" pitchFamily="-1" charset="-128"/>
                <a:cs typeface="ＭＳ Ｐゴシック" pitchFamily="-1" charset="-128"/>
              </a:rPr>
              <a:t>Recommendations for sector programme improvement and SPSP formulation</a:t>
            </a:r>
          </a:p>
          <a:p>
            <a:pPr eaLnBrk="1" hangingPunct="1">
              <a:spcBef>
                <a:spcPct val="0"/>
              </a:spcBef>
            </a:pPr>
            <a:endParaRPr lang="fr-BE" dirty="0">
              <a:ea typeface="ＭＳ Ｐゴシック" pitchFamily="-1" charset="-128"/>
              <a:cs typeface="ＭＳ Ｐゴシック" pitchFamily="-1" charset="-128"/>
            </a:endParaRPr>
          </a:p>
        </p:txBody>
      </p:sp>
      <p:sp>
        <p:nvSpPr>
          <p:cNvPr id="102404" name="Espace réservé du numéro de diapositive 3"/>
          <p:cNvSpPr>
            <a:spLocks noGrp="1"/>
          </p:cNvSpPr>
          <p:nvPr>
            <p:ph type="sldNum" sz="quarter" idx="5"/>
          </p:nvPr>
        </p:nvSpPr>
        <p:spPr bwMode="auto">
          <a:noFill/>
          <a:ln>
            <a:miter lim="800000"/>
            <a:headEnd/>
            <a:tailEnd/>
          </a:ln>
        </p:spPr>
        <p:txBody>
          <a:bodyPr/>
          <a:lstStyle/>
          <a:p>
            <a:fld id="{404361E3-98D5-734F-8652-9BD693ADE558}" type="slidenum">
              <a:rPr lang="fr-BE"/>
              <a:pPr/>
              <a:t>28</a:t>
            </a:fld>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9331" name="Espace réservé des commentaires 2"/>
          <p:cNvSpPr>
            <a:spLocks noGrp="1"/>
          </p:cNvSpPr>
          <p:nvPr>
            <p:ph type="body" idx="1"/>
          </p:nvPr>
        </p:nvSpPr>
        <p:spPr bwMode="auto">
          <a:noFill/>
        </p:spPr>
        <p:txBody>
          <a:bodyPr/>
          <a:lstStyle/>
          <a:p>
            <a:pPr eaLnBrk="1" hangingPunct="1">
              <a:spcBef>
                <a:spcPct val="0"/>
              </a:spcBef>
            </a:pPr>
            <a:endParaRPr lang="fr-BE">
              <a:ea typeface="ＭＳ Ｐゴシック" pitchFamily="-1" charset="-128"/>
              <a:cs typeface="ＭＳ Ｐゴシック" pitchFamily="-1" charset="-128"/>
            </a:endParaRPr>
          </a:p>
        </p:txBody>
      </p:sp>
      <p:sp>
        <p:nvSpPr>
          <p:cNvPr id="99332" name="Espace réservé du numéro de diapositive 3"/>
          <p:cNvSpPr>
            <a:spLocks noGrp="1"/>
          </p:cNvSpPr>
          <p:nvPr>
            <p:ph type="sldNum" sz="quarter" idx="5"/>
          </p:nvPr>
        </p:nvSpPr>
        <p:spPr bwMode="auto">
          <a:noFill/>
          <a:ln>
            <a:miter lim="800000"/>
            <a:headEnd/>
            <a:tailEnd/>
          </a:ln>
        </p:spPr>
        <p:txBody>
          <a:bodyPr/>
          <a:lstStyle/>
          <a:p>
            <a:fld id="{1E909714-575B-384E-BD79-75ECED1B75C4}" type="slidenum">
              <a:rPr lang="fr-BE"/>
              <a:pPr/>
              <a:t>29</a:t>
            </a:fld>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a:lstStyle/>
          <a:p>
            <a:fld id="{556F4ED4-5B50-F348-9E87-EEC168D54D00}" type="slidenum">
              <a:rPr lang="fr-FR"/>
              <a:pPr/>
              <a:t>30</a:t>
            </a:fld>
            <a:endParaRPr lang="fr-F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4451" name="Espace réservé des commentaires 2"/>
          <p:cNvSpPr>
            <a:spLocks noGrp="1"/>
          </p:cNvSpPr>
          <p:nvPr>
            <p:ph type="body" idx="1"/>
          </p:nvPr>
        </p:nvSpPr>
        <p:spPr bwMode="auto">
          <a:noFill/>
        </p:spPr>
        <p:txBody>
          <a:bodyPr/>
          <a:lstStyle/>
          <a:p>
            <a:pPr eaLnBrk="1" hangingPunct="1">
              <a:spcBef>
                <a:spcPct val="0"/>
              </a:spcBef>
            </a:pPr>
            <a:endParaRPr lang="fr-BE">
              <a:ea typeface="ＭＳ Ｐゴシック" pitchFamily="-1" charset="-128"/>
              <a:cs typeface="ＭＳ Ｐゴシック" pitchFamily="-1" charset="-128"/>
            </a:endParaRPr>
          </a:p>
        </p:txBody>
      </p:sp>
      <p:sp>
        <p:nvSpPr>
          <p:cNvPr id="104452" name="Espace réservé du numéro de diapositive 3"/>
          <p:cNvSpPr>
            <a:spLocks noGrp="1"/>
          </p:cNvSpPr>
          <p:nvPr>
            <p:ph type="sldNum" sz="quarter" idx="5"/>
          </p:nvPr>
        </p:nvSpPr>
        <p:spPr bwMode="auto">
          <a:noFill/>
          <a:ln>
            <a:miter lim="800000"/>
            <a:headEnd/>
            <a:tailEnd/>
          </a:ln>
        </p:spPr>
        <p:txBody>
          <a:bodyPr/>
          <a:lstStyle/>
          <a:p>
            <a:fld id="{0815DE71-3CA0-494F-B5FA-8FA0008D938D}" type="slidenum">
              <a:rPr lang="fr-BE"/>
              <a:pPr/>
              <a:t>31</a:t>
            </a:fld>
            <a:endParaRPr lang="fr-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a:lstStyle/>
          <a:p>
            <a:fld id="{15FF5620-BB56-3448-AAA6-4AB0083AABC3}" type="slidenum">
              <a:rPr lang="fr-FR"/>
              <a:pPr/>
              <a:t>32</a:t>
            </a:fld>
            <a:endParaRPr lang="fr-F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a:lstStyle/>
          <a:p>
            <a:pPr eaLnBrk="1" hangingPunct="1">
              <a:spcBef>
                <a:spcPct val="0"/>
              </a:spcBef>
            </a:pPr>
            <a:r>
              <a:rPr lang="fr-BE">
                <a:ea typeface="ＭＳ Ｐゴシック" pitchFamily="-1" charset="-128"/>
                <a:cs typeface="ＭＳ Ｐゴシック" pitchFamily="-1" charset="-128"/>
              </a:rPr>
              <a:t>New slide</a:t>
            </a:r>
            <a:endParaRPr lang="en-US">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a:lstStyle/>
          <a:p>
            <a:fld id="{A20DCC27-B4F3-C84B-BC0E-220F8021E16A}" type="slidenum">
              <a:rPr lang="fr-FR"/>
              <a:pPr/>
              <a:t>33</a:t>
            </a:fld>
            <a:endParaRPr lang="fr-F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a:lstStyle/>
          <a:p>
            <a:pPr eaLnBrk="1" hangingPunct="1">
              <a:spcBef>
                <a:spcPct val="0"/>
              </a:spcBef>
            </a:pPr>
            <a:r>
              <a:rPr lang="fr-BE">
                <a:ea typeface="ＭＳ Ｐゴシック" pitchFamily="-1" charset="-128"/>
                <a:cs typeface="ＭＳ Ｐゴシック" pitchFamily="-1" charset="-128"/>
              </a:rPr>
              <a:t>New slide</a:t>
            </a:r>
            <a:endParaRPr lang="en-US">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r>
              <a:rPr lang="en-GB" dirty="0">
                <a:ea typeface="ＭＳ Ｐゴシック" pitchFamily="-1" charset="-128"/>
                <a:cs typeface="ＭＳ Ｐゴシック" pitchFamily="-1" charset="-128"/>
              </a:rPr>
              <a:t>IPCC Special Report on Emission Scenarios (SRES, 2000): 4 scenario families using different assumptions on the evolution of emission drivers:</a:t>
            </a:r>
          </a:p>
          <a:p>
            <a:r>
              <a:rPr lang="en-GB" dirty="0">
                <a:ea typeface="ＭＳ Ｐゴシック" pitchFamily="-1" charset="-128"/>
                <a:cs typeface="ＭＳ Ｐゴシック" pitchFamily="-1" charset="-128"/>
              </a:rPr>
              <a:t>* A1: rapid economic growth, population stabilising in 2050, rapid introduction of more efficient technologies (with 3 sub-scenarios: A1FI = fossil-intensive, A1T = non-fossil energy, A1B = balanced use of energy sources).</a:t>
            </a:r>
          </a:p>
          <a:p>
            <a:r>
              <a:rPr lang="en-GB" dirty="0">
                <a:ea typeface="ＭＳ Ｐゴシック" pitchFamily="-1" charset="-128"/>
                <a:cs typeface="ＭＳ Ｐゴシック" pitchFamily="-1" charset="-128"/>
              </a:rPr>
              <a:t>* A2: rapid population growth, slower &amp; more fragmented economic development, slow adoption of new technologies.</a:t>
            </a:r>
          </a:p>
          <a:p>
            <a:r>
              <a:rPr lang="en-GB" dirty="0">
                <a:ea typeface="ＭＳ Ｐゴシック" pitchFamily="-1" charset="-128"/>
                <a:cs typeface="ＭＳ Ｐゴシック" pitchFamily="-1" charset="-128"/>
              </a:rPr>
              <a:t>* B1: similar to A1 but more rapid transition to a service and information economy, and reduction in material intensity.</a:t>
            </a:r>
          </a:p>
          <a:p>
            <a:r>
              <a:rPr lang="en-GB" dirty="0">
                <a:ea typeface="ＭＳ Ｐゴシック" pitchFamily="-1" charset="-128"/>
                <a:cs typeface="ＭＳ Ｐゴシック" pitchFamily="-1" charset="-128"/>
              </a:rPr>
              <a:t>* B2: intermediate population and economic growth, local solutions to economic/social/environmental sustainability.</a:t>
            </a:r>
          </a:p>
          <a:p>
            <a:endParaRPr lang="en-GB" dirty="0">
              <a:ea typeface="ＭＳ Ｐゴシック" pitchFamily="-1" charset="-128"/>
              <a:cs typeface="ＭＳ Ｐゴシック" pitchFamily="-1" charset="-128"/>
            </a:endParaRPr>
          </a:p>
          <a:p>
            <a:r>
              <a:rPr lang="en-GB" dirty="0">
                <a:ea typeface="ＭＳ Ｐゴシック" pitchFamily="-1" charset="-128"/>
                <a:cs typeface="ＭＳ Ｐゴシック" pitchFamily="-1" charset="-128"/>
              </a:rPr>
              <a:t>Higher end of the range: A1FI and A2. GHG concentrations does not stabilise.</a:t>
            </a:r>
          </a:p>
          <a:p>
            <a:r>
              <a:rPr lang="en-GB" dirty="0">
                <a:ea typeface="ＭＳ Ｐゴシック" pitchFamily="-1" charset="-128"/>
                <a:cs typeface="ＭＳ Ｐゴシック" pitchFamily="-1" charset="-128"/>
              </a:rPr>
              <a:t>Middle-range scenarios: A1B and B2. GHG concentrations stabilise at, respectively, 750 and 650 ppm.</a:t>
            </a:r>
          </a:p>
          <a:p>
            <a:r>
              <a:rPr lang="en-GB" dirty="0">
                <a:ea typeface="ＭＳ Ｐゴシック" pitchFamily="-1" charset="-128"/>
                <a:cs typeface="ＭＳ Ｐゴシック" pitchFamily="-1" charset="-128"/>
              </a:rPr>
              <a:t>Lower end of the range: B1 and A1T. GHG concentrations stabilise at, respectively, 550 and 650 ppm.</a:t>
            </a:r>
            <a:endParaRPr lang="fr-FR" dirty="0">
              <a:ea typeface="ＭＳ Ｐゴシック" pitchFamily="-1" charset="-128"/>
              <a:cs typeface="ＭＳ Ｐゴシック" pitchFamily="-1"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6339452B-2879-6441-92DA-DA6602A7683E}" type="slidenum">
              <a:rPr lang="en-GB"/>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a:lstStyle/>
          <a:p>
            <a:fld id="{A20DCC27-B4F3-C84B-BC0E-220F8021E16A}" type="slidenum">
              <a:rPr lang="fr-FR"/>
              <a:pPr/>
              <a:t>34</a:t>
            </a:fld>
            <a:endParaRPr lang="fr-F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a:lstStyle/>
          <a:p>
            <a:pPr eaLnBrk="1" hangingPunct="1">
              <a:spcBef>
                <a:spcPct val="0"/>
              </a:spcBef>
            </a:pPr>
            <a:r>
              <a:rPr lang="fr-BE">
                <a:ea typeface="ＭＳ Ｐゴシック" pitchFamily="-1" charset="-128"/>
                <a:cs typeface="ＭＳ Ｐゴシック" pitchFamily="-1" charset="-128"/>
              </a:rPr>
              <a:t>New slide</a:t>
            </a:r>
            <a:endParaRPr lang="en-US">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endParaRPr lang="da-DK" dirty="0" smtClean="0"/>
          </a:p>
          <a:p>
            <a:pPr>
              <a:defRPr/>
            </a:pPr>
            <a:endParaRPr lang="da-DK" dirty="0" smtClean="0"/>
          </a:p>
          <a:p>
            <a:pPr marL="228600" indent="-228600">
              <a:buFont typeface="+mj-lt"/>
              <a:buAutoNum type="arabicPeriod"/>
              <a:defRPr/>
            </a:pPr>
            <a:r>
              <a:rPr lang="da-DK" dirty="0" smtClean="0"/>
              <a:t>EC steps and other donors : slides 2-4 + optional slides to go into detail</a:t>
            </a:r>
          </a:p>
          <a:p>
            <a:pPr marL="228600" indent="-228600">
              <a:buFont typeface="+mj-lt"/>
              <a:buAutoNum type="arabicPeriod"/>
              <a:defRPr/>
            </a:pPr>
            <a:r>
              <a:rPr lang="da-DK" dirty="0" smtClean="0"/>
              <a:t>EC cycle of operations: slides 5,6</a:t>
            </a:r>
          </a:p>
          <a:p>
            <a:pPr marL="228600" indent="-228600">
              <a:buFont typeface="+mj-lt"/>
              <a:buAutoNum type="arabicPeriod"/>
              <a:defRPr/>
            </a:pPr>
            <a:r>
              <a:rPr lang="da-DK" dirty="0" smtClean="0"/>
              <a:t>Relevance of political economy: slides 7 +optional slides to go into detail</a:t>
            </a:r>
          </a:p>
          <a:p>
            <a:pPr marL="228600" indent="-228600">
              <a:buFont typeface="+mj-lt"/>
              <a:buAutoNum type="arabicPeriod"/>
              <a:defRPr/>
            </a:pPr>
            <a:r>
              <a:rPr lang="da-DK" dirty="0" smtClean="0"/>
              <a:t>CSP: slides 8</a:t>
            </a:r>
          </a:p>
          <a:p>
            <a:pPr marL="228600" indent="-228600">
              <a:buFont typeface="Arial" pitchFamily="34" charset="0"/>
              <a:buChar char="•"/>
              <a:defRPr/>
            </a:pPr>
            <a:r>
              <a:rPr lang="da-DK" dirty="0" smtClean="0"/>
              <a:t>Example of Indonesia CEP: slides 9,10  </a:t>
            </a:r>
          </a:p>
          <a:p>
            <a:pPr marL="228600" indent="-228600">
              <a:buFont typeface="+mj-lt"/>
              <a:buAutoNum type="arabicPeriod" startAt="5"/>
              <a:defRPr/>
            </a:pPr>
            <a:r>
              <a:rPr lang="da-DK" dirty="0" smtClean="0"/>
              <a:t>Rio markers and trends in aid: Slides 11,12</a:t>
            </a:r>
          </a:p>
          <a:p>
            <a:pPr marL="228600" indent="-228600">
              <a:buFont typeface="+mj-lt"/>
              <a:buNone/>
              <a:defRPr/>
            </a:pPr>
            <a:endParaRPr lang="da-DK"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C675168A-CED2-4417-8F8D-9270F65A70E5}" type="slidenum">
              <a:rPr lang="fr-BE" smtClean="0">
                <a:latin typeface="Arial" pitchFamily="34" charset="0"/>
                <a:ea typeface="ＭＳ Ｐゴシック" pitchFamily="34" charset="-128"/>
              </a:rPr>
              <a:pPr/>
              <a:t>35</a:t>
            </a:fld>
            <a:endParaRPr lang="fr-BE"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C9215EA1-B204-4223-8165-B7F316832110}" type="slidenum">
              <a:rPr lang="fr-BE" smtClean="0">
                <a:latin typeface="Arial" pitchFamily="34" charset="0"/>
                <a:ea typeface="ＭＳ Ｐゴシック" pitchFamily="34" charset="-128"/>
              </a:rPr>
              <a:pPr/>
              <a:t>36</a:t>
            </a:fld>
            <a:endParaRPr lang="fr-BE"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endParaRPr lang="en-US">
              <a:ea typeface="ＭＳ Ｐゴシック" pitchFamily="-1" charset="-128"/>
              <a:cs typeface="ＭＳ Ｐゴシック" pitchFamily="-1" charset="-128"/>
            </a:endParaRPr>
          </a:p>
        </p:txBody>
      </p:sp>
      <p:sp>
        <p:nvSpPr>
          <p:cNvPr id="116740" name="Slide Number Placeholder 3"/>
          <p:cNvSpPr>
            <a:spLocks noGrp="1"/>
          </p:cNvSpPr>
          <p:nvPr>
            <p:ph type="sldNum" sz="quarter" idx="5"/>
          </p:nvPr>
        </p:nvSpPr>
        <p:spPr bwMode="auto">
          <a:noFill/>
          <a:ln>
            <a:miter lim="800000"/>
            <a:headEnd/>
            <a:tailEnd/>
          </a:ln>
        </p:spPr>
        <p:txBody>
          <a:bodyPr/>
          <a:lstStyle/>
          <a:p>
            <a:fld id="{401AC10E-B927-A546-BD95-3D38DE86EDE0}" type="slidenum">
              <a:rPr lang="fr-BE"/>
              <a:pPr/>
              <a:t>38</a:t>
            </a:fld>
            <a:endParaRPr lang="fr-B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7523" name="Espace réservé des commentaires 2"/>
          <p:cNvSpPr>
            <a:spLocks noGrp="1"/>
          </p:cNvSpPr>
          <p:nvPr>
            <p:ph type="body" idx="1"/>
          </p:nvPr>
        </p:nvSpPr>
        <p:spPr bwMode="auto">
          <a:noFill/>
        </p:spPr>
        <p:txBody>
          <a:bodyPr/>
          <a:lstStyle/>
          <a:p>
            <a:pPr eaLnBrk="1" hangingPunct="1">
              <a:spcBef>
                <a:spcPct val="0"/>
              </a:spcBef>
            </a:pPr>
            <a:endParaRPr lang="fr-BE">
              <a:ea typeface="ＭＳ Ｐゴシック" pitchFamily="-1" charset="-128"/>
              <a:cs typeface="ＭＳ Ｐゴシック" pitchFamily="-1" charset="-128"/>
            </a:endParaRPr>
          </a:p>
        </p:txBody>
      </p:sp>
      <p:sp>
        <p:nvSpPr>
          <p:cNvPr id="107524" name="Espace réservé du numéro de diapositive 3"/>
          <p:cNvSpPr>
            <a:spLocks noGrp="1"/>
          </p:cNvSpPr>
          <p:nvPr>
            <p:ph type="sldNum" sz="quarter" idx="5"/>
          </p:nvPr>
        </p:nvSpPr>
        <p:spPr bwMode="auto">
          <a:noFill/>
          <a:ln>
            <a:miter lim="800000"/>
            <a:headEnd/>
            <a:tailEnd/>
          </a:ln>
        </p:spPr>
        <p:txBody>
          <a:bodyPr/>
          <a:lstStyle/>
          <a:p>
            <a:fld id="{70542A78-E435-5248-B1B6-846DAC42A762}" type="slidenum">
              <a:rPr lang="fr-BE"/>
              <a:pPr/>
              <a:t>39</a:t>
            </a:fld>
            <a:endParaRPr lang="fr-B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a:lstStyle/>
          <a:p>
            <a:fld id="{69BE8FDE-F05B-BB4D-B622-D3650365C163}" type="slidenum">
              <a:rPr lang="fr-FR"/>
              <a:pPr/>
              <a:t>40</a:t>
            </a:fld>
            <a:endParaRPr lang="fr-F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a:lstStyle/>
          <a:p>
            <a:fld id="{9618F333-6D8B-F94E-A377-729C9DFC841F}" type="slidenum">
              <a:rPr lang="fr-FR"/>
              <a:pPr/>
              <a:t>41</a:t>
            </a:fld>
            <a:endParaRPr lang="fr-F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0595" name="Espace réservé des commentaires 2"/>
          <p:cNvSpPr>
            <a:spLocks noGrp="1"/>
          </p:cNvSpPr>
          <p:nvPr>
            <p:ph type="body" idx="1"/>
          </p:nvPr>
        </p:nvSpPr>
        <p:spPr bwMode="auto">
          <a:noFill/>
        </p:spPr>
        <p:txBody>
          <a:bodyPr/>
          <a:lstStyle/>
          <a:p>
            <a:pPr eaLnBrk="1" hangingPunct="1">
              <a:spcBef>
                <a:spcPct val="0"/>
              </a:spcBef>
            </a:pPr>
            <a:endParaRPr lang="fr-BE">
              <a:ea typeface="ＭＳ Ｐゴシック" pitchFamily="-1" charset="-128"/>
              <a:cs typeface="ＭＳ Ｐゴシック" pitchFamily="-1" charset="-128"/>
            </a:endParaRPr>
          </a:p>
        </p:txBody>
      </p:sp>
      <p:sp>
        <p:nvSpPr>
          <p:cNvPr id="110596" name="Espace réservé du numéro de diapositive 3"/>
          <p:cNvSpPr>
            <a:spLocks noGrp="1"/>
          </p:cNvSpPr>
          <p:nvPr>
            <p:ph type="sldNum" sz="quarter" idx="5"/>
          </p:nvPr>
        </p:nvSpPr>
        <p:spPr bwMode="auto">
          <a:noFill/>
          <a:ln>
            <a:miter lim="800000"/>
            <a:headEnd/>
            <a:tailEnd/>
          </a:ln>
        </p:spPr>
        <p:txBody>
          <a:bodyPr/>
          <a:lstStyle/>
          <a:p>
            <a:fld id="{7FC3A1FA-5E2D-3643-B1FD-7F6D58213DAC}" type="slidenum">
              <a:rPr lang="fr-BE"/>
              <a:pPr/>
              <a:t>42</a:t>
            </a:fld>
            <a:endParaRPr lang="fr-B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a:lstStyle/>
          <a:p>
            <a:fld id="{D71285CD-1C87-244B-A6FC-C4073937230C}" type="slidenum">
              <a:rPr lang="fr-FR"/>
              <a:pPr/>
              <a:t>43</a:t>
            </a:fld>
            <a:endParaRPr lang="fr-F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a:lstStyle/>
          <a:p>
            <a:pPr eaLnBrk="1" hangingPunct="1">
              <a:spcBef>
                <a:spcPct val="0"/>
              </a:spcBef>
            </a:pPr>
            <a:r>
              <a:rPr lang="en-US">
                <a:ea typeface="ＭＳ Ｐゴシック" pitchFamily="-1" charset="-128"/>
                <a:cs typeface="ＭＳ Ｐゴシック" pitchFamily="-1" charset="-128"/>
              </a:rPr>
              <a:t>New slide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a:lstStyle/>
          <a:p>
            <a:fld id="{FD4DDFE0-1C03-BE48-ABDC-60D07CAD1E14}" type="slidenum">
              <a:rPr lang="fr-FR"/>
              <a:pPr/>
              <a:t>44</a:t>
            </a:fld>
            <a:endParaRPr lang="fr-F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r>
              <a:rPr lang="en-GB" dirty="0">
                <a:ea typeface="ＭＳ Ｐゴシック" pitchFamily="-1" charset="-128"/>
                <a:cs typeface="ＭＳ Ｐゴシック" pitchFamily="-1" charset="-128"/>
              </a:rPr>
              <a:t>AOGCMs = mathematical representations of the earth’s climatic system, which link the atmosphere, ocean, land, and biosphere both vertically and horizontally in a series of 3-dimensional grid boxes that partition the earth into layers and grids </a:t>
            </a:r>
            <a:r>
              <a:rPr lang="en-GB" sz="1100" dirty="0">
                <a:ea typeface="ＭＳ Ｐゴシック" pitchFamily="-1" charset="-128"/>
                <a:cs typeface="ＭＳ Ｐゴシック" pitchFamily="-1" charset="-128"/>
              </a:rPr>
              <a:t>(Jones &amp; </a:t>
            </a:r>
            <a:r>
              <a:rPr lang="en-GB" sz="1100" dirty="0" err="1">
                <a:ea typeface="ＭＳ Ｐゴシック" pitchFamily="-1" charset="-128"/>
                <a:cs typeface="ＭＳ Ｐゴシック" pitchFamily="-1" charset="-128"/>
              </a:rPr>
              <a:t>Mearns</a:t>
            </a:r>
            <a:r>
              <a:rPr lang="en-GB" sz="1100" dirty="0">
                <a:ea typeface="ＭＳ Ｐゴシック" pitchFamily="-1" charset="-128"/>
                <a:cs typeface="ＭＳ Ｐゴシック" pitchFamily="-1" charset="-128"/>
              </a:rPr>
              <a:t> 2004). They simulate future climate change by gradually increasing the level of </a:t>
            </a:r>
            <a:r>
              <a:rPr lang="en-GB" sz="1100" dirty="0" err="1">
                <a:ea typeface="ＭＳ Ｐゴシック" pitchFamily="-1" charset="-128"/>
                <a:cs typeface="ＭＳ Ｐゴシック" pitchFamily="-1" charset="-128"/>
              </a:rPr>
              <a:t>radiative</a:t>
            </a:r>
            <a:r>
              <a:rPr lang="en-GB" sz="1100" dirty="0">
                <a:ea typeface="ＭＳ Ｐゴシック" pitchFamily="-1" charset="-128"/>
                <a:cs typeface="ＭＳ Ｐゴシック" pitchFamily="-1" charset="-128"/>
              </a:rPr>
              <a:t> forcing.</a:t>
            </a:r>
          </a:p>
          <a:p>
            <a:pPr eaLnBrk="1" hangingPunct="1">
              <a:spcBef>
                <a:spcPct val="0"/>
              </a:spcBef>
            </a:pPr>
            <a:endParaRPr lang="en-GB" sz="1100" dirty="0">
              <a:ea typeface="ＭＳ Ｐゴシック" pitchFamily="-1" charset="-128"/>
              <a:cs typeface="ＭＳ Ｐゴシック" pitchFamily="-1" charset="-128"/>
            </a:endParaRPr>
          </a:p>
          <a:p>
            <a:pPr eaLnBrk="1" hangingPunct="1">
              <a:spcBef>
                <a:spcPct val="0"/>
              </a:spcBef>
            </a:pPr>
            <a:r>
              <a:rPr lang="fr-BE" dirty="0">
                <a:ea typeface="ＭＳ Ｐゴシック" pitchFamily="-1" charset="-128"/>
                <a:cs typeface="ＭＳ Ｐゴシック" pitchFamily="-1" charset="-128"/>
              </a:rPr>
              <a:t>WDR 2010: «</a:t>
            </a:r>
            <a:r>
              <a:rPr lang="en-GB" dirty="0">
                <a:ea typeface="ＭＳ Ｐゴシック" pitchFamily="-1" charset="-128"/>
                <a:cs typeface="ＭＳ Ｐゴシック" pitchFamily="-1" charset="-128"/>
              </a:rPr>
              <a:t>Uncertainty: An expression of the degree to which a value (such as the future state of the climate system) is unknown. Uncertainty can result from lack of information or from disagreement about what is known or even knowable. It may have many types of sources, from quantifiable errors in the data to uncertain projections of human </a:t>
            </a:r>
            <a:r>
              <a:rPr lang="en-GB" dirty="0" err="1">
                <a:ea typeface="ＭＳ Ｐゴシック" pitchFamily="-1" charset="-128"/>
                <a:cs typeface="ＭＳ Ｐゴシック" pitchFamily="-1" charset="-128"/>
              </a:rPr>
              <a:t>behavior</a:t>
            </a:r>
            <a:r>
              <a:rPr lang="en-GB" dirty="0">
                <a:ea typeface="ＭＳ Ｐゴシック" pitchFamily="-1" charset="-128"/>
                <a:cs typeface="ＭＳ Ｐゴシック" pitchFamily="-1" charset="-128"/>
              </a:rPr>
              <a:t>. Uncertainty can therefore be represented by quantitative measures, for example, a range of values calculated by various models, or by qualitative statements, for example, reflecting expert judgment. However, in economics, uncertainty refers to </a:t>
            </a:r>
            <a:r>
              <a:rPr lang="en-GB" dirty="0" err="1">
                <a:ea typeface="ＭＳ Ｐゴシック" pitchFamily="-1" charset="-128"/>
                <a:cs typeface="ＭＳ Ｐゴシック" pitchFamily="-1" charset="-128"/>
              </a:rPr>
              <a:t>Knightian</a:t>
            </a:r>
            <a:r>
              <a:rPr lang="en-GB" dirty="0">
                <a:ea typeface="ＭＳ Ｐゴシック" pitchFamily="-1" charset="-128"/>
                <a:cs typeface="ＭＳ Ｐゴシック" pitchFamily="-1" charset="-128"/>
              </a:rPr>
              <a:t> uncertainty, which is immeasurable. This is in contrast to risk, wherein the occurrence of certain events is associated with a knowable probability distribution.</a:t>
            </a:r>
            <a:r>
              <a:rPr lang="fr-BE" dirty="0">
                <a:ea typeface="ＭＳ Ｐゴシック" pitchFamily="-1" charset="-128"/>
                <a:cs typeface="ＭＳ Ｐゴシック" pitchFamily="-1" charset="-128"/>
              </a:rPr>
              <a:t> »</a:t>
            </a:r>
          </a:p>
          <a:p>
            <a:pPr eaLnBrk="1" hangingPunct="1">
              <a:spcBef>
                <a:spcPct val="0"/>
              </a:spcBef>
            </a:pPr>
            <a:endParaRPr lang="fr-BE" dirty="0">
              <a:ea typeface="ＭＳ Ｐゴシック" pitchFamily="-1" charset="-128"/>
              <a:cs typeface="ＭＳ Ｐゴシック" pitchFamily="-1" charset="-128"/>
            </a:endParaRPr>
          </a:p>
          <a:p>
            <a:pPr eaLnBrk="1" hangingPunct="1">
              <a:spcBef>
                <a:spcPct val="0"/>
              </a:spcBef>
            </a:pPr>
            <a:endParaRPr lang="en-GB" dirty="0">
              <a:ea typeface="ＭＳ Ｐゴシック" pitchFamily="-1" charset="-128"/>
              <a:cs typeface="ＭＳ Ｐゴシック" pitchFamily="-1"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F6C6F0C9-49AF-A340-A191-8A18F6CF5544}" type="slidenum">
              <a:rPr lang="en-GB"/>
              <a:pPr/>
              <a:t>5</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736831B0-476D-F446-AF79-B15A97ECE080}" type="slidenum">
              <a:rPr lang="fr-FR"/>
              <a:pPr/>
              <a:t>45</a:t>
            </a:fld>
            <a:endParaRPr lang="fr-F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a:lstStyle/>
          <a:p>
            <a:pPr eaLnBrk="1" hangingPunct="1">
              <a:spcBef>
                <a:spcPct val="0"/>
              </a:spcBef>
            </a:pPr>
            <a:r>
              <a:rPr lang="fr-BE">
                <a:ea typeface="ＭＳ Ｐゴシック" pitchFamily="-1" charset="-128"/>
                <a:cs typeface="ＭＳ Ｐゴシック" pitchFamily="-1" charset="-128"/>
              </a:rPr>
              <a:t>New slide</a:t>
            </a:r>
            <a:endParaRPr lang="en-US">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a:lstStyle/>
          <a:p>
            <a:fld id="{1F2F8318-984C-6340-8999-83B1958328C5}" type="slidenum">
              <a:rPr lang="fr-FR"/>
              <a:pPr/>
              <a:t>46</a:t>
            </a:fld>
            <a:endParaRPr lang="fr-F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a:lstStyle/>
          <a:p>
            <a:pPr eaLnBrk="1" hangingPunct="1">
              <a:spcBef>
                <a:spcPct val="0"/>
              </a:spcBef>
            </a:pPr>
            <a:r>
              <a:rPr lang="fr-BE">
                <a:ea typeface="ＭＳ Ｐゴシック" pitchFamily="-1" charset="-128"/>
                <a:cs typeface="ＭＳ Ｐゴシック" pitchFamily="-1" charset="-128"/>
              </a:rPr>
              <a:t>New slide</a:t>
            </a:r>
            <a:endParaRPr lang="en-US">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r>
              <a:rPr lang="en-GB" sz="2000" dirty="0" smtClean="0">
                <a:ea typeface="ＭＳ Ｐゴシック" pitchFamily="-1" charset="-128"/>
                <a:cs typeface="ＭＳ Ｐゴシック" pitchFamily="-1" charset="-128"/>
              </a:rPr>
              <a:t>Temperatures and sea levels: </a:t>
            </a:r>
          </a:p>
          <a:p>
            <a:pPr lvl="1"/>
            <a:r>
              <a:rPr lang="en-GB" sz="1800" dirty="0" smtClean="0"/>
              <a:t>consensus that they will increase</a:t>
            </a:r>
          </a:p>
          <a:p>
            <a:pPr lvl="1"/>
            <a:r>
              <a:rPr lang="en-GB" sz="1800" dirty="0" smtClean="0"/>
              <a:t>magnitude of the increase quite uncertain</a:t>
            </a:r>
          </a:p>
          <a:p>
            <a:pPr lvl="1">
              <a:buNone/>
            </a:pPr>
            <a:endParaRPr lang="en-GB" sz="1800" dirty="0" smtClean="0"/>
          </a:p>
          <a:p>
            <a:r>
              <a:rPr lang="en-GB" sz="1800" dirty="0" smtClean="0">
                <a:ea typeface="ＭＳ Ｐゴシック" pitchFamily="-1" charset="-128"/>
                <a:cs typeface="ＭＳ Ｐゴシック" pitchFamily="-1" charset="-128"/>
              </a:rPr>
              <a:t>Rainfall:</a:t>
            </a:r>
          </a:p>
          <a:p>
            <a:pPr lvl="1"/>
            <a:r>
              <a:rPr lang="en-GB" sz="1800" dirty="0" smtClean="0"/>
              <a:t>expected to increase overall</a:t>
            </a:r>
          </a:p>
          <a:p>
            <a:pPr lvl="1"/>
            <a:r>
              <a:rPr lang="en-GB" sz="1800" dirty="0" smtClean="0"/>
              <a:t>but some regions are likely to get more and some less</a:t>
            </a:r>
          </a:p>
          <a:p>
            <a:pPr lvl="1"/>
            <a:r>
              <a:rPr lang="en-GB" sz="1800" dirty="0" smtClean="0"/>
              <a:t>for many regions in the world, uncertainty about the direction of change</a:t>
            </a:r>
          </a:p>
          <a:p>
            <a:pPr eaLnBrk="1" hangingPunct="1">
              <a:spcBef>
                <a:spcPct val="0"/>
              </a:spcBef>
            </a:pPr>
            <a:endParaRPr lang="en-GB" dirty="0" smtClean="0">
              <a:ea typeface="ＭＳ Ｐゴシック" pitchFamily="-1" charset="-128"/>
              <a:cs typeface="ＭＳ Ｐゴシック" pitchFamily="-1" charset="-128"/>
            </a:endParaRPr>
          </a:p>
          <a:p>
            <a:pPr eaLnBrk="1" hangingPunct="1">
              <a:spcBef>
                <a:spcPct val="0"/>
              </a:spcBef>
            </a:pPr>
            <a:r>
              <a:rPr lang="en-GB" dirty="0" smtClean="0">
                <a:ea typeface="ＭＳ Ｐゴシック" pitchFamily="-1" charset="-128"/>
                <a:cs typeface="ＭＳ Ｐゴシック" pitchFamily="-1" charset="-128"/>
              </a:rPr>
              <a:t>These uncertainties arise from:</a:t>
            </a:r>
          </a:p>
          <a:p>
            <a:pPr eaLnBrk="1" hangingPunct="1">
              <a:spcBef>
                <a:spcPct val="0"/>
              </a:spcBef>
              <a:buFontTx/>
              <a:buChar char="-"/>
            </a:pPr>
            <a:r>
              <a:rPr lang="en-GB" dirty="0" smtClean="0">
                <a:ea typeface="ＭＳ Ｐゴシック" pitchFamily="-1" charset="-128"/>
                <a:cs typeface="ＭＳ Ｐゴシック" pitchFamily="-1" charset="-128"/>
              </a:rPr>
              <a:t>Uncertainties </a:t>
            </a:r>
            <a:r>
              <a:rPr lang="en-GB" dirty="0">
                <a:ea typeface="ＭＳ Ｐゴシック" pitchFamily="-1" charset="-128"/>
                <a:cs typeface="ＭＳ Ｐゴシック" pitchFamily="-1" charset="-128"/>
              </a:rPr>
              <a:t>in the amount of future emissions;</a:t>
            </a:r>
          </a:p>
          <a:p>
            <a:pPr eaLnBrk="1" hangingPunct="1">
              <a:spcBef>
                <a:spcPct val="0"/>
              </a:spcBef>
              <a:buFontTx/>
              <a:buChar char="-"/>
            </a:pPr>
            <a:r>
              <a:rPr lang="en-GB" dirty="0">
                <a:ea typeface="ＭＳ Ｐゴシック" pitchFamily="-1" charset="-128"/>
                <a:cs typeface="ＭＳ Ｐゴシック" pitchFamily="-1" charset="-128"/>
              </a:rPr>
              <a:t>Uncertainties about the relationship between the rate of GHG emissions and their concentration in the atmosphere;</a:t>
            </a:r>
          </a:p>
          <a:p>
            <a:pPr eaLnBrk="1" hangingPunct="1">
              <a:spcBef>
                <a:spcPct val="0"/>
              </a:spcBef>
              <a:buFontTx/>
              <a:buChar char="-"/>
            </a:pPr>
            <a:r>
              <a:rPr lang="en-GB" dirty="0">
                <a:ea typeface="ＭＳ Ｐゴシック" pitchFamily="-1" charset="-128"/>
                <a:cs typeface="ＭＳ Ｐゴシック" pitchFamily="-1" charset="-128"/>
              </a:rPr>
              <a:t>Uncertainties about the extent of the warming that results from any given change in atmospheric GHG concentration;</a:t>
            </a:r>
          </a:p>
          <a:p>
            <a:pPr eaLnBrk="1" hangingPunct="1">
              <a:spcBef>
                <a:spcPct val="0"/>
              </a:spcBef>
              <a:buFontTx/>
              <a:buChar char="-"/>
            </a:pPr>
            <a:r>
              <a:rPr lang="en-GB" dirty="0">
                <a:ea typeface="ＭＳ Ｐゴシック" pitchFamily="-1" charset="-128"/>
                <a:cs typeface="ＭＳ Ｐゴシック" pitchFamily="-1" charset="-128"/>
              </a:rPr>
              <a:t>The complexities of the climate system.</a:t>
            </a:r>
          </a:p>
          <a:p>
            <a:pPr eaLnBrk="1" hangingPunct="1">
              <a:spcBef>
                <a:spcPct val="0"/>
              </a:spcBef>
            </a:pPr>
            <a:endParaRPr lang="en-GB" dirty="0">
              <a:ea typeface="ＭＳ Ｐゴシック" pitchFamily="-1" charset="-128"/>
              <a:cs typeface="ＭＳ Ｐゴシック" pitchFamily="-1" charset="-128"/>
            </a:endParaRPr>
          </a:p>
          <a:p>
            <a:pPr eaLnBrk="1" hangingPunct="1">
              <a:spcBef>
                <a:spcPct val="0"/>
              </a:spcBef>
            </a:pPr>
            <a:r>
              <a:rPr lang="en-GB" dirty="0">
                <a:ea typeface="ＭＳ Ｐゴシック" pitchFamily="-1" charset="-128"/>
                <a:cs typeface="ＭＳ Ｐゴシック" pitchFamily="-1" charset="-128"/>
              </a:rPr>
              <a:t>OECD (2009a), Section 2:</a:t>
            </a:r>
          </a:p>
          <a:p>
            <a:pPr eaLnBrk="1" hangingPunct="1">
              <a:spcBef>
                <a:spcPct val="0"/>
              </a:spcBef>
            </a:pPr>
            <a:r>
              <a:rPr lang="en-GB" dirty="0">
                <a:ea typeface="ＭＳ Ｐゴシック" pitchFamily="-1" charset="-128"/>
                <a:cs typeface="ＭＳ Ｐゴシック" pitchFamily="-1" charset="-128"/>
              </a:rPr>
              <a:t>‘In general, high-latitude areas will see increased precipitation; mid-latitude areas will see a mix of changes, many subtropical areas will see a decrease in precipitation, and many equatorial areas could have increased precipitation. There are likely to be substantial variations in changes in precipitation patterns in particular regions within these latitudinal ranges. The seasonality of precipitation patterns is also likely to change in many locations.’</a:t>
            </a:r>
          </a:p>
        </p:txBody>
      </p:sp>
      <p:sp>
        <p:nvSpPr>
          <p:cNvPr id="75780" name="Slide Number Placeholder 3"/>
          <p:cNvSpPr>
            <a:spLocks noGrp="1"/>
          </p:cNvSpPr>
          <p:nvPr>
            <p:ph type="sldNum" sz="quarter" idx="5"/>
          </p:nvPr>
        </p:nvSpPr>
        <p:spPr bwMode="auto">
          <a:noFill/>
          <a:ln>
            <a:miter lim="800000"/>
            <a:headEnd/>
            <a:tailEnd/>
          </a:ln>
        </p:spPr>
        <p:txBody>
          <a:bodyPr/>
          <a:lstStyle/>
          <a:p>
            <a:fld id="{8368B907-2D4B-FC45-9A80-A12ACA1509D3}" type="slidenum">
              <a:rPr lang="en-GB"/>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GB" dirty="0" smtClean="0">
                <a:ea typeface="ＭＳ Ｐゴシック" pitchFamily="-1" charset="-128"/>
                <a:cs typeface="ＭＳ Ｐゴシック" pitchFamily="-1" charset="-128"/>
              </a:rPr>
              <a:t>The uncertainties surrounding climate change are often invoked to justify inaction</a:t>
            </a:r>
          </a:p>
          <a:p>
            <a:r>
              <a:rPr lang="en-GB" dirty="0" smtClean="0">
                <a:ea typeface="ＭＳ Ｐゴシック" pitchFamily="-1" charset="-128"/>
                <a:cs typeface="ＭＳ Ｐゴシック" pitchFamily="-1" charset="-128"/>
              </a:rPr>
              <a:t>In a medium- to long-term perspective, however, inaction now is likely to be more costly:</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1" charset="-128"/>
                <a:cs typeface="ＭＳ Ｐゴシック" pitchFamily="-1" charset="-128"/>
              </a:rPr>
              <a:t>Even in the face of uncertainty, some types of measures are justified</a:t>
            </a:r>
          </a:p>
          <a:p>
            <a:endParaRPr lang="en-GB" dirty="0" smtClean="0">
              <a:ea typeface="ＭＳ Ｐゴシック" pitchFamily="-1" charset="-128"/>
              <a:cs typeface="ＭＳ Ｐゴシック" pitchFamily="-1" charset="-128"/>
            </a:endParaRPr>
          </a:p>
          <a:p>
            <a:pPr eaLnBrk="1" hangingPunct="1">
              <a:lnSpc>
                <a:spcPct val="90000"/>
              </a:lnSpc>
              <a:spcBef>
                <a:spcPct val="0"/>
              </a:spcBef>
            </a:pPr>
            <a:endParaRPr lang="en-GB" dirty="0" smtClean="0">
              <a:ea typeface="ＭＳ Ｐゴシック" pitchFamily="-1" charset="-128"/>
              <a:cs typeface="ＭＳ Ｐゴシック" pitchFamily="-1" charset="-128"/>
            </a:endParaRPr>
          </a:p>
          <a:p>
            <a:pPr eaLnBrk="1" hangingPunct="1">
              <a:lnSpc>
                <a:spcPct val="90000"/>
              </a:lnSpc>
              <a:spcBef>
                <a:spcPct val="0"/>
              </a:spcBef>
            </a:pPr>
            <a:r>
              <a:rPr lang="en-GB" dirty="0" smtClean="0">
                <a:ea typeface="ＭＳ Ｐゴシック" pitchFamily="-1" charset="-128"/>
                <a:cs typeface="ＭＳ Ｐゴシック" pitchFamily="-1" charset="-128"/>
              </a:rPr>
              <a:t>Adaptation </a:t>
            </a:r>
            <a:r>
              <a:rPr lang="en-GB" dirty="0">
                <a:ea typeface="ＭＳ Ｐゴシック" pitchFamily="-1" charset="-128"/>
                <a:cs typeface="ＭＳ Ｐゴシック" pitchFamily="-1" charset="-128"/>
              </a:rPr>
              <a:t>– OECD (2009): “The effect of discounting would normally favour a delay in adaptation (...). However, there is also a class of adaptations where early action is cheaper. They include adjustments to long-term development plans and long-lived infrastructure investments (...). In each of these cases, it will be cheaper to make adjustments early, in the design phase of the project, rather than incur the cost and inconvenience of expensive retrofits.” The same applies to land use policies and long-term development plans.</a:t>
            </a:r>
          </a:p>
          <a:p>
            <a:pPr eaLnBrk="1" hangingPunct="1">
              <a:lnSpc>
                <a:spcPct val="90000"/>
              </a:lnSpc>
              <a:spcBef>
                <a:spcPct val="0"/>
              </a:spcBef>
            </a:pPr>
            <a:endParaRPr lang="en-GB" dirty="0">
              <a:ea typeface="ＭＳ Ｐゴシック" pitchFamily="-1" charset="-128"/>
              <a:cs typeface="ＭＳ Ｐゴシック" pitchFamily="-1" charset="-128"/>
            </a:endParaRPr>
          </a:p>
          <a:p>
            <a:pPr eaLnBrk="1" hangingPunct="1">
              <a:lnSpc>
                <a:spcPct val="90000"/>
              </a:lnSpc>
              <a:spcBef>
                <a:spcPct val="0"/>
              </a:spcBef>
            </a:pPr>
            <a:r>
              <a:rPr lang="en-GB" dirty="0">
                <a:ea typeface="ＭＳ Ｐゴシック" pitchFamily="-1" charset="-128"/>
                <a:cs typeface="ＭＳ Ｐゴシック" pitchFamily="-1" charset="-128"/>
              </a:rPr>
              <a:t>Mitigation – Stern Review: «</a:t>
            </a:r>
            <a:r>
              <a:rPr lang="en-GB" i="1" dirty="0">
                <a:ea typeface="ＭＳ Ｐゴシック" pitchFamily="-1" charset="-128"/>
                <a:cs typeface="ＭＳ Ｐゴシック" pitchFamily="-1" charset="-128"/>
              </a:rPr>
              <a:t>The benefits of strong, early action on climate change considerably outweigh the costs</a:t>
            </a:r>
            <a:r>
              <a:rPr lang="en-GB" dirty="0">
                <a:ea typeface="ＭＳ Ｐゴシック" pitchFamily="-1" charset="-128"/>
                <a:cs typeface="ＭＳ Ｐゴシック" pitchFamily="-1" charset="-128"/>
              </a:rPr>
              <a:t>». What we do in the next 10 or 20 years can have a profound effect on the climate in the second half of this century and in the next. Mitigation must be viewed as an investment to avoid the risks of very severe consequences in the future.</a:t>
            </a:r>
          </a:p>
          <a:p>
            <a:pPr eaLnBrk="1" hangingPunct="1">
              <a:lnSpc>
                <a:spcPct val="90000"/>
              </a:lnSpc>
              <a:spcBef>
                <a:spcPct val="0"/>
              </a:spcBef>
            </a:pPr>
            <a:r>
              <a:rPr lang="en-GB" dirty="0">
                <a:ea typeface="ＭＳ Ｐゴシック" pitchFamily="-1" charset="-128"/>
                <a:cs typeface="ＭＳ Ｐゴシック" pitchFamily="-1" charset="-128"/>
              </a:rPr>
              <a:t>The social cost of carbon under the business-as-usual scenario is about $85/tonne of CO2 – well above marginal abatement costs in many sectors.</a:t>
            </a:r>
          </a:p>
          <a:p>
            <a:pPr eaLnBrk="1" hangingPunct="1">
              <a:lnSpc>
                <a:spcPct val="90000"/>
              </a:lnSpc>
              <a:spcBef>
                <a:spcPct val="0"/>
              </a:spcBef>
            </a:pPr>
            <a:r>
              <a:rPr lang="en-GB" dirty="0">
                <a:ea typeface="ＭＳ Ｐゴシック" pitchFamily="-1" charset="-128"/>
                <a:cs typeface="ＭＳ Ｐゴシック" pitchFamily="-1" charset="-128"/>
              </a:rPr>
              <a:t>If a path towards stabilisation of atmospheric concentration of </a:t>
            </a:r>
            <a:r>
              <a:rPr lang="en-GB" dirty="0" err="1">
                <a:ea typeface="ＭＳ Ｐゴシック" pitchFamily="-1" charset="-128"/>
                <a:cs typeface="ＭＳ Ｐゴシック" pitchFamily="-1" charset="-128"/>
              </a:rPr>
              <a:t>GHGs</a:t>
            </a:r>
            <a:r>
              <a:rPr lang="en-GB" dirty="0">
                <a:ea typeface="ＭＳ Ｐゴシック" pitchFamily="-1" charset="-128"/>
                <a:cs typeface="ＭＳ Ｐゴシック" pitchFamily="-1" charset="-128"/>
              </a:rPr>
              <a:t> at 550ppm CO2e is adopted, then the net present value of benefits over costs is around $2.5 trillion. With a target of 450-550 </a:t>
            </a:r>
            <a:r>
              <a:rPr lang="en-GB" dirty="0" err="1">
                <a:ea typeface="ＭＳ Ｐゴシック" pitchFamily="-1" charset="-128"/>
                <a:cs typeface="ＭＳ Ｐゴシック" pitchFamily="-1" charset="-128"/>
              </a:rPr>
              <a:t>ppm</a:t>
            </a:r>
            <a:r>
              <a:rPr lang="en-GB" dirty="0">
                <a:ea typeface="ＭＳ Ｐゴシック" pitchFamily="-1" charset="-128"/>
                <a:cs typeface="ＭＳ Ｐゴシック" pitchFamily="-1" charset="-128"/>
              </a:rPr>
              <a:t> CO2e, then the social cost of carbon is in the region of $25-30 per tonne of CO5 – about one-third of the cost under the BAU scenario.</a:t>
            </a:r>
          </a:p>
          <a:p>
            <a:pPr eaLnBrk="1" hangingPunct="1">
              <a:lnSpc>
                <a:spcPct val="90000"/>
              </a:lnSpc>
              <a:spcBef>
                <a:spcPct val="0"/>
              </a:spcBef>
            </a:pPr>
            <a:r>
              <a:rPr lang="en-GB" dirty="0">
                <a:ea typeface="ＭＳ Ｐゴシック" pitchFamily="-1" charset="-128"/>
                <a:cs typeface="ＭＳ Ｐゴシック" pitchFamily="-1" charset="-128"/>
              </a:rPr>
              <a:t>The social cost of carbon is likely to increase steadily over time because marginal damages increase with the stock of </a:t>
            </a:r>
            <a:r>
              <a:rPr lang="en-GB" dirty="0" err="1">
                <a:ea typeface="ＭＳ Ｐゴシック" pitchFamily="-1" charset="-128"/>
                <a:cs typeface="ＭＳ Ｐゴシック" pitchFamily="-1" charset="-128"/>
              </a:rPr>
              <a:t>GHGs</a:t>
            </a:r>
            <a:r>
              <a:rPr lang="en-GB" dirty="0">
                <a:ea typeface="ＭＳ Ｐゴシック" pitchFamily="-1" charset="-128"/>
                <a:cs typeface="ＭＳ Ｐゴシック" pitchFamily="-1" charset="-128"/>
              </a:rPr>
              <a:t> in the atmosphere. Policies should thus aim for a gradual intensification of marginal abatement efforts, while supporting the development of technologies that reduce abatement costs.</a:t>
            </a:r>
          </a:p>
          <a:p>
            <a:pPr eaLnBrk="1" hangingPunct="1">
              <a:lnSpc>
                <a:spcPct val="90000"/>
              </a:lnSpc>
              <a:spcBef>
                <a:spcPct val="0"/>
              </a:spcBef>
            </a:pPr>
            <a:r>
              <a:rPr lang="en-GB" dirty="0">
                <a:ea typeface="ＭＳ Ｐゴシック" pitchFamily="-1" charset="-128"/>
                <a:cs typeface="ＭＳ Ｐゴシック" pitchFamily="-1" charset="-128"/>
              </a:rPr>
              <a:t>The annual costs of stabilisation at 500-550ppm CO2e are estimated to be around 1% of GDP by 2050 - a level that is significant but manageable.</a:t>
            </a:r>
          </a:p>
          <a:p>
            <a:pPr eaLnBrk="1" hangingPunct="1">
              <a:lnSpc>
                <a:spcPct val="90000"/>
              </a:lnSpc>
              <a:spcBef>
                <a:spcPct val="0"/>
              </a:spcBef>
            </a:pPr>
            <a:endParaRPr lang="en-GB" dirty="0">
              <a:ea typeface="ＭＳ Ｐゴシック" pitchFamily="-1" charset="-128"/>
              <a:cs typeface="ＭＳ Ｐゴシック" pitchFamily="-1"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3EFEC7CA-8F39-5F48-92BC-049CA6BFAFD7}" type="slidenum">
              <a:rPr lang="en-GB"/>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eaLnBrk="1" hangingPunct="1">
              <a:spcBef>
                <a:spcPct val="0"/>
              </a:spcBef>
            </a:pPr>
            <a:r>
              <a:rPr lang="en-GB" dirty="0">
                <a:ea typeface="ＭＳ Ｐゴシック" pitchFamily="-1" charset="-128"/>
                <a:cs typeface="ＭＳ Ｐゴシック" pitchFamily="-1" charset="-128"/>
              </a:rPr>
              <a:t>World Bank (2010c):</a:t>
            </a:r>
          </a:p>
          <a:p>
            <a:pPr eaLnBrk="1" hangingPunct="1">
              <a:spcBef>
                <a:spcPct val="0"/>
              </a:spcBef>
            </a:pPr>
            <a:r>
              <a:rPr lang="en-GB" dirty="0">
                <a:ea typeface="ＭＳ Ｐゴシック" pitchFamily="-1" charset="-128"/>
                <a:cs typeface="ＭＳ Ｐゴシック" pitchFamily="-1" charset="-128"/>
              </a:rPr>
              <a:t>(No- and) low-regret measures include most of the ‘soft’ adaptation measures, which enhance development and welfare across all or most climate change scenarios including the no-change scenario</a:t>
            </a:r>
          </a:p>
          <a:p>
            <a:r>
              <a:rPr lang="en-GB" dirty="0">
                <a:solidFill>
                  <a:srgbClr val="005F7B"/>
                </a:solidFill>
                <a:ea typeface="ＭＳ Ｐゴシック" pitchFamily="-1" charset="-128"/>
                <a:cs typeface="ＭＳ Ｐゴシック" pitchFamily="-1" charset="-128"/>
              </a:rPr>
              <a:t>‘No-regret’ measures:</a:t>
            </a:r>
          </a:p>
          <a:p>
            <a:pPr lvl="1"/>
            <a:r>
              <a:rPr lang="en-GB" dirty="0"/>
              <a:t>those expected to produce net benefits for society </a:t>
            </a:r>
            <a:br>
              <a:rPr lang="en-GB" dirty="0"/>
            </a:br>
            <a:r>
              <a:rPr lang="en-GB" dirty="0"/>
              <a:t>even in the absence of climate change (adaptation) or independently of any ‘reward’ for mitigation (zero or negative net cost at a zero carbon price)</a:t>
            </a:r>
          </a:p>
          <a:p>
            <a:r>
              <a:rPr lang="en-GB" dirty="0">
                <a:solidFill>
                  <a:srgbClr val="005F7B"/>
                </a:solidFill>
                <a:ea typeface="ＭＳ Ｐゴシック" pitchFamily="-1" charset="-128"/>
                <a:cs typeface="ＭＳ Ｐゴシック" pitchFamily="-1" charset="-128"/>
              </a:rPr>
              <a:t>‘Low-regret’ measures:</a:t>
            </a:r>
          </a:p>
          <a:p>
            <a:pPr lvl="1"/>
            <a:r>
              <a:rPr lang="en-GB" dirty="0"/>
              <a:t>those expected to have a cost for society, but an acceptable one in view of the benefits they would bring if climate change turns out to produce significant effects (adaptation), or to have a low net cost at zero or low carbon prices (mitigation)</a:t>
            </a:r>
          </a:p>
          <a:p>
            <a:pPr eaLnBrk="1" hangingPunct="1">
              <a:spcBef>
                <a:spcPct val="0"/>
              </a:spcBef>
            </a:pPr>
            <a:r>
              <a:rPr lang="en-GB" dirty="0" smtClean="0">
                <a:ea typeface="ＭＳ Ｐゴシック" pitchFamily="-1" charset="-128"/>
                <a:cs typeface="ＭＳ Ｐゴシック" pitchFamily="-1" charset="-128"/>
              </a:rPr>
              <a:t>.</a:t>
            </a:r>
          </a:p>
          <a:p>
            <a:pPr eaLnBrk="1" hangingPunct="1">
              <a:spcBef>
                <a:spcPct val="0"/>
              </a:spcBef>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1" dirty="0" smtClean="0">
                <a:solidFill>
                  <a:srgbClr val="005F7B"/>
                </a:solidFill>
                <a:ea typeface="ＭＳ Ｐゴシック" pitchFamily="-1" charset="-128"/>
                <a:cs typeface="ＭＳ Ｐゴシック" pitchFamily="-1" charset="-128"/>
              </a:rPr>
              <a:t>Robust’ measures: </a:t>
            </a:r>
            <a:r>
              <a:rPr lang="en-GB" sz="1200" dirty="0" smtClean="0">
                <a:ea typeface="ＭＳ Ｐゴシック" pitchFamily="-1" charset="-128"/>
                <a:cs typeface="ＭＳ Ｐゴシック" pitchFamily="-1" charset="-128"/>
              </a:rPr>
              <a:t>those that produce net benefits or deliver good outcomes across various possible climate change or carbon price scenarios and economic development scenarios (rather than just under the ‘most likely’ scenario)</a:t>
            </a:r>
          </a:p>
          <a:p>
            <a:pPr eaLnBrk="1" hangingPunct="1">
              <a:spcBef>
                <a:spcPct val="0"/>
              </a:spcBef>
            </a:pPr>
            <a:endParaRPr lang="en-GB" dirty="0">
              <a:ea typeface="ＭＳ Ｐゴシック" pitchFamily="-1" charset="-128"/>
              <a:cs typeface="ＭＳ Ｐゴシック" pitchFamily="-1"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91FB704B-E0EF-C344-A75D-A0816F47CB4F}" type="slidenum">
              <a:rPr lang="en-GB"/>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marL="0" lvl="1" eaLnBrk="1" hangingPunct="1">
              <a:spcBef>
                <a:spcPct val="0"/>
              </a:spcBef>
            </a:pPr>
            <a:r>
              <a:rPr lang="en-GB" dirty="0"/>
              <a:t>* ‘No change’ (= baseline): based on continuation of historical weather patterns.</a:t>
            </a:r>
          </a:p>
          <a:p>
            <a:pPr marL="0" lvl="1" eaLnBrk="1" hangingPunct="1">
              <a:spcBef>
                <a:spcPct val="0"/>
              </a:spcBef>
            </a:pPr>
            <a:r>
              <a:rPr lang="en-GB" dirty="0"/>
              <a:t>* ‘Moderate change’: based on average forecasts of climate change, using available studies and expert knowledge.</a:t>
            </a:r>
          </a:p>
          <a:p>
            <a:pPr marL="0" lvl="1" eaLnBrk="1" hangingPunct="1">
              <a:spcBef>
                <a:spcPct val="0"/>
              </a:spcBef>
            </a:pPr>
            <a:r>
              <a:rPr lang="en-GB" dirty="0"/>
              <a:t>* ‘High change’: based on the outer range of climate change forecasts, using available studies and expert knowledge.</a:t>
            </a:r>
          </a:p>
          <a:p>
            <a:pPr marL="0" lvl="1" eaLnBrk="1" hangingPunct="1">
              <a:spcBef>
                <a:spcPct val="0"/>
              </a:spcBef>
            </a:pPr>
            <a:r>
              <a:rPr lang="en-GB" dirty="0"/>
              <a:t>* Higher temperatures combined with an increase as well as a decrease in rainfall.</a:t>
            </a:r>
          </a:p>
          <a:p>
            <a:pPr eaLnBrk="1" hangingPunct="1">
              <a:spcBef>
                <a:spcPct val="0"/>
              </a:spcBef>
            </a:pPr>
            <a:endParaRPr lang="en-GB" dirty="0">
              <a:ea typeface="ＭＳ Ｐゴシック" pitchFamily="-1" charset="-128"/>
              <a:cs typeface="ＭＳ Ｐゴシック" pitchFamily="-1" charset="-128"/>
            </a:endParaRPr>
          </a:p>
          <a:p>
            <a:pPr eaLnBrk="1" hangingPunct="1">
              <a:spcBef>
                <a:spcPct val="0"/>
              </a:spcBef>
            </a:pPr>
            <a:r>
              <a:rPr lang="en-GB" dirty="0">
                <a:ea typeface="ＭＳ Ｐゴシック" pitchFamily="-1" charset="-128"/>
                <a:cs typeface="ＭＳ Ｐゴシック" pitchFamily="-1" charset="-128"/>
              </a:rPr>
              <a:t>UNDP (2004) – Adaptation Policy Frameworks “Assessing future risks”:</a:t>
            </a:r>
          </a:p>
          <a:p>
            <a:pPr eaLnBrk="1" hangingPunct="1">
              <a:spcBef>
                <a:spcPct val="0"/>
              </a:spcBef>
            </a:pPr>
            <a:r>
              <a:rPr lang="en-GB" dirty="0">
                <a:ea typeface="ＭＳ Ｐゴシック" pitchFamily="-1" charset="-128"/>
                <a:cs typeface="ＭＳ Ｐゴシック" pitchFamily="-1" charset="-128"/>
              </a:rPr>
              <a:t>A scenario is ‘</a:t>
            </a:r>
            <a:r>
              <a:rPr lang="en-GB" i="1" dirty="0">
                <a:ea typeface="ＭＳ Ｐゴシック" pitchFamily="-1" charset="-128"/>
                <a:cs typeface="ＭＳ Ｐゴシック" pitchFamily="-1" charset="-128"/>
              </a:rPr>
              <a:t>a coherent, internally consistent and plausible description of a possible future state of the world</a:t>
            </a:r>
            <a:r>
              <a:rPr lang="en-GB" dirty="0">
                <a:ea typeface="ＭＳ Ｐゴシック" pitchFamily="-1" charset="-128"/>
                <a:cs typeface="ＭＳ Ｐゴシック" pitchFamily="-1" charset="-128"/>
              </a:rPr>
              <a:t>’. ‘Scenarios can range from the simple to the complex, and from the qualitative to quantitative, encompassing narrative descriptions of possible futures to complex mathematical descriptions combining mean climate changes with climate extremes.’</a:t>
            </a:r>
          </a:p>
        </p:txBody>
      </p:sp>
      <p:sp>
        <p:nvSpPr>
          <p:cNvPr id="80900" name="Slide Number Placeholder 3"/>
          <p:cNvSpPr>
            <a:spLocks noGrp="1"/>
          </p:cNvSpPr>
          <p:nvPr>
            <p:ph type="sldNum" sz="quarter" idx="5"/>
          </p:nvPr>
        </p:nvSpPr>
        <p:spPr bwMode="auto">
          <a:noFill/>
          <a:ln>
            <a:miter lim="800000"/>
            <a:headEnd/>
            <a:tailEnd/>
          </a:ln>
        </p:spPr>
        <p:txBody>
          <a:bodyPr/>
          <a:lstStyle/>
          <a:p>
            <a:fld id="{D043F939-72AC-514F-9F52-13FD6C6DE1FC}" type="slidenum">
              <a:rPr lang="en-GB"/>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For Tanzania as a whole, general circulation models predict an increase in rainfall by 2030. However, regional climate models (RCMs), which offer a higher degree of granularity, expect the central regions (Dodoma, </a:t>
            </a:r>
            <a:r>
              <a:rPr lang="en-GB" dirty="0" err="1" smtClean="0">
                <a:ea typeface="ＭＳ Ｐゴシック" pitchFamily="34" charset="-128"/>
              </a:rPr>
              <a:t>Singida</a:t>
            </a:r>
            <a:r>
              <a:rPr lang="en-GB" dirty="0" smtClean="0">
                <a:ea typeface="ＭＳ Ｐゴシック" pitchFamily="34" charset="-128"/>
              </a:rPr>
              <a:t>, </a:t>
            </a:r>
            <a:r>
              <a:rPr lang="en-GB" dirty="0" err="1" smtClean="0">
                <a:ea typeface="ＭＳ Ｐゴシック" pitchFamily="34" charset="-128"/>
              </a:rPr>
              <a:t>Tabora</a:t>
            </a:r>
            <a:r>
              <a:rPr lang="en-GB" dirty="0" smtClean="0">
                <a:ea typeface="ＭＳ Ｐゴシック" pitchFamily="34" charset="-128"/>
              </a:rPr>
              <a:t>) to experience a decrease in annual precipitation. This is important since the central regions already face droughts and are the location of most hydropower reservoirs (major dams on the </a:t>
            </a:r>
            <a:r>
              <a:rPr lang="en-GB" dirty="0" err="1" smtClean="0">
                <a:ea typeface="ＭＳ Ｐゴシック" pitchFamily="34" charset="-128"/>
              </a:rPr>
              <a:t>Rufiji</a:t>
            </a:r>
            <a:r>
              <a:rPr lang="en-GB" dirty="0" smtClean="0">
                <a:ea typeface="ＭＳ Ｐゴシック" pitchFamily="34" charset="-128"/>
              </a:rPr>
              <a:t> river: the </a:t>
            </a:r>
            <a:r>
              <a:rPr lang="en-GB" dirty="0" err="1" smtClean="0">
                <a:ea typeface="ＭＳ Ｐゴシック" pitchFamily="34" charset="-128"/>
              </a:rPr>
              <a:t>Kidatu</a:t>
            </a:r>
            <a:r>
              <a:rPr lang="en-GB" dirty="0" smtClean="0">
                <a:ea typeface="ＭＳ Ｐゴシック" pitchFamily="34" charset="-128"/>
              </a:rPr>
              <a:t> and </a:t>
            </a:r>
            <a:r>
              <a:rPr lang="en-GB" dirty="0" err="1" smtClean="0">
                <a:ea typeface="ＭＳ Ｐゴシック" pitchFamily="34" charset="-128"/>
              </a:rPr>
              <a:t>Mtera</a:t>
            </a:r>
            <a:r>
              <a:rPr lang="en-GB" dirty="0" smtClean="0">
                <a:ea typeface="ＭＳ Ｐゴシック" pitchFamily="34" charset="-128"/>
              </a:rPr>
              <a:t> dams provide 50% of Tanzania’s hydropower production capacity).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AAC1D1">
                  <a:lumMod val="50000"/>
                </a:srgbClr>
              </a:solidFill>
              <a:latin typeface="Arial"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AAC1D1">
                    <a:lumMod val="50000"/>
                  </a:srgbClr>
                </a:solidFill>
                <a:latin typeface="Arial" charset="0"/>
                <a:ea typeface="ＭＳ Ｐゴシック" pitchFamily="34" charset="-128"/>
              </a:rPr>
              <a:t>Source: Economics of Climate Adaptation (2009) – Case study on central  Tanzania – Figure 02, p. 126</a:t>
            </a:r>
          </a:p>
          <a:p>
            <a:endParaRPr lang="en-GB" dirty="0" smtClean="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3570DC7A-5003-49C9-936C-91A34C552676}" type="slidenum">
              <a:rPr lang="en-GB" smtClean="0">
                <a:solidFill>
                  <a:srgbClr val="000000"/>
                </a:solidFill>
              </a:rPr>
              <a:pPr eaLnBrk="1" hangingPunct="1"/>
              <a:t>10</a:t>
            </a:fld>
            <a:endParaRPr lang="en-GB"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7B6645AD-B92F-41FF-B43F-DAF7AE04662C}"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004D54C-2F40-4581-B83A-248E270DDC07}"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7C119B1-B8F5-4428-8AD7-342A44D3991E}"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p:cNvSpPr>
          <p:nvPr/>
        </p:nvSpPr>
        <p:spPr bwMode="auto">
          <a:xfrm>
            <a:off x="0" y="3733800"/>
            <a:ext cx="9144000" cy="2536825"/>
          </a:xfrm>
          <a:custGeom>
            <a:avLst/>
            <a:gdLst>
              <a:gd name="T0" fmla="*/ 2880 w 2880"/>
              <a:gd name="T1" fmla="*/ 799 h 799"/>
              <a:gd name="T2" fmla="*/ 1442 w 2880"/>
              <a:gd name="T3" fmla="*/ 406 h 799"/>
              <a:gd name="T4" fmla="*/ 0 w 2880"/>
              <a:gd name="T5" fmla="*/ 440 h 799"/>
              <a:gd name="T6" fmla="*/ 0 w 2880"/>
              <a:gd name="T7" fmla="*/ 0 h 799"/>
              <a:gd name="T8" fmla="*/ 2880 w 2880"/>
              <a:gd name="T9" fmla="*/ 0 h 799"/>
              <a:gd name="T10" fmla="*/ 2880 w 2880"/>
              <a:gd name="T11" fmla="*/ 799 h 7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0" h="799">
                <a:moveTo>
                  <a:pt x="2880" y="799"/>
                </a:moveTo>
                <a:cubicBezTo>
                  <a:pt x="2880" y="799"/>
                  <a:pt x="2460" y="484"/>
                  <a:pt x="1442" y="406"/>
                </a:cubicBezTo>
                <a:cubicBezTo>
                  <a:pt x="423" y="327"/>
                  <a:pt x="0" y="440"/>
                  <a:pt x="0" y="440"/>
                </a:cubicBezTo>
                <a:cubicBezTo>
                  <a:pt x="0" y="0"/>
                  <a:pt x="0" y="0"/>
                  <a:pt x="0" y="0"/>
                </a:cubicBezTo>
                <a:cubicBezTo>
                  <a:pt x="2880" y="0"/>
                  <a:pt x="2880" y="0"/>
                  <a:pt x="2880" y="0"/>
                </a:cubicBezTo>
                <a:lnTo>
                  <a:pt x="2880" y="79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sz="1800">
              <a:solidFill>
                <a:srgbClr val="7E8083"/>
              </a:solidFill>
              <a:latin typeface="Arial" pitchFamily="34" charset="0"/>
              <a:ea typeface="ＭＳ Ｐゴシック" pitchFamily="34" charset="-128"/>
            </a:endParaRPr>
          </a:p>
        </p:txBody>
      </p:sp>
      <p:grpSp>
        <p:nvGrpSpPr>
          <p:cNvPr id="5" name="Group 24"/>
          <p:cNvGrpSpPr>
            <a:grpSpLocks/>
          </p:cNvGrpSpPr>
          <p:nvPr/>
        </p:nvGrpSpPr>
        <p:grpSpPr bwMode="auto">
          <a:xfrm>
            <a:off x="0" y="0"/>
            <a:ext cx="9144000" cy="6118225"/>
            <a:chOff x="0" y="0"/>
            <a:chExt cx="5760" cy="3854"/>
          </a:xfrm>
        </p:grpSpPr>
        <p:sp>
          <p:nvSpPr>
            <p:cNvPr id="6" name="Freeform 8"/>
            <p:cNvSpPr>
              <a:spLocks/>
            </p:cNvSpPr>
            <p:nvPr/>
          </p:nvSpPr>
          <p:spPr bwMode="auto">
            <a:xfrm>
              <a:off x="0" y="2352"/>
              <a:ext cx="5760" cy="1502"/>
            </a:xfrm>
            <a:custGeom>
              <a:avLst/>
              <a:gdLst/>
              <a:ahLst/>
              <a:cxnLst>
                <a:cxn ang="0">
                  <a:pos x="5766" y="1502"/>
                </a:cxn>
                <a:cxn ang="0">
                  <a:pos x="2887" y="748"/>
                </a:cxn>
                <a:cxn ang="0">
                  <a:pos x="0" y="848"/>
                </a:cxn>
                <a:cxn ang="0">
                  <a:pos x="0" y="0"/>
                </a:cxn>
                <a:cxn ang="0">
                  <a:pos x="5766" y="0"/>
                </a:cxn>
                <a:cxn ang="0">
                  <a:pos x="5766" y="1502"/>
                </a:cxn>
              </a:cxnLst>
              <a:rect l="0" t="0" r="r" b="b"/>
              <a:pathLst>
                <a:path w="5766" h="1502">
                  <a:moveTo>
                    <a:pt x="5766" y="1502"/>
                  </a:moveTo>
                  <a:cubicBezTo>
                    <a:pt x="5766" y="1502"/>
                    <a:pt x="4765" y="856"/>
                    <a:pt x="2887" y="748"/>
                  </a:cubicBezTo>
                  <a:cubicBezTo>
                    <a:pt x="1007" y="638"/>
                    <a:pt x="0" y="848"/>
                    <a:pt x="0" y="848"/>
                  </a:cubicBezTo>
                  <a:cubicBezTo>
                    <a:pt x="0" y="0"/>
                    <a:pt x="0" y="0"/>
                    <a:pt x="0" y="0"/>
                  </a:cubicBezTo>
                  <a:cubicBezTo>
                    <a:pt x="0" y="0"/>
                    <a:pt x="5766" y="0"/>
                    <a:pt x="5766" y="0"/>
                  </a:cubicBezTo>
                  <a:cubicBezTo>
                    <a:pt x="5766" y="751"/>
                    <a:pt x="5766" y="1502"/>
                    <a:pt x="5766" y="1502"/>
                  </a:cubicBezTo>
                  <a:close/>
                </a:path>
              </a:pathLst>
            </a:custGeom>
            <a:gradFill rotWithShape="1">
              <a:gsLst>
                <a:gs pos="0">
                  <a:schemeClr val="accent1"/>
                </a:gs>
                <a:gs pos="100000">
                  <a:schemeClr val="accent1">
                    <a:gamma/>
                    <a:shade val="66667"/>
                    <a:invGamma/>
                  </a:schemeClr>
                </a:gs>
              </a:gsLst>
              <a:lin ang="5400000" scaled="1"/>
            </a:gradFill>
            <a:ln w="9525">
              <a:noFill/>
              <a:round/>
              <a:headEnd/>
              <a:tailEnd/>
            </a:ln>
          </p:spPr>
          <p:txBody>
            <a:bodyPr/>
            <a:lstStyle/>
            <a:p>
              <a:pPr>
                <a:defRPr/>
              </a:pPr>
              <a:endParaRPr lang="en-US" sz="1800">
                <a:solidFill>
                  <a:srgbClr val="000000"/>
                </a:solidFill>
                <a:latin typeface="Arial" charset="0"/>
                <a:ea typeface="ＭＳ Ｐゴシック" pitchFamily="34" charset="-128"/>
              </a:endParaRPr>
            </a:p>
          </p:txBody>
        </p:sp>
        <p:sp>
          <p:nvSpPr>
            <p:cNvPr id="7" name="Rectangle 9"/>
            <p:cNvSpPr>
              <a:spLocks noChangeArrowheads="1"/>
            </p:cNvSpPr>
            <p:nvPr/>
          </p:nvSpPr>
          <p:spPr bwMode="auto">
            <a:xfrm>
              <a:off x="0" y="0"/>
              <a:ext cx="5760" cy="235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0000"/>
                </a:solidFill>
                <a:latin typeface="Arial" pitchFamily="34" charset="0"/>
                <a:ea typeface="ＭＳ Ｐゴシック" pitchFamily="34" charset="-128"/>
              </a:endParaRPr>
            </a:p>
          </p:txBody>
        </p:sp>
      </p:grpSp>
      <p:grpSp>
        <p:nvGrpSpPr>
          <p:cNvPr id="8" name="Group 14"/>
          <p:cNvGrpSpPr>
            <a:grpSpLocks/>
          </p:cNvGrpSpPr>
          <p:nvPr/>
        </p:nvGrpSpPr>
        <p:grpSpPr bwMode="auto">
          <a:xfrm flipV="1">
            <a:off x="0" y="0"/>
            <a:ext cx="9147175" cy="2057400"/>
            <a:chOff x="0" y="3321"/>
            <a:chExt cx="5762" cy="999"/>
          </a:xfrm>
        </p:grpSpPr>
        <p:sp>
          <p:nvSpPr>
            <p:cNvPr id="9" name="Freeform 15"/>
            <p:cNvSpPr>
              <a:spLocks/>
            </p:cNvSpPr>
            <p:nvPr/>
          </p:nvSpPr>
          <p:spPr bwMode="auto">
            <a:xfrm>
              <a:off x="519" y="3492"/>
              <a:ext cx="5241" cy="828"/>
            </a:xfrm>
            <a:custGeom>
              <a:avLst/>
              <a:gdLst>
                <a:gd name="T0" fmla="*/ 2419 w 2419"/>
                <a:gd name="T1" fmla="*/ 216 h 378"/>
                <a:gd name="T2" fmla="*/ 0 w 2419"/>
                <a:gd name="T3" fmla="*/ 378 h 378"/>
                <a:gd name="T4" fmla="*/ 0 60000 65536"/>
                <a:gd name="T5" fmla="*/ 0 60000 65536"/>
              </a:gdLst>
              <a:ahLst/>
              <a:cxnLst>
                <a:cxn ang="T4">
                  <a:pos x="T0" y="T1"/>
                </a:cxn>
                <a:cxn ang="T5">
                  <a:pos x="T2" y="T3"/>
                </a:cxn>
              </a:cxnLst>
              <a:rect l="0" t="0" r="r" b="b"/>
              <a:pathLst>
                <a:path w="2419" h="378">
                  <a:moveTo>
                    <a:pt x="2419" y="216"/>
                  </a:moveTo>
                  <a:cubicBezTo>
                    <a:pt x="2419" y="216"/>
                    <a:pt x="1051" y="0"/>
                    <a:pt x="0" y="37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GB" sz="1800">
                <a:solidFill>
                  <a:srgbClr val="7E8083"/>
                </a:solidFill>
                <a:latin typeface="Arial" pitchFamily="34" charset="0"/>
                <a:ea typeface="ＭＳ Ｐゴシック" pitchFamily="34" charset="-128"/>
              </a:endParaRPr>
            </a:p>
          </p:txBody>
        </p:sp>
        <p:sp>
          <p:nvSpPr>
            <p:cNvPr id="10" name="Freeform 16"/>
            <p:cNvSpPr>
              <a:spLocks/>
            </p:cNvSpPr>
            <p:nvPr/>
          </p:nvSpPr>
          <p:spPr bwMode="auto">
            <a:xfrm>
              <a:off x="0" y="3321"/>
              <a:ext cx="5762" cy="992"/>
            </a:xfrm>
            <a:custGeom>
              <a:avLst/>
              <a:gdLst>
                <a:gd name="T0" fmla="*/ 2665 w 2665"/>
                <a:gd name="T1" fmla="*/ 334 h 454"/>
                <a:gd name="T2" fmla="*/ 0 w 2665"/>
                <a:gd name="T3" fmla="*/ 454 h 454"/>
                <a:gd name="T4" fmla="*/ 0 60000 65536"/>
                <a:gd name="T5" fmla="*/ 0 60000 65536"/>
              </a:gdLst>
              <a:ahLst/>
              <a:cxnLst>
                <a:cxn ang="T4">
                  <a:pos x="T0" y="T1"/>
                </a:cxn>
                <a:cxn ang="T5">
                  <a:pos x="T2" y="T3"/>
                </a:cxn>
              </a:cxnLst>
              <a:rect l="0" t="0" r="r" b="b"/>
              <a:pathLst>
                <a:path w="2665" h="454">
                  <a:moveTo>
                    <a:pt x="2665" y="334"/>
                  </a:moveTo>
                  <a:cubicBezTo>
                    <a:pt x="2665" y="334"/>
                    <a:pt x="1093" y="0"/>
                    <a:pt x="0" y="454"/>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GB" sz="1800">
                <a:solidFill>
                  <a:srgbClr val="7E8083"/>
                </a:solidFill>
                <a:latin typeface="Arial" pitchFamily="34" charset="0"/>
                <a:ea typeface="ＭＳ Ｐゴシック" pitchFamily="34" charset="-128"/>
              </a:endParaRPr>
            </a:p>
          </p:txBody>
        </p:sp>
      </p:grpSp>
      <p:pic>
        <p:nvPicPr>
          <p:cNvPr id="11" name="Picture 17" descr="MWH_Tag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867400"/>
            <a:ext cx="2338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8"/>
          <p:cNvSpPr>
            <a:spLocks noChangeShapeType="1"/>
          </p:cNvSpPr>
          <p:nvPr/>
        </p:nvSpPr>
        <p:spPr bwMode="auto">
          <a:xfrm>
            <a:off x="6248400" y="0"/>
            <a:ext cx="0" cy="685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lgn="ctr"/>
            <a:endParaRPr lang="en-GB" sz="1800">
              <a:solidFill>
                <a:srgbClr val="7E8083"/>
              </a:solidFill>
              <a:latin typeface="Arial" pitchFamily="34" charset="0"/>
              <a:ea typeface="ＭＳ Ｐゴシック" pitchFamily="34" charset="-128"/>
            </a:endParaRPr>
          </a:p>
        </p:txBody>
      </p:sp>
      <p:sp>
        <p:nvSpPr>
          <p:cNvPr id="13" name="Line 23"/>
          <p:cNvSpPr>
            <a:spLocks noChangeShapeType="1"/>
          </p:cNvSpPr>
          <p:nvPr/>
        </p:nvSpPr>
        <p:spPr bwMode="auto">
          <a:xfrm flipH="1">
            <a:off x="0" y="6477000"/>
            <a:ext cx="9144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algn="ctr"/>
            <a:endParaRPr lang="en-GB" sz="1800">
              <a:solidFill>
                <a:srgbClr val="7E8083"/>
              </a:solidFill>
              <a:latin typeface="Arial" pitchFamily="34" charset="0"/>
              <a:ea typeface="ＭＳ Ｐゴシック" pitchFamily="34" charset="-128"/>
            </a:endParaRPr>
          </a:p>
        </p:txBody>
      </p:sp>
      <p:sp>
        <p:nvSpPr>
          <p:cNvPr id="4098" name="Rectangle 2"/>
          <p:cNvSpPr>
            <a:spLocks noGrp="1" noChangeArrowheads="1"/>
          </p:cNvSpPr>
          <p:nvPr>
            <p:ph type="ctrTitle"/>
          </p:nvPr>
        </p:nvSpPr>
        <p:spPr>
          <a:xfrm>
            <a:off x="15875" y="1143000"/>
            <a:ext cx="6384925" cy="2286000"/>
          </a:xfrm>
        </p:spPr>
        <p:txBody>
          <a:bodyPr anchor="b"/>
          <a:lstStyle>
            <a:lvl1pPr algn="r">
              <a:defRPr sz="2800" b="0"/>
            </a:lvl1pPr>
          </a:lstStyle>
          <a:p>
            <a:r>
              <a:rPr lang="en-US"/>
              <a:t>Click to edit Master title style</a:t>
            </a:r>
          </a:p>
        </p:txBody>
      </p:sp>
      <p:sp>
        <p:nvSpPr>
          <p:cNvPr id="4099" name="Rectangle 3"/>
          <p:cNvSpPr>
            <a:spLocks noGrp="1" noChangeArrowheads="1"/>
          </p:cNvSpPr>
          <p:nvPr>
            <p:ph type="subTitle" idx="1"/>
          </p:nvPr>
        </p:nvSpPr>
        <p:spPr>
          <a:xfrm>
            <a:off x="6400800" y="0"/>
            <a:ext cx="2743200" cy="685800"/>
          </a:xfrm>
        </p:spPr>
        <p:txBody>
          <a:bodyPr anchor="b"/>
          <a:lstStyle>
            <a:lvl1pPr marL="0" indent="0">
              <a:buFontTx/>
              <a:buNone/>
              <a:defRPr sz="1400">
                <a:solidFill>
                  <a:schemeClr val="bg1"/>
                </a:solidFill>
              </a:defRPr>
            </a:lvl1pPr>
          </a:lstStyle>
          <a:p>
            <a:r>
              <a:rPr lang="en-US"/>
              <a:t>Click to edit Master subtitle style</a:t>
            </a:r>
          </a:p>
        </p:txBody>
      </p:sp>
    </p:spTree>
    <p:extLst>
      <p:ext uri="{BB962C8B-B14F-4D97-AF65-F5344CB8AC3E}">
        <p14:creationId xmlns:p14="http://schemas.microsoft.com/office/powerpoint/2010/main" val="100824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AE1AA8BA-AFFF-4837-A07C-F2ABCCC03814}" type="slidenum">
              <a:rPr lang="en-US"/>
              <a:pPr>
                <a:defRPr/>
              </a:pPr>
              <a:t>‹#›</a:t>
            </a:fld>
            <a:endParaRPr lang="en-US"/>
          </a:p>
        </p:txBody>
      </p:sp>
    </p:spTree>
    <p:extLst>
      <p:ext uri="{BB962C8B-B14F-4D97-AF65-F5344CB8AC3E}">
        <p14:creationId xmlns:p14="http://schemas.microsoft.com/office/powerpoint/2010/main" val="155882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9D87AADF-8AB3-4B27-A55C-D5BE7ACAE460}" type="slidenum">
              <a:rPr lang="en-US"/>
              <a:pPr>
                <a:defRPr/>
              </a:pPr>
              <a:t>‹#›</a:t>
            </a:fld>
            <a:endParaRPr lang="en-US"/>
          </a:p>
        </p:txBody>
      </p:sp>
    </p:spTree>
    <p:extLst>
      <p:ext uri="{BB962C8B-B14F-4D97-AF65-F5344CB8AC3E}">
        <p14:creationId xmlns:p14="http://schemas.microsoft.com/office/powerpoint/2010/main" val="790483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13D49112-4040-4A22-8232-7A87A0649AB2}" type="slidenum">
              <a:rPr lang="en-US"/>
              <a:pPr>
                <a:defRPr/>
              </a:pPr>
              <a:t>‹#›</a:t>
            </a:fld>
            <a:endParaRPr lang="en-US"/>
          </a:p>
        </p:txBody>
      </p:sp>
    </p:spTree>
    <p:extLst>
      <p:ext uri="{BB962C8B-B14F-4D97-AF65-F5344CB8AC3E}">
        <p14:creationId xmlns:p14="http://schemas.microsoft.com/office/powerpoint/2010/main" val="1209803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45F3CA6B-4FF1-4E9D-891F-D3ECBF510235}" type="slidenum">
              <a:rPr lang="en-US"/>
              <a:pPr>
                <a:defRPr/>
              </a:pPr>
              <a:t>‹#›</a:t>
            </a:fld>
            <a:endParaRPr lang="en-US"/>
          </a:p>
        </p:txBody>
      </p:sp>
    </p:spTree>
    <p:extLst>
      <p:ext uri="{BB962C8B-B14F-4D97-AF65-F5344CB8AC3E}">
        <p14:creationId xmlns:p14="http://schemas.microsoft.com/office/powerpoint/2010/main" val="1514219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404410A8-4131-4EEA-814D-23CD79450241}" type="slidenum">
              <a:rPr lang="en-US"/>
              <a:pPr>
                <a:defRPr/>
              </a:pPr>
              <a:t>‹#›</a:t>
            </a:fld>
            <a:endParaRPr lang="en-US"/>
          </a:p>
        </p:txBody>
      </p:sp>
    </p:spTree>
    <p:extLst>
      <p:ext uri="{BB962C8B-B14F-4D97-AF65-F5344CB8AC3E}">
        <p14:creationId xmlns:p14="http://schemas.microsoft.com/office/powerpoint/2010/main" val="2408393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2E48AB9D-259C-4EA1-8AD7-F37A1B3FECA6}" type="slidenum">
              <a:rPr lang="en-US"/>
              <a:pPr>
                <a:defRPr/>
              </a:pPr>
              <a:t>‹#›</a:t>
            </a:fld>
            <a:endParaRPr lang="en-US"/>
          </a:p>
        </p:txBody>
      </p:sp>
    </p:spTree>
    <p:extLst>
      <p:ext uri="{BB962C8B-B14F-4D97-AF65-F5344CB8AC3E}">
        <p14:creationId xmlns:p14="http://schemas.microsoft.com/office/powerpoint/2010/main" val="445239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EBE5A67D-DBFD-46E0-AD78-8507ECA77ABD}" type="slidenum">
              <a:rPr lang="en-US"/>
              <a:pPr>
                <a:defRPr/>
              </a:pPr>
              <a:t>‹#›</a:t>
            </a:fld>
            <a:endParaRPr lang="en-US"/>
          </a:p>
        </p:txBody>
      </p:sp>
    </p:spTree>
    <p:extLst>
      <p:ext uri="{BB962C8B-B14F-4D97-AF65-F5344CB8AC3E}">
        <p14:creationId xmlns:p14="http://schemas.microsoft.com/office/powerpoint/2010/main" val="7322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41546BE-7D09-45A0-BE57-31E242A534BD}"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610F4122-E664-4F40-AB41-3B813AB197A6}" type="slidenum">
              <a:rPr lang="en-US"/>
              <a:pPr>
                <a:defRPr/>
              </a:pPr>
              <a:t>‹#›</a:t>
            </a:fld>
            <a:endParaRPr lang="en-US"/>
          </a:p>
        </p:txBody>
      </p:sp>
    </p:spTree>
    <p:extLst>
      <p:ext uri="{BB962C8B-B14F-4D97-AF65-F5344CB8AC3E}">
        <p14:creationId xmlns:p14="http://schemas.microsoft.com/office/powerpoint/2010/main" val="3179697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8F47F0C4-3C3E-45AD-9F23-72E74A94FBD6}" type="slidenum">
              <a:rPr lang="en-US"/>
              <a:pPr>
                <a:defRPr/>
              </a:pPr>
              <a:t>‹#›</a:t>
            </a:fld>
            <a:endParaRPr lang="en-US"/>
          </a:p>
        </p:txBody>
      </p:sp>
    </p:spTree>
    <p:extLst>
      <p:ext uri="{BB962C8B-B14F-4D97-AF65-F5344CB8AC3E}">
        <p14:creationId xmlns:p14="http://schemas.microsoft.com/office/powerpoint/2010/main" val="2018382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1336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248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9DEBF2DA-AEBB-4793-B4F3-211803DFE5B6}" type="slidenum">
              <a:rPr lang="en-US"/>
              <a:pPr>
                <a:defRPr/>
              </a:pPr>
              <a:t>‹#›</a:t>
            </a:fld>
            <a:endParaRPr lang="en-US"/>
          </a:p>
        </p:txBody>
      </p:sp>
    </p:spTree>
    <p:extLst>
      <p:ext uri="{BB962C8B-B14F-4D97-AF65-F5344CB8AC3E}">
        <p14:creationId xmlns:p14="http://schemas.microsoft.com/office/powerpoint/2010/main" val="1244665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atin typeface="Arial" pitchFamily="34" charset="0"/>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7EA1B196-F7CE-43C8-B2D5-69C8D8F40B58}" type="slidenum">
              <a:rPr lang="en-US"/>
              <a:pPr>
                <a:defRPr/>
              </a:pPr>
              <a:t>‹#›</a:t>
            </a:fld>
            <a:endParaRPr lang="en-US"/>
          </a:p>
        </p:txBody>
      </p:sp>
    </p:spTree>
    <p:extLst>
      <p:ext uri="{BB962C8B-B14F-4D97-AF65-F5344CB8AC3E}">
        <p14:creationId xmlns:p14="http://schemas.microsoft.com/office/powerpoint/2010/main" val="127444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1968" y="45922"/>
            <a:ext cx="9028118" cy="6747920"/>
          </a:xfrm>
          <a:prstGeom prst="rect">
            <a:avLst/>
          </a:prstGeom>
          <a:noFill/>
          <a:ln w="8890" cmpd="sng">
            <a:solidFill>
              <a:srgbClr val="3B6D8F"/>
            </a:solidFill>
            <a:prstDash val="solid"/>
          </a:ln>
        </p:spPr>
        <p:txBody>
          <a:bodyPr/>
          <a:lstStyle/>
          <a:p>
            <a:r>
              <a:rPr lang="en-US" dirty="0"/>
              <a:t> </a:t>
            </a:r>
          </a:p>
        </p:txBody>
      </p:sp>
      <p:sp>
        <p:nvSpPr>
          <p:cNvPr id="7" name="Text Placeholder 6"/>
          <p:cNvSpPr>
            <a:spLocks noGrp="1"/>
          </p:cNvSpPr>
          <p:nvPr>
            <p:ph type="body" idx="10"/>
          </p:nvPr>
        </p:nvSpPr>
        <p:spPr>
          <a:xfrm>
            <a:off x="8617870" y="132365"/>
            <a:ext cx="346313" cy="334965"/>
          </a:xfrm>
          <a:prstGeom prst="rect">
            <a:avLst/>
          </a:prstGeom>
          <a:noFill/>
          <a:ln w="0" cmpd="sng">
            <a:noFill/>
            <a:prstDash val="solid"/>
          </a:ln>
        </p:spPr>
        <p:txBody>
          <a:bodyPr/>
          <a:lstStyle>
            <a:lvl1pPr marL="0" marR="0" indent="0" algn="l">
              <a:lnSpc>
                <a:spcPct val="82559"/>
              </a:lnSpc>
              <a:spcAft>
                <a:spcPts val="0"/>
              </a:spcAft>
              <a:defRPr/>
            </a:lvl1pPr>
          </a:lstStyle>
          <a:p>
            <a:r>
              <a:rPr lang="en-US" dirty="0"/>
              <a:t>02 </a:t>
            </a:r>
          </a:p>
        </p:txBody>
      </p:sp>
      <p:sp>
        <p:nvSpPr>
          <p:cNvPr id="8" name="Text Placeholder 7"/>
          <p:cNvSpPr>
            <a:spLocks noGrp="1"/>
          </p:cNvSpPr>
          <p:nvPr>
            <p:ph type="body" idx="10"/>
          </p:nvPr>
        </p:nvSpPr>
        <p:spPr>
          <a:xfrm>
            <a:off x="173158" y="310654"/>
            <a:ext cx="8163667" cy="695592"/>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Three scenarios were built on potential climate change for the central regions of Tanzania </a:t>
            </a:r>
          </a:p>
        </p:txBody>
      </p:sp>
      <p:sp>
        <p:nvSpPr>
          <p:cNvPr id="9" name="Text Placeholder 8"/>
          <p:cNvSpPr>
            <a:spLocks noGrp="1"/>
          </p:cNvSpPr>
          <p:nvPr>
            <p:ph type="body" idx="10"/>
          </p:nvPr>
        </p:nvSpPr>
        <p:spPr>
          <a:xfrm>
            <a:off x="5057506" y="1396587"/>
            <a:ext cx="2678599" cy="367381"/>
          </a:xfrm>
          <a:prstGeom prst="rect">
            <a:avLst/>
          </a:prstGeom>
          <a:noFill/>
          <a:ln w="0" cmpd="sng">
            <a:noFill/>
            <a:prstDash val="solid"/>
          </a:ln>
        </p:spPr>
        <p:txBody>
          <a:bodyPr/>
          <a:lstStyle>
            <a:lvl1pPr marL="0" marR="0" indent="0" algn="l">
              <a:lnSpc>
                <a:spcPts val="1266"/>
              </a:lnSpc>
              <a:spcAft>
                <a:spcPts val="0"/>
              </a:spcAft>
              <a:defRPr/>
            </a:lvl1pPr>
          </a:lstStyle>
          <a:p>
            <a:r>
              <a:rPr lang="en-US" dirty="0"/>
              <a:t>Each scenario has its own distribution of probability for rainfall </a:t>
            </a:r>
          </a:p>
        </p:txBody>
      </p:sp>
      <p:sp>
        <p:nvSpPr>
          <p:cNvPr id="10" name="Text Placeholder 9"/>
          <p:cNvSpPr>
            <a:spLocks noGrp="1"/>
          </p:cNvSpPr>
          <p:nvPr>
            <p:ph type="body" idx="10"/>
          </p:nvPr>
        </p:nvSpPr>
        <p:spPr>
          <a:xfrm>
            <a:off x="210453" y="1577576"/>
            <a:ext cx="4290288" cy="186392"/>
          </a:xfrm>
          <a:prstGeom prst="rect">
            <a:avLst/>
          </a:prstGeom>
          <a:noFill/>
          <a:ln w="0" cmpd="sng">
            <a:noFill/>
            <a:prstDash val="solid"/>
          </a:ln>
        </p:spPr>
        <p:txBody>
          <a:bodyPr/>
          <a:lstStyle>
            <a:lvl1pPr marL="0" marR="0" indent="0" algn="l">
              <a:lnSpc>
                <a:spcPct val="105599"/>
              </a:lnSpc>
              <a:spcAft>
                <a:spcPts val="0"/>
              </a:spcAft>
              <a:defRPr/>
            </a:lvl1pPr>
          </a:lstStyle>
          <a:p>
            <a:r>
              <a:rPr lang="en-US" dirty="0"/>
              <a:t>Scenarios are built to reflect potential outcome of climate change </a:t>
            </a:r>
          </a:p>
        </p:txBody>
      </p:sp>
      <p:sp>
        <p:nvSpPr>
          <p:cNvPr id="11" name="Text Placeholder 10"/>
          <p:cNvSpPr>
            <a:spLocks noGrp="1"/>
          </p:cNvSpPr>
          <p:nvPr>
            <p:ph type="body" idx="10"/>
          </p:nvPr>
        </p:nvSpPr>
        <p:spPr>
          <a:xfrm>
            <a:off x="3938647" y="5143331"/>
            <a:ext cx="383608" cy="152625"/>
          </a:xfrm>
          <a:prstGeom prst="rect">
            <a:avLst/>
          </a:prstGeom>
          <a:noFill/>
          <a:ln w="0" cmpd="sng">
            <a:noFill/>
            <a:prstDash val="solid"/>
          </a:ln>
        </p:spPr>
        <p:txBody>
          <a:bodyPr/>
          <a:lstStyle>
            <a:lvl1pPr marL="0" marR="0" indent="0" algn="l">
              <a:lnSpc>
                <a:spcPct val="86399"/>
              </a:lnSpc>
              <a:spcAft>
                <a:spcPts val="0"/>
              </a:spcAft>
              <a:defRPr/>
            </a:lvl1pPr>
          </a:lstStyle>
          <a:p>
            <a:r>
              <a:rPr lang="en-US" dirty="0"/>
              <a:t>+50% </a:t>
            </a:r>
          </a:p>
        </p:txBody>
      </p:sp>
      <p:sp>
        <p:nvSpPr>
          <p:cNvPr id="12" name="Text Placeholder 11"/>
          <p:cNvSpPr>
            <a:spLocks noGrp="1"/>
          </p:cNvSpPr>
          <p:nvPr>
            <p:ph type="body" idx="10"/>
          </p:nvPr>
        </p:nvSpPr>
        <p:spPr>
          <a:xfrm>
            <a:off x="3945306" y="5312163"/>
            <a:ext cx="325002" cy="164781"/>
          </a:xfrm>
          <a:prstGeom prst="rect">
            <a:avLst/>
          </a:prstGeom>
          <a:noFill/>
          <a:ln w="0" cmpd="sng">
            <a:noFill/>
            <a:prstDash val="solid"/>
          </a:ln>
        </p:spPr>
        <p:txBody>
          <a:bodyPr/>
          <a:lstStyle>
            <a:lvl1pPr marL="0" marR="0" indent="0" algn="l">
              <a:lnSpc>
                <a:spcPct val="93119"/>
              </a:lnSpc>
              <a:spcAft>
                <a:spcPts val="0"/>
              </a:spcAft>
              <a:defRPr/>
            </a:lvl1pPr>
          </a:lstStyle>
          <a:p>
            <a:r>
              <a:rPr lang="en-US" dirty="0"/>
              <a:t>Max1 </a:t>
            </a:r>
          </a:p>
        </p:txBody>
      </p:sp>
      <p:sp>
        <p:nvSpPr>
          <p:cNvPr id="13" name="Text Placeholder 12"/>
          <p:cNvSpPr>
            <a:spLocks noGrp="1"/>
          </p:cNvSpPr>
          <p:nvPr>
            <p:ph type="body" idx="10"/>
          </p:nvPr>
        </p:nvSpPr>
        <p:spPr>
          <a:xfrm>
            <a:off x="2448168" y="5643076"/>
            <a:ext cx="1470499" cy="367381"/>
          </a:xfrm>
          <a:prstGeom prst="rect">
            <a:avLst/>
          </a:prstGeom>
          <a:noFill/>
          <a:ln w="0" cmpd="sng">
            <a:noFill/>
            <a:prstDash val="solid"/>
          </a:ln>
        </p:spPr>
        <p:txBody>
          <a:bodyPr/>
          <a:lstStyle>
            <a:lvl1pPr marL="0" marR="0" indent="0" algn="l">
              <a:lnSpc>
                <a:spcPts val="1266"/>
              </a:lnSpc>
              <a:spcAft>
                <a:spcPts val="0"/>
              </a:spcAft>
              <a:defRPr/>
            </a:lvl1pPr>
          </a:lstStyle>
          <a:p>
            <a:r>
              <a:rPr lang="en-US" dirty="0"/>
              <a:t>Change in variability (Standard deviation) </a:t>
            </a:r>
          </a:p>
        </p:txBody>
      </p:sp>
      <p:sp>
        <p:nvSpPr>
          <p:cNvPr id="14" name="Text Placeholder 13"/>
          <p:cNvSpPr>
            <a:spLocks noGrp="1"/>
          </p:cNvSpPr>
          <p:nvPr>
            <p:ph type="body" idx="10"/>
          </p:nvPr>
        </p:nvSpPr>
        <p:spPr>
          <a:xfrm>
            <a:off x="2742534" y="5143331"/>
            <a:ext cx="588732" cy="366030"/>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+25% Average </a:t>
            </a:r>
          </a:p>
        </p:txBody>
      </p:sp>
      <p:sp>
        <p:nvSpPr>
          <p:cNvPr id="15" name="Text Placeholder 14"/>
          <p:cNvSpPr>
            <a:spLocks noGrp="1"/>
          </p:cNvSpPr>
          <p:nvPr>
            <p:ph type="body" idx="10"/>
          </p:nvPr>
        </p:nvSpPr>
        <p:spPr>
          <a:xfrm>
            <a:off x="1527774" y="5143331"/>
            <a:ext cx="767217" cy="366030"/>
          </a:xfrm>
          <a:prstGeom prst="rect">
            <a:avLst/>
          </a:prstGeom>
          <a:noFill/>
          <a:ln w="0" cmpd="sng">
            <a:noFill/>
            <a:prstDash val="solid"/>
          </a:ln>
        </p:spPr>
        <p:txBody>
          <a:bodyPr/>
          <a:lstStyle>
            <a:lvl1pPr marL="0" marR="0" indent="0" algn="l">
              <a:lnSpc>
                <a:spcPct val="95999"/>
              </a:lnSpc>
              <a:spcBef>
                <a:spcPts val="0"/>
              </a:spcBef>
              <a:spcAft>
                <a:spcPts val="0"/>
              </a:spcAft>
              <a:defRPr/>
            </a:lvl1pPr>
          </a:lstStyle>
          <a:p>
            <a:r>
              <a:rPr lang="en-US" dirty="0"/>
              <a:t>0% </a:t>
            </a:r>
          </a:p>
          <a:p>
            <a:r>
              <a:rPr lang="en-US" dirty="0"/>
              <a:t>No change </a:t>
            </a:r>
          </a:p>
        </p:txBody>
      </p:sp>
      <p:sp>
        <p:nvSpPr>
          <p:cNvPr id="16" name="Text Placeholder 15"/>
          <p:cNvSpPr>
            <a:spLocks noGrp="1"/>
          </p:cNvSpPr>
          <p:nvPr>
            <p:ph type="body" idx="10"/>
          </p:nvPr>
        </p:nvSpPr>
        <p:spPr>
          <a:xfrm>
            <a:off x="185145" y="6317058"/>
            <a:ext cx="1796833" cy="135066"/>
          </a:xfrm>
          <a:prstGeom prst="rect">
            <a:avLst/>
          </a:prstGeom>
          <a:noFill/>
          <a:ln w="0" cmpd="sng">
            <a:noFill/>
            <a:prstDash val="solid"/>
          </a:ln>
        </p:spPr>
        <p:txBody>
          <a:bodyPr/>
          <a:lstStyle>
            <a:lvl1pPr marL="0" marR="0" indent="0" algn="l">
              <a:lnSpc>
                <a:spcPct val="94079"/>
              </a:lnSpc>
              <a:spcAft>
                <a:spcPts val="0"/>
              </a:spcAft>
              <a:defRPr/>
            </a:lvl1pPr>
          </a:lstStyle>
          <a:p>
            <a:r>
              <a:rPr lang="en-US" dirty="0"/>
              <a:t>1 One before the worse scenario </a:t>
            </a:r>
          </a:p>
        </p:txBody>
      </p:sp>
      <p:sp>
        <p:nvSpPr>
          <p:cNvPr id="17" name="Text Placeholder 16"/>
          <p:cNvSpPr>
            <a:spLocks noGrp="1"/>
          </p:cNvSpPr>
          <p:nvPr>
            <p:ph type="body" idx="10"/>
          </p:nvPr>
        </p:nvSpPr>
        <p:spPr>
          <a:xfrm>
            <a:off x="5389167" y="5214917"/>
            <a:ext cx="3344586" cy="541616"/>
          </a:xfrm>
          <a:prstGeom prst="rect">
            <a:avLst/>
          </a:prstGeom>
          <a:noFill/>
          <a:ln w="0" cmpd="sng">
            <a:noFill/>
            <a:prstDash val="solid"/>
          </a:ln>
        </p:spPr>
        <p:txBody>
          <a:bodyPr/>
          <a:lstStyle>
            <a:lvl1pPr marL="0" marR="0" indent="0" algn="r">
              <a:lnSpc>
                <a:spcPct val="82559"/>
              </a:lnSpc>
              <a:spcBef>
                <a:spcPts val="0"/>
              </a:spcBef>
              <a:spcAft>
                <a:spcPts val="0"/>
              </a:spcAft>
              <a:tabLst>
                <a:tab pos="542665" algn="l"/>
                <a:tab pos="1181804" algn="l"/>
                <a:tab pos="1808883" algn="l"/>
                <a:tab pos="2448022" algn="l"/>
                <a:tab pos="3357823" algn="r"/>
              </a:tabLst>
              <a:defRPr/>
            </a:lvl1pPr>
          </a:lstStyle>
          <a:p>
            <a:r>
              <a:rPr lang="en-US" dirty="0"/>
              <a:t>0 200 400 600 800 1000 </a:t>
            </a:r>
          </a:p>
          <a:p>
            <a:r>
              <a:rPr lang="en-US" dirty="0"/>
              <a:t>Rainfall </a:t>
            </a:r>
          </a:p>
          <a:p>
            <a:r>
              <a:rPr lang="en-US" dirty="0"/>
              <a:t>mm </a:t>
            </a:r>
          </a:p>
        </p:txBody>
      </p:sp>
      <p:sp>
        <p:nvSpPr>
          <p:cNvPr id="21" name="Text Placeholder 20"/>
          <p:cNvSpPr>
            <a:spLocks noGrp="1"/>
          </p:cNvSpPr>
          <p:nvPr>
            <p:ph type="body" idx="10"/>
          </p:nvPr>
        </p:nvSpPr>
        <p:spPr>
          <a:xfrm>
            <a:off x="294366" y="2690525"/>
            <a:ext cx="146517" cy="1911190"/>
          </a:xfrm>
          <a:prstGeom prst="rect">
            <a:avLst/>
          </a:prstGeom>
          <a:noFill/>
          <a:ln w="0" cmpd="sng">
            <a:noFill/>
            <a:prstDash val="solid"/>
          </a:ln>
        </p:spPr>
        <p:txBody>
          <a:bodyPr vert="vert270"/>
          <a:lstStyle>
            <a:lvl1pPr marL="0" marR="0" indent="0" algn="r">
              <a:lnSpc>
                <a:spcPts val="1055"/>
              </a:lnSpc>
              <a:spcAft>
                <a:spcPts val="0"/>
              </a:spcAft>
              <a:defRPr/>
            </a:lvl1pPr>
          </a:lstStyle>
          <a:p>
            <a:r>
              <a:rPr lang="en-US" dirty="0"/>
              <a:t>Change In average rainfall </a:t>
            </a:r>
          </a:p>
        </p:txBody>
      </p:sp>
      <p:sp>
        <p:nvSpPr>
          <p:cNvPr id="22" name="Text Placeholder 21"/>
          <p:cNvSpPr>
            <a:spLocks noGrp="1"/>
          </p:cNvSpPr>
          <p:nvPr>
            <p:ph type="body" idx="10"/>
          </p:nvPr>
        </p:nvSpPr>
        <p:spPr>
          <a:xfrm>
            <a:off x="5018877" y="1836904"/>
            <a:ext cx="3183417" cy="159378"/>
          </a:xfrm>
          <a:prstGeom prst="rect">
            <a:avLst/>
          </a:prstGeom>
          <a:noFill/>
          <a:ln w="0" cmpd="sng">
            <a:noFill/>
            <a:prstDash val="solid"/>
          </a:ln>
        </p:spPr>
        <p:txBody>
          <a:bodyPr/>
          <a:lstStyle>
            <a:lvl1pPr marL="0" marR="0" indent="0" algn="l">
              <a:lnSpc>
                <a:spcPct val="81599"/>
              </a:lnSpc>
              <a:spcAft>
                <a:spcPts val="0"/>
              </a:spcAft>
              <a:defRPr/>
            </a:lvl1pPr>
          </a:lstStyle>
          <a:p>
            <a:r>
              <a:rPr lang="en-US" dirty="0"/>
              <a:t>Probability </a:t>
            </a:r>
          </a:p>
        </p:txBody>
      </p:sp>
      <p:sp>
        <p:nvSpPr>
          <p:cNvPr id="23" name="Text Placeholder 22"/>
          <p:cNvSpPr>
            <a:spLocks noGrp="1"/>
          </p:cNvSpPr>
          <p:nvPr>
            <p:ph type="body" idx="10"/>
          </p:nvPr>
        </p:nvSpPr>
        <p:spPr>
          <a:xfrm>
            <a:off x="7626883" y="1996282"/>
            <a:ext cx="1029616" cy="253925"/>
          </a:xfrm>
          <a:prstGeom prst="rect">
            <a:avLst/>
          </a:prstGeom>
          <a:noFill/>
          <a:ln w="0" cmpd="sng">
            <a:noFill/>
            <a:prstDash val="solid"/>
          </a:ln>
        </p:spPr>
        <p:txBody>
          <a:bodyPr/>
          <a:lstStyle>
            <a:lvl1pPr marL="0" marR="0" indent="0" algn="l">
              <a:lnSpc>
                <a:spcPct val="95999"/>
              </a:lnSpc>
              <a:spcBef>
                <a:spcPts val="0"/>
              </a:spcBef>
              <a:spcAft>
                <a:spcPts val="0"/>
              </a:spcAft>
              <a:defRPr/>
            </a:lvl1pPr>
          </a:lstStyle>
          <a:p>
            <a:r>
              <a:rPr lang="en-US" dirty="0"/>
              <a:t>Scenario 1 </a:t>
            </a:r>
          </a:p>
          <a:p>
            <a:r>
              <a:rPr lang="en-US" dirty="0"/>
              <a:t>No climate change </a:t>
            </a:r>
          </a:p>
        </p:txBody>
      </p:sp>
      <p:sp>
        <p:nvSpPr>
          <p:cNvPr id="24" name="Text Placeholder 23"/>
          <p:cNvSpPr>
            <a:spLocks noGrp="1"/>
          </p:cNvSpPr>
          <p:nvPr>
            <p:ph type="body" idx="10"/>
          </p:nvPr>
        </p:nvSpPr>
        <p:spPr>
          <a:xfrm>
            <a:off x="6815711" y="4455843"/>
            <a:ext cx="837812" cy="465979"/>
          </a:xfrm>
          <a:prstGeom prst="rect">
            <a:avLst/>
          </a:prstGeom>
          <a:noFill/>
          <a:ln w="0" cmpd="sng">
            <a:noFill/>
            <a:prstDash val="solid"/>
          </a:ln>
        </p:spPr>
        <p:txBody>
          <a:bodyPr/>
          <a:lstStyle>
            <a:lvl1pPr marL="0" marR="0" indent="0" algn="l">
              <a:lnSpc>
                <a:spcPct val="106559"/>
              </a:lnSpc>
              <a:spcBef>
                <a:spcPts val="0"/>
              </a:spcBef>
              <a:spcAft>
                <a:spcPts val="0"/>
              </a:spcAft>
              <a:defRPr/>
            </a:lvl1pPr>
          </a:lstStyle>
          <a:p>
            <a:r>
              <a:rPr lang="en-US" dirty="0"/>
              <a:t>Scenario 3 Severe </a:t>
            </a:r>
          </a:p>
          <a:p>
            <a:r>
              <a:rPr lang="en-US" dirty="0"/>
              <a:t>climate change </a:t>
            </a:r>
          </a:p>
        </p:txBody>
      </p:sp>
      <p:sp>
        <p:nvSpPr>
          <p:cNvPr id="25" name="Text Placeholder 24"/>
          <p:cNvSpPr>
            <a:spLocks noGrp="1"/>
          </p:cNvSpPr>
          <p:nvPr>
            <p:ph type="body" idx="10"/>
          </p:nvPr>
        </p:nvSpPr>
        <p:spPr>
          <a:xfrm>
            <a:off x="7729445" y="2608134"/>
            <a:ext cx="837812" cy="465979"/>
          </a:xfrm>
          <a:prstGeom prst="rect">
            <a:avLst/>
          </a:prstGeom>
          <a:noFill/>
          <a:ln w="0" cmpd="sng">
            <a:noFill/>
            <a:prstDash val="solid"/>
          </a:ln>
        </p:spPr>
        <p:txBody>
          <a:bodyPr/>
          <a:lstStyle>
            <a:lvl1pPr marL="0" marR="0" indent="0" algn="just">
              <a:lnSpc>
                <a:spcPct val="105599"/>
              </a:lnSpc>
              <a:spcAft>
                <a:spcPts val="0"/>
              </a:spcAft>
              <a:defRPr/>
            </a:lvl1pPr>
          </a:lstStyle>
          <a:p>
            <a:r>
              <a:rPr lang="en-US" dirty="0"/>
              <a:t>Scenario 2 Consensus climate change </a:t>
            </a:r>
          </a:p>
        </p:txBody>
      </p:sp>
    </p:spTree>
    <p:extLst>
      <p:ext uri="{BB962C8B-B14F-4D97-AF65-F5344CB8AC3E}">
        <p14:creationId xmlns:p14="http://schemas.microsoft.com/office/powerpoint/2010/main" val="23761024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80010" y="114300"/>
            <a:ext cx="8550232" cy="805815"/>
          </a:xfrm>
          <a:prstGeom prst="rect">
            <a:avLst/>
          </a:prstGeom>
          <a:noFill/>
          <a:ln w="0" cmpd="sng">
            <a:noFill/>
            <a:prstDash val="solid"/>
          </a:ln>
        </p:spPr>
        <p:txBody>
          <a:bodyPr/>
          <a:lstStyle>
            <a:lvl1pPr marL="3219008" marR="0" indent="0" algn="l">
              <a:lnSpc>
                <a:spcPct val="83519"/>
              </a:lnSpc>
              <a:spcAft>
                <a:spcPts val="2112"/>
              </a:spcAft>
              <a:defRPr/>
            </a:lvl1pPr>
          </a:lstStyle>
          <a:p>
            <a:r>
              <a:rPr lang="en-US" dirty="0"/>
              <a:t>WET 2 SCENARIO </a:t>
            </a:r>
          </a:p>
        </p:txBody>
      </p:sp>
      <p:sp>
        <p:nvSpPr>
          <p:cNvPr id="13" name="Text Placeholder 12"/>
          <p:cNvSpPr>
            <a:spLocks noGrp="1"/>
          </p:cNvSpPr>
          <p:nvPr>
            <p:ph type="body" idx="10"/>
          </p:nvPr>
        </p:nvSpPr>
        <p:spPr>
          <a:xfrm>
            <a:off x="1128723" y="6020755"/>
            <a:ext cx="7801521" cy="494348"/>
          </a:xfrm>
          <a:prstGeom prst="rect">
            <a:avLst/>
          </a:prstGeom>
          <a:noFill/>
          <a:ln w="0" cmpd="sng">
            <a:noFill/>
            <a:prstDash val="solid"/>
          </a:ln>
        </p:spPr>
        <p:txBody>
          <a:bodyPr/>
          <a:lstStyle>
            <a:lvl1pPr marL="0" marR="0" indent="0" algn="l">
              <a:lnSpc>
                <a:spcPct val="84479"/>
              </a:lnSpc>
              <a:spcAft>
                <a:spcPts val="704"/>
              </a:spcAft>
              <a:tabLst>
                <a:tab pos="7786721" algn="r"/>
              </a:tabLst>
              <a:defRPr/>
            </a:lvl1pPr>
          </a:lstStyle>
          <a:p>
            <a:r>
              <a:rPr lang="en-US" dirty="0"/>
              <a:t>NO CLIMATE CHANGE WITH CLIMATE CHANGE </a:t>
            </a:r>
          </a:p>
        </p:txBody>
      </p:sp>
    </p:spTree>
    <p:extLst>
      <p:ext uri="{BB962C8B-B14F-4D97-AF65-F5344CB8AC3E}">
        <p14:creationId xmlns:p14="http://schemas.microsoft.com/office/powerpoint/2010/main" val="4260193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80010" y="114300"/>
            <a:ext cx="8550232" cy="805815"/>
          </a:xfrm>
          <a:prstGeom prst="rect">
            <a:avLst/>
          </a:prstGeom>
          <a:noFill/>
          <a:ln w="0" cmpd="sng">
            <a:noFill/>
            <a:prstDash val="solid"/>
          </a:ln>
        </p:spPr>
        <p:txBody>
          <a:bodyPr/>
          <a:lstStyle>
            <a:lvl1pPr marL="3219008" marR="0" indent="0" algn="l">
              <a:lnSpc>
                <a:spcPct val="83519"/>
              </a:lnSpc>
              <a:spcAft>
                <a:spcPts val="2112"/>
              </a:spcAft>
              <a:defRPr/>
            </a:lvl1pPr>
          </a:lstStyle>
          <a:p>
            <a:r>
              <a:rPr lang="en-US" dirty="0"/>
              <a:t>WET 2 SCENARIO </a:t>
            </a:r>
          </a:p>
        </p:txBody>
      </p:sp>
      <p:sp>
        <p:nvSpPr>
          <p:cNvPr id="13" name="Text Placeholder 12"/>
          <p:cNvSpPr>
            <a:spLocks noGrp="1"/>
          </p:cNvSpPr>
          <p:nvPr>
            <p:ph type="body" idx="10"/>
          </p:nvPr>
        </p:nvSpPr>
        <p:spPr>
          <a:xfrm>
            <a:off x="1128723" y="6020755"/>
            <a:ext cx="7801521" cy="494348"/>
          </a:xfrm>
          <a:prstGeom prst="rect">
            <a:avLst/>
          </a:prstGeom>
          <a:noFill/>
          <a:ln w="0" cmpd="sng">
            <a:noFill/>
            <a:prstDash val="solid"/>
          </a:ln>
        </p:spPr>
        <p:txBody>
          <a:bodyPr/>
          <a:lstStyle>
            <a:lvl1pPr marL="0" marR="0" indent="0" algn="l">
              <a:lnSpc>
                <a:spcPct val="84479"/>
              </a:lnSpc>
              <a:spcAft>
                <a:spcPts val="704"/>
              </a:spcAft>
              <a:tabLst>
                <a:tab pos="7786721" algn="r"/>
              </a:tabLst>
              <a:defRPr/>
            </a:lvl1pPr>
          </a:lstStyle>
          <a:p>
            <a:r>
              <a:rPr lang="en-US" dirty="0"/>
              <a:t>NO CLIMATE CHANGE WITH CLIMATE CHANGE </a:t>
            </a:r>
          </a:p>
        </p:txBody>
      </p:sp>
    </p:spTree>
    <p:extLst>
      <p:ext uri="{BB962C8B-B14F-4D97-AF65-F5344CB8AC3E}">
        <p14:creationId xmlns:p14="http://schemas.microsoft.com/office/powerpoint/2010/main" val="4059701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Verdan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BB424A4-1B45-4BEE-A9C2-A28CA734457F}"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34478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741962-E197-41CB-93F9-81D06FF6059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98027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EA2044-0D4B-48AF-877C-6FAE2B67A82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8808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CE35BBE-3352-4A51-BF60-B7235164E39C}"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B10E90-0046-4153-A97E-D617BF5C613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74881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00FC01-DE51-43F9-9351-750F3A2479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66667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7E957F-B300-422A-B6B4-3433560F52D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13645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5EA48F0-E3A8-49EE-A661-7801C4B6963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4918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171812-7669-4927-ABB3-8B767FDA168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3578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B11788-DFED-4D57-9378-A8AD034C8A3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41348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FD705E-D580-4CD0-B488-48161E10401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49293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B108E-EBC8-4BAA-880B-9225ACEDE8B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55491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Verdan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7B6645AD-B92F-41FF-B43F-DAF7AE04662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750014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1546BE-7D09-45A0-BE57-31E242A534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22074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6A9A65F-8DC0-4AA8-B3D7-A16302F48572}"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35BBE-3352-4A51-BF60-B7235164E39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85504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9A65F-8DC0-4AA8-B3D7-A16302F485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925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A9F6D2-2DBD-44AF-B515-7EE326239FE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11281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5A5415-EC39-4ABD-B2D1-376FD9DBC68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25783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CC1F8F-072B-4CD5-A12C-78596830FFA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27922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F46E40-C7BD-44F7-BF8D-A2A58EFA700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61262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511D82-2F14-4228-8105-753CBA9592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64439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4D54C-2F40-4581-B83A-248E270DDC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8593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C119B1-B8F5-4428-8AD7-342A44D3991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15858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Verdan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7B6645AD-B92F-41FF-B43F-DAF7AE04662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38067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0A9F6D2-2DBD-44AF-B515-7EE326239FE3}"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1546BE-7D09-45A0-BE57-31E242A534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5675468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35BBE-3352-4A51-BF60-B7235164E39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82336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9A65F-8DC0-4AA8-B3D7-A16302F485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12319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A9F6D2-2DBD-44AF-B515-7EE326239FE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57783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5A5415-EC39-4ABD-B2D1-376FD9DBC68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73308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CC1F8F-072B-4CD5-A12C-78596830FFA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37817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F46E40-C7BD-44F7-BF8D-A2A58EFA700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2944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511D82-2F14-4228-8105-753CBA9592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56677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4D54C-2F40-4581-B83A-248E270DDC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79507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C119B1-B8F5-4428-8AD7-342A44D3991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1240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315A5415-EC39-4ABD-B2D1-376FD9DBC68B}"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3FCC1F8F-072B-4CD5-A12C-78596830FFAD}"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17F46E40-C7BD-44F7-BF8D-A2A58EFA700D}"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3511D82-2F14-4228-8105-753CBA959278}"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130F0580-735B-4179-8981-E13C870EA27E}"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0"/>
          <p:cNvGrpSpPr>
            <a:grpSpLocks/>
          </p:cNvGrpSpPr>
          <p:nvPr/>
        </p:nvGrpSpPr>
        <p:grpSpPr bwMode="auto">
          <a:xfrm>
            <a:off x="0" y="5791200"/>
            <a:ext cx="9147175" cy="1066800"/>
            <a:chOff x="0" y="3321"/>
            <a:chExt cx="5762" cy="999"/>
          </a:xfrm>
        </p:grpSpPr>
        <p:sp>
          <p:nvSpPr>
            <p:cNvPr id="2059" name="Freeform 18"/>
            <p:cNvSpPr>
              <a:spLocks/>
            </p:cNvSpPr>
            <p:nvPr/>
          </p:nvSpPr>
          <p:spPr bwMode="auto">
            <a:xfrm>
              <a:off x="519" y="3492"/>
              <a:ext cx="5241" cy="828"/>
            </a:xfrm>
            <a:custGeom>
              <a:avLst/>
              <a:gdLst>
                <a:gd name="T0" fmla="*/ 2419 w 2419"/>
                <a:gd name="T1" fmla="*/ 216 h 378"/>
                <a:gd name="T2" fmla="*/ 0 w 2419"/>
                <a:gd name="T3" fmla="*/ 378 h 378"/>
                <a:gd name="T4" fmla="*/ 0 60000 65536"/>
                <a:gd name="T5" fmla="*/ 0 60000 65536"/>
              </a:gdLst>
              <a:ahLst/>
              <a:cxnLst>
                <a:cxn ang="T4">
                  <a:pos x="T0" y="T1"/>
                </a:cxn>
                <a:cxn ang="T5">
                  <a:pos x="T2" y="T3"/>
                </a:cxn>
              </a:cxnLst>
              <a:rect l="0" t="0" r="r" b="b"/>
              <a:pathLst>
                <a:path w="2419" h="378">
                  <a:moveTo>
                    <a:pt x="2419" y="216"/>
                  </a:moveTo>
                  <a:cubicBezTo>
                    <a:pt x="2419" y="216"/>
                    <a:pt x="1051" y="0"/>
                    <a:pt x="0" y="378"/>
                  </a:cubicBezTo>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GB" sz="1800">
                <a:solidFill>
                  <a:srgbClr val="7E8083"/>
                </a:solidFill>
                <a:latin typeface="Arial" pitchFamily="34" charset="0"/>
                <a:ea typeface="ＭＳ Ｐゴシック" pitchFamily="34" charset="-128"/>
              </a:endParaRPr>
            </a:p>
          </p:txBody>
        </p:sp>
        <p:sp>
          <p:nvSpPr>
            <p:cNvPr id="2060" name="Freeform 19"/>
            <p:cNvSpPr>
              <a:spLocks/>
            </p:cNvSpPr>
            <p:nvPr/>
          </p:nvSpPr>
          <p:spPr bwMode="auto">
            <a:xfrm>
              <a:off x="0" y="3321"/>
              <a:ext cx="5762" cy="992"/>
            </a:xfrm>
            <a:custGeom>
              <a:avLst/>
              <a:gdLst>
                <a:gd name="T0" fmla="*/ 2665 w 2665"/>
                <a:gd name="T1" fmla="*/ 334 h 454"/>
                <a:gd name="T2" fmla="*/ 0 w 2665"/>
                <a:gd name="T3" fmla="*/ 454 h 454"/>
                <a:gd name="T4" fmla="*/ 0 60000 65536"/>
                <a:gd name="T5" fmla="*/ 0 60000 65536"/>
              </a:gdLst>
              <a:ahLst/>
              <a:cxnLst>
                <a:cxn ang="T4">
                  <a:pos x="T0" y="T1"/>
                </a:cxn>
                <a:cxn ang="T5">
                  <a:pos x="T2" y="T3"/>
                </a:cxn>
              </a:cxnLst>
              <a:rect l="0" t="0" r="r" b="b"/>
              <a:pathLst>
                <a:path w="2665" h="454">
                  <a:moveTo>
                    <a:pt x="2665" y="334"/>
                  </a:moveTo>
                  <a:cubicBezTo>
                    <a:pt x="2665" y="334"/>
                    <a:pt x="1093" y="0"/>
                    <a:pt x="0" y="454"/>
                  </a:cubicBezTo>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GB" sz="1800">
                <a:solidFill>
                  <a:srgbClr val="7E8083"/>
                </a:solidFill>
                <a:latin typeface="Arial" pitchFamily="34" charset="0"/>
                <a:ea typeface="ＭＳ Ｐゴシック" pitchFamily="34" charset="-128"/>
              </a:endParaRPr>
            </a:p>
          </p:txBody>
        </p:sp>
      </p:grpSp>
      <p:sp>
        <p:nvSpPr>
          <p:cNvPr id="2051" name="Freeform 7"/>
          <p:cNvSpPr>
            <a:spLocks/>
          </p:cNvSpPr>
          <p:nvPr/>
        </p:nvSpPr>
        <p:spPr bwMode="auto">
          <a:xfrm>
            <a:off x="0" y="-4763"/>
            <a:ext cx="9144000" cy="2536826"/>
          </a:xfrm>
          <a:custGeom>
            <a:avLst/>
            <a:gdLst>
              <a:gd name="T0" fmla="*/ 2880 w 2880"/>
              <a:gd name="T1" fmla="*/ 799 h 799"/>
              <a:gd name="T2" fmla="*/ 1442 w 2880"/>
              <a:gd name="T3" fmla="*/ 406 h 799"/>
              <a:gd name="T4" fmla="*/ 0 w 2880"/>
              <a:gd name="T5" fmla="*/ 440 h 799"/>
              <a:gd name="T6" fmla="*/ 0 w 2880"/>
              <a:gd name="T7" fmla="*/ 0 h 799"/>
              <a:gd name="T8" fmla="*/ 2880 w 2880"/>
              <a:gd name="T9" fmla="*/ 0 h 799"/>
              <a:gd name="T10" fmla="*/ 2880 w 2880"/>
              <a:gd name="T11" fmla="*/ 799 h 7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0" h="799">
                <a:moveTo>
                  <a:pt x="2880" y="799"/>
                </a:moveTo>
                <a:cubicBezTo>
                  <a:pt x="2880" y="799"/>
                  <a:pt x="2460" y="484"/>
                  <a:pt x="1442" y="406"/>
                </a:cubicBezTo>
                <a:cubicBezTo>
                  <a:pt x="423" y="327"/>
                  <a:pt x="0" y="440"/>
                  <a:pt x="0" y="440"/>
                </a:cubicBezTo>
                <a:cubicBezTo>
                  <a:pt x="0" y="0"/>
                  <a:pt x="0" y="0"/>
                  <a:pt x="0" y="0"/>
                </a:cubicBezTo>
                <a:cubicBezTo>
                  <a:pt x="2880" y="0"/>
                  <a:pt x="2880" y="0"/>
                  <a:pt x="2880" y="0"/>
                </a:cubicBezTo>
                <a:lnTo>
                  <a:pt x="2880" y="79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sz="1800">
              <a:solidFill>
                <a:srgbClr val="7E8083"/>
              </a:solidFill>
              <a:latin typeface="Arial" pitchFamily="34" charset="0"/>
              <a:ea typeface="ＭＳ Ｐゴシック" pitchFamily="34" charset="-128"/>
            </a:endParaRPr>
          </a:p>
        </p:txBody>
      </p:sp>
      <p:sp>
        <p:nvSpPr>
          <p:cNvPr id="1032" name="Freeform 8"/>
          <p:cNvSpPr>
            <a:spLocks/>
          </p:cNvSpPr>
          <p:nvPr/>
        </p:nvSpPr>
        <p:spPr bwMode="auto">
          <a:xfrm>
            <a:off x="0" y="-4763"/>
            <a:ext cx="9144000" cy="2384426"/>
          </a:xfrm>
          <a:custGeom>
            <a:avLst/>
            <a:gdLst/>
            <a:ahLst/>
            <a:cxnLst>
              <a:cxn ang="0">
                <a:pos x="2880" y="751"/>
              </a:cxn>
              <a:cxn ang="0">
                <a:pos x="1442" y="374"/>
              </a:cxn>
              <a:cxn ang="0">
                <a:pos x="0" y="424"/>
              </a:cxn>
              <a:cxn ang="0">
                <a:pos x="0" y="0"/>
              </a:cxn>
              <a:cxn ang="0">
                <a:pos x="2880" y="0"/>
              </a:cxn>
              <a:cxn ang="0">
                <a:pos x="2880" y="751"/>
              </a:cxn>
            </a:cxnLst>
            <a:rect l="0" t="0" r="r" b="b"/>
            <a:pathLst>
              <a:path w="2880" h="751">
                <a:moveTo>
                  <a:pt x="2880" y="751"/>
                </a:moveTo>
                <a:cubicBezTo>
                  <a:pt x="2880" y="751"/>
                  <a:pt x="2380" y="428"/>
                  <a:pt x="1442" y="374"/>
                </a:cubicBezTo>
                <a:cubicBezTo>
                  <a:pt x="503" y="319"/>
                  <a:pt x="0" y="424"/>
                  <a:pt x="0" y="424"/>
                </a:cubicBezTo>
                <a:cubicBezTo>
                  <a:pt x="0" y="0"/>
                  <a:pt x="0" y="0"/>
                  <a:pt x="0" y="0"/>
                </a:cubicBezTo>
                <a:cubicBezTo>
                  <a:pt x="2880" y="0"/>
                  <a:pt x="2880" y="0"/>
                  <a:pt x="2880" y="0"/>
                </a:cubicBezTo>
                <a:lnTo>
                  <a:pt x="2880" y="751"/>
                </a:lnTo>
                <a:close/>
              </a:path>
            </a:pathLst>
          </a:custGeom>
          <a:gradFill rotWithShape="1">
            <a:gsLst>
              <a:gs pos="0">
                <a:schemeClr val="accent1"/>
              </a:gs>
              <a:gs pos="100000">
                <a:schemeClr val="accent1">
                  <a:gamma/>
                  <a:shade val="66667"/>
                  <a:invGamma/>
                </a:schemeClr>
              </a:gs>
            </a:gsLst>
            <a:lin ang="5400000" scaled="1"/>
          </a:gradFill>
          <a:ln w="9525">
            <a:noFill/>
            <a:round/>
            <a:headEnd/>
            <a:tailEnd/>
          </a:ln>
        </p:spPr>
        <p:txBody>
          <a:bodyPr/>
          <a:lstStyle/>
          <a:p>
            <a:pPr>
              <a:defRPr/>
            </a:pPr>
            <a:endParaRPr lang="en-US" sz="1800">
              <a:solidFill>
                <a:srgbClr val="000000"/>
              </a:solidFill>
              <a:latin typeface="Arial" charset="0"/>
              <a:ea typeface="ＭＳ Ｐゴシック" pitchFamily="34" charset="-128"/>
            </a:endParaRPr>
          </a:p>
        </p:txBody>
      </p:sp>
      <p:sp>
        <p:nvSpPr>
          <p:cNvPr id="2053" name="Rectangle 2"/>
          <p:cNvSpPr>
            <a:spLocks noGrp="1" noChangeArrowheads="1"/>
          </p:cNvSpPr>
          <p:nvPr>
            <p:ph type="title"/>
          </p:nvPr>
        </p:nvSpPr>
        <p:spPr bwMode="auto">
          <a:xfrm>
            <a:off x="4572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2054" name="Rectangle 3"/>
          <p:cNvSpPr>
            <a:spLocks noGrp="1" noChangeArrowheads="1"/>
          </p:cNvSpPr>
          <p:nvPr>
            <p:ph type="body" idx="1"/>
          </p:nvPr>
        </p:nvSpPr>
        <p:spPr bwMode="auto">
          <a:xfrm>
            <a:off x="457200" y="1752600"/>
            <a:ext cx="853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613525"/>
            <a:ext cx="2133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400">
                <a:solidFill>
                  <a:srgbClr val="000000"/>
                </a:solidFill>
                <a:latin typeface="Arial" charset="0"/>
                <a:ea typeface="+mn-ea"/>
              </a:defRPr>
            </a:lvl1pPr>
          </a:lstStyle>
          <a:p>
            <a:pPr>
              <a:defRPr/>
            </a:pPr>
            <a:endParaRPr lang="en-US"/>
          </a:p>
        </p:txBody>
      </p:sp>
      <p:sp>
        <p:nvSpPr>
          <p:cNvPr id="2" name="Rectangle 5"/>
          <p:cNvSpPr>
            <a:spLocks noGrp="1" noChangeArrowheads="1"/>
          </p:cNvSpPr>
          <p:nvPr>
            <p:ph type="ftr" sz="quarter" idx="3"/>
          </p:nvPr>
        </p:nvSpPr>
        <p:spPr bwMode="auto">
          <a:xfrm>
            <a:off x="3276600" y="6613525"/>
            <a:ext cx="2895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400">
                <a:solidFill>
                  <a:srgbClr val="000000"/>
                </a:solidFill>
                <a:latin typeface="Arial" charset="0"/>
                <a:ea typeface="+mn-ea"/>
              </a:defRPr>
            </a:lvl1pPr>
          </a:lstStyle>
          <a:p>
            <a:pPr>
              <a:defRPr/>
            </a:pPr>
            <a:endParaRPr lang="en-US"/>
          </a:p>
        </p:txBody>
      </p:sp>
      <p:sp>
        <p:nvSpPr>
          <p:cNvPr id="3" name="Rectangle 6"/>
          <p:cNvSpPr>
            <a:spLocks noGrp="1" noChangeArrowheads="1"/>
          </p:cNvSpPr>
          <p:nvPr>
            <p:ph type="sldNum" sz="quarter" idx="4"/>
          </p:nvPr>
        </p:nvSpPr>
        <p:spPr bwMode="auto">
          <a:xfrm>
            <a:off x="6858000" y="6613525"/>
            <a:ext cx="2133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000000"/>
                </a:solidFill>
                <a:latin typeface="Arial" charset="0"/>
                <a:ea typeface="+mn-ea"/>
              </a:defRPr>
            </a:lvl1pPr>
          </a:lstStyle>
          <a:p>
            <a:pPr>
              <a:defRPr/>
            </a:pPr>
            <a:fld id="{64F2C7E6-29EB-4B91-9586-2541E81AE819}" type="slidenum">
              <a:rPr lang="en-US"/>
              <a:pPr>
                <a:defRPr/>
              </a:pPr>
              <a:t>‹#›</a:t>
            </a:fld>
            <a:endParaRPr lang="en-US"/>
          </a:p>
        </p:txBody>
      </p:sp>
      <p:pic>
        <p:nvPicPr>
          <p:cNvPr id="2058" name="Picture 2" descr="S:\1 International Development BU\1.3 CONTRACTS\0. Cluster Africa\47501464 - GCCA Climate change\5 Award\9 Communication\00 Logos\GCCA-logo-(3).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467600" y="152400"/>
            <a:ext cx="15351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4229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28600" indent="-228600" algn="l" rtl="0" eaLnBrk="0" fontAlgn="base" hangingPunct="0">
        <a:spcBef>
          <a:spcPct val="20000"/>
        </a:spcBef>
        <a:spcAft>
          <a:spcPct val="0"/>
        </a:spcAft>
        <a:buChar char="•"/>
        <a:defRPr sz="2800">
          <a:solidFill>
            <a:schemeClr val="tx1"/>
          </a:solidFill>
          <a:latin typeface="+mn-lt"/>
          <a:ea typeface="+mn-ea"/>
          <a:cs typeface="+mn-cs"/>
        </a:defRPr>
      </a:lvl1pPr>
      <a:lvl2pPr marL="628650" indent="-285750" algn="l" rtl="0" eaLnBrk="0" fontAlgn="base" hangingPunct="0">
        <a:spcBef>
          <a:spcPct val="20000"/>
        </a:spcBef>
        <a:spcAft>
          <a:spcPct val="0"/>
        </a:spcAft>
        <a:buChar char="–"/>
        <a:defRPr sz="2400">
          <a:solidFill>
            <a:schemeClr val="tx1"/>
          </a:solidFill>
          <a:latin typeface="+mn-lt"/>
        </a:defRPr>
      </a:lvl2pPr>
      <a:lvl3pPr marL="102870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a:solidFill>
            <a:schemeClr val="tx1"/>
          </a:solidFill>
          <a:latin typeface="+mn-lt"/>
        </a:defRPr>
      </a:lvl4pPr>
      <a:lvl5pPr marL="1714500" indent="-171450" algn="l" rtl="0" eaLnBrk="0" fontAlgn="base" hangingPunct="0">
        <a:spcBef>
          <a:spcPct val="20000"/>
        </a:spcBef>
        <a:spcAft>
          <a:spcPct val="0"/>
        </a:spcAft>
        <a:buChar char="»"/>
        <a:defRPr>
          <a:solidFill>
            <a:schemeClr val="tx1"/>
          </a:solidFill>
          <a:latin typeface="+mn-lt"/>
        </a:defRPr>
      </a:lvl5pPr>
      <a:lvl6pPr marL="2171700" indent="-171450" algn="l" rtl="0" fontAlgn="base">
        <a:spcBef>
          <a:spcPct val="20000"/>
        </a:spcBef>
        <a:spcAft>
          <a:spcPct val="0"/>
        </a:spcAft>
        <a:buChar char="»"/>
        <a:defRPr>
          <a:solidFill>
            <a:schemeClr val="tx1"/>
          </a:solidFill>
          <a:latin typeface="+mn-lt"/>
        </a:defRPr>
      </a:lvl6pPr>
      <a:lvl7pPr marL="2628900" indent="-171450" algn="l" rtl="0" fontAlgn="base">
        <a:spcBef>
          <a:spcPct val="20000"/>
        </a:spcBef>
        <a:spcAft>
          <a:spcPct val="0"/>
        </a:spcAft>
        <a:buChar char="»"/>
        <a:defRPr>
          <a:solidFill>
            <a:schemeClr val="tx1"/>
          </a:solidFill>
          <a:latin typeface="+mn-lt"/>
        </a:defRPr>
      </a:lvl7pPr>
      <a:lvl8pPr marL="3086100" indent="-171450" algn="l" rtl="0" fontAlgn="base">
        <a:spcBef>
          <a:spcPct val="20000"/>
        </a:spcBef>
        <a:spcAft>
          <a:spcPct val="0"/>
        </a:spcAft>
        <a:buChar char="»"/>
        <a:defRPr>
          <a:solidFill>
            <a:schemeClr val="tx1"/>
          </a:solidFill>
          <a:latin typeface="+mn-lt"/>
        </a:defRPr>
      </a:lvl8pPr>
      <a:lvl9pPr marL="354330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430AD342-61EF-4E31-9A00-E35D682C3F44}" type="slidenum">
              <a:rPr lang="en-GB">
                <a:solidFill>
                  <a:srgbClr val="000000"/>
                </a:solidFill>
              </a:rPr>
              <a:pPr>
                <a:defRPr/>
              </a:pPr>
              <a:t>‹#›</a:t>
            </a:fld>
            <a:endParaRPr lang="en-GB" dirty="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extLst>
      <p:ext uri="{BB962C8B-B14F-4D97-AF65-F5344CB8AC3E}">
        <p14:creationId xmlns:p14="http://schemas.microsoft.com/office/powerpoint/2010/main" val="34627455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130F0580-735B-4179-8981-E13C870EA27E}" type="slidenum">
              <a:rPr lang="en-GB">
                <a:solidFill>
                  <a:srgbClr val="000000"/>
                </a:solidFill>
              </a:rPr>
              <a:pPr>
                <a:defRPr/>
              </a:pPr>
              <a:t>‹#›</a:t>
            </a:fld>
            <a:endParaRPr lang="en-GB" dirty="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extLst>
      <p:ext uri="{BB962C8B-B14F-4D97-AF65-F5344CB8AC3E}">
        <p14:creationId xmlns:p14="http://schemas.microsoft.com/office/powerpoint/2010/main" val="130057260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130F0580-735B-4179-8981-E13C870EA27E}" type="slidenum">
              <a:rPr lang="en-GB">
                <a:solidFill>
                  <a:srgbClr val="000000"/>
                </a:solidFill>
              </a:rPr>
              <a:pPr>
                <a:defRPr/>
              </a:pPr>
              <a:t>‹#›</a:t>
            </a:fld>
            <a:endParaRPr lang="en-GB" dirty="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extLst>
      <p:ext uri="{BB962C8B-B14F-4D97-AF65-F5344CB8AC3E}">
        <p14:creationId xmlns:p14="http://schemas.microsoft.com/office/powerpoint/2010/main" val="59581727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capacity4dev.ec.europa.eu/env_cc_ge_4_ec_and_eeas/minisite/key-documents-environment-and-climate-change-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5" name="Title 4"/>
          <p:cNvSpPr>
            <a:spLocks noGrp="1"/>
          </p:cNvSpPr>
          <p:nvPr>
            <p:ph type="ctrTitle"/>
          </p:nvPr>
        </p:nvSpPr>
        <p:spPr>
          <a:xfrm>
            <a:off x="4087416" y="1727200"/>
            <a:ext cx="5208984" cy="2006600"/>
          </a:xfrm>
        </p:spPr>
        <p:txBody>
          <a:bodyPr/>
          <a:lstStyle/>
          <a:p>
            <a:r>
              <a:rPr lang="da-DK" sz="4400" dirty="0" err="1" smtClean="0">
                <a:ea typeface="ＭＳ Ｐゴシック"/>
                <a:cs typeface="ＭＳ Ｐゴシック"/>
              </a:rPr>
              <a:t>Greening</a:t>
            </a:r>
            <a:r>
              <a:rPr lang="da-DK" sz="4400" dirty="0" smtClean="0">
                <a:ea typeface="ＭＳ Ｐゴシック"/>
                <a:cs typeface="ＭＳ Ｐゴシック"/>
              </a:rPr>
              <a:t> </a:t>
            </a:r>
            <a:r>
              <a:rPr lang="da-DK" sz="4400" dirty="0" err="1" smtClean="0">
                <a:ea typeface="ＭＳ Ｐゴシック"/>
                <a:cs typeface="ＭＳ Ｐゴシック"/>
              </a:rPr>
              <a:t>Development</a:t>
            </a:r>
            <a:r>
              <a:rPr lang="da-DK" sz="4400" dirty="0" smtClean="0">
                <a:ea typeface="ＭＳ Ｐゴシック"/>
                <a:cs typeface="ＭＳ Ｐゴシック"/>
              </a:rPr>
              <a:t> </a:t>
            </a:r>
            <a:r>
              <a:rPr lang="da-DK" sz="4400" dirty="0" err="1" smtClean="0">
                <a:ea typeface="ＭＳ Ｐゴシック"/>
                <a:cs typeface="ＭＳ Ｐゴシック"/>
              </a:rPr>
              <a:t>Cooperation</a:t>
            </a:r>
            <a:r>
              <a:rPr lang="da-DK" sz="4400" dirty="0" smtClean="0">
                <a:solidFill>
                  <a:srgbClr val="FFC000"/>
                </a:solidFill>
                <a:ea typeface="ＭＳ Ｐゴシック" charset="-128"/>
                <a:cs typeface="ＭＳ Ｐゴシック" charset="-128"/>
              </a:rPr>
              <a:t/>
            </a:r>
            <a:br>
              <a:rPr lang="da-DK" sz="4400" dirty="0" smtClean="0">
                <a:solidFill>
                  <a:srgbClr val="FFC000"/>
                </a:solidFill>
                <a:ea typeface="ＭＳ Ｐゴシック" charset="-128"/>
                <a:cs typeface="ＭＳ Ｐゴシック" charset="-128"/>
              </a:rPr>
            </a:br>
            <a:endParaRPr lang="en-US" sz="4400" dirty="0">
              <a:solidFill>
                <a:srgbClr val="FFC000"/>
              </a:solidFill>
            </a:endParaRPr>
          </a:p>
        </p:txBody>
      </p:sp>
      <p:sp>
        <p:nvSpPr>
          <p:cNvPr id="6" name="Subtitle 5"/>
          <p:cNvSpPr>
            <a:spLocks noGrp="1"/>
          </p:cNvSpPr>
          <p:nvPr>
            <p:ph type="subTitle" idx="1"/>
          </p:nvPr>
        </p:nvSpPr>
        <p:spPr>
          <a:xfrm>
            <a:off x="611188" y="4495800"/>
            <a:ext cx="8532812" cy="1312862"/>
          </a:xfrm>
        </p:spPr>
        <p:txBody>
          <a:bodyPr/>
          <a:lstStyle/>
          <a:p>
            <a:r>
              <a:rPr lang="da-DK" sz="3200" dirty="0" smtClean="0">
                <a:ea typeface="ＭＳ Ｐゴシック" pitchFamily="-1" charset="-128"/>
                <a:cs typeface="ＭＳ Ｐゴシック" pitchFamily="-1" charset="-128"/>
              </a:rPr>
              <a:t>Planning under </a:t>
            </a:r>
            <a:r>
              <a:rPr lang="da-DK" sz="3200" dirty="0" err="1" smtClean="0">
                <a:ea typeface="ＭＳ Ｐゴシック" pitchFamily="-1" charset="-128"/>
                <a:cs typeface="ＭＳ Ｐゴシック" pitchFamily="-1" charset="-128"/>
              </a:rPr>
              <a:t>uncertainty</a:t>
            </a:r>
            <a:r>
              <a:rPr lang="da-DK" sz="3200" dirty="0" smtClean="0">
                <a:ea typeface="ＭＳ Ｐゴシック" pitchFamily="-1" charset="-128"/>
                <a:cs typeface="ＭＳ Ｐゴシック" pitchFamily="-1" charset="-128"/>
              </a:rPr>
              <a:t> &amp; </a:t>
            </a:r>
          </a:p>
          <a:p>
            <a:r>
              <a:rPr lang="da-DK" sz="3200" dirty="0" err="1" smtClean="0">
                <a:ea typeface="ＭＳ Ｐゴシック" pitchFamily="-1" charset="-128"/>
                <a:cs typeface="ＭＳ Ｐゴシック" pitchFamily="-1" charset="-128"/>
              </a:rPr>
              <a:t>Mainstreaming</a:t>
            </a:r>
            <a:r>
              <a:rPr lang="da-DK" sz="3200" dirty="0" smtClean="0">
                <a:ea typeface="ＭＳ Ｐゴシック" pitchFamily="-1" charset="-128"/>
                <a:cs typeface="ＭＳ Ｐゴシック" pitchFamily="-1" charset="-128"/>
              </a:rPr>
              <a:t> </a:t>
            </a:r>
            <a:r>
              <a:rPr lang="da-DK" sz="3200" dirty="0" err="1" smtClean="0">
                <a:ea typeface="ＭＳ Ｐゴシック" pitchFamily="-1" charset="-128"/>
                <a:cs typeface="ＭＳ Ｐゴシック" pitchFamily="-1" charset="-128"/>
              </a:rPr>
              <a:t>into</a:t>
            </a:r>
            <a:r>
              <a:rPr lang="da-DK" sz="3200" dirty="0" smtClean="0">
                <a:ea typeface="ＭＳ Ｐゴシック" pitchFamily="-1" charset="-128"/>
                <a:cs typeface="ＭＳ Ｐゴシック" pitchFamily="-1" charset="-128"/>
              </a:rPr>
              <a:t> </a:t>
            </a:r>
            <a:br>
              <a:rPr lang="da-DK" sz="3200" dirty="0" smtClean="0">
                <a:ea typeface="ＭＳ Ｐゴシック" pitchFamily="-1" charset="-128"/>
                <a:cs typeface="ＭＳ Ｐゴシック" pitchFamily="-1" charset="-128"/>
              </a:rPr>
            </a:br>
            <a:r>
              <a:rPr lang="da-DK" sz="3200" dirty="0" err="1" smtClean="0">
                <a:ea typeface="ＭＳ Ｐゴシック" pitchFamily="-1" charset="-128"/>
                <a:cs typeface="ＭＳ Ｐゴシック" pitchFamily="-1" charset="-128"/>
              </a:rPr>
              <a:t>Sector</a:t>
            </a:r>
            <a:r>
              <a:rPr lang="da-DK" sz="3200" dirty="0" smtClean="0">
                <a:ea typeface="ＭＳ Ｐゴシック" pitchFamily="-1" charset="-128"/>
                <a:cs typeface="ＭＳ Ｐゴシック" pitchFamily="-1" charset="-128"/>
              </a:rPr>
              <a:t> Approach</a:t>
            </a:r>
            <a:r>
              <a:rPr lang="da-DK" sz="3200" dirty="0" smtClean="0">
                <a:ea typeface="ＭＳ Ｐゴシック" charset="-128"/>
                <a:cs typeface="ＭＳ Ｐゴシック" charset="-128"/>
              </a:rPr>
              <a:t> – </a:t>
            </a:r>
            <a:r>
              <a:rPr lang="da-DK" sz="3200" dirty="0" err="1" smtClean="0">
                <a:ea typeface="ＭＳ Ｐゴシック" charset="-128"/>
                <a:cs typeface="ＭＳ Ｐゴシック" charset="-128"/>
              </a:rPr>
              <a:t>module</a:t>
            </a:r>
            <a:r>
              <a:rPr lang="da-DK" sz="3200" dirty="0" smtClean="0">
                <a:ea typeface="ＭＳ Ｐゴシック" charset="-128"/>
                <a:cs typeface="ＭＳ Ｐゴシック" charset="-128"/>
              </a:rPr>
              <a:t> </a:t>
            </a:r>
            <a:r>
              <a:rPr lang="da-DK" sz="3200" dirty="0" smtClean="0">
                <a:ea typeface="ＭＳ Ｐゴシック" charset="-128"/>
                <a:cs typeface="ＭＳ Ｐゴシック" charset="-128"/>
              </a:rPr>
              <a:t>5 – </a:t>
            </a:r>
            <a:r>
              <a:rPr lang="da-DK" sz="1200" dirty="0" err="1" smtClean="0">
                <a:solidFill>
                  <a:srgbClr val="FFC000"/>
                </a:solidFill>
                <a:ea typeface="ＭＳ Ｐゴシック" charset="-128"/>
                <a:cs typeface="ＭＳ Ｐゴシック" charset="-128"/>
              </a:rPr>
              <a:t>before</a:t>
            </a:r>
            <a:r>
              <a:rPr lang="da-DK" sz="1200" dirty="0" smtClean="0">
                <a:solidFill>
                  <a:srgbClr val="FFC000"/>
                </a:solidFill>
                <a:ea typeface="ＭＳ Ｐゴシック" charset="-128"/>
                <a:cs typeface="ＭＳ Ｐゴシック" charset="-128"/>
              </a:rPr>
              <a:t> I </a:t>
            </a:r>
            <a:r>
              <a:rPr lang="da-DK" sz="1200" dirty="0" err="1" smtClean="0">
                <a:solidFill>
                  <a:srgbClr val="FFC000"/>
                </a:solidFill>
                <a:ea typeface="ＭＳ Ｐゴシック" charset="-128"/>
                <a:cs typeface="ＭＳ Ｐゴシック" charset="-128"/>
              </a:rPr>
              <a:t>forget</a:t>
            </a:r>
            <a:r>
              <a:rPr lang="da-DK" sz="1200" dirty="0" smtClean="0">
                <a:solidFill>
                  <a:srgbClr val="FFC000"/>
                </a:solidFill>
                <a:ea typeface="ＭＳ Ｐゴシック" charset="-128"/>
                <a:cs typeface="ＭＳ Ｐゴシック" charset="-128"/>
              </a:rPr>
              <a:t> </a:t>
            </a:r>
            <a:r>
              <a:rPr lang="da-DK" sz="1200" dirty="0" err="1" smtClean="0">
                <a:solidFill>
                  <a:srgbClr val="FFC000"/>
                </a:solidFill>
                <a:ea typeface="ＭＳ Ｐゴシック" charset="-128"/>
                <a:cs typeface="ＭＳ Ｐゴシック" charset="-128"/>
              </a:rPr>
              <a:t>will</a:t>
            </a:r>
            <a:r>
              <a:rPr lang="da-DK" sz="1200" dirty="0" smtClean="0">
                <a:solidFill>
                  <a:srgbClr val="FFC000"/>
                </a:solidFill>
                <a:ea typeface="ＭＳ Ｐゴシック" charset="-128"/>
                <a:cs typeface="ＭＳ Ｐゴシック" charset="-128"/>
              </a:rPr>
              <a:t> send </a:t>
            </a:r>
            <a:r>
              <a:rPr lang="da-DK" sz="1200" dirty="0" err="1" smtClean="0">
                <a:solidFill>
                  <a:srgbClr val="FFC000"/>
                </a:solidFill>
                <a:ea typeface="ＭＳ Ｐゴシック" charset="-128"/>
                <a:cs typeface="ＭＳ Ｐゴシック" charset="-128"/>
              </a:rPr>
              <a:t>you</a:t>
            </a:r>
            <a:r>
              <a:rPr lang="da-DK" sz="1200" dirty="0" smtClean="0">
                <a:solidFill>
                  <a:srgbClr val="FFC000"/>
                </a:solidFill>
                <a:ea typeface="ＭＳ Ｐゴシック" charset="-128"/>
                <a:cs typeface="ＭＳ Ｐゴシック" charset="-128"/>
              </a:rPr>
              <a:t> the Rwanda </a:t>
            </a:r>
            <a:r>
              <a:rPr lang="da-DK" sz="1200" dirty="0" err="1" smtClean="0">
                <a:solidFill>
                  <a:srgbClr val="FFC000"/>
                </a:solidFill>
                <a:ea typeface="ＭＳ Ｐゴシック" charset="-128"/>
                <a:cs typeface="ＭＳ Ｐゴシック" charset="-128"/>
              </a:rPr>
              <a:t>Agric</a:t>
            </a:r>
            <a:r>
              <a:rPr lang="da-DK" sz="1200" dirty="0" smtClean="0">
                <a:solidFill>
                  <a:srgbClr val="FFC000"/>
                </a:solidFill>
                <a:ea typeface="ＭＳ Ｐゴシック" charset="-128"/>
                <a:cs typeface="ＭＳ Ｐゴシック" charset="-128"/>
              </a:rPr>
              <a:t> SEA from </a:t>
            </a:r>
            <a:r>
              <a:rPr lang="da-DK" sz="1200" dirty="0" err="1" smtClean="0">
                <a:solidFill>
                  <a:srgbClr val="FFC000"/>
                </a:solidFill>
                <a:ea typeface="ＭＳ Ｐゴシック" charset="-128"/>
                <a:cs typeface="ＭＳ Ｐゴシック" charset="-128"/>
              </a:rPr>
              <a:t>this</a:t>
            </a:r>
            <a:r>
              <a:rPr lang="da-DK" sz="1200" dirty="0" smtClean="0">
                <a:solidFill>
                  <a:srgbClr val="FFC000"/>
                </a:solidFill>
                <a:ea typeface="ＭＳ Ｐゴシック" charset="-128"/>
                <a:cs typeface="ＭＳ Ｐゴシック" charset="-128"/>
              </a:rPr>
              <a:t> </a:t>
            </a:r>
            <a:r>
              <a:rPr lang="da-DK" sz="1200" dirty="0" err="1" smtClean="0">
                <a:solidFill>
                  <a:srgbClr val="FFC000"/>
                </a:solidFill>
                <a:ea typeface="ＭＳ Ｐゴシック" charset="-128"/>
                <a:cs typeface="ＭＳ Ｐゴシック" charset="-128"/>
              </a:rPr>
              <a:t>year</a:t>
            </a:r>
            <a:r>
              <a:rPr lang="da-DK" sz="1200" dirty="0" smtClean="0">
                <a:solidFill>
                  <a:srgbClr val="FFC000"/>
                </a:solidFill>
                <a:ea typeface="ＭＳ Ｐゴシック" charset="-128"/>
                <a:cs typeface="ＭＳ Ｐゴシック" charset="-128"/>
              </a:rPr>
              <a:t> – </a:t>
            </a:r>
            <a:r>
              <a:rPr lang="da-DK" sz="1200" dirty="0" err="1" smtClean="0">
                <a:solidFill>
                  <a:srgbClr val="FFC000"/>
                </a:solidFill>
                <a:ea typeface="ＭＳ Ｐゴシック" charset="-128"/>
                <a:cs typeface="ＭＳ Ｐゴシック" charset="-128"/>
              </a:rPr>
              <a:t>we</a:t>
            </a:r>
            <a:r>
              <a:rPr lang="da-DK" sz="1200" dirty="0" smtClean="0">
                <a:solidFill>
                  <a:srgbClr val="FFC000"/>
                </a:solidFill>
                <a:ea typeface="ＭＳ Ｐゴシック" charset="-128"/>
                <a:cs typeface="ＭＳ Ｐゴシック" charset="-128"/>
              </a:rPr>
              <a:t> </a:t>
            </a:r>
            <a:r>
              <a:rPr lang="da-DK" sz="1200" dirty="0" err="1" smtClean="0">
                <a:solidFill>
                  <a:srgbClr val="FFC000"/>
                </a:solidFill>
                <a:ea typeface="ＭＳ Ｐゴシック" charset="-128"/>
                <a:cs typeface="ＭＳ Ｐゴシック" charset="-128"/>
              </a:rPr>
              <a:t>should</a:t>
            </a:r>
            <a:r>
              <a:rPr lang="da-DK" sz="1200" dirty="0" smtClean="0">
                <a:solidFill>
                  <a:srgbClr val="FFC000"/>
                </a:solidFill>
                <a:ea typeface="ＭＳ Ｐゴシック" charset="-128"/>
                <a:cs typeface="ＭＳ Ｐゴシック" charset="-128"/>
              </a:rPr>
              <a:t> </a:t>
            </a:r>
            <a:r>
              <a:rPr lang="da-DK" sz="1200" dirty="0" err="1" smtClean="0">
                <a:solidFill>
                  <a:srgbClr val="FFC000"/>
                </a:solidFill>
                <a:ea typeface="ＭＳ Ｐゴシック" charset="-128"/>
                <a:cs typeface="ＭＳ Ｐゴシック" charset="-128"/>
              </a:rPr>
              <a:t>refer</a:t>
            </a:r>
            <a:r>
              <a:rPr lang="da-DK" sz="1200" dirty="0" smtClean="0">
                <a:solidFill>
                  <a:srgbClr val="FFC000"/>
                </a:solidFill>
                <a:ea typeface="ＭＳ Ｐゴシック" charset="-128"/>
                <a:cs typeface="ＭＳ Ｐゴシック" charset="-128"/>
              </a:rPr>
              <a:t> to it as </a:t>
            </a:r>
            <a:r>
              <a:rPr lang="da-DK" sz="1200" dirty="0" err="1" smtClean="0">
                <a:solidFill>
                  <a:srgbClr val="FFC000"/>
                </a:solidFill>
                <a:ea typeface="ＭＳ Ｐゴシック" charset="-128"/>
                <a:cs typeface="ＭＳ Ｐゴシック" charset="-128"/>
              </a:rPr>
              <a:t>we</a:t>
            </a:r>
            <a:r>
              <a:rPr lang="da-DK" sz="1200" dirty="0" smtClean="0">
                <a:solidFill>
                  <a:srgbClr val="FFC000"/>
                </a:solidFill>
                <a:ea typeface="ＭＳ Ｐゴシック" charset="-128"/>
                <a:cs typeface="ＭＳ Ｐゴシック" charset="-128"/>
              </a:rPr>
              <a:t> </a:t>
            </a:r>
            <a:r>
              <a:rPr lang="da-DK" sz="1200" dirty="0" err="1" smtClean="0">
                <a:solidFill>
                  <a:srgbClr val="FFC000"/>
                </a:solidFill>
                <a:ea typeface="ＭＳ Ｐゴシック" charset="-128"/>
                <a:cs typeface="ＭＳ Ｐゴシック" charset="-128"/>
              </a:rPr>
              <a:t>funded</a:t>
            </a:r>
            <a:r>
              <a:rPr lang="da-DK" sz="1200" dirty="0" smtClean="0">
                <a:solidFill>
                  <a:srgbClr val="FFC000"/>
                </a:solidFill>
                <a:ea typeface="ＭＳ Ｐゴシック" charset="-128"/>
                <a:cs typeface="ＭＳ Ｐゴシック" charset="-128"/>
              </a:rPr>
              <a:t> it and it </a:t>
            </a:r>
            <a:r>
              <a:rPr lang="da-DK" sz="1200" dirty="0" err="1" smtClean="0">
                <a:solidFill>
                  <a:srgbClr val="FFC000"/>
                </a:solidFill>
                <a:ea typeface="ＭＳ Ｐゴシック" charset="-128"/>
                <a:cs typeface="ＭＳ Ｐゴシック" charset="-128"/>
              </a:rPr>
              <a:t>seems</a:t>
            </a:r>
            <a:r>
              <a:rPr lang="da-DK" sz="1200" dirty="0" smtClean="0">
                <a:solidFill>
                  <a:srgbClr val="FFC000"/>
                </a:solidFill>
                <a:ea typeface="ＭＳ Ｐゴシック" charset="-128"/>
                <a:cs typeface="ＭＳ Ｐゴシック" charset="-128"/>
              </a:rPr>
              <a:t> to </a:t>
            </a:r>
            <a:r>
              <a:rPr lang="da-DK" sz="1200" dirty="0" err="1" smtClean="0">
                <a:solidFill>
                  <a:srgbClr val="FFC000"/>
                </a:solidFill>
                <a:ea typeface="ＭＳ Ｐゴシック" charset="-128"/>
                <a:cs typeface="ＭＳ Ｐゴシック" charset="-128"/>
              </a:rPr>
              <a:t>be</a:t>
            </a:r>
            <a:r>
              <a:rPr lang="da-DK" sz="1200" dirty="0" smtClean="0">
                <a:solidFill>
                  <a:srgbClr val="FFC000"/>
                </a:solidFill>
                <a:ea typeface="ＭＳ Ｐゴシック" charset="-128"/>
                <a:cs typeface="ＭＳ Ｐゴシック" charset="-128"/>
              </a:rPr>
              <a:t> </a:t>
            </a:r>
            <a:r>
              <a:rPr lang="da-DK" sz="1200" dirty="0" err="1" smtClean="0">
                <a:solidFill>
                  <a:srgbClr val="FFC000"/>
                </a:solidFill>
                <a:ea typeface="ＭＳ Ｐゴシック" charset="-128"/>
                <a:cs typeface="ＭＳ Ｐゴシック" charset="-128"/>
              </a:rPr>
              <a:t>quite</a:t>
            </a:r>
            <a:r>
              <a:rPr lang="da-DK" sz="1200" dirty="0" smtClean="0">
                <a:solidFill>
                  <a:srgbClr val="FFC000"/>
                </a:solidFill>
                <a:ea typeface="ＭＳ Ｐゴシック" charset="-128"/>
                <a:cs typeface="ＭＳ Ｐゴシック" charset="-128"/>
              </a:rPr>
              <a:t> </a:t>
            </a:r>
            <a:r>
              <a:rPr lang="da-DK" sz="1200" dirty="0" err="1" smtClean="0">
                <a:solidFill>
                  <a:srgbClr val="FFC000"/>
                </a:solidFill>
                <a:ea typeface="ＭＳ Ｐゴシック" charset="-128"/>
                <a:cs typeface="ＭＳ Ｐゴシック" charset="-128"/>
              </a:rPr>
              <a:t>good</a:t>
            </a:r>
            <a:r>
              <a:rPr lang="da-DK" sz="1200" dirty="0" smtClean="0">
                <a:solidFill>
                  <a:srgbClr val="FFC000"/>
                </a:solidFill>
                <a:ea typeface="ＭＳ Ｐゴシック" charset="-128"/>
                <a:cs typeface="ＭＳ Ｐゴシック" charset="-128"/>
              </a:rPr>
              <a:t>. Did I send </a:t>
            </a:r>
            <a:r>
              <a:rPr lang="da-DK" sz="1200" dirty="0" err="1" smtClean="0">
                <a:solidFill>
                  <a:srgbClr val="FFC000"/>
                </a:solidFill>
                <a:ea typeface="ＭＳ Ｐゴシック" charset="-128"/>
                <a:cs typeface="ＭＳ Ｐゴシック" charset="-128"/>
              </a:rPr>
              <a:t>you</a:t>
            </a:r>
            <a:r>
              <a:rPr lang="da-DK" sz="1200" dirty="0" smtClean="0">
                <a:solidFill>
                  <a:srgbClr val="FFC000"/>
                </a:solidFill>
                <a:ea typeface="ＭＳ Ｐゴシック" charset="-128"/>
                <a:cs typeface="ＭＳ Ｐゴシック" charset="-128"/>
              </a:rPr>
              <a:t> the </a:t>
            </a:r>
            <a:r>
              <a:rPr lang="da-DK" sz="1200" dirty="0" err="1" smtClean="0">
                <a:solidFill>
                  <a:srgbClr val="FFC000"/>
                </a:solidFill>
                <a:ea typeface="ＭＳ Ｐゴシック" charset="-128"/>
                <a:cs typeface="ＭＳ Ｐゴシック" charset="-128"/>
              </a:rPr>
              <a:t>report</a:t>
            </a:r>
            <a:r>
              <a:rPr lang="da-DK" sz="1200" dirty="0" smtClean="0">
                <a:solidFill>
                  <a:srgbClr val="FFC000"/>
                </a:solidFill>
                <a:ea typeface="ＭＳ Ｐゴシック" charset="-128"/>
                <a:cs typeface="ＭＳ Ｐゴシック" charset="-128"/>
              </a:rPr>
              <a:t> from the </a:t>
            </a:r>
            <a:r>
              <a:rPr lang="da-DK" sz="1200" dirty="0" err="1" smtClean="0">
                <a:solidFill>
                  <a:srgbClr val="FFC000"/>
                </a:solidFill>
                <a:ea typeface="ＭＳ Ｐゴシック" charset="-128"/>
                <a:cs typeface="ＭＳ Ｐゴシック" charset="-128"/>
              </a:rPr>
              <a:t>Agric</a:t>
            </a:r>
            <a:r>
              <a:rPr lang="da-DK" sz="1200" dirty="0" smtClean="0">
                <a:solidFill>
                  <a:srgbClr val="FFC000"/>
                </a:solidFill>
                <a:ea typeface="ＭＳ Ｐゴシック" charset="-128"/>
                <a:cs typeface="ＭＳ Ｐゴシック" charset="-128"/>
              </a:rPr>
              <a:t> and CC Hot </a:t>
            </a:r>
            <a:r>
              <a:rPr lang="da-DK" sz="1200" dirty="0" err="1" smtClean="0">
                <a:solidFill>
                  <a:srgbClr val="FFC000"/>
                </a:solidFill>
                <a:ea typeface="ＭＳ Ｐゴシック" charset="-128"/>
                <a:cs typeface="ＭＳ Ｐゴシック" charset="-128"/>
              </a:rPr>
              <a:t>Topic</a:t>
            </a:r>
            <a:r>
              <a:rPr lang="da-DK" sz="1200" dirty="0" smtClean="0">
                <a:solidFill>
                  <a:srgbClr val="FFC000"/>
                </a:solidFill>
                <a:ea typeface="ＭＳ Ｐゴシック" charset="-128"/>
                <a:cs typeface="ＭＳ Ｐゴシック" charset="-128"/>
              </a:rPr>
              <a:t> Day?</a:t>
            </a:r>
            <a:endParaRPr lang="da-DK" sz="1200" dirty="0" smtClean="0">
              <a:solidFill>
                <a:srgbClr val="FFC000"/>
              </a:solidFill>
              <a:ea typeface="ＭＳ Ｐゴシック" charset="-128"/>
              <a:cs typeface="ＭＳ Ｐゴシック" charset="-128"/>
            </a:endParaRPr>
          </a:p>
          <a:p>
            <a:endParaRPr lang="en-US" dirty="0"/>
          </a:p>
        </p:txBody>
      </p:sp>
      <p:sp>
        <p:nvSpPr>
          <p:cNvPr id="5124" name="Slide Number Placeholder 4"/>
          <p:cNvSpPr>
            <a:spLocks noGrp="1"/>
          </p:cNvSpPr>
          <p:nvPr>
            <p:ph type="sldNum" sz="quarter" idx="12"/>
          </p:nvPr>
        </p:nvSpPr>
        <p:spPr>
          <a:noFill/>
        </p:spPr>
        <p:txBody>
          <a:bodyPr/>
          <a:lstStyle/>
          <a:p>
            <a:fld id="{0657ED24-079D-40FA-A7F2-35F33921242B}" type="slidenum">
              <a:rPr lang="en-GB" smtClean="0">
                <a:latin typeface="Verdana" pitchFamily="34" charset="0"/>
                <a:ea typeface="ＭＳ Ｐゴシック" pitchFamily="34" charset="-128"/>
              </a:rPr>
              <a:pPr/>
              <a:t>1</a:t>
            </a:fld>
            <a:endParaRPr lang="en-GB" smtClean="0">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t="12083"/>
          <a:stretch/>
        </p:blipFill>
        <p:spPr bwMode="auto">
          <a:xfrm>
            <a:off x="13986" y="828674"/>
            <a:ext cx="917575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idx="10"/>
          </p:nvPr>
        </p:nvSpPr>
        <p:spPr>
          <a:xfrm>
            <a:off x="5057775" y="1397000"/>
            <a:ext cx="2678113" cy="366713"/>
          </a:xfrm>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ts val="1266"/>
              </a:lnSpc>
              <a:spcAft>
                <a:spcPts val="0"/>
              </a:spcAft>
              <a:buFontTx/>
              <a:buNone/>
              <a:defRPr/>
            </a:pPr>
            <a:r>
              <a:rPr lang="en-US" sz="1300" spc="-42" dirty="0">
                <a:solidFill>
                  <a:srgbClr val="006E92"/>
                </a:solidFill>
              </a:rPr>
              <a:t>Each scenario has its own distribution of </a:t>
            </a:r>
            <a:r>
              <a:rPr lang="en-US" sz="1300" spc="11" dirty="0">
                <a:solidFill>
                  <a:srgbClr val="006E92"/>
                </a:solidFill>
              </a:rPr>
              <a:t>probability for rainfall </a:t>
            </a:r>
          </a:p>
        </p:txBody>
      </p:sp>
      <p:sp>
        <p:nvSpPr>
          <p:cNvPr id="31749" name="Text Placeholder 9"/>
          <p:cNvSpPr>
            <a:spLocks noGrp="1"/>
          </p:cNvSpPr>
          <p:nvPr>
            <p:ph type="body" idx="10"/>
          </p:nvPr>
        </p:nvSpPr>
        <p:spPr>
          <a:xfrm>
            <a:off x="276225" y="1124744"/>
            <a:ext cx="4289425" cy="479425"/>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6000"/>
              </a:lnSpc>
              <a:buFontTx/>
              <a:buNone/>
            </a:pPr>
            <a:r>
              <a:rPr lang="en-US" sz="1300" dirty="0" smtClean="0">
                <a:solidFill>
                  <a:srgbClr val="006E92"/>
                </a:solidFill>
              </a:rPr>
              <a:t>Scenarios are built to reflect potential outcome of climate change </a:t>
            </a:r>
            <a:r>
              <a:rPr lang="en-US" sz="1300" dirty="0" smtClean="0">
                <a:solidFill>
                  <a:srgbClr val="006E92"/>
                </a:solidFill>
              </a:rPr>
              <a:t> </a:t>
            </a:r>
            <a:r>
              <a:rPr lang="en-US" sz="1300" b="1" dirty="0" smtClean="0">
                <a:solidFill>
                  <a:srgbClr val="00B050"/>
                </a:solidFill>
              </a:rPr>
              <a:t>- EXCELLENT example it seems  - but would split on two slides</a:t>
            </a:r>
            <a:endParaRPr lang="en-US" sz="1300" b="1" dirty="0" smtClean="0">
              <a:solidFill>
                <a:srgbClr val="00B050"/>
              </a:solidFill>
            </a:endParaRPr>
          </a:p>
        </p:txBody>
      </p:sp>
      <p:sp>
        <p:nvSpPr>
          <p:cNvPr id="11" name="Text Placeholder 10"/>
          <p:cNvSpPr>
            <a:spLocks noGrp="1"/>
          </p:cNvSpPr>
          <p:nvPr>
            <p:ph type="body" idx="10"/>
          </p:nvPr>
        </p:nvSpPr>
        <p:spPr>
          <a:xfrm>
            <a:off x="3938588" y="5143500"/>
            <a:ext cx="384175" cy="152400"/>
          </a:xfrm>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6399"/>
              </a:lnSpc>
              <a:spcAft>
                <a:spcPts val="0"/>
              </a:spcAft>
              <a:buFontTx/>
              <a:buNone/>
              <a:defRPr/>
            </a:pPr>
            <a:r>
              <a:rPr lang="en-US" sz="1200" b="1" spc="-42" dirty="0">
                <a:solidFill>
                  <a:srgbClr val="2E2E2E"/>
                </a:solidFill>
              </a:rPr>
              <a:t>+50% </a:t>
            </a:r>
          </a:p>
        </p:txBody>
      </p:sp>
      <p:sp>
        <p:nvSpPr>
          <p:cNvPr id="12" name="Text Placeholder 11"/>
          <p:cNvSpPr>
            <a:spLocks noGrp="1"/>
          </p:cNvSpPr>
          <p:nvPr>
            <p:ph type="body" idx="10"/>
          </p:nvPr>
        </p:nvSpPr>
        <p:spPr>
          <a:xfrm>
            <a:off x="3944938" y="5311775"/>
            <a:ext cx="325437" cy="165100"/>
          </a:xfrm>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3119"/>
              </a:lnSpc>
              <a:spcAft>
                <a:spcPts val="0"/>
              </a:spcAft>
              <a:buFontTx/>
              <a:buNone/>
              <a:defRPr/>
            </a:pPr>
            <a:r>
              <a:rPr lang="en-US" sz="1200" b="1" spc="-148" dirty="0">
                <a:solidFill>
                  <a:srgbClr val="2E2E2E"/>
                </a:solidFill>
              </a:rPr>
              <a:t>Max</a:t>
            </a:r>
            <a:r>
              <a:rPr lang="en-US" sz="1200" b="1" spc="-148" baseline="30000" dirty="0">
                <a:solidFill>
                  <a:srgbClr val="2E2E2E"/>
                </a:solidFill>
              </a:rPr>
              <a:t>1</a:t>
            </a:r>
            <a:r>
              <a:rPr lang="en-US" sz="200" b="1" spc="-148" dirty="0">
                <a:solidFill>
                  <a:srgbClr val="2E2E2E"/>
                </a:solidFill>
              </a:rPr>
              <a:t> </a:t>
            </a:r>
          </a:p>
        </p:txBody>
      </p:sp>
      <p:sp>
        <p:nvSpPr>
          <p:cNvPr id="31752" name="Text Placeholder 12"/>
          <p:cNvSpPr>
            <a:spLocks noGrp="1"/>
          </p:cNvSpPr>
          <p:nvPr>
            <p:ph type="body" idx="10"/>
          </p:nvPr>
        </p:nvSpPr>
        <p:spPr>
          <a:xfrm>
            <a:off x="2362200" y="5643563"/>
            <a:ext cx="1752600" cy="452437"/>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ts val="1263"/>
              </a:lnSpc>
              <a:buFontTx/>
              <a:buNone/>
            </a:pPr>
            <a:r>
              <a:rPr lang="en-US" sz="1200" b="1" smtClean="0">
                <a:solidFill>
                  <a:srgbClr val="2E2E2E"/>
                </a:solidFill>
              </a:rPr>
              <a:t>Change in variability </a:t>
            </a:r>
            <a:r>
              <a:rPr lang="en-US" sz="1200" smtClean="0">
                <a:solidFill>
                  <a:srgbClr val="2E2E2E"/>
                </a:solidFill>
              </a:rPr>
              <a:t>(Standard deviation) </a:t>
            </a:r>
          </a:p>
        </p:txBody>
      </p:sp>
      <p:sp>
        <p:nvSpPr>
          <p:cNvPr id="14" name="Text Placeholder 13"/>
          <p:cNvSpPr>
            <a:spLocks noGrp="1"/>
          </p:cNvSpPr>
          <p:nvPr>
            <p:ph type="body" idx="10"/>
          </p:nvPr>
        </p:nvSpPr>
        <p:spPr>
          <a:xfrm>
            <a:off x="2743200" y="5143500"/>
            <a:ext cx="587375" cy="365125"/>
          </a:xfrm>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999"/>
              </a:lnSpc>
              <a:spcAft>
                <a:spcPts val="0"/>
              </a:spcAft>
              <a:buFontTx/>
              <a:buNone/>
              <a:defRPr/>
            </a:pPr>
            <a:r>
              <a:rPr lang="en-US" sz="1200" b="1" dirty="0">
                <a:solidFill>
                  <a:srgbClr val="2E2E2E"/>
                </a:solidFill>
              </a:rPr>
              <a:t>+25% </a:t>
            </a:r>
            <a:r>
              <a:rPr lang="en-US" sz="1200" b="1" spc="-42" dirty="0">
                <a:solidFill>
                  <a:srgbClr val="2E2E2E"/>
                </a:solidFill>
              </a:rPr>
              <a:t>Average </a:t>
            </a:r>
          </a:p>
        </p:txBody>
      </p:sp>
      <p:sp>
        <p:nvSpPr>
          <p:cNvPr id="15" name="Text Placeholder 14"/>
          <p:cNvSpPr>
            <a:spLocks noGrp="1"/>
          </p:cNvSpPr>
          <p:nvPr>
            <p:ph type="body" idx="10"/>
          </p:nvPr>
        </p:nvSpPr>
        <p:spPr>
          <a:xfrm>
            <a:off x="1527175" y="5143500"/>
            <a:ext cx="768350" cy="365125"/>
          </a:xfrm>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6399"/>
              </a:lnSpc>
              <a:spcAft>
                <a:spcPts val="0"/>
              </a:spcAft>
              <a:buFontTx/>
              <a:buNone/>
              <a:defRPr/>
            </a:pPr>
            <a:r>
              <a:rPr lang="en-US" sz="1200" b="1" dirty="0">
                <a:solidFill>
                  <a:srgbClr val="2E2E2E"/>
                </a:solidFill>
              </a:rPr>
              <a:t>0% </a:t>
            </a:r>
          </a:p>
          <a:p>
            <a:pPr marL="0" indent="0">
              <a:lnSpc>
                <a:spcPct val="95999"/>
              </a:lnSpc>
              <a:spcBef>
                <a:spcPts val="0"/>
              </a:spcBef>
              <a:spcAft>
                <a:spcPts val="0"/>
              </a:spcAft>
              <a:buFontTx/>
              <a:buNone/>
              <a:defRPr/>
            </a:pPr>
            <a:r>
              <a:rPr lang="en-US" sz="1200" b="1" spc="-42" dirty="0">
                <a:solidFill>
                  <a:srgbClr val="2E2E2E"/>
                </a:solidFill>
              </a:rPr>
              <a:t>No change </a:t>
            </a:r>
          </a:p>
        </p:txBody>
      </p:sp>
      <p:sp>
        <p:nvSpPr>
          <p:cNvPr id="31756" name="Text Placeholder 16"/>
          <p:cNvSpPr>
            <a:spLocks noGrp="1"/>
          </p:cNvSpPr>
          <p:nvPr>
            <p:ph type="body" idx="10"/>
          </p:nvPr>
        </p:nvSpPr>
        <p:spPr>
          <a:xfrm>
            <a:off x="5389563" y="5214938"/>
            <a:ext cx="3525837" cy="541337"/>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6000"/>
              </a:lnSpc>
              <a:buFontTx/>
              <a:buNone/>
              <a:tabLst>
                <a:tab pos="541338" algn="l"/>
                <a:tab pos="1181100" algn="l"/>
                <a:tab pos="1808163" algn="l"/>
                <a:tab pos="2447925" algn="l"/>
                <a:tab pos="3357563" algn="r"/>
              </a:tabLst>
            </a:pPr>
            <a:r>
              <a:rPr lang="en-US" sz="1200" smtClean="0">
                <a:solidFill>
                  <a:srgbClr val="2E2E2E"/>
                </a:solidFill>
              </a:rPr>
              <a:t>0         200         400         600         800        1000 </a:t>
            </a:r>
          </a:p>
          <a:p>
            <a:pPr marL="0" indent="0" algn="r">
              <a:lnSpc>
                <a:spcPct val="85000"/>
              </a:lnSpc>
              <a:spcBef>
                <a:spcPts val="375"/>
              </a:spcBef>
              <a:buFontTx/>
              <a:buNone/>
              <a:tabLst>
                <a:tab pos="541338" algn="l"/>
                <a:tab pos="1181100" algn="l"/>
                <a:tab pos="1808163" algn="l"/>
                <a:tab pos="2447925" algn="l"/>
                <a:tab pos="3357563" algn="r"/>
              </a:tabLst>
            </a:pPr>
            <a:r>
              <a:rPr lang="en-US" sz="1200" b="1" smtClean="0">
                <a:solidFill>
                  <a:srgbClr val="2E2E2E"/>
                </a:solidFill>
              </a:rPr>
              <a:t>Rainfall </a:t>
            </a:r>
          </a:p>
          <a:p>
            <a:pPr marL="0" indent="0" algn="r">
              <a:lnSpc>
                <a:spcPct val="83000"/>
              </a:lnSpc>
              <a:spcBef>
                <a:spcPct val="0"/>
              </a:spcBef>
              <a:buFontTx/>
              <a:buNone/>
              <a:tabLst>
                <a:tab pos="541338" algn="l"/>
                <a:tab pos="1181100" algn="l"/>
                <a:tab pos="1808163" algn="l"/>
                <a:tab pos="2447925" algn="l"/>
                <a:tab pos="3357563" algn="r"/>
              </a:tabLst>
            </a:pPr>
            <a:r>
              <a:rPr lang="en-US" sz="1200" smtClean="0">
                <a:solidFill>
                  <a:srgbClr val="2E2E2E"/>
                </a:solidFill>
              </a:rPr>
              <a:t>mm </a:t>
            </a:r>
          </a:p>
        </p:txBody>
      </p:sp>
      <p:graphicFrame>
        <p:nvGraphicFramePr>
          <p:cNvPr id="20" name="table 20"/>
          <p:cNvGraphicFramePr>
            <a:graphicFrameLocks noGrp="1"/>
          </p:cNvGraphicFramePr>
          <p:nvPr/>
        </p:nvGraphicFramePr>
        <p:xfrm>
          <a:off x="498475" y="1752600"/>
          <a:ext cx="4802188" cy="3316291"/>
        </p:xfrm>
        <a:graphic>
          <a:graphicData uri="http://schemas.openxmlformats.org/drawingml/2006/table">
            <a:tbl>
              <a:tblPr/>
              <a:tblGrid>
                <a:gridCol w="873125"/>
                <a:gridCol w="1173163"/>
                <a:gridCol w="1136650"/>
                <a:gridCol w="1195387"/>
                <a:gridCol w="423863"/>
              </a:tblGrid>
              <a:tr h="207963">
                <a:tc rowSpan="2">
                  <a:txBody>
                    <a:bodyPr/>
                    <a:lstStyle/>
                    <a:p>
                      <a:pPr marL="0" marR="0" lvl="0" indent="0" algn="ctr" defTabSz="914400" rtl="0" eaLnBrk="1" fontAlgn="base" latinLnBrk="0" hangingPunct="1">
                        <a:lnSpc>
                          <a:spcPct val="96000"/>
                        </a:lnSpc>
                        <a:spcBef>
                          <a:spcPts val="1438"/>
                        </a:spcBef>
                        <a:spcAft>
                          <a:spcPct val="0"/>
                        </a:spcAft>
                        <a:buClrTx/>
                        <a:buSzTx/>
                        <a:buFontTx/>
                        <a:buNone/>
                        <a:tabLst/>
                      </a:pPr>
                      <a:r>
                        <a:rPr kumimoji="0" lang="en-US" sz="1200" b="1" i="0" u="none" strike="noStrike" cap="none" normalizeH="0" baseline="0" dirty="0" smtClean="0">
                          <a:ln>
                            <a:noFill/>
                          </a:ln>
                          <a:solidFill>
                            <a:srgbClr val="2E2E2E"/>
                          </a:solidFill>
                          <a:effectLst/>
                          <a:latin typeface="Arial" charset="0"/>
                        </a:rPr>
                        <a:t>No change </a:t>
                      </a:r>
                    </a:p>
                  </a:txBody>
                  <a:tcPr marL="0" marR="0" marT="0" marB="0" anchor="b"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c rowSpan="2">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200" b="0" i="0" u="none" strike="noStrike" cap="none" normalizeH="0" baseline="0" dirty="0" smtClean="0">
                          <a:ln>
                            <a:noFill/>
                          </a:ln>
                          <a:solidFill>
                            <a:srgbClr val="2E2E2E"/>
                          </a:solidFill>
                          <a:effectLst/>
                          <a:latin typeface="Arial" charset="0"/>
                        </a:rPr>
                        <a:t> </a:t>
                      </a:r>
                      <a:r>
                        <a:rPr kumimoji="0" lang="fr-FR" sz="3800" b="0" i="0" u="none" strike="noStrike" cap="none" normalizeH="0" baseline="0" dirty="0" smtClean="0">
                          <a:ln>
                            <a:noFill/>
                          </a:ln>
                          <a:solidFill>
                            <a:schemeClr val="tx1"/>
                          </a:solidFill>
                          <a:effectLst/>
                          <a:latin typeface="Arial" charset="0"/>
                        </a:rPr>
                        <a:t/>
                      </a:r>
                      <a:br>
                        <a:rPr kumimoji="0" lang="fr-FR" sz="38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rgbClr val="2E2E2E"/>
                          </a:solidFill>
                          <a:effectLst/>
                          <a:latin typeface="Arial" charset="0"/>
                        </a:rPr>
                        <a:t> </a:t>
                      </a:r>
                    </a:p>
                  </a:txBody>
                  <a:tcPr marL="0" marR="0" marT="0" marB="0" horzOverflow="overflow">
                    <a:lnL>
                      <a:noFill/>
                    </a:lnL>
                    <a:lnR>
                      <a:noFill/>
                    </a:lnR>
                    <a:lnT>
                      <a:noFill/>
                    </a:lnT>
                    <a:lnB>
                      <a:noFill/>
                    </a:lnB>
                    <a:lnTlToBr>
                      <a:noFill/>
                    </a:lnTlToBr>
                    <a:lnBlToTr>
                      <a:noFill/>
                    </a:lnBlToTr>
                    <a:noFill/>
                  </a:tcPr>
                </a:tc>
              </a:tr>
              <a:tr h="511175">
                <a:tc vMerge="1">
                  <a:txBody>
                    <a:bodyPr/>
                    <a:lstStyle/>
                    <a:p>
                      <a:endParaRPr lang="fr-FR"/>
                    </a:p>
                  </a:txBody>
                  <a:tcPr/>
                </a:tc>
                <a:tc>
                  <a:txBody>
                    <a:bodyPr/>
                    <a:lstStyle/>
                    <a:p>
                      <a:pPr marL="0" marR="0" lvl="0" indent="0" algn="ctr" defTabSz="914400" rtl="0" eaLnBrk="1" fontAlgn="base" latinLnBrk="0" hangingPunct="1">
                        <a:lnSpc>
                          <a:spcPct val="96000"/>
                        </a:lnSpc>
                        <a:spcBef>
                          <a:spcPts val="538"/>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Scenario 1 </a:t>
                      </a:r>
                      <a:r>
                        <a:rPr kumimoji="0" lang="fr-FR" sz="3800" b="0" i="0" u="none" strike="noStrike" cap="none" normalizeH="0" baseline="0" dirty="0" smtClean="0">
                          <a:ln>
                            <a:noFill/>
                          </a:ln>
                          <a:solidFill>
                            <a:schemeClr val="tx1"/>
                          </a:solidFill>
                          <a:effectLst/>
                          <a:latin typeface="Arial" charset="0"/>
                        </a:rPr>
                        <a:t/>
                      </a:r>
                      <a:br>
                        <a:rPr kumimoji="0" lang="fr-FR" sz="3800" b="0" i="0" u="none" strike="noStrike" cap="none" normalizeH="0" baseline="0" dirty="0" smtClean="0">
                          <a:ln>
                            <a:noFill/>
                          </a:ln>
                          <a:solidFill>
                            <a:schemeClr val="tx1"/>
                          </a:solidFill>
                          <a:effectLst/>
                          <a:latin typeface="Arial" charset="0"/>
                        </a:rPr>
                      </a:br>
                      <a:r>
                        <a:rPr kumimoji="0" lang="en-US" sz="1200" b="1" i="0" u="none" strike="noStrike" cap="none" normalizeH="0" baseline="0" dirty="0" smtClean="0">
                          <a:ln>
                            <a:noFill/>
                          </a:ln>
                          <a:solidFill>
                            <a:srgbClr val="FFFFFF"/>
                          </a:solidFill>
                          <a:effectLst/>
                          <a:latin typeface="Arial" charset="0"/>
                        </a:rPr>
                        <a:t>No climate </a:t>
                      </a:r>
                    </a:p>
                  </a:txBody>
                  <a:tcPr marL="0" marR="0" marT="0" marB="0" anchor="b"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vMerge="1">
                  <a:txBody>
                    <a:bodyPr/>
                    <a:lstStyle/>
                    <a:p>
                      <a:endParaRPr lang="fr-FR"/>
                    </a:p>
                  </a:txBody>
                  <a:tcPr/>
                </a:tc>
              </a:tr>
              <a:tr h="428625">
                <a:tc>
                  <a:txBody>
                    <a:bodyPr/>
                    <a:lstStyle/>
                    <a:p>
                      <a:pPr marL="269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smtClean="0">
                          <a:ln>
                            <a:noFill/>
                          </a:ln>
                          <a:solidFill>
                            <a:srgbClr val="2E2E2E"/>
                          </a:solidFill>
                          <a:effectLst/>
                          <a:latin typeface="Arial" charset="0"/>
                        </a:rPr>
                        <a:t>0% </a:t>
                      </a:r>
                    </a:p>
                  </a:txBody>
                  <a:tcPr marL="0" marR="0" marT="0" marB="0" horzOverflow="overflow">
                    <a:lnL>
                      <a:noFill/>
                    </a:lnL>
                    <a:lnR>
                      <a:noFill/>
                    </a:lnR>
                    <a:lnT>
                      <a:noFill/>
                    </a:lnT>
                    <a:lnB>
                      <a:noFill/>
                    </a:lnB>
                    <a:lnTlToBr>
                      <a:noFill/>
                    </a:lnTlToBr>
                    <a:lnBlToTr>
                      <a:noFill/>
                    </a:lnBlToTr>
                    <a:noFill/>
                  </a:tcPr>
                </a:tc>
                <a:tc>
                  <a:txBody>
                    <a:bodyPr/>
                    <a:lstStyle/>
                    <a:p>
                      <a:pPr marL="1793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change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endParaRPr kumimoji="0" lang="en-US" sz="1200" b="0" i="0" u="none" strike="noStrike" cap="none" normalizeH="0" baseline="0" smtClean="0">
                        <a:ln>
                          <a:noFill/>
                        </a:ln>
                        <a:solidFill>
                          <a:srgbClr val="2E2E2E"/>
                        </a:solidFill>
                        <a:effectLst/>
                        <a:latin typeface="Arial" charset="0"/>
                      </a:endParaRPr>
                    </a:p>
                  </a:txBody>
                  <a:tcPr marL="0" marR="0" marT="0" marB="0" horzOverflow="overflow">
                    <a:lnL>
                      <a:noFill/>
                    </a:lnL>
                    <a:lnR>
                      <a:noFill/>
                    </a:lnR>
                    <a:lnT>
                      <a:noFill/>
                    </a:lnT>
                    <a:lnB>
                      <a:noFill/>
                    </a:lnB>
                    <a:lnTlToBr>
                      <a:noFill/>
                    </a:lnTlToBr>
                    <a:lnBlToTr>
                      <a:noFill/>
                    </a:lnBlToTr>
                    <a:noFill/>
                  </a:tcPr>
                </a:tc>
              </a:tr>
              <a:tr h="207963">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r>
                        <a:rPr kumimoji="0" lang="en-US" sz="1200" b="0" i="0" u="none" strike="noStrike" cap="none" normalizeH="0" baseline="0" smtClean="0">
                          <a:ln>
                            <a:noFill/>
                          </a:ln>
                          <a:solidFill>
                            <a:srgbClr val="2E2E2E"/>
                          </a:solidFill>
                          <a:effectLst/>
                          <a:latin typeface="Arial" charset="0"/>
                        </a:rPr>
                        <a:t> </a:t>
                      </a:r>
                    </a:p>
                  </a:txBody>
                  <a:tcPr marL="0" marR="0" marT="0" marB="0" anchor="ctr" horzOverflow="overflow">
                    <a:lnL>
                      <a:noFill/>
                    </a:lnL>
                    <a:lnR>
                      <a:noFill/>
                    </a:lnR>
                    <a:lnT>
                      <a:noFill/>
                    </a:lnT>
                    <a:lnB>
                      <a:noFill/>
                    </a:lnB>
                    <a:lnTlToBr>
                      <a:noFill/>
                    </a:lnTlToBr>
                    <a:lnBlToTr>
                      <a:noFill/>
                    </a:lnBlToTr>
                    <a:noFill/>
                  </a:tcPr>
                </a:tc>
              </a:tr>
              <a:tr h="207963">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9683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Scenario 2 </a:t>
                      </a:r>
                    </a:p>
                  </a:txBody>
                  <a:tcPr marL="0" marR="0" marT="0" marB="0" anchor="ctr"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r>
              <a:tr h="369888">
                <a:tc>
                  <a:txBody>
                    <a:bodyPr/>
                    <a:lstStyle/>
                    <a:p>
                      <a:pPr marL="269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smtClean="0">
                          <a:ln>
                            <a:noFill/>
                          </a:ln>
                          <a:solidFill>
                            <a:srgbClr val="2E2E2E"/>
                          </a:solidFill>
                          <a:effectLst/>
                          <a:latin typeface="Arial" charset="0"/>
                        </a:rPr>
                        <a:t>Average </a:t>
                      </a:r>
                    </a:p>
                    <a:p>
                      <a:pPr marL="26988" marR="0" lvl="0" indent="0" algn="l" defTabSz="914400" rtl="0" eaLnBrk="1" fontAlgn="base" latinLnBrk="0" hangingPunct="1">
                        <a:lnSpc>
                          <a:spcPct val="83000"/>
                        </a:lnSpc>
                        <a:spcBef>
                          <a:spcPct val="0"/>
                        </a:spcBef>
                        <a:spcAft>
                          <a:spcPct val="0"/>
                        </a:spcAft>
                        <a:buClrTx/>
                        <a:buSzTx/>
                        <a:buFontTx/>
                        <a:buNone/>
                        <a:tabLst/>
                      </a:pPr>
                      <a:r>
                        <a:rPr kumimoji="0" lang="en-US" sz="1200" b="1" i="0" u="none" strike="noStrike" cap="none" normalizeH="0" baseline="0" smtClean="0">
                          <a:ln>
                            <a:noFill/>
                          </a:ln>
                          <a:solidFill>
                            <a:srgbClr val="2E2E2E"/>
                          </a:solidFill>
                          <a:effectLst/>
                          <a:latin typeface="Arial" charset="0"/>
                        </a:rPr>
                        <a:t>-10%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9683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Consensus climate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r>
                        <a:rPr kumimoji="0" lang="en-US" sz="1200" b="0" i="0" u="none" strike="noStrike" cap="none" normalizeH="0" baseline="0" smtClean="0">
                          <a:ln>
                            <a:noFill/>
                          </a:ln>
                          <a:solidFill>
                            <a:srgbClr val="2E2E2E"/>
                          </a:solidFill>
                          <a:effectLst/>
                          <a:latin typeface="Arial" charset="0"/>
                        </a:rPr>
                        <a:t> </a:t>
                      </a:r>
                    </a:p>
                  </a:txBody>
                  <a:tcPr marL="0" marR="0" marT="0" marB="0" anchor="ctr" horzOverflow="overflow">
                    <a:lnL>
                      <a:noFill/>
                    </a:lnL>
                    <a:lnR>
                      <a:noFill/>
                    </a:lnR>
                    <a:lnT>
                      <a:noFill/>
                    </a:lnT>
                    <a:lnB>
                      <a:noFill/>
                    </a:lnB>
                    <a:lnTlToBr>
                      <a:noFill/>
                    </a:lnTlToBr>
                    <a:lnBlToTr>
                      <a:noFill/>
                    </a:lnBlToTr>
                    <a:noFill/>
                  </a:tcPr>
                </a:tc>
              </a:tr>
              <a:tr h="285750">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9683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change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r>
                        <a:rPr kumimoji="0" lang="en-US" sz="1200" b="0" i="0" u="none" strike="noStrike" cap="none" normalizeH="0" baseline="0" smtClean="0">
                          <a:ln>
                            <a:noFill/>
                          </a:ln>
                          <a:solidFill>
                            <a:srgbClr val="2E2E2E"/>
                          </a:solidFill>
                          <a:effectLst/>
                          <a:latin typeface="Arial" charset="0"/>
                        </a:rPr>
                        <a:t> </a:t>
                      </a:r>
                    </a:p>
                  </a:txBody>
                  <a:tcPr marL="0" marR="0" marT="0" marB="0" anchor="ctr"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174625"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Scenario 3 </a:t>
                      </a:r>
                    </a:p>
                  </a:txBody>
                  <a:tcPr marL="0" marR="0" marT="0" marB="0" anchor="b"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ts val="363"/>
                        </a:spcBef>
                        <a:spcAft>
                          <a:spcPct val="0"/>
                        </a:spcAft>
                        <a:buClrTx/>
                        <a:buSzTx/>
                        <a:buFontTx/>
                        <a:buNone/>
                        <a:tabLst>
                          <a:tab pos="138113" algn="dec"/>
                        </a:tabLst>
                      </a:pPr>
                      <a:r>
                        <a:rPr kumimoji="0" lang="en-US" sz="1200" b="0" i="0" u="none" strike="noStrike" cap="none" normalizeH="0" baseline="0" smtClean="0">
                          <a:ln>
                            <a:noFill/>
                          </a:ln>
                          <a:solidFill>
                            <a:srgbClr val="2E2E2E"/>
                          </a:solidFill>
                          <a:effectLst/>
                          <a:latin typeface="Arial" charset="0"/>
                        </a:rPr>
                        <a:t> </a:t>
                      </a:r>
                    </a:p>
                  </a:txBody>
                  <a:tcPr marL="0" marR="0" marT="0" marB="0" horzOverflow="overflow">
                    <a:lnL>
                      <a:noFill/>
                    </a:lnL>
                    <a:lnR>
                      <a:noFill/>
                    </a:lnR>
                    <a:lnT>
                      <a:noFill/>
                    </a:lnT>
                    <a:lnB>
                      <a:noFill/>
                    </a:lnB>
                    <a:lnTlToBr>
                      <a:noFill/>
                    </a:lnTlToBr>
                    <a:lnBlToTr>
                      <a:noFill/>
                    </a:lnBlToTr>
                    <a:noFill/>
                  </a:tcPr>
                </a:tc>
              </a:tr>
              <a:tr h="207963">
                <a:tc>
                  <a:txBody>
                    <a:bodyPr/>
                    <a:lstStyle/>
                    <a:p>
                      <a:pPr marL="269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smtClean="0">
                          <a:ln>
                            <a:noFill/>
                          </a:ln>
                          <a:solidFill>
                            <a:srgbClr val="2E2E2E"/>
                          </a:solidFill>
                          <a:effectLst/>
                          <a:latin typeface="Arial" charset="0"/>
                        </a:rPr>
                        <a:t>Max*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dirty="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174625"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Severe </a:t>
                      </a:r>
                    </a:p>
                  </a:txBody>
                  <a:tcPr marL="0" marR="0" marT="0" marB="0" anchor="ctr"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r>
              <a:tr h="376238">
                <a:tc>
                  <a:txBody>
                    <a:bodyPr/>
                    <a:lstStyle/>
                    <a:p>
                      <a:pPr marL="269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smtClean="0">
                          <a:ln>
                            <a:noFill/>
                          </a:ln>
                          <a:solidFill>
                            <a:srgbClr val="2E2E2E"/>
                          </a:solidFill>
                          <a:effectLst/>
                          <a:latin typeface="Arial" charset="0"/>
                        </a:rPr>
                        <a:t>-20%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dirty="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174625"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climate </a:t>
                      </a:r>
                      <a:r>
                        <a:rPr kumimoji="0" lang="fr-FR" sz="3800" b="0" i="0" u="none" strike="noStrike" cap="none" normalizeH="0" baseline="0" dirty="0" smtClean="0">
                          <a:ln>
                            <a:noFill/>
                          </a:ln>
                          <a:solidFill>
                            <a:schemeClr val="tx1"/>
                          </a:solidFill>
                          <a:effectLst/>
                          <a:latin typeface="Arial" charset="0"/>
                        </a:rPr>
                        <a:t/>
                      </a:r>
                      <a:br>
                        <a:rPr kumimoji="0" lang="fr-FR" sz="3800" b="0" i="0" u="none" strike="noStrike" cap="none" normalizeH="0" baseline="0" dirty="0" smtClean="0">
                          <a:ln>
                            <a:noFill/>
                          </a:ln>
                          <a:solidFill>
                            <a:schemeClr val="tx1"/>
                          </a:solidFill>
                          <a:effectLst/>
                          <a:latin typeface="Arial" charset="0"/>
                        </a:rPr>
                      </a:br>
                      <a:r>
                        <a:rPr kumimoji="0" lang="en-US" sz="1200" b="1" i="0" u="none" strike="noStrike" cap="none" normalizeH="0" baseline="0" dirty="0" smtClean="0">
                          <a:ln>
                            <a:noFill/>
                          </a:ln>
                          <a:solidFill>
                            <a:srgbClr val="FFFFFF"/>
                          </a:solidFill>
                          <a:effectLst/>
                          <a:latin typeface="Arial" charset="0"/>
                        </a:rPr>
                        <a:t>change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r>
                        <a:rPr kumimoji="0" lang="en-US" sz="1200" b="0" i="0" u="none" strike="noStrike" cap="none" normalizeH="0" baseline="0" smtClean="0">
                          <a:ln>
                            <a:noFill/>
                          </a:ln>
                          <a:solidFill>
                            <a:srgbClr val="2E2E2E"/>
                          </a:solidFill>
                          <a:effectLst/>
                          <a:latin typeface="Arial" charset="0"/>
                        </a:rPr>
                        <a:t> </a:t>
                      </a:r>
                    </a:p>
                  </a:txBody>
                  <a:tcPr marL="0" marR="0" marT="0" marB="0" horzOverflow="overflow">
                    <a:lnL>
                      <a:noFill/>
                    </a:lnL>
                    <a:lnR>
                      <a:noFill/>
                    </a:lnR>
                    <a:lnT>
                      <a:noFill/>
                    </a:lnT>
                    <a:lnB>
                      <a:noFill/>
                    </a:lnB>
                    <a:lnTlToBr>
                      <a:noFill/>
                    </a:lnTlToBr>
                    <a:lnBlToTr>
                      <a:noFill/>
                    </a:lnBlToTr>
                    <a:noFill/>
                  </a:tcPr>
                </a:tc>
              </a:tr>
              <a:tr h="207963">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BF1B9"/>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dirty="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BF1B9"/>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559EB6"/>
                    </a:solidFill>
                  </a:tcPr>
                </a:tc>
                <a:tc>
                  <a:txBody>
                    <a:bodyPr/>
                    <a:lstStyle/>
                    <a:p>
                      <a:pPr marL="0" marR="0" lvl="0" indent="0" algn="r" defTabSz="914400" rtl="0" eaLnBrk="1" fontAlgn="base" latinLnBrk="0" hangingPunct="1">
                        <a:lnSpc>
                          <a:spcPct val="96000"/>
                        </a:lnSpc>
                        <a:spcBef>
                          <a:spcPct val="0"/>
                        </a:spcBef>
                        <a:spcAft>
                          <a:spcPct val="0"/>
                        </a:spcAft>
                        <a:buClrTx/>
                        <a:buSzTx/>
                        <a:buFontTx/>
                        <a:buNone/>
                        <a:tabLst/>
                      </a:pPr>
                      <a:r>
                        <a:rPr kumimoji="0" lang="en-US" sz="1200" b="0" i="0" u="none" strike="noStrike" cap="none" normalizeH="0" baseline="0" dirty="0" smtClean="0">
                          <a:ln>
                            <a:noFill/>
                          </a:ln>
                          <a:solidFill>
                            <a:srgbClr val="2E2E2E"/>
                          </a:solidFill>
                          <a:effectLst/>
                          <a:latin typeface="Arial" charset="0"/>
                        </a:rPr>
                        <a:t>0 </a:t>
                      </a: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21" name="Text Placeholder 20"/>
          <p:cNvSpPr>
            <a:spLocks noGrp="1"/>
          </p:cNvSpPr>
          <p:nvPr>
            <p:ph type="body" idx="10"/>
          </p:nvPr>
        </p:nvSpPr>
        <p:spPr>
          <a:xfrm>
            <a:off x="244917" y="2690524"/>
            <a:ext cx="288483" cy="2414875"/>
          </a:xfrm>
          <a:ln w="0">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vert270"/>
          <a:lstStyle/>
          <a:p>
            <a:pPr marL="0" indent="0" algn="r">
              <a:lnSpc>
                <a:spcPts val="1055"/>
              </a:lnSpc>
              <a:spcAft>
                <a:spcPts val="0"/>
              </a:spcAft>
              <a:buFontTx/>
              <a:buNone/>
              <a:defRPr/>
            </a:pPr>
            <a:r>
              <a:rPr lang="en-US" sz="1200" b="1" dirty="0">
                <a:solidFill>
                  <a:srgbClr val="000000"/>
                </a:solidFill>
                <a:cs typeface="Arial" pitchFamily="34" charset="0"/>
              </a:rPr>
              <a:t>Change In average rainfall </a:t>
            </a:r>
          </a:p>
        </p:txBody>
      </p:sp>
      <p:sp>
        <p:nvSpPr>
          <p:cNvPr id="22" name="Text Placeholder 21"/>
          <p:cNvSpPr>
            <a:spLocks noGrp="1"/>
          </p:cNvSpPr>
          <p:nvPr>
            <p:ph type="body" idx="10"/>
          </p:nvPr>
        </p:nvSpPr>
        <p:spPr>
          <a:xfrm>
            <a:off x="4986338" y="1820863"/>
            <a:ext cx="3182937" cy="158750"/>
          </a:xfrm>
          <a:solidFill>
            <a:schemeClr val="bg1"/>
          </a:solidFill>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1599"/>
              </a:lnSpc>
              <a:spcAft>
                <a:spcPts val="0"/>
              </a:spcAft>
              <a:buFontTx/>
              <a:buNone/>
              <a:defRPr/>
            </a:pPr>
            <a:r>
              <a:rPr lang="en-US" sz="1200" b="1" spc="-32" dirty="0">
                <a:solidFill>
                  <a:srgbClr val="2E2E2E"/>
                </a:solidFill>
              </a:rPr>
              <a:t>Probability </a:t>
            </a:r>
          </a:p>
        </p:txBody>
      </p:sp>
      <p:sp>
        <p:nvSpPr>
          <p:cNvPr id="31811" name="Text Placeholder 22"/>
          <p:cNvSpPr>
            <a:spLocks noGrp="1"/>
          </p:cNvSpPr>
          <p:nvPr>
            <p:ph type="body" idx="10"/>
          </p:nvPr>
        </p:nvSpPr>
        <p:spPr>
          <a:xfrm>
            <a:off x="7626350" y="1905000"/>
            <a:ext cx="1030288" cy="344488"/>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ts val="638"/>
              </a:lnSpc>
              <a:buFontTx/>
              <a:buNone/>
            </a:pPr>
            <a:r>
              <a:rPr lang="en-US" sz="900" smtClean="0">
                <a:solidFill>
                  <a:srgbClr val="2E2E2E"/>
                </a:solidFill>
              </a:rPr>
              <a:t>Scenario 1 </a:t>
            </a:r>
          </a:p>
          <a:p>
            <a:pPr marL="0" indent="0">
              <a:lnSpc>
                <a:spcPct val="96000"/>
              </a:lnSpc>
              <a:spcBef>
                <a:spcPct val="0"/>
              </a:spcBef>
              <a:buFontTx/>
              <a:buNone/>
            </a:pPr>
            <a:r>
              <a:rPr lang="en-US" sz="900" smtClean="0">
                <a:solidFill>
                  <a:srgbClr val="2E2E2E"/>
                </a:solidFill>
              </a:rPr>
              <a:t>No climate change </a:t>
            </a:r>
          </a:p>
        </p:txBody>
      </p:sp>
      <p:sp>
        <p:nvSpPr>
          <p:cNvPr id="31812" name="Text Placeholder 23"/>
          <p:cNvSpPr>
            <a:spLocks noGrp="1"/>
          </p:cNvSpPr>
          <p:nvPr>
            <p:ph type="body" idx="10"/>
          </p:nvPr>
        </p:nvSpPr>
        <p:spPr>
          <a:xfrm>
            <a:off x="6815138" y="4343400"/>
            <a:ext cx="838200" cy="466725"/>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6000"/>
              </a:lnSpc>
              <a:buFontTx/>
              <a:buNone/>
            </a:pPr>
            <a:r>
              <a:rPr lang="en-US" sz="900" smtClean="0">
                <a:solidFill>
                  <a:srgbClr val="2E2E2E"/>
                </a:solidFill>
              </a:rPr>
              <a:t>Scenario 3 Severe </a:t>
            </a:r>
          </a:p>
          <a:p>
            <a:pPr marL="0" indent="0">
              <a:lnSpc>
                <a:spcPct val="107000"/>
              </a:lnSpc>
              <a:spcBef>
                <a:spcPct val="0"/>
              </a:spcBef>
              <a:buFontTx/>
              <a:buNone/>
            </a:pPr>
            <a:r>
              <a:rPr lang="en-US" sz="900" smtClean="0">
                <a:solidFill>
                  <a:srgbClr val="2E2E2E"/>
                </a:solidFill>
              </a:rPr>
              <a:t>climate change </a:t>
            </a:r>
          </a:p>
        </p:txBody>
      </p:sp>
      <p:sp>
        <p:nvSpPr>
          <p:cNvPr id="31813" name="Text Placeholder 24"/>
          <p:cNvSpPr>
            <a:spLocks noGrp="1"/>
          </p:cNvSpPr>
          <p:nvPr>
            <p:ph type="body" idx="10"/>
          </p:nvPr>
        </p:nvSpPr>
        <p:spPr>
          <a:xfrm>
            <a:off x="7729538" y="2608263"/>
            <a:ext cx="838200" cy="465137"/>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6000"/>
              </a:lnSpc>
              <a:buFontTx/>
              <a:buNone/>
            </a:pPr>
            <a:r>
              <a:rPr lang="en-US" sz="900" smtClean="0">
                <a:solidFill>
                  <a:srgbClr val="2E2E2E"/>
                </a:solidFill>
              </a:rPr>
              <a:t>Scenario 2 Consensus climate change </a:t>
            </a:r>
          </a:p>
        </p:txBody>
      </p:sp>
      <p:cxnSp>
        <p:nvCxnSpPr>
          <p:cNvPr id="27" name="Straight Connector 26"/>
          <p:cNvCxnSpPr/>
          <p:nvPr/>
        </p:nvCxnSpPr>
        <p:spPr>
          <a:xfrm>
            <a:off x="5410200" y="50292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367" name="TextBox 27"/>
          <p:cNvSpPr txBox="1">
            <a:spLocks noChangeArrowheads="1"/>
          </p:cNvSpPr>
          <p:nvPr/>
        </p:nvSpPr>
        <p:spPr bwMode="auto">
          <a:xfrm>
            <a:off x="4953000" y="1981200"/>
            <a:ext cx="533400" cy="3046413"/>
          </a:xfrm>
          <a:prstGeom prst="rect">
            <a:avLst/>
          </a:prstGeom>
          <a:noFill/>
          <a:ln w="9525">
            <a:noFill/>
            <a:miter lim="800000"/>
            <a:headEnd/>
            <a:tailEnd/>
          </a:ln>
        </p:spPr>
        <p:txBody>
          <a:bodyPr>
            <a:spAutoFit/>
          </a:bodyPr>
          <a:lstStyle/>
          <a:p>
            <a:pPr>
              <a:defRPr/>
            </a:pPr>
            <a:r>
              <a:rPr lang="en-GB">
                <a:solidFill>
                  <a:srgbClr val="000000"/>
                </a:solidFill>
                <a:latin typeface="Arial" charset="0"/>
                <a:ea typeface="ＭＳ Ｐゴシック" pitchFamily="34" charset="-128"/>
              </a:rPr>
              <a:t>0.08</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0.07</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0.06</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0.05</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0.04</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0.03</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0.02</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0.01</a:t>
            </a:r>
          </a:p>
          <a:p>
            <a:pPr>
              <a:defRPr/>
            </a:pPr>
            <a:endParaRPr lang="en-GB">
              <a:solidFill>
                <a:srgbClr val="000000"/>
              </a:solidFill>
              <a:latin typeface="Arial" charset="0"/>
              <a:ea typeface="ＭＳ Ｐゴシック" pitchFamily="34" charset="-128"/>
            </a:endParaRPr>
          </a:p>
        </p:txBody>
      </p:sp>
      <p:sp>
        <p:nvSpPr>
          <p:cNvPr id="23" name="Text Placeholder 6"/>
          <p:cNvSpPr>
            <a:spLocks noGrp="1"/>
          </p:cNvSpPr>
          <p:nvPr>
            <p:ph type="body" idx="10"/>
          </p:nvPr>
        </p:nvSpPr>
        <p:spPr>
          <a:xfrm>
            <a:off x="8672513" y="60325"/>
            <a:ext cx="346075" cy="334963"/>
          </a:xfrm>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2559"/>
              </a:lnSpc>
              <a:spcAft>
                <a:spcPts val="0"/>
              </a:spcAft>
              <a:buFontTx/>
              <a:buNone/>
              <a:defRPr/>
            </a:pPr>
            <a:r>
              <a:rPr lang="en-US" sz="2600" b="1" spc="-222" dirty="0">
                <a:solidFill>
                  <a:srgbClr val="FFFFFF"/>
                </a:solidFill>
              </a:rPr>
              <a:t>02 </a:t>
            </a:r>
          </a:p>
        </p:txBody>
      </p:sp>
      <p:sp>
        <p:nvSpPr>
          <p:cNvPr id="24" name="Slide Number Placeholder 2"/>
          <p:cNvSpPr txBox="1">
            <a:spLocks/>
          </p:cNvSpPr>
          <p:nvPr/>
        </p:nvSpPr>
        <p:spPr>
          <a:xfrm>
            <a:off x="6858000" y="6613525"/>
            <a:ext cx="2133600" cy="168275"/>
          </a:xfrm>
          <a:prstGeom prst="rect">
            <a:avLst/>
          </a:prstGeom>
          <a:noFill/>
        </p:spPr>
        <p:txBody>
          <a:bodyPr anchor="ctr"/>
          <a:lstStyle/>
          <a:p>
            <a:pPr algn="r">
              <a:defRPr/>
            </a:pPr>
            <a:fld id="{A61B77BA-5FBA-4CB3-88BC-F9612E7A5B42}" type="slidenum">
              <a:rPr lang="en-US" sz="1400">
                <a:solidFill>
                  <a:srgbClr val="000000"/>
                </a:solidFill>
                <a:latin typeface="Arial" charset="0"/>
                <a:ea typeface="ＭＳ Ｐゴシック" pitchFamily="34" charset="-128"/>
              </a:rPr>
              <a:pPr algn="r">
                <a:defRPr/>
              </a:pPr>
              <a:t>10</a:t>
            </a:fld>
            <a:endParaRPr lang="en-US" sz="1400" dirty="0">
              <a:solidFill>
                <a:srgbClr val="000000"/>
              </a:solidFill>
              <a:latin typeface="Arial" charset="0"/>
              <a:ea typeface="ＭＳ Ｐゴシック" pitchFamily="34" charset="-128"/>
            </a:endParaRPr>
          </a:p>
        </p:txBody>
      </p:sp>
      <p:sp>
        <p:nvSpPr>
          <p:cNvPr id="33"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34" name="Picture 17" descr="LOGO CE_Vertical_EN_NEG_quadri_HR"/>
          <p:cNvPicPr>
            <a:picLocks noChangeAspect="1" noChangeArrowheads="1"/>
          </p:cNvPicPr>
          <p:nvPr/>
        </p:nvPicPr>
        <p:blipFill>
          <a:blip r:embed="rId4" cstate="print"/>
          <a:srcRect/>
          <a:stretch>
            <a:fillRect/>
          </a:stretch>
        </p:blipFill>
        <p:spPr bwMode="auto">
          <a:xfrm>
            <a:off x="3957638" y="258763"/>
            <a:ext cx="1436687" cy="1004887"/>
          </a:xfrm>
          <a:prstGeom prst="rect">
            <a:avLst/>
          </a:prstGeom>
          <a:noFill/>
          <a:ln w="9525">
            <a:noFill/>
            <a:miter lim="800000"/>
            <a:headEnd/>
            <a:tailEnd/>
          </a:ln>
        </p:spPr>
      </p:pic>
      <p:sp>
        <p:nvSpPr>
          <p:cNvPr id="8" name="Text Placeholder 7"/>
          <p:cNvSpPr>
            <a:spLocks noGrp="1"/>
          </p:cNvSpPr>
          <p:nvPr>
            <p:ph type="body" idx="10"/>
          </p:nvPr>
        </p:nvSpPr>
        <p:spPr>
          <a:xfrm>
            <a:off x="107504" y="0"/>
            <a:ext cx="8164512" cy="984250"/>
          </a:xfrm>
          <a:noFill/>
          <a:ln w="0">
            <a:noFill/>
          </a:ln>
          <a:extLst/>
        </p:spPr>
        <p:txBody>
          <a:bodyPr/>
          <a:lstStyle/>
          <a:p>
            <a:pPr marL="0" indent="0">
              <a:lnSpc>
                <a:spcPct val="95999"/>
              </a:lnSpc>
              <a:spcAft>
                <a:spcPts val="0"/>
              </a:spcAft>
              <a:buFontTx/>
              <a:buNone/>
              <a:defRPr/>
            </a:pPr>
            <a:r>
              <a:rPr lang="en-US" sz="3200" b="1" spc="-74" dirty="0" smtClean="0">
                <a:solidFill>
                  <a:schemeClr val="bg1"/>
                </a:solidFill>
                <a:latin typeface="+mj-lt"/>
              </a:rPr>
              <a:t>Three climate change </a:t>
            </a:r>
            <a:r>
              <a:rPr lang="en-US" sz="3200" b="1" spc="-74" dirty="0">
                <a:solidFill>
                  <a:schemeClr val="bg1"/>
                </a:solidFill>
                <a:latin typeface="+mj-lt"/>
              </a:rPr>
              <a:t>scenarios </a:t>
            </a:r>
            <a:r>
              <a:rPr lang="en-US" sz="3200" b="1" spc="-74" dirty="0" smtClean="0">
                <a:solidFill>
                  <a:schemeClr val="bg1"/>
                </a:solidFill>
                <a:latin typeface="+mj-lt"/>
              </a:rPr>
              <a:t>for </a:t>
            </a:r>
            <a:r>
              <a:rPr lang="en-US" sz="3200" b="1" spc="-74" dirty="0">
                <a:solidFill>
                  <a:schemeClr val="bg1"/>
                </a:solidFill>
                <a:latin typeface="+mj-lt"/>
              </a:rPr>
              <a:t>the </a:t>
            </a:r>
            <a:r>
              <a:rPr lang="en-US" sz="3200" b="1" spc="-21" dirty="0">
                <a:solidFill>
                  <a:schemeClr val="bg1"/>
                </a:solidFill>
                <a:latin typeface="+mj-lt"/>
              </a:rPr>
              <a:t>central regions of </a:t>
            </a:r>
            <a:r>
              <a:rPr lang="en-US" sz="3200" b="1" spc="-21" dirty="0" smtClean="0">
                <a:solidFill>
                  <a:schemeClr val="bg1"/>
                </a:solidFill>
                <a:latin typeface="+mj-lt"/>
              </a:rPr>
              <a:t>Tanzania </a:t>
            </a:r>
            <a:endParaRPr lang="en-US" sz="3200" b="1" spc="-21" dirty="0">
              <a:solidFill>
                <a:schemeClr val="bg1"/>
              </a:solidFill>
              <a:latin typeface="+mj-lt"/>
            </a:endParaRPr>
          </a:p>
        </p:txBody>
      </p:sp>
    </p:spTree>
    <p:extLst>
      <p:ext uri="{BB962C8B-B14F-4D97-AF65-F5344CB8AC3E}">
        <p14:creationId xmlns:p14="http://schemas.microsoft.com/office/powerpoint/2010/main" val="1972838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90512" y="44103"/>
            <a:ext cx="8624888" cy="936625"/>
          </a:xfrm>
        </p:spPr>
        <p:txBody>
          <a:bodyPr/>
          <a:lstStyle/>
          <a:p>
            <a:r>
              <a:rPr lang="en-GB" sz="2800" dirty="0">
                <a:solidFill>
                  <a:schemeClr val="bg1"/>
                </a:solidFill>
                <a:ea typeface="ＭＳ Ｐゴシック" pitchFamily="-1" charset="-128"/>
                <a:cs typeface="ＭＳ Ｐゴシック" pitchFamily="-1" charset="-128"/>
              </a:rPr>
              <a:t>Projected changes in the length of</a:t>
            </a:r>
            <a:r>
              <a:rPr lang="en-GB" sz="2800" dirty="0" smtClean="0">
                <a:solidFill>
                  <a:schemeClr val="bg1"/>
                </a:solidFill>
                <a:ea typeface="ＭＳ Ｐゴシック" pitchFamily="-1" charset="-128"/>
                <a:cs typeface="ＭＳ Ｐゴシック" pitchFamily="-1" charset="-128"/>
              </a:rPr>
              <a:t> the </a:t>
            </a:r>
            <a:r>
              <a:rPr lang="en-GB" sz="2800" dirty="0">
                <a:solidFill>
                  <a:schemeClr val="bg1"/>
                </a:solidFill>
                <a:ea typeface="ＭＳ Ｐゴシック" pitchFamily="-1" charset="-128"/>
                <a:cs typeface="ＭＳ Ｐゴシック" pitchFamily="-1" charset="-128"/>
              </a:rPr>
              <a:t>growing period</a:t>
            </a:r>
          </a:p>
        </p:txBody>
      </p:sp>
      <p:pic>
        <p:nvPicPr>
          <p:cNvPr id="30723" name="Image.jpg"/>
          <p:cNvPicPr>
            <a:picLocks noChangeAspect="1" noChangeArrowheads="1"/>
          </p:cNvPicPr>
          <p:nvPr/>
        </p:nvPicPr>
        <p:blipFill>
          <a:blip r:embed="rId3"/>
          <a:srcRect/>
          <a:stretch>
            <a:fillRect/>
          </a:stretch>
        </p:blipFill>
        <p:spPr bwMode="auto">
          <a:xfrm>
            <a:off x="407988" y="1905000"/>
            <a:ext cx="8394700" cy="3962400"/>
          </a:xfrm>
          <a:prstGeom prst="rect">
            <a:avLst/>
          </a:prstGeom>
          <a:noFill/>
          <a:ln w="9525">
            <a:noFill/>
            <a:miter lim="800000"/>
            <a:headEnd/>
            <a:tailEnd/>
          </a:ln>
        </p:spPr>
      </p:pic>
      <p:sp>
        <p:nvSpPr>
          <p:cNvPr id="30724" name="TextBox 5"/>
          <p:cNvSpPr txBox="1">
            <a:spLocks noChangeArrowheads="1"/>
          </p:cNvSpPr>
          <p:nvPr/>
        </p:nvSpPr>
        <p:spPr bwMode="auto">
          <a:xfrm>
            <a:off x="228600" y="6019800"/>
            <a:ext cx="7467600" cy="430887"/>
          </a:xfrm>
          <a:prstGeom prst="rect">
            <a:avLst/>
          </a:prstGeom>
          <a:noFill/>
          <a:ln w="9525">
            <a:noFill/>
            <a:miter lim="800000"/>
            <a:headEnd/>
            <a:tailEnd/>
          </a:ln>
        </p:spPr>
        <p:txBody>
          <a:bodyPr>
            <a:prstTxWarp prst="textNoShape">
              <a:avLst/>
            </a:prstTxWarp>
            <a:spAutoFit/>
          </a:bodyPr>
          <a:lstStyle/>
          <a:p>
            <a:r>
              <a:rPr lang="en-GB" sz="1600" dirty="0">
                <a:solidFill>
                  <a:schemeClr val="tx1"/>
                </a:solidFill>
              </a:rPr>
              <a:t>Length of growing period change 2000-</a:t>
            </a:r>
            <a:r>
              <a:rPr lang="en-GB" sz="1600" dirty="0" smtClean="0">
                <a:solidFill>
                  <a:schemeClr val="tx1"/>
                </a:solidFill>
              </a:rPr>
              <a:t>2050</a:t>
            </a:r>
          </a:p>
          <a:p>
            <a:endParaRPr lang="en-GB" sz="600" dirty="0" smtClean="0">
              <a:solidFill>
                <a:schemeClr val="tx1"/>
              </a:solidFill>
            </a:endParaRPr>
          </a:p>
        </p:txBody>
      </p:sp>
      <p:sp>
        <p:nvSpPr>
          <p:cNvPr id="30726" name="Slide Number Placeholder 2"/>
          <p:cNvSpPr>
            <a:spLocks noGrp="1"/>
          </p:cNvSpPr>
          <p:nvPr>
            <p:ph type="sldNum" sz="quarter" idx="12"/>
          </p:nvPr>
        </p:nvSpPr>
        <p:spPr>
          <a:xfrm>
            <a:off x="6858000" y="6613525"/>
            <a:ext cx="2133600" cy="168275"/>
          </a:xfrm>
          <a:noFill/>
        </p:spPr>
        <p:txBody>
          <a:bodyPr/>
          <a:lstStyle/>
          <a:p>
            <a:fld id="{2EFDD21B-79F9-614B-B406-33A84C4EFA25}" type="slidenum">
              <a:rPr lang="en-US"/>
              <a:pPr/>
              <a:t>11</a:t>
            </a:fld>
            <a:endParaRPr lang="en-US"/>
          </a:p>
        </p:txBody>
      </p:sp>
      <p:sp>
        <p:nvSpPr>
          <p:cNvPr id="6" name="Title 1"/>
          <p:cNvSpPr txBox="1">
            <a:spLocks/>
          </p:cNvSpPr>
          <p:nvPr/>
        </p:nvSpPr>
        <p:spPr bwMode="auto">
          <a:xfrm>
            <a:off x="229791" y="1124744"/>
            <a:ext cx="8624888"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1800" dirty="0" smtClean="0">
                <a:solidFill>
                  <a:srgbClr val="2D5EC1"/>
                </a:solidFill>
                <a:ea typeface="ＭＳ Ｐゴシック" pitchFamily="-1" charset="-128"/>
                <a:cs typeface="ＭＳ Ｐゴシック" pitchFamily="-1" charset="-128"/>
              </a:rPr>
              <a:t>Consensus climate </a:t>
            </a:r>
            <a:r>
              <a:rPr lang="en-GB" sz="1800" dirty="0" smtClean="0">
                <a:solidFill>
                  <a:srgbClr val="2D5EC1"/>
                </a:solidFill>
                <a:ea typeface="ＭＳ Ｐゴシック" pitchFamily="-1" charset="-128"/>
                <a:cs typeface="ＭＳ Ｐゴシック" pitchFamily="-1" charset="-128"/>
              </a:rPr>
              <a:t>change </a:t>
            </a:r>
            <a:r>
              <a:rPr lang="en-GB" sz="1800" dirty="0" smtClean="0">
                <a:solidFill>
                  <a:srgbClr val="00B050"/>
                </a:solidFill>
                <a:ea typeface="ＭＳ Ｐゴシック" pitchFamily="-1" charset="-128"/>
                <a:cs typeface="ＭＳ Ｐゴシック" pitchFamily="-1" charset="-128"/>
              </a:rPr>
              <a:t>– maybe have this slide before the Tanzania example?</a:t>
            </a:r>
            <a:r>
              <a:rPr lang="en-GB" sz="1800" dirty="0" smtClean="0">
                <a:solidFill>
                  <a:srgbClr val="2D5EC1"/>
                </a:solidFill>
                <a:ea typeface="ＭＳ Ｐゴシック" pitchFamily="-1" charset="-128"/>
                <a:cs typeface="ＭＳ Ｐゴシック" pitchFamily="-1" charset="-128"/>
              </a:rPr>
              <a:t>	     </a:t>
            </a:r>
            <a:r>
              <a:rPr lang="en-GB" sz="1800" dirty="0" smtClean="0">
                <a:solidFill>
                  <a:srgbClr val="2D5EC1"/>
                </a:solidFill>
                <a:ea typeface="ＭＳ Ｐゴシック" pitchFamily="-1" charset="-128"/>
                <a:cs typeface="ＭＳ Ｐゴシック" pitchFamily="-1" charset="-128"/>
              </a:rPr>
              <a:t>       Severe </a:t>
            </a:r>
            <a:r>
              <a:rPr lang="en-GB" sz="1800" dirty="0" smtClean="0">
                <a:solidFill>
                  <a:srgbClr val="2D5EC1"/>
                </a:solidFill>
                <a:ea typeface="ＭＳ Ｐゴシック" pitchFamily="-1" charset="-128"/>
                <a:cs typeface="ＭＳ Ｐゴシック" pitchFamily="-1" charset="-128"/>
              </a:rPr>
              <a:t>climate change</a:t>
            </a:r>
            <a:endParaRPr lang="en-GB" sz="1800" dirty="0">
              <a:solidFill>
                <a:srgbClr val="2D5EC1"/>
              </a:solidFill>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fade">
                                      <p:cBhvr>
                                        <p:cTn id="10"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2"/>
          </p:nvPr>
        </p:nvSpPr>
        <p:spPr>
          <a:noFill/>
        </p:spPr>
        <p:txBody>
          <a:bodyPr/>
          <a:lstStyle/>
          <a:p>
            <a:fld id="{59FA848A-59AB-9746-89EB-882EE25D6E9F}" type="slidenum">
              <a:rPr lang="en-US"/>
              <a:pPr/>
              <a:t>12</a:t>
            </a:fld>
            <a:endParaRPr lang="en-US"/>
          </a:p>
        </p:txBody>
      </p:sp>
      <p:sp>
        <p:nvSpPr>
          <p:cNvPr id="32771" name="Title 1"/>
          <p:cNvSpPr>
            <a:spLocks noGrp="1"/>
          </p:cNvSpPr>
          <p:nvPr>
            <p:ph type="title"/>
          </p:nvPr>
        </p:nvSpPr>
        <p:spPr>
          <a:xfrm>
            <a:off x="468313" y="2781300"/>
            <a:ext cx="7786687" cy="1143000"/>
          </a:xfrm>
        </p:spPr>
        <p:txBody>
          <a:bodyPr/>
          <a:lstStyle/>
          <a:p>
            <a:pPr algn="ctr"/>
            <a:r>
              <a:rPr lang="da-DK" dirty="0" err="1" smtClean="0">
                <a:ea typeface="ＭＳ Ｐゴシック" pitchFamily="-1" charset="-128"/>
                <a:cs typeface="ＭＳ Ｐゴシック" pitchFamily="-1" charset="-128"/>
              </a:rPr>
              <a:t>Module</a:t>
            </a:r>
            <a:r>
              <a:rPr lang="da-DK" dirty="0" smtClean="0">
                <a:ea typeface="ＭＳ Ｐゴシック" pitchFamily="-1" charset="-128"/>
                <a:cs typeface="ＭＳ Ｐゴシック" pitchFamily="-1" charset="-128"/>
              </a:rPr>
              <a:t> 5b:</a:t>
            </a:r>
            <a:br>
              <a:rPr lang="da-DK" dirty="0" smtClean="0">
                <a:ea typeface="ＭＳ Ｐゴシック" pitchFamily="-1" charset="-128"/>
                <a:cs typeface="ＭＳ Ｐゴシック" pitchFamily="-1" charset="-128"/>
              </a:rPr>
            </a:br>
            <a:r>
              <a:rPr lang="da-DK" dirty="0">
                <a:ea typeface="ＭＳ Ｐゴシック" pitchFamily="-1" charset="-128"/>
                <a:cs typeface="ＭＳ Ｐゴシック" pitchFamily="-1" charset="-128"/>
              </a:rPr>
              <a:t/>
            </a:r>
            <a:br>
              <a:rPr lang="da-DK" dirty="0">
                <a:ea typeface="ＭＳ Ｐゴシック" pitchFamily="-1" charset="-128"/>
                <a:cs typeface="ＭＳ Ｐゴシック" pitchFamily="-1" charset="-128"/>
              </a:rPr>
            </a:br>
            <a:r>
              <a:rPr lang="da-DK" dirty="0" smtClean="0">
                <a:ea typeface="ＭＳ Ｐゴシック" pitchFamily="-1" charset="-128"/>
                <a:cs typeface="ＭＳ Ｐゴシック" pitchFamily="-1" charset="-128"/>
              </a:rPr>
              <a:t>Environment </a:t>
            </a:r>
            <a:r>
              <a:rPr lang="da-DK" dirty="0">
                <a:ea typeface="ＭＳ Ｐゴシック" pitchFamily="-1" charset="-128"/>
                <a:cs typeface="ＭＳ Ｐゴシック" pitchFamily="-1" charset="-128"/>
              </a:rPr>
              <a:t>and </a:t>
            </a:r>
            <a:r>
              <a:rPr lang="da-DK" dirty="0" err="1">
                <a:ea typeface="ＭＳ Ｐゴシック" pitchFamily="-1" charset="-128"/>
                <a:cs typeface="ＭＳ Ｐゴシック" pitchFamily="-1" charset="-128"/>
              </a:rPr>
              <a:t>climate</a:t>
            </a:r>
            <a:r>
              <a:rPr lang="da-DK" dirty="0">
                <a:ea typeface="ＭＳ Ｐゴシック" pitchFamily="-1" charset="-128"/>
                <a:cs typeface="ＭＳ Ｐゴシック" pitchFamily="-1" charset="-128"/>
              </a:rPr>
              <a:t> in </a:t>
            </a:r>
            <a:r>
              <a:rPr lang="da-DK" dirty="0" err="1">
                <a:ea typeface="ＭＳ Ｐゴシック" pitchFamily="-1" charset="-128"/>
                <a:cs typeface="ＭＳ Ｐゴシック" pitchFamily="-1" charset="-128"/>
              </a:rPr>
              <a:t>sector</a:t>
            </a:r>
            <a:r>
              <a:rPr lang="da-DK" dirty="0">
                <a:ea typeface="ＭＳ Ｐゴシック" pitchFamily="-1" charset="-128"/>
                <a:cs typeface="ＭＳ Ｐゴシック" pitchFamily="-1" charset="-128"/>
              </a:rPr>
              <a:t> </a:t>
            </a:r>
            <a:r>
              <a:rPr lang="da-DK" dirty="0" smtClean="0">
                <a:ea typeface="ＭＳ Ｐゴシック" pitchFamily="-1" charset="-128"/>
                <a:cs typeface="ＭＳ Ｐゴシック" pitchFamily="-1" charset="-128"/>
              </a:rPr>
              <a:t>support </a:t>
            </a:r>
            <a:r>
              <a:rPr lang="da-DK" dirty="0" smtClean="0">
                <a:solidFill>
                  <a:srgbClr val="00B050"/>
                </a:solidFill>
                <a:ea typeface="ＭＳ Ｐゴシック" pitchFamily="-1" charset="-128"/>
                <a:cs typeface="ＭＳ Ｐゴシック" pitchFamily="-1" charset="-128"/>
              </a:rPr>
              <a:t>– I </a:t>
            </a:r>
            <a:r>
              <a:rPr lang="da-DK" dirty="0" err="1" smtClean="0">
                <a:solidFill>
                  <a:srgbClr val="00B050"/>
                </a:solidFill>
                <a:ea typeface="ＭＳ Ｐゴシック" pitchFamily="-1" charset="-128"/>
                <a:cs typeface="ＭＳ Ｐゴシック" pitchFamily="-1" charset="-128"/>
              </a:rPr>
              <a:t>would</a:t>
            </a:r>
            <a:r>
              <a:rPr lang="da-DK" dirty="0" smtClean="0">
                <a:solidFill>
                  <a:srgbClr val="00B050"/>
                </a:solidFill>
                <a:ea typeface="ＭＳ Ｐゴシック" pitchFamily="-1" charset="-128"/>
                <a:cs typeface="ＭＳ Ｐゴシック" pitchFamily="-1" charset="-128"/>
              </a:rPr>
              <a:t> </a:t>
            </a:r>
            <a:r>
              <a:rPr lang="da-DK" dirty="0" err="1" smtClean="0">
                <a:solidFill>
                  <a:srgbClr val="00B050"/>
                </a:solidFill>
                <a:ea typeface="ＭＳ Ｐゴシック" pitchFamily="-1" charset="-128"/>
                <a:cs typeface="ＭＳ Ｐゴシック" pitchFamily="-1" charset="-128"/>
              </a:rPr>
              <a:t>very</a:t>
            </a:r>
            <a:r>
              <a:rPr lang="da-DK" dirty="0" smtClean="0">
                <a:solidFill>
                  <a:srgbClr val="00B050"/>
                </a:solidFill>
                <a:ea typeface="ＭＳ Ｐゴシック" pitchFamily="-1" charset="-128"/>
                <a:cs typeface="ＭＳ Ｐゴシック" pitchFamily="-1" charset="-128"/>
              </a:rPr>
              <a:t> </a:t>
            </a:r>
            <a:r>
              <a:rPr lang="da-DK" dirty="0" err="1" smtClean="0">
                <a:solidFill>
                  <a:srgbClr val="00B050"/>
                </a:solidFill>
                <a:ea typeface="ＭＳ Ｐゴシック" pitchFamily="-1" charset="-128"/>
                <a:cs typeface="ＭＳ Ｐゴシック" pitchFamily="-1" charset="-128"/>
              </a:rPr>
              <a:t>much</a:t>
            </a:r>
            <a:r>
              <a:rPr lang="da-DK" dirty="0" smtClean="0">
                <a:solidFill>
                  <a:srgbClr val="00B050"/>
                </a:solidFill>
                <a:ea typeface="ＭＳ Ｐゴシック" pitchFamily="-1" charset="-128"/>
                <a:cs typeface="ＭＳ Ｐゴシック" pitchFamily="-1" charset="-128"/>
              </a:rPr>
              <a:t> </a:t>
            </a:r>
            <a:r>
              <a:rPr lang="da-DK" dirty="0" err="1" smtClean="0">
                <a:solidFill>
                  <a:srgbClr val="00B050"/>
                </a:solidFill>
                <a:ea typeface="ＭＳ Ｐゴシック" pitchFamily="-1" charset="-128"/>
                <a:cs typeface="ＭＳ Ｐゴシック" pitchFamily="-1" charset="-128"/>
              </a:rPr>
              <a:t>prefer</a:t>
            </a:r>
            <a:r>
              <a:rPr lang="da-DK" dirty="0" smtClean="0">
                <a:solidFill>
                  <a:srgbClr val="00B050"/>
                </a:solidFill>
                <a:ea typeface="ＭＳ Ｐゴシック" pitchFamily="-1" charset="-128"/>
                <a:cs typeface="ＭＳ Ｐゴシック" pitchFamily="-1" charset="-128"/>
              </a:rPr>
              <a:t> </a:t>
            </a:r>
            <a:r>
              <a:rPr lang="da-DK" dirty="0" err="1" smtClean="0">
                <a:solidFill>
                  <a:srgbClr val="00B050"/>
                </a:solidFill>
                <a:ea typeface="ＭＳ Ｐゴシック" pitchFamily="-1" charset="-128"/>
                <a:cs typeface="ＭＳ Ｐゴシック" pitchFamily="-1" charset="-128"/>
              </a:rPr>
              <a:t>if</a:t>
            </a:r>
            <a:r>
              <a:rPr lang="da-DK" dirty="0" smtClean="0">
                <a:solidFill>
                  <a:srgbClr val="00B050"/>
                </a:solidFill>
                <a:ea typeface="ＭＳ Ｐゴシック" pitchFamily="-1" charset="-128"/>
                <a:cs typeface="ＭＳ Ｐゴシック" pitchFamily="-1" charset="-128"/>
              </a:rPr>
              <a:t> </a:t>
            </a:r>
            <a:r>
              <a:rPr lang="da-DK" dirty="0" err="1" smtClean="0">
                <a:solidFill>
                  <a:srgbClr val="00B050"/>
                </a:solidFill>
                <a:ea typeface="ＭＳ Ｐゴシック" pitchFamily="-1" charset="-128"/>
                <a:cs typeface="ＭＳ Ｐゴシック" pitchFamily="-1" charset="-128"/>
              </a:rPr>
              <a:t>we</a:t>
            </a:r>
            <a:r>
              <a:rPr lang="da-DK" dirty="0" smtClean="0">
                <a:solidFill>
                  <a:srgbClr val="00B050"/>
                </a:solidFill>
                <a:ea typeface="ＭＳ Ｐゴシック" pitchFamily="-1" charset="-128"/>
                <a:cs typeface="ＭＳ Ｐゴシック" pitchFamily="-1" charset="-128"/>
              </a:rPr>
              <a:t> start with </a:t>
            </a:r>
            <a:r>
              <a:rPr lang="da-DK" dirty="0" err="1" smtClean="0">
                <a:solidFill>
                  <a:srgbClr val="00B050"/>
                </a:solidFill>
                <a:ea typeface="ＭＳ Ｐゴシック" pitchFamily="-1" charset="-128"/>
                <a:cs typeface="ＭＳ Ｐゴシック" pitchFamily="-1" charset="-128"/>
              </a:rPr>
              <a:t>this</a:t>
            </a:r>
            <a:r>
              <a:rPr lang="da-DK" dirty="0" smtClean="0">
                <a:solidFill>
                  <a:srgbClr val="00B050"/>
                </a:solidFill>
                <a:ea typeface="ＭＳ Ｐゴシック" pitchFamily="-1" charset="-128"/>
                <a:cs typeface="ＭＳ Ｐゴシック" pitchFamily="-1" charset="-128"/>
              </a:rPr>
              <a:t> </a:t>
            </a:r>
            <a:endParaRPr lang="en-US" dirty="0">
              <a:solidFill>
                <a:srgbClr val="00B050"/>
              </a:solidFill>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xfrm>
            <a:off x="5876925" y="6381750"/>
            <a:ext cx="2895600" cy="476250"/>
          </a:xfrm>
          <a:noFill/>
        </p:spPr>
        <p:txBody>
          <a:bodyPr anchor="b"/>
          <a:lstStyle/>
          <a:p>
            <a:pPr eaLnBrk="0" hangingPunct="0">
              <a:lnSpc>
                <a:spcPts val="1400"/>
              </a:lnSpc>
            </a:pPr>
            <a:fld id="{0D751405-1EEF-ED42-BF32-7AC26F4A7385}" type="slidenum">
              <a:rPr lang="fr-FR"/>
              <a:pPr eaLnBrk="0" hangingPunct="0">
                <a:lnSpc>
                  <a:spcPts val="1400"/>
                </a:lnSpc>
              </a:pPr>
              <a:t>13</a:t>
            </a:fld>
            <a:endParaRPr lang="fr-FR"/>
          </a:p>
        </p:txBody>
      </p:sp>
      <p:sp>
        <p:nvSpPr>
          <p:cNvPr id="3" name="Rectangle 2"/>
          <p:cNvSpPr txBox="1">
            <a:spLocks noChangeArrowheads="1"/>
          </p:cNvSpPr>
          <p:nvPr/>
        </p:nvSpPr>
        <p:spPr>
          <a:xfrm>
            <a:off x="466725" y="1447800"/>
            <a:ext cx="7786688" cy="1143000"/>
          </a:xfrm>
          <a:prstGeom prst="rect">
            <a:avLst/>
          </a:prstGeom>
        </p:spPr>
        <p:txBody>
          <a:bodyPr/>
          <a:lstStyle/>
          <a:p>
            <a:pPr marL="1588" algn="l">
              <a:defRPr/>
            </a:pPr>
            <a:r>
              <a:rPr lang="en-GB" sz="3000" b="1" kern="0" dirty="0">
                <a:solidFill>
                  <a:schemeClr val="tx1"/>
                </a:solidFill>
                <a:latin typeface="+mj-lt"/>
                <a:ea typeface="ＭＳ Ｐゴシック" charset="-128"/>
                <a:cs typeface="ＭＳ Ｐゴシック" charset="-128"/>
              </a:rPr>
              <a:t>Overview of aid delivery </a:t>
            </a:r>
            <a:r>
              <a:rPr lang="en-GB" sz="3000" b="1" kern="0" dirty="0" smtClean="0">
                <a:solidFill>
                  <a:schemeClr val="tx1"/>
                </a:solidFill>
                <a:latin typeface="+mj-lt"/>
                <a:ea typeface="ＭＳ Ｐゴシック" charset="-128"/>
                <a:cs typeface="ＭＳ Ｐゴシック" charset="-128"/>
              </a:rPr>
              <a:t>methods – </a:t>
            </a:r>
            <a:r>
              <a:rPr lang="en-GB" sz="1600" b="1" kern="0" dirty="0" smtClean="0">
                <a:solidFill>
                  <a:srgbClr val="00B050"/>
                </a:solidFill>
                <a:latin typeface="+mj-lt"/>
                <a:ea typeface="ＭＳ Ｐゴシック" charset="-128"/>
                <a:cs typeface="ＭＳ Ｐゴシック" charset="-128"/>
              </a:rPr>
              <a:t>can we make the slide a little more appealing visually? </a:t>
            </a:r>
            <a:endParaRPr lang="en-GB" sz="1600" b="1" kern="0" dirty="0">
              <a:solidFill>
                <a:srgbClr val="00B050"/>
              </a:solidFill>
              <a:latin typeface="+mj-lt"/>
              <a:ea typeface="ＭＳ Ｐゴシック" charset="-128"/>
              <a:cs typeface="ＭＳ Ｐゴシック" charset="-128"/>
            </a:endParaRPr>
          </a:p>
        </p:txBody>
      </p:sp>
      <p:sp>
        <p:nvSpPr>
          <p:cNvPr id="33796" name="Text Box 3"/>
          <p:cNvSpPr txBox="1">
            <a:spLocks noChangeArrowheads="1"/>
          </p:cNvSpPr>
          <p:nvPr/>
        </p:nvSpPr>
        <p:spPr bwMode="auto">
          <a:xfrm>
            <a:off x="744538" y="2081213"/>
            <a:ext cx="3332162" cy="366712"/>
          </a:xfrm>
          <a:prstGeom prst="rect">
            <a:avLst/>
          </a:prstGeom>
          <a:noFill/>
          <a:ln w="9525">
            <a:noFill/>
            <a:miter lim="800000"/>
            <a:headEnd/>
            <a:tailEnd/>
          </a:ln>
        </p:spPr>
        <p:txBody>
          <a:bodyPr>
            <a:prstTxWarp prst="textNoShape">
              <a:avLst/>
            </a:prstTxWarp>
            <a:spAutoFit/>
          </a:bodyPr>
          <a:lstStyle/>
          <a:p>
            <a:endParaRPr lang="en-US" b="1">
              <a:ea typeface="Arial" pitchFamily="-1" charset="0"/>
              <a:cs typeface="Arial" pitchFamily="-1" charset="0"/>
            </a:endParaRPr>
          </a:p>
        </p:txBody>
      </p:sp>
      <p:sp>
        <p:nvSpPr>
          <p:cNvPr id="5" name="Text Box 4"/>
          <p:cNvSpPr txBox="1">
            <a:spLocks noChangeArrowheads="1"/>
          </p:cNvSpPr>
          <p:nvPr/>
        </p:nvSpPr>
        <p:spPr bwMode="auto">
          <a:xfrm>
            <a:off x="693738" y="3284537"/>
            <a:ext cx="2232025" cy="395288"/>
          </a:xfrm>
          <a:prstGeom prst="rect">
            <a:avLst/>
          </a:prstGeom>
          <a:noFill/>
          <a:ln w="28575">
            <a:solidFill>
              <a:srgbClr val="000066"/>
            </a:solidFill>
            <a:miter lim="800000"/>
            <a:headEnd/>
            <a:tailEnd/>
          </a:ln>
        </p:spPr>
        <p:txBody>
          <a:bodyPr>
            <a:prstTxWarp prst="textNoShape">
              <a:avLst/>
            </a:prstTxWarp>
            <a:spAutoFit/>
          </a:bodyPr>
          <a:lstStyle/>
          <a:p>
            <a:pPr>
              <a:spcBef>
                <a:spcPct val="50000"/>
              </a:spcBef>
            </a:pPr>
            <a:r>
              <a:rPr lang="en-GB" b="1" dirty="0">
                <a:solidFill>
                  <a:srgbClr val="000066"/>
                </a:solidFill>
                <a:ea typeface="Arial" pitchFamily="-1" charset="0"/>
                <a:cs typeface="Arial" pitchFamily="-1" charset="0"/>
              </a:rPr>
              <a:t>Project approach</a:t>
            </a:r>
            <a:r>
              <a:rPr lang="en-GB" b="1" dirty="0">
                <a:ea typeface="Arial" pitchFamily="-1" charset="0"/>
                <a:cs typeface="Arial" pitchFamily="-1" charset="0"/>
              </a:rPr>
              <a:t> </a:t>
            </a:r>
          </a:p>
        </p:txBody>
      </p:sp>
      <p:sp>
        <p:nvSpPr>
          <p:cNvPr id="33798" name="Text Box 5"/>
          <p:cNvSpPr txBox="1">
            <a:spLocks noChangeArrowheads="1"/>
          </p:cNvSpPr>
          <p:nvPr/>
        </p:nvSpPr>
        <p:spPr bwMode="auto">
          <a:xfrm>
            <a:off x="457200" y="3663950"/>
            <a:ext cx="2252663" cy="366713"/>
          </a:xfrm>
          <a:prstGeom prst="rect">
            <a:avLst/>
          </a:prstGeom>
          <a:noFill/>
          <a:ln w="9525">
            <a:noFill/>
            <a:miter lim="800000"/>
            <a:headEnd/>
            <a:tailEnd/>
          </a:ln>
        </p:spPr>
        <p:txBody>
          <a:bodyPr>
            <a:prstTxWarp prst="textNoShape">
              <a:avLst/>
            </a:prstTxWarp>
            <a:spAutoFit/>
          </a:bodyPr>
          <a:lstStyle/>
          <a:p>
            <a:endParaRPr lang="en-US" b="1">
              <a:ea typeface="Arial" pitchFamily="-1" charset="0"/>
              <a:cs typeface="Arial" pitchFamily="-1" charset="0"/>
            </a:endParaRPr>
          </a:p>
        </p:txBody>
      </p:sp>
      <p:sp>
        <p:nvSpPr>
          <p:cNvPr id="7" name="Text Box 6"/>
          <p:cNvSpPr txBox="1">
            <a:spLocks noChangeArrowheads="1"/>
          </p:cNvSpPr>
          <p:nvPr/>
        </p:nvSpPr>
        <p:spPr bwMode="auto">
          <a:xfrm>
            <a:off x="693738" y="4400550"/>
            <a:ext cx="2232025" cy="395287"/>
          </a:xfrm>
          <a:prstGeom prst="rect">
            <a:avLst/>
          </a:prstGeom>
          <a:noFill/>
          <a:ln w="28575">
            <a:solidFill>
              <a:srgbClr val="000066"/>
            </a:solidFill>
            <a:miter lim="800000"/>
            <a:headEnd/>
            <a:tailEnd/>
          </a:ln>
        </p:spPr>
        <p:txBody>
          <a:bodyPr>
            <a:prstTxWarp prst="textNoShape">
              <a:avLst/>
            </a:prstTxWarp>
            <a:spAutoFit/>
          </a:bodyPr>
          <a:lstStyle/>
          <a:p>
            <a:pPr>
              <a:spcBef>
                <a:spcPct val="50000"/>
              </a:spcBef>
            </a:pPr>
            <a:r>
              <a:rPr lang="en-GB" b="1">
                <a:solidFill>
                  <a:srgbClr val="000066"/>
                </a:solidFill>
                <a:ea typeface="Arial" pitchFamily="-1" charset="0"/>
                <a:cs typeface="Arial" pitchFamily="-1" charset="0"/>
              </a:rPr>
              <a:t>Sector approach</a:t>
            </a:r>
            <a:r>
              <a:rPr lang="en-GB" b="1">
                <a:ea typeface="Arial" pitchFamily="-1" charset="0"/>
                <a:cs typeface="Arial" pitchFamily="-1" charset="0"/>
              </a:rPr>
              <a:t> </a:t>
            </a:r>
          </a:p>
        </p:txBody>
      </p:sp>
      <p:sp>
        <p:nvSpPr>
          <p:cNvPr id="8" name="Text Box 7"/>
          <p:cNvSpPr txBox="1">
            <a:spLocks noChangeArrowheads="1"/>
          </p:cNvSpPr>
          <p:nvPr/>
        </p:nvSpPr>
        <p:spPr bwMode="auto">
          <a:xfrm>
            <a:off x="693738" y="5588000"/>
            <a:ext cx="2232025" cy="395287"/>
          </a:xfrm>
          <a:prstGeom prst="rect">
            <a:avLst/>
          </a:prstGeom>
          <a:noFill/>
          <a:ln w="28575">
            <a:solidFill>
              <a:srgbClr val="000066"/>
            </a:solidFill>
            <a:miter lim="800000"/>
            <a:headEnd/>
            <a:tailEnd/>
          </a:ln>
        </p:spPr>
        <p:txBody>
          <a:bodyPr>
            <a:prstTxWarp prst="textNoShape">
              <a:avLst/>
            </a:prstTxWarp>
            <a:spAutoFit/>
          </a:bodyPr>
          <a:lstStyle/>
          <a:p>
            <a:pPr>
              <a:spcBef>
                <a:spcPct val="50000"/>
              </a:spcBef>
            </a:pPr>
            <a:r>
              <a:rPr lang="en-GB" b="1">
                <a:solidFill>
                  <a:srgbClr val="000066"/>
                </a:solidFill>
                <a:ea typeface="Arial" pitchFamily="-1" charset="0"/>
                <a:cs typeface="Arial" pitchFamily="-1" charset="0"/>
              </a:rPr>
              <a:t>Macro approach</a:t>
            </a:r>
            <a:endParaRPr lang="en-GB" b="1">
              <a:ea typeface="Arial" pitchFamily="-1" charset="0"/>
              <a:cs typeface="Arial" pitchFamily="-1" charset="0"/>
            </a:endParaRPr>
          </a:p>
        </p:txBody>
      </p:sp>
      <p:sp>
        <p:nvSpPr>
          <p:cNvPr id="9" name="Text Box 8"/>
          <p:cNvSpPr txBox="1">
            <a:spLocks noChangeArrowheads="1"/>
          </p:cNvSpPr>
          <p:nvPr/>
        </p:nvSpPr>
        <p:spPr bwMode="auto">
          <a:xfrm>
            <a:off x="5372100" y="3190875"/>
            <a:ext cx="3097213" cy="669925"/>
          </a:xfrm>
          <a:prstGeom prst="rect">
            <a:avLst/>
          </a:prstGeom>
          <a:noFill/>
          <a:ln w="28575">
            <a:solidFill>
              <a:srgbClr val="000066"/>
            </a:solidFill>
            <a:miter lim="800000"/>
            <a:headEnd/>
            <a:tailEnd/>
          </a:ln>
        </p:spPr>
        <p:txBody>
          <a:bodyPr>
            <a:prstTxWarp prst="textNoShape">
              <a:avLst/>
            </a:prstTxWarp>
            <a:spAutoFit/>
          </a:bodyPr>
          <a:lstStyle/>
          <a:p>
            <a:pPr>
              <a:spcBef>
                <a:spcPct val="50000"/>
              </a:spcBef>
            </a:pPr>
            <a:r>
              <a:rPr lang="en-GB" b="1">
                <a:solidFill>
                  <a:srgbClr val="000066"/>
                </a:solidFill>
                <a:ea typeface="Arial" pitchFamily="-1" charset="0"/>
                <a:cs typeface="Arial" pitchFamily="-1" charset="0"/>
              </a:rPr>
              <a:t>EC (donor) contractual and financial procedures</a:t>
            </a:r>
            <a:endParaRPr lang="en-GB" b="1">
              <a:ea typeface="Arial" pitchFamily="-1" charset="0"/>
              <a:cs typeface="Arial" pitchFamily="-1" charset="0"/>
            </a:endParaRPr>
          </a:p>
        </p:txBody>
      </p:sp>
      <p:sp>
        <p:nvSpPr>
          <p:cNvPr id="10" name="Text Box 9"/>
          <p:cNvSpPr txBox="1">
            <a:spLocks noChangeArrowheads="1"/>
          </p:cNvSpPr>
          <p:nvPr/>
        </p:nvSpPr>
        <p:spPr bwMode="auto">
          <a:xfrm>
            <a:off x="5372100" y="4437062"/>
            <a:ext cx="3097213" cy="395288"/>
          </a:xfrm>
          <a:prstGeom prst="rect">
            <a:avLst/>
          </a:prstGeom>
          <a:noFill/>
          <a:ln w="28575">
            <a:solidFill>
              <a:srgbClr val="000066"/>
            </a:solidFill>
            <a:miter lim="800000"/>
            <a:headEnd/>
            <a:tailEnd/>
          </a:ln>
        </p:spPr>
        <p:txBody>
          <a:bodyPr>
            <a:prstTxWarp prst="textNoShape">
              <a:avLst/>
            </a:prstTxWarp>
            <a:spAutoFit/>
          </a:bodyPr>
          <a:lstStyle/>
          <a:p>
            <a:pPr>
              <a:spcBef>
                <a:spcPct val="50000"/>
              </a:spcBef>
            </a:pPr>
            <a:r>
              <a:rPr lang="en-GB" b="1">
                <a:solidFill>
                  <a:srgbClr val="000066"/>
                </a:solidFill>
                <a:ea typeface="Arial" pitchFamily="-1" charset="0"/>
                <a:cs typeface="Arial" pitchFamily="-1" charset="0"/>
              </a:rPr>
              <a:t>Pooled fund</a:t>
            </a:r>
            <a:endParaRPr lang="en-GB" b="1">
              <a:ea typeface="Arial" pitchFamily="-1" charset="0"/>
              <a:cs typeface="Arial" pitchFamily="-1" charset="0"/>
            </a:endParaRPr>
          </a:p>
        </p:txBody>
      </p:sp>
      <p:sp>
        <p:nvSpPr>
          <p:cNvPr id="11" name="Text Box 10"/>
          <p:cNvSpPr txBox="1">
            <a:spLocks noChangeArrowheads="1"/>
          </p:cNvSpPr>
          <p:nvPr/>
        </p:nvSpPr>
        <p:spPr bwMode="auto">
          <a:xfrm>
            <a:off x="5445125" y="5624512"/>
            <a:ext cx="3024188" cy="395288"/>
          </a:xfrm>
          <a:prstGeom prst="rect">
            <a:avLst/>
          </a:prstGeom>
          <a:noFill/>
          <a:ln w="28575">
            <a:solidFill>
              <a:srgbClr val="000066"/>
            </a:solidFill>
            <a:miter lim="800000"/>
            <a:headEnd/>
            <a:tailEnd/>
          </a:ln>
        </p:spPr>
        <p:txBody>
          <a:bodyPr>
            <a:prstTxWarp prst="textNoShape">
              <a:avLst/>
            </a:prstTxWarp>
            <a:spAutoFit/>
          </a:bodyPr>
          <a:lstStyle/>
          <a:p>
            <a:pPr>
              <a:spcBef>
                <a:spcPct val="50000"/>
              </a:spcBef>
            </a:pPr>
            <a:r>
              <a:rPr lang="en-GB" b="1">
                <a:solidFill>
                  <a:srgbClr val="000066"/>
                </a:solidFill>
                <a:ea typeface="Arial" pitchFamily="-1" charset="0"/>
                <a:cs typeface="Arial" pitchFamily="-1" charset="0"/>
              </a:rPr>
              <a:t>Budget support</a:t>
            </a:r>
            <a:endParaRPr lang="en-GB" b="1">
              <a:ea typeface="Arial" pitchFamily="-1" charset="0"/>
              <a:cs typeface="Arial" pitchFamily="-1" charset="0"/>
            </a:endParaRPr>
          </a:p>
        </p:txBody>
      </p:sp>
      <p:sp>
        <p:nvSpPr>
          <p:cNvPr id="33804" name="Text Box 11"/>
          <p:cNvSpPr txBox="1">
            <a:spLocks noChangeArrowheads="1"/>
          </p:cNvSpPr>
          <p:nvPr/>
        </p:nvSpPr>
        <p:spPr bwMode="auto">
          <a:xfrm>
            <a:off x="836613" y="2605087"/>
            <a:ext cx="1555750" cy="366713"/>
          </a:xfrm>
          <a:prstGeom prst="rect">
            <a:avLst/>
          </a:prstGeom>
          <a:noFill/>
          <a:ln w="9525">
            <a:noFill/>
            <a:miter lim="800000"/>
            <a:headEnd/>
            <a:tailEnd/>
          </a:ln>
        </p:spPr>
        <p:txBody>
          <a:bodyPr wrap="none">
            <a:prstTxWarp prst="textNoShape">
              <a:avLst/>
            </a:prstTxWarp>
            <a:spAutoFit/>
          </a:bodyPr>
          <a:lstStyle/>
          <a:p>
            <a:r>
              <a:rPr lang="en-GB" b="1" dirty="0">
                <a:solidFill>
                  <a:srgbClr val="000066"/>
                </a:solidFill>
                <a:ea typeface="Arial" pitchFamily="-1" charset="0"/>
                <a:cs typeface="Arial" pitchFamily="-1" charset="0"/>
              </a:rPr>
              <a:t>APPROACH</a:t>
            </a:r>
            <a:r>
              <a:rPr lang="en-GB" b="1" dirty="0">
                <a:ea typeface="Arial" pitchFamily="-1" charset="0"/>
                <a:cs typeface="Arial" pitchFamily="-1" charset="0"/>
              </a:rPr>
              <a:t> </a:t>
            </a:r>
          </a:p>
        </p:txBody>
      </p:sp>
      <p:sp>
        <p:nvSpPr>
          <p:cNvPr id="33805" name="Text Box 12"/>
          <p:cNvSpPr txBox="1">
            <a:spLocks noChangeArrowheads="1"/>
          </p:cNvSpPr>
          <p:nvPr/>
        </p:nvSpPr>
        <p:spPr bwMode="auto">
          <a:xfrm>
            <a:off x="5588000" y="2605087"/>
            <a:ext cx="3025775" cy="366713"/>
          </a:xfrm>
          <a:prstGeom prst="rect">
            <a:avLst/>
          </a:prstGeom>
          <a:noFill/>
          <a:ln w="9525">
            <a:noFill/>
            <a:miter lim="800000"/>
            <a:headEnd/>
            <a:tailEnd/>
          </a:ln>
        </p:spPr>
        <p:txBody>
          <a:bodyPr>
            <a:prstTxWarp prst="textNoShape">
              <a:avLst/>
            </a:prstTxWarp>
            <a:spAutoFit/>
          </a:bodyPr>
          <a:lstStyle/>
          <a:p>
            <a:r>
              <a:rPr lang="en-GB" b="1">
                <a:solidFill>
                  <a:srgbClr val="000066"/>
                </a:solidFill>
                <a:ea typeface="Arial" pitchFamily="-1" charset="0"/>
                <a:cs typeface="Arial" pitchFamily="-1" charset="0"/>
              </a:rPr>
              <a:t>FINANCING MODALITY</a:t>
            </a:r>
            <a:endParaRPr lang="en-GB" b="1">
              <a:ea typeface="Arial" pitchFamily="-1" charset="0"/>
              <a:cs typeface="Arial" pitchFamily="-1" charset="0"/>
            </a:endParaRPr>
          </a:p>
        </p:txBody>
      </p:sp>
      <p:sp>
        <p:nvSpPr>
          <p:cNvPr id="14" name="Line 13"/>
          <p:cNvSpPr>
            <a:spLocks noChangeShapeType="1"/>
          </p:cNvSpPr>
          <p:nvPr/>
        </p:nvSpPr>
        <p:spPr bwMode="auto">
          <a:xfrm>
            <a:off x="2925763" y="3500437"/>
            <a:ext cx="2447925" cy="0"/>
          </a:xfrm>
          <a:prstGeom prst="line">
            <a:avLst/>
          </a:prstGeom>
          <a:noFill/>
          <a:ln w="57150">
            <a:solidFill>
              <a:srgbClr val="000066"/>
            </a:solidFill>
            <a:round/>
            <a:headEnd/>
            <a:tailEnd type="triangle" w="med" len="med"/>
          </a:ln>
        </p:spPr>
        <p:txBody>
          <a:bodyPr>
            <a:prstTxWarp prst="textNoShape">
              <a:avLst/>
            </a:prstTxWarp>
          </a:bodyPr>
          <a:lstStyle/>
          <a:p>
            <a:endParaRPr lang="en-GB"/>
          </a:p>
        </p:txBody>
      </p:sp>
      <p:sp>
        <p:nvSpPr>
          <p:cNvPr id="15" name="Line 14"/>
          <p:cNvSpPr>
            <a:spLocks noChangeShapeType="1"/>
          </p:cNvSpPr>
          <p:nvPr/>
        </p:nvSpPr>
        <p:spPr bwMode="auto">
          <a:xfrm>
            <a:off x="2925763" y="5803900"/>
            <a:ext cx="2519362" cy="0"/>
          </a:xfrm>
          <a:prstGeom prst="line">
            <a:avLst/>
          </a:prstGeom>
          <a:noFill/>
          <a:ln w="57150">
            <a:solidFill>
              <a:srgbClr val="000066"/>
            </a:solidFill>
            <a:round/>
            <a:headEnd/>
            <a:tailEnd type="triangle" w="med" len="med"/>
          </a:ln>
        </p:spPr>
        <p:txBody>
          <a:bodyPr>
            <a:prstTxWarp prst="textNoShape">
              <a:avLst/>
            </a:prstTxWarp>
          </a:bodyPr>
          <a:lstStyle/>
          <a:p>
            <a:endParaRPr lang="en-GB"/>
          </a:p>
        </p:txBody>
      </p:sp>
      <p:sp>
        <p:nvSpPr>
          <p:cNvPr id="16" name="Line 15"/>
          <p:cNvSpPr>
            <a:spLocks noChangeShapeType="1"/>
          </p:cNvSpPr>
          <p:nvPr/>
        </p:nvSpPr>
        <p:spPr bwMode="auto">
          <a:xfrm flipV="1">
            <a:off x="2925763" y="3571875"/>
            <a:ext cx="2447925" cy="1008062"/>
          </a:xfrm>
          <a:prstGeom prst="line">
            <a:avLst/>
          </a:prstGeom>
          <a:noFill/>
          <a:ln w="57150">
            <a:solidFill>
              <a:srgbClr val="000066"/>
            </a:solidFill>
            <a:round/>
            <a:headEnd/>
            <a:tailEnd type="triangle" w="med" len="med"/>
          </a:ln>
        </p:spPr>
        <p:txBody>
          <a:bodyPr>
            <a:prstTxWarp prst="textNoShape">
              <a:avLst/>
            </a:prstTxWarp>
          </a:bodyPr>
          <a:lstStyle/>
          <a:p>
            <a:endParaRPr lang="en-GB"/>
          </a:p>
        </p:txBody>
      </p:sp>
      <p:sp>
        <p:nvSpPr>
          <p:cNvPr id="17" name="Line 16"/>
          <p:cNvSpPr>
            <a:spLocks noChangeShapeType="1"/>
          </p:cNvSpPr>
          <p:nvPr/>
        </p:nvSpPr>
        <p:spPr bwMode="auto">
          <a:xfrm>
            <a:off x="2925763" y="4579937"/>
            <a:ext cx="2447925" cy="0"/>
          </a:xfrm>
          <a:prstGeom prst="line">
            <a:avLst/>
          </a:prstGeom>
          <a:noFill/>
          <a:ln w="57150">
            <a:solidFill>
              <a:srgbClr val="000066"/>
            </a:solidFill>
            <a:round/>
            <a:headEnd/>
            <a:tailEnd type="triangle" w="med" len="med"/>
          </a:ln>
        </p:spPr>
        <p:txBody>
          <a:bodyPr>
            <a:prstTxWarp prst="textNoShape">
              <a:avLst/>
            </a:prstTxWarp>
          </a:bodyPr>
          <a:lstStyle/>
          <a:p>
            <a:endParaRPr lang="en-GB"/>
          </a:p>
        </p:txBody>
      </p:sp>
      <p:sp>
        <p:nvSpPr>
          <p:cNvPr id="18" name="Line 17"/>
          <p:cNvSpPr>
            <a:spLocks noChangeShapeType="1"/>
          </p:cNvSpPr>
          <p:nvPr/>
        </p:nvSpPr>
        <p:spPr bwMode="auto">
          <a:xfrm>
            <a:off x="2925763" y="4567237"/>
            <a:ext cx="2519362" cy="1223963"/>
          </a:xfrm>
          <a:prstGeom prst="line">
            <a:avLst/>
          </a:prstGeom>
          <a:noFill/>
          <a:ln w="57150">
            <a:solidFill>
              <a:srgbClr val="000066"/>
            </a:solidFill>
            <a:round/>
            <a:headEnd/>
            <a:tailEnd type="triangle" w="med" len="med"/>
          </a:ln>
        </p:spPr>
        <p:txBody>
          <a:bodyPr>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1" grpId="1"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5288" y="1219200"/>
            <a:ext cx="8229600" cy="936625"/>
          </a:xfrm>
        </p:spPr>
        <p:txBody>
          <a:bodyPr/>
          <a:lstStyle/>
          <a:p>
            <a:r>
              <a:rPr lang="en-US" sz="2800" dirty="0">
                <a:ea typeface="ＭＳ Ｐゴシック" pitchFamily="-1" charset="-128"/>
                <a:cs typeface="ＭＳ Ｐゴシック" pitchFamily="-1" charset="-128"/>
              </a:rPr>
              <a:t>Climate change sector </a:t>
            </a:r>
            <a:r>
              <a:rPr lang="en-US" sz="2800" dirty="0" smtClean="0">
                <a:ea typeface="ＭＳ Ｐゴシック" pitchFamily="-1" charset="-128"/>
                <a:cs typeface="ＭＳ Ｐゴシック" pitchFamily="-1" charset="-128"/>
              </a:rPr>
              <a:t>scripts </a:t>
            </a:r>
            <a:r>
              <a:rPr lang="en-US" sz="2800" dirty="0" smtClean="0">
                <a:solidFill>
                  <a:srgbClr val="00B050"/>
                </a:solidFill>
                <a:ea typeface="ＭＳ Ｐゴシック" pitchFamily="-1" charset="-128"/>
                <a:cs typeface="ＭＳ Ｐゴシック" pitchFamily="-1" charset="-128"/>
              </a:rPr>
              <a:t>(2009)</a:t>
            </a:r>
            <a:endParaRPr lang="en-US" sz="2800" dirty="0">
              <a:solidFill>
                <a:srgbClr val="00B050"/>
              </a:solidFill>
              <a:ea typeface="ＭＳ Ｐゴシック" pitchFamily="-1" charset="-128"/>
              <a:cs typeface="ＭＳ Ｐゴシック" pitchFamily="-1" charset="-128"/>
            </a:endParaRPr>
          </a:p>
        </p:txBody>
      </p:sp>
      <p:pic>
        <p:nvPicPr>
          <p:cNvPr id="34819" name="Content Placeholder 4" descr="sector script cover .tiff"/>
          <p:cNvPicPr>
            <a:picLocks noGrp="1" noChangeAspect="1"/>
          </p:cNvPicPr>
          <p:nvPr>
            <p:ph idx="1"/>
          </p:nvPr>
        </p:nvPicPr>
        <p:blipFill>
          <a:blip r:embed="rId2"/>
          <a:srcRect l="-78215" r="-78215"/>
          <a:stretch>
            <a:fillRect/>
          </a:stretch>
        </p:blipFill>
        <p:spPr>
          <a:xfrm>
            <a:off x="-2057400" y="2168610"/>
            <a:ext cx="8001000" cy="4155990"/>
          </a:xfrm>
        </p:spPr>
      </p:pic>
      <p:sp>
        <p:nvSpPr>
          <p:cNvPr id="34820" name="Slide Number Placeholder 3"/>
          <p:cNvSpPr>
            <a:spLocks noGrp="1"/>
          </p:cNvSpPr>
          <p:nvPr>
            <p:ph type="sldNum" sz="quarter" idx="12"/>
          </p:nvPr>
        </p:nvSpPr>
        <p:spPr>
          <a:noFill/>
        </p:spPr>
        <p:txBody>
          <a:bodyPr/>
          <a:lstStyle/>
          <a:p>
            <a:fld id="{455DB0C4-0756-5C4F-84FF-52F6440D7E7B}" type="slidenum">
              <a:rPr lang="en-GB"/>
              <a:pPr/>
              <a:t>14</a:t>
            </a:fld>
            <a:endParaRPr lang="en-GB"/>
          </a:p>
        </p:txBody>
      </p:sp>
      <p:sp>
        <p:nvSpPr>
          <p:cNvPr id="34821" name="TextBox 5"/>
          <p:cNvSpPr txBox="1">
            <a:spLocks noChangeArrowheads="1"/>
          </p:cNvSpPr>
          <p:nvPr/>
        </p:nvSpPr>
        <p:spPr bwMode="auto">
          <a:xfrm>
            <a:off x="3810000" y="2157412"/>
            <a:ext cx="4800600" cy="4478149"/>
          </a:xfrm>
          <a:prstGeom prst="rect">
            <a:avLst/>
          </a:prstGeom>
          <a:noFill/>
          <a:ln w="9525">
            <a:noFill/>
            <a:miter lim="800000"/>
            <a:headEnd/>
            <a:tailEnd/>
          </a:ln>
        </p:spPr>
        <p:txBody>
          <a:bodyPr>
            <a:prstTxWarp prst="textNoShape">
              <a:avLst/>
            </a:prstTxWarp>
            <a:spAutoFit/>
          </a:bodyPr>
          <a:lstStyle/>
          <a:p>
            <a:pPr marL="342900" indent="-342900" algn="l">
              <a:buFont typeface="Arial" pitchFamily="-1" charset="0"/>
              <a:buChar char="•"/>
            </a:pPr>
            <a:r>
              <a:rPr lang="en-US" sz="2000" dirty="0">
                <a:solidFill>
                  <a:schemeClr val="tx1"/>
                </a:solidFill>
              </a:rPr>
              <a:t>Agriculture and rural development</a:t>
            </a:r>
          </a:p>
          <a:p>
            <a:pPr marL="342900" indent="-342900" algn="l">
              <a:buFont typeface="Arial" pitchFamily="-1" charset="0"/>
              <a:buChar char="•"/>
            </a:pPr>
            <a:r>
              <a:rPr lang="en-US" sz="2000" dirty="0">
                <a:solidFill>
                  <a:schemeClr val="tx1"/>
                </a:solidFill>
              </a:rPr>
              <a:t>Ecosystems and biodiversity management</a:t>
            </a:r>
          </a:p>
          <a:p>
            <a:pPr marL="342900" indent="-342900" algn="l">
              <a:buFont typeface="Arial" pitchFamily="-1" charset="0"/>
              <a:buChar char="•"/>
            </a:pPr>
            <a:r>
              <a:rPr lang="en-US" sz="2000" dirty="0">
                <a:solidFill>
                  <a:schemeClr val="tx1"/>
                </a:solidFill>
              </a:rPr>
              <a:t>Education</a:t>
            </a:r>
          </a:p>
          <a:p>
            <a:pPr marL="342900" indent="-342900" algn="l">
              <a:buFont typeface="Arial" pitchFamily="-1" charset="0"/>
              <a:buChar char="•"/>
            </a:pPr>
            <a:r>
              <a:rPr lang="en-US" sz="2000" dirty="0">
                <a:solidFill>
                  <a:schemeClr val="tx1"/>
                </a:solidFill>
              </a:rPr>
              <a:t>Energy supply</a:t>
            </a:r>
          </a:p>
          <a:p>
            <a:pPr marL="342900" indent="-342900" algn="l">
              <a:buFont typeface="Arial" pitchFamily="-1" charset="0"/>
              <a:buChar char="•"/>
            </a:pPr>
            <a:r>
              <a:rPr lang="en-US" sz="2000" dirty="0">
                <a:solidFill>
                  <a:schemeClr val="tx1"/>
                </a:solidFill>
              </a:rPr>
              <a:t>Health</a:t>
            </a:r>
          </a:p>
          <a:p>
            <a:pPr marL="342900" indent="-342900" algn="l">
              <a:buFont typeface="Arial" pitchFamily="-1" charset="0"/>
              <a:buChar char="•"/>
            </a:pPr>
            <a:r>
              <a:rPr lang="en-US" sz="2000" dirty="0">
                <a:solidFill>
                  <a:schemeClr val="tx1"/>
                </a:solidFill>
              </a:rPr>
              <a:t>Infrastructure </a:t>
            </a:r>
          </a:p>
          <a:p>
            <a:pPr marL="342900" indent="-342900" algn="l">
              <a:buFont typeface="Arial" pitchFamily="-1" charset="0"/>
              <a:buChar char="•"/>
            </a:pPr>
            <a:r>
              <a:rPr lang="en-US" sz="2000" dirty="0">
                <a:solidFill>
                  <a:schemeClr val="tx1"/>
                </a:solidFill>
              </a:rPr>
              <a:t>Solid waste management </a:t>
            </a:r>
          </a:p>
          <a:p>
            <a:pPr marL="342900" indent="-342900" algn="l">
              <a:buFont typeface="Arial" pitchFamily="-1" charset="0"/>
              <a:buChar char="•"/>
            </a:pPr>
            <a:r>
              <a:rPr lang="en-US" sz="2000" dirty="0">
                <a:solidFill>
                  <a:schemeClr val="tx1"/>
                </a:solidFill>
              </a:rPr>
              <a:t>Trade and investment </a:t>
            </a:r>
          </a:p>
          <a:p>
            <a:pPr marL="342900" indent="-342900" algn="l">
              <a:buFont typeface="Arial" pitchFamily="-1" charset="0"/>
              <a:buChar char="•"/>
            </a:pPr>
            <a:r>
              <a:rPr lang="en-US" sz="2000" dirty="0">
                <a:solidFill>
                  <a:schemeClr val="tx1"/>
                </a:solidFill>
              </a:rPr>
              <a:t>Water supply and sanitation </a:t>
            </a:r>
          </a:p>
          <a:p>
            <a:pPr marL="342900" indent="-342900" algn="l">
              <a:buFont typeface="Arial" pitchFamily="-1" charset="0"/>
              <a:buChar char="•"/>
            </a:pPr>
            <a:endParaRPr lang="en-US" sz="2000" dirty="0">
              <a:solidFill>
                <a:schemeClr val="tx1"/>
              </a:solidFill>
            </a:endParaRPr>
          </a:p>
          <a:p>
            <a:r>
              <a:rPr lang="en-US" sz="900" dirty="0">
                <a:solidFill>
                  <a:srgbClr val="00B050"/>
                </a:solidFill>
                <a:hlinkClick r:id="rId3"/>
              </a:rPr>
              <a:t>http://</a:t>
            </a:r>
            <a:r>
              <a:rPr lang="en-US" sz="900" dirty="0" smtClean="0">
                <a:solidFill>
                  <a:srgbClr val="00B050"/>
                </a:solidFill>
                <a:hlinkClick r:id="rId3"/>
              </a:rPr>
              <a:t>capacity4dev.ec.europa.eu/env_cc_ge_4_ec_and_eeas/minisite/key-documents-environment-and-climate-change-0</a:t>
            </a:r>
            <a:endParaRPr lang="en-US" sz="900" dirty="0" smtClean="0">
              <a:solidFill>
                <a:srgbClr val="00B050"/>
              </a:solidFill>
            </a:endParaRPr>
          </a:p>
          <a:p>
            <a:endParaRPr lang="en-US" sz="900" dirty="0">
              <a:solidFill>
                <a:srgbClr val="00B050"/>
              </a:solidFill>
            </a:endParaRPr>
          </a:p>
          <a:p>
            <a:r>
              <a:rPr lang="en-US" sz="1000" b="1" dirty="0" smtClean="0">
                <a:solidFill>
                  <a:srgbClr val="00B050"/>
                </a:solidFill>
              </a:rPr>
              <a:t>(this is a closed EC/EEAS group –I have yet to put them there. I will do before  the course)</a:t>
            </a:r>
            <a:endParaRPr lang="en-US" sz="1000" b="1" dirty="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936C03D9-A45F-664F-8664-9907F1237BA3}" type="slidenum">
              <a:rPr lang="fr-FR"/>
              <a:pPr algn="l" eaLnBrk="0" hangingPunct="0">
                <a:lnSpc>
                  <a:spcPts val="1400"/>
                </a:lnSpc>
              </a:pPr>
              <a:t>15</a:t>
            </a:fld>
            <a:endParaRPr lang="fr-FR"/>
          </a:p>
        </p:txBody>
      </p:sp>
      <p:sp>
        <p:nvSpPr>
          <p:cNvPr id="35843" name="Rectangle 2"/>
          <p:cNvSpPr>
            <a:spLocks noGrp="1" noChangeArrowheads="1"/>
          </p:cNvSpPr>
          <p:nvPr>
            <p:ph type="title"/>
          </p:nvPr>
        </p:nvSpPr>
        <p:spPr>
          <a:xfrm>
            <a:off x="107504" y="980728"/>
            <a:ext cx="7786688" cy="1143000"/>
          </a:xfrm>
        </p:spPr>
        <p:txBody>
          <a:bodyPr/>
          <a:lstStyle/>
          <a:p>
            <a:pPr indent="0" eaLnBrk="1" hangingPunct="1"/>
            <a:r>
              <a:rPr lang="en-GB" dirty="0">
                <a:ea typeface="ＭＳ Ｐゴシック" pitchFamily="-1" charset="-128"/>
                <a:cs typeface="ＭＳ Ｐゴシック" pitchFamily="-1" charset="-128"/>
              </a:rPr>
              <a:t>Terminology</a:t>
            </a:r>
          </a:p>
        </p:txBody>
      </p:sp>
      <p:sp>
        <p:nvSpPr>
          <p:cNvPr id="541699" name="Rectangle 3"/>
          <p:cNvSpPr>
            <a:spLocks noGrp="1" noChangeArrowheads="1"/>
          </p:cNvSpPr>
          <p:nvPr>
            <p:ph type="body" idx="1"/>
          </p:nvPr>
        </p:nvSpPr>
        <p:spPr>
          <a:xfrm>
            <a:off x="142875" y="2209800"/>
            <a:ext cx="8459788" cy="4019550"/>
          </a:xfrm>
        </p:spPr>
        <p:txBody>
          <a:bodyPr/>
          <a:lstStyle/>
          <a:p>
            <a:pPr eaLnBrk="1" hangingPunct="1">
              <a:spcBef>
                <a:spcPts val="600"/>
              </a:spcBef>
              <a:spcAft>
                <a:spcPts val="1200"/>
              </a:spcAft>
            </a:pPr>
            <a:r>
              <a:rPr lang="en-GB" sz="1800" dirty="0" smtClean="0">
                <a:ea typeface="ＭＳ Ｐゴシック" pitchFamily="-1" charset="-128"/>
                <a:cs typeface="ＭＳ Ｐゴシック" pitchFamily="-1" charset="-128"/>
              </a:rPr>
              <a:t>Sector approach = a way of working shared by a government, development partners and other stakeholders; aimed at developing a sector in a holistic manner, based on a continuous process</a:t>
            </a:r>
          </a:p>
          <a:p>
            <a:pPr eaLnBrk="1" hangingPunct="1">
              <a:spcBef>
                <a:spcPts val="600"/>
              </a:spcBef>
              <a:spcAft>
                <a:spcPts val="1200"/>
              </a:spcAft>
            </a:pPr>
            <a:r>
              <a:rPr lang="en-GB" sz="1800" dirty="0" smtClean="0">
                <a:ea typeface="ＭＳ Ｐゴシック" pitchFamily="-1" charset="-128"/>
                <a:cs typeface="ＭＳ Ｐゴシック" pitchFamily="-1" charset="-128"/>
              </a:rPr>
              <a:t>Sector programme = the result of a sector approach; includes:</a:t>
            </a:r>
          </a:p>
          <a:p>
            <a:pPr lvl="1" eaLnBrk="1" hangingPunct="1">
              <a:spcBef>
                <a:spcPts val="600"/>
              </a:spcBef>
              <a:spcAft>
                <a:spcPts val="1200"/>
              </a:spcAft>
            </a:pPr>
            <a:r>
              <a:rPr lang="en-GB" sz="1800" dirty="0" smtClean="0"/>
              <a:t>A sector policy and strategy</a:t>
            </a:r>
          </a:p>
          <a:p>
            <a:pPr lvl="1" eaLnBrk="1" hangingPunct="1">
              <a:spcBef>
                <a:spcPts val="600"/>
              </a:spcBef>
              <a:spcAft>
                <a:spcPts val="1200"/>
              </a:spcAft>
            </a:pPr>
            <a:r>
              <a:rPr lang="en-GB" sz="1800" dirty="0" smtClean="0"/>
              <a:t>A sector budget</a:t>
            </a:r>
          </a:p>
          <a:p>
            <a:pPr lvl="1" eaLnBrk="1" hangingPunct="1">
              <a:spcBef>
                <a:spcPts val="600"/>
              </a:spcBef>
              <a:spcAft>
                <a:spcPts val="1200"/>
              </a:spcAft>
            </a:pPr>
            <a:r>
              <a:rPr lang="en-GB" sz="1800" dirty="0" smtClean="0"/>
              <a:t>A sector coordination framework</a:t>
            </a:r>
          </a:p>
          <a:p>
            <a:pPr eaLnBrk="1" hangingPunct="1">
              <a:spcBef>
                <a:spcPts val="600"/>
              </a:spcBef>
              <a:spcAft>
                <a:spcPts val="1200"/>
              </a:spcAft>
            </a:pPr>
            <a:r>
              <a:rPr lang="en-GB" sz="1800" dirty="0" smtClean="0">
                <a:ea typeface="ＭＳ Ｐゴシック" pitchFamily="-1" charset="-128"/>
                <a:cs typeface="ＭＳ Ｐゴシック" pitchFamily="-1" charset="-128"/>
              </a:rPr>
              <a:t>Sector Policy Support Programme (SPSP) = the EC instrument to support the (national) sector programme</a:t>
            </a:r>
          </a:p>
          <a:p>
            <a:pPr eaLnBrk="1" hangingPunct="1">
              <a:spcBef>
                <a:spcPts val="600"/>
              </a:spcBef>
              <a:spcAft>
                <a:spcPts val="1200"/>
              </a:spcAft>
            </a:pPr>
            <a:endParaRPr lang="en-GB" sz="1800" dirty="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1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16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16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797DCCE3-6DBE-A246-8931-0A2315F89D7C}" type="slidenum">
              <a:rPr lang="fr-FR"/>
              <a:pPr algn="l" eaLnBrk="0" hangingPunct="0">
                <a:lnSpc>
                  <a:spcPts val="1400"/>
                </a:lnSpc>
              </a:pPr>
              <a:t>16</a:t>
            </a:fld>
            <a:endParaRPr lang="fr-FR"/>
          </a:p>
        </p:txBody>
      </p:sp>
      <p:pic>
        <p:nvPicPr>
          <p:cNvPr id="37892" name="Picture 3"/>
          <p:cNvPicPr>
            <a:picLocks noChangeAspect="1" noChangeArrowheads="1"/>
          </p:cNvPicPr>
          <p:nvPr/>
        </p:nvPicPr>
        <p:blipFill>
          <a:blip r:embed="rId3"/>
          <a:srcRect/>
          <a:stretch>
            <a:fillRect/>
          </a:stretch>
        </p:blipFill>
        <p:spPr bwMode="auto">
          <a:xfrm>
            <a:off x="2555875" y="1773238"/>
            <a:ext cx="4033838" cy="4392612"/>
          </a:xfrm>
          <a:prstGeom prst="rect">
            <a:avLst/>
          </a:prstGeom>
          <a:noFill/>
          <a:ln w="9525">
            <a:noFill/>
            <a:miter lim="800000"/>
            <a:headEnd/>
            <a:tailEnd/>
          </a:ln>
        </p:spPr>
      </p:pic>
      <p:sp>
        <p:nvSpPr>
          <p:cNvPr id="546820" name="AutoShape 4"/>
          <p:cNvSpPr>
            <a:spLocks noChangeArrowheads="1"/>
          </p:cNvSpPr>
          <p:nvPr/>
        </p:nvSpPr>
        <p:spPr bwMode="auto">
          <a:xfrm>
            <a:off x="6804025" y="1773238"/>
            <a:ext cx="1655763" cy="1008062"/>
          </a:xfrm>
          <a:prstGeom prst="wedgeRoundRectCallout">
            <a:avLst>
              <a:gd name="adj1" fmla="val -117116"/>
              <a:gd name="adj2" fmla="val 34250"/>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a:solidFill>
                  <a:srgbClr val="000066"/>
                </a:solidFill>
              </a:rPr>
              <a:t>The 5 components of the sector programme</a:t>
            </a:r>
          </a:p>
        </p:txBody>
      </p:sp>
      <p:sp>
        <p:nvSpPr>
          <p:cNvPr id="546821" name="AutoShape 5"/>
          <p:cNvSpPr>
            <a:spLocks noChangeArrowheads="1"/>
          </p:cNvSpPr>
          <p:nvPr/>
        </p:nvSpPr>
        <p:spPr bwMode="auto">
          <a:xfrm>
            <a:off x="684213" y="4005263"/>
            <a:ext cx="1727200" cy="1584325"/>
          </a:xfrm>
          <a:prstGeom prst="wedgeRoundRectCallout">
            <a:avLst>
              <a:gd name="adj1" fmla="val 134468"/>
              <a:gd name="adj2" fmla="val 45491"/>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a:solidFill>
                  <a:srgbClr val="000066"/>
                </a:solidFill>
              </a:rPr>
              <a:t>2 additional elements that influence the performance of the sector programme</a:t>
            </a:r>
          </a:p>
        </p:txBody>
      </p:sp>
      <p:sp>
        <p:nvSpPr>
          <p:cNvPr id="37891" name="Rectangle 2"/>
          <p:cNvSpPr>
            <a:spLocks noGrp="1" noChangeArrowheads="1"/>
          </p:cNvSpPr>
          <p:nvPr>
            <p:ph type="title"/>
          </p:nvPr>
        </p:nvSpPr>
        <p:spPr/>
        <p:txBody>
          <a:bodyPr/>
          <a:lstStyle/>
          <a:p>
            <a:pPr indent="0" eaLnBrk="1" hangingPunct="1"/>
            <a:r>
              <a:rPr lang="en-GB" dirty="0">
                <a:ea typeface="ＭＳ Ｐゴシック" pitchFamily="-1" charset="-128"/>
                <a:cs typeface="ＭＳ Ｐゴシック" pitchFamily="-1" charset="-128"/>
              </a:rPr>
              <a:t>Key elements of a sector programme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6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6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0" grpId="0" animBg="1"/>
      <p:bldP spid="54682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26D05F61-C69A-6C4A-9771-5B1632E49227}" type="slidenum">
              <a:rPr lang="fr-FR"/>
              <a:pPr algn="l" eaLnBrk="0" hangingPunct="0">
                <a:lnSpc>
                  <a:spcPts val="1400"/>
                </a:lnSpc>
              </a:pPr>
              <a:t>17</a:t>
            </a:fld>
            <a:endParaRPr lang="fr-FR"/>
          </a:p>
        </p:txBody>
      </p:sp>
      <p:sp>
        <p:nvSpPr>
          <p:cNvPr id="38915" name="Rectangle 2"/>
          <p:cNvSpPr>
            <a:spLocks noGrp="1" noChangeArrowheads="1"/>
          </p:cNvSpPr>
          <p:nvPr>
            <p:ph type="body" idx="1"/>
          </p:nvPr>
        </p:nvSpPr>
        <p:spPr>
          <a:xfrm>
            <a:off x="684213" y="1700213"/>
            <a:ext cx="7775575" cy="4495800"/>
          </a:xfrm>
        </p:spPr>
        <p:txBody>
          <a:bodyPr/>
          <a:lstStyle/>
          <a:p>
            <a:pPr marL="0" indent="0" eaLnBrk="1" hangingPunct="1">
              <a:buFont typeface="Times" pitchFamily="-1" charset="0"/>
              <a:buNone/>
            </a:pPr>
            <a:r>
              <a:rPr lang="en-GB" dirty="0">
                <a:ea typeface="ＭＳ Ｐゴシック" pitchFamily="-1" charset="-128"/>
                <a:cs typeface="ＭＳ Ｐゴシック" pitchFamily="-1" charset="-128"/>
              </a:rPr>
              <a:t>I</a:t>
            </a:r>
            <a:r>
              <a:rPr lang="en-GB" dirty="0" smtClean="0">
                <a:ea typeface="ＭＳ Ｐゴシック" pitchFamily="-1" charset="-128"/>
                <a:cs typeface="ＭＳ Ｐゴシック" pitchFamily="-1" charset="-128"/>
              </a:rPr>
              <a:t>dentification </a:t>
            </a:r>
            <a:r>
              <a:rPr lang="en-GB" dirty="0">
                <a:ea typeface="ＭＳ Ｐゴシック" pitchFamily="-1" charset="-128"/>
                <a:cs typeface="ＭＳ Ｐゴシック" pitchFamily="-1" charset="-128"/>
              </a:rPr>
              <a:t>and formulation are based on the assessment of seven areas corresponding to the seven key elements</a:t>
            </a:r>
            <a:r>
              <a:rPr lang="en-GB" dirty="0" smtClean="0">
                <a:ea typeface="ＭＳ Ｐゴシック" pitchFamily="-1" charset="-128"/>
                <a:cs typeface="ＭＳ Ｐゴシック" pitchFamily="-1" charset="-128"/>
              </a:rPr>
              <a:t>:</a:t>
            </a:r>
          </a:p>
          <a:p>
            <a:pPr marL="0" indent="0" eaLnBrk="1" hangingPunct="1">
              <a:buFont typeface="Times" pitchFamily="-1" charset="0"/>
              <a:buNone/>
            </a:pPr>
            <a:endParaRPr lang="en-GB" dirty="0">
              <a:ea typeface="ＭＳ Ｐゴシック" pitchFamily="-1" charset="-128"/>
              <a:cs typeface="ＭＳ Ｐゴシック" pitchFamily="-1" charset="-128"/>
            </a:endParaRPr>
          </a:p>
          <a:p>
            <a:pPr marL="533400" lvl="1" indent="-354013" eaLnBrk="1" hangingPunct="1">
              <a:buFontTx/>
              <a:buAutoNum type="arabicPeriod"/>
            </a:pPr>
            <a:r>
              <a:rPr lang="en-GB" dirty="0"/>
              <a:t>Sector policy and strategy</a:t>
            </a:r>
          </a:p>
          <a:p>
            <a:pPr marL="533400" lvl="1" indent="-354013" eaLnBrk="1" hangingPunct="1">
              <a:buFontTx/>
              <a:buAutoNum type="arabicPeriod"/>
            </a:pPr>
            <a:r>
              <a:rPr lang="en-GB" dirty="0"/>
              <a:t>Sector budget and its medium-term perspective</a:t>
            </a:r>
          </a:p>
          <a:p>
            <a:pPr marL="533400" lvl="1" indent="-354013" eaLnBrk="1" hangingPunct="1">
              <a:buFontTx/>
              <a:buAutoNum type="arabicPeriod"/>
            </a:pPr>
            <a:r>
              <a:rPr lang="en-GB" dirty="0"/>
              <a:t>Sector and donor coordination</a:t>
            </a:r>
          </a:p>
          <a:p>
            <a:pPr marL="533400" lvl="1" indent="-354013" eaLnBrk="1" hangingPunct="1">
              <a:buFontTx/>
              <a:buAutoNum type="arabicPeriod"/>
            </a:pPr>
            <a:r>
              <a:rPr lang="en-GB" dirty="0"/>
              <a:t>Institutional and capacity issues</a:t>
            </a:r>
          </a:p>
          <a:p>
            <a:pPr marL="533400" lvl="1" indent="-354013" eaLnBrk="1" hangingPunct="1">
              <a:buFontTx/>
              <a:buAutoNum type="arabicPeriod"/>
            </a:pPr>
            <a:r>
              <a:rPr lang="en-GB" dirty="0"/>
              <a:t>Performance monitoring systems</a:t>
            </a:r>
          </a:p>
          <a:p>
            <a:pPr marL="533400" lvl="1" indent="-354013" eaLnBrk="1" hangingPunct="1">
              <a:buFontTx/>
              <a:buAutoNum type="arabicPeriod"/>
            </a:pPr>
            <a:r>
              <a:rPr lang="en-GB" strike="sngStrike" dirty="0"/>
              <a:t>Macroeconomic framework</a:t>
            </a:r>
          </a:p>
          <a:p>
            <a:pPr marL="533400" lvl="1" indent="-354013" eaLnBrk="1" hangingPunct="1">
              <a:buFontTx/>
              <a:buAutoNum type="arabicPeriod"/>
            </a:pPr>
            <a:r>
              <a:rPr lang="en-GB" strike="sngStrike" dirty="0"/>
              <a:t>Public financial </a:t>
            </a:r>
            <a:r>
              <a:rPr lang="en-GB" strike="sngStrike" dirty="0" smtClean="0"/>
              <a:t>management </a:t>
            </a:r>
          </a:p>
          <a:p>
            <a:pPr marL="179387" lvl="1" indent="0" eaLnBrk="1" hangingPunct="1">
              <a:buNone/>
            </a:pPr>
            <a:r>
              <a:rPr lang="en-GB" dirty="0" smtClean="0">
                <a:solidFill>
                  <a:srgbClr val="FF0000"/>
                </a:solidFill>
              </a:rPr>
              <a:t>(perhaps take out as we do not really address them here….)</a:t>
            </a:r>
            <a:endParaRPr lang="en-GB" dirty="0">
              <a:solidFill>
                <a:srgbClr val="FF0000"/>
              </a:solidFill>
            </a:endParaRPr>
          </a:p>
        </p:txBody>
      </p:sp>
      <p:sp>
        <p:nvSpPr>
          <p:cNvPr id="547843" name="AutoShape 3"/>
          <p:cNvSpPr>
            <a:spLocks noChangeArrowheads="1"/>
          </p:cNvSpPr>
          <p:nvPr/>
        </p:nvSpPr>
        <p:spPr bwMode="auto">
          <a:xfrm>
            <a:off x="6500813" y="1143000"/>
            <a:ext cx="2643187" cy="762000"/>
          </a:xfrm>
          <a:prstGeom prst="wedgeRoundRectCallout">
            <a:avLst>
              <a:gd name="adj1" fmla="val -200729"/>
              <a:gd name="adj2" fmla="val 254352"/>
              <a:gd name="adj3" fmla="val 16667"/>
            </a:avLst>
          </a:prstGeom>
          <a:solidFill>
            <a:srgbClr val="57B826"/>
          </a:solidFill>
          <a:ln w="9525">
            <a:solidFill>
              <a:schemeClr val="tx1"/>
            </a:solidFill>
            <a:miter lim="800000"/>
            <a:headEnd/>
            <a:tailEnd/>
          </a:ln>
        </p:spPr>
        <p:txBody>
          <a:bodyPr>
            <a:prstTxWarp prst="textNoShape">
              <a:avLst/>
            </a:prstTxWarp>
          </a:bodyPr>
          <a:lstStyle/>
          <a:p>
            <a:pPr eaLnBrk="0" hangingPunct="0"/>
            <a:r>
              <a:rPr lang="en-GB" sz="1800" b="1" dirty="0">
                <a:solidFill>
                  <a:srgbClr val="000066"/>
                </a:solidFill>
                <a:latin typeface="Calibri" pitchFamily="34" charset="0"/>
                <a:cs typeface="Calibri" pitchFamily="34" charset="0"/>
              </a:rPr>
              <a:t>SEA of sector policy / strategy?</a:t>
            </a:r>
          </a:p>
        </p:txBody>
      </p:sp>
      <p:sp>
        <p:nvSpPr>
          <p:cNvPr id="547844" name="AutoShape 4"/>
          <p:cNvSpPr>
            <a:spLocks noChangeArrowheads="1"/>
          </p:cNvSpPr>
          <p:nvPr/>
        </p:nvSpPr>
        <p:spPr bwMode="auto">
          <a:xfrm>
            <a:off x="6500813" y="2428875"/>
            <a:ext cx="2643187" cy="863600"/>
          </a:xfrm>
          <a:prstGeom prst="wedgeRoundRectCallout">
            <a:avLst>
              <a:gd name="adj1" fmla="val -93256"/>
              <a:gd name="adj2" fmla="val 117863"/>
              <a:gd name="adj3" fmla="val 16667"/>
            </a:avLst>
          </a:prstGeom>
          <a:solidFill>
            <a:srgbClr val="57B826"/>
          </a:solidFill>
          <a:ln w="9525">
            <a:solidFill>
              <a:schemeClr val="tx1"/>
            </a:solidFill>
            <a:miter lim="800000"/>
            <a:headEnd/>
            <a:tailEnd/>
          </a:ln>
        </p:spPr>
        <p:txBody>
          <a:bodyPr lIns="18000" tIns="10800" rIns="54000">
            <a:prstTxWarp prst="textNoShape">
              <a:avLst/>
            </a:prstTxWarp>
          </a:bodyPr>
          <a:lstStyle/>
          <a:p>
            <a:pPr marL="179388" lvl="1" eaLnBrk="0" hangingPunct="0"/>
            <a:r>
              <a:rPr lang="en-GB" sz="1800" b="1" dirty="0">
                <a:solidFill>
                  <a:srgbClr val="000066"/>
                </a:solidFill>
                <a:latin typeface="Calibri" pitchFamily="34" charset="0"/>
                <a:cs typeface="Calibri" pitchFamily="34" charset="0"/>
              </a:rPr>
              <a:t>Effects of expenditure on </a:t>
            </a:r>
            <a:r>
              <a:rPr lang="en-GB" sz="1800" b="1" dirty="0" err="1">
                <a:solidFill>
                  <a:srgbClr val="000066"/>
                </a:solidFill>
                <a:latin typeface="Calibri" pitchFamily="34" charset="0"/>
                <a:cs typeface="Calibri" pitchFamily="34" charset="0"/>
              </a:rPr>
              <a:t>env</a:t>
            </a:r>
            <a:r>
              <a:rPr lang="en-GB" sz="1800" b="1" dirty="0" smtClean="0">
                <a:solidFill>
                  <a:srgbClr val="000066"/>
                </a:solidFill>
                <a:latin typeface="Calibri" pitchFamily="34" charset="0"/>
                <a:cs typeface="Calibri" pitchFamily="34" charset="0"/>
              </a:rPr>
              <a:t>.? </a:t>
            </a:r>
            <a:r>
              <a:rPr lang="en-GB" sz="1800" b="1" dirty="0">
                <a:solidFill>
                  <a:srgbClr val="000066"/>
                </a:solidFill>
                <a:latin typeface="Calibri" pitchFamily="34" charset="0"/>
                <a:cs typeface="Calibri" pitchFamily="34" charset="0"/>
              </a:rPr>
              <a:t>Resources allocated to the </a:t>
            </a:r>
            <a:r>
              <a:rPr lang="en-GB" sz="1800" b="1" dirty="0" err="1">
                <a:solidFill>
                  <a:srgbClr val="000066"/>
                </a:solidFill>
                <a:latin typeface="Calibri" pitchFamily="34" charset="0"/>
                <a:cs typeface="Calibri" pitchFamily="34" charset="0"/>
              </a:rPr>
              <a:t>env</a:t>
            </a:r>
            <a:r>
              <a:rPr lang="en-GB" sz="1800" b="1" dirty="0" smtClean="0">
                <a:solidFill>
                  <a:srgbClr val="000066"/>
                </a:solidFill>
                <a:latin typeface="Calibri" pitchFamily="34" charset="0"/>
                <a:cs typeface="Calibri" pitchFamily="34" charset="0"/>
              </a:rPr>
              <a:t>.?</a:t>
            </a:r>
            <a:endParaRPr lang="en-GB" sz="1800" b="1" dirty="0">
              <a:solidFill>
                <a:srgbClr val="000066"/>
              </a:solidFill>
              <a:latin typeface="Calibri" pitchFamily="34" charset="0"/>
              <a:cs typeface="Calibri" pitchFamily="34" charset="0"/>
            </a:endParaRPr>
          </a:p>
        </p:txBody>
      </p:sp>
      <p:sp>
        <p:nvSpPr>
          <p:cNvPr id="547845" name="AutoShape 5"/>
          <p:cNvSpPr>
            <a:spLocks noChangeArrowheads="1"/>
          </p:cNvSpPr>
          <p:nvPr/>
        </p:nvSpPr>
        <p:spPr bwMode="auto">
          <a:xfrm>
            <a:off x="6500815" y="5733256"/>
            <a:ext cx="2643186" cy="865188"/>
          </a:xfrm>
          <a:prstGeom prst="wedgeRoundRectCallout">
            <a:avLst>
              <a:gd name="adj1" fmla="val -77279"/>
              <a:gd name="adj2" fmla="val -121978"/>
              <a:gd name="adj3" fmla="val 16667"/>
            </a:avLst>
          </a:prstGeom>
          <a:solidFill>
            <a:srgbClr val="57B826"/>
          </a:solidFill>
          <a:ln w="9525">
            <a:solidFill>
              <a:schemeClr val="tx1"/>
            </a:solidFill>
            <a:miter lim="800000"/>
            <a:headEnd/>
            <a:tailEnd/>
          </a:ln>
        </p:spPr>
        <p:txBody>
          <a:bodyPr lIns="18000">
            <a:prstTxWarp prst="textNoShape">
              <a:avLst/>
            </a:prstTxWarp>
          </a:bodyPr>
          <a:lstStyle/>
          <a:p>
            <a:pPr marL="179388" lvl="1" eaLnBrk="0" hangingPunct="0"/>
            <a:r>
              <a:rPr lang="en-GB" sz="1800" b="1" dirty="0">
                <a:solidFill>
                  <a:srgbClr val="000066"/>
                </a:solidFill>
                <a:latin typeface="Calibri" pitchFamily="34" charset="0"/>
                <a:cs typeface="Calibri" pitchFamily="34" charset="0"/>
              </a:rPr>
              <a:t>Indicators relevant from an </a:t>
            </a:r>
            <a:r>
              <a:rPr lang="en-GB" sz="1800" b="1" dirty="0" err="1">
                <a:solidFill>
                  <a:srgbClr val="000066"/>
                </a:solidFill>
                <a:latin typeface="Calibri" pitchFamily="34" charset="0"/>
                <a:cs typeface="Calibri" pitchFamily="34" charset="0"/>
              </a:rPr>
              <a:t>env’l</a:t>
            </a:r>
            <a:r>
              <a:rPr lang="en-GB" sz="1800" b="1" dirty="0">
                <a:solidFill>
                  <a:srgbClr val="000066"/>
                </a:solidFill>
                <a:latin typeface="Calibri" pitchFamily="34" charset="0"/>
                <a:cs typeface="Calibri" pitchFamily="34" charset="0"/>
              </a:rPr>
              <a:t> perspective?</a:t>
            </a:r>
          </a:p>
        </p:txBody>
      </p:sp>
      <p:sp>
        <p:nvSpPr>
          <p:cNvPr id="547846" name="AutoShape 6"/>
          <p:cNvSpPr>
            <a:spLocks noChangeArrowheads="1"/>
          </p:cNvSpPr>
          <p:nvPr/>
        </p:nvSpPr>
        <p:spPr bwMode="auto">
          <a:xfrm>
            <a:off x="6500813" y="4643438"/>
            <a:ext cx="2643187" cy="890587"/>
          </a:xfrm>
          <a:prstGeom prst="wedgeRoundRectCallout">
            <a:avLst>
              <a:gd name="adj1" fmla="val -79940"/>
              <a:gd name="adj2" fmla="val -56770"/>
              <a:gd name="adj3" fmla="val 16667"/>
            </a:avLst>
          </a:prstGeom>
          <a:solidFill>
            <a:srgbClr val="57B826"/>
          </a:solidFill>
          <a:ln w="9525">
            <a:solidFill>
              <a:schemeClr val="tx1"/>
            </a:solidFill>
            <a:miter lim="800000"/>
            <a:headEnd/>
            <a:tailEnd/>
          </a:ln>
        </p:spPr>
        <p:txBody>
          <a:bodyPr>
            <a:prstTxWarp prst="textNoShape">
              <a:avLst/>
            </a:prstTxWarp>
          </a:bodyPr>
          <a:lstStyle/>
          <a:p>
            <a:pPr marL="179388" lvl="1" eaLnBrk="0" hangingPunct="0"/>
            <a:r>
              <a:rPr lang="en-GB" sz="1800" b="1" dirty="0">
                <a:solidFill>
                  <a:srgbClr val="000066"/>
                </a:solidFill>
                <a:latin typeface="Calibri" pitchFamily="34" charset="0"/>
                <a:cs typeface="Calibri" pitchFamily="34" charset="0"/>
              </a:rPr>
              <a:t>Capacities for the </a:t>
            </a:r>
            <a:r>
              <a:rPr lang="en-GB" sz="1800" b="1" dirty="0" smtClean="0">
                <a:solidFill>
                  <a:srgbClr val="000066"/>
                </a:solidFill>
                <a:latin typeface="Calibri" pitchFamily="34" charset="0"/>
                <a:cs typeface="Calibri" pitchFamily="34" charset="0"/>
              </a:rPr>
              <a:t>prevention/monitoring </a:t>
            </a:r>
            <a:r>
              <a:rPr lang="en-GB" sz="1800" b="1" dirty="0">
                <a:solidFill>
                  <a:srgbClr val="000066"/>
                </a:solidFill>
                <a:latin typeface="Calibri" pitchFamily="34" charset="0"/>
                <a:cs typeface="Calibri" pitchFamily="34" charset="0"/>
              </a:rPr>
              <a:t>of </a:t>
            </a:r>
            <a:r>
              <a:rPr lang="en-GB" sz="1800" b="1" dirty="0" err="1">
                <a:solidFill>
                  <a:srgbClr val="000066"/>
                </a:solidFill>
                <a:latin typeface="Calibri" pitchFamily="34" charset="0"/>
                <a:cs typeface="Calibri" pitchFamily="34" charset="0"/>
              </a:rPr>
              <a:t>env’l</a:t>
            </a:r>
            <a:r>
              <a:rPr lang="en-GB" sz="1800" b="1" dirty="0">
                <a:solidFill>
                  <a:srgbClr val="000066"/>
                </a:solidFill>
                <a:latin typeface="Calibri" pitchFamily="34" charset="0"/>
                <a:cs typeface="Calibri" pitchFamily="34" charset="0"/>
              </a:rPr>
              <a:t> impacts?</a:t>
            </a:r>
          </a:p>
        </p:txBody>
      </p:sp>
      <p:sp>
        <p:nvSpPr>
          <p:cNvPr id="38920" name="Rectangle 7"/>
          <p:cNvSpPr>
            <a:spLocks noGrp="1" noChangeArrowheads="1"/>
          </p:cNvSpPr>
          <p:nvPr>
            <p:ph type="title"/>
          </p:nvPr>
        </p:nvSpPr>
        <p:spPr>
          <a:xfrm>
            <a:off x="457200" y="7268"/>
            <a:ext cx="8229600" cy="936625"/>
          </a:xfrm>
        </p:spPr>
        <p:txBody>
          <a:bodyPr/>
          <a:lstStyle/>
          <a:p>
            <a:pPr indent="0" eaLnBrk="1" hangingPunct="1"/>
            <a:r>
              <a:rPr lang="en-GB" sz="2400" dirty="0">
                <a:solidFill>
                  <a:schemeClr val="bg1"/>
                </a:solidFill>
                <a:ea typeface="ＭＳ Ｐゴシック" pitchFamily="-1" charset="-128"/>
                <a:cs typeface="ＭＳ Ｐゴシック" pitchFamily="-1" charset="-128"/>
              </a:rPr>
              <a:t>The seven key assessment areas: Possible entry points for environmental integration</a:t>
            </a:r>
          </a:p>
        </p:txBody>
      </p:sp>
      <p:sp>
        <p:nvSpPr>
          <p:cNvPr id="547849" name="AutoShape 9"/>
          <p:cNvSpPr>
            <a:spLocks noChangeArrowheads="1"/>
          </p:cNvSpPr>
          <p:nvPr/>
        </p:nvSpPr>
        <p:spPr bwMode="auto">
          <a:xfrm>
            <a:off x="6500814" y="3577580"/>
            <a:ext cx="2654300" cy="850900"/>
          </a:xfrm>
          <a:prstGeom prst="wedgeRoundRectCallout">
            <a:avLst>
              <a:gd name="adj1" fmla="val -126173"/>
              <a:gd name="adj2" fmla="val 29280"/>
              <a:gd name="adj3" fmla="val 16667"/>
            </a:avLst>
          </a:prstGeom>
          <a:solidFill>
            <a:srgbClr val="57B826"/>
          </a:solidFill>
          <a:ln w="9525">
            <a:solidFill>
              <a:schemeClr val="tx1"/>
            </a:solidFill>
            <a:miter lim="800000"/>
            <a:headEnd/>
            <a:tailEnd/>
          </a:ln>
        </p:spPr>
        <p:txBody>
          <a:bodyPr lIns="18000" tIns="10800" rIns="54000">
            <a:prstTxWarp prst="textNoShape">
              <a:avLst/>
            </a:prstTxWarp>
          </a:bodyPr>
          <a:lstStyle/>
          <a:p>
            <a:pPr marL="179388" lvl="1" eaLnBrk="0" hangingPunct="0"/>
            <a:r>
              <a:rPr lang="en-GB" sz="1800" b="1" dirty="0">
                <a:solidFill>
                  <a:srgbClr val="000066"/>
                </a:solidFill>
                <a:latin typeface="Calibri" pitchFamily="34" charset="0"/>
                <a:cs typeface="Calibri" pitchFamily="34" charset="0"/>
              </a:rPr>
              <a:t>“Environment” working group?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7844"/>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547843"/>
                                        </p:tgtEl>
                                        <p:attrNameLst>
                                          <p:attrName>style.opacity</p:attrName>
                                        </p:attrNameLst>
                                      </p:cBhvr>
                                      <p:to>
                                        <p:strVal val="0.25"/>
                                      </p:to>
                                    </p:set>
                                    <p:animEffect filter="image" prLst="opacity: 0.25">
                                      <p:cBhvr rctx="IE">
                                        <p:cTn id="13" dur="indefinite"/>
                                        <p:tgtEl>
                                          <p:spTgt spid="54784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47849"/>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547844"/>
                                        </p:tgtEl>
                                        <p:attrNameLst>
                                          <p:attrName>style.opacity</p:attrName>
                                        </p:attrNameLst>
                                      </p:cBhvr>
                                      <p:to>
                                        <p:strVal val="0.25"/>
                                      </p:to>
                                    </p:set>
                                    <p:animEffect filter="image" prLst="opacity: 0.25">
                                      <p:cBhvr rctx="IE">
                                        <p:cTn id="20" dur="indefinite"/>
                                        <p:tgtEl>
                                          <p:spTgt spid="54784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7846"/>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547849"/>
                                        </p:tgtEl>
                                        <p:attrNameLst>
                                          <p:attrName>style.opacity</p:attrName>
                                        </p:attrNameLst>
                                      </p:cBhvr>
                                      <p:to>
                                        <p:strVal val="0.25"/>
                                      </p:to>
                                    </p:set>
                                    <p:animEffect filter="image" prLst="opacity: 0.25">
                                      <p:cBhvr rctx="IE">
                                        <p:cTn id="27" dur="indefinite"/>
                                        <p:tgtEl>
                                          <p:spTgt spid="54784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47845"/>
                                        </p:tgtEl>
                                        <p:attrNameLst>
                                          <p:attrName>style.visibility</p:attrName>
                                        </p:attrNameLst>
                                      </p:cBhvr>
                                      <p:to>
                                        <p:strVal val="visible"/>
                                      </p:to>
                                    </p:set>
                                  </p:childTnLst>
                                </p:cTn>
                              </p:par>
                              <p:par>
                                <p:cTn id="32" presetID="9" presetClass="emph" presetSubtype="0" grpId="1" nodeType="withEffect">
                                  <p:stCondLst>
                                    <p:cond delay="0"/>
                                  </p:stCondLst>
                                  <p:childTnLst>
                                    <p:set>
                                      <p:cBhvr rctx="PPT">
                                        <p:cTn id="33" dur="indefinite"/>
                                        <p:tgtEl>
                                          <p:spTgt spid="547846"/>
                                        </p:tgtEl>
                                        <p:attrNameLst>
                                          <p:attrName>style.opacity</p:attrName>
                                        </p:attrNameLst>
                                      </p:cBhvr>
                                      <p:to>
                                        <p:strVal val="0.25"/>
                                      </p:to>
                                    </p:set>
                                    <p:animEffect filter="image" prLst="opacity: 0.25">
                                      <p:cBhvr rctx="IE">
                                        <p:cTn id="34" dur="indefinite"/>
                                        <p:tgtEl>
                                          <p:spTgt spid="547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animBg="1"/>
      <p:bldP spid="547843" grpId="1" animBg="1"/>
      <p:bldP spid="547844" grpId="0" animBg="1"/>
      <p:bldP spid="547844" grpId="1" animBg="1"/>
      <p:bldP spid="547845" grpId="0" animBg="1"/>
      <p:bldP spid="547846" grpId="0" animBg="1"/>
      <p:bldP spid="547846" grpId="1" animBg="1"/>
      <p:bldP spid="547849" grpId="0" animBg="1"/>
      <p:bldP spid="547849"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902DD268-8CA0-C541-890F-304F4A8946D6}" type="slidenum">
              <a:rPr lang="fr-FR"/>
              <a:pPr algn="l" eaLnBrk="0" hangingPunct="0">
                <a:lnSpc>
                  <a:spcPts val="1400"/>
                </a:lnSpc>
              </a:pPr>
              <a:t>18</a:t>
            </a:fld>
            <a:endParaRPr lang="fr-FR"/>
          </a:p>
        </p:txBody>
      </p:sp>
      <p:sp>
        <p:nvSpPr>
          <p:cNvPr id="39939" name="Rectangle 2"/>
          <p:cNvSpPr>
            <a:spLocks noGrp="1" noChangeArrowheads="1"/>
          </p:cNvSpPr>
          <p:nvPr>
            <p:ph type="title"/>
          </p:nvPr>
        </p:nvSpPr>
        <p:spPr>
          <a:xfrm>
            <a:off x="422176" y="1205880"/>
            <a:ext cx="8299648" cy="1143000"/>
          </a:xfrm>
        </p:spPr>
        <p:txBody>
          <a:bodyPr/>
          <a:lstStyle/>
          <a:p>
            <a:pPr indent="0" eaLnBrk="1" hangingPunct="1"/>
            <a:r>
              <a:rPr lang="en-GB" dirty="0">
                <a:ea typeface="ＭＳ Ｐゴシック" pitchFamily="-1" charset="-128"/>
                <a:cs typeface="ＭＳ Ｐゴシック" pitchFamily="-1" charset="-128"/>
              </a:rPr>
              <a:t>Strategic Environmental Assessment (SEA)</a:t>
            </a:r>
          </a:p>
        </p:txBody>
      </p:sp>
      <p:sp>
        <p:nvSpPr>
          <p:cNvPr id="39940" name="Rectangle 3"/>
          <p:cNvSpPr>
            <a:spLocks noGrp="1" noChangeArrowheads="1"/>
          </p:cNvSpPr>
          <p:nvPr>
            <p:ph type="body" idx="1"/>
          </p:nvPr>
        </p:nvSpPr>
        <p:spPr>
          <a:xfrm>
            <a:off x="457200" y="2492896"/>
            <a:ext cx="8229600" cy="4968552"/>
          </a:xfrm>
        </p:spPr>
        <p:txBody>
          <a:bodyPr/>
          <a:lstStyle/>
          <a:p>
            <a:pPr eaLnBrk="1" hangingPunct="1">
              <a:spcBef>
                <a:spcPts val="600"/>
              </a:spcBef>
              <a:spcAft>
                <a:spcPts val="600"/>
              </a:spcAft>
            </a:pPr>
            <a:r>
              <a:rPr lang="en-GB" dirty="0" smtClean="0">
                <a:ea typeface="ＭＳ Ｐゴシック" pitchFamily="-1" charset="-128"/>
                <a:cs typeface="ＭＳ Ｐゴシック" pitchFamily="-1" charset="-128"/>
              </a:rPr>
              <a:t>Analysing </a:t>
            </a:r>
            <a:r>
              <a:rPr lang="en-GB" dirty="0">
                <a:ea typeface="ＭＳ Ｐゴシック" pitchFamily="-1" charset="-128"/>
                <a:cs typeface="ＭＳ Ｐゴシック" pitchFamily="-1" charset="-128"/>
              </a:rPr>
              <a:t>the </a:t>
            </a:r>
            <a:r>
              <a:rPr lang="en-GB" dirty="0" smtClean="0">
                <a:ea typeface="ＭＳ Ｐゴシック" pitchFamily="-1" charset="-128"/>
                <a:cs typeface="ＭＳ Ｐゴシック" pitchFamily="-1" charset="-128"/>
              </a:rPr>
              <a:t>positive </a:t>
            </a:r>
            <a:r>
              <a:rPr lang="en-GB" dirty="0">
                <a:ea typeface="ＭＳ Ｐゴシック" pitchFamily="-1" charset="-128"/>
                <a:cs typeface="ＭＳ Ｐゴシック" pitchFamily="-1" charset="-128"/>
              </a:rPr>
              <a:t>and </a:t>
            </a:r>
            <a:r>
              <a:rPr lang="en-GB" dirty="0" smtClean="0">
                <a:ea typeface="ＭＳ Ｐゴシック" pitchFamily="-1" charset="-128"/>
                <a:cs typeface="ＭＳ Ｐゴシック" pitchFamily="-1" charset="-128"/>
              </a:rPr>
              <a:t>negative </a:t>
            </a:r>
            <a:r>
              <a:rPr lang="en-GB" dirty="0">
                <a:ea typeface="ＭＳ Ｐゴシック" pitchFamily="-1" charset="-128"/>
                <a:cs typeface="ＭＳ Ｐゴシック" pitchFamily="-1" charset="-128"/>
              </a:rPr>
              <a:t>environmental consequences of proposed </a:t>
            </a:r>
            <a:r>
              <a:rPr lang="en-GB" b="1" dirty="0">
                <a:ea typeface="ＭＳ Ｐゴシック" pitchFamily="-1" charset="-128"/>
                <a:cs typeface="ＭＳ Ｐゴシック" pitchFamily="-1" charset="-128"/>
              </a:rPr>
              <a:t>policies, </a:t>
            </a:r>
            <a:r>
              <a:rPr lang="en-GB" b="1" dirty="0" smtClean="0">
                <a:ea typeface="ＭＳ Ｐゴシック" pitchFamily="-1" charset="-128"/>
                <a:cs typeface="ＭＳ Ｐゴシック" pitchFamily="-1" charset="-128"/>
              </a:rPr>
              <a:t>plans and programmes</a:t>
            </a:r>
            <a:endParaRPr lang="en-GB" b="1" dirty="0">
              <a:ea typeface="ＭＳ Ｐゴシック" pitchFamily="-1" charset="-128"/>
              <a:cs typeface="ＭＳ Ｐゴシック" pitchFamily="-1" charset="-128"/>
            </a:endParaRPr>
          </a:p>
          <a:p>
            <a:pPr eaLnBrk="1" hangingPunct="1">
              <a:spcBef>
                <a:spcPts val="600"/>
              </a:spcBef>
              <a:spcAft>
                <a:spcPts val="600"/>
              </a:spcAft>
            </a:pPr>
            <a:endParaRPr lang="en-GB" dirty="0" smtClean="0">
              <a:ea typeface="ＭＳ Ｐゴシック" pitchFamily="-1" charset="-128"/>
              <a:cs typeface="ＭＳ Ｐゴシック" pitchFamily="-1" charset="-128"/>
            </a:endParaRPr>
          </a:p>
          <a:p>
            <a:pPr eaLnBrk="1" hangingPunct="1">
              <a:spcBef>
                <a:spcPts val="600"/>
              </a:spcBef>
              <a:spcAft>
                <a:spcPts val="600"/>
              </a:spcAft>
            </a:pPr>
            <a:r>
              <a:rPr lang="en-GB" dirty="0" smtClean="0">
                <a:ea typeface="ＭＳ Ｐゴシック" pitchFamily="-1" charset="-128"/>
                <a:cs typeface="ＭＳ Ｐゴシック" pitchFamily="-1" charset="-128"/>
              </a:rPr>
              <a:t>Ensures </a:t>
            </a:r>
            <a:r>
              <a:rPr lang="en-GB" dirty="0">
                <a:ea typeface="ＭＳ Ｐゴシック" pitchFamily="-1" charset="-128"/>
                <a:cs typeface="ＭＳ Ｐゴシック" pitchFamily="-1" charset="-128"/>
              </a:rPr>
              <a:t>that </a:t>
            </a:r>
            <a:r>
              <a:rPr lang="en-GB" dirty="0" smtClean="0">
                <a:ea typeface="ＭＳ Ｐゴシック" pitchFamily="-1" charset="-128"/>
                <a:cs typeface="ＭＳ Ｐゴシック" pitchFamily="-1" charset="-128"/>
              </a:rPr>
              <a:t>environmental, </a:t>
            </a:r>
            <a:r>
              <a:rPr lang="en-GB" b="1" dirty="0" smtClean="0">
                <a:solidFill>
                  <a:srgbClr val="00B050"/>
                </a:solidFill>
                <a:ea typeface="ＭＳ Ｐゴシック" pitchFamily="-1" charset="-128"/>
                <a:cs typeface="ＭＳ Ｐゴシック" pitchFamily="-1" charset="-128"/>
              </a:rPr>
              <a:t>biodiversity</a:t>
            </a:r>
            <a:r>
              <a:rPr lang="en-GB" dirty="0" smtClean="0">
                <a:ea typeface="ＭＳ Ｐゴシック" pitchFamily="-1" charset="-128"/>
                <a:cs typeface="ＭＳ Ｐゴシック" pitchFamily="-1" charset="-128"/>
              </a:rPr>
              <a:t> </a:t>
            </a:r>
            <a:r>
              <a:rPr lang="en-GB" b="1" dirty="0" smtClean="0">
                <a:solidFill>
                  <a:srgbClr val="00B050"/>
                </a:solidFill>
                <a:ea typeface="ＭＳ Ｐゴシック" pitchFamily="-1" charset="-128"/>
                <a:cs typeface="ＭＳ Ｐゴシック" pitchFamily="-1" charset="-128"/>
              </a:rPr>
              <a:t>and CC </a:t>
            </a:r>
            <a:r>
              <a:rPr lang="en-GB" dirty="0">
                <a:ea typeface="ＭＳ Ｐゴシック" pitchFamily="-1" charset="-128"/>
                <a:cs typeface="ＭＳ Ｐゴシック" pitchFamily="-1" charset="-128"/>
              </a:rPr>
              <a:t>considerations are taken into account, alongside social and economic considerations, as </a:t>
            </a:r>
            <a:r>
              <a:rPr lang="en-GB" i="1" dirty="0">
                <a:ea typeface="ＭＳ Ｐゴシック" pitchFamily="-1" charset="-128"/>
                <a:cs typeface="ＭＳ Ｐゴシック" pitchFamily="-1" charset="-128"/>
              </a:rPr>
              <a:t>early as possible </a:t>
            </a:r>
            <a:r>
              <a:rPr lang="en-GB" dirty="0">
                <a:ea typeface="ＭＳ Ｐゴシック" pitchFamily="-1" charset="-128"/>
                <a:cs typeface="ＭＳ Ｐゴシック" pitchFamily="-1" charset="-128"/>
              </a:rPr>
              <a:t>in the policy and planning </a:t>
            </a:r>
            <a:r>
              <a:rPr lang="en-GB" dirty="0" smtClean="0">
                <a:ea typeface="ＭＳ Ｐゴシック" pitchFamily="-1" charset="-128"/>
                <a:cs typeface="ＭＳ Ｐゴシック" pitchFamily="-1" charset="-128"/>
              </a:rPr>
              <a:t>process </a:t>
            </a:r>
            <a:r>
              <a:rPr lang="en-GB" b="1" dirty="0" smtClean="0">
                <a:solidFill>
                  <a:srgbClr val="00B050"/>
                </a:solidFill>
                <a:ea typeface="ＭＳ Ｐゴシック" pitchFamily="-1" charset="-128"/>
                <a:cs typeface="ＭＳ Ｐゴシック" pitchFamily="-1" charset="-128"/>
              </a:rPr>
              <a:t>(possibly also an opener for GE – but I guess experience is limited on that)</a:t>
            </a:r>
            <a:endParaRPr lang="en-GB" b="1" dirty="0">
              <a:solidFill>
                <a:srgbClr val="00B050"/>
              </a:solidFill>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2"/>
          </p:nvPr>
        </p:nvSpPr>
        <p:spPr>
          <a:xfrm>
            <a:off x="468313" y="6237288"/>
            <a:ext cx="2895600" cy="476250"/>
          </a:xfrm>
          <a:noFill/>
        </p:spPr>
        <p:txBody>
          <a:bodyPr anchor="b"/>
          <a:lstStyle/>
          <a:p>
            <a:pPr algn="l" eaLnBrk="0" hangingPunct="0">
              <a:lnSpc>
                <a:spcPts val="1400"/>
              </a:lnSpc>
            </a:pPr>
            <a:fld id="{4C6912AB-B9AD-0B4C-A868-0C0B8105023C}" type="slidenum">
              <a:rPr lang="fr-FR"/>
              <a:pPr algn="l" eaLnBrk="0" hangingPunct="0">
                <a:lnSpc>
                  <a:spcPts val="1400"/>
                </a:lnSpc>
              </a:pPr>
              <a:t>19</a:t>
            </a:fld>
            <a:endParaRPr lang="fr-FR"/>
          </a:p>
        </p:txBody>
      </p:sp>
      <p:pic>
        <p:nvPicPr>
          <p:cNvPr id="40963" name="Picture 2" descr="Rizière_Patchwork2_Locatelli"/>
          <p:cNvPicPr>
            <a:picLocks noChangeAspect="1" noChangeArrowheads="1"/>
          </p:cNvPicPr>
          <p:nvPr/>
        </p:nvPicPr>
        <p:blipFill>
          <a:blip r:embed="rId3"/>
          <a:srcRect/>
          <a:stretch>
            <a:fillRect/>
          </a:stretch>
        </p:blipFill>
        <p:spPr bwMode="auto">
          <a:xfrm>
            <a:off x="1476375" y="2033588"/>
            <a:ext cx="6119813" cy="3906837"/>
          </a:xfrm>
          <a:prstGeom prst="rect">
            <a:avLst/>
          </a:prstGeom>
          <a:noFill/>
          <a:ln w="9525">
            <a:noFill/>
            <a:miter lim="800000"/>
            <a:headEnd/>
            <a:tailEnd/>
          </a:ln>
        </p:spPr>
      </p:pic>
      <p:sp>
        <p:nvSpPr>
          <p:cNvPr id="40964" name="AutoShape 3"/>
          <p:cNvSpPr>
            <a:spLocks noChangeArrowheads="1"/>
          </p:cNvSpPr>
          <p:nvPr/>
        </p:nvSpPr>
        <p:spPr bwMode="auto">
          <a:xfrm>
            <a:off x="755650" y="2060575"/>
            <a:ext cx="7632700" cy="3887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712 w 21600"/>
              <a:gd name="T13" fmla="*/ 6712 h 21600"/>
              <a:gd name="T14" fmla="*/ 14888 w 21600"/>
              <a:gd name="T15" fmla="*/ 14888 h 21600"/>
            </a:gdLst>
            <a:ahLst/>
            <a:cxnLst>
              <a:cxn ang="T8">
                <a:pos x="T0" y="T1"/>
              </a:cxn>
              <a:cxn ang="T9">
                <a:pos x="T2" y="T3"/>
              </a:cxn>
              <a:cxn ang="T10">
                <a:pos x="T4" y="T5"/>
              </a:cxn>
              <a:cxn ang="T11">
                <a:pos x="T6" y="T7"/>
              </a:cxn>
            </a:cxnLst>
            <a:rect l="T12" t="T13" r="T14" b="T15"/>
            <a:pathLst>
              <a:path w="21600" h="21600">
                <a:moveTo>
                  <a:pt x="0" y="0"/>
                </a:moveTo>
                <a:lnTo>
                  <a:pt x="9824" y="21600"/>
                </a:lnTo>
                <a:lnTo>
                  <a:pt x="11776" y="21600"/>
                </a:lnTo>
                <a:lnTo>
                  <a:pt x="21600" y="0"/>
                </a:lnTo>
                <a:lnTo>
                  <a:pt x="0" y="0"/>
                </a:lnTo>
                <a:close/>
              </a:path>
            </a:pathLst>
          </a:custGeom>
          <a:noFill/>
          <a:ln w="57150">
            <a:solidFill>
              <a:srgbClr val="2D8B2F"/>
            </a:solidFill>
            <a:miter lim="800000"/>
            <a:headEnd/>
            <a:tailEnd/>
          </a:ln>
        </p:spPr>
        <p:txBody>
          <a:bodyPr wrap="none" anchor="ctr">
            <a:prstTxWarp prst="textNoShape">
              <a:avLst/>
            </a:prstTxWarp>
          </a:bodyPr>
          <a:lstStyle/>
          <a:p>
            <a:endParaRPr lang="en-GB"/>
          </a:p>
        </p:txBody>
      </p:sp>
      <p:sp>
        <p:nvSpPr>
          <p:cNvPr id="552964" name="Text Box 4"/>
          <p:cNvSpPr txBox="1">
            <a:spLocks noChangeArrowheads="1"/>
          </p:cNvSpPr>
          <p:nvPr/>
        </p:nvSpPr>
        <p:spPr bwMode="auto">
          <a:xfrm>
            <a:off x="1433513" y="1611313"/>
            <a:ext cx="6264275" cy="5847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b="1" dirty="0">
                <a:solidFill>
                  <a:srgbClr val="000066"/>
                </a:solidFill>
              </a:rPr>
              <a:t>Policy, plan, programme</a:t>
            </a:r>
          </a:p>
          <a:p>
            <a:pPr eaLnBrk="0" hangingPunct="0"/>
            <a:endParaRPr lang="en-GB" sz="800" b="1" dirty="0">
              <a:solidFill>
                <a:srgbClr val="57B826"/>
              </a:solidFill>
            </a:endParaRPr>
          </a:p>
        </p:txBody>
      </p:sp>
      <p:sp>
        <p:nvSpPr>
          <p:cNvPr id="40966" name="Text Box 5"/>
          <p:cNvSpPr txBox="1">
            <a:spLocks noChangeArrowheads="1"/>
          </p:cNvSpPr>
          <p:nvPr/>
        </p:nvSpPr>
        <p:spPr bwMode="auto">
          <a:xfrm>
            <a:off x="3708400" y="6491288"/>
            <a:ext cx="2087563"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b="1"/>
          </a:p>
        </p:txBody>
      </p:sp>
      <p:sp>
        <p:nvSpPr>
          <p:cNvPr id="552966" name="Text Box 6"/>
          <p:cNvSpPr txBox="1">
            <a:spLocks noChangeArrowheads="1"/>
          </p:cNvSpPr>
          <p:nvPr/>
        </p:nvSpPr>
        <p:spPr bwMode="auto">
          <a:xfrm>
            <a:off x="3665538" y="5899150"/>
            <a:ext cx="1800225"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b="1">
                <a:solidFill>
                  <a:srgbClr val="000066"/>
                </a:solidFill>
              </a:rPr>
              <a:t>Project</a:t>
            </a:r>
            <a:r>
              <a:rPr lang="en-GB" b="1"/>
              <a:t> </a:t>
            </a:r>
          </a:p>
        </p:txBody>
      </p:sp>
      <p:sp>
        <p:nvSpPr>
          <p:cNvPr id="552967" name="Text Box 7"/>
          <p:cNvSpPr txBox="1">
            <a:spLocks noChangeArrowheads="1"/>
          </p:cNvSpPr>
          <p:nvPr/>
        </p:nvSpPr>
        <p:spPr bwMode="auto">
          <a:xfrm>
            <a:off x="5410994" y="5973763"/>
            <a:ext cx="4573587" cy="738188"/>
          </a:xfrm>
          <a:prstGeom prst="rect">
            <a:avLst/>
          </a:prstGeom>
          <a:noFill/>
          <a:ln w="9525">
            <a:noFill/>
            <a:miter lim="800000"/>
            <a:headEnd/>
            <a:tailEnd/>
          </a:ln>
        </p:spPr>
        <p:txBody>
          <a:bodyPr>
            <a:prstTxWarp prst="textNoShape">
              <a:avLst/>
            </a:prstTxWarp>
            <a:spAutoFit/>
          </a:bodyPr>
          <a:lstStyle/>
          <a:p>
            <a:pPr eaLnBrk="0" hangingPunct="0"/>
            <a:r>
              <a:rPr lang="en-GB" b="1" dirty="0">
                <a:solidFill>
                  <a:schemeClr val="accent2"/>
                </a:solidFill>
              </a:rPr>
              <a:t>Environmental impact assessment</a:t>
            </a:r>
            <a:r>
              <a:rPr lang="en-GB" sz="2400" b="1" dirty="0">
                <a:solidFill>
                  <a:schemeClr val="accent2"/>
                </a:solidFill>
              </a:rPr>
              <a:t/>
            </a:r>
            <a:br>
              <a:rPr lang="en-GB" sz="2400" b="1" dirty="0">
                <a:solidFill>
                  <a:schemeClr val="accent2"/>
                </a:solidFill>
              </a:rPr>
            </a:br>
            <a:r>
              <a:rPr lang="en-GB" b="1" dirty="0">
                <a:solidFill>
                  <a:schemeClr val="accent2"/>
                </a:solidFill>
              </a:rPr>
              <a:t>EIA</a:t>
            </a:r>
          </a:p>
        </p:txBody>
      </p:sp>
      <p:sp>
        <p:nvSpPr>
          <p:cNvPr id="40969" name="Rectangle 8"/>
          <p:cNvSpPr>
            <a:spLocks noChangeArrowheads="1"/>
          </p:cNvSpPr>
          <p:nvPr/>
        </p:nvSpPr>
        <p:spPr bwMode="auto">
          <a:xfrm>
            <a:off x="684213" y="-99392"/>
            <a:ext cx="7775575" cy="1143000"/>
          </a:xfrm>
          <a:prstGeom prst="rect">
            <a:avLst/>
          </a:prstGeom>
          <a:noFill/>
          <a:ln w="9525">
            <a:noFill/>
            <a:miter lim="800000"/>
            <a:headEnd/>
            <a:tailEnd/>
          </a:ln>
        </p:spPr>
        <p:txBody>
          <a:bodyPr anchor="ctr">
            <a:prstTxWarp prst="textNoShape">
              <a:avLst/>
            </a:prstTxWarp>
          </a:bodyPr>
          <a:lstStyle/>
          <a:p>
            <a:r>
              <a:rPr lang="en-GB" sz="3200" b="1" dirty="0">
                <a:solidFill>
                  <a:schemeClr val="bg1"/>
                </a:solidFill>
              </a:rPr>
              <a:t>SEA vs. EIA: a different </a:t>
            </a:r>
            <a:r>
              <a:rPr lang="en-GB" sz="3200" b="1" dirty="0" smtClean="0">
                <a:solidFill>
                  <a:schemeClr val="bg1"/>
                </a:solidFill>
              </a:rPr>
              <a:t>focus – </a:t>
            </a:r>
            <a:r>
              <a:rPr lang="en-GB" sz="3200" b="1" dirty="0" smtClean="0">
                <a:solidFill>
                  <a:srgbClr val="FF0000"/>
                </a:solidFill>
              </a:rPr>
              <a:t>"hanging title  - should be on white part of slide – </a:t>
            </a:r>
            <a:r>
              <a:rPr lang="en-GB" sz="3200" b="1" dirty="0" err="1" smtClean="0">
                <a:solidFill>
                  <a:srgbClr val="FF0000"/>
                </a:solidFill>
              </a:rPr>
              <a:t>phot</a:t>
            </a:r>
            <a:r>
              <a:rPr lang="en-GB" sz="3200" b="1" dirty="0" smtClean="0">
                <a:solidFill>
                  <a:srgbClr val="FF0000"/>
                </a:solidFill>
              </a:rPr>
              <a:t> is a bit confusing)</a:t>
            </a:r>
            <a:endParaRPr lang="en-GB" sz="3200" b="1" dirty="0">
              <a:solidFill>
                <a:srgbClr val="FF0000"/>
              </a:solidFill>
            </a:endParaRPr>
          </a:p>
        </p:txBody>
      </p:sp>
      <p:sp>
        <p:nvSpPr>
          <p:cNvPr id="40970" name="Text Box 9"/>
          <p:cNvSpPr txBox="1">
            <a:spLocks noChangeArrowheads="1"/>
          </p:cNvSpPr>
          <p:nvPr/>
        </p:nvSpPr>
        <p:spPr bwMode="auto">
          <a:xfrm>
            <a:off x="3832225" y="1792288"/>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
        <p:nvSpPr>
          <p:cNvPr id="2" name="Rektangel 1"/>
          <p:cNvSpPr/>
          <p:nvPr/>
        </p:nvSpPr>
        <p:spPr>
          <a:xfrm>
            <a:off x="5940152" y="1452424"/>
            <a:ext cx="2808312" cy="523220"/>
          </a:xfrm>
          <a:prstGeom prst="rect">
            <a:avLst/>
          </a:prstGeom>
        </p:spPr>
        <p:txBody>
          <a:bodyPr wrap="square">
            <a:spAutoFit/>
          </a:bodyPr>
          <a:lstStyle/>
          <a:p>
            <a:pPr lvl="0" eaLnBrk="0" hangingPunct="0"/>
            <a:r>
              <a:rPr lang="en-GB" sz="1400" b="1" dirty="0">
                <a:solidFill>
                  <a:srgbClr val="00B050"/>
                </a:solidFill>
              </a:rPr>
              <a:t>Strategic </a:t>
            </a:r>
            <a:r>
              <a:rPr lang="en-GB" sz="1400" b="1" dirty="0" smtClean="0">
                <a:solidFill>
                  <a:srgbClr val="00B050"/>
                </a:solidFill>
              </a:rPr>
              <a:t>Environmental Assessment </a:t>
            </a:r>
            <a:r>
              <a:rPr lang="en-GB" sz="1400" b="1" dirty="0" smtClean="0">
                <a:solidFill>
                  <a:srgbClr val="2D5EC1"/>
                </a:solidFill>
              </a:rPr>
              <a:t>- SEA</a:t>
            </a:r>
            <a:endParaRPr lang="en-GB" sz="1400" b="1" dirty="0">
              <a:solidFill>
                <a:srgbClr val="2D5EC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4" grpId="0"/>
      <p:bldP spid="552966" grpId="0"/>
      <p:bldP spid="5529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2"/>
          </p:nvPr>
        </p:nvSpPr>
        <p:spPr>
          <a:noFill/>
        </p:spPr>
        <p:txBody>
          <a:bodyPr/>
          <a:lstStyle/>
          <a:p>
            <a:fld id="{AD95D52C-F558-144F-9240-86E785FD408A}" type="slidenum">
              <a:rPr lang="en-US"/>
              <a:pPr/>
              <a:t>2</a:t>
            </a:fld>
            <a:endParaRPr lang="en-US"/>
          </a:p>
        </p:txBody>
      </p:sp>
      <p:sp>
        <p:nvSpPr>
          <p:cNvPr id="20483" name="Title 1"/>
          <p:cNvSpPr>
            <a:spLocks noGrp="1"/>
          </p:cNvSpPr>
          <p:nvPr>
            <p:ph type="title"/>
          </p:nvPr>
        </p:nvSpPr>
        <p:spPr>
          <a:xfrm>
            <a:off x="467544" y="2430016"/>
            <a:ext cx="7786687" cy="1143000"/>
          </a:xfrm>
        </p:spPr>
        <p:txBody>
          <a:bodyPr/>
          <a:lstStyle/>
          <a:p>
            <a:pPr algn="ctr"/>
            <a:r>
              <a:rPr lang="da-DK" dirty="0" smtClean="0">
                <a:ea typeface="ＭＳ Ｐゴシック" pitchFamily="-1" charset="-128"/>
                <a:cs typeface="ＭＳ Ｐゴシック" pitchFamily="-1" charset="-128"/>
              </a:rPr>
              <a:t/>
            </a:r>
            <a:br>
              <a:rPr lang="da-DK" dirty="0" smtClean="0">
                <a:ea typeface="ＭＳ Ｐゴシック" pitchFamily="-1" charset="-128"/>
                <a:cs typeface="ＭＳ Ｐゴシック" pitchFamily="-1" charset="-128"/>
              </a:rPr>
            </a:br>
            <a:r>
              <a:rPr lang="da-DK" dirty="0" smtClean="0">
                <a:ea typeface="ＭＳ Ｐゴシック" pitchFamily="-1" charset="-128"/>
                <a:cs typeface="ＭＳ Ｐゴシック" pitchFamily="-1" charset="-128"/>
              </a:rPr>
              <a:t/>
            </a:r>
            <a:br>
              <a:rPr lang="da-DK" dirty="0" smtClean="0">
                <a:ea typeface="ＭＳ Ｐゴシック" pitchFamily="-1" charset="-128"/>
                <a:cs typeface="ＭＳ Ｐゴシック" pitchFamily="-1" charset="-128"/>
              </a:rPr>
            </a:br>
            <a:r>
              <a:rPr lang="da-DK" dirty="0" err="1" smtClean="0">
                <a:ea typeface="ＭＳ Ｐゴシック" pitchFamily="-1" charset="-128"/>
                <a:cs typeface="ＭＳ Ｐゴシック" pitchFamily="-1" charset="-128"/>
              </a:rPr>
              <a:t>Module</a:t>
            </a:r>
            <a:r>
              <a:rPr lang="da-DK" dirty="0" smtClean="0">
                <a:ea typeface="ＭＳ Ｐゴシック" pitchFamily="-1" charset="-128"/>
                <a:cs typeface="ＭＳ Ｐゴシック" pitchFamily="-1" charset="-128"/>
              </a:rPr>
              <a:t> 5 a: </a:t>
            </a:r>
            <a:br>
              <a:rPr lang="da-DK" dirty="0" smtClean="0">
                <a:ea typeface="ＭＳ Ｐゴシック" pitchFamily="-1" charset="-128"/>
                <a:cs typeface="ＭＳ Ｐゴシック" pitchFamily="-1" charset="-128"/>
              </a:rPr>
            </a:br>
            <a:r>
              <a:rPr lang="da-DK" dirty="0">
                <a:ea typeface="ＭＳ Ｐゴシック" pitchFamily="-1" charset="-128"/>
                <a:cs typeface="ＭＳ Ｐゴシック" pitchFamily="-1" charset="-128"/>
              </a:rPr>
              <a:t/>
            </a:r>
            <a:br>
              <a:rPr lang="da-DK" dirty="0">
                <a:ea typeface="ＭＳ Ｐゴシック" pitchFamily="-1" charset="-128"/>
                <a:cs typeface="ＭＳ Ｐゴシック" pitchFamily="-1" charset="-128"/>
              </a:rPr>
            </a:br>
            <a:r>
              <a:rPr lang="da-DK" dirty="0" smtClean="0">
                <a:ea typeface="ＭＳ Ｐゴシック" pitchFamily="-1" charset="-128"/>
                <a:cs typeface="ＭＳ Ｐゴシック" pitchFamily="-1" charset="-128"/>
              </a:rPr>
              <a:t>The </a:t>
            </a:r>
            <a:r>
              <a:rPr lang="da-DK" dirty="0" err="1">
                <a:ea typeface="ＭＳ Ｐゴシック" pitchFamily="-1" charset="-128"/>
                <a:cs typeface="ＭＳ Ｐゴシック" pitchFamily="-1" charset="-128"/>
              </a:rPr>
              <a:t>premise</a:t>
            </a:r>
            <a:r>
              <a:rPr lang="da-DK" dirty="0">
                <a:ea typeface="ＭＳ Ｐゴシック" pitchFamily="-1" charset="-128"/>
                <a:cs typeface="ＭＳ Ｐゴシック" pitchFamily="-1" charset="-128"/>
              </a:rPr>
              <a:t>: </a:t>
            </a:r>
            <a:br>
              <a:rPr lang="da-DK" dirty="0">
                <a:ea typeface="ＭＳ Ｐゴシック" pitchFamily="-1" charset="-128"/>
                <a:cs typeface="ＭＳ Ｐゴシック" pitchFamily="-1" charset="-128"/>
              </a:rPr>
            </a:br>
            <a:r>
              <a:rPr lang="da-DK" dirty="0">
                <a:ea typeface="ＭＳ Ｐゴシック" pitchFamily="-1" charset="-128"/>
                <a:cs typeface="ＭＳ Ｐゴシック" pitchFamily="-1" charset="-128"/>
              </a:rPr>
              <a:t/>
            </a:r>
            <a:br>
              <a:rPr lang="da-DK" dirty="0">
                <a:ea typeface="ＭＳ Ｐゴシック" pitchFamily="-1" charset="-128"/>
                <a:cs typeface="ＭＳ Ｐゴシック" pitchFamily="-1" charset="-128"/>
              </a:rPr>
            </a:br>
            <a:r>
              <a:rPr lang="da-DK" dirty="0" err="1">
                <a:ea typeface="ＭＳ Ｐゴシック" pitchFamily="-1" charset="-128"/>
                <a:cs typeface="ＭＳ Ｐゴシック" pitchFamily="-1" charset="-128"/>
              </a:rPr>
              <a:t>Understanding</a:t>
            </a:r>
            <a:r>
              <a:rPr lang="da-DK" dirty="0">
                <a:ea typeface="ＭＳ Ｐゴシック" pitchFamily="-1" charset="-128"/>
                <a:cs typeface="ＭＳ Ｐゴシック" pitchFamily="-1" charset="-128"/>
              </a:rPr>
              <a:t> and </a:t>
            </a:r>
            <a:r>
              <a:rPr lang="da-DK" dirty="0" err="1">
                <a:ea typeface="ＭＳ Ｐゴシック" pitchFamily="-1" charset="-128"/>
                <a:cs typeface="ＭＳ Ｐゴシック" pitchFamily="-1" charset="-128"/>
              </a:rPr>
              <a:t>planning</a:t>
            </a:r>
            <a:r>
              <a:rPr lang="da-DK" dirty="0">
                <a:ea typeface="ＭＳ Ｐゴシック" pitchFamily="-1" charset="-128"/>
                <a:cs typeface="ＭＳ Ｐゴシック" pitchFamily="-1" charset="-128"/>
              </a:rPr>
              <a:t> under </a:t>
            </a:r>
            <a:r>
              <a:rPr lang="da-DK" dirty="0" err="1">
                <a:ea typeface="ＭＳ Ｐゴシック" pitchFamily="-1" charset="-128"/>
                <a:cs typeface="ＭＳ Ｐゴシック" pitchFamily="-1" charset="-128"/>
              </a:rPr>
              <a:t>uncertainty</a:t>
            </a:r>
            <a:endParaRPr lang="en-US" dirty="0">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0289F541-96FF-F64F-9C89-0091BFA68940}" type="slidenum">
              <a:rPr lang="fr-FR"/>
              <a:pPr algn="l" eaLnBrk="0" hangingPunct="0">
                <a:lnSpc>
                  <a:spcPts val="1400"/>
                </a:lnSpc>
              </a:pPr>
              <a:t>20</a:t>
            </a:fld>
            <a:endParaRPr lang="fr-FR"/>
          </a:p>
        </p:txBody>
      </p:sp>
      <p:sp>
        <p:nvSpPr>
          <p:cNvPr id="44035" name="Rectangle 2"/>
          <p:cNvSpPr>
            <a:spLocks noGrp="1" noChangeArrowheads="1"/>
          </p:cNvSpPr>
          <p:nvPr>
            <p:ph type="title"/>
          </p:nvPr>
        </p:nvSpPr>
        <p:spPr>
          <a:xfrm>
            <a:off x="214313" y="142875"/>
            <a:ext cx="7786687" cy="1143000"/>
          </a:xfrm>
        </p:spPr>
        <p:txBody>
          <a:bodyPr/>
          <a:lstStyle/>
          <a:p>
            <a:pPr indent="0" eaLnBrk="1" hangingPunct="1"/>
            <a:r>
              <a:rPr lang="en-GB" dirty="0">
                <a:solidFill>
                  <a:schemeClr val="bg1"/>
                </a:solidFill>
                <a:ea typeface="ＭＳ Ｐゴシック" pitchFamily="-1" charset="-128"/>
                <a:cs typeface="ＭＳ Ｐゴシック" pitchFamily="-1" charset="-128"/>
              </a:rPr>
              <a:t>SEA: a more recent tool than EIA</a:t>
            </a:r>
          </a:p>
        </p:txBody>
      </p:sp>
      <p:sp>
        <p:nvSpPr>
          <p:cNvPr id="44036" name="Rectangle 3"/>
          <p:cNvSpPr>
            <a:spLocks noGrp="1" noChangeArrowheads="1"/>
          </p:cNvSpPr>
          <p:nvPr>
            <p:ph type="body" idx="1"/>
          </p:nvPr>
        </p:nvSpPr>
        <p:spPr>
          <a:xfrm>
            <a:off x="381000" y="1377280"/>
            <a:ext cx="8079432" cy="4572000"/>
          </a:xfrm>
        </p:spPr>
        <p:txBody>
          <a:bodyPr/>
          <a:lstStyle/>
          <a:p>
            <a:pPr eaLnBrk="1" hangingPunct="1"/>
            <a:r>
              <a:rPr lang="en-GB" sz="2400" dirty="0">
                <a:ea typeface="ＭＳ Ｐゴシック" pitchFamily="-1" charset="-128"/>
                <a:cs typeface="ＭＳ Ｐゴシック" pitchFamily="-1" charset="-128"/>
              </a:rPr>
              <a:t>EU </a:t>
            </a:r>
            <a:r>
              <a:rPr lang="en-GB" sz="2400" dirty="0" smtClean="0">
                <a:ea typeface="ＭＳ Ｐゴシック" pitchFamily="-1" charset="-128"/>
                <a:cs typeface="ＭＳ Ｐゴシック" pitchFamily="-1" charset="-128"/>
              </a:rPr>
              <a:t>Directive </a:t>
            </a:r>
            <a:r>
              <a:rPr lang="en-GB" sz="2400" dirty="0">
                <a:ea typeface="ＭＳ Ｐゴシック" pitchFamily="-1" charset="-128"/>
                <a:cs typeface="ＭＳ Ｐゴシック" pitchFamily="-1" charset="-128"/>
              </a:rPr>
              <a:t>of 2001 </a:t>
            </a:r>
            <a:r>
              <a:rPr lang="en-GB" sz="2400" dirty="0" smtClean="0">
                <a:ea typeface="ＭＳ Ｐゴシック" pitchFamily="-1" charset="-128"/>
                <a:cs typeface="ＭＳ Ｐゴシック" pitchFamily="-1" charset="-128"/>
              </a:rPr>
              <a:t>(1985 </a:t>
            </a:r>
            <a:r>
              <a:rPr lang="en-GB" sz="2400" dirty="0">
                <a:ea typeface="ＭＳ Ｐゴシック" pitchFamily="-1" charset="-128"/>
                <a:cs typeface="ＭＳ Ｐゴシック" pitchFamily="-1" charset="-128"/>
              </a:rPr>
              <a:t>for EIA)</a:t>
            </a:r>
          </a:p>
          <a:p>
            <a:pPr eaLnBrk="1" hangingPunct="1">
              <a:spcBef>
                <a:spcPct val="50000"/>
              </a:spcBef>
            </a:pPr>
            <a:r>
              <a:rPr lang="en-GB" sz="1800" b="1" dirty="0" smtClean="0">
                <a:solidFill>
                  <a:srgbClr val="00B050"/>
                </a:solidFill>
                <a:ea typeface="ＭＳ Ｐゴシック" pitchFamily="-1" charset="-128"/>
                <a:cs typeface="ＭＳ Ｐゴシック" pitchFamily="-1" charset="-128"/>
              </a:rPr>
              <a:t>2000+ SEAs undertaken in EU each year</a:t>
            </a:r>
            <a:endParaRPr lang="en-GB" sz="1800" b="1" dirty="0" smtClean="0">
              <a:solidFill>
                <a:srgbClr val="00B050"/>
              </a:solidFill>
              <a:ea typeface="ＭＳ Ｐゴシック" pitchFamily="-1" charset="-128"/>
              <a:cs typeface="ＭＳ Ｐゴシック" pitchFamily="-1" charset="-128"/>
            </a:endParaRPr>
          </a:p>
          <a:p>
            <a:pPr eaLnBrk="1" hangingPunct="1">
              <a:spcBef>
                <a:spcPct val="50000"/>
              </a:spcBef>
            </a:pPr>
            <a:r>
              <a:rPr lang="en-GB" sz="2400" b="0" dirty="0" smtClean="0">
                <a:ea typeface="ＭＳ Ｐゴシック" pitchFamily="-1" charset="-128"/>
                <a:cs typeface="ＭＳ Ｐゴシック" pitchFamily="-1" charset="-128"/>
              </a:rPr>
              <a:t>Some </a:t>
            </a:r>
            <a:r>
              <a:rPr lang="en-GB" dirty="0" smtClean="0">
                <a:ea typeface="ＭＳ Ｐゴシック" pitchFamily="-1" charset="-128"/>
                <a:cs typeface="ＭＳ Ｐゴシック" pitchFamily="-1" charset="-128"/>
              </a:rPr>
              <a:t>experience in EC </a:t>
            </a:r>
            <a:r>
              <a:rPr lang="en-GB" dirty="0">
                <a:ea typeface="ＭＳ Ｐゴシック" pitchFamily="-1" charset="-128"/>
                <a:cs typeface="ＭＳ Ｐゴシック" pitchFamily="-1" charset="-128"/>
              </a:rPr>
              <a:t>development </a:t>
            </a:r>
            <a:r>
              <a:rPr lang="en-GB" dirty="0" smtClean="0">
                <a:ea typeface="ＭＳ Ｐゴシック" pitchFamily="-1" charset="-128"/>
                <a:cs typeface="ＭＳ Ｐゴシック" pitchFamily="-1" charset="-128"/>
              </a:rPr>
              <a:t>aid, </a:t>
            </a:r>
            <a:r>
              <a:rPr lang="en-GB" sz="2400" b="0" dirty="0">
                <a:ea typeface="ＭＳ Ｐゴシック" pitchFamily="-1" charset="-128"/>
                <a:cs typeface="ＭＳ Ｐゴシック" pitchFamily="-1" charset="-128"/>
              </a:rPr>
              <a:t>incl.:</a:t>
            </a:r>
          </a:p>
          <a:p>
            <a:pPr lvl="1" eaLnBrk="1" hangingPunct="1">
              <a:spcBef>
                <a:spcPct val="50000"/>
              </a:spcBef>
            </a:pPr>
            <a:r>
              <a:rPr lang="da-DK" sz="1800" b="0" dirty="0"/>
              <a:t>Indian Ocean - SEA </a:t>
            </a:r>
            <a:r>
              <a:rPr lang="da-DK" sz="1800" b="0" dirty="0" err="1"/>
              <a:t>scoping</a:t>
            </a:r>
            <a:r>
              <a:rPr lang="da-DK" sz="1800" b="0" dirty="0"/>
              <a:t> for </a:t>
            </a:r>
            <a:r>
              <a:rPr lang="da-DK" sz="1800" b="0" dirty="0" err="1"/>
              <a:t>coastal</a:t>
            </a:r>
            <a:r>
              <a:rPr lang="da-DK" sz="1800" b="0" dirty="0"/>
              <a:t> </a:t>
            </a:r>
            <a:r>
              <a:rPr lang="da-DK" sz="1800" b="0" dirty="0" err="1"/>
              <a:t>tourism</a:t>
            </a:r>
            <a:endParaRPr lang="en-GB" sz="1800" b="0" dirty="0"/>
          </a:p>
          <a:p>
            <a:pPr lvl="1" eaLnBrk="1" hangingPunct="1">
              <a:spcBef>
                <a:spcPct val="50000"/>
              </a:spcBef>
            </a:pPr>
            <a:r>
              <a:rPr lang="da-DK" sz="1800" b="0" dirty="0"/>
              <a:t>Chile – National SEA system</a:t>
            </a:r>
            <a:endParaRPr lang="en-GB" sz="1800" b="0" dirty="0"/>
          </a:p>
          <a:p>
            <a:pPr lvl="1" eaLnBrk="1" hangingPunct="1">
              <a:spcBef>
                <a:spcPct val="50000"/>
              </a:spcBef>
            </a:pPr>
            <a:r>
              <a:rPr lang="en-GB" sz="1800" b="0" dirty="0"/>
              <a:t>Maldives – regional development strategy (2006)</a:t>
            </a:r>
          </a:p>
          <a:p>
            <a:pPr lvl="1" eaLnBrk="1" hangingPunct="1">
              <a:spcBef>
                <a:spcPct val="25000"/>
              </a:spcBef>
            </a:pPr>
            <a:r>
              <a:rPr lang="en-GB" sz="1800" b="0" dirty="0"/>
              <a:t>Mauritius, Tanzania, Belize, Jamaica, Trinidad &amp; Tobago, Zambia – sugar sector reform </a:t>
            </a:r>
          </a:p>
          <a:p>
            <a:pPr lvl="1" eaLnBrk="1" hangingPunct="1">
              <a:spcBef>
                <a:spcPct val="25000"/>
              </a:spcBef>
            </a:pPr>
            <a:r>
              <a:rPr lang="en-GB" sz="1800" b="0" dirty="0"/>
              <a:t>Mali – transport sector programme (2008)</a:t>
            </a:r>
          </a:p>
          <a:p>
            <a:pPr lvl="1" eaLnBrk="1" hangingPunct="1">
              <a:spcBef>
                <a:spcPct val="25000"/>
              </a:spcBef>
            </a:pPr>
            <a:r>
              <a:rPr lang="en-GB" sz="1800" b="0" dirty="0"/>
              <a:t>Ghana – </a:t>
            </a:r>
            <a:r>
              <a:rPr lang="en-GB" sz="1800" dirty="0" smtClean="0">
                <a:solidFill>
                  <a:srgbClr val="00B050"/>
                </a:solidFill>
              </a:rPr>
              <a:t>National Development Plan</a:t>
            </a:r>
            <a:endParaRPr lang="en-GB" sz="1800" dirty="0">
              <a:solidFill>
                <a:srgbClr val="00B050"/>
              </a:solidFill>
            </a:endParaRPr>
          </a:p>
          <a:p>
            <a:pPr lvl="1" eaLnBrk="1" hangingPunct="1">
              <a:spcBef>
                <a:spcPct val="25000"/>
              </a:spcBef>
            </a:pPr>
            <a:r>
              <a:rPr lang="en-GB" sz="1800" b="0" dirty="0"/>
              <a:t>Guyana – sea defences </a:t>
            </a:r>
          </a:p>
          <a:p>
            <a:pPr lvl="1" eaLnBrk="1" hangingPunct="1">
              <a:spcBef>
                <a:spcPct val="25000"/>
              </a:spcBef>
            </a:pPr>
            <a:r>
              <a:rPr lang="da-DK" sz="1800" b="0" dirty="0"/>
              <a:t>Congo – Social and </a:t>
            </a:r>
            <a:r>
              <a:rPr lang="da-DK" sz="1800" b="0" dirty="0" err="1"/>
              <a:t>Env</a:t>
            </a:r>
            <a:r>
              <a:rPr lang="da-DK" sz="1800" b="0" dirty="0"/>
              <a:t>. </a:t>
            </a:r>
            <a:r>
              <a:rPr lang="da-DK" sz="1800" b="0" dirty="0" err="1"/>
              <a:t>Study</a:t>
            </a:r>
            <a:r>
              <a:rPr lang="da-DK" sz="1800" b="0" dirty="0"/>
              <a:t>, Forest + Nature</a:t>
            </a:r>
            <a:endParaRPr lang="en-GB" sz="1800" b="0" dirty="0"/>
          </a:p>
          <a:p>
            <a:pPr lvl="1" eaLnBrk="1" hangingPunct="1">
              <a:spcBef>
                <a:spcPct val="50000"/>
              </a:spcBef>
            </a:pP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27584" y="912813"/>
            <a:ext cx="7786687" cy="1143000"/>
          </a:xfrm>
        </p:spPr>
        <p:txBody>
          <a:bodyPr anchor="t"/>
          <a:lstStyle/>
          <a:p>
            <a:r>
              <a:rPr lang="en-US" dirty="0">
                <a:ea typeface="ＭＳ Ｐゴシック" pitchFamily="-1" charset="-128"/>
                <a:cs typeface="ＭＳ Ｐゴシック" pitchFamily="-1" charset="-128"/>
              </a:rPr>
              <a:t>SEA</a:t>
            </a:r>
            <a:br>
              <a:rPr lang="en-US" dirty="0">
                <a:ea typeface="ＭＳ Ｐゴシック" pitchFamily="-1" charset="-128"/>
                <a:cs typeface="ＭＳ Ｐゴシック" pitchFamily="-1" charset="-128"/>
              </a:rPr>
            </a:br>
            <a:r>
              <a:rPr lang="en-US" dirty="0">
                <a:ea typeface="ＭＳ Ｐゴシック" pitchFamily="-1" charset="-128"/>
                <a:cs typeface="ＭＳ Ｐゴシック" pitchFamily="-1" charset="-128"/>
              </a:rPr>
              <a:t/>
            </a:r>
            <a:br>
              <a:rPr lang="en-US" dirty="0">
                <a:ea typeface="ＭＳ Ｐゴシック" pitchFamily="-1" charset="-128"/>
                <a:cs typeface="ＭＳ Ｐゴシック" pitchFamily="-1" charset="-128"/>
              </a:rPr>
            </a:br>
            <a:endParaRPr lang="en-US" dirty="0">
              <a:ea typeface="ＭＳ Ｐゴシック" pitchFamily="-1" charset="-128"/>
              <a:cs typeface="ＭＳ Ｐゴシック" pitchFamily="-1" charset="-128"/>
            </a:endParaRPr>
          </a:p>
        </p:txBody>
      </p:sp>
      <p:pic>
        <p:nvPicPr>
          <p:cNvPr id="41987" name="Content Placeholder 4" descr="Mekong .tiff"/>
          <p:cNvPicPr>
            <a:picLocks noGrp="1" noChangeAspect="1"/>
          </p:cNvPicPr>
          <p:nvPr>
            <p:ph idx="1"/>
          </p:nvPr>
        </p:nvPicPr>
        <p:blipFill>
          <a:blip r:embed="rId2"/>
          <a:srcRect l="-1909" r="-88310"/>
          <a:stretch>
            <a:fillRect/>
          </a:stretch>
        </p:blipFill>
        <p:spPr>
          <a:xfrm>
            <a:off x="4787900" y="980728"/>
            <a:ext cx="8232775" cy="5832822"/>
          </a:xfrm>
        </p:spPr>
      </p:pic>
      <p:sp>
        <p:nvSpPr>
          <p:cNvPr id="41988" name="Slide Number Placeholder 3"/>
          <p:cNvSpPr>
            <a:spLocks noGrp="1"/>
          </p:cNvSpPr>
          <p:nvPr>
            <p:ph type="sldNum" sz="quarter" idx="12"/>
          </p:nvPr>
        </p:nvSpPr>
        <p:spPr>
          <a:noFill/>
        </p:spPr>
        <p:txBody>
          <a:bodyPr/>
          <a:lstStyle/>
          <a:p>
            <a:fld id="{3D1FA3DE-8B54-7943-9C0C-92291DBB9E4F}" type="slidenum">
              <a:rPr lang="en-GB"/>
              <a:pPr/>
              <a:t>21</a:t>
            </a:fld>
            <a:endParaRPr lang="en-GB"/>
          </a:p>
        </p:txBody>
      </p:sp>
      <p:sp>
        <p:nvSpPr>
          <p:cNvPr id="2" name="Rektangel 1"/>
          <p:cNvSpPr/>
          <p:nvPr/>
        </p:nvSpPr>
        <p:spPr>
          <a:xfrm>
            <a:off x="703263" y="2055813"/>
            <a:ext cx="3868737" cy="4278094"/>
          </a:xfrm>
          <a:prstGeom prst="rect">
            <a:avLst/>
          </a:prstGeom>
        </p:spPr>
        <p:txBody>
          <a:bodyPr>
            <a:prstTxWarp prst="textNoShape">
              <a:avLst/>
            </a:prstTxWarp>
            <a:spAutoFit/>
          </a:bodyPr>
          <a:lstStyle/>
          <a:p>
            <a:pPr algn="l"/>
            <a:r>
              <a:rPr lang="en-US" sz="2400" dirty="0">
                <a:solidFill>
                  <a:srgbClr val="000000"/>
                </a:solidFill>
                <a:latin typeface="Verdana" pitchFamily="-1" charset="0"/>
              </a:rPr>
              <a:t>Should be carried</a:t>
            </a:r>
            <a:br>
              <a:rPr lang="en-US" sz="2400" dirty="0">
                <a:solidFill>
                  <a:srgbClr val="000000"/>
                </a:solidFill>
                <a:latin typeface="Verdana" pitchFamily="-1" charset="0"/>
              </a:rPr>
            </a:br>
            <a:r>
              <a:rPr lang="en-US" sz="2400" dirty="0">
                <a:solidFill>
                  <a:srgbClr val="000000"/>
                </a:solidFill>
                <a:latin typeface="Verdana" pitchFamily="-1" charset="0"/>
              </a:rPr>
              <a:t>out for all PPPs </a:t>
            </a:r>
            <a:br>
              <a:rPr lang="en-US" sz="2400" dirty="0">
                <a:solidFill>
                  <a:srgbClr val="000000"/>
                </a:solidFill>
                <a:latin typeface="Verdana" pitchFamily="-1" charset="0"/>
              </a:rPr>
            </a:br>
            <a:r>
              <a:rPr lang="en-US" sz="2400" dirty="0">
                <a:solidFill>
                  <a:srgbClr val="000000"/>
                </a:solidFill>
                <a:latin typeface="Verdana" pitchFamily="-1" charset="0"/>
              </a:rPr>
              <a:t>that are likely to produce significant negative impacts on the environment during </a:t>
            </a:r>
            <a:r>
              <a:rPr lang="en-US" sz="2400" dirty="0" smtClean="0">
                <a:solidFill>
                  <a:srgbClr val="000000"/>
                </a:solidFill>
                <a:latin typeface="Verdana" pitchFamily="-1" charset="0"/>
              </a:rPr>
              <a:t>implementation – </a:t>
            </a:r>
            <a:r>
              <a:rPr lang="en-US" sz="2400" dirty="0" smtClean="0">
                <a:solidFill>
                  <a:srgbClr val="00B050"/>
                </a:solidFill>
                <a:latin typeface="Verdana" pitchFamily="-1" charset="0"/>
              </a:rPr>
              <a:t>maybe 2 slides…. </a:t>
            </a:r>
            <a:r>
              <a:rPr lang="en-US" sz="1600" b="1" dirty="0" smtClean="0">
                <a:solidFill>
                  <a:srgbClr val="FF0000"/>
                </a:solidFill>
                <a:latin typeface="Verdana" pitchFamily="-1" charset="0"/>
              </a:rPr>
              <a:t>I would be overjoyed if we could refer to Paris Declaration and EU Consensus on Development statements on SEAS – strengthens the case (!)</a:t>
            </a:r>
            <a:endParaRPr lang="en-GB" sz="16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3" name="Rectangle 25"/>
          <p:cNvSpPr>
            <a:spLocks noGrp="1" noChangeArrowheads="1"/>
          </p:cNvSpPr>
          <p:nvPr>
            <p:ph type="title"/>
          </p:nvPr>
        </p:nvSpPr>
        <p:spPr>
          <a:xfrm>
            <a:off x="396082" y="-2257"/>
            <a:ext cx="8229600" cy="936625"/>
          </a:xfrm>
        </p:spPr>
        <p:txBody>
          <a:bodyPr/>
          <a:lstStyle/>
          <a:p>
            <a:pPr indent="0" eaLnBrk="1" hangingPunct="1"/>
            <a:r>
              <a:rPr lang="en-GB" dirty="0">
                <a:solidFill>
                  <a:schemeClr val="bg1"/>
                </a:solidFill>
                <a:ea typeface="ＭＳ Ｐゴシック" pitchFamily="-1" charset="-128"/>
                <a:cs typeface="ＭＳ Ｐゴシック" pitchFamily="-1" charset="-128"/>
              </a:rPr>
              <a:t>Key stages in an </a:t>
            </a:r>
            <a:r>
              <a:rPr lang="en-GB" dirty="0" smtClean="0">
                <a:solidFill>
                  <a:schemeClr val="bg1"/>
                </a:solidFill>
                <a:ea typeface="ＭＳ Ｐゴシック" pitchFamily="-1" charset="-128"/>
                <a:cs typeface="ＭＳ Ｐゴシック" pitchFamily="-1" charset="-128"/>
              </a:rPr>
              <a:t>SEA  </a:t>
            </a:r>
            <a:r>
              <a:rPr lang="en-GB" dirty="0" smtClean="0">
                <a:solidFill>
                  <a:srgbClr val="FF0000"/>
                </a:solidFill>
                <a:ea typeface="ＭＳ Ｐゴシック" pitchFamily="-1" charset="-128"/>
                <a:cs typeface="ＭＳ Ｐゴシック" pitchFamily="-1" charset="-128"/>
              </a:rPr>
              <a:t>-split slide in 2 or simplify – it is too cluttered right now…)</a:t>
            </a:r>
            <a:endParaRPr lang="en-GB" dirty="0">
              <a:solidFill>
                <a:srgbClr val="FF0000"/>
              </a:solidFill>
              <a:ea typeface="ＭＳ Ｐゴシック" pitchFamily="-1" charset="-128"/>
              <a:cs typeface="ＭＳ Ｐゴシック" pitchFamily="-1" charset="-128"/>
            </a:endParaRPr>
          </a:p>
        </p:txBody>
      </p:sp>
      <p:pic>
        <p:nvPicPr>
          <p:cNvPr id="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3130550"/>
            <a:ext cx="342265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Slide Number Placeholder 4"/>
          <p:cNvSpPr>
            <a:spLocks noGrp="1"/>
          </p:cNvSpPr>
          <p:nvPr>
            <p:ph type="sldNum" sz="quarter" idx="12"/>
          </p:nvPr>
        </p:nvSpPr>
        <p:spPr>
          <a:xfrm>
            <a:off x="468313" y="6237288"/>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algn="l">
              <a:lnSpc>
                <a:spcPts val="1400"/>
              </a:lnSpc>
            </a:pPr>
            <a:fld id="{A4786AB7-2349-45DE-A268-30A482F2A89D}" type="slidenum">
              <a:rPr lang="fr-FR" smtClean="0">
                <a:solidFill>
                  <a:srgbClr val="00A6C8"/>
                </a:solidFill>
                <a:latin typeface="Verdana" pitchFamily="34" charset="0"/>
              </a:rPr>
              <a:pPr algn="l">
                <a:lnSpc>
                  <a:spcPts val="1400"/>
                </a:lnSpc>
              </a:pPr>
              <a:t>22</a:t>
            </a:fld>
            <a:endParaRPr lang="fr-FR" smtClean="0">
              <a:solidFill>
                <a:srgbClr val="00A6C8"/>
              </a:solidFill>
              <a:latin typeface="Verdana" pitchFamily="34" charset="0"/>
            </a:endParaRPr>
          </a:p>
        </p:txBody>
      </p:sp>
      <p:sp>
        <p:nvSpPr>
          <p:cNvPr id="56" name="Text Box 2"/>
          <p:cNvSpPr txBox="1">
            <a:spLocks noChangeArrowheads="1"/>
          </p:cNvSpPr>
          <p:nvPr/>
        </p:nvSpPr>
        <p:spPr bwMode="auto">
          <a:xfrm>
            <a:off x="828675" y="1674813"/>
            <a:ext cx="3814763" cy="33813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600" b="1">
                <a:solidFill>
                  <a:srgbClr val="000066"/>
                </a:solidFill>
                <a:cs typeface="Arial" pitchFamily="34" charset="0"/>
              </a:rPr>
              <a:t>Screening</a:t>
            </a:r>
          </a:p>
        </p:txBody>
      </p:sp>
      <p:sp>
        <p:nvSpPr>
          <p:cNvPr id="57" name="Text Box 3"/>
          <p:cNvSpPr txBox="1">
            <a:spLocks noChangeArrowheads="1"/>
          </p:cNvSpPr>
          <p:nvPr/>
        </p:nvSpPr>
        <p:spPr bwMode="auto">
          <a:xfrm>
            <a:off x="5076825" y="1628775"/>
            <a:ext cx="3816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400" b="1">
                <a:solidFill>
                  <a:srgbClr val="000066"/>
                </a:solidFill>
                <a:cs typeface="Arial" pitchFamily="34" charset="0"/>
              </a:rPr>
              <a:t>Decision on need for an SEA</a:t>
            </a:r>
          </a:p>
        </p:txBody>
      </p:sp>
      <p:sp>
        <p:nvSpPr>
          <p:cNvPr id="58" name="Text Box 4"/>
          <p:cNvSpPr txBox="1">
            <a:spLocks noChangeArrowheads="1"/>
          </p:cNvSpPr>
          <p:nvPr/>
        </p:nvSpPr>
        <p:spPr bwMode="auto">
          <a:xfrm>
            <a:off x="828675" y="2251075"/>
            <a:ext cx="3816350" cy="338138"/>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600" b="1">
                <a:solidFill>
                  <a:srgbClr val="000066"/>
                </a:solidFill>
                <a:cs typeface="Arial" pitchFamily="34" charset="0"/>
              </a:rPr>
              <a:t>Scoping</a:t>
            </a:r>
          </a:p>
        </p:txBody>
      </p:sp>
      <p:sp>
        <p:nvSpPr>
          <p:cNvPr id="59" name="Text Box 5"/>
          <p:cNvSpPr txBox="1">
            <a:spLocks noChangeArrowheads="1"/>
          </p:cNvSpPr>
          <p:nvPr/>
        </p:nvSpPr>
        <p:spPr bwMode="auto">
          <a:xfrm>
            <a:off x="5076825" y="2060575"/>
            <a:ext cx="3382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400" b="1">
                <a:solidFill>
                  <a:srgbClr val="000066"/>
                </a:solidFill>
                <a:cs typeface="Arial" pitchFamily="34" charset="0"/>
              </a:rPr>
              <a:t>Definition of SEA approach and aspects to be assessed (incl. scenarios/alternatives) and incl. concerns and values of stakeholders. </a:t>
            </a:r>
          </a:p>
        </p:txBody>
      </p:sp>
      <p:cxnSp>
        <p:nvCxnSpPr>
          <p:cNvPr id="60" name="AutoShape 6"/>
          <p:cNvCxnSpPr>
            <a:cxnSpLocks noChangeShapeType="1"/>
            <a:stCxn id="56" idx="2"/>
            <a:endCxn id="58" idx="0"/>
          </p:cNvCxnSpPr>
          <p:nvPr/>
        </p:nvCxnSpPr>
        <p:spPr bwMode="auto">
          <a:xfrm rot="16200000" flipH="1">
            <a:off x="2616994" y="2131219"/>
            <a:ext cx="238125" cy="1587"/>
          </a:xfrm>
          <a:prstGeom prst="straightConnector1">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cxnSp>
      <p:sp>
        <p:nvSpPr>
          <p:cNvPr id="61" name="Text Box 7"/>
          <p:cNvSpPr txBox="1">
            <a:spLocks noChangeArrowheads="1"/>
          </p:cNvSpPr>
          <p:nvPr/>
        </p:nvSpPr>
        <p:spPr bwMode="auto">
          <a:xfrm>
            <a:off x="828675" y="2827338"/>
            <a:ext cx="3814763" cy="33813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600">
                <a:solidFill>
                  <a:srgbClr val="000066"/>
                </a:solidFill>
                <a:cs typeface="Arial" pitchFamily="34" charset="0"/>
              </a:rPr>
              <a:t>Baseline “business-as-usual” situation</a:t>
            </a:r>
          </a:p>
        </p:txBody>
      </p:sp>
      <p:sp>
        <p:nvSpPr>
          <p:cNvPr id="62" name="Text Box 8"/>
          <p:cNvSpPr txBox="1">
            <a:spLocks noChangeArrowheads="1"/>
          </p:cNvSpPr>
          <p:nvPr/>
        </p:nvSpPr>
        <p:spPr bwMode="auto">
          <a:xfrm>
            <a:off x="828675" y="3297238"/>
            <a:ext cx="3814763" cy="52705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400" dirty="0">
                <a:solidFill>
                  <a:srgbClr val="000066"/>
                </a:solidFill>
                <a:cs typeface="Arial" pitchFamily="34" charset="0"/>
              </a:rPr>
              <a:t>Identification of </a:t>
            </a:r>
            <a:r>
              <a:rPr lang="en-GB" sz="1400" dirty="0" err="1" smtClean="0">
                <a:solidFill>
                  <a:srgbClr val="000066"/>
                </a:solidFill>
                <a:cs typeface="Arial" pitchFamily="34" charset="0"/>
              </a:rPr>
              <a:t>env’l</a:t>
            </a:r>
            <a:r>
              <a:rPr lang="en-GB" sz="1400" dirty="0" smtClean="0">
                <a:solidFill>
                  <a:srgbClr val="000066"/>
                </a:solidFill>
                <a:cs typeface="Arial" pitchFamily="34" charset="0"/>
              </a:rPr>
              <a:t>, </a:t>
            </a:r>
            <a:r>
              <a:rPr lang="en-GB" sz="1400" b="1" dirty="0" smtClean="0">
                <a:solidFill>
                  <a:srgbClr val="00B050"/>
                </a:solidFill>
                <a:cs typeface="Arial" pitchFamily="34" charset="0"/>
              </a:rPr>
              <a:t>CC, GE </a:t>
            </a:r>
            <a:r>
              <a:rPr lang="en-GB" sz="1400" dirty="0">
                <a:solidFill>
                  <a:srgbClr val="000066"/>
                </a:solidFill>
                <a:cs typeface="Arial" pitchFamily="34" charset="0"/>
              </a:rPr>
              <a:t>opportunities and constraints of the PPP and alternatives</a:t>
            </a:r>
          </a:p>
        </p:txBody>
      </p:sp>
      <p:sp>
        <p:nvSpPr>
          <p:cNvPr id="63" name="Text Box 9"/>
          <p:cNvSpPr txBox="1">
            <a:spLocks noChangeArrowheads="1"/>
          </p:cNvSpPr>
          <p:nvPr/>
        </p:nvSpPr>
        <p:spPr bwMode="auto">
          <a:xfrm>
            <a:off x="828675" y="3967163"/>
            <a:ext cx="3814763" cy="5238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400">
                <a:solidFill>
                  <a:srgbClr val="000066"/>
                </a:solidFill>
                <a:cs typeface="Arial" pitchFamily="34" charset="0"/>
              </a:rPr>
              <a:t>Identification of elements that may conflict with or hinder env. policy objectives</a:t>
            </a:r>
          </a:p>
        </p:txBody>
      </p:sp>
      <p:sp>
        <p:nvSpPr>
          <p:cNvPr id="64" name="Text Box 10"/>
          <p:cNvSpPr txBox="1">
            <a:spLocks noChangeArrowheads="1"/>
          </p:cNvSpPr>
          <p:nvPr/>
        </p:nvSpPr>
        <p:spPr bwMode="auto">
          <a:xfrm>
            <a:off x="827088" y="4627563"/>
            <a:ext cx="3814762" cy="73818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400">
                <a:solidFill>
                  <a:srgbClr val="000066"/>
                </a:solidFill>
                <a:cs typeface="Arial" pitchFamily="34" charset="0"/>
              </a:rPr>
              <a:t>Conclusions and recommendations for formulation of preferred and improved alternative</a:t>
            </a:r>
          </a:p>
        </p:txBody>
      </p:sp>
      <p:sp>
        <p:nvSpPr>
          <p:cNvPr id="65" name="Text Box 11"/>
          <p:cNvSpPr txBox="1">
            <a:spLocks noChangeArrowheads="1"/>
          </p:cNvSpPr>
          <p:nvPr/>
        </p:nvSpPr>
        <p:spPr bwMode="auto">
          <a:xfrm>
            <a:off x="828675" y="5297488"/>
            <a:ext cx="3814763" cy="3079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400">
                <a:solidFill>
                  <a:srgbClr val="000066"/>
                </a:solidFill>
                <a:cs typeface="Arial" pitchFamily="34" charset="0"/>
              </a:rPr>
              <a:t>Monitoring, performance indicators</a:t>
            </a:r>
          </a:p>
        </p:txBody>
      </p:sp>
      <p:sp>
        <p:nvSpPr>
          <p:cNvPr id="66" name="Text Box 12"/>
          <p:cNvSpPr txBox="1">
            <a:spLocks noChangeArrowheads="1"/>
          </p:cNvSpPr>
          <p:nvPr/>
        </p:nvSpPr>
        <p:spPr bwMode="auto">
          <a:xfrm>
            <a:off x="828675" y="5851525"/>
            <a:ext cx="3814763" cy="31432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1400" b="1">
                <a:solidFill>
                  <a:srgbClr val="000066"/>
                </a:solidFill>
                <a:cs typeface="Arial" pitchFamily="34" charset="0"/>
              </a:rPr>
              <a:t>SEA report</a:t>
            </a:r>
          </a:p>
        </p:txBody>
      </p:sp>
      <p:cxnSp>
        <p:nvCxnSpPr>
          <p:cNvPr id="67" name="AutoShape 13"/>
          <p:cNvCxnSpPr>
            <a:cxnSpLocks noChangeShapeType="1"/>
            <a:stCxn id="58" idx="2"/>
            <a:endCxn id="61" idx="0"/>
          </p:cNvCxnSpPr>
          <p:nvPr/>
        </p:nvCxnSpPr>
        <p:spPr bwMode="auto">
          <a:xfrm rot="5400000">
            <a:off x="2617787" y="2708276"/>
            <a:ext cx="238125" cy="0"/>
          </a:xfrm>
          <a:prstGeom prst="straightConnector1">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cxnSp>
      <p:cxnSp>
        <p:nvCxnSpPr>
          <p:cNvPr id="68" name="AutoShape 14"/>
          <p:cNvCxnSpPr>
            <a:cxnSpLocks noChangeShapeType="1"/>
            <a:stCxn id="61" idx="2"/>
            <a:endCxn id="62" idx="0"/>
          </p:cNvCxnSpPr>
          <p:nvPr/>
        </p:nvCxnSpPr>
        <p:spPr bwMode="auto">
          <a:xfrm rot="5400000">
            <a:off x="2670176" y="3232150"/>
            <a:ext cx="131762" cy="1587"/>
          </a:xfrm>
          <a:prstGeom prst="straightConnector1">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cxnSp>
      <p:cxnSp>
        <p:nvCxnSpPr>
          <p:cNvPr id="69" name="AutoShape 15"/>
          <p:cNvCxnSpPr>
            <a:cxnSpLocks noChangeShapeType="1"/>
            <a:stCxn id="62" idx="2"/>
            <a:endCxn id="63" idx="0"/>
          </p:cNvCxnSpPr>
          <p:nvPr/>
        </p:nvCxnSpPr>
        <p:spPr bwMode="auto">
          <a:xfrm>
            <a:off x="2736850" y="3824288"/>
            <a:ext cx="0" cy="142875"/>
          </a:xfrm>
          <a:prstGeom prst="straightConnector1">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cxnSp>
      <p:cxnSp>
        <p:nvCxnSpPr>
          <p:cNvPr id="70" name="AutoShape 16"/>
          <p:cNvCxnSpPr>
            <a:cxnSpLocks noChangeShapeType="1"/>
            <a:stCxn id="63" idx="2"/>
            <a:endCxn id="64" idx="0"/>
          </p:cNvCxnSpPr>
          <p:nvPr/>
        </p:nvCxnSpPr>
        <p:spPr bwMode="auto">
          <a:xfrm flipH="1">
            <a:off x="2735263" y="4491038"/>
            <a:ext cx="1587" cy="136525"/>
          </a:xfrm>
          <a:prstGeom prst="straightConnector1">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cxnSp>
      <p:cxnSp>
        <p:nvCxnSpPr>
          <p:cNvPr id="71" name="AutoShape 17"/>
          <p:cNvCxnSpPr>
            <a:cxnSpLocks noChangeShapeType="1"/>
            <a:stCxn id="64" idx="2"/>
            <a:endCxn id="65" idx="0"/>
          </p:cNvCxnSpPr>
          <p:nvPr/>
        </p:nvCxnSpPr>
        <p:spPr bwMode="auto">
          <a:xfrm flipV="1">
            <a:off x="2735263" y="5297488"/>
            <a:ext cx="1587" cy="68262"/>
          </a:xfrm>
          <a:prstGeom prst="straightConnector1">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cxnSp>
      <p:cxnSp>
        <p:nvCxnSpPr>
          <p:cNvPr id="72" name="AutoShape 18"/>
          <p:cNvCxnSpPr>
            <a:cxnSpLocks noChangeShapeType="1"/>
            <a:stCxn id="65" idx="2"/>
            <a:endCxn id="66" idx="0"/>
          </p:cNvCxnSpPr>
          <p:nvPr/>
        </p:nvCxnSpPr>
        <p:spPr bwMode="auto">
          <a:xfrm>
            <a:off x="2736850" y="5605463"/>
            <a:ext cx="0" cy="246062"/>
          </a:xfrm>
          <a:prstGeom prst="straightConnector1">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cxnSp>
      <p:grpSp>
        <p:nvGrpSpPr>
          <p:cNvPr id="73" name="Group 26"/>
          <p:cNvGrpSpPr>
            <a:grpSpLocks/>
          </p:cNvGrpSpPr>
          <p:nvPr/>
        </p:nvGrpSpPr>
        <p:grpSpPr bwMode="auto">
          <a:xfrm>
            <a:off x="4643438" y="2852738"/>
            <a:ext cx="4032250" cy="3035300"/>
            <a:chOff x="2925" y="1797"/>
            <a:chExt cx="2540" cy="1912"/>
          </a:xfrm>
        </p:grpSpPr>
        <p:sp>
          <p:nvSpPr>
            <p:cNvPr id="74" name="AutoShape 19"/>
            <p:cNvSpPr>
              <a:spLocks/>
            </p:cNvSpPr>
            <p:nvPr/>
          </p:nvSpPr>
          <p:spPr bwMode="auto">
            <a:xfrm>
              <a:off x="2925" y="1797"/>
              <a:ext cx="273" cy="1724"/>
            </a:xfrm>
            <a:prstGeom prst="rightBrace">
              <a:avLst>
                <a:gd name="adj1" fmla="val 52625"/>
                <a:gd name="adj2" fmla="val 50019"/>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5" name="Text Box 20"/>
            <p:cNvSpPr txBox="1">
              <a:spLocks noChangeArrowheads="1"/>
            </p:cNvSpPr>
            <p:nvPr/>
          </p:nvSpPr>
          <p:spPr bwMode="auto">
            <a:xfrm>
              <a:off x="3243" y="2090"/>
              <a:ext cx="2222" cy="1619"/>
            </a:xfrm>
            <a:prstGeom prst="rect">
              <a:avLst/>
            </a:prstGeom>
            <a:noFill/>
            <a:ln>
              <a:noFill/>
            </a:ln>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SEA study should embrace ‘5 of the 7’: </a:t>
              </a:r>
            </a:p>
            <a:p>
              <a:pPr marL="285750" marR="0" lvl="0" indent="-285750" algn="l" defTabSz="914400" eaLnBrk="1" fontAlgn="auto" latinLnBrk="0" hangingPunct="1">
                <a:lnSpc>
                  <a:spcPct val="100000"/>
                </a:lnSpc>
                <a:spcBef>
                  <a:spcPct val="50000"/>
                </a:spcBef>
                <a:spcAft>
                  <a:spcPts val="0"/>
                </a:spcAft>
                <a:buClrTx/>
                <a:buSzTx/>
                <a:buFont typeface="Arial" pitchFamily="34" charset="0"/>
                <a:buChar char="•"/>
                <a:tabLst/>
                <a:defRPr/>
              </a:pP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Sector</a:t>
              </a:r>
              <a:r>
                <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 policy and </a:t>
              </a: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strategy</a:t>
              </a:r>
              <a:r>
                <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 </a:t>
              </a: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assesm</a:t>
              </a:r>
              <a:r>
                <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a:t>
              </a:r>
            </a:p>
            <a:p>
              <a:pPr marL="285750" marR="0" lvl="0" indent="-285750" algn="l" defTabSz="914400" eaLnBrk="1" fontAlgn="auto" latinLnBrk="0" hangingPunct="1">
                <a:lnSpc>
                  <a:spcPct val="100000"/>
                </a:lnSpc>
                <a:spcBef>
                  <a:spcPct val="50000"/>
                </a:spcBef>
                <a:spcAft>
                  <a:spcPts val="0"/>
                </a:spcAft>
                <a:buClrTx/>
                <a:buSzTx/>
                <a:buFont typeface="Arial" pitchFamily="34" charset="0"/>
                <a:buChar char="•"/>
                <a:tabLst/>
                <a:defRPr/>
              </a:pPr>
              <a:r>
                <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Budget and </a:t>
              </a: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expenditure</a:t>
              </a:r>
              <a:r>
                <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 </a:t>
              </a: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framework</a:t>
              </a:r>
              <a:endPar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endParaRPr>
            </a:p>
            <a:p>
              <a:pPr marL="285750" marR="0" lvl="0" indent="-285750" algn="l" defTabSz="914400" eaLnBrk="1" fontAlgn="auto" latinLnBrk="0" hangingPunct="1">
                <a:lnSpc>
                  <a:spcPct val="100000"/>
                </a:lnSpc>
                <a:spcBef>
                  <a:spcPct val="50000"/>
                </a:spcBef>
                <a:spcAft>
                  <a:spcPts val="0"/>
                </a:spcAft>
                <a:buClrTx/>
                <a:buSzTx/>
                <a:buFont typeface="Arial" pitchFamily="34" charset="0"/>
                <a:buChar char="•"/>
                <a:tabLst/>
                <a:defRPr/>
              </a:pP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Sector</a:t>
              </a:r>
              <a:r>
                <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 and donor </a:t>
              </a: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coordination</a:t>
              </a:r>
              <a:endPar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endParaRPr>
            </a:p>
            <a:p>
              <a:pPr marL="285750" marR="0" lvl="0" indent="-285750" algn="l" defTabSz="914400" eaLnBrk="1" fontAlgn="auto" latinLnBrk="0" hangingPunct="1">
                <a:lnSpc>
                  <a:spcPct val="100000"/>
                </a:lnSpc>
                <a:spcBef>
                  <a:spcPct val="50000"/>
                </a:spcBef>
                <a:spcAft>
                  <a:spcPts val="0"/>
                </a:spcAft>
                <a:buClrTx/>
                <a:buSzTx/>
                <a:buFont typeface="Arial" pitchFamily="34" charset="0"/>
                <a:buChar char="•"/>
                <a:tabLst/>
                <a:defRPr/>
              </a:pP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Institutional</a:t>
              </a:r>
              <a:r>
                <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 </a:t>
              </a: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setting</a:t>
              </a:r>
              <a:endPar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endParaRPr>
            </a:p>
            <a:p>
              <a:pPr marL="285750" marR="0" lvl="0" indent="-285750" algn="l" defTabSz="914400" eaLnBrk="1" fontAlgn="auto" latinLnBrk="0" hangingPunct="1">
                <a:lnSpc>
                  <a:spcPct val="100000"/>
                </a:lnSpc>
                <a:spcBef>
                  <a:spcPct val="50000"/>
                </a:spcBef>
                <a:spcAft>
                  <a:spcPts val="0"/>
                </a:spcAft>
                <a:buClrTx/>
                <a:buSzTx/>
                <a:buFont typeface="Arial" pitchFamily="34" charset="0"/>
                <a:buChar char="•"/>
                <a:tabLst/>
                <a:defRPr/>
              </a:pPr>
              <a:r>
                <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Performance </a:t>
              </a:r>
              <a:r>
                <a:rPr kumimoji="0" lang="da-DK" sz="1400" b="1" i="0" u="none" strike="noStrike" kern="0" cap="none" spc="0" normalizeH="0" baseline="0" noProof="0" dirty="0" err="1" smtClean="0">
                  <a:ln>
                    <a:noFill/>
                  </a:ln>
                  <a:solidFill>
                    <a:srgbClr val="000066"/>
                  </a:solidFill>
                  <a:effectLst/>
                  <a:uLnTx/>
                  <a:uFillTx/>
                  <a:latin typeface="Arial" pitchFamily="34" charset="0"/>
                  <a:ea typeface="ＭＳ Ｐゴシック" pitchFamily="34" charset="-128"/>
                  <a:cs typeface="Arial" pitchFamily="34" charset="0"/>
                </a:rPr>
                <a:t>monitoring</a:t>
              </a:r>
              <a:r>
                <a:rPr kumimoji="0" lang="da-DK"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rPr>
                <a:t> system</a:t>
              </a:r>
            </a:p>
            <a:p>
              <a:pPr marL="285750" marR="0" lvl="0" indent="-285750" algn="l" defTabSz="914400" eaLnBrk="1" fontAlgn="auto" latinLnBrk="0" hangingPunct="1">
                <a:lnSpc>
                  <a:spcPct val="100000"/>
                </a:lnSpc>
                <a:spcBef>
                  <a:spcPct val="50000"/>
                </a:spcBef>
                <a:spcAft>
                  <a:spcPts val="0"/>
                </a:spcAft>
                <a:buClrTx/>
                <a:buSzTx/>
                <a:buFont typeface="Arial" pitchFamily="34" charset="0"/>
                <a:buChar char="•"/>
                <a:tabLst/>
                <a:defRPr/>
              </a:pPr>
              <a:endParaRPr kumimoji="0" lang="en-GB" sz="1400" b="1"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endParaRPr kumimoji="0" lang="en-GB" sz="1400" b="0" i="0" u="none" strike="noStrike" kern="0" cap="none" spc="0" normalizeH="0" baseline="0" noProof="0" dirty="0" smtClean="0">
                <a:ln>
                  <a:noFill/>
                </a:ln>
                <a:solidFill>
                  <a:srgbClr val="000066"/>
                </a:solidFill>
                <a:effectLst/>
                <a:uLnTx/>
                <a:uFillTx/>
                <a:latin typeface="Arial" pitchFamily="34" charset="0"/>
                <a:ea typeface="ＭＳ Ｐゴシック" pitchFamily="34" charset="-128"/>
                <a:cs typeface="Arial" pitchFamily="34" charset="0"/>
              </a:endParaRPr>
            </a:p>
          </p:txBody>
        </p:sp>
      </p:grpSp>
      <p:sp>
        <p:nvSpPr>
          <p:cNvPr id="76" name="Text Box 21"/>
          <p:cNvSpPr txBox="1">
            <a:spLocks noChangeArrowheads="1"/>
          </p:cNvSpPr>
          <p:nvPr/>
        </p:nvSpPr>
        <p:spPr bwMode="auto">
          <a:xfrm rot="16200000">
            <a:off x="-1005681" y="3507582"/>
            <a:ext cx="28797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spcBef>
                <a:spcPct val="50000"/>
              </a:spcBef>
            </a:pPr>
            <a:r>
              <a:rPr lang="en-GB" sz="2000" b="1">
                <a:solidFill>
                  <a:srgbClr val="FF0000"/>
                </a:solidFill>
                <a:cs typeface="Arial" pitchFamily="34" charset="0"/>
              </a:rPr>
              <a:t>Stakeholder participation</a:t>
            </a:r>
          </a:p>
        </p:txBody>
      </p:sp>
      <p:sp>
        <p:nvSpPr>
          <p:cNvPr id="77" name="Line 22"/>
          <p:cNvSpPr>
            <a:spLocks noChangeShapeType="1"/>
          </p:cNvSpPr>
          <p:nvPr/>
        </p:nvSpPr>
        <p:spPr bwMode="auto">
          <a:xfrm flipH="1">
            <a:off x="468313" y="5229225"/>
            <a:ext cx="0" cy="9366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78" name="Line 23"/>
          <p:cNvSpPr>
            <a:spLocks noChangeShapeType="1"/>
          </p:cNvSpPr>
          <p:nvPr/>
        </p:nvSpPr>
        <p:spPr bwMode="auto">
          <a:xfrm flipH="1" flipV="1">
            <a:off x="468313" y="2276475"/>
            <a:ext cx="0" cy="2159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54"/>
                                        </p:tgtEl>
                                        <p:attrNameLst>
                                          <p:attrName>style.opacity</p:attrName>
                                        </p:attrNameLst>
                                      </p:cBhvr>
                                      <p:to>
                                        <p:strVal val="0.25"/>
                                      </p:to>
                                    </p:set>
                                    <p:animEffect filter="image" prLst="opacity: 0.25">
                                      <p:cBhvr rctx="IE">
                                        <p:cTn id="20" dur="indefinite"/>
                                        <p:tgtEl>
                                          <p:spTgt spid="54"/>
                                        </p:tgtEl>
                                      </p:cBhvr>
                                    </p:animEffect>
                                  </p:childTnLst>
                                </p:cTn>
                              </p:par>
                              <p:par>
                                <p:cTn id="21" presetID="10"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mph" presetSubtype="0" fill="hold" grpId="0" nodeType="clickEffect">
                                  <p:stCondLst>
                                    <p:cond delay="0"/>
                                  </p:stCondLst>
                                  <p:iterate type="lt">
                                    <p:tmPct val="4000"/>
                                  </p:iterate>
                                  <p:childTnLst>
                                    <p:set>
                                      <p:cBhvr override="childStyle">
                                        <p:cTn id="27" dur="500" fill="hold"/>
                                        <p:tgtEl>
                                          <p:spTgt spid="7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33E4287C-D4F5-BE41-A51C-9BFEC2989D28}" type="slidenum">
              <a:rPr lang="fr-FR"/>
              <a:pPr algn="l" eaLnBrk="0" hangingPunct="0">
                <a:lnSpc>
                  <a:spcPts val="1400"/>
                </a:lnSpc>
              </a:pPr>
              <a:t>23</a:t>
            </a:fld>
            <a:endParaRPr lang="fr-FR"/>
          </a:p>
        </p:txBody>
      </p:sp>
      <p:sp>
        <p:nvSpPr>
          <p:cNvPr id="45059" name="Rectangle 2"/>
          <p:cNvSpPr>
            <a:spLocks noGrp="1" noChangeArrowheads="1"/>
          </p:cNvSpPr>
          <p:nvPr>
            <p:ph type="title"/>
          </p:nvPr>
        </p:nvSpPr>
        <p:spPr>
          <a:xfrm>
            <a:off x="357188" y="-90264"/>
            <a:ext cx="7786687" cy="1143000"/>
          </a:xfrm>
        </p:spPr>
        <p:txBody>
          <a:bodyPr/>
          <a:lstStyle/>
          <a:p>
            <a:pPr indent="0" eaLnBrk="1" hangingPunct="1"/>
            <a:r>
              <a:rPr lang="en-GB" dirty="0">
                <a:solidFill>
                  <a:schemeClr val="bg1"/>
                </a:solidFill>
                <a:ea typeface="ＭＳ Ｐゴシック" pitchFamily="-1" charset="-128"/>
                <a:cs typeface="ＭＳ Ｐゴシック" pitchFamily="-1" charset="-128"/>
              </a:rPr>
              <a:t>Screening for SEA</a:t>
            </a:r>
            <a:endParaRPr lang="en-GB" sz="2800" dirty="0">
              <a:solidFill>
                <a:schemeClr val="bg1"/>
              </a:solidFill>
              <a:ea typeface="ＭＳ Ｐゴシック" pitchFamily="-1" charset="-128"/>
              <a:cs typeface="ＭＳ Ｐゴシック" pitchFamily="-1" charset="-128"/>
            </a:endParaRPr>
          </a:p>
        </p:txBody>
      </p:sp>
      <p:sp>
        <p:nvSpPr>
          <p:cNvPr id="45060" name="Rectangle 3"/>
          <p:cNvSpPr>
            <a:spLocks noGrp="1" noChangeArrowheads="1"/>
          </p:cNvSpPr>
          <p:nvPr>
            <p:ph type="body" idx="1"/>
          </p:nvPr>
        </p:nvSpPr>
        <p:spPr>
          <a:xfrm>
            <a:off x="755576" y="1412081"/>
            <a:ext cx="7775575" cy="4033837"/>
          </a:xfrm>
        </p:spPr>
        <p:txBody>
          <a:bodyPr/>
          <a:lstStyle/>
          <a:p>
            <a:pPr eaLnBrk="1" hangingPunct="1">
              <a:spcBef>
                <a:spcPts val="600"/>
              </a:spcBef>
              <a:spcAft>
                <a:spcPts val="600"/>
              </a:spcAft>
            </a:pPr>
            <a:r>
              <a:rPr lang="en-GB" sz="2400" dirty="0">
                <a:ea typeface="ＭＳ Ｐゴシック" pitchFamily="-1" charset="-128"/>
                <a:cs typeface="ＭＳ Ｐゴシック" pitchFamily="-1" charset="-128"/>
              </a:rPr>
              <a:t>Process of deciding if an SEA would add value</a:t>
            </a:r>
          </a:p>
          <a:p>
            <a:pPr eaLnBrk="1" hangingPunct="1">
              <a:spcBef>
                <a:spcPts val="600"/>
              </a:spcBef>
              <a:spcAft>
                <a:spcPts val="600"/>
              </a:spcAft>
            </a:pPr>
            <a:r>
              <a:rPr lang="en-GB" sz="1600" dirty="0" smtClean="0">
                <a:ea typeface="ＭＳ Ｐゴシック" pitchFamily="-1" charset="-128"/>
                <a:cs typeface="ＭＳ Ｐゴシック" pitchFamily="-1" charset="-128"/>
              </a:rPr>
              <a:t>An </a:t>
            </a:r>
            <a:r>
              <a:rPr lang="en-GB" sz="1600" dirty="0">
                <a:ea typeface="ＭＳ Ｐゴシック" pitchFamily="-1" charset="-128"/>
                <a:cs typeface="ＭＳ Ｐゴシック" pitchFamily="-1" charset="-128"/>
              </a:rPr>
              <a:t>SEA is recommended if the sector is environmentally “sensitive</a:t>
            </a:r>
            <a:r>
              <a:rPr lang="en-GB" sz="1600" dirty="0" smtClean="0">
                <a:ea typeface="ＭＳ Ｐゴシック" pitchFamily="-1" charset="-128"/>
                <a:cs typeface="ＭＳ Ｐゴシック" pitchFamily="-1" charset="-128"/>
              </a:rPr>
              <a:t>”</a:t>
            </a:r>
          </a:p>
          <a:p>
            <a:pPr eaLnBrk="1" hangingPunct="1">
              <a:spcBef>
                <a:spcPts val="600"/>
              </a:spcBef>
              <a:spcAft>
                <a:spcPts val="600"/>
              </a:spcAft>
            </a:pPr>
            <a:endParaRPr lang="en-GB" sz="1600" dirty="0">
              <a:ea typeface="ＭＳ Ｐゴシック" pitchFamily="-1" charset="-128"/>
              <a:cs typeface="ＭＳ Ｐゴシック" pitchFamily="-1" charset="-128"/>
            </a:endParaRPr>
          </a:p>
          <a:p>
            <a:pPr lvl="1" eaLnBrk="1" hangingPunct="1">
              <a:spcBef>
                <a:spcPts val="600"/>
              </a:spcBef>
              <a:spcAft>
                <a:spcPts val="600"/>
              </a:spcAft>
            </a:pPr>
            <a:r>
              <a:rPr lang="en-GB" sz="1600" dirty="0" smtClean="0"/>
              <a:t>Infrastructure </a:t>
            </a:r>
            <a:r>
              <a:rPr lang="en-GB" sz="1600" dirty="0"/>
              <a:t>(incl. transport) </a:t>
            </a:r>
          </a:p>
          <a:p>
            <a:pPr lvl="1" eaLnBrk="1" hangingPunct="1">
              <a:spcBef>
                <a:spcPts val="600"/>
              </a:spcBef>
              <a:spcAft>
                <a:spcPts val="600"/>
              </a:spcAft>
            </a:pPr>
            <a:r>
              <a:rPr lang="en-GB" sz="1600" dirty="0"/>
              <a:t>Water &amp; sanitation</a:t>
            </a:r>
          </a:p>
          <a:p>
            <a:pPr lvl="1" eaLnBrk="1" hangingPunct="1">
              <a:spcBef>
                <a:spcPts val="600"/>
              </a:spcBef>
              <a:spcAft>
                <a:spcPts val="600"/>
              </a:spcAft>
            </a:pPr>
            <a:r>
              <a:rPr lang="en-GB" sz="1600" dirty="0"/>
              <a:t>Energy </a:t>
            </a:r>
          </a:p>
          <a:p>
            <a:pPr lvl="1" eaLnBrk="1" hangingPunct="1">
              <a:spcBef>
                <a:spcPts val="600"/>
              </a:spcBef>
              <a:spcAft>
                <a:spcPts val="600"/>
              </a:spcAft>
            </a:pPr>
            <a:r>
              <a:rPr lang="en-GB" sz="1600" dirty="0"/>
              <a:t>Waste</a:t>
            </a:r>
          </a:p>
          <a:p>
            <a:pPr lvl="1" eaLnBrk="1" hangingPunct="1">
              <a:spcBef>
                <a:spcPts val="600"/>
              </a:spcBef>
              <a:spcAft>
                <a:spcPts val="600"/>
              </a:spcAft>
            </a:pPr>
            <a:r>
              <a:rPr lang="en-GB" sz="1600" dirty="0"/>
              <a:t>Agriculture, food security and rural development</a:t>
            </a:r>
          </a:p>
          <a:p>
            <a:pPr lvl="1" eaLnBrk="1" hangingPunct="1">
              <a:spcBef>
                <a:spcPts val="600"/>
              </a:spcBef>
              <a:spcAft>
                <a:spcPts val="600"/>
              </a:spcAft>
            </a:pPr>
            <a:r>
              <a:rPr lang="en-GB" sz="1600" dirty="0"/>
              <a:t>Regional and land use planning</a:t>
            </a:r>
          </a:p>
          <a:p>
            <a:pPr lvl="1" eaLnBrk="1" hangingPunct="1">
              <a:spcBef>
                <a:spcPts val="600"/>
              </a:spcBef>
              <a:spcAft>
                <a:spcPts val="600"/>
              </a:spcAft>
            </a:pPr>
            <a:r>
              <a:rPr lang="en-GB" sz="1600" dirty="0"/>
              <a:t>Environment and sustainable management of natural resources</a:t>
            </a:r>
          </a:p>
          <a:p>
            <a:pPr eaLnBrk="1" hangingPunct="1">
              <a:spcBef>
                <a:spcPts val="600"/>
              </a:spcBef>
              <a:spcAft>
                <a:spcPts val="600"/>
              </a:spcAft>
            </a:pPr>
            <a:endParaRPr lang="en-GB" sz="1800" dirty="0" smtClean="0">
              <a:ea typeface="ＭＳ Ｐゴシック" pitchFamily="-1" charset="-128"/>
              <a:cs typeface="ＭＳ Ｐゴシック" pitchFamily="-1" charset="-128"/>
            </a:endParaRPr>
          </a:p>
          <a:p>
            <a:pPr eaLnBrk="1" hangingPunct="1">
              <a:spcBef>
                <a:spcPts val="600"/>
              </a:spcBef>
              <a:spcAft>
                <a:spcPts val="600"/>
              </a:spcAft>
            </a:pPr>
            <a:r>
              <a:rPr lang="en-GB" sz="1800" dirty="0" smtClean="0">
                <a:ea typeface="ＭＳ Ｐゴシック" pitchFamily="-1" charset="-128"/>
                <a:cs typeface="ＭＳ Ｐゴシック" pitchFamily="-1" charset="-128"/>
              </a:rPr>
              <a:t>See </a:t>
            </a:r>
            <a:r>
              <a:rPr lang="en-GB" sz="1800" dirty="0">
                <a:ea typeface="ＭＳ Ｐゴシック" pitchFamily="-1" charset="-128"/>
                <a:cs typeface="ＭＳ Ｐゴシック" pitchFamily="-1" charset="-128"/>
              </a:rPr>
              <a:t>screening questionnaire in Annex 3 of the Guidelines</a:t>
            </a:r>
          </a:p>
          <a:p>
            <a:pPr eaLnBrk="1" hangingPunct="1">
              <a:spcBef>
                <a:spcPts val="600"/>
              </a:spcBef>
              <a:spcAft>
                <a:spcPts val="600"/>
              </a:spcAft>
            </a:pPr>
            <a:r>
              <a:rPr lang="en-GB" sz="2400" dirty="0" smtClean="0">
                <a:ea typeface="ＭＳ Ｐゴシック" pitchFamily="-1" charset="-128"/>
                <a:cs typeface="ＭＳ Ｐゴシック" pitchFamily="-1" charset="-128"/>
              </a:rPr>
              <a:t> </a:t>
            </a:r>
            <a:endParaRPr lang="en-GB" sz="2400" dirty="0">
              <a:ea typeface="ＭＳ Ｐゴシック" pitchFamily="-1" charset="-128"/>
              <a:cs typeface="ＭＳ Ｐゴシック" pitchFamily="-1" charset="-128"/>
            </a:endParaRPr>
          </a:p>
          <a:p>
            <a:pPr eaLnBrk="1" hangingPunct="1">
              <a:spcBef>
                <a:spcPts val="600"/>
              </a:spcBef>
              <a:spcAft>
                <a:spcPts val="600"/>
              </a:spcAft>
              <a:buFont typeface="Times" pitchFamily="-1" charset="0"/>
              <a:buNone/>
            </a:pPr>
            <a:endParaRPr lang="en-GB" sz="2400" dirty="0">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7F3D20A8-7A67-2749-BB75-E2235A2BC43F}" type="slidenum">
              <a:rPr lang="fr-FR"/>
              <a:pPr algn="l" eaLnBrk="0" hangingPunct="0">
                <a:lnSpc>
                  <a:spcPts val="1400"/>
                </a:lnSpc>
              </a:pPr>
              <a:t>24</a:t>
            </a:fld>
            <a:endParaRPr lang="fr-FR"/>
          </a:p>
        </p:txBody>
      </p:sp>
      <p:sp>
        <p:nvSpPr>
          <p:cNvPr id="561160" name="AutoShape 8"/>
          <p:cNvSpPr>
            <a:spLocks noChangeArrowheads="1"/>
          </p:cNvSpPr>
          <p:nvPr/>
        </p:nvSpPr>
        <p:spPr bwMode="auto">
          <a:xfrm>
            <a:off x="304800" y="6281738"/>
            <a:ext cx="2559050" cy="576262"/>
          </a:xfrm>
          <a:prstGeom prst="wedgeRoundRectCallout">
            <a:avLst>
              <a:gd name="adj1" fmla="val 32926"/>
              <a:gd name="adj2" fmla="val -309965"/>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2000" b="1">
                <a:solidFill>
                  <a:srgbClr val="000066"/>
                </a:solidFill>
              </a:rPr>
              <a:t>SEA screening </a:t>
            </a:r>
          </a:p>
        </p:txBody>
      </p:sp>
      <p:sp>
        <p:nvSpPr>
          <p:cNvPr id="561161" name="AutoShape 9"/>
          <p:cNvSpPr>
            <a:spLocks noChangeArrowheads="1"/>
          </p:cNvSpPr>
          <p:nvPr/>
        </p:nvSpPr>
        <p:spPr bwMode="auto">
          <a:xfrm>
            <a:off x="3714750" y="5857875"/>
            <a:ext cx="2590800" cy="863600"/>
          </a:xfrm>
          <a:prstGeom prst="wedgeRoundRectCallout">
            <a:avLst>
              <a:gd name="adj1" fmla="val -45963"/>
              <a:gd name="adj2" fmla="val -239056"/>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400" b="1" dirty="0">
                <a:solidFill>
                  <a:srgbClr val="000066"/>
                </a:solidFill>
              </a:rPr>
              <a:t>Climate-related risks, availability of nat. resources?</a:t>
            </a:r>
          </a:p>
        </p:txBody>
      </p:sp>
      <p:sp>
        <p:nvSpPr>
          <p:cNvPr id="561162" name="AutoShape 10"/>
          <p:cNvSpPr>
            <a:spLocks noChangeArrowheads="1"/>
          </p:cNvSpPr>
          <p:nvPr/>
        </p:nvSpPr>
        <p:spPr bwMode="auto">
          <a:xfrm>
            <a:off x="6553200" y="4869532"/>
            <a:ext cx="2590800" cy="647700"/>
          </a:xfrm>
          <a:prstGeom prst="wedgeRoundRectCallout">
            <a:avLst>
              <a:gd name="adj1" fmla="val -147161"/>
              <a:gd name="adj2" fmla="val -207164"/>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400" b="1" dirty="0" smtClean="0">
                <a:solidFill>
                  <a:srgbClr val="000066"/>
                </a:solidFill>
              </a:rPr>
              <a:t>Development of </a:t>
            </a:r>
            <a:r>
              <a:rPr lang="en-GB" sz="1400" b="1" dirty="0" err="1">
                <a:solidFill>
                  <a:srgbClr val="000066"/>
                </a:solidFill>
              </a:rPr>
              <a:t>env’l</a:t>
            </a:r>
            <a:r>
              <a:rPr lang="en-GB" sz="1400" b="1" dirty="0">
                <a:solidFill>
                  <a:srgbClr val="000066"/>
                </a:solidFill>
              </a:rPr>
              <a:t> </a:t>
            </a:r>
            <a:r>
              <a:rPr lang="en-GB" sz="1400" b="1" dirty="0" err="1" smtClean="0">
                <a:solidFill>
                  <a:srgbClr val="000066"/>
                </a:solidFill>
              </a:rPr>
              <a:t>managem</a:t>
            </a:r>
            <a:r>
              <a:rPr lang="en-GB" sz="1400" b="1" dirty="0" smtClean="0">
                <a:solidFill>
                  <a:srgbClr val="000066"/>
                </a:solidFill>
              </a:rPr>
              <a:t>. </a:t>
            </a:r>
            <a:r>
              <a:rPr lang="en-GB" sz="1400" b="1" dirty="0">
                <a:solidFill>
                  <a:srgbClr val="000066"/>
                </a:solidFill>
              </a:rPr>
              <a:t>capacities?</a:t>
            </a:r>
          </a:p>
        </p:txBody>
      </p:sp>
      <p:sp>
        <p:nvSpPr>
          <p:cNvPr id="47110" name="Rectangle 2"/>
          <p:cNvSpPr>
            <a:spLocks noGrp="1" noChangeArrowheads="1"/>
          </p:cNvSpPr>
          <p:nvPr>
            <p:ph type="title"/>
          </p:nvPr>
        </p:nvSpPr>
        <p:spPr>
          <a:xfrm>
            <a:off x="142875" y="0"/>
            <a:ext cx="7786688" cy="1143000"/>
          </a:xfrm>
        </p:spPr>
        <p:txBody>
          <a:bodyPr/>
          <a:lstStyle/>
          <a:p>
            <a:pPr indent="0" eaLnBrk="1" hangingPunct="1"/>
            <a:r>
              <a:rPr lang="en-GB" sz="2400" dirty="0">
                <a:solidFill>
                  <a:schemeClr val="bg1"/>
                </a:solidFill>
                <a:ea typeface="ＭＳ Ｐゴシック" pitchFamily="-1" charset="-128"/>
                <a:cs typeface="ＭＳ Ｐゴシック" pitchFamily="-1" charset="-128"/>
              </a:rPr>
              <a:t>Identification </a:t>
            </a:r>
            <a:r>
              <a:rPr lang="en-GB" sz="2400" dirty="0" smtClean="0">
                <a:solidFill>
                  <a:schemeClr val="bg1"/>
                </a:solidFill>
                <a:ea typeface="ＭＳ Ｐゴシック" pitchFamily="-1" charset="-128"/>
                <a:cs typeface="ＭＳ Ｐゴシック" pitchFamily="-1" charset="-128"/>
              </a:rPr>
              <a:t> Fiche: </a:t>
            </a:r>
            <a:r>
              <a:rPr lang="en-GB" sz="2400" dirty="0">
                <a:solidFill>
                  <a:schemeClr val="bg1"/>
                </a:solidFill>
                <a:ea typeface="ＭＳ Ｐゴシック" pitchFamily="-1" charset="-128"/>
                <a:cs typeface="ＭＳ Ｐゴシック" pitchFamily="-1" charset="-128"/>
              </a:rPr>
              <a:t>possible entry points for </a:t>
            </a:r>
            <a:r>
              <a:rPr lang="en-GB" sz="2400" dirty="0" smtClean="0">
                <a:solidFill>
                  <a:schemeClr val="bg1"/>
                </a:solidFill>
                <a:ea typeface="ＭＳ Ｐゴシック" pitchFamily="-1" charset="-128"/>
                <a:cs typeface="ＭＳ Ｐゴシック" pitchFamily="-1" charset="-128"/>
              </a:rPr>
              <a:t>environmental, </a:t>
            </a:r>
            <a:r>
              <a:rPr lang="en-GB" sz="2400" dirty="0" smtClean="0">
                <a:solidFill>
                  <a:srgbClr val="FF0000"/>
                </a:solidFill>
                <a:ea typeface="ＭＳ Ｐゴシック" pitchFamily="-1" charset="-128"/>
                <a:cs typeface="ＭＳ Ｐゴシック" pitchFamily="-1" charset="-128"/>
              </a:rPr>
              <a:t>CC and GE </a:t>
            </a:r>
            <a:r>
              <a:rPr lang="en-GB" sz="2400" dirty="0">
                <a:solidFill>
                  <a:schemeClr val="bg1"/>
                </a:solidFill>
                <a:ea typeface="ＭＳ Ｐゴシック" pitchFamily="-1" charset="-128"/>
                <a:cs typeface="ＭＳ Ｐゴシック" pitchFamily="-1" charset="-128"/>
              </a:rPr>
              <a:t>integration</a:t>
            </a:r>
          </a:p>
        </p:txBody>
      </p:sp>
      <p:sp>
        <p:nvSpPr>
          <p:cNvPr id="47111" name="Rectangle 3"/>
          <p:cNvSpPr>
            <a:spLocks noGrp="1" noChangeArrowheads="1"/>
          </p:cNvSpPr>
          <p:nvPr>
            <p:ph type="body" idx="1"/>
          </p:nvPr>
        </p:nvSpPr>
        <p:spPr>
          <a:xfrm>
            <a:off x="214313" y="1071563"/>
            <a:ext cx="7739062" cy="4857750"/>
          </a:xfrm>
        </p:spPr>
        <p:txBody>
          <a:bodyPr/>
          <a:lstStyle/>
          <a:p>
            <a:pPr lvl="1" eaLnBrk="1" hangingPunct="1">
              <a:spcBef>
                <a:spcPts val="600"/>
              </a:spcBef>
              <a:spcAft>
                <a:spcPts val="600"/>
              </a:spcAft>
            </a:pPr>
            <a:endParaRPr lang="en-GB" dirty="0" smtClean="0"/>
          </a:p>
          <a:p>
            <a:pPr lvl="1" eaLnBrk="1" hangingPunct="1">
              <a:spcBef>
                <a:spcPts val="600"/>
              </a:spcBef>
              <a:spcAft>
                <a:spcPts val="600"/>
              </a:spcAft>
            </a:pPr>
            <a:endParaRPr lang="en-GB" dirty="0"/>
          </a:p>
          <a:p>
            <a:pPr lvl="1" eaLnBrk="1" hangingPunct="1">
              <a:spcBef>
                <a:spcPts val="600"/>
              </a:spcBef>
              <a:spcAft>
                <a:spcPts val="600"/>
              </a:spcAft>
            </a:pPr>
            <a:r>
              <a:rPr lang="en-GB" dirty="0" smtClean="0"/>
              <a:t>Description </a:t>
            </a:r>
            <a:r>
              <a:rPr lang="en-GB" dirty="0"/>
              <a:t>of sector strategy/programme</a:t>
            </a:r>
          </a:p>
          <a:p>
            <a:pPr lvl="1" eaLnBrk="1" hangingPunct="1">
              <a:spcBef>
                <a:spcPts val="600"/>
              </a:spcBef>
              <a:spcAft>
                <a:spcPts val="600"/>
              </a:spcAft>
            </a:pPr>
            <a:r>
              <a:rPr lang="en-GB" dirty="0"/>
              <a:t>Issues and state of play in the 7 assessment areas</a:t>
            </a:r>
          </a:p>
          <a:p>
            <a:pPr lvl="1" eaLnBrk="1" hangingPunct="1">
              <a:spcBef>
                <a:spcPts val="600"/>
              </a:spcBef>
              <a:spcAft>
                <a:spcPts val="600"/>
              </a:spcAft>
            </a:pPr>
            <a:r>
              <a:rPr lang="en-GB" dirty="0"/>
              <a:t>Strategic response incl. cross-cutting issues</a:t>
            </a:r>
          </a:p>
          <a:p>
            <a:pPr lvl="1" eaLnBrk="1" hangingPunct="1">
              <a:spcBef>
                <a:spcPts val="600"/>
              </a:spcBef>
              <a:spcAft>
                <a:spcPts val="600"/>
              </a:spcAft>
            </a:pPr>
            <a:r>
              <a:rPr lang="en-GB" dirty="0"/>
              <a:t>Implementation issues</a:t>
            </a:r>
          </a:p>
          <a:p>
            <a:pPr lvl="1" eaLnBrk="1" hangingPunct="1">
              <a:spcBef>
                <a:spcPts val="600"/>
              </a:spcBef>
              <a:spcAft>
                <a:spcPts val="600"/>
              </a:spcAft>
            </a:pPr>
            <a:r>
              <a:rPr lang="en-GB" dirty="0"/>
              <a:t>Assumptions and risks</a:t>
            </a:r>
          </a:p>
          <a:p>
            <a:pPr lvl="1" eaLnBrk="1" hangingPunct="1">
              <a:spcBef>
                <a:spcPts val="600"/>
              </a:spcBef>
              <a:spcAft>
                <a:spcPts val="600"/>
              </a:spcAft>
            </a:pPr>
            <a:r>
              <a:rPr lang="en-GB" dirty="0"/>
              <a:t>Next steps, work plan and time schedule</a:t>
            </a:r>
          </a:p>
          <a:p>
            <a:pPr eaLnBrk="1" hangingPunct="1">
              <a:spcBef>
                <a:spcPts val="600"/>
              </a:spcBef>
              <a:spcAft>
                <a:spcPts val="600"/>
              </a:spcAft>
              <a:buFont typeface="Times" pitchFamily="-1" charset="0"/>
              <a:buNone/>
            </a:pPr>
            <a:endParaRPr lang="en-GB" dirty="0">
              <a:solidFill>
                <a:srgbClr val="000090"/>
              </a:solidFill>
              <a:ea typeface="ＭＳ Ｐゴシック" pitchFamily="-1" charset="-128"/>
              <a:cs typeface="ＭＳ Ｐゴシック" pitchFamily="-1" charset="-128"/>
            </a:endParaRPr>
          </a:p>
          <a:p>
            <a:pPr lvl="1" eaLnBrk="1" hangingPunct="1">
              <a:spcBef>
                <a:spcPts val="600"/>
              </a:spcBef>
              <a:spcAft>
                <a:spcPts val="600"/>
              </a:spcAft>
              <a:buFontTx/>
              <a:buNone/>
            </a:pPr>
            <a:endParaRPr lang="en-GB" dirty="0">
              <a:solidFill>
                <a:srgbClr val="000090"/>
              </a:solidFill>
            </a:endParaRPr>
          </a:p>
        </p:txBody>
      </p:sp>
      <p:sp>
        <p:nvSpPr>
          <p:cNvPr id="561163" name="AutoShape 11"/>
          <p:cNvSpPr>
            <a:spLocks noChangeArrowheads="1"/>
          </p:cNvSpPr>
          <p:nvPr/>
        </p:nvSpPr>
        <p:spPr bwMode="auto">
          <a:xfrm>
            <a:off x="7596188" y="2205038"/>
            <a:ext cx="1547812" cy="574675"/>
          </a:xfrm>
          <a:prstGeom prst="wedgeRoundRectCallout">
            <a:avLst>
              <a:gd name="adj1" fmla="val -130153"/>
              <a:gd name="adj2" fmla="val 24511"/>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400" b="1" dirty="0">
                <a:solidFill>
                  <a:srgbClr val="000066"/>
                </a:solidFill>
              </a:rPr>
              <a:t>See specific entry points</a:t>
            </a:r>
          </a:p>
        </p:txBody>
      </p:sp>
      <p:sp>
        <p:nvSpPr>
          <p:cNvPr id="561164" name="AutoShape 12"/>
          <p:cNvSpPr>
            <a:spLocks noChangeArrowheads="1"/>
          </p:cNvSpPr>
          <p:nvPr/>
        </p:nvSpPr>
        <p:spPr bwMode="auto">
          <a:xfrm>
            <a:off x="6624638" y="3068638"/>
            <a:ext cx="2519362" cy="865187"/>
          </a:xfrm>
          <a:prstGeom prst="wedgeRoundRectCallout">
            <a:avLst>
              <a:gd name="adj1" fmla="val -105734"/>
              <a:gd name="adj2" fmla="val -9965"/>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400" b="1" dirty="0" err="1">
                <a:solidFill>
                  <a:srgbClr val="000066"/>
                </a:solidFill>
              </a:rPr>
              <a:t>Env’l</a:t>
            </a:r>
            <a:r>
              <a:rPr lang="en-GB" sz="1400" b="1" dirty="0">
                <a:solidFill>
                  <a:srgbClr val="000066"/>
                </a:solidFill>
              </a:rPr>
              <a:t> sustainability, contribution to sustainable </a:t>
            </a:r>
            <a:r>
              <a:rPr lang="en-GB" sz="1400" b="1" dirty="0" err="1">
                <a:solidFill>
                  <a:srgbClr val="000066"/>
                </a:solidFill>
              </a:rPr>
              <a:t>dvpt</a:t>
            </a:r>
            <a:r>
              <a:rPr lang="en-GB" sz="1400" b="1" dirty="0">
                <a:solidFill>
                  <a:srgbClr val="000066"/>
                </a:solidFill>
              </a:rPr>
              <a:t>?</a:t>
            </a:r>
          </a:p>
        </p:txBody>
      </p:sp>
      <p:sp>
        <p:nvSpPr>
          <p:cNvPr id="561165" name="AutoShape 13"/>
          <p:cNvSpPr>
            <a:spLocks noChangeArrowheads="1"/>
          </p:cNvSpPr>
          <p:nvPr/>
        </p:nvSpPr>
        <p:spPr bwMode="auto">
          <a:xfrm>
            <a:off x="6588125" y="1340768"/>
            <a:ext cx="2555875" cy="576064"/>
          </a:xfrm>
          <a:prstGeom prst="wedgeRoundRectCallout">
            <a:avLst>
              <a:gd name="adj1" fmla="val -102535"/>
              <a:gd name="adj2" fmla="val 87538"/>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400" b="1" dirty="0">
                <a:solidFill>
                  <a:srgbClr val="000066"/>
                </a:solidFill>
              </a:rPr>
              <a:t>Env.t- &amp; climate-related stakes/issues?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1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11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1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0" grpId="0" animBg="1"/>
      <p:bldP spid="561161" grpId="0" animBg="1"/>
      <p:bldP spid="561162" grpId="0" animBg="1"/>
      <p:bldP spid="561163" grpId="0" animBg="1"/>
      <p:bldP spid="561164" grpId="0" animBg="1"/>
      <p:bldP spid="5611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2FECC38A-C99C-5E4C-9D4E-D944CD0D6139}" type="slidenum">
              <a:rPr lang="fr-FR"/>
              <a:pPr algn="l" eaLnBrk="0" hangingPunct="0">
                <a:lnSpc>
                  <a:spcPts val="1400"/>
                </a:lnSpc>
              </a:pPr>
              <a:t>25</a:t>
            </a:fld>
            <a:endParaRPr lang="fr-FR"/>
          </a:p>
        </p:txBody>
      </p:sp>
      <p:sp>
        <p:nvSpPr>
          <p:cNvPr id="48131" name="Rectangle 2"/>
          <p:cNvSpPr>
            <a:spLocks noGrp="1" noChangeArrowheads="1"/>
          </p:cNvSpPr>
          <p:nvPr>
            <p:ph type="title"/>
          </p:nvPr>
        </p:nvSpPr>
        <p:spPr>
          <a:xfrm>
            <a:off x="214313" y="142875"/>
            <a:ext cx="8678167" cy="1143000"/>
          </a:xfrm>
        </p:spPr>
        <p:txBody>
          <a:bodyPr/>
          <a:lstStyle/>
          <a:p>
            <a:pPr indent="0" eaLnBrk="1" hangingPunct="1"/>
            <a:r>
              <a:rPr lang="en-GB" sz="2400" dirty="0">
                <a:solidFill>
                  <a:schemeClr val="bg1"/>
                </a:solidFill>
                <a:ea typeface="ＭＳ Ｐゴシック" pitchFamily="-1" charset="-128"/>
                <a:cs typeface="ＭＳ Ｐゴシック" pitchFamily="-1" charset="-128"/>
              </a:rPr>
              <a:t>SEA and sector support – lessons learned /1</a:t>
            </a:r>
          </a:p>
        </p:txBody>
      </p:sp>
      <p:sp>
        <p:nvSpPr>
          <p:cNvPr id="47108" name="Rectangle 3"/>
          <p:cNvSpPr>
            <a:spLocks noGrp="1" noChangeArrowheads="1"/>
          </p:cNvSpPr>
          <p:nvPr>
            <p:ph type="body" idx="1"/>
          </p:nvPr>
        </p:nvSpPr>
        <p:spPr>
          <a:xfrm>
            <a:off x="323527" y="1704470"/>
            <a:ext cx="3649985" cy="939800"/>
          </a:xfrm>
        </p:spPr>
        <p:txBody>
          <a:bodyPr/>
          <a:lstStyle/>
          <a:p>
            <a:r>
              <a:rPr lang="en-GB" sz="1800" b="1" dirty="0">
                <a:ea typeface="ＭＳ Ｐゴシック" pitchFamily="-1" charset="-128"/>
                <a:cs typeface="ＭＳ Ｐゴシック" pitchFamily="-1" charset="-128"/>
              </a:rPr>
              <a:t>The </a:t>
            </a:r>
            <a:r>
              <a:rPr lang="en-GB" sz="1800" b="1" dirty="0" smtClean="0">
                <a:ea typeface="ＭＳ Ｐゴシック" pitchFamily="-1" charset="-128"/>
                <a:cs typeface="ＭＳ Ｐゴシック" pitchFamily="-1" charset="-128"/>
              </a:rPr>
              <a:t>Chicken or the egg</a:t>
            </a:r>
            <a:endParaRPr lang="en-GB" sz="1800" b="1" dirty="0">
              <a:ea typeface="ＭＳ Ｐゴシック" pitchFamily="-1" charset="-128"/>
              <a:cs typeface="ＭＳ Ｐゴシック" pitchFamily="-1" charset="-128"/>
            </a:endParaRPr>
          </a:p>
          <a:p>
            <a:endParaRPr lang="en-GB" sz="1800" b="0" dirty="0">
              <a:ea typeface="ＭＳ Ｐゴシック" pitchFamily="-1" charset="-128"/>
              <a:cs typeface="ＭＳ Ｐゴシック" pitchFamily="-1" charset="-128"/>
            </a:endParaRPr>
          </a:p>
          <a:p>
            <a:endParaRPr lang="en-GB" sz="1800" b="0" dirty="0">
              <a:ea typeface="ＭＳ Ｐゴシック" pitchFamily="-1" charset="-128"/>
              <a:cs typeface="ＭＳ Ｐゴシック" pitchFamily="-1" charset="-128"/>
            </a:endParaRPr>
          </a:p>
        </p:txBody>
      </p:sp>
      <p:cxnSp>
        <p:nvCxnSpPr>
          <p:cNvPr id="11" name="Lige forbindelse 10"/>
          <p:cNvCxnSpPr>
            <a:cxnSpLocks noChangeShapeType="1"/>
          </p:cNvCxnSpPr>
          <p:nvPr/>
        </p:nvCxnSpPr>
        <p:spPr bwMode="auto">
          <a:xfrm>
            <a:off x="3059113" y="5300663"/>
            <a:ext cx="914400" cy="914400"/>
          </a:xfrm>
          <a:prstGeom prst="line">
            <a:avLst/>
          </a:prstGeom>
          <a:noFill/>
          <a:ln w="9525">
            <a:noFill/>
            <a:round/>
            <a:headEnd/>
            <a:tailEnd/>
          </a:ln>
        </p:spPr>
      </p:cxnSp>
      <p:cxnSp>
        <p:nvCxnSpPr>
          <p:cNvPr id="48139" name="Lige forbindelse 12"/>
          <p:cNvCxnSpPr>
            <a:cxnSpLocks noChangeShapeType="1"/>
            <a:stCxn id="48131" idx="3"/>
          </p:cNvCxnSpPr>
          <p:nvPr/>
        </p:nvCxnSpPr>
        <p:spPr bwMode="auto">
          <a:xfrm flipH="1">
            <a:off x="8101014" y="714375"/>
            <a:ext cx="791466" cy="1158875"/>
          </a:xfrm>
          <a:prstGeom prst="line">
            <a:avLst/>
          </a:prstGeom>
          <a:noFill/>
          <a:ln w="9525">
            <a:noFill/>
            <a:round/>
            <a:headEnd/>
            <a:tailEnd/>
          </a:ln>
        </p:spPr>
      </p:cxnSp>
      <p:pic>
        <p:nvPicPr>
          <p:cNvPr id="47109" name="Picture 5"/>
          <p:cNvPicPr>
            <a:picLocks noChangeAspect="1" noChangeArrowheads="1"/>
          </p:cNvPicPr>
          <p:nvPr/>
        </p:nvPicPr>
        <p:blipFill>
          <a:blip r:embed="rId3"/>
          <a:srcRect/>
          <a:stretch>
            <a:fillRect/>
          </a:stretch>
        </p:blipFill>
        <p:spPr bwMode="auto">
          <a:xfrm>
            <a:off x="1475656" y="3722688"/>
            <a:ext cx="1739900" cy="2492375"/>
          </a:xfrm>
          <a:prstGeom prst="rect">
            <a:avLst/>
          </a:prstGeom>
          <a:noFill/>
          <a:ln w="9525">
            <a:noFill/>
            <a:miter lim="800000"/>
            <a:headEnd/>
            <a:tailEnd/>
          </a:ln>
        </p:spPr>
      </p:pic>
      <p:sp>
        <p:nvSpPr>
          <p:cNvPr id="28" name="Ellipse 27"/>
          <p:cNvSpPr>
            <a:spLocks noChangeArrowheads="1"/>
          </p:cNvSpPr>
          <p:nvPr/>
        </p:nvSpPr>
        <p:spPr bwMode="auto">
          <a:xfrm>
            <a:off x="3424285" y="2305778"/>
            <a:ext cx="3100294" cy="522418"/>
          </a:xfrm>
          <a:prstGeom prst="ellipse">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chemeClr val="bg1"/>
                </a:solidFill>
                <a:effectLst/>
                <a:uLnTx/>
                <a:uFillTx/>
              </a:rPr>
              <a:t>Sector Strategy</a:t>
            </a:r>
          </a:p>
        </p:txBody>
      </p:sp>
      <p:sp>
        <p:nvSpPr>
          <p:cNvPr id="29" name="Afrundet rektangel 28"/>
          <p:cNvSpPr>
            <a:spLocks noChangeArrowheads="1"/>
          </p:cNvSpPr>
          <p:nvPr/>
        </p:nvSpPr>
        <p:spPr bwMode="auto">
          <a:xfrm>
            <a:off x="6715125" y="2362200"/>
            <a:ext cx="1025525" cy="409575"/>
          </a:xfrm>
          <a:prstGeom prst="roundRect">
            <a:avLst>
              <a:gd name="adj" fmla="val 16667"/>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smtClean="0">
                <a:ln>
                  <a:noFill/>
                </a:ln>
                <a:solidFill>
                  <a:schemeClr val="bg1"/>
                </a:solidFill>
                <a:effectLst/>
                <a:uLnTx/>
                <a:uFillTx/>
              </a:rPr>
              <a:t>SEA</a:t>
            </a:r>
          </a:p>
        </p:txBody>
      </p:sp>
      <p:sp>
        <p:nvSpPr>
          <p:cNvPr id="30" name="Højrebuet pil 29"/>
          <p:cNvSpPr>
            <a:spLocks noChangeArrowheads="1"/>
          </p:cNvSpPr>
          <p:nvPr/>
        </p:nvSpPr>
        <p:spPr bwMode="auto">
          <a:xfrm rot="16200000">
            <a:off x="5967412" y="2192338"/>
            <a:ext cx="504825" cy="1968500"/>
          </a:xfrm>
          <a:prstGeom prst="curvedRightArrow">
            <a:avLst>
              <a:gd name="adj1" fmla="val 24967"/>
              <a:gd name="adj2" fmla="val 49952"/>
              <a:gd name="adj3" fmla="val 18727"/>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Højrebuet pil 30"/>
          <p:cNvSpPr>
            <a:spLocks noChangeArrowheads="1"/>
          </p:cNvSpPr>
          <p:nvPr/>
        </p:nvSpPr>
        <p:spPr bwMode="auto">
          <a:xfrm rot="5400000">
            <a:off x="5879306" y="897732"/>
            <a:ext cx="504825" cy="1966912"/>
          </a:xfrm>
          <a:prstGeom prst="curvedRightArrow">
            <a:avLst>
              <a:gd name="adj1" fmla="val 24947"/>
              <a:gd name="adj2" fmla="val 49911"/>
              <a:gd name="adj3" fmla="val 18727"/>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32" name="Lige forbindelse 5"/>
          <p:cNvCxnSpPr>
            <a:cxnSpLocks noChangeShapeType="1"/>
          </p:cNvCxnSpPr>
          <p:nvPr/>
        </p:nvCxnSpPr>
        <p:spPr bwMode="auto">
          <a:xfrm>
            <a:off x="6130925" y="1628775"/>
            <a:ext cx="0" cy="144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3" name="Lige forbindelse 32"/>
          <p:cNvCxnSpPr>
            <a:cxnSpLocks noChangeShapeType="1"/>
          </p:cNvCxnSpPr>
          <p:nvPr/>
        </p:nvCxnSpPr>
        <p:spPr bwMode="auto">
          <a:xfrm>
            <a:off x="6116638" y="1376363"/>
            <a:ext cx="0" cy="504825"/>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
        <p:nvSpPr>
          <p:cNvPr id="2" name="TextBox 1"/>
          <p:cNvSpPr txBox="1"/>
          <p:nvPr/>
        </p:nvSpPr>
        <p:spPr>
          <a:xfrm>
            <a:off x="4974432" y="4365104"/>
            <a:ext cx="2766218" cy="1477328"/>
          </a:xfrm>
          <a:prstGeom prst="rect">
            <a:avLst/>
          </a:prstGeom>
          <a:noFill/>
        </p:spPr>
        <p:txBody>
          <a:bodyPr wrap="square" rtlCol="0">
            <a:spAutoFit/>
          </a:bodyPr>
          <a:lstStyle/>
          <a:p>
            <a:r>
              <a:rPr lang="en-GB" sz="1800" b="1" i="1" dirty="0" smtClean="0"/>
              <a:t>Joint Ownership </a:t>
            </a:r>
            <a:r>
              <a:rPr lang="en-GB" sz="1800" dirty="0" smtClean="0"/>
              <a:t>– </a:t>
            </a:r>
            <a:r>
              <a:rPr lang="en-GB" sz="1800" b="1" dirty="0" smtClean="0">
                <a:solidFill>
                  <a:srgbClr val="00B050"/>
                </a:solidFill>
              </a:rPr>
              <a:t>changed around to make more please to eye  -I thought….</a:t>
            </a:r>
            <a:endParaRPr lang="en-GB" sz="18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ppt_x"/>
                                          </p:val>
                                        </p:tav>
                                        <p:tav tm="100000">
                                          <p:val>
                                            <p:strVal val="#ppt_x"/>
                                          </p:val>
                                        </p:tav>
                                      </p:tavLst>
                                    </p:anim>
                                    <p:anim calcmode="lin" valueType="num">
                                      <p:cBhvr additive="base">
                                        <p:cTn id="20"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EBE19E9D-356B-614E-B14E-EC953D219ED2}" type="slidenum">
              <a:rPr lang="fr-FR"/>
              <a:pPr algn="l" eaLnBrk="0" hangingPunct="0">
                <a:lnSpc>
                  <a:spcPts val="1400"/>
                </a:lnSpc>
              </a:pPr>
              <a:t>26</a:t>
            </a:fld>
            <a:endParaRPr lang="fr-FR"/>
          </a:p>
        </p:txBody>
      </p:sp>
      <p:sp>
        <p:nvSpPr>
          <p:cNvPr id="49155" name="Rectangle 2"/>
          <p:cNvSpPr>
            <a:spLocks noGrp="1" noChangeArrowheads="1"/>
          </p:cNvSpPr>
          <p:nvPr>
            <p:ph type="title"/>
          </p:nvPr>
        </p:nvSpPr>
        <p:spPr>
          <a:xfrm>
            <a:off x="250825" y="-252413"/>
            <a:ext cx="7786688" cy="1143001"/>
          </a:xfrm>
        </p:spPr>
        <p:txBody>
          <a:bodyPr/>
          <a:lstStyle/>
          <a:p>
            <a:pPr indent="0" eaLnBrk="1" hangingPunct="1"/>
            <a:r>
              <a:rPr lang="en-GB" dirty="0">
                <a:solidFill>
                  <a:schemeClr val="bg1"/>
                </a:solidFill>
                <a:ea typeface="ＭＳ Ｐゴシック" pitchFamily="-1" charset="-128"/>
                <a:cs typeface="ＭＳ Ｐゴシック" pitchFamily="-1" charset="-128"/>
              </a:rPr>
              <a:t>SEA – </a:t>
            </a:r>
            <a:r>
              <a:rPr lang="en-GB" dirty="0" smtClean="0">
                <a:solidFill>
                  <a:schemeClr val="bg1"/>
                </a:solidFill>
                <a:ea typeface="ＭＳ Ｐゴシック" pitchFamily="-1" charset="-128"/>
                <a:cs typeface="ＭＳ Ｐゴシック" pitchFamily="-1" charset="-128"/>
              </a:rPr>
              <a:t>Ownership </a:t>
            </a:r>
            <a:r>
              <a:rPr lang="en-GB" dirty="0" smtClean="0">
                <a:solidFill>
                  <a:srgbClr val="FFC000"/>
                </a:solidFill>
                <a:ea typeface="ＭＳ Ｐゴシック" pitchFamily="-1" charset="-128"/>
                <a:cs typeface="ＭＳ Ｐゴシック" pitchFamily="-1" charset="-128"/>
              </a:rPr>
              <a:t>– messy slide!</a:t>
            </a:r>
            <a:endParaRPr lang="en-GB" dirty="0">
              <a:solidFill>
                <a:srgbClr val="FFC000"/>
              </a:solidFill>
              <a:ea typeface="ＭＳ Ｐゴシック" pitchFamily="-1" charset="-128"/>
              <a:cs typeface="ＭＳ Ｐゴシック" pitchFamily="-1" charset="-128"/>
            </a:endParaRPr>
          </a:p>
        </p:txBody>
      </p:sp>
      <p:pic>
        <p:nvPicPr>
          <p:cNvPr id="49156" name="Picture 8" descr="http://brainsplus.files.wordpress.com/2009/05/sugarcane.jpg"/>
          <p:cNvPicPr>
            <a:picLocks noChangeAspect="1" noChangeArrowheads="1"/>
          </p:cNvPicPr>
          <p:nvPr/>
        </p:nvPicPr>
        <p:blipFill>
          <a:blip r:embed="rId3"/>
          <a:srcRect/>
          <a:stretch>
            <a:fillRect/>
          </a:stretch>
        </p:blipFill>
        <p:spPr bwMode="auto">
          <a:xfrm>
            <a:off x="-36513" y="836613"/>
            <a:ext cx="9226551" cy="6021387"/>
          </a:xfrm>
          <a:prstGeom prst="rect">
            <a:avLst/>
          </a:prstGeom>
          <a:noFill/>
          <a:ln w="9525">
            <a:noFill/>
            <a:miter lim="800000"/>
            <a:headEnd/>
            <a:tailEnd/>
          </a:ln>
        </p:spPr>
      </p:pic>
      <p:sp>
        <p:nvSpPr>
          <p:cNvPr id="49157" name="Rektangel 1"/>
          <p:cNvSpPr>
            <a:spLocks noChangeArrowheads="1"/>
          </p:cNvSpPr>
          <p:nvPr/>
        </p:nvSpPr>
        <p:spPr bwMode="auto">
          <a:xfrm>
            <a:off x="396875" y="1557338"/>
            <a:ext cx="2837636" cy="338554"/>
          </a:xfrm>
          <a:prstGeom prst="rect">
            <a:avLst/>
          </a:prstGeom>
          <a:noFill/>
          <a:ln w="9525">
            <a:noFill/>
            <a:miter lim="800000"/>
            <a:headEnd/>
            <a:tailEnd/>
          </a:ln>
        </p:spPr>
        <p:txBody>
          <a:bodyPr wrap="none">
            <a:prstTxWarp prst="textNoShape">
              <a:avLst/>
            </a:prstTxWarp>
            <a:spAutoFit/>
          </a:bodyPr>
          <a:lstStyle/>
          <a:p>
            <a:r>
              <a:rPr lang="en-GB" sz="1600" b="1">
                <a:solidFill>
                  <a:schemeClr val="bg1"/>
                </a:solidFill>
              </a:rPr>
              <a:t>Zambia Sugar Strategy</a:t>
            </a:r>
          </a:p>
        </p:txBody>
      </p:sp>
      <p:sp>
        <p:nvSpPr>
          <p:cNvPr id="11" name="Tekstboks 10"/>
          <p:cNvSpPr txBox="1">
            <a:spLocks noChangeArrowheads="1"/>
          </p:cNvSpPr>
          <p:nvPr/>
        </p:nvSpPr>
        <p:spPr bwMode="auto">
          <a:xfrm>
            <a:off x="4198938" y="1125538"/>
            <a:ext cx="5089855" cy="1323439"/>
          </a:xfrm>
          <a:prstGeom prst="rect">
            <a:avLst/>
          </a:prstGeom>
          <a:noFill/>
          <a:ln w="9525">
            <a:noFill/>
            <a:miter lim="800000"/>
            <a:headEnd/>
            <a:tailEnd/>
          </a:ln>
        </p:spPr>
        <p:txBody>
          <a:bodyPr wrap="none">
            <a:prstTxWarp prst="textNoShape">
              <a:avLst/>
            </a:prstTxWarp>
            <a:spAutoFit/>
          </a:bodyPr>
          <a:lstStyle/>
          <a:p>
            <a:pPr algn="l"/>
            <a:r>
              <a:rPr lang="en-GB" sz="1600" b="1" dirty="0">
                <a:solidFill>
                  <a:schemeClr val="bg1"/>
                </a:solidFill>
              </a:rPr>
              <a:t>Workshop – Key stakeholders</a:t>
            </a:r>
          </a:p>
          <a:p>
            <a:pPr algn="l"/>
            <a:r>
              <a:rPr lang="en-GB" sz="1600" b="1" dirty="0">
                <a:solidFill>
                  <a:schemeClr val="bg1"/>
                </a:solidFill>
              </a:rPr>
              <a:t>Purpose: Draft </a:t>
            </a:r>
            <a:r>
              <a:rPr lang="en-GB" sz="1600" b="1" dirty="0" err="1">
                <a:solidFill>
                  <a:schemeClr val="bg1"/>
                </a:solidFill>
              </a:rPr>
              <a:t>ToR</a:t>
            </a:r>
            <a:r>
              <a:rPr lang="en-GB" sz="1600" b="1" dirty="0">
                <a:solidFill>
                  <a:schemeClr val="bg1"/>
                </a:solidFill>
              </a:rPr>
              <a:t> for the SEA</a:t>
            </a:r>
          </a:p>
          <a:p>
            <a:pPr algn="l"/>
            <a:r>
              <a:rPr lang="en-GB" sz="1600" b="1" dirty="0">
                <a:solidFill>
                  <a:schemeClr val="bg1"/>
                </a:solidFill>
              </a:rPr>
              <a:t>Awareness of SEA</a:t>
            </a:r>
          </a:p>
          <a:p>
            <a:pPr algn="l"/>
            <a:r>
              <a:rPr lang="en-GB" sz="1600" b="1" dirty="0">
                <a:solidFill>
                  <a:schemeClr val="bg1"/>
                </a:solidFill>
              </a:rPr>
              <a:t>Ownership from EC, GOZ and stakeholders</a:t>
            </a:r>
          </a:p>
          <a:p>
            <a:pPr algn="l"/>
            <a:endParaRPr lang="en-GB" sz="1600" b="1" dirty="0">
              <a:solidFill>
                <a:schemeClr val="bg1"/>
              </a:solidFill>
            </a:endParaRPr>
          </a:p>
        </p:txBody>
      </p:sp>
      <p:sp>
        <p:nvSpPr>
          <p:cNvPr id="7" name="Rectangle 3"/>
          <p:cNvSpPr txBox="1">
            <a:spLocks noChangeArrowheads="1"/>
          </p:cNvSpPr>
          <p:nvPr/>
        </p:nvSpPr>
        <p:spPr bwMode="auto">
          <a:xfrm>
            <a:off x="684211" y="2780928"/>
            <a:ext cx="7775575" cy="3429000"/>
          </a:xfrm>
          <a:prstGeom prst="rect">
            <a:avLst/>
          </a:prstGeom>
          <a:solidFill>
            <a:srgbClr val="000000">
              <a:alpha val="36863"/>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 typeface="Times" pitchFamily="-1" charset="0"/>
              <a:buNone/>
            </a:pPr>
            <a:r>
              <a:rPr lang="da-DK" sz="1800" b="1" dirty="0" smtClean="0">
                <a:solidFill>
                  <a:schemeClr val="bg1"/>
                </a:solidFill>
                <a:ea typeface="ＭＳ Ｐゴシック" pitchFamily="-1" charset="-128"/>
                <a:cs typeface="ＭＳ Ｐゴシック" pitchFamily="-1" charset="-128"/>
              </a:rPr>
              <a:t>Promotion of bio-</a:t>
            </a:r>
            <a:r>
              <a:rPr lang="da-DK" sz="1800" b="1" dirty="0" err="1" smtClean="0">
                <a:solidFill>
                  <a:schemeClr val="bg1"/>
                </a:solidFill>
                <a:ea typeface="ＭＳ Ｐゴシック" pitchFamily="-1" charset="-128"/>
                <a:cs typeface="ＭＳ Ｐゴシック" pitchFamily="-1" charset="-128"/>
              </a:rPr>
              <a:t>ethanol</a:t>
            </a:r>
            <a:endParaRPr lang="da-DK" sz="1800" b="1" dirty="0" smtClean="0">
              <a:solidFill>
                <a:schemeClr val="bg1"/>
              </a:solidFill>
              <a:ea typeface="ＭＳ Ｐゴシック" pitchFamily="-1" charset="-128"/>
              <a:cs typeface="ＭＳ Ｐゴシック" pitchFamily="-1" charset="-128"/>
            </a:endParaRPr>
          </a:p>
          <a:p>
            <a:pPr marL="0" indent="0">
              <a:buFont typeface="Times" pitchFamily="-1" charset="0"/>
              <a:buNone/>
            </a:pPr>
            <a:r>
              <a:rPr lang="da-DK" sz="1800" b="1" dirty="0" smtClean="0">
                <a:solidFill>
                  <a:schemeClr val="bg1"/>
                </a:solidFill>
                <a:ea typeface="ＭＳ Ｐゴシック" pitchFamily="-1" charset="-128"/>
                <a:cs typeface="ＭＳ Ｐゴシック" pitchFamily="-1" charset="-128"/>
              </a:rPr>
              <a:t>But </a:t>
            </a:r>
            <a:r>
              <a:rPr lang="da-DK" sz="1800" b="1" dirty="0" err="1" smtClean="0">
                <a:solidFill>
                  <a:schemeClr val="bg1"/>
                </a:solidFill>
                <a:ea typeface="ＭＳ Ｐゴシック" pitchFamily="-1" charset="-128"/>
                <a:cs typeface="ＭＳ Ｐゴシック" pitchFamily="-1" charset="-128"/>
              </a:rPr>
              <a:t>no</a:t>
            </a:r>
            <a:r>
              <a:rPr lang="da-DK" sz="1800" b="1" dirty="0" smtClean="0">
                <a:solidFill>
                  <a:schemeClr val="bg1"/>
                </a:solidFill>
                <a:ea typeface="ＭＳ Ｐゴシック" pitchFamily="-1" charset="-128"/>
                <a:cs typeface="ＭＳ Ｐゴシック" pitchFamily="-1" charset="-128"/>
              </a:rPr>
              <a:t> </a:t>
            </a:r>
            <a:r>
              <a:rPr lang="da-DK" sz="1800" b="1" dirty="0" err="1" smtClean="0">
                <a:solidFill>
                  <a:schemeClr val="bg1"/>
                </a:solidFill>
                <a:ea typeface="ＭＳ Ｐゴシック" pitchFamily="-1" charset="-128"/>
                <a:cs typeface="ＭＳ Ｐゴシック" pitchFamily="-1" charset="-128"/>
              </a:rPr>
              <a:t>distilling</a:t>
            </a:r>
            <a:r>
              <a:rPr lang="da-DK" sz="1800" b="1" dirty="0" smtClean="0">
                <a:solidFill>
                  <a:schemeClr val="bg1"/>
                </a:solidFill>
                <a:ea typeface="ＭＳ Ｐゴシック" pitchFamily="-1" charset="-128"/>
                <a:cs typeface="ＭＳ Ｐゴシック" pitchFamily="-1" charset="-128"/>
              </a:rPr>
              <a:t> </a:t>
            </a:r>
            <a:r>
              <a:rPr lang="da-DK" sz="1800" b="1" dirty="0" err="1" smtClean="0">
                <a:solidFill>
                  <a:schemeClr val="bg1"/>
                </a:solidFill>
                <a:ea typeface="ＭＳ Ｐゴシック" pitchFamily="-1" charset="-128"/>
                <a:cs typeface="ＭＳ Ｐゴシック" pitchFamily="-1" charset="-128"/>
              </a:rPr>
              <a:t>industry</a:t>
            </a:r>
            <a:endParaRPr lang="da-DK" sz="1800" b="1" dirty="0" smtClean="0">
              <a:solidFill>
                <a:schemeClr val="bg1"/>
              </a:solidFill>
              <a:ea typeface="ＭＳ Ｐゴシック" pitchFamily="-1" charset="-128"/>
              <a:cs typeface="ＭＳ Ｐゴシック" pitchFamily="-1" charset="-128"/>
            </a:endParaRPr>
          </a:p>
          <a:p>
            <a:pPr marL="0" indent="0">
              <a:buFont typeface="Times" pitchFamily="-1" charset="0"/>
              <a:buNone/>
            </a:pPr>
            <a:r>
              <a:rPr lang="da-DK" sz="1800" b="1" dirty="0" smtClean="0">
                <a:solidFill>
                  <a:schemeClr val="bg1"/>
                </a:solidFill>
                <a:ea typeface="ＭＳ Ｐゴシック" pitchFamily="-1" charset="-128"/>
                <a:cs typeface="ＭＳ Ｐゴシック" pitchFamily="-1" charset="-128"/>
              </a:rPr>
              <a:t>And </a:t>
            </a:r>
            <a:r>
              <a:rPr lang="da-DK" sz="1800" b="1" dirty="0" err="1" smtClean="0">
                <a:solidFill>
                  <a:schemeClr val="bg1"/>
                </a:solidFill>
                <a:ea typeface="ＭＳ Ｐゴシック" pitchFamily="-1" charset="-128"/>
                <a:cs typeface="ＭＳ Ｐゴシック" pitchFamily="-1" charset="-128"/>
              </a:rPr>
              <a:t>no</a:t>
            </a:r>
            <a:r>
              <a:rPr lang="da-DK" sz="1800" b="1" dirty="0" smtClean="0">
                <a:solidFill>
                  <a:schemeClr val="bg1"/>
                </a:solidFill>
                <a:ea typeface="ＭＳ Ｐゴシック" pitchFamily="-1" charset="-128"/>
                <a:cs typeface="ＭＳ Ｐゴシック" pitchFamily="-1" charset="-128"/>
              </a:rPr>
              <a:t> </a:t>
            </a:r>
            <a:r>
              <a:rPr lang="da-DK" sz="1800" b="1" dirty="0" err="1" smtClean="0">
                <a:solidFill>
                  <a:schemeClr val="bg1"/>
                </a:solidFill>
                <a:ea typeface="ＭＳ Ｐゴシック" pitchFamily="-1" charset="-128"/>
                <a:cs typeface="ＭＳ Ｐゴシック" pitchFamily="-1" charset="-128"/>
              </a:rPr>
              <a:t>regulatory</a:t>
            </a:r>
            <a:r>
              <a:rPr lang="da-DK" sz="1800" b="1" dirty="0" smtClean="0">
                <a:solidFill>
                  <a:schemeClr val="bg1"/>
                </a:solidFill>
                <a:ea typeface="ＭＳ Ｐゴシック" pitchFamily="-1" charset="-128"/>
                <a:cs typeface="ＭＳ Ｐゴシック" pitchFamily="-1" charset="-128"/>
              </a:rPr>
              <a:t> </a:t>
            </a:r>
            <a:r>
              <a:rPr lang="da-DK" sz="1800" b="1" dirty="0" err="1" smtClean="0">
                <a:solidFill>
                  <a:schemeClr val="bg1"/>
                </a:solidFill>
                <a:ea typeface="ＭＳ Ｐゴシック" pitchFamily="-1" charset="-128"/>
                <a:cs typeface="ＭＳ Ｐゴシック" pitchFamily="-1" charset="-128"/>
              </a:rPr>
              <a:t>framework</a:t>
            </a:r>
            <a:endParaRPr lang="da-DK" sz="1800" b="1" dirty="0" smtClean="0">
              <a:solidFill>
                <a:schemeClr val="bg1"/>
              </a:solidFill>
              <a:ea typeface="ＭＳ Ｐゴシック" pitchFamily="-1" charset="-128"/>
              <a:cs typeface="ＭＳ Ｐゴシック" pitchFamily="-1" charset="-128"/>
            </a:endParaRPr>
          </a:p>
          <a:p>
            <a:pPr marL="0" indent="0">
              <a:buFont typeface="Times" pitchFamily="-1" charset="0"/>
              <a:buNone/>
            </a:pPr>
            <a:endParaRPr lang="da-DK" sz="1800" b="1" dirty="0" smtClean="0">
              <a:solidFill>
                <a:schemeClr val="bg1"/>
              </a:solidFill>
              <a:ea typeface="ＭＳ Ｐゴシック" pitchFamily="-1" charset="-128"/>
              <a:cs typeface="ＭＳ Ｐゴシック" pitchFamily="-1" charset="-128"/>
            </a:endParaRPr>
          </a:p>
          <a:p>
            <a:pPr marL="0" indent="0">
              <a:buFont typeface="Times" pitchFamily="-1" charset="0"/>
              <a:buNone/>
            </a:pPr>
            <a:r>
              <a:rPr lang="da-DK" sz="1800" b="1" dirty="0" smtClean="0">
                <a:solidFill>
                  <a:schemeClr val="bg1"/>
                </a:solidFill>
                <a:ea typeface="ＭＳ Ｐゴシック" pitchFamily="-1" charset="-128"/>
                <a:cs typeface="ＭＳ Ｐゴシック" pitchFamily="-1" charset="-128"/>
              </a:rPr>
              <a:t>SEA </a:t>
            </a:r>
            <a:r>
              <a:rPr lang="da-DK" sz="1800" b="1" dirty="0" err="1" smtClean="0">
                <a:solidFill>
                  <a:schemeClr val="bg1"/>
                </a:solidFill>
                <a:ea typeface="ＭＳ Ｐゴシック" pitchFamily="-1" charset="-128"/>
                <a:cs typeface="ＭＳ Ｐゴシック" pitchFamily="-1" charset="-128"/>
              </a:rPr>
              <a:t>Recommendations</a:t>
            </a:r>
            <a:r>
              <a:rPr lang="da-DK" sz="1800" b="1" dirty="0" smtClean="0">
                <a:solidFill>
                  <a:schemeClr val="bg1"/>
                </a:solidFill>
                <a:ea typeface="ＭＳ Ｐゴシック" pitchFamily="-1" charset="-128"/>
                <a:cs typeface="ＭＳ Ｐゴシック" pitchFamily="-1" charset="-128"/>
              </a:rPr>
              <a:t>:</a:t>
            </a:r>
          </a:p>
          <a:p>
            <a:pPr marL="0" indent="0">
              <a:buFontTx/>
              <a:buChar char="-"/>
            </a:pPr>
            <a:r>
              <a:rPr lang="da-DK" sz="1800" b="1" dirty="0" smtClean="0">
                <a:solidFill>
                  <a:schemeClr val="bg1"/>
                </a:solidFill>
                <a:ea typeface="ＭＳ Ｐゴシック" pitchFamily="-1" charset="-128"/>
                <a:cs typeface="ＭＳ Ｐゴシック" pitchFamily="-1" charset="-128"/>
              </a:rPr>
              <a:t>Funds for </a:t>
            </a:r>
            <a:r>
              <a:rPr lang="da-DK" sz="1800" b="1" dirty="0" err="1" smtClean="0">
                <a:solidFill>
                  <a:schemeClr val="bg1"/>
                </a:solidFill>
                <a:ea typeface="ＭＳ Ｐゴシック" pitchFamily="-1" charset="-128"/>
                <a:cs typeface="ＭＳ Ｐゴシック" pitchFamily="-1" charset="-128"/>
              </a:rPr>
              <a:t>capacity</a:t>
            </a:r>
            <a:r>
              <a:rPr lang="da-DK" sz="1800" b="1" dirty="0" smtClean="0">
                <a:solidFill>
                  <a:schemeClr val="bg1"/>
                </a:solidFill>
                <a:ea typeface="ＭＳ Ｐゴシック" pitchFamily="-1" charset="-128"/>
                <a:cs typeface="ＭＳ Ｐゴシック" pitchFamily="-1" charset="-128"/>
              </a:rPr>
              <a:t> </a:t>
            </a:r>
            <a:r>
              <a:rPr lang="da-DK" sz="1800" b="1" dirty="0" err="1" smtClean="0">
                <a:solidFill>
                  <a:schemeClr val="bg1"/>
                </a:solidFill>
                <a:ea typeface="ＭＳ Ｐゴシック" pitchFamily="-1" charset="-128"/>
                <a:cs typeface="ＭＳ Ｐゴシック" pitchFamily="-1" charset="-128"/>
              </a:rPr>
              <a:t>building</a:t>
            </a:r>
            <a:r>
              <a:rPr lang="da-DK" sz="1800" b="1" dirty="0" smtClean="0">
                <a:solidFill>
                  <a:schemeClr val="bg1"/>
                </a:solidFill>
                <a:ea typeface="ＭＳ Ｐゴシック" pitchFamily="-1" charset="-128"/>
                <a:cs typeface="ＭＳ Ｐゴシック" pitchFamily="-1" charset="-128"/>
              </a:rPr>
              <a:t> of </a:t>
            </a:r>
            <a:r>
              <a:rPr lang="da-DK" sz="1800" b="1" dirty="0" err="1" smtClean="0">
                <a:solidFill>
                  <a:schemeClr val="bg1"/>
                </a:solidFill>
                <a:ea typeface="ＭＳ Ｐゴシック" pitchFamily="-1" charset="-128"/>
                <a:cs typeface="ＭＳ Ｐゴシック" pitchFamily="-1" charset="-128"/>
              </a:rPr>
              <a:t>env</a:t>
            </a:r>
            <a:r>
              <a:rPr lang="da-DK" sz="1800" b="1" dirty="0" smtClean="0">
                <a:solidFill>
                  <a:schemeClr val="bg1"/>
                </a:solidFill>
                <a:ea typeface="ＭＳ Ｐゴシック" pitchFamily="-1" charset="-128"/>
                <a:cs typeface="ＭＳ Ｐゴシック" pitchFamily="-1" charset="-128"/>
              </a:rPr>
              <a:t>. </a:t>
            </a:r>
            <a:r>
              <a:rPr lang="da-DK" sz="1800" b="1" dirty="0" err="1" smtClean="0">
                <a:solidFill>
                  <a:schemeClr val="bg1"/>
                </a:solidFill>
                <a:ea typeface="ＭＳ Ｐゴシック" pitchFamily="-1" charset="-128"/>
                <a:cs typeface="ＭＳ Ｐゴシック" pitchFamily="-1" charset="-128"/>
              </a:rPr>
              <a:t>authorities</a:t>
            </a:r>
            <a:endParaRPr lang="da-DK" sz="1800" b="1" dirty="0" smtClean="0">
              <a:solidFill>
                <a:schemeClr val="bg1"/>
              </a:solidFill>
              <a:ea typeface="ＭＳ Ｐゴシック" pitchFamily="-1" charset="-128"/>
              <a:cs typeface="ＭＳ Ｐゴシック" pitchFamily="-1" charset="-128"/>
            </a:endParaRPr>
          </a:p>
          <a:p>
            <a:pPr marL="0" indent="0">
              <a:buFontTx/>
              <a:buChar char="-"/>
            </a:pPr>
            <a:r>
              <a:rPr lang="da-DK" sz="1800" b="1" dirty="0" err="1" smtClean="0">
                <a:solidFill>
                  <a:schemeClr val="bg1"/>
                </a:solidFill>
                <a:ea typeface="ＭＳ Ｐゴシック" pitchFamily="-1" charset="-128"/>
                <a:cs typeface="ＭＳ Ｐゴシック" pitchFamily="-1" charset="-128"/>
              </a:rPr>
              <a:t>Environmental</a:t>
            </a:r>
            <a:r>
              <a:rPr lang="da-DK" sz="1800" b="1" dirty="0" smtClean="0">
                <a:solidFill>
                  <a:schemeClr val="bg1"/>
                </a:solidFill>
                <a:ea typeface="ＭＳ Ｐゴシック" pitchFamily="-1" charset="-128"/>
                <a:cs typeface="ＭＳ Ｐゴシック" pitchFamily="-1" charset="-128"/>
              </a:rPr>
              <a:t> guidance and standards for the </a:t>
            </a:r>
            <a:r>
              <a:rPr lang="da-DK" sz="1800" b="1" dirty="0" err="1" smtClean="0">
                <a:solidFill>
                  <a:schemeClr val="bg1"/>
                </a:solidFill>
                <a:ea typeface="ＭＳ Ｐゴシック" pitchFamily="-1" charset="-128"/>
                <a:cs typeface="ＭＳ Ｐゴシック" pitchFamily="-1" charset="-128"/>
              </a:rPr>
              <a:t>sector</a:t>
            </a:r>
            <a:endParaRPr lang="en-GB" sz="1800" b="1" dirty="0">
              <a:solidFill>
                <a:schemeClr val="bg1"/>
              </a:solidFill>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637F8FE1-17B6-B540-AE08-BB7B2118F346}" type="slidenum">
              <a:rPr lang="fr-FR"/>
              <a:pPr algn="l" eaLnBrk="0" hangingPunct="0">
                <a:lnSpc>
                  <a:spcPts val="1400"/>
                </a:lnSpc>
              </a:pPr>
              <a:t>27</a:t>
            </a:fld>
            <a:endParaRPr lang="fr-FR"/>
          </a:p>
        </p:txBody>
      </p:sp>
      <p:sp>
        <p:nvSpPr>
          <p:cNvPr id="52227" name="Rectangle 2"/>
          <p:cNvSpPr>
            <a:spLocks noGrp="1" noChangeArrowheads="1"/>
          </p:cNvSpPr>
          <p:nvPr>
            <p:ph type="title"/>
          </p:nvPr>
        </p:nvSpPr>
        <p:spPr>
          <a:xfrm>
            <a:off x="323528" y="16793"/>
            <a:ext cx="8229600" cy="936625"/>
          </a:xfrm>
        </p:spPr>
        <p:txBody>
          <a:bodyPr/>
          <a:lstStyle/>
          <a:p>
            <a:pPr indent="0" eaLnBrk="1" hangingPunct="1"/>
            <a:r>
              <a:rPr lang="en-GB" sz="2800" dirty="0" smtClean="0">
                <a:solidFill>
                  <a:schemeClr val="bg1"/>
                </a:solidFill>
                <a:ea typeface="ＭＳ Ｐゴシック" pitchFamily="-1" charset="-128"/>
                <a:cs typeface="ＭＳ Ｐゴシック" pitchFamily="-1" charset="-128"/>
              </a:rPr>
              <a:t>Formulation phase: Is </a:t>
            </a:r>
            <a:r>
              <a:rPr lang="en-GB" sz="2800" dirty="0">
                <a:solidFill>
                  <a:schemeClr val="bg1"/>
                </a:solidFill>
                <a:ea typeface="ＭＳ Ｐゴシック" pitchFamily="-1" charset="-128"/>
                <a:cs typeface="ＭＳ Ｐゴシック" pitchFamily="-1" charset="-128"/>
              </a:rPr>
              <a:t>SEA needed - Screening questionnaire (Annex 3)</a:t>
            </a:r>
            <a:endParaRPr lang="en-GB" dirty="0">
              <a:solidFill>
                <a:schemeClr val="bg1"/>
              </a:solidFill>
              <a:ea typeface="ＭＳ Ｐゴシック" pitchFamily="-1" charset="-128"/>
              <a:cs typeface="ＭＳ Ｐゴシック" pitchFamily="-1" charset="-128"/>
            </a:endParaRPr>
          </a:p>
        </p:txBody>
      </p:sp>
      <p:sp>
        <p:nvSpPr>
          <p:cNvPr id="647171" name="Rectangle 3"/>
          <p:cNvSpPr>
            <a:spLocks noGrp="1" noChangeArrowheads="1"/>
          </p:cNvSpPr>
          <p:nvPr>
            <p:ph type="body" idx="1"/>
          </p:nvPr>
        </p:nvSpPr>
        <p:spPr>
          <a:xfrm>
            <a:off x="240481" y="1484784"/>
            <a:ext cx="8435975" cy="4276725"/>
          </a:xfrm>
        </p:spPr>
        <p:txBody>
          <a:bodyPr/>
          <a:lstStyle/>
          <a:p>
            <a:pPr lvl="1"/>
            <a:r>
              <a:rPr lang="en-US" sz="1800" b="0" dirty="0">
                <a:solidFill>
                  <a:schemeClr val="tx1"/>
                </a:solidFill>
                <a:latin typeface="Calibri" pitchFamily="34" charset="0"/>
                <a:ea typeface="ＭＳ Ｐゴシック" pitchFamily="-1" charset="-128"/>
                <a:cs typeface="Calibri" pitchFamily="34" charset="0"/>
              </a:rPr>
              <a:t>Significant negative (cumulative?) environmental impact (Annex 1)?</a:t>
            </a:r>
          </a:p>
          <a:p>
            <a:pPr lvl="1"/>
            <a:r>
              <a:rPr lang="en-US" sz="1800" b="0" dirty="0">
                <a:solidFill>
                  <a:schemeClr val="tx1"/>
                </a:solidFill>
                <a:latin typeface="Calibri" pitchFamily="34" charset="0"/>
                <a:ea typeface="ＭＳ Ｐゴシック" pitchFamily="-1" charset="-128"/>
                <a:cs typeface="Calibri" pitchFamily="34" charset="0"/>
              </a:rPr>
              <a:t>Valued areas or landscapes with protection status?</a:t>
            </a:r>
          </a:p>
          <a:p>
            <a:pPr lvl="1"/>
            <a:r>
              <a:rPr lang="en-US" sz="1800" b="0" dirty="0">
                <a:solidFill>
                  <a:schemeClr val="tx1"/>
                </a:solidFill>
                <a:latin typeface="Calibri" pitchFamily="34" charset="0"/>
                <a:ea typeface="ＭＳ Ｐゴシック" pitchFamily="-1" charset="-128"/>
                <a:cs typeface="Calibri" pitchFamily="34" charset="0"/>
              </a:rPr>
              <a:t>Vulnerable </a:t>
            </a:r>
            <a:r>
              <a:rPr lang="en-GB" sz="1800" b="0" dirty="0">
                <a:solidFill>
                  <a:schemeClr val="tx1"/>
                </a:solidFill>
                <a:latin typeface="Calibri" pitchFamily="34" charset="0"/>
                <a:ea typeface="ＭＳ Ｐゴシック" pitchFamily="-1" charset="-128"/>
                <a:cs typeface="Calibri" pitchFamily="34" charset="0"/>
              </a:rPr>
              <a:t>areas</a:t>
            </a:r>
            <a:r>
              <a:rPr lang="en-GB" sz="1800" b="0" dirty="0" smtClean="0">
                <a:solidFill>
                  <a:schemeClr val="tx1"/>
                </a:solidFill>
                <a:latin typeface="Calibri" pitchFamily="34" charset="0"/>
                <a:ea typeface="ＭＳ Ｐゴシック" pitchFamily="-1" charset="-128"/>
                <a:cs typeface="Calibri" pitchFamily="34" charset="0"/>
              </a:rPr>
              <a:t>? </a:t>
            </a:r>
            <a:r>
              <a:rPr lang="en-GB" sz="1800" dirty="0" smtClean="0">
                <a:solidFill>
                  <a:srgbClr val="00B050"/>
                </a:solidFill>
                <a:latin typeface="Calibri" pitchFamily="34" charset="0"/>
                <a:ea typeface="ＭＳ Ｐゴシック" pitchFamily="-1" charset="-128"/>
                <a:cs typeface="Calibri" pitchFamily="34" charset="0"/>
              </a:rPr>
              <a:t>– TOO MUCH DETAIL ON THIS SLIDE… MAYBE SPLIT IN 2</a:t>
            </a:r>
            <a:endParaRPr lang="en-GB" sz="1800" dirty="0">
              <a:solidFill>
                <a:srgbClr val="00B050"/>
              </a:solidFill>
              <a:latin typeface="Calibri" pitchFamily="34" charset="0"/>
              <a:ea typeface="ＭＳ Ｐゴシック" pitchFamily="-1" charset="-128"/>
              <a:cs typeface="Calibri" pitchFamily="34" charset="0"/>
            </a:endParaRPr>
          </a:p>
          <a:p>
            <a:pPr lvl="1"/>
            <a:r>
              <a:rPr lang="da-DK" sz="1800" b="0" dirty="0">
                <a:solidFill>
                  <a:schemeClr val="tx1"/>
                </a:solidFill>
                <a:latin typeface="Calibri" pitchFamily="34" charset="0"/>
                <a:ea typeface="ＭＳ Ｐゴシック" pitchFamily="-1" charset="-128"/>
                <a:cs typeface="Calibri" pitchFamily="34" charset="0"/>
              </a:rPr>
              <a:t>Human </a:t>
            </a:r>
            <a:r>
              <a:rPr lang="da-DK" sz="1800" b="0" dirty="0" err="1">
                <a:solidFill>
                  <a:schemeClr val="tx1"/>
                </a:solidFill>
                <a:latin typeface="Calibri" pitchFamily="34" charset="0"/>
                <a:ea typeface="ＭＳ Ｐゴシック" pitchFamily="-1" charset="-128"/>
                <a:cs typeface="Calibri" pitchFamily="34" charset="0"/>
              </a:rPr>
              <a:t>health</a:t>
            </a:r>
            <a:r>
              <a:rPr lang="da-DK" sz="1800" b="0" dirty="0">
                <a:solidFill>
                  <a:schemeClr val="tx1"/>
                </a:solidFill>
                <a:latin typeface="Calibri" pitchFamily="34" charset="0"/>
                <a:ea typeface="ＭＳ Ｐゴシック" pitchFamily="-1" charset="-128"/>
                <a:cs typeface="Calibri" pitchFamily="34" charset="0"/>
              </a:rPr>
              <a:t> or </a:t>
            </a:r>
            <a:r>
              <a:rPr lang="da-DK" sz="1800" b="0" dirty="0" err="1">
                <a:solidFill>
                  <a:schemeClr val="tx1"/>
                </a:solidFill>
                <a:latin typeface="Calibri" pitchFamily="34" charset="0"/>
                <a:ea typeface="ＭＳ Ｐゴシック" pitchFamily="-1" charset="-128"/>
                <a:cs typeface="Calibri" pitchFamily="34" charset="0"/>
              </a:rPr>
              <a:t>safety</a:t>
            </a:r>
            <a:r>
              <a:rPr lang="da-DK" sz="1800" b="0" dirty="0">
                <a:solidFill>
                  <a:schemeClr val="tx1"/>
                </a:solidFill>
                <a:latin typeface="Calibri" pitchFamily="34" charset="0"/>
                <a:ea typeface="ＭＳ Ｐゴシック" pitchFamily="-1" charset="-128"/>
                <a:cs typeface="Calibri" pitchFamily="34" charset="0"/>
              </a:rPr>
              <a:t>?</a:t>
            </a:r>
          </a:p>
          <a:p>
            <a:pPr lvl="1"/>
            <a:r>
              <a:rPr lang="da-DK" sz="1800" b="0" dirty="0" err="1">
                <a:solidFill>
                  <a:schemeClr val="tx1"/>
                </a:solidFill>
                <a:latin typeface="Calibri" pitchFamily="34" charset="0"/>
                <a:ea typeface="ＭＳ Ｐゴシック" pitchFamily="-1" charset="-128"/>
                <a:cs typeface="Calibri" pitchFamily="34" charset="0"/>
              </a:rPr>
              <a:t>Other</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environmentally</a:t>
            </a:r>
            <a:r>
              <a:rPr lang="da-DK" sz="1800" b="0" dirty="0">
                <a:solidFill>
                  <a:schemeClr val="tx1"/>
                </a:solidFill>
                <a:latin typeface="Calibri" pitchFamily="34" charset="0"/>
                <a:ea typeface="ＭＳ Ｐゴシック" pitchFamily="-1" charset="-128"/>
                <a:cs typeface="Calibri" pitchFamily="34" charset="0"/>
              </a:rPr>
              <a:t> sensitive </a:t>
            </a:r>
            <a:r>
              <a:rPr lang="da-DK" sz="1800" b="0" dirty="0" err="1">
                <a:solidFill>
                  <a:schemeClr val="tx1"/>
                </a:solidFill>
                <a:latin typeface="Calibri" pitchFamily="34" charset="0"/>
                <a:ea typeface="ＭＳ Ｐゴシック" pitchFamily="-1" charset="-128"/>
                <a:cs typeface="Calibri" pitchFamily="34" charset="0"/>
              </a:rPr>
              <a:t>sectors</a:t>
            </a:r>
            <a:r>
              <a:rPr lang="da-DK" sz="1800" b="0" dirty="0">
                <a:solidFill>
                  <a:schemeClr val="tx1"/>
                </a:solidFill>
                <a:latin typeface="Calibri" pitchFamily="34" charset="0"/>
                <a:ea typeface="ＭＳ Ｐゴシック" pitchFamily="-1" charset="-128"/>
                <a:cs typeface="Calibri" pitchFamily="34" charset="0"/>
              </a:rPr>
              <a:t>?</a:t>
            </a:r>
          </a:p>
          <a:p>
            <a:pPr lvl="1"/>
            <a:r>
              <a:rPr lang="da-DK" sz="1800" b="0" dirty="0">
                <a:solidFill>
                  <a:schemeClr val="tx1"/>
                </a:solidFill>
                <a:latin typeface="Calibri" pitchFamily="34" charset="0"/>
                <a:ea typeface="ＭＳ Ｐゴシック" pitchFamily="-1" charset="-128"/>
                <a:cs typeface="Calibri" pitchFamily="34" charset="0"/>
              </a:rPr>
              <a:t>Dependent on </a:t>
            </a:r>
            <a:r>
              <a:rPr lang="da-DK" sz="1800" b="0" dirty="0" err="1">
                <a:solidFill>
                  <a:schemeClr val="tx1"/>
                </a:solidFill>
                <a:latin typeface="Calibri" pitchFamily="34" charset="0"/>
                <a:ea typeface="ＭＳ Ｐゴシック" pitchFamily="-1" charset="-128"/>
                <a:cs typeface="Calibri" pitchFamily="34" charset="0"/>
              </a:rPr>
              <a:t>scarse</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natural</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resources</a:t>
            </a:r>
            <a:r>
              <a:rPr lang="da-DK" sz="1800" b="0" dirty="0">
                <a:solidFill>
                  <a:schemeClr val="tx1"/>
                </a:solidFill>
                <a:latin typeface="Calibri" pitchFamily="34" charset="0"/>
                <a:ea typeface="ＭＳ Ｐゴシック" pitchFamily="-1" charset="-128"/>
                <a:cs typeface="Calibri" pitchFamily="34" charset="0"/>
              </a:rPr>
              <a:t>?</a:t>
            </a:r>
          </a:p>
          <a:p>
            <a:pPr lvl="1"/>
            <a:r>
              <a:rPr lang="da-DK" sz="1800" b="0" dirty="0">
                <a:solidFill>
                  <a:schemeClr val="tx1"/>
                </a:solidFill>
                <a:latin typeface="Calibri" pitchFamily="34" charset="0"/>
                <a:ea typeface="ＭＳ Ｐゴシック" pitchFamily="-1" charset="-128"/>
                <a:cs typeface="Calibri" pitchFamily="34" charset="0"/>
              </a:rPr>
              <a:t>GHG emissions (</a:t>
            </a:r>
            <a:r>
              <a:rPr lang="da-DK" sz="1800" b="0" dirty="0" err="1">
                <a:solidFill>
                  <a:schemeClr val="tx1"/>
                </a:solidFill>
                <a:latin typeface="Calibri" pitchFamily="34" charset="0"/>
                <a:ea typeface="ＭＳ Ｐゴシック" pitchFamily="-1" charset="-128"/>
                <a:cs typeface="Calibri" pitchFamily="34" charset="0"/>
              </a:rPr>
              <a:t>increase</a:t>
            </a:r>
            <a:r>
              <a:rPr lang="da-DK" sz="1800" b="0" dirty="0">
                <a:solidFill>
                  <a:schemeClr val="tx1"/>
                </a:solidFill>
                <a:latin typeface="Calibri" pitchFamily="34" charset="0"/>
                <a:ea typeface="ＭＳ Ｐゴシック" pitchFamily="-1" charset="-128"/>
                <a:cs typeface="Calibri" pitchFamily="34" charset="0"/>
              </a:rPr>
              <a:t> or </a:t>
            </a:r>
            <a:r>
              <a:rPr lang="da-DK" sz="1800" b="0" dirty="0" err="1">
                <a:solidFill>
                  <a:schemeClr val="tx1"/>
                </a:solidFill>
                <a:latin typeface="Calibri" pitchFamily="34" charset="0"/>
                <a:ea typeface="ＭＳ Ｐゴシック" pitchFamily="-1" charset="-128"/>
                <a:cs typeface="Calibri" pitchFamily="34" charset="0"/>
              </a:rPr>
              <a:t>reduction</a:t>
            </a:r>
            <a:r>
              <a:rPr lang="da-DK" sz="1800" b="0" dirty="0">
                <a:solidFill>
                  <a:schemeClr val="tx1"/>
                </a:solidFill>
                <a:latin typeface="Calibri" pitchFamily="34" charset="0"/>
                <a:ea typeface="ＭＳ Ｐゴシック" pitchFamily="-1" charset="-128"/>
                <a:cs typeface="Calibri" pitchFamily="34" charset="0"/>
              </a:rPr>
              <a:t>)?</a:t>
            </a:r>
          </a:p>
          <a:p>
            <a:pPr lvl="1"/>
            <a:r>
              <a:rPr lang="da-DK" sz="1800" b="0" dirty="0" err="1">
                <a:solidFill>
                  <a:schemeClr val="tx1"/>
                </a:solidFill>
                <a:latin typeface="Calibri" pitchFamily="34" charset="0"/>
                <a:ea typeface="ＭＳ Ｐゴシック" pitchFamily="-1" charset="-128"/>
                <a:cs typeface="Calibri" pitchFamily="34" charset="0"/>
              </a:rPr>
              <a:t>Vulnerability</a:t>
            </a:r>
            <a:r>
              <a:rPr lang="da-DK" sz="1800" b="0" dirty="0">
                <a:solidFill>
                  <a:schemeClr val="tx1"/>
                </a:solidFill>
                <a:latin typeface="Calibri" pitchFamily="34" charset="0"/>
                <a:ea typeface="ＭＳ Ｐゴシック" pitchFamily="-1" charset="-128"/>
                <a:cs typeface="Calibri" pitchFamily="34" charset="0"/>
              </a:rPr>
              <a:t> of population to </a:t>
            </a:r>
            <a:r>
              <a:rPr lang="da-DK" sz="1800" b="0" dirty="0" err="1">
                <a:solidFill>
                  <a:schemeClr val="tx1"/>
                </a:solidFill>
                <a:latin typeface="Calibri" pitchFamily="34" charset="0"/>
                <a:ea typeface="ＭＳ Ｐゴシック" pitchFamily="-1" charset="-128"/>
                <a:cs typeface="Calibri" pitchFamily="34" charset="0"/>
              </a:rPr>
              <a:t>climate</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change</a:t>
            </a:r>
            <a:r>
              <a:rPr lang="da-DK" sz="1800" b="0" dirty="0">
                <a:solidFill>
                  <a:schemeClr val="tx1"/>
                </a:solidFill>
                <a:latin typeface="Calibri" pitchFamily="34" charset="0"/>
                <a:ea typeface="ＭＳ Ｐゴシック" pitchFamily="-1" charset="-128"/>
                <a:cs typeface="Calibri" pitchFamily="34" charset="0"/>
              </a:rPr>
              <a:t>?</a:t>
            </a:r>
          </a:p>
          <a:p>
            <a:pPr lvl="1"/>
            <a:endParaRPr lang="da-DK" sz="1800" b="0" dirty="0">
              <a:solidFill>
                <a:schemeClr val="tx1"/>
              </a:solidFill>
              <a:latin typeface="Calibri" pitchFamily="34" charset="0"/>
              <a:ea typeface="ＭＳ Ｐゴシック" pitchFamily="-1" charset="-128"/>
              <a:cs typeface="Calibri" pitchFamily="34" charset="0"/>
            </a:endParaRPr>
          </a:p>
          <a:p>
            <a:pPr lvl="1"/>
            <a:r>
              <a:rPr lang="da-DK" sz="1800" b="0" dirty="0" err="1">
                <a:solidFill>
                  <a:schemeClr val="tx1"/>
                </a:solidFill>
                <a:latin typeface="Calibri" pitchFamily="34" charset="0"/>
                <a:ea typeface="ＭＳ Ｐゴシック" pitchFamily="-1" charset="-128"/>
                <a:cs typeface="Calibri" pitchFamily="34" charset="0"/>
              </a:rPr>
              <a:t>Existing</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analytical</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work</a:t>
            </a:r>
            <a:r>
              <a:rPr lang="da-DK" sz="1800" b="0" dirty="0">
                <a:solidFill>
                  <a:schemeClr val="tx1"/>
                </a:solidFill>
                <a:latin typeface="Calibri" pitchFamily="34" charset="0"/>
                <a:ea typeface="ＭＳ Ｐゴシック" pitchFamily="-1" charset="-128"/>
                <a:cs typeface="Calibri" pitchFamily="34" charset="0"/>
              </a:rPr>
              <a:t> (CEP, </a:t>
            </a:r>
            <a:r>
              <a:rPr lang="da-DK" sz="1800" b="0" dirty="0" err="1">
                <a:solidFill>
                  <a:schemeClr val="tx1"/>
                </a:solidFill>
                <a:latin typeface="Calibri" pitchFamily="34" charset="0"/>
                <a:ea typeface="ＭＳ Ｐゴシック" pitchFamily="-1" charset="-128"/>
                <a:cs typeface="Calibri" pitchFamily="34" charset="0"/>
              </a:rPr>
              <a:t>orther</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SEAs</a:t>
            </a:r>
            <a:r>
              <a:rPr lang="da-DK" sz="1800" b="0" dirty="0">
                <a:solidFill>
                  <a:schemeClr val="tx1"/>
                </a:solidFill>
                <a:latin typeface="Calibri" pitchFamily="34" charset="0"/>
                <a:ea typeface="ＭＳ Ｐゴシック" pitchFamily="-1" charset="-128"/>
                <a:cs typeface="Calibri" pitchFamily="34" charset="0"/>
              </a:rPr>
              <a:t>)?</a:t>
            </a:r>
          </a:p>
          <a:p>
            <a:pPr lvl="1"/>
            <a:r>
              <a:rPr lang="da-DK" sz="1800" b="0" dirty="0" err="1">
                <a:solidFill>
                  <a:schemeClr val="tx1"/>
                </a:solidFill>
                <a:latin typeface="Calibri" pitchFamily="34" charset="0"/>
                <a:ea typeface="ＭＳ Ｐゴシック" pitchFamily="-1" charset="-128"/>
                <a:cs typeface="Calibri" pitchFamily="34" charset="0"/>
              </a:rPr>
              <a:t>Does</a:t>
            </a:r>
            <a:r>
              <a:rPr lang="da-DK" sz="1800" b="0" dirty="0">
                <a:solidFill>
                  <a:schemeClr val="tx1"/>
                </a:solidFill>
                <a:latin typeface="Calibri" pitchFamily="34" charset="0"/>
                <a:ea typeface="ＭＳ Ｐゴシック" pitchFamily="-1" charset="-128"/>
                <a:cs typeface="Calibri" pitchFamily="34" charset="0"/>
              </a:rPr>
              <a:t> the PPP promote sound </a:t>
            </a:r>
            <a:r>
              <a:rPr lang="da-DK" sz="1800" b="0" dirty="0" err="1">
                <a:solidFill>
                  <a:schemeClr val="tx1"/>
                </a:solidFill>
                <a:latin typeface="Calibri" pitchFamily="34" charset="0"/>
                <a:ea typeface="ＭＳ Ｐゴシック" pitchFamily="-1" charset="-128"/>
                <a:cs typeface="Calibri" pitchFamily="34" charset="0"/>
              </a:rPr>
              <a:t>environmental</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sector</a:t>
            </a:r>
            <a:r>
              <a:rPr lang="da-DK" sz="1800" b="0" dirty="0">
                <a:solidFill>
                  <a:schemeClr val="tx1"/>
                </a:solidFill>
                <a:latin typeface="Calibri" pitchFamily="34" charset="0"/>
                <a:ea typeface="ＭＳ Ｐゴシック" pitchFamily="-1" charset="-128"/>
                <a:cs typeface="Calibri" pitchFamily="34" charset="0"/>
              </a:rPr>
              <a:t> management?</a:t>
            </a:r>
          </a:p>
          <a:p>
            <a:pPr lvl="1"/>
            <a:r>
              <a:rPr lang="da-DK" sz="1800" b="0" dirty="0" err="1">
                <a:solidFill>
                  <a:schemeClr val="tx1"/>
                </a:solidFill>
                <a:latin typeface="Calibri" pitchFamily="34" charset="0"/>
                <a:ea typeface="ＭＳ Ｐゴシック" pitchFamily="-1" charset="-128"/>
                <a:cs typeface="Calibri" pitchFamily="34" charset="0"/>
              </a:rPr>
              <a:t>Consideration</a:t>
            </a:r>
            <a:r>
              <a:rPr lang="da-DK" sz="1800" b="0" dirty="0">
                <a:solidFill>
                  <a:schemeClr val="tx1"/>
                </a:solidFill>
                <a:latin typeface="Calibri" pitchFamily="34" charset="0"/>
                <a:ea typeface="ＭＳ Ｐゴシック" pitchFamily="-1" charset="-128"/>
                <a:cs typeface="Calibri" pitchFamily="34" charset="0"/>
              </a:rPr>
              <a:t> of </a:t>
            </a:r>
            <a:r>
              <a:rPr lang="da-DK" sz="1800" b="0" dirty="0" err="1">
                <a:solidFill>
                  <a:schemeClr val="tx1"/>
                </a:solidFill>
                <a:latin typeface="Calibri" pitchFamily="34" charset="0"/>
                <a:ea typeface="ＭＳ Ｐゴシック" pitchFamily="-1" charset="-128"/>
                <a:cs typeface="Calibri" pitchFamily="34" charset="0"/>
              </a:rPr>
              <a:t>sector-related</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environmental</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concerns</a:t>
            </a:r>
            <a:r>
              <a:rPr lang="da-DK" sz="1800" b="0" dirty="0">
                <a:solidFill>
                  <a:schemeClr val="tx1"/>
                </a:solidFill>
                <a:latin typeface="Calibri" pitchFamily="34" charset="0"/>
                <a:ea typeface="ＭＳ Ｐゴシック" pitchFamily="-1" charset="-128"/>
                <a:cs typeface="Calibri" pitchFamily="34" charset="0"/>
              </a:rPr>
              <a:t>?</a:t>
            </a:r>
          </a:p>
          <a:p>
            <a:pPr lvl="1"/>
            <a:r>
              <a:rPr lang="da-DK" sz="1800" b="0" dirty="0">
                <a:solidFill>
                  <a:schemeClr val="tx1"/>
                </a:solidFill>
                <a:latin typeface="Calibri" pitchFamily="34" charset="0"/>
                <a:ea typeface="ＭＳ Ｐゴシック" pitchFamily="-1" charset="-128"/>
                <a:cs typeface="Calibri" pitchFamily="34" charset="0"/>
              </a:rPr>
              <a:t>Sufficient </a:t>
            </a:r>
            <a:r>
              <a:rPr lang="da-DK" sz="1800" b="0" dirty="0" err="1">
                <a:solidFill>
                  <a:schemeClr val="tx1"/>
                </a:solidFill>
                <a:latin typeface="Calibri" pitchFamily="34" charset="0"/>
                <a:ea typeface="ＭＳ Ｐゴシック" pitchFamily="-1" charset="-128"/>
                <a:cs typeface="Calibri" pitchFamily="34" charset="0"/>
              </a:rPr>
              <a:t>institutional</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capacity</a:t>
            </a:r>
            <a:r>
              <a:rPr lang="da-DK" sz="1800" b="0" dirty="0">
                <a:solidFill>
                  <a:schemeClr val="tx1"/>
                </a:solidFill>
                <a:latin typeface="Calibri" pitchFamily="34" charset="0"/>
                <a:ea typeface="ＭＳ Ｐゴシック" pitchFamily="-1" charset="-128"/>
                <a:cs typeface="Calibri" pitchFamily="34" charset="0"/>
              </a:rPr>
              <a:t> for </a:t>
            </a:r>
            <a:r>
              <a:rPr lang="da-DK" sz="1800" b="0" dirty="0" err="1">
                <a:solidFill>
                  <a:schemeClr val="tx1"/>
                </a:solidFill>
                <a:latin typeface="Calibri" pitchFamily="34" charset="0"/>
                <a:ea typeface="ＭＳ Ｐゴシック" pitchFamily="-1" charset="-128"/>
                <a:cs typeface="Calibri" pitchFamily="34" charset="0"/>
              </a:rPr>
              <a:t>environmental</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efforts</a:t>
            </a:r>
            <a:r>
              <a:rPr lang="da-DK" sz="1800" b="0" dirty="0">
                <a:solidFill>
                  <a:schemeClr val="tx1"/>
                </a:solidFill>
                <a:latin typeface="Calibri" pitchFamily="34" charset="0"/>
                <a:ea typeface="ＭＳ Ｐゴシック" pitchFamily="-1" charset="-128"/>
                <a:cs typeface="Calibri" pitchFamily="34" charset="0"/>
              </a:rPr>
              <a:t>?</a:t>
            </a:r>
          </a:p>
          <a:p>
            <a:pPr lvl="1"/>
            <a:r>
              <a:rPr lang="da-DK" sz="1800" b="0" dirty="0">
                <a:solidFill>
                  <a:schemeClr val="tx1"/>
                </a:solidFill>
                <a:latin typeface="Calibri" pitchFamily="34" charset="0"/>
                <a:ea typeface="ＭＳ Ｐゴシック" pitchFamily="-1" charset="-128"/>
                <a:cs typeface="Calibri" pitchFamily="34" charset="0"/>
              </a:rPr>
              <a:t>Local processes </a:t>
            </a:r>
            <a:r>
              <a:rPr lang="da-DK" sz="1800" b="0" dirty="0" err="1">
                <a:solidFill>
                  <a:schemeClr val="tx1"/>
                </a:solidFill>
                <a:latin typeface="Calibri" pitchFamily="34" charset="0"/>
                <a:ea typeface="ＭＳ Ｐゴシック" pitchFamily="-1" charset="-128"/>
                <a:cs typeface="Calibri" pitchFamily="34" charset="0"/>
              </a:rPr>
              <a:t>promoting</a:t>
            </a:r>
            <a:r>
              <a:rPr lang="da-DK" sz="1800" b="0" dirty="0">
                <a:solidFill>
                  <a:schemeClr val="tx1"/>
                </a:solidFill>
                <a:latin typeface="Calibri" pitchFamily="34" charset="0"/>
                <a:ea typeface="ＭＳ Ｐゴシック" pitchFamily="-1" charset="-128"/>
                <a:cs typeface="Calibri" pitchFamily="34" charset="0"/>
              </a:rPr>
              <a:t> </a:t>
            </a:r>
            <a:r>
              <a:rPr lang="da-DK" sz="1800" b="0" dirty="0" err="1">
                <a:solidFill>
                  <a:schemeClr val="tx1"/>
                </a:solidFill>
                <a:latin typeface="Calibri" pitchFamily="34" charset="0"/>
                <a:ea typeface="ＭＳ Ｐゴシック" pitchFamily="-1" charset="-128"/>
                <a:cs typeface="Calibri" pitchFamily="34" charset="0"/>
              </a:rPr>
              <a:t>harmonisation</a:t>
            </a:r>
            <a:r>
              <a:rPr lang="da-DK" sz="1800" b="0" dirty="0">
                <a:solidFill>
                  <a:schemeClr val="tx1"/>
                </a:solidFill>
                <a:latin typeface="Calibri" pitchFamily="34" charset="0"/>
                <a:ea typeface="ＭＳ Ｐゴシック" pitchFamily="-1" charset="-128"/>
                <a:cs typeface="Calibri" pitchFamily="34" charset="0"/>
              </a:rPr>
              <a:t> and </a:t>
            </a:r>
            <a:r>
              <a:rPr lang="da-DK" sz="1800" b="0" dirty="0" err="1">
                <a:solidFill>
                  <a:schemeClr val="tx1"/>
                </a:solidFill>
                <a:latin typeface="Calibri" pitchFamily="34" charset="0"/>
                <a:ea typeface="ＭＳ Ｐゴシック" pitchFamily="-1" charset="-128"/>
                <a:cs typeface="Calibri" pitchFamily="34" charset="0"/>
              </a:rPr>
              <a:t>alignment</a:t>
            </a:r>
            <a:r>
              <a:rPr lang="da-DK" sz="1800" b="0" dirty="0">
                <a:solidFill>
                  <a:schemeClr val="tx1"/>
                </a:solidFill>
                <a:latin typeface="Calibri" pitchFamily="34" charset="0"/>
                <a:ea typeface="ＭＳ Ｐゴシック" pitchFamily="-1" charset="-128"/>
                <a:cs typeface="Calibri" pitchFamily="34" charset="0"/>
              </a:rPr>
              <a:t>?</a:t>
            </a:r>
            <a:endParaRPr lang="en-GB" sz="1800" b="0" dirty="0">
              <a:solidFill>
                <a:schemeClr val="tx1"/>
              </a:solidFill>
              <a:latin typeface="Calibri" pitchFamily="34" charset="0"/>
              <a:ea typeface="ＭＳ Ｐゴシック" pitchFamily="-1" charset="-128"/>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7171">
                                            <p:txEl>
                                              <p:pRg st="0" end="0"/>
                                            </p:txEl>
                                          </p:spTgt>
                                        </p:tgtEl>
                                        <p:attrNameLst>
                                          <p:attrName>style.visibility</p:attrName>
                                        </p:attrNameLst>
                                      </p:cBhvr>
                                      <p:to>
                                        <p:strVal val="visible"/>
                                      </p:to>
                                    </p:set>
                                    <p:animEffect transition="in" filter="fade">
                                      <p:cBhvr>
                                        <p:cTn id="7" dur="500"/>
                                        <p:tgtEl>
                                          <p:spTgt spid="64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7171">
                                            <p:txEl>
                                              <p:pRg st="1" end="1"/>
                                            </p:txEl>
                                          </p:spTgt>
                                        </p:tgtEl>
                                        <p:attrNameLst>
                                          <p:attrName>style.visibility</p:attrName>
                                        </p:attrNameLst>
                                      </p:cBhvr>
                                      <p:to>
                                        <p:strVal val="visible"/>
                                      </p:to>
                                    </p:set>
                                    <p:animEffect transition="in" filter="fade">
                                      <p:cBhvr>
                                        <p:cTn id="12" dur="500"/>
                                        <p:tgtEl>
                                          <p:spTgt spid="647171">
                                            <p:txEl>
                                              <p:pRg st="1" end="1"/>
                                            </p:txEl>
                                          </p:spTgt>
                                        </p:tgtEl>
                                      </p:cBhvr>
                                    </p:animEffect>
                                  </p:childTnLst>
                                </p:cTn>
                              </p:par>
                              <p:par>
                                <p:cTn id="13" presetID="9" presetClass="emph" presetSubtype="0" nodeType="withEffect">
                                  <p:stCondLst>
                                    <p:cond delay="0"/>
                                  </p:stCondLst>
                                  <p:childTnLst>
                                    <p:set>
                                      <p:cBhvr rctx="PPT">
                                        <p:cTn id="14" dur="indefinite"/>
                                        <p:tgtEl>
                                          <p:spTgt spid="647171">
                                            <p:txEl>
                                              <p:pRg st="0" end="0"/>
                                            </p:txEl>
                                          </p:spTgt>
                                        </p:tgtEl>
                                        <p:attrNameLst>
                                          <p:attrName>style.opacity</p:attrName>
                                        </p:attrNameLst>
                                      </p:cBhvr>
                                      <p:to>
                                        <p:strVal val="0.5"/>
                                      </p:to>
                                    </p:set>
                                    <p:animEffect filter="image" prLst="opacity: 0.5">
                                      <p:cBhvr rctx="IE">
                                        <p:cTn id="15" dur="indefinite"/>
                                        <p:tgtEl>
                                          <p:spTgt spid="64717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47171">
                                            <p:txEl>
                                              <p:pRg st="2" end="2"/>
                                            </p:txEl>
                                          </p:spTgt>
                                        </p:tgtEl>
                                        <p:attrNameLst>
                                          <p:attrName>style.visibility</p:attrName>
                                        </p:attrNameLst>
                                      </p:cBhvr>
                                      <p:to>
                                        <p:strVal val="visible"/>
                                      </p:to>
                                    </p:set>
                                    <p:animEffect transition="in" filter="fade">
                                      <p:cBhvr>
                                        <p:cTn id="20" dur="500"/>
                                        <p:tgtEl>
                                          <p:spTgt spid="647171">
                                            <p:txEl>
                                              <p:pRg st="2" end="2"/>
                                            </p:txEl>
                                          </p:spTgt>
                                        </p:tgtEl>
                                      </p:cBhvr>
                                    </p:animEffect>
                                  </p:childTnLst>
                                </p:cTn>
                              </p:par>
                              <p:par>
                                <p:cTn id="21" presetID="9" presetClass="emph" presetSubtype="0" nodeType="withEffect">
                                  <p:stCondLst>
                                    <p:cond delay="0"/>
                                  </p:stCondLst>
                                  <p:childTnLst>
                                    <p:set>
                                      <p:cBhvr rctx="PPT">
                                        <p:cTn id="22" dur="indefinite"/>
                                        <p:tgtEl>
                                          <p:spTgt spid="647171">
                                            <p:txEl>
                                              <p:pRg st="1" end="1"/>
                                            </p:txEl>
                                          </p:spTgt>
                                        </p:tgtEl>
                                        <p:attrNameLst>
                                          <p:attrName>style.opacity</p:attrName>
                                        </p:attrNameLst>
                                      </p:cBhvr>
                                      <p:to>
                                        <p:strVal val="0.5"/>
                                      </p:to>
                                    </p:set>
                                    <p:animEffect filter="image" prLst="opacity: 0.5">
                                      <p:cBhvr rctx="IE">
                                        <p:cTn id="23" dur="indefinite"/>
                                        <p:tgtEl>
                                          <p:spTgt spid="64717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47171">
                                            <p:txEl>
                                              <p:pRg st="3" end="3"/>
                                            </p:txEl>
                                          </p:spTgt>
                                        </p:tgtEl>
                                        <p:attrNameLst>
                                          <p:attrName>style.visibility</p:attrName>
                                        </p:attrNameLst>
                                      </p:cBhvr>
                                      <p:to>
                                        <p:strVal val="visible"/>
                                      </p:to>
                                    </p:set>
                                    <p:animEffect transition="in" filter="fade">
                                      <p:cBhvr>
                                        <p:cTn id="28" dur="500"/>
                                        <p:tgtEl>
                                          <p:spTgt spid="647171">
                                            <p:txEl>
                                              <p:pRg st="3" end="3"/>
                                            </p:txEl>
                                          </p:spTgt>
                                        </p:tgtEl>
                                      </p:cBhvr>
                                    </p:animEffect>
                                  </p:childTnLst>
                                </p:cTn>
                              </p:par>
                              <p:par>
                                <p:cTn id="29" presetID="9" presetClass="emph" presetSubtype="0" nodeType="withEffect">
                                  <p:stCondLst>
                                    <p:cond delay="0"/>
                                  </p:stCondLst>
                                  <p:childTnLst>
                                    <p:set>
                                      <p:cBhvr rctx="PPT">
                                        <p:cTn id="30" dur="indefinite"/>
                                        <p:tgtEl>
                                          <p:spTgt spid="647171">
                                            <p:txEl>
                                              <p:pRg st="2" end="2"/>
                                            </p:txEl>
                                          </p:spTgt>
                                        </p:tgtEl>
                                        <p:attrNameLst>
                                          <p:attrName>style.opacity</p:attrName>
                                        </p:attrNameLst>
                                      </p:cBhvr>
                                      <p:to>
                                        <p:strVal val="0.5"/>
                                      </p:to>
                                    </p:set>
                                    <p:animEffect filter="image" prLst="opacity: 0.5">
                                      <p:cBhvr rctx="IE">
                                        <p:cTn id="31" dur="indefinite"/>
                                        <p:tgtEl>
                                          <p:spTgt spid="647171">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47171">
                                            <p:txEl>
                                              <p:pRg st="4" end="4"/>
                                            </p:txEl>
                                          </p:spTgt>
                                        </p:tgtEl>
                                        <p:attrNameLst>
                                          <p:attrName>style.visibility</p:attrName>
                                        </p:attrNameLst>
                                      </p:cBhvr>
                                      <p:to>
                                        <p:strVal val="visible"/>
                                      </p:to>
                                    </p:set>
                                    <p:animEffect transition="in" filter="fade">
                                      <p:cBhvr>
                                        <p:cTn id="36" dur="500"/>
                                        <p:tgtEl>
                                          <p:spTgt spid="647171">
                                            <p:txEl>
                                              <p:pRg st="4" end="4"/>
                                            </p:txEl>
                                          </p:spTgt>
                                        </p:tgtEl>
                                      </p:cBhvr>
                                    </p:animEffect>
                                  </p:childTnLst>
                                </p:cTn>
                              </p:par>
                              <p:par>
                                <p:cTn id="37" presetID="9" presetClass="emph" presetSubtype="0" nodeType="withEffect">
                                  <p:stCondLst>
                                    <p:cond delay="0"/>
                                  </p:stCondLst>
                                  <p:childTnLst>
                                    <p:set>
                                      <p:cBhvr rctx="PPT">
                                        <p:cTn id="38" dur="indefinite"/>
                                        <p:tgtEl>
                                          <p:spTgt spid="647171">
                                            <p:txEl>
                                              <p:pRg st="3" end="3"/>
                                            </p:txEl>
                                          </p:spTgt>
                                        </p:tgtEl>
                                        <p:attrNameLst>
                                          <p:attrName>style.opacity</p:attrName>
                                        </p:attrNameLst>
                                      </p:cBhvr>
                                      <p:to>
                                        <p:strVal val="0.5"/>
                                      </p:to>
                                    </p:set>
                                    <p:animEffect filter="image" prLst="opacity: 0.5">
                                      <p:cBhvr rctx="IE">
                                        <p:cTn id="39" dur="indefinite"/>
                                        <p:tgtEl>
                                          <p:spTgt spid="647171">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647171">
                                            <p:txEl>
                                              <p:pRg st="5" end="5"/>
                                            </p:txEl>
                                          </p:spTgt>
                                        </p:tgtEl>
                                        <p:attrNameLst>
                                          <p:attrName>style.visibility</p:attrName>
                                        </p:attrNameLst>
                                      </p:cBhvr>
                                      <p:to>
                                        <p:strVal val="visible"/>
                                      </p:to>
                                    </p:set>
                                    <p:animEffect transition="in" filter="fade">
                                      <p:cBhvr>
                                        <p:cTn id="44" dur="500"/>
                                        <p:tgtEl>
                                          <p:spTgt spid="647171">
                                            <p:txEl>
                                              <p:pRg st="5" end="5"/>
                                            </p:txEl>
                                          </p:spTgt>
                                        </p:tgtEl>
                                      </p:cBhvr>
                                    </p:animEffect>
                                  </p:childTnLst>
                                </p:cTn>
                              </p:par>
                              <p:par>
                                <p:cTn id="45" presetID="9" presetClass="emph" presetSubtype="0" nodeType="withEffect">
                                  <p:stCondLst>
                                    <p:cond delay="0"/>
                                  </p:stCondLst>
                                  <p:childTnLst>
                                    <p:set>
                                      <p:cBhvr rctx="PPT">
                                        <p:cTn id="46" dur="indefinite"/>
                                        <p:tgtEl>
                                          <p:spTgt spid="647171">
                                            <p:txEl>
                                              <p:pRg st="4" end="4"/>
                                            </p:txEl>
                                          </p:spTgt>
                                        </p:tgtEl>
                                        <p:attrNameLst>
                                          <p:attrName>style.opacity</p:attrName>
                                        </p:attrNameLst>
                                      </p:cBhvr>
                                      <p:to>
                                        <p:strVal val="0.5"/>
                                      </p:to>
                                    </p:set>
                                    <p:animEffect filter="image" prLst="opacity: 0.5">
                                      <p:cBhvr rctx="IE">
                                        <p:cTn id="47" dur="indefinite"/>
                                        <p:tgtEl>
                                          <p:spTgt spid="647171">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47171">
                                            <p:txEl>
                                              <p:pRg st="6" end="6"/>
                                            </p:txEl>
                                          </p:spTgt>
                                        </p:tgtEl>
                                        <p:attrNameLst>
                                          <p:attrName>style.visibility</p:attrName>
                                        </p:attrNameLst>
                                      </p:cBhvr>
                                      <p:to>
                                        <p:strVal val="visible"/>
                                      </p:to>
                                    </p:set>
                                    <p:animEffect transition="in" filter="fade">
                                      <p:cBhvr>
                                        <p:cTn id="52" dur="500"/>
                                        <p:tgtEl>
                                          <p:spTgt spid="647171">
                                            <p:txEl>
                                              <p:pRg st="6" end="6"/>
                                            </p:txEl>
                                          </p:spTgt>
                                        </p:tgtEl>
                                      </p:cBhvr>
                                    </p:animEffect>
                                  </p:childTnLst>
                                </p:cTn>
                              </p:par>
                              <p:par>
                                <p:cTn id="53" presetID="9" presetClass="emph" presetSubtype="0" nodeType="withEffect">
                                  <p:stCondLst>
                                    <p:cond delay="0"/>
                                  </p:stCondLst>
                                  <p:childTnLst>
                                    <p:set>
                                      <p:cBhvr rctx="PPT">
                                        <p:cTn id="54" dur="indefinite"/>
                                        <p:tgtEl>
                                          <p:spTgt spid="647171">
                                            <p:txEl>
                                              <p:pRg st="5" end="5"/>
                                            </p:txEl>
                                          </p:spTgt>
                                        </p:tgtEl>
                                        <p:attrNameLst>
                                          <p:attrName>style.opacity</p:attrName>
                                        </p:attrNameLst>
                                      </p:cBhvr>
                                      <p:to>
                                        <p:strVal val="0.5"/>
                                      </p:to>
                                    </p:set>
                                    <p:animEffect filter="image" prLst="opacity: 0.5">
                                      <p:cBhvr rctx="IE">
                                        <p:cTn id="55" dur="indefinite"/>
                                        <p:tgtEl>
                                          <p:spTgt spid="647171">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647171">
                                            <p:txEl>
                                              <p:pRg st="7" end="7"/>
                                            </p:txEl>
                                          </p:spTgt>
                                        </p:tgtEl>
                                        <p:attrNameLst>
                                          <p:attrName>style.visibility</p:attrName>
                                        </p:attrNameLst>
                                      </p:cBhvr>
                                      <p:to>
                                        <p:strVal val="visible"/>
                                      </p:to>
                                    </p:set>
                                    <p:animEffect transition="in" filter="fade">
                                      <p:cBhvr>
                                        <p:cTn id="60" dur="500"/>
                                        <p:tgtEl>
                                          <p:spTgt spid="647171">
                                            <p:txEl>
                                              <p:pRg st="7" end="7"/>
                                            </p:txEl>
                                          </p:spTgt>
                                        </p:tgtEl>
                                      </p:cBhvr>
                                    </p:animEffect>
                                  </p:childTnLst>
                                </p:cTn>
                              </p:par>
                              <p:par>
                                <p:cTn id="61" presetID="9" presetClass="emph" presetSubtype="0" nodeType="withEffect">
                                  <p:stCondLst>
                                    <p:cond delay="0"/>
                                  </p:stCondLst>
                                  <p:childTnLst>
                                    <p:set>
                                      <p:cBhvr rctx="PPT">
                                        <p:cTn id="62" dur="indefinite"/>
                                        <p:tgtEl>
                                          <p:spTgt spid="647171">
                                            <p:txEl>
                                              <p:pRg st="6" end="6"/>
                                            </p:txEl>
                                          </p:spTgt>
                                        </p:tgtEl>
                                        <p:attrNameLst>
                                          <p:attrName>style.opacity</p:attrName>
                                        </p:attrNameLst>
                                      </p:cBhvr>
                                      <p:to>
                                        <p:strVal val="0.5"/>
                                      </p:to>
                                    </p:set>
                                    <p:animEffect filter="image" prLst="opacity: 0.5">
                                      <p:cBhvr rctx="IE">
                                        <p:cTn id="63" dur="indefinite"/>
                                        <p:tgtEl>
                                          <p:spTgt spid="647171">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647171">
                                            <p:txEl>
                                              <p:pRg st="9" end="9"/>
                                            </p:txEl>
                                          </p:spTgt>
                                        </p:tgtEl>
                                        <p:attrNameLst>
                                          <p:attrName>style.visibility</p:attrName>
                                        </p:attrNameLst>
                                      </p:cBhvr>
                                      <p:to>
                                        <p:strVal val="visible"/>
                                      </p:to>
                                    </p:set>
                                    <p:animEffect transition="in" filter="fade">
                                      <p:cBhvr>
                                        <p:cTn id="68" dur="500"/>
                                        <p:tgtEl>
                                          <p:spTgt spid="647171">
                                            <p:txEl>
                                              <p:pRg st="9" end="9"/>
                                            </p:txEl>
                                          </p:spTgt>
                                        </p:tgtEl>
                                      </p:cBhvr>
                                    </p:animEffect>
                                  </p:childTnLst>
                                </p:cTn>
                              </p:par>
                              <p:par>
                                <p:cTn id="69" presetID="9" presetClass="emph" presetSubtype="0" nodeType="withEffect">
                                  <p:stCondLst>
                                    <p:cond delay="0"/>
                                  </p:stCondLst>
                                  <p:childTnLst>
                                    <p:set>
                                      <p:cBhvr rctx="PPT">
                                        <p:cTn id="70" dur="indefinite"/>
                                        <p:tgtEl>
                                          <p:spTgt spid="647171">
                                            <p:txEl>
                                              <p:pRg st="7" end="7"/>
                                            </p:txEl>
                                          </p:spTgt>
                                        </p:tgtEl>
                                        <p:attrNameLst>
                                          <p:attrName>style.opacity</p:attrName>
                                        </p:attrNameLst>
                                      </p:cBhvr>
                                      <p:to>
                                        <p:strVal val="0.5"/>
                                      </p:to>
                                    </p:set>
                                    <p:animEffect filter="image" prLst="opacity: 0.5">
                                      <p:cBhvr rctx="IE">
                                        <p:cTn id="71" dur="indefinite"/>
                                        <p:tgtEl>
                                          <p:spTgt spid="647171">
                                            <p:txEl>
                                              <p:pRg st="7" end="7"/>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647171">
                                            <p:txEl>
                                              <p:pRg st="10" end="10"/>
                                            </p:txEl>
                                          </p:spTgt>
                                        </p:tgtEl>
                                        <p:attrNameLst>
                                          <p:attrName>style.visibility</p:attrName>
                                        </p:attrNameLst>
                                      </p:cBhvr>
                                      <p:to>
                                        <p:strVal val="visible"/>
                                      </p:to>
                                    </p:set>
                                    <p:animEffect transition="in" filter="fade">
                                      <p:cBhvr>
                                        <p:cTn id="76" dur="500"/>
                                        <p:tgtEl>
                                          <p:spTgt spid="647171">
                                            <p:txEl>
                                              <p:pRg st="10" end="10"/>
                                            </p:txEl>
                                          </p:spTgt>
                                        </p:tgtEl>
                                      </p:cBhvr>
                                    </p:animEffect>
                                  </p:childTnLst>
                                </p:cTn>
                              </p:par>
                              <p:par>
                                <p:cTn id="77" presetID="9" presetClass="emph" presetSubtype="0" nodeType="withEffect">
                                  <p:stCondLst>
                                    <p:cond delay="0"/>
                                  </p:stCondLst>
                                  <p:childTnLst>
                                    <p:set>
                                      <p:cBhvr rctx="PPT">
                                        <p:cTn id="78" dur="indefinite"/>
                                        <p:tgtEl>
                                          <p:spTgt spid="647171">
                                            <p:txEl>
                                              <p:pRg st="9" end="9"/>
                                            </p:txEl>
                                          </p:spTgt>
                                        </p:tgtEl>
                                        <p:attrNameLst>
                                          <p:attrName>style.opacity</p:attrName>
                                        </p:attrNameLst>
                                      </p:cBhvr>
                                      <p:to>
                                        <p:strVal val="0.5"/>
                                      </p:to>
                                    </p:set>
                                    <p:animEffect filter="image" prLst="opacity: 0.5">
                                      <p:cBhvr rctx="IE">
                                        <p:cTn id="79" dur="indefinite"/>
                                        <p:tgtEl>
                                          <p:spTgt spid="647171">
                                            <p:txEl>
                                              <p:pRg st="9" end="9"/>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647171">
                                            <p:txEl>
                                              <p:pRg st="11" end="11"/>
                                            </p:txEl>
                                          </p:spTgt>
                                        </p:tgtEl>
                                        <p:attrNameLst>
                                          <p:attrName>style.visibility</p:attrName>
                                        </p:attrNameLst>
                                      </p:cBhvr>
                                      <p:to>
                                        <p:strVal val="visible"/>
                                      </p:to>
                                    </p:set>
                                    <p:animEffect transition="in" filter="fade">
                                      <p:cBhvr>
                                        <p:cTn id="84" dur="500"/>
                                        <p:tgtEl>
                                          <p:spTgt spid="647171">
                                            <p:txEl>
                                              <p:pRg st="11" end="11"/>
                                            </p:txEl>
                                          </p:spTgt>
                                        </p:tgtEl>
                                      </p:cBhvr>
                                    </p:animEffect>
                                  </p:childTnLst>
                                </p:cTn>
                              </p:par>
                              <p:par>
                                <p:cTn id="85" presetID="9" presetClass="emph" presetSubtype="0" nodeType="withEffect">
                                  <p:stCondLst>
                                    <p:cond delay="0"/>
                                  </p:stCondLst>
                                  <p:childTnLst>
                                    <p:set>
                                      <p:cBhvr rctx="PPT">
                                        <p:cTn id="86" dur="indefinite"/>
                                        <p:tgtEl>
                                          <p:spTgt spid="647171">
                                            <p:txEl>
                                              <p:pRg st="10" end="10"/>
                                            </p:txEl>
                                          </p:spTgt>
                                        </p:tgtEl>
                                        <p:attrNameLst>
                                          <p:attrName>style.opacity</p:attrName>
                                        </p:attrNameLst>
                                      </p:cBhvr>
                                      <p:to>
                                        <p:strVal val="0.5"/>
                                      </p:to>
                                    </p:set>
                                    <p:animEffect filter="image" prLst="opacity: 0.5">
                                      <p:cBhvr rctx="IE">
                                        <p:cTn id="87" dur="indefinite"/>
                                        <p:tgtEl>
                                          <p:spTgt spid="647171">
                                            <p:txEl>
                                              <p:pRg st="10" end="1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647171">
                                            <p:txEl>
                                              <p:pRg st="12" end="12"/>
                                            </p:txEl>
                                          </p:spTgt>
                                        </p:tgtEl>
                                        <p:attrNameLst>
                                          <p:attrName>style.visibility</p:attrName>
                                        </p:attrNameLst>
                                      </p:cBhvr>
                                      <p:to>
                                        <p:strVal val="visible"/>
                                      </p:to>
                                    </p:set>
                                    <p:animEffect transition="in" filter="fade">
                                      <p:cBhvr>
                                        <p:cTn id="92" dur="500"/>
                                        <p:tgtEl>
                                          <p:spTgt spid="647171">
                                            <p:txEl>
                                              <p:pRg st="12" end="12"/>
                                            </p:txEl>
                                          </p:spTgt>
                                        </p:tgtEl>
                                      </p:cBhvr>
                                    </p:animEffect>
                                  </p:childTnLst>
                                </p:cTn>
                              </p:par>
                              <p:par>
                                <p:cTn id="93" presetID="9" presetClass="emph" presetSubtype="0" nodeType="withEffect">
                                  <p:stCondLst>
                                    <p:cond delay="0"/>
                                  </p:stCondLst>
                                  <p:childTnLst>
                                    <p:set>
                                      <p:cBhvr rctx="PPT">
                                        <p:cTn id="94" dur="indefinite"/>
                                        <p:tgtEl>
                                          <p:spTgt spid="647171">
                                            <p:txEl>
                                              <p:pRg st="11" end="11"/>
                                            </p:txEl>
                                          </p:spTgt>
                                        </p:tgtEl>
                                        <p:attrNameLst>
                                          <p:attrName>style.opacity</p:attrName>
                                        </p:attrNameLst>
                                      </p:cBhvr>
                                      <p:to>
                                        <p:strVal val="0.5"/>
                                      </p:to>
                                    </p:set>
                                    <p:animEffect filter="image" prLst="opacity: 0.5">
                                      <p:cBhvr rctx="IE">
                                        <p:cTn id="95" dur="indefinite"/>
                                        <p:tgtEl>
                                          <p:spTgt spid="647171">
                                            <p:txEl>
                                              <p:pRg st="11" end="11"/>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nodeType="clickEffect">
                                  <p:stCondLst>
                                    <p:cond delay="0"/>
                                  </p:stCondLst>
                                  <p:childTnLst>
                                    <p:set>
                                      <p:cBhvr>
                                        <p:cTn id="99" dur="1" fill="hold">
                                          <p:stCondLst>
                                            <p:cond delay="0"/>
                                          </p:stCondLst>
                                        </p:cTn>
                                        <p:tgtEl>
                                          <p:spTgt spid="647171">
                                            <p:txEl>
                                              <p:pRg st="13" end="13"/>
                                            </p:txEl>
                                          </p:spTgt>
                                        </p:tgtEl>
                                        <p:attrNameLst>
                                          <p:attrName>style.visibility</p:attrName>
                                        </p:attrNameLst>
                                      </p:cBhvr>
                                      <p:to>
                                        <p:strVal val="visible"/>
                                      </p:to>
                                    </p:set>
                                    <p:animEffect transition="in" filter="fade">
                                      <p:cBhvr>
                                        <p:cTn id="100" dur="500"/>
                                        <p:tgtEl>
                                          <p:spTgt spid="647171">
                                            <p:txEl>
                                              <p:pRg st="13" end="13"/>
                                            </p:txEl>
                                          </p:spTgt>
                                        </p:tgtEl>
                                      </p:cBhvr>
                                    </p:animEffect>
                                  </p:childTnLst>
                                </p:cTn>
                              </p:par>
                              <p:par>
                                <p:cTn id="101" presetID="9" presetClass="emph" presetSubtype="0" nodeType="withEffect">
                                  <p:stCondLst>
                                    <p:cond delay="0"/>
                                  </p:stCondLst>
                                  <p:childTnLst>
                                    <p:set>
                                      <p:cBhvr rctx="PPT">
                                        <p:cTn id="102" dur="indefinite"/>
                                        <p:tgtEl>
                                          <p:spTgt spid="647171">
                                            <p:txEl>
                                              <p:pRg st="12" end="12"/>
                                            </p:txEl>
                                          </p:spTgt>
                                        </p:tgtEl>
                                        <p:attrNameLst>
                                          <p:attrName>style.opacity</p:attrName>
                                        </p:attrNameLst>
                                      </p:cBhvr>
                                      <p:to>
                                        <p:strVal val="0.5"/>
                                      </p:to>
                                    </p:set>
                                    <p:animEffect filter="image" prLst="opacity: 0.5">
                                      <p:cBhvr rctx="IE">
                                        <p:cTn id="103" dur="indefinite"/>
                                        <p:tgtEl>
                                          <p:spTgt spid="647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4"/>
          <p:cNvSpPr>
            <a:spLocks noGrp="1"/>
          </p:cNvSpPr>
          <p:nvPr>
            <p:ph type="sldNum" sz="quarter" idx="12"/>
          </p:nvPr>
        </p:nvSpPr>
        <p:spPr>
          <a:xfrm>
            <a:off x="468313" y="6237288"/>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algn="l">
              <a:lnSpc>
                <a:spcPts val="1400"/>
              </a:lnSpc>
            </a:pPr>
            <a:fld id="{894D1F36-2C64-47D3-9545-5B43B05637DA}" type="slidenum">
              <a:rPr lang="fr-FR" smtClean="0">
                <a:solidFill>
                  <a:srgbClr val="00A6C8"/>
                </a:solidFill>
                <a:latin typeface="Verdana" pitchFamily="34" charset="0"/>
              </a:rPr>
              <a:pPr algn="l">
                <a:lnSpc>
                  <a:spcPts val="1400"/>
                </a:lnSpc>
              </a:pPr>
              <a:t>28</a:t>
            </a:fld>
            <a:endParaRPr lang="fr-FR" smtClean="0">
              <a:solidFill>
                <a:srgbClr val="00A6C8"/>
              </a:solidFill>
              <a:latin typeface="Verdana" pitchFamily="34" charset="0"/>
            </a:endParaRPr>
          </a:p>
        </p:txBody>
      </p:sp>
      <p:sp>
        <p:nvSpPr>
          <p:cNvPr id="70" name="Rectangle 3"/>
          <p:cNvSpPr>
            <a:spLocks noChangeArrowheads="1"/>
          </p:cNvSpPr>
          <p:nvPr/>
        </p:nvSpPr>
        <p:spPr bwMode="auto">
          <a:xfrm>
            <a:off x="3779267" y="2419350"/>
            <a:ext cx="1728837" cy="504825"/>
          </a:xfrm>
          <a:prstGeom prst="rect">
            <a:avLst/>
          </a:prstGeom>
          <a:solidFill>
            <a:srgbClr val="AEDCBC"/>
          </a:solidFill>
          <a:ln w="9525">
            <a:solidFill>
              <a:srgbClr val="000066"/>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0066"/>
                </a:solidFill>
                <a:effectLst/>
                <a:uLnTx/>
                <a:uFillTx/>
              </a:rPr>
              <a:t>Programme</a:t>
            </a:r>
          </a:p>
        </p:txBody>
      </p:sp>
      <p:sp>
        <p:nvSpPr>
          <p:cNvPr id="71" name="Oval 4"/>
          <p:cNvSpPr>
            <a:spLocks noChangeArrowheads="1"/>
          </p:cNvSpPr>
          <p:nvPr/>
        </p:nvSpPr>
        <p:spPr bwMode="auto">
          <a:xfrm>
            <a:off x="1727200" y="1771650"/>
            <a:ext cx="5688013" cy="3600450"/>
          </a:xfrm>
          <a:prstGeom prst="ellipse">
            <a:avLst/>
          </a:prstGeom>
          <a:noFill/>
          <a:ln w="38100">
            <a:solidFill>
              <a:srgbClr val="2D8B2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smtClean="0">
              <a:ln>
                <a:noFill/>
              </a:ln>
              <a:solidFill>
                <a:srgbClr val="00006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smtClean="0">
              <a:ln>
                <a:noFill/>
              </a:ln>
              <a:solidFill>
                <a:srgbClr val="00006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srgbClr val="000066"/>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2D8B2F"/>
                </a:solidFill>
                <a:effectLst/>
                <a:uLnTx/>
                <a:uFillTx/>
              </a:rPr>
              <a:t>Environment</a:t>
            </a:r>
          </a:p>
        </p:txBody>
      </p:sp>
      <p:grpSp>
        <p:nvGrpSpPr>
          <p:cNvPr id="72" name="Group 5"/>
          <p:cNvGrpSpPr>
            <a:grpSpLocks/>
          </p:cNvGrpSpPr>
          <p:nvPr/>
        </p:nvGrpSpPr>
        <p:grpSpPr bwMode="auto">
          <a:xfrm>
            <a:off x="1331913" y="2636838"/>
            <a:ext cx="2736850" cy="1655762"/>
            <a:chOff x="1020" y="1979"/>
            <a:chExt cx="1724" cy="1043"/>
          </a:xfrm>
        </p:grpSpPr>
        <p:sp>
          <p:nvSpPr>
            <p:cNvPr id="73" name="AutoShape 6"/>
            <p:cNvSpPr>
              <a:spLocks noChangeArrowheads="1"/>
            </p:cNvSpPr>
            <p:nvPr/>
          </p:nvSpPr>
          <p:spPr bwMode="auto">
            <a:xfrm>
              <a:off x="1020" y="1979"/>
              <a:ext cx="1406" cy="1043"/>
            </a:xfrm>
            <a:prstGeom prst="curvedRightArrow">
              <a:avLst>
                <a:gd name="adj1" fmla="val 20000"/>
                <a:gd name="adj2" fmla="val 40000"/>
                <a:gd name="adj3" fmla="val 44934"/>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4" name="Text Box 7"/>
            <p:cNvSpPr txBox="1">
              <a:spLocks noChangeArrowheads="1"/>
            </p:cNvSpPr>
            <p:nvPr/>
          </p:nvSpPr>
          <p:spPr bwMode="auto">
            <a:xfrm>
              <a:off x="1292" y="2337"/>
              <a:ext cx="14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000066"/>
                  </a:solidFill>
                  <a:effectLst/>
                  <a:uLnTx/>
                  <a:uFillTx/>
                  <a:latin typeface="Arial" pitchFamily="34" charset="0"/>
                  <a:ea typeface="ＭＳ Ｐゴシック" pitchFamily="34" charset="-128"/>
                </a:rPr>
                <a:t>Impacts generated</a:t>
              </a:r>
            </a:p>
          </p:txBody>
        </p:sp>
      </p:grpSp>
      <p:sp>
        <p:nvSpPr>
          <p:cNvPr id="75" name="AutoShape 11"/>
          <p:cNvSpPr>
            <a:spLocks noChangeArrowheads="1"/>
          </p:cNvSpPr>
          <p:nvPr/>
        </p:nvSpPr>
        <p:spPr bwMode="auto">
          <a:xfrm>
            <a:off x="468313" y="2132013"/>
            <a:ext cx="1655762" cy="792162"/>
          </a:xfrm>
          <a:prstGeom prst="wedgeRoundRectCallout">
            <a:avLst>
              <a:gd name="adj1" fmla="val 84241"/>
              <a:gd name="adj2" fmla="val 103023"/>
              <a:gd name="adj3" fmla="val 16667"/>
            </a:avLst>
          </a:prstGeom>
          <a:solidFill>
            <a:srgbClr val="57B826"/>
          </a:solidFill>
          <a:ln w="9525">
            <a:solidFill>
              <a:srgbClr val="000066"/>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smtClean="0">
                <a:ln>
                  <a:noFill/>
                </a:ln>
                <a:solidFill>
                  <a:srgbClr val="000066"/>
                </a:solidFill>
                <a:effectLst/>
                <a:uLnTx/>
                <a:uFillTx/>
              </a:rPr>
              <a:t>SEA / Formulation study</a:t>
            </a:r>
          </a:p>
        </p:txBody>
      </p:sp>
      <p:grpSp>
        <p:nvGrpSpPr>
          <p:cNvPr id="76" name="Group 15"/>
          <p:cNvGrpSpPr>
            <a:grpSpLocks/>
          </p:cNvGrpSpPr>
          <p:nvPr/>
        </p:nvGrpSpPr>
        <p:grpSpPr bwMode="auto">
          <a:xfrm>
            <a:off x="5003800" y="2419350"/>
            <a:ext cx="3097213" cy="1800225"/>
            <a:chOff x="2925" y="1842"/>
            <a:chExt cx="1951" cy="1134"/>
          </a:xfrm>
        </p:grpSpPr>
        <p:sp>
          <p:nvSpPr>
            <p:cNvPr id="77" name="AutoShape 16"/>
            <p:cNvSpPr>
              <a:spLocks noChangeArrowheads="1"/>
            </p:cNvSpPr>
            <p:nvPr/>
          </p:nvSpPr>
          <p:spPr bwMode="auto">
            <a:xfrm rot="10800000">
              <a:off x="3334" y="1842"/>
              <a:ext cx="1542" cy="1134"/>
            </a:xfrm>
            <a:prstGeom prst="curvedRightArrow">
              <a:avLst>
                <a:gd name="adj1" fmla="val 20000"/>
                <a:gd name="adj2" fmla="val 40000"/>
                <a:gd name="adj3" fmla="val 45326"/>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8" name="Text Box 17"/>
            <p:cNvSpPr txBox="1">
              <a:spLocks noChangeArrowheads="1"/>
            </p:cNvSpPr>
            <p:nvPr/>
          </p:nvSpPr>
          <p:spPr bwMode="auto">
            <a:xfrm>
              <a:off x="2925" y="2337"/>
              <a:ext cx="18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000066"/>
                  </a:solidFill>
                  <a:effectLst/>
                  <a:uLnTx/>
                  <a:uFillTx/>
                  <a:latin typeface="Arial" pitchFamily="34" charset="0"/>
                  <a:ea typeface="ＭＳ Ｐゴシック" pitchFamily="34" charset="-128"/>
                </a:rPr>
                <a:t>Opportunities, risks &amp; constraints</a:t>
              </a:r>
            </a:p>
          </p:txBody>
        </p:sp>
      </p:grpSp>
      <p:sp>
        <p:nvSpPr>
          <p:cNvPr id="79" name="AutoShape 12"/>
          <p:cNvSpPr>
            <a:spLocks noChangeArrowheads="1"/>
          </p:cNvSpPr>
          <p:nvPr/>
        </p:nvSpPr>
        <p:spPr bwMode="auto">
          <a:xfrm>
            <a:off x="7019925" y="1628775"/>
            <a:ext cx="1836738" cy="790575"/>
          </a:xfrm>
          <a:prstGeom prst="wedgeRoundRectCallout">
            <a:avLst>
              <a:gd name="adj1" fmla="val -97389"/>
              <a:gd name="adj2" fmla="val 199606"/>
              <a:gd name="adj3" fmla="val 16667"/>
            </a:avLst>
          </a:prstGeom>
          <a:solidFill>
            <a:srgbClr val="57B826"/>
          </a:solidFill>
          <a:ln w="9525">
            <a:solidFill>
              <a:srgbClr val="000066"/>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000066"/>
                </a:solidFill>
                <a:effectLst/>
                <a:uLnTx/>
                <a:uFillTx/>
              </a:rPr>
              <a:t>SEA / Formulation study</a:t>
            </a:r>
          </a:p>
        </p:txBody>
      </p:sp>
      <p:sp>
        <p:nvSpPr>
          <p:cNvPr id="80" name="Rektangel 4"/>
          <p:cNvSpPr>
            <a:spLocks noChangeArrowheads="1"/>
          </p:cNvSpPr>
          <p:nvPr/>
        </p:nvSpPr>
        <p:spPr bwMode="auto">
          <a:xfrm>
            <a:off x="0" y="566124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1" indent="0"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smtClean="0">
                <a:ln>
                  <a:noFill/>
                </a:ln>
                <a:solidFill>
                  <a:srgbClr val="000000"/>
                </a:solidFill>
                <a:effectLst/>
                <a:uLnTx/>
                <a:uFillTx/>
              </a:rPr>
              <a:t>The potential (positive and negative) impacts of the PPP on the environment</a:t>
            </a:r>
          </a:p>
        </p:txBody>
      </p:sp>
      <p:sp>
        <p:nvSpPr>
          <p:cNvPr id="81" name="Rektangel 5"/>
          <p:cNvSpPr>
            <a:spLocks noChangeArrowheads="1"/>
          </p:cNvSpPr>
          <p:nvPr/>
        </p:nvSpPr>
        <p:spPr bwMode="auto">
          <a:xfrm>
            <a:off x="4896544" y="564991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1" indent="0"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smtClean="0">
                <a:ln>
                  <a:noFill/>
                </a:ln>
                <a:solidFill>
                  <a:srgbClr val="000000"/>
                </a:solidFill>
                <a:effectLst/>
                <a:uLnTx/>
                <a:uFillTx/>
              </a:rPr>
              <a:t>The (positive and negative) environmental conditions that may affect the effectiveness, efficiency, sustainability or impact of the PPP</a:t>
            </a:r>
          </a:p>
        </p:txBody>
      </p:sp>
      <p:sp>
        <p:nvSpPr>
          <p:cNvPr id="82" name="Rectangle 2"/>
          <p:cNvSpPr>
            <a:spLocks noGrp="1" noChangeArrowheads="1"/>
          </p:cNvSpPr>
          <p:nvPr>
            <p:ph type="title"/>
          </p:nvPr>
        </p:nvSpPr>
        <p:spPr>
          <a:xfrm>
            <a:off x="395536" y="0"/>
            <a:ext cx="8229600" cy="936625"/>
          </a:xfrm>
        </p:spPr>
        <p:txBody>
          <a:bodyPr/>
          <a:lstStyle/>
          <a:p>
            <a:pPr indent="0" eaLnBrk="1" hangingPunct="1"/>
            <a:r>
              <a:rPr lang="en-GB" dirty="0" smtClean="0">
                <a:solidFill>
                  <a:schemeClr val="bg1"/>
                </a:solidFill>
                <a:ea typeface="ＭＳ Ｐゴシック" pitchFamily="-1" charset="-128"/>
                <a:cs typeface="ＭＳ Ｐゴシック" pitchFamily="-1" charset="-128"/>
              </a:rPr>
              <a:t>SEA or Formulation </a:t>
            </a:r>
            <a:r>
              <a:rPr lang="en-GB" dirty="0" smtClean="0">
                <a:solidFill>
                  <a:schemeClr val="bg1"/>
                </a:solidFill>
                <a:ea typeface="ＭＳ Ｐゴシック" pitchFamily="-1" charset="-128"/>
                <a:cs typeface="ＭＳ Ｐゴシック" pitchFamily="-1" charset="-128"/>
              </a:rPr>
              <a:t>study </a:t>
            </a:r>
            <a:r>
              <a:rPr lang="en-GB" dirty="0" smtClean="0">
                <a:solidFill>
                  <a:srgbClr val="00B050"/>
                </a:solidFill>
                <a:ea typeface="ＭＳ Ｐゴシック" pitchFamily="-1" charset="-128"/>
                <a:cs typeface="ＭＳ Ｐゴシック" pitchFamily="-1" charset="-128"/>
              </a:rPr>
              <a:t>– not sure I "get" this slide…</a:t>
            </a:r>
            <a:endParaRPr lang="en-GB" dirty="0">
              <a:solidFill>
                <a:srgbClr val="00B050"/>
              </a:solidFill>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0"/>
                                  </p:stCondLst>
                                  <p:childTnLst>
                                    <p:set>
                                      <p:cBhvr>
                                        <p:cTn id="11" dur="1" fill="hold">
                                          <p:stCondLst>
                                            <p:cond delay="0"/>
                                          </p:stCondLst>
                                        </p:cTn>
                                        <p:tgtEl>
                                          <p:spTgt spid="7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200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9" grpId="0" animBg="1"/>
      <p:bldP spid="80" grpId="0"/>
      <p:bldP spid="8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F614CE59-8C5A-B746-954D-4C904C6F1737}" type="slidenum">
              <a:rPr lang="fr-FR"/>
              <a:pPr algn="l" eaLnBrk="0" hangingPunct="0">
                <a:lnSpc>
                  <a:spcPts val="1400"/>
                </a:lnSpc>
              </a:pPr>
              <a:t>29</a:t>
            </a:fld>
            <a:endParaRPr lang="fr-FR"/>
          </a:p>
        </p:txBody>
      </p:sp>
      <p:sp>
        <p:nvSpPr>
          <p:cNvPr id="51203" name="Rectangle 2"/>
          <p:cNvSpPr>
            <a:spLocks noGrp="1" noChangeArrowheads="1"/>
          </p:cNvSpPr>
          <p:nvPr>
            <p:ph type="title"/>
          </p:nvPr>
        </p:nvSpPr>
        <p:spPr>
          <a:xfrm>
            <a:off x="395536" y="0"/>
            <a:ext cx="8229600" cy="936625"/>
          </a:xfrm>
        </p:spPr>
        <p:txBody>
          <a:bodyPr/>
          <a:lstStyle/>
          <a:p>
            <a:pPr indent="0" eaLnBrk="1" hangingPunct="1"/>
            <a:r>
              <a:rPr lang="en-GB" dirty="0">
                <a:solidFill>
                  <a:schemeClr val="bg1"/>
                </a:solidFill>
                <a:ea typeface="ＭＳ Ｐゴシック" pitchFamily="-1" charset="-128"/>
                <a:cs typeface="ＭＳ Ｐゴシック" pitchFamily="-1" charset="-128"/>
              </a:rPr>
              <a:t>Formulation </a:t>
            </a:r>
            <a:r>
              <a:rPr lang="en-GB" dirty="0" smtClean="0">
                <a:solidFill>
                  <a:schemeClr val="bg1"/>
                </a:solidFill>
                <a:ea typeface="ＭＳ Ｐゴシック" pitchFamily="-1" charset="-128"/>
                <a:cs typeface="ＭＳ Ｐゴシック" pitchFamily="-1" charset="-128"/>
              </a:rPr>
              <a:t>phase and </a:t>
            </a:r>
            <a:r>
              <a:rPr lang="en-GB" dirty="0">
                <a:solidFill>
                  <a:schemeClr val="bg1"/>
                </a:solidFill>
                <a:ea typeface="ＭＳ Ｐゴシック" pitchFamily="-1" charset="-128"/>
                <a:cs typeface="ＭＳ Ｐゴシック" pitchFamily="-1" charset="-128"/>
              </a:rPr>
              <a:t>environmental integration</a:t>
            </a:r>
          </a:p>
        </p:txBody>
      </p:sp>
      <p:sp>
        <p:nvSpPr>
          <p:cNvPr id="647171" name="Rectangle 3"/>
          <p:cNvSpPr>
            <a:spLocks noGrp="1" noChangeArrowheads="1"/>
          </p:cNvSpPr>
          <p:nvPr>
            <p:ph type="body" idx="1"/>
          </p:nvPr>
        </p:nvSpPr>
        <p:spPr>
          <a:xfrm>
            <a:off x="395536" y="1412776"/>
            <a:ext cx="8229600" cy="3529013"/>
          </a:xfrm>
        </p:spPr>
        <p:txBody>
          <a:bodyPr/>
          <a:lstStyle/>
          <a:p>
            <a:pPr marL="381000" indent="-381000" eaLnBrk="1" hangingPunct="1">
              <a:buFontTx/>
              <a:buAutoNum type="arabicPeriod"/>
            </a:pPr>
            <a:r>
              <a:rPr lang="en-GB" sz="2400" b="1" dirty="0" smtClean="0">
                <a:solidFill>
                  <a:srgbClr val="00B050"/>
                </a:solidFill>
                <a:ea typeface="ＭＳ Ｐゴシック" pitchFamily="-1" charset="-128"/>
                <a:cs typeface="ＭＳ Ｐゴシック" pitchFamily="-1" charset="-128"/>
              </a:rPr>
              <a:t>Lay out…  - incorporate in a previous slide perhaps?</a:t>
            </a:r>
            <a:endParaRPr lang="en-GB" sz="2400" b="1" dirty="0">
              <a:solidFill>
                <a:srgbClr val="00B050"/>
              </a:solidFill>
              <a:ea typeface="ＭＳ Ｐゴシック" pitchFamily="-1" charset="-128"/>
              <a:cs typeface="ＭＳ Ｐゴシック" pitchFamily="-1" charset="-128"/>
            </a:endParaRPr>
          </a:p>
          <a:p>
            <a:pPr marL="381000" indent="-381000" eaLnBrk="1" hangingPunct="1">
              <a:buFontTx/>
              <a:buAutoNum type="arabicPeriod"/>
            </a:pPr>
            <a:r>
              <a:rPr lang="en-GB" sz="2400" dirty="0" smtClean="0">
                <a:ea typeface="ＭＳ Ｐゴシック" pitchFamily="-1" charset="-128"/>
                <a:cs typeface="ＭＳ Ｐゴシック" pitchFamily="-1" charset="-128"/>
              </a:rPr>
              <a:t>Some sector </a:t>
            </a:r>
            <a:r>
              <a:rPr lang="en-GB" sz="2400" dirty="0">
                <a:ea typeface="ＭＳ Ｐゴシック" pitchFamily="-1" charset="-128"/>
                <a:cs typeface="ＭＳ Ｐゴシック" pitchFamily="-1" charset="-128"/>
              </a:rPr>
              <a:t>programmes </a:t>
            </a:r>
            <a:r>
              <a:rPr lang="en-GB" sz="2400" dirty="0" smtClean="0">
                <a:ea typeface="ＭＳ Ｐゴシック" pitchFamily="-1" charset="-128"/>
                <a:cs typeface="ＭＳ Ｐゴシック" pitchFamily="-1" charset="-128"/>
              </a:rPr>
              <a:t>require </a:t>
            </a:r>
            <a:r>
              <a:rPr lang="en-GB" sz="2400" dirty="0">
                <a:ea typeface="ＭＳ Ｐゴシック" pitchFamily="-1" charset="-128"/>
                <a:cs typeface="ＭＳ Ｐゴシック" pitchFamily="-1" charset="-128"/>
              </a:rPr>
              <a:t>an </a:t>
            </a:r>
            <a:r>
              <a:rPr lang="en-GB" sz="2400" dirty="0" smtClean="0">
                <a:ea typeface="ＭＳ Ｐゴシック" pitchFamily="-1" charset="-128"/>
                <a:cs typeface="ＭＳ Ｐゴシック" pitchFamily="-1" charset="-128"/>
              </a:rPr>
              <a:t>SEA, others do not</a:t>
            </a:r>
            <a:endParaRPr lang="en-GB" sz="2400" dirty="0">
              <a:ea typeface="ＭＳ Ｐゴシック" pitchFamily="-1" charset="-128"/>
              <a:cs typeface="ＭＳ Ｐゴシック" pitchFamily="-1" charset="-128"/>
            </a:endParaRPr>
          </a:p>
          <a:p>
            <a:pPr marL="381000" indent="-381000" eaLnBrk="1" hangingPunct="1">
              <a:spcBef>
                <a:spcPct val="50000"/>
              </a:spcBef>
              <a:buFontTx/>
              <a:buAutoNum type="arabicPeriod"/>
            </a:pPr>
            <a:endParaRPr lang="en-GB" sz="2400" dirty="0" smtClean="0">
              <a:ea typeface="ＭＳ Ｐゴシック" pitchFamily="-1" charset="-128"/>
              <a:cs typeface="ＭＳ Ｐゴシック" pitchFamily="-1" charset="-128"/>
            </a:endParaRPr>
          </a:p>
          <a:p>
            <a:pPr marL="381000" indent="-381000" eaLnBrk="1" hangingPunct="1">
              <a:spcBef>
                <a:spcPct val="50000"/>
              </a:spcBef>
              <a:buFontTx/>
              <a:buAutoNum type="arabicPeriod"/>
            </a:pPr>
            <a:r>
              <a:rPr lang="en-GB" sz="2400" dirty="0" smtClean="0">
                <a:ea typeface="ＭＳ Ｐゴシック" pitchFamily="-1" charset="-128"/>
                <a:cs typeface="ＭＳ Ｐゴシック" pitchFamily="-1" charset="-128"/>
              </a:rPr>
              <a:t>In </a:t>
            </a:r>
            <a:r>
              <a:rPr lang="en-GB" sz="2400" dirty="0">
                <a:ea typeface="ＭＳ Ｐゴシック" pitchFamily="-1" charset="-128"/>
                <a:cs typeface="ＭＳ Ｐゴシック" pitchFamily="-1" charset="-128"/>
              </a:rPr>
              <a:t>both cases: Action Fiche (+ Technical and administrative provisions to be attached to the Financing Agreement</a:t>
            </a:r>
            <a:r>
              <a:rPr lang="en-GB" sz="1800" dirty="0" smtClean="0">
                <a:ea typeface="ＭＳ Ｐゴシック" pitchFamily="-1" charset="-128"/>
                <a:cs typeface="ＭＳ Ｐゴシック" pitchFamily="-1" charset="-128"/>
              </a:rPr>
              <a:t>)</a:t>
            </a:r>
          </a:p>
          <a:p>
            <a:pPr marL="381000" indent="-381000" eaLnBrk="1" hangingPunct="1">
              <a:spcBef>
                <a:spcPct val="50000"/>
              </a:spcBef>
              <a:buFontTx/>
              <a:buAutoNum type="arabicPeriod"/>
            </a:pPr>
            <a:endParaRPr lang="en-GB" sz="1800" dirty="0">
              <a:ea typeface="ＭＳ Ｐゴシック" pitchFamily="-1" charset="-128"/>
              <a:cs typeface="ＭＳ Ｐゴシック" pitchFamily="-1" charset="-128"/>
            </a:endParaRPr>
          </a:p>
          <a:p>
            <a:pPr marL="381000" indent="-381000" eaLnBrk="1" hangingPunct="1">
              <a:spcBef>
                <a:spcPct val="50000"/>
              </a:spcBef>
              <a:buFontTx/>
              <a:buAutoNum type="arabicPeriod"/>
            </a:pPr>
            <a:r>
              <a:rPr lang="en-GB" sz="1800" dirty="0">
                <a:ea typeface="ＭＳ Ｐゴシック" pitchFamily="-1" charset="-128"/>
                <a:cs typeface="ＭＳ Ｐゴシック" pitchFamily="-1" charset="-128"/>
              </a:rPr>
              <a:t>Annex 4 of the Guidelines identifies the environmental issues to be considered in SPSP formulation studies</a:t>
            </a:r>
          </a:p>
          <a:p>
            <a:pPr marL="381000" indent="-381000" eaLnBrk="1" hangingPunct="1">
              <a:spcBef>
                <a:spcPct val="50000"/>
              </a:spcBef>
              <a:buFontTx/>
              <a:buAutoNum type="arabicPeriod"/>
            </a:pPr>
            <a:endParaRPr lang="en-GB" sz="1800" dirty="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71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dirty="0">
                <a:ea typeface="ＭＳ Ｐゴシック" pitchFamily="-1" charset="-128"/>
                <a:cs typeface="ＭＳ Ｐゴシック" pitchFamily="-1" charset="-128"/>
              </a:rPr>
              <a:t>Socio-economic </a:t>
            </a:r>
            <a:r>
              <a:rPr lang="en-GB" dirty="0" smtClean="0">
                <a:ea typeface="ＭＳ Ｐゴシック" pitchFamily="-1" charset="-128"/>
                <a:cs typeface="ＭＳ Ｐゴシック" pitchFamily="-1" charset="-128"/>
              </a:rPr>
              <a:t>uncertainties:</a:t>
            </a:r>
            <a:br>
              <a:rPr lang="en-GB" dirty="0" smtClean="0">
                <a:ea typeface="ＭＳ Ｐゴシック" pitchFamily="-1" charset="-128"/>
                <a:cs typeface="ＭＳ Ｐゴシック" pitchFamily="-1" charset="-128"/>
              </a:rPr>
            </a:br>
            <a:r>
              <a:rPr lang="en-GB" dirty="0">
                <a:ea typeface="ＭＳ Ｐゴシック" pitchFamily="-1" charset="-128"/>
                <a:cs typeface="ＭＳ Ｐゴシック" pitchFamily="-1" charset="-128"/>
              </a:rPr>
              <a:t/>
            </a:r>
            <a:br>
              <a:rPr lang="en-GB" dirty="0">
                <a:ea typeface="ＭＳ Ｐゴシック" pitchFamily="-1" charset="-128"/>
                <a:cs typeface="ＭＳ Ｐゴシック" pitchFamily="-1" charset="-128"/>
              </a:rPr>
            </a:br>
            <a:endParaRPr lang="en-GB" dirty="0">
              <a:ea typeface="ＭＳ Ｐゴシック" pitchFamily="-1" charset="-128"/>
              <a:cs typeface="ＭＳ Ｐゴシック" pitchFamily="-1" charset="-128"/>
            </a:endParaRPr>
          </a:p>
        </p:txBody>
      </p:sp>
      <p:sp>
        <p:nvSpPr>
          <p:cNvPr id="21507" name="Content Placeholder 2"/>
          <p:cNvSpPr>
            <a:spLocks noGrp="1"/>
          </p:cNvSpPr>
          <p:nvPr>
            <p:ph idx="1"/>
          </p:nvPr>
        </p:nvSpPr>
        <p:spPr>
          <a:xfrm>
            <a:off x="451048" y="4149080"/>
            <a:ext cx="8153400" cy="4800600"/>
          </a:xfrm>
        </p:spPr>
        <p:txBody>
          <a:bodyPr/>
          <a:lstStyle/>
          <a:p>
            <a:pPr lvl="1"/>
            <a:r>
              <a:rPr lang="en-GB" i="1" dirty="0" smtClean="0"/>
              <a:t>Influence </a:t>
            </a:r>
            <a:r>
              <a:rPr lang="en-GB" i="1" dirty="0"/>
              <a:t>the level of future emissions and thus the magnitude of climate </a:t>
            </a:r>
            <a:r>
              <a:rPr lang="en-GB" i="1" dirty="0" smtClean="0"/>
              <a:t>change and environmental worsening</a:t>
            </a:r>
          </a:p>
          <a:p>
            <a:pPr lvl="1"/>
            <a:r>
              <a:rPr lang="en-GB" i="1" dirty="0" smtClean="0"/>
              <a:t>Create </a:t>
            </a:r>
            <a:r>
              <a:rPr lang="en-GB" i="1" dirty="0"/>
              <a:t>uncertainties about future vulnerability to climate </a:t>
            </a:r>
            <a:r>
              <a:rPr lang="en-GB" i="1" dirty="0" smtClean="0"/>
              <a:t>change </a:t>
            </a:r>
            <a:r>
              <a:rPr lang="en-GB" i="1" dirty="0" smtClean="0">
                <a:solidFill>
                  <a:srgbClr val="00B050"/>
                </a:solidFill>
              </a:rPr>
              <a:t>(possibly need to reword these last two bullet points – not sure I understand them)</a:t>
            </a:r>
            <a:endParaRPr lang="en-GB" i="1" dirty="0">
              <a:solidFill>
                <a:srgbClr val="00B050"/>
              </a:solidFill>
            </a:endParaRPr>
          </a:p>
          <a:p>
            <a:pPr lvl="1"/>
            <a:endParaRPr lang="en-GB" dirty="0" smtClean="0"/>
          </a:p>
          <a:p>
            <a:pPr lvl="1"/>
            <a:endParaRPr lang="en-GB" dirty="0" smtClean="0"/>
          </a:p>
        </p:txBody>
      </p:sp>
      <p:sp>
        <p:nvSpPr>
          <p:cNvPr id="21508" name="Slide Number Placeholder 3"/>
          <p:cNvSpPr>
            <a:spLocks noGrp="1"/>
          </p:cNvSpPr>
          <p:nvPr>
            <p:ph type="sldNum" sz="quarter" idx="12"/>
          </p:nvPr>
        </p:nvSpPr>
        <p:spPr>
          <a:noFill/>
        </p:spPr>
        <p:txBody>
          <a:bodyPr/>
          <a:lstStyle/>
          <a:p>
            <a:fld id="{03087F75-DA39-BF40-89E5-BF0EBB550DD1}" type="slidenum">
              <a:rPr lang="en-US"/>
              <a:pPr/>
              <a:t>3</a:t>
            </a:fld>
            <a:endParaRPr lang="en-US"/>
          </a:p>
        </p:txBody>
      </p:sp>
      <p:sp>
        <p:nvSpPr>
          <p:cNvPr id="5" name="Rektangel 4"/>
          <p:cNvSpPr/>
          <p:nvPr/>
        </p:nvSpPr>
        <p:spPr>
          <a:xfrm>
            <a:off x="431944" y="1988840"/>
            <a:ext cx="6172200" cy="1877437"/>
          </a:xfrm>
          <a:prstGeom prst="rect">
            <a:avLst/>
          </a:prstGeom>
        </p:spPr>
        <p:txBody>
          <a:bodyPr wrap="square">
            <a:spAutoFit/>
          </a:bodyPr>
          <a:lstStyle/>
          <a:p>
            <a:pPr marL="742950" lvl="1" indent="-285750" eaLnBrk="0" hangingPunct="0">
              <a:spcBef>
                <a:spcPct val="20000"/>
              </a:spcBef>
              <a:buClr>
                <a:srgbClr val="009FBA"/>
              </a:buClr>
              <a:buFontTx/>
              <a:buChar char="•"/>
            </a:pPr>
            <a:r>
              <a:rPr lang="en-US" sz="2000" b="1" kern="0" dirty="0">
                <a:latin typeface="Verdana"/>
              </a:rPr>
              <a:t>future population growth, </a:t>
            </a:r>
            <a:endParaRPr lang="en-US" sz="2000" b="1" kern="0" dirty="0" smtClean="0">
              <a:latin typeface="Verdana"/>
            </a:endParaRPr>
          </a:p>
          <a:p>
            <a:pPr marL="742950" lvl="1" indent="-285750" eaLnBrk="0" hangingPunct="0">
              <a:spcBef>
                <a:spcPct val="20000"/>
              </a:spcBef>
              <a:buClr>
                <a:srgbClr val="009FBA"/>
              </a:buClr>
              <a:buFontTx/>
              <a:buChar char="•"/>
            </a:pPr>
            <a:r>
              <a:rPr lang="en-US" sz="2000" b="1" kern="0" dirty="0" smtClean="0">
                <a:latin typeface="Verdana"/>
              </a:rPr>
              <a:t>economic </a:t>
            </a:r>
            <a:r>
              <a:rPr lang="en-US" sz="2000" b="1" kern="0" dirty="0">
                <a:latin typeface="Verdana"/>
              </a:rPr>
              <a:t>growth, </a:t>
            </a:r>
            <a:endParaRPr lang="en-US" sz="2000" b="1" kern="0" dirty="0" smtClean="0">
              <a:latin typeface="Verdana"/>
            </a:endParaRPr>
          </a:p>
          <a:p>
            <a:pPr marL="742950" lvl="1" indent="-285750" eaLnBrk="0" hangingPunct="0">
              <a:spcBef>
                <a:spcPct val="20000"/>
              </a:spcBef>
              <a:buClr>
                <a:srgbClr val="009FBA"/>
              </a:buClr>
              <a:buFontTx/>
              <a:buChar char="•"/>
            </a:pPr>
            <a:r>
              <a:rPr lang="en-US" sz="2000" b="1" kern="0" dirty="0" smtClean="0">
                <a:latin typeface="Verdana"/>
              </a:rPr>
              <a:t>technological </a:t>
            </a:r>
            <a:r>
              <a:rPr lang="en-US" sz="2000" b="1" kern="0" dirty="0">
                <a:latin typeface="Verdana"/>
              </a:rPr>
              <a:t>choices, </a:t>
            </a:r>
            <a:endParaRPr lang="en-US" sz="2000" b="1" kern="0" dirty="0" smtClean="0">
              <a:latin typeface="Verdana"/>
            </a:endParaRPr>
          </a:p>
          <a:p>
            <a:pPr marL="742950" lvl="1" indent="-285750" eaLnBrk="0" hangingPunct="0">
              <a:spcBef>
                <a:spcPct val="20000"/>
              </a:spcBef>
              <a:buClr>
                <a:srgbClr val="009FBA"/>
              </a:buClr>
              <a:buFontTx/>
              <a:buChar char="•"/>
            </a:pPr>
            <a:r>
              <a:rPr lang="en-US" sz="2000" b="1" kern="0" dirty="0" smtClean="0">
                <a:latin typeface="Verdana"/>
              </a:rPr>
              <a:t>societal </a:t>
            </a:r>
            <a:r>
              <a:rPr lang="en-US" sz="2000" b="1" kern="0" dirty="0">
                <a:latin typeface="Verdana"/>
              </a:rPr>
              <a:t>choices, </a:t>
            </a:r>
            <a:endParaRPr lang="en-US" sz="2000" b="1" kern="0" dirty="0" smtClean="0">
              <a:latin typeface="Verdana"/>
            </a:endParaRPr>
          </a:p>
          <a:p>
            <a:pPr marL="742950" lvl="1" indent="-285750" eaLnBrk="0" hangingPunct="0">
              <a:spcBef>
                <a:spcPct val="20000"/>
              </a:spcBef>
              <a:buClr>
                <a:srgbClr val="009FBA"/>
              </a:buClr>
              <a:buFontTx/>
              <a:buChar char="•"/>
            </a:pPr>
            <a:r>
              <a:rPr lang="en-US" sz="2000" b="1" kern="0" dirty="0" smtClean="0">
                <a:latin typeface="Verdana"/>
              </a:rPr>
              <a:t>international relations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C4BB3DEC-DAAC-CD44-9B08-3E491519E008}" type="slidenum">
              <a:rPr lang="fr-FR"/>
              <a:pPr algn="l" eaLnBrk="0" hangingPunct="0">
                <a:lnSpc>
                  <a:spcPts val="1400"/>
                </a:lnSpc>
              </a:pPr>
              <a:t>30</a:t>
            </a:fld>
            <a:endParaRPr lang="fr-FR"/>
          </a:p>
        </p:txBody>
      </p:sp>
      <p:sp>
        <p:nvSpPr>
          <p:cNvPr id="55299" name="Rectangle 2"/>
          <p:cNvSpPr>
            <a:spLocks noGrp="1" noChangeArrowheads="1"/>
          </p:cNvSpPr>
          <p:nvPr>
            <p:ph type="title"/>
          </p:nvPr>
        </p:nvSpPr>
        <p:spPr>
          <a:xfrm>
            <a:off x="142875" y="0"/>
            <a:ext cx="7786688" cy="1143000"/>
          </a:xfrm>
        </p:spPr>
        <p:txBody>
          <a:bodyPr/>
          <a:lstStyle/>
          <a:p>
            <a:pPr indent="0" eaLnBrk="1" hangingPunct="1"/>
            <a:r>
              <a:rPr lang="en-GB" dirty="0">
                <a:solidFill>
                  <a:schemeClr val="bg1"/>
                </a:solidFill>
                <a:ea typeface="ＭＳ Ｐゴシック" pitchFamily="-1" charset="-128"/>
                <a:cs typeface="ＭＳ Ｐゴシック" pitchFamily="-1" charset="-128"/>
              </a:rPr>
              <a:t>SEA of a sector </a:t>
            </a:r>
            <a:r>
              <a:rPr lang="en-GB" dirty="0" smtClean="0">
                <a:solidFill>
                  <a:schemeClr val="bg1"/>
                </a:solidFill>
                <a:ea typeface="ＭＳ Ｐゴシック" pitchFamily="-1" charset="-128"/>
                <a:cs typeface="ＭＳ Ｐゴシック" pitchFamily="-1" charset="-128"/>
              </a:rPr>
              <a:t>programme - </a:t>
            </a:r>
            <a:r>
              <a:rPr lang="en-GB" dirty="0">
                <a:solidFill>
                  <a:schemeClr val="bg1"/>
                </a:solidFill>
                <a:ea typeface="ＭＳ Ｐゴシック" pitchFamily="-1" charset="-128"/>
                <a:cs typeface="ＭＳ Ｐゴシック" pitchFamily="-1" charset="-128"/>
              </a:rPr>
              <a:t>main results</a:t>
            </a:r>
          </a:p>
        </p:txBody>
      </p:sp>
      <p:sp>
        <p:nvSpPr>
          <p:cNvPr id="582659" name="Rectangle 3"/>
          <p:cNvSpPr>
            <a:spLocks noGrp="1" noChangeArrowheads="1"/>
          </p:cNvSpPr>
          <p:nvPr>
            <p:ph type="body" idx="1"/>
          </p:nvPr>
        </p:nvSpPr>
        <p:spPr>
          <a:xfrm>
            <a:off x="214313" y="1628105"/>
            <a:ext cx="8396287" cy="4321175"/>
          </a:xfrm>
        </p:spPr>
        <p:txBody>
          <a:bodyPr/>
          <a:lstStyle/>
          <a:p>
            <a:pPr eaLnBrk="1" hangingPunct="1">
              <a:spcBef>
                <a:spcPct val="50000"/>
              </a:spcBef>
            </a:pPr>
            <a:r>
              <a:rPr lang="en-GB" sz="1800" dirty="0">
                <a:ea typeface="ＭＳ Ｐゴシック" pitchFamily="-1" charset="-128"/>
                <a:cs typeface="ＭＳ Ｐゴシック" pitchFamily="-1" charset="-128"/>
              </a:rPr>
              <a:t>Identification of </a:t>
            </a:r>
            <a:r>
              <a:rPr lang="en-GB" sz="1800" u="sng" dirty="0" smtClean="0">
                <a:ea typeface="ＭＳ Ｐゴシック" pitchFamily="-1" charset="-128"/>
                <a:cs typeface="ＭＳ Ｐゴシック" pitchFamily="-1" charset="-128"/>
              </a:rPr>
              <a:t>environmental, </a:t>
            </a:r>
            <a:r>
              <a:rPr lang="en-GB" sz="1800" b="1" u="sng" dirty="0" smtClean="0">
                <a:solidFill>
                  <a:srgbClr val="00B050"/>
                </a:solidFill>
                <a:ea typeface="ＭＳ Ｐゴシック" pitchFamily="-1" charset="-128"/>
                <a:cs typeface="ＭＳ Ｐゴシック" pitchFamily="-1" charset="-128"/>
              </a:rPr>
              <a:t>CC and [GE] </a:t>
            </a:r>
            <a:r>
              <a:rPr lang="en-GB" sz="1800" u="sng" dirty="0">
                <a:ea typeface="ＭＳ Ｐゴシック" pitchFamily="-1" charset="-128"/>
                <a:cs typeface="ＭＳ Ｐゴシック" pitchFamily="-1" charset="-128"/>
              </a:rPr>
              <a:t>opportunities, risks and constraints</a:t>
            </a:r>
            <a:r>
              <a:rPr lang="en-GB" sz="1800" dirty="0">
                <a:ea typeface="ＭＳ Ｐゴシック" pitchFamily="-1" charset="-128"/>
                <a:cs typeface="ＭＳ Ｐゴシック" pitchFamily="-1" charset="-128"/>
              </a:rPr>
              <a:t> (incl. those originating from other sectors / policies)</a:t>
            </a:r>
          </a:p>
          <a:p>
            <a:pPr eaLnBrk="1" hangingPunct="1"/>
            <a:endParaRPr lang="en-GB" sz="1800" dirty="0" smtClean="0">
              <a:ea typeface="ＭＳ Ｐゴシック" pitchFamily="-1" charset="-128"/>
              <a:cs typeface="ＭＳ Ｐゴシック" pitchFamily="-1" charset="-128"/>
            </a:endParaRPr>
          </a:p>
          <a:p>
            <a:pPr eaLnBrk="1" hangingPunct="1"/>
            <a:r>
              <a:rPr lang="en-GB" sz="1800" dirty="0" smtClean="0">
                <a:ea typeface="ＭＳ Ｐゴシック" pitchFamily="-1" charset="-128"/>
                <a:cs typeface="ＭＳ Ｐゴシック" pitchFamily="-1" charset="-128"/>
              </a:rPr>
              <a:t>Identification </a:t>
            </a:r>
            <a:r>
              <a:rPr lang="en-GB" sz="1800" dirty="0">
                <a:ea typeface="ＭＳ Ｐゴシック" pitchFamily="-1" charset="-128"/>
                <a:cs typeface="ＭＳ Ｐゴシック" pitchFamily="-1" charset="-128"/>
              </a:rPr>
              <a:t>and evaluation of the sector programme’s </a:t>
            </a:r>
            <a:r>
              <a:rPr lang="en-GB" sz="1800" u="sng" dirty="0">
                <a:ea typeface="ＭＳ Ｐゴシック" pitchFamily="-1" charset="-128"/>
                <a:cs typeface="ＭＳ Ｐゴシック" pitchFamily="-1" charset="-128"/>
              </a:rPr>
              <a:t>main environmental impacts</a:t>
            </a:r>
            <a:r>
              <a:rPr lang="en-GB" sz="1800" dirty="0">
                <a:ea typeface="ＭＳ Ｐゴシック" pitchFamily="-1" charset="-128"/>
                <a:cs typeface="ＭＳ Ｐゴシック" pitchFamily="-1" charset="-128"/>
              </a:rPr>
              <a:t>: </a:t>
            </a:r>
          </a:p>
          <a:p>
            <a:pPr lvl="1" eaLnBrk="1" hangingPunct="1"/>
            <a:r>
              <a:rPr lang="en-GB" sz="1600" b="0" dirty="0"/>
              <a:t>incl. alternatives</a:t>
            </a:r>
          </a:p>
          <a:p>
            <a:pPr lvl="1" eaLnBrk="1" hangingPunct="1"/>
            <a:r>
              <a:rPr lang="en-GB" sz="1600" b="0" dirty="0"/>
              <a:t>incl. the socio-economic dimension of environmental impacts</a:t>
            </a:r>
          </a:p>
          <a:p>
            <a:pPr eaLnBrk="1" hangingPunct="1"/>
            <a:endParaRPr lang="en-GB" sz="1800" dirty="0" smtClean="0">
              <a:ea typeface="ＭＳ Ｐゴシック" pitchFamily="-1" charset="-128"/>
              <a:cs typeface="ＭＳ Ｐゴシック" pitchFamily="-1" charset="-128"/>
            </a:endParaRPr>
          </a:p>
          <a:p>
            <a:pPr eaLnBrk="1" hangingPunct="1"/>
            <a:r>
              <a:rPr lang="en-GB" sz="1800" dirty="0" smtClean="0">
                <a:ea typeface="ＭＳ Ｐゴシック" pitchFamily="-1" charset="-128"/>
                <a:cs typeface="ＭＳ Ｐゴシック" pitchFamily="-1" charset="-128"/>
              </a:rPr>
              <a:t>Analysis </a:t>
            </a:r>
            <a:r>
              <a:rPr lang="en-GB" sz="1800" dirty="0">
                <a:ea typeface="ＭＳ Ｐゴシック" pitchFamily="-1" charset="-128"/>
                <a:cs typeface="ＭＳ Ｐゴシック" pitchFamily="-1" charset="-128"/>
              </a:rPr>
              <a:t>of the sector programme’s </a:t>
            </a:r>
            <a:r>
              <a:rPr lang="en-GB" sz="1800" u="sng" dirty="0">
                <a:ea typeface="ＭＳ Ｐゴシック" pitchFamily="-1" charset="-128"/>
                <a:cs typeface="ＭＳ Ｐゴシック" pitchFamily="-1" charset="-128"/>
              </a:rPr>
              <a:t>performance </a:t>
            </a:r>
            <a:r>
              <a:rPr lang="en-GB" sz="1800" u="sng" dirty="0" smtClean="0">
                <a:ea typeface="ＭＳ Ｐゴシック" pitchFamily="-1" charset="-128"/>
                <a:cs typeface="ＭＳ Ｐゴシック" pitchFamily="-1" charset="-128"/>
              </a:rPr>
              <a:t>indicators </a:t>
            </a:r>
            <a:r>
              <a:rPr lang="en-GB" sz="1800" b="1" u="sng" dirty="0" smtClean="0">
                <a:solidFill>
                  <a:srgbClr val="00B050"/>
                </a:solidFill>
                <a:ea typeface="ＭＳ Ｐゴシック" pitchFamily="-1" charset="-128"/>
                <a:cs typeface="ＭＳ Ｐゴシック" pitchFamily="-1" charset="-128"/>
              </a:rPr>
              <a:t>with regard to env, cc, </a:t>
            </a:r>
            <a:r>
              <a:rPr lang="en-GB" sz="1800" b="1" u="sng" dirty="0" err="1" smtClean="0">
                <a:solidFill>
                  <a:srgbClr val="00B050"/>
                </a:solidFill>
                <a:ea typeface="ＭＳ Ｐゴシック" pitchFamily="-1" charset="-128"/>
                <a:cs typeface="ＭＳ Ｐゴシック" pitchFamily="-1" charset="-128"/>
              </a:rPr>
              <a:t>ge</a:t>
            </a:r>
            <a:r>
              <a:rPr lang="en-GB" sz="1800" b="1" u="sng" dirty="0" smtClean="0">
                <a:solidFill>
                  <a:srgbClr val="00B050"/>
                </a:solidFill>
                <a:ea typeface="ＭＳ Ｐゴシック" pitchFamily="-1" charset="-128"/>
                <a:cs typeface="ＭＳ Ｐゴシック" pitchFamily="-1" charset="-128"/>
              </a:rPr>
              <a:t> </a:t>
            </a:r>
            <a:r>
              <a:rPr lang="en-GB" sz="1800" b="1" u="sng" dirty="0" err="1" smtClean="0">
                <a:solidFill>
                  <a:srgbClr val="00B050"/>
                </a:solidFill>
                <a:ea typeface="ＭＳ Ｐゴシック" pitchFamily="-1" charset="-128"/>
                <a:cs typeface="ＭＳ Ｐゴシック" pitchFamily="-1" charset="-128"/>
              </a:rPr>
              <a:t>isues</a:t>
            </a:r>
            <a:endParaRPr lang="en-GB" sz="1800" b="1" u="sng" dirty="0">
              <a:solidFill>
                <a:srgbClr val="00B050"/>
              </a:solidFill>
              <a:ea typeface="ＭＳ Ｐゴシック" pitchFamily="-1" charset="-128"/>
              <a:cs typeface="ＭＳ Ｐゴシック" pitchFamily="-1" charset="-128"/>
            </a:endParaRPr>
          </a:p>
          <a:p>
            <a:pPr eaLnBrk="1" hangingPunct="1"/>
            <a:endParaRPr lang="en-GB" sz="1800" dirty="0" smtClean="0">
              <a:ea typeface="ＭＳ Ｐゴシック" pitchFamily="-1" charset="-128"/>
              <a:cs typeface="ＭＳ Ｐゴシック" pitchFamily="-1" charset="-128"/>
            </a:endParaRPr>
          </a:p>
          <a:p>
            <a:pPr eaLnBrk="1" hangingPunct="1"/>
            <a:r>
              <a:rPr lang="en-GB" sz="1800" dirty="0" smtClean="0">
                <a:ea typeface="ＭＳ Ｐゴシック" pitchFamily="-1" charset="-128"/>
                <a:cs typeface="ＭＳ Ｐゴシック" pitchFamily="-1" charset="-128"/>
              </a:rPr>
              <a:t>Evaluation </a:t>
            </a:r>
            <a:r>
              <a:rPr lang="en-GB" sz="1800" dirty="0">
                <a:ea typeface="ＭＳ Ｐゴシック" pitchFamily="-1" charset="-128"/>
                <a:cs typeface="ＭＳ Ｐゴシック" pitchFamily="-1" charset="-128"/>
              </a:rPr>
              <a:t>of </a:t>
            </a:r>
            <a:r>
              <a:rPr lang="en-GB" sz="1800" u="sng" dirty="0">
                <a:ea typeface="ＭＳ Ｐゴシック" pitchFamily="-1" charset="-128"/>
                <a:cs typeface="ＭＳ Ｐゴシック" pitchFamily="-1" charset="-128"/>
              </a:rPr>
              <a:t>institutional capacities</a:t>
            </a:r>
            <a:r>
              <a:rPr lang="en-GB" sz="1800" dirty="0">
                <a:ea typeface="ＭＳ Ｐゴシック" pitchFamily="-1" charset="-128"/>
                <a:cs typeface="ＭＳ Ｐゴシック" pitchFamily="-1" charset="-128"/>
              </a:rPr>
              <a:t> to manage environmental issues</a:t>
            </a:r>
          </a:p>
          <a:p>
            <a:pPr eaLnBrk="1" hangingPunct="1"/>
            <a:endParaRPr lang="en-GB" sz="1800" u="sng" dirty="0" smtClean="0">
              <a:ea typeface="ＭＳ Ｐゴシック" pitchFamily="-1" charset="-128"/>
              <a:cs typeface="ＭＳ Ｐゴシック" pitchFamily="-1" charset="-128"/>
            </a:endParaRPr>
          </a:p>
          <a:p>
            <a:pPr eaLnBrk="1" hangingPunct="1"/>
            <a:r>
              <a:rPr lang="en-GB" sz="1800" u="sng" dirty="0" smtClean="0">
                <a:ea typeface="ＭＳ Ｐゴシック" pitchFamily="-1" charset="-128"/>
                <a:cs typeface="ＭＳ Ｐゴシック" pitchFamily="-1" charset="-128"/>
              </a:rPr>
              <a:t>Recommendations</a:t>
            </a:r>
            <a:r>
              <a:rPr lang="en-GB" sz="1800" dirty="0" smtClean="0">
                <a:ea typeface="ＭＳ Ｐゴシック" pitchFamily="-1" charset="-128"/>
                <a:cs typeface="ＭＳ Ｐゴシック" pitchFamily="-1" charset="-128"/>
              </a:rPr>
              <a:t>: </a:t>
            </a:r>
            <a:r>
              <a:rPr lang="en-GB" sz="1800" b="1" dirty="0" smtClean="0">
                <a:solidFill>
                  <a:srgbClr val="00B050"/>
                </a:solidFill>
                <a:ea typeface="ＭＳ Ｐゴシック" pitchFamily="-1" charset="-128"/>
                <a:cs typeface="ＭＳ Ｐゴシック" pitchFamily="-1" charset="-128"/>
              </a:rPr>
              <a:t>(next slide – so delete here..)</a:t>
            </a:r>
            <a:endParaRPr lang="en-GB" sz="1800" b="1" dirty="0">
              <a:solidFill>
                <a:srgbClr val="00B050"/>
              </a:solidFill>
              <a:ea typeface="ＭＳ Ｐゴシック" pitchFamily="-1" charset="-128"/>
              <a:cs typeface="ＭＳ Ｐゴシック" pitchFamily="-1" charset="-128"/>
            </a:endParaRPr>
          </a:p>
          <a:p>
            <a:pPr lvl="1" eaLnBrk="1" hangingPunct="1"/>
            <a:r>
              <a:rPr lang="en-GB" sz="1600" dirty="0"/>
              <a:t>for sector programme improvement</a:t>
            </a:r>
          </a:p>
          <a:p>
            <a:pPr lvl="1" eaLnBrk="1" hangingPunct="1"/>
            <a:r>
              <a:rPr lang="en-GB" sz="1600" dirty="0"/>
              <a:t>for SPSP formulation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26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26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265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8265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265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26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2D5D670B-2872-2E47-837D-AF0A91C984C2}" type="slidenum">
              <a:rPr lang="fr-FR"/>
              <a:pPr algn="l" eaLnBrk="0" hangingPunct="0">
                <a:lnSpc>
                  <a:spcPts val="1400"/>
                </a:lnSpc>
              </a:pPr>
              <a:t>31</a:t>
            </a:fld>
            <a:endParaRPr lang="fr-FR"/>
          </a:p>
        </p:txBody>
      </p:sp>
      <p:sp>
        <p:nvSpPr>
          <p:cNvPr id="56323" name="Rectangle 2"/>
          <p:cNvSpPr>
            <a:spLocks noGrp="1" noChangeArrowheads="1"/>
          </p:cNvSpPr>
          <p:nvPr>
            <p:ph type="title"/>
          </p:nvPr>
        </p:nvSpPr>
        <p:spPr>
          <a:xfrm>
            <a:off x="0" y="0"/>
            <a:ext cx="7786688" cy="1143000"/>
          </a:xfrm>
        </p:spPr>
        <p:txBody>
          <a:bodyPr/>
          <a:lstStyle/>
          <a:p>
            <a:pPr indent="0" eaLnBrk="1" hangingPunct="1"/>
            <a:r>
              <a:rPr lang="en-GB" dirty="0">
                <a:solidFill>
                  <a:schemeClr val="bg1"/>
                </a:solidFill>
                <a:ea typeface="ＭＳ Ｐゴシック" pitchFamily="-1" charset="-128"/>
                <a:cs typeface="ＭＳ Ｐゴシック" pitchFamily="-1" charset="-128"/>
              </a:rPr>
              <a:t>Using SEA results</a:t>
            </a:r>
          </a:p>
        </p:txBody>
      </p:sp>
      <p:sp>
        <p:nvSpPr>
          <p:cNvPr id="56324" name="Rectangle 3"/>
          <p:cNvSpPr>
            <a:spLocks noGrp="1" noChangeArrowheads="1"/>
          </p:cNvSpPr>
          <p:nvPr>
            <p:ph type="body" idx="1"/>
          </p:nvPr>
        </p:nvSpPr>
        <p:spPr>
          <a:xfrm>
            <a:off x="0" y="990600"/>
            <a:ext cx="8229600" cy="4276725"/>
          </a:xfrm>
        </p:spPr>
        <p:txBody>
          <a:bodyPr/>
          <a:lstStyle/>
          <a:p>
            <a:pPr eaLnBrk="1" hangingPunct="1">
              <a:spcBef>
                <a:spcPts val="600"/>
              </a:spcBef>
              <a:spcAft>
                <a:spcPts val="600"/>
              </a:spcAft>
            </a:pPr>
            <a:r>
              <a:rPr lang="en-GB" dirty="0">
                <a:ea typeface="ＭＳ Ｐゴシック" pitchFamily="-1" charset="-128"/>
                <a:cs typeface="ＭＳ Ｐゴシック" pitchFamily="-1" charset="-128"/>
              </a:rPr>
              <a:t>SEA results and recommendations should allow:</a:t>
            </a:r>
          </a:p>
          <a:p>
            <a:pPr lvl="1" eaLnBrk="1" hangingPunct="1">
              <a:spcBef>
                <a:spcPts val="600"/>
              </a:spcBef>
              <a:spcAft>
                <a:spcPts val="600"/>
              </a:spcAft>
            </a:pPr>
            <a:r>
              <a:rPr lang="en-GB" b="0" dirty="0"/>
              <a:t>Analysing in more depth the environmental aspects of the </a:t>
            </a:r>
            <a:r>
              <a:rPr lang="en-GB" dirty="0" smtClean="0">
                <a:solidFill>
                  <a:srgbClr val="00B050"/>
                </a:solidFill>
              </a:rPr>
              <a:t>five (</a:t>
            </a:r>
            <a:r>
              <a:rPr lang="en-GB" dirty="0" smtClean="0">
                <a:solidFill>
                  <a:srgbClr val="00B050"/>
                </a:solidFill>
              </a:rPr>
              <a:t>seven) </a:t>
            </a:r>
            <a:r>
              <a:rPr lang="en-GB" dirty="0">
                <a:solidFill>
                  <a:srgbClr val="00B050"/>
                </a:solidFill>
              </a:rPr>
              <a:t>key assessment areas</a:t>
            </a:r>
          </a:p>
          <a:p>
            <a:pPr lvl="1" eaLnBrk="1" hangingPunct="1">
              <a:spcBef>
                <a:spcPts val="600"/>
              </a:spcBef>
              <a:spcAft>
                <a:spcPts val="600"/>
              </a:spcAft>
            </a:pPr>
            <a:r>
              <a:rPr lang="en-GB" b="0" dirty="0"/>
              <a:t>Choosing the SPSP </a:t>
            </a:r>
            <a:r>
              <a:rPr lang="en-GB" dirty="0">
                <a:solidFill>
                  <a:srgbClr val="00B050"/>
                </a:solidFill>
              </a:rPr>
              <a:t>financing option </a:t>
            </a:r>
            <a:r>
              <a:rPr lang="en-GB" b="0" dirty="0"/>
              <a:t>that is most likely to contribute to the sustainable development of the sector</a:t>
            </a:r>
          </a:p>
          <a:p>
            <a:pPr lvl="1" eaLnBrk="1" hangingPunct="1">
              <a:spcBef>
                <a:spcPts val="600"/>
              </a:spcBef>
              <a:spcAft>
                <a:spcPts val="600"/>
              </a:spcAft>
            </a:pPr>
            <a:r>
              <a:rPr lang="en-GB" b="0" dirty="0"/>
              <a:t>Identifying possible </a:t>
            </a:r>
            <a:r>
              <a:rPr lang="en-GB" dirty="0">
                <a:solidFill>
                  <a:srgbClr val="00B050"/>
                </a:solidFill>
              </a:rPr>
              <a:t>institutional and capacity building measures</a:t>
            </a:r>
            <a:r>
              <a:rPr lang="en-GB" b="0" dirty="0"/>
              <a:t> to be supported</a:t>
            </a:r>
          </a:p>
          <a:p>
            <a:pPr lvl="1" eaLnBrk="1" hangingPunct="1">
              <a:spcBef>
                <a:spcPts val="600"/>
              </a:spcBef>
              <a:spcAft>
                <a:spcPts val="600"/>
              </a:spcAft>
            </a:pPr>
            <a:r>
              <a:rPr lang="en-GB" b="0" dirty="0"/>
              <a:t>Choosing the SPSP </a:t>
            </a:r>
            <a:r>
              <a:rPr lang="en-GB" dirty="0">
                <a:solidFill>
                  <a:srgbClr val="00B050"/>
                </a:solidFill>
              </a:rPr>
              <a:t>monitoring and evaluation indicators </a:t>
            </a:r>
            <a:r>
              <a:rPr lang="en-GB" b="0" dirty="0"/>
              <a:t>on a better informed basis</a:t>
            </a:r>
          </a:p>
          <a:p>
            <a:pPr lvl="1" eaLnBrk="1" hangingPunct="1">
              <a:spcBef>
                <a:spcPts val="600"/>
              </a:spcBef>
              <a:spcAft>
                <a:spcPts val="600"/>
              </a:spcAft>
            </a:pPr>
            <a:r>
              <a:rPr lang="en-GB" b="0" dirty="0"/>
              <a:t>If relevant, choosing on a better informed basis the </a:t>
            </a:r>
            <a:r>
              <a:rPr lang="en-GB" dirty="0">
                <a:solidFill>
                  <a:srgbClr val="00B050"/>
                </a:solidFill>
              </a:rPr>
              <a:t>indicators, targets and performance criteria </a:t>
            </a:r>
            <a:r>
              <a:rPr lang="en-GB" b="0" dirty="0"/>
              <a:t>that will condition the disbursement of variable tranches of budget support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F32B773C-0C61-0741-AB66-5534EA0553B9}" type="slidenum">
              <a:rPr lang="fr-FR"/>
              <a:pPr algn="l" eaLnBrk="0" hangingPunct="0">
                <a:lnSpc>
                  <a:spcPts val="1400"/>
                </a:lnSpc>
              </a:pPr>
              <a:t>32</a:t>
            </a:fld>
            <a:endParaRPr lang="fr-FR"/>
          </a:p>
        </p:txBody>
      </p:sp>
      <p:sp>
        <p:nvSpPr>
          <p:cNvPr id="598018" name="Rectangle 2"/>
          <p:cNvSpPr>
            <a:spLocks noGrp="1" noChangeArrowheads="1"/>
          </p:cNvSpPr>
          <p:nvPr>
            <p:ph type="body" idx="1"/>
          </p:nvPr>
        </p:nvSpPr>
        <p:spPr>
          <a:xfrm>
            <a:off x="214313" y="1571625"/>
            <a:ext cx="7775575" cy="4535488"/>
          </a:xfrm>
        </p:spPr>
        <p:txBody>
          <a:bodyPr/>
          <a:lstStyle/>
          <a:p>
            <a:pPr eaLnBrk="1" hangingPunct="1">
              <a:lnSpc>
                <a:spcPct val="90000"/>
              </a:lnSpc>
              <a:buClr>
                <a:schemeClr val="tx1"/>
              </a:buClr>
            </a:pPr>
            <a:r>
              <a:rPr lang="en-GB" dirty="0">
                <a:ea typeface="ＭＳ Ｐゴシック" pitchFamily="-1" charset="-128"/>
                <a:cs typeface="ＭＳ Ｐゴシック" pitchFamily="-1" charset="-128"/>
              </a:rPr>
              <a:t>Sector performance monitoring</a:t>
            </a:r>
          </a:p>
          <a:p>
            <a:pPr lvl="1" eaLnBrk="1" hangingPunct="1">
              <a:lnSpc>
                <a:spcPct val="90000"/>
              </a:lnSpc>
              <a:spcBef>
                <a:spcPct val="35000"/>
              </a:spcBef>
              <a:buClr>
                <a:srgbClr val="57B826"/>
              </a:buClr>
            </a:pPr>
            <a:r>
              <a:rPr lang="en-GB" dirty="0"/>
              <a:t>Evolution of sector performance indicators</a:t>
            </a:r>
          </a:p>
          <a:p>
            <a:pPr lvl="1" eaLnBrk="1" hangingPunct="1">
              <a:lnSpc>
                <a:spcPct val="90000"/>
              </a:lnSpc>
              <a:spcBef>
                <a:spcPct val="35000"/>
              </a:spcBef>
              <a:buClr>
                <a:srgbClr val="57B826"/>
              </a:buClr>
            </a:pPr>
            <a:r>
              <a:rPr lang="en-GB" dirty="0"/>
              <a:t>Qualitative reports (working groups, studies, annual review…)</a:t>
            </a:r>
          </a:p>
          <a:p>
            <a:pPr lvl="1" eaLnBrk="1" hangingPunct="1">
              <a:lnSpc>
                <a:spcPct val="90000"/>
              </a:lnSpc>
              <a:spcBef>
                <a:spcPct val="35000"/>
              </a:spcBef>
              <a:buClr>
                <a:srgbClr val="57B826"/>
              </a:buClr>
            </a:pPr>
            <a:r>
              <a:rPr lang="en-GB" dirty="0"/>
              <a:t>Implementation of institutional support measures</a:t>
            </a:r>
          </a:p>
          <a:p>
            <a:pPr eaLnBrk="1" hangingPunct="1">
              <a:lnSpc>
                <a:spcPct val="90000"/>
              </a:lnSpc>
              <a:spcBef>
                <a:spcPct val="75000"/>
              </a:spcBef>
              <a:buClr>
                <a:srgbClr val="000066"/>
              </a:buClr>
            </a:pPr>
            <a:r>
              <a:rPr lang="en-GB" dirty="0">
                <a:ea typeface="ＭＳ Ｐゴシック" pitchFamily="-1" charset="-128"/>
                <a:cs typeface="ＭＳ Ｐゴシック" pitchFamily="-1" charset="-128"/>
              </a:rPr>
              <a:t>Participation in sector dialogue</a:t>
            </a:r>
          </a:p>
          <a:p>
            <a:pPr eaLnBrk="1" hangingPunct="1">
              <a:lnSpc>
                <a:spcPct val="90000"/>
              </a:lnSpc>
              <a:spcBef>
                <a:spcPct val="75000"/>
              </a:spcBef>
              <a:buClr>
                <a:schemeClr val="tx1"/>
              </a:buClr>
            </a:pPr>
            <a:r>
              <a:rPr lang="en-GB" dirty="0">
                <a:ea typeface="ＭＳ Ｐゴシック" pitchFamily="-1" charset="-128"/>
                <a:cs typeface="ＭＳ Ｐゴシック" pitchFamily="-1" charset="-128"/>
              </a:rPr>
              <a:t>If SBS: tranche disbursement</a:t>
            </a:r>
          </a:p>
          <a:p>
            <a:pPr lvl="1" eaLnBrk="1" hangingPunct="1">
              <a:lnSpc>
                <a:spcPct val="90000"/>
              </a:lnSpc>
              <a:spcBef>
                <a:spcPct val="50000"/>
              </a:spcBef>
              <a:buClr>
                <a:srgbClr val="57B826"/>
              </a:buClr>
            </a:pPr>
            <a:r>
              <a:rPr lang="en-GB" dirty="0"/>
              <a:t>Evolution of environmental indicators and/or indicators associated with environmental trends</a:t>
            </a:r>
          </a:p>
          <a:p>
            <a:pPr lvl="1" eaLnBrk="1" hangingPunct="1">
              <a:lnSpc>
                <a:spcPct val="90000"/>
              </a:lnSpc>
              <a:spcBef>
                <a:spcPct val="50000"/>
              </a:spcBef>
              <a:buClr>
                <a:srgbClr val="57B826"/>
              </a:buClr>
            </a:pPr>
            <a:r>
              <a:rPr lang="en-GB" dirty="0"/>
              <a:t>If relevant, implementation of conditions related to environmental / natural resource management</a:t>
            </a:r>
          </a:p>
        </p:txBody>
      </p:sp>
      <p:sp>
        <p:nvSpPr>
          <p:cNvPr id="57348" name="Rectangle 3"/>
          <p:cNvSpPr>
            <a:spLocks noGrp="1" noChangeArrowheads="1"/>
          </p:cNvSpPr>
          <p:nvPr>
            <p:ph type="title"/>
          </p:nvPr>
        </p:nvSpPr>
        <p:spPr>
          <a:xfrm>
            <a:off x="142875" y="-27384"/>
            <a:ext cx="7786688" cy="1143000"/>
          </a:xfrm>
        </p:spPr>
        <p:txBody>
          <a:bodyPr/>
          <a:lstStyle/>
          <a:p>
            <a:pPr indent="0" eaLnBrk="1" hangingPunct="1"/>
            <a:r>
              <a:rPr lang="en-GB" sz="2400" dirty="0">
                <a:solidFill>
                  <a:schemeClr val="bg1"/>
                </a:solidFill>
                <a:ea typeface="ＭＳ Ｐゴシック" pitchFamily="-1" charset="-128"/>
                <a:cs typeface="ＭＳ Ｐゴシック" pitchFamily="-1" charset="-128"/>
              </a:rPr>
              <a:t>Implementation: possible entry points for </a:t>
            </a:r>
            <a:r>
              <a:rPr lang="en-GB" sz="2400" dirty="0" smtClean="0">
                <a:solidFill>
                  <a:schemeClr val="bg1"/>
                </a:solidFill>
                <a:ea typeface="ＭＳ Ｐゴシック" pitchFamily="-1" charset="-128"/>
                <a:cs typeface="ＭＳ Ｐゴシック" pitchFamily="-1" charset="-128"/>
              </a:rPr>
              <a:t>environmental, </a:t>
            </a:r>
            <a:r>
              <a:rPr lang="en-GB" sz="2400" dirty="0" smtClean="0">
                <a:solidFill>
                  <a:srgbClr val="00B050"/>
                </a:solidFill>
                <a:ea typeface="ＭＳ Ｐゴシック" pitchFamily="-1" charset="-128"/>
                <a:cs typeface="ＭＳ Ｐゴシック" pitchFamily="-1" charset="-128"/>
              </a:rPr>
              <a:t>CC and (GE) </a:t>
            </a:r>
            <a:r>
              <a:rPr lang="en-GB" sz="2400" dirty="0">
                <a:solidFill>
                  <a:schemeClr val="bg1"/>
                </a:solidFill>
                <a:ea typeface="ＭＳ Ｐゴシック" pitchFamily="-1" charset="-128"/>
                <a:cs typeface="ＭＳ Ｐゴシック" pitchFamily="-1" charset="-128"/>
              </a:rPr>
              <a:t>integration</a:t>
            </a:r>
          </a:p>
        </p:txBody>
      </p:sp>
      <p:sp>
        <p:nvSpPr>
          <p:cNvPr id="598020" name="AutoShape 4"/>
          <p:cNvSpPr>
            <a:spLocks noChangeArrowheads="1"/>
          </p:cNvSpPr>
          <p:nvPr/>
        </p:nvSpPr>
        <p:spPr bwMode="auto">
          <a:xfrm>
            <a:off x="4714875" y="1071563"/>
            <a:ext cx="3313509" cy="576262"/>
          </a:xfrm>
          <a:prstGeom prst="wedgeRoundRectCallout">
            <a:avLst>
              <a:gd name="adj1" fmla="val -31365"/>
              <a:gd name="adj2" fmla="val 116951"/>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dirty="0" err="1">
                <a:solidFill>
                  <a:srgbClr val="000066"/>
                </a:solidFill>
              </a:rPr>
              <a:t>Env’l</a:t>
            </a:r>
            <a:r>
              <a:rPr lang="en-GB" sz="1400" b="1" dirty="0">
                <a:solidFill>
                  <a:srgbClr val="000066"/>
                </a:solidFill>
              </a:rPr>
              <a:t> indicators (or </a:t>
            </a:r>
            <a:r>
              <a:rPr lang="en-GB" sz="1400" b="1" dirty="0" smtClean="0">
                <a:solidFill>
                  <a:srgbClr val="000066"/>
                </a:solidFill>
              </a:rPr>
              <a:t>indicators </a:t>
            </a:r>
            <a:r>
              <a:rPr lang="en-GB" sz="1400" b="1" dirty="0">
                <a:solidFill>
                  <a:srgbClr val="000066"/>
                </a:solidFill>
              </a:rPr>
              <a:t>associated </a:t>
            </a:r>
            <a:r>
              <a:rPr lang="en-GB" sz="1400" b="1" dirty="0" smtClean="0">
                <a:solidFill>
                  <a:srgbClr val="000066"/>
                </a:solidFill>
              </a:rPr>
              <a:t>w/ </a:t>
            </a:r>
            <a:r>
              <a:rPr lang="en-GB" sz="1400" b="1" dirty="0" err="1" smtClean="0">
                <a:solidFill>
                  <a:srgbClr val="000066"/>
                </a:solidFill>
              </a:rPr>
              <a:t>env’l</a:t>
            </a:r>
            <a:r>
              <a:rPr lang="en-GB" sz="1400" b="1" dirty="0" smtClean="0">
                <a:solidFill>
                  <a:srgbClr val="000066"/>
                </a:solidFill>
              </a:rPr>
              <a:t> </a:t>
            </a:r>
            <a:r>
              <a:rPr lang="en-GB" sz="1400" b="1" dirty="0">
                <a:solidFill>
                  <a:srgbClr val="000066"/>
                </a:solidFill>
              </a:rPr>
              <a:t>trends)</a:t>
            </a:r>
          </a:p>
        </p:txBody>
      </p:sp>
      <p:sp>
        <p:nvSpPr>
          <p:cNvPr id="598021" name="AutoShape 5"/>
          <p:cNvSpPr>
            <a:spLocks noChangeArrowheads="1"/>
          </p:cNvSpPr>
          <p:nvPr/>
        </p:nvSpPr>
        <p:spPr bwMode="auto">
          <a:xfrm>
            <a:off x="7127875" y="1844824"/>
            <a:ext cx="2016125" cy="576263"/>
          </a:xfrm>
          <a:prstGeom prst="wedgeRoundRectCallout">
            <a:avLst>
              <a:gd name="adj1" fmla="val -65056"/>
              <a:gd name="adj2" fmla="val 67069"/>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dirty="0">
                <a:solidFill>
                  <a:srgbClr val="000066"/>
                </a:solidFill>
              </a:rPr>
              <a:t>Environment-related aspects</a:t>
            </a:r>
          </a:p>
        </p:txBody>
      </p:sp>
      <p:sp>
        <p:nvSpPr>
          <p:cNvPr id="598022" name="AutoShape 6"/>
          <p:cNvSpPr>
            <a:spLocks noChangeArrowheads="1"/>
          </p:cNvSpPr>
          <p:nvPr/>
        </p:nvSpPr>
        <p:spPr bwMode="auto">
          <a:xfrm>
            <a:off x="6838950" y="3286125"/>
            <a:ext cx="2305050" cy="576263"/>
          </a:xfrm>
          <a:prstGeom prst="wedgeRoundRectCallout">
            <a:avLst>
              <a:gd name="adj1" fmla="val -86917"/>
              <a:gd name="adj2" fmla="val -39894"/>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a:solidFill>
                  <a:srgbClr val="000066"/>
                </a:solidFill>
              </a:rPr>
              <a:t>Building up of env’l mngt capacities</a:t>
            </a:r>
          </a:p>
        </p:txBody>
      </p:sp>
      <p:sp>
        <p:nvSpPr>
          <p:cNvPr id="598023" name="AutoShape 7"/>
          <p:cNvSpPr>
            <a:spLocks noChangeArrowheads="1"/>
          </p:cNvSpPr>
          <p:nvPr/>
        </p:nvSpPr>
        <p:spPr bwMode="auto">
          <a:xfrm>
            <a:off x="5399285" y="4293096"/>
            <a:ext cx="1944687" cy="576263"/>
          </a:xfrm>
          <a:prstGeom prst="wedgeRoundRectCallout">
            <a:avLst>
              <a:gd name="adj1" fmla="val -94162"/>
              <a:gd name="adj2" fmla="val -73417"/>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a:solidFill>
                  <a:srgbClr val="000066"/>
                </a:solidFill>
              </a:rPr>
              <a:t>Dialogue on env’l aspects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80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80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80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9801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801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80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0" grpId="0" animBg="1"/>
      <p:bldP spid="598021" grpId="0" animBg="1"/>
      <p:bldP spid="598022" grpId="0" animBg="1"/>
      <p:bldP spid="5980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36F9F64C-FDA8-4747-84C4-43ED48B55A1E}" type="slidenum">
              <a:rPr lang="fr-FR"/>
              <a:pPr algn="l" eaLnBrk="0" hangingPunct="0">
                <a:lnSpc>
                  <a:spcPts val="1400"/>
                </a:lnSpc>
              </a:pPr>
              <a:t>33</a:t>
            </a:fld>
            <a:endParaRPr lang="fr-FR"/>
          </a:p>
        </p:txBody>
      </p:sp>
      <p:sp>
        <p:nvSpPr>
          <p:cNvPr id="600066" name="Rectangle 2"/>
          <p:cNvSpPr>
            <a:spLocks noGrp="1" noChangeArrowheads="1"/>
          </p:cNvSpPr>
          <p:nvPr>
            <p:ph type="body" idx="1"/>
          </p:nvPr>
        </p:nvSpPr>
        <p:spPr>
          <a:xfrm>
            <a:off x="684213" y="1773238"/>
            <a:ext cx="7775575" cy="4535487"/>
          </a:xfrm>
        </p:spPr>
        <p:txBody>
          <a:bodyPr/>
          <a:lstStyle/>
          <a:p>
            <a:pPr eaLnBrk="1" hangingPunct="1">
              <a:buClr>
                <a:schemeClr val="tx1"/>
              </a:buClr>
            </a:pPr>
            <a:r>
              <a:rPr lang="en-GB">
                <a:ea typeface="ＭＳ Ｐゴシック" pitchFamily="-1" charset="-128"/>
                <a:cs typeface="ＭＳ Ｐゴシック" pitchFamily="-1" charset="-128"/>
              </a:rPr>
              <a:t>Sector performance evaluation</a:t>
            </a:r>
          </a:p>
          <a:p>
            <a:pPr lvl="1" eaLnBrk="1" hangingPunct="1">
              <a:spcBef>
                <a:spcPct val="35000"/>
              </a:spcBef>
              <a:buClr>
                <a:srgbClr val="57B826"/>
              </a:buClr>
            </a:pPr>
            <a:r>
              <a:rPr lang="en-GB"/>
              <a:t>Evolution of sector performance indicators</a:t>
            </a:r>
          </a:p>
          <a:p>
            <a:pPr lvl="1" eaLnBrk="1" hangingPunct="1">
              <a:spcBef>
                <a:spcPct val="35000"/>
              </a:spcBef>
              <a:buClr>
                <a:srgbClr val="57B826"/>
              </a:buClr>
            </a:pPr>
            <a:r>
              <a:rPr lang="en-GB"/>
              <a:t>Qualitative reports (working groups, studies, annual review…)</a:t>
            </a:r>
          </a:p>
          <a:p>
            <a:pPr lvl="1" eaLnBrk="1" hangingPunct="1">
              <a:spcBef>
                <a:spcPct val="35000"/>
              </a:spcBef>
              <a:buClr>
                <a:srgbClr val="57B826"/>
              </a:buClr>
            </a:pPr>
            <a:r>
              <a:rPr lang="en-GB"/>
              <a:t>Institutional reforms</a:t>
            </a:r>
          </a:p>
          <a:p>
            <a:pPr eaLnBrk="1" hangingPunct="1">
              <a:spcBef>
                <a:spcPct val="75000"/>
              </a:spcBef>
              <a:buClr>
                <a:srgbClr val="000066"/>
              </a:buClr>
            </a:pPr>
            <a:r>
              <a:rPr lang="en-GB">
                <a:ea typeface="ＭＳ Ｐゴシック" pitchFamily="-1" charset="-128"/>
                <a:cs typeface="ＭＳ Ｐゴシック" pitchFamily="-1" charset="-128"/>
              </a:rPr>
              <a:t>Evaluation of the contribution of the SPSP to the sustainable development of:</a:t>
            </a:r>
          </a:p>
          <a:p>
            <a:pPr lvl="1" eaLnBrk="1" hangingPunct="1">
              <a:spcBef>
                <a:spcPct val="35000"/>
              </a:spcBef>
              <a:buClr>
                <a:srgbClr val="57B826"/>
              </a:buClr>
            </a:pPr>
            <a:r>
              <a:rPr lang="en-GB"/>
              <a:t>the sector</a:t>
            </a:r>
          </a:p>
          <a:p>
            <a:pPr lvl="1" eaLnBrk="1" hangingPunct="1">
              <a:buClr>
                <a:srgbClr val="57B826"/>
              </a:buClr>
            </a:pPr>
            <a:r>
              <a:rPr lang="en-GB"/>
              <a:t>the country</a:t>
            </a:r>
          </a:p>
        </p:txBody>
      </p:sp>
      <p:sp>
        <p:nvSpPr>
          <p:cNvPr id="58372" name="Rectangle 3"/>
          <p:cNvSpPr>
            <a:spLocks noGrp="1" noChangeArrowheads="1"/>
          </p:cNvSpPr>
          <p:nvPr>
            <p:ph type="title"/>
          </p:nvPr>
        </p:nvSpPr>
        <p:spPr>
          <a:xfrm>
            <a:off x="323528" y="0"/>
            <a:ext cx="8229600" cy="936625"/>
          </a:xfrm>
        </p:spPr>
        <p:txBody>
          <a:bodyPr/>
          <a:lstStyle/>
          <a:p>
            <a:pPr indent="0" eaLnBrk="1" hangingPunct="1"/>
            <a:r>
              <a:rPr lang="en-GB" dirty="0">
                <a:solidFill>
                  <a:schemeClr val="bg1"/>
                </a:solidFill>
                <a:ea typeface="ＭＳ Ｐゴシック" pitchFamily="-1" charset="-128"/>
                <a:cs typeface="ＭＳ Ｐゴシック" pitchFamily="-1" charset="-128"/>
              </a:rPr>
              <a:t>Evaluation: possible entry points for environmental integration</a:t>
            </a:r>
          </a:p>
        </p:txBody>
      </p:sp>
      <p:sp>
        <p:nvSpPr>
          <p:cNvPr id="600068" name="AutoShape 4"/>
          <p:cNvSpPr>
            <a:spLocks noChangeArrowheads="1"/>
          </p:cNvSpPr>
          <p:nvPr/>
        </p:nvSpPr>
        <p:spPr bwMode="auto">
          <a:xfrm>
            <a:off x="5651500" y="1196975"/>
            <a:ext cx="3024188" cy="576263"/>
          </a:xfrm>
          <a:prstGeom prst="wedgeRoundRectCallout">
            <a:avLst>
              <a:gd name="adj1" fmla="val -58398"/>
              <a:gd name="adj2" fmla="val 145593"/>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dirty="0" err="1">
                <a:solidFill>
                  <a:srgbClr val="000066"/>
                </a:solidFill>
              </a:rPr>
              <a:t>Env’l</a:t>
            </a:r>
            <a:r>
              <a:rPr lang="en-GB" sz="1400" b="1" dirty="0">
                <a:solidFill>
                  <a:srgbClr val="000066"/>
                </a:solidFill>
              </a:rPr>
              <a:t> indicators (or </a:t>
            </a:r>
            <a:r>
              <a:rPr lang="en-GB" sz="1400" b="1" dirty="0" err="1">
                <a:solidFill>
                  <a:srgbClr val="000066"/>
                </a:solidFill>
              </a:rPr>
              <a:t>ind.</a:t>
            </a:r>
            <a:r>
              <a:rPr lang="en-GB" sz="1400" b="1" dirty="0">
                <a:solidFill>
                  <a:srgbClr val="000066"/>
                </a:solidFill>
              </a:rPr>
              <a:t> associated w/ </a:t>
            </a:r>
            <a:r>
              <a:rPr lang="en-GB" sz="1400" b="1" dirty="0" err="1">
                <a:solidFill>
                  <a:srgbClr val="000066"/>
                </a:solidFill>
              </a:rPr>
              <a:t>env’l</a:t>
            </a:r>
            <a:r>
              <a:rPr lang="en-GB" sz="1400" b="1" dirty="0">
                <a:solidFill>
                  <a:srgbClr val="000066"/>
                </a:solidFill>
              </a:rPr>
              <a:t> trends)</a:t>
            </a:r>
          </a:p>
        </p:txBody>
      </p:sp>
      <p:sp>
        <p:nvSpPr>
          <p:cNvPr id="600069" name="AutoShape 5"/>
          <p:cNvSpPr>
            <a:spLocks noChangeArrowheads="1"/>
          </p:cNvSpPr>
          <p:nvPr/>
        </p:nvSpPr>
        <p:spPr bwMode="auto">
          <a:xfrm>
            <a:off x="6948488" y="1916113"/>
            <a:ext cx="2016125" cy="576262"/>
          </a:xfrm>
          <a:prstGeom prst="wedgeRoundRectCallout">
            <a:avLst>
              <a:gd name="adj1" fmla="val -48537"/>
              <a:gd name="adj2" fmla="val 100565"/>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a:solidFill>
                  <a:srgbClr val="000066"/>
                </a:solidFill>
              </a:rPr>
              <a:t>Environment-related aspects</a:t>
            </a:r>
          </a:p>
        </p:txBody>
      </p:sp>
      <p:sp>
        <p:nvSpPr>
          <p:cNvPr id="600070" name="AutoShape 6"/>
          <p:cNvSpPr>
            <a:spLocks noChangeArrowheads="1"/>
          </p:cNvSpPr>
          <p:nvPr/>
        </p:nvSpPr>
        <p:spPr bwMode="auto">
          <a:xfrm>
            <a:off x="5357813" y="3286125"/>
            <a:ext cx="2881312" cy="576263"/>
          </a:xfrm>
          <a:prstGeom prst="wedgeRoundRectCallout">
            <a:avLst>
              <a:gd name="adj1" fmla="val -90852"/>
              <a:gd name="adj2" fmla="val 18597"/>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a:solidFill>
                  <a:srgbClr val="000066"/>
                </a:solidFill>
              </a:rPr>
              <a:t>Building up of env’l management capacities</a:t>
            </a:r>
          </a:p>
        </p:txBody>
      </p:sp>
      <p:sp>
        <p:nvSpPr>
          <p:cNvPr id="600071" name="AutoShape 7"/>
          <p:cNvSpPr>
            <a:spLocks noChangeArrowheads="1"/>
          </p:cNvSpPr>
          <p:nvPr/>
        </p:nvSpPr>
        <p:spPr bwMode="auto">
          <a:xfrm>
            <a:off x="5286375" y="5143500"/>
            <a:ext cx="2881313" cy="1152525"/>
          </a:xfrm>
          <a:prstGeom prst="wedgeRoundRectCallout">
            <a:avLst>
              <a:gd name="adj1" fmla="val -65337"/>
              <a:gd name="adj2" fmla="val -112794"/>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400" b="1" dirty="0">
                <a:solidFill>
                  <a:srgbClr val="000066"/>
                </a:solidFill>
              </a:rPr>
              <a:t>Relevance, effectiveness, efficiency, impacts and sustainability of </a:t>
            </a:r>
            <a:r>
              <a:rPr lang="en-GB" sz="1400" b="1" dirty="0" err="1">
                <a:solidFill>
                  <a:srgbClr val="000066"/>
                </a:solidFill>
              </a:rPr>
              <a:t>env’l</a:t>
            </a:r>
            <a:r>
              <a:rPr lang="en-GB" sz="1400" b="1" dirty="0">
                <a:solidFill>
                  <a:srgbClr val="000066"/>
                </a:solidFill>
              </a:rPr>
              <a:t> integration measures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00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006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006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00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nimBg="1"/>
      <p:bldP spid="600069" grpId="0" animBg="1"/>
      <p:bldP spid="600070" grpId="0" animBg="1"/>
      <p:bldP spid="6000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36F9F64C-FDA8-4747-84C4-43ED48B55A1E}" type="slidenum">
              <a:rPr lang="fr-FR"/>
              <a:pPr algn="l" eaLnBrk="0" hangingPunct="0">
                <a:lnSpc>
                  <a:spcPts val="1400"/>
                </a:lnSpc>
              </a:pPr>
              <a:t>34</a:t>
            </a:fld>
            <a:endParaRPr lang="fr-FR"/>
          </a:p>
        </p:txBody>
      </p:sp>
      <p:sp>
        <p:nvSpPr>
          <p:cNvPr id="600066" name="Rectangle 2"/>
          <p:cNvSpPr>
            <a:spLocks noGrp="1" noChangeArrowheads="1"/>
          </p:cNvSpPr>
          <p:nvPr>
            <p:ph type="body" idx="1"/>
          </p:nvPr>
        </p:nvSpPr>
        <p:spPr>
          <a:xfrm>
            <a:off x="684213" y="1773238"/>
            <a:ext cx="7775575" cy="4535487"/>
          </a:xfrm>
        </p:spPr>
        <p:txBody>
          <a:bodyPr/>
          <a:lstStyle/>
          <a:p>
            <a:pPr marL="0" indent="0" eaLnBrk="1" hangingPunct="1">
              <a:buClr>
                <a:schemeClr val="tx1"/>
              </a:buClr>
              <a:buNone/>
            </a:pPr>
            <a:r>
              <a:rPr lang="en-GB" dirty="0" smtClean="0">
                <a:ea typeface="ＭＳ Ｐゴシック" pitchFamily="-1" charset="-128"/>
                <a:cs typeface="ＭＳ Ｐゴシック" pitchFamily="-1" charset="-128"/>
              </a:rPr>
              <a:t>Climate Risk Assessment, CRA</a:t>
            </a:r>
          </a:p>
          <a:p>
            <a:pPr marL="457200" lvl="1" indent="0" eaLnBrk="1" hangingPunct="1">
              <a:spcBef>
                <a:spcPct val="35000"/>
              </a:spcBef>
              <a:buClr>
                <a:srgbClr val="57B826"/>
              </a:buClr>
              <a:buNone/>
            </a:pPr>
            <a:endParaRPr lang="en-GB" dirty="0" smtClean="0">
              <a:ea typeface="ＭＳ Ｐゴシック" pitchFamily="-1" charset="-128"/>
            </a:endParaRPr>
          </a:p>
          <a:p>
            <a:pPr marL="457200" lvl="1" indent="0" eaLnBrk="1" hangingPunct="1">
              <a:spcBef>
                <a:spcPct val="35000"/>
              </a:spcBef>
              <a:buClr>
                <a:srgbClr val="57B826"/>
              </a:buClr>
              <a:buNone/>
            </a:pPr>
            <a:r>
              <a:rPr lang="en-GB" dirty="0" smtClean="0">
                <a:ea typeface="ＭＳ Ｐゴシック" pitchFamily="-1" charset="-128"/>
              </a:rPr>
              <a:t>Relevant for </a:t>
            </a:r>
            <a:r>
              <a:rPr lang="en-GB" dirty="0" smtClean="0">
                <a:ea typeface="ＭＳ Ｐゴシック" pitchFamily="-1" charset="-128"/>
              </a:rPr>
              <a:t>Sectors </a:t>
            </a:r>
            <a:r>
              <a:rPr lang="en-GB" dirty="0" smtClean="0">
                <a:ea typeface="ＭＳ Ｐゴシック" pitchFamily="-1" charset="-128"/>
              </a:rPr>
              <a:t>and for projects. </a:t>
            </a:r>
          </a:p>
          <a:p>
            <a:pPr marL="457200" lvl="1" indent="0" eaLnBrk="1" hangingPunct="1">
              <a:spcBef>
                <a:spcPct val="35000"/>
              </a:spcBef>
              <a:buClr>
                <a:srgbClr val="57B826"/>
              </a:buClr>
              <a:buNone/>
            </a:pPr>
            <a:endParaRPr lang="en-GB" dirty="0">
              <a:ea typeface="ＭＳ Ｐゴシック" pitchFamily="-1" charset="-128"/>
            </a:endParaRPr>
          </a:p>
          <a:p>
            <a:pPr marL="457200" lvl="1" indent="0" eaLnBrk="1" hangingPunct="1">
              <a:spcBef>
                <a:spcPct val="35000"/>
              </a:spcBef>
              <a:buClr>
                <a:srgbClr val="57B826"/>
              </a:buClr>
              <a:buNone/>
            </a:pPr>
            <a:r>
              <a:rPr lang="en-GB" dirty="0" smtClean="0">
                <a:ea typeface="ＭＳ Ｐゴシック" pitchFamily="-1" charset="-128"/>
              </a:rPr>
              <a:t>In this course dealt with in module 6, Projects. </a:t>
            </a:r>
            <a:endParaRPr lang="en-GB" dirty="0"/>
          </a:p>
        </p:txBody>
      </p:sp>
      <p:sp>
        <p:nvSpPr>
          <p:cNvPr id="58372" name="Rectangle 3"/>
          <p:cNvSpPr>
            <a:spLocks noGrp="1" noChangeArrowheads="1"/>
          </p:cNvSpPr>
          <p:nvPr>
            <p:ph type="title"/>
          </p:nvPr>
        </p:nvSpPr>
        <p:spPr>
          <a:xfrm>
            <a:off x="323528" y="0"/>
            <a:ext cx="8229600" cy="936625"/>
          </a:xfrm>
        </p:spPr>
        <p:txBody>
          <a:bodyPr/>
          <a:lstStyle/>
          <a:p>
            <a:pPr indent="0" eaLnBrk="1" hangingPunct="1"/>
            <a:r>
              <a:rPr lang="en-GB" dirty="0" smtClean="0">
                <a:solidFill>
                  <a:schemeClr val="bg1"/>
                </a:solidFill>
                <a:ea typeface="ＭＳ Ｐゴシック" pitchFamily="-1" charset="-128"/>
                <a:cs typeface="ＭＳ Ｐゴシック" pitchFamily="-1" charset="-128"/>
              </a:rPr>
              <a:t>Climate Risk Assessment</a:t>
            </a:r>
            <a:endParaRPr lang="en-GB" dirty="0">
              <a:solidFill>
                <a:schemeClr val="bg1"/>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1943662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166CF">
            <a:alpha val="20000"/>
          </a:srgb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908720"/>
            <a:ext cx="8229600" cy="936625"/>
          </a:xfrm>
        </p:spPr>
        <p:txBody>
          <a:bodyPr/>
          <a:lstStyle/>
          <a:p>
            <a:r>
              <a:rPr lang="da-DK" sz="2800" dirty="0" err="1" smtClean="0">
                <a:ea typeface="ＭＳ Ｐゴシック" pitchFamily="34" charset="-128"/>
              </a:rPr>
              <a:t>Module</a:t>
            </a:r>
            <a:r>
              <a:rPr lang="da-DK" sz="2800" dirty="0" smtClean="0">
                <a:ea typeface="ＭＳ Ｐゴシック" pitchFamily="34" charset="-128"/>
              </a:rPr>
              <a:t> 5a – recap main messages</a:t>
            </a:r>
            <a:endParaRPr lang="en-US" sz="2800" dirty="0" smtClean="0">
              <a:ea typeface="ＭＳ Ｐゴシック" pitchFamily="34" charset="-128"/>
            </a:endParaRPr>
          </a:p>
        </p:txBody>
      </p:sp>
      <p:sp>
        <p:nvSpPr>
          <p:cNvPr id="17412" name="Slide Number Placeholder 3"/>
          <p:cNvSpPr>
            <a:spLocks noGrp="1"/>
          </p:cNvSpPr>
          <p:nvPr>
            <p:ph type="sldNum" sz="quarter" idx="12"/>
          </p:nvPr>
        </p:nvSpPr>
        <p:spPr>
          <a:noFill/>
        </p:spPr>
        <p:txBody>
          <a:bodyPr/>
          <a:lstStyle/>
          <a:p>
            <a:fld id="{191ED5D6-FBA6-423B-9697-084B1EB47379}" type="slidenum">
              <a:rPr lang="en-GB" smtClean="0">
                <a:solidFill>
                  <a:srgbClr val="000000"/>
                </a:solidFill>
                <a:latin typeface="Verdana" pitchFamily="34" charset="0"/>
                <a:ea typeface="ＭＳ Ｐゴシック" pitchFamily="34" charset="-128"/>
              </a:rPr>
              <a:pPr/>
              <a:t>35</a:t>
            </a:fld>
            <a:endParaRPr lang="en-GB" smtClean="0">
              <a:solidFill>
                <a:srgbClr val="000000"/>
              </a:solidFill>
              <a:latin typeface="Verdana" pitchFamily="34" charset="0"/>
              <a:ea typeface="ＭＳ Ｐゴシック" pitchFamily="34" charset="-128"/>
            </a:endParaRPr>
          </a:p>
        </p:txBody>
      </p:sp>
      <p:sp>
        <p:nvSpPr>
          <p:cNvPr id="4" name="Rectangle 3"/>
          <p:cNvSpPr txBox="1">
            <a:spLocks noChangeArrowheads="1"/>
          </p:cNvSpPr>
          <p:nvPr/>
        </p:nvSpPr>
        <p:spPr>
          <a:xfrm>
            <a:off x="251520" y="1628800"/>
            <a:ext cx="8229600" cy="201622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lvl="1" eaLnBrk="1" hangingPunct="1">
              <a:spcBef>
                <a:spcPts val="600"/>
              </a:spcBef>
              <a:spcAft>
                <a:spcPts val="600"/>
              </a:spcAft>
            </a:pPr>
            <a:r>
              <a:rPr lang="en-GB" b="0" dirty="0"/>
              <a:t>Understanding the sector approach – </a:t>
            </a:r>
            <a:r>
              <a:rPr lang="en-GB" b="0" dirty="0" smtClean="0"/>
              <a:t>5 (7) </a:t>
            </a:r>
            <a:r>
              <a:rPr lang="en-GB" b="0" dirty="0"/>
              <a:t>assessment areas give us </a:t>
            </a:r>
            <a:r>
              <a:rPr lang="en-GB" dirty="0">
                <a:solidFill>
                  <a:srgbClr val="00B050"/>
                </a:solidFill>
              </a:rPr>
              <a:t>entry points</a:t>
            </a:r>
          </a:p>
          <a:p>
            <a:pPr lvl="1" eaLnBrk="1" hangingPunct="1">
              <a:spcBef>
                <a:spcPts val="600"/>
              </a:spcBef>
              <a:spcAft>
                <a:spcPts val="600"/>
              </a:spcAft>
            </a:pPr>
            <a:r>
              <a:rPr lang="en-GB" dirty="0">
                <a:solidFill>
                  <a:srgbClr val="00B050"/>
                </a:solidFill>
              </a:rPr>
              <a:t>SEA – a key tool for integrating </a:t>
            </a:r>
            <a:r>
              <a:rPr lang="en-GB" b="0" dirty="0"/>
              <a:t>environment and climate </a:t>
            </a:r>
            <a:r>
              <a:rPr lang="en-GB" b="0" dirty="0" smtClean="0"/>
              <a:t>change </a:t>
            </a:r>
            <a:r>
              <a:rPr lang="en-GB" b="0" dirty="0" smtClean="0">
                <a:solidFill>
                  <a:srgbClr val="00B050"/>
                </a:solidFill>
              </a:rPr>
              <a:t>(and GE?) </a:t>
            </a:r>
            <a:r>
              <a:rPr lang="en-GB" b="0" dirty="0"/>
              <a:t>at the sector level</a:t>
            </a:r>
          </a:p>
          <a:p>
            <a:pPr lvl="1" eaLnBrk="1" hangingPunct="1">
              <a:spcBef>
                <a:spcPts val="600"/>
              </a:spcBef>
              <a:spcAft>
                <a:spcPts val="600"/>
              </a:spcAft>
            </a:pPr>
            <a:r>
              <a:rPr lang="en-GB" b="0" dirty="0"/>
              <a:t>SEA - provides information for entry points at the identification, formulation, implementation and evaluation stages</a:t>
            </a:r>
          </a:p>
          <a:p>
            <a:pPr lvl="1" eaLnBrk="1" hangingPunct="1">
              <a:spcBef>
                <a:spcPts val="600"/>
              </a:spcBef>
              <a:spcAft>
                <a:spcPts val="600"/>
              </a:spcAft>
            </a:pPr>
            <a:endParaRPr lang="en-GB" b="0" dirty="0" smtClean="0"/>
          </a:p>
          <a:p>
            <a:pPr lvl="1" eaLnBrk="1" hangingPunct="1">
              <a:spcBef>
                <a:spcPts val="600"/>
              </a:spcBef>
              <a:spcAft>
                <a:spcPts val="600"/>
              </a:spcAft>
            </a:pPr>
            <a:r>
              <a:rPr lang="en-GB" b="0" dirty="0"/>
              <a:t>Socio-economic </a:t>
            </a:r>
            <a:r>
              <a:rPr lang="en-GB" dirty="0">
                <a:solidFill>
                  <a:srgbClr val="00B050"/>
                </a:solidFill>
              </a:rPr>
              <a:t>uncertainties</a:t>
            </a:r>
            <a:r>
              <a:rPr lang="en-GB" b="0" dirty="0"/>
              <a:t> increase environmental and climate uncertainties – the </a:t>
            </a:r>
            <a:r>
              <a:rPr lang="en-GB" dirty="0">
                <a:solidFill>
                  <a:srgbClr val="00B050"/>
                </a:solidFill>
              </a:rPr>
              <a:t>scenarios</a:t>
            </a:r>
            <a:r>
              <a:rPr lang="en-GB" b="0" dirty="0"/>
              <a:t> of climate development vary a lot</a:t>
            </a:r>
          </a:p>
          <a:p>
            <a:pPr lvl="1" eaLnBrk="1" hangingPunct="1">
              <a:spcBef>
                <a:spcPts val="600"/>
              </a:spcBef>
              <a:spcAft>
                <a:spcPts val="600"/>
              </a:spcAft>
            </a:pPr>
            <a:r>
              <a:rPr lang="en-GB" dirty="0">
                <a:solidFill>
                  <a:srgbClr val="00B050"/>
                </a:solidFill>
              </a:rPr>
              <a:t>Inaction is costly</a:t>
            </a:r>
            <a:r>
              <a:rPr lang="en-GB" b="0" dirty="0"/>
              <a:t>. Some measures are justified even in the face of uncertainty. </a:t>
            </a:r>
          </a:p>
          <a:p>
            <a:pPr lvl="1" eaLnBrk="1" hangingPunct="1">
              <a:spcBef>
                <a:spcPts val="600"/>
              </a:spcBef>
              <a:spcAft>
                <a:spcPts val="600"/>
              </a:spcAft>
            </a:pPr>
            <a:endParaRPr lang="en-GB" dirty="0" smtClean="0"/>
          </a:p>
          <a:p>
            <a:pPr lvl="1" eaLnBrk="1" hangingPunct="1">
              <a:spcBef>
                <a:spcPts val="600"/>
              </a:spcBef>
              <a:spcAft>
                <a:spcPts val="600"/>
              </a:spcAft>
            </a:pPr>
            <a:endParaRPr lang="en-GB" dirty="0"/>
          </a:p>
        </p:txBody>
      </p:sp>
      <p:sp>
        <p:nvSpPr>
          <p:cNvPr id="5" name="Title 1"/>
          <p:cNvSpPr txBox="1">
            <a:spLocks/>
          </p:cNvSpPr>
          <p:nvPr/>
        </p:nvSpPr>
        <p:spPr bwMode="auto">
          <a:xfrm>
            <a:off x="35496" y="389679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da-DK" sz="2800" dirty="0" err="1" smtClean="0">
                <a:ea typeface="ＭＳ Ｐゴシック" pitchFamily="34" charset="-128"/>
              </a:rPr>
              <a:t>Module</a:t>
            </a:r>
            <a:r>
              <a:rPr lang="da-DK" sz="2800" dirty="0" smtClean="0">
                <a:ea typeface="ＭＳ Ｐゴシック" pitchFamily="34" charset="-128"/>
              </a:rPr>
              <a:t> 5b – </a:t>
            </a:r>
            <a:r>
              <a:rPr lang="da-DK" sz="2800" dirty="0" err="1" smtClean="0">
                <a:ea typeface="ＭＳ Ｐゴシック" pitchFamily="34" charset="-128"/>
              </a:rPr>
              <a:t>recap</a:t>
            </a:r>
            <a:r>
              <a:rPr lang="da-DK" sz="2800" dirty="0" smtClean="0">
                <a:ea typeface="ＭＳ Ｐゴシック" pitchFamily="34" charset="-128"/>
              </a:rPr>
              <a:t> </a:t>
            </a:r>
            <a:r>
              <a:rPr lang="da-DK" sz="2800" dirty="0" err="1" smtClean="0">
                <a:ea typeface="ＭＳ Ｐゴシック" pitchFamily="34" charset="-128"/>
              </a:rPr>
              <a:t>main</a:t>
            </a:r>
            <a:r>
              <a:rPr lang="da-DK" sz="2800" dirty="0" smtClean="0">
                <a:ea typeface="ＭＳ Ｐゴシック" pitchFamily="34" charset="-128"/>
              </a:rPr>
              <a:t> </a:t>
            </a:r>
            <a:r>
              <a:rPr lang="da-DK" sz="2800" dirty="0" err="1" smtClean="0">
                <a:ea typeface="ＭＳ Ｐゴシック" pitchFamily="34" charset="-128"/>
              </a:rPr>
              <a:t>messages</a:t>
            </a:r>
            <a:endParaRPr lang="en-US" sz="2800" dirty="0" smtClean="0">
              <a:ea typeface="ＭＳ Ｐゴシック" pitchFamily="34" charset="-128"/>
            </a:endParaRPr>
          </a:p>
        </p:txBody>
      </p:sp>
      <p:sp>
        <p:nvSpPr>
          <p:cNvPr id="6" name="Rectangle 3"/>
          <p:cNvSpPr txBox="1">
            <a:spLocks noChangeArrowheads="1"/>
          </p:cNvSpPr>
          <p:nvPr/>
        </p:nvSpPr>
        <p:spPr>
          <a:xfrm>
            <a:off x="287016" y="4365104"/>
            <a:ext cx="8229600" cy="201622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lvl="1" eaLnBrk="1" hangingPunct="1">
              <a:spcBef>
                <a:spcPts val="600"/>
              </a:spcBef>
              <a:spcAft>
                <a:spcPts val="600"/>
              </a:spcAft>
            </a:pPr>
            <a:endParaRPr lang="en-GB" dirty="0" smtClean="0"/>
          </a:p>
          <a:p>
            <a:pPr lvl="1" eaLnBrk="1" hangingPunct="1">
              <a:spcBef>
                <a:spcPts val="600"/>
              </a:spcBef>
              <a:spcAft>
                <a:spcPts val="600"/>
              </a:spcAft>
            </a:pPr>
            <a:endParaRPr lang="en-GB" dirty="0"/>
          </a:p>
        </p:txBody>
      </p:sp>
    </p:spTree>
    <p:extLst>
      <p:ext uri="{BB962C8B-B14F-4D97-AF65-F5344CB8AC3E}">
        <p14:creationId xmlns:p14="http://schemas.microsoft.com/office/powerpoint/2010/main" val="1001790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Picture1.jpg"/>
          <p:cNvPicPr>
            <a:picLocks noChangeAspect="1"/>
          </p:cNvPicPr>
          <p:nvPr/>
        </p:nvPicPr>
        <p:blipFill>
          <a:blip r:embed="rId3" cstate="print">
            <a:lum bright="72000" contrast="-82000"/>
          </a:blip>
          <a:srcRect/>
          <a:stretch>
            <a:fillRect/>
          </a:stretch>
        </p:blipFill>
        <p:spPr bwMode="auto">
          <a:xfrm>
            <a:off x="0" y="1371600"/>
            <a:ext cx="9144000" cy="5791200"/>
          </a:xfrm>
          <a:prstGeom prst="rect">
            <a:avLst/>
          </a:prstGeom>
          <a:noFill/>
          <a:ln w="9525">
            <a:noFill/>
            <a:miter lim="800000"/>
            <a:headEnd/>
            <a:tailEnd/>
          </a:ln>
        </p:spPr>
      </p:pic>
      <p:sp>
        <p:nvSpPr>
          <p:cNvPr id="18435" name="Title 1"/>
          <p:cNvSpPr>
            <a:spLocks noGrp="1"/>
          </p:cNvSpPr>
          <p:nvPr>
            <p:ph type="title"/>
          </p:nvPr>
        </p:nvSpPr>
        <p:spPr>
          <a:xfrm>
            <a:off x="0" y="1044575"/>
            <a:ext cx="8229600" cy="936625"/>
          </a:xfrm>
        </p:spPr>
        <p:txBody>
          <a:bodyPr/>
          <a:lstStyle/>
          <a:p>
            <a:r>
              <a:rPr lang="da-DK" sz="2800" dirty="0" smtClean="0">
                <a:ea typeface="ＭＳ Ｐゴシック" pitchFamily="34" charset="-128"/>
              </a:rPr>
              <a:t>Action plan – from words to actions</a:t>
            </a:r>
            <a:endParaRPr lang="en-US" sz="2800" dirty="0" smtClean="0">
              <a:ea typeface="ＭＳ Ｐゴシック" pitchFamily="34" charset="-128"/>
            </a:endParaRPr>
          </a:p>
        </p:txBody>
      </p:sp>
      <p:sp>
        <p:nvSpPr>
          <p:cNvPr id="18436" name="Slide Number Placeholder 2"/>
          <p:cNvSpPr>
            <a:spLocks noGrp="1"/>
          </p:cNvSpPr>
          <p:nvPr>
            <p:ph type="sldNum" sz="quarter" idx="12"/>
          </p:nvPr>
        </p:nvSpPr>
        <p:spPr>
          <a:xfrm>
            <a:off x="8229600" y="6686550"/>
            <a:ext cx="457200" cy="476250"/>
          </a:xfrm>
          <a:noFill/>
        </p:spPr>
        <p:txBody>
          <a:bodyPr/>
          <a:lstStyle/>
          <a:p>
            <a:fld id="{D5FD04CE-2D69-42B0-AE8F-F51E2630E18D}" type="slidenum">
              <a:rPr lang="en-GB" smtClean="0">
                <a:solidFill>
                  <a:srgbClr val="000000"/>
                </a:solidFill>
                <a:latin typeface="Verdana" pitchFamily="34" charset="0"/>
                <a:ea typeface="ＭＳ Ｐゴシック" pitchFamily="34" charset="-128"/>
              </a:rPr>
              <a:pPr/>
              <a:t>36</a:t>
            </a:fld>
            <a:endParaRPr lang="en-GB" dirty="0" smtClean="0">
              <a:solidFill>
                <a:srgbClr val="000000"/>
              </a:solidFill>
              <a:latin typeface="Verdana" pitchFamily="34" charset="0"/>
              <a:ea typeface="ＭＳ Ｐゴシック" pitchFamily="34" charset="-128"/>
            </a:endParaRPr>
          </a:p>
        </p:txBody>
      </p:sp>
      <p:sp>
        <p:nvSpPr>
          <p:cNvPr id="6" name="TextBox 2"/>
          <p:cNvSpPr txBox="1">
            <a:spLocks noChangeArrowheads="1"/>
          </p:cNvSpPr>
          <p:nvPr/>
        </p:nvSpPr>
        <p:spPr bwMode="auto">
          <a:xfrm>
            <a:off x="468313" y="1988840"/>
            <a:ext cx="7848600" cy="5078313"/>
          </a:xfrm>
          <a:prstGeom prst="rect">
            <a:avLst/>
          </a:prstGeom>
          <a:noFill/>
          <a:ln>
            <a:noFill/>
          </a:ln>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defRPr/>
            </a:pPr>
            <a:r>
              <a:rPr lang="en-GB" sz="1600" b="1" dirty="0" smtClean="0">
                <a:solidFill>
                  <a:srgbClr val="000000"/>
                </a:solidFill>
              </a:rPr>
              <a:t>Reflections</a:t>
            </a:r>
          </a:p>
          <a:p>
            <a:pPr eaLnBrk="1" hangingPunct="1">
              <a:defRPr/>
            </a:pPr>
            <a:endParaRPr lang="en-GB" sz="1600" b="1" dirty="0">
              <a:solidFill>
                <a:srgbClr val="000000"/>
              </a:solidFill>
            </a:endParaRPr>
          </a:p>
          <a:p>
            <a:pPr marL="285750" indent="-285750" eaLnBrk="1" hangingPunct="1">
              <a:buFont typeface="Arial" pitchFamily="34" charset="0"/>
              <a:buChar char="•"/>
              <a:defRPr/>
            </a:pPr>
            <a:r>
              <a:rPr lang="en-GB" sz="1600" dirty="0" smtClean="0">
                <a:solidFill>
                  <a:srgbClr val="000000"/>
                </a:solidFill>
              </a:rPr>
              <a:t>Climate uncertainties are often disputed – are environmental uncertainties similarly significant and controversial? </a:t>
            </a:r>
          </a:p>
          <a:p>
            <a:pPr marL="285750" indent="-285750" eaLnBrk="1" hangingPunct="1">
              <a:buFont typeface="Arial" pitchFamily="34" charset="0"/>
              <a:buChar char="•"/>
              <a:defRPr/>
            </a:pPr>
            <a:r>
              <a:rPr lang="en-GB" sz="1600" dirty="0" smtClean="0">
                <a:solidFill>
                  <a:srgbClr val="000000"/>
                </a:solidFill>
              </a:rPr>
              <a:t>Identify SPSPs or Budget Support Programs in which environmental and climate concerns have been thoroughly built in. </a:t>
            </a:r>
          </a:p>
          <a:p>
            <a:pPr marL="285750" indent="-285750" eaLnBrk="1" hangingPunct="1">
              <a:buFont typeface="Arial" pitchFamily="34" charset="0"/>
              <a:buChar char="•"/>
              <a:defRPr/>
            </a:pPr>
            <a:r>
              <a:rPr lang="en-GB" sz="1600" dirty="0" smtClean="0">
                <a:solidFill>
                  <a:srgbClr val="000000"/>
                </a:solidFill>
              </a:rPr>
              <a:t>Identify processes where SEA has played an important role in the pursue of sustainable development. </a:t>
            </a:r>
          </a:p>
          <a:p>
            <a:pPr marL="285750" indent="-285750" eaLnBrk="1" hangingPunct="1">
              <a:buFont typeface="Arial" pitchFamily="34" charset="0"/>
              <a:buChar char="•"/>
              <a:defRPr/>
            </a:pPr>
            <a:endParaRPr lang="en-GB" dirty="0" smtClean="0">
              <a:solidFill>
                <a:srgbClr val="000000"/>
              </a:solidFill>
            </a:endParaRPr>
          </a:p>
          <a:p>
            <a:pPr marL="285750" indent="-285750" eaLnBrk="1" hangingPunct="1">
              <a:buFont typeface="Arial" pitchFamily="34" charset="0"/>
              <a:buChar char="•"/>
              <a:defRPr/>
            </a:pPr>
            <a:endParaRPr lang="en-GB" dirty="0" smtClean="0">
              <a:solidFill>
                <a:srgbClr val="000000"/>
              </a:solidFill>
            </a:endParaRPr>
          </a:p>
          <a:p>
            <a:pPr eaLnBrk="1" hangingPunct="1">
              <a:defRPr/>
            </a:pPr>
            <a:r>
              <a:rPr lang="en-GB" sz="1600" b="1" dirty="0" smtClean="0">
                <a:solidFill>
                  <a:srgbClr val="000000"/>
                </a:solidFill>
              </a:rPr>
              <a:t>Actions</a:t>
            </a:r>
          </a:p>
          <a:p>
            <a:pPr marL="285750" indent="-285750" eaLnBrk="1" hangingPunct="1">
              <a:buFont typeface="Arial" pitchFamily="34" charset="0"/>
              <a:buChar char="•"/>
              <a:defRPr/>
            </a:pPr>
            <a:r>
              <a:rPr lang="en-GB" sz="1600" dirty="0" smtClean="0">
                <a:solidFill>
                  <a:srgbClr val="000000"/>
                </a:solidFill>
              </a:rPr>
              <a:t>Identify SPSPs – already accomplished or new – in which SEA or an environmental study could (have) contribute(d) to improve the overall environmental performance of the effort. </a:t>
            </a:r>
          </a:p>
          <a:p>
            <a:pPr marL="285750" indent="-285750" eaLnBrk="1" hangingPunct="1">
              <a:buFont typeface="Arial" pitchFamily="34" charset="0"/>
              <a:buChar char="•"/>
              <a:defRPr/>
            </a:pPr>
            <a:r>
              <a:rPr lang="en-GB" sz="1600" dirty="0" smtClean="0">
                <a:solidFill>
                  <a:srgbClr val="000000"/>
                </a:solidFill>
              </a:rPr>
              <a:t>Discuss environmental initiatives that could potentially be relevant in planned EC support.</a:t>
            </a:r>
          </a:p>
          <a:p>
            <a:pPr marL="285750" indent="-285750" eaLnBrk="1" hangingPunct="1">
              <a:buFont typeface="Arial" pitchFamily="34" charset="0"/>
              <a:buChar char="•"/>
              <a:defRPr/>
            </a:pPr>
            <a:endParaRPr lang="en-GB" sz="1600" dirty="0" smtClean="0">
              <a:solidFill>
                <a:srgbClr val="000000"/>
              </a:solidFill>
            </a:endParaRPr>
          </a:p>
          <a:p>
            <a:pPr marL="285750" indent="-285750" eaLnBrk="1" hangingPunct="1">
              <a:buFont typeface="Arial" pitchFamily="34" charset="0"/>
              <a:buChar char="•"/>
              <a:defRPr/>
            </a:pPr>
            <a:endParaRPr lang="da-DK" dirty="0" smtClean="0">
              <a:solidFill>
                <a:srgbClr val="000000"/>
              </a:solidFill>
            </a:endParaRPr>
          </a:p>
          <a:p>
            <a:pPr marL="285750" indent="-285750" eaLnBrk="1" hangingPunct="1">
              <a:buFont typeface="Arial" pitchFamily="34" charset="0"/>
              <a:buChar char="•"/>
              <a:defRPr/>
            </a:pPr>
            <a:endParaRPr lang="da-DK" dirty="0" smtClean="0">
              <a:solidFill>
                <a:srgbClr val="000000"/>
              </a:solidFill>
            </a:endParaRPr>
          </a:p>
          <a:p>
            <a:pPr marL="285750" indent="-285750" eaLnBrk="1" hangingPunct="1">
              <a:buFont typeface="Arial" pitchFamily="34" charset="0"/>
              <a:buChar char="•"/>
              <a:defRPr/>
            </a:pPr>
            <a:endParaRPr lang="da-DK" dirty="0" smtClean="0">
              <a:solidFill>
                <a:srgbClr val="000000"/>
              </a:solidFill>
            </a:endParaRPr>
          </a:p>
          <a:p>
            <a:pPr eaLnBrk="1" hangingPunct="1">
              <a:defRPr/>
            </a:pPr>
            <a:endParaRPr lang="da-DK" dirty="0" smtClean="0">
              <a:solidFill>
                <a:srgbClr val="000000"/>
              </a:solidFill>
            </a:endParaRPr>
          </a:p>
          <a:p>
            <a:pPr eaLnBrk="1" hangingPunct="1">
              <a:defRPr/>
            </a:pPr>
            <a:r>
              <a:rPr lang="da-DK" dirty="0" smtClean="0">
                <a:solidFill>
                  <a:srgbClr val="000000"/>
                </a:solidFill>
              </a:rPr>
              <a:t> </a:t>
            </a:r>
            <a:endParaRPr lang="en-US" dirty="0" smtClean="0">
              <a:solidFill>
                <a:srgbClr val="000000"/>
              </a:solidFill>
            </a:endParaRPr>
          </a:p>
        </p:txBody>
      </p:sp>
    </p:spTree>
    <p:extLst>
      <p:ext uri="{BB962C8B-B14F-4D97-AF65-F5344CB8AC3E}">
        <p14:creationId xmlns:p14="http://schemas.microsoft.com/office/powerpoint/2010/main" val="3500883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9850"/>
            <a:ext cx="8229600" cy="936625"/>
          </a:xfrm>
        </p:spPr>
        <p:txBody>
          <a:bodyPr/>
          <a:lstStyle/>
          <a:p>
            <a:r>
              <a:rPr lang="da-DK" dirty="0" smtClean="0"/>
              <a:t>Resources </a:t>
            </a:r>
            <a:r>
              <a:rPr lang="da-DK" dirty="0" smtClean="0">
                <a:solidFill>
                  <a:srgbClr val="00B050"/>
                </a:solidFill>
              </a:rPr>
              <a:t>– perhaps </a:t>
            </a:r>
            <a:r>
              <a:rPr lang="da-DK" dirty="0" err="1" smtClean="0">
                <a:solidFill>
                  <a:srgbClr val="00B050"/>
                </a:solidFill>
              </a:rPr>
              <a:t>needs</a:t>
            </a:r>
            <a:r>
              <a:rPr lang="da-DK" dirty="0" smtClean="0">
                <a:solidFill>
                  <a:srgbClr val="00B050"/>
                </a:solidFill>
              </a:rPr>
              <a:t> more…</a:t>
            </a:r>
            <a:endParaRPr lang="en-US" dirty="0">
              <a:solidFill>
                <a:srgbClr val="00B050"/>
              </a:solidFill>
            </a:endParaRPr>
          </a:p>
        </p:txBody>
      </p:sp>
      <p:sp>
        <p:nvSpPr>
          <p:cNvPr id="4" name="Content Placeholder 3"/>
          <p:cNvSpPr>
            <a:spLocks noGrp="1"/>
          </p:cNvSpPr>
          <p:nvPr>
            <p:ph idx="1"/>
          </p:nvPr>
        </p:nvSpPr>
        <p:spPr/>
        <p:txBody>
          <a:bodyPr/>
          <a:lstStyle/>
          <a:p>
            <a:pPr>
              <a:buNone/>
            </a:pPr>
            <a:r>
              <a:rPr lang="da-DK" sz="1800" dirty="0" smtClean="0"/>
              <a:t>Overall</a:t>
            </a:r>
          </a:p>
          <a:p>
            <a:pPr marL="0" indent="0">
              <a:buNone/>
            </a:pPr>
            <a:r>
              <a:rPr lang="da-DK" sz="1600" i="0" dirty="0"/>
              <a:t>EU Guidelines on the Integration of Environment and </a:t>
            </a:r>
            <a:r>
              <a:rPr lang="da-DK" sz="1600" i="0" dirty="0" err="1"/>
              <a:t>Climate</a:t>
            </a:r>
            <a:r>
              <a:rPr lang="da-DK" sz="1600" i="0" dirty="0"/>
              <a:t> Change in Development </a:t>
            </a:r>
            <a:r>
              <a:rPr lang="da-DK" sz="1600" i="0" dirty="0" err="1"/>
              <a:t>Cooperation</a:t>
            </a:r>
            <a:endParaRPr lang="da-DK" sz="1600" i="0" dirty="0"/>
          </a:p>
          <a:p>
            <a:pPr>
              <a:buNone/>
            </a:pPr>
            <a:endParaRPr lang="da-DK" sz="1800" dirty="0"/>
          </a:p>
          <a:p>
            <a:pPr>
              <a:buNone/>
            </a:pPr>
            <a:r>
              <a:rPr lang="da-DK" sz="1800" dirty="0" err="1" smtClean="0"/>
              <a:t>Uncertainty</a:t>
            </a:r>
            <a:endParaRPr lang="da-DK" sz="1800" dirty="0" smtClean="0"/>
          </a:p>
          <a:p>
            <a:pPr marL="0" indent="0">
              <a:buNone/>
            </a:pPr>
            <a:r>
              <a:rPr lang="en-GB" sz="1600" i="0" dirty="0" smtClean="0"/>
              <a:t>WUCA: Decision </a:t>
            </a:r>
            <a:r>
              <a:rPr lang="en-GB" sz="1600" i="0" dirty="0"/>
              <a:t>Support Planning </a:t>
            </a:r>
            <a:r>
              <a:rPr lang="en-GB" sz="1600" i="0" dirty="0" smtClean="0"/>
              <a:t>Methods: Incorporating </a:t>
            </a:r>
            <a:r>
              <a:rPr lang="en-GB" sz="1600" i="0" dirty="0"/>
              <a:t>Climate Change</a:t>
            </a:r>
          </a:p>
          <a:p>
            <a:r>
              <a:rPr lang="en-GB" sz="1600" i="0" dirty="0"/>
              <a:t>Uncertainties into Water Planning</a:t>
            </a:r>
            <a:endParaRPr lang="en-US" sz="1600" i="0" dirty="0"/>
          </a:p>
          <a:p>
            <a:pPr>
              <a:buNone/>
            </a:pPr>
            <a:endParaRPr lang="en-US" sz="1800" dirty="0" smtClean="0"/>
          </a:p>
          <a:p>
            <a:pPr>
              <a:buNone/>
            </a:pPr>
            <a:r>
              <a:rPr lang="en-US" sz="1800" dirty="0" smtClean="0"/>
              <a:t>SEA</a:t>
            </a:r>
          </a:p>
          <a:p>
            <a:pPr>
              <a:buNone/>
            </a:pPr>
            <a:r>
              <a:rPr lang="en-US" sz="1600" i="0" dirty="0" smtClean="0"/>
              <a:t>OECD: Strategic </a:t>
            </a:r>
            <a:r>
              <a:rPr lang="en-US" sz="1600" i="0" dirty="0"/>
              <a:t>Environmental Assessment in Development Practice </a:t>
            </a:r>
            <a:br>
              <a:rPr lang="en-US" sz="1600" i="0" dirty="0"/>
            </a:br>
            <a:r>
              <a:rPr lang="en-US" sz="1600" i="0" dirty="0"/>
              <a:t>A Review of Recent Experience </a:t>
            </a:r>
          </a:p>
        </p:txBody>
      </p:sp>
      <p:sp>
        <p:nvSpPr>
          <p:cNvPr id="3" name="Slide Number Placeholder 2"/>
          <p:cNvSpPr>
            <a:spLocks noGrp="1"/>
          </p:cNvSpPr>
          <p:nvPr>
            <p:ph type="sldNum" sz="quarter" idx="12"/>
          </p:nvPr>
        </p:nvSpPr>
        <p:spPr/>
        <p:txBody>
          <a:bodyPr/>
          <a:lstStyle/>
          <a:p>
            <a:pPr>
              <a:defRPr/>
            </a:pPr>
            <a:fld id="{315A5415-EC39-4ABD-B2D1-376FD9DBC68B}" type="slidenum">
              <a:rPr lang="en-GB" smtClean="0">
                <a:solidFill>
                  <a:srgbClr val="000000"/>
                </a:solidFill>
              </a:rPr>
              <a:pPr>
                <a:defRPr/>
              </a:pPr>
              <a:t>37</a:t>
            </a:fld>
            <a:endParaRPr lang="en-GB" dirty="0">
              <a:solidFill>
                <a:srgbClr val="000000"/>
              </a:solidFill>
            </a:endParaRPr>
          </a:p>
        </p:txBody>
      </p:sp>
    </p:spTree>
    <p:extLst>
      <p:ext uri="{BB962C8B-B14F-4D97-AF65-F5344CB8AC3E}">
        <p14:creationId xmlns:p14="http://schemas.microsoft.com/office/powerpoint/2010/main" val="566165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da-DK">
                <a:ea typeface="ＭＳ Ｐゴシック" pitchFamily="-1" charset="-128"/>
                <a:cs typeface="ＭＳ Ｐゴシック" pitchFamily="-1" charset="-128"/>
              </a:rPr>
              <a:t>Exercise  – Mainstreaming into SPSP and GBS</a:t>
            </a:r>
            <a:endParaRPr lang="en-US">
              <a:ea typeface="ＭＳ Ｐゴシック" pitchFamily="-1" charset="-128"/>
              <a:cs typeface="ＭＳ Ｐゴシック" pitchFamily="-1" charset="-128"/>
            </a:endParaRPr>
          </a:p>
        </p:txBody>
      </p:sp>
      <p:sp>
        <p:nvSpPr>
          <p:cNvPr id="55299" name="TextBox 2"/>
          <p:cNvSpPr txBox="1">
            <a:spLocks noChangeArrowheads="1"/>
          </p:cNvSpPr>
          <p:nvPr/>
        </p:nvSpPr>
        <p:spPr bwMode="auto">
          <a:xfrm>
            <a:off x="468313" y="1712913"/>
            <a:ext cx="7848600" cy="1477962"/>
          </a:xfrm>
          <a:prstGeom prst="rect">
            <a:avLst/>
          </a:prstGeom>
          <a:noFill/>
          <a:ln>
            <a:noFill/>
          </a:ln>
          <a:extLst/>
        </p:spPr>
        <p:txBody>
          <a:bodyPr>
            <a:prstTxWarp prst="textNoShape">
              <a:avLst/>
            </a:prstTxWarp>
            <a:spAutoFit/>
          </a:bodyPr>
          <a:lstStyle/>
          <a:p>
            <a:pPr marL="285750" indent="-285750" algn="l">
              <a:buFont typeface="Arial" pitchFamily="-1" charset="0"/>
              <a:buChar char="•"/>
            </a:pPr>
            <a:endParaRPr lang="da-DK">
              <a:solidFill>
                <a:schemeClr val="tx1"/>
              </a:solidFill>
            </a:endParaRPr>
          </a:p>
          <a:p>
            <a:pPr marL="285750" indent="-285750" algn="l">
              <a:buFont typeface="Arial" pitchFamily="-1" charset="0"/>
              <a:buChar char="•"/>
            </a:pPr>
            <a:endParaRPr lang="da-DK">
              <a:solidFill>
                <a:schemeClr val="tx1"/>
              </a:solidFill>
            </a:endParaRPr>
          </a:p>
          <a:p>
            <a:pPr marL="285750" indent="-285750" algn="l">
              <a:buFont typeface="Arial" pitchFamily="-1" charset="0"/>
              <a:buChar char="•"/>
            </a:pPr>
            <a:endParaRPr lang="da-DK">
              <a:solidFill>
                <a:schemeClr val="tx1"/>
              </a:solidFill>
            </a:endParaRPr>
          </a:p>
          <a:p>
            <a:pPr marL="285750" indent="-285750" algn="l"/>
            <a:endParaRPr lang="da-DK">
              <a:solidFill>
                <a:schemeClr val="tx1"/>
              </a:solidFill>
            </a:endParaRPr>
          </a:p>
          <a:p>
            <a:pPr marL="285750" indent="-285750" algn="l"/>
            <a:r>
              <a:rPr lang="da-DK">
                <a:solidFill>
                  <a:schemeClr val="tx1"/>
                </a:solidFill>
              </a:rPr>
              <a:t> </a:t>
            </a:r>
            <a:endParaRPr lang="en-US">
              <a:solidFill>
                <a:schemeClr val="tx1"/>
              </a:solidFill>
            </a:endParaRPr>
          </a:p>
        </p:txBody>
      </p:sp>
      <p:sp>
        <p:nvSpPr>
          <p:cNvPr id="69636" name="Slide Number Placeholder 3"/>
          <p:cNvSpPr>
            <a:spLocks noGrp="1"/>
          </p:cNvSpPr>
          <p:nvPr>
            <p:ph type="sldNum" sz="quarter" idx="12"/>
          </p:nvPr>
        </p:nvSpPr>
        <p:spPr>
          <a:noFill/>
        </p:spPr>
        <p:txBody>
          <a:bodyPr/>
          <a:lstStyle/>
          <a:p>
            <a:fld id="{84682A99-ACB7-134A-84A4-E5DD9D7DF619}" type="slidenum">
              <a:rPr lang="en-GB"/>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a:xfrm>
            <a:off x="395288" y="836613"/>
            <a:ext cx="7775575" cy="1512887"/>
          </a:xfrm>
        </p:spPr>
        <p:txBody>
          <a:bodyPr/>
          <a:lstStyle/>
          <a:p>
            <a:pPr indent="0" algn="ctr" eaLnBrk="1" hangingPunct="1"/>
            <a:r>
              <a:rPr lang="en-GB" sz="3600" dirty="0">
                <a:solidFill>
                  <a:srgbClr val="000090"/>
                </a:solidFill>
                <a:ea typeface="ＭＳ Ｐゴシック" pitchFamily="-1" charset="-128"/>
                <a:cs typeface="ＭＳ Ｐゴシック" pitchFamily="-1" charset="-128"/>
              </a:rPr>
              <a:t/>
            </a:r>
            <a:br>
              <a:rPr lang="en-GB" sz="3600" dirty="0">
                <a:solidFill>
                  <a:srgbClr val="000090"/>
                </a:solidFill>
                <a:ea typeface="ＭＳ Ｐゴシック" pitchFamily="-1" charset="-128"/>
                <a:cs typeface="ＭＳ Ｐゴシック" pitchFamily="-1" charset="-128"/>
              </a:rPr>
            </a:br>
            <a:r>
              <a:rPr lang="en-GB" sz="3600" dirty="0" smtClean="0">
                <a:solidFill>
                  <a:srgbClr val="000090"/>
                </a:solidFill>
                <a:ea typeface="ＭＳ Ｐゴシック" pitchFamily="-1" charset="-128"/>
                <a:cs typeface="ＭＳ Ｐゴシック" pitchFamily="-1" charset="-128"/>
              </a:rPr>
              <a:t/>
            </a:r>
            <a:br>
              <a:rPr lang="en-GB" sz="3600" dirty="0" smtClean="0">
                <a:solidFill>
                  <a:srgbClr val="000090"/>
                </a:solidFill>
                <a:ea typeface="ＭＳ Ｐゴシック" pitchFamily="-1" charset="-128"/>
                <a:cs typeface="ＭＳ Ｐゴシック" pitchFamily="-1" charset="-128"/>
              </a:rPr>
            </a:br>
            <a:r>
              <a:rPr lang="en-GB" sz="3600" dirty="0">
                <a:solidFill>
                  <a:srgbClr val="000090"/>
                </a:solidFill>
                <a:ea typeface="ＭＳ Ｐゴシック" pitchFamily="-1" charset="-128"/>
                <a:cs typeface="ＭＳ Ｐゴシック" pitchFamily="-1" charset="-128"/>
              </a:rPr>
              <a:t/>
            </a:r>
            <a:br>
              <a:rPr lang="en-GB" sz="3600" dirty="0">
                <a:solidFill>
                  <a:srgbClr val="000090"/>
                </a:solidFill>
                <a:ea typeface="ＭＳ Ｐゴシック" pitchFamily="-1" charset="-128"/>
                <a:cs typeface="ＭＳ Ｐゴシック" pitchFamily="-1" charset="-128"/>
              </a:rPr>
            </a:br>
            <a:r>
              <a:rPr lang="en-GB" sz="3600" dirty="0" smtClean="0">
                <a:solidFill>
                  <a:srgbClr val="000090"/>
                </a:solidFill>
                <a:ea typeface="ＭＳ Ｐゴシック" pitchFamily="-1" charset="-128"/>
                <a:cs typeface="ＭＳ Ｐゴシック" pitchFamily="-1" charset="-128"/>
              </a:rPr>
              <a:t/>
            </a:r>
            <a:br>
              <a:rPr lang="en-GB" sz="3600" dirty="0" smtClean="0">
                <a:solidFill>
                  <a:srgbClr val="000090"/>
                </a:solidFill>
                <a:ea typeface="ＭＳ Ｐゴシック" pitchFamily="-1" charset="-128"/>
                <a:cs typeface="ＭＳ Ｐゴシック" pitchFamily="-1" charset="-128"/>
              </a:rPr>
            </a:br>
            <a:r>
              <a:rPr lang="en-GB" sz="3600" dirty="0" smtClean="0">
                <a:solidFill>
                  <a:srgbClr val="000090"/>
                </a:solidFill>
                <a:ea typeface="ＭＳ Ｐゴシック" pitchFamily="-1" charset="-128"/>
                <a:cs typeface="ＭＳ Ｐゴシック" pitchFamily="-1" charset="-128"/>
              </a:rPr>
              <a:t/>
            </a:r>
            <a:br>
              <a:rPr lang="en-GB" sz="3600" dirty="0" smtClean="0">
                <a:solidFill>
                  <a:srgbClr val="000090"/>
                </a:solidFill>
                <a:ea typeface="ＭＳ Ｐゴシック" pitchFamily="-1" charset="-128"/>
                <a:cs typeface="ＭＳ Ｐゴシック" pitchFamily="-1" charset="-128"/>
              </a:rPr>
            </a:br>
            <a:r>
              <a:rPr lang="en-GB" sz="3600" dirty="0" smtClean="0">
                <a:solidFill>
                  <a:srgbClr val="000090"/>
                </a:solidFill>
                <a:ea typeface="ＭＳ Ｐゴシック" pitchFamily="-1" charset="-128"/>
                <a:cs typeface="ＭＳ Ｐゴシック" pitchFamily="-1" charset="-128"/>
              </a:rPr>
              <a:t>General </a:t>
            </a:r>
            <a:r>
              <a:rPr lang="en-GB" sz="3600" dirty="0">
                <a:solidFill>
                  <a:srgbClr val="000090"/>
                </a:solidFill>
                <a:ea typeface="ＭＳ Ｐゴシック" pitchFamily="-1" charset="-128"/>
                <a:cs typeface="ＭＳ Ｐゴシック" pitchFamily="-1" charset="-128"/>
              </a:rPr>
              <a:t>budget support</a:t>
            </a:r>
          </a:p>
        </p:txBody>
      </p:sp>
      <p:sp>
        <p:nvSpPr>
          <p:cNvPr id="59395" name="Espace réservé du numéro de diapositive 3"/>
          <p:cNvSpPr>
            <a:spLocks noGrp="1"/>
          </p:cNvSpPr>
          <p:nvPr>
            <p:ph type="sldNum" sz="quarter" idx="12"/>
          </p:nvPr>
        </p:nvSpPr>
        <p:spPr>
          <a:noFill/>
        </p:spPr>
        <p:txBody>
          <a:bodyPr/>
          <a:lstStyle/>
          <a:p>
            <a:fld id="{40AF7099-C4F3-2445-A62E-565F4D90F264}" type="slidenum">
              <a:rPr lang="en-GB"/>
              <a:pPr/>
              <a:t>39</a:t>
            </a:fld>
            <a:endParaRPr lang="en-GB"/>
          </a:p>
        </p:txBody>
      </p:sp>
    </p:spTree>
    <p:extLst>
      <p:ext uri="{BB962C8B-B14F-4D97-AF65-F5344CB8AC3E}">
        <p14:creationId xmlns:p14="http://schemas.microsoft.com/office/powerpoint/2010/main" val="2425430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95536" y="1052736"/>
            <a:ext cx="8229600" cy="936625"/>
          </a:xfrm>
        </p:spPr>
        <p:txBody>
          <a:bodyPr/>
          <a:lstStyle/>
          <a:p>
            <a:r>
              <a:rPr lang="en-GB" dirty="0">
                <a:ea typeface="ＭＳ Ｐゴシック" pitchFamily="-1" charset="-128"/>
                <a:cs typeface="ＭＳ Ｐゴシック" pitchFamily="-1" charset="-128"/>
              </a:rPr>
              <a:t>IPCC GHG emission </a:t>
            </a:r>
            <a:r>
              <a:rPr lang="en-GB" dirty="0" smtClean="0">
                <a:ea typeface="ＭＳ Ｐゴシック" pitchFamily="-1" charset="-128"/>
                <a:cs typeface="ＭＳ Ｐゴシック" pitchFamily="-1" charset="-128"/>
              </a:rPr>
              <a:t>scenarios – </a:t>
            </a:r>
            <a:r>
              <a:rPr lang="en-GB" sz="1400" dirty="0" smtClean="0">
                <a:solidFill>
                  <a:srgbClr val="00B050"/>
                </a:solidFill>
                <a:ea typeface="ＭＳ Ｐゴシック" pitchFamily="-1" charset="-128"/>
                <a:cs typeface="ＭＳ Ｐゴシック" pitchFamily="-1" charset="-128"/>
              </a:rPr>
              <a:t>tone down use of all the "fancy" climate model codes – just point out that there is a lot of uncertainty…</a:t>
            </a:r>
            <a:endParaRPr lang="en-GB" sz="1400" dirty="0">
              <a:solidFill>
                <a:srgbClr val="00B050"/>
              </a:solidFill>
              <a:ea typeface="ＭＳ Ｐゴシック" pitchFamily="-1" charset="-128"/>
              <a:cs typeface="ＭＳ Ｐゴシック" pitchFamily="-1" charset="-128"/>
            </a:endParaRPr>
          </a:p>
        </p:txBody>
      </p:sp>
      <p:pic>
        <p:nvPicPr>
          <p:cNvPr id="22531" name="Picture 2"/>
          <p:cNvPicPr>
            <a:picLocks noChangeAspect="1" noChangeArrowheads="1"/>
          </p:cNvPicPr>
          <p:nvPr/>
        </p:nvPicPr>
        <p:blipFill>
          <a:blip r:embed="rId3"/>
          <a:srcRect/>
          <a:stretch>
            <a:fillRect/>
          </a:stretch>
        </p:blipFill>
        <p:spPr bwMode="auto">
          <a:xfrm>
            <a:off x="683568" y="2128815"/>
            <a:ext cx="5105400" cy="4652985"/>
          </a:xfrm>
          <a:prstGeom prst="rect">
            <a:avLst/>
          </a:prstGeom>
          <a:noFill/>
          <a:ln w="9525">
            <a:noFill/>
            <a:miter lim="800000"/>
            <a:headEnd/>
            <a:tailEnd/>
          </a:ln>
        </p:spPr>
      </p:pic>
      <p:sp>
        <p:nvSpPr>
          <p:cNvPr id="22533" name="Slide Number Placeholder 4"/>
          <p:cNvSpPr>
            <a:spLocks noGrp="1"/>
          </p:cNvSpPr>
          <p:nvPr>
            <p:ph type="sldNum" sz="quarter" idx="12"/>
          </p:nvPr>
        </p:nvSpPr>
        <p:spPr>
          <a:noFill/>
        </p:spPr>
        <p:txBody>
          <a:bodyPr/>
          <a:lstStyle/>
          <a:p>
            <a:fld id="{ED8142AE-AC1C-C042-BE76-9814A7CED2AE}" type="slidenum">
              <a:rPr lang="en-US"/>
              <a:pPr/>
              <a:t>4</a:t>
            </a:fld>
            <a:endParaRPr lang="en-US"/>
          </a:p>
        </p:txBody>
      </p:sp>
      <p:sp>
        <p:nvSpPr>
          <p:cNvPr id="5" name="Rektangel 4"/>
          <p:cNvSpPr/>
          <p:nvPr/>
        </p:nvSpPr>
        <p:spPr>
          <a:xfrm>
            <a:off x="5543600" y="2996952"/>
            <a:ext cx="3600400" cy="2806922"/>
          </a:xfrm>
          <a:prstGeom prst="rect">
            <a:avLst/>
          </a:prstGeom>
        </p:spPr>
        <p:txBody>
          <a:bodyPr wrap="square">
            <a:spAutoFit/>
          </a:bodyPr>
          <a:lstStyle/>
          <a:p>
            <a:pPr lvl="1" eaLnBrk="0" hangingPunct="0">
              <a:spcBef>
                <a:spcPct val="20000"/>
              </a:spcBef>
              <a:buClr>
                <a:srgbClr val="009FBA"/>
              </a:buClr>
            </a:pPr>
            <a:r>
              <a:rPr lang="en-US" sz="1400" b="1" strike="sngStrike" kern="0" dirty="0" smtClean="0">
                <a:latin typeface="Verdana"/>
              </a:rPr>
              <a:t>Variables include:</a:t>
            </a:r>
          </a:p>
          <a:p>
            <a:pPr lvl="1" eaLnBrk="0" hangingPunct="0">
              <a:spcBef>
                <a:spcPct val="20000"/>
              </a:spcBef>
              <a:buClr>
                <a:srgbClr val="009FBA"/>
              </a:buClr>
            </a:pPr>
            <a:endParaRPr lang="en-US" sz="1400" b="1" strike="sngStrike" kern="0" dirty="0" smtClean="0">
              <a:latin typeface="Verdana"/>
            </a:endParaRPr>
          </a:p>
          <a:p>
            <a:pPr marL="742950" lvl="1" indent="-285750" eaLnBrk="0" hangingPunct="0">
              <a:spcBef>
                <a:spcPct val="20000"/>
              </a:spcBef>
              <a:buClr>
                <a:srgbClr val="009FBA"/>
              </a:buClr>
              <a:buFontTx/>
              <a:buChar char="•"/>
            </a:pPr>
            <a:r>
              <a:rPr lang="en-US" sz="1400" b="1" strike="sngStrike" kern="0" dirty="0" smtClean="0">
                <a:latin typeface="Verdana"/>
              </a:rPr>
              <a:t>population growth </a:t>
            </a:r>
          </a:p>
          <a:p>
            <a:pPr marL="742950" lvl="1" indent="-285750" eaLnBrk="0" hangingPunct="0">
              <a:spcBef>
                <a:spcPct val="20000"/>
              </a:spcBef>
              <a:buClr>
                <a:srgbClr val="009FBA"/>
              </a:buClr>
              <a:buFontTx/>
              <a:buChar char="•"/>
            </a:pPr>
            <a:r>
              <a:rPr lang="en-US" sz="1400" b="1" strike="sngStrike" kern="0" dirty="0" smtClean="0">
                <a:latin typeface="Verdana"/>
              </a:rPr>
              <a:t>economic growth</a:t>
            </a:r>
          </a:p>
          <a:p>
            <a:pPr marL="742950" lvl="1" indent="-285750" eaLnBrk="0" hangingPunct="0">
              <a:spcBef>
                <a:spcPct val="20000"/>
              </a:spcBef>
              <a:buClr>
                <a:srgbClr val="009FBA"/>
              </a:buClr>
              <a:buFontTx/>
              <a:buChar char="•"/>
            </a:pPr>
            <a:r>
              <a:rPr lang="en-US" sz="1400" b="1" strike="sngStrike" kern="0" dirty="0" smtClean="0">
                <a:latin typeface="Verdana"/>
              </a:rPr>
              <a:t>technological choices </a:t>
            </a:r>
          </a:p>
          <a:p>
            <a:pPr marL="742950" lvl="1" indent="-285750" eaLnBrk="0" hangingPunct="0">
              <a:spcBef>
                <a:spcPct val="20000"/>
              </a:spcBef>
              <a:buClr>
                <a:srgbClr val="009FBA"/>
              </a:buClr>
              <a:buFontTx/>
              <a:buChar char="•"/>
            </a:pPr>
            <a:r>
              <a:rPr lang="en-US" sz="1400" b="1" strike="sngStrike" kern="0" dirty="0" smtClean="0">
                <a:latin typeface="Verdana"/>
              </a:rPr>
              <a:t>societal choices</a:t>
            </a:r>
          </a:p>
          <a:p>
            <a:pPr marL="742950" lvl="1" indent="-285750" eaLnBrk="0" hangingPunct="0">
              <a:spcBef>
                <a:spcPct val="20000"/>
              </a:spcBef>
              <a:buClr>
                <a:srgbClr val="009FBA"/>
              </a:buClr>
              <a:buFontTx/>
              <a:buChar char="•"/>
            </a:pPr>
            <a:r>
              <a:rPr lang="en-US" sz="1400" b="1" strike="sngStrike" kern="0" dirty="0" smtClean="0">
                <a:latin typeface="Verdana"/>
              </a:rPr>
              <a:t>international </a:t>
            </a:r>
            <a:r>
              <a:rPr lang="en-US" sz="1400" b="1" strike="sngStrike" kern="0" dirty="0" smtClean="0">
                <a:latin typeface="Verdana"/>
              </a:rPr>
              <a:t>relations</a:t>
            </a:r>
          </a:p>
          <a:p>
            <a:pPr marL="742950" lvl="1" indent="-285750" eaLnBrk="0" hangingPunct="0">
              <a:spcBef>
                <a:spcPct val="20000"/>
              </a:spcBef>
              <a:buClr>
                <a:srgbClr val="009FBA"/>
              </a:buClr>
              <a:buFontTx/>
              <a:buChar char="•"/>
            </a:pPr>
            <a:endParaRPr lang="en-US" sz="1400" b="1" strike="sngStrike" kern="0" dirty="0">
              <a:latin typeface="Verdana"/>
            </a:endParaRPr>
          </a:p>
          <a:p>
            <a:pPr lvl="1" eaLnBrk="0" hangingPunct="0">
              <a:spcBef>
                <a:spcPct val="20000"/>
              </a:spcBef>
              <a:buClr>
                <a:srgbClr val="009FBA"/>
              </a:buClr>
            </a:pPr>
            <a:r>
              <a:rPr lang="en-US" sz="1400" b="1" kern="0" dirty="0" smtClean="0">
                <a:solidFill>
                  <a:srgbClr val="00B050"/>
                </a:solidFill>
                <a:latin typeface="Verdana"/>
              </a:rPr>
              <a:t>Just recall previous slide, otherwise slide gets cluttered</a:t>
            </a:r>
            <a:endParaRPr lang="en-US" sz="1400" b="1" kern="0" dirty="0" smtClean="0">
              <a:solidFill>
                <a:srgbClr val="00B050"/>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anim calcmode="lin" valueType="num">
                                      <p:cBhvr>
                                        <p:cTn id="8" dur="1000" fill="hold"/>
                                        <p:tgtEl>
                                          <p:spTgt spid="22531"/>
                                        </p:tgtEl>
                                        <p:attrNameLst>
                                          <p:attrName>ppt_x</p:attrName>
                                        </p:attrNameLst>
                                      </p:cBhvr>
                                      <p:tavLst>
                                        <p:tav tm="0">
                                          <p:val>
                                            <p:strVal val="#ppt_x"/>
                                          </p:val>
                                        </p:tav>
                                        <p:tav tm="100000">
                                          <p:val>
                                            <p:strVal val="#ppt_x"/>
                                          </p:val>
                                        </p:tav>
                                      </p:tavLst>
                                    </p:anim>
                                    <p:anim calcmode="lin" valueType="num">
                                      <p:cBhvr>
                                        <p:cTn id="9" dur="900" decel="100000" fill="hold"/>
                                        <p:tgtEl>
                                          <p:spTgt spid="225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accel="50000" decel="5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BB67E7D7-7807-404F-9C07-448829BEC0B9}" type="slidenum">
              <a:rPr lang="fr-FR"/>
              <a:pPr algn="l" eaLnBrk="0" hangingPunct="0">
                <a:lnSpc>
                  <a:spcPts val="1400"/>
                </a:lnSpc>
              </a:pPr>
              <a:t>40</a:t>
            </a:fld>
            <a:endParaRPr lang="fr-FR"/>
          </a:p>
        </p:txBody>
      </p:sp>
      <p:sp>
        <p:nvSpPr>
          <p:cNvPr id="605189" name="AutoShape 5"/>
          <p:cNvSpPr>
            <a:spLocks noChangeArrowheads="1"/>
          </p:cNvSpPr>
          <p:nvPr/>
        </p:nvSpPr>
        <p:spPr bwMode="auto">
          <a:xfrm>
            <a:off x="2643188" y="5572125"/>
            <a:ext cx="2663825" cy="865188"/>
          </a:xfrm>
          <a:prstGeom prst="wedgeRoundRectCallout">
            <a:avLst>
              <a:gd name="adj1" fmla="val -27870"/>
              <a:gd name="adj2" fmla="val -160810"/>
              <a:gd name="adj3" fmla="val 16667"/>
            </a:avLst>
          </a:prstGeom>
          <a:solidFill>
            <a:srgbClr val="57B826"/>
          </a:solidFill>
          <a:ln w="9525">
            <a:solidFill>
              <a:schemeClr val="tx1"/>
            </a:solidFill>
            <a:miter lim="800000"/>
            <a:headEnd/>
            <a:tailEnd/>
          </a:ln>
        </p:spPr>
        <p:txBody>
          <a:bodyPr lIns="18000">
            <a:prstTxWarp prst="textNoShape">
              <a:avLst/>
            </a:prstTxWarp>
          </a:bodyPr>
          <a:lstStyle/>
          <a:p>
            <a:pPr marL="179388" lvl="1" eaLnBrk="0" hangingPunct="0"/>
            <a:r>
              <a:rPr lang="en-GB" sz="1600" b="1">
                <a:solidFill>
                  <a:srgbClr val="000066"/>
                </a:solidFill>
              </a:rPr>
              <a:t>Indicators relevant from an env’l perspective?</a:t>
            </a:r>
          </a:p>
        </p:txBody>
      </p:sp>
      <p:sp>
        <p:nvSpPr>
          <p:cNvPr id="605193" name="AutoShape 9"/>
          <p:cNvSpPr>
            <a:spLocks noChangeArrowheads="1"/>
          </p:cNvSpPr>
          <p:nvPr/>
        </p:nvSpPr>
        <p:spPr bwMode="auto">
          <a:xfrm>
            <a:off x="5500688" y="5786438"/>
            <a:ext cx="2232025" cy="649287"/>
          </a:xfrm>
          <a:prstGeom prst="wedgeRoundRectCallout">
            <a:avLst>
              <a:gd name="adj1" fmla="val -140366"/>
              <a:gd name="adj2" fmla="val -288292"/>
              <a:gd name="adj3" fmla="val 16667"/>
            </a:avLst>
          </a:prstGeom>
          <a:solidFill>
            <a:srgbClr val="57B826"/>
          </a:solidFill>
          <a:ln w="9525">
            <a:solidFill>
              <a:schemeClr val="tx1"/>
            </a:solidFill>
            <a:miter lim="800000"/>
            <a:headEnd/>
            <a:tailEnd/>
          </a:ln>
        </p:spPr>
        <p:txBody>
          <a:bodyPr lIns="18000" tIns="10800" rIns="54000">
            <a:prstTxWarp prst="textNoShape">
              <a:avLst/>
            </a:prstTxWarp>
          </a:bodyPr>
          <a:lstStyle/>
          <a:p>
            <a:pPr marL="179388" lvl="1" eaLnBrk="0" hangingPunct="0"/>
            <a:r>
              <a:rPr lang="en-GB" sz="1600" b="1">
                <a:solidFill>
                  <a:srgbClr val="000066"/>
                </a:solidFill>
              </a:rPr>
              <a:t>“Environment” working group?</a:t>
            </a:r>
          </a:p>
        </p:txBody>
      </p:sp>
      <p:sp>
        <p:nvSpPr>
          <p:cNvPr id="60421" name="Rectangle 2"/>
          <p:cNvSpPr>
            <a:spLocks noGrp="1" noChangeArrowheads="1"/>
          </p:cNvSpPr>
          <p:nvPr>
            <p:ph type="body" idx="1"/>
          </p:nvPr>
        </p:nvSpPr>
        <p:spPr>
          <a:xfrm>
            <a:off x="428625" y="1447800"/>
            <a:ext cx="7775575" cy="4191000"/>
          </a:xfrm>
        </p:spPr>
        <p:txBody>
          <a:bodyPr/>
          <a:lstStyle/>
          <a:p>
            <a:pPr marL="381000" indent="-381000" eaLnBrk="1" hangingPunct="1">
              <a:buFontTx/>
              <a:buNone/>
            </a:pPr>
            <a:r>
              <a:rPr lang="en-GB">
                <a:ea typeface="ＭＳ Ｐゴシック" pitchFamily="-1" charset="-128"/>
                <a:cs typeface="ＭＳ Ｐゴシック" pitchFamily="-1" charset="-128"/>
              </a:rPr>
              <a:t>Identification is focused on eligibility conditions and the 7 assessment areas (see SPSPs):</a:t>
            </a:r>
          </a:p>
          <a:p>
            <a:pPr marL="533400" lvl="1" indent="-354013" eaLnBrk="1" hangingPunct="1">
              <a:buFontTx/>
              <a:buAutoNum type="arabicPeriod"/>
            </a:pPr>
            <a:r>
              <a:rPr lang="en-GB"/>
              <a:t>National development/reform policy/strategy</a:t>
            </a:r>
          </a:p>
          <a:p>
            <a:pPr marL="533400" lvl="1" indent="-354013" eaLnBrk="1" hangingPunct="1">
              <a:buFontTx/>
              <a:buAutoNum type="arabicPeriod"/>
            </a:pPr>
            <a:r>
              <a:rPr lang="en-GB"/>
              <a:t>Macroeconomic context</a:t>
            </a:r>
          </a:p>
          <a:p>
            <a:pPr marL="533400" lvl="1" indent="-354013" eaLnBrk="1" hangingPunct="1">
              <a:buFontTx/>
              <a:buAutoNum type="arabicPeriod"/>
            </a:pPr>
            <a:r>
              <a:rPr lang="en-GB"/>
              <a:t>Budget and medium-term expenditure framework (MTEF)</a:t>
            </a:r>
          </a:p>
          <a:p>
            <a:pPr marL="533400" lvl="1" indent="-354013" eaLnBrk="1" hangingPunct="1">
              <a:buFontTx/>
              <a:buAutoNum type="arabicPeriod"/>
            </a:pPr>
            <a:r>
              <a:rPr lang="en-GB"/>
              <a:t>Public financial management</a:t>
            </a:r>
          </a:p>
          <a:p>
            <a:pPr marL="533400" lvl="1" indent="-354013" eaLnBrk="1" hangingPunct="1">
              <a:buFontTx/>
              <a:buAutoNum type="arabicPeriod"/>
            </a:pPr>
            <a:r>
              <a:rPr lang="en-GB"/>
              <a:t>Donor coordination</a:t>
            </a:r>
          </a:p>
          <a:p>
            <a:pPr marL="533400" lvl="1" indent="-354013" eaLnBrk="1" hangingPunct="1">
              <a:buFontTx/>
              <a:buAutoNum type="arabicPeriod"/>
            </a:pPr>
            <a:r>
              <a:rPr lang="en-GB"/>
              <a:t>Performance monitoring</a:t>
            </a:r>
          </a:p>
          <a:p>
            <a:pPr marL="533400" lvl="1" indent="-354013" eaLnBrk="1" hangingPunct="1">
              <a:buFontTx/>
              <a:buAutoNum type="arabicPeriod"/>
            </a:pPr>
            <a:r>
              <a:rPr lang="en-GB"/>
              <a:t>Institutional framework and capacities</a:t>
            </a:r>
          </a:p>
        </p:txBody>
      </p:sp>
      <p:sp>
        <p:nvSpPr>
          <p:cNvPr id="605187" name="AutoShape 3"/>
          <p:cNvSpPr>
            <a:spLocks noChangeArrowheads="1"/>
          </p:cNvSpPr>
          <p:nvPr/>
        </p:nvSpPr>
        <p:spPr bwMode="auto">
          <a:xfrm>
            <a:off x="6372225" y="500063"/>
            <a:ext cx="2771775" cy="647700"/>
          </a:xfrm>
          <a:prstGeom prst="wedgeRoundRectCallout">
            <a:avLst>
              <a:gd name="adj1" fmla="val -136023"/>
              <a:gd name="adj2" fmla="val 237111"/>
              <a:gd name="adj3" fmla="val 16667"/>
            </a:avLst>
          </a:prstGeom>
          <a:solidFill>
            <a:srgbClr val="57B826"/>
          </a:solidFill>
          <a:ln w="9525">
            <a:solidFill>
              <a:schemeClr val="tx1"/>
            </a:solidFill>
            <a:miter lim="800000"/>
            <a:headEnd/>
            <a:tailEnd/>
          </a:ln>
        </p:spPr>
        <p:txBody>
          <a:bodyPr>
            <a:prstTxWarp prst="textNoShape">
              <a:avLst/>
            </a:prstTxWarp>
          </a:bodyPr>
          <a:lstStyle/>
          <a:p>
            <a:pPr eaLnBrk="0" hangingPunct="0"/>
            <a:r>
              <a:rPr lang="en-GB" sz="1600" b="1">
                <a:solidFill>
                  <a:srgbClr val="000066"/>
                </a:solidFill>
              </a:rPr>
              <a:t>Priority granted to env’l and nat. res. mngt?</a:t>
            </a:r>
          </a:p>
        </p:txBody>
      </p:sp>
      <p:sp>
        <p:nvSpPr>
          <p:cNvPr id="605188" name="AutoShape 4"/>
          <p:cNvSpPr>
            <a:spLocks noChangeArrowheads="1"/>
          </p:cNvSpPr>
          <p:nvPr/>
        </p:nvSpPr>
        <p:spPr bwMode="auto">
          <a:xfrm>
            <a:off x="6407150" y="3429000"/>
            <a:ext cx="2736850" cy="863600"/>
          </a:xfrm>
          <a:prstGeom prst="wedgeRoundRectCallout">
            <a:avLst>
              <a:gd name="adj1" fmla="val -136227"/>
              <a:gd name="adj2" fmla="val -81213"/>
              <a:gd name="adj3" fmla="val 16667"/>
            </a:avLst>
          </a:prstGeom>
          <a:solidFill>
            <a:srgbClr val="57B826"/>
          </a:solidFill>
          <a:ln w="9525">
            <a:solidFill>
              <a:schemeClr val="tx1"/>
            </a:solidFill>
            <a:miter lim="800000"/>
            <a:headEnd/>
            <a:tailEnd/>
          </a:ln>
        </p:spPr>
        <p:txBody>
          <a:bodyPr lIns="18000" tIns="10800" rIns="54000">
            <a:prstTxWarp prst="textNoShape">
              <a:avLst/>
            </a:prstTxWarp>
          </a:bodyPr>
          <a:lstStyle/>
          <a:p>
            <a:pPr marL="179388" lvl="1" eaLnBrk="0" hangingPunct="0"/>
            <a:r>
              <a:rPr lang="en-GB" sz="1600" b="1">
                <a:solidFill>
                  <a:srgbClr val="000066"/>
                </a:solidFill>
              </a:rPr>
              <a:t>Resources allocated to env.t? Env’l fiscal reform?</a:t>
            </a:r>
          </a:p>
        </p:txBody>
      </p:sp>
      <p:sp>
        <p:nvSpPr>
          <p:cNvPr id="605190" name="AutoShape 6"/>
          <p:cNvSpPr>
            <a:spLocks noChangeArrowheads="1"/>
          </p:cNvSpPr>
          <p:nvPr/>
        </p:nvSpPr>
        <p:spPr bwMode="auto">
          <a:xfrm>
            <a:off x="142875" y="5786438"/>
            <a:ext cx="2087563" cy="647700"/>
          </a:xfrm>
          <a:prstGeom prst="wedgeRoundRectCallout">
            <a:avLst>
              <a:gd name="adj1" fmla="val 23843"/>
              <a:gd name="adj2" fmla="val -172190"/>
              <a:gd name="adj3" fmla="val 16667"/>
            </a:avLst>
          </a:prstGeom>
          <a:solidFill>
            <a:srgbClr val="57B826"/>
          </a:solidFill>
          <a:ln w="9525">
            <a:solidFill>
              <a:schemeClr val="tx1"/>
            </a:solidFill>
            <a:miter lim="800000"/>
            <a:headEnd/>
            <a:tailEnd/>
          </a:ln>
        </p:spPr>
        <p:txBody>
          <a:bodyPr>
            <a:prstTxWarp prst="textNoShape">
              <a:avLst/>
            </a:prstTxWarp>
          </a:bodyPr>
          <a:lstStyle/>
          <a:p>
            <a:pPr marL="179388" lvl="1" eaLnBrk="0" hangingPunct="0"/>
            <a:r>
              <a:rPr lang="en-GB" sz="1600" b="1">
                <a:solidFill>
                  <a:srgbClr val="000066"/>
                </a:solidFill>
              </a:rPr>
              <a:t>Capacities for env’l mngt?</a:t>
            </a:r>
          </a:p>
        </p:txBody>
      </p:sp>
      <p:sp>
        <p:nvSpPr>
          <p:cNvPr id="60425" name="Rectangle 7"/>
          <p:cNvSpPr>
            <a:spLocks noGrp="1" noChangeArrowheads="1"/>
          </p:cNvSpPr>
          <p:nvPr>
            <p:ph type="title"/>
          </p:nvPr>
        </p:nvSpPr>
        <p:spPr>
          <a:xfrm>
            <a:off x="457200" y="44624"/>
            <a:ext cx="7786688" cy="868362"/>
          </a:xfrm>
        </p:spPr>
        <p:txBody>
          <a:bodyPr/>
          <a:lstStyle/>
          <a:p>
            <a:pPr indent="0" eaLnBrk="1" hangingPunct="1"/>
            <a:r>
              <a:rPr lang="en-GB" sz="2800" dirty="0">
                <a:solidFill>
                  <a:schemeClr val="bg1"/>
                </a:solidFill>
                <a:ea typeface="ＭＳ Ｐゴシック" pitchFamily="-1" charset="-128"/>
                <a:cs typeface="ＭＳ Ｐゴシック" pitchFamily="-1" charset="-128"/>
              </a:rPr>
              <a:t>Identification: 7 assessment</a:t>
            </a:r>
            <a:br>
              <a:rPr lang="en-GB" sz="2800" dirty="0">
                <a:solidFill>
                  <a:schemeClr val="bg1"/>
                </a:solidFill>
                <a:ea typeface="ＭＳ Ｐゴシック" pitchFamily="-1" charset="-128"/>
                <a:cs typeface="ＭＳ Ｐゴシック" pitchFamily="-1" charset="-128"/>
              </a:rPr>
            </a:br>
            <a:r>
              <a:rPr lang="en-GB" sz="2800" dirty="0">
                <a:solidFill>
                  <a:schemeClr val="bg1"/>
                </a:solidFill>
                <a:ea typeface="ＭＳ Ｐゴシック" pitchFamily="-1" charset="-128"/>
                <a:cs typeface="ＭＳ Ｐゴシック" pitchFamily="-1" charset="-128"/>
              </a:rPr>
              <a:t>areas</a:t>
            </a:r>
          </a:p>
        </p:txBody>
      </p:sp>
      <p:sp>
        <p:nvSpPr>
          <p:cNvPr id="605192" name="AutoShape 8"/>
          <p:cNvSpPr>
            <a:spLocks noChangeArrowheads="1"/>
          </p:cNvSpPr>
          <p:nvPr/>
        </p:nvSpPr>
        <p:spPr bwMode="auto">
          <a:xfrm>
            <a:off x="5724525" y="2286000"/>
            <a:ext cx="3419475" cy="360363"/>
          </a:xfrm>
          <a:prstGeom prst="wedgeRoundRectCallout">
            <a:avLst>
              <a:gd name="adj1" fmla="val -94282"/>
              <a:gd name="adj2" fmla="val 74125"/>
              <a:gd name="adj3" fmla="val 16667"/>
            </a:avLst>
          </a:prstGeom>
          <a:solidFill>
            <a:srgbClr val="57B826"/>
          </a:solidFill>
          <a:ln w="9525">
            <a:solidFill>
              <a:schemeClr val="tx1"/>
            </a:solidFill>
            <a:miter lim="800000"/>
            <a:headEnd/>
            <a:tailEnd/>
          </a:ln>
        </p:spPr>
        <p:txBody>
          <a:bodyPr lIns="18000">
            <a:prstTxWarp prst="textNoShape">
              <a:avLst/>
            </a:prstTxWarp>
          </a:bodyPr>
          <a:lstStyle/>
          <a:p>
            <a:pPr marL="179388" lvl="1" eaLnBrk="0" hangingPunct="0"/>
            <a:r>
              <a:rPr lang="en-GB" sz="1600" b="1">
                <a:solidFill>
                  <a:srgbClr val="000066"/>
                </a:solidFill>
              </a:rPr>
              <a:t>Env’l impacts of ME policies?</a:t>
            </a:r>
          </a:p>
        </p:txBody>
      </p:sp>
      <p:sp>
        <p:nvSpPr>
          <p:cNvPr id="605194" name="AutoShape 10"/>
          <p:cNvSpPr>
            <a:spLocks noChangeArrowheads="1"/>
          </p:cNvSpPr>
          <p:nvPr/>
        </p:nvSpPr>
        <p:spPr bwMode="auto">
          <a:xfrm>
            <a:off x="6227763" y="4508500"/>
            <a:ext cx="2520950" cy="649288"/>
          </a:xfrm>
          <a:prstGeom prst="wedgeRoundRectCallout">
            <a:avLst>
              <a:gd name="adj1" fmla="val -130287"/>
              <a:gd name="adj2" fmla="val -156958"/>
              <a:gd name="adj3" fmla="val 16667"/>
            </a:avLst>
          </a:prstGeom>
          <a:solidFill>
            <a:srgbClr val="57B826"/>
          </a:solidFill>
          <a:ln w="9525">
            <a:solidFill>
              <a:schemeClr val="tx1"/>
            </a:solidFill>
            <a:miter lim="800000"/>
            <a:headEnd/>
            <a:tailEnd/>
          </a:ln>
        </p:spPr>
        <p:txBody>
          <a:bodyPr lIns="18000" tIns="10800" rIns="54000">
            <a:prstTxWarp prst="textNoShape">
              <a:avLst/>
            </a:prstTxWarp>
          </a:bodyPr>
          <a:lstStyle/>
          <a:p>
            <a:pPr marL="179388" lvl="1" eaLnBrk="0" hangingPunct="0"/>
            <a:r>
              <a:rPr lang="en-GB" sz="1600" b="1">
                <a:solidFill>
                  <a:srgbClr val="000066"/>
                </a:solidFill>
              </a:rPr>
              <a:t>Public env’l expenditure review?</a:t>
            </a:r>
          </a:p>
        </p:txBody>
      </p:sp>
    </p:spTree>
    <p:extLst>
      <p:ext uri="{BB962C8B-B14F-4D97-AF65-F5344CB8AC3E}">
        <p14:creationId xmlns:p14="http://schemas.microsoft.com/office/powerpoint/2010/main" val="36466953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51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518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5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9" grpId="0" animBg="1"/>
      <p:bldP spid="605193" grpId="0" animBg="1"/>
      <p:bldP spid="605187" grpId="0" animBg="1"/>
      <p:bldP spid="605188" grpId="0" animBg="1"/>
      <p:bldP spid="605190" grpId="0" animBg="1"/>
      <p:bldP spid="605192" grpId="0" animBg="1"/>
      <p:bldP spid="60519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645E6831-3C0F-8A40-BD71-B299D4669D82}" type="slidenum">
              <a:rPr lang="fr-FR"/>
              <a:pPr algn="l" eaLnBrk="0" hangingPunct="0">
                <a:lnSpc>
                  <a:spcPts val="1400"/>
                </a:lnSpc>
              </a:pPr>
              <a:t>41</a:t>
            </a:fld>
            <a:endParaRPr lang="fr-FR"/>
          </a:p>
        </p:txBody>
      </p:sp>
      <p:sp>
        <p:nvSpPr>
          <p:cNvPr id="656386" name="AutoShape 2"/>
          <p:cNvSpPr>
            <a:spLocks noChangeArrowheads="1"/>
          </p:cNvSpPr>
          <p:nvPr/>
        </p:nvSpPr>
        <p:spPr bwMode="auto">
          <a:xfrm>
            <a:off x="428625" y="5715000"/>
            <a:ext cx="2393950" cy="838200"/>
          </a:xfrm>
          <a:prstGeom prst="wedgeRoundRectCallout">
            <a:avLst>
              <a:gd name="adj1" fmla="val 17838"/>
              <a:gd name="adj2" fmla="val -104356"/>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600" b="1">
                <a:solidFill>
                  <a:srgbClr val="000066"/>
                </a:solidFill>
              </a:rPr>
              <a:t>Needs for further env’l or climate-related assess.t?</a:t>
            </a:r>
          </a:p>
        </p:txBody>
      </p:sp>
      <p:sp>
        <p:nvSpPr>
          <p:cNvPr id="61444" name="Rectangle 3"/>
          <p:cNvSpPr>
            <a:spLocks noGrp="1" noChangeArrowheads="1"/>
          </p:cNvSpPr>
          <p:nvPr>
            <p:ph type="title"/>
          </p:nvPr>
        </p:nvSpPr>
        <p:spPr>
          <a:xfrm>
            <a:off x="395288" y="44624"/>
            <a:ext cx="8229600" cy="936625"/>
          </a:xfrm>
        </p:spPr>
        <p:txBody>
          <a:bodyPr/>
          <a:lstStyle/>
          <a:p>
            <a:pPr indent="0" eaLnBrk="1" hangingPunct="1"/>
            <a:r>
              <a:rPr lang="en-GB" sz="2800" dirty="0">
                <a:solidFill>
                  <a:schemeClr val="bg1"/>
                </a:solidFill>
                <a:ea typeface="ＭＳ Ｐゴシック" pitchFamily="-1" charset="-128"/>
                <a:cs typeface="ＭＳ Ｐゴシック" pitchFamily="-1" charset="-128"/>
              </a:rPr>
              <a:t>Identification Fiche: possible entry points for environmental integration</a:t>
            </a:r>
          </a:p>
        </p:txBody>
      </p:sp>
      <p:sp>
        <p:nvSpPr>
          <p:cNvPr id="61445" name="Rectangle 4"/>
          <p:cNvSpPr>
            <a:spLocks noGrp="1" noChangeArrowheads="1"/>
          </p:cNvSpPr>
          <p:nvPr>
            <p:ph type="body" idx="1"/>
          </p:nvPr>
        </p:nvSpPr>
        <p:spPr>
          <a:xfrm>
            <a:off x="684213" y="1773238"/>
            <a:ext cx="7667625" cy="4670425"/>
          </a:xfrm>
        </p:spPr>
        <p:txBody>
          <a:bodyPr/>
          <a:lstStyle/>
          <a:p>
            <a:pPr marL="0" indent="0" eaLnBrk="1" hangingPunct="1">
              <a:buFontTx/>
              <a:buNone/>
            </a:pPr>
            <a:r>
              <a:rPr lang="en-GB">
                <a:ea typeface="ＭＳ Ｐゴシック" pitchFamily="-1" charset="-128"/>
                <a:cs typeface="ＭＳ Ｐゴシック" pitchFamily="-1" charset="-128"/>
              </a:rPr>
              <a:t>Conclusions of the identification phase</a:t>
            </a:r>
          </a:p>
          <a:p>
            <a:pPr marL="449263" lvl="1" indent="-269875" eaLnBrk="1" hangingPunct="1"/>
            <a:r>
              <a:rPr lang="en-GB"/>
              <a:t>Consistency with EC policies &amp; the programming framework</a:t>
            </a:r>
          </a:p>
          <a:p>
            <a:pPr marL="449263" lvl="1" indent="-269875" eaLnBrk="1" hangingPunct="1"/>
            <a:r>
              <a:rPr lang="en-GB"/>
              <a:t>National development policy/strategy</a:t>
            </a:r>
          </a:p>
          <a:p>
            <a:pPr marL="449263" lvl="1" indent="-269875" eaLnBrk="1" hangingPunct="1"/>
            <a:r>
              <a:rPr lang="en-GB"/>
              <a:t>Budget &amp; MTEF</a:t>
            </a:r>
          </a:p>
          <a:p>
            <a:pPr marL="449263" lvl="1" indent="-269875" eaLnBrk="1" hangingPunct="1"/>
            <a:r>
              <a:rPr lang="en-GB"/>
              <a:t>Performance evaluation</a:t>
            </a:r>
          </a:p>
          <a:p>
            <a:pPr marL="449263" lvl="1" indent="-269875" eaLnBrk="1" hangingPunct="1"/>
            <a:r>
              <a:rPr lang="en-GB"/>
              <a:t>Institutional setting and capacities</a:t>
            </a:r>
          </a:p>
          <a:p>
            <a:pPr marL="449263" lvl="1" indent="-269875" eaLnBrk="1" hangingPunct="1"/>
            <a:r>
              <a:rPr lang="en-GB"/>
              <a:t>Assumptions &amp; risks</a:t>
            </a:r>
          </a:p>
          <a:p>
            <a:pPr marL="449263" lvl="1" indent="-269875" eaLnBrk="1" hangingPunct="1"/>
            <a:r>
              <a:rPr lang="en-GB"/>
              <a:t>Implementation issues</a:t>
            </a:r>
          </a:p>
          <a:p>
            <a:pPr marL="449263" lvl="1" indent="-269875" eaLnBrk="1" hangingPunct="1"/>
            <a:r>
              <a:rPr lang="en-GB"/>
              <a:t>Next steps, action plan &amp; work programme</a:t>
            </a:r>
          </a:p>
        </p:txBody>
      </p:sp>
      <p:sp>
        <p:nvSpPr>
          <p:cNvPr id="656389" name="AutoShape 5"/>
          <p:cNvSpPr>
            <a:spLocks noChangeArrowheads="1"/>
          </p:cNvSpPr>
          <p:nvPr/>
        </p:nvSpPr>
        <p:spPr bwMode="auto">
          <a:xfrm>
            <a:off x="7019925" y="2924175"/>
            <a:ext cx="2124075" cy="792163"/>
          </a:xfrm>
          <a:prstGeom prst="wedgeRoundRectCallout">
            <a:avLst>
              <a:gd name="adj1" fmla="val -61884"/>
              <a:gd name="adj2" fmla="val 12523"/>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600" b="1">
                <a:solidFill>
                  <a:srgbClr val="000066"/>
                </a:solidFill>
              </a:rPr>
              <a:t>See entry points for the  7 assess.t areas</a:t>
            </a:r>
          </a:p>
        </p:txBody>
      </p:sp>
      <p:sp>
        <p:nvSpPr>
          <p:cNvPr id="656390" name="AutoShape 6"/>
          <p:cNvSpPr>
            <a:spLocks noChangeArrowheads="1"/>
          </p:cNvSpPr>
          <p:nvPr/>
        </p:nvSpPr>
        <p:spPr bwMode="auto">
          <a:xfrm>
            <a:off x="6443663" y="1557338"/>
            <a:ext cx="2700337" cy="563562"/>
          </a:xfrm>
          <a:prstGeom prst="wedgeRoundRectCallout">
            <a:avLst>
              <a:gd name="adj1" fmla="val -98852"/>
              <a:gd name="adj2" fmla="val 80139"/>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600" b="1">
                <a:solidFill>
                  <a:srgbClr val="000066"/>
                </a:solidFill>
              </a:rPr>
              <a:t>Env’l &amp; climate-related stakes/issues?</a:t>
            </a:r>
          </a:p>
        </p:txBody>
      </p:sp>
      <p:sp>
        <p:nvSpPr>
          <p:cNvPr id="656391" name="AutoShape 7"/>
          <p:cNvSpPr>
            <a:spLocks noChangeArrowheads="1"/>
          </p:cNvSpPr>
          <p:nvPr/>
        </p:nvSpPr>
        <p:spPr bwMode="auto">
          <a:xfrm>
            <a:off x="4143375" y="5786438"/>
            <a:ext cx="2590800" cy="647700"/>
          </a:xfrm>
          <a:prstGeom prst="wedgeRoundRectCallout">
            <a:avLst>
              <a:gd name="adj1" fmla="val -48926"/>
              <a:gd name="adj2" fmla="val -187019"/>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600" b="1">
                <a:solidFill>
                  <a:srgbClr val="000066"/>
                </a:solidFill>
              </a:rPr>
              <a:t>Dvpt of capacities for env’l management?</a:t>
            </a:r>
          </a:p>
        </p:txBody>
      </p:sp>
      <p:sp>
        <p:nvSpPr>
          <p:cNvPr id="656392" name="AutoShape 8"/>
          <p:cNvSpPr>
            <a:spLocks noChangeArrowheads="1"/>
          </p:cNvSpPr>
          <p:nvPr/>
        </p:nvSpPr>
        <p:spPr bwMode="auto">
          <a:xfrm>
            <a:off x="6143625" y="4143375"/>
            <a:ext cx="2806700" cy="863600"/>
          </a:xfrm>
          <a:prstGeom prst="wedgeRoundRectCallout">
            <a:avLst>
              <a:gd name="adj1" fmla="val -116245"/>
              <a:gd name="adj2" fmla="val -12324"/>
              <a:gd name="adj3" fmla="val 16667"/>
            </a:avLst>
          </a:prstGeom>
          <a:solidFill>
            <a:srgbClr val="57B826"/>
          </a:solidFill>
          <a:ln w="9525">
            <a:solidFill>
              <a:srgbClr val="000066"/>
            </a:solidFill>
            <a:miter lim="800000"/>
            <a:headEnd/>
            <a:tailEnd/>
          </a:ln>
        </p:spPr>
        <p:txBody>
          <a:bodyPr>
            <a:prstTxWarp prst="textNoShape">
              <a:avLst/>
            </a:prstTxWarp>
          </a:bodyPr>
          <a:lstStyle/>
          <a:p>
            <a:pPr eaLnBrk="0" hangingPunct="0"/>
            <a:r>
              <a:rPr lang="en-GB" sz="1600" b="1">
                <a:solidFill>
                  <a:srgbClr val="000066"/>
                </a:solidFill>
              </a:rPr>
              <a:t>Climate-related risks, availability of natural resources?</a:t>
            </a:r>
          </a:p>
        </p:txBody>
      </p:sp>
      <p:sp>
        <p:nvSpPr>
          <p:cNvPr id="656393" name="AutoShape 9"/>
          <p:cNvSpPr>
            <a:spLocks/>
          </p:cNvSpPr>
          <p:nvPr/>
        </p:nvSpPr>
        <p:spPr bwMode="auto">
          <a:xfrm>
            <a:off x="6300788" y="2781300"/>
            <a:ext cx="431800" cy="1295400"/>
          </a:xfrm>
          <a:prstGeom prst="rightBrace">
            <a:avLst>
              <a:gd name="adj1" fmla="val 25000"/>
              <a:gd name="adj2" fmla="val 50000"/>
            </a:avLst>
          </a:prstGeom>
          <a:noFill/>
          <a:ln w="57150">
            <a:solidFill>
              <a:srgbClr val="000066"/>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527730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639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63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639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6" grpId="0" animBg="1"/>
      <p:bldP spid="656389" grpId="0" animBg="1"/>
      <p:bldP spid="656390" grpId="0" animBg="1"/>
      <p:bldP spid="656391" grpId="0" animBg="1"/>
      <p:bldP spid="656392" grpId="0" animBg="1"/>
      <p:bldP spid="65639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1" name="AutoShape 5"/>
          <p:cNvSpPr>
            <a:spLocks noChangeArrowheads="1"/>
          </p:cNvSpPr>
          <p:nvPr/>
        </p:nvSpPr>
        <p:spPr bwMode="auto">
          <a:xfrm>
            <a:off x="6929438" y="5143500"/>
            <a:ext cx="2071687" cy="647700"/>
          </a:xfrm>
          <a:prstGeom prst="wedgeRoundRectCallout">
            <a:avLst>
              <a:gd name="adj1" fmla="val -157208"/>
              <a:gd name="adj2" fmla="val -437134"/>
              <a:gd name="adj3" fmla="val 16667"/>
            </a:avLst>
          </a:prstGeom>
          <a:solidFill>
            <a:srgbClr val="57B826"/>
          </a:solidFill>
          <a:ln w="9525">
            <a:solidFill>
              <a:schemeClr val="tx1"/>
            </a:solidFill>
            <a:miter lim="800000"/>
            <a:headEnd/>
            <a:tailEnd/>
          </a:ln>
        </p:spPr>
        <p:txBody>
          <a:bodyPr>
            <a:prstTxWarp prst="textNoShape">
              <a:avLst/>
            </a:prstTxWarp>
          </a:bodyPr>
          <a:lstStyle/>
          <a:p>
            <a:pPr eaLnBrk="0" hangingPunct="0"/>
            <a:r>
              <a:rPr lang="en-GB" sz="1600" b="1">
                <a:solidFill>
                  <a:srgbClr val="000066"/>
                </a:solidFill>
              </a:rPr>
              <a:t>Prefer sustainable dvpt indicators</a:t>
            </a:r>
          </a:p>
        </p:txBody>
      </p:sp>
      <p:sp>
        <p:nvSpPr>
          <p:cNvPr id="62467"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458D4006-D65A-734F-AD70-6CECD362CF59}" type="slidenum">
              <a:rPr lang="fr-FR"/>
              <a:pPr algn="l" eaLnBrk="0" hangingPunct="0">
                <a:lnSpc>
                  <a:spcPts val="1400"/>
                </a:lnSpc>
              </a:pPr>
              <a:t>42</a:t>
            </a:fld>
            <a:endParaRPr lang="fr-FR"/>
          </a:p>
        </p:txBody>
      </p:sp>
      <p:sp>
        <p:nvSpPr>
          <p:cNvPr id="62468" name="Rectangle 2"/>
          <p:cNvSpPr>
            <a:spLocks noGrp="1" noChangeArrowheads="1"/>
          </p:cNvSpPr>
          <p:nvPr>
            <p:ph type="title"/>
          </p:nvPr>
        </p:nvSpPr>
        <p:spPr>
          <a:xfrm>
            <a:off x="457200" y="4337"/>
            <a:ext cx="8229600" cy="936625"/>
          </a:xfrm>
        </p:spPr>
        <p:txBody>
          <a:bodyPr/>
          <a:lstStyle/>
          <a:p>
            <a:pPr indent="0" eaLnBrk="1" hangingPunct="1"/>
            <a:r>
              <a:rPr lang="en-GB" dirty="0">
                <a:solidFill>
                  <a:schemeClr val="bg1"/>
                </a:solidFill>
                <a:ea typeface="ＭＳ Ｐゴシック" pitchFamily="-1" charset="-128"/>
                <a:cs typeface="ＭＳ Ｐゴシック" pitchFamily="-1" charset="-128"/>
              </a:rPr>
              <a:t>Formulation: possible entry points for environmental integration</a:t>
            </a:r>
          </a:p>
        </p:txBody>
      </p:sp>
      <p:sp>
        <p:nvSpPr>
          <p:cNvPr id="608259" name="Rectangle 3"/>
          <p:cNvSpPr>
            <a:spLocks noGrp="1" noChangeArrowheads="1"/>
          </p:cNvSpPr>
          <p:nvPr>
            <p:ph type="body" idx="1"/>
          </p:nvPr>
        </p:nvSpPr>
        <p:spPr>
          <a:xfrm>
            <a:off x="457200" y="1196752"/>
            <a:ext cx="8229600" cy="3529013"/>
          </a:xfrm>
        </p:spPr>
        <p:txBody>
          <a:bodyPr/>
          <a:lstStyle/>
          <a:p>
            <a:pPr marL="381000" indent="-381000" eaLnBrk="1" hangingPunct="1"/>
            <a:r>
              <a:rPr lang="en-GB" dirty="0">
                <a:ea typeface="ＭＳ Ｐゴシック" pitchFamily="-1" charset="-128"/>
                <a:cs typeface="ＭＳ Ｐゴシック" pitchFamily="-1" charset="-128"/>
              </a:rPr>
              <a:t>More in-depth investigation of the 7 key assessment areas</a:t>
            </a:r>
          </a:p>
          <a:p>
            <a:pPr marL="381000" indent="-381000" eaLnBrk="1" hangingPunct="1"/>
            <a:r>
              <a:rPr lang="en-GB" dirty="0">
                <a:ea typeface="ＭＳ Ｐゴシック" pitchFamily="-1" charset="-128"/>
                <a:cs typeface="ＭＳ Ｐゴシック" pitchFamily="-1" charset="-128"/>
              </a:rPr>
              <a:t>Choice of indicators, targets and other performance criteria linked to tranche disbursement</a:t>
            </a:r>
          </a:p>
          <a:p>
            <a:pPr marL="381000" indent="-381000" eaLnBrk="1" hangingPunct="1"/>
            <a:r>
              <a:rPr lang="en-GB" dirty="0">
                <a:ea typeface="ＭＳ Ｐゴシック" pitchFamily="-1" charset="-128"/>
                <a:cs typeface="ＭＳ Ｐゴシック" pitchFamily="-1" charset="-128"/>
              </a:rPr>
              <a:t>SEA of the national policy/strategy supported by GBS</a:t>
            </a:r>
          </a:p>
          <a:p>
            <a:pPr marL="800100" lvl="1" indent="-342900" eaLnBrk="1" hangingPunct="1"/>
            <a:r>
              <a:rPr lang="en-GB" dirty="0"/>
              <a:t>If one exists: use results for formulation</a:t>
            </a:r>
          </a:p>
          <a:p>
            <a:pPr marL="800100" lvl="1" indent="-342900" eaLnBrk="1" hangingPunct="1"/>
            <a:r>
              <a:rPr lang="en-GB" dirty="0"/>
              <a:t>If not: discuss the possibility of undertaking one, in the context of policy dialogue and in coordination with other donors</a:t>
            </a:r>
          </a:p>
          <a:p>
            <a:pPr marL="381000" indent="-381000" eaLnBrk="1" hangingPunct="1"/>
            <a:r>
              <a:rPr lang="en-GB" dirty="0">
                <a:ea typeface="ＭＳ Ｐゴシック" pitchFamily="-1" charset="-128"/>
                <a:cs typeface="ＭＳ Ｐゴシック" pitchFamily="-1" charset="-128"/>
              </a:rPr>
              <a:t>Action Fiche (+ Technical and administrative provisions to be attached to the Financing Agreement)</a:t>
            </a:r>
          </a:p>
        </p:txBody>
      </p:sp>
      <p:sp>
        <p:nvSpPr>
          <p:cNvPr id="608260" name="AutoShape 4"/>
          <p:cNvSpPr>
            <a:spLocks noChangeArrowheads="1"/>
          </p:cNvSpPr>
          <p:nvPr/>
        </p:nvSpPr>
        <p:spPr bwMode="auto">
          <a:xfrm>
            <a:off x="6849268" y="857250"/>
            <a:ext cx="2232025" cy="843558"/>
          </a:xfrm>
          <a:prstGeom prst="wedgeRoundRectCallout">
            <a:avLst>
              <a:gd name="adj1" fmla="val -107384"/>
              <a:gd name="adj2" fmla="val 30413"/>
              <a:gd name="adj3" fmla="val 16667"/>
            </a:avLst>
          </a:prstGeom>
          <a:solidFill>
            <a:srgbClr val="57B826"/>
          </a:solidFill>
          <a:ln w="9525">
            <a:solidFill>
              <a:schemeClr val="tx1"/>
            </a:solidFill>
            <a:miter lim="800000"/>
            <a:headEnd/>
            <a:tailEnd/>
          </a:ln>
        </p:spPr>
        <p:txBody>
          <a:bodyPr>
            <a:prstTxWarp prst="textNoShape">
              <a:avLst/>
            </a:prstTxWarp>
          </a:bodyPr>
          <a:lstStyle/>
          <a:p>
            <a:pPr eaLnBrk="0" hangingPunct="0"/>
            <a:r>
              <a:rPr lang="en-GB" sz="1600" b="1">
                <a:solidFill>
                  <a:srgbClr val="000066"/>
                </a:solidFill>
              </a:rPr>
              <a:t>See points already mentioned</a:t>
            </a:r>
          </a:p>
        </p:txBody>
      </p:sp>
      <p:sp>
        <p:nvSpPr>
          <p:cNvPr id="608262" name="AutoShape 6"/>
          <p:cNvSpPr>
            <a:spLocks noChangeArrowheads="1"/>
          </p:cNvSpPr>
          <p:nvPr/>
        </p:nvSpPr>
        <p:spPr bwMode="auto">
          <a:xfrm>
            <a:off x="3000375" y="6000750"/>
            <a:ext cx="2592388" cy="647700"/>
          </a:xfrm>
          <a:prstGeom prst="wedgeRoundRectCallout">
            <a:avLst>
              <a:gd name="adj1" fmla="val -68333"/>
              <a:gd name="adj2" fmla="val -175352"/>
              <a:gd name="adj3" fmla="val 16667"/>
            </a:avLst>
          </a:prstGeom>
          <a:solidFill>
            <a:srgbClr val="57B826"/>
          </a:solidFill>
          <a:ln w="9525">
            <a:solidFill>
              <a:schemeClr val="tx1"/>
            </a:solidFill>
            <a:miter lim="800000"/>
            <a:headEnd/>
            <a:tailEnd/>
          </a:ln>
        </p:spPr>
        <p:txBody>
          <a:bodyPr>
            <a:prstTxWarp prst="textNoShape">
              <a:avLst/>
            </a:prstTxWarp>
          </a:bodyPr>
          <a:lstStyle/>
          <a:p>
            <a:pPr eaLnBrk="0" hangingPunct="0"/>
            <a:r>
              <a:rPr lang="en-GB" sz="1600" b="1">
                <a:solidFill>
                  <a:srgbClr val="000066"/>
                </a:solidFill>
              </a:rPr>
              <a:t>Results of env’l integration efforts</a:t>
            </a:r>
          </a:p>
        </p:txBody>
      </p:sp>
    </p:spTree>
    <p:extLst>
      <p:ext uri="{BB962C8B-B14F-4D97-AF65-F5344CB8AC3E}">
        <p14:creationId xmlns:p14="http://schemas.microsoft.com/office/powerpoint/2010/main" val="422106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8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82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825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825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82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82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8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1" grpId="0" animBg="1"/>
      <p:bldP spid="608260" grpId="0" animBg="1"/>
      <p:bldP spid="60826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EBCF0CF5-7B9F-5A4C-99D2-41C878D1DF5F}" type="slidenum">
              <a:rPr lang="fr-FR"/>
              <a:pPr algn="l" eaLnBrk="0" hangingPunct="0">
                <a:lnSpc>
                  <a:spcPts val="1400"/>
                </a:lnSpc>
              </a:pPr>
              <a:t>43</a:t>
            </a:fld>
            <a:endParaRPr lang="fr-FR"/>
          </a:p>
        </p:txBody>
      </p:sp>
      <p:sp>
        <p:nvSpPr>
          <p:cNvPr id="609282" name="Rectangle 2"/>
          <p:cNvSpPr>
            <a:spLocks noGrp="1" noChangeArrowheads="1"/>
          </p:cNvSpPr>
          <p:nvPr>
            <p:ph type="body" idx="1"/>
          </p:nvPr>
        </p:nvSpPr>
        <p:spPr>
          <a:xfrm>
            <a:off x="684213" y="1268760"/>
            <a:ext cx="7629525" cy="4425950"/>
          </a:xfrm>
        </p:spPr>
        <p:txBody>
          <a:bodyPr/>
          <a:lstStyle/>
          <a:p>
            <a:pPr eaLnBrk="1" hangingPunct="1">
              <a:buClr>
                <a:schemeClr val="tx1"/>
              </a:buClr>
            </a:pPr>
            <a:r>
              <a:rPr lang="en-GB" dirty="0">
                <a:ea typeface="ＭＳ Ｐゴシック" pitchFamily="-1" charset="-128"/>
                <a:cs typeface="ＭＳ Ｐゴシック" pitchFamily="-1" charset="-128"/>
              </a:rPr>
              <a:t>Both sector and general budget support use indicators for </a:t>
            </a:r>
            <a:r>
              <a:rPr lang="en-GB" u="sng" dirty="0">
                <a:ea typeface="ＭＳ Ｐゴシック" pitchFamily="-1" charset="-128"/>
                <a:cs typeface="ＭＳ Ｐゴシック" pitchFamily="-1" charset="-128"/>
              </a:rPr>
              <a:t>performance monitoring</a:t>
            </a:r>
            <a:r>
              <a:rPr lang="en-GB" dirty="0">
                <a:ea typeface="ＭＳ Ｐゴシック" pitchFamily="-1" charset="-128"/>
                <a:cs typeface="ＭＳ Ｐゴシック" pitchFamily="-1" charset="-128"/>
              </a:rPr>
              <a:t>:</a:t>
            </a:r>
          </a:p>
          <a:p>
            <a:pPr lvl="1" eaLnBrk="1" hangingPunct="1">
              <a:buClr>
                <a:srgbClr val="57B826"/>
              </a:buClr>
              <a:buFont typeface="Tahoma" pitchFamily="-1" charset="0"/>
              <a:buChar char="–"/>
            </a:pPr>
            <a:r>
              <a:rPr lang="en-GB" dirty="0"/>
              <a:t>of the sector</a:t>
            </a:r>
          </a:p>
          <a:p>
            <a:pPr lvl="1" eaLnBrk="1" hangingPunct="1">
              <a:buClr>
                <a:srgbClr val="57B826"/>
              </a:buClr>
              <a:buFont typeface="Tahoma" pitchFamily="-1" charset="0"/>
              <a:buChar char="–"/>
            </a:pPr>
            <a:r>
              <a:rPr lang="en-GB" dirty="0"/>
              <a:t>of the PRSP or reform programme</a:t>
            </a:r>
          </a:p>
          <a:p>
            <a:pPr eaLnBrk="1" hangingPunct="1">
              <a:spcBef>
                <a:spcPct val="50000"/>
              </a:spcBef>
              <a:buClr>
                <a:schemeClr val="tx1"/>
              </a:buClr>
            </a:pPr>
            <a:r>
              <a:rPr lang="en-GB" dirty="0">
                <a:ea typeface="ＭＳ Ｐゴシック" pitchFamily="-1" charset="-128"/>
                <a:cs typeface="ＭＳ Ｐゴシック" pitchFamily="-1" charset="-128"/>
              </a:rPr>
              <a:t>In the framework of a results-based approach, performance indicators and associated targets are also included in the financing agreement as </a:t>
            </a:r>
            <a:r>
              <a:rPr lang="en-GB" u="sng" dirty="0">
                <a:ea typeface="ＭＳ Ｐゴシック" pitchFamily="-1" charset="-128"/>
                <a:cs typeface="ＭＳ Ｐゴシック" pitchFamily="-1" charset="-128"/>
              </a:rPr>
              <a:t>conditions for the disbursement of tranches</a:t>
            </a:r>
          </a:p>
          <a:p>
            <a:pPr eaLnBrk="1" hangingPunct="1">
              <a:spcBef>
                <a:spcPct val="50000"/>
              </a:spcBef>
              <a:buClr>
                <a:schemeClr val="tx1"/>
              </a:buClr>
            </a:pPr>
            <a:r>
              <a:rPr lang="en-GB" dirty="0">
                <a:ea typeface="ＭＳ Ｐゴシック" pitchFamily="-1" charset="-128"/>
                <a:cs typeface="ＭＳ Ｐゴシック" pitchFamily="-1" charset="-128"/>
              </a:rPr>
              <a:t>In principle, these indicators and targets must come from the performance assessment framework (PAF) of the programme being supported (</a:t>
            </a:r>
            <a:r>
              <a:rPr lang="en-GB" u="sng" dirty="0">
                <a:ea typeface="ＭＳ Ｐゴシック" pitchFamily="-1" charset="-128"/>
                <a:cs typeface="ＭＳ Ｐゴシック" pitchFamily="-1" charset="-128"/>
              </a:rPr>
              <a:t>alignment</a:t>
            </a:r>
            <a:r>
              <a:rPr lang="en-GB" dirty="0">
                <a:ea typeface="ＭＳ Ｐゴシック" pitchFamily="-1" charset="-128"/>
                <a:cs typeface="ＭＳ Ｐゴシック" pitchFamily="-1" charset="-128"/>
              </a:rPr>
              <a:t> and </a:t>
            </a:r>
            <a:r>
              <a:rPr lang="en-GB" u="sng" dirty="0">
                <a:ea typeface="ＭＳ Ｐゴシック" pitchFamily="-1" charset="-128"/>
                <a:cs typeface="ＭＳ Ｐゴシック" pitchFamily="-1" charset="-128"/>
              </a:rPr>
              <a:t>ownership</a:t>
            </a:r>
            <a:r>
              <a:rPr lang="en-GB" dirty="0">
                <a:ea typeface="ＭＳ Ｐゴシック" pitchFamily="-1" charset="-128"/>
                <a:cs typeface="ＭＳ Ｐゴシック" pitchFamily="-1" charset="-128"/>
              </a:rPr>
              <a:t> principles)</a:t>
            </a:r>
          </a:p>
        </p:txBody>
      </p:sp>
      <p:sp>
        <p:nvSpPr>
          <p:cNvPr id="63492" name="Rectangle 3"/>
          <p:cNvSpPr>
            <a:spLocks noGrp="1" noChangeArrowheads="1"/>
          </p:cNvSpPr>
          <p:nvPr>
            <p:ph type="title"/>
          </p:nvPr>
        </p:nvSpPr>
        <p:spPr>
          <a:xfrm>
            <a:off x="395536" y="4337"/>
            <a:ext cx="8229600" cy="936625"/>
          </a:xfrm>
        </p:spPr>
        <p:txBody>
          <a:bodyPr/>
          <a:lstStyle/>
          <a:p>
            <a:pPr indent="0" eaLnBrk="1" hangingPunct="1"/>
            <a:r>
              <a:rPr lang="en-GB" dirty="0">
                <a:solidFill>
                  <a:schemeClr val="bg1"/>
                </a:solidFill>
                <a:ea typeface="ＭＳ Ｐゴシック" pitchFamily="-1" charset="-128"/>
                <a:cs typeface="ＭＳ Ｐゴシック" pitchFamily="-1" charset="-128"/>
              </a:rPr>
              <a:t>Use of indicators in budget support operations</a:t>
            </a:r>
          </a:p>
        </p:txBody>
      </p:sp>
    </p:spTree>
    <p:extLst>
      <p:ext uri="{BB962C8B-B14F-4D97-AF65-F5344CB8AC3E}">
        <p14:creationId xmlns:p14="http://schemas.microsoft.com/office/powerpoint/2010/main" val="1304999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928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92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AE696A52-9DB1-7840-A921-C0DA4A7114F0}" type="slidenum">
              <a:rPr lang="fr-FR"/>
              <a:pPr algn="l" eaLnBrk="0" hangingPunct="0">
                <a:lnSpc>
                  <a:spcPts val="1400"/>
                </a:lnSpc>
              </a:pPr>
              <a:t>44</a:t>
            </a:fld>
            <a:endParaRPr lang="fr-FR"/>
          </a:p>
        </p:txBody>
      </p:sp>
      <p:sp>
        <p:nvSpPr>
          <p:cNvPr id="611330" name="Rectangle 2"/>
          <p:cNvSpPr>
            <a:spLocks noGrp="1" noChangeArrowheads="1"/>
          </p:cNvSpPr>
          <p:nvPr>
            <p:ph type="body" idx="1"/>
          </p:nvPr>
        </p:nvSpPr>
        <p:spPr>
          <a:xfrm>
            <a:off x="214313" y="1571625"/>
            <a:ext cx="8229600" cy="4276725"/>
          </a:xfrm>
        </p:spPr>
        <p:txBody>
          <a:bodyPr/>
          <a:lstStyle/>
          <a:p>
            <a:pPr eaLnBrk="1" hangingPunct="1">
              <a:spcBef>
                <a:spcPts val="1200"/>
              </a:spcBef>
              <a:spcAft>
                <a:spcPts val="1200"/>
              </a:spcAft>
            </a:pPr>
            <a:r>
              <a:rPr lang="en-GB" sz="2400" dirty="0">
                <a:ea typeface="ＭＳ Ｐゴシック" pitchFamily="-1" charset="-128"/>
                <a:cs typeface="ＭＳ Ｐゴシック" pitchFamily="-1" charset="-128"/>
              </a:rPr>
              <a:t>Environmental indicators should reflect environmental issues and concerns</a:t>
            </a:r>
          </a:p>
          <a:p>
            <a:pPr eaLnBrk="1" hangingPunct="1">
              <a:spcBef>
                <a:spcPts val="1200"/>
              </a:spcBef>
              <a:spcAft>
                <a:spcPts val="1200"/>
              </a:spcAft>
            </a:pPr>
            <a:r>
              <a:rPr lang="en-GB" sz="2400" dirty="0">
                <a:ea typeface="ＭＳ Ｐゴシック" pitchFamily="-1" charset="-128"/>
                <a:cs typeface="ＭＳ Ｐゴシック" pitchFamily="-1" charset="-128"/>
              </a:rPr>
              <a:t>Non-environmental indicators associated with other objectives should be selected keeping in mind the possibility of adverse environmental impacts: ideally, indicators typically associated with environmental damage should not be used for the monitoring and evaluation of an SPSP or GBS programme (</a:t>
            </a:r>
            <a:r>
              <a:rPr lang="en-GB" sz="2400" u="sng" dirty="0">
                <a:ea typeface="ＭＳ Ｐゴシック" pitchFamily="-1" charset="-128"/>
                <a:cs typeface="ＭＳ Ｐゴシック" pitchFamily="-1" charset="-128"/>
              </a:rPr>
              <a:t>sustainable development approach</a:t>
            </a:r>
            <a:r>
              <a:rPr lang="en-GB" sz="2400" dirty="0">
                <a:ea typeface="ＭＳ Ｐゴシック" pitchFamily="-1" charset="-128"/>
                <a:cs typeface="ＭＳ Ｐゴシック" pitchFamily="-1" charset="-128"/>
              </a:rPr>
              <a:t>)</a:t>
            </a:r>
          </a:p>
          <a:p>
            <a:pPr eaLnBrk="1" hangingPunct="1"/>
            <a:endParaRPr lang="en-GB" sz="2400" dirty="0">
              <a:solidFill>
                <a:srgbClr val="000090"/>
              </a:solidFill>
              <a:ea typeface="ＭＳ Ｐゴシック" pitchFamily="-1" charset="-128"/>
              <a:cs typeface="ＭＳ Ｐゴシック" pitchFamily="-1" charset="-128"/>
            </a:endParaRPr>
          </a:p>
        </p:txBody>
      </p:sp>
      <p:sp>
        <p:nvSpPr>
          <p:cNvPr id="64516" name="Rectangle 3"/>
          <p:cNvSpPr>
            <a:spLocks noGrp="1" noChangeArrowheads="1"/>
          </p:cNvSpPr>
          <p:nvPr>
            <p:ph type="title"/>
          </p:nvPr>
        </p:nvSpPr>
        <p:spPr>
          <a:xfrm>
            <a:off x="142875" y="142875"/>
            <a:ext cx="7786688" cy="1143000"/>
          </a:xfrm>
        </p:spPr>
        <p:txBody>
          <a:bodyPr/>
          <a:lstStyle/>
          <a:p>
            <a:pPr indent="0" eaLnBrk="1" hangingPunct="1"/>
            <a:r>
              <a:rPr lang="en-GB" dirty="0">
                <a:solidFill>
                  <a:schemeClr val="bg1"/>
                </a:solidFill>
                <a:ea typeface="ＭＳ Ｐゴシック" pitchFamily="-1" charset="-128"/>
                <a:cs typeface="ＭＳ Ｐゴシック" pitchFamily="-1" charset="-128"/>
              </a:rPr>
              <a:t>Indicators and environment</a:t>
            </a:r>
          </a:p>
        </p:txBody>
      </p:sp>
    </p:spTree>
    <p:extLst>
      <p:ext uri="{BB962C8B-B14F-4D97-AF65-F5344CB8AC3E}">
        <p14:creationId xmlns:p14="http://schemas.microsoft.com/office/powerpoint/2010/main" val="1187127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13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4" name="AutoShape 6"/>
          <p:cNvSpPr>
            <a:spLocks noChangeArrowheads="1"/>
          </p:cNvSpPr>
          <p:nvPr/>
        </p:nvSpPr>
        <p:spPr bwMode="auto">
          <a:xfrm>
            <a:off x="6838950" y="3357563"/>
            <a:ext cx="2305050" cy="576262"/>
          </a:xfrm>
          <a:prstGeom prst="wedgeRoundRectCallout">
            <a:avLst>
              <a:gd name="adj1" fmla="val -64403"/>
              <a:gd name="adj2" fmla="val -10310"/>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600" b="1">
                <a:solidFill>
                  <a:srgbClr val="000066"/>
                </a:solidFill>
              </a:rPr>
              <a:t>Building up of env’l mngt capacities</a:t>
            </a:r>
          </a:p>
        </p:txBody>
      </p:sp>
      <p:sp>
        <p:nvSpPr>
          <p:cNvPr id="621573" name="AutoShape 5"/>
          <p:cNvSpPr>
            <a:spLocks noChangeArrowheads="1"/>
          </p:cNvSpPr>
          <p:nvPr/>
        </p:nvSpPr>
        <p:spPr bwMode="auto">
          <a:xfrm>
            <a:off x="6948488" y="1916113"/>
            <a:ext cx="2016125" cy="576262"/>
          </a:xfrm>
          <a:prstGeom prst="wedgeRoundRectCallout">
            <a:avLst>
              <a:gd name="adj1" fmla="val -107569"/>
              <a:gd name="adj2" fmla="val 94264"/>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600" b="1">
                <a:solidFill>
                  <a:srgbClr val="000066"/>
                </a:solidFill>
              </a:rPr>
              <a:t>Environment-related aspects</a:t>
            </a:r>
          </a:p>
        </p:txBody>
      </p:sp>
      <p:sp>
        <p:nvSpPr>
          <p:cNvPr id="621572" name="AutoShape 4"/>
          <p:cNvSpPr>
            <a:spLocks noChangeArrowheads="1"/>
          </p:cNvSpPr>
          <p:nvPr/>
        </p:nvSpPr>
        <p:spPr bwMode="auto">
          <a:xfrm>
            <a:off x="5580063" y="981075"/>
            <a:ext cx="3097212" cy="576263"/>
          </a:xfrm>
          <a:prstGeom prst="wedgeRoundRectCallout">
            <a:avLst>
              <a:gd name="adj1" fmla="val -73731"/>
              <a:gd name="adj2" fmla="val 177824"/>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600" b="1">
                <a:solidFill>
                  <a:srgbClr val="000066"/>
                </a:solidFill>
              </a:rPr>
              <a:t>Env’l indicators (or ind. associated w/ env’l trends)</a:t>
            </a:r>
          </a:p>
        </p:txBody>
      </p:sp>
      <p:sp>
        <p:nvSpPr>
          <p:cNvPr id="66565"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3EB09333-2B4F-464E-B368-74EFCA01147A}" type="slidenum">
              <a:rPr lang="fr-FR"/>
              <a:pPr algn="l" eaLnBrk="0" hangingPunct="0">
                <a:lnSpc>
                  <a:spcPts val="1400"/>
                </a:lnSpc>
              </a:pPr>
              <a:t>45</a:t>
            </a:fld>
            <a:endParaRPr lang="fr-FR"/>
          </a:p>
        </p:txBody>
      </p:sp>
      <p:sp>
        <p:nvSpPr>
          <p:cNvPr id="621570" name="Rectangle 2"/>
          <p:cNvSpPr>
            <a:spLocks noGrp="1" noChangeArrowheads="1"/>
          </p:cNvSpPr>
          <p:nvPr>
            <p:ph type="body" idx="1"/>
          </p:nvPr>
        </p:nvSpPr>
        <p:spPr>
          <a:xfrm>
            <a:off x="169470" y="1377950"/>
            <a:ext cx="7775575" cy="4535487"/>
          </a:xfrm>
        </p:spPr>
        <p:txBody>
          <a:bodyPr/>
          <a:lstStyle/>
          <a:p>
            <a:pPr eaLnBrk="1" hangingPunct="1">
              <a:lnSpc>
                <a:spcPct val="90000"/>
              </a:lnSpc>
              <a:buClr>
                <a:schemeClr val="tx1"/>
              </a:buClr>
            </a:pPr>
            <a:r>
              <a:rPr lang="en-GB" dirty="0">
                <a:ea typeface="ＭＳ Ｐゴシック" pitchFamily="-1" charset="-128"/>
                <a:cs typeface="ＭＳ Ｐゴシック" pitchFamily="-1" charset="-128"/>
              </a:rPr>
              <a:t>Performance monitoring of supported policy/strategy</a:t>
            </a:r>
          </a:p>
          <a:p>
            <a:pPr lvl="1" eaLnBrk="1" hangingPunct="1">
              <a:lnSpc>
                <a:spcPct val="90000"/>
              </a:lnSpc>
              <a:spcBef>
                <a:spcPct val="35000"/>
              </a:spcBef>
              <a:buClr>
                <a:srgbClr val="57B826"/>
              </a:buClr>
            </a:pPr>
            <a:r>
              <a:rPr lang="en-GB" dirty="0"/>
              <a:t>Evolution of performance indicators</a:t>
            </a:r>
          </a:p>
          <a:p>
            <a:pPr lvl="1" eaLnBrk="1" hangingPunct="1">
              <a:lnSpc>
                <a:spcPct val="90000"/>
              </a:lnSpc>
              <a:spcBef>
                <a:spcPct val="35000"/>
              </a:spcBef>
              <a:buClr>
                <a:srgbClr val="57B826"/>
              </a:buClr>
            </a:pPr>
            <a:r>
              <a:rPr lang="en-GB" dirty="0"/>
              <a:t>Qualitative reports (working groups, studies, annual review…)</a:t>
            </a:r>
          </a:p>
          <a:p>
            <a:pPr lvl="1" eaLnBrk="1" hangingPunct="1">
              <a:lnSpc>
                <a:spcPct val="90000"/>
              </a:lnSpc>
              <a:spcBef>
                <a:spcPct val="35000"/>
              </a:spcBef>
              <a:buClr>
                <a:srgbClr val="57B826"/>
              </a:buClr>
            </a:pPr>
            <a:r>
              <a:rPr lang="en-GB" dirty="0"/>
              <a:t>Implementation of institutional support measures</a:t>
            </a:r>
          </a:p>
          <a:p>
            <a:pPr eaLnBrk="1" hangingPunct="1">
              <a:lnSpc>
                <a:spcPct val="90000"/>
              </a:lnSpc>
              <a:spcBef>
                <a:spcPct val="75000"/>
              </a:spcBef>
              <a:buClr>
                <a:srgbClr val="000066"/>
              </a:buClr>
            </a:pPr>
            <a:r>
              <a:rPr lang="en-GB" dirty="0">
                <a:ea typeface="ＭＳ Ｐゴシック" pitchFamily="-1" charset="-128"/>
                <a:cs typeface="ＭＳ Ｐゴシック" pitchFamily="-1" charset="-128"/>
              </a:rPr>
              <a:t>Participation in policy dialogue</a:t>
            </a:r>
          </a:p>
          <a:p>
            <a:pPr eaLnBrk="1" hangingPunct="1">
              <a:lnSpc>
                <a:spcPct val="90000"/>
              </a:lnSpc>
              <a:spcBef>
                <a:spcPct val="75000"/>
              </a:spcBef>
              <a:buClr>
                <a:schemeClr val="tx1"/>
              </a:buClr>
            </a:pPr>
            <a:r>
              <a:rPr lang="en-GB" dirty="0">
                <a:ea typeface="ＭＳ Ｐゴシック" pitchFamily="-1" charset="-128"/>
                <a:cs typeface="ＭＳ Ｐゴシック" pitchFamily="-1" charset="-128"/>
              </a:rPr>
              <a:t>Tranche disbursement</a:t>
            </a:r>
          </a:p>
          <a:p>
            <a:pPr lvl="1" eaLnBrk="1" hangingPunct="1">
              <a:lnSpc>
                <a:spcPct val="90000"/>
              </a:lnSpc>
              <a:spcBef>
                <a:spcPct val="50000"/>
              </a:spcBef>
              <a:buClr>
                <a:srgbClr val="57B826"/>
              </a:buClr>
            </a:pPr>
            <a:r>
              <a:rPr lang="en-GB" dirty="0"/>
              <a:t>Evolution of environmental indicators and/or indicators associated with environmental trends</a:t>
            </a:r>
          </a:p>
          <a:p>
            <a:pPr lvl="1" eaLnBrk="1" hangingPunct="1">
              <a:lnSpc>
                <a:spcPct val="90000"/>
              </a:lnSpc>
              <a:spcBef>
                <a:spcPct val="50000"/>
              </a:spcBef>
              <a:buClr>
                <a:srgbClr val="57B826"/>
              </a:buClr>
            </a:pPr>
            <a:r>
              <a:rPr lang="en-GB" dirty="0"/>
              <a:t>If relevant, implementation of conditions related to environmental / natural resource management</a:t>
            </a:r>
          </a:p>
        </p:txBody>
      </p:sp>
      <p:sp>
        <p:nvSpPr>
          <p:cNvPr id="66567" name="Rectangle 3"/>
          <p:cNvSpPr>
            <a:spLocks noGrp="1" noChangeArrowheads="1"/>
          </p:cNvSpPr>
          <p:nvPr>
            <p:ph type="title"/>
          </p:nvPr>
        </p:nvSpPr>
        <p:spPr>
          <a:xfrm>
            <a:off x="427858" y="44450"/>
            <a:ext cx="8229600" cy="936625"/>
          </a:xfrm>
        </p:spPr>
        <p:txBody>
          <a:bodyPr/>
          <a:lstStyle/>
          <a:p>
            <a:pPr indent="0" eaLnBrk="1" hangingPunct="1"/>
            <a:r>
              <a:rPr lang="en-GB" sz="2800" dirty="0">
                <a:solidFill>
                  <a:schemeClr val="bg1"/>
                </a:solidFill>
                <a:ea typeface="ＭＳ Ｐゴシック" pitchFamily="-1" charset="-128"/>
                <a:cs typeface="ＭＳ Ｐゴシック" pitchFamily="-1" charset="-128"/>
              </a:rPr>
              <a:t>Implementation: possible entry points for environmental integration</a:t>
            </a:r>
          </a:p>
        </p:txBody>
      </p:sp>
      <p:sp>
        <p:nvSpPr>
          <p:cNvPr id="621575" name="AutoShape 7"/>
          <p:cNvSpPr>
            <a:spLocks noChangeArrowheads="1"/>
          </p:cNvSpPr>
          <p:nvPr/>
        </p:nvSpPr>
        <p:spPr bwMode="auto">
          <a:xfrm>
            <a:off x="5143500" y="3857625"/>
            <a:ext cx="1944688" cy="576263"/>
          </a:xfrm>
          <a:prstGeom prst="wedgeRoundRectCallout">
            <a:avLst>
              <a:gd name="adj1" fmla="val -87986"/>
              <a:gd name="adj2" fmla="val 27833"/>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600" b="1">
                <a:solidFill>
                  <a:srgbClr val="000066"/>
                </a:solidFill>
              </a:rPr>
              <a:t>Dialogue on env’l aspects</a:t>
            </a:r>
          </a:p>
        </p:txBody>
      </p:sp>
    </p:spTree>
    <p:extLst>
      <p:ext uri="{BB962C8B-B14F-4D97-AF65-F5344CB8AC3E}">
        <p14:creationId xmlns:p14="http://schemas.microsoft.com/office/powerpoint/2010/main" val="3055023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15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15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157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15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2157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157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15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4" grpId="0" animBg="1"/>
      <p:bldP spid="621573" grpId="0" animBg="1"/>
      <p:bldP spid="621572" grpId="0" animBg="1"/>
      <p:bldP spid="6215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xfrm>
            <a:off x="468313" y="6237288"/>
            <a:ext cx="2895600" cy="476250"/>
          </a:xfrm>
          <a:noFill/>
        </p:spPr>
        <p:txBody>
          <a:bodyPr anchor="b"/>
          <a:lstStyle/>
          <a:p>
            <a:pPr algn="l" eaLnBrk="0" hangingPunct="0">
              <a:lnSpc>
                <a:spcPts val="1400"/>
              </a:lnSpc>
            </a:pPr>
            <a:fld id="{1B0697C9-9832-9B49-9DFA-2C9ACD135F39}" type="slidenum">
              <a:rPr lang="fr-FR"/>
              <a:pPr algn="l" eaLnBrk="0" hangingPunct="0">
                <a:lnSpc>
                  <a:spcPts val="1400"/>
                </a:lnSpc>
              </a:pPr>
              <a:t>46</a:t>
            </a:fld>
            <a:endParaRPr lang="fr-FR"/>
          </a:p>
        </p:txBody>
      </p:sp>
      <p:sp>
        <p:nvSpPr>
          <p:cNvPr id="623618" name="Rectangle 2"/>
          <p:cNvSpPr>
            <a:spLocks noGrp="1" noChangeArrowheads="1"/>
          </p:cNvSpPr>
          <p:nvPr>
            <p:ph type="body" idx="1"/>
          </p:nvPr>
        </p:nvSpPr>
        <p:spPr>
          <a:xfrm>
            <a:off x="684213" y="1773238"/>
            <a:ext cx="7775575" cy="4535487"/>
          </a:xfrm>
        </p:spPr>
        <p:txBody>
          <a:bodyPr/>
          <a:lstStyle/>
          <a:p>
            <a:pPr eaLnBrk="1" hangingPunct="1">
              <a:buClr>
                <a:schemeClr val="tx1"/>
              </a:buClr>
            </a:pPr>
            <a:r>
              <a:rPr lang="en-GB">
                <a:ea typeface="ＭＳ Ｐゴシック" pitchFamily="-1" charset="-128"/>
                <a:cs typeface="ＭＳ Ｐゴシック" pitchFamily="-1" charset="-128"/>
              </a:rPr>
              <a:t>Performance evaluation of supported policy/strategy</a:t>
            </a:r>
          </a:p>
          <a:p>
            <a:pPr lvl="1" eaLnBrk="1" hangingPunct="1">
              <a:spcBef>
                <a:spcPct val="35000"/>
              </a:spcBef>
              <a:buClr>
                <a:srgbClr val="57B826"/>
              </a:buClr>
            </a:pPr>
            <a:r>
              <a:rPr lang="en-GB"/>
              <a:t>Evolution of performance indicators</a:t>
            </a:r>
          </a:p>
          <a:p>
            <a:pPr lvl="1" eaLnBrk="1" hangingPunct="1">
              <a:spcBef>
                <a:spcPct val="35000"/>
              </a:spcBef>
              <a:buClr>
                <a:srgbClr val="57B826"/>
              </a:buClr>
            </a:pPr>
            <a:r>
              <a:rPr lang="en-GB"/>
              <a:t>Qualitative reports (working groups, studies, annual review…)</a:t>
            </a:r>
          </a:p>
          <a:p>
            <a:pPr lvl="1" eaLnBrk="1" hangingPunct="1">
              <a:spcBef>
                <a:spcPct val="35000"/>
              </a:spcBef>
              <a:buClr>
                <a:srgbClr val="57B826"/>
              </a:buClr>
            </a:pPr>
            <a:r>
              <a:rPr lang="en-GB"/>
              <a:t>Institutional reforms</a:t>
            </a:r>
          </a:p>
          <a:p>
            <a:pPr eaLnBrk="1" hangingPunct="1">
              <a:spcBef>
                <a:spcPct val="75000"/>
              </a:spcBef>
              <a:buClr>
                <a:srgbClr val="000066"/>
              </a:buClr>
            </a:pPr>
            <a:r>
              <a:rPr lang="en-GB">
                <a:ea typeface="ＭＳ Ｐゴシック" pitchFamily="-1" charset="-128"/>
                <a:cs typeface="ＭＳ Ｐゴシック" pitchFamily="-1" charset="-128"/>
              </a:rPr>
              <a:t>Evaluation of the contribution of GBS to sustainable development</a:t>
            </a:r>
          </a:p>
        </p:txBody>
      </p:sp>
      <p:sp>
        <p:nvSpPr>
          <p:cNvPr id="67588" name="Rectangle 3"/>
          <p:cNvSpPr>
            <a:spLocks noGrp="1" noChangeArrowheads="1"/>
          </p:cNvSpPr>
          <p:nvPr>
            <p:ph type="title"/>
          </p:nvPr>
        </p:nvSpPr>
        <p:spPr>
          <a:xfrm>
            <a:off x="441261" y="27783"/>
            <a:ext cx="8229600" cy="936625"/>
          </a:xfrm>
        </p:spPr>
        <p:txBody>
          <a:bodyPr/>
          <a:lstStyle/>
          <a:p>
            <a:pPr indent="0" eaLnBrk="1" hangingPunct="1"/>
            <a:r>
              <a:rPr lang="en-GB" dirty="0">
                <a:solidFill>
                  <a:schemeClr val="bg1"/>
                </a:solidFill>
                <a:ea typeface="ＭＳ Ｐゴシック" pitchFamily="-1" charset="-128"/>
                <a:cs typeface="ＭＳ Ｐゴシック" pitchFamily="-1" charset="-128"/>
              </a:rPr>
              <a:t>Evaluation: possible entry points for environmental integration</a:t>
            </a:r>
          </a:p>
        </p:txBody>
      </p:sp>
      <p:sp>
        <p:nvSpPr>
          <p:cNvPr id="623620" name="AutoShape 4"/>
          <p:cNvSpPr>
            <a:spLocks noChangeArrowheads="1"/>
          </p:cNvSpPr>
          <p:nvPr/>
        </p:nvSpPr>
        <p:spPr bwMode="auto">
          <a:xfrm>
            <a:off x="6119812" y="980728"/>
            <a:ext cx="3024188" cy="792509"/>
          </a:xfrm>
          <a:prstGeom prst="wedgeRoundRectCallout">
            <a:avLst>
              <a:gd name="adj1" fmla="val -82016"/>
              <a:gd name="adj2" fmla="val 168291"/>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600" b="1" dirty="0" err="1">
                <a:solidFill>
                  <a:srgbClr val="000066"/>
                </a:solidFill>
              </a:rPr>
              <a:t>Env’l</a:t>
            </a:r>
            <a:r>
              <a:rPr lang="en-GB" sz="1600" b="1" dirty="0">
                <a:solidFill>
                  <a:srgbClr val="000066"/>
                </a:solidFill>
              </a:rPr>
              <a:t> indicators (or </a:t>
            </a:r>
            <a:r>
              <a:rPr lang="en-GB" sz="1600" b="1" dirty="0" err="1">
                <a:solidFill>
                  <a:srgbClr val="000066"/>
                </a:solidFill>
              </a:rPr>
              <a:t>ind.</a:t>
            </a:r>
            <a:r>
              <a:rPr lang="en-GB" sz="1600" b="1" dirty="0">
                <a:solidFill>
                  <a:srgbClr val="000066"/>
                </a:solidFill>
              </a:rPr>
              <a:t> associated w/ </a:t>
            </a:r>
            <a:r>
              <a:rPr lang="en-GB" sz="1600" b="1" dirty="0" err="1">
                <a:solidFill>
                  <a:srgbClr val="000066"/>
                </a:solidFill>
              </a:rPr>
              <a:t>env’l</a:t>
            </a:r>
            <a:r>
              <a:rPr lang="en-GB" sz="1600" b="1" dirty="0">
                <a:solidFill>
                  <a:srgbClr val="000066"/>
                </a:solidFill>
              </a:rPr>
              <a:t> trends)</a:t>
            </a:r>
          </a:p>
        </p:txBody>
      </p:sp>
      <p:sp>
        <p:nvSpPr>
          <p:cNvPr id="623621" name="AutoShape 5"/>
          <p:cNvSpPr>
            <a:spLocks noChangeArrowheads="1"/>
          </p:cNvSpPr>
          <p:nvPr/>
        </p:nvSpPr>
        <p:spPr bwMode="auto">
          <a:xfrm>
            <a:off x="7082144" y="1916113"/>
            <a:ext cx="2016125" cy="576262"/>
          </a:xfrm>
          <a:prstGeom prst="wedgeRoundRectCallout">
            <a:avLst>
              <a:gd name="adj1" fmla="val -158414"/>
              <a:gd name="adj2" fmla="val 179946"/>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600" b="1" dirty="0">
                <a:solidFill>
                  <a:srgbClr val="000066"/>
                </a:solidFill>
              </a:rPr>
              <a:t>Environment-related aspects</a:t>
            </a:r>
          </a:p>
        </p:txBody>
      </p:sp>
      <p:sp>
        <p:nvSpPr>
          <p:cNvPr id="623622" name="AutoShape 6"/>
          <p:cNvSpPr>
            <a:spLocks noChangeArrowheads="1"/>
          </p:cNvSpPr>
          <p:nvPr/>
        </p:nvSpPr>
        <p:spPr bwMode="auto">
          <a:xfrm>
            <a:off x="6012161" y="2924174"/>
            <a:ext cx="3131840" cy="720850"/>
          </a:xfrm>
          <a:prstGeom prst="wedgeRoundRectCallout">
            <a:avLst>
              <a:gd name="adj1" fmla="val -103749"/>
              <a:gd name="adj2" fmla="val 100410"/>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600" b="1" dirty="0">
                <a:solidFill>
                  <a:srgbClr val="000066"/>
                </a:solidFill>
              </a:rPr>
              <a:t>Building up of </a:t>
            </a:r>
            <a:r>
              <a:rPr lang="en-GB" sz="1600" b="1" dirty="0" err="1">
                <a:solidFill>
                  <a:srgbClr val="000066"/>
                </a:solidFill>
              </a:rPr>
              <a:t>env’l</a:t>
            </a:r>
            <a:r>
              <a:rPr lang="en-GB" sz="1600" b="1" dirty="0">
                <a:solidFill>
                  <a:srgbClr val="000066"/>
                </a:solidFill>
              </a:rPr>
              <a:t> management capacities</a:t>
            </a:r>
          </a:p>
        </p:txBody>
      </p:sp>
      <p:sp>
        <p:nvSpPr>
          <p:cNvPr id="623623" name="AutoShape 7"/>
          <p:cNvSpPr>
            <a:spLocks noChangeArrowheads="1"/>
          </p:cNvSpPr>
          <p:nvPr/>
        </p:nvSpPr>
        <p:spPr bwMode="auto">
          <a:xfrm>
            <a:off x="5903839" y="3932237"/>
            <a:ext cx="3240161" cy="1152525"/>
          </a:xfrm>
          <a:prstGeom prst="wedgeRoundRectCallout">
            <a:avLst>
              <a:gd name="adj1" fmla="val -82537"/>
              <a:gd name="adj2" fmla="val 21579"/>
              <a:gd name="adj3" fmla="val 16667"/>
            </a:avLst>
          </a:prstGeom>
          <a:solidFill>
            <a:srgbClr val="57B826"/>
          </a:solidFill>
          <a:ln w="9525">
            <a:solidFill>
              <a:schemeClr val="tx1"/>
            </a:solidFill>
            <a:miter lim="800000"/>
            <a:headEnd/>
            <a:tailEnd/>
          </a:ln>
        </p:spPr>
        <p:txBody>
          <a:bodyPr>
            <a:prstTxWarp prst="textNoShape">
              <a:avLst/>
            </a:prstTxWarp>
          </a:bodyPr>
          <a:lstStyle/>
          <a:p>
            <a:r>
              <a:rPr lang="en-GB" sz="1600" b="1">
                <a:solidFill>
                  <a:srgbClr val="000066"/>
                </a:solidFill>
              </a:rPr>
              <a:t>Relevance, effectiveness, efficiency, impacts and sustainability of env’l integration measures</a:t>
            </a:r>
          </a:p>
        </p:txBody>
      </p:sp>
    </p:spTree>
    <p:extLst>
      <p:ext uri="{BB962C8B-B14F-4D97-AF65-F5344CB8AC3E}">
        <p14:creationId xmlns:p14="http://schemas.microsoft.com/office/powerpoint/2010/main" val="4195375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36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36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0" grpId="0" animBg="1"/>
      <p:bldP spid="623621" grpId="0" animBg="1"/>
      <p:bldP spid="623622" grpId="0" animBg="1"/>
      <p:bldP spid="6236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dirty="0">
                <a:ea typeface="ＭＳ Ｐゴシック" pitchFamily="-1" charset="-128"/>
                <a:cs typeface="ＭＳ Ｐゴシック" pitchFamily="-1" charset="-128"/>
              </a:rPr>
              <a:t>Climate uncertainties</a:t>
            </a:r>
          </a:p>
        </p:txBody>
      </p:sp>
      <p:sp>
        <p:nvSpPr>
          <p:cNvPr id="23555" name="Content Placeholder 2"/>
          <p:cNvSpPr>
            <a:spLocks noGrp="1"/>
          </p:cNvSpPr>
          <p:nvPr>
            <p:ph idx="1"/>
          </p:nvPr>
        </p:nvSpPr>
        <p:spPr>
          <a:xfrm>
            <a:off x="457200" y="2057400"/>
            <a:ext cx="8153400" cy="4495800"/>
          </a:xfrm>
        </p:spPr>
        <p:txBody>
          <a:bodyPr/>
          <a:lstStyle/>
          <a:p>
            <a:endParaRPr lang="en-GB" dirty="0" smtClean="0">
              <a:ea typeface="ＭＳ Ｐゴシック" pitchFamily="-1" charset="-128"/>
              <a:cs typeface="ＭＳ Ｐゴシック" pitchFamily="-1" charset="-128"/>
            </a:endParaRPr>
          </a:p>
          <a:p>
            <a:r>
              <a:rPr lang="en-GB" dirty="0" smtClean="0">
                <a:ea typeface="ＭＳ Ｐゴシック" pitchFamily="-1" charset="-128"/>
                <a:cs typeface="ＭＳ Ｐゴシック" pitchFamily="-1" charset="-128"/>
              </a:rPr>
              <a:t>For </a:t>
            </a:r>
            <a:r>
              <a:rPr lang="en-GB" dirty="0">
                <a:ea typeface="ＭＳ Ｐゴシック" pitchFamily="-1" charset="-128"/>
                <a:cs typeface="ＭＳ Ｐゴシック" pitchFamily="-1" charset="-128"/>
              </a:rPr>
              <a:t>any given emission scenario, different </a:t>
            </a:r>
            <a:r>
              <a:rPr lang="en-GB" dirty="0" smtClean="0">
                <a:ea typeface="ＭＳ Ｐゴシック" pitchFamily="-1" charset="-128"/>
                <a:cs typeface="ＭＳ Ｐゴシック" pitchFamily="-1" charset="-128"/>
              </a:rPr>
              <a:t>Atmosphere-Ocean </a:t>
            </a:r>
            <a:r>
              <a:rPr lang="en-GB" dirty="0">
                <a:ea typeface="ＭＳ Ｐゴシック" pitchFamily="-1" charset="-128"/>
                <a:cs typeface="ＭＳ Ｐゴシック" pitchFamily="-1" charset="-128"/>
              </a:rPr>
              <a:t>G</a:t>
            </a:r>
            <a:r>
              <a:rPr lang="en-GB" dirty="0" smtClean="0">
                <a:ea typeface="ＭＳ Ｐゴシック" pitchFamily="-1" charset="-128"/>
                <a:cs typeface="ＭＳ Ｐゴシック" pitchFamily="-1" charset="-128"/>
              </a:rPr>
              <a:t>eneral </a:t>
            </a:r>
            <a:r>
              <a:rPr lang="en-GB" dirty="0">
                <a:ea typeface="ＭＳ Ｐゴシック" pitchFamily="-1" charset="-128"/>
                <a:cs typeface="ＭＳ Ｐゴシック" pitchFamily="-1" charset="-128"/>
              </a:rPr>
              <a:t>C</a:t>
            </a:r>
            <a:r>
              <a:rPr lang="en-GB" dirty="0" smtClean="0">
                <a:ea typeface="ＭＳ Ｐゴシック" pitchFamily="-1" charset="-128"/>
                <a:cs typeface="ＭＳ Ｐゴシック" pitchFamily="-1" charset="-128"/>
              </a:rPr>
              <a:t>irculation </a:t>
            </a:r>
            <a:r>
              <a:rPr lang="en-GB" dirty="0">
                <a:ea typeface="ＭＳ Ｐゴシック" pitchFamily="-1" charset="-128"/>
                <a:cs typeface="ＭＳ Ｐゴシック" pitchFamily="-1" charset="-128"/>
              </a:rPr>
              <a:t>M</a:t>
            </a:r>
            <a:r>
              <a:rPr lang="en-GB" dirty="0" smtClean="0">
                <a:ea typeface="ＭＳ Ｐゴシック" pitchFamily="-1" charset="-128"/>
                <a:cs typeface="ＭＳ Ｐゴシック" pitchFamily="-1" charset="-128"/>
              </a:rPr>
              <a:t>odels </a:t>
            </a:r>
            <a:r>
              <a:rPr lang="en-GB" dirty="0">
                <a:ea typeface="ＭＳ Ｐゴシック" pitchFamily="-1" charset="-128"/>
                <a:cs typeface="ＭＳ Ｐゴシック" pitchFamily="-1" charset="-128"/>
              </a:rPr>
              <a:t>(AOGCMs) provide different projections of future change</a:t>
            </a:r>
            <a:r>
              <a:rPr lang="en-GB" dirty="0" smtClean="0">
                <a:ea typeface="ＭＳ Ｐゴシック" pitchFamily="-1" charset="-128"/>
                <a:cs typeface="ＭＳ Ｐゴシック" pitchFamily="-1" charset="-128"/>
              </a:rPr>
              <a:t> </a:t>
            </a:r>
          </a:p>
          <a:p>
            <a:pPr>
              <a:buNone/>
            </a:pPr>
            <a:r>
              <a:rPr lang="en-GB" dirty="0" smtClean="0">
                <a:ea typeface="ＭＳ Ｐゴシック" pitchFamily="-1" charset="-128"/>
                <a:cs typeface="ＭＳ Ｐゴシック" pitchFamily="-1" charset="-128"/>
              </a:rPr>
              <a:t>			– </a:t>
            </a:r>
            <a:r>
              <a:rPr lang="en-GB" b="1" dirty="0">
                <a:solidFill>
                  <a:srgbClr val="00B050"/>
                </a:solidFill>
                <a:ea typeface="ＭＳ Ｐゴシック" pitchFamily="-1" charset="-128"/>
                <a:cs typeface="ＭＳ Ｐゴシック" pitchFamily="-1" charset="-128"/>
              </a:rPr>
              <a:t>sometimes very different </a:t>
            </a:r>
            <a:r>
              <a:rPr lang="en-GB" b="1" dirty="0" smtClean="0">
                <a:solidFill>
                  <a:srgbClr val="00B050"/>
                </a:solidFill>
                <a:ea typeface="ＭＳ Ｐゴシック" pitchFamily="-1" charset="-128"/>
                <a:cs typeface="ＭＳ Ｐゴシック" pitchFamily="-1" charset="-128"/>
              </a:rPr>
              <a:t>ones (!)</a:t>
            </a:r>
            <a:endParaRPr lang="en-GB" b="1" dirty="0" smtClean="0">
              <a:solidFill>
                <a:srgbClr val="00B050"/>
              </a:solidFill>
              <a:ea typeface="ＭＳ Ｐゴシック" pitchFamily="-1" charset="-128"/>
              <a:cs typeface="ＭＳ Ｐゴシック" pitchFamily="-1" charset="-128"/>
            </a:endParaRPr>
          </a:p>
          <a:p>
            <a:endParaRPr lang="en-GB" dirty="0" smtClean="0">
              <a:ea typeface="ＭＳ Ｐゴシック" pitchFamily="-1" charset="-128"/>
              <a:cs typeface="ＭＳ Ｐゴシック" pitchFamily="-1" charset="-128"/>
            </a:endParaRPr>
          </a:p>
          <a:p>
            <a:r>
              <a:rPr lang="en-GB" dirty="0" smtClean="0">
                <a:ea typeface="ＭＳ Ｐゴシック" pitchFamily="-1" charset="-128"/>
                <a:cs typeface="ＭＳ Ｐゴシック" pitchFamily="-1" charset="-128"/>
              </a:rPr>
              <a:t>Due </a:t>
            </a:r>
            <a:r>
              <a:rPr lang="en-GB" dirty="0">
                <a:ea typeface="ＭＳ Ｐゴシック" pitchFamily="-1" charset="-128"/>
                <a:cs typeface="ＭＳ Ｐゴシック" pitchFamily="-1" charset="-128"/>
              </a:rPr>
              <a:t>to the complexity of the climate system, many uncertainties prevail and will persist over the evolution of </a:t>
            </a:r>
            <a:r>
              <a:rPr lang="en-GB" dirty="0" smtClean="0">
                <a:ea typeface="ＭＳ Ｐゴシック" pitchFamily="-1" charset="-128"/>
                <a:cs typeface="ＭＳ Ｐゴシック" pitchFamily="-1" charset="-128"/>
              </a:rPr>
              <a:t>climate </a:t>
            </a:r>
            <a:r>
              <a:rPr lang="en-GB" dirty="0" smtClean="0">
                <a:solidFill>
                  <a:srgbClr val="00B050"/>
                </a:solidFill>
                <a:ea typeface="ＭＳ Ｐゴシック" pitchFamily="-1" charset="-128"/>
                <a:cs typeface="ＭＳ Ｐゴシック" pitchFamily="-1" charset="-128"/>
              </a:rPr>
              <a:t>(what does this mean?)</a:t>
            </a:r>
            <a:endParaRPr lang="en-GB" dirty="0">
              <a:solidFill>
                <a:srgbClr val="00B050"/>
              </a:solidFill>
              <a:ea typeface="ＭＳ Ｐゴシック" pitchFamily="-1" charset="-128"/>
              <a:cs typeface="ＭＳ Ｐゴシック" pitchFamily="-1" charset="-128"/>
            </a:endParaRPr>
          </a:p>
        </p:txBody>
      </p:sp>
      <p:sp>
        <p:nvSpPr>
          <p:cNvPr id="23556" name="Slide Number Placeholder 3"/>
          <p:cNvSpPr>
            <a:spLocks noGrp="1"/>
          </p:cNvSpPr>
          <p:nvPr>
            <p:ph type="sldNum" sz="quarter" idx="12"/>
          </p:nvPr>
        </p:nvSpPr>
        <p:spPr>
          <a:noFill/>
        </p:spPr>
        <p:txBody>
          <a:bodyPr/>
          <a:lstStyle/>
          <a:p>
            <a:fld id="{E42E3770-BA25-4843-8071-DE163F1AAC12}"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3528" y="1196752"/>
            <a:ext cx="8229600" cy="936625"/>
          </a:xfrm>
        </p:spPr>
        <p:txBody>
          <a:bodyPr/>
          <a:lstStyle/>
          <a:p>
            <a:r>
              <a:rPr lang="en-GB" dirty="0">
                <a:ea typeface="ＭＳ Ｐゴシック" pitchFamily="-1" charset="-128"/>
                <a:cs typeface="ＭＳ Ｐゴシック" pitchFamily="-1" charset="-128"/>
              </a:rPr>
              <a:t>Uncertainties in climate change</a:t>
            </a:r>
            <a:br>
              <a:rPr lang="en-GB" dirty="0">
                <a:ea typeface="ＭＳ Ｐゴシック" pitchFamily="-1" charset="-128"/>
                <a:cs typeface="ＭＳ Ｐゴシック" pitchFamily="-1" charset="-128"/>
              </a:rPr>
            </a:br>
            <a:r>
              <a:rPr lang="en-GB" dirty="0" smtClean="0">
                <a:ea typeface="ＭＳ Ｐゴシック" pitchFamily="-1" charset="-128"/>
                <a:cs typeface="ＭＳ Ｐゴシック" pitchFamily="-1" charset="-128"/>
              </a:rPr>
              <a:t>projections </a:t>
            </a:r>
            <a:r>
              <a:rPr lang="en-GB" sz="1400" dirty="0" smtClean="0">
                <a:solidFill>
                  <a:srgbClr val="00B050"/>
                </a:solidFill>
                <a:ea typeface="ＭＳ Ｐゴシック" pitchFamily="-1" charset="-128"/>
                <a:cs typeface="ＭＳ Ｐゴシック" pitchFamily="-1" charset="-128"/>
              </a:rPr>
              <a:t>– ok to have pictures but try to make them as faint as possible or they will "confuse" the slide</a:t>
            </a:r>
            <a:endParaRPr lang="en-GB" sz="1400" dirty="0">
              <a:solidFill>
                <a:srgbClr val="00B050"/>
              </a:solidFill>
              <a:ea typeface="ＭＳ Ｐゴシック" pitchFamily="-1" charset="-128"/>
              <a:cs typeface="ＭＳ Ｐゴシック" pitchFamily="-1" charset="-128"/>
            </a:endParaRPr>
          </a:p>
        </p:txBody>
      </p:sp>
      <p:sp>
        <p:nvSpPr>
          <p:cNvPr id="24580" name="Slide Number Placeholder 3"/>
          <p:cNvSpPr>
            <a:spLocks noGrp="1"/>
          </p:cNvSpPr>
          <p:nvPr>
            <p:ph type="sldNum" sz="quarter" idx="12"/>
          </p:nvPr>
        </p:nvSpPr>
        <p:spPr>
          <a:noFill/>
        </p:spPr>
        <p:txBody>
          <a:bodyPr/>
          <a:lstStyle/>
          <a:p>
            <a:fld id="{47AE4812-3767-C446-9BA0-7F8F9C93FB45}" type="slidenum">
              <a:rPr lang="en-US"/>
              <a:pPr/>
              <a:t>6</a:t>
            </a:fld>
            <a:endParaRPr lang="en-US"/>
          </a:p>
        </p:txBody>
      </p:sp>
      <p:pic>
        <p:nvPicPr>
          <p:cNvPr id="6" name="Billede 5" descr="Skærmbillede 2012-08-09 kl. 15.28.20.png"/>
          <p:cNvPicPr>
            <a:picLocks noChangeAspect="1"/>
          </p:cNvPicPr>
          <p:nvPr/>
        </p:nvPicPr>
        <p:blipFill>
          <a:blip r:embed="rId3"/>
          <a:stretch>
            <a:fillRect/>
          </a:stretch>
        </p:blipFill>
        <p:spPr>
          <a:xfrm>
            <a:off x="2895600" y="2362200"/>
            <a:ext cx="5871210" cy="3936006"/>
          </a:xfrm>
          <a:prstGeom prst="rect">
            <a:avLst/>
          </a:prstGeom>
        </p:spPr>
      </p:pic>
      <p:sp>
        <p:nvSpPr>
          <p:cNvPr id="7" name="Rektangel 6"/>
          <p:cNvSpPr/>
          <p:nvPr/>
        </p:nvSpPr>
        <p:spPr>
          <a:xfrm>
            <a:off x="457200" y="2743200"/>
            <a:ext cx="2191425" cy="707886"/>
          </a:xfrm>
          <a:prstGeom prst="rect">
            <a:avLst/>
          </a:prstGeom>
        </p:spPr>
        <p:txBody>
          <a:bodyPr wrap="none">
            <a:spAutoFit/>
          </a:bodyPr>
          <a:lstStyle/>
          <a:p>
            <a:pPr>
              <a:buFont typeface="Arial"/>
              <a:buChar char="•"/>
            </a:pPr>
            <a:r>
              <a:rPr lang="en-GB" sz="2000" dirty="0" smtClean="0">
                <a:ea typeface="ＭＳ Ｐゴシック" pitchFamily="-1" charset="-128"/>
                <a:cs typeface="ＭＳ Ｐゴシック" pitchFamily="-1" charset="-128"/>
              </a:rPr>
              <a:t> Temperatures </a:t>
            </a:r>
          </a:p>
          <a:p>
            <a:r>
              <a:rPr lang="en-GB" sz="2000" dirty="0" smtClean="0">
                <a:ea typeface="ＭＳ Ｐゴシック" pitchFamily="-1" charset="-128"/>
                <a:cs typeface="ＭＳ Ｐゴシック" pitchFamily="-1" charset="-128"/>
              </a:rPr>
              <a:t>  and sea levels </a:t>
            </a:r>
          </a:p>
        </p:txBody>
      </p:sp>
      <p:sp>
        <p:nvSpPr>
          <p:cNvPr id="8" name="Tekstboks 7"/>
          <p:cNvSpPr txBox="1"/>
          <p:nvPr/>
        </p:nvSpPr>
        <p:spPr>
          <a:xfrm>
            <a:off x="457200" y="3451086"/>
            <a:ext cx="2316660" cy="1631216"/>
          </a:xfrm>
          <a:prstGeom prst="rect">
            <a:avLst/>
          </a:prstGeom>
          <a:noFill/>
        </p:spPr>
        <p:txBody>
          <a:bodyPr wrap="none" rtlCol="0">
            <a:spAutoFit/>
          </a:bodyPr>
          <a:lstStyle/>
          <a:p>
            <a:pPr>
              <a:buFont typeface="Arial"/>
              <a:buChar char="•"/>
            </a:pPr>
            <a:r>
              <a:rPr lang="en-GB" sz="2000" dirty="0" smtClean="0"/>
              <a:t> </a:t>
            </a:r>
            <a:r>
              <a:rPr lang="en-GB" sz="2000" dirty="0" smtClean="0"/>
              <a:t>Rainfall</a:t>
            </a:r>
          </a:p>
          <a:p>
            <a:pPr>
              <a:buFont typeface="Arial"/>
              <a:buChar char="•"/>
            </a:pPr>
            <a:endParaRPr lang="en-GB" sz="2000" dirty="0"/>
          </a:p>
          <a:p>
            <a:pPr>
              <a:buFont typeface="Arial"/>
              <a:buChar char="•"/>
            </a:pPr>
            <a:r>
              <a:rPr lang="en-GB" sz="2000" b="1" dirty="0" smtClean="0">
                <a:solidFill>
                  <a:srgbClr val="00B050"/>
                </a:solidFill>
              </a:rPr>
              <a:t>Floods and/or</a:t>
            </a:r>
          </a:p>
          <a:p>
            <a:pPr>
              <a:buFont typeface="Arial"/>
              <a:buChar char="•"/>
            </a:pPr>
            <a:endParaRPr lang="en-GB" sz="2000" b="1" dirty="0">
              <a:solidFill>
                <a:srgbClr val="00B050"/>
              </a:solidFill>
            </a:endParaRPr>
          </a:p>
          <a:p>
            <a:pPr>
              <a:buFont typeface="Arial"/>
              <a:buChar char="•"/>
            </a:pPr>
            <a:r>
              <a:rPr lang="en-GB" sz="2000" b="1" dirty="0" err="1" smtClean="0">
                <a:solidFill>
                  <a:srgbClr val="00B050"/>
                </a:solidFill>
              </a:rPr>
              <a:t>Drroughts</a:t>
            </a:r>
            <a:endParaRPr lang="en-GB" sz="2000" b="1" dirty="0">
              <a:solidFill>
                <a:srgbClr val="00B050"/>
              </a:solidFill>
            </a:endParaRPr>
          </a:p>
        </p:txBody>
      </p:sp>
      <p:pic>
        <p:nvPicPr>
          <p:cNvPr id="9" name="Billede 8" descr="Skærmbillede 2012-08-09 kl. 15.40.28.png"/>
          <p:cNvPicPr>
            <a:picLocks noChangeAspect="1"/>
          </p:cNvPicPr>
          <p:nvPr/>
        </p:nvPicPr>
        <p:blipFill>
          <a:blip r:embed="rId4"/>
          <a:stretch>
            <a:fillRect/>
          </a:stretch>
        </p:blipFill>
        <p:spPr>
          <a:xfrm>
            <a:off x="3138741" y="2272803"/>
            <a:ext cx="6156845" cy="4114800"/>
          </a:xfrm>
          <a:prstGeom prst="rect">
            <a:avLst/>
          </a:prstGeom>
        </p:spPr>
      </p:pic>
      <p:sp>
        <p:nvSpPr>
          <p:cNvPr id="2" name="Rektangel 1"/>
          <p:cNvSpPr/>
          <p:nvPr/>
        </p:nvSpPr>
        <p:spPr>
          <a:xfrm>
            <a:off x="467545" y="4653136"/>
            <a:ext cx="8856983" cy="2031325"/>
          </a:xfrm>
          <a:prstGeom prst="rect">
            <a:avLst/>
          </a:prstGeom>
        </p:spPr>
        <p:txBody>
          <a:bodyPr wrap="square">
            <a:spAutoFit/>
          </a:bodyPr>
          <a:lstStyle/>
          <a:p>
            <a:r>
              <a:rPr lang="en-GB" sz="1800" strike="sngStrike" dirty="0">
                <a:solidFill>
                  <a:schemeClr val="tx1"/>
                </a:solidFill>
                <a:ea typeface="ＭＳ Ｐゴシック" pitchFamily="-1" charset="-128"/>
                <a:cs typeface="ＭＳ Ｐゴシック" pitchFamily="-1" charset="-128"/>
              </a:rPr>
              <a:t>These uncertainties arise from:</a:t>
            </a:r>
          </a:p>
          <a:p>
            <a:pPr marL="171450" indent="-171450">
              <a:buFont typeface="Arial" pitchFamily="34" charset="0"/>
              <a:buChar char="•"/>
            </a:pPr>
            <a:r>
              <a:rPr lang="en-GB" sz="1800" strike="sngStrike" dirty="0">
                <a:solidFill>
                  <a:schemeClr val="tx1"/>
                </a:solidFill>
                <a:ea typeface="ＭＳ Ｐゴシック" pitchFamily="-1" charset="-128"/>
                <a:cs typeface="ＭＳ Ｐゴシック" pitchFamily="-1" charset="-128"/>
              </a:rPr>
              <a:t>Uncertainties in the amount of future emissions;</a:t>
            </a:r>
          </a:p>
          <a:p>
            <a:pPr marL="171450" indent="-171450">
              <a:buFont typeface="Arial" pitchFamily="34" charset="0"/>
              <a:buChar char="•"/>
            </a:pPr>
            <a:r>
              <a:rPr lang="en-GB" sz="1800" strike="sngStrike" dirty="0">
                <a:solidFill>
                  <a:schemeClr val="tx1"/>
                </a:solidFill>
                <a:ea typeface="ＭＳ Ｐゴシック" pitchFamily="-1" charset="-128"/>
                <a:cs typeface="ＭＳ Ｐゴシック" pitchFamily="-1" charset="-128"/>
              </a:rPr>
              <a:t>Uncertainties about the relationship between the rate of GHG emissions and their concentration in the atmosphere;</a:t>
            </a:r>
          </a:p>
          <a:p>
            <a:pPr marL="171450" indent="-171450">
              <a:buFont typeface="Arial" pitchFamily="34" charset="0"/>
              <a:buChar char="•"/>
            </a:pPr>
            <a:r>
              <a:rPr lang="en-GB" sz="1800" strike="sngStrike" dirty="0">
                <a:solidFill>
                  <a:schemeClr val="tx1"/>
                </a:solidFill>
                <a:ea typeface="ＭＳ Ｐゴシック" pitchFamily="-1" charset="-128"/>
                <a:cs typeface="ＭＳ Ｐゴシック" pitchFamily="-1" charset="-128"/>
              </a:rPr>
              <a:t>Uncertainties about the extent of the warming that results from any given change in atmospheric GHG concentration;</a:t>
            </a:r>
          </a:p>
          <a:p>
            <a:pPr marL="171450" indent="-171450">
              <a:buFont typeface="Arial" pitchFamily="34" charset="0"/>
              <a:buChar char="•"/>
            </a:pPr>
            <a:r>
              <a:rPr lang="en-GB" sz="1800" strike="sngStrike" dirty="0">
                <a:solidFill>
                  <a:schemeClr val="tx1"/>
                </a:solidFill>
                <a:ea typeface="ＭＳ Ｐゴシック" pitchFamily="-1" charset="-128"/>
                <a:cs typeface="ＭＳ Ｐゴシック" pitchFamily="-1" charset="-128"/>
              </a:rPr>
              <a:t>The complexities of the climate system</a:t>
            </a:r>
            <a:r>
              <a:rPr lang="en-GB" sz="1800" strike="sngStrike" dirty="0" smtClean="0">
                <a:solidFill>
                  <a:schemeClr val="tx1"/>
                </a:solidFill>
                <a:ea typeface="ＭＳ Ｐゴシック" pitchFamily="-1" charset="-128"/>
                <a:cs typeface="ＭＳ Ｐゴシック" pitchFamily="-1" charset="-128"/>
              </a:rPr>
              <a:t>. </a:t>
            </a:r>
            <a:r>
              <a:rPr lang="en-GB" sz="1800" b="1" dirty="0" smtClean="0">
                <a:solidFill>
                  <a:srgbClr val="00B050"/>
                </a:solidFill>
                <a:ea typeface="ＭＳ Ｐゴシック" pitchFamily="-1" charset="-128"/>
                <a:cs typeface="ＭＳ Ｐゴシック" pitchFamily="-1" charset="-128"/>
              </a:rPr>
              <a:t>This is just too much text….</a:t>
            </a:r>
            <a:endParaRPr lang="en-GB" sz="1800" b="1" dirty="0">
              <a:solidFill>
                <a:srgbClr val="00B050"/>
              </a:solidFill>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9" presetClass="emph" presetSubtype="0" nodeType="withEffect">
                                  <p:stCondLst>
                                    <p:cond delay="0"/>
                                  </p:stCondLst>
                                  <p:childTnLst>
                                    <p:set>
                                      <p:cBhvr rctx="PPT">
                                        <p:cTn id="31" dur="indefinite"/>
                                        <p:tgtEl>
                                          <p:spTgt spid="9"/>
                                        </p:tgtEl>
                                        <p:attrNameLst>
                                          <p:attrName>style.opacity</p:attrName>
                                        </p:attrNameLst>
                                      </p:cBhvr>
                                      <p:to>
                                        <p:strVal val="0.5"/>
                                      </p:to>
                                    </p:set>
                                    <p:animEffect filter="image" prLst="opacity: 0.5">
                                      <p:cBhvr rctx="IE">
                                        <p:cTn id="32" dur="indefinite"/>
                                        <p:tgtEl>
                                          <p:spTgt spid="9"/>
                                        </p:tgtEl>
                                      </p:cBhvr>
                                    </p:animEffect>
                                  </p:childTnLst>
                                </p:cTn>
                              </p:par>
                              <p:par>
                                <p:cTn id="33" presetID="6" presetClass="emph" presetSubtype="0" fill="hold" nodeType="withEffect">
                                  <p:stCondLst>
                                    <p:cond delay="0"/>
                                  </p:stCondLst>
                                  <p:childTnLst>
                                    <p:animScale>
                                      <p:cBhvr>
                                        <p:cTn id="34" dur="2000" fill="hold"/>
                                        <p:tgtEl>
                                          <p:spTgt spid="9"/>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dirty="0">
                <a:ea typeface="ＭＳ Ｐゴシック" pitchFamily="-1" charset="-128"/>
                <a:cs typeface="ＭＳ Ｐゴシック" pitchFamily="-1" charset="-128"/>
              </a:rPr>
              <a:t>The cost of inaction</a:t>
            </a:r>
          </a:p>
        </p:txBody>
      </p:sp>
      <p:sp>
        <p:nvSpPr>
          <p:cNvPr id="27651" name="Content Placeholder 2"/>
          <p:cNvSpPr>
            <a:spLocks noGrp="1"/>
          </p:cNvSpPr>
          <p:nvPr>
            <p:ph idx="1"/>
          </p:nvPr>
        </p:nvSpPr>
        <p:spPr>
          <a:xfrm>
            <a:off x="457200" y="2209800"/>
            <a:ext cx="8001000" cy="4267200"/>
          </a:xfrm>
        </p:spPr>
        <p:txBody>
          <a:bodyPr/>
          <a:lstStyle/>
          <a:p>
            <a:endParaRPr lang="en-GB" dirty="0" smtClean="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smtClean="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p:txBody>
      </p:sp>
      <p:sp>
        <p:nvSpPr>
          <p:cNvPr id="27652" name="Slide Number Placeholder 3"/>
          <p:cNvSpPr>
            <a:spLocks noGrp="1"/>
          </p:cNvSpPr>
          <p:nvPr>
            <p:ph type="sldNum" sz="quarter" idx="12"/>
          </p:nvPr>
        </p:nvSpPr>
        <p:spPr>
          <a:noFill/>
        </p:spPr>
        <p:txBody>
          <a:bodyPr/>
          <a:lstStyle/>
          <a:p>
            <a:fld id="{719C87EA-3D78-A945-BEA7-0C07F8EAA08F}" type="slidenum">
              <a:rPr lang="en-US"/>
              <a:pPr/>
              <a:t>7</a:t>
            </a:fld>
            <a:endParaRPr lang="en-US" dirty="0"/>
          </a:p>
        </p:txBody>
      </p:sp>
      <p:sp>
        <p:nvSpPr>
          <p:cNvPr id="5" name="Rounded Rectangle 4"/>
          <p:cNvSpPr/>
          <p:nvPr/>
        </p:nvSpPr>
        <p:spPr>
          <a:xfrm>
            <a:off x="685800" y="3712484"/>
            <a:ext cx="3022104" cy="868644"/>
          </a:xfrm>
          <a:prstGeom prst="roundRect">
            <a:avLst/>
          </a:prstGeom>
          <a:solidFill>
            <a:srgbClr val="ABE09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spcAft>
                <a:spcPts val="600"/>
              </a:spcAft>
              <a:buFont typeface="Arial"/>
              <a:buChar char="•"/>
            </a:pPr>
            <a:r>
              <a:rPr lang="en-GB" sz="1800" b="1" dirty="0">
                <a:solidFill>
                  <a:srgbClr val="002060"/>
                </a:solidFill>
                <a:ea typeface="ＭＳ Ｐゴシック" pitchFamily="-1" charset="-128"/>
                <a:cs typeface="ＭＳ Ｐゴシック" pitchFamily="-1" charset="-128"/>
              </a:rPr>
              <a:t> </a:t>
            </a:r>
            <a:r>
              <a:rPr lang="en-GB" sz="1800" b="1" dirty="0" smtClean="0">
                <a:solidFill>
                  <a:srgbClr val="002060"/>
                </a:solidFill>
                <a:ea typeface="ＭＳ Ｐゴシック" pitchFamily="-1" charset="-128"/>
                <a:cs typeface="ＭＳ Ｐゴシック" pitchFamily="-1" charset="-128"/>
              </a:rPr>
              <a:t>Wasted </a:t>
            </a:r>
            <a:r>
              <a:rPr lang="en-GB" sz="1800" b="1" dirty="0">
                <a:solidFill>
                  <a:srgbClr val="002060"/>
                </a:solidFill>
                <a:ea typeface="ＭＳ Ｐゴシック" pitchFamily="-1" charset="-128"/>
                <a:cs typeface="ＭＳ Ｐゴシック" pitchFamily="-1" charset="-128"/>
              </a:rPr>
              <a:t>investment</a:t>
            </a:r>
            <a:endParaRPr lang="en-GB" sz="1800" b="1" dirty="0" smtClean="0">
              <a:solidFill>
                <a:srgbClr val="002060"/>
              </a:solidFill>
              <a:ea typeface="ＭＳ Ｐゴシック" pitchFamily="-1" charset="-128"/>
              <a:cs typeface="ＭＳ Ｐゴシック" pitchFamily="-1" charset="-128"/>
            </a:endParaRPr>
          </a:p>
          <a:p>
            <a:pPr>
              <a:spcAft>
                <a:spcPts val="600"/>
              </a:spcAft>
              <a:buFont typeface="Arial"/>
              <a:buChar char="•"/>
            </a:pPr>
            <a:r>
              <a:rPr lang="en-GB" sz="1800" b="1" dirty="0">
                <a:solidFill>
                  <a:srgbClr val="002060"/>
                </a:solidFill>
                <a:ea typeface="ＭＳ Ｐゴシック" pitchFamily="-1" charset="-128"/>
                <a:cs typeface="ＭＳ Ｐゴシック" pitchFamily="-1" charset="-128"/>
              </a:rPr>
              <a:t> </a:t>
            </a:r>
            <a:r>
              <a:rPr lang="en-GB" sz="1800" b="1" dirty="0" smtClean="0">
                <a:solidFill>
                  <a:srgbClr val="002060"/>
                </a:solidFill>
                <a:ea typeface="ＭＳ Ｐゴシック" pitchFamily="-1" charset="-128"/>
                <a:cs typeface="ＭＳ Ｐゴシック" pitchFamily="-1" charset="-128"/>
              </a:rPr>
              <a:t>Increased </a:t>
            </a:r>
            <a:r>
              <a:rPr lang="en-GB" sz="1800" b="1" dirty="0">
                <a:solidFill>
                  <a:srgbClr val="002060"/>
                </a:solidFill>
                <a:ea typeface="ＭＳ Ｐゴシック" pitchFamily="-1" charset="-128"/>
                <a:cs typeface="ＭＳ Ｐゴシック" pitchFamily="-1" charset="-128"/>
              </a:rPr>
              <a:t>vulnerability</a:t>
            </a:r>
            <a:endParaRPr lang="en-GB" sz="1800" dirty="0">
              <a:solidFill>
                <a:srgbClr val="002060"/>
              </a:solidFill>
              <a:ea typeface="ＭＳ Ｐゴシック" pitchFamily="-1" charset="-128"/>
              <a:cs typeface="ＭＳ Ｐゴシック" pitchFamily="-1" charset="-128"/>
            </a:endParaRPr>
          </a:p>
        </p:txBody>
      </p:sp>
      <p:sp>
        <p:nvSpPr>
          <p:cNvPr id="6" name="Rounded Rectangle 5"/>
          <p:cNvSpPr/>
          <p:nvPr/>
        </p:nvSpPr>
        <p:spPr>
          <a:xfrm>
            <a:off x="685800" y="2667000"/>
            <a:ext cx="3166120" cy="609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r>
              <a:rPr lang="en-GB" sz="1800" b="1" dirty="0">
                <a:solidFill>
                  <a:srgbClr val="FFFFFF"/>
                </a:solidFill>
                <a:ea typeface="ＭＳ Ｐゴシック" pitchFamily="-1" charset="-128"/>
                <a:cs typeface="ＭＳ Ｐゴシック" pitchFamily="-1" charset="-128"/>
              </a:rPr>
              <a:t>Failure to adapt</a:t>
            </a:r>
            <a:endParaRPr lang="en-GB" sz="1800" dirty="0">
              <a:solidFill>
                <a:srgbClr val="FFFFFF"/>
              </a:solidFill>
              <a:ea typeface="ＭＳ Ｐゴシック" pitchFamily="-1" charset="-128"/>
              <a:cs typeface="ＭＳ Ｐゴシック" pitchFamily="-1" charset="-128"/>
            </a:endParaRPr>
          </a:p>
        </p:txBody>
      </p:sp>
      <p:sp>
        <p:nvSpPr>
          <p:cNvPr id="7" name="Rounded Rectangle 6"/>
          <p:cNvSpPr/>
          <p:nvPr/>
        </p:nvSpPr>
        <p:spPr>
          <a:xfrm>
            <a:off x="4606668" y="3501008"/>
            <a:ext cx="3448000" cy="957808"/>
          </a:xfrm>
          <a:prstGeom prst="roundRect">
            <a:avLst/>
          </a:prstGeom>
          <a:solidFill>
            <a:srgbClr val="ABE09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spcAft>
                <a:spcPts val="600"/>
              </a:spcAft>
              <a:buFont typeface="Arial"/>
              <a:buChar char="•"/>
            </a:pPr>
            <a:r>
              <a:rPr lang="en-GB" sz="1800" b="1" dirty="0">
                <a:solidFill>
                  <a:srgbClr val="002060"/>
                </a:solidFill>
                <a:ea typeface="ＭＳ Ｐゴシック" pitchFamily="-1" charset="-128"/>
                <a:cs typeface="ＭＳ Ｐゴシック" pitchFamily="-1" charset="-128"/>
              </a:rPr>
              <a:t> </a:t>
            </a:r>
            <a:r>
              <a:rPr lang="en-GB" sz="1800" b="1" dirty="0" smtClean="0">
                <a:solidFill>
                  <a:srgbClr val="002060"/>
                </a:solidFill>
                <a:ea typeface="ＭＳ Ｐゴシック" pitchFamily="-1" charset="-128"/>
                <a:cs typeface="ＭＳ Ｐゴシック" pitchFamily="-1" charset="-128"/>
              </a:rPr>
              <a:t>More </a:t>
            </a:r>
            <a:r>
              <a:rPr lang="en-GB" sz="1800" b="1" dirty="0">
                <a:solidFill>
                  <a:srgbClr val="002060"/>
                </a:solidFill>
                <a:ea typeface="ＭＳ Ｐゴシック" pitchFamily="-1" charset="-128"/>
                <a:cs typeface="ＭＳ Ｐゴシック" pitchFamily="-1" charset="-128"/>
              </a:rPr>
              <a:t>harmful impacts</a:t>
            </a:r>
            <a:endParaRPr lang="en-GB" sz="1800" b="1" dirty="0" smtClean="0">
              <a:solidFill>
                <a:srgbClr val="002060"/>
              </a:solidFill>
              <a:ea typeface="ＭＳ Ｐゴシック" pitchFamily="-1" charset="-128"/>
              <a:cs typeface="ＭＳ Ｐゴシック" pitchFamily="-1" charset="-128"/>
            </a:endParaRPr>
          </a:p>
          <a:p>
            <a:pPr>
              <a:spcAft>
                <a:spcPts val="600"/>
              </a:spcAft>
              <a:buFont typeface="Arial"/>
              <a:buChar char="•"/>
            </a:pPr>
            <a:r>
              <a:rPr lang="en-GB" sz="1800" b="1" dirty="0">
                <a:solidFill>
                  <a:srgbClr val="002060"/>
                </a:solidFill>
                <a:ea typeface="ＭＳ Ｐゴシック" pitchFamily="-1" charset="-128"/>
                <a:cs typeface="ＭＳ Ｐゴシック" pitchFamily="-1" charset="-128"/>
              </a:rPr>
              <a:t> </a:t>
            </a:r>
            <a:r>
              <a:rPr lang="en-GB" sz="1800" b="1" dirty="0" smtClean="0">
                <a:solidFill>
                  <a:srgbClr val="002060"/>
                </a:solidFill>
                <a:ea typeface="ＭＳ Ｐゴシック" pitchFamily="-1" charset="-128"/>
                <a:cs typeface="ＭＳ Ｐゴシック" pitchFamily="-1" charset="-128"/>
              </a:rPr>
              <a:t>Higher </a:t>
            </a:r>
            <a:r>
              <a:rPr lang="en-GB" sz="1800" b="1" dirty="0">
                <a:solidFill>
                  <a:srgbClr val="002060"/>
                </a:solidFill>
                <a:ea typeface="ＭＳ Ｐゴシック" pitchFamily="-1" charset="-128"/>
                <a:cs typeface="ＭＳ Ｐゴシック" pitchFamily="-1" charset="-128"/>
              </a:rPr>
              <a:t>adaptation costs</a:t>
            </a:r>
            <a:endParaRPr lang="en-GB" sz="1800" dirty="0">
              <a:solidFill>
                <a:srgbClr val="002060"/>
              </a:solidFill>
              <a:ea typeface="ＭＳ Ｐゴシック" pitchFamily="-1" charset="-128"/>
              <a:cs typeface="ＭＳ Ｐゴシック" pitchFamily="-1" charset="-128"/>
            </a:endParaRPr>
          </a:p>
        </p:txBody>
      </p:sp>
      <p:sp>
        <p:nvSpPr>
          <p:cNvPr id="8" name="Rounded Rectangle 7"/>
          <p:cNvSpPr/>
          <p:nvPr/>
        </p:nvSpPr>
        <p:spPr>
          <a:xfrm>
            <a:off x="4724400" y="2667000"/>
            <a:ext cx="2727920" cy="609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r>
              <a:rPr lang="en-GB" sz="1800" b="1" dirty="0">
                <a:solidFill>
                  <a:srgbClr val="FFFFFF"/>
                </a:solidFill>
                <a:ea typeface="ＭＳ Ｐゴシック" pitchFamily="-1" charset="-128"/>
                <a:cs typeface="ＭＳ Ｐゴシック" pitchFamily="-1" charset="-128"/>
              </a:rPr>
              <a:t>Failure to reduce emissions</a:t>
            </a:r>
            <a:endParaRPr lang="en-GB" sz="1800" dirty="0">
              <a:solidFill>
                <a:srgbClr val="FFFFFF"/>
              </a:solidFill>
              <a:ea typeface="ＭＳ Ｐゴシック" pitchFamily="-1" charset="-128"/>
              <a:cs typeface="ＭＳ Ｐゴシック" pitchFamily="-1" charset="-128"/>
            </a:endParaRPr>
          </a:p>
        </p:txBody>
      </p:sp>
      <p:sp>
        <p:nvSpPr>
          <p:cNvPr id="3" name="Rektangel 2"/>
          <p:cNvSpPr/>
          <p:nvPr/>
        </p:nvSpPr>
        <p:spPr>
          <a:xfrm>
            <a:off x="502212" y="5085184"/>
            <a:ext cx="8208912" cy="1471172"/>
          </a:xfrm>
          <a:prstGeom prst="rect">
            <a:avLst/>
          </a:prstGeom>
        </p:spPr>
        <p:txBody>
          <a:bodyPr wrap="square">
            <a:spAutoFit/>
          </a:bodyPr>
          <a:lstStyle/>
          <a:p>
            <a:pPr algn="ctr" eaLnBrk="0" hangingPunct="0">
              <a:spcBef>
                <a:spcPct val="30000"/>
              </a:spcBef>
              <a:defRPr/>
            </a:pPr>
            <a:r>
              <a:rPr lang="en-GB" sz="1600" b="1" dirty="0" smtClean="0">
                <a:solidFill>
                  <a:srgbClr val="00B050"/>
                </a:solidFill>
                <a:ea typeface="ＭＳ Ｐゴシック" pitchFamily="-1" charset="-128"/>
                <a:cs typeface="ＭＳ Ｐゴシック" pitchFamily="-1" charset="-128"/>
              </a:rPr>
              <a:t>Uncertainties </a:t>
            </a:r>
            <a:r>
              <a:rPr lang="en-GB" sz="1600" b="1" dirty="0">
                <a:solidFill>
                  <a:srgbClr val="00B050"/>
                </a:solidFill>
                <a:ea typeface="ＭＳ Ｐゴシック" pitchFamily="-1" charset="-128"/>
                <a:cs typeface="ＭＳ Ｐゴシック" pitchFamily="-1" charset="-128"/>
              </a:rPr>
              <a:t>surrounding climate change </a:t>
            </a:r>
            <a:r>
              <a:rPr lang="en-GB" sz="1600" b="1" dirty="0" smtClean="0">
                <a:solidFill>
                  <a:srgbClr val="00B050"/>
                </a:solidFill>
                <a:ea typeface="ＭＳ Ｐゴシック" pitchFamily="-1" charset="-128"/>
                <a:cs typeface="ＭＳ Ｐゴシック" pitchFamily="-1" charset="-128"/>
              </a:rPr>
              <a:t>often </a:t>
            </a:r>
            <a:r>
              <a:rPr lang="en-GB" sz="1600" b="1" dirty="0">
                <a:solidFill>
                  <a:srgbClr val="00B050"/>
                </a:solidFill>
                <a:ea typeface="ＭＳ Ｐゴシック" pitchFamily="-1" charset="-128"/>
                <a:cs typeface="ＭＳ Ｐゴシック" pitchFamily="-1" charset="-128"/>
              </a:rPr>
              <a:t>invoked to justify </a:t>
            </a:r>
            <a:r>
              <a:rPr lang="en-GB" sz="1600" b="1" dirty="0" smtClean="0">
                <a:solidFill>
                  <a:srgbClr val="00B050"/>
                </a:solidFill>
                <a:ea typeface="ＭＳ Ｐゴシック" pitchFamily="-1" charset="-128"/>
                <a:cs typeface="ＭＳ Ｐゴシック" pitchFamily="-1" charset="-128"/>
              </a:rPr>
              <a:t>inaction (!)</a:t>
            </a:r>
          </a:p>
          <a:p>
            <a:pPr algn="ctr" eaLnBrk="0" hangingPunct="0">
              <a:spcBef>
                <a:spcPct val="30000"/>
              </a:spcBef>
              <a:defRPr/>
            </a:pPr>
            <a:endParaRPr lang="en-GB" sz="1600" b="1" dirty="0">
              <a:ea typeface="ＭＳ Ｐゴシック" pitchFamily="-1" charset="-128"/>
              <a:cs typeface="ＭＳ Ｐゴシック" pitchFamily="-1" charset="-128"/>
            </a:endParaRPr>
          </a:p>
          <a:p>
            <a:pPr algn="ctr" eaLnBrk="0" hangingPunct="0">
              <a:spcBef>
                <a:spcPct val="30000"/>
              </a:spcBef>
              <a:defRPr/>
            </a:pPr>
            <a:r>
              <a:rPr lang="en-GB" sz="1600" b="1" dirty="0" smtClean="0">
                <a:solidFill>
                  <a:srgbClr val="00B050"/>
                </a:solidFill>
                <a:ea typeface="ＭＳ Ｐゴシック" pitchFamily="-1" charset="-128"/>
                <a:cs typeface="ＭＳ Ｐゴシック" pitchFamily="-1" charset="-128"/>
              </a:rPr>
              <a:t>BUT,</a:t>
            </a:r>
            <a:r>
              <a:rPr lang="en-GB" sz="1600" b="1" dirty="0" smtClean="0">
                <a:ea typeface="ＭＳ Ｐゴシック" pitchFamily="-1" charset="-128"/>
                <a:cs typeface="ＭＳ Ｐゴシック" pitchFamily="-1" charset="-128"/>
              </a:rPr>
              <a:t> </a:t>
            </a:r>
            <a:r>
              <a:rPr lang="en-GB" sz="1600" b="1" dirty="0" smtClean="0">
                <a:ea typeface="ＭＳ Ｐゴシック" pitchFamily="-1" charset="-128"/>
                <a:cs typeface="ＭＳ Ｐゴシック" pitchFamily="-1" charset="-128"/>
              </a:rPr>
              <a:t>even </a:t>
            </a:r>
            <a:r>
              <a:rPr lang="en-GB" sz="1600" b="1" dirty="0" smtClean="0">
                <a:solidFill>
                  <a:srgbClr val="00B050"/>
                </a:solidFill>
                <a:ea typeface="ＭＳ Ｐゴシック" pitchFamily="-1" charset="-128"/>
                <a:cs typeface="ＭＳ Ｐゴシック" pitchFamily="-1" charset="-128"/>
              </a:rPr>
              <a:t>with</a:t>
            </a:r>
            <a:r>
              <a:rPr lang="en-GB" sz="1600" b="1" dirty="0" smtClean="0">
                <a:ea typeface="ＭＳ Ｐゴシック" pitchFamily="-1" charset="-128"/>
                <a:cs typeface="ＭＳ Ｐゴシック" pitchFamily="-1" charset="-128"/>
              </a:rPr>
              <a:t> uncertainty</a:t>
            </a:r>
            <a:r>
              <a:rPr lang="en-GB" sz="1600" b="1" dirty="0">
                <a:ea typeface="ＭＳ Ｐゴシック" pitchFamily="-1" charset="-128"/>
                <a:cs typeface="ＭＳ Ｐゴシック" pitchFamily="-1" charset="-128"/>
              </a:rPr>
              <a:t>, some </a:t>
            </a:r>
            <a:r>
              <a:rPr lang="en-GB" sz="1600" b="1" dirty="0" smtClean="0">
                <a:ea typeface="ＭＳ Ｐゴシック" pitchFamily="-1" charset="-128"/>
                <a:cs typeface="ＭＳ Ｐゴシック" pitchFamily="-1" charset="-128"/>
              </a:rPr>
              <a:t>measures </a:t>
            </a:r>
            <a:r>
              <a:rPr lang="en-GB" sz="1600" b="1" dirty="0">
                <a:ea typeface="ＭＳ Ｐゴシック" pitchFamily="-1" charset="-128"/>
                <a:cs typeface="ＭＳ Ｐゴシック" pitchFamily="-1" charset="-128"/>
              </a:rPr>
              <a:t>are </a:t>
            </a:r>
            <a:r>
              <a:rPr lang="en-GB" sz="1600" b="1" dirty="0" smtClean="0">
                <a:ea typeface="ＭＳ Ｐゴシック" pitchFamily="-1" charset="-128"/>
                <a:cs typeface="ＭＳ Ｐゴシック" pitchFamily="-1" charset="-128"/>
              </a:rPr>
              <a:t>justified </a:t>
            </a:r>
            <a:r>
              <a:rPr lang="en-GB" sz="1600" b="1" dirty="0" smtClean="0">
                <a:solidFill>
                  <a:srgbClr val="00B050"/>
                </a:solidFill>
                <a:ea typeface="ＭＳ Ｐゴシック" pitchFamily="-1" charset="-128"/>
                <a:cs typeface="ＭＳ Ｐゴシック" pitchFamily="-1" charset="-128"/>
              </a:rPr>
              <a:t>(as we shall see)</a:t>
            </a:r>
            <a:endParaRPr lang="en-GB" sz="1600" b="1" dirty="0">
              <a:solidFill>
                <a:srgbClr val="00B050"/>
              </a:solidFill>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990600"/>
            <a:ext cx="8291513" cy="1143000"/>
          </a:xfrm>
        </p:spPr>
        <p:txBody>
          <a:bodyPr/>
          <a:lstStyle/>
          <a:p>
            <a:r>
              <a:rPr lang="en-GB" sz="2400" dirty="0">
                <a:ea typeface="ＭＳ Ｐゴシック" pitchFamily="-1" charset="-128"/>
                <a:cs typeface="ＭＳ Ｐゴシック" pitchFamily="-1" charset="-128"/>
              </a:rPr>
              <a:t>Justified measures in the face of uncertainty</a:t>
            </a:r>
          </a:p>
        </p:txBody>
      </p:sp>
      <p:sp>
        <p:nvSpPr>
          <p:cNvPr id="3" name="Content Placeholder 2"/>
          <p:cNvSpPr>
            <a:spLocks noGrp="1"/>
          </p:cNvSpPr>
          <p:nvPr>
            <p:ph idx="1"/>
          </p:nvPr>
        </p:nvSpPr>
        <p:spPr>
          <a:xfrm>
            <a:off x="457200" y="1981200"/>
            <a:ext cx="8534400" cy="4267200"/>
          </a:xfrm>
        </p:spPr>
        <p:txBody>
          <a:bodyPr/>
          <a:lstStyle/>
          <a:p>
            <a:r>
              <a:rPr lang="en-GB" sz="2000" b="1" dirty="0">
                <a:solidFill>
                  <a:srgbClr val="00B050"/>
                </a:solidFill>
                <a:ea typeface="ＭＳ Ｐゴシック" pitchFamily="-1" charset="-128"/>
                <a:cs typeface="ＭＳ Ｐゴシック" pitchFamily="-1" charset="-128"/>
              </a:rPr>
              <a:t>‘No-regret’ measures: </a:t>
            </a:r>
            <a:r>
              <a:rPr lang="en-GB" sz="2000" dirty="0">
                <a:ea typeface="ＭＳ Ｐゴシック" pitchFamily="-1" charset="-128"/>
                <a:cs typeface="ＭＳ Ｐゴシック" pitchFamily="-1" charset="-128"/>
              </a:rPr>
              <a:t>those expected to produce net benefits for society even in the absence of climate </a:t>
            </a:r>
            <a:r>
              <a:rPr lang="en-GB" sz="2000" dirty="0" smtClean="0">
                <a:ea typeface="ＭＳ Ｐゴシック" pitchFamily="-1" charset="-128"/>
                <a:cs typeface="ＭＳ Ｐゴシック" pitchFamily="-1" charset="-128"/>
              </a:rPr>
              <a:t>change</a:t>
            </a:r>
            <a:endParaRPr lang="en-GB" sz="2000" dirty="0">
              <a:ea typeface="ＭＳ Ｐゴシック" pitchFamily="-1" charset="-128"/>
              <a:cs typeface="ＭＳ Ｐゴシック" pitchFamily="-1" charset="-128"/>
            </a:endParaRPr>
          </a:p>
          <a:p>
            <a:endParaRPr lang="en-GB" sz="2000" dirty="0">
              <a:ea typeface="ＭＳ Ｐゴシック" pitchFamily="-1" charset="-128"/>
              <a:cs typeface="ＭＳ Ｐゴシック" pitchFamily="-1" charset="-128"/>
            </a:endParaRPr>
          </a:p>
          <a:p>
            <a:r>
              <a:rPr lang="en-GB" sz="2000" dirty="0">
                <a:solidFill>
                  <a:srgbClr val="00B050"/>
                </a:solidFill>
                <a:ea typeface="ＭＳ Ｐゴシック" pitchFamily="-1" charset="-128"/>
                <a:cs typeface="ＭＳ Ｐゴシック" pitchFamily="-1" charset="-128"/>
              </a:rPr>
              <a:t>‘</a:t>
            </a:r>
            <a:r>
              <a:rPr lang="en-GB" sz="2000" b="1" dirty="0">
                <a:solidFill>
                  <a:srgbClr val="00B050"/>
                </a:solidFill>
                <a:ea typeface="ＭＳ Ｐゴシック" pitchFamily="-1" charset="-128"/>
                <a:cs typeface="ＭＳ Ｐゴシック" pitchFamily="-1" charset="-128"/>
              </a:rPr>
              <a:t>Low-regret’ measures: </a:t>
            </a:r>
            <a:r>
              <a:rPr lang="en-GB" sz="2000" dirty="0">
                <a:ea typeface="ＭＳ Ｐゴシック" pitchFamily="-1" charset="-128"/>
                <a:cs typeface="ＭＳ Ｐゴシック" pitchFamily="-1" charset="-128"/>
              </a:rPr>
              <a:t>those expected to have an acceptable cost for society in view of the benefits they would bring</a:t>
            </a:r>
          </a:p>
          <a:p>
            <a:endParaRPr lang="en-GB" sz="2000" dirty="0">
              <a:solidFill>
                <a:srgbClr val="005F7B"/>
              </a:solidFill>
              <a:ea typeface="ＭＳ Ｐゴシック" pitchFamily="-1" charset="-128"/>
              <a:cs typeface="ＭＳ Ｐゴシック" pitchFamily="-1" charset="-128"/>
            </a:endParaRPr>
          </a:p>
          <a:p>
            <a:r>
              <a:rPr lang="en-GB" sz="2000" dirty="0">
                <a:solidFill>
                  <a:srgbClr val="00B050"/>
                </a:solidFill>
                <a:ea typeface="ＭＳ Ｐゴシック" pitchFamily="-1" charset="-128"/>
                <a:cs typeface="ＭＳ Ｐゴシック" pitchFamily="-1" charset="-128"/>
              </a:rPr>
              <a:t>‘</a:t>
            </a:r>
            <a:r>
              <a:rPr lang="en-GB" sz="2000" b="1" dirty="0">
                <a:solidFill>
                  <a:srgbClr val="00B050"/>
                </a:solidFill>
                <a:ea typeface="ＭＳ Ｐゴシック" pitchFamily="-1" charset="-128"/>
                <a:cs typeface="ＭＳ Ｐゴシック" pitchFamily="-1" charset="-128"/>
              </a:rPr>
              <a:t>Robust’ measures: </a:t>
            </a:r>
            <a:r>
              <a:rPr lang="en-GB" sz="2000" dirty="0">
                <a:ea typeface="ＭＳ Ｐゴシック" pitchFamily="-1" charset="-128"/>
                <a:cs typeface="ＭＳ Ｐゴシック" pitchFamily="-1" charset="-128"/>
              </a:rPr>
              <a:t>those that produce net benefits or deliver good outcomes across various possible </a:t>
            </a:r>
            <a:r>
              <a:rPr lang="en-GB" sz="2000" dirty="0" smtClean="0">
                <a:ea typeface="ＭＳ Ｐゴシック" pitchFamily="-1" charset="-128"/>
                <a:cs typeface="ＭＳ Ｐゴシック" pitchFamily="-1" charset="-128"/>
              </a:rPr>
              <a:t>scenarios</a:t>
            </a:r>
          </a:p>
          <a:p>
            <a:endParaRPr lang="en-GB" sz="2000" dirty="0">
              <a:ea typeface="ＭＳ Ｐゴシック" pitchFamily="-1" charset="-128"/>
            </a:endParaRPr>
          </a:p>
          <a:p>
            <a:r>
              <a:rPr lang="en-GB" sz="2000" b="1" dirty="0" smtClean="0">
                <a:solidFill>
                  <a:srgbClr val="00B050"/>
                </a:solidFill>
                <a:ea typeface="ＭＳ Ｐゴシック" pitchFamily="-1" charset="-128"/>
              </a:rPr>
              <a:t>"New measures" – green economy – would that be too much of a stretch?</a:t>
            </a:r>
            <a:endParaRPr lang="en-GB" b="1" dirty="0">
              <a:solidFill>
                <a:srgbClr val="00B050"/>
              </a:solidFill>
            </a:endParaRPr>
          </a:p>
        </p:txBody>
      </p:sp>
      <p:sp>
        <p:nvSpPr>
          <p:cNvPr id="28676" name="Slide Number Placeholder 3"/>
          <p:cNvSpPr>
            <a:spLocks noGrp="1"/>
          </p:cNvSpPr>
          <p:nvPr>
            <p:ph type="sldNum" sz="quarter" idx="12"/>
          </p:nvPr>
        </p:nvSpPr>
        <p:spPr>
          <a:noFill/>
        </p:spPr>
        <p:txBody>
          <a:bodyPr/>
          <a:lstStyle/>
          <a:p>
            <a:fld id="{67533F9E-76BC-3545-816D-D058B61152BF}" type="slidenum">
              <a:rPr lang="en-US"/>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ea typeface="ＭＳ Ｐゴシック" pitchFamily="-1" charset="-128"/>
                <a:cs typeface="ＭＳ Ｐゴシック" pitchFamily="-1" charset="-128"/>
              </a:rPr>
              <a:t>Scenario-based planning</a:t>
            </a:r>
          </a:p>
        </p:txBody>
      </p:sp>
      <p:sp>
        <p:nvSpPr>
          <p:cNvPr id="44034" name="Content Placeholder 2"/>
          <p:cNvSpPr>
            <a:spLocks noGrp="1"/>
          </p:cNvSpPr>
          <p:nvPr>
            <p:ph idx="1"/>
          </p:nvPr>
        </p:nvSpPr>
        <p:spPr>
          <a:xfrm>
            <a:off x="381000" y="1905000"/>
            <a:ext cx="8534400" cy="4800600"/>
          </a:xfrm>
        </p:spPr>
        <p:txBody>
          <a:bodyPr/>
          <a:lstStyle/>
          <a:p>
            <a:endParaRPr lang="en-GB" sz="2000" dirty="0" smtClean="0">
              <a:ea typeface="ＭＳ Ｐゴシック" pitchFamily="-1" charset="-128"/>
              <a:cs typeface="ＭＳ Ｐゴシック" pitchFamily="-1" charset="-128"/>
            </a:endParaRPr>
          </a:p>
          <a:p>
            <a:r>
              <a:rPr lang="en-GB" sz="2000" dirty="0" smtClean="0">
                <a:ea typeface="ＭＳ Ｐゴシック" pitchFamily="-1" charset="-128"/>
                <a:cs typeface="ＭＳ Ｐゴシック" pitchFamily="-1" charset="-128"/>
              </a:rPr>
              <a:t>To support </a:t>
            </a:r>
            <a:r>
              <a:rPr lang="en-GB" sz="2000" dirty="0">
                <a:ea typeface="ＭＳ Ｐゴシック" pitchFamily="-1" charset="-128"/>
                <a:cs typeface="ＭＳ Ｐゴシック" pitchFamily="-1" charset="-128"/>
              </a:rPr>
              <a:t>the choice of adaptation measures, </a:t>
            </a:r>
            <a:r>
              <a:rPr lang="en-GB" sz="2000" dirty="0">
                <a:solidFill>
                  <a:srgbClr val="005F7B"/>
                </a:solidFill>
                <a:ea typeface="ＭＳ Ｐゴシック" pitchFamily="-1" charset="-128"/>
                <a:cs typeface="ＭＳ Ｐゴシック" pitchFamily="-1" charset="-128"/>
              </a:rPr>
              <a:t>scenarios</a:t>
            </a:r>
            <a:r>
              <a:rPr lang="en-GB" sz="2000" dirty="0">
                <a:solidFill>
                  <a:srgbClr val="4597A0"/>
                </a:solidFill>
                <a:ea typeface="ＭＳ Ｐゴシック" pitchFamily="-1" charset="-128"/>
                <a:cs typeface="ＭＳ Ｐゴシック" pitchFamily="-1" charset="-128"/>
              </a:rPr>
              <a:t> </a:t>
            </a:r>
            <a:r>
              <a:rPr lang="en-GB" sz="2000" dirty="0">
                <a:ea typeface="ＭＳ Ｐゴシック" pitchFamily="-1" charset="-128"/>
                <a:cs typeface="ＭＳ Ｐゴシック" pitchFamily="-1" charset="-128"/>
              </a:rPr>
              <a:t>reflecting prevailing uncertainties can</a:t>
            </a:r>
            <a:r>
              <a:rPr lang="en-GB" sz="2000" dirty="0" smtClean="0">
                <a:ea typeface="ＭＳ Ｐゴシック" pitchFamily="-1" charset="-128"/>
                <a:cs typeface="ＭＳ Ｐゴシック" pitchFamily="-1" charset="-128"/>
              </a:rPr>
              <a:t> be </a:t>
            </a:r>
            <a:r>
              <a:rPr lang="en-GB" sz="2000" dirty="0">
                <a:ea typeface="ＭＳ Ｐゴシック" pitchFamily="-1" charset="-128"/>
                <a:cs typeface="ＭＳ Ｐゴシック" pitchFamily="-1" charset="-128"/>
              </a:rPr>
              <a:t>developed,</a:t>
            </a:r>
            <a:r>
              <a:rPr lang="en-GB" sz="2000" dirty="0" smtClean="0">
                <a:ea typeface="ＭＳ Ｐゴシック" pitchFamily="-1" charset="-128"/>
                <a:cs typeface="ＭＳ Ｐゴシック" pitchFamily="-1" charset="-128"/>
              </a:rPr>
              <a:t> e.g.</a:t>
            </a:r>
            <a:endParaRPr lang="en-GB" sz="2000" dirty="0">
              <a:ea typeface="ＭＳ Ｐゴシック" pitchFamily="-1" charset="-128"/>
              <a:cs typeface="ＭＳ Ｐゴシック" pitchFamily="-1" charset="-128"/>
            </a:endParaRPr>
          </a:p>
        </p:txBody>
      </p:sp>
      <p:sp>
        <p:nvSpPr>
          <p:cNvPr id="29700" name="Slide Number Placeholder 3"/>
          <p:cNvSpPr>
            <a:spLocks noGrp="1"/>
          </p:cNvSpPr>
          <p:nvPr>
            <p:ph type="sldNum" sz="quarter" idx="12"/>
          </p:nvPr>
        </p:nvSpPr>
        <p:spPr>
          <a:noFill/>
        </p:spPr>
        <p:txBody>
          <a:bodyPr/>
          <a:lstStyle/>
          <a:p>
            <a:fld id="{29869975-A681-0549-9F12-73FB430D7EE1}" type="slidenum">
              <a:rPr lang="en-US"/>
              <a:pPr/>
              <a:t>9</a:t>
            </a:fld>
            <a:endParaRPr lang="en-US"/>
          </a:p>
        </p:txBody>
      </p:sp>
      <p:sp>
        <p:nvSpPr>
          <p:cNvPr id="7" name="Rounded Rectangle 6"/>
          <p:cNvSpPr/>
          <p:nvPr/>
        </p:nvSpPr>
        <p:spPr>
          <a:xfrm>
            <a:off x="2286000" y="3429000"/>
            <a:ext cx="5956406" cy="12239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l"/>
            <a:r>
              <a:rPr lang="en-GB" sz="1600" b="1" dirty="0">
                <a:solidFill>
                  <a:srgbClr val="FFFFFF"/>
                </a:solidFill>
                <a:ea typeface="ＭＳ Ｐゴシック" pitchFamily="-1" charset="-128"/>
                <a:cs typeface="ＭＳ Ｐゴシック" pitchFamily="-1" charset="-128"/>
              </a:rPr>
              <a:t>1) No </a:t>
            </a:r>
            <a:r>
              <a:rPr lang="en-GB" sz="1600" b="1" dirty="0" smtClean="0">
                <a:solidFill>
                  <a:srgbClr val="FFFFFF"/>
                </a:solidFill>
                <a:ea typeface="ＭＳ Ｐゴシック" pitchFamily="-1" charset="-128"/>
                <a:cs typeface="ＭＳ Ｐゴシック" pitchFamily="-1" charset="-128"/>
              </a:rPr>
              <a:t>change in temperatures</a:t>
            </a:r>
            <a:endParaRPr lang="en-GB" sz="1600" b="1" dirty="0">
              <a:solidFill>
                <a:srgbClr val="FFFFFF"/>
              </a:solidFill>
              <a:ea typeface="ＭＳ Ｐゴシック" pitchFamily="-1" charset="-128"/>
              <a:cs typeface="ＭＳ Ｐゴシック" pitchFamily="-1" charset="-128"/>
            </a:endParaRPr>
          </a:p>
          <a:p>
            <a:pPr algn="l"/>
            <a:r>
              <a:rPr lang="en-GB" sz="1600" b="1" dirty="0">
                <a:solidFill>
                  <a:srgbClr val="FFFFFF"/>
                </a:solidFill>
                <a:ea typeface="ＭＳ Ｐゴシック" pitchFamily="-1" charset="-128"/>
                <a:cs typeface="ＭＳ Ｐゴシック" pitchFamily="-1" charset="-128"/>
              </a:rPr>
              <a:t>2) Moderate </a:t>
            </a:r>
            <a:r>
              <a:rPr lang="en-GB" sz="1600" b="1" dirty="0" smtClean="0">
                <a:solidFill>
                  <a:srgbClr val="FFFFFF"/>
                </a:solidFill>
                <a:ea typeface="ＭＳ Ｐゴシック" pitchFamily="-1" charset="-128"/>
                <a:cs typeface="ＭＳ Ｐゴシック" pitchFamily="-1" charset="-128"/>
              </a:rPr>
              <a:t>change in temperatures</a:t>
            </a:r>
            <a:endParaRPr lang="en-GB" sz="1600" b="1" dirty="0">
              <a:solidFill>
                <a:srgbClr val="FFFFFF"/>
              </a:solidFill>
              <a:ea typeface="ＭＳ Ｐゴシック" pitchFamily="-1" charset="-128"/>
              <a:cs typeface="ＭＳ Ｐゴシック" pitchFamily="-1" charset="-128"/>
            </a:endParaRPr>
          </a:p>
          <a:p>
            <a:pPr algn="l"/>
            <a:r>
              <a:rPr lang="en-GB" sz="1600" b="1" dirty="0">
                <a:solidFill>
                  <a:srgbClr val="FFFFFF"/>
                </a:solidFill>
                <a:ea typeface="ＭＳ Ｐゴシック" pitchFamily="-1" charset="-128"/>
                <a:cs typeface="ＭＳ Ｐゴシック" pitchFamily="-1" charset="-128"/>
              </a:rPr>
              <a:t>3) High </a:t>
            </a:r>
            <a:r>
              <a:rPr lang="en-GB" sz="1600" b="1" dirty="0" smtClean="0">
                <a:solidFill>
                  <a:srgbClr val="FFFFFF"/>
                </a:solidFill>
                <a:ea typeface="ＭＳ Ｐゴシック" pitchFamily="-1" charset="-128"/>
                <a:cs typeface="ＭＳ Ｐゴシック" pitchFamily="-1" charset="-128"/>
              </a:rPr>
              <a:t>change in temperatures</a:t>
            </a:r>
            <a:endParaRPr lang="en-GB" sz="1600" dirty="0">
              <a:solidFill>
                <a:srgbClr val="FFFFFF"/>
              </a:solidFill>
              <a:ea typeface="ＭＳ Ｐゴシック" pitchFamily="-1" charset="-128"/>
              <a:cs typeface="ＭＳ Ｐゴシック" pitchFamily="-1" charset="-128"/>
            </a:endParaRPr>
          </a:p>
        </p:txBody>
      </p:sp>
      <p:sp>
        <p:nvSpPr>
          <p:cNvPr id="8" name="Rounded Rectangle 7"/>
          <p:cNvSpPr/>
          <p:nvPr/>
        </p:nvSpPr>
        <p:spPr>
          <a:xfrm>
            <a:off x="2286000" y="4800600"/>
            <a:ext cx="5958408" cy="122396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l"/>
            <a:r>
              <a:rPr lang="en-GB" sz="1600" b="1" dirty="0">
                <a:solidFill>
                  <a:srgbClr val="0070C0"/>
                </a:solidFill>
                <a:ea typeface="ＭＳ Ｐゴシック" pitchFamily="-1" charset="-128"/>
                <a:cs typeface="ＭＳ Ｐゴシック" pitchFamily="-1" charset="-128"/>
              </a:rPr>
              <a:t>1) No </a:t>
            </a:r>
            <a:r>
              <a:rPr lang="en-GB" sz="1600" b="1" dirty="0" smtClean="0">
                <a:solidFill>
                  <a:srgbClr val="0070C0"/>
                </a:solidFill>
                <a:ea typeface="ＭＳ Ｐゴシック" pitchFamily="-1" charset="-128"/>
                <a:cs typeface="ＭＳ Ｐゴシック" pitchFamily="-1" charset="-128"/>
              </a:rPr>
              <a:t>change in temperatures and rainfall</a:t>
            </a:r>
            <a:endParaRPr lang="en-GB" sz="1600" b="1" dirty="0">
              <a:solidFill>
                <a:srgbClr val="0070C0"/>
              </a:solidFill>
              <a:ea typeface="ＭＳ Ｐゴシック" pitchFamily="-1" charset="-128"/>
              <a:cs typeface="ＭＳ Ｐゴシック" pitchFamily="-1" charset="-128"/>
            </a:endParaRPr>
          </a:p>
          <a:p>
            <a:pPr algn="l"/>
            <a:r>
              <a:rPr lang="en-GB" sz="1600" b="1" dirty="0">
                <a:solidFill>
                  <a:srgbClr val="0070C0"/>
                </a:solidFill>
                <a:ea typeface="ＭＳ Ｐゴシック" pitchFamily="-1" charset="-128"/>
                <a:cs typeface="ＭＳ Ｐゴシック" pitchFamily="-1" charset="-128"/>
              </a:rPr>
              <a:t>2) Temperatures up, rainfall up</a:t>
            </a:r>
          </a:p>
          <a:p>
            <a:pPr algn="l"/>
            <a:r>
              <a:rPr lang="en-GB" sz="1600" b="1" dirty="0">
                <a:solidFill>
                  <a:srgbClr val="0070C0"/>
                </a:solidFill>
                <a:ea typeface="ＭＳ Ｐゴシック" pitchFamily="-1" charset="-128"/>
                <a:cs typeface="ＭＳ Ｐゴシック" pitchFamily="-1" charset="-128"/>
              </a:rPr>
              <a:t>3) Temperatures up, rainfall down</a:t>
            </a:r>
            <a:endParaRPr lang="en-GB" sz="1600" dirty="0">
              <a:solidFill>
                <a:srgbClr val="0070C0"/>
              </a:solidFill>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4">
      <a:dk1>
        <a:srgbClr val="000000"/>
      </a:dk1>
      <a:lt1>
        <a:srgbClr val="FFFFFF"/>
      </a:lt1>
      <a:dk2>
        <a:srgbClr val="FFFFFF"/>
      </a:dk2>
      <a:lt2>
        <a:srgbClr val="7E8083"/>
      </a:lt2>
      <a:accent1>
        <a:srgbClr val="0083A9"/>
      </a:accent1>
      <a:accent2>
        <a:srgbClr val="669900"/>
      </a:accent2>
      <a:accent3>
        <a:srgbClr val="FFFFFF"/>
      </a:accent3>
      <a:accent4>
        <a:srgbClr val="000000"/>
      </a:accent4>
      <a:accent5>
        <a:srgbClr val="AAC1D1"/>
      </a:accent5>
      <a:accent6>
        <a:srgbClr val="5C8A00"/>
      </a:accent6>
      <a:hlink>
        <a:srgbClr val="990000"/>
      </a:hlink>
      <a:folHlink>
        <a:srgbClr val="FFE77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0083A9"/>
        </a:accent1>
        <a:accent2>
          <a:srgbClr val="333399"/>
        </a:accent2>
        <a:accent3>
          <a:srgbClr val="FFFFFF"/>
        </a:accent3>
        <a:accent4>
          <a:srgbClr val="000000"/>
        </a:accent4>
        <a:accent5>
          <a:srgbClr val="AAC1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FFFFFF"/>
        </a:dk2>
        <a:lt2>
          <a:srgbClr val="7E8083"/>
        </a:lt2>
        <a:accent1>
          <a:srgbClr val="0083A9"/>
        </a:accent1>
        <a:accent2>
          <a:srgbClr val="669900"/>
        </a:accent2>
        <a:accent3>
          <a:srgbClr val="FFFFFF"/>
        </a:accent3>
        <a:accent4>
          <a:srgbClr val="000000"/>
        </a:accent4>
        <a:accent5>
          <a:srgbClr val="AAC1D1"/>
        </a:accent5>
        <a:accent6>
          <a:srgbClr val="5C8A00"/>
        </a:accent6>
        <a:hlink>
          <a:srgbClr val="990000"/>
        </a:hlink>
        <a:folHlink>
          <a:srgbClr val="FFE7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4834</TotalTime>
  <Words>5082</Words>
  <Application>Microsoft Office PowerPoint</Application>
  <PresentationFormat>On-screen Show (4:3)</PresentationFormat>
  <Paragraphs>727</Paragraphs>
  <Slides>46</Slides>
  <Notes>41</Notes>
  <HiddenSlides>0</HiddenSlides>
  <MMClips>0</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Slide_Master</vt:lpstr>
      <vt:lpstr>Office Theme</vt:lpstr>
      <vt:lpstr>1_Slide_Master</vt:lpstr>
      <vt:lpstr>2_Slide_Master</vt:lpstr>
      <vt:lpstr>3_Slide_Master</vt:lpstr>
      <vt:lpstr>Greening Development Cooperation </vt:lpstr>
      <vt:lpstr>  Module 5 a:   The premise:   Understanding and planning under uncertainty</vt:lpstr>
      <vt:lpstr>Socio-economic uncertainties:  </vt:lpstr>
      <vt:lpstr>IPCC GHG emission scenarios – tone down use of all the "fancy" climate model codes – just point out that there is a lot of uncertainty…</vt:lpstr>
      <vt:lpstr>Climate uncertainties</vt:lpstr>
      <vt:lpstr>Uncertainties in climate change projections – ok to have pictures but try to make them as faint as possible or they will "confuse" the slide</vt:lpstr>
      <vt:lpstr>The cost of inaction</vt:lpstr>
      <vt:lpstr>Justified measures in the face of uncertainty</vt:lpstr>
      <vt:lpstr>Scenario-based planning</vt:lpstr>
      <vt:lpstr>PowerPoint Presentation</vt:lpstr>
      <vt:lpstr>Projected changes in the length of the growing period</vt:lpstr>
      <vt:lpstr>Module 5b:  Environment and climate in sector support – I would very much prefer if we start with this </vt:lpstr>
      <vt:lpstr>PowerPoint Presentation</vt:lpstr>
      <vt:lpstr>Climate change sector scripts (2009)</vt:lpstr>
      <vt:lpstr>Terminology</vt:lpstr>
      <vt:lpstr>Key elements of a sector programme</vt:lpstr>
      <vt:lpstr>The seven key assessment areas: Possible entry points for environmental integration</vt:lpstr>
      <vt:lpstr>Strategic Environmental Assessment (SEA)</vt:lpstr>
      <vt:lpstr>PowerPoint Presentation</vt:lpstr>
      <vt:lpstr>SEA: a more recent tool than EIA</vt:lpstr>
      <vt:lpstr>SEA  </vt:lpstr>
      <vt:lpstr>Key stages in an SEA  -split slide in 2 or simplify – it is too cluttered right now…)</vt:lpstr>
      <vt:lpstr>Screening for SEA</vt:lpstr>
      <vt:lpstr>Identification  Fiche: possible entry points for environmental, CC and GE integration</vt:lpstr>
      <vt:lpstr>SEA and sector support – lessons learned /1</vt:lpstr>
      <vt:lpstr>SEA – Ownership – messy slide!</vt:lpstr>
      <vt:lpstr>Formulation phase: Is SEA needed - Screening questionnaire (Annex 3)</vt:lpstr>
      <vt:lpstr>SEA or Formulation study – not sure I "get" this slide…</vt:lpstr>
      <vt:lpstr>Formulation phase and environmental integration</vt:lpstr>
      <vt:lpstr>SEA of a sector programme - main results</vt:lpstr>
      <vt:lpstr>Using SEA results</vt:lpstr>
      <vt:lpstr>Implementation: possible entry points for environmental, CC and (GE) integration</vt:lpstr>
      <vt:lpstr>Evaluation: possible entry points for environmental integration</vt:lpstr>
      <vt:lpstr>Climate Risk Assessment</vt:lpstr>
      <vt:lpstr>Module 5a – recap main messages</vt:lpstr>
      <vt:lpstr>Action plan – from words to actions</vt:lpstr>
      <vt:lpstr>Resources – perhaps needs more…</vt:lpstr>
      <vt:lpstr>Exercise  – Mainstreaming into SPSP and GBS</vt:lpstr>
      <vt:lpstr>     General budget support</vt:lpstr>
      <vt:lpstr>Identification: 7 assessment areas</vt:lpstr>
      <vt:lpstr>Identification Fiche: possible entry points for environmental integration</vt:lpstr>
      <vt:lpstr>Formulation: possible entry points for environmental integration</vt:lpstr>
      <vt:lpstr>Use of indicators in budget support operations</vt:lpstr>
      <vt:lpstr>Indicators and environment</vt:lpstr>
      <vt:lpstr>Implementation: possible entry points for environmental integration</vt:lpstr>
      <vt:lpstr>Evaluation: possible entry points for environmental integration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VAA Jannik (DEVCO)</cp:lastModifiedBy>
  <cp:revision>195</cp:revision>
  <dcterms:created xsi:type="dcterms:W3CDTF">2012-08-09T12:41:45Z</dcterms:created>
  <dcterms:modified xsi:type="dcterms:W3CDTF">2012-08-16T15:47:28Z</dcterms:modified>
</cp:coreProperties>
</file>