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9"/>
  </p:notesMasterIdLst>
  <p:handoutMasterIdLst>
    <p:handoutMasterId r:id="rId40"/>
  </p:handoutMasterIdLst>
  <p:sldIdLst>
    <p:sldId id="355" r:id="rId2"/>
    <p:sldId id="359" r:id="rId3"/>
    <p:sldId id="360" r:id="rId4"/>
    <p:sldId id="361" r:id="rId5"/>
    <p:sldId id="362" r:id="rId6"/>
    <p:sldId id="363" r:id="rId7"/>
    <p:sldId id="364" r:id="rId8"/>
    <p:sldId id="365" r:id="rId9"/>
    <p:sldId id="367" r:id="rId10"/>
    <p:sldId id="366" r:id="rId11"/>
    <p:sldId id="368" r:id="rId12"/>
    <p:sldId id="369" r:id="rId13"/>
    <p:sldId id="370" r:id="rId14"/>
    <p:sldId id="371" r:id="rId15"/>
    <p:sldId id="372" r:id="rId16"/>
    <p:sldId id="374" r:id="rId17"/>
    <p:sldId id="375" r:id="rId18"/>
    <p:sldId id="376" r:id="rId19"/>
    <p:sldId id="377" r:id="rId20"/>
    <p:sldId id="378" r:id="rId21"/>
    <p:sldId id="379" r:id="rId22"/>
    <p:sldId id="380" r:id="rId23"/>
    <p:sldId id="381" r:id="rId24"/>
    <p:sldId id="382" r:id="rId25"/>
    <p:sldId id="383" r:id="rId26"/>
    <p:sldId id="384" r:id="rId27"/>
    <p:sldId id="385" r:id="rId28"/>
    <p:sldId id="392" r:id="rId29"/>
    <p:sldId id="386" r:id="rId30"/>
    <p:sldId id="387" r:id="rId31"/>
    <p:sldId id="388" r:id="rId32"/>
    <p:sldId id="389" r:id="rId33"/>
    <p:sldId id="390" r:id="rId34"/>
    <p:sldId id="391" r:id="rId35"/>
    <p:sldId id="356" r:id="rId36"/>
    <p:sldId id="357" r:id="rId37"/>
    <p:sldId id="358" r:id="rId38"/>
  </p:sldIdLst>
  <p:sldSz cx="9144000" cy="6858000" type="screen4x3"/>
  <p:notesSz cx="6797675" cy="9926638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D624"/>
    <a:srgbClr val="3166CF"/>
    <a:srgbClr val="FF9966"/>
    <a:srgbClr val="3E6FD2"/>
    <a:srgbClr val="2D5EC1"/>
    <a:srgbClr val="BDDEFF"/>
    <a:srgbClr val="99CCFF"/>
    <a:srgbClr val="8080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emlayout 2 - Markerin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84E427A-3D55-4303-BF80-6455036E1DE7}" styleName="Tema til typografi 1 - Markering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7568" autoAdjust="0"/>
    <p:restoredTop sz="83024" autoAdjust="0"/>
  </p:normalViewPr>
  <p:slideViewPr>
    <p:cSldViewPr>
      <p:cViewPr>
        <p:scale>
          <a:sx n="75" d="100"/>
          <a:sy n="75" d="100"/>
        </p:scale>
        <p:origin x="-676" y="868"/>
      </p:cViewPr>
      <p:guideLst>
        <p:guide orient="horz" pos="2387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202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>
                <a:solidFill>
                  <a:schemeClr val="tx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3789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3789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>
                <a:solidFill>
                  <a:schemeClr val="tx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fld id="{758A6F15-914C-4589-ACE6-E65A1A36D693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9989607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>
                <a:solidFill>
                  <a:schemeClr val="tx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4403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4538"/>
            <a:ext cx="4964113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68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4875"/>
            <a:ext cx="5438775" cy="446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 smtClean="0"/>
              <a:t>Click to edit Master text styles</a:t>
            </a:r>
          </a:p>
          <a:p>
            <a:pPr lvl="1"/>
            <a:r>
              <a:rPr lang="en-GB" noProof="0" smtClean="0"/>
              <a:t>Second level</a:t>
            </a:r>
          </a:p>
          <a:p>
            <a:pPr lvl="2"/>
            <a:r>
              <a:rPr lang="en-GB" noProof="0" smtClean="0"/>
              <a:t>Third level</a:t>
            </a:r>
          </a:p>
          <a:p>
            <a:pPr lvl="3"/>
            <a:r>
              <a:rPr lang="en-GB" noProof="0" smtClean="0"/>
              <a:t>Fourth level</a:t>
            </a:r>
          </a:p>
          <a:p>
            <a:pPr lvl="4"/>
            <a:r>
              <a:rPr lang="en-GB" noProof="0" smtClean="0"/>
              <a:t>Fifth level</a:t>
            </a:r>
          </a:p>
        </p:txBody>
      </p:sp>
      <p:sp>
        <p:nvSpPr>
          <p:cNvPr id="368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368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>
                <a:solidFill>
                  <a:schemeClr val="tx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fld id="{AA3FFA35-CA4F-4AA3-9AE3-E56271BDB8B9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1731952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3011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lvl="1" algn="l" eaLnBrk="1" hangingPunct="1">
              <a:lnSpc>
                <a:spcPts val="2800"/>
              </a:lnSpc>
              <a:buSzPct val="60000"/>
              <a:buFontTx/>
              <a:buChar char="o"/>
            </a:pPr>
            <a:r>
              <a:rPr lang="en-GB" sz="2000" b="1" dirty="0" smtClean="0">
                <a:solidFill>
                  <a:srgbClr val="000000"/>
                </a:solidFill>
                <a:latin typeface="Verdana" pitchFamily="34" charset="0"/>
              </a:rPr>
              <a:t>Identifying project ideas consistent with partner country’s and EC’s objectives and strategies</a:t>
            </a:r>
          </a:p>
          <a:p>
            <a:pPr lvl="1" algn="l" eaLnBrk="1" hangingPunct="1">
              <a:lnSpc>
                <a:spcPts val="2800"/>
              </a:lnSpc>
              <a:spcBef>
                <a:spcPct val="50000"/>
              </a:spcBef>
              <a:buSzPct val="60000"/>
              <a:buFontTx/>
              <a:buChar char="o"/>
            </a:pPr>
            <a:r>
              <a:rPr lang="en-GB" sz="2000" b="1" dirty="0" smtClean="0">
                <a:solidFill>
                  <a:srgbClr val="000000"/>
                </a:solidFill>
                <a:latin typeface="Verdana" pitchFamily="34" charset="0"/>
              </a:rPr>
              <a:t>Assessing relevance and feasibility</a:t>
            </a:r>
          </a:p>
          <a:p>
            <a:pPr lvl="1" algn="l" eaLnBrk="1" hangingPunct="1">
              <a:lnSpc>
                <a:spcPts val="2800"/>
              </a:lnSpc>
              <a:spcBef>
                <a:spcPct val="50000"/>
              </a:spcBef>
              <a:buSzPct val="60000"/>
              <a:buFontTx/>
              <a:buChar char="o"/>
            </a:pPr>
            <a:r>
              <a:rPr lang="en-GB" sz="2000" b="1" dirty="0" smtClean="0">
                <a:solidFill>
                  <a:srgbClr val="000000"/>
                </a:solidFill>
                <a:latin typeface="Verdana" pitchFamily="34" charset="0"/>
              </a:rPr>
              <a:t>Pre-selecting options that look worth financing and will be subject to more detailed formulation</a:t>
            </a:r>
          </a:p>
          <a:p>
            <a:pPr eaLnBrk="1" hangingPunct="1">
              <a:spcBef>
                <a:spcPct val="0"/>
              </a:spcBef>
            </a:pPr>
            <a:endParaRPr lang="fr-BE" dirty="0" smtClean="0">
              <a:ea typeface="ＭＳ Ｐゴシック" pitchFamily="34" charset="-128"/>
            </a:endParaRPr>
          </a:p>
        </p:txBody>
      </p:sp>
      <p:sp>
        <p:nvSpPr>
          <p:cNvPr id="43012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/>
            <a:fld id="{B2815508-5BFF-4278-A9FF-66B1CF2A8A29}" type="slidenum">
              <a:rPr lang="fr-BE" smtClean="0"/>
              <a:pPr eaLnBrk="1" hangingPunct="1"/>
              <a:t>2</a:t>
            </a:fld>
            <a:endParaRPr lang="fr-BE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2227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50000"/>
              </a:spcBef>
            </a:pPr>
            <a:r>
              <a:rPr lang="en-GB" dirty="0" smtClean="0">
                <a:ea typeface="ＭＳ Ｐゴシック" pitchFamily="34" charset="-128"/>
              </a:rPr>
              <a:t>Annex 8 (</a:t>
            </a:r>
            <a:r>
              <a:rPr lang="en-GB" dirty="0" err="1" smtClean="0">
                <a:ea typeface="ＭＳ Ｐゴシック" pitchFamily="34" charset="-128"/>
              </a:rPr>
              <a:t>ToR</a:t>
            </a:r>
            <a:r>
              <a:rPr lang="en-GB" dirty="0" smtClean="0">
                <a:ea typeface="ＭＳ Ｐゴシック" pitchFamily="34" charset="-128"/>
              </a:rPr>
              <a:t> for EIA) cover these aspects as an option</a:t>
            </a:r>
          </a:p>
          <a:p>
            <a:pPr eaLnBrk="1" hangingPunct="1">
              <a:spcBef>
                <a:spcPct val="50000"/>
              </a:spcBef>
            </a:pPr>
            <a:r>
              <a:rPr lang="en-GB" dirty="0" smtClean="0">
                <a:ea typeface="ＭＳ Ｐゴシック" pitchFamily="34" charset="-128"/>
              </a:rPr>
              <a:t>Annex 9 of the </a:t>
            </a:r>
            <a:r>
              <a:rPr lang="en-GB" i="1" dirty="0" smtClean="0">
                <a:ea typeface="ＭＳ Ｐゴシック" pitchFamily="34" charset="-128"/>
              </a:rPr>
              <a:t>Guidelines </a:t>
            </a:r>
            <a:r>
              <a:rPr lang="en-GB" dirty="0" smtClean="0">
                <a:ea typeface="ＭＳ Ｐゴシック" pitchFamily="34" charset="-128"/>
              </a:rPr>
              <a:t>provides guidance on integrating environmental issues in formulation studies</a:t>
            </a:r>
          </a:p>
          <a:p>
            <a:pPr eaLnBrk="1" hangingPunct="1">
              <a:spcBef>
                <a:spcPct val="0"/>
              </a:spcBef>
            </a:pPr>
            <a:endParaRPr lang="fr-BE" dirty="0" smtClean="0">
              <a:ea typeface="ＭＳ Ｐゴシック" pitchFamily="34" charset="-128"/>
            </a:endParaRPr>
          </a:p>
        </p:txBody>
      </p:sp>
      <p:sp>
        <p:nvSpPr>
          <p:cNvPr id="52228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/>
            <a:fld id="{A0A71519-C5AA-49BF-9F2C-E694D72AD8BD}" type="slidenum">
              <a:rPr lang="fr-BE" smtClean="0"/>
              <a:pPr eaLnBrk="1" hangingPunct="1"/>
              <a:t>13</a:t>
            </a:fld>
            <a:endParaRPr lang="fr-BE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/>
            <a:fld id="{84E474BE-C8D7-4A17-95CE-7E3BD391B237}" type="slidenum">
              <a:rPr lang="fr-FR" smtClean="0"/>
              <a:pPr eaLnBrk="1" hangingPunct="1"/>
              <a:t>14</a:t>
            </a:fld>
            <a:endParaRPr lang="fr-FR" smtClean="0"/>
          </a:p>
        </p:txBody>
      </p:sp>
      <p:sp>
        <p:nvSpPr>
          <p:cNvPr id="532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3252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smtClean="0"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/>
            <a:fld id="{DA377F2D-581B-4064-817F-F9A825E33808}" type="slidenum">
              <a:rPr lang="fr-FR" smtClean="0"/>
              <a:pPr eaLnBrk="1" hangingPunct="1"/>
              <a:t>16</a:t>
            </a:fld>
            <a:endParaRPr lang="fr-FR" smtClean="0"/>
          </a:p>
        </p:txBody>
      </p:sp>
      <p:sp>
        <p:nvSpPr>
          <p:cNvPr id="552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5300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smtClean="0"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6323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fr-BE" smtClean="0">
              <a:ea typeface="ＭＳ Ｐゴシック" pitchFamily="34" charset="-128"/>
            </a:endParaRPr>
          </a:p>
        </p:txBody>
      </p:sp>
      <p:sp>
        <p:nvSpPr>
          <p:cNvPr id="56324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/>
            <a:fld id="{FB7B6FA7-9AF6-40D0-9816-27082F8F713D}" type="slidenum">
              <a:rPr lang="fr-BE" smtClean="0"/>
              <a:pPr eaLnBrk="1" hangingPunct="1"/>
              <a:t>17</a:t>
            </a:fld>
            <a:endParaRPr lang="fr-BE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/>
            <a:fld id="{02238B65-4E82-4180-A4E9-D92FA17B7B8F}" type="slidenum">
              <a:rPr lang="fr-FR" smtClean="0"/>
              <a:pPr eaLnBrk="1" hangingPunct="1"/>
              <a:t>18</a:t>
            </a:fld>
            <a:endParaRPr lang="fr-FR" smtClean="0"/>
          </a:p>
        </p:txBody>
      </p:sp>
      <p:sp>
        <p:nvSpPr>
          <p:cNvPr id="573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7348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smtClean="0"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/>
            <a:fld id="{CA598407-574B-45C7-8F2E-84D3B9348E94}" type="slidenum">
              <a:rPr lang="fr-FR" smtClean="0"/>
              <a:pPr eaLnBrk="1" hangingPunct="1"/>
              <a:t>19</a:t>
            </a:fld>
            <a:endParaRPr lang="fr-FR" smtClean="0"/>
          </a:p>
        </p:txBody>
      </p:sp>
      <p:sp>
        <p:nvSpPr>
          <p:cNvPr id="583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8372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smtClean="0"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/>
            <a:fld id="{DB85AC1C-8EB9-4DEA-96A0-72F6CE91A566}" type="slidenum">
              <a:rPr lang="fr-FR" smtClean="0"/>
              <a:pPr eaLnBrk="1" hangingPunct="1"/>
              <a:t>20</a:t>
            </a:fld>
            <a:endParaRPr lang="fr-FR" smtClean="0"/>
          </a:p>
        </p:txBody>
      </p:sp>
      <p:sp>
        <p:nvSpPr>
          <p:cNvPr id="593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9396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smtClean="0"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/>
            <a:fld id="{6A827A79-C9C1-47E3-ACA4-343ACC6E566C}" type="slidenum">
              <a:rPr lang="fr-FR" smtClean="0"/>
              <a:pPr eaLnBrk="1" hangingPunct="1"/>
              <a:t>21</a:t>
            </a:fld>
            <a:endParaRPr lang="fr-FR" smtClean="0"/>
          </a:p>
        </p:txBody>
      </p:sp>
      <p:sp>
        <p:nvSpPr>
          <p:cNvPr id="604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919163" y="744538"/>
            <a:ext cx="4962525" cy="3722687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0420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smtClean="0"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/>
            <a:fld id="{2AEEAEF1-9013-4C7A-87E3-3B3515D4E8D6}" type="slidenum">
              <a:rPr lang="fr-FR" smtClean="0"/>
              <a:pPr eaLnBrk="1" hangingPunct="1"/>
              <a:t>22</a:t>
            </a:fld>
            <a:endParaRPr lang="fr-FR" smtClean="0"/>
          </a:p>
        </p:txBody>
      </p:sp>
      <p:sp>
        <p:nvSpPr>
          <p:cNvPr id="614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4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smtClean="0"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/>
            <a:fld id="{82A53BFF-B703-485C-9451-76ABA8E54863}" type="slidenum">
              <a:rPr lang="fr-FR" smtClean="0"/>
              <a:pPr eaLnBrk="1" hangingPunct="1"/>
              <a:t>23</a:t>
            </a:fld>
            <a:endParaRPr lang="fr-FR" smtClean="0"/>
          </a:p>
        </p:txBody>
      </p:sp>
      <p:sp>
        <p:nvSpPr>
          <p:cNvPr id="624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2468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smtClean="0"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/>
            <a:fld id="{20F08F77-FADD-4EEF-BB5D-09C4C87F0B6B}" type="slidenum">
              <a:rPr lang="fr-FR" smtClean="0"/>
              <a:pPr eaLnBrk="1" hangingPunct="1"/>
              <a:t>3</a:t>
            </a:fld>
            <a:endParaRPr lang="fr-FR" smtClean="0"/>
          </a:p>
        </p:txBody>
      </p:sp>
      <p:sp>
        <p:nvSpPr>
          <p:cNvPr id="440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4036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b="1" smtClean="0"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/>
            <a:fld id="{5F3159EC-924E-431D-A5BD-919CD159DDD0}" type="slidenum">
              <a:rPr lang="fr-FR" smtClean="0"/>
              <a:pPr eaLnBrk="1" hangingPunct="1"/>
              <a:t>24</a:t>
            </a:fld>
            <a:endParaRPr lang="fr-FR" smtClean="0"/>
          </a:p>
        </p:txBody>
      </p:sp>
      <p:sp>
        <p:nvSpPr>
          <p:cNvPr id="634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3492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smtClean="0"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/>
            <a:fld id="{60D5C1A6-E0B0-44F7-B982-2987B840C14A}" type="slidenum">
              <a:rPr lang="fr-FR" smtClean="0"/>
              <a:pPr eaLnBrk="1" hangingPunct="1"/>
              <a:t>25</a:t>
            </a:fld>
            <a:endParaRPr lang="fr-FR" smtClean="0"/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smtClean="0"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/>
            <a:fld id="{2AAC810E-A6C2-46E7-9E39-66C695E08961}" type="slidenum">
              <a:rPr lang="fr-FR" smtClean="0"/>
              <a:pPr eaLnBrk="1" hangingPunct="1"/>
              <a:t>26</a:t>
            </a:fld>
            <a:endParaRPr lang="fr-FR" smtClean="0"/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smtClean="0"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/>
            <a:fld id="{E4C73C34-074B-4A82-9E01-022958FC071B}" type="slidenum">
              <a:rPr lang="fr-FR" smtClean="0"/>
              <a:pPr eaLnBrk="1" hangingPunct="1"/>
              <a:t>27</a:t>
            </a:fld>
            <a:endParaRPr lang="fr-FR" smtClean="0"/>
          </a:p>
        </p:txBody>
      </p:sp>
      <p:sp>
        <p:nvSpPr>
          <p:cNvPr id="665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656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 smtClean="0">
              <a:ea typeface="ＭＳ Ｐゴシック" pitchFamily="34" charset="-128"/>
            </a:endParaRPr>
          </a:p>
          <a:p>
            <a:pPr eaLnBrk="1" hangingPunct="1">
              <a:spcBef>
                <a:spcPct val="0"/>
              </a:spcBef>
            </a:pPr>
            <a:endParaRPr lang="en-GB" smtClean="0"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/>
            <a:fld id="{E4C73C34-074B-4A82-9E01-022958FC071B}" type="slidenum">
              <a:rPr lang="fr-FR" smtClean="0"/>
              <a:pPr eaLnBrk="1" hangingPunct="1"/>
              <a:t>28</a:t>
            </a:fld>
            <a:endParaRPr lang="fr-FR" smtClean="0"/>
          </a:p>
        </p:txBody>
      </p:sp>
      <p:sp>
        <p:nvSpPr>
          <p:cNvPr id="665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656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 smtClean="0">
              <a:ea typeface="ＭＳ Ｐゴシック" pitchFamily="34" charset="-128"/>
            </a:endParaRPr>
          </a:p>
          <a:p>
            <a:pPr eaLnBrk="1" hangingPunct="1">
              <a:spcBef>
                <a:spcPct val="0"/>
              </a:spcBef>
            </a:pPr>
            <a:endParaRPr lang="en-GB" smtClean="0"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/>
            <a:fld id="{5E577576-3E1E-4357-A6BD-979FB7E72808}" type="slidenum">
              <a:rPr lang="fr-FR" smtClean="0"/>
              <a:pPr eaLnBrk="1" hangingPunct="1"/>
              <a:t>29</a:t>
            </a:fld>
            <a:endParaRPr lang="fr-FR" smtClean="0"/>
          </a:p>
        </p:txBody>
      </p:sp>
      <p:sp>
        <p:nvSpPr>
          <p:cNvPr id="675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7588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smtClean="0"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/>
            <a:fld id="{FFD06AE0-4DBF-4F5D-953F-2A8F4B8B6ABF}" type="slidenum">
              <a:rPr lang="fr-FR" smtClean="0"/>
              <a:pPr eaLnBrk="1" hangingPunct="1"/>
              <a:t>30</a:t>
            </a:fld>
            <a:endParaRPr lang="fr-FR" smtClean="0"/>
          </a:p>
        </p:txBody>
      </p:sp>
      <p:sp>
        <p:nvSpPr>
          <p:cNvPr id="686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8612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smtClean="0"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/>
            <a:fld id="{E839DAE6-C514-4001-A26D-F96A9B19CA12}" type="slidenum">
              <a:rPr lang="fr-FR" smtClean="0"/>
              <a:pPr eaLnBrk="1" hangingPunct="1"/>
              <a:t>31</a:t>
            </a:fld>
            <a:endParaRPr lang="fr-FR" smtClean="0"/>
          </a:p>
        </p:txBody>
      </p:sp>
      <p:sp>
        <p:nvSpPr>
          <p:cNvPr id="696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9636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smtClean="0"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/>
            <a:fld id="{8B097AD6-6D2D-406C-B6FB-E95099CB7952}" type="slidenum">
              <a:rPr lang="fr-FR" smtClean="0"/>
              <a:pPr eaLnBrk="1" hangingPunct="1"/>
              <a:t>32</a:t>
            </a:fld>
            <a:endParaRPr lang="fr-FR" smtClean="0"/>
          </a:p>
        </p:txBody>
      </p:sp>
      <p:sp>
        <p:nvSpPr>
          <p:cNvPr id="706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0660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smtClean="0"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/>
            <a:fld id="{7A6868F7-466E-412B-8A74-33D519440458}" type="slidenum">
              <a:rPr lang="fr-FR" smtClean="0"/>
              <a:pPr eaLnBrk="1" hangingPunct="1"/>
              <a:t>33</a:t>
            </a:fld>
            <a:endParaRPr lang="fr-FR" smtClean="0"/>
          </a:p>
        </p:txBody>
      </p:sp>
      <p:sp>
        <p:nvSpPr>
          <p:cNvPr id="716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68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smtClean="0"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/>
            <a:fld id="{80AF723E-45D9-46F0-B678-443239C2017C}" type="slidenum">
              <a:rPr lang="fr-FR" smtClean="0"/>
              <a:pPr eaLnBrk="1" hangingPunct="1"/>
              <a:t>4</a:t>
            </a:fld>
            <a:endParaRPr lang="fr-FR" smtClean="0"/>
          </a:p>
        </p:txBody>
      </p:sp>
      <p:sp>
        <p:nvSpPr>
          <p:cNvPr id="450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5060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b="1" smtClean="0"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/>
            <a:fld id="{7EC596B5-DF42-4C2E-A00E-263E61649992}" type="slidenum">
              <a:rPr lang="fr-FR" smtClean="0"/>
              <a:pPr eaLnBrk="1" hangingPunct="1"/>
              <a:t>34</a:t>
            </a:fld>
            <a:endParaRPr lang="fr-FR" smtClean="0"/>
          </a:p>
        </p:txBody>
      </p:sp>
      <p:sp>
        <p:nvSpPr>
          <p:cNvPr id="727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smtClean="0"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/>
          </a:bodyPr>
          <a:lstStyle/>
          <a:p>
            <a:pPr>
              <a:defRPr/>
            </a:pPr>
            <a:endParaRPr lang="da-DK" dirty="0" smtClean="0"/>
          </a:p>
        </p:txBody>
      </p:sp>
      <p:sp>
        <p:nvSpPr>
          <p:cNvPr id="4403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C675168A-CED2-4417-8F8D-9270F65A70E5}" type="slidenum">
              <a:rPr lang="fr-BE" smtClean="0">
                <a:latin typeface="Arial" pitchFamily="34" charset="0"/>
                <a:ea typeface="ＭＳ Ｐゴシック" pitchFamily="34" charset="-128"/>
              </a:rPr>
              <a:pPr/>
              <a:t>35</a:t>
            </a:fld>
            <a:endParaRPr lang="fr-BE" smtClean="0">
              <a:latin typeface="Arial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505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en-US" smtClean="0">
              <a:ea typeface="ＭＳ Ｐゴシック" pitchFamily="34" charset="-128"/>
            </a:endParaRPr>
          </a:p>
        </p:txBody>
      </p:sp>
      <p:sp>
        <p:nvSpPr>
          <p:cNvPr id="4506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C9215EA1-B204-4223-8165-B7F316832110}" type="slidenum">
              <a:rPr lang="fr-BE" smtClean="0">
                <a:latin typeface="Arial" pitchFamily="34" charset="0"/>
                <a:ea typeface="ＭＳ Ｐゴシック" pitchFamily="34" charset="-128"/>
              </a:rPr>
              <a:pPr/>
              <a:t>36</a:t>
            </a:fld>
            <a:endParaRPr lang="fr-BE" smtClean="0">
              <a:latin typeface="Arial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/>
            <a:fld id="{7EE0710A-8168-4D66-91B5-64EC2D779AD0}" type="slidenum">
              <a:rPr lang="fr-FR" smtClean="0"/>
              <a:pPr eaLnBrk="1" hangingPunct="1"/>
              <a:t>5</a:t>
            </a:fld>
            <a:endParaRPr lang="fr-FR" smtClean="0"/>
          </a:p>
        </p:txBody>
      </p:sp>
      <p:sp>
        <p:nvSpPr>
          <p:cNvPr id="460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919163" y="744538"/>
            <a:ext cx="4962525" cy="3722687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608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ts val="600"/>
              </a:spcBef>
              <a:spcAft>
                <a:spcPts val="600"/>
              </a:spcAft>
            </a:pPr>
            <a:r>
              <a:rPr lang="en-GB" dirty="0" smtClean="0">
                <a:ea typeface="ＭＳ Ｐゴシック" pitchFamily="34" charset="-128"/>
              </a:rPr>
              <a:t>Includes consideration of </a:t>
            </a:r>
            <a:r>
              <a:rPr lang="en-GB" dirty="0" smtClean="0">
                <a:ea typeface="ＭＳ Ｐゴシック" pitchFamily="34" charset="-128"/>
              </a:rPr>
              <a:t>environmental, </a:t>
            </a:r>
            <a:r>
              <a:rPr lang="en-GB" b="1" dirty="0" smtClean="0">
                <a:ea typeface="ＭＳ Ｐゴシック" pitchFamily="34" charset="-128"/>
              </a:rPr>
              <a:t>CC {and GE} </a:t>
            </a:r>
            <a:r>
              <a:rPr lang="en-GB" dirty="0" smtClean="0">
                <a:ea typeface="ＭＳ Ｐゴシック" pitchFamily="34" charset="-128"/>
              </a:rPr>
              <a:t>issues in analyses</a:t>
            </a:r>
          </a:p>
          <a:p>
            <a:pPr eaLnBrk="1" hangingPunct="1">
              <a:spcBef>
                <a:spcPts val="600"/>
              </a:spcBef>
              <a:spcAft>
                <a:spcPts val="600"/>
              </a:spcAft>
            </a:pPr>
            <a:r>
              <a:rPr lang="en-GB" dirty="0" smtClean="0">
                <a:ea typeface="ＭＳ Ｐゴシック" pitchFamily="34" charset="-128"/>
              </a:rPr>
              <a:t>Integrates the environmental dimension:</a:t>
            </a:r>
          </a:p>
          <a:p>
            <a:pPr lvl="1" eaLnBrk="1" hangingPunct="1">
              <a:spcBef>
                <a:spcPts val="600"/>
              </a:spcBef>
              <a:spcAft>
                <a:spcPts val="600"/>
              </a:spcAft>
            </a:pPr>
            <a:r>
              <a:rPr lang="en-GB" dirty="0" smtClean="0">
                <a:ea typeface="ＭＳ Ｐゴシック" pitchFamily="34" charset="-128"/>
              </a:rPr>
              <a:t>In objectives and results</a:t>
            </a:r>
          </a:p>
          <a:p>
            <a:pPr lvl="1" eaLnBrk="1" hangingPunct="1">
              <a:spcBef>
                <a:spcPts val="600"/>
              </a:spcBef>
              <a:spcAft>
                <a:spcPts val="600"/>
              </a:spcAft>
            </a:pPr>
            <a:r>
              <a:rPr lang="en-GB" dirty="0" smtClean="0">
                <a:ea typeface="ＭＳ Ｐゴシック" pitchFamily="34" charset="-128"/>
              </a:rPr>
              <a:t>In the choice of indicators</a:t>
            </a:r>
          </a:p>
          <a:p>
            <a:pPr lvl="1" eaLnBrk="1" hangingPunct="1">
              <a:spcBef>
                <a:spcPts val="600"/>
              </a:spcBef>
              <a:spcAft>
                <a:spcPts val="600"/>
              </a:spcAft>
            </a:pPr>
            <a:r>
              <a:rPr lang="en-GB" dirty="0" smtClean="0">
                <a:ea typeface="ＭＳ Ｐゴシック" pitchFamily="34" charset="-128"/>
              </a:rPr>
              <a:t>In risks and assumptions</a:t>
            </a:r>
          </a:p>
          <a:p>
            <a:pPr lvl="1" eaLnBrk="1" hangingPunct="1">
              <a:spcBef>
                <a:spcPts val="600"/>
              </a:spcBef>
              <a:spcAft>
                <a:spcPts val="600"/>
              </a:spcAft>
            </a:pPr>
            <a:endParaRPr lang="en-GB" dirty="0" smtClean="0">
              <a:ea typeface="ＭＳ Ｐゴシック" pitchFamily="34" charset="-128"/>
            </a:endParaRPr>
          </a:p>
          <a:p>
            <a:pPr eaLnBrk="1" hangingPunct="1">
              <a:spcBef>
                <a:spcPts val="600"/>
              </a:spcBef>
              <a:spcAft>
                <a:spcPts val="600"/>
              </a:spcAft>
            </a:pPr>
            <a:r>
              <a:rPr lang="en-GB" dirty="0" smtClean="0">
                <a:ea typeface="ＭＳ Ｐゴシック" pitchFamily="34" charset="-128"/>
              </a:rPr>
              <a:t>See Annex 6 of the </a:t>
            </a:r>
            <a:r>
              <a:rPr lang="en-GB" i="1" dirty="0" smtClean="0">
                <a:ea typeface="ＭＳ Ｐゴシック" pitchFamily="34" charset="-128"/>
              </a:rPr>
              <a:t>Guidelines</a:t>
            </a:r>
          </a:p>
          <a:p>
            <a:pPr eaLnBrk="1" hangingPunct="1">
              <a:spcBef>
                <a:spcPts val="600"/>
              </a:spcBef>
              <a:spcAft>
                <a:spcPts val="600"/>
              </a:spcAft>
            </a:pPr>
            <a:endParaRPr lang="en-GB" i="1" dirty="0" smtClean="0">
              <a:ea typeface="ＭＳ Ｐゴシック" pitchFamily="34" charset="-128"/>
            </a:endParaRPr>
          </a:p>
          <a:p>
            <a:pPr eaLnBrk="1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GB" dirty="0" smtClean="0">
                <a:ea typeface="ＭＳ Ｐゴシック" pitchFamily="34" charset="-128"/>
              </a:rPr>
              <a:t>Indicators allow measurement of the achievement of objectives and results; they are associated with targets (= quantified objectives defined in time)</a:t>
            </a:r>
          </a:p>
          <a:p>
            <a:pPr eaLnBrk="1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GB" dirty="0" smtClean="0">
                <a:ea typeface="ＭＳ Ｐゴシック" pitchFamily="34" charset="-128"/>
              </a:rPr>
              <a:t>	</a:t>
            </a:r>
            <a:endParaRPr lang="en-GB" sz="1600" dirty="0" smtClean="0">
              <a:ea typeface="ＭＳ Ｐゴシック" pitchFamily="34" charset="-128"/>
            </a:endParaRPr>
          </a:p>
          <a:p>
            <a:pPr eaLnBrk="1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GB" u="sng" dirty="0" smtClean="0">
                <a:ea typeface="ＭＳ Ｐゴシック" pitchFamily="34" charset="-128"/>
              </a:rPr>
              <a:t>Environmental indicators</a:t>
            </a:r>
            <a:r>
              <a:rPr lang="en-GB" dirty="0" smtClean="0">
                <a:ea typeface="ＭＳ Ｐゴシック" pitchFamily="34" charset="-128"/>
              </a:rPr>
              <a:t> are selected to measure:</a:t>
            </a:r>
          </a:p>
          <a:p>
            <a:pPr lvl="1" eaLnBrk="1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GB" dirty="0" smtClean="0">
                <a:ea typeface="ＭＳ Ｐゴシック" pitchFamily="34" charset="-128"/>
              </a:rPr>
              <a:t>the achievement of environmental objectives</a:t>
            </a:r>
          </a:p>
          <a:p>
            <a:pPr lvl="1" eaLnBrk="1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GB" dirty="0" smtClean="0">
                <a:ea typeface="ＭＳ Ｐゴシック" pitchFamily="34" charset="-128"/>
              </a:rPr>
              <a:t>the implementation of some environmental requirements linked with other objectives </a:t>
            </a:r>
            <a:r>
              <a:rPr lang="en-GB" i="1" dirty="0" smtClean="0">
                <a:ea typeface="ＭＳ Ｐゴシック" pitchFamily="34" charset="-128"/>
              </a:rPr>
              <a:t>(“mainstreaming-related” indicators)</a:t>
            </a:r>
          </a:p>
          <a:p>
            <a:pPr eaLnBrk="1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GB" u="sng" dirty="0" smtClean="0">
                <a:ea typeface="ＭＳ Ｐゴシック" pitchFamily="34" charset="-128"/>
              </a:rPr>
              <a:t>Non-environmental indicators </a:t>
            </a:r>
            <a:r>
              <a:rPr lang="en-GB" dirty="0" smtClean="0">
                <a:ea typeface="ＭＳ Ｐゴシック" pitchFamily="34" charset="-128"/>
              </a:rPr>
              <a:t>should not be associated with negative environmental pressures or impacts</a:t>
            </a:r>
          </a:p>
          <a:p>
            <a:pPr eaLnBrk="1" hangingPunct="1">
              <a:spcBef>
                <a:spcPts val="600"/>
              </a:spcBef>
              <a:spcAft>
                <a:spcPts val="600"/>
              </a:spcAft>
            </a:pPr>
            <a:endParaRPr lang="en-GB" i="1" dirty="0" smtClean="0">
              <a:ea typeface="ＭＳ Ｐゴシック" pitchFamily="34" charset="-128"/>
            </a:endParaRPr>
          </a:p>
          <a:p>
            <a:pPr eaLnBrk="1" hangingPunct="1">
              <a:spcBef>
                <a:spcPct val="0"/>
              </a:spcBef>
            </a:pPr>
            <a:endParaRPr lang="en-US" dirty="0" smtClean="0"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/>
            <a:fld id="{4D96B92A-8606-4061-83D6-92A2447E1931}" type="slidenum">
              <a:rPr lang="fr-FR" smtClean="0"/>
              <a:pPr eaLnBrk="1" hangingPunct="1"/>
              <a:t>6</a:t>
            </a:fld>
            <a:endParaRPr lang="fr-FR" smtClean="0"/>
          </a:p>
        </p:txBody>
      </p:sp>
      <p:sp>
        <p:nvSpPr>
          <p:cNvPr id="471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919163" y="744538"/>
            <a:ext cx="4962525" cy="3722687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7108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lvl="1" eaLnBrk="1" hangingPunct="1">
              <a:spcBef>
                <a:spcPts val="1200"/>
              </a:spcBef>
              <a:spcAft>
                <a:spcPts val="600"/>
              </a:spcAft>
            </a:pPr>
            <a:endParaRPr lang="en-GB" sz="2400" dirty="0" smtClean="0">
              <a:ea typeface="ＭＳ Ｐゴシック" pitchFamily="34" charset="-128"/>
            </a:endParaRPr>
          </a:p>
          <a:p>
            <a:pPr lvl="1" eaLnBrk="1" hangingPunct="1">
              <a:spcBef>
                <a:spcPts val="1200"/>
              </a:spcBef>
              <a:spcAft>
                <a:spcPts val="600"/>
              </a:spcAft>
            </a:pPr>
            <a:endParaRPr lang="en-GB" sz="2400" dirty="0" smtClean="0">
              <a:ea typeface="ＭＳ Ｐゴシック" pitchFamily="34" charset="-128"/>
            </a:endParaRPr>
          </a:p>
          <a:p>
            <a:pPr lvl="1" eaLnBrk="1" hangingPunct="1">
              <a:spcBef>
                <a:spcPts val="1200"/>
              </a:spcBef>
              <a:spcAft>
                <a:spcPts val="600"/>
              </a:spcAft>
            </a:pPr>
            <a:endParaRPr lang="en-GB" sz="2400" dirty="0" smtClean="0">
              <a:ea typeface="ＭＳ Ｐゴシック" pitchFamily="34" charset="-128"/>
            </a:endParaRPr>
          </a:p>
          <a:p>
            <a:pPr eaLnBrk="1" hangingPunct="1"/>
            <a:r>
              <a:rPr lang="en-GB" dirty="0" smtClean="0">
                <a:ea typeface="ＭＳ Ｐゴシック" pitchFamily="34" charset="-128"/>
              </a:rPr>
              <a:t>Ex ante =</a:t>
            </a:r>
            <a:r>
              <a:rPr lang="en-GB" baseline="0" dirty="0" smtClean="0">
                <a:ea typeface="ＭＳ Ｐゴシック" pitchFamily="34" charset="-128"/>
              </a:rPr>
              <a:t> before the event</a:t>
            </a:r>
            <a:endParaRPr lang="en-GB" dirty="0" smtClean="0">
              <a:ea typeface="ＭＳ Ｐゴシック" pitchFamily="34" charset="-128"/>
            </a:endParaRPr>
          </a:p>
          <a:p>
            <a:pPr eaLnBrk="1" hangingPunct="1"/>
            <a:endParaRPr lang="en-GB" dirty="0" smtClean="0">
              <a:ea typeface="ＭＳ Ｐゴシック" pitchFamily="34" charset="-128"/>
            </a:endParaRPr>
          </a:p>
          <a:p>
            <a:pPr eaLnBrk="1" hangingPunct="1"/>
            <a:r>
              <a:rPr lang="en-GB" dirty="0" smtClean="0">
                <a:ea typeface="ＭＳ Ｐゴシック" pitchFamily="34" charset="-128"/>
              </a:rPr>
              <a:t>Traditionally, </a:t>
            </a:r>
            <a:r>
              <a:rPr lang="en-GB" u="sng" dirty="0" smtClean="0">
                <a:ea typeface="ＭＳ Ｐゴシック" pitchFamily="34" charset="-128"/>
              </a:rPr>
              <a:t>EIA</a:t>
            </a:r>
            <a:r>
              <a:rPr lang="en-GB" dirty="0" smtClean="0">
                <a:ea typeface="ＭＳ Ｐゴシック" pitchFamily="34" charset="-128"/>
              </a:rPr>
              <a:t> assesses the potential (positive and negative) environmental impacts of the project on the environment (“impacts generated”)</a:t>
            </a:r>
          </a:p>
          <a:p>
            <a:pPr eaLnBrk="1" hangingPunct="1">
              <a:spcBef>
                <a:spcPct val="50000"/>
              </a:spcBef>
            </a:pPr>
            <a:r>
              <a:rPr lang="en-GB" dirty="0" smtClean="0">
                <a:ea typeface="ＭＳ Ｐゴシック" pitchFamily="34" charset="-128"/>
              </a:rPr>
              <a:t>As a complement, </a:t>
            </a:r>
            <a:r>
              <a:rPr lang="en-GB" u="sng" dirty="0" smtClean="0">
                <a:ea typeface="ＭＳ Ｐゴシック" pitchFamily="34" charset="-128"/>
              </a:rPr>
              <a:t>either the EIA or the feasibility/formulation study</a:t>
            </a:r>
            <a:r>
              <a:rPr lang="en-GB" dirty="0" smtClean="0">
                <a:ea typeface="ＭＳ Ｐゴシック" pitchFamily="34" charset="-128"/>
              </a:rPr>
              <a:t> should include provisions for the analysis of the (positive and negative) environmental and natural resource-related conditions that may affect the effectiveness, efficiency, sustainability or impact of the project (“opportunities, risks &amp; constraints”)</a:t>
            </a:r>
          </a:p>
          <a:p>
            <a:r>
              <a:rPr lang="fr-BE" dirty="0" smtClean="0">
                <a:ea typeface="ＭＳ Ｐゴシック" pitchFamily="34" charset="-128"/>
              </a:rPr>
              <a:t>Legal </a:t>
            </a:r>
            <a:r>
              <a:rPr lang="en-GB" dirty="0" smtClean="0">
                <a:ea typeface="ＭＳ Ｐゴシック" pitchFamily="34" charset="-128"/>
              </a:rPr>
              <a:t>requirement</a:t>
            </a:r>
            <a:r>
              <a:rPr lang="fr-BE" dirty="0" smtClean="0">
                <a:ea typeface="ＭＳ Ｐゴシック" pitchFamily="34" charset="-128"/>
              </a:rPr>
              <a:t> for an EIA? </a:t>
            </a:r>
          </a:p>
          <a:p>
            <a:r>
              <a:rPr lang="fr-BE" dirty="0" smtClean="0">
                <a:ea typeface="ＭＳ Ｐゴシック" pitchFamily="34" charset="-128"/>
              </a:rPr>
              <a:t>Policy commitments? </a:t>
            </a:r>
          </a:p>
          <a:p>
            <a:pPr>
              <a:buFont typeface="Times" charset="0"/>
              <a:buNone/>
            </a:pPr>
            <a:endParaRPr lang="fr-BE" dirty="0" smtClean="0">
              <a:ea typeface="ＭＳ Ｐゴシック" pitchFamily="34" charset="-128"/>
            </a:endParaRPr>
          </a:p>
          <a:p>
            <a:pPr>
              <a:buFont typeface="Times" charset="0"/>
              <a:buNone/>
            </a:pPr>
            <a:r>
              <a:rPr lang="fr-BE" dirty="0" smtClean="0">
                <a:ea typeface="ＭＳ Ｐゴシック" pitchFamily="34" charset="-128"/>
              </a:rPr>
              <a:t>Annex 7 – project lists and questions </a:t>
            </a:r>
          </a:p>
          <a:p>
            <a:endParaRPr lang="fr-BE" dirty="0" smtClean="0">
              <a:ea typeface="ＭＳ Ｐゴシック" pitchFamily="34" charset="-128"/>
            </a:endParaRPr>
          </a:p>
          <a:p>
            <a:r>
              <a:rPr lang="fr-BE" dirty="0" smtClean="0">
                <a:ea typeface="ＭＳ Ｐゴシック" pitchFamily="34" charset="-128"/>
              </a:rPr>
              <a:t>Project EIA and CRA classes:</a:t>
            </a:r>
          </a:p>
          <a:p>
            <a:endParaRPr lang="fr-BE" dirty="0" smtClean="0">
              <a:ea typeface="ＭＳ Ｐゴシック" pitchFamily="34" charset="-128"/>
            </a:endParaRPr>
          </a:p>
          <a:p>
            <a:r>
              <a:rPr lang="fr-BE" dirty="0" smtClean="0">
                <a:ea typeface="ＭＳ Ｐゴシック" pitchFamily="34" charset="-128"/>
              </a:rPr>
              <a:t>A – significant impacts expected – EIA , significant likelihood of being affected by climate change: CRA  </a:t>
            </a:r>
          </a:p>
          <a:p>
            <a:r>
              <a:rPr lang="fr-BE" dirty="0" smtClean="0">
                <a:ea typeface="ＭＳ Ｐゴシック" pitchFamily="34" charset="-128"/>
              </a:rPr>
              <a:t>B – some uncertainty, further analysis necessary</a:t>
            </a:r>
          </a:p>
          <a:p>
            <a:r>
              <a:rPr lang="fr-BE" dirty="0" smtClean="0">
                <a:ea typeface="ＭＳ Ｐゴシック" pitchFamily="34" charset="-128"/>
              </a:rPr>
              <a:t>C – no significant impacts expected – EIA not required </a:t>
            </a:r>
            <a:endParaRPr lang="en-US" dirty="0" smtClean="0">
              <a:ea typeface="ＭＳ Ｐゴシック" pitchFamily="34" charset="-128"/>
            </a:endParaRPr>
          </a:p>
          <a:p>
            <a:pPr eaLnBrk="1" hangingPunct="1">
              <a:spcBef>
                <a:spcPct val="50000"/>
              </a:spcBef>
            </a:pPr>
            <a:endParaRPr lang="en-GB" dirty="0" smtClean="0">
              <a:ea typeface="ＭＳ Ｐゴシック" pitchFamily="34" charset="-128"/>
            </a:endParaRPr>
          </a:p>
          <a:p>
            <a:pPr eaLnBrk="1" hangingPunct="1">
              <a:spcBef>
                <a:spcPct val="50000"/>
              </a:spcBef>
            </a:pPr>
            <a:r>
              <a:rPr lang="en-GB" dirty="0" smtClean="0">
                <a:ea typeface="ＭＳ Ｐゴシック" pitchFamily="34" charset="-128"/>
              </a:rPr>
              <a:t>Annex 8 (</a:t>
            </a:r>
            <a:r>
              <a:rPr lang="en-GB" dirty="0" err="1" smtClean="0">
                <a:ea typeface="ＭＳ Ｐゴシック" pitchFamily="34" charset="-128"/>
              </a:rPr>
              <a:t>ToR</a:t>
            </a:r>
            <a:r>
              <a:rPr lang="en-GB" dirty="0" smtClean="0">
                <a:ea typeface="ＭＳ Ｐゴシック" pitchFamily="34" charset="-128"/>
              </a:rPr>
              <a:t> for EIA) cover these aspects as an option</a:t>
            </a:r>
          </a:p>
          <a:p>
            <a:pPr eaLnBrk="1" hangingPunct="1">
              <a:spcBef>
                <a:spcPct val="50000"/>
              </a:spcBef>
            </a:pPr>
            <a:r>
              <a:rPr lang="en-GB" dirty="0" smtClean="0">
                <a:ea typeface="ＭＳ Ｐゴシック" pitchFamily="34" charset="-128"/>
              </a:rPr>
              <a:t>Annex 9 of the </a:t>
            </a:r>
            <a:r>
              <a:rPr lang="en-GB" i="1" dirty="0" smtClean="0">
                <a:ea typeface="ＭＳ Ｐゴシック" pitchFamily="34" charset="-128"/>
              </a:rPr>
              <a:t>Guidelines </a:t>
            </a:r>
            <a:r>
              <a:rPr lang="en-GB" dirty="0" smtClean="0">
                <a:ea typeface="ＭＳ Ｐゴシック" pitchFamily="34" charset="-128"/>
              </a:rPr>
              <a:t>provides guidance on integrating environmental issues in formulation studies</a:t>
            </a:r>
          </a:p>
          <a:p>
            <a:pPr lvl="1" eaLnBrk="1" hangingPunct="1">
              <a:spcBef>
                <a:spcPts val="1200"/>
              </a:spcBef>
              <a:spcAft>
                <a:spcPts val="600"/>
              </a:spcAft>
            </a:pPr>
            <a:endParaRPr lang="en-GB" sz="2400" dirty="0" smtClean="0">
              <a:ea typeface="ＭＳ Ｐゴシック" pitchFamily="34" charset="-128"/>
            </a:endParaRPr>
          </a:p>
          <a:p>
            <a:pPr eaLnBrk="1" hangingPunct="1">
              <a:spcBef>
                <a:spcPct val="0"/>
              </a:spcBef>
            </a:pPr>
            <a:endParaRPr lang="en-US" dirty="0" smtClean="0"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/>
            <a:fld id="{C5D448EF-B095-42A7-8BB3-55A0924B2DF3}" type="slidenum">
              <a:rPr lang="fr-FR" smtClean="0"/>
              <a:pPr eaLnBrk="1" hangingPunct="1"/>
              <a:t>7</a:t>
            </a:fld>
            <a:endParaRPr lang="fr-FR" smtClean="0"/>
          </a:p>
        </p:txBody>
      </p:sp>
      <p:sp>
        <p:nvSpPr>
          <p:cNvPr id="481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8132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0" marR="0" lvl="1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dirty="0" smtClean="0">
                <a:ea typeface="ＭＳ Ｐゴシック" pitchFamily="34" charset="-128"/>
              </a:rPr>
              <a:t>Indicators allow measurement of the achievement of objectives and results; they are associated with targets (= quantified objectives defined in time)</a:t>
            </a:r>
          </a:p>
          <a:p>
            <a:r>
              <a:rPr lang="en-US" dirty="0" smtClean="0">
                <a:ea typeface="ＭＳ Ｐゴシック" pitchFamily="34" charset="-128"/>
              </a:rPr>
              <a:t>Indicators are usually classified according to their level: input indicators (which measure the resources provided),</a:t>
            </a:r>
          </a:p>
          <a:p>
            <a:r>
              <a:rPr lang="en-US" dirty="0" smtClean="0">
                <a:ea typeface="ＭＳ Ｐゴシック" pitchFamily="34" charset="-128"/>
              </a:rPr>
              <a:t>output indicators (direct results), outcome indicators (benefits for the target group) and impact indicators (</a:t>
            </a:r>
            <a:r>
              <a:rPr lang="en-US" dirty="0" err="1" smtClean="0">
                <a:ea typeface="ＭＳ Ｐゴシック" pitchFamily="34" charset="-128"/>
              </a:rPr>
              <a:t>longterm</a:t>
            </a:r>
            <a:endParaRPr lang="en-US" dirty="0" smtClean="0">
              <a:ea typeface="ＭＳ Ｐゴシック" pitchFamily="34" charset="-128"/>
            </a:endParaRPr>
          </a:p>
          <a:p>
            <a:r>
              <a:rPr lang="en-GB" dirty="0" smtClean="0">
                <a:ea typeface="ＭＳ Ｐゴシック" pitchFamily="34" charset="-128"/>
              </a:rPr>
              <a:t>consequences).</a:t>
            </a:r>
          </a:p>
          <a:p>
            <a:endParaRPr lang="en-GB" dirty="0" smtClean="0">
              <a:ea typeface="ＭＳ Ｐゴシック" pitchFamily="34" charset="-128"/>
            </a:endParaRPr>
          </a:p>
          <a:p>
            <a:r>
              <a:rPr lang="en-US" dirty="0" smtClean="0">
                <a:ea typeface="ＭＳ Ｐゴシック" pitchFamily="34" charset="-128"/>
              </a:rPr>
              <a:t>Independently from the environmental nature of the indicators, the hierarchy between these levels should always</a:t>
            </a:r>
          </a:p>
          <a:p>
            <a:r>
              <a:rPr lang="en-US" dirty="0" smtClean="0">
                <a:ea typeface="ＭＳ Ｐゴシック" pitchFamily="34" charset="-128"/>
              </a:rPr>
              <a:t>be maintained, especially when the inputs or the outputs are a source of environmental impact. For instance, when</a:t>
            </a:r>
          </a:p>
          <a:p>
            <a:r>
              <a:rPr lang="en-US" dirty="0" smtClean="0">
                <a:ea typeface="ＭＳ Ｐゴシック" pitchFamily="34" charset="-128"/>
              </a:rPr>
              <a:t>roads are built (outputs) to allow farmers to sell more and at a higher price (outcome), we should never measure</a:t>
            </a:r>
          </a:p>
          <a:p>
            <a:r>
              <a:rPr lang="en-US" dirty="0" smtClean="0">
                <a:ea typeface="ＭＳ Ｐゴシック" pitchFamily="34" charset="-128"/>
              </a:rPr>
              <a:t>the outcome in terms of ‘number of km of road’ because this is reflecting a cost, including an environmental cost.</a:t>
            </a:r>
          </a:p>
          <a:p>
            <a:r>
              <a:rPr lang="en-US" dirty="0" smtClean="0">
                <a:ea typeface="ＭＳ Ｐゴシック" pitchFamily="34" charset="-128"/>
              </a:rPr>
              <a:t>Similarly, if we want to protect biodiversity (impact), we should be aware that the area covered by the network of</a:t>
            </a:r>
          </a:p>
          <a:p>
            <a:r>
              <a:rPr lang="en-US" dirty="0" smtClean="0">
                <a:ea typeface="ＭＳ Ｐゴシック" pitchFamily="34" charset="-128"/>
              </a:rPr>
              <a:t>protected areas (MD G 7, target 7.B, indicator 7.6) measures only an institutional input and implies costs that are</a:t>
            </a:r>
          </a:p>
          <a:p>
            <a:r>
              <a:rPr lang="en-US" dirty="0" smtClean="0">
                <a:ea typeface="ＭＳ Ｐゴシック" pitchFamily="34" charset="-128"/>
              </a:rPr>
              <a:t>not necessarily compensated by a positive impact on biodiversity. This is a general rule but it is particularly important</a:t>
            </a:r>
          </a:p>
          <a:p>
            <a:r>
              <a:rPr lang="en-US" dirty="0" smtClean="0">
                <a:ea typeface="ＭＳ Ｐゴシック" pitchFamily="34" charset="-128"/>
              </a:rPr>
              <a:t>for environmental integration because environmental costs are frequently associated with low-level objectives.</a:t>
            </a:r>
          </a:p>
          <a:p>
            <a:r>
              <a:rPr lang="en-US" dirty="0" smtClean="0">
                <a:ea typeface="ＭＳ Ｐゴシック" pitchFamily="34" charset="-128"/>
              </a:rPr>
              <a:t>Environmental indicators can also be classified according to another system: the DPSIR 170 (Driving forces - Pressure</a:t>
            </a:r>
          </a:p>
          <a:p>
            <a:r>
              <a:rPr lang="en-GB" dirty="0" smtClean="0">
                <a:ea typeface="ＭＳ Ｐゴシック" pitchFamily="34" charset="-128"/>
              </a:rPr>
              <a:t>– State – Impact – Response):</a:t>
            </a:r>
          </a:p>
          <a:p>
            <a:r>
              <a:rPr lang="en-US" dirty="0" smtClean="0">
                <a:ea typeface="ＭＳ Ｐゴシック" pitchFamily="34" charset="-128"/>
              </a:rPr>
              <a:t>ÎÎ ‘Driving forces’ relates to drivers, such as population growth, markets, education.</a:t>
            </a:r>
          </a:p>
          <a:p>
            <a:r>
              <a:rPr lang="en-US" dirty="0" smtClean="0">
                <a:ea typeface="ＭＳ Ｐゴシック" pitchFamily="34" charset="-128"/>
              </a:rPr>
              <a:t>ÎÎ ‘Pressure’ refers to the human activities generating impacts, e.g. fishing, logging, emission of pollutants.</a:t>
            </a:r>
          </a:p>
          <a:p>
            <a:r>
              <a:rPr lang="en-US" dirty="0" smtClean="0">
                <a:ea typeface="ＭＳ Ｐゴシック" pitchFamily="34" charset="-128"/>
              </a:rPr>
              <a:t>ÎÎ ‘State’ refers to the situation and trends of environmental resources or parameters, e.g. forest cover or</a:t>
            </a:r>
          </a:p>
          <a:p>
            <a:r>
              <a:rPr lang="en-GB" dirty="0" smtClean="0">
                <a:ea typeface="ＭＳ Ｐゴシック" pitchFamily="34" charset="-128"/>
              </a:rPr>
              <a:t>deforestation rate, water quality.</a:t>
            </a:r>
          </a:p>
          <a:p>
            <a:r>
              <a:rPr lang="en-US" dirty="0" smtClean="0">
                <a:ea typeface="ＭＳ Ｐゴシック" pitchFamily="34" charset="-128"/>
              </a:rPr>
              <a:t>ÎÎ ‘Impacts’ refers to the consequences for human beings171, ecosystems and man-made capital.</a:t>
            </a:r>
          </a:p>
          <a:p>
            <a:r>
              <a:rPr lang="en-US" dirty="0" smtClean="0">
                <a:ea typeface="ＭＳ Ｐゴシック" pitchFamily="34" charset="-128"/>
              </a:rPr>
              <a:t>ÎÎ Response refers to the measures taken in order to address environmental issues, e.g. establishing</a:t>
            </a:r>
          </a:p>
          <a:p>
            <a:r>
              <a:rPr lang="en-US" dirty="0" smtClean="0">
                <a:ea typeface="ＭＳ Ｐゴシック" pitchFamily="34" charset="-128"/>
              </a:rPr>
              <a:t>protected areas, preparing new laws.</a:t>
            </a:r>
          </a:p>
          <a:p>
            <a:r>
              <a:rPr lang="en-US" dirty="0" smtClean="0">
                <a:ea typeface="ＭＳ Ｐゴシック" pitchFamily="34" charset="-128"/>
              </a:rPr>
              <a:t>It is important not to mix these classification systems (notably in assessments like the Country Environmental</a:t>
            </a:r>
          </a:p>
          <a:p>
            <a:r>
              <a:rPr lang="en-US" dirty="0" smtClean="0">
                <a:ea typeface="ＭＳ Ｐゴシック" pitchFamily="34" charset="-128"/>
              </a:rPr>
              <a:t>Profile). In logical framework approaches (for NI Ps, GBS, SPSPs or projects) the input–output–outcome–impact</a:t>
            </a:r>
          </a:p>
          <a:p>
            <a:r>
              <a:rPr lang="en-US" dirty="0" smtClean="0">
                <a:ea typeface="ＭＳ Ｐゴシック" pitchFamily="34" charset="-128"/>
              </a:rPr>
              <a:t>system is the most adequate.</a:t>
            </a: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/>
            <a:fld id="{A92B32F9-4C8E-4532-8517-EAE466FDF17F}" type="slidenum">
              <a:rPr lang="fr-FR" smtClean="0"/>
              <a:pPr eaLnBrk="1" hangingPunct="1"/>
              <a:t>8</a:t>
            </a:fld>
            <a:endParaRPr lang="fr-FR" smtClean="0"/>
          </a:p>
        </p:txBody>
      </p:sp>
      <p:sp>
        <p:nvSpPr>
          <p:cNvPr id="491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919163" y="744538"/>
            <a:ext cx="4962525" cy="3722687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9156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fr-BE" dirty="0" smtClean="0">
                <a:ea typeface="ＭＳ Ｐゴシック" pitchFamily="34" charset="-128"/>
              </a:rPr>
              <a:t>Is </a:t>
            </a:r>
            <a:r>
              <a:rPr lang="en-GB" dirty="0" smtClean="0">
                <a:ea typeface="ＭＳ Ｐゴシック" pitchFamily="34" charset="-128"/>
              </a:rPr>
              <a:t>there</a:t>
            </a:r>
            <a:r>
              <a:rPr lang="fr-BE" dirty="0" smtClean="0">
                <a:ea typeface="ＭＳ Ｐゴシック" pitchFamily="34" charset="-128"/>
              </a:rPr>
              <a:t> a legal </a:t>
            </a:r>
            <a:r>
              <a:rPr lang="en-GB" dirty="0" smtClean="0">
                <a:ea typeface="ＭＳ Ｐゴシック" pitchFamily="34" charset="-128"/>
              </a:rPr>
              <a:t>requirement</a:t>
            </a:r>
            <a:r>
              <a:rPr lang="fr-BE" dirty="0" smtClean="0">
                <a:ea typeface="ＭＳ Ｐゴシック" pitchFamily="34" charset="-128"/>
              </a:rPr>
              <a:t> under national legislation for an EIA to be conducted ? </a:t>
            </a:r>
          </a:p>
          <a:p>
            <a:r>
              <a:rPr lang="fr-BE" dirty="0" smtClean="0">
                <a:ea typeface="ＭＳ Ｐゴシック" pitchFamily="34" charset="-128"/>
              </a:rPr>
              <a:t>Would an EIA be recommended in conformation with a policy commitment? </a:t>
            </a:r>
          </a:p>
          <a:p>
            <a:pPr>
              <a:buFont typeface="Times" charset="0"/>
              <a:buNone/>
            </a:pPr>
            <a:endParaRPr lang="fr-BE" dirty="0" smtClean="0">
              <a:ea typeface="ＭＳ Ｐゴシック" pitchFamily="34" charset="-128"/>
            </a:endParaRPr>
          </a:p>
          <a:p>
            <a:pPr>
              <a:buFont typeface="Times" charset="0"/>
              <a:buNone/>
            </a:pPr>
            <a:r>
              <a:rPr lang="fr-BE" dirty="0" smtClean="0">
                <a:ea typeface="ＭＳ Ｐゴシック" pitchFamily="34" charset="-128"/>
              </a:rPr>
              <a:t>Annex 7 – project lists and questions </a:t>
            </a:r>
          </a:p>
          <a:p>
            <a:pPr>
              <a:buFontTx/>
              <a:buNone/>
            </a:pPr>
            <a:endParaRPr lang="fr-BE" dirty="0" smtClean="0">
              <a:ea typeface="ＭＳ Ｐゴシック" pitchFamily="34" charset="-128"/>
            </a:endParaRPr>
          </a:p>
          <a:p>
            <a:pPr>
              <a:buFontTx/>
              <a:buNone/>
            </a:pPr>
            <a:r>
              <a:rPr lang="fr-BE" dirty="0" smtClean="0">
                <a:ea typeface="ＭＳ Ｐゴシック" pitchFamily="34" charset="-128"/>
              </a:rPr>
              <a:t>Project EIA classes:</a:t>
            </a:r>
          </a:p>
          <a:p>
            <a:pPr>
              <a:buFontTx/>
              <a:buNone/>
            </a:pPr>
            <a:endParaRPr lang="fr-BE" dirty="0" smtClean="0">
              <a:ea typeface="ＭＳ Ｐゴシック" pitchFamily="34" charset="-128"/>
            </a:endParaRPr>
          </a:p>
          <a:p>
            <a:r>
              <a:rPr lang="fr-BE" dirty="0" smtClean="0">
                <a:ea typeface="ＭＳ Ｐゴシック" pitchFamily="34" charset="-128"/>
              </a:rPr>
              <a:t>A – significant impacts expected – EIA required </a:t>
            </a:r>
          </a:p>
          <a:p>
            <a:r>
              <a:rPr lang="fr-BE" dirty="0" smtClean="0">
                <a:ea typeface="ＭＳ Ｐゴシック" pitchFamily="34" charset="-128"/>
              </a:rPr>
              <a:t>B – some uncertainty, further analysis necessary</a:t>
            </a:r>
          </a:p>
          <a:p>
            <a:r>
              <a:rPr lang="fr-BE" dirty="0" smtClean="0">
                <a:ea typeface="ＭＳ Ｐゴシック" pitchFamily="34" charset="-128"/>
              </a:rPr>
              <a:t>C – no significant impacts expected – EIA not required</a:t>
            </a:r>
            <a:r>
              <a:rPr lang="fr-BE" sz="1400" dirty="0" smtClean="0">
                <a:ea typeface="ＭＳ Ｐゴシック" pitchFamily="34" charset="-128"/>
              </a:rPr>
              <a:t> </a:t>
            </a:r>
            <a:endParaRPr lang="en-US" sz="1400" dirty="0" smtClean="0">
              <a:ea typeface="ＭＳ Ｐゴシック" pitchFamily="34" charset="-128"/>
            </a:endParaRPr>
          </a:p>
          <a:p>
            <a:pPr eaLnBrk="1" hangingPunct="1">
              <a:spcBef>
                <a:spcPct val="0"/>
              </a:spcBef>
            </a:pPr>
            <a:endParaRPr lang="en-US" dirty="0" smtClean="0"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/>
            <a:fld id="{5C21E97F-1D1F-4BD0-8DAF-D403D7C22074}" type="slidenum">
              <a:rPr lang="fr-FR" smtClean="0"/>
              <a:pPr eaLnBrk="1" hangingPunct="1"/>
              <a:t>11</a:t>
            </a:fld>
            <a:endParaRPr lang="fr-FR" smtClean="0"/>
          </a:p>
        </p:txBody>
      </p:sp>
      <p:sp>
        <p:nvSpPr>
          <p:cNvPr id="501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0180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smtClean="0"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/>
            <a:fld id="{61040C9C-7706-4ADE-AECE-E5EC1C3F6DBA}" type="slidenum">
              <a:rPr lang="fr-FR" smtClean="0"/>
              <a:pPr eaLnBrk="1" hangingPunct="1"/>
              <a:t>12</a:t>
            </a:fld>
            <a:endParaRPr lang="fr-FR" smtClean="0"/>
          </a:p>
        </p:txBody>
      </p:sp>
      <p:sp>
        <p:nvSpPr>
          <p:cNvPr id="512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0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smtClean="0"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0" y="981075"/>
            <a:ext cx="9180513" cy="5876925"/>
          </a:xfrm>
          <a:prstGeom prst="rect">
            <a:avLst/>
          </a:prstGeom>
          <a:solidFill>
            <a:srgbClr val="0F5494"/>
          </a:solidFill>
          <a:ln w="25400" algn="ctr">
            <a:solidFill>
              <a:srgbClr val="0F5494"/>
            </a:solidFill>
            <a:miter lim="800000"/>
            <a:headEnd/>
            <a:tailEnd/>
          </a:ln>
          <a:effectLst>
            <a:outerShdw dist="23000" dir="5400000" rotWithShape="0">
              <a:srgbClr val="000000">
                <a:alpha val="34999"/>
              </a:srgbClr>
            </a:outerShdw>
          </a:effectLst>
        </p:spPr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>
              <a:solidFill>
                <a:schemeClr val="lt1"/>
              </a:solidFill>
              <a:latin typeface="+mn-lt"/>
            </a:endParaRPr>
          </a:p>
        </p:txBody>
      </p:sp>
      <p:pic>
        <p:nvPicPr>
          <p:cNvPr id="5" name="Picture 6" descr="LOGO CE-EN-quadri.eps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7638" y="258763"/>
            <a:ext cx="1436687" cy="998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5"/>
          <p:cNvSpPr/>
          <p:nvPr userDrawn="1"/>
        </p:nvSpPr>
        <p:spPr>
          <a:xfrm>
            <a:off x="4267200" y="6659563"/>
            <a:ext cx="611188" cy="215900"/>
          </a:xfrm>
          <a:prstGeom prst="rect">
            <a:avLst/>
          </a:prstGeom>
          <a:solidFill>
            <a:srgbClr val="133176"/>
          </a:solidFill>
          <a:ln>
            <a:solidFill>
              <a:srgbClr val="13317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ctrTitle"/>
          </p:nvPr>
        </p:nvSpPr>
        <p:spPr>
          <a:xfrm>
            <a:off x="3995738" y="2565400"/>
            <a:ext cx="5040312" cy="790575"/>
          </a:xfrm>
        </p:spPr>
        <p:txBody>
          <a:bodyPr/>
          <a:lstStyle>
            <a:lvl1pPr marL="3175">
              <a:defRPr sz="7600">
                <a:solidFill>
                  <a:srgbClr val="FFD624"/>
                </a:solidFill>
              </a:defRPr>
            </a:lvl1pPr>
          </a:lstStyle>
          <a:p>
            <a:r>
              <a:rPr lang="fr-BE"/>
              <a:t>Title</a:t>
            </a:r>
            <a:endParaRPr lang="en-GB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611188" y="3716338"/>
            <a:ext cx="8532812" cy="1728787"/>
          </a:xfrm>
        </p:spPr>
        <p:txBody>
          <a:bodyPr/>
          <a:lstStyle>
            <a:lvl1pPr marL="0" indent="0">
              <a:buFontTx/>
              <a:buNone/>
              <a:defRPr sz="3000" b="1" i="0">
                <a:solidFill>
                  <a:schemeClr val="bg1"/>
                </a:solidFill>
              </a:defRPr>
            </a:lvl1pPr>
          </a:lstStyle>
          <a:p>
            <a:r>
              <a:rPr lang="fr-BE"/>
              <a:t>Subtitle</a:t>
            </a: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z="1200" b="1"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8" name="Rectangle 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9" name="Rectangle 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fld id="{0BB424A4-1B45-4BEE-A9C2-A28CA734457F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FD705E-D580-4CD0-B488-48161E104012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5113" y="1339850"/>
            <a:ext cx="2071687" cy="46815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5288" y="1339850"/>
            <a:ext cx="6067425" cy="46815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1B108E-EBC8-4BAA-880B-9225ACEDE8B9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260350"/>
            <a:ext cx="7775575" cy="1143000"/>
          </a:xfrm>
        </p:spPr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684213" y="1700213"/>
            <a:ext cx="7775575" cy="4425950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Environmental Integration for EC Development Co-operation</a:t>
            </a:r>
            <a:endParaRPr lang="en-GB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D573E5-967C-4D63-AA48-C31F426BE7BE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382726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741962-E197-41CB-93F9-81D06FF60593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EA2044-0D4B-48AF-877C-6FAE2B67A822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492375"/>
            <a:ext cx="4038600" cy="35290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492375"/>
            <a:ext cx="4038600" cy="35290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B10E90-0046-4153-A97E-D617BF5C6134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00FC01-DE51-43F9-9351-750F3A2479D4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7E957F-B300-422A-B6B4-3433560F52D7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5EA48F0-E3A8-49EE-A661-7801C4B69637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171812-7669-4927-ABB3-8B767FDA1686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B11788-DFED-4D57-9378-A8AD034C8A38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95288" y="1339850"/>
            <a:ext cx="8229600" cy="936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Title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2492375"/>
            <a:ext cx="8229600" cy="3529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BE" smtClean="0"/>
              <a:t>Second level</a:t>
            </a:r>
            <a:endParaRPr lang="en-GB" smtClean="0"/>
          </a:p>
          <a:p>
            <a:pPr lvl="1"/>
            <a:r>
              <a:rPr lang="en-GB" smtClean="0"/>
              <a:t>Third level</a:t>
            </a:r>
          </a:p>
          <a:p>
            <a:pPr lvl="2"/>
            <a:r>
              <a:rPr lang="en-GB" smtClean="0"/>
              <a:t>- Fourth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chemeClr val="tx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chemeClr val="tx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tx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fld id="{430AD342-61EF-4E31-9A00-E35D682C3F44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  <p:sp>
        <p:nvSpPr>
          <p:cNvPr id="15" name="Rectangle 14"/>
          <p:cNvSpPr/>
          <p:nvPr/>
        </p:nvSpPr>
        <p:spPr>
          <a:xfrm>
            <a:off x="0" y="0"/>
            <a:ext cx="9144000" cy="957263"/>
          </a:xfrm>
          <a:prstGeom prst="rect">
            <a:avLst/>
          </a:prstGeom>
          <a:solidFill>
            <a:srgbClr val="0F5494"/>
          </a:solidFill>
          <a:ln>
            <a:solidFill>
              <a:srgbClr val="0F5494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/>
          </a:p>
        </p:txBody>
      </p:sp>
      <p:sp>
        <p:nvSpPr>
          <p:cNvPr id="7" name="Rectangle 6"/>
          <p:cNvSpPr/>
          <p:nvPr/>
        </p:nvSpPr>
        <p:spPr>
          <a:xfrm>
            <a:off x="4262438" y="6659563"/>
            <a:ext cx="611187" cy="198437"/>
          </a:xfrm>
          <a:prstGeom prst="rect">
            <a:avLst/>
          </a:prstGeom>
          <a:solidFill>
            <a:srgbClr val="133176"/>
          </a:solidFill>
          <a:ln>
            <a:solidFill>
              <a:srgbClr val="13317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/>
          </a:p>
        </p:txBody>
      </p:sp>
      <p:pic>
        <p:nvPicPr>
          <p:cNvPr id="1033" name="Picture 17" descr="LOGO CE_Vertical_EN_NEG_quadri_HR"/>
          <p:cNvPicPr>
            <a:picLocks noChangeAspect="1" noChangeArrowheads="1"/>
          </p:cNvPicPr>
          <p:nvPr userDrawn="1"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3957638" y="258763"/>
            <a:ext cx="1436687" cy="1004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27" r:id="rId1"/>
    <p:sldLayoutId id="2147483717" r:id="rId2"/>
    <p:sldLayoutId id="2147483718" r:id="rId3"/>
    <p:sldLayoutId id="2147483719" r:id="rId4"/>
    <p:sldLayoutId id="2147483720" r:id="rId5"/>
    <p:sldLayoutId id="2147483721" r:id="rId6"/>
    <p:sldLayoutId id="2147483722" r:id="rId7"/>
    <p:sldLayoutId id="2147483723" r:id="rId8"/>
    <p:sldLayoutId id="2147483724" r:id="rId9"/>
    <p:sldLayoutId id="2147483725" r:id="rId10"/>
    <p:sldLayoutId id="2147483726" r:id="rId11"/>
    <p:sldLayoutId id="2147483728" r:id="rId12"/>
  </p:sldLayoutIdLst>
  <p:hf hdr="0" ftr="0" dt="0"/>
  <p:txStyles>
    <p:titleStyle>
      <a:lvl1pPr marL="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+mj-lt"/>
          <a:ea typeface="+mj-ea"/>
          <a:cs typeface="+mj-cs"/>
        </a:defRPr>
      </a:lvl1pPr>
      <a:lvl2pPr marL="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2pPr>
      <a:lvl3pPr marL="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3pPr>
      <a:lvl4pPr marL="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4pPr>
      <a:lvl5pPr marL="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5pPr>
      <a:lvl6pPr marL="815975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6pPr>
      <a:lvl7pPr marL="1273175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7pPr>
      <a:lvl8pPr marL="1730375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8pPr>
      <a:lvl9pPr marL="2187575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bg1"/>
        </a:buClr>
        <a:buChar char="•"/>
        <a:defRPr sz="2400" i="1">
          <a:solidFill>
            <a:srgbClr val="0F5494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009FBA"/>
        </a:buClr>
        <a:buChar char="•"/>
        <a:defRPr sz="2000" b="1">
          <a:solidFill>
            <a:srgbClr val="0F5494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defRPr sz="1400">
          <a:solidFill>
            <a:srgbClr val="0F5494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Arial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pitchFamily="34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pitchFamily="34" charset="0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pitchFamily="34" charset="0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pitchFamily="34" charset="0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pitchFamily="34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6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6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hyperlink" Target="http://eia.unu.edu/course/?page_id=137" TargetMode="External"/><Relationship Id="rId2" Type="http://schemas.openxmlformats.org/officeDocument/2006/relationships/hyperlink" Target="http://www.unep.ch/etb/publications/enviImpAsse.php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0" y="2133600"/>
            <a:ext cx="9144000" cy="1143000"/>
          </a:xfrm>
          <a:prstGeom prst="rect">
            <a:avLst/>
          </a:prstGeom>
        </p:spPr>
        <p:txBody>
          <a:bodyPr/>
          <a:lstStyle/>
          <a:p>
            <a:pPr marL="1588" indent="-1588" eaLnBrk="0" hangingPunct="0">
              <a:defRPr/>
            </a:pPr>
            <a:endParaRPr lang="en-US" sz="3600" b="1" kern="0" dirty="0">
              <a:solidFill>
                <a:schemeClr val="tx1"/>
              </a:solidFill>
              <a:latin typeface="+mj-lt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4087416" y="1727200"/>
            <a:ext cx="5208984" cy="2006600"/>
          </a:xfrm>
        </p:spPr>
        <p:txBody>
          <a:bodyPr/>
          <a:lstStyle/>
          <a:p>
            <a:r>
              <a:rPr lang="da-DK" sz="4400" dirty="0" smtClean="0">
                <a:ea typeface="ＭＳ Ｐゴシック"/>
                <a:cs typeface="ＭＳ Ｐゴシック"/>
              </a:rPr>
              <a:t>Institution &amp; </a:t>
            </a:r>
            <a:r>
              <a:rPr lang="da-DK" sz="4400" dirty="0" err="1" smtClean="0">
                <a:ea typeface="ＭＳ Ｐゴシック"/>
                <a:cs typeface="ＭＳ Ｐゴシック"/>
              </a:rPr>
              <a:t>Capacity</a:t>
            </a:r>
            <a:r>
              <a:rPr lang="da-DK" sz="4400" dirty="0" smtClean="0">
                <a:ea typeface="ＭＳ Ｐゴシック"/>
                <a:cs typeface="ＭＳ Ｐゴシック"/>
              </a:rPr>
              <a:t> Development</a:t>
            </a:r>
            <a:endParaRPr lang="en-US" sz="4400" dirty="0">
              <a:solidFill>
                <a:srgbClr val="FFC000"/>
              </a:solidFill>
            </a:endParaRPr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>
          <a:xfrm>
            <a:off x="611188" y="4876800"/>
            <a:ext cx="8532812" cy="931862"/>
          </a:xfrm>
        </p:spPr>
        <p:txBody>
          <a:bodyPr/>
          <a:lstStyle/>
          <a:p>
            <a:r>
              <a:rPr lang="da-DK" sz="3200" dirty="0" err="1" smtClean="0">
                <a:ea typeface="ＭＳ Ｐゴシック" charset="-128"/>
                <a:cs typeface="ＭＳ Ｐゴシック" charset="-128"/>
              </a:rPr>
              <a:t>Greening</a:t>
            </a:r>
            <a:r>
              <a:rPr lang="da-DK" sz="3200" dirty="0" smtClean="0">
                <a:ea typeface="ＭＳ Ｐゴシック" charset="-128"/>
                <a:cs typeface="ＭＳ Ｐゴシック" charset="-128"/>
              </a:rPr>
              <a:t> a </a:t>
            </a:r>
            <a:r>
              <a:rPr lang="da-DK" sz="3200" dirty="0" err="1" smtClean="0">
                <a:ea typeface="ＭＳ Ｐゴシック" charset="-128"/>
                <a:cs typeface="ＭＳ Ｐゴシック" charset="-128"/>
              </a:rPr>
              <a:t>project</a:t>
            </a:r>
            <a:r>
              <a:rPr lang="da-DK" sz="3200" dirty="0" smtClean="0">
                <a:ea typeface="ＭＳ Ｐゴシック" charset="-128"/>
                <a:cs typeface="ＭＳ Ｐゴシック" charset="-128"/>
              </a:rPr>
              <a:t> – </a:t>
            </a:r>
            <a:r>
              <a:rPr lang="da-DK" sz="3200" dirty="0" err="1" smtClean="0">
                <a:ea typeface="ＭＳ Ｐゴシック" charset="-128"/>
                <a:cs typeface="ＭＳ Ｐゴシック" charset="-128"/>
              </a:rPr>
              <a:t>module</a:t>
            </a:r>
            <a:r>
              <a:rPr lang="da-DK" sz="3200" dirty="0" smtClean="0">
                <a:ea typeface="ＭＳ Ｐゴシック" charset="-128"/>
                <a:cs typeface="ＭＳ Ｐゴシック" charset="-128"/>
              </a:rPr>
              <a:t> 6 </a:t>
            </a:r>
          </a:p>
          <a:p>
            <a:r>
              <a:rPr lang="da-DK" sz="3200" dirty="0">
                <a:ea typeface="ＭＳ Ｐゴシック" pitchFamily="34" charset="-128"/>
              </a:rPr>
              <a:t/>
            </a:r>
            <a:br>
              <a:rPr lang="da-DK" sz="3200" dirty="0">
                <a:ea typeface="ＭＳ Ｐゴシック" pitchFamily="34" charset="-128"/>
              </a:rPr>
            </a:br>
            <a:endParaRPr lang="en-US" dirty="0"/>
          </a:p>
        </p:txBody>
      </p:sp>
      <p:sp>
        <p:nvSpPr>
          <p:cNvPr id="5124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657ED24-079D-40FA-A7F2-35F33921242B}" type="slidenum">
              <a:rPr lang="en-GB" smtClean="0">
                <a:latin typeface="Verdana" pitchFamily="34" charset="0"/>
                <a:ea typeface="ＭＳ Ｐゴシック" pitchFamily="34" charset="-128"/>
              </a:rPr>
              <a:pPr/>
              <a:t>1</a:t>
            </a:fld>
            <a:endParaRPr lang="en-GB" smtClean="0">
              <a:latin typeface="Verdana" pitchFamily="34" charset="0"/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593381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>
          <a:xfrm>
            <a:off x="107504" y="1052736"/>
            <a:ext cx="9036496" cy="936625"/>
          </a:xfrm>
        </p:spPr>
        <p:txBody>
          <a:bodyPr/>
          <a:lstStyle/>
          <a:p>
            <a:r>
              <a:rPr lang="en-US" dirty="0" smtClean="0">
                <a:ea typeface="ＭＳ Ｐゴシック" pitchFamily="34" charset="-128"/>
              </a:rPr>
              <a:t>Screening for climate change influence</a:t>
            </a:r>
          </a:p>
        </p:txBody>
      </p:sp>
      <p:sp>
        <p:nvSpPr>
          <p:cNvPr id="12291" name="Content Placeholder 2"/>
          <p:cNvSpPr>
            <a:spLocks noGrp="1"/>
          </p:cNvSpPr>
          <p:nvPr>
            <p:ph idx="1"/>
          </p:nvPr>
        </p:nvSpPr>
        <p:spPr>
          <a:xfrm>
            <a:off x="121096" y="2038672"/>
            <a:ext cx="8915400" cy="5638800"/>
          </a:xfrm>
        </p:spPr>
        <p:txBody>
          <a:bodyPr/>
          <a:lstStyle/>
          <a:p>
            <a:r>
              <a:rPr lang="en-US" dirty="0" smtClean="0">
                <a:ea typeface="ＭＳ Ｐゴシック" pitchFamily="34" charset="-128"/>
              </a:rPr>
              <a:t>No legal requirement to screen for climate change influence (yet). </a:t>
            </a:r>
          </a:p>
          <a:p>
            <a:endParaRPr lang="en-US" dirty="0" smtClean="0">
              <a:ea typeface="ＭＳ Ｐゴシック" pitchFamily="34" charset="-128"/>
            </a:endParaRPr>
          </a:p>
          <a:p>
            <a:r>
              <a:rPr lang="en-US" dirty="0" smtClean="0">
                <a:ea typeface="ＭＳ Ｐゴシック" pitchFamily="34" charset="-128"/>
              </a:rPr>
              <a:t>Lists of project types to classify into one of 3 categories: </a:t>
            </a:r>
          </a:p>
          <a:p>
            <a:pPr lvl="1"/>
            <a:r>
              <a:rPr lang="en-GB" dirty="0" smtClean="0">
                <a:ea typeface="ＭＳ Ｐゴシック" pitchFamily="34" charset="-128"/>
              </a:rPr>
              <a:t>Category 1 - projects which a very likely to be affected by climate change and require a  climate risk assessment CRA </a:t>
            </a:r>
          </a:p>
          <a:p>
            <a:pPr lvl="1"/>
            <a:r>
              <a:rPr lang="en-GB" dirty="0" smtClean="0">
                <a:ea typeface="ＭＳ Ｐゴシック" pitchFamily="34" charset="-128"/>
              </a:rPr>
              <a:t>Category 2 - projects which may require a CRA determined by additional questions </a:t>
            </a:r>
          </a:p>
          <a:p>
            <a:pPr lvl="1"/>
            <a:r>
              <a:rPr lang="en-GB" dirty="0" smtClean="0">
                <a:ea typeface="ＭＳ Ｐゴシック" pitchFamily="34" charset="-128"/>
              </a:rPr>
              <a:t>Category 3 – projects unlikely to be affected by climate change do not require a CRA.</a:t>
            </a:r>
          </a:p>
          <a:p>
            <a:endParaRPr lang="en-US" dirty="0" smtClean="0">
              <a:ea typeface="ＭＳ Ｐゴシック" pitchFamily="34" charset="-128"/>
            </a:endParaRPr>
          </a:p>
        </p:txBody>
      </p:sp>
      <p:sp>
        <p:nvSpPr>
          <p:cNvPr id="12292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/>
            <a:fld id="{788F70A1-40B1-4CE4-BAA0-33F25A07F436}" type="slidenum">
              <a:rPr lang="en-GB" smtClean="0">
                <a:solidFill>
                  <a:srgbClr val="00A6C8"/>
                </a:solidFill>
                <a:latin typeface="Verdana" pitchFamily="34" charset="0"/>
              </a:rPr>
              <a:pPr eaLnBrk="1" hangingPunct="1"/>
              <a:t>10</a:t>
            </a:fld>
            <a:endParaRPr lang="en-GB" smtClean="0">
              <a:solidFill>
                <a:srgbClr val="00A6C8"/>
              </a:solidFill>
              <a:latin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704191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68313" y="6237288"/>
            <a:ext cx="2895600" cy="4762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lnSpc>
                <a:spcPts val="1400"/>
              </a:lnSpc>
            </a:pPr>
            <a:fld id="{49591700-4585-4E7B-9F0A-2F772F08DC2A}" type="slidenum">
              <a:rPr lang="fr-FR" smtClean="0">
                <a:solidFill>
                  <a:srgbClr val="00A6C8"/>
                </a:solidFill>
                <a:latin typeface="Verdana" pitchFamily="34" charset="0"/>
              </a:rPr>
              <a:pPr algn="l">
                <a:lnSpc>
                  <a:spcPts val="1400"/>
                </a:lnSpc>
              </a:pPr>
              <a:t>11</a:t>
            </a:fld>
            <a:endParaRPr lang="fr-FR" smtClean="0">
              <a:solidFill>
                <a:srgbClr val="00A6C8"/>
              </a:solidFill>
              <a:latin typeface="Verdana" pitchFamily="34" charset="0"/>
            </a:endParaRPr>
          </a:p>
        </p:txBody>
      </p:sp>
      <p:sp>
        <p:nvSpPr>
          <p:cNvPr id="14339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44624"/>
            <a:ext cx="8229600" cy="936625"/>
          </a:xfrm>
        </p:spPr>
        <p:txBody>
          <a:bodyPr/>
          <a:lstStyle/>
          <a:p>
            <a:pPr indent="0" eaLnBrk="1" hangingPunct="1"/>
            <a:r>
              <a:rPr lang="en-GB" sz="2800" dirty="0" smtClean="0">
                <a:solidFill>
                  <a:schemeClr val="bg1"/>
                </a:solidFill>
                <a:ea typeface="ＭＳ Ｐゴシック" pitchFamily="34" charset="-128"/>
              </a:rPr>
              <a:t>Identification Fiche: possible entry points for environmental integration</a:t>
            </a:r>
          </a:p>
        </p:txBody>
      </p:sp>
      <p:sp>
        <p:nvSpPr>
          <p:cNvPr id="1434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4213" y="1700213"/>
            <a:ext cx="7704137" cy="4465637"/>
          </a:xfrm>
        </p:spPr>
        <p:txBody>
          <a:bodyPr/>
          <a:lstStyle/>
          <a:p>
            <a:pPr marL="0" indent="0" eaLnBrk="1" hangingPunct="1">
              <a:buFontTx/>
              <a:buNone/>
            </a:pPr>
            <a:r>
              <a:rPr lang="en-GB" dirty="0" smtClean="0">
                <a:ea typeface="ＭＳ Ｐゴシック" pitchFamily="34" charset="-128"/>
              </a:rPr>
              <a:t>Conclusions resulting from the identification phase</a:t>
            </a:r>
            <a:endParaRPr lang="en-GB" sz="1800" dirty="0" smtClean="0">
              <a:ea typeface="ＭＳ Ｐゴシック" pitchFamily="34" charset="-128"/>
            </a:endParaRPr>
          </a:p>
          <a:p>
            <a:pPr marL="536575" lvl="1" indent="-357188" eaLnBrk="1" hangingPunct="1">
              <a:spcBef>
                <a:spcPct val="25000"/>
              </a:spcBef>
            </a:pPr>
            <a:r>
              <a:rPr lang="en-GB" dirty="0" smtClean="0">
                <a:ea typeface="ＭＳ Ｐゴシック" pitchFamily="34" charset="-128"/>
              </a:rPr>
              <a:t>Policies/Strategies of partner government</a:t>
            </a:r>
          </a:p>
          <a:p>
            <a:pPr marL="536575" lvl="1" indent="-357188" eaLnBrk="1" hangingPunct="1">
              <a:spcBef>
                <a:spcPct val="25000"/>
              </a:spcBef>
            </a:pPr>
            <a:r>
              <a:rPr lang="en-GB" dirty="0" smtClean="0">
                <a:ea typeface="ＭＳ Ｐゴシック" pitchFamily="34" charset="-128"/>
              </a:rPr>
              <a:t>Problem analysis/Strategic analysis</a:t>
            </a:r>
          </a:p>
          <a:p>
            <a:pPr marL="536575" lvl="1" indent="-357188" eaLnBrk="1" hangingPunct="1">
              <a:spcBef>
                <a:spcPct val="25000"/>
              </a:spcBef>
            </a:pPr>
            <a:r>
              <a:rPr lang="en-GB" dirty="0" smtClean="0">
                <a:ea typeface="ＭＳ Ｐゴシック" pitchFamily="34" charset="-128"/>
              </a:rPr>
              <a:t>Lessons learned</a:t>
            </a:r>
          </a:p>
          <a:p>
            <a:pPr marL="536575" lvl="1" indent="-357188" eaLnBrk="1" hangingPunct="1">
              <a:spcBef>
                <a:spcPct val="25000"/>
              </a:spcBef>
            </a:pPr>
            <a:r>
              <a:rPr lang="en-GB" dirty="0" smtClean="0">
                <a:ea typeface="ＭＳ Ｐゴシック" pitchFamily="34" charset="-128"/>
              </a:rPr>
              <a:t>Stakeholder analysis</a:t>
            </a:r>
          </a:p>
          <a:p>
            <a:pPr marL="536575" lvl="1" indent="-357188" eaLnBrk="1" hangingPunct="1">
              <a:spcBef>
                <a:spcPct val="25000"/>
              </a:spcBef>
            </a:pPr>
            <a:r>
              <a:rPr lang="en-GB" dirty="0" smtClean="0">
                <a:ea typeface="ＭＳ Ｐゴシック" pitchFamily="34" charset="-128"/>
              </a:rPr>
              <a:t>Assumptions and risks</a:t>
            </a:r>
          </a:p>
          <a:p>
            <a:pPr marL="536575" lvl="1" indent="-357188" eaLnBrk="1" hangingPunct="1">
              <a:spcBef>
                <a:spcPct val="25000"/>
              </a:spcBef>
            </a:pPr>
            <a:r>
              <a:rPr lang="en-GB" dirty="0" smtClean="0">
                <a:ea typeface="ＭＳ Ｐゴシック" pitchFamily="34" charset="-128"/>
              </a:rPr>
              <a:t>Objectives and expected results</a:t>
            </a:r>
          </a:p>
          <a:p>
            <a:pPr marL="536575" lvl="1" indent="-357188" eaLnBrk="1" hangingPunct="1">
              <a:spcBef>
                <a:spcPct val="25000"/>
              </a:spcBef>
            </a:pPr>
            <a:r>
              <a:rPr lang="en-GB" dirty="0" smtClean="0">
                <a:ea typeface="ＭＳ Ｐゴシック" pitchFamily="34" charset="-128"/>
              </a:rPr>
              <a:t>Cross-cutting issues/Sustainability</a:t>
            </a:r>
          </a:p>
          <a:p>
            <a:pPr marL="536575" lvl="1" indent="-357188" eaLnBrk="1" hangingPunct="1">
              <a:spcBef>
                <a:spcPct val="25000"/>
              </a:spcBef>
            </a:pPr>
            <a:r>
              <a:rPr lang="en-GB" dirty="0" smtClean="0">
                <a:ea typeface="ＭＳ Ｐゴシック" pitchFamily="34" charset="-128"/>
              </a:rPr>
              <a:t>Budget</a:t>
            </a:r>
          </a:p>
          <a:p>
            <a:pPr marL="536575" lvl="1" indent="-357188" eaLnBrk="1" hangingPunct="1">
              <a:spcBef>
                <a:spcPct val="25000"/>
              </a:spcBef>
            </a:pPr>
            <a:r>
              <a:rPr lang="en-GB" dirty="0" smtClean="0">
                <a:ea typeface="ＭＳ Ｐゴシック" pitchFamily="34" charset="-128"/>
              </a:rPr>
              <a:t>Next steps, work plan and time schedule</a:t>
            </a:r>
          </a:p>
        </p:txBody>
      </p:sp>
      <p:sp>
        <p:nvSpPr>
          <p:cNvPr id="460811" name="AutoShape 11"/>
          <p:cNvSpPr>
            <a:spLocks noChangeArrowheads="1"/>
          </p:cNvSpPr>
          <p:nvPr/>
        </p:nvSpPr>
        <p:spPr bwMode="auto">
          <a:xfrm>
            <a:off x="6701730" y="2146697"/>
            <a:ext cx="2190750" cy="421481"/>
          </a:xfrm>
          <a:prstGeom prst="wedgeRoundRectCallout">
            <a:avLst>
              <a:gd name="adj1" fmla="val -167644"/>
              <a:gd name="adj2" fmla="val 161864"/>
              <a:gd name="adj3" fmla="val 16667"/>
            </a:avLst>
          </a:prstGeom>
          <a:solidFill>
            <a:srgbClr val="57B826"/>
          </a:solidFill>
          <a:ln w="9525">
            <a:solidFill>
              <a:srgbClr val="000066"/>
            </a:solidFill>
            <a:miter lim="800000"/>
            <a:headEnd/>
            <a:tailEnd/>
          </a:ln>
        </p:spPr>
        <p:txBody>
          <a:bodyPr/>
          <a:lstStyle/>
          <a:p>
            <a:pPr eaLnBrk="0" hangingPunct="0"/>
            <a:r>
              <a:rPr lang="en-GB" sz="1600" b="1">
                <a:solidFill>
                  <a:srgbClr val="000066"/>
                </a:solidFill>
              </a:rPr>
              <a:t>Problem tree</a:t>
            </a:r>
          </a:p>
        </p:txBody>
      </p:sp>
      <p:sp>
        <p:nvSpPr>
          <p:cNvPr id="460812" name="AutoShape 12"/>
          <p:cNvSpPr>
            <a:spLocks noChangeArrowheads="1"/>
          </p:cNvSpPr>
          <p:nvPr/>
        </p:nvSpPr>
        <p:spPr bwMode="auto">
          <a:xfrm>
            <a:off x="285750" y="6321425"/>
            <a:ext cx="2808288" cy="536575"/>
          </a:xfrm>
          <a:prstGeom prst="wedgeRoundRectCallout">
            <a:avLst>
              <a:gd name="adj1" fmla="val 34512"/>
              <a:gd name="adj2" fmla="val -146449"/>
              <a:gd name="adj3" fmla="val 16667"/>
            </a:avLst>
          </a:prstGeom>
          <a:solidFill>
            <a:srgbClr val="57B826"/>
          </a:solidFill>
          <a:ln w="9525">
            <a:solidFill>
              <a:srgbClr val="000066"/>
            </a:solidFill>
            <a:miter lim="800000"/>
            <a:headEnd/>
            <a:tailEnd/>
          </a:ln>
        </p:spPr>
        <p:txBody>
          <a:bodyPr/>
          <a:lstStyle/>
          <a:p>
            <a:pPr eaLnBrk="0" hangingPunct="0"/>
            <a:r>
              <a:rPr lang="en-GB" sz="1600" b="1">
                <a:solidFill>
                  <a:srgbClr val="000066"/>
                </a:solidFill>
              </a:rPr>
              <a:t>Screening results</a:t>
            </a:r>
          </a:p>
        </p:txBody>
      </p:sp>
      <p:sp>
        <p:nvSpPr>
          <p:cNvPr id="460813" name="AutoShape 13"/>
          <p:cNvSpPr>
            <a:spLocks noChangeArrowheads="1"/>
          </p:cNvSpPr>
          <p:nvPr/>
        </p:nvSpPr>
        <p:spPr bwMode="auto">
          <a:xfrm>
            <a:off x="6324599" y="1219200"/>
            <a:ext cx="2695575" cy="337592"/>
          </a:xfrm>
          <a:prstGeom prst="wedgeRoundRectCallout">
            <a:avLst>
              <a:gd name="adj1" fmla="val -196329"/>
              <a:gd name="adj2" fmla="val 383285"/>
              <a:gd name="adj3" fmla="val 16667"/>
            </a:avLst>
          </a:prstGeom>
          <a:solidFill>
            <a:srgbClr val="57B826"/>
          </a:solidFill>
          <a:ln w="9525">
            <a:solidFill>
              <a:srgbClr val="000066"/>
            </a:solidFill>
            <a:miter lim="800000"/>
            <a:headEnd/>
            <a:tailEnd/>
          </a:ln>
        </p:spPr>
        <p:txBody>
          <a:bodyPr/>
          <a:lstStyle/>
          <a:p>
            <a:pPr eaLnBrk="0" hangingPunct="0"/>
            <a:r>
              <a:rPr lang="en-GB" sz="1600" b="1" dirty="0" smtClean="0">
                <a:solidFill>
                  <a:srgbClr val="000066"/>
                </a:solidFill>
              </a:rPr>
              <a:t>Environmental policy</a:t>
            </a:r>
            <a:endParaRPr lang="en-GB" sz="1600" b="1" dirty="0">
              <a:solidFill>
                <a:srgbClr val="000066"/>
              </a:solidFill>
            </a:endParaRPr>
          </a:p>
        </p:txBody>
      </p:sp>
      <p:sp>
        <p:nvSpPr>
          <p:cNvPr id="460814" name="AutoShape 14"/>
          <p:cNvSpPr>
            <a:spLocks noChangeArrowheads="1"/>
          </p:cNvSpPr>
          <p:nvPr/>
        </p:nvSpPr>
        <p:spPr bwMode="auto">
          <a:xfrm>
            <a:off x="6916713" y="2852936"/>
            <a:ext cx="1975767" cy="419100"/>
          </a:xfrm>
          <a:prstGeom prst="wedgeRoundRectCallout">
            <a:avLst>
              <a:gd name="adj1" fmla="val -100204"/>
              <a:gd name="adj2" fmla="val 31852"/>
              <a:gd name="adj3" fmla="val 16667"/>
            </a:avLst>
          </a:prstGeom>
          <a:solidFill>
            <a:srgbClr val="57B826"/>
          </a:solidFill>
          <a:ln w="9525">
            <a:solidFill>
              <a:srgbClr val="000066"/>
            </a:solidFill>
            <a:miter lim="800000"/>
            <a:headEnd/>
            <a:tailEnd/>
          </a:ln>
        </p:spPr>
        <p:txBody>
          <a:bodyPr/>
          <a:lstStyle/>
          <a:p>
            <a:pPr eaLnBrk="0" hangingPunct="0"/>
            <a:r>
              <a:rPr lang="en-GB" sz="1600" b="1" dirty="0">
                <a:solidFill>
                  <a:srgbClr val="000066"/>
                </a:solidFill>
              </a:rPr>
              <a:t> </a:t>
            </a:r>
            <a:r>
              <a:rPr lang="en-GB" sz="1600" b="1" dirty="0" smtClean="0">
                <a:solidFill>
                  <a:srgbClr val="000066"/>
                </a:solidFill>
              </a:rPr>
              <a:t>Sustainability</a:t>
            </a:r>
            <a:endParaRPr lang="en-GB" sz="1600" b="1" dirty="0">
              <a:solidFill>
                <a:srgbClr val="000066"/>
              </a:solidFill>
            </a:endParaRPr>
          </a:p>
        </p:txBody>
      </p:sp>
      <p:sp>
        <p:nvSpPr>
          <p:cNvPr id="460815" name="AutoShape 15"/>
          <p:cNvSpPr>
            <a:spLocks noChangeArrowheads="1"/>
          </p:cNvSpPr>
          <p:nvPr/>
        </p:nvSpPr>
        <p:spPr bwMode="auto">
          <a:xfrm>
            <a:off x="5500688" y="3500438"/>
            <a:ext cx="3262312" cy="648642"/>
          </a:xfrm>
          <a:prstGeom prst="wedgeRoundRectCallout">
            <a:avLst>
              <a:gd name="adj1" fmla="val -83718"/>
              <a:gd name="adj2" fmla="val -2241"/>
              <a:gd name="adj3" fmla="val 16667"/>
            </a:avLst>
          </a:prstGeom>
          <a:solidFill>
            <a:srgbClr val="57B826"/>
          </a:solidFill>
          <a:ln w="9525">
            <a:solidFill>
              <a:srgbClr val="000066"/>
            </a:solidFill>
            <a:miter lim="800000"/>
            <a:headEnd/>
            <a:tailEnd/>
          </a:ln>
        </p:spPr>
        <p:txBody>
          <a:bodyPr/>
          <a:lstStyle/>
          <a:p>
            <a:pPr eaLnBrk="0" hangingPunct="0"/>
            <a:r>
              <a:rPr lang="en-GB" sz="1600" b="1" dirty="0">
                <a:solidFill>
                  <a:srgbClr val="000066"/>
                </a:solidFill>
              </a:rPr>
              <a:t>Groups affected by </a:t>
            </a:r>
            <a:r>
              <a:rPr lang="en-GB" sz="1600" b="1" dirty="0" err="1">
                <a:solidFill>
                  <a:srgbClr val="000066"/>
                </a:solidFill>
              </a:rPr>
              <a:t>env’l</a:t>
            </a:r>
            <a:r>
              <a:rPr lang="en-GB" sz="1600" b="1" dirty="0">
                <a:solidFill>
                  <a:srgbClr val="000066"/>
                </a:solidFill>
              </a:rPr>
              <a:t>/climatic impacts</a:t>
            </a:r>
          </a:p>
        </p:txBody>
      </p:sp>
      <p:sp>
        <p:nvSpPr>
          <p:cNvPr id="460816" name="AutoShape 16"/>
          <p:cNvSpPr>
            <a:spLocks noChangeArrowheads="1"/>
          </p:cNvSpPr>
          <p:nvPr/>
        </p:nvSpPr>
        <p:spPr bwMode="auto">
          <a:xfrm>
            <a:off x="6572250" y="4631432"/>
            <a:ext cx="2447925" cy="669776"/>
          </a:xfrm>
          <a:prstGeom prst="wedgeRoundRectCallout">
            <a:avLst>
              <a:gd name="adj1" fmla="val -165044"/>
              <a:gd name="adj2" fmla="val -98439"/>
              <a:gd name="adj3" fmla="val 16667"/>
            </a:avLst>
          </a:prstGeom>
          <a:solidFill>
            <a:srgbClr val="57B826"/>
          </a:solidFill>
          <a:ln w="9525">
            <a:solidFill>
              <a:srgbClr val="000066"/>
            </a:solidFill>
            <a:miter lim="800000"/>
            <a:headEnd/>
            <a:tailEnd/>
          </a:ln>
        </p:spPr>
        <p:txBody>
          <a:bodyPr/>
          <a:lstStyle/>
          <a:p>
            <a:pPr eaLnBrk="0" hangingPunct="0"/>
            <a:r>
              <a:rPr lang="en-GB" sz="1600" b="1" dirty="0">
                <a:solidFill>
                  <a:srgbClr val="000066"/>
                </a:solidFill>
              </a:rPr>
              <a:t>Climate-related risks</a:t>
            </a:r>
          </a:p>
        </p:txBody>
      </p:sp>
      <p:sp>
        <p:nvSpPr>
          <p:cNvPr id="460819" name="AutoShape 19"/>
          <p:cNvSpPr>
            <a:spLocks noChangeArrowheads="1"/>
          </p:cNvSpPr>
          <p:nvPr/>
        </p:nvSpPr>
        <p:spPr bwMode="auto">
          <a:xfrm>
            <a:off x="3857625" y="6321425"/>
            <a:ext cx="4981575" cy="536575"/>
          </a:xfrm>
          <a:prstGeom prst="wedgeRoundRectCallout">
            <a:avLst>
              <a:gd name="adj1" fmla="val -85778"/>
              <a:gd name="adj2" fmla="val -221866"/>
              <a:gd name="adj3" fmla="val 16667"/>
            </a:avLst>
          </a:prstGeom>
          <a:solidFill>
            <a:srgbClr val="57B826"/>
          </a:solidFill>
          <a:ln w="9525">
            <a:solidFill>
              <a:srgbClr val="000066"/>
            </a:solidFill>
            <a:miter lim="800000"/>
            <a:headEnd/>
            <a:tailEnd/>
          </a:ln>
        </p:spPr>
        <p:txBody>
          <a:bodyPr/>
          <a:lstStyle/>
          <a:p>
            <a:pPr eaLnBrk="0" hangingPunct="0"/>
            <a:r>
              <a:rPr lang="en-GB" sz="1600" b="1" dirty="0">
                <a:solidFill>
                  <a:srgbClr val="000066"/>
                </a:solidFill>
              </a:rPr>
              <a:t>Resources for </a:t>
            </a:r>
            <a:r>
              <a:rPr lang="en-GB" sz="1600" b="1" dirty="0" err="1">
                <a:solidFill>
                  <a:srgbClr val="000066"/>
                </a:solidFill>
              </a:rPr>
              <a:t>env’l</a:t>
            </a:r>
            <a:r>
              <a:rPr lang="en-GB" sz="1600" b="1" dirty="0">
                <a:solidFill>
                  <a:srgbClr val="000066"/>
                </a:solidFill>
              </a:rPr>
              <a:t> </a:t>
            </a:r>
            <a:r>
              <a:rPr lang="en-GB" sz="1600" b="1" dirty="0" smtClean="0">
                <a:solidFill>
                  <a:srgbClr val="000066"/>
                </a:solidFill>
              </a:rPr>
              <a:t>measures </a:t>
            </a:r>
            <a:r>
              <a:rPr lang="en-GB" sz="1600" b="1" dirty="0" smtClean="0">
                <a:solidFill>
                  <a:srgbClr val="FFFF00"/>
                </a:solidFill>
              </a:rPr>
              <a:t>(+awareness raising, cap </a:t>
            </a:r>
            <a:r>
              <a:rPr lang="en-GB" sz="1600" b="1" dirty="0" err="1" smtClean="0">
                <a:solidFill>
                  <a:srgbClr val="FFFF00"/>
                </a:solidFill>
              </a:rPr>
              <a:t>dev</a:t>
            </a:r>
            <a:r>
              <a:rPr lang="en-GB" sz="1600" b="1" dirty="0" smtClean="0">
                <a:solidFill>
                  <a:srgbClr val="FFFF00"/>
                </a:solidFill>
              </a:rPr>
              <a:t>, inst. Strengthening..?)</a:t>
            </a:r>
            <a:endParaRPr lang="en-GB" sz="1600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295446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2" dur="indefinite"/>
                                        <p:tgtEl>
                                          <p:spTgt spid="460813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13" dur="indefinite"/>
                                        <p:tgtEl>
                                          <p:spTgt spid="4608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9" dur="indefinite"/>
                                        <p:tgtEl>
                                          <p:spTgt spid="460811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20" dur="indefinite"/>
                                        <p:tgtEl>
                                          <p:spTgt spid="4608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26" dur="indefinite"/>
                                        <p:tgtEl>
                                          <p:spTgt spid="460814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27" dur="indefinite"/>
                                        <p:tgtEl>
                                          <p:spTgt spid="4608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33" dur="indefinite"/>
                                        <p:tgtEl>
                                          <p:spTgt spid="460815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34" dur="indefinite"/>
                                        <p:tgtEl>
                                          <p:spTgt spid="4608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40" dur="indefinite"/>
                                        <p:tgtEl>
                                          <p:spTgt spid="460816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41" dur="indefinite"/>
                                        <p:tgtEl>
                                          <p:spTgt spid="4608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47" dur="indefinite"/>
                                        <p:tgtEl>
                                          <p:spTgt spid="460819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48" dur="indefinite"/>
                                        <p:tgtEl>
                                          <p:spTgt spid="4608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50" dur="indefinite"/>
                                        <p:tgtEl>
                                          <p:spTgt spid="460812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51" dur="indefinite"/>
                                        <p:tgtEl>
                                          <p:spTgt spid="4608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0811" grpId="0" animBg="1"/>
      <p:bldP spid="460811" grpId="1" animBg="1"/>
      <p:bldP spid="460812" grpId="0" animBg="1"/>
      <p:bldP spid="460812" grpId="1" animBg="1"/>
      <p:bldP spid="460813" grpId="0" animBg="1"/>
      <p:bldP spid="460813" grpId="1" animBg="1"/>
      <p:bldP spid="460814" grpId="0" animBg="1"/>
      <p:bldP spid="460814" grpId="1" animBg="1"/>
      <p:bldP spid="460815" grpId="0" animBg="1"/>
      <p:bldP spid="460815" grpId="1" animBg="1"/>
      <p:bldP spid="460816" grpId="0" animBg="1"/>
      <p:bldP spid="460816" grpId="1" animBg="1"/>
      <p:bldP spid="460819" grpId="0" animBg="1"/>
      <p:bldP spid="460819" grpId="1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68313" y="6237288"/>
            <a:ext cx="2895600" cy="4762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lnSpc>
                <a:spcPts val="1400"/>
              </a:lnSpc>
            </a:pPr>
            <a:fld id="{EFB0A9EE-E579-4475-840C-A463AB6ABEDE}" type="slidenum">
              <a:rPr lang="fr-FR" smtClean="0">
                <a:solidFill>
                  <a:srgbClr val="00A6C8"/>
                </a:solidFill>
                <a:latin typeface="Verdana" pitchFamily="34" charset="0"/>
              </a:rPr>
              <a:pPr algn="l">
                <a:lnSpc>
                  <a:spcPts val="1400"/>
                </a:lnSpc>
              </a:pPr>
              <a:t>12</a:t>
            </a:fld>
            <a:endParaRPr lang="fr-FR" smtClean="0">
              <a:solidFill>
                <a:srgbClr val="00A6C8"/>
              </a:solidFill>
              <a:latin typeface="Verdana" pitchFamily="34" charset="0"/>
            </a:endParaRPr>
          </a:p>
        </p:txBody>
      </p:sp>
      <p:sp>
        <p:nvSpPr>
          <p:cNvPr id="15363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1268760"/>
            <a:ext cx="8229600" cy="936625"/>
          </a:xfrm>
        </p:spPr>
        <p:txBody>
          <a:bodyPr/>
          <a:lstStyle/>
          <a:p>
            <a:pPr indent="0" eaLnBrk="1" hangingPunct="1"/>
            <a:r>
              <a:rPr lang="en-GB" dirty="0" smtClean="0">
                <a:ea typeface="ＭＳ Ｐゴシック" pitchFamily="34" charset="-128"/>
              </a:rPr>
              <a:t>Studies potentially undertaken during the formulation phase</a:t>
            </a:r>
          </a:p>
        </p:txBody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4213" y="2471961"/>
            <a:ext cx="7775575" cy="3189287"/>
          </a:xfrm>
        </p:spPr>
        <p:txBody>
          <a:bodyPr/>
          <a:lstStyle/>
          <a:p>
            <a:pPr eaLnBrk="1" hangingPunct="1"/>
            <a:r>
              <a:rPr lang="en-GB" sz="2400" dirty="0" smtClean="0">
                <a:solidFill>
                  <a:srgbClr val="000090"/>
                </a:solidFill>
                <a:ea typeface="ＭＳ Ｐゴシック" pitchFamily="34" charset="-128"/>
              </a:rPr>
              <a:t>Technical feasibility study</a:t>
            </a:r>
          </a:p>
          <a:p>
            <a:pPr eaLnBrk="1" hangingPunct="1">
              <a:spcBef>
                <a:spcPct val="50000"/>
              </a:spcBef>
            </a:pPr>
            <a:r>
              <a:rPr lang="en-GB" sz="2400" dirty="0" smtClean="0">
                <a:solidFill>
                  <a:srgbClr val="000090"/>
                </a:solidFill>
                <a:ea typeface="ＭＳ Ｐゴシック" pitchFamily="34" charset="-128"/>
              </a:rPr>
              <a:t>Environmental impact assessment</a:t>
            </a:r>
          </a:p>
          <a:p>
            <a:pPr eaLnBrk="1" hangingPunct="1">
              <a:spcBef>
                <a:spcPct val="50000"/>
              </a:spcBef>
            </a:pPr>
            <a:r>
              <a:rPr lang="en-GB" sz="2400" dirty="0" smtClean="0">
                <a:solidFill>
                  <a:srgbClr val="000090"/>
                </a:solidFill>
                <a:ea typeface="ＭＳ Ｐゴシック" pitchFamily="34" charset="-128"/>
              </a:rPr>
              <a:t>Possibly, climate risk assessment</a:t>
            </a:r>
          </a:p>
          <a:p>
            <a:pPr eaLnBrk="1" hangingPunct="1">
              <a:spcBef>
                <a:spcPct val="50000"/>
              </a:spcBef>
            </a:pPr>
            <a:r>
              <a:rPr lang="en-GB" sz="2400" dirty="0" smtClean="0">
                <a:solidFill>
                  <a:srgbClr val="000090"/>
                </a:solidFill>
                <a:ea typeface="ＭＳ Ｐゴシック" pitchFamily="34" charset="-128"/>
              </a:rPr>
              <a:t>Financial and economic analysis</a:t>
            </a:r>
          </a:p>
          <a:p>
            <a:pPr eaLnBrk="1" hangingPunct="1">
              <a:spcBef>
                <a:spcPct val="50000"/>
              </a:spcBef>
            </a:pPr>
            <a:endParaRPr lang="en-GB" sz="2400" dirty="0" smtClean="0">
              <a:solidFill>
                <a:srgbClr val="000090"/>
              </a:solidFill>
              <a:ea typeface="ＭＳ Ｐゴシック" pitchFamily="34" charset="-128"/>
            </a:endParaRPr>
          </a:p>
          <a:p>
            <a:pPr eaLnBrk="1" hangingPunct="1">
              <a:spcBef>
                <a:spcPct val="50000"/>
              </a:spcBef>
            </a:pPr>
            <a:r>
              <a:rPr lang="en-GB" sz="2400" b="1" dirty="0" smtClean="0">
                <a:solidFill>
                  <a:srgbClr val="00B050"/>
                </a:solidFill>
                <a:ea typeface="ＭＳ Ｐゴシック" pitchFamily="34" charset="-128"/>
              </a:rPr>
              <a:t>OR, preferably</a:t>
            </a:r>
            <a:r>
              <a:rPr lang="en-GB" sz="2400" dirty="0" smtClean="0">
                <a:solidFill>
                  <a:srgbClr val="000090"/>
                </a:solidFill>
                <a:ea typeface="ＭＳ Ｐゴシック" pitchFamily="34" charset="-128"/>
              </a:rPr>
              <a:t> </a:t>
            </a:r>
            <a:r>
              <a:rPr lang="en-GB" sz="2400" dirty="0" smtClean="0">
                <a:solidFill>
                  <a:srgbClr val="000090"/>
                </a:solidFill>
                <a:ea typeface="ＭＳ Ｐゴシック" pitchFamily="34" charset="-128"/>
              </a:rPr>
              <a:t>a single “formulation study” covering these various aspects of the </a:t>
            </a:r>
            <a:r>
              <a:rPr lang="en-GB" sz="2400" dirty="0" smtClean="0">
                <a:solidFill>
                  <a:srgbClr val="000090"/>
                </a:solidFill>
                <a:ea typeface="ＭＳ Ｐゴシック" pitchFamily="34" charset="-128"/>
              </a:rPr>
              <a:t>project </a:t>
            </a:r>
            <a:r>
              <a:rPr lang="en-GB" sz="2400" b="1" dirty="0" smtClean="0">
                <a:solidFill>
                  <a:srgbClr val="00B050"/>
                </a:solidFill>
                <a:ea typeface="ＭＳ Ｐゴシック" pitchFamily="34" charset="-128"/>
              </a:rPr>
              <a:t>(would we have an example?)</a:t>
            </a:r>
            <a:endParaRPr lang="en-GB" sz="2400" b="1" dirty="0" smtClean="0">
              <a:solidFill>
                <a:srgbClr val="00B050"/>
              </a:solidFill>
              <a:ea typeface="ＭＳ Ｐゴシック" pitchFamily="34" charset="-128"/>
            </a:endParaRPr>
          </a:p>
          <a:p>
            <a:pPr eaLnBrk="1" hangingPunct="1">
              <a:buFontTx/>
              <a:buNone/>
            </a:pPr>
            <a:endParaRPr lang="en-GB" dirty="0" smtClean="0"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47626822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68313" y="6237288"/>
            <a:ext cx="2895600" cy="4762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lnSpc>
                <a:spcPts val="1400"/>
              </a:lnSpc>
            </a:pPr>
            <a:fld id="{E13FC81A-03D1-46F2-840F-65548719C644}" type="slidenum">
              <a:rPr lang="fr-FR" smtClean="0">
                <a:solidFill>
                  <a:srgbClr val="00A6C8"/>
                </a:solidFill>
                <a:latin typeface="Verdana" pitchFamily="34" charset="0"/>
              </a:rPr>
              <a:pPr algn="l">
                <a:lnSpc>
                  <a:spcPts val="1400"/>
                </a:lnSpc>
              </a:pPr>
              <a:t>13</a:t>
            </a:fld>
            <a:endParaRPr lang="fr-FR" smtClean="0">
              <a:solidFill>
                <a:srgbClr val="00A6C8"/>
              </a:solidFill>
              <a:latin typeface="Verdana" pitchFamily="34" charset="0"/>
            </a:endParaRPr>
          </a:p>
        </p:txBody>
      </p:sp>
      <p:sp>
        <p:nvSpPr>
          <p:cNvPr id="1638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indent="0" eaLnBrk="1" hangingPunct="1"/>
            <a:r>
              <a:rPr lang="en-GB" dirty="0" smtClean="0">
                <a:ea typeface="ＭＳ Ｐゴシック" pitchFamily="34" charset="-128"/>
              </a:rPr>
              <a:t>Projects with / without </a:t>
            </a:r>
            <a:r>
              <a:rPr lang="en-GB" dirty="0" smtClean="0">
                <a:ea typeface="ＭＳ Ｐゴシック" pitchFamily="34" charset="-128"/>
              </a:rPr>
              <a:t>EIA </a:t>
            </a:r>
            <a:r>
              <a:rPr lang="en-GB" dirty="0" smtClean="0">
                <a:solidFill>
                  <a:srgbClr val="00B050"/>
                </a:solidFill>
                <a:ea typeface="ＭＳ Ｐゴシック" pitchFamily="34" charset="-128"/>
              </a:rPr>
              <a:t>(not sure I "get" this…)</a:t>
            </a:r>
            <a:endParaRPr lang="en-GB" dirty="0" smtClean="0">
              <a:solidFill>
                <a:srgbClr val="00B050"/>
              </a:solidFill>
              <a:ea typeface="ＭＳ Ｐゴシック" pitchFamily="34" charset="-128"/>
            </a:endParaRPr>
          </a:p>
        </p:txBody>
      </p:sp>
      <p:sp>
        <p:nvSpPr>
          <p:cNvPr id="16388" name="Rectangle 3"/>
          <p:cNvSpPr>
            <a:spLocks noChangeArrowheads="1"/>
          </p:cNvSpPr>
          <p:nvPr/>
        </p:nvSpPr>
        <p:spPr bwMode="auto">
          <a:xfrm>
            <a:off x="3851275" y="2924175"/>
            <a:ext cx="1439863" cy="504825"/>
          </a:xfrm>
          <a:prstGeom prst="rect">
            <a:avLst/>
          </a:prstGeom>
          <a:solidFill>
            <a:srgbClr val="AEDCBC"/>
          </a:solidFill>
          <a:ln w="9525">
            <a:solidFill>
              <a:srgbClr val="000066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GB" sz="2000" dirty="0">
                <a:solidFill>
                  <a:srgbClr val="000066"/>
                </a:solidFill>
              </a:rPr>
              <a:t>Project</a:t>
            </a:r>
          </a:p>
        </p:txBody>
      </p:sp>
      <p:sp>
        <p:nvSpPr>
          <p:cNvPr id="16389" name="Oval 4"/>
          <p:cNvSpPr>
            <a:spLocks noChangeArrowheads="1"/>
          </p:cNvSpPr>
          <p:nvPr/>
        </p:nvSpPr>
        <p:spPr bwMode="auto">
          <a:xfrm>
            <a:off x="1727200" y="2276475"/>
            <a:ext cx="5688013" cy="3600450"/>
          </a:xfrm>
          <a:prstGeom prst="ellipse">
            <a:avLst/>
          </a:prstGeom>
          <a:noFill/>
          <a:ln w="38100">
            <a:solidFill>
              <a:srgbClr val="2D8B2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endParaRPr lang="en-GB" sz="2800" dirty="0">
              <a:solidFill>
                <a:srgbClr val="000066"/>
              </a:solidFill>
            </a:endParaRPr>
          </a:p>
          <a:p>
            <a:pPr algn="ctr"/>
            <a:endParaRPr lang="en-GB" sz="2800" dirty="0">
              <a:solidFill>
                <a:srgbClr val="000066"/>
              </a:solidFill>
            </a:endParaRPr>
          </a:p>
          <a:p>
            <a:pPr algn="ctr"/>
            <a:endParaRPr lang="en-GB" sz="1600" dirty="0">
              <a:solidFill>
                <a:srgbClr val="000066"/>
              </a:solidFill>
            </a:endParaRPr>
          </a:p>
          <a:p>
            <a:pPr algn="ctr"/>
            <a:r>
              <a:rPr lang="en-GB" sz="2400" b="1" dirty="0">
                <a:solidFill>
                  <a:srgbClr val="2D8B2F"/>
                </a:solidFill>
              </a:rPr>
              <a:t>Environment</a:t>
            </a:r>
          </a:p>
        </p:txBody>
      </p:sp>
      <p:grpSp>
        <p:nvGrpSpPr>
          <p:cNvPr id="2" name="Group 12"/>
          <p:cNvGrpSpPr>
            <a:grpSpLocks/>
          </p:cNvGrpSpPr>
          <p:nvPr/>
        </p:nvGrpSpPr>
        <p:grpSpPr bwMode="auto">
          <a:xfrm>
            <a:off x="1331913" y="3141663"/>
            <a:ext cx="2736850" cy="1655762"/>
            <a:chOff x="1020" y="1979"/>
            <a:chExt cx="1724" cy="1043"/>
          </a:xfrm>
        </p:grpSpPr>
        <p:sp>
          <p:nvSpPr>
            <p:cNvPr id="16396" name="AutoShape 5"/>
            <p:cNvSpPr>
              <a:spLocks noChangeArrowheads="1"/>
            </p:cNvSpPr>
            <p:nvPr/>
          </p:nvSpPr>
          <p:spPr bwMode="auto">
            <a:xfrm>
              <a:off x="1020" y="1979"/>
              <a:ext cx="1406" cy="1043"/>
            </a:xfrm>
            <a:prstGeom prst="curvedRightArrow">
              <a:avLst>
                <a:gd name="adj1" fmla="val 20000"/>
                <a:gd name="adj2" fmla="val 40000"/>
                <a:gd name="adj3" fmla="val 44934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16397" name="Text Box 7"/>
            <p:cNvSpPr txBox="1">
              <a:spLocks noChangeArrowheads="1"/>
            </p:cNvSpPr>
            <p:nvPr/>
          </p:nvSpPr>
          <p:spPr bwMode="auto">
            <a:xfrm>
              <a:off x="1292" y="2337"/>
              <a:ext cx="1452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bg2"/>
                  </a:solidFill>
                  <a:latin typeface="Arial" pitchFamily="34" charset="0"/>
                  <a:ea typeface="ＭＳ Ｐゴシック" pitchFamily="34" charset="-128"/>
                </a:defRPr>
              </a:lvl1pPr>
              <a:lvl2pPr marL="742950" indent="-285750" eaLnBrk="0" hangingPunct="0">
                <a:defRPr>
                  <a:solidFill>
                    <a:schemeClr val="bg2"/>
                  </a:solidFill>
                  <a:latin typeface="Arial" pitchFamily="34" charset="0"/>
                  <a:ea typeface="ＭＳ Ｐゴシック" pitchFamily="34" charset="-128"/>
                </a:defRPr>
              </a:lvl2pPr>
              <a:lvl3pPr marL="1143000" indent="-228600" eaLnBrk="0" hangingPunct="0">
                <a:defRPr>
                  <a:solidFill>
                    <a:schemeClr val="bg2"/>
                  </a:solidFill>
                  <a:latin typeface="Arial" pitchFamily="34" charset="0"/>
                  <a:ea typeface="ＭＳ Ｐゴシック" pitchFamily="34" charset="-128"/>
                </a:defRPr>
              </a:lvl3pPr>
              <a:lvl4pPr marL="1600200" indent="-228600" eaLnBrk="0" hangingPunct="0">
                <a:defRPr>
                  <a:solidFill>
                    <a:schemeClr val="bg2"/>
                  </a:solidFill>
                  <a:latin typeface="Arial" pitchFamily="34" charset="0"/>
                  <a:ea typeface="ＭＳ Ｐゴシック" pitchFamily="34" charset="-128"/>
                </a:defRPr>
              </a:lvl4pPr>
              <a:lvl5pPr marL="2057400" indent="-228600" eaLnBrk="0" hangingPunct="0">
                <a:defRPr>
                  <a:solidFill>
                    <a:schemeClr val="bg2"/>
                  </a:solidFill>
                  <a:latin typeface="Arial" pitchFamily="34" charset="0"/>
                  <a:ea typeface="ＭＳ Ｐゴシック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bg2"/>
                  </a:solidFill>
                  <a:latin typeface="Arial" pitchFamily="34" charset="0"/>
                  <a:ea typeface="ＭＳ Ｐゴシック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bg2"/>
                  </a:solidFill>
                  <a:latin typeface="Arial" pitchFamily="34" charset="0"/>
                  <a:ea typeface="ＭＳ Ｐゴシック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bg2"/>
                  </a:solidFill>
                  <a:latin typeface="Arial" pitchFamily="34" charset="0"/>
                  <a:ea typeface="ＭＳ Ｐゴシック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bg2"/>
                  </a:solidFill>
                  <a:latin typeface="Arial" pitchFamily="34" charset="0"/>
                  <a:ea typeface="ＭＳ Ｐゴシック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1800" b="1" dirty="0">
                  <a:solidFill>
                    <a:srgbClr val="000066"/>
                  </a:solidFill>
                </a:rPr>
                <a:t>Impacts generated</a:t>
              </a:r>
            </a:p>
          </p:txBody>
        </p:sp>
      </p:grpSp>
      <p:sp>
        <p:nvSpPr>
          <p:cNvPr id="471050" name="AutoShape 10"/>
          <p:cNvSpPr>
            <a:spLocks noChangeArrowheads="1"/>
          </p:cNvSpPr>
          <p:nvPr/>
        </p:nvSpPr>
        <p:spPr bwMode="auto">
          <a:xfrm>
            <a:off x="468313" y="2636838"/>
            <a:ext cx="1655762" cy="792162"/>
          </a:xfrm>
          <a:prstGeom prst="wedgeRoundRectCallout">
            <a:avLst>
              <a:gd name="adj1" fmla="val 86431"/>
              <a:gd name="adj2" fmla="val 103481"/>
              <a:gd name="adj3" fmla="val 16667"/>
            </a:avLst>
          </a:prstGeom>
          <a:solidFill>
            <a:srgbClr val="57B826"/>
          </a:solidFill>
          <a:ln w="9525">
            <a:solidFill>
              <a:srgbClr val="000066"/>
            </a:solidFill>
            <a:miter lim="800000"/>
            <a:headEnd/>
            <a:tailEnd/>
          </a:ln>
        </p:spPr>
        <p:txBody>
          <a:bodyPr/>
          <a:lstStyle/>
          <a:p>
            <a:r>
              <a:rPr lang="en-GB" sz="1600" b="1">
                <a:solidFill>
                  <a:srgbClr val="000066"/>
                </a:solidFill>
              </a:rPr>
              <a:t>EIA / Formulation study</a:t>
            </a:r>
          </a:p>
        </p:txBody>
      </p:sp>
      <p:grpSp>
        <p:nvGrpSpPr>
          <p:cNvPr id="3" name="Group 15"/>
          <p:cNvGrpSpPr>
            <a:grpSpLocks/>
          </p:cNvGrpSpPr>
          <p:nvPr/>
        </p:nvGrpSpPr>
        <p:grpSpPr bwMode="auto">
          <a:xfrm>
            <a:off x="5003800" y="2924175"/>
            <a:ext cx="3097213" cy="1800225"/>
            <a:chOff x="2925" y="1842"/>
            <a:chExt cx="1951" cy="1134"/>
          </a:xfrm>
        </p:grpSpPr>
        <p:sp>
          <p:nvSpPr>
            <p:cNvPr id="16394" name="AutoShape 16"/>
            <p:cNvSpPr>
              <a:spLocks noChangeArrowheads="1"/>
            </p:cNvSpPr>
            <p:nvPr/>
          </p:nvSpPr>
          <p:spPr bwMode="auto">
            <a:xfrm rot="10800000">
              <a:off x="3334" y="1842"/>
              <a:ext cx="1542" cy="1134"/>
            </a:xfrm>
            <a:prstGeom prst="curvedRightArrow">
              <a:avLst>
                <a:gd name="adj1" fmla="val 20000"/>
                <a:gd name="adj2" fmla="val 40000"/>
                <a:gd name="adj3" fmla="val 45326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16395" name="Text Box 17"/>
            <p:cNvSpPr txBox="1">
              <a:spLocks noChangeArrowheads="1"/>
            </p:cNvSpPr>
            <p:nvPr/>
          </p:nvSpPr>
          <p:spPr bwMode="auto">
            <a:xfrm>
              <a:off x="2925" y="2337"/>
              <a:ext cx="1860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bg2"/>
                  </a:solidFill>
                  <a:latin typeface="Arial" pitchFamily="34" charset="0"/>
                  <a:ea typeface="ＭＳ Ｐゴシック" pitchFamily="34" charset="-128"/>
                </a:defRPr>
              </a:lvl1pPr>
              <a:lvl2pPr marL="742950" indent="-285750" eaLnBrk="0" hangingPunct="0">
                <a:defRPr>
                  <a:solidFill>
                    <a:schemeClr val="bg2"/>
                  </a:solidFill>
                  <a:latin typeface="Arial" pitchFamily="34" charset="0"/>
                  <a:ea typeface="ＭＳ Ｐゴシック" pitchFamily="34" charset="-128"/>
                </a:defRPr>
              </a:lvl2pPr>
              <a:lvl3pPr marL="1143000" indent="-228600" eaLnBrk="0" hangingPunct="0">
                <a:defRPr>
                  <a:solidFill>
                    <a:schemeClr val="bg2"/>
                  </a:solidFill>
                  <a:latin typeface="Arial" pitchFamily="34" charset="0"/>
                  <a:ea typeface="ＭＳ Ｐゴシック" pitchFamily="34" charset="-128"/>
                </a:defRPr>
              </a:lvl3pPr>
              <a:lvl4pPr marL="1600200" indent="-228600" eaLnBrk="0" hangingPunct="0">
                <a:defRPr>
                  <a:solidFill>
                    <a:schemeClr val="bg2"/>
                  </a:solidFill>
                  <a:latin typeface="Arial" pitchFamily="34" charset="0"/>
                  <a:ea typeface="ＭＳ Ｐゴシック" pitchFamily="34" charset="-128"/>
                </a:defRPr>
              </a:lvl4pPr>
              <a:lvl5pPr marL="2057400" indent="-228600" eaLnBrk="0" hangingPunct="0">
                <a:defRPr>
                  <a:solidFill>
                    <a:schemeClr val="bg2"/>
                  </a:solidFill>
                  <a:latin typeface="Arial" pitchFamily="34" charset="0"/>
                  <a:ea typeface="ＭＳ Ｐゴシック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bg2"/>
                  </a:solidFill>
                  <a:latin typeface="Arial" pitchFamily="34" charset="0"/>
                  <a:ea typeface="ＭＳ Ｐゴシック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bg2"/>
                  </a:solidFill>
                  <a:latin typeface="Arial" pitchFamily="34" charset="0"/>
                  <a:ea typeface="ＭＳ Ｐゴシック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bg2"/>
                  </a:solidFill>
                  <a:latin typeface="Arial" pitchFamily="34" charset="0"/>
                  <a:ea typeface="ＭＳ Ｐゴシック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bg2"/>
                  </a:solidFill>
                  <a:latin typeface="Arial" pitchFamily="34" charset="0"/>
                  <a:ea typeface="ＭＳ Ｐゴシック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1800" b="1">
                  <a:solidFill>
                    <a:srgbClr val="000066"/>
                  </a:solidFill>
                </a:rPr>
                <a:t>Opp., risks &amp; constraints</a:t>
              </a:r>
            </a:p>
          </p:txBody>
        </p:sp>
      </p:grpSp>
      <p:sp>
        <p:nvSpPr>
          <p:cNvPr id="471051" name="AutoShape 11"/>
          <p:cNvSpPr>
            <a:spLocks noChangeArrowheads="1"/>
          </p:cNvSpPr>
          <p:nvPr/>
        </p:nvSpPr>
        <p:spPr bwMode="auto">
          <a:xfrm>
            <a:off x="7019924" y="2133600"/>
            <a:ext cx="1800547" cy="790575"/>
          </a:xfrm>
          <a:prstGeom prst="wedgeRoundRectCallout">
            <a:avLst>
              <a:gd name="adj1" fmla="val -100630"/>
              <a:gd name="adj2" fmla="val 181704"/>
              <a:gd name="adj3" fmla="val 16667"/>
            </a:avLst>
          </a:prstGeom>
          <a:solidFill>
            <a:srgbClr val="57B826"/>
          </a:solidFill>
          <a:ln w="9525">
            <a:solidFill>
              <a:srgbClr val="000066"/>
            </a:solidFill>
            <a:miter lim="800000"/>
            <a:headEnd/>
            <a:tailEnd/>
          </a:ln>
        </p:spPr>
        <p:txBody>
          <a:bodyPr/>
          <a:lstStyle/>
          <a:p>
            <a:r>
              <a:rPr lang="en-GB" sz="1600" b="1" dirty="0">
                <a:solidFill>
                  <a:srgbClr val="000066"/>
                </a:solidFill>
              </a:rPr>
              <a:t>EIA / Formulation study</a:t>
            </a:r>
          </a:p>
        </p:txBody>
      </p:sp>
    </p:spTree>
    <p:extLst>
      <p:ext uri="{BB962C8B-B14F-4D97-AF65-F5344CB8AC3E}">
        <p14:creationId xmlns:p14="http://schemas.microsoft.com/office/powerpoint/2010/main" val="25190306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1050" grpId="0" animBg="1"/>
      <p:bldP spid="471051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68313" y="6237288"/>
            <a:ext cx="2895600" cy="4762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lnSpc>
                <a:spcPts val="1400"/>
              </a:lnSpc>
            </a:pPr>
            <a:fld id="{58E3F4C8-5BA0-4BB2-A458-B124E967E145}" type="slidenum">
              <a:rPr lang="fr-FR" smtClean="0">
                <a:solidFill>
                  <a:srgbClr val="00A6C8"/>
                </a:solidFill>
                <a:latin typeface="Verdana" pitchFamily="34" charset="0"/>
              </a:rPr>
              <a:pPr algn="l">
                <a:lnSpc>
                  <a:spcPts val="1400"/>
                </a:lnSpc>
              </a:pPr>
              <a:t>14</a:t>
            </a:fld>
            <a:endParaRPr lang="fr-FR" smtClean="0">
              <a:solidFill>
                <a:srgbClr val="00A6C8"/>
              </a:solidFill>
              <a:latin typeface="Verdana" pitchFamily="34" charset="0"/>
            </a:endParaRPr>
          </a:p>
        </p:txBody>
      </p:sp>
      <p:sp>
        <p:nvSpPr>
          <p:cNvPr id="17411" name="Rectangle 2"/>
          <p:cNvSpPr>
            <a:spLocks noGrp="1" noChangeArrowheads="1"/>
          </p:cNvSpPr>
          <p:nvPr>
            <p:ph type="title"/>
          </p:nvPr>
        </p:nvSpPr>
        <p:spPr>
          <a:xfrm>
            <a:off x="142875" y="0"/>
            <a:ext cx="7786688" cy="1143000"/>
          </a:xfrm>
        </p:spPr>
        <p:txBody>
          <a:bodyPr/>
          <a:lstStyle/>
          <a:p>
            <a:pPr indent="0" eaLnBrk="1" hangingPunct="1"/>
            <a:r>
              <a:rPr lang="en-GB" dirty="0" smtClean="0">
                <a:solidFill>
                  <a:schemeClr val="bg1"/>
                </a:solidFill>
                <a:ea typeface="ＭＳ Ｐゴシック" pitchFamily="34" charset="-128"/>
              </a:rPr>
              <a:t>Reminder: what is an EIA?</a:t>
            </a:r>
          </a:p>
        </p:txBody>
      </p:sp>
      <p:sp>
        <p:nvSpPr>
          <p:cNvPr id="4782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14313" y="1071563"/>
            <a:ext cx="8229600" cy="5114925"/>
          </a:xfrm>
        </p:spPr>
        <p:txBody>
          <a:bodyPr/>
          <a:lstStyle/>
          <a:p>
            <a:pPr eaLnBrk="1" hangingPunct="1">
              <a:spcBef>
                <a:spcPts val="1200"/>
              </a:spcBef>
              <a:spcAft>
                <a:spcPts val="600"/>
              </a:spcAft>
            </a:pPr>
            <a:r>
              <a:rPr lang="en-GB" sz="2800" dirty="0" smtClean="0">
                <a:ea typeface="ＭＳ Ｐゴシック" pitchFamily="34" charset="-128"/>
              </a:rPr>
              <a:t>An </a:t>
            </a:r>
            <a:r>
              <a:rPr lang="en-GB" sz="2800" i="1" dirty="0" smtClean="0">
                <a:ea typeface="ＭＳ Ｐゴシック" pitchFamily="34" charset="-128"/>
              </a:rPr>
              <a:t>ex ante</a:t>
            </a:r>
            <a:r>
              <a:rPr lang="en-GB" sz="2800" dirty="0" smtClean="0">
                <a:ea typeface="ＭＳ Ｐゴシック" pitchFamily="34" charset="-128"/>
              </a:rPr>
              <a:t> assessment of the environmental impacts of a specific project, in order to:</a:t>
            </a:r>
          </a:p>
          <a:p>
            <a:pPr lvl="1" eaLnBrk="1" hangingPunct="1">
              <a:spcBef>
                <a:spcPts val="1200"/>
              </a:spcBef>
              <a:spcAft>
                <a:spcPts val="600"/>
              </a:spcAft>
            </a:pPr>
            <a:r>
              <a:rPr lang="en-GB" sz="2400" dirty="0" smtClean="0">
                <a:ea typeface="ＭＳ Ｐゴシック" pitchFamily="34" charset="-128"/>
              </a:rPr>
              <a:t>Reduce environmental damage by means of preventive measures</a:t>
            </a:r>
          </a:p>
          <a:p>
            <a:pPr lvl="1" eaLnBrk="1" hangingPunct="1">
              <a:spcBef>
                <a:spcPts val="1200"/>
              </a:spcBef>
              <a:spcAft>
                <a:spcPts val="600"/>
              </a:spcAft>
            </a:pPr>
            <a:r>
              <a:rPr lang="en-GB" sz="2400" dirty="0" smtClean="0">
                <a:ea typeface="ＭＳ Ｐゴシック" pitchFamily="34" charset="-128"/>
              </a:rPr>
              <a:t>And/or optimise positive impacts</a:t>
            </a:r>
          </a:p>
          <a:p>
            <a:pPr eaLnBrk="1" hangingPunct="1">
              <a:spcBef>
                <a:spcPts val="1200"/>
              </a:spcBef>
              <a:spcAft>
                <a:spcPts val="600"/>
              </a:spcAft>
            </a:pPr>
            <a:endParaRPr lang="en-GB" sz="2800" dirty="0" smtClean="0">
              <a:ea typeface="ＭＳ Ｐゴシック" pitchFamily="34" charset="-128"/>
            </a:endParaRPr>
          </a:p>
          <a:p>
            <a:pPr eaLnBrk="1" hangingPunct="1">
              <a:spcBef>
                <a:spcPts val="1200"/>
              </a:spcBef>
              <a:spcAft>
                <a:spcPts val="600"/>
              </a:spcAft>
            </a:pPr>
            <a:r>
              <a:rPr lang="en-GB" sz="2800" dirty="0" smtClean="0">
                <a:ea typeface="ＭＳ Ｐゴシック" pitchFamily="34" charset="-128"/>
              </a:rPr>
              <a:t>An EIA includes:</a:t>
            </a:r>
          </a:p>
          <a:p>
            <a:pPr lvl="1" eaLnBrk="1" hangingPunct="1">
              <a:spcBef>
                <a:spcPts val="1200"/>
              </a:spcBef>
              <a:spcAft>
                <a:spcPts val="600"/>
              </a:spcAft>
            </a:pPr>
            <a:r>
              <a:rPr lang="en-GB" sz="2400" dirty="0" smtClean="0">
                <a:ea typeface="ＭＳ Ｐゴシック" pitchFamily="34" charset="-128"/>
              </a:rPr>
              <a:t>Technical and scientific studies</a:t>
            </a:r>
          </a:p>
          <a:p>
            <a:pPr lvl="1" eaLnBrk="1" hangingPunct="1">
              <a:spcBef>
                <a:spcPts val="1200"/>
              </a:spcBef>
              <a:spcAft>
                <a:spcPts val="600"/>
              </a:spcAft>
            </a:pPr>
            <a:r>
              <a:rPr lang="en-GB" sz="2400" dirty="0" smtClean="0">
                <a:ea typeface="ＭＳ Ｐゴシック" pitchFamily="34" charset="-128"/>
              </a:rPr>
              <a:t>A process of stakeholder consultation</a:t>
            </a:r>
          </a:p>
        </p:txBody>
      </p:sp>
    </p:spTree>
    <p:extLst>
      <p:ext uri="{BB962C8B-B14F-4D97-AF65-F5344CB8AC3E}">
        <p14:creationId xmlns:p14="http://schemas.microsoft.com/office/powerpoint/2010/main" val="23091231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82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82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82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8211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>
          <a:xfrm>
            <a:off x="395288" y="1052736"/>
            <a:ext cx="8229600" cy="936625"/>
          </a:xfrm>
        </p:spPr>
        <p:txBody>
          <a:bodyPr/>
          <a:lstStyle/>
          <a:p>
            <a:r>
              <a:rPr lang="en-US" sz="2800" dirty="0" smtClean="0">
                <a:ea typeface="ＭＳ Ｐゴシック" pitchFamily="34" charset="-128"/>
              </a:rPr>
              <a:t>EIA example : Kyrgyzstan road EIA</a:t>
            </a:r>
          </a:p>
        </p:txBody>
      </p:sp>
      <p:sp>
        <p:nvSpPr>
          <p:cNvPr id="18435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/>
            <a:fld id="{ABAEDDBC-F027-4D05-96A2-E4F932CE4997}" type="slidenum">
              <a:rPr lang="en-GB" smtClean="0">
                <a:solidFill>
                  <a:srgbClr val="00A6C8"/>
                </a:solidFill>
                <a:latin typeface="Verdana" pitchFamily="34" charset="0"/>
              </a:rPr>
              <a:pPr eaLnBrk="1" hangingPunct="1"/>
              <a:t>15</a:t>
            </a:fld>
            <a:endParaRPr lang="en-GB" smtClean="0">
              <a:solidFill>
                <a:srgbClr val="00A6C8"/>
              </a:solidFill>
              <a:latin typeface="Verdana" pitchFamily="34" charset="0"/>
            </a:endParaRPr>
          </a:p>
        </p:txBody>
      </p:sp>
      <p:pic>
        <p:nvPicPr>
          <p:cNvPr id="18436" name="Content Placeholder 5" descr="EIA cover .tiff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76675" r="-76675"/>
          <a:stretch>
            <a:fillRect/>
          </a:stretch>
        </p:blipFill>
        <p:spPr>
          <a:xfrm>
            <a:off x="457200" y="1844824"/>
            <a:ext cx="8229600" cy="4953000"/>
          </a:xfrm>
        </p:spPr>
      </p:pic>
    </p:spTree>
    <p:extLst>
      <p:ext uri="{BB962C8B-B14F-4D97-AF65-F5344CB8AC3E}">
        <p14:creationId xmlns:p14="http://schemas.microsoft.com/office/powerpoint/2010/main" val="38249780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68313" y="6237288"/>
            <a:ext cx="2895600" cy="4762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lnSpc>
                <a:spcPts val="1400"/>
              </a:lnSpc>
            </a:pPr>
            <a:fld id="{DB15EAFB-D700-414A-9B69-5BC866337B6B}" type="slidenum">
              <a:rPr lang="fr-FR" smtClean="0">
                <a:solidFill>
                  <a:srgbClr val="00A6C8"/>
                </a:solidFill>
                <a:latin typeface="Verdana" pitchFamily="34" charset="0"/>
              </a:rPr>
              <a:pPr algn="l">
                <a:lnSpc>
                  <a:spcPts val="1400"/>
                </a:lnSpc>
              </a:pPr>
              <a:t>16</a:t>
            </a:fld>
            <a:endParaRPr lang="fr-FR" smtClean="0">
              <a:solidFill>
                <a:srgbClr val="00A6C8"/>
              </a:solidFill>
              <a:latin typeface="Verdana" pitchFamily="34" charset="0"/>
            </a:endParaRPr>
          </a:p>
        </p:txBody>
      </p:sp>
      <p:sp>
        <p:nvSpPr>
          <p:cNvPr id="20483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7775575" cy="942975"/>
          </a:xfrm>
        </p:spPr>
        <p:txBody>
          <a:bodyPr/>
          <a:lstStyle/>
          <a:p>
            <a:pPr indent="0" eaLnBrk="1" hangingPunct="1"/>
            <a:r>
              <a:rPr lang="en-GB" dirty="0" smtClean="0">
                <a:solidFill>
                  <a:schemeClr val="bg1"/>
                </a:solidFill>
                <a:ea typeface="ＭＳ Ｐゴシック" pitchFamily="34" charset="-128"/>
              </a:rPr>
              <a:t>Key stages in an EIA</a:t>
            </a:r>
          </a:p>
        </p:txBody>
      </p:sp>
      <p:sp>
        <p:nvSpPr>
          <p:cNvPr id="4802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85750" y="1214438"/>
            <a:ext cx="8553450" cy="5286375"/>
          </a:xfrm>
        </p:spPr>
        <p:txBody>
          <a:bodyPr/>
          <a:lstStyle/>
          <a:p>
            <a:pPr marL="381000" indent="-381000" eaLnBrk="1" hangingPunct="1">
              <a:lnSpc>
                <a:spcPct val="90000"/>
              </a:lnSpc>
              <a:spcBef>
                <a:spcPts val="600"/>
              </a:spcBef>
              <a:buFontTx/>
              <a:buAutoNum type="arabicPeriod"/>
            </a:pPr>
            <a:r>
              <a:rPr lang="en-GB" dirty="0" smtClean="0">
                <a:ea typeface="ＭＳ Ｐゴシック" pitchFamily="34" charset="-128"/>
              </a:rPr>
              <a:t>1. Screening </a:t>
            </a:r>
            <a:r>
              <a:rPr lang="en-GB" i="1" dirty="0" smtClean="0">
                <a:ea typeface="ＭＳ Ｐゴシック" pitchFamily="34" charset="-128"/>
              </a:rPr>
              <a:t>(during the identification phase)</a:t>
            </a:r>
          </a:p>
          <a:p>
            <a:pPr marL="381000" indent="-381000" eaLnBrk="1" hangingPunct="1">
              <a:lnSpc>
                <a:spcPct val="90000"/>
              </a:lnSpc>
              <a:spcBef>
                <a:spcPts val="600"/>
              </a:spcBef>
              <a:buFontTx/>
              <a:buAutoNum type="arabicPeriod"/>
            </a:pPr>
            <a:r>
              <a:rPr lang="en-GB" dirty="0" smtClean="0">
                <a:ea typeface="ＭＳ Ｐゴシック" pitchFamily="34" charset="-128"/>
              </a:rPr>
              <a:t>2. Scoping study</a:t>
            </a:r>
          </a:p>
          <a:p>
            <a:pPr marL="865188" lvl="1" indent="-342900" eaLnBrk="1" hangingPunct="1">
              <a:lnSpc>
                <a:spcPct val="90000"/>
              </a:lnSpc>
              <a:spcBef>
                <a:spcPts val="600"/>
              </a:spcBef>
              <a:buClr>
                <a:srgbClr val="57B826"/>
              </a:buClr>
            </a:pPr>
            <a:r>
              <a:rPr lang="en-GB" dirty="0" smtClean="0">
                <a:ea typeface="ＭＳ Ｐゴシック" pitchFamily="34" charset="-128"/>
              </a:rPr>
              <a:t>Project and its alternatives, constraints, legal and institutional framework, stakeholders, project-environment interactions, scope of the study, methodology, time frame, costs, means</a:t>
            </a:r>
          </a:p>
          <a:p>
            <a:pPr marL="381000" indent="-381000" eaLnBrk="1" hangingPunct="1">
              <a:lnSpc>
                <a:spcPct val="90000"/>
              </a:lnSpc>
              <a:spcBef>
                <a:spcPts val="600"/>
              </a:spcBef>
              <a:buFontTx/>
              <a:buNone/>
            </a:pPr>
            <a:r>
              <a:rPr lang="en-GB" dirty="0" smtClean="0">
                <a:ea typeface="ＭＳ Ｐゴシック" pitchFamily="34" charset="-128"/>
              </a:rPr>
              <a:t>	3. EIA study</a:t>
            </a:r>
          </a:p>
          <a:p>
            <a:pPr marL="865188" lvl="1" indent="-342900" eaLnBrk="1" hangingPunct="1">
              <a:lnSpc>
                <a:spcPct val="90000"/>
              </a:lnSpc>
              <a:spcBef>
                <a:spcPts val="600"/>
              </a:spcBef>
              <a:buClr>
                <a:srgbClr val="57B826"/>
              </a:buClr>
            </a:pPr>
            <a:r>
              <a:rPr lang="en-GB" u="sng" dirty="0" smtClean="0">
                <a:ea typeface="ＭＳ Ｐゴシック" pitchFamily="34" charset="-128"/>
              </a:rPr>
              <a:t>Identification</a:t>
            </a:r>
            <a:r>
              <a:rPr lang="en-GB" dirty="0" smtClean="0">
                <a:ea typeface="ＭＳ Ｐゴシック" pitchFamily="34" charset="-128"/>
              </a:rPr>
              <a:t> then </a:t>
            </a:r>
            <a:r>
              <a:rPr lang="en-GB" u="sng" dirty="0" smtClean="0">
                <a:ea typeface="ＭＳ Ｐゴシック" pitchFamily="34" charset="-128"/>
              </a:rPr>
              <a:t>evaluation</a:t>
            </a:r>
            <a:r>
              <a:rPr lang="en-GB" dirty="0" smtClean="0">
                <a:ea typeface="ＭＳ Ｐゴシック" pitchFamily="34" charset="-128"/>
              </a:rPr>
              <a:t> of significant environmental impacts (project and possible alternatives)</a:t>
            </a:r>
          </a:p>
          <a:p>
            <a:pPr marL="865188" lvl="1" indent="-342900" eaLnBrk="1" hangingPunct="1">
              <a:lnSpc>
                <a:spcPct val="90000"/>
              </a:lnSpc>
              <a:spcBef>
                <a:spcPts val="600"/>
              </a:spcBef>
              <a:buClr>
                <a:srgbClr val="57B826"/>
              </a:buClr>
            </a:pPr>
            <a:r>
              <a:rPr lang="en-GB" dirty="0" smtClean="0">
                <a:ea typeface="ＭＳ Ｐゴシック" pitchFamily="34" charset="-128"/>
              </a:rPr>
              <a:t>Mitigation/optimisation measures and recommendations, incl. </a:t>
            </a:r>
            <a:r>
              <a:rPr lang="en-GB" u="sng" dirty="0" smtClean="0">
                <a:ea typeface="ＭＳ Ｐゴシック" pitchFamily="34" charset="-128"/>
              </a:rPr>
              <a:t>Environmental Management Plan</a:t>
            </a:r>
            <a:r>
              <a:rPr lang="en-GB" dirty="0" smtClean="0">
                <a:ea typeface="ＭＳ Ｐゴシック" pitchFamily="34" charset="-128"/>
              </a:rPr>
              <a:t>, residual impacts</a:t>
            </a:r>
          </a:p>
          <a:p>
            <a:pPr marL="381000" indent="-381000" eaLnBrk="1" hangingPunct="1">
              <a:lnSpc>
                <a:spcPct val="90000"/>
              </a:lnSpc>
              <a:spcBef>
                <a:spcPts val="600"/>
              </a:spcBef>
              <a:buClr>
                <a:srgbClr val="57B826"/>
              </a:buClr>
              <a:buFontTx/>
              <a:buNone/>
            </a:pPr>
            <a:endParaRPr lang="en-GB" u="sng" dirty="0" smtClean="0">
              <a:ea typeface="ＭＳ Ｐゴシック" pitchFamily="34" charset="-128"/>
            </a:endParaRPr>
          </a:p>
          <a:p>
            <a:pPr marL="381000" indent="-381000" eaLnBrk="1" hangingPunct="1">
              <a:lnSpc>
                <a:spcPct val="90000"/>
              </a:lnSpc>
              <a:spcBef>
                <a:spcPts val="600"/>
              </a:spcBef>
              <a:buClr>
                <a:srgbClr val="57B826"/>
              </a:buClr>
              <a:buFontTx/>
              <a:buNone/>
            </a:pPr>
            <a:r>
              <a:rPr lang="en-GB" u="sng" dirty="0" smtClean="0">
                <a:ea typeface="ＭＳ Ｐゴシック" pitchFamily="34" charset="-128"/>
              </a:rPr>
              <a:t>Stakeholder participation</a:t>
            </a:r>
            <a:r>
              <a:rPr lang="en-GB" dirty="0" smtClean="0">
                <a:ea typeface="ＭＳ Ｐゴシック" pitchFamily="34" charset="-128"/>
              </a:rPr>
              <a:t> is required.</a:t>
            </a:r>
          </a:p>
          <a:p>
            <a:pPr marL="381000" indent="-381000" eaLnBrk="1" hangingPunct="1">
              <a:lnSpc>
                <a:spcPct val="90000"/>
              </a:lnSpc>
              <a:spcBef>
                <a:spcPts val="600"/>
              </a:spcBef>
              <a:buClr>
                <a:srgbClr val="57B826"/>
              </a:buClr>
              <a:buFontTx/>
              <a:buNone/>
            </a:pPr>
            <a:r>
              <a:rPr lang="en-GB" dirty="0" smtClean="0">
                <a:ea typeface="ＭＳ Ｐゴシック" pitchFamily="34" charset="-128"/>
              </a:rPr>
              <a:t>The competent authority makes the final decision.</a:t>
            </a:r>
          </a:p>
        </p:txBody>
      </p:sp>
    </p:spTree>
    <p:extLst>
      <p:ext uri="{BB962C8B-B14F-4D97-AF65-F5344CB8AC3E}">
        <p14:creationId xmlns:p14="http://schemas.microsoft.com/office/powerpoint/2010/main" val="260431916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02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02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02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02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02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025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025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68313" y="6237288"/>
            <a:ext cx="2895600" cy="4762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lnSpc>
                <a:spcPts val="1400"/>
              </a:lnSpc>
            </a:pPr>
            <a:fld id="{852F36BC-6CA0-4D6F-9AE5-8C6D1A949485}" type="slidenum">
              <a:rPr lang="fr-FR" smtClean="0">
                <a:solidFill>
                  <a:srgbClr val="00A6C8"/>
                </a:solidFill>
                <a:latin typeface="Verdana" pitchFamily="34" charset="0"/>
              </a:rPr>
              <a:pPr algn="l">
                <a:lnSpc>
                  <a:spcPts val="1400"/>
                </a:lnSpc>
              </a:pPr>
              <a:t>17</a:t>
            </a:fld>
            <a:endParaRPr lang="fr-FR" smtClean="0">
              <a:solidFill>
                <a:srgbClr val="00A6C8"/>
              </a:solidFill>
              <a:latin typeface="Verdana" pitchFamily="34" charset="0"/>
            </a:endParaRPr>
          </a:p>
        </p:txBody>
      </p:sp>
      <p:sp>
        <p:nvSpPr>
          <p:cNvPr id="21507" name="Rectangle 2"/>
          <p:cNvSpPr>
            <a:spLocks noGrp="1" noChangeArrowheads="1"/>
          </p:cNvSpPr>
          <p:nvPr>
            <p:ph type="title"/>
          </p:nvPr>
        </p:nvSpPr>
        <p:spPr>
          <a:xfrm>
            <a:off x="214313" y="44624"/>
            <a:ext cx="7786687" cy="1143000"/>
          </a:xfrm>
        </p:spPr>
        <p:txBody>
          <a:bodyPr/>
          <a:lstStyle/>
          <a:p>
            <a:pPr indent="0" eaLnBrk="1" hangingPunct="1"/>
            <a:r>
              <a:rPr lang="en-GB" dirty="0" smtClean="0">
                <a:solidFill>
                  <a:schemeClr val="bg1"/>
                </a:solidFill>
                <a:ea typeface="ＭＳ Ｐゴシック" pitchFamily="34" charset="-128"/>
              </a:rPr>
              <a:t>Evaluation of project impacts</a:t>
            </a:r>
          </a:p>
        </p:txBody>
      </p:sp>
      <p:sp>
        <p:nvSpPr>
          <p:cNvPr id="4843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14313" y="838200"/>
            <a:ext cx="8715375" cy="5805488"/>
          </a:xfrm>
        </p:spPr>
        <p:txBody>
          <a:bodyPr/>
          <a:lstStyle/>
          <a:p>
            <a:pPr eaLnBrk="1" hangingPunct="1">
              <a:spcBef>
                <a:spcPts val="600"/>
              </a:spcBef>
              <a:spcAft>
                <a:spcPts val="600"/>
              </a:spcAft>
            </a:pPr>
            <a:r>
              <a:rPr lang="en-GB" dirty="0" smtClean="0">
                <a:ea typeface="ＭＳ Ｐゴシック" pitchFamily="34" charset="-128"/>
              </a:rPr>
              <a:t>Impacts can be characterised using various criteria, e.g.:</a:t>
            </a:r>
          </a:p>
          <a:p>
            <a:pPr lvl="1" eaLnBrk="1" hangingPunct="1">
              <a:spcBef>
                <a:spcPts val="600"/>
              </a:spcBef>
              <a:spcAft>
                <a:spcPts val="600"/>
              </a:spcAft>
            </a:pPr>
            <a:r>
              <a:rPr lang="en-GB" dirty="0" smtClean="0">
                <a:ea typeface="ＭＳ Ｐゴシック" pitchFamily="34" charset="-128"/>
              </a:rPr>
              <a:t>Direct or indirect</a:t>
            </a:r>
          </a:p>
          <a:p>
            <a:pPr lvl="1" eaLnBrk="1" hangingPunct="1">
              <a:spcBef>
                <a:spcPts val="600"/>
              </a:spcBef>
              <a:spcAft>
                <a:spcPts val="600"/>
              </a:spcAft>
            </a:pPr>
            <a:r>
              <a:rPr lang="en-GB" dirty="0" smtClean="0">
                <a:ea typeface="ＭＳ Ｐゴシック" pitchFamily="34" charset="-128"/>
              </a:rPr>
              <a:t>Positive or negative</a:t>
            </a:r>
          </a:p>
          <a:p>
            <a:pPr lvl="1" eaLnBrk="1" hangingPunct="1">
              <a:spcBef>
                <a:spcPts val="600"/>
              </a:spcBef>
              <a:spcAft>
                <a:spcPts val="600"/>
              </a:spcAft>
            </a:pPr>
            <a:r>
              <a:rPr lang="en-GB" dirty="0" smtClean="0">
                <a:ea typeface="ＭＳ Ｐゴシック" pitchFamily="34" charset="-128"/>
              </a:rPr>
              <a:t>Temporary or permanent</a:t>
            </a:r>
          </a:p>
          <a:p>
            <a:pPr lvl="1" eaLnBrk="1" hangingPunct="1">
              <a:spcBef>
                <a:spcPts val="600"/>
              </a:spcBef>
              <a:spcAft>
                <a:spcPts val="600"/>
              </a:spcAft>
            </a:pPr>
            <a:r>
              <a:rPr lang="en-GB" dirty="0" smtClean="0">
                <a:ea typeface="ＭＳ Ｐゴシック" pitchFamily="34" charset="-128"/>
              </a:rPr>
              <a:t>Short-, medium- or long-term</a:t>
            </a:r>
          </a:p>
          <a:p>
            <a:pPr lvl="1" eaLnBrk="1" hangingPunct="1">
              <a:spcBef>
                <a:spcPts val="600"/>
              </a:spcBef>
              <a:spcAft>
                <a:spcPts val="600"/>
              </a:spcAft>
            </a:pPr>
            <a:r>
              <a:rPr lang="en-GB" dirty="0" smtClean="0">
                <a:ea typeface="ＭＳ Ｐゴシック" pitchFamily="34" charset="-128"/>
              </a:rPr>
              <a:t>Continuous or sporadic</a:t>
            </a:r>
          </a:p>
          <a:p>
            <a:pPr lvl="1" eaLnBrk="1" hangingPunct="1">
              <a:spcBef>
                <a:spcPts val="600"/>
              </a:spcBef>
              <a:spcAft>
                <a:spcPts val="600"/>
              </a:spcAft>
            </a:pPr>
            <a:r>
              <a:rPr lang="en-GB" dirty="0" smtClean="0">
                <a:ea typeface="ＭＳ Ｐゴシック" pitchFamily="34" charset="-128"/>
              </a:rPr>
              <a:t>Reversible or irreversible</a:t>
            </a:r>
          </a:p>
          <a:p>
            <a:pPr lvl="1" eaLnBrk="1" hangingPunct="1">
              <a:spcBef>
                <a:spcPts val="600"/>
              </a:spcBef>
              <a:spcAft>
                <a:spcPts val="600"/>
              </a:spcAft>
            </a:pPr>
            <a:r>
              <a:rPr lang="en-GB" dirty="0" smtClean="0">
                <a:ea typeface="ＭＳ Ｐゴシック" pitchFamily="34" charset="-128"/>
              </a:rPr>
              <a:t>Various degrees of magnitude</a:t>
            </a:r>
          </a:p>
          <a:p>
            <a:pPr lvl="1" eaLnBrk="1" hangingPunct="1">
              <a:spcBef>
                <a:spcPts val="600"/>
              </a:spcBef>
              <a:spcAft>
                <a:spcPts val="600"/>
              </a:spcAft>
            </a:pPr>
            <a:r>
              <a:rPr lang="en-GB" dirty="0" smtClean="0">
                <a:ea typeface="ＭＳ Ｐゴシック" pitchFamily="34" charset="-128"/>
              </a:rPr>
              <a:t>Impacts that can or cannot be mitigated …</a:t>
            </a:r>
          </a:p>
          <a:p>
            <a:pPr eaLnBrk="1" hangingPunct="1">
              <a:spcBef>
                <a:spcPts val="600"/>
              </a:spcBef>
              <a:spcAft>
                <a:spcPts val="600"/>
              </a:spcAft>
            </a:pPr>
            <a:endParaRPr lang="en-GB" dirty="0" smtClean="0">
              <a:ea typeface="ＭＳ Ｐゴシック" pitchFamily="34" charset="-128"/>
            </a:endParaRPr>
          </a:p>
          <a:p>
            <a:pPr eaLnBrk="1" hangingPunct="1">
              <a:spcBef>
                <a:spcPts val="600"/>
              </a:spcBef>
              <a:spcAft>
                <a:spcPts val="600"/>
              </a:spcAft>
            </a:pPr>
            <a:r>
              <a:rPr lang="en-GB" sz="2000" dirty="0" smtClean="0">
                <a:ea typeface="ＭＳ Ｐゴシック" pitchFamily="34" charset="-128"/>
              </a:rPr>
              <a:t>Taking into consideration the local context, the sensitivity of the environment, the opinions and values of those concerned, etc.</a:t>
            </a:r>
          </a:p>
        </p:txBody>
      </p:sp>
    </p:spTree>
    <p:extLst>
      <p:ext uri="{BB962C8B-B14F-4D97-AF65-F5344CB8AC3E}">
        <p14:creationId xmlns:p14="http://schemas.microsoft.com/office/powerpoint/2010/main" val="20126379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435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68313" y="6237288"/>
            <a:ext cx="2895600" cy="4762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lnSpc>
                <a:spcPts val="1400"/>
              </a:lnSpc>
            </a:pPr>
            <a:fld id="{583CD2DA-5C72-465D-9BDB-F2605543FB8B}" type="slidenum">
              <a:rPr lang="fr-FR" smtClean="0">
                <a:solidFill>
                  <a:srgbClr val="00A6C8"/>
                </a:solidFill>
                <a:latin typeface="Verdana" pitchFamily="34" charset="0"/>
              </a:rPr>
              <a:pPr algn="l">
                <a:lnSpc>
                  <a:spcPts val="1400"/>
                </a:lnSpc>
              </a:pPr>
              <a:t>18</a:t>
            </a:fld>
            <a:endParaRPr lang="fr-FR" smtClean="0">
              <a:solidFill>
                <a:srgbClr val="00A6C8"/>
              </a:solidFill>
              <a:latin typeface="Verdana" pitchFamily="34" charset="0"/>
            </a:endParaRPr>
          </a:p>
        </p:txBody>
      </p:sp>
      <p:sp>
        <p:nvSpPr>
          <p:cNvPr id="22531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7786688" cy="1143000"/>
          </a:xfrm>
        </p:spPr>
        <p:txBody>
          <a:bodyPr/>
          <a:lstStyle/>
          <a:p>
            <a:pPr indent="0" eaLnBrk="1" hangingPunct="1"/>
            <a:r>
              <a:rPr lang="en-GB" dirty="0" smtClean="0">
                <a:solidFill>
                  <a:schemeClr val="bg1"/>
                </a:solidFill>
                <a:ea typeface="ＭＳ Ｐゴシック" pitchFamily="34" charset="-128"/>
              </a:rPr>
              <a:t>Methods used for the EIA</a:t>
            </a:r>
          </a:p>
        </p:txBody>
      </p:sp>
      <p:sp>
        <p:nvSpPr>
          <p:cNvPr id="4853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14313" y="1428750"/>
            <a:ext cx="7561262" cy="5286375"/>
          </a:xfrm>
        </p:spPr>
        <p:txBody>
          <a:bodyPr/>
          <a:lstStyle/>
          <a:p>
            <a:pPr eaLnBrk="1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GB" sz="2400" smtClean="0">
                <a:ea typeface="ＭＳ Ｐゴシック" pitchFamily="34" charset="-128"/>
              </a:rPr>
              <a:t>There are various methods for identifying and evaluating impacts; they can be more or less complex et complementary:</a:t>
            </a:r>
          </a:p>
          <a:p>
            <a:pPr lvl="1" eaLnBrk="1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GB" smtClean="0">
                <a:ea typeface="ＭＳ Ｐゴシック" pitchFamily="34" charset="-128"/>
              </a:rPr>
              <a:t>Checklists</a:t>
            </a:r>
          </a:p>
          <a:p>
            <a:pPr lvl="1" eaLnBrk="1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GB" smtClean="0">
                <a:ea typeface="ＭＳ Ｐゴシック" pitchFamily="34" charset="-128"/>
              </a:rPr>
              <a:t>Various types of matrices</a:t>
            </a:r>
          </a:p>
          <a:p>
            <a:pPr lvl="1" eaLnBrk="1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GB" smtClean="0">
                <a:ea typeface="ＭＳ Ｐゴシック" pitchFamily="34" charset="-128"/>
              </a:rPr>
              <a:t>Network (flow diagram) analysis</a:t>
            </a:r>
          </a:p>
          <a:p>
            <a:pPr lvl="1" eaLnBrk="1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GB" smtClean="0">
                <a:ea typeface="ＭＳ Ｐゴシック" pitchFamily="34" charset="-128"/>
              </a:rPr>
              <a:t>GIS-based analysis </a:t>
            </a:r>
          </a:p>
          <a:p>
            <a:pPr lvl="1" eaLnBrk="1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GB" smtClean="0">
                <a:ea typeface="ＭＳ Ｐゴシック" pitchFamily="34" charset="-128"/>
              </a:rPr>
              <a:t>Modelling techniques</a:t>
            </a:r>
          </a:p>
          <a:p>
            <a:pPr lvl="1" eaLnBrk="1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GB" smtClean="0">
                <a:ea typeface="ＭＳ Ｐゴシック" pitchFamily="34" charset="-128"/>
              </a:rPr>
              <a:t>…</a:t>
            </a:r>
          </a:p>
          <a:p>
            <a:pPr eaLnBrk="1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GB" sz="2400" smtClean="0">
                <a:ea typeface="ＭＳ Ｐゴシック" pitchFamily="34" charset="-128"/>
              </a:rPr>
              <a:t>The chosen method(s) and the level of complexity must be adapted to the issues addressed and the information available</a:t>
            </a:r>
          </a:p>
        </p:txBody>
      </p:sp>
    </p:spTree>
    <p:extLst>
      <p:ext uri="{BB962C8B-B14F-4D97-AF65-F5344CB8AC3E}">
        <p14:creationId xmlns:p14="http://schemas.microsoft.com/office/powerpoint/2010/main" val="142236705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537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68313" y="6237288"/>
            <a:ext cx="2895600" cy="4762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lnSpc>
                <a:spcPts val="1400"/>
              </a:lnSpc>
            </a:pPr>
            <a:fld id="{3D57B837-B5BA-4C74-A475-1741BFF3FB3A}" type="slidenum">
              <a:rPr lang="fr-FR" smtClean="0">
                <a:solidFill>
                  <a:srgbClr val="00A6C8"/>
                </a:solidFill>
                <a:latin typeface="Verdana" pitchFamily="34" charset="0"/>
              </a:rPr>
              <a:pPr algn="l">
                <a:lnSpc>
                  <a:spcPts val="1400"/>
                </a:lnSpc>
              </a:pPr>
              <a:t>19</a:t>
            </a:fld>
            <a:endParaRPr lang="fr-FR" smtClean="0">
              <a:solidFill>
                <a:srgbClr val="00A6C8"/>
              </a:solidFill>
              <a:latin typeface="Verdana" pitchFamily="34" charset="0"/>
            </a:endParaRPr>
          </a:p>
        </p:txBody>
      </p:sp>
      <p:sp>
        <p:nvSpPr>
          <p:cNvPr id="23555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8460432" cy="1143000"/>
          </a:xfrm>
        </p:spPr>
        <p:txBody>
          <a:bodyPr/>
          <a:lstStyle/>
          <a:p>
            <a:pPr indent="0" eaLnBrk="1" hangingPunct="1"/>
            <a:r>
              <a:rPr lang="en-GB" dirty="0" smtClean="0">
                <a:solidFill>
                  <a:schemeClr val="bg1"/>
                </a:solidFill>
                <a:ea typeface="ＭＳ Ｐゴシック" pitchFamily="34" charset="-128"/>
              </a:rPr>
              <a:t>Translating EIA recommendations</a:t>
            </a:r>
          </a:p>
        </p:txBody>
      </p:sp>
      <p:sp>
        <p:nvSpPr>
          <p:cNvPr id="4874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14313" y="1071563"/>
            <a:ext cx="8229600" cy="4276725"/>
          </a:xfrm>
        </p:spPr>
        <p:txBody>
          <a:bodyPr/>
          <a:lstStyle/>
          <a:p>
            <a:pPr eaLnBrk="1" hangingPunct="1"/>
            <a:r>
              <a:rPr lang="en-GB" dirty="0" smtClean="0">
                <a:ea typeface="ＭＳ Ｐゴシック" pitchFamily="34" charset="-128"/>
              </a:rPr>
              <a:t>EIA recommendations must be translated into a concrete action plan for the implementation stage</a:t>
            </a:r>
          </a:p>
          <a:p>
            <a:pPr eaLnBrk="1" hangingPunct="1">
              <a:spcBef>
                <a:spcPct val="50000"/>
              </a:spcBef>
            </a:pPr>
            <a:r>
              <a:rPr lang="en-GB" dirty="0" smtClean="0">
                <a:ea typeface="ＭＳ Ｐゴシック" pitchFamily="34" charset="-128"/>
              </a:rPr>
              <a:t>This action plan is called the Environmental Management Plan (EMP)</a:t>
            </a:r>
          </a:p>
          <a:p>
            <a:pPr eaLnBrk="1" hangingPunct="1">
              <a:spcBef>
                <a:spcPct val="50000"/>
              </a:spcBef>
            </a:pPr>
            <a:r>
              <a:rPr lang="en-GB" dirty="0" smtClean="0">
                <a:ea typeface="ＭＳ Ｐゴシック" pitchFamily="34" charset="-128"/>
              </a:rPr>
              <a:t>It includes:</a:t>
            </a:r>
          </a:p>
          <a:p>
            <a:pPr lvl="1" eaLnBrk="1" hangingPunct="1">
              <a:spcBef>
                <a:spcPct val="35000"/>
              </a:spcBef>
            </a:pPr>
            <a:r>
              <a:rPr lang="en-GB" dirty="0" smtClean="0">
                <a:ea typeface="ＭＳ Ｐゴシック" pitchFamily="34" charset="-128"/>
              </a:rPr>
              <a:t>Details of the proposed mitigation measures</a:t>
            </a:r>
          </a:p>
          <a:p>
            <a:pPr lvl="1" eaLnBrk="1" hangingPunct="1">
              <a:spcBef>
                <a:spcPct val="35000"/>
              </a:spcBef>
            </a:pPr>
            <a:r>
              <a:rPr lang="en-GB" dirty="0" smtClean="0">
                <a:ea typeface="ＭＳ Ｐゴシック" pitchFamily="34" charset="-128"/>
              </a:rPr>
              <a:t>Identification of parties responsible for implementation</a:t>
            </a:r>
          </a:p>
          <a:p>
            <a:pPr lvl="1" eaLnBrk="1" hangingPunct="1">
              <a:spcBef>
                <a:spcPct val="35000"/>
              </a:spcBef>
            </a:pPr>
            <a:r>
              <a:rPr lang="en-GB" dirty="0" smtClean="0">
                <a:ea typeface="ＭＳ Ｐゴシック" pitchFamily="34" charset="-128"/>
              </a:rPr>
              <a:t>Identification of parties responsible monitoring and control</a:t>
            </a:r>
          </a:p>
          <a:p>
            <a:pPr lvl="1" eaLnBrk="1" hangingPunct="1">
              <a:spcBef>
                <a:spcPct val="35000"/>
              </a:spcBef>
            </a:pPr>
            <a:r>
              <a:rPr lang="en-GB" dirty="0" smtClean="0">
                <a:ea typeface="ＭＳ Ｐゴシック" pitchFamily="34" charset="-128"/>
              </a:rPr>
              <a:t>Ideally, cost estimates of the proposed measures</a:t>
            </a:r>
          </a:p>
          <a:p>
            <a:pPr lvl="1" eaLnBrk="1" hangingPunct="1">
              <a:spcBef>
                <a:spcPct val="35000"/>
              </a:spcBef>
            </a:pPr>
            <a:endParaRPr lang="en-GB" dirty="0" smtClean="0">
              <a:solidFill>
                <a:srgbClr val="000090"/>
              </a:solidFill>
              <a:ea typeface="ＭＳ Ｐゴシック" pitchFamily="34" charset="-128"/>
            </a:endParaRPr>
          </a:p>
          <a:p>
            <a:pPr eaLnBrk="1" hangingPunct="1"/>
            <a:endParaRPr lang="en-GB" dirty="0" smtClean="0">
              <a:solidFill>
                <a:srgbClr val="000090"/>
              </a:solidFill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4028263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74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74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74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74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74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74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/>
            <a:fld id="{85073347-5E4F-4391-BAAF-434299E3BD72}" type="slidenum">
              <a:rPr lang="en-GB" smtClean="0">
                <a:solidFill>
                  <a:srgbClr val="00A6C8"/>
                </a:solidFill>
                <a:latin typeface="Verdana" pitchFamily="34" charset="0"/>
              </a:rPr>
              <a:pPr eaLnBrk="1" hangingPunct="1"/>
              <a:t>2</a:t>
            </a:fld>
            <a:endParaRPr lang="en-GB" smtClean="0">
              <a:solidFill>
                <a:srgbClr val="00A6C8"/>
              </a:solidFill>
              <a:latin typeface="Verdana" pitchFamily="34" charset="0"/>
            </a:endParaRPr>
          </a:p>
        </p:txBody>
      </p:sp>
      <p:sp>
        <p:nvSpPr>
          <p:cNvPr id="5123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err="1" smtClean="0">
                <a:solidFill>
                  <a:srgbClr val="00B050"/>
                </a:solidFill>
                <a:ea typeface="ＭＳ Ｐゴシック" pitchFamily="34" charset="-128"/>
              </a:rPr>
              <a:t>Greening</a:t>
            </a:r>
            <a:r>
              <a:rPr lang="da-DK" dirty="0" smtClean="0">
                <a:solidFill>
                  <a:srgbClr val="00B050"/>
                </a:solidFill>
                <a:ea typeface="ＭＳ Ｐゴシック" pitchFamily="34" charset="-128"/>
              </a:rPr>
              <a:t> a </a:t>
            </a:r>
            <a:r>
              <a:rPr lang="da-DK" dirty="0" err="1" smtClean="0">
                <a:solidFill>
                  <a:srgbClr val="00B050"/>
                </a:solidFill>
                <a:ea typeface="ＭＳ Ｐゴシック" pitchFamily="34" charset="-128"/>
              </a:rPr>
              <a:t>project</a:t>
            </a:r>
            <a:r>
              <a:rPr lang="da-DK" dirty="0">
                <a:ea typeface="ＭＳ Ｐゴシック" pitchFamily="34" charset="-128"/>
              </a:rPr>
              <a:t> </a:t>
            </a:r>
            <a:r>
              <a:rPr lang="da-DK" dirty="0" err="1" smtClean="0">
                <a:ea typeface="ＭＳ Ｐゴシック" pitchFamily="34" charset="-128"/>
              </a:rPr>
              <a:t>through</a:t>
            </a:r>
            <a:r>
              <a:rPr lang="da-DK" dirty="0" smtClean="0">
                <a:ea typeface="ＭＳ Ｐゴシック" pitchFamily="34" charset="-128"/>
              </a:rPr>
              <a:t> the log frame</a:t>
            </a:r>
            <a:endParaRPr lang="en-US" dirty="0" smtClean="0">
              <a:ea typeface="ＭＳ Ｐゴシック" pitchFamily="34" charset="-128"/>
            </a:endParaRPr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755576" y="2581275"/>
            <a:ext cx="8229600" cy="427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180975" indent="-180975" eaLnBrk="0" hangingPunct="0"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marL="0" indent="0" algn="l" eaLnBrk="1" hangingPunct="1">
              <a:lnSpc>
                <a:spcPts val="2800"/>
              </a:lnSpc>
            </a:pPr>
            <a:r>
              <a:rPr lang="en-GB" sz="2400" b="1" dirty="0">
                <a:solidFill>
                  <a:srgbClr val="000000"/>
                </a:solidFill>
                <a:latin typeface="Verdana" pitchFamily="34" charset="0"/>
              </a:rPr>
              <a:t>The identification phase involves:</a:t>
            </a:r>
          </a:p>
          <a:p>
            <a:pPr lvl="1" algn="l" eaLnBrk="1" hangingPunct="1">
              <a:lnSpc>
                <a:spcPts val="2800"/>
              </a:lnSpc>
              <a:buSzPct val="60000"/>
              <a:buFontTx/>
              <a:buChar char="o"/>
            </a:pPr>
            <a:endParaRPr lang="en-GB" sz="2000" b="1" dirty="0">
              <a:solidFill>
                <a:srgbClr val="000000"/>
              </a:solidFill>
              <a:latin typeface="Verdana" pitchFamily="34" charset="0"/>
            </a:endParaRPr>
          </a:p>
          <a:p>
            <a:pPr lvl="1" algn="l" eaLnBrk="1" hangingPunct="1">
              <a:lnSpc>
                <a:spcPts val="2800"/>
              </a:lnSpc>
              <a:buSzPct val="60000"/>
              <a:buFontTx/>
              <a:buChar char="o"/>
            </a:pPr>
            <a:r>
              <a:rPr lang="en-GB" sz="2000" b="1" dirty="0">
                <a:solidFill>
                  <a:srgbClr val="000000"/>
                </a:solidFill>
                <a:latin typeface="Verdana" pitchFamily="34" charset="0"/>
              </a:rPr>
              <a:t>Identifying </a:t>
            </a:r>
            <a:r>
              <a:rPr lang="en-GB" sz="2000" b="1" dirty="0" smtClean="0">
                <a:solidFill>
                  <a:srgbClr val="000000"/>
                </a:solidFill>
                <a:latin typeface="Verdana" pitchFamily="34" charset="0"/>
              </a:rPr>
              <a:t>relevant project ideas</a:t>
            </a:r>
            <a:endParaRPr lang="en-GB" sz="2000" b="1" dirty="0">
              <a:solidFill>
                <a:srgbClr val="000000"/>
              </a:solidFill>
              <a:latin typeface="Verdana" pitchFamily="34" charset="0"/>
            </a:endParaRPr>
          </a:p>
          <a:p>
            <a:pPr lvl="1" algn="l" eaLnBrk="1" hangingPunct="1">
              <a:lnSpc>
                <a:spcPts val="2800"/>
              </a:lnSpc>
              <a:spcBef>
                <a:spcPct val="50000"/>
              </a:spcBef>
              <a:buSzPct val="60000"/>
              <a:buFontTx/>
              <a:buChar char="o"/>
            </a:pPr>
            <a:r>
              <a:rPr lang="en-GB" sz="2000" b="1" dirty="0">
                <a:solidFill>
                  <a:srgbClr val="000000"/>
                </a:solidFill>
                <a:latin typeface="Verdana" pitchFamily="34" charset="0"/>
              </a:rPr>
              <a:t>Assessing relevance and feasibility</a:t>
            </a:r>
          </a:p>
          <a:p>
            <a:pPr lvl="1" algn="l" eaLnBrk="1" hangingPunct="1">
              <a:lnSpc>
                <a:spcPts val="2800"/>
              </a:lnSpc>
              <a:spcBef>
                <a:spcPct val="50000"/>
              </a:spcBef>
              <a:buSzPct val="60000"/>
              <a:buFontTx/>
              <a:buChar char="o"/>
            </a:pPr>
            <a:r>
              <a:rPr lang="en-GB" sz="2000" b="1" dirty="0">
                <a:solidFill>
                  <a:srgbClr val="000000"/>
                </a:solidFill>
                <a:latin typeface="Verdana" pitchFamily="34" charset="0"/>
              </a:rPr>
              <a:t>Pre-selecting </a:t>
            </a:r>
            <a:r>
              <a:rPr lang="en-GB" sz="2000" b="1" dirty="0" smtClean="0">
                <a:solidFill>
                  <a:srgbClr val="000000"/>
                </a:solidFill>
                <a:latin typeface="Verdana" pitchFamily="34" charset="0"/>
              </a:rPr>
              <a:t>best options for detailed </a:t>
            </a:r>
            <a:r>
              <a:rPr lang="en-GB" sz="2000" b="1" dirty="0">
                <a:solidFill>
                  <a:srgbClr val="000000"/>
                </a:solidFill>
                <a:latin typeface="Verdana" pitchFamily="34" charset="0"/>
              </a:rPr>
              <a:t>formulation</a:t>
            </a:r>
          </a:p>
          <a:p>
            <a:pPr marL="0" indent="0" algn="l" eaLnBrk="1" hangingPunct="1">
              <a:lnSpc>
                <a:spcPts val="2800"/>
              </a:lnSpc>
              <a:spcBef>
                <a:spcPct val="50000"/>
              </a:spcBef>
            </a:pPr>
            <a:endParaRPr lang="en-GB" sz="2400" b="1" dirty="0" smtClean="0">
              <a:solidFill>
                <a:srgbClr val="000000"/>
              </a:solidFill>
              <a:latin typeface="Verdana" pitchFamily="34" charset="0"/>
            </a:endParaRPr>
          </a:p>
          <a:p>
            <a:pPr marL="0" indent="0" algn="l" eaLnBrk="1" hangingPunct="1">
              <a:lnSpc>
                <a:spcPts val="2800"/>
              </a:lnSpc>
              <a:spcBef>
                <a:spcPct val="50000"/>
              </a:spcBef>
            </a:pPr>
            <a:r>
              <a:rPr lang="en-GB" sz="2400" b="1" dirty="0" smtClean="0">
                <a:solidFill>
                  <a:srgbClr val="000000"/>
                </a:solidFill>
                <a:latin typeface="Verdana" pitchFamily="34" charset="0"/>
              </a:rPr>
              <a:t>Result</a:t>
            </a:r>
            <a:r>
              <a:rPr lang="en-GB" sz="2400" b="1" dirty="0">
                <a:solidFill>
                  <a:srgbClr val="000000"/>
                </a:solidFill>
                <a:latin typeface="Verdana" pitchFamily="34" charset="0"/>
              </a:rPr>
              <a:t>: Draft Identification Fiche</a:t>
            </a:r>
          </a:p>
        </p:txBody>
      </p:sp>
    </p:spTree>
    <p:extLst>
      <p:ext uri="{BB962C8B-B14F-4D97-AF65-F5344CB8AC3E}">
        <p14:creationId xmlns:p14="http://schemas.microsoft.com/office/powerpoint/2010/main" val="145048812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68313" y="6237288"/>
            <a:ext cx="2895600" cy="4762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lnSpc>
                <a:spcPts val="1400"/>
              </a:lnSpc>
            </a:pPr>
            <a:fld id="{784AAA36-094F-412B-9C3D-4634F6D3BDED}" type="slidenum">
              <a:rPr lang="fr-FR" smtClean="0">
                <a:solidFill>
                  <a:srgbClr val="00A6C8"/>
                </a:solidFill>
                <a:latin typeface="Verdana" pitchFamily="34" charset="0"/>
              </a:rPr>
              <a:pPr algn="l">
                <a:lnSpc>
                  <a:spcPts val="1400"/>
                </a:lnSpc>
              </a:pPr>
              <a:t>20</a:t>
            </a:fld>
            <a:endParaRPr lang="fr-FR" smtClean="0">
              <a:solidFill>
                <a:srgbClr val="00A6C8"/>
              </a:solidFill>
              <a:latin typeface="Verdana" pitchFamily="34" charset="0"/>
            </a:endParaRPr>
          </a:p>
        </p:txBody>
      </p:sp>
      <p:sp>
        <p:nvSpPr>
          <p:cNvPr id="24579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7786688" cy="1143000"/>
          </a:xfrm>
        </p:spPr>
        <p:txBody>
          <a:bodyPr/>
          <a:lstStyle/>
          <a:p>
            <a:pPr indent="0" eaLnBrk="1" hangingPunct="1"/>
            <a:r>
              <a:rPr lang="en-GB" dirty="0" smtClean="0">
                <a:solidFill>
                  <a:schemeClr val="bg1"/>
                </a:solidFill>
                <a:ea typeface="ＭＳ Ｐゴシック" pitchFamily="34" charset="-128"/>
              </a:rPr>
              <a:t>EIA in practice</a:t>
            </a:r>
          </a:p>
        </p:txBody>
      </p:sp>
      <p:sp>
        <p:nvSpPr>
          <p:cNvPr id="4894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143000"/>
            <a:ext cx="8674100" cy="4870450"/>
          </a:xfrm>
        </p:spPr>
        <p:txBody>
          <a:bodyPr/>
          <a:lstStyle/>
          <a:p>
            <a:pPr eaLnBrk="1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Font typeface="Tahoma" pitchFamily="34" charset="0"/>
              <a:buChar char="−"/>
            </a:pPr>
            <a:r>
              <a:rPr lang="en-GB" smtClean="0">
                <a:ea typeface="ＭＳ Ｐゴシック" pitchFamily="34" charset="-128"/>
              </a:rPr>
              <a:t>Use consultants independent from those in charge of carrying out technical feasibility studies (esp. for large projects)</a:t>
            </a:r>
          </a:p>
          <a:p>
            <a:pPr eaLnBrk="1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Font typeface="Tahoma" pitchFamily="34" charset="0"/>
              <a:buChar char="−"/>
            </a:pPr>
            <a:r>
              <a:rPr lang="en-GB" smtClean="0">
                <a:ea typeface="ＭＳ Ｐゴシック" pitchFamily="34" charset="-128"/>
              </a:rPr>
              <a:t>The EIA must be based on sufficient technical information (draft technical design)</a:t>
            </a:r>
          </a:p>
          <a:p>
            <a:pPr eaLnBrk="1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Font typeface="Tahoma" pitchFamily="34" charset="0"/>
              <a:buChar char="−"/>
            </a:pPr>
            <a:r>
              <a:rPr lang="en-GB" smtClean="0">
                <a:ea typeface="ＭＳ Ｐゴシック" pitchFamily="34" charset="-128"/>
              </a:rPr>
              <a:t>EIA results should be used to adapt and finalise the project’s technical design</a:t>
            </a:r>
          </a:p>
          <a:p>
            <a:pPr eaLnBrk="1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Font typeface="Tahoma" pitchFamily="34" charset="0"/>
              <a:buChar char="−"/>
            </a:pPr>
            <a:r>
              <a:rPr lang="en-GB" smtClean="0">
                <a:ea typeface="ＭＳ Ｐゴシック" pitchFamily="34" charset="-128"/>
              </a:rPr>
              <a:t>Ideally, the EIA should precede financial and economic analysis, to allow:</a:t>
            </a:r>
          </a:p>
          <a:p>
            <a:pPr lvl="1" eaLnBrk="1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Font typeface="Tahoma" pitchFamily="34" charset="0"/>
              <a:buChar char="−"/>
            </a:pPr>
            <a:r>
              <a:rPr lang="en-GB" smtClean="0">
                <a:ea typeface="ＭＳ Ｐゴシック" pitchFamily="34" charset="-128"/>
              </a:rPr>
              <a:t>Consideration of final project design</a:t>
            </a:r>
          </a:p>
          <a:p>
            <a:pPr lvl="1" eaLnBrk="1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Font typeface="Tahoma" pitchFamily="34" charset="0"/>
              <a:buChar char="−"/>
            </a:pPr>
            <a:r>
              <a:rPr lang="en-GB" smtClean="0">
                <a:ea typeface="ＭＳ Ｐゴシック" pitchFamily="34" charset="-128"/>
              </a:rPr>
              <a:t>Inclusion of environmental mitigation costs (in financial analysis)</a:t>
            </a:r>
          </a:p>
          <a:p>
            <a:pPr lvl="1" eaLnBrk="1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Font typeface="Tahoma" pitchFamily="34" charset="0"/>
              <a:buChar char="−"/>
            </a:pPr>
            <a:r>
              <a:rPr lang="en-GB" smtClean="0">
                <a:ea typeface="ＭＳ Ｐゴシック" pitchFamily="34" charset="-128"/>
              </a:rPr>
              <a:t>Possibly the valuation of some environmental externalities (in economic analysis)</a:t>
            </a:r>
          </a:p>
        </p:txBody>
      </p:sp>
    </p:spTree>
    <p:extLst>
      <p:ext uri="{BB962C8B-B14F-4D97-AF65-F5344CB8AC3E}">
        <p14:creationId xmlns:p14="http://schemas.microsoft.com/office/powerpoint/2010/main" val="15005623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94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94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94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94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94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94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68313" y="6237288"/>
            <a:ext cx="2895600" cy="4762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lnSpc>
                <a:spcPts val="1400"/>
              </a:lnSpc>
            </a:pPr>
            <a:fld id="{27064E7B-7D5E-4579-B5AC-F72E8F8697A7}" type="slidenum">
              <a:rPr lang="fr-FR" smtClean="0">
                <a:solidFill>
                  <a:srgbClr val="00A6C8"/>
                </a:solidFill>
                <a:latin typeface="Verdana" pitchFamily="34" charset="0"/>
              </a:rPr>
              <a:pPr algn="l">
                <a:lnSpc>
                  <a:spcPts val="1400"/>
                </a:lnSpc>
              </a:pPr>
              <a:t>21</a:t>
            </a:fld>
            <a:endParaRPr lang="fr-FR" smtClean="0">
              <a:solidFill>
                <a:srgbClr val="00A6C8"/>
              </a:solidFill>
              <a:latin typeface="Verdana" pitchFamily="34" charset="0"/>
            </a:endParaRPr>
          </a:p>
        </p:txBody>
      </p:sp>
      <p:sp>
        <p:nvSpPr>
          <p:cNvPr id="25603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42875"/>
            <a:ext cx="7786688" cy="1143000"/>
          </a:xfrm>
        </p:spPr>
        <p:txBody>
          <a:bodyPr/>
          <a:lstStyle/>
          <a:p>
            <a:pPr indent="0" eaLnBrk="1" hangingPunct="1"/>
            <a:r>
              <a:rPr lang="en-GB" dirty="0" smtClean="0">
                <a:solidFill>
                  <a:schemeClr val="bg1"/>
                </a:solidFill>
                <a:ea typeface="ＭＳ Ｐゴシック" pitchFamily="34" charset="-128"/>
              </a:rPr>
              <a:t>Social aspects of EIA</a:t>
            </a:r>
          </a:p>
        </p:txBody>
      </p:sp>
      <p:sp>
        <p:nvSpPr>
          <p:cNvPr id="4812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85750" y="1571625"/>
            <a:ext cx="8013700" cy="4741863"/>
          </a:xfrm>
        </p:spPr>
        <p:txBody>
          <a:bodyPr/>
          <a:lstStyle/>
          <a:p>
            <a:r>
              <a:rPr lang="en-GB" sz="2800" smtClean="0">
                <a:ea typeface="ＭＳ Ｐゴシック" pitchFamily="34" charset="-128"/>
              </a:rPr>
              <a:t>The social effects are important and must be analysed as well as biophysical aspects</a:t>
            </a:r>
          </a:p>
          <a:p>
            <a:pPr>
              <a:spcBef>
                <a:spcPct val="50000"/>
              </a:spcBef>
            </a:pPr>
            <a:r>
              <a:rPr lang="en-GB" sz="2800" smtClean="0">
                <a:ea typeface="ＭＳ Ｐゴシック" pitchFamily="34" charset="-128"/>
              </a:rPr>
              <a:t>Social and environmental aspects should be considered together because of their  interdependence</a:t>
            </a:r>
          </a:p>
          <a:p>
            <a:pPr>
              <a:spcBef>
                <a:spcPct val="50000"/>
              </a:spcBef>
            </a:pPr>
            <a:r>
              <a:rPr lang="en-GB" sz="2800" smtClean="0">
                <a:ea typeface="ＭＳ Ｐゴシック" pitchFamily="34" charset="-128"/>
              </a:rPr>
              <a:t>Various groups (women, minorities, ...) are frequently not equally effected by environmental changes</a:t>
            </a:r>
          </a:p>
        </p:txBody>
      </p:sp>
    </p:spTree>
    <p:extLst>
      <p:ext uri="{BB962C8B-B14F-4D97-AF65-F5344CB8AC3E}">
        <p14:creationId xmlns:p14="http://schemas.microsoft.com/office/powerpoint/2010/main" val="10301416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2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2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2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1283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/>
            <a:fld id="{51B1ACBE-922E-4161-8025-58D2E58A5A0D}" type="slidenum">
              <a:rPr lang="fr-FR" smtClean="0">
                <a:solidFill>
                  <a:srgbClr val="00A6C8"/>
                </a:solidFill>
                <a:latin typeface="Verdana" pitchFamily="34" charset="0"/>
              </a:rPr>
              <a:pPr eaLnBrk="1" hangingPunct="1"/>
              <a:t>22</a:t>
            </a:fld>
            <a:endParaRPr lang="fr-FR" smtClean="0">
              <a:solidFill>
                <a:srgbClr val="00A6C8"/>
              </a:solidFill>
              <a:latin typeface="Verdana" pitchFamily="34" charset="0"/>
            </a:endParaRPr>
          </a:p>
        </p:txBody>
      </p:sp>
      <p:sp>
        <p:nvSpPr>
          <p:cNvPr id="26627" name="Rectangle 2"/>
          <p:cNvSpPr>
            <a:spLocks noGrp="1" noChangeArrowheads="1"/>
          </p:cNvSpPr>
          <p:nvPr>
            <p:ph type="title"/>
          </p:nvPr>
        </p:nvSpPr>
        <p:spPr>
          <a:xfrm>
            <a:off x="179512" y="-27384"/>
            <a:ext cx="8136259" cy="1143000"/>
          </a:xfrm>
        </p:spPr>
        <p:txBody>
          <a:bodyPr/>
          <a:lstStyle/>
          <a:p>
            <a:pPr indent="0" eaLnBrk="1" hangingPunct="1"/>
            <a:r>
              <a:rPr lang="en-GB" dirty="0" smtClean="0">
                <a:solidFill>
                  <a:schemeClr val="bg1"/>
                </a:solidFill>
                <a:ea typeface="ＭＳ Ｐゴシック" pitchFamily="34" charset="-128"/>
              </a:rPr>
              <a:t>Project Action Fiche (AF) and TAPs</a:t>
            </a:r>
          </a:p>
        </p:txBody>
      </p:sp>
      <p:graphicFrame>
        <p:nvGraphicFramePr>
          <p:cNvPr id="497712" name="Group 4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81204212"/>
              </p:ext>
            </p:extLst>
          </p:nvPr>
        </p:nvGraphicFramePr>
        <p:xfrm>
          <a:off x="684213" y="1700213"/>
          <a:ext cx="7775575" cy="4865333"/>
        </p:xfrm>
        <a:graphic>
          <a:graphicData uri="http://schemas.openxmlformats.org/drawingml/2006/table">
            <a:tbl>
              <a:tblPr/>
              <a:tblGrid>
                <a:gridCol w="3887787"/>
                <a:gridCol w="3887788"/>
              </a:tblGrid>
              <a:tr h="36581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Possible entry </a:t>
                      </a:r>
                      <a:r>
                        <a:rPr kumimoji="0" lang="en-GB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points – </a:t>
                      </a:r>
                      <a:r>
                        <a:rPr kumimoji="0" lang="en-GB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examples?</a:t>
                      </a:r>
                      <a:endParaRPr kumimoji="0" lang="en-GB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latin typeface="Arial" charset="0"/>
                        <a:ea typeface="ＭＳ Ｐゴシック" charset="-128"/>
                      </a:endParaRPr>
                    </a:p>
                  </a:txBody>
                  <a:tcPr marT="45726" marB="45726" horzOverflow="overflow">
                    <a:lnL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Environmental aspects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581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Justification, problem analysis</a:t>
                      </a:r>
                    </a:p>
                  </a:txBody>
                  <a:tcPr marT="45726" marB="45726" horzOverflow="overflow">
                    <a:lnL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Environmental issues addressed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4016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Objectives and expected results</a:t>
                      </a:r>
                    </a:p>
                  </a:txBody>
                  <a:tcPr marT="45726" marB="45726" horzOverflow="overflow">
                    <a:lnL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Environmental constraints linked to objectives/results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1452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Stakeholder analysis</a:t>
                      </a:r>
                    </a:p>
                  </a:txBody>
                  <a:tcPr marT="45726" marB="45726" horzOverflow="overflow">
                    <a:lnL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Stakeholders who may see their environment modified by the project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4016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Assumptions and risks</a:t>
                      </a:r>
                    </a:p>
                  </a:txBody>
                  <a:tcPr marT="45726" marB="45726" horzOverflow="overflow">
                    <a:lnL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Environment- and climate-related risks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4016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Cross-cutting issues</a:t>
                      </a:r>
                    </a:p>
                  </a:txBody>
                  <a:tcPr marT="45726" marB="45726" horzOverflow="overflow">
                    <a:lnL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Measures to ensure environmental sustainability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422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Monitoring and evaluation</a:t>
                      </a:r>
                    </a:p>
                  </a:txBody>
                  <a:tcPr marT="45726" marB="45726" horzOverflow="overflow">
                    <a:lnL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Environment-related indicators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4016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Annexes to the TAPs</a:t>
                      </a:r>
                    </a:p>
                  </a:txBody>
                  <a:tcPr marT="45726" marB="45726" horzOverflow="overflow">
                    <a:lnL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EIA report, EMP, budget for environmental management, …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047942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68313" y="6237288"/>
            <a:ext cx="2895600" cy="4762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lnSpc>
                <a:spcPts val="1400"/>
              </a:lnSpc>
            </a:pPr>
            <a:fld id="{F4116172-1A4E-4C39-93A7-98FB41E866DA}" type="slidenum">
              <a:rPr lang="fr-FR" smtClean="0">
                <a:solidFill>
                  <a:srgbClr val="00A6C8"/>
                </a:solidFill>
                <a:latin typeface="Verdana" pitchFamily="34" charset="0"/>
              </a:rPr>
              <a:pPr algn="l">
                <a:lnSpc>
                  <a:spcPts val="1400"/>
                </a:lnSpc>
              </a:pPr>
              <a:t>23</a:t>
            </a:fld>
            <a:endParaRPr lang="fr-FR" smtClean="0">
              <a:solidFill>
                <a:srgbClr val="00A6C8"/>
              </a:solidFill>
              <a:latin typeface="Verdana" pitchFamily="34" charset="0"/>
            </a:endParaRPr>
          </a:p>
        </p:txBody>
      </p:sp>
      <p:sp>
        <p:nvSpPr>
          <p:cNvPr id="27651" name="Rectangle 2"/>
          <p:cNvSpPr>
            <a:spLocks noGrp="1" noChangeArrowheads="1"/>
          </p:cNvSpPr>
          <p:nvPr>
            <p:ph type="title"/>
          </p:nvPr>
        </p:nvSpPr>
        <p:spPr>
          <a:xfrm>
            <a:off x="142875" y="0"/>
            <a:ext cx="7786688" cy="1143000"/>
          </a:xfrm>
        </p:spPr>
        <p:txBody>
          <a:bodyPr/>
          <a:lstStyle/>
          <a:p>
            <a:pPr indent="0" eaLnBrk="1" hangingPunct="1"/>
            <a:r>
              <a:rPr lang="en-GB" dirty="0" smtClean="0">
                <a:solidFill>
                  <a:schemeClr val="bg1"/>
                </a:solidFill>
                <a:ea typeface="ＭＳ Ｐゴシック" pitchFamily="34" charset="-128"/>
              </a:rPr>
              <a:t>Implementation: reminder</a:t>
            </a:r>
          </a:p>
        </p:txBody>
      </p:sp>
      <p:sp>
        <p:nvSpPr>
          <p:cNvPr id="5048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85750" y="1500188"/>
            <a:ext cx="7775575" cy="4943475"/>
          </a:xfrm>
          <a:noFill/>
        </p:spPr>
        <p:txBody>
          <a:bodyPr/>
          <a:lstStyle/>
          <a:p>
            <a:pPr eaLnBrk="1" hangingPunct="1">
              <a:spcBef>
                <a:spcPts val="600"/>
              </a:spcBef>
              <a:spcAft>
                <a:spcPts val="600"/>
              </a:spcAft>
            </a:pPr>
            <a:r>
              <a:rPr lang="en-GB" sz="2400" smtClean="0">
                <a:ea typeface="ＭＳ Ｐゴシック" pitchFamily="34" charset="-128"/>
              </a:rPr>
              <a:t>The implementation phase involves: </a:t>
            </a:r>
          </a:p>
          <a:p>
            <a:pPr lvl="1" eaLnBrk="1" hangingPunct="1">
              <a:spcBef>
                <a:spcPts val="600"/>
              </a:spcBef>
              <a:spcAft>
                <a:spcPts val="600"/>
              </a:spcAft>
            </a:pPr>
            <a:r>
              <a:rPr lang="en-GB" smtClean="0">
                <a:ea typeface="ＭＳ Ｐゴシック" pitchFamily="34" charset="-128"/>
              </a:rPr>
              <a:t>Executing an action plan for the purpose of producing the expected results</a:t>
            </a:r>
          </a:p>
          <a:p>
            <a:pPr lvl="1" eaLnBrk="1" hangingPunct="1">
              <a:spcBef>
                <a:spcPts val="600"/>
              </a:spcBef>
              <a:spcAft>
                <a:spcPts val="600"/>
              </a:spcAft>
            </a:pPr>
            <a:r>
              <a:rPr lang="en-GB" smtClean="0">
                <a:ea typeface="ＭＳ Ｐゴシック" pitchFamily="34" charset="-128"/>
              </a:rPr>
              <a:t>Managing available resources as efficiently as possible</a:t>
            </a:r>
          </a:p>
          <a:p>
            <a:pPr lvl="1" eaLnBrk="1" hangingPunct="1">
              <a:spcBef>
                <a:spcPts val="600"/>
              </a:spcBef>
              <a:spcAft>
                <a:spcPts val="600"/>
              </a:spcAft>
            </a:pPr>
            <a:r>
              <a:rPr lang="en-GB" smtClean="0">
                <a:ea typeface="ＭＳ Ｐゴシック" pitchFamily="34" charset="-128"/>
              </a:rPr>
              <a:t>Monitoring progress</a:t>
            </a:r>
          </a:p>
          <a:p>
            <a:pPr eaLnBrk="1" hangingPunct="1">
              <a:spcBef>
                <a:spcPts val="600"/>
              </a:spcBef>
              <a:spcAft>
                <a:spcPts val="600"/>
              </a:spcAft>
            </a:pPr>
            <a:r>
              <a:rPr lang="en-GB" sz="2400" smtClean="0">
                <a:ea typeface="ＭＳ Ｐゴシック" pitchFamily="34" charset="-128"/>
              </a:rPr>
              <a:t>This phase of the cycle of operations involves the production of periodic monitoring reports</a:t>
            </a:r>
          </a:p>
        </p:txBody>
      </p:sp>
    </p:spTree>
    <p:extLst>
      <p:ext uri="{BB962C8B-B14F-4D97-AF65-F5344CB8AC3E}">
        <p14:creationId xmlns:p14="http://schemas.microsoft.com/office/powerpoint/2010/main" val="32944482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48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68313" y="6237288"/>
            <a:ext cx="2895600" cy="4762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lnSpc>
                <a:spcPts val="1400"/>
              </a:lnSpc>
            </a:pPr>
            <a:fld id="{6C0490F6-C100-4BE9-BCC6-1915BFC76C39}" type="slidenum">
              <a:rPr lang="fr-FR" smtClean="0">
                <a:solidFill>
                  <a:srgbClr val="00A6C8"/>
                </a:solidFill>
                <a:latin typeface="Verdana" pitchFamily="34" charset="0"/>
              </a:rPr>
              <a:pPr algn="l">
                <a:lnSpc>
                  <a:spcPts val="1400"/>
                </a:lnSpc>
              </a:pPr>
              <a:t>24</a:t>
            </a:fld>
            <a:endParaRPr lang="fr-FR" smtClean="0">
              <a:solidFill>
                <a:srgbClr val="00A6C8"/>
              </a:solidFill>
              <a:latin typeface="Verdana" pitchFamily="34" charset="0"/>
            </a:endParaRPr>
          </a:p>
        </p:txBody>
      </p:sp>
      <p:sp>
        <p:nvSpPr>
          <p:cNvPr id="28675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7786688" cy="1143000"/>
          </a:xfrm>
        </p:spPr>
        <p:txBody>
          <a:bodyPr/>
          <a:lstStyle/>
          <a:p>
            <a:pPr indent="0" eaLnBrk="1" hangingPunct="1"/>
            <a:r>
              <a:rPr lang="en-GB" sz="2400" dirty="0" smtClean="0">
                <a:solidFill>
                  <a:schemeClr val="bg1"/>
                </a:solidFill>
                <a:ea typeface="ＭＳ Ｐゴシック" pitchFamily="34" charset="-128"/>
              </a:rPr>
              <a:t>Implementation: possible entry points for environmental integration</a:t>
            </a:r>
            <a:endParaRPr lang="en-GB" sz="2000" dirty="0" smtClean="0">
              <a:solidFill>
                <a:schemeClr val="bg1"/>
              </a:solidFill>
              <a:ea typeface="ＭＳ Ｐゴシック" pitchFamily="34" charset="-128"/>
            </a:endParaRPr>
          </a:p>
        </p:txBody>
      </p:sp>
      <p:sp>
        <p:nvSpPr>
          <p:cNvPr id="5068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5496" y="1984102"/>
            <a:ext cx="8229600" cy="3529013"/>
          </a:xfrm>
        </p:spPr>
        <p:txBody>
          <a:bodyPr/>
          <a:lstStyle/>
          <a:p>
            <a:pPr eaLnBrk="1" hangingPunct="1"/>
            <a:r>
              <a:rPr lang="en-GB" dirty="0" smtClean="0">
                <a:ea typeface="ＭＳ Ｐゴシック" pitchFamily="34" charset="-128"/>
              </a:rPr>
              <a:t>Execution of action plan</a:t>
            </a:r>
          </a:p>
          <a:p>
            <a:pPr eaLnBrk="1" hangingPunct="1"/>
            <a:r>
              <a:rPr lang="en-GB" dirty="0" smtClean="0">
                <a:ea typeface="ＭＳ Ｐゴシック" pitchFamily="34" charset="-128"/>
              </a:rPr>
              <a:t>Monitoring activities: </a:t>
            </a:r>
          </a:p>
          <a:p>
            <a:pPr lvl="1" eaLnBrk="1" hangingPunct="1">
              <a:spcBef>
                <a:spcPct val="50000"/>
              </a:spcBef>
            </a:pPr>
            <a:r>
              <a:rPr lang="en-GB" dirty="0" smtClean="0">
                <a:ea typeface="ＭＳ Ｐゴシック" pitchFamily="34" charset="-128"/>
              </a:rPr>
              <a:t>Monitoring of activities, consumption, costs,…</a:t>
            </a:r>
          </a:p>
          <a:p>
            <a:pPr lvl="1" eaLnBrk="1" hangingPunct="1">
              <a:spcBef>
                <a:spcPct val="50000"/>
              </a:spcBef>
            </a:pPr>
            <a:r>
              <a:rPr lang="en-GB" dirty="0" smtClean="0">
                <a:ea typeface="ＭＳ Ｐゴシック" pitchFamily="34" charset="-128"/>
              </a:rPr>
              <a:t>Monitoring of results (based on indicators)</a:t>
            </a:r>
          </a:p>
          <a:p>
            <a:pPr lvl="1" eaLnBrk="1" hangingPunct="1">
              <a:spcBef>
                <a:spcPct val="50000"/>
              </a:spcBef>
            </a:pPr>
            <a:r>
              <a:rPr lang="en-GB" dirty="0" smtClean="0">
                <a:ea typeface="ＭＳ Ｐゴシック" pitchFamily="34" charset="-128"/>
              </a:rPr>
              <a:t>Monitoring of assumptions and risks</a:t>
            </a:r>
          </a:p>
          <a:p>
            <a:pPr lvl="1" eaLnBrk="1" hangingPunct="1">
              <a:spcBef>
                <a:spcPct val="50000"/>
              </a:spcBef>
              <a:buFontTx/>
              <a:buNone/>
            </a:pPr>
            <a:r>
              <a:rPr lang="en-GB" dirty="0" smtClean="0">
                <a:ea typeface="ＭＳ Ｐゴシック" pitchFamily="34" charset="-128"/>
              </a:rPr>
              <a:t>	</a:t>
            </a:r>
            <a:r>
              <a:rPr lang="en-GB" dirty="0" smtClean="0">
                <a:solidFill>
                  <a:srgbClr val="000066"/>
                </a:solidFill>
                <a:ea typeface="ＭＳ Ｐゴシック" pitchFamily="34" charset="-128"/>
              </a:rPr>
              <a:t>to be able to respond quickly to new information and changes in the project’s environment</a:t>
            </a:r>
          </a:p>
          <a:p>
            <a:pPr eaLnBrk="1" hangingPunct="1">
              <a:spcBef>
                <a:spcPct val="50000"/>
              </a:spcBef>
            </a:pPr>
            <a:r>
              <a:rPr lang="en-GB" dirty="0" smtClean="0">
                <a:ea typeface="ＭＳ Ｐゴシック" pitchFamily="34" charset="-128"/>
              </a:rPr>
              <a:t>Undertaking </a:t>
            </a:r>
            <a:r>
              <a:rPr lang="en-GB" dirty="0" smtClean="0">
                <a:solidFill>
                  <a:srgbClr val="2D8B2F"/>
                </a:solidFill>
                <a:ea typeface="ＭＳ Ｐゴシック" pitchFamily="34" charset="-128"/>
              </a:rPr>
              <a:t>environmental performance review </a:t>
            </a:r>
            <a:r>
              <a:rPr lang="en-GB" dirty="0" smtClean="0">
                <a:ea typeface="ＭＳ Ｐゴシック" pitchFamily="34" charset="-128"/>
              </a:rPr>
              <a:t>is a good management practice</a:t>
            </a:r>
          </a:p>
        </p:txBody>
      </p:sp>
      <p:sp>
        <p:nvSpPr>
          <p:cNvPr id="506884" name="AutoShape 4"/>
          <p:cNvSpPr>
            <a:spLocks noChangeArrowheads="1"/>
          </p:cNvSpPr>
          <p:nvPr/>
        </p:nvSpPr>
        <p:spPr bwMode="auto">
          <a:xfrm>
            <a:off x="5976938" y="1643063"/>
            <a:ext cx="3167062" cy="649287"/>
          </a:xfrm>
          <a:prstGeom prst="wedgeRoundRectCallout">
            <a:avLst>
              <a:gd name="adj1" fmla="val -63757"/>
              <a:gd name="adj2" fmla="val 168814"/>
              <a:gd name="adj3" fmla="val 16667"/>
            </a:avLst>
          </a:prstGeom>
          <a:solidFill>
            <a:srgbClr val="57B826"/>
          </a:solidFill>
          <a:ln w="9525">
            <a:solidFill>
              <a:srgbClr val="000066"/>
            </a:solidFill>
            <a:miter lim="800000"/>
            <a:headEnd/>
            <a:tailEnd/>
          </a:ln>
        </p:spPr>
        <p:txBody>
          <a:bodyPr/>
          <a:lstStyle/>
          <a:p>
            <a:pPr eaLnBrk="0" hangingPunct="0"/>
            <a:r>
              <a:rPr lang="en-GB" sz="1600" b="1" dirty="0" smtClean="0">
                <a:solidFill>
                  <a:srgbClr val="000066"/>
                </a:solidFill>
              </a:rPr>
              <a:t>Minimise pollution-generating </a:t>
            </a:r>
            <a:r>
              <a:rPr lang="en-GB" sz="1600" b="1" dirty="0">
                <a:solidFill>
                  <a:srgbClr val="000066"/>
                </a:solidFill>
              </a:rPr>
              <a:t>consumption</a:t>
            </a:r>
          </a:p>
        </p:txBody>
      </p:sp>
      <p:sp>
        <p:nvSpPr>
          <p:cNvPr id="506885" name="AutoShape 5"/>
          <p:cNvSpPr>
            <a:spLocks noChangeArrowheads="1"/>
          </p:cNvSpPr>
          <p:nvPr/>
        </p:nvSpPr>
        <p:spPr bwMode="auto">
          <a:xfrm>
            <a:off x="5364163" y="908050"/>
            <a:ext cx="2940050" cy="649288"/>
          </a:xfrm>
          <a:prstGeom prst="wedgeRoundRectCallout">
            <a:avLst>
              <a:gd name="adj1" fmla="val -97422"/>
              <a:gd name="adj2" fmla="val 152348"/>
              <a:gd name="adj3" fmla="val 16667"/>
            </a:avLst>
          </a:prstGeom>
          <a:solidFill>
            <a:srgbClr val="57B826"/>
          </a:solidFill>
          <a:ln w="9525">
            <a:solidFill>
              <a:srgbClr val="000066"/>
            </a:solidFill>
            <a:miter lim="800000"/>
            <a:headEnd/>
            <a:tailEnd/>
          </a:ln>
        </p:spPr>
        <p:txBody>
          <a:bodyPr/>
          <a:lstStyle/>
          <a:p>
            <a:pPr eaLnBrk="0" hangingPunct="0"/>
            <a:r>
              <a:rPr lang="en-GB" sz="1600" b="1" dirty="0">
                <a:solidFill>
                  <a:srgbClr val="000066"/>
                </a:solidFill>
              </a:rPr>
              <a:t>Incl. EMP or equivalent measures</a:t>
            </a:r>
          </a:p>
        </p:txBody>
      </p:sp>
      <p:sp>
        <p:nvSpPr>
          <p:cNvPr id="506886" name="AutoShape 6"/>
          <p:cNvSpPr>
            <a:spLocks noChangeArrowheads="1"/>
          </p:cNvSpPr>
          <p:nvPr/>
        </p:nvSpPr>
        <p:spPr bwMode="auto">
          <a:xfrm>
            <a:off x="7056438" y="3286125"/>
            <a:ext cx="2087562" cy="720725"/>
          </a:xfrm>
          <a:prstGeom prst="wedgeRoundRectCallout">
            <a:avLst>
              <a:gd name="adj1" fmla="val -100505"/>
              <a:gd name="adj2" fmla="val 19634"/>
              <a:gd name="adj3" fmla="val 16667"/>
            </a:avLst>
          </a:prstGeom>
          <a:solidFill>
            <a:srgbClr val="57B826"/>
          </a:solidFill>
          <a:ln w="9525">
            <a:solidFill>
              <a:srgbClr val="000066"/>
            </a:solidFill>
            <a:miter lim="800000"/>
            <a:headEnd/>
            <a:tailEnd/>
          </a:ln>
        </p:spPr>
        <p:txBody>
          <a:bodyPr/>
          <a:lstStyle/>
          <a:p>
            <a:pPr eaLnBrk="0" hangingPunct="0"/>
            <a:r>
              <a:rPr lang="en-GB" sz="1600" b="1" dirty="0">
                <a:solidFill>
                  <a:srgbClr val="000066"/>
                </a:solidFill>
              </a:rPr>
              <a:t>Incl. </a:t>
            </a:r>
            <a:r>
              <a:rPr lang="en-GB" sz="1600" b="1" dirty="0" err="1">
                <a:solidFill>
                  <a:srgbClr val="000066"/>
                </a:solidFill>
              </a:rPr>
              <a:t>env’l</a:t>
            </a:r>
            <a:r>
              <a:rPr lang="en-GB" sz="1600" b="1" dirty="0">
                <a:solidFill>
                  <a:srgbClr val="000066"/>
                </a:solidFill>
              </a:rPr>
              <a:t> indicators</a:t>
            </a:r>
          </a:p>
        </p:txBody>
      </p:sp>
      <p:sp>
        <p:nvSpPr>
          <p:cNvPr id="506887" name="AutoShape 7"/>
          <p:cNvSpPr>
            <a:spLocks noChangeArrowheads="1"/>
          </p:cNvSpPr>
          <p:nvPr/>
        </p:nvSpPr>
        <p:spPr bwMode="auto">
          <a:xfrm>
            <a:off x="6000750" y="5857875"/>
            <a:ext cx="2675706" cy="647700"/>
          </a:xfrm>
          <a:prstGeom prst="wedgeRoundRectCallout">
            <a:avLst>
              <a:gd name="adj1" fmla="val -66069"/>
              <a:gd name="adj2" fmla="val -219088"/>
              <a:gd name="adj3" fmla="val 16667"/>
            </a:avLst>
          </a:prstGeom>
          <a:solidFill>
            <a:srgbClr val="57B826"/>
          </a:solidFill>
          <a:ln w="9525">
            <a:solidFill>
              <a:srgbClr val="000066"/>
            </a:solidFill>
            <a:miter lim="800000"/>
            <a:headEnd/>
            <a:tailEnd/>
          </a:ln>
        </p:spPr>
        <p:txBody>
          <a:bodyPr/>
          <a:lstStyle/>
          <a:p>
            <a:pPr eaLnBrk="0" hangingPunct="0"/>
            <a:r>
              <a:rPr lang="en-GB" sz="1600" b="1" dirty="0">
                <a:solidFill>
                  <a:srgbClr val="000066"/>
                </a:solidFill>
              </a:rPr>
              <a:t>Incl. environment-related ones</a:t>
            </a:r>
          </a:p>
        </p:txBody>
      </p:sp>
    </p:spTree>
    <p:extLst>
      <p:ext uri="{BB962C8B-B14F-4D97-AF65-F5344CB8AC3E}">
        <p14:creationId xmlns:p14="http://schemas.microsoft.com/office/powerpoint/2010/main" val="18291599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68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68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68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68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68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6884" grpId="0" animBg="1"/>
      <p:bldP spid="506885" grpId="0" animBg="1"/>
      <p:bldP spid="506886" grpId="0" animBg="1"/>
      <p:bldP spid="506887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68313" y="6237288"/>
            <a:ext cx="2895600" cy="4762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lnSpc>
                <a:spcPts val="1400"/>
              </a:lnSpc>
            </a:pPr>
            <a:fld id="{5FB1192C-AA9B-4546-8AE0-17AEAC5AADB5}" type="slidenum">
              <a:rPr lang="fr-FR" smtClean="0">
                <a:solidFill>
                  <a:srgbClr val="00A6C8"/>
                </a:solidFill>
                <a:latin typeface="Verdana" pitchFamily="34" charset="0"/>
              </a:rPr>
              <a:pPr algn="l">
                <a:lnSpc>
                  <a:spcPts val="1400"/>
                </a:lnSpc>
              </a:pPr>
              <a:t>25</a:t>
            </a:fld>
            <a:endParaRPr lang="fr-FR" smtClean="0">
              <a:solidFill>
                <a:srgbClr val="00A6C8"/>
              </a:solidFill>
              <a:latin typeface="Verdana" pitchFamily="34" charset="0"/>
            </a:endParaRPr>
          </a:p>
        </p:txBody>
      </p:sp>
      <p:sp>
        <p:nvSpPr>
          <p:cNvPr id="29699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7786688" cy="1143000"/>
          </a:xfrm>
        </p:spPr>
        <p:txBody>
          <a:bodyPr/>
          <a:lstStyle/>
          <a:p>
            <a:pPr indent="0" eaLnBrk="1" hangingPunct="1"/>
            <a:r>
              <a:rPr lang="en-GB" dirty="0" smtClean="0">
                <a:solidFill>
                  <a:schemeClr val="bg1"/>
                </a:solidFill>
                <a:ea typeface="ＭＳ Ｐゴシック" pitchFamily="34" charset="-128"/>
              </a:rPr>
              <a:t>Environmental indicators</a:t>
            </a:r>
            <a:endParaRPr lang="en-GB" sz="1800" dirty="0" smtClean="0">
              <a:solidFill>
                <a:schemeClr val="bg1"/>
              </a:solidFill>
              <a:ea typeface="ＭＳ Ｐゴシック" pitchFamily="34" charset="-128"/>
            </a:endParaRPr>
          </a:p>
        </p:txBody>
      </p:sp>
      <p:sp>
        <p:nvSpPr>
          <p:cNvPr id="5089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14313" y="1071563"/>
            <a:ext cx="8396287" cy="5329237"/>
          </a:xfrm>
        </p:spPr>
        <p:txBody>
          <a:bodyPr/>
          <a:lstStyle/>
          <a:p>
            <a:pPr eaLnBrk="1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GB" dirty="0" smtClean="0">
                <a:ea typeface="ＭＳ Ｐゴシック" pitchFamily="34" charset="-128"/>
              </a:rPr>
              <a:t>Environmental, </a:t>
            </a:r>
            <a:r>
              <a:rPr lang="en-GB" b="1" dirty="0" smtClean="0">
                <a:solidFill>
                  <a:srgbClr val="00B050"/>
                </a:solidFill>
                <a:ea typeface="ＭＳ Ｐゴシック" pitchFamily="34" charset="-128"/>
              </a:rPr>
              <a:t>CC [and GE] </a:t>
            </a:r>
            <a:r>
              <a:rPr lang="en-GB" dirty="0" smtClean="0">
                <a:ea typeface="ＭＳ Ｐゴシック" pitchFamily="34" charset="-128"/>
              </a:rPr>
              <a:t>indicators should be included in </a:t>
            </a:r>
          </a:p>
          <a:p>
            <a:pPr lvl="1" eaLnBrk="1" hangingPunct="1">
              <a:spcBef>
                <a:spcPts val="600"/>
              </a:spcBef>
              <a:spcAft>
                <a:spcPts val="600"/>
              </a:spcAft>
            </a:pPr>
            <a:r>
              <a:rPr lang="en-GB" dirty="0" smtClean="0">
                <a:ea typeface="ＭＳ Ｐゴシック" pitchFamily="34" charset="-128"/>
              </a:rPr>
              <a:t>The </a:t>
            </a:r>
            <a:r>
              <a:rPr lang="en-GB" dirty="0" err="1" smtClean="0">
                <a:ea typeface="ＭＳ Ｐゴシック" pitchFamily="34" charset="-128"/>
              </a:rPr>
              <a:t>logframe</a:t>
            </a:r>
            <a:endParaRPr lang="en-GB" dirty="0" smtClean="0">
              <a:ea typeface="ＭＳ Ｐゴシック" pitchFamily="34" charset="-128"/>
            </a:endParaRPr>
          </a:p>
          <a:p>
            <a:pPr lvl="1" eaLnBrk="1" hangingPunct="1">
              <a:spcBef>
                <a:spcPts val="600"/>
              </a:spcBef>
              <a:spcAft>
                <a:spcPts val="600"/>
              </a:spcAft>
            </a:pPr>
            <a:r>
              <a:rPr lang="en-GB" dirty="0" smtClean="0">
                <a:ea typeface="ＭＳ Ｐゴシック" pitchFamily="34" charset="-128"/>
              </a:rPr>
              <a:t>The monitoring framework</a:t>
            </a:r>
          </a:p>
          <a:p>
            <a:pPr lvl="1" eaLnBrk="1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GB" dirty="0" smtClean="0">
                <a:ea typeface="ＭＳ Ｐゴシック" pitchFamily="34" charset="-128"/>
              </a:rPr>
              <a:t>The Environmental Management Plan</a:t>
            </a:r>
          </a:p>
          <a:p>
            <a:pPr eaLnBrk="1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endParaRPr lang="en-GB" dirty="0" smtClean="0">
              <a:ea typeface="ＭＳ Ｐゴシック" pitchFamily="34" charset="-128"/>
            </a:endParaRPr>
          </a:p>
          <a:p>
            <a:pPr eaLnBrk="1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GB" dirty="0" smtClean="0">
                <a:ea typeface="ＭＳ Ｐゴシック" pitchFamily="34" charset="-128"/>
              </a:rPr>
              <a:t>The regular monitoring of environmental indicators is useful as a preparation for project evaluation:</a:t>
            </a:r>
          </a:p>
          <a:p>
            <a:pPr lvl="1" eaLnBrk="1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GB" sz="1800" dirty="0" smtClean="0">
                <a:ea typeface="ＭＳ Ｐゴシック" pitchFamily="34" charset="-128"/>
              </a:rPr>
              <a:t>Basis for the definition of impact indicators</a:t>
            </a:r>
          </a:p>
          <a:p>
            <a:pPr lvl="1" eaLnBrk="1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GB" sz="1800" dirty="0" smtClean="0">
                <a:ea typeface="ＭＳ Ｐゴシック" pitchFamily="34" charset="-128"/>
              </a:rPr>
              <a:t>Basis for evaluating the effect of external factors on the achievement of project objectives</a:t>
            </a:r>
          </a:p>
        </p:txBody>
      </p:sp>
    </p:spTree>
    <p:extLst>
      <p:ext uri="{BB962C8B-B14F-4D97-AF65-F5344CB8AC3E}">
        <p14:creationId xmlns:p14="http://schemas.microsoft.com/office/powerpoint/2010/main" val="85794993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89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89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89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893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68313" y="6237288"/>
            <a:ext cx="2895600" cy="4762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lnSpc>
                <a:spcPts val="1400"/>
              </a:lnSpc>
            </a:pPr>
            <a:fld id="{1F0CC7A6-04CC-42FD-B60B-712B0E97FDC4}" type="slidenum">
              <a:rPr lang="fr-FR" smtClean="0">
                <a:solidFill>
                  <a:srgbClr val="00A6C8"/>
                </a:solidFill>
                <a:latin typeface="Verdana" pitchFamily="34" charset="0"/>
              </a:rPr>
              <a:pPr algn="l">
                <a:lnSpc>
                  <a:spcPts val="1400"/>
                </a:lnSpc>
              </a:pPr>
              <a:t>26</a:t>
            </a:fld>
            <a:endParaRPr lang="fr-FR" smtClean="0">
              <a:solidFill>
                <a:srgbClr val="00A6C8"/>
              </a:solidFill>
              <a:latin typeface="Verdana" pitchFamily="34" charset="0"/>
            </a:endParaRPr>
          </a:p>
        </p:txBody>
      </p:sp>
      <p:sp>
        <p:nvSpPr>
          <p:cNvPr id="30723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8532440" cy="1143000"/>
          </a:xfrm>
        </p:spPr>
        <p:txBody>
          <a:bodyPr/>
          <a:lstStyle/>
          <a:p>
            <a:pPr indent="0" eaLnBrk="1" hangingPunct="1"/>
            <a:r>
              <a:rPr lang="en-GB" dirty="0" smtClean="0">
                <a:solidFill>
                  <a:schemeClr val="bg1"/>
                </a:solidFill>
                <a:ea typeface="ＭＳ Ｐゴシック" pitchFamily="34" charset="-128"/>
              </a:rPr>
              <a:t>Environmental performance review</a:t>
            </a:r>
            <a:r>
              <a:rPr lang="en-GB" sz="2800" dirty="0" smtClean="0">
                <a:solidFill>
                  <a:schemeClr val="bg1"/>
                </a:solidFill>
                <a:ea typeface="ＭＳ Ｐゴシック" pitchFamily="34" charset="-128"/>
              </a:rPr>
              <a:t> </a:t>
            </a:r>
          </a:p>
        </p:txBody>
      </p:sp>
      <p:sp>
        <p:nvSpPr>
          <p:cNvPr id="5109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14313" y="1071563"/>
            <a:ext cx="8624887" cy="4972050"/>
          </a:xfrm>
        </p:spPr>
        <p:txBody>
          <a:bodyPr/>
          <a:lstStyle/>
          <a:p>
            <a:pPr eaLnBrk="1" hangingPunct="1">
              <a:spcBef>
                <a:spcPts val="600"/>
              </a:spcBef>
              <a:spcAft>
                <a:spcPts val="600"/>
              </a:spcAft>
            </a:pPr>
            <a:r>
              <a:rPr lang="en-GB" sz="2400" dirty="0" smtClean="0">
                <a:ea typeface="ＭＳ Ｐゴシック" pitchFamily="34" charset="-128"/>
              </a:rPr>
              <a:t>During implementation, aimed at correcting weaknesses in identification/formulation</a:t>
            </a:r>
          </a:p>
          <a:p>
            <a:pPr lvl="1" eaLnBrk="1" hangingPunct="1">
              <a:spcBef>
                <a:spcPts val="600"/>
              </a:spcBef>
              <a:spcAft>
                <a:spcPts val="600"/>
              </a:spcAft>
            </a:pPr>
            <a:endParaRPr lang="en-GB" dirty="0" smtClean="0">
              <a:ea typeface="ＭＳ Ｐゴシック" pitchFamily="34" charset="-128"/>
            </a:endParaRPr>
          </a:p>
          <a:p>
            <a:pPr lvl="1" eaLnBrk="1" hangingPunct="1">
              <a:spcBef>
                <a:spcPts val="600"/>
              </a:spcBef>
              <a:spcAft>
                <a:spcPts val="600"/>
              </a:spcAft>
            </a:pPr>
            <a:r>
              <a:rPr lang="en-GB" dirty="0" smtClean="0">
                <a:ea typeface="ＭＳ Ｐゴシック" pitchFamily="34" charset="-128"/>
              </a:rPr>
              <a:t>The location of project activities / infrastructure</a:t>
            </a:r>
          </a:p>
          <a:p>
            <a:pPr lvl="1" eaLnBrk="1" hangingPunct="1">
              <a:spcBef>
                <a:spcPts val="600"/>
              </a:spcBef>
              <a:spcAft>
                <a:spcPts val="600"/>
              </a:spcAft>
            </a:pPr>
            <a:r>
              <a:rPr lang="en-GB" dirty="0" smtClean="0">
                <a:ea typeface="ＭＳ Ｐゴシック" pitchFamily="34" charset="-128"/>
              </a:rPr>
              <a:t>The use of energy and means of transport </a:t>
            </a:r>
          </a:p>
          <a:p>
            <a:pPr lvl="1" eaLnBrk="1" hangingPunct="1">
              <a:spcBef>
                <a:spcPts val="600"/>
              </a:spcBef>
              <a:spcAft>
                <a:spcPts val="600"/>
              </a:spcAft>
            </a:pPr>
            <a:r>
              <a:rPr lang="en-GB" dirty="0" smtClean="0">
                <a:ea typeface="ＭＳ Ｐゴシック" pitchFamily="34" charset="-128"/>
              </a:rPr>
              <a:t>The use of paper </a:t>
            </a:r>
          </a:p>
          <a:p>
            <a:pPr lvl="1" eaLnBrk="1" hangingPunct="1">
              <a:spcBef>
                <a:spcPts val="600"/>
              </a:spcBef>
              <a:spcAft>
                <a:spcPts val="600"/>
              </a:spcAft>
            </a:pPr>
            <a:r>
              <a:rPr lang="en-GB" dirty="0" smtClean="0">
                <a:ea typeface="ＭＳ Ｐゴシック" pitchFamily="34" charset="-128"/>
              </a:rPr>
              <a:t>Water consumption</a:t>
            </a:r>
          </a:p>
          <a:p>
            <a:pPr lvl="1" eaLnBrk="1" hangingPunct="1">
              <a:spcBef>
                <a:spcPts val="600"/>
              </a:spcBef>
              <a:spcAft>
                <a:spcPts val="600"/>
              </a:spcAft>
            </a:pPr>
            <a:r>
              <a:rPr lang="en-GB" dirty="0" smtClean="0">
                <a:ea typeface="ＭＳ Ｐゴシック" pitchFamily="34" charset="-128"/>
              </a:rPr>
              <a:t>The use of chemicals</a:t>
            </a:r>
          </a:p>
          <a:p>
            <a:pPr lvl="1" eaLnBrk="1" hangingPunct="1">
              <a:spcBef>
                <a:spcPts val="600"/>
              </a:spcBef>
              <a:spcAft>
                <a:spcPts val="600"/>
              </a:spcAft>
            </a:pPr>
            <a:r>
              <a:rPr lang="en-GB" dirty="0" smtClean="0">
                <a:ea typeface="ＭＳ Ｐゴシック" pitchFamily="34" charset="-128"/>
              </a:rPr>
              <a:t>The production and disposal of waste</a:t>
            </a:r>
          </a:p>
          <a:p>
            <a:pPr lvl="1" eaLnBrk="1" hangingPunct="1">
              <a:spcBef>
                <a:spcPts val="600"/>
              </a:spcBef>
              <a:spcAft>
                <a:spcPts val="600"/>
              </a:spcAft>
            </a:pPr>
            <a:r>
              <a:rPr lang="en-GB" dirty="0" smtClean="0">
                <a:ea typeface="ＭＳ Ｐゴシック" pitchFamily="34" charset="-128"/>
              </a:rPr>
              <a:t>…</a:t>
            </a:r>
          </a:p>
        </p:txBody>
      </p:sp>
    </p:spTree>
    <p:extLst>
      <p:ext uri="{BB962C8B-B14F-4D97-AF65-F5344CB8AC3E}">
        <p14:creationId xmlns:p14="http://schemas.microsoft.com/office/powerpoint/2010/main" val="28897309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09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09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09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09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09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097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097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68313" y="6237288"/>
            <a:ext cx="2895600" cy="4762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lnSpc>
                <a:spcPts val="1400"/>
              </a:lnSpc>
            </a:pPr>
            <a:fld id="{94CA6B83-F2A9-42C0-A305-54B1BDF279A7}" type="slidenum">
              <a:rPr lang="fr-FR" smtClean="0">
                <a:solidFill>
                  <a:srgbClr val="00A6C8"/>
                </a:solidFill>
                <a:latin typeface="Verdana" pitchFamily="34" charset="0"/>
              </a:rPr>
              <a:pPr algn="l">
                <a:lnSpc>
                  <a:spcPts val="1400"/>
                </a:lnSpc>
              </a:pPr>
              <a:t>27</a:t>
            </a:fld>
            <a:endParaRPr lang="fr-FR" smtClean="0">
              <a:solidFill>
                <a:srgbClr val="00A6C8"/>
              </a:solidFill>
              <a:latin typeface="Verdana" pitchFamily="34" charset="0"/>
            </a:endParaRPr>
          </a:p>
        </p:txBody>
      </p:sp>
      <p:sp>
        <p:nvSpPr>
          <p:cNvPr id="31747" name="Rectangle 2"/>
          <p:cNvSpPr>
            <a:spLocks noGrp="1" noChangeArrowheads="1"/>
          </p:cNvSpPr>
          <p:nvPr>
            <p:ph type="title"/>
          </p:nvPr>
        </p:nvSpPr>
        <p:spPr>
          <a:xfrm>
            <a:off x="142874" y="0"/>
            <a:ext cx="9001126" cy="1143000"/>
          </a:xfrm>
        </p:spPr>
        <p:txBody>
          <a:bodyPr/>
          <a:lstStyle/>
          <a:p>
            <a:pPr indent="0" eaLnBrk="1" hangingPunct="1"/>
            <a:r>
              <a:rPr lang="en-GB" dirty="0" smtClean="0">
                <a:solidFill>
                  <a:schemeClr val="bg1"/>
                </a:solidFill>
                <a:ea typeface="ＭＳ Ｐゴシック" pitchFamily="34" charset="-128"/>
              </a:rPr>
              <a:t>Evaluation: Environmental integration</a:t>
            </a:r>
          </a:p>
        </p:txBody>
      </p:sp>
      <p:sp>
        <p:nvSpPr>
          <p:cNvPr id="521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85750" y="1285875"/>
            <a:ext cx="8229600" cy="5257800"/>
          </a:xfrm>
        </p:spPr>
        <p:txBody>
          <a:bodyPr/>
          <a:lstStyle/>
          <a:p>
            <a:pPr eaLnBrk="1" hangingPunct="1">
              <a:spcBef>
                <a:spcPts val="600"/>
              </a:spcBef>
              <a:spcAft>
                <a:spcPts val="600"/>
              </a:spcAft>
            </a:pPr>
            <a:r>
              <a:rPr lang="en-GB" sz="2400" dirty="0" smtClean="0">
                <a:ea typeface="ＭＳ Ｐゴシック" pitchFamily="34" charset="-128"/>
              </a:rPr>
              <a:t>Implementation of the recommendations formulated in the EIA and/or the formulation study?</a:t>
            </a:r>
          </a:p>
          <a:p>
            <a:pPr lvl="1" eaLnBrk="1" hangingPunct="1">
              <a:spcBef>
                <a:spcPts val="600"/>
              </a:spcBef>
              <a:spcAft>
                <a:spcPts val="600"/>
              </a:spcAft>
            </a:pPr>
            <a:r>
              <a:rPr lang="en-GB" dirty="0" smtClean="0">
                <a:ea typeface="ＭＳ Ｐゴシック" pitchFamily="34" charset="-128"/>
              </a:rPr>
              <a:t>Level of implementation (zero, partial, full)</a:t>
            </a:r>
          </a:p>
          <a:p>
            <a:pPr lvl="1" eaLnBrk="1" hangingPunct="1">
              <a:spcBef>
                <a:spcPts val="600"/>
              </a:spcBef>
              <a:spcAft>
                <a:spcPts val="600"/>
              </a:spcAft>
            </a:pPr>
            <a:r>
              <a:rPr lang="en-GB" dirty="0" smtClean="0">
                <a:ea typeface="ＭＳ Ｐゴシック" pitchFamily="34" charset="-128"/>
              </a:rPr>
              <a:t>Effectiveness and efficiency (cost-effectiveness) of environmental integration measures</a:t>
            </a:r>
          </a:p>
          <a:p>
            <a:pPr lvl="1" eaLnBrk="1" hangingPunct="1">
              <a:spcBef>
                <a:spcPts val="600"/>
              </a:spcBef>
              <a:spcAft>
                <a:spcPts val="600"/>
              </a:spcAft>
            </a:pPr>
            <a:r>
              <a:rPr lang="en-GB" dirty="0" smtClean="0">
                <a:ea typeface="ＭＳ Ｐゴシック" pitchFamily="34" charset="-128"/>
              </a:rPr>
              <a:t>Impact and sustainability of these measures</a:t>
            </a:r>
          </a:p>
          <a:p>
            <a:pPr eaLnBrk="1" hangingPunct="1">
              <a:spcBef>
                <a:spcPts val="600"/>
              </a:spcBef>
              <a:spcAft>
                <a:spcPts val="600"/>
              </a:spcAft>
            </a:pPr>
            <a:r>
              <a:rPr lang="en-GB" sz="2400" dirty="0" smtClean="0">
                <a:ea typeface="ＭＳ Ｐゴシック" pitchFamily="34" charset="-128"/>
              </a:rPr>
              <a:t>Impact of environmental integration (or lack thereof) on the project’s general performance?</a:t>
            </a:r>
          </a:p>
        </p:txBody>
      </p:sp>
    </p:spTree>
    <p:extLst>
      <p:ext uri="{BB962C8B-B14F-4D97-AF65-F5344CB8AC3E}">
        <p14:creationId xmlns:p14="http://schemas.microsoft.com/office/powerpoint/2010/main" val="359775295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1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68313" y="6237288"/>
            <a:ext cx="2895600" cy="4762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lnSpc>
                <a:spcPts val="1400"/>
              </a:lnSpc>
            </a:pPr>
            <a:fld id="{94CA6B83-F2A9-42C0-A305-54B1BDF279A7}" type="slidenum">
              <a:rPr lang="fr-FR" smtClean="0">
                <a:solidFill>
                  <a:srgbClr val="00A6C8"/>
                </a:solidFill>
                <a:latin typeface="Verdana" pitchFamily="34" charset="0"/>
              </a:rPr>
              <a:pPr algn="l">
                <a:lnSpc>
                  <a:spcPts val="1400"/>
                </a:lnSpc>
              </a:pPr>
              <a:t>28</a:t>
            </a:fld>
            <a:endParaRPr lang="fr-FR" smtClean="0">
              <a:solidFill>
                <a:srgbClr val="00A6C8"/>
              </a:solidFill>
              <a:latin typeface="Verdana" pitchFamily="34" charset="0"/>
            </a:endParaRPr>
          </a:p>
        </p:txBody>
      </p:sp>
      <p:sp>
        <p:nvSpPr>
          <p:cNvPr id="31747" name="Rectangle 2"/>
          <p:cNvSpPr>
            <a:spLocks noGrp="1" noChangeArrowheads="1"/>
          </p:cNvSpPr>
          <p:nvPr>
            <p:ph type="title"/>
          </p:nvPr>
        </p:nvSpPr>
        <p:spPr>
          <a:xfrm>
            <a:off x="142874" y="0"/>
            <a:ext cx="9001126" cy="1143000"/>
          </a:xfrm>
        </p:spPr>
        <p:txBody>
          <a:bodyPr/>
          <a:lstStyle/>
          <a:p>
            <a:pPr indent="0" eaLnBrk="1" hangingPunct="1"/>
            <a:r>
              <a:rPr lang="en-GB" dirty="0" smtClean="0">
                <a:solidFill>
                  <a:schemeClr val="bg1"/>
                </a:solidFill>
                <a:ea typeface="ＭＳ Ｐゴシック" pitchFamily="34" charset="-128"/>
              </a:rPr>
              <a:t>Evaluation: Environmental integration</a:t>
            </a:r>
          </a:p>
        </p:txBody>
      </p:sp>
      <p:sp>
        <p:nvSpPr>
          <p:cNvPr id="521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85750" y="1285875"/>
            <a:ext cx="8229600" cy="5257800"/>
          </a:xfrm>
        </p:spPr>
        <p:txBody>
          <a:bodyPr/>
          <a:lstStyle/>
          <a:p>
            <a:pPr marL="0" indent="0" eaLnBrk="1" hangingPunct="1">
              <a:spcBef>
                <a:spcPts val="600"/>
              </a:spcBef>
              <a:spcAft>
                <a:spcPts val="600"/>
              </a:spcAft>
              <a:buNone/>
            </a:pPr>
            <a:r>
              <a:rPr lang="en-GB" sz="2400" dirty="0" smtClean="0">
                <a:ea typeface="ＭＳ Ｐゴシック" pitchFamily="34" charset="-128"/>
              </a:rPr>
              <a:t>The classical evaluation criteria </a:t>
            </a:r>
            <a:r>
              <a:rPr lang="en-GB" sz="2400" b="1" dirty="0" smtClean="0">
                <a:solidFill>
                  <a:srgbClr val="00B050"/>
                </a:solidFill>
                <a:ea typeface="ＭＳ Ｐゴシック" pitchFamily="34" charset="-128"/>
              </a:rPr>
              <a:t>(for both projects and sector support) </a:t>
            </a:r>
            <a:r>
              <a:rPr lang="en-GB" sz="2400" dirty="0" smtClean="0">
                <a:ea typeface="ＭＳ Ｐゴシック" pitchFamily="34" charset="-128"/>
              </a:rPr>
              <a:t>can </a:t>
            </a:r>
            <a:r>
              <a:rPr lang="en-GB" sz="2400" dirty="0" smtClean="0">
                <a:ea typeface="ＭＳ Ｐゴシック" pitchFamily="34" charset="-128"/>
              </a:rPr>
              <a:t>be interpreted from an environmental perspective</a:t>
            </a:r>
          </a:p>
          <a:p>
            <a:pPr marL="0" indent="0" eaLnBrk="1" hangingPunct="1">
              <a:spcBef>
                <a:spcPts val="600"/>
              </a:spcBef>
              <a:spcAft>
                <a:spcPts val="600"/>
              </a:spcAft>
              <a:buNone/>
            </a:pPr>
            <a:endParaRPr lang="en-GB" dirty="0" smtClean="0">
              <a:ea typeface="ＭＳ Ｐゴシック" pitchFamily="34" charset="-128"/>
            </a:endParaRPr>
          </a:p>
          <a:p>
            <a:pPr lvl="1" indent="-342900" eaLnBrk="1" hangingPunct="1">
              <a:spcBef>
                <a:spcPts val="600"/>
              </a:spcBef>
              <a:spcAft>
                <a:spcPts val="600"/>
              </a:spcAft>
            </a:pPr>
            <a:r>
              <a:rPr lang="en-GB" dirty="0" smtClean="0">
                <a:ea typeface="ＭＳ Ｐゴシック" pitchFamily="34" charset="-128"/>
              </a:rPr>
              <a:t>Relevance</a:t>
            </a:r>
          </a:p>
          <a:p>
            <a:pPr lvl="1" indent="-342900" eaLnBrk="1" hangingPunct="1">
              <a:spcBef>
                <a:spcPts val="600"/>
              </a:spcBef>
              <a:spcAft>
                <a:spcPts val="600"/>
              </a:spcAft>
            </a:pPr>
            <a:r>
              <a:rPr lang="en-GB" dirty="0" smtClean="0">
                <a:ea typeface="ＭＳ Ｐゴシック" pitchFamily="34" charset="-128"/>
              </a:rPr>
              <a:t>Effectiveness</a:t>
            </a:r>
          </a:p>
          <a:p>
            <a:pPr lvl="1" indent="-342900" eaLnBrk="1" hangingPunct="1">
              <a:spcBef>
                <a:spcPts val="600"/>
              </a:spcBef>
              <a:spcAft>
                <a:spcPts val="600"/>
              </a:spcAft>
            </a:pPr>
            <a:r>
              <a:rPr lang="en-GB" dirty="0" smtClean="0">
                <a:ea typeface="ＭＳ Ｐゴシック" pitchFamily="34" charset="-128"/>
              </a:rPr>
              <a:t>Efficiency</a:t>
            </a:r>
          </a:p>
          <a:p>
            <a:pPr lvl="1" indent="-342900" eaLnBrk="1" hangingPunct="1">
              <a:spcBef>
                <a:spcPts val="600"/>
              </a:spcBef>
              <a:spcAft>
                <a:spcPts val="600"/>
              </a:spcAft>
            </a:pPr>
            <a:r>
              <a:rPr lang="en-GB" dirty="0" smtClean="0">
                <a:ea typeface="ＭＳ Ｐゴシック" pitchFamily="34" charset="-128"/>
              </a:rPr>
              <a:t>Impact</a:t>
            </a:r>
          </a:p>
          <a:p>
            <a:pPr lvl="1" indent="-342900" eaLnBrk="1" hangingPunct="1">
              <a:spcBef>
                <a:spcPts val="600"/>
              </a:spcBef>
              <a:spcAft>
                <a:spcPts val="600"/>
              </a:spcAft>
            </a:pPr>
            <a:r>
              <a:rPr lang="en-GB" dirty="0" smtClean="0">
                <a:ea typeface="ＭＳ Ｐゴシック" pitchFamily="34" charset="-128"/>
              </a:rPr>
              <a:t>Sustainability</a:t>
            </a:r>
          </a:p>
          <a:p>
            <a:pPr lvl="1" indent="-342900" eaLnBrk="1" hangingPunct="1">
              <a:spcBef>
                <a:spcPts val="600"/>
              </a:spcBef>
              <a:spcAft>
                <a:spcPts val="600"/>
              </a:spcAft>
            </a:pPr>
            <a:endParaRPr lang="en-GB" dirty="0" smtClean="0">
              <a:ea typeface="ＭＳ Ｐゴシック" pitchFamily="34" charset="-128"/>
            </a:endParaRPr>
          </a:p>
          <a:p>
            <a:pPr marL="0" indent="0" eaLnBrk="1" hangingPunct="1">
              <a:spcBef>
                <a:spcPts val="600"/>
              </a:spcBef>
              <a:spcAft>
                <a:spcPts val="600"/>
              </a:spcAft>
              <a:buNone/>
            </a:pPr>
            <a:endParaRPr lang="en-GB" dirty="0">
              <a:ea typeface="ＭＳ Ｐゴシック" pitchFamily="34" charset="-128"/>
            </a:endParaRPr>
          </a:p>
          <a:p>
            <a:pPr marL="0" indent="0" eaLnBrk="1" hangingPunct="1">
              <a:spcBef>
                <a:spcPts val="600"/>
              </a:spcBef>
              <a:spcAft>
                <a:spcPts val="600"/>
              </a:spcAft>
              <a:buNone/>
            </a:pPr>
            <a:endParaRPr lang="en-GB" sz="2400" dirty="0" smtClean="0"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68617483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1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1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1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1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12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12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68313" y="6237288"/>
            <a:ext cx="2895600" cy="4762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lnSpc>
                <a:spcPts val="1400"/>
              </a:lnSpc>
            </a:pPr>
            <a:fld id="{581C4D1D-665D-4560-8E3A-C5A8F2384F19}" type="slidenum">
              <a:rPr lang="fr-FR" smtClean="0">
                <a:solidFill>
                  <a:srgbClr val="00A6C8"/>
                </a:solidFill>
                <a:latin typeface="Verdana" pitchFamily="34" charset="0"/>
              </a:rPr>
              <a:pPr algn="l">
                <a:lnSpc>
                  <a:spcPts val="1400"/>
                </a:lnSpc>
              </a:pPr>
              <a:t>29</a:t>
            </a:fld>
            <a:endParaRPr lang="fr-FR" smtClean="0">
              <a:solidFill>
                <a:srgbClr val="00A6C8"/>
              </a:solidFill>
              <a:latin typeface="Verdana" pitchFamily="34" charset="0"/>
            </a:endParaRPr>
          </a:p>
        </p:txBody>
      </p:sp>
      <p:sp>
        <p:nvSpPr>
          <p:cNvPr id="3277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indent="0" eaLnBrk="1" hangingPunct="1"/>
            <a:r>
              <a:rPr lang="en-GB" smtClean="0">
                <a:ea typeface="ＭＳ Ｐゴシック" pitchFamily="34" charset="-128"/>
              </a:rPr>
              <a:t>Relevance</a:t>
            </a:r>
          </a:p>
        </p:txBody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536" y="2132856"/>
            <a:ext cx="7775575" cy="4046537"/>
          </a:xfrm>
        </p:spPr>
        <p:txBody>
          <a:bodyPr/>
          <a:lstStyle/>
          <a:p>
            <a:pPr eaLnBrk="1" hangingPunct="1"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</a:pPr>
            <a:r>
              <a:rPr lang="en-GB" sz="2400" dirty="0" smtClean="0">
                <a:ea typeface="ＭＳ Ｐゴシック" pitchFamily="34" charset="-128"/>
              </a:rPr>
              <a:t>Has the project taken into account the environmental issues identified during problem analysis and/or in the Country Environmental Profile?</a:t>
            </a:r>
          </a:p>
          <a:p>
            <a:pPr eaLnBrk="1" hangingPunct="1"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</a:pPr>
            <a:r>
              <a:rPr lang="en-GB" sz="2400" dirty="0" smtClean="0">
                <a:ea typeface="ＭＳ Ｐゴシック" pitchFamily="34" charset="-128"/>
              </a:rPr>
              <a:t>Has the project been given environmental objectives, or have environmental constraints been attached to its objectives, so as to properly manage its potential environmental impacts?</a:t>
            </a:r>
          </a:p>
        </p:txBody>
      </p:sp>
    </p:spTree>
    <p:extLst>
      <p:ext uri="{BB962C8B-B14F-4D97-AF65-F5344CB8AC3E}">
        <p14:creationId xmlns:p14="http://schemas.microsoft.com/office/powerpoint/2010/main" val="301015872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68313" y="6237288"/>
            <a:ext cx="2895600" cy="4762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lnSpc>
                <a:spcPts val="1400"/>
              </a:lnSpc>
            </a:pPr>
            <a:fld id="{D034E772-C87B-4F90-BBCF-C4046F74ABA3}" type="slidenum">
              <a:rPr lang="fr-FR" smtClean="0">
                <a:solidFill>
                  <a:srgbClr val="00A6C8"/>
                </a:solidFill>
                <a:latin typeface="Verdana" pitchFamily="34" charset="0"/>
              </a:rPr>
              <a:pPr algn="l">
                <a:lnSpc>
                  <a:spcPts val="1400"/>
                </a:lnSpc>
              </a:pPr>
              <a:t>3</a:t>
            </a:fld>
            <a:endParaRPr lang="fr-FR" smtClean="0">
              <a:solidFill>
                <a:srgbClr val="00A6C8"/>
              </a:solidFill>
              <a:latin typeface="Verdana" pitchFamily="34" charset="0"/>
            </a:endParaRPr>
          </a:p>
        </p:txBody>
      </p:sp>
      <p:sp>
        <p:nvSpPr>
          <p:cNvPr id="6147" name="Rectangle 2"/>
          <p:cNvSpPr>
            <a:spLocks noGrp="1" noChangeArrowheads="1"/>
          </p:cNvSpPr>
          <p:nvPr>
            <p:ph type="title"/>
          </p:nvPr>
        </p:nvSpPr>
        <p:spPr>
          <a:xfrm>
            <a:off x="142875" y="917848"/>
            <a:ext cx="7786688" cy="1143000"/>
          </a:xfrm>
        </p:spPr>
        <p:txBody>
          <a:bodyPr/>
          <a:lstStyle/>
          <a:p>
            <a:pPr indent="0" eaLnBrk="1" hangingPunct="1"/>
            <a:r>
              <a:rPr lang="en-GB" dirty="0" smtClean="0">
                <a:ea typeface="ＭＳ Ｐゴシック" pitchFamily="34" charset="-128"/>
              </a:rPr>
              <a:t>Problem </a:t>
            </a:r>
            <a:r>
              <a:rPr lang="en-GB" dirty="0" smtClean="0">
                <a:ea typeface="ＭＳ Ｐゴシック" pitchFamily="34" charset="-128"/>
              </a:rPr>
              <a:t>analysis – </a:t>
            </a:r>
            <a:r>
              <a:rPr lang="en-GB" sz="1400" dirty="0" smtClean="0">
                <a:solidFill>
                  <a:srgbClr val="00B050"/>
                </a:solidFill>
                <a:ea typeface="ＭＳ Ｐゴシック" pitchFamily="34" charset="-128"/>
              </a:rPr>
              <a:t>need to stress that this is the excellent theory – which is used far too little in real life</a:t>
            </a:r>
            <a:endParaRPr lang="en-GB" sz="1400" dirty="0" smtClean="0">
              <a:solidFill>
                <a:srgbClr val="00B050"/>
              </a:solidFill>
              <a:ea typeface="ＭＳ Ｐゴシック" pitchFamily="34" charset="-128"/>
            </a:endParaRPr>
          </a:p>
        </p:txBody>
      </p:sp>
      <p:pic>
        <p:nvPicPr>
          <p:cNvPr id="614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" y="1989138"/>
            <a:ext cx="8677275" cy="4725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729588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68313" y="6237288"/>
            <a:ext cx="2895600" cy="4762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lnSpc>
                <a:spcPts val="1400"/>
              </a:lnSpc>
            </a:pPr>
            <a:fld id="{E5D376C5-3A17-4F41-8FF5-D6E2BC4F89D7}" type="slidenum">
              <a:rPr lang="fr-FR" smtClean="0">
                <a:solidFill>
                  <a:srgbClr val="00A6C8"/>
                </a:solidFill>
                <a:latin typeface="Verdana" pitchFamily="34" charset="0"/>
              </a:rPr>
              <a:pPr algn="l">
                <a:lnSpc>
                  <a:spcPts val="1400"/>
                </a:lnSpc>
              </a:pPr>
              <a:t>30</a:t>
            </a:fld>
            <a:endParaRPr lang="fr-FR" smtClean="0">
              <a:solidFill>
                <a:srgbClr val="00A6C8"/>
              </a:solidFill>
              <a:latin typeface="Verdana" pitchFamily="34" charset="0"/>
            </a:endParaRPr>
          </a:p>
        </p:txBody>
      </p:sp>
      <p:sp>
        <p:nvSpPr>
          <p:cNvPr id="3379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indent="0" eaLnBrk="1" hangingPunct="1"/>
            <a:r>
              <a:rPr lang="en-GB" smtClean="0">
                <a:ea typeface="ＭＳ Ｐゴシック" pitchFamily="34" charset="-128"/>
              </a:rPr>
              <a:t>Effectiveness</a:t>
            </a:r>
          </a:p>
        </p:txBody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263" y="2204864"/>
            <a:ext cx="7704137" cy="3933825"/>
          </a:xfrm>
        </p:spPr>
        <p:txBody>
          <a:bodyPr/>
          <a:lstStyle/>
          <a:p>
            <a:pPr eaLnBrk="1" hangingPunct="1">
              <a:lnSpc>
                <a:spcPct val="100000"/>
              </a:lnSpc>
              <a:spcBef>
                <a:spcPts val="1200"/>
              </a:spcBef>
            </a:pPr>
            <a:r>
              <a:rPr lang="en-GB" sz="2400" dirty="0" smtClean="0">
                <a:ea typeface="ＭＳ Ｐゴシック" pitchFamily="34" charset="-128"/>
              </a:rPr>
              <a:t>If the project was effective (i.e. achieved its objectives), was this at the expense of the environment?</a:t>
            </a:r>
          </a:p>
          <a:p>
            <a:pPr eaLnBrk="1" hangingPunct="1">
              <a:lnSpc>
                <a:spcPct val="100000"/>
              </a:lnSpc>
              <a:spcBef>
                <a:spcPts val="1200"/>
              </a:spcBef>
            </a:pPr>
            <a:r>
              <a:rPr lang="en-GB" sz="2400" dirty="0" smtClean="0">
                <a:ea typeface="ＭＳ Ｐゴシック" pitchFamily="34" charset="-128"/>
              </a:rPr>
              <a:t>If the project was not effective, was this because some environmental constraints were under-estimated? </a:t>
            </a:r>
          </a:p>
          <a:p>
            <a:pPr eaLnBrk="1" hangingPunct="1">
              <a:lnSpc>
                <a:spcPct val="100000"/>
              </a:lnSpc>
              <a:spcBef>
                <a:spcPts val="1200"/>
              </a:spcBef>
            </a:pPr>
            <a:r>
              <a:rPr lang="en-GB" sz="2400" dirty="0" smtClean="0">
                <a:ea typeface="ＭＳ Ｐゴシック" pitchFamily="34" charset="-128"/>
              </a:rPr>
              <a:t>Have the adopted environmental measures (e.g. Environmental Management Plan) produced the expected effects</a:t>
            </a:r>
            <a:r>
              <a:rPr lang="en-GB" dirty="0" smtClean="0">
                <a:ea typeface="ＭＳ Ｐゴシック" pitchFamily="34" charset="-128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155751850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68313" y="6237288"/>
            <a:ext cx="2895600" cy="4762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lnSpc>
                <a:spcPts val="1400"/>
              </a:lnSpc>
            </a:pPr>
            <a:fld id="{96CD1B9F-0F11-486D-9260-738A1488010D}" type="slidenum">
              <a:rPr lang="fr-FR" smtClean="0">
                <a:solidFill>
                  <a:srgbClr val="00A6C8"/>
                </a:solidFill>
                <a:latin typeface="Verdana" pitchFamily="34" charset="0"/>
              </a:rPr>
              <a:pPr algn="l">
                <a:lnSpc>
                  <a:spcPts val="1400"/>
                </a:lnSpc>
              </a:pPr>
              <a:t>31</a:t>
            </a:fld>
            <a:endParaRPr lang="fr-FR" smtClean="0">
              <a:solidFill>
                <a:srgbClr val="00A6C8"/>
              </a:solidFill>
              <a:latin typeface="Verdana" pitchFamily="34" charset="0"/>
            </a:endParaRPr>
          </a:p>
        </p:txBody>
      </p:sp>
      <p:sp>
        <p:nvSpPr>
          <p:cNvPr id="3481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indent="0" eaLnBrk="1" hangingPunct="1"/>
            <a:r>
              <a:rPr lang="en-GB" smtClean="0">
                <a:ea typeface="ＭＳ Ｐゴシック" pitchFamily="34" charset="-128"/>
              </a:rPr>
              <a:t>Efficiency</a:t>
            </a:r>
          </a:p>
        </p:txBody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536" y="2277467"/>
            <a:ext cx="7775575" cy="2879725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GB" sz="2400" dirty="0" smtClean="0">
                <a:ea typeface="ＭＳ Ｐゴシック" pitchFamily="34" charset="-128"/>
              </a:rPr>
              <a:t>Has the project made an appropriate (limited) use of scarce resources or inputs that damage the environment?</a:t>
            </a:r>
          </a:p>
          <a:p>
            <a:pPr eaLnBrk="1" hangingPunct="1">
              <a:lnSpc>
                <a:spcPct val="80000"/>
              </a:lnSpc>
              <a:spcBef>
                <a:spcPct val="50000"/>
              </a:spcBef>
            </a:pPr>
            <a:r>
              <a:rPr lang="en-GB" sz="2400" dirty="0" smtClean="0">
                <a:ea typeface="ＭＳ Ｐゴシック" pitchFamily="34" charset="-128"/>
              </a:rPr>
              <a:t>Were the measures adopted in the context of the Environmental Management Plan (or assimilated measures) cost-effective?</a:t>
            </a:r>
          </a:p>
          <a:p>
            <a:pPr eaLnBrk="1" hangingPunct="1">
              <a:lnSpc>
                <a:spcPct val="80000"/>
              </a:lnSpc>
            </a:pPr>
            <a:endParaRPr lang="en-GB" sz="2400" dirty="0" smtClean="0"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21043032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68313" y="6237288"/>
            <a:ext cx="2895600" cy="4762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lnSpc>
                <a:spcPts val="1400"/>
              </a:lnSpc>
            </a:pPr>
            <a:fld id="{21F294F7-C288-4B58-AC0F-E762F7AEDDA5}" type="slidenum">
              <a:rPr lang="fr-FR" smtClean="0">
                <a:solidFill>
                  <a:srgbClr val="00A6C8"/>
                </a:solidFill>
                <a:latin typeface="Verdana" pitchFamily="34" charset="0"/>
              </a:rPr>
              <a:pPr algn="l">
                <a:lnSpc>
                  <a:spcPts val="1400"/>
                </a:lnSpc>
              </a:pPr>
              <a:t>32</a:t>
            </a:fld>
            <a:endParaRPr lang="fr-FR" smtClean="0">
              <a:solidFill>
                <a:srgbClr val="00A6C8"/>
              </a:solidFill>
              <a:latin typeface="Verdana" pitchFamily="34" charset="0"/>
            </a:endParaRPr>
          </a:p>
        </p:txBody>
      </p:sp>
      <p:sp>
        <p:nvSpPr>
          <p:cNvPr id="3584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indent="0" eaLnBrk="1" hangingPunct="1"/>
            <a:r>
              <a:rPr lang="en-GB" smtClean="0">
                <a:ea typeface="ＭＳ Ｐゴシック" pitchFamily="34" charset="-128"/>
              </a:rPr>
              <a:t>Impact</a:t>
            </a:r>
          </a:p>
        </p:txBody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6825" y="2276773"/>
            <a:ext cx="7775575" cy="2592387"/>
          </a:xfrm>
        </p:spPr>
        <p:txBody>
          <a:bodyPr/>
          <a:lstStyle/>
          <a:p>
            <a:pPr eaLnBrk="1" hangingPunct="1"/>
            <a:r>
              <a:rPr lang="en-GB" sz="2400" dirty="0" smtClean="0">
                <a:ea typeface="ＭＳ Ｐゴシック" pitchFamily="34" charset="-128"/>
              </a:rPr>
              <a:t>What were the project’s environmental effects on the outside world? Are they acceptable? How do they compare with the effects predicted in the EIA?</a:t>
            </a:r>
          </a:p>
          <a:p>
            <a:pPr eaLnBrk="1" hangingPunct="1">
              <a:spcBef>
                <a:spcPct val="50000"/>
              </a:spcBef>
            </a:pPr>
            <a:r>
              <a:rPr lang="en-GB" sz="2400" dirty="0" smtClean="0">
                <a:ea typeface="ＭＳ Ｐゴシック" pitchFamily="34" charset="-128"/>
              </a:rPr>
              <a:t>Overall, has the project contributed to the objective of promoting sustainable development?</a:t>
            </a:r>
          </a:p>
          <a:p>
            <a:pPr eaLnBrk="1" hangingPunct="1"/>
            <a:endParaRPr lang="en-GB" dirty="0" smtClean="0"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82546831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68313" y="6237288"/>
            <a:ext cx="2895600" cy="4762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lnSpc>
                <a:spcPts val="1400"/>
              </a:lnSpc>
            </a:pPr>
            <a:fld id="{3B096E83-7867-4F32-A4FE-166991A71318}" type="slidenum">
              <a:rPr lang="fr-FR" smtClean="0">
                <a:solidFill>
                  <a:srgbClr val="00A6C8"/>
                </a:solidFill>
                <a:latin typeface="Verdana" pitchFamily="34" charset="0"/>
              </a:rPr>
              <a:pPr algn="l">
                <a:lnSpc>
                  <a:spcPts val="1400"/>
                </a:lnSpc>
              </a:pPr>
              <a:t>33</a:t>
            </a:fld>
            <a:endParaRPr lang="fr-FR" smtClean="0">
              <a:solidFill>
                <a:srgbClr val="00A6C8"/>
              </a:solidFill>
              <a:latin typeface="Verdana" pitchFamily="34" charset="0"/>
            </a:endParaRPr>
          </a:p>
        </p:txBody>
      </p:sp>
      <p:sp>
        <p:nvSpPr>
          <p:cNvPr id="3686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indent="0" eaLnBrk="1" hangingPunct="1"/>
            <a:r>
              <a:rPr lang="en-GB" smtClean="0">
                <a:ea typeface="ＭＳ Ｐゴシック" pitchFamily="34" charset="-128"/>
              </a:rPr>
              <a:t>Sustainability</a:t>
            </a:r>
          </a:p>
        </p:txBody>
      </p:sp>
      <p:sp>
        <p:nvSpPr>
          <p:cNvPr id="3686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536" y="2205384"/>
            <a:ext cx="7704137" cy="3671888"/>
          </a:xfrm>
        </p:spPr>
        <p:txBody>
          <a:bodyPr/>
          <a:lstStyle/>
          <a:p>
            <a:pPr eaLnBrk="1" hangingPunct="1"/>
            <a:r>
              <a:rPr lang="en-GB" sz="2400" dirty="0" smtClean="0">
                <a:ea typeface="ＭＳ Ｐゴシック" pitchFamily="34" charset="-128"/>
              </a:rPr>
              <a:t>Are the natural resources on which the project’s sustainability depends threatened?</a:t>
            </a:r>
          </a:p>
          <a:p>
            <a:pPr eaLnBrk="1" hangingPunct="1">
              <a:spcBef>
                <a:spcPct val="50000"/>
              </a:spcBef>
            </a:pPr>
            <a:r>
              <a:rPr lang="en-GB" sz="2400" dirty="0" smtClean="0">
                <a:ea typeface="ＭＳ Ｐゴシック" pitchFamily="34" charset="-128"/>
              </a:rPr>
              <a:t>Does the project itself encourage stakeholders to overexploit their resources?</a:t>
            </a:r>
          </a:p>
          <a:p>
            <a:pPr eaLnBrk="1" hangingPunct="1">
              <a:spcBef>
                <a:spcPct val="50000"/>
              </a:spcBef>
            </a:pPr>
            <a:r>
              <a:rPr lang="en-GB" sz="2400" dirty="0" smtClean="0">
                <a:ea typeface="ＭＳ Ｐゴシック" pitchFamily="34" charset="-128"/>
              </a:rPr>
              <a:t>If the Environmental Management Plan recommends the adoption of recurrent and long-term mitigation measures, are they financially sustainable?</a:t>
            </a:r>
          </a:p>
          <a:p>
            <a:pPr eaLnBrk="1" hangingPunct="1"/>
            <a:endParaRPr lang="en-GB" dirty="0" smtClean="0"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50431446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68313" y="6237288"/>
            <a:ext cx="2895600" cy="4762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lnSpc>
                <a:spcPts val="1400"/>
              </a:lnSpc>
            </a:pPr>
            <a:fld id="{C4B7B473-239F-48BF-8018-007E7DE5B0F4}" type="slidenum">
              <a:rPr lang="fr-FR" smtClean="0">
                <a:solidFill>
                  <a:srgbClr val="00A6C8"/>
                </a:solidFill>
                <a:latin typeface="Verdana" pitchFamily="34" charset="0"/>
              </a:rPr>
              <a:pPr algn="l">
                <a:lnSpc>
                  <a:spcPts val="1400"/>
                </a:lnSpc>
              </a:pPr>
              <a:t>34</a:t>
            </a:fld>
            <a:endParaRPr lang="fr-FR" smtClean="0">
              <a:solidFill>
                <a:srgbClr val="00A6C8"/>
              </a:solidFill>
              <a:latin typeface="Verdana" pitchFamily="34" charset="0"/>
            </a:endParaRPr>
          </a:p>
        </p:txBody>
      </p:sp>
      <p:sp>
        <p:nvSpPr>
          <p:cNvPr id="3789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indent="0" eaLnBrk="1" hangingPunct="1"/>
            <a:r>
              <a:rPr lang="en-GB" smtClean="0">
                <a:ea typeface="ＭＳ Ｐゴシック" pitchFamily="34" charset="-128"/>
              </a:rPr>
              <a:t>The </a:t>
            </a:r>
            <a:r>
              <a:rPr lang="en-GB" i="1" smtClean="0">
                <a:ea typeface="ＭＳ Ｐゴシック" pitchFamily="34" charset="-128"/>
              </a:rPr>
              <a:t>ex post </a:t>
            </a:r>
            <a:r>
              <a:rPr lang="en-GB" smtClean="0">
                <a:ea typeface="ＭＳ Ｐゴシック" pitchFamily="34" charset="-128"/>
              </a:rPr>
              <a:t>EIA</a:t>
            </a:r>
          </a:p>
        </p:txBody>
      </p:sp>
      <p:sp>
        <p:nvSpPr>
          <p:cNvPr id="536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833" y="2274019"/>
            <a:ext cx="7775575" cy="4251325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GB" dirty="0" smtClean="0">
                <a:ea typeface="ＭＳ Ｐゴシック" pitchFamily="34" charset="-128"/>
              </a:rPr>
              <a:t>Usually, an (</a:t>
            </a:r>
            <a:r>
              <a:rPr lang="en-GB" i="1" dirty="0" smtClean="0">
                <a:ea typeface="ＭＳ Ｐゴシック" pitchFamily="34" charset="-128"/>
              </a:rPr>
              <a:t>ex ante</a:t>
            </a:r>
            <a:r>
              <a:rPr lang="en-GB" dirty="0" smtClean="0">
                <a:ea typeface="ＭＳ Ｐゴシック" pitchFamily="34" charset="-128"/>
              </a:rPr>
              <a:t>) EIA predicts </a:t>
            </a:r>
            <a:r>
              <a:rPr lang="en-GB" u="sng" dirty="0" smtClean="0">
                <a:ea typeface="ＭＳ Ｐゴシック" pitchFamily="34" charset="-128"/>
              </a:rPr>
              <a:t>potential</a:t>
            </a:r>
            <a:r>
              <a:rPr lang="en-GB" dirty="0" smtClean="0">
                <a:ea typeface="ＭＳ Ｐゴシック" pitchFamily="34" charset="-128"/>
              </a:rPr>
              <a:t> impacts</a:t>
            </a:r>
          </a:p>
          <a:p>
            <a:pPr eaLnBrk="1" hangingPunct="1">
              <a:lnSpc>
                <a:spcPct val="90000"/>
              </a:lnSpc>
              <a:buFont typeface="Times" charset="0"/>
              <a:buNone/>
            </a:pPr>
            <a:endParaRPr lang="en-GB" dirty="0" smtClean="0">
              <a:ea typeface="ＭＳ Ｐゴシック" pitchFamily="34" charset="-128"/>
            </a:endParaRPr>
          </a:p>
          <a:p>
            <a:pPr eaLnBrk="1" hangingPunct="1">
              <a:lnSpc>
                <a:spcPct val="90000"/>
              </a:lnSpc>
              <a:spcBef>
                <a:spcPct val="50000"/>
              </a:spcBef>
            </a:pPr>
            <a:r>
              <a:rPr lang="en-GB" dirty="0" smtClean="0">
                <a:ea typeface="ＭＳ Ｐゴシック" pitchFamily="34" charset="-128"/>
              </a:rPr>
              <a:t>The </a:t>
            </a:r>
            <a:r>
              <a:rPr lang="en-GB" i="1" dirty="0" smtClean="0">
                <a:ea typeface="ＭＳ Ｐゴシック" pitchFamily="34" charset="-128"/>
              </a:rPr>
              <a:t>ex post</a:t>
            </a:r>
            <a:r>
              <a:rPr lang="en-GB" dirty="0" smtClean="0">
                <a:ea typeface="ＭＳ Ｐゴシック" pitchFamily="34" charset="-128"/>
              </a:rPr>
              <a:t> EIA determines </a:t>
            </a:r>
            <a:r>
              <a:rPr lang="en-GB" u="sng" dirty="0" smtClean="0">
                <a:ea typeface="ＭＳ Ｐゴシック" pitchFamily="34" charset="-128"/>
              </a:rPr>
              <a:t>actual</a:t>
            </a:r>
            <a:r>
              <a:rPr lang="en-GB" dirty="0" smtClean="0">
                <a:ea typeface="ＭＳ Ｐゴシック" pitchFamily="34" charset="-128"/>
              </a:rPr>
              <a:t> impacts. It aims to:</a:t>
            </a:r>
          </a:p>
          <a:p>
            <a:pPr eaLnBrk="1" hangingPunct="1">
              <a:lnSpc>
                <a:spcPct val="90000"/>
              </a:lnSpc>
              <a:spcBef>
                <a:spcPct val="50000"/>
              </a:spcBef>
            </a:pPr>
            <a:endParaRPr lang="en-GB" dirty="0" smtClean="0">
              <a:ea typeface="ＭＳ Ｐゴシック" pitchFamily="34" charset="-128"/>
            </a:endParaRPr>
          </a:p>
          <a:p>
            <a:pPr lvl="1" eaLnBrk="1" hangingPunct="1">
              <a:lnSpc>
                <a:spcPct val="90000"/>
              </a:lnSpc>
              <a:spcBef>
                <a:spcPct val="50000"/>
              </a:spcBef>
            </a:pPr>
            <a:r>
              <a:rPr lang="en-GB" dirty="0" smtClean="0">
                <a:ea typeface="ＭＳ Ｐゴシック" pitchFamily="34" charset="-128"/>
              </a:rPr>
              <a:t>Improve capacities to predict environmental impacts, for use in future EIAs</a:t>
            </a:r>
          </a:p>
          <a:p>
            <a:pPr lvl="1" eaLnBrk="1" hangingPunct="1">
              <a:lnSpc>
                <a:spcPct val="90000"/>
              </a:lnSpc>
              <a:spcBef>
                <a:spcPct val="50000"/>
              </a:spcBef>
            </a:pPr>
            <a:endParaRPr lang="en-GB" dirty="0" smtClean="0">
              <a:ea typeface="ＭＳ Ｐゴシック" pitchFamily="34" charset="-128"/>
            </a:endParaRPr>
          </a:p>
          <a:p>
            <a:pPr lvl="1" eaLnBrk="1" hangingPunct="1">
              <a:lnSpc>
                <a:spcPct val="90000"/>
              </a:lnSpc>
            </a:pPr>
            <a:r>
              <a:rPr lang="en-GB" dirty="0" smtClean="0">
                <a:ea typeface="ＭＳ Ｐゴシック" pitchFamily="34" charset="-128"/>
              </a:rPr>
              <a:t>Study in more detail the environmental aspects of project evaluation (impact criterion) so as to draw lessons for future projects</a:t>
            </a:r>
          </a:p>
        </p:txBody>
      </p:sp>
    </p:spTree>
    <p:extLst>
      <p:ext uri="{BB962C8B-B14F-4D97-AF65-F5344CB8AC3E}">
        <p14:creationId xmlns:p14="http://schemas.microsoft.com/office/powerpoint/2010/main" val="142480571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6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65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65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166CF">
            <a:alpha val="20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>
          <a:xfrm>
            <a:off x="0" y="1124744"/>
            <a:ext cx="8229600" cy="936625"/>
          </a:xfrm>
        </p:spPr>
        <p:txBody>
          <a:bodyPr/>
          <a:lstStyle/>
          <a:p>
            <a:r>
              <a:rPr lang="da-DK" sz="2800" dirty="0" err="1" smtClean="0">
                <a:ea typeface="ＭＳ Ｐゴシック" pitchFamily="34" charset="-128"/>
              </a:rPr>
              <a:t>Module</a:t>
            </a:r>
            <a:r>
              <a:rPr lang="da-DK" sz="2800" dirty="0" smtClean="0">
                <a:ea typeface="ＭＳ Ｐゴシック" pitchFamily="34" charset="-128"/>
              </a:rPr>
              <a:t> 6 – recap main messages</a:t>
            </a:r>
            <a:endParaRPr lang="en-US" sz="2800" dirty="0" smtClean="0">
              <a:ea typeface="ＭＳ Ｐゴシック" pitchFamily="34" charset="-128"/>
            </a:endParaRPr>
          </a:p>
        </p:txBody>
      </p:sp>
      <p:sp>
        <p:nvSpPr>
          <p:cNvPr id="17412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191ED5D6-FBA6-423B-9697-084B1EB47379}" type="slidenum">
              <a:rPr lang="en-GB" smtClean="0">
                <a:solidFill>
                  <a:srgbClr val="000000"/>
                </a:solidFill>
                <a:latin typeface="Verdana" pitchFamily="34" charset="0"/>
                <a:ea typeface="ＭＳ Ｐゴシック" pitchFamily="34" charset="-128"/>
              </a:rPr>
              <a:pPr/>
              <a:t>35</a:t>
            </a:fld>
            <a:endParaRPr lang="en-GB" smtClean="0">
              <a:solidFill>
                <a:srgbClr val="000000"/>
              </a:solidFill>
              <a:latin typeface="Verdana" pitchFamily="34" charset="0"/>
              <a:ea typeface="ＭＳ Ｐゴシック" pitchFamily="34" charset="-128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81000" y="1981200"/>
            <a:ext cx="8208912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55600" indent="-355600">
              <a:buFont typeface="Arial" pitchFamily="34" charset="0"/>
              <a:buChar char="•"/>
              <a:defRPr/>
            </a:pPr>
            <a:r>
              <a:rPr lang="da-DK" sz="1800" dirty="0" err="1" smtClean="0">
                <a:ea typeface="ＭＳ Ｐゴシック" pitchFamily="34" charset="-128"/>
              </a:rPr>
              <a:t>Greening</a:t>
            </a:r>
            <a:r>
              <a:rPr lang="da-DK" sz="1800" dirty="0" smtClean="0">
                <a:ea typeface="ＭＳ Ｐゴシック" pitchFamily="34" charset="-128"/>
              </a:rPr>
              <a:t> </a:t>
            </a:r>
            <a:r>
              <a:rPr lang="da-DK" sz="1800" dirty="0">
                <a:ea typeface="ＭＳ Ｐゴシック" pitchFamily="34" charset="-128"/>
              </a:rPr>
              <a:t>a </a:t>
            </a:r>
            <a:r>
              <a:rPr lang="da-DK" sz="1800" dirty="0" err="1">
                <a:ea typeface="ＭＳ Ｐゴシック" pitchFamily="34" charset="-128"/>
              </a:rPr>
              <a:t>project</a:t>
            </a:r>
            <a:r>
              <a:rPr lang="da-DK" sz="1800" dirty="0">
                <a:ea typeface="ＭＳ Ｐゴシック" pitchFamily="34" charset="-128"/>
              </a:rPr>
              <a:t> </a:t>
            </a:r>
            <a:r>
              <a:rPr lang="da-DK" sz="1800" b="1" dirty="0">
                <a:solidFill>
                  <a:srgbClr val="00B050"/>
                </a:solidFill>
                <a:ea typeface="ＭＳ Ｐゴシック" pitchFamily="34" charset="-128"/>
              </a:rPr>
              <a:t>starts with the </a:t>
            </a:r>
            <a:r>
              <a:rPr lang="da-DK" sz="1800" b="1" dirty="0" smtClean="0">
                <a:solidFill>
                  <a:srgbClr val="00B050"/>
                </a:solidFill>
                <a:ea typeface="ＭＳ Ｐゴシック" pitchFamily="34" charset="-128"/>
              </a:rPr>
              <a:t>logframe</a:t>
            </a:r>
          </a:p>
          <a:p>
            <a:pPr marL="355600" indent="-355600">
              <a:buFont typeface="Arial" pitchFamily="34" charset="0"/>
              <a:buChar char="•"/>
              <a:defRPr/>
            </a:pPr>
            <a:endParaRPr lang="da-DK" sz="1800" dirty="0">
              <a:ea typeface="ＭＳ Ｐゴシック" pitchFamily="34" charset="-128"/>
            </a:endParaRPr>
          </a:p>
          <a:p>
            <a:pPr marL="355600" indent="-355600">
              <a:buFont typeface="Arial" pitchFamily="34" charset="0"/>
              <a:buChar char="•"/>
              <a:defRPr/>
            </a:pPr>
            <a:r>
              <a:rPr lang="da-DK" sz="1800" b="1" dirty="0" smtClean="0">
                <a:solidFill>
                  <a:srgbClr val="00B050"/>
                </a:solidFill>
                <a:ea typeface="ＭＳ Ｐゴシック" pitchFamily="34" charset="-128"/>
              </a:rPr>
              <a:t>EIA </a:t>
            </a:r>
            <a:r>
              <a:rPr lang="da-DK" sz="1800" b="1" dirty="0">
                <a:solidFill>
                  <a:srgbClr val="00B050"/>
                </a:solidFill>
                <a:ea typeface="ＭＳ Ｐゴシック" pitchFamily="34" charset="-128"/>
              </a:rPr>
              <a:t>and CRA </a:t>
            </a:r>
            <a:r>
              <a:rPr lang="da-DK" sz="1800" b="1" dirty="0" err="1">
                <a:solidFill>
                  <a:srgbClr val="00B050"/>
                </a:solidFill>
                <a:ea typeface="ＭＳ Ｐゴシック" pitchFamily="34" charset="-128"/>
              </a:rPr>
              <a:t>tools</a:t>
            </a:r>
            <a:r>
              <a:rPr lang="da-DK" sz="1800" b="1" dirty="0">
                <a:solidFill>
                  <a:srgbClr val="00B050"/>
                </a:solidFill>
                <a:ea typeface="ＭＳ Ｐゴシック" pitchFamily="34" charset="-128"/>
              </a:rPr>
              <a:t> </a:t>
            </a:r>
            <a:r>
              <a:rPr lang="da-DK" sz="1800" dirty="0" err="1">
                <a:ea typeface="ＭＳ Ｐゴシック" pitchFamily="34" charset="-128"/>
              </a:rPr>
              <a:t>can</a:t>
            </a:r>
            <a:r>
              <a:rPr lang="da-DK" sz="1800" dirty="0">
                <a:ea typeface="ＭＳ Ｐゴシック" pitchFamily="34" charset="-128"/>
              </a:rPr>
              <a:t> </a:t>
            </a:r>
            <a:r>
              <a:rPr lang="da-DK" sz="1800" dirty="0" err="1">
                <a:ea typeface="ＭＳ Ｐゴシック" pitchFamily="34" charset="-128"/>
              </a:rPr>
              <a:t>be</a:t>
            </a:r>
            <a:r>
              <a:rPr lang="da-DK" sz="1800" dirty="0">
                <a:ea typeface="ＭＳ Ｐゴシック" pitchFamily="34" charset="-128"/>
              </a:rPr>
              <a:t> </a:t>
            </a:r>
            <a:r>
              <a:rPr lang="da-DK" sz="1800" dirty="0" err="1">
                <a:ea typeface="ＭＳ Ｐゴシック" pitchFamily="34" charset="-128"/>
              </a:rPr>
              <a:t>highly</a:t>
            </a:r>
            <a:r>
              <a:rPr lang="da-DK" sz="1800" dirty="0">
                <a:ea typeface="ＭＳ Ｐゴシック" pitchFamily="34" charset="-128"/>
              </a:rPr>
              <a:t> </a:t>
            </a:r>
            <a:r>
              <a:rPr lang="da-DK" sz="1800" dirty="0" err="1">
                <a:ea typeface="ＭＳ Ｐゴシック" pitchFamily="34" charset="-128"/>
              </a:rPr>
              <a:t>effective</a:t>
            </a:r>
            <a:r>
              <a:rPr lang="da-DK" sz="1800" dirty="0">
                <a:ea typeface="ＭＳ Ｐゴシック" pitchFamily="34" charset="-128"/>
              </a:rPr>
              <a:t> at the </a:t>
            </a:r>
            <a:r>
              <a:rPr lang="da-DK" sz="1800" dirty="0" err="1">
                <a:ea typeface="ＭＳ Ｐゴシック" pitchFamily="34" charset="-128"/>
              </a:rPr>
              <a:t>project</a:t>
            </a:r>
            <a:r>
              <a:rPr lang="da-DK" sz="1800" dirty="0">
                <a:ea typeface="ＭＳ Ｐゴシック" pitchFamily="34" charset="-128"/>
              </a:rPr>
              <a:t> </a:t>
            </a:r>
            <a:r>
              <a:rPr lang="da-DK" sz="1800" dirty="0" err="1" smtClean="0">
                <a:ea typeface="ＭＳ Ｐゴシック" pitchFamily="34" charset="-128"/>
              </a:rPr>
              <a:t>level</a:t>
            </a:r>
            <a:endParaRPr lang="da-DK" sz="1800" dirty="0">
              <a:ea typeface="ＭＳ Ｐゴシック" pitchFamily="34" charset="-128"/>
            </a:endParaRPr>
          </a:p>
          <a:p>
            <a:pPr marL="355600" indent="-355600">
              <a:buFont typeface="Arial" pitchFamily="34" charset="0"/>
              <a:buChar char="•"/>
              <a:defRPr/>
            </a:pPr>
            <a:endParaRPr lang="da-DK" sz="1800" dirty="0">
              <a:ea typeface="ＭＳ Ｐゴシック" pitchFamily="34" charset="-128"/>
            </a:endParaRPr>
          </a:p>
          <a:p>
            <a:pPr marL="355600" indent="-355600">
              <a:buFont typeface="Arial" pitchFamily="34" charset="0"/>
              <a:buChar char="•"/>
              <a:defRPr/>
            </a:pPr>
            <a:r>
              <a:rPr lang="da-DK" sz="1800" dirty="0" err="1" smtClean="0">
                <a:ea typeface="ＭＳ Ｐゴシック" pitchFamily="34" charset="-128"/>
              </a:rPr>
              <a:t>Identification</a:t>
            </a:r>
            <a:r>
              <a:rPr lang="da-DK" sz="1800" dirty="0" smtClean="0">
                <a:ea typeface="ＭＳ Ｐゴシック" pitchFamily="34" charset="-128"/>
              </a:rPr>
              <a:t> </a:t>
            </a:r>
            <a:r>
              <a:rPr lang="da-DK" sz="1800" dirty="0">
                <a:ea typeface="ＭＳ Ｐゴシック" pitchFamily="34" charset="-128"/>
              </a:rPr>
              <a:t>– </a:t>
            </a:r>
            <a:r>
              <a:rPr lang="da-DK" sz="1800" b="1" dirty="0">
                <a:solidFill>
                  <a:srgbClr val="00B050"/>
                </a:solidFill>
                <a:ea typeface="ＭＳ Ｐゴシック" pitchFamily="34" charset="-128"/>
              </a:rPr>
              <a:t>screening </a:t>
            </a:r>
            <a:r>
              <a:rPr lang="da-DK" sz="1800" b="1" dirty="0" err="1">
                <a:solidFill>
                  <a:srgbClr val="00B050"/>
                </a:solidFill>
                <a:ea typeface="ＭＳ Ｐゴシック" pitchFamily="34" charset="-128"/>
              </a:rPr>
              <a:t>tools</a:t>
            </a:r>
            <a:r>
              <a:rPr lang="da-DK" sz="1800" b="1" dirty="0">
                <a:solidFill>
                  <a:srgbClr val="00B050"/>
                </a:solidFill>
                <a:ea typeface="ＭＳ Ｐゴシック" pitchFamily="34" charset="-128"/>
              </a:rPr>
              <a:t> </a:t>
            </a:r>
            <a:r>
              <a:rPr lang="da-DK" sz="1800" b="1" dirty="0" err="1">
                <a:solidFill>
                  <a:srgbClr val="00B050"/>
                </a:solidFill>
                <a:ea typeface="ＭＳ Ｐゴシック" pitchFamily="34" charset="-128"/>
              </a:rPr>
              <a:t>are</a:t>
            </a:r>
            <a:r>
              <a:rPr lang="da-DK" sz="1800" b="1" dirty="0">
                <a:solidFill>
                  <a:srgbClr val="00B050"/>
                </a:solidFill>
                <a:ea typeface="ＭＳ Ｐゴシック" pitchFamily="34" charset="-128"/>
              </a:rPr>
              <a:t> </a:t>
            </a:r>
            <a:r>
              <a:rPr lang="da-DK" sz="1800" b="1" dirty="0" err="1">
                <a:solidFill>
                  <a:srgbClr val="00B050"/>
                </a:solidFill>
                <a:ea typeface="ＭＳ Ｐゴシック" pitchFamily="34" charset="-128"/>
              </a:rPr>
              <a:t>useful</a:t>
            </a:r>
            <a:r>
              <a:rPr lang="da-DK" sz="1800" dirty="0">
                <a:ea typeface="ＭＳ Ｐゴシック" pitchFamily="34" charset="-128"/>
              </a:rPr>
              <a:t>, </a:t>
            </a:r>
            <a:r>
              <a:rPr lang="da-DK" sz="1800" dirty="0" err="1">
                <a:ea typeface="ＭＳ Ｐゴシック" pitchFamily="34" charset="-128"/>
              </a:rPr>
              <a:t>different</a:t>
            </a:r>
            <a:r>
              <a:rPr lang="da-DK" sz="1800" dirty="0">
                <a:ea typeface="ＭＳ Ｐゴシック" pitchFamily="34" charset="-128"/>
              </a:rPr>
              <a:t> </a:t>
            </a:r>
            <a:r>
              <a:rPr lang="da-DK" sz="1800" dirty="0" err="1">
                <a:ea typeface="ＭＳ Ｐゴシック" pitchFamily="34" charset="-128"/>
              </a:rPr>
              <a:t>entry</a:t>
            </a:r>
            <a:r>
              <a:rPr lang="da-DK" sz="1800" dirty="0">
                <a:ea typeface="ＭＳ Ｐゴシック" pitchFamily="34" charset="-128"/>
              </a:rPr>
              <a:t> points </a:t>
            </a:r>
            <a:r>
              <a:rPr lang="da-DK" sz="1800" dirty="0" err="1">
                <a:ea typeface="ＭＳ Ｐゴシック" pitchFamily="34" charset="-128"/>
              </a:rPr>
              <a:t>are</a:t>
            </a:r>
            <a:r>
              <a:rPr lang="da-DK" sz="1800" dirty="0">
                <a:ea typeface="ＭＳ Ｐゴシック" pitchFamily="34" charset="-128"/>
              </a:rPr>
              <a:t> </a:t>
            </a:r>
            <a:r>
              <a:rPr lang="da-DK" sz="1800" dirty="0" err="1" smtClean="0">
                <a:ea typeface="ＭＳ Ｐゴシック" pitchFamily="34" charset="-128"/>
              </a:rPr>
              <a:t>available</a:t>
            </a:r>
            <a:endParaRPr lang="da-DK" sz="1800" dirty="0">
              <a:ea typeface="ＭＳ Ｐゴシック" pitchFamily="34" charset="-128"/>
            </a:endParaRPr>
          </a:p>
          <a:p>
            <a:pPr marL="355600" indent="-355600">
              <a:buFont typeface="Arial" pitchFamily="34" charset="0"/>
              <a:buChar char="•"/>
              <a:defRPr/>
            </a:pPr>
            <a:endParaRPr lang="da-DK" sz="1800" dirty="0">
              <a:ea typeface="ＭＳ Ｐゴシック" pitchFamily="34" charset="-128"/>
            </a:endParaRPr>
          </a:p>
          <a:p>
            <a:pPr marL="355600" indent="-355600">
              <a:buFont typeface="Arial" pitchFamily="34" charset="0"/>
              <a:buChar char="•"/>
              <a:defRPr/>
            </a:pPr>
            <a:r>
              <a:rPr lang="da-DK" sz="1800" dirty="0" err="1" smtClean="0">
                <a:ea typeface="ＭＳ Ｐゴシック" pitchFamily="34" charset="-128"/>
              </a:rPr>
              <a:t>Formulation</a:t>
            </a:r>
            <a:r>
              <a:rPr lang="da-DK" sz="1800" dirty="0" smtClean="0">
                <a:ea typeface="ＭＳ Ｐゴシック" pitchFamily="34" charset="-128"/>
              </a:rPr>
              <a:t> </a:t>
            </a:r>
            <a:r>
              <a:rPr lang="da-DK" sz="1800" dirty="0">
                <a:ea typeface="ＭＳ Ｐゴシック" pitchFamily="34" charset="-128"/>
              </a:rPr>
              <a:t>– </a:t>
            </a:r>
            <a:r>
              <a:rPr lang="da-DK" sz="1800" dirty="0" err="1">
                <a:ea typeface="ＭＳ Ｐゴシック" pitchFamily="34" charset="-128"/>
              </a:rPr>
              <a:t>dealing</a:t>
            </a:r>
            <a:r>
              <a:rPr lang="da-DK" sz="1800" dirty="0">
                <a:ea typeface="ＭＳ Ｐゴシック" pitchFamily="34" charset="-128"/>
              </a:rPr>
              <a:t> with </a:t>
            </a:r>
            <a:r>
              <a:rPr lang="da-DK" sz="1800" dirty="0" err="1">
                <a:ea typeface="ＭＳ Ｐゴシック" pitchFamily="34" charset="-128"/>
              </a:rPr>
              <a:t>projects</a:t>
            </a:r>
            <a:r>
              <a:rPr lang="da-DK" sz="1800" dirty="0">
                <a:ea typeface="ＭＳ Ｐゴシック" pitchFamily="34" charset="-128"/>
              </a:rPr>
              <a:t> </a:t>
            </a:r>
            <a:r>
              <a:rPr lang="da-DK" sz="1800" dirty="0" err="1">
                <a:ea typeface="ＭＳ Ｐゴシック" pitchFamily="34" charset="-128"/>
              </a:rPr>
              <a:t>that</a:t>
            </a:r>
            <a:r>
              <a:rPr lang="da-DK" sz="1800" dirty="0">
                <a:ea typeface="ＭＳ Ｐゴシック" pitchFamily="34" charset="-128"/>
              </a:rPr>
              <a:t> have and do not have EIAs, </a:t>
            </a:r>
            <a:r>
              <a:rPr lang="da-DK" sz="1800" dirty="0" err="1">
                <a:ea typeface="ＭＳ Ｐゴシック" pitchFamily="34" charset="-128"/>
              </a:rPr>
              <a:t>entry</a:t>
            </a:r>
            <a:r>
              <a:rPr lang="da-DK" sz="1800" dirty="0">
                <a:ea typeface="ＭＳ Ｐゴシック" pitchFamily="34" charset="-128"/>
              </a:rPr>
              <a:t> </a:t>
            </a:r>
            <a:r>
              <a:rPr lang="da-DK" sz="1800" dirty="0" smtClean="0">
                <a:ea typeface="ＭＳ Ｐゴシック" pitchFamily="34" charset="-128"/>
              </a:rPr>
              <a:t>points (?)</a:t>
            </a:r>
            <a:endParaRPr lang="da-DK" sz="1800" dirty="0" smtClean="0">
              <a:ea typeface="ＭＳ Ｐゴシック" pitchFamily="34" charset="-128"/>
            </a:endParaRPr>
          </a:p>
          <a:p>
            <a:pPr marL="355600" indent="-355600">
              <a:buFont typeface="Arial" pitchFamily="34" charset="0"/>
              <a:buChar char="•"/>
              <a:defRPr/>
            </a:pPr>
            <a:endParaRPr lang="da-DK" sz="1800" dirty="0">
              <a:ea typeface="ＭＳ Ｐゴシック" pitchFamily="34" charset="-128"/>
            </a:endParaRPr>
          </a:p>
          <a:p>
            <a:pPr marL="355600" indent="-355600">
              <a:buFont typeface="Arial" pitchFamily="34" charset="0"/>
              <a:buChar char="•"/>
              <a:defRPr/>
            </a:pPr>
            <a:r>
              <a:rPr lang="da-DK" sz="1800" dirty="0" err="1" smtClean="0">
                <a:ea typeface="ＭＳ Ｐゴシック" pitchFamily="34" charset="-128"/>
              </a:rPr>
              <a:t>EIAs</a:t>
            </a:r>
            <a:r>
              <a:rPr lang="da-DK" sz="1800" dirty="0" smtClean="0">
                <a:ea typeface="ＭＳ Ｐゴシック" pitchFamily="34" charset="-128"/>
              </a:rPr>
              <a:t> </a:t>
            </a:r>
            <a:r>
              <a:rPr lang="da-DK" sz="1800" dirty="0">
                <a:ea typeface="ＭＳ Ｐゴシック" pitchFamily="34" charset="-128"/>
              </a:rPr>
              <a:t>– </a:t>
            </a:r>
            <a:r>
              <a:rPr lang="da-DK" sz="1800" b="1" dirty="0" err="1">
                <a:solidFill>
                  <a:srgbClr val="00B050"/>
                </a:solidFill>
                <a:ea typeface="ＭＳ Ｐゴシック" pitchFamily="34" charset="-128"/>
              </a:rPr>
              <a:t>Example</a:t>
            </a:r>
            <a:r>
              <a:rPr lang="da-DK" sz="1800" b="1" dirty="0">
                <a:solidFill>
                  <a:srgbClr val="00B050"/>
                </a:solidFill>
                <a:ea typeface="ＭＳ Ｐゴシック" pitchFamily="34" charset="-128"/>
              </a:rPr>
              <a:t> of an EIA </a:t>
            </a:r>
            <a:r>
              <a:rPr lang="da-DK" sz="1800" dirty="0">
                <a:ea typeface="ＭＳ Ｐゴシック" pitchFamily="34" charset="-128"/>
              </a:rPr>
              <a:t>(</a:t>
            </a:r>
            <a:r>
              <a:rPr lang="da-DK" sz="1800" dirty="0" err="1" smtClean="0">
                <a:ea typeface="ＭＳ Ｐゴシック" pitchFamily="34" charset="-128"/>
              </a:rPr>
              <a:t>Kyrgyzystan</a:t>
            </a:r>
            <a:r>
              <a:rPr lang="da-DK" sz="1800" dirty="0" smtClean="0">
                <a:ea typeface="ＭＳ Ｐゴシック" pitchFamily="34" charset="-128"/>
              </a:rPr>
              <a:t> </a:t>
            </a:r>
            <a:r>
              <a:rPr lang="da-DK" sz="1800" dirty="0" err="1">
                <a:ea typeface="ＭＳ Ｐゴシック" pitchFamily="34" charset="-128"/>
              </a:rPr>
              <a:t>road</a:t>
            </a:r>
            <a:r>
              <a:rPr lang="da-DK" sz="1800" dirty="0">
                <a:ea typeface="ＭＳ Ｐゴシック" pitchFamily="34" charset="-128"/>
              </a:rPr>
              <a:t> </a:t>
            </a:r>
            <a:r>
              <a:rPr lang="da-DK" sz="1800" dirty="0" err="1">
                <a:ea typeface="ＭＳ Ｐゴシック" pitchFamily="34" charset="-128"/>
              </a:rPr>
              <a:t>project</a:t>
            </a:r>
            <a:r>
              <a:rPr lang="da-DK" sz="1800" dirty="0">
                <a:ea typeface="ＭＳ Ｐゴシック" pitchFamily="34" charset="-128"/>
              </a:rPr>
              <a:t>) </a:t>
            </a:r>
            <a:endParaRPr lang="da-DK" sz="1800" dirty="0" smtClean="0">
              <a:ea typeface="ＭＳ Ｐゴシック" pitchFamily="34" charset="-128"/>
            </a:endParaRPr>
          </a:p>
          <a:p>
            <a:pPr>
              <a:defRPr/>
            </a:pPr>
            <a:endParaRPr lang="da-DK" sz="1800" dirty="0">
              <a:ea typeface="ＭＳ Ｐゴシック" pitchFamily="34" charset="-128"/>
            </a:endParaRPr>
          </a:p>
          <a:p>
            <a:pPr marL="355600" indent="-355600">
              <a:buFont typeface="Arial" pitchFamily="34" charset="0"/>
              <a:buChar char="•"/>
              <a:defRPr/>
            </a:pPr>
            <a:r>
              <a:rPr lang="da-DK" sz="1800" b="1" dirty="0" err="1" smtClean="0">
                <a:solidFill>
                  <a:srgbClr val="00B050"/>
                </a:solidFill>
                <a:ea typeface="ＭＳ Ｐゴシック" pitchFamily="34" charset="-128"/>
              </a:rPr>
              <a:t>Implementation</a:t>
            </a:r>
            <a:r>
              <a:rPr lang="da-DK" sz="1800" dirty="0" smtClean="0">
                <a:ea typeface="ＭＳ Ｐゴシック" pitchFamily="34" charset="-128"/>
              </a:rPr>
              <a:t> </a:t>
            </a:r>
            <a:r>
              <a:rPr lang="da-DK" sz="1800" dirty="0">
                <a:ea typeface="ＭＳ Ｐゴシック" pitchFamily="34" charset="-128"/>
              </a:rPr>
              <a:t>– </a:t>
            </a:r>
            <a:r>
              <a:rPr lang="da-DK" sz="1800" dirty="0" err="1">
                <a:ea typeface="ＭＳ Ｐゴシック" pitchFamily="34" charset="-128"/>
              </a:rPr>
              <a:t>entry</a:t>
            </a:r>
            <a:r>
              <a:rPr lang="da-DK" sz="1800" dirty="0">
                <a:ea typeface="ＭＳ Ｐゴシック" pitchFamily="34" charset="-128"/>
              </a:rPr>
              <a:t> points and the </a:t>
            </a:r>
            <a:r>
              <a:rPr lang="da-DK" sz="1800" b="1" dirty="0" err="1">
                <a:solidFill>
                  <a:srgbClr val="00B050"/>
                </a:solidFill>
                <a:ea typeface="ＭＳ Ｐゴシック" pitchFamily="34" charset="-128"/>
              </a:rPr>
              <a:t>role</a:t>
            </a:r>
            <a:r>
              <a:rPr lang="da-DK" sz="1800" b="1" dirty="0">
                <a:solidFill>
                  <a:srgbClr val="00B050"/>
                </a:solidFill>
                <a:ea typeface="ＭＳ Ｐゴシック" pitchFamily="34" charset="-128"/>
              </a:rPr>
              <a:t> of </a:t>
            </a:r>
            <a:r>
              <a:rPr lang="da-DK" sz="1800" b="1" dirty="0" err="1" smtClean="0">
                <a:solidFill>
                  <a:srgbClr val="00B050"/>
                </a:solidFill>
                <a:ea typeface="ＭＳ Ｐゴシック" pitchFamily="34" charset="-128"/>
              </a:rPr>
              <a:t>indicators</a:t>
            </a:r>
            <a:endParaRPr lang="da-DK" sz="1800" b="1" dirty="0">
              <a:solidFill>
                <a:srgbClr val="00B050"/>
              </a:solidFill>
              <a:ea typeface="ＭＳ Ｐゴシック" pitchFamily="34" charset="-128"/>
            </a:endParaRPr>
          </a:p>
          <a:p>
            <a:pPr marL="355600" indent="-355600">
              <a:buFont typeface="Arial" pitchFamily="34" charset="0"/>
              <a:buChar char="•"/>
              <a:defRPr/>
            </a:pPr>
            <a:endParaRPr lang="da-DK" sz="1800" dirty="0">
              <a:ea typeface="ＭＳ Ｐゴシック" pitchFamily="34" charset="-128"/>
            </a:endParaRPr>
          </a:p>
          <a:p>
            <a:pPr marL="355600" indent="-355600">
              <a:buFont typeface="Arial" pitchFamily="34" charset="0"/>
              <a:buChar char="•"/>
              <a:defRPr/>
            </a:pPr>
            <a:r>
              <a:rPr lang="da-DK" sz="1800" b="1" dirty="0" smtClean="0">
                <a:solidFill>
                  <a:srgbClr val="00B050"/>
                </a:solidFill>
                <a:ea typeface="ＭＳ Ｐゴシック" pitchFamily="34" charset="-128"/>
              </a:rPr>
              <a:t>Evaluation</a:t>
            </a:r>
            <a:r>
              <a:rPr lang="da-DK" sz="1800" dirty="0" smtClean="0">
                <a:ea typeface="ＭＳ Ｐゴシック" pitchFamily="34" charset="-128"/>
              </a:rPr>
              <a:t> </a:t>
            </a:r>
            <a:r>
              <a:rPr lang="da-DK" sz="1800" dirty="0">
                <a:ea typeface="ＭＳ Ｐゴシック" pitchFamily="34" charset="-128"/>
              </a:rPr>
              <a:t>– </a:t>
            </a:r>
            <a:r>
              <a:rPr lang="da-DK" sz="1800" dirty="0" err="1">
                <a:ea typeface="ＭＳ Ｐゴシック" pitchFamily="34" charset="-128"/>
              </a:rPr>
              <a:t>relevance</a:t>
            </a:r>
            <a:r>
              <a:rPr lang="da-DK" sz="1800" dirty="0">
                <a:ea typeface="ＭＳ Ｐゴシック" pitchFamily="34" charset="-128"/>
              </a:rPr>
              <a:t>, </a:t>
            </a:r>
            <a:r>
              <a:rPr lang="da-DK" sz="1800" dirty="0" err="1">
                <a:ea typeface="ＭＳ Ｐゴシック" pitchFamily="34" charset="-128"/>
              </a:rPr>
              <a:t>effectiveness</a:t>
            </a:r>
            <a:r>
              <a:rPr lang="da-DK" sz="1800" dirty="0">
                <a:ea typeface="ＭＳ Ｐゴシック" pitchFamily="34" charset="-128"/>
              </a:rPr>
              <a:t>, </a:t>
            </a:r>
            <a:r>
              <a:rPr lang="da-DK" sz="1800" dirty="0" err="1">
                <a:ea typeface="ＭＳ Ｐゴシック" pitchFamily="34" charset="-128"/>
              </a:rPr>
              <a:t>efficiency</a:t>
            </a:r>
            <a:r>
              <a:rPr lang="da-DK" sz="1800" dirty="0" smtClean="0">
                <a:ea typeface="ＭＳ Ｐゴシック" pitchFamily="34" charset="-128"/>
              </a:rPr>
              <a:t>, </a:t>
            </a:r>
            <a:r>
              <a:rPr lang="da-DK" sz="1800" dirty="0" err="1" smtClean="0">
                <a:ea typeface="ＭＳ Ｐゴシック" pitchFamily="34" charset="-128"/>
              </a:rPr>
              <a:t>impact</a:t>
            </a:r>
            <a:r>
              <a:rPr lang="da-DK" sz="1800" dirty="0">
                <a:ea typeface="ＭＳ Ｐゴシック" pitchFamily="34" charset="-128"/>
              </a:rPr>
              <a:t>, </a:t>
            </a:r>
            <a:r>
              <a:rPr lang="da-DK" sz="1800" dirty="0" err="1" smtClean="0">
                <a:ea typeface="ＭＳ Ｐゴシック" pitchFamily="34" charset="-128"/>
              </a:rPr>
              <a:t>sustainability</a:t>
            </a:r>
            <a:endParaRPr lang="da-DK" sz="1800" dirty="0">
              <a:ea typeface="ＭＳ Ｐゴシック" pitchFamily="34" charset="-128"/>
            </a:endParaRPr>
          </a:p>
          <a:p>
            <a:pPr>
              <a:defRPr/>
            </a:pPr>
            <a:endParaRPr lang="en-US" sz="1800" dirty="0"/>
          </a:p>
          <a:p>
            <a:pPr marL="355600" indent="-355600">
              <a:buFont typeface="Arial" pitchFamily="34" charset="0"/>
              <a:buChar char="•"/>
              <a:defRPr/>
            </a:pPr>
            <a:endParaRPr lang="da-DK" sz="1800" dirty="0" smtClean="0">
              <a:ea typeface="ＭＳ Ｐゴシック" pitchFamily="34" charset="-128"/>
            </a:endParaRPr>
          </a:p>
          <a:p>
            <a:pPr marL="355600" indent="-355600">
              <a:buFont typeface="Arial" pitchFamily="34" charset="0"/>
              <a:buChar char="•"/>
              <a:defRPr/>
            </a:pPr>
            <a:endParaRPr lang="da-DK" sz="1800" dirty="0">
              <a:ea typeface="ＭＳ Ｐゴシック" pitchFamily="34" charset="-128"/>
            </a:endParaRPr>
          </a:p>
          <a:p>
            <a:pPr marL="355600" indent="-355600">
              <a:buFont typeface="Arial" pitchFamily="34" charset="0"/>
              <a:buChar char="•"/>
              <a:defRPr/>
            </a:pPr>
            <a:endParaRPr lang="da-DK" sz="1800" dirty="0"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4259714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7" descr="Picture1.jpg"/>
          <p:cNvPicPr>
            <a:picLocks noChangeAspect="1"/>
          </p:cNvPicPr>
          <p:nvPr/>
        </p:nvPicPr>
        <p:blipFill>
          <a:blip r:embed="rId3" cstate="print">
            <a:lum bright="72000" contrast="-82000"/>
          </a:blip>
          <a:srcRect/>
          <a:stretch>
            <a:fillRect/>
          </a:stretch>
        </p:blipFill>
        <p:spPr bwMode="auto">
          <a:xfrm>
            <a:off x="0" y="1371600"/>
            <a:ext cx="9144000" cy="579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435" name="Title 1"/>
          <p:cNvSpPr>
            <a:spLocks noGrp="1"/>
          </p:cNvSpPr>
          <p:nvPr>
            <p:ph type="title"/>
          </p:nvPr>
        </p:nvSpPr>
        <p:spPr>
          <a:xfrm>
            <a:off x="0" y="1044575"/>
            <a:ext cx="8229600" cy="936625"/>
          </a:xfrm>
        </p:spPr>
        <p:txBody>
          <a:bodyPr/>
          <a:lstStyle/>
          <a:p>
            <a:r>
              <a:rPr lang="da-DK" sz="2800" dirty="0" smtClean="0">
                <a:ea typeface="ＭＳ Ｐゴシック" pitchFamily="34" charset="-128"/>
              </a:rPr>
              <a:t>Action plan – from words to actions</a:t>
            </a:r>
            <a:endParaRPr lang="en-US" sz="2800" dirty="0" smtClean="0">
              <a:ea typeface="ＭＳ Ｐゴシック" pitchFamily="34" charset="-128"/>
            </a:endParaRPr>
          </a:p>
        </p:txBody>
      </p:sp>
      <p:sp>
        <p:nvSpPr>
          <p:cNvPr id="18436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8229600" y="6686550"/>
            <a:ext cx="457200" cy="476250"/>
          </a:xfrm>
          <a:noFill/>
        </p:spPr>
        <p:txBody>
          <a:bodyPr/>
          <a:lstStyle/>
          <a:p>
            <a:fld id="{D5FD04CE-2D69-42B0-AE8F-F51E2630E18D}" type="slidenum">
              <a:rPr lang="en-GB" smtClean="0">
                <a:solidFill>
                  <a:srgbClr val="000000"/>
                </a:solidFill>
                <a:latin typeface="Verdana" pitchFamily="34" charset="0"/>
                <a:ea typeface="ＭＳ Ｐゴシック" pitchFamily="34" charset="-128"/>
              </a:rPr>
              <a:pPr/>
              <a:t>36</a:t>
            </a:fld>
            <a:endParaRPr lang="en-GB" dirty="0" smtClean="0">
              <a:solidFill>
                <a:srgbClr val="000000"/>
              </a:solidFill>
              <a:latin typeface="Verdana" pitchFamily="34" charset="0"/>
              <a:ea typeface="ＭＳ Ｐゴシック" pitchFamily="34" charset="-128"/>
            </a:endParaRPr>
          </a:p>
        </p:txBody>
      </p:sp>
      <p:sp>
        <p:nvSpPr>
          <p:cNvPr id="6" name="TextBox 2"/>
          <p:cNvSpPr txBox="1">
            <a:spLocks noChangeArrowheads="1"/>
          </p:cNvSpPr>
          <p:nvPr/>
        </p:nvSpPr>
        <p:spPr bwMode="auto">
          <a:xfrm>
            <a:off x="468313" y="1988840"/>
            <a:ext cx="7848600" cy="5139869"/>
          </a:xfrm>
          <a:prstGeom prst="rect">
            <a:avLst/>
          </a:prstGeom>
          <a:noFill/>
          <a:ln>
            <a:noFill/>
          </a:ln>
          <a:extLst/>
        </p:spPr>
        <p:txBody>
          <a:bodyPr>
            <a:spAutoFit/>
          </a:bodyPr>
          <a:lstStyle>
            <a:lvl1pPr eaLnBrk="0" hangingPunct="0"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>
              <a:defRPr/>
            </a:pPr>
            <a:r>
              <a:rPr lang="en-GB" sz="1600" b="1" dirty="0" smtClean="0">
                <a:solidFill>
                  <a:schemeClr val="tx1"/>
                </a:solidFill>
              </a:rPr>
              <a:t>Reflections</a:t>
            </a:r>
          </a:p>
          <a:p>
            <a:pPr eaLnBrk="1" hangingPunct="1">
              <a:defRPr/>
            </a:pPr>
            <a:endParaRPr lang="en-GB" sz="1600" b="1" dirty="0">
              <a:solidFill>
                <a:schemeClr val="tx1"/>
              </a:solidFill>
            </a:endParaRPr>
          </a:p>
          <a:p>
            <a:pPr marL="285750" indent="-285750" eaLnBrk="1" hangingPunct="1">
              <a:buFont typeface="Arial" pitchFamily="34" charset="0"/>
              <a:buChar char="•"/>
              <a:defRPr/>
            </a:pPr>
            <a:r>
              <a:rPr lang="en-US" sz="1600" dirty="0" smtClean="0">
                <a:solidFill>
                  <a:schemeClr val="tx1"/>
                </a:solidFill>
              </a:rPr>
              <a:t>Do </a:t>
            </a:r>
            <a:r>
              <a:rPr lang="en-US" sz="1600" dirty="0">
                <a:solidFill>
                  <a:schemeClr val="tx1"/>
                </a:solidFill>
              </a:rPr>
              <a:t>any of the </a:t>
            </a:r>
            <a:r>
              <a:rPr lang="en-US" sz="1600" dirty="0" err="1">
                <a:solidFill>
                  <a:schemeClr val="tx1"/>
                </a:solidFill>
              </a:rPr>
              <a:t>logframes</a:t>
            </a:r>
            <a:r>
              <a:rPr lang="en-US" sz="1600" dirty="0">
                <a:solidFill>
                  <a:schemeClr val="tx1"/>
                </a:solidFill>
              </a:rPr>
              <a:t> you are </a:t>
            </a:r>
            <a:r>
              <a:rPr lang="en-US" sz="1600" dirty="0" smtClean="0">
                <a:solidFill>
                  <a:schemeClr val="tx1"/>
                </a:solidFill>
              </a:rPr>
              <a:t>familiar </a:t>
            </a:r>
            <a:r>
              <a:rPr lang="en-US" sz="1600" dirty="0">
                <a:solidFill>
                  <a:schemeClr val="tx1"/>
                </a:solidFill>
              </a:rPr>
              <a:t>with have significant environmental </a:t>
            </a:r>
            <a:r>
              <a:rPr lang="en-US" sz="1600" dirty="0" smtClean="0">
                <a:solidFill>
                  <a:schemeClr val="tx1"/>
                </a:solidFill>
              </a:rPr>
              <a:t>targets, actions </a:t>
            </a:r>
            <a:r>
              <a:rPr lang="en-US" sz="1600" dirty="0">
                <a:solidFill>
                  <a:schemeClr val="tx1"/>
                </a:solidFill>
              </a:rPr>
              <a:t>or indicators? Should </a:t>
            </a:r>
            <a:r>
              <a:rPr lang="en-US" sz="1600" dirty="0" smtClean="0">
                <a:solidFill>
                  <a:schemeClr val="tx1"/>
                </a:solidFill>
              </a:rPr>
              <a:t>they?</a:t>
            </a:r>
          </a:p>
          <a:p>
            <a:pPr marL="285750" indent="-285750" eaLnBrk="1" hangingPunct="1">
              <a:buFont typeface="Arial" pitchFamily="34" charset="0"/>
              <a:buChar char="•"/>
              <a:defRPr/>
            </a:pPr>
            <a:r>
              <a:rPr lang="en-US" sz="1600" dirty="0">
                <a:solidFill>
                  <a:schemeClr val="tx1"/>
                </a:solidFill>
              </a:rPr>
              <a:t>Have any of the </a:t>
            </a:r>
            <a:r>
              <a:rPr lang="en-US" sz="1600" dirty="0" smtClean="0">
                <a:solidFill>
                  <a:schemeClr val="tx1"/>
                </a:solidFill>
              </a:rPr>
              <a:t>projects </a:t>
            </a:r>
            <a:r>
              <a:rPr lang="en-US" sz="1600" dirty="0">
                <a:solidFill>
                  <a:schemeClr val="tx1"/>
                </a:solidFill>
              </a:rPr>
              <a:t>you are involved in had an </a:t>
            </a:r>
            <a:r>
              <a:rPr lang="en-US" sz="1600" dirty="0" smtClean="0">
                <a:solidFill>
                  <a:schemeClr val="tx1"/>
                </a:solidFill>
              </a:rPr>
              <a:t>EIA? </a:t>
            </a:r>
            <a:r>
              <a:rPr lang="en-US" sz="1600" dirty="0">
                <a:solidFill>
                  <a:schemeClr val="tx1"/>
                </a:solidFill>
              </a:rPr>
              <a:t>Are you aware of the decision process that led to deciding if they should have one or not? </a:t>
            </a:r>
            <a:r>
              <a:rPr lang="en-US" sz="1600" dirty="0" smtClean="0">
                <a:solidFill>
                  <a:schemeClr val="tx1"/>
                </a:solidFill>
              </a:rPr>
              <a:t>If </a:t>
            </a:r>
            <a:r>
              <a:rPr lang="en-US" sz="1600" dirty="0">
                <a:solidFill>
                  <a:schemeClr val="tx1"/>
                </a:solidFill>
              </a:rPr>
              <a:t>an </a:t>
            </a:r>
            <a:r>
              <a:rPr lang="en-US" sz="1600" dirty="0" smtClean="0">
                <a:solidFill>
                  <a:schemeClr val="tx1"/>
                </a:solidFill>
              </a:rPr>
              <a:t>EIA </a:t>
            </a:r>
            <a:r>
              <a:rPr lang="en-US" sz="1600" dirty="0">
                <a:solidFill>
                  <a:schemeClr val="tx1"/>
                </a:solidFill>
              </a:rPr>
              <a:t>was done, was it </a:t>
            </a:r>
            <a:r>
              <a:rPr lang="en-US" sz="1600" dirty="0" smtClean="0">
                <a:solidFill>
                  <a:schemeClr val="tx1"/>
                </a:solidFill>
              </a:rPr>
              <a:t>helpful – in what aspects?</a:t>
            </a:r>
            <a:endParaRPr lang="en-US" sz="1600" dirty="0">
              <a:solidFill>
                <a:schemeClr val="tx1"/>
              </a:solidFill>
            </a:endParaRPr>
          </a:p>
          <a:p>
            <a:pPr marL="285750" indent="-285750" eaLnBrk="1" hangingPunct="1">
              <a:buFont typeface="Arial" pitchFamily="34" charset="0"/>
              <a:buChar char="•"/>
              <a:defRPr/>
            </a:pPr>
            <a:r>
              <a:rPr lang="en-US" sz="1600" dirty="0" smtClean="0">
                <a:solidFill>
                  <a:schemeClr val="tx1"/>
                </a:solidFill>
              </a:rPr>
              <a:t>Have </a:t>
            </a:r>
            <a:r>
              <a:rPr lang="en-US" sz="1600" dirty="0">
                <a:solidFill>
                  <a:schemeClr val="tx1"/>
                </a:solidFill>
              </a:rPr>
              <a:t>you ever had to read an EIA </a:t>
            </a:r>
            <a:r>
              <a:rPr lang="en-US" sz="1600" dirty="0" smtClean="0">
                <a:solidFill>
                  <a:schemeClr val="tx1"/>
                </a:solidFill>
              </a:rPr>
              <a:t>or </a:t>
            </a:r>
            <a:r>
              <a:rPr lang="en-US" sz="1600" dirty="0">
                <a:solidFill>
                  <a:schemeClr val="tx1"/>
                </a:solidFill>
              </a:rPr>
              <a:t>express an opinion on it? </a:t>
            </a:r>
            <a:r>
              <a:rPr lang="en-US" sz="1600" dirty="0" smtClean="0">
                <a:solidFill>
                  <a:schemeClr val="tx1"/>
                </a:solidFill>
              </a:rPr>
              <a:t>What </a:t>
            </a:r>
            <a:r>
              <a:rPr lang="en-US" sz="1600" dirty="0">
                <a:solidFill>
                  <a:schemeClr val="tx1"/>
                </a:solidFill>
              </a:rPr>
              <a:t>was your opinion</a:t>
            </a:r>
            <a:r>
              <a:rPr lang="en-US" sz="1600" dirty="0" smtClean="0">
                <a:solidFill>
                  <a:schemeClr val="tx1"/>
                </a:solidFill>
              </a:rPr>
              <a:t>?</a:t>
            </a:r>
          </a:p>
          <a:p>
            <a:pPr marL="285750" indent="-285750" eaLnBrk="1" hangingPunct="1">
              <a:buFont typeface="Arial" pitchFamily="34" charset="0"/>
              <a:buChar char="•"/>
              <a:defRPr/>
            </a:pPr>
            <a:endParaRPr lang="en-US" sz="1600" dirty="0" smtClean="0">
              <a:solidFill>
                <a:schemeClr val="tx1"/>
              </a:solidFill>
            </a:endParaRPr>
          </a:p>
          <a:p>
            <a:pPr marL="285750" indent="-285750" algn="l" eaLnBrk="1" hangingPunct="1">
              <a:buFont typeface="Arial" pitchFamily="34" charset="0"/>
              <a:buChar char="•"/>
              <a:defRPr/>
            </a:pPr>
            <a:endParaRPr lang="en-GB" dirty="0" smtClean="0">
              <a:solidFill>
                <a:schemeClr val="tx1"/>
              </a:solidFill>
            </a:endParaRPr>
          </a:p>
          <a:p>
            <a:pPr marL="285750" indent="-285750" algn="l" eaLnBrk="1" hangingPunct="1">
              <a:buFont typeface="Arial" pitchFamily="34" charset="0"/>
              <a:buChar char="•"/>
              <a:defRPr/>
            </a:pPr>
            <a:endParaRPr lang="en-GB" dirty="0" smtClean="0">
              <a:solidFill>
                <a:schemeClr val="tx1"/>
              </a:solidFill>
            </a:endParaRPr>
          </a:p>
          <a:p>
            <a:pPr algn="l" eaLnBrk="1" hangingPunct="1">
              <a:defRPr/>
            </a:pPr>
            <a:r>
              <a:rPr lang="en-GB" sz="1600" b="1" dirty="0" smtClean="0">
                <a:solidFill>
                  <a:schemeClr val="tx1"/>
                </a:solidFill>
              </a:rPr>
              <a:t>Actions</a:t>
            </a:r>
          </a:p>
          <a:p>
            <a:pPr marL="285750" indent="-285750" algn="l" eaLnBrk="1" hangingPunct="1">
              <a:buFont typeface="Arial" pitchFamily="34" charset="0"/>
              <a:buChar char="•"/>
              <a:defRPr/>
            </a:pPr>
            <a:r>
              <a:rPr lang="en-GB" sz="1600" dirty="0" smtClean="0">
                <a:solidFill>
                  <a:schemeClr val="tx1"/>
                </a:solidFill>
              </a:rPr>
              <a:t>Bring a recent or new project proposal from your EU delegation</a:t>
            </a:r>
          </a:p>
          <a:p>
            <a:pPr marL="285750" indent="-285750" algn="l" eaLnBrk="1" hangingPunct="1">
              <a:buFont typeface="Arial" pitchFamily="34" charset="0"/>
              <a:buChar char="•"/>
              <a:defRPr/>
            </a:pPr>
            <a:r>
              <a:rPr lang="en-GB" sz="1600" dirty="0" smtClean="0">
                <a:solidFill>
                  <a:schemeClr val="tx1"/>
                </a:solidFill>
              </a:rPr>
              <a:t>Discuss with your group the potential environmental, climate and social aspects of the project (annex 7 in the Guidelines)</a:t>
            </a:r>
          </a:p>
          <a:p>
            <a:pPr marL="285750" indent="-285750" algn="l" eaLnBrk="1" hangingPunct="1">
              <a:buFont typeface="Arial" pitchFamily="34" charset="0"/>
              <a:buChar char="•"/>
              <a:defRPr/>
            </a:pPr>
            <a:r>
              <a:rPr lang="en-GB" sz="1600" dirty="0" smtClean="0">
                <a:solidFill>
                  <a:schemeClr val="tx1"/>
                </a:solidFill>
              </a:rPr>
              <a:t>Is the project relevant for an EIA? </a:t>
            </a:r>
          </a:p>
          <a:p>
            <a:pPr marL="285750" indent="-285750" algn="l" eaLnBrk="1" hangingPunct="1">
              <a:buFont typeface="Arial" pitchFamily="34" charset="0"/>
              <a:buChar char="•"/>
              <a:defRPr/>
            </a:pPr>
            <a:r>
              <a:rPr lang="en-GB" sz="1600" dirty="0" smtClean="0">
                <a:solidFill>
                  <a:schemeClr val="tx1"/>
                </a:solidFill>
              </a:rPr>
              <a:t>Formulate environmental targets and indicators for the project</a:t>
            </a:r>
          </a:p>
          <a:p>
            <a:pPr marL="285750" indent="-285750" algn="l" eaLnBrk="1" hangingPunct="1">
              <a:buFont typeface="Arial" pitchFamily="34" charset="0"/>
              <a:buChar char="•"/>
              <a:defRPr/>
            </a:pPr>
            <a:endParaRPr lang="da-DK" dirty="0" smtClean="0">
              <a:solidFill>
                <a:schemeClr val="tx1"/>
              </a:solidFill>
            </a:endParaRPr>
          </a:p>
          <a:p>
            <a:pPr marL="285750" indent="-285750" algn="l" eaLnBrk="1" hangingPunct="1">
              <a:buFont typeface="Arial" pitchFamily="34" charset="0"/>
              <a:buChar char="•"/>
              <a:defRPr/>
            </a:pPr>
            <a:endParaRPr lang="da-DK" dirty="0" smtClean="0">
              <a:solidFill>
                <a:schemeClr val="tx1"/>
              </a:solidFill>
            </a:endParaRPr>
          </a:p>
          <a:p>
            <a:pPr algn="l" eaLnBrk="1" hangingPunct="1">
              <a:defRPr/>
            </a:pPr>
            <a:endParaRPr lang="da-DK" dirty="0" smtClean="0">
              <a:solidFill>
                <a:schemeClr val="tx1"/>
              </a:solidFill>
            </a:endParaRPr>
          </a:p>
          <a:p>
            <a:pPr algn="l" eaLnBrk="1" hangingPunct="1">
              <a:defRPr/>
            </a:pPr>
            <a:r>
              <a:rPr lang="da-DK" dirty="0" smtClean="0">
                <a:solidFill>
                  <a:schemeClr val="tx1"/>
                </a:solidFill>
              </a:rPr>
              <a:t> </a:t>
            </a:r>
            <a:endParaRPr lang="en-US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952798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339850"/>
            <a:ext cx="8229600" cy="936625"/>
          </a:xfrm>
        </p:spPr>
        <p:txBody>
          <a:bodyPr/>
          <a:lstStyle/>
          <a:p>
            <a:r>
              <a:rPr lang="da-DK" dirty="0" smtClean="0"/>
              <a:t>Resources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da-DK" sz="1800" dirty="0" smtClean="0"/>
              <a:t>Overall</a:t>
            </a:r>
          </a:p>
          <a:p>
            <a:pPr>
              <a:buNone/>
            </a:pPr>
            <a:r>
              <a:rPr lang="da-DK" sz="1600" i="0" dirty="0"/>
              <a:t>EU Guidelines on the Integration of Environment and </a:t>
            </a:r>
            <a:r>
              <a:rPr lang="da-DK" sz="1600" i="0" dirty="0" err="1"/>
              <a:t>Climate</a:t>
            </a:r>
            <a:r>
              <a:rPr lang="da-DK" sz="1600" i="0" dirty="0"/>
              <a:t> Change in Development </a:t>
            </a:r>
            <a:r>
              <a:rPr lang="da-DK" sz="1600" i="0" dirty="0" err="1"/>
              <a:t>Cooperation</a:t>
            </a:r>
            <a:endParaRPr lang="da-DK" sz="1600" i="0" dirty="0"/>
          </a:p>
          <a:p>
            <a:pPr>
              <a:buNone/>
            </a:pPr>
            <a:endParaRPr lang="da-DK" sz="1800" dirty="0"/>
          </a:p>
          <a:p>
            <a:pPr>
              <a:buNone/>
            </a:pPr>
            <a:r>
              <a:rPr lang="da-DK" sz="1800" dirty="0" smtClean="0"/>
              <a:t>In </a:t>
            </a:r>
            <a:r>
              <a:rPr lang="da-DK" sz="1800" dirty="0" err="1" smtClean="0"/>
              <a:t>depth</a:t>
            </a:r>
            <a:r>
              <a:rPr lang="da-DK" sz="1800" dirty="0" smtClean="0"/>
              <a:t> EIA</a:t>
            </a:r>
          </a:p>
          <a:p>
            <a:pPr>
              <a:buNone/>
            </a:pPr>
            <a:r>
              <a:rPr lang="da-DK" sz="1600" i="0" dirty="0"/>
              <a:t>UNEP: </a:t>
            </a:r>
            <a:r>
              <a:rPr lang="da-DK" sz="1600" i="0" dirty="0">
                <a:hlinkClick r:id="rId2"/>
              </a:rPr>
              <a:t>http://</a:t>
            </a:r>
            <a:r>
              <a:rPr lang="da-DK" sz="1600" i="0" dirty="0" smtClean="0">
                <a:hlinkClick r:id="rId2"/>
              </a:rPr>
              <a:t>www.unep.ch/etb/publications/enviImpAsse.php</a:t>
            </a:r>
            <a:r>
              <a:rPr lang="da-DK" sz="1600" i="0" dirty="0" smtClean="0"/>
              <a:t> </a:t>
            </a:r>
          </a:p>
          <a:p>
            <a:pPr>
              <a:buNone/>
            </a:pPr>
            <a:r>
              <a:rPr lang="da-DK" sz="1600" i="0" dirty="0" smtClean="0">
                <a:hlinkClick r:id="rId3"/>
              </a:rPr>
              <a:t>http</a:t>
            </a:r>
            <a:r>
              <a:rPr lang="da-DK" sz="1600" i="0" dirty="0">
                <a:hlinkClick r:id="rId3"/>
              </a:rPr>
              <a:t>://eia.unu.edu/course/?</a:t>
            </a:r>
            <a:r>
              <a:rPr lang="da-DK" sz="1600" i="0" dirty="0" smtClean="0">
                <a:hlinkClick r:id="rId3"/>
              </a:rPr>
              <a:t>page_id=137</a:t>
            </a:r>
            <a:r>
              <a:rPr lang="da-DK" sz="1600" i="0" dirty="0" smtClean="0"/>
              <a:t> </a:t>
            </a:r>
            <a:endParaRPr lang="da-DK" sz="1600" i="0" dirty="0"/>
          </a:p>
          <a:p>
            <a:pPr>
              <a:buNone/>
            </a:pPr>
            <a:endParaRPr lang="en-US" sz="1800" dirty="0" smtClean="0"/>
          </a:p>
          <a:p>
            <a:pPr>
              <a:buNone/>
            </a:pPr>
            <a:r>
              <a:rPr lang="en-US" sz="1800" dirty="0" smtClean="0"/>
              <a:t>Experience</a:t>
            </a:r>
          </a:p>
          <a:p>
            <a:pPr>
              <a:buNone/>
            </a:pPr>
            <a:r>
              <a:rPr lang="en-US" sz="1800" dirty="0"/>
              <a:t>	</a:t>
            </a:r>
            <a:r>
              <a:rPr lang="en-US" sz="1600" i="0" dirty="0"/>
              <a:t>UNEP: Studies of EIA Practice in Developing Countries</a:t>
            </a:r>
          </a:p>
          <a:p>
            <a:pPr>
              <a:buNone/>
            </a:pPr>
            <a:r>
              <a:rPr lang="en-US" sz="1600" i="0" dirty="0"/>
              <a:t>	Wood: EIA in developing countries, an overview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15A5415-EC39-4ABD-B2D1-376FD9DBC68B}" type="slidenum">
              <a:rPr lang="en-GB" smtClean="0"/>
              <a:pPr>
                <a:defRPr/>
              </a:pPr>
              <a:t>37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503921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68313" y="6237288"/>
            <a:ext cx="2895600" cy="4762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lnSpc>
                <a:spcPts val="1400"/>
              </a:lnSpc>
            </a:pPr>
            <a:fld id="{8FE36B93-35A0-4677-88D4-FE87424E9FF6}" type="slidenum">
              <a:rPr lang="fr-FR" smtClean="0">
                <a:solidFill>
                  <a:srgbClr val="00A6C8"/>
                </a:solidFill>
                <a:latin typeface="Verdana" pitchFamily="34" charset="0"/>
              </a:rPr>
              <a:pPr algn="l">
                <a:lnSpc>
                  <a:spcPts val="1400"/>
                </a:lnSpc>
              </a:pPr>
              <a:t>4</a:t>
            </a:fld>
            <a:endParaRPr lang="fr-FR" smtClean="0">
              <a:solidFill>
                <a:srgbClr val="00A6C8"/>
              </a:solidFill>
              <a:latin typeface="Verdana" pitchFamily="34" charset="0"/>
            </a:endParaRPr>
          </a:p>
        </p:txBody>
      </p:sp>
      <p:sp>
        <p:nvSpPr>
          <p:cNvPr id="7171" name="Rectangle 2"/>
          <p:cNvSpPr>
            <a:spLocks noGrp="1" noChangeArrowheads="1"/>
          </p:cNvSpPr>
          <p:nvPr>
            <p:ph type="title"/>
          </p:nvPr>
        </p:nvSpPr>
        <p:spPr>
          <a:xfrm>
            <a:off x="142875" y="989856"/>
            <a:ext cx="7786688" cy="1143000"/>
          </a:xfrm>
        </p:spPr>
        <p:txBody>
          <a:bodyPr/>
          <a:lstStyle/>
          <a:p>
            <a:pPr indent="0" eaLnBrk="1" hangingPunct="1"/>
            <a:r>
              <a:rPr lang="en-GB" dirty="0" smtClean="0">
                <a:ea typeface="ＭＳ Ｐゴシック" pitchFamily="34" charset="-128"/>
              </a:rPr>
              <a:t>Strategy analysis</a:t>
            </a:r>
          </a:p>
        </p:txBody>
      </p:sp>
      <p:pic>
        <p:nvPicPr>
          <p:cNvPr id="717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50" y="2166938"/>
            <a:ext cx="8604250" cy="463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66788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68313" y="6409134"/>
            <a:ext cx="2895600" cy="4762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lnSpc>
                <a:spcPts val="1400"/>
              </a:lnSpc>
            </a:pPr>
            <a:fld id="{E809B267-F877-41D9-B6D0-51F594B4B932}" type="slidenum">
              <a:rPr lang="fr-FR" smtClean="0">
                <a:solidFill>
                  <a:srgbClr val="00A6C8"/>
                </a:solidFill>
                <a:latin typeface="Verdana" pitchFamily="34" charset="0"/>
              </a:rPr>
              <a:pPr algn="l">
                <a:lnSpc>
                  <a:spcPts val="1400"/>
                </a:lnSpc>
              </a:pPr>
              <a:t>5</a:t>
            </a:fld>
            <a:endParaRPr lang="fr-FR" smtClean="0">
              <a:solidFill>
                <a:srgbClr val="00A6C8"/>
              </a:solidFill>
              <a:latin typeface="Verdana" pitchFamily="34" charset="0"/>
            </a:endParaRPr>
          </a:p>
        </p:txBody>
      </p:sp>
      <p:sp>
        <p:nvSpPr>
          <p:cNvPr id="8195" name="Rectangle 2"/>
          <p:cNvSpPr>
            <a:spLocks noGrp="1" noChangeArrowheads="1"/>
          </p:cNvSpPr>
          <p:nvPr>
            <p:ph type="title"/>
          </p:nvPr>
        </p:nvSpPr>
        <p:spPr>
          <a:xfrm>
            <a:off x="142875" y="773832"/>
            <a:ext cx="7786688" cy="955352"/>
          </a:xfrm>
        </p:spPr>
        <p:txBody>
          <a:bodyPr/>
          <a:lstStyle/>
          <a:p>
            <a:pPr indent="0" eaLnBrk="1" hangingPunct="1"/>
            <a:r>
              <a:rPr lang="en-GB" dirty="0" smtClean="0">
                <a:ea typeface="ＭＳ Ｐゴシック" pitchFamily="34" charset="-128"/>
              </a:rPr>
              <a:t>Building the logical </a:t>
            </a:r>
            <a:r>
              <a:rPr lang="en-GB" dirty="0" smtClean="0">
                <a:ea typeface="ＭＳ Ｐゴシック" pitchFamily="34" charset="-128"/>
              </a:rPr>
              <a:t>framework – </a:t>
            </a:r>
            <a:r>
              <a:rPr lang="en-GB" dirty="0" smtClean="0">
                <a:solidFill>
                  <a:srgbClr val="00B050"/>
                </a:solidFill>
                <a:ea typeface="ＭＳ Ｐゴシック" pitchFamily="34" charset="-128"/>
              </a:rPr>
              <a:t>2 slides?</a:t>
            </a:r>
            <a:endParaRPr lang="en-GB" dirty="0" smtClean="0">
              <a:solidFill>
                <a:srgbClr val="00B050"/>
              </a:solidFill>
              <a:ea typeface="ＭＳ Ｐゴシック" pitchFamily="34" charset="-128"/>
            </a:endParaRPr>
          </a:p>
        </p:txBody>
      </p:sp>
      <p:sp>
        <p:nvSpPr>
          <p:cNvPr id="8196" name="Rectangle 3"/>
          <p:cNvSpPr>
            <a:spLocks noChangeArrowheads="1"/>
          </p:cNvSpPr>
          <p:nvPr/>
        </p:nvSpPr>
        <p:spPr bwMode="auto">
          <a:xfrm>
            <a:off x="1692275" y="2915046"/>
            <a:ext cx="1655763" cy="381000"/>
          </a:xfrm>
          <a:prstGeom prst="rect">
            <a:avLst/>
          </a:prstGeom>
          <a:solidFill>
            <a:srgbClr val="33CCCC"/>
          </a:solidFill>
          <a:ln w="9525">
            <a:solidFill>
              <a:srgbClr val="000066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r>
              <a:rPr lang="en-GB" sz="1100" b="1">
                <a:solidFill>
                  <a:srgbClr val="000066"/>
                </a:solidFill>
              </a:rPr>
              <a:t>Specific objective</a:t>
            </a:r>
          </a:p>
        </p:txBody>
      </p:sp>
      <p:sp>
        <p:nvSpPr>
          <p:cNvPr id="8197" name="Rectangle 4"/>
          <p:cNvSpPr>
            <a:spLocks noChangeArrowheads="1"/>
          </p:cNvSpPr>
          <p:nvPr/>
        </p:nvSpPr>
        <p:spPr bwMode="auto">
          <a:xfrm>
            <a:off x="4649788" y="3677046"/>
            <a:ext cx="1066800" cy="304800"/>
          </a:xfrm>
          <a:prstGeom prst="rect">
            <a:avLst/>
          </a:prstGeom>
          <a:solidFill>
            <a:schemeClr val="accent1"/>
          </a:solidFill>
          <a:ln w="9525">
            <a:solidFill>
              <a:srgbClr val="000066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r>
              <a:rPr lang="en-GB" sz="1100" b="1">
                <a:solidFill>
                  <a:srgbClr val="000066"/>
                </a:solidFill>
              </a:rPr>
              <a:t>Output 2</a:t>
            </a:r>
          </a:p>
        </p:txBody>
      </p:sp>
      <p:sp>
        <p:nvSpPr>
          <p:cNvPr id="8198" name="Rectangle 5"/>
          <p:cNvSpPr>
            <a:spLocks noChangeArrowheads="1"/>
          </p:cNvSpPr>
          <p:nvPr/>
        </p:nvSpPr>
        <p:spPr bwMode="auto">
          <a:xfrm>
            <a:off x="4657725" y="3370659"/>
            <a:ext cx="1066800" cy="304800"/>
          </a:xfrm>
          <a:prstGeom prst="rect">
            <a:avLst/>
          </a:prstGeom>
          <a:solidFill>
            <a:schemeClr val="accent1"/>
          </a:solidFill>
          <a:ln w="9525">
            <a:solidFill>
              <a:srgbClr val="000066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r>
              <a:rPr lang="en-GB" sz="1100" b="1">
                <a:solidFill>
                  <a:srgbClr val="000066"/>
                </a:solidFill>
              </a:rPr>
              <a:t>Output 1</a:t>
            </a:r>
          </a:p>
        </p:txBody>
      </p:sp>
      <p:sp>
        <p:nvSpPr>
          <p:cNvPr id="8199" name="Rectangle 6"/>
          <p:cNvSpPr>
            <a:spLocks noChangeArrowheads="1"/>
          </p:cNvSpPr>
          <p:nvPr/>
        </p:nvSpPr>
        <p:spPr bwMode="auto">
          <a:xfrm>
            <a:off x="1312863" y="4537471"/>
            <a:ext cx="381000" cy="304800"/>
          </a:xfrm>
          <a:prstGeom prst="rect">
            <a:avLst/>
          </a:prstGeom>
          <a:solidFill>
            <a:srgbClr val="319733"/>
          </a:solidFill>
          <a:ln w="9525">
            <a:solidFill>
              <a:srgbClr val="000066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 sz="2400">
              <a:solidFill>
                <a:srgbClr val="000066"/>
              </a:solidFill>
            </a:endParaRPr>
          </a:p>
        </p:txBody>
      </p:sp>
      <p:sp>
        <p:nvSpPr>
          <p:cNvPr id="8200" name="Rectangle 7"/>
          <p:cNvSpPr>
            <a:spLocks noChangeArrowheads="1"/>
          </p:cNvSpPr>
          <p:nvPr/>
        </p:nvSpPr>
        <p:spPr bwMode="auto">
          <a:xfrm>
            <a:off x="1692275" y="2232421"/>
            <a:ext cx="1655763" cy="292100"/>
          </a:xfrm>
          <a:prstGeom prst="rect">
            <a:avLst/>
          </a:prstGeom>
          <a:solidFill>
            <a:schemeClr val="hlink"/>
          </a:solidFill>
          <a:ln w="9525">
            <a:solidFill>
              <a:srgbClr val="000066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r>
              <a:rPr lang="en-GB" sz="1100" b="1">
                <a:solidFill>
                  <a:srgbClr val="000066"/>
                </a:solidFill>
              </a:rPr>
              <a:t>Overall objective</a:t>
            </a:r>
          </a:p>
        </p:txBody>
      </p:sp>
      <p:sp>
        <p:nvSpPr>
          <p:cNvPr id="8201" name="Rectangle 8"/>
          <p:cNvSpPr>
            <a:spLocks noChangeArrowheads="1"/>
          </p:cNvSpPr>
          <p:nvPr/>
        </p:nvSpPr>
        <p:spPr bwMode="auto">
          <a:xfrm>
            <a:off x="1403350" y="5375671"/>
            <a:ext cx="2209800" cy="228600"/>
          </a:xfrm>
          <a:prstGeom prst="rect">
            <a:avLst/>
          </a:prstGeom>
          <a:solidFill>
            <a:srgbClr val="FFFF00"/>
          </a:solidFill>
          <a:ln w="9525">
            <a:solidFill>
              <a:srgbClr val="000066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r>
              <a:rPr lang="en-GB" sz="1100" b="1">
                <a:solidFill>
                  <a:srgbClr val="000066"/>
                </a:solidFill>
              </a:rPr>
              <a:t>Means</a:t>
            </a:r>
          </a:p>
        </p:txBody>
      </p:sp>
      <p:sp>
        <p:nvSpPr>
          <p:cNvPr id="8202" name="Rectangle 9"/>
          <p:cNvSpPr>
            <a:spLocks noChangeArrowheads="1"/>
          </p:cNvSpPr>
          <p:nvPr/>
        </p:nvSpPr>
        <p:spPr bwMode="auto">
          <a:xfrm>
            <a:off x="1403350" y="5832871"/>
            <a:ext cx="2209800" cy="228600"/>
          </a:xfrm>
          <a:prstGeom prst="rect">
            <a:avLst/>
          </a:prstGeom>
          <a:noFill/>
          <a:ln w="9525">
            <a:solidFill>
              <a:srgbClr val="000066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eaLnBrk="0" hangingPunct="0"/>
            <a:r>
              <a:rPr lang="en-GB" sz="1100" b="1">
                <a:solidFill>
                  <a:srgbClr val="000066"/>
                </a:solidFill>
              </a:rPr>
              <a:t>Budget</a:t>
            </a:r>
          </a:p>
        </p:txBody>
      </p:sp>
      <p:sp>
        <p:nvSpPr>
          <p:cNvPr id="8203" name="Line 10"/>
          <p:cNvSpPr>
            <a:spLocks noChangeShapeType="1"/>
          </p:cNvSpPr>
          <p:nvPr/>
        </p:nvSpPr>
        <p:spPr bwMode="auto">
          <a:xfrm flipV="1">
            <a:off x="2484438" y="2521346"/>
            <a:ext cx="0" cy="393700"/>
          </a:xfrm>
          <a:prstGeom prst="line">
            <a:avLst/>
          </a:prstGeom>
          <a:noFill/>
          <a:ln w="9525">
            <a:solidFill>
              <a:srgbClr val="000066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8204" name="Line 11"/>
          <p:cNvSpPr>
            <a:spLocks noChangeShapeType="1"/>
          </p:cNvSpPr>
          <p:nvPr/>
        </p:nvSpPr>
        <p:spPr bwMode="auto">
          <a:xfrm flipV="1">
            <a:off x="1862138" y="3524646"/>
            <a:ext cx="0" cy="304800"/>
          </a:xfrm>
          <a:prstGeom prst="line">
            <a:avLst/>
          </a:prstGeom>
          <a:noFill/>
          <a:ln w="9525">
            <a:solidFill>
              <a:srgbClr val="000066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8205" name="Line 12"/>
          <p:cNvSpPr>
            <a:spLocks noChangeShapeType="1"/>
          </p:cNvSpPr>
          <p:nvPr/>
        </p:nvSpPr>
        <p:spPr bwMode="auto">
          <a:xfrm flipV="1">
            <a:off x="3157538" y="3524646"/>
            <a:ext cx="0" cy="304800"/>
          </a:xfrm>
          <a:prstGeom prst="line">
            <a:avLst/>
          </a:prstGeom>
          <a:noFill/>
          <a:ln w="9525">
            <a:solidFill>
              <a:srgbClr val="000066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8206" name="Line 13"/>
          <p:cNvSpPr>
            <a:spLocks noChangeShapeType="1"/>
          </p:cNvSpPr>
          <p:nvPr/>
        </p:nvSpPr>
        <p:spPr bwMode="auto">
          <a:xfrm>
            <a:off x="947738" y="3524646"/>
            <a:ext cx="2209800" cy="0"/>
          </a:xfrm>
          <a:prstGeom prst="line">
            <a:avLst/>
          </a:prstGeom>
          <a:noFill/>
          <a:ln w="9525">
            <a:solidFill>
              <a:srgbClr val="00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8207" name="Line 14"/>
          <p:cNvSpPr>
            <a:spLocks noChangeShapeType="1"/>
          </p:cNvSpPr>
          <p:nvPr/>
        </p:nvSpPr>
        <p:spPr bwMode="auto">
          <a:xfrm flipV="1">
            <a:off x="2471738" y="3296046"/>
            <a:ext cx="0" cy="228600"/>
          </a:xfrm>
          <a:prstGeom prst="line">
            <a:avLst/>
          </a:prstGeom>
          <a:noFill/>
          <a:ln w="9525">
            <a:solidFill>
              <a:srgbClr val="000066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8208" name="Line 15"/>
          <p:cNvSpPr>
            <a:spLocks noChangeShapeType="1"/>
          </p:cNvSpPr>
          <p:nvPr/>
        </p:nvSpPr>
        <p:spPr bwMode="auto">
          <a:xfrm flipV="1">
            <a:off x="1862138" y="4134246"/>
            <a:ext cx="0" cy="228600"/>
          </a:xfrm>
          <a:prstGeom prst="line">
            <a:avLst/>
          </a:prstGeom>
          <a:noFill/>
          <a:ln w="9525">
            <a:solidFill>
              <a:srgbClr val="000066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8209" name="Line 16"/>
          <p:cNvSpPr>
            <a:spLocks noChangeShapeType="1"/>
          </p:cNvSpPr>
          <p:nvPr/>
        </p:nvSpPr>
        <p:spPr bwMode="auto">
          <a:xfrm>
            <a:off x="871538" y="4362846"/>
            <a:ext cx="1600200" cy="0"/>
          </a:xfrm>
          <a:prstGeom prst="line">
            <a:avLst/>
          </a:prstGeom>
          <a:noFill/>
          <a:ln w="9525">
            <a:solidFill>
              <a:srgbClr val="00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8210" name="Line 17"/>
          <p:cNvSpPr>
            <a:spLocks noChangeShapeType="1"/>
          </p:cNvSpPr>
          <p:nvPr/>
        </p:nvSpPr>
        <p:spPr bwMode="auto">
          <a:xfrm>
            <a:off x="3005138" y="4362846"/>
            <a:ext cx="990600" cy="0"/>
          </a:xfrm>
          <a:prstGeom prst="line">
            <a:avLst/>
          </a:prstGeom>
          <a:noFill/>
          <a:ln w="9525">
            <a:solidFill>
              <a:srgbClr val="00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8211" name="Line 18"/>
          <p:cNvSpPr>
            <a:spLocks noChangeShapeType="1"/>
          </p:cNvSpPr>
          <p:nvPr/>
        </p:nvSpPr>
        <p:spPr bwMode="auto">
          <a:xfrm flipV="1">
            <a:off x="1481138" y="4362846"/>
            <a:ext cx="0" cy="152400"/>
          </a:xfrm>
          <a:prstGeom prst="line">
            <a:avLst/>
          </a:prstGeom>
          <a:noFill/>
          <a:ln w="9525">
            <a:solidFill>
              <a:srgbClr val="000066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8212" name="Line 19"/>
          <p:cNvSpPr>
            <a:spLocks noChangeShapeType="1"/>
          </p:cNvSpPr>
          <p:nvPr/>
        </p:nvSpPr>
        <p:spPr bwMode="auto">
          <a:xfrm flipV="1">
            <a:off x="3309938" y="4134246"/>
            <a:ext cx="0" cy="228600"/>
          </a:xfrm>
          <a:prstGeom prst="line">
            <a:avLst/>
          </a:prstGeom>
          <a:noFill/>
          <a:ln w="9525">
            <a:solidFill>
              <a:srgbClr val="000066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8213" name="Line 20"/>
          <p:cNvSpPr>
            <a:spLocks noChangeShapeType="1"/>
          </p:cNvSpPr>
          <p:nvPr/>
        </p:nvSpPr>
        <p:spPr bwMode="auto">
          <a:xfrm flipV="1">
            <a:off x="2471738" y="4362846"/>
            <a:ext cx="0" cy="152400"/>
          </a:xfrm>
          <a:prstGeom prst="line">
            <a:avLst/>
          </a:prstGeom>
          <a:noFill/>
          <a:ln w="9525">
            <a:solidFill>
              <a:srgbClr val="000066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8214" name="Line 21"/>
          <p:cNvSpPr>
            <a:spLocks noChangeShapeType="1"/>
          </p:cNvSpPr>
          <p:nvPr/>
        </p:nvSpPr>
        <p:spPr bwMode="auto">
          <a:xfrm flipV="1">
            <a:off x="3886200" y="4689871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8215" name="Line 22"/>
          <p:cNvSpPr>
            <a:spLocks noChangeShapeType="1"/>
          </p:cNvSpPr>
          <p:nvPr/>
        </p:nvSpPr>
        <p:spPr bwMode="auto">
          <a:xfrm flipV="1">
            <a:off x="1481138" y="4918471"/>
            <a:ext cx="0" cy="152400"/>
          </a:xfrm>
          <a:prstGeom prst="line">
            <a:avLst/>
          </a:prstGeom>
          <a:noFill/>
          <a:ln w="9525">
            <a:solidFill>
              <a:srgbClr val="000066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8216" name="Line 23"/>
          <p:cNvSpPr>
            <a:spLocks noChangeShapeType="1"/>
          </p:cNvSpPr>
          <p:nvPr/>
        </p:nvSpPr>
        <p:spPr bwMode="auto">
          <a:xfrm flipV="1">
            <a:off x="1938338" y="4918471"/>
            <a:ext cx="0" cy="152400"/>
          </a:xfrm>
          <a:prstGeom prst="line">
            <a:avLst/>
          </a:prstGeom>
          <a:noFill/>
          <a:ln w="9525">
            <a:solidFill>
              <a:srgbClr val="000066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8217" name="Line 24"/>
          <p:cNvSpPr>
            <a:spLocks noChangeShapeType="1"/>
          </p:cNvSpPr>
          <p:nvPr/>
        </p:nvSpPr>
        <p:spPr bwMode="auto">
          <a:xfrm flipV="1">
            <a:off x="2471738" y="4918471"/>
            <a:ext cx="0" cy="152400"/>
          </a:xfrm>
          <a:prstGeom prst="line">
            <a:avLst/>
          </a:prstGeom>
          <a:noFill/>
          <a:ln w="9525">
            <a:solidFill>
              <a:srgbClr val="000066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8218" name="Line 25"/>
          <p:cNvSpPr>
            <a:spLocks noChangeShapeType="1"/>
          </p:cNvSpPr>
          <p:nvPr/>
        </p:nvSpPr>
        <p:spPr bwMode="auto">
          <a:xfrm flipV="1">
            <a:off x="2928938" y="4918471"/>
            <a:ext cx="0" cy="152400"/>
          </a:xfrm>
          <a:prstGeom prst="line">
            <a:avLst/>
          </a:prstGeom>
          <a:noFill/>
          <a:ln w="9525">
            <a:solidFill>
              <a:srgbClr val="000066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8219" name="Line 26"/>
          <p:cNvSpPr>
            <a:spLocks noChangeShapeType="1"/>
          </p:cNvSpPr>
          <p:nvPr/>
        </p:nvSpPr>
        <p:spPr bwMode="auto">
          <a:xfrm flipV="1">
            <a:off x="3462338" y="4918471"/>
            <a:ext cx="0" cy="152400"/>
          </a:xfrm>
          <a:prstGeom prst="line">
            <a:avLst/>
          </a:prstGeom>
          <a:noFill/>
          <a:ln w="9525">
            <a:solidFill>
              <a:srgbClr val="000066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8220" name="Line 27"/>
          <p:cNvSpPr>
            <a:spLocks noChangeShapeType="1"/>
          </p:cNvSpPr>
          <p:nvPr/>
        </p:nvSpPr>
        <p:spPr bwMode="auto">
          <a:xfrm flipV="1">
            <a:off x="3919538" y="4918471"/>
            <a:ext cx="0" cy="152400"/>
          </a:xfrm>
          <a:prstGeom prst="line">
            <a:avLst/>
          </a:prstGeom>
          <a:noFill/>
          <a:ln w="9525">
            <a:solidFill>
              <a:srgbClr val="000066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8221" name="Line 28"/>
          <p:cNvSpPr>
            <a:spLocks noChangeShapeType="1"/>
          </p:cNvSpPr>
          <p:nvPr/>
        </p:nvSpPr>
        <p:spPr bwMode="auto">
          <a:xfrm>
            <a:off x="1481138" y="5070871"/>
            <a:ext cx="2438400" cy="0"/>
          </a:xfrm>
          <a:prstGeom prst="line">
            <a:avLst/>
          </a:prstGeom>
          <a:noFill/>
          <a:ln w="9525">
            <a:solidFill>
              <a:srgbClr val="00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8222" name="Line 29"/>
          <p:cNvSpPr>
            <a:spLocks noChangeShapeType="1"/>
          </p:cNvSpPr>
          <p:nvPr/>
        </p:nvSpPr>
        <p:spPr bwMode="auto">
          <a:xfrm flipV="1">
            <a:off x="2484438" y="5070871"/>
            <a:ext cx="0" cy="266700"/>
          </a:xfrm>
          <a:prstGeom prst="line">
            <a:avLst/>
          </a:prstGeom>
          <a:noFill/>
          <a:ln w="9525">
            <a:solidFill>
              <a:srgbClr val="000066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8223" name="Line 30"/>
          <p:cNvSpPr>
            <a:spLocks noChangeShapeType="1"/>
          </p:cNvSpPr>
          <p:nvPr/>
        </p:nvSpPr>
        <p:spPr bwMode="auto">
          <a:xfrm flipV="1">
            <a:off x="2484438" y="5604271"/>
            <a:ext cx="0" cy="228600"/>
          </a:xfrm>
          <a:prstGeom prst="line">
            <a:avLst/>
          </a:prstGeom>
          <a:noFill/>
          <a:ln w="9525">
            <a:solidFill>
              <a:srgbClr val="000066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8224" name="Rectangle 31"/>
          <p:cNvSpPr>
            <a:spLocks noChangeArrowheads="1"/>
          </p:cNvSpPr>
          <p:nvPr/>
        </p:nvSpPr>
        <p:spPr bwMode="auto">
          <a:xfrm>
            <a:off x="684213" y="3829446"/>
            <a:ext cx="533400" cy="304800"/>
          </a:xfrm>
          <a:prstGeom prst="rect">
            <a:avLst/>
          </a:prstGeom>
          <a:solidFill>
            <a:srgbClr val="66FF33"/>
          </a:solidFill>
          <a:ln w="9525">
            <a:solidFill>
              <a:srgbClr val="000066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 sz="2400">
              <a:solidFill>
                <a:srgbClr val="000066"/>
              </a:solidFill>
            </a:endParaRPr>
          </a:p>
        </p:txBody>
      </p:sp>
      <p:sp>
        <p:nvSpPr>
          <p:cNvPr id="8225" name="Rectangle 32"/>
          <p:cNvSpPr>
            <a:spLocks noChangeArrowheads="1"/>
          </p:cNvSpPr>
          <p:nvPr/>
        </p:nvSpPr>
        <p:spPr bwMode="auto">
          <a:xfrm>
            <a:off x="684213" y="4537471"/>
            <a:ext cx="533400" cy="304800"/>
          </a:xfrm>
          <a:prstGeom prst="rect">
            <a:avLst/>
          </a:prstGeom>
          <a:solidFill>
            <a:srgbClr val="66FF33"/>
          </a:solidFill>
          <a:ln w="9525">
            <a:solidFill>
              <a:srgbClr val="000066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 sz="2400">
              <a:solidFill>
                <a:srgbClr val="000066"/>
              </a:solidFill>
            </a:endParaRPr>
          </a:p>
        </p:txBody>
      </p:sp>
      <p:sp>
        <p:nvSpPr>
          <p:cNvPr id="8226" name="Line 33"/>
          <p:cNvSpPr>
            <a:spLocks noChangeShapeType="1"/>
          </p:cNvSpPr>
          <p:nvPr/>
        </p:nvSpPr>
        <p:spPr bwMode="auto">
          <a:xfrm flipV="1">
            <a:off x="947738" y="3524646"/>
            <a:ext cx="0" cy="315913"/>
          </a:xfrm>
          <a:prstGeom prst="line">
            <a:avLst/>
          </a:prstGeom>
          <a:noFill/>
          <a:ln w="9525">
            <a:solidFill>
              <a:srgbClr val="000066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8227" name="Line 34"/>
          <p:cNvSpPr>
            <a:spLocks noChangeShapeType="1"/>
          </p:cNvSpPr>
          <p:nvPr/>
        </p:nvSpPr>
        <p:spPr bwMode="auto">
          <a:xfrm flipV="1">
            <a:off x="871538" y="4362846"/>
            <a:ext cx="0" cy="152400"/>
          </a:xfrm>
          <a:prstGeom prst="line">
            <a:avLst/>
          </a:prstGeom>
          <a:noFill/>
          <a:ln w="9525">
            <a:solidFill>
              <a:srgbClr val="000066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8228" name="Rectangle 35"/>
          <p:cNvSpPr>
            <a:spLocks noChangeArrowheads="1"/>
          </p:cNvSpPr>
          <p:nvPr/>
        </p:nvSpPr>
        <p:spPr bwMode="auto">
          <a:xfrm>
            <a:off x="1846263" y="4537471"/>
            <a:ext cx="381000" cy="304800"/>
          </a:xfrm>
          <a:prstGeom prst="rect">
            <a:avLst/>
          </a:prstGeom>
          <a:solidFill>
            <a:srgbClr val="319733"/>
          </a:solidFill>
          <a:ln w="9525">
            <a:solidFill>
              <a:srgbClr val="000066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 sz="2400">
              <a:solidFill>
                <a:srgbClr val="000066"/>
              </a:solidFill>
            </a:endParaRPr>
          </a:p>
        </p:txBody>
      </p:sp>
      <p:sp>
        <p:nvSpPr>
          <p:cNvPr id="8229" name="Rectangle 36"/>
          <p:cNvSpPr>
            <a:spLocks noChangeArrowheads="1"/>
          </p:cNvSpPr>
          <p:nvPr/>
        </p:nvSpPr>
        <p:spPr bwMode="auto">
          <a:xfrm>
            <a:off x="2379663" y="4537471"/>
            <a:ext cx="381000" cy="304800"/>
          </a:xfrm>
          <a:prstGeom prst="rect">
            <a:avLst/>
          </a:prstGeom>
          <a:solidFill>
            <a:srgbClr val="319733"/>
          </a:solidFill>
          <a:ln w="9525">
            <a:solidFill>
              <a:srgbClr val="000066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 sz="2400">
              <a:solidFill>
                <a:srgbClr val="000066"/>
              </a:solidFill>
            </a:endParaRPr>
          </a:p>
        </p:txBody>
      </p:sp>
      <p:sp>
        <p:nvSpPr>
          <p:cNvPr id="8230" name="Rectangle 37"/>
          <p:cNvSpPr>
            <a:spLocks noChangeArrowheads="1"/>
          </p:cNvSpPr>
          <p:nvPr/>
        </p:nvSpPr>
        <p:spPr bwMode="auto">
          <a:xfrm>
            <a:off x="2913063" y="4537471"/>
            <a:ext cx="381000" cy="304800"/>
          </a:xfrm>
          <a:prstGeom prst="rect">
            <a:avLst/>
          </a:prstGeom>
          <a:solidFill>
            <a:srgbClr val="319733"/>
          </a:solidFill>
          <a:ln w="9525">
            <a:solidFill>
              <a:srgbClr val="000066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 sz="2400">
              <a:solidFill>
                <a:srgbClr val="000066"/>
              </a:solidFill>
            </a:endParaRPr>
          </a:p>
        </p:txBody>
      </p:sp>
      <p:sp>
        <p:nvSpPr>
          <p:cNvPr id="8231" name="Rectangle 38"/>
          <p:cNvSpPr>
            <a:spLocks noChangeArrowheads="1"/>
          </p:cNvSpPr>
          <p:nvPr/>
        </p:nvSpPr>
        <p:spPr bwMode="auto">
          <a:xfrm>
            <a:off x="3370263" y="4537471"/>
            <a:ext cx="381000" cy="304800"/>
          </a:xfrm>
          <a:prstGeom prst="rect">
            <a:avLst/>
          </a:prstGeom>
          <a:solidFill>
            <a:srgbClr val="319733"/>
          </a:solidFill>
          <a:ln w="9525">
            <a:solidFill>
              <a:srgbClr val="000066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 sz="2400">
              <a:solidFill>
                <a:srgbClr val="000066"/>
              </a:solidFill>
            </a:endParaRPr>
          </a:p>
        </p:txBody>
      </p:sp>
      <p:sp>
        <p:nvSpPr>
          <p:cNvPr id="8232" name="Rectangle 39"/>
          <p:cNvSpPr>
            <a:spLocks noChangeArrowheads="1"/>
          </p:cNvSpPr>
          <p:nvPr/>
        </p:nvSpPr>
        <p:spPr bwMode="auto">
          <a:xfrm>
            <a:off x="3851275" y="4537471"/>
            <a:ext cx="381000" cy="304800"/>
          </a:xfrm>
          <a:prstGeom prst="rect">
            <a:avLst/>
          </a:prstGeom>
          <a:solidFill>
            <a:srgbClr val="319733"/>
          </a:solidFill>
          <a:ln w="9525">
            <a:solidFill>
              <a:srgbClr val="000066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 sz="2400">
              <a:solidFill>
                <a:srgbClr val="000066"/>
              </a:solidFill>
            </a:endParaRPr>
          </a:p>
        </p:txBody>
      </p:sp>
      <p:sp>
        <p:nvSpPr>
          <p:cNvPr id="8233" name="Line 40"/>
          <p:cNvSpPr>
            <a:spLocks noChangeShapeType="1"/>
          </p:cNvSpPr>
          <p:nvPr/>
        </p:nvSpPr>
        <p:spPr bwMode="auto">
          <a:xfrm flipV="1">
            <a:off x="1938338" y="4362846"/>
            <a:ext cx="0" cy="152400"/>
          </a:xfrm>
          <a:prstGeom prst="line">
            <a:avLst/>
          </a:prstGeom>
          <a:noFill/>
          <a:ln w="9525">
            <a:solidFill>
              <a:srgbClr val="000066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8234" name="Line 41"/>
          <p:cNvSpPr>
            <a:spLocks noChangeShapeType="1"/>
          </p:cNvSpPr>
          <p:nvPr/>
        </p:nvSpPr>
        <p:spPr bwMode="auto">
          <a:xfrm flipV="1">
            <a:off x="3005138" y="4362846"/>
            <a:ext cx="0" cy="152400"/>
          </a:xfrm>
          <a:prstGeom prst="line">
            <a:avLst/>
          </a:prstGeom>
          <a:noFill/>
          <a:ln w="9525">
            <a:solidFill>
              <a:srgbClr val="000066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8235" name="Line 42"/>
          <p:cNvSpPr>
            <a:spLocks noChangeShapeType="1"/>
          </p:cNvSpPr>
          <p:nvPr/>
        </p:nvSpPr>
        <p:spPr bwMode="auto">
          <a:xfrm flipV="1">
            <a:off x="3462338" y="4362846"/>
            <a:ext cx="0" cy="152400"/>
          </a:xfrm>
          <a:prstGeom prst="line">
            <a:avLst/>
          </a:prstGeom>
          <a:noFill/>
          <a:ln w="9525">
            <a:solidFill>
              <a:srgbClr val="000066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8236" name="Line 43"/>
          <p:cNvSpPr>
            <a:spLocks noChangeShapeType="1"/>
          </p:cNvSpPr>
          <p:nvPr/>
        </p:nvSpPr>
        <p:spPr bwMode="auto">
          <a:xfrm flipV="1">
            <a:off x="3995738" y="4362846"/>
            <a:ext cx="0" cy="152400"/>
          </a:xfrm>
          <a:prstGeom prst="line">
            <a:avLst/>
          </a:prstGeom>
          <a:noFill/>
          <a:ln w="9525">
            <a:solidFill>
              <a:srgbClr val="000066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8237" name="Text Box 44"/>
          <p:cNvSpPr txBox="1">
            <a:spLocks noChangeArrowheads="1"/>
          </p:cNvSpPr>
          <p:nvPr/>
        </p:nvSpPr>
        <p:spPr bwMode="auto">
          <a:xfrm>
            <a:off x="5580831" y="1628800"/>
            <a:ext cx="309562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>
              <a:spcBef>
                <a:spcPct val="50000"/>
              </a:spcBef>
            </a:pPr>
            <a:r>
              <a:rPr lang="en-GB" sz="1400" b="1" dirty="0">
                <a:solidFill>
                  <a:srgbClr val="000066"/>
                </a:solidFill>
              </a:rPr>
              <a:t>Logical framework</a:t>
            </a:r>
          </a:p>
        </p:txBody>
      </p:sp>
      <p:sp>
        <p:nvSpPr>
          <p:cNvPr id="8238" name="Rectangle 45"/>
          <p:cNvSpPr>
            <a:spLocks noChangeArrowheads="1"/>
          </p:cNvSpPr>
          <p:nvPr/>
        </p:nvSpPr>
        <p:spPr bwMode="auto">
          <a:xfrm>
            <a:off x="5802313" y="4469209"/>
            <a:ext cx="674687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eaLnBrk="0" hangingPunct="0"/>
            <a:r>
              <a:rPr lang="fr-FR" sz="1200">
                <a:latin typeface="Times New Roman" pitchFamily="18" charset="0"/>
              </a:rPr>
              <a:t>Moyens</a:t>
            </a:r>
          </a:p>
        </p:txBody>
      </p:sp>
      <p:sp>
        <p:nvSpPr>
          <p:cNvPr id="8239" name="Line 46"/>
          <p:cNvSpPr>
            <a:spLocks noChangeShapeType="1"/>
          </p:cNvSpPr>
          <p:nvPr/>
        </p:nvSpPr>
        <p:spPr bwMode="auto">
          <a:xfrm>
            <a:off x="4648200" y="5353446"/>
            <a:ext cx="3810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8240" name="Line 47"/>
          <p:cNvSpPr>
            <a:spLocks noChangeShapeType="1"/>
          </p:cNvSpPr>
          <p:nvPr/>
        </p:nvSpPr>
        <p:spPr bwMode="auto">
          <a:xfrm>
            <a:off x="4648200" y="3981846"/>
            <a:ext cx="3810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8241" name="Rectangle 48"/>
          <p:cNvSpPr>
            <a:spLocks noChangeArrowheads="1"/>
          </p:cNvSpPr>
          <p:nvPr/>
        </p:nvSpPr>
        <p:spPr bwMode="auto">
          <a:xfrm>
            <a:off x="4656138" y="2643584"/>
            <a:ext cx="1066800" cy="381000"/>
          </a:xfrm>
          <a:prstGeom prst="rect">
            <a:avLst/>
          </a:prstGeom>
          <a:solidFill>
            <a:schemeClr val="hlink"/>
          </a:solidFill>
          <a:ln w="9525">
            <a:solidFill>
              <a:srgbClr val="000066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r>
              <a:rPr lang="en-GB" sz="1100" b="1">
                <a:solidFill>
                  <a:srgbClr val="000066"/>
                </a:solidFill>
              </a:rPr>
              <a:t>Overall obj.</a:t>
            </a:r>
          </a:p>
        </p:txBody>
      </p:sp>
      <p:sp>
        <p:nvSpPr>
          <p:cNvPr id="8242" name="Rectangle 49"/>
          <p:cNvSpPr>
            <a:spLocks noChangeArrowheads="1"/>
          </p:cNvSpPr>
          <p:nvPr/>
        </p:nvSpPr>
        <p:spPr bwMode="auto">
          <a:xfrm>
            <a:off x="4657725" y="2991246"/>
            <a:ext cx="1066800" cy="381000"/>
          </a:xfrm>
          <a:prstGeom prst="rect">
            <a:avLst/>
          </a:prstGeom>
          <a:solidFill>
            <a:srgbClr val="33CCCC"/>
          </a:solidFill>
          <a:ln w="9525">
            <a:solidFill>
              <a:srgbClr val="000066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r>
              <a:rPr lang="en-GB" sz="1100" b="1">
                <a:solidFill>
                  <a:srgbClr val="000066"/>
                </a:solidFill>
              </a:rPr>
              <a:t>Specific obj.</a:t>
            </a:r>
          </a:p>
        </p:txBody>
      </p:sp>
      <p:sp>
        <p:nvSpPr>
          <p:cNvPr id="8243" name="Rectangle 50"/>
          <p:cNvSpPr>
            <a:spLocks noChangeArrowheads="1"/>
          </p:cNvSpPr>
          <p:nvPr/>
        </p:nvSpPr>
        <p:spPr bwMode="auto">
          <a:xfrm>
            <a:off x="1465263" y="3829446"/>
            <a:ext cx="1143000" cy="304800"/>
          </a:xfrm>
          <a:prstGeom prst="rect">
            <a:avLst/>
          </a:prstGeom>
          <a:solidFill>
            <a:schemeClr val="accent1"/>
          </a:solidFill>
          <a:ln w="9525">
            <a:solidFill>
              <a:srgbClr val="000066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r>
              <a:rPr lang="fr-FR" sz="1100" b="1">
                <a:solidFill>
                  <a:srgbClr val="000066"/>
                </a:solidFill>
              </a:rPr>
              <a:t>O1</a:t>
            </a:r>
          </a:p>
        </p:txBody>
      </p:sp>
      <p:sp>
        <p:nvSpPr>
          <p:cNvPr id="8244" name="Rectangle 51"/>
          <p:cNvSpPr>
            <a:spLocks noChangeArrowheads="1"/>
          </p:cNvSpPr>
          <p:nvPr/>
        </p:nvSpPr>
        <p:spPr bwMode="auto">
          <a:xfrm>
            <a:off x="2806700" y="3816746"/>
            <a:ext cx="1143000" cy="304800"/>
          </a:xfrm>
          <a:prstGeom prst="rect">
            <a:avLst/>
          </a:prstGeom>
          <a:solidFill>
            <a:schemeClr val="accent1"/>
          </a:solidFill>
          <a:ln w="9525">
            <a:solidFill>
              <a:srgbClr val="000066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r>
              <a:rPr lang="fr-FR" sz="1100" b="1">
                <a:solidFill>
                  <a:srgbClr val="000066"/>
                </a:solidFill>
              </a:rPr>
              <a:t>O2</a:t>
            </a:r>
          </a:p>
        </p:txBody>
      </p:sp>
      <p:sp>
        <p:nvSpPr>
          <p:cNvPr id="8245" name="Rectangle 52"/>
          <p:cNvSpPr>
            <a:spLocks noChangeArrowheads="1"/>
          </p:cNvSpPr>
          <p:nvPr/>
        </p:nvSpPr>
        <p:spPr bwMode="auto">
          <a:xfrm>
            <a:off x="4648200" y="3981846"/>
            <a:ext cx="1066800" cy="228600"/>
          </a:xfrm>
          <a:prstGeom prst="rect">
            <a:avLst/>
          </a:prstGeom>
          <a:solidFill>
            <a:srgbClr val="319733"/>
          </a:solidFill>
          <a:ln w="9525">
            <a:solidFill>
              <a:srgbClr val="000066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r>
              <a:rPr lang="en-GB" sz="1100" b="1">
                <a:solidFill>
                  <a:srgbClr val="000066"/>
                </a:solidFill>
              </a:rPr>
              <a:t>Activity</a:t>
            </a:r>
            <a:r>
              <a:rPr lang="en-GB" sz="1100">
                <a:solidFill>
                  <a:srgbClr val="000066"/>
                </a:solidFill>
              </a:rPr>
              <a:t> </a:t>
            </a:r>
            <a:r>
              <a:rPr lang="en-GB" sz="1100" b="1">
                <a:solidFill>
                  <a:srgbClr val="000066"/>
                </a:solidFill>
              </a:rPr>
              <a:t>1.1</a:t>
            </a:r>
          </a:p>
        </p:txBody>
      </p:sp>
      <p:sp>
        <p:nvSpPr>
          <p:cNvPr id="8246" name="Rectangle 53"/>
          <p:cNvSpPr>
            <a:spLocks noChangeArrowheads="1"/>
          </p:cNvSpPr>
          <p:nvPr/>
        </p:nvSpPr>
        <p:spPr bwMode="auto">
          <a:xfrm>
            <a:off x="4648200" y="4210446"/>
            <a:ext cx="1066800" cy="228600"/>
          </a:xfrm>
          <a:prstGeom prst="rect">
            <a:avLst/>
          </a:prstGeom>
          <a:solidFill>
            <a:srgbClr val="319733"/>
          </a:solidFill>
          <a:ln w="9525">
            <a:solidFill>
              <a:srgbClr val="000066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r>
              <a:rPr lang="en-GB" sz="1100" b="1">
                <a:solidFill>
                  <a:srgbClr val="000066"/>
                </a:solidFill>
              </a:rPr>
              <a:t>Activity 1.2</a:t>
            </a:r>
          </a:p>
        </p:txBody>
      </p:sp>
      <p:sp>
        <p:nvSpPr>
          <p:cNvPr id="8247" name="Rectangle 54"/>
          <p:cNvSpPr>
            <a:spLocks noChangeArrowheads="1"/>
          </p:cNvSpPr>
          <p:nvPr/>
        </p:nvSpPr>
        <p:spPr bwMode="auto">
          <a:xfrm>
            <a:off x="4648200" y="4458096"/>
            <a:ext cx="1066800" cy="228600"/>
          </a:xfrm>
          <a:prstGeom prst="rect">
            <a:avLst/>
          </a:prstGeom>
          <a:solidFill>
            <a:srgbClr val="319733"/>
          </a:solidFill>
          <a:ln w="9525">
            <a:solidFill>
              <a:srgbClr val="000066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r>
              <a:rPr lang="en-GB" sz="1100" b="1">
                <a:solidFill>
                  <a:srgbClr val="000066"/>
                </a:solidFill>
              </a:rPr>
              <a:t>Activity 1.3</a:t>
            </a:r>
          </a:p>
        </p:txBody>
      </p:sp>
      <p:sp>
        <p:nvSpPr>
          <p:cNvPr id="8248" name="Rectangle 55"/>
          <p:cNvSpPr>
            <a:spLocks noChangeArrowheads="1"/>
          </p:cNvSpPr>
          <p:nvPr/>
        </p:nvSpPr>
        <p:spPr bwMode="auto">
          <a:xfrm>
            <a:off x="4648200" y="4667646"/>
            <a:ext cx="1066800" cy="228600"/>
          </a:xfrm>
          <a:prstGeom prst="rect">
            <a:avLst/>
          </a:prstGeom>
          <a:solidFill>
            <a:srgbClr val="319733"/>
          </a:solidFill>
          <a:ln w="9525">
            <a:solidFill>
              <a:srgbClr val="000066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r>
              <a:rPr lang="en-GB" sz="1100" b="1">
                <a:solidFill>
                  <a:srgbClr val="000066"/>
                </a:solidFill>
              </a:rPr>
              <a:t>Activity 2.1</a:t>
            </a:r>
          </a:p>
        </p:txBody>
      </p:sp>
      <p:sp>
        <p:nvSpPr>
          <p:cNvPr id="8249" name="Rectangle 56"/>
          <p:cNvSpPr>
            <a:spLocks noChangeArrowheads="1"/>
          </p:cNvSpPr>
          <p:nvPr/>
        </p:nvSpPr>
        <p:spPr bwMode="auto">
          <a:xfrm>
            <a:off x="4648200" y="4896246"/>
            <a:ext cx="1066800" cy="228600"/>
          </a:xfrm>
          <a:prstGeom prst="rect">
            <a:avLst/>
          </a:prstGeom>
          <a:solidFill>
            <a:srgbClr val="319733"/>
          </a:solidFill>
          <a:ln w="9525">
            <a:solidFill>
              <a:srgbClr val="000066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r>
              <a:rPr lang="en-GB" sz="1100" b="1">
                <a:solidFill>
                  <a:srgbClr val="000066"/>
                </a:solidFill>
              </a:rPr>
              <a:t>Activity 2.2</a:t>
            </a:r>
          </a:p>
        </p:txBody>
      </p:sp>
      <p:sp>
        <p:nvSpPr>
          <p:cNvPr id="8250" name="Rectangle 57"/>
          <p:cNvSpPr>
            <a:spLocks noChangeArrowheads="1"/>
          </p:cNvSpPr>
          <p:nvPr/>
        </p:nvSpPr>
        <p:spPr bwMode="auto">
          <a:xfrm>
            <a:off x="4648200" y="5124846"/>
            <a:ext cx="1066800" cy="228600"/>
          </a:xfrm>
          <a:prstGeom prst="rect">
            <a:avLst/>
          </a:prstGeom>
          <a:solidFill>
            <a:srgbClr val="319733"/>
          </a:solidFill>
          <a:ln w="9525">
            <a:solidFill>
              <a:srgbClr val="000066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r>
              <a:rPr lang="en-GB" sz="1100" b="1">
                <a:solidFill>
                  <a:srgbClr val="000066"/>
                </a:solidFill>
              </a:rPr>
              <a:t>Activity 2.3</a:t>
            </a:r>
          </a:p>
        </p:txBody>
      </p:sp>
      <p:sp>
        <p:nvSpPr>
          <p:cNvPr id="8251" name="Rectangle 58"/>
          <p:cNvSpPr>
            <a:spLocks noChangeArrowheads="1"/>
          </p:cNvSpPr>
          <p:nvPr/>
        </p:nvSpPr>
        <p:spPr bwMode="auto">
          <a:xfrm>
            <a:off x="7467600" y="2991246"/>
            <a:ext cx="990600" cy="381000"/>
          </a:xfrm>
          <a:prstGeom prst="rect">
            <a:avLst/>
          </a:prstGeom>
          <a:solidFill>
            <a:srgbClr val="66FF33"/>
          </a:solidFill>
          <a:ln w="9525">
            <a:solidFill>
              <a:srgbClr val="000066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r>
              <a:rPr lang="en-GB" sz="1100" b="1" dirty="0" err="1" smtClean="0">
                <a:solidFill>
                  <a:srgbClr val="000066"/>
                </a:solidFill>
              </a:rPr>
              <a:t>Assumpt</a:t>
            </a:r>
            <a:r>
              <a:rPr lang="en-GB" sz="1100" b="1" dirty="0" smtClean="0">
                <a:solidFill>
                  <a:srgbClr val="000066"/>
                </a:solidFill>
              </a:rPr>
              <a:t>.</a:t>
            </a:r>
            <a:endParaRPr lang="en-GB" sz="1100" b="1" dirty="0">
              <a:solidFill>
                <a:srgbClr val="000066"/>
              </a:solidFill>
            </a:endParaRPr>
          </a:p>
        </p:txBody>
      </p:sp>
      <p:sp>
        <p:nvSpPr>
          <p:cNvPr id="8252" name="Rectangle 59"/>
          <p:cNvSpPr>
            <a:spLocks noChangeArrowheads="1"/>
          </p:cNvSpPr>
          <p:nvPr/>
        </p:nvSpPr>
        <p:spPr bwMode="auto">
          <a:xfrm>
            <a:off x="7467600" y="3372246"/>
            <a:ext cx="990600" cy="609600"/>
          </a:xfrm>
          <a:prstGeom prst="rect">
            <a:avLst/>
          </a:prstGeom>
          <a:solidFill>
            <a:srgbClr val="66FF33"/>
          </a:solidFill>
          <a:ln w="9525">
            <a:solidFill>
              <a:srgbClr val="000066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253" name="Rectangle 60"/>
          <p:cNvSpPr>
            <a:spLocks noChangeArrowheads="1"/>
          </p:cNvSpPr>
          <p:nvPr/>
        </p:nvSpPr>
        <p:spPr bwMode="auto">
          <a:xfrm>
            <a:off x="7467600" y="3981846"/>
            <a:ext cx="990600" cy="1371600"/>
          </a:xfrm>
          <a:prstGeom prst="rect">
            <a:avLst/>
          </a:prstGeom>
          <a:solidFill>
            <a:srgbClr val="66FF33"/>
          </a:solidFill>
          <a:ln w="9525">
            <a:solidFill>
              <a:srgbClr val="000066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254" name="Rectangle 61"/>
          <p:cNvSpPr>
            <a:spLocks noChangeArrowheads="1"/>
          </p:cNvSpPr>
          <p:nvPr/>
        </p:nvSpPr>
        <p:spPr bwMode="auto">
          <a:xfrm>
            <a:off x="5724525" y="3981846"/>
            <a:ext cx="914400" cy="1371600"/>
          </a:xfrm>
          <a:prstGeom prst="rect">
            <a:avLst/>
          </a:prstGeom>
          <a:solidFill>
            <a:srgbClr val="FFFF00"/>
          </a:solidFill>
          <a:ln w="9525">
            <a:solidFill>
              <a:srgbClr val="000066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r>
              <a:rPr lang="en-GB" sz="1100" b="1">
                <a:solidFill>
                  <a:srgbClr val="000066"/>
                </a:solidFill>
              </a:rPr>
              <a:t>Means</a:t>
            </a:r>
          </a:p>
        </p:txBody>
      </p:sp>
      <p:sp>
        <p:nvSpPr>
          <p:cNvPr id="8255" name="Rectangle 62"/>
          <p:cNvSpPr>
            <a:spLocks noChangeArrowheads="1"/>
          </p:cNvSpPr>
          <p:nvPr/>
        </p:nvSpPr>
        <p:spPr bwMode="auto">
          <a:xfrm>
            <a:off x="6629400" y="3981846"/>
            <a:ext cx="838200" cy="1371600"/>
          </a:xfrm>
          <a:prstGeom prst="rect">
            <a:avLst/>
          </a:prstGeom>
          <a:noFill/>
          <a:ln w="9525">
            <a:solidFill>
              <a:srgbClr val="000066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eaLnBrk="0" hangingPunct="0"/>
            <a:r>
              <a:rPr lang="en-GB" sz="1100" b="1">
                <a:solidFill>
                  <a:srgbClr val="000066"/>
                </a:solidFill>
              </a:rPr>
              <a:t>Costs</a:t>
            </a:r>
          </a:p>
        </p:txBody>
      </p:sp>
      <p:sp>
        <p:nvSpPr>
          <p:cNvPr id="8256" name="Rectangle 63"/>
          <p:cNvSpPr>
            <a:spLocks noChangeArrowheads="1"/>
          </p:cNvSpPr>
          <p:nvPr/>
        </p:nvSpPr>
        <p:spPr bwMode="auto">
          <a:xfrm>
            <a:off x="5715000" y="2643584"/>
            <a:ext cx="914400" cy="381000"/>
          </a:xfrm>
          <a:prstGeom prst="rect">
            <a:avLst/>
          </a:prstGeom>
          <a:solidFill>
            <a:schemeClr val="hlink"/>
          </a:solidFill>
          <a:ln w="9525">
            <a:solidFill>
              <a:srgbClr val="000066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r>
              <a:rPr lang="fr-BE" sz="1100" b="1" dirty="0" smtClean="0">
                <a:solidFill>
                  <a:srgbClr val="000066"/>
                </a:solidFill>
              </a:rPr>
              <a:t>Indicators</a:t>
            </a:r>
            <a:endParaRPr lang="fr-BE" sz="1100" b="1" dirty="0">
              <a:solidFill>
                <a:srgbClr val="000066"/>
              </a:solidFill>
            </a:endParaRPr>
          </a:p>
        </p:txBody>
      </p:sp>
      <p:sp>
        <p:nvSpPr>
          <p:cNvPr id="8257" name="Rectangle 64"/>
          <p:cNvSpPr>
            <a:spLocks noChangeArrowheads="1"/>
          </p:cNvSpPr>
          <p:nvPr/>
        </p:nvSpPr>
        <p:spPr bwMode="auto">
          <a:xfrm>
            <a:off x="6627813" y="2643584"/>
            <a:ext cx="839788" cy="381000"/>
          </a:xfrm>
          <a:prstGeom prst="rect">
            <a:avLst/>
          </a:prstGeom>
          <a:solidFill>
            <a:schemeClr val="hlink"/>
          </a:solidFill>
          <a:ln w="9525">
            <a:solidFill>
              <a:srgbClr val="000066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r>
              <a:rPr lang="en-GB" sz="1100" b="1" dirty="0">
                <a:solidFill>
                  <a:srgbClr val="000066"/>
                </a:solidFill>
              </a:rPr>
              <a:t>Sources </a:t>
            </a:r>
            <a:endParaRPr lang="en-GB" sz="1100" b="1" dirty="0" smtClean="0">
              <a:solidFill>
                <a:srgbClr val="000066"/>
              </a:solidFill>
            </a:endParaRPr>
          </a:p>
          <a:p>
            <a:pPr eaLnBrk="0" hangingPunct="0"/>
            <a:r>
              <a:rPr lang="en-GB" sz="1100" b="1" dirty="0" smtClean="0">
                <a:solidFill>
                  <a:srgbClr val="000066"/>
                </a:solidFill>
              </a:rPr>
              <a:t>of </a:t>
            </a:r>
            <a:r>
              <a:rPr lang="en-GB" sz="1100" b="1" dirty="0" err="1" smtClean="0">
                <a:solidFill>
                  <a:srgbClr val="000066"/>
                </a:solidFill>
              </a:rPr>
              <a:t>verif</a:t>
            </a:r>
            <a:r>
              <a:rPr lang="en-GB" sz="1100" b="1" dirty="0" smtClean="0">
                <a:solidFill>
                  <a:srgbClr val="000066"/>
                </a:solidFill>
              </a:rPr>
              <a:t>.</a:t>
            </a:r>
            <a:endParaRPr lang="en-GB" sz="1100" b="1" dirty="0">
              <a:solidFill>
                <a:srgbClr val="000066"/>
              </a:solidFill>
            </a:endParaRPr>
          </a:p>
        </p:txBody>
      </p:sp>
      <p:sp>
        <p:nvSpPr>
          <p:cNvPr id="8258" name="Rectangle 65"/>
          <p:cNvSpPr>
            <a:spLocks noChangeArrowheads="1"/>
          </p:cNvSpPr>
          <p:nvPr/>
        </p:nvSpPr>
        <p:spPr bwMode="auto">
          <a:xfrm>
            <a:off x="5715000" y="2991246"/>
            <a:ext cx="914400" cy="381000"/>
          </a:xfrm>
          <a:prstGeom prst="rect">
            <a:avLst/>
          </a:prstGeom>
          <a:solidFill>
            <a:srgbClr val="33CCCC"/>
          </a:solidFill>
          <a:ln w="9525">
            <a:solidFill>
              <a:srgbClr val="000066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 sz="2400">
              <a:solidFill>
                <a:srgbClr val="000066"/>
              </a:solidFill>
              <a:latin typeface="Times New Roman" pitchFamily="18" charset="0"/>
            </a:endParaRPr>
          </a:p>
        </p:txBody>
      </p:sp>
      <p:sp>
        <p:nvSpPr>
          <p:cNvPr id="8259" name="Rectangle 66"/>
          <p:cNvSpPr>
            <a:spLocks noChangeArrowheads="1"/>
          </p:cNvSpPr>
          <p:nvPr/>
        </p:nvSpPr>
        <p:spPr bwMode="auto">
          <a:xfrm>
            <a:off x="6629400" y="2991246"/>
            <a:ext cx="838200" cy="381000"/>
          </a:xfrm>
          <a:prstGeom prst="rect">
            <a:avLst/>
          </a:prstGeom>
          <a:solidFill>
            <a:srgbClr val="33CCCC"/>
          </a:solidFill>
          <a:ln w="9525">
            <a:solidFill>
              <a:srgbClr val="000066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 sz="2400">
              <a:solidFill>
                <a:srgbClr val="000066"/>
              </a:solidFill>
              <a:latin typeface="Times New Roman" pitchFamily="18" charset="0"/>
            </a:endParaRPr>
          </a:p>
        </p:txBody>
      </p:sp>
      <p:sp>
        <p:nvSpPr>
          <p:cNvPr id="8260" name="Rectangle 67"/>
          <p:cNvSpPr>
            <a:spLocks noChangeArrowheads="1"/>
          </p:cNvSpPr>
          <p:nvPr/>
        </p:nvSpPr>
        <p:spPr bwMode="auto">
          <a:xfrm>
            <a:off x="6629400" y="3372246"/>
            <a:ext cx="838200" cy="304800"/>
          </a:xfrm>
          <a:prstGeom prst="rect">
            <a:avLst/>
          </a:prstGeom>
          <a:solidFill>
            <a:schemeClr val="accent1"/>
          </a:solidFill>
          <a:ln w="9525">
            <a:solidFill>
              <a:srgbClr val="000066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 sz="2400">
              <a:solidFill>
                <a:srgbClr val="000066"/>
              </a:solidFill>
              <a:latin typeface="Times New Roman" pitchFamily="18" charset="0"/>
            </a:endParaRPr>
          </a:p>
        </p:txBody>
      </p:sp>
      <p:sp>
        <p:nvSpPr>
          <p:cNvPr id="8261" name="Rectangle 68"/>
          <p:cNvSpPr>
            <a:spLocks noChangeArrowheads="1"/>
          </p:cNvSpPr>
          <p:nvPr/>
        </p:nvSpPr>
        <p:spPr bwMode="auto">
          <a:xfrm>
            <a:off x="6629400" y="3677046"/>
            <a:ext cx="838200" cy="304800"/>
          </a:xfrm>
          <a:prstGeom prst="rect">
            <a:avLst/>
          </a:prstGeom>
          <a:solidFill>
            <a:schemeClr val="accent1"/>
          </a:solidFill>
          <a:ln w="9525">
            <a:solidFill>
              <a:srgbClr val="000066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 sz="2400">
              <a:solidFill>
                <a:srgbClr val="000066"/>
              </a:solidFill>
              <a:latin typeface="Times New Roman" pitchFamily="18" charset="0"/>
            </a:endParaRPr>
          </a:p>
        </p:txBody>
      </p:sp>
      <p:sp>
        <p:nvSpPr>
          <p:cNvPr id="8262" name="Rectangle 69"/>
          <p:cNvSpPr>
            <a:spLocks noChangeArrowheads="1"/>
          </p:cNvSpPr>
          <p:nvPr/>
        </p:nvSpPr>
        <p:spPr bwMode="auto">
          <a:xfrm>
            <a:off x="5715000" y="3372246"/>
            <a:ext cx="914400" cy="304800"/>
          </a:xfrm>
          <a:prstGeom prst="rect">
            <a:avLst/>
          </a:prstGeom>
          <a:solidFill>
            <a:schemeClr val="accent1"/>
          </a:solidFill>
          <a:ln w="9525">
            <a:solidFill>
              <a:srgbClr val="000066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 sz="2400">
              <a:solidFill>
                <a:srgbClr val="000066"/>
              </a:solidFill>
              <a:latin typeface="Times New Roman" pitchFamily="18" charset="0"/>
            </a:endParaRPr>
          </a:p>
        </p:txBody>
      </p:sp>
      <p:sp>
        <p:nvSpPr>
          <p:cNvPr id="8263" name="Rectangle 70"/>
          <p:cNvSpPr>
            <a:spLocks noChangeArrowheads="1"/>
          </p:cNvSpPr>
          <p:nvPr/>
        </p:nvSpPr>
        <p:spPr bwMode="auto">
          <a:xfrm>
            <a:off x="5715000" y="3677046"/>
            <a:ext cx="914400" cy="304800"/>
          </a:xfrm>
          <a:prstGeom prst="rect">
            <a:avLst/>
          </a:prstGeom>
          <a:solidFill>
            <a:schemeClr val="accent1"/>
          </a:solidFill>
          <a:ln w="9525">
            <a:solidFill>
              <a:srgbClr val="000066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 sz="2400">
              <a:solidFill>
                <a:srgbClr val="000066"/>
              </a:solidFill>
              <a:latin typeface="Times New Roman" pitchFamily="18" charset="0"/>
            </a:endParaRPr>
          </a:p>
        </p:txBody>
      </p:sp>
      <p:sp>
        <p:nvSpPr>
          <p:cNvPr id="8264" name="Text Box 71"/>
          <p:cNvSpPr txBox="1">
            <a:spLocks noChangeArrowheads="1"/>
          </p:cNvSpPr>
          <p:nvPr/>
        </p:nvSpPr>
        <p:spPr bwMode="auto">
          <a:xfrm>
            <a:off x="1692399" y="1628800"/>
            <a:ext cx="309562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>
              <a:spcBef>
                <a:spcPct val="50000"/>
              </a:spcBef>
            </a:pPr>
            <a:r>
              <a:rPr lang="en-GB" sz="1400" b="1" dirty="0">
                <a:solidFill>
                  <a:srgbClr val="000066"/>
                </a:solidFill>
              </a:rPr>
              <a:t>Intervention logic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277962" y="4572396"/>
            <a:ext cx="158417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 smtClean="0">
                <a:solidFill>
                  <a:srgbClr val="00B050"/>
                </a:solidFill>
              </a:rPr>
              <a:t>Activities</a:t>
            </a:r>
            <a:endParaRPr lang="en-GB" b="1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8614362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6" grpId="0" animBg="1"/>
      <p:bldP spid="8197" grpId="0" animBg="1"/>
      <p:bldP spid="8198" grpId="0" animBg="1"/>
      <p:bldP spid="8199" grpId="0" animBg="1"/>
      <p:bldP spid="8201" grpId="0" animBg="1"/>
      <p:bldP spid="8202" grpId="0" animBg="1"/>
      <p:bldP spid="8203" grpId="0" animBg="1"/>
      <p:bldP spid="8204" grpId="0" animBg="1"/>
      <p:bldP spid="8205" grpId="0" animBg="1"/>
      <p:bldP spid="8206" grpId="0" animBg="1"/>
      <p:bldP spid="8207" grpId="0" animBg="1"/>
      <p:bldP spid="8208" grpId="0" animBg="1"/>
      <p:bldP spid="8209" grpId="0" animBg="1"/>
      <p:bldP spid="8210" grpId="0" animBg="1"/>
      <p:bldP spid="8211" grpId="0" animBg="1"/>
      <p:bldP spid="8212" grpId="0" animBg="1"/>
      <p:bldP spid="8213" grpId="0" animBg="1"/>
      <p:bldP spid="8214" grpId="0" animBg="1"/>
      <p:bldP spid="8215" grpId="0" animBg="1"/>
      <p:bldP spid="8216" grpId="0" animBg="1"/>
      <p:bldP spid="8217" grpId="0" animBg="1"/>
      <p:bldP spid="8218" grpId="0" animBg="1"/>
      <p:bldP spid="8219" grpId="0" animBg="1"/>
      <p:bldP spid="8220" grpId="0" animBg="1"/>
      <p:bldP spid="8221" grpId="0" animBg="1"/>
      <p:bldP spid="8222" grpId="0" animBg="1"/>
      <p:bldP spid="8223" grpId="0" animBg="1"/>
      <p:bldP spid="8224" grpId="0" animBg="1"/>
      <p:bldP spid="8225" grpId="0" animBg="1"/>
      <p:bldP spid="8226" grpId="0" animBg="1"/>
      <p:bldP spid="8227" grpId="0" animBg="1"/>
      <p:bldP spid="8228" grpId="0" animBg="1"/>
      <p:bldP spid="8229" grpId="0" animBg="1"/>
      <p:bldP spid="8230" grpId="0" animBg="1"/>
      <p:bldP spid="8231" grpId="0" animBg="1"/>
      <p:bldP spid="8232" grpId="0" animBg="1"/>
      <p:bldP spid="8233" grpId="0" animBg="1"/>
      <p:bldP spid="8234" grpId="0" animBg="1"/>
      <p:bldP spid="8235" grpId="0" animBg="1"/>
      <p:bldP spid="8236" grpId="0" animBg="1"/>
      <p:bldP spid="8237" grpId="0"/>
      <p:bldP spid="8238" grpId="0"/>
      <p:bldP spid="8239" grpId="0" animBg="1"/>
      <p:bldP spid="8240" grpId="0" animBg="1"/>
      <p:bldP spid="8241" grpId="0" animBg="1"/>
      <p:bldP spid="8242" grpId="0" animBg="1"/>
      <p:bldP spid="8243" grpId="0" animBg="1"/>
      <p:bldP spid="8244" grpId="0" animBg="1"/>
      <p:bldP spid="8245" grpId="0" animBg="1"/>
      <p:bldP spid="8246" grpId="0" animBg="1"/>
      <p:bldP spid="8247" grpId="0" animBg="1"/>
      <p:bldP spid="8248" grpId="0" animBg="1"/>
      <p:bldP spid="8249" grpId="0" animBg="1"/>
      <p:bldP spid="8250" grpId="0" animBg="1"/>
      <p:bldP spid="8251" grpId="0" animBg="1"/>
      <p:bldP spid="8252" grpId="0" animBg="1"/>
      <p:bldP spid="8253" grpId="0" animBg="1"/>
      <p:bldP spid="8254" grpId="0" animBg="1"/>
      <p:bldP spid="8255" grpId="0" animBg="1"/>
      <p:bldP spid="8256" grpId="0" animBg="1"/>
      <p:bldP spid="8257" grpId="0" animBg="1"/>
      <p:bldP spid="8258" grpId="0" animBg="1"/>
      <p:bldP spid="8259" grpId="0" animBg="1"/>
      <p:bldP spid="8260" grpId="0" animBg="1"/>
      <p:bldP spid="8261" grpId="0" animBg="1"/>
      <p:bldP spid="8262" grpId="0" animBg="1"/>
      <p:bldP spid="826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68313" y="6237288"/>
            <a:ext cx="2895600" cy="4762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lnSpc>
                <a:spcPts val="1400"/>
              </a:lnSpc>
            </a:pPr>
            <a:fld id="{283D5B48-E217-4FB1-A748-4681262BCCE3}" type="slidenum">
              <a:rPr lang="fr-FR" smtClean="0">
                <a:solidFill>
                  <a:srgbClr val="00A6C8"/>
                </a:solidFill>
                <a:latin typeface="Verdana" pitchFamily="34" charset="0"/>
              </a:rPr>
              <a:pPr algn="l">
                <a:lnSpc>
                  <a:spcPts val="1400"/>
                </a:lnSpc>
              </a:pPr>
              <a:t>6</a:t>
            </a:fld>
            <a:endParaRPr lang="fr-FR" smtClean="0">
              <a:solidFill>
                <a:srgbClr val="00A6C8"/>
              </a:solidFill>
              <a:latin typeface="Verdana" pitchFamily="34" charset="0"/>
            </a:endParaRPr>
          </a:p>
        </p:txBody>
      </p:sp>
      <p:sp>
        <p:nvSpPr>
          <p:cNvPr id="9219" name="Rectangle 2"/>
          <p:cNvSpPr>
            <a:spLocks noGrp="1" noChangeArrowheads="1"/>
          </p:cNvSpPr>
          <p:nvPr>
            <p:ph type="title"/>
          </p:nvPr>
        </p:nvSpPr>
        <p:spPr>
          <a:xfrm>
            <a:off x="214313" y="989856"/>
            <a:ext cx="7786687" cy="1143000"/>
          </a:xfrm>
        </p:spPr>
        <p:txBody>
          <a:bodyPr/>
          <a:lstStyle/>
          <a:p>
            <a:pPr indent="0" eaLnBrk="1" hangingPunct="1"/>
            <a:r>
              <a:rPr lang="fr-BE" sz="2800" dirty="0" smtClean="0">
                <a:ea typeface="ＭＳ Ｐゴシック" pitchFamily="34" charset="-128"/>
              </a:rPr>
              <a:t>Environmental Impact Assessment and Climate Risk Assessment</a:t>
            </a:r>
            <a:endParaRPr lang="en-US" sz="2800" dirty="0" smtClean="0">
              <a:ea typeface="ＭＳ Ｐゴシック" pitchFamily="34" charset="-128"/>
            </a:endParaRPr>
          </a:p>
        </p:txBody>
      </p:sp>
      <p:sp>
        <p:nvSpPr>
          <p:cNvPr id="924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2708" y="2603375"/>
            <a:ext cx="8713788" cy="5218113"/>
          </a:xfrm>
        </p:spPr>
        <p:txBody>
          <a:bodyPr/>
          <a:lstStyle/>
          <a:p>
            <a:pPr>
              <a:buFontTx/>
              <a:buNone/>
              <a:defRPr/>
            </a:pPr>
            <a:r>
              <a:rPr lang="fr-BE" sz="1800" dirty="0" smtClean="0">
                <a:ea typeface="ＭＳ Ｐゴシック" pitchFamily="34" charset="-128"/>
              </a:rPr>
              <a:t> EIA is </a:t>
            </a:r>
            <a:r>
              <a:rPr lang="en-GB" sz="1800" dirty="0">
                <a:ea typeface="ＭＳ Ｐゴシック" pitchFamily="34" charset="-128"/>
              </a:rPr>
              <a:t>a</a:t>
            </a:r>
            <a:r>
              <a:rPr lang="en-GB" sz="1800" dirty="0" smtClean="0">
                <a:ea typeface="ＭＳ Ｐゴシック" pitchFamily="34" charset="-128"/>
              </a:rPr>
              <a:t>n </a:t>
            </a:r>
            <a:r>
              <a:rPr lang="en-GB" sz="1800" i="1" dirty="0" smtClean="0">
                <a:ea typeface="ＭＳ Ｐゴシック" pitchFamily="34" charset="-128"/>
              </a:rPr>
              <a:t>ex ante</a:t>
            </a:r>
            <a:r>
              <a:rPr lang="en-GB" sz="1800" dirty="0" smtClean="0">
                <a:ea typeface="ＭＳ Ｐゴシック" pitchFamily="34" charset="-128"/>
              </a:rPr>
              <a:t> assessment, specified in legislation.  </a:t>
            </a:r>
          </a:p>
          <a:p>
            <a:pPr lvl="1" eaLnBrk="1" hangingPunct="1">
              <a:spcBef>
                <a:spcPts val="1200"/>
              </a:spcBef>
              <a:spcAft>
                <a:spcPts val="600"/>
              </a:spcAft>
              <a:defRPr/>
            </a:pPr>
            <a:r>
              <a:rPr lang="en-GB" sz="1400" dirty="0" smtClean="0">
                <a:ea typeface="ＭＳ Ｐゴシック" pitchFamily="34" charset="-128"/>
              </a:rPr>
              <a:t>To reduce environmental damage by preventive measures</a:t>
            </a:r>
          </a:p>
          <a:p>
            <a:pPr lvl="1" eaLnBrk="1" hangingPunct="1">
              <a:spcBef>
                <a:spcPts val="1200"/>
              </a:spcBef>
              <a:spcAft>
                <a:spcPts val="600"/>
              </a:spcAft>
              <a:defRPr/>
            </a:pPr>
            <a:r>
              <a:rPr lang="en-GB" sz="1400" dirty="0" smtClean="0">
                <a:ea typeface="ＭＳ Ｐゴシック" pitchFamily="34" charset="-128"/>
              </a:rPr>
              <a:t>To optimise positive impacts</a:t>
            </a:r>
          </a:p>
          <a:p>
            <a:pPr lvl="1" eaLnBrk="1" hangingPunct="1">
              <a:spcBef>
                <a:spcPts val="1200"/>
              </a:spcBef>
              <a:spcAft>
                <a:spcPts val="600"/>
              </a:spcAft>
              <a:defRPr/>
            </a:pPr>
            <a:r>
              <a:rPr lang="en-GB" sz="1400" dirty="0" smtClean="0">
                <a:ea typeface="ＭＳ Ｐゴシック" pitchFamily="34" charset="-128"/>
              </a:rPr>
              <a:t>Through technical/scientific studies and stakeholder consultations</a:t>
            </a:r>
          </a:p>
          <a:p>
            <a:pPr marL="0" indent="0" eaLnBrk="1" hangingPunct="1">
              <a:spcBef>
                <a:spcPts val="1200"/>
              </a:spcBef>
              <a:spcAft>
                <a:spcPts val="600"/>
              </a:spcAft>
              <a:buFont typeface="Times" charset="0"/>
              <a:buNone/>
              <a:defRPr/>
            </a:pPr>
            <a:r>
              <a:rPr lang="en-GB" sz="1800" dirty="0" smtClean="0">
                <a:ea typeface="ＭＳ Ｐゴシック" pitchFamily="34" charset="-128"/>
              </a:rPr>
              <a:t/>
            </a:r>
            <a:br>
              <a:rPr lang="en-GB" sz="1800" dirty="0" smtClean="0">
                <a:ea typeface="ＭＳ Ｐゴシック" pitchFamily="34" charset="-128"/>
              </a:rPr>
            </a:br>
            <a:r>
              <a:rPr lang="en-GB" sz="1800" dirty="0" smtClean="0">
                <a:ea typeface="ＭＳ Ｐゴシック" pitchFamily="34" charset="-128"/>
              </a:rPr>
              <a:t>CRA </a:t>
            </a:r>
            <a:r>
              <a:rPr lang="en-GB" sz="1800" dirty="0" smtClean="0">
                <a:ea typeface="ＭＳ Ｐゴシック" pitchFamily="34" charset="-128"/>
              </a:rPr>
              <a:t>is an optional ex ante </a:t>
            </a:r>
            <a:r>
              <a:rPr lang="en-GB" sz="1800" dirty="0" smtClean="0">
                <a:ea typeface="ＭＳ Ｐゴシック" pitchFamily="34" charset="-128"/>
              </a:rPr>
              <a:t>assessment </a:t>
            </a:r>
            <a:r>
              <a:rPr lang="en-GB" sz="1800" dirty="0" smtClean="0">
                <a:solidFill>
                  <a:srgbClr val="00B050"/>
                </a:solidFill>
                <a:ea typeface="ＭＳ Ｐゴシック" pitchFamily="34" charset="-128"/>
              </a:rPr>
              <a:t>– but should be adopted/combined</a:t>
            </a:r>
            <a:r>
              <a:rPr lang="en-GB" sz="1800" dirty="0" smtClean="0">
                <a:ea typeface="ＭＳ Ｐゴシック" pitchFamily="34" charset="-128"/>
              </a:rPr>
              <a:t>:</a:t>
            </a:r>
            <a:endParaRPr lang="en-GB" sz="1800" dirty="0" smtClean="0">
              <a:ea typeface="ＭＳ Ｐゴシック" pitchFamily="34" charset="-128"/>
            </a:endParaRPr>
          </a:p>
          <a:p>
            <a:pPr lvl="1" eaLnBrk="1" hangingPunct="1">
              <a:spcBef>
                <a:spcPts val="1200"/>
              </a:spcBef>
              <a:spcAft>
                <a:spcPts val="600"/>
              </a:spcAft>
              <a:defRPr/>
            </a:pPr>
            <a:r>
              <a:rPr lang="en-GB" sz="1400" dirty="0" smtClean="0">
                <a:ea typeface="ＭＳ Ｐゴシック" pitchFamily="34" charset="-128"/>
              </a:rPr>
              <a:t>To reduce the project’s vulnerability to climate change; </a:t>
            </a:r>
          </a:p>
          <a:p>
            <a:pPr lvl="1" eaLnBrk="1" hangingPunct="1">
              <a:spcBef>
                <a:spcPts val="1200"/>
              </a:spcBef>
              <a:spcAft>
                <a:spcPts val="600"/>
              </a:spcAft>
              <a:defRPr/>
            </a:pPr>
            <a:r>
              <a:rPr lang="en-GB" sz="1400" dirty="0" smtClean="0">
                <a:ea typeface="ＭＳ Ｐゴシック" pitchFamily="34" charset="-128"/>
              </a:rPr>
              <a:t>To reduce the project’s climate impact; </a:t>
            </a:r>
          </a:p>
          <a:p>
            <a:pPr lvl="1" eaLnBrk="1" hangingPunct="1">
              <a:spcBef>
                <a:spcPts val="1200"/>
              </a:spcBef>
              <a:spcAft>
                <a:spcPts val="600"/>
              </a:spcAft>
              <a:defRPr/>
            </a:pPr>
            <a:r>
              <a:rPr lang="en-GB" sz="1400" dirty="0" smtClean="0">
                <a:ea typeface="ＭＳ Ｐゴシック" pitchFamily="34" charset="-128"/>
              </a:rPr>
              <a:t>Through technical/scientific studies and stakeholder consultations</a:t>
            </a:r>
          </a:p>
          <a:p>
            <a:pPr eaLnBrk="1" hangingPunct="1">
              <a:spcBef>
                <a:spcPts val="1200"/>
              </a:spcBef>
              <a:spcAft>
                <a:spcPts val="600"/>
              </a:spcAft>
              <a:defRPr/>
            </a:pPr>
            <a:endParaRPr lang="en-GB" sz="1800" dirty="0"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33077608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6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6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6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6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6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68313" y="6237288"/>
            <a:ext cx="2895600" cy="4762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lnSpc>
                <a:spcPts val="1400"/>
              </a:lnSpc>
            </a:pPr>
            <a:fld id="{C8CAED6A-ACD9-4109-89D4-5DC441FE6EBF}" type="slidenum">
              <a:rPr lang="fr-FR" smtClean="0">
                <a:solidFill>
                  <a:srgbClr val="00A6C8"/>
                </a:solidFill>
                <a:latin typeface="Verdana" pitchFamily="34" charset="0"/>
              </a:rPr>
              <a:pPr algn="l">
                <a:lnSpc>
                  <a:spcPts val="1400"/>
                </a:lnSpc>
              </a:pPr>
              <a:t>7</a:t>
            </a:fld>
            <a:endParaRPr lang="fr-FR" smtClean="0">
              <a:solidFill>
                <a:srgbClr val="00A6C8"/>
              </a:solidFill>
              <a:latin typeface="Verdana" pitchFamily="34" charset="0"/>
            </a:endParaRPr>
          </a:p>
        </p:txBody>
      </p:sp>
      <p:sp>
        <p:nvSpPr>
          <p:cNvPr id="10243" name="Rectangle 2"/>
          <p:cNvSpPr>
            <a:spLocks noGrp="1" noChangeArrowheads="1"/>
          </p:cNvSpPr>
          <p:nvPr>
            <p:ph type="title"/>
          </p:nvPr>
        </p:nvSpPr>
        <p:spPr>
          <a:xfrm>
            <a:off x="214313" y="917848"/>
            <a:ext cx="7786687" cy="1143000"/>
          </a:xfrm>
        </p:spPr>
        <p:txBody>
          <a:bodyPr/>
          <a:lstStyle/>
          <a:p>
            <a:pPr indent="0" eaLnBrk="1" hangingPunct="1"/>
            <a:r>
              <a:rPr lang="en-GB" dirty="0" smtClean="0">
                <a:ea typeface="ＭＳ Ｐゴシック" pitchFamily="34" charset="-128"/>
              </a:rPr>
              <a:t>Indicators and </a:t>
            </a:r>
            <a:r>
              <a:rPr lang="en-GB" dirty="0" smtClean="0">
                <a:ea typeface="ＭＳ Ｐゴシック" pitchFamily="34" charset="-128"/>
              </a:rPr>
              <a:t>environment, </a:t>
            </a:r>
            <a:r>
              <a:rPr lang="en-GB" dirty="0" smtClean="0">
                <a:solidFill>
                  <a:srgbClr val="00B050"/>
                </a:solidFill>
                <a:ea typeface="ＭＳ Ｐゴシック" pitchFamily="34" charset="-128"/>
              </a:rPr>
              <a:t>CC [and GE]</a:t>
            </a:r>
            <a:endParaRPr lang="en-GB" sz="1800" dirty="0" smtClean="0">
              <a:solidFill>
                <a:srgbClr val="00B050"/>
              </a:solidFill>
              <a:ea typeface="ＭＳ Ｐゴシック" pitchFamily="34" charset="-128"/>
            </a:endParaRPr>
          </a:p>
        </p:txBody>
      </p:sp>
      <p:sp>
        <p:nvSpPr>
          <p:cNvPr id="4515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57188" y="1909787"/>
            <a:ext cx="7775575" cy="4327525"/>
          </a:xfrm>
        </p:spPr>
        <p:txBody>
          <a:bodyPr/>
          <a:lstStyle/>
          <a:p>
            <a:pPr eaLnBrk="1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FontTx/>
              <a:buNone/>
            </a:pPr>
            <a:r>
              <a:rPr lang="en-GB" dirty="0" smtClean="0">
                <a:ea typeface="ＭＳ Ｐゴシック" pitchFamily="34" charset="-128"/>
              </a:rPr>
              <a:t>	</a:t>
            </a:r>
            <a:endParaRPr lang="en-GB" sz="1600" dirty="0" smtClean="0">
              <a:ea typeface="ＭＳ Ｐゴシック" pitchFamily="34" charset="-128"/>
            </a:endParaRPr>
          </a:p>
          <a:p>
            <a:pPr eaLnBrk="1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GB" u="sng" dirty="0" smtClean="0">
                <a:ea typeface="ＭＳ Ｐゴシック" pitchFamily="34" charset="-128"/>
              </a:rPr>
              <a:t>Environmental, </a:t>
            </a:r>
            <a:r>
              <a:rPr lang="en-GB" b="1" u="sng" dirty="0" smtClean="0">
                <a:solidFill>
                  <a:srgbClr val="00B050"/>
                </a:solidFill>
                <a:ea typeface="ＭＳ Ｐゴシック" pitchFamily="34" charset="-128"/>
              </a:rPr>
              <a:t>CC and GE </a:t>
            </a:r>
            <a:r>
              <a:rPr lang="en-GB" u="sng" dirty="0" smtClean="0">
                <a:ea typeface="ＭＳ Ｐゴシック" pitchFamily="34" charset="-128"/>
              </a:rPr>
              <a:t>indicators</a:t>
            </a:r>
            <a:r>
              <a:rPr lang="en-GB" dirty="0" smtClean="0">
                <a:ea typeface="ＭＳ Ｐゴシック" pitchFamily="34" charset="-128"/>
              </a:rPr>
              <a:t> </a:t>
            </a:r>
            <a:r>
              <a:rPr lang="en-GB" dirty="0" smtClean="0">
                <a:ea typeface="ＭＳ Ｐゴシック" pitchFamily="34" charset="-128"/>
              </a:rPr>
              <a:t>are selected to measure:</a:t>
            </a:r>
          </a:p>
          <a:p>
            <a:pPr lvl="1" eaLnBrk="1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GB" dirty="0" smtClean="0">
                <a:ea typeface="ＭＳ Ｐゴシック" pitchFamily="34" charset="-128"/>
              </a:rPr>
              <a:t>the achievement of </a:t>
            </a:r>
            <a:r>
              <a:rPr lang="en-GB" dirty="0" smtClean="0">
                <a:ea typeface="ＭＳ Ｐゴシック" pitchFamily="34" charset="-128"/>
              </a:rPr>
              <a:t>environmental, </a:t>
            </a:r>
            <a:r>
              <a:rPr lang="en-GB" dirty="0" smtClean="0">
                <a:solidFill>
                  <a:srgbClr val="00B050"/>
                </a:solidFill>
                <a:ea typeface="ＭＳ Ｐゴシック" pitchFamily="34" charset="-128"/>
              </a:rPr>
              <a:t>xx</a:t>
            </a:r>
            <a:r>
              <a:rPr lang="en-GB" dirty="0" smtClean="0">
                <a:ea typeface="ＭＳ Ｐゴシック" pitchFamily="34" charset="-128"/>
              </a:rPr>
              <a:t> </a:t>
            </a:r>
            <a:r>
              <a:rPr lang="en-GB" dirty="0" smtClean="0">
                <a:ea typeface="ＭＳ Ｐゴシック" pitchFamily="34" charset="-128"/>
              </a:rPr>
              <a:t>objectives</a:t>
            </a:r>
          </a:p>
          <a:p>
            <a:pPr lvl="1" eaLnBrk="1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GB" dirty="0" smtClean="0">
                <a:ea typeface="ＭＳ Ｐゴシック" pitchFamily="34" charset="-128"/>
              </a:rPr>
              <a:t>the implementation of some </a:t>
            </a:r>
            <a:r>
              <a:rPr lang="en-GB" dirty="0" smtClean="0">
                <a:ea typeface="ＭＳ Ｐゴシック" pitchFamily="34" charset="-128"/>
              </a:rPr>
              <a:t>environmental, </a:t>
            </a:r>
            <a:r>
              <a:rPr lang="en-GB" dirty="0" smtClean="0">
                <a:solidFill>
                  <a:srgbClr val="00B050"/>
                </a:solidFill>
                <a:ea typeface="ＭＳ Ｐゴシック" pitchFamily="34" charset="-128"/>
              </a:rPr>
              <a:t>xx</a:t>
            </a:r>
            <a:r>
              <a:rPr lang="en-GB" dirty="0" smtClean="0">
                <a:ea typeface="ＭＳ Ｐゴシック" pitchFamily="34" charset="-128"/>
              </a:rPr>
              <a:t> </a:t>
            </a:r>
            <a:r>
              <a:rPr lang="en-GB" dirty="0" smtClean="0">
                <a:ea typeface="ＭＳ Ｐゴシック" pitchFamily="34" charset="-128"/>
              </a:rPr>
              <a:t>requirements linked with other objectives </a:t>
            </a:r>
            <a:r>
              <a:rPr lang="en-GB" i="1" dirty="0" smtClean="0">
                <a:ea typeface="ＭＳ Ｐゴシック" pitchFamily="34" charset="-128"/>
              </a:rPr>
              <a:t>(“mainstreaming-related” indicators)</a:t>
            </a:r>
          </a:p>
          <a:p>
            <a:pPr eaLnBrk="1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GB" u="sng" dirty="0" smtClean="0">
                <a:ea typeface="ＭＳ Ｐゴシック" pitchFamily="34" charset="-128"/>
              </a:rPr>
              <a:t>Non-environmental indicators </a:t>
            </a:r>
            <a:r>
              <a:rPr lang="en-GB" dirty="0" smtClean="0">
                <a:ea typeface="ＭＳ Ｐゴシック" pitchFamily="34" charset="-128"/>
              </a:rPr>
              <a:t>should not be associated with negative environmental pressures or impacts</a:t>
            </a:r>
          </a:p>
          <a:p>
            <a:pPr eaLnBrk="1" hangingPunct="1">
              <a:lnSpc>
                <a:spcPct val="90000"/>
              </a:lnSpc>
              <a:spcBef>
                <a:spcPct val="50000"/>
              </a:spcBef>
            </a:pPr>
            <a:endParaRPr lang="en-GB" dirty="0" smtClean="0"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9783359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5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5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5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5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68313" y="6237288"/>
            <a:ext cx="2895600" cy="4762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lnSpc>
                <a:spcPts val="1400"/>
              </a:lnSpc>
            </a:pPr>
            <a:fld id="{452AA533-2B46-435A-8E00-7D934D9B46FB}" type="slidenum">
              <a:rPr lang="fr-FR" smtClean="0">
                <a:solidFill>
                  <a:srgbClr val="00A6C8"/>
                </a:solidFill>
                <a:latin typeface="Verdana" pitchFamily="34" charset="0"/>
              </a:rPr>
              <a:pPr algn="l">
                <a:lnSpc>
                  <a:spcPts val="1400"/>
                </a:lnSpc>
              </a:pPr>
              <a:t>8</a:t>
            </a:fld>
            <a:endParaRPr lang="fr-FR" smtClean="0">
              <a:solidFill>
                <a:srgbClr val="00A6C8"/>
              </a:solidFill>
              <a:latin typeface="Verdana" pitchFamily="34" charset="0"/>
            </a:endParaRPr>
          </a:p>
        </p:txBody>
      </p:sp>
      <p:sp>
        <p:nvSpPr>
          <p:cNvPr id="11267" name="Rectangle 2"/>
          <p:cNvSpPr>
            <a:spLocks noGrp="1" noChangeArrowheads="1"/>
          </p:cNvSpPr>
          <p:nvPr>
            <p:ph type="title"/>
          </p:nvPr>
        </p:nvSpPr>
        <p:spPr>
          <a:xfrm>
            <a:off x="214313" y="773832"/>
            <a:ext cx="7786687" cy="1143000"/>
          </a:xfrm>
        </p:spPr>
        <p:txBody>
          <a:bodyPr/>
          <a:lstStyle/>
          <a:p>
            <a:pPr indent="0" eaLnBrk="1" hangingPunct="1"/>
            <a:r>
              <a:rPr lang="fr-BE" sz="2800" dirty="0" smtClean="0">
                <a:ea typeface="ＭＳ Ｐゴシック" pitchFamily="34" charset="-128"/>
              </a:rPr>
              <a:t>Screening for environmental impact  </a:t>
            </a:r>
            <a:endParaRPr lang="en-US" sz="2800" dirty="0" smtClean="0">
              <a:ea typeface="ＭＳ Ｐゴシック" pitchFamily="34" charset="-128"/>
            </a:endParaRPr>
          </a:p>
        </p:txBody>
      </p:sp>
      <p:sp>
        <p:nvSpPr>
          <p:cNvPr id="924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700" y="1219200"/>
            <a:ext cx="8713788" cy="5218113"/>
          </a:xfrm>
        </p:spPr>
        <p:txBody>
          <a:bodyPr/>
          <a:lstStyle/>
          <a:p>
            <a:pPr>
              <a:buFontTx/>
              <a:buNone/>
            </a:pPr>
            <a:r>
              <a:rPr lang="fr-BE" dirty="0" smtClean="0">
                <a:ea typeface="ＭＳ Ｐゴシック" pitchFamily="34" charset="-128"/>
              </a:rPr>
              <a:t> </a:t>
            </a:r>
          </a:p>
          <a:p>
            <a:endParaRPr lang="fr-BE" dirty="0" smtClean="0">
              <a:ea typeface="ＭＳ Ｐゴシック" pitchFamily="34" charset="-128"/>
            </a:endParaRPr>
          </a:p>
          <a:p>
            <a:r>
              <a:rPr lang="fr-BE" dirty="0" smtClean="0">
                <a:ea typeface="ＭＳ Ｐゴシック" pitchFamily="34" charset="-128"/>
              </a:rPr>
              <a:t>Is </a:t>
            </a:r>
            <a:r>
              <a:rPr lang="en-GB" dirty="0" smtClean="0">
                <a:ea typeface="ＭＳ Ｐゴシック" pitchFamily="34" charset="-128"/>
              </a:rPr>
              <a:t>there</a:t>
            </a:r>
            <a:r>
              <a:rPr lang="fr-BE" dirty="0" smtClean="0">
                <a:ea typeface="ＭＳ Ｐゴシック" pitchFamily="34" charset="-128"/>
              </a:rPr>
              <a:t> a legal </a:t>
            </a:r>
            <a:r>
              <a:rPr lang="en-GB" dirty="0" smtClean="0">
                <a:ea typeface="ＭＳ Ｐゴシック" pitchFamily="34" charset="-128"/>
              </a:rPr>
              <a:t>requirement</a:t>
            </a:r>
            <a:r>
              <a:rPr lang="fr-BE" dirty="0" smtClean="0">
                <a:ea typeface="ＭＳ Ｐゴシック" pitchFamily="34" charset="-128"/>
              </a:rPr>
              <a:t> for an EIA? </a:t>
            </a:r>
          </a:p>
          <a:p>
            <a:endParaRPr lang="fr-BE" dirty="0" smtClean="0">
              <a:ea typeface="ＭＳ Ｐゴシック" pitchFamily="34" charset="-128"/>
            </a:endParaRPr>
          </a:p>
          <a:p>
            <a:r>
              <a:rPr lang="fr-BE" dirty="0" err="1" smtClean="0">
                <a:solidFill>
                  <a:srgbClr val="00B050"/>
                </a:solidFill>
                <a:ea typeface="ＭＳ Ｐゴシック" pitchFamily="34" charset="-128"/>
              </a:rPr>
              <a:t>Would</a:t>
            </a:r>
            <a:r>
              <a:rPr lang="fr-BE" dirty="0" smtClean="0">
                <a:solidFill>
                  <a:srgbClr val="00B050"/>
                </a:solidFill>
                <a:ea typeface="ＭＳ Ｐゴシック" pitchFamily="34" charset="-128"/>
              </a:rPr>
              <a:t> </a:t>
            </a:r>
            <a:r>
              <a:rPr lang="fr-BE" dirty="0" smtClean="0">
                <a:solidFill>
                  <a:srgbClr val="00B050"/>
                </a:solidFill>
                <a:ea typeface="ＭＳ Ｐゴシック" pitchFamily="34" charset="-128"/>
              </a:rPr>
              <a:t>an EIA fit a policy commitment? </a:t>
            </a:r>
          </a:p>
          <a:p>
            <a:pPr>
              <a:buFont typeface="Times" charset="0"/>
              <a:buNone/>
            </a:pPr>
            <a:endParaRPr lang="fr-BE" dirty="0" smtClean="0">
              <a:ea typeface="ＭＳ Ｐゴシック" pitchFamily="34" charset="-128"/>
            </a:endParaRPr>
          </a:p>
          <a:p>
            <a:pPr>
              <a:buFont typeface="Times" charset="0"/>
              <a:buNone/>
            </a:pPr>
            <a:r>
              <a:rPr lang="fr-BE" dirty="0" smtClean="0">
                <a:ea typeface="ＭＳ Ｐゴシック" pitchFamily="34" charset="-128"/>
              </a:rPr>
              <a:t>	Annex 7 – project lists and questions </a:t>
            </a:r>
          </a:p>
          <a:p>
            <a:pPr>
              <a:buFontTx/>
              <a:buNone/>
            </a:pPr>
            <a:endParaRPr lang="fr-BE" dirty="0" smtClean="0">
              <a:ea typeface="ＭＳ Ｐゴシック" pitchFamily="34" charset="-128"/>
            </a:endParaRPr>
          </a:p>
          <a:p>
            <a:pPr>
              <a:buFontTx/>
              <a:buNone/>
            </a:pPr>
            <a:r>
              <a:rPr lang="fr-BE" dirty="0" smtClean="0">
                <a:ea typeface="ＭＳ Ｐゴシック" pitchFamily="34" charset="-128"/>
              </a:rPr>
              <a:t>	Project EIA classes:</a:t>
            </a:r>
          </a:p>
          <a:p>
            <a:pPr lvl="1"/>
            <a:r>
              <a:rPr lang="fr-BE" dirty="0" smtClean="0">
                <a:ea typeface="ＭＳ Ｐゴシック" pitchFamily="34" charset="-128"/>
              </a:rPr>
              <a:t>A </a:t>
            </a:r>
            <a:r>
              <a:rPr lang="fr-BE" dirty="0" smtClean="0">
                <a:ea typeface="ＭＳ Ｐゴシック" pitchFamily="34" charset="-128"/>
              </a:rPr>
              <a:t>– significant impacts expected – EIA required </a:t>
            </a:r>
          </a:p>
          <a:p>
            <a:pPr lvl="1"/>
            <a:r>
              <a:rPr lang="fr-BE" dirty="0" smtClean="0">
                <a:ea typeface="ＭＳ Ｐゴシック" pitchFamily="34" charset="-128"/>
              </a:rPr>
              <a:t>B – some uncertainty, further analysis necessary</a:t>
            </a:r>
          </a:p>
          <a:p>
            <a:pPr lvl="1"/>
            <a:r>
              <a:rPr lang="fr-BE" dirty="0" smtClean="0">
                <a:ea typeface="ＭＳ Ｐゴシック" pitchFamily="34" charset="-128"/>
              </a:rPr>
              <a:t>C – no significant impacts – EIA not required </a:t>
            </a:r>
            <a:endParaRPr lang="en-US" dirty="0" smtClean="0"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27878326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6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6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67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67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67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67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smtClean="0">
                <a:ea typeface="ＭＳ Ｐゴシック" pitchFamily="34" charset="-128"/>
              </a:rPr>
              <a:t>Screening results in the </a:t>
            </a:r>
            <a:br>
              <a:rPr lang="en-US" sz="2800" smtClean="0">
                <a:ea typeface="ＭＳ Ｐゴシック" pitchFamily="34" charset="-128"/>
              </a:rPr>
            </a:br>
            <a:r>
              <a:rPr lang="en-US" sz="2800" smtClean="0">
                <a:ea typeface="ＭＳ Ｐゴシック" pitchFamily="34" charset="-128"/>
              </a:rPr>
              <a:t>Identification Fiche</a:t>
            </a:r>
          </a:p>
        </p:txBody>
      </p:sp>
      <p:sp>
        <p:nvSpPr>
          <p:cNvPr id="13315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/>
            <a:fld id="{265C438D-21F1-43C6-A026-264A5E594766}" type="slidenum">
              <a:rPr lang="en-GB" smtClean="0">
                <a:solidFill>
                  <a:srgbClr val="00A6C8"/>
                </a:solidFill>
                <a:latin typeface="Verdana" pitchFamily="34" charset="0"/>
              </a:rPr>
              <a:pPr eaLnBrk="1" hangingPunct="1"/>
              <a:t>9</a:t>
            </a:fld>
            <a:endParaRPr lang="en-GB" smtClean="0">
              <a:solidFill>
                <a:srgbClr val="00A6C8"/>
              </a:solidFill>
              <a:latin typeface="Verdana" pitchFamily="34" charset="0"/>
            </a:endParaRPr>
          </a:p>
        </p:txBody>
      </p:sp>
      <p:pic>
        <p:nvPicPr>
          <p:cNvPr id="13316" name="Content Placeholder 6" descr="Part 3.tiff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2012" r="-12012"/>
          <a:stretch>
            <a:fillRect/>
          </a:stretch>
        </p:blipFill>
        <p:spPr>
          <a:xfrm>
            <a:off x="0" y="1219200"/>
            <a:ext cx="8686800" cy="5257800"/>
          </a:xfrm>
        </p:spPr>
      </p:pic>
    </p:spTree>
    <p:extLst>
      <p:ext uri="{BB962C8B-B14F-4D97-AF65-F5344CB8AC3E}">
        <p14:creationId xmlns:p14="http://schemas.microsoft.com/office/powerpoint/2010/main" val="37291004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lide_Master">
  <a:themeElements>
    <a:clrScheme name="Slide_Master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lide_Master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3175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 smtClean="0">
            <a:ln>
              <a:noFill/>
            </a:ln>
            <a:solidFill>
              <a:srgbClr val="0F5494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3175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 smtClean="0">
            <a:ln>
              <a:noFill/>
            </a:ln>
            <a:solidFill>
              <a:srgbClr val="0F5494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Slide_Master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13266</TotalTime>
  <Words>2578</Words>
  <Application>Microsoft Office PowerPoint</Application>
  <PresentationFormat>On-screen Show (4:3)</PresentationFormat>
  <Paragraphs>453</Paragraphs>
  <Slides>37</Slides>
  <Notes>32</Notes>
  <HiddenSlides>2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37</vt:i4>
      </vt:variant>
    </vt:vector>
  </HeadingPairs>
  <TitlesOfParts>
    <vt:vector size="38" baseType="lpstr">
      <vt:lpstr>Slide_Master</vt:lpstr>
      <vt:lpstr>Institution &amp; Capacity Development</vt:lpstr>
      <vt:lpstr>Greening a project through the log frame</vt:lpstr>
      <vt:lpstr>Problem analysis – need to stress that this is the excellent theory – which is used far too little in real life</vt:lpstr>
      <vt:lpstr>Strategy analysis</vt:lpstr>
      <vt:lpstr>Building the logical framework – 2 slides?</vt:lpstr>
      <vt:lpstr>Environmental Impact Assessment and Climate Risk Assessment</vt:lpstr>
      <vt:lpstr>Indicators and environment, CC [and GE]</vt:lpstr>
      <vt:lpstr>Screening for environmental impact  </vt:lpstr>
      <vt:lpstr>Screening results in the  Identification Fiche</vt:lpstr>
      <vt:lpstr>Screening for climate change influence</vt:lpstr>
      <vt:lpstr>Identification Fiche: possible entry points for environmental integration</vt:lpstr>
      <vt:lpstr>Studies potentially undertaken during the formulation phase</vt:lpstr>
      <vt:lpstr>Projects with / without EIA (not sure I "get" this…)</vt:lpstr>
      <vt:lpstr>Reminder: what is an EIA?</vt:lpstr>
      <vt:lpstr>EIA example : Kyrgyzstan road EIA</vt:lpstr>
      <vt:lpstr>Key stages in an EIA</vt:lpstr>
      <vt:lpstr>Evaluation of project impacts</vt:lpstr>
      <vt:lpstr>Methods used for the EIA</vt:lpstr>
      <vt:lpstr>Translating EIA recommendations</vt:lpstr>
      <vt:lpstr>EIA in practice</vt:lpstr>
      <vt:lpstr>Social aspects of EIA</vt:lpstr>
      <vt:lpstr>Project Action Fiche (AF) and TAPs</vt:lpstr>
      <vt:lpstr>Implementation: reminder</vt:lpstr>
      <vt:lpstr>Implementation: possible entry points for environmental integration</vt:lpstr>
      <vt:lpstr>Environmental indicators</vt:lpstr>
      <vt:lpstr>Environmental performance review </vt:lpstr>
      <vt:lpstr>Evaluation: Environmental integration</vt:lpstr>
      <vt:lpstr>Evaluation: Environmental integration</vt:lpstr>
      <vt:lpstr>Relevance</vt:lpstr>
      <vt:lpstr>Effectiveness</vt:lpstr>
      <vt:lpstr>Efficiency</vt:lpstr>
      <vt:lpstr>Impact</vt:lpstr>
      <vt:lpstr>Sustainability</vt:lpstr>
      <vt:lpstr>The ex post EIA</vt:lpstr>
      <vt:lpstr>Module 6 – recap main messages</vt:lpstr>
      <vt:lpstr>Action plan – from words to actions</vt:lpstr>
      <vt:lpstr>Resources</vt:lpstr>
    </vt:vector>
  </TitlesOfParts>
  <Company>European Commission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Eric Buhl-Nielsen</dc:creator>
  <cp:lastModifiedBy>VAA Jannik (DEVCO)</cp:lastModifiedBy>
  <cp:revision>176</cp:revision>
  <dcterms:created xsi:type="dcterms:W3CDTF">2012-08-05T15:15:22Z</dcterms:created>
  <dcterms:modified xsi:type="dcterms:W3CDTF">2012-08-16T16:01:11Z</dcterms:modified>
</cp:coreProperties>
</file>