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256" r:id="rId2"/>
    <p:sldId id="257" r:id="rId3"/>
    <p:sldId id="260" r:id="rId4"/>
    <p:sldId id="261" r:id="rId5"/>
    <p:sldId id="258" r:id="rId6"/>
    <p:sldId id="264" r:id="rId7"/>
    <p:sldId id="263" r:id="rId8"/>
    <p:sldId id="267" r:id="rId9"/>
    <p:sldId id="262" r:id="rId10"/>
    <p:sldId id="265" r:id="rId11"/>
    <p:sldId id="259" r:id="rId12"/>
    <p:sldId id="266" r:id="rId13"/>
  </p:sldIdLst>
  <p:sldSz cx="9144000" cy="6858000" type="screen4x3"/>
  <p:notesSz cx="6669088"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82957" autoAdjust="0"/>
  </p:normalViewPr>
  <p:slideViewPr>
    <p:cSldViewPr>
      <p:cViewPr>
        <p:scale>
          <a:sx n="64" d="100"/>
          <a:sy n="64" d="100"/>
        </p:scale>
        <p:origin x="-504" y="-42"/>
      </p:cViewPr>
      <p:guideLst>
        <p:guide orient="horz" pos="2160"/>
        <p:guide pos="2880"/>
      </p:guideLst>
    </p:cSldViewPr>
  </p:slideViewPr>
  <p:outlineViewPr>
    <p:cViewPr>
      <p:scale>
        <a:sx n="33" d="100"/>
        <a:sy n="33" d="100"/>
      </p:scale>
      <p:origin x="0" y="11058"/>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70" d="100"/>
          <a:sy n="70" d="100"/>
        </p:scale>
        <p:origin x="-2814" y="-10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AD933C-48EF-43E4-AD02-30955BECC99C}" type="doc">
      <dgm:prSet loTypeId="urn:microsoft.com/office/officeart/2005/8/layout/hList1" loCatId="list" qsTypeId="urn:microsoft.com/office/officeart/2005/8/quickstyle/simple1#2" qsCatId="simple" csTypeId="urn:microsoft.com/office/officeart/2005/8/colors/colorful5" csCatId="colorful" phldr="1"/>
      <dgm:spPr/>
      <dgm:t>
        <a:bodyPr/>
        <a:lstStyle/>
        <a:p>
          <a:endParaRPr lang="en-US"/>
        </a:p>
      </dgm:t>
    </dgm:pt>
    <dgm:pt modelId="{5B21C4DB-6170-40F5-AB6B-D65E4BBE1B7E}">
      <dgm:prSet phldrT="[Texte]"/>
      <dgm:spPr/>
      <dgm:t>
        <a:bodyPr/>
        <a:lstStyle/>
        <a:p>
          <a:r>
            <a:rPr lang="en-US" dirty="0" smtClean="0">
              <a:solidFill>
                <a:schemeClr val="bg1"/>
              </a:solidFill>
            </a:rPr>
            <a:t>ECONOMY</a:t>
          </a:r>
          <a:endParaRPr lang="en-US" dirty="0">
            <a:solidFill>
              <a:schemeClr val="bg1"/>
            </a:solidFill>
          </a:endParaRPr>
        </a:p>
      </dgm:t>
    </dgm:pt>
    <dgm:pt modelId="{DA8F902F-F796-4451-9B76-6A5CAA689BE2}" type="parTrans" cxnId="{1B7D11A1-C302-4C5A-A5AE-B0830D0F4719}">
      <dgm:prSet/>
      <dgm:spPr/>
      <dgm:t>
        <a:bodyPr/>
        <a:lstStyle/>
        <a:p>
          <a:endParaRPr lang="en-US">
            <a:solidFill>
              <a:schemeClr val="tx1"/>
            </a:solidFill>
          </a:endParaRPr>
        </a:p>
      </dgm:t>
    </dgm:pt>
    <dgm:pt modelId="{8760EAD9-7807-4C2E-B102-38A0360D6B42}" type="sibTrans" cxnId="{1B7D11A1-C302-4C5A-A5AE-B0830D0F4719}">
      <dgm:prSet/>
      <dgm:spPr/>
      <dgm:t>
        <a:bodyPr/>
        <a:lstStyle/>
        <a:p>
          <a:endParaRPr lang="en-US">
            <a:solidFill>
              <a:schemeClr val="tx1"/>
            </a:solidFill>
          </a:endParaRPr>
        </a:p>
      </dgm:t>
    </dgm:pt>
    <dgm:pt modelId="{1F8285CA-7192-421C-964B-DF8C5AC3B644}">
      <dgm:prSet phldrT="[Texte]"/>
      <dgm:spPr/>
      <dgm:t>
        <a:bodyPr/>
        <a:lstStyle/>
        <a:p>
          <a:r>
            <a:rPr lang="en-US" dirty="0" smtClean="0">
              <a:solidFill>
                <a:schemeClr val="tx1"/>
              </a:solidFill>
            </a:rPr>
            <a:t>Difficulty to access to vocational training and formal employment</a:t>
          </a:r>
          <a:endParaRPr lang="en-US" dirty="0">
            <a:solidFill>
              <a:schemeClr val="tx1"/>
            </a:solidFill>
          </a:endParaRPr>
        </a:p>
      </dgm:t>
    </dgm:pt>
    <dgm:pt modelId="{2431879A-5593-4E09-ADAA-7834C3BEAD09}" type="parTrans" cxnId="{5CA958B2-7432-4AD7-8FE5-0581444B33B6}">
      <dgm:prSet/>
      <dgm:spPr/>
      <dgm:t>
        <a:bodyPr/>
        <a:lstStyle/>
        <a:p>
          <a:endParaRPr lang="en-US">
            <a:solidFill>
              <a:schemeClr val="tx1"/>
            </a:solidFill>
          </a:endParaRPr>
        </a:p>
      </dgm:t>
    </dgm:pt>
    <dgm:pt modelId="{5A413B1F-F843-493A-B6B1-D043E5632AB5}" type="sibTrans" cxnId="{5CA958B2-7432-4AD7-8FE5-0581444B33B6}">
      <dgm:prSet/>
      <dgm:spPr/>
      <dgm:t>
        <a:bodyPr/>
        <a:lstStyle/>
        <a:p>
          <a:endParaRPr lang="en-US">
            <a:solidFill>
              <a:schemeClr val="tx1"/>
            </a:solidFill>
          </a:endParaRPr>
        </a:p>
      </dgm:t>
    </dgm:pt>
    <dgm:pt modelId="{3DD67959-B712-4805-8333-718975D64C24}">
      <dgm:prSet phldrT="[Texte]"/>
      <dgm:spPr/>
      <dgm:t>
        <a:bodyPr/>
        <a:lstStyle/>
        <a:p>
          <a:r>
            <a:rPr lang="en-US" dirty="0" smtClean="0">
              <a:solidFill>
                <a:schemeClr val="tx1"/>
              </a:solidFill>
            </a:rPr>
            <a:t>Insufficient capital to invest in activities</a:t>
          </a:r>
          <a:endParaRPr lang="en-US" dirty="0">
            <a:solidFill>
              <a:schemeClr val="tx1"/>
            </a:solidFill>
          </a:endParaRPr>
        </a:p>
      </dgm:t>
    </dgm:pt>
    <dgm:pt modelId="{82F2B876-9191-404D-992A-5FEB4EDAD6FD}" type="parTrans" cxnId="{78D2BC9E-7C05-4D6E-956E-65B1478869ED}">
      <dgm:prSet/>
      <dgm:spPr/>
      <dgm:t>
        <a:bodyPr/>
        <a:lstStyle/>
        <a:p>
          <a:endParaRPr lang="en-US">
            <a:solidFill>
              <a:schemeClr val="tx1"/>
            </a:solidFill>
          </a:endParaRPr>
        </a:p>
      </dgm:t>
    </dgm:pt>
    <dgm:pt modelId="{202DACDE-411A-439C-8E28-D87303E75591}" type="sibTrans" cxnId="{78D2BC9E-7C05-4D6E-956E-65B1478869ED}">
      <dgm:prSet/>
      <dgm:spPr/>
      <dgm:t>
        <a:bodyPr/>
        <a:lstStyle/>
        <a:p>
          <a:endParaRPr lang="en-US">
            <a:solidFill>
              <a:schemeClr val="tx1"/>
            </a:solidFill>
          </a:endParaRPr>
        </a:p>
      </dgm:t>
    </dgm:pt>
    <dgm:pt modelId="{50668833-AA52-4997-87AC-81399F1ACFDF}">
      <dgm:prSet phldrT="[Texte]"/>
      <dgm:spPr/>
      <dgm:t>
        <a:bodyPr/>
        <a:lstStyle/>
        <a:p>
          <a:r>
            <a:rPr lang="en-US" dirty="0" smtClean="0">
              <a:solidFill>
                <a:schemeClr val="bg1"/>
              </a:solidFill>
            </a:rPr>
            <a:t>HEALTH</a:t>
          </a:r>
          <a:endParaRPr lang="en-US" dirty="0">
            <a:solidFill>
              <a:schemeClr val="bg1"/>
            </a:solidFill>
          </a:endParaRPr>
        </a:p>
      </dgm:t>
    </dgm:pt>
    <dgm:pt modelId="{85C20AA5-36A2-44CA-AC64-40672CD8ED84}" type="parTrans" cxnId="{5E29CBA7-42CC-4DF7-9725-FDA3807FDF2E}">
      <dgm:prSet/>
      <dgm:spPr/>
      <dgm:t>
        <a:bodyPr/>
        <a:lstStyle/>
        <a:p>
          <a:endParaRPr lang="en-US">
            <a:solidFill>
              <a:schemeClr val="tx1"/>
            </a:solidFill>
          </a:endParaRPr>
        </a:p>
      </dgm:t>
    </dgm:pt>
    <dgm:pt modelId="{642E5360-BDC1-485E-AC05-46A1C979B873}" type="sibTrans" cxnId="{5E29CBA7-42CC-4DF7-9725-FDA3807FDF2E}">
      <dgm:prSet/>
      <dgm:spPr/>
      <dgm:t>
        <a:bodyPr/>
        <a:lstStyle/>
        <a:p>
          <a:endParaRPr lang="en-US">
            <a:solidFill>
              <a:schemeClr val="tx1"/>
            </a:solidFill>
          </a:endParaRPr>
        </a:p>
      </dgm:t>
    </dgm:pt>
    <dgm:pt modelId="{0C023727-269F-4A97-9E29-FCA95B4E29E7}">
      <dgm:prSet phldrT="[Texte]" custT="1"/>
      <dgm:spPr/>
      <dgm:t>
        <a:bodyPr/>
        <a:lstStyle/>
        <a:p>
          <a:r>
            <a:rPr lang="en-US" sz="1400" u="none" dirty="0" smtClean="0">
              <a:solidFill>
                <a:schemeClr val="tx1"/>
              </a:solidFill>
            </a:rPr>
            <a:t>In case of major health problem</a:t>
          </a:r>
          <a:endParaRPr lang="en-US" sz="1400" u="none" dirty="0">
            <a:solidFill>
              <a:schemeClr val="tx1"/>
            </a:solidFill>
          </a:endParaRPr>
        </a:p>
      </dgm:t>
    </dgm:pt>
    <dgm:pt modelId="{ED512F3D-CBAC-4100-8FE2-CEA59EE56EE1}" type="parTrans" cxnId="{A63EFB10-0402-407D-BD56-57D10C5E7FC6}">
      <dgm:prSet/>
      <dgm:spPr/>
      <dgm:t>
        <a:bodyPr/>
        <a:lstStyle/>
        <a:p>
          <a:endParaRPr lang="en-US">
            <a:solidFill>
              <a:schemeClr val="tx1"/>
            </a:solidFill>
          </a:endParaRPr>
        </a:p>
      </dgm:t>
    </dgm:pt>
    <dgm:pt modelId="{A7E19672-C5EF-4961-8747-C849E9343747}" type="sibTrans" cxnId="{A63EFB10-0402-407D-BD56-57D10C5E7FC6}">
      <dgm:prSet/>
      <dgm:spPr/>
      <dgm:t>
        <a:bodyPr/>
        <a:lstStyle/>
        <a:p>
          <a:endParaRPr lang="en-US">
            <a:solidFill>
              <a:schemeClr val="tx1"/>
            </a:solidFill>
          </a:endParaRPr>
        </a:p>
      </dgm:t>
    </dgm:pt>
    <dgm:pt modelId="{C0BE3F85-C61C-4ECF-9112-E3E5E9B3AC2F}">
      <dgm:prSet phldrT="[Texte]"/>
      <dgm:spPr/>
      <dgm:t>
        <a:bodyPr/>
        <a:lstStyle/>
        <a:p>
          <a:r>
            <a:rPr lang="en-US" dirty="0" smtClean="0">
              <a:solidFill>
                <a:schemeClr val="bg1"/>
              </a:solidFill>
            </a:rPr>
            <a:t>SOCIAL</a:t>
          </a:r>
          <a:endParaRPr lang="en-US" dirty="0">
            <a:solidFill>
              <a:schemeClr val="bg1"/>
            </a:solidFill>
          </a:endParaRPr>
        </a:p>
      </dgm:t>
    </dgm:pt>
    <dgm:pt modelId="{026A5EED-AC65-40FC-BCAF-535393E5D788}" type="parTrans" cxnId="{6811BFBC-04AB-432B-B751-78D62ECBC36B}">
      <dgm:prSet/>
      <dgm:spPr/>
      <dgm:t>
        <a:bodyPr/>
        <a:lstStyle/>
        <a:p>
          <a:endParaRPr lang="en-US">
            <a:solidFill>
              <a:schemeClr val="tx1"/>
            </a:solidFill>
          </a:endParaRPr>
        </a:p>
      </dgm:t>
    </dgm:pt>
    <dgm:pt modelId="{8BB068B8-01F1-41E4-B396-7F6CF6A6E199}" type="sibTrans" cxnId="{6811BFBC-04AB-432B-B751-78D62ECBC36B}">
      <dgm:prSet/>
      <dgm:spPr/>
      <dgm:t>
        <a:bodyPr/>
        <a:lstStyle/>
        <a:p>
          <a:endParaRPr lang="en-US">
            <a:solidFill>
              <a:schemeClr val="tx1"/>
            </a:solidFill>
          </a:endParaRPr>
        </a:p>
      </dgm:t>
    </dgm:pt>
    <dgm:pt modelId="{3191E250-199E-48E8-A9BC-47244733BAE6}">
      <dgm:prSet phldrT="[Texte]"/>
      <dgm:spPr/>
      <dgm:t>
        <a:bodyPr/>
        <a:lstStyle/>
        <a:p>
          <a:r>
            <a:rPr lang="en-US" dirty="0" smtClean="0">
              <a:solidFill>
                <a:schemeClr val="tx1"/>
              </a:solidFill>
            </a:rPr>
            <a:t>Lack of knowledge regarding existing services</a:t>
          </a:r>
          <a:endParaRPr lang="en-US" dirty="0">
            <a:solidFill>
              <a:schemeClr val="tx1"/>
            </a:solidFill>
          </a:endParaRPr>
        </a:p>
      </dgm:t>
    </dgm:pt>
    <dgm:pt modelId="{6FBA1C68-1574-4EA8-8308-0586AD9B4F4B}" type="parTrans" cxnId="{B97A46B0-E2A6-4D28-8F14-4F9205C6D85D}">
      <dgm:prSet/>
      <dgm:spPr/>
      <dgm:t>
        <a:bodyPr/>
        <a:lstStyle/>
        <a:p>
          <a:endParaRPr lang="en-US">
            <a:solidFill>
              <a:schemeClr val="tx1"/>
            </a:solidFill>
          </a:endParaRPr>
        </a:p>
      </dgm:t>
    </dgm:pt>
    <dgm:pt modelId="{13BE7879-0475-4B6D-BDAF-EF120FE6CCEA}" type="sibTrans" cxnId="{B97A46B0-E2A6-4D28-8F14-4F9205C6D85D}">
      <dgm:prSet/>
      <dgm:spPr/>
      <dgm:t>
        <a:bodyPr/>
        <a:lstStyle/>
        <a:p>
          <a:endParaRPr lang="en-US">
            <a:solidFill>
              <a:schemeClr val="tx1"/>
            </a:solidFill>
          </a:endParaRPr>
        </a:p>
      </dgm:t>
    </dgm:pt>
    <dgm:pt modelId="{A91FF423-2659-411F-8180-AEB1144F9E69}">
      <dgm:prSet phldrT="[Texte]"/>
      <dgm:spPr/>
      <dgm:t>
        <a:bodyPr/>
        <a:lstStyle/>
        <a:p>
          <a:r>
            <a:rPr lang="en-US" dirty="0" smtClean="0">
              <a:solidFill>
                <a:schemeClr val="tx1"/>
              </a:solidFill>
            </a:rPr>
            <a:t>Lack of stimulation for child development</a:t>
          </a:r>
          <a:endParaRPr lang="en-US" dirty="0">
            <a:solidFill>
              <a:schemeClr val="tx1"/>
            </a:solidFill>
          </a:endParaRPr>
        </a:p>
      </dgm:t>
    </dgm:pt>
    <dgm:pt modelId="{46700DC2-E0BD-4A1A-9B4B-F2D2F1C41669}" type="parTrans" cxnId="{D3984640-3D81-49F6-8A7B-323B51C63EEF}">
      <dgm:prSet/>
      <dgm:spPr/>
      <dgm:t>
        <a:bodyPr/>
        <a:lstStyle/>
        <a:p>
          <a:endParaRPr lang="en-US">
            <a:solidFill>
              <a:schemeClr val="tx1"/>
            </a:solidFill>
          </a:endParaRPr>
        </a:p>
      </dgm:t>
    </dgm:pt>
    <dgm:pt modelId="{D28EFC25-BFF0-4703-AB1A-40E4D68A8D98}" type="sibTrans" cxnId="{D3984640-3D81-49F6-8A7B-323B51C63EEF}">
      <dgm:prSet/>
      <dgm:spPr/>
      <dgm:t>
        <a:bodyPr/>
        <a:lstStyle/>
        <a:p>
          <a:endParaRPr lang="en-US">
            <a:solidFill>
              <a:schemeClr val="tx1"/>
            </a:solidFill>
          </a:endParaRPr>
        </a:p>
      </dgm:t>
    </dgm:pt>
    <dgm:pt modelId="{2F265A0A-601D-4782-8B4E-64E4E06C32E3}">
      <dgm:prSet phldrT="[Texte]"/>
      <dgm:spPr/>
      <dgm:t>
        <a:bodyPr/>
        <a:lstStyle/>
        <a:p>
          <a:r>
            <a:rPr lang="en-US" dirty="0" smtClean="0">
              <a:solidFill>
                <a:schemeClr val="tx1"/>
              </a:solidFill>
            </a:rPr>
            <a:t>Higher risk of failure</a:t>
          </a:r>
          <a:endParaRPr lang="en-US" dirty="0">
            <a:solidFill>
              <a:schemeClr val="tx1"/>
            </a:solidFill>
          </a:endParaRPr>
        </a:p>
      </dgm:t>
    </dgm:pt>
    <dgm:pt modelId="{7BFC90F9-6646-4C36-9A69-A75D655FFECE}" type="parTrans" cxnId="{1F025C9B-BA76-454B-898C-711839909FE1}">
      <dgm:prSet/>
      <dgm:spPr/>
      <dgm:t>
        <a:bodyPr/>
        <a:lstStyle/>
        <a:p>
          <a:endParaRPr lang="fr-FR">
            <a:solidFill>
              <a:schemeClr val="tx1"/>
            </a:solidFill>
          </a:endParaRPr>
        </a:p>
      </dgm:t>
    </dgm:pt>
    <dgm:pt modelId="{8085ACF7-F4AE-43C1-BBE6-34B6E484AD4A}" type="sibTrans" cxnId="{1F025C9B-BA76-454B-898C-711839909FE1}">
      <dgm:prSet/>
      <dgm:spPr/>
      <dgm:t>
        <a:bodyPr/>
        <a:lstStyle/>
        <a:p>
          <a:endParaRPr lang="fr-FR">
            <a:solidFill>
              <a:schemeClr val="tx1"/>
            </a:solidFill>
          </a:endParaRPr>
        </a:p>
      </dgm:t>
    </dgm:pt>
    <dgm:pt modelId="{DA8DD7DD-0A78-4756-9919-15B99795B09B}">
      <dgm:prSet phldrT="[Texte]" custT="1"/>
      <dgm:spPr/>
      <dgm:t>
        <a:bodyPr/>
        <a:lstStyle/>
        <a:p>
          <a:r>
            <a:rPr lang="en-US" sz="1200" i="1" dirty="0" smtClean="0">
              <a:solidFill>
                <a:schemeClr val="tx1"/>
              </a:solidFill>
            </a:rPr>
            <a:t>Efforts achieved are ruined as a consequence of capital selling, use of savings</a:t>
          </a:r>
          <a:endParaRPr lang="en-US" sz="1200" i="1" dirty="0">
            <a:solidFill>
              <a:schemeClr val="tx1"/>
            </a:solidFill>
          </a:endParaRPr>
        </a:p>
      </dgm:t>
    </dgm:pt>
    <dgm:pt modelId="{DE28DE12-140C-4E00-A359-4C55CF7204DA}" type="parTrans" cxnId="{6B270D14-1DAC-4EAB-8C22-9BA65A2BC342}">
      <dgm:prSet/>
      <dgm:spPr/>
      <dgm:t>
        <a:bodyPr/>
        <a:lstStyle/>
        <a:p>
          <a:endParaRPr lang="fr-FR">
            <a:solidFill>
              <a:schemeClr val="tx1"/>
            </a:solidFill>
          </a:endParaRPr>
        </a:p>
      </dgm:t>
    </dgm:pt>
    <dgm:pt modelId="{868E4849-B673-4FE4-A68F-5F2095F50E26}" type="sibTrans" cxnId="{6B270D14-1DAC-4EAB-8C22-9BA65A2BC342}">
      <dgm:prSet/>
      <dgm:spPr/>
      <dgm:t>
        <a:bodyPr/>
        <a:lstStyle/>
        <a:p>
          <a:endParaRPr lang="fr-FR">
            <a:solidFill>
              <a:schemeClr val="tx1"/>
            </a:solidFill>
          </a:endParaRPr>
        </a:p>
      </dgm:t>
    </dgm:pt>
    <dgm:pt modelId="{FD94AE25-E6F6-4588-89AF-320CE275BB8E}">
      <dgm:prSet phldrT="[Texte]"/>
      <dgm:spPr/>
      <dgm:t>
        <a:bodyPr/>
        <a:lstStyle/>
        <a:p>
          <a:r>
            <a:rPr lang="en-US" dirty="0" smtClean="0">
              <a:solidFill>
                <a:schemeClr val="tx1"/>
              </a:solidFill>
            </a:rPr>
            <a:t>Restricted access to education</a:t>
          </a:r>
          <a:endParaRPr lang="en-US" dirty="0">
            <a:solidFill>
              <a:schemeClr val="tx1"/>
            </a:solidFill>
          </a:endParaRPr>
        </a:p>
      </dgm:t>
    </dgm:pt>
    <dgm:pt modelId="{9A9DB0BA-43D5-437E-8C8F-4A1373621545}" type="parTrans" cxnId="{A4D643C2-2416-4A9A-A88E-72361661882D}">
      <dgm:prSet/>
      <dgm:spPr/>
      <dgm:t>
        <a:bodyPr/>
        <a:lstStyle/>
        <a:p>
          <a:endParaRPr lang="fr-FR">
            <a:solidFill>
              <a:schemeClr val="tx1"/>
            </a:solidFill>
          </a:endParaRPr>
        </a:p>
      </dgm:t>
    </dgm:pt>
    <dgm:pt modelId="{468CB621-E949-4A68-ACDB-7573268A9A13}" type="sibTrans" cxnId="{A4D643C2-2416-4A9A-A88E-72361661882D}">
      <dgm:prSet/>
      <dgm:spPr/>
      <dgm:t>
        <a:bodyPr/>
        <a:lstStyle/>
        <a:p>
          <a:endParaRPr lang="fr-FR">
            <a:solidFill>
              <a:schemeClr val="tx1"/>
            </a:solidFill>
          </a:endParaRPr>
        </a:p>
      </dgm:t>
    </dgm:pt>
    <dgm:pt modelId="{EE025DF9-878C-4BE3-8516-02E01EFCB251}">
      <dgm:prSet phldrT="[Texte]"/>
      <dgm:spPr/>
      <dgm:t>
        <a:bodyPr/>
        <a:lstStyle/>
        <a:p>
          <a:r>
            <a:rPr lang="en-US" dirty="0" smtClean="0">
              <a:solidFill>
                <a:schemeClr val="tx1"/>
              </a:solidFill>
            </a:rPr>
            <a:t>Education system is not adapted to children with learning disabilities</a:t>
          </a:r>
          <a:endParaRPr lang="en-US" dirty="0">
            <a:solidFill>
              <a:schemeClr val="tx1"/>
            </a:solidFill>
          </a:endParaRPr>
        </a:p>
      </dgm:t>
    </dgm:pt>
    <dgm:pt modelId="{AB407A4D-4DEC-4152-9563-82D8BB7270C7}" type="parTrans" cxnId="{F75177D2-000D-43DA-9C21-C0B99337E243}">
      <dgm:prSet/>
      <dgm:spPr/>
      <dgm:t>
        <a:bodyPr/>
        <a:lstStyle/>
        <a:p>
          <a:endParaRPr lang="fr-FR">
            <a:solidFill>
              <a:schemeClr val="tx1"/>
            </a:solidFill>
          </a:endParaRPr>
        </a:p>
      </dgm:t>
    </dgm:pt>
    <dgm:pt modelId="{182AD918-5FBF-4752-AA95-AB4A92016525}" type="sibTrans" cxnId="{F75177D2-000D-43DA-9C21-C0B99337E243}">
      <dgm:prSet/>
      <dgm:spPr/>
      <dgm:t>
        <a:bodyPr/>
        <a:lstStyle/>
        <a:p>
          <a:endParaRPr lang="fr-FR">
            <a:solidFill>
              <a:schemeClr val="tx1"/>
            </a:solidFill>
          </a:endParaRPr>
        </a:p>
      </dgm:t>
    </dgm:pt>
    <dgm:pt modelId="{63487713-F5B8-4D73-A657-C25E921302BF}">
      <dgm:prSet phldrT="[Texte]" custT="1"/>
      <dgm:spPr/>
      <dgm:t>
        <a:bodyPr/>
        <a:lstStyle/>
        <a:p>
          <a:r>
            <a:rPr lang="en-US" sz="1400" dirty="0" smtClean="0">
              <a:solidFill>
                <a:schemeClr val="tx1"/>
              </a:solidFill>
            </a:rPr>
            <a:t>For primary health care</a:t>
          </a:r>
          <a:endParaRPr lang="en-US" sz="1400" dirty="0">
            <a:solidFill>
              <a:schemeClr val="tx1"/>
            </a:solidFill>
          </a:endParaRPr>
        </a:p>
      </dgm:t>
    </dgm:pt>
    <dgm:pt modelId="{3C5D07EC-8CDA-4A06-999D-3E4E2D438565}" type="parTrans" cxnId="{44E41D02-16B0-477B-A6C8-CFA62D5C7FF7}">
      <dgm:prSet/>
      <dgm:spPr/>
      <dgm:t>
        <a:bodyPr/>
        <a:lstStyle/>
        <a:p>
          <a:endParaRPr lang="fr-FR">
            <a:solidFill>
              <a:schemeClr val="tx1"/>
            </a:solidFill>
          </a:endParaRPr>
        </a:p>
      </dgm:t>
    </dgm:pt>
    <dgm:pt modelId="{7FAA4E9D-959C-47F5-8995-669B4392EBAC}" type="sibTrans" cxnId="{44E41D02-16B0-477B-A6C8-CFA62D5C7FF7}">
      <dgm:prSet/>
      <dgm:spPr/>
      <dgm:t>
        <a:bodyPr/>
        <a:lstStyle/>
        <a:p>
          <a:endParaRPr lang="fr-FR">
            <a:solidFill>
              <a:schemeClr val="tx1"/>
            </a:solidFill>
          </a:endParaRPr>
        </a:p>
      </dgm:t>
    </dgm:pt>
    <dgm:pt modelId="{AE3BF481-ACA8-4113-A130-7B6B952C1770}">
      <dgm:prSet custT="1"/>
      <dgm:spPr/>
      <dgm:t>
        <a:bodyPr/>
        <a:lstStyle/>
        <a:p>
          <a:pPr rtl="0"/>
          <a:r>
            <a:rPr lang="fr-FR" sz="1200" i="1" dirty="0" err="1" smtClean="0">
              <a:solidFill>
                <a:schemeClr val="tx1"/>
              </a:solidFill>
            </a:rPr>
            <a:t>Priority</a:t>
          </a:r>
          <a:r>
            <a:rPr lang="fr-FR" sz="1200" i="1" dirty="0" smtClean="0">
              <a:solidFill>
                <a:schemeClr val="tx1"/>
              </a:solidFill>
            </a:rPr>
            <a:t> </a:t>
          </a:r>
          <a:r>
            <a:rPr lang="fr-FR" sz="1200" i="1" dirty="0" err="1" smtClean="0">
              <a:solidFill>
                <a:schemeClr val="tx1"/>
              </a:solidFill>
            </a:rPr>
            <a:t>given</a:t>
          </a:r>
          <a:r>
            <a:rPr lang="fr-FR" sz="1200" i="1" dirty="0" smtClean="0">
              <a:solidFill>
                <a:schemeClr val="tx1"/>
              </a:solidFill>
            </a:rPr>
            <a:t> to </a:t>
          </a:r>
          <a:r>
            <a:rPr lang="fr-FR" sz="1200" i="1" dirty="0" err="1" smtClean="0">
              <a:solidFill>
                <a:schemeClr val="tx1"/>
              </a:solidFill>
            </a:rPr>
            <a:t>food</a:t>
          </a:r>
          <a:endParaRPr lang="en-US" sz="1200" i="1" dirty="0">
            <a:solidFill>
              <a:schemeClr val="tx1"/>
            </a:solidFill>
          </a:endParaRPr>
        </a:p>
      </dgm:t>
    </dgm:pt>
    <dgm:pt modelId="{E72E2DFC-3C2F-4D47-A09D-2E6DAD26E74E}" type="parTrans" cxnId="{F7B5781C-4C0A-4BAD-B1FE-346B28BCF8A5}">
      <dgm:prSet/>
      <dgm:spPr/>
      <dgm:t>
        <a:bodyPr/>
        <a:lstStyle/>
        <a:p>
          <a:endParaRPr lang="fr-FR">
            <a:solidFill>
              <a:schemeClr val="tx1"/>
            </a:solidFill>
          </a:endParaRPr>
        </a:p>
      </dgm:t>
    </dgm:pt>
    <dgm:pt modelId="{97748192-21DC-4075-9948-5B4726820AF8}" type="sibTrans" cxnId="{F7B5781C-4C0A-4BAD-B1FE-346B28BCF8A5}">
      <dgm:prSet/>
      <dgm:spPr/>
      <dgm:t>
        <a:bodyPr/>
        <a:lstStyle/>
        <a:p>
          <a:endParaRPr lang="fr-FR">
            <a:solidFill>
              <a:schemeClr val="tx1"/>
            </a:solidFill>
          </a:endParaRPr>
        </a:p>
      </dgm:t>
    </dgm:pt>
    <dgm:pt modelId="{10732C05-738D-4F6B-B4B8-FE71BC7418F7}">
      <dgm:prSet custT="1"/>
      <dgm:spPr/>
      <dgm:t>
        <a:bodyPr/>
        <a:lstStyle/>
        <a:p>
          <a:pPr rtl="0"/>
          <a:r>
            <a:rPr lang="en-US" sz="1200" i="1" dirty="0" smtClean="0">
              <a:solidFill>
                <a:schemeClr val="tx1"/>
              </a:solidFill>
            </a:rPr>
            <a:t>Lack of information about access , quality and "real price" of health care</a:t>
          </a:r>
          <a:endParaRPr lang="en-US" sz="1200" i="1" dirty="0">
            <a:solidFill>
              <a:schemeClr val="tx1"/>
            </a:solidFill>
          </a:endParaRPr>
        </a:p>
      </dgm:t>
    </dgm:pt>
    <dgm:pt modelId="{3F0ECD9A-78ED-4EA8-AAFC-980385DF8195}" type="parTrans" cxnId="{20FF0573-5E94-477F-8729-4335BC3FE29B}">
      <dgm:prSet/>
      <dgm:spPr/>
      <dgm:t>
        <a:bodyPr/>
        <a:lstStyle/>
        <a:p>
          <a:endParaRPr lang="fr-FR">
            <a:solidFill>
              <a:schemeClr val="tx1"/>
            </a:solidFill>
          </a:endParaRPr>
        </a:p>
      </dgm:t>
    </dgm:pt>
    <dgm:pt modelId="{40BFACD2-0734-408F-9A34-DFB1DF013607}" type="sibTrans" cxnId="{20FF0573-5E94-477F-8729-4335BC3FE29B}">
      <dgm:prSet/>
      <dgm:spPr/>
      <dgm:t>
        <a:bodyPr/>
        <a:lstStyle/>
        <a:p>
          <a:endParaRPr lang="fr-FR">
            <a:solidFill>
              <a:schemeClr val="tx1"/>
            </a:solidFill>
          </a:endParaRPr>
        </a:p>
      </dgm:t>
    </dgm:pt>
    <dgm:pt modelId="{D2298CAC-BFF8-4360-BC5A-F0F0C3EEF08C}">
      <dgm:prSet custT="1"/>
      <dgm:spPr/>
      <dgm:t>
        <a:bodyPr/>
        <a:lstStyle/>
        <a:p>
          <a:pPr rtl="0"/>
          <a:r>
            <a:rPr lang="fr-FR" sz="1200" i="1" dirty="0" err="1" smtClean="0">
              <a:solidFill>
                <a:schemeClr val="tx1"/>
              </a:solidFill>
            </a:rPr>
            <a:t>Low</a:t>
          </a:r>
          <a:r>
            <a:rPr lang="fr-FR" sz="1200" i="1" dirty="0" smtClean="0">
              <a:solidFill>
                <a:schemeClr val="tx1"/>
              </a:solidFill>
            </a:rPr>
            <a:t> </a:t>
          </a:r>
          <a:r>
            <a:rPr lang="fr-FR" sz="1200" i="1" dirty="0" err="1" smtClean="0">
              <a:solidFill>
                <a:schemeClr val="tx1"/>
              </a:solidFill>
            </a:rPr>
            <a:t>priority</a:t>
          </a:r>
          <a:r>
            <a:rPr lang="fr-FR" sz="1200" i="1" dirty="0" smtClean="0">
              <a:solidFill>
                <a:schemeClr val="tx1"/>
              </a:solidFill>
            </a:rPr>
            <a:t> </a:t>
          </a:r>
          <a:r>
            <a:rPr lang="fr-FR" sz="1200" i="1" dirty="0" err="1" smtClean="0">
              <a:solidFill>
                <a:schemeClr val="tx1"/>
              </a:solidFill>
            </a:rPr>
            <a:t>given</a:t>
          </a:r>
          <a:r>
            <a:rPr lang="fr-FR" sz="1200" i="1" dirty="0" smtClean="0">
              <a:solidFill>
                <a:schemeClr val="tx1"/>
              </a:solidFill>
            </a:rPr>
            <a:t> to </a:t>
          </a:r>
          <a:r>
            <a:rPr lang="fr-FR" sz="1200" i="1" dirty="0" err="1" smtClean="0">
              <a:solidFill>
                <a:schemeClr val="tx1"/>
              </a:solidFill>
            </a:rPr>
            <a:t>health</a:t>
          </a:r>
          <a:r>
            <a:rPr lang="fr-FR" sz="1200" i="1" dirty="0" smtClean="0">
              <a:solidFill>
                <a:schemeClr val="tx1"/>
              </a:solidFill>
            </a:rPr>
            <a:t> </a:t>
          </a:r>
          <a:r>
            <a:rPr lang="fr-FR" sz="1200" i="1" dirty="0" err="1" smtClean="0">
              <a:solidFill>
                <a:schemeClr val="tx1"/>
              </a:solidFill>
            </a:rPr>
            <a:t>insurance</a:t>
          </a:r>
          <a:endParaRPr lang="en-US" sz="1200" i="1" dirty="0">
            <a:solidFill>
              <a:schemeClr val="tx1"/>
            </a:solidFill>
          </a:endParaRPr>
        </a:p>
      </dgm:t>
    </dgm:pt>
    <dgm:pt modelId="{E97A1ACC-AE0C-4DCE-BF75-8A22184AF7CC}" type="parTrans" cxnId="{8EC19302-82E9-441F-AB67-5941BA173603}">
      <dgm:prSet/>
      <dgm:spPr/>
      <dgm:t>
        <a:bodyPr/>
        <a:lstStyle/>
        <a:p>
          <a:endParaRPr lang="fr-FR">
            <a:solidFill>
              <a:schemeClr val="tx1"/>
            </a:solidFill>
          </a:endParaRPr>
        </a:p>
      </dgm:t>
    </dgm:pt>
    <dgm:pt modelId="{36B17A23-B19B-4AEC-9013-5B452D074CC0}" type="sibTrans" cxnId="{8EC19302-82E9-441F-AB67-5941BA173603}">
      <dgm:prSet/>
      <dgm:spPr/>
      <dgm:t>
        <a:bodyPr/>
        <a:lstStyle/>
        <a:p>
          <a:endParaRPr lang="fr-FR">
            <a:solidFill>
              <a:schemeClr val="tx1"/>
            </a:solidFill>
          </a:endParaRPr>
        </a:p>
      </dgm:t>
    </dgm:pt>
    <dgm:pt modelId="{3A3E5802-D3E2-4082-9FA4-815D5A94888B}">
      <dgm:prSet phldrT="[Texte]"/>
      <dgm:spPr/>
      <dgm:t>
        <a:bodyPr/>
        <a:lstStyle/>
        <a:p>
          <a:r>
            <a:rPr lang="en-US" dirty="0" smtClean="0">
              <a:solidFill>
                <a:schemeClr val="tx1"/>
              </a:solidFill>
            </a:rPr>
            <a:t>Low access to formal banking system (</a:t>
          </a:r>
          <a:r>
            <a:rPr lang="en-US" dirty="0" err="1" smtClean="0">
              <a:solidFill>
                <a:schemeClr val="tx1"/>
              </a:solidFill>
            </a:rPr>
            <a:t>loan&amp;savings</a:t>
          </a:r>
          <a:r>
            <a:rPr lang="en-US" dirty="0" smtClean="0">
              <a:solidFill>
                <a:schemeClr val="tx1"/>
              </a:solidFill>
            </a:rPr>
            <a:t>)</a:t>
          </a:r>
          <a:endParaRPr lang="en-US" dirty="0">
            <a:solidFill>
              <a:schemeClr val="tx1"/>
            </a:solidFill>
          </a:endParaRPr>
        </a:p>
      </dgm:t>
    </dgm:pt>
    <dgm:pt modelId="{6C4A1A13-0623-4144-A5E1-3815FF63957F}" type="parTrans" cxnId="{87FD3B8F-58B1-43F6-BA69-BA412B046930}">
      <dgm:prSet/>
      <dgm:spPr/>
      <dgm:t>
        <a:bodyPr/>
        <a:lstStyle/>
        <a:p>
          <a:endParaRPr lang="fr-FR">
            <a:solidFill>
              <a:schemeClr val="tx1"/>
            </a:solidFill>
          </a:endParaRPr>
        </a:p>
      </dgm:t>
    </dgm:pt>
    <dgm:pt modelId="{90F40098-259C-4957-9650-1450752E6B49}" type="sibTrans" cxnId="{87FD3B8F-58B1-43F6-BA69-BA412B046930}">
      <dgm:prSet/>
      <dgm:spPr/>
      <dgm:t>
        <a:bodyPr/>
        <a:lstStyle/>
        <a:p>
          <a:endParaRPr lang="fr-FR">
            <a:solidFill>
              <a:schemeClr val="tx1"/>
            </a:solidFill>
          </a:endParaRPr>
        </a:p>
      </dgm:t>
    </dgm:pt>
    <dgm:pt modelId="{EE1A938D-724A-4020-9A1C-95AF874AFCE9}">
      <dgm:prSet phldrT="[Texte]"/>
      <dgm:spPr/>
      <dgm:t>
        <a:bodyPr/>
        <a:lstStyle/>
        <a:p>
          <a:r>
            <a:rPr lang="en-US" dirty="0" smtClean="0">
              <a:solidFill>
                <a:schemeClr val="tx1"/>
              </a:solidFill>
            </a:rPr>
            <a:t>Precariousness of informal activities (low and irregular income)</a:t>
          </a:r>
          <a:endParaRPr lang="en-US" dirty="0">
            <a:solidFill>
              <a:schemeClr val="tx1"/>
            </a:solidFill>
          </a:endParaRPr>
        </a:p>
      </dgm:t>
    </dgm:pt>
    <dgm:pt modelId="{B6B00AB8-7691-4593-8CCF-7AF97B92CC8F}" type="parTrans" cxnId="{1999A751-C498-4082-A674-548F1401DBFD}">
      <dgm:prSet/>
      <dgm:spPr/>
      <dgm:t>
        <a:bodyPr/>
        <a:lstStyle/>
        <a:p>
          <a:endParaRPr lang="fr-FR">
            <a:solidFill>
              <a:schemeClr val="tx1"/>
            </a:solidFill>
          </a:endParaRPr>
        </a:p>
      </dgm:t>
    </dgm:pt>
    <dgm:pt modelId="{84A63D85-5C27-476B-A1B0-9705774B4B1B}" type="sibTrans" cxnId="{1999A751-C498-4082-A674-548F1401DBFD}">
      <dgm:prSet/>
      <dgm:spPr/>
      <dgm:t>
        <a:bodyPr/>
        <a:lstStyle/>
        <a:p>
          <a:endParaRPr lang="fr-FR">
            <a:solidFill>
              <a:schemeClr val="tx1"/>
            </a:solidFill>
          </a:endParaRPr>
        </a:p>
      </dgm:t>
    </dgm:pt>
    <dgm:pt modelId="{13A03780-243E-4B9C-9268-9C0F9171E037}">
      <dgm:prSet phldrT="[Texte]" custT="1"/>
      <dgm:spPr/>
      <dgm:t>
        <a:bodyPr/>
        <a:lstStyle/>
        <a:p>
          <a:r>
            <a:rPr lang="en-US" sz="1200" i="1" dirty="0" smtClean="0">
              <a:solidFill>
                <a:schemeClr val="tx1"/>
              </a:solidFill>
            </a:rPr>
            <a:t>Poverty increase</a:t>
          </a:r>
          <a:endParaRPr lang="en-US" sz="1200" i="1" dirty="0">
            <a:solidFill>
              <a:schemeClr val="tx1"/>
            </a:solidFill>
          </a:endParaRPr>
        </a:p>
      </dgm:t>
    </dgm:pt>
    <dgm:pt modelId="{58DFE241-6CC5-4E25-9882-EC1DD351A223}" type="parTrans" cxnId="{1C645588-38A4-4668-BD53-B814FD8B2E70}">
      <dgm:prSet/>
      <dgm:spPr/>
      <dgm:t>
        <a:bodyPr/>
        <a:lstStyle/>
        <a:p>
          <a:endParaRPr lang="fr-FR">
            <a:solidFill>
              <a:schemeClr val="tx1"/>
            </a:solidFill>
          </a:endParaRPr>
        </a:p>
      </dgm:t>
    </dgm:pt>
    <dgm:pt modelId="{3B53801E-0DB1-47F9-A768-2AD75E139087}" type="sibTrans" cxnId="{1C645588-38A4-4668-BD53-B814FD8B2E70}">
      <dgm:prSet/>
      <dgm:spPr/>
      <dgm:t>
        <a:bodyPr/>
        <a:lstStyle/>
        <a:p>
          <a:endParaRPr lang="fr-FR">
            <a:solidFill>
              <a:schemeClr val="tx1"/>
            </a:solidFill>
          </a:endParaRPr>
        </a:p>
      </dgm:t>
    </dgm:pt>
    <dgm:pt modelId="{A1F676E2-596A-4A74-951A-4DE577C98840}">
      <dgm:prSet phldrT="[Texte]"/>
      <dgm:spPr/>
      <dgm:t>
        <a:bodyPr/>
        <a:lstStyle/>
        <a:p>
          <a:r>
            <a:rPr lang="en-US" smtClean="0">
              <a:solidFill>
                <a:schemeClr val="tx1"/>
              </a:solidFill>
            </a:rPr>
            <a:t>Social </a:t>
          </a:r>
          <a:r>
            <a:rPr lang="en-US" dirty="0" smtClean="0">
              <a:solidFill>
                <a:schemeClr val="tx1"/>
              </a:solidFill>
            </a:rPr>
            <a:t>exclusion, lack of confidence</a:t>
          </a:r>
          <a:endParaRPr lang="en-US" dirty="0">
            <a:solidFill>
              <a:schemeClr val="tx1"/>
            </a:solidFill>
          </a:endParaRPr>
        </a:p>
      </dgm:t>
    </dgm:pt>
    <dgm:pt modelId="{F9C2CA31-D76D-4375-A5A8-D8F8A5FB98EF}" type="parTrans" cxnId="{7232D81D-E9A4-4C9A-88E2-DE5DDB7E766B}">
      <dgm:prSet/>
      <dgm:spPr/>
    </dgm:pt>
    <dgm:pt modelId="{4E169C4B-A9AD-41AC-A49C-99F96F758D09}" type="sibTrans" cxnId="{7232D81D-E9A4-4C9A-88E2-DE5DDB7E766B}">
      <dgm:prSet/>
      <dgm:spPr/>
    </dgm:pt>
    <dgm:pt modelId="{BB92A6F8-8DAE-4961-84BF-423AFD145BC7}" type="pres">
      <dgm:prSet presAssocID="{A1AD933C-48EF-43E4-AD02-30955BECC99C}" presName="Name0" presStyleCnt="0">
        <dgm:presLayoutVars>
          <dgm:dir/>
          <dgm:animLvl val="lvl"/>
          <dgm:resizeHandles val="exact"/>
        </dgm:presLayoutVars>
      </dgm:prSet>
      <dgm:spPr/>
      <dgm:t>
        <a:bodyPr/>
        <a:lstStyle/>
        <a:p>
          <a:endParaRPr lang="en-US"/>
        </a:p>
      </dgm:t>
    </dgm:pt>
    <dgm:pt modelId="{19397EFD-B08F-4FB3-B63F-419D6349CE08}" type="pres">
      <dgm:prSet presAssocID="{5B21C4DB-6170-40F5-AB6B-D65E4BBE1B7E}" presName="composite" presStyleCnt="0"/>
      <dgm:spPr/>
    </dgm:pt>
    <dgm:pt modelId="{02C0BEBE-F57A-40FB-BE47-000833D2FB04}" type="pres">
      <dgm:prSet presAssocID="{5B21C4DB-6170-40F5-AB6B-D65E4BBE1B7E}" presName="parTx" presStyleLbl="alignNode1" presStyleIdx="0" presStyleCnt="3">
        <dgm:presLayoutVars>
          <dgm:chMax val="0"/>
          <dgm:chPref val="0"/>
          <dgm:bulletEnabled val="1"/>
        </dgm:presLayoutVars>
      </dgm:prSet>
      <dgm:spPr/>
      <dgm:t>
        <a:bodyPr/>
        <a:lstStyle/>
        <a:p>
          <a:endParaRPr lang="en-US"/>
        </a:p>
      </dgm:t>
    </dgm:pt>
    <dgm:pt modelId="{99F1A563-E151-4312-AE75-5B35EB3E544F}" type="pres">
      <dgm:prSet presAssocID="{5B21C4DB-6170-40F5-AB6B-D65E4BBE1B7E}" presName="desTx" presStyleLbl="alignAccFollowNode1" presStyleIdx="0" presStyleCnt="3">
        <dgm:presLayoutVars>
          <dgm:bulletEnabled val="1"/>
        </dgm:presLayoutVars>
      </dgm:prSet>
      <dgm:spPr/>
      <dgm:t>
        <a:bodyPr/>
        <a:lstStyle/>
        <a:p>
          <a:endParaRPr lang="en-US"/>
        </a:p>
      </dgm:t>
    </dgm:pt>
    <dgm:pt modelId="{B4FE1A7C-1A64-4F48-9D7C-6FC82D0035F3}" type="pres">
      <dgm:prSet presAssocID="{8760EAD9-7807-4C2E-B102-38A0360D6B42}" presName="space" presStyleCnt="0"/>
      <dgm:spPr/>
    </dgm:pt>
    <dgm:pt modelId="{3D6368F8-4522-4E40-9C19-85AE776F7985}" type="pres">
      <dgm:prSet presAssocID="{50668833-AA52-4997-87AC-81399F1ACFDF}" presName="composite" presStyleCnt="0"/>
      <dgm:spPr/>
    </dgm:pt>
    <dgm:pt modelId="{E9549E89-4E9E-4B4E-93DA-EABFC0C637B7}" type="pres">
      <dgm:prSet presAssocID="{50668833-AA52-4997-87AC-81399F1ACFDF}" presName="parTx" presStyleLbl="alignNode1" presStyleIdx="1" presStyleCnt="3">
        <dgm:presLayoutVars>
          <dgm:chMax val="0"/>
          <dgm:chPref val="0"/>
          <dgm:bulletEnabled val="1"/>
        </dgm:presLayoutVars>
      </dgm:prSet>
      <dgm:spPr/>
      <dgm:t>
        <a:bodyPr/>
        <a:lstStyle/>
        <a:p>
          <a:endParaRPr lang="en-US"/>
        </a:p>
      </dgm:t>
    </dgm:pt>
    <dgm:pt modelId="{89E45718-D3B0-461A-A463-4A81C1D4CEB7}" type="pres">
      <dgm:prSet presAssocID="{50668833-AA52-4997-87AC-81399F1ACFDF}" presName="desTx" presStyleLbl="alignAccFollowNode1" presStyleIdx="1" presStyleCnt="3" custLinFactNeighborY="298">
        <dgm:presLayoutVars>
          <dgm:bulletEnabled val="1"/>
        </dgm:presLayoutVars>
      </dgm:prSet>
      <dgm:spPr/>
      <dgm:t>
        <a:bodyPr/>
        <a:lstStyle/>
        <a:p>
          <a:endParaRPr lang="en-US"/>
        </a:p>
      </dgm:t>
    </dgm:pt>
    <dgm:pt modelId="{7DDC8B53-D091-4F2C-AFE4-895F82873830}" type="pres">
      <dgm:prSet presAssocID="{642E5360-BDC1-485E-AC05-46A1C979B873}" presName="space" presStyleCnt="0"/>
      <dgm:spPr/>
    </dgm:pt>
    <dgm:pt modelId="{692BB398-20BD-4A2C-90D8-21855706F5BC}" type="pres">
      <dgm:prSet presAssocID="{C0BE3F85-C61C-4ECF-9112-E3E5E9B3AC2F}" presName="composite" presStyleCnt="0"/>
      <dgm:spPr/>
    </dgm:pt>
    <dgm:pt modelId="{002F6740-E72E-4888-9911-6260EFC4321E}" type="pres">
      <dgm:prSet presAssocID="{C0BE3F85-C61C-4ECF-9112-E3E5E9B3AC2F}" presName="parTx" presStyleLbl="alignNode1" presStyleIdx="2" presStyleCnt="3">
        <dgm:presLayoutVars>
          <dgm:chMax val="0"/>
          <dgm:chPref val="0"/>
          <dgm:bulletEnabled val="1"/>
        </dgm:presLayoutVars>
      </dgm:prSet>
      <dgm:spPr/>
      <dgm:t>
        <a:bodyPr/>
        <a:lstStyle/>
        <a:p>
          <a:endParaRPr lang="en-US"/>
        </a:p>
      </dgm:t>
    </dgm:pt>
    <dgm:pt modelId="{7F9F9F17-562A-4BBF-B54D-AC94BABA80B0}" type="pres">
      <dgm:prSet presAssocID="{C0BE3F85-C61C-4ECF-9112-E3E5E9B3AC2F}" presName="desTx" presStyleLbl="alignAccFollowNode1" presStyleIdx="2" presStyleCnt="3">
        <dgm:presLayoutVars>
          <dgm:bulletEnabled val="1"/>
        </dgm:presLayoutVars>
      </dgm:prSet>
      <dgm:spPr/>
      <dgm:t>
        <a:bodyPr/>
        <a:lstStyle/>
        <a:p>
          <a:endParaRPr lang="en-US"/>
        </a:p>
      </dgm:t>
    </dgm:pt>
  </dgm:ptLst>
  <dgm:cxnLst>
    <dgm:cxn modelId="{6811BFBC-04AB-432B-B751-78D62ECBC36B}" srcId="{A1AD933C-48EF-43E4-AD02-30955BECC99C}" destId="{C0BE3F85-C61C-4ECF-9112-E3E5E9B3AC2F}" srcOrd="2" destOrd="0" parTransId="{026A5EED-AC65-40FC-BCAF-535393E5D788}" sibTransId="{8BB068B8-01F1-41E4-B396-7F6CF6A6E199}"/>
    <dgm:cxn modelId="{14980F9B-1E27-452B-87AF-28F45929D6F5}" type="presOf" srcId="{EE1A938D-724A-4020-9A1C-95AF874AFCE9}" destId="{99F1A563-E151-4312-AE75-5B35EB3E544F}" srcOrd="0" destOrd="3" presId="urn:microsoft.com/office/officeart/2005/8/layout/hList1"/>
    <dgm:cxn modelId="{E83FAF3E-8570-4D50-A2BC-32B2F3C7ABCF}" type="presOf" srcId="{FD94AE25-E6F6-4588-89AF-320CE275BB8E}" destId="{7F9F9F17-562A-4BBF-B54D-AC94BABA80B0}" srcOrd="0" destOrd="2" presId="urn:microsoft.com/office/officeart/2005/8/layout/hList1"/>
    <dgm:cxn modelId="{D65FCA87-84E1-41F3-9ACB-EEB5C9C35CE7}" type="presOf" srcId="{2F265A0A-601D-4782-8B4E-64E4E06C32E3}" destId="{99F1A563-E151-4312-AE75-5B35EB3E544F}" srcOrd="0" destOrd="4" presId="urn:microsoft.com/office/officeart/2005/8/layout/hList1"/>
    <dgm:cxn modelId="{D3984640-3D81-49F6-8A7B-323B51C63EEF}" srcId="{C0BE3F85-C61C-4ECF-9112-E3E5E9B3AC2F}" destId="{A91FF423-2659-411F-8180-AEB1144F9E69}" srcOrd="4" destOrd="0" parTransId="{46700DC2-E0BD-4A1A-9B4B-F2D2F1C41669}" sibTransId="{D28EFC25-BFF0-4703-AB1A-40E4D68A8D98}"/>
    <dgm:cxn modelId="{5CA958B2-7432-4AD7-8FE5-0581444B33B6}" srcId="{5B21C4DB-6170-40F5-AB6B-D65E4BBE1B7E}" destId="{1F8285CA-7192-421C-964B-DF8C5AC3B644}" srcOrd="0" destOrd="0" parTransId="{2431879A-5593-4E09-ADAA-7834C3BEAD09}" sibTransId="{5A413B1F-F843-493A-B6B1-D043E5632AB5}"/>
    <dgm:cxn modelId="{C995892E-6A22-4217-B5E7-8D01A71D200E}" type="presOf" srcId="{0C023727-269F-4A97-9E29-FCA95B4E29E7}" destId="{89E45718-D3B0-461A-A463-4A81C1D4CEB7}" srcOrd="0" destOrd="0" presId="urn:microsoft.com/office/officeart/2005/8/layout/hList1"/>
    <dgm:cxn modelId="{B97A46B0-E2A6-4D28-8F14-4F9205C6D85D}" srcId="{C0BE3F85-C61C-4ECF-9112-E3E5E9B3AC2F}" destId="{3191E250-199E-48E8-A9BC-47244733BAE6}" srcOrd="0" destOrd="0" parTransId="{6FBA1C68-1574-4EA8-8308-0586AD9B4F4B}" sibTransId="{13BE7879-0475-4B6D-BDAF-EF120FE6CCEA}"/>
    <dgm:cxn modelId="{1999A751-C498-4082-A674-548F1401DBFD}" srcId="{5B21C4DB-6170-40F5-AB6B-D65E4BBE1B7E}" destId="{EE1A938D-724A-4020-9A1C-95AF874AFCE9}" srcOrd="3" destOrd="0" parTransId="{B6B00AB8-7691-4593-8CCF-7AF97B92CC8F}" sibTransId="{84A63D85-5C27-476B-A1B0-9705774B4B1B}"/>
    <dgm:cxn modelId="{6B270D14-1DAC-4EAB-8C22-9BA65A2BC342}" srcId="{0C023727-269F-4A97-9E29-FCA95B4E29E7}" destId="{DA8DD7DD-0A78-4756-9919-15B99795B09B}" srcOrd="0" destOrd="0" parTransId="{DE28DE12-140C-4E00-A359-4C55CF7204DA}" sibTransId="{868E4849-B673-4FE4-A68F-5F2095F50E26}"/>
    <dgm:cxn modelId="{8EC19302-82E9-441F-AB67-5941BA173603}" srcId="{63487713-F5B8-4D73-A657-C25E921302BF}" destId="{D2298CAC-BFF8-4360-BC5A-F0F0C3EEF08C}" srcOrd="2" destOrd="0" parTransId="{E97A1ACC-AE0C-4DCE-BF75-8A22184AF7CC}" sibTransId="{36B17A23-B19B-4AEC-9013-5B452D074CC0}"/>
    <dgm:cxn modelId="{F75177D2-000D-43DA-9C21-C0B99337E243}" srcId="{C0BE3F85-C61C-4ECF-9112-E3E5E9B3AC2F}" destId="{EE025DF9-878C-4BE3-8516-02E01EFCB251}" srcOrd="3" destOrd="0" parTransId="{AB407A4D-4DEC-4152-9563-82D8BB7270C7}" sibTransId="{182AD918-5FBF-4752-AA95-AB4A92016525}"/>
    <dgm:cxn modelId="{1F025C9B-BA76-454B-898C-711839909FE1}" srcId="{5B21C4DB-6170-40F5-AB6B-D65E4BBE1B7E}" destId="{2F265A0A-601D-4782-8B4E-64E4E06C32E3}" srcOrd="4" destOrd="0" parTransId="{7BFC90F9-6646-4C36-9A69-A75D655FFECE}" sibTransId="{8085ACF7-F4AE-43C1-BBE6-34B6E484AD4A}"/>
    <dgm:cxn modelId="{52E968F9-F9F3-4913-86F4-F1F7517EA2FD}" type="presOf" srcId="{AE3BF481-ACA8-4113-A130-7B6B952C1770}" destId="{89E45718-D3B0-461A-A463-4A81C1D4CEB7}" srcOrd="0" destOrd="4" presId="urn:microsoft.com/office/officeart/2005/8/layout/hList1"/>
    <dgm:cxn modelId="{A4D643C2-2416-4A9A-A88E-72361661882D}" srcId="{C0BE3F85-C61C-4ECF-9112-E3E5E9B3AC2F}" destId="{FD94AE25-E6F6-4588-89AF-320CE275BB8E}" srcOrd="2" destOrd="0" parTransId="{9A9DB0BA-43D5-437E-8C8F-4A1373621545}" sibTransId="{468CB621-E949-4A68-ACDB-7573268A9A13}"/>
    <dgm:cxn modelId="{2395426A-69C2-4914-A5AA-08297362C5D8}" type="presOf" srcId="{10732C05-738D-4F6B-B4B8-FE71BC7418F7}" destId="{89E45718-D3B0-461A-A463-4A81C1D4CEB7}" srcOrd="0" destOrd="5" presId="urn:microsoft.com/office/officeart/2005/8/layout/hList1"/>
    <dgm:cxn modelId="{FAEF13B9-10C1-463E-AF1D-85DAD205D453}" type="presOf" srcId="{3A3E5802-D3E2-4082-9FA4-815D5A94888B}" destId="{99F1A563-E151-4312-AE75-5B35EB3E544F}" srcOrd="0" destOrd="2" presId="urn:microsoft.com/office/officeart/2005/8/layout/hList1"/>
    <dgm:cxn modelId="{7232D81D-E9A4-4C9A-88E2-DE5DDB7E766B}" srcId="{C0BE3F85-C61C-4ECF-9112-E3E5E9B3AC2F}" destId="{A1F676E2-596A-4A74-951A-4DE577C98840}" srcOrd="1" destOrd="0" parTransId="{F9C2CA31-D76D-4375-A5A8-D8F8A5FB98EF}" sibTransId="{4E169C4B-A9AD-41AC-A49C-99F96F758D09}"/>
    <dgm:cxn modelId="{A63EFB10-0402-407D-BD56-57D10C5E7FC6}" srcId="{50668833-AA52-4997-87AC-81399F1ACFDF}" destId="{0C023727-269F-4A97-9E29-FCA95B4E29E7}" srcOrd="0" destOrd="0" parTransId="{ED512F3D-CBAC-4100-8FE2-CEA59EE56EE1}" sibTransId="{A7E19672-C5EF-4961-8747-C849E9343747}"/>
    <dgm:cxn modelId="{812B62CF-E88A-4FD6-9CFD-BC0B25375316}" type="presOf" srcId="{63487713-F5B8-4D73-A657-C25E921302BF}" destId="{89E45718-D3B0-461A-A463-4A81C1D4CEB7}" srcOrd="0" destOrd="3" presId="urn:microsoft.com/office/officeart/2005/8/layout/hList1"/>
    <dgm:cxn modelId="{1C645588-38A4-4668-BD53-B814FD8B2E70}" srcId="{0C023727-269F-4A97-9E29-FCA95B4E29E7}" destId="{13A03780-243E-4B9C-9268-9C0F9171E037}" srcOrd="1" destOrd="0" parTransId="{58DFE241-6CC5-4E25-9882-EC1DD351A223}" sibTransId="{3B53801E-0DB1-47F9-A768-2AD75E139087}"/>
    <dgm:cxn modelId="{F7B5781C-4C0A-4BAD-B1FE-346B28BCF8A5}" srcId="{63487713-F5B8-4D73-A657-C25E921302BF}" destId="{AE3BF481-ACA8-4113-A130-7B6B952C1770}" srcOrd="0" destOrd="0" parTransId="{E72E2DFC-3C2F-4D47-A09D-2E6DAD26E74E}" sibTransId="{97748192-21DC-4075-9948-5B4726820AF8}"/>
    <dgm:cxn modelId="{A6664300-5144-49CC-86C2-70D1DE1B881E}" type="presOf" srcId="{13A03780-243E-4B9C-9268-9C0F9171E037}" destId="{89E45718-D3B0-461A-A463-4A81C1D4CEB7}" srcOrd="0" destOrd="2" presId="urn:microsoft.com/office/officeart/2005/8/layout/hList1"/>
    <dgm:cxn modelId="{20FF0573-5E94-477F-8729-4335BC3FE29B}" srcId="{63487713-F5B8-4D73-A657-C25E921302BF}" destId="{10732C05-738D-4F6B-B4B8-FE71BC7418F7}" srcOrd="1" destOrd="0" parTransId="{3F0ECD9A-78ED-4EA8-AAFC-980385DF8195}" sibTransId="{40BFACD2-0734-408F-9A34-DFB1DF013607}"/>
    <dgm:cxn modelId="{A89012EF-1D7C-4901-A58A-C9DBD8AAAE11}" type="presOf" srcId="{1F8285CA-7192-421C-964B-DF8C5AC3B644}" destId="{99F1A563-E151-4312-AE75-5B35EB3E544F}" srcOrd="0" destOrd="0" presId="urn:microsoft.com/office/officeart/2005/8/layout/hList1"/>
    <dgm:cxn modelId="{B64021A1-8385-48A4-BF5D-684087F97CFE}" type="presOf" srcId="{C0BE3F85-C61C-4ECF-9112-E3E5E9B3AC2F}" destId="{002F6740-E72E-4888-9911-6260EFC4321E}" srcOrd="0" destOrd="0" presId="urn:microsoft.com/office/officeart/2005/8/layout/hList1"/>
    <dgm:cxn modelId="{886C6AC5-30FC-4E83-8B89-B83BDC1559BD}" type="presOf" srcId="{3191E250-199E-48E8-A9BC-47244733BAE6}" destId="{7F9F9F17-562A-4BBF-B54D-AC94BABA80B0}" srcOrd="0" destOrd="0" presId="urn:microsoft.com/office/officeart/2005/8/layout/hList1"/>
    <dgm:cxn modelId="{5D518887-E5E2-47DA-B658-BBF942247139}" type="presOf" srcId="{D2298CAC-BFF8-4360-BC5A-F0F0C3EEF08C}" destId="{89E45718-D3B0-461A-A463-4A81C1D4CEB7}" srcOrd="0" destOrd="6" presId="urn:microsoft.com/office/officeart/2005/8/layout/hList1"/>
    <dgm:cxn modelId="{E5B2304A-F4E5-41BA-B6F0-5AD469CB5427}" type="presOf" srcId="{A1AD933C-48EF-43E4-AD02-30955BECC99C}" destId="{BB92A6F8-8DAE-4961-84BF-423AFD145BC7}" srcOrd="0" destOrd="0" presId="urn:microsoft.com/office/officeart/2005/8/layout/hList1"/>
    <dgm:cxn modelId="{B3CE07FB-4A2F-47A1-B1AD-8BF8BE26CF25}" type="presOf" srcId="{3DD67959-B712-4805-8333-718975D64C24}" destId="{99F1A563-E151-4312-AE75-5B35EB3E544F}" srcOrd="0" destOrd="1" presId="urn:microsoft.com/office/officeart/2005/8/layout/hList1"/>
    <dgm:cxn modelId="{87FD3B8F-58B1-43F6-BA69-BA412B046930}" srcId="{5B21C4DB-6170-40F5-AB6B-D65E4BBE1B7E}" destId="{3A3E5802-D3E2-4082-9FA4-815D5A94888B}" srcOrd="2" destOrd="0" parTransId="{6C4A1A13-0623-4144-A5E1-3815FF63957F}" sibTransId="{90F40098-259C-4957-9650-1450752E6B49}"/>
    <dgm:cxn modelId="{B099D5F8-FBEF-49D0-A85E-917D9A3AFA2A}" type="presOf" srcId="{A91FF423-2659-411F-8180-AEB1144F9E69}" destId="{7F9F9F17-562A-4BBF-B54D-AC94BABA80B0}" srcOrd="0" destOrd="4" presId="urn:microsoft.com/office/officeart/2005/8/layout/hList1"/>
    <dgm:cxn modelId="{A38C62EB-0BC7-4357-8EB0-E0070702B5B6}" type="presOf" srcId="{5B21C4DB-6170-40F5-AB6B-D65E4BBE1B7E}" destId="{02C0BEBE-F57A-40FB-BE47-000833D2FB04}" srcOrd="0" destOrd="0" presId="urn:microsoft.com/office/officeart/2005/8/layout/hList1"/>
    <dgm:cxn modelId="{44E41D02-16B0-477B-A6C8-CFA62D5C7FF7}" srcId="{50668833-AA52-4997-87AC-81399F1ACFDF}" destId="{63487713-F5B8-4D73-A657-C25E921302BF}" srcOrd="1" destOrd="0" parTransId="{3C5D07EC-8CDA-4A06-999D-3E4E2D438565}" sibTransId="{7FAA4E9D-959C-47F5-8995-669B4392EBAC}"/>
    <dgm:cxn modelId="{5E29CBA7-42CC-4DF7-9725-FDA3807FDF2E}" srcId="{A1AD933C-48EF-43E4-AD02-30955BECC99C}" destId="{50668833-AA52-4997-87AC-81399F1ACFDF}" srcOrd="1" destOrd="0" parTransId="{85C20AA5-36A2-44CA-AC64-40672CD8ED84}" sibTransId="{642E5360-BDC1-485E-AC05-46A1C979B873}"/>
    <dgm:cxn modelId="{741D8A59-02EB-42BE-A679-F68FE1443222}" type="presOf" srcId="{EE025DF9-878C-4BE3-8516-02E01EFCB251}" destId="{7F9F9F17-562A-4BBF-B54D-AC94BABA80B0}" srcOrd="0" destOrd="3" presId="urn:microsoft.com/office/officeart/2005/8/layout/hList1"/>
    <dgm:cxn modelId="{1B7D11A1-C302-4C5A-A5AE-B0830D0F4719}" srcId="{A1AD933C-48EF-43E4-AD02-30955BECC99C}" destId="{5B21C4DB-6170-40F5-AB6B-D65E4BBE1B7E}" srcOrd="0" destOrd="0" parTransId="{DA8F902F-F796-4451-9B76-6A5CAA689BE2}" sibTransId="{8760EAD9-7807-4C2E-B102-38A0360D6B42}"/>
    <dgm:cxn modelId="{6318A479-0F3D-4765-BBFB-3698B77CF125}" type="presOf" srcId="{DA8DD7DD-0A78-4756-9919-15B99795B09B}" destId="{89E45718-D3B0-461A-A463-4A81C1D4CEB7}" srcOrd="0" destOrd="1" presId="urn:microsoft.com/office/officeart/2005/8/layout/hList1"/>
    <dgm:cxn modelId="{48860639-0ED3-45ED-BB82-26E71FFB0AEF}" type="presOf" srcId="{A1F676E2-596A-4A74-951A-4DE577C98840}" destId="{7F9F9F17-562A-4BBF-B54D-AC94BABA80B0}" srcOrd="0" destOrd="1" presId="urn:microsoft.com/office/officeart/2005/8/layout/hList1"/>
    <dgm:cxn modelId="{03C9E489-4B66-4399-9106-23089F508430}" type="presOf" srcId="{50668833-AA52-4997-87AC-81399F1ACFDF}" destId="{E9549E89-4E9E-4B4E-93DA-EABFC0C637B7}" srcOrd="0" destOrd="0" presId="urn:microsoft.com/office/officeart/2005/8/layout/hList1"/>
    <dgm:cxn modelId="{78D2BC9E-7C05-4D6E-956E-65B1478869ED}" srcId="{5B21C4DB-6170-40F5-AB6B-D65E4BBE1B7E}" destId="{3DD67959-B712-4805-8333-718975D64C24}" srcOrd="1" destOrd="0" parTransId="{82F2B876-9191-404D-992A-5FEB4EDAD6FD}" sibTransId="{202DACDE-411A-439C-8E28-D87303E75591}"/>
    <dgm:cxn modelId="{311B38BA-B7A5-4211-9219-3A32C6038CFB}" type="presParOf" srcId="{BB92A6F8-8DAE-4961-84BF-423AFD145BC7}" destId="{19397EFD-B08F-4FB3-B63F-419D6349CE08}" srcOrd="0" destOrd="0" presId="urn:microsoft.com/office/officeart/2005/8/layout/hList1"/>
    <dgm:cxn modelId="{107001F8-D172-4EE9-BB37-E15C18613B87}" type="presParOf" srcId="{19397EFD-B08F-4FB3-B63F-419D6349CE08}" destId="{02C0BEBE-F57A-40FB-BE47-000833D2FB04}" srcOrd="0" destOrd="0" presId="urn:microsoft.com/office/officeart/2005/8/layout/hList1"/>
    <dgm:cxn modelId="{36CABEDC-2CDD-4B00-931D-543C15CC9E55}" type="presParOf" srcId="{19397EFD-B08F-4FB3-B63F-419D6349CE08}" destId="{99F1A563-E151-4312-AE75-5B35EB3E544F}" srcOrd="1" destOrd="0" presId="urn:microsoft.com/office/officeart/2005/8/layout/hList1"/>
    <dgm:cxn modelId="{16DE4A48-E00B-4AC3-BB6B-CA3100B2BEB6}" type="presParOf" srcId="{BB92A6F8-8DAE-4961-84BF-423AFD145BC7}" destId="{B4FE1A7C-1A64-4F48-9D7C-6FC82D0035F3}" srcOrd="1" destOrd="0" presId="urn:microsoft.com/office/officeart/2005/8/layout/hList1"/>
    <dgm:cxn modelId="{0C7FA887-9484-4831-9659-411C371B21C4}" type="presParOf" srcId="{BB92A6F8-8DAE-4961-84BF-423AFD145BC7}" destId="{3D6368F8-4522-4E40-9C19-85AE776F7985}" srcOrd="2" destOrd="0" presId="urn:microsoft.com/office/officeart/2005/8/layout/hList1"/>
    <dgm:cxn modelId="{6203F834-398D-408A-927E-C3D6629202A9}" type="presParOf" srcId="{3D6368F8-4522-4E40-9C19-85AE776F7985}" destId="{E9549E89-4E9E-4B4E-93DA-EABFC0C637B7}" srcOrd="0" destOrd="0" presId="urn:microsoft.com/office/officeart/2005/8/layout/hList1"/>
    <dgm:cxn modelId="{985540E1-C8B1-403B-9109-9129187B8A55}" type="presParOf" srcId="{3D6368F8-4522-4E40-9C19-85AE776F7985}" destId="{89E45718-D3B0-461A-A463-4A81C1D4CEB7}" srcOrd="1" destOrd="0" presId="urn:microsoft.com/office/officeart/2005/8/layout/hList1"/>
    <dgm:cxn modelId="{CF7B8BBB-CACA-4E7F-8175-3EE6D695CF3D}" type="presParOf" srcId="{BB92A6F8-8DAE-4961-84BF-423AFD145BC7}" destId="{7DDC8B53-D091-4F2C-AFE4-895F82873830}" srcOrd="3" destOrd="0" presId="urn:microsoft.com/office/officeart/2005/8/layout/hList1"/>
    <dgm:cxn modelId="{C5524460-E224-4E42-98CF-E6661792CEAF}" type="presParOf" srcId="{BB92A6F8-8DAE-4961-84BF-423AFD145BC7}" destId="{692BB398-20BD-4A2C-90D8-21855706F5BC}" srcOrd="4" destOrd="0" presId="urn:microsoft.com/office/officeart/2005/8/layout/hList1"/>
    <dgm:cxn modelId="{191888EB-04D3-44DD-97BA-B0D2EBFAB9F5}" type="presParOf" srcId="{692BB398-20BD-4A2C-90D8-21855706F5BC}" destId="{002F6740-E72E-4888-9911-6260EFC4321E}" srcOrd="0" destOrd="0" presId="urn:microsoft.com/office/officeart/2005/8/layout/hList1"/>
    <dgm:cxn modelId="{426AB486-7291-4F96-B1F6-9DA3A3F47FDD}" type="presParOf" srcId="{692BB398-20BD-4A2C-90D8-21855706F5BC}" destId="{7F9F9F17-562A-4BBF-B54D-AC94BABA80B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010195-D7AB-4462-9930-47D8A055EEB8}" type="doc">
      <dgm:prSet loTypeId="urn:microsoft.com/office/officeart/2005/8/layout/funnel1" loCatId="relationship" qsTypeId="urn:microsoft.com/office/officeart/2005/8/quickstyle/simple1" qsCatId="simple" csTypeId="urn:microsoft.com/office/officeart/2005/8/colors/colorful5" csCatId="colorful" phldr="1"/>
      <dgm:spPr/>
      <dgm:t>
        <a:bodyPr/>
        <a:lstStyle/>
        <a:p>
          <a:endParaRPr lang="fr-FR"/>
        </a:p>
      </dgm:t>
    </dgm:pt>
    <dgm:pt modelId="{00A7921D-CD96-4763-A28E-2E880CE72463}">
      <dgm:prSet phldrT="[Texte]"/>
      <dgm:spPr/>
      <dgm:t>
        <a:bodyPr/>
        <a:lstStyle/>
        <a:p>
          <a:r>
            <a:rPr lang="fr-FR" dirty="0" err="1" smtClean="0"/>
            <a:t>Increase</a:t>
          </a:r>
          <a:r>
            <a:rPr lang="fr-FR" dirty="0" smtClean="0"/>
            <a:t> </a:t>
          </a:r>
          <a:r>
            <a:rPr lang="fr-FR" dirty="0" err="1" smtClean="0"/>
            <a:t>income</a:t>
          </a:r>
          <a:endParaRPr lang="fr-FR" dirty="0"/>
        </a:p>
      </dgm:t>
    </dgm:pt>
    <dgm:pt modelId="{8C64C625-2ED4-47C0-B393-A6E028ABC8E6}" type="parTrans" cxnId="{47C6BA83-5AF4-4D5D-BC64-FDE4278E546A}">
      <dgm:prSet/>
      <dgm:spPr/>
      <dgm:t>
        <a:bodyPr/>
        <a:lstStyle/>
        <a:p>
          <a:endParaRPr lang="fr-FR"/>
        </a:p>
      </dgm:t>
    </dgm:pt>
    <dgm:pt modelId="{46143456-09D8-461C-8129-3F9DE99353AC}" type="sibTrans" cxnId="{47C6BA83-5AF4-4D5D-BC64-FDE4278E546A}">
      <dgm:prSet/>
      <dgm:spPr/>
      <dgm:t>
        <a:bodyPr/>
        <a:lstStyle/>
        <a:p>
          <a:endParaRPr lang="fr-FR"/>
        </a:p>
      </dgm:t>
    </dgm:pt>
    <dgm:pt modelId="{CF0F6F04-2162-487A-BC73-CA6092A3FFF3}">
      <dgm:prSet phldrT="[Texte]"/>
      <dgm:spPr/>
      <dgm:t>
        <a:bodyPr/>
        <a:lstStyle/>
        <a:p>
          <a:r>
            <a:rPr lang="fr-FR" dirty="0" smtClean="0"/>
            <a:t>Secure </a:t>
          </a:r>
          <a:r>
            <a:rPr lang="fr-FR" dirty="0" err="1" smtClean="0"/>
            <a:t>income</a:t>
          </a:r>
          <a:endParaRPr lang="fr-FR" dirty="0"/>
        </a:p>
      </dgm:t>
    </dgm:pt>
    <dgm:pt modelId="{879335BA-7D04-415B-8595-DFD1F81AF6F3}" type="parTrans" cxnId="{A5592B55-53CC-4EE1-9903-58651C134085}">
      <dgm:prSet/>
      <dgm:spPr/>
      <dgm:t>
        <a:bodyPr/>
        <a:lstStyle/>
        <a:p>
          <a:endParaRPr lang="fr-FR"/>
        </a:p>
      </dgm:t>
    </dgm:pt>
    <dgm:pt modelId="{679C89BF-9008-4358-8790-D78DD1E5A8CB}" type="sibTrans" cxnId="{A5592B55-53CC-4EE1-9903-58651C134085}">
      <dgm:prSet/>
      <dgm:spPr/>
      <dgm:t>
        <a:bodyPr/>
        <a:lstStyle/>
        <a:p>
          <a:endParaRPr lang="fr-FR"/>
        </a:p>
      </dgm:t>
    </dgm:pt>
    <dgm:pt modelId="{C6D5BC77-7E52-4A27-8715-4DC1FC348275}">
      <dgm:prSet phldrT="[Texte]"/>
      <dgm:spPr/>
      <dgm:t>
        <a:bodyPr/>
        <a:lstStyle/>
        <a:p>
          <a:r>
            <a:rPr lang="fr-FR" dirty="0" smtClean="0"/>
            <a:t>            </a:t>
          </a:r>
          <a:r>
            <a:rPr lang="fr-FR" dirty="0" err="1" smtClean="0"/>
            <a:t>Improve</a:t>
          </a:r>
          <a:r>
            <a:rPr lang="fr-FR" dirty="0" smtClean="0"/>
            <a:t> social inclusion</a:t>
          </a:r>
          <a:endParaRPr lang="fr-FR" dirty="0"/>
        </a:p>
      </dgm:t>
    </dgm:pt>
    <dgm:pt modelId="{67D92021-4A5C-4A49-841B-3008913A19B9}" type="parTrans" cxnId="{12158E49-7ECB-45D3-B624-BD4006B2831D}">
      <dgm:prSet/>
      <dgm:spPr/>
      <dgm:t>
        <a:bodyPr/>
        <a:lstStyle/>
        <a:p>
          <a:endParaRPr lang="fr-FR"/>
        </a:p>
      </dgm:t>
    </dgm:pt>
    <dgm:pt modelId="{9A67D17A-864B-4372-A7A7-FA8F3F561EBC}" type="sibTrans" cxnId="{12158E49-7ECB-45D3-B624-BD4006B2831D}">
      <dgm:prSet/>
      <dgm:spPr/>
      <dgm:t>
        <a:bodyPr/>
        <a:lstStyle/>
        <a:p>
          <a:endParaRPr lang="fr-FR"/>
        </a:p>
      </dgm:t>
    </dgm:pt>
    <dgm:pt modelId="{6D13A638-5090-4B0C-9CAF-524ADCAC3A68}">
      <dgm:prSet phldrT="[Texte]" custT="1"/>
      <dgm:spPr/>
      <dgm:t>
        <a:bodyPr/>
        <a:lstStyle/>
        <a:p>
          <a:r>
            <a:rPr lang="fr-FR" sz="1100" dirty="0" err="1" smtClean="0"/>
            <a:t>Improve</a:t>
          </a:r>
          <a:r>
            <a:rPr lang="fr-FR" sz="1100" dirty="0" smtClean="0"/>
            <a:t> </a:t>
          </a:r>
          <a:r>
            <a:rPr lang="fr-FR" sz="1100" dirty="0" err="1" smtClean="0"/>
            <a:t>socio-economic</a:t>
          </a:r>
          <a:r>
            <a:rPr lang="fr-FR" sz="1100" dirty="0" smtClean="0"/>
            <a:t> </a:t>
          </a:r>
          <a:r>
            <a:rPr lang="fr-FR" sz="1100" dirty="0" err="1" smtClean="0"/>
            <a:t>status</a:t>
          </a:r>
          <a:r>
            <a:rPr lang="fr-FR" sz="1100" dirty="0" smtClean="0"/>
            <a:t> and </a:t>
          </a:r>
          <a:r>
            <a:rPr lang="fr-FR" sz="1100" dirty="0" err="1" smtClean="0"/>
            <a:t>autonomy</a:t>
          </a:r>
          <a:endParaRPr lang="fr-FR" sz="1100" dirty="0"/>
        </a:p>
      </dgm:t>
    </dgm:pt>
    <dgm:pt modelId="{F39ABD39-24C8-41F6-8D4F-5A6119E93F15}" type="parTrans" cxnId="{96092D14-1B39-4F0E-9377-352FE8853ED3}">
      <dgm:prSet/>
      <dgm:spPr/>
      <dgm:t>
        <a:bodyPr/>
        <a:lstStyle/>
        <a:p>
          <a:endParaRPr lang="fr-FR"/>
        </a:p>
      </dgm:t>
    </dgm:pt>
    <dgm:pt modelId="{F9468406-0800-4C01-A592-DD626BC1FA09}" type="sibTrans" cxnId="{96092D14-1B39-4F0E-9377-352FE8853ED3}">
      <dgm:prSet/>
      <dgm:spPr/>
      <dgm:t>
        <a:bodyPr/>
        <a:lstStyle/>
        <a:p>
          <a:endParaRPr lang="fr-FR"/>
        </a:p>
      </dgm:t>
    </dgm:pt>
    <dgm:pt modelId="{8EBCD48E-C98F-4FFA-8B23-F0A87FE8D9F7}" type="pres">
      <dgm:prSet presAssocID="{1C010195-D7AB-4462-9930-47D8A055EEB8}" presName="Name0" presStyleCnt="0">
        <dgm:presLayoutVars>
          <dgm:chMax val="4"/>
          <dgm:resizeHandles val="exact"/>
        </dgm:presLayoutVars>
      </dgm:prSet>
      <dgm:spPr/>
      <dgm:t>
        <a:bodyPr/>
        <a:lstStyle/>
        <a:p>
          <a:endParaRPr lang="fr-FR"/>
        </a:p>
      </dgm:t>
    </dgm:pt>
    <dgm:pt modelId="{6300C498-A05D-437D-8A42-34CF9F9A2776}" type="pres">
      <dgm:prSet presAssocID="{1C010195-D7AB-4462-9930-47D8A055EEB8}" presName="ellipse" presStyleLbl="trBgShp" presStyleIdx="0" presStyleCnt="1"/>
      <dgm:spPr/>
    </dgm:pt>
    <dgm:pt modelId="{361EFF4C-EF87-48B2-B62D-EDCABFCF8000}" type="pres">
      <dgm:prSet presAssocID="{1C010195-D7AB-4462-9930-47D8A055EEB8}" presName="arrow1" presStyleLbl="fgShp" presStyleIdx="0" presStyleCnt="1"/>
      <dgm:spPr/>
    </dgm:pt>
    <dgm:pt modelId="{FB4A0273-A7E1-4517-9C8E-E9D93E2CE519}" type="pres">
      <dgm:prSet presAssocID="{1C010195-D7AB-4462-9930-47D8A055EEB8}" presName="rectangle" presStyleLbl="revTx" presStyleIdx="0" presStyleCnt="1">
        <dgm:presLayoutVars>
          <dgm:bulletEnabled val="1"/>
        </dgm:presLayoutVars>
      </dgm:prSet>
      <dgm:spPr/>
      <dgm:t>
        <a:bodyPr/>
        <a:lstStyle/>
        <a:p>
          <a:endParaRPr lang="fr-FR"/>
        </a:p>
      </dgm:t>
    </dgm:pt>
    <dgm:pt modelId="{3D4480EC-DA80-4ECE-B2E2-740B93B57999}" type="pres">
      <dgm:prSet presAssocID="{CF0F6F04-2162-487A-BC73-CA6092A3FFF3}" presName="item1" presStyleLbl="node1" presStyleIdx="0" presStyleCnt="3" custScaleX="144612" custScaleY="138130">
        <dgm:presLayoutVars>
          <dgm:bulletEnabled val="1"/>
        </dgm:presLayoutVars>
      </dgm:prSet>
      <dgm:spPr/>
      <dgm:t>
        <a:bodyPr/>
        <a:lstStyle/>
        <a:p>
          <a:endParaRPr lang="fr-FR"/>
        </a:p>
      </dgm:t>
    </dgm:pt>
    <dgm:pt modelId="{F3AA78D3-A55D-4AAD-BE43-363E49BF8FE6}" type="pres">
      <dgm:prSet presAssocID="{C6D5BC77-7E52-4A27-8715-4DC1FC348275}" presName="item2" presStyleLbl="node1" presStyleIdx="1" presStyleCnt="3" custScaleX="138939" custScaleY="127672">
        <dgm:presLayoutVars>
          <dgm:bulletEnabled val="1"/>
        </dgm:presLayoutVars>
      </dgm:prSet>
      <dgm:spPr/>
      <dgm:t>
        <a:bodyPr/>
        <a:lstStyle/>
        <a:p>
          <a:endParaRPr lang="fr-FR"/>
        </a:p>
      </dgm:t>
    </dgm:pt>
    <dgm:pt modelId="{E92FF4D6-8318-4A88-8FD0-8DCCA14940E1}" type="pres">
      <dgm:prSet presAssocID="{6D13A638-5090-4B0C-9CAF-524ADCAC3A68}" presName="item3" presStyleLbl="node1" presStyleIdx="2" presStyleCnt="3" custScaleX="145757" custScaleY="135902">
        <dgm:presLayoutVars>
          <dgm:bulletEnabled val="1"/>
        </dgm:presLayoutVars>
      </dgm:prSet>
      <dgm:spPr/>
      <dgm:t>
        <a:bodyPr/>
        <a:lstStyle/>
        <a:p>
          <a:endParaRPr lang="fr-FR"/>
        </a:p>
      </dgm:t>
    </dgm:pt>
    <dgm:pt modelId="{F7B0E312-E1D7-4A8E-B79F-1A8F8793FEB0}" type="pres">
      <dgm:prSet presAssocID="{1C010195-D7AB-4462-9930-47D8A055EEB8}" presName="funnel" presStyleLbl="trAlignAcc1" presStyleIdx="0" presStyleCnt="1" custLinFactNeighborX="192"/>
      <dgm:spPr/>
    </dgm:pt>
  </dgm:ptLst>
  <dgm:cxnLst>
    <dgm:cxn modelId="{5E9A1FC5-4BED-4A76-9AE5-AE515B230FA9}" type="presOf" srcId="{00A7921D-CD96-4763-A28E-2E880CE72463}" destId="{E92FF4D6-8318-4A88-8FD0-8DCCA14940E1}" srcOrd="0" destOrd="0" presId="urn:microsoft.com/office/officeart/2005/8/layout/funnel1"/>
    <dgm:cxn modelId="{A5592B55-53CC-4EE1-9903-58651C134085}" srcId="{1C010195-D7AB-4462-9930-47D8A055EEB8}" destId="{CF0F6F04-2162-487A-BC73-CA6092A3FFF3}" srcOrd="1" destOrd="0" parTransId="{879335BA-7D04-415B-8595-DFD1F81AF6F3}" sibTransId="{679C89BF-9008-4358-8790-D78DD1E5A8CB}"/>
    <dgm:cxn modelId="{0B6C05F0-1D01-4EED-80D9-415A0338A5FD}" type="presOf" srcId="{6D13A638-5090-4B0C-9CAF-524ADCAC3A68}" destId="{FB4A0273-A7E1-4517-9C8E-E9D93E2CE519}" srcOrd="0" destOrd="0" presId="urn:microsoft.com/office/officeart/2005/8/layout/funnel1"/>
    <dgm:cxn modelId="{47C6BA83-5AF4-4D5D-BC64-FDE4278E546A}" srcId="{1C010195-D7AB-4462-9930-47D8A055EEB8}" destId="{00A7921D-CD96-4763-A28E-2E880CE72463}" srcOrd="0" destOrd="0" parTransId="{8C64C625-2ED4-47C0-B393-A6E028ABC8E6}" sibTransId="{46143456-09D8-461C-8129-3F9DE99353AC}"/>
    <dgm:cxn modelId="{96092D14-1B39-4F0E-9377-352FE8853ED3}" srcId="{1C010195-D7AB-4462-9930-47D8A055EEB8}" destId="{6D13A638-5090-4B0C-9CAF-524ADCAC3A68}" srcOrd="3" destOrd="0" parTransId="{F39ABD39-24C8-41F6-8D4F-5A6119E93F15}" sibTransId="{F9468406-0800-4C01-A592-DD626BC1FA09}"/>
    <dgm:cxn modelId="{8D290E07-50F6-416E-AEF2-D0DE5284ACF4}" type="presOf" srcId="{C6D5BC77-7E52-4A27-8715-4DC1FC348275}" destId="{3D4480EC-DA80-4ECE-B2E2-740B93B57999}" srcOrd="0" destOrd="0" presId="urn:microsoft.com/office/officeart/2005/8/layout/funnel1"/>
    <dgm:cxn modelId="{767FB4A5-F8E5-42CD-BF8D-0913D36525DE}" type="presOf" srcId="{1C010195-D7AB-4462-9930-47D8A055EEB8}" destId="{8EBCD48E-C98F-4FFA-8B23-F0A87FE8D9F7}" srcOrd="0" destOrd="0" presId="urn:microsoft.com/office/officeart/2005/8/layout/funnel1"/>
    <dgm:cxn modelId="{12158E49-7ECB-45D3-B624-BD4006B2831D}" srcId="{1C010195-D7AB-4462-9930-47D8A055EEB8}" destId="{C6D5BC77-7E52-4A27-8715-4DC1FC348275}" srcOrd="2" destOrd="0" parTransId="{67D92021-4A5C-4A49-841B-3008913A19B9}" sibTransId="{9A67D17A-864B-4372-A7A7-FA8F3F561EBC}"/>
    <dgm:cxn modelId="{89F83B31-81DD-47EF-8CCF-342E25AC98C3}" type="presOf" srcId="{CF0F6F04-2162-487A-BC73-CA6092A3FFF3}" destId="{F3AA78D3-A55D-4AAD-BE43-363E49BF8FE6}" srcOrd="0" destOrd="0" presId="urn:microsoft.com/office/officeart/2005/8/layout/funnel1"/>
    <dgm:cxn modelId="{A48EB24D-16DA-424F-AC07-6DCD4315039C}" type="presParOf" srcId="{8EBCD48E-C98F-4FFA-8B23-F0A87FE8D9F7}" destId="{6300C498-A05D-437D-8A42-34CF9F9A2776}" srcOrd="0" destOrd="0" presId="urn:microsoft.com/office/officeart/2005/8/layout/funnel1"/>
    <dgm:cxn modelId="{310C72EC-F27C-4D62-9C75-DE4B9A01B2A8}" type="presParOf" srcId="{8EBCD48E-C98F-4FFA-8B23-F0A87FE8D9F7}" destId="{361EFF4C-EF87-48B2-B62D-EDCABFCF8000}" srcOrd="1" destOrd="0" presId="urn:microsoft.com/office/officeart/2005/8/layout/funnel1"/>
    <dgm:cxn modelId="{CA477B4E-907D-4413-BFC0-92037834FC44}" type="presParOf" srcId="{8EBCD48E-C98F-4FFA-8B23-F0A87FE8D9F7}" destId="{FB4A0273-A7E1-4517-9C8E-E9D93E2CE519}" srcOrd="2" destOrd="0" presId="urn:microsoft.com/office/officeart/2005/8/layout/funnel1"/>
    <dgm:cxn modelId="{5A4F4FC3-9662-4394-A8BB-004C78EED532}" type="presParOf" srcId="{8EBCD48E-C98F-4FFA-8B23-F0A87FE8D9F7}" destId="{3D4480EC-DA80-4ECE-B2E2-740B93B57999}" srcOrd="3" destOrd="0" presId="urn:microsoft.com/office/officeart/2005/8/layout/funnel1"/>
    <dgm:cxn modelId="{BC803CCD-2F6A-4599-9E9E-F4FB295D517A}" type="presParOf" srcId="{8EBCD48E-C98F-4FFA-8B23-F0A87FE8D9F7}" destId="{F3AA78D3-A55D-4AAD-BE43-363E49BF8FE6}" srcOrd="4" destOrd="0" presId="urn:microsoft.com/office/officeart/2005/8/layout/funnel1"/>
    <dgm:cxn modelId="{8ACA0407-34DA-4085-ACFB-4F8AF16AFA88}" type="presParOf" srcId="{8EBCD48E-C98F-4FFA-8B23-F0A87FE8D9F7}" destId="{E92FF4D6-8318-4A88-8FD0-8DCCA14940E1}" srcOrd="5" destOrd="0" presId="urn:microsoft.com/office/officeart/2005/8/layout/funnel1"/>
    <dgm:cxn modelId="{E3867052-48B3-47E2-A4C8-404785658BF5}" type="presParOf" srcId="{8EBCD48E-C98F-4FFA-8B23-F0A87FE8D9F7}" destId="{F7B0E312-E1D7-4A8E-B79F-1A8F8793FEB0}"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0BEBE-F57A-40FB-BE47-000833D2FB04}">
      <dsp:nvSpPr>
        <dsp:cNvPr id="0" name=""/>
        <dsp:cNvSpPr/>
      </dsp:nvSpPr>
      <dsp:spPr>
        <a:xfrm>
          <a:off x="2571" y="58814"/>
          <a:ext cx="2507456" cy="403200"/>
        </a:xfrm>
        <a:prstGeom prst="rect">
          <a:avLst/>
        </a:prstGeom>
        <a:solidFill>
          <a:schemeClr val="accent5">
            <a:hueOff val="0"/>
            <a:satOff val="0"/>
            <a:lumOff val="0"/>
            <a:alphaOff val="0"/>
          </a:schemeClr>
        </a:solidFill>
        <a:ln w="55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ECONOMY</a:t>
          </a:r>
          <a:endParaRPr lang="en-US" sz="1400" kern="1200" dirty="0">
            <a:solidFill>
              <a:schemeClr val="bg1"/>
            </a:solidFill>
          </a:endParaRPr>
        </a:p>
      </dsp:txBody>
      <dsp:txXfrm>
        <a:off x="2571" y="58814"/>
        <a:ext cx="2507456" cy="403200"/>
      </dsp:txXfrm>
    </dsp:sp>
    <dsp:sp modelId="{99F1A563-E151-4312-AE75-5B35EB3E544F}">
      <dsp:nvSpPr>
        <dsp:cNvPr id="0" name=""/>
        <dsp:cNvSpPr/>
      </dsp:nvSpPr>
      <dsp:spPr>
        <a:xfrm>
          <a:off x="2571" y="462014"/>
          <a:ext cx="2507456" cy="3408260"/>
        </a:xfrm>
        <a:prstGeom prst="rect">
          <a:avLst/>
        </a:prstGeom>
        <a:solidFill>
          <a:schemeClr val="accent5">
            <a:tint val="40000"/>
            <a:alpha val="90000"/>
            <a:hueOff val="0"/>
            <a:satOff val="0"/>
            <a:lumOff val="0"/>
            <a:alphaOff val="0"/>
          </a:schemeClr>
        </a:solidFill>
        <a:ln w="55000" cap="flat" cmpd="thickThin"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solidFill>
            </a:rPr>
            <a:t>Difficulty to access to vocational training and formal employment</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Insufficient capital to invest in activities</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Low access to formal banking system (</a:t>
          </a:r>
          <a:r>
            <a:rPr lang="en-US" sz="1400" kern="1200" dirty="0" err="1" smtClean="0">
              <a:solidFill>
                <a:schemeClr val="tx1"/>
              </a:solidFill>
            </a:rPr>
            <a:t>loan&amp;savings</a:t>
          </a:r>
          <a:r>
            <a:rPr lang="en-US" sz="1400" kern="1200" dirty="0" smtClean="0">
              <a:solidFill>
                <a:schemeClr val="tx1"/>
              </a:solidFill>
            </a:rPr>
            <a:t>)</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Precariousness of informal activities (low and irregular income)</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Higher risk of failure</a:t>
          </a:r>
          <a:endParaRPr lang="en-US" sz="1400" kern="1200" dirty="0">
            <a:solidFill>
              <a:schemeClr val="tx1"/>
            </a:solidFill>
          </a:endParaRPr>
        </a:p>
      </dsp:txBody>
      <dsp:txXfrm>
        <a:off x="2571" y="462014"/>
        <a:ext cx="2507456" cy="3408260"/>
      </dsp:txXfrm>
    </dsp:sp>
    <dsp:sp modelId="{E9549E89-4E9E-4B4E-93DA-EABFC0C637B7}">
      <dsp:nvSpPr>
        <dsp:cNvPr id="0" name=""/>
        <dsp:cNvSpPr/>
      </dsp:nvSpPr>
      <dsp:spPr>
        <a:xfrm>
          <a:off x="2861071" y="58814"/>
          <a:ext cx="2507456" cy="403200"/>
        </a:xfrm>
        <a:prstGeom prst="rect">
          <a:avLst/>
        </a:prstGeom>
        <a:solidFill>
          <a:schemeClr val="accent5">
            <a:hueOff val="3359277"/>
            <a:satOff val="4740"/>
            <a:lumOff val="-588"/>
            <a:alphaOff val="0"/>
          </a:schemeClr>
        </a:solidFill>
        <a:ln w="55000" cap="flat" cmpd="thickThin" algn="ctr">
          <a:solidFill>
            <a:schemeClr val="accent5">
              <a:hueOff val="3359277"/>
              <a:satOff val="4740"/>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HEALTH</a:t>
          </a:r>
          <a:endParaRPr lang="en-US" sz="1400" kern="1200" dirty="0">
            <a:solidFill>
              <a:schemeClr val="bg1"/>
            </a:solidFill>
          </a:endParaRPr>
        </a:p>
      </dsp:txBody>
      <dsp:txXfrm>
        <a:off x="2861071" y="58814"/>
        <a:ext cx="2507456" cy="403200"/>
      </dsp:txXfrm>
    </dsp:sp>
    <dsp:sp modelId="{89E45718-D3B0-461A-A463-4A81C1D4CEB7}">
      <dsp:nvSpPr>
        <dsp:cNvPr id="0" name=""/>
        <dsp:cNvSpPr/>
      </dsp:nvSpPr>
      <dsp:spPr>
        <a:xfrm>
          <a:off x="2861071" y="472170"/>
          <a:ext cx="2507456" cy="3408260"/>
        </a:xfrm>
        <a:prstGeom prst="rect">
          <a:avLst/>
        </a:prstGeom>
        <a:solidFill>
          <a:schemeClr val="accent5">
            <a:tint val="40000"/>
            <a:alpha val="90000"/>
            <a:hueOff val="3439670"/>
            <a:satOff val="1139"/>
            <a:lumOff val="-8"/>
            <a:alphaOff val="0"/>
          </a:schemeClr>
        </a:solidFill>
        <a:ln w="55000" cap="flat" cmpd="thickThin" algn="ctr">
          <a:solidFill>
            <a:schemeClr val="accent5">
              <a:tint val="40000"/>
              <a:alpha val="90000"/>
              <a:hueOff val="3439670"/>
              <a:satOff val="1139"/>
              <a:lumOff val="-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u="none" kern="1200" dirty="0" smtClean="0">
              <a:solidFill>
                <a:schemeClr val="tx1"/>
              </a:solidFill>
            </a:rPr>
            <a:t>In case of major health problem</a:t>
          </a:r>
          <a:endParaRPr lang="en-US" sz="1400" u="none" kern="1200" dirty="0">
            <a:solidFill>
              <a:schemeClr val="tx1"/>
            </a:solidFill>
          </a:endParaRPr>
        </a:p>
        <a:p>
          <a:pPr marL="228600" lvl="2" indent="-114300" algn="l" defTabSz="533400">
            <a:lnSpc>
              <a:spcPct val="90000"/>
            </a:lnSpc>
            <a:spcBef>
              <a:spcPct val="0"/>
            </a:spcBef>
            <a:spcAft>
              <a:spcPct val="15000"/>
            </a:spcAft>
            <a:buChar char="••"/>
          </a:pPr>
          <a:r>
            <a:rPr lang="en-US" sz="1200" i="1" kern="1200" dirty="0" smtClean="0">
              <a:solidFill>
                <a:schemeClr val="tx1"/>
              </a:solidFill>
            </a:rPr>
            <a:t>Efforts achieved are ruined as a consequence of capital selling, use of savings</a:t>
          </a:r>
          <a:endParaRPr lang="en-US" sz="1200" i="1" kern="1200" dirty="0">
            <a:solidFill>
              <a:schemeClr val="tx1"/>
            </a:solidFill>
          </a:endParaRPr>
        </a:p>
        <a:p>
          <a:pPr marL="228600" lvl="2" indent="-114300" algn="l" defTabSz="533400">
            <a:lnSpc>
              <a:spcPct val="90000"/>
            </a:lnSpc>
            <a:spcBef>
              <a:spcPct val="0"/>
            </a:spcBef>
            <a:spcAft>
              <a:spcPct val="15000"/>
            </a:spcAft>
            <a:buChar char="••"/>
          </a:pPr>
          <a:r>
            <a:rPr lang="en-US" sz="1200" i="1" kern="1200" dirty="0" smtClean="0">
              <a:solidFill>
                <a:schemeClr val="tx1"/>
              </a:solidFill>
            </a:rPr>
            <a:t>Poverty increase</a:t>
          </a:r>
          <a:endParaRPr lang="en-US" sz="1200" i="1"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For primary health care</a:t>
          </a:r>
          <a:endParaRPr lang="en-US" sz="1400" kern="1200" dirty="0">
            <a:solidFill>
              <a:schemeClr val="tx1"/>
            </a:solidFill>
          </a:endParaRPr>
        </a:p>
        <a:p>
          <a:pPr marL="228600" lvl="2" indent="-114300" algn="l" defTabSz="533400" rtl="0">
            <a:lnSpc>
              <a:spcPct val="90000"/>
            </a:lnSpc>
            <a:spcBef>
              <a:spcPct val="0"/>
            </a:spcBef>
            <a:spcAft>
              <a:spcPct val="15000"/>
            </a:spcAft>
            <a:buChar char="••"/>
          </a:pPr>
          <a:r>
            <a:rPr lang="fr-FR" sz="1200" i="1" kern="1200" dirty="0" err="1" smtClean="0">
              <a:solidFill>
                <a:schemeClr val="tx1"/>
              </a:solidFill>
            </a:rPr>
            <a:t>Priority</a:t>
          </a:r>
          <a:r>
            <a:rPr lang="fr-FR" sz="1200" i="1" kern="1200" dirty="0" smtClean="0">
              <a:solidFill>
                <a:schemeClr val="tx1"/>
              </a:solidFill>
            </a:rPr>
            <a:t> </a:t>
          </a:r>
          <a:r>
            <a:rPr lang="fr-FR" sz="1200" i="1" kern="1200" dirty="0" err="1" smtClean="0">
              <a:solidFill>
                <a:schemeClr val="tx1"/>
              </a:solidFill>
            </a:rPr>
            <a:t>given</a:t>
          </a:r>
          <a:r>
            <a:rPr lang="fr-FR" sz="1200" i="1" kern="1200" dirty="0" smtClean="0">
              <a:solidFill>
                <a:schemeClr val="tx1"/>
              </a:solidFill>
            </a:rPr>
            <a:t> to </a:t>
          </a:r>
          <a:r>
            <a:rPr lang="fr-FR" sz="1200" i="1" kern="1200" dirty="0" err="1" smtClean="0">
              <a:solidFill>
                <a:schemeClr val="tx1"/>
              </a:solidFill>
            </a:rPr>
            <a:t>food</a:t>
          </a:r>
          <a:endParaRPr lang="en-US" sz="1200" i="1" kern="1200" dirty="0">
            <a:solidFill>
              <a:schemeClr val="tx1"/>
            </a:solidFill>
          </a:endParaRPr>
        </a:p>
        <a:p>
          <a:pPr marL="228600" lvl="2" indent="-114300" algn="l" defTabSz="533400" rtl="0">
            <a:lnSpc>
              <a:spcPct val="90000"/>
            </a:lnSpc>
            <a:spcBef>
              <a:spcPct val="0"/>
            </a:spcBef>
            <a:spcAft>
              <a:spcPct val="15000"/>
            </a:spcAft>
            <a:buChar char="••"/>
          </a:pPr>
          <a:r>
            <a:rPr lang="en-US" sz="1200" i="1" kern="1200" dirty="0" smtClean="0">
              <a:solidFill>
                <a:schemeClr val="tx1"/>
              </a:solidFill>
            </a:rPr>
            <a:t>Lack of information about access , quality and "real price" of health care</a:t>
          </a:r>
          <a:endParaRPr lang="en-US" sz="1200" i="1" kern="1200" dirty="0">
            <a:solidFill>
              <a:schemeClr val="tx1"/>
            </a:solidFill>
          </a:endParaRPr>
        </a:p>
        <a:p>
          <a:pPr marL="228600" lvl="2" indent="-114300" algn="l" defTabSz="533400" rtl="0">
            <a:lnSpc>
              <a:spcPct val="90000"/>
            </a:lnSpc>
            <a:spcBef>
              <a:spcPct val="0"/>
            </a:spcBef>
            <a:spcAft>
              <a:spcPct val="15000"/>
            </a:spcAft>
            <a:buChar char="••"/>
          </a:pPr>
          <a:r>
            <a:rPr lang="fr-FR" sz="1200" i="1" kern="1200" dirty="0" err="1" smtClean="0">
              <a:solidFill>
                <a:schemeClr val="tx1"/>
              </a:solidFill>
            </a:rPr>
            <a:t>Low</a:t>
          </a:r>
          <a:r>
            <a:rPr lang="fr-FR" sz="1200" i="1" kern="1200" dirty="0" smtClean="0">
              <a:solidFill>
                <a:schemeClr val="tx1"/>
              </a:solidFill>
            </a:rPr>
            <a:t> </a:t>
          </a:r>
          <a:r>
            <a:rPr lang="fr-FR" sz="1200" i="1" kern="1200" dirty="0" err="1" smtClean="0">
              <a:solidFill>
                <a:schemeClr val="tx1"/>
              </a:solidFill>
            </a:rPr>
            <a:t>priority</a:t>
          </a:r>
          <a:r>
            <a:rPr lang="fr-FR" sz="1200" i="1" kern="1200" dirty="0" smtClean="0">
              <a:solidFill>
                <a:schemeClr val="tx1"/>
              </a:solidFill>
            </a:rPr>
            <a:t> </a:t>
          </a:r>
          <a:r>
            <a:rPr lang="fr-FR" sz="1200" i="1" kern="1200" dirty="0" err="1" smtClean="0">
              <a:solidFill>
                <a:schemeClr val="tx1"/>
              </a:solidFill>
            </a:rPr>
            <a:t>given</a:t>
          </a:r>
          <a:r>
            <a:rPr lang="fr-FR" sz="1200" i="1" kern="1200" dirty="0" smtClean="0">
              <a:solidFill>
                <a:schemeClr val="tx1"/>
              </a:solidFill>
            </a:rPr>
            <a:t> to </a:t>
          </a:r>
          <a:r>
            <a:rPr lang="fr-FR" sz="1200" i="1" kern="1200" dirty="0" err="1" smtClean="0">
              <a:solidFill>
                <a:schemeClr val="tx1"/>
              </a:solidFill>
            </a:rPr>
            <a:t>health</a:t>
          </a:r>
          <a:r>
            <a:rPr lang="fr-FR" sz="1200" i="1" kern="1200" dirty="0" smtClean="0">
              <a:solidFill>
                <a:schemeClr val="tx1"/>
              </a:solidFill>
            </a:rPr>
            <a:t> </a:t>
          </a:r>
          <a:r>
            <a:rPr lang="fr-FR" sz="1200" i="1" kern="1200" dirty="0" err="1" smtClean="0">
              <a:solidFill>
                <a:schemeClr val="tx1"/>
              </a:solidFill>
            </a:rPr>
            <a:t>insurance</a:t>
          </a:r>
          <a:endParaRPr lang="en-US" sz="1200" i="1" kern="1200" dirty="0">
            <a:solidFill>
              <a:schemeClr val="tx1"/>
            </a:solidFill>
          </a:endParaRPr>
        </a:p>
      </dsp:txBody>
      <dsp:txXfrm>
        <a:off x="2861071" y="472170"/>
        <a:ext cx="2507456" cy="3408260"/>
      </dsp:txXfrm>
    </dsp:sp>
    <dsp:sp modelId="{002F6740-E72E-4888-9911-6260EFC4321E}">
      <dsp:nvSpPr>
        <dsp:cNvPr id="0" name=""/>
        <dsp:cNvSpPr/>
      </dsp:nvSpPr>
      <dsp:spPr>
        <a:xfrm>
          <a:off x="5719571" y="58814"/>
          <a:ext cx="2507456" cy="403200"/>
        </a:xfrm>
        <a:prstGeom prst="rect">
          <a:avLst/>
        </a:prstGeom>
        <a:solidFill>
          <a:schemeClr val="accent5">
            <a:hueOff val="6718553"/>
            <a:satOff val="9479"/>
            <a:lumOff val="-1176"/>
            <a:alphaOff val="0"/>
          </a:schemeClr>
        </a:solidFill>
        <a:ln w="55000" cap="flat" cmpd="thickThin" algn="ctr">
          <a:solidFill>
            <a:schemeClr val="accent5">
              <a:hueOff val="6718553"/>
              <a:satOff val="9479"/>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SOCIAL</a:t>
          </a:r>
          <a:endParaRPr lang="en-US" sz="1400" kern="1200" dirty="0">
            <a:solidFill>
              <a:schemeClr val="bg1"/>
            </a:solidFill>
          </a:endParaRPr>
        </a:p>
      </dsp:txBody>
      <dsp:txXfrm>
        <a:off x="5719571" y="58814"/>
        <a:ext cx="2507456" cy="403200"/>
      </dsp:txXfrm>
    </dsp:sp>
    <dsp:sp modelId="{7F9F9F17-562A-4BBF-B54D-AC94BABA80B0}">
      <dsp:nvSpPr>
        <dsp:cNvPr id="0" name=""/>
        <dsp:cNvSpPr/>
      </dsp:nvSpPr>
      <dsp:spPr>
        <a:xfrm>
          <a:off x="5719571" y="462014"/>
          <a:ext cx="2507456" cy="3408260"/>
        </a:xfrm>
        <a:prstGeom prst="rect">
          <a:avLst/>
        </a:prstGeom>
        <a:solidFill>
          <a:schemeClr val="accent5">
            <a:tint val="40000"/>
            <a:alpha val="90000"/>
            <a:hueOff val="6879340"/>
            <a:satOff val="2278"/>
            <a:lumOff val="-16"/>
            <a:alphaOff val="0"/>
          </a:schemeClr>
        </a:solidFill>
        <a:ln w="55000" cap="flat" cmpd="thickThin" algn="ctr">
          <a:solidFill>
            <a:schemeClr val="accent5">
              <a:tint val="40000"/>
              <a:alpha val="90000"/>
              <a:hueOff val="6879340"/>
              <a:satOff val="2278"/>
              <a:lumOff val="-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solidFill>
            </a:rPr>
            <a:t>Lack of knowledge regarding existing services</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smtClean="0">
              <a:solidFill>
                <a:schemeClr val="tx1"/>
              </a:solidFill>
            </a:rPr>
            <a:t>Social </a:t>
          </a:r>
          <a:r>
            <a:rPr lang="en-US" sz="1400" kern="1200" dirty="0" smtClean="0">
              <a:solidFill>
                <a:schemeClr val="tx1"/>
              </a:solidFill>
            </a:rPr>
            <a:t>exclusion, lack of confidence</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Restricted access to education</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Education system is not adapted to children with learning disabilities</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Lack of stimulation for child development</a:t>
          </a:r>
          <a:endParaRPr lang="en-US" sz="1400" kern="1200" dirty="0">
            <a:solidFill>
              <a:schemeClr val="tx1"/>
            </a:solidFill>
          </a:endParaRPr>
        </a:p>
      </dsp:txBody>
      <dsp:txXfrm>
        <a:off x="5719571" y="462014"/>
        <a:ext cx="2507456" cy="3408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0C498-A05D-437D-8A42-34CF9F9A2776}">
      <dsp:nvSpPr>
        <dsp:cNvPr id="0" name=""/>
        <dsp:cNvSpPr/>
      </dsp:nvSpPr>
      <dsp:spPr>
        <a:xfrm>
          <a:off x="1107318" y="102865"/>
          <a:ext cx="2041478" cy="708978"/>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1EFF4C-EF87-48B2-B62D-EDCABFCF8000}">
      <dsp:nvSpPr>
        <dsp:cNvPr id="0" name=""/>
        <dsp:cNvSpPr/>
      </dsp:nvSpPr>
      <dsp:spPr>
        <a:xfrm>
          <a:off x="1933405" y="1838912"/>
          <a:ext cx="395635" cy="253206"/>
        </a:xfrm>
        <a:prstGeom prst="downArrow">
          <a:avLst/>
        </a:prstGeom>
        <a:solidFill>
          <a:schemeClr val="accent5">
            <a:tint val="4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4A0273-A7E1-4517-9C8E-E9D93E2CE519}">
      <dsp:nvSpPr>
        <dsp:cNvPr id="0" name=""/>
        <dsp:cNvSpPr/>
      </dsp:nvSpPr>
      <dsp:spPr>
        <a:xfrm>
          <a:off x="1181698" y="2041478"/>
          <a:ext cx="1899049" cy="474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fr-FR" sz="1100" kern="1200" dirty="0" err="1" smtClean="0"/>
            <a:t>Improve</a:t>
          </a:r>
          <a:r>
            <a:rPr lang="fr-FR" sz="1100" kern="1200" dirty="0" smtClean="0"/>
            <a:t> </a:t>
          </a:r>
          <a:r>
            <a:rPr lang="fr-FR" sz="1100" kern="1200" dirty="0" err="1" smtClean="0"/>
            <a:t>socio-economic</a:t>
          </a:r>
          <a:r>
            <a:rPr lang="fr-FR" sz="1100" kern="1200" dirty="0" smtClean="0"/>
            <a:t> </a:t>
          </a:r>
          <a:r>
            <a:rPr lang="fr-FR" sz="1100" kern="1200" dirty="0" err="1" smtClean="0"/>
            <a:t>status</a:t>
          </a:r>
          <a:r>
            <a:rPr lang="fr-FR" sz="1100" kern="1200" dirty="0" smtClean="0"/>
            <a:t> and </a:t>
          </a:r>
          <a:r>
            <a:rPr lang="fr-FR" sz="1100" kern="1200" dirty="0" err="1" smtClean="0"/>
            <a:t>autonomy</a:t>
          </a:r>
          <a:endParaRPr lang="fr-FR" sz="1100" kern="1200" dirty="0"/>
        </a:p>
      </dsp:txBody>
      <dsp:txXfrm>
        <a:off x="1181698" y="2041478"/>
        <a:ext cx="1899049" cy="474762"/>
      </dsp:txXfrm>
    </dsp:sp>
    <dsp:sp modelId="{3D4480EC-DA80-4ECE-B2E2-740B93B57999}">
      <dsp:nvSpPr>
        <dsp:cNvPr id="0" name=""/>
        <dsp:cNvSpPr/>
      </dsp:nvSpPr>
      <dsp:spPr>
        <a:xfrm>
          <a:off x="1690679" y="730829"/>
          <a:ext cx="1029845" cy="983683"/>
        </a:xfrm>
        <a:prstGeom prst="ellipse">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t>            </a:t>
          </a:r>
          <a:r>
            <a:rPr lang="fr-FR" sz="800" kern="1200" dirty="0" err="1" smtClean="0"/>
            <a:t>Improve</a:t>
          </a:r>
          <a:r>
            <a:rPr lang="fr-FR" sz="800" kern="1200" dirty="0" smtClean="0"/>
            <a:t> social inclusion</a:t>
          </a:r>
          <a:endParaRPr lang="fr-FR" sz="800" kern="1200" dirty="0"/>
        </a:p>
      </dsp:txBody>
      <dsp:txXfrm>
        <a:off x="1841496" y="874886"/>
        <a:ext cx="728211" cy="695569"/>
      </dsp:txXfrm>
    </dsp:sp>
    <dsp:sp modelId="{F3AA78D3-A55D-4AAD-BE43-363E49BF8FE6}">
      <dsp:nvSpPr>
        <dsp:cNvPr id="0" name=""/>
        <dsp:cNvSpPr/>
      </dsp:nvSpPr>
      <dsp:spPr>
        <a:xfrm>
          <a:off x="1201301" y="233801"/>
          <a:ext cx="989445" cy="909207"/>
        </a:xfrm>
        <a:prstGeom prst="ellipse">
          <a:avLst/>
        </a:prstGeom>
        <a:solidFill>
          <a:schemeClr val="accent5">
            <a:hueOff val="3359277"/>
            <a:satOff val="4740"/>
            <a:lumOff val="-58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t>Secure </a:t>
          </a:r>
          <a:r>
            <a:rPr lang="fr-FR" sz="800" kern="1200" dirty="0" err="1" smtClean="0"/>
            <a:t>income</a:t>
          </a:r>
          <a:endParaRPr lang="fr-FR" sz="800" kern="1200" dirty="0"/>
        </a:p>
      </dsp:txBody>
      <dsp:txXfrm>
        <a:off x="1346202" y="366951"/>
        <a:ext cx="699643" cy="642907"/>
      </dsp:txXfrm>
    </dsp:sp>
    <dsp:sp modelId="{E92FF4D6-8318-4A88-8FD0-8DCCA14940E1}">
      <dsp:nvSpPr>
        <dsp:cNvPr id="0" name=""/>
        <dsp:cNvSpPr/>
      </dsp:nvSpPr>
      <dsp:spPr>
        <a:xfrm>
          <a:off x="1904993" y="32316"/>
          <a:ext cx="1037999" cy="967817"/>
        </a:xfrm>
        <a:prstGeom prst="ellipse">
          <a:avLst/>
        </a:prstGeom>
        <a:solidFill>
          <a:schemeClr val="accent5">
            <a:hueOff val="6718553"/>
            <a:satOff val="9479"/>
            <a:lumOff val="-117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err="1" smtClean="0"/>
            <a:t>Increase</a:t>
          </a:r>
          <a:r>
            <a:rPr lang="fr-FR" sz="800" kern="1200" dirty="0" smtClean="0"/>
            <a:t> </a:t>
          </a:r>
          <a:r>
            <a:rPr lang="fr-FR" sz="800" kern="1200" dirty="0" err="1" smtClean="0"/>
            <a:t>income</a:t>
          </a:r>
          <a:endParaRPr lang="fr-FR" sz="800" kern="1200" dirty="0"/>
        </a:p>
      </dsp:txBody>
      <dsp:txXfrm>
        <a:off x="2057004" y="174050"/>
        <a:ext cx="733977" cy="684349"/>
      </dsp:txXfrm>
    </dsp:sp>
    <dsp:sp modelId="{F7B0E312-E1D7-4A8E-B79F-1A8F8793FEB0}">
      <dsp:nvSpPr>
        <dsp:cNvPr id="0" name=""/>
        <dsp:cNvSpPr/>
      </dsp:nvSpPr>
      <dsp:spPr>
        <a:xfrm>
          <a:off x="1027697" y="15825"/>
          <a:ext cx="2215557" cy="1772446"/>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412"/>
          </a:xfrm>
          <a:prstGeom prst="rect">
            <a:avLst/>
          </a:prstGeom>
        </p:spPr>
        <p:txBody>
          <a:bodyPr vert="horz" lIns="90727" tIns="45363" rIns="90727" bIns="45363"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96412"/>
          </a:xfrm>
          <a:prstGeom prst="rect">
            <a:avLst/>
          </a:prstGeom>
        </p:spPr>
        <p:txBody>
          <a:bodyPr vert="horz" lIns="90727" tIns="45363" rIns="90727" bIns="45363" rtlCol="0"/>
          <a:lstStyle>
            <a:lvl1pPr algn="r">
              <a:defRPr sz="1200"/>
            </a:lvl1pPr>
          </a:lstStyle>
          <a:p>
            <a:fld id="{61CE25A1-BE59-4560-8AE0-958F44C9E9B6}" type="datetimeFigureOut">
              <a:rPr lang="fr-FR" smtClean="0"/>
              <a:pPr/>
              <a:t>02/07/2012</a:t>
            </a:fld>
            <a:endParaRPr lang="fr-FR"/>
          </a:p>
        </p:txBody>
      </p:sp>
      <p:sp>
        <p:nvSpPr>
          <p:cNvPr id="4" name="Espace réservé du pied de page 3"/>
          <p:cNvSpPr>
            <a:spLocks noGrp="1"/>
          </p:cNvSpPr>
          <p:nvPr>
            <p:ph type="ftr" sz="quarter" idx="2"/>
          </p:nvPr>
        </p:nvSpPr>
        <p:spPr>
          <a:xfrm>
            <a:off x="0" y="9430091"/>
            <a:ext cx="2889938" cy="496412"/>
          </a:xfrm>
          <a:prstGeom prst="rect">
            <a:avLst/>
          </a:prstGeom>
        </p:spPr>
        <p:txBody>
          <a:bodyPr vert="horz" lIns="90727" tIns="45363" rIns="90727" bIns="45363"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30091"/>
            <a:ext cx="2889938" cy="496412"/>
          </a:xfrm>
          <a:prstGeom prst="rect">
            <a:avLst/>
          </a:prstGeom>
        </p:spPr>
        <p:txBody>
          <a:bodyPr vert="horz" lIns="90727" tIns="45363" rIns="90727" bIns="45363" rtlCol="0" anchor="b"/>
          <a:lstStyle>
            <a:lvl1pPr algn="r">
              <a:defRPr sz="1200"/>
            </a:lvl1pPr>
          </a:lstStyle>
          <a:p>
            <a:fld id="{B1241FD8-10DC-431C-B2C1-6C78101804D7}" type="slidenum">
              <a:rPr lang="fr-FR" smtClean="0"/>
              <a:pPr/>
              <a:t>‹#›</a:t>
            </a:fld>
            <a:endParaRPr lang="fr-FR"/>
          </a:p>
        </p:txBody>
      </p:sp>
    </p:spTree>
    <p:extLst>
      <p:ext uri="{BB962C8B-B14F-4D97-AF65-F5344CB8AC3E}">
        <p14:creationId xmlns:p14="http://schemas.microsoft.com/office/powerpoint/2010/main" val="824568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412"/>
          </a:xfrm>
          <a:prstGeom prst="rect">
            <a:avLst/>
          </a:prstGeom>
        </p:spPr>
        <p:txBody>
          <a:bodyPr vert="horz" lIns="90727" tIns="45363" rIns="90727" bIns="45363"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6412"/>
          </a:xfrm>
          <a:prstGeom prst="rect">
            <a:avLst/>
          </a:prstGeom>
        </p:spPr>
        <p:txBody>
          <a:bodyPr vert="horz" lIns="90727" tIns="45363" rIns="90727" bIns="45363" rtlCol="0"/>
          <a:lstStyle>
            <a:lvl1pPr algn="r">
              <a:defRPr sz="1200"/>
            </a:lvl1pPr>
          </a:lstStyle>
          <a:p>
            <a:fld id="{37F1915D-4A6B-4D2E-8A7C-0446D60A98F0}" type="datetimeFigureOut">
              <a:rPr lang="fr-FR" smtClean="0"/>
              <a:pPr/>
              <a:t>02/07/2012</a:t>
            </a:fld>
            <a:endParaRPr lang="fr-FR"/>
          </a:p>
        </p:txBody>
      </p:sp>
      <p:sp>
        <p:nvSpPr>
          <p:cNvPr id="4" name="Espace réservé de l'image des diapositives 3"/>
          <p:cNvSpPr>
            <a:spLocks noGrp="1" noRot="1" noChangeAspect="1"/>
          </p:cNvSpPr>
          <p:nvPr>
            <p:ph type="sldImg" idx="2"/>
          </p:nvPr>
        </p:nvSpPr>
        <p:spPr>
          <a:xfrm>
            <a:off x="852488" y="744538"/>
            <a:ext cx="4964112" cy="3724275"/>
          </a:xfrm>
          <a:prstGeom prst="rect">
            <a:avLst/>
          </a:prstGeom>
          <a:noFill/>
          <a:ln w="12700">
            <a:solidFill>
              <a:prstClr val="black"/>
            </a:solidFill>
          </a:ln>
        </p:spPr>
        <p:txBody>
          <a:bodyPr vert="horz" lIns="90727" tIns="45363" rIns="90727" bIns="45363" rtlCol="0" anchor="ctr"/>
          <a:lstStyle/>
          <a:p>
            <a:endParaRPr lang="fr-FR"/>
          </a:p>
        </p:txBody>
      </p:sp>
      <p:sp>
        <p:nvSpPr>
          <p:cNvPr id="5" name="Espace réservé des commentaires 4"/>
          <p:cNvSpPr>
            <a:spLocks noGrp="1"/>
          </p:cNvSpPr>
          <p:nvPr>
            <p:ph type="body" sz="quarter" idx="3"/>
          </p:nvPr>
        </p:nvSpPr>
        <p:spPr>
          <a:xfrm>
            <a:off x="666909" y="4715907"/>
            <a:ext cx="5335270" cy="4467701"/>
          </a:xfrm>
          <a:prstGeom prst="rect">
            <a:avLst/>
          </a:prstGeom>
        </p:spPr>
        <p:txBody>
          <a:bodyPr vert="horz" lIns="90727" tIns="45363" rIns="90727" bIns="45363"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0091"/>
            <a:ext cx="2889938" cy="496412"/>
          </a:xfrm>
          <a:prstGeom prst="rect">
            <a:avLst/>
          </a:prstGeom>
        </p:spPr>
        <p:txBody>
          <a:bodyPr vert="horz" lIns="90727" tIns="45363" rIns="90727" bIns="4536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30091"/>
            <a:ext cx="2889938" cy="496412"/>
          </a:xfrm>
          <a:prstGeom prst="rect">
            <a:avLst/>
          </a:prstGeom>
        </p:spPr>
        <p:txBody>
          <a:bodyPr vert="horz" lIns="90727" tIns="45363" rIns="90727" bIns="45363" rtlCol="0" anchor="b"/>
          <a:lstStyle>
            <a:lvl1pPr algn="r">
              <a:defRPr sz="1200"/>
            </a:lvl1pPr>
          </a:lstStyle>
          <a:p>
            <a:fld id="{45911384-3B3A-4265-B0EB-CD4E221FFB0B}" type="slidenum">
              <a:rPr lang="fr-FR" smtClean="0"/>
              <a:pPr/>
              <a:t>‹#›</a:t>
            </a:fld>
            <a:endParaRPr lang="fr-FR"/>
          </a:p>
        </p:txBody>
      </p:sp>
    </p:spTree>
    <p:extLst>
      <p:ext uri="{BB962C8B-B14F-4D97-AF65-F5344CB8AC3E}">
        <p14:creationId xmlns:p14="http://schemas.microsoft.com/office/powerpoint/2010/main" val="70945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Titre du projet: Protection sociale et économique des travailleurs pauvres et de leurs familles vivant dans les quartiers</a:t>
            </a:r>
            <a:r>
              <a:rPr lang="fr-FR" baseline="0" dirty="0" smtClean="0"/>
              <a:t> défavorisés de 3 villes malgaches</a:t>
            </a:r>
          </a:p>
          <a:p>
            <a:endParaRPr lang="fr-FR" baseline="0" dirty="0" smtClean="0"/>
          </a:p>
          <a:p>
            <a:pPr marL="228600" indent="-228600">
              <a:buAutoNum type="arabicPeriod"/>
            </a:pPr>
            <a:r>
              <a:rPr lang="fr-FR" baseline="0" dirty="0" smtClean="0"/>
              <a:t>Contexte</a:t>
            </a:r>
          </a:p>
          <a:p>
            <a:pPr marL="228600" indent="-228600">
              <a:buAutoNum type="arabicPeriod"/>
            </a:pPr>
            <a:r>
              <a:rPr lang="fr-FR" baseline="0" dirty="0" smtClean="0"/>
              <a:t>Analyse des besoins</a:t>
            </a:r>
          </a:p>
          <a:p>
            <a:pPr marL="228600" indent="-228600">
              <a:buAutoNum type="arabicPeriod"/>
            </a:pPr>
            <a:r>
              <a:rPr lang="fr-FR" baseline="0" dirty="0" smtClean="0"/>
              <a:t>Méthodologie</a:t>
            </a:r>
          </a:p>
          <a:p>
            <a:pPr marL="228600" indent="-228600">
              <a:buAutoNum type="arabicPeriod"/>
            </a:pPr>
            <a:r>
              <a:rPr lang="fr-FR" baseline="0" dirty="0" smtClean="0"/>
              <a:t>Identifier et atteindre les groupes cibles</a:t>
            </a:r>
          </a:p>
          <a:p>
            <a:pPr marL="685800" lvl="1" indent="-228600">
              <a:buAutoNum type="arabicPeriod"/>
            </a:pPr>
            <a:r>
              <a:rPr lang="fr-FR" baseline="0" dirty="0" smtClean="0"/>
              <a:t>Diagnostic initial</a:t>
            </a:r>
          </a:p>
          <a:p>
            <a:pPr marL="685800" lvl="1" indent="-228600">
              <a:buAutoNum type="arabicPeriod"/>
            </a:pPr>
            <a:r>
              <a:rPr lang="fr-FR" baseline="0" dirty="0" smtClean="0"/>
              <a:t>Phase 1: Avant de lancer les activités</a:t>
            </a:r>
          </a:p>
          <a:p>
            <a:pPr marL="685800" lvl="1" indent="-228600">
              <a:buAutoNum type="arabicPeriod"/>
            </a:pPr>
            <a:r>
              <a:rPr lang="fr-FR" baseline="0" dirty="0" smtClean="0"/>
              <a:t>Phase 2: durant la mise en œuvre</a:t>
            </a:r>
          </a:p>
          <a:p>
            <a:pPr marL="228600" indent="-228600">
              <a:buAutoNum type="arabicPeriod"/>
            </a:pPr>
            <a:r>
              <a:rPr lang="fr-FR" baseline="0" dirty="0" smtClean="0"/>
              <a:t>Leçons apprises</a:t>
            </a:r>
          </a:p>
          <a:p>
            <a:endParaRPr lang="fr-FR" dirty="0"/>
          </a:p>
        </p:txBody>
      </p:sp>
      <p:sp>
        <p:nvSpPr>
          <p:cNvPr id="4" name="Espace réservé du numéro de diapositive 3"/>
          <p:cNvSpPr>
            <a:spLocks noGrp="1"/>
          </p:cNvSpPr>
          <p:nvPr>
            <p:ph type="sldNum" sz="quarter" idx="10"/>
          </p:nvPr>
        </p:nvSpPr>
        <p:spPr/>
        <p:txBody>
          <a:bodyPr/>
          <a:lstStyle/>
          <a:p>
            <a:fld id="{45911384-3B3A-4265-B0EB-CD4E221FFB0B}"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LECONS</a:t>
            </a:r>
            <a:r>
              <a:rPr lang="fr-FR" b="1" baseline="0" dirty="0" smtClean="0"/>
              <a:t> APPRISES :</a:t>
            </a:r>
          </a:p>
          <a:p>
            <a:endParaRPr lang="fr-FR" b="1" baseline="0" dirty="0" smtClean="0"/>
          </a:p>
          <a:p>
            <a:r>
              <a:rPr lang="fr-FR" b="1" baseline="0" dirty="0" smtClean="0"/>
              <a:t>Comment rendre nos actions efficaces et accessibles aux groupes cibles des travailleurs pauvres du secteur informel : quelques facteurs clef de </a:t>
            </a:r>
            <a:r>
              <a:rPr lang="fr-FR" b="1" baseline="0" dirty="0" err="1" smtClean="0"/>
              <a:t>success</a:t>
            </a:r>
            <a:endParaRPr lang="fr-FR" b="1" dirty="0" smtClean="0"/>
          </a:p>
          <a:p>
            <a:pPr>
              <a:buFontTx/>
              <a:buChar char="-"/>
            </a:pPr>
            <a:r>
              <a:rPr lang="fr-FR" dirty="0" smtClean="0"/>
              <a:t>Approche individuelle au cas par cas centré sur la proximité et la confiance</a:t>
            </a:r>
          </a:p>
          <a:p>
            <a:pPr>
              <a:buFontTx/>
              <a:buChar char="-"/>
            </a:pPr>
            <a:r>
              <a:rPr lang="fr-FR" baseline="0" dirty="0" smtClean="0"/>
              <a:t> Travail en réseau et  </a:t>
            </a:r>
            <a:r>
              <a:rPr lang="fr-FR" dirty="0" smtClean="0"/>
              <a:t>intégration des activités :</a:t>
            </a:r>
            <a:r>
              <a:rPr lang="fr-FR" baseline="0" dirty="0" smtClean="0"/>
              <a:t> </a:t>
            </a:r>
            <a:r>
              <a:rPr lang="fr-FR" dirty="0" smtClean="0"/>
              <a:t>l’importance d’une approche globale</a:t>
            </a:r>
          </a:p>
          <a:p>
            <a:pPr>
              <a:buFontTx/>
              <a:buChar char="-"/>
            </a:pPr>
            <a:r>
              <a:rPr lang="fr-FR" dirty="0" smtClean="0"/>
              <a:t>Trouver le bon équilibre en accessibilité (diminuer les barrières</a:t>
            </a:r>
            <a:r>
              <a:rPr lang="fr-FR" baseline="0" dirty="0" smtClean="0"/>
              <a:t> à l’entrée) et la participation (contribution des bénéficiaires) pour assurer l’</a:t>
            </a:r>
            <a:r>
              <a:rPr lang="fr-FR" baseline="0" dirty="0" err="1" smtClean="0"/>
              <a:t>approriation</a:t>
            </a:r>
            <a:r>
              <a:rPr lang="fr-FR" baseline="0" dirty="0" smtClean="0"/>
              <a:t> des actions par les bénéficiaires et la durabilité</a:t>
            </a:r>
          </a:p>
          <a:p>
            <a:pPr>
              <a:buFontTx/>
              <a:buChar char="-"/>
            </a:pPr>
            <a:r>
              <a:rPr lang="fr-FR" baseline="0" dirty="0" smtClean="0"/>
              <a:t>-Approche basée sur les besoins des familles =&gt; les connaître et les analyser, être prêt à modifier son approche , sa </a:t>
            </a:r>
            <a:r>
              <a:rPr lang="fr-FR" baseline="0" dirty="0" err="1" smtClean="0"/>
              <a:t>méthodo</a:t>
            </a:r>
            <a:r>
              <a:rPr lang="fr-FR" baseline="0" dirty="0" smtClean="0"/>
              <a:t>,...</a:t>
            </a:r>
          </a:p>
          <a:p>
            <a:pPr>
              <a:buFontTx/>
              <a:buChar char="-"/>
            </a:pPr>
            <a:r>
              <a:rPr lang="fr-FR" baseline="0" dirty="0" smtClean="0"/>
              <a:t> Etre flexible et innovant</a:t>
            </a:r>
          </a:p>
          <a:p>
            <a:pPr>
              <a:buFontTx/>
              <a:buChar char="-"/>
            </a:pPr>
            <a:r>
              <a:rPr lang="fr-FR" baseline="0" dirty="0" smtClean="0"/>
              <a:t> s’appuyer sur un partenaire local et le renforcer, lui donner les moyens de s’approprier les actions</a:t>
            </a:r>
          </a:p>
          <a:p>
            <a:pPr>
              <a:buFontTx/>
              <a:buChar char="-"/>
            </a:pPr>
            <a:r>
              <a:rPr lang="fr-FR" baseline="0" dirty="0" smtClean="0"/>
              <a:t>Encourager le </a:t>
            </a:r>
            <a:r>
              <a:rPr lang="fr-FR" baseline="0" dirty="0" err="1" smtClean="0"/>
              <a:t>capi</a:t>
            </a:r>
            <a:r>
              <a:rPr lang="fr-FR" baseline="0" dirty="0" smtClean="0"/>
              <a:t>, les échanges et la promotion des bonnes pratiques</a:t>
            </a:r>
          </a:p>
          <a:p>
            <a:pPr>
              <a:buFontTx/>
              <a:buChar char="-"/>
            </a:pPr>
            <a:r>
              <a:rPr lang="fr-FR" baseline="0" dirty="0" smtClean="0"/>
              <a:t> Envisager dès le départ la durabilité et pérennité des actions et ne pas se limiter dans le temps à une approche projet de court terme</a:t>
            </a:r>
          </a:p>
          <a:p>
            <a:pPr>
              <a:buFontTx/>
              <a:buChar char="-"/>
            </a:pPr>
            <a:endParaRPr lang="fr-FR" dirty="0"/>
          </a:p>
        </p:txBody>
      </p:sp>
      <p:sp>
        <p:nvSpPr>
          <p:cNvPr id="4" name="Espace réservé du numéro de diapositive 3"/>
          <p:cNvSpPr>
            <a:spLocks noGrp="1"/>
          </p:cNvSpPr>
          <p:nvPr>
            <p:ph type="sldNum" sz="quarter" idx="10"/>
          </p:nvPr>
        </p:nvSpPr>
        <p:spPr/>
        <p:txBody>
          <a:bodyPr/>
          <a:lstStyle/>
          <a:p>
            <a:fld id="{45911384-3B3A-4265-B0EB-CD4E221FFB0B}"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5911384-3B3A-4265-B0EB-CD4E221FFB0B}" type="slidenum">
              <a:rPr lang="fr-FR" smtClean="0"/>
              <a:pPr/>
              <a:t>12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Contexte de Madagascar:</a:t>
            </a:r>
          </a:p>
          <a:p>
            <a:endParaRPr lang="fr-FR" dirty="0" smtClean="0"/>
          </a:p>
          <a:p>
            <a:r>
              <a:rPr lang="fr-FR" dirty="0" smtClean="0"/>
              <a:t>Présence</a:t>
            </a:r>
            <a:r>
              <a:rPr lang="fr-FR" baseline="0" dirty="0" smtClean="0"/>
              <a:t> d’Inter Aide sur des programmes d’insertion économique et sociale des travailleurs pauvres:  dates/ville</a:t>
            </a:r>
          </a:p>
          <a:p>
            <a:endParaRPr lang="fr-FR" baseline="0" dirty="0" smtClean="0"/>
          </a:p>
          <a:p>
            <a:r>
              <a:rPr lang="fr-FR" baseline="0" dirty="0" smtClean="0"/>
              <a:t>Taille: en 2011, plus de 12 000 familles bénéficiaires dans les 3 villes</a:t>
            </a:r>
          </a:p>
          <a:p>
            <a:endParaRPr lang="fr-FR" baseline="0" dirty="0" smtClean="0"/>
          </a:p>
          <a:p>
            <a:r>
              <a:rPr lang="fr-FR" baseline="0" dirty="0" smtClean="0">
                <a:solidFill>
                  <a:srgbClr val="FF0000"/>
                </a:solidFill>
              </a:rPr>
              <a:t> </a:t>
            </a:r>
          </a:p>
        </p:txBody>
      </p:sp>
      <p:sp>
        <p:nvSpPr>
          <p:cNvPr id="4" name="Espace réservé du numéro de diapositive 3"/>
          <p:cNvSpPr>
            <a:spLocks noGrp="1"/>
          </p:cNvSpPr>
          <p:nvPr>
            <p:ph type="sldNum" sz="quarter" idx="10"/>
          </p:nvPr>
        </p:nvSpPr>
        <p:spPr/>
        <p:txBody>
          <a:bodyPr/>
          <a:lstStyle/>
          <a:p>
            <a:fld id="{45911384-3B3A-4265-B0EB-CD4E221FFB0B}"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Travailleur pauvres du secteur informel sont</a:t>
            </a:r>
            <a:r>
              <a:rPr lang="fr-FR" baseline="0" dirty="0" smtClean="0"/>
              <a:t> généralement dynamiques et sont prêts à faire les efforts nécessaire pour améliorer leurs conditions de vie et celles de leurs familles. Mais ils font face à des contraintes importantes et multiples (et liées entre elles)</a:t>
            </a:r>
          </a:p>
          <a:p>
            <a:endParaRPr lang="fr-FR" baseline="0" dirty="0" smtClean="0"/>
          </a:p>
          <a:p>
            <a:r>
              <a:rPr lang="fr-FR" b="1" baseline="0" dirty="0" smtClean="0"/>
              <a:t>Contraintes économiques: a classer et mettre exemple</a:t>
            </a:r>
          </a:p>
          <a:p>
            <a:pPr>
              <a:buFontTx/>
              <a:buChar char="-"/>
            </a:pPr>
            <a:r>
              <a:rPr lang="fr-FR" baseline="0" dirty="0" smtClean="0"/>
              <a:t>Difficile accès à la formation pro et aux emplois salariés </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 manque de capitaux pour investir dans des activités </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 pas d’accès au système bancaire, en particulier aux prêt et à l’épargne  </a:t>
            </a:r>
          </a:p>
          <a:p>
            <a:pPr>
              <a:buFontTx/>
              <a:buChar char="-"/>
            </a:pPr>
            <a:r>
              <a:rPr lang="fr-FR" baseline="0" dirty="0" smtClean="0"/>
              <a:t>précarité des emplois dans le secteur informel : salaires faibles et irrégulier </a:t>
            </a:r>
          </a:p>
          <a:p>
            <a:pPr>
              <a:buFontTx/>
              <a:buChar char="-"/>
            </a:pPr>
            <a:r>
              <a:rPr lang="fr-FR" baseline="0" dirty="0" smtClean="0"/>
              <a:t>risque important de défaillance des petites activités informelles: manque de compétences, forte vulnérabilité aux chocs </a:t>
            </a:r>
          </a:p>
          <a:p>
            <a:pPr>
              <a:buFontTx/>
              <a:buChar char="-"/>
            </a:pPr>
            <a:endParaRPr lang="fr-FR" baseline="0" dirty="0" smtClean="0"/>
          </a:p>
          <a:p>
            <a:pPr>
              <a:buFontTx/>
              <a:buNone/>
            </a:pPr>
            <a:r>
              <a:rPr lang="fr-FR" b="1" baseline="0" dirty="0" smtClean="0"/>
              <a:t>Contraintes relatives à la santé:</a:t>
            </a:r>
          </a:p>
          <a:p>
            <a:pPr>
              <a:buFontTx/>
              <a:buChar char="-"/>
            </a:pPr>
            <a:r>
              <a:rPr lang="fr-FR" b="0" baseline="0" dirty="0" smtClean="0"/>
              <a:t> En cas de maladie grave:  efforts ruinés en raison de la vente des outils de production, décapitalisation épargne =&gt; aggravation du niveau de pauvreté</a:t>
            </a:r>
          </a:p>
          <a:p>
            <a:pPr>
              <a:buFontTx/>
              <a:buChar char="-"/>
            </a:pPr>
            <a:r>
              <a:rPr lang="fr-FR" b="0" baseline="0" dirty="0" smtClean="0"/>
              <a:t> Pour les soins de santé primaire: priorité aux dépenses de 1</a:t>
            </a:r>
            <a:r>
              <a:rPr lang="fr-FR" b="0" baseline="30000" dirty="0" smtClean="0"/>
              <a:t>er</a:t>
            </a:r>
            <a:r>
              <a:rPr lang="fr-FR" b="0" baseline="0" dirty="0" smtClean="0"/>
              <a:t> nécessité (donc pas la santé primaire), manque d’info sur accès aux soins , la qualité, les vrais tarif, et peu de crédit pour la prévoyance santé</a:t>
            </a:r>
          </a:p>
          <a:p>
            <a:pPr>
              <a:buFontTx/>
              <a:buChar char="-"/>
            </a:pPr>
            <a:endParaRPr lang="fr-FR" b="0" baseline="0" dirty="0" smtClean="0"/>
          </a:p>
          <a:p>
            <a:pPr>
              <a:buFontTx/>
              <a:buNone/>
            </a:pPr>
            <a:r>
              <a:rPr lang="fr-FR" b="1" baseline="0" dirty="0" smtClean="0"/>
              <a:t>Contraintes sociales: </a:t>
            </a:r>
          </a:p>
          <a:p>
            <a:pPr marL="0" marR="0" lvl="0" indent="0" algn="l" defTabSz="914400" rtl="0" eaLnBrk="1" fontAlgn="auto" latinLnBrk="0" hangingPunct="1">
              <a:lnSpc>
                <a:spcPct val="100000"/>
              </a:lnSpc>
              <a:spcBef>
                <a:spcPts val="0"/>
              </a:spcBef>
              <a:spcAft>
                <a:spcPts val="0"/>
              </a:spcAft>
              <a:buClrTx/>
              <a:buSzTx/>
              <a:buFontTx/>
              <a:buChar char="-"/>
              <a:tabLst/>
              <a:defRPr/>
            </a:pPr>
            <a:r>
              <a:rPr lang="fr-FR" b="0" baseline="0" dirty="0" smtClean="0"/>
              <a:t> Méconnaissance des services existants</a:t>
            </a:r>
          </a:p>
          <a:p>
            <a:pPr>
              <a:buFontTx/>
              <a:buChar char="-"/>
            </a:pPr>
            <a:r>
              <a:rPr lang="fr-FR" b="0" baseline="0" dirty="0" smtClean="0"/>
              <a:t> Exclusions sociale, isolement, manque de confiance</a:t>
            </a:r>
          </a:p>
          <a:p>
            <a:pPr marL="0" marR="0" lvl="0" indent="0" algn="l" defTabSz="914400" rtl="0" eaLnBrk="1" fontAlgn="auto" latinLnBrk="0" hangingPunct="1">
              <a:lnSpc>
                <a:spcPct val="100000"/>
              </a:lnSpc>
              <a:spcBef>
                <a:spcPts val="0"/>
              </a:spcBef>
              <a:spcAft>
                <a:spcPts val="0"/>
              </a:spcAft>
              <a:buClrTx/>
              <a:buSzTx/>
              <a:buFontTx/>
              <a:buChar char="-"/>
              <a:tabLst/>
              <a:defRPr/>
            </a:pPr>
            <a:r>
              <a:rPr lang="fr-FR" b="0" baseline="0" dirty="0" smtClean="0"/>
              <a:t> Accès restreint à éducation</a:t>
            </a:r>
          </a:p>
          <a:p>
            <a:pPr marL="0" marR="0" lvl="0" indent="0" algn="l" defTabSz="914400" rtl="0" eaLnBrk="1" fontAlgn="auto" latinLnBrk="0" hangingPunct="1">
              <a:lnSpc>
                <a:spcPct val="100000"/>
              </a:lnSpc>
              <a:spcBef>
                <a:spcPts val="0"/>
              </a:spcBef>
              <a:spcAft>
                <a:spcPts val="0"/>
              </a:spcAft>
              <a:buClrTx/>
              <a:buSzTx/>
              <a:buFontTx/>
              <a:buChar char="-"/>
              <a:tabLst/>
              <a:defRPr/>
            </a:pPr>
            <a:r>
              <a:rPr lang="fr-FR" b="0" baseline="0" dirty="0" smtClean="0"/>
              <a:t> Système éducatif pas adapté pour retard d’apprentissage</a:t>
            </a:r>
          </a:p>
          <a:p>
            <a:pPr>
              <a:buFontTx/>
              <a:buChar char="-"/>
            </a:pPr>
            <a:r>
              <a:rPr lang="fr-FR" b="0" baseline="0" dirty="0" smtClean="0"/>
              <a:t> Faible </a:t>
            </a:r>
            <a:r>
              <a:rPr lang="fr-FR" b="0" baseline="0" dirty="0" err="1" smtClean="0"/>
              <a:t>dvpmt</a:t>
            </a:r>
            <a:r>
              <a:rPr lang="fr-FR" b="0" baseline="0" dirty="0" smtClean="0"/>
              <a:t> </a:t>
            </a:r>
            <a:r>
              <a:rPr lang="fr-FR" b="0" baseline="0" dirty="0" err="1" smtClean="0"/>
              <a:t>psycho-affectif</a:t>
            </a:r>
            <a:r>
              <a:rPr lang="fr-FR" b="0" baseline="0" dirty="0" smtClean="0"/>
              <a:t> des enfants </a:t>
            </a:r>
          </a:p>
          <a:p>
            <a:pPr>
              <a:buFontTx/>
              <a:buNone/>
            </a:pPr>
            <a:r>
              <a:rPr lang="fr-FR" b="0" baseline="0" dirty="0" smtClean="0"/>
              <a:t> </a:t>
            </a:r>
          </a:p>
          <a:p>
            <a:pPr>
              <a:buFontTx/>
              <a:buNone/>
            </a:pPr>
            <a:endParaRPr lang="fr-FR" dirty="0"/>
          </a:p>
        </p:txBody>
      </p:sp>
      <p:sp>
        <p:nvSpPr>
          <p:cNvPr id="4" name="Espace réservé du numéro de diapositive 3"/>
          <p:cNvSpPr>
            <a:spLocks noGrp="1"/>
          </p:cNvSpPr>
          <p:nvPr>
            <p:ph type="sldNum" sz="quarter" idx="10"/>
          </p:nvPr>
        </p:nvSpPr>
        <p:spPr/>
        <p:txBody>
          <a:bodyPr/>
          <a:lstStyle/>
          <a:p>
            <a:fld id="{45911384-3B3A-4265-B0EB-CD4E221FFB0B}"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r>
              <a:rPr lang="fr-FR" dirty="0" smtClean="0"/>
              <a:t>Méthodologie</a:t>
            </a:r>
            <a:r>
              <a:rPr lang="fr-FR" baseline="0" dirty="0" smtClean="0"/>
              <a:t> basée sur plus de 25 années d’expérience sur les terrain avec nos organisations locales partenaires</a:t>
            </a:r>
          </a:p>
          <a:p>
            <a:endParaRPr lang="fr-FR" baseline="0" dirty="0" smtClean="0"/>
          </a:p>
          <a:p>
            <a:r>
              <a:rPr lang="fr-FR" baseline="0" dirty="0" smtClean="0"/>
              <a:t>Méthodologie basée sur la combinaison d’actions afin d’améliorer durablement le statut socio économique des familles les plus pauvres. 3 grand volet d’action:</a:t>
            </a:r>
          </a:p>
          <a:p>
            <a:endParaRPr lang="fr-FR" baseline="0" dirty="0" smtClean="0"/>
          </a:p>
          <a:p>
            <a:pPr marL="226817" indent="-226817">
              <a:buAutoNum type="arabicPeriod"/>
            </a:pPr>
            <a:r>
              <a:rPr lang="fr-FR" dirty="0" smtClean="0"/>
              <a:t>Augmenter</a:t>
            </a:r>
            <a:r>
              <a:rPr lang="fr-FR" baseline="0" dirty="0" smtClean="0"/>
              <a:t> les revenus: pour les travailleurs du secteur informel qui souhaitent créer ou développer AGR =&gt; prêts/formations en « éducation financière » et développement d’activité, suivi et accompagnement dans la durée.</a:t>
            </a:r>
          </a:p>
          <a:p>
            <a:pPr marL="226817" indent="-226817"/>
            <a:r>
              <a:rPr lang="fr-FR" baseline="0" dirty="0" smtClean="0"/>
              <a:t>	Pour les personnes souhaitant accéder à un emploi salarié: formation en insertion professionnelle, comprenant un module de 5 semaine dit psychosocial et ensuite une formation professionnelle qualifiante. Création d’agences pour l’emploi pour améliorer le placement en entreprise et le suivi des formés.</a:t>
            </a:r>
          </a:p>
          <a:p>
            <a:pPr marL="226817" indent="-226817"/>
            <a:r>
              <a:rPr lang="fr-FR" baseline="0" dirty="0" smtClean="0"/>
              <a:t>2. Pour sécuriser les revenus:  familles pauvres sont les plus vulnérables face événement de santé =&gt; création d’une mutuelle de santé pour toutes les familles du programme,  remboursement des frais d’hospitalisation et partiel des soins de santé primaire, création d’un réseau de 45 structures sanitaires partenaires (assurant qualité et rabais) et rationalisation parcours de soins par le référencement et le suivi accompagnement des malades.</a:t>
            </a:r>
          </a:p>
          <a:p>
            <a:pPr marL="226817" indent="-226817"/>
            <a:r>
              <a:rPr lang="fr-FR" baseline="0" dirty="0" smtClean="0"/>
              <a:t>Accès à un service d’épargne répondant aux besoins des populations cibles: simplicité, proximité, disponibilité</a:t>
            </a:r>
          </a:p>
          <a:p>
            <a:pPr marL="226817" indent="-226817"/>
            <a:endParaRPr lang="fr-FR" baseline="0" dirty="0" smtClean="0"/>
          </a:p>
          <a:p>
            <a:pPr marL="226817" indent="-226817"/>
            <a:r>
              <a:rPr lang="fr-FR" baseline="0" dirty="0" smtClean="0"/>
              <a:t>3. Améliorer les conditions sociales et renforcer les connaissance/ faire évoluer les comportements: formations et sensibilisations santé et sociales, formations sur différents thèmes, référencement vers des structures externes pour les </a:t>
            </a:r>
            <a:r>
              <a:rPr lang="fr-FR" baseline="0" dirty="0" err="1" smtClean="0"/>
              <a:t>pb</a:t>
            </a:r>
            <a:r>
              <a:rPr lang="fr-FR" baseline="0" dirty="0" smtClean="0"/>
              <a:t> spécifiques (malnutrition, planning familial, handicap, scolarisation, documents administratifs,...). Accompagnement social intensif par une assistance sociale pour les familles dans les situations sociales les plus complexes, souvent avant de pouvoir travailler sur les revenus</a:t>
            </a:r>
          </a:p>
          <a:p>
            <a:pPr marL="226817" indent="-226817"/>
            <a:endParaRPr lang="fr-FR" baseline="0" dirty="0" smtClean="0"/>
          </a:p>
          <a:p>
            <a:pPr marL="226817" indent="-226817"/>
            <a:r>
              <a:rPr lang="fr-FR" u="sng" baseline="0" dirty="0" smtClean="0"/>
              <a:t>Mise en œuvre : </a:t>
            </a:r>
            <a:r>
              <a:rPr lang="fr-FR" baseline="0" dirty="0" smtClean="0"/>
              <a:t>avec une </a:t>
            </a:r>
            <a:r>
              <a:rPr lang="fr-FR" baseline="0" dirty="0" err="1" smtClean="0"/>
              <a:t>asso</a:t>
            </a:r>
            <a:r>
              <a:rPr lang="fr-FR" baseline="0" dirty="0" smtClean="0"/>
              <a:t> locale partenaire =&gt; combinaison de ces actions en </a:t>
            </a:r>
            <a:r>
              <a:rPr lang="fr-FR" baseline="0" dirty="0" err="1" smtClean="0"/>
              <a:t>fct</a:t>
            </a:r>
            <a:r>
              <a:rPr lang="fr-FR" baseline="0" dirty="0" smtClean="0"/>
              <a:t>° besoins de chaque famille =&gt; impact sur l’autonomisation socio économique </a:t>
            </a:r>
          </a:p>
          <a:p>
            <a:pPr marL="226817" indent="-226817"/>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45911384-3B3A-4265-B0EB-CD4E221FFB0B}"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10000"/>
          </a:bodyPr>
          <a:lstStyle/>
          <a:p>
            <a:r>
              <a:rPr lang="fr-FR" b="1" dirty="0" smtClean="0"/>
              <a:t>Notre méthodologie</a:t>
            </a:r>
            <a:r>
              <a:rPr lang="fr-FR" b="1" baseline="0" dirty="0" smtClean="0"/>
              <a:t> et services mis en œuvre ne peuvent produire un impact souhaité sur les populations cibles que si celles –ci sont bien définie au départ (à qui s’adresse le projet) et que tout est mis en œuvre pour que celles-ci aient réellement accès à ces services.</a:t>
            </a:r>
            <a:endParaRPr lang="fr-FR" b="1" dirty="0" smtClean="0"/>
          </a:p>
          <a:p>
            <a:endParaRPr lang="fr-FR" b="1" dirty="0" smtClean="0"/>
          </a:p>
          <a:p>
            <a:r>
              <a:rPr lang="fr-FR" b="1" dirty="0" smtClean="0"/>
              <a:t>La</a:t>
            </a:r>
            <a:r>
              <a:rPr lang="fr-FR" b="1" baseline="0" dirty="0" smtClean="0"/>
              <a:t> définition des </a:t>
            </a:r>
            <a:r>
              <a:rPr lang="fr-FR" b="1" dirty="0" smtClean="0"/>
              <a:t>méthodes</a:t>
            </a:r>
            <a:r>
              <a:rPr lang="fr-FR" b="1" baseline="0" dirty="0" smtClean="0"/>
              <a:t> et outils permettant de mieux identifier et atteindre les groupes cibles, ainsi que de définir des actions qui répondent au mieux à leurs besoins, nécessite une travail </a:t>
            </a:r>
            <a:r>
              <a:rPr lang="fr-FR" b="1" u="sng" baseline="0" dirty="0" smtClean="0"/>
              <a:t>AVANT</a:t>
            </a:r>
            <a:r>
              <a:rPr lang="fr-FR" b="1" baseline="0" dirty="0" smtClean="0"/>
              <a:t> le démarrage du projet.</a:t>
            </a:r>
            <a:endParaRPr lang="fr-FR" b="1" dirty="0" smtClean="0"/>
          </a:p>
          <a:p>
            <a:endParaRPr lang="fr-FR" b="1" dirty="0" smtClean="0"/>
          </a:p>
          <a:p>
            <a:r>
              <a:rPr lang="fr-FR" b="1" dirty="0" smtClean="0"/>
              <a:t>Diagnostic initial avant de démarrer un projet:</a:t>
            </a:r>
          </a:p>
          <a:p>
            <a:endParaRPr lang="fr-FR" dirty="0" smtClean="0"/>
          </a:p>
          <a:p>
            <a:r>
              <a:rPr lang="fr-FR" u="sng" dirty="0" smtClean="0"/>
              <a:t>Enquêtes</a:t>
            </a:r>
            <a:r>
              <a:rPr lang="fr-FR" u="sng" baseline="0" dirty="0" smtClean="0"/>
              <a:t> diagnostic: </a:t>
            </a:r>
            <a:r>
              <a:rPr lang="fr-FR" baseline="0" dirty="0" smtClean="0"/>
              <a:t>enquêtes familiales + focus groupes + acteurs et contexte de la zone. Doit être fait de manière professionnelle, de nombreuses méthodologies et outils existent pour aider les praticiens. Cette une étape essentielle car elle déterminera la suite du programme/ des actions.</a:t>
            </a:r>
          </a:p>
          <a:p>
            <a:endParaRPr lang="fr-FR" baseline="0" dirty="0" smtClean="0"/>
          </a:p>
          <a:p>
            <a:r>
              <a:rPr lang="fr-FR" u="sng" baseline="0" dirty="0" smtClean="0"/>
              <a:t>Le diagnostic initial doit permettre de définir:</a:t>
            </a:r>
          </a:p>
          <a:p>
            <a:pPr>
              <a:buFontTx/>
              <a:buChar char="-"/>
            </a:pPr>
            <a:r>
              <a:rPr lang="fr-FR" baseline="0" dirty="0" smtClean="0"/>
              <a:t> Besoins essentiels, leur importance: enquête familiales et focus groupes en nb suffisant doit permettre de comprendre les besoins essentiels non couvert des familles, et l’importance de ces besoins</a:t>
            </a:r>
          </a:p>
          <a:p>
            <a:pPr>
              <a:buFontTx/>
              <a:buChar char="-"/>
            </a:pPr>
            <a:r>
              <a:rPr lang="fr-FR" baseline="0" dirty="0" smtClean="0"/>
              <a:t> Comportement des familles pauvres : freins sociaux et économiques pour accès aux services existants, comportement en matière de santé, d’éducation, d’activité/ d’emploi, de consommation,...</a:t>
            </a:r>
          </a:p>
          <a:p>
            <a:pPr>
              <a:buFontTx/>
              <a:buChar char="-"/>
            </a:pPr>
            <a:r>
              <a:rPr lang="fr-FR" baseline="0" dirty="0" smtClean="0"/>
              <a:t> Capacités de mobilisation: nécessité que les familles les plus pauvres soient à même de se mobiliser pour accéder aux services: pas de contexte de guerre, pas trop d’acteurs caritatifs</a:t>
            </a:r>
          </a:p>
          <a:p>
            <a:pPr>
              <a:buFontTx/>
              <a:buChar char="-"/>
            </a:pPr>
            <a:r>
              <a:rPr lang="fr-FR" baseline="0" dirty="0" smtClean="0"/>
              <a:t> Autres acteurs présents dans la zone, les actions et services qu’ils mettent en place pour les populations</a:t>
            </a:r>
          </a:p>
          <a:p>
            <a:pPr>
              <a:buFontTx/>
              <a:buChar char="-"/>
            </a:pPr>
            <a:r>
              <a:rPr lang="fr-FR" baseline="0" dirty="0" smtClean="0"/>
              <a:t> Impliquer et préparer la collaboration avec les acteurs locaux, notamment les autorités locales (degré de mobilisation/participation possible)</a:t>
            </a:r>
          </a:p>
          <a:p>
            <a:pPr>
              <a:buFontTx/>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45911384-3B3A-4265-B0EB-CD4E221FFB0B}"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smtClean="0"/>
              <a:t>Après</a:t>
            </a:r>
            <a:r>
              <a:rPr lang="fr-FR" baseline="0" dirty="0" smtClean="0"/>
              <a:t> enquête diagnostic = décision de commencer ou non</a:t>
            </a:r>
          </a:p>
          <a:p>
            <a:endParaRPr lang="fr-FR" baseline="0" dirty="0" smtClean="0"/>
          </a:p>
          <a:p>
            <a:r>
              <a:rPr lang="fr-FR" baseline="0" dirty="0" smtClean="0"/>
              <a:t>- </a:t>
            </a:r>
            <a:r>
              <a:rPr lang="fr-FR" b="1" baseline="0" dirty="0" smtClean="0"/>
              <a:t>Définir le groupe cible précisément </a:t>
            </a:r>
            <a:r>
              <a:rPr lang="fr-FR" baseline="0" dirty="0" smtClean="0"/>
              <a:t>= par exemple les familles du secteur informel, aux revenus faibles et irrégulier, et qui ne peuvent pas fournir de garanties matérielles et/ou financières suffisante pour avoir accès à un prêt d’une IMF existante. Estimer le nb de bénéficiaires potentiels à partir du </a:t>
            </a:r>
            <a:r>
              <a:rPr lang="fr-FR" baseline="0" dirty="0" err="1" smtClean="0"/>
              <a:t>baseline</a:t>
            </a:r>
            <a:r>
              <a:rPr lang="fr-FR" baseline="0" dirty="0" smtClean="0"/>
              <a:t> et des informations récoltées.</a:t>
            </a:r>
          </a:p>
          <a:p>
            <a:pPr>
              <a:buFontTx/>
              <a:buChar char="-"/>
            </a:pPr>
            <a:r>
              <a:rPr lang="fr-FR" baseline="0" dirty="0" smtClean="0"/>
              <a:t> </a:t>
            </a:r>
            <a:r>
              <a:rPr lang="fr-FR" b="1" baseline="0" dirty="0" smtClean="0"/>
              <a:t>Définir les activités à mettre en œuvre et les objectifs /résultats attendus</a:t>
            </a:r>
            <a:r>
              <a:rPr lang="fr-FR" baseline="0" dirty="0" smtClean="0"/>
              <a:t>: inclusion sociale et économique des familles plus pauvres exclues des système bancaires et désirant créer ou démarrer une AGR =&gt; services à mettre en place = prêt/formation/mutuelles/accompagnement social/formation et insertion professionnelle</a:t>
            </a:r>
          </a:p>
          <a:p>
            <a:pPr>
              <a:buFontTx/>
              <a:buChar char="-"/>
            </a:pPr>
            <a:r>
              <a:rPr lang="fr-FR" baseline="0" dirty="0" smtClean="0"/>
              <a:t>  </a:t>
            </a:r>
            <a:r>
              <a:rPr lang="fr-FR" b="1" baseline="0" dirty="0" smtClean="0"/>
              <a:t>Définir les méthodologies, les moyens nécessaires, les procédures claires et précises, les compétences à mobiliser, les formations</a:t>
            </a:r>
            <a:r>
              <a:rPr lang="fr-FR" baseline="0" dirty="0" smtClean="0"/>
              <a:t>,... Pour assurer un professionnalisme permettant d’atteindre les objectifs. Définir notamment les outils et les méthodologie pour cibler et atteindre les groupes cibles, ce qu’on détaillera ensuite</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1" dirty="0" smtClean="0"/>
              <a:t> Préparer les partenariat avec les acteurs présent dans</a:t>
            </a:r>
            <a:r>
              <a:rPr lang="fr-FR" b="1" baseline="0" dirty="0" smtClean="0"/>
              <a:t> la zone</a:t>
            </a:r>
            <a:r>
              <a:rPr lang="fr-FR" baseline="0" dirty="0" smtClean="0"/>
              <a:t>, qui d’une part aideront à cibler les groupes cibles et de l’autre fourniront les services nécessaire pour ces groupes cibles qui n’y ont pour le moment pas accès. Impliquer les acteurs locaux : avant toute intervention, nous signons un protocole d’accord avec les responsables des </a:t>
            </a:r>
            <a:r>
              <a:rPr lang="fr-FR" baseline="0" dirty="0" err="1" smtClean="0"/>
              <a:t>fokontany</a:t>
            </a:r>
            <a:r>
              <a:rPr lang="fr-FR" baseline="0" dirty="0" smtClean="0"/>
              <a:t> (quartiers) où nous souhaitons intervenir</a:t>
            </a:r>
          </a:p>
          <a:p>
            <a:pPr>
              <a:buFontTx/>
              <a:buChar char="-"/>
            </a:pPr>
            <a:r>
              <a:rPr lang="fr-FR" baseline="0" dirty="0" smtClean="0"/>
              <a:t> </a:t>
            </a:r>
            <a:r>
              <a:rPr lang="fr-FR" b="1" baseline="0" dirty="0" smtClean="0"/>
              <a:t>Définir le partenariat avec le partenaire local, implantée dans les zones d’intervention, ayant une bonne connaissance du contexte </a:t>
            </a:r>
            <a:r>
              <a:rPr lang="fr-FR" baseline="0" dirty="0" smtClean="0"/>
              <a:t>: faire un diagnostic institutionnel pour définir la stratégie de collaboration et de renforcement des compétences de ce partenaire pour lui permettre d’atteindre les objectifs définis</a:t>
            </a:r>
          </a:p>
          <a:p>
            <a:pPr>
              <a:buFontTx/>
              <a:buChar char="-"/>
            </a:pPr>
            <a:endParaRPr lang="fr-FR" baseline="0" dirty="0" smtClean="0"/>
          </a:p>
          <a:p>
            <a:pPr>
              <a:buFontTx/>
              <a:buChar char="-"/>
            </a:pPr>
            <a:endParaRPr lang="fr-FR" dirty="0" smtClean="0"/>
          </a:p>
          <a:p>
            <a:pPr>
              <a:buFontTx/>
              <a:buChar char="-"/>
            </a:pPr>
            <a:r>
              <a:rPr lang="fr-FR" dirty="0" smtClean="0"/>
              <a:t>Jamais eu de partenariat avec une organisation locales</a:t>
            </a:r>
            <a:r>
              <a:rPr lang="fr-FR" baseline="0" dirty="0" smtClean="0"/>
              <a:t> déjà existante à </a:t>
            </a:r>
            <a:r>
              <a:rPr lang="fr-FR" baseline="0" dirty="0" err="1" smtClean="0"/>
              <a:t>Mada</a:t>
            </a:r>
            <a:r>
              <a:rPr lang="fr-FR" baseline="0" dirty="0" smtClean="0"/>
              <a:t>……ca me semble compliqué de faire un </a:t>
            </a:r>
            <a:r>
              <a:rPr lang="fr-FR" baseline="0" dirty="0" err="1" smtClean="0"/>
              <a:t>slide</a:t>
            </a:r>
            <a:r>
              <a:rPr lang="fr-FR" baseline="0" dirty="0" smtClean="0"/>
              <a:t> la dessus. Peut être plutôt à regrouper avec le </a:t>
            </a:r>
            <a:r>
              <a:rPr lang="fr-FR" baseline="0" dirty="0" err="1" smtClean="0"/>
              <a:t>slide</a:t>
            </a:r>
            <a:r>
              <a:rPr lang="fr-FR" baseline="0" dirty="0" smtClean="0"/>
              <a:t> précédent.</a:t>
            </a:r>
            <a:endParaRPr lang="fr-FR" dirty="0" smtClean="0"/>
          </a:p>
          <a:p>
            <a:pPr>
              <a:buFontTx/>
              <a:buChar char="-"/>
            </a:pPr>
            <a:endParaRPr lang="fr-FR" dirty="0" smtClean="0"/>
          </a:p>
          <a:p>
            <a:pPr>
              <a:buFontTx/>
              <a:buChar char="-"/>
            </a:pPr>
            <a:endParaRPr lang="fr-FR" dirty="0" smtClean="0"/>
          </a:p>
          <a:p>
            <a:pPr>
              <a:buFontTx/>
              <a:buChar char="-"/>
            </a:pPr>
            <a:endParaRPr lang="fr-FR" dirty="0" smtClean="0"/>
          </a:p>
          <a:p>
            <a:pPr>
              <a:buFontTx/>
              <a:buChar char="-"/>
            </a:pPr>
            <a:endParaRPr lang="fr-FR" dirty="0"/>
          </a:p>
        </p:txBody>
      </p:sp>
      <p:sp>
        <p:nvSpPr>
          <p:cNvPr id="4" name="Espace réservé du numéro de diapositive 3"/>
          <p:cNvSpPr>
            <a:spLocks noGrp="1"/>
          </p:cNvSpPr>
          <p:nvPr>
            <p:ph type="sldNum" sz="quarter" idx="10"/>
          </p:nvPr>
        </p:nvSpPr>
        <p:spPr/>
        <p:txBody>
          <a:bodyPr/>
          <a:lstStyle/>
          <a:p>
            <a:fld id="{45911384-3B3A-4265-B0EB-CD4E221FFB0B}"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Outils pour identifier</a:t>
            </a:r>
            <a:r>
              <a:rPr lang="fr-FR" b="1" baseline="0" dirty="0" smtClean="0"/>
              <a:t> et atteindre les pauvres  / groupes cibles</a:t>
            </a:r>
            <a:endParaRPr lang="fr-FR" b="1" dirty="0" smtClean="0"/>
          </a:p>
          <a:p>
            <a:pPr>
              <a:buFontTx/>
              <a:buChar char="-"/>
            </a:pPr>
            <a:r>
              <a:rPr lang="fr-FR" dirty="0" smtClean="0"/>
              <a:t>Cartographie</a:t>
            </a:r>
          </a:p>
          <a:p>
            <a:pPr>
              <a:buFontTx/>
              <a:buChar char="-"/>
            </a:pPr>
            <a:r>
              <a:rPr lang="fr-FR" baseline="0" dirty="0" smtClean="0"/>
              <a:t> supports et moyens d’information: affiches, tracts, spot radio, animation de rue,...</a:t>
            </a:r>
          </a:p>
          <a:p>
            <a:pPr>
              <a:buFontTx/>
              <a:buChar char="-"/>
            </a:pPr>
            <a:r>
              <a:rPr lang="fr-FR" baseline="0" dirty="0" smtClean="0"/>
              <a:t> porte à porte</a:t>
            </a:r>
            <a:endParaRPr lang="fr-FR" dirty="0" smtClean="0"/>
          </a:p>
          <a:p>
            <a:endParaRPr lang="fr-FR" b="1" dirty="0" smtClean="0"/>
          </a:p>
          <a:p>
            <a:r>
              <a:rPr lang="fr-FR" b="1" dirty="0" smtClean="0"/>
              <a:t>Outils pour sélectionner les bénéficiaires et identifier leurs besoins spécifiques</a:t>
            </a:r>
          </a:p>
          <a:p>
            <a:pPr>
              <a:buFontTx/>
              <a:buChar char="-"/>
            </a:pPr>
            <a:r>
              <a:rPr lang="fr-FR" dirty="0" smtClean="0"/>
              <a:t>Outils</a:t>
            </a:r>
            <a:r>
              <a:rPr lang="fr-FR" baseline="0" dirty="0" smtClean="0"/>
              <a:t> de catégorisation sociale: la photo de famille outil essentiel pour ciblage + identification besoins - </a:t>
            </a:r>
            <a:r>
              <a:rPr lang="fr-FR" sz="1000" i="1" baseline="0" dirty="0" smtClean="0"/>
              <a:t>visite à domicile obligatoire avant d’accéder aux services (voire contre visite) =&gt; remplir le PAT =&gt; s’assurer que la famille est bien dans la cible définie au départ + identifier des besoins et problématiques spécifiques (par exemple permet de référer au volet social pour un accompagnement par une assistante sociale si </a:t>
            </a:r>
            <a:r>
              <a:rPr lang="fr-FR" sz="1000" i="1" baseline="0" dirty="0" err="1" smtClean="0"/>
              <a:t>pb</a:t>
            </a:r>
            <a:r>
              <a:rPr lang="fr-FR" sz="1000" i="1" baseline="0" dirty="0" smtClean="0"/>
              <a:t> détectés). </a:t>
            </a:r>
          </a:p>
          <a:p>
            <a:pPr>
              <a:buFontTx/>
              <a:buChar char="-"/>
            </a:pPr>
            <a:r>
              <a:rPr lang="fr-FR" sz="1200" i="0" baseline="0" dirty="0" smtClean="0"/>
              <a:t> Evaluation après chaque prêt (fiche de sortie de prêt) et régulière de la situation de chaque famille</a:t>
            </a:r>
          </a:p>
          <a:p>
            <a:endParaRPr lang="fr-FR" baseline="0" dirty="0" smtClean="0"/>
          </a:p>
          <a:p>
            <a:r>
              <a:rPr lang="fr-FR" b="1" baseline="0" dirty="0" smtClean="0"/>
              <a:t>Outils pour adapter et améliorer les actions</a:t>
            </a:r>
          </a:p>
          <a:p>
            <a:r>
              <a:rPr lang="fr-FR" baseline="0" dirty="0" smtClean="0"/>
              <a:t>- Enquêtes de satisfaction et de sortie</a:t>
            </a:r>
          </a:p>
          <a:p>
            <a:r>
              <a:rPr lang="fr-FR" sz="1000" i="1" baseline="0" dirty="0" smtClean="0"/>
              <a:t>par exemple suite enquête 2011, nous avons décidé d’introduire quelques modifications dans les services que nous proposons, comme par </a:t>
            </a:r>
            <a:r>
              <a:rPr lang="fr-FR" sz="1000" i="1" baseline="0" dirty="0" smtClean="0">
                <a:solidFill>
                  <a:srgbClr val="FF0000"/>
                </a:solidFill>
              </a:rPr>
              <a:t>exemple diminuer la fréquence des remboursements pour les prêts successifs. Introduire une </a:t>
            </a:r>
            <a:r>
              <a:rPr lang="fr-FR" sz="1000" i="1" baseline="0" dirty="0" smtClean="0"/>
              <a:t>période de grâce), ainsi que de sensibiliser nos agent de terrain à la confidentialité lors de leur visite des partenaires sur leur lieu d’activité.</a:t>
            </a:r>
          </a:p>
          <a:p>
            <a:pPr>
              <a:buFontTx/>
              <a:buChar char="-"/>
            </a:pPr>
            <a:r>
              <a:rPr lang="fr-FR" b="0" baseline="0" dirty="0" smtClean="0"/>
              <a:t>Etudes d’impact: exemple changement après étude d’impact: </a:t>
            </a:r>
          </a:p>
          <a:p>
            <a:pPr>
              <a:buFontTx/>
              <a:buChar char="-"/>
            </a:pPr>
            <a:r>
              <a:rPr lang="fr-FR" sz="1000" b="0" i="1" baseline="0" dirty="0" smtClean="0"/>
              <a:t> Faible taux d’utilisation des services de santé mis en place à cause de manque d’informations =&gt; développement et efforts important sur outils et </a:t>
            </a:r>
            <a:r>
              <a:rPr lang="fr-FR" sz="1000" b="0" i="1" baseline="0" dirty="0" err="1" smtClean="0"/>
              <a:t>méthodo</a:t>
            </a:r>
            <a:r>
              <a:rPr lang="fr-FR" sz="1000" b="0" i="1" baseline="0" dirty="0" smtClean="0"/>
              <a:t> communication pour augmenter taux d’utilisation</a:t>
            </a:r>
          </a:p>
          <a:p>
            <a:pPr>
              <a:buFontTx/>
              <a:buChar char="-"/>
            </a:pPr>
            <a:r>
              <a:rPr lang="fr-FR" sz="1000" b="0" i="1" baseline="0" dirty="0" smtClean="0"/>
              <a:t>- malgré formation technique, difficile accès à l’information concernant les emplois salariés (offres) =&gt; création d’un service agence pour l’emploi</a:t>
            </a:r>
          </a:p>
          <a:p>
            <a:pPr>
              <a:buFontTx/>
              <a:buChar char="-"/>
            </a:pPr>
            <a:r>
              <a:rPr lang="fr-FR" sz="1000" b="0" i="1" baseline="0" dirty="0" smtClean="0"/>
              <a:t>- Etude d’impact a montré parfois non respect législation du travail dans les entreprises où sont placés =&gt; introduction de modules de formation en FP sur législation du travail, droit de l’homme...</a:t>
            </a:r>
          </a:p>
          <a:p>
            <a:pPr>
              <a:buFontTx/>
              <a:buChar char="-"/>
            </a:pPr>
            <a:endParaRPr lang="fr-FR" b="1" baseline="0" dirty="0" smtClean="0"/>
          </a:p>
          <a:p>
            <a:endParaRPr lang="fr-FR" b="1" baseline="0" dirty="0" smtClean="0"/>
          </a:p>
          <a:p>
            <a:endParaRPr lang="fr-FR" b="1" baseline="0" dirty="0" smtClean="0"/>
          </a:p>
          <a:p>
            <a:endParaRPr lang="fr-FR" b="1" baseline="0" dirty="0" smtClean="0"/>
          </a:p>
          <a:p>
            <a:endParaRPr lang="fr-FR" b="1" baseline="0" dirty="0" smtClean="0"/>
          </a:p>
          <a:p>
            <a:endParaRPr lang="fr-FR" b="1" baseline="0" dirty="0" smtClean="0"/>
          </a:p>
          <a:p>
            <a:endParaRPr lang="fr-FR" dirty="0"/>
          </a:p>
        </p:txBody>
      </p:sp>
      <p:sp>
        <p:nvSpPr>
          <p:cNvPr id="4" name="Espace réservé du numéro de diapositive 3"/>
          <p:cNvSpPr>
            <a:spLocks noGrp="1"/>
          </p:cNvSpPr>
          <p:nvPr>
            <p:ph type="sldNum" sz="quarter" idx="10"/>
          </p:nvPr>
        </p:nvSpPr>
        <p:spPr/>
        <p:txBody>
          <a:bodyPr/>
          <a:lstStyle/>
          <a:p>
            <a:fld id="{45911384-3B3A-4265-B0EB-CD4E221FFB0B}"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r>
              <a:rPr lang="fr-FR" b="1" dirty="0" smtClean="0"/>
              <a:t>Méthodologies</a:t>
            </a:r>
            <a:r>
              <a:rPr lang="fr-FR" b="1" baseline="0" dirty="0" smtClean="0"/>
              <a:t> p</a:t>
            </a:r>
            <a:r>
              <a:rPr lang="fr-FR" b="1" dirty="0" smtClean="0"/>
              <a:t>our accéder aux</a:t>
            </a:r>
            <a:r>
              <a:rPr lang="fr-FR" b="1" baseline="0" dirty="0" smtClean="0"/>
              <a:t> groupes cibles:</a:t>
            </a:r>
            <a:endParaRPr lang="fr-FR" b="1" dirty="0" smtClean="0"/>
          </a:p>
          <a:p>
            <a:pPr defTabSz="907268">
              <a:buFontTx/>
              <a:buChar char="-"/>
              <a:defRPr/>
            </a:pPr>
            <a:r>
              <a:rPr lang="fr-FR" u="none" dirty="0" smtClean="0">
                <a:solidFill>
                  <a:schemeClr val="accent2">
                    <a:lumMod val="60000"/>
                    <a:lumOff val="40000"/>
                  </a:schemeClr>
                </a:solidFill>
              </a:rPr>
              <a:t>Travail</a:t>
            </a:r>
            <a:r>
              <a:rPr lang="fr-FR" u="none" baseline="0" dirty="0" smtClean="0">
                <a:solidFill>
                  <a:schemeClr val="accent2">
                    <a:lumMod val="60000"/>
                    <a:lumOff val="40000"/>
                  </a:schemeClr>
                </a:solidFill>
              </a:rPr>
              <a:t> en réseau et référencement (par les autres partenaires – cf. exemple SOS village enfants, ONM,..)</a:t>
            </a:r>
          </a:p>
          <a:p>
            <a:pPr defTabSz="907268">
              <a:buFontTx/>
              <a:buChar char="-"/>
              <a:defRPr/>
            </a:pPr>
            <a:r>
              <a:rPr lang="fr-FR" u="none" baseline="0" dirty="0" smtClean="0">
                <a:solidFill>
                  <a:schemeClr val="accent2">
                    <a:lumMod val="60000"/>
                    <a:lumOff val="40000"/>
                  </a:schemeClr>
                </a:solidFill>
              </a:rPr>
              <a:t> Implication forte des autorités locales: exemple des chefs de </a:t>
            </a:r>
            <a:r>
              <a:rPr lang="fr-FR" u="none" baseline="0" dirty="0" err="1" smtClean="0">
                <a:solidFill>
                  <a:schemeClr val="accent2">
                    <a:lumMod val="60000"/>
                    <a:lumOff val="40000"/>
                  </a:schemeClr>
                </a:solidFill>
              </a:rPr>
              <a:t>fokontany</a:t>
            </a:r>
            <a:endParaRPr lang="fr-FR" u="none" baseline="0" dirty="0" smtClean="0">
              <a:solidFill>
                <a:schemeClr val="accent2">
                  <a:lumMod val="60000"/>
                  <a:lumOff val="40000"/>
                </a:schemeClr>
              </a:solidFill>
            </a:endParaRPr>
          </a:p>
          <a:p>
            <a:pPr marL="0" marR="0" indent="0" algn="l" defTabSz="907268" rtl="0" eaLnBrk="1" fontAlgn="auto" latinLnBrk="0" hangingPunct="1">
              <a:lnSpc>
                <a:spcPct val="100000"/>
              </a:lnSpc>
              <a:spcBef>
                <a:spcPts val="0"/>
              </a:spcBef>
              <a:spcAft>
                <a:spcPts val="0"/>
              </a:spcAft>
              <a:buClrTx/>
              <a:buSzTx/>
              <a:buFontTx/>
              <a:buChar char="-"/>
              <a:tabLst/>
              <a:defRPr/>
            </a:pPr>
            <a:r>
              <a:rPr lang="fr-FR" u="none" dirty="0" smtClean="0">
                <a:solidFill>
                  <a:schemeClr val="accent2">
                    <a:lumMod val="60000"/>
                    <a:lumOff val="40000"/>
                  </a:schemeClr>
                </a:solidFill>
              </a:rPr>
              <a:t> recrutement de personnel issus des zones d’intervention:</a:t>
            </a:r>
            <a:r>
              <a:rPr lang="fr-FR" u="none" baseline="0" dirty="0" smtClean="0">
                <a:solidFill>
                  <a:schemeClr val="accent2">
                    <a:lumMod val="60000"/>
                    <a:lumOff val="40000"/>
                  </a:schemeClr>
                </a:solidFill>
              </a:rPr>
              <a:t> a</a:t>
            </a:r>
            <a:r>
              <a:rPr lang="fr-FR" baseline="0" dirty="0" smtClean="0"/>
              <a:t>voir des équipes originaires des quartiers d’intervention car ils connaissent bien leur zone et les habitudes des familles bénéficiaires</a:t>
            </a:r>
          </a:p>
          <a:p>
            <a:pPr defTabSz="907268">
              <a:buFontTx/>
              <a:buChar char="-"/>
              <a:defRPr/>
            </a:pPr>
            <a:endParaRPr lang="fr-FR" u="none" dirty="0" smtClean="0">
              <a:solidFill>
                <a:schemeClr val="accent2">
                  <a:lumMod val="60000"/>
                  <a:lumOff val="40000"/>
                </a:schemeClr>
              </a:solidFill>
            </a:endParaRPr>
          </a:p>
          <a:p>
            <a:pPr defTabSz="907268">
              <a:defRPr/>
            </a:pPr>
            <a:r>
              <a:rPr lang="fr-FR" b="1" u="none" dirty="0" smtClean="0">
                <a:solidFill>
                  <a:schemeClr val="accent2">
                    <a:lumMod val="60000"/>
                    <a:lumOff val="40000"/>
                  </a:schemeClr>
                </a:solidFill>
              </a:rPr>
              <a:t>Méthodologies pour rendre les services accessibles pour les groupes cibles:</a:t>
            </a:r>
          </a:p>
          <a:p>
            <a:pPr marL="0" marR="0" indent="0" algn="l" defTabSz="907268" rtl="0" eaLnBrk="1" fontAlgn="auto" latinLnBrk="0" hangingPunct="1">
              <a:lnSpc>
                <a:spcPct val="100000"/>
              </a:lnSpc>
              <a:spcBef>
                <a:spcPts val="0"/>
              </a:spcBef>
              <a:spcAft>
                <a:spcPts val="0"/>
              </a:spcAft>
              <a:buClrTx/>
              <a:buSzTx/>
              <a:buFontTx/>
              <a:buChar char="-"/>
              <a:tabLst/>
              <a:defRPr/>
            </a:pPr>
            <a:r>
              <a:rPr lang="fr-FR" u="sng" baseline="0" dirty="0" smtClean="0"/>
              <a:t>Travailler sur une approche individuelle et personnelle de proximité </a:t>
            </a:r>
            <a:r>
              <a:rPr lang="fr-FR" u="none" baseline="0" dirty="0" smtClean="0"/>
              <a:t>CAS PAS CAS, Suivi rapproché et régulier au cas par cas: individualisé les services et l’accompagnement</a:t>
            </a:r>
          </a:p>
          <a:p>
            <a:pPr marL="0" marR="0" indent="0" algn="l" defTabSz="907268" rtl="0" eaLnBrk="1" fontAlgn="auto" latinLnBrk="0" hangingPunct="1">
              <a:lnSpc>
                <a:spcPct val="100000"/>
              </a:lnSpc>
              <a:spcBef>
                <a:spcPts val="0"/>
              </a:spcBef>
              <a:spcAft>
                <a:spcPts val="0"/>
              </a:spcAft>
              <a:buClrTx/>
              <a:buSzTx/>
              <a:buFontTx/>
              <a:buChar char="-"/>
              <a:tabLst/>
              <a:defRPr/>
            </a:pPr>
            <a:r>
              <a:rPr lang="fr-FR" u="none" baseline="0" dirty="0" smtClean="0"/>
              <a:t> </a:t>
            </a:r>
            <a:r>
              <a:rPr lang="fr-FR" u="sng" baseline="0" dirty="0" smtClean="0"/>
              <a:t>Construire une relation de confianc</a:t>
            </a:r>
            <a:r>
              <a:rPr lang="fr-FR" u="none" baseline="0" dirty="0" smtClean="0"/>
              <a:t>e entre les familles et l’institution</a:t>
            </a:r>
          </a:p>
          <a:p>
            <a:pPr marL="0" marR="0" indent="0" algn="l" defTabSz="907268" rtl="0" eaLnBrk="1" fontAlgn="auto" latinLnBrk="0" hangingPunct="1">
              <a:lnSpc>
                <a:spcPct val="100000"/>
              </a:lnSpc>
              <a:spcBef>
                <a:spcPts val="0"/>
              </a:spcBef>
              <a:spcAft>
                <a:spcPts val="0"/>
              </a:spcAft>
              <a:buClrTx/>
              <a:buSzTx/>
              <a:buFontTx/>
              <a:buChar char="-"/>
              <a:tabLst/>
              <a:defRPr/>
            </a:pPr>
            <a:r>
              <a:rPr lang="fr-FR" u="none" baseline="0" dirty="0" smtClean="0"/>
              <a:t> </a:t>
            </a:r>
            <a:r>
              <a:rPr lang="fr-FR" u="sng" baseline="0" dirty="0" smtClean="0"/>
              <a:t>Proximité géographique </a:t>
            </a:r>
            <a:r>
              <a:rPr lang="fr-FR" u="none" baseline="0" dirty="0" smtClean="0"/>
              <a:t>et avoir des locaux où les gens n’ont pas peur d’aller, voir envie : aspect, accueil,...</a:t>
            </a:r>
          </a:p>
          <a:p>
            <a:pPr marL="0" marR="0" indent="0" algn="l" defTabSz="907268" rtl="0" eaLnBrk="1" fontAlgn="auto" latinLnBrk="0" hangingPunct="1">
              <a:lnSpc>
                <a:spcPct val="100000"/>
              </a:lnSpc>
              <a:spcBef>
                <a:spcPts val="0"/>
              </a:spcBef>
              <a:spcAft>
                <a:spcPts val="0"/>
              </a:spcAft>
              <a:buClrTx/>
              <a:buSzTx/>
              <a:buFontTx/>
              <a:buChar char="-"/>
              <a:tabLst/>
              <a:defRPr/>
            </a:pPr>
            <a:r>
              <a:rPr lang="fr-FR" u="sng" baseline="0" dirty="0" smtClean="0"/>
              <a:t> Minimiser les barrière à l’entrée pour les services </a:t>
            </a:r>
            <a:r>
              <a:rPr lang="fr-FR" u="none" baseline="0" dirty="0" smtClean="0"/>
              <a:t>: par exemple dans le MC pas de garantie matérielle exigée, Epargne montant minimum accepté </a:t>
            </a:r>
            <a:r>
              <a:rPr lang="fr-FR" u="none" baseline="0" dirty="0" err="1" smtClean="0"/>
              <a:t>etc</a:t>
            </a:r>
            <a:r>
              <a:rPr lang="fr-FR" u="none" baseline="0" dirty="0" smtClean="0"/>
              <a:t>….</a:t>
            </a:r>
          </a:p>
          <a:p>
            <a:r>
              <a:rPr lang="fr-FR" u="sng" dirty="0" smtClean="0"/>
              <a:t>Promouvoir la transparence:</a:t>
            </a:r>
            <a:r>
              <a:rPr lang="fr-FR" u="sng" baseline="0" dirty="0" smtClean="0"/>
              <a:t> </a:t>
            </a:r>
            <a:r>
              <a:rPr lang="fr-FR" baseline="0" dirty="0" smtClean="0"/>
              <a:t>informer les bénéficiaires de l’ensemble des services et des conditions d’accès (cf. en micro finance l’initiative Smart </a:t>
            </a:r>
            <a:r>
              <a:rPr lang="fr-FR" baseline="0" dirty="0" err="1" smtClean="0"/>
              <a:t>Campaign</a:t>
            </a:r>
            <a:r>
              <a:rPr lang="fr-FR" baseline="0" dirty="0" smtClean="0"/>
              <a:t> = affichage des tarifs clairs, document expliqués aux bénéficiaires, procédures de recours et de traitement de plainte,...)</a:t>
            </a:r>
          </a:p>
          <a:p>
            <a:r>
              <a:rPr lang="fr-FR" u="sng" baseline="0" dirty="0" smtClean="0"/>
              <a:t>Renforcer les capacités de groupes cibles: </a:t>
            </a:r>
            <a:r>
              <a:rPr lang="fr-FR" baseline="0" dirty="0" smtClean="0"/>
              <a:t>la formation de base est primordiale pour permettre aux groupes cibles d’une part d’accéder à tous les services ne leur donnant plus de compétences pour les comprendre et savoir les utiliser, et de l’autre pour améliorer l’impact de ces services: par exemple formation sur la gestion du budget familial, le surendettement, l’importance de l’épargne, la gestion d’un fonds de solidarité santé,....</a:t>
            </a:r>
          </a:p>
          <a:p>
            <a:endParaRPr lang="fr-FR" u="sng" dirty="0" smtClean="0"/>
          </a:p>
          <a:p>
            <a:endParaRPr lang="fr-FR" dirty="0"/>
          </a:p>
        </p:txBody>
      </p:sp>
      <p:sp>
        <p:nvSpPr>
          <p:cNvPr id="4" name="Espace réservé du numéro de diapositive 3"/>
          <p:cNvSpPr>
            <a:spLocks noGrp="1"/>
          </p:cNvSpPr>
          <p:nvPr>
            <p:ph type="sldNum" sz="quarter" idx="10"/>
          </p:nvPr>
        </p:nvSpPr>
        <p:spPr/>
        <p:txBody>
          <a:bodyPr/>
          <a:lstStyle/>
          <a:p>
            <a:fld id="{45911384-3B3A-4265-B0EB-CD4E221FFB0B}"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10000"/>
          </a:bodyPr>
          <a:lstStyle/>
          <a:p>
            <a:pPr defTabSz="907268">
              <a:defRPr/>
            </a:pPr>
            <a:r>
              <a:rPr lang="fr-FR" b="1" baseline="0" dirty="0" smtClean="0"/>
              <a:t>Suite méthodologies pour rendre les services accessibles:</a:t>
            </a:r>
          </a:p>
          <a:p>
            <a:pPr defTabSz="907268">
              <a:defRPr/>
            </a:pPr>
            <a:r>
              <a:rPr lang="fr-FR" baseline="0" dirty="0" smtClean="0"/>
              <a:t>Avoir une approche participative :</a:t>
            </a:r>
          </a:p>
          <a:p>
            <a:pPr defTabSz="907268">
              <a:buFontTx/>
              <a:buChar char="-"/>
              <a:defRPr/>
            </a:pPr>
            <a:r>
              <a:rPr lang="fr-FR" baseline="0" dirty="0" smtClean="0"/>
              <a:t>Dans les activités: méthode basée sur l’implication et la motivation des bénéficiaires : par exemple dans le social nous accompagnons les familles pour qu’elles résolvent par elle-même leurs difficultés : pas de prise en charge  </a:t>
            </a:r>
          </a:p>
          <a:p>
            <a:pPr defTabSz="907268">
              <a:buFontTx/>
              <a:buChar char="-"/>
              <a:defRPr/>
            </a:pPr>
            <a:r>
              <a:rPr lang="fr-FR" baseline="0" dirty="0" smtClean="0"/>
              <a:t> Financièrement : </a:t>
            </a:r>
            <a:r>
              <a:rPr lang="fr-FR" u="sng" baseline="0" dirty="0" smtClean="0"/>
              <a:t>Demander une participation: </a:t>
            </a:r>
            <a:r>
              <a:rPr lang="fr-FR" baseline="0" dirty="0" smtClean="0"/>
              <a:t>pour s’assurer de l’implication des bénéficiaires, une participation financière est demandée pour tous les services. Elles est fonction du niveau de revenus et de pauvreté de la famille, et même modique, elle responsabilise les bénéficiaires et assure une participation plus active.</a:t>
            </a:r>
          </a:p>
          <a:p>
            <a:pPr defTabSz="907268">
              <a:buFontTx/>
              <a:buChar char="-"/>
              <a:defRPr/>
            </a:pPr>
            <a:r>
              <a:rPr lang="fr-FR" u="sng" baseline="0" dirty="0" smtClean="0"/>
              <a:t> Impliquer les bénéficiaires dans la gouvernance: </a:t>
            </a:r>
            <a:r>
              <a:rPr lang="fr-FR" baseline="0" dirty="0" smtClean="0"/>
              <a:t>pour améliorer leur participation et assurer la pérennité des actions: les membres des mutuelles de santé sont directement impliqués dans la gestion d’un fonds de solidarité et dans la définition de son fonctionnement. L’appropriation des services permet d’assurer leur durabilité et leur adaptation aux besoins.</a:t>
            </a:r>
          </a:p>
          <a:p>
            <a:endParaRPr lang="fr-FR" b="1" dirty="0" smtClean="0"/>
          </a:p>
          <a:p>
            <a:r>
              <a:rPr lang="fr-FR" b="1" dirty="0" smtClean="0"/>
              <a:t>Enfin, méthodologie pour améliorer</a:t>
            </a:r>
            <a:r>
              <a:rPr lang="fr-FR" b="1" baseline="0" dirty="0" smtClean="0"/>
              <a:t> les services</a:t>
            </a:r>
          </a:p>
          <a:p>
            <a:r>
              <a:rPr lang="fr-FR" b="0" i="0" u="sng" baseline="0" dirty="0" smtClean="0"/>
              <a:t>Echanges régulier</a:t>
            </a:r>
            <a:r>
              <a:rPr lang="fr-FR" b="0" i="0" u="none" baseline="0" dirty="0" smtClean="0"/>
              <a:t> </a:t>
            </a:r>
            <a:r>
              <a:rPr lang="fr-FR" b="0" baseline="0" dirty="0" smtClean="0"/>
              <a:t>entre les acteurs du projet (les 3 </a:t>
            </a:r>
            <a:r>
              <a:rPr lang="fr-FR" b="0" baseline="0" dirty="0" err="1" smtClean="0"/>
              <a:t>asso</a:t>
            </a:r>
            <a:r>
              <a:rPr lang="fr-FR" b="0" baseline="0" dirty="0" smtClean="0"/>
              <a:t> locales de mise en œuvre se rencontrent régulièrement pour améliorer leur pratiques), avec les acteurs extérieurs (participation aux plate forme de la société civile et des institutionnels)</a:t>
            </a:r>
          </a:p>
          <a:p>
            <a:r>
              <a:rPr lang="fr-FR" b="0" u="sng" baseline="0" dirty="0" smtClean="0"/>
              <a:t>Capitaliser: </a:t>
            </a:r>
            <a:r>
              <a:rPr lang="fr-FR" b="0" baseline="0" dirty="0" smtClean="0"/>
              <a:t>analyser les résultats, et via leur analyse et les échanges avec les acteurs, définir et détailler les bonnes pratiques (fiches pratiques &amp; </a:t>
            </a:r>
            <a:r>
              <a:rPr lang="fr-FR" b="0" baseline="0" dirty="0" err="1" smtClean="0"/>
              <a:t>méthodo</a:t>
            </a:r>
            <a:r>
              <a:rPr lang="fr-FR" b="0" baseline="0" dirty="0" smtClean="0"/>
              <a:t>, rapport,..)</a:t>
            </a:r>
          </a:p>
          <a:p>
            <a:r>
              <a:rPr lang="fr-FR" b="0" u="sng" baseline="0" dirty="0" smtClean="0"/>
              <a:t>Diffuser: </a:t>
            </a:r>
            <a:r>
              <a:rPr lang="fr-FR" b="0" baseline="0" dirty="0" smtClean="0"/>
              <a:t>atelier annuel ouvert aux acteurs, réunion avec les institutionnels, site internet de capitalisation,...</a:t>
            </a:r>
            <a:endParaRPr lang="fr-FR" b="0" dirty="0"/>
          </a:p>
        </p:txBody>
      </p:sp>
      <p:sp>
        <p:nvSpPr>
          <p:cNvPr id="4" name="Espace réservé du numéro de diapositive 3"/>
          <p:cNvSpPr>
            <a:spLocks noGrp="1"/>
          </p:cNvSpPr>
          <p:nvPr>
            <p:ph type="sldNum" sz="quarter" idx="10"/>
          </p:nvPr>
        </p:nvSpPr>
        <p:spPr/>
        <p:txBody>
          <a:bodyPr/>
          <a:lstStyle/>
          <a:p>
            <a:fld id="{45911384-3B3A-4265-B0EB-CD4E221FFB0B}"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AA309A6D-C09C-4548-B29A-6CF363A7E532}" type="datetimeFigureOut">
              <a:rPr lang="fr-FR" smtClean="0"/>
              <a:pPr/>
              <a:t>02/07/2012</a:t>
            </a:fld>
            <a:endParaRPr lang="fr-BE"/>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BE"/>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CF4668DC-857F-487D-BFFA-8C0CA5037977}" type="slidenum">
              <a:rPr lang="fr-BE" smtClean="0"/>
              <a:pPr/>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02/07/2012</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02/07/2012</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02/07/2012</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a:t>
            </a:fld>
            <a:endParaRPr lang="fr-BE"/>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02/07/2012</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a:t>
            </a:fld>
            <a:endParaRPr lang="fr-B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02/07/2012</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a:t>
            </a:fld>
            <a:endParaRPr lang="fr-BE"/>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pPr/>
              <a:t>02/07/2012</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pPr/>
              <a:t>‹#›</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AA309A6D-C09C-4548-B29A-6CF363A7E532}" type="datetimeFigureOut">
              <a:rPr lang="fr-FR" smtClean="0"/>
              <a:pPr/>
              <a:t>02/07/2012</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pPr/>
              <a:t>‹#›</a:t>
            </a:fld>
            <a:endParaRPr lang="fr-BE"/>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AA309A6D-C09C-4548-B29A-6CF363A7E532}" type="datetimeFigureOut">
              <a:rPr lang="fr-FR" smtClean="0"/>
              <a:pPr/>
              <a:t>02/07/2012</a:t>
            </a:fld>
            <a:endParaRPr lang="fr-BE"/>
          </a:p>
        </p:txBody>
      </p:sp>
      <p:sp>
        <p:nvSpPr>
          <p:cNvPr id="3" name="Espace réservé du pied de page 2"/>
          <p:cNvSpPr>
            <a:spLocks noGrp="1"/>
          </p:cNvSpPr>
          <p:nvPr>
            <p:ph type="ftr" sz="quarter" idx="11"/>
          </p:nvPr>
        </p:nvSpPr>
        <p:spPr/>
        <p:txBody>
          <a:bodyPr/>
          <a:lstStyle>
            <a:extLst/>
          </a:lstStyle>
          <a:p>
            <a:endParaRPr lang="fr-BE"/>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AA309A6D-C09C-4548-B29A-6CF363A7E532}" type="datetimeFigureOut">
              <a:rPr lang="fr-FR" smtClean="0"/>
              <a:pPr/>
              <a:t>02/07/2012</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AA309A6D-C09C-4548-B29A-6CF363A7E532}" type="datetimeFigureOut">
              <a:rPr lang="fr-FR" smtClean="0"/>
              <a:pPr/>
              <a:t>02/07/2012</a:t>
            </a:fld>
            <a:endParaRPr lang="fr-BE"/>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BE"/>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CF4668DC-857F-487D-BFFA-8C0CA5037977}" type="slidenum">
              <a:rPr lang="fr-BE" smtClean="0"/>
              <a:pPr/>
              <a:t>‹#›</a:t>
            </a:fld>
            <a:endParaRPr lang="fr-BE"/>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309A6D-C09C-4548-B29A-6CF363A7E532}" type="datetimeFigureOut">
              <a:rPr lang="fr-FR" smtClean="0"/>
              <a:pPr/>
              <a:t>02/07/2012</a:t>
            </a:fld>
            <a:endParaRPr lang="fr-BE"/>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BE"/>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F4668DC-857F-487D-BFFA-8C0CA5037977}" type="slidenum">
              <a:rPr lang="fr-BE" smtClean="0"/>
              <a:pPr/>
              <a:t>‹#›</a:t>
            </a:fld>
            <a:endParaRPr lang="fr-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8.jpeg"/><Relationship Id="rId7" Type="http://schemas.openxmlformats.org/officeDocument/2006/relationships/image" Target="../media/image2.jpeg"/><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diagramColors" Target="../diagrams/colors2.xml"/><Relationship Id="rId5" Type="http://schemas.openxmlformats.org/officeDocument/2006/relationships/image" Target="../media/image10.jpeg"/><Relationship Id="rId10" Type="http://schemas.openxmlformats.org/officeDocument/2006/relationships/diagramQuickStyle" Target="../diagrams/quickStyle2.xml"/><Relationship Id="rId4" Type="http://schemas.openxmlformats.org/officeDocument/2006/relationships/image" Target="../media/image9.jpeg"/><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500034" y="571480"/>
            <a:ext cx="8072494" cy="1384995"/>
          </a:xfrm>
          <a:solidFill>
            <a:schemeClr val="bg2">
              <a:lumMod val="50000"/>
            </a:schemeClr>
          </a:solidFill>
          <a:ln>
            <a:solidFill>
              <a:schemeClr val="bg2">
                <a:lumMod val="50000"/>
              </a:schemeClr>
            </a:solidFill>
          </a:ln>
        </p:spPr>
        <p:txBody>
          <a:bodyPr>
            <a:spAutoFit/>
          </a:bodyPr>
          <a:lstStyle/>
          <a:p>
            <a:pPr algn="ctr"/>
            <a:r>
              <a:rPr lang="fr-FR" sz="2400" u="sng" dirty="0" smtClean="0"/>
              <a:t>PROJECT</a:t>
            </a:r>
            <a:r>
              <a:rPr lang="fr-FR" sz="2400" dirty="0" smtClean="0"/>
              <a:t/>
            </a:r>
            <a:br>
              <a:rPr lang="fr-FR" sz="2400" dirty="0" smtClean="0"/>
            </a:br>
            <a:r>
              <a:rPr lang="fr-FR" sz="2000" dirty="0" smtClean="0"/>
              <a:t>ECONOMIC AND SOCIAL INCLUSION OF WORKERS IN THE INFORMAL ECONOMY AND THEIR FAMILIES LIVING IN DEPRIVED AREAS OF 3 CITIES OF MADAGASCAR</a:t>
            </a:r>
            <a:endParaRPr lang="fr-FR" sz="2000" dirty="0"/>
          </a:p>
        </p:txBody>
      </p:sp>
      <p:sp>
        <p:nvSpPr>
          <p:cNvPr id="3" name="Sous-titre 2"/>
          <p:cNvSpPr>
            <a:spLocks noGrp="1"/>
          </p:cNvSpPr>
          <p:nvPr>
            <p:ph type="subTitle" idx="1"/>
          </p:nvPr>
        </p:nvSpPr>
        <p:spPr>
          <a:xfrm>
            <a:off x="0" y="71414"/>
            <a:ext cx="9001156" cy="1071570"/>
          </a:xfrm>
        </p:spPr>
        <p:txBody>
          <a:bodyPr>
            <a:normAutofit/>
          </a:bodyPr>
          <a:lstStyle/>
          <a:p>
            <a:r>
              <a:rPr lang="fr-FR" sz="2400" dirty="0" smtClean="0"/>
              <a:t>3</a:t>
            </a:r>
            <a:r>
              <a:rPr lang="fr-FR" sz="2400" baseline="30000" dirty="0" smtClean="0"/>
              <a:t>rd</a:t>
            </a:r>
            <a:r>
              <a:rPr lang="fr-FR" sz="2400" dirty="0" smtClean="0"/>
              <a:t> session: </a:t>
            </a:r>
            <a:r>
              <a:rPr lang="fr-FR" sz="2400" dirty="0" err="1" smtClean="0"/>
              <a:t>Accessibility</a:t>
            </a:r>
            <a:r>
              <a:rPr lang="fr-FR" sz="2400" dirty="0" smtClean="0"/>
              <a:t> of the </a:t>
            </a:r>
            <a:r>
              <a:rPr lang="fr-FR" sz="2400" dirty="0" err="1" smtClean="0"/>
              <a:t>project</a:t>
            </a:r>
            <a:r>
              <a:rPr lang="fr-FR" sz="2400" dirty="0" smtClean="0"/>
              <a:t> to the </a:t>
            </a:r>
            <a:r>
              <a:rPr lang="fr-FR" sz="2400" dirty="0" err="1" smtClean="0"/>
              <a:t>target</a:t>
            </a:r>
            <a:r>
              <a:rPr lang="fr-FR" sz="2400" dirty="0" smtClean="0"/>
              <a:t> groups</a:t>
            </a:r>
            <a:endParaRPr lang="fr-FR" sz="2400" dirty="0"/>
          </a:p>
        </p:txBody>
      </p:sp>
      <p:sp>
        <p:nvSpPr>
          <p:cNvPr id="8" name="ZoneTexte 7"/>
          <p:cNvSpPr txBox="1"/>
          <p:nvPr/>
        </p:nvSpPr>
        <p:spPr>
          <a:xfrm>
            <a:off x="285720" y="2143116"/>
            <a:ext cx="8643998" cy="3247043"/>
          </a:xfrm>
          <a:prstGeom prst="rect">
            <a:avLst/>
          </a:prstGeom>
          <a:noFill/>
        </p:spPr>
        <p:txBody>
          <a:bodyPr wrap="square" rtlCol="0">
            <a:spAutoFit/>
          </a:bodyPr>
          <a:lstStyle/>
          <a:p>
            <a:pPr marL="342900" indent="-342900">
              <a:spcBef>
                <a:spcPts val="200"/>
              </a:spcBef>
              <a:spcAft>
                <a:spcPts val="200"/>
              </a:spcAft>
              <a:buAutoNum type="arabicPeriod"/>
            </a:pPr>
            <a:r>
              <a:rPr lang="fr-FR" b="1" dirty="0" smtClean="0"/>
              <a:t>CONTEXT</a:t>
            </a:r>
          </a:p>
          <a:p>
            <a:pPr marL="342900" indent="-342900">
              <a:spcBef>
                <a:spcPts val="200"/>
              </a:spcBef>
              <a:spcAft>
                <a:spcPts val="200"/>
              </a:spcAft>
              <a:buFontTx/>
              <a:buAutoNum type="arabicPeriod"/>
            </a:pPr>
            <a:r>
              <a:rPr lang="fr-FR" b="1" dirty="0" smtClean="0"/>
              <a:t>NEED BASED ANALYSIS</a:t>
            </a:r>
          </a:p>
          <a:p>
            <a:pPr marL="342900" indent="-342900">
              <a:spcBef>
                <a:spcPts val="200"/>
              </a:spcBef>
              <a:spcAft>
                <a:spcPts val="200"/>
              </a:spcAft>
              <a:buAutoNum type="arabicPeriod"/>
            </a:pPr>
            <a:r>
              <a:rPr lang="fr-FR" b="1" dirty="0" smtClean="0"/>
              <a:t>METHODOLOGY</a:t>
            </a:r>
          </a:p>
          <a:p>
            <a:pPr marL="342900" indent="-342900">
              <a:spcBef>
                <a:spcPts val="200"/>
              </a:spcBef>
              <a:spcAft>
                <a:spcPts val="200"/>
              </a:spcAft>
              <a:buAutoNum type="arabicPeriod"/>
            </a:pPr>
            <a:r>
              <a:rPr lang="fr-FR" b="1" dirty="0" smtClean="0"/>
              <a:t>IDENTIFYING AND REACHING TARGETED GROUPS</a:t>
            </a:r>
          </a:p>
          <a:p>
            <a:pPr marL="800100" lvl="1" indent="-342900">
              <a:spcBef>
                <a:spcPts val="200"/>
              </a:spcBef>
              <a:spcAft>
                <a:spcPts val="200"/>
              </a:spcAft>
            </a:pPr>
            <a:r>
              <a:rPr lang="fr-FR" i="1" dirty="0" smtClean="0"/>
              <a:t>4.1 INITIAL DIAGNOSIS</a:t>
            </a:r>
          </a:p>
          <a:p>
            <a:pPr marL="800100" lvl="1" indent="-342900">
              <a:spcBef>
                <a:spcPts val="200"/>
              </a:spcBef>
              <a:spcAft>
                <a:spcPts val="200"/>
              </a:spcAft>
            </a:pPr>
            <a:r>
              <a:rPr lang="fr-FR" i="1" dirty="0" smtClean="0"/>
              <a:t>4.2 PHASE 1: BEFORE STARTING THE ACTIVITIES</a:t>
            </a:r>
          </a:p>
          <a:p>
            <a:pPr marL="800100" lvl="1" indent="-342900">
              <a:spcBef>
                <a:spcPts val="200"/>
              </a:spcBef>
              <a:spcAft>
                <a:spcPts val="200"/>
              </a:spcAft>
            </a:pPr>
            <a:r>
              <a:rPr lang="fr-FR" i="1" dirty="0" smtClean="0"/>
              <a:t>4.3 PHASE 2: DURING THE IMPLEMENTATION</a:t>
            </a:r>
          </a:p>
          <a:p>
            <a:pPr marL="342900" indent="-342900">
              <a:spcBef>
                <a:spcPts val="200"/>
              </a:spcBef>
              <a:spcAft>
                <a:spcPts val="200"/>
              </a:spcAft>
              <a:buAutoNum type="arabicPeriod"/>
            </a:pPr>
            <a:r>
              <a:rPr lang="fr-FR" b="1" dirty="0" smtClean="0"/>
              <a:t>LESSONS LEARNT</a:t>
            </a:r>
          </a:p>
          <a:p>
            <a:pPr marL="342900" indent="-342900">
              <a:buAutoNum type="arabicPeriod"/>
            </a:pPr>
            <a:endParaRPr lang="fr-FR" dirty="0" smtClean="0"/>
          </a:p>
          <a:p>
            <a:pPr marL="342900" indent="-342900"/>
            <a:endParaRPr lang="fr-FR" dirty="0"/>
          </a:p>
        </p:txBody>
      </p:sp>
      <p:pic>
        <p:nvPicPr>
          <p:cNvPr id="2050" name="Picture 2" descr="logo IA"/>
          <p:cNvPicPr>
            <a:picLocks noChangeAspect="1" noChangeArrowheads="1"/>
          </p:cNvPicPr>
          <p:nvPr/>
        </p:nvPicPr>
        <p:blipFill>
          <a:blip r:embed="rId3" cstate="print"/>
          <a:srcRect b="55174"/>
          <a:stretch>
            <a:fillRect/>
          </a:stretch>
        </p:blipFill>
        <p:spPr bwMode="auto">
          <a:xfrm>
            <a:off x="6823075" y="4214818"/>
            <a:ext cx="2320925" cy="661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28596" y="1142984"/>
            <a:ext cx="8229600" cy="4857784"/>
          </a:xfrm>
        </p:spPr>
        <p:txBody>
          <a:bodyPr>
            <a:normAutofit fontScale="92500" lnSpcReduction="20000"/>
          </a:bodyPr>
          <a:lstStyle/>
          <a:p>
            <a:pPr lvl="1">
              <a:buNone/>
            </a:pPr>
            <a:r>
              <a:rPr lang="fr-FR" sz="3200" b="1" dirty="0" smtClean="0"/>
              <a:t>METHODOLOGIES...</a:t>
            </a:r>
          </a:p>
          <a:p>
            <a:pPr lvl="1">
              <a:buNone/>
            </a:pPr>
            <a:endParaRPr lang="fr-FR" sz="3200" i="1" dirty="0" smtClean="0"/>
          </a:p>
          <a:p>
            <a:pPr lvl="1"/>
            <a:r>
              <a:rPr lang="fr-FR" sz="3100" i="1" dirty="0" err="1" smtClean="0"/>
              <a:t>Adopt</a:t>
            </a:r>
            <a:r>
              <a:rPr lang="fr-FR" sz="3100" i="1" dirty="0" smtClean="0"/>
              <a:t> a </a:t>
            </a:r>
            <a:r>
              <a:rPr lang="fr-FR" sz="3100" i="1" dirty="0" err="1" smtClean="0"/>
              <a:t>participatory</a:t>
            </a:r>
            <a:r>
              <a:rPr lang="fr-FR" sz="3100" i="1" dirty="0" smtClean="0"/>
              <a:t> </a:t>
            </a:r>
            <a:r>
              <a:rPr lang="fr-FR" sz="3100" i="1" dirty="0" err="1" smtClean="0"/>
              <a:t>approach</a:t>
            </a:r>
            <a:r>
              <a:rPr lang="fr-FR" sz="3100" i="1" baseline="0" dirty="0" smtClean="0"/>
              <a:t> in the </a:t>
            </a:r>
            <a:r>
              <a:rPr lang="fr-FR" sz="3100" i="1" dirty="0" err="1" smtClean="0"/>
              <a:t>activities</a:t>
            </a:r>
            <a:endParaRPr lang="fr-FR" sz="3100" i="1" dirty="0" smtClean="0"/>
          </a:p>
          <a:p>
            <a:pPr lvl="1"/>
            <a:r>
              <a:rPr lang="fr-FR" sz="3100" i="1" dirty="0" err="1" smtClean="0"/>
              <a:t>Define</a:t>
            </a:r>
            <a:r>
              <a:rPr lang="fr-FR" sz="3100" i="1" baseline="0" dirty="0" smtClean="0"/>
              <a:t> and </a:t>
            </a:r>
            <a:r>
              <a:rPr lang="fr-FR" sz="3100" i="1" baseline="0" dirty="0" err="1" smtClean="0"/>
              <a:t>promote</a:t>
            </a:r>
            <a:r>
              <a:rPr lang="fr-FR" sz="3100" i="1" baseline="0" dirty="0" smtClean="0"/>
              <a:t> the right </a:t>
            </a:r>
            <a:r>
              <a:rPr lang="fr-FR" sz="3100" i="1" baseline="0" dirty="0" err="1" smtClean="0"/>
              <a:t>financial</a:t>
            </a:r>
            <a:r>
              <a:rPr lang="fr-FR" sz="3100" i="1" baseline="0" dirty="0" smtClean="0"/>
              <a:t> contribution of the </a:t>
            </a:r>
            <a:r>
              <a:rPr lang="fr-FR" sz="3100" i="1" baseline="0" dirty="0" err="1" smtClean="0"/>
              <a:t>beneficiaries</a:t>
            </a:r>
            <a:endParaRPr lang="fr-FR" sz="3100" i="1" baseline="0" dirty="0" smtClean="0"/>
          </a:p>
          <a:p>
            <a:pPr lvl="1"/>
            <a:r>
              <a:rPr lang="fr-FR" sz="3100" i="1" baseline="0" dirty="0" err="1" smtClean="0"/>
              <a:t>Involve</a:t>
            </a:r>
            <a:r>
              <a:rPr lang="fr-FR" sz="3100" i="1" baseline="0" dirty="0" smtClean="0"/>
              <a:t> </a:t>
            </a:r>
            <a:r>
              <a:rPr lang="fr-FR" sz="3100" i="1" baseline="0" dirty="0" err="1" smtClean="0"/>
              <a:t>target</a:t>
            </a:r>
            <a:r>
              <a:rPr lang="fr-FR" sz="3100" i="1" baseline="0" dirty="0" smtClean="0"/>
              <a:t> groups in </a:t>
            </a:r>
            <a:r>
              <a:rPr lang="fr-FR" sz="3100" i="1" baseline="0" dirty="0" err="1" smtClean="0"/>
              <a:t>governance</a:t>
            </a:r>
            <a:endParaRPr lang="fr-FR" sz="3100" i="1" dirty="0" smtClean="0"/>
          </a:p>
          <a:p>
            <a:pPr lvl="1"/>
            <a:endParaRPr lang="fr-FR" sz="3200" dirty="0" smtClean="0"/>
          </a:p>
          <a:p>
            <a:r>
              <a:rPr lang="fr-FR" sz="3600" dirty="0" smtClean="0"/>
              <a:t>To </a:t>
            </a:r>
            <a:r>
              <a:rPr lang="fr-FR" sz="3600" dirty="0" err="1" smtClean="0"/>
              <a:t>improve</a:t>
            </a:r>
            <a:r>
              <a:rPr lang="fr-FR" sz="3600" dirty="0" smtClean="0"/>
              <a:t> services</a:t>
            </a:r>
          </a:p>
          <a:p>
            <a:pPr lvl="1"/>
            <a:r>
              <a:rPr lang="fr-FR" sz="3200" i="1" dirty="0" smtClean="0"/>
              <a:t>Exchange</a:t>
            </a:r>
          </a:p>
          <a:p>
            <a:pPr lvl="1"/>
            <a:r>
              <a:rPr lang="fr-FR" sz="3200" i="1" dirty="0" err="1" smtClean="0"/>
              <a:t>Capitalize</a:t>
            </a:r>
            <a:endParaRPr lang="fr-FR" sz="3200" i="1" dirty="0" smtClean="0"/>
          </a:p>
          <a:p>
            <a:pPr lvl="1"/>
            <a:r>
              <a:rPr lang="fr-FR" sz="3200" i="1" dirty="0" err="1" smtClean="0"/>
              <a:t>Replicate</a:t>
            </a:r>
            <a:endParaRPr lang="fr-FR" sz="3200" i="1" dirty="0" smtClean="0"/>
          </a:p>
          <a:p>
            <a:endParaRPr lang="fr-FR" dirty="0"/>
          </a:p>
        </p:txBody>
      </p:sp>
      <p:sp>
        <p:nvSpPr>
          <p:cNvPr id="5" name="ZoneTexte 4"/>
          <p:cNvSpPr txBox="1"/>
          <p:nvPr/>
        </p:nvSpPr>
        <p:spPr>
          <a:xfrm>
            <a:off x="586539" y="285728"/>
            <a:ext cx="6128601" cy="461665"/>
          </a:xfrm>
          <a:prstGeom prst="rect">
            <a:avLst/>
          </a:prstGeom>
          <a:noFill/>
        </p:spPr>
        <p:txBody>
          <a:bodyPr wrap="none" rtlCol="0">
            <a:spAutoFit/>
          </a:bodyPr>
          <a:lstStyle/>
          <a:p>
            <a:r>
              <a:rPr lang="fr-FR" sz="2400" b="1" dirty="0" smtClean="0">
                <a:solidFill>
                  <a:schemeClr val="tx2"/>
                </a:solidFill>
                <a:effectLst>
                  <a:outerShdw blurRad="31750" dist="25400" dir="5400000" algn="tl" rotWithShape="0">
                    <a:srgbClr val="000000">
                      <a:alpha val="25000"/>
                    </a:srgbClr>
                  </a:outerShdw>
                </a:effectLst>
                <a:latin typeface="+mj-lt"/>
                <a:ea typeface="+mj-ea"/>
                <a:cs typeface="+mj-cs"/>
              </a:rPr>
              <a:t>4.3 Phase 2: </a:t>
            </a:r>
            <a:r>
              <a:rPr lang="fr-FR" sz="2400" b="1" dirty="0" err="1" smtClean="0">
                <a:solidFill>
                  <a:schemeClr val="tx2"/>
                </a:solidFill>
                <a:effectLst>
                  <a:outerShdw blurRad="31750" dist="25400" dir="5400000" algn="tl" rotWithShape="0">
                    <a:srgbClr val="000000">
                      <a:alpha val="25000"/>
                    </a:srgbClr>
                  </a:outerShdw>
                </a:effectLst>
                <a:latin typeface="+mj-lt"/>
                <a:ea typeface="+mj-ea"/>
                <a:cs typeface="+mj-cs"/>
              </a:rPr>
              <a:t>during</a:t>
            </a:r>
            <a:r>
              <a:rPr lang="fr-FR" sz="2400" b="1" dirty="0" smtClean="0">
                <a:solidFill>
                  <a:schemeClr val="tx2"/>
                </a:solidFill>
                <a:effectLst>
                  <a:outerShdw blurRad="31750" dist="25400" dir="5400000" algn="tl" rotWithShape="0">
                    <a:srgbClr val="000000">
                      <a:alpha val="25000"/>
                    </a:srgbClr>
                  </a:outerShdw>
                </a:effectLst>
                <a:latin typeface="+mj-lt"/>
                <a:ea typeface="+mj-ea"/>
                <a:cs typeface="+mj-cs"/>
              </a:rPr>
              <a:t> the </a:t>
            </a:r>
            <a:r>
              <a:rPr lang="fr-FR" sz="2400" b="1" dirty="0" err="1" smtClean="0">
                <a:solidFill>
                  <a:schemeClr val="tx2"/>
                </a:solidFill>
                <a:effectLst>
                  <a:outerShdw blurRad="31750" dist="25400" dir="5400000" algn="tl" rotWithShape="0">
                    <a:srgbClr val="000000">
                      <a:alpha val="25000"/>
                    </a:srgbClr>
                  </a:outerShdw>
                </a:effectLst>
                <a:latin typeface="+mj-lt"/>
                <a:ea typeface="+mj-ea"/>
                <a:cs typeface="+mj-cs"/>
              </a:rPr>
              <a:t>implementation</a:t>
            </a:r>
            <a:endParaRPr lang="fr-FR" sz="2400" b="1" dirty="0" smtClean="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heckerboard(across)">
                                      <p:cBhvr>
                                        <p:cTn id="7" dur="500"/>
                                        <p:tgtEl>
                                          <p:spTgt spid="2">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checkerboard(across)">
                                      <p:cBhvr>
                                        <p:cTn id="10" dur="500"/>
                                        <p:tgtEl>
                                          <p:spTgt spid="2">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checkerboard(across)">
                                      <p:cBhvr>
                                        <p:cTn id="13" dur="5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diamond(in)">
                                      <p:cBhvr>
                                        <p:cTn id="18" dur="2000"/>
                                        <p:tgtEl>
                                          <p:spTgt spid="2">
                                            <p:txEl>
                                              <p:pRg st="6" end="6"/>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diamond(in)">
                                      <p:cBhvr>
                                        <p:cTn id="21" dur="2000"/>
                                        <p:tgtEl>
                                          <p:spTgt spid="2">
                                            <p:txEl>
                                              <p:pRg st="7" end="7"/>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diamond(in)">
                                      <p:cBhvr>
                                        <p:cTn id="24" dur="2000"/>
                                        <p:tgtEl>
                                          <p:spTgt spid="2">
                                            <p:txEl>
                                              <p:pRg st="8" end="8"/>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diamond(in)">
                                      <p:cBhvr>
                                        <p:cTn id="27"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1142984"/>
            <a:ext cx="8643998" cy="4883153"/>
          </a:xfrm>
        </p:spPr>
        <p:txBody>
          <a:bodyPr>
            <a:normAutofit fontScale="85000" lnSpcReduction="20000"/>
          </a:bodyPr>
          <a:lstStyle/>
          <a:p>
            <a:pPr>
              <a:buNone/>
            </a:pPr>
            <a:r>
              <a:rPr lang="fr-FR" dirty="0" smtClean="0"/>
              <a:t>HOW TO MAKE ACTIONS EFFICIENT AND ACCESSIBLE TO INFORMAL SECTOR WORKERS/TARGET GROUPS...  KEYS FACTORS OF SUCCESS</a:t>
            </a:r>
          </a:p>
          <a:p>
            <a:pPr>
              <a:buNone/>
            </a:pPr>
            <a:endParaRPr lang="fr-FR" dirty="0" smtClean="0"/>
          </a:p>
          <a:p>
            <a:r>
              <a:rPr lang="fr-FR" dirty="0" err="1" smtClean="0"/>
              <a:t>Individual</a:t>
            </a:r>
            <a:r>
              <a:rPr lang="fr-FR" baseline="0" dirty="0" smtClean="0"/>
              <a:t> </a:t>
            </a:r>
            <a:r>
              <a:rPr lang="fr-FR" baseline="0" dirty="0" err="1" smtClean="0"/>
              <a:t>approach</a:t>
            </a:r>
            <a:r>
              <a:rPr lang="fr-FR" baseline="0" dirty="0" smtClean="0"/>
              <a:t> </a:t>
            </a:r>
            <a:r>
              <a:rPr lang="fr-FR" baseline="0" dirty="0" err="1" smtClean="0"/>
              <a:t>based</a:t>
            </a:r>
            <a:r>
              <a:rPr lang="fr-FR" baseline="0" dirty="0" smtClean="0"/>
              <a:t> on </a:t>
            </a:r>
            <a:r>
              <a:rPr lang="fr-FR" dirty="0" err="1" smtClean="0"/>
              <a:t>proximity</a:t>
            </a:r>
            <a:r>
              <a:rPr lang="fr-FR" baseline="0" dirty="0" smtClean="0"/>
              <a:t> and confidence</a:t>
            </a:r>
          </a:p>
          <a:p>
            <a:pPr marL="365760" marR="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fr-FR" sz="2700" kern="1200" dirty="0" smtClean="0">
                <a:solidFill>
                  <a:schemeClr val="tx1"/>
                </a:solidFill>
                <a:latin typeface="+mn-lt"/>
                <a:ea typeface="+mn-ea"/>
                <a:cs typeface="+mn-cs"/>
              </a:rPr>
              <a:t>Networking and global </a:t>
            </a:r>
            <a:r>
              <a:rPr kumimoji="0" lang="fr-FR" sz="2700" kern="1200" dirty="0" err="1" smtClean="0">
                <a:solidFill>
                  <a:schemeClr val="tx1"/>
                </a:solidFill>
                <a:latin typeface="+mn-lt"/>
                <a:ea typeface="+mn-ea"/>
                <a:cs typeface="+mn-cs"/>
              </a:rPr>
              <a:t>approach</a:t>
            </a:r>
            <a:endParaRPr lang="fr-FR" sz="2700" dirty="0" smtClean="0"/>
          </a:p>
          <a:p>
            <a:r>
              <a:rPr lang="fr-FR" dirty="0" err="1" smtClean="0"/>
              <a:t>Find</a:t>
            </a:r>
            <a:r>
              <a:rPr lang="fr-FR" dirty="0" smtClean="0"/>
              <a:t> the right balance </a:t>
            </a:r>
            <a:r>
              <a:rPr lang="fr-FR" dirty="0" err="1" smtClean="0"/>
              <a:t>between</a:t>
            </a:r>
            <a:r>
              <a:rPr lang="fr-FR" dirty="0" smtClean="0"/>
              <a:t> </a:t>
            </a:r>
            <a:r>
              <a:rPr lang="fr-FR" dirty="0" err="1" smtClean="0"/>
              <a:t>accessibility</a:t>
            </a:r>
            <a:r>
              <a:rPr lang="fr-FR" dirty="0" smtClean="0"/>
              <a:t> and participation in </a:t>
            </a:r>
            <a:r>
              <a:rPr lang="fr-FR" dirty="0" err="1" smtClean="0"/>
              <a:t>order</a:t>
            </a:r>
            <a:r>
              <a:rPr lang="fr-FR" dirty="0" smtClean="0"/>
              <a:t> to </a:t>
            </a:r>
            <a:r>
              <a:rPr lang="fr-FR" dirty="0" err="1" smtClean="0"/>
              <a:t>ensure</a:t>
            </a:r>
            <a:r>
              <a:rPr lang="fr-FR" dirty="0" smtClean="0"/>
              <a:t> </a:t>
            </a:r>
            <a:r>
              <a:rPr lang="fr-FR" dirty="0" err="1" smtClean="0"/>
              <a:t>sustainability</a:t>
            </a:r>
            <a:endParaRPr lang="fr-FR" dirty="0" smtClean="0"/>
          </a:p>
          <a:p>
            <a:r>
              <a:rPr lang="fr-FR" dirty="0" err="1" smtClean="0"/>
              <a:t>B</a:t>
            </a:r>
            <a:r>
              <a:rPr lang="fr-FR" baseline="0" dirty="0" err="1" smtClean="0"/>
              <a:t>o</a:t>
            </a:r>
            <a:r>
              <a:rPr lang="fr-FR" dirty="0" err="1" smtClean="0"/>
              <a:t>ttom</a:t>
            </a:r>
            <a:r>
              <a:rPr lang="fr-FR" dirty="0" smtClean="0"/>
              <a:t>-up </a:t>
            </a:r>
            <a:r>
              <a:rPr lang="fr-FR" dirty="0" err="1" smtClean="0"/>
              <a:t>approach</a:t>
            </a:r>
            <a:endParaRPr lang="fr-FR" dirty="0" smtClean="0"/>
          </a:p>
          <a:p>
            <a:r>
              <a:rPr lang="fr-FR" dirty="0" smtClean="0"/>
              <a:t>Be </a:t>
            </a:r>
            <a:r>
              <a:rPr lang="fr-FR" dirty="0" err="1" smtClean="0"/>
              <a:t>innovative</a:t>
            </a:r>
            <a:r>
              <a:rPr lang="fr-FR" dirty="0" smtClean="0"/>
              <a:t> and flexible</a:t>
            </a:r>
          </a:p>
          <a:p>
            <a:r>
              <a:rPr lang="fr-FR" dirty="0" err="1" smtClean="0"/>
              <a:t>Rely</a:t>
            </a:r>
            <a:r>
              <a:rPr lang="fr-FR" dirty="0" smtClean="0"/>
              <a:t> on a </a:t>
            </a:r>
            <a:r>
              <a:rPr lang="fr-FR" dirty="0" err="1" smtClean="0"/>
              <a:t>strong</a:t>
            </a:r>
            <a:r>
              <a:rPr lang="fr-FR" dirty="0" smtClean="0"/>
              <a:t> local organisation, </a:t>
            </a:r>
            <a:r>
              <a:rPr lang="fr-FR" dirty="0" err="1" smtClean="0"/>
              <a:t>build</a:t>
            </a:r>
            <a:r>
              <a:rPr lang="fr-FR" dirty="0" smtClean="0"/>
              <a:t> </a:t>
            </a:r>
            <a:r>
              <a:rPr lang="fr-FR" dirty="0" err="1" smtClean="0"/>
              <a:t>its</a:t>
            </a:r>
            <a:r>
              <a:rPr lang="fr-FR" dirty="0" smtClean="0"/>
              <a:t> </a:t>
            </a:r>
            <a:r>
              <a:rPr lang="fr-FR" dirty="0" err="1" smtClean="0"/>
              <a:t>capacities</a:t>
            </a:r>
            <a:r>
              <a:rPr lang="fr-FR" dirty="0" smtClean="0"/>
              <a:t> to </a:t>
            </a:r>
            <a:r>
              <a:rPr lang="fr-FR" dirty="0" err="1" smtClean="0"/>
              <a:t>ensure</a:t>
            </a:r>
            <a:r>
              <a:rPr lang="fr-FR" dirty="0" smtClean="0"/>
              <a:t> appropriation of actions</a:t>
            </a:r>
          </a:p>
          <a:p>
            <a:r>
              <a:rPr lang="fr-FR" dirty="0" smtClean="0"/>
              <a:t>Encourage capitalisation, exchanges and promotion of good </a:t>
            </a:r>
            <a:r>
              <a:rPr lang="fr-FR" dirty="0" err="1" smtClean="0"/>
              <a:t>pratices</a:t>
            </a:r>
            <a:endParaRPr lang="fr-FR" dirty="0" smtClean="0"/>
          </a:p>
          <a:p>
            <a:r>
              <a:rPr lang="fr-FR" dirty="0" err="1" smtClean="0"/>
              <a:t>Sustainability</a:t>
            </a:r>
            <a:r>
              <a:rPr lang="fr-FR" dirty="0" smtClean="0"/>
              <a:t> &amp; </a:t>
            </a:r>
            <a:r>
              <a:rPr lang="fr-FR" dirty="0" err="1" smtClean="0"/>
              <a:t>project</a:t>
            </a:r>
            <a:r>
              <a:rPr lang="fr-FR" dirty="0" smtClean="0"/>
              <a:t> </a:t>
            </a:r>
            <a:r>
              <a:rPr lang="fr-FR" dirty="0" err="1" smtClean="0"/>
              <a:t>approach</a:t>
            </a:r>
            <a:endParaRPr lang="fr-FR" dirty="0" smtClean="0"/>
          </a:p>
          <a:p>
            <a:endParaRPr lang="fr-FR" dirty="0" smtClean="0"/>
          </a:p>
        </p:txBody>
      </p:sp>
      <p:sp>
        <p:nvSpPr>
          <p:cNvPr id="2" name="Titre 1"/>
          <p:cNvSpPr>
            <a:spLocks noGrp="1"/>
          </p:cNvSpPr>
          <p:nvPr>
            <p:ph type="title"/>
          </p:nvPr>
        </p:nvSpPr>
        <p:spPr>
          <a:xfrm>
            <a:off x="357158" y="71414"/>
            <a:ext cx="8229600" cy="1143000"/>
          </a:xfrm>
        </p:spPr>
        <p:txBody>
          <a:bodyPr/>
          <a:lstStyle/>
          <a:p>
            <a:r>
              <a:rPr lang="fr-FR" dirty="0" smtClean="0"/>
              <a:t>5. LESSONS LEARNT  </a:t>
            </a:r>
            <a:endParaRPr lang="fr-FR" dirty="0"/>
          </a:p>
        </p:txBody>
      </p:sp>
      <p:pic>
        <p:nvPicPr>
          <p:cNvPr id="5" name="Picture 2" descr="logo IA"/>
          <p:cNvPicPr>
            <a:picLocks noChangeAspect="1" noChangeArrowheads="1"/>
          </p:cNvPicPr>
          <p:nvPr/>
        </p:nvPicPr>
        <p:blipFill>
          <a:blip r:embed="rId3" cstate="print"/>
          <a:srcRect b="55174"/>
          <a:stretch>
            <a:fillRect/>
          </a:stretch>
        </p:blipFill>
        <p:spPr bwMode="auto">
          <a:xfrm>
            <a:off x="6823107" y="6124598"/>
            <a:ext cx="2320925" cy="661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928670"/>
            <a:ext cx="8229600" cy="4525963"/>
          </a:xfrm>
        </p:spPr>
        <p:txBody>
          <a:bodyPr/>
          <a:lstStyle/>
          <a:p>
            <a:pPr marL="858838" lvl="2" indent="-858838" algn="ctr">
              <a:spcBef>
                <a:spcPct val="0"/>
              </a:spcBef>
              <a:buNone/>
            </a:pPr>
            <a:r>
              <a:rPr lang="fr-FR" sz="4100" b="1" dirty="0" smtClean="0">
                <a:solidFill>
                  <a:schemeClr val="tx2"/>
                </a:solidFill>
                <a:effectLst>
                  <a:outerShdw blurRad="31750" dist="25400" dir="5400000" algn="tl" rotWithShape="0">
                    <a:srgbClr val="000000">
                      <a:alpha val="25000"/>
                    </a:srgbClr>
                  </a:outerShdw>
                </a:effectLst>
                <a:latin typeface="+mj-lt"/>
                <a:ea typeface="+mj-ea"/>
                <a:cs typeface="+mj-cs"/>
              </a:rPr>
              <a:t>THANK YOU</a:t>
            </a:r>
          </a:p>
          <a:p>
            <a:pPr lvl="2"/>
            <a:endParaRPr lang="fr-FR" dirty="0" smtClean="0"/>
          </a:p>
          <a:p>
            <a:pPr lvl="2"/>
            <a:r>
              <a:rPr lang="fr-FR" dirty="0" smtClean="0"/>
              <a:t>Florent ROULAND, Program Manager / Madagascar</a:t>
            </a:r>
          </a:p>
          <a:p>
            <a:pPr lvl="2">
              <a:buNone/>
            </a:pPr>
            <a:r>
              <a:rPr lang="fr-FR" sz="2000" dirty="0" smtClean="0">
                <a:solidFill>
                  <a:srgbClr val="002060"/>
                </a:solidFill>
              </a:rPr>
              <a:t>	</a:t>
            </a:r>
            <a:r>
              <a:rPr lang="fr-FR" sz="2000" u="sng" dirty="0" smtClean="0">
                <a:solidFill>
                  <a:srgbClr val="002060"/>
                </a:solidFill>
              </a:rPr>
              <a:t>florentrouland@yahoo.fr</a:t>
            </a:r>
          </a:p>
          <a:p>
            <a:pPr lvl="2"/>
            <a:r>
              <a:rPr lang="fr-FR" dirty="0" smtClean="0"/>
              <a:t>Anne-Claire HAY, </a:t>
            </a:r>
            <a:r>
              <a:rPr lang="fr-FR" dirty="0" err="1" smtClean="0"/>
              <a:t>Health</a:t>
            </a:r>
            <a:r>
              <a:rPr lang="fr-FR" dirty="0" smtClean="0"/>
              <a:t> </a:t>
            </a:r>
            <a:r>
              <a:rPr lang="fr-FR" dirty="0" err="1" smtClean="0"/>
              <a:t>Mutuals</a:t>
            </a:r>
            <a:r>
              <a:rPr lang="fr-FR" dirty="0" smtClean="0"/>
              <a:t> </a:t>
            </a:r>
            <a:r>
              <a:rPr lang="fr-FR" dirty="0" err="1" smtClean="0"/>
              <a:t>Coordinator</a:t>
            </a:r>
            <a:r>
              <a:rPr lang="fr-FR" dirty="0" smtClean="0"/>
              <a:t>, France</a:t>
            </a:r>
          </a:p>
          <a:p>
            <a:pPr lvl="3">
              <a:buNone/>
            </a:pPr>
            <a:r>
              <a:rPr lang="fr-FR" sz="2000" u="sng" dirty="0" smtClean="0">
                <a:solidFill>
                  <a:srgbClr val="002060"/>
                </a:solidFill>
              </a:rPr>
              <a:t>anne-claire.hay@interaide.org</a:t>
            </a:r>
          </a:p>
          <a:p>
            <a:pPr lvl="2"/>
            <a:r>
              <a:rPr lang="fr-FR" dirty="0" smtClean="0"/>
              <a:t>Yannick BEZY, </a:t>
            </a:r>
            <a:r>
              <a:rPr lang="fr-FR" dirty="0" err="1" smtClean="0"/>
              <a:t>Economic</a:t>
            </a:r>
            <a:r>
              <a:rPr lang="fr-FR" dirty="0" smtClean="0"/>
              <a:t> </a:t>
            </a:r>
            <a:r>
              <a:rPr lang="fr-FR" dirty="0" err="1" smtClean="0"/>
              <a:t>Development</a:t>
            </a:r>
            <a:r>
              <a:rPr lang="fr-FR" dirty="0" smtClean="0"/>
              <a:t> </a:t>
            </a:r>
            <a:r>
              <a:rPr lang="fr-FR" dirty="0" err="1" smtClean="0"/>
              <a:t>Coordinator</a:t>
            </a:r>
            <a:r>
              <a:rPr lang="fr-FR" dirty="0" smtClean="0"/>
              <a:t>, France</a:t>
            </a:r>
          </a:p>
          <a:p>
            <a:pPr lvl="2">
              <a:buNone/>
            </a:pPr>
            <a:r>
              <a:rPr lang="fr-FR" sz="2000" dirty="0" smtClean="0">
                <a:solidFill>
                  <a:srgbClr val="002060"/>
                </a:solidFill>
              </a:rPr>
              <a:t>	</a:t>
            </a:r>
            <a:r>
              <a:rPr lang="fr-FR" sz="2000" u="sng" dirty="0" smtClean="0">
                <a:solidFill>
                  <a:srgbClr val="002060"/>
                </a:solidFill>
              </a:rPr>
              <a:t>yannick.bezy@interaide.org</a:t>
            </a:r>
          </a:p>
          <a:p>
            <a:pPr lvl="2">
              <a:buNone/>
            </a:pPr>
            <a:endParaRPr lang="fr-FR" dirty="0"/>
          </a:p>
        </p:txBody>
      </p:sp>
      <p:pic>
        <p:nvPicPr>
          <p:cNvPr id="1026" name="Picture 2" descr="logo IA"/>
          <p:cNvPicPr>
            <a:picLocks noChangeAspect="1" noChangeArrowheads="1"/>
          </p:cNvPicPr>
          <p:nvPr/>
        </p:nvPicPr>
        <p:blipFill>
          <a:blip r:embed="rId3"/>
          <a:srcRect/>
          <a:stretch>
            <a:fillRect/>
          </a:stretch>
        </p:blipFill>
        <p:spPr bwMode="auto">
          <a:xfrm>
            <a:off x="5333909" y="4429132"/>
            <a:ext cx="3810091" cy="24288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contenu 17"/>
          <p:cNvSpPr>
            <a:spLocks noGrp="1"/>
          </p:cNvSpPr>
          <p:nvPr>
            <p:ph idx="1"/>
          </p:nvPr>
        </p:nvSpPr>
        <p:spPr>
          <a:xfrm>
            <a:off x="285720" y="1285860"/>
            <a:ext cx="6143668" cy="3030527"/>
          </a:xfrm>
        </p:spPr>
        <p:txBody>
          <a:bodyPr>
            <a:normAutofit fontScale="85000" lnSpcReduction="10000"/>
          </a:bodyPr>
          <a:lstStyle/>
          <a:p>
            <a:pPr eaLnBrk="1" hangingPunct="1"/>
            <a:r>
              <a:rPr lang="fr-FR" sz="2000" dirty="0" smtClean="0"/>
              <a:t>HDI : 151 </a:t>
            </a:r>
            <a:r>
              <a:rPr lang="fr-FR" sz="2000" dirty="0" err="1" smtClean="0"/>
              <a:t>among</a:t>
            </a:r>
            <a:r>
              <a:rPr lang="fr-FR" sz="2000" dirty="0" smtClean="0"/>
              <a:t> 187</a:t>
            </a:r>
          </a:p>
          <a:p>
            <a:pPr eaLnBrk="1" hangingPunct="1"/>
            <a:r>
              <a:rPr lang="fr-FR" sz="2000" dirty="0" smtClean="0"/>
              <a:t>22 millions </a:t>
            </a:r>
            <a:r>
              <a:rPr lang="fr-FR" sz="2000" dirty="0" err="1" smtClean="0"/>
              <a:t>inhabitant</a:t>
            </a:r>
            <a:r>
              <a:rPr lang="fr-FR" sz="2000" dirty="0" smtClean="0"/>
              <a:t> </a:t>
            </a:r>
            <a:r>
              <a:rPr lang="fr-FR" sz="2000" dirty="0" err="1" smtClean="0"/>
              <a:t>approx</a:t>
            </a:r>
            <a:r>
              <a:rPr lang="fr-FR" sz="2000" dirty="0" smtClean="0"/>
              <a:t>.</a:t>
            </a:r>
          </a:p>
          <a:p>
            <a:pPr eaLnBrk="1" hangingPunct="1"/>
            <a:r>
              <a:rPr lang="fr-FR" sz="2000" dirty="0" smtClean="0"/>
              <a:t>68% of the population live on </a:t>
            </a:r>
            <a:r>
              <a:rPr lang="fr-FR" sz="2000" dirty="0" err="1" smtClean="0"/>
              <a:t>less</a:t>
            </a:r>
            <a:r>
              <a:rPr lang="fr-FR" sz="2000" dirty="0" smtClean="0"/>
              <a:t> </a:t>
            </a:r>
            <a:r>
              <a:rPr lang="fr-FR" sz="2000" dirty="0" err="1" smtClean="0"/>
              <a:t>than</a:t>
            </a:r>
            <a:r>
              <a:rPr lang="fr-FR" sz="2000" dirty="0" smtClean="0"/>
              <a:t> 1€/</a:t>
            </a:r>
            <a:r>
              <a:rPr lang="fr-FR" sz="2000" dirty="0" err="1" smtClean="0"/>
              <a:t>day</a:t>
            </a:r>
            <a:endParaRPr lang="fr-FR" sz="2000" dirty="0" smtClean="0"/>
          </a:p>
          <a:p>
            <a:r>
              <a:rPr lang="fr-FR" sz="2000" dirty="0" err="1" smtClean="0"/>
              <a:t>Informal</a:t>
            </a:r>
            <a:r>
              <a:rPr lang="fr-FR" sz="2000" dirty="0" smtClean="0"/>
              <a:t> </a:t>
            </a:r>
            <a:r>
              <a:rPr lang="fr-FR" sz="2000" dirty="0" err="1" smtClean="0"/>
              <a:t>sector</a:t>
            </a:r>
            <a:r>
              <a:rPr lang="fr-FR" sz="2000" dirty="0" smtClean="0"/>
              <a:t> </a:t>
            </a:r>
            <a:r>
              <a:rPr lang="fr-FR" sz="2000" dirty="0" err="1" smtClean="0"/>
              <a:t>is</a:t>
            </a:r>
            <a:r>
              <a:rPr lang="fr-FR" sz="2000" dirty="0" smtClean="0"/>
              <a:t> &gt;80%</a:t>
            </a:r>
          </a:p>
          <a:p>
            <a:r>
              <a:rPr lang="fr-FR" sz="2000" dirty="0" smtClean="0"/>
              <a:t>70% of </a:t>
            </a:r>
            <a:r>
              <a:rPr lang="fr-FR" sz="2000" dirty="0" err="1" smtClean="0"/>
              <a:t>income</a:t>
            </a:r>
            <a:r>
              <a:rPr lang="fr-FR" sz="2000" dirty="0" smtClean="0"/>
              <a:t> </a:t>
            </a:r>
            <a:r>
              <a:rPr lang="fr-FR" sz="2000" dirty="0" err="1" smtClean="0"/>
              <a:t>goes</a:t>
            </a:r>
            <a:r>
              <a:rPr lang="fr-FR" sz="2000" dirty="0" smtClean="0"/>
              <a:t> to </a:t>
            </a:r>
            <a:r>
              <a:rPr lang="fr-FR" sz="2000" dirty="0" err="1" smtClean="0"/>
              <a:t>food</a:t>
            </a:r>
            <a:endParaRPr lang="fr-FR" sz="2000" dirty="0" smtClean="0"/>
          </a:p>
          <a:p>
            <a:r>
              <a:rPr lang="fr-FR" sz="2000" dirty="0" err="1" smtClean="0"/>
              <a:t>Annual</a:t>
            </a:r>
            <a:r>
              <a:rPr lang="fr-FR" sz="2000" dirty="0" smtClean="0"/>
              <a:t> national </a:t>
            </a:r>
            <a:r>
              <a:rPr lang="fr-FR" sz="2000" dirty="0" err="1" smtClean="0"/>
              <a:t>growth</a:t>
            </a:r>
            <a:r>
              <a:rPr lang="fr-FR" sz="2000" dirty="0" smtClean="0"/>
              <a:t> rate: </a:t>
            </a:r>
            <a:r>
              <a:rPr lang="fr-FR" sz="1600" dirty="0" smtClean="0"/>
              <a:t>2009: -3,7%; 2010: 0,6%</a:t>
            </a:r>
          </a:p>
          <a:p>
            <a:pPr eaLnBrk="1" hangingPunct="1"/>
            <a:r>
              <a:rPr lang="fr-FR" sz="2000" dirty="0" smtClean="0"/>
              <a:t>Inflation &gt; 10%/</a:t>
            </a:r>
            <a:r>
              <a:rPr lang="fr-FR" sz="2000" dirty="0" err="1" smtClean="0"/>
              <a:t>year</a:t>
            </a:r>
            <a:endParaRPr lang="fr-FR" sz="2000" dirty="0" smtClean="0"/>
          </a:p>
          <a:p>
            <a:r>
              <a:rPr lang="fr-FR" sz="2000" dirty="0" smtClean="0"/>
              <a:t>Important rural </a:t>
            </a:r>
            <a:r>
              <a:rPr lang="fr-FR" sz="2000" dirty="0" err="1" smtClean="0"/>
              <a:t>depopulation</a:t>
            </a:r>
            <a:r>
              <a:rPr lang="fr-FR" sz="2000" dirty="0" smtClean="0"/>
              <a:t> </a:t>
            </a:r>
            <a:r>
              <a:rPr lang="fr-FR" sz="2000" dirty="0" err="1" smtClean="0"/>
              <a:t>since</a:t>
            </a:r>
            <a:r>
              <a:rPr lang="fr-FR" sz="2000" dirty="0" smtClean="0"/>
              <a:t> 2000</a:t>
            </a:r>
          </a:p>
          <a:p>
            <a:r>
              <a:rPr lang="fr-FR" sz="2000" dirty="0" err="1" smtClean="0"/>
              <a:t>Poor</a:t>
            </a:r>
            <a:r>
              <a:rPr lang="fr-FR" sz="2000" dirty="0" smtClean="0"/>
              <a:t> </a:t>
            </a:r>
            <a:r>
              <a:rPr lang="fr-FR" sz="2000" dirty="0" err="1" smtClean="0"/>
              <a:t>families</a:t>
            </a:r>
            <a:r>
              <a:rPr lang="fr-FR" sz="2000" dirty="0" smtClean="0"/>
              <a:t>  live in </a:t>
            </a:r>
            <a:r>
              <a:rPr lang="fr-FR" sz="2000" dirty="0" err="1" smtClean="0"/>
              <a:t>deprived</a:t>
            </a:r>
            <a:r>
              <a:rPr lang="fr-FR" sz="2000" dirty="0" smtClean="0"/>
              <a:t> areas</a:t>
            </a:r>
            <a:endParaRPr lang="fr-FR" sz="2000" dirty="0" smtClean="0">
              <a:solidFill>
                <a:srgbClr val="FF0000"/>
              </a:solidFill>
            </a:endParaRPr>
          </a:p>
          <a:p>
            <a:r>
              <a:rPr lang="fr-FR" sz="2000" dirty="0" err="1" smtClean="0"/>
              <a:t>Economical</a:t>
            </a:r>
            <a:r>
              <a:rPr lang="fr-FR" sz="2000" dirty="0" smtClean="0"/>
              <a:t> and </a:t>
            </a:r>
            <a:r>
              <a:rPr lang="fr-FR" sz="2000" dirty="0" err="1" smtClean="0"/>
              <a:t>political</a:t>
            </a:r>
            <a:r>
              <a:rPr lang="fr-FR" sz="2000" dirty="0" smtClean="0"/>
              <a:t> </a:t>
            </a:r>
            <a:r>
              <a:rPr lang="fr-FR" sz="2000" dirty="0" err="1" smtClean="0"/>
              <a:t>crisis</a:t>
            </a:r>
            <a:r>
              <a:rPr lang="fr-FR" sz="2000" dirty="0" smtClean="0"/>
              <a:t> </a:t>
            </a:r>
            <a:r>
              <a:rPr lang="fr-FR" sz="2000" dirty="0" err="1" smtClean="0"/>
              <a:t>since</a:t>
            </a:r>
            <a:r>
              <a:rPr lang="fr-FR" sz="2000" dirty="0" smtClean="0"/>
              <a:t> 2009</a:t>
            </a:r>
          </a:p>
          <a:p>
            <a:pPr eaLnBrk="1" hangingPunct="1"/>
            <a:endParaRPr lang="fr-FR" sz="2000" dirty="0" smtClean="0"/>
          </a:p>
          <a:p>
            <a:pPr lvl="2" eaLnBrk="1" hangingPunct="1"/>
            <a:endParaRPr lang="fr-FR" sz="1600" dirty="0" smtClean="0"/>
          </a:p>
          <a:p>
            <a:pPr lvl="2" eaLnBrk="1" hangingPunct="1"/>
            <a:endParaRPr lang="fr-FR" sz="1600" dirty="0" smtClean="0"/>
          </a:p>
        </p:txBody>
      </p:sp>
      <p:sp>
        <p:nvSpPr>
          <p:cNvPr id="2" name="Titre 1"/>
          <p:cNvSpPr>
            <a:spLocks noGrp="1"/>
          </p:cNvSpPr>
          <p:nvPr>
            <p:ph type="title"/>
          </p:nvPr>
        </p:nvSpPr>
        <p:spPr>
          <a:xfrm>
            <a:off x="214282" y="214298"/>
            <a:ext cx="7467600" cy="1143000"/>
          </a:xfrm>
        </p:spPr>
        <p:txBody>
          <a:bodyPr/>
          <a:lstStyle/>
          <a:p>
            <a:r>
              <a:rPr lang="fr-FR" dirty="0" smtClean="0"/>
              <a:t>1. CONTEXT</a:t>
            </a:r>
            <a:endParaRPr lang="fr-FR" dirty="0"/>
          </a:p>
        </p:txBody>
      </p:sp>
      <p:grpSp>
        <p:nvGrpSpPr>
          <p:cNvPr id="4" name="Group 7"/>
          <p:cNvGrpSpPr>
            <a:grpSpLocks/>
          </p:cNvGrpSpPr>
          <p:nvPr/>
        </p:nvGrpSpPr>
        <p:grpSpPr bwMode="auto">
          <a:xfrm>
            <a:off x="6215105" y="3214686"/>
            <a:ext cx="2857487" cy="2714644"/>
            <a:chOff x="3732" y="1825"/>
            <a:chExt cx="2093" cy="1995"/>
          </a:xfrm>
        </p:grpSpPr>
        <p:sp>
          <p:nvSpPr>
            <p:cNvPr id="5" name="Text Box 8"/>
            <p:cNvSpPr txBox="1">
              <a:spLocks noChangeArrowheads="1"/>
            </p:cNvSpPr>
            <p:nvPr/>
          </p:nvSpPr>
          <p:spPr bwMode="auto">
            <a:xfrm>
              <a:off x="3905" y="2980"/>
              <a:ext cx="1030" cy="624"/>
            </a:xfrm>
            <a:prstGeom prst="rect">
              <a:avLst/>
            </a:prstGeom>
            <a:solidFill>
              <a:srgbClr val="FFFFFF">
                <a:alpha val="0"/>
              </a:srgbClr>
            </a:solidFill>
            <a:ln w="9525">
              <a:noFill/>
              <a:miter lim="800000"/>
              <a:headEnd/>
              <a:tailEnd/>
            </a:ln>
          </p:spPr>
          <p:txBody>
            <a:bodyPr/>
            <a:lstStyle/>
            <a:p>
              <a:pPr algn="ctr"/>
              <a:r>
                <a:rPr lang="fr-FR" sz="1200" b="1" dirty="0" smtClean="0"/>
                <a:t>Antsirabe</a:t>
              </a:r>
              <a:endParaRPr lang="fr-FR" sz="1200" b="1" dirty="0"/>
            </a:p>
            <a:p>
              <a:pPr algn="ctr"/>
              <a:r>
                <a:rPr lang="fr-FR" sz="1200" b="1" dirty="0"/>
                <a:t>300 000 </a:t>
              </a:r>
              <a:r>
                <a:rPr lang="fr-FR" sz="1200" b="1" dirty="0" err="1"/>
                <a:t>hab</a:t>
              </a:r>
              <a:endParaRPr lang="fr-FR" sz="1200" b="1" dirty="0"/>
            </a:p>
            <a:p>
              <a:pPr algn="ctr"/>
              <a:r>
                <a:rPr lang="fr-FR" sz="1200" b="1" dirty="0"/>
                <a:t>2002</a:t>
              </a:r>
              <a:endParaRPr lang="fr-FR" sz="1200" dirty="0"/>
            </a:p>
          </p:txBody>
        </p:sp>
        <p:sp>
          <p:nvSpPr>
            <p:cNvPr id="6" name="Text Box 9"/>
            <p:cNvSpPr txBox="1">
              <a:spLocks noChangeArrowheads="1"/>
            </p:cNvSpPr>
            <p:nvPr/>
          </p:nvSpPr>
          <p:spPr bwMode="auto">
            <a:xfrm>
              <a:off x="3980" y="1825"/>
              <a:ext cx="1031" cy="375"/>
            </a:xfrm>
            <a:prstGeom prst="rect">
              <a:avLst/>
            </a:prstGeom>
            <a:solidFill>
              <a:srgbClr val="FFFFFF">
                <a:alpha val="0"/>
              </a:srgbClr>
            </a:solidFill>
            <a:ln w="9525">
              <a:noFill/>
              <a:miter lim="800000"/>
              <a:headEnd/>
              <a:tailEnd/>
            </a:ln>
          </p:spPr>
          <p:txBody>
            <a:bodyPr/>
            <a:lstStyle/>
            <a:p>
              <a:pPr algn="ctr"/>
              <a:r>
                <a:rPr lang="fr-FR" sz="1200" b="1" dirty="0"/>
                <a:t>Mahajanga</a:t>
              </a:r>
            </a:p>
            <a:p>
              <a:pPr algn="ctr"/>
              <a:r>
                <a:rPr lang="fr-FR" sz="1200" b="1" dirty="0"/>
                <a:t> 300 000 </a:t>
              </a:r>
              <a:r>
                <a:rPr lang="fr-FR" sz="1200" b="1" dirty="0" err="1"/>
                <a:t>hab</a:t>
              </a:r>
              <a:endParaRPr lang="fr-FR" sz="1200" b="1" dirty="0"/>
            </a:p>
            <a:p>
              <a:pPr algn="ctr"/>
              <a:r>
                <a:rPr lang="fr-FR" sz="1200" b="1" dirty="0"/>
                <a:t>2008</a:t>
              </a:r>
              <a:endParaRPr lang="fr-FR" sz="1200" dirty="0"/>
            </a:p>
          </p:txBody>
        </p:sp>
        <p:pic>
          <p:nvPicPr>
            <p:cNvPr id="7" name="Picture 10" descr="cartebordmadagascar"/>
            <p:cNvPicPr>
              <a:picLocks noChangeAspect="1" noChangeArrowheads="1"/>
            </p:cNvPicPr>
            <p:nvPr/>
          </p:nvPicPr>
          <p:blipFill>
            <a:blip r:embed="rId3" cstate="print"/>
            <a:srcRect/>
            <a:stretch>
              <a:fillRect/>
            </a:stretch>
          </p:blipFill>
          <p:spPr bwMode="auto">
            <a:xfrm>
              <a:off x="4826" y="2110"/>
              <a:ext cx="999" cy="1710"/>
            </a:xfrm>
            <a:prstGeom prst="rect">
              <a:avLst/>
            </a:prstGeom>
            <a:noFill/>
            <a:ln w="9525">
              <a:noFill/>
              <a:miter lim="800000"/>
              <a:headEnd/>
              <a:tailEnd/>
            </a:ln>
          </p:spPr>
        </p:pic>
        <p:sp>
          <p:nvSpPr>
            <p:cNvPr id="8" name="Line 11"/>
            <p:cNvSpPr>
              <a:spLocks noChangeShapeType="1"/>
            </p:cNvSpPr>
            <p:nvPr/>
          </p:nvSpPr>
          <p:spPr bwMode="auto">
            <a:xfrm flipV="1">
              <a:off x="4726" y="3085"/>
              <a:ext cx="523" cy="53"/>
            </a:xfrm>
            <a:prstGeom prst="line">
              <a:avLst/>
            </a:prstGeom>
            <a:noFill/>
            <a:ln w="15875">
              <a:solidFill>
                <a:srgbClr val="000000"/>
              </a:solidFill>
              <a:round/>
              <a:headEnd/>
              <a:tailEnd type="stealth" w="med" len="med"/>
            </a:ln>
          </p:spPr>
          <p:txBody>
            <a:bodyPr/>
            <a:lstStyle/>
            <a:p>
              <a:endParaRPr lang="fr-FR"/>
            </a:p>
          </p:txBody>
        </p:sp>
        <p:sp>
          <p:nvSpPr>
            <p:cNvPr id="9" name="Line 12"/>
            <p:cNvSpPr>
              <a:spLocks noChangeShapeType="1"/>
            </p:cNvSpPr>
            <p:nvPr/>
          </p:nvSpPr>
          <p:spPr bwMode="auto">
            <a:xfrm>
              <a:off x="4726" y="2718"/>
              <a:ext cx="559" cy="247"/>
            </a:xfrm>
            <a:prstGeom prst="line">
              <a:avLst/>
            </a:prstGeom>
            <a:noFill/>
            <a:ln w="15875">
              <a:solidFill>
                <a:srgbClr val="000000"/>
              </a:solidFill>
              <a:round/>
              <a:headEnd/>
              <a:tailEnd type="stealth" w="med" len="med"/>
            </a:ln>
          </p:spPr>
          <p:txBody>
            <a:bodyPr/>
            <a:lstStyle/>
            <a:p>
              <a:endParaRPr lang="fr-FR"/>
            </a:p>
          </p:txBody>
        </p:sp>
        <p:sp>
          <p:nvSpPr>
            <p:cNvPr id="10" name="Text Box 13"/>
            <p:cNvSpPr txBox="1">
              <a:spLocks noChangeArrowheads="1"/>
            </p:cNvSpPr>
            <p:nvPr/>
          </p:nvSpPr>
          <p:spPr bwMode="auto">
            <a:xfrm>
              <a:off x="3732" y="2403"/>
              <a:ext cx="1178" cy="327"/>
            </a:xfrm>
            <a:prstGeom prst="rect">
              <a:avLst/>
            </a:prstGeom>
            <a:solidFill>
              <a:srgbClr val="FFFFFF">
                <a:alpha val="0"/>
              </a:srgbClr>
            </a:solidFill>
            <a:ln w="9525">
              <a:noFill/>
              <a:miter lim="800000"/>
              <a:headEnd/>
              <a:tailEnd/>
            </a:ln>
          </p:spPr>
          <p:txBody>
            <a:bodyPr/>
            <a:lstStyle/>
            <a:p>
              <a:pPr algn="ctr"/>
              <a:r>
                <a:rPr lang="fr-FR" sz="1200" b="1" dirty="0"/>
                <a:t>Antananarivo</a:t>
              </a:r>
            </a:p>
            <a:p>
              <a:pPr algn="ctr"/>
              <a:r>
                <a:rPr lang="fr-FR" sz="1200" b="1" dirty="0"/>
                <a:t>1 900 000 </a:t>
              </a:r>
              <a:r>
                <a:rPr lang="fr-FR" sz="1200" b="1" dirty="0" err="1"/>
                <a:t>hab</a:t>
              </a:r>
              <a:endParaRPr lang="fr-FR" sz="1200" b="1" dirty="0"/>
            </a:p>
            <a:p>
              <a:pPr algn="ctr"/>
              <a:r>
                <a:rPr lang="fr-FR" sz="1200" b="1" dirty="0"/>
                <a:t>1994</a:t>
              </a:r>
            </a:p>
            <a:p>
              <a:endParaRPr lang="fr-FR" sz="1200" b="1" dirty="0"/>
            </a:p>
            <a:p>
              <a:endParaRPr lang="fr-FR" sz="2000" b="1" dirty="0"/>
            </a:p>
            <a:p>
              <a:endParaRPr lang="fr-FR" sz="2000" b="1" dirty="0"/>
            </a:p>
            <a:p>
              <a:pPr algn="ctr"/>
              <a:endParaRPr lang="fr-FR" sz="2000" dirty="0"/>
            </a:p>
          </p:txBody>
        </p:sp>
        <p:sp>
          <p:nvSpPr>
            <p:cNvPr id="11" name="Line 14"/>
            <p:cNvSpPr>
              <a:spLocks noChangeShapeType="1"/>
            </p:cNvSpPr>
            <p:nvPr/>
          </p:nvSpPr>
          <p:spPr bwMode="auto">
            <a:xfrm>
              <a:off x="4700" y="2185"/>
              <a:ext cx="445" cy="375"/>
            </a:xfrm>
            <a:prstGeom prst="line">
              <a:avLst/>
            </a:prstGeom>
            <a:noFill/>
            <a:ln w="15875">
              <a:solidFill>
                <a:srgbClr val="000000"/>
              </a:solidFill>
              <a:round/>
              <a:headEnd/>
              <a:tailEnd type="stealth" w="med" len="med"/>
            </a:ln>
          </p:spPr>
          <p:txBody>
            <a:bodyPr/>
            <a:lstStyle/>
            <a:p>
              <a:endParaRPr lang="fr-FR"/>
            </a:p>
          </p:txBody>
        </p:sp>
      </p:grpSp>
      <p:pic>
        <p:nvPicPr>
          <p:cNvPr id="2050" name="Picture 2"/>
          <p:cNvPicPr>
            <a:picLocks noChangeAspect="1" noChangeArrowheads="1"/>
          </p:cNvPicPr>
          <p:nvPr/>
        </p:nvPicPr>
        <p:blipFill>
          <a:blip r:embed="rId4" cstate="print"/>
          <a:srcRect l="24307" t="36781" r="43709" b="18443"/>
          <a:stretch>
            <a:fillRect/>
          </a:stretch>
        </p:blipFill>
        <p:spPr bwMode="auto">
          <a:xfrm>
            <a:off x="6868220" y="142851"/>
            <a:ext cx="2132935" cy="2388887"/>
          </a:xfrm>
          <a:prstGeom prst="rect">
            <a:avLst/>
          </a:prstGeom>
          <a:noFill/>
          <a:ln w="9525">
            <a:noFill/>
            <a:miter lim="800000"/>
            <a:headEnd/>
            <a:tailEnd/>
          </a:ln>
          <a:effectLst/>
        </p:spPr>
      </p:pic>
      <p:sp>
        <p:nvSpPr>
          <p:cNvPr id="21" name="Flèche droite 20"/>
          <p:cNvSpPr/>
          <p:nvPr/>
        </p:nvSpPr>
        <p:spPr>
          <a:xfrm rot="5878098">
            <a:off x="8054474" y="2802931"/>
            <a:ext cx="1292012" cy="122669"/>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pic>
        <p:nvPicPr>
          <p:cNvPr id="15" name="Picture 2" descr="logo IA"/>
          <p:cNvPicPr>
            <a:picLocks noChangeAspect="1" noChangeArrowheads="1"/>
          </p:cNvPicPr>
          <p:nvPr/>
        </p:nvPicPr>
        <p:blipFill>
          <a:blip r:embed="rId5" cstate="print"/>
          <a:srcRect b="55174"/>
          <a:stretch>
            <a:fillRect/>
          </a:stretch>
        </p:blipFill>
        <p:spPr bwMode="auto">
          <a:xfrm>
            <a:off x="6823107" y="6124598"/>
            <a:ext cx="2320925" cy="661988"/>
          </a:xfrm>
          <a:prstGeom prst="rect">
            <a:avLst/>
          </a:prstGeom>
          <a:noFill/>
          <a:ln w="9525">
            <a:noFill/>
            <a:miter lim="800000"/>
            <a:headEnd/>
            <a:tailEnd/>
          </a:ln>
        </p:spPr>
      </p:pic>
      <p:pic>
        <p:nvPicPr>
          <p:cNvPr id="16" name="Image 1" descr="IMG_6192.JPG"/>
          <p:cNvPicPr>
            <a:picLocks noChangeAspect="1"/>
          </p:cNvPicPr>
          <p:nvPr/>
        </p:nvPicPr>
        <p:blipFill>
          <a:blip r:embed="rId6" cstate="print"/>
          <a:srcRect/>
          <a:stretch>
            <a:fillRect/>
          </a:stretch>
        </p:blipFill>
        <p:spPr bwMode="auto">
          <a:xfrm>
            <a:off x="4476781" y="4786346"/>
            <a:ext cx="2095483" cy="1571612"/>
          </a:xfrm>
          <a:prstGeom prst="rect">
            <a:avLst/>
          </a:prstGeom>
          <a:noFill/>
          <a:ln w="9525">
            <a:noFill/>
            <a:miter lim="800000"/>
            <a:headEnd/>
            <a:tailEnd/>
          </a:ln>
        </p:spPr>
      </p:pic>
      <p:pic>
        <p:nvPicPr>
          <p:cNvPr id="17410" name="Picture 2" descr="\\Anne-claire\Mutuelles de santé\Photos\AFAFI Jan 2011\DSC00074.JPG"/>
          <p:cNvPicPr>
            <a:picLocks noChangeAspect="1" noChangeArrowheads="1"/>
          </p:cNvPicPr>
          <p:nvPr/>
        </p:nvPicPr>
        <p:blipFill>
          <a:blip r:embed="rId7" cstate="print"/>
          <a:srcRect/>
          <a:stretch>
            <a:fillRect/>
          </a:stretch>
        </p:blipFill>
        <p:spPr bwMode="auto">
          <a:xfrm>
            <a:off x="2285984" y="4643447"/>
            <a:ext cx="2286016" cy="1714512"/>
          </a:xfrm>
          <a:prstGeom prst="rect">
            <a:avLst/>
          </a:prstGeom>
          <a:noFill/>
        </p:spPr>
      </p:pic>
      <p:pic>
        <p:nvPicPr>
          <p:cNvPr id="17411" name="Picture 3" descr="\\Diskstation\Commun\Secteur Asie Tana\05-Mes docs YANNICK\02 - Mada\B - Infos générales\Photos\Photos Mission LAURE Mada Août 2010\Tana\IMG_0319.JPG"/>
          <p:cNvPicPr>
            <a:picLocks noChangeAspect="1" noChangeArrowheads="1"/>
          </p:cNvPicPr>
          <p:nvPr/>
        </p:nvPicPr>
        <p:blipFill>
          <a:blip r:embed="rId8" cstate="print"/>
          <a:srcRect/>
          <a:stretch>
            <a:fillRect/>
          </a:stretch>
        </p:blipFill>
        <p:spPr bwMode="auto">
          <a:xfrm>
            <a:off x="71406" y="4554172"/>
            <a:ext cx="2214546" cy="16609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checkerboard(across)">
                                      <p:cBhvr>
                                        <p:cTn id="18" dur="500"/>
                                        <p:tgtEl>
                                          <p:spTgt spid="22">
                                            <p:txEl>
                                              <p:pRg st="0" end="0"/>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2">
                                            <p:txEl>
                                              <p:pRg st="1" end="1"/>
                                            </p:txEl>
                                          </p:spTgt>
                                        </p:tgtEl>
                                        <p:attrNameLst>
                                          <p:attrName>style.visibility</p:attrName>
                                        </p:attrNameLst>
                                      </p:cBhvr>
                                      <p:to>
                                        <p:strVal val="visible"/>
                                      </p:to>
                                    </p:set>
                                    <p:animEffect transition="in" filter="checkerboard(across)">
                                      <p:cBhvr>
                                        <p:cTn id="21" dur="500"/>
                                        <p:tgtEl>
                                          <p:spTgt spid="22">
                                            <p:txEl>
                                              <p:pRg st="1" end="1"/>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2">
                                            <p:txEl>
                                              <p:pRg st="2" end="2"/>
                                            </p:txEl>
                                          </p:spTgt>
                                        </p:tgtEl>
                                        <p:attrNameLst>
                                          <p:attrName>style.visibility</p:attrName>
                                        </p:attrNameLst>
                                      </p:cBhvr>
                                      <p:to>
                                        <p:strVal val="visible"/>
                                      </p:to>
                                    </p:set>
                                    <p:animEffect transition="in" filter="checkerboard(across)">
                                      <p:cBhvr>
                                        <p:cTn id="24" dur="500"/>
                                        <p:tgtEl>
                                          <p:spTgt spid="22">
                                            <p:txEl>
                                              <p:pRg st="2" end="2"/>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checkerboard(across)">
                                      <p:cBhvr>
                                        <p:cTn id="27" dur="500"/>
                                        <p:tgtEl>
                                          <p:spTgt spid="22">
                                            <p:txEl>
                                              <p:pRg st="3" end="3"/>
                                            </p:txEl>
                                          </p:spTgt>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22">
                                            <p:txEl>
                                              <p:pRg st="4" end="4"/>
                                            </p:txEl>
                                          </p:spTgt>
                                        </p:tgtEl>
                                        <p:attrNameLst>
                                          <p:attrName>style.visibility</p:attrName>
                                        </p:attrNameLst>
                                      </p:cBhvr>
                                      <p:to>
                                        <p:strVal val="visible"/>
                                      </p:to>
                                    </p:set>
                                    <p:animEffect transition="in" filter="checkerboard(across)">
                                      <p:cBhvr>
                                        <p:cTn id="30" dur="500"/>
                                        <p:tgtEl>
                                          <p:spTgt spid="22">
                                            <p:txEl>
                                              <p:pRg st="4" end="4"/>
                                            </p:txEl>
                                          </p:spTgt>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22">
                                            <p:txEl>
                                              <p:pRg st="5" end="5"/>
                                            </p:txEl>
                                          </p:spTgt>
                                        </p:tgtEl>
                                        <p:attrNameLst>
                                          <p:attrName>style.visibility</p:attrName>
                                        </p:attrNameLst>
                                      </p:cBhvr>
                                      <p:to>
                                        <p:strVal val="visible"/>
                                      </p:to>
                                    </p:set>
                                    <p:animEffect transition="in" filter="checkerboard(across)">
                                      <p:cBhvr>
                                        <p:cTn id="33" dur="500"/>
                                        <p:tgtEl>
                                          <p:spTgt spid="22">
                                            <p:txEl>
                                              <p:pRg st="5" end="5"/>
                                            </p:txEl>
                                          </p:spTgt>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22">
                                            <p:txEl>
                                              <p:pRg st="6" end="6"/>
                                            </p:txEl>
                                          </p:spTgt>
                                        </p:tgtEl>
                                        <p:attrNameLst>
                                          <p:attrName>style.visibility</p:attrName>
                                        </p:attrNameLst>
                                      </p:cBhvr>
                                      <p:to>
                                        <p:strVal val="visible"/>
                                      </p:to>
                                    </p:set>
                                    <p:animEffect transition="in" filter="checkerboard(across)">
                                      <p:cBhvr>
                                        <p:cTn id="36" dur="500"/>
                                        <p:tgtEl>
                                          <p:spTgt spid="22">
                                            <p:txEl>
                                              <p:pRg st="6" end="6"/>
                                            </p:txEl>
                                          </p:spTgt>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22">
                                            <p:txEl>
                                              <p:pRg st="7" end="7"/>
                                            </p:txEl>
                                          </p:spTgt>
                                        </p:tgtEl>
                                        <p:attrNameLst>
                                          <p:attrName>style.visibility</p:attrName>
                                        </p:attrNameLst>
                                      </p:cBhvr>
                                      <p:to>
                                        <p:strVal val="visible"/>
                                      </p:to>
                                    </p:set>
                                    <p:animEffect transition="in" filter="checkerboard(across)">
                                      <p:cBhvr>
                                        <p:cTn id="39" dur="500"/>
                                        <p:tgtEl>
                                          <p:spTgt spid="22">
                                            <p:txEl>
                                              <p:pRg st="7" end="7"/>
                                            </p:txEl>
                                          </p:spTgt>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22">
                                            <p:txEl>
                                              <p:pRg st="8" end="8"/>
                                            </p:txEl>
                                          </p:spTgt>
                                        </p:tgtEl>
                                        <p:attrNameLst>
                                          <p:attrName>style.visibility</p:attrName>
                                        </p:attrNameLst>
                                      </p:cBhvr>
                                      <p:to>
                                        <p:strVal val="visible"/>
                                      </p:to>
                                    </p:set>
                                    <p:animEffect transition="in" filter="checkerboard(across)">
                                      <p:cBhvr>
                                        <p:cTn id="42" dur="500"/>
                                        <p:tgtEl>
                                          <p:spTgt spid="22">
                                            <p:txEl>
                                              <p:pRg st="8" end="8"/>
                                            </p:txEl>
                                          </p:spTgt>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22">
                                            <p:txEl>
                                              <p:pRg st="9" end="9"/>
                                            </p:txEl>
                                          </p:spTgt>
                                        </p:tgtEl>
                                        <p:attrNameLst>
                                          <p:attrName>style.visibility</p:attrName>
                                        </p:attrNameLst>
                                      </p:cBhvr>
                                      <p:to>
                                        <p:strVal val="visible"/>
                                      </p:to>
                                    </p:set>
                                    <p:animEffect transition="in" filter="checkerboard(across)">
                                      <p:cBhvr>
                                        <p:cTn id="45" dur="500"/>
                                        <p:tgtEl>
                                          <p:spTgt spid="22">
                                            <p:txEl>
                                              <p:pRg st="9" end="9"/>
                                            </p:txEl>
                                          </p:spTgt>
                                        </p:tgtEl>
                                      </p:cBhvr>
                                    </p:animEffect>
                                  </p:childTnLst>
                                </p:cTn>
                              </p:par>
                              <p:par>
                                <p:cTn id="46" presetID="5" presetClass="entr" presetSubtype="10" fill="hold" nodeType="withEffect">
                                  <p:stCondLst>
                                    <p:cond delay="0"/>
                                  </p:stCondLst>
                                  <p:childTnLst>
                                    <p:set>
                                      <p:cBhvr>
                                        <p:cTn id="47" dur="1" fill="hold">
                                          <p:stCondLst>
                                            <p:cond delay="0"/>
                                          </p:stCondLst>
                                        </p:cTn>
                                        <p:tgtEl>
                                          <p:spTgt spid="17411"/>
                                        </p:tgtEl>
                                        <p:attrNameLst>
                                          <p:attrName>style.visibility</p:attrName>
                                        </p:attrNameLst>
                                      </p:cBhvr>
                                      <p:to>
                                        <p:strVal val="visible"/>
                                      </p:to>
                                    </p:set>
                                    <p:animEffect transition="in" filter="checkerboard(across)">
                                      <p:cBhvr>
                                        <p:cTn id="48" dur="500"/>
                                        <p:tgtEl>
                                          <p:spTgt spid="17411"/>
                                        </p:tgtEl>
                                      </p:cBhvr>
                                    </p:animEffect>
                                  </p:childTnLst>
                                </p:cTn>
                              </p:par>
                              <p:par>
                                <p:cTn id="49" presetID="5" presetClass="entr" presetSubtype="10" fill="hold" nodeType="withEffect">
                                  <p:stCondLst>
                                    <p:cond delay="0"/>
                                  </p:stCondLst>
                                  <p:childTnLst>
                                    <p:set>
                                      <p:cBhvr>
                                        <p:cTn id="50" dur="1" fill="hold">
                                          <p:stCondLst>
                                            <p:cond delay="0"/>
                                          </p:stCondLst>
                                        </p:cTn>
                                        <p:tgtEl>
                                          <p:spTgt spid="17410"/>
                                        </p:tgtEl>
                                        <p:attrNameLst>
                                          <p:attrName>style.visibility</p:attrName>
                                        </p:attrNameLst>
                                      </p:cBhvr>
                                      <p:to>
                                        <p:strVal val="visible"/>
                                      </p:to>
                                    </p:set>
                                    <p:animEffect transition="in" filter="checkerboard(across)">
                                      <p:cBhvr>
                                        <p:cTn id="51" dur="500"/>
                                        <p:tgtEl>
                                          <p:spTgt spid="17410"/>
                                        </p:tgtEl>
                                      </p:cBhvr>
                                    </p:animEffect>
                                  </p:childTnLst>
                                </p:cTn>
                              </p:par>
                              <p:par>
                                <p:cTn id="52" presetID="5" presetClass="entr" presetSubtype="1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checkerboard(across)">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71414"/>
            <a:ext cx="8229600" cy="1143000"/>
          </a:xfrm>
        </p:spPr>
        <p:txBody>
          <a:bodyPr/>
          <a:lstStyle/>
          <a:p>
            <a:r>
              <a:rPr lang="fr-FR" dirty="0" smtClean="0"/>
              <a:t>2. NEED BASED ANALYSIS</a:t>
            </a:r>
            <a:endParaRPr lang="fr-FR" dirty="0"/>
          </a:p>
        </p:txBody>
      </p:sp>
      <p:graphicFrame>
        <p:nvGraphicFramePr>
          <p:cNvPr id="4" name="Espace réservé du contenu 4"/>
          <p:cNvGraphicFramePr>
            <a:graphicFrameLocks/>
          </p:cNvGraphicFramePr>
          <p:nvPr/>
        </p:nvGraphicFramePr>
        <p:xfrm>
          <a:off x="571472" y="2214555"/>
          <a:ext cx="8229600" cy="3929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142845" y="1214422"/>
            <a:ext cx="8715435" cy="928694"/>
          </a:xfrm>
          <a:prstGeom prst="rect">
            <a:avLst/>
          </a:prstGeom>
          <a:noFill/>
        </p:spPr>
        <p:txBody>
          <a:bodyPr wrap="square" rtlCol="0">
            <a:spAutoFit/>
          </a:bodyPr>
          <a:lstStyle/>
          <a:p>
            <a:r>
              <a:rPr lang="fr-FR" dirty="0" err="1" smtClean="0"/>
              <a:t>Poor</a:t>
            </a:r>
            <a:r>
              <a:rPr lang="fr-FR" dirty="0" smtClean="0"/>
              <a:t> </a:t>
            </a:r>
            <a:r>
              <a:rPr lang="fr-FR" dirty="0" err="1" smtClean="0"/>
              <a:t>families</a:t>
            </a:r>
            <a:r>
              <a:rPr lang="fr-FR" dirty="0" smtClean="0"/>
              <a:t> </a:t>
            </a:r>
            <a:r>
              <a:rPr lang="fr-FR" dirty="0" err="1" smtClean="0"/>
              <a:t>working</a:t>
            </a:r>
            <a:r>
              <a:rPr lang="fr-FR" dirty="0" smtClean="0"/>
              <a:t> in </a:t>
            </a:r>
            <a:r>
              <a:rPr lang="fr-FR" dirty="0" err="1" smtClean="0"/>
              <a:t>informal</a:t>
            </a:r>
            <a:r>
              <a:rPr lang="fr-FR" dirty="0" smtClean="0"/>
              <a:t> </a:t>
            </a:r>
            <a:r>
              <a:rPr lang="fr-FR" dirty="0" err="1" smtClean="0"/>
              <a:t>sector</a:t>
            </a:r>
            <a:r>
              <a:rPr lang="fr-FR" dirty="0" smtClean="0"/>
              <a:t> are </a:t>
            </a:r>
            <a:r>
              <a:rPr lang="fr-FR" dirty="0" err="1" smtClean="0"/>
              <a:t>often</a:t>
            </a:r>
            <a:r>
              <a:rPr lang="fr-FR" dirty="0" smtClean="0"/>
              <a:t> </a:t>
            </a:r>
            <a:r>
              <a:rPr lang="fr-FR" dirty="0" err="1" smtClean="0"/>
              <a:t>dynamic</a:t>
            </a:r>
            <a:r>
              <a:rPr lang="fr-FR" dirty="0" smtClean="0"/>
              <a:t> and have </a:t>
            </a:r>
            <a:r>
              <a:rPr lang="fr-FR" dirty="0" err="1" smtClean="0"/>
              <a:t>willingness</a:t>
            </a:r>
            <a:r>
              <a:rPr lang="fr-FR" dirty="0" smtClean="0"/>
              <a:t> to </a:t>
            </a:r>
            <a:r>
              <a:rPr lang="fr-FR" dirty="0" err="1" smtClean="0"/>
              <a:t>make</a:t>
            </a:r>
            <a:r>
              <a:rPr lang="fr-FR" dirty="0" smtClean="0"/>
              <a:t> effort to </a:t>
            </a:r>
            <a:r>
              <a:rPr lang="fr-FR" dirty="0" err="1" smtClean="0"/>
              <a:t>increase</a:t>
            </a:r>
            <a:r>
              <a:rPr lang="fr-FR" dirty="0" smtClean="0"/>
              <a:t> </a:t>
            </a:r>
            <a:r>
              <a:rPr lang="fr-FR" dirty="0" err="1" smtClean="0"/>
              <a:t>their</a:t>
            </a:r>
            <a:r>
              <a:rPr lang="fr-FR" dirty="0" smtClean="0"/>
              <a:t> socio </a:t>
            </a:r>
            <a:r>
              <a:rPr lang="fr-FR" dirty="0" err="1" smtClean="0"/>
              <a:t>economic</a:t>
            </a:r>
            <a:r>
              <a:rPr lang="fr-FR" dirty="0" smtClean="0"/>
              <a:t> </a:t>
            </a:r>
            <a:r>
              <a:rPr lang="fr-FR" dirty="0" err="1" smtClean="0"/>
              <a:t>status</a:t>
            </a:r>
            <a:r>
              <a:rPr lang="fr-FR" dirty="0" smtClean="0"/>
              <a:t>. But </a:t>
            </a:r>
            <a:r>
              <a:rPr lang="fr-FR" dirty="0" err="1" smtClean="0"/>
              <a:t>they</a:t>
            </a:r>
            <a:r>
              <a:rPr lang="fr-FR" dirty="0" smtClean="0"/>
              <a:t> are </a:t>
            </a:r>
            <a:r>
              <a:rPr lang="fr-FR" dirty="0" err="1" smtClean="0"/>
              <a:t>facing</a:t>
            </a:r>
            <a:r>
              <a:rPr lang="fr-FR" dirty="0" smtClean="0"/>
              <a:t> </a:t>
            </a:r>
            <a:r>
              <a:rPr lang="fr-FR" dirty="0" err="1" smtClean="0"/>
              <a:t>mutiple</a:t>
            </a:r>
            <a:r>
              <a:rPr lang="fr-FR" dirty="0" smtClean="0"/>
              <a:t> </a:t>
            </a:r>
            <a:r>
              <a:rPr lang="fr-FR" dirty="0" err="1" smtClean="0"/>
              <a:t>constraints</a:t>
            </a:r>
            <a:r>
              <a:rPr lang="fr-FR" dirty="0" smtClean="0"/>
              <a:t>...</a:t>
            </a:r>
            <a:endParaRPr lang="fr-FR" dirty="0"/>
          </a:p>
        </p:txBody>
      </p:sp>
      <p:pic>
        <p:nvPicPr>
          <p:cNvPr id="7" name="Picture 2" descr="logo IA"/>
          <p:cNvPicPr>
            <a:picLocks noChangeAspect="1" noChangeArrowheads="1"/>
          </p:cNvPicPr>
          <p:nvPr/>
        </p:nvPicPr>
        <p:blipFill>
          <a:blip r:embed="rId8" cstate="print"/>
          <a:srcRect b="55174"/>
          <a:stretch>
            <a:fillRect/>
          </a:stretch>
        </p:blipFill>
        <p:spPr bwMode="auto">
          <a:xfrm>
            <a:off x="6823107" y="6124598"/>
            <a:ext cx="2320925" cy="661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http://www.siliconcloud.com/Portals/55887/images/blog%20apr%2026.jpg"/>
          <p:cNvPicPr>
            <a:picLocks noChangeAspect="1" noChangeArrowheads="1"/>
          </p:cNvPicPr>
          <p:nvPr/>
        </p:nvPicPr>
        <p:blipFill>
          <a:blip r:embed="rId3" cstate="print"/>
          <a:srcRect l="18580" r="18249"/>
          <a:stretch>
            <a:fillRect/>
          </a:stretch>
        </p:blipFill>
        <p:spPr bwMode="auto">
          <a:xfrm>
            <a:off x="7715272" y="4714884"/>
            <a:ext cx="1214446" cy="1226145"/>
          </a:xfrm>
          <a:prstGeom prst="rect">
            <a:avLst/>
          </a:prstGeom>
          <a:noFill/>
        </p:spPr>
      </p:pic>
      <p:pic>
        <p:nvPicPr>
          <p:cNvPr id="13320" name="Picture 8" descr="dessin coffre fort"/>
          <p:cNvPicPr>
            <a:picLocks noChangeAspect="1" noChangeArrowheads="1"/>
          </p:cNvPicPr>
          <p:nvPr/>
        </p:nvPicPr>
        <p:blipFill>
          <a:blip r:embed="rId4" cstate="print"/>
          <a:srcRect/>
          <a:stretch>
            <a:fillRect/>
          </a:stretch>
        </p:blipFill>
        <p:spPr bwMode="auto">
          <a:xfrm>
            <a:off x="6643702" y="2071678"/>
            <a:ext cx="1571617" cy="976057"/>
          </a:xfrm>
          <a:prstGeom prst="rect">
            <a:avLst/>
          </a:prstGeom>
          <a:noFill/>
        </p:spPr>
      </p:pic>
      <p:pic>
        <p:nvPicPr>
          <p:cNvPr id="13316" name="Picture 4" descr="http://www.editorialcirceto.com/wp-content/uploads/2011/02/business.jpg"/>
          <p:cNvPicPr>
            <a:picLocks noChangeAspect="1" noChangeArrowheads="1"/>
          </p:cNvPicPr>
          <p:nvPr/>
        </p:nvPicPr>
        <p:blipFill>
          <a:blip r:embed="rId5" cstate="print"/>
          <a:srcRect/>
          <a:stretch>
            <a:fillRect/>
          </a:stretch>
        </p:blipFill>
        <p:spPr bwMode="auto">
          <a:xfrm>
            <a:off x="500034" y="2214554"/>
            <a:ext cx="1782194" cy="1336645"/>
          </a:xfrm>
          <a:prstGeom prst="rect">
            <a:avLst/>
          </a:prstGeom>
          <a:noFill/>
        </p:spPr>
      </p:pic>
      <p:sp>
        <p:nvSpPr>
          <p:cNvPr id="3" name="Espace réservé du contenu 2"/>
          <p:cNvSpPr>
            <a:spLocks noGrp="1"/>
          </p:cNvSpPr>
          <p:nvPr>
            <p:ph idx="1"/>
          </p:nvPr>
        </p:nvSpPr>
        <p:spPr>
          <a:xfrm>
            <a:off x="0" y="1000108"/>
            <a:ext cx="9001156" cy="4454525"/>
          </a:xfrm>
        </p:spPr>
        <p:txBody>
          <a:bodyPr>
            <a:normAutofit/>
          </a:bodyPr>
          <a:lstStyle/>
          <a:p>
            <a:r>
              <a:rPr lang="fr-FR" sz="1800" b="1" dirty="0" smtClean="0"/>
              <a:t>A </a:t>
            </a:r>
            <a:r>
              <a:rPr lang="fr-FR" sz="1800" b="1" dirty="0" err="1" smtClean="0"/>
              <a:t>combination</a:t>
            </a:r>
            <a:r>
              <a:rPr lang="fr-FR" sz="1800" b="1" dirty="0" smtClean="0"/>
              <a:t> of actions to </a:t>
            </a:r>
            <a:r>
              <a:rPr lang="fr-FR" sz="1800" b="1" dirty="0" err="1" smtClean="0"/>
              <a:t>improve</a:t>
            </a:r>
            <a:r>
              <a:rPr lang="fr-FR" sz="1800" b="1" dirty="0" smtClean="0"/>
              <a:t> the socio </a:t>
            </a:r>
            <a:r>
              <a:rPr lang="fr-FR" sz="1800" b="1" dirty="0" err="1" smtClean="0"/>
              <a:t>economic</a:t>
            </a:r>
            <a:r>
              <a:rPr lang="fr-FR" sz="1800" b="1" dirty="0" smtClean="0"/>
              <a:t> </a:t>
            </a:r>
            <a:r>
              <a:rPr lang="fr-FR" sz="1800" b="1" dirty="0" err="1" smtClean="0"/>
              <a:t>status</a:t>
            </a:r>
            <a:r>
              <a:rPr lang="fr-FR" sz="1800" b="1" dirty="0" smtClean="0"/>
              <a:t> of the </a:t>
            </a:r>
            <a:r>
              <a:rPr lang="fr-FR" sz="1800" b="1" dirty="0" err="1" smtClean="0"/>
              <a:t>poorest</a:t>
            </a:r>
            <a:endParaRPr lang="fr-FR" sz="1800" b="1" dirty="0"/>
          </a:p>
        </p:txBody>
      </p:sp>
      <p:sp>
        <p:nvSpPr>
          <p:cNvPr id="2" name="Titre 1"/>
          <p:cNvSpPr>
            <a:spLocks noGrp="1"/>
          </p:cNvSpPr>
          <p:nvPr>
            <p:ph type="title"/>
          </p:nvPr>
        </p:nvSpPr>
        <p:spPr>
          <a:xfrm>
            <a:off x="214282" y="-24"/>
            <a:ext cx="7467600" cy="1143000"/>
          </a:xfrm>
        </p:spPr>
        <p:txBody>
          <a:bodyPr/>
          <a:lstStyle/>
          <a:p>
            <a:r>
              <a:rPr lang="fr-FR" dirty="0" smtClean="0"/>
              <a:t>3. METHODOLOGY</a:t>
            </a:r>
            <a:endParaRPr lang="fr-FR" dirty="0"/>
          </a:p>
        </p:txBody>
      </p:sp>
      <p:pic>
        <p:nvPicPr>
          <p:cNvPr id="4" name="Image 1" descr="P1010167.JPG"/>
          <p:cNvPicPr>
            <a:picLocks noChangeAspect="1"/>
          </p:cNvPicPr>
          <p:nvPr/>
        </p:nvPicPr>
        <p:blipFill>
          <a:blip r:embed="rId6" cstate="print"/>
          <a:srcRect/>
          <a:stretch>
            <a:fillRect/>
          </a:stretch>
        </p:blipFill>
        <p:spPr bwMode="auto">
          <a:xfrm>
            <a:off x="3286148" y="1571612"/>
            <a:ext cx="2428860" cy="1821645"/>
          </a:xfrm>
          <a:prstGeom prst="roundRect">
            <a:avLst/>
          </a:prstGeom>
          <a:noFill/>
          <a:ln w="9525">
            <a:noFill/>
            <a:miter lim="800000"/>
            <a:headEnd/>
            <a:tailEnd/>
          </a:ln>
        </p:spPr>
      </p:pic>
      <p:sp>
        <p:nvSpPr>
          <p:cNvPr id="5" name="ZoneTexte 4"/>
          <p:cNvSpPr txBox="1"/>
          <p:nvPr/>
        </p:nvSpPr>
        <p:spPr>
          <a:xfrm>
            <a:off x="71406" y="1857364"/>
            <a:ext cx="2606804" cy="3416320"/>
          </a:xfrm>
          <a:prstGeom prst="rect">
            <a:avLst/>
          </a:prstGeom>
          <a:noFill/>
        </p:spPr>
        <p:txBody>
          <a:bodyPr wrap="none" rtlCol="0">
            <a:spAutoFit/>
          </a:bodyPr>
          <a:lstStyle/>
          <a:p>
            <a:pPr algn="ctr"/>
            <a:r>
              <a:rPr lang="fr-FR" b="1" u="sng" dirty="0" smtClean="0"/>
              <a:t>INCREASE INCOME</a:t>
            </a:r>
          </a:p>
          <a:p>
            <a:pPr algn="ctr"/>
            <a:endParaRPr lang="fr-FR" b="1" dirty="0" smtClean="0"/>
          </a:p>
          <a:p>
            <a:pPr algn="ctr"/>
            <a:endParaRPr lang="fr-FR" b="1" dirty="0" smtClean="0"/>
          </a:p>
          <a:p>
            <a:pPr algn="ctr"/>
            <a:endParaRPr lang="fr-FR" b="1" dirty="0" smtClean="0"/>
          </a:p>
          <a:p>
            <a:pPr algn="ctr"/>
            <a:endParaRPr lang="fr-FR" b="1" dirty="0" smtClean="0"/>
          </a:p>
          <a:p>
            <a:pPr algn="ctr"/>
            <a:endParaRPr lang="fr-FR" b="1" dirty="0" smtClean="0"/>
          </a:p>
          <a:p>
            <a:pPr algn="ctr"/>
            <a:r>
              <a:rPr lang="fr-FR" b="1" dirty="0" err="1" smtClean="0"/>
              <a:t>Informal</a:t>
            </a:r>
            <a:r>
              <a:rPr lang="fr-FR" b="1" dirty="0" smtClean="0"/>
              <a:t> IGA</a:t>
            </a:r>
          </a:p>
          <a:p>
            <a:pPr algn="ctr"/>
            <a:r>
              <a:rPr lang="fr-FR" i="1" dirty="0" err="1" smtClean="0"/>
              <a:t>Loans</a:t>
            </a:r>
            <a:endParaRPr lang="fr-FR" i="1" dirty="0" smtClean="0"/>
          </a:p>
          <a:p>
            <a:pPr algn="ctr"/>
            <a:r>
              <a:rPr lang="fr-FR" i="1" dirty="0" smtClean="0"/>
              <a:t>Trainings</a:t>
            </a:r>
          </a:p>
          <a:p>
            <a:pPr algn="ctr"/>
            <a:r>
              <a:rPr lang="fr-FR" i="1" dirty="0" err="1" smtClean="0"/>
              <a:t>Folow</a:t>
            </a:r>
            <a:r>
              <a:rPr lang="fr-FR" i="1" dirty="0" smtClean="0"/>
              <a:t>-up &amp; guidance</a:t>
            </a:r>
          </a:p>
          <a:p>
            <a:endParaRPr lang="fr-FR" dirty="0" smtClean="0"/>
          </a:p>
          <a:p>
            <a:endParaRPr lang="fr-FR" dirty="0"/>
          </a:p>
        </p:txBody>
      </p:sp>
      <p:sp>
        <p:nvSpPr>
          <p:cNvPr id="10" name="ZoneTexte 9"/>
          <p:cNvSpPr txBox="1"/>
          <p:nvPr/>
        </p:nvSpPr>
        <p:spPr>
          <a:xfrm>
            <a:off x="71406" y="3929066"/>
            <a:ext cx="2730235" cy="2308324"/>
          </a:xfrm>
          <a:prstGeom prst="rect">
            <a:avLst/>
          </a:prstGeom>
          <a:noFill/>
        </p:spPr>
        <p:txBody>
          <a:bodyPr wrap="none" rtlCol="0">
            <a:spAutoFit/>
          </a:bodyPr>
          <a:lstStyle/>
          <a:p>
            <a:pPr algn="ctr"/>
            <a:endParaRPr lang="fr-FR" b="1" dirty="0" smtClean="0"/>
          </a:p>
          <a:p>
            <a:pPr algn="ctr"/>
            <a:endParaRPr lang="fr-FR" b="1" dirty="0" smtClean="0"/>
          </a:p>
          <a:p>
            <a:pPr algn="ctr"/>
            <a:endParaRPr lang="fr-FR" b="1" dirty="0" smtClean="0"/>
          </a:p>
          <a:p>
            <a:pPr algn="ctr"/>
            <a:r>
              <a:rPr lang="fr-FR" b="1" dirty="0" err="1" smtClean="0"/>
              <a:t>Formal</a:t>
            </a:r>
            <a:r>
              <a:rPr lang="fr-FR" b="1" dirty="0" smtClean="0"/>
              <a:t> </a:t>
            </a:r>
            <a:r>
              <a:rPr lang="fr-FR" b="1" dirty="0" err="1" smtClean="0"/>
              <a:t>Sector</a:t>
            </a:r>
            <a:endParaRPr lang="fr-FR" b="1" dirty="0" smtClean="0"/>
          </a:p>
          <a:p>
            <a:pPr algn="ctr"/>
            <a:r>
              <a:rPr lang="fr-FR" i="1" dirty="0" smtClean="0"/>
              <a:t>TVET</a:t>
            </a:r>
          </a:p>
          <a:p>
            <a:pPr algn="ctr"/>
            <a:r>
              <a:rPr lang="fr-FR" i="1" dirty="0" smtClean="0"/>
              <a:t>Access to </a:t>
            </a:r>
            <a:r>
              <a:rPr lang="fr-FR" i="1" dirty="0" err="1" smtClean="0"/>
              <a:t>employment</a:t>
            </a:r>
            <a:endParaRPr lang="fr-FR" i="1" dirty="0" smtClean="0"/>
          </a:p>
          <a:p>
            <a:endParaRPr lang="fr-FR" dirty="0" smtClean="0"/>
          </a:p>
          <a:p>
            <a:endParaRPr lang="fr-FR" dirty="0"/>
          </a:p>
        </p:txBody>
      </p:sp>
      <p:sp>
        <p:nvSpPr>
          <p:cNvPr id="12" name="ZoneTexte 11"/>
          <p:cNvSpPr txBox="1"/>
          <p:nvPr/>
        </p:nvSpPr>
        <p:spPr>
          <a:xfrm>
            <a:off x="6560519" y="1714488"/>
            <a:ext cx="2297761" cy="3046988"/>
          </a:xfrm>
          <a:prstGeom prst="rect">
            <a:avLst/>
          </a:prstGeom>
          <a:noFill/>
        </p:spPr>
        <p:txBody>
          <a:bodyPr wrap="square" rtlCol="0">
            <a:spAutoFit/>
          </a:bodyPr>
          <a:lstStyle/>
          <a:p>
            <a:pPr algn="ctr"/>
            <a:r>
              <a:rPr lang="fr-FR" b="1" u="sng" dirty="0" smtClean="0"/>
              <a:t>SECURE INCOME</a:t>
            </a:r>
          </a:p>
          <a:p>
            <a:pPr algn="ctr"/>
            <a:endParaRPr lang="fr-FR" b="1" dirty="0" smtClean="0"/>
          </a:p>
          <a:p>
            <a:pPr algn="ctr"/>
            <a:endParaRPr lang="fr-FR" b="1" dirty="0" smtClean="0"/>
          </a:p>
          <a:p>
            <a:pPr algn="ctr"/>
            <a:endParaRPr lang="fr-FR" b="1" dirty="0" smtClean="0"/>
          </a:p>
          <a:p>
            <a:pPr algn="ctr"/>
            <a:endParaRPr lang="fr-FR" sz="1200" b="1" dirty="0" smtClean="0"/>
          </a:p>
          <a:p>
            <a:pPr algn="ctr"/>
            <a:r>
              <a:rPr lang="fr-FR" i="1" dirty="0" err="1" smtClean="0"/>
              <a:t>Health</a:t>
            </a:r>
            <a:r>
              <a:rPr lang="fr-FR" i="1" dirty="0" smtClean="0"/>
              <a:t> </a:t>
            </a:r>
            <a:r>
              <a:rPr lang="fr-FR" i="1" dirty="0" err="1" smtClean="0"/>
              <a:t>Mutuals</a:t>
            </a:r>
            <a:r>
              <a:rPr lang="fr-FR" i="1" dirty="0" smtClean="0"/>
              <a:t> &amp; </a:t>
            </a:r>
            <a:r>
              <a:rPr lang="fr-FR" i="1" dirty="0" err="1" smtClean="0"/>
              <a:t>health</a:t>
            </a:r>
            <a:r>
              <a:rPr lang="fr-FR" i="1" dirty="0" smtClean="0"/>
              <a:t> services</a:t>
            </a:r>
          </a:p>
          <a:p>
            <a:pPr algn="ctr"/>
            <a:r>
              <a:rPr lang="fr-FR" i="1" dirty="0" err="1" smtClean="0"/>
              <a:t>Savings</a:t>
            </a:r>
            <a:endParaRPr lang="fr-FR" i="1" dirty="0" smtClean="0"/>
          </a:p>
          <a:p>
            <a:pPr algn="ctr"/>
            <a:endParaRPr lang="fr-FR" b="1" dirty="0" smtClean="0"/>
          </a:p>
          <a:p>
            <a:endParaRPr lang="fr-FR" dirty="0" smtClean="0"/>
          </a:p>
          <a:p>
            <a:endParaRPr lang="fr-FR" dirty="0"/>
          </a:p>
        </p:txBody>
      </p:sp>
      <p:sp>
        <p:nvSpPr>
          <p:cNvPr id="14" name="ZoneTexte 13"/>
          <p:cNvSpPr txBox="1"/>
          <p:nvPr/>
        </p:nvSpPr>
        <p:spPr>
          <a:xfrm>
            <a:off x="5786446" y="3995678"/>
            <a:ext cx="3040576" cy="2862322"/>
          </a:xfrm>
          <a:prstGeom prst="rect">
            <a:avLst/>
          </a:prstGeom>
          <a:noFill/>
        </p:spPr>
        <p:txBody>
          <a:bodyPr wrap="none" rtlCol="0">
            <a:spAutoFit/>
          </a:bodyPr>
          <a:lstStyle/>
          <a:p>
            <a:pPr algn="ctr"/>
            <a:endParaRPr lang="fr-FR" b="1" u="sng" dirty="0" smtClean="0"/>
          </a:p>
          <a:p>
            <a:pPr algn="ctr"/>
            <a:r>
              <a:rPr lang="fr-FR" b="1" u="sng" dirty="0" smtClean="0"/>
              <a:t>IMPROVE SOCIAL STATUS</a:t>
            </a:r>
          </a:p>
          <a:p>
            <a:r>
              <a:rPr lang="fr-FR" i="1" dirty="0" err="1" smtClean="0"/>
              <a:t>Health</a:t>
            </a:r>
            <a:r>
              <a:rPr lang="fr-FR" i="1" dirty="0" smtClean="0"/>
              <a:t> </a:t>
            </a:r>
            <a:r>
              <a:rPr lang="fr-FR" i="1" dirty="0" err="1" smtClean="0"/>
              <a:t>awareness</a:t>
            </a:r>
            <a:endParaRPr lang="fr-FR" i="1" dirty="0" smtClean="0"/>
          </a:p>
          <a:p>
            <a:r>
              <a:rPr lang="fr-FR" i="1" dirty="0" smtClean="0"/>
              <a:t>Social </a:t>
            </a:r>
            <a:r>
              <a:rPr lang="fr-FR" i="1" dirty="0" err="1" smtClean="0"/>
              <a:t>awareness</a:t>
            </a:r>
            <a:endParaRPr lang="fr-FR" i="1" dirty="0" smtClean="0"/>
          </a:p>
          <a:p>
            <a:r>
              <a:rPr lang="fr-FR" i="1" dirty="0" smtClean="0"/>
              <a:t> Guidance</a:t>
            </a:r>
          </a:p>
          <a:p>
            <a:r>
              <a:rPr lang="fr-FR" i="1" dirty="0" smtClean="0"/>
              <a:t>Trainings</a:t>
            </a:r>
          </a:p>
          <a:p>
            <a:r>
              <a:rPr lang="fr-FR" i="1" dirty="0" err="1" smtClean="0"/>
              <a:t>Referal</a:t>
            </a:r>
            <a:r>
              <a:rPr lang="fr-FR" i="1" dirty="0" smtClean="0"/>
              <a:t> system</a:t>
            </a:r>
          </a:p>
          <a:p>
            <a:pPr algn="ctr"/>
            <a:endParaRPr lang="fr-FR" b="1" dirty="0" smtClean="0"/>
          </a:p>
          <a:p>
            <a:endParaRPr lang="fr-FR" dirty="0" smtClean="0"/>
          </a:p>
          <a:p>
            <a:endParaRPr lang="fr-FR" dirty="0"/>
          </a:p>
        </p:txBody>
      </p:sp>
      <p:pic>
        <p:nvPicPr>
          <p:cNvPr id="16" name="Picture 2" descr="logo IA"/>
          <p:cNvPicPr>
            <a:picLocks noChangeAspect="1" noChangeArrowheads="1"/>
          </p:cNvPicPr>
          <p:nvPr/>
        </p:nvPicPr>
        <p:blipFill>
          <a:blip r:embed="rId7" cstate="print"/>
          <a:srcRect b="55174"/>
          <a:stretch>
            <a:fillRect/>
          </a:stretch>
        </p:blipFill>
        <p:spPr bwMode="auto">
          <a:xfrm>
            <a:off x="6823107" y="6143644"/>
            <a:ext cx="2320925" cy="661988"/>
          </a:xfrm>
          <a:prstGeom prst="rect">
            <a:avLst/>
          </a:prstGeom>
          <a:noFill/>
          <a:ln w="9525">
            <a:noFill/>
            <a:miter lim="800000"/>
            <a:headEnd/>
            <a:tailEnd/>
          </a:ln>
        </p:spPr>
      </p:pic>
      <p:graphicFrame>
        <p:nvGraphicFramePr>
          <p:cNvPr id="24" name="Diagramme 23"/>
          <p:cNvGraphicFramePr/>
          <p:nvPr/>
        </p:nvGraphicFramePr>
        <p:xfrm>
          <a:off x="2381256" y="4071942"/>
          <a:ext cx="4262446" cy="25320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9" name="Flèche en arc 28"/>
          <p:cNvSpPr/>
          <p:nvPr/>
        </p:nvSpPr>
        <p:spPr>
          <a:xfrm rot="3553063" flipH="1">
            <a:off x="2248760" y="1702077"/>
            <a:ext cx="1285884" cy="1143008"/>
          </a:xfrm>
          <a:prstGeom prst="circularArrow">
            <a:avLst>
              <a:gd name="adj1" fmla="val 16811"/>
              <a:gd name="adj2" fmla="val 3148859"/>
              <a:gd name="adj3" fmla="val 20754727"/>
              <a:gd name="adj4" fmla="val 16191825"/>
              <a:gd name="adj5" fmla="val 98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0" name="Flèche en arc 29"/>
          <p:cNvSpPr/>
          <p:nvPr/>
        </p:nvSpPr>
        <p:spPr>
          <a:xfrm rot="7362258" flipH="1" flipV="1">
            <a:off x="5502548" y="1690196"/>
            <a:ext cx="1285884" cy="1216267"/>
          </a:xfrm>
          <a:prstGeom prst="circularArrow">
            <a:avLst>
              <a:gd name="adj1" fmla="val 16811"/>
              <a:gd name="adj2" fmla="val 3148859"/>
              <a:gd name="adj3" fmla="val 20754727"/>
              <a:gd name="adj4" fmla="val 16191825"/>
              <a:gd name="adj5" fmla="val 98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 name="Flèche en arc 30"/>
          <p:cNvSpPr/>
          <p:nvPr/>
        </p:nvSpPr>
        <p:spPr>
          <a:xfrm rot="10425918" flipH="1" flipV="1">
            <a:off x="5205746" y="3280914"/>
            <a:ext cx="1285884" cy="1216267"/>
          </a:xfrm>
          <a:prstGeom prst="circularArrow">
            <a:avLst>
              <a:gd name="adj1" fmla="val 16811"/>
              <a:gd name="adj2" fmla="val 3148859"/>
              <a:gd name="adj3" fmla="val 20754727"/>
              <a:gd name="adj4" fmla="val 16191825"/>
              <a:gd name="adj5" fmla="val 98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2" name="ZoneTexte 31"/>
          <p:cNvSpPr txBox="1"/>
          <p:nvPr/>
        </p:nvSpPr>
        <p:spPr>
          <a:xfrm>
            <a:off x="2571736" y="3445042"/>
            <a:ext cx="3254417" cy="369332"/>
          </a:xfrm>
          <a:prstGeom prst="rect">
            <a:avLst/>
          </a:prstGeom>
          <a:noFill/>
        </p:spPr>
        <p:txBody>
          <a:bodyPr wrap="none" rtlCol="0">
            <a:spAutoFit/>
          </a:bodyPr>
          <a:lstStyle/>
          <a:p>
            <a:r>
              <a:rPr lang="fr-FR" b="1" dirty="0" smtClean="0"/>
              <a:t>Local </a:t>
            </a:r>
            <a:r>
              <a:rPr lang="fr-FR" b="1" dirty="0" err="1" smtClean="0"/>
              <a:t>partner</a:t>
            </a:r>
            <a:r>
              <a:rPr lang="fr-FR" b="1" dirty="0" smtClean="0"/>
              <a:t> organisations</a:t>
            </a:r>
            <a:endParaRPr lang="fr-FR" b="1" dirty="0"/>
          </a:p>
        </p:txBody>
      </p:sp>
      <p:sp>
        <p:nvSpPr>
          <p:cNvPr id="33" name="Chevron 32"/>
          <p:cNvSpPr/>
          <p:nvPr/>
        </p:nvSpPr>
        <p:spPr>
          <a:xfrm rot="5400000">
            <a:off x="4250529" y="3483769"/>
            <a:ext cx="357190" cy="85725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ox(in)">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box(in)">
                                      <p:cBhvr>
                                        <p:cTn id="25" dur="500"/>
                                        <p:tgtEl>
                                          <p:spTgt spid="5">
                                            <p:txEl>
                                              <p:pRg st="0" end="0"/>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13316"/>
                                        </p:tgtEl>
                                        <p:attrNameLst>
                                          <p:attrName>style.visibility</p:attrName>
                                        </p:attrNameLst>
                                      </p:cBhvr>
                                      <p:to>
                                        <p:strVal val="visible"/>
                                      </p:to>
                                    </p:set>
                                    <p:animEffect transition="in" filter="box(in)">
                                      <p:cBhvr>
                                        <p:cTn id="28" dur="500"/>
                                        <p:tgtEl>
                                          <p:spTgt spid="1331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box(in)">
                                      <p:cBhvr>
                                        <p:cTn id="33" dur="500"/>
                                        <p:tgtEl>
                                          <p:spTgt spid="5">
                                            <p:txEl>
                                              <p:pRg st="6" end="6"/>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box(in)">
                                      <p:cBhvr>
                                        <p:cTn id="36" dur="500"/>
                                        <p:tgtEl>
                                          <p:spTgt spid="5">
                                            <p:txEl>
                                              <p:pRg st="7" end="7"/>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box(in)">
                                      <p:cBhvr>
                                        <p:cTn id="39" dur="500"/>
                                        <p:tgtEl>
                                          <p:spTgt spid="5">
                                            <p:txEl>
                                              <p:pRg st="8" end="8"/>
                                            </p:txEl>
                                          </p:spTgt>
                                        </p:tgtEl>
                                      </p:cBhvr>
                                    </p:animEffect>
                                  </p:childTnLst>
                                </p:cTn>
                              </p:par>
                              <p:par>
                                <p:cTn id="40" presetID="4" presetClass="entr" presetSubtype="16" fill="hold"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box(in)">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box(in)">
                                      <p:cBhvr>
                                        <p:cTn id="47" dur="500"/>
                                        <p:tgtEl>
                                          <p:spTgt spid="10">
                                            <p:txEl>
                                              <p:pRg st="3" end="3"/>
                                            </p:txEl>
                                          </p:spTgt>
                                        </p:tgtEl>
                                      </p:cBhvr>
                                    </p:animEffect>
                                  </p:childTnLst>
                                </p:cTn>
                              </p:par>
                              <p:par>
                                <p:cTn id="48" presetID="4" presetClass="entr" presetSubtype="16" fill="hold" nodeType="withEffect">
                                  <p:stCondLst>
                                    <p:cond delay="0"/>
                                  </p:stCondLst>
                                  <p:childTnLst>
                                    <p:set>
                                      <p:cBhvr>
                                        <p:cTn id="49" dur="1" fill="hold">
                                          <p:stCondLst>
                                            <p:cond delay="0"/>
                                          </p:stCondLst>
                                        </p:cTn>
                                        <p:tgtEl>
                                          <p:spTgt spid="10">
                                            <p:txEl>
                                              <p:pRg st="4" end="4"/>
                                            </p:txEl>
                                          </p:spTgt>
                                        </p:tgtEl>
                                        <p:attrNameLst>
                                          <p:attrName>style.visibility</p:attrName>
                                        </p:attrNameLst>
                                      </p:cBhvr>
                                      <p:to>
                                        <p:strVal val="visible"/>
                                      </p:to>
                                    </p:set>
                                    <p:animEffect transition="in" filter="box(in)">
                                      <p:cBhvr>
                                        <p:cTn id="50" dur="500"/>
                                        <p:tgtEl>
                                          <p:spTgt spid="10">
                                            <p:txEl>
                                              <p:pRg st="4" end="4"/>
                                            </p:txEl>
                                          </p:spTgt>
                                        </p:tgtEl>
                                      </p:cBhvr>
                                    </p:animEffect>
                                  </p:childTnLst>
                                </p:cTn>
                              </p:par>
                              <p:par>
                                <p:cTn id="51" presetID="4" presetClass="entr" presetSubtype="16" fill="hold" nodeType="withEffect">
                                  <p:stCondLst>
                                    <p:cond delay="0"/>
                                  </p:stCondLst>
                                  <p:childTnLst>
                                    <p:set>
                                      <p:cBhvr>
                                        <p:cTn id="52" dur="1" fill="hold">
                                          <p:stCondLst>
                                            <p:cond delay="0"/>
                                          </p:stCondLst>
                                        </p:cTn>
                                        <p:tgtEl>
                                          <p:spTgt spid="10">
                                            <p:txEl>
                                              <p:pRg st="5" end="5"/>
                                            </p:txEl>
                                          </p:spTgt>
                                        </p:tgtEl>
                                        <p:attrNameLst>
                                          <p:attrName>style.visibility</p:attrName>
                                        </p:attrNameLst>
                                      </p:cBhvr>
                                      <p:to>
                                        <p:strVal val="visible"/>
                                      </p:to>
                                    </p:set>
                                    <p:animEffect transition="in" filter="box(in)">
                                      <p:cBhvr>
                                        <p:cTn id="53" dur="500"/>
                                        <p:tgtEl>
                                          <p:spTgt spid="10">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box(in)">
                                      <p:cBhvr>
                                        <p:cTn id="58" dur="500"/>
                                        <p:tgtEl>
                                          <p:spTgt spid="30"/>
                                        </p:tgtEl>
                                      </p:cBhvr>
                                    </p:animEffect>
                                  </p:childTnLst>
                                </p:cTn>
                              </p:par>
                              <p:par>
                                <p:cTn id="59" presetID="4" presetClass="entr" presetSubtype="16" fill="hold" nodeType="with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Effect transition="in" filter="box(in)">
                                      <p:cBhvr>
                                        <p:cTn id="61" dur="500"/>
                                        <p:tgtEl>
                                          <p:spTgt spid="12">
                                            <p:txEl>
                                              <p:pRg st="0" end="0"/>
                                            </p:txEl>
                                          </p:spTgt>
                                        </p:tgtEl>
                                      </p:cBhvr>
                                    </p:animEffect>
                                  </p:childTnLst>
                                </p:cTn>
                              </p:par>
                              <p:par>
                                <p:cTn id="62" presetID="4" presetClass="entr" presetSubtype="16" fill="hold" nodeType="withEffect">
                                  <p:stCondLst>
                                    <p:cond delay="0"/>
                                  </p:stCondLst>
                                  <p:childTnLst>
                                    <p:set>
                                      <p:cBhvr>
                                        <p:cTn id="63" dur="1" fill="hold">
                                          <p:stCondLst>
                                            <p:cond delay="0"/>
                                          </p:stCondLst>
                                        </p:cTn>
                                        <p:tgtEl>
                                          <p:spTgt spid="13320"/>
                                        </p:tgtEl>
                                        <p:attrNameLst>
                                          <p:attrName>style.visibility</p:attrName>
                                        </p:attrNameLst>
                                      </p:cBhvr>
                                      <p:to>
                                        <p:strVal val="visible"/>
                                      </p:to>
                                    </p:set>
                                    <p:animEffect transition="in" filter="box(in)">
                                      <p:cBhvr>
                                        <p:cTn id="64" dur="500"/>
                                        <p:tgtEl>
                                          <p:spTgt spid="13320"/>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nodeType="clickEffect">
                                  <p:stCondLst>
                                    <p:cond delay="0"/>
                                  </p:stCondLst>
                                  <p:childTnLst>
                                    <p:set>
                                      <p:cBhvr>
                                        <p:cTn id="68" dur="1" fill="hold">
                                          <p:stCondLst>
                                            <p:cond delay="0"/>
                                          </p:stCondLst>
                                        </p:cTn>
                                        <p:tgtEl>
                                          <p:spTgt spid="12">
                                            <p:txEl>
                                              <p:pRg st="5" end="5"/>
                                            </p:txEl>
                                          </p:spTgt>
                                        </p:tgtEl>
                                        <p:attrNameLst>
                                          <p:attrName>style.visibility</p:attrName>
                                        </p:attrNameLst>
                                      </p:cBhvr>
                                      <p:to>
                                        <p:strVal val="visible"/>
                                      </p:to>
                                    </p:set>
                                    <p:animEffect transition="in" filter="box(in)">
                                      <p:cBhvr>
                                        <p:cTn id="69" dur="500"/>
                                        <p:tgtEl>
                                          <p:spTgt spid="12">
                                            <p:txEl>
                                              <p:pRg st="5" end="5"/>
                                            </p:txEl>
                                          </p:spTgt>
                                        </p:tgtEl>
                                      </p:cBhvr>
                                    </p:animEffect>
                                  </p:childTnLst>
                                </p:cTn>
                              </p:par>
                              <p:par>
                                <p:cTn id="70" presetID="4" presetClass="entr" presetSubtype="16" fill="hold" nodeType="withEffect">
                                  <p:stCondLst>
                                    <p:cond delay="0"/>
                                  </p:stCondLst>
                                  <p:childTnLst>
                                    <p:set>
                                      <p:cBhvr>
                                        <p:cTn id="71" dur="1" fill="hold">
                                          <p:stCondLst>
                                            <p:cond delay="0"/>
                                          </p:stCondLst>
                                        </p:cTn>
                                        <p:tgtEl>
                                          <p:spTgt spid="12">
                                            <p:txEl>
                                              <p:pRg st="6" end="6"/>
                                            </p:txEl>
                                          </p:spTgt>
                                        </p:tgtEl>
                                        <p:attrNameLst>
                                          <p:attrName>style.visibility</p:attrName>
                                        </p:attrNameLst>
                                      </p:cBhvr>
                                      <p:to>
                                        <p:strVal val="visible"/>
                                      </p:to>
                                    </p:set>
                                    <p:animEffect transition="in" filter="box(in)">
                                      <p:cBhvr>
                                        <p:cTn id="72" dur="500"/>
                                        <p:tgtEl>
                                          <p:spTgt spid="12">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box(in)">
                                      <p:cBhvr>
                                        <p:cTn id="77" dur="500"/>
                                        <p:tgtEl>
                                          <p:spTgt spid="31"/>
                                        </p:tgtEl>
                                      </p:cBhvr>
                                    </p:animEffect>
                                  </p:childTnLst>
                                </p:cTn>
                              </p:par>
                              <p:par>
                                <p:cTn id="78" presetID="4" presetClass="entr" presetSubtype="16" fill="hold" nodeType="withEffect">
                                  <p:stCondLst>
                                    <p:cond delay="0"/>
                                  </p:stCondLst>
                                  <p:childTnLst>
                                    <p:set>
                                      <p:cBhvr>
                                        <p:cTn id="79" dur="1" fill="hold">
                                          <p:stCondLst>
                                            <p:cond delay="0"/>
                                          </p:stCondLst>
                                        </p:cTn>
                                        <p:tgtEl>
                                          <p:spTgt spid="14">
                                            <p:txEl>
                                              <p:pRg st="1" end="1"/>
                                            </p:txEl>
                                          </p:spTgt>
                                        </p:tgtEl>
                                        <p:attrNameLst>
                                          <p:attrName>style.visibility</p:attrName>
                                        </p:attrNameLst>
                                      </p:cBhvr>
                                      <p:to>
                                        <p:strVal val="visible"/>
                                      </p:to>
                                    </p:set>
                                    <p:animEffect transition="in" filter="box(in)">
                                      <p:cBhvr>
                                        <p:cTn id="80" dur="500"/>
                                        <p:tgtEl>
                                          <p:spTgt spid="14">
                                            <p:txEl>
                                              <p:pRg st="1" end="1"/>
                                            </p:txEl>
                                          </p:spTgt>
                                        </p:tgtEl>
                                      </p:cBhvr>
                                    </p:animEffect>
                                  </p:childTnLst>
                                </p:cTn>
                              </p:par>
                              <p:par>
                                <p:cTn id="81" presetID="4" presetClass="entr" presetSubtype="16" fill="hold" nodeType="withEffect">
                                  <p:stCondLst>
                                    <p:cond delay="0"/>
                                  </p:stCondLst>
                                  <p:childTnLst>
                                    <p:set>
                                      <p:cBhvr>
                                        <p:cTn id="82" dur="1" fill="hold">
                                          <p:stCondLst>
                                            <p:cond delay="0"/>
                                          </p:stCondLst>
                                        </p:cTn>
                                        <p:tgtEl>
                                          <p:spTgt spid="13318"/>
                                        </p:tgtEl>
                                        <p:attrNameLst>
                                          <p:attrName>style.visibility</p:attrName>
                                        </p:attrNameLst>
                                      </p:cBhvr>
                                      <p:to>
                                        <p:strVal val="visible"/>
                                      </p:to>
                                    </p:set>
                                    <p:animEffect transition="in" filter="box(in)">
                                      <p:cBhvr>
                                        <p:cTn id="83" dur="500"/>
                                        <p:tgtEl>
                                          <p:spTgt spid="13318"/>
                                        </p:tgtEl>
                                      </p:cBhvr>
                                    </p:animEffect>
                                  </p:childTnLst>
                                </p:cTn>
                              </p:par>
                            </p:childTnLst>
                          </p:cTn>
                        </p:par>
                      </p:childTnLst>
                    </p:cTn>
                  </p:par>
                  <p:par>
                    <p:cTn id="84" fill="hold">
                      <p:stCondLst>
                        <p:cond delay="indefinite"/>
                      </p:stCondLst>
                      <p:childTnLst>
                        <p:par>
                          <p:cTn id="85" fill="hold">
                            <p:stCondLst>
                              <p:cond delay="0"/>
                            </p:stCondLst>
                            <p:childTnLst>
                              <p:par>
                                <p:cTn id="86" presetID="4" presetClass="entr" presetSubtype="16" fill="hold" nodeType="clickEffect">
                                  <p:stCondLst>
                                    <p:cond delay="0"/>
                                  </p:stCondLst>
                                  <p:childTnLst>
                                    <p:set>
                                      <p:cBhvr>
                                        <p:cTn id="87" dur="1" fill="hold">
                                          <p:stCondLst>
                                            <p:cond delay="0"/>
                                          </p:stCondLst>
                                        </p:cTn>
                                        <p:tgtEl>
                                          <p:spTgt spid="14">
                                            <p:txEl>
                                              <p:pRg st="2" end="2"/>
                                            </p:txEl>
                                          </p:spTgt>
                                        </p:tgtEl>
                                        <p:attrNameLst>
                                          <p:attrName>style.visibility</p:attrName>
                                        </p:attrNameLst>
                                      </p:cBhvr>
                                      <p:to>
                                        <p:strVal val="visible"/>
                                      </p:to>
                                    </p:set>
                                    <p:animEffect transition="in" filter="box(in)">
                                      <p:cBhvr>
                                        <p:cTn id="88" dur="500"/>
                                        <p:tgtEl>
                                          <p:spTgt spid="14">
                                            <p:txEl>
                                              <p:pRg st="2" end="2"/>
                                            </p:txEl>
                                          </p:spTgt>
                                        </p:tgtEl>
                                      </p:cBhvr>
                                    </p:animEffect>
                                  </p:childTnLst>
                                </p:cTn>
                              </p:par>
                              <p:par>
                                <p:cTn id="89" presetID="4" presetClass="entr" presetSubtype="16" fill="hold" nodeType="withEffect">
                                  <p:stCondLst>
                                    <p:cond delay="0"/>
                                  </p:stCondLst>
                                  <p:childTnLst>
                                    <p:set>
                                      <p:cBhvr>
                                        <p:cTn id="90" dur="1" fill="hold">
                                          <p:stCondLst>
                                            <p:cond delay="0"/>
                                          </p:stCondLst>
                                        </p:cTn>
                                        <p:tgtEl>
                                          <p:spTgt spid="14">
                                            <p:txEl>
                                              <p:pRg st="3" end="3"/>
                                            </p:txEl>
                                          </p:spTgt>
                                        </p:tgtEl>
                                        <p:attrNameLst>
                                          <p:attrName>style.visibility</p:attrName>
                                        </p:attrNameLst>
                                      </p:cBhvr>
                                      <p:to>
                                        <p:strVal val="visible"/>
                                      </p:to>
                                    </p:set>
                                    <p:animEffect transition="in" filter="box(in)">
                                      <p:cBhvr>
                                        <p:cTn id="91" dur="500"/>
                                        <p:tgtEl>
                                          <p:spTgt spid="14">
                                            <p:txEl>
                                              <p:pRg st="3" end="3"/>
                                            </p:txEl>
                                          </p:spTgt>
                                        </p:tgtEl>
                                      </p:cBhvr>
                                    </p:animEffect>
                                  </p:childTnLst>
                                </p:cTn>
                              </p:par>
                              <p:par>
                                <p:cTn id="92" presetID="4" presetClass="entr" presetSubtype="16" fill="hold" nodeType="withEffect">
                                  <p:stCondLst>
                                    <p:cond delay="0"/>
                                  </p:stCondLst>
                                  <p:childTnLst>
                                    <p:set>
                                      <p:cBhvr>
                                        <p:cTn id="93" dur="1" fill="hold">
                                          <p:stCondLst>
                                            <p:cond delay="0"/>
                                          </p:stCondLst>
                                        </p:cTn>
                                        <p:tgtEl>
                                          <p:spTgt spid="14">
                                            <p:txEl>
                                              <p:pRg st="4" end="4"/>
                                            </p:txEl>
                                          </p:spTgt>
                                        </p:tgtEl>
                                        <p:attrNameLst>
                                          <p:attrName>style.visibility</p:attrName>
                                        </p:attrNameLst>
                                      </p:cBhvr>
                                      <p:to>
                                        <p:strVal val="visible"/>
                                      </p:to>
                                    </p:set>
                                    <p:animEffect transition="in" filter="box(in)">
                                      <p:cBhvr>
                                        <p:cTn id="94" dur="500"/>
                                        <p:tgtEl>
                                          <p:spTgt spid="14">
                                            <p:txEl>
                                              <p:pRg st="4" end="4"/>
                                            </p:txEl>
                                          </p:spTgt>
                                        </p:tgtEl>
                                      </p:cBhvr>
                                    </p:animEffect>
                                  </p:childTnLst>
                                </p:cTn>
                              </p:par>
                              <p:par>
                                <p:cTn id="95" presetID="4" presetClass="entr" presetSubtype="16" fill="hold" nodeType="withEffect">
                                  <p:stCondLst>
                                    <p:cond delay="0"/>
                                  </p:stCondLst>
                                  <p:childTnLst>
                                    <p:set>
                                      <p:cBhvr>
                                        <p:cTn id="96" dur="1" fill="hold">
                                          <p:stCondLst>
                                            <p:cond delay="0"/>
                                          </p:stCondLst>
                                        </p:cTn>
                                        <p:tgtEl>
                                          <p:spTgt spid="14">
                                            <p:txEl>
                                              <p:pRg st="5" end="5"/>
                                            </p:txEl>
                                          </p:spTgt>
                                        </p:tgtEl>
                                        <p:attrNameLst>
                                          <p:attrName>style.visibility</p:attrName>
                                        </p:attrNameLst>
                                      </p:cBhvr>
                                      <p:to>
                                        <p:strVal val="visible"/>
                                      </p:to>
                                    </p:set>
                                    <p:animEffect transition="in" filter="box(in)">
                                      <p:cBhvr>
                                        <p:cTn id="97" dur="500"/>
                                        <p:tgtEl>
                                          <p:spTgt spid="14">
                                            <p:txEl>
                                              <p:pRg st="5" end="5"/>
                                            </p:txEl>
                                          </p:spTgt>
                                        </p:tgtEl>
                                      </p:cBhvr>
                                    </p:animEffect>
                                  </p:childTnLst>
                                </p:cTn>
                              </p:par>
                              <p:par>
                                <p:cTn id="98" presetID="4" presetClass="entr" presetSubtype="16" fill="hold" nodeType="withEffect">
                                  <p:stCondLst>
                                    <p:cond delay="0"/>
                                  </p:stCondLst>
                                  <p:childTnLst>
                                    <p:set>
                                      <p:cBhvr>
                                        <p:cTn id="99" dur="1" fill="hold">
                                          <p:stCondLst>
                                            <p:cond delay="0"/>
                                          </p:stCondLst>
                                        </p:cTn>
                                        <p:tgtEl>
                                          <p:spTgt spid="14">
                                            <p:txEl>
                                              <p:pRg st="6" end="6"/>
                                            </p:txEl>
                                          </p:spTgt>
                                        </p:tgtEl>
                                        <p:attrNameLst>
                                          <p:attrName>style.visibility</p:attrName>
                                        </p:attrNameLst>
                                      </p:cBhvr>
                                      <p:to>
                                        <p:strVal val="visible"/>
                                      </p:to>
                                    </p:set>
                                    <p:animEffect transition="in" filter="box(in)">
                                      <p:cBhvr>
                                        <p:cTn id="100" dur="500"/>
                                        <p:tgtEl>
                                          <p:spTgt spid="14">
                                            <p:txEl>
                                              <p:pRg st="6" end="6"/>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4" presetClass="entr" presetSubtype="16" fill="hold" grpId="0" nodeType="click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box(in)">
                                      <p:cBhvr>
                                        <p:cTn id="105" dur="500"/>
                                        <p:tgtEl>
                                          <p:spTgt spid="32"/>
                                        </p:tgtEl>
                                      </p:cBhvr>
                                    </p:animEffect>
                                  </p:childTnLst>
                                </p:cTn>
                              </p:par>
                              <p:par>
                                <p:cTn id="106" presetID="4" presetClass="entr" presetSubtype="16"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box(in)">
                                      <p:cBhvr>
                                        <p:cTn id="108" dur="500"/>
                                        <p:tgtEl>
                                          <p:spTgt spid="33"/>
                                        </p:tgtEl>
                                      </p:cBhvr>
                                    </p:animEffect>
                                  </p:childTnLst>
                                </p:cTn>
                              </p:par>
                            </p:childTnLst>
                          </p:cTn>
                        </p:par>
                      </p:childTnLst>
                    </p:cTn>
                  </p:par>
                  <p:par>
                    <p:cTn id="109" fill="hold">
                      <p:stCondLst>
                        <p:cond delay="indefinite"/>
                      </p:stCondLst>
                      <p:childTnLst>
                        <p:par>
                          <p:cTn id="110" fill="hold">
                            <p:stCondLst>
                              <p:cond delay="0"/>
                            </p:stCondLst>
                            <p:childTnLst>
                              <p:par>
                                <p:cTn id="111" presetID="4" presetClass="entr" presetSubtype="16" fill="hold" grpId="0" nodeType="click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box(in)">
                                      <p:cBhvr>
                                        <p:cTn id="1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4" grpId="0">
        <p:bldAsOne/>
      </p:bldGraphic>
      <p:bldP spid="29" grpId="0" animBg="1"/>
      <p:bldP spid="30" grpId="0" animBg="1"/>
      <p:bldP spid="31" grpId="0" animBg="1"/>
      <p:bldP spid="32" grpId="0"/>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sillon38.com/blog/wp-content/uploads/2009/11/enqueteur.jpg"/>
          <p:cNvPicPr>
            <a:picLocks noChangeAspect="1" noChangeArrowheads="1"/>
          </p:cNvPicPr>
          <p:nvPr/>
        </p:nvPicPr>
        <p:blipFill>
          <a:blip r:embed="rId3" cstate="print"/>
          <a:srcRect/>
          <a:stretch>
            <a:fillRect/>
          </a:stretch>
        </p:blipFill>
        <p:spPr bwMode="auto">
          <a:xfrm flipH="1">
            <a:off x="6357950" y="3071810"/>
            <a:ext cx="1957044" cy="2455882"/>
          </a:xfrm>
          <a:prstGeom prst="rect">
            <a:avLst/>
          </a:prstGeom>
          <a:noFill/>
        </p:spPr>
      </p:pic>
      <p:sp>
        <p:nvSpPr>
          <p:cNvPr id="3" name="Espace réservé du contenu 2"/>
          <p:cNvSpPr>
            <a:spLocks noGrp="1"/>
          </p:cNvSpPr>
          <p:nvPr>
            <p:ph idx="1"/>
          </p:nvPr>
        </p:nvSpPr>
        <p:spPr>
          <a:xfrm>
            <a:off x="142844" y="1285860"/>
            <a:ext cx="8543956" cy="5090944"/>
          </a:xfrm>
        </p:spPr>
        <p:txBody>
          <a:bodyPr>
            <a:normAutofit/>
          </a:bodyPr>
          <a:lstStyle/>
          <a:p>
            <a:pPr lvl="1"/>
            <a:endParaRPr lang="fr-FR" dirty="0" smtClean="0"/>
          </a:p>
          <a:p>
            <a:pPr marL="365760" lvl="2" indent="-256032">
              <a:lnSpc>
                <a:spcPct val="80000"/>
              </a:lnSpc>
              <a:spcBef>
                <a:spcPts val="400"/>
              </a:spcBef>
              <a:buClr>
                <a:schemeClr val="accent1"/>
              </a:buClr>
              <a:buSzPct val="68000"/>
              <a:buFont typeface="Wingdings 3"/>
              <a:buChar char=""/>
            </a:pPr>
            <a:r>
              <a:rPr lang="fr-FR" dirty="0" smtClean="0"/>
              <a:t>Baseline </a:t>
            </a:r>
            <a:r>
              <a:rPr lang="fr-FR" dirty="0" err="1" smtClean="0"/>
              <a:t>surveys</a:t>
            </a:r>
            <a:r>
              <a:rPr lang="fr-FR" dirty="0" smtClean="0"/>
              <a:t>: </a:t>
            </a:r>
            <a:r>
              <a:rPr lang="fr-FR" sz="1600" i="1" dirty="0" err="1" smtClean="0"/>
              <a:t>family</a:t>
            </a:r>
            <a:r>
              <a:rPr lang="fr-FR" sz="1600" i="1" dirty="0" smtClean="0"/>
              <a:t> </a:t>
            </a:r>
            <a:r>
              <a:rPr lang="fr-FR" sz="1600" i="1" dirty="0" err="1" smtClean="0"/>
              <a:t>surveys</a:t>
            </a:r>
            <a:r>
              <a:rPr lang="fr-FR" sz="1600" i="1" dirty="0" smtClean="0"/>
              <a:t>, focus groups, </a:t>
            </a:r>
            <a:r>
              <a:rPr lang="fr-FR" sz="1600" i="1" dirty="0" err="1" smtClean="0"/>
              <a:t>stakeholders</a:t>
            </a:r>
            <a:r>
              <a:rPr lang="fr-FR" sz="1600" i="1" dirty="0" smtClean="0"/>
              <a:t> &amp; </a:t>
            </a:r>
            <a:r>
              <a:rPr lang="fr-FR" sz="1600" i="1" dirty="0" err="1" smtClean="0"/>
              <a:t>context</a:t>
            </a:r>
            <a:endParaRPr lang="fr-FR" sz="1600" i="1" dirty="0" smtClean="0"/>
          </a:p>
          <a:p>
            <a:pPr lvl="1"/>
            <a:endParaRPr lang="fr-FR" dirty="0" smtClean="0"/>
          </a:p>
          <a:p>
            <a:pPr marL="365760" lvl="2" indent="-256032">
              <a:lnSpc>
                <a:spcPct val="80000"/>
              </a:lnSpc>
              <a:spcBef>
                <a:spcPts val="400"/>
              </a:spcBef>
              <a:buClr>
                <a:schemeClr val="accent1"/>
              </a:buClr>
              <a:buSzPct val="68000"/>
              <a:buFont typeface="Wingdings 3"/>
              <a:buChar char=""/>
            </a:pPr>
            <a:r>
              <a:rPr lang="fr-FR" dirty="0" err="1" smtClean="0"/>
              <a:t>Define</a:t>
            </a:r>
            <a:r>
              <a:rPr lang="fr-FR" dirty="0" smtClean="0"/>
              <a:t>: </a:t>
            </a:r>
          </a:p>
          <a:p>
            <a:pPr marL="649224" lvl="3" indent="-256032">
              <a:spcBef>
                <a:spcPts val="600"/>
              </a:spcBef>
              <a:spcAft>
                <a:spcPts val="600"/>
              </a:spcAft>
              <a:buClr>
                <a:schemeClr val="accent1"/>
              </a:buClr>
              <a:buSzPct val="68000"/>
              <a:buFont typeface="Wingdings 3"/>
              <a:buChar char=""/>
            </a:pPr>
            <a:r>
              <a:rPr lang="fr-FR" dirty="0" smtClean="0"/>
              <a:t>Basic </a:t>
            </a:r>
            <a:r>
              <a:rPr lang="fr-FR" dirty="0" err="1" smtClean="0"/>
              <a:t>needs</a:t>
            </a:r>
            <a:r>
              <a:rPr lang="fr-FR" dirty="0" smtClean="0"/>
              <a:t> and </a:t>
            </a:r>
            <a:r>
              <a:rPr lang="fr-FR" dirty="0" err="1" smtClean="0"/>
              <a:t>their</a:t>
            </a:r>
            <a:r>
              <a:rPr lang="fr-FR" dirty="0" smtClean="0"/>
              <a:t> </a:t>
            </a:r>
            <a:r>
              <a:rPr lang="fr-FR" dirty="0" err="1" smtClean="0"/>
              <a:t>prevalence</a:t>
            </a:r>
            <a:endParaRPr lang="fr-FR" dirty="0" smtClean="0"/>
          </a:p>
          <a:p>
            <a:pPr marL="649224" lvl="3" indent="-256032">
              <a:spcBef>
                <a:spcPts val="600"/>
              </a:spcBef>
              <a:spcAft>
                <a:spcPts val="600"/>
              </a:spcAft>
              <a:buClr>
                <a:schemeClr val="accent1"/>
              </a:buClr>
              <a:buSzPct val="68000"/>
              <a:buFont typeface="Wingdings 3"/>
              <a:buChar char=""/>
            </a:pPr>
            <a:r>
              <a:rPr lang="fr-FR" dirty="0" err="1" smtClean="0"/>
              <a:t>Behaviours</a:t>
            </a:r>
            <a:r>
              <a:rPr lang="fr-FR" dirty="0" smtClean="0"/>
              <a:t> of </a:t>
            </a:r>
            <a:r>
              <a:rPr lang="fr-FR" dirty="0" err="1" smtClean="0"/>
              <a:t>poor</a:t>
            </a:r>
            <a:r>
              <a:rPr lang="fr-FR" dirty="0" smtClean="0"/>
              <a:t> </a:t>
            </a:r>
            <a:r>
              <a:rPr lang="fr-FR" dirty="0" err="1" smtClean="0"/>
              <a:t>families</a:t>
            </a:r>
            <a:r>
              <a:rPr lang="fr-FR" dirty="0" smtClean="0"/>
              <a:t> </a:t>
            </a:r>
          </a:p>
          <a:p>
            <a:pPr marL="649224" lvl="3" indent="-256032">
              <a:spcBef>
                <a:spcPts val="600"/>
              </a:spcBef>
              <a:spcAft>
                <a:spcPts val="600"/>
              </a:spcAft>
              <a:buClr>
                <a:schemeClr val="accent1"/>
              </a:buClr>
              <a:buSzPct val="68000"/>
              <a:buFont typeface="Wingdings 3"/>
              <a:buChar char=""/>
            </a:pPr>
            <a:r>
              <a:rPr lang="fr-FR" dirty="0" err="1" smtClean="0"/>
              <a:t>Mobilization</a:t>
            </a:r>
            <a:r>
              <a:rPr lang="fr-FR" dirty="0" smtClean="0"/>
              <a:t> </a:t>
            </a:r>
            <a:r>
              <a:rPr lang="fr-FR" dirty="0" err="1" smtClean="0"/>
              <a:t>capacities</a:t>
            </a:r>
            <a:endParaRPr lang="fr-FR" dirty="0" smtClean="0"/>
          </a:p>
          <a:p>
            <a:pPr marL="649224" lvl="3" indent="-256032">
              <a:spcBef>
                <a:spcPts val="600"/>
              </a:spcBef>
              <a:spcAft>
                <a:spcPts val="600"/>
              </a:spcAft>
              <a:buClr>
                <a:schemeClr val="accent1"/>
              </a:buClr>
              <a:buSzPct val="68000"/>
              <a:buFont typeface="Wingdings 3"/>
              <a:buChar char=""/>
            </a:pPr>
            <a:r>
              <a:rPr lang="fr-FR" dirty="0" err="1" smtClean="0"/>
              <a:t>Other</a:t>
            </a:r>
            <a:r>
              <a:rPr lang="fr-FR" dirty="0" smtClean="0"/>
              <a:t> </a:t>
            </a:r>
            <a:r>
              <a:rPr lang="fr-FR" dirty="0" err="1" smtClean="0"/>
              <a:t>actors</a:t>
            </a:r>
            <a:r>
              <a:rPr lang="fr-FR" dirty="0" smtClean="0"/>
              <a:t> and </a:t>
            </a:r>
            <a:r>
              <a:rPr lang="fr-FR" dirty="0" err="1" smtClean="0"/>
              <a:t>their</a:t>
            </a:r>
            <a:r>
              <a:rPr lang="fr-FR" dirty="0" smtClean="0"/>
              <a:t> </a:t>
            </a:r>
            <a:r>
              <a:rPr lang="fr-FR" dirty="0" err="1" smtClean="0"/>
              <a:t>activities</a:t>
            </a:r>
            <a:endParaRPr lang="fr-FR" dirty="0" smtClean="0"/>
          </a:p>
          <a:p>
            <a:pPr marL="649224" lvl="3" indent="-256032">
              <a:spcBef>
                <a:spcPts val="600"/>
              </a:spcBef>
              <a:spcAft>
                <a:spcPts val="600"/>
              </a:spcAft>
              <a:buClr>
                <a:schemeClr val="accent1"/>
              </a:buClr>
              <a:buSzPct val="68000"/>
              <a:buFont typeface="Wingdings 3"/>
              <a:buChar char=""/>
            </a:pPr>
            <a:r>
              <a:rPr lang="fr-FR" dirty="0" err="1" smtClean="0"/>
              <a:t>Involve</a:t>
            </a:r>
            <a:r>
              <a:rPr lang="fr-FR" dirty="0" smtClean="0"/>
              <a:t> </a:t>
            </a:r>
            <a:r>
              <a:rPr lang="fr-FR" dirty="0" err="1" smtClean="0"/>
              <a:t>stakeholders</a:t>
            </a:r>
            <a:endParaRPr lang="fr-FR" dirty="0" smtClean="0"/>
          </a:p>
          <a:p>
            <a:pPr lvl="1"/>
            <a:endParaRPr lang="fr-FR" dirty="0" smtClean="0"/>
          </a:p>
          <a:p>
            <a:pPr lvl="1"/>
            <a:endParaRPr lang="fr-FR" dirty="0" smtClean="0"/>
          </a:p>
          <a:p>
            <a:pPr lvl="1"/>
            <a:endParaRPr lang="fr-FR" dirty="0" smtClean="0"/>
          </a:p>
          <a:p>
            <a:endParaRPr lang="fr-FR" dirty="0"/>
          </a:p>
        </p:txBody>
      </p:sp>
      <p:sp>
        <p:nvSpPr>
          <p:cNvPr id="2" name="Titre 1"/>
          <p:cNvSpPr>
            <a:spLocks noGrp="1"/>
          </p:cNvSpPr>
          <p:nvPr>
            <p:ph type="title"/>
          </p:nvPr>
        </p:nvSpPr>
        <p:spPr>
          <a:xfrm>
            <a:off x="357158" y="142852"/>
            <a:ext cx="8786842" cy="1143000"/>
          </a:xfrm>
        </p:spPr>
        <p:txBody>
          <a:bodyPr>
            <a:normAutofit/>
          </a:bodyPr>
          <a:lstStyle/>
          <a:p>
            <a:r>
              <a:rPr lang="fr-FR" sz="2600" dirty="0" smtClean="0"/>
              <a:t>4. IDENTIFYING AND REACHING TARGETED GROUPS</a:t>
            </a:r>
            <a:r>
              <a:rPr lang="fr-FR" sz="3200" dirty="0" smtClean="0"/>
              <a:t/>
            </a:r>
            <a:br>
              <a:rPr lang="fr-FR" sz="3200" dirty="0" smtClean="0"/>
            </a:br>
            <a:endParaRPr lang="fr-FR" sz="3200" dirty="0"/>
          </a:p>
        </p:txBody>
      </p:sp>
      <p:sp>
        <p:nvSpPr>
          <p:cNvPr id="4" name="ZoneTexte 3"/>
          <p:cNvSpPr txBox="1"/>
          <p:nvPr/>
        </p:nvSpPr>
        <p:spPr>
          <a:xfrm>
            <a:off x="571472" y="785794"/>
            <a:ext cx="8429652" cy="461665"/>
          </a:xfrm>
          <a:prstGeom prst="rect">
            <a:avLst/>
          </a:prstGeom>
          <a:noFill/>
        </p:spPr>
        <p:txBody>
          <a:bodyPr wrap="square" rtlCol="0">
            <a:spAutoFit/>
          </a:bodyPr>
          <a:lstStyle/>
          <a:p>
            <a:r>
              <a:rPr lang="fr-FR" sz="2400" b="1" dirty="0" smtClean="0">
                <a:solidFill>
                  <a:schemeClr val="tx2"/>
                </a:solidFill>
                <a:effectLst>
                  <a:outerShdw blurRad="31750" dist="25400" dir="5400000" algn="tl" rotWithShape="0">
                    <a:srgbClr val="000000">
                      <a:alpha val="25000"/>
                    </a:srgbClr>
                  </a:outerShdw>
                </a:effectLst>
                <a:latin typeface="+mj-lt"/>
                <a:ea typeface="+mj-ea"/>
                <a:cs typeface="+mj-cs"/>
              </a:rPr>
              <a:t>4.1 Initial </a:t>
            </a:r>
            <a:r>
              <a:rPr lang="fr-FR" sz="2400" b="1" dirty="0" err="1" smtClean="0">
                <a:solidFill>
                  <a:schemeClr val="tx2"/>
                </a:solidFill>
                <a:effectLst>
                  <a:outerShdw blurRad="31750" dist="25400" dir="5400000" algn="tl" rotWithShape="0">
                    <a:srgbClr val="000000">
                      <a:alpha val="25000"/>
                    </a:srgbClr>
                  </a:outerShdw>
                </a:effectLst>
                <a:latin typeface="+mj-lt"/>
                <a:ea typeface="+mj-ea"/>
                <a:cs typeface="+mj-cs"/>
              </a:rPr>
              <a:t>diagnosis</a:t>
            </a:r>
            <a:r>
              <a:rPr lang="fr-FR" sz="2400" b="1" dirty="0" smtClean="0">
                <a:solidFill>
                  <a:schemeClr val="tx2"/>
                </a:solidFill>
                <a:effectLst>
                  <a:outerShdw blurRad="31750" dist="25400" dir="5400000" algn="tl" rotWithShape="0">
                    <a:srgbClr val="000000">
                      <a:alpha val="25000"/>
                    </a:srgbClr>
                  </a:outerShdw>
                </a:effectLst>
                <a:latin typeface="+mj-lt"/>
                <a:ea typeface="+mj-ea"/>
                <a:cs typeface="+mj-cs"/>
              </a:rPr>
              <a:t>: </a:t>
            </a:r>
            <a:r>
              <a:rPr lang="fr-FR" sz="2000" b="1" dirty="0" err="1" smtClean="0">
                <a:solidFill>
                  <a:schemeClr val="tx2"/>
                </a:solidFill>
                <a:effectLst>
                  <a:outerShdw blurRad="31750" dist="25400" dir="5400000" algn="tl" rotWithShape="0">
                    <a:srgbClr val="000000">
                      <a:alpha val="25000"/>
                    </a:srgbClr>
                  </a:outerShdw>
                </a:effectLst>
                <a:latin typeface="+mj-lt"/>
                <a:ea typeface="+mj-ea"/>
                <a:cs typeface="+mj-cs"/>
              </a:rPr>
              <a:t>identifying</a:t>
            </a:r>
            <a:r>
              <a:rPr lang="fr-FR" sz="2000" b="1" dirty="0" smtClean="0">
                <a:solidFill>
                  <a:schemeClr val="tx2"/>
                </a:solidFill>
                <a:effectLst>
                  <a:outerShdw blurRad="31750" dist="25400" dir="5400000" algn="tl" rotWithShape="0">
                    <a:srgbClr val="000000">
                      <a:alpha val="25000"/>
                    </a:srgbClr>
                  </a:outerShdw>
                </a:effectLst>
                <a:latin typeface="+mj-lt"/>
                <a:ea typeface="+mj-ea"/>
                <a:cs typeface="+mj-cs"/>
              </a:rPr>
              <a:t> </a:t>
            </a:r>
            <a:r>
              <a:rPr lang="fr-FR" sz="2000" b="1" dirty="0" err="1" smtClean="0">
                <a:solidFill>
                  <a:schemeClr val="tx2"/>
                </a:solidFill>
                <a:effectLst>
                  <a:outerShdw blurRad="31750" dist="25400" dir="5400000" algn="tl" rotWithShape="0">
                    <a:srgbClr val="000000">
                      <a:alpha val="25000"/>
                    </a:srgbClr>
                  </a:outerShdw>
                </a:effectLst>
                <a:latin typeface="+mj-lt"/>
                <a:ea typeface="+mj-ea"/>
                <a:cs typeface="+mj-cs"/>
              </a:rPr>
              <a:t>target</a:t>
            </a:r>
            <a:r>
              <a:rPr lang="fr-FR" sz="2000" b="1" dirty="0" smtClean="0">
                <a:solidFill>
                  <a:schemeClr val="tx2"/>
                </a:solidFill>
                <a:effectLst>
                  <a:outerShdw blurRad="31750" dist="25400" dir="5400000" algn="tl" rotWithShape="0">
                    <a:srgbClr val="000000">
                      <a:alpha val="25000"/>
                    </a:srgbClr>
                  </a:outerShdw>
                </a:effectLst>
                <a:latin typeface="+mj-lt"/>
                <a:ea typeface="+mj-ea"/>
                <a:cs typeface="+mj-cs"/>
              </a:rPr>
              <a:t> groups and </a:t>
            </a:r>
            <a:r>
              <a:rPr lang="fr-FR" sz="2000" b="1" dirty="0" err="1" smtClean="0">
                <a:solidFill>
                  <a:schemeClr val="tx2"/>
                </a:solidFill>
                <a:effectLst>
                  <a:outerShdw blurRad="31750" dist="25400" dir="5400000" algn="tl" rotWithShape="0">
                    <a:srgbClr val="000000">
                      <a:alpha val="25000"/>
                    </a:srgbClr>
                  </a:outerShdw>
                </a:effectLst>
                <a:latin typeface="+mj-lt"/>
                <a:ea typeface="+mj-ea"/>
                <a:cs typeface="+mj-cs"/>
              </a:rPr>
              <a:t>their</a:t>
            </a:r>
            <a:r>
              <a:rPr lang="fr-FR" sz="2000" b="1" dirty="0" smtClean="0">
                <a:solidFill>
                  <a:schemeClr val="tx2"/>
                </a:solidFill>
                <a:effectLst>
                  <a:outerShdw blurRad="31750" dist="25400" dir="5400000" algn="tl" rotWithShape="0">
                    <a:srgbClr val="000000">
                      <a:alpha val="25000"/>
                    </a:srgbClr>
                  </a:outerShdw>
                </a:effectLst>
                <a:latin typeface="+mj-lt"/>
                <a:ea typeface="+mj-ea"/>
                <a:cs typeface="+mj-cs"/>
              </a:rPr>
              <a:t> </a:t>
            </a:r>
            <a:r>
              <a:rPr lang="fr-FR" sz="2000" b="1" dirty="0" err="1" smtClean="0">
                <a:solidFill>
                  <a:schemeClr val="tx2"/>
                </a:solidFill>
                <a:effectLst>
                  <a:outerShdw blurRad="31750" dist="25400" dir="5400000" algn="tl" rotWithShape="0">
                    <a:srgbClr val="000000">
                      <a:alpha val="25000"/>
                    </a:srgbClr>
                  </a:outerShdw>
                </a:effectLst>
                <a:latin typeface="+mj-lt"/>
                <a:ea typeface="+mj-ea"/>
                <a:cs typeface="+mj-cs"/>
              </a:rPr>
              <a:t>needs</a:t>
            </a:r>
            <a:endParaRPr lang="fr-FR" sz="2000" b="1" dirty="0" smtClean="0">
              <a:solidFill>
                <a:schemeClr val="tx2"/>
              </a:solidFill>
              <a:effectLst>
                <a:outerShdw blurRad="31750" dist="25400" dir="5400000" algn="tl" rotWithShape="0">
                  <a:srgbClr val="000000">
                    <a:alpha val="25000"/>
                  </a:srgbClr>
                </a:outerShdw>
              </a:effectLst>
              <a:latin typeface="+mj-lt"/>
              <a:ea typeface="+mj-ea"/>
              <a:cs typeface="+mj-cs"/>
            </a:endParaRPr>
          </a:p>
        </p:txBody>
      </p:sp>
      <p:pic>
        <p:nvPicPr>
          <p:cNvPr id="6" name="Picture 2" descr="logo IA"/>
          <p:cNvPicPr>
            <a:picLocks noChangeAspect="1" noChangeArrowheads="1"/>
          </p:cNvPicPr>
          <p:nvPr/>
        </p:nvPicPr>
        <p:blipFill>
          <a:blip r:embed="rId4" cstate="print"/>
          <a:srcRect b="55174"/>
          <a:stretch>
            <a:fillRect/>
          </a:stretch>
        </p:blipFill>
        <p:spPr bwMode="auto">
          <a:xfrm>
            <a:off x="6823107" y="6124598"/>
            <a:ext cx="2320925" cy="661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thomedia.com/blog/wp-content/uploads/2011/09/Strat%C3%A9gie-m%C3%A9dias-sociaux.jpg"/>
          <p:cNvPicPr>
            <a:picLocks noChangeAspect="1" noChangeArrowheads="1"/>
          </p:cNvPicPr>
          <p:nvPr/>
        </p:nvPicPr>
        <p:blipFill>
          <a:blip r:embed="rId3" cstate="print"/>
          <a:srcRect/>
          <a:stretch>
            <a:fillRect/>
          </a:stretch>
        </p:blipFill>
        <p:spPr bwMode="auto">
          <a:xfrm>
            <a:off x="6072198" y="1571612"/>
            <a:ext cx="2857500" cy="2857500"/>
          </a:xfrm>
          <a:prstGeom prst="rect">
            <a:avLst/>
          </a:prstGeom>
          <a:noFill/>
        </p:spPr>
      </p:pic>
      <p:sp>
        <p:nvSpPr>
          <p:cNvPr id="2" name="Espace réservé du contenu 1"/>
          <p:cNvSpPr>
            <a:spLocks noGrp="1"/>
          </p:cNvSpPr>
          <p:nvPr>
            <p:ph idx="1"/>
          </p:nvPr>
        </p:nvSpPr>
        <p:spPr>
          <a:xfrm>
            <a:off x="428596" y="1760557"/>
            <a:ext cx="5786478" cy="4525963"/>
          </a:xfrm>
        </p:spPr>
        <p:txBody>
          <a:bodyPr>
            <a:normAutofit/>
          </a:bodyPr>
          <a:lstStyle/>
          <a:p>
            <a:pPr marL="365760" lvl="2" indent="-256032">
              <a:lnSpc>
                <a:spcPct val="80000"/>
              </a:lnSpc>
              <a:spcBef>
                <a:spcPts val="400"/>
              </a:spcBef>
              <a:buClr>
                <a:schemeClr val="accent1"/>
              </a:buClr>
              <a:buSzPct val="68000"/>
              <a:buFont typeface="Wingdings 3"/>
              <a:buChar char=""/>
            </a:pPr>
            <a:r>
              <a:rPr lang="fr-FR" dirty="0" err="1" smtClean="0"/>
              <a:t>Precisely</a:t>
            </a:r>
            <a:r>
              <a:rPr lang="fr-FR" dirty="0" smtClean="0"/>
              <a:t> </a:t>
            </a:r>
            <a:r>
              <a:rPr lang="fr-FR" dirty="0" err="1" smtClean="0"/>
              <a:t>define</a:t>
            </a:r>
            <a:r>
              <a:rPr lang="fr-FR" dirty="0" smtClean="0"/>
              <a:t> </a:t>
            </a:r>
            <a:r>
              <a:rPr lang="fr-FR" dirty="0" err="1" smtClean="0"/>
              <a:t>target</a:t>
            </a:r>
            <a:r>
              <a:rPr lang="fr-FR" dirty="0" smtClean="0"/>
              <a:t> groups </a:t>
            </a:r>
          </a:p>
          <a:p>
            <a:pPr marL="365760" lvl="2" indent="-256032">
              <a:lnSpc>
                <a:spcPct val="80000"/>
              </a:lnSpc>
              <a:spcBef>
                <a:spcPts val="400"/>
              </a:spcBef>
              <a:buClr>
                <a:schemeClr val="accent1"/>
              </a:buClr>
              <a:buSzPct val="68000"/>
              <a:buFont typeface="Wingdings 3"/>
              <a:buChar char=""/>
            </a:pPr>
            <a:endParaRPr lang="fr-FR" dirty="0" smtClean="0"/>
          </a:p>
          <a:p>
            <a:pPr marL="365760" lvl="2" indent="-256032">
              <a:lnSpc>
                <a:spcPct val="80000"/>
              </a:lnSpc>
              <a:spcBef>
                <a:spcPts val="400"/>
              </a:spcBef>
              <a:buClr>
                <a:schemeClr val="accent1"/>
              </a:buClr>
              <a:buSzPct val="68000"/>
              <a:buFont typeface="Wingdings 3"/>
              <a:buChar char=""/>
            </a:pPr>
            <a:r>
              <a:rPr lang="fr-FR" dirty="0" err="1" smtClean="0"/>
              <a:t>Define</a:t>
            </a:r>
            <a:r>
              <a:rPr lang="fr-FR" dirty="0" smtClean="0"/>
              <a:t> </a:t>
            </a:r>
            <a:r>
              <a:rPr lang="fr-FR" dirty="0" err="1" smtClean="0"/>
              <a:t>activities</a:t>
            </a:r>
            <a:r>
              <a:rPr lang="fr-FR" dirty="0" smtClean="0"/>
              <a:t>, objectives &amp; </a:t>
            </a:r>
            <a:r>
              <a:rPr lang="fr-FR" dirty="0" err="1" smtClean="0"/>
              <a:t>expected</a:t>
            </a:r>
            <a:r>
              <a:rPr lang="fr-FR" dirty="0" smtClean="0"/>
              <a:t> outputs</a:t>
            </a:r>
          </a:p>
          <a:p>
            <a:pPr marL="365760" lvl="2" indent="-256032">
              <a:lnSpc>
                <a:spcPct val="80000"/>
              </a:lnSpc>
              <a:spcBef>
                <a:spcPts val="400"/>
              </a:spcBef>
              <a:buClr>
                <a:schemeClr val="accent1"/>
              </a:buClr>
              <a:buSzPct val="68000"/>
              <a:buFont typeface="Wingdings 3"/>
              <a:buChar char=""/>
            </a:pPr>
            <a:endParaRPr lang="fr-FR" u="sng" dirty="0" smtClean="0"/>
          </a:p>
          <a:p>
            <a:pPr marL="365760" lvl="2" indent="-256032">
              <a:lnSpc>
                <a:spcPct val="80000"/>
              </a:lnSpc>
              <a:spcBef>
                <a:spcPts val="400"/>
              </a:spcBef>
              <a:buClr>
                <a:schemeClr val="accent1"/>
              </a:buClr>
              <a:buSzPct val="68000"/>
              <a:buFont typeface="Wingdings 3"/>
              <a:buChar char=""/>
            </a:pPr>
            <a:r>
              <a:rPr lang="fr-FR" dirty="0" err="1" smtClean="0"/>
              <a:t>Define</a:t>
            </a:r>
            <a:r>
              <a:rPr lang="fr-FR" dirty="0" smtClean="0"/>
              <a:t> </a:t>
            </a:r>
            <a:r>
              <a:rPr lang="fr-FR" dirty="0" err="1" smtClean="0"/>
              <a:t>adapted</a:t>
            </a:r>
            <a:r>
              <a:rPr lang="fr-FR" dirty="0" smtClean="0"/>
              <a:t> </a:t>
            </a:r>
            <a:r>
              <a:rPr lang="fr-FR" dirty="0" err="1" smtClean="0"/>
              <a:t>methodologies</a:t>
            </a:r>
            <a:r>
              <a:rPr lang="fr-FR" dirty="0" smtClean="0"/>
              <a:t>, </a:t>
            </a:r>
            <a:r>
              <a:rPr lang="fr-FR" dirty="0" err="1" smtClean="0"/>
              <a:t>processes</a:t>
            </a:r>
            <a:r>
              <a:rPr lang="fr-FR" dirty="0" smtClean="0"/>
              <a:t>,...</a:t>
            </a:r>
          </a:p>
          <a:p>
            <a:pPr marL="365760" lvl="2" indent="-256032">
              <a:lnSpc>
                <a:spcPct val="80000"/>
              </a:lnSpc>
              <a:spcBef>
                <a:spcPts val="400"/>
              </a:spcBef>
              <a:buClr>
                <a:schemeClr val="accent1"/>
              </a:buClr>
              <a:buSzPct val="68000"/>
              <a:buFont typeface="Wingdings 3"/>
              <a:buChar char=""/>
            </a:pPr>
            <a:endParaRPr lang="fr-FR" dirty="0" smtClean="0"/>
          </a:p>
          <a:p>
            <a:pPr marL="365760" lvl="2" indent="-256032">
              <a:lnSpc>
                <a:spcPct val="80000"/>
              </a:lnSpc>
              <a:spcBef>
                <a:spcPts val="400"/>
              </a:spcBef>
              <a:buClr>
                <a:schemeClr val="accent1"/>
              </a:buClr>
              <a:buSzPct val="68000"/>
              <a:buFont typeface="Wingdings 3"/>
              <a:buChar char=""/>
            </a:pPr>
            <a:r>
              <a:rPr lang="fr-FR" dirty="0" err="1" smtClean="0"/>
              <a:t>Build</a:t>
            </a:r>
            <a:r>
              <a:rPr lang="fr-FR" dirty="0" smtClean="0"/>
              <a:t> </a:t>
            </a:r>
            <a:r>
              <a:rPr lang="fr-FR" dirty="0" err="1" smtClean="0"/>
              <a:t>partnership</a:t>
            </a:r>
            <a:r>
              <a:rPr lang="fr-FR" dirty="0" smtClean="0"/>
              <a:t> </a:t>
            </a:r>
            <a:r>
              <a:rPr lang="fr-FR" dirty="0" err="1" smtClean="0"/>
              <a:t>with</a:t>
            </a:r>
            <a:r>
              <a:rPr lang="fr-FR" dirty="0" smtClean="0"/>
              <a:t> local </a:t>
            </a:r>
            <a:r>
              <a:rPr lang="fr-FR" dirty="0" err="1" smtClean="0"/>
              <a:t>authorities</a:t>
            </a:r>
            <a:r>
              <a:rPr lang="fr-FR" dirty="0" smtClean="0"/>
              <a:t> and </a:t>
            </a:r>
            <a:r>
              <a:rPr lang="fr-FR" dirty="0" err="1" smtClean="0"/>
              <a:t>other</a:t>
            </a:r>
            <a:r>
              <a:rPr lang="fr-FR" dirty="0" smtClean="0"/>
              <a:t> </a:t>
            </a:r>
            <a:r>
              <a:rPr lang="fr-FR" dirty="0" err="1" smtClean="0"/>
              <a:t>actors</a:t>
            </a:r>
            <a:r>
              <a:rPr lang="fr-FR" dirty="0" smtClean="0"/>
              <a:t> (</a:t>
            </a:r>
            <a:r>
              <a:rPr lang="fr-FR" dirty="0" err="1" smtClean="0"/>
              <a:t>prepare</a:t>
            </a:r>
            <a:r>
              <a:rPr lang="fr-FR" dirty="0" smtClean="0"/>
              <a:t> for </a:t>
            </a:r>
            <a:r>
              <a:rPr lang="fr-FR" dirty="0" err="1" smtClean="0"/>
              <a:t>networking</a:t>
            </a:r>
            <a:endParaRPr lang="fr-FR" dirty="0" smtClean="0"/>
          </a:p>
          <a:p>
            <a:pPr marL="365760" lvl="2" indent="-256032">
              <a:lnSpc>
                <a:spcPct val="80000"/>
              </a:lnSpc>
              <a:spcBef>
                <a:spcPts val="400"/>
              </a:spcBef>
              <a:buClr>
                <a:schemeClr val="accent1"/>
              </a:buClr>
              <a:buSzPct val="68000"/>
              <a:buFont typeface="Wingdings 3"/>
              <a:buChar char=""/>
            </a:pPr>
            <a:endParaRPr lang="fr-FR" dirty="0" smtClean="0"/>
          </a:p>
          <a:p>
            <a:pPr marL="365760" lvl="2" indent="-256032">
              <a:lnSpc>
                <a:spcPct val="80000"/>
              </a:lnSpc>
              <a:spcBef>
                <a:spcPts val="400"/>
              </a:spcBef>
              <a:buClr>
                <a:schemeClr val="accent1"/>
              </a:buClr>
              <a:buSzPct val="68000"/>
              <a:buFont typeface="Wingdings 3"/>
              <a:buChar char=""/>
            </a:pPr>
            <a:r>
              <a:rPr lang="fr-FR" dirty="0" err="1" smtClean="0"/>
              <a:t>Define</a:t>
            </a:r>
            <a:r>
              <a:rPr lang="fr-FR" dirty="0" smtClean="0"/>
              <a:t> </a:t>
            </a:r>
            <a:r>
              <a:rPr lang="fr-FR" dirty="0" err="1" smtClean="0"/>
              <a:t>strategy</a:t>
            </a:r>
            <a:r>
              <a:rPr lang="fr-FR" dirty="0" smtClean="0"/>
              <a:t> </a:t>
            </a:r>
            <a:r>
              <a:rPr lang="fr-FR" dirty="0" err="1" smtClean="0"/>
              <a:t>with</a:t>
            </a:r>
            <a:r>
              <a:rPr lang="fr-FR" dirty="0" smtClean="0"/>
              <a:t> local organisations)</a:t>
            </a:r>
          </a:p>
          <a:p>
            <a:pPr marL="365760" lvl="2" indent="-256032">
              <a:lnSpc>
                <a:spcPct val="80000"/>
              </a:lnSpc>
              <a:spcBef>
                <a:spcPts val="400"/>
              </a:spcBef>
              <a:buClr>
                <a:schemeClr val="accent1"/>
              </a:buClr>
              <a:buSzPct val="68000"/>
              <a:buFont typeface="Wingdings 3"/>
              <a:buChar char=""/>
            </a:pPr>
            <a:endParaRPr lang="fr-FR" dirty="0" smtClean="0"/>
          </a:p>
          <a:p>
            <a:endParaRPr lang="fr-FR" dirty="0"/>
          </a:p>
        </p:txBody>
      </p:sp>
      <p:sp>
        <p:nvSpPr>
          <p:cNvPr id="4" name="ZoneTexte 3"/>
          <p:cNvSpPr txBox="1"/>
          <p:nvPr/>
        </p:nvSpPr>
        <p:spPr>
          <a:xfrm>
            <a:off x="928662" y="571480"/>
            <a:ext cx="6486071" cy="461665"/>
          </a:xfrm>
          <a:prstGeom prst="rect">
            <a:avLst/>
          </a:prstGeom>
          <a:noFill/>
        </p:spPr>
        <p:txBody>
          <a:bodyPr wrap="none" rtlCol="0">
            <a:spAutoFit/>
          </a:bodyPr>
          <a:lstStyle/>
          <a:p>
            <a:r>
              <a:rPr lang="fr-FR" sz="2400" b="1" dirty="0" smtClean="0">
                <a:solidFill>
                  <a:schemeClr val="tx2"/>
                </a:solidFill>
                <a:effectLst>
                  <a:outerShdw blurRad="31750" dist="25400" dir="5400000" algn="tl" rotWithShape="0">
                    <a:srgbClr val="000000">
                      <a:alpha val="25000"/>
                    </a:srgbClr>
                  </a:outerShdw>
                </a:effectLst>
                <a:latin typeface="+mj-lt"/>
                <a:ea typeface="+mj-ea"/>
                <a:cs typeface="+mj-cs"/>
              </a:rPr>
              <a:t>4.2 Phase 1: </a:t>
            </a:r>
            <a:r>
              <a:rPr lang="fr-FR" sz="2400" b="1" dirty="0" err="1" smtClean="0">
                <a:solidFill>
                  <a:schemeClr val="tx2"/>
                </a:solidFill>
                <a:effectLst>
                  <a:outerShdw blurRad="31750" dist="25400" dir="5400000" algn="tl" rotWithShape="0">
                    <a:srgbClr val="000000">
                      <a:alpha val="25000"/>
                    </a:srgbClr>
                  </a:outerShdw>
                </a:effectLst>
                <a:latin typeface="+mj-lt"/>
                <a:ea typeface="+mj-ea"/>
                <a:cs typeface="+mj-cs"/>
              </a:rPr>
              <a:t>before</a:t>
            </a:r>
            <a:r>
              <a:rPr lang="fr-FR" sz="2400" b="1" dirty="0" smtClean="0">
                <a:solidFill>
                  <a:schemeClr val="tx2"/>
                </a:solidFill>
                <a:effectLst>
                  <a:outerShdw blurRad="31750" dist="25400" dir="5400000" algn="tl" rotWithShape="0">
                    <a:srgbClr val="000000">
                      <a:alpha val="25000"/>
                    </a:srgbClr>
                  </a:outerShdw>
                </a:effectLst>
                <a:latin typeface="+mj-lt"/>
                <a:ea typeface="+mj-ea"/>
                <a:cs typeface="+mj-cs"/>
              </a:rPr>
              <a:t> </a:t>
            </a:r>
            <a:r>
              <a:rPr lang="fr-FR" sz="2400" b="1" dirty="0" err="1" smtClean="0">
                <a:solidFill>
                  <a:schemeClr val="tx2"/>
                </a:solidFill>
                <a:effectLst>
                  <a:outerShdw blurRad="31750" dist="25400" dir="5400000" algn="tl" rotWithShape="0">
                    <a:srgbClr val="000000">
                      <a:alpha val="25000"/>
                    </a:srgbClr>
                  </a:outerShdw>
                </a:effectLst>
                <a:latin typeface="+mj-lt"/>
                <a:ea typeface="+mj-ea"/>
                <a:cs typeface="+mj-cs"/>
              </a:rPr>
              <a:t>starting</a:t>
            </a:r>
            <a:r>
              <a:rPr lang="fr-FR" sz="2400" b="1" dirty="0" smtClean="0">
                <a:solidFill>
                  <a:schemeClr val="tx2"/>
                </a:solidFill>
                <a:effectLst>
                  <a:outerShdw blurRad="31750" dist="25400" dir="5400000" algn="tl" rotWithShape="0">
                    <a:srgbClr val="000000">
                      <a:alpha val="25000"/>
                    </a:srgbClr>
                  </a:outerShdw>
                </a:effectLst>
                <a:latin typeface="+mj-lt"/>
                <a:ea typeface="+mj-ea"/>
                <a:cs typeface="+mj-cs"/>
              </a:rPr>
              <a:t> the </a:t>
            </a:r>
            <a:r>
              <a:rPr lang="fr-FR" sz="2400" b="1" dirty="0" err="1" smtClean="0">
                <a:solidFill>
                  <a:schemeClr val="tx2"/>
                </a:solidFill>
                <a:effectLst>
                  <a:outerShdw blurRad="31750" dist="25400" dir="5400000" algn="tl" rotWithShape="0">
                    <a:srgbClr val="000000">
                      <a:alpha val="25000"/>
                    </a:srgbClr>
                  </a:outerShdw>
                </a:effectLst>
                <a:latin typeface="+mj-lt"/>
                <a:ea typeface="+mj-ea"/>
                <a:cs typeface="+mj-cs"/>
              </a:rPr>
              <a:t>activities</a:t>
            </a:r>
            <a:endParaRPr lang="fr-FR" sz="2400" b="1" dirty="0" smtClean="0">
              <a:solidFill>
                <a:schemeClr val="tx2"/>
              </a:solidFill>
              <a:effectLst>
                <a:outerShdw blurRad="31750" dist="25400" dir="5400000" algn="tl" rotWithShape="0">
                  <a:srgbClr val="000000">
                    <a:alpha val="25000"/>
                  </a:srgbClr>
                </a:outerShdw>
              </a:effectLst>
              <a:latin typeface="+mj-lt"/>
              <a:ea typeface="+mj-ea"/>
              <a:cs typeface="+mj-cs"/>
            </a:endParaRPr>
          </a:p>
        </p:txBody>
      </p:sp>
      <p:pic>
        <p:nvPicPr>
          <p:cNvPr id="7" name="Picture 2" descr="logo IA"/>
          <p:cNvPicPr>
            <a:picLocks noChangeAspect="1" noChangeArrowheads="1"/>
          </p:cNvPicPr>
          <p:nvPr/>
        </p:nvPicPr>
        <p:blipFill>
          <a:blip r:embed="rId4" cstate="print"/>
          <a:srcRect b="55174"/>
          <a:stretch>
            <a:fillRect/>
          </a:stretch>
        </p:blipFill>
        <p:spPr bwMode="auto">
          <a:xfrm>
            <a:off x="6823107" y="6124598"/>
            <a:ext cx="2320925" cy="661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85720" y="1000108"/>
            <a:ext cx="8543956" cy="5143536"/>
          </a:xfrm>
        </p:spPr>
        <p:txBody>
          <a:bodyPr>
            <a:normAutofit fontScale="85000" lnSpcReduction="20000"/>
          </a:bodyPr>
          <a:lstStyle/>
          <a:p>
            <a:pPr>
              <a:buNone/>
            </a:pPr>
            <a:r>
              <a:rPr lang="fr-FR" sz="3400" b="1" dirty="0" smtClean="0"/>
              <a:t>TOOLS....</a:t>
            </a:r>
          </a:p>
          <a:p>
            <a:pPr>
              <a:buNone/>
            </a:pPr>
            <a:endParaRPr lang="fr-FR" b="1" dirty="0" smtClean="0"/>
          </a:p>
          <a:p>
            <a:r>
              <a:rPr lang="fr-FR" dirty="0" smtClean="0"/>
              <a:t>...to </a:t>
            </a:r>
            <a:r>
              <a:rPr lang="fr-FR" dirty="0" err="1" smtClean="0"/>
              <a:t>identify</a:t>
            </a:r>
            <a:r>
              <a:rPr lang="fr-FR" dirty="0" smtClean="0"/>
              <a:t> and </a:t>
            </a:r>
            <a:r>
              <a:rPr lang="fr-FR" dirty="0" err="1" smtClean="0"/>
              <a:t>reach</a:t>
            </a:r>
            <a:r>
              <a:rPr lang="fr-FR" dirty="0" smtClean="0"/>
              <a:t> the </a:t>
            </a:r>
            <a:r>
              <a:rPr lang="fr-FR" dirty="0" err="1" smtClean="0"/>
              <a:t>poorest</a:t>
            </a:r>
            <a:r>
              <a:rPr lang="fr-FR" dirty="0" smtClean="0"/>
              <a:t>/</a:t>
            </a:r>
            <a:r>
              <a:rPr lang="fr-FR" dirty="0" err="1" smtClean="0"/>
              <a:t>informal</a:t>
            </a:r>
            <a:r>
              <a:rPr lang="fr-FR" dirty="0" smtClean="0"/>
              <a:t> </a:t>
            </a:r>
            <a:r>
              <a:rPr lang="fr-FR" dirty="0" err="1" smtClean="0"/>
              <a:t>sector</a:t>
            </a:r>
            <a:r>
              <a:rPr lang="fr-FR" dirty="0" smtClean="0"/>
              <a:t> </a:t>
            </a:r>
            <a:r>
              <a:rPr lang="fr-FR" dirty="0" err="1" smtClean="0"/>
              <a:t>workers</a:t>
            </a:r>
            <a:endParaRPr lang="fr-FR" dirty="0" smtClean="0"/>
          </a:p>
          <a:p>
            <a:pPr lvl="1"/>
            <a:r>
              <a:rPr lang="fr-FR" i="1" dirty="0" err="1" smtClean="0"/>
              <a:t>mapping</a:t>
            </a:r>
            <a:endParaRPr lang="fr-FR" i="1" dirty="0" smtClean="0"/>
          </a:p>
          <a:p>
            <a:pPr lvl="1"/>
            <a:r>
              <a:rPr lang="fr-FR" i="1" dirty="0" smtClean="0"/>
              <a:t>Mass information media: posters &amp; pamphlets, radio spot, </a:t>
            </a:r>
            <a:r>
              <a:rPr lang="fr-FR" i="1" dirty="0" err="1" smtClean="0"/>
              <a:t>street</a:t>
            </a:r>
            <a:r>
              <a:rPr lang="fr-FR" i="1" dirty="0" smtClean="0"/>
              <a:t>-</a:t>
            </a:r>
            <a:r>
              <a:rPr lang="fr-FR" i="1" dirty="0" err="1" smtClean="0"/>
              <a:t>play</a:t>
            </a:r>
            <a:endParaRPr lang="fr-FR" i="1" dirty="0" smtClean="0"/>
          </a:p>
          <a:p>
            <a:pPr lvl="1"/>
            <a:r>
              <a:rPr lang="fr-FR" i="1" dirty="0" err="1" smtClean="0"/>
              <a:t>Door</a:t>
            </a:r>
            <a:r>
              <a:rPr lang="fr-FR" i="1" dirty="0" smtClean="0"/>
              <a:t>-to-</a:t>
            </a:r>
            <a:r>
              <a:rPr lang="fr-FR" i="1" dirty="0" err="1" smtClean="0"/>
              <a:t>door</a:t>
            </a:r>
            <a:r>
              <a:rPr lang="fr-FR" i="1" dirty="0" smtClean="0"/>
              <a:t> promotion</a:t>
            </a:r>
          </a:p>
          <a:p>
            <a:pPr lvl="1">
              <a:buNone/>
            </a:pPr>
            <a:endParaRPr lang="fr-FR" dirty="0" smtClean="0"/>
          </a:p>
          <a:p>
            <a:r>
              <a:rPr lang="fr-FR" dirty="0" smtClean="0"/>
              <a:t>...to select </a:t>
            </a:r>
            <a:r>
              <a:rPr lang="fr-FR" dirty="0" err="1" smtClean="0"/>
              <a:t>beneficiairies</a:t>
            </a:r>
            <a:r>
              <a:rPr lang="fr-FR" dirty="0" smtClean="0"/>
              <a:t> and </a:t>
            </a:r>
            <a:r>
              <a:rPr lang="fr-FR" dirty="0" err="1" smtClean="0"/>
              <a:t>identify</a:t>
            </a:r>
            <a:r>
              <a:rPr lang="fr-FR" dirty="0" smtClean="0"/>
              <a:t> </a:t>
            </a:r>
            <a:r>
              <a:rPr lang="fr-FR" dirty="0" err="1" smtClean="0"/>
              <a:t>their</a:t>
            </a:r>
            <a:r>
              <a:rPr lang="fr-FR" dirty="0" smtClean="0"/>
              <a:t> </a:t>
            </a:r>
            <a:r>
              <a:rPr lang="fr-FR" dirty="0" err="1" smtClean="0"/>
              <a:t>needs</a:t>
            </a:r>
            <a:endParaRPr lang="fr-FR" dirty="0" smtClean="0"/>
          </a:p>
          <a:p>
            <a:pPr lvl="1"/>
            <a:r>
              <a:rPr lang="fr-FR" i="1" dirty="0" smtClean="0"/>
              <a:t>In-house </a:t>
            </a:r>
            <a:r>
              <a:rPr lang="fr-FR" i="1" dirty="0" err="1" smtClean="0"/>
              <a:t>Poverty</a:t>
            </a:r>
            <a:r>
              <a:rPr lang="fr-FR" i="1" dirty="0" smtClean="0"/>
              <a:t> </a:t>
            </a:r>
            <a:r>
              <a:rPr lang="fr-FR" i="1" dirty="0" err="1" smtClean="0"/>
              <a:t>Assesment</a:t>
            </a:r>
            <a:r>
              <a:rPr lang="fr-FR" i="1" dirty="0" smtClean="0"/>
              <a:t> </a:t>
            </a:r>
            <a:r>
              <a:rPr lang="fr-FR" i="1" dirty="0" err="1" smtClean="0"/>
              <a:t>Tool</a:t>
            </a:r>
            <a:endParaRPr lang="fr-FR" i="1" dirty="0" smtClean="0"/>
          </a:p>
          <a:p>
            <a:pPr lvl="1"/>
            <a:r>
              <a:rPr lang="fr-FR" i="1" dirty="0" err="1" smtClean="0"/>
              <a:t>Loan</a:t>
            </a:r>
            <a:r>
              <a:rPr lang="fr-FR" i="1" dirty="0" smtClean="0"/>
              <a:t> </a:t>
            </a:r>
            <a:r>
              <a:rPr lang="fr-FR" i="1" dirty="0" err="1" smtClean="0"/>
              <a:t>closure</a:t>
            </a:r>
            <a:r>
              <a:rPr lang="fr-FR" i="1" dirty="0" smtClean="0"/>
              <a:t> </a:t>
            </a:r>
            <a:r>
              <a:rPr lang="fr-FR" i="1" dirty="0" err="1" smtClean="0"/>
              <a:t>survey</a:t>
            </a:r>
            <a:r>
              <a:rPr lang="fr-FR" i="1" dirty="0" smtClean="0"/>
              <a:t> and exit </a:t>
            </a:r>
            <a:r>
              <a:rPr lang="fr-FR" i="1" dirty="0" err="1" smtClean="0"/>
              <a:t>folow</a:t>
            </a:r>
            <a:r>
              <a:rPr lang="fr-FR" i="1" dirty="0" smtClean="0"/>
              <a:t>-up </a:t>
            </a:r>
            <a:r>
              <a:rPr lang="fr-FR" i="1" dirty="0" err="1" smtClean="0"/>
              <a:t>analysis</a:t>
            </a:r>
            <a:endParaRPr lang="fr-FR" i="1" dirty="0" smtClean="0"/>
          </a:p>
          <a:p>
            <a:pPr lvl="1">
              <a:buNone/>
            </a:pPr>
            <a:endParaRPr lang="fr-FR" dirty="0" smtClean="0"/>
          </a:p>
          <a:p>
            <a:r>
              <a:rPr lang="fr-FR" dirty="0" smtClean="0"/>
              <a:t>...to </a:t>
            </a:r>
            <a:r>
              <a:rPr lang="fr-FR" dirty="0" err="1" smtClean="0"/>
              <a:t>adapt</a:t>
            </a:r>
            <a:r>
              <a:rPr lang="fr-FR" dirty="0" smtClean="0"/>
              <a:t> and </a:t>
            </a:r>
            <a:r>
              <a:rPr lang="fr-FR" dirty="0" err="1" smtClean="0"/>
              <a:t>improve</a:t>
            </a:r>
            <a:r>
              <a:rPr lang="fr-FR" dirty="0" smtClean="0"/>
              <a:t> actions</a:t>
            </a:r>
          </a:p>
          <a:p>
            <a:pPr lvl="1"/>
            <a:r>
              <a:rPr lang="fr-FR" i="1" dirty="0" smtClean="0"/>
              <a:t>Satisfaction  and drop </a:t>
            </a:r>
            <a:r>
              <a:rPr lang="fr-FR" i="1" dirty="0" err="1" smtClean="0"/>
              <a:t>outsurveys</a:t>
            </a:r>
            <a:endParaRPr lang="fr-FR" i="1" dirty="0" smtClean="0"/>
          </a:p>
          <a:p>
            <a:pPr lvl="1"/>
            <a:r>
              <a:rPr lang="fr-FR" i="1" dirty="0" smtClean="0"/>
              <a:t>Impact </a:t>
            </a:r>
            <a:r>
              <a:rPr lang="fr-FR" i="1" dirty="0" err="1" smtClean="0"/>
              <a:t>studies</a:t>
            </a:r>
            <a:endParaRPr lang="fr-FR" i="1" dirty="0" smtClean="0"/>
          </a:p>
          <a:p>
            <a:pPr lvl="1"/>
            <a:endParaRPr lang="fr-FR" dirty="0" smtClean="0"/>
          </a:p>
          <a:p>
            <a:pPr lvl="1"/>
            <a:endParaRPr lang="fr-FR" dirty="0" smtClean="0"/>
          </a:p>
          <a:p>
            <a:pPr lvl="1"/>
            <a:endParaRPr lang="fr-FR" dirty="0" smtClean="0"/>
          </a:p>
        </p:txBody>
      </p:sp>
      <p:sp>
        <p:nvSpPr>
          <p:cNvPr id="4" name="ZoneTexte 3"/>
          <p:cNvSpPr txBox="1"/>
          <p:nvPr/>
        </p:nvSpPr>
        <p:spPr>
          <a:xfrm>
            <a:off x="428596" y="285728"/>
            <a:ext cx="6165470" cy="461665"/>
          </a:xfrm>
          <a:prstGeom prst="rect">
            <a:avLst/>
          </a:prstGeom>
          <a:noFill/>
        </p:spPr>
        <p:txBody>
          <a:bodyPr wrap="none" rtlCol="0">
            <a:spAutoFit/>
          </a:bodyPr>
          <a:lstStyle/>
          <a:p>
            <a:r>
              <a:rPr lang="fr-FR" sz="2400" b="1" dirty="0" smtClean="0">
                <a:solidFill>
                  <a:schemeClr val="tx2"/>
                </a:solidFill>
                <a:effectLst>
                  <a:outerShdw blurRad="31750" dist="25400" dir="5400000" algn="tl" rotWithShape="0">
                    <a:srgbClr val="000000">
                      <a:alpha val="25000"/>
                    </a:srgbClr>
                  </a:outerShdw>
                </a:effectLst>
                <a:latin typeface="+mj-lt"/>
                <a:ea typeface="+mj-ea"/>
                <a:cs typeface="+mj-cs"/>
              </a:rPr>
              <a:t>4.3 Phase 2: </a:t>
            </a:r>
            <a:r>
              <a:rPr lang="fr-FR" sz="2400" b="1" dirty="0" err="1" smtClean="0">
                <a:solidFill>
                  <a:schemeClr val="tx2"/>
                </a:solidFill>
                <a:effectLst>
                  <a:outerShdw blurRad="31750" dist="25400" dir="5400000" algn="tl" rotWithShape="0">
                    <a:srgbClr val="000000">
                      <a:alpha val="25000"/>
                    </a:srgbClr>
                  </a:outerShdw>
                </a:effectLst>
                <a:latin typeface="+mj-lt"/>
                <a:ea typeface="+mj-ea"/>
                <a:cs typeface="+mj-cs"/>
              </a:rPr>
              <a:t>During</a:t>
            </a:r>
            <a:r>
              <a:rPr lang="fr-FR" sz="2400" b="1" dirty="0" smtClean="0">
                <a:solidFill>
                  <a:schemeClr val="tx2"/>
                </a:solidFill>
                <a:effectLst>
                  <a:outerShdw blurRad="31750" dist="25400" dir="5400000" algn="tl" rotWithShape="0">
                    <a:srgbClr val="000000">
                      <a:alpha val="25000"/>
                    </a:srgbClr>
                  </a:outerShdw>
                </a:effectLst>
                <a:latin typeface="+mj-lt"/>
                <a:ea typeface="+mj-ea"/>
                <a:cs typeface="+mj-cs"/>
              </a:rPr>
              <a:t> the </a:t>
            </a:r>
            <a:r>
              <a:rPr lang="fr-FR" sz="2400" b="1" dirty="0" err="1" smtClean="0">
                <a:solidFill>
                  <a:schemeClr val="tx2"/>
                </a:solidFill>
                <a:effectLst>
                  <a:outerShdw blurRad="31750" dist="25400" dir="5400000" algn="tl" rotWithShape="0">
                    <a:srgbClr val="000000">
                      <a:alpha val="25000"/>
                    </a:srgbClr>
                  </a:outerShdw>
                </a:effectLst>
                <a:latin typeface="+mj-lt"/>
                <a:ea typeface="+mj-ea"/>
                <a:cs typeface="+mj-cs"/>
              </a:rPr>
              <a:t>implementation</a:t>
            </a:r>
            <a:endParaRPr lang="fr-FR" sz="2400" b="1" dirty="0" smtClean="0">
              <a:solidFill>
                <a:schemeClr val="tx2"/>
              </a:solidFill>
              <a:effectLst>
                <a:outerShdw blurRad="31750" dist="25400" dir="5400000" algn="tl" rotWithShape="0">
                  <a:srgbClr val="000000">
                    <a:alpha val="25000"/>
                  </a:srgbClr>
                </a:outerShdw>
              </a:effectLst>
              <a:latin typeface="+mj-lt"/>
              <a:ea typeface="+mj-ea"/>
              <a:cs typeface="+mj-cs"/>
            </a:endParaRPr>
          </a:p>
        </p:txBody>
      </p:sp>
      <p:pic>
        <p:nvPicPr>
          <p:cNvPr id="9" name="Picture 2" descr="logo IA"/>
          <p:cNvPicPr>
            <a:picLocks noChangeAspect="1" noChangeArrowheads="1"/>
          </p:cNvPicPr>
          <p:nvPr/>
        </p:nvPicPr>
        <p:blipFill>
          <a:blip r:embed="rId3" cstate="print"/>
          <a:srcRect b="55174"/>
          <a:stretch>
            <a:fillRect/>
          </a:stretch>
        </p:blipFill>
        <p:spPr bwMode="auto">
          <a:xfrm>
            <a:off x="6823107" y="6124598"/>
            <a:ext cx="2320925" cy="661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500"/>
                                        <p:tgtEl>
                                          <p:spTgt spid="2">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ox(in)">
                                      <p:cBhvr>
                                        <p:cTn id="15" dur="500"/>
                                        <p:tgtEl>
                                          <p:spTgt spid="2">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ox(i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diamond(in)">
                                      <p:cBhvr>
                                        <p:cTn id="23" dur="20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diamond(in)">
                                      <p:cBhvr>
                                        <p:cTn id="28" dur="20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box(in)">
                                      <p:cBhvr>
                                        <p:cTn id="33" dur="500"/>
                                        <p:tgtEl>
                                          <p:spTgt spid="2">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box(in)">
                                      <p:cBhvr>
                                        <p:cTn id="38" dur="500"/>
                                        <p:tgtEl>
                                          <p:spTgt spid="2">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xit" presetSubtype="16" fill="hold" nodeType="clickEffect">
                                  <p:stCondLst>
                                    <p:cond delay="0"/>
                                  </p:stCondLst>
                                  <p:childTnLst>
                                    <p:animEffect transition="out" filter="box(in)">
                                      <p:cBhvr>
                                        <p:cTn id="42" dur="500"/>
                                        <p:tgtEl>
                                          <p:spTgt spid="2">
                                            <p:txEl>
                                              <p:pRg st="0" end="0"/>
                                            </p:txEl>
                                          </p:spTgt>
                                        </p:tgtEl>
                                      </p:cBhvr>
                                    </p:animEffect>
                                    <p:set>
                                      <p:cBhvr>
                                        <p:cTn id="43" dur="1" fill="hold">
                                          <p:stCondLst>
                                            <p:cond delay="499"/>
                                          </p:stCondLst>
                                        </p:cTn>
                                        <p:tgtEl>
                                          <p:spTgt spid="2">
                                            <p:txEl>
                                              <p:pRg st="0" end="0"/>
                                            </p:txEl>
                                          </p:spTgt>
                                        </p:tgtEl>
                                        <p:attrNameLst>
                                          <p:attrName>style.visibility</p:attrName>
                                        </p:attrNameLst>
                                      </p:cBhvr>
                                      <p:to>
                                        <p:strVal val="hidden"/>
                                      </p:to>
                                    </p:set>
                                  </p:childTnLst>
                                </p:cTn>
                              </p:par>
                              <p:par>
                                <p:cTn id="44" presetID="4" presetClass="exit" presetSubtype="16" fill="hold" nodeType="withEffect">
                                  <p:stCondLst>
                                    <p:cond delay="0"/>
                                  </p:stCondLst>
                                  <p:childTnLst>
                                    <p:animEffect transition="out" filter="box(in)">
                                      <p:cBhvr>
                                        <p:cTn id="45" dur="500"/>
                                        <p:tgtEl>
                                          <p:spTgt spid="2">
                                            <p:txEl>
                                              <p:pRg st="2" end="2"/>
                                            </p:txEl>
                                          </p:spTgt>
                                        </p:tgtEl>
                                      </p:cBhvr>
                                    </p:animEffect>
                                    <p:set>
                                      <p:cBhvr>
                                        <p:cTn id="46" dur="1" fill="hold">
                                          <p:stCondLst>
                                            <p:cond delay="499"/>
                                          </p:stCondLst>
                                        </p:cTn>
                                        <p:tgtEl>
                                          <p:spTgt spid="2">
                                            <p:txEl>
                                              <p:pRg st="2" end="2"/>
                                            </p:txEl>
                                          </p:spTgt>
                                        </p:tgtEl>
                                        <p:attrNameLst>
                                          <p:attrName>style.visibility</p:attrName>
                                        </p:attrNameLst>
                                      </p:cBhvr>
                                      <p:to>
                                        <p:strVal val="hidden"/>
                                      </p:to>
                                    </p:set>
                                  </p:childTnLst>
                                </p:cTn>
                              </p:par>
                              <p:par>
                                <p:cTn id="47" presetID="4" presetClass="exit" presetSubtype="16" fill="hold" nodeType="withEffect">
                                  <p:stCondLst>
                                    <p:cond delay="0"/>
                                  </p:stCondLst>
                                  <p:childTnLst>
                                    <p:animEffect transition="out" filter="box(in)">
                                      <p:cBhvr>
                                        <p:cTn id="48" dur="500"/>
                                        <p:tgtEl>
                                          <p:spTgt spid="2">
                                            <p:txEl>
                                              <p:pRg st="3" end="3"/>
                                            </p:txEl>
                                          </p:spTgt>
                                        </p:tgtEl>
                                      </p:cBhvr>
                                    </p:animEffect>
                                    <p:set>
                                      <p:cBhvr>
                                        <p:cTn id="49" dur="1" fill="hold">
                                          <p:stCondLst>
                                            <p:cond delay="499"/>
                                          </p:stCondLst>
                                        </p:cTn>
                                        <p:tgtEl>
                                          <p:spTgt spid="2">
                                            <p:txEl>
                                              <p:pRg st="3" end="3"/>
                                            </p:txEl>
                                          </p:spTgt>
                                        </p:tgtEl>
                                        <p:attrNameLst>
                                          <p:attrName>style.visibility</p:attrName>
                                        </p:attrNameLst>
                                      </p:cBhvr>
                                      <p:to>
                                        <p:strVal val="hidden"/>
                                      </p:to>
                                    </p:set>
                                  </p:childTnLst>
                                </p:cTn>
                              </p:par>
                              <p:par>
                                <p:cTn id="50" presetID="4" presetClass="exit" presetSubtype="16" fill="hold" nodeType="withEffect">
                                  <p:stCondLst>
                                    <p:cond delay="0"/>
                                  </p:stCondLst>
                                  <p:childTnLst>
                                    <p:animEffect transition="out" filter="box(in)">
                                      <p:cBhvr>
                                        <p:cTn id="51" dur="500"/>
                                        <p:tgtEl>
                                          <p:spTgt spid="2">
                                            <p:txEl>
                                              <p:pRg st="4" end="4"/>
                                            </p:txEl>
                                          </p:spTgt>
                                        </p:tgtEl>
                                      </p:cBhvr>
                                    </p:animEffect>
                                    <p:set>
                                      <p:cBhvr>
                                        <p:cTn id="52" dur="1" fill="hold">
                                          <p:stCondLst>
                                            <p:cond delay="499"/>
                                          </p:stCondLst>
                                        </p:cTn>
                                        <p:tgtEl>
                                          <p:spTgt spid="2">
                                            <p:txEl>
                                              <p:pRg st="4" end="4"/>
                                            </p:txEl>
                                          </p:spTgt>
                                        </p:tgtEl>
                                        <p:attrNameLst>
                                          <p:attrName>style.visibility</p:attrName>
                                        </p:attrNameLst>
                                      </p:cBhvr>
                                      <p:to>
                                        <p:strVal val="hidden"/>
                                      </p:to>
                                    </p:set>
                                  </p:childTnLst>
                                </p:cTn>
                              </p:par>
                              <p:par>
                                <p:cTn id="53" presetID="4" presetClass="exit" presetSubtype="16" fill="hold" nodeType="withEffect">
                                  <p:stCondLst>
                                    <p:cond delay="0"/>
                                  </p:stCondLst>
                                  <p:childTnLst>
                                    <p:animEffect transition="out" filter="box(in)">
                                      <p:cBhvr>
                                        <p:cTn id="54" dur="500"/>
                                        <p:tgtEl>
                                          <p:spTgt spid="2">
                                            <p:txEl>
                                              <p:pRg st="5" end="5"/>
                                            </p:txEl>
                                          </p:spTgt>
                                        </p:tgtEl>
                                      </p:cBhvr>
                                    </p:animEffect>
                                    <p:set>
                                      <p:cBhvr>
                                        <p:cTn id="55" dur="1" fill="hold">
                                          <p:stCondLst>
                                            <p:cond delay="499"/>
                                          </p:stCondLst>
                                        </p:cTn>
                                        <p:tgtEl>
                                          <p:spTgt spid="2">
                                            <p:txEl>
                                              <p:pRg st="5" end="5"/>
                                            </p:txEl>
                                          </p:spTgt>
                                        </p:tgtEl>
                                        <p:attrNameLst>
                                          <p:attrName>style.visibility</p:attrName>
                                        </p:attrNameLst>
                                      </p:cBhvr>
                                      <p:to>
                                        <p:strVal val="hidden"/>
                                      </p:to>
                                    </p:set>
                                  </p:childTnLst>
                                </p:cTn>
                              </p:par>
                              <p:par>
                                <p:cTn id="56" presetID="4" presetClass="exit" presetSubtype="16" fill="hold" nodeType="withEffect">
                                  <p:stCondLst>
                                    <p:cond delay="0"/>
                                  </p:stCondLst>
                                  <p:childTnLst>
                                    <p:animEffect transition="out" filter="box(in)">
                                      <p:cBhvr>
                                        <p:cTn id="57" dur="500"/>
                                        <p:tgtEl>
                                          <p:spTgt spid="2">
                                            <p:txEl>
                                              <p:pRg st="7" end="7"/>
                                            </p:txEl>
                                          </p:spTgt>
                                        </p:tgtEl>
                                      </p:cBhvr>
                                    </p:animEffect>
                                    <p:set>
                                      <p:cBhvr>
                                        <p:cTn id="58" dur="1" fill="hold">
                                          <p:stCondLst>
                                            <p:cond delay="499"/>
                                          </p:stCondLst>
                                        </p:cTn>
                                        <p:tgtEl>
                                          <p:spTgt spid="2">
                                            <p:txEl>
                                              <p:pRg st="7" end="7"/>
                                            </p:txEl>
                                          </p:spTgt>
                                        </p:tgtEl>
                                        <p:attrNameLst>
                                          <p:attrName>style.visibility</p:attrName>
                                        </p:attrNameLst>
                                      </p:cBhvr>
                                      <p:to>
                                        <p:strVal val="hidden"/>
                                      </p:to>
                                    </p:set>
                                  </p:childTnLst>
                                </p:cTn>
                              </p:par>
                              <p:par>
                                <p:cTn id="59" presetID="4" presetClass="exit" presetSubtype="16" fill="hold" nodeType="withEffect">
                                  <p:stCondLst>
                                    <p:cond delay="0"/>
                                  </p:stCondLst>
                                  <p:childTnLst>
                                    <p:animEffect transition="out" filter="box(in)">
                                      <p:cBhvr>
                                        <p:cTn id="60" dur="500"/>
                                        <p:tgtEl>
                                          <p:spTgt spid="2">
                                            <p:txEl>
                                              <p:pRg st="8" end="8"/>
                                            </p:txEl>
                                          </p:spTgt>
                                        </p:tgtEl>
                                      </p:cBhvr>
                                    </p:animEffect>
                                    <p:set>
                                      <p:cBhvr>
                                        <p:cTn id="61" dur="1" fill="hold">
                                          <p:stCondLst>
                                            <p:cond delay="499"/>
                                          </p:stCondLst>
                                        </p:cTn>
                                        <p:tgtEl>
                                          <p:spTgt spid="2">
                                            <p:txEl>
                                              <p:pRg st="8" end="8"/>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4" presetClass="exit" presetSubtype="16" fill="hold" grpId="1" nodeType="clickEffect">
                                  <p:stCondLst>
                                    <p:cond delay="0"/>
                                  </p:stCondLst>
                                  <p:childTnLst>
                                    <p:animEffect transition="out" filter="box(in)">
                                      <p:cBhvr>
                                        <p:cTn id="65" dur="500"/>
                                        <p:tgtEl>
                                          <p:spTgt spid="4"/>
                                        </p:tgtEl>
                                      </p:cBhvr>
                                    </p:animEffect>
                                    <p:set>
                                      <p:cBhvr>
                                        <p:cTn id="66" dur="1" fill="hold">
                                          <p:stCondLst>
                                            <p:cond delay="499"/>
                                          </p:stCondLst>
                                        </p:cTn>
                                        <p:tgtEl>
                                          <p:spTgt spid="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nodeType="clickEffect">
                                  <p:stCondLst>
                                    <p:cond delay="0"/>
                                  </p:stCondLst>
                                  <p:childTnLst>
                                    <p:set>
                                      <p:cBhvr>
                                        <p:cTn id="70" dur="1" fill="hold">
                                          <p:stCondLst>
                                            <p:cond delay="0"/>
                                          </p:stCondLst>
                                        </p:cTn>
                                        <p:tgtEl>
                                          <p:spTgt spid="2">
                                            <p:txEl>
                                              <p:pRg st="0" end="0"/>
                                            </p:txEl>
                                          </p:spTgt>
                                        </p:tgtEl>
                                        <p:attrNameLst>
                                          <p:attrName>style.visibility</p:attrName>
                                        </p:attrNameLst>
                                      </p:cBhvr>
                                      <p:to>
                                        <p:strVal val="visible"/>
                                      </p:to>
                                    </p:set>
                                    <p:animEffect transition="in" filter="box(in)">
                                      <p:cBhvr>
                                        <p:cTn id="71" dur="500"/>
                                        <p:tgtEl>
                                          <p:spTgt spid="2">
                                            <p:txEl>
                                              <p:pRg st="0" end="0"/>
                                            </p:txEl>
                                          </p:spTgt>
                                        </p:tgtEl>
                                      </p:cBhvr>
                                    </p:animEffect>
                                  </p:childTnLst>
                                </p:cTn>
                              </p:par>
                              <p:par>
                                <p:cTn id="72" presetID="4" presetClass="entr" presetSubtype="16" fill="hold" nodeType="withEffect">
                                  <p:stCondLst>
                                    <p:cond delay="0"/>
                                  </p:stCondLst>
                                  <p:childTnLst>
                                    <p:set>
                                      <p:cBhvr>
                                        <p:cTn id="73" dur="1" fill="hold">
                                          <p:stCondLst>
                                            <p:cond delay="0"/>
                                          </p:stCondLst>
                                        </p:cTn>
                                        <p:tgtEl>
                                          <p:spTgt spid="2">
                                            <p:txEl>
                                              <p:pRg st="2" end="2"/>
                                            </p:txEl>
                                          </p:spTgt>
                                        </p:tgtEl>
                                        <p:attrNameLst>
                                          <p:attrName>style.visibility</p:attrName>
                                        </p:attrNameLst>
                                      </p:cBhvr>
                                      <p:to>
                                        <p:strVal val="visible"/>
                                      </p:to>
                                    </p:set>
                                    <p:animEffect transition="in" filter="box(in)">
                                      <p:cBhvr>
                                        <p:cTn id="74" dur="500"/>
                                        <p:tgtEl>
                                          <p:spTgt spid="2">
                                            <p:txEl>
                                              <p:pRg st="2" end="2"/>
                                            </p:txEl>
                                          </p:spTgt>
                                        </p:tgtEl>
                                      </p:cBhvr>
                                    </p:animEffect>
                                  </p:childTnLst>
                                </p:cTn>
                              </p:par>
                              <p:par>
                                <p:cTn id="75" presetID="4" presetClass="entr" presetSubtype="16" fill="hold" nodeType="with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box(in)">
                                      <p:cBhvr>
                                        <p:cTn id="77" dur="500"/>
                                        <p:tgtEl>
                                          <p:spTgt spid="2">
                                            <p:txEl>
                                              <p:pRg st="3" end="3"/>
                                            </p:txEl>
                                          </p:spTgt>
                                        </p:tgtEl>
                                      </p:cBhvr>
                                    </p:animEffect>
                                  </p:childTnLst>
                                </p:cTn>
                              </p:par>
                              <p:par>
                                <p:cTn id="78" presetID="4" presetClass="entr" presetSubtype="16" fill="hold" nodeType="withEffect">
                                  <p:stCondLst>
                                    <p:cond delay="0"/>
                                  </p:stCondLst>
                                  <p:childTnLst>
                                    <p:set>
                                      <p:cBhvr>
                                        <p:cTn id="79" dur="1" fill="hold">
                                          <p:stCondLst>
                                            <p:cond delay="0"/>
                                          </p:stCondLst>
                                        </p:cTn>
                                        <p:tgtEl>
                                          <p:spTgt spid="2">
                                            <p:txEl>
                                              <p:pRg st="4" end="4"/>
                                            </p:txEl>
                                          </p:spTgt>
                                        </p:tgtEl>
                                        <p:attrNameLst>
                                          <p:attrName>style.visibility</p:attrName>
                                        </p:attrNameLst>
                                      </p:cBhvr>
                                      <p:to>
                                        <p:strVal val="visible"/>
                                      </p:to>
                                    </p:set>
                                    <p:animEffect transition="in" filter="box(in)">
                                      <p:cBhvr>
                                        <p:cTn id="80" dur="500"/>
                                        <p:tgtEl>
                                          <p:spTgt spid="2">
                                            <p:txEl>
                                              <p:pRg st="4" end="4"/>
                                            </p:txEl>
                                          </p:spTgt>
                                        </p:tgtEl>
                                      </p:cBhvr>
                                    </p:animEffect>
                                  </p:childTnLst>
                                </p:cTn>
                              </p:par>
                              <p:par>
                                <p:cTn id="81" presetID="4" presetClass="entr" presetSubtype="16" fill="hold" nodeType="withEffect">
                                  <p:stCondLst>
                                    <p:cond delay="0"/>
                                  </p:stCondLst>
                                  <p:childTnLst>
                                    <p:set>
                                      <p:cBhvr>
                                        <p:cTn id="82" dur="1" fill="hold">
                                          <p:stCondLst>
                                            <p:cond delay="0"/>
                                          </p:stCondLst>
                                        </p:cTn>
                                        <p:tgtEl>
                                          <p:spTgt spid="2">
                                            <p:txEl>
                                              <p:pRg st="5" end="5"/>
                                            </p:txEl>
                                          </p:spTgt>
                                        </p:tgtEl>
                                        <p:attrNameLst>
                                          <p:attrName>style.visibility</p:attrName>
                                        </p:attrNameLst>
                                      </p:cBhvr>
                                      <p:to>
                                        <p:strVal val="visible"/>
                                      </p:to>
                                    </p:set>
                                    <p:animEffect transition="in" filter="box(in)">
                                      <p:cBhvr>
                                        <p:cTn id="83" dur="500"/>
                                        <p:tgtEl>
                                          <p:spTgt spid="2">
                                            <p:txEl>
                                              <p:pRg st="5" end="5"/>
                                            </p:txEl>
                                          </p:spTgt>
                                        </p:tgtEl>
                                      </p:cBhvr>
                                    </p:animEffect>
                                  </p:childTnLst>
                                </p:cTn>
                              </p:par>
                              <p:par>
                                <p:cTn id="84" presetID="4" presetClass="entr" presetSubtype="16" fill="hold" nodeType="withEffect">
                                  <p:stCondLst>
                                    <p:cond delay="0"/>
                                  </p:stCondLst>
                                  <p:childTnLst>
                                    <p:set>
                                      <p:cBhvr>
                                        <p:cTn id="85" dur="1" fill="hold">
                                          <p:stCondLst>
                                            <p:cond delay="0"/>
                                          </p:stCondLst>
                                        </p:cTn>
                                        <p:tgtEl>
                                          <p:spTgt spid="2">
                                            <p:txEl>
                                              <p:pRg st="7" end="7"/>
                                            </p:txEl>
                                          </p:spTgt>
                                        </p:tgtEl>
                                        <p:attrNameLst>
                                          <p:attrName>style.visibility</p:attrName>
                                        </p:attrNameLst>
                                      </p:cBhvr>
                                      <p:to>
                                        <p:strVal val="visible"/>
                                      </p:to>
                                    </p:set>
                                    <p:animEffect transition="in" filter="box(in)">
                                      <p:cBhvr>
                                        <p:cTn id="86" dur="500"/>
                                        <p:tgtEl>
                                          <p:spTgt spid="2">
                                            <p:txEl>
                                              <p:pRg st="7" end="7"/>
                                            </p:txEl>
                                          </p:spTgt>
                                        </p:tgtEl>
                                      </p:cBhvr>
                                    </p:animEffect>
                                  </p:childTnLst>
                                </p:cTn>
                              </p:par>
                              <p:par>
                                <p:cTn id="87" presetID="4" presetClass="entr" presetSubtype="16" fill="hold" nodeType="withEffect">
                                  <p:stCondLst>
                                    <p:cond delay="0"/>
                                  </p:stCondLst>
                                  <p:childTnLst>
                                    <p:set>
                                      <p:cBhvr>
                                        <p:cTn id="88" dur="1" fill="hold">
                                          <p:stCondLst>
                                            <p:cond delay="0"/>
                                          </p:stCondLst>
                                        </p:cTn>
                                        <p:tgtEl>
                                          <p:spTgt spid="2">
                                            <p:txEl>
                                              <p:pRg st="8" end="8"/>
                                            </p:txEl>
                                          </p:spTgt>
                                        </p:tgtEl>
                                        <p:attrNameLst>
                                          <p:attrName>style.visibility</p:attrName>
                                        </p:attrNameLst>
                                      </p:cBhvr>
                                      <p:to>
                                        <p:strVal val="visible"/>
                                      </p:to>
                                    </p:set>
                                    <p:animEffect transition="in" filter="box(in)">
                                      <p:cBhvr>
                                        <p:cTn id="89" dur="500"/>
                                        <p:tgtEl>
                                          <p:spTgt spid="2">
                                            <p:txEl>
                                              <p:pRg st="8" end="8"/>
                                            </p:txEl>
                                          </p:spTgt>
                                        </p:tgtEl>
                                      </p:cBhvr>
                                    </p:animEffect>
                                  </p:childTnLst>
                                </p:cTn>
                              </p:par>
                              <p:par>
                                <p:cTn id="90" presetID="4" presetClass="entr" presetSubtype="16" fill="hold" nodeType="withEffect">
                                  <p:stCondLst>
                                    <p:cond delay="0"/>
                                  </p:stCondLst>
                                  <p:childTnLst>
                                    <p:set>
                                      <p:cBhvr>
                                        <p:cTn id="91" dur="1" fill="hold">
                                          <p:stCondLst>
                                            <p:cond delay="0"/>
                                          </p:stCondLst>
                                        </p:cTn>
                                        <p:tgtEl>
                                          <p:spTgt spid="2">
                                            <p:txEl>
                                              <p:pRg st="9" end="9"/>
                                            </p:txEl>
                                          </p:spTgt>
                                        </p:tgtEl>
                                        <p:attrNameLst>
                                          <p:attrName>style.visibility</p:attrName>
                                        </p:attrNameLst>
                                      </p:cBhvr>
                                      <p:to>
                                        <p:strVal val="visible"/>
                                      </p:to>
                                    </p:set>
                                    <p:animEffect transition="in" filter="box(in)">
                                      <p:cBhvr>
                                        <p:cTn id="92" dur="500"/>
                                        <p:tgtEl>
                                          <p:spTgt spid="2">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nodeType="clickEffect">
                                  <p:stCondLst>
                                    <p:cond delay="0"/>
                                  </p:stCondLst>
                                  <p:childTnLst>
                                    <p:set>
                                      <p:cBhvr>
                                        <p:cTn id="96" dur="1" fill="hold">
                                          <p:stCondLst>
                                            <p:cond delay="0"/>
                                          </p:stCondLst>
                                        </p:cTn>
                                        <p:tgtEl>
                                          <p:spTgt spid="2">
                                            <p:txEl>
                                              <p:pRg st="9" end="9"/>
                                            </p:txEl>
                                          </p:spTgt>
                                        </p:tgtEl>
                                        <p:attrNameLst>
                                          <p:attrName>style.visibility</p:attrName>
                                        </p:attrNameLst>
                                      </p:cBhvr>
                                      <p:to>
                                        <p:strVal val="visible"/>
                                      </p:to>
                                    </p:set>
                                    <p:animEffect transition="in" filter="box(in)">
                                      <p:cBhvr>
                                        <p:cTn id="97" dur="500"/>
                                        <p:tgtEl>
                                          <p:spTgt spid="2">
                                            <p:txEl>
                                              <p:pRg st="9" end="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nodeType="clickEffect">
                                  <p:stCondLst>
                                    <p:cond delay="0"/>
                                  </p:stCondLst>
                                  <p:childTnLst>
                                    <p:set>
                                      <p:cBhvr>
                                        <p:cTn id="101" dur="1" fill="hold">
                                          <p:stCondLst>
                                            <p:cond delay="0"/>
                                          </p:stCondLst>
                                        </p:cTn>
                                        <p:tgtEl>
                                          <p:spTgt spid="2">
                                            <p:txEl>
                                              <p:pRg st="11" end="11"/>
                                            </p:txEl>
                                          </p:spTgt>
                                        </p:tgtEl>
                                        <p:attrNameLst>
                                          <p:attrName>style.visibility</p:attrName>
                                        </p:attrNameLst>
                                      </p:cBhvr>
                                      <p:to>
                                        <p:strVal val="visible"/>
                                      </p:to>
                                    </p:set>
                                    <p:animEffect transition="in" filter="box(in)">
                                      <p:cBhvr>
                                        <p:cTn id="102" dur="500"/>
                                        <p:tgtEl>
                                          <p:spTgt spid="2">
                                            <p:txEl>
                                              <p:pRg st="11" end="1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16" fill="hold" nodeType="clickEffect">
                                  <p:stCondLst>
                                    <p:cond delay="0"/>
                                  </p:stCondLst>
                                  <p:childTnLst>
                                    <p:set>
                                      <p:cBhvr>
                                        <p:cTn id="106" dur="1" fill="hold">
                                          <p:stCondLst>
                                            <p:cond delay="0"/>
                                          </p:stCondLst>
                                        </p:cTn>
                                        <p:tgtEl>
                                          <p:spTgt spid="2">
                                            <p:txEl>
                                              <p:pRg st="12" end="12"/>
                                            </p:txEl>
                                          </p:spTgt>
                                        </p:tgtEl>
                                        <p:attrNameLst>
                                          <p:attrName>style.visibility</p:attrName>
                                        </p:attrNameLst>
                                      </p:cBhvr>
                                      <p:to>
                                        <p:strVal val="visible"/>
                                      </p:to>
                                    </p:set>
                                    <p:animEffect transition="in" filter="box(in)">
                                      <p:cBhvr>
                                        <p:cTn id="107" dur="500"/>
                                        <p:tgtEl>
                                          <p:spTgt spid="2">
                                            <p:txEl>
                                              <p:pRg st="12" end="1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4" presetClass="entr" presetSubtype="16" fill="hold" nodeType="clickEffect">
                                  <p:stCondLst>
                                    <p:cond delay="0"/>
                                  </p:stCondLst>
                                  <p:childTnLst>
                                    <p:set>
                                      <p:cBhvr>
                                        <p:cTn id="111" dur="1" fill="hold">
                                          <p:stCondLst>
                                            <p:cond delay="0"/>
                                          </p:stCondLst>
                                        </p:cTn>
                                        <p:tgtEl>
                                          <p:spTgt spid="2">
                                            <p:txEl>
                                              <p:pRg st="13" end="13"/>
                                            </p:txEl>
                                          </p:spTgt>
                                        </p:tgtEl>
                                        <p:attrNameLst>
                                          <p:attrName>style.visibility</p:attrName>
                                        </p:attrNameLst>
                                      </p:cBhvr>
                                      <p:to>
                                        <p:strVal val="visible"/>
                                      </p:to>
                                    </p:set>
                                    <p:animEffect transition="in" filter="box(in)">
                                      <p:cBhvr>
                                        <p:cTn id="11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lstStyle/>
          <a:p>
            <a:endParaRPr lang="fr-FR"/>
          </a:p>
        </p:txBody>
      </p:sp>
      <p:pic>
        <p:nvPicPr>
          <p:cNvPr id="4" name="Picture 3"/>
          <p:cNvPicPr>
            <a:picLocks noChangeAspect="1" noChangeArrowheads="1"/>
          </p:cNvPicPr>
          <p:nvPr/>
        </p:nvPicPr>
        <p:blipFill>
          <a:blip r:embed="rId2" cstate="print"/>
          <a:srcRect l="5172" t="3621" r="14137" b="21379"/>
          <a:stretch>
            <a:fillRect/>
          </a:stretch>
        </p:blipFill>
        <p:spPr bwMode="auto">
          <a:xfrm>
            <a:off x="0" y="142851"/>
            <a:ext cx="9144000" cy="679938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42984"/>
            <a:ext cx="8229600" cy="4525963"/>
          </a:xfrm>
        </p:spPr>
        <p:txBody>
          <a:bodyPr>
            <a:normAutofit fontScale="62500" lnSpcReduction="20000"/>
          </a:bodyPr>
          <a:lstStyle/>
          <a:p>
            <a:pPr>
              <a:buNone/>
            </a:pPr>
            <a:r>
              <a:rPr lang="fr-FR" sz="3600" b="1" dirty="0" smtClean="0"/>
              <a:t>AND METHODOLOGIES...</a:t>
            </a:r>
          </a:p>
          <a:p>
            <a:pPr>
              <a:buNone/>
            </a:pPr>
            <a:endParaRPr lang="fr-FR" sz="3600" b="1" dirty="0" smtClean="0"/>
          </a:p>
          <a:p>
            <a:r>
              <a:rPr lang="fr-FR" sz="3600" dirty="0" smtClean="0"/>
              <a:t>To </a:t>
            </a:r>
            <a:r>
              <a:rPr lang="fr-FR" sz="3600" dirty="0" err="1" smtClean="0"/>
              <a:t>access</a:t>
            </a:r>
            <a:r>
              <a:rPr lang="fr-FR" sz="3600" dirty="0" smtClean="0"/>
              <a:t> to </a:t>
            </a:r>
            <a:r>
              <a:rPr lang="fr-FR" sz="3600" dirty="0" err="1" smtClean="0"/>
              <a:t>target</a:t>
            </a:r>
            <a:r>
              <a:rPr lang="fr-FR" sz="3600" dirty="0" smtClean="0"/>
              <a:t> groups...</a:t>
            </a:r>
          </a:p>
          <a:p>
            <a:pPr lvl="1"/>
            <a:r>
              <a:rPr lang="fr-FR" sz="3200" i="1" dirty="0" smtClean="0"/>
              <a:t>Networking</a:t>
            </a:r>
          </a:p>
          <a:p>
            <a:pPr lvl="1"/>
            <a:r>
              <a:rPr lang="fr-FR" sz="3200" i="1" dirty="0" err="1" smtClean="0"/>
              <a:t>Involvment</a:t>
            </a:r>
            <a:r>
              <a:rPr lang="fr-FR" sz="3200" i="1" dirty="0" smtClean="0"/>
              <a:t> of local </a:t>
            </a:r>
            <a:r>
              <a:rPr lang="fr-FR" sz="3200" i="1" dirty="0" err="1" smtClean="0"/>
              <a:t>authorities</a:t>
            </a:r>
            <a:endParaRPr lang="fr-FR" sz="3200" i="1" dirty="0" smtClean="0"/>
          </a:p>
          <a:p>
            <a:pPr lvl="1"/>
            <a:r>
              <a:rPr lang="fr-FR" sz="3200" i="1" dirty="0" err="1" smtClean="0"/>
              <a:t>Recruitment</a:t>
            </a:r>
            <a:r>
              <a:rPr lang="fr-FR" sz="3200" i="1" dirty="0" smtClean="0"/>
              <a:t> of staff </a:t>
            </a:r>
            <a:r>
              <a:rPr lang="fr-FR" sz="3200" i="1" dirty="0" err="1" smtClean="0"/>
              <a:t>from</a:t>
            </a:r>
            <a:r>
              <a:rPr lang="fr-FR" sz="3200" i="1" dirty="0" smtClean="0"/>
              <a:t>  intervention area</a:t>
            </a:r>
          </a:p>
          <a:p>
            <a:endParaRPr lang="fr-FR" sz="3600" dirty="0" smtClean="0"/>
          </a:p>
          <a:p>
            <a:r>
              <a:rPr lang="fr-FR" sz="3600" dirty="0" smtClean="0"/>
              <a:t>To </a:t>
            </a:r>
            <a:r>
              <a:rPr lang="fr-FR" sz="3600" dirty="0" err="1" smtClean="0"/>
              <a:t>make</a:t>
            </a:r>
            <a:r>
              <a:rPr lang="fr-FR" sz="3600" dirty="0" smtClean="0"/>
              <a:t> services accessible...</a:t>
            </a:r>
          </a:p>
          <a:p>
            <a:pPr lvl="1"/>
            <a:r>
              <a:rPr lang="fr-FR" sz="3200" i="1" dirty="0" err="1" smtClean="0">
                <a:solidFill>
                  <a:schemeClr val="tx1"/>
                </a:solidFill>
              </a:rPr>
              <a:t>Individual</a:t>
            </a:r>
            <a:r>
              <a:rPr lang="fr-FR" sz="3200" i="1" dirty="0" smtClean="0">
                <a:solidFill>
                  <a:schemeClr val="tx1"/>
                </a:solidFill>
              </a:rPr>
              <a:t>  </a:t>
            </a:r>
            <a:r>
              <a:rPr lang="fr-FR" sz="3200" i="1" dirty="0" err="1" smtClean="0">
                <a:solidFill>
                  <a:schemeClr val="tx1"/>
                </a:solidFill>
              </a:rPr>
              <a:t>approach</a:t>
            </a:r>
            <a:r>
              <a:rPr lang="fr-FR" sz="3200" i="1" dirty="0" smtClean="0">
                <a:solidFill>
                  <a:schemeClr val="tx1"/>
                </a:solidFill>
              </a:rPr>
              <a:t> (one to one </a:t>
            </a:r>
            <a:r>
              <a:rPr lang="fr-FR" sz="3200" i="1" dirty="0" err="1" smtClean="0">
                <a:solidFill>
                  <a:schemeClr val="tx1"/>
                </a:solidFill>
              </a:rPr>
              <a:t>approach</a:t>
            </a:r>
            <a:r>
              <a:rPr lang="fr-FR" sz="3200" i="1" dirty="0" smtClean="0">
                <a:solidFill>
                  <a:schemeClr val="tx1"/>
                </a:solidFill>
              </a:rPr>
              <a:t>)</a:t>
            </a:r>
          </a:p>
          <a:p>
            <a:pPr lvl="1"/>
            <a:r>
              <a:rPr lang="fr-FR" sz="3200" i="1" dirty="0" err="1" smtClean="0">
                <a:solidFill>
                  <a:schemeClr val="tx1"/>
                </a:solidFill>
              </a:rPr>
              <a:t>Build</a:t>
            </a:r>
            <a:r>
              <a:rPr lang="fr-FR" sz="3200" i="1" dirty="0" smtClean="0">
                <a:solidFill>
                  <a:schemeClr val="tx1"/>
                </a:solidFill>
              </a:rPr>
              <a:t> confidence </a:t>
            </a:r>
            <a:r>
              <a:rPr lang="fr-FR" sz="3200" i="1" dirty="0" err="1" smtClean="0">
                <a:solidFill>
                  <a:schemeClr val="tx1"/>
                </a:solidFill>
              </a:rPr>
              <a:t>between</a:t>
            </a:r>
            <a:r>
              <a:rPr lang="fr-FR" sz="3200" i="1" dirty="0" smtClean="0">
                <a:solidFill>
                  <a:schemeClr val="tx1"/>
                </a:solidFill>
              </a:rPr>
              <a:t> institution and </a:t>
            </a:r>
            <a:r>
              <a:rPr lang="fr-FR" sz="3200" i="1" dirty="0" err="1" smtClean="0">
                <a:solidFill>
                  <a:schemeClr val="tx1"/>
                </a:solidFill>
              </a:rPr>
              <a:t>beneficiaries</a:t>
            </a:r>
            <a:endParaRPr lang="fr-FR" sz="3200" i="1" dirty="0" smtClean="0">
              <a:solidFill>
                <a:schemeClr val="tx1"/>
              </a:solidFill>
            </a:endParaRPr>
          </a:p>
          <a:p>
            <a:pPr lvl="1"/>
            <a:r>
              <a:rPr lang="fr-FR" sz="3200" i="1" dirty="0" err="1" smtClean="0">
                <a:solidFill>
                  <a:schemeClr val="tx1"/>
                </a:solidFill>
              </a:rPr>
              <a:t>Geographical</a:t>
            </a:r>
            <a:r>
              <a:rPr lang="fr-FR" sz="3200" i="1" baseline="0" dirty="0" smtClean="0">
                <a:solidFill>
                  <a:schemeClr val="tx1"/>
                </a:solidFill>
              </a:rPr>
              <a:t> </a:t>
            </a:r>
            <a:r>
              <a:rPr lang="fr-FR" sz="3200" i="1" baseline="0" dirty="0" err="1" smtClean="0">
                <a:solidFill>
                  <a:schemeClr val="tx1"/>
                </a:solidFill>
              </a:rPr>
              <a:t>proximity</a:t>
            </a:r>
            <a:endParaRPr lang="fr-FR" sz="3200" i="1" dirty="0" smtClean="0">
              <a:solidFill>
                <a:srgbClr val="FF0000"/>
              </a:solidFill>
            </a:endParaRPr>
          </a:p>
          <a:p>
            <a:pPr lvl="1"/>
            <a:r>
              <a:rPr lang="fr-FR" sz="3200" i="1" dirty="0" err="1" smtClean="0"/>
              <a:t>Reduce</a:t>
            </a:r>
            <a:r>
              <a:rPr lang="fr-FR" sz="3200" i="1" dirty="0" smtClean="0"/>
              <a:t> </a:t>
            </a:r>
            <a:r>
              <a:rPr lang="fr-FR" sz="3200" i="1" dirty="0" err="1" smtClean="0"/>
              <a:t>any</a:t>
            </a:r>
            <a:r>
              <a:rPr lang="fr-FR" sz="3200" i="1" dirty="0" smtClean="0"/>
              <a:t> </a:t>
            </a:r>
            <a:r>
              <a:rPr lang="fr-FR" sz="3200" i="1" dirty="0" err="1" smtClean="0"/>
              <a:t>kind</a:t>
            </a:r>
            <a:r>
              <a:rPr lang="fr-FR" sz="3200" i="1" dirty="0" smtClean="0"/>
              <a:t> of </a:t>
            </a:r>
            <a:r>
              <a:rPr lang="fr-FR" sz="3200" i="1" dirty="0" err="1" smtClean="0"/>
              <a:t>constraint</a:t>
            </a:r>
            <a:r>
              <a:rPr lang="fr-FR" sz="3200" i="1" dirty="0" smtClean="0"/>
              <a:t> to </a:t>
            </a:r>
            <a:r>
              <a:rPr lang="fr-FR" sz="3200" i="1" dirty="0" err="1" smtClean="0"/>
              <a:t>benefit</a:t>
            </a:r>
            <a:r>
              <a:rPr lang="fr-FR" sz="3200" i="1" dirty="0" smtClean="0"/>
              <a:t> </a:t>
            </a:r>
            <a:r>
              <a:rPr lang="fr-FR" sz="3200" i="1" dirty="0" err="1" smtClean="0"/>
              <a:t>from</a:t>
            </a:r>
            <a:r>
              <a:rPr lang="fr-FR" sz="3200" i="1" dirty="0" smtClean="0"/>
              <a:t> the services</a:t>
            </a:r>
            <a:endParaRPr lang="fr-FR" sz="3100" i="1" dirty="0" smtClean="0"/>
          </a:p>
          <a:p>
            <a:pPr lvl="1"/>
            <a:r>
              <a:rPr lang="fr-FR" sz="3100" i="1" dirty="0" err="1" smtClean="0"/>
              <a:t>Promote</a:t>
            </a:r>
            <a:r>
              <a:rPr lang="fr-FR" sz="3100" i="1" dirty="0" smtClean="0"/>
              <a:t> </a:t>
            </a:r>
            <a:r>
              <a:rPr lang="fr-FR" sz="3100" i="1" dirty="0" err="1" smtClean="0"/>
              <a:t>transparency</a:t>
            </a:r>
            <a:endParaRPr lang="fr-FR" sz="3100" i="1" dirty="0" smtClean="0"/>
          </a:p>
          <a:p>
            <a:pPr lvl="1"/>
            <a:r>
              <a:rPr lang="fr-FR" sz="3100" i="1" dirty="0" err="1" smtClean="0"/>
              <a:t>Capacitiy</a:t>
            </a:r>
            <a:r>
              <a:rPr lang="fr-FR" sz="3100" i="1" dirty="0" smtClean="0"/>
              <a:t> building of </a:t>
            </a:r>
            <a:r>
              <a:rPr lang="fr-FR" sz="3100" i="1" dirty="0" err="1" smtClean="0"/>
              <a:t>target</a:t>
            </a:r>
            <a:r>
              <a:rPr lang="fr-FR" sz="3100" i="1" dirty="0" smtClean="0"/>
              <a:t> groups</a:t>
            </a:r>
            <a:endParaRPr lang="fr-FR" sz="3200" i="1" dirty="0" smtClean="0"/>
          </a:p>
          <a:p>
            <a:pPr lvl="1"/>
            <a:endParaRPr lang="fr-FR" sz="3200" dirty="0" smtClean="0"/>
          </a:p>
        </p:txBody>
      </p:sp>
      <p:pic>
        <p:nvPicPr>
          <p:cNvPr id="5" name="Picture 2" descr="logo IA"/>
          <p:cNvPicPr>
            <a:picLocks noChangeAspect="1" noChangeArrowheads="1"/>
          </p:cNvPicPr>
          <p:nvPr/>
        </p:nvPicPr>
        <p:blipFill>
          <a:blip r:embed="rId3" cstate="print"/>
          <a:srcRect b="55174"/>
          <a:stretch>
            <a:fillRect/>
          </a:stretch>
        </p:blipFill>
        <p:spPr bwMode="auto">
          <a:xfrm>
            <a:off x="6823107" y="6124598"/>
            <a:ext cx="2320925" cy="661988"/>
          </a:xfrm>
          <a:prstGeom prst="rect">
            <a:avLst/>
          </a:prstGeom>
          <a:noFill/>
          <a:ln w="9525">
            <a:noFill/>
            <a:miter lim="800000"/>
            <a:headEnd/>
            <a:tailEnd/>
          </a:ln>
        </p:spPr>
      </p:pic>
      <p:sp>
        <p:nvSpPr>
          <p:cNvPr id="6" name="ZoneTexte 5"/>
          <p:cNvSpPr txBox="1"/>
          <p:nvPr/>
        </p:nvSpPr>
        <p:spPr>
          <a:xfrm>
            <a:off x="500034" y="285728"/>
            <a:ext cx="6128601" cy="461665"/>
          </a:xfrm>
          <a:prstGeom prst="rect">
            <a:avLst/>
          </a:prstGeom>
          <a:noFill/>
        </p:spPr>
        <p:txBody>
          <a:bodyPr wrap="none" rtlCol="0">
            <a:spAutoFit/>
          </a:bodyPr>
          <a:lstStyle/>
          <a:p>
            <a:r>
              <a:rPr lang="fr-FR" sz="2400" b="1" dirty="0" smtClean="0">
                <a:solidFill>
                  <a:schemeClr val="tx2"/>
                </a:solidFill>
                <a:effectLst>
                  <a:outerShdw blurRad="31750" dist="25400" dir="5400000" algn="tl" rotWithShape="0">
                    <a:srgbClr val="000000">
                      <a:alpha val="25000"/>
                    </a:srgbClr>
                  </a:outerShdw>
                </a:effectLst>
                <a:latin typeface="+mj-lt"/>
                <a:ea typeface="+mj-ea"/>
                <a:cs typeface="+mj-cs"/>
              </a:rPr>
              <a:t>4.3 Phase 2: </a:t>
            </a:r>
            <a:r>
              <a:rPr lang="fr-FR" sz="2400" b="1" dirty="0" err="1" smtClean="0">
                <a:solidFill>
                  <a:schemeClr val="tx2"/>
                </a:solidFill>
                <a:effectLst>
                  <a:outerShdw blurRad="31750" dist="25400" dir="5400000" algn="tl" rotWithShape="0">
                    <a:srgbClr val="000000">
                      <a:alpha val="25000"/>
                    </a:srgbClr>
                  </a:outerShdw>
                </a:effectLst>
                <a:latin typeface="+mj-lt"/>
                <a:ea typeface="+mj-ea"/>
                <a:cs typeface="+mj-cs"/>
              </a:rPr>
              <a:t>during</a:t>
            </a:r>
            <a:r>
              <a:rPr lang="fr-FR" sz="2400" b="1" dirty="0" smtClean="0">
                <a:solidFill>
                  <a:schemeClr val="tx2"/>
                </a:solidFill>
                <a:effectLst>
                  <a:outerShdw blurRad="31750" dist="25400" dir="5400000" algn="tl" rotWithShape="0">
                    <a:srgbClr val="000000">
                      <a:alpha val="25000"/>
                    </a:srgbClr>
                  </a:outerShdw>
                </a:effectLst>
                <a:latin typeface="+mj-lt"/>
                <a:ea typeface="+mj-ea"/>
                <a:cs typeface="+mj-cs"/>
              </a:rPr>
              <a:t> the </a:t>
            </a:r>
            <a:r>
              <a:rPr lang="fr-FR" sz="2400" b="1" dirty="0" err="1" smtClean="0">
                <a:solidFill>
                  <a:schemeClr val="tx2"/>
                </a:solidFill>
                <a:effectLst>
                  <a:outerShdw blurRad="31750" dist="25400" dir="5400000" algn="tl" rotWithShape="0">
                    <a:srgbClr val="000000">
                      <a:alpha val="25000"/>
                    </a:srgbClr>
                  </a:outerShdw>
                </a:effectLst>
                <a:latin typeface="+mj-lt"/>
                <a:ea typeface="+mj-ea"/>
                <a:cs typeface="+mj-cs"/>
              </a:rPr>
              <a:t>implementation</a:t>
            </a:r>
            <a:endParaRPr lang="fr-FR" sz="2400" b="1" dirty="0" smtClean="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heckerboard(across)">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checkerboard(across)">
                                      <p:cBhvr>
                                        <p:cTn id="21" dur="500"/>
                                        <p:tgtEl>
                                          <p:spTgt spid="3">
                                            <p:txEl>
                                              <p:pRg st="7" end="7"/>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checkerboard(across)">
                                      <p:cBhvr>
                                        <p:cTn id="24" dur="500"/>
                                        <p:tgtEl>
                                          <p:spTgt spid="3">
                                            <p:txEl>
                                              <p:pRg st="8" end="8"/>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checkerboard(across)">
                                      <p:cBhvr>
                                        <p:cTn id="27" dur="500"/>
                                        <p:tgtEl>
                                          <p:spTgt spid="3">
                                            <p:txEl>
                                              <p:pRg st="9" end="9"/>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0" dur="500"/>
                                        <p:tgtEl>
                                          <p:spTgt spid="3">
                                            <p:txEl>
                                              <p:pRg st="10" end="10"/>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33" dur="500"/>
                                        <p:tgtEl>
                                          <p:spTgt spid="3">
                                            <p:txEl>
                                              <p:pRg st="11" end="11"/>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36" dur="500"/>
                                        <p:tgtEl>
                                          <p:spTgt spid="3">
                                            <p:txEl>
                                              <p:pRg st="12" end="12"/>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39"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1631</TotalTime>
  <Words>2709</Words>
  <Application>Microsoft Office PowerPoint</Application>
  <PresentationFormat>On-screen Show (4:3)</PresentationFormat>
  <Paragraphs>318</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Rotonde</vt:lpstr>
      <vt:lpstr>PROJECT ECONOMIC AND SOCIAL INCLUSION OF WORKERS IN THE INFORMAL ECONOMY AND THEIR FAMILIES LIVING IN DEPRIVED AREAS OF 3 CITIES OF MADAGASCAR</vt:lpstr>
      <vt:lpstr>1. CONTEXT</vt:lpstr>
      <vt:lpstr>2. NEED BASED ANALYSIS</vt:lpstr>
      <vt:lpstr>3. METHODOLOGY</vt:lpstr>
      <vt:lpstr>4. IDENTIFYING AND REACHING TARGETED GROUPS </vt:lpstr>
      <vt:lpstr>PowerPoint Presentation</vt:lpstr>
      <vt:lpstr>PowerPoint Presentation</vt:lpstr>
      <vt:lpstr>PowerPoint Presentation</vt:lpstr>
      <vt:lpstr>PowerPoint Presentation</vt:lpstr>
      <vt:lpstr>PowerPoint Presentation</vt:lpstr>
      <vt:lpstr>5. LESSONS LEARNT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Economic and social inclusion of informal sector workers and their families – 3 cities of Madagascar</dc:title>
  <dc:creator>Mada</dc:creator>
  <cp:lastModifiedBy>ANTONUCCI Carla (DEVCO)</cp:lastModifiedBy>
  <cp:revision>140</cp:revision>
  <dcterms:modified xsi:type="dcterms:W3CDTF">2012-07-02T08:17:15Z</dcterms:modified>
</cp:coreProperties>
</file>