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
  </p:notesMasterIdLst>
  <p:handoutMasterIdLst>
    <p:handoutMasterId r:id="rId18"/>
  </p:handoutMasterIdLst>
  <p:sldIdLst>
    <p:sldId id="256" r:id="rId2"/>
    <p:sldId id="391" r:id="rId3"/>
    <p:sldId id="392" r:id="rId4"/>
    <p:sldId id="393" r:id="rId5"/>
    <p:sldId id="394" r:id="rId6"/>
    <p:sldId id="397" r:id="rId7"/>
    <p:sldId id="396" r:id="rId8"/>
    <p:sldId id="398" r:id="rId9"/>
    <p:sldId id="399" r:id="rId10"/>
    <p:sldId id="402" r:id="rId11"/>
    <p:sldId id="403" r:id="rId12"/>
    <p:sldId id="404" r:id="rId13"/>
    <p:sldId id="406" r:id="rId14"/>
    <p:sldId id="407" r:id="rId15"/>
    <p:sldId id="377" r:id="rId16"/>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8" autoAdjust="0"/>
    <p:restoredTop sz="91385" autoAdjust="0"/>
  </p:normalViewPr>
  <p:slideViewPr>
    <p:cSldViewPr>
      <p:cViewPr>
        <p:scale>
          <a:sx n="71" d="100"/>
          <a:sy n="71" d="100"/>
        </p:scale>
        <p:origin x="-42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1824" y="-120"/>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E1DBCA7C-32F6-41B9-98C2-F21903CC4DB3}" type="datetimeFigureOut">
              <a:rPr lang="en-US" smtClean="0"/>
              <a:pPr/>
              <a:t>7/2/2012</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745BFD0C-8D7C-4001-9E18-7B48248DD0EE}" type="slidenum">
              <a:rPr lang="en-US" smtClean="0"/>
              <a:pPr/>
              <a:t>‹#›</a:t>
            </a:fld>
            <a:endParaRPr lang="en-US"/>
          </a:p>
        </p:txBody>
      </p:sp>
    </p:spTree>
    <p:extLst>
      <p:ext uri="{BB962C8B-B14F-4D97-AF65-F5344CB8AC3E}">
        <p14:creationId xmlns:p14="http://schemas.microsoft.com/office/powerpoint/2010/main" val="2822383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defRPr sz="1200" dirty="0">
                <a:latin typeface="Arial" charset="0"/>
                <a:cs typeface="Arial" charset="0"/>
              </a:defRPr>
            </a:lvl1pPr>
          </a:lstStyle>
          <a:p>
            <a:pPr>
              <a:defRPr/>
            </a:pPr>
            <a:endParaRPr lang="en-US"/>
          </a:p>
        </p:txBody>
      </p:sp>
      <p:sp>
        <p:nvSpPr>
          <p:cNvPr id="11267" name="Rectangle 3"/>
          <p:cNvSpPr>
            <a:spLocks noGrp="1" noChangeArrowheads="1"/>
          </p:cNvSpPr>
          <p:nvPr>
            <p:ph type="dt" idx="1"/>
          </p:nvPr>
        </p:nvSpPr>
        <p:spPr bwMode="auto">
          <a:xfrm>
            <a:off x="3939466"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a:defRPr sz="1200" dirty="0">
                <a:latin typeface="Arial" charset="0"/>
                <a:cs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95484" y="4421823"/>
            <a:ext cx="5563870" cy="418909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42029"/>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defRPr sz="1200" dirty="0">
                <a:latin typeface="Arial" charset="0"/>
                <a:cs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939466" y="8842029"/>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a:defRPr sz="1200">
                <a:latin typeface="Arial" charset="0"/>
                <a:cs typeface="Arial" charset="0"/>
              </a:defRPr>
            </a:lvl1pPr>
          </a:lstStyle>
          <a:p>
            <a:pPr>
              <a:defRPr/>
            </a:pPr>
            <a:fld id="{8C5E4B89-321A-4072-B9C4-3905FB6AB926}" type="slidenum">
              <a:rPr lang="en-US"/>
              <a:pPr>
                <a:defRPr/>
              </a:pPr>
              <a:t>‹#›</a:t>
            </a:fld>
            <a:endParaRPr lang="en-US" dirty="0"/>
          </a:p>
        </p:txBody>
      </p:sp>
    </p:spTree>
    <p:extLst>
      <p:ext uri="{BB962C8B-B14F-4D97-AF65-F5344CB8AC3E}">
        <p14:creationId xmlns:p14="http://schemas.microsoft.com/office/powerpoint/2010/main" val="32074073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5E4B89-321A-4072-B9C4-3905FB6AB926}" type="slidenum">
              <a:rPr lang="en-US" smtClean="0"/>
              <a:pPr>
                <a:defRPr/>
              </a:pPr>
              <a:t>13</a:t>
            </a:fld>
            <a:endParaRPr lang="en-US" dirty="0"/>
          </a:p>
        </p:txBody>
      </p:sp>
    </p:spTree>
    <p:extLst>
      <p:ext uri="{BB962C8B-B14F-4D97-AF65-F5344CB8AC3E}">
        <p14:creationId xmlns:p14="http://schemas.microsoft.com/office/powerpoint/2010/main" val="253114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58369D-92FD-457C-A9E6-C07D579A82A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CD1516-C292-4A9E-B2EC-4074523F787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08B070-B4FD-4F7B-89FD-7E826CCBA2E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157CFC-FC98-4BBA-ADA3-EF1E093E5F6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0F9717-395E-4172-A121-F051E15142E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9D0EC5-59AF-48B4-9E02-89C044C2DFE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DABD11-41F7-459B-BDC6-F7B7765B647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868D08-4EE9-4930-8513-FDB3C3EDCEC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7F00CFA-B03A-41A3-8BA7-43CE7E41218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8722C5-1367-49C5-AE75-C9D82504693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22DBEE-ED0C-4AB4-A872-72C0978CF54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cs typeface="Arial" charset="0"/>
              </a:defRPr>
            </a:lvl1pPr>
          </a:lstStyle>
          <a:p>
            <a:pPr>
              <a:defRPr/>
            </a:pPr>
            <a:endParaRPr lang="en-US"/>
          </a:p>
        </p:txBody>
      </p:sp>
      <p:sp>
        <p:nvSpPr>
          <p:cNvPr id="77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cs typeface="Arial" charset="0"/>
              </a:defRPr>
            </a:lvl1pPr>
          </a:lstStyle>
          <a:p>
            <a:pPr>
              <a:defRPr/>
            </a:pPr>
            <a:endParaRPr lang="en-US"/>
          </a:p>
        </p:txBody>
      </p:sp>
      <p:sp>
        <p:nvSpPr>
          <p:cNvPr id="77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2858AA97-CCD6-40E9-B6A9-2FE6DB0F3B3A}" type="slidenum">
              <a:rPr lang="en-US"/>
              <a:pPr>
                <a:defRPr/>
              </a:pPr>
              <a:t>‹#›</a:t>
            </a:fld>
            <a:endParaRPr lang="en-US" dirty="0"/>
          </a:p>
        </p:txBody>
      </p:sp>
      <p:pic>
        <p:nvPicPr>
          <p:cNvPr id="1031" name="Picture 7" descr="AA_Logotype100_CMYK"/>
          <p:cNvPicPr>
            <a:picLocks noChangeAspect="1" noChangeArrowheads="1"/>
          </p:cNvPicPr>
          <p:nvPr/>
        </p:nvPicPr>
        <p:blipFill>
          <a:blip r:embed="rId13"/>
          <a:srcRect/>
          <a:stretch>
            <a:fillRect/>
          </a:stretch>
        </p:blipFill>
        <p:spPr bwMode="auto">
          <a:xfrm>
            <a:off x="5184775" y="6029325"/>
            <a:ext cx="3959225" cy="828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hyperlink" Target="http://www.sspdc.org.pk/" TargetMode="External"/><Relationship Id="rId2" Type="http://schemas.openxmlformats.org/officeDocument/2006/relationships/hyperlink" Target="http://www.spdw.org/" TargetMode="External"/><Relationship Id="rId1" Type="http://schemas.openxmlformats.org/officeDocument/2006/relationships/slideLayout" Target="../slideLayouts/slideLayout2.xml"/><Relationship Id="rId6" Type="http://schemas.openxmlformats.org/officeDocument/2006/relationships/hyperlink" Target="http://modelbrickkiln.com/wp-content/uploads/2012/06/Story-of-change-Legal-aid-support12.pdf" TargetMode="External"/><Relationship Id="rId5" Type="http://schemas.openxmlformats.org/officeDocument/2006/relationships/hyperlink" Target="http://spdw.org/index_files/Page1438.htm" TargetMode="External"/><Relationship Id="rId4" Type="http://schemas.openxmlformats.org/officeDocument/2006/relationships/hyperlink" Target="http://www.modelbrickkiln.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qaisar.khan\Desktop\Sorted Pics with Captions\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Grp="1" noChangeArrowheads="1"/>
          </p:cNvSpPr>
          <p:nvPr>
            <p:ph type="ctrTitle"/>
          </p:nvPr>
        </p:nvSpPr>
        <p:spPr>
          <a:xfrm>
            <a:off x="323528" y="3810000"/>
            <a:ext cx="8820472" cy="1470025"/>
          </a:xfrm>
        </p:spPr>
        <p:txBody>
          <a:bodyPr/>
          <a:lstStyle/>
          <a:p>
            <a:r>
              <a:rPr lang="en-US" sz="2800" b="1" dirty="0" smtClean="0">
                <a:solidFill>
                  <a:srgbClr val="FF0000"/>
                </a:solidFill>
                <a:latin typeface="Times New Roman" pitchFamily="18" charset="0"/>
                <a:cs typeface="Times New Roman" pitchFamily="18" charset="0"/>
              </a:rPr>
              <a:t>Support social protection and decent work of</a:t>
            </a:r>
            <a:br>
              <a:rPr lang="en-US" sz="2800" b="1" dirty="0" smtClean="0">
                <a:solidFill>
                  <a:srgbClr val="FF0000"/>
                </a:solidFill>
                <a:latin typeface="Times New Roman" pitchFamily="18" charset="0"/>
                <a:cs typeface="Times New Roman" pitchFamily="18" charset="0"/>
              </a:rPr>
            </a:br>
            <a:r>
              <a:rPr lang="en-US" sz="2800" b="1" dirty="0" smtClean="0">
                <a:solidFill>
                  <a:srgbClr val="FF0000"/>
                </a:solidFill>
                <a:latin typeface="Times New Roman" pitchFamily="18" charset="0"/>
                <a:cs typeface="Times New Roman" pitchFamily="18" charset="0"/>
              </a:rPr>
              <a:t>brick kiln workers and bonded </a:t>
            </a:r>
            <a:r>
              <a:rPr lang="en-US" sz="2800" b="1" dirty="0" err="1" smtClean="0">
                <a:solidFill>
                  <a:srgbClr val="FF0000"/>
                </a:solidFill>
                <a:latin typeface="Times New Roman" pitchFamily="18" charset="0"/>
                <a:cs typeface="Times New Roman" pitchFamily="18" charset="0"/>
              </a:rPr>
              <a:t>labourers</a:t>
            </a:r>
            <a:r>
              <a:rPr lang="en-US" sz="2800" b="1" dirty="0" smtClean="0">
                <a:solidFill>
                  <a:srgbClr val="FF0000"/>
                </a:solidFill>
                <a:latin typeface="Times New Roman" pitchFamily="18" charset="0"/>
                <a:cs typeface="Times New Roman" pitchFamily="18" charset="0"/>
              </a:rPr>
              <a:t> in</a:t>
            </a:r>
            <a:br>
              <a:rPr lang="en-US" sz="2800" b="1" dirty="0" smtClean="0">
                <a:solidFill>
                  <a:srgbClr val="FF0000"/>
                </a:solidFill>
                <a:latin typeface="Times New Roman" pitchFamily="18" charset="0"/>
                <a:cs typeface="Times New Roman" pitchFamily="18" charset="0"/>
              </a:rPr>
            </a:br>
            <a:r>
              <a:rPr lang="en-US" sz="2800" b="1" dirty="0" smtClean="0">
                <a:solidFill>
                  <a:srgbClr val="FF0000"/>
                </a:solidFill>
                <a:latin typeface="Times New Roman" pitchFamily="18" charset="0"/>
                <a:cs typeface="Times New Roman" pitchFamily="18" charset="0"/>
              </a:rPr>
              <a:t>Pakistan</a:t>
            </a:r>
          </a:p>
        </p:txBody>
      </p:sp>
      <p:sp>
        <p:nvSpPr>
          <p:cNvPr id="14339" name="Subtitle 4"/>
          <p:cNvSpPr>
            <a:spLocks noGrp="1"/>
          </p:cNvSpPr>
          <p:nvPr>
            <p:ph type="subTitle" idx="1"/>
          </p:nvPr>
        </p:nvSpPr>
        <p:spPr>
          <a:xfrm>
            <a:off x="1371600" y="5257800"/>
            <a:ext cx="6557963" cy="709612"/>
          </a:xfrm>
        </p:spPr>
        <p:txBody>
          <a:bodyPr/>
          <a:lstStyle/>
          <a:p>
            <a:r>
              <a:rPr lang="en-US" b="1" dirty="0" smtClean="0">
                <a:solidFill>
                  <a:srgbClr val="FF0000"/>
                </a:solidFill>
                <a:latin typeface="Times New Roman" pitchFamily="18" charset="0"/>
                <a:cs typeface="Times New Roman" pitchFamily="18" charset="0"/>
              </a:rPr>
              <a:t> Funded by: European Union</a:t>
            </a:r>
          </a:p>
        </p:txBody>
      </p:sp>
      <p:pic>
        <p:nvPicPr>
          <p:cNvPr id="14340" name="Picture 4" descr="AA_Logotype100_CMYK"/>
          <p:cNvPicPr>
            <a:picLocks noChangeAspect="1" noChangeArrowheads="1"/>
          </p:cNvPicPr>
          <p:nvPr/>
        </p:nvPicPr>
        <p:blipFill>
          <a:blip r:embed="rId3"/>
          <a:srcRect/>
          <a:stretch>
            <a:fillRect/>
          </a:stretch>
        </p:blipFill>
        <p:spPr bwMode="auto">
          <a:xfrm>
            <a:off x="5184775" y="6029325"/>
            <a:ext cx="3959225" cy="828675"/>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2800" dirty="0" smtClean="0">
                <a:latin typeface="Times New Roman" pitchFamily="18" charset="0"/>
                <a:cs typeface="Times New Roman" pitchFamily="18" charset="0"/>
              </a:rPr>
              <a:t>Overall progress of the Project during one year implementation process</a:t>
            </a:r>
          </a:p>
        </p:txBody>
      </p:sp>
      <p:sp>
        <p:nvSpPr>
          <p:cNvPr id="18434" name="Content Placeholder 2"/>
          <p:cNvSpPr>
            <a:spLocks noGrp="1"/>
          </p:cNvSpPr>
          <p:nvPr>
            <p:ph idx="1"/>
          </p:nvPr>
        </p:nvSpPr>
        <p:spPr>
          <a:xfrm>
            <a:off x="539552" y="1340768"/>
            <a:ext cx="8229600" cy="4525963"/>
          </a:xfrm>
        </p:spPr>
        <p:txBody>
          <a:bodyPr/>
          <a:lstStyle/>
          <a:p>
            <a:pPr marL="0" lvl="0" indent="0" algn="just">
              <a:buNone/>
            </a:pPr>
            <a:endParaRPr lang="en-US" sz="1800" u="sng" dirty="0" smtClean="0">
              <a:latin typeface="Times New Roman" pitchFamily="18" charset="0"/>
              <a:cs typeface="Times New Roman" pitchFamily="18" charset="0"/>
            </a:endParaRPr>
          </a:p>
          <a:p>
            <a:pPr marL="0" indent="0" algn="just">
              <a:buNone/>
            </a:pPr>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project achieved its </a:t>
            </a:r>
            <a:r>
              <a:rPr lang="en-US" sz="1800" dirty="0" smtClean="0">
                <a:latin typeface="Times New Roman" pitchFamily="18" charset="0"/>
                <a:cs typeface="Times New Roman" pitchFamily="18" charset="0"/>
              </a:rPr>
              <a:t>intended outputs </a:t>
            </a:r>
            <a:r>
              <a:rPr lang="en-US" sz="1800" dirty="0">
                <a:latin typeface="Times New Roman" pitchFamily="18" charset="0"/>
                <a:cs typeface="Times New Roman" pitchFamily="18" charset="0"/>
              </a:rPr>
              <a:t>through establishing a multipronged approach of </a:t>
            </a:r>
            <a:r>
              <a:rPr lang="en-US" sz="1800" dirty="0" smtClean="0">
                <a:latin typeface="Times New Roman" pitchFamily="18" charset="0"/>
                <a:cs typeface="Times New Roman" pitchFamily="18" charset="0"/>
              </a:rPr>
              <a:t>mobilization; </a:t>
            </a:r>
            <a:r>
              <a:rPr lang="en-US" sz="1800" dirty="0">
                <a:latin typeface="Times New Roman" pitchFamily="18" charset="0"/>
                <a:cs typeface="Times New Roman" pitchFamily="18" charset="0"/>
              </a:rPr>
              <a:t>and a series of activities were carried out in line with the project document, which </a:t>
            </a:r>
            <a:r>
              <a:rPr lang="en-US" sz="1800" dirty="0" smtClean="0">
                <a:latin typeface="Times New Roman" pitchFamily="18" charset="0"/>
                <a:cs typeface="Times New Roman" pitchFamily="18" charset="0"/>
              </a:rPr>
              <a:t>included </a:t>
            </a:r>
            <a:r>
              <a:rPr lang="en-US" sz="1800" dirty="0">
                <a:latin typeface="Times New Roman" pitchFamily="18" charset="0"/>
                <a:cs typeface="Times New Roman" pitchFamily="18" charset="0"/>
              </a:rPr>
              <a:t>mobilization and </a:t>
            </a:r>
            <a:r>
              <a:rPr lang="en-US" sz="1800" dirty="0" smtClean="0">
                <a:latin typeface="Times New Roman" pitchFamily="18" charset="0"/>
                <a:cs typeface="Times New Roman" pitchFamily="18" charset="0"/>
              </a:rPr>
              <a:t>advocacy of brick kiln workers, owners and key stakeholders </a:t>
            </a:r>
            <a:r>
              <a:rPr lang="en-US" sz="1800" dirty="0">
                <a:latin typeface="Times New Roman" pitchFamily="18" charset="0"/>
                <a:cs typeface="Times New Roman" pitchFamily="18" charset="0"/>
              </a:rPr>
              <a:t>on the issue</a:t>
            </a:r>
            <a:r>
              <a:rPr lang="en-US" sz="1800" dirty="0" smtClean="0">
                <a:latin typeface="Times New Roman" pitchFamily="18" charset="0"/>
                <a:cs typeface="Times New Roman" pitchFamily="18" charset="0"/>
              </a:rPr>
              <a:t>;</a:t>
            </a:r>
          </a:p>
          <a:p>
            <a:pPr marL="0" indent="0" algn="just">
              <a:buNone/>
            </a:pPr>
            <a:endParaRPr lang="en-US" sz="1800" dirty="0">
              <a:latin typeface="Times New Roman" pitchFamily="18" charset="0"/>
              <a:cs typeface="Times New Roman" pitchFamily="18" charset="0"/>
            </a:endParaRPr>
          </a:p>
          <a:p>
            <a:pPr lvl="0" algn="just"/>
            <a:r>
              <a:rPr lang="en-US" sz="1800" dirty="0">
                <a:latin typeface="Times New Roman" pitchFamily="18" charset="0"/>
                <a:cs typeface="Times New Roman" pitchFamily="18" charset="0"/>
              </a:rPr>
              <a:t>leading from the awareness raising of brick kiln workers through corner meetings, broad based community meetings (BBCM), discussions, presentation of documentaries, dissemination of brochures on the issue in local languages,  TV and Radio programs</a:t>
            </a:r>
            <a:r>
              <a:rPr lang="en-US" sz="1800" dirty="0" smtClean="0">
                <a:latin typeface="Times New Roman" pitchFamily="18" charset="0"/>
                <a:cs typeface="Times New Roman" pitchFamily="18" charset="0"/>
              </a:rPr>
              <a:t>;</a:t>
            </a:r>
          </a:p>
          <a:p>
            <a:pPr marL="0" lvl="0" indent="0" algn="just">
              <a:buNone/>
            </a:pPr>
            <a:endParaRPr lang="en-US" sz="1800" dirty="0">
              <a:latin typeface="Times New Roman" pitchFamily="18" charset="0"/>
              <a:cs typeface="Times New Roman" pitchFamily="18" charset="0"/>
            </a:endParaRPr>
          </a:p>
          <a:p>
            <a:pPr lvl="0" algn="just"/>
            <a:r>
              <a:rPr lang="en-US" sz="1800" dirty="0">
                <a:latin typeface="Times New Roman" pitchFamily="18" charset="0"/>
                <a:cs typeface="Times New Roman" pitchFamily="18" charset="0"/>
              </a:rPr>
              <a:t>strong coordination with key government departments including </a:t>
            </a:r>
            <a:r>
              <a:rPr lang="en-US" sz="1800" dirty="0" err="1">
                <a:latin typeface="Times New Roman" pitchFamily="18" charset="0"/>
                <a:cs typeface="Times New Roman" pitchFamily="18" charset="0"/>
              </a:rPr>
              <a:t>Labour</a:t>
            </a:r>
            <a:r>
              <a:rPr lang="en-US" sz="1800" dirty="0">
                <a:latin typeface="Times New Roman" pitchFamily="18" charset="0"/>
                <a:cs typeface="Times New Roman" pitchFamily="18" charset="0"/>
              </a:rPr>
              <a:t>, police, education, health, employees social security institutions in Sindh and Punjab; brick kiln owners association and federations; like-minded actors through meetings, consultations and seminars;</a:t>
            </a:r>
          </a:p>
          <a:p>
            <a:pPr marL="0" lvl="0" indent="0" algn="just">
              <a:buNone/>
            </a:pPr>
            <a:endParaRPr lang="en-US" sz="1800" u="sng" dirty="0">
              <a:latin typeface="Times New Roman" pitchFamily="18" charset="0"/>
              <a:cs typeface="Times New Roman" pitchFamily="18" charset="0"/>
            </a:endParaRPr>
          </a:p>
        </p:txBody>
      </p:sp>
    </p:spTree>
    <p:extLst>
      <p:ext uri="{BB962C8B-B14F-4D97-AF65-F5344CB8AC3E}">
        <p14:creationId xmlns:p14="http://schemas.microsoft.com/office/powerpoint/2010/main" val="1129875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2800" dirty="0" smtClean="0">
                <a:latin typeface="Times New Roman" pitchFamily="18" charset="0"/>
                <a:cs typeface="Times New Roman" pitchFamily="18" charset="0"/>
              </a:rPr>
              <a:t>Overall progress of the Project during one year implementation process</a:t>
            </a:r>
          </a:p>
        </p:txBody>
      </p:sp>
      <p:sp>
        <p:nvSpPr>
          <p:cNvPr id="18434" name="Content Placeholder 2"/>
          <p:cNvSpPr>
            <a:spLocks noGrp="1"/>
          </p:cNvSpPr>
          <p:nvPr>
            <p:ph idx="1"/>
          </p:nvPr>
        </p:nvSpPr>
        <p:spPr>
          <a:xfrm>
            <a:off x="539552" y="1340768"/>
            <a:ext cx="8229600" cy="4525963"/>
          </a:xfrm>
        </p:spPr>
        <p:txBody>
          <a:bodyPr/>
          <a:lstStyle/>
          <a:p>
            <a:pPr lvl="0" algn="just"/>
            <a:endParaRPr lang="en-US"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60 </a:t>
            </a:r>
            <a:r>
              <a:rPr lang="en-US" sz="2000" dirty="0">
                <a:latin typeface="Times New Roman" pitchFamily="18" charset="0"/>
                <a:cs typeface="Times New Roman" pitchFamily="18" charset="0"/>
              </a:rPr>
              <a:t>Brick kilns identified and selected for project interventions after conducting surveys in these districts</a:t>
            </a:r>
            <a:r>
              <a:rPr lang="en-US" sz="2000" dirty="0" smtClean="0">
                <a:latin typeface="Times New Roman" pitchFamily="18" charset="0"/>
                <a:cs typeface="Times New Roman" pitchFamily="18" charset="0"/>
              </a:rPr>
              <a:t>;</a:t>
            </a:r>
          </a:p>
          <a:p>
            <a:pPr marL="0" lvl="0" indent="0" algn="just">
              <a:buNone/>
            </a:pPr>
            <a:endParaRPr lang="en-US" sz="2000" dirty="0">
              <a:latin typeface="Times New Roman" pitchFamily="18" charset="0"/>
              <a:cs typeface="Times New Roman" pitchFamily="18" charset="0"/>
            </a:endParaRPr>
          </a:p>
          <a:p>
            <a:pPr lvl="0" algn="just"/>
            <a:r>
              <a:rPr lang="en-US" sz="2000" dirty="0">
                <a:latin typeface="Times New Roman" pitchFamily="18" charset="0"/>
                <a:cs typeface="Times New Roman" pitchFamily="18" charset="0"/>
              </a:rPr>
              <a:t>Minimum wages PKR. 517/1000 bricks implemented in Punjab province of Pakistan</a:t>
            </a:r>
            <a:r>
              <a:rPr lang="en-US" sz="2000" dirty="0" smtClean="0">
                <a:latin typeface="Times New Roman" pitchFamily="18" charset="0"/>
                <a:cs typeface="Times New Roman" pitchFamily="18" charset="0"/>
              </a:rPr>
              <a:t>;</a:t>
            </a:r>
          </a:p>
          <a:p>
            <a:pPr marL="0" lvl="0" indent="0" algn="just">
              <a:buNone/>
            </a:pPr>
            <a:endParaRPr lang="en-US" sz="2000" dirty="0">
              <a:latin typeface="Times New Roman" pitchFamily="18" charset="0"/>
              <a:cs typeface="Times New Roman" pitchFamily="18" charset="0"/>
            </a:endParaRPr>
          </a:p>
          <a:p>
            <a:pPr lvl="0" algn="just"/>
            <a:r>
              <a:rPr lang="en-US" sz="2000" dirty="0" err="1">
                <a:latin typeface="Times New Roman" pitchFamily="18" charset="0"/>
                <a:cs typeface="Times New Roman" pitchFamily="18" charset="0"/>
              </a:rPr>
              <a:t>Labour</a:t>
            </a:r>
            <a:r>
              <a:rPr lang="en-US" sz="2000" dirty="0">
                <a:latin typeface="Times New Roman" pitchFamily="18" charset="0"/>
                <a:cs typeface="Times New Roman" pitchFamily="18" charset="0"/>
              </a:rPr>
              <a:t> inspection restored in Punjab province of Pakistan after 10 years</a:t>
            </a:r>
            <a:r>
              <a:rPr lang="en-US" sz="2000" dirty="0" smtClean="0">
                <a:latin typeface="Times New Roman" pitchFamily="18" charset="0"/>
                <a:cs typeface="Times New Roman" pitchFamily="18" charset="0"/>
              </a:rPr>
              <a:t>;</a:t>
            </a:r>
          </a:p>
          <a:p>
            <a:pPr marL="0" lvl="0" indent="0" algn="just">
              <a:buNone/>
            </a:pPr>
            <a:endParaRPr lang="en-US" sz="2000" dirty="0">
              <a:latin typeface="Times New Roman" pitchFamily="18" charset="0"/>
              <a:cs typeface="Times New Roman" pitchFamily="18" charset="0"/>
            </a:endParaRPr>
          </a:p>
          <a:p>
            <a:pPr lvl="0" algn="just"/>
            <a:r>
              <a:rPr lang="en-US" sz="2000" dirty="0">
                <a:latin typeface="Times New Roman" pitchFamily="18" charset="0"/>
                <a:cs typeface="Times New Roman" pitchFamily="18" charset="0"/>
              </a:rPr>
              <a:t>Police Anti-bonded </a:t>
            </a:r>
            <a:r>
              <a:rPr lang="en-US" sz="2000" dirty="0" err="1">
                <a:latin typeface="Times New Roman" pitchFamily="18" charset="0"/>
                <a:cs typeface="Times New Roman" pitchFamily="18" charset="0"/>
              </a:rPr>
              <a:t>labour</a:t>
            </a:r>
            <a:r>
              <a:rPr lang="en-US" sz="2000" dirty="0">
                <a:latin typeface="Times New Roman" pitchFamily="18" charset="0"/>
                <a:cs typeface="Times New Roman" pitchFamily="18" charset="0"/>
              </a:rPr>
              <a:t> cells established in collaboration with Police department for provision of immediate legal aid services to brick kiln workers in Hyderabad and </a:t>
            </a:r>
            <a:r>
              <a:rPr lang="en-US" sz="2000" dirty="0" err="1">
                <a:latin typeface="Times New Roman" pitchFamily="18" charset="0"/>
                <a:cs typeface="Times New Roman" pitchFamily="18" charset="0"/>
              </a:rPr>
              <a:t>Tando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Allahyar</a:t>
            </a:r>
            <a:r>
              <a:rPr lang="en-US" sz="2000" dirty="0">
                <a:latin typeface="Times New Roman" pitchFamily="18" charset="0"/>
                <a:cs typeface="Times New Roman" pitchFamily="18" charset="0"/>
              </a:rPr>
              <a:t> district of Sindh province of Pakistan</a:t>
            </a:r>
            <a:r>
              <a:rPr lang="en-US" sz="2000" dirty="0" smtClean="0">
                <a:latin typeface="Times New Roman" pitchFamily="18" charset="0"/>
                <a:cs typeface="Times New Roman" pitchFamily="18" charset="0"/>
              </a:rPr>
              <a:t>;</a:t>
            </a:r>
          </a:p>
          <a:p>
            <a:pPr marL="0" lvl="0" indent="0" algn="just">
              <a:buNone/>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685883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2800" dirty="0" smtClean="0">
                <a:latin typeface="Times New Roman" pitchFamily="18" charset="0"/>
                <a:cs typeface="Times New Roman" pitchFamily="18" charset="0"/>
              </a:rPr>
              <a:t>Overall progress of the Project during one year implementation process</a:t>
            </a:r>
          </a:p>
        </p:txBody>
      </p:sp>
      <p:sp>
        <p:nvSpPr>
          <p:cNvPr id="18434" name="Content Placeholder 2"/>
          <p:cNvSpPr>
            <a:spLocks noGrp="1"/>
          </p:cNvSpPr>
          <p:nvPr>
            <p:ph idx="1"/>
          </p:nvPr>
        </p:nvSpPr>
        <p:spPr>
          <a:xfrm>
            <a:off x="539552" y="1493837"/>
            <a:ext cx="8229600" cy="4525963"/>
          </a:xfrm>
        </p:spPr>
        <p:txBody>
          <a:bodyPr/>
          <a:lstStyle/>
          <a:p>
            <a:pPr marL="0" lvl="0" indent="0" algn="just">
              <a:buNone/>
            </a:pPr>
            <a:endParaRPr lang="en-US" sz="10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District </a:t>
            </a:r>
            <a:r>
              <a:rPr lang="en-US" sz="2400" dirty="0">
                <a:latin typeface="Times New Roman" pitchFamily="18" charset="0"/>
                <a:cs typeface="Times New Roman" pitchFamily="18" charset="0"/>
              </a:rPr>
              <a:t>Vigilance Committees (DVCs) reactivated and notified in the 6 target districts of Sindh and Punjab;</a:t>
            </a:r>
          </a:p>
          <a:p>
            <a:pPr marL="0" lvl="0" indent="0" algn="just">
              <a:buNone/>
            </a:pPr>
            <a:endParaRPr lang="en-US" sz="1000" dirty="0">
              <a:latin typeface="Times New Roman" pitchFamily="18" charset="0"/>
              <a:cs typeface="Times New Roman" pitchFamily="18" charset="0"/>
            </a:endParaRPr>
          </a:p>
          <a:p>
            <a:pPr lvl="0" algn="just"/>
            <a:r>
              <a:rPr lang="en-US" sz="2400" dirty="0">
                <a:latin typeface="Times New Roman" pitchFamily="18" charset="0"/>
                <a:cs typeface="Times New Roman" pitchFamily="18" charset="0"/>
              </a:rPr>
              <a:t>10 trade unions established in line with project targets</a:t>
            </a:r>
            <a:r>
              <a:rPr lang="en-US" sz="2400" dirty="0" smtClean="0">
                <a:latin typeface="Times New Roman" pitchFamily="18" charset="0"/>
                <a:cs typeface="Times New Roman" pitchFamily="18" charset="0"/>
              </a:rPr>
              <a:t>;</a:t>
            </a:r>
          </a:p>
          <a:p>
            <a:pPr lvl="0" algn="just"/>
            <a:endParaRPr lang="en-US" sz="10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16 cases of brick kiln workers resolved through the first court decision;</a:t>
            </a:r>
          </a:p>
          <a:p>
            <a:pPr marL="0" lvl="0" indent="0" algn="just">
              <a:buNone/>
            </a:pPr>
            <a:endParaRPr lang="en-US" sz="10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120 Community groups (60 male, 60 female) formed within these brick kilns;</a:t>
            </a:r>
          </a:p>
          <a:p>
            <a:pPr lvl="0" algn="just"/>
            <a:endParaRPr lang="en-US" sz="2400" dirty="0" smtClean="0">
              <a:latin typeface="Times New Roman" pitchFamily="18" charset="0"/>
              <a:cs typeface="Times New Roman" pitchFamily="18" charset="0"/>
            </a:endParaRPr>
          </a:p>
          <a:p>
            <a:pPr marL="0" lvl="0" indent="0" algn="just">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243114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2800" dirty="0" smtClean="0">
                <a:latin typeface="Times New Roman" pitchFamily="18" charset="0"/>
                <a:cs typeface="Times New Roman" pitchFamily="18" charset="0"/>
              </a:rPr>
              <a:t>Photo Gallery</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556792"/>
            <a:ext cx="4176464" cy="3960440"/>
          </a:xfrm>
        </p:spPr>
      </p:pic>
      <p:sp>
        <p:nvSpPr>
          <p:cNvPr id="3" name="Rectangle 2"/>
          <p:cNvSpPr/>
          <p:nvPr/>
        </p:nvSpPr>
        <p:spPr>
          <a:xfrm>
            <a:off x="395536" y="5517232"/>
            <a:ext cx="417646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95000"/>
                    <a:lumOff val="5000"/>
                  </a:schemeClr>
                </a:solidFill>
              </a:rPr>
              <a:t>NADRA mobile vans register women brick kiln workers for </a:t>
            </a:r>
            <a:r>
              <a:rPr lang="en-US" sz="1200" dirty="0" err="1" smtClean="0">
                <a:solidFill>
                  <a:schemeClr val="tx2">
                    <a:lumMod val="95000"/>
                    <a:lumOff val="5000"/>
                  </a:schemeClr>
                </a:solidFill>
              </a:rPr>
              <a:t>Computerised</a:t>
            </a:r>
            <a:r>
              <a:rPr lang="en-US" sz="1200" dirty="0" smtClean="0">
                <a:solidFill>
                  <a:schemeClr val="tx2">
                    <a:lumMod val="95000"/>
                    <a:lumOff val="5000"/>
                  </a:schemeClr>
                </a:solidFill>
              </a:rPr>
              <a:t> National Identity Cards (CNICs)</a:t>
            </a:r>
            <a:endParaRPr lang="en-US" sz="1200" dirty="0">
              <a:solidFill>
                <a:schemeClr val="tx2">
                  <a:lumMod val="95000"/>
                  <a:lumOff val="5000"/>
                </a:schemeClr>
              </a:solidFill>
            </a:endParaRP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0289" y="1433908"/>
            <a:ext cx="4139332" cy="4083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563157" y="5491112"/>
            <a:ext cx="4176464" cy="458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95000"/>
                    <a:lumOff val="5000"/>
                  </a:schemeClr>
                </a:solidFill>
              </a:rPr>
              <a:t>Women brick kiln worker pump water from hand pumps installed under EU Brick Kiln Project</a:t>
            </a:r>
            <a:endParaRPr lang="en-US" sz="1200" dirty="0">
              <a:solidFill>
                <a:schemeClr val="tx2">
                  <a:lumMod val="95000"/>
                  <a:lumOff val="5000"/>
                </a:schemeClr>
              </a:solidFill>
            </a:endParaRPr>
          </a:p>
        </p:txBody>
      </p:sp>
    </p:spTree>
    <p:extLst>
      <p:ext uri="{BB962C8B-B14F-4D97-AF65-F5344CB8AC3E}">
        <p14:creationId xmlns:p14="http://schemas.microsoft.com/office/powerpoint/2010/main" val="3853675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2800" dirty="0" smtClean="0">
                <a:latin typeface="Times New Roman" pitchFamily="18" charset="0"/>
                <a:cs typeface="Times New Roman" pitchFamily="18" charset="0"/>
              </a:rPr>
              <a:t>Photo Gallery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3" y="1052736"/>
            <a:ext cx="913427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descr="http://www.spdw.org/index_files/image145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 y="3979599"/>
            <a:ext cx="3305175" cy="24765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59433" y="3321858"/>
            <a:ext cx="6015757" cy="646331"/>
          </a:xfrm>
          <a:prstGeom prst="rect">
            <a:avLst/>
          </a:prstGeom>
          <a:noFill/>
        </p:spPr>
        <p:txBody>
          <a:bodyPr wrap="square" rtlCol="0">
            <a:spAutoFit/>
          </a:bodyPr>
          <a:lstStyle/>
          <a:p>
            <a:r>
              <a:rPr lang="en-US" b="1" dirty="0" smtClean="0"/>
              <a:t>Police Anti-bonded </a:t>
            </a:r>
            <a:r>
              <a:rPr lang="en-US" b="1" dirty="0" err="1" smtClean="0"/>
              <a:t>labour</a:t>
            </a:r>
            <a:r>
              <a:rPr lang="en-US" b="1" dirty="0" smtClean="0"/>
              <a:t> cell established under EU Brick Kiln Project in Hyderabad of Sindh Province</a:t>
            </a:r>
            <a:endParaRPr lang="en-US" b="1" dirty="0"/>
          </a:p>
        </p:txBody>
      </p:sp>
      <p:sp>
        <p:nvSpPr>
          <p:cNvPr id="7" name="Rectangle 6"/>
          <p:cNvSpPr/>
          <p:nvPr/>
        </p:nvSpPr>
        <p:spPr>
          <a:xfrm>
            <a:off x="9723" y="6165304"/>
            <a:ext cx="3305175"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95000"/>
                    <a:lumOff val="5000"/>
                  </a:schemeClr>
                </a:solidFill>
              </a:rPr>
              <a:t>Meeting with Secretary </a:t>
            </a:r>
            <a:r>
              <a:rPr lang="en-US" sz="1200" dirty="0" err="1" smtClean="0">
                <a:solidFill>
                  <a:schemeClr val="tx2">
                    <a:lumMod val="95000"/>
                    <a:lumOff val="5000"/>
                  </a:schemeClr>
                </a:solidFill>
              </a:rPr>
              <a:t>labour</a:t>
            </a:r>
            <a:r>
              <a:rPr lang="en-US" sz="1200" dirty="0" smtClean="0">
                <a:solidFill>
                  <a:schemeClr val="tx2">
                    <a:lumMod val="95000"/>
                    <a:lumOff val="5000"/>
                  </a:schemeClr>
                </a:solidFill>
              </a:rPr>
              <a:t> Punjab and DG Punjab Social Security institution for provision of Social Security Cards to brick kiln workers</a:t>
            </a:r>
            <a:endParaRPr lang="en-US" sz="1200" dirty="0">
              <a:solidFill>
                <a:schemeClr val="tx2">
                  <a:lumMod val="95000"/>
                  <a:lumOff val="5000"/>
                </a:schemeClr>
              </a:solidFill>
            </a:endParaRPr>
          </a:p>
        </p:txBody>
      </p:sp>
      <p:pic>
        <p:nvPicPr>
          <p:cNvPr id="5127" name="Picture 7" descr="C:\Users\qaisar.khan\Desktop\Sorted Pics with Captions\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466" y="3976836"/>
            <a:ext cx="5689030" cy="2476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347466" y="6456100"/>
            <a:ext cx="5689030" cy="401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 view of Brick kiln workers rally for minimum wages and social </a:t>
            </a:r>
            <a:r>
              <a:rPr lang="en-US" sz="1400" dirty="0" err="1" smtClean="0">
                <a:solidFill>
                  <a:schemeClr val="tx1"/>
                </a:solidFill>
              </a:rPr>
              <a:t>secuirty</a:t>
            </a:r>
            <a:r>
              <a:rPr lang="en-US" sz="1400" dirty="0" smtClean="0">
                <a:solidFill>
                  <a:schemeClr val="tx1"/>
                </a:solidFill>
              </a:rPr>
              <a:t> cards </a:t>
            </a:r>
            <a:endParaRPr lang="en-US" sz="1400" dirty="0">
              <a:solidFill>
                <a:schemeClr val="tx1"/>
              </a:solidFill>
            </a:endParaRPr>
          </a:p>
        </p:txBody>
      </p:sp>
    </p:spTree>
    <p:extLst>
      <p:ext uri="{BB962C8B-B14F-4D97-AF65-F5344CB8AC3E}">
        <p14:creationId xmlns:p14="http://schemas.microsoft.com/office/powerpoint/2010/main" val="3489313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685800" y="685800"/>
            <a:ext cx="7924800" cy="4648200"/>
          </a:xfrm>
        </p:spPr>
        <p:txBody>
          <a:bodyPr/>
          <a:lstStyle/>
          <a:p>
            <a:pPr algn="ctr">
              <a:buFontTx/>
              <a:buNone/>
            </a:pPr>
            <a:r>
              <a:rPr lang="en-US" b="1" u="sng" dirty="0" smtClean="0">
                <a:latin typeface="Times New Roman" pitchFamily="18" charset="0"/>
                <a:cs typeface="Times New Roman" pitchFamily="18" charset="0"/>
              </a:rPr>
              <a:t>T h a n k     Y o u</a:t>
            </a:r>
          </a:p>
          <a:p>
            <a:endParaRPr lang="en-US" sz="1800" b="1" dirty="0" smtClean="0"/>
          </a:p>
          <a:p>
            <a:pPr>
              <a:buNone/>
            </a:pPr>
            <a:r>
              <a:rPr lang="en-US" sz="1800" b="1" dirty="0" smtClean="0"/>
              <a:t>Project websites:</a:t>
            </a:r>
            <a:endParaRPr lang="en-US" sz="1800" dirty="0" smtClean="0"/>
          </a:p>
          <a:p>
            <a:pPr>
              <a:buNone/>
            </a:pPr>
            <a:r>
              <a:rPr lang="en-US" sz="1800" u="sng" dirty="0" smtClean="0">
                <a:hlinkClick r:id="rId2"/>
              </a:rPr>
              <a:t>www.spdw.org</a:t>
            </a:r>
            <a:endParaRPr lang="en-US" sz="1800" dirty="0" smtClean="0"/>
          </a:p>
          <a:p>
            <a:pPr>
              <a:buNone/>
            </a:pPr>
            <a:r>
              <a:rPr lang="en-US" sz="1800" u="sng" dirty="0" smtClean="0">
                <a:hlinkClick r:id="rId3"/>
              </a:rPr>
              <a:t>www.sspdc.org.pk</a:t>
            </a:r>
            <a:endParaRPr lang="en-US" sz="1800" dirty="0" smtClean="0"/>
          </a:p>
          <a:p>
            <a:pPr>
              <a:buNone/>
            </a:pPr>
            <a:r>
              <a:rPr lang="en-US" sz="1800" u="sng" dirty="0" smtClean="0">
                <a:hlinkClick r:id="rId4"/>
              </a:rPr>
              <a:t>www.modelbrickkiln.com</a:t>
            </a:r>
            <a:endParaRPr lang="en-US" sz="1800" dirty="0" smtClean="0"/>
          </a:p>
          <a:p>
            <a:pPr>
              <a:buNone/>
            </a:pPr>
            <a:r>
              <a:rPr lang="en-US" sz="1800" dirty="0" smtClean="0"/>
              <a:t> </a:t>
            </a:r>
          </a:p>
          <a:p>
            <a:pPr>
              <a:buNone/>
            </a:pPr>
            <a:r>
              <a:rPr lang="en-US" sz="1800" b="1" dirty="0" smtClean="0"/>
              <a:t>Case studies:</a:t>
            </a:r>
            <a:r>
              <a:rPr lang="en-US" sz="1800" dirty="0" smtClean="0"/>
              <a:t> </a:t>
            </a:r>
          </a:p>
          <a:p>
            <a:pPr>
              <a:buNone/>
            </a:pPr>
            <a:r>
              <a:rPr lang="en-US" sz="1800" b="1" i="1" dirty="0" smtClean="0"/>
              <a:t>Minimum wages:</a:t>
            </a:r>
            <a:endParaRPr lang="en-US" sz="1800" dirty="0" smtClean="0"/>
          </a:p>
          <a:p>
            <a:pPr>
              <a:buNone/>
            </a:pPr>
            <a:r>
              <a:rPr lang="en-US" sz="1800" u="sng" dirty="0" smtClean="0">
                <a:hlinkClick r:id="rId5"/>
              </a:rPr>
              <a:t>http://spdw.org/index_files/Page1438.htm</a:t>
            </a:r>
            <a:r>
              <a:rPr lang="en-US" sz="1800" dirty="0" smtClean="0"/>
              <a:t> </a:t>
            </a:r>
          </a:p>
          <a:p>
            <a:pPr>
              <a:buNone/>
            </a:pPr>
            <a:r>
              <a:rPr lang="en-US" sz="1800" b="1" i="1" dirty="0" smtClean="0"/>
              <a:t>Legal Aid support:</a:t>
            </a:r>
            <a:endParaRPr lang="en-US" sz="1800" dirty="0" smtClean="0"/>
          </a:p>
          <a:p>
            <a:pPr>
              <a:buNone/>
            </a:pPr>
            <a:r>
              <a:rPr lang="en-US" sz="1800" u="sng" dirty="0" smtClean="0">
                <a:hlinkClick r:id="rId6"/>
              </a:rPr>
              <a:t>http://modelbrickkiln.com/wp-content/uploads/2012/06/Story-of-change-Legal-aid-support12.pdf</a:t>
            </a:r>
            <a:endParaRPr lang="en-US" sz="1800" dirty="0" smtClean="0"/>
          </a:p>
          <a:p>
            <a:endParaRPr lang="en-US" sz="1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smtClean="0">
                <a:latin typeface="Times New Roman" pitchFamily="18" charset="0"/>
                <a:cs typeface="Times New Roman" pitchFamily="18" charset="0"/>
              </a:rPr>
              <a:t>Project Details</a:t>
            </a:r>
          </a:p>
        </p:txBody>
      </p:sp>
      <p:sp>
        <p:nvSpPr>
          <p:cNvPr id="15362" name="Content Placeholder 2"/>
          <p:cNvSpPr>
            <a:spLocks noGrp="1"/>
          </p:cNvSpPr>
          <p:nvPr>
            <p:ph idx="1"/>
          </p:nvPr>
        </p:nvSpPr>
        <p:spPr>
          <a:xfrm>
            <a:off x="457200" y="1371600"/>
            <a:ext cx="8229600" cy="4754563"/>
          </a:xfrm>
        </p:spPr>
        <p:txBody>
          <a:bodyPr/>
          <a:lstStyle/>
          <a:p>
            <a:pPr>
              <a:buFontTx/>
              <a:buNone/>
            </a:pPr>
            <a:r>
              <a:rPr lang="en-GB" sz="2400" u="sng" dirty="0" smtClean="0">
                <a:latin typeface="Times New Roman" pitchFamily="18" charset="0"/>
                <a:cs typeface="Times New Roman" pitchFamily="18" charset="0"/>
              </a:rPr>
              <a:t>Project Duration:</a:t>
            </a:r>
            <a:r>
              <a:rPr lang="en-GB" sz="2400" dirty="0" smtClean="0">
                <a:latin typeface="Times New Roman" pitchFamily="18" charset="0"/>
                <a:cs typeface="Times New Roman" pitchFamily="18" charset="0"/>
              </a:rPr>
              <a:t>	</a:t>
            </a:r>
          </a:p>
          <a:p>
            <a:pPr>
              <a:buFontTx/>
              <a:buNone/>
            </a:pPr>
            <a:r>
              <a:rPr lang="en-GB" sz="2400" smtClean="0">
                <a:latin typeface="Times New Roman" pitchFamily="18" charset="0"/>
                <a:cs typeface="Times New Roman" pitchFamily="18" charset="0"/>
              </a:rPr>
              <a:t>The </a:t>
            </a:r>
            <a:r>
              <a:rPr lang="en-GB" sz="2400" dirty="0" smtClean="0">
                <a:latin typeface="Times New Roman" pitchFamily="18" charset="0"/>
                <a:cs typeface="Times New Roman" pitchFamily="18" charset="0"/>
              </a:rPr>
              <a:t>project is for 42 months starting from 1</a:t>
            </a:r>
            <a:r>
              <a:rPr lang="en-GB" sz="2400" baseline="30000" dirty="0" smtClean="0">
                <a:latin typeface="Times New Roman" pitchFamily="18" charset="0"/>
                <a:cs typeface="Times New Roman" pitchFamily="18" charset="0"/>
              </a:rPr>
              <a:t>st</a:t>
            </a:r>
            <a:r>
              <a:rPr lang="en-GB" sz="2400" dirty="0" smtClean="0">
                <a:latin typeface="Times New Roman" pitchFamily="18" charset="0"/>
                <a:cs typeface="Times New Roman" pitchFamily="18" charset="0"/>
              </a:rPr>
              <a:t> April 2011 till 30</a:t>
            </a:r>
            <a:r>
              <a:rPr lang="en-GB" sz="2400" baseline="30000" dirty="0" smtClean="0">
                <a:latin typeface="Times New Roman" pitchFamily="18" charset="0"/>
                <a:cs typeface="Times New Roman" pitchFamily="18" charset="0"/>
              </a:rPr>
              <a:t>th</a:t>
            </a:r>
            <a:r>
              <a:rPr lang="en-GB" sz="2400" dirty="0" smtClean="0">
                <a:latin typeface="Times New Roman" pitchFamily="18" charset="0"/>
                <a:cs typeface="Times New Roman" pitchFamily="18" charset="0"/>
              </a:rPr>
              <a:t> </a:t>
            </a:r>
            <a:r>
              <a:rPr lang="en-GB" sz="2400" smtClean="0">
                <a:latin typeface="Times New Roman" pitchFamily="18" charset="0"/>
                <a:cs typeface="Times New Roman" pitchFamily="18" charset="0"/>
              </a:rPr>
              <a:t>September 2014</a:t>
            </a:r>
          </a:p>
          <a:p>
            <a:pPr>
              <a:buFontTx/>
              <a:buNone/>
            </a:pPr>
            <a:endParaRPr lang="en-GB" sz="2400" dirty="0" smtClean="0">
              <a:latin typeface="Times New Roman" pitchFamily="18" charset="0"/>
              <a:cs typeface="Times New Roman" pitchFamily="18" charset="0"/>
            </a:endParaRPr>
          </a:p>
          <a:p>
            <a:pPr>
              <a:buFontTx/>
              <a:buNone/>
            </a:pPr>
            <a:r>
              <a:rPr lang="en-GB" sz="2400" u="sng" dirty="0" smtClean="0">
                <a:latin typeface="Times New Roman" pitchFamily="18" charset="0"/>
                <a:cs typeface="Times New Roman" pitchFamily="18" charset="0"/>
              </a:rPr>
              <a:t>Funding:</a:t>
            </a:r>
          </a:p>
          <a:p>
            <a:r>
              <a:rPr lang="en-US" sz="2400" dirty="0">
                <a:latin typeface="Times New Roman" pitchFamily="18" charset="0"/>
                <a:cs typeface="Times New Roman" pitchFamily="18" charset="0"/>
              </a:rPr>
              <a:t>Total cost of the action: EUR 1,709,805</a:t>
            </a:r>
          </a:p>
          <a:p>
            <a:r>
              <a:rPr lang="en-US" sz="2400" dirty="0">
                <a:latin typeface="Times New Roman" pitchFamily="18" charset="0"/>
                <a:cs typeface="Times New Roman" pitchFamily="18" charset="0"/>
              </a:rPr>
              <a:t>Total funding from European Union: EUR 1,367,844</a:t>
            </a:r>
          </a:p>
          <a:p>
            <a:pPr>
              <a:buFontTx/>
              <a:buNone/>
            </a:pPr>
            <a:endParaRPr lang="en-GB" sz="2400" u="sng" dirty="0" smtClean="0">
              <a:latin typeface="Times New Roman" pitchFamily="18" charset="0"/>
              <a:cs typeface="Times New Roman" pitchFamily="18" charset="0"/>
            </a:endParaRPr>
          </a:p>
          <a:p>
            <a:pPr>
              <a:buFontTx/>
              <a:buNone/>
            </a:pPr>
            <a:r>
              <a:rPr lang="en-GB" sz="2400" u="sng" dirty="0" smtClean="0">
                <a:latin typeface="Times New Roman" pitchFamily="18" charset="0"/>
                <a:cs typeface="Times New Roman" pitchFamily="18" charset="0"/>
              </a:rPr>
              <a:t>Target Group:</a:t>
            </a:r>
          </a:p>
          <a:p>
            <a:pPr>
              <a:buFontTx/>
              <a:buNone/>
            </a:pPr>
            <a:r>
              <a:rPr lang="en-GB" sz="2400" dirty="0" smtClean="0">
                <a:latin typeface="Times New Roman" pitchFamily="18" charset="0"/>
                <a:cs typeface="Times New Roman" pitchFamily="18" charset="0"/>
              </a:rPr>
              <a:t>5000 Brick Kiln Workers in 6 districts of Pakistan (Sindh and Punjab Provinces)</a:t>
            </a:r>
          </a:p>
          <a:p>
            <a:pPr>
              <a:buFontTx/>
              <a:buNone/>
            </a:pPr>
            <a:endParaRPr lang="en-GB" sz="2400" u="sng"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91463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smtClean="0">
                <a:latin typeface="Times New Roman" pitchFamily="18" charset="0"/>
                <a:cs typeface="Times New Roman" pitchFamily="18" charset="0"/>
              </a:rPr>
              <a:t>Relevance of the Action</a:t>
            </a:r>
          </a:p>
        </p:txBody>
      </p:sp>
      <p:sp>
        <p:nvSpPr>
          <p:cNvPr id="15362" name="Content Placeholder 2"/>
          <p:cNvSpPr>
            <a:spLocks noGrp="1"/>
          </p:cNvSpPr>
          <p:nvPr>
            <p:ph idx="1"/>
          </p:nvPr>
        </p:nvSpPr>
        <p:spPr>
          <a:xfrm>
            <a:off x="467544" y="1268760"/>
            <a:ext cx="8229600" cy="4525963"/>
          </a:xfrm>
        </p:spPr>
        <p:txBody>
          <a:bodyPr/>
          <a:lstStyle/>
          <a:p>
            <a:pPr lvl="0" algn="just"/>
            <a:r>
              <a:rPr lang="en-US" sz="2400" dirty="0" smtClean="0">
                <a:latin typeface="Times New Roman" pitchFamily="18" charset="0"/>
                <a:cs typeface="Times New Roman" pitchFamily="18" charset="0"/>
              </a:rPr>
              <a:t>The women and child workers below the age of 14 years are engaged in the most </a:t>
            </a:r>
            <a:r>
              <a:rPr lang="en-US" sz="2400" dirty="0" err="1" smtClean="0">
                <a:latin typeface="Times New Roman" pitchFamily="18" charset="0"/>
                <a:cs typeface="Times New Roman" pitchFamily="18" charset="0"/>
              </a:rPr>
              <a:t>labour</a:t>
            </a:r>
            <a:r>
              <a:rPr lang="en-US" sz="2400" dirty="0" smtClean="0">
                <a:latin typeface="Times New Roman" pitchFamily="18" charset="0"/>
                <a:cs typeface="Times New Roman" pitchFamily="18" charset="0"/>
              </a:rPr>
              <a:t> intensive and least paying process of brick making;</a:t>
            </a:r>
          </a:p>
          <a:p>
            <a:pPr lvl="0"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household decisions are taken in consultation with both partners of the house but males have final say in matters concerning money and material;</a:t>
            </a:r>
          </a:p>
          <a:p>
            <a:pPr lvl="0" algn="just"/>
            <a:r>
              <a:rPr lang="en-US" sz="2400" dirty="0">
                <a:latin typeface="Times New Roman" pitchFamily="18" charset="0"/>
                <a:cs typeface="Times New Roman" pitchFamily="18" charset="0"/>
              </a:rPr>
              <a:t>There is no separate agreement of payment with each family members; the payment is made to the whole family unit jointly in this case;</a:t>
            </a:r>
          </a:p>
          <a:p>
            <a:pPr lvl="0" algn="just"/>
            <a:r>
              <a:rPr lang="en-US" sz="2400" dirty="0">
                <a:latin typeface="Times New Roman" pitchFamily="18" charset="0"/>
                <a:cs typeface="Times New Roman" pitchFamily="18" charset="0"/>
              </a:rPr>
              <a:t>The average earnings of females and </a:t>
            </a:r>
            <a:r>
              <a:rPr lang="en-US" sz="2400" dirty="0" smtClean="0">
                <a:latin typeface="Times New Roman" pitchFamily="18" charset="0"/>
                <a:cs typeface="Times New Roman" pitchFamily="18" charset="0"/>
              </a:rPr>
              <a:t>males differs, the adult </a:t>
            </a:r>
            <a:r>
              <a:rPr lang="en-US" sz="2400" dirty="0">
                <a:latin typeface="Times New Roman" pitchFamily="18" charset="0"/>
                <a:cs typeface="Times New Roman" pitchFamily="18" charset="0"/>
              </a:rPr>
              <a:t>male </a:t>
            </a:r>
            <a:r>
              <a:rPr lang="en-US" sz="2400" dirty="0" smtClean="0">
                <a:latin typeface="Times New Roman" pitchFamily="18" charset="0"/>
                <a:cs typeface="Times New Roman" pitchFamily="18" charset="0"/>
              </a:rPr>
              <a:t>earn on average </a:t>
            </a:r>
            <a:r>
              <a:rPr lang="en-US" sz="2400" dirty="0">
                <a:latin typeface="Times New Roman" pitchFamily="18" charset="0"/>
                <a:cs typeface="Times New Roman" pitchFamily="18" charset="0"/>
              </a:rPr>
              <a:t>276 rupees per day, the </a:t>
            </a:r>
            <a:r>
              <a:rPr lang="en-US" sz="2400" dirty="0" smtClean="0">
                <a:latin typeface="Times New Roman" pitchFamily="18" charset="0"/>
                <a:cs typeface="Times New Roman" pitchFamily="18" charset="0"/>
              </a:rPr>
              <a:t>female </a:t>
            </a:r>
            <a:r>
              <a:rPr lang="en-US" sz="2400" dirty="0">
                <a:latin typeface="Times New Roman" pitchFamily="18" charset="0"/>
                <a:cs typeface="Times New Roman" pitchFamily="18" charset="0"/>
              </a:rPr>
              <a:t>adult workers earn 227 rupees per day while a child earn an average of 87 rupees a day</a:t>
            </a:r>
            <a:r>
              <a:rPr lang="en-US" sz="24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057974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smtClean="0">
                <a:latin typeface="Times New Roman" pitchFamily="18" charset="0"/>
                <a:cs typeface="Times New Roman" pitchFamily="18" charset="0"/>
              </a:rPr>
              <a:t>Relevance of the Action</a:t>
            </a:r>
          </a:p>
        </p:txBody>
      </p:sp>
      <p:sp>
        <p:nvSpPr>
          <p:cNvPr id="15362" name="Content Placeholder 2"/>
          <p:cNvSpPr>
            <a:spLocks noGrp="1"/>
          </p:cNvSpPr>
          <p:nvPr>
            <p:ph idx="1"/>
          </p:nvPr>
        </p:nvSpPr>
        <p:spPr>
          <a:xfrm>
            <a:off x="467544" y="1268760"/>
            <a:ext cx="8229600" cy="4525963"/>
          </a:xfrm>
        </p:spPr>
        <p:txBody>
          <a:bodyPr/>
          <a:lstStyle/>
          <a:p>
            <a:pPr algn="just"/>
            <a:r>
              <a:rPr lang="en-US" sz="2400" dirty="0" smtClean="0">
                <a:latin typeface="Times New Roman" pitchFamily="18" charset="0"/>
                <a:cs typeface="Times New Roman" pitchFamily="18" charset="0"/>
              </a:rPr>
              <a:t>Workers especially females have no access to other sources of income generations to improve their living conditions</a:t>
            </a:r>
          </a:p>
          <a:p>
            <a:pPr lvl="0" algn="just"/>
            <a:r>
              <a:rPr lang="en-US" sz="2400" dirty="0" smtClean="0">
                <a:latin typeface="Times New Roman" pitchFamily="18" charset="0"/>
                <a:cs typeface="Times New Roman" pitchFamily="18" charset="0"/>
              </a:rPr>
              <a:t>Various </a:t>
            </a:r>
            <a:r>
              <a:rPr lang="en-US" sz="2400" dirty="0">
                <a:latin typeface="Times New Roman" pitchFamily="18" charset="0"/>
                <a:cs typeface="Times New Roman" pitchFamily="18" charset="0"/>
              </a:rPr>
              <a:t>kinds of deductions are made from earnings of workers. The penalty for damaged bricks is to borne by the workers. The advances are also deducted from wages which are taken due to poverty, ill health, expenditures on marriages and social customs; and the recruiting agent also deduct 10 rupees per 1000 bricks as his commission;  </a:t>
            </a:r>
          </a:p>
          <a:p>
            <a:pPr lvl="0" algn="just"/>
            <a:r>
              <a:rPr lang="en-US" sz="2400" dirty="0">
                <a:latin typeface="Times New Roman" pitchFamily="18" charset="0"/>
                <a:cs typeface="Times New Roman" pitchFamily="18" charset="0"/>
              </a:rPr>
              <a:t>Majority of the workers (male and female) have no computerized national identity cards (CNICs);</a:t>
            </a:r>
          </a:p>
          <a:p>
            <a:pPr lvl="0" algn="just"/>
            <a:r>
              <a:rPr lang="en-US" sz="2400" dirty="0">
                <a:latin typeface="Times New Roman" pitchFamily="18" charset="0"/>
                <a:cs typeface="Times New Roman" pitchFamily="18" charset="0"/>
              </a:rPr>
              <a:t>None of the workers were found to be covered under the </a:t>
            </a:r>
            <a:r>
              <a:rPr lang="en-US" sz="2400" dirty="0" err="1">
                <a:latin typeface="Times New Roman" pitchFamily="18" charset="0"/>
                <a:cs typeface="Times New Roman" pitchFamily="18" charset="0"/>
              </a:rPr>
              <a:t>labour</a:t>
            </a:r>
            <a:r>
              <a:rPr lang="en-US" sz="2400" dirty="0">
                <a:latin typeface="Times New Roman" pitchFamily="18" charset="0"/>
                <a:cs typeface="Times New Roman" pitchFamily="18" charset="0"/>
              </a:rPr>
              <a:t> laws; </a:t>
            </a:r>
            <a:endParaRPr lang="en-US" sz="2400" dirty="0" smtClean="0">
              <a:latin typeface="Times New Roman" pitchFamily="18" charset="0"/>
              <a:cs typeface="Times New Roman" pitchFamily="18" charset="0"/>
            </a:endParaRPr>
          </a:p>
          <a:p>
            <a:pPr>
              <a:buFontTx/>
              <a:buNone/>
            </a:pPr>
            <a:endParaRPr lang="en-GB" sz="2000" u="sng"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9959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simpak.webs.com/P8030033.JPG"/>
          <p:cNvPicPr>
            <a:picLocks noChangeAspect="1" noChangeArrowheads="1"/>
          </p:cNvPicPr>
          <p:nvPr/>
        </p:nvPicPr>
        <p:blipFill>
          <a:blip r:embed="rId2"/>
          <a:srcRect/>
          <a:stretch>
            <a:fillRect/>
          </a:stretch>
        </p:blipFill>
        <p:spPr bwMode="auto">
          <a:xfrm>
            <a:off x="228599" y="1219200"/>
            <a:ext cx="8686801" cy="4929559"/>
          </a:xfrm>
          <a:prstGeom prst="rect">
            <a:avLst/>
          </a:prstGeom>
          <a:noFill/>
          <a:ln w="9525">
            <a:noFill/>
            <a:miter lim="800000"/>
            <a:headEnd/>
            <a:tailEnd/>
          </a:ln>
        </p:spPr>
      </p:pic>
      <p:sp>
        <p:nvSpPr>
          <p:cNvPr id="15361" name="Title 1"/>
          <p:cNvSpPr>
            <a:spLocks noGrp="1"/>
          </p:cNvSpPr>
          <p:nvPr>
            <p:ph type="title"/>
          </p:nvPr>
        </p:nvSpPr>
        <p:spPr/>
        <p:txBody>
          <a:bodyPr/>
          <a:lstStyle/>
          <a:p>
            <a:r>
              <a:rPr lang="en-US" sz="2800" b="1" i="1" dirty="0"/>
              <a:t>EU Brick kiln Project contribution to these issues/ </a:t>
            </a:r>
            <a:r>
              <a:rPr lang="en-US" sz="2800" b="1" i="1" dirty="0" smtClean="0"/>
              <a:t>Overall Objective of the Action</a:t>
            </a:r>
            <a:endParaRPr lang="en-US" sz="2800" dirty="0"/>
          </a:p>
        </p:txBody>
      </p:sp>
      <p:sp>
        <p:nvSpPr>
          <p:cNvPr id="5" name="Content Placeholder 2"/>
          <p:cNvSpPr txBox="1">
            <a:spLocks/>
          </p:cNvSpPr>
          <p:nvPr/>
        </p:nvSpPr>
        <p:spPr bwMode="auto">
          <a:xfrm>
            <a:off x="609600" y="17986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r>
              <a:rPr lang="en-US" u="sng" dirty="0" smtClean="0">
                <a:latin typeface="Times New Roman" pitchFamily="18" charset="0"/>
                <a:cs typeface="Times New Roman" pitchFamily="18" charset="0"/>
              </a:rPr>
              <a:t>Overall Objective:</a:t>
            </a:r>
            <a:endParaRPr lang="en-US" dirty="0" smtClean="0">
              <a:latin typeface="Times New Roman" pitchFamily="18" charset="0"/>
              <a:cs typeface="Times New Roman" pitchFamily="18" charset="0"/>
            </a:endParaRPr>
          </a:p>
          <a:p>
            <a:pPr marL="514350" indent="-514350">
              <a:buFontTx/>
              <a:buNone/>
            </a:pP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To contribute towards poverty reduction and social inclusion of informal workers and bonded </a:t>
            </a:r>
            <a:r>
              <a:rPr lang="en-US" sz="2400" dirty="0" err="1" smtClean="0">
                <a:latin typeface="Times New Roman" pitchFamily="18" charset="0"/>
                <a:cs typeface="Times New Roman" pitchFamily="18" charset="0"/>
              </a:rPr>
              <a:t>labourers</a:t>
            </a:r>
            <a:r>
              <a:rPr lang="en-US" sz="2400" dirty="0" smtClean="0">
                <a:latin typeface="Times New Roman" pitchFamily="18" charset="0"/>
                <a:cs typeface="Times New Roman" pitchFamily="18" charset="0"/>
              </a:rPr>
              <a:t> in Pakistan</a:t>
            </a:r>
          </a:p>
          <a:p>
            <a:r>
              <a:rPr lang="en-US" u="sng" dirty="0" smtClean="0">
                <a:latin typeface="Times New Roman" pitchFamily="18" charset="0"/>
                <a:cs typeface="Times New Roman" pitchFamily="18" charset="0"/>
              </a:rPr>
              <a:t>Specific Objective:</a:t>
            </a:r>
            <a:endParaRPr lang="en-US" dirty="0" smtClean="0">
              <a:latin typeface="Times New Roman" pitchFamily="18" charset="0"/>
              <a:cs typeface="Times New Roman" pitchFamily="18" charset="0"/>
            </a:endParaRPr>
          </a:p>
          <a:p>
            <a:pPr>
              <a:buFontTx/>
              <a:buNone/>
            </a:pP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To ensure that brick kiln workers have better access to social protection services and more productive employment</a:t>
            </a:r>
          </a:p>
          <a:p>
            <a:pPr marL="514350" indent="-514350">
              <a:buFontTx/>
              <a:buNone/>
            </a:pP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873140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smtClean="0">
                <a:latin typeface="Times New Roman" pitchFamily="18" charset="0"/>
                <a:cs typeface="Times New Roman" pitchFamily="18" charset="0"/>
              </a:rPr>
              <a:t>Expected Results</a:t>
            </a:r>
          </a:p>
        </p:txBody>
      </p:sp>
      <p:sp>
        <p:nvSpPr>
          <p:cNvPr id="5" name="Content Placeholder 2"/>
          <p:cNvSpPr>
            <a:spLocks noGrp="1"/>
          </p:cNvSpPr>
          <p:nvPr>
            <p:ph idx="1"/>
          </p:nvPr>
        </p:nvSpPr>
        <p:spPr>
          <a:xfrm>
            <a:off x="250825" y="1196975"/>
            <a:ext cx="8229600" cy="4525963"/>
          </a:xfrm>
        </p:spPr>
        <p:txBody>
          <a:bodyPr/>
          <a:lstStyle/>
          <a:p>
            <a:pPr marL="0" indent="0" algn="just">
              <a:buNone/>
            </a:pPr>
            <a:r>
              <a:rPr lang="en-US" sz="2800" dirty="0">
                <a:latin typeface="Times New Roman" pitchFamily="18" charset="0"/>
                <a:cs typeface="Times New Roman" pitchFamily="18" charset="0"/>
              </a:rPr>
              <a:t>1: Increase awareness and access of brick kiln workers (right holders) to social security services/benefits and minimum wages to ensure respect of existing legislation</a:t>
            </a:r>
            <a:r>
              <a:rPr lang="en-US" sz="2800" dirty="0" smtClean="0">
                <a:latin typeface="Times New Roman" pitchFamily="18" charset="0"/>
                <a:cs typeface="Times New Roman" pitchFamily="18" charset="0"/>
              </a:rPr>
              <a:t>;</a:t>
            </a:r>
          </a:p>
          <a:p>
            <a:pPr marL="0" indent="0" algn="just">
              <a:buNone/>
            </a:pPr>
            <a:endParaRPr lang="en-US" sz="2800" dirty="0">
              <a:latin typeface="Times New Roman" pitchFamily="18" charset="0"/>
              <a:cs typeface="Times New Roman" pitchFamily="18" charset="0"/>
            </a:endParaRPr>
          </a:p>
          <a:p>
            <a:pPr marL="0" indent="0" algn="just">
              <a:buNone/>
            </a:pPr>
            <a:r>
              <a:rPr lang="en-US" sz="2800" dirty="0">
                <a:latin typeface="Times New Roman" pitchFamily="18" charset="0"/>
                <a:cs typeface="Times New Roman" pitchFamily="18" charset="0"/>
              </a:rPr>
              <a:t>2: Local community </a:t>
            </a:r>
            <a:r>
              <a:rPr lang="en-US" sz="2800" dirty="0" err="1">
                <a:latin typeface="Times New Roman" pitchFamily="18" charset="0"/>
                <a:cs typeface="Times New Roman" pitchFamily="18" charset="0"/>
              </a:rPr>
              <a:t>organisations</a:t>
            </a:r>
            <a:r>
              <a:rPr lang="en-US" sz="2800" dirty="0">
                <a:latin typeface="Times New Roman" pitchFamily="18" charset="0"/>
                <a:cs typeface="Times New Roman" pitchFamily="18" charset="0"/>
              </a:rPr>
              <a:t> representing brick kiln workers are strengthened and have capacity to lead advocacy on rights to minimum wage, social protection and decent employment</a:t>
            </a:r>
          </a:p>
          <a:p>
            <a:pPr marL="0" indent="0" algn="just">
              <a:buNone/>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29840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smtClean="0">
                <a:latin typeface="Times New Roman" pitchFamily="18" charset="0"/>
                <a:cs typeface="Times New Roman" pitchFamily="18" charset="0"/>
              </a:rPr>
              <a:t>Expected Results</a:t>
            </a:r>
          </a:p>
        </p:txBody>
      </p:sp>
      <p:sp>
        <p:nvSpPr>
          <p:cNvPr id="18434" name="Content Placeholder 2"/>
          <p:cNvSpPr>
            <a:spLocks noGrp="1"/>
          </p:cNvSpPr>
          <p:nvPr>
            <p:ph idx="1"/>
          </p:nvPr>
        </p:nvSpPr>
        <p:spPr>
          <a:xfrm>
            <a:off x="467544" y="1700808"/>
            <a:ext cx="8229600" cy="4525963"/>
          </a:xfrm>
        </p:spPr>
        <p:txBody>
          <a:bodyPr/>
          <a:lstStyle/>
          <a:p>
            <a:pPr marL="0" indent="0" algn="just">
              <a:buNone/>
            </a:pPr>
            <a:r>
              <a:rPr lang="en-US" sz="2800" dirty="0" smtClean="0">
                <a:latin typeface="Times New Roman" pitchFamily="18" charset="0"/>
                <a:cs typeface="Times New Roman" pitchFamily="18" charset="0"/>
              </a:rPr>
              <a:t>3</a:t>
            </a:r>
            <a:r>
              <a:rPr lang="en-US" sz="2800" dirty="0">
                <a:latin typeface="Times New Roman" pitchFamily="18" charset="0"/>
                <a:cs typeface="Times New Roman" pitchFamily="18" charset="0"/>
              </a:rPr>
              <a:t>: Basic community based services are functional, coordination with government institutions is ensured to provide and protect basic rights of brick kiln workers</a:t>
            </a:r>
            <a:r>
              <a:rPr lang="en-US" sz="2800" dirty="0" smtClean="0">
                <a:latin typeface="Times New Roman" pitchFamily="18" charset="0"/>
                <a:cs typeface="Times New Roman" pitchFamily="18" charset="0"/>
              </a:rPr>
              <a:t>;</a:t>
            </a:r>
          </a:p>
          <a:p>
            <a:pPr marL="0" indent="0" algn="just">
              <a:buNone/>
            </a:pPr>
            <a:endParaRPr lang="en-US" sz="2800" dirty="0">
              <a:latin typeface="Times New Roman" pitchFamily="18" charset="0"/>
              <a:cs typeface="Times New Roman" pitchFamily="18" charset="0"/>
            </a:endParaRPr>
          </a:p>
          <a:p>
            <a:pPr marL="0" indent="0" algn="just">
              <a:buNone/>
            </a:pPr>
            <a:r>
              <a:rPr lang="en-US" sz="2800" dirty="0">
                <a:latin typeface="Times New Roman" pitchFamily="18" charset="0"/>
                <a:cs typeface="Times New Roman" pitchFamily="18" charset="0"/>
              </a:rPr>
              <a:t>4: Enhanced productive potential and technical skills through vocational training</a:t>
            </a:r>
          </a:p>
          <a:p>
            <a:pPr marL="0" indent="0" algn="just">
              <a:buNone/>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736329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smtClean="0">
                <a:latin typeface="Times New Roman" pitchFamily="18" charset="0"/>
                <a:cs typeface="Times New Roman" pitchFamily="18" charset="0"/>
              </a:rPr>
              <a:t>Major activities included;</a:t>
            </a:r>
          </a:p>
        </p:txBody>
      </p:sp>
      <p:sp>
        <p:nvSpPr>
          <p:cNvPr id="18434" name="Content Placeholder 2"/>
          <p:cNvSpPr>
            <a:spLocks noGrp="1"/>
          </p:cNvSpPr>
          <p:nvPr>
            <p:ph idx="1"/>
          </p:nvPr>
        </p:nvSpPr>
        <p:spPr>
          <a:xfrm>
            <a:off x="539552" y="1340768"/>
            <a:ext cx="8229600" cy="4525963"/>
          </a:xfrm>
        </p:spPr>
        <p:txBody>
          <a:bodyPr/>
          <a:lstStyle/>
          <a:p>
            <a:pPr lvl="0" algn="just"/>
            <a:r>
              <a:rPr lang="en-US" sz="2400" dirty="0">
                <a:solidFill>
                  <a:schemeClr val="tx2">
                    <a:lumMod val="95000"/>
                    <a:lumOff val="5000"/>
                  </a:schemeClr>
                </a:solidFill>
                <a:latin typeface="Times New Roman" pitchFamily="18" charset="0"/>
                <a:cs typeface="Times New Roman" pitchFamily="18" charset="0"/>
              </a:rPr>
              <a:t>Awareness </a:t>
            </a:r>
            <a:r>
              <a:rPr lang="en-US" sz="2400" dirty="0" smtClean="0">
                <a:solidFill>
                  <a:schemeClr val="tx2">
                    <a:lumMod val="95000"/>
                    <a:lumOff val="5000"/>
                  </a:schemeClr>
                </a:solidFill>
                <a:latin typeface="Times New Roman" pitchFamily="18" charset="0"/>
                <a:cs typeface="Times New Roman" pitchFamily="18" charset="0"/>
              </a:rPr>
              <a:t>raising on the rights </a:t>
            </a:r>
            <a:r>
              <a:rPr lang="en-US" sz="2400" dirty="0">
                <a:solidFill>
                  <a:schemeClr val="tx2">
                    <a:lumMod val="95000"/>
                    <a:lumOff val="5000"/>
                  </a:schemeClr>
                </a:solidFill>
                <a:latin typeface="Times New Roman" pitchFamily="18" charset="0"/>
                <a:cs typeface="Times New Roman" pitchFamily="18" charset="0"/>
              </a:rPr>
              <a:t>to social protection and decent employment; </a:t>
            </a:r>
            <a:endParaRPr lang="en-US" sz="2400" dirty="0" smtClean="0">
              <a:solidFill>
                <a:schemeClr val="tx2">
                  <a:lumMod val="95000"/>
                  <a:lumOff val="5000"/>
                </a:schemeClr>
              </a:solidFill>
              <a:latin typeface="Times New Roman" pitchFamily="18" charset="0"/>
              <a:cs typeface="Times New Roman" pitchFamily="18" charset="0"/>
            </a:endParaRPr>
          </a:p>
          <a:p>
            <a:pPr lvl="0" algn="just">
              <a:buNone/>
            </a:pPr>
            <a:endParaRPr lang="en-US" sz="1000" dirty="0">
              <a:solidFill>
                <a:schemeClr val="tx2">
                  <a:lumMod val="95000"/>
                  <a:lumOff val="5000"/>
                </a:schemeClr>
              </a:solidFill>
              <a:latin typeface="Times New Roman" pitchFamily="18" charset="0"/>
              <a:cs typeface="Times New Roman" pitchFamily="18" charset="0"/>
            </a:endParaRPr>
          </a:p>
          <a:p>
            <a:pPr lvl="0" algn="just"/>
            <a:r>
              <a:rPr lang="en-US" sz="2400" dirty="0">
                <a:solidFill>
                  <a:schemeClr val="tx2">
                    <a:lumMod val="95000"/>
                    <a:lumOff val="5000"/>
                  </a:schemeClr>
                </a:solidFill>
                <a:latin typeface="Times New Roman" pitchFamily="18" charset="0"/>
                <a:cs typeface="Times New Roman" pitchFamily="18" charset="0"/>
              </a:rPr>
              <a:t>Registration of brick </a:t>
            </a:r>
            <a:r>
              <a:rPr lang="en-US" sz="2400" dirty="0" smtClean="0">
                <a:solidFill>
                  <a:schemeClr val="tx2">
                    <a:lumMod val="95000"/>
                    <a:lumOff val="5000"/>
                  </a:schemeClr>
                </a:solidFill>
                <a:latin typeface="Times New Roman" pitchFamily="18" charset="0"/>
                <a:cs typeface="Times New Roman" pitchFamily="18" charset="0"/>
              </a:rPr>
              <a:t>kilns</a:t>
            </a:r>
          </a:p>
          <a:p>
            <a:pPr lvl="0" algn="just">
              <a:buNone/>
            </a:pPr>
            <a:endParaRPr lang="en-US" sz="1400" dirty="0" smtClean="0">
              <a:solidFill>
                <a:schemeClr val="tx2">
                  <a:lumMod val="95000"/>
                  <a:lumOff val="5000"/>
                </a:schemeClr>
              </a:solidFill>
              <a:latin typeface="Times New Roman" pitchFamily="18" charset="0"/>
              <a:cs typeface="Times New Roman" pitchFamily="18" charset="0"/>
            </a:endParaRPr>
          </a:p>
          <a:p>
            <a:pPr lvl="0" algn="just"/>
            <a:r>
              <a:rPr lang="en-US" sz="2400" dirty="0" smtClean="0">
                <a:solidFill>
                  <a:schemeClr val="tx2">
                    <a:lumMod val="95000"/>
                    <a:lumOff val="5000"/>
                  </a:schemeClr>
                </a:solidFill>
                <a:latin typeface="Times New Roman" pitchFamily="18" charset="0"/>
                <a:cs typeface="Times New Roman" pitchFamily="18" charset="0"/>
              </a:rPr>
              <a:t>Establishment </a:t>
            </a:r>
            <a:r>
              <a:rPr lang="en-US" sz="2400" dirty="0">
                <a:solidFill>
                  <a:schemeClr val="tx2">
                    <a:lumMod val="95000"/>
                    <a:lumOff val="5000"/>
                  </a:schemeClr>
                </a:solidFill>
                <a:latin typeface="Times New Roman" pitchFamily="18" charset="0"/>
                <a:cs typeface="Times New Roman" pitchFamily="18" charset="0"/>
              </a:rPr>
              <a:t>of a model brick kiln with representation of decent work environment for brick kiln </a:t>
            </a:r>
            <a:r>
              <a:rPr lang="en-US" sz="2400" dirty="0" smtClean="0">
                <a:solidFill>
                  <a:schemeClr val="tx2">
                    <a:lumMod val="95000"/>
                    <a:lumOff val="5000"/>
                  </a:schemeClr>
                </a:solidFill>
                <a:latin typeface="Times New Roman" pitchFamily="18" charset="0"/>
                <a:cs typeface="Times New Roman" pitchFamily="18" charset="0"/>
              </a:rPr>
              <a:t>workers;</a:t>
            </a:r>
          </a:p>
          <a:p>
            <a:pPr lvl="0" algn="just">
              <a:buNone/>
            </a:pPr>
            <a:endParaRPr lang="en-US" sz="2400" dirty="0">
              <a:solidFill>
                <a:schemeClr val="tx2">
                  <a:lumMod val="95000"/>
                  <a:lumOff val="5000"/>
                </a:schemeClr>
              </a:solidFill>
              <a:latin typeface="Times New Roman" pitchFamily="18" charset="0"/>
              <a:cs typeface="Times New Roman" pitchFamily="18" charset="0"/>
            </a:endParaRPr>
          </a:p>
          <a:p>
            <a:pPr lvl="0" algn="just"/>
            <a:r>
              <a:rPr lang="en-US" sz="2400" dirty="0">
                <a:solidFill>
                  <a:schemeClr val="tx2">
                    <a:lumMod val="95000"/>
                    <a:lumOff val="5000"/>
                  </a:schemeClr>
                </a:solidFill>
                <a:latin typeface="Times New Roman" pitchFamily="18" charset="0"/>
                <a:cs typeface="Times New Roman" pitchFamily="18" charset="0"/>
              </a:rPr>
              <a:t>Provision </a:t>
            </a:r>
            <a:r>
              <a:rPr lang="en-US" sz="2400" dirty="0" smtClean="0">
                <a:solidFill>
                  <a:schemeClr val="tx2">
                    <a:lumMod val="95000"/>
                    <a:lumOff val="5000"/>
                  </a:schemeClr>
                </a:solidFill>
                <a:latin typeface="Times New Roman" pitchFamily="18" charset="0"/>
                <a:cs typeface="Times New Roman" pitchFamily="18" charset="0"/>
              </a:rPr>
              <a:t>of social </a:t>
            </a:r>
            <a:r>
              <a:rPr lang="en-US" sz="2400" dirty="0">
                <a:solidFill>
                  <a:schemeClr val="tx2">
                    <a:lumMod val="95000"/>
                    <a:lumOff val="5000"/>
                  </a:schemeClr>
                </a:solidFill>
                <a:latin typeface="Times New Roman" pitchFamily="18" charset="0"/>
                <a:cs typeface="Times New Roman" pitchFamily="18" charset="0"/>
              </a:rPr>
              <a:t>security cards and minimum wages through lobbying and consultations with key government departments </a:t>
            </a:r>
            <a:endParaRPr lang="en-US" sz="2400" dirty="0" smtClean="0">
              <a:solidFill>
                <a:schemeClr val="tx2">
                  <a:lumMod val="95000"/>
                  <a:lumOff val="5000"/>
                </a:schemeClr>
              </a:solidFill>
              <a:latin typeface="Times New Roman" pitchFamily="18" charset="0"/>
              <a:cs typeface="Times New Roman" pitchFamily="18" charset="0"/>
            </a:endParaRPr>
          </a:p>
          <a:p>
            <a:pPr lvl="0" algn="just">
              <a:buNone/>
            </a:pPr>
            <a:endParaRPr lang="en-US" sz="1000" dirty="0" smtClean="0">
              <a:solidFill>
                <a:schemeClr val="tx2">
                  <a:lumMod val="95000"/>
                  <a:lumOff val="5000"/>
                </a:schemeClr>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Vocational and technical skills training to women workers;</a:t>
            </a:r>
          </a:p>
          <a:p>
            <a:pPr lvl="0" algn="just"/>
            <a:endParaRPr lang="en-US" sz="2400" dirty="0">
              <a:solidFill>
                <a:schemeClr val="tx2">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70877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smtClean="0">
                <a:latin typeface="Times New Roman" pitchFamily="18" charset="0"/>
                <a:cs typeface="Times New Roman" pitchFamily="18" charset="0"/>
              </a:rPr>
              <a:t>Major activities included;</a:t>
            </a:r>
          </a:p>
        </p:txBody>
      </p:sp>
      <p:sp>
        <p:nvSpPr>
          <p:cNvPr id="18434" name="Content Placeholder 2"/>
          <p:cNvSpPr>
            <a:spLocks noGrp="1"/>
          </p:cNvSpPr>
          <p:nvPr>
            <p:ph idx="1"/>
          </p:nvPr>
        </p:nvSpPr>
        <p:spPr>
          <a:xfrm>
            <a:off x="539552" y="1484784"/>
            <a:ext cx="8229600" cy="4525963"/>
          </a:xfrm>
        </p:spPr>
        <p:txBody>
          <a:bodyPr/>
          <a:lstStyle/>
          <a:p>
            <a:pPr lvl="0" algn="just"/>
            <a:r>
              <a:rPr lang="en-US" sz="2400" dirty="0" smtClean="0">
                <a:latin typeface="Times New Roman" pitchFamily="18" charset="0"/>
                <a:cs typeface="Times New Roman" pitchFamily="18" charset="0"/>
              </a:rPr>
              <a:t>Advocacy</a:t>
            </a:r>
            <a:r>
              <a:rPr lang="en-US" sz="2400" dirty="0">
                <a:latin typeface="Times New Roman" pitchFamily="18" charset="0"/>
                <a:cs typeface="Times New Roman" pitchFamily="18" charset="0"/>
              </a:rPr>
              <a:t>/ Policy review on legal and policy framework</a:t>
            </a:r>
            <a:r>
              <a:rPr lang="en-US" sz="2400" dirty="0" smtClean="0">
                <a:latin typeface="Times New Roman" pitchFamily="18" charset="0"/>
                <a:cs typeface="Times New Roman" pitchFamily="18" charset="0"/>
              </a:rPr>
              <a:t>;</a:t>
            </a:r>
          </a:p>
          <a:p>
            <a:pPr lvl="0" algn="just">
              <a:buNone/>
            </a:pPr>
            <a:endParaRPr lang="en-US" sz="2400" dirty="0">
              <a:latin typeface="Times New Roman" pitchFamily="18" charset="0"/>
              <a:cs typeface="Times New Roman" pitchFamily="18" charset="0"/>
            </a:endParaRPr>
          </a:p>
          <a:p>
            <a:pPr lvl="0" algn="just"/>
            <a:r>
              <a:rPr lang="en-US" sz="2400" dirty="0">
                <a:latin typeface="Times New Roman" pitchFamily="18" charset="0"/>
                <a:cs typeface="Times New Roman" pitchFamily="18" charset="0"/>
              </a:rPr>
              <a:t>Seminars and dialogues with policy makers and employers</a:t>
            </a:r>
            <a:r>
              <a:rPr lang="en-US" sz="2400" dirty="0" smtClean="0">
                <a:latin typeface="Times New Roman" pitchFamily="18" charset="0"/>
                <a:cs typeface="Times New Roman" pitchFamily="18" charset="0"/>
              </a:rPr>
              <a:t>;</a:t>
            </a:r>
          </a:p>
          <a:p>
            <a:pPr lvl="0" algn="just">
              <a:buNone/>
            </a:pPr>
            <a:endParaRPr lang="en-US" sz="2400" dirty="0">
              <a:latin typeface="Times New Roman" pitchFamily="18" charset="0"/>
              <a:cs typeface="Times New Roman" pitchFamily="18" charset="0"/>
            </a:endParaRPr>
          </a:p>
          <a:p>
            <a:pPr lvl="0" algn="just"/>
            <a:r>
              <a:rPr lang="en-US" sz="2400" dirty="0">
                <a:latin typeface="Times New Roman" pitchFamily="18" charset="0"/>
                <a:cs typeface="Times New Roman" pitchFamily="18" charset="0"/>
              </a:rPr>
              <a:t>Establishment of workers trade unions and </a:t>
            </a:r>
            <a:r>
              <a:rPr lang="en-US" sz="2400" dirty="0" smtClean="0">
                <a:latin typeface="Times New Roman" pitchFamily="18" charset="0"/>
                <a:cs typeface="Times New Roman" pitchFamily="18" charset="0"/>
              </a:rPr>
              <a:t>federations</a:t>
            </a:r>
          </a:p>
          <a:p>
            <a:pPr lvl="0" algn="just">
              <a:buNone/>
            </a:pP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Capacity building on the leadership, advocacy, lobbying and campaigning; </a:t>
            </a:r>
          </a:p>
          <a:p>
            <a:pPr algn="just">
              <a:buNone/>
            </a:pPr>
            <a:endParaRPr lang="en-US" sz="2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Providing healthcare, legal support to brick kiln workers and educational support to children working in brick kilns.</a:t>
            </a:r>
          </a:p>
          <a:p>
            <a:pPr lvl="0"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971097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6422</TotalTime>
  <Words>882</Words>
  <Application>Microsoft Office PowerPoint</Application>
  <PresentationFormat>On-screen Show (4:3)</PresentationFormat>
  <Paragraphs>100</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Support social protection and decent work of brick kiln workers and bonded labourers in Pakistan</vt:lpstr>
      <vt:lpstr>Project Details</vt:lpstr>
      <vt:lpstr>Relevance of the Action</vt:lpstr>
      <vt:lpstr>Relevance of the Action</vt:lpstr>
      <vt:lpstr>EU Brick kiln Project contribution to these issues/ Overall Objective of the Action</vt:lpstr>
      <vt:lpstr>Expected Results</vt:lpstr>
      <vt:lpstr>Expected Results</vt:lpstr>
      <vt:lpstr>Major activities included;</vt:lpstr>
      <vt:lpstr>Major activities included;</vt:lpstr>
      <vt:lpstr>Overall progress of the Project during one year implementation process</vt:lpstr>
      <vt:lpstr>Overall progress of the Project during one year implementation process</vt:lpstr>
      <vt:lpstr>Overall progress of the Project during one year implementation process</vt:lpstr>
      <vt:lpstr>Photo Gallery</vt:lpstr>
      <vt:lpstr>Photo Gallery</vt:lpstr>
      <vt:lpstr>PowerPoint Presentation</vt:lpstr>
    </vt:vector>
  </TitlesOfParts>
  <Company>ActionAid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planning for high value income</dc:title>
  <dc:creator>sharonj</dc:creator>
  <cp:lastModifiedBy>ANTONUCCI Carla (DEVCO)</cp:lastModifiedBy>
  <cp:revision>496</cp:revision>
  <dcterms:created xsi:type="dcterms:W3CDTF">2008-11-19T11:00:34Z</dcterms:created>
  <dcterms:modified xsi:type="dcterms:W3CDTF">2012-07-02T08:18:39Z</dcterms:modified>
</cp:coreProperties>
</file>