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handoutMasterIdLst>
    <p:handoutMasterId r:id="rId37"/>
  </p:handoutMasterIdLst>
  <p:sldIdLst>
    <p:sldId id="256" r:id="rId2"/>
    <p:sldId id="260" r:id="rId3"/>
    <p:sldId id="265" r:id="rId4"/>
    <p:sldId id="280" r:id="rId5"/>
    <p:sldId id="283" r:id="rId6"/>
    <p:sldId id="286" r:id="rId7"/>
    <p:sldId id="288" r:id="rId8"/>
    <p:sldId id="289" r:id="rId9"/>
    <p:sldId id="290" r:id="rId10"/>
    <p:sldId id="282" r:id="rId11"/>
    <p:sldId id="284" r:id="rId12"/>
    <p:sldId id="292" r:id="rId13"/>
    <p:sldId id="293" r:id="rId14"/>
    <p:sldId id="294" r:id="rId15"/>
    <p:sldId id="295" r:id="rId16"/>
    <p:sldId id="296" r:id="rId17"/>
    <p:sldId id="285" r:id="rId18"/>
    <p:sldId id="298" r:id="rId19"/>
    <p:sldId id="299" r:id="rId20"/>
    <p:sldId id="281" r:id="rId21"/>
    <p:sldId id="297" r:id="rId22"/>
    <p:sldId id="300" r:id="rId23"/>
    <p:sldId id="301" r:id="rId24"/>
    <p:sldId id="302" r:id="rId25"/>
    <p:sldId id="303" r:id="rId26"/>
    <p:sldId id="304" r:id="rId27"/>
    <p:sldId id="279" r:id="rId28"/>
    <p:sldId id="305" r:id="rId29"/>
    <p:sldId id="261" r:id="rId30"/>
    <p:sldId id="306" r:id="rId31"/>
    <p:sldId id="267" r:id="rId32"/>
    <p:sldId id="307" r:id="rId33"/>
    <p:sldId id="308" r:id="rId34"/>
    <p:sldId id="270"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8" autoAdjust="0"/>
    <p:restoredTop sz="94660"/>
  </p:normalViewPr>
  <p:slideViewPr>
    <p:cSldViewPr>
      <p:cViewPr>
        <p:scale>
          <a:sx n="76" d="100"/>
          <a:sy n="76" d="100"/>
        </p:scale>
        <p:origin x="-13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3CECAC-CEC2-4A2B-95B2-F6E7B30657C3}" type="doc">
      <dgm:prSet loTypeId="urn:microsoft.com/office/officeart/2005/8/layout/cycle2" loCatId="cycle" qsTypeId="urn:microsoft.com/office/officeart/2005/8/quickstyle/simple1#1" qsCatId="simple" csTypeId="urn:microsoft.com/office/officeart/2005/8/colors/accent2_1" csCatId="accent2" phldr="1"/>
      <dgm:spPr/>
      <dgm:t>
        <a:bodyPr/>
        <a:lstStyle/>
        <a:p>
          <a:endParaRPr lang="fr-FR"/>
        </a:p>
      </dgm:t>
    </dgm:pt>
    <dgm:pt modelId="{DB0B7EBF-1288-42FC-9B1E-F513492E7BAF}">
      <dgm:prSet phldrT="[Texto]" custT="1"/>
      <dgm:spPr>
        <a:solidFill>
          <a:schemeClr val="accent5">
            <a:lumMod val="40000"/>
            <a:lumOff val="60000"/>
          </a:schemeClr>
        </a:solidFill>
      </dgm:spPr>
      <dgm:t>
        <a:bodyPr/>
        <a:lstStyle/>
        <a:p>
          <a:r>
            <a:rPr lang="fr-FR" sz="1400" b="1" dirty="0" smtClean="0"/>
            <a:t>Dual training</a:t>
          </a:r>
          <a:endParaRPr lang="fr-FR" sz="1400" b="1" dirty="0"/>
        </a:p>
      </dgm:t>
    </dgm:pt>
    <dgm:pt modelId="{93FDFA59-3002-4AD4-B521-CDDDAA854E36}" type="parTrans" cxnId="{B3CC45DD-3D86-4905-90F8-66819ECA9D0E}">
      <dgm:prSet/>
      <dgm:spPr/>
      <dgm:t>
        <a:bodyPr/>
        <a:lstStyle/>
        <a:p>
          <a:endParaRPr lang="fr-FR" sz="1400" b="1"/>
        </a:p>
      </dgm:t>
    </dgm:pt>
    <dgm:pt modelId="{F6EF379C-6A6C-49B3-A493-BEF222325C02}" type="sibTrans" cxnId="{B3CC45DD-3D86-4905-90F8-66819ECA9D0E}">
      <dgm:prSet custT="1"/>
      <dgm:spPr/>
      <dgm:t>
        <a:bodyPr/>
        <a:lstStyle/>
        <a:p>
          <a:endParaRPr lang="fr-FR" sz="1400" b="1"/>
        </a:p>
      </dgm:t>
    </dgm:pt>
    <dgm:pt modelId="{20BA5DC5-7F2F-4FD4-9B2A-DC2B95D60BC9}">
      <dgm:prSet phldrT="[Texto]" custT="1"/>
      <dgm:spPr>
        <a:solidFill>
          <a:schemeClr val="accent6">
            <a:lumMod val="60000"/>
            <a:lumOff val="40000"/>
          </a:schemeClr>
        </a:solidFill>
      </dgm:spPr>
      <dgm:t>
        <a:bodyPr/>
        <a:lstStyle/>
        <a:p>
          <a:r>
            <a:rPr lang="fr-FR" sz="1400" b="1" dirty="0" smtClean="0"/>
            <a:t>Short training courses</a:t>
          </a:r>
          <a:endParaRPr lang="fr-FR" sz="1400" b="1" dirty="0"/>
        </a:p>
      </dgm:t>
    </dgm:pt>
    <dgm:pt modelId="{6A9D5390-2D5E-47E7-8535-66B0C82765E6}" type="parTrans" cxnId="{9D05A6E0-9BC3-4346-898D-DEFFEC5D3D51}">
      <dgm:prSet/>
      <dgm:spPr/>
      <dgm:t>
        <a:bodyPr/>
        <a:lstStyle/>
        <a:p>
          <a:endParaRPr lang="fr-FR" sz="1400" b="1"/>
        </a:p>
      </dgm:t>
    </dgm:pt>
    <dgm:pt modelId="{95B06EDC-C5A9-4116-84D5-6349CBE9D6C4}" type="sibTrans" cxnId="{9D05A6E0-9BC3-4346-898D-DEFFEC5D3D51}">
      <dgm:prSet custT="1"/>
      <dgm:spPr/>
      <dgm:t>
        <a:bodyPr/>
        <a:lstStyle/>
        <a:p>
          <a:endParaRPr lang="fr-FR" sz="1400" b="1"/>
        </a:p>
      </dgm:t>
    </dgm:pt>
    <dgm:pt modelId="{240CC27A-1719-4CEC-9DFA-3F90725436E2}">
      <dgm:prSet phldrT="[Texto]" custT="1"/>
      <dgm:spPr>
        <a:solidFill>
          <a:schemeClr val="accent1">
            <a:lumMod val="60000"/>
            <a:lumOff val="40000"/>
          </a:schemeClr>
        </a:solidFill>
      </dgm:spPr>
      <dgm:t>
        <a:bodyPr/>
        <a:lstStyle/>
        <a:p>
          <a:r>
            <a:rPr lang="fr-FR" sz="1400" b="1" dirty="0" smtClean="0"/>
            <a:t>SD </a:t>
          </a:r>
          <a:r>
            <a:rPr lang="fr-FR" sz="1400" b="1" dirty="0" err="1" smtClean="0"/>
            <a:t>through</a:t>
          </a:r>
          <a:r>
            <a:rPr lang="fr-FR" sz="1400" b="1" dirty="0" smtClean="0"/>
            <a:t> job training</a:t>
          </a:r>
          <a:endParaRPr lang="fr-FR" sz="1400" b="1" dirty="0"/>
        </a:p>
      </dgm:t>
    </dgm:pt>
    <dgm:pt modelId="{26510232-884F-4E15-BB29-D824E64CACF2}" type="parTrans" cxnId="{E816FB13-D608-46CD-9B20-BC84E8711949}">
      <dgm:prSet/>
      <dgm:spPr/>
      <dgm:t>
        <a:bodyPr/>
        <a:lstStyle/>
        <a:p>
          <a:endParaRPr lang="fr-FR" sz="1400" b="1"/>
        </a:p>
      </dgm:t>
    </dgm:pt>
    <dgm:pt modelId="{2C6BE683-C4E9-4BC4-BCEA-E0523C95C41F}" type="sibTrans" cxnId="{E816FB13-D608-46CD-9B20-BC84E8711949}">
      <dgm:prSet custT="1"/>
      <dgm:spPr/>
      <dgm:t>
        <a:bodyPr/>
        <a:lstStyle/>
        <a:p>
          <a:endParaRPr lang="fr-FR" sz="1400" b="1"/>
        </a:p>
      </dgm:t>
    </dgm:pt>
    <dgm:pt modelId="{382FB5B3-A75D-4326-8C26-F2D244F4267E}">
      <dgm:prSet phldrT="[Texto]" custT="1"/>
      <dgm:spPr>
        <a:solidFill>
          <a:schemeClr val="bg2">
            <a:lumMod val="40000"/>
            <a:lumOff val="60000"/>
          </a:schemeClr>
        </a:solidFill>
      </dgm:spPr>
      <dgm:t>
        <a:bodyPr/>
        <a:lstStyle/>
        <a:p>
          <a:endParaRPr lang="fr-FR" sz="1400" b="1" dirty="0" smtClean="0"/>
        </a:p>
        <a:p>
          <a:endParaRPr lang="fr-FR" sz="1400" b="1" dirty="0" smtClean="0"/>
        </a:p>
        <a:p>
          <a:r>
            <a:rPr lang="fr-FR" sz="1400" b="1" dirty="0" err="1" smtClean="0"/>
            <a:t>Different</a:t>
          </a:r>
          <a:r>
            <a:rPr lang="fr-FR" sz="1400" b="1" dirty="0" smtClean="0"/>
            <a:t> </a:t>
          </a:r>
          <a:r>
            <a:rPr lang="fr-FR" sz="1400" b="1" dirty="0" err="1" smtClean="0"/>
            <a:t>forms</a:t>
          </a:r>
          <a:r>
            <a:rPr lang="fr-FR" sz="1400" b="1" dirty="0" smtClean="0"/>
            <a:t> of </a:t>
          </a:r>
          <a:r>
            <a:rPr lang="fr-FR" sz="1400" b="1" dirty="0" err="1" smtClean="0"/>
            <a:t>apprenticeship</a:t>
          </a:r>
          <a:endParaRPr lang="fr-FR" sz="1400" b="1" dirty="0" smtClean="0"/>
        </a:p>
        <a:p>
          <a:endParaRPr lang="fr-FR" sz="1400" b="1" dirty="0" smtClean="0"/>
        </a:p>
        <a:p>
          <a:endParaRPr lang="fr-FR" sz="1400" b="1" dirty="0"/>
        </a:p>
      </dgm:t>
    </dgm:pt>
    <dgm:pt modelId="{E6329E3E-B1F4-4E67-8E47-A0B6B20E5EA5}" type="parTrans" cxnId="{F7567DA5-D638-4F7E-977C-47132CE3525D}">
      <dgm:prSet/>
      <dgm:spPr/>
      <dgm:t>
        <a:bodyPr/>
        <a:lstStyle/>
        <a:p>
          <a:endParaRPr lang="fr-FR" sz="1400" b="1"/>
        </a:p>
      </dgm:t>
    </dgm:pt>
    <dgm:pt modelId="{35AFB02C-61EE-4EA3-8369-7807013F6714}" type="sibTrans" cxnId="{F7567DA5-D638-4F7E-977C-47132CE3525D}">
      <dgm:prSet custT="1"/>
      <dgm:spPr/>
      <dgm:t>
        <a:bodyPr/>
        <a:lstStyle/>
        <a:p>
          <a:endParaRPr lang="fr-FR" sz="1400" b="1"/>
        </a:p>
      </dgm:t>
    </dgm:pt>
    <dgm:pt modelId="{A45599E6-4536-431A-A73F-D5751CBF26A0}">
      <dgm:prSet phldrT="[Texto]" custT="1"/>
      <dgm:spPr>
        <a:solidFill>
          <a:schemeClr val="accent1">
            <a:lumMod val="20000"/>
            <a:lumOff val="80000"/>
          </a:schemeClr>
        </a:solidFill>
      </dgm:spPr>
      <dgm:t>
        <a:bodyPr/>
        <a:lstStyle/>
        <a:p>
          <a:r>
            <a:rPr lang="fr-FR" sz="1400" b="1" dirty="0" err="1" smtClean="0"/>
            <a:t>Work-based</a:t>
          </a:r>
          <a:r>
            <a:rPr lang="fr-FR" sz="1400" b="1" dirty="0" smtClean="0"/>
            <a:t> training</a:t>
          </a:r>
        </a:p>
      </dgm:t>
    </dgm:pt>
    <dgm:pt modelId="{3731EAD6-D2A9-4668-AC9D-BE5FEC7AEE6A}" type="parTrans" cxnId="{81A5F472-A233-4A58-BDFC-330523DB5A54}">
      <dgm:prSet/>
      <dgm:spPr/>
      <dgm:t>
        <a:bodyPr/>
        <a:lstStyle/>
        <a:p>
          <a:endParaRPr lang="fr-FR" sz="1400" b="1"/>
        </a:p>
      </dgm:t>
    </dgm:pt>
    <dgm:pt modelId="{261B0D42-20A5-49A6-A6A8-9D075FC61B08}" type="sibTrans" cxnId="{81A5F472-A233-4A58-BDFC-330523DB5A54}">
      <dgm:prSet custT="1"/>
      <dgm:spPr/>
      <dgm:t>
        <a:bodyPr/>
        <a:lstStyle/>
        <a:p>
          <a:endParaRPr lang="fr-FR" sz="1400" b="1"/>
        </a:p>
      </dgm:t>
    </dgm:pt>
    <dgm:pt modelId="{021CEB5A-90C4-45B6-BE2A-BF0B4C3ADB0B}" type="pres">
      <dgm:prSet presAssocID="{D63CECAC-CEC2-4A2B-95B2-F6E7B30657C3}" presName="cycle" presStyleCnt="0">
        <dgm:presLayoutVars>
          <dgm:dir/>
          <dgm:resizeHandles val="exact"/>
        </dgm:presLayoutVars>
      </dgm:prSet>
      <dgm:spPr/>
      <dgm:t>
        <a:bodyPr/>
        <a:lstStyle/>
        <a:p>
          <a:endParaRPr lang="fr-FR"/>
        </a:p>
      </dgm:t>
    </dgm:pt>
    <dgm:pt modelId="{CEA56541-1AF0-4153-BAC4-7513239D44BF}" type="pres">
      <dgm:prSet presAssocID="{DB0B7EBF-1288-42FC-9B1E-F513492E7BAF}" presName="node" presStyleLbl="node1" presStyleIdx="0" presStyleCnt="5" custScaleX="129785">
        <dgm:presLayoutVars>
          <dgm:bulletEnabled val="1"/>
        </dgm:presLayoutVars>
      </dgm:prSet>
      <dgm:spPr/>
      <dgm:t>
        <a:bodyPr/>
        <a:lstStyle/>
        <a:p>
          <a:endParaRPr lang="fr-FR"/>
        </a:p>
      </dgm:t>
    </dgm:pt>
    <dgm:pt modelId="{6039588D-C0CE-4E5A-A26D-0F04A92E6AFB}" type="pres">
      <dgm:prSet presAssocID="{F6EF379C-6A6C-49B3-A493-BEF222325C02}" presName="sibTrans" presStyleLbl="sibTrans2D1" presStyleIdx="0" presStyleCnt="5"/>
      <dgm:spPr/>
      <dgm:t>
        <a:bodyPr/>
        <a:lstStyle/>
        <a:p>
          <a:endParaRPr lang="fr-FR"/>
        </a:p>
      </dgm:t>
    </dgm:pt>
    <dgm:pt modelId="{F3BE958E-72B2-4A6D-945B-E69716631E86}" type="pres">
      <dgm:prSet presAssocID="{F6EF379C-6A6C-49B3-A493-BEF222325C02}" presName="connectorText" presStyleLbl="sibTrans2D1" presStyleIdx="0" presStyleCnt="5"/>
      <dgm:spPr/>
      <dgm:t>
        <a:bodyPr/>
        <a:lstStyle/>
        <a:p>
          <a:endParaRPr lang="fr-FR"/>
        </a:p>
      </dgm:t>
    </dgm:pt>
    <dgm:pt modelId="{337C6022-F577-4003-9281-FA5FF9F31253}" type="pres">
      <dgm:prSet presAssocID="{20BA5DC5-7F2F-4FD4-9B2A-DC2B95D60BC9}" presName="node" presStyleLbl="node1" presStyleIdx="1" presStyleCnt="5" custRadScaleRad="118764" custRadScaleInc="7826">
        <dgm:presLayoutVars>
          <dgm:bulletEnabled val="1"/>
        </dgm:presLayoutVars>
      </dgm:prSet>
      <dgm:spPr/>
      <dgm:t>
        <a:bodyPr/>
        <a:lstStyle/>
        <a:p>
          <a:endParaRPr lang="fr-FR"/>
        </a:p>
      </dgm:t>
    </dgm:pt>
    <dgm:pt modelId="{9C607187-C39B-4CB0-B537-35FC8CEC67A2}" type="pres">
      <dgm:prSet presAssocID="{95B06EDC-C5A9-4116-84D5-6349CBE9D6C4}" presName="sibTrans" presStyleLbl="sibTrans2D1" presStyleIdx="1" presStyleCnt="5"/>
      <dgm:spPr/>
      <dgm:t>
        <a:bodyPr/>
        <a:lstStyle/>
        <a:p>
          <a:endParaRPr lang="fr-FR"/>
        </a:p>
      </dgm:t>
    </dgm:pt>
    <dgm:pt modelId="{51D794D7-0BA7-4E98-A550-AFAB351ACD1A}" type="pres">
      <dgm:prSet presAssocID="{95B06EDC-C5A9-4116-84D5-6349CBE9D6C4}" presName="connectorText" presStyleLbl="sibTrans2D1" presStyleIdx="1" presStyleCnt="5"/>
      <dgm:spPr/>
      <dgm:t>
        <a:bodyPr/>
        <a:lstStyle/>
        <a:p>
          <a:endParaRPr lang="fr-FR"/>
        </a:p>
      </dgm:t>
    </dgm:pt>
    <dgm:pt modelId="{8E81887A-2544-4585-B3E0-B6AAC737824D}" type="pres">
      <dgm:prSet presAssocID="{240CC27A-1719-4CEC-9DFA-3F90725436E2}" presName="node" presStyleLbl="node1" presStyleIdx="2" presStyleCnt="5">
        <dgm:presLayoutVars>
          <dgm:bulletEnabled val="1"/>
        </dgm:presLayoutVars>
      </dgm:prSet>
      <dgm:spPr/>
      <dgm:t>
        <a:bodyPr/>
        <a:lstStyle/>
        <a:p>
          <a:endParaRPr lang="fr-FR"/>
        </a:p>
      </dgm:t>
    </dgm:pt>
    <dgm:pt modelId="{1B822A88-A42D-4793-9572-183271274831}" type="pres">
      <dgm:prSet presAssocID="{2C6BE683-C4E9-4BC4-BCEA-E0523C95C41F}" presName="sibTrans" presStyleLbl="sibTrans2D1" presStyleIdx="2" presStyleCnt="5"/>
      <dgm:spPr/>
      <dgm:t>
        <a:bodyPr/>
        <a:lstStyle/>
        <a:p>
          <a:endParaRPr lang="fr-FR"/>
        </a:p>
      </dgm:t>
    </dgm:pt>
    <dgm:pt modelId="{69914891-3FA2-4ACB-9876-72CA757187B8}" type="pres">
      <dgm:prSet presAssocID="{2C6BE683-C4E9-4BC4-BCEA-E0523C95C41F}" presName="connectorText" presStyleLbl="sibTrans2D1" presStyleIdx="2" presStyleCnt="5"/>
      <dgm:spPr/>
      <dgm:t>
        <a:bodyPr/>
        <a:lstStyle/>
        <a:p>
          <a:endParaRPr lang="fr-FR"/>
        </a:p>
      </dgm:t>
    </dgm:pt>
    <dgm:pt modelId="{9EF50914-4F2E-4328-829D-4E6D59C9721D}" type="pres">
      <dgm:prSet presAssocID="{382FB5B3-A75D-4326-8C26-F2D244F4267E}" presName="node" presStyleLbl="node1" presStyleIdx="3" presStyleCnt="5" custScaleX="118231" custRadScaleRad="106997" custRadScaleInc="7053">
        <dgm:presLayoutVars>
          <dgm:bulletEnabled val="1"/>
        </dgm:presLayoutVars>
      </dgm:prSet>
      <dgm:spPr/>
      <dgm:t>
        <a:bodyPr/>
        <a:lstStyle/>
        <a:p>
          <a:endParaRPr lang="fr-FR"/>
        </a:p>
      </dgm:t>
    </dgm:pt>
    <dgm:pt modelId="{686E8910-6DE1-44E0-B994-31F93EA9EB01}" type="pres">
      <dgm:prSet presAssocID="{35AFB02C-61EE-4EA3-8369-7807013F6714}" presName="sibTrans" presStyleLbl="sibTrans2D1" presStyleIdx="3" presStyleCnt="5"/>
      <dgm:spPr/>
      <dgm:t>
        <a:bodyPr/>
        <a:lstStyle/>
        <a:p>
          <a:endParaRPr lang="fr-FR"/>
        </a:p>
      </dgm:t>
    </dgm:pt>
    <dgm:pt modelId="{F0E95F69-01D6-4148-8D50-F73FF89F0E78}" type="pres">
      <dgm:prSet presAssocID="{35AFB02C-61EE-4EA3-8369-7807013F6714}" presName="connectorText" presStyleLbl="sibTrans2D1" presStyleIdx="3" presStyleCnt="5"/>
      <dgm:spPr/>
      <dgm:t>
        <a:bodyPr/>
        <a:lstStyle/>
        <a:p>
          <a:endParaRPr lang="fr-FR"/>
        </a:p>
      </dgm:t>
    </dgm:pt>
    <dgm:pt modelId="{D94A7DFF-919A-4461-8D8B-19C864F6496F}" type="pres">
      <dgm:prSet presAssocID="{A45599E6-4536-431A-A73F-D5751CBF26A0}" presName="node" presStyleLbl="node1" presStyleIdx="4" presStyleCnt="5" custRadScaleRad="98716" custRadScaleInc="-7023">
        <dgm:presLayoutVars>
          <dgm:bulletEnabled val="1"/>
        </dgm:presLayoutVars>
      </dgm:prSet>
      <dgm:spPr/>
      <dgm:t>
        <a:bodyPr/>
        <a:lstStyle/>
        <a:p>
          <a:endParaRPr lang="fr-FR"/>
        </a:p>
      </dgm:t>
    </dgm:pt>
    <dgm:pt modelId="{93852A91-A456-4DC6-A809-1DD2F24F955E}" type="pres">
      <dgm:prSet presAssocID="{261B0D42-20A5-49A6-A6A8-9D075FC61B08}" presName="sibTrans" presStyleLbl="sibTrans2D1" presStyleIdx="4" presStyleCnt="5" custLinFactNeighborX="-72224" custLinFactNeighborY="-53307"/>
      <dgm:spPr/>
      <dgm:t>
        <a:bodyPr/>
        <a:lstStyle/>
        <a:p>
          <a:endParaRPr lang="fr-FR"/>
        </a:p>
      </dgm:t>
    </dgm:pt>
    <dgm:pt modelId="{7A6877B0-DA8C-4C6D-A18B-BC9EB7027F5E}" type="pres">
      <dgm:prSet presAssocID="{261B0D42-20A5-49A6-A6A8-9D075FC61B08}" presName="connectorText" presStyleLbl="sibTrans2D1" presStyleIdx="4" presStyleCnt="5"/>
      <dgm:spPr/>
      <dgm:t>
        <a:bodyPr/>
        <a:lstStyle/>
        <a:p>
          <a:endParaRPr lang="fr-FR"/>
        </a:p>
      </dgm:t>
    </dgm:pt>
  </dgm:ptLst>
  <dgm:cxnLst>
    <dgm:cxn modelId="{F7567DA5-D638-4F7E-977C-47132CE3525D}" srcId="{D63CECAC-CEC2-4A2B-95B2-F6E7B30657C3}" destId="{382FB5B3-A75D-4326-8C26-F2D244F4267E}" srcOrd="3" destOrd="0" parTransId="{E6329E3E-B1F4-4E67-8E47-A0B6B20E5EA5}" sibTransId="{35AFB02C-61EE-4EA3-8369-7807013F6714}"/>
    <dgm:cxn modelId="{20547D2D-AFBF-4401-B6BB-DEF4B7D7DFF7}" type="presOf" srcId="{DB0B7EBF-1288-42FC-9B1E-F513492E7BAF}" destId="{CEA56541-1AF0-4153-BAC4-7513239D44BF}" srcOrd="0" destOrd="0" presId="urn:microsoft.com/office/officeart/2005/8/layout/cycle2"/>
    <dgm:cxn modelId="{97FC2B21-307B-4008-BECE-E980872C56B7}" type="presOf" srcId="{2C6BE683-C4E9-4BC4-BCEA-E0523C95C41F}" destId="{69914891-3FA2-4ACB-9876-72CA757187B8}" srcOrd="1" destOrd="0" presId="urn:microsoft.com/office/officeart/2005/8/layout/cycle2"/>
    <dgm:cxn modelId="{240FA254-800A-4972-8F6C-24798069F2C0}" type="presOf" srcId="{35AFB02C-61EE-4EA3-8369-7807013F6714}" destId="{686E8910-6DE1-44E0-B994-31F93EA9EB01}" srcOrd="0" destOrd="0" presId="urn:microsoft.com/office/officeart/2005/8/layout/cycle2"/>
    <dgm:cxn modelId="{CBA86A08-3C51-43AC-8801-AB5ADCC04886}" type="presOf" srcId="{2C6BE683-C4E9-4BC4-BCEA-E0523C95C41F}" destId="{1B822A88-A42D-4793-9572-183271274831}" srcOrd="0" destOrd="0" presId="urn:microsoft.com/office/officeart/2005/8/layout/cycle2"/>
    <dgm:cxn modelId="{38E1C87D-23E6-443E-A841-0B0FAB67051C}" type="presOf" srcId="{D63CECAC-CEC2-4A2B-95B2-F6E7B30657C3}" destId="{021CEB5A-90C4-45B6-BE2A-BF0B4C3ADB0B}" srcOrd="0" destOrd="0" presId="urn:microsoft.com/office/officeart/2005/8/layout/cycle2"/>
    <dgm:cxn modelId="{24B88A39-8A0B-435A-9AA1-AE48EC291066}" type="presOf" srcId="{20BA5DC5-7F2F-4FD4-9B2A-DC2B95D60BC9}" destId="{337C6022-F577-4003-9281-FA5FF9F31253}" srcOrd="0" destOrd="0" presId="urn:microsoft.com/office/officeart/2005/8/layout/cycle2"/>
    <dgm:cxn modelId="{FA5AE78F-AC8F-4A71-94D4-382FF776D22F}" type="presOf" srcId="{240CC27A-1719-4CEC-9DFA-3F90725436E2}" destId="{8E81887A-2544-4585-B3E0-B6AAC737824D}" srcOrd="0" destOrd="0" presId="urn:microsoft.com/office/officeart/2005/8/layout/cycle2"/>
    <dgm:cxn modelId="{033A05A6-5759-48E3-BC93-6B19562A10EE}" type="presOf" srcId="{35AFB02C-61EE-4EA3-8369-7807013F6714}" destId="{F0E95F69-01D6-4148-8D50-F73FF89F0E78}" srcOrd="1" destOrd="0" presId="urn:microsoft.com/office/officeart/2005/8/layout/cycle2"/>
    <dgm:cxn modelId="{402E83E2-EB6D-428B-85D7-7C71B272EE84}" type="presOf" srcId="{A45599E6-4536-431A-A73F-D5751CBF26A0}" destId="{D94A7DFF-919A-4461-8D8B-19C864F6496F}" srcOrd="0" destOrd="0" presId="urn:microsoft.com/office/officeart/2005/8/layout/cycle2"/>
    <dgm:cxn modelId="{FA29988E-896C-4D11-BB0B-BBF0655BA4AF}" type="presOf" srcId="{261B0D42-20A5-49A6-A6A8-9D075FC61B08}" destId="{7A6877B0-DA8C-4C6D-A18B-BC9EB7027F5E}" srcOrd="1" destOrd="0" presId="urn:microsoft.com/office/officeart/2005/8/layout/cycle2"/>
    <dgm:cxn modelId="{22A6A0A6-84AE-4467-BEB9-3A479378B708}" type="presOf" srcId="{95B06EDC-C5A9-4116-84D5-6349CBE9D6C4}" destId="{9C607187-C39B-4CB0-B537-35FC8CEC67A2}" srcOrd="0" destOrd="0" presId="urn:microsoft.com/office/officeart/2005/8/layout/cycle2"/>
    <dgm:cxn modelId="{B3CC45DD-3D86-4905-90F8-66819ECA9D0E}" srcId="{D63CECAC-CEC2-4A2B-95B2-F6E7B30657C3}" destId="{DB0B7EBF-1288-42FC-9B1E-F513492E7BAF}" srcOrd="0" destOrd="0" parTransId="{93FDFA59-3002-4AD4-B521-CDDDAA854E36}" sibTransId="{F6EF379C-6A6C-49B3-A493-BEF222325C02}"/>
    <dgm:cxn modelId="{C478A00F-81AD-4124-9A49-D3F376C72160}" type="presOf" srcId="{F6EF379C-6A6C-49B3-A493-BEF222325C02}" destId="{6039588D-C0CE-4E5A-A26D-0F04A92E6AFB}" srcOrd="0" destOrd="0" presId="urn:microsoft.com/office/officeart/2005/8/layout/cycle2"/>
    <dgm:cxn modelId="{81A5F472-A233-4A58-BDFC-330523DB5A54}" srcId="{D63CECAC-CEC2-4A2B-95B2-F6E7B30657C3}" destId="{A45599E6-4536-431A-A73F-D5751CBF26A0}" srcOrd="4" destOrd="0" parTransId="{3731EAD6-D2A9-4668-AC9D-BE5FEC7AEE6A}" sibTransId="{261B0D42-20A5-49A6-A6A8-9D075FC61B08}"/>
    <dgm:cxn modelId="{E816FB13-D608-46CD-9B20-BC84E8711949}" srcId="{D63CECAC-CEC2-4A2B-95B2-F6E7B30657C3}" destId="{240CC27A-1719-4CEC-9DFA-3F90725436E2}" srcOrd="2" destOrd="0" parTransId="{26510232-884F-4E15-BB29-D824E64CACF2}" sibTransId="{2C6BE683-C4E9-4BC4-BCEA-E0523C95C41F}"/>
    <dgm:cxn modelId="{D39898FD-1848-49CD-B96D-4437720624E0}" type="presOf" srcId="{95B06EDC-C5A9-4116-84D5-6349CBE9D6C4}" destId="{51D794D7-0BA7-4E98-A550-AFAB351ACD1A}" srcOrd="1" destOrd="0" presId="urn:microsoft.com/office/officeart/2005/8/layout/cycle2"/>
    <dgm:cxn modelId="{9D05A6E0-9BC3-4346-898D-DEFFEC5D3D51}" srcId="{D63CECAC-CEC2-4A2B-95B2-F6E7B30657C3}" destId="{20BA5DC5-7F2F-4FD4-9B2A-DC2B95D60BC9}" srcOrd="1" destOrd="0" parTransId="{6A9D5390-2D5E-47E7-8535-66B0C82765E6}" sibTransId="{95B06EDC-C5A9-4116-84D5-6349CBE9D6C4}"/>
    <dgm:cxn modelId="{C09AB8CB-5BC3-4B65-A2F1-7BCB3C6BE2D1}" type="presOf" srcId="{382FB5B3-A75D-4326-8C26-F2D244F4267E}" destId="{9EF50914-4F2E-4328-829D-4E6D59C9721D}" srcOrd="0" destOrd="0" presId="urn:microsoft.com/office/officeart/2005/8/layout/cycle2"/>
    <dgm:cxn modelId="{A8ACF1E5-954D-4243-A607-7F864A01AE02}" type="presOf" srcId="{F6EF379C-6A6C-49B3-A493-BEF222325C02}" destId="{F3BE958E-72B2-4A6D-945B-E69716631E86}" srcOrd="1" destOrd="0" presId="urn:microsoft.com/office/officeart/2005/8/layout/cycle2"/>
    <dgm:cxn modelId="{45230E85-A28F-43EF-BE18-976ADC5C6E66}" type="presOf" srcId="{261B0D42-20A5-49A6-A6A8-9D075FC61B08}" destId="{93852A91-A456-4DC6-A809-1DD2F24F955E}" srcOrd="0" destOrd="0" presId="urn:microsoft.com/office/officeart/2005/8/layout/cycle2"/>
    <dgm:cxn modelId="{2FC19988-F98C-4B7C-8252-52AA955FF7FE}" type="presParOf" srcId="{021CEB5A-90C4-45B6-BE2A-BF0B4C3ADB0B}" destId="{CEA56541-1AF0-4153-BAC4-7513239D44BF}" srcOrd="0" destOrd="0" presId="urn:microsoft.com/office/officeart/2005/8/layout/cycle2"/>
    <dgm:cxn modelId="{E4EFE9DE-4697-452D-B934-13268DBF9C24}" type="presParOf" srcId="{021CEB5A-90C4-45B6-BE2A-BF0B4C3ADB0B}" destId="{6039588D-C0CE-4E5A-A26D-0F04A92E6AFB}" srcOrd="1" destOrd="0" presId="urn:microsoft.com/office/officeart/2005/8/layout/cycle2"/>
    <dgm:cxn modelId="{FCF0D77A-9710-4115-A8EE-2F4CC171F93F}" type="presParOf" srcId="{6039588D-C0CE-4E5A-A26D-0F04A92E6AFB}" destId="{F3BE958E-72B2-4A6D-945B-E69716631E86}" srcOrd="0" destOrd="0" presId="urn:microsoft.com/office/officeart/2005/8/layout/cycle2"/>
    <dgm:cxn modelId="{0B90CEF2-395E-4559-8CB6-1B79BCEF1AB9}" type="presParOf" srcId="{021CEB5A-90C4-45B6-BE2A-BF0B4C3ADB0B}" destId="{337C6022-F577-4003-9281-FA5FF9F31253}" srcOrd="2" destOrd="0" presId="urn:microsoft.com/office/officeart/2005/8/layout/cycle2"/>
    <dgm:cxn modelId="{F06F829F-E950-41B6-BA08-C4E7827DC069}" type="presParOf" srcId="{021CEB5A-90C4-45B6-BE2A-BF0B4C3ADB0B}" destId="{9C607187-C39B-4CB0-B537-35FC8CEC67A2}" srcOrd="3" destOrd="0" presId="urn:microsoft.com/office/officeart/2005/8/layout/cycle2"/>
    <dgm:cxn modelId="{3F891052-9D77-4038-92D2-3D5277BFD716}" type="presParOf" srcId="{9C607187-C39B-4CB0-B537-35FC8CEC67A2}" destId="{51D794D7-0BA7-4E98-A550-AFAB351ACD1A}" srcOrd="0" destOrd="0" presId="urn:microsoft.com/office/officeart/2005/8/layout/cycle2"/>
    <dgm:cxn modelId="{A0955D0B-AD03-4461-A219-5869F9094893}" type="presParOf" srcId="{021CEB5A-90C4-45B6-BE2A-BF0B4C3ADB0B}" destId="{8E81887A-2544-4585-B3E0-B6AAC737824D}" srcOrd="4" destOrd="0" presId="urn:microsoft.com/office/officeart/2005/8/layout/cycle2"/>
    <dgm:cxn modelId="{E5B28D37-83FF-4968-956F-0198B5957F87}" type="presParOf" srcId="{021CEB5A-90C4-45B6-BE2A-BF0B4C3ADB0B}" destId="{1B822A88-A42D-4793-9572-183271274831}" srcOrd="5" destOrd="0" presId="urn:microsoft.com/office/officeart/2005/8/layout/cycle2"/>
    <dgm:cxn modelId="{1B21843F-5E15-473F-BBA7-ED1152D6DFA6}" type="presParOf" srcId="{1B822A88-A42D-4793-9572-183271274831}" destId="{69914891-3FA2-4ACB-9876-72CA757187B8}" srcOrd="0" destOrd="0" presId="urn:microsoft.com/office/officeart/2005/8/layout/cycle2"/>
    <dgm:cxn modelId="{78375A91-D31E-4A3E-9572-A0815DE47774}" type="presParOf" srcId="{021CEB5A-90C4-45B6-BE2A-BF0B4C3ADB0B}" destId="{9EF50914-4F2E-4328-829D-4E6D59C9721D}" srcOrd="6" destOrd="0" presId="urn:microsoft.com/office/officeart/2005/8/layout/cycle2"/>
    <dgm:cxn modelId="{EB271B75-6498-4707-98B5-4A0E6E85CF00}" type="presParOf" srcId="{021CEB5A-90C4-45B6-BE2A-BF0B4C3ADB0B}" destId="{686E8910-6DE1-44E0-B994-31F93EA9EB01}" srcOrd="7" destOrd="0" presId="urn:microsoft.com/office/officeart/2005/8/layout/cycle2"/>
    <dgm:cxn modelId="{59924E4A-3E5E-4909-8D2B-E64DBBDD555F}" type="presParOf" srcId="{686E8910-6DE1-44E0-B994-31F93EA9EB01}" destId="{F0E95F69-01D6-4148-8D50-F73FF89F0E78}" srcOrd="0" destOrd="0" presId="urn:microsoft.com/office/officeart/2005/8/layout/cycle2"/>
    <dgm:cxn modelId="{4982500C-2EB6-488D-AC7C-5DC97C850513}" type="presParOf" srcId="{021CEB5A-90C4-45B6-BE2A-BF0B4C3ADB0B}" destId="{D94A7DFF-919A-4461-8D8B-19C864F6496F}" srcOrd="8" destOrd="0" presId="urn:microsoft.com/office/officeart/2005/8/layout/cycle2"/>
    <dgm:cxn modelId="{97911B6A-5902-453B-92F7-77E3310445AE}" type="presParOf" srcId="{021CEB5A-90C4-45B6-BE2A-BF0B4C3ADB0B}" destId="{93852A91-A456-4DC6-A809-1DD2F24F955E}" srcOrd="9" destOrd="0" presId="urn:microsoft.com/office/officeart/2005/8/layout/cycle2"/>
    <dgm:cxn modelId="{317340CE-807E-40D3-91B2-2B8663DDB046}" type="presParOf" srcId="{93852A91-A456-4DC6-A809-1DD2F24F955E}" destId="{7A6877B0-DA8C-4C6D-A18B-BC9EB7027F5E}"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4280FB6-C3D1-4A27-9909-A67FD8770D31}" type="doc">
      <dgm:prSet loTypeId="urn:microsoft.com/office/officeart/2005/8/layout/radial5" loCatId="relationship" qsTypeId="urn:microsoft.com/office/officeart/2005/8/quickstyle/simple1" qsCatId="simple" csTypeId="urn:microsoft.com/office/officeart/2005/8/colors/colorful5" csCatId="colorful" phldr="1"/>
      <dgm:spPr/>
      <dgm:t>
        <a:bodyPr/>
        <a:lstStyle/>
        <a:p>
          <a:endParaRPr lang="fr-FR"/>
        </a:p>
      </dgm:t>
    </dgm:pt>
    <dgm:pt modelId="{2CC320C7-6E52-4BDF-A012-96FF0ACE3970}">
      <dgm:prSet phldrT="[Texto]" custT="1"/>
      <dgm:spPr>
        <a:solidFill>
          <a:schemeClr val="accent4">
            <a:lumMod val="20000"/>
            <a:lumOff val="80000"/>
          </a:schemeClr>
        </a:solidFill>
      </dgm:spPr>
      <dgm:t>
        <a:bodyPr/>
        <a:lstStyle/>
        <a:p>
          <a:r>
            <a:rPr lang="fr-FR" sz="1500" b="1" dirty="0" smtClean="0">
              <a:solidFill>
                <a:schemeClr val="tx1"/>
              </a:solidFill>
            </a:rPr>
            <a:t>National qualification</a:t>
          </a:r>
        </a:p>
        <a:p>
          <a:r>
            <a:rPr lang="fr-FR" sz="1500" b="1" dirty="0" smtClean="0">
              <a:solidFill>
                <a:schemeClr val="tx1"/>
              </a:solidFill>
            </a:rPr>
            <a:t>Framework </a:t>
          </a:r>
          <a:endParaRPr lang="fr-FR" sz="1500" b="1" dirty="0">
            <a:solidFill>
              <a:schemeClr val="tx1"/>
            </a:solidFill>
          </a:endParaRPr>
        </a:p>
      </dgm:t>
    </dgm:pt>
    <dgm:pt modelId="{9275B3C3-E97D-4D62-9FAC-84FB505C31E2}" type="parTrans" cxnId="{476943E4-7044-458A-98C0-1C392395E32F}">
      <dgm:prSet/>
      <dgm:spPr/>
      <dgm:t>
        <a:bodyPr/>
        <a:lstStyle/>
        <a:p>
          <a:endParaRPr lang="fr-FR" sz="1600"/>
        </a:p>
      </dgm:t>
    </dgm:pt>
    <dgm:pt modelId="{AE4693AA-4D32-4129-AB82-B43D5974D428}" type="sibTrans" cxnId="{476943E4-7044-458A-98C0-1C392395E32F}">
      <dgm:prSet/>
      <dgm:spPr/>
      <dgm:t>
        <a:bodyPr/>
        <a:lstStyle/>
        <a:p>
          <a:endParaRPr lang="fr-FR" sz="1600"/>
        </a:p>
      </dgm:t>
    </dgm:pt>
    <dgm:pt modelId="{350EE511-ED08-4C9B-BF2B-5736729C11B5}">
      <dgm:prSet phldrT="[Texto]" custT="1"/>
      <dgm:spPr>
        <a:solidFill>
          <a:schemeClr val="accent5">
            <a:lumMod val="20000"/>
            <a:lumOff val="80000"/>
          </a:schemeClr>
        </a:solidFill>
      </dgm:spPr>
      <dgm:t>
        <a:bodyPr/>
        <a:lstStyle/>
        <a:p>
          <a:r>
            <a:rPr lang="fr-FR" sz="1600" b="1" dirty="0" smtClean="0">
              <a:solidFill>
                <a:schemeClr val="tx1"/>
              </a:solidFill>
            </a:rPr>
            <a:t>Center-</a:t>
          </a:r>
          <a:r>
            <a:rPr lang="fr-FR" sz="1600" b="1" dirty="0" err="1" smtClean="0">
              <a:solidFill>
                <a:schemeClr val="tx1"/>
              </a:solidFill>
            </a:rPr>
            <a:t>based</a:t>
          </a:r>
          <a:r>
            <a:rPr lang="fr-FR" sz="1600" b="1" dirty="0" smtClean="0">
              <a:solidFill>
                <a:schemeClr val="tx1"/>
              </a:solidFill>
            </a:rPr>
            <a:t> TVET</a:t>
          </a:r>
          <a:endParaRPr lang="fr-FR" sz="1600" b="1" dirty="0">
            <a:solidFill>
              <a:schemeClr val="tx1"/>
            </a:solidFill>
          </a:endParaRPr>
        </a:p>
      </dgm:t>
    </dgm:pt>
    <dgm:pt modelId="{8D4644D0-C6A3-4BD4-8E78-126885AE126D}" type="parTrans" cxnId="{57377259-781A-40FB-B119-67067E093EEF}">
      <dgm:prSet custT="1"/>
      <dgm:spPr/>
      <dgm:t>
        <a:bodyPr/>
        <a:lstStyle/>
        <a:p>
          <a:endParaRPr lang="fr-FR" sz="1600"/>
        </a:p>
      </dgm:t>
    </dgm:pt>
    <dgm:pt modelId="{899DBCBD-ECB6-4B2F-8B11-D5B3F08A8F40}" type="sibTrans" cxnId="{57377259-781A-40FB-B119-67067E093EEF}">
      <dgm:prSet/>
      <dgm:spPr/>
      <dgm:t>
        <a:bodyPr/>
        <a:lstStyle/>
        <a:p>
          <a:endParaRPr lang="fr-FR" sz="1600"/>
        </a:p>
      </dgm:t>
    </dgm:pt>
    <dgm:pt modelId="{2AEF8F90-2B09-40B0-97D1-15B4B9FCF98D}">
      <dgm:prSet phldrT="[Texto]" custT="1"/>
      <dgm:spPr>
        <a:solidFill>
          <a:schemeClr val="accent3">
            <a:lumMod val="20000"/>
            <a:lumOff val="80000"/>
          </a:schemeClr>
        </a:solidFill>
      </dgm:spPr>
      <dgm:t>
        <a:bodyPr/>
        <a:lstStyle/>
        <a:p>
          <a:r>
            <a:rPr lang="fr-FR" sz="1500" b="1" dirty="0" smtClean="0">
              <a:solidFill>
                <a:schemeClr val="tx1"/>
              </a:solidFill>
            </a:rPr>
            <a:t>Validation/</a:t>
          </a:r>
          <a:r>
            <a:rPr lang="fr-FR" sz="1500" b="1" dirty="0" err="1" smtClean="0">
              <a:solidFill>
                <a:schemeClr val="tx1"/>
              </a:solidFill>
            </a:rPr>
            <a:t>accreditation</a:t>
          </a:r>
          <a:endParaRPr lang="fr-FR" sz="1500" b="1" dirty="0">
            <a:solidFill>
              <a:schemeClr val="tx1"/>
            </a:solidFill>
          </a:endParaRPr>
        </a:p>
      </dgm:t>
    </dgm:pt>
    <dgm:pt modelId="{9E861760-A7F8-4A94-8608-A01D1F264876}" type="parTrans" cxnId="{F9F498F3-1185-448B-9F6A-941D073AE8D8}">
      <dgm:prSet custT="1"/>
      <dgm:spPr/>
      <dgm:t>
        <a:bodyPr/>
        <a:lstStyle/>
        <a:p>
          <a:endParaRPr lang="fr-FR" sz="1600"/>
        </a:p>
      </dgm:t>
    </dgm:pt>
    <dgm:pt modelId="{29B9A131-2AA6-40F5-8E3D-0F60BC32D60D}" type="sibTrans" cxnId="{F9F498F3-1185-448B-9F6A-941D073AE8D8}">
      <dgm:prSet/>
      <dgm:spPr/>
      <dgm:t>
        <a:bodyPr/>
        <a:lstStyle/>
        <a:p>
          <a:endParaRPr lang="fr-FR" sz="1600"/>
        </a:p>
      </dgm:t>
    </dgm:pt>
    <dgm:pt modelId="{A608EAC7-8C1A-4D5B-9B04-14DFBAAFDE32}">
      <dgm:prSet phldrT="[Texto]" custT="1"/>
      <dgm:spPr>
        <a:solidFill>
          <a:schemeClr val="accent3">
            <a:lumMod val="40000"/>
            <a:lumOff val="60000"/>
          </a:schemeClr>
        </a:solidFill>
      </dgm:spPr>
      <dgm:t>
        <a:bodyPr/>
        <a:lstStyle/>
        <a:p>
          <a:r>
            <a:rPr lang="fr-FR" sz="1600" b="1" dirty="0" smtClean="0">
              <a:solidFill>
                <a:schemeClr val="tx1"/>
              </a:solidFill>
            </a:rPr>
            <a:t>SD </a:t>
          </a:r>
          <a:r>
            <a:rPr lang="fr-FR" sz="1600" b="1" dirty="0" err="1" smtClean="0">
              <a:solidFill>
                <a:schemeClr val="tx1"/>
              </a:solidFill>
            </a:rPr>
            <a:t>through</a:t>
          </a:r>
          <a:r>
            <a:rPr lang="fr-FR" sz="1600" b="1" dirty="0" smtClean="0">
              <a:solidFill>
                <a:schemeClr val="tx1"/>
              </a:solidFill>
            </a:rPr>
            <a:t> </a:t>
          </a:r>
          <a:r>
            <a:rPr lang="fr-FR" sz="1600" b="1" dirty="0" err="1" smtClean="0">
              <a:solidFill>
                <a:schemeClr val="tx1"/>
              </a:solidFill>
            </a:rPr>
            <a:t>learning</a:t>
          </a:r>
          <a:r>
            <a:rPr lang="fr-FR" sz="1600" b="1" dirty="0" smtClean="0">
              <a:solidFill>
                <a:schemeClr val="tx1"/>
              </a:solidFill>
            </a:rPr>
            <a:t> in the </a:t>
          </a:r>
          <a:r>
            <a:rPr lang="fr-FR" sz="1600" b="1" dirty="0" err="1" smtClean="0">
              <a:solidFill>
                <a:schemeClr val="tx1"/>
              </a:solidFill>
            </a:rPr>
            <a:t>workplace</a:t>
          </a:r>
          <a:r>
            <a:rPr lang="fr-FR" sz="1600" b="1" dirty="0" smtClean="0">
              <a:solidFill>
                <a:schemeClr val="tx1"/>
              </a:solidFill>
            </a:rPr>
            <a:t>  </a:t>
          </a:r>
          <a:endParaRPr lang="fr-FR" sz="1600" b="1" dirty="0">
            <a:solidFill>
              <a:schemeClr val="tx1"/>
            </a:solidFill>
          </a:endParaRPr>
        </a:p>
      </dgm:t>
    </dgm:pt>
    <dgm:pt modelId="{51C6A22B-A95F-4A41-A5A8-25B5284AC503}" type="parTrans" cxnId="{30FCCEFE-3ACF-462A-98DF-4C8C684C4207}">
      <dgm:prSet custT="1"/>
      <dgm:spPr/>
      <dgm:t>
        <a:bodyPr/>
        <a:lstStyle/>
        <a:p>
          <a:endParaRPr lang="fr-FR" sz="1600"/>
        </a:p>
      </dgm:t>
    </dgm:pt>
    <dgm:pt modelId="{59D8DE34-8430-4365-8C9D-C5EA4BE35F48}" type="sibTrans" cxnId="{30FCCEFE-3ACF-462A-98DF-4C8C684C4207}">
      <dgm:prSet/>
      <dgm:spPr/>
      <dgm:t>
        <a:bodyPr/>
        <a:lstStyle/>
        <a:p>
          <a:endParaRPr lang="fr-FR" sz="1600"/>
        </a:p>
      </dgm:t>
    </dgm:pt>
    <dgm:pt modelId="{725936F4-4F6D-43EB-8F60-C1CE931E67A5}">
      <dgm:prSet phldrT="[Texto]" custT="1"/>
      <dgm:spPr>
        <a:solidFill>
          <a:schemeClr val="accent6">
            <a:lumMod val="20000"/>
            <a:lumOff val="80000"/>
          </a:schemeClr>
        </a:solidFill>
      </dgm:spPr>
      <dgm:t>
        <a:bodyPr/>
        <a:lstStyle/>
        <a:p>
          <a:endParaRPr lang="fr-FR" sz="1500" b="1" dirty="0" smtClean="0">
            <a:solidFill>
              <a:schemeClr val="tx1">
                <a:lumMod val="75000"/>
                <a:lumOff val="25000"/>
              </a:schemeClr>
            </a:solidFill>
          </a:endParaRPr>
        </a:p>
        <a:p>
          <a:r>
            <a:rPr lang="fr-FR" sz="1500" b="1" dirty="0" err="1" smtClean="0">
              <a:solidFill>
                <a:schemeClr val="tx1">
                  <a:lumMod val="75000"/>
                  <a:lumOff val="25000"/>
                </a:schemeClr>
              </a:solidFill>
            </a:rPr>
            <a:t>Apprenticeship</a:t>
          </a:r>
          <a:r>
            <a:rPr lang="fr-FR" sz="1500" b="1" dirty="0" smtClean="0">
              <a:solidFill>
                <a:schemeClr val="tx1">
                  <a:lumMod val="75000"/>
                  <a:lumOff val="25000"/>
                </a:schemeClr>
              </a:solidFill>
            </a:rPr>
            <a:t>/dual training</a:t>
          </a:r>
          <a:endParaRPr lang="fr-FR" sz="1500" b="1" dirty="0">
            <a:solidFill>
              <a:schemeClr val="tx1">
                <a:lumMod val="75000"/>
                <a:lumOff val="25000"/>
              </a:schemeClr>
            </a:solidFill>
          </a:endParaRPr>
        </a:p>
        <a:p>
          <a:endParaRPr lang="fr-FR" sz="1600" b="1" dirty="0">
            <a:solidFill>
              <a:srgbClr val="92D050"/>
            </a:solidFill>
          </a:endParaRPr>
        </a:p>
      </dgm:t>
    </dgm:pt>
    <dgm:pt modelId="{95D85CE9-1CAF-40DC-BF7B-707BA2927C63}" type="parTrans" cxnId="{41906641-12AC-4860-B4E8-495D66E63267}">
      <dgm:prSet custT="1"/>
      <dgm:spPr/>
      <dgm:t>
        <a:bodyPr/>
        <a:lstStyle/>
        <a:p>
          <a:endParaRPr lang="fr-FR" sz="1600"/>
        </a:p>
      </dgm:t>
    </dgm:pt>
    <dgm:pt modelId="{4219D7EB-A6C7-4911-8C82-15A42797A622}" type="sibTrans" cxnId="{41906641-12AC-4860-B4E8-495D66E63267}">
      <dgm:prSet/>
      <dgm:spPr/>
      <dgm:t>
        <a:bodyPr/>
        <a:lstStyle/>
        <a:p>
          <a:endParaRPr lang="fr-FR" sz="1600"/>
        </a:p>
      </dgm:t>
    </dgm:pt>
    <dgm:pt modelId="{3D7B903D-A6DB-46A9-A4A1-C34C96F5E5CC}" type="pres">
      <dgm:prSet presAssocID="{C4280FB6-C3D1-4A27-9909-A67FD8770D31}" presName="Name0" presStyleCnt="0">
        <dgm:presLayoutVars>
          <dgm:chMax val="1"/>
          <dgm:dir/>
          <dgm:animLvl val="ctr"/>
          <dgm:resizeHandles val="exact"/>
        </dgm:presLayoutVars>
      </dgm:prSet>
      <dgm:spPr/>
      <dgm:t>
        <a:bodyPr/>
        <a:lstStyle/>
        <a:p>
          <a:endParaRPr lang="fr-FR"/>
        </a:p>
      </dgm:t>
    </dgm:pt>
    <dgm:pt modelId="{7F95FBD8-E92D-4768-94B8-A11D8F9ACCB3}" type="pres">
      <dgm:prSet presAssocID="{2CC320C7-6E52-4BDF-A012-96FF0ACE3970}" presName="centerShape" presStyleLbl="node0" presStyleIdx="0" presStyleCnt="1" custScaleX="163218" custScaleY="144759" custLinFactNeighborX="-580" custLinFactNeighborY="-2287"/>
      <dgm:spPr/>
      <dgm:t>
        <a:bodyPr/>
        <a:lstStyle/>
        <a:p>
          <a:endParaRPr lang="fr-FR"/>
        </a:p>
      </dgm:t>
    </dgm:pt>
    <dgm:pt modelId="{D971578E-4377-469D-9E14-DC90B0350196}" type="pres">
      <dgm:prSet presAssocID="{8D4644D0-C6A3-4BD4-8E78-126885AE126D}" presName="parTrans" presStyleLbl="sibTrans2D1" presStyleIdx="0" presStyleCnt="4"/>
      <dgm:spPr/>
      <dgm:t>
        <a:bodyPr/>
        <a:lstStyle/>
        <a:p>
          <a:endParaRPr lang="fr-FR"/>
        </a:p>
      </dgm:t>
    </dgm:pt>
    <dgm:pt modelId="{7E822CB6-5B46-4171-A34A-5C182E782E47}" type="pres">
      <dgm:prSet presAssocID="{8D4644D0-C6A3-4BD4-8E78-126885AE126D}" presName="connectorText" presStyleLbl="sibTrans2D1" presStyleIdx="0" presStyleCnt="4"/>
      <dgm:spPr/>
      <dgm:t>
        <a:bodyPr/>
        <a:lstStyle/>
        <a:p>
          <a:endParaRPr lang="fr-FR"/>
        </a:p>
      </dgm:t>
    </dgm:pt>
    <dgm:pt modelId="{50234468-8E2D-4B9D-AAE8-1E414BF241C4}" type="pres">
      <dgm:prSet presAssocID="{350EE511-ED08-4C9B-BF2B-5736729C11B5}" presName="node" presStyleLbl="node1" presStyleIdx="0" presStyleCnt="4" custScaleX="241773" custScaleY="91678" custRadScaleRad="104594" custRadScaleInc="-12034">
        <dgm:presLayoutVars>
          <dgm:bulletEnabled val="1"/>
        </dgm:presLayoutVars>
      </dgm:prSet>
      <dgm:spPr/>
      <dgm:t>
        <a:bodyPr/>
        <a:lstStyle/>
        <a:p>
          <a:endParaRPr lang="fr-FR"/>
        </a:p>
      </dgm:t>
    </dgm:pt>
    <dgm:pt modelId="{CFA68880-9BE4-4858-9426-23DA252CBEDC}" type="pres">
      <dgm:prSet presAssocID="{9E861760-A7F8-4A94-8608-A01D1F264876}" presName="parTrans" presStyleLbl="sibTrans2D1" presStyleIdx="1" presStyleCnt="4" custLinFactNeighborX="20407" custLinFactNeighborY="-2742"/>
      <dgm:spPr/>
      <dgm:t>
        <a:bodyPr/>
        <a:lstStyle/>
        <a:p>
          <a:endParaRPr lang="fr-FR"/>
        </a:p>
      </dgm:t>
    </dgm:pt>
    <dgm:pt modelId="{25664570-5FA0-449E-B42C-EA8FE30812B8}" type="pres">
      <dgm:prSet presAssocID="{9E861760-A7F8-4A94-8608-A01D1F264876}" presName="connectorText" presStyleLbl="sibTrans2D1" presStyleIdx="1" presStyleCnt="4"/>
      <dgm:spPr/>
      <dgm:t>
        <a:bodyPr/>
        <a:lstStyle/>
        <a:p>
          <a:endParaRPr lang="fr-FR"/>
        </a:p>
      </dgm:t>
    </dgm:pt>
    <dgm:pt modelId="{CAB84090-5335-481B-979B-1947654EAAA4}" type="pres">
      <dgm:prSet presAssocID="{2AEF8F90-2B09-40B0-97D1-15B4B9FCF98D}" presName="node" presStyleLbl="node1" presStyleIdx="1" presStyleCnt="4" custScaleX="109643" custScaleY="115803" custRadScaleRad="124889" custRadScaleInc="-965">
        <dgm:presLayoutVars>
          <dgm:bulletEnabled val="1"/>
        </dgm:presLayoutVars>
      </dgm:prSet>
      <dgm:spPr/>
      <dgm:t>
        <a:bodyPr/>
        <a:lstStyle/>
        <a:p>
          <a:endParaRPr lang="fr-FR"/>
        </a:p>
      </dgm:t>
    </dgm:pt>
    <dgm:pt modelId="{D865899E-1A7D-4042-9B1A-AAA7EBF0F820}" type="pres">
      <dgm:prSet presAssocID="{51C6A22B-A95F-4A41-A5A8-25B5284AC503}" presName="parTrans" presStyleLbl="sibTrans2D1" presStyleIdx="2" presStyleCnt="4"/>
      <dgm:spPr/>
      <dgm:t>
        <a:bodyPr/>
        <a:lstStyle/>
        <a:p>
          <a:endParaRPr lang="fr-FR"/>
        </a:p>
      </dgm:t>
    </dgm:pt>
    <dgm:pt modelId="{2A95219A-51F6-4BB3-BE71-86C64D0810A4}" type="pres">
      <dgm:prSet presAssocID="{51C6A22B-A95F-4A41-A5A8-25B5284AC503}" presName="connectorText" presStyleLbl="sibTrans2D1" presStyleIdx="2" presStyleCnt="4"/>
      <dgm:spPr/>
      <dgm:t>
        <a:bodyPr/>
        <a:lstStyle/>
        <a:p>
          <a:endParaRPr lang="fr-FR"/>
        </a:p>
      </dgm:t>
    </dgm:pt>
    <dgm:pt modelId="{DC63FD14-5994-45D1-B860-C35CB130E504}" type="pres">
      <dgm:prSet presAssocID="{A608EAC7-8C1A-4D5B-9B04-14DFBAAFDE32}" presName="node" presStyleLbl="node1" presStyleIdx="2" presStyleCnt="4" custScaleX="251744" custScaleY="86500" custRadScaleRad="104543" custRadScaleInc="5643">
        <dgm:presLayoutVars>
          <dgm:bulletEnabled val="1"/>
        </dgm:presLayoutVars>
      </dgm:prSet>
      <dgm:spPr/>
      <dgm:t>
        <a:bodyPr/>
        <a:lstStyle/>
        <a:p>
          <a:endParaRPr lang="fr-FR"/>
        </a:p>
      </dgm:t>
    </dgm:pt>
    <dgm:pt modelId="{005B6D66-71B3-4EF2-B226-D40B4DE25998}" type="pres">
      <dgm:prSet presAssocID="{95D85CE9-1CAF-40DC-BF7B-707BA2927C63}" presName="parTrans" presStyleLbl="sibTrans2D1" presStyleIdx="3" presStyleCnt="4" custLinFactNeighborX="-33629" custLinFactNeighborY="1909"/>
      <dgm:spPr/>
      <dgm:t>
        <a:bodyPr/>
        <a:lstStyle/>
        <a:p>
          <a:endParaRPr lang="fr-FR"/>
        </a:p>
      </dgm:t>
    </dgm:pt>
    <dgm:pt modelId="{8D4D14C5-B794-4FEB-8F0B-21FD001380C3}" type="pres">
      <dgm:prSet presAssocID="{95D85CE9-1CAF-40DC-BF7B-707BA2927C63}" presName="connectorText" presStyleLbl="sibTrans2D1" presStyleIdx="3" presStyleCnt="4"/>
      <dgm:spPr/>
      <dgm:t>
        <a:bodyPr/>
        <a:lstStyle/>
        <a:p>
          <a:endParaRPr lang="fr-FR"/>
        </a:p>
      </dgm:t>
    </dgm:pt>
    <dgm:pt modelId="{C73111CB-163A-45A7-8662-AEA218F9B967}" type="pres">
      <dgm:prSet presAssocID="{725936F4-4F6D-43EB-8F60-C1CE931E67A5}" presName="node" presStyleLbl="node1" presStyleIdx="3" presStyleCnt="4" custScaleX="114320" custScaleY="150169" custRadScaleRad="139664" custRadScaleInc="-1427">
        <dgm:presLayoutVars>
          <dgm:bulletEnabled val="1"/>
        </dgm:presLayoutVars>
      </dgm:prSet>
      <dgm:spPr/>
      <dgm:t>
        <a:bodyPr/>
        <a:lstStyle/>
        <a:p>
          <a:endParaRPr lang="fr-FR"/>
        </a:p>
      </dgm:t>
    </dgm:pt>
  </dgm:ptLst>
  <dgm:cxnLst>
    <dgm:cxn modelId="{F475E201-A9C9-4E96-8308-1D6A3C511DFD}" type="presOf" srcId="{8D4644D0-C6A3-4BD4-8E78-126885AE126D}" destId="{7E822CB6-5B46-4171-A34A-5C182E782E47}" srcOrd="1" destOrd="0" presId="urn:microsoft.com/office/officeart/2005/8/layout/radial5"/>
    <dgm:cxn modelId="{01F20529-F68E-47D6-B2D8-797D4E4583B1}" type="presOf" srcId="{8D4644D0-C6A3-4BD4-8E78-126885AE126D}" destId="{D971578E-4377-469D-9E14-DC90B0350196}" srcOrd="0" destOrd="0" presId="urn:microsoft.com/office/officeart/2005/8/layout/radial5"/>
    <dgm:cxn modelId="{41906641-12AC-4860-B4E8-495D66E63267}" srcId="{2CC320C7-6E52-4BDF-A012-96FF0ACE3970}" destId="{725936F4-4F6D-43EB-8F60-C1CE931E67A5}" srcOrd="3" destOrd="0" parTransId="{95D85CE9-1CAF-40DC-BF7B-707BA2927C63}" sibTransId="{4219D7EB-A6C7-4911-8C82-15A42797A622}"/>
    <dgm:cxn modelId="{7FFB27B5-DCEF-4CF3-AC1D-AC8A24E21C72}" type="presOf" srcId="{2AEF8F90-2B09-40B0-97D1-15B4B9FCF98D}" destId="{CAB84090-5335-481B-979B-1947654EAAA4}" srcOrd="0" destOrd="0" presId="urn:microsoft.com/office/officeart/2005/8/layout/radial5"/>
    <dgm:cxn modelId="{ED5D4CB7-6533-457E-81D3-AA081AACCBCA}" type="presOf" srcId="{95D85CE9-1CAF-40DC-BF7B-707BA2927C63}" destId="{005B6D66-71B3-4EF2-B226-D40B4DE25998}" srcOrd="0" destOrd="0" presId="urn:microsoft.com/office/officeart/2005/8/layout/radial5"/>
    <dgm:cxn modelId="{8BCAF21D-D9B2-45DB-B30B-53A9EA9A20DA}" type="presOf" srcId="{C4280FB6-C3D1-4A27-9909-A67FD8770D31}" destId="{3D7B903D-A6DB-46A9-A4A1-C34C96F5E5CC}" srcOrd="0" destOrd="0" presId="urn:microsoft.com/office/officeart/2005/8/layout/radial5"/>
    <dgm:cxn modelId="{7D2B4B07-3539-46DC-A7E9-2D020DC982DA}" type="presOf" srcId="{350EE511-ED08-4C9B-BF2B-5736729C11B5}" destId="{50234468-8E2D-4B9D-AAE8-1E414BF241C4}" srcOrd="0" destOrd="0" presId="urn:microsoft.com/office/officeart/2005/8/layout/radial5"/>
    <dgm:cxn modelId="{64E7C9B0-8E80-4C80-A87D-228F0C979468}" type="presOf" srcId="{A608EAC7-8C1A-4D5B-9B04-14DFBAAFDE32}" destId="{DC63FD14-5994-45D1-B860-C35CB130E504}" srcOrd="0" destOrd="0" presId="urn:microsoft.com/office/officeart/2005/8/layout/radial5"/>
    <dgm:cxn modelId="{606CD465-6C4B-4698-9927-4AC78C84641C}" type="presOf" srcId="{2CC320C7-6E52-4BDF-A012-96FF0ACE3970}" destId="{7F95FBD8-E92D-4768-94B8-A11D8F9ACCB3}" srcOrd="0" destOrd="0" presId="urn:microsoft.com/office/officeart/2005/8/layout/radial5"/>
    <dgm:cxn modelId="{57377259-781A-40FB-B119-67067E093EEF}" srcId="{2CC320C7-6E52-4BDF-A012-96FF0ACE3970}" destId="{350EE511-ED08-4C9B-BF2B-5736729C11B5}" srcOrd="0" destOrd="0" parTransId="{8D4644D0-C6A3-4BD4-8E78-126885AE126D}" sibTransId="{899DBCBD-ECB6-4B2F-8B11-D5B3F08A8F40}"/>
    <dgm:cxn modelId="{B0BE8C64-7776-4FD5-847B-790378BFB9FE}" type="presOf" srcId="{51C6A22B-A95F-4A41-A5A8-25B5284AC503}" destId="{2A95219A-51F6-4BB3-BE71-86C64D0810A4}" srcOrd="1" destOrd="0" presId="urn:microsoft.com/office/officeart/2005/8/layout/radial5"/>
    <dgm:cxn modelId="{476943E4-7044-458A-98C0-1C392395E32F}" srcId="{C4280FB6-C3D1-4A27-9909-A67FD8770D31}" destId="{2CC320C7-6E52-4BDF-A012-96FF0ACE3970}" srcOrd="0" destOrd="0" parTransId="{9275B3C3-E97D-4D62-9FAC-84FB505C31E2}" sibTransId="{AE4693AA-4D32-4129-AB82-B43D5974D428}"/>
    <dgm:cxn modelId="{6A46445D-3B6B-4933-AA0A-C30BEF7308AE}" type="presOf" srcId="{725936F4-4F6D-43EB-8F60-C1CE931E67A5}" destId="{C73111CB-163A-45A7-8662-AEA218F9B967}" srcOrd="0" destOrd="0" presId="urn:microsoft.com/office/officeart/2005/8/layout/radial5"/>
    <dgm:cxn modelId="{30FCCEFE-3ACF-462A-98DF-4C8C684C4207}" srcId="{2CC320C7-6E52-4BDF-A012-96FF0ACE3970}" destId="{A608EAC7-8C1A-4D5B-9B04-14DFBAAFDE32}" srcOrd="2" destOrd="0" parTransId="{51C6A22B-A95F-4A41-A5A8-25B5284AC503}" sibTransId="{59D8DE34-8430-4365-8C9D-C5EA4BE35F48}"/>
    <dgm:cxn modelId="{2E5B3DF9-3283-43AD-AFCF-0BF5B7BF8107}" type="presOf" srcId="{9E861760-A7F8-4A94-8608-A01D1F264876}" destId="{CFA68880-9BE4-4858-9426-23DA252CBEDC}" srcOrd="0" destOrd="0" presId="urn:microsoft.com/office/officeart/2005/8/layout/radial5"/>
    <dgm:cxn modelId="{C0CF6481-DB2E-46E8-B018-A8544EDD96BB}" type="presOf" srcId="{51C6A22B-A95F-4A41-A5A8-25B5284AC503}" destId="{D865899E-1A7D-4042-9B1A-AAA7EBF0F820}" srcOrd="0" destOrd="0" presId="urn:microsoft.com/office/officeart/2005/8/layout/radial5"/>
    <dgm:cxn modelId="{EEC75C80-3436-4115-BEB7-84AD9835D401}" type="presOf" srcId="{9E861760-A7F8-4A94-8608-A01D1F264876}" destId="{25664570-5FA0-449E-B42C-EA8FE30812B8}" srcOrd="1" destOrd="0" presId="urn:microsoft.com/office/officeart/2005/8/layout/radial5"/>
    <dgm:cxn modelId="{F9F498F3-1185-448B-9F6A-941D073AE8D8}" srcId="{2CC320C7-6E52-4BDF-A012-96FF0ACE3970}" destId="{2AEF8F90-2B09-40B0-97D1-15B4B9FCF98D}" srcOrd="1" destOrd="0" parTransId="{9E861760-A7F8-4A94-8608-A01D1F264876}" sibTransId="{29B9A131-2AA6-40F5-8E3D-0F60BC32D60D}"/>
    <dgm:cxn modelId="{34A81D3B-4E0F-4AFD-8D97-79FE1976B6C2}" type="presOf" srcId="{95D85CE9-1CAF-40DC-BF7B-707BA2927C63}" destId="{8D4D14C5-B794-4FEB-8F0B-21FD001380C3}" srcOrd="1" destOrd="0" presId="urn:microsoft.com/office/officeart/2005/8/layout/radial5"/>
    <dgm:cxn modelId="{A7DC3133-AEAA-4C71-854B-8FAB641F8B0D}" type="presParOf" srcId="{3D7B903D-A6DB-46A9-A4A1-C34C96F5E5CC}" destId="{7F95FBD8-E92D-4768-94B8-A11D8F9ACCB3}" srcOrd="0" destOrd="0" presId="urn:microsoft.com/office/officeart/2005/8/layout/radial5"/>
    <dgm:cxn modelId="{30B7ABD2-770E-4EAF-8FCA-3CFD52BD4CA2}" type="presParOf" srcId="{3D7B903D-A6DB-46A9-A4A1-C34C96F5E5CC}" destId="{D971578E-4377-469D-9E14-DC90B0350196}" srcOrd="1" destOrd="0" presId="urn:microsoft.com/office/officeart/2005/8/layout/radial5"/>
    <dgm:cxn modelId="{ABE6F1E7-A277-40CA-875A-229B23AF3142}" type="presParOf" srcId="{D971578E-4377-469D-9E14-DC90B0350196}" destId="{7E822CB6-5B46-4171-A34A-5C182E782E47}" srcOrd="0" destOrd="0" presId="urn:microsoft.com/office/officeart/2005/8/layout/radial5"/>
    <dgm:cxn modelId="{BD6E19A8-A45E-41D2-B7E6-C86D0AF2AD42}" type="presParOf" srcId="{3D7B903D-A6DB-46A9-A4A1-C34C96F5E5CC}" destId="{50234468-8E2D-4B9D-AAE8-1E414BF241C4}" srcOrd="2" destOrd="0" presId="urn:microsoft.com/office/officeart/2005/8/layout/radial5"/>
    <dgm:cxn modelId="{49043E2C-10AA-4E7D-823A-4DB3D7F14A7F}" type="presParOf" srcId="{3D7B903D-A6DB-46A9-A4A1-C34C96F5E5CC}" destId="{CFA68880-9BE4-4858-9426-23DA252CBEDC}" srcOrd="3" destOrd="0" presId="urn:microsoft.com/office/officeart/2005/8/layout/radial5"/>
    <dgm:cxn modelId="{E856AA1A-007A-4E33-9534-31F6FC949541}" type="presParOf" srcId="{CFA68880-9BE4-4858-9426-23DA252CBEDC}" destId="{25664570-5FA0-449E-B42C-EA8FE30812B8}" srcOrd="0" destOrd="0" presId="urn:microsoft.com/office/officeart/2005/8/layout/radial5"/>
    <dgm:cxn modelId="{BD43224B-2865-4F29-838F-5BE395FCE367}" type="presParOf" srcId="{3D7B903D-A6DB-46A9-A4A1-C34C96F5E5CC}" destId="{CAB84090-5335-481B-979B-1947654EAAA4}" srcOrd="4" destOrd="0" presId="urn:microsoft.com/office/officeart/2005/8/layout/radial5"/>
    <dgm:cxn modelId="{3C28CB42-8366-47AC-8732-138285B92693}" type="presParOf" srcId="{3D7B903D-A6DB-46A9-A4A1-C34C96F5E5CC}" destId="{D865899E-1A7D-4042-9B1A-AAA7EBF0F820}" srcOrd="5" destOrd="0" presId="urn:microsoft.com/office/officeart/2005/8/layout/radial5"/>
    <dgm:cxn modelId="{CCE1FA4E-A023-452B-B7EF-00EA614B2F87}" type="presParOf" srcId="{D865899E-1A7D-4042-9B1A-AAA7EBF0F820}" destId="{2A95219A-51F6-4BB3-BE71-86C64D0810A4}" srcOrd="0" destOrd="0" presId="urn:microsoft.com/office/officeart/2005/8/layout/radial5"/>
    <dgm:cxn modelId="{90257C18-E4AC-45E6-9E2B-36EF0EE84D97}" type="presParOf" srcId="{3D7B903D-A6DB-46A9-A4A1-C34C96F5E5CC}" destId="{DC63FD14-5994-45D1-B860-C35CB130E504}" srcOrd="6" destOrd="0" presId="urn:microsoft.com/office/officeart/2005/8/layout/radial5"/>
    <dgm:cxn modelId="{9D32B865-7B68-4DF8-8C38-5C58DAF6D728}" type="presParOf" srcId="{3D7B903D-A6DB-46A9-A4A1-C34C96F5E5CC}" destId="{005B6D66-71B3-4EF2-B226-D40B4DE25998}" srcOrd="7" destOrd="0" presId="urn:microsoft.com/office/officeart/2005/8/layout/radial5"/>
    <dgm:cxn modelId="{B2CE3F54-E39B-44CC-B6D0-4C5DEE9C53D8}" type="presParOf" srcId="{005B6D66-71B3-4EF2-B226-D40B4DE25998}" destId="{8D4D14C5-B794-4FEB-8F0B-21FD001380C3}" srcOrd="0" destOrd="0" presId="urn:microsoft.com/office/officeart/2005/8/layout/radial5"/>
    <dgm:cxn modelId="{100B0FA0-F929-4133-B085-8C17E0C90283}" type="presParOf" srcId="{3D7B903D-A6DB-46A9-A4A1-C34C96F5E5CC}" destId="{C73111CB-163A-45A7-8662-AEA218F9B967}" srcOrd="8" destOrd="0" presId="urn:microsoft.com/office/officeart/2005/8/layout/radial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50FB77-2A64-4E86-9040-0A450C8361B4}" type="datetimeFigureOut">
              <a:rPr lang="fr-FR" smtClean="0"/>
              <a:pPr/>
              <a:t>28/06/2012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D0398A-BC3B-4351-BB38-AA7E56468501}" type="slidenum">
              <a:rPr lang="fr-FR" smtClean="0"/>
              <a:pPr/>
              <a:t>‹#›</a:t>
            </a:fld>
            <a:endParaRPr lang="fr-FR"/>
          </a:p>
        </p:txBody>
      </p:sp>
    </p:spTree>
    <p:extLst>
      <p:ext uri="{BB962C8B-B14F-4D97-AF65-F5344CB8AC3E}">
        <p14:creationId xmlns:p14="http://schemas.microsoft.com/office/powerpoint/2010/main" val="1062914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E6199E-A58A-43D7-AE86-C565E2F89A33}" type="datetimeFigureOut">
              <a:rPr lang="fr-FR" smtClean="0"/>
              <a:pPr/>
              <a:t>28/06/2012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031902-B622-49FD-A06A-96FE54625B6E}" type="slidenum">
              <a:rPr lang="fr-FR" smtClean="0"/>
              <a:pPr/>
              <a:t>‹#›</a:t>
            </a:fld>
            <a:endParaRPr lang="fr-FR"/>
          </a:p>
        </p:txBody>
      </p:sp>
    </p:spTree>
    <p:extLst>
      <p:ext uri="{BB962C8B-B14F-4D97-AF65-F5344CB8AC3E}">
        <p14:creationId xmlns:p14="http://schemas.microsoft.com/office/powerpoint/2010/main" val="1515487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2031902-B622-49FD-A06A-96FE54625B6E}" type="slidenum">
              <a:rPr lang="fr-FR" smtClean="0"/>
              <a:pPr/>
              <a:t>30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2031902-B622-49FD-A06A-96FE54625B6E}" type="slidenum">
              <a:rPr lang="fr-FR" smtClean="0"/>
              <a:pPr/>
              <a:t>31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A08EBC5-BEFD-4B5E-958E-8B0784CCBEDA}" type="datetime1">
              <a:rPr lang="fr-FR" smtClean="0"/>
              <a:pPr/>
              <a:t>28/06/2012</a:t>
            </a:fld>
            <a:endParaRPr lang="fr-FR"/>
          </a:p>
        </p:txBody>
      </p:sp>
      <p:sp>
        <p:nvSpPr>
          <p:cNvPr id="5" name="Espace réservé du pied de page 4"/>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6" name="Espace réservé du numéro de diapositive 5"/>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1A3CD4-1064-49E7-B30A-C465EB623430}" type="datetime1">
              <a:rPr lang="fr-FR" smtClean="0"/>
              <a:pPr/>
              <a:t>28/06/2012</a:t>
            </a:fld>
            <a:endParaRPr lang="fr-FR"/>
          </a:p>
        </p:txBody>
      </p:sp>
      <p:sp>
        <p:nvSpPr>
          <p:cNvPr id="5" name="Espace réservé du pied de page 4"/>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6" name="Espace réservé du numéro de diapositive 5"/>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BD6BBD0-2A4C-40AF-99D7-61DF349B1FAF}" type="datetime1">
              <a:rPr lang="fr-FR" smtClean="0"/>
              <a:pPr/>
              <a:t>28/06/2012</a:t>
            </a:fld>
            <a:endParaRPr lang="fr-FR"/>
          </a:p>
        </p:txBody>
      </p:sp>
      <p:sp>
        <p:nvSpPr>
          <p:cNvPr id="5" name="Espace réservé du pied de page 4"/>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6" name="Espace réservé du numéro de diapositive 5"/>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251580C-B5E6-4D36-ADAB-07DB9F554F63}" type="datetime1">
              <a:rPr lang="fr-FR" smtClean="0"/>
              <a:pPr/>
              <a:t>28/06/2012</a:t>
            </a:fld>
            <a:endParaRPr lang="fr-FR"/>
          </a:p>
        </p:txBody>
      </p:sp>
      <p:sp>
        <p:nvSpPr>
          <p:cNvPr id="5" name="Espace réservé du pied de page 4"/>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6" name="Espace réservé du numéro de diapositive 5"/>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D59C672-B453-4949-AE3A-3318EC22B014}" type="datetime1">
              <a:rPr lang="fr-FR" smtClean="0"/>
              <a:pPr/>
              <a:t>28/06/2012</a:t>
            </a:fld>
            <a:endParaRPr lang="fr-FR"/>
          </a:p>
        </p:txBody>
      </p:sp>
      <p:sp>
        <p:nvSpPr>
          <p:cNvPr id="5" name="Espace réservé du pied de page 4"/>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6" name="Espace réservé du numéro de diapositive 5"/>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B071958-E3B6-4FD6-8531-56970509F549}" type="datetime1">
              <a:rPr lang="fr-FR" smtClean="0"/>
              <a:pPr/>
              <a:t>28/06/2012</a:t>
            </a:fld>
            <a:endParaRPr lang="fr-FR"/>
          </a:p>
        </p:txBody>
      </p:sp>
      <p:sp>
        <p:nvSpPr>
          <p:cNvPr id="6" name="Espace réservé du pied de page 5"/>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7" name="Espace réservé du numéro de diapositive 6"/>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47E969C-A292-4844-9225-F3E82525BAE2}" type="datetime1">
              <a:rPr lang="fr-FR" smtClean="0"/>
              <a:pPr/>
              <a:t>28/06/2012</a:t>
            </a:fld>
            <a:endParaRPr lang="fr-FR"/>
          </a:p>
        </p:txBody>
      </p:sp>
      <p:sp>
        <p:nvSpPr>
          <p:cNvPr id="8" name="Espace réservé du pied de page 7"/>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9" name="Espace réservé du numéro de diapositive 8"/>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B05725C-73E8-4106-BAD5-F5007AFFBACC}" type="datetime1">
              <a:rPr lang="fr-FR" smtClean="0"/>
              <a:pPr/>
              <a:t>28/06/2012</a:t>
            </a:fld>
            <a:endParaRPr lang="fr-F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8B63C84-1A10-4DC5-8C21-8BE8175CD4AD}" type="datetime1">
              <a:rPr lang="fr-FR" smtClean="0"/>
              <a:pPr/>
              <a:t>28/06/2012</a:t>
            </a:fld>
            <a:endParaRPr lang="fr-FR"/>
          </a:p>
        </p:txBody>
      </p:sp>
      <p:sp>
        <p:nvSpPr>
          <p:cNvPr id="3" name="Espace réservé du pied de page 2"/>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4" name="Espace réservé du numéro de diapositive 3"/>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F2EB49-9F96-4E17-9858-A2691BB37A30}" type="datetime1">
              <a:rPr lang="fr-FR" smtClean="0"/>
              <a:pPr/>
              <a:t>28/06/2012</a:t>
            </a:fld>
            <a:endParaRPr lang="fr-FR"/>
          </a:p>
        </p:txBody>
      </p:sp>
      <p:sp>
        <p:nvSpPr>
          <p:cNvPr id="6" name="Espace réservé du pied de page 5"/>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7" name="Espace réservé du numéro de diapositive 6"/>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2515F98-A0B4-4A29-8BE0-383B33040908}" type="datetime1">
              <a:rPr lang="fr-FR" smtClean="0"/>
              <a:pPr/>
              <a:t>28/06/2012</a:t>
            </a:fld>
            <a:endParaRPr lang="fr-FR"/>
          </a:p>
        </p:txBody>
      </p:sp>
      <p:sp>
        <p:nvSpPr>
          <p:cNvPr id="6" name="Espace réservé du pied de page 5"/>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7" name="Espace réservé du numéro de diapositive 6"/>
          <p:cNvSpPr>
            <a:spLocks noGrp="1"/>
          </p:cNvSpPr>
          <p:nvPr>
            <p:ph type="sldNum" sz="quarter" idx="12"/>
          </p:nvPr>
        </p:nvSpPr>
        <p:spPr/>
        <p:txBody>
          <a:bodyPr/>
          <a:lstStyle/>
          <a:p>
            <a:fld id="{AEFE31A7-9ACB-4668-AD8D-6D639CC1C479}"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4070A9-DC6C-4D98-80F3-4FDE8581BCB0}" type="datetime1">
              <a:rPr lang="fr-FR" smtClean="0"/>
              <a:pPr/>
              <a:t>28/06/2012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Richard Walther, Workshop on the Informal Economy, Brussels, 25-27 June 2012</a:t>
            </a:r>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FE31A7-9ACB-4668-AD8D-6D639CC1C479}"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196753"/>
            <a:ext cx="7772400" cy="2088232"/>
          </a:xfrm>
        </p:spPr>
        <p:txBody>
          <a:bodyPr>
            <a:normAutofit fontScale="90000"/>
          </a:bodyPr>
          <a:lstStyle/>
          <a:p>
            <a:r>
              <a:rPr lang="en-US" b="1" dirty="0" smtClean="0">
                <a:solidFill>
                  <a:srgbClr val="C00000"/>
                </a:solidFill>
              </a:rPr>
              <a:t>Vocational Training in the Informal Economy</a:t>
            </a:r>
            <a:r>
              <a:rPr lang="en-US" dirty="0" smtClean="0"/>
              <a:t/>
            </a:r>
            <a:br>
              <a:rPr lang="en-US" dirty="0" smtClean="0"/>
            </a:br>
            <a:endParaRPr lang="en-US" dirty="0"/>
          </a:p>
        </p:txBody>
      </p:sp>
      <p:sp>
        <p:nvSpPr>
          <p:cNvPr id="3" name="Sous-titre 2"/>
          <p:cNvSpPr>
            <a:spLocks noGrp="1"/>
          </p:cNvSpPr>
          <p:nvPr>
            <p:ph type="subTitle" idx="1"/>
          </p:nvPr>
        </p:nvSpPr>
        <p:spPr>
          <a:xfrm>
            <a:off x="1371600" y="3645024"/>
            <a:ext cx="6368752" cy="1993776"/>
          </a:xfrm>
        </p:spPr>
        <p:txBody>
          <a:bodyPr>
            <a:normAutofit fontScale="92500" lnSpcReduction="20000"/>
          </a:bodyPr>
          <a:lstStyle/>
          <a:p>
            <a:r>
              <a:rPr lang="en-US" dirty="0" smtClean="0">
                <a:solidFill>
                  <a:schemeClr val="tx1"/>
                </a:solidFill>
              </a:rPr>
              <a:t>DEVCO, Brussels, 25</a:t>
            </a:r>
            <a:r>
              <a:rPr lang="en-US" baseline="30000" dirty="0" smtClean="0">
                <a:solidFill>
                  <a:schemeClr val="tx1"/>
                </a:solidFill>
              </a:rPr>
              <a:t>th</a:t>
            </a:r>
            <a:r>
              <a:rPr lang="en-US" dirty="0" smtClean="0">
                <a:solidFill>
                  <a:schemeClr val="tx1"/>
                </a:solidFill>
              </a:rPr>
              <a:t> of June 2012</a:t>
            </a:r>
          </a:p>
          <a:p>
            <a:endParaRPr lang="en-US" dirty="0" smtClean="0">
              <a:solidFill>
                <a:schemeClr val="tx1"/>
              </a:solidFill>
            </a:endParaRPr>
          </a:p>
          <a:p>
            <a:r>
              <a:rPr lang="en-US" dirty="0" smtClean="0">
                <a:solidFill>
                  <a:schemeClr val="tx1"/>
                </a:solidFill>
              </a:rPr>
              <a:t>Richard Walther </a:t>
            </a:r>
          </a:p>
          <a:p>
            <a:r>
              <a:rPr lang="en-US" dirty="0" smtClean="0">
                <a:solidFill>
                  <a:schemeClr val="tx1"/>
                </a:solidFill>
              </a:rPr>
              <a:t>ADEA /AFD</a:t>
            </a:r>
            <a:endParaRPr lang="en-US" dirty="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1</a:t>
            </a:fld>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188641"/>
            <a:ext cx="8208912"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The current context: Informal sector activities and farming have absorbed the impact of the crisis (Gallup World Poll 2010)</a:t>
            </a:r>
          </a:p>
        </p:txBody>
      </p:sp>
      <p:sp>
        <p:nvSpPr>
          <p:cNvPr id="3" name="Sous-titre 2"/>
          <p:cNvSpPr>
            <a:spLocks noGrp="1"/>
          </p:cNvSpPr>
          <p:nvPr>
            <p:ph type="subTitle" idx="1"/>
          </p:nvPr>
        </p:nvSpPr>
        <p:spPr>
          <a:xfrm>
            <a:off x="611560" y="1196752"/>
            <a:ext cx="7992888" cy="5112568"/>
          </a:xfrm>
        </p:spPr>
        <p:txBody>
          <a:bodyPr>
            <a:noAutofit/>
          </a:bodyPr>
          <a:lstStyle/>
          <a:p>
            <a:endParaRPr lang="en-US" sz="2400" dirty="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pic>
        <p:nvPicPr>
          <p:cNvPr id="1026" name="Picture 2" descr="C:\Users\Walther\Pictures\Figure-6-17ENG.png"/>
          <p:cNvPicPr>
            <a:picLocks noChangeAspect="1" noChangeArrowheads="1"/>
          </p:cNvPicPr>
          <p:nvPr/>
        </p:nvPicPr>
        <p:blipFill>
          <a:blip r:embed="rId2" cstate="print"/>
          <a:srcRect/>
          <a:stretch>
            <a:fillRect/>
          </a:stretch>
        </p:blipFill>
        <p:spPr bwMode="auto">
          <a:xfrm>
            <a:off x="539553" y="1196752"/>
            <a:ext cx="8303310" cy="5040560"/>
          </a:xfrm>
          <a:prstGeom prst="rect">
            <a:avLst/>
          </a:prstGeom>
          <a:noFill/>
        </p:spPr>
      </p:pic>
      <p:sp>
        <p:nvSpPr>
          <p:cNvPr id="6" name="Espace réservé du numéro de diapositive 5"/>
          <p:cNvSpPr>
            <a:spLocks noGrp="1"/>
          </p:cNvSpPr>
          <p:nvPr>
            <p:ph type="sldNum" sz="quarter" idx="12"/>
          </p:nvPr>
        </p:nvSpPr>
        <p:spPr/>
        <p:txBody>
          <a:bodyPr/>
          <a:lstStyle/>
          <a:p>
            <a:fld id="{AEFE31A7-9ACB-4668-AD8D-6D639CC1C479}" type="slidenum">
              <a:rPr lang="fr-FR" smtClean="0"/>
              <a:pPr/>
              <a:t>10</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404664"/>
            <a:ext cx="8136904"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The current context: the informal economy will continue to dominate the African labor market (BM 2011</a:t>
            </a:r>
            <a:r>
              <a:rPr lang="en-US" sz="2800" b="1" dirty="0" smtClean="0">
                <a:solidFill>
                  <a:srgbClr val="C00000"/>
                </a:solidFill>
              </a:rPr>
              <a:t>)</a:t>
            </a:r>
            <a:endParaRPr lang="en-US" sz="2800" b="1" dirty="0">
              <a:solidFill>
                <a:srgbClr val="C00000"/>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pic>
        <p:nvPicPr>
          <p:cNvPr id="7" name="fancybox-img" descr="https://africayouthemployment.worldbank.org/download/attachments/1015816/Uganda_Projected_employment.jpg"/>
          <p:cNvPicPr/>
          <p:nvPr/>
        </p:nvPicPr>
        <p:blipFill>
          <a:blip r:embed="rId2" cstate="print"/>
          <a:srcRect/>
          <a:stretch>
            <a:fillRect/>
          </a:stretch>
        </p:blipFill>
        <p:spPr bwMode="auto">
          <a:xfrm>
            <a:off x="395536" y="1556792"/>
            <a:ext cx="8640960" cy="4320480"/>
          </a:xfrm>
          <a:prstGeom prst="rect">
            <a:avLst/>
          </a:prstGeom>
          <a:noFill/>
          <a:ln w="9525">
            <a:noFill/>
            <a:miter lim="800000"/>
            <a:headEnd/>
            <a:tailEnd/>
          </a:ln>
        </p:spPr>
      </p:pic>
      <p:sp>
        <p:nvSpPr>
          <p:cNvPr id="5" name="Espace réservé du numéro de diapositive 4"/>
          <p:cNvSpPr>
            <a:spLocks noGrp="1"/>
          </p:cNvSpPr>
          <p:nvPr>
            <p:ph type="sldNum" sz="quarter" idx="12"/>
          </p:nvPr>
        </p:nvSpPr>
        <p:spPr/>
        <p:txBody>
          <a:bodyPr/>
          <a:lstStyle/>
          <a:p>
            <a:fld id="{AEFE31A7-9ACB-4668-AD8D-6D639CC1C479}" type="slidenum">
              <a:rPr lang="fr-FR" smtClean="0"/>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260649"/>
            <a:ext cx="8136904" cy="864096"/>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The current context: The low growth of the formal economy</a:t>
            </a:r>
            <a:endParaRPr lang="en-US" sz="2800" b="1" dirty="0">
              <a:solidFill>
                <a:srgbClr val="C00000"/>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12</a:t>
            </a:fld>
            <a:endParaRPr lang="fr-FR"/>
          </a:p>
        </p:txBody>
      </p:sp>
      <p:sp>
        <p:nvSpPr>
          <p:cNvPr id="6" name="Rectangle 5"/>
          <p:cNvSpPr/>
          <p:nvPr/>
        </p:nvSpPr>
        <p:spPr>
          <a:xfrm>
            <a:off x="395536" y="1196753"/>
            <a:ext cx="8208912" cy="4955203"/>
          </a:xfrm>
          <a:prstGeom prst="rect">
            <a:avLst/>
          </a:prstGeom>
        </p:spPr>
        <p:txBody>
          <a:bodyPr wrap="square">
            <a:spAutoFit/>
          </a:bodyPr>
          <a:lstStyle/>
          <a:p>
            <a:pPr>
              <a:buFont typeface="Arial" pitchFamily="34" charset="0"/>
              <a:buChar char="•"/>
            </a:pPr>
            <a:r>
              <a:rPr lang="en-US" sz="2400" dirty="0" smtClean="0"/>
              <a:t>The economic growth in low-income countries (LIC)  does not create enough jobs:  in Africa, between 2000-2007, the working population increased by 96 millions while jobs increased only by 63 millions (ILO)</a:t>
            </a:r>
          </a:p>
          <a:p>
            <a:pPr>
              <a:buFont typeface="Arial" pitchFamily="34" charset="0"/>
              <a:buChar char="•"/>
            </a:pPr>
            <a:r>
              <a:rPr lang="en-US" sz="2400" dirty="0" smtClean="0"/>
              <a:t>As a result the young people represent 60 % of the unemployed people in Africa and the category of the NEET (not in employment, not in education, not in training) threatens the social stability</a:t>
            </a:r>
          </a:p>
          <a:p>
            <a:pPr>
              <a:buFont typeface="Arial" pitchFamily="34" charset="0"/>
              <a:buChar char="•"/>
            </a:pPr>
            <a:r>
              <a:rPr lang="en-US" sz="2400" dirty="0" smtClean="0"/>
              <a:t> This situation keeps pace:</a:t>
            </a:r>
          </a:p>
          <a:p>
            <a:pPr lvl="1">
              <a:buFont typeface="Arial" pitchFamily="34" charset="0"/>
              <a:buChar char="•"/>
            </a:pPr>
            <a:r>
              <a:rPr lang="en-US" sz="2000" dirty="0" smtClean="0"/>
              <a:t>with a public sector in regression: only 21% of those aged under 30 with at least secondary education work for the government, compared to 37% among adults aged 30 and over (Gallup)</a:t>
            </a:r>
          </a:p>
          <a:p>
            <a:pPr lvl="1">
              <a:buFont typeface="Arial" pitchFamily="34" charset="0"/>
              <a:buChar char="•"/>
            </a:pPr>
            <a:r>
              <a:rPr lang="en-US" sz="2000" dirty="0" smtClean="0"/>
              <a:t>with a too small private sector and a too low economic growth: 1 formal employment on 5 created between 2003 and 2006 in Uganda (WB 2011)</a:t>
            </a:r>
            <a:endParaRPr lang="fr-FR"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404664"/>
            <a:ext cx="8136904"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2800" b="1" dirty="0" smtClean="0">
                <a:solidFill>
                  <a:srgbClr val="C00000"/>
                </a:solidFill>
              </a:rPr>
              <a:t>The current context : the normality of the informal economy</a:t>
            </a:r>
            <a:endParaRPr lang="en-US" sz="2800" b="1" dirty="0">
              <a:solidFill>
                <a:srgbClr val="C00000"/>
              </a:solidFill>
            </a:endParaRPr>
          </a:p>
        </p:txBody>
      </p:sp>
      <p:sp>
        <p:nvSpPr>
          <p:cNvPr id="3" name="Sous-titre 2"/>
          <p:cNvSpPr>
            <a:spLocks noGrp="1"/>
          </p:cNvSpPr>
          <p:nvPr>
            <p:ph type="subTitle" idx="1"/>
          </p:nvPr>
        </p:nvSpPr>
        <p:spPr>
          <a:xfrm>
            <a:off x="611560" y="1412776"/>
            <a:ext cx="7992888" cy="4824536"/>
          </a:xfrm>
        </p:spPr>
        <p:txBody>
          <a:bodyPr>
            <a:noAutofit/>
          </a:bodyPr>
          <a:lstStyle/>
          <a:p>
            <a:pPr algn="just"/>
            <a:r>
              <a:rPr lang="en-US" sz="2400" dirty="0" smtClean="0">
                <a:solidFill>
                  <a:schemeClr val="tx1"/>
                </a:solidFill>
              </a:rPr>
              <a:t>Between 70 % and 80 % of the young people in developing or low-income countries, in particular African countries, will   continue to occupy massively during the next years:</a:t>
            </a:r>
          </a:p>
          <a:p>
            <a:pPr algn="just">
              <a:buFont typeface="Arial" pitchFamily="34" charset="0"/>
              <a:buChar char="•"/>
            </a:pPr>
            <a:r>
              <a:rPr lang="en-US" sz="2400" dirty="0" smtClean="0">
                <a:solidFill>
                  <a:schemeClr val="tx1"/>
                </a:solidFill>
              </a:rPr>
              <a:t>  vulnerable jobs in farms or more globally in the individual enterprises of the rural area </a:t>
            </a:r>
          </a:p>
          <a:p>
            <a:pPr algn="just">
              <a:buFont typeface="Arial" pitchFamily="34" charset="0"/>
              <a:buChar char="•"/>
            </a:pPr>
            <a:r>
              <a:rPr lang="en-US" sz="2400" dirty="0" smtClean="0">
                <a:solidFill>
                  <a:schemeClr val="tx1"/>
                </a:solidFill>
              </a:rPr>
              <a:t> vulnerable jobs in the individual enterprises of the urban area</a:t>
            </a:r>
          </a:p>
          <a:p>
            <a:pPr algn="just">
              <a:buFont typeface="Arial" pitchFamily="34" charset="0"/>
              <a:buChar char="•"/>
            </a:pPr>
            <a:r>
              <a:rPr lang="en-US" sz="2400" dirty="0" smtClean="0">
                <a:solidFill>
                  <a:schemeClr val="tx1"/>
                </a:solidFill>
              </a:rPr>
              <a:t> independent activities or jobs which they will have the capacity to create</a:t>
            </a:r>
          </a:p>
          <a:p>
            <a:r>
              <a:rPr lang="en-US" sz="2400" b="1" dirty="0" smtClean="0">
                <a:solidFill>
                  <a:schemeClr val="tx1"/>
                </a:solidFill>
              </a:rPr>
              <a:t>In this context it’s does not make sense to keep saying and repeating that there is need to create formal jobs. INSTEAD There is a strong need to increase the productivity and the income of the employees of the informal economy</a:t>
            </a:r>
            <a:endParaRPr lang="fr-FR" sz="2400" b="1" dirty="0" smtClean="0">
              <a:solidFill>
                <a:schemeClr val="tx1"/>
              </a:solidFill>
            </a:endParaRPr>
          </a:p>
          <a:p>
            <a:pPr algn="just"/>
            <a:endParaRPr lang="fr-FR" sz="24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13</a:t>
            </a:fld>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404664"/>
            <a:ext cx="8136904"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2800" b="1" dirty="0" smtClean="0">
                <a:solidFill>
                  <a:srgbClr val="C00000"/>
                </a:solidFill>
              </a:rPr>
              <a:t>The informal economy is more than a subsistence economy</a:t>
            </a:r>
            <a:endParaRPr lang="en-US" sz="2800" b="1" dirty="0">
              <a:solidFill>
                <a:srgbClr val="C00000"/>
              </a:solidFill>
            </a:endParaRPr>
          </a:p>
        </p:txBody>
      </p:sp>
      <p:sp>
        <p:nvSpPr>
          <p:cNvPr id="3" name="Sous-titre 2"/>
          <p:cNvSpPr>
            <a:spLocks noGrp="1"/>
          </p:cNvSpPr>
          <p:nvPr>
            <p:ph type="subTitle" idx="1"/>
          </p:nvPr>
        </p:nvSpPr>
        <p:spPr>
          <a:xfrm>
            <a:off x="395536" y="1412776"/>
            <a:ext cx="8208912" cy="4536504"/>
          </a:xfrm>
        </p:spPr>
        <p:txBody>
          <a:bodyPr>
            <a:noAutofit/>
          </a:bodyPr>
          <a:lstStyle/>
          <a:p>
            <a:pPr algn="just"/>
            <a:r>
              <a:rPr lang="en-US" sz="2400" dirty="0" smtClean="0">
                <a:solidFill>
                  <a:schemeClr val="tx1"/>
                </a:solidFill>
              </a:rPr>
              <a:t>Recent data show that the informal economy is not condemned to be only a subsistence economy:</a:t>
            </a:r>
          </a:p>
          <a:p>
            <a:pPr algn="just">
              <a:buFont typeface="Arial" pitchFamily="34" charset="0"/>
              <a:buChar char="•"/>
            </a:pPr>
            <a:r>
              <a:rPr lang="en-US" sz="2400" dirty="0" smtClean="0">
                <a:solidFill>
                  <a:schemeClr val="tx1"/>
                </a:solidFill>
              </a:rPr>
              <a:t> The small family companies show the strongest growth in the LIC (WB 2011)</a:t>
            </a:r>
          </a:p>
          <a:p>
            <a:pPr algn="just">
              <a:buFont typeface="Arial" pitchFamily="34" charset="0"/>
              <a:buChar char="•"/>
            </a:pPr>
            <a:r>
              <a:rPr lang="en-US" sz="2400" dirty="0" smtClean="0">
                <a:solidFill>
                  <a:schemeClr val="tx1"/>
                </a:solidFill>
              </a:rPr>
              <a:t> The  returns to capital investment in the urban informal sector are high (Banerjee and </a:t>
            </a:r>
            <a:r>
              <a:rPr lang="en-US" sz="2400" dirty="0" err="1" smtClean="0">
                <a:solidFill>
                  <a:schemeClr val="tx1"/>
                </a:solidFill>
              </a:rPr>
              <a:t>Duflo</a:t>
            </a:r>
            <a:r>
              <a:rPr lang="en-US" sz="2400" dirty="0" smtClean="0">
                <a:solidFill>
                  <a:schemeClr val="tx1"/>
                </a:solidFill>
              </a:rPr>
              <a:t>  2004 and 2012, </a:t>
            </a:r>
            <a:r>
              <a:rPr lang="en-US" sz="2400" dirty="0" err="1" smtClean="0">
                <a:solidFill>
                  <a:schemeClr val="tx1"/>
                </a:solidFill>
              </a:rPr>
              <a:t>MacKenzie</a:t>
            </a:r>
            <a:r>
              <a:rPr lang="en-US" sz="2400" dirty="0" smtClean="0">
                <a:solidFill>
                  <a:schemeClr val="tx1"/>
                </a:solidFill>
              </a:rPr>
              <a:t> and </a:t>
            </a:r>
            <a:r>
              <a:rPr lang="en-US" sz="2400" dirty="0" err="1" smtClean="0">
                <a:solidFill>
                  <a:schemeClr val="tx1"/>
                </a:solidFill>
              </a:rPr>
              <a:t>Woodruf</a:t>
            </a:r>
            <a:r>
              <a:rPr lang="en-US" sz="2400" dirty="0" smtClean="0">
                <a:solidFill>
                  <a:schemeClr val="tx1"/>
                </a:solidFill>
              </a:rPr>
              <a:t> 2008)</a:t>
            </a:r>
          </a:p>
          <a:p>
            <a:pPr algn="just">
              <a:buFont typeface="Arial" pitchFamily="34" charset="0"/>
              <a:buChar char="•"/>
            </a:pPr>
            <a:r>
              <a:rPr lang="en-US" sz="2400" dirty="0" smtClean="0">
                <a:solidFill>
                  <a:schemeClr val="tx1"/>
                </a:solidFill>
              </a:rPr>
              <a:t> In sub-Saharan countries, </a:t>
            </a:r>
            <a:r>
              <a:rPr lang="en-US" sz="2400" u="sng" dirty="0" smtClean="0">
                <a:solidFill>
                  <a:schemeClr val="tx1"/>
                </a:solidFill>
              </a:rPr>
              <a:t>high country income levels are associated with a growing number of household enterprises and less subsistence farming, rather than a significant increase in wage jobs</a:t>
            </a:r>
            <a:r>
              <a:rPr lang="en-US" sz="2400" dirty="0" smtClean="0">
                <a:solidFill>
                  <a:schemeClr val="tx1"/>
                </a:solidFill>
              </a:rPr>
              <a:t> (OECD / BAD 2012)</a:t>
            </a:r>
            <a:endParaRPr lang="fr-FR" sz="24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260648"/>
            <a:ext cx="8136904" cy="936105"/>
          </a:xfrm>
        </p:spPr>
        <p:style>
          <a:lnRef idx="1">
            <a:schemeClr val="accent5"/>
          </a:lnRef>
          <a:fillRef idx="2">
            <a:schemeClr val="accent5"/>
          </a:fillRef>
          <a:effectRef idx="1">
            <a:schemeClr val="accent5"/>
          </a:effectRef>
          <a:fontRef idx="minor">
            <a:schemeClr val="dk1"/>
          </a:fontRef>
        </p:style>
        <p:txBody>
          <a:bodyPr>
            <a:noAutofit/>
          </a:bodyPr>
          <a:lstStyle/>
          <a:p>
            <a:r>
              <a:rPr lang="en-US" sz="2800" b="1" dirty="0" smtClean="0">
                <a:solidFill>
                  <a:srgbClr val="C00000"/>
                </a:solidFill>
              </a:rPr>
              <a:t>The informal economy is potentially an engine of inclusive growth</a:t>
            </a:r>
            <a:endParaRPr lang="en-US" sz="2800" b="1" dirty="0">
              <a:solidFill>
                <a:srgbClr val="C00000"/>
              </a:solidFill>
            </a:endParaRPr>
          </a:p>
        </p:txBody>
      </p:sp>
      <p:sp>
        <p:nvSpPr>
          <p:cNvPr id="3" name="Sous-titre 2"/>
          <p:cNvSpPr>
            <a:spLocks noGrp="1"/>
          </p:cNvSpPr>
          <p:nvPr>
            <p:ph type="subTitle" idx="1"/>
          </p:nvPr>
        </p:nvSpPr>
        <p:spPr>
          <a:xfrm>
            <a:off x="395536" y="1268760"/>
            <a:ext cx="8208912" cy="5256584"/>
          </a:xfrm>
        </p:spPr>
        <p:txBody>
          <a:bodyPr>
            <a:noAutofit/>
          </a:bodyPr>
          <a:lstStyle/>
          <a:p>
            <a:pPr algn="just">
              <a:buFont typeface="Arial" pitchFamily="34" charset="0"/>
              <a:buChar char="•"/>
            </a:pPr>
            <a:r>
              <a:rPr lang="en-US" sz="2400" dirty="0" smtClean="0">
                <a:solidFill>
                  <a:schemeClr val="tx1"/>
                </a:solidFill>
              </a:rPr>
              <a:t> The informal sector and the rural area constitute pools of talents and entrepreneurial success likely to serve as engines of inclusive  growth regarding their capacity to hire more and more  unemployed youth (OECD / BAD</a:t>
            </a:r>
            <a:r>
              <a:rPr lang="en-US" dirty="0" smtClean="0">
                <a:solidFill>
                  <a:schemeClr val="tx1"/>
                </a:solidFill>
              </a:rPr>
              <a:t>)</a:t>
            </a:r>
            <a:r>
              <a:rPr lang="en-US" sz="2400" dirty="0" smtClean="0">
                <a:solidFill>
                  <a:schemeClr val="tx1"/>
                </a:solidFill>
              </a:rPr>
              <a:t> </a:t>
            </a:r>
          </a:p>
          <a:p>
            <a:pPr algn="just">
              <a:buFont typeface="Arial" pitchFamily="34" charset="0"/>
              <a:buChar char="•"/>
            </a:pPr>
            <a:r>
              <a:rPr lang="en-US" sz="2400" dirty="0" smtClean="0">
                <a:solidFill>
                  <a:schemeClr val="tx1"/>
                </a:solidFill>
              </a:rPr>
              <a:t> However this inclusive growth is not obvious. It calls for a change of paradigm in the public policies and action plans:</a:t>
            </a:r>
          </a:p>
          <a:p>
            <a:pPr lvl="1" algn="just">
              <a:buFont typeface="Arial" pitchFamily="34" charset="0"/>
              <a:buChar char="•"/>
            </a:pPr>
            <a:r>
              <a:rPr lang="en-US" sz="2200" dirty="0" smtClean="0">
                <a:solidFill>
                  <a:schemeClr val="tx1"/>
                </a:solidFill>
              </a:rPr>
              <a:t>On the demand side: investments in infrastructures (water, electricity…), in business environment (corruption, access to property, legislation adapted to the specific needs and situations …)</a:t>
            </a:r>
          </a:p>
          <a:p>
            <a:pPr lvl="1" algn="just">
              <a:buFont typeface="Arial" pitchFamily="34" charset="0"/>
              <a:buChar char="•"/>
            </a:pPr>
            <a:r>
              <a:rPr lang="en-US" sz="2200" dirty="0" smtClean="0">
                <a:solidFill>
                  <a:schemeClr val="tx1"/>
                </a:solidFill>
              </a:rPr>
              <a:t>On the supply side: a better access to financial resources and to public markets, specific measures to reinforce the capacities of the informal stakeholders   (entrepreneurship, education, training, technological skills…)</a:t>
            </a:r>
          </a:p>
          <a:p>
            <a:pPr algn="just">
              <a:buFont typeface="Arial" pitchFamily="34" charset="0"/>
              <a:buChar char="•"/>
            </a:pPr>
            <a:endParaRPr lang="fr-FR" sz="24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260648"/>
            <a:ext cx="8136904" cy="936105"/>
          </a:xfrm>
        </p:spPr>
        <p:style>
          <a:lnRef idx="1">
            <a:schemeClr val="accent5"/>
          </a:lnRef>
          <a:fillRef idx="2">
            <a:schemeClr val="accent5"/>
          </a:fillRef>
          <a:effectRef idx="1">
            <a:schemeClr val="accent5"/>
          </a:effectRef>
          <a:fontRef idx="minor">
            <a:schemeClr val="dk1"/>
          </a:fontRef>
        </p:style>
        <p:txBody>
          <a:bodyPr>
            <a:noAutofit/>
          </a:bodyPr>
          <a:lstStyle/>
          <a:p>
            <a:r>
              <a:rPr lang="en-US" sz="2800" b="1" dirty="0" smtClean="0">
                <a:solidFill>
                  <a:srgbClr val="C00000"/>
                </a:solidFill>
              </a:rPr>
              <a:t>Education and training as investments in the informal economy </a:t>
            </a:r>
            <a:endParaRPr lang="en-US" sz="2800" b="1" dirty="0">
              <a:solidFill>
                <a:srgbClr val="C00000"/>
              </a:solidFill>
            </a:endParaRPr>
          </a:p>
        </p:txBody>
      </p:sp>
      <p:sp>
        <p:nvSpPr>
          <p:cNvPr id="3" name="Sous-titre 2"/>
          <p:cNvSpPr>
            <a:spLocks noGrp="1"/>
          </p:cNvSpPr>
          <p:nvPr>
            <p:ph type="subTitle" idx="1"/>
          </p:nvPr>
        </p:nvSpPr>
        <p:spPr>
          <a:xfrm>
            <a:off x="395536" y="1268760"/>
            <a:ext cx="8208912" cy="4680520"/>
          </a:xfrm>
        </p:spPr>
        <p:txBody>
          <a:bodyPr>
            <a:noAutofit/>
          </a:bodyPr>
          <a:lstStyle/>
          <a:p>
            <a:pPr algn="just">
              <a:buFont typeface="Arial" pitchFamily="34" charset="0"/>
              <a:buChar char="•"/>
            </a:pPr>
            <a:r>
              <a:rPr lang="en-US" sz="2800" dirty="0" smtClean="0">
                <a:solidFill>
                  <a:schemeClr val="tx1"/>
                </a:solidFill>
              </a:rPr>
              <a:t>Recent surveys show that education and training are efficient in stimulating the informal economy </a:t>
            </a:r>
          </a:p>
          <a:p>
            <a:pPr lvl="1" algn="just">
              <a:buFont typeface="Arial" pitchFamily="34" charset="0"/>
              <a:buChar char="•"/>
            </a:pPr>
            <a:r>
              <a:rPr lang="en-US" sz="2400" dirty="0" smtClean="0">
                <a:solidFill>
                  <a:schemeClr val="tx1"/>
                </a:solidFill>
              </a:rPr>
              <a:t> They reduce the vulnerable employment</a:t>
            </a:r>
          </a:p>
          <a:p>
            <a:pPr lvl="1" algn="just">
              <a:buFont typeface="Arial" pitchFamily="34" charset="0"/>
              <a:buChar char="•"/>
            </a:pPr>
            <a:r>
              <a:rPr lang="en-US" sz="2400" dirty="0" smtClean="0">
                <a:solidFill>
                  <a:schemeClr val="tx1"/>
                </a:solidFill>
              </a:rPr>
              <a:t> They increase the return to investment</a:t>
            </a:r>
          </a:p>
          <a:p>
            <a:pPr lvl="1" algn="just">
              <a:buFont typeface="Arial" pitchFamily="34" charset="0"/>
              <a:buChar char="•"/>
            </a:pPr>
            <a:r>
              <a:rPr lang="en-US" sz="2400" dirty="0" smtClean="0">
                <a:solidFill>
                  <a:schemeClr val="tx1"/>
                </a:solidFill>
              </a:rPr>
              <a:t> They increase the capacity to access employment</a:t>
            </a:r>
          </a:p>
          <a:p>
            <a:pPr lvl="1" algn="just"/>
            <a:endParaRPr lang="en-US" sz="2400" dirty="0" smtClean="0">
              <a:solidFill>
                <a:schemeClr val="tx1"/>
              </a:solidFill>
            </a:endParaRPr>
          </a:p>
          <a:p>
            <a:pPr algn="just">
              <a:buFont typeface="Arial" pitchFamily="34" charset="0"/>
              <a:buChar char="•"/>
            </a:pPr>
            <a:r>
              <a:rPr lang="en-US" sz="2800" dirty="0" smtClean="0">
                <a:solidFill>
                  <a:schemeClr val="tx1"/>
                </a:solidFill>
              </a:rPr>
              <a:t>But more qualitative analyses show that these efficiency factors  intervene only after an often long period of unemployment due to the disconnect between education, training  and world of  work</a:t>
            </a:r>
            <a:endParaRPr lang="fr-FR" sz="2800" dirty="0" smtClean="0">
              <a:solidFill>
                <a:schemeClr val="tx1"/>
              </a:solidFill>
            </a:endParaRPr>
          </a:p>
          <a:p>
            <a:pPr algn="l">
              <a:buFont typeface="Arial" pitchFamily="34" charset="0"/>
              <a:buChar char="•"/>
            </a:pPr>
            <a:endParaRPr lang="fr-FR" sz="36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332657"/>
            <a:ext cx="8136904" cy="1008112"/>
          </a:xfrm>
        </p:spPr>
        <p:style>
          <a:lnRef idx="1">
            <a:schemeClr val="accent5"/>
          </a:lnRef>
          <a:fillRef idx="2">
            <a:schemeClr val="accent5"/>
          </a:fillRef>
          <a:effectRef idx="1">
            <a:schemeClr val="accent5"/>
          </a:effectRef>
          <a:fontRef idx="minor">
            <a:schemeClr val="dk1"/>
          </a:fontRef>
        </p:style>
        <p:txBody>
          <a:bodyPr>
            <a:noAutofit/>
          </a:bodyPr>
          <a:lstStyle/>
          <a:p>
            <a:r>
              <a:rPr lang="fr-FR" sz="2800" b="1" dirty="0" smtClean="0">
                <a:solidFill>
                  <a:srgbClr val="C00000"/>
                </a:solidFill>
              </a:rPr>
              <a:t>Education and training as </a:t>
            </a:r>
            <a:r>
              <a:rPr lang="fr-FR" sz="2800" b="1" dirty="0" err="1" smtClean="0">
                <a:solidFill>
                  <a:srgbClr val="C00000"/>
                </a:solidFill>
              </a:rPr>
              <a:t>means</a:t>
            </a:r>
            <a:r>
              <a:rPr lang="fr-FR" sz="2800" b="1" dirty="0" smtClean="0">
                <a:solidFill>
                  <a:srgbClr val="C00000"/>
                </a:solidFill>
              </a:rPr>
              <a:t> for </a:t>
            </a:r>
            <a:r>
              <a:rPr lang="fr-FR" sz="2800" b="1" dirty="0" err="1" smtClean="0">
                <a:solidFill>
                  <a:srgbClr val="C00000"/>
                </a:solidFill>
              </a:rPr>
              <a:t>reducing</a:t>
            </a:r>
            <a:r>
              <a:rPr lang="fr-FR" sz="2800" b="1" dirty="0" smtClean="0">
                <a:solidFill>
                  <a:srgbClr val="C00000"/>
                </a:solidFill>
              </a:rPr>
              <a:t> </a:t>
            </a:r>
            <a:r>
              <a:rPr lang="fr-FR" sz="2800" b="1" dirty="0" err="1" smtClean="0">
                <a:solidFill>
                  <a:srgbClr val="C00000"/>
                </a:solidFill>
              </a:rPr>
              <a:t>vulnerable</a:t>
            </a:r>
            <a:r>
              <a:rPr lang="fr-FR" sz="2800" b="1" dirty="0" smtClean="0">
                <a:solidFill>
                  <a:srgbClr val="C00000"/>
                </a:solidFill>
              </a:rPr>
              <a:t> </a:t>
            </a:r>
            <a:r>
              <a:rPr lang="fr-FR" sz="2800" b="1" dirty="0" err="1" smtClean="0">
                <a:solidFill>
                  <a:srgbClr val="C00000"/>
                </a:solidFill>
              </a:rPr>
              <a:t>employment</a:t>
            </a:r>
            <a:r>
              <a:rPr lang="fr-FR" sz="2800" b="1" dirty="0" smtClean="0">
                <a:solidFill>
                  <a:srgbClr val="C00000"/>
                </a:solidFill>
              </a:rPr>
              <a:t> (Gallup World </a:t>
            </a:r>
            <a:r>
              <a:rPr lang="fr-FR" sz="2800" b="1" dirty="0" err="1" smtClean="0">
                <a:solidFill>
                  <a:srgbClr val="C00000"/>
                </a:solidFill>
              </a:rPr>
              <a:t>Poll</a:t>
            </a:r>
            <a:r>
              <a:rPr lang="fr-FR" sz="2800" b="1" dirty="0" smtClean="0">
                <a:solidFill>
                  <a:srgbClr val="C00000"/>
                </a:solidFill>
              </a:rPr>
              <a:t> 2010) </a:t>
            </a:r>
            <a:endParaRPr lang="en-US" sz="2800" b="1" dirty="0">
              <a:solidFill>
                <a:srgbClr val="C00000"/>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pic>
        <p:nvPicPr>
          <p:cNvPr id="3074" name="Picture 2" descr="C:\Users\Walther\Pictures\Figure-6-08ENG.png"/>
          <p:cNvPicPr>
            <a:picLocks noChangeAspect="1" noChangeArrowheads="1"/>
          </p:cNvPicPr>
          <p:nvPr/>
        </p:nvPicPr>
        <p:blipFill>
          <a:blip r:embed="rId2" cstate="print"/>
          <a:srcRect/>
          <a:stretch>
            <a:fillRect/>
          </a:stretch>
        </p:blipFill>
        <p:spPr bwMode="auto">
          <a:xfrm>
            <a:off x="323528" y="1340768"/>
            <a:ext cx="8208912" cy="4982707"/>
          </a:xfrm>
          <a:prstGeom prst="rect">
            <a:avLst/>
          </a:prstGeom>
          <a:noFill/>
        </p:spPr>
      </p:pic>
      <p:sp>
        <p:nvSpPr>
          <p:cNvPr id="5" name="Espace réservé du numéro de diapositive 4"/>
          <p:cNvSpPr>
            <a:spLocks noGrp="1"/>
          </p:cNvSpPr>
          <p:nvPr>
            <p:ph type="sldNum" sz="quarter" idx="12"/>
          </p:nvPr>
        </p:nvSpPr>
        <p:spPr/>
        <p:txBody>
          <a:bodyPr/>
          <a:lstStyle/>
          <a:p>
            <a:fld id="{AEFE31A7-9ACB-4668-AD8D-6D639CC1C479}" type="slidenum">
              <a:rPr lang="fr-FR" smtClean="0"/>
              <a:pPr/>
              <a:t>17</a:t>
            </a:fld>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332657"/>
            <a:ext cx="8136904" cy="1008112"/>
          </a:xfrm>
        </p:spPr>
        <p:style>
          <a:lnRef idx="1">
            <a:schemeClr val="accent5"/>
          </a:lnRef>
          <a:fillRef idx="2">
            <a:schemeClr val="accent5"/>
          </a:fillRef>
          <a:effectRef idx="1">
            <a:schemeClr val="accent5"/>
          </a:effectRef>
          <a:fontRef idx="minor">
            <a:schemeClr val="dk1"/>
          </a:fontRef>
        </p:style>
        <p:txBody>
          <a:bodyPr>
            <a:noAutofit/>
          </a:bodyPr>
          <a:lstStyle/>
          <a:p>
            <a:r>
              <a:rPr lang="fr-FR" sz="2800" b="1" dirty="0" smtClean="0">
                <a:solidFill>
                  <a:srgbClr val="C00000"/>
                </a:solidFill>
              </a:rPr>
              <a:t>Education and training as </a:t>
            </a:r>
            <a:r>
              <a:rPr lang="fr-FR" sz="2800" b="1" dirty="0" err="1" smtClean="0">
                <a:solidFill>
                  <a:srgbClr val="C00000"/>
                </a:solidFill>
              </a:rPr>
              <a:t>means</a:t>
            </a:r>
            <a:r>
              <a:rPr lang="fr-FR" sz="2800" b="1" dirty="0" smtClean="0">
                <a:solidFill>
                  <a:srgbClr val="C00000"/>
                </a:solidFill>
              </a:rPr>
              <a:t> to </a:t>
            </a:r>
            <a:r>
              <a:rPr lang="fr-FR" sz="2800" b="1" dirty="0" err="1" smtClean="0">
                <a:solidFill>
                  <a:srgbClr val="C00000"/>
                </a:solidFill>
              </a:rPr>
              <a:t>reduce</a:t>
            </a:r>
            <a:r>
              <a:rPr lang="fr-FR" sz="2800" b="1" dirty="0" smtClean="0">
                <a:solidFill>
                  <a:srgbClr val="C00000"/>
                </a:solidFill>
              </a:rPr>
              <a:t> </a:t>
            </a:r>
            <a:r>
              <a:rPr lang="fr-FR" sz="2800" b="1" dirty="0" err="1" smtClean="0">
                <a:solidFill>
                  <a:srgbClr val="C00000"/>
                </a:solidFill>
              </a:rPr>
              <a:t>vulnerable</a:t>
            </a:r>
            <a:r>
              <a:rPr lang="fr-FR" sz="2800" b="1" dirty="0" smtClean="0">
                <a:solidFill>
                  <a:srgbClr val="C00000"/>
                </a:solidFill>
              </a:rPr>
              <a:t> </a:t>
            </a:r>
            <a:r>
              <a:rPr lang="fr-FR" sz="2800" b="1" dirty="0" err="1" smtClean="0">
                <a:solidFill>
                  <a:srgbClr val="C00000"/>
                </a:solidFill>
              </a:rPr>
              <a:t>employment</a:t>
            </a:r>
            <a:r>
              <a:rPr lang="fr-FR" sz="2800" b="1" dirty="0" smtClean="0">
                <a:solidFill>
                  <a:srgbClr val="C00000"/>
                </a:solidFill>
              </a:rPr>
              <a:t> (Gallup World </a:t>
            </a:r>
            <a:r>
              <a:rPr lang="fr-FR" sz="2800" b="1" dirty="0" err="1" smtClean="0">
                <a:solidFill>
                  <a:srgbClr val="C00000"/>
                </a:solidFill>
              </a:rPr>
              <a:t>Poll</a:t>
            </a:r>
            <a:r>
              <a:rPr lang="fr-FR" sz="2800" b="1" dirty="0" smtClean="0">
                <a:solidFill>
                  <a:srgbClr val="C00000"/>
                </a:solidFill>
              </a:rPr>
              <a:t> 2010) </a:t>
            </a:r>
            <a:endParaRPr lang="en-US" sz="2800" b="1" dirty="0">
              <a:solidFill>
                <a:srgbClr val="C00000"/>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18</a:t>
            </a:fld>
            <a:endParaRPr lang="fr-FR"/>
          </a:p>
        </p:txBody>
      </p:sp>
      <p:pic>
        <p:nvPicPr>
          <p:cNvPr id="1026" name="Picture 2" descr="C:\Users\Walther\Pictures\Figure-6-31ENG.png"/>
          <p:cNvPicPr>
            <a:picLocks noChangeAspect="1" noChangeArrowheads="1"/>
          </p:cNvPicPr>
          <p:nvPr/>
        </p:nvPicPr>
        <p:blipFill>
          <a:blip r:embed="rId2" cstate="print"/>
          <a:srcRect/>
          <a:stretch>
            <a:fillRect/>
          </a:stretch>
        </p:blipFill>
        <p:spPr bwMode="auto">
          <a:xfrm>
            <a:off x="395536" y="1340768"/>
            <a:ext cx="8064896" cy="4896544"/>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404664"/>
            <a:ext cx="8280920"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2800" b="1" dirty="0" smtClean="0">
                <a:solidFill>
                  <a:srgbClr val="C00000"/>
                </a:solidFill>
              </a:rPr>
              <a:t>The economic efficiency of Education and training </a:t>
            </a:r>
            <a:br>
              <a:rPr lang="en-US" sz="2800" b="1" dirty="0" smtClean="0">
                <a:solidFill>
                  <a:srgbClr val="C00000"/>
                </a:solidFill>
              </a:rPr>
            </a:br>
            <a:r>
              <a:rPr lang="en-US" sz="2800" b="1" dirty="0" smtClean="0">
                <a:solidFill>
                  <a:srgbClr val="C00000"/>
                </a:solidFill>
              </a:rPr>
              <a:t> ( AFRISTAT)</a:t>
            </a:r>
            <a:endParaRPr lang="en-US" sz="2800" b="1" dirty="0">
              <a:solidFill>
                <a:srgbClr val="C00000"/>
              </a:solidFill>
            </a:endParaRPr>
          </a:p>
        </p:txBody>
      </p:sp>
      <p:sp>
        <p:nvSpPr>
          <p:cNvPr id="3" name="Sous-titre 2"/>
          <p:cNvSpPr>
            <a:spLocks noGrp="1"/>
          </p:cNvSpPr>
          <p:nvPr>
            <p:ph type="subTitle" idx="1"/>
          </p:nvPr>
        </p:nvSpPr>
        <p:spPr>
          <a:xfrm>
            <a:off x="611560" y="1484784"/>
            <a:ext cx="7992888" cy="4464496"/>
          </a:xfrm>
        </p:spPr>
        <p:txBody>
          <a:bodyPr>
            <a:noAutofit/>
          </a:bodyPr>
          <a:lstStyle/>
          <a:p>
            <a:pPr algn="just"/>
            <a:r>
              <a:rPr lang="fr-FR" sz="2400" dirty="0" smtClean="0">
                <a:solidFill>
                  <a:schemeClr val="tx1"/>
                </a:solidFill>
              </a:rPr>
              <a:t> </a:t>
            </a:r>
            <a:r>
              <a:rPr lang="en-US" sz="2400" dirty="0" smtClean="0">
                <a:solidFill>
                  <a:schemeClr val="tx1"/>
                </a:solidFill>
              </a:rPr>
              <a:t>The educational level secures employability and productivity when the young people have entered the labor market. Therefore, within the framework of the informal sector:</a:t>
            </a:r>
          </a:p>
          <a:p>
            <a:pPr lvl="1" algn="just">
              <a:buFont typeface="Arial" pitchFamily="34" charset="0"/>
              <a:buChar char="•"/>
            </a:pPr>
            <a:r>
              <a:rPr lang="en-US" sz="2000" dirty="0" smtClean="0">
                <a:solidFill>
                  <a:schemeClr val="tx1"/>
                </a:solidFill>
              </a:rPr>
              <a:t> </a:t>
            </a:r>
            <a:r>
              <a:rPr lang="en-US" sz="2400" dirty="0" smtClean="0">
                <a:solidFill>
                  <a:schemeClr val="tx1"/>
                </a:solidFill>
              </a:rPr>
              <a:t>The employees having no formal education gain slightly less that those who have a primary education level</a:t>
            </a:r>
          </a:p>
          <a:p>
            <a:pPr lvl="1" algn="just">
              <a:buFont typeface="Arial" pitchFamily="34" charset="0"/>
              <a:buChar char="•"/>
            </a:pPr>
            <a:r>
              <a:rPr lang="en-US" sz="2400" dirty="0" smtClean="0">
                <a:solidFill>
                  <a:schemeClr val="tx1"/>
                </a:solidFill>
              </a:rPr>
              <a:t> The income increases twofold for an employee having obtained the secondary education level</a:t>
            </a:r>
          </a:p>
          <a:p>
            <a:pPr lvl="1" algn="just">
              <a:buFont typeface="Arial" pitchFamily="34" charset="0"/>
              <a:buChar char="•"/>
            </a:pPr>
            <a:r>
              <a:rPr lang="en-US" sz="2400" dirty="0" smtClean="0">
                <a:solidFill>
                  <a:schemeClr val="tx1"/>
                </a:solidFill>
              </a:rPr>
              <a:t> The income increases fivefold for an employee having studied in tertiary education</a:t>
            </a:r>
          </a:p>
          <a:p>
            <a:pPr algn="just"/>
            <a:endParaRPr lang="en-US" sz="2400" dirty="0" smtClean="0">
              <a:solidFill>
                <a:schemeClr val="tx1"/>
              </a:solidFill>
            </a:endParaRPr>
          </a:p>
          <a:p>
            <a:pPr algn="just"/>
            <a:r>
              <a:rPr lang="en-US" sz="2400" dirty="0" smtClean="0">
                <a:solidFill>
                  <a:schemeClr val="tx1"/>
                </a:solidFill>
              </a:rPr>
              <a:t>AFRISTAT, Survey in the Capitals of Western Africa, 2005</a:t>
            </a:r>
            <a:endParaRPr lang="fr-FR" sz="24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19</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404664"/>
            <a:ext cx="7772400"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Vocational Training in the Informal Economy</a:t>
            </a:r>
            <a:r>
              <a:rPr lang="en-US" sz="3200" dirty="0" smtClean="0"/>
              <a:t/>
            </a:r>
            <a:br>
              <a:rPr lang="en-US" sz="3200" dirty="0" smtClean="0"/>
            </a:br>
            <a:endParaRPr lang="en-US" sz="3200" b="1" dirty="0">
              <a:solidFill>
                <a:srgbClr val="C00000"/>
              </a:solidFill>
            </a:endParaRPr>
          </a:p>
        </p:txBody>
      </p:sp>
      <p:sp>
        <p:nvSpPr>
          <p:cNvPr id="3" name="Sous-titre 2"/>
          <p:cNvSpPr>
            <a:spLocks noGrp="1"/>
          </p:cNvSpPr>
          <p:nvPr>
            <p:ph type="subTitle" idx="1"/>
          </p:nvPr>
        </p:nvSpPr>
        <p:spPr>
          <a:xfrm>
            <a:off x="1043608" y="1628800"/>
            <a:ext cx="6624736" cy="4680520"/>
          </a:xfrm>
        </p:spPr>
        <p:txBody>
          <a:bodyPr>
            <a:normAutofit fontScale="85000" lnSpcReduction="10000"/>
          </a:bodyPr>
          <a:lstStyle/>
          <a:p>
            <a:r>
              <a:rPr lang="en-US" b="1" dirty="0" smtClean="0">
                <a:solidFill>
                  <a:schemeClr val="tx1"/>
                </a:solidFill>
              </a:rPr>
              <a:t>Summary</a:t>
            </a:r>
          </a:p>
          <a:p>
            <a:pPr algn="l">
              <a:buFont typeface="Arial" pitchFamily="34" charset="0"/>
              <a:buChar char="•"/>
            </a:pPr>
            <a:r>
              <a:rPr lang="fr-FR" b="1" dirty="0" smtClean="0">
                <a:solidFill>
                  <a:schemeClr val="tx1"/>
                </a:solidFill>
              </a:rPr>
              <a:t> </a:t>
            </a:r>
            <a:r>
              <a:rPr lang="fr-FR" dirty="0" smtClean="0">
                <a:solidFill>
                  <a:schemeClr val="tx1"/>
                </a:solidFill>
              </a:rPr>
              <a:t>A </a:t>
            </a:r>
            <a:r>
              <a:rPr lang="fr-FR" dirty="0" err="1" smtClean="0">
                <a:solidFill>
                  <a:schemeClr val="tx1"/>
                </a:solidFill>
              </a:rPr>
              <a:t>brief</a:t>
            </a:r>
            <a:r>
              <a:rPr lang="fr-FR" dirty="0">
                <a:solidFill>
                  <a:schemeClr val="tx1"/>
                </a:solidFill>
              </a:rPr>
              <a:t> </a:t>
            </a:r>
            <a:r>
              <a:rPr lang="fr-FR" dirty="0" err="1">
                <a:solidFill>
                  <a:schemeClr val="tx1"/>
                </a:solidFill>
              </a:rPr>
              <a:t>historical</a:t>
            </a:r>
            <a:r>
              <a:rPr lang="fr-FR" dirty="0">
                <a:solidFill>
                  <a:schemeClr val="tx1"/>
                </a:solidFill>
              </a:rPr>
              <a:t> </a:t>
            </a:r>
            <a:r>
              <a:rPr lang="fr-FR" dirty="0" err="1">
                <a:solidFill>
                  <a:schemeClr val="tx1"/>
                </a:solidFill>
              </a:rPr>
              <a:t>reminder</a:t>
            </a:r>
            <a:r>
              <a:rPr lang="fr-FR" dirty="0">
                <a:solidFill>
                  <a:schemeClr val="tx1"/>
                </a:solidFill>
              </a:rPr>
              <a:t> </a:t>
            </a:r>
            <a:r>
              <a:rPr lang="fr-FR" dirty="0" smtClean="0">
                <a:solidFill>
                  <a:schemeClr val="tx1"/>
                </a:solidFill>
              </a:rPr>
              <a:t>of the concept</a:t>
            </a:r>
          </a:p>
          <a:p>
            <a:pPr algn="l">
              <a:buFont typeface="Arial" pitchFamily="34" charset="0"/>
              <a:buChar char="•"/>
            </a:pPr>
            <a:r>
              <a:rPr lang="fr-FR" dirty="0" smtClean="0">
                <a:solidFill>
                  <a:schemeClr val="tx1"/>
                </a:solidFill>
              </a:rPr>
              <a:t> The </a:t>
            </a:r>
            <a:r>
              <a:rPr lang="fr-FR" dirty="0" err="1" smtClean="0">
                <a:solidFill>
                  <a:schemeClr val="tx1"/>
                </a:solidFill>
              </a:rPr>
              <a:t>context</a:t>
            </a:r>
            <a:r>
              <a:rPr lang="fr-FR" dirty="0" smtClean="0">
                <a:solidFill>
                  <a:schemeClr val="tx1"/>
                </a:solidFill>
              </a:rPr>
              <a:t>: the « </a:t>
            </a:r>
            <a:r>
              <a:rPr lang="fr-FR" dirty="0" err="1" smtClean="0">
                <a:solidFill>
                  <a:schemeClr val="tx1"/>
                </a:solidFill>
              </a:rPr>
              <a:t>normality</a:t>
            </a:r>
            <a:r>
              <a:rPr lang="fr-FR" dirty="0" smtClean="0">
                <a:solidFill>
                  <a:schemeClr val="tx1"/>
                </a:solidFill>
              </a:rPr>
              <a:t> » of the </a:t>
            </a:r>
            <a:r>
              <a:rPr lang="fr-FR" dirty="0" err="1" smtClean="0">
                <a:solidFill>
                  <a:schemeClr val="tx1"/>
                </a:solidFill>
              </a:rPr>
              <a:t>informal</a:t>
            </a:r>
            <a:r>
              <a:rPr lang="fr-FR" dirty="0" smtClean="0">
                <a:solidFill>
                  <a:schemeClr val="tx1"/>
                </a:solidFill>
              </a:rPr>
              <a:t> </a:t>
            </a:r>
            <a:r>
              <a:rPr lang="fr-FR" dirty="0" err="1" smtClean="0">
                <a:solidFill>
                  <a:schemeClr val="tx1"/>
                </a:solidFill>
              </a:rPr>
              <a:t>economy</a:t>
            </a:r>
            <a:endParaRPr lang="fr-FR" dirty="0" smtClean="0">
              <a:solidFill>
                <a:schemeClr val="tx1"/>
              </a:solidFill>
            </a:endParaRPr>
          </a:p>
          <a:p>
            <a:pPr algn="l">
              <a:buFont typeface="Arial" pitchFamily="34" charset="0"/>
              <a:buChar char="•"/>
            </a:pPr>
            <a:r>
              <a:rPr lang="fr-FR" dirty="0" smtClean="0">
                <a:solidFill>
                  <a:schemeClr val="tx1"/>
                </a:solidFill>
              </a:rPr>
              <a:t> The impact of the </a:t>
            </a:r>
            <a:r>
              <a:rPr lang="fr-FR" dirty="0" err="1" smtClean="0">
                <a:solidFill>
                  <a:schemeClr val="tx1"/>
                </a:solidFill>
              </a:rPr>
              <a:t>informal</a:t>
            </a:r>
            <a:r>
              <a:rPr lang="fr-FR" dirty="0" smtClean="0">
                <a:solidFill>
                  <a:schemeClr val="tx1"/>
                </a:solidFill>
              </a:rPr>
              <a:t> </a:t>
            </a:r>
            <a:r>
              <a:rPr lang="fr-FR" dirty="0" err="1" smtClean="0">
                <a:solidFill>
                  <a:schemeClr val="tx1"/>
                </a:solidFill>
              </a:rPr>
              <a:t>economy</a:t>
            </a:r>
            <a:endParaRPr lang="fr-FR" dirty="0" smtClean="0">
              <a:solidFill>
                <a:schemeClr val="tx1"/>
              </a:solidFill>
            </a:endParaRPr>
          </a:p>
          <a:p>
            <a:pPr algn="l">
              <a:buFont typeface="Arial" pitchFamily="34" charset="0"/>
              <a:buChar char="•"/>
            </a:pPr>
            <a:r>
              <a:rPr lang="fr-FR" b="1" dirty="0" smtClean="0">
                <a:solidFill>
                  <a:schemeClr val="tx1"/>
                </a:solidFill>
              </a:rPr>
              <a:t> </a:t>
            </a:r>
            <a:r>
              <a:rPr lang="fr-FR" dirty="0" smtClean="0">
                <a:solidFill>
                  <a:schemeClr val="tx1"/>
                </a:solidFill>
              </a:rPr>
              <a:t>The </a:t>
            </a:r>
            <a:r>
              <a:rPr lang="fr-FR" dirty="0" err="1" smtClean="0">
                <a:solidFill>
                  <a:schemeClr val="tx1"/>
                </a:solidFill>
              </a:rPr>
              <a:t>potential</a:t>
            </a:r>
            <a:r>
              <a:rPr lang="fr-FR" dirty="0" smtClean="0">
                <a:solidFill>
                  <a:schemeClr val="tx1"/>
                </a:solidFill>
              </a:rPr>
              <a:t> </a:t>
            </a:r>
            <a:r>
              <a:rPr lang="fr-FR" dirty="0" err="1" smtClean="0">
                <a:solidFill>
                  <a:schemeClr val="tx1"/>
                </a:solidFill>
              </a:rPr>
              <a:t>roles</a:t>
            </a:r>
            <a:r>
              <a:rPr lang="fr-FR" dirty="0" smtClean="0">
                <a:solidFill>
                  <a:schemeClr val="tx1"/>
                </a:solidFill>
              </a:rPr>
              <a:t> of </a:t>
            </a:r>
            <a:r>
              <a:rPr lang="fr-FR" dirty="0" err="1" smtClean="0">
                <a:solidFill>
                  <a:schemeClr val="tx1"/>
                </a:solidFill>
              </a:rPr>
              <a:t>education</a:t>
            </a:r>
            <a:r>
              <a:rPr lang="fr-FR" dirty="0" smtClean="0">
                <a:solidFill>
                  <a:schemeClr val="tx1"/>
                </a:solidFill>
              </a:rPr>
              <a:t> and training</a:t>
            </a:r>
          </a:p>
          <a:p>
            <a:pPr algn="l">
              <a:buFont typeface="Arial" pitchFamily="34" charset="0"/>
              <a:buChar char="•"/>
            </a:pPr>
            <a:r>
              <a:rPr lang="fr-FR" b="1" dirty="0" smtClean="0">
                <a:solidFill>
                  <a:schemeClr val="tx1"/>
                </a:solidFill>
              </a:rPr>
              <a:t> </a:t>
            </a:r>
            <a:r>
              <a:rPr lang="fr-FR" dirty="0" smtClean="0">
                <a:solidFill>
                  <a:schemeClr val="tx1"/>
                </a:solidFill>
              </a:rPr>
              <a:t>The </a:t>
            </a:r>
            <a:r>
              <a:rPr lang="fr-FR" dirty="0" err="1" smtClean="0">
                <a:solidFill>
                  <a:schemeClr val="tx1"/>
                </a:solidFill>
              </a:rPr>
              <a:t>efficiency</a:t>
            </a:r>
            <a:r>
              <a:rPr lang="fr-FR" dirty="0" smtClean="0">
                <a:solidFill>
                  <a:schemeClr val="tx1"/>
                </a:solidFill>
              </a:rPr>
              <a:t> </a:t>
            </a:r>
            <a:r>
              <a:rPr lang="fr-FR" dirty="0" err="1" smtClean="0">
                <a:solidFill>
                  <a:schemeClr val="tx1"/>
                </a:solidFill>
              </a:rPr>
              <a:t>factors</a:t>
            </a:r>
            <a:r>
              <a:rPr lang="fr-FR" dirty="0" smtClean="0">
                <a:solidFill>
                  <a:schemeClr val="tx1"/>
                </a:solidFill>
              </a:rPr>
              <a:t> of </a:t>
            </a:r>
            <a:r>
              <a:rPr lang="fr-FR" dirty="0" err="1" smtClean="0">
                <a:solidFill>
                  <a:schemeClr val="tx1"/>
                </a:solidFill>
              </a:rPr>
              <a:t>education</a:t>
            </a:r>
            <a:endParaRPr lang="fr-FR" dirty="0" smtClean="0">
              <a:solidFill>
                <a:schemeClr val="tx1"/>
              </a:solidFill>
            </a:endParaRPr>
          </a:p>
          <a:p>
            <a:pPr algn="l">
              <a:buFont typeface="Arial" pitchFamily="34" charset="0"/>
              <a:buChar char="•"/>
            </a:pPr>
            <a:r>
              <a:rPr lang="fr-FR" dirty="0" smtClean="0">
                <a:solidFill>
                  <a:schemeClr val="tx1"/>
                </a:solidFill>
              </a:rPr>
              <a:t> The </a:t>
            </a:r>
            <a:r>
              <a:rPr lang="fr-FR" dirty="0" err="1" smtClean="0">
                <a:solidFill>
                  <a:schemeClr val="tx1"/>
                </a:solidFill>
              </a:rPr>
              <a:t>efficiency</a:t>
            </a:r>
            <a:r>
              <a:rPr lang="fr-FR" dirty="0" smtClean="0">
                <a:solidFill>
                  <a:schemeClr val="tx1"/>
                </a:solidFill>
              </a:rPr>
              <a:t> </a:t>
            </a:r>
            <a:r>
              <a:rPr lang="fr-FR" dirty="0" err="1" smtClean="0">
                <a:solidFill>
                  <a:schemeClr val="tx1"/>
                </a:solidFill>
              </a:rPr>
              <a:t>factors</a:t>
            </a:r>
            <a:r>
              <a:rPr lang="fr-FR" dirty="0" smtClean="0">
                <a:solidFill>
                  <a:schemeClr val="tx1"/>
                </a:solidFill>
              </a:rPr>
              <a:t> of </a:t>
            </a:r>
            <a:r>
              <a:rPr lang="fr-FR" dirty="0" err="1" smtClean="0">
                <a:solidFill>
                  <a:schemeClr val="tx1"/>
                </a:solidFill>
              </a:rPr>
              <a:t>vocational</a:t>
            </a:r>
            <a:r>
              <a:rPr lang="fr-FR" dirty="0" smtClean="0">
                <a:solidFill>
                  <a:schemeClr val="tx1"/>
                </a:solidFill>
              </a:rPr>
              <a:t> training</a:t>
            </a:r>
          </a:p>
          <a:p>
            <a:pPr algn="l">
              <a:buFont typeface="Arial" pitchFamily="34" charset="0"/>
              <a:buChar char="•"/>
            </a:pPr>
            <a:r>
              <a:rPr lang="fr-FR" dirty="0" smtClean="0">
                <a:solidFill>
                  <a:schemeClr val="tx1"/>
                </a:solidFill>
              </a:rPr>
              <a:t> Conclusion: the issue of an inclusive and </a:t>
            </a:r>
            <a:r>
              <a:rPr lang="fr-FR" dirty="0" err="1" smtClean="0">
                <a:solidFill>
                  <a:schemeClr val="tx1"/>
                </a:solidFill>
              </a:rPr>
              <a:t>sustenable</a:t>
            </a:r>
            <a:r>
              <a:rPr lang="fr-FR" dirty="0" smtClean="0">
                <a:solidFill>
                  <a:schemeClr val="tx1"/>
                </a:solidFill>
              </a:rPr>
              <a:t> </a:t>
            </a:r>
            <a:r>
              <a:rPr lang="fr-FR" dirty="0" err="1" smtClean="0">
                <a:solidFill>
                  <a:schemeClr val="tx1"/>
                </a:solidFill>
              </a:rPr>
              <a:t>development</a:t>
            </a:r>
            <a:endParaRPr lang="fr-FR" dirty="0" smtClean="0">
              <a:solidFill>
                <a:schemeClr val="tx1"/>
              </a:solidFill>
            </a:endParaRPr>
          </a:p>
          <a:p>
            <a:endParaRPr lang="en-US" b="1" dirty="0" smtClean="0">
              <a:solidFill>
                <a:schemeClr val="tx1"/>
              </a:solidFill>
            </a:endParaRPr>
          </a:p>
          <a:p>
            <a:endParaRPr lang="en-US" b="1" dirty="0" smtClean="0">
              <a:solidFill>
                <a:schemeClr val="tx1"/>
              </a:solidFill>
            </a:endParaRPr>
          </a:p>
          <a:p>
            <a:pPr algn="l"/>
            <a:endParaRPr lang="en-US" dirty="0">
              <a:solidFill>
                <a:schemeClr val="accent6">
                  <a:lumMod val="50000"/>
                </a:schemeClr>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064896" cy="936104"/>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
            </a:r>
            <a:br>
              <a:rPr lang="en-US" sz="2400" b="1" dirty="0" smtClean="0">
                <a:solidFill>
                  <a:srgbClr val="C00000"/>
                </a:solidFill>
              </a:rPr>
            </a:br>
            <a:r>
              <a:rPr lang="en-US" sz="2400" b="1" dirty="0" smtClean="0">
                <a:solidFill>
                  <a:srgbClr val="C00000"/>
                </a:solidFill>
              </a:rPr>
              <a:t>Education and training as means to improve the entry in the </a:t>
            </a:r>
            <a:br>
              <a:rPr lang="en-US" sz="2400" b="1" dirty="0" smtClean="0">
                <a:solidFill>
                  <a:srgbClr val="C00000"/>
                </a:solidFill>
              </a:rPr>
            </a:br>
            <a:r>
              <a:rPr lang="en-US" sz="2400" b="1" dirty="0" err="1" smtClean="0">
                <a:solidFill>
                  <a:srgbClr val="C00000"/>
                </a:solidFill>
              </a:rPr>
              <a:t>labour</a:t>
            </a:r>
            <a:r>
              <a:rPr lang="en-US" sz="2400" b="1" dirty="0" smtClean="0">
                <a:solidFill>
                  <a:srgbClr val="C00000"/>
                </a:solidFill>
              </a:rPr>
              <a:t> market (Survey AEO experts, 2012)</a:t>
            </a:r>
            <a:r>
              <a:rPr lang="fr-FR" sz="2400" b="1" dirty="0" smtClean="0">
                <a:solidFill>
                  <a:srgbClr val="C00000"/>
                </a:solidFill>
              </a:rPr>
              <a:t/>
            </a:r>
            <a:br>
              <a:rPr lang="fr-FR" sz="2400" b="1" dirty="0" smtClean="0">
                <a:solidFill>
                  <a:srgbClr val="C00000"/>
                </a:solidFill>
              </a:rPr>
            </a:br>
            <a:endParaRPr lang="en-US" sz="2400" b="1" dirty="0"/>
          </a:p>
        </p:txBody>
      </p:sp>
      <p:sp>
        <p:nvSpPr>
          <p:cNvPr id="3" name="Sous-titre 2"/>
          <p:cNvSpPr>
            <a:spLocks noGrp="1"/>
          </p:cNvSpPr>
          <p:nvPr>
            <p:ph type="subTitle" idx="1"/>
          </p:nvPr>
        </p:nvSpPr>
        <p:spPr>
          <a:xfrm>
            <a:off x="611560" y="1196752"/>
            <a:ext cx="7992888" cy="5112568"/>
          </a:xfrm>
        </p:spPr>
        <p:txBody>
          <a:bodyPr>
            <a:noAutofit/>
          </a:bodyPr>
          <a:lstStyle/>
          <a:p>
            <a:endParaRPr lang="en-US" sz="2500" b="1"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pic>
        <p:nvPicPr>
          <p:cNvPr id="2051" name="Picture 3" descr="C:\Users\Walther\Pictures\Figure-6-38ENG.png"/>
          <p:cNvPicPr>
            <a:picLocks noChangeAspect="1" noChangeArrowheads="1"/>
          </p:cNvPicPr>
          <p:nvPr/>
        </p:nvPicPr>
        <p:blipFill>
          <a:blip r:embed="rId2" cstate="print"/>
          <a:srcRect/>
          <a:stretch>
            <a:fillRect/>
          </a:stretch>
        </p:blipFill>
        <p:spPr bwMode="auto">
          <a:xfrm>
            <a:off x="539552" y="1124744"/>
            <a:ext cx="7920881" cy="5040560"/>
          </a:xfrm>
          <a:prstGeom prst="rect">
            <a:avLst/>
          </a:prstGeom>
          <a:noFill/>
        </p:spPr>
      </p:pic>
      <p:sp>
        <p:nvSpPr>
          <p:cNvPr id="6" name="Espace réservé du numéro de diapositive 5"/>
          <p:cNvSpPr>
            <a:spLocks noGrp="1"/>
          </p:cNvSpPr>
          <p:nvPr>
            <p:ph type="sldNum" sz="quarter" idx="12"/>
          </p:nvPr>
        </p:nvSpPr>
        <p:spPr/>
        <p:txBody>
          <a:bodyPr/>
          <a:lstStyle/>
          <a:p>
            <a:fld id="{AEFE31A7-9ACB-4668-AD8D-6D639CC1C479}" type="slidenum">
              <a:rPr lang="fr-FR" smtClean="0"/>
              <a:pPr/>
              <a:t>20</a:t>
            </a:fld>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476672"/>
            <a:ext cx="7776864"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2800" b="1" dirty="0" smtClean="0">
                <a:solidFill>
                  <a:srgbClr val="C00000"/>
                </a:solidFill>
              </a:rPr>
              <a:t/>
            </a:r>
            <a:br>
              <a:rPr lang="en-US" sz="2800" b="1" dirty="0" smtClean="0">
                <a:solidFill>
                  <a:srgbClr val="C00000"/>
                </a:solidFill>
              </a:rPr>
            </a:br>
            <a:r>
              <a:rPr lang="en-US" sz="2800" b="1" dirty="0" smtClean="0">
                <a:solidFill>
                  <a:srgbClr val="C00000"/>
                </a:solidFill>
              </a:rPr>
              <a:t> How to optimize the efficiency of the education and training systems? </a:t>
            </a:r>
            <a:br>
              <a:rPr lang="en-US" sz="2800" b="1" dirty="0" smtClean="0">
                <a:solidFill>
                  <a:srgbClr val="C00000"/>
                </a:solidFill>
              </a:rPr>
            </a:br>
            <a:endParaRPr lang="en-US" sz="2800" b="1" dirty="0">
              <a:solidFill>
                <a:srgbClr val="C00000"/>
              </a:solidFill>
            </a:endParaRPr>
          </a:p>
        </p:txBody>
      </p:sp>
      <p:sp>
        <p:nvSpPr>
          <p:cNvPr id="3" name="Sous-titre 2"/>
          <p:cNvSpPr>
            <a:spLocks noGrp="1"/>
          </p:cNvSpPr>
          <p:nvPr>
            <p:ph type="subTitle" idx="1"/>
          </p:nvPr>
        </p:nvSpPr>
        <p:spPr>
          <a:xfrm>
            <a:off x="611560" y="1700808"/>
            <a:ext cx="7992888" cy="4608512"/>
          </a:xfrm>
        </p:spPr>
        <p:txBody>
          <a:bodyPr>
            <a:noAutofit/>
          </a:bodyPr>
          <a:lstStyle/>
          <a:p>
            <a:pPr algn="just"/>
            <a:endParaRPr lang="en-US" sz="2500" dirty="0" smtClean="0">
              <a:solidFill>
                <a:schemeClr val="tx1"/>
              </a:solidFill>
            </a:endParaRPr>
          </a:p>
          <a:p>
            <a:pPr algn="just">
              <a:buFont typeface="Arial" pitchFamily="34" charset="0"/>
              <a:buChar char="•"/>
            </a:pPr>
            <a:endParaRPr lang="en-US" sz="2500" dirty="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Rectangle 4"/>
          <p:cNvSpPr/>
          <p:nvPr/>
        </p:nvSpPr>
        <p:spPr>
          <a:xfrm>
            <a:off x="755576" y="2204864"/>
            <a:ext cx="7776864" cy="2062103"/>
          </a:xfrm>
          <a:prstGeom prst="rect">
            <a:avLst/>
          </a:prstGeom>
        </p:spPr>
        <p:txBody>
          <a:bodyPr wrap="square">
            <a:spAutoFit/>
          </a:bodyPr>
          <a:lstStyle/>
          <a:p>
            <a:pPr algn="ctr"/>
            <a:r>
              <a:rPr lang="en-US" sz="3200" dirty="0" smtClean="0"/>
              <a:t>All the identified return to investment criteria are really efficient according to conditions which are under discussion today particularly  in Africa</a:t>
            </a:r>
            <a:endParaRPr lang="fr-FR" sz="3200" dirty="0"/>
          </a:p>
        </p:txBody>
      </p:sp>
      <p:sp>
        <p:nvSpPr>
          <p:cNvPr id="6" name="Espace réservé du numéro de diapositive 5"/>
          <p:cNvSpPr>
            <a:spLocks noGrp="1"/>
          </p:cNvSpPr>
          <p:nvPr>
            <p:ph type="sldNum" sz="quarter" idx="12"/>
          </p:nvPr>
        </p:nvSpPr>
        <p:spPr/>
        <p:txBody>
          <a:bodyPr/>
          <a:lstStyle/>
          <a:p>
            <a:fld id="{AEFE31A7-9ACB-4668-AD8D-6D639CC1C479}" type="slidenum">
              <a:rPr lang="fr-FR" smtClean="0"/>
              <a:pPr/>
              <a:t>21</a:t>
            </a:fld>
            <a:endParaRPr 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332656"/>
            <a:ext cx="8136904" cy="792089"/>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The efficiency factors of the education system</a:t>
            </a:r>
            <a:endParaRPr lang="en-US" sz="3200" b="1" dirty="0">
              <a:solidFill>
                <a:srgbClr val="C00000"/>
              </a:solidFill>
            </a:endParaRPr>
          </a:p>
        </p:txBody>
      </p:sp>
      <p:sp>
        <p:nvSpPr>
          <p:cNvPr id="3" name="Sous-titre 2"/>
          <p:cNvSpPr>
            <a:spLocks noGrp="1"/>
          </p:cNvSpPr>
          <p:nvPr>
            <p:ph type="subTitle" idx="1"/>
          </p:nvPr>
        </p:nvSpPr>
        <p:spPr>
          <a:xfrm>
            <a:off x="611560" y="1124744"/>
            <a:ext cx="7992888" cy="5040560"/>
          </a:xfrm>
        </p:spPr>
        <p:txBody>
          <a:bodyPr>
            <a:noAutofit/>
          </a:bodyPr>
          <a:lstStyle/>
          <a:p>
            <a:pPr algn="just"/>
            <a:r>
              <a:rPr lang="en-US" sz="2400" dirty="0" smtClean="0">
                <a:solidFill>
                  <a:schemeClr val="tx1"/>
                </a:solidFill>
              </a:rPr>
              <a:t>Analyses and surveys concerning the performance of the education system, in particular in the LIC , identify clearly those factors:</a:t>
            </a:r>
          </a:p>
          <a:p>
            <a:pPr algn="just"/>
            <a:r>
              <a:rPr lang="en-US" sz="2400" b="1" dirty="0" smtClean="0">
                <a:solidFill>
                  <a:schemeClr val="tx1"/>
                </a:solidFill>
              </a:rPr>
              <a:t>First factor: ensure a fairer access to basic education and a better quality of it</a:t>
            </a:r>
          </a:p>
          <a:p>
            <a:pPr lvl="1" algn="just">
              <a:buFont typeface="Arial" pitchFamily="34" charset="0"/>
              <a:buChar char="•"/>
            </a:pPr>
            <a:r>
              <a:rPr lang="en-US" sz="2000" dirty="0" smtClean="0">
                <a:solidFill>
                  <a:schemeClr val="tx1"/>
                </a:solidFill>
              </a:rPr>
              <a:t> </a:t>
            </a:r>
            <a:r>
              <a:rPr lang="en-US" sz="1800" dirty="0" smtClean="0">
                <a:solidFill>
                  <a:schemeClr val="tx1"/>
                </a:solidFill>
              </a:rPr>
              <a:t>the girls and the young people of the rural area are discriminated whereas this area contributes the major part of the economic growth (EFA 2010) </a:t>
            </a:r>
          </a:p>
          <a:p>
            <a:pPr lvl="1" algn="just">
              <a:buFont typeface="Arial" pitchFamily="34" charset="0"/>
              <a:buChar char="•"/>
            </a:pPr>
            <a:r>
              <a:rPr lang="en-US" sz="1800" dirty="0" smtClean="0">
                <a:solidFill>
                  <a:schemeClr val="tx1"/>
                </a:solidFill>
              </a:rPr>
              <a:t> 40 % of the sub-Saharan Africa adults having been in school for 5 years run the risk of relapsing in illiteracy (EFA 2010) and therefore will have many difficulties going out of the vulnerable employment</a:t>
            </a:r>
          </a:p>
          <a:p>
            <a:pPr algn="just"/>
            <a:r>
              <a:rPr lang="en-US" sz="2400" b="1" dirty="0" smtClean="0">
                <a:solidFill>
                  <a:schemeClr val="tx1"/>
                </a:solidFill>
              </a:rPr>
              <a:t>Second factor: teach </a:t>
            </a:r>
            <a:r>
              <a:rPr lang="en-US" sz="2400" b="1" dirty="0">
                <a:solidFill>
                  <a:schemeClr val="tx1"/>
                </a:solidFill>
              </a:rPr>
              <a:t>the adults to </a:t>
            </a:r>
            <a:r>
              <a:rPr lang="en-US" sz="2400" b="1" dirty="0" smtClean="0">
                <a:solidFill>
                  <a:schemeClr val="tx1"/>
                </a:solidFill>
              </a:rPr>
              <a:t>read and write </a:t>
            </a:r>
            <a:r>
              <a:rPr lang="en-US" sz="2400" dirty="0" smtClean="0">
                <a:solidFill>
                  <a:schemeClr val="tx1"/>
                </a:solidFill>
              </a:rPr>
              <a:t>(759 millions at the World level) whose great majority works in the  informal economy and needs to reach a minimum level of literacy  (EFA 2010)</a:t>
            </a:r>
            <a:endParaRPr lang="fr-FR" sz="24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22</a:t>
            </a:fld>
            <a:endParaRPr 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0"/>
            <a:ext cx="8136904"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The efficiency factors of the education system</a:t>
            </a:r>
            <a:endParaRPr lang="en-US" sz="3200" b="1" dirty="0">
              <a:solidFill>
                <a:srgbClr val="C00000"/>
              </a:solidFill>
            </a:endParaRPr>
          </a:p>
        </p:txBody>
      </p:sp>
      <p:sp>
        <p:nvSpPr>
          <p:cNvPr id="3" name="Sous-titre 2"/>
          <p:cNvSpPr>
            <a:spLocks noGrp="1"/>
          </p:cNvSpPr>
          <p:nvPr>
            <p:ph type="subTitle" idx="1"/>
          </p:nvPr>
        </p:nvSpPr>
        <p:spPr>
          <a:xfrm>
            <a:off x="611560" y="1196752"/>
            <a:ext cx="7992888" cy="4752528"/>
          </a:xfrm>
        </p:spPr>
        <p:txBody>
          <a:bodyPr>
            <a:noAutofit/>
          </a:bodyPr>
          <a:lstStyle/>
          <a:p>
            <a:pPr algn="just"/>
            <a:r>
              <a:rPr lang="en-US" sz="2400" b="1" dirty="0" smtClean="0">
                <a:solidFill>
                  <a:schemeClr val="tx1"/>
                </a:solidFill>
              </a:rPr>
              <a:t>The third factor: </a:t>
            </a:r>
            <a:r>
              <a:rPr lang="en-US" sz="2400" dirty="0" smtClean="0">
                <a:solidFill>
                  <a:schemeClr val="tx1"/>
                </a:solidFill>
              </a:rPr>
              <a:t>include basic learning as part of efforts to control the human, social and economic environment or to switch from teaching to acquisition of knowledge and skills needed to be able to live, act, communicate, analyze, decide … (ADEA 2012)</a:t>
            </a:r>
          </a:p>
          <a:p>
            <a:pPr algn="just"/>
            <a:r>
              <a:rPr lang="en-US" sz="2400" b="1" dirty="0" smtClean="0">
                <a:solidFill>
                  <a:schemeClr val="tx1"/>
                </a:solidFill>
              </a:rPr>
              <a:t>The fourth factor</a:t>
            </a:r>
            <a:r>
              <a:rPr lang="en-US" sz="2400" dirty="0" smtClean="0">
                <a:solidFill>
                  <a:schemeClr val="tx1"/>
                </a:solidFill>
              </a:rPr>
              <a:t>: create opportunities for access to the “common core skills” by all categories of ages  (lifelong learning) and allow </a:t>
            </a:r>
            <a:r>
              <a:rPr lang="en-US" sz="2400" u="sng" dirty="0" smtClean="0">
                <a:solidFill>
                  <a:schemeClr val="tx1"/>
                </a:solidFill>
              </a:rPr>
              <a:t>in particular the adults </a:t>
            </a:r>
            <a:r>
              <a:rPr lang="en-US" sz="2400" dirty="0" smtClean="0">
                <a:solidFill>
                  <a:schemeClr val="tx1"/>
                </a:solidFill>
              </a:rPr>
              <a:t>to acquire recognized generic skills which they need to succeed in their social and professional life (ADEA 2012)</a:t>
            </a:r>
          </a:p>
          <a:p>
            <a:pPr algn="just"/>
            <a:r>
              <a:rPr lang="en-US" sz="2400" b="1" dirty="0" smtClean="0">
                <a:solidFill>
                  <a:schemeClr val="tx1"/>
                </a:solidFill>
              </a:rPr>
              <a:t>All these factors advocate for a restructuring of the relationship between the school and its environment</a:t>
            </a:r>
            <a:endParaRPr lang="fr-FR" sz="2400" b="1"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23</a:t>
            </a:fld>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0"/>
            <a:ext cx="8136904"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The efficiency factors of the training system</a:t>
            </a:r>
            <a:endParaRPr lang="en-US" sz="3200" b="1" dirty="0">
              <a:solidFill>
                <a:srgbClr val="C00000"/>
              </a:solidFill>
            </a:endParaRPr>
          </a:p>
        </p:txBody>
      </p:sp>
      <p:sp>
        <p:nvSpPr>
          <p:cNvPr id="3" name="Sous-titre 2"/>
          <p:cNvSpPr>
            <a:spLocks noGrp="1"/>
          </p:cNvSpPr>
          <p:nvPr>
            <p:ph type="subTitle" idx="1"/>
          </p:nvPr>
        </p:nvSpPr>
        <p:spPr>
          <a:xfrm>
            <a:off x="611560" y="1196752"/>
            <a:ext cx="7992888" cy="4752528"/>
          </a:xfrm>
        </p:spPr>
        <p:txBody>
          <a:bodyPr>
            <a:noAutofit/>
          </a:bodyPr>
          <a:lstStyle/>
          <a:p>
            <a:pPr algn="just"/>
            <a:r>
              <a:rPr lang="en-US" sz="2400" b="1" dirty="0" smtClean="0">
                <a:solidFill>
                  <a:schemeClr val="tx1"/>
                </a:solidFill>
              </a:rPr>
              <a:t>First factor: recognizing that the informal economy is the biggest producer of skills in the LIC ( AFD)</a:t>
            </a:r>
          </a:p>
          <a:p>
            <a:pPr algn="just">
              <a:buFont typeface="Arial" pitchFamily="34" charset="0"/>
              <a:buChar char="•"/>
            </a:pPr>
            <a:r>
              <a:rPr lang="en-US" sz="2000" dirty="0" smtClean="0">
                <a:solidFill>
                  <a:schemeClr val="tx1"/>
                </a:solidFill>
              </a:rPr>
              <a:t> Morocco: 80,3 % of the employees of the IS have acquired their skills  through on-the-job training,  only 4,5 % of them trough formal training (AFD, Survey  2000)</a:t>
            </a:r>
          </a:p>
          <a:p>
            <a:pPr algn="just">
              <a:buFont typeface="Arial" pitchFamily="34" charset="0"/>
              <a:buChar char="•"/>
            </a:pPr>
            <a:r>
              <a:rPr lang="en-US" sz="2000" dirty="0" smtClean="0">
                <a:solidFill>
                  <a:schemeClr val="tx1"/>
                </a:solidFill>
              </a:rPr>
              <a:t> Ethiopia: 0,9 % of the employees of the IS had formal training whereas 68 % acquired their skills by doing, 27 % in family and 4 % trough traditional apprenticeship (AFD, Survey 2005)</a:t>
            </a:r>
          </a:p>
          <a:p>
            <a:pPr algn="just">
              <a:buFont typeface="Arial" pitchFamily="34" charset="0"/>
              <a:buChar char="•"/>
            </a:pPr>
            <a:r>
              <a:rPr lang="en-US" sz="2000" dirty="0" smtClean="0">
                <a:solidFill>
                  <a:schemeClr val="tx1"/>
                </a:solidFill>
              </a:rPr>
              <a:t> A large number of graduates (without the possibility to calculate this number) indicate the inadequacy existing between the training they received and the job they occupy and acquire their professional skills at work inside the IS, (50 % of higher education graduates according to a qualitative AFD survey in Central Africa in 2008)</a:t>
            </a:r>
            <a:endParaRPr lang="fr-FR" sz="20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24</a:t>
            </a:fld>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0"/>
            <a:ext cx="8136904"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The efficiency factors of the training system</a:t>
            </a:r>
            <a:endParaRPr lang="en-US" sz="3200" b="1" dirty="0">
              <a:solidFill>
                <a:srgbClr val="C00000"/>
              </a:solidFill>
            </a:endParaRPr>
          </a:p>
        </p:txBody>
      </p:sp>
      <p:sp>
        <p:nvSpPr>
          <p:cNvPr id="3" name="Sous-titre 2"/>
          <p:cNvSpPr>
            <a:spLocks noGrp="1"/>
          </p:cNvSpPr>
          <p:nvPr>
            <p:ph type="subTitle" idx="1"/>
          </p:nvPr>
        </p:nvSpPr>
        <p:spPr>
          <a:xfrm>
            <a:off x="611560" y="1196752"/>
            <a:ext cx="7992888" cy="4752528"/>
          </a:xfrm>
        </p:spPr>
        <p:txBody>
          <a:bodyPr>
            <a:noAutofit/>
          </a:bodyPr>
          <a:lstStyle/>
          <a:p>
            <a:pPr marL="0" lvl="8"/>
            <a:r>
              <a:rPr lang="fr-FR" sz="2400" b="1" dirty="0" smtClean="0">
                <a:solidFill>
                  <a:schemeClr val="tx1"/>
                </a:solidFill>
              </a:rPr>
              <a:t>The IS trains the major part of the </a:t>
            </a:r>
            <a:r>
              <a:rPr lang="fr-FR" sz="2400" b="1" dirty="0" err="1" smtClean="0">
                <a:solidFill>
                  <a:schemeClr val="tx1"/>
                </a:solidFill>
              </a:rPr>
              <a:t>youth</a:t>
            </a:r>
            <a:r>
              <a:rPr lang="fr-FR" sz="2400" b="1" dirty="0" smtClean="0">
                <a:solidFill>
                  <a:schemeClr val="tx1"/>
                </a:solidFill>
              </a:rPr>
              <a:t> in West </a:t>
            </a:r>
            <a:r>
              <a:rPr lang="fr-FR" sz="2400" b="1" dirty="0" err="1" smtClean="0">
                <a:solidFill>
                  <a:schemeClr val="tx1"/>
                </a:solidFill>
              </a:rPr>
              <a:t>Africa</a:t>
            </a:r>
            <a:r>
              <a:rPr lang="fr-FR" sz="2400" b="1" dirty="0" smtClean="0">
                <a:solidFill>
                  <a:schemeClr val="tx1"/>
                </a:solidFill>
              </a:rPr>
              <a:t> (AFD)</a:t>
            </a:r>
          </a:p>
          <a:p>
            <a:pPr algn="just"/>
            <a:endParaRPr lang="fr-FR" sz="2400" dirty="0" smtClean="0">
              <a:solidFill>
                <a:schemeClr val="tx1"/>
              </a:solidFill>
            </a:endParaRPr>
          </a:p>
          <a:p>
            <a:pPr algn="just">
              <a:buFont typeface="Arial" pitchFamily="34" charset="0"/>
              <a:buChar char="•"/>
            </a:pPr>
            <a:endParaRPr lang="fr-FR" sz="24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11" name="Rectangle avec flèche vers la droite 10"/>
          <p:cNvSpPr/>
          <p:nvPr/>
        </p:nvSpPr>
        <p:spPr>
          <a:xfrm>
            <a:off x="539552" y="1772816"/>
            <a:ext cx="4392488" cy="1080120"/>
          </a:xfrm>
          <a:prstGeom prst="rightArrowCallout">
            <a:avLst>
              <a:gd name="adj1" fmla="val 25000"/>
              <a:gd name="adj2" fmla="val 25000"/>
              <a:gd name="adj3" fmla="val 25000"/>
              <a:gd name="adj4" fmla="val 65649"/>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611560" y="1840926"/>
            <a:ext cx="2808312" cy="923330"/>
          </a:xfrm>
          <a:prstGeom prst="rect">
            <a:avLst/>
          </a:prstGeom>
          <a:solidFill>
            <a:schemeClr val="accent6"/>
          </a:solidFill>
        </p:spPr>
        <p:txBody>
          <a:bodyPr wrap="square" rtlCol="0">
            <a:spAutoFit/>
          </a:bodyPr>
          <a:lstStyle/>
          <a:p>
            <a:r>
              <a:rPr lang="fr-FR" b="1" dirty="0" smtClean="0"/>
              <a:t>Center </a:t>
            </a:r>
            <a:r>
              <a:rPr lang="fr-FR" b="1" dirty="0" err="1" smtClean="0"/>
              <a:t>based</a:t>
            </a:r>
            <a:r>
              <a:rPr lang="fr-FR" b="1" dirty="0" smtClean="0"/>
              <a:t> training in the TVET </a:t>
            </a:r>
            <a:r>
              <a:rPr lang="fr-FR" b="1" dirty="0" err="1" smtClean="0"/>
              <a:t>schemes</a:t>
            </a:r>
            <a:r>
              <a:rPr lang="fr-FR" b="1" dirty="0" smtClean="0"/>
              <a:t> and institutions</a:t>
            </a:r>
            <a:endParaRPr lang="fr-FR" b="1" dirty="0"/>
          </a:p>
        </p:txBody>
      </p:sp>
      <p:sp>
        <p:nvSpPr>
          <p:cNvPr id="13" name="Flèche droite 12"/>
          <p:cNvSpPr/>
          <p:nvPr/>
        </p:nvSpPr>
        <p:spPr>
          <a:xfrm>
            <a:off x="7092280" y="2060848"/>
            <a:ext cx="432048" cy="4780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avec flèche vers la droite 13"/>
          <p:cNvSpPr/>
          <p:nvPr/>
        </p:nvSpPr>
        <p:spPr>
          <a:xfrm>
            <a:off x="539552" y="2852936"/>
            <a:ext cx="4392488" cy="3456384"/>
          </a:xfrm>
          <a:prstGeom prst="rightArrowCallout">
            <a:avLst>
              <a:gd name="adj1" fmla="val 25000"/>
              <a:gd name="adj2" fmla="val 25000"/>
              <a:gd name="adj3" fmla="val 25000"/>
              <a:gd name="adj4" fmla="val 65648"/>
            </a:avLst>
          </a:prstGeom>
          <a:solidFill>
            <a:schemeClr val="accent6">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The training </a:t>
            </a:r>
            <a:r>
              <a:rPr lang="fr-FR" sz="2000" b="1" dirty="0" err="1" smtClean="0">
                <a:solidFill>
                  <a:schemeClr val="tx1"/>
                </a:solidFill>
              </a:rPr>
              <a:t>is</a:t>
            </a:r>
            <a:r>
              <a:rPr lang="fr-FR" sz="2000" b="1" dirty="0" smtClean="0">
                <a:solidFill>
                  <a:schemeClr val="tx1"/>
                </a:solidFill>
              </a:rPr>
              <a:t> </a:t>
            </a:r>
            <a:r>
              <a:rPr lang="fr-FR" sz="2000" b="1" dirty="0" err="1" smtClean="0">
                <a:solidFill>
                  <a:schemeClr val="tx1"/>
                </a:solidFill>
              </a:rPr>
              <a:t>performed</a:t>
            </a:r>
            <a:r>
              <a:rPr lang="fr-FR" sz="2000" b="1" dirty="0" smtClean="0">
                <a:solidFill>
                  <a:schemeClr val="tx1"/>
                </a:solidFill>
              </a:rPr>
              <a:t> in the frame of the </a:t>
            </a:r>
            <a:r>
              <a:rPr lang="fr-FR" sz="2000" b="1" dirty="0" err="1" smtClean="0">
                <a:solidFill>
                  <a:schemeClr val="tx1"/>
                </a:solidFill>
              </a:rPr>
              <a:t>tradritional</a:t>
            </a:r>
            <a:r>
              <a:rPr lang="fr-FR" sz="2000" b="1" dirty="0" smtClean="0">
                <a:solidFill>
                  <a:schemeClr val="tx1"/>
                </a:solidFill>
              </a:rPr>
              <a:t> and </a:t>
            </a:r>
            <a:r>
              <a:rPr lang="fr-FR" sz="2000" b="1" dirty="0" err="1" smtClean="0">
                <a:solidFill>
                  <a:schemeClr val="tx1"/>
                </a:solidFill>
              </a:rPr>
              <a:t>renewed</a:t>
            </a:r>
            <a:r>
              <a:rPr lang="fr-FR" sz="2000" b="1" dirty="0" smtClean="0">
                <a:solidFill>
                  <a:schemeClr val="tx1"/>
                </a:solidFill>
              </a:rPr>
              <a:t> </a:t>
            </a:r>
            <a:r>
              <a:rPr lang="fr-FR" sz="2000" b="1" dirty="0" err="1" smtClean="0">
                <a:solidFill>
                  <a:schemeClr val="tx1"/>
                </a:solidFill>
              </a:rPr>
              <a:t>apprenticeship</a:t>
            </a:r>
            <a:r>
              <a:rPr lang="fr-FR" sz="2000" b="1" dirty="0" smtClean="0">
                <a:solidFill>
                  <a:schemeClr val="tx1"/>
                </a:solidFill>
              </a:rPr>
              <a:t> </a:t>
            </a:r>
          </a:p>
          <a:p>
            <a:pPr algn="ctr"/>
            <a:endParaRPr lang="fr-FR" sz="2000" b="1" dirty="0" smtClean="0">
              <a:solidFill>
                <a:schemeClr val="tx1"/>
              </a:solidFill>
            </a:endParaRPr>
          </a:p>
          <a:p>
            <a:pPr algn="ctr"/>
            <a:r>
              <a:rPr lang="fr-FR" sz="2000" b="1" dirty="0" smtClean="0">
                <a:solidFill>
                  <a:schemeClr val="tx1"/>
                </a:solidFill>
              </a:rPr>
              <a:t>Professional </a:t>
            </a:r>
            <a:r>
              <a:rPr lang="fr-FR" sz="2000" b="1" dirty="0" err="1" smtClean="0">
                <a:solidFill>
                  <a:schemeClr val="tx1"/>
                </a:solidFill>
              </a:rPr>
              <a:t>skills</a:t>
            </a:r>
            <a:r>
              <a:rPr lang="fr-FR" sz="2000" b="1" dirty="0" smtClean="0">
                <a:solidFill>
                  <a:schemeClr val="tx1"/>
                </a:solidFill>
              </a:rPr>
              <a:t> are </a:t>
            </a:r>
            <a:r>
              <a:rPr lang="fr-FR" sz="2000" b="1" dirty="0" err="1" smtClean="0">
                <a:solidFill>
                  <a:schemeClr val="tx1"/>
                </a:solidFill>
              </a:rPr>
              <a:t>acquired</a:t>
            </a:r>
            <a:r>
              <a:rPr lang="fr-FR" sz="2000" b="1" dirty="0" smtClean="0">
                <a:solidFill>
                  <a:schemeClr val="tx1"/>
                </a:solidFill>
              </a:rPr>
              <a:t> </a:t>
            </a:r>
            <a:r>
              <a:rPr lang="fr-FR" sz="2000" b="1" dirty="0" err="1" smtClean="0">
                <a:solidFill>
                  <a:schemeClr val="tx1"/>
                </a:solidFill>
              </a:rPr>
              <a:t>at</a:t>
            </a:r>
            <a:r>
              <a:rPr lang="fr-FR" sz="2000" b="1" dirty="0" smtClean="0">
                <a:solidFill>
                  <a:schemeClr val="tx1"/>
                </a:solidFill>
              </a:rPr>
              <a:t> </a:t>
            </a:r>
            <a:r>
              <a:rPr lang="fr-FR" sz="2000" b="1" dirty="0" err="1" smtClean="0">
                <a:solidFill>
                  <a:schemeClr val="tx1"/>
                </a:solidFill>
              </a:rPr>
              <a:t>work</a:t>
            </a:r>
            <a:r>
              <a:rPr lang="fr-FR" sz="2000" b="1" dirty="0" smtClean="0">
                <a:solidFill>
                  <a:schemeClr val="tx1"/>
                </a:solidFill>
              </a:rPr>
              <a:t> place</a:t>
            </a:r>
            <a:endParaRPr lang="fr-FR" sz="2000" b="1" dirty="0">
              <a:solidFill>
                <a:schemeClr val="tx1"/>
              </a:solidFill>
            </a:endParaRPr>
          </a:p>
        </p:txBody>
      </p:sp>
      <p:sp>
        <p:nvSpPr>
          <p:cNvPr id="15" name="Rectangle 14"/>
          <p:cNvSpPr/>
          <p:nvPr/>
        </p:nvSpPr>
        <p:spPr>
          <a:xfrm>
            <a:off x="4932040" y="2852936"/>
            <a:ext cx="2160240" cy="3528392"/>
          </a:xfrm>
          <a:prstGeom prst="rect">
            <a:avLst/>
          </a:prstGeom>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b="1" dirty="0" smtClean="0">
              <a:solidFill>
                <a:schemeClr val="tx1"/>
              </a:solidFill>
            </a:endParaRPr>
          </a:p>
          <a:p>
            <a:pPr algn="ctr"/>
            <a:r>
              <a:rPr lang="fr-FR" b="1" dirty="0" smtClean="0">
                <a:solidFill>
                  <a:schemeClr val="tx1"/>
                </a:solidFill>
              </a:rPr>
              <a:t>The non </a:t>
            </a:r>
            <a:r>
              <a:rPr lang="fr-FR" b="1" dirty="0" err="1" smtClean="0">
                <a:solidFill>
                  <a:schemeClr val="tx1"/>
                </a:solidFill>
              </a:rPr>
              <a:t>formal</a:t>
            </a:r>
            <a:r>
              <a:rPr lang="fr-FR" b="1" dirty="0" smtClean="0">
                <a:solidFill>
                  <a:schemeClr val="tx1"/>
                </a:solidFill>
              </a:rPr>
              <a:t> and </a:t>
            </a:r>
            <a:r>
              <a:rPr lang="fr-FR" b="1" dirty="0" err="1" smtClean="0">
                <a:solidFill>
                  <a:schemeClr val="tx1"/>
                </a:solidFill>
              </a:rPr>
              <a:t>informal</a:t>
            </a:r>
            <a:r>
              <a:rPr lang="fr-FR" b="1" dirty="0" smtClean="0">
                <a:solidFill>
                  <a:schemeClr val="tx1"/>
                </a:solidFill>
              </a:rPr>
              <a:t> training </a:t>
            </a:r>
            <a:r>
              <a:rPr lang="fr-FR" b="1" dirty="0" err="1" smtClean="0">
                <a:solidFill>
                  <a:schemeClr val="tx1"/>
                </a:solidFill>
              </a:rPr>
              <a:t>concerns</a:t>
            </a:r>
            <a:r>
              <a:rPr lang="fr-FR" b="1" dirty="0" smtClean="0">
                <a:solidFill>
                  <a:schemeClr val="tx1"/>
                </a:solidFill>
              </a:rPr>
              <a:t> the major part of the </a:t>
            </a:r>
            <a:r>
              <a:rPr lang="fr-FR" b="1" dirty="0" err="1" smtClean="0">
                <a:solidFill>
                  <a:schemeClr val="tx1"/>
                </a:solidFill>
              </a:rPr>
              <a:t>youth</a:t>
            </a:r>
            <a:r>
              <a:rPr lang="fr-FR" b="1" dirty="0" smtClean="0">
                <a:solidFill>
                  <a:schemeClr val="tx1"/>
                </a:solidFill>
              </a:rPr>
              <a:t> </a:t>
            </a:r>
            <a:r>
              <a:rPr lang="fr-FR" b="1" dirty="0" err="1" smtClean="0">
                <a:solidFill>
                  <a:schemeClr val="tx1"/>
                </a:solidFill>
              </a:rPr>
              <a:t>entering</a:t>
            </a:r>
            <a:r>
              <a:rPr lang="fr-FR" b="1" dirty="0" smtClean="0">
                <a:solidFill>
                  <a:schemeClr val="tx1"/>
                </a:solidFill>
              </a:rPr>
              <a:t> the labour </a:t>
            </a:r>
            <a:r>
              <a:rPr lang="fr-FR" b="1" dirty="0" err="1" smtClean="0">
                <a:solidFill>
                  <a:schemeClr val="tx1"/>
                </a:solidFill>
              </a:rPr>
              <a:t>market</a:t>
            </a:r>
            <a:r>
              <a:rPr lang="fr-FR" b="1" dirty="0" smtClean="0">
                <a:solidFill>
                  <a:schemeClr val="tx1"/>
                </a:solidFill>
              </a:rPr>
              <a:t> but </a:t>
            </a:r>
            <a:r>
              <a:rPr lang="fr-FR" b="1" dirty="0" err="1" smtClean="0">
                <a:solidFill>
                  <a:schemeClr val="tx1"/>
                </a:solidFill>
              </a:rPr>
              <a:t>they</a:t>
            </a:r>
            <a:r>
              <a:rPr lang="fr-FR" b="1" dirty="0" smtClean="0">
                <a:solidFill>
                  <a:schemeClr val="tx1"/>
                </a:solidFill>
              </a:rPr>
              <a:t> are not </a:t>
            </a:r>
            <a:r>
              <a:rPr lang="fr-FR" b="1" dirty="0" err="1" smtClean="0">
                <a:solidFill>
                  <a:schemeClr val="tx1"/>
                </a:solidFill>
              </a:rPr>
              <a:t>evidence</a:t>
            </a:r>
            <a:r>
              <a:rPr lang="fr-FR" b="1" dirty="0" smtClean="0">
                <a:solidFill>
                  <a:schemeClr val="tx1"/>
                </a:solidFill>
              </a:rPr>
              <a:t> bases data</a:t>
            </a:r>
          </a:p>
          <a:p>
            <a:pPr algn="ctr"/>
            <a:endParaRPr lang="fr-FR" b="1" dirty="0" smtClean="0">
              <a:solidFill>
                <a:schemeClr val="tx1"/>
              </a:solidFill>
            </a:endParaRPr>
          </a:p>
          <a:p>
            <a:pPr algn="ctr"/>
            <a:endParaRPr lang="fr-FR" dirty="0">
              <a:solidFill>
                <a:schemeClr val="tx1"/>
              </a:solidFill>
            </a:endParaRPr>
          </a:p>
        </p:txBody>
      </p:sp>
      <p:sp>
        <p:nvSpPr>
          <p:cNvPr id="16" name="Flèche droite 15"/>
          <p:cNvSpPr/>
          <p:nvPr/>
        </p:nvSpPr>
        <p:spPr>
          <a:xfrm>
            <a:off x="7092280" y="3789040"/>
            <a:ext cx="432048" cy="4780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p:nvSpPr>
        <p:spPr>
          <a:xfrm>
            <a:off x="4932040" y="1700808"/>
            <a:ext cx="2160240" cy="1080120"/>
          </a:xfrm>
          <a:prstGeom prst="rect">
            <a:avLst/>
          </a:prstGeom>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It trains an </a:t>
            </a:r>
            <a:r>
              <a:rPr lang="fr-FR" b="1" dirty="0" err="1" smtClean="0">
                <a:solidFill>
                  <a:schemeClr val="tx1"/>
                </a:solidFill>
              </a:rPr>
              <a:t>average</a:t>
            </a:r>
            <a:r>
              <a:rPr lang="fr-FR" b="1" dirty="0" smtClean="0">
                <a:solidFill>
                  <a:schemeClr val="tx1"/>
                </a:solidFill>
              </a:rPr>
              <a:t> of 5% of the </a:t>
            </a:r>
            <a:r>
              <a:rPr lang="fr-FR" b="1" dirty="0" err="1" smtClean="0">
                <a:solidFill>
                  <a:schemeClr val="tx1"/>
                </a:solidFill>
              </a:rPr>
              <a:t>youth</a:t>
            </a:r>
            <a:r>
              <a:rPr lang="fr-FR" b="1" dirty="0" smtClean="0">
                <a:solidFill>
                  <a:schemeClr val="tx1"/>
                </a:solidFill>
              </a:rPr>
              <a:t>  </a:t>
            </a:r>
            <a:r>
              <a:rPr lang="fr-FR" b="1" dirty="0" err="1" smtClean="0">
                <a:solidFill>
                  <a:schemeClr val="tx1"/>
                </a:solidFill>
              </a:rPr>
              <a:t>at</a:t>
            </a:r>
            <a:r>
              <a:rPr lang="fr-FR" b="1" dirty="0" smtClean="0">
                <a:solidFill>
                  <a:schemeClr val="tx1"/>
                </a:solidFill>
              </a:rPr>
              <a:t> </a:t>
            </a:r>
            <a:r>
              <a:rPr lang="fr-FR" b="1" dirty="0" err="1" smtClean="0">
                <a:solidFill>
                  <a:schemeClr val="tx1"/>
                </a:solidFill>
              </a:rPr>
              <a:t>school</a:t>
            </a:r>
            <a:endParaRPr lang="fr-FR" b="1" dirty="0" smtClean="0">
              <a:solidFill>
                <a:schemeClr val="tx1"/>
              </a:solidFill>
            </a:endParaRPr>
          </a:p>
        </p:txBody>
      </p:sp>
      <p:sp>
        <p:nvSpPr>
          <p:cNvPr id="18" name="ZoneTexte 17"/>
          <p:cNvSpPr txBox="1"/>
          <p:nvPr/>
        </p:nvSpPr>
        <p:spPr>
          <a:xfrm>
            <a:off x="7524328" y="1628800"/>
            <a:ext cx="1619672" cy="5078313"/>
          </a:xfrm>
          <a:prstGeom prst="rect">
            <a:avLst/>
          </a:prstGeom>
          <a:noFill/>
        </p:spPr>
        <p:txBody>
          <a:bodyPr wrap="square" rtlCol="0">
            <a:spAutoFit/>
          </a:bodyPr>
          <a:lstStyle/>
          <a:p>
            <a:r>
              <a:rPr lang="fr-FR" b="1" dirty="0" smtClean="0"/>
              <a:t>All the public </a:t>
            </a:r>
            <a:r>
              <a:rPr lang="fr-FR" b="1" dirty="0" err="1" smtClean="0"/>
              <a:t>financing</a:t>
            </a:r>
            <a:r>
              <a:rPr lang="fr-FR" b="1" dirty="0" smtClean="0"/>
              <a:t> </a:t>
            </a:r>
            <a:r>
              <a:rPr lang="fr-FR" b="1" dirty="0" err="1" smtClean="0"/>
              <a:t>goes</a:t>
            </a:r>
            <a:r>
              <a:rPr lang="fr-FR" b="1" dirty="0" smtClean="0"/>
              <a:t> to the </a:t>
            </a:r>
            <a:r>
              <a:rPr lang="fr-FR" b="1" dirty="0" err="1" smtClean="0"/>
              <a:t>formal</a:t>
            </a:r>
            <a:r>
              <a:rPr lang="fr-FR" b="1" dirty="0" smtClean="0"/>
              <a:t> TVET </a:t>
            </a:r>
            <a:r>
              <a:rPr lang="fr-FR" b="1" dirty="0" err="1" smtClean="0"/>
              <a:t>which</a:t>
            </a:r>
            <a:r>
              <a:rPr lang="fr-FR" b="1" dirty="0" smtClean="0"/>
              <a:t> </a:t>
            </a:r>
            <a:r>
              <a:rPr lang="fr-FR" b="1" dirty="0" err="1" smtClean="0"/>
              <a:t>plays</a:t>
            </a:r>
            <a:r>
              <a:rPr lang="fr-FR" b="1" dirty="0" smtClean="0"/>
              <a:t> a </a:t>
            </a:r>
            <a:r>
              <a:rPr lang="fr-FR" b="1" dirty="0" err="1" smtClean="0"/>
              <a:t>very</a:t>
            </a:r>
            <a:r>
              <a:rPr lang="fr-FR" b="1" dirty="0" smtClean="0"/>
              <a:t> </a:t>
            </a:r>
            <a:r>
              <a:rPr lang="fr-FR" b="1" dirty="0" err="1" smtClean="0"/>
              <a:t>minor</a:t>
            </a:r>
            <a:r>
              <a:rPr lang="fr-FR" b="1" dirty="0" smtClean="0"/>
              <a:t> </a:t>
            </a:r>
            <a:r>
              <a:rPr lang="fr-FR" b="1" dirty="0" err="1" smtClean="0"/>
              <a:t>role</a:t>
            </a:r>
            <a:endParaRPr lang="fr-FR" b="1" dirty="0" smtClean="0"/>
          </a:p>
          <a:p>
            <a:endParaRPr lang="fr-FR" b="1" dirty="0" smtClean="0"/>
          </a:p>
          <a:p>
            <a:r>
              <a:rPr lang="fr-FR" b="1" dirty="0" smtClean="0"/>
              <a:t>The training </a:t>
            </a:r>
            <a:r>
              <a:rPr lang="fr-FR" b="1" dirty="0" err="1" smtClean="0"/>
              <a:t>inside</a:t>
            </a:r>
            <a:r>
              <a:rPr lang="fr-FR" b="1" dirty="0" smtClean="0"/>
              <a:t> the IS </a:t>
            </a:r>
            <a:r>
              <a:rPr lang="fr-FR" b="1" dirty="0" err="1" smtClean="0"/>
              <a:t>is</a:t>
            </a:r>
            <a:r>
              <a:rPr lang="fr-FR" b="1" dirty="0" smtClean="0"/>
              <a:t> </a:t>
            </a:r>
            <a:r>
              <a:rPr lang="fr-FR" b="1" dirty="0" err="1" smtClean="0"/>
              <a:t>paid</a:t>
            </a:r>
            <a:r>
              <a:rPr lang="fr-FR" b="1" dirty="0" smtClean="0"/>
              <a:t> by the </a:t>
            </a:r>
            <a:r>
              <a:rPr lang="fr-FR" b="1" dirty="0" err="1" smtClean="0"/>
              <a:t>companies</a:t>
            </a:r>
            <a:r>
              <a:rPr lang="fr-FR" b="1" dirty="0" smtClean="0"/>
              <a:t>, and the </a:t>
            </a:r>
            <a:r>
              <a:rPr lang="fr-FR" b="1" dirty="0" err="1" smtClean="0"/>
              <a:t>families</a:t>
            </a:r>
            <a:r>
              <a:rPr lang="fr-FR" b="1" dirty="0" smtClean="0"/>
              <a:t> </a:t>
            </a:r>
          </a:p>
          <a:p>
            <a:r>
              <a:rPr lang="fr-FR" b="1" dirty="0" smtClean="0"/>
              <a:t>but not </a:t>
            </a:r>
            <a:r>
              <a:rPr lang="fr-FR" b="1" dirty="0" err="1" smtClean="0"/>
              <a:t>taken</a:t>
            </a:r>
            <a:r>
              <a:rPr lang="fr-FR" b="1" dirty="0" smtClean="0"/>
              <a:t> </a:t>
            </a:r>
            <a:r>
              <a:rPr lang="fr-FR" b="1" dirty="0" err="1" smtClean="0"/>
              <a:t>into</a:t>
            </a:r>
            <a:r>
              <a:rPr lang="fr-FR" b="1" dirty="0" smtClean="0"/>
              <a:t> </a:t>
            </a:r>
            <a:r>
              <a:rPr lang="fr-FR" b="1" dirty="0" err="1" smtClean="0"/>
              <a:t>account</a:t>
            </a:r>
            <a:r>
              <a:rPr lang="fr-FR" b="1" dirty="0" smtClean="0"/>
              <a:t> by the public </a:t>
            </a:r>
            <a:r>
              <a:rPr lang="fr-FR" b="1" dirty="0" err="1" smtClean="0"/>
              <a:t>authorities</a:t>
            </a:r>
            <a:endParaRPr lang="fr-FR" b="1" dirty="0" smtClean="0"/>
          </a:p>
          <a:p>
            <a:endParaRPr lang="fr-FR" dirty="0"/>
          </a:p>
        </p:txBody>
      </p:sp>
      <p:sp>
        <p:nvSpPr>
          <p:cNvPr id="19" name="Espace réservé du numéro de diapositive 18"/>
          <p:cNvSpPr>
            <a:spLocks noGrp="1"/>
          </p:cNvSpPr>
          <p:nvPr>
            <p:ph type="sldNum" sz="quarter" idx="12"/>
          </p:nvPr>
        </p:nvSpPr>
        <p:spPr/>
        <p:txBody>
          <a:bodyPr/>
          <a:lstStyle/>
          <a:p>
            <a:fld id="{AEFE31A7-9ACB-4668-AD8D-6D639CC1C479}" type="slidenum">
              <a:rPr lang="fr-FR" smtClean="0"/>
              <a:pPr/>
              <a:t>25</a:t>
            </a:fld>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0"/>
            <a:ext cx="8136904" cy="936103"/>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The efficiency factors of the training system</a:t>
            </a:r>
            <a:endParaRPr lang="en-US" sz="3200" b="1" dirty="0">
              <a:solidFill>
                <a:srgbClr val="C00000"/>
              </a:solidFill>
            </a:endParaRPr>
          </a:p>
        </p:txBody>
      </p:sp>
      <p:sp>
        <p:nvSpPr>
          <p:cNvPr id="3" name="Sous-titre 2"/>
          <p:cNvSpPr>
            <a:spLocks noGrp="1"/>
          </p:cNvSpPr>
          <p:nvPr>
            <p:ph type="subTitle" idx="1"/>
          </p:nvPr>
        </p:nvSpPr>
        <p:spPr>
          <a:xfrm>
            <a:off x="611560" y="1196752"/>
            <a:ext cx="7992888" cy="4752528"/>
          </a:xfrm>
        </p:spPr>
        <p:txBody>
          <a:bodyPr>
            <a:noAutofit/>
          </a:bodyPr>
          <a:lstStyle/>
          <a:p>
            <a:pPr algn="just"/>
            <a:r>
              <a:rPr lang="en-US" sz="2400" b="1" dirty="0" smtClean="0">
                <a:solidFill>
                  <a:schemeClr val="tx1"/>
                </a:solidFill>
              </a:rPr>
              <a:t>Second factor: investing in raising the level of skills of young people and  adults  inside the informal sector ( ADEA / AFD)</a:t>
            </a:r>
            <a:endParaRPr lang="fr-FR" sz="2400" b="1" dirty="0" smtClean="0">
              <a:solidFill>
                <a:schemeClr val="tx1"/>
              </a:solidFill>
            </a:endParaRPr>
          </a:p>
          <a:p>
            <a:pPr algn="just">
              <a:buFont typeface="Arial" pitchFamily="34" charset="0"/>
              <a:buChar char="•"/>
            </a:pPr>
            <a:r>
              <a:rPr lang="en-US" sz="2200" dirty="0" smtClean="0">
                <a:solidFill>
                  <a:schemeClr val="tx1"/>
                </a:solidFill>
              </a:rPr>
              <a:t> Developing non formal and informal pathways giving access to literacy and to the common core of skills</a:t>
            </a:r>
          </a:p>
          <a:p>
            <a:pPr algn="just">
              <a:buFont typeface="Arial" pitchFamily="34" charset="0"/>
              <a:buChar char="•"/>
            </a:pPr>
            <a:r>
              <a:rPr lang="en-US" sz="2200" dirty="0" smtClean="0">
                <a:solidFill>
                  <a:schemeClr val="tx1"/>
                </a:solidFill>
              </a:rPr>
              <a:t> Supporting all the experiences of renovation and modernization of the traditional apprenticeship</a:t>
            </a:r>
          </a:p>
          <a:p>
            <a:pPr algn="just">
              <a:buFont typeface="Arial" pitchFamily="34" charset="0"/>
              <a:buChar char="•"/>
            </a:pPr>
            <a:r>
              <a:rPr lang="en-US" sz="2200" dirty="0" smtClean="0">
                <a:solidFill>
                  <a:schemeClr val="tx1"/>
                </a:solidFill>
              </a:rPr>
              <a:t> Training all the individual business owners in the domains of management, innovation, new technologies and entrepreneurship in order to increase the quality of their productions and services</a:t>
            </a:r>
          </a:p>
          <a:p>
            <a:pPr algn="just">
              <a:buFont typeface="Arial" pitchFamily="34" charset="0"/>
              <a:buChar char="•"/>
            </a:pPr>
            <a:r>
              <a:rPr lang="en-US" sz="2200" dirty="0" smtClean="0">
                <a:solidFill>
                  <a:schemeClr val="tx1"/>
                </a:solidFill>
              </a:rPr>
              <a:t> Raising the skills level, inside the informal sector, of the master craftsmen having the responsibility to train the great majority of the young people entering the world of the work</a:t>
            </a:r>
            <a:endParaRPr lang="fr-FR" sz="22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26</a:t>
            </a:fld>
            <a:endParaRPr lang="fr-F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p:cNvSpPr>
            <a:spLocks noGrp="1"/>
          </p:cNvSpPr>
          <p:nvPr>
            <p:ph type="title"/>
          </p:nvPr>
        </p:nvSpPr>
        <p:spPr>
          <a:xfrm>
            <a:off x="683568" y="260648"/>
            <a:ext cx="7714679" cy="792088"/>
          </a:xfrm>
        </p:spPr>
        <p:style>
          <a:lnRef idx="1">
            <a:schemeClr val="accent5"/>
          </a:lnRef>
          <a:fillRef idx="2">
            <a:schemeClr val="accent5"/>
          </a:fillRef>
          <a:effectRef idx="1">
            <a:schemeClr val="accent5"/>
          </a:effectRef>
          <a:fontRef idx="minor">
            <a:schemeClr val="dk1"/>
          </a:fontRef>
        </p:style>
        <p:txBody>
          <a:bodyPr>
            <a:normAutofit/>
          </a:bodyPr>
          <a:lstStyle/>
          <a:p>
            <a:r>
              <a:rPr lang="en-US" sz="3100" b="1" dirty="0" smtClean="0"/>
              <a:t>The efficiency factors of the training system</a:t>
            </a:r>
            <a:endParaRPr lang="fr-FR" sz="3100" b="1" dirty="0" smtClean="0"/>
          </a:p>
        </p:txBody>
      </p:sp>
      <p:grpSp>
        <p:nvGrpSpPr>
          <p:cNvPr id="2" name="Group 6"/>
          <p:cNvGrpSpPr>
            <a:grpSpLocks noGrp="1" noChangeAspect="1"/>
          </p:cNvGrpSpPr>
          <p:nvPr/>
        </p:nvGrpSpPr>
        <p:grpSpPr bwMode="auto">
          <a:xfrm>
            <a:off x="0" y="1412776"/>
            <a:ext cx="8957471" cy="5730974"/>
            <a:chOff x="2198" y="4031"/>
            <a:chExt cx="6768" cy="6048"/>
          </a:xfrm>
        </p:grpSpPr>
        <p:sp>
          <p:nvSpPr>
            <p:cNvPr id="11269" name="AutoShape 7"/>
            <p:cNvSpPr>
              <a:spLocks noChangeAspect="1" noChangeArrowheads="1"/>
            </p:cNvSpPr>
            <p:nvPr/>
          </p:nvSpPr>
          <p:spPr bwMode="auto">
            <a:xfrm>
              <a:off x="2198" y="4031"/>
              <a:ext cx="6768" cy="6048"/>
            </a:xfrm>
            <a:prstGeom prst="rect">
              <a:avLst/>
            </a:prstGeom>
            <a:noFill/>
            <a:ln w="9525">
              <a:noFill/>
              <a:miter lim="800000"/>
              <a:headEnd/>
              <a:tailEnd/>
            </a:ln>
          </p:spPr>
          <p:txBody>
            <a:bodyPr/>
            <a:lstStyle/>
            <a:p>
              <a:pPr eaLnBrk="0" hangingPunct="0"/>
              <a:endParaRPr lang="fr-FR" sz="1400"/>
            </a:p>
          </p:txBody>
        </p:sp>
        <p:sp>
          <p:nvSpPr>
            <p:cNvPr id="11270" name="Rectangle 8"/>
            <p:cNvSpPr>
              <a:spLocks noChangeArrowheads="1"/>
            </p:cNvSpPr>
            <p:nvPr/>
          </p:nvSpPr>
          <p:spPr bwMode="auto">
            <a:xfrm>
              <a:off x="2630" y="5471"/>
              <a:ext cx="2016" cy="432"/>
            </a:xfrm>
            <a:prstGeom prst="rect">
              <a:avLst/>
            </a:prstGeom>
            <a:solidFill>
              <a:srgbClr val="FFCC99"/>
            </a:solidFill>
            <a:ln w="9525">
              <a:solidFill>
                <a:srgbClr val="000000"/>
              </a:solidFill>
              <a:miter lim="800000"/>
              <a:headEnd/>
              <a:tailEnd/>
            </a:ln>
          </p:spPr>
          <p:txBody>
            <a:bodyPr/>
            <a:lstStyle/>
            <a:p>
              <a:pPr eaLnBrk="0" hangingPunct="0"/>
              <a:r>
                <a:rPr lang="fr-FR" b="1" dirty="0" err="1" smtClean="0"/>
                <a:t>Level</a:t>
              </a:r>
              <a:r>
                <a:rPr lang="fr-FR" b="1" dirty="0" smtClean="0"/>
                <a:t> of </a:t>
              </a:r>
              <a:r>
                <a:rPr lang="fr-FR" b="1" dirty="0" err="1" smtClean="0"/>
                <a:t>access</a:t>
              </a:r>
              <a:endParaRPr lang="fr-FR" b="1" dirty="0"/>
            </a:p>
          </p:txBody>
        </p:sp>
        <p:sp>
          <p:nvSpPr>
            <p:cNvPr id="11271" name="Rectangle 9"/>
            <p:cNvSpPr>
              <a:spLocks noChangeArrowheads="1"/>
            </p:cNvSpPr>
            <p:nvPr/>
          </p:nvSpPr>
          <p:spPr bwMode="auto">
            <a:xfrm>
              <a:off x="2630" y="6191"/>
              <a:ext cx="2016" cy="432"/>
            </a:xfrm>
            <a:prstGeom prst="rect">
              <a:avLst/>
            </a:prstGeom>
            <a:solidFill>
              <a:srgbClr val="FFCC99"/>
            </a:solidFill>
            <a:ln w="9525">
              <a:solidFill>
                <a:srgbClr val="000000"/>
              </a:solidFill>
              <a:miter lim="800000"/>
              <a:headEnd/>
              <a:tailEnd/>
            </a:ln>
          </p:spPr>
          <p:txBody>
            <a:bodyPr/>
            <a:lstStyle/>
            <a:p>
              <a:pPr eaLnBrk="0" hangingPunct="0"/>
              <a:r>
                <a:rPr lang="fr-FR" b="1" dirty="0" err="1" smtClean="0"/>
                <a:t>Diploma</a:t>
              </a:r>
              <a:r>
                <a:rPr lang="fr-FR" b="1" dirty="0" smtClean="0"/>
                <a:t> </a:t>
              </a:r>
              <a:r>
                <a:rPr lang="fr-FR" b="1" dirty="0" err="1" smtClean="0"/>
                <a:t>prepared</a:t>
              </a:r>
              <a:endParaRPr lang="fr-FR" b="1" dirty="0"/>
            </a:p>
          </p:txBody>
        </p:sp>
        <p:sp>
          <p:nvSpPr>
            <p:cNvPr id="11272" name="Rectangle 10"/>
            <p:cNvSpPr>
              <a:spLocks noChangeArrowheads="1"/>
            </p:cNvSpPr>
            <p:nvPr/>
          </p:nvSpPr>
          <p:spPr bwMode="auto">
            <a:xfrm>
              <a:off x="2630" y="6911"/>
              <a:ext cx="2016" cy="432"/>
            </a:xfrm>
            <a:prstGeom prst="rect">
              <a:avLst/>
            </a:prstGeom>
            <a:solidFill>
              <a:srgbClr val="FFCC99"/>
            </a:solidFill>
            <a:ln w="9525">
              <a:solidFill>
                <a:srgbClr val="000000"/>
              </a:solidFill>
              <a:miter lim="800000"/>
              <a:headEnd/>
              <a:tailEnd/>
            </a:ln>
          </p:spPr>
          <p:txBody>
            <a:bodyPr/>
            <a:lstStyle/>
            <a:p>
              <a:pPr eaLnBrk="0" hangingPunct="0"/>
              <a:r>
                <a:rPr lang="fr-FR" b="1" dirty="0" smtClean="0"/>
                <a:t>Job </a:t>
              </a:r>
              <a:r>
                <a:rPr lang="fr-FR" b="1" dirty="0" err="1" smtClean="0"/>
                <a:t>expected</a:t>
              </a:r>
              <a:endParaRPr lang="fr-FR" b="1" dirty="0"/>
            </a:p>
          </p:txBody>
        </p:sp>
        <p:sp>
          <p:nvSpPr>
            <p:cNvPr id="11273" name="Rectangle 11"/>
            <p:cNvSpPr>
              <a:spLocks noChangeArrowheads="1"/>
            </p:cNvSpPr>
            <p:nvPr/>
          </p:nvSpPr>
          <p:spPr bwMode="auto">
            <a:xfrm>
              <a:off x="2630" y="7775"/>
              <a:ext cx="2016" cy="432"/>
            </a:xfrm>
            <a:prstGeom prst="rect">
              <a:avLst/>
            </a:prstGeom>
            <a:solidFill>
              <a:srgbClr val="FFCC99"/>
            </a:solidFill>
            <a:ln w="9525">
              <a:solidFill>
                <a:srgbClr val="000000"/>
              </a:solidFill>
              <a:miter lim="800000"/>
              <a:headEnd/>
              <a:tailEnd/>
            </a:ln>
          </p:spPr>
          <p:txBody>
            <a:bodyPr/>
            <a:lstStyle/>
            <a:p>
              <a:pPr eaLnBrk="0" hangingPunct="0"/>
              <a:r>
                <a:rPr lang="fr-FR" b="1" dirty="0" smtClean="0"/>
                <a:t>No real profile for a job </a:t>
              </a:r>
              <a:endParaRPr lang="fr-FR" b="1" dirty="0"/>
            </a:p>
          </p:txBody>
        </p:sp>
        <p:sp>
          <p:nvSpPr>
            <p:cNvPr id="11274" name="AutoShape 12"/>
            <p:cNvSpPr>
              <a:spLocks noChangeArrowheads="1"/>
            </p:cNvSpPr>
            <p:nvPr/>
          </p:nvSpPr>
          <p:spPr bwMode="auto">
            <a:xfrm>
              <a:off x="3494" y="5903"/>
              <a:ext cx="144" cy="288"/>
            </a:xfrm>
            <a:prstGeom prst="downArrow">
              <a:avLst>
                <a:gd name="adj1" fmla="val 50000"/>
                <a:gd name="adj2" fmla="val 50000"/>
              </a:avLst>
            </a:prstGeom>
            <a:solidFill>
              <a:srgbClr val="FF6600"/>
            </a:solidFill>
            <a:ln w="9525">
              <a:solidFill>
                <a:srgbClr val="000000"/>
              </a:solidFill>
              <a:miter lim="800000"/>
              <a:headEnd/>
              <a:tailEnd/>
            </a:ln>
          </p:spPr>
          <p:txBody>
            <a:bodyPr/>
            <a:lstStyle/>
            <a:p>
              <a:pPr eaLnBrk="0" hangingPunct="0"/>
              <a:endParaRPr lang="fr-FR" sz="1400"/>
            </a:p>
          </p:txBody>
        </p:sp>
        <p:sp>
          <p:nvSpPr>
            <p:cNvPr id="11275" name="AutoShape 13"/>
            <p:cNvSpPr>
              <a:spLocks noChangeArrowheads="1"/>
            </p:cNvSpPr>
            <p:nvPr/>
          </p:nvSpPr>
          <p:spPr bwMode="auto">
            <a:xfrm>
              <a:off x="3494" y="6623"/>
              <a:ext cx="144" cy="288"/>
            </a:xfrm>
            <a:prstGeom prst="downArrow">
              <a:avLst>
                <a:gd name="adj1" fmla="val 50000"/>
                <a:gd name="adj2" fmla="val 50000"/>
              </a:avLst>
            </a:prstGeom>
            <a:solidFill>
              <a:srgbClr val="FF6600"/>
            </a:solidFill>
            <a:ln w="9525">
              <a:solidFill>
                <a:srgbClr val="000000"/>
              </a:solidFill>
              <a:miter lim="800000"/>
              <a:headEnd/>
              <a:tailEnd/>
            </a:ln>
          </p:spPr>
          <p:txBody>
            <a:bodyPr/>
            <a:lstStyle/>
            <a:p>
              <a:pPr eaLnBrk="0" hangingPunct="0"/>
              <a:endParaRPr lang="fr-FR" sz="1400"/>
            </a:p>
          </p:txBody>
        </p:sp>
        <p:sp>
          <p:nvSpPr>
            <p:cNvPr id="11276" name="AutoShape 14"/>
            <p:cNvSpPr>
              <a:spLocks noChangeArrowheads="1"/>
            </p:cNvSpPr>
            <p:nvPr/>
          </p:nvSpPr>
          <p:spPr bwMode="auto">
            <a:xfrm>
              <a:off x="3494" y="7343"/>
              <a:ext cx="144" cy="432"/>
            </a:xfrm>
            <a:prstGeom prst="downArrow">
              <a:avLst>
                <a:gd name="adj1" fmla="val 50000"/>
                <a:gd name="adj2" fmla="val 75000"/>
              </a:avLst>
            </a:prstGeom>
            <a:solidFill>
              <a:srgbClr val="FF6600"/>
            </a:solidFill>
            <a:ln w="9525">
              <a:solidFill>
                <a:srgbClr val="000000"/>
              </a:solidFill>
              <a:miter lim="800000"/>
              <a:headEnd/>
              <a:tailEnd/>
            </a:ln>
          </p:spPr>
          <p:txBody>
            <a:bodyPr/>
            <a:lstStyle/>
            <a:p>
              <a:pPr eaLnBrk="0" hangingPunct="0"/>
              <a:endParaRPr lang="fr-FR" sz="1400"/>
            </a:p>
          </p:txBody>
        </p:sp>
        <p:sp>
          <p:nvSpPr>
            <p:cNvPr id="11277" name="Rectangle 15"/>
            <p:cNvSpPr>
              <a:spLocks noChangeArrowheads="1"/>
            </p:cNvSpPr>
            <p:nvPr/>
          </p:nvSpPr>
          <p:spPr bwMode="auto">
            <a:xfrm>
              <a:off x="6662" y="7775"/>
              <a:ext cx="1872" cy="432"/>
            </a:xfrm>
            <a:prstGeom prst="rect">
              <a:avLst/>
            </a:prstGeom>
            <a:solidFill>
              <a:srgbClr val="FFCC00"/>
            </a:solidFill>
            <a:ln w="9525">
              <a:solidFill>
                <a:srgbClr val="000000"/>
              </a:solidFill>
              <a:miter lim="800000"/>
              <a:headEnd/>
              <a:tailEnd/>
            </a:ln>
          </p:spPr>
          <p:txBody>
            <a:bodyPr/>
            <a:lstStyle/>
            <a:p>
              <a:pPr eaLnBrk="0" hangingPunct="0"/>
              <a:r>
                <a:rPr lang="fr-FR" b="1" dirty="0" err="1" smtClean="0"/>
                <a:t>Forseen</a:t>
              </a:r>
              <a:r>
                <a:rPr lang="fr-FR" b="1" dirty="0" smtClean="0"/>
                <a:t> job</a:t>
              </a:r>
              <a:endParaRPr lang="fr-FR" b="1" dirty="0"/>
            </a:p>
          </p:txBody>
        </p:sp>
        <p:sp>
          <p:nvSpPr>
            <p:cNvPr id="11278" name="Rectangle 16"/>
            <p:cNvSpPr>
              <a:spLocks noChangeArrowheads="1"/>
            </p:cNvSpPr>
            <p:nvPr/>
          </p:nvSpPr>
          <p:spPr bwMode="auto">
            <a:xfrm>
              <a:off x="6662" y="6911"/>
              <a:ext cx="1872" cy="432"/>
            </a:xfrm>
            <a:prstGeom prst="rect">
              <a:avLst/>
            </a:prstGeom>
            <a:solidFill>
              <a:srgbClr val="FFCC00"/>
            </a:solidFill>
            <a:ln w="9525">
              <a:solidFill>
                <a:srgbClr val="000000"/>
              </a:solidFill>
              <a:miter lim="800000"/>
              <a:headEnd/>
              <a:tailEnd/>
            </a:ln>
          </p:spPr>
          <p:txBody>
            <a:bodyPr/>
            <a:lstStyle/>
            <a:p>
              <a:pPr eaLnBrk="0" hangingPunct="0"/>
              <a:r>
                <a:rPr lang="fr-FR" b="1" dirty="0" err="1" smtClean="0"/>
                <a:t>Skills</a:t>
              </a:r>
              <a:r>
                <a:rPr lang="fr-FR" b="1" dirty="0" smtClean="0"/>
                <a:t> profile </a:t>
              </a:r>
              <a:r>
                <a:rPr lang="fr-FR" b="1" dirty="0" err="1" smtClean="0"/>
                <a:t>definition</a:t>
              </a:r>
              <a:endParaRPr lang="fr-FR" b="1" dirty="0" smtClean="0"/>
            </a:p>
            <a:p>
              <a:pPr eaLnBrk="0" hangingPunct="0"/>
              <a:endParaRPr lang="fr-FR" b="1" dirty="0"/>
            </a:p>
          </p:txBody>
        </p:sp>
        <p:sp>
          <p:nvSpPr>
            <p:cNvPr id="11279" name="Rectangle 17"/>
            <p:cNvSpPr>
              <a:spLocks noChangeArrowheads="1"/>
            </p:cNvSpPr>
            <p:nvPr/>
          </p:nvSpPr>
          <p:spPr bwMode="auto">
            <a:xfrm>
              <a:off x="6640" y="6235"/>
              <a:ext cx="1842" cy="456"/>
            </a:xfrm>
            <a:prstGeom prst="rect">
              <a:avLst/>
            </a:prstGeom>
            <a:solidFill>
              <a:srgbClr val="FFCC00"/>
            </a:solidFill>
            <a:ln w="9525">
              <a:solidFill>
                <a:srgbClr val="000000"/>
              </a:solidFill>
              <a:miter lim="800000"/>
              <a:headEnd/>
              <a:tailEnd/>
            </a:ln>
          </p:spPr>
          <p:txBody>
            <a:bodyPr/>
            <a:lstStyle/>
            <a:p>
              <a:pPr eaLnBrk="0" hangingPunct="0"/>
              <a:r>
                <a:rPr lang="fr-FR" b="1" dirty="0" smtClean="0"/>
                <a:t>Curriculum </a:t>
              </a:r>
              <a:r>
                <a:rPr lang="fr-FR" b="1" dirty="0" err="1" smtClean="0"/>
                <a:t>definition</a:t>
              </a:r>
              <a:endParaRPr lang="fr-FR" b="1" dirty="0"/>
            </a:p>
          </p:txBody>
        </p:sp>
        <p:sp>
          <p:nvSpPr>
            <p:cNvPr id="11280" name="Rectangle 18"/>
            <p:cNvSpPr>
              <a:spLocks noChangeArrowheads="1"/>
            </p:cNvSpPr>
            <p:nvPr/>
          </p:nvSpPr>
          <p:spPr bwMode="auto">
            <a:xfrm>
              <a:off x="6662" y="5471"/>
              <a:ext cx="1872" cy="432"/>
            </a:xfrm>
            <a:prstGeom prst="rect">
              <a:avLst/>
            </a:prstGeom>
            <a:solidFill>
              <a:srgbClr val="FFCC00"/>
            </a:solidFill>
            <a:ln w="9525">
              <a:solidFill>
                <a:srgbClr val="000000"/>
              </a:solidFill>
              <a:miter lim="800000"/>
              <a:headEnd/>
              <a:tailEnd/>
            </a:ln>
          </p:spPr>
          <p:txBody>
            <a:bodyPr/>
            <a:lstStyle/>
            <a:p>
              <a:pPr eaLnBrk="0" hangingPunct="0"/>
              <a:r>
                <a:rPr lang="fr-FR" b="1" dirty="0" smtClean="0"/>
                <a:t>Real profile for a job</a:t>
              </a:r>
              <a:endParaRPr lang="fr-FR" b="1" dirty="0"/>
            </a:p>
          </p:txBody>
        </p:sp>
        <p:sp>
          <p:nvSpPr>
            <p:cNvPr id="11281" name="AutoShape 19"/>
            <p:cNvSpPr>
              <a:spLocks noChangeArrowheads="1"/>
            </p:cNvSpPr>
            <p:nvPr/>
          </p:nvSpPr>
          <p:spPr bwMode="auto">
            <a:xfrm>
              <a:off x="7526" y="8207"/>
              <a:ext cx="144" cy="288"/>
            </a:xfrm>
            <a:prstGeom prst="upArrow">
              <a:avLst>
                <a:gd name="adj1" fmla="val 50000"/>
                <a:gd name="adj2" fmla="val 50000"/>
              </a:avLst>
            </a:prstGeom>
            <a:solidFill>
              <a:srgbClr val="993300"/>
            </a:solidFill>
            <a:ln w="9525">
              <a:solidFill>
                <a:srgbClr val="000000"/>
              </a:solidFill>
              <a:miter lim="800000"/>
              <a:headEnd/>
              <a:tailEnd/>
            </a:ln>
          </p:spPr>
          <p:txBody>
            <a:bodyPr/>
            <a:lstStyle/>
            <a:p>
              <a:pPr eaLnBrk="0" hangingPunct="0"/>
              <a:endParaRPr lang="fr-FR" sz="1400"/>
            </a:p>
          </p:txBody>
        </p:sp>
        <p:sp>
          <p:nvSpPr>
            <p:cNvPr id="11282" name="AutoShape 20"/>
            <p:cNvSpPr>
              <a:spLocks noChangeArrowheads="1"/>
            </p:cNvSpPr>
            <p:nvPr/>
          </p:nvSpPr>
          <p:spPr bwMode="auto">
            <a:xfrm>
              <a:off x="7526" y="7343"/>
              <a:ext cx="144" cy="432"/>
            </a:xfrm>
            <a:prstGeom prst="upArrow">
              <a:avLst>
                <a:gd name="adj1" fmla="val 50000"/>
                <a:gd name="adj2" fmla="val 75000"/>
              </a:avLst>
            </a:prstGeom>
            <a:solidFill>
              <a:srgbClr val="993300"/>
            </a:solidFill>
            <a:ln w="9525">
              <a:solidFill>
                <a:srgbClr val="000000"/>
              </a:solidFill>
              <a:miter lim="800000"/>
              <a:headEnd/>
              <a:tailEnd/>
            </a:ln>
          </p:spPr>
          <p:txBody>
            <a:bodyPr/>
            <a:lstStyle/>
            <a:p>
              <a:pPr eaLnBrk="0" hangingPunct="0"/>
              <a:endParaRPr lang="fr-FR" sz="1400"/>
            </a:p>
          </p:txBody>
        </p:sp>
        <p:sp>
          <p:nvSpPr>
            <p:cNvPr id="11283" name="AutoShape 21"/>
            <p:cNvSpPr>
              <a:spLocks noChangeArrowheads="1"/>
            </p:cNvSpPr>
            <p:nvPr/>
          </p:nvSpPr>
          <p:spPr bwMode="auto">
            <a:xfrm>
              <a:off x="7526" y="6623"/>
              <a:ext cx="144" cy="288"/>
            </a:xfrm>
            <a:prstGeom prst="upArrow">
              <a:avLst>
                <a:gd name="adj1" fmla="val 50000"/>
                <a:gd name="adj2" fmla="val 50000"/>
              </a:avLst>
            </a:prstGeom>
            <a:solidFill>
              <a:srgbClr val="993300"/>
            </a:solidFill>
            <a:ln w="9525">
              <a:solidFill>
                <a:srgbClr val="000000"/>
              </a:solidFill>
              <a:miter lim="800000"/>
              <a:headEnd/>
              <a:tailEnd/>
            </a:ln>
          </p:spPr>
          <p:txBody>
            <a:bodyPr/>
            <a:lstStyle/>
            <a:p>
              <a:pPr eaLnBrk="0" hangingPunct="0"/>
              <a:endParaRPr lang="fr-FR" sz="1400"/>
            </a:p>
          </p:txBody>
        </p:sp>
        <p:sp>
          <p:nvSpPr>
            <p:cNvPr id="11284" name="AutoShape 22"/>
            <p:cNvSpPr>
              <a:spLocks noChangeArrowheads="1"/>
            </p:cNvSpPr>
            <p:nvPr/>
          </p:nvSpPr>
          <p:spPr bwMode="auto">
            <a:xfrm>
              <a:off x="7526" y="5903"/>
              <a:ext cx="144" cy="288"/>
            </a:xfrm>
            <a:prstGeom prst="upArrow">
              <a:avLst>
                <a:gd name="adj1" fmla="val 50000"/>
                <a:gd name="adj2" fmla="val 50000"/>
              </a:avLst>
            </a:prstGeom>
            <a:solidFill>
              <a:srgbClr val="993300"/>
            </a:solidFill>
            <a:ln w="9525">
              <a:solidFill>
                <a:srgbClr val="000000"/>
              </a:solidFill>
              <a:miter lim="800000"/>
              <a:headEnd/>
              <a:tailEnd/>
            </a:ln>
          </p:spPr>
          <p:txBody>
            <a:bodyPr/>
            <a:lstStyle/>
            <a:p>
              <a:pPr eaLnBrk="0" hangingPunct="0"/>
              <a:endParaRPr lang="fr-FR" sz="1400"/>
            </a:p>
          </p:txBody>
        </p:sp>
        <p:sp>
          <p:nvSpPr>
            <p:cNvPr id="11285" name="AutoShape 23"/>
            <p:cNvSpPr>
              <a:spLocks noChangeArrowheads="1"/>
            </p:cNvSpPr>
            <p:nvPr/>
          </p:nvSpPr>
          <p:spPr bwMode="auto">
            <a:xfrm>
              <a:off x="3494" y="8207"/>
              <a:ext cx="144" cy="288"/>
            </a:xfrm>
            <a:prstGeom prst="downArrow">
              <a:avLst>
                <a:gd name="adj1" fmla="val 50000"/>
                <a:gd name="adj2" fmla="val 50000"/>
              </a:avLst>
            </a:prstGeom>
            <a:solidFill>
              <a:srgbClr val="FF6600"/>
            </a:solidFill>
            <a:ln w="9525">
              <a:solidFill>
                <a:srgbClr val="000000"/>
              </a:solidFill>
              <a:miter lim="800000"/>
              <a:headEnd/>
              <a:tailEnd/>
            </a:ln>
          </p:spPr>
          <p:txBody>
            <a:bodyPr/>
            <a:lstStyle/>
            <a:p>
              <a:pPr eaLnBrk="0" hangingPunct="0"/>
              <a:endParaRPr lang="fr-FR" sz="1400"/>
            </a:p>
          </p:txBody>
        </p:sp>
        <p:sp>
          <p:nvSpPr>
            <p:cNvPr id="11286" name="Rectangle 24"/>
            <p:cNvSpPr>
              <a:spLocks noChangeArrowheads="1"/>
            </p:cNvSpPr>
            <p:nvPr/>
          </p:nvSpPr>
          <p:spPr bwMode="auto">
            <a:xfrm>
              <a:off x="2342" y="4607"/>
              <a:ext cx="2736" cy="864"/>
            </a:xfrm>
            <a:prstGeom prst="rect">
              <a:avLst/>
            </a:prstGeom>
            <a:solidFill>
              <a:srgbClr val="FF9900"/>
            </a:solidFill>
            <a:ln w="9525">
              <a:solidFill>
                <a:srgbClr val="000000"/>
              </a:solidFill>
              <a:miter lim="800000"/>
              <a:headEnd/>
              <a:tailEnd/>
            </a:ln>
          </p:spPr>
          <p:txBody>
            <a:bodyPr/>
            <a:lstStyle/>
            <a:p>
              <a:pPr algn="ctr" eaLnBrk="0" hangingPunct="0"/>
              <a:r>
                <a:rPr lang="fr-FR" sz="2400" dirty="0" err="1" smtClean="0"/>
                <a:t>Diploma</a:t>
              </a:r>
              <a:r>
                <a:rPr lang="fr-FR" sz="2400" dirty="0" smtClean="0"/>
                <a:t> route</a:t>
              </a:r>
              <a:endParaRPr lang="fr-FR" sz="2400" dirty="0"/>
            </a:p>
          </p:txBody>
        </p:sp>
        <p:sp>
          <p:nvSpPr>
            <p:cNvPr id="11287" name="Rectangle 25"/>
            <p:cNvSpPr>
              <a:spLocks noChangeArrowheads="1"/>
            </p:cNvSpPr>
            <p:nvPr/>
          </p:nvSpPr>
          <p:spPr bwMode="auto">
            <a:xfrm>
              <a:off x="6086" y="4607"/>
              <a:ext cx="2880" cy="864"/>
            </a:xfrm>
            <a:prstGeom prst="rect">
              <a:avLst/>
            </a:prstGeom>
            <a:solidFill>
              <a:srgbClr val="FF6600"/>
            </a:solidFill>
            <a:ln w="9525">
              <a:solidFill>
                <a:srgbClr val="000000"/>
              </a:solidFill>
              <a:miter lim="800000"/>
              <a:headEnd/>
              <a:tailEnd/>
            </a:ln>
          </p:spPr>
          <p:txBody>
            <a:bodyPr/>
            <a:lstStyle/>
            <a:p>
              <a:pPr lvl="1" algn="ctr" eaLnBrk="0" hangingPunct="0"/>
              <a:r>
                <a:rPr lang="fr-FR" sz="2400" dirty="0" err="1" smtClean="0"/>
                <a:t>Skills</a:t>
              </a:r>
              <a:r>
                <a:rPr lang="fr-FR" sz="2400" dirty="0" smtClean="0"/>
                <a:t> </a:t>
              </a:r>
              <a:r>
                <a:rPr lang="fr-FR" sz="2400" dirty="0" err="1" smtClean="0"/>
                <a:t>development</a:t>
              </a:r>
              <a:r>
                <a:rPr lang="fr-FR" sz="2400" dirty="0" smtClean="0"/>
                <a:t> </a:t>
              </a:r>
              <a:r>
                <a:rPr lang="fr-FR" sz="2400" dirty="0"/>
                <a:t>r</a:t>
              </a:r>
              <a:r>
                <a:rPr lang="fr-FR" sz="2400" dirty="0" smtClean="0"/>
                <a:t>oute</a:t>
              </a:r>
              <a:endParaRPr lang="fr-FR" sz="2400" dirty="0"/>
            </a:p>
            <a:p>
              <a:pPr eaLnBrk="0" hangingPunct="0"/>
              <a:endParaRPr lang="fr-FR" sz="2400" dirty="0"/>
            </a:p>
          </p:txBody>
        </p:sp>
        <p:sp>
          <p:nvSpPr>
            <p:cNvPr id="11288" name="AutoShape 26"/>
            <p:cNvSpPr>
              <a:spLocks noChangeArrowheads="1"/>
            </p:cNvSpPr>
            <p:nvPr/>
          </p:nvSpPr>
          <p:spPr bwMode="auto">
            <a:xfrm>
              <a:off x="4646" y="5615"/>
              <a:ext cx="2016" cy="144"/>
            </a:xfrm>
            <a:prstGeom prst="leftRightArrow">
              <a:avLst>
                <a:gd name="adj1" fmla="val 50000"/>
                <a:gd name="adj2" fmla="val 280000"/>
              </a:avLst>
            </a:prstGeom>
            <a:solidFill>
              <a:srgbClr val="FFFF99"/>
            </a:solidFill>
            <a:ln w="9525">
              <a:solidFill>
                <a:srgbClr val="000000"/>
              </a:solidFill>
              <a:miter lim="800000"/>
              <a:headEnd/>
              <a:tailEnd/>
            </a:ln>
          </p:spPr>
          <p:txBody>
            <a:bodyPr/>
            <a:lstStyle/>
            <a:p>
              <a:pPr eaLnBrk="0" hangingPunct="0"/>
              <a:endParaRPr lang="fr-FR" sz="1400"/>
            </a:p>
          </p:txBody>
        </p:sp>
        <p:sp>
          <p:nvSpPr>
            <p:cNvPr id="11289" name="AutoShape 27"/>
            <p:cNvSpPr>
              <a:spLocks noChangeArrowheads="1"/>
            </p:cNvSpPr>
            <p:nvPr/>
          </p:nvSpPr>
          <p:spPr bwMode="auto">
            <a:xfrm>
              <a:off x="4619" y="6463"/>
              <a:ext cx="2016" cy="144"/>
            </a:xfrm>
            <a:prstGeom prst="leftRightArrow">
              <a:avLst>
                <a:gd name="adj1" fmla="val 50000"/>
                <a:gd name="adj2" fmla="val 280000"/>
              </a:avLst>
            </a:prstGeom>
            <a:solidFill>
              <a:srgbClr val="FFFF99"/>
            </a:solidFill>
            <a:ln w="9525">
              <a:solidFill>
                <a:srgbClr val="000000"/>
              </a:solidFill>
              <a:miter lim="800000"/>
              <a:headEnd/>
              <a:tailEnd/>
            </a:ln>
          </p:spPr>
          <p:txBody>
            <a:bodyPr/>
            <a:lstStyle/>
            <a:p>
              <a:pPr eaLnBrk="0" hangingPunct="0"/>
              <a:endParaRPr lang="fr-FR" sz="1400"/>
            </a:p>
          </p:txBody>
        </p:sp>
        <p:sp>
          <p:nvSpPr>
            <p:cNvPr id="11290" name="AutoShape 28"/>
            <p:cNvSpPr>
              <a:spLocks noChangeArrowheads="1"/>
            </p:cNvSpPr>
            <p:nvPr/>
          </p:nvSpPr>
          <p:spPr bwMode="auto">
            <a:xfrm>
              <a:off x="4646" y="7055"/>
              <a:ext cx="2016" cy="144"/>
            </a:xfrm>
            <a:prstGeom prst="leftRightArrow">
              <a:avLst>
                <a:gd name="adj1" fmla="val 50000"/>
                <a:gd name="adj2" fmla="val 280000"/>
              </a:avLst>
            </a:prstGeom>
            <a:solidFill>
              <a:srgbClr val="FFFF99"/>
            </a:solidFill>
            <a:ln w="9525">
              <a:solidFill>
                <a:srgbClr val="000000"/>
              </a:solidFill>
              <a:miter lim="800000"/>
              <a:headEnd/>
              <a:tailEnd/>
            </a:ln>
          </p:spPr>
          <p:txBody>
            <a:bodyPr/>
            <a:lstStyle/>
            <a:p>
              <a:pPr eaLnBrk="0" hangingPunct="0"/>
              <a:endParaRPr lang="fr-FR" sz="1400"/>
            </a:p>
          </p:txBody>
        </p:sp>
        <p:sp>
          <p:nvSpPr>
            <p:cNvPr id="11291" name="AutoShape 29"/>
            <p:cNvSpPr>
              <a:spLocks noChangeArrowheads="1"/>
            </p:cNvSpPr>
            <p:nvPr/>
          </p:nvSpPr>
          <p:spPr bwMode="auto">
            <a:xfrm>
              <a:off x="4646" y="7919"/>
              <a:ext cx="2016" cy="144"/>
            </a:xfrm>
            <a:prstGeom prst="leftRightArrow">
              <a:avLst>
                <a:gd name="adj1" fmla="val 50000"/>
                <a:gd name="adj2" fmla="val 280000"/>
              </a:avLst>
            </a:prstGeom>
            <a:solidFill>
              <a:srgbClr val="FFFF99"/>
            </a:solidFill>
            <a:ln w="9525">
              <a:solidFill>
                <a:srgbClr val="000000"/>
              </a:solidFill>
              <a:miter lim="800000"/>
              <a:headEnd/>
              <a:tailEnd/>
            </a:ln>
          </p:spPr>
          <p:txBody>
            <a:bodyPr/>
            <a:lstStyle/>
            <a:p>
              <a:pPr eaLnBrk="0" hangingPunct="0"/>
              <a:endParaRPr lang="fr-FR" sz="1400"/>
            </a:p>
          </p:txBody>
        </p:sp>
        <p:sp>
          <p:nvSpPr>
            <p:cNvPr id="30" name="Rectangle 32"/>
            <p:cNvSpPr>
              <a:spLocks noChangeArrowheads="1"/>
            </p:cNvSpPr>
            <p:nvPr/>
          </p:nvSpPr>
          <p:spPr bwMode="auto">
            <a:xfrm>
              <a:off x="2341" y="8496"/>
              <a:ext cx="6625" cy="431"/>
            </a:xfrm>
            <a:prstGeom prst="rect">
              <a:avLst/>
            </a:prstGeom>
            <a:solidFill>
              <a:schemeClr val="accent3">
                <a:lumMod val="50000"/>
              </a:schemeClr>
            </a:solidFill>
            <a:ln w="9525">
              <a:solidFill>
                <a:srgbClr val="000000"/>
              </a:solidFill>
              <a:miter lim="800000"/>
              <a:headEnd/>
              <a:tailEnd/>
            </a:ln>
          </p:spPr>
          <p:txBody>
            <a:bodyPr/>
            <a:lstStyle/>
            <a:p>
              <a:pPr algn="ctr" eaLnBrk="0" hangingPunct="0">
                <a:defRPr/>
              </a:pPr>
              <a:endParaRPr lang="fr-FR" b="1" dirty="0">
                <a:latin typeface="Arial" charset="0"/>
                <a:ea typeface="ＭＳ Ｐゴシック" pitchFamily="-112" charset="-128"/>
              </a:endParaRPr>
            </a:p>
          </p:txBody>
        </p:sp>
        <p:sp>
          <p:nvSpPr>
            <p:cNvPr id="56" name="Rectangle 32"/>
            <p:cNvSpPr>
              <a:spLocks noChangeArrowheads="1"/>
            </p:cNvSpPr>
            <p:nvPr/>
          </p:nvSpPr>
          <p:spPr bwMode="auto">
            <a:xfrm>
              <a:off x="2334" y="8514"/>
              <a:ext cx="6625" cy="431"/>
            </a:xfrm>
            <a:prstGeom prst="rect">
              <a:avLst/>
            </a:prstGeom>
            <a:solidFill>
              <a:schemeClr val="accent3">
                <a:lumMod val="20000"/>
                <a:lumOff val="80000"/>
              </a:schemeClr>
            </a:solidFill>
            <a:ln w="9525">
              <a:solidFill>
                <a:srgbClr val="000000"/>
              </a:solidFill>
              <a:miter lim="800000"/>
              <a:headEnd/>
              <a:tailEnd/>
            </a:ln>
          </p:spPr>
          <p:txBody>
            <a:bodyPr/>
            <a:lstStyle/>
            <a:p>
              <a:pPr algn="ctr" eaLnBrk="0" hangingPunct="0">
                <a:defRPr/>
              </a:pPr>
              <a:r>
                <a:rPr lang="fr-FR" b="1" dirty="0" smtClean="0">
                  <a:latin typeface="Arial" charset="0"/>
                  <a:ea typeface="ＭＳ Ｐゴシック" pitchFamily="-112" charset="-128"/>
                </a:rPr>
                <a:t>World of </a:t>
              </a:r>
              <a:r>
                <a:rPr lang="fr-FR" b="1" dirty="0" err="1" smtClean="0">
                  <a:latin typeface="Arial" charset="0"/>
                  <a:ea typeface="ＭＳ Ｐゴシック" pitchFamily="-112" charset="-128"/>
                </a:rPr>
                <a:t>work</a:t>
              </a:r>
              <a:r>
                <a:rPr lang="fr-FR" b="1" dirty="0" smtClean="0">
                  <a:latin typeface="Arial" charset="0"/>
                  <a:ea typeface="ＭＳ Ｐゴシック" pitchFamily="-112" charset="-128"/>
                </a:rPr>
                <a:t> / Labour </a:t>
              </a:r>
              <a:r>
                <a:rPr lang="fr-FR" b="1" dirty="0" err="1" smtClean="0">
                  <a:latin typeface="Arial" charset="0"/>
                  <a:ea typeface="ＭＳ Ｐゴシック" pitchFamily="-112" charset="-128"/>
                </a:rPr>
                <a:t>market</a:t>
              </a:r>
              <a:r>
                <a:rPr lang="fr-FR" b="1" dirty="0" smtClean="0">
                  <a:latin typeface="Arial" charset="0"/>
                  <a:ea typeface="ＭＳ Ｐゴシック" pitchFamily="-112" charset="-128"/>
                </a:rPr>
                <a:t> /</a:t>
              </a:r>
              <a:r>
                <a:rPr lang="fr-FR" b="1" dirty="0" err="1" smtClean="0">
                  <a:latin typeface="Arial" charset="0"/>
                  <a:ea typeface="ＭＳ Ｐゴシック" pitchFamily="-112" charset="-128"/>
                </a:rPr>
                <a:t>Economic</a:t>
              </a:r>
              <a:r>
                <a:rPr lang="fr-FR" b="1" dirty="0" smtClean="0">
                  <a:latin typeface="Arial" charset="0"/>
                  <a:ea typeface="ＭＳ Ｐゴシック" pitchFamily="-112" charset="-128"/>
                </a:rPr>
                <a:t> and social </a:t>
              </a:r>
              <a:r>
                <a:rPr lang="fr-FR" b="1" dirty="0" err="1" smtClean="0">
                  <a:latin typeface="Arial" charset="0"/>
                  <a:ea typeface="ＭＳ Ｐゴシック" pitchFamily="-112" charset="-128"/>
                </a:rPr>
                <a:t>demand</a:t>
              </a:r>
              <a:endParaRPr lang="fr-FR" b="1" dirty="0">
                <a:latin typeface="Arial" charset="0"/>
                <a:ea typeface="ＭＳ Ｐゴシック" pitchFamily="-112" charset="-128"/>
              </a:endParaRPr>
            </a:p>
          </p:txBody>
        </p:sp>
      </p:grpSp>
      <p:sp>
        <p:nvSpPr>
          <p:cNvPr id="11268" name="Espace réservé du pied de page 30"/>
          <p:cNvSpPr>
            <a:spLocks noGrp="1"/>
          </p:cNvSpPr>
          <p:nvPr>
            <p:ph type="ftr" sz="quarter" idx="11"/>
          </p:nvPr>
        </p:nvSpPr>
        <p:spPr>
          <a:noFill/>
        </p:spPr>
        <p:txBody>
          <a:bodyPr/>
          <a:lstStyle/>
          <a:p>
            <a:r>
              <a:rPr lang="en-US" smtClean="0"/>
              <a:t>Richard Walther, Workshop on the Informal Economy, Brussels, 25-27 June 2012</a:t>
            </a:r>
            <a:endParaRPr lang="fr-FR" smtClean="0"/>
          </a:p>
        </p:txBody>
      </p:sp>
      <p:sp>
        <p:nvSpPr>
          <p:cNvPr id="31" name="Espace réservé du numéro de diapositive 30"/>
          <p:cNvSpPr>
            <a:spLocks noGrp="1"/>
          </p:cNvSpPr>
          <p:nvPr>
            <p:ph type="sldNum" sz="quarter" idx="12"/>
          </p:nvPr>
        </p:nvSpPr>
        <p:spPr/>
        <p:txBody>
          <a:bodyPr/>
          <a:lstStyle/>
          <a:p>
            <a:fld id="{AEFE31A7-9ACB-4668-AD8D-6D639CC1C479}" type="slidenum">
              <a:rPr lang="fr-FR" smtClean="0"/>
              <a:pPr/>
              <a:t>27</a:t>
            </a:fld>
            <a:endParaRPr lang="fr-FR"/>
          </a:p>
        </p:txBody>
      </p:sp>
      <p:sp>
        <p:nvSpPr>
          <p:cNvPr id="32" name="ZoneTexte 31"/>
          <p:cNvSpPr txBox="1"/>
          <p:nvPr/>
        </p:nvSpPr>
        <p:spPr>
          <a:xfrm>
            <a:off x="683568" y="1124744"/>
            <a:ext cx="7920880" cy="738664"/>
          </a:xfrm>
          <a:prstGeom prst="rect">
            <a:avLst/>
          </a:prstGeom>
          <a:noFill/>
        </p:spPr>
        <p:txBody>
          <a:bodyPr wrap="square" rtlCol="0">
            <a:spAutoFit/>
          </a:bodyPr>
          <a:lstStyle/>
          <a:p>
            <a:r>
              <a:rPr lang="fr-FR" sz="2400" b="1" dirty="0" err="1" smtClean="0"/>
              <a:t>Third</a:t>
            </a:r>
            <a:r>
              <a:rPr lang="fr-FR" sz="2400" b="1" dirty="0" smtClean="0"/>
              <a:t> factor: </a:t>
            </a:r>
            <a:r>
              <a:rPr lang="en-US" sz="2400" b="1" dirty="0" smtClean="0"/>
              <a:t>from supply-led to a demand-led TVSD (CBT) </a:t>
            </a:r>
            <a:endParaRPr lang="fr-FR" sz="2400" b="1" dirty="0" smtClean="0"/>
          </a:p>
          <a:p>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1"/>
            <a:ext cx="8064896" cy="720080"/>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The efficiency factors of the training system</a:t>
            </a:r>
            <a:endParaRPr lang="en-US" sz="3200" b="1" dirty="0">
              <a:solidFill>
                <a:srgbClr val="C00000"/>
              </a:solidFill>
            </a:endParaRPr>
          </a:p>
        </p:txBody>
      </p:sp>
      <p:sp>
        <p:nvSpPr>
          <p:cNvPr id="3" name="Sous-titre 2"/>
          <p:cNvSpPr>
            <a:spLocks noGrp="1"/>
          </p:cNvSpPr>
          <p:nvPr>
            <p:ph type="subTitle" idx="1"/>
          </p:nvPr>
        </p:nvSpPr>
        <p:spPr>
          <a:xfrm>
            <a:off x="611560" y="1052736"/>
            <a:ext cx="7920880" cy="4896544"/>
          </a:xfrm>
        </p:spPr>
        <p:txBody>
          <a:bodyPr>
            <a:noAutofit/>
          </a:bodyPr>
          <a:lstStyle/>
          <a:p>
            <a:pPr algn="just"/>
            <a:r>
              <a:rPr lang="fr-FR" sz="2400" b="1" dirty="0" smtClean="0">
                <a:solidFill>
                  <a:schemeClr val="tx1"/>
                </a:solidFill>
              </a:rPr>
              <a:t>Forth factor : </a:t>
            </a:r>
            <a:r>
              <a:rPr lang="fr-FR" sz="2400" b="1" dirty="0" err="1" smtClean="0">
                <a:solidFill>
                  <a:schemeClr val="tx1"/>
                </a:solidFill>
              </a:rPr>
              <a:t>from</a:t>
            </a:r>
            <a:r>
              <a:rPr lang="fr-FR" sz="2400" b="1" dirty="0" smtClean="0">
                <a:solidFill>
                  <a:schemeClr val="tx1"/>
                </a:solidFill>
              </a:rPr>
              <a:t> TVET concept to TVSD concept (ADEA/OCDE)</a:t>
            </a:r>
          </a:p>
          <a:p>
            <a:pPr algn="just">
              <a:buFont typeface="Arial" pitchFamily="34" charset="0"/>
              <a:buChar char="•"/>
            </a:pPr>
            <a:r>
              <a:rPr lang="en-US" sz="2200" dirty="0" smtClean="0">
                <a:solidFill>
                  <a:schemeClr val="tx1"/>
                </a:solidFill>
              </a:rPr>
              <a:t> Ensuring that vocational training becomes a way of success and not of selection by failure and guarantee flexible bridges and ladders  between general education and vocational training</a:t>
            </a:r>
          </a:p>
          <a:p>
            <a:pPr algn="just">
              <a:buFont typeface="Arial" pitchFamily="34" charset="0"/>
              <a:buChar char="•"/>
            </a:pPr>
            <a:r>
              <a:rPr lang="en-US" sz="2200" dirty="0" smtClean="0">
                <a:solidFill>
                  <a:schemeClr val="tx1"/>
                </a:solidFill>
              </a:rPr>
              <a:t>recognizing, accrediting and certifying all the formal, non formal and informal ways of acquisition of skills </a:t>
            </a:r>
          </a:p>
          <a:p>
            <a:pPr algn="just">
              <a:buFont typeface="Arial" pitchFamily="34" charset="0"/>
              <a:buChar char="•"/>
            </a:pPr>
            <a:r>
              <a:rPr lang="en-US" sz="2200" dirty="0" smtClean="0">
                <a:solidFill>
                  <a:schemeClr val="tx1"/>
                </a:solidFill>
              </a:rPr>
              <a:t>supporting the implication of the economic, professional and the civil society stakeholders in the conception, the piloting, the implementation and the evaluation of the vocational training pathways </a:t>
            </a:r>
          </a:p>
          <a:p>
            <a:pPr algn="just">
              <a:buFont typeface="Arial" pitchFamily="34" charset="0"/>
              <a:buChar char="•"/>
            </a:pPr>
            <a:r>
              <a:rPr lang="en-US" sz="2200" dirty="0" smtClean="0">
                <a:solidFill>
                  <a:schemeClr val="tx1"/>
                </a:solidFill>
              </a:rPr>
              <a:t>more globally passing from the concept of TVET (Technical and Vocational Education and Training) to the concept of TVSD  (Technical and Vocational Skills Development)</a:t>
            </a:r>
            <a:endParaRPr lang="fr-FR" sz="22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28</a:t>
            </a:fld>
            <a:endParaRPr 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332656"/>
            <a:ext cx="8496944" cy="792088"/>
          </a:xfrm>
        </p:spPr>
        <p:style>
          <a:lnRef idx="1">
            <a:schemeClr val="accent5"/>
          </a:lnRef>
          <a:fillRef idx="2">
            <a:schemeClr val="accent5"/>
          </a:fillRef>
          <a:effectRef idx="1">
            <a:schemeClr val="accent5"/>
          </a:effectRef>
          <a:fontRef idx="minor">
            <a:schemeClr val="dk1"/>
          </a:fontRef>
        </p:style>
        <p:txBody>
          <a:bodyPr>
            <a:noAutofit/>
          </a:bodyPr>
          <a:lstStyle/>
          <a:p>
            <a:r>
              <a:rPr lang="en-US" sz="3600" b="1" dirty="0" smtClean="0">
                <a:solidFill>
                  <a:srgbClr val="C00000"/>
                </a:solidFill>
              </a:rPr>
              <a:t>The efficiency factors of the training system</a:t>
            </a:r>
            <a:endParaRPr lang="fr-FR" sz="3600" b="1" dirty="0">
              <a:solidFill>
                <a:srgbClr val="C00000"/>
              </a:solidFill>
            </a:endParaRPr>
          </a:p>
        </p:txBody>
      </p:sp>
      <p:graphicFrame>
        <p:nvGraphicFramePr>
          <p:cNvPr id="4" name="5 Diagrama"/>
          <p:cNvGraphicFramePr>
            <a:graphicFrameLocks noGrp="1"/>
          </p:cNvGraphicFramePr>
          <p:nvPr>
            <p:ph sz="half" idx="2"/>
            <p:extLst>
              <p:ext uri="{D42A27DB-BD31-4B8C-83A1-F6EECF244321}">
                <p14:modId xmlns:p14="http://schemas.microsoft.com/office/powerpoint/2010/main" val="2055277997"/>
              </p:ext>
            </p:extLst>
          </p:nvPr>
        </p:nvGraphicFramePr>
        <p:xfrm>
          <a:off x="179512" y="1988840"/>
          <a:ext cx="4074958" cy="4263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Espace réservé du contenu 4"/>
          <p:cNvGraphicFramePr>
            <a:graphicFrameLocks noGrp="1"/>
          </p:cNvGraphicFramePr>
          <p:nvPr>
            <p:ph sz="quarter" idx="4"/>
            <p:extLst>
              <p:ext uri="{D42A27DB-BD31-4B8C-83A1-F6EECF244321}">
                <p14:modId xmlns:p14="http://schemas.microsoft.com/office/powerpoint/2010/main" val="1813833212"/>
              </p:ext>
            </p:extLst>
          </p:nvPr>
        </p:nvGraphicFramePr>
        <p:xfrm>
          <a:off x="4427984" y="1988840"/>
          <a:ext cx="4536504" cy="428019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Rectangle 5"/>
          <p:cNvSpPr/>
          <p:nvPr/>
        </p:nvSpPr>
        <p:spPr>
          <a:xfrm>
            <a:off x="1619672" y="3645024"/>
            <a:ext cx="1224136" cy="93610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1619672" y="3861048"/>
            <a:ext cx="1224136" cy="523220"/>
          </a:xfrm>
          <a:prstGeom prst="rect">
            <a:avLst/>
          </a:prstGeom>
          <a:noFill/>
        </p:spPr>
        <p:txBody>
          <a:bodyPr wrap="square" rtlCol="0">
            <a:spAutoFit/>
          </a:bodyPr>
          <a:lstStyle/>
          <a:p>
            <a:pPr algn="ctr"/>
            <a:r>
              <a:rPr lang="fr-FR" sz="1400" dirty="0" smtClean="0"/>
              <a:t>Center-</a:t>
            </a:r>
            <a:r>
              <a:rPr lang="fr-FR" sz="1400" dirty="0" err="1" smtClean="0"/>
              <a:t>based</a:t>
            </a:r>
            <a:r>
              <a:rPr lang="fr-FR" sz="1400" dirty="0" smtClean="0"/>
              <a:t> training </a:t>
            </a:r>
          </a:p>
        </p:txBody>
      </p:sp>
      <p:sp>
        <p:nvSpPr>
          <p:cNvPr id="8" name="Flèche droite 7"/>
          <p:cNvSpPr/>
          <p:nvPr/>
        </p:nvSpPr>
        <p:spPr>
          <a:xfrm>
            <a:off x="4067944" y="2708920"/>
            <a:ext cx="1008112" cy="2880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droite 8"/>
          <p:cNvSpPr/>
          <p:nvPr/>
        </p:nvSpPr>
        <p:spPr>
          <a:xfrm>
            <a:off x="4067944" y="5589240"/>
            <a:ext cx="1080120" cy="2880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space réservé du pied de page 9"/>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11" name="Espace réservé du numéro de diapositive 10"/>
          <p:cNvSpPr>
            <a:spLocks noGrp="1"/>
          </p:cNvSpPr>
          <p:nvPr>
            <p:ph type="sldNum" sz="quarter" idx="12"/>
          </p:nvPr>
        </p:nvSpPr>
        <p:spPr/>
        <p:txBody>
          <a:bodyPr/>
          <a:lstStyle/>
          <a:p>
            <a:fld id="{AEFE31A7-9ACB-4668-AD8D-6D639CC1C479}" type="slidenum">
              <a:rPr lang="fr-FR" smtClean="0"/>
              <a:pPr/>
              <a:t>29</a:t>
            </a:fld>
            <a:endParaRPr lang="fr-FR"/>
          </a:p>
        </p:txBody>
      </p:sp>
      <p:sp>
        <p:nvSpPr>
          <p:cNvPr id="12" name="ZoneTexte 11"/>
          <p:cNvSpPr txBox="1"/>
          <p:nvPr/>
        </p:nvSpPr>
        <p:spPr>
          <a:xfrm>
            <a:off x="539552" y="1340769"/>
            <a:ext cx="8280920" cy="461665"/>
          </a:xfrm>
          <a:prstGeom prst="rect">
            <a:avLst/>
          </a:prstGeom>
          <a:noFill/>
        </p:spPr>
        <p:txBody>
          <a:bodyPr wrap="square" rtlCol="0">
            <a:spAutoFit/>
          </a:bodyPr>
          <a:lstStyle/>
          <a:p>
            <a:r>
              <a:rPr lang="en-US" sz="2400" b="1" dirty="0" smtClean="0"/>
              <a:t>Forth factor : from TVET concept to TVSD concept </a:t>
            </a:r>
            <a:endParaRPr lang="fr-FR"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0"/>
            <a:ext cx="7920880" cy="936105"/>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
            </a:r>
            <a:br>
              <a:rPr lang="en-US" sz="2400" b="1" dirty="0" smtClean="0">
                <a:solidFill>
                  <a:srgbClr val="C00000"/>
                </a:solidFill>
              </a:rPr>
            </a:br>
            <a:r>
              <a:rPr lang="en-US" sz="2400" b="1" dirty="0" smtClean="0">
                <a:solidFill>
                  <a:srgbClr val="C00000"/>
                </a:solidFill>
              </a:rPr>
              <a:t>A historical brief reminder: the appearance of the concept of informal sector  as category of the labor market</a:t>
            </a:r>
            <a:br>
              <a:rPr lang="en-US" sz="2400" b="1" dirty="0" smtClean="0">
                <a:solidFill>
                  <a:srgbClr val="C00000"/>
                </a:solidFill>
              </a:rPr>
            </a:br>
            <a:endParaRPr lang="en-US" sz="2400" b="1" dirty="0"/>
          </a:p>
        </p:txBody>
      </p:sp>
      <p:sp>
        <p:nvSpPr>
          <p:cNvPr id="3" name="Sous-titre 2"/>
          <p:cNvSpPr>
            <a:spLocks noGrp="1"/>
          </p:cNvSpPr>
          <p:nvPr>
            <p:ph type="subTitle" idx="1"/>
          </p:nvPr>
        </p:nvSpPr>
        <p:spPr>
          <a:xfrm>
            <a:off x="611560" y="1196752"/>
            <a:ext cx="7992888" cy="5112568"/>
          </a:xfrm>
        </p:spPr>
        <p:txBody>
          <a:bodyPr>
            <a:noAutofit/>
          </a:bodyPr>
          <a:lstStyle/>
          <a:p>
            <a:pPr algn="just">
              <a:buFont typeface="Arial" pitchFamily="34" charset="0"/>
              <a:buChar char="•"/>
            </a:pPr>
            <a:r>
              <a:rPr lang="en-US" sz="2500" dirty="0" smtClean="0">
                <a:solidFill>
                  <a:schemeClr val="tx1"/>
                </a:solidFill>
              </a:rPr>
              <a:t> The term " informal sector “ (IS)  was used for the first time in the ILO report on employment in Kenya ( 1972 ) as a major category for the analysis of the labor markets in developing countries</a:t>
            </a:r>
          </a:p>
          <a:p>
            <a:pPr algn="just">
              <a:buFont typeface="Arial" pitchFamily="34" charset="0"/>
              <a:buChar char="•"/>
            </a:pPr>
            <a:r>
              <a:rPr lang="en-US" sz="2500" dirty="0" smtClean="0">
                <a:solidFill>
                  <a:schemeClr val="tx1"/>
                </a:solidFill>
              </a:rPr>
              <a:t> The report explained that the IS (development of self employment or independent employment outside the frame of the public and private enterprises) had prevented that the lack of job creation in the modern sector causes an unbearable increase of  unemployment</a:t>
            </a:r>
          </a:p>
          <a:p>
            <a:pPr algn="just">
              <a:buFont typeface="Arial" pitchFamily="34" charset="0"/>
              <a:buChar char="•"/>
            </a:pPr>
            <a:r>
              <a:rPr lang="en-US" sz="2500" dirty="0" smtClean="0">
                <a:solidFill>
                  <a:schemeClr val="tx1"/>
                </a:solidFill>
              </a:rPr>
              <a:t> From the beginning one of the seven criteria defining the informal sector concerned the acquisition of skills outside the formal school system</a:t>
            </a:r>
            <a:endParaRPr lang="en-US" sz="2500" dirty="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3</a:t>
            </a:fld>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9512" y="188640"/>
            <a:ext cx="8784976" cy="792088"/>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The efficiency factors of the training system</a:t>
            </a:r>
            <a:endParaRPr lang="fr-FR" sz="3200" b="1" dirty="0" smtClean="0">
              <a:solidFill>
                <a:srgbClr val="C00000"/>
              </a:solidFill>
            </a:endParaRPr>
          </a:p>
        </p:txBody>
      </p:sp>
      <p:sp>
        <p:nvSpPr>
          <p:cNvPr id="4" name="Rectangle 3"/>
          <p:cNvSpPr>
            <a:spLocks noGrp="1"/>
          </p:cNvSpPr>
          <p:nvPr>
            <p:ph type="subTitle" idx="1"/>
          </p:nvPr>
        </p:nvSpPr>
        <p:spPr>
          <a:xfrm>
            <a:off x="467544" y="1772816"/>
            <a:ext cx="8136706" cy="4535909"/>
          </a:xfrm>
        </p:spPr>
        <p:txBody>
          <a:bodyPr/>
          <a:lstStyle/>
          <a:p>
            <a:pPr algn="l">
              <a:defRPr/>
            </a:pPr>
            <a:endParaRPr lang="fr-FR" sz="1800" dirty="0" smtClean="0">
              <a:solidFill>
                <a:schemeClr val="tx1"/>
              </a:solidFill>
            </a:endParaRPr>
          </a:p>
          <a:p>
            <a:pPr algn="l">
              <a:buFont typeface="Arial" pitchFamily="34" charset="0"/>
              <a:buChar char="•"/>
              <a:defRPr/>
            </a:pPr>
            <a:endParaRPr lang="fr-FR" sz="1800" dirty="0" smtClean="0">
              <a:solidFill>
                <a:schemeClr val="tx1"/>
              </a:solidFill>
            </a:endParaRPr>
          </a:p>
          <a:p>
            <a:pPr marL="319088" indent="-319088" algn="l" eaLnBrk="1" hangingPunct="1">
              <a:defRPr/>
            </a:pPr>
            <a:endParaRPr lang="en-US" sz="2000" dirty="0" smtClean="0"/>
          </a:p>
        </p:txBody>
      </p:sp>
      <p:sp>
        <p:nvSpPr>
          <p:cNvPr id="7" name="Espace réservé du pied de page 6"/>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8" name="ZoneTexte 7"/>
          <p:cNvSpPr txBox="1"/>
          <p:nvPr/>
        </p:nvSpPr>
        <p:spPr>
          <a:xfrm>
            <a:off x="179512" y="980728"/>
            <a:ext cx="8964488" cy="461665"/>
          </a:xfrm>
          <a:prstGeom prst="rect">
            <a:avLst/>
          </a:prstGeom>
          <a:noFill/>
        </p:spPr>
        <p:txBody>
          <a:bodyPr wrap="square" rtlCol="0">
            <a:spAutoFit/>
          </a:bodyPr>
          <a:lstStyle/>
          <a:p>
            <a:r>
              <a:rPr lang="en-US" sz="2400" b="1" dirty="0" smtClean="0"/>
              <a:t>Fifth factor: investing in an efficient and sustainable TVSD</a:t>
            </a:r>
            <a:endParaRPr lang="fr-FR" sz="2400" b="1" dirty="0"/>
          </a:p>
        </p:txBody>
      </p:sp>
      <p:sp>
        <p:nvSpPr>
          <p:cNvPr id="9" name="ZoneTexte 8"/>
          <p:cNvSpPr txBox="1"/>
          <p:nvPr/>
        </p:nvSpPr>
        <p:spPr>
          <a:xfrm>
            <a:off x="251520" y="1484784"/>
            <a:ext cx="8892480" cy="5309146"/>
          </a:xfrm>
          <a:prstGeom prst="rect">
            <a:avLst/>
          </a:prstGeom>
          <a:noFill/>
        </p:spPr>
        <p:txBody>
          <a:bodyPr wrap="square" rtlCol="0">
            <a:spAutoFit/>
          </a:bodyPr>
          <a:lstStyle/>
          <a:p>
            <a:pPr>
              <a:buFont typeface="Arial" pitchFamily="34" charset="0"/>
              <a:buChar char="•"/>
            </a:pPr>
            <a:r>
              <a:rPr lang="fr-FR" sz="2400" dirty="0" smtClean="0"/>
              <a:t> </a:t>
            </a:r>
            <a:r>
              <a:rPr lang="en-US" sz="2400" dirty="0" smtClean="0"/>
              <a:t>All the public financial means go currently to the center based TVET</a:t>
            </a:r>
          </a:p>
          <a:p>
            <a:pPr>
              <a:buFont typeface="Arial" pitchFamily="34" charset="0"/>
              <a:buChar char="•"/>
            </a:pPr>
            <a:r>
              <a:rPr lang="en-US" sz="2400" dirty="0" smtClean="0"/>
              <a:t> They are attributed most of the time without any reference to the unit cost of the financed scheme and to the external efficiency of it</a:t>
            </a:r>
          </a:p>
          <a:p>
            <a:pPr>
              <a:buFont typeface="Arial" pitchFamily="34" charset="0"/>
              <a:buChar char="•"/>
            </a:pPr>
            <a:r>
              <a:rPr lang="en-US" sz="2400" dirty="0" smtClean="0"/>
              <a:t>  The informal sector trains young people and adults and get them to the labor market with unit costs unaffordable by formal training</a:t>
            </a:r>
          </a:p>
          <a:p>
            <a:pPr>
              <a:buFont typeface="Arial" pitchFamily="34" charset="0"/>
              <a:buChar char="•"/>
            </a:pPr>
            <a:r>
              <a:rPr lang="en-US" sz="2400" dirty="0" smtClean="0"/>
              <a:t>  A public co-financing would allow at lowest cost:</a:t>
            </a:r>
          </a:p>
          <a:p>
            <a:pPr lvl="1">
              <a:buFont typeface="Arial" pitchFamily="34" charset="0"/>
              <a:buChar char="•"/>
            </a:pPr>
            <a:r>
              <a:rPr lang="en-US" sz="2400" dirty="0" smtClean="0"/>
              <a:t> </a:t>
            </a:r>
            <a:r>
              <a:rPr lang="en-US" sz="2100" dirty="0" smtClean="0"/>
              <a:t>to raise the level of qualification of masters and trainers of the informal sector </a:t>
            </a:r>
          </a:p>
          <a:p>
            <a:pPr lvl="1">
              <a:buFont typeface="Arial" pitchFamily="34" charset="0"/>
              <a:buChar char="•"/>
            </a:pPr>
            <a:r>
              <a:rPr lang="en-US" sz="2100" dirty="0" smtClean="0"/>
              <a:t> to raise  the level of training of the apprentices and of the family employees </a:t>
            </a:r>
          </a:p>
          <a:p>
            <a:pPr lvl="1">
              <a:buFont typeface="Arial" pitchFamily="34" charset="0"/>
              <a:buChar char="•"/>
            </a:pPr>
            <a:r>
              <a:rPr lang="en-US" sz="2100" dirty="0" smtClean="0"/>
              <a:t> to develop more efficient schemes of apprenticeship and dual training in partnership with the training centers </a:t>
            </a:r>
          </a:p>
          <a:p>
            <a:pPr lvl="1">
              <a:buFont typeface="Arial" pitchFamily="34" charset="0"/>
              <a:buChar char="•"/>
            </a:pPr>
            <a:r>
              <a:rPr lang="en-US" sz="2100" dirty="0" smtClean="0"/>
              <a:t> to train the  business owners  in the domains of  management, innovation and  entrepreneurship</a:t>
            </a:r>
            <a:endParaRPr lang="fr-FR" sz="2100" dirty="0" smtClean="0"/>
          </a:p>
          <a:p>
            <a:pPr>
              <a:buFont typeface="Arial" pitchFamily="34" charset="0"/>
              <a:buChar char="•"/>
            </a:pPr>
            <a:endParaRPr lang="fr-FR" sz="2400" dirty="0"/>
          </a:p>
        </p:txBody>
      </p:sp>
      <p:sp>
        <p:nvSpPr>
          <p:cNvPr id="10" name="Espace réservé du numéro de diapositive 9"/>
          <p:cNvSpPr>
            <a:spLocks noGrp="1"/>
          </p:cNvSpPr>
          <p:nvPr>
            <p:ph type="sldNum" sz="quarter" idx="12"/>
          </p:nvPr>
        </p:nvSpPr>
        <p:spPr/>
        <p:txBody>
          <a:bodyPr/>
          <a:lstStyle/>
          <a:p>
            <a:fld id="{AEFE31A7-9ACB-4668-AD8D-6D639CC1C479}" type="slidenum">
              <a:rPr lang="fr-FR" smtClean="0"/>
              <a:pPr/>
              <a:t>30</a:t>
            </a:fld>
            <a:endParaRPr lang="fr-F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88640"/>
            <a:ext cx="9036496" cy="720080"/>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The efficiency factors of the training system</a:t>
            </a:r>
            <a:endParaRPr lang="en-US" sz="3200" b="1" dirty="0">
              <a:solidFill>
                <a:srgbClr val="C00000"/>
              </a:solidFill>
            </a:endParaRPr>
          </a:p>
        </p:txBody>
      </p:sp>
      <p:sp>
        <p:nvSpPr>
          <p:cNvPr id="4" name="Rectangle 3"/>
          <p:cNvSpPr>
            <a:spLocks noGrp="1"/>
          </p:cNvSpPr>
          <p:nvPr>
            <p:ph type="subTitle" idx="1"/>
          </p:nvPr>
        </p:nvSpPr>
        <p:spPr>
          <a:xfrm>
            <a:off x="467544" y="1484784"/>
            <a:ext cx="8136706" cy="4823941"/>
          </a:xfrm>
        </p:spPr>
        <p:txBody>
          <a:bodyPr/>
          <a:lstStyle/>
          <a:p>
            <a:pPr>
              <a:defRPr/>
            </a:pPr>
            <a:endParaRPr lang="en-US" sz="1800" smtClean="0">
              <a:solidFill>
                <a:schemeClr val="tx1"/>
              </a:solidFill>
            </a:endParaRPr>
          </a:p>
          <a:p>
            <a:pPr>
              <a:defRPr/>
            </a:pPr>
            <a:endParaRPr lang="en-US" sz="1800" smtClean="0">
              <a:solidFill>
                <a:schemeClr val="tx1"/>
              </a:solidFill>
            </a:endParaRPr>
          </a:p>
          <a:p>
            <a:pPr marL="319088" indent="-319088" algn="just" eaLnBrk="1" hangingPunct="1">
              <a:defRPr/>
            </a:pPr>
            <a:endParaRPr lang="en-US" sz="2000" smtClean="0"/>
          </a:p>
        </p:txBody>
      </p:sp>
      <p:graphicFrame>
        <p:nvGraphicFramePr>
          <p:cNvPr id="6" name="Tableau 5"/>
          <p:cNvGraphicFramePr>
            <a:graphicFrameLocks noGrp="1"/>
          </p:cNvGraphicFramePr>
          <p:nvPr>
            <p:extLst>
              <p:ext uri="{D42A27DB-BD31-4B8C-83A1-F6EECF244321}">
                <p14:modId xmlns:p14="http://schemas.microsoft.com/office/powerpoint/2010/main" val="471893489"/>
              </p:ext>
            </p:extLst>
          </p:nvPr>
        </p:nvGraphicFramePr>
        <p:xfrm>
          <a:off x="0" y="1484784"/>
          <a:ext cx="9144000" cy="5087105"/>
        </p:xfrm>
        <a:graphic>
          <a:graphicData uri="http://schemas.openxmlformats.org/drawingml/2006/table">
            <a:tbl>
              <a:tblPr firstRow="1" bandRow="1">
                <a:tableStyleId>{93296810-A885-4BE3-A3E7-6D5BEEA58F35}</a:tableStyleId>
              </a:tblPr>
              <a:tblGrid>
                <a:gridCol w="1813684"/>
                <a:gridCol w="1234316"/>
                <a:gridCol w="1524000"/>
                <a:gridCol w="1524000"/>
                <a:gridCol w="1524000"/>
                <a:gridCol w="1524000"/>
              </a:tblGrid>
              <a:tr h="1340521">
                <a:tc>
                  <a:txBody>
                    <a:bodyPr/>
                    <a:lstStyle/>
                    <a:p>
                      <a:pPr algn="ctr"/>
                      <a:r>
                        <a:rPr lang="fr-FR" sz="2000" dirty="0" smtClean="0">
                          <a:solidFill>
                            <a:schemeClr val="tx1"/>
                          </a:solidFill>
                        </a:rPr>
                        <a:t>Types of</a:t>
                      </a:r>
                      <a:r>
                        <a:rPr lang="fr-FR" sz="2000" baseline="0" dirty="0" smtClean="0">
                          <a:solidFill>
                            <a:schemeClr val="tx1"/>
                          </a:solidFill>
                        </a:rPr>
                        <a:t> </a:t>
                      </a:r>
                      <a:r>
                        <a:rPr lang="fr-FR" sz="2000" baseline="0" dirty="0" err="1" smtClean="0">
                          <a:solidFill>
                            <a:schemeClr val="tx1"/>
                          </a:solidFill>
                        </a:rPr>
                        <a:t>schemes</a:t>
                      </a:r>
                      <a:endParaRPr lang="fr-FR" sz="2000" dirty="0">
                        <a:solidFill>
                          <a:schemeClr val="tx1"/>
                        </a:solidFill>
                      </a:endParaRPr>
                    </a:p>
                  </a:txBody>
                  <a:tcPr anchor="ctr"/>
                </a:tc>
                <a:tc>
                  <a:txBody>
                    <a:bodyPr/>
                    <a:lstStyle/>
                    <a:p>
                      <a:pPr algn="ctr"/>
                      <a:r>
                        <a:rPr lang="fr-FR" sz="2000" dirty="0" smtClean="0">
                          <a:solidFill>
                            <a:schemeClr val="tx1"/>
                          </a:solidFill>
                        </a:rPr>
                        <a:t>Running</a:t>
                      </a:r>
                      <a:r>
                        <a:rPr lang="fr-FR" sz="2000" baseline="0" dirty="0" smtClean="0">
                          <a:solidFill>
                            <a:schemeClr val="tx1"/>
                          </a:solidFill>
                        </a:rPr>
                        <a:t> </a:t>
                      </a:r>
                      <a:r>
                        <a:rPr lang="fr-FR" sz="2000" baseline="0" dirty="0" err="1" smtClean="0">
                          <a:solidFill>
                            <a:schemeClr val="tx1"/>
                          </a:solidFill>
                        </a:rPr>
                        <a:t>costs</a:t>
                      </a:r>
                      <a:endParaRPr lang="fr-FR" sz="2000" dirty="0">
                        <a:solidFill>
                          <a:schemeClr val="tx1"/>
                        </a:solidFill>
                      </a:endParaRPr>
                    </a:p>
                  </a:txBody>
                  <a:tcPr anchor="ctr"/>
                </a:tc>
                <a:tc>
                  <a:txBody>
                    <a:bodyPr/>
                    <a:lstStyle/>
                    <a:p>
                      <a:pPr algn="ctr"/>
                      <a:r>
                        <a:rPr lang="fr-FR" sz="2000" dirty="0" smtClean="0">
                          <a:solidFill>
                            <a:schemeClr val="tx1"/>
                          </a:solidFill>
                        </a:rPr>
                        <a:t>Tangible</a:t>
                      </a:r>
                      <a:r>
                        <a:rPr lang="fr-FR" sz="2000" baseline="0" dirty="0" smtClean="0">
                          <a:solidFill>
                            <a:schemeClr val="tx1"/>
                          </a:solidFill>
                        </a:rPr>
                        <a:t> </a:t>
                      </a:r>
                      <a:r>
                        <a:rPr lang="fr-FR" sz="2000" baseline="0" dirty="0" err="1" smtClean="0">
                          <a:solidFill>
                            <a:schemeClr val="tx1"/>
                          </a:solidFill>
                        </a:rPr>
                        <a:t>investment</a:t>
                      </a:r>
                      <a:r>
                        <a:rPr lang="fr-FR" sz="2000" baseline="0" dirty="0" smtClean="0">
                          <a:solidFill>
                            <a:schemeClr val="tx1"/>
                          </a:solidFill>
                        </a:rPr>
                        <a:t> </a:t>
                      </a:r>
                      <a:r>
                        <a:rPr lang="fr-FR" sz="2000" baseline="0" dirty="0" err="1" smtClean="0">
                          <a:solidFill>
                            <a:schemeClr val="tx1"/>
                          </a:solidFill>
                        </a:rPr>
                        <a:t>costs</a:t>
                      </a:r>
                      <a:endParaRPr lang="fr-FR" sz="2000" dirty="0">
                        <a:solidFill>
                          <a:schemeClr val="tx1"/>
                        </a:solidFill>
                      </a:endParaRPr>
                    </a:p>
                  </a:txBody>
                  <a:tcPr anchor="ctr"/>
                </a:tc>
                <a:tc>
                  <a:txBody>
                    <a:bodyPr/>
                    <a:lstStyle/>
                    <a:p>
                      <a:pPr algn="ctr"/>
                      <a:r>
                        <a:rPr lang="fr-FR" sz="2000" dirty="0" smtClean="0">
                          <a:solidFill>
                            <a:schemeClr val="tx1"/>
                          </a:solidFill>
                        </a:rPr>
                        <a:t>Intangible</a:t>
                      </a:r>
                      <a:r>
                        <a:rPr lang="fr-FR" sz="2000" baseline="0" dirty="0" smtClean="0">
                          <a:solidFill>
                            <a:schemeClr val="tx1"/>
                          </a:solidFill>
                        </a:rPr>
                        <a:t> </a:t>
                      </a:r>
                      <a:r>
                        <a:rPr lang="fr-FR" sz="2000" baseline="0" dirty="0" err="1" smtClean="0">
                          <a:solidFill>
                            <a:schemeClr val="tx1"/>
                          </a:solidFill>
                        </a:rPr>
                        <a:t>investment</a:t>
                      </a:r>
                      <a:r>
                        <a:rPr lang="fr-FR" sz="2000" baseline="0" dirty="0" smtClean="0">
                          <a:solidFill>
                            <a:schemeClr val="tx1"/>
                          </a:solidFill>
                        </a:rPr>
                        <a:t> </a:t>
                      </a:r>
                      <a:r>
                        <a:rPr lang="fr-FR" sz="2000" baseline="0" dirty="0" err="1" smtClean="0">
                          <a:solidFill>
                            <a:schemeClr val="tx1"/>
                          </a:solidFill>
                        </a:rPr>
                        <a:t>costs</a:t>
                      </a:r>
                      <a:endParaRPr lang="fr-FR" sz="2000" dirty="0">
                        <a:solidFill>
                          <a:schemeClr val="tx1"/>
                        </a:solidFill>
                      </a:endParaRPr>
                    </a:p>
                  </a:txBody>
                  <a:tcPr anchor="ctr"/>
                </a:tc>
                <a:tc>
                  <a:txBody>
                    <a:bodyPr/>
                    <a:lstStyle/>
                    <a:p>
                      <a:pPr algn="ctr"/>
                      <a:r>
                        <a:rPr lang="fr-FR" sz="2000" dirty="0" err="1" smtClean="0">
                          <a:solidFill>
                            <a:schemeClr val="tx1"/>
                          </a:solidFill>
                        </a:rPr>
                        <a:t>Employment</a:t>
                      </a:r>
                      <a:r>
                        <a:rPr lang="fr-FR" sz="2000" baseline="0" dirty="0" smtClean="0">
                          <a:solidFill>
                            <a:schemeClr val="tx1"/>
                          </a:solidFill>
                        </a:rPr>
                        <a:t> </a:t>
                      </a:r>
                      <a:r>
                        <a:rPr lang="fr-FR" sz="2000" baseline="0" dirty="0" err="1" smtClean="0">
                          <a:solidFill>
                            <a:schemeClr val="tx1"/>
                          </a:solidFill>
                        </a:rPr>
                        <a:t>follow</a:t>
                      </a:r>
                      <a:r>
                        <a:rPr lang="fr-FR" sz="2000" baseline="0" dirty="0" smtClean="0">
                          <a:solidFill>
                            <a:schemeClr val="tx1"/>
                          </a:solidFill>
                        </a:rPr>
                        <a:t> up </a:t>
                      </a:r>
                      <a:r>
                        <a:rPr lang="fr-FR" sz="2000" baseline="0" dirty="0" err="1" smtClean="0">
                          <a:solidFill>
                            <a:schemeClr val="tx1"/>
                          </a:solidFill>
                        </a:rPr>
                        <a:t>costs</a:t>
                      </a:r>
                      <a:endParaRPr lang="fr-FR" sz="2000" dirty="0">
                        <a:solidFill>
                          <a:schemeClr val="tx1"/>
                        </a:solidFill>
                      </a:endParaRPr>
                    </a:p>
                  </a:txBody>
                  <a:tcPr anchor="ctr"/>
                </a:tc>
                <a:tc>
                  <a:txBody>
                    <a:bodyPr/>
                    <a:lstStyle/>
                    <a:p>
                      <a:pPr algn="ctr"/>
                      <a:r>
                        <a:rPr lang="fr-FR" sz="1900" baseline="0" dirty="0" smtClean="0">
                          <a:solidFill>
                            <a:schemeClr val="tx1"/>
                          </a:solidFill>
                        </a:rPr>
                        <a:t>Relevance = </a:t>
                      </a:r>
                      <a:r>
                        <a:rPr lang="fr-FR" sz="1900" baseline="0" dirty="0" err="1" smtClean="0">
                          <a:solidFill>
                            <a:schemeClr val="tx1"/>
                          </a:solidFill>
                        </a:rPr>
                        <a:t>efficiency</a:t>
                      </a:r>
                      <a:r>
                        <a:rPr lang="fr-FR" sz="1900" baseline="0" dirty="0" smtClean="0">
                          <a:solidFill>
                            <a:schemeClr val="tx1"/>
                          </a:solidFill>
                        </a:rPr>
                        <a:t>  +</a:t>
                      </a:r>
                    </a:p>
                    <a:p>
                      <a:pPr algn="ctr"/>
                      <a:r>
                        <a:rPr lang="fr-FR" sz="1900" baseline="0" dirty="0" err="1" smtClean="0">
                          <a:solidFill>
                            <a:schemeClr val="tx1"/>
                          </a:solidFill>
                        </a:rPr>
                        <a:t>sustainability</a:t>
                      </a:r>
                      <a:endParaRPr lang="fr-FR" sz="1900" baseline="0" dirty="0" smtClean="0">
                        <a:solidFill>
                          <a:schemeClr val="tx1"/>
                        </a:solidFill>
                      </a:endParaRPr>
                    </a:p>
                    <a:p>
                      <a:pPr algn="ctr"/>
                      <a:endParaRPr lang="fr-FR" sz="2000" dirty="0">
                        <a:solidFill>
                          <a:schemeClr val="tx1"/>
                        </a:solidFill>
                      </a:endParaRPr>
                    </a:p>
                  </a:txBody>
                  <a:tcPr anchor="ctr"/>
                </a:tc>
              </a:tr>
              <a:tr h="1134287">
                <a:tc>
                  <a:txBody>
                    <a:bodyPr/>
                    <a:lstStyle/>
                    <a:p>
                      <a:pPr algn="ctr"/>
                      <a:r>
                        <a:rPr lang="fr-FR" sz="2000" dirty="0" smtClean="0"/>
                        <a:t>Center</a:t>
                      </a:r>
                      <a:r>
                        <a:rPr lang="fr-FR" sz="2000" baseline="0" dirty="0" smtClean="0"/>
                        <a:t>-</a:t>
                      </a:r>
                      <a:r>
                        <a:rPr lang="fr-FR" sz="2000" baseline="0" dirty="0" err="1" smtClean="0"/>
                        <a:t>based</a:t>
                      </a:r>
                      <a:r>
                        <a:rPr lang="fr-FR" sz="2000" baseline="0" dirty="0" smtClean="0"/>
                        <a:t> training</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baseline="0" dirty="0" err="1" smtClean="0"/>
                        <a:t>Weak</a:t>
                      </a:r>
                      <a:r>
                        <a:rPr lang="fr-FR" sz="2000" baseline="0" dirty="0" smtClean="0"/>
                        <a:t> or </a:t>
                      </a:r>
                      <a:r>
                        <a:rPr lang="fr-FR" sz="2000" baseline="0" dirty="0" err="1" smtClean="0"/>
                        <a:t>very</a:t>
                      </a:r>
                      <a:r>
                        <a:rPr lang="fr-FR" sz="2000" baseline="0" dirty="0" smtClean="0"/>
                        <a:t> </a:t>
                      </a:r>
                      <a:r>
                        <a:rPr lang="fr-FR" sz="2000" baseline="0" dirty="0" err="1" smtClean="0"/>
                        <a:t>weak</a:t>
                      </a:r>
                      <a:endParaRPr lang="fr-FR" sz="2000" dirty="0"/>
                    </a:p>
                  </a:txBody>
                  <a:tcPr anchor="ctr"/>
                </a:tc>
              </a:tr>
              <a:tr h="1134287">
                <a:tc>
                  <a:txBody>
                    <a:bodyPr/>
                    <a:lstStyle/>
                    <a:p>
                      <a:pPr algn="ctr"/>
                      <a:r>
                        <a:rPr lang="fr-FR" sz="2000" dirty="0" err="1" smtClean="0"/>
                        <a:t>Apprenticeship</a:t>
                      </a:r>
                      <a:r>
                        <a:rPr lang="fr-FR" sz="2000" baseline="0" dirty="0" smtClean="0"/>
                        <a:t> /dual training</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err="1" smtClean="0"/>
                        <a:t>Strong</a:t>
                      </a:r>
                      <a:endParaRPr lang="fr-FR" sz="2000" dirty="0"/>
                    </a:p>
                  </a:txBody>
                  <a:tcPr anchor="ctr"/>
                </a:tc>
              </a:tr>
              <a:tr h="1478010">
                <a:tc>
                  <a:txBody>
                    <a:bodyPr/>
                    <a:lstStyle/>
                    <a:p>
                      <a:pPr algn="ctr"/>
                      <a:r>
                        <a:rPr lang="fr-FR" sz="2000" dirty="0" smtClean="0"/>
                        <a:t>Learning</a:t>
                      </a:r>
                      <a:r>
                        <a:rPr lang="fr-FR" sz="2000" baseline="0" dirty="0" smtClean="0"/>
                        <a:t> </a:t>
                      </a:r>
                      <a:r>
                        <a:rPr lang="fr-FR" sz="2000" baseline="0" dirty="0" err="1" smtClean="0"/>
                        <a:t>at</a:t>
                      </a:r>
                      <a:r>
                        <a:rPr lang="fr-FR" sz="2000" baseline="0" dirty="0" smtClean="0"/>
                        <a:t> the </a:t>
                      </a:r>
                      <a:r>
                        <a:rPr lang="fr-FR" sz="2000" baseline="0" dirty="0" err="1" smtClean="0"/>
                        <a:t>workplace</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smtClean="0"/>
                        <a:t>+</a:t>
                      </a:r>
                      <a:endParaRPr lang="fr-FR" sz="2000" dirty="0"/>
                    </a:p>
                  </a:txBody>
                  <a:tcPr anchor="ctr"/>
                </a:tc>
                <a:tc>
                  <a:txBody>
                    <a:bodyPr/>
                    <a:lstStyle/>
                    <a:p>
                      <a:pPr algn="ctr"/>
                      <a:r>
                        <a:rPr lang="fr-FR" sz="2000" dirty="0" err="1" smtClean="0"/>
                        <a:t>Strong</a:t>
                      </a:r>
                      <a:endParaRPr lang="fr-FR" sz="2000" dirty="0"/>
                    </a:p>
                  </a:txBody>
                  <a:tcPr anchor="ctr"/>
                </a:tc>
              </a:tr>
            </a:tbl>
          </a:graphicData>
        </a:graphic>
      </p:graphicFrame>
      <p:sp>
        <p:nvSpPr>
          <p:cNvPr id="7" name="Espace réservé du pied de page 6"/>
          <p:cNvSpPr>
            <a:spLocks noGrp="1"/>
          </p:cNvSpPr>
          <p:nvPr>
            <p:ph type="ftr" sz="quarter" idx="11"/>
          </p:nvPr>
        </p:nvSpPr>
        <p:spPr/>
        <p:txBody>
          <a:bodyPr/>
          <a:lstStyle/>
          <a:p>
            <a:r>
              <a:rPr lang="en-US" smtClean="0"/>
              <a:t>Richard Walther, Workshop on the Informal Economy, Brussels, 25-27 June 2012</a:t>
            </a:r>
            <a:endParaRPr lang="en-US"/>
          </a:p>
        </p:txBody>
      </p:sp>
      <p:sp>
        <p:nvSpPr>
          <p:cNvPr id="8" name="Espace réservé du numéro de diapositive 7"/>
          <p:cNvSpPr>
            <a:spLocks noGrp="1"/>
          </p:cNvSpPr>
          <p:nvPr>
            <p:ph type="sldNum" sz="quarter" idx="12"/>
          </p:nvPr>
        </p:nvSpPr>
        <p:spPr/>
        <p:txBody>
          <a:bodyPr/>
          <a:lstStyle/>
          <a:p>
            <a:fld id="{AEFE31A7-9ACB-4668-AD8D-6D639CC1C479}" type="slidenum">
              <a:rPr lang="fr-FR" smtClean="0"/>
              <a:pPr/>
              <a:t>31</a:t>
            </a:fld>
            <a:endParaRPr lang="fr-FR"/>
          </a:p>
        </p:txBody>
      </p:sp>
      <p:sp>
        <p:nvSpPr>
          <p:cNvPr id="11" name="ZoneTexte 10"/>
          <p:cNvSpPr txBox="1"/>
          <p:nvPr/>
        </p:nvSpPr>
        <p:spPr>
          <a:xfrm>
            <a:off x="395536" y="980729"/>
            <a:ext cx="7920880" cy="738664"/>
          </a:xfrm>
          <a:prstGeom prst="rect">
            <a:avLst/>
          </a:prstGeom>
          <a:noFill/>
        </p:spPr>
        <p:txBody>
          <a:bodyPr wrap="square" rtlCol="0">
            <a:spAutoFit/>
          </a:bodyPr>
          <a:lstStyle/>
          <a:p>
            <a:r>
              <a:rPr lang="en-US" sz="2400" b="1" dirty="0" smtClean="0"/>
              <a:t>Fifth factor: investing in an efficient and sustainable TVSD</a:t>
            </a:r>
          </a:p>
          <a:p>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1"/>
            <a:ext cx="8136904" cy="720080"/>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Conclusion</a:t>
            </a:r>
            <a:endParaRPr lang="en-US" sz="3200" b="1" dirty="0">
              <a:solidFill>
                <a:srgbClr val="C00000"/>
              </a:solidFill>
            </a:endParaRPr>
          </a:p>
        </p:txBody>
      </p:sp>
      <p:sp>
        <p:nvSpPr>
          <p:cNvPr id="3" name="Sous-titre 2"/>
          <p:cNvSpPr>
            <a:spLocks noGrp="1"/>
          </p:cNvSpPr>
          <p:nvPr>
            <p:ph type="subTitle" idx="1"/>
          </p:nvPr>
        </p:nvSpPr>
        <p:spPr>
          <a:xfrm>
            <a:off x="611560" y="908720"/>
            <a:ext cx="7992888" cy="5040560"/>
          </a:xfrm>
        </p:spPr>
        <p:txBody>
          <a:bodyPr>
            <a:noAutofit/>
          </a:bodyPr>
          <a:lstStyle/>
          <a:p>
            <a:pPr algn="just">
              <a:buFont typeface="Arial" pitchFamily="34" charset="0"/>
              <a:buChar char="•"/>
            </a:pPr>
            <a:r>
              <a:rPr lang="fr-FR" sz="2400" dirty="0" smtClean="0">
                <a:solidFill>
                  <a:schemeClr val="tx1"/>
                </a:solidFill>
              </a:rPr>
              <a:t> </a:t>
            </a:r>
            <a:r>
              <a:rPr lang="en-US" sz="2400" dirty="0" smtClean="0">
                <a:solidFill>
                  <a:schemeClr val="tx1"/>
                </a:solidFill>
              </a:rPr>
              <a:t>The informal economy is strongly integrated in the macroeconomic reality of the developing countries or LIC</a:t>
            </a:r>
          </a:p>
          <a:p>
            <a:pPr algn="just">
              <a:buFont typeface="Arial" pitchFamily="34" charset="0"/>
              <a:buChar char="•"/>
            </a:pPr>
            <a:r>
              <a:rPr lang="en-US" sz="2400" dirty="0" smtClean="0">
                <a:solidFill>
                  <a:schemeClr val="tx1"/>
                </a:solidFill>
              </a:rPr>
              <a:t> It is a major category of the labor market of the young people as the adults working inside</a:t>
            </a:r>
          </a:p>
          <a:p>
            <a:pPr algn="just">
              <a:buFont typeface="Arial" pitchFamily="34" charset="0"/>
              <a:buChar char="•"/>
            </a:pPr>
            <a:r>
              <a:rPr lang="en-US" sz="2400" dirty="0" smtClean="0">
                <a:solidFill>
                  <a:schemeClr val="tx1"/>
                </a:solidFill>
              </a:rPr>
              <a:t> The education and training systems have the capacity to stimulate the economy of self employment, individual and micro enterprises and to increase their productivity and  growth at the condition:</a:t>
            </a:r>
          </a:p>
          <a:p>
            <a:pPr algn="just">
              <a:buFont typeface="Arial" pitchFamily="34" charset="0"/>
              <a:buChar char="•"/>
            </a:pPr>
            <a:r>
              <a:rPr lang="en-US" sz="2400" dirty="0" smtClean="0">
                <a:solidFill>
                  <a:schemeClr val="tx1"/>
                </a:solidFill>
              </a:rPr>
              <a:t> </a:t>
            </a:r>
            <a:r>
              <a:rPr lang="en-US" sz="2000" dirty="0" smtClean="0">
                <a:solidFill>
                  <a:schemeClr val="tx1"/>
                </a:solidFill>
              </a:rPr>
              <a:t>to invest in rising  the education and training level of the young people and the adults of the informal sector and therefore to strengthen its capacity of integrating the technological and professional evolutions </a:t>
            </a:r>
          </a:p>
          <a:p>
            <a:pPr algn="just">
              <a:buFont typeface="Arial" pitchFamily="34" charset="0"/>
              <a:buChar char="•"/>
            </a:pPr>
            <a:r>
              <a:rPr lang="en-US" sz="2000" dirty="0" smtClean="0">
                <a:solidFill>
                  <a:schemeClr val="tx1"/>
                </a:solidFill>
              </a:rPr>
              <a:t>to make a paradigm shift and to take into account, to validate and to certify all the formal, non formal and informal pathways of education and skills development</a:t>
            </a:r>
            <a:endParaRPr lang="fr-FR" sz="20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32</a:t>
            </a:fld>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1"/>
            <a:ext cx="8064896" cy="720080"/>
          </a:xfrm>
        </p:spPr>
        <p:style>
          <a:lnRef idx="1">
            <a:schemeClr val="accent5"/>
          </a:lnRef>
          <a:fillRef idx="2">
            <a:schemeClr val="accent5"/>
          </a:fillRef>
          <a:effectRef idx="1">
            <a:schemeClr val="accent5"/>
          </a:effectRef>
          <a:fontRef idx="minor">
            <a:schemeClr val="dk1"/>
          </a:fontRef>
        </p:style>
        <p:txBody>
          <a:bodyPr>
            <a:noAutofit/>
          </a:bodyPr>
          <a:lstStyle/>
          <a:p>
            <a:r>
              <a:rPr lang="en-US" sz="3200" b="1" dirty="0" smtClean="0">
                <a:solidFill>
                  <a:srgbClr val="C00000"/>
                </a:solidFill>
              </a:rPr>
              <a:t>Conclusion</a:t>
            </a:r>
            <a:endParaRPr lang="en-US" sz="3200" b="1" dirty="0">
              <a:solidFill>
                <a:srgbClr val="C00000"/>
              </a:solidFill>
            </a:endParaRPr>
          </a:p>
        </p:txBody>
      </p:sp>
      <p:sp>
        <p:nvSpPr>
          <p:cNvPr id="3" name="Sous-titre 2"/>
          <p:cNvSpPr>
            <a:spLocks noGrp="1"/>
          </p:cNvSpPr>
          <p:nvPr>
            <p:ph type="subTitle" idx="1"/>
          </p:nvPr>
        </p:nvSpPr>
        <p:spPr>
          <a:xfrm>
            <a:off x="611560" y="1124744"/>
            <a:ext cx="7992888" cy="4824536"/>
          </a:xfrm>
        </p:spPr>
        <p:txBody>
          <a:bodyPr>
            <a:noAutofit/>
          </a:bodyPr>
          <a:lstStyle/>
          <a:p>
            <a:pPr algn="just">
              <a:buFont typeface="Arial" pitchFamily="34" charset="0"/>
              <a:buChar char="•"/>
            </a:pPr>
            <a:r>
              <a:rPr lang="en-US" sz="2400" dirty="0" smtClean="0">
                <a:solidFill>
                  <a:schemeClr val="tx1"/>
                </a:solidFill>
              </a:rPr>
              <a:t>The informal sector offers opportunities and is part of the solution to the problem of employment of the young people in Africa (OECD)</a:t>
            </a:r>
          </a:p>
          <a:p>
            <a:pPr algn="just">
              <a:buFont typeface="Arial" pitchFamily="34" charset="0"/>
              <a:buChar char="•"/>
            </a:pPr>
            <a:r>
              <a:rPr lang="en-US" sz="2400" dirty="0" smtClean="0">
                <a:solidFill>
                  <a:schemeClr val="tx1"/>
                </a:solidFill>
              </a:rPr>
              <a:t> Investing in the education and the training of the young people and the adults working in the informal sector is an essential but not a sufficient factor for stimulating the sector </a:t>
            </a:r>
          </a:p>
          <a:p>
            <a:pPr algn="just">
              <a:buFont typeface="Arial" pitchFamily="34" charset="0"/>
              <a:buChar char="•"/>
            </a:pPr>
            <a:r>
              <a:rPr lang="en-US" sz="2400" dirty="0" smtClean="0">
                <a:solidFill>
                  <a:schemeClr val="tx1"/>
                </a:solidFill>
              </a:rPr>
              <a:t> The family enterprises of the rural and urban economy have a high potential of growth which has to be supported at the economic, institutional and social levels in order to increase their efficiency and help them to create good quality jobs </a:t>
            </a:r>
          </a:p>
          <a:p>
            <a:r>
              <a:rPr lang="en-US" sz="2400" b="1" dirty="0" smtClean="0">
                <a:solidFill>
                  <a:schemeClr val="tx1"/>
                </a:solidFill>
              </a:rPr>
              <a:t>What is at stake is to win the battle against poverty and to promote  an inclusive  and sustainable development</a:t>
            </a:r>
            <a:endParaRPr lang="fr-FR" sz="2400" b="1"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33</a:t>
            </a:fld>
            <a:endParaRPr lang="fr-F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11560" y="908720"/>
            <a:ext cx="7992888" cy="4680520"/>
          </a:xfrm>
        </p:spPr>
        <p:txBody>
          <a:bodyPr>
            <a:normAutofit/>
          </a:bodyPr>
          <a:lstStyle/>
          <a:p>
            <a:pPr algn="just">
              <a:defRPr/>
            </a:pPr>
            <a:endParaRPr lang="fr-FR" sz="2200" dirty="0" smtClean="0">
              <a:solidFill>
                <a:schemeClr val="tx1"/>
              </a:solidFill>
            </a:endParaRPr>
          </a:p>
          <a:p>
            <a:r>
              <a:rPr lang="fr-FR" sz="4800" b="1" dirty="0" smtClean="0">
                <a:solidFill>
                  <a:schemeClr val="tx1"/>
                </a:solidFill>
              </a:rPr>
              <a:t>Merci </a:t>
            </a:r>
          </a:p>
          <a:p>
            <a:endParaRPr lang="fr-FR" sz="4800" dirty="0" smtClean="0">
              <a:solidFill>
                <a:schemeClr val="tx1"/>
              </a:solidFill>
            </a:endParaRPr>
          </a:p>
          <a:p>
            <a:r>
              <a:rPr lang="fr-FR" sz="4800" b="1" dirty="0" err="1" smtClean="0">
                <a:solidFill>
                  <a:schemeClr val="tx1"/>
                </a:solidFill>
              </a:rPr>
              <a:t>Thank</a:t>
            </a:r>
            <a:r>
              <a:rPr lang="fr-FR" sz="4800" b="1" dirty="0" smtClean="0">
                <a:solidFill>
                  <a:schemeClr val="tx1"/>
                </a:solidFill>
              </a:rPr>
              <a:t> </a:t>
            </a:r>
            <a:r>
              <a:rPr lang="fr-FR" sz="4800" b="1" dirty="0" err="1" smtClean="0">
                <a:solidFill>
                  <a:schemeClr val="tx1"/>
                </a:solidFill>
              </a:rPr>
              <a:t>you</a:t>
            </a:r>
            <a:endParaRPr lang="fr-FR" sz="4800" b="1" dirty="0" smtClean="0">
              <a:solidFill>
                <a:schemeClr val="tx1"/>
              </a:solidFill>
            </a:endParaRPr>
          </a:p>
          <a:p>
            <a:endParaRPr lang="fr-FR" sz="48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fr-FR"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34</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0"/>
            <a:ext cx="7920880" cy="936105"/>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
            </a:r>
            <a:br>
              <a:rPr lang="en-US" sz="2400" b="1" dirty="0" smtClean="0">
                <a:solidFill>
                  <a:srgbClr val="C00000"/>
                </a:solidFill>
              </a:rPr>
            </a:br>
            <a:r>
              <a:rPr lang="en-US" sz="2400" b="1" dirty="0" smtClean="0">
                <a:solidFill>
                  <a:srgbClr val="C00000"/>
                </a:solidFill>
              </a:rPr>
              <a:t>A </a:t>
            </a:r>
            <a:r>
              <a:rPr lang="en-US" sz="2400" b="1" dirty="0">
                <a:solidFill>
                  <a:srgbClr val="C00000"/>
                </a:solidFill>
              </a:rPr>
              <a:t>brief historical reminder</a:t>
            </a:r>
            <a:r>
              <a:rPr lang="en-US" sz="2400" b="1" dirty="0" smtClean="0">
                <a:solidFill>
                  <a:srgbClr val="C00000"/>
                </a:solidFill>
              </a:rPr>
              <a:t>: the appearance of the concept of informal sector as being part of the national economy</a:t>
            </a:r>
            <a:br>
              <a:rPr lang="en-US" sz="2400" b="1" dirty="0" smtClean="0">
                <a:solidFill>
                  <a:srgbClr val="C00000"/>
                </a:solidFill>
              </a:rPr>
            </a:br>
            <a:endParaRPr lang="en-US" sz="2400" b="1" dirty="0"/>
          </a:p>
        </p:txBody>
      </p:sp>
      <p:sp>
        <p:nvSpPr>
          <p:cNvPr id="3" name="Sous-titre 2"/>
          <p:cNvSpPr>
            <a:spLocks noGrp="1"/>
          </p:cNvSpPr>
          <p:nvPr>
            <p:ph type="subTitle" idx="1"/>
          </p:nvPr>
        </p:nvSpPr>
        <p:spPr>
          <a:xfrm>
            <a:off x="611560" y="1196752"/>
            <a:ext cx="7992888" cy="5112568"/>
          </a:xfrm>
        </p:spPr>
        <p:txBody>
          <a:bodyPr>
            <a:noAutofit/>
          </a:bodyPr>
          <a:lstStyle/>
          <a:p>
            <a:pPr algn="just">
              <a:buFont typeface="Arial" pitchFamily="34" charset="0"/>
              <a:buChar char="•"/>
            </a:pPr>
            <a:r>
              <a:rPr lang="en-US" sz="2500" dirty="0" smtClean="0">
                <a:solidFill>
                  <a:schemeClr val="tx1"/>
                </a:solidFill>
              </a:rPr>
              <a:t> The conference of the statisticians of 1993 operated a major conceptual change:</a:t>
            </a:r>
          </a:p>
          <a:p>
            <a:pPr lvl="1" algn="just">
              <a:buFont typeface="Arial" pitchFamily="34" charset="0"/>
              <a:buChar char="•"/>
            </a:pPr>
            <a:r>
              <a:rPr lang="en-US" sz="2100" dirty="0" smtClean="0">
                <a:solidFill>
                  <a:schemeClr val="tx1"/>
                </a:solidFill>
              </a:rPr>
              <a:t> </a:t>
            </a:r>
            <a:r>
              <a:rPr lang="en-US" sz="2200" dirty="0" smtClean="0">
                <a:solidFill>
                  <a:schemeClr val="tx1"/>
                </a:solidFill>
              </a:rPr>
              <a:t>it removed the image of IS as being an illegal or underground sector</a:t>
            </a:r>
          </a:p>
          <a:p>
            <a:pPr lvl="1" algn="just">
              <a:buFont typeface="Arial" pitchFamily="34" charset="0"/>
              <a:buChar char="•"/>
            </a:pPr>
            <a:r>
              <a:rPr lang="en-US" sz="2200" dirty="0" smtClean="0">
                <a:solidFill>
                  <a:schemeClr val="tx1"/>
                </a:solidFill>
              </a:rPr>
              <a:t> it divided the IS into agricultural and urban sector</a:t>
            </a:r>
          </a:p>
          <a:p>
            <a:pPr lvl="1" algn="just">
              <a:buFont typeface="Arial" pitchFamily="34" charset="0"/>
              <a:buChar char="•"/>
            </a:pPr>
            <a:r>
              <a:rPr lang="en-US" sz="2200" dirty="0" smtClean="0">
                <a:solidFill>
                  <a:schemeClr val="tx1"/>
                </a:solidFill>
              </a:rPr>
              <a:t> it defined the units of production and service as individual enterprises not separated from the activities of the household and not keeping full sets of accounts allowing them to be distinguished from the households that own them</a:t>
            </a:r>
          </a:p>
          <a:p>
            <a:r>
              <a:rPr lang="en-US" sz="2500" b="1" dirty="0" smtClean="0">
                <a:solidFill>
                  <a:schemeClr val="tx1"/>
                </a:solidFill>
              </a:rPr>
              <a:t>The informal sector became as such a subset within the household sector in national accounts and national surveys on employment</a:t>
            </a:r>
          </a:p>
          <a:p>
            <a:pPr lvl="1" algn="just"/>
            <a:endParaRPr lang="en-US" sz="2100" dirty="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4</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0"/>
            <a:ext cx="7920880" cy="936105"/>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A historical brief reminder:  informal sector or informal economy?</a:t>
            </a:r>
            <a:endParaRPr lang="en-US" sz="2400" b="1" dirty="0"/>
          </a:p>
        </p:txBody>
      </p:sp>
      <p:sp>
        <p:nvSpPr>
          <p:cNvPr id="3" name="Sous-titre 2"/>
          <p:cNvSpPr>
            <a:spLocks noGrp="1"/>
          </p:cNvSpPr>
          <p:nvPr>
            <p:ph type="subTitle" idx="1"/>
          </p:nvPr>
        </p:nvSpPr>
        <p:spPr>
          <a:xfrm>
            <a:off x="611560" y="1196752"/>
            <a:ext cx="7992888" cy="5112568"/>
          </a:xfrm>
        </p:spPr>
        <p:txBody>
          <a:bodyPr>
            <a:noAutofit/>
          </a:bodyPr>
          <a:lstStyle/>
          <a:p>
            <a:r>
              <a:rPr lang="en-US" sz="2500" b="1" dirty="0" smtClean="0">
                <a:solidFill>
                  <a:schemeClr val="tx1"/>
                </a:solidFill>
              </a:rPr>
              <a:t>Resolutions adopted by the International </a:t>
            </a:r>
            <a:r>
              <a:rPr lang="en-US" sz="2500" b="1" dirty="0" err="1" smtClean="0">
                <a:solidFill>
                  <a:schemeClr val="tx1"/>
                </a:solidFill>
              </a:rPr>
              <a:t>Labour</a:t>
            </a:r>
            <a:r>
              <a:rPr lang="en-US" sz="2500" b="1" dirty="0" smtClean="0">
                <a:solidFill>
                  <a:schemeClr val="tx1"/>
                </a:solidFill>
              </a:rPr>
              <a:t> Conference at its 90th Session (2002</a:t>
            </a:r>
            <a:r>
              <a:rPr lang="en-US" sz="2500" dirty="0" smtClean="0">
                <a:solidFill>
                  <a:schemeClr val="tx1"/>
                </a:solidFill>
              </a:rPr>
              <a:t>)</a:t>
            </a:r>
          </a:p>
          <a:p>
            <a:pPr algn="just"/>
            <a:r>
              <a:rPr lang="en-US" sz="2400" dirty="0" smtClean="0">
                <a:solidFill>
                  <a:schemeClr val="tx1"/>
                </a:solidFill>
              </a:rPr>
              <a:t>“The term “informal economy” (IE) is preferable to “informal sector” because the workers and enterprises in question do not fall within any one sector of economic activity, but cut across many sectors”.</a:t>
            </a:r>
          </a:p>
          <a:p>
            <a:pPr algn="just"/>
            <a:r>
              <a:rPr lang="en-US" sz="2500" dirty="0" smtClean="0">
                <a:solidFill>
                  <a:schemeClr val="tx1"/>
                </a:solidFill>
              </a:rPr>
              <a:t>     </a:t>
            </a:r>
            <a:r>
              <a:rPr lang="en-US" sz="2500" b="1" dirty="0" smtClean="0">
                <a:solidFill>
                  <a:schemeClr val="tx1"/>
                </a:solidFill>
              </a:rPr>
              <a:t>Vocational training in the informal sector (AFD 2007)</a:t>
            </a:r>
          </a:p>
          <a:p>
            <a:pPr algn="just"/>
            <a:r>
              <a:rPr lang="en-US" sz="2400" dirty="0" smtClean="0">
                <a:solidFill>
                  <a:schemeClr val="tx1"/>
                </a:solidFill>
              </a:rPr>
              <a:t>“The term of informal sector may continue to be used as far as the statistical definition of the concept  indicates clearly that the informal units of production and service not keeping full sets of accounts find are distributed in the various business sectors ".</a:t>
            </a:r>
            <a:endParaRPr lang="en-US" sz="2400" dirty="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5</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0"/>
            <a:ext cx="7920880" cy="936105"/>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
            </a:r>
            <a:br>
              <a:rPr lang="en-US" sz="2400" b="1" dirty="0" smtClean="0">
                <a:solidFill>
                  <a:srgbClr val="C00000"/>
                </a:solidFill>
              </a:rPr>
            </a:br>
            <a:r>
              <a:rPr lang="en-US" sz="2400" b="1" dirty="0" smtClean="0">
                <a:solidFill>
                  <a:srgbClr val="C00000"/>
                </a:solidFill>
              </a:rPr>
              <a:t>The current context: the main characteristics of the informal rural  economy (WB,2011)</a:t>
            </a:r>
            <a:br>
              <a:rPr lang="en-US" sz="2400" b="1" dirty="0" smtClean="0">
                <a:solidFill>
                  <a:srgbClr val="C00000"/>
                </a:solidFill>
              </a:rPr>
            </a:br>
            <a:endParaRPr lang="en-US" sz="2400" b="1" dirty="0"/>
          </a:p>
        </p:txBody>
      </p:sp>
      <p:sp>
        <p:nvSpPr>
          <p:cNvPr id="3" name="Sous-titre 2"/>
          <p:cNvSpPr>
            <a:spLocks noGrp="1"/>
          </p:cNvSpPr>
          <p:nvPr>
            <p:ph type="subTitle" idx="1"/>
          </p:nvPr>
        </p:nvSpPr>
        <p:spPr>
          <a:xfrm>
            <a:off x="611560" y="1196752"/>
            <a:ext cx="7992888" cy="5112568"/>
          </a:xfrm>
        </p:spPr>
        <p:txBody>
          <a:bodyPr>
            <a:noAutofit/>
          </a:bodyPr>
          <a:lstStyle/>
          <a:p>
            <a:endParaRPr lang="en-US" sz="2400" dirty="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pic>
        <p:nvPicPr>
          <p:cNvPr id="4098" name="Picture 2" descr="C:\Users\Walther\Pictures\Figure-6-20ENG.png"/>
          <p:cNvPicPr>
            <a:picLocks noChangeAspect="1" noChangeArrowheads="1"/>
          </p:cNvPicPr>
          <p:nvPr/>
        </p:nvPicPr>
        <p:blipFill>
          <a:blip r:embed="rId2" cstate="print"/>
          <a:srcRect/>
          <a:stretch>
            <a:fillRect/>
          </a:stretch>
        </p:blipFill>
        <p:spPr bwMode="auto">
          <a:xfrm>
            <a:off x="467545" y="1124744"/>
            <a:ext cx="7920879" cy="5137867"/>
          </a:xfrm>
          <a:prstGeom prst="rect">
            <a:avLst/>
          </a:prstGeom>
          <a:noFill/>
        </p:spPr>
      </p:pic>
      <p:sp>
        <p:nvSpPr>
          <p:cNvPr id="6" name="Espace réservé du numéro de diapositive 5"/>
          <p:cNvSpPr>
            <a:spLocks noGrp="1"/>
          </p:cNvSpPr>
          <p:nvPr>
            <p:ph type="sldNum" sz="quarter" idx="12"/>
          </p:nvPr>
        </p:nvSpPr>
        <p:spPr/>
        <p:txBody>
          <a:bodyPr/>
          <a:lstStyle/>
          <a:p>
            <a:fld id="{AEFE31A7-9ACB-4668-AD8D-6D639CC1C479}" type="slidenum">
              <a:rPr lang="fr-FR" smtClean="0"/>
              <a:pPr/>
              <a:t>6</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88640"/>
            <a:ext cx="7920880" cy="936105"/>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
            </a:r>
            <a:br>
              <a:rPr lang="en-US" sz="2400" b="1" dirty="0" smtClean="0">
                <a:solidFill>
                  <a:srgbClr val="C00000"/>
                </a:solidFill>
              </a:rPr>
            </a:br>
            <a:r>
              <a:rPr lang="en-US" sz="2400" b="1" dirty="0" smtClean="0">
                <a:solidFill>
                  <a:srgbClr val="C00000"/>
                </a:solidFill>
              </a:rPr>
              <a:t>The current context: the main characteristics of the informal  urban economy  (West Africa, AFRISTAT 2005)</a:t>
            </a:r>
            <a:br>
              <a:rPr lang="en-US" sz="2400" b="1" dirty="0" smtClean="0">
                <a:solidFill>
                  <a:srgbClr val="C00000"/>
                </a:solidFill>
              </a:rPr>
            </a:br>
            <a:endParaRPr lang="en-US" sz="2400" b="1" dirty="0"/>
          </a:p>
        </p:txBody>
      </p:sp>
      <p:sp>
        <p:nvSpPr>
          <p:cNvPr id="3" name="Sous-titre 2"/>
          <p:cNvSpPr>
            <a:spLocks noGrp="1"/>
          </p:cNvSpPr>
          <p:nvPr>
            <p:ph type="subTitle" idx="1"/>
          </p:nvPr>
        </p:nvSpPr>
        <p:spPr>
          <a:xfrm>
            <a:off x="611560" y="1196752"/>
            <a:ext cx="7992888" cy="5112568"/>
          </a:xfrm>
        </p:spPr>
        <p:txBody>
          <a:bodyPr>
            <a:noAutofit/>
          </a:bodyPr>
          <a:lstStyle/>
          <a:p>
            <a:pPr algn="just">
              <a:buFont typeface="Arial" pitchFamily="34" charset="0"/>
              <a:buChar char="•"/>
            </a:pPr>
            <a:r>
              <a:rPr lang="en-US" sz="2400" dirty="0">
                <a:solidFill>
                  <a:schemeClr val="tx1"/>
                </a:solidFill>
              </a:rPr>
              <a:t> </a:t>
            </a:r>
            <a:r>
              <a:rPr lang="en-US" sz="2400" dirty="0" smtClean="0">
                <a:solidFill>
                  <a:schemeClr val="tx1"/>
                </a:solidFill>
              </a:rPr>
              <a:t>Size of the enterprises:</a:t>
            </a:r>
          </a:p>
          <a:p>
            <a:pPr lvl="1" algn="just">
              <a:buFont typeface="Arial" pitchFamily="34" charset="0"/>
              <a:buChar char="•"/>
            </a:pPr>
            <a:r>
              <a:rPr lang="en-US" sz="2000" dirty="0" smtClean="0">
                <a:solidFill>
                  <a:schemeClr val="tx1"/>
                </a:solidFill>
              </a:rPr>
              <a:t>80% of the employees work in enterprises having less than 6 employees</a:t>
            </a:r>
          </a:p>
          <a:p>
            <a:pPr lvl="1" algn="just">
              <a:buFont typeface="Arial" pitchFamily="34" charset="0"/>
              <a:buChar char="•"/>
            </a:pPr>
            <a:r>
              <a:rPr lang="en-US" sz="2000" dirty="0" smtClean="0">
                <a:solidFill>
                  <a:schemeClr val="tx1"/>
                </a:solidFill>
              </a:rPr>
              <a:t> an average of 1,53 employee per enterprise</a:t>
            </a:r>
          </a:p>
          <a:p>
            <a:pPr algn="just">
              <a:buFont typeface="Arial" pitchFamily="34" charset="0"/>
              <a:buChar char="•"/>
            </a:pPr>
            <a:r>
              <a:rPr lang="en-US" sz="2400" dirty="0" smtClean="0">
                <a:solidFill>
                  <a:schemeClr val="tx1"/>
                </a:solidFill>
              </a:rPr>
              <a:t> Status of the employees:</a:t>
            </a:r>
          </a:p>
          <a:p>
            <a:pPr lvl="1" algn="just">
              <a:buFont typeface="Arial" pitchFamily="34" charset="0"/>
              <a:buChar char="•"/>
            </a:pPr>
            <a:r>
              <a:rPr lang="en-US" sz="2000" dirty="0" smtClean="0">
                <a:solidFill>
                  <a:schemeClr val="tx1"/>
                </a:solidFill>
              </a:rPr>
              <a:t> 13,6% are wage employed (30% if the business owners and their associates are taken out) and 5% have a written contract</a:t>
            </a:r>
          </a:p>
          <a:p>
            <a:pPr lvl="1" algn="just">
              <a:buFont typeface="Arial" pitchFamily="34" charset="0"/>
              <a:buChar char="•"/>
            </a:pPr>
            <a:r>
              <a:rPr lang="en-US" sz="2000" dirty="0" smtClean="0">
                <a:solidFill>
                  <a:schemeClr val="tx1"/>
                </a:solidFill>
              </a:rPr>
              <a:t>28% are family members</a:t>
            </a:r>
          </a:p>
          <a:p>
            <a:pPr lvl="1" algn="just">
              <a:buFont typeface="Arial" pitchFamily="34" charset="0"/>
              <a:buChar char="•"/>
            </a:pPr>
            <a:r>
              <a:rPr lang="en-US" sz="2000" dirty="0" smtClean="0">
                <a:solidFill>
                  <a:schemeClr val="tx1"/>
                </a:solidFill>
              </a:rPr>
              <a:t> 43% are apprentices</a:t>
            </a:r>
          </a:p>
          <a:p>
            <a:pPr algn="just">
              <a:buFont typeface="Arial" pitchFamily="34" charset="0"/>
              <a:buChar char="•"/>
            </a:pPr>
            <a:r>
              <a:rPr lang="en-US" sz="2400" dirty="0" smtClean="0">
                <a:solidFill>
                  <a:schemeClr val="tx1"/>
                </a:solidFill>
              </a:rPr>
              <a:t> Types of payment</a:t>
            </a:r>
          </a:p>
          <a:p>
            <a:pPr lvl="1" algn="just">
              <a:buFont typeface="Arial" pitchFamily="34" charset="0"/>
              <a:buChar char="•"/>
            </a:pPr>
            <a:r>
              <a:rPr lang="en-US" sz="2000" dirty="0" smtClean="0">
                <a:solidFill>
                  <a:schemeClr val="tx1"/>
                </a:solidFill>
              </a:rPr>
              <a:t> 23% have a fixed salary (if not payment per day, per task or according to profits)</a:t>
            </a:r>
          </a:p>
          <a:p>
            <a:pPr lvl="1" algn="just">
              <a:buFont typeface="Arial" pitchFamily="34" charset="0"/>
              <a:buChar char="•"/>
            </a:pPr>
            <a:r>
              <a:rPr lang="en-US" sz="2000" dirty="0" smtClean="0">
                <a:solidFill>
                  <a:schemeClr val="tx1"/>
                </a:solidFill>
              </a:rPr>
              <a:t> 45% are unpaid (but 45% have family relationships with the employer)</a:t>
            </a: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7</a:t>
            </a:fld>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260648"/>
            <a:ext cx="7848872" cy="675457"/>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
            </a:r>
            <a:br>
              <a:rPr lang="en-US" sz="2400" b="1" dirty="0" smtClean="0">
                <a:solidFill>
                  <a:srgbClr val="C00000"/>
                </a:solidFill>
              </a:rPr>
            </a:br>
            <a:r>
              <a:rPr lang="en-US" sz="2400" b="1" dirty="0" smtClean="0">
                <a:solidFill>
                  <a:srgbClr val="C00000"/>
                </a:solidFill>
              </a:rPr>
              <a:t>The current context: the main characteristics of the informal  urban economy   ( West Africa, AFRISTAT 2005)</a:t>
            </a:r>
            <a:br>
              <a:rPr lang="en-US" sz="2400" b="1" dirty="0" smtClean="0">
                <a:solidFill>
                  <a:srgbClr val="C00000"/>
                </a:solidFill>
              </a:rPr>
            </a:br>
            <a:endParaRPr lang="en-US" sz="2400" b="1" dirty="0"/>
          </a:p>
        </p:txBody>
      </p:sp>
      <p:sp>
        <p:nvSpPr>
          <p:cNvPr id="3" name="Sous-titre 2"/>
          <p:cNvSpPr>
            <a:spLocks noGrp="1"/>
          </p:cNvSpPr>
          <p:nvPr>
            <p:ph type="subTitle" idx="1"/>
          </p:nvPr>
        </p:nvSpPr>
        <p:spPr>
          <a:xfrm>
            <a:off x="611560" y="908720"/>
            <a:ext cx="7992888" cy="5400600"/>
          </a:xfrm>
        </p:spPr>
        <p:txBody>
          <a:bodyPr>
            <a:noAutofit/>
          </a:bodyPr>
          <a:lstStyle/>
          <a:p>
            <a:pPr algn="just">
              <a:buFont typeface="Arial" pitchFamily="34" charset="0"/>
              <a:buChar char="•"/>
            </a:pPr>
            <a:r>
              <a:rPr lang="en-US" sz="2400" dirty="0">
                <a:solidFill>
                  <a:schemeClr val="tx1"/>
                </a:solidFill>
              </a:rPr>
              <a:t> </a:t>
            </a:r>
            <a:r>
              <a:rPr lang="fr-FR" sz="2000" b="1" dirty="0" err="1" smtClean="0">
                <a:solidFill>
                  <a:schemeClr val="tx1"/>
                </a:solidFill>
              </a:rPr>
              <a:t>Sector</a:t>
            </a:r>
            <a:r>
              <a:rPr lang="fr-FR" sz="2000" b="1" dirty="0" smtClean="0">
                <a:solidFill>
                  <a:schemeClr val="tx1"/>
                </a:solidFill>
              </a:rPr>
              <a:t> of </a:t>
            </a:r>
            <a:r>
              <a:rPr lang="fr-FR" sz="2000" b="1" dirty="0" err="1" smtClean="0">
                <a:solidFill>
                  <a:schemeClr val="tx1"/>
                </a:solidFill>
              </a:rPr>
              <a:t>activity</a:t>
            </a:r>
            <a:endParaRPr lang="fr-FR" sz="2000" b="1" dirty="0" smtClean="0">
              <a:solidFill>
                <a:schemeClr val="tx1"/>
              </a:solidFill>
            </a:endParaRPr>
          </a:p>
          <a:p>
            <a:pPr algn="just">
              <a:buFont typeface="Arial" pitchFamily="34" charset="0"/>
              <a:buChar char="•"/>
            </a:pPr>
            <a:r>
              <a:rPr lang="fr-FR" sz="2000" dirty="0" smtClean="0">
                <a:solidFill>
                  <a:schemeClr val="tx1"/>
                </a:solidFill>
              </a:rPr>
              <a:t>48% of the </a:t>
            </a:r>
            <a:r>
              <a:rPr lang="fr-FR" sz="2000" dirty="0" err="1" smtClean="0">
                <a:solidFill>
                  <a:schemeClr val="tx1"/>
                </a:solidFill>
              </a:rPr>
              <a:t>enterprises</a:t>
            </a:r>
            <a:r>
              <a:rPr lang="fr-FR" sz="2000" dirty="0" smtClean="0">
                <a:solidFill>
                  <a:schemeClr val="tx1"/>
                </a:solidFill>
              </a:rPr>
              <a:t>  are in the </a:t>
            </a:r>
            <a:r>
              <a:rPr lang="fr-FR" sz="2000" dirty="0" err="1" smtClean="0">
                <a:solidFill>
                  <a:schemeClr val="tx1"/>
                </a:solidFill>
              </a:rPr>
              <a:t>trade</a:t>
            </a:r>
            <a:r>
              <a:rPr lang="fr-FR" sz="2000" dirty="0" smtClean="0">
                <a:solidFill>
                  <a:schemeClr val="tx1"/>
                </a:solidFill>
              </a:rPr>
              <a:t> </a:t>
            </a:r>
            <a:r>
              <a:rPr lang="fr-FR" sz="2000" dirty="0" err="1" smtClean="0">
                <a:solidFill>
                  <a:schemeClr val="tx1"/>
                </a:solidFill>
              </a:rPr>
              <a:t>sector</a:t>
            </a:r>
            <a:r>
              <a:rPr lang="fr-FR" sz="2000" dirty="0" smtClean="0">
                <a:solidFill>
                  <a:schemeClr val="tx1"/>
                </a:solidFill>
              </a:rPr>
              <a:t> </a:t>
            </a:r>
            <a:r>
              <a:rPr lang="fr-FR" sz="2000" dirty="0" err="1" smtClean="0">
                <a:solidFill>
                  <a:schemeClr val="tx1"/>
                </a:solidFill>
              </a:rPr>
              <a:t>against</a:t>
            </a:r>
            <a:r>
              <a:rPr lang="fr-FR" sz="2000" dirty="0" smtClean="0">
                <a:solidFill>
                  <a:schemeClr val="tx1"/>
                </a:solidFill>
              </a:rPr>
              <a:t>  28% in the </a:t>
            </a:r>
            <a:r>
              <a:rPr lang="fr-FR" sz="2000" dirty="0" err="1" smtClean="0">
                <a:solidFill>
                  <a:schemeClr val="tx1"/>
                </a:solidFill>
              </a:rPr>
              <a:t>industry</a:t>
            </a:r>
            <a:r>
              <a:rPr lang="fr-FR" sz="2000" dirty="0" smtClean="0">
                <a:solidFill>
                  <a:schemeClr val="tx1"/>
                </a:solidFill>
              </a:rPr>
              <a:t> and 26% in the services </a:t>
            </a:r>
          </a:p>
          <a:p>
            <a:pPr algn="just">
              <a:buFont typeface="Arial" pitchFamily="34" charset="0"/>
              <a:buChar char="•"/>
            </a:pPr>
            <a:r>
              <a:rPr lang="fr-FR" sz="2000" b="1" dirty="0" smtClean="0">
                <a:solidFill>
                  <a:schemeClr val="tx1"/>
                </a:solidFill>
              </a:rPr>
              <a:t> Business </a:t>
            </a:r>
            <a:r>
              <a:rPr lang="fr-FR" sz="2000" b="1" dirty="0" err="1" smtClean="0">
                <a:solidFill>
                  <a:schemeClr val="tx1"/>
                </a:solidFill>
              </a:rPr>
              <a:t>environment</a:t>
            </a:r>
            <a:endParaRPr lang="fr-FR" sz="2000" b="1" dirty="0" smtClean="0">
              <a:solidFill>
                <a:schemeClr val="tx1"/>
              </a:solidFill>
            </a:endParaRPr>
          </a:p>
          <a:p>
            <a:pPr algn="just">
              <a:buFont typeface="Arial" pitchFamily="34" charset="0"/>
              <a:buChar char="•"/>
            </a:pPr>
            <a:r>
              <a:rPr lang="fr-FR" sz="2000" dirty="0" smtClean="0">
                <a:solidFill>
                  <a:schemeClr val="tx1"/>
                </a:solidFill>
              </a:rPr>
              <a:t>22% of the </a:t>
            </a:r>
            <a:r>
              <a:rPr lang="fr-FR" sz="2000" dirty="0" err="1" smtClean="0">
                <a:solidFill>
                  <a:schemeClr val="tx1"/>
                </a:solidFill>
              </a:rPr>
              <a:t>enterprises</a:t>
            </a:r>
            <a:r>
              <a:rPr lang="fr-FR" sz="2000" dirty="0" smtClean="0">
                <a:solidFill>
                  <a:schemeClr val="tx1"/>
                </a:solidFill>
              </a:rPr>
              <a:t> have  business </a:t>
            </a:r>
            <a:r>
              <a:rPr lang="fr-FR" sz="2000" dirty="0" err="1" smtClean="0">
                <a:solidFill>
                  <a:schemeClr val="tx1"/>
                </a:solidFill>
              </a:rPr>
              <a:t>premises</a:t>
            </a:r>
            <a:endParaRPr lang="fr-FR" sz="2000" dirty="0" smtClean="0">
              <a:solidFill>
                <a:schemeClr val="tx1"/>
              </a:solidFill>
            </a:endParaRPr>
          </a:p>
          <a:p>
            <a:pPr algn="just">
              <a:buFont typeface="Arial" pitchFamily="34" charset="0"/>
              <a:buChar char="•"/>
            </a:pPr>
            <a:r>
              <a:rPr lang="fr-FR" sz="2000" dirty="0" smtClean="0">
                <a:solidFill>
                  <a:schemeClr val="tx1"/>
                </a:solidFill>
              </a:rPr>
              <a:t>98% do not have </a:t>
            </a:r>
            <a:r>
              <a:rPr lang="fr-FR" sz="2000" dirty="0" err="1" smtClean="0">
                <a:solidFill>
                  <a:schemeClr val="tx1"/>
                </a:solidFill>
              </a:rPr>
              <a:t>any</a:t>
            </a:r>
            <a:r>
              <a:rPr lang="fr-FR" sz="2000" dirty="0" smtClean="0">
                <a:solidFill>
                  <a:schemeClr val="tx1"/>
                </a:solidFill>
              </a:rPr>
              <a:t> </a:t>
            </a:r>
            <a:r>
              <a:rPr lang="fr-FR" sz="2000" dirty="0" err="1" smtClean="0">
                <a:solidFill>
                  <a:schemeClr val="tx1"/>
                </a:solidFill>
              </a:rPr>
              <a:t>access</a:t>
            </a:r>
            <a:r>
              <a:rPr lang="fr-FR" sz="2000" dirty="0" smtClean="0">
                <a:solidFill>
                  <a:schemeClr val="tx1"/>
                </a:solidFill>
              </a:rPr>
              <a:t> to water , 93% have no phone  and 78% have no </a:t>
            </a:r>
            <a:r>
              <a:rPr lang="fr-FR" sz="2000" dirty="0" err="1" smtClean="0">
                <a:solidFill>
                  <a:schemeClr val="tx1"/>
                </a:solidFill>
              </a:rPr>
              <a:t>electricity</a:t>
            </a:r>
            <a:r>
              <a:rPr lang="fr-FR" sz="2000" dirty="0" smtClean="0">
                <a:solidFill>
                  <a:schemeClr val="tx1"/>
                </a:solidFill>
              </a:rPr>
              <a:t>. </a:t>
            </a:r>
          </a:p>
          <a:p>
            <a:pPr algn="just">
              <a:buFont typeface="Arial" pitchFamily="34" charset="0"/>
              <a:buChar char="•"/>
            </a:pPr>
            <a:r>
              <a:rPr lang="fr-FR" sz="2000" dirty="0" smtClean="0">
                <a:solidFill>
                  <a:schemeClr val="tx1"/>
                </a:solidFill>
              </a:rPr>
              <a:t> </a:t>
            </a:r>
            <a:r>
              <a:rPr lang="fr-FR" sz="2000" b="1" dirty="0" err="1" smtClean="0">
                <a:solidFill>
                  <a:schemeClr val="tx1"/>
                </a:solidFill>
              </a:rPr>
              <a:t>Working</a:t>
            </a:r>
            <a:r>
              <a:rPr lang="fr-FR" sz="2000" b="1" dirty="0" smtClean="0">
                <a:solidFill>
                  <a:schemeClr val="tx1"/>
                </a:solidFill>
              </a:rPr>
              <a:t> conditions</a:t>
            </a:r>
          </a:p>
          <a:p>
            <a:pPr algn="just">
              <a:buFont typeface="Arial" pitchFamily="34" charset="0"/>
              <a:buChar char="•"/>
            </a:pPr>
            <a:r>
              <a:rPr lang="fr-FR" sz="2000" dirty="0" smtClean="0">
                <a:solidFill>
                  <a:schemeClr val="tx1"/>
                </a:solidFill>
              </a:rPr>
              <a:t>9 to 10 jobs are permanent</a:t>
            </a:r>
          </a:p>
          <a:p>
            <a:pPr algn="just">
              <a:buFont typeface="Arial" pitchFamily="34" charset="0"/>
              <a:buChar char="•"/>
            </a:pPr>
            <a:r>
              <a:rPr lang="fr-FR" sz="2000" dirty="0" smtClean="0">
                <a:solidFill>
                  <a:schemeClr val="tx1"/>
                </a:solidFill>
              </a:rPr>
              <a:t>9,1% of the </a:t>
            </a:r>
            <a:r>
              <a:rPr lang="fr-FR" sz="2000" dirty="0" err="1" smtClean="0">
                <a:solidFill>
                  <a:schemeClr val="tx1"/>
                </a:solidFill>
              </a:rPr>
              <a:t>employees</a:t>
            </a:r>
            <a:r>
              <a:rPr lang="fr-FR" sz="2000" dirty="0" smtClean="0">
                <a:solidFill>
                  <a:schemeClr val="tx1"/>
                </a:solidFill>
              </a:rPr>
              <a:t> </a:t>
            </a:r>
            <a:r>
              <a:rPr lang="fr-FR" sz="2000" dirty="0" err="1" smtClean="0">
                <a:solidFill>
                  <a:schemeClr val="tx1"/>
                </a:solidFill>
              </a:rPr>
              <a:t>benefit</a:t>
            </a:r>
            <a:r>
              <a:rPr lang="fr-FR" sz="2000" dirty="0" smtClean="0">
                <a:solidFill>
                  <a:schemeClr val="tx1"/>
                </a:solidFill>
              </a:rPr>
              <a:t> </a:t>
            </a:r>
            <a:r>
              <a:rPr lang="fr-FR" sz="2000" dirty="0" err="1" smtClean="0">
                <a:solidFill>
                  <a:schemeClr val="tx1"/>
                </a:solidFill>
              </a:rPr>
              <a:t>from</a:t>
            </a:r>
            <a:r>
              <a:rPr lang="fr-FR" sz="2000" dirty="0" smtClean="0">
                <a:solidFill>
                  <a:schemeClr val="tx1"/>
                </a:solidFill>
              </a:rPr>
              <a:t> the social protection and 3,3% have </a:t>
            </a:r>
            <a:r>
              <a:rPr lang="fr-FR" sz="2000" dirty="0" err="1" smtClean="0">
                <a:solidFill>
                  <a:schemeClr val="tx1"/>
                </a:solidFill>
              </a:rPr>
              <a:t>their</a:t>
            </a:r>
            <a:r>
              <a:rPr lang="fr-FR" sz="2000" dirty="0" smtClean="0">
                <a:solidFill>
                  <a:schemeClr val="tx1"/>
                </a:solidFill>
              </a:rPr>
              <a:t> social protection </a:t>
            </a:r>
            <a:r>
              <a:rPr lang="fr-FR" sz="2000" dirty="0" err="1" smtClean="0">
                <a:solidFill>
                  <a:schemeClr val="tx1"/>
                </a:solidFill>
              </a:rPr>
              <a:t>paid</a:t>
            </a:r>
            <a:r>
              <a:rPr lang="fr-FR" sz="2000" dirty="0" smtClean="0">
                <a:solidFill>
                  <a:schemeClr val="tx1"/>
                </a:solidFill>
              </a:rPr>
              <a:t> by the </a:t>
            </a:r>
            <a:r>
              <a:rPr lang="fr-FR" sz="2000" dirty="0" err="1" smtClean="0">
                <a:solidFill>
                  <a:schemeClr val="tx1"/>
                </a:solidFill>
              </a:rPr>
              <a:t>enterprise</a:t>
            </a:r>
            <a:endParaRPr lang="fr-FR" sz="2000" dirty="0" smtClean="0">
              <a:solidFill>
                <a:schemeClr val="tx1"/>
              </a:solidFill>
            </a:endParaRPr>
          </a:p>
          <a:p>
            <a:pPr algn="just">
              <a:buFont typeface="Arial" pitchFamily="34" charset="0"/>
              <a:buChar char="•"/>
            </a:pPr>
            <a:r>
              <a:rPr lang="fr-FR" sz="2000" dirty="0" smtClean="0">
                <a:solidFill>
                  <a:schemeClr val="tx1"/>
                </a:solidFill>
              </a:rPr>
              <a:t> </a:t>
            </a:r>
            <a:r>
              <a:rPr lang="fr-FR" sz="2000" b="1" dirty="0" smtClean="0">
                <a:solidFill>
                  <a:schemeClr val="tx1"/>
                </a:solidFill>
              </a:rPr>
              <a:t>Education and training </a:t>
            </a:r>
          </a:p>
          <a:p>
            <a:pPr algn="just">
              <a:buFont typeface="Arial" pitchFamily="34" charset="0"/>
              <a:buChar char="•"/>
            </a:pPr>
            <a:r>
              <a:rPr lang="fr-FR" sz="2000" dirty="0" smtClean="0">
                <a:solidFill>
                  <a:schemeClr val="tx1"/>
                </a:solidFill>
              </a:rPr>
              <a:t> The </a:t>
            </a:r>
            <a:r>
              <a:rPr lang="fr-FR" sz="2000" dirty="0" err="1" smtClean="0">
                <a:solidFill>
                  <a:schemeClr val="tx1"/>
                </a:solidFill>
              </a:rPr>
              <a:t>average</a:t>
            </a:r>
            <a:r>
              <a:rPr lang="fr-FR" sz="2000" dirty="0" smtClean="0">
                <a:solidFill>
                  <a:schemeClr val="tx1"/>
                </a:solidFill>
              </a:rPr>
              <a:t> </a:t>
            </a:r>
            <a:r>
              <a:rPr lang="fr-FR" sz="2000" dirty="0" err="1" smtClean="0">
                <a:solidFill>
                  <a:schemeClr val="tx1"/>
                </a:solidFill>
              </a:rPr>
              <a:t>number</a:t>
            </a:r>
            <a:r>
              <a:rPr lang="fr-FR" sz="2000" dirty="0" smtClean="0">
                <a:solidFill>
                  <a:schemeClr val="tx1"/>
                </a:solidFill>
              </a:rPr>
              <a:t> of </a:t>
            </a:r>
            <a:r>
              <a:rPr lang="fr-FR" sz="2000" dirty="0" err="1" smtClean="0">
                <a:solidFill>
                  <a:schemeClr val="tx1"/>
                </a:solidFill>
              </a:rPr>
              <a:t>years</a:t>
            </a:r>
            <a:r>
              <a:rPr lang="fr-FR" sz="2000" dirty="0" smtClean="0">
                <a:solidFill>
                  <a:schemeClr val="tx1"/>
                </a:solidFill>
              </a:rPr>
              <a:t> of </a:t>
            </a:r>
            <a:r>
              <a:rPr lang="fr-FR" sz="2000" dirty="0" err="1" smtClean="0">
                <a:solidFill>
                  <a:schemeClr val="tx1"/>
                </a:solidFill>
              </a:rPr>
              <a:t>formal</a:t>
            </a:r>
            <a:r>
              <a:rPr lang="fr-FR" sz="2000" dirty="0" smtClean="0">
                <a:solidFill>
                  <a:schemeClr val="tx1"/>
                </a:solidFill>
              </a:rPr>
              <a:t> </a:t>
            </a:r>
            <a:r>
              <a:rPr lang="fr-FR" sz="2000" dirty="0" err="1" smtClean="0">
                <a:solidFill>
                  <a:schemeClr val="tx1"/>
                </a:solidFill>
              </a:rPr>
              <a:t>education</a:t>
            </a:r>
            <a:r>
              <a:rPr lang="fr-FR" sz="2000" dirty="0" smtClean="0">
                <a:solidFill>
                  <a:schemeClr val="tx1"/>
                </a:solidFill>
              </a:rPr>
              <a:t> </a:t>
            </a:r>
            <a:r>
              <a:rPr lang="fr-FR" sz="2000" dirty="0" err="1" smtClean="0">
                <a:solidFill>
                  <a:schemeClr val="tx1"/>
                </a:solidFill>
              </a:rPr>
              <a:t>is</a:t>
            </a:r>
            <a:r>
              <a:rPr lang="fr-FR" sz="2000" dirty="0" smtClean="0">
                <a:solidFill>
                  <a:schemeClr val="tx1"/>
                </a:solidFill>
              </a:rPr>
              <a:t> 3,5 </a:t>
            </a:r>
            <a:r>
              <a:rPr lang="fr-FR" sz="2000" dirty="0" err="1" smtClean="0">
                <a:solidFill>
                  <a:schemeClr val="tx1"/>
                </a:solidFill>
              </a:rPr>
              <a:t>years</a:t>
            </a:r>
            <a:endParaRPr lang="fr-FR" sz="2000" dirty="0" smtClean="0">
              <a:solidFill>
                <a:schemeClr val="tx1"/>
              </a:solidFill>
            </a:endParaRPr>
          </a:p>
          <a:p>
            <a:pPr algn="just">
              <a:buFont typeface="Arial" pitchFamily="34" charset="0"/>
              <a:buChar char="•"/>
            </a:pPr>
            <a:r>
              <a:rPr lang="fr-FR" sz="2000" dirty="0" smtClean="0">
                <a:solidFill>
                  <a:schemeClr val="tx1"/>
                </a:solidFill>
              </a:rPr>
              <a:t> All the </a:t>
            </a:r>
            <a:r>
              <a:rPr lang="fr-FR" sz="2000" dirty="0" err="1" smtClean="0">
                <a:solidFill>
                  <a:schemeClr val="tx1"/>
                </a:solidFill>
              </a:rPr>
              <a:t>employees</a:t>
            </a:r>
            <a:r>
              <a:rPr lang="fr-FR" sz="2000" dirty="0" smtClean="0">
                <a:solidFill>
                  <a:schemeClr val="tx1"/>
                </a:solidFill>
              </a:rPr>
              <a:t>  have </a:t>
            </a:r>
            <a:r>
              <a:rPr lang="fr-FR" sz="2000" dirty="0" err="1" smtClean="0">
                <a:solidFill>
                  <a:schemeClr val="tx1"/>
                </a:solidFill>
              </a:rPr>
              <a:t>acquired</a:t>
            </a:r>
            <a:r>
              <a:rPr lang="fr-FR" sz="2000" dirty="0" smtClean="0">
                <a:solidFill>
                  <a:schemeClr val="tx1"/>
                </a:solidFill>
              </a:rPr>
              <a:t> </a:t>
            </a:r>
            <a:r>
              <a:rPr lang="fr-FR" sz="2000" dirty="0" err="1" smtClean="0">
                <a:solidFill>
                  <a:schemeClr val="tx1"/>
                </a:solidFill>
              </a:rPr>
              <a:t>theirs</a:t>
            </a:r>
            <a:r>
              <a:rPr lang="fr-FR" sz="2000" dirty="0" smtClean="0">
                <a:solidFill>
                  <a:schemeClr val="tx1"/>
                </a:solidFill>
              </a:rPr>
              <a:t> </a:t>
            </a:r>
            <a:r>
              <a:rPr lang="fr-FR" sz="2000" dirty="0" err="1" smtClean="0">
                <a:solidFill>
                  <a:schemeClr val="tx1"/>
                </a:solidFill>
              </a:rPr>
              <a:t>skills</a:t>
            </a:r>
            <a:r>
              <a:rPr lang="fr-FR" sz="2000" dirty="0" smtClean="0">
                <a:solidFill>
                  <a:schemeClr val="tx1"/>
                </a:solidFill>
              </a:rPr>
              <a:t> </a:t>
            </a:r>
            <a:r>
              <a:rPr lang="fr-FR" sz="2000" dirty="0" err="1" smtClean="0">
                <a:solidFill>
                  <a:schemeClr val="tx1"/>
                </a:solidFill>
              </a:rPr>
              <a:t>at</a:t>
            </a:r>
            <a:r>
              <a:rPr lang="fr-FR" sz="2000" dirty="0" smtClean="0">
                <a:solidFill>
                  <a:schemeClr val="tx1"/>
                </a:solidFill>
              </a:rPr>
              <a:t> </a:t>
            </a:r>
            <a:r>
              <a:rPr lang="fr-FR" sz="2000" dirty="0" err="1" smtClean="0">
                <a:solidFill>
                  <a:schemeClr val="tx1"/>
                </a:solidFill>
              </a:rPr>
              <a:t>work</a:t>
            </a:r>
            <a:r>
              <a:rPr lang="fr-FR" sz="2000" dirty="0" smtClean="0">
                <a:solidFill>
                  <a:schemeClr val="tx1"/>
                </a:solidFill>
              </a:rPr>
              <a:t>, but the more the </a:t>
            </a:r>
            <a:r>
              <a:rPr lang="fr-FR" sz="2000" dirty="0" err="1" smtClean="0">
                <a:solidFill>
                  <a:schemeClr val="tx1"/>
                </a:solidFill>
              </a:rPr>
              <a:t>level</a:t>
            </a:r>
            <a:r>
              <a:rPr lang="fr-FR" sz="2000" dirty="0" smtClean="0">
                <a:solidFill>
                  <a:schemeClr val="tx1"/>
                </a:solidFill>
              </a:rPr>
              <a:t> of </a:t>
            </a:r>
            <a:r>
              <a:rPr lang="fr-FR" sz="2000" dirty="0" err="1" smtClean="0">
                <a:solidFill>
                  <a:schemeClr val="tx1"/>
                </a:solidFill>
              </a:rPr>
              <a:t>formal</a:t>
            </a:r>
            <a:r>
              <a:rPr lang="fr-FR" sz="2000" dirty="0" smtClean="0">
                <a:solidFill>
                  <a:schemeClr val="tx1"/>
                </a:solidFill>
              </a:rPr>
              <a:t> </a:t>
            </a:r>
            <a:r>
              <a:rPr lang="fr-FR" sz="2000" dirty="0" err="1" smtClean="0">
                <a:solidFill>
                  <a:schemeClr val="tx1"/>
                </a:solidFill>
              </a:rPr>
              <a:t>education</a:t>
            </a:r>
            <a:r>
              <a:rPr lang="fr-FR" sz="2000" dirty="0" smtClean="0">
                <a:solidFill>
                  <a:schemeClr val="tx1"/>
                </a:solidFill>
              </a:rPr>
              <a:t> </a:t>
            </a:r>
            <a:r>
              <a:rPr lang="fr-FR" sz="2000" dirty="0" err="1" smtClean="0">
                <a:solidFill>
                  <a:schemeClr val="tx1"/>
                </a:solidFill>
              </a:rPr>
              <a:t>is</a:t>
            </a:r>
            <a:r>
              <a:rPr lang="fr-FR" sz="2000" dirty="0" smtClean="0">
                <a:solidFill>
                  <a:schemeClr val="tx1"/>
                </a:solidFill>
              </a:rPr>
              <a:t> high, the more </a:t>
            </a:r>
            <a:r>
              <a:rPr lang="fr-FR" sz="2000" dirty="0" err="1" smtClean="0">
                <a:solidFill>
                  <a:schemeClr val="tx1"/>
                </a:solidFill>
              </a:rPr>
              <a:t>it</a:t>
            </a:r>
            <a:r>
              <a:rPr lang="fr-FR" sz="2000" dirty="0" smtClean="0">
                <a:solidFill>
                  <a:schemeClr val="tx1"/>
                </a:solidFill>
              </a:rPr>
              <a:t> </a:t>
            </a:r>
            <a:r>
              <a:rPr lang="fr-FR" sz="2000" dirty="0" err="1" smtClean="0">
                <a:solidFill>
                  <a:schemeClr val="tx1"/>
                </a:solidFill>
              </a:rPr>
              <a:t>favors</a:t>
            </a:r>
            <a:r>
              <a:rPr lang="fr-FR" sz="2000" dirty="0" smtClean="0">
                <a:solidFill>
                  <a:schemeClr val="tx1"/>
                </a:solidFill>
              </a:rPr>
              <a:t> </a:t>
            </a:r>
            <a:r>
              <a:rPr lang="fr-FR" sz="2000" dirty="0" err="1" smtClean="0">
                <a:solidFill>
                  <a:schemeClr val="tx1"/>
                </a:solidFill>
              </a:rPr>
              <a:t>access</a:t>
            </a:r>
            <a:r>
              <a:rPr lang="fr-FR" sz="2000" dirty="0" smtClean="0">
                <a:solidFill>
                  <a:schemeClr val="tx1"/>
                </a:solidFill>
              </a:rPr>
              <a:t> to </a:t>
            </a:r>
            <a:r>
              <a:rPr lang="fr-FR" sz="2000" dirty="0" err="1" smtClean="0">
                <a:solidFill>
                  <a:schemeClr val="tx1"/>
                </a:solidFill>
              </a:rPr>
              <a:t>better</a:t>
            </a:r>
            <a:r>
              <a:rPr lang="fr-FR" sz="2000" dirty="0" smtClean="0">
                <a:solidFill>
                  <a:schemeClr val="tx1"/>
                </a:solidFill>
              </a:rPr>
              <a:t> jobs</a:t>
            </a:r>
          </a:p>
          <a:p>
            <a:pPr algn="just">
              <a:buFont typeface="Arial" pitchFamily="34" charset="0"/>
              <a:buChar char="•"/>
            </a:pPr>
            <a:endParaRPr lang="fr-FR" sz="2000" dirty="0" smtClean="0">
              <a:solidFill>
                <a:schemeClr val="tx1"/>
              </a:solidFill>
            </a:endParaRPr>
          </a:p>
          <a:p>
            <a:pPr algn="just">
              <a:buFont typeface="Arial" pitchFamily="34" charset="0"/>
              <a:buChar char="•"/>
            </a:pPr>
            <a:endParaRPr lang="en-US" sz="20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8</a:t>
            </a:fld>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260648"/>
            <a:ext cx="7848872" cy="675457"/>
          </a:xfrm>
        </p:spPr>
        <p:style>
          <a:lnRef idx="1">
            <a:schemeClr val="accent5"/>
          </a:lnRef>
          <a:fillRef idx="2">
            <a:schemeClr val="accent5"/>
          </a:fillRef>
          <a:effectRef idx="1">
            <a:schemeClr val="accent5"/>
          </a:effectRef>
          <a:fontRef idx="minor">
            <a:schemeClr val="dk1"/>
          </a:fontRef>
        </p:style>
        <p:txBody>
          <a:bodyPr>
            <a:noAutofit/>
          </a:bodyPr>
          <a:lstStyle/>
          <a:p>
            <a:r>
              <a:rPr lang="en-US" sz="2400" b="1" dirty="0" smtClean="0">
                <a:solidFill>
                  <a:srgbClr val="C00000"/>
                </a:solidFill>
              </a:rPr>
              <a:t/>
            </a:r>
            <a:br>
              <a:rPr lang="en-US" sz="2400" b="1" dirty="0" smtClean="0">
                <a:solidFill>
                  <a:srgbClr val="C00000"/>
                </a:solidFill>
              </a:rPr>
            </a:br>
            <a:r>
              <a:rPr lang="en-US" sz="2400" b="1" dirty="0" smtClean="0">
                <a:solidFill>
                  <a:srgbClr val="C00000"/>
                </a:solidFill>
              </a:rPr>
              <a:t/>
            </a:r>
            <a:br>
              <a:rPr lang="en-US" sz="2400" b="1" dirty="0" smtClean="0">
                <a:solidFill>
                  <a:srgbClr val="C00000"/>
                </a:solidFill>
              </a:rPr>
            </a:br>
            <a:r>
              <a:rPr lang="en-US" sz="2400" b="1" dirty="0" smtClean="0">
                <a:solidFill>
                  <a:srgbClr val="C00000"/>
                </a:solidFill>
              </a:rPr>
              <a:t>The current context: the relationship between informality and  vulnerability</a:t>
            </a:r>
            <a:br>
              <a:rPr lang="en-US" sz="2400" b="1" dirty="0" smtClean="0">
                <a:solidFill>
                  <a:srgbClr val="C00000"/>
                </a:solidFill>
              </a:rPr>
            </a:br>
            <a:r>
              <a:rPr lang="en-US" sz="2400" b="1" dirty="0" smtClean="0">
                <a:solidFill>
                  <a:srgbClr val="C00000"/>
                </a:solidFill>
              </a:rPr>
              <a:t/>
            </a:r>
            <a:br>
              <a:rPr lang="en-US" sz="2400" b="1" dirty="0" smtClean="0">
                <a:solidFill>
                  <a:srgbClr val="C00000"/>
                </a:solidFill>
              </a:rPr>
            </a:br>
            <a:endParaRPr lang="en-US" sz="2400" b="1" dirty="0"/>
          </a:p>
        </p:txBody>
      </p:sp>
      <p:sp>
        <p:nvSpPr>
          <p:cNvPr id="3" name="Sous-titre 2"/>
          <p:cNvSpPr>
            <a:spLocks noGrp="1"/>
          </p:cNvSpPr>
          <p:nvPr>
            <p:ph type="subTitle" idx="1"/>
          </p:nvPr>
        </p:nvSpPr>
        <p:spPr>
          <a:xfrm>
            <a:off x="611560" y="908720"/>
            <a:ext cx="7992888" cy="5400600"/>
          </a:xfrm>
        </p:spPr>
        <p:txBody>
          <a:bodyPr>
            <a:noAutofit/>
          </a:bodyPr>
          <a:lstStyle/>
          <a:p>
            <a:pPr algn="just">
              <a:buFont typeface="Arial" pitchFamily="34" charset="0"/>
              <a:buChar char="•"/>
            </a:pPr>
            <a:r>
              <a:rPr lang="en-US" sz="2400" dirty="0">
                <a:solidFill>
                  <a:schemeClr val="tx1"/>
                </a:solidFill>
              </a:rPr>
              <a:t> </a:t>
            </a:r>
            <a:r>
              <a:rPr lang="en-US" sz="2400" dirty="0" smtClean="0">
                <a:solidFill>
                  <a:schemeClr val="tx1"/>
                </a:solidFill>
              </a:rPr>
              <a:t>In most of the African countries, vulnerable employment and informal work are strictly connected (OECD, 2012)</a:t>
            </a:r>
          </a:p>
          <a:p>
            <a:pPr algn="just">
              <a:buFont typeface="Arial" pitchFamily="34" charset="0"/>
              <a:buChar char="•"/>
            </a:pPr>
            <a:r>
              <a:rPr lang="en-US" sz="2400" dirty="0" smtClean="0">
                <a:solidFill>
                  <a:schemeClr val="tx1"/>
                </a:solidFill>
              </a:rPr>
              <a:t>The informal work takes on two forms:</a:t>
            </a:r>
          </a:p>
          <a:p>
            <a:pPr lvl="1" algn="just">
              <a:buFont typeface="Arial" pitchFamily="34" charset="0"/>
              <a:buChar char="•"/>
            </a:pPr>
            <a:r>
              <a:rPr lang="en-US" sz="2000" dirty="0" smtClean="0">
                <a:solidFill>
                  <a:schemeClr val="tx1"/>
                </a:solidFill>
              </a:rPr>
              <a:t> an informal job in micro-enterprises and in other not-registered enterprises</a:t>
            </a:r>
          </a:p>
          <a:p>
            <a:pPr lvl="1" algn="just">
              <a:buFont typeface="Arial" pitchFamily="34" charset="0"/>
              <a:buChar char="•"/>
            </a:pPr>
            <a:r>
              <a:rPr lang="en-US" sz="2000" dirty="0" smtClean="0">
                <a:solidFill>
                  <a:schemeClr val="tx1"/>
                </a:solidFill>
              </a:rPr>
              <a:t> an informal job in a company of the formal sector which has neither work contract, nor social protection when having more than five employees (examples of South Africa  where the wage employment represented, according to </a:t>
            </a:r>
            <a:r>
              <a:rPr lang="en-US" sz="2000" dirty="0" err="1" smtClean="0">
                <a:solidFill>
                  <a:schemeClr val="tx1"/>
                </a:solidFill>
              </a:rPr>
              <a:t>Charmes</a:t>
            </a:r>
            <a:r>
              <a:rPr lang="en-US" sz="2000" dirty="0" smtClean="0">
                <a:solidFill>
                  <a:schemeClr val="tx1"/>
                </a:solidFill>
              </a:rPr>
              <a:t>, 79 % of the informal employment in 2000)</a:t>
            </a:r>
          </a:p>
          <a:p>
            <a:pPr algn="just">
              <a:buFont typeface="Arial" pitchFamily="34" charset="0"/>
              <a:buChar char="•"/>
            </a:pPr>
            <a:r>
              <a:rPr lang="fr-FR" sz="2400" dirty="0" smtClean="0">
                <a:solidFill>
                  <a:schemeClr val="tx1"/>
                </a:solidFill>
              </a:rPr>
              <a:t> There are close links </a:t>
            </a:r>
            <a:r>
              <a:rPr lang="fr-FR" sz="2400" dirty="0" err="1" smtClean="0">
                <a:solidFill>
                  <a:schemeClr val="tx1"/>
                </a:solidFill>
              </a:rPr>
              <a:t>between</a:t>
            </a:r>
            <a:r>
              <a:rPr lang="fr-FR" sz="2400" dirty="0" smtClean="0">
                <a:solidFill>
                  <a:schemeClr val="tx1"/>
                </a:solidFill>
              </a:rPr>
              <a:t> </a:t>
            </a:r>
            <a:r>
              <a:rPr lang="fr-FR" sz="2400" dirty="0" err="1" smtClean="0">
                <a:solidFill>
                  <a:schemeClr val="tx1"/>
                </a:solidFill>
              </a:rPr>
              <a:t>these</a:t>
            </a:r>
            <a:r>
              <a:rPr lang="fr-FR" sz="2400" dirty="0" smtClean="0">
                <a:solidFill>
                  <a:schemeClr val="tx1"/>
                </a:solidFill>
              </a:rPr>
              <a:t> </a:t>
            </a:r>
            <a:r>
              <a:rPr lang="fr-FR" sz="2400" dirty="0" err="1" smtClean="0">
                <a:solidFill>
                  <a:schemeClr val="tx1"/>
                </a:solidFill>
              </a:rPr>
              <a:t>two</a:t>
            </a:r>
            <a:r>
              <a:rPr lang="fr-FR" sz="2400" dirty="0" smtClean="0">
                <a:solidFill>
                  <a:schemeClr val="tx1"/>
                </a:solidFill>
              </a:rPr>
              <a:t> </a:t>
            </a:r>
            <a:r>
              <a:rPr lang="fr-FR" sz="2400" dirty="0" err="1" smtClean="0">
                <a:solidFill>
                  <a:schemeClr val="tx1"/>
                </a:solidFill>
              </a:rPr>
              <a:t>forms</a:t>
            </a:r>
            <a:r>
              <a:rPr lang="fr-FR" sz="2400" dirty="0" smtClean="0">
                <a:solidFill>
                  <a:schemeClr val="tx1"/>
                </a:solidFill>
              </a:rPr>
              <a:t> of </a:t>
            </a:r>
            <a:r>
              <a:rPr lang="fr-FR" sz="2400" dirty="0" err="1" smtClean="0">
                <a:solidFill>
                  <a:schemeClr val="tx1"/>
                </a:solidFill>
              </a:rPr>
              <a:t>informality</a:t>
            </a:r>
            <a:endParaRPr lang="fr-FR" sz="2400" dirty="0" smtClean="0">
              <a:solidFill>
                <a:schemeClr val="tx1"/>
              </a:solidFill>
            </a:endParaRPr>
          </a:p>
          <a:p>
            <a:pPr lvl="1" algn="just">
              <a:buFont typeface="Arial" pitchFamily="34" charset="0"/>
              <a:buChar char="•"/>
            </a:pPr>
            <a:r>
              <a:rPr lang="fr-FR" sz="1600" dirty="0" smtClean="0">
                <a:solidFill>
                  <a:schemeClr val="tx1"/>
                </a:solidFill>
              </a:rPr>
              <a:t>  </a:t>
            </a:r>
            <a:r>
              <a:rPr lang="fr-FR" sz="2000" dirty="0" err="1" smtClean="0">
                <a:solidFill>
                  <a:schemeClr val="tx1"/>
                </a:solidFill>
              </a:rPr>
              <a:t>many</a:t>
            </a:r>
            <a:r>
              <a:rPr lang="fr-FR" sz="2000" dirty="0" smtClean="0">
                <a:solidFill>
                  <a:schemeClr val="tx1"/>
                </a:solidFill>
              </a:rPr>
              <a:t> </a:t>
            </a:r>
            <a:r>
              <a:rPr lang="fr-FR" sz="2000" dirty="0" err="1" smtClean="0">
                <a:solidFill>
                  <a:schemeClr val="tx1"/>
                </a:solidFill>
              </a:rPr>
              <a:t>employees</a:t>
            </a:r>
            <a:r>
              <a:rPr lang="fr-FR" sz="2000" dirty="0" smtClean="0">
                <a:solidFill>
                  <a:schemeClr val="tx1"/>
                </a:solidFill>
              </a:rPr>
              <a:t> </a:t>
            </a:r>
            <a:r>
              <a:rPr lang="fr-FR" sz="2000" dirty="0" err="1" smtClean="0">
                <a:solidFill>
                  <a:schemeClr val="tx1"/>
                </a:solidFill>
              </a:rPr>
              <a:t>work</a:t>
            </a:r>
            <a:r>
              <a:rPr lang="fr-FR" sz="2000" dirty="0" smtClean="0">
                <a:solidFill>
                  <a:schemeClr val="tx1"/>
                </a:solidFill>
              </a:rPr>
              <a:t> </a:t>
            </a:r>
            <a:r>
              <a:rPr lang="fr-FR" sz="2000" dirty="0" err="1" smtClean="0">
                <a:solidFill>
                  <a:schemeClr val="tx1"/>
                </a:solidFill>
              </a:rPr>
              <a:t>at</a:t>
            </a:r>
            <a:r>
              <a:rPr lang="fr-FR" sz="2000" dirty="0" smtClean="0">
                <a:solidFill>
                  <a:schemeClr val="tx1"/>
                </a:solidFill>
              </a:rPr>
              <a:t> the </a:t>
            </a:r>
            <a:r>
              <a:rPr lang="fr-FR" sz="2000" dirty="0" err="1" smtClean="0">
                <a:solidFill>
                  <a:schemeClr val="tx1"/>
                </a:solidFill>
              </a:rPr>
              <a:t>same</a:t>
            </a:r>
            <a:r>
              <a:rPr lang="fr-FR" sz="2000" dirty="0" smtClean="0">
                <a:solidFill>
                  <a:schemeClr val="tx1"/>
                </a:solidFill>
              </a:rPr>
              <a:t> time in the </a:t>
            </a:r>
            <a:r>
              <a:rPr lang="fr-FR" sz="2000" dirty="0" err="1" smtClean="0">
                <a:solidFill>
                  <a:schemeClr val="tx1"/>
                </a:solidFill>
              </a:rPr>
              <a:t>formal</a:t>
            </a:r>
            <a:r>
              <a:rPr lang="fr-FR" sz="2000" dirty="0" smtClean="0">
                <a:solidFill>
                  <a:schemeClr val="tx1"/>
                </a:solidFill>
              </a:rPr>
              <a:t> and the non </a:t>
            </a:r>
            <a:r>
              <a:rPr lang="fr-FR" sz="2000" dirty="0" err="1" smtClean="0">
                <a:solidFill>
                  <a:schemeClr val="tx1"/>
                </a:solidFill>
              </a:rPr>
              <a:t>formal</a:t>
            </a:r>
            <a:r>
              <a:rPr lang="fr-FR" sz="2000" dirty="0" smtClean="0">
                <a:solidFill>
                  <a:schemeClr val="tx1"/>
                </a:solidFill>
              </a:rPr>
              <a:t> </a:t>
            </a:r>
            <a:r>
              <a:rPr lang="fr-FR" sz="2000" dirty="0" err="1" smtClean="0">
                <a:solidFill>
                  <a:schemeClr val="tx1"/>
                </a:solidFill>
              </a:rPr>
              <a:t>sectors</a:t>
            </a:r>
            <a:endParaRPr lang="fr-FR" sz="2000" dirty="0" smtClean="0">
              <a:solidFill>
                <a:schemeClr val="tx1"/>
              </a:solidFill>
            </a:endParaRPr>
          </a:p>
          <a:p>
            <a:pPr lvl="1" algn="just">
              <a:buFont typeface="Arial" pitchFamily="34" charset="0"/>
              <a:buChar char="•"/>
            </a:pPr>
            <a:r>
              <a:rPr lang="fr-FR" sz="2000" dirty="0" smtClean="0">
                <a:solidFill>
                  <a:schemeClr val="tx1"/>
                </a:solidFill>
              </a:rPr>
              <a:t> </a:t>
            </a:r>
            <a:r>
              <a:rPr lang="fr-FR" sz="2000" dirty="0" err="1" smtClean="0">
                <a:solidFill>
                  <a:schemeClr val="tx1"/>
                </a:solidFill>
              </a:rPr>
              <a:t>formal</a:t>
            </a:r>
            <a:r>
              <a:rPr lang="fr-FR" sz="2000" dirty="0" smtClean="0">
                <a:solidFill>
                  <a:schemeClr val="tx1"/>
                </a:solidFill>
              </a:rPr>
              <a:t> </a:t>
            </a:r>
            <a:r>
              <a:rPr lang="fr-FR" sz="2000" dirty="0" err="1" smtClean="0">
                <a:solidFill>
                  <a:schemeClr val="tx1"/>
                </a:solidFill>
              </a:rPr>
              <a:t>companies</a:t>
            </a:r>
            <a:r>
              <a:rPr lang="fr-FR" sz="2000" dirty="0" smtClean="0">
                <a:solidFill>
                  <a:schemeClr val="tx1"/>
                </a:solidFill>
              </a:rPr>
              <a:t>  </a:t>
            </a:r>
            <a:r>
              <a:rPr lang="fr-FR" sz="2000" dirty="0" err="1" smtClean="0">
                <a:solidFill>
                  <a:schemeClr val="tx1"/>
                </a:solidFill>
              </a:rPr>
              <a:t>subcontract</a:t>
            </a:r>
            <a:r>
              <a:rPr lang="fr-FR" sz="2000" dirty="0" smtClean="0">
                <a:solidFill>
                  <a:schemeClr val="tx1"/>
                </a:solidFill>
              </a:rPr>
              <a:t> </a:t>
            </a:r>
            <a:r>
              <a:rPr lang="fr-FR" sz="2000" dirty="0" err="1" smtClean="0">
                <a:solidFill>
                  <a:schemeClr val="tx1"/>
                </a:solidFill>
              </a:rPr>
              <a:t>their</a:t>
            </a:r>
            <a:r>
              <a:rPr lang="fr-FR" sz="2000" dirty="0" smtClean="0">
                <a:solidFill>
                  <a:schemeClr val="tx1"/>
                </a:solidFill>
              </a:rPr>
              <a:t> </a:t>
            </a:r>
            <a:r>
              <a:rPr lang="fr-FR" sz="2000" dirty="0" err="1" smtClean="0">
                <a:solidFill>
                  <a:schemeClr val="tx1"/>
                </a:solidFill>
              </a:rPr>
              <a:t>work</a:t>
            </a:r>
            <a:r>
              <a:rPr lang="fr-FR" sz="2000" dirty="0" smtClean="0">
                <a:solidFill>
                  <a:schemeClr val="tx1"/>
                </a:solidFill>
              </a:rPr>
              <a:t> to the </a:t>
            </a:r>
            <a:r>
              <a:rPr lang="fr-FR" sz="2000" dirty="0" err="1" smtClean="0">
                <a:solidFill>
                  <a:schemeClr val="tx1"/>
                </a:solidFill>
              </a:rPr>
              <a:t>informal</a:t>
            </a:r>
            <a:r>
              <a:rPr lang="fr-FR" sz="2000" dirty="0" smtClean="0">
                <a:solidFill>
                  <a:schemeClr val="tx1"/>
                </a:solidFill>
              </a:rPr>
              <a:t> </a:t>
            </a:r>
            <a:r>
              <a:rPr lang="fr-FR" sz="2000" dirty="0" err="1" smtClean="0">
                <a:solidFill>
                  <a:schemeClr val="tx1"/>
                </a:solidFill>
              </a:rPr>
              <a:t>sector</a:t>
            </a:r>
            <a:r>
              <a:rPr lang="fr-FR" sz="2000" dirty="0" smtClean="0">
                <a:solidFill>
                  <a:schemeClr val="tx1"/>
                </a:solidFill>
              </a:rPr>
              <a:t> (the case of the building and civil engineering </a:t>
            </a:r>
            <a:r>
              <a:rPr lang="fr-FR" sz="2000" dirty="0" err="1" smtClean="0">
                <a:solidFill>
                  <a:schemeClr val="tx1"/>
                </a:solidFill>
              </a:rPr>
              <a:t>works</a:t>
            </a:r>
            <a:r>
              <a:rPr lang="fr-FR" sz="2000" dirty="0" smtClean="0">
                <a:solidFill>
                  <a:schemeClr val="tx1"/>
                </a:solidFill>
              </a:rPr>
              <a:t> in </a:t>
            </a:r>
            <a:r>
              <a:rPr lang="fr-FR" sz="2000" dirty="0" err="1" smtClean="0">
                <a:solidFill>
                  <a:schemeClr val="tx1"/>
                </a:solidFill>
              </a:rPr>
              <a:t>Morocco</a:t>
            </a:r>
            <a:r>
              <a:rPr lang="fr-FR" sz="2000" dirty="0" smtClean="0">
                <a:solidFill>
                  <a:schemeClr val="tx1"/>
                </a:solidFill>
              </a:rPr>
              <a:t>)</a:t>
            </a:r>
          </a:p>
          <a:p>
            <a:pPr algn="just">
              <a:buFont typeface="Arial" pitchFamily="34" charset="0"/>
              <a:buChar char="•"/>
            </a:pPr>
            <a:endParaRPr lang="fr-FR" sz="2000" dirty="0" smtClean="0">
              <a:solidFill>
                <a:schemeClr val="tx1"/>
              </a:solidFill>
            </a:endParaRPr>
          </a:p>
          <a:p>
            <a:pPr algn="just">
              <a:buFont typeface="Arial" pitchFamily="34" charset="0"/>
              <a:buChar char="•"/>
            </a:pPr>
            <a:endParaRPr lang="en-US" sz="2000" dirty="0" smtClean="0">
              <a:solidFill>
                <a:schemeClr val="tx1"/>
              </a:solidFill>
            </a:endParaRPr>
          </a:p>
        </p:txBody>
      </p:sp>
      <p:sp>
        <p:nvSpPr>
          <p:cNvPr id="4" name="Espace réservé du pied de page 3"/>
          <p:cNvSpPr>
            <a:spLocks noGrp="1"/>
          </p:cNvSpPr>
          <p:nvPr>
            <p:ph type="ftr" sz="quarter" idx="11"/>
          </p:nvPr>
        </p:nvSpPr>
        <p:spPr/>
        <p:txBody>
          <a:bodyPr/>
          <a:lstStyle/>
          <a:p>
            <a:r>
              <a:rPr lang="en-US" smtClean="0"/>
              <a:t>Richard Walther, Workshop on the Informal Economy, Brussels, 25-27 June 2012</a:t>
            </a:r>
            <a:endParaRPr lang="en-US" dirty="0"/>
          </a:p>
        </p:txBody>
      </p:sp>
      <p:sp>
        <p:nvSpPr>
          <p:cNvPr id="5" name="Espace réservé du numéro de diapositive 4"/>
          <p:cNvSpPr>
            <a:spLocks noGrp="1"/>
          </p:cNvSpPr>
          <p:nvPr>
            <p:ph type="sldNum" sz="quarter" idx="12"/>
          </p:nvPr>
        </p:nvSpPr>
        <p:spPr/>
        <p:txBody>
          <a:bodyPr/>
          <a:lstStyle/>
          <a:p>
            <a:fld id="{AEFE31A7-9ACB-4668-AD8D-6D639CC1C479}" type="slidenum">
              <a:rPr lang="fr-FR" smtClean="0"/>
              <a:pPr/>
              <a:t>9</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3405</TotalTime>
  <Words>3431</Words>
  <Application>Microsoft Office PowerPoint</Application>
  <PresentationFormat>On-screen Show (4:3)</PresentationFormat>
  <Paragraphs>299</Paragraphs>
  <Slides>34</Slides>
  <Notes>2</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Thème Office</vt:lpstr>
      <vt:lpstr>Vocational Training in the Informal Economy </vt:lpstr>
      <vt:lpstr>Vocational Training in the Informal Economy </vt:lpstr>
      <vt:lpstr> A historical brief reminder: the appearance of the concept of informal sector  as category of the labor market </vt:lpstr>
      <vt:lpstr> A brief historical reminder: the appearance of the concept of informal sector as being part of the national economy </vt:lpstr>
      <vt:lpstr>A historical brief reminder:  informal sector or informal economy?</vt:lpstr>
      <vt:lpstr> The current context: the main characteristics of the informal rural  economy (WB,2011) </vt:lpstr>
      <vt:lpstr> The current context: the main characteristics of the informal  urban economy  (West Africa, AFRISTAT 2005) </vt:lpstr>
      <vt:lpstr> The current context: the main characteristics of the informal  urban economy   ( West Africa, AFRISTAT 2005) </vt:lpstr>
      <vt:lpstr>  The current context: the relationship between informality and  vulnerability  </vt:lpstr>
      <vt:lpstr>The current context: Informal sector activities and farming have absorbed the impact of the crisis (Gallup World Poll 2010)</vt:lpstr>
      <vt:lpstr>The current context: the informal economy will continue to dominate the African labor market (BM 2011)</vt:lpstr>
      <vt:lpstr>The current context: The low growth of the formal economy</vt:lpstr>
      <vt:lpstr>The current context : the normality of the informal economy</vt:lpstr>
      <vt:lpstr>The informal economy is more than a subsistence economy</vt:lpstr>
      <vt:lpstr>The informal economy is potentially an engine of inclusive growth</vt:lpstr>
      <vt:lpstr>Education and training as investments in the informal economy </vt:lpstr>
      <vt:lpstr>Education and training as means for reducing vulnerable employment (Gallup World Poll 2010) </vt:lpstr>
      <vt:lpstr>Education and training as means to reduce vulnerable employment (Gallup World Poll 2010) </vt:lpstr>
      <vt:lpstr>The economic efficiency of Education and training   ( AFRISTAT)</vt:lpstr>
      <vt:lpstr> Education and training as means to improve the entry in the  labour market (Survey AEO experts, 2012) </vt:lpstr>
      <vt:lpstr>  How to optimize the efficiency of the education and training systems?  </vt:lpstr>
      <vt:lpstr>The efficiency factors of the education system</vt:lpstr>
      <vt:lpstr>The efficiency factors of the education system</vt:lpstr>
      <vt:lpstr>The efficiency factors of the training system</vt:lpstr>
      <vt:lpstr>The efficiency factors of the training system</vt:lpstr>
      <vt:lpstr>The efficiency factors of the training system</vt:lpstr>
      <vt:lpstr>The efficiency factors of the training system</vt:lpstr>
      <vt:lpstr>The efficiency factors of the training system</vt:lpstr>
      <vt:lpstr>The efficiency factors of the training system</vt:lpstr>
      <vt:lpstr>The efficiency factors of the training system</vt:lpstr>
      <vt:lpstr>The efficiency factors of the training system</vt:lpstr>
      <vt:lpstr>Conclusion</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Financement et coût du développement des compétences techniques et professionnelles (DCTP)</dc:title>
  <dc:creator>Walther</dc:creator>
  <cp:lastModifiedBy>ANTONUCCI Carla (DEVCO)</cp:lastModifiedBy>
  <cp:revision>146</cp:revision>
  <dcterms:created xsi:type="dcterms:W3CDTF">2012-04-23T13:40:54Z</dcterms:created>
  <dcterms:modified xsi:type="dcterms:W3CDTF">2012-06-28T15:14:20Z</dcterms:modified>
</cp:coreProperties>
</file>