
<file path=[Content_Types].xml><?xml version="1.0" encoding="utf-8"?>
<Types xmlns="http://schemas.openxmlformats.org/package/2006/content-types">
  <Default Extension="png" ContentType="image/png"/>
  <Default Extension="pdf" ContentType="application/pdf"/>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4"/>
  </p:notesMasterIdLst>
  <p:sldIdLst>
    <p:sldId id="258" r:id="rId5"/>
    <p:sldId id="274" r:id="rId6"/>
    <p:sldId id="273" r:id="rId7"/>
    <p:sldId id="272" r:id="rId8"/>
    <p:sldId id="277" r:id="rId9"/>
    <p:sldId id="276" r:id="rId10"/>
    <p:sldId id="279" r:id="rId11"/>
    <p:sldId id="278" r:id="rId12"/>
    <p:sldId id="280" r:id="rId13"/>
  </p:sldIdLst>
  <p:sldSz cx="9144000" cy="6858000" type="screen4x3"/>
  <p:notesSz cx="6735763" cy="9866313"/>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ophie De Coninck"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99"/>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autoAdjust="0"/>
    <p:restoredTop sz="71551" autoAdjust="0"/>
  </p:normalViewPr>
  <p:slideViewPr>
    <p:cSldViewPr>
      <p:cViewPr>
        <p:scale>
          <a:sx n="70" d="100"/>
          <a:sy n="70" d="100"/>
        </p:scale>
        <p:origin x="-1938" y="-96"/>
      </p:cViewPr>
      <p:guideLst>
        <p:guide orient="horz" pos="2400"/>
        <p:guide pos="403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1848" y="564"/>
      </p:cViewPr>
      <p:guideLst>
        <p:guide orient="horz" pos="3107"/>
        <p:guide pos="212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pPr>
              <a:defRPr/>
            </a:pPr>
            <a:fld id="{C02B74B6-939E-402B-80F3-2AA3A1FB8FE7}" type="datetimeFigureOut">
              <a:rPr lang="en-GB"/>
              <a:pPr>
                <a:defRPr/>
              </a:pPr>
              <a:t>11/09/2012</a:t>
            </a:fld>
            <a:endParaRPr lang="en-GB"/>
          </a:p>
        </p:txBody>
      </p:sp>
      <p:sp>
        <p:nvSpPr>
          <p:cNvPr id="4" name="Slide Image Placeholder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pPr>
              <a:defRPr/>
            </a:pPr>
            <a:endParaRPr lang="en-GB"/>
          </a:p>
        </p:txBody>
      </p:sp>
      <p:sp>
        <p:nvSpPr>
          <p:cNvPr id="7" name="Slide Number Placeholder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pPr>
              <a:defRPr/>
            </a:pPr>
            <a:fld id="{42A75D0F-FE6C-46C7-9246-32939137BB6F}" type="slidenum">
              <a:rPr lang="en-GB"/>
              <a:pPr>
                <a:defRPr/>
              </a:pPr>
              <a:t>‹#›</a:t>
            </a:fld>
            <a:endParaRPr lang="en-GB"/>
          </a:p>
        </p:txBody>
      </p:sp>
    </p:spTree>
    <p:extLst>
      <p:ext uri="{BB962C8B-B14F-4D97-AF65-F5344CB8AC3E}">
        <p14:creationId xmlns:p14="http://schemas.microsoft.com/office/powerpoint/2010/main" val="356759306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1638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558C936-1990-4C80-8934-DEC0ABA28457}" type="slidenum">
              <a:rPr lang="en-GB" smtClean="0"/>
              <a:pPr/>
              <a:t>1</a:t>
            </a:fld>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Verbal</a:t>
            </a:r>
            <a:r>
              <a:rPr lang="en-US" baseline="0" dirty="0" smtClean="0"/>
              <a:t>ly explain the reach and scope of the GCCA – </a:t>
            </a:r>
          </a:p>
          <a:p>
            <a:endParaRPr lang="en-US" baseline="0" dirty="0" smtClean="0"/>
          </a:p>
          <a:p>
            <a:r>
              <a:rPr lang="en-US" baseline="0" dirty="0" smtClean="0"/>
              <a:t>Stress that it </a:t>
            </a:r>
            <a:r>
              <a:rPr lang="en-US" b="1" baseline="0" dirty="0" smtClean="0"/>
              <a:t>is Global </a:t>
            </a:r>
            <a:r>
              <a:rPr lang="en-US" baseline="0" dirty="0" smtClean="0"/>
              <a:t>– reference to the map and the number of countries represented </a:t>
            </a:r>
          </a:p>
          <a:p>
            <a:endParaRPr lang="en-US" baseline="0" dirty="0" smtClean="0"/>
          </a:p>
          <a:p>
            <a:r>
              <a:rPr lang="en-US" baseline="0" dirty="0" smtClean="0"/>
              <a:t>Climate change is a global issue and because of this </a:t>
            </a:r>
          </a:p>
          <a:p>
            <a:endParaRPr lang="en-US" baseline="0" dirty="0" smtClean="0"/>
          </a:p>
          <a:p>
            <a:r>
              <a:rPr lang="en-US" baseline="0" dirty="0" smtClean="0"/>
              <a:t>Stress that  </a:t>
            </a:r>
            <a:r>
              <a:rPr lang="en-US" b="1" baseline="0" dirty="0" smtClean="0"/>
              <a:t>an Alliance </a:t>
            </a:r>
            <a:r>
              <a:rPr lang="en-US" b="0" baseline="0" dirty="0" smtClean="0"/>
              <a:t>is necessary to address the challenges. </a:t>
            </a:r>
            <a:endParaRPr lang="en-US" b="1" dirty="0" smtClean="0"/>
          </a:p>
          <a:p>
            <a:pPr marL="0" marR="0" indent="0" algn="l" defTabSz="914400" rtl="0" eaLnBrk="0" fontAlgn="base" latinLnBrk="0" hangingPunct="0">
              <a:lnSpc>
                <a:spcPct val="100000"/>
              </a:lnSpc>
              <a:spcBef>
                <a:spcPct val="30000"/>
              </a:spcBef>
              <a:spcAft>
                <a:spcPct val="0"/>
              </a:spcAft>
              <a:buClrTx/>
              <a:buSzTx/>
              <a:buFontTx/>
              <a:buNone/>
              <a:tabLst/>
              <a:defRPr/>
            </a:pPr>
            <a:endParaRPr lang="en-GB" dirty="0" smtClean="0"/>
          </a:p>
          <a:p>
            <a:pPr marL="0" marR="0" indent="0" algn="l" defTabSz="914400" rtl="0" eaLnBrk="0" fontAlgn="base" latinLnBrk="0" hangingPunct="0">
              <a:lnSpc>
                <a:spcPct val="100000"/>
              </a:lnSpc>
              <a:spcBef>
                <a:spcPct val="30000"/>
              </a:spcBef>
              <a:spcAft>
                <a:spcPct val="0"/>
              </a:spcAft>
              <a:buClrTx/>
              <a:buSzTx/>
              <a:buFontTx/>
              <a:buNone/>
              <a:tabLst/>
              <a:defRPr/>
            </a:pPr>
            <a:endParaRPr lang="en-GB"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GB" dirty="0" smtClean="0"/>
              <a:t>Since 2007 as experience from GCCA  programmes accumulates across the globe, lesson learning is recognised as an integral part of the process and the importance that knowledge generated from implementation is shared across countries and regions and with development partners.</a:t>
            </a:r>
          </a:p>
          <a:p>
            <a:endParaRPr lang="en-US" dirty="0"/>
          </a:p>
        </p:txBody>
      </p:sp>
      <p:sp>
        <p:nvSpPr>
          <p:cNvPr id="4" name="Slide Number Placeholder 3"/>
          <p:cNvSpPr>
            <a:spLocks noGrp="1"/>
          </p:cNvSpPr>
          <p:nvPr>
            <p:ph type="sldNum" sz="quarter" idx="10"/>
          </p:nvPr>
        </p:nvSpPr>
        <p:spPr/>
        <p:txBody>
          <a:bodyPr/>
          <a:lstStyle/>
          <a:p>
            <a:pPr>
              <a:defRPr/>
            </a:pPr>
            <a:fld id="{42A75D0F-FE6C-46C7-9246-32939137BB6F}" type="slidenum">
              <a:rPr lang="en-GB" smtClean="0"/>
              <a:pPr>
                <a:defRPr/>
              </a:pPr>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dirty="0" smtClean="0"/>
              <a:t>Since 2007 as experience from GCCA  programmes accumulates across the globe, lesson learning is recognised as an integral part of the process and the importance that knowledge generated from implementation is shared across countries and regions and with development partners.</a:t>
            </a:r>
          </a:p>
          <a:p>
            <a:endParaRPr lang="en-US" dirty="0" smtClean="0"/>
          </a:p>
          <a:p>
            <a:endParaRPr lang="en-US" dirty="0" smtClean="0"/>
          </a:p>
          <a:p>
            <a:endParaRPr lang="en-US" dirty="0" smtClean="0"/>
          </a:p>
        </p:txBody>
      </p:sp>
      <p:sp>
        <p:nvSpPr>
          <p:cNvPr id="4" name="Slide Number Placeholder 3"/>
          <p:cNvSpPr>
            <a:spLocks noGrp="1"/>
          </p:cNvSpPr>
          <p:nvPr>
            <p:ph type="sldNum" sz="quarter" idx="10"/>
          </p:nvPr>
        </p:nvSpPr>
        <p:spPr/>
        <p:txBody>
          <a:bodyPr/>
          <a:lstStyle/>
          <a:p>
            <a:pPr>
              <a:defRPr/>
            </a:pPr>
            <a:fld id="{42A75D0F-FE6C-46C7-9246-32939137BB6F}" type="slidenum">
              <a:rPr lang="en-GB" smtClean="0"/>
              <a:pPr>
                <a:defRPr/>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a:buFont typeface="Arial"/>
              <a:buChar char="•"/>
            </a:pPr>
            <a:r>
              <a:rPr lang="en-GB" dirty="0" smtClean="0"/>
              <a:t>This has</a:t>
            </a:r>
            <a:r>
              <a:rPr lang="en-GB" baseline="0" dirty="0" smtClean="0"/>
              <a:t> informed the objectives of the event : </a:t>
            </a:r>
            <a:endParaRPr lang="en-GB" dirty="0" smtClean="0"/>
          </a:p>
          <a:p>
            <a:pPr>
              <a:buFont typeface="Arial"/>
              <a:buChar char="•"/>
            </a:pPr>
            <a:endParaRPr lang="en-GB" dirty="0" smtClean="0"/>
          </a:p>
          <a:p>
            <a:pPr>
              <a:buFont typeface="Arial"/>
              <a:buChar char="•"/>
            </a:pPr>
            <a:endParaRPr lang="en-GB" dirty="0" smtClean="0"/>
          </a:p>
          <a:p>
            <a:pPr>
              <a:buFont typeface="Arial"/>
              <a:buChar char="•"/>
            </a:pPr>
            <a:r>
              <a:rPr lang="en-GB" dirty="0" smtClean="0"/>
              <a:t>promote the exchange of experiences, to build knowledge in the area of climate change mainstreaming and responses based on GCCA supported interventions across the world, to promote further exchange, within the GCCA community, as well as to inform future developments of the initiative. </a:t>
            </a:r>
          </a:p>
          <a:p>
            <a:pPr>
              <a:buFont typeface="Arial"/>
              <a:buChar char="•"/>
            </a:pPr>
            <a:endParaRPr lang="en-GB" dirty="0" smtClean="0"/>
          </a:p>
          <a:p>
            <a:pPr>
              <a:buFont typeface="Arial"/>
              <a:buChar char="•"/>
            </a:pPr>
            <a:r>
              <a:rPr lang="en-GB" dirty="0" smtClean="0"/>
              <a:t>Brought together</a:t>
            </a:r>
            <a:r>
              <a:rPr lang="en-GB" baseline="0" dirty="0" smtClean="0"/>
              <a:t>: </a:t>
            </a:r>
            <a:r>
              <a:rPr lang="en-GB" sz="1200" kern="1200" dirty="0" smtClean="0">
                <a:solidFill>
                  <a:schemeClr val="tx1"/>
                </a:solidFill>
                <a:latin typeface="+mn-lt"/>
                <a:ea typeface="+mn-ea"/>
                <a:cs typeface="+mn-cs"/>
              </a:rPr>
              <a:t>Delegates from the national and regional programmes supported by the GCCA, from development partners such as the World Bank, UNDP and CDKN, as well as representatives from EU member states and EC Directorates General including Development and Cooperation (DG DEVCO) and Climate Action (DG CLIMA) </a:t>
            </a:r>
            <a:endParaRPr lang="en-GB" dirty="0" smtClean="0"/>
          </a:p>
          <a:p>
            <a:endParaRPr lang="en-US" dirty="0" smtClean="0"/>
          </a:p>
          <a:p>
            <a:pPr eaLnBrk="1" hangingPunct="1">
              <a:spcBef>
                <a:spcPct val="0"/>
              </a:spcBef>
            </a:pPr>
            <a:endParaRPr lang="en-GB" dirty="0" smtClean="0"/>
          </a:p>
        </p:txBody>
      </p:sp>
      <p:sp>
        <p:nvSpPr>
          <p:cNvPr id="184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2364D67-14AD-47E9-994C-7BAD96CF3D5D}" type="slidenum">
              <a:rPr lang="en-GB" smtClean="0"/>
              <a:pPr/>
              <a:t>4</a:t>
            </a:fld>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2A75D0F-FE6C-46C7-9246-32939137BB6F}" type="slidenum">
              <a:rPr lang="en-GB" smtClean="0"/>
              <a:pPr>
                <a:defRPr/>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2A75D0F-FE6C-46C7-9246-32939137BB6F}" type="slidenum">
              <a:rPr lang="en-GB" smtClean="0"/>
              <a:pPr>
                <a:defRPr/>
              </a:pPr>
              <a:t>6</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Freeform 7"/>
          <p:cNvSpPr>
            <a:spLocks/>
          </p:cNvSpPr>
          <p:nvPr/>
        </p:nvSpPr>
        <p:spPr bwMode="auto">
          <a:xfrm>
            <a:off x="0" y="3733800"/>
            <a:ext cx="9144000" cy="2536825"/>
          </a:xfrm>
          <a:custGeom>
            <a:avLst/>
            <a:gdLst/>
            <a:ahLst/>
            <a:cxnLst>
              <a:cxn ang="0">
                <a:pos x="2880" y="799"/>
              </a:cxn>
              <a:cxn ang="0">
                <a:pos x="1442" y="406"/>
              </a:cxn>
              <a:cxn ang="0">
                <a:pos x="0" y="440"/>
              </a:cxn>
              <a:cxn ang="0">
                <a:pos x="0" y="0"/>
              </a:cxn>
              <a:cxn ang="0">
                <a:pos x="2880" y="0"/>
              </a:cxn>
              <a:cxn ang="0">
                <a:pos x="2880" y="799"/>
              </a:cxn>
            </a:cxnLst>
            <a:rect l="0" t="0" r="r" b="b"/>
            <a:pathLst>
              <a:path w="2880" h="799">
                <a:moveTo>
                  <a:pt x="2880" y="799"/>
                </a:moveTo>
                <a:cubicBezTo>
                  <a:pt x="2880" y="799"/>
                  <a:pt x="2460" y="484"/>
                  <a:pt x="1442" y="406"/>
                </a:cubicBezTo>
                <a:cubicBezTo>
                  <a:pt x="423" y="327"/>
                  <a:pt x="0" y="440"/>
                  <a:pt x="0" y="440"/>
                </a:cubicBezTo>
                <a:cubicBezTo>
                  <a:pt x="0" y="0"/>
                  <a:pt x="0" y="0"/>
                  <a:pt x="0" y="0"/>
                </a:cubicBezTo>
                <a:cubicBezTo>
                  <a:pt x="2880" y="0"/>
                  <a:pt x="2880" y="0"/>
                  <a:pt x="2880" y="0"/>
                </a:cubicBezTo>
                <a:lnTo>
                  <a:pt x="2880" y="799"/>
                </a:lnTo>
                <a:close/>
              </a:path>
            </a:pathLst>
          </a:custGeom>
          <a:solidFill>
            <a:schemeClr val="folHlink"/>
          </a:solidFill>
          <a:ln w="9525">
            <a:noFill/>
            <a:round/>
            <a:headEnd/>
            <a:tailEnd/>
          </a:ln>
        </p:spPr>
        <p:txBody>
          <a:bodyPr/>
          <a:lstStyle/>
          <a:p>
            <a:pPr>
              <a:defRPr/>
            </a:pPr>
            <a:endParaRPr lang="en-US"/>
          </a:p>
        </p:txBody>
      </p:sp>
      <p:grpSp>
        <p:nvGrpSpPr>
          <p:cNvPr id="5" name="Group 24"/>
          <p:cNvGrpSpPr>
            <a:grpSpLocks/>
          </p:cNvGrpSpPr>
          <p:nvPr/>
        </p:nvGrpSpPr>
        <p:grpSpPr bwMode="auto">
          <a:xfrm>
            <a:off x="0" y="0"/>
            <a:ext cx="9144000" cy="6118225"/>
            <a:chOff x="0" y="0"/>
            <a:chExt cx="5760" cy="3854"/>
          </a:xfrm>
        </p:grpSpPr>
        <p:sp>
          <p:nvSpPr>
            <p:cNvPr id="6" name="Freeform 8"/>
            <p:cNvSpPr>
              <a:spLocks/>
            </p:cNvSpPr>
            <p:nvPr/>
          </p:nvSpPr>
          <p:spPr bwMode="auto">
            <a:xfrm>
              <a:off x="0" y="2352"/>
              <a:ext cx="5760" cy="1502"/>
            </a:xfrm>
            <a:custGeom>
              <a:avLst/>
              <a:gdLst/>
              <a:ahLst/>
              <a:cxnLst>
                <a:cxn ang="0">
                  <a:pos x="5766" y="1502"/>
                </a:cxn>
                <a:cxn ang="0">
                  <a:pos x="2887" y="748"/>
                </a:cxn>
                <a:cxn ang="0">
                  <a:pos x="0" y="848"/>
                </a:cxn>
                <a:cxn ang="0">
                  <a:pos x="0" y="0"/>
                </a:cxn>
                <a:cxn ang="0">
                  <a:pos x="5766" y="0"/>
                </a:cxn>
                <a:cxn ang="0">
                  <a:pos x="5766" y="1502"/>
                </a:cxn>
              </a:cxnLst>
              <a:rect l="0" t="0" r="r" b="b"/>
              <a:pathLst>
                <a:path w="5766" h="1502">
                  <a:moveTo>
                    <a:pt x="5766" y="1502"/>
                  </a:moveTo>
                  <a:cubicBezTo>
                    <a:pt x="5766" y="1502"/>
                    <a:pt x="4765" y="856"/>
                    <a:pt x="2887" y="748"/>
                  </a:cubicBezTo>
                  <a:cubicBezTo>
                    <a:pt x="1007" y="638"/>
                    <a:pt x="0" y="848"/>
                    <a:pt x="0" y="848"/>
                  </a:cubicBezTo>
                  <a:cubicBezTo>
                    <a:pt x="0" y="0"/>
                    <a:pt x="0" y="0"/>
                    <a:pt x="0" y="0"/>
                  </a:cubicBezTo>
                  <a:cubicBezTo>
                    <a:pt x="0" y="0"/>
                    <a:pt x="5766" y="0"/>
                    <a:pt x="5766" y="0"/>
                  </a:cubicBezTo>
                  <a:cubicBezTo>
                    <a:pt x="5766" y="751"/>
                    <a:pt x="5766" y="1502"/>
                    <a:pt x="5766" y="1502"/>
                  </a:cubicBezTo>
                  <a:close/>
                </a:path>
              </a:pathLst>
            </a:custGeom>
            <a:gradFill rotWithShape="1">
              <a:gsLst>
                <a:gs pos="0">
                  <a:schemeClr val="accent1"/>
                </a:gs>
                <a:gs pos="100000">
                  <a:schemeClr val="accent1">
                    <a:gamma/>
                    <a:shade val="66667"/>
                    <a:invGamma/>
                  </a:schemeClr>
                </a:gs>
              </a:gsLst>
              <a:lin ang="5400000" scaled="1"/>
            </a:gradFill>
            <a:ln w="9525">
              <a:noFill/>
              <a:round/>
              <a:headEnd/>
              <a:tailEnd/>
            </a:ln>
          </p:spPr>
          <p:txBody>
            <a:bodyPr/>
            <a:lstStyle/>
            <a:p>
              <a:pPr>
                <a:defRPr/>
              </a:pPr>
              <a:endParaRPr lang="en-US"/>
            </a:p>
          </p:txBody>
        </p:sp>
        <p:sp>
          <p:nvSpPr>
            <p:cNvPr id="7" name="Rectangle 9"/>
            <p:cNvSpPr>
              <a:spLocks noChangeArrowheads="1"/>
            </p:cNvSpPr>
            <p:nvPr/>
          </p:nvSpPr>
          <p:spPr bwMode="auto">
            <a:xfrm>
              <a:off x="0" y="0"/>
              <a:ext cx="5760" cy="2352"/>
            </a:xfrm>
            <a:prstGeom prst="rect">
              <a:avLst/>
            </a:prstGeom>
            <a:solidFill>
              <a:schemeClr val="accent1"/>
            </a:solidFill>
            <a:ln w="9525">
              <a:noFill/>
              <a:miter lim="800000"/>
              <a:headEnd/>
              <a:tailEnd/>
            </a:ln>
            <a:effectLst/>
          </p:spPr>
          <p:txBody>
            <a:bodyPr wrap="none" anchor="ctr"/>
            <a:lstStyle/>
            <a:p>
              <a:pPr>
                <a:defRPr/>
              </a:pPr>
              <a:endParaRPr lang="en-US"/>
            </a:p>
          </p:txBody>
        </p:sp>
      </p:grpSp>
      <p:grpSp>
        <p:nvGrpSpPr>
          <p:cNvPr id="8" name="Group 14"/>
          <p:cNvGrpSpPr>
            <a:grpSpLocks/>
          </p:cNvGrpSpPr>
          <p:nvPr/>
        </p:nvGrpSpPr>
        <p:grpSpPr bwMode="auto">
          <a:xfrm flipV="1">
            <a:off x="0" y="0"/>
            <a:ext cx="9147175" cy="2057400"/>
            <a:chOff x="0" y="3321"/>
            <a:chExt cx="5762" cy="999"/>
          </a:xfrm>
        </p:grpSpPr>
        <p:sp>
          <p:nvSpPr>
            <p:cNvPr id="9" name="Freeform 15"/>
            <p:cNvSpPr>
              <a:spLocks/>
            </p:cNvSpPr>
            <p:nvPr/>
          </p:nvSpPr>
          <p:spPr bwMode="auto">
            <a:xfrm>
              <a:off x="519" y="3492"/>
              <a:ext cx="5241" cy="828"/>
            </a:xfrm>
            <a:custGeom>
              <a:avLst/>
              <a:gdLst/>
              <a:ahLst/>
              <a:cxnLst>
                <a:cxn ang="0">
                  <a:pos x="2419" y="216"/>
                </a:cxn>
                <a:cxn ang="0">
                  <a:pos x="0" y="378"/>
                </a:cxn>
              </a:cxnLst>
              <a:rect l="0" t="0" r="r" b="b"/>
              <a:pathLst>
                <a:path w="2419" h="378">
                  <a:moveTo>
                    <a:pt x="2419" y="216"/>
                  </a:moveTo>
                  <a:cubicBezTo>
                    <a:pt x="2419" y="216"/>
                    <a:pt x="1051" y="0"/>
                    <a:pt x="0" y="378"/>
                  </a:cubicBezTo>
                </a:path>
              </a:pathLst>
            </a:custGeom>
            <a:noFill/>
            <a:ln w="12700" cap="flat">
              <a:solidFill>
                <a:schemeClr val="bg1"/>
              </a:solidFill>
              <a:prstDash val="solid"/>
              <a:miter lim="800000"/>
              <a:headEnd/>
              <a:tailEnd/>
            </a:ln>
          </p:spPr>
          <p:txBody>
            <a:bodyPr/>
            <a:lstStyle/>
            <a:p>
              <a:pPr>
                <a:defRPr/>
              </a:pPr>
              <a:endParaRPr lang="en-US"/>
            </a:p>
          </p:txBody>
        </p:sp>
        <p:sp>
          <p:nvSpPr>
            <p:cNvPr id="10" name="Freeform 16"/>
            <p:cNvSpPr>
              <a:spLocks/>
            </p:cNvSpPr>
            <p:nvPr/>
          </p:nvSpPr>
          <p:spPr bwMode="auto">
            <a:xfrm>
              <a:off x="0" y="3321"/>
              <a:ext cx="5762" cy="992"/>
            </a:xfrm>
            <a:custGeom>
              <a:avLst/>
              <a:gdLst/>
              <a:ahLst/>
              <a:cxnLst>
                <a:cxn ang="0">
                  <a:pos x="2665" y="334"/>
                </a:cxn>
                <a:cxn ang="0">
                  <a:pos x="0" y="454"/>
                </a:cxn>
              </a:cxnLst>
              <a:rect l="0" t="0" r="r" b="b"/>
              <a:pathLst>
                <a:path w="2665" h="454">
                  <a:moveTo>
                    <a:pt x="2665" y="334"/>
                  </a:moveTo>
                  <a:cubicBezTo>
                    <a:pt x="2665" y="334"/>
                    <a:pt x="1093" y="0"/>
                    <a:pt x="0" y="454"/>
                  </a:cubicBezTo>
                </a:path>
              </a:pathLst>
            </a:custGeom>
            <a:noFill/>
            <a:ln w="12700" cap="flat">
              <a:solidFill>
                <a:schemeClr val="bg1"/>
              </a:solidFill>
              <a:prstDash val="solid"/>
              <a:miter lim="800000"/>
              <a:headEnd/>
              <a:tailEnd/>
            </a:ln>
          </p:spPr>
          <p:txBody>
            <a:bodyPr/>
            <a:lstStyle/>
            <a:p>
              <a:pPr>
                <a:defRPr/>
              </a:pPr>
              <a:endParaRPr lang="en-US"/>
            </a:p>
          </p:txBody>
        </p:sp>
      </p:grpSp>
      <p:sp>
        <p:nvSpPr>
          <p:cNvPr id="13" name="Line 23"/>
          <p:cNvSpPr>
            <a:spLocks noChangeShapeType="1"/>
          </p:cNvSpPr>
          <p:nvPr/>
        </p:nvSpPr>
        <p:spPr bwMode="auto">
          <a:xfrm flipH="1">
            <a:off x="0" y="6477000"/>
            <a:ext cx="914400" cy="0"/>
          </a:xfrm>
          <a:prstGeom prst="line">
            <a:avLst/>
          </a:prstGeom>
          <a:noFill/>
          <a:ln w="9525">
            <a:solidFill>
              <a:schemeClr val="accent1"/>
            </a:solidFill>
            <a:round/>
            <a:headEnd/>
            <a:tailEnd/>
          </a:ln>
          <a:effectLst/>
        </p:spPr>
        <p:txBody>
          <a:bodyPr/>
          <a:lstStyle/>
          <a:p>
            <a:pPr>
              <a:defRPr/>
            </a:pPr>
            <a:endParaRPr lang="en-US"/>
          </a:p>
        </p:txBody>
      </p:sp>
      <p:sp>
        <p:nvSpPr>
          <p:cNvPr id="4098" name="Rectangle 2"/>
          <p:cNvSpPr>
            <a:spLocks noGrp="1" noChangeArrowheads="1"/>
          </p:cNvSpPr>
          <p:nvPr>
            <p:ph type="ctrTitle"/>
          </p:nvPr>
        </p:nvSpPr>
        <p:spPr>
          <a:xfrm>
            <a:off x="15875" y="1143000"/>
            <a:ext cx="6384925" cy="2286000"/>
          </a:xfrm>
        </p:spPr>
        <p:txBody>
          <a:bodyPr anchor="b"/>
          <a:lstStyle>
            <a:lvl1pPr algn="r">
              <a:defRPr sz="2800" b="0"/>
            </a:lvl1pPr>
          </a:lstStyle>
          <a:p>
            <a:r>
              <a:rPr lang="en-US" dirty="0"/>
              <a:t>Click to edit Master title style</a:t>
            </a:r>
          </a:p>
        </p:txBody>
      </p:sp>
      <p:pic>
        <p:nvPicPr>
          <p:cNvPr id="15" name="Picture 2" descr="C:\Users\catherine\Pictures\GCCA\GCCA_Logo for dark background.png"/>
          <p:cNvPicPr>
            <a:picLocks noChangeAspect="1" noChangeArrowheads="1"/>
          </p:cNvPicPr>
          <p:nvPr userDrawn="1"/>
        </p:nvPicPr>
        <p:blipFill>
          <a:blip r:embed="rId2" cstate="print"/>
          <a:srcRect/>
          <a:stretch>
            <a:fillRect/>
          </a:stretch>
        </p:blipFill>
        <p:spPr bwMode="auto">
          <a:xfrm>
            <a:off x="7960255" y="0"/>
            <a:ext cx="1183745" cy="938706"/>
          </a:xfrm>
          <a:prstGeom prst="rect">
            <a:avLst/>
          </a:prstGeom>
          <a:noFill/>
        </p:spPr>
      </p:pic>
      <p:sp>
        <p:nvSpPr>
          <p:cNvPr id="17" name="Rectangle 3"/>
          <p:cNvSpPr txBox="1">
            <a:spLocks noChangeArrowheads="1"/>
          </p:cNvSpPr>
          <p:nvPr userDrawn="1"/>
        </p:nvSpPr>
        <p:spPr>
          <a:xfrm>
            <a:off x="2971800" y="152400"/>
            <a:ext cx="4876801" cy="685800"/>
          </a:xfrm>
          <a:prstGeom prst="rect">
            <a:avLst/>
          </a:prstGeom>
        </p:spPr>
        <p:txBody>
          <a:bodyPr anchor="b"/>
          <a:lstStyle>
            <a:lvl1pPr marL="0" indent="0">
              <a:buFontTx/>
              <a:buNone/>
              <a:defRPr sz="1400" baseline="0">
                <a:solidFill>
                  <a:schemeClr val="bg1"/>
                </a:solidFill>
              </a:defRPr>
            </a:lvl1p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1400" b="1" i="0" u="none" strike="noStrike" kern="0" cap="none" spc="0" normalizeH="0" baseline="0" noProof="0" dirty="0" smtClean="0">
                <a:ln>
                  <a:noFill/>
                </a:ln>
                <a:solidFill>
                  <a:schemeClr val="bg1"/>
                </a:solidFill>
                <a:effectLst/>
                <a:uLnTx/>
                <a:uFillTx/>
                <a:latin typeface="+mn-lt"/>
                <a:ea typeface="+mn-ea"/>
                <a:cs typeface="+mn-cs"/>
              </a:rPr>
              <a:t>Innovative and effective approaches to climate change: Experiences from the Global Climate Change Alliance</a:t>
            </a:r>
          </a:p>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1400" b="0" i="0" u="none" strike="noStrike" kern="0" cap="none" spc="0" normalizeH="0" baseline="0" noProof="0" dirty="0" smtClean="0">
                <a:ln>
                  <a:noFill/>
                </a:ln>
                <a:solidFill>
                  <a:schemeClr val="bg1"/>
                </a:solidFill>
                <a:effectLst/>
                <a:uLnTx/>
                <a:uFillTx/>
                <a:latin typeface="+mn-lt"/>
                <a:ea typeface="+mn-ea"/>
                <a:cs typeface="+mn-cs"/>
              </a:rPr>
              <a:t>Brussels 12</a:t>
            </a:r>
            <a:r>
              <a:rPr kumimoji="0" lang="en-US" sz="1400" b="0" i="0" u="none" strike="noStrike" kern="0" cap="none" spc="0" normalizeH="0" baseline="30000" noProof="0" dirty="0" smtClean="0">
                <a:ln>
                  <a:noFill/>
                </a:ln>
                <a:solidFill>
                  <a:schemeClr val="bg1"/>
                </a:solidFill>
                <a:effectLst/>
                <a:uLnTx/>
                <a:uFillTx/>
                <a:latin typeface="+mn-lt"/>
                <a:ea typeface="+mn-ea"/>
                <a:cs typeface="+mn-cs"/>
              </a:rPr>
              <a:t>th</a:t>
            </a:r>
            <a:r>
              <a:rPr kumimoji="0" lang="en-US" sz="1400" b="0" i="0" u="none" strike="noStrike" kern="0" cap="none" spc="0" normalizeH="0" baseline="0" noProof="0" dirty="0" smtClean="0">
                <a:ln>
                  <a:noFill/>
                </a:ln>
                <a:solidFill>
                  <a:schemeClr val="bg1"/>
                </a:solidFill>
                <a:effectLst/>
                <a:uLnTx/>
                <a:uFillTx/>
                <a:latin typeface="+mn-lt"/>
                <a:ea typeface="+mn-ea"/>
                <a:cs typeface="+mn-cs"/>
              </a:rPr>
              <a:t>-14</a:t>
            </a:r>
            <a:r>
              <a:rPr kumimoji="0" lang="en-US" sz="1400" b="0" i="0" u="none" strike="noStrike" kern="0" cap="none" spc="0" normalizeH="0" baseline="30000" noProof="0" dirty="0" smtClean="0">
                <a:ln>
                  <a:noFill/>
                </a:ln>
                <a:solidFill>
                  <a:schemeClr val="bg1"/>
                </a:solidFill>
                <a:effectLst/>
                <a:uLnTx/>
                <a:uFillTx/>
                <a:latin typeface="+mn-lt"/>
                <a:ea typeface="+mn-ea"/>
                <a:cs typeface="+mn-cs"/>
              </a:rPr>
              <a:t>th</a:t>
            </a:r>
            <a:r>
              <a:rPr kumimoji="0" lang="en-US" sz="1400" b="0" i="0" u="none" strike="noStrike" kern="0" cap="none" spc="0" normalizeH="0" baseline="0" noProof="0" dirty="0" smtClean="0">
                <a:ln>
                  <a:noFill/>
                </a:ln>
                <a:solidFill>
                  <a:schemeClr val="bg1"/>
                </a:solidFill>
                <a:effectLst/>
                <a:uLnTx/>
                <a:uFillTx/>
                <a:latin typeface="+mn-lt"/>
                <a:ea typeface="+mn-ea"/>
                <a:cs typeface="+mn-cs"/>
              </a:rPr>
              <a:t> September 2012</a:t>
            </a:r>
            <a:endParaRPr kumimoji="0" lang="en-US" sz="1400" b="0" i="0" u="none" strike="noStrike" kern="0" cap="none" spc="0" normalizeH="0" baseline="0" noProof="0" dirty="0">
              <a:ln>
                <a:noFill/>
              </a:ln>
              <a:solidFill>
                <a:schemeClr val="bg1"/>
              </a:solidFill>
              <a:effectLst/>
              <a:uLnTx/>
              <a:uFillTx/>
              <a:latin typeface="+mn-lt"/>
              <a:ea typeface="+mn-ea"/>
              <a:cs typeface="+mn-cs"/>
            </a:endParaRPr>
          </a:p>
        </p:txBody>
      </p:sp>
      <p:pic>
        <p:nvPicPr>
          <p:cNvPr id="14" name="Picture 1" descr="C:\Users\catherine\Pictures\European Commission\logo_ce-en-rvb-lr_2012-01.jpg"/>
          <p:cNvPicPr>
            <a:picLocks noChangeAspect="1" noChangeArrowheads="1"/>
          </p:cNvPicPr>
          <p:nvPr userDrawn="1"/>
        </p:nvPicPr>
        <p:blipFill>
          <a:blip r:embed="rId3" cstate="print"/>
          <a:srcRect/>
          <a:stretch>
            <a:fillRect/>
          </a:stretch>
        </p:blipFill>
        <p:spPr bwMode="auto">
          <a:xfrm>
            <a:off x="0" y="26"/>
            <a:ext cx="1655318" cy="1151255"/>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5AFDFB4-6AE2-48EA-9FE6-594F656D256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133600" cy="6553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0"/>
            <a:ext cx="6248400" cy="6553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7752E2F-B3E1-4782-BC46-DD5184AA8260}"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534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752600"/>
            <a:ext cx="4191000" cy="4800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1752600"/>
            <a:ext cx="4191000" cy="4800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6111023-1DD5-4454-B9C5-68FCAA66E68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fr-FR"/>
          </a:p>
        </p:txBody>
      </p:sp>
      <p:sp>
        <p:nvSpPr>
          <p:cNvPr id="6" name="Rectangle 6"/>
          <p:cNvSpPr>
            <a:spLocks noGrp="1" noChangeArrowheads="1"/>
          </p:cNvSpPr>
          <p:nvPr>
            <p:ph type="sldNum" sz="quarter" idx="12"/>
          </p:nvPr>
        </p:nvSpPr>
        <p:spPr/>
        <p:txBody>
          <a:bodyPr/>
          <a:lstStyle>
            <a:lvl1pPr>
              <a:defRPr/>
            </a:lvl1pPr>
          </a:lstStyle>
          <a:p>
            <a:pPr>
              <a:defRPr/>
            </a:pPr>
            <a:fld id="{8CB83CC7-E959-4ED5-AE49-2C276D17BE45}"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13CF18A-AA0D-448D-97A9-EDF1DD56140F}"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52600"/>
            <a:ext cx="41910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1752600"/>
            <a:ext cx="41910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BD61C06-4793-438E-B2E5-444734C26CB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A7F5F06-A079-40B1-844B-684ADB10425E}"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p:txBody>
          <a:bodyPr/>
          <a:lstStyle>
            <a:lvl1pPr>
              <a:defRPr/>
            </a:lvl1pPr>
          </a:lstStyle>
          <a:p>
            <a:pPr>
              <a:defRPr/>
            </a:pPr>
            <a:endParaRPr lang="en-US"/>
          </a:p>
        </p:txBody>
      </p:sp>
      <p:sp>
        <p:nvSpPr>
          <p:cNvPr id="4" name="Rectangle 6"/>
          <p:cNvSpPr>
            <a:spLocks noGrp="1" noChangeArrowheads="1"/>
          </p:cNvSpPr>
          <p:nvPr>
            <p:ph type="sldNum" sz="quarter" idx="11"/>
          </p:nvPr>
        </p:nvSpPr>
        <p:spPr>
          <a:xfrm>
            <a:off x="3733800" y="6613525"/>
            <a:ext cx="2133600" cy="168275"/>
          </a:xfrm>
        </p:spPr>
        <p:txBody>
          <a:bodyPr/>
          <a:lstStyle>
            <a:lvl1pPr algn="ctr">
              <a:defRPr/>
            </a:lvl1p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E809740-9BEE-44B8-8017-DC8166D319FD}"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55462E3-69EB-4298-A8DC-AE72FE7B61D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5DD31DC-7154-41DC-933A-99951140E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0"/>
          <p:cNvGrpSpPr>
            <a:grpSpLocks/>
          </p:cNvGrpSpPr>
          <p:nvPr/>
        </p:nvGrpSpPr>
        <p:grpSpPr bwMode="auto">
          <a:xfrm>
            <a:off x="0" y="5791200"/>
            <a:ext cx="9147175" cy="1066800"/>
            <a:chOff x="0" y="3321"/>
            <a:chExt cx="5762" cy="999"/>
          </a:xfrm>
        </p:grpSpPr>
        <p:sp>
          <p:nvSpPr>
            <p:cNvPr id="1042" name="Freeform 18"/>
            <p:cNvSpPr>
              <a:spLocks/>
            </p:cNvSpPr>
            <p:nvPr/>
          </p:nvSpPr>
          <p:spPr bwMode="auto">
            <a:xfrm>
              <a:off x="519" y="3492"/>
              <a:ext cx="5241" cy="828"/>
            </a:xfrm>
            <a:custGeom>
              <a:avLst/>
              <a:gdLst/>
              <a:ahLst/>
              <a:cxnLst>
                <a:cxn ang="0">
                  <a:pos x="2419" y="216"/>
                </a:cxn>
                <a:cxn ang="0">
                  <a:pos x="0" y="378"/>
                </a:cxn>
              </a:cxnLst>
              <a:rect l="0" t="0" r="r" b="b"/>
              <a:pathLst>
                <a:path w="2419" h="378">
                  <a:moveTo>
                    <a:pt x="2419" y="216"/>
                  </a:moveTo>
                  <a:cubicBezTo>
                    <a:pt x="2419" y="216"/>
                    <a:pt x="1051" y="0"/>
                    <a:pt x="0" y="378"/>
                  </a:cubicBezTo>
                </a:path>
              </a:pathLst>
            </a:custGeom>
            <a:noFill/>
            <a:ln w="12700" cap="flat">
              <a:solidFill>
                <a:schemeClr val="bg2"/>
              </a:solidFill>
              <a:prstDash val="solid"/>
              <a:miter lim="800000"/>
              <a:headEnd/>
              <a:tailEnd/>
            </a:ln>
          </p:spPr>
          <p:txBody>
            <a:bodyPr/>
            <a:lstStyle/>
            <a:p>
              <a:pPr>
                <a:defRPr/>
              </a:pPr>
              <a:endParaRPr lang="en-US"/>
            </a:p>
          </p:txBody>
        </p:sp>
        <p:sp>
          <p:nvSpPr>
            <p:cNvPr id="1043" name="Freeform 19"/>
            <p:cNvSpPr>
              <a:spLocks/>
            </p:cNvSpPr>
            <p:nvPr/>
          </p:nvSpPr>
          <p:spPr bwMode="auto">
            <a:xfrm>
              <a:off x="0" y="3321"/>
              <a:ext cx="5762" cy="992"/>
            </a:xfrm>
            <a:custGeom>
              <a:avLst/>
              <a:gdLst/>
              <a:ahLst/>
              <a:cxnLst>
                <a:cxn ang="0">
                  <a:pos x="2665" y="334"/>
                </a:cxn>
                <a:cxn ang="0">
                  <a:pos x="0" y="454"/>
                </a:cxn>
              </a:cxnLst>
              <a:rect l="0" t="0" r="r" b="b"/>
              <a:pathLst>
                <a:path w="2665" h="454">
                  <a:moveTo>
                    <a:pt x="2665" y="334"/>
                  </a:moveTo>
                  <a:cubicBezTo>
                    <a:pt x="2665" y="334"/>
                    <a:pt x="1093" y="0"/>
                    <a:pt x="0" y="454"/>
                  </a:cubicBezTo>
                </a:path>
              </a:pathLst>
            </a:custGeom>
            <a:noFill/>
            <a:ln w="12700" cap="flat">
              <a:solidFill>
                <a:schemeClr val="bg2"/>
              </a:solidFill>
              <a:prstDash val="solid"/>
              <a:miter lim="800000"/>
              <a:headEnd/>
              <a:tailEnd/>
            </a:ln>
          </p:spPr>
          <p:txBody>
            <a:bodyPr/>
            <a:lstStyle/>
            <a:p>
              <a:pPr>
                <a:defRPr/>
              </a:pPr>
              <a:endParaRPr lang="en-US"/>
            </a:p>
          </p:txBody>
        </p:sp>
      </p:grpSp>
      <p:sp>
        <p:nvSpPr>
          <p:cNvPr id="1031" name="Freeform 7"/>
          <p:cNvSpPr>
            <a:spLocks/>
          </p:cNvSpPr>
          <p:nvPr/>
        </p:nvSpPr>
        <p:spPr bwMode="auto">
          <a:xfrm>
            <a:off x="0" y="-4763"/>
            <a:ext cx="9144000" cy="2536826"/>
          </a:xfrm>
          <a:custGeom>
            <a:avLst/>
            <a:gdLst/>
            <a:ahLst/>
            <a:cxnLst>
              <a:cxn ang="0">
                <a:pos x="2880" y="799"/>
              </a:cxn>
              <a:cxn ang="0">
                <a:pos x="1442" y="406"/>
              </a:cxn>
              <a:cxn ang="0">
                <a:pos x="0" y="440"/>
              </a:cxn>
              <a:cxn ang="0">
                <a:pos x="0" y="0"/>
              </a:cxn>
              <a:cxn ang="0">
                <a:pos x="2880" y="0"/>
              </a:cxn>
              <a:cxn ang="0">
                <a:pos x="2880" y="799"/>
              </a:cxn>
            </a:cxnLst>
            <a:rect l="0" t="0" r="r" b="b"/>
            <a:pathLst>
              <a:path w="2880" h="799">
                <a:moveTo>
                  <a:pt x="2880" y="799"/>
                </a:moveTo>
                <a:cubicBezTo>
                  <a:pt x="2880" y="799"/>
                  <a:pt x="2460" y="484"/>
                  <a:pt x="1442" y="406"/>
                </a:cubicBezTo>
                <a:cubicBezTo>
                  <a:pt x="423" y="327"/>
                  <a:pt x="0" y="440"/>
                  <a:pt x="0" y="440"/>
                </a:cubicBezTo>
                <a:cubicBezTo>
                  <a:pt x="0" y="0"/>
                  <a:pt x="0" y="0"/>
                  <a:pt x="0" y="0"/>
                </a:cubicBezTo>
                <a:cubicBezTo>
                  <a:pt x="2880" y="0"/>
                  <a:pt x="2880" y="0"/>
                  <a:pt x="2880" y="0"/>
                </a:cubicBezTo>
                <a:lnTo>
                  <a:pt x="2880" y="799"/>
                </a:lnTo>
                <a:close/>
              </a:path>
            </a:pathLst>
          </a:custGeom>
          <a:solidFill>
            <a:schemeClr val="folHlink"/>
          </a:solidFill>
          <a:ln w="9525">
            <a:noFill/>
            <a:round/>
            <a:headEnd/>
            <a:tailEnd/>
          </a:ln>
        </p:spPr>
        <p:txBody>
          <a:bodyPr/>
          <a:lstStyle/>
          <a:p>
            <a:pPr>
              <a:defRPr/>
            </a:pPr>
            <a:endParaRPr lang="en-US"/>
          </a:p>
        </p:txBody>
      </p:sp>
      <p:sp>
        <p:nvSpPr>
          <p:cNvPr id="1032" name="Freeform 8"/>
          <p:cNvSpPr>
            <a:spLocks/>
          </p:cNvSpPr>
          <p:nvPr/>
        </p:nvSpPr>
        <p:spPr bwMode="auto">
          <a:xfrm>
            <a:off x="0" y="-4763"/>
            <a:ext cx="9144000" cy="2384426"/>
          </a:xfrm>
          <a:custGeom>
            <a:avLst/>
            <a:gdLst/>
            <a:ahLst/>
            <a:cxnLst>
              <a:cxn ang="0">
                <a:pos x="2880" y="751"/>
              </a:cxn>
              <a:cxn ang="0">
                <a:pos x="1442" y="374"/>
              </a:cxn>
              <a:cxn ang="0">
                <a:pos x="0" y="424"/>
              </a:cxn>
              <a:cxn ang="0">
                <a:pos x="0" y="0"/>
              </a:cxn>
              <a:cxn ang="0">
                <a:pos x="2880" y="0"/>
              </a:cxn>
              <a:cxn ang="0">
                <a:pos x="2880" y="751"/>
              </a:cxn>
            </a:cxnLst>
            <a:rect l="0" t="0" r="r" b="b"/>
            <a:pathLst>
              <a:path w="2880" h="751">
                <a:moveTo>
                  <a:pt x="2880" y="751"/>
                </a:moveTo>
                <a:cubicBezTo>
                  <a:pt x="2880" y="751"/>
                  <a:pt x="2380" y="428"/>
                  <a:pt x="1442" y="374"/>
                </a:cubicBezTo>
                <a:cubicBezTo>
                  <a:pt x="503" y="319"/>
                  <a:pt x="0" y="424"/>
                  <a:pt x="0" y="424"/>
                </a:cubicBezTo>
                <a:cubicBezTo>
                  <a:pt x="0" y="0"/>
                  <a:pt x="0" y="0"/>
                  <a:pt x="0" y="0"/>
                </a:cubicBezTo>
                <a:cubicBezTo>
                  <a:pt x="2880" y="0"/>
                  <a:pt x="2880" y="0"/>
                  <a:pt x="2880" y="0"/>
                </a:cubicBezTo>
                <a:lnTo>
                  <a:pt x="2880" y="751"/>
                </a:lnTo>
                <a:close/>
              </a:path>
            </a:pathLst>
          </a:custGeom>
          <a:gradFill rotWithShape="1">
            <a:gsLst>
              <a:gs pos="0">
                <a:schemeClr val="accent1"/>
              </a:gs>
              <a:gs pos="100000">
                <a:schemeClr val="accent1">
                  <a:gamma/>
                  <a:shade val="66667"/>
                  <a:invGamma/>
                </a:schemeClr>
              </a:gs>
            </a:gsLst>
            <a:lin ang="5400000" scaled="1"/>
          </a:gradFill>
          <a:ln w="9525">
            <a:noFill/>
            <a:round/>
            <a:headEnd/>
            <a:tailEnd/>
          </a:ln>
        </p:spPr>
        <p:txBody>
          <a:bodyPr/>
          <a:lstStyle/>
          <a:p>
            <a:pPr>
              <a:defRPr/>
            </a:pPr>
            <a:endParaRPr lang="en-US"/>
          </a:p>
        </p:txBody>
      </p:sp>
      <p:sp>
        <p:nvSpPr>
          <p:cNvPr id="1029" name="Rectangle 2"/>
          <p:cNvSpPr>
            <a:spLocks noGrp="1" noChangeArrowheads="1"/>
          </p:cNvSpPr>
          <p:nvPr>
            <p:ph type="title"/>
          </p:nvPr>
        </p:nvSpPr>
        <p:spPr bwMode="auto">
          <a:xfrm>
            <a:off x="457200" y="0"/>
            <a:ext cx="8534400" cy="1143000"/>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p>
            <a:pPr lvl="0"/>
            <a:r>
              <a:rPr lang="en-GB" smtClean="0"/>
              <a:t>Click to edit Master title style</a:t>
            </a:r>
          </a:p>
        </p:txBody>
      </p:sp>
      <p:sp>
        <p:nvSpPr>
          <p:cNvPr id="1030" name="Rectangle 3"/>
          <p:cNvSpPr>
            <a:spLocks noGrp="1" noChangeArrowheads="1"/>
          </p:cNvSpPr>
          <p:nvPr>
            <p:ph type="body" idx="1"/>
          </p:nvPr>
        </p:nvSpPr>
        <p:spPr bwMode="auto">
          <a:xfrm>
            <a:off x="457200" y="1752600"/>
            <a:ext cx="8534400" cy="48006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457200" y="6613525"/>
            <a:ext cx="2133600" cy="16827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1400"/>
            </a:lvl1pPr>
          </a:lstStyle>
          <a:p>
            <a:pPr>
              <a:defRPr/>
            </a:pPr>
            <a:endParaRPr lang="en-US"/>
          </a:p>
        </p:txBody>
      </p:sp>
      <p:sp>
        <p:nvSpPr>
          <p:cNvPr id="2" name="Rectangle 5"/>
          <p:cNvSpPr>
            <a:spLocks noGrp="1" noChangeArrowheads="1"/>
          </p:cNvSpPr>
          <p:nvPr>
            <p:ph type="ftr" sz="quarter" idx="3"/>
          </p:nvPr>
        </p:nvSpPr>
        <p:spPr bwMode="auto">
          <a:xfrm>
            <a:off x="3276600" y="6613525"/>
            <a:ext cx="2895600" cy="16827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ctr">
              <a:defRPr sz="1400"/>
            </a:lvl1pPr>
          </a:lstStyle>
          <a:p>
            <a:pPr>
              <a:defRPr/>
            </a:pPr>
            <a:endParaRPr lang="en-US"/>
          </a:p>
        </p:txBody>
      </p:sp>
      <p:sp>
        <p:nvSpPr>
          <p:cNvPr id="3" name="Rectangle 6"/>
          <p:cNvSpPr>
            <a:spLocks noGrp="1" noChangeArrowheads="1"/>
          </p:cNvSpPr>
          <p:nvPr>
            <p:ph type="sldNum" sz="quarter" idx="4"/>
          </p:nvPr>
        </p:nvSpPr>
        <p:spPr bwMode="auto">
          <a:xfrm>
            <a:off x="6858000" y="6613525"/>
            <a:ext cx="2133600" cy="16827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r">
              <a:defRPr sz="1400"/>
            </a:lvl1pPr>
          </a:lstStyle>
          <a:p>
            <a:pPr>
              <a:defRPr/>
            </a:pPr>
            <a:fld id="{E490ECEF-CE31-4BCE-8F6F-92396688A01E}" type="slidenum">
              <a:rPr lang="en-US"/>
              <a:pPr>
                <a:defRPr/>
              </a:pPr>
              <a:t>‹#›</a:t>
            </a:fld>
            <a:endParaRPr lang="en-US"/>
          </a:p>
        </p:txBody>
      </p:sp>
      <p:pic>
        <p:nvPicPr>
          <p:cNvPr id="1034" name="Picture 2" descr="S:\1 International Development BU\1.3 CONTRACTS\0. Cluster Africa\47501464 - GCCA Climate change\5 Award\9 Communication\00 Logos\GCCA-logo-(3).png"/>
          <p:cNvPicPr>
            <a:picLocks noChangeAspect="1" noChangeArrowheads="1"/>
          </p:cNvPicPr>
          <p:nvPr userDrawn="1"/>
        </p:nvPicPr>
        <p:blipFill>
          <a:blip r:embed="rId14" cstate="print"/>
          <a:srcRect/>
          <a:stretch>
            <a:fillRect/>
          </a:stretch>
        </p:blipFill>
        <p:spPr bwMode="auto">
          <a:xfrm>
            <a:off x="7467600" y="152400"/>
            <a:ext cx="1535113" cy="12192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0" r:id="rId3"/>
    <p:sldLayoutId id="2147483659" r:id="rId4"/>
    <p:sldLayoutId id="2147483658" r:id="rId5"/>
    <p:sldLayoutId id="2147483663" r:id="rId6"/>
    <p:sldLayoutId id="2147483657" r:id="rId7"/>
    <p:sldLayoutId id="2147483656" r:id="rId8"/>
    <p:sldLayoutId id="2147483655" r:id="rId9"/>
    <p:sldLayoutId id="2147483654" r:id="rId10"/>
    <p:sldLayoutId id="2147483653" r:id="rId11"/>
    <p:sldLayoutId id="2147483652" r:id="rId12"/>
  </p:sldLayoutIdLst>
  <p:hf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200" b="1">
          <a:solidFill>
            <a:schemeClr val="tx2"/>
          </a:solidFill>
          <a:latin typeface="Arial" charset="0"/>
        </a:defRPr>
      </a:lvl2pPr>
      <a:lvl3pPr algn="l" rtl="0" eaLnBrk="0" fontAlgn="base" hangingPunct="0">
        <a:spcBef>
          <a:spcPct val="0"/>
        </a:spcBef>
        <a:spcAft>
          <a:spcPct val="0"/>
        </a:spcAft>
        <a:defRPr sz="3200" b="1">
          <a:solidFill>
            <a:schemeClr val="tx2"/>
          </a:solidFill>
          <a:latin typeface="Arial" charset="0"/>
        </a:defRPr>
      </a:lvl3pPr>
      <a:lvl4pPr algn="l" rtl="0" eaLnBrk="0" fontAlgn="base" hangingPunct="0">
        <a:spcBef>
          <a:spcPct val="0"/>
        </a:spcBef>
        <a:spcAft>
          <a:spcPct val="0"/>
        </a:spcAft>
        <a:defRPr sz="3200" b="1">
          <a:solidFill>
            <a:schemeClr val="tx2"/>
          </a:solidFill>
          <a:latin typeface="Arial" charset="0"/>
        </a:defRPr>
      </a:lvl4pPr>
      <a:lvl5pPr algn="l" rtl="0" eaLnBrk="0" fontAlgn="base" hangingPunct="0">
        <a:spcBef>
          <a:spcPct val="0"/>
        </a:spcBef>
        <a:spcAft>
          <a:spcPct val="0"/>
        </a:spcAft>
        <a:defRPr sz="3200" b="1">
          <a:solidFill>
            <a:schemeClr val="tx2"/>
          </a:solidFill>
          <a:latin typeface="Arial" charset="0"/>
        </a:defRPr>
      </a:lvl5pPr>
      <a:lvl6pPr marL="457200" algn="l" rtl="0" fontAlgn="base">
        <a:spcBef>
          <a:spcPct val="0"/>
        </a:spcBef>
        <a:spcAft>
          <a:spcPct val="0"/>
        </a:spcAft>
        <a:defRPr sz="3200" b="1">
          <a:solidFill>
            <a:schemeClr val="tx2"/>
          </a:solidFill>
          <a:latin typeface="Arial" charset="0"/>
        </a:defRPr>
      </a:lvl6pPr>
      <a:lvl7pPr marL="914400" algn="l" rtl="0" fontAlgn="base">
        <a:spcBef>
          <a:spcPct val="0"/>
        </a:spcBef>
        <a:spcAft>
          <a:spcPct val="0"/>
        </a:spcAft>
        <a:defRPr sz="3200" b="1">
          <a:solidFill>
            <a:schemeClr val="tx2"/>
          </a:solidFill>
          <a:latin typeface="Arial" charset="0"/>
        </a:defRPr>
      </a:lvl7pPr>
      <a:lvl8pPr marL="1371600" algn="l" rtl="0" fontAlgn="base">
        <a:spcBef>
          <a:spcPct val="0"/>
        </a:spcBef>
        <a:spcAft>
          <a:spcPct val="0"/>
        </a:spcAft>
        <a:defRPr sz="3200" b="1">
          <a:solidFill>
            <a:schemeClr val="tx2"/>
          </a:solidFill>
          <a:latin typeface="Arial" charset="0"/>
        </a:defRPr>
      </a:lvl8pPr>
      <a:lvl9pPr marL="1828800" algn="l" rtl="0" fontAlgn="base">
        <a:spcBef>
          <a:spcPct val="0"/>
        </a:spcBef>
        <a:spcAft>
          <a:spcPct val="0"/>
        </a:spcAft>
        <a:defRPr sz="3200" b="1">
          <a:solidFill>
            <a:schemeClr val="tx2"/>
          </a:solidFill>
          <a:latin typeface="Arial" charset="0"/>
        </a:defRPr>
      </a:lvl9pPr>
    </p:titleStyle>
    <p:bodyStyle>
      <a:lvl1pPr marL="228600" indent="-228600" algn="l" rtl="0" eaLnBrk="0" fontAlgn="base" hangingPunct="0">
        <a:spcBef>
          <a:spcPct val="20000"/>
        </a:spcBef>
        <a:spcAft>
          <a:spcPct val="0"/>
        </a:spcAft>
        <a:buChar char="•"/>
        <a:defRPr sz="2800">
          <a:solidFill>
            <a:schemeClr val="tx1"/>
          </a:solidFill>
          <a:latin typeface="+mn-lt"/>
          <a:ea typeface="+mn-ea"/>
          <a:cs typeface="+mn-cs"/>
        </a:defRPr>
      </a:lvl1pPr>
      <a:lvl2pPr marL="628650" indent="-285750" algn="l" rtl="0" eaLnBrk="0" fontAlgn="base" hangingPunct="0">
        <a:spcBef>
          <a:spcPct val="20000"/>
        </a:spcBef>
        <a:spcAft>
          <a:spcPct val="0"/>
        </a:spcAft>
        <a:buChar char="–"/>
        <a:defRPr sz="2400">
          <a:solidFill>
            <a:schemeClr val="tx1"/>
          </a:solidFill>
          <a:latin typeface="+mn-lt"/>
        </a:defRPr>
      </a:lvl2pPr>
      <a:lvl3pPr marL="1028700" indent="-228600" algn="l" rtl="0" eaLnBrk="0" fontAlgn="base" hangingPunct="0">
        <a:spcBef>
          <a:spcPct val="20000"/>
        </a:spcBef>
        <a:spcAft>
          <a:spcPct val="0"/>
        </a:spcAft>
        <a:buChar char="•"/>
        <a:defRPr sz="2000">
          <a:solidFill>
            <a:schemeClr val="tx1"/>
          </a:solidFill>
          <a:latin typeface="+mn-lt"/>
        </a:defRPr>
      </a:lvl3pPr>
      <a:lvl4pPr marL="1428750" indent="-228600" algn="l" rtl="0" eaLnBrk="0" fontAlgn="base" hangingPunct="0">
        <a:spcBef>
          <a:spcPct val="20000"/>
        </a:spcBef>
        <a:spcAft>
          <a:spcPct val="0"/>
        </a:spcAft>
        <a:buChar char="–"/>
        <a:defRPr>
          <a:solidFill>
            <a:schemeClr val="tx1"/>
          </a:solidFill>
          <a:latin typeface="+mn-lt"/>
        </a:defRPr>
      </a:lvl4pPr>
      <a:lvl5pPr marL="1714500" indent="-171450" algn="l" rtl="0" eaLnBrk="0" fontAlgn="base" hangingPunct="0">
        <a:spcBef>
          <a:spcPct val="20000"/>
        </a:spcBef>
        <a:spcAft>
          <a:spcPct val="0"/>
        </a:spcAft>
        <a:buChar char="»"/>
        <a:defRPr>
          <a:solidFill>
            <a:schemeClr val="tx1"/>
          </a:solidFill>
          <a:latin typeface="+mn-lt"/>
        </a:defRPr>
      </a:lvl5pPr>
      <a:lvl6pPr marL="2171700" indent="-171450" algn="l" rtl="0" fontAlgn="base">
        <a:spcBef>
          <a:spcPct val="20000"/>
        </a:spcBef>
        <a:spcAft>
          <a:spcPct val="0"/>
        </a:spcAft>
        <a:buChar char="»"/>
        <a:defRPr>
          <a:solidFill>
            <a:schemeClr val="tx1"/>
          </a:solidFill>
          <a:latin typeface="+mn-lt"/>
        </a:defRPr>
      </a:lvl6pPr>
      <a:lvl7pPr marL="2628900" indent="-171450" algn="l" rtl="0" fontAlgn="base">
        <a:spcBef>
          <a:spcPct val="20000"/>
        </a:spcBef>
        <a:spcAft>
          <a:spcPct val="0"/>
        </a:spcAft>
        <a:buChar char="»"/>
        <a:defRPr>
          <a:solidFill>
            <a:schemeClr val="tx1"/>
          </a:solidFill>
          <a:latin typeface="+mn-lt"/>
        </a:defRPr>
      </a:lvl7pPr>
      <a:lvl8pPr marL="3086100" indent="-171450" algn="l" rtl="0" fontAlgn="base">
        <a:spcBef>
          <a:spcPct val="20000"/>
        </a:spcBef>
        <a:spcAft>
          <a:spcPct val="0"/>
        </a:spcAft>
        <a:buChar char="»"/>
        <a:defRPr>
          <a:solidFill>
            <a:schemeClr val="tx1"/>
          </a:solidFill>
          <a:latin typeface="+mn-lt"/>
        </a:defRPr>
      </a:lvl8pPr>
      <a:lvl9pPr marL="3543300" indent="-17145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d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5.tif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473075" y="1905000"/>
            <a:ext cx="6384925" cy="2667000"/>
          </a:xfrm>
        </p:spPr>
        <p:txBody>
          <a:bodyPr/>
          <a:lstStyle/>
          <a:p>
            <a:pPr eaLnBrk="1" hangingPunct="1">
              <a:lnSpc>
                <a:spcPct val="150000"/>
              </a:lnSpc>
            </a:pPr>
            <a:r>
              <a:rPr lang="en-GB" sz="2000" b="1" dirty="0" smtClean="0">
                <a:solidFill>
                  <a:schemeClr val="accent1">
                    <a:lumMod val="20000"/>
                    <a:lumOff val="80000"/>
                  </a:schemeClr>
                </a:solidFill>
                <a:latin typeface="Arial Black" pitchFamily="34" charset="0"/>
              </a:rPr>
              <a:t>Global Learning Event </a:t>
            </a:r>
            <a:br>
              <a:rPr lang="en-GB" sz="2000" b="1" dirty="0" smtClean="0">
                <a:solidFill>
                  <a:schemeClr val="accent1">
                    <a:lumMod val="20000"/>
                    <a:lumOff val="80000"/>
                  </a:schemeClr>
                </a:solidFill>
                <a:latin typeface="Arial Black" pitchFamily="34" charset="0"/>
              </a:rPr>
            </a:br>
            <a:r>
              <a:rPr lang="en-GB" sz="2000" b="1" dirty="0" smtClean="0">
                <a:solidFill>
                  <a:schemeClr val="accent1">
                    <a:lumMod val="20000"/>
                    <a:lumOff val="80000"/>
                  </a:schemeClr>
                </a:solidFill>
                <a:latin typeface="Arial Black" pitchFamily="34" charset="0"/>
              </a:rPr>
              <a:t>Objectives and agenda</a:t>
            </a:r>
            <a:r>
              <a:rPr lang="en-GB" sz="2000" b="1" i="1" dirty="0" smtClean="0"/>
              <a:t/>
            </a:r>
            <a:br>
              <a:rPr lang="en-GB" sz="2000" b="1" i="1" dirty="0" smtClean="0"/>
            </a:br>
            <a:r>
              <a:rPr lang="en-GB" sz="2000" b="1" i="1" dirty="0" smtClean="0"/>
              <a:t/>
            </a:r>
            <a:br>
              <a:rPr lang="en-GB" sz="2000" b="1" i="1" dirty="0" smtClean="0"/>
            </a:br>
            <a:r>
              <a:rPr lang="en-GB" sz="2000" b="1" i="1" dirty="0" smtClean="0"/>
              <a:t/>
            </a:r>
            <a:br>
              <a:rPr lang="en-GB" sz="2000" b="1" i="1" dirty="0" smtClean="0"/>
            </a:br>
            <a:r>
              <a:rPr lang="en-GB" sz="2000" b="1" i="1" dirty="0" smtClean="0"/>
              <a:t>Mark Futter </a:t>
            </a:r>
            <a:br>
              <a:rPr lang="en-GB" sz="2000" b="1" i="1" dirty="0" smtClean="0"/>
            </a:br>
            <a:r>
              <a:rPr lang="en-GB" sz="2000" b="1" i="1" dirty="0" smtClean="0"/>
              <a:t>GCCA </a:t>
            </a:r>
            <a:r>
              <a:rPr lang="en-GB" sz="2000" b="1" i="1" dirty="0" smtClean="0"/>
              <a:t> Global Support </a:t>
            </a:r>
            <a:r>
              <a:rPr lang="en-GB" sz="2000" b="1" i="1" dirty="0" smtClean="0"/>
              <a:t>Facility </a:t>
            </a:r>
            <a:endParaRPr lang="en-GB" sz="2400" b="1" dirty="0" smtClean="0"/>
          </a:p>
        </p:txBody>
      </p:sp>
      <p:sp>
        <p:nvSpPr>
          <p:cNvPr id="5" name="Rectangle 3"/>
          <p:cNvSpPr txBox="1">
            <a:spLocks noChangeArrowheads="1"/>
          </p:cNvSpPr>
          <p:nvPr/>
        </p:nvSpPr>
        <p:spPr bwMode="auto">
          <a:xfrm>
            <a:off x="533400" y="5962650"/>
            <a:ext cx="8077200" cy="457200"/>
          </a:xfrm>
          <a:prstGeom prst="rect">
            <a:avLst/>
          </a:prstGeom>
          <a:noFill/>
          <a:ln w="9525">
            <a:noFill/>
            <a:miter lim="800000"/>
            <a:headEnd/>
            <a:tailEnd/>
          </a:ln>
        </p:spPr>
        <p:txBody>
          <a:bodyPr lIns="0" tIns="0" rIns="0" bIns="0" anchor="b"/>
          <a:lstStyle/>
          <a:p>
            <a:pPr>
              <a:spcBef>
                <a:spcPct val="20000"/>
              </a:spcBef>
              <a:defRPr/>
            </a:pPr>
            <a:r>
              <a:rPr lang="en-US" sz="1200" kern="0" dirty="0" smtClean="0">
                <a:solidFill>
                  <a:schemeClr val="accent1">
                    <a:lumMod val="75000"/>
                  </a:schemeClr>
                </a:solidFill>
                <a:latin typeface="+mn-lt"/>
              </a:rPr>
              <a:t>Session 3, Day 1, 12</a:t>
            </a:r>
            <a:r>
              <a:rPr lang="en-US" sz="1200" kern="0" baseline="30000" dirty="0" smtClean="0">
                <a:solidFill>
                  <a:schemeClr val="accent1">
                    <a:lumMod val="75000"/>
                  </a:schemeClr>
                </a:solidFill>
                <a:latin typeface="+mn-lt"/>
              </a:rPr>
              <a:t>th</a:t>
            </a:r>
            <a:r>
              <a:rPr lang="en-US" sz="1200" kern="0" dirty="0" smtClean="0">
                <a:solidFill>
                  <a:schemeClr val="accent1">
                    <a:lumMod val="75000"/>
                  </a:schemeClr>
                </a:solidFill>
                <a:latin typeface="+mn-lt"/>
              </a:rPr>
              <a:t> September 2012</a:t>
            </a:r>
            <a:endParaRPr lang="en-US" sz="1200" kern="0" dirty="0">
              <a:solidFill>
                <a:schemeClr val="accent1">
                  <a:lumMod val="75000"/>
                </a:schemeClr>
              </a:solidFill>
              <a:latin typeface="+mn-l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Growing GCCA experience</a:t>
            </a:r>
            <a:endParaRPr lang="en-US" dirty="0"/>
          </a:p>
        </p:txBody>
      </p:sp>
      <p:pic>
        <p:nvPicPr>
          <p:cNvPr id="7" name="Content Placeholder 6" descr="GCCA logo (3).pdf"/>
          <p:cNvPicPr>
            <a:picLocks noGrp="1" noChangeAspect="1"/>
          </p:cNvPicPr>
          <p:nvPr>
            <p:ph idx="1"/>
          </p:nvPr>
        </p:nvPicPr>
        <mc:AlternateContent xmlns:mc="http://schemas.openxmlformats.org/markup-compatibility/2006">
          <mc:Choice xmlns="" xmlns:mv="urn:schemas-microsoft-com:mac:vml" xmlns:ma="http://schemas.microsoft.com/office/mac/drawingml/2008/main" Requires="ma">
            <p:blipFill>
              <a:blip r:embed="rId3"/>
              <a:srcRect l="-19425" r="-19425"/>
              <a:stretch>
                <a:fillRect/>
              </a:stretch>
            </p:blipFill>
          </mc:Choice>
          <mc:Fallback>
            <p:blipFill>
              <a:blip r:embed="rId4"/>
              <a:srcRect l="-19425" r="-19425"/>
              <a:stretch>
                <a:fillRect/>
              </a:stretch>
            </p:blipFill>
          </mc:Fallback>
        </mc:AlternateContent>
        <p:spPr>
          <a:xfrm>
            <a:off x="-1676400" y="381000"/>
            <a:ext cx="12420600" cy="6858000"/>
          </a:xfrm>
        </p:spPr>
      </p:pic>
      <p:sp>
        <p:nvSpPr>
          <p:cNvPr id="4" name="Slide Number Placeholder 3"/>
          <p:cNvSpPr>
            <a:spLocks noGrp="1"/>
          </p:cNvSpPr>
          <p:nvPr>
            <p:ph type="sldNum" sz="quarter" idx="12"/>
          </p:nvPr>
        </p:nvSpPr>
        <p:spPr/>
        <p:txBody>
          <a:bodyPr/>
          <a:lstStyle/>
          <a:p>
            <a:pPr>
              <a:defRPr/>
            </a:pPr>
            <a:fld id="{8CB83CC7-E959-4ED5-AE49-2C276D17BE45}" type="slidenum">
              <a:rPr lang="en-US" smtClean="0"/>
              <a:pPr>
                <a:defRPr/>
              </a:pPr>
              <a:t>2</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Global Climate Change Alliance </a:t>
            </a:r>
            <a:endParaRPr lang="en-US" dirty="0"/>
          </a:p>
        </p:txBody>
      </p:sp>
      <p:pic>
        <p:nvPicPr>
          <p:cNvPr id="5" name="Content Placeholder 4" descr="Map.tiff"/>
          <p:cNvPicPr>
            <a:picLocks noGrp="1" noChangeAspect="1"/>
          </p:cNvPicPr>
          <p:nvPr>
            <p:ph idx="1"/>
          </p:nvPr>
        </p:nvPicPr>
        <p:blipFill>
          <a:blip r:embed="rId3"/>
          <a:srcRect t="-77819" b="-77819"/>
          <a:stretch>
            <a:fillRect/>
          </a:stretch>
        </p:blipFill>
        <p:spPr>
          <a:xfrm>
            <a:off x="0" y="1524000"/>
            <a:ext cx="9144000" cy="6324600"/>
          </a:xfrm>
        </p:spPr>
      </p:pic>
      <p:sp>
        <p:nvSpPr>
          <p:cNvPr id="4" name="Slide Number Placeholder 3"/>
          <p:cNvSpPr>
            <a:spLocks noGrp="1"/>
          </p:cNvSpPr>
          <p:nvPr>
            <p:ph type="sldNum" sz="quarter" idx="12"/>
          </p:nvPr>
        </p:nvSpPr>
        <p:spPr/>
        <p:txBody>
          <a:bodyPr/>
          <a:lstStyle/>
          <a:p>
            <a:pPr>
              <a:defRPr/>
            </a:pPr>
            <a:fld id="{8CB83CC7-E959-4ED5-AE49-2C276D17BE45}" type="slidenum">
              <a:rPr lang="en-US" smtClean="0"/>
              <a:pPr>
                <a:defRPr/>
              </a:pPr>
              <a:t>3</a:t>
            </a:fld>
            <a:endParaRPr lang="en-US" dirty="0"/>
          </a:p>
        </p:txBody>
      </p:sp>
      <p:sp>
        <p:nvSpPr>
          <p:cNvPr id="7" name="TextBox 6"/>
          <p:cNvSpPr txBox="1"/>
          <p:nvPr/>
        </p:nvSpPr>
        <p:spPr>
          <a:xfrm>
            <a:off x="0" y="2057400"/>
            <a:ext cx="8686800" cy="1846659"/>
          </a:xfrm>
          <a:prstGeom prst="rect">
            <a:avLst/>
          </a:prstGeom>
          <a:noFill/>
        </p:spPr>
        <p:txBody>
          <a:bodyPr wrap="square" rtlCol="0">
            <a:spAutoFit/>
          </a:bodyPr>
          <a:lstStyle/>
          <a:p>
            <a:pPr>
              <a:buFont typeface="Arial"/>
              <a:buChar char="•"/>
            </a:pPr>
            <a:r>
              <a:rPr lang="en-GB" sz="2400" dirty="0" smtClean="0"/>
              <a:t> By the end of 2012 over 40 GCCA programmes</a:t>
            </a:r>
          </a:p>
          <a:p>
            <a:pPr>
              <a:buFont typeface="Arial"/>
              <a:buChar char="•"/>
            </a:pPr>
            <a:r>
              <a:rPr lang="en-GB" sz="2400" dirty="0" smtClean="0"/>
              <a:t> Over 35 countries and 4 regions.</a:t>
            </a:r>
          </a:p>
          <a:p>
            <a:pPr>
              <a:buFont typeface="Arial"/>
              <a:buChar char="•"/>
            </a:pPr>
            <a:r>
              <a:rPr lang="en-GB" sz="2400" dirty="0" smtClean="0"/>
              <a:t> Financial envelope close to € 300 million. </a:t>
            </a:r>
          </a:p>
          <a:p>
            <a:endParaRPr lang="en-GB" sz="2400" dirty="0" smtClean="0"/>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r>
              <a:rPr lang="en-GB" dirty="0" smtClean="0"/>
              <a:t>Objectives </a:t>
            </a:r>
          </a:p>
        </p:txBody>
      </p:sp>
      <p:sp>
        <p:nvSpPr>
          <p:cNvPr id="17411" name="Slide Number Placeholder 4"/>
          <p:cNvSpPr>
            <a:spLocks noGrp="1"/>
          </p:cNvSpPr>
          <p:nvPr>
            <p:ph type="sldNum" sz="quarter" idx="12"/>
          </p:nvPr>
        </p:nvSpPr>
        <p:spPr>
          <a:noFill/>
        </p:spPr>
        <p:txBody>
          <a:bodyPr/>
          <a:lstStyle/>
          <a:p>
            <a:fld id="{FD4DC130-8BAE-4224-B928-87717226E1E1}" type="slidenum">
              <a:rPr lang="en-US" smtClean="0"/>
              <a:pPr/>
              <a:t>4</a:t>
            </a:fld>
            <a:endParaRPr lang="en-US" smtClean="0"/>
          </a:p>
        </p:txBody>
      </p:sp>
      <p:sp>
        <p:nvSpPr>
          <p:cNvPr id="9" name="TextBox 8"/>
          <p:cNvSpPr txBox="1"/>
          <p:nvPr/>
        </p:nvSpPr>
        <p:spPr>
          <a:xfrm>
            <a:off x="381000" y="2209800"/>
            <a:ext cx="8763000" cy="2862322"/>
          </a:xfrm>
          <a:prstGeom prst="rect">
            <a:avLst/>
          </a:prstGeom>
          <a:noFill/>
        </p:spPr>
        <p:txBody>
          <a:bodyPr wrap="square" rtlCol="0">
            <a:spAutoFit/>
          </a:bodyPr>
          <a:lstStyle/>
          <a:p>
            <a:pPr>
              <a:buFont typeface="Arial"/>
              <a:buChar char="•"/>
            </a:pPr>
            <a:r>
              <a:rPr lang="en-US" sz="3600" dirty="0" smtClean="0"/>
              <a:t> Promote exchange of experience </a:t>
            </a:r>
          </a:p>
          <a:p>
            <a:pPr marL="273050" indent="-273050">
              <a:buFont typeface="Arial"/>
              <a:buChar char="•"/>
            </a:pPr>
            <a:r>
              <a:rPr lang="en-US" sz="3600" dirty="0" smtClean="0"/>
              <a:t>Build knowledge on climate change mainstreaming </a:t>
            </a:r>
          </a:p>
          <a:p>
            <a:pPr>
              <a:buFont typeface="Arial"/>
              <a:buChar char="•"/>
            </a:pPr>
            <a:r>
              <a:rPr lang="en-US" sz="3600" dirty="0" smtClean="0"/>
              <a:t> Promote further exchange </a:t>
            </a:r>
          </a:p>
          <a:p>
            <a:pPr>
              <a:buFont typeface="Arial"/>
              <a:buChar char="•"/>
            </a:pPr>
            <a:r>
              <a:rPr lang="en-US" sz="3600" dirty="0" smtClean="0"/>
              <a:t> Inform future development of the GCCA </a:t>
            </a:r>
            <a:endParaRPr lang="en-US" sz="2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Day 1</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571904366"/>
              </p:ext>
            </p:extLst>
          </p:nvPr>
        </p:nvGraphicFramePr>
        <p:xfrm>
          <a:off x="0" y="1600200"/>
          <a:ext cx="9144000" cy="5223510"/>
        </p:xfrm>
        <a:graphic>
          <a:graphicData uri="http://schemas.openxmlformats.org/drawingml/2006/table">
            <a:tbl>
              <a:tblPr firstRow="1" bandRow="1">
                <a:tableStyleId>{5C22544A-7EE6-4342-B048-85BDC9FD1C3A}</a:tableStyleId>
              </a:tblPr>
              <a:tblGrid>
                <a:gridCol w="457200"/>
                <a:gridCol w="8686800"/>
              </a:tblGrid>
              <a:tr h="276225">
                <a:tc>
                  <a:txBody>
                    <a:bodyPr/>
                    <a:lstStyle/>
                    <a:p>
                      <a:endParaRPr lang="en-US" sz="1600" dirty="0"/>
                    </a:p>
                  </a:txBody>
                  <a:tcPr/>
                </a:tc>
                <a:tc>
                  <a:txBody>
                    <a:bodyPr/>
                    <a:lstStyle/>
                    <a:p>
                      <a:r>
                        <a:rPr lang="en-US" sz="2400" dirty="0" smtClean="0"/>
                        <a:t>Session</a:t>
                      </a:r>
                      <a:r>
                        <a:rPr lang="en-US" sz="2400" baseline="0" dirty="0" smtClean="0"/>
                        <a:t> </a:t>
                      </a:r>
                      <a:endParaRPr lang="en-US" sz="2400" dirty="0"/>
                    </a:p>
                  </a:txBody>
                  <a:tcPr/>
                </a:tc>
              </a:tr>
              <a:tr h="657225">
                <a:tc>
                  <a:txBody>
                    <a:bodyPr/>
                    <a:lstStyle/>
                    <a:p>
                      <a:endParaRPr lang="en-US" sz="1600" dirty="0"/>
                    </a:p>
                  </a:txBody>
                  <a:tcPr/>
                </a:tc>
                <a:tc>
                  <a:txBody>
                    <a:bodyPr/>
                    <a:lstStyle/>
                    <a:p>
                      <a:r>
                        <a:rPr lang="en-US" sz="2400" dirty="0" smtClean="0"/>
                        <a:t>Opening</a:t>
                      </a:r>
                      <a:r>
                        <a:rPr lang="en-US" sz="2400" baseline="0" dirty="0" smtClean="0"/>
                        <a:t> and introduction</a:t>
                      </a:r>
                      <a:endParaRPr lang="en-US" sz="2400" dirty="0"/>
                    </a:p>
                  </a:txBody>
                  <a:tcPr anchor="ctr"/>
                </a:tc>
              </a:tr>
              <a:tr h="657225">
                <a:tc>
                  <a:txBody>
                    <a:bodyPr/>
                    <a:lstStyle/>
                    <a:p>
                      <a:r>
                        <a:rPr lang="en-US" sz="1600" dirty="0" smtClean="0"/>
                        <a:t>4</a:t>
                      </a:r>
                      <a:endParaRPr lang="en-US" sz="1600" dirty="0"/>
                    </a:p>
                  </a:txBody>
                  <a:tcPr anchor="ctr"/>
                </a:tc>
                <a:tc>
                  <a:txBody>
                    <a:bodyPr/>
                    <a:lstStyle/>
                    <a:p>
                      <a:r>
                        <a:rPr lang="en-US" sz="2400" dirty="0" smtClean="0"/>
                        <a:t>Key developments of the GCCA - </a:t>
                      </a:r>
                      <a:r>
                        <a:rPr lang="en-US" sz="1800" dirty="0" smtClean="0"/>
                        <a:t>Mr Paul </a:t>
                      </a:r>
                      <a:r>
                        <a:rPr lang="en-US" sz="1800" dirty="0" err="1" smtClean="0"/>
                        <a:t>Renier</a:t>
                      </a:r>
                      <a:r>
                        <a:rPr lang="en-US" sz="1800" baseline="0" dirty="0" smtClean="0"/>
                        <a:t> </a:t>
                      </a:r>
                      <a:endParaRPr lang="en-US" sz="1800" dirty="0"/>
                    </a:p>
                  </a:txBody>
                  <a:tcPr anchor="ctr"/>
                </a:tc>
              </a:tr>
              <a:tr h="657225">
                <a:tc>
                  <a:txBody>
                    <a:bodyPr/>
                    <a:lstStyle/>
                    <a:p>
                      <a:r>
                        <a:rPr lang="en-US" sz="1600" dirty="0" smtClean="0"/>
                        <a:t>5</a:t>
                      </a:r>
                      <a:endParaRPr lang="en-US" sz="1600" dirty="0"/>
                    </a:p>
                  </a:txBody>
                  <a:tcPr anchor="ctr"/>
                </a:tc>
                <a:tc>
                  <a:txBody>
                    <a:bodyPr/>
                    <a:lstStyle/>
                    <a:p>
                      <a:r>
                        <a:rPr lang="en-GB" sz="2400" b="0" kern="1200" dirty="0" smtClean="0">
                          <a:solidFill>
                            <a:schemeClr val="dk1"/>
                          </a:solidFill>
                          <a:effectLst/>
                          <a:latin typeface="+mn-lt"/>
                          <a:ea typeface="+mn-ea"/>
                          <a:cs typeface="+mn-cs"/>
                        </a:rPr>
                        <a:t>EU Climate Policy at the </a:t>
                      </a:r>
                    </a:p>
                    <a:p>
                      <a:r>
                        <a:rPr lang="en-GB" sz="2400" b="0" kern="1200" dirty="0" smtClean="0">
                          <a:solidFill>
                            <a:schemeClr val="dk1"/>
                          </a:solidFill>
                          <a:effectLst/>
                          <a:latin typeface="+mn-lt"/>
                          <a:ea typeface="+mn-ea"/>
                          <a:cs typeface="+mn-cs"/>
                        </a:rPr>
                        <a:t>International Level</a:t>
                      </a:r>
                      <a:r>
                        <a:rPr lang="en-US" sz="2400" baseline="0" dirty="0" smtClean="0"/>
                        <a:t> - </a:t>
                      </a:r>
                      <a:r>
                        <a:rPr lang="en-GB" sz="1800" i="0" kern="1200" dirty="0" smtClean="0">
                          <a:solidFill>
                            <a:schemeClr val="dk1"/>
                          </a:solidFill>
                          <a:latin typeface="+mn-lt"/>
                          <a:ea typeface="+mn-ea"/>
                          <a:cs typeface="+mn-cs"/>
                        </a:rPr>
                        <a:t>Mr </a:t>
                      </a:r>
                      <a:r>
                        <a:rPr lang="en-GB" sz="1800" i="0" kern="1200" dirty="0" err="1" smtClean="0">
                          <a:solidFill>
                            <a:schemeClr val="dk1"/>
                          </a:solidFill>
                          <a:latin typeface="+mn-lt"/>
                          <a:ea typeface="+mn-ea"/>
                          <a:cs typeface="+mn-cs"/>
                        </a:rPr>
                        <a:t>Jos</a:t>
                      </a:r>
                      <a:r>
                        <a:rPr lang="en-GB" sz="1800" i="0" kern="1200" dirty="0" smtClean="0">
                          <a:solidFill>
                            <a:schemeClr val="dk1"/>
                          </a:solidFill>
                          <a:latin typeface="+mn-lt"/>
                          <a:ea typeface="+mn-ea"/>
                          <a:cs typeface="+mn-cs"/>
                        </a:rPr>
                        <a:t> </a:t>
                      </a:r>
                      <a:r>
                        <a:rPr lang="en-GB" sz="1800" i="0" kern="1200" dirty="0" err="1" smtClean="0">
                          <a:solidFill>
                            <a:schemeClr val="dk1"/>
                          </a:solidFill>
                          <a:latin typeface="+mn-lt"/>
                          <a:ea typeface="+mn-ea"/>
                          <a:cs typeface="+mn-cs"/>
                        </a:rPr>
                        <a:t>Delbeke</a:t>
                      </a:r>
                      <a:r>
                        <a:rPr lang="en-GB" sz="1800" i="1" kern="1200" dirty="0" smtClean="0">
                          <a:solidFill>
                            <a:schemeClr val="dk1"/>
                          </a:solidFill>
                          <a:latin typeface="+mn-lt"/>
                          <a:ea typeface="+mn-ea"/>
                          <a:cs typeface="+mn-cs"/>
                        </a:rPr>
                        <a:t> </a:t>
                      </a:r>
                      <a:endParaRPr lang="en-US" sz="1800" dirty="0"/>
                    </a:p>
                  </a:txBody>
                  <a:tcPr anchor="ctr"/>
                </a:tc>
              </a:tr>
              <a:tr h="657225">
                <a:tc>
                  <a:txBody>
                    <a:bodyPr/>
                    <a:lstStyle/>
                    <a:p>
                      <a:r>
                        <a:rPr lang="en-US" sz="1600" dirty="0" smtClean="0"/>
                        <a:t>9</a:t>
                      </a:r>
                      <a:endParaRPr lang="en-US" sz="1600" dirty="0"/>
                    </a:p>
                  </a:txBody>
                  <a:tcPr anchor="ctr"/>
                </a:tc>
                <a:tc>
                  <a:txBody>
                    <a:bodyPr/>
                    <a:lstStyle/>
                    <a:p>
                      <a:r>
                        <a:rPr lang="en-US" sz="2400" dirty="0" smtClean="0"/>
                        <a:t>Mainstreaming presentation - </a:t>
                      </a:r>
                      <a:r>
                        <a:rPr lang="en-US" sz="1800" dirty="0" smtClean="0"/>
                        <a:t>Dr Tom Downing </a:t>
                      </a:r>
                      <a:endParaRPr lang="en-US" sz="1800" dirty="0"/>
                    </a:p>
                  </a:txBody>
                  <a:tcPr anchor="ctr"/>
                </a:tc>
              </a:tr>
              <a:tr h="657225">
                <a:tc>
                  <a:txBody>
                    <a:bodyPr/>
                    <a:lstStyle/>
                    <a:p>
                      <a:r>
                        <a:rPr lang="en-US" sz="1600" dirty="0" smtClean="0"/>
                        <a:t>11</a:t>
                      </a:r>
                      <a:endParaRPr lang="en-US" sz="1600" dirty="0"/>
                    </a:p>
                  </a:txBody>
                  <a:tcPr anchor="ctr"/>
                </a:tc>
                <a:tc>
                  <a:txBody>
                    <a:bodyPr/>
                    <a:lstStyle/>
                    <a:p>
                      <a:r>
                        <a:rPr lang="en-US" sz="2400" dirty="0" smtClean="0"/>
                        <a:t>Forests</a:t>
                      </a:r>
                      <a:r>
                        <a:rPr lang="en-US" sz="2400" baseline="0" dirty="0" smtClean="0"/>
                        <a:t> presentation </a:t>
                      </a:r>
                      <a:r>
                        <a:rPr lang="en-US" sz="2400" i="0" baseline="0" dirty="0" smtClean="0"/>
                        <a:t>– </a:t>
                      </a:r>
                      <a:r>
                        <a:rPr lang="en-GB" sz="1800" i="0" dirty="0" smtClean="0"/>
                        <a:t> </a:t>
                      </a:r>
                      <a:r>
                        <a:rPr lang="en-GB" sz="1800" i="0" dirty="0" smtClean="0"/>
                        <a:t>Ms Catherine</a:t>
                      </a:r>
                      <a:r>
                        <a:rPr lang="en-GB" sz="1800" i="0" baseline="0" dirty="0" smtClean="0"/>
                        <a:t> Paul</a:t>
                      </a:r>
                      <a:endParaRPr lang="en-US" sz="1800" i="0" dirty="0"/>
                    </a:p>
                  </a:txBody>
                  <a:tcPr anchor="ctr"/>
                </a:tc>
              </a:tr>
              <a:tr h="657225">
                <a:tc>
                  <a:txBody>
                    <a:bodyPr/>
                    <a:lstStyle/>
                    <a:p>
                      <a:endParaRPr lang="en-US" sz="1600" dirty="0"/>
                    </a:p>
                  </a:txBody>
                  <a:tcPr anchor="ctr"/>
                </a:tc>
                <a:tc>
                  <a:txBody>
                    <a:bodyPr/>
                    <a:lstStyle/>
                    <a:p>
                      <a:r>
                        <a:rPr lang="en-US" sz="2400" dirty="0" smtClean="0"/>
                        <a:t>LUNCH</a:t>
                      </a:r>
                      <a:endParaRPr lang="en-US" sz="2400" dirty="0"/>
                    </a:p>
                  </a:txBody>
                  <a:tcPr anchor="ctr"/>
                </a:tc>
              </a:tr>
              <a:tr h="657225">
                <a:tc>
                  <a:txBody>
                    <a:bodyPr/>
                    <a:lstStyle/>
                    <a:p>
                      <a:r>
                        <a:rPr lang="en-US" sz="1600" dirty="0" smtClean="0"/>
                        <a:t>13</a:t>
                      </a:r>
                      <a:endParaRPr lang="en-US" sz="1600" dirty="0"/>
                    </a:p>
                  </a:txBody>
                  <a:tcPr anchor="ctr"/>
                </a:tc>
                <a:tc>
                  <a:txBody>
                    <a:bodyPr/>
                    <a:lstStyle/>
                    <a:p>
                      <a:r>
                        <a:rPr lang="en-US" sz="2400" dirty="0" smtClean="0"/>
                        <a:t> Working Group</a:t>
                      </a:r>
                      <a:r>
                        <a:rPr lang="en-US" sz="2400" baseline="0" dirty="0" smtClean="0"/>
                        <a:t>s:  Mainstreaming and Forests</a:t>
                      </a:r>
                      <a:endParaRPr lang="en-US" sz="2400" dirty="0"/>
                    </a:p>
                  </a:txBody>
                  <a:tcPr anchor="ctr"/>
                </a:tc>
              </a:tr>
            </a:tbl>
          </a:graphicData>
        </a:graphic>
      </p:graphicFrame>
      <p:sp>
        <p:nvSpPr>
          <p:cNvPr id="4" name="Slide Number Placeholder 3"/>
          <p:cNvSpPr>
            <a:spLocks noGrp="1"/>
          </p:cNvSpPr>
          <p:nvPr>
            <p:ph type="sldNum" sz="quarter" idx="12"/>
          </p:nvPr>
        </p:nvSpPr>
        <p:spPr/>
        <p:txBody>
          <a:bodyPr/>
          <a:lstStyle/>
          <a:p>
            <a:pPr>
              <a:defRPr/>
            </a:pPr>
            <a:fld id="{8CB83CC7-E959-4ED5-AE49-2C276D17BE45}" type="slidenum">
              <a:rPr lang="en-US" smtClean="0"/>
              <a:pPr>
                <a:defRPr/>
              </a:pPr>
              <a:t>5</a:t>
            </a:fld>
            <a:endParaRPr lang="en-US" dirty="0"/>
          </a:p>
        </p:txBody>
      </p:sp>
      <p:grpSp>
        <p:nvGrpSpPr>
          <p:cNvPr id="3" name="Group 2"/>
          <p:cNvGrpSpPr/>
          <p:nvPr/>
        </p:nvGrpSpPr>
        <p:grpSpPr>
          <a:xfrm>
            <a:off x="7010400" y="2667000"/>
            <a:ext cx="2215500" cy="1371600"/>
            <a:chOff x="7010400" y="2667000"/>
            <a:chExt cx="2215500" cy="1371600"/>
          </a:xfrm>
        </p:grpSpPr>
        <p:sp>
          <p:nvSpPr>
            <p:cNvPr id="11" name="Left Arrow Callout 10"/>
            <p:cNvSpPr/>
            <p:nvPr/>
          </p:nvSpPr>
          <p:spPr>
            <a:xfrm>
              <a:off x="7010400" y="2667000"/>
              <a:ext cx="2133600" cy="1371600"/>
            </a:xfrm>
            <a:prstGeom prst="leftArrowCallout">
              <a:avLst/>
            </a:prstGeom>
            <a:ln/>
          </p:spPr>
          <p:style>
            <a:lnRef idx="1">
              <a:schemeClr val="accent1"/>
            </a:lnRef>
            <a:fillRef idx="3">
              <a:schemeClr val="accent1"/>
            </a:fillRef>
            <a:effectRef idx="2">
              <a:schemeClr val="accent1"/>
            </a:effectRef>
            <a:fontRef idx="minor">
              <a:schemeClr val="lt1"/>
            </a:fontRef>
          </p:style>
        </p:sp>
        <p:sp>
          <p:nvSpPr>
            <p:cNvPr id="13" name="TextBox 12"/>
            <p:cNvSpPr txBox="1"/>
            <p:nvPr/>
          </p:nvSpPr>
          <p:spPr>
            <a:xfrm>
              <a:off x="7696200" y="2886670"/>
              <a:ext cx="1529700" cy="923330"/>
            </a:xfrm>
            <a:prstGeom prst="rect">
              <a:avLst/>
            </a:prstGeom>
            <a:noFill/>
          </p:spPr>
          <p:txBody>
            <a:bodyPr wrap="square" rtlCol="0">
              <a:spAutoFit/>
            </a:bodyPr>
            <a:lstStyle/>
            <a:p>
              <a:pPr algn="ctr"/>
              <a:r>
                <a:rPr lang="en-US" b="1" dirty="0" smtClean="0">
                  <a:solidFill>
                    <a:schemeClr val="bg1"/>
                  </a:solidFill>
                </a:rPr>
                <a:t>Setting</a:t>
              </a:r>
            </a:p>
            <a:p>
              <a:pPr algn="ctr"/>
              <a:r>
                <a:rPr lang="en-US" b="1" dirty="0" smtClean="0">
                  <a:solidFill>
                    <a:schemeClr val="bg1"/>
                  </a:solidFill>
                </a:rPr>
                <a:t> the </a:t>
              </a:r>
            </a:p>
            <a:p>
              <a:pPr algn="ctr"/>
              <a:r>
                <a:rPr lang="en-US" b="1" dirty="0" smtClean="0">
                  <a:solidFill>
                    <a:schemeClr val="bg1"/>
                  </a:solidFill>
                </a:rPr>
                <a:t>scene</a:t>
              </a:r>
              <a:endParaRPr lang="en-US" b="1" dirty="0">
                <a:solidFill>
                  <a:schemeClr val="bg1"/>
                </a:solidFill>
              </a:endParaRPr>
            </a:p>
          </p:txBody>
        </p:sp>
      </p:grpSp>
      <p:grpSp>
        <p:nvGrpSpPr>
          <p:cNvPr id="6" name="Group 5"/>
          <p:cNvGrpSpPr/>
          <p:nvPr/>
        </p:nvGrpSpPr>
        <p:grpSpPr>
          <a:xfrm>
            <a:off x="7010400" y="4724400"/>
            <a:ext cx="2133600" cy="914400"/>
            <a:chOff x="7010400" y="4724400"/>
            <a:chExt cx="2133600" cy="914400"/>
          </a:xfrm>
        </p:grpSpPr>
        <p:sp>
          <p:nvSpPr>
            <p:cNvPr id="14" name="Left Arrow Callout 13"/>
            <p:cNvSpPr/>
            <p:nvPr/>
          </p:nvSpPr>
          <p:spPr>
            <a:xfrm>
              <a:off x="7010400" y="4724400"/>
              <a:ext cx="2133600" cy="914400"/>
            </a:xfrm>
            <a:prstGeom prst="leftArrowCallout">
              <a:avLst/>
            </a:prstGeom>
            <a:ln/>
          </p:spPr>
          <p:style>
            <a:lnRef idx="1">
              <a:schemeClr val="accent1"/>
            </a:lnRef>
            <a:fillRef idx="3">
              <a:schemeClr val="accent1"/>
            </a:fillRef>
            <a:effectRef idx="2">
              <a:schemeClr val="accent1"/>
            </a:effectRef>
            <a:fontRef idx="minor">
              <a:schemeClr val="lt1"/>
            </a:fontRef>
          </p:style>
        </p:sp>
        <p:sp>
          <p:nvSpPr>
            <p:cNvPr id="16" name="TextBox 15"/>
            <p:cNvSpPr txBox="1"/>
            <p:nvPr/>
          </p:nvSpPr>
          <p:spPr>
            <a:xfrm>
              <a:off x="7848600" y="4840069"/>
              <a:ext cx="1219200" cy="646331"/>
            </a:xfrm>
            <a:prstGeom prst="rect">
              <a:avLst/>
            </a:prstGeom>
            <a:noFill/>
          </p:spPr>
          <p:txBody>
            <a:bodyPr wrap="square" rtlCol="0">
              <a:spAutoFit/>
            </a:bodyPr>
            <a:lstStyle/>
            <a:p>
              <a:pPr algn="ctr"/>
              <a:r>
                <a:rPr lang="en-US" b="1" dirty="0" smtClean="0">
                  <a:solidFill>
                    <a:srgbClr val="FFFFFF"/>
                  </a:solidFill>
                </a:rPr>
                <a:t>GCCA themes </a:t>
              </a:r>
              <a:endParaRPr lang="en-US" b="1" dirty="0">
                <a:solidFill>
                  <a:srgbClr val="FFFFFF"/>
                </a:solidFill>
              </a:endParaRPr>
            </a:p>
          </p:txBody>
        </p:sp>
      </p:grpSp>
      <p:grpSp>
        <p:nvGrpSpPr>
          <p:cNvPr id="7" name="Group 6"/>
          <p:cNvGrpSpPr/>
          <p:nvPr/>
        </p:nvGrpSpPr>
        <p:grpSpPr>
          <a:xfrm>
            <a:off x="7010400" y="5858470"/>
            <a:ext cx="2291700" cy="923330"/>
            <a:chOff x="7010400" y="5858470"/>
            <a:chExt cx="2291700" cy="923330"/>
          </a:xfrm>
        </p:grpSpPr>
        <p:sp>
          <p:nvSpPr>
            <p:cNvPr id="17" name="Left Arrow Callout 16"/>
            <p:cNvSpPr/>
            <p:nvPr/>
          </p:nvSpPr>
          <p:spPr>
            <a:xfrm>
              <a:off x="7010400" y="5867400"/>
              <a:ext cx="2133600" cy="847130"/>
            </a:xfrm>
            <a:prstGeom prst="leftArrowCallout">
              <a:avLst/>
            </a:prstGeom>
            <a:ln/>
          </p:spPr>
          <p:style>
            <a:lnRef idx="1">
              <a:schemeClr val="accent1"/>
            </a:lnRef>
            <a:fillRef idx="3">
              <a:schemeClr val="accent1"/>
            </a:fillRef>
            <a:effectRef idx="2">
              <a:schemeClr val="accent1"/>
            </a:effectRef>
            <a:fontRef idx="minor">
              <a:schemeClr val="lt1"/>
            </a:fontRef>
          </p:style>
        </p:sp>
        <p:sp>
          <p:nvSpPr>
            <p:cNvPr id="18" name="TextBox 17"/>
            <p:cNvSpPr txBox="1"/>
            <p:nvPr/>
          </p:nvSpPr>
          <p:spPr>
            <a:xfrm>
              <a:off x="7780248" y="5858470"/>
              <a:ext cx="1521852" cy="923330"/>
            </a:xfrm>
            <a:prstGeom prst="rect">
              <a:avLst/>
            </a:prstGeom>
            <a:noFill/>
          </p:spPr>
          <p:txBody>
            <a:bodyPr wrap="square" rtlCol="0">
              <a:spAutoFit/>
            </a:bodyPr>
            <a:lstStyle/>
            <a:p>
              <a:r>
                <a:rPr lang="en-US" b="1" dirty="0" smtClean="0">
                  <a:solidFill>
                    <a:srgbClr val="FFFFFF"/>
                  </a:solidFill>
                </a:rPr>
                <a:t>Exchange &amp; Knowledge building</a:t>
              </a:r>
              <a:r>
                <a:rPr lang="en-US" dirty="0" smtClean="0"/>
                <a:t> </a:t>
              </a:r>
              <a:endParaRPr lang="en-US"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Day 2</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207824511"/>
              </p:ext>
            </p:extLst>
          </p:nvPr>
        </p:nvGraphicFramePr>
        <p:xfrm>
          <a:off x="0" y="1981200"/>
          <a:ext cx="9123953" cy="5057775"/>
        </p:xfrm>
        <a:graphic>
          <a:graphicData uri="http://schemas.openxmlformats.org/drawingml/2006/table">
            <a:tbl>
              <a:tblPr firstRow="1" bandRow="1">
                <a:tableStyleId>{5C22544A-7EE6-4342-B048-85BDC9FD1C3A}</a:tableStyleId>
              </a:tblPr>
              <a:tblGrid>
                <a:gridCol w="437153"/>
                <a:gridCol w="8686800"/>
              </a:tblGrid>
              <a:tr h="276225">
                <a:tc>
                  <a:txBody>
                    <a:bodyPr/>
                    <a:lstStyle/>
                    <a:p>
                      <a:endParaRPr lang="en-US" sz="1600" dirty="0"/>
                    </a:p>
                  </a:txBody>
                  <a:tcPr/>
                </a:tc>
                <a:tc>
                  <a:txBody>
                    <a:bodyPr/>
                    <a:lstStyle/>
                    <a:p>
                      <a:r>
                        <a:rPr lang="en-US" sz="2400" dirty="0" smtClean="0"/>
                        <a:t>Session</a:t>
                      </a:r>
                      <a:r>
                        <a:rPr lang="en-US" sz="2400" baseline="0" dirty="0" smtClean="0"/>
                        <a:t> </a:t>
                      </a:r>
                      <a:endParaRPr lang="en-US" sz="2400" dirty="0"/>
                    </a:p>
                  </a:txBody>
                  <a:tcPr/>
                </a:tc>
              </a:tr>
              <a:tr h="657225">
                <a:tc>
                  <a:txBody>
                    <a:bodyPr/>
                    <a:lstStyle/>
                    <a:p>
                      <a:r>
                        <a:rPr lang="en-US" sz="1600" dirty="0" smtClean="0"/>
                        <a:t>16 </a:t>
                      </a:r>
                      <a:endParaRPr lang="en-US" sz="1600" dirty="0"/>
                    </a:p>
                  </a:txBody>
                  <a:tcPr anchor="ctr"/>
                </a:tc>
                <a:tc>
                  <a:txBody>
                    <a:bodyPr/>
                    <a:lstStyle/>
                    <a:p>
                      <a:r>
                        <a:rPr lang="en-US" sz="2400" dirty="0" smtClean="0"/>
                        <a:t>Disaster risk reduction (DRR)</a:t>
                      </a:r>
                      <a:r>
                        <a:rPr lang="en-US" sz="2400" baseline="0" dirty="0" smtClean="0"/>
                        <a:t> presentation </a:t>
                      </a:r>
                      <a:r>
                        <a:rPr lang="en-US" sz="1800" baseline="0" dirty="0" smtClean="0"/>
                        <a:t>- </a:t>
                      </a:r>
                      <a:r>
                        <a:rPr lang="it-IT" sz="1800" i="0" kern="1200" dirty="0" err="1" smtClean="0">
                          <a:solidFill>
                            <a:schemeClr val="dk1"/>
                          </a:solidFill>
                          <a:latin typeface="+mn-lt"/>
                          <a:ea typeface="+mn-ea"/>
                          <a:cs typeface="+mn-cs"/>
                        </a:rPr>
                        <a:t>Ms</a:t>
                      </a:r>
                      <a:r>
                        <a:rPr lang="it-IT" sz="1800" i="0" kern="1200" dirty="0" smtClean="0">
                          <a:solidFill>
                            <a:schemeClr val="dk1"/>
                          </a:solidFill>
                          <a:latin typeface="+mn-lt"/>
                          <a:ea typeface="+mn-ea"/>
                          <a:cs typeface="+mn-cs"/>
                        </a:rPr>
                        <a:t> </a:t>
                      </a:r>
                      <a:r>
                        <a:rPr lang="it-IT" sz="1800" i="0" kern="1200" dirty="0" err="1" smtClean="0">
                          <a:solidFill>
                            <a:schemeClr val="dk1"/>
                          </a:solidFill>
                          <a:latin typeface="+mn-lt"/>
                          <a:ea typeface="+mn-ea"/>
                          <a:cs typeface="+mn-cs"/>
                        </a:rPr>
                        <a:t>Frances</a:t>
                      </a:r>
                      <a:r>
                        <a:rPr lang="it-IT" sz="1800" i="0" kern="1200" dirty="0" smtClean="0">
                          <a:solidFill>
                            <a:schemeClr val="dk1"/>
                          </a:solidFill>
                          <a:latin typeface="+mn-lt"/>
                          <a:ea typeface="+mn-ea"/>
                          <a:cs typeface="+mn-cs"/>
                        </a:rPr>
                        <a:t> </a:t>
                      </a:r>
                      <a:r>
                        <a:rPr lang="it-IT" sz="1800" i="0" kern="1200" dirty="0" err="1" smtClean="0">
                          <a:solidFill>
                            <a:schemeClr val="dk1"/>
                          </a:solidFill>
                          <a:latin typeface="+mn-lt"/>
                          <a:ea typeface="+mn-ea"/>
                          <a:cs typeface="+mn-cs"/>
                        </a:rPr>
                        <a:t>Reupena</a:t>
                      </a:r>
                      <a:r>
                        <a:rPr lang="en-GB" sz="1800" i="0" dirty="0" smtClean="0"/>
                        <a:t> </a:t>
                      </a:r>
                      <a:endParaRPr lang="en-US" sz="1800" i="0" dirty="0"/>
                    </a:p>
                  </a:txBody>
                  <a:tcPr anchor="ctr"/>
                </a:tc>
              </a:tr>
              <a:tr h="657225">
                <a:tc>
                  <a:txBody>
                    <a:bodyPr/>
                    <a:lstStyle/>
                    <a:p>
                      <a:r>
                        <a:rPr lang="en-US" sz="1600" dirty="0" smtClean="0"/>
                        <a:t>18</a:t>
                      </a:r>
                      <a:endParaRPr lang="en-US" sz="1600" dirty="0"/>
                    </a:p>
                  </a:txBody>
                  <a:tcPr anchor="ctr"/>
                </a:tc>
                <a:tc>
                  <a:txBody>
                    <a:bodyPr/>
                    <a:lstStyle/>
                    <a:p>
                      <a:r>
                        <a:rPr lang="en-US" sz="2400" dirty="0" smtClean="0"/>
                        <a:t>Adaptation</a:t>
                      </a:r>
                      <a:r>
                        <a:rPr lang="en-US" sz="2400" baseline="0" dirty="0" smtClean="0"/>
                        <a:t> presentation - </a:t>
                      </a:r>
                      <a:r>
                        <a:rPr lang="en-GB" sz="1800" i="0" kern="1200" dirty="0" smtClean="0">
                          <a:solidFill>
                            <a:schemeClr val="dk1"/>
                          </a:solidFill>
                          <a:latin typeface="+mn-lt"/>
                          <a:ea typeface="+mn-ea"/>
                          <a:cs typeface="+mn-cs"/>
                        </a:rPr>
                        <a:t>Mr Ian Noble</a:t>
                      </a:r>
                      <a:r>
                        <a:rPr lang="en-GB" sz="1800" i="0" dirty="0" smtClean="0"/>
                        <a:t> </a:t>
                      </a:r>
                      <a:endParaRPr lang="en-US" sz="1800" i="0" dirty="0"/>
                    </a:p>
                  </a:txBody>
                  <a:tcPr anchor="ctr"/>
                </a:tc>
              </a:tr>
              <a:tr h="657225">
                <a:tc>
                  <a:txBody>
                    <a:bodyPr/>
                    <a:lstStyle/>
                    <a:p>
                      <a:r>
                        <a:rPr lang="en-US" sz="1600" dirty="0" smtClean="0"/>
                        <a:t>20</a:t>
                      </a:r>
                      <a:endParaRPr lang="en-US" sz="1600" dirty="0"/>
                    </a:p>
                  </a:txBody>
                  <a:tcPr anchor="ctr"/>
                </a:tc>
                <a:tc>
                  <a:txBody>
                    <a:bodyPr/>
                    <a:lstStyle/>
                    <a:p>
                      <a:r>
                        <a:rPr lang="en-US" sz="2400" baseline="0" dirty="0" smtClean="0"/>
                        <a:t>Aid modalities presentation – </a:t>
                      </a:r>
                      <a:r>
                        <a:rPr lang="en-US" sz="1800" baseline="0" dirty="0" smtClean="0"/>
                        <a:t>Ms Tamara Levine</a:t>
                      </a:r>
                      <a:endParaRPr lang="en-US" sz="1800" dirty="0"/>
                    </a:p>
                  </a:txBody>
                  <a:tcPr anchor="ctr"/>
                </a:tc>
              </a:tr>
              <a:tr h="657225">
                <a:tc>
                  <a:txBody>
                    <a:bodyPr/>
                    <a:lstStyle/>
                    <a:p>
                      <a:r>
                        <a:rPr lang="en-US" sz="1600" dirty="0" smtClean="0"/>
                        <a:t>22</a:t>
                      </a:r>
                      <a:endParaRPr lang="en-US" sz="1600" dirty="0"/>
                    </a:p>
                  </a:txBody>
                  <a:tcPr anchor="ctr"/>
                </a:tc>
                <a:tc>
                  <a:txBody>
                    <a:bodyPr/>
                    <a:lstStyle/>
                    <a:p>
                      <a:r>
                        <a:rPr lang="en-US" sz="2400" dirty="0" smtClean="0"/>
                        <a:t>Working</a:t>
                      </a:r>
                      <a:r>
                        <a:rPr lang="en-US" sz="2400" baseline="0" dirty="0" smtClean="0"/>
                        <a:t> Groups: DRR, adaptation, aid modalities </a:t>
                      </a:r>
                      <a:endParaRPr lang="en-US" sz="2400" dirty="0"/>
                    </a:p>
                  </a:txBody>
                  <a:tcPr anchor="ctr"/>
                </a:tc>
              </a:tr>
              <a:tr h="657225">
                <a:tc>
                  <a:txBody>
                    <a:bodyPr/>
                    <a:lstStyle/>
                    <a:p>
                      <a:endParaRPr lang="en-US" sz="1600" dirty="0"/>
                    </a:p>
                  </a:txBody>
                  <a:tcPr anchor="ctr"/>
                </a:tc>
                <a:tc>
                  <a:txBody>
                    <a:bodyPr/>
                    <a:lstStyle/>
                    <a:p>
                      <a:r>
                        <a:rPr lang="en-US" sz="2400" dirty="0" smtClean="0"/>
                        <a:t>LUNCH</a:t>
                      </a:r>
                      <a:endParaRPr lang="en-US" sz="2400" dirty="0"/>
                    </a:p>
                  </a:txBody>
                  <a:tcPr anchor="ctr"/>
                </a:tc>
              </a:tr>
              <a:tr h="657225">
                <a:tc>
                  <a:txBody>
                    <a:bodyPr/>
                    <a:lstStyle/>
                    <a:p>
                      <a:r>
                        <a:rPr lang="en-US" sz="1600" dirty="0" smtClean="0"/>
                        <a:t>24</a:t>
                      </a:r>
                      <a:endParaRPr lang="en-US" sz="1600" dirty="0"/>
                    </a:p>
                  </a:txBody>
                  <a:tcPr anchor="ctr"/>
                </a:tc>
                <a:tc>
                  <a:txBody>
                    <a:bodyPr/>
                    <a:lstStyle/>
                    <a:p>
                      <a:r>
                        <a:rPr lang="en-US" sz="2400" i="0" dirty="0" smtClean="0"/>
                        <a:t>Market</a:t>
                      </a:r>
                      <a:r>
                        <a:rPr lang="en-US" sz="2400" i="0" baseline="0" dirty="0" smtClean="0"/>
                        <a:t> place for ‘Open Space’ </a:t>
                      </a:r>
                      <a:r>
                        <a:rPr lang="en-GB" sz="2400" i="0" dirty="0" smtClean="0"/>
                        <a:t> </a:t>
                      </a:r>
                      <a:endParaRPr lang="en-US" sz="2400" i="0" dirty="0"/>
                    </a:p>
                  </a:txBody>
                  <a:tcPr anchor="ctr"/>
                </a:tc>
              </a:tr>
              <a:tr h="657225">
                <a:tc>
                  <a:txBody>
                    <a:bodyPr/>
                    <a:lstStyle/>
                    <a:p>
                      <a:r>
                        <a:rPr lang="en-US" sz="1600" dirty="0" smtClean="0"/>
                        <a:t>25</a:t>
                      </a:r>
                      <a:endParaRPr lang="en-US" sz="1600" dirty="0"/>
                    </a:p>
                  </a:txBody>
                  <a:tcPr anchor="ctr"/>
                </a:tc>
                <a:tc>
                  <a:txBody>
                    <a:bodyPr/>
                    <a:lstStyle/>
                    <a:p>
                      <a:r>
                        <a:rPr lang="en-US" sz="2400" dirty="0" smtClean="0"/>
                        <a:t>Cap4</a:t>
                      </a:r>
                      <a:r>
                        <a:rPr lang="en-US" sz="2400" baseline="0" dirty="0" smtClean="0"/>
                        <a:t>Dev platform and GCCA website  </a:t>
                      </a:r>
                      <a:endParaRPr lang="en-US" sz="2400" dirty="0"/>
                    </a:p>
                  </a:txBody>
                  <a:tcPr anchor="ctr"/>
                </a:tc>
              </a:tr>
            </a:tbl>
          </a:graphicData>
        </a:graphic>
      </p:graphicFrame>
      <p:sp>
        <p:nvSpPr>
          <p:cNvPr id="4" name="Slide Number Placeholder 3"/>
          <p:cNvSpPr>
            <a:spLocks noGrp="1"/>
          </p:cNvSpPr>
          <p:nvPr>
            <p:ph type="sldNum" sz="quarter" idx="12"/>
          </p:nvPr>
        </p:nvSpPr>
        <p:spPr/>
        <p:txBody>
          <a:bodyPr/>
          <a:lstStyle/>
          <a:p>
            <a:pPr>
              <a:defRPr/>
            </a:pPr>
            <a:fld id="{8CB83CC7-E959-4ED5-AE49-2C276D17BE45}" type="slidenum">
              <a:rPr lang="en-US" smtClean="0"/>
              <a:pPr>
                <a:defRPr/>
              </a:pPr>
              <a:t>6</a:t>
            </a:fld>
            <a:endParaRPr lang="en-US" dirty="0"/>
          </a:p>
        </p:txBody>
      </p:sp>
      <p:grpSp>
        <p:nvGrpSpPr>
          <p:cNvPr id="3" name="Group 2"/>
          <p:cNvGrpSpPr/>
          <p:nvPr/>
        </p:nvGrpSpPr>
        <p:grpSpPr>
          <a:xfrm>
            <a:off x="6934200" y="5867400"/>
            <a:ext cx="2133600" cy="990600"/>
            <a:chOff x="6934200" y="4419600"/>
            <a:chExt cx="2133600" cy="990600"/>
          </a:xfrm>
        </p:grpSpPr>
        <p:sp>
          <p:nvSpPr>
            <p:cNvPr id="7" name="Left Arrow Callout 6"/>
            <p:cNvSpPr/>
            <p:nvPr/>
          </p:nvSpPr>
          <p:spPr>
            <a:xfrm>
              <a:off x="6934200" y="4419600"/>
              <a:ext cx="2133600" cy="990600"/>
            </a:xfrm>
            <a:prstGeom prst="leftArrowCallout">
              <a:avLst/>
            </a:prstGeom>
            <a:ln/>
          </p:spPr>
          <p:style>
            <a:lnRef idx="1">
              <a:schemeClr val="accent1"/>
            </a:lnRef>
            <a:fillRef idx="3">
              <a:schemeClr val="accent1"/>
            </a:fillRef>
            <a:effectRef idx="2">
              <a:schemeClr val="accent1"/>
            </a:effectRef>
            <a:fontRef idx="minor">
              <a:schemeClr val="lt1"/>
            </a:fontRef>
          </p:style>
        </p:sp>
        <p:sp>
          <p:nvSpPr>
            <p:cNvPr id="8" name="TextBox 7"/>
            <p:cNvSpPr txBox="1"/>
            <p:nvPr/>
          </p:nvSpPr>
          <p:spPr>
            <a:xfrm>
              <a:off x="7675728" y="4571663"/>
              <a:ext cx="1371600" cy="646331"/>
            </a:xfrm>
            <a:prstGeom prst="rect">
              <a:avLst/>
            </a:prstGeom>
            <a:noFill/>
          </p:spPr>
          <p:txBody>
            <a:bodyPr wrap="square" rtlCol="0">
              <a:spAutoFit/>
            </a:bodyPr>
            <a:lstStyle/>
            <a:p>
              <a:r>
                <a:rPr lang="en-US" b="1" dirty="0" smtClean="0">
                  <a:solidFill>
                    <a:srgbClr val="FFFFFF"/>
                  </a:solidFill>
                </a:rPr>
                <a:t>Further</a:t>
              </a:r>
            </a:p>
            <a:p>
              <a:r>
                <a:rPr lang="en-US" b="1" dirty="0" smtClean="0">
                  <a:solidFill>
                    <a:srgbClr val="FFFFFF"/>
                  </a:solidFill>
                </a:rPr>
                <a:t>Exchange</a:t>
              </a:r>
              <a:endParaRPr lang="en-US" b="1" dirty="0">
                <a:solidFill>
                  <a:srgbClr val="FFFFFF"/>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Day 3 </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293137726"/>
              </p:ext>
            </p:extLst>
          </p:nvPr>
        </p:nvGraphicFramePr>
        <p:xfrm>
          <a:off x="0" y="2514600"/>
          <a:ext cx="9144000" cy="2743200"/>
        </p:xfrm>
        <a:graphic>
          <a:graphicData uri="http://schemas.openxmlformats.org/drawingml/2006/table">
            <a:tbl>
              <a:tblPr firstRow="1" bandRow="1">
                <a:tableStyleId>{5C22544A-7EE6-4342-B048-85BDC9FD1C3A}</a:tableStyleId>
              </a:tblPr>
              <a:tblGrid>
                <a:gridCol w="609600"/>
                <a:gridCol w="8534400"/>
              </a:tblGrid>
              <a:tr h="228600">
                <a:tc>
                  <a:txBody>
                    <a:bodyPr/>
                    <a:lstStyle/>
                    <a:p>
                      <a:endParaRPr lang="en-US" sz="1600" dirty="0"/>
                    </a:p>
                  </a:txBody>
                  <a:tcPr/>
                </a:tc>
                <a:tc>
                  <a:txBody>
                    <a:bodyPr/>
                    <a:lstStyle/>
                    <a:p>
                      <a:r>
                        <a:rPr lang="en-US" sz="2400" dirty="0" smtClean="0"/>
                        <a:t>Session</a:t>
                      </a:r>
                      <a:r>
                        <a:rPr lang="en-US" sz="2400" baseline="0" dirty="0" smtClean="0"/>
                        <a:t> </a:t>
                      </a:r>
                      <a:endParaRPr lang="en-US" sz="2400" dirty="0"/>
                    </a:p>
                  </a:txBody>
                  <a:tcPr/>
                </a:tc>
              </a:tr>
              <a:tr h="406400">
                <a:tc>
                  <a:txBody>
                    <a:bodyPr/>
                    <a:lstStyle/>
                    <a:p>
                      <a:r>
                        <a:rPr lang="en-US" sz="1600" dirty="0" smtClean="0"/>
                        <a:t>27</a:t>
                      </a:r>
                      <a:endParaRPr lang="en-US" sz="1600" dirty="0"/>
                    </a:p>
                  </a:txBody>
                  <a:tcPr anchor="ctr"/>
                </a:tc>
                <a:tc>
                  <a:txBody>
                    <a:bodyPr/>
                    <a:lstStyle/>
                    <a:p>
                      <a:r>
                        <a:rPr lang="en-US" sz="2400" dirty="0" smtClean="0"/>
                        <a:t>Open</a:t>
                      </a:r>
                      <a:r>
                        <a:rPr lang="en-US" sz="2400" baseline="0" dirty="0" smtClean="0"/>
                        <a:t> Space </a:t>
                      </a:r>
                      <a:endParaRPr lang="en-US" sz="2400" dirty="0"/>
                    </a:p>
                  </a:txBody>
                  <a:tcPr anchor="ctr"/>
                </a:tc>
              </a:tr>
              <a:tr h="406400">
                <a:tc>
                  <a:txBody>
                    <a:bodyPr/>
                    <a:lstStyle/>
                    <a:p>
                      <a:endParaRPr lang="en-US" sz="1600" dirty="0"/>
                    </a:p>
                  </a:txBody>
                  <a:tcPr anchor="ctr"/>
                </a:tc>
                <a:tc>
                  <a:txBody>
                    <a:bodyPr/>
                    <a:lstStyle/>
                    <a:p>
                      <a:r>
                        <a:rPr lang="en-US" sz="2400" dirty="0" smtClean="0"/>
                        <a:t>LUNCH</a:t>
                      </a:r>
                      <a:endParaRPr lang="en-US" sz="2400" dirty="0"/>
                    </a:p>
                  </a:txBody>
                  <a:tcPr anchor="ctr"/>
                </a:tc>
              </a:tr>
              <a:tr h="406400">
                <a:tc>
                  <a:txBody>
                    <a:bodyPr/>
                    <a:lstStyle/>
                    <a:p>
                      <a:r>
                        <a:rPr lang="en-US" sz="1600" dirty="0" smtClean="0"/>
                        <a:t>31</a:t>
                      </a:r>
                      <a:endParaRPr lang="en-US" sz="1600" dirty="0"/>
                    </a:p>
                  </a:txBody>
                  <a:tcPr anchor="ctr"/>
                </a:tc>
                <a:tc>
                  <a:txBody>
                    <a:bodyPr/>
                    <a:lstStyle/>
                    <a:p>
                      <a:r>
                        <a:rPr lang="en-US" sz="2400" dirty="0" smtClean="0"/>
                        <a:t>Summary of key conclusions</a:t>
                      </a:r>
                      <a:r>
                        <a:rPr lang="en-US" sz="2400" baseline="0" dirty="0" smtClean="0"/>
                        <a:t> </a:t>
                      </a:r>
                      <a:endParaRPr lang="en-US" sz="2400" dirty="0"/>
                    </a:p>
                  </a:txBody>
                  <a:tcPr anchor="ctr"/>
                </a:tc>
              </a:tr>
              <a:tr h="406400">
                <a:tc>
                  <a:txBody>
                    <a:bodyPr/>
                    <a:lstStyle/>
                    <a:p>
                      <a:r>
                        <a:rPr lang="en-US" sz="1600" dirty="0" smtClean="0"/>
                        <a:t>33</a:t>
                      </a:r>
                      <a:endParaRPr lang="en-US" sz="1600" dirty="0"/>
                    </a:p>
                  </a:txBody>
                  <a:tcPr anchor="ctr"/>
                </a:tc>
                <a:tc>
                  <a:txBody>
                    <a:bodyPr/>
                    <a:lstStyle/>
                    <a:p>
                      <a:r>
                        <a:rPr lang="en-US" sz="2400" dirty="0" smtClean="0"/>
                        <a:t>Panel</a:t>
                      </a:r>
                      <a:r>
                        <a:rPr lang="en-US" sz="2400" baseline="0" dirty="0" smtClean="0"/>
                        <a:t> discussion </a:t>
                      </a:r>
                      <a:endParaRPr lang="en-US" sz="2400" dirty="0"/>
                    </a:p>
                  </a:txBody>
                  <a:tcPr anchor="ctr"/>
                </a:tc>
              </a:tr>
              <a:tr h="406400">
                <a:tc>
                  <a:txBody>
                    <a:bodyPr/>
                    <a:lstStyle/>
                    <a:p>
                      <a:r>
                        <a:rPr lang="en-US" sz="1600" dirty="0" smtClean="0"/>
                        <a:t>34</a:t>
                      </a:r>
                      <a:endParaRPr lang="en-US" sz="1600" dirty="0"/>
                    </a:p>
                  </a:txBody>
                  <a:tcPr anchor="ctr"/>
                </a:tc>
                <a:tc>
                  <a:txBody>
                    <a:bodyPr/>
                    <a:lstStyle/>
                    <a:p>
                      <a:r>
                        <a:rPr lang="en-US" sz="2400" dirty="0" smtClean="0"/>
                        <a:t>Closing</a:t>
                      </a:r>
                      <a:r>
                        <a:rPr lang="en-US" sz="2400" baseline="0" dirty="0" smtClean="0"/>
                        <a:t> remarks </a:t>
                      </a:r>
                      <a:r>
                        <a:rPr lang="en-US" sz="2400" dirty="0" smtClean="0"/>
                        <a:t> </a:t>
                      </a:r>
                      <a:endParaRPr lang="en-US" sz="2400" dirty="0"/>
                    </a:p>
                  </a:txBody>
                  <a:tcPr anchor="ctr"/>
                </a:tc>
              </a:tr>
            </a:tbl>
          </a:graphicData>
        </a:graphic>
      </p:graphicFrame>
      <p:sp>
        <p:nvSpPr>
          <p:cNvPr id="4" name="Slide Number Placeholder 3"/>
          <p:cNvSpPr>
            <a:spLocks noGrp="1"/>
          </p:cNvSpPr>
          <p:nvPr>
            <p:ph type="sldNum" sz="quarter" idx="12"/>
          </p:nvPr>
        </p:nvSpPr>
        <p:spPr/>
        <p:txBody>
          <a:bodyPr/>
          <a:lstStyle/>
          <a:p>
            <a:pPr>
              <a:defRPr/>
            </a:pPr>
            <a:fld id="{8CB83CC7-E959-4ED5-AE49-2C276D17BE45}" type="slidenum">
              <a:rPr lang="en-US" smtClean="0"/>
              <a:pPr>
                <a:defRPr/>
              </a:pPr>
              <a:t>7</a:t>
            </a:fld>
            <a:endParaRPr lang="en-US" dirty="0"/>
          </a:p>
        </p:txBody>
      </p:sp>
      <p:grpSp>
        <p:nvGrpSpPr>
          <p:cNvPr id="3" name="Group 2"/>
          <p:cNvGrpSpPr/>
          <p:nvPr/>
        </p:nvGrpSpPr>
        <p:grpSpPr>
          <a:xfrm>
            <a:off x="6477000" y="4191000"/>
            <a:ext cx="2590800" cy="1143000"/>
            <a:chOff x="6477000" y="4191000"/>
            <a:chExt cx="2590800" cy="1143000"/>
          </a:xfrm>
        </p:grpSpPr>
        <p:sp>
          <p:nvSpPr>
            <p:cNvPr id="7" name="Left Arrow Callout 6"/>
            <p:cNvSpPr/>
            <p:nvPr/>
          </p:nvSpPr>
          <p:spPr>
            <a:xfrm>
              <a:off x="6477000" y="4191000"/>
              <a:ext cx="2514600" cy="1143000"/>
            </a:xfrm>
            <a:prstGeom prst="leftArrowCallout">
              <a:avLst/>
            </a:prstGeom>
            <a:ln/>
          </p:spPr>
          <p:style>
            <a:lnRef idx="1">
              <a:schemeClr val="accent1"/>
            </a:lnRef>
            <a:fillRef idx="3">
              <a:schemeClr val="accent1"/>
            </a:fillRef>
            <a:effectRef idx="2">
              <a:schemeClr val="accent1"/>
            </a:effectRef>
            <a:fontRef idx="minor">
              <a:schemeClr val="lt1"/>
            </a:fontRef>
          </p:style>
        </p:sp>
        <p:sp>
          <p:nvSpPr>
            <p:cNvPr id="10" name="TextBox 9"/>
            <p:cNvSpPr txBox="1"/>
            <p:nvPr/>
          </p:nvSpPr>
          <p:spPr>
            <a:xfrm>
              <a:off x="7315200" y="4382869"/>
              <a:ext cx="1752600" cy="646331"/>
            </a:xfrm>
            <a:prstGeom prst="rect">
              <a:avLst/>
            </a:prstGeom>
            <a:noFill/>
          </p:spPr>
          <p:txBody>
            <a:bodyPr wrap="square" rtlCol="0">
              <a:spAutoFit/>
            </a:bodyPr>
            <a:lstStyle/>
            <a:p>
              <a:pPr algn="ctr"/>
              <a:r>
                <a:rPr lang="en-US" b="1" dirty="0" smtClean="0">
                  <a:solidFill>
                    <a:srgbClr val="FFFFFF"/>
                  </a:solidFill>
                </a:rPr>
                <a:t>Future development</a:t>
              </a:r>
              <a:endParaRPr lang="en-US" b="1" dirty="0">
                <a:solidFill>
                  <a:srgbClr val="FFFFFF"/>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Space</a:t>
            </a:r>
            <a:endParaRPr lang="en-US" dirty="0"/>
          </a:p>
        </p:txBody>
      </p:sp>
      <p:sp>
        <p:nvSpPr>
          <p:cNvPr id="4" name="Slide Number Placeholder 3"/>
          <p:cNvSpPr>
            <a:spLocks noGrp="1"/>
          </p:cNvSpPr>
          <p:nvPr>
            <p:ph type="sldNum" sz="quarter" idx="12"/>
          </p:nvPr>
        </p:nvSpPr>
        <p:spPr/>
        <p:txBody>
          <a:bodyPr/>
          <a:lstStyle/>
          <a:p>
            <a:pPr>
              <a:defRPr/>
            </a:pPr>
            <a:fld id="{8CB83CC7-E959-4ED5-AE49-2C276D17BE45}" type="slidenum">
              <a:rPr lang="en-US" smtClean="0"/>
              <a:pPr>
                <a:defRPr/>
              </a:pPr>
              <a:t>8</a:t>
            </a:fld>
            <a:endParaRPr lang="en-US" dirty="0"/>
          </a:p>
        </p:txBody>
      </p:sp>
      <p:sp>
        <p:nvSpPr>
          <p:cNvPr id="3" name="Content Placeholder 2"/>
          <p:cNvSpPr>
            <a:spLocks noGrp="1"/>
          </p:cNvSpPr>
          <p:nvPr>
            <p:ph idx="1"/>
          </p:nvPr>
        </p:nvSpPr>
        <p:spPr>
          <a:xfrm>
            <a:off x="457200" y="2286000"/>
            <a:ext cx="8534400" cy="4114800"/>
          </a:xfrm>
        </p:spPr>
        <p:txBody>
          <a:bodyPr/>
          <a:lstStyle/>
          <a:p>
            <a:r>
              <a:rPr lang="en-GB" dirty="0" smtClean="0"/>
              <a:t>Aim – to encourage innovation and further exchange</a:t>
            </a:r>
          </a:p>
          <a:p>
            <a:r>
              <a:rPr lang="en-GB" dirty="0" smtClean="0"/>
              <a:t>Guidelines</a:t>
            </a:r>
          </a:p>
          <a:p>
            <a:pPr lvl="1"/>
            <a:r>
              <a:rPr lang="en-GB" dirty="0" smtClean="0"/>
              <a:t>Build on issues raised in the Working Groups</a:t>
            </a:r>
          </a:p>
          <a:p>
            <a:pPr lvl="1"/>
            <a:r>
              <a:rPr lang="en-GB" dirty="0" smtClean="0"/>
              <a:t>Introduce a new topic that has relevance to the GCCA </a:t>
            </a:r>
          </a:p>
          <a:p>
            <a:r>
              <a:rPr lang="en-GB" dirty="0" smtClean="0"/>
              <a:t>“Help Desk” in the Conference Secretariat</a:t>
            </a:r>
          </a:p>
          <a:p>
            <a:r>
              <a:rPr lang="en-GB" dirty="0" smtClean="0"/>
              <a:t>“Market Place”</a:t>
            </a:r>
          </a:p>
          <a:p>
            <a:r>
              <a:rPr lang="en-GB" dirty="0" smtClean="0"/>
              <a:t>Open Space sessions – self organised</a:t>
            </a:r>
          </a:p>
          <a:p>
            <a:endParaRPr lang="en-GB" dirty="0" smtClean="0"/>
          </a:p>
          <a:p>
            <a:pPr marL="0" indent="0">
              <a:buNone/>
            </a:pPr>
            <a:endParaRPr lang="en-GB"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practicalities</a:t>
            </a:r>
            <a:endParaRPr lang="en-US" dirty="0"/>
          </a:p>
        </p:txBody>
      </p:sp>
      <p:sp>
        <p:nvSpPr>
          <p:cNvPr id="4" name="Slide Number Placeholder 3"/>
          <p:cNvSpPr>
            <a:spLocks noGrp="1"/>
          </p:cNvSpPr>
          <p:nvPr>
            <p:ph type="sldNum" sz="quarter" idx="12"/>
          </p:nvPr>
        </p:nvSpPr>
        <p:spPr/>
        <p:txBody>
          <a:bodyPr/>
          <a:lstStyle/>
          <a:p>
            <a:pPr>
              <a:defRPr/>
            </a:pPr>
            <a:fld id="{8CB83CC7-E959-4ED5-AE49-2C276D17BE45}" type="slidenum">
              <a:rPr lang="en-US" smtClean="0"/>
              <a:pPr>
                <a:defRPr/>
              </a:pPr>
              <a:t>9</a:t>
            </a:fld>
            <a:endParaRPr lang="en-US" dirty="0"/>
          </a:p>
        </p:txBody>
      </p:sp>
      <p:sp>
        <p:nvSpPr>
          <p:cNvPr id="3" name="Content Placeholder 2"/>
          <p:cNvSpPr>
            <a:spLocks noGrp="1"/>
          </p:cNvSpPr>
          <p:nvPr>
            <p:ph idx="1"/>
          </p:nvPr>
        </p:nvSpPr>
        <p:spPr>
          <a:xfrm>
            <a:off x="381000" y="1752600"/>
            <a:ext cx="8534400" cy="4800600"/>
          </a:xfrm>
        </p:spPr>
        <p:txBody>
          <a:bodyPr/>
          <a:lstStyle/>
          <a:p>
            <a:r>
              <a:rPr lang="en-GB" dirty="0" smtClean="0"/>
              <a:t>Global Learning Event Secretariat – Room 020</a:t>
            </a:r>
          </a:p>
          <a:p>
            <a:endParaRPr lang="en-GB" dirty="0" smtClean="0"/>
          </a:p>
          <a:p>
            <a:r>
              <a:rPr lang="en-GB" dirty="0" smtClean="0"/>
              <a:t>Coffee breaks and lunches </a:t>
            </a:r>
          </a:p>
          <a:p>
            <a:endParaRPr lang="en-GB" dirty="0" smtClean="0"/>
          </a:p>
          <a:p>
            <a:r>
              <a:rPr lang="en-GB" dirty="0" smtClean="0"/>
              <a:t>Drinks reception</a:t>
            </a:r>
          </a:p>
          <a:p>
            <a:endParaRPr lang="en-GB" dirty="0" smtClean="0"/>
          </a:p>
          <a:p>
            <a:r>
              <a:rPr lang="en-GB" dirty="0" smtClean="0"/>
              <a:t>Evaluation forms</a:t>
            </a:r>
            <a:endParaRPr lang="en-GB" dirty="0"/>
          </a:p>
          <a:p>
            <a:endParaRPr lang="en-GB" dirty="0" smtClean="0"/>
          </a:p>
          <a:p>
            <a:r>
              <a:rPr lang="en-GB" dirty="0" smtClean="0"/>
              <a:t>Fire alarm</a:t>
            </a:r>
          </a:p>
          <a:p>
            <a:endParaRPr lang="en-GB" dirty="0" smtClean="0"/>
          </a:p>
          <a:p>
            <a:pPr marL="0" indent="0">
              <a:buNone/>
            </a:pPr>
            <a:endParaRPr lang="en-GB" dirty="0"/>
          </a:p>
        </p:txBody>
      </p:sp>
    </p:spTree>
    <p:extLst>
      <p:ext uri="{BB962C8B-B14F-4D97-AF65-F5344CB8AC3E}">
        <p14:creationId xmlns:p14="http://schemas.microsoft.com/office/powerpoint/2010/main" val="238073636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14">
      <a:dk1>
        <a:srgbClr val="000000"/>
      </a:dk1>
      <a:lt1>
        <a:srgbClr val="FFFFFF"/>
      </a:lt1>
      <a:dk2>
        <a:srgbClr val="FFFFFF"/>
      </a:dk2>
      <a:lt2>
        <a:srgbClr val="7E8083"/>
      </a:lt2>
      <a:accent1>
        <a:srgbClr val="0083A9"/>
      </a:accent1>
      <a:accent2>
        <a:srgbClr val="669900"/>
      </a:accent2>
      <a:accent3>
        <a:srgbClr val="FFFFFF"/>
      </a:accent3>
      <a:accent4>
        <a:srgbClr val="000000"/>
      </a:accent4>
      <a:accent5>
        <a:srgbClr val="AAC1D1"/>
      </a:accent5>
      <a:accent6>
        <a:srgbClr val="5C8A00"/>
      </a:accent6>
      <a:hlink>
        <a:srgbClr val="990000"/>
      </a:hlink>
      <a:folHlink>
        <a:srgbClr val="FFE774"/>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Office Theme 13">
        <a:dk1>
          <a:srgbClr val="000000"/>
        </a:dk1>
        <a:lt1>
          <a:srgbClr val="FFFFFF"/>
        </a:lt1>
        <a:dk2>
          <a:srgbClr val="000000"/>
        </a:dk2>
        <a:lt2>
          <a:srgbClr val="808080"/>
        </a:lt2>
        <a:accent1>
          <a:srgbClr val="0083A9"/>
        </a:accent1>
        <a:accent2>
          <a:srgbClr val="333399"/>
        </a:accent2>
        <a:accent3>
          <a:srgbClr val="FFFFFF"/>
        </a:accent3>
        <a:accent4>
          <a:srgbClr val="000000"/>
        </a:accent4>
        <a:accent5>
          <a:srgbClr val="AAC1D1"/>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14">
        <a:dk1>
          <a:srgbClr val="000000"/>
        </a:dk1>
        <a:lt1>
          <a:srgbClr val="FFFFFF"/>
        </a:lt1>
        <a:dk2>
          <a:srgbClr val="FFFFFF"/>
        </a:dk2>
        <a:lt2>
          <a:srgbClr val="7E8083"/>
        </a:lt2>
        <a:accent1>
          <a:srgbClr val="0083A9"/>
        </a:accent1>
        <a:accent2>
          <a:srgbClr val="669900"/>
        </a:accent2>
        <a:accent3>
          <a:srgbClr val="FFFFFF"/>
        </a:accent3>
        <a:accent4>
          <a:srgbClr val="000000"/>
        </a:accent4>
        <a:accent5>
          <a:srgbClr val="AAC1D1"/>
        </a:accent5>
        <a:accent6>
          <a:srgbClr val="5C8A00"/>
        </a:accent6>
        <a:hlink>
          <a:srgbClr val="990000"/>
        </a:hlink>
        <a:folHlink>
          <a:srgbClr val="FFE77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024CA4CA992ED49B8B6C5E385BAC72F" ma:contentTypeVersion="0" ma:contentTypeDescription="Create a new document." ma:contentTypeScope="" ma:versionID="77384dca7ecd43f6b42e58d7fa3f878a">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869010EE-8001-4B8A-B7F4-126D835E927D}">
  <ds:schemaRefs>
    <ds:schemaRef ds:uri="http://schemas.microsoft.com/office/2006/documentManagement/types"/>
    <ds:schemaRef ds:uri="http://schemas.openxmlformats.org/package/2006/metadata/core-properties"/>
    <ds:schemaRef ds:uri="http://purl.org/dc/terms/"/>
    <ds:schemaRef ds:uri="http://www.w3.org/XML/1998/namespace"/>
    <ds:schemaRef ds:uri="http://purl.org/dc/elements/1.1/"/>
    <ds:schemaRef ds:uri="http://purl.org/dc/dcmitype/"/>
    <ds:schemaRef ds:uri="http://schemas.microsoft.com/office/2006/metadata/properties"/>
  </ds:schemaRefs>
</ds:datastoreItem>
</file>

<file path=customXml/itemProps2.xml><?xml version="1.0" encoding="utf-8"?>
<ds:datastoreItem xmlns:ds="http://schemas.openxmlformats.org/officeDocument/2006/customXml" ds:itemID="{ACF04065-08E8-4AA6-8883-B37E76055BB6}">
  <ds:schemaRefs>
    <ds:schemaRef ds:uri="http://schemas.microsoft.com/sharepoint/v3/contenttype/forms"/>
  </ds:schemaRefs>
</ds:datastoreItem>
</file>

<file path=customXml/itemProps3.xml><?xml version="1.0" encoding="utf-8"?>
<ds:datastoreItem xmlns:ds="http://schemas.openxmlformats.org/officeDocument/2006/customXml" ds:itemID="{3324553E-9FCF-4094-962A-481CDE90F71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
  <TotalTime>2140</TotalTime>
  <Words>475</Words>
  <Application>Microsoft Office PowerPoint</Application>
  <PresentationFormat>On-screen Show (4:3)</PresentationFormat>
  <Paragraphs>111</Paragraphs>
  <Slides>9</Slides>
  <Notes>6</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Global Learning Event  Objectives and agenda   Mark Futter  GCCA  Global Support Facility </vt:lpstr>
      <vt:lpstr>Growing GCCA experience</vt:lpstr>
      <vt:lpstr>Global Climate Change Alliance </vt:lpstr>
      <vt:lpstr>Objectives </vt:lpstr>
      <vt:lpstr>Day 1</vt:lpstr>
      <vt:lpstr>Day 2</vt:lpstr>
      <vt:lpstr>Day 3 </vt:lpstr>
      <vt:lpstr>Open Space</vt:lpstr>
      <vt:lpstr>Some practicalities</vt:lpstr>
    </vt:vector>
  </TitlesOfParts>
  <Company>MWH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MWH Global, Inc.</dc:creator>
  <cp:lastModifiedBy>Mark Futter</cp:lastModifiedBy>
  <cp:revision>247</cp:revision>
  <dcterms:created xsi:type="dcterms:W3CDTF">2012-09-07T07:25:18Z</dcterms:created>
  <dcterms:modified xsi:type="dcterms:W3CDTF">2012-09-11T20:55:02Z</dcterms:modified>
</cp:coreProperties>
</file>