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8" r:id="rId5"/>
    <p:sldId id="272" r:id="rId6"/>
    <p:sldId id="288" r:id="rId7"/>
    <p:sldId id="273" r:id="rId8"/>
    <p:sldId id="287" r:id="rId9"/>
    <p:sldId id="289" r:id="rId10"/>
    <p:sldId id="290" r:id="rId11"/>
    <p:sldId id="292" r:id="rId12"/>
    <p:sldId id="293" r:id="rId13"/>
    <p:sldId id="294" r:id="rId14"/>
    <p:sldId id="295" r:id="rId15"/>
  </p:sldIdLst>
  <p:sldSz cx="9144000" cy="6858000" type="screen4x3"/>
  <p:notesSz cx="6735763" cy="98663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ophie De Coninck"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a:srgbClr val="006699"/>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2473" autoAdjust="0"/>
  </p:normalViewPr>
  <p:slideViewPr>
    <p:cSldViewPr>
      <p:cViewPr varScale="1">
        <p:scale>
          <a:sx n="63" d="100"/>
          <a:sy n="63" d="100"/>
        </p:scale>
        <p:origin x="-1512" y="-114"/>
      </p:cViewPr>
      <p:guideLst>
        <p:guide orient="horz" pos="244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848" y="600"/>
      </p:cViewPr>
      <p:guideLst>
        <p:guide orient="horz" pos="3107"/>
        <p:guide pos="212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fld id="{C02B74B6-939E-402B-80F3-2AA3A1FB8FE7}" type="datetimeFigureOut">
              <a:rPr lang="en-GB"/>
              <a:pPr>
                <a:defRPr/>
              </a:pPr>
              <a:t>26/09/2012</a:t>
            </a:fld>
            <a:endParaRPr lang="en-GB"/>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42A75D0F-FE6C-46C7-9246-32939137BB6F}" type="slidenum">
              <a:rPr lang="en-GB"/>
              <a:pPr>
                <a:defRPr/>
              </a:pPr>
              <a:t>‹#›</a:t>
            </a:fld>
            <a:endParaRPr lang="en-GB"/>
          </a:p>
        </p:txBody>
      </p:sp>
    </p:spTree>
    <p:extLst>
      <p:ext uri="{BB962C8B-B14F-4D97-AF65-F5344CB8AC3E}">
        <p14:creationId xmlns:p14="http://schemas.microsoft.com/office/powerpoint/2010/main" xmlns="" val="3567593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58C936-1990-4C80-8934-DEC0ABA28457}" type="slidenum">
              <a:rPr lang="en-GB" smtClean="0"/>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628356"/>
            <a:ext cx="5389563" cy="4953000"/>
          </a:xfrm>
        </p:spPr>
        <p:txBody>
          <a:bodyPr>
            <a:normAutofit/>
          </a:bodyPr>
          <a:lstStyle/>
          <a:p>
            <a:pPr>
              <a:buFont typeface="Arial" charset="0"/>
              <a:buChar char="•"/>
            </a:pPr>
            <a:r>
              <a:rPr lang="fr-BE" dirty="0" smtClean="0"/>
              <a:t> Afrique orientale et australe: l'agriculture de conservation et d'autres pratiques durables d'utilisation du territoire, notamment l'agroforesterie, sont encouragées car considérées comme des mesures qui appuient en même temps l'adaptation et l'atténuation</a:t>
            </a:r>
          </a:p>
          <a:p>
            <a:pPr>
              <a:buFont typeface="Arial" charset="0"/>
              <a:buChar char="•"/>
            </a:pPr>
            <a:r>
              <a:rPr lang="fr-BE" dirty="0" smtClean="0"/>
              <a:t> RDC: renforcement des capacités notamment en matière de recherche de synergies entre adaptation et atténuation dans le secteur forestier; promotion de systèmes durables de bois-énergie qui soutiennent des moyens de subsistance durables tout en favorisant l’accroissement des stocks de carbone</a:t>
            </a:r>
          </a:p>
          <a:p>
            <a:pPr>
              <a:buFont typeface="Arial" charset="0"/>
              <a:buChar char="•"/>
            </a:pPr>
            <a:r>
              <a:rPr lang="fr-BE" dirty="0" smtClean="0"/>
              <a:t> Timor-Oriental: activités axées sur la production forestière et l'agroforesterie favoriseront l'atteinte des objectifs nationaux de reboisement mais aussi d'adaptation grâce au développement d'activités plus diversifiées et résilientes au climat</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628356"/>
            <a:ext cx="5389563" cy="4953000"/>
          </a:xfrm>
        </p:spPr>
        <p:txBody>
          <a:bodyPr>
            <a:normAutofit/>
          </a:bodyPr>
          <a:lstStyle/>
          <a:p>
            <a:pPr>
              <a:buFont typeface="Arial" charset="0"/>
              <a:buNone/>
            </a:pPr>
            <a:endParaRPr lang="fr-BE" dirty="0" smtClean="0"/>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11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64D67-14AD-47E9-994C-7BAD96CF3D5D}" type="slidenum">
              <a:rPr lang="en-GB" smtClean="0"/>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spcBef>
                <a:spcPct val="0"/>
              </a:spcBef>
            </a:pPr>
            <a:r>
              <a:rPr lang="fr-BE" sz="1400" u="sng" smtClean="0"/>
              <a:t>Programmes nationaux</a:t>
            </a:r>
            <a:r>
              <a:rPr lang="fr-BE" sz="1400" smtClean="0"/>
              <a:t>: </a:t>
            </a:r>
          </a:p>
          <a:p>
            <a:pPr eaLnBrk="1" hangingPunct="1">
              <a:spcBef>
                <a:spcPct val="0"/>
              </a:spcBef>
              <a:buFont typeface="Arial" charset="0"/>
              <a:buChar char="•"/>
            </a:pPr>
            <a:r>
              <a:rPr lang="fr-BE" sz="1400" smtClean="0"/>
              <a:t> Afrique: Bénin (2012), Burkina Faso (2013), Mali (2010), République centrafricaine (2013), RD du Congo (2012), Sierra Leone (2012), Tanzanie (2010)</a:t>
            </a:r>
          </a:p>
          <a:p>
            <a:pPr eaLnBrk="1" hangingPunct="1">
              <a:spcBef>
                <a:spcPct val="0"/>
              </a:spcBef>
              <a:buFont typeface="Arial" charset="0"/>
              <a:buChar char="•"/>
            </a:pPr>
            <a:r>
              <a:rPr lang="fr-BE" sz="1400" smtClean="0"/>
              <a:t> Caraïbes: Guyana (2009), Jamaïque (2011)</a:t>
            </a:r>
          </a:p>
          <a:p>
            <a:pPr eaLnBrk="1" hangingPunct="1">
              <a:spcBef>
                <a:spcPct val="0"/>
              </a:spcBef>
              <a:buFont typeface="Arial" charset="0"/>
              <a:buChar char="•"/>
            </a:pPr>
            <a:r>
              <a:rPr lang="fr-BE" sz="1400" smtClean="0"/>
              <a:t> Pacifique: Papouasie-Nouvelle-Guinée (2013), Timor-Oriental (2013)</a:t>
            </a:r>
          </a:p>
          <a:p>
            <a:pPr eaLnBrk="1" hangingPunct="1">
              <a:spcBef>
                <a:spcPct val="0"/>
              </a:spcBef>
            </a:pPr>
            <a:r>
              <a:rPr lang="fr-BE" sz="1400" u="sng" smtClean="0"/>
              <a:t>Programmes régionaux</a:t>
            </a:r>
            <a:r>
              <a:rPr lang="fr-BE" sz="1400" smtClean="0"/>
              <a:t>:</a:t>
            </a:r>
          </a:p>
          <a:p>
            <a:pPr eaLnBrk="1" hangingPunct="1">
              <a:spcBef>
                <a:spcPct val="0"/>
              </a:spcBef>
              <a:buFont typeface="Arial" charset="0"/>
              <a:buChar char="•"/>
            </a:pPr>
            <a:r>
              <a:rPr lang="fr-BE" sz="1400" smtClean="0"/>
              <a:t> Afrique orientale et australe</a:t>
            </a:r>
          </a:p>
          <a:p>
            <a:pPr eaLnBrk="1" hangingPunct="1">
              <a:spcBef>
                <a:spcPct val="0"/>
              </a:spcBef>
              <a:buFont typeface="Arial" charset="0"/>
              <a:buChar char="•"/>
            </a:pPr>
            <a:r>
              <a:rPr lang="fr-BE" sz="1400" smtClean="0"/>
              <a:t> Caraïbes</a:t>
            </a:r>
            <a:endParaRPr lang="fr-BE" sz="1400" b="1" smtClean="0">
              <a:latin typeface="Arial Black" pitchFamily="34" charset="0"/>
              <a:ea typeface="ＭＳ Ｐゴシック" pitchFamily="34" charset="-128"/>
            </a:endParaRPr>
          </a:p>
          <a:p>
            <a:endParaRPr lang="fr-BE" sz="1400" b="1" smtClean="0">
              <a:latin typeface="Arial Black" pitchFamily="34" charset="0"/>
              <a:ea typeface="ＭＳ Ｐゴシック" pitchFamily="34" charset="-128"/>
            </a:endParaRPr>
          </a:p>
          <a:p>
            <a:endParaRPr lang="fr-BE" b="1"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u="sng" dirty="0" err="1" smtClean="0"/>
              <a:t>Activités</a:t>
            </a:r>
            <a:r>
              <a:rPr lang="en-GB" u="sng" dirty="0" smtClean="0"/>
              <a:t> </a:t>
            </a:r>
            <a:r>
              <a:rPr lang="en-GB" u="sng" dirty="0" err="1" smtClean="0"/>
              <a:t>liées</a:t>
            </a:r>
            <a:r>
              <a:rPr lang="en-GB" u="sng" dirty="0" smtClean="0"/>
              <a:t> à la REDD</a:t>
            </a:r>
            <a:r>
              <a:rPr lang="en-GB" dirty="0" smtClean="0"/>
              <a:t>: </a:t>
            </a:r>
          </a:p>
          <a:p>
            <a:pPr eaLnBrk="1" hangingPunct="1">
              <a:spcBef>
                <a:spcPct val="0"/>
              </a:spcBef>
              <a:buFont typeface="Arial" charset="0"/>
              <a:buChar char="•"/>
            </a:pPr>
            <a:r>
              <a:rPr lang="fr-BE" dirty="0" smtClean="0"/>
              <a:t> Burkina Faso, Mali, République centrafricaine, </a:t>
            </a:r>
            <a:r>
              <a:rPr lang="fr-BE" dirty="0" smtClean="0">
                <a:solidFill>
                  <a:srgbClr val="FF0000"/>
                </a:solidFill>
              </a:rPr>
              <a:t>RD Congo, </a:t>
            </a:r>
            <a:r>
              <a:rPr lang="fr-BE" dirty="0" smtClean="0"/>
              <a:t>Sierra Leone, Guyana, Papouasie-Nouvelle-Guinée</a:t>
            </a:r>
          </a:p>
          <a:p>
            <a:pPr eaLnBrk="1" hangingPunct="1">
              <a:spcBef>
                <a:spcPct val="0"/>
              </a:spcBef>
              <a:buFont typeface="Arial" charset="0"/>
              <a:buChar char="•"/>
            </a:pPr>
            <a:r>
              <a:rPr lang="fr-BE" dirty="0" smtClean="0"/>
              <a:t> Afrique orientale et australe, Caraïbes</a:t>
            </a:r>
            <a:endParaRPr lang="en-GB" dirty="0" smtClean="0"/>
          </a:p>
          <a:p>
            <a:pPr eaLnBrk="1" hangingPunct="1">
              <a:spcBef>
                <a:spcPct val="0"/>
              </a:spcBef>
            </a:pPr>
            <a:r>
              <a:rPr lang="en-GB" u="sng" dirty="0" err="1" smtClean="0"/>
              <a:t>Objectifs</a:t>
            </a:r>
            <a:r>
              <a:rPr lang="en-GB" u="sng" dirty="0" smtClean="0"/>
              <a:t> </a:t>
            </a:r>
            <a:r>
              <a:rPr lang="en-GB" u="sng" dirty="0" err="1" smtClean="0"/>
              <a:t>liés</a:t>
            </a:r>
            <a:r>
              <a:rPr lang="en-GB" u="sng" dirty="0" smtClean="0"/>
              <a:t> à </a:t>
            </a:r>
            <a:r>
              <a:rPr lang="en-GB" u="sng" dirty="0" err="1" smtClean="0"/>
              <a:t>l’adaptation</a:t>
            </a:r>
            <a:r>
              <a:rPr lang="en-GB" dirty="0" smtClean="0"/>
              <a:t>:</a:t>
            </a:r>
          </a:p>
          <a:p>
            <a:pPr eaLnBrk="1" hangingPunct="1">
              <a:spcBef>
                <a:spcPct val="0"/>
              </a:spcBef>
              <a:buFont typeface="Arial" charset="0"/>
              <a:buChar char="•"/>
            </a:pPr>
            <a:r>
              <a:rPr lang="en-GB" dirty="0" smtClean="0"/>
              <a:t> Protection des </a:t>
            </a:r>
            <a:r>
              <a:rPr lang="en-GB" dirty="0" err="1" smtClean="0"/>
              <a:t>bassins</a:t>
            </a:r>
            <a:r>
              <a:rPr lang="en-GB" dirty="0" smtClean="0"/>
              <a:t> versants: </a:t>
            </a:r>
            <a:r>
              <a:rPr lang="en-GB" dirty="0" err="1" smtClean="0">
                <a:solidFill>
                  <a:srgbClr val="FF0000"/>
                </a:solidFill>
              </a:rPr>
              <a:t>Bénin</a:t>
            </a:r>
            <a:r>
              <a:rPr lang="en-GB" dirty="0" smtClean="0"/>
              <a:t>, </a:t>
            </a:r>
            <a:r>
              <a:rPr lang="en-GB" dirty="0" err="1" smtClean="0"/>
              <a:t>Jamaïque</a:t>
            </a:r>
            <a:r>
              <a:rPr lang="en-GB" dirty="0" smtClean="0"/>
              <a:t>, Timor-Oriental</a:t>
            </a:r>
          </a:p>
          <a:p>
            <a:pPr eaLnBrk="1" hangingPunct="1">
              <a:spcBef>
                <a:spcPct val="0"/>
              </a:spcBef>
              <a:buFont typeface="Arial" charset="0"/>
              <a:buChar char="•"/>
            </a:pPr>
            <a:r>
              <a:rPr lang="en-GB" dirty="0" smtClean="0"/>
              <a:t> Diversification des </a:t>
            </a:r>
            <a:r>
              <a:rPr lang="en-GB" dirty="0" err="1" smtClean="0"/>
              <a:t>moyens</a:t>
            </a:r>
            <a:r>
              <a:rPr lang="en-GB" dirty="0" smtClean="0"/>
              <a:t> de </a:t>
            </a:r>
            <a:r>
              <a:rPr lang="en-GB" dirty="0" err="1" smtClean="0"/>
              <a:t>subsistance</a:t>
            </a:r>
            <a:r>
              <a:rPr lang="en-GB" dirty="0" smtClean="0"/>
              <a:t>: </a:t>
            </a:r>
            <a:r>
              <a:rPr lang="en-GB" dirty="0" err="1" smtClean="0"/>
              <a:t>Bénin</a:t>
            </a:r>
            <a:r>
              <a:rPr lang="en-GB" dirty="0" smtClean="0"/>
              <a:t>, </a:t>
            </a:r>
            <a:r>
              <a:rPr lang="en-GB" dirty="0" err="1" smtClean="0"/>
              <a:t>Jamaïque</a:t>
            </a:r>
            <a:r>
              <a:rPr lang="en-GB" dirty="0" smtClean="0"/>
              <a:t>, </a:t>
            </a:r>
            <a:r>
              <a:rPr lang="en-GB" dirty="0" err="1" smtClean="0"/>
              <a:t>République</a:t>
            </a:r>
            <a:r>
              <a:rPr lang="en-GB" dirty="0" smtClean="0"/>
              <a:t> </a:t>
            </a:r>
            <a:r>
              <a:rPr lang="en-GB" dirty="0" err="1" smtClean="0"/>
              <a:t>centrafricaine</a:t>
            </a:r>
            <a:r>
              <a:rPr lang="en-GB" dirty="0" smtClean="0"/>
              <a:t>, RD Congo</a:t>
            </a:r>
          </a:p>
          <a:p>
            <a:pPr eaLnBrk="1" hangingPunct="1">
              <a:spcBef>
                <a:spcPct val="0"/>
              </a:spcBef>
              <a:buFont typeface="Arial" charset="0"/>
              <a:buChar char="•"/>
            </a:pPr>
            <a:r>
              <a:rPr lang="en-GB" dirty="0" smtClean="0"/>
              <a:t> Protection et </a:t>
            </a:r>
            <a:r>
              <a:rPr lang="en-GB" dirty="0" err="1" smtClean="0"/>
              <a:t>restauration</a:t>
            </a:r>
            <a:r>
              <a:rPr lang="en-GB" dirty="0" smtClean="0"/>
              <a:t> des </a:t>
            </a:r>
            <a:r>
              <a:rPr lang="en-GB" dirty="0" err="1" smtClean="0"/>
              <a:t>écosystèmes</a:t>
            </a:r>
            <a:r>
              <a:rPr lang="en-GB" dirty="0" smtClean="0"/>
              <a:t> </a:t>
            </a:r>
            <a:r>
              <a:rPr lang="en-GB" dirty="0" err="1" smtClean="0"/>
              <a:t>forestiers</a:t>
            </a:r>
            <a:r>
              <a:rPr lang="en-GB" dirty="0" smtClean="0"/>
              <a:t>: </a:t>
            </a:r>
            <a:r>
              <a:rPr lang="en-GB" dirty="0" err="1" smtClean="0"/>
              <a:t>Bénin</a:t>
            </a:r>
            <a:r>
              <a:rPr lang="en-GB" dirty="0" smtClean="0"/>
              <a:t>, Guyana, </a:t>
            </a:r>
            <a:r>
              <a:rPr lang="en-GB" dirty="0" err="1" smtClean="0"/>
              <a:t>Jamaïque</a:t>
            </a:r>
            <a:r>
              <a:rPr lang="en-GB" dirty="0" smtClean="0"/>
              <a:t>, </a:t>
            </a:r>
            <a:r>
              <a:rPr lang="en-GB" dirty="0" err="1" smtClean="0"/>
              <a:t>République</a:t>
            </a:r>
            <a:r>
              <a:rPr lang="en-GB" dirty="0" smtClean="0"/>
              <a:t> </a:t>
            </a:r>
            <a:r>
              <a:rPr lang="en-GB" dirty="0" err="1" smtClean="0"/>
              <a:t>centrafricaine</a:t>
            </a:r>
            <a:r>
              <a:rPr lang="en-GB" dirty="0" smtClean="0"/>
              <a:t>, RD Congo</a:t>
            </a:r>
          </a:p>
          <a:p>
            <a:pPr eaLnBrk="1" hangingPunct="1">
              <a:spcBef>
                <a:spcPct val="0"/>
              </a:spcBef>
              <a:buFont typeface="Arial" charset="0"/>
              <a:buChar char="•"/>
            </a:pPr>
            <a:r>
              <a:rPr lang="en-GB" dirty="0" smtClean="0"/>
              <a:t> </a:t>
            </a:r>
            <a:r>
              <a:rPr lang="en-GB" dirty="0" err="1" smtClean="0"/>
              <a:t>Agroforesterie</a:t>
            </a:r>
            <a:r>
              <a:rPr lang="en-GB" dirty="0" smtClean="0"/>
              <a:t> en </a:t>
            </a:r>
            <a:r>
              <a:rPr lang="en-GB" dirty="0" err="1" smtClean="0"/>
              <a:t>appui</a:t>
            </a:r>
            <a:r>
              <a:rPr lang="en-GB" dirty="0" smtClean="0"/>
              <a:t> à la </a:t>
            </a:r>
            <a:r>
              <a:rPr lang="en-GB" dirty="0" err="1" smtClean="0"/>
              <a:t>gestion</a:t>
            </a:r>
            <a:r>
              <a:rPr lang="en-GB" dirty="0" smtClean="0"/>
              <a:t> durable du </a:t>
            </a:r>
            <a:r>
              <a:rPr lang="en-GB" dirty="0" err="1" smtClean="0"/>
              <a:t>territoire</a:t>
            </a:r>
            <a:r>
              <a:rPr lang="en-GB" dirty="0" smtClean="0"/>
              <a:t>: </a:t>
            </a:r>
            <a:r>
              <a:rPr lang="en-GB" dirty="0" err="1" smtClean="0"/>
              <a:t>Tanzanie</a:t>
            </a:r>
            <a:r>
              <a:rPr lang="en-GB" dirty="0" smtClean="0"/>
              <a:t>, Timor-Oriental</a:t>
            </a:r>
          </a:p>
          <a:p>
            <a:pPr eaLnBrk="1" hangingPunct="1">
              <a:spcBef>
                <a:spcPct val="0"/>
              </a:spcBef>
            </a:pPr>
            <a:r>
              <a:rPr lang="fr-BE" u="sng" dirty="0" smtClean="0"/>
              <a:t>Contribution à tous les domaines prioritaires de l’AMCC</a:t>
            </a:r>
          </a:p>
          <a:p>
            <a:pPr eaLnBrk="1" hangingPunct="1">
              <a:spcBef>
                <a:spcPct val="0"/>
              </a:spcBef>
            </a:pPr>
            <a:endParaRPr lang="en-GB" u="sng"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2364D67-14AD-47E9-994C-7BAD96CF3D5D}"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BE" u="sng" dirty="0" smtClean="0"/>
              <a:t>Collecte et gestion de données liées à la REDD</a:t>
            </a:r>
            <a:r>
              <a:rPr lang="fr-BE" dirty="0" smtClean="0"/>
              <a:t>: </a:t>
            </a:r>
          </a:p>
          <a:p>
            <a:pPr>
              <a:buFont typeface="Arial" pitchFamily="34" charset="0"/>
              <a:buChar char="•"/>
            </a:pPr>
            <a:r>
              <a:rPr lang="fr-BE" dirty="0" smtClean="0"/>
              <a:t> Programmes régionaux: Afrique orientale et australe (recherche sur méthodologies MNV)</a:t>
            </a:r>
          </a:p>
          <a:p>
            <a:pPr>
              <a:buFont typeface="Arial" pitchFamily="34" charset="0"/>
              <a:buChar char="•"/>
            </a:pPr>
            <a:r>
              <a:rPr lang="fr-BE" dirty="0" smtClean="0"/>
              <a:t> Programmes nationaux: Guyana (cartographie des mangroves), Mali (inventaires forestiers, études sur le potentiel de séquestration de carbone de diverses essences forestières, système d’information forestier), PNG (inventaire forestier permanent et multifonctionnel), RCA (EES de la stratégie REDD+ dans le sud-ouest, définition d’un scénario de référence et d’un mécanisme de MNV)</a:t>
            </a:r>
          </a:p>
          <a:p>
            <a:r>
              <a:rPr lang="fr-BE" u="sng" dirty="0" smtClean="0"/>
              <a:t>Collecte et gestion de données liées à l’adaptation</a:t>
            </a:r>
            <a:r>
              <a:rPr lang="fr-BE" dirty="0" smtClean="0"/>
              <a:t>:</a:t>
            </a:r>
          </a:p>
          <a:p>
            <a:r>
              <a:rPr lang="fr-BE" dirty="0" smtClean="0"/>
              <a:t>* RDC (possibilité de projets de recherche sur l’adaptation basée sur l’approche écosystème et le développement de synergies entre adaptation et atténuation)</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628356"/>
            <a:ext cx="5389563" cy="4876800"/>
          </a:xfrm>
        </p:spPr>
        <p:txBody>
          <a:bodyPr>
            <a:normAutofit lnSpcReduction="10000"/>
          </a:bodyPr>
          <a:lstStyle/>
          <a:p>
            <a:r>
              <a:rPr lang="fr-BE" u="sng" dirty="0" smtClean="0"/>
              <a:t>Renforcement des institutions</a:t>
            </a:r>
            <a:r>
              <a:rPr lang="fr-BE" dirty="0" smtClean="0"/>
              <a:t>: </a:t>
            </a:r>
          </a:p>
          <a:p>
            <a:pPr>
              <a:buFont typeface="Arial" pitchFamily="34" charset="0"/>
              <a:buChar char="•"/>
            </a:pPr>
            <a:r>
              <a:rPr lang="fr-BE" dirty="0" smtClean="0"/>
              <a:t> Guyana (nécessité d’une collaboration renforcée entre le Min. des Travaux publics et le Min. de l’Agriculture)</a:t>
            </a:r>
          </a:p>
          <a:p>
            <a:pPr>
              <a:buFont typeface="Arial" pitchFamily="34" charset="0"/>
              <a:buChar char="•"/>
            </a:pPr>
            <a:r>
              <a:rPr lang="fr-BE" dirty="0" smtClean="0"/>
              <a:t> Sierra Leone (renforcement du </a:t>
            </a:r>
            <a:r>
              <a:rPr lang="fr-BE" dirty="0" err="1" smtClean="0"/>
              <a:t>Dpt</a:t>
            </a:r>
            <a:r>
              <a:rPr lang="fr-BE" dirty="0" smtClean="0"/>
              <a:t> des Forêts du Min. de l’Agriculture = autorité forestière nationale) </a:t>
            </a:r>
          </a:p>
          <a:p>
            <a:r>
              <a:rPr lang="fr-BE" u="sng" dirty="0" smtClean="0"/>
              <a:t>Renforcement des cadres politiques, juridiques et réglementaires</a:t>
            </a:r>
            <a:r>
              <a:rPr lang="fr-BE" dirty="0" smtClean="0"/>
              <a:t>:</a:t>
            </a:r>
          </a:p>
          <a:p>
            <a:pPr>
              <a:buFont typeface="Arial" pitchFamily="34" charset="0"/>
              <a:buChar char="•"/>
            </a:pPr>
            <a:r>
              <a:rPr lang="fr-BE" dirty="0" smtClean="0"/>
              <a:t> Bénin (intégration des forêts-galeries communautaires dans le réseau national des aires protégées, nouveau cadre politique et juridique pour la gestion de ces forêts)</a:t>
            </a:r>
          </a:p>
          <a:p>
            <a:pPr>
              <a:buFont typeface="Arial" pitchFamily="34" charset="0"/>
              <a:buChar char="•"/>
            </a:pPr>
            <a:r>
              <a:rPr lang="fr-BE" dirty="0" smtClean="0"/>
              <a:t> Burkina Faso (intégration de la gestion environnementale et du CC dans la planification et les cadres juridiques du secteur forestier)</a:t>
            </a:r>
          </a:p>
          <a:p>
            <a:pPr>
              <a:buFont typeface="Arial" pitchFamily="34" charset="0"/>
              <a:buChar char="•"/>
            </a:pPr>
            <a:r>
              <a:rPr lang="fr-BE" dirty="0" smtClean="0"/>
              <a:t> Guyana (intégration des mangroves dans le nouveau plan forestier)</a:t>
            </a:r>
          </a:p>
          <a:p>
            <a:pPr>
              <a:buFont typeface="Arial" pitchFamily="34" charset="0"/>
              <a:buChar char="•"/>
            </a:pPr>
            <a:r>
              <a:rPr lang="fr-BE" dirty="0" smtClean="0"/>
              <a:t> Sierra Leone (appui à l’élaboration d’une stratégie nationale REDD+)</a:t>
            </a:r>
          </a:p>
          <a:p>
            <a:r>
              <a:rPr lang="fr-BE" u="sng" dirty="0" smtClean="0"/>
              <a:t>Renforcement des capacités des parties prenantes</a:t>
            </a:r>
            <a:r>
              <a:rPr lang="fr-BE" dirty="0" smtClean="0"/>
              <a:t>:</a:t>
            </a:r>
          </a:p>
          <a:p>
            <a:pPr>
              <a:buFont typeface="Arial" pitchFamily="34" charset="0"/>
              <a:buChar char="•"/>
            </a:pPr>
            <a:r>
              <a:rPr lang="fr-BE" dirty="0" smtClean="0"/>
              <a:t> Guyana (actions de sensibilisation et d’éducation des communautés locales, sensibilisation dans l’enseignement primaire et secondaire)</a:t>
            </a:r>
          </a:p>
          <a:p>
            <a:pPr>
              <a:buFont typeface="Arial" pitchFamily="34" charset="0"/>
              <a:buChar char="•"/>
            </a:pPr>
            <a:r>
              <a:rPr lang="fr-BE" dirty="0" smtClean="0"/>
              <a:t> PNG (capacités en matière d’inventaire forestier)</a:t>
            </a:r>
          </a:p>
          <a:p>
            <a:pPr>
              <a:buFont typeface="Arial" pitchFamily="34" charset="0"/>
              <a:buChar char="•"/>
            </a:pPr>
            <a:r>
              <a:rPr lang="fr-BE" dirty="0" smtClean="0"/>
              <a:t> RD Congo (compétences liées à l’adaptation basée sur l’approche écosystème, aux synergies entre atténuation et adaptation, à la mesure et au suivi des stocks de carbone, à l’élaboration des politiques liées au climat)</a:t>
            </a:r>
          </a:p>
          <a:p>
            <a:pPr>
              <a:buFont typeface="Arial" pitchFamily="34" charset="0"/>
              <a:buChar char="•"/>
            </a:pPr>
            <a:r>
              <a:rPr lang="fr-BE" dirty="0" smtClean="0"/>
              <a:t> Sierra Leone (compétences requises pour le processus REDD+, sensibilisation et éducation dans l’enseignement primaire et secondaire)</a:t>
            </a:r>
          </a:p>
          <a:p>
            <a:pPr>
              <a:buFont typeface="Arial" pitchFamily="34" charset="0"/>
              <a:buChar char="•"/>
            </a:pPr>
            <a:r>
              <a:rPr lang="fr-BE" dirty="0" smtClean="0"/>
              <a:t>Tanzanie (plans de gestion des forêts)</a:t>
            </a:r>
          </a:p>
          <a:p>
            <a:pPr>
              <a:buFont typeface="Arial" pitchFamily="34" charset="0"/>
              <a:buChar char="•"/>
            </a:pPr>
            <a:r>
              <a:rPr lang="fr-BE" dirty="0" smtClean="0"/>
              <a:t> Timor-Oriental (capacités de suivi et de gestion des activités de production, formation à de nouvelles techniques agricoles)</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Char char="•"/>
            </a:pPr>
            <a:r>
              <a:rPr lang="fr-BE" dirty="0" smtClean="0"/>
              <a:t> Projets pilotes REDD en Afrique australe et orientale, au Burkina Faso, en RCA (élaboration de scénarios de référence et de mécanismes de MNV, enregistrement au titre d'une norme reconnue sur le marché volontaire de droits d'émission de carbone)</a:t>
            </a:r>
          </a:p>
          <a:p>
            <a:pPr>
              <a:buFont typeface="Arial" charset="0"/>
              <a:buChar char="•"/>
            </a:pPr>
            <a:r>
              <a:rPr lang="fr-BE" dirty="0" smtClean="0"/>
              <a:t> Mali: projets de boisement/reboisement </a:t>
            </a:r>
          </a:p>
          <a:p>
            <a:pPr>
              <a:buFont typeface="Arial" charset="0"/>
              <a:buChar char="•"/>
            </a:pPr>
            <a:r>
              <a:rPr lang="fr-BE" dirty="0" smtClean="0"/>
              <a:t> Sierra Leone: projets de production durable de charbon de bois</a:t>
            </a:r>
          </a:p>
          <a:p>
            <a:pPr>
              <a:buFont typeface="Arial" charset="0"/>
              <a:buChar char="•"/>
            </a:pPr>
            <a:r>
              <a:rPr lang="fr-BE" dirty="0" smtClean="0"/>
              <a:t> Tanzanie – Village de </a:t>
            </a:r>
            <a:r>
              <a:rPr lang="fr-BE" dirty="0" err="1" smtClean="0"/>
              <a:t>Chololo</a:t>
            </a:r>
            <a:r>
              <a:rPr lang="fr-BE" dirty="0" smtClean="0"/>
              <a:t>: travail sur la sélection des essences forestières appropriées en vue d'un boisement ou reboisement (facteurs à prendre en considération: l'adaptabilité des essences aux conditions agro-climatiques locales, le choix de la stratégie de production, les préférences des agriculteurs et des agricultrices, les croyances culturelles et les pratiques)</a:t>
            </a:r>
          </a:p>
          <a:p>
            <a:pPr>
              <a:buFont typeface="Arial" charset="0"/>
              <a:buChar char="•"/>
            </a:pPr>
            <a:r>
              <a:rPr lang="fr-BE" dirty="0" smtClean="0"/>
              <a:t> Timor-Oriental: activités sur le terrain seront axées sur l’amélioration des techniques de production forestière (</a:t>
            </a:r>
            <a:r>
              <a:rPr lang="fr-BE" dirty="0" err="1" smtClean="0"/>
              <a:t>e.g</a:t>
            </a:r>
            <a:r>
              <a:rPr lang="fr-BE" dirty="0" smtClean="0"/>
              <a:t>. pépinières) et l’agroforesterie, ainsi que les bonnes pratiques agricoles et la gestion des bassins versants</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686300"/>
            <a:ext cx="5389563" cy="4590256"/>
          </a:xfrm>
        </p:spPr>
        <p:txBody>
          <a:bodyPr>
            <a:normAutofit lnSpcReduction="10000"/>
          </a:bodyPr>
          <a:lstStyle/>
          <a:p>
            <a:r>
              <a:rPr lang="fr-BE" u="sng" dirty="0" smtClean="0"/>
              <a:t>Gestion forestière à l’échelon local</a:t>
            </a:r>
            <a:r>
              <a:rPr lang="fr-BE" dirty="0" smtClean="0"/>
              <a:t>: </a:t>
            </a:r>
          </a:p>
          <a:p>
            <a:pPr>
              <a:buFont typeface="Arial" pitchFamily="34" charset="0"/>
              <a:buChar char="•"/>
            </a:pPr>
            <a:r>
              <a:rPr lang="fr-BE" dirty="0" smtClean="0"/>
              <a:t> Bénin (plans de gestion durable des forêts avec la participation des communautés locales)</a:t>
            </a:r>
          </a:p>
          <a:p>
            <a:pPr>
              <a:buFont typeface="Arial" pitchFamily="34" charset="0"/>
              <a:buChar char="•"/>
            </a:pPr>
            <a:r>
              <a:rPr lang="fr-BE" dirty="0" smtClean="0"/>
              <a:t> Jamaïque: comités locaux de gestion forestière impliqués dans le reboisement des versants dégradés</a:t>
            </a:r>
          </a:p>
          <a:p>
            <a:pPr>
              <a:buFont typeface="Arial" pitchFamily="34" charset="0"/>
              <a:buChar char="•"/>
            </a:pPr>
            <a:r>
              <a:rPr lang="fr-BE" dirty="0" smtClean="0"/>
              <a:t> Tanzanie (évaluations participatives de la vulnérabilité à la base des projets choisis, gestion forestière participative et plans de gestion participative des terres)</a:t>
            </a:r>
          </a:p>
          <a:p>
            <a:r>
              <a:rPr lang="fr-BE" u="sng" dirty="0" smtClean="0"/>
              <a:t>Incitation à l’investissement privé</a:t>
            </a:r>
            <a:r>
              <a:rPr lang="fr-BE" dirty="0" smtClean="0"/>
              <a:t>:</a:t>
            </a:r>
          </a:p>
          <a:p>
            <a:pPr>
              <a:buFont typeface="Arial" pitchFamily="34" charset="0"/>
              <a:buChar char="•"/>
            </a:pPr>
            <a:r>
              <a:rPr lang="fr-BE" dirty="0" smtClean="0"/>
              <a:t> Guyana (implication d’une entreprise privée dans la commercialisation de produits extraits de la mangrove sur une base durable)</a:t>
            </a:r>
          </a:p>
          <a:p>
            <a:pPr>
              <a:buFont typeface="Arial" pitchFamily="34" charset="0"/>
              <a:buChar char="•"/>
            </a:pPr>
            <a:r>
              <a:rPr lang="fr-BE" dirty="0" smtClean="0"/>
              <a:t> RDC (appui au développement de plantations de bois-énergie par les communautés villageoises, les petits propriétaires fonciers et investisseurs privés)</a:t>
            </a:r>
          </a:p>
          <a:p>
            <a:r>
              <a:rPr lang="fr-BE" u="sng" dirty="0" smtClean="0"/>
              <a:t>Stratégies de subsistance durables</a:t>
            </a:r>
            <a:r>
              <a:rPr lang="fr-BE" dirty="0" smtClean="0"/>
              <a:t>:</a:t>
            </a:r>
          </a:p>
          <a:p>
            <a:pPr>
              <a:buFont typeface="Arial" pitchFamily="34" charset="0"/>
              <a:buChar char="•"/>
            </a:pPr>
            <a:r>
              <a:rPr lang="fr-BE" dirty="0" smtClean="0"/>
              <a:t> Bénin (production durable de produits forestiers non ligneux, de plantes médicinales et de services d'écotourisme) </a:t>
            </a:r>
          </a:p>
          <a:p>
            <a:pPr>
              <a:buFont typeface="Arial" pitchFamily="34" charset="0"/>
              <a:buChar char="•"/>
            </a:pPr>
            <a:r>
              <a:rPr lang="fr-BE" dirty="0" smtClean="0"/>
              <a:t> Guyana (coopérative de productrices de la réserve de mangrove, achat de plants de palétuviers à des pépiniéristes locaux)</a:t>
            </a:r>
          </a:p>
          <a:p>
            <a:r>
              <a:rPr lang="fr-BE" u="sng" dirty="0" smtClean="0"/>
              <a:t>Systèmes durables de bois-énergie</a:t>
            </a:r>
            <a:r>
              <a:rPr lang="fr-BE" dirty="0" smtClean="0"/>
              <a:t>:</a:t>
            </a:r>
          </a:p>
          <a:p>
            <a:pPr>
              <a:buFont typeface="Arial" charset="0"/>
              <a:buChar char="•"/>
            </a:pPr>
            <a:r>
              <a:rPr lang="fr-BE" dirty="0" smtClean="0"/>
              <a:t> RDC (développement de plantations agroforestières, restauration des forêts naturelles dégradées)</a:t>
            </a:r>
          </a:p>
          <a:p>
            <a:pPr>
              <a:buFont typeface="Arial" charset="0"/>
              <a:buChar char="•"/>
            </a:pPr>
            <a:r>
              <a:rPr lang="fr-BE" dirty="0" smtClean="0"/>
              <a:t> Sierra Leone (analyse de la dynamique de la production et de consommation de charbon de bois, stratégie et projets pilotes de production durable de charbon de bois)</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100" y="4628356"/>
            <a:ext cx="5389563" cy="4953000"/>
          </a:xfrm>
        </p:spPr>
        <p:txBody>
          <a:bodyPr>
            <a:normAutofit lnSpcReduction="10000"/>
          </a:bodyPr>
          <a:lstStyle/>
          <a:p>
            <a:r>
              <a:rPr lang="fr-BE" u="sng" dirty="0" smtClean="0"/>
              <a:t>Préparation</a:t>
            </a:r>
            <a:r>
              <a:rPr lang="fr-BE" u="sng" baseline="0" dirty="0" smtClean="0"/>
              <a:t> à la REDD</a:t>
            </a:r>
            <a:r>
              <a:rPr lang="fr-BE" dirty="0" smtClean="0"/>
              <a:t>: </a:t>
            </a:r>
          </a:p>
          <a:p>
            <a:pPr>
              <a:buFont typeface="Arial" pitchFamily="34" charset="0"/>
              <a:buChar char="•"/>
            </a:pPr>
            <a:r>
              <a:rPr lang="fr-BE" dirty="0" smtClean="0"/>
              <a:t> Afrique orientale et australe (méthodologies MNV, mesures AFOLU)</a:t>
            </a:r>
          </a:p>
          <a:p>
            <a:pPr>
              <a:buFont typeface="Arial" pitchFamily="34" charset="0"/>
              <a:buChar char="•"/>
            </a:pPr>
            <a:r>
              <a:rPr lang="fr-BE" dirty="0" smtClean="0"/>
              <a:t> Caraïbes (atelier de développement des compétences pour REDD+)</a:t>
            </a:r>
          </a:p>
          <a:p>
            <a:pPr>
              <a:buFont typeface="Arial" pitchFamily="34" charset="0"/>
              <a:buChar char="•"/>
            </a:pPr>
            <a:r>
              <a:rPr lang="fr-BE" dirty="0" smtClean="0"/>
              <a:t> Guyana (cartographie des mangroves en parallèle avec l'établissement d'un système de MNV dans le cadre de la préparation à REDD+)</a:t>
            </a:r>
          </a:p>
          <a:p>
            <a:pPr>
              <a:buFont typeface="Arial" pitchFamily="34" charset="0"/>
              <a:buChar char="•"/>
            </a:pPr>
            <a:r>
              <a:rPr lang="fr-BE" dirty="0" smtClean="0"/>
              <a:t> Mali (inventaires forestiers et études sur le potentiel de séquestration de carbone de diverses essences forestières)</a:t>
            </a:r>
          </a:p>
          <a:p>
            <a:pPr>
              <a:buFont typeface="Arial" pitchFamily="34" charset="0"/>
              <a:buChar char="•"/>
            </a:pPr>
            <a:r>
              <a:rPr lang="fr-BE" dirty="0" smtClean="0"/>
              <a:t> PNG (inventaire forestier national permanent et multifonctionnel)</a:t>
            </a:r>
          </a:p>
          <a:p>
            <a:pPr>
              <a:buFont typeface="Arial" pitchFamily="34" charset="0"/>
              <a:buChar char="•"/>
            </a:pPr>
            <a:r>
              <a:rPr lang="fr-BE" dirty="0" smtClean="0"/>
              <a:t> RCA (appui à la mise en œuvre de la stratégie REDD+ dans la région sud-ouest)</a:t>
            </a:r>
          </a:p>
          <a:p>
            <a:pPr>
              <a:buFont typeface="Arial" pitchFamily="34" charset="0"/>
              <a:buChar char="•"/>
            </a:pPr>
            <a:r>
              <a:rPr lang="fr-BE" dirty="0" smtClean="0"/>
              <a:t> RDC (renforcement des capacités en matière de mesure et de suivi des stocks de carbone)</a:t>
            </a:r>
          </a:p>
          <a:p>
            <a:pPr>
              <a:buFont typeface="Arial" pitchFamily="34" charset="0"/>
              <a:buChar char="•"/>
            </a:pPr>
            <a:r>
              <a:rPr lang="fr-BE" dirty="0" smtClean="0"/>
              <a:t> Sierra Leone (inventaire des forêts et du carbone forestier, développement d'un système de MNV, évaluation du coût d'opportunité de la conversion des zones forestières)</a:t>
            </a:r>
          </a:p>
          <a:p>
            <a:r>
              <a:rPr lang="fr-BE" u="sng" dirty="0" smtClean="0"/>
              <a:t>Processus FLEGT</a:t>
            </a:r>
            <a:r>
              <a:rPr lang="fr-BE" dirty="0" smtClean="0"/>
              <a:t>:</a:t>
            </a:r>
          </a:p>
          <a:p>
            <a:pPr>
              <a:buFont typeface="Arial" pitchFamily="34" charset="0"/>
              <a:buChar char="•"/>
            </a:pPr>
            <a:r>
              <a:rPr lang="fr-BE" dirty="0" smtClean="0"/>
              <a:t> RCA (renforcement des capacités de la société civile et des autres parties prenantes dans le cadre des processus FLEGT et </a:t>
            </a:r>
            <a:r>
              <a:rPr lang="fr-BE" smtClean="0"/>
              <a:t>REDD+)</a:t>
            </a:r>
            <a:endParaRPr lang="fr-BE" dirty="0" smtClean="0"/>
          </a:p>
          <a:p>
            <a:r>
              <a:rPr lang="fr-BE" u="sng" dirty="0" smtClean="0"/>
              <a:t>Programmes forestiers nationaux</a:t>
            </a:r>
            <a:r>
              <a:rPr lang="fr-BE" dirty="0" smtClean="0"/>
              <a:t>:</a:t>
            </a:r>
          </a:p>
          <a:p>
            <a:pPr>
              <a:buFont typeface="Arial" pitchFamily="34" charset="0"/>
              <a:buChar char="•"/>
            </a:pPr>
            <a:r>
              <a:rPr lang="fr-BE" dirty="0" smtClean="0"/>
              <a:t> Jamaïque (appui à une initiative préexistante de reboisement des bassins versants) </a:t>
            </a:r>
          </a:p>
          <a:p>
            <a:r>
              <a:rPr lang="fr-BE" u="sng" dirty="0" smtClean="0"/>
              <a:t>Interventions d’autres donateurs</a:t>
            </a:r>
            <a:r>
              <a:rPr lang="fr-BE" dirty="0" smtClean="0"/>
              <a:t>:</a:t>
            </a:r>
          </a:p>
          <a:p>
            <a:pPr>
              <a:buFont typeface="Arial" charset="0"/>
              <a:buChar char="•"/>
            </a:pPr>
            <a:r>
              <a:rPr lang="fr-BE" dirty="0" smtClean="0"/>
              <a:t> Bénin (mise en œuvre à plus grande échelle d’un programme initié par le PNUD)</a:t>
            </a:r>
          </a:p>
          <a:p>
            <a:pPr>
              <a:buFont typeface="Arial" charset="0"/>
              <a:buChar char="•"/>
            </a:pPr>
            <a:r>
              <a:rPr lang="fr-BE" dirty="0" smtClean="0"/>
              <a:t> Burkina Faso (contribution à un projet de gestion durable des forêts dans le cadre du Programme d'investissement forestier (FIP))</a:t>
            </a:r>
          </a:p>
        </p:txBody>
      </p:sp>
      <p:sp>
        <p:nvSpPr>
          <p:cNvPr id="4" name="Slide Number Placeholder 3"/>
          <p:cNvSpPr>
            <a:spLocks noGrp="1"/>
          </p:cNvSpPr>
          <p:nvPr>
            <p:ph type="sldNum" sz="quarter" idx="10"/>
          </p:nvPr>
        </p:nvSpPr>
        <p:spPr/>
        <p:txBody>
          <a:bodyPr/>
          <a:lstStyle/>
          <a:p>
            <a:pPr>
              <a:defRPr/>
            </a:pPr>
            <a:fld id="{42A75D0F-FE6C-46C7-9246-32939137BB6F}" type="slidenum">
              <a:rPr lang="en-GB" smtClean="0"/>
              <a:pPr>
                <a:defRPr/>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Freeform 7"/>
          <p:cNvSpPr>
            <a:spLocks/>
          </p:cNvSpPr>
          <p:nvPr/>
        </p:nvSpPr>
        <p:spPr bwMode="auto">
          <a:xfrm>
            <a:off x="0" y="3733800"/>
            <a:ext cx="9144000" cy="2536825"/>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grpSp>
        <p:nvGrpSpPr>
          <p:cNvPr id="5" name="Group 24"/>
          <p:cNvGrpSpPr>
            <a:grpSpLocks/>
          </p:cNvGrpSpPr>
          <p:nvPr/>
        </p:nvGrpSpPr>
        <p:grpSpPr bwMode="auto">
          <a:xfrm>
            <a:off x="0" y="0"/>
            <a:ext cx="9144000" cy="6118225"/>
            <a:chOff x="0" y="0"/>
            <a:chExt cx="5760" cy="3854"/>
          </a:xfrm>
        </p:grpSpPr>
        <p:sp>
          <p:nvSpPr>
            <p:cNvPr id="6" name="Freeform 8"/>
            <p:cNvSpPr>
              <a:spLocks/>
            </p:cNvSpPr>
            <p:nvPr/>
          </p:nvSpPr>
          <p:spPr bwMode="auto">
            <a:xfrm>
              <a:off x="0" y="2352"/>
              <a:ext cx="5760" cy="1502"/>
            </a:xfrm>
            <a:custGeom>
              <a:avLst/>
              <a:gdLst/>
              <a:ahLst/>
              <a:cxnLst>
                <a:cxn ang="0">
                  <a:pos x="5766" y="1502"/>
                </a:cxn>
                <a:cxn ang="0">
                  <a:pos x="2887" y="748"/>
                </a:cxn>
                <a:cxn ang="0">
                  <a:pos x="0" y="848"/>
                </a:cxn>
                <a:cxn ang="0">
                  <a:pos x="0" y="0"/>
                </a:cxn>
                <a:cxn ang="0">
                  <a:pos x="5766" y="0"/>
                </a:cxn>
                <a:cxn ang="0">
                  <a:pos x="5766" y="1502"/>
                </a:cxn>
              </a:cxnLst>
              <a:rect l="0" t="0" r="r" b="b"/>
              <a:pathLst>
                <a:path w="5766" h="1502">
                  <a:moveTo>
                    <a:pt x="5766" y="1502"/>
                  </a:moveTo>
                  <a:cubicBezTo>
                    <a:pt x="5766" y="1502"/>
                    <a:pt x="4765" y="856"/>
                    <a:pt x="2887" y="748"/>
                  </a:cubicBezTo>
                  <a:cubicBezTo>
                    <a:pt x="1007" y="638"/>
                    <a:pt x="0" y="848"/>
                    <a:pt x="0" y="848"/>
                  </a:cubicBezTo>
                  <a:cubicBezTo>
                    <a:pt x="0" y="0"/>
                    <a:pt x="0" y="0"/>
                    <a:pt x="0" y="0"/>
                  </a:cubicBezTo>
                  <a:cubicBezTo>
                    <a:pt x="0" y="0"/>
                    <a:pt x="5766" y="0"/>
                    <a:pt x="5766" y="0"/>
                  </a:cubicBezTo>
                  <a:cubicBezTo>
                    <a:pt x="5766" y="751"/>
                    <a:pt x="5766" y="1502"/>
                    <a:pt x="5766" y="1502"/>
                  </a:cubicBez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7" name="Rectangle 9"/>
            <p:cNvSpPr>
              <a:spLocks noChangeArrowheads="1"/>
            </p:cNvSpPr>
            <p:nvPr/>
          </p:nvSpPr>
          <p:spPr bwMode="auto">
            <a:xfrm>
              <a:off x="0" y="0"/>
              <a:ext cx="5760" cy="2352"/>
            </a:xfrm>
            <a:prstGeom prst="rect">
              <a:avLst/>
            </a:prstGeom>
            <a:solidFill>
              <a:schemeClr val="accent1"/>
            </a:solidFill>
            <a:ln w="9525">
              <a:noFill/>
              <a:miter lim="800000"/>
              <a:headEnd/>
              <a:tailEnd/>
            </a:ln>
            <a:effectLst/>
          </p:spPr>
          <p:txBody>
            <a:bodyPr wrap="none" anchor="ctr"/>
            <a:lstStyle/>
            <a:p>
              <a:pPr>
                <a:defRPr/>
              </a:pPr>
              <a:endParaRPr lang="en-US"/>
            </a:p>
          </p:txBody>
        </p:sp>
      </p:grpSp>
      <p:grpSp>
        <p:nvGrpSpPr>
          <p:cNvPr id="8" name="Group 14"/>
          <p:cNvGrpSpPr>
            <a:grpSpLocks/>
          </p:cNvGrpSpPr>
          <p:nvPr/>
        </p:nvGrpSpPr>
        <p:grpSpPr bwMode="auto">
          <a:xfrm flipV="1">
            <a:off x="0" y="0"/>
            <a:ext cx="9147175" cy="2057400"/>
            <a:chOff x="0" y="3321"/>
            <a:chExt cx="5762" cy="999"/>
          </a:xfrm>
        </p:grpSpPr>
        <p:sp>
          <p:nvSpPr>
            <p:cNvPr id="9" name="Freeform 15"/>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1"/>
              </a:solidFill>
              <a:prstDash val="solid"/>
              <a:miter lim="800000"/>
              <a:headEnd/>
              <a:tailEnd/>
            </a:ln>
          </p:spPr>
          <p:txBody>
            <a:bodyPr/>
            <a:lstStyle/>
            <a:p>
              <a:pPr>
                <a:defRPr/>
              </a:pPr>
              <a:endParaRPr lang="en-US"/>
            </a:p>
          </p:txBody>
        </p:sp>
        <p:sp>
          <p:nvSpPr>
            <p:cNvPr id="10" name="Freeform 16"/>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1"/>
              </a:solidFill>
              <a:prstDash val="solid"/>
              <a:miter lim="800000"/>
              <a:headEnd/>
              <a:tailEnd/>
            </a:ln>
          </p:spPr>
          <p:txBody>
            <a:bodyPr/>
            <a:lstStyle/>
            <a:p>
              <a:pPr>
                <a:defRPr/>
              </a:pPr>
              <a:endParaRPr lang="en-US"/>
            </a:p>
          </p:txBody>
        </p:sp>
      </p:grpSp>
      <p:sp>
        <p:nvSpPr>
          <p:cNvPr id="13" name="Line 23"/>
          <p:cNvSpPr>
            <a:spLocks noChangeShapeType="1"/>
          </p:cNvSpPr>
          <p:nvPr/>
        </p:nvSpPr>
        <p:spPr bwMode="auto">
          <a:xfrm flipH="1">
            <a:off x="0" y="6477000"/>
            <a:ext cx="914400" cy="0"/>
          </a:xfrm>
          <a:prstGeom prst="line">
            <a:avLst/>
          </a:prstGeom>
          <a:noFill/>
          <a:ln w="9525">
            <a:solidFill>
              <a:schemeClr val="accent1"/>
            </a:solidFill>
            <a:round/>
            <a:headEnd/>
            <a:tailEnd/>
          </a:ln>
          <a:effectLst/>
        </p:spPr>
        <p:txBody>
          <a:bodyPr/>
          <a:lstStyle/>
          <a:p>
            <a:pPr>
              <a:defRPr/>
            </a:pPr>
            <a:endParaRPr lang="en-US"/>
          </a:p>
        </p:txBody>
      </p:sp>
      <p:sp>
        <p:nvSpPr>
          <p:cNvPr id="4098" name="Rectangle 2"/>
          <p:cNvSpPr>
            <a:spLocks noGrp="1" noChangeArrowheads="1"/>
          </p:cNvSpPr>
          <p:nvPr>
            <p:ph type="ctrTitle"/>
          </p:nvPr>
        </p:nvSpPr>
        <p:spPr>
          <a:xfrm>
            <a:off x="15875" y="1143000"/>
            <a:ext cx="6384925" cy="2286000"/>
          </a:xfrm>
        </p:spPr>
        <p:txBody>
          <a:bodyPr anchor="b"/>
          <a:lstStyle>
            <a:lvl1pPr algn="r">
              <a:defRPr sz="2800" b="0"/>
            </a:lvl1pPr>
          </a:lstStyle>
          <a:p>
            <a:r>
              <a:rPr lang="en-US" dirty="0"/>
              <a:t>Click to edit Master title style</a:t>
            </a:r>
          </a:p>
        </p:txBody>
      </p:sp>
      <p:pic>
        <p:nvPicPr>
          <p:cNvPr id="15" name="Picture 2" descr="C:\Users\catherine\Pictures\GCCA\GCCA_Logo for dark background.png"/>
          <p:cNvPicPr>
            <a:picLocks noChangeAspect="1" noChangeArrowheads="1"/>
          </p:cNvPicPr>
          <p:nvPr userDrawn="1"/>
        </p:nvPicPr>
        <p:blipFill>
          <a:blip r:embed="rId2" cstate="print"/>
          <a:srcRect/>
          <a:stretch>
            <a:fillRect/>
          </a:stretch>
        </p:blipFill>
        <p:spPr bwMode="auto">
          <a:xfrm>
            <a:off x="7960255" y="0"/>
            <a:ext cx="1183745" cy="938706"/>
          </a:xfrm>
          <a:prstGeom prst="rect">
            <a:avLst/>
          </a:prstGeom>
          <a:noFill/>
        </p:spPr>
      </p:pic>
      <p:sp>
        <p:nvSpPr>
          <p:cNvPr id="17" name="Rectangle 3"/>
          <p:cNvSpPr txBox="1">
            <a:spLocks noChangeArrowheads="1"/>
          </p:cNvSpPr>
          <p:nvPr userDrawn="1"/>
        </p:nvSpPr>
        <p:spPr>
          <a:xfrm>
            <a:off x="2971800" y="152400"/>
            <a:ext cx="4876801" cy="685800"/>
          </a:xfrm>
          <a:prstGeom prst="rect">
            <a:avLst/>
          </a:prstGeom>
        </p:spPr>
        <p:txBody>
          <a:bodyPr anchor="b"/>
          <a:lstStyle>
            <a:lvl1pPr marL="0" indent="0">
              <a:buFontTx/>
              <a:buNone/>
              <a:defRPr sz="1400" baseline="0">
                <a:solidFill>
                  <a:schemeClr val="bg1"/>
                </a:solidFill>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fr-BE" sz="1400" b="1" kern="0" baseline="0" dirty="0" smtClean="0">
                <a:solidFill>
                  <a:schemeClr val="bg1"/>
                </a:solidFill>
                <a:latin typeface="Arial" charset="0"/>
                <a:ea typeface="+mn-ea"/>
                <a:cs typeface="+mn-cs"/>
              </a:rPr>
              <a:t>Des approches innovantes et efficaces pour faire face au changement climatique: L’expérience de l’Alliance mondiale contre le changement climatique</a:t>
            </a:r>
          </a:p>
        </p:txBody>
      </p:sp>
      <p:pic>
        <p:nvPicPr>
          <p:cNvPr id="16" name="Picture 2" descr="C:\Users\catherine\Pictures\European Commission\logo_ce-fr-rvb-lr_2012-01.jpg"/>
          <p:cNvPicPr>
            <a:picLocks noChangeAspect="1" noChangeArrowheads="1"/>
          </p:cNvPicPr>
          <p:nvPr userDrawn="1"/>
        </p:nvPicPr>
        <p:blipFill>
          <a:blip r:embed="rId3" cstate="print"/>
          <a:srcRect/>
          <a:stretch>
            <a:fillRect/>
          </a:stretch>
        </p:blipFill>
        <p:spPr bwMode="auto">
          <a:xfrm>
            <a:off x="0" y="0"/>
            <a:ext cx="1655763" cy="11509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AFDFB4-6AE2-48EA-9FE6-594F656D25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752E2F-B3E1-4782-BC46-DD5184AA826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111023-1DD5-4454-B9C5-68FCAA66E68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86688"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276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062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814763"/>
            <a:ext cx="4038600" cy="2062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4"/>
          <p:cNvSpPr>
            <a:spLocks noGrp="1" noChangeArrowheads="1"/>
          </p:cNvSpPr>
          <p:nvPr>
            <p:ph type="dt" sz="half" idx="10"/>
          </p:nvPr>
        </p:nvSpPr>
        <p:spPr>
          <a:ln/>
        </p:spPr>
        <p:txBody>
          <a:bodyPr/>
          <a:lstStyle>
            <a:lvl1pPr>
              <a:defRPr/>
            </a:lvl1pPr>
          </a:lstStyle>
          <a:p>
            <a:pPr>
              <a:defRPr/>
            </a:pPr>
            <a:fld id="{A40B039D-7422-43F7-A8A6-9EE913AD6C07}" type="datetime1">
              <a:rPr lang="en-US"/>
              <a:pPr>
                <a:defRPr/>
              </a:pPr>
              <a:t>9/26/2012</a:t>
            </a:fld>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7956FE47-CFC2-4EDA-BCE5-766AB2C326E1}"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400"/>
            </a:lvl1pPr>
            <a:lvl2pPr>
              <a:defRPr sz="22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8CB83CC7-E959-4ED5-AE49-2C276D17BE4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3CF18A-AA0D-448D-97A9-EDF1DD56140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752600"/>
            <a:ext cx="4191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D61C06-4793-438E-B2E5-444734C26CB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A7F5F06-A079-40B1-844B-684ADB1042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6"/>
          <p:cNvSpPr>
            <a:spLocks noGrp="1" noChangeArrowheads="1"/>
          </p:cNvSpPr>
          <p:nvPr>
            <p:ph type="sldNum" sz="quarter" idx="11"/>
          </p:nvPr>
        </p:nvSpPr>
        <p:spPr>
          <a:xfrm>
            <a:off x="3733800" y="6613525"/>
            <a:ext cx="2133600" cy="168275"/>
          </a:xfrm>
        </p:spPr>
        <p:txBody>
          <a:bodyPr/>
          <a:lstStyle>
            <a:lvl1pPr algn="ct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809740-9BEE-44B8-8017-DC8166D319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5462E3-69EB-4298-A8DC-AE72FE7B61D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DD31DC-7154-41DC-933A-99951140EC6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0"/>
          <p:cNvGrpSpPr>
            <a:grpSpLocks/>
          </p:cNvGrpSpPr>
          <p:nvPr/>
        </p:nvGrpSpPr>
        <p:grpSpPr bwMode="auto">
          <a:xfrm>
            <a:off x="0" y="5791200"/>
            <a:ext cx="9147175" cy="1066800"/>
            <a:chOff x="0" y="3321"/>
            <a:chExt cx="5762" cy="999"/>
          </a:xfrm>
        </p:grpSpPr>
        <p:sp>
          <p:nvSpPr>
            <p:cNvPr id="1042" name="Freeform 18"/>
            <p:cNvSpPr>
              <a:spLocks/>
            </p:cNvSpPr>
            <p:nvPr/>
          </p:nvSpPr>
          <p:spPr bwMode="auto">
            <a:xfrm>
              <a:off x="519" y="3492"/>
              <a:ext cx="5241" cy="828"/>
            </a:xfrm>
            <a:custGeom>
              <a:avLst/>
              <a:gdLst/>
              <a:ahLst/>
              <a:cxnLst>
                <a:cxn ang="0">
                  <a:pos x="2419" y="216"/>
                </a:cxn>
                <a:cxn ang="0">
                  <a:pos x="0" y="378"/>
                </a:cxn>
              </a:cxnLst>
              <a:rect l="0" t="0" r="r" b="b"/>
              <a:pathLst>
                <a:path w="2419" h="378">
                  <a:moveTo>
                    <a:pt x="2419" y="216"/>
                  </a:moveTo>
                  <a:cubicBezTo>
                    <a:pt x="2419" y="216"/>
                    <a:pt x="1051" y="0"/>
                    <a:pt x="0" y="378"/>
                  </a:cubicBezTo>
                </a:path>
              </a:pathLst>
            </a:custGeom>
            <a:noFill/>
            <a:ln w="12700" cap="flat">
              <a:solidFill>
                <a:schemeClr val="bg2"/>
              </a:solidFill>
              <a:prstDash val="solid"/>
              <a:miter lim="800000"/>
              <a:headEnd/>
              <a:tailEnd/>
            </a:ln>
          </p:spPr>
          <p:txBody>
            <a:bodyPr/>
            <a:lstStyle/>
            <a:p>
              <a:pPr>
                <a:defRPr/>
              </a:pPr>
              <a:endParaRPr lang="en-US"/>
            </a:p>
          </p:txBody>
        </p:sp>
        <p:sp>
          <p:nvSpPr>
            <p:cNvPr id="1043" name="Freeform 19"/>
            <p:cNvSpPr>
              <a:spLocks/>
            </p:cNvSpPr>
            <p:nvPr/>
          </p:nvSpPr>
          <p:spPr bwMode="auto">
            <a:xfrm>
              <a:off x="0" y="3321"/>
              <a:ext cx="5762" cy="992"/>
            </a:xfrm>
            <a:custGeom>
              <a:avLst/>
              <a:gdLst/>
              <a:ahLst/>
              <a:cxnLst>
                <a:cxn ang="0">
                  <a:pos x="2665" y="334"/>
                </a:cxn>
                <a:cxn ang="0">
                  <a:pos x="0" y="454"/>
                </a:cxn>
              </a:cxnLst>
              <a:rect l="0" t="0" r="r" b="b"/>
              <a:pathLst>
                <a:path w="2665" h="454">
                  <a:moveTo>
                    <a:pt x="2665" y="334"/>
                  </a:moveTo>
                  <a:cubicBezTo>
                    <a:pt x="2665" y="334"/>
                    <a:pt x="1093" y="0"/>
                    <a:pt x="0" y="454"/>
                  </a:cubicBezTo>
                </a:path>
              </a:pathLst>
            </a:custGeom>
            <a:noFill/>
            <a:ln w="12700" cap="flat">
              <a:solidFill>
                <a:schemeClr val="bg2"/>
              </a:solidFill>
              <a:prstDash val="solid"/>
              <a:miter lim="800000"/>
              <a:headEnd/>
              <a:tailEnd/>
            </a:ln>
          </p:spPr>
          <p:txBody>
            <a:bodyPr/>
            <a:lstStyle/>
            <a:p>
              <a:pPr>
                <a:defRPr/>
              </a:pPr>
              <a:endParaRPr lang="en-US"/>
            </a:p>
          </p:txBody>
        </p:sp>
      </p:grpSp>
      <p:sp>
        <p:nvSpPr>
          <p:cNvPr id="1031" name="Freeform 7"/>
          <p:cNvSpPr>
            <a:spLocks/>
          </p:cNvSpPr>
          <p:nvPr/>
        </p:nvSpPr>
        <p:spPr bwMode="auto">
          <a:xfrm>
            <a:off x="0" y="-4763"/>
            <a:ext cx="9144000" cy="2536826"/>
          </a:xfrm>
          <a:custGeom>
            <a:avLst/>
            <a:gdLst/>
            <a:ahLst/>
            <a:cxnLst>
              <a:cxn ang="0">
                <a:pos x="2880" y="799"/>
              </a:cxn>
              <a:cxn ang="0">
                <a:pos x="1442" y="406"/>
              </a:cxn>
              <a:cxn ang="0">
                <a:pos x="0" y="440"/>
              </a:cxn>
              <a:cxn ang="0">
                <a:pos x="0" y="0"/>
              </a:cxn>
              <a:cxn ang="0">
                <a:pos x="2880" y="0"/>
              </a:cxn>
              <a:cxn ang="0">
                <a:pos x="2880" y="799"/>
              </a:cxn>
            </a:cxnLst>
            <a:rect l="0" t="0" r="r" b="b"/>
            <a:pathLst>
              <a:path w="2880" h="799">
                <a:moveTo>
                  <a:pt x="2880" y="799"/>
                </a:moveTo>
                <a:cubicBezTo>
                  <a:pt x="2880" y="799"/>
                  <a:pt x="2460" y="484"/>
                  <a:pt x="1442" y="406"/>
                </a:cubicBezTo>
                <a:cubicBezTo>
                  <a:pt x="423" y="327"/>
                  <a:pt x="0" y="440"/>
                  <a:pt x="0" y="440"/>
                </a:cubicBezTo>
                <a:cubicBezTo>
                  <a:pt x="0" y="0"/>
                  <a:pt x="0" y="0"/>
                  <a:pt x="0" y="0"/>
                </a:cubicBezTo>
                <a:cubicBezTo>
                  <a:pt x="2880" y="0"/>
                  <a:pt x="2880" y="0"/>
                  <a:pt x="2880" y="0"/>
                </a:cubicBezTo>
                <a:lnTo>
                  <a:pt x="2880" y="799"/>
                </a:lnTo>
                <a:close/>
              </a:path>
            </a:pathLst>
          </a:custGeom>
          <a:solidFill>
            <a:schemeClr val="folHlink"/>
          </a:solidFill>
          <a:ln w="9525">
            <a:noFill/>
            <a:round/>
            <a:headEnd/>
            <a:tailEnd/>
          </a:ln>
        </p:spPr>
        <p:txBody>
          <a:bodyPr/>
          <a:lstStyle/>
          <a:p>
            <a:pPr>
              <a:defRPr/>
            </a:pPr>
            <a:endParaRPr lang="en-US"/>
          </a:p>
        </p:txBody>
      </p:sp>
      <p:sp>
        <p:nvSpPr>
          <p:cNvPr id="1032" name="Freeform 8"/>
          <p:cNvSpPr>
            <a:spLocks/>
          </p:cNvSpPr>
          <p:nvPr/>
        </p:nvSpPr>
        <p:spPr bwMode="auto">
          <a:xfrm>
            <a:off x="0" y="-4763"/>
            <a:ext cx="9144000" cy="2384426"/>
          </a:xfrm>
          <a:custGeom>
            <a:avLst/>
            <a:gdLst/>
            <a:ahLst/>
            <a:cxnLst>
              <a:cxn ang="0">
                <a:pos x="2880" y="751"/>
              </a:cxn>
              <a:cxn ang="0">
                <a:pos x="1442" y="374"/>
              </a:cxn>
              <a:cxn ang="0">
                <a:pos x="0" y="424"/>
              </a:cxn>
              <a:cxn ang="0">
                <a:pos x="0" y="0"/>
              </a:cxn>
              <a:cxn ang="0">
                <a:pos x="2880" y="0"/>
              </a:cxn>
              <a:cxn ang="0">
                <a:pos x="2880" y="751"/>
              </a:cxn>
            </a:cxnLst>
            <a:rect l="0" t="0" r="r" b="b"/>
            <a:pathLst>
              <a:path w="2880" h="751">
                <a:moveTo>
                  <a:pt x="2880" y="751"/>
                </a:moveTo>
                <a:cubicBezTo>
                  <a:pt x="2880" y="751"/>
                  <a:pt x="2380" y="428"/>
                  <a:pt x="1442" y="374"/>
                </a:cubicBezTo>
                <a:cubicBezTo>
                  <a:pt x="503" y="319"/>
                  <a:pt x="0" y="424"/>
                  <a:pt x="0" y="424"/>
                </a:cubicBezTo>
                <a:cubicBezTo>
                  <a:pt x="0" y="0"/>
                  <a:pt x="0" y="0"/>
                  <a:pt x="0" y="0"/>
                </a:cubicBezTo>
                <a:cubicBezTo>
                  <a:pt x="2880" y="0"/>
                  <a:pt x="2880" y="0"/>
                  <a:pt x="2880" y="0"/>
                </a:cubicBezTo>
                <a:lnTo>
                  <a:pt x="2880" y="751"/>
                </a:lnTo>
                <a:close/>
              </a:path>
            </a:pathLst>
          </a:custGeom>
          <a:gradFill rotWithShape="1">
            <a:gsLst>
              <a:gs pos="0">
                <a:schemeClr val="accent1"/>
              </a:gs>
              <a:gs pos="100000">
                <a:schemeClr val="accent1">
                  <a:gamma/>
                  <a:shade val="66667"/>
                  <a:invGamma/>
                </a:schemeClr>
              </a:gs>
            </a:gsLst>
            <a:lin ang="5400000" scaled="1"/>
          </a:gradFill>
          <a:ln w="9525">
            <a:noFill/>
            <a:round/>
            <a:headEnd/>
            <a:tailEnd/>
          </a:ln>
        </p:spPr>
        <p:txBody>
          <a:bodyPr/>
          <a:lstStyle/>
          <a:p>
            <a:pPr>
              <a:defRPr/>
            </a:pPr>
            <a:endParaRPr lang="en-US"/>
          </a:p>
        </p:txBody>
      </p:sp>
      <p:sp>
        <p:nvSpPr>
          <p:cNvPr id="1029" name="Rectangle 2"/>
          <p:cNvSpPr>
            <a:spLocks noGrp="1" noChangeArrowheads="1"/>
          </p:cNvSpPr>
          <p:nvPr>
            <p:ph type="title"/>
          </p:nvPr>
        </p:nvSpPr>
        <p:spPr bwMode="auto">
          <a:xfrm>
            <a:off x="457200" y="0"/>
            <a:ext cx="85344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smtClean="0"/>
              <a:t>Click to edit Master title style</a:t>
            </a:r>
          </a:p>
        </p:txBody>
      </p:sp>
      <p:sp>
        <p:nvSpPr>
          <p:cNvPr id="1030" name="Rectangle 3"/>
          <p:cNvSpPr>
            <a:spLocks noGrp="1" noChangeArrowheads="1"/>
          </p:cNvSpPr>
          <p:nvPr>
            <p:ph type="body" idx="1"/>
          </p:nvPr>
        </p:nvSpPr>
        <p:spPr bwMode="auto">
          <a:xfrm>
            <a:off x="457200" y="1752600"/>
            <a:ext cx="8534400" cy="4800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1400"/>
            </a:lvl1pPr>
          </a:lstStyle>
          <a:p>
            <a:pPr>
              <a:defRPr/>
            </a:pPr>
            <a:endParaRPr lang="en-US"/>
          </a:p>
        </p:txBody>
      </p:sp>
      <p:sp>
        <p:nvSpPr>
          <p:cNvPr id="2" name="Rectangle 5"/>
          <p:cNvSpPr>
            <a:spLocks noGrp="1" noChangeArrowheads="1"/>
          </p:cNvSpPr>
          <p:nvPr>
            <p:ph type="ftr" sz="quarter" idx="3"/>
          </p:nvPr>
        </p:nvSpPr>
        <p:spPr bwMode="auto">
          <a:xfrm>
            <a:off x="3276600" y="6613525"/>
            <a:ext cx="2895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ctr">
              <a:defRPr sz="1400"/>
            </a:lvl1pPr>
          </a:lstStyle>
          <a:p>
            <a:pPr>
              <a:defRPr/>
            </a:pPr>
            <a:endParaRPr lang="en-US"/>
          </a:p>
        </p:txBody>
      </p:sp>
      <p:sp>
        <p:nvSpPr>
          <p:cNvPr id="3" name="Rectangle 6"/>
          <p:cNvSpPr>
            <a:spLocks noGrp="1" noChangeArrowheads="1"/>
          </p:cNvSpPr>
          <p:nvPr>
            <p:ph type="sldNum" sz="quarter" idx="4"/>
          </p:nvPr>
        </p:nvSpPr>
        <p:spPr bwMode="auto">
          <a:xfrm>
            <a:off x="6858000" y="6613525"/>
            <a:ext cx="2133600" cy="1682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a:defRPr sz="1400"/>
            </a:lvl1pPr>
          </a:lstStyle>
          <a:p>
            <a:pPr>
              <a:defRPr/>
            </a:pPr>
            <a:fld id="{E490ECEF-CE31-4BCE-8F6F-92396688A01E}" type="slidenum">
              <a:rPr lang="en-US"/>
              <a:pPr>
                <a:defRPr/>
              </a:pPr>
              <a:t>‹#›</a:t>
            </a:fld>
            <a:endParaRPr lang="en-US"/>
          </a:p>
        </p:txBody>
      </p:sp>
      <p:pic>
        <p:nvPicPr>
          <p:cNvPr id="1034" name="Picture 2" descr="S:\1 International Development BU\1.3 CONTRACTS\0. Cluster Africa\47501464 - GCCA Climate change\5 Award\9 Communication\00 Logos\GCCA-logo-(3).png"/>
          <p:cNvPicPr>
            <a:picLocks noChangeAspect="1" noChangeArrowheads="1"/>
          </p:cNvPicPr>
          <p:nvPr userDrawn="1"/>
        </p:nvPicPr>
        <p:blipFill>
          <a:blip r:embed="rId15" cstate="print"/>
          <a:srcRect/>
          <a:stretch>
            <a:fillRect/>
          </a:stretch>
        </p:blipFill>
        <p:spPr bwMode="auto">
          <a:xfrm>
            <a:off x="7467600" y="152400"/>
            <a:ext cx="1535113"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63" r:id="rId6"/>
    <p:sldLayoutId id="2147483657" r:id="rId7"/>
    <p:sldLayoutId id="2147483656" r:id="rId8"/>
    <p:sldLayoutId id="2147483655" r:id="rId9"/>
    <p:sldLayoutId id="2147483654" r:id="rId10"/>
    <p:sldLayoutId id="2147483653" r:id="rId11"/>
    <p:sldLayoutId id="2147483652" r:id="rId12"/>
    <p:sldLayoutId id="2147483664" r:id="rId13"/>
  </p:sldLayoutIdLst>
  <p:hf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defRPr>
      </a:lvl2pPr>
      <a:lvl3pPr algn="l" rtl="0" eaLnBrk="0" fontAlgn="base" hangingPunct="0">
        <a:spcBef>
          <a:spcPct val="0"/>
        </a:spcBef>
        <a:spcAft>
          <a:spcPct val="0"/>
        </a:spcAft>
        <a:defRPr sz="3200" b="1">
          <a:solidFill>
            <a:schemeClr val="tx2"/>
          </a:solidFill>
          <a:latin typeface="Arial" charset="0"/>
        </a:defRPr>
      </a:lvl3pPr>
      <a:lvl4pPr algn="l" rtl="0" eaLnBrk="0" fontAlgn="base" hangingPunct="0">
        <a:spcBef>
          <a:spcPct val="0"/>
        </a:spcBef>
        <a:spcAft>
          <a:spcPct val="0"/>
        </a:spcAft>
        <a:defRPr sz="3200" b="1">
          <a:solidFill>
            <a:schemeClr val="tx2"/>
          </a:solidFill>
          <a:latin typeface="Arial" charset="0"/>
        </a:defRPr>
      </a:lvl4pPr>
      <a:lvl5pPr algn="l" rtl="0" eaLnBrk="0" fontAlgn="base" hangingPunct="0">
        <a:spcBef>
          <a:spcPct val="0"/>
        </a:spcBef>
        <a:spcAft>
          <a:spcPct val="0"/>
        </a:spcAft>
        <a:defRPr sz="3200" b="1">
          <a:solidFill>
            <a:schemeClr val="tx2"/>
          </a:solidFill>
          <a:latin typeface="Arial" charset="0"/>
        </a:defRPr>
      </a:lvl5pPr>
      <a:lvl6pPr marL="457200" algn="l" rtl="0" fontAlgn="base">
        <a:spcBef>
          <a:spcPct val="0"/>
        </a:spcBef>
        <a:spcAft>
          <a:spcPct val="0"/>
        </a:spcAft>
        <a:defRPr sz="3200" b="1">
          <a:solidFill>
            <a:schemeClr val="tx2"/>
          </a:solidFill>
          <a:latin typeface="Arial" charset="0"/>
        </a:defRPr>
      </a:lvl6pPr>
      <a:lvl7pPr marL="914400" algn="l" rtl="0" fontAlgn="base">
        <a:spcBef>
          <a:spcPct val="0"/>
        </a:spcBef>
        <a:spcAft>
          <a:spcPct val="0"/>
        </a:spcAft>
        <a:defRPr sz="3200" b="1">
          <a:solidFill>
            <a:schemeClr val="tx2"/>
          </a:solidFill>
          <a:latin typeface="Arial" charset="0"/>
        </a:defRPr>
      </a:lvl7pPr>
      <a:lvl8pPr marL="1371600" algn="l" rtl="0" fontAlgn="base">
        <a:spcBef>
          <a:spcPct val="0"/>
        </a:spcBef>
        <a:spcAft>
          <a:spcPct val="0"/>
        </a:spcAft>
        <a:defRPr sz="3200" b="1">
          <a:solidFill>
            <a:schemeClr val="tx2"/>
          </a:solidFill>
          <a:latin typeface="Arial" charset="0"/>
        </a:defRPr>
      </a:lvl8pPr>
      <a:lvl9pPr marL="1828800" algn="l" rtl="0" fontAlgn="base">
        <a:spcBef>
          <a:spcPct val="0"/>
        </a:spcBef>
        <a:spcAft>
          <a:spcPct val="0"/>
        </a:spcAft>
        <a:defRPr sz="3200" b="1">
          <a:solidFill>
            <a:schemeClr val="tx2"/>
          </a:solidFill>
          <a:latin typeface="Arial" charset="0"/>
        </a:defRPr>
      </a:lvl9pPr>
    </p:titleStyle>
    <p:bodyStyle>
      <a:lvl1pPr marL="228600" indent="-228600" algn="l" rtl="0" eaLnBrk="0" fontAlgn="base" hangingPunct="0">
        <a:spcBef>
          <a:spcPct val="20000"/>
        </a:spcBef>
        <a:spcAft>
          <a:spcPct val="0"/>
        </a:spcAft>
        <a:buChar char="•"/>
        <a:defRPr sz="2800">
          <a:solidFill>
            <a:schemeClr val="tx1"/>
          </a:solidFill>
          <a:latin typeface="+mn-lt"/>
          <a:ea typeface="+mn-ea"/>
          <a:cs typeface="+mn-cs"/>
        </a:defRPr>
      </a:lvl1pPr>
      <a:lvl2pPr marL="628650" indent="-285750" algn="l" rtl="0" eaLnBrk="0" fontAlgn="base" hangingPunct="0">
        <a:spcBef>
          <a:spcPct val="20000"/>
        </a:spcBef>
        <a:spcAft>
          <a:spcPct val="0"/>
        </a:spcAft>
        <a:buChar char="–"/>
        <a:defRPr sz="2400">
          <a:solidFill>
            <a:schemeClr val="tx1"/>
          </a:solidFill>
          <a:latin typeface="+mn-lt"/>
        </a:defRPr>
      </a:lvl2pPr>
      <a:lvl3pPr marL="1028700" indent="-228600" algn="l" rtl="0" eaLnBrk="0" fontAlgn="base" hangingPunct="0">
        <a:spcBef>
          <a:spcPct val="20000"/>
        </a:spcBef>
        <a:spcAft>
          <a:spcPct val="0"/>
        </a:spcAft>
        <a:buChar char="•"/>
        <a:defRPr sz="2000">
          <a:solidFill>
            <a:schemeClr val="tx1"/>
          </a:solidFill>
          <a:latin typeface="+mn-lt"/>
        </a:defRPr>
      </a:lvl3pPr>
      <a:lvl4pPr marL="1428750" indent="-228600" algn="l" rtl="0" eaLnBrk="0" fontAlgn="base" hangingPunct="0">
        <a:spcBef>
          <a:spcPct val="20000"/>
        </a:spcBef>
        <a:spcAft>
          <a:spcPct val="0"/>
        </a:spcAft>
        <a:buChar char="–"/>
        <a:defRPr>
          <a:solidFill>
            <a:schemeClr val="tx1"/>
          </a:solidFill>
          <a:latin typeface="+mn-lt"/>
        </a:defRPr>
      </a:lvl4pPr>
      <a:lvl5pPr marL="1714500" indent="-171450" algn="l" rtl="0" eaLnBrk="0" fontAlgn="base" hangingPunct="0">
        <a:spcBef>
          <a:spcPct val="20000"/>
        </a:spcBef>
        <a:spcAft>
          <a:spcPct val="0"/>
        </a:spcAft>
        <a:buChar char="»"/>
        <a:defRPr>
          <a:solidFill>
            <a:schemeClr val="tx1"/>
          </a:solidFill>
          <a:latin typeface="+mn-lt"/>
        </a:defRPr>
      </a:lvl5pPr>
      <a:lvl6pPr marL="2171700" indent="-171450" algn="l" rtl="0" fontAlgn="base">
        <a:spcBef>
          <a:spcPct val="20000"/>
        </a:spcBef>
        <a:spcAft>
          <a:spcPct val="0"/>
        </a:spcAft>
        <a:buChar char="»"/>
        <a:defRPr>
          <a:solidFill>
            <a:schemeClr val="tx1"/>
          </a:solidFill>
          <a:latin typeface="+mn-lt"/>
        </a:defRPr>
      </a:lvl6pPr>
      <a:lvl7pPr marL="2628900" indent="-171450" algn="l" rtl="0" fontAlgn="base">
        <a:spcBef>
          <a:spcPct val="20000"/>
        </a:spcBef>
        <a:spcAft>
          <a:spcPct val="0"/>
        </a:spcAft>
        <a:buChar char="»"/>
        <a:defRPr>
          <a:solidFill>
            <a:schemeClr val="tx1"/>
          </a:solidFill>
          <a:latin typeface="+mn-lt"/>
        </a:defRPr>
      </a:lvl7pPr>
      <a:lvl8pPr marL="3086100" indent="-171450" algn="l" rtl="0" fontAlgn="base">
        <a:spcBef>
          <a:spcPct val="20000"/>
        </a:spcBef>
        <a:spcAft>
          <a:spcPct val="0"/>
        </a:spcAft>
        <a:buChar char="»"/>
        <a:defRPr>
          <a:solidFill>
            <a:schemeClr val="tx1"/>
          </a:solidFill>
          <a:latin typeface="+mn-lt"/>
        </a:defRPr>
      </a:lvl8pPr>
      <a:lvl9pPr marL="3543300" indent="-17145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473075" y="1905000"/>
            <a:ext cx="7070725" cy="2819400"/>
          </a:xfrm>
        </p:spPr>
        <p:txBody>
          <a:bodyPr/>
          <a:lstStyle/>
          <a:p>
            <a:pPr eaLnBrk="1" hangingPunct="1">
              <a:lnSpc>
                <a:spcPct val="150000"/>
              </a:lnSpc>
            </a:pPr>
            <a:r>
              <a:rPr lang="fr-BE" sz="2000" b="1" dirty="0" smtClean="0">
                <a:solidFill>
                  <a:schemeClr val="accent1">
                    <a:lumMod val="20000"/>
                    <a:lumOff val="80000"/>
                  </a:schemeClr>
                </a:solidFill>
                <a:latin typeface="Arial Black" pitchFamily="34" charset="0"/>
              </a:rPr>
              <a:t>Présentation thématique: “</a:t>
            </a:r>
            <a:r>
              <a:rPr lang="fr-BE" sz="2000" b="1" dirty="0" smtClean="0"/>
              <a:t>Faire face au changement climatique par des mesures d'adaptation et d'atténuation dans le secteur forestier</a:t>
            </a:r>
            <a:r>
              <a:rPr lang="fr-BE" sz="2000" b="1" dirty="0" smtClean="0">
                <a:solidFill>
                  <a:schemeClr val="accent1">
                    <a:lumMod val="20000"/>
                    <a:lumOff val="80000"/>
                  </a:schemeClr>
                </a:solidFill>
                <a:latin typeface="Arial Black" pitchFamily="34" charset="0"/>
              </a:rPr>
              <a:t>”</a:t>
            </a:r>
            <a:br>
              <a:rPr lang="fr-BE" sz="2000" b="1" dirty="0" smtClean="0">
                <a:solidFill>
                  <a:schemeClr val="accent1">
                    <a:lumMod val="20000"/>
                    <a:lumOff val="80000"/>
                  </a:schemeClr>
                </a:solidFill>
                <a:latin typeface="Arial Black" pitchFamily="34" charset="0"/>
              </a:rPr>
            </a:br>
            <a:r>
              <a:rPr lang="fr-BE" sz="2000" b="1" dirty="0" smtClean="0">
                <a:solidFill>
                  <a:schemeClr val="accent1">
                    <a:lumMod val="20000"/>
                    <a:lumOff val="80000"/>
                  </a:schemeClr>
                </a:solidFill>
                <a:latin typeface="Arial Black" pitchFamily="34" charset="0"/>
              </a:rPr>
              <a:t/>
            </a:r>
            <a:br>
              <a:rPr lang="fr-BE" sz="2000" b="1" dirty="0" smtClean="0">
                <a:solidFill>
                  <a:schemeClr val="accent1">
                    <a:lumMod val="20000"/>
                    <a:lumOff val="80000"/>
                  </a:schemeClr>
                </a:solidFill>
                <a:latin typeface="Arial Black" pitchFamily="34" charset="0"/>
              </a:rPr>
            </a:br>
            <a:r>
              <a:rPr lang="fr-BE" sz="1800" b="1" i="1" dirty="0" smtClean="0"/>
              <a:t>Catherine PAUL</a:t>
            </a:r>
            <a:br>
              <a:rPr lang="fr-BE" sz="1800" b="1" i="1" dirty="0" smtClean="0"/>
            </a:br>
            <a:r>
              <a:rPr lang="fr-BE" sz="1800" b="1" i="1" dirty="0" smtClean="0"/>
              <a:t>Expert technique, Facilité d’appui de l’AMCC</a:t>
            </a:r>
            <a:endParaRPr lang="fr-BE" sz="1800" b="1" dirty="0" smtClean="0"/>
          </a:p>
        </p:txBody>
      </p:sp>
      <p:sp>
        <p:nvSpPr>
          <p:cNvPr id="5" name="Rectangle 3"/>
          <p:cNvSpPr txBox="1">
            <a:spLocks noChangeArrowheads="1"/>
          </p:cNvSpPr>
          <p:nvPr/>
        </p:nvSpPr>
        <p:spPr bwMode="auto">
          <a:xfrm>
            <a:off x="533400" y="5962650"/>
            <a:ext cx="8077200" cy="457200"/>
          </a:xfrm>
          <a:prstGeom prst="rect">
            <a:avLst/>
          </a:prstGeom>
          <a:noFill/>
          <a:ln w="9525">
            <a:noFill/>
            <a:miter lim="800000"/>
            <a:headEnd/>
            <a:tailEnd/>
          </a:ln>
        </p:spPr>
        <p:txBody>
          <a:bodyPr lIns="0" tIns="0" rIns="0" bIns="0" anchor="b"/>
          <a:lstStyle/>
          <a:p>
            <a:pPr>
              <a:spcBef>
                <a:spcPct val="20000"/>
              </a:spcBef>
              <a:defRPr/>
            </a:pPr>
            <a:r>
              <a:rPr lang="en-US" sz="1200" kern="0" dirty="0" smtClean="0">
                <a:solidFill>
                  <a:schemeClr val="accent1">
                    <a:lumMod val="75000"/>
                  </a:schemeClr>
                </a:solidFill>
                <a:latin typeface="+mn-lt"/>
              </a:rPr>
              <a:t>Session 10, Day 1, 12</a:t>
            </a:r>
            <a:r>
              <a:rPr lang="en-US" sz="1200" kern="0" baseline="30000" dirty="0" smtClean="0">
                <a:solidFill>
                  <a:schemeClr val="accent1">
                    <a:lumMod val="75000"/>
                  </a:schemeClr>
                </a:solidFill>
                <a:latin typeface="+mn-lt"/>
              </a:rPr>
              <a:t>th</a:t>
            </a:r>
            <a:r>
              <a:rPr lang="en-US" sz="1200" kern="0" dirty="0" smtClean="0">
                <a:solidFill>
                  <a:schemeClr val="accent1">
                    <a:lumMod val="75000"/>
                  </a:schemeClr>
                </a:solidFill>
                <a:latin typeface="+mn-lt"/>
              </a:rPr>
              <a:t> September 2012</a:t>
            </a:r>
            <a:endParaRPr lang="en-US" sz="1200" kern="0" dirty="0">
              <a:solidFill>
                <a:schemeClr val="accent1">
                  <a:lumMod val="75000"/>
                </a:schemeClr>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(6)</a:t>
            </a:r>
            <a:endParaRPr lang="fr-BE" dirty="0"/>
          </a:p>
        </p:txBody>
      </p:sp>
      <p:sp>
        <p:nvSpPr>
          <p:cNvPr id="3" name="Content Placeholder 2"/>
          <p:cNvSpPr>
            <a:spLocks noGrp="1"/>
          </p:cNvSpPr>
          <p:nvPr>
            <p:ph idx="1"/>
          </p:nvPr>
        </p:nvSpPr>
        <p:spPr>
          <a:xfrm>
            <a:off x="457200" y="1752600"/>
            <a:ext cx="7924800" cy="1066800"/>
          </a:xfrm>
        </p:spPr>
        <p:txBody>
          <a:bodyPr/>
          <a:lstStyle/>
          <a:p>
            <a:r>
              <a:rPr lang="fr-BE" dirty="0" smtClean="0"/>
              <a:t>Le secteur forestier se prête particulièrement bien </a:t>
            </a:r>
            <a:br>
              <a:rPr lang="fr-BE" dirty="0" smtClean="0"/>
            </a:br>
            <a:r>
              <a:rPr lang="fr-BE" dirty="0" smtClean="0"/>
              <a:t>à la recherche de </a:t>
            </a:r>
            <a:r>
              <a:rPr lang="fr-BE" b="1" dirty="0" smtClean="0"/>
              <a:t>synergies entre adaptation et atténuation</a:t>
            </a:r>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10</a:t>
            </a:fld>
            <a:endParaRPr lang="en-US" dirty="0"/>
          </a:p>
        </p:txBody>
      </p:sp>
      <p:sp>
        <p:nvSpPr>
          <p:cNvPr id="7" name="TextBox 6"/>
          <p:cNvSpPr txBox="1"/>
          <p:nvPr/>
        </p:nvSpPr>
        <p:spPr>
          <a:xfrm>
            <a:off x="3886200" y="6141720"/>
            <a:ext cx="3124200" cy="184666"/>
          </a:xfrm>
          <a:prstGeom prst="rect">
            <a:avLst/>
          </a:prstGeom>
          <a:noFill/>
        </p:spPr>
        <p:txBody>
          <a:bodyPr wrap="square" rtlCol="0">
            <a:spAutoFit/>
          </a:bodyPr>
          <a:lstStyle/>
          <a:p>
            <a:pPr algn="r"/>
            <a:r>
              <a:rPr lang="fr-BE" sz="600" dirty="0" smtClean="0"/>
              <a:t>Crédit photo: Catherine Paul</a:t>
            </a:r>
            <a:endParaRPr lang="fr-BE" sz="600" dirty="0"/>
          </a:p>
        </p:txBody>
      </p:sp>
      <p:pic>
        <p:nvPicPr>
          <p:cNvPr id="24578" name="Picture 2" descr="C:\Users\catherine\Pictures\2011-02_RDC\2011-02_Batéké_1.JPG"/>
          <p:cNvPicPr>
            <a:picLocks noChangeAspect="1" noChangeArrowheads="1"/>
          </p:cNvPicPr>
          <p:nvPr/>
        </p:nvPicPr>
        <p:blipFill>
          <a:blip r:embed="rId3" cstate="print"/>
          <a:srcRect/>
          <a:stretch>
            <a:fillRect/>
          </a:stretch>
        </p:blipFill>
        <p:spPr bwMode="auto">
          <a:xfrm>
            <a:off x="2133600" y="2895600"/>
            <a:ext cx="4876800" cy="326136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Groupes de travail</a:t>
            </a:r>
            <a:endParaRPr lang="fr-BE" dirty="0"/>
          </a:p>
        </p:txBody>
      </p:sp>
      <p:sp>
        <p:nvSpPr>
          <p:cNvPr id="3" name="Content Placeholder 2"/>
          <p:cNvSpPr>
            <a:spLocks noGrp="1"/>
          </p:cNvSpPr>
          <p:nvPr>
            <p:ph idx="1"/>
          </p:nvPr>
        </p:nvSpPr>
        <p:spPr>
          <a:xfrm>
            <a:off x="457200" y="1905000"/>
            <a:ext cx="5486400" cy="838200"/>
          </a:xfrm>
        </p:spPr>
        <p:txBody>
          <a:bodyPr/>
          <a:lstStyle/>
          <a:p>
            <a:r>
              <a:rPr lang="fr-BE" dirty="0" smtClean="0"/>
              <a:t>Discussion de la façon dont les aspects qui précèdent (et quelques autres) sont effectivement mis en œuvre</a:t>
            </a:r>
          </a:p>
        </p:txBody>
      </p:sp>
      <p:sp>
        <p:nvSpPr>
          <p:cNvPr id="4" name="Slide Number Placeholder 3"/>
          <p:cNvSpPr>
            <a:spLocks noGrp="1"/>
          </p:cNvSpPr>
          <p:nvPr>
            <p:ph type="sldNum" sz="quarter" idx="12"/>
          </p:nvPr>
        </p:nvSpPr>
        <p:spPr>
          <a:xfrm>
            <a:off x="8686800" y="6613525"/>
            <a:ext cx="304800" cy="244475"/>
          </a:xfrm>
        </p:spPr>
        <p:txBody>
          <a:bodyPr/>
          <a:lstStyle/>
          <a:p>
            <a:pPr>
              <a:defRPr/>
            </a:pPr>
            <a:fld id="{8CB83CC7-E959-4ED5-AE49-2C276D17BE45}" type="slidenum">
              <a:rPr lang="en-US" smtClean="0"/>
              <a:pPr>
                <a:defRPr/>
              </a:pPr>
              <a:t>11</a:t>
            </a:fld>
            <a:endParaRPr lang="en-US" dirty="0"/>
          </a:p>
        </p:txBody>
      </p:sp>
      <p:sp>
        <p:nvSpPr>
          <p:cNvPr id="8" name="Content Placeholder 2"/>
          <p:cNvSpPr txBox="1">
            <a:spLocks/>
          </p:cNvSpPr>
          <p:nvPr/>
        </p:nvSpPr>
        <p:spPr bwMode="auto">
          <a:xfrm>
            <a:off x="457200" y="3505200"/>
            <a:ext cx="4038600" cy="2819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lang="fr-BE" sz="2200" kern="0" noProof="0" dirty="0" smtClean="0">
                <a:latin typeface="+mn-lt"/>
              </a:rPr>
              <a:t>Défis rencontrés</a:t>
            </a:r>
            <a:endParaRPr kumimoji="0" lang="fr-BE" sz="2000" b="0" i="1" u="none" strike="noStrike" kern="0" cap="none" spc="0" normalizeH="0" baseline="0" noProof="0" dirty="0" smtClean="0">
              <a:ln>
                <a:noFill/>
              </a:ln>
              <a:solidFill>
                <a:schemeClr val="tx1"/>
              </a:solidFill>
              <a:effectLst/>
              <a:uLnTx/>
              <a:uFillTx/>
              <a:latin typeface="+mn-lt"/>
            </a:endParaRPr>
          </a:p>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Processus</a:t>
            </a:r>
            <a:r>
              <a:rPr kumimoji="0" lang="fr-BE" sz="2200" b="0" i="0" u="none" strike="noStrike" kern="0" cap="none" spc="0" normalizeH="0" noProof="0" dirty="0" smtClean="0">
                <a:ln>
                  <a:noFill/>
                </a:ln>
                <a:solidFill>
                  <a:schemeClr val="tx1"/>
                </a:solidFill>
                <a:effectLst/>
                <a:uLnTx/>
                <a:uFillTx/>
                <a:latin typeface="+mn-lt"/>
              </a:rPr>
              <a:t> de réponse et facteurs de succès</a:t>
            </a:r>
            <a:endParaRPr kumimoji="0" lang="fr-BE" sz="2200" b="0" i="0" u="none" strike="noStrike" kern="0" cap="none" spc="0" normalizeH="0" baseline="0" noProof="0" dirty="0" smtClean="0">
              <a:ln>
                <a:noFill/>
              </a:ln>
              <a:solidFill>
                <a:schemeClr val="tx1"/>
              </a:solidFill>
              <a:effectLst/>
              <a:uLnTx/>
              <a:uFillTx/>
              <a:latin typeface="+mn-lt"/>
            </a:endParaRPr>
          </a:p>
          <a:p>
            <a:pPr marL="628650" lvl="1" indent="-285750" eaLnBrk="0" hangingPunct="0">
              <a:spcBef>
                <a:spcPct val="20000"/>
              </a:spcBef>
              <a:buFontTx/>
              <a:buChar char="–"/>
              <a:defRPr/>
            </a:pPr>
            <a:r>
              <a:rPr lang="fr-BE" sz="2200" dirty="0" smtClean="0"/>
              <a:t>Résultats obtenus</a:t>
            </a:r>
          </a:p>
          <a:p>
            <a:pPr marL="628650" lvl="1" indent="-285750" eaLnBrk="0" hangingPunct="0">
              <a:spcBef>
                <a:spcPct val="20000"/>
              </a:spcBef>
              <a:buFontTx/>
              <a:buChar char="–"/>
              <a:defRPr/>
            </a:pPr>
            <a:r>
              <a:rPr lang="fr-BE" sz="2200" dirty="0" smtClean="0"/>
              <a:t>Enseignements tirés à ce jour</a:t>
            </a:r>
            <a:endParaRPr kumimoji="0" lang="fr-BE" sz="2200" b="0" i="1" u="none" strike="noStrike" kern="0" cap="none" spc="0" normalizeH="0" baseline="0" noProof="0" dirty="0" smtClean="0">
              <a:ln>
                <a:noFill/>
              </a:ln>
              <a:solidFill>
                <a:schemeClr val="tx1"/>
              </a:solidFill>
              <a:effectLst/>
              <a:uLnTx/>
              <a:uFillTx/>
              <a:latin typeface="+mn-lt"/>
            </a:endParaRPr>
          </a:p>
        </p:txBody>
      </p:sp>
      <p:pic>
        <p:nvPicPr>
          <p:cNvPr id="25602" name="Picture 2" descr="C:\Users\catherine\Pictures\Pitou_Mali_2007-07\Bamako_Parc Botanique5.JPG"/>
          <p:cNvPicPr>
            <a:picLocks noChangeAspect="1" noChangeArrowheads="1"/>
          </p:cNvPicPr>
          <p:nvPr/>
        </p:nvPicPr>
        <p:blipFill>
          <a:blip r:embed="rId3" cstate="print"/>
          <a:srcRect/>
          <a:stretch>
            <a:fillRect/>
          </a:stretch>
        </p:blipFill>
        <p:spPr bwMode="auto">
          <a:xfrm>
            <a:off x="5548787" y="1905000"/>
            <a:ext cx="3138013" cy="4722003"/>
          </a:xfrm>
          <a:prstGeom prst="rect">
            <a:avLst/>
          </a:prstGeom>
          <a:noFill/>
        </p:spPr>
      </p:pic>
      <p:sp>
        <p:nvSpPr>
          <p:cNvPr id="9" name="TextBox 8"/>
          <p:cNvSpPr txBox="1"/>
          <p:nvPr/>
        </p:nvSpPr>
        <p:spPr>
          <a:xfrm>
            <a:off x="5552902" y="6634942"/>
            <a:ext cx="3124200" cy="184666"/>
          </a:xfrm>
          <a:prstGeom prst="rect">
            <a:avLst/>
          </a:prstGeom>
          <a:noFill/>
        </p:spPr>
        <p:txBody>
          <a:bodyPr wrap="square" rtlCol="0">
            <a:spAutoFit/>
          </a:bodyPr>
          <a:lstStyle/>
          <a:p>
            <a:pPr algn="r"/>
            <a:r>
              <a:rPr lang="fr-BE" sz="600" dirty="0" smtClean="0"/>
              <a:t>Crédit photo: Jean-Marie De Bruyn</a:t>
            </a:r>
            <a:endParaRPr lang="fr-BE" sz="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fr-BE" smtClean="0"/>
              <a:t>Introduction</a:t>
            </a:r>
          </a:p>
        </p:txBody>
      </p:sp>
      <p:sp>
        <p:nvSpPr>
          <p:cNvPr id="17410" name="Content Placeholder 2"/>
          <p:cNvSpPr>
            <a:spLocks noGrp="1"/>
          </p:cNvSpPr>
          <p:nvPr>
            <p:ph idx="1"/>
          </p:nvPr>
        </p:nvSpPr>
        <p:spPr>
          <a:xfrm>
            <a:off x="381000" y="1676400"/>
            <a:ext cx="4648200" cy="4343400"/>
          </a:xfrm>
        </p:spPr>
        <p:txBody>
          <a:bodyPr/>
          <a:lstStyle/>
          <a:p>
            <a:pPr>
              <a:lnSpc>
                <a:spcPct val="90000"/>
              </a:lnSpc>
            </a:pPr>
            <a:r>
              <a:rPr lang="fr-BE" dirty="0" smtClean="0"/>
              <a:t>Aperçu de l’expérience de l’AMCC dans le secteur forestier</a:t>
            </a:r>
          </a:p>
          <a:p>
            <a:pPr>
              <a:lnSpc>
                <a:spcPct val="90000"/>
              </a:lnSpc>
              <a:spcBef>
                <a:spcPts val="1800"/>
              </a:spcBef>
            </a:pPr>
            <a:r>
              <a:rPr lang="fr-BE" dirty="0" smtClean="0"/>
              <a:t>Observations et premiers enseignements se dégageant de l’expérience de l’AMCC</a:t>
            </a:r>
          </a:p>
          <a:p>
            <a:pPr>
              <a:lnSpc>
                <a:spcPct val="90000"/>
              </a:lnSpc>
              <a:spcBef>
                <a:spcPts val="1800"/>
              </a:spcBef>
            </a:pPr>
            <a:r>
              <a:rPr lang="fr-BE" dirty="0" smtClean="0"/>
              <a:t>Introduction aux débats dans le cadre des travaux de groupe</a:t>
            </a:r>
          </a:p>
          <a:p>
            <a:pPr marL="0" indent="0">
              <a:lnSpc>
                <a:spcPct val="90000"/>
              </a:lnSpc>
              <a:buNone/>
            </a:pPr>
            <a:endParaRPr lang="fr-BE" dirty="0" smtClean="0">
              <a:effectLst>
                <a:outerShdw blurRad="38100" dist="38100" dir="2700000" algn="tl">
                  <a:srgbClr val="000000">
                    <a:alpha val="43137"/>
                  </a:srgbClr>
                </a:outerShdw>
              </a:effectLst>
            </a:endParaRPr>
          </a:p>
        </p:txBody>
      </p:sp>
      <p:sp>
        <p:nvSpPr>
          <p:cNvPr id="17411" name="Slide Number Placeholder 4"/>
          <p:cNvSpPr>
            <a:spLocks noGrp="1"/>
          </p:cNvSpPr>
          <p:nvPr>
            <p:ph type="sldNum" sz="quarter" idx="12"/>
          </p:nvPr>
        </p:nvSpPr>
        <p:spPr>
          <a:noFill/>
        </p:spPr>
        <p:txBody>
          <a:bodyPr/>
          <a:lstStyle/>
          <a:p>
            <a:fld id="{FD4DC130-8BAE-4224-B928-87717226E1E1}" type="slidenum">
              <a:rPr lang="en-US" smtClean="0"/>
              <a:pPr/>
              <a:t>2</a:t>
            </a:fld>
            <a:endParaRPr lang="en-US" dirty="0" smtClean="0"/>
          </a:p>
        </p:txBody>
      </p:sp>
      <p:pic>
        <p:nvPicPr>
          <p:cNvPr id="3073" name="Picture 1" descr="C:\Users\catherine\Pictures\2011-03_RDC\2011-03_Bombo Lumene_80.JPG"/>
          <p:cNvPicPr>
            <a:picLocks noChangeAspect="1" noChangeArrowheads="1"/>
          </p:cNvPicPr>
          <p:nvPr/>
        </p:nvPicPr>
        <p:blipFill>
          <a:blip r:embed="rId3" cstate="print"/>
          <a:srcRect/>
          <a:stretch>
            <a:fillRect/>
          </a:stretch>
        </p:blipFill>
        <p:spPr bwMode="auto">
          <a:xfrm>
            <a:off x="5410200" y="1696720"/>
            <a:ext cx="3261360" cy="4876800"/>
          </a:xfrm>
          <a:prstGeom prst="rect">
            <a:avLst/>
          </a:prstGeom>
          <a:noFill/>
        </p:spPr>
      </p:pic>
      <p:sp>
        <p:nvSpPr>
          <p:cNvPr id="7" name="TextBox 6"/>
          <p:cNvSpPr txBox="1"/>
          <p:nvPr/>
        </p:nvSpPr>
        <p:spPr>
          <a:xfrm>
            <a:off x="5534891" y="6569425"/>
            <a:ext cx="3124200" cy="184666"/>
          </a:xfrm>
          <a:prstGeom prst="rect">
            <a:avLst/>
          </a:prstGeom>
          <a:noFill/>
        </p:spPr>
        <p:txBody>
          <a:bodyPr wrap="square" rtlCol="0">
            <a:spAutoFit/>
          </a:bodyPr>
          <a:lstStyle/>
          <a:p>
            <a:pPr algn="r"/>
            <a:r>
              <a:rPr lang="fr-BE" sz="600" dirty="0" smtClean="0"/>
              <a:t>Crédit photo: Catherine Paul</a:t>
            </a:r>
            <a:endParaRPr lang="fr-BE" sz="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4"/>
          <p:cNvSpPr>
            <a:spLocks noGrp="1" noChangeArrowheads="1"/>
          </p:cNvSpPr>
          <p:nvPr>
            <p:ph type="body" sz="half" idx="1"/>
          </p:nvPr>
        </p:nvSpPr>
        <p:spPr/>
        <p:txBody>
          <a:bodyPr/>
          <a:lstStyle/>
          <a:p>
            <a:pPr>
              <a:lnSpc>
                <a:spcPct val="85000"/>
              </a:lnSpc>
              <a:spcBef>
                <a:spcPct val="50000"/>
              </a:spcBef>
              <a:spcAft>
                <a:spcPct val="50000"/>
              </a:spcAft>
              <a:buSzPct val="150000"/>
              <a:buFont typeface="Times" charset="0"/>
              <a:buNone/>
            </a:pPr>
            <a:endParaRPr lang="en-GB" b="1" smtClean="0">
              <a:latin typeface="Arial Black" pitchFamily="34" charset="0"/>
              <a:ea typeface="ＭＳ Ｐゴシック" pitchFamily="34" charset="-128"/>
            </a:endParaRPr>
          </a:p>
          <a:p>
            <a:pPr lvl="1"/>
            <a:endParaRPr lang="fr-BE" sz="1800" b="1" smtClean="0">
              <a:latin typeface="Arial Black" pitchFamily="34" charset="0"/>
              <a:ea typeface="ＭＳ Ｐゴシック" pitchFamily="34" charset="-128"/>
            </a:endParaRPr>
          </a:p>
          <a:p>
            <a:pPr lvl="1"/>
            <a:endParaRPr lang="en-GB" sz="1800" b="1" smtClean="0">
              <a:ea typeface="ＭＳ Ｐゴシック" pitchFamily="34" charset="-128"/>
            </a:endParaRPr>
          </a:p>
          <a:p>
            <a:endParaRPr lang="en-GB" b="1" smtClean="0">
              <a:latin typeface="Arial Black" pitchFamily="34" charset="0"/>
              <a:ea typeface="ＭＳ Ｐゴシック" pitchFamily="34" charset="-128"/>
            </a:endParaRPr>
          </a:p>
          <a:p>
            <a:pPr lvl="2"/>
            <a:endParaRPr lang="en-GB" b="1" smtClean="0">
              <a:latin typeface="Arial Black" pitchFamily="34" charset="0"/>
              <a:ea typeface="ＭＳ Ｐゴシック" pitchFamily="34" charset="-128"/>
            </a:endParaRPr>
          </a:p>
        </p:txBody>
      </p:sp>
      <p:graphicFrame>
        <p:nvGraphicFramePr>
          <p:cNvPr id="1026" name="Object 2"/>
          <p:cNvGraphicFramePr>
            <a:graphicFrameLocks noChangeAspect="1"/>
          </p:cNvGraphicFramePr>
          <p:nvPr>
            <p:ph sz="quarter" idx="2"/>
          </p:nvPr>
        </p:nvGraphicFramePr>
        <p:xfrm>
          <a:off x="5208588" y="1600200"/>
          <a:ext cx="2917825" cy="2062163"/>
        </p:xfrm>
        <a:graphic>
          <a:graphicData uri="http://schemas.openxmlformats.org/presentationml/2006/ole">
            <p:oleObj spid="_x0000_s1026" name="Acrobat Document" r:id="rId4" imgW="8880120" imgH="6275160" progId="AcroExch.Document.7">
              <p:embed/>
            </p:oleObj>
          </a:graphicData>
        </a:graphic>
      </p:graphicFrame>
      <p:pic>
        <p:nvPicPr>
          <p:cNvPr id="1028" name="Picture 5" descr="StaticMapService"/>
          <p:cNvPicPr>
            <a:picLocks noChangeAspect="1" noChangeArrowheads="1"/>
          </p:cNvPicPr>
          <p:nvPr/>
        </p:nvPicPr>
        <p:blipFill>
          <a:blip r:embed="rId5" cstate="print"/>
          <a:srcRect/>
          <a:stretch>
            <a:fillRect/>
          </a:stretch>
        </p:blipFill>
        <p:spPr bwMode="auto">
          <a:xfrm>
            <a:off x="179387" y="1052512"/>
            <a:ext cx="8977483" cy="4662487"/>
          </a:xfrm>
          <a:prstGeom prst="rect">
            <a:avLst/>
          </a:prstGeom>
          <a:noFill/>
          <a:ln w="9525">
            <a:noFill/>
            <a:miter lim="800000"/>
            <a:headEnd/>
            <a:tailEnd/>
          </a:ln>
        </p:spPr>
      </p:pic>
      <p:sp>
        <p:nvSpPr>
          <p:cNvPr id="1035" name="AutoShape 186"/>
          <p:cNvSpPr>
            <a:spLocks noChangeArrowheads="1"/>
          </p:cNvSpPr>
          <p:nvPr/>
        </p:nvSpPr>
        <p:spPr bwMode="auto">
          <a:xfrm>
            <a:off x="304800" y="3200400"/>
            <a:ext cx="179387" cy="144462"/>
          </a:xfrm>
          <a:prstGeom prst="flowChartConnector">
            <a:avLst/>
          </a:prstGeom>
          <a:solidFill>
            <a:srgbClr val="00CCFF"/>
          </a:solidFill>
          <a:ln w="9525">
            <a:noFill/>
            <a:round/>
            <a:headEnd/>
            <a:tailEnd/>
          </a:ln>
        </p:spPr>
        <p:txBody>
          <a:bodyPr wrap="none" lIns="90000" tIns="46800" rIns="90000" bIns="46800" anchor="ctr">
            <a:spAutoFit/>
          </a:bodyPr>
          <a:lstStyle/>
          <a:p>
            <a:endParaRPr lang="en-CA" sz="1800" b="0"/>
          </a:p>
        </p:txBody>
      </p:sp>
      <p:sp>
        <p:nvSpPr>
          <p:cNvPr id="1038" name="AutoShape 189"/>
          <p:cNvSpPr>
            <a:spLocks noChangeArrowheads="1"/>
          </p:cNvSpPr>
          <p:nvPr/>
        </p:nvSpPr>
        <p:spPr bwMode="auto">
          <a:xfrm>
            <a:off x="3962400" y="4267200"/>
            <a:ext cx="179387" cy="144462"/>
          </a:xfrm>
          <a:prstGeom prst="flowChartConnector">
            <a:avLst/>
          </a:prstGeom>
          <a:solidFill>
            <a:srgbClr val="00CCFF"/>
          </a:solidFill>
          <a:ln w="9525">
            <a:noFill/>
            <a:round/>
            <a:headEnd/>
            <a:tailEnd/>
          </a:ln>
        </p:spPr>
        <p:txBody>
          <a:bodyPr wrap="none" lIns="90000" tIns="46800" rIns="90000" bIns="46800" anchor="ctr">
            <a:spAutoFit/>
          </a:bodyPr>
          <a:lstStyle/>
          <a:p>
            <a:endParaRPr lang="en-CA" sz="1800" b="0"/>
          </a:p>
        </p:txBody>
      </p:sp>
      <p:sp>
        <p:nvSpPr>
          <p:cNvPr id="1044" name="AutoShape 196"/>
          <p:cNvSpPr>
            <a:spLocks noChangeArrowheads="1"/>
          </p:cNvSpPr>
          <p:nvPr/>
        </p:nvSpPr>
        <p:spPr bwMode="auto">
          <a:xfrm>
            <a:off x="4384964" y="3997036"/>
            <a:ext cx="179388" cy="144462"/>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45" name="AutoShape 197"/>
          <p:cNvSpPr>
            <a:spLocks noChangeArrowheads="1"/>
          </p:cNvSpPr>
          <p:nvPr/>
        </p:nvSpPr>
        <p:spPr bwMode="auto">
          <a:xfrm>
            <a:off x="609600" y="3124200"/>
            <a:ext cx="179387" cy="144462"/>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46" name="AutoShape 198"/>
          <p:cNvSpPr>
            <a:spLocks noChangeArrowheads="1"/>
          </p:cNvSpPr>
          <p:nvPr/>
        </p:nvSpPr>
        <p:spPr bwMode="auto">
          <a:xfrm>
            <a:off x="2743200" y="3505200"/>
            <a:ext cx="179387" cy="144462"/>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47" name="AutoShape 199"/>
          <p:cNvSpPr>
            <a:spLocks noChangeArrowheads="1"/>
          </p:cNvSpPr>
          <p:nvPr/>
        </p:nvSpPr>
        <p:spPr bwMode="auto">
          <a:xfrm>
            <a:off x="3962400" y="3810000"/>
            <a:ext cx="179388" cy="144462"/>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48" name="AutoShape 201"/>
          <p:cNvSpPr>
            <a:spLocks noChangeArrowheads="1"/>
          </p:cNvSpPr>
          <p:nvPr/>
        </p:nvSpPr>
        <p:spPr bwMode="auto">
          <a:xfrm>
            <a:off x="1217036" y="3528291"/>
            <a:ext cx="179387"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49" name="AutoShape 202"/>
          <p:cNvSpPr>
            <a:spLocks noChangeArrowheads="1"/>
          </p:cNvSpPr>
          <p:nvPr/>
        </p:nvSpPr>
        <p:spPr bwMode="auto">
          <a:xfrm>
            <a:off x="3124200" y="3124200"/>
            <a:ext cx="179387"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50" name="AutoShape 203"/>
          <p:cNvSpPr>
            <a:spLocks noChangeArrowheads="1"/>
          </p:cNvSpPr>
          <p:nvPr/>
        </p:nvSpPr>
        <p:spPr bwMode="auto">
          <a:xfrm>
            <a:off x="3276600" y="3505200"/>
            <a:ext cx="179388"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51" name="AutoShape 204"/>
          <p:cNvSpPr>
            <a:spLocks noChangeArrowheads="1"/>
          </p:cNvSpPr>
          <p:nvPr/>
        </p:nvSpPr>
        <p:spPr bwMode="auto">
          <a:xfrm>
            <a:off x="3200400" y="3352800"/>
            <a:ext cx="179387"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52" name="AutoShape 205"/>
          <p:cNvSpPr>
            <a:spLocks noChangeArrowheads="1"/>
          </p:cNvSpPr>
          <p:nvPr/>
        </p:nvSpPr>
        <p:spPr bwMode="auto">
          <a:xfrm>
            <a:off x="3861955" y="3517756"/>
            <a:ext cx="179388" cy="144462"/>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53" name="AutoShape 206"/>
          <p:cNvSpPr>
            <a:spLocks noChangeArrowheads="1"/>
          </p:cNvSpPr>
          <p:nvPr/>
        </p:nvSpPr>
        <p:spPr bwMode="auto">
          <a:xfrm>
            <a:off x="8146473" y="3927764"/>
            <a:ext cx="179387"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1054" name="AutoShape 207"/>
          <p:cNvSpPr>
            <a:spLocks noChangeArrowheads="1"/>
          </p:cNvSpPr>
          <p:nvPr/>
        </p:nvSpPr>
        <p:spPr bwMode="auto">
          <a:xfrm>
            <a:off x="7467600" y="4038600"/>
            <a:ext cx="179387"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33" name="Title 1"/>
          <p:cNvSpPr>
            <a:spLocks noGrp="1"/>
          </p:cNvSpPr>
          <p:nvPr>
            <p:ph type="title"/>
          </p:nvPr>
        </p:nvSpPr>
        <p:spPr>
          <a:xfrm>
            <a:off x="457200" y="0"/>
            <a:ext cx="8534400" cy="1143000"/>
          </a:xfrm>
        </p:spPr>
        <p:txBody>
          <a:bodyPr/>
          <a:lstStyle/>
          <a:p>
            <a:pPr lvl="0"/>
            <a:r>
              <a:rPr lang="fr-BE" dirty="0" smtClean="0"/>
              <a:t>Aperçu de l’expérience de l’AMCC</a:t>
            </a:r>
            <a:br>
              <a:rPr lang="fr-BE" dirty="0" smtClean="0"/>
            </a:br>
            <a:r>
              <a:rPr lang="fr-BE" dirty="0" smtClean="0"/>
              <a:t>dans le secteur forestier (1)</a:t>
            </a:r>
            <a:endParaRPr lang="fr-BE" dirty="0"/>
          </a:p>
        </p:txBody>
      </p:sp>
      <p:sp>
        <p:nvSpPr>
          <p:cNvPr id="37" name="TextBox 36"/>
          <p:cNvSpPr txBox="1"/>
          <p:nvPr/>
        </p:nvSpPr>
        <p:spPr>
          <a:xfrm>
            <a:off x="533400" y="5867400"/>
            <a:ext cx="3581400" cy="584775"/>
          </a:xfrm>
          <a:prstGeom prst="rect">
            <a:avLst/>
          </a:prstGeom>
          <a:noFill/>
        </p:spPr>
        <p:txBody>
          <a:bodyPr wrap="square" rtlCol="0">
            <a:spAutoFit/>
          </a:bodyPr>
          <a:lstStyle/>
          <a:p>
            <a:r>
              <a:rPr lang="fr-BE" sz="1600" smtClean="0"/>
              <a:t>       Programmes nationaux</a:t>
            </a:r>
          </a:p>
          <a:p>
            <a:r>
              <a:rPr lang="fr-BE" sz="1600" smtClean="0"/>
              <a:t>       Programmes régionaux</a:t>
            </a:r>
            <a:endParaRPr lang="fr-BE" sz="1600"/>
          </a:p>
        </p:txBody>
      </p:sp>
      <p:sp>
        <p:nvSpPr>
          <p:cNvPr id="38" name="AutoShape 203"/>
          <p:cNvSpPr>
            <a:spLocks noChangeArrowheads="1"/>
          </p:cNvSpPr>
          <p:nvPr/>
        </p:nvSpPr>
        <p:spPr bwMode="auto">
          <a:xfrm>
            <a:off x="762000" y="5943600"/>
            <a:ext cx="179388" cy="144463"/>
          </a:xfrm>
          <a:prstGeom prst="flowChartConnector">
            <a:avLst/>
          </a:prstGeom>
          <a:solidFill>
            <a:srgbClr val="103C72"/>
          </a:solidFill>
          <a:ln w="9525">
            <a:noFill/>
            <a:round/>
            <a:headEnd/>
            <a:tailEnd/>
          </a:ln>
        </p:spPr>
        <p:txBody>
          <a:bodyPr wrap="none" lIns="90000" tIns="46800" rIns="90000" bIns="46800" anchor="ctr">
            <a:spAutoFit/>
          </a:bodyPr>
          <a:lstStyle/>
          <a:p>
            <a:endParaRPr lang="en-CA" sz="1800" b="0"/>
          </a:p>
        </p:txBody>
      </p:sp>
      <p:sp>
        <p:nvSpPr>
          <p:cNvPr id="40" name="AutoShape 189"/>
          <p:cNvSpPr>
            <a:spLocks noChangeArrowheads="1"/>
          </p:cNvSpPr>
          <p:nvPr/>
        </p:nvSpPr>
        <p:spPr bwMode="auto">
          <a:xfrm>
            <a:off x="762000" y="6248400"/>
            <a:ext cx="179387" cy="144462"/>
          </a:xfrm>
          <a:prstGeom prst="flowChartConnector">
            <a:avLst/>
          </a:prstGeom>
          <a:solidFill>
            <a:srgbClr val="00CCFF"/>
          </a:solidFill>
          <a:ln w="9525">
            <a:noFill/>
            <a:round/>
            <a:headEnd/>
            <a:tailEnd/>
          </a:ln>
        </p:spPr>
        <p:txBody>
          <a:bodyPr wrap="none" lIns="90000" tIns="46800" rIns="90000" bIns="46800" anchor="ctr">
            <a:spAutoFit/>
          </a:bodyPr>
          <a:lstStyle/>
          <a:p>
            <a:endParaRPr lang="en-CA" sz="1800" b="0"/>
          </a:p>
        </p:txBody>
      </p:sp>
      <p:sp>
        <p:nvSpPr>
          <p:cNvPr id="42" name="Rounded Rectangle 41"/>
          <p:cNvSpPr/>
          <p:nvPr/>
        </p:nvSpPr>
        <p:spPr>
          <a:xfrm>
            <a:off x="4724400" y="1295400"/>
            <a:ext cx="3810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b="1" dirty="0" smtClean="0"/>
              <a:t>Programmes en cours ou en préparation dans 11 pays </a:t>
            </a:r>
            <a:br>
              <a:rPr lang="fr-BE" b="1" dirty="0" smtClean="0"/>
            </a:br>
            <a:r>
              <a:rPr lang="fr-BE" b="1" dirty="0" smtClean="0"/>
              <a:t>et 2 régions</a:t>
            </a:r>
            <a:endParaRPr lang="fr-BE"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lvl="0"/>
            <a:r>
              <a:rPr lang="fr-BE" dirty="0" smtClean="0"/>
              <a:t>Aperçu de l’expérience de l’AMCC</a:t>
            </a:r>
            <a:br>
              <a:rPr lang="fr-BE" dirty="0" smtClean="0"/>
            </a:br>
            <a:r>
              <a:rPr lang="fr-BE" dirty="0" smtClean="0"/>
              <a:t>dans le secteur forestier (2)</a:t>
            </a:r>
            <a:endParaRPr lang="fr-BE" dirty="0"/>
          </a:p>
        </p:txBody>
      </p:sp>
      <p:sp>
        <p:nvSpPr>
          <p:cNvPr id="17410" name="Content Placeholder 2"/>
          <p:cNvSpPr>
            <a:spLocks noGrp="1"/>
          </p:cNvSpPr>
          <p:nvPr>
            <p:ph idx="1"/>
          </p:nvPr>
        </p:nvSpPr>
        <p:spPr>
          <a:xfrm>
            <a:off x="228600" y="1752600"/>
            <a:ext cx="7848600" cy="4876800"/>
          </a:xfrm>
        </p:spPr>
        <p:txBody>
          <a:bodyPr/>
          <a:lstStyle/>
          <a:p>
            <a:pPr>
              <a:lnSpc>
                <a:spcPct val="90000"/>
              </a:lnSpc>
            </a:pPr>
            <a:r>
              <a:rPr lang="fr-BE" dirty="0" smtClean="0"/>
              <a:t>Programmes en cours ou en préparation dans 11 pays </a:t>
            </a:r>
            <a:r>
              <a:rPr lang="fr-BE" sz="2200" i="1" dirty="0" smtClean="0"/>
              <a:t>(Afrique, Caraïbes, Pacifique)</a:t>
            </a:r>
            <a:r>
              <a:rPr lang="fr-BE" sz="2200" dirty="0" smtClean="0"/>
              <a:t> </a:t>
            </a:r>
            <a:r>
              <a:rPr lang="fr-BE" dirty="0" smtClean="0"/>
              <a:t>et 2 régions </a:t>
            </a:r>
            <a:r>
              <a:rPr lang="fr-BE" sz="2200" i="1" dirty="0" smtClean="0"/>
              <a:t>(Afrique orientale et australe, Caraïbes)</a:t>
            </a:r>
            <a:endParaRPr lang="fr-BE" sz="2200" dirty="0" smtClean="0"/>
          </a:p>
          <a:p>
            <a:pPr>
              <a:lnSpc>
                <a:spcPct val="90000"/>
              </a:lnSpc>
            </a:pPr>
            <a:r>
              <a:rPr lang="fr-BE" dirty="0" smtClean="0"/>
              <a:t>7 programmes nationaux et 2 programmes régionaux soutiennent explicitement des activités liées à la REDD</a:t>
            </a:r>
          </a:p>
          <a:p>
            <a:pPr>
              <a:lnSpc>
                <a:spcPct val="90000"/>
              </a:lnSpc>
            </a:pPr>
            <a:r>
              <a:rPr lang="fr-BE" dirty="0" smtClean="0"/>
              <a:t>Autres objectifs poursuivis:</a:t>
            </a:r>
          </a:p>
          <a:p>
            <a:pPr lvl="1">
              <a:lnSpc>
                <a:spcPct val="90000"/>
              </a:lnSpc>
            </a:pPr>
            <a:r>
              <a:rPr lang="fr-BE" dirty="0" smtClean="0"/>
              <a:t>protection des bassins versants</a:t>
            </a:r>
          </a:p>
          <a:p>
            <a:pPr lvl="1">
              <a:lnSpc>
                <a:spcPct val="90000"/>
              </a:lnSpc>
            </a:pPr>
            <a:r>
              <a:rPr lang="fr-BE" dirty="0" smtClean="0"/>
              <a:t>diversification des moyens de subsistance</a:t>
            </a:r>
          </a:p>
          <a:p>
            <a:pPr lvl="1">
              <a:lnSpc>
                <a:spcPct val="90000"/>
              </a:lnSpc>
            </a:pPr>
            <a:r>
              <a:rPr lang="fr-BE" dirty="0" smtClean="0"/>
              <a:t>restauration et maintien des écosystèmes forestiers</a:t>
            </a:r>
          </a:p>
          <a:p>
            <a:pPr lvl="1">
              <a:lnSpc>
                <a:spcPct val="90000"/>
              </a:lnSpc>
            </a:pPr>
            <a:r>
              <a:rPr lang="fr-BE" dirty="0" smtClean="0"/>
              <a:t>agroforesterie en appui à la gestion durable du territoire</a:t>
            </a:r>
          </a:p>
          <a:p>
            <a:pPr>
              <a:lnSpc>
                <a:spcPct val="90000"/>
              </a:lnSpc>
            </a:pPr>
            <a:r>
              <a:rPr lang="fr-BE" dirty="0" smtClean="0"/>
              <a:t>Démarrage des activités en 2012 ou 2013 pour la moitié des programmes concernés</a:t>
            </a:r>
          </a:p>
        </p:txBody>
      </p:sp>
      <p:sp>
        <p:nvSpPr>
          <p:cNvPr id="17411" name="Slide Number Placeholder 4"/>
          <p:cNvSpPr>
            <a:spLocks noGrp="1"/>
          </p:cNvSpPr>
          <p:nvPr>
            <p:ph type="sldNum" sz="quarter" idx="12"/>
          </p:nvPr>
        </p:nvSpPr>
        <p:spPr>
          <a:noFill/>
        </p:spPr>
        <p:txBody>
          <a:bodyPr/>
          <a:lstStyle/>
          <a:p>
            <a:fld id="{FD4DC130-8BAE-4224-B928-87717226E1E1}" type="slidenum">
              <a:rPr lang="en-US" smtClean="0"/>
              <a:pPr/>
              <a:t>4</a:t>
            </a:fld>
            <a:endParaRPr lang="en-US" smtClean="0"/>
          </a:p>
        </p:txBody>
      </p:sp>
    </p:spTree>
    <p:extLst>
      <p:ext uri="{BB962C8B-B14F-4D97-AF65-F5344CB8AC3E}">
        <p14:creationId xmlns:p14="http://schemas.microsoft.com/office/powerpoint/2010/main" xmlns="" val="7708020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(1)</a:t>
            </a:r>
            <a:endParaRPr lang="fr-BE" dirty="0"/>
          </a:p>
        </p:txBody>
      </p:sp>
      <p:sp>
        <p:nvSpPr>
          <p:cNvPr id="3" name="Content Placeholder 2"/>
          <p:cNvSpPr>
            <a:spLocks noGrp="1"/>
          </p:cNvSpPr>
          <p:nvPr>
            <p:ph idx="1"/>
          </p:nvPr>
        </p:nvSpPr>
        <p:spPr>
          <a:xfrm>
            <a:off x="457200" y="1524000"/>
            <a:ext cx="8229600" cy="5029200"/>
          </a:xfrm>
        </p:spPr>
        <p:txBody>
          <a:bodyPr/>
          <a:lstStyle/>
          <a:p>
            <a:r>
              <a:rPr lang="fr-BE" dirty="0" smtClean="0"/>
              <a:t>Plusieurs programmes investissent dans la </a:t>
            </a:r>
            <a:br>
              <a:rPr lang="fr-BE" dirty="0" smtClean="0"/>
            </a:br>
            <a:r>
              <a:rPr lang="fr-BE" b="1" dirty="0" smtClean="0"/>
              <a:t>recherche</a:t>
            </a:r>
            <a:r>
              <a:rPr lang="fr-BE" dirty="0" smtClean="0"/>
              <a:t>, la </a:t>
            </a:r>
            <a:r>
              <a:rPr lang="fr-BE" b="1" dirty="0" smtClean="0"/>
              <a:t>collecte</a:t>
            </a:r>
            <a:r>
              <a:rPr lang="fr-BE" dirty="0" smtClean="0"/>
              <a:t> et la </a:t>
            </a:r>
            <a:r>
              <a:rPr lang="fr-BE" b="1" dirty="0" smtClean="0"/>
              <a:t>gestion de données</a:t>
            </a:r>
          </a:p>
          <a:p>
            <a:pPr lvl="1"/>
            <a:r>
              <a:rPr lang="fr-BE" dirty="0" smtClean="0"/>
              <a:t>Exigences importantes en matière de données pour la préparation à REDD+</a:t>
            </a:r>
          </a:p>
          <a:p>
            <a:pPr lvl="2"/>
            <a:r>
              <a:rPr lang="fr-BE" dirty="0" smtClean="0"/>
              <a:t>Compréhension des moteurs de la déforestation</a:t>
            </a:r>
          </a:p>
          <a:p>
            <a:pPr lvl="2"/>
            <a:r>
              <a:rPr lang="fr-BE" dirty="0" smtClean="0"/>
              <a:t>Inventaires forestiers et des stocks de carbone</a:t>
            </a:r>
          </a:p>
          <a:p>
            <a:pPr lvl="2"/>
            <a:r>
              <a:rPr lang="fr-BE" dirty="0" smtClean="0"/>
              <a:t>Niveaux de référence des émissions</a:t>
            </a:r>
          </a:p>
          <a:p>
            <a:pPr lvl="2"/>
            <a:r>
              <a:rPr lang="fr-BE" dirty="0" smtClean="0"/>
              <a:t>Systèmes de monitoring, notification et vérification</a:t>
            </a:r>
          </a:p>
          <a:p>
            <a:pPr lvl="2"/>
            <a:r>
              <a:rPr lang="fr-BE" dirty="0" smtClean="0"/>
              <a:t>Évaluation des impacts sociaux et environnementaux</a:t>
            </a:r>
          </a:p>
          <a:p>
            <a:pPr lvl="1"/>
            <a:r>
              <a:rPr lang="fr-BE" dirty="0" smtClean="0"/>
              <a:t>Besoins importants pour l’adaptation également</a:t>
            </a:r>
          </a:p>
          <a:p>
            <a:pPr lvl="2"/>
            <a:r>
              <a:rPr lang="fr-BE" dirty="0" smtClean="0"/>
              <a:t>Projections climatiques</a:t>
            </a:r>
          </a:p>
          <a:p>
            <a:pPr lvl="2"/>
            <a:r>
              <a:rPr lang="fr-BE" dirty="0" smtClean="0"/>
              <a:t>Impacts du CC sur les écosystèmes forestiers</a:t>
            </a:r>
          </a:p>
          <a:p>
            <a:pPr lvl="2"/>
            <a:r>
              <a:rPr lang="fr-BE" dirty="0" smtClean="0"/>
              <a:t>Moyens de subsistance liés aux forêts</a:t>
            </a:r>
            <a:endParaRPr lang="fr-BE" dirty="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(2)</a:t>
            </a:r>
            <a:endParaRPr lang="fr-BE" dirty="0"/>
          </a:p>
        </p:txBody>
      </p:sp>
      <p:sp>
        <p:nvSpPr>
          <p:cNvPr id="3" name="Content Placeholder 2"/>
          <p:cNvSpPr>
            <a:spLocks noGrp="1"/>
          </p:cNvSpPr>
          <p:nvPr>
            <p:ph idx="1"/>
          </p:nvPr>
        </p:nvSpPr>
        <p:spPr>
          <a:xfrm>
            <a:off x="457200" y="1524000"/>
            <a:ext cx="7924800" cy="762000"/>
          </a:xfrm>
        </p:spPr>
        <p:txBody>
          <a:bodyPr/>
          <a:lstStyle/>
          <a:p>
            <a:r>
              <a:rPr lang="fr-BE" dirty="0" smtClean="0"/>
              <a:t>La </a:t>
            </a:r>
            <a:r>
              <a:rPr lang="fr-BE" b="1" dirty="0" smtClean="0"/>
              <a:t>gouvernance du secteur forestier </a:t>
            </a:r>
            <a:r>
              <a:rPr lang="fr-BE" dirty="0" smtClean="0"/>
              <a:t>est </a:t>
            </a:r>
            <a:br>
              <a:rPr lang="fr-BE" dirty="0" smtClean="0"/>
            </a:br>
            <a:r>
              <a:rPr lang="fr-BE" dirty="0" smtClean="0"/>
              <a:t>souvent assez faible et doit être renforcée</a:t>
            </a:r>
            <a:endParaRPr lang="fr-BE" b="1" dirty="0" smtClean="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6</a:t>
            </a:fld>
            <a:endParaRPr lang="en-US" dirty="0"/>
          </a:p>
        </p:txBody>
      </p:sp>
      <p:pic>
        <p:nvPicPr>
          <p:cNvPr id="2050" name="Picture 2" descr="C:\Users\catherine\Pictures\Pitou_Mali_2007-07\DSC_2731.JPG"/>
          <p:cNvPicPr>
            <a:picLocks noChangeAspect="1" noChangeArrowheads="1"/>
          </p:cNvPicPr>
          <p:nvPr/>
        </p:nvPicPr>
        <p:blipFill>
          <a:blip r:embed="rId3" cstate="print"/>
          <a:srcRect/>
          <a:stretch>
            <a:fillRect/>
          </a:stretch>
        </p:blipFill>
        <p:spPr bwMode="auto">
          <a:xfrm>
            <a:off x="4559300" y="2971800"/>
            <a:ext cx="4584700" cy="3124200"/>
          </a:xfrm>
          <a:prstGeom prst="rect">
            <a:avLst/>
          </a:prstGeom>
          <a:noFill/>
        </p:spPr>
      </p:pic>
      <p:sp>
        <p:nvSpPr>
          <p:cNvPr id="6" name="Content Placeholder 2"/>
          <p:cNvSpPr txBox="1">
            <a:spLocks/>
          </p:cNvSpPr>
          <p:nvPr/>
        </p:nvSpPr>
        <p:spPr bwMode="auto">
          <a:xfrm>
            <a:off x="457200" y="2362200"/>
            <a:ext cx="4038600" cy="3962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Renforcement des institutions chargées de la gestion des forêts et du CC </a:t>
            </a:r>
            <a:r>
              <a:rPr kumimoji="0" lang="fr-BE" sz="2000" b="0" i="1" u="none" strike="noStrike" kern="0" cap="none" spc="0" normalizeH="0" baseline="0" noProof="0" dirty="0" smtClean="0">
                <a:ln>
                  <a:noFill/>
                </a:ln>
                <a:solidFill>
                  <a:schemeClr val="tx1"/>
                </a:solidFill>
                <a:effectLst/>
                <a:uLnTx/>
                <a:uFillTx/>
                <a:latin typeface="+mn-lt"/>
              </a:rPr>
              <a:t>(y compris la coordination)</a:t>
            </a:r>
          </a:p>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Renforcement des cadres politiques, juridiques et réglementaires</a:t>
            </a:r>
          </a:p>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Renforcement des capacités des parties prenantes </a:t>
            </a:r>
            <a:r>
              <a:rPr kumimoji="0" lang="fr-BE" sz="2000" b="0" i="1" u="none" strike="noStrike" kern="0" cap="none" spc="0" normalizeH="0" baseline="0" noProof="0" dirty="0" smtClean="0">
                <a:ln>
                  <a:noFill/>
                </a:ln>
                <a:solidFill>
                  <a:schemeClr val="tx1"/>
                </a:solidFill>
                <a:effectLst/>
                <a:uLnTx/>
                <a:uFillTx/>
                <a:latin typeface="+mn-lt"/>
              </a:rPr>
              <a:t>(y compris les acteurs non étatiques)</a:t>
            </a:r>
          </a:p>
        </p:txBody>
      </p:sp>
      <p:sp>
        <p:nvSpPr>
          <p:cNvPr id="7" name="TextBox 6"/>
          <p:cNvSpPr txBox="1"/>
          <p:nvPr/>
        </p:nvSpPr>
        <p:spPr>
          <a:xfrm>
            <a:off x="6019800" y="6096000"/>
            <a:ext cx="3124200" cy="184666"/>
          </a:xfrm>
          <a:prstGeom prst="rect">
            <a:avLst/>
          </a:prstGeom>
          <a:noFill/>
        </p:spPr>
        <p:txBody>
          <a:bodyPr wrap="square" rtlCol="0">
            <a:spAutoFit/>
          </a:bodyPr>
          <a:lstStyle/>
          <a:p>
            <a:pPr algn="r"/>
            <a:r>
              <a:rPr lang="fr-BE" sz="600" dirty="0" smtClean="0"/>
              <a:t>Crédit photo: Jean-Marie De Bruyn</a:t>
            </a:r>
            <a:endParaRPr lang="fr-BE" sz="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(3)</a:t>
            </a:r>
            <a:endParaRPr lang="fr-BE" dirty="0"/>
          </a:p>
        </p:txBody>
      </p:sp>
      <p:sp>
        <p:nvSpPr>
          <p:cNvPr id="3" name="Content Placeholder 2"/>
          <p:cNvSpPr>
            <a:spLocks noGrp="1"/>
          </p:cNvSpPr>
          <p:nvPr>
            <p:ph idx="1"/>
          </p:nvPr>
        </p:nvSpPr>
        <p:spPr>
          <a:xfrm>
            <a:off x="457200" y="1828800"/>
            <a:ext cx="7924800" cy="1295400"/>
          </a:xfrm>
        </p:spPr>
        <p:txBody>
          <a:bodyPr/>
          <a:lstStyle/>
          <a:p>
            <a:r>
              <a:rPr lang="fr-BE" dirty="0" smtClean="0"/>
              <a:t>Les </a:t>
            </a:r>
            <a:r>
              <a:rPr lang="fr-BE" b="1" dirty="0" smtClean="0"/>
              <a:t>projets forestiers pilotes </a:t>
            </a:r>
            <a:r>
              <a:rPr lang="fr-BE" dirty="0" smtClean="0"/>
              <a:t>permettent d’identifier </a:t>
            </a:r>
            <a:br>
              <a:rPr lang="fr-BE" dirty="0" smtClean="0"/>
            </a:br>
            <a:r>
              <a:rPr lang="fr-BE" dirty="0" smtClean="0"/>
              <a:t>les pratiques et technologies d'adaptation et d'atténuation les plus appropriées</a:t>
            </a:r>
            <a:endParaRPr lang="fr-BE" b="1" dirty="0" smtClean="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7</a:t>
            </a:fld>
            <a:endParaRPr lang="en-US" dirty="0"/>
          </a:p>
        </p:txBody>
      </p:sp>
      <p:sp>
        <p:nvSpPr>
          <p:cNvPr id="7" name="TextBox 6"/>
          <p:cNvSpPr txBox="1"/>
          <p:nvPr/>
        </p:nvSpPr>
        <p:spPr>
          <a:xfrm>
            <a:off x="3830782" y="6192982"/>
            <a:ext cx="3124200" cy="184666"/>
          </a:xfrm>
          <a:prstGeom prst="rect">
            <a:avLst/>
          </a:prstGeom>
          <a:noFill/>
        </p:spPr>
        <p:txBody>
          <a:bodyPr wrap="square" rtlCol="0">
            <a:spAutoFit/>
          </a:bodyPr>
          <a:lstStyle/>
          <a:p>
            <a:pPr algn="r"/>
            <a:r>
              <a:rPr lang="fr-BE" sz="600" dirty="0" smtClean="0"/>
              <a:t>Crédit photo: Jean-Marie De Bruyn</a:t>
            </a:r>
            <a:endParaRPr lang="fr-BE" sz="600" dirty="0"/>
          </a:p>
        </p:txBody>
      </p:sp>
      <p:pic>
        <p:nvPicPr>
          <p:cNvPr id="21506" name="Picture 2" descr="C:\Users\catherine\Pictures\Pitou_Mali_2007-07\DSC_2722.JPG"/>
          <p:cNvPicPr>
            <a:picLocks noChangeAspect="1" noChangeArrowheads="1"/>
          </p:cNvPicPr>
          <p:nvPr/>
        </p:nvPicPr>
        <p:blipFill>
          <a:blip r:embed="rId3" cstate="print"/>
          <a:srcRect/>
          <a:stretch>
            <a:fillRect/>
          </a:stretch>
        </p:blipFill>
        <p:spPr bwMode="auto">
          <a:xfrm>
            <a:off x="2188220" y="3048000"/>
            <a:ext cx="4767560" cy="316992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(4)</a:t>
            </a:r>
            <a:endParaRPr lang="fr-BE" dirty="0"/>
          </a:p>
        </p:txBody>
      </p:sp>
      <p:sp>
        <p:nvSpPr>
          <p:cNvPr id="3" name="Content Placeholder 2"/>
          <p:cNvSpPr>
            <a:spLocks noGrp="1"/>
          </p:cNvSpPr>
          <p:nvPr>
            <p:ph idx="1"/>
          </p:nvPr>
        </p:nvSpPr>
        <p:spPr>
          <a:xfrm>
            <a:off x="457200" y="1524000"/>
            <a:ext cx="7924800" cy="1143000"/>
          </a:xfrm>
        </p:spPr>
        <p:txBody>
          <a:bodyPr/>
          <a:lstStyle/>
          <a:p>
            <a:r>
              <a:rPr lang="fr-BE" dirty="0" smtClean="0"/>
              <a:t>Impliquer les </a:t>
            </a:r>
            <a:r>
              <a:rPr lang="fr-BE" b="1" dirty="0" smtClean="0"/>
              <a:t>communautés</a:t>
            </a:r>
            <a:r>
              <a:rPr lang="fr-BE" dirty="0" smtClean="0"/>
              <a:t> et le </a:t>
            </a:r>
            <a:r>
              <a:rPr lang="fr-BE" b="1" dirty="0" smtClean="0"/>
              <a:t>secteur</a:t>
            </a:r>
            <a:br>
              <a:rPr lang="fr-BE" b="1" dirty="0" smtClean="0"/>
            </a:br>
            <a:r>
              <a:rPr lang="fr-BE" b="1" dirty="0" smtClean="0"/>
              <a:t>privé</a:t>
            </a:r>
            <a:r>
              <a:rPr lang="fr-BE" dirty="0" smtClean="0"/>
              <a:t> est essentiel pour la pérennité des interventions de protection et de gestion durable des forêts</a:t>
            </a:r>
            <a:endParaRPr lang="fr-BE" b="1" dirty="0" smtClean="0"/>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8</a:t>
            </a:fld>
            <a:endParaRPr lang="en-US" dirty="0"/>
          </a:p>
        </p:txBody>
      </p:sp>
      <p:sp>
        <p:nvSpPr>
          <p:cNvPr id="6" name="Content Placeholder 2"/>
          <p:cNvSpPr txBox="1">
            <a:spLocks/>
          </p:cNvSpPr>
          <p:nvPr/>
        </p:nvSpPr>
        <p:spPr bwMode="auto">
          <a:xfrm>
            <a:off x="457200" y="2819400"/>
            <a:ext cx="4038600" cy="35052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Gestion forestière</a:t>
            </a:r>
            <a:r>
              <a:rPr kumimoji="0" lang="fr-BE" sz="2200" b="0" i="0" u="none" strike="noStrike" kern="0" cap="none" spc="0" normalizeH="0" noProof="0" dirty="0" smtClean="0">
                <a:ln>
                  <a:noFill/>
                </a:ln>
                <a:solidFill>
                  <a:schemeClr val="tx1"/>
                </a:solidFill>
                <a:effectLst/>
                <a:uLnTx/>
                <a:uFillTx/>
                <a:latin typeface="+mn-lt"/>
              </a:rPr>
              <a:t> à l’échelon local</a:t>
            </a:r>
            <a:endParaRPr kumimoji="0" lang="fr-BE" sz="2000" b="0" i="1" u="none" strike="noStrike" kern="0" cap="none" spc="0" normalizeH="0" baseline="0" noProof="0" dirty="0" smtClean="0">
              <a:ln>
                <a:noFill/>
              </a:ln>
              <a:solidFill>
                <a:schemeClr val="tx1"/>
              </a:solidFill>
              <a:effectLst/>
              <a:uLnTx/>
              <a:uFillTx/>
              <a:latin typeface="+mn-lt"/>
            </a:endParaRPr>
          </a:p>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Incitation à l’</a:t>
            </a:r>
            <a:r>
              <a:rPr kumimoji="0" lang="fr-BE" sz="2200" b="0" i="0" u="none" strike="noStrike" kern="0" cap="none" spc="0" normalizeH="0" baseline="0" noProof="0" dirty="0" err="1" smtClean="0">
                <a:ln>
                  <a:noFill/>
                </a:ln>
                <a:solidFill>
                  <a:schemeClr val="tx1"/>
                </a:solidFill>
                <a:effectLst/>
                <a:uLnTx/>
                <a:uFillTx/>
                <a:latin typeface="+mn-lt"/>
              </a:rPr>
              <a:t>investisse-ment</a:t>
            </a:r>
            <a:r>
              <a:rPr kumimoji="0" lang="fr-BE" sz="2200" b="0" i="0" u="none" strike="noStrike" kern="0" cap="none" spc="0" normalizeH="0" baseline="0" noProof="0" dirty="0" smtClean="0">
                <a:ln>
                  <a:noFill/>
                </a:ln>
                <a:solidFill>
                  <a:schemeClr val="tx1"/>
                </a:solidFill>
                <a:effectLst/>
                <a:uLnTx/>
                <a:uFillTx/>
                <a:latin typeface="+mn-lt"/>
              </a:rPr>
              <a:t> privé</a:t>
            </a:r>
          </a:p>
          <a:p>
            <a:pPr marL="628650" lvl="1" indent="-285750" eaLnBrk="0" hangingPunct="0">
              <a:spcBef>
                <a:spcPct val="20000"/>
              </a:spcBef>
              <a:buFontTx/>
              <a:buChar char="–"/>
              <a:defRPr/>
            </a:pPr>
            <a:r>
              <a:rPr lang="fr-BE" sz="2200" dirty="0" smtClean="0"/>
              <a:t>Stratégies de subsistance durables</a:t>
            </a:r>
          </a:p>
          <a:p>
            <a:pPr marL="628650" lvl="1" indent="-285750" eaLnBrk="0" hangingPunct="0">
              <a:spcBef>
                <a:spcPct val="20000"/>
              </a:spcBef>
              <a:buFontTx/>
              <a:buChar char="–"/>
              <a:defRPr/>
            </a:pPr>
            <a:r>
              <a:rPr lang="fr-BE" sz="2200" dirty="0" smtClean="0"/>
              <a:t>Systèmes durables de bois-énergie</a:t>
            </a:r>
            <a:endParaRPr kumimoji="0" lang="fr-BE" sz="2200" b="0" i="1" u="none" strike="noStrike" kern="0" cap="none" spc="0" normalizeH="0" baseline="0" noProof="0" dirty="0" smtClean="0">
              <a:ln>
                <a:noFill/>
              </a:ln>
              <a:solidFill>
                <a:schemeClr val="tx1"/>
              </a:solidFill>
              <a:effectLst/>
              <a:uLnTx/>
              <a:uFillTx/>
              <a:latin typeface="+mn-lt"/>
            </a:endParaRPr>
          </a:p>
        </p:txBody>
      </p:sp>
      <p:sp>
        <p:nvSpPr>
          <p:cNvPr id="7" name="TextBox 6"/>
          <p:cNvSpPr txBox="1"/>
          <p:nvPr/>
        </p:nvSpPr>
        <p:spPr>
          <a:xfrm>
            <a:off x="6019800" y="5943600"/>
            <a:ext cx="3124200" cy="184666"/>
          </a:xfrm>
          <a:prstGeom prst="rect">
            <a:avLst/>
          </a:prstGeom>
          <a:noFill/>
        </p:spPr>
        <p:txBody>
          <a:bodyPr wrap="square" rtlCol="0">
            <a:spAutoFit/>
          </a:bodyPr>
          <a:lstStyle/>
          <a:p>
            <a:pPr algn="r"/>
            <a:r>
              <a:rPr lang="fr-BE" sz="600" dirty="0" smtClean="0"/>
              <a:t>Crédit photo: Catherine Paul</a:t>
            </a:r>
            <a:endParaRPr lang="fr-BE" sz="600" dirty="0"/>
          </a:p>
        </p:txBody>
      </p:sp>
      <p:pic>
        <p:nvPicPr>
          <p:cNvPr id="22530" name="Picture 2" descr="C:\Users\catherine\Pictures\2011-03_RDC\2011-04_Kanisa_23.JPG"/>
          <p:cNvPicPr>
            <a:picLocks noChangeAspect="1" noChangeArrowheads="1"/>
          </p:cNvPicPr>
          <p:nvPr/>
        </p:nvPicPr>
        <p:blipFill>
          <a:blip r:embed="rId3" cstate="print"/>
          <a:srcRect/>
          <a:stretch>
            <a:fillRect/>
          </a:stretch>
        </p:blipFill>
        <p:spPr bwMode="auto">
          <a:xfrm>
            <a:off x="4572000" y="2895600"/>
            <a:ext cx="4551680" cy="304393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Observations et enseignements</a:t>
            </a:r>
            <a:br>
              <a:rPr lang="fr-BE" dirty="0" smtClean="0"/>
            </a:br>
            <a:r>
              <a:rPr lang="fr-BE" dirty="0" smtClean="0"/>
              <a:t>émergents (5)</a:t>
            </a:r>
            <a:endParaRPr lang="fr-BE" dirty="0"/>
          </a:p>
        </p:txBody>
      </p:sp>
      <p:sp>
        <p:nvSpPr>
          <p:cNvPr id="3" name="Content Placeholder 2"/>
          <p:cNvSpPr>
            <a:spLocks noGrp="1"/>
          </p:cNvSpPr>
          <p:nvPr>
            <p:ph idx="1"/>
          </p:nvPr>
        </p:nvSpPr>
        <p:spPr>
          <a:xfrm>
            <a:off x="457200" y="1752600"/>
            <a:ext cx="7924800" cy="914400"/>
          </a:xfrm>
        </p:spPr>
        <p:txBody>
          <a:bodyPr/>
          <a:lstStyle/>
          <a:p>
            <a:r>
              <a:rPr lang="fr-BE" dirty="0" smtClean="0"/>
              <a:t>Les interventions de l’AMCC peuvent chercher à </a:t>
            </a:r>
            <a:br>
              <a:rPr lang="fr-BE" dirty="0" smtClean="0"/>
            </a:br>
            <a:r>
              <a:rPr lang="fr-BE" dirty="0" smtClean="0"/>
              <a:t>créer des </a:t>
            </a:r>
            <a:r>
              <a:rPr lang="fr-BE" b="1" dirty="0" smtClean="0"/>
              <a:t>synergies avec d’autres initiatives</a:t>
            </a:r>
          </a:p>
        </p:txBody>
      </p:sp>
      <p:sp>
        <p:nvSpPr>
          <p:cNvPr id="4" name="Slide Number Placeholder 3"/>
          <p:cNvSpPr>
            <a:spLocks noGrp="1"/>
          </p:cNvSpPr>
          <p:nvPr>
            <p:ph type="sldNum" sz="quarter" idx="12"/>
          </p:nvPr>
        </p:nvSpPr>
        <p:spPr/>
        <p:txBody>
          <a:bodyPr/>
          <a:lstStyle/>
          <a:p>
            <a:pPr>
              <a:defRPr/>
            </a:pPr>
            <a:fld id="{8CB83CC7-E959-4ED5-AE49-2C276D17BE45}" type="slidenum">
              <a:rPr lang="en-US" smtClean="0"/>
              <a:pPr>
                <a:defRPr/>
              </a:pPr>
              <a:t>9</a:t>
            </a:fld>
            <a:endParaRPr lang="en-US" dirty="0"/>
          </a:p>
        </p:txBody>
      </p:sp>
      <p:sp>
        <p:nvSpPr>
          <p:cNvPr id="6" name="Content Placeholder 2"/>
          <p:cNvSpPr txBox="1">
            <a:spLocks/>
          </p:cNvSpPr>
          <p:nvPr/>
        </p:nvSpPr>
        <p:spPr bwMode="auto">
          <a:xfrm>
            <a:off x="457200" y="2667000"/>
            <a:ext cx="4038600" cy="3657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lang="fr-BE" sz="2200" kern="0" dirty="0" smtClean="0">
                <a:latin typeface="+mn-lt"/>
              </a:rPr>
              <a:t>Processus de préparation à la REDD</a:t>
            </a:r>
            <a:endParaRPr kumimoji="0" lang="fr-BE" sz="2000" b="0" i="1" u="none" strike="noStrike" kern="0" cap="none" spc="0" normalizeH="0" baseline="0" noProof="0" dirty="0" smtClean="0">
              <a:ln>
                <a:noFill/>
              </a:ln>
              <a:solidFill>
                <a:schemeClr val="tx1"/>
              </a:solidFill>
              <a:effectLst/>
              <a:uLnTx/>
              <a:uFillTx/>
              <a:latin typeface="+mn-lt"/>
            </a:endParaRPr>
          </a:p>
          <a:p>
            <a:pPr marL="628650" marR="0" lvl="1" indent="-285750" algn="l" defTabSz="914400" rtl="0" eaLnBrk="0" fontAlgn="base" latinLnBrk="0" hangingPunct="0">
              <a:lnSpc>
                <a:spcPct val="100000"/>
              </a:lnSpc>
              <a:spcBef>
                <a:spcPct val="20000"/>
              </a:spcBef>
              <a:spcAft>
                <a:spcPct val="0"/>
              </a:spcAft>
              <a:buClrTx/>
              <a:buSzTx/>
              <a:buFontTx/>
              <a:buChar char="–"/>
              <a:tabLst/>
              <a:defRPr/>
            </a:pPr>
            <a:r>
              <a:rPr kumimoji="0" lang="fr-BE" sz="2200" b="0" i="0" u="none" strike="noStrike" kern="0" cap="none" spc="0" normalizeH="0" baseline="0" noProof="0" dirty="0" smtClean="0">
                <a:ln>
                  <a:noFill/>
                </a:ln>
                <a:solidFill>
                  <a:schemeClr val="tx1"/>
                </a:solidFill>
                <a:effectLst/>
                <a:uLnTx/>
                <a:uFillTx/>
                <a:latin typeface="+mn-lt"/>
              </a:rPr>
              <a:t>Processus FLEGT</a:t>
            </a:r>
          </a:p>
          <a:p>
            <a:pPr marL="628650" lvl="1" indent="-285750" eaLnBrk="0" hangingPunct="0">
              <a:spcBef>
                <a:spcPct val="20000"/>
              </a:spcBef>
              <a:buFontTx/>
              <a:buChar char="–"/>
              <a:defRPr/>
            </a:pPr>
            <a:r>
              <a:rPr lang="fr-BE" sz="2200" dirty="0" smtClean="0"/>
              <a:t>Programmes forestiers nationaux</a:t>
            </a:r>
          </a:p>
          <a:p>
            <a:pPr marL="628650" lvl="1" indent="-285750" eaLnBrk="0" hangingPunct="0">
              <a:spcBef>
                <a:spcPct val="20000"/>
              </a:spcBef>
              <a:buFontTx/>
              <a:buChar char="–"/>
              <a:defRPr/>
            </a:pPr>
            <a:r>
              <a:rPr lang="fr-BE" sz="2200" dirty="0" smtClean="0"/>
              <a:t>Interventions d’autres donateurs</a:t>
            </a:r>
            <a:endParaRPr kumimoji="0" lang="fr-BE" sz="2200" b="0" i="1" u="none" strike="noStrike" kern="0" cap="none" spc="0" normalizeH="0" baseline="0" noProof="0" dirty="0" smtClean="0">
              <a:ln>
                <a:noFill/>
              </a:ln>
              <a:solidFill>
                <a:schemeClr val="tx1"/>
              </a:solidFill>
              <a:effectLst/>
              <a:uLnTx/>
              <a:uFillTx/>
              <a:latin typeface="+mn-lt"/>
            </a:endParaRPr>
          </a:p>
        </p:txBody>
      </p:sp>
      <p:sp>
        <p:nvSpPr>
          <p:cNvPr id="7" name="TextBox 6"/>
          <p:cNvSpPr txBox="1"/>
          <p:nvPr/>
        </p:nvSpPr>
        <p:spPr>
          <a:xfrm>
            <a:off x="6019800" y="5791200"/>
            <a:ext cx="3124200" cy="184666"/>
          </a:xfrm>
          <a:prstGeom prst="rect">
            <a:avLst/>
          </a:prstGeom>
          <a:noFill/>
        </p:spPr>
        <p:txBody>
          <a:bodyPr wrap="square" rtlCol="0">
            <a:spAutoFit/>
          </a:bodyPr>
          <a:lstStyle/>
          <a:p>
            <a:pPr algn="r"/>
            <a:r>
              <a:rPr lang="fr-BE" sz="600" dirty="0" smtClean="0"/>
              <a:t>Crédit photo: Catherine Paul</a:t>
            </a:r>
            <a:endParaRPr lang="fr-BE" sz="600" dirty="0"/>
          </a:p>
        </p:txBody>
      </p:sp>
      <p:pic>
        <p:nvPicPr>
          <p:cNvPr id="23554" name="Picture 2" descr="C:\Users\catherine\Pictures\2011-03_RDC\2011-03_Bombo Lumene_91.JPG"/>
          <p:cNvPicPr>
            <a:picLocks noChangeAspect="1" noChangeArrowheads="1"/>
          </p:cNvPicPr>
          <p:nvPr/>
        </p:nvPicPr>
        <p:blipFill>
          <a:blip r:embed="rId3" cstate="print"/>
          <a:srcRect/>
          <a:stretch>
            <a:fillRect/>
          </a:stretch>
        </p:blipFill>
        <p:spPr bwMode="auto">
          <a:xfrm>
            <a:off x="4592320" y="2743200"/>
            <a:ext cx="4551680" cy="30439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00000"/>
        </a:dk2>
        <a:lt2>
          <a:srgbClr val="808080"/>
        </a:lt2>
        <a:accent1>
          <a:srgbClr val="0083A9"/>
        </a:accent1>
        <a:accent2>
          <a:srgbClr val="333399"/>
        </a:accent2>
        <a:accent3>
          <a:srgbClr val="FFFFFF"/>
        </a:accent3>
        <a:accent4>
          <a:srgbClr val="000000"/>
        </a:accent4>
        <a:accent5>
          <a:srgbClr val="AAC1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14">
        <a:dk1>
          <a:srgbClr val="000000"/>
        </a:dk1>
        <a:lt1>
          <a:srgbClr val="FFFFFF"/>
        </a:lt1>
        <a:dk2>
          <a:srgbClr val="FFFFFF"/>
        </a:dk2>
        <a:lt2>
          <a:srgbClr val="7E8083"/>
        </a:lt2>
        <a:accent1>
          <a:srgbClr val="0083A9"/>
        </a:accent1>
        <a:accent2>
          <a:srgbClr val="669900"/>
        </a:accent2>
        <a:accent3>
          <a:srgbClr val="FFFFFF"/>
        </a:accent3>
        <a:accent4>
          <a:srgbClr val="000000"/>
        </a:accent4>
        <a:accent5>
          <a:srgbClr val="AAC1D1"/>
        </a:accent5>
        <a:accent6>
          <a:srgbClr val="5C8A00"/>
        </a:accent6>
        <a:hlink>
          <a:srgbClr val="990000"/>
        </a:hlink>
        <a:folHlink>
          <a:srgbClr val="FFE77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024CA4CA992ED49B8B6C5E385BAC72F" ma:contentTypeVersion="0" ma:contentTypeDescription="Create a new document." ma:contentTypeScope="" ma:versionID="77384dca7ecd43f6b42e58d7fa3f878a">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69010EE-8001-4B8A-B7F4-126D835E927D}">
  <ds:schemaRefs>
    <ds:schemaRef ds:uri="http://schemas.microsoft.com/office/2006/documentManagement/types"/>
    <ds:schemaRef ds:uri="http://schemas.openxmlformats.org/package/2006/metadata/core-properties"/>
    <ds:schemaRef ds:uri="http://purl.org/dc/terms/"/>
    <ds:schemaRef ds:uri="http://www.w3.org/XML/1998/namespace"/>
    <ds:schemaRef ds:uri="http://purl.org/dc/elements/1.1/"/>
    <ds:schemaRef ds:uri="http://purl.org/dc/dcmitype/"/>
    <ds:schemaRef ds:uri="http://schemas.microsoft.com/office/2006/metadata/properties"/>
  </ds:schemaRefs>
</ds:datastoreItem>
</file>

<file path=customXml/itemProps2.xml><?xml version="1.0" encoding="utf-8"?>
<ds:datastoreItem xmlns:ds="http://schemas.openxmlformats.org/officeDocument/2006/customXml" ds:itemID="{ACF04065-08E8-4AA6-8883-B37E76055BB6}">
  <ds:schemaRefs>
    <ds:schemaRef ds:uri="http://schemas.microsoft.com/sharepoint/v3/contenttype/forms"/>
  </ds:schemaRefs>
</ds:datastoreItem>
</file>

<file path=customXml/itemProps3.xml><?xml version="1.0" encoding="utf-8"?>
<ds:datastoreItem xmlns:ds="http://schemas.openxmlformats.org/officeDocument/2006/customXml" ds:itemID="{3324553E-9FCF-4094-962A-481CDE90F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2048</TotalTime>
  <Words>1642</Words>
  <Application>Microsoft Office PowerPoint</Application>
  <PresentationFormat>On-screen Show (4:3)</PresentationFormat>
  <Paragraphs>160</Paragraphs>
  <Slides>11</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Acrobat Document</vt:lpstr>
      <vt:lpstr>Présentation thématique: “Faire face au changement climatique par des mesures d'adaptation et d'atténuation dans le secteur forestier”  Catherine PAUL Expert technique, Facilité d’appui de l’AMCC</vt:lpstr>
      <vt:lpstr>Introduction</vt:lpstr>
      <vt:lpstr>Aperçu de l’expérience de l’AMCC dans le secteur forestier (1)</vt:lpstr>
      <vt:lpstr>Aperçu de l’expérience de l’AMCC dans le secteur forestier (2)</vt:lpstr>
      <vt:lpstr>Observations et enseignements émergents (1)</vt:lpstr>
      <vt:lpstr>Observations et enseignements émergents (2)</vt:lpstr>
      <vt:lpstr>Observations et enseignements émergents (3)</vt:lpstr>
      <vt:lpstr>Observations et enseignements émergents (4)</vt:lpstr>
      <vt:lpstr>Observations et enseignements émergents (5)</vt:lpstr>
      <vt:lpstr>Observations et enseignements émergents (6)</vt:lpstr>
      <vt:lpstr>Groupes de travail</vt:lpstr>
    </vt:vector>
  </TitlesOfParts>
  <Company>MWH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MWH Global, Inc.</dc:creator>
  <cp:lastModifiedBy>Catherine</cp:lastModifiedBy>
  <cp:revision>261</cp:revision>
  <dcterms:created xsi:type="dcterms:W3CDTF">2012-09-04T07:57:12Z</dcterms:created>
  <dcterms:modified xsi:type="dcterms:W3CDTF">2012-09-26T08:01:18Z</dcterms:modified>
</cp:coreProperties>
</file>