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8" r:id="rId5"/>
    <p:sldId id="291" r:id="rId6"/>
    <p:sldId id="320" r:id="rId7"/>
    <p:sldId id="321" r:id="rId8"/>
    <p:sldId id="301" r:id="rId9"/>
    <p:sldId id="298" r:id="rId10"/>
    <p:sldId id="300" r:id="rId11"/>
    <p:sldId id="273" r:id="rId12"/>
    <p:sldId id="307" r:id="rId13"/>
    <p:sldId id="285" r:id="rId14"/>
    <p:sldId id="317" r:id="rId15"/>
    <p:sldId id="308" r:id="rId16"/>
    <p:sldId id="312" r:id="rId17"/>
    <p:sldId id="310" r:id="rId18"/>
    <p:sldId id="313" r:id="rId19"/>
    <p:sldId id="274" r:id="rId20"/>
    <p:sldId id="286" r:id="rId21"/>
    <p:sldId id="314" r:id="rId22"/>
    <p:sldId id="315" r:id="rId23"/>
    <p:sldId id="318" r:id="rId24"/>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ie De Coninck" initials="" lastIdx="1" clrIdx="0"/>
  <p:cmAuthor id="1"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061"/>
    <a:srgbClr val="114B5C"/>
    <a:srgbClr val="053654"/>
    <a:srgbClr val="006699"/>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71619" autoAdjust="0"/>
  </p:normalViewPr>
  <p:slideViewPr>
    <p:cSldViewPr>
      <p:cViewPr varScale="1">
        <p:scale>
          <a:sx n="47" d="100"/>
          <a:sy n="47" d="100"/>
        </p:scale>
        <p:origin x="-1962" y="-102"/>
      </p:cViewPr>
      <p:guideLst>
        <p:guide orient="horz" pos="2400"/>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48" y="564"/>
      </p:cViewPr>
      <p:guideLst>
        <p:guide orient="horz" pos="3107"/>
        <p:guide pos="212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tx>
        <c:rich>
          <a:bodyPr/>
          <a:lstStyle/>
          <a:p>
            <a:pPr>
              <a:defRPr lang="en-GB"/>
            </a:pPr>
            <a:r>
              <a:rPr lang="en-GB"/>
              <a:t>Funding of Climate Actions</a:t>
            </a:r>
          </a:p>
        </c:rich>
      </c:tx>
    </c:title>
    <c:plotArea>
      <c:layout/>
      <c:barChart>
        <c:barDir val="col"/>
        <c:grouping val="percentStacked"/>
        <c:ser>
          <c:idx val="0"/>
          <c:order val="0"/>
          <c:tx>
            <c:strRef>
              <c:f>Sheet1!$C$7</c:f>
              <c:strCache>
                <c:ptCount val="1"/>
                <c:pt idx="0">
                  <c:v>GoB – Non Development</c:v>
                </c:pt>
              </c:strCache>
            </c:strRef>
          </c:tx>
          <c:spPr>
            <a:solidFill>
              <a:schemeClr val="bg2">
                <a:lumMod val="50000"/>
              </a:schemeClr>
            </a:solidFill>
          </c:spPr>
          <c:cat>
            <c:strRef>
              <c:f>Sheet1!$D$6:$F$6</c:f>
              <c:strCache>
                <c:ptCount val="3"/>
                <c:pt idx="0">
                  <c:v>2009/10 %</c:v>
                </c:pt>
                <c:pt idx="1">
                  <c:v>2010/11 %</c:v>
                </c:pt>
                <c:pt idx="2">
                  <c:v>2011/12 %</c:v>
                </c:pt>
              </c:strCache>
            </c:strRef>
          </c:cat>
          <c:val>
            <c:numRef>
              <c:f>Sheet1!$D$7:$F$7</c:f>
              <c:numCache>
                <c:formatCode>0.00%</c:formatCode>
                <c:ptCount val="3"/>
                <c:pt idx="0">
                  <c:v>0.38600000000000112</c:v>
                </c:pt>
                <c:pt idx="1">
                  <c:v>0.38900000000000112</c:v>
                </c:pt>
                <c:pt idx="2">
                  <c:v>0.39000000000000112</c:v>
                </c:pt>
              </c:numCache>
            </c:numRef>
          </c:val>
        </c:ser>
        <c:ser>
          <c:idx val="1"/>
          <c:order val="1"/>
          <c:tx>
            <c:strRef>
              <c:f>Sheet1!$C$8</c:f>
              <c:strCache>
                <c:ptCount val="1"/>
                <c:pt idx="0">
                  <c:v>GoB – ADP</c:v>
                </c:pt>
              </c:strCache>
            </c:strRef>
          </c:tx>
          <c:spPr>
            <a:solidFill>
              <a:schemeClr val="accent3">
                <a:lumMod val="60000"/>
                <a:lumOff val="40000"/>
              </a:schemeClr>
            </a:solidFill>
          </c:spPr>
          <c:cat>
            <c:strRef>
              <c:f>Sheet1!$D$6:$F$6</c:f>
              <c:strCache>
                <c:ptCount val="3"/>
                <c:pt idx="0">
                  <c:v>2009/10 %</c:v>
                </c:pt>
                <c:pt idx="1">
                  <c:v>2010/11 %</c:v>
                </c:pt>
                <c:pt idx="2">
                  <c:v>2011/12 %</c:v>
                </c:pt>
              </c:strCache>
            </c:strRef>
          </c:cat>
          <c:val>
            <c:numRef>
              <c:f>Sheet1!$D$8:$F$8</c:f>
              <c:numCache>
                <c:formatCode>0.00%</c:formatCode>
                <c:ptCount val="3"/>
                <c:pt idx="0">
                  <c:v>0.38000000000000111</c:v>
                </c:pt>
                <c:pt idx="1">
                  <c:v>0.38600000000000112</c:v>
                </c:pt>
                <c:pt idx="2">
                  <c:v>0.38600000000000112</c:v>
                </c:pt>
              </c:numCache>
            </c:numRef>
          </c:val>
        </c:ser>
        <c:ser>
          <c:idx val="2"/>
          <c:order val="2"/>
          <c:tx>
            <c:strRef>
              <c:f>Sheet1!$C$9</c:f>
              <c:strCache>
                <c:ptCount val="1"/>
                <c:pt idx="0">
                  <c:v>Donor – Loans</c:v>
                </c:pt>
              </c:strCache>
            </c:strRef>
          </c:tx>
          <c:spPr>
            <a:solidFill>
              <a:schemeClr val="accent5">
                <a:lumMod val="75000"/>
              </a:schemeClr>
            </a:solidFill>
          </c:spPr>
          <c:cat>
            <c:strRef>
              <c:f>Sheet1!$D$6:$F$6</c:f>
              <c:strCache>
                <c:ptCount val="3"/>
                <c:pt idx="0">
                  <c:v>2009/10 %</c:v>
                </c:pt>
                <c:pt idx="1">
                  <c:v>2010/11 %</c:v>
                </c:pt>
                <c:pt idx="2">
                  <c:v>2011/12 %</c:v>
                </c:pt>
              </c:strCache>
            </c:strRef>
          </c:cat>
          <c:val>
            <c:numRef>
              <c:f>Sheet1!$D$9:$F$9</c:f>
              <c:numCache>
                <c:formatCode>0.00%</c:formatCode>
                <c:ptCount val="3"/>
                <c:pt idx="0">
                  <c:v>0.13500000000000001</c:v>
                </c:pt>
                <c:pt idx="1">
                  <c:v>0.14000000000000001</c:v>
                </c:pt>
                <c:pt idx="2">
                  <c:v>0.18500000000000005</c:v>
                </c:pt>
              </c:numCache>
            </c:numRef>
          </c:val>
        </c:ser>
        <c:ser>
          <c:idx val="3"/>
          <c:order val="3"/>
          <c:tx>
            <c:strRef>
              <c:f>Sheet1!$C$10</c:f>
              <c:strCache>
                <c:ptCount val="1"/>
                <c:pt idx="0">
                  <c:v>Donor – Grants</c:v>
                </c:pt>
              </c:strCache>
            </c:strRef>
          </c:tx>
          <c:spPr>
            <a:solidFill>
              <a:schemeClr val="accent2"/>
            </a:solidFill>
          </c:spPr>
          <c:cat>
            <c:strRef>
              <c:f>Sheet1!$D$6:$F$6</c:f>
              <c:strCache>
                <c:ptCount val="3"/>
                <c:pt idx="0">
                  <c:v>2009/10 %</c:v>
                </c:pt>
                <c:pt idx="1">
                  <c:v>2010/11 %</c:v>
                </c:pt>
                <c:pt idx="2">
                  <c:v>2011/12 %</c:v>
                </c:pt>
              </c:strCache>
            </c:strRef>
          </c:cat>
          <c:val>
            <c:numRef>
              <c:f>Sheet1!$D$10:$F$10</c:f>
              <c:numCache>
                <c:formatCode>0.00%</c:formatCode>
                <c:ptCount val="3"/>
                <c:pt idx="0">
                  <c:v>9.9000000000000227E-2</c:v>
                </c:pt>
                <c:pt idx="1">
                  <c:v>8.5000000000000034E-2</c:v>
                </c:pt>
                <c:pt idx="2">
                  <c:v>3.800000000000011E-2</c:v>
                </c:pt>
              </c:numCache>
            </c:numRef>
          </c:val>
        </c:ser>
        <c:overlap val="100"/>
        <c:axId val="99420416"/>
        <c:axId val="99434496"/>
      </c:barChart>
      <c:catAx>
        <c:axId val="99420416"/>
        <c:scaling>
          <c:orientation val="minMax"/>
        </c:scaling>
        <c:axPos val="b"/>
        <c:tickLblPos val="nextTo"/>
        <c:txPr>
          <a:bodyPr/>
          <a:lstStyle/>
          <a:p>
            <a:pPr>
              <a:defRPr lang="en-GB"/>
            </a:pPr>
            <a:endParaRPr lang="en-US"/>
          </a:p>
        </c:txPr>
        <c:crossAx val="99434496"/>
        <c:crosses val="autoZero"/>
        <c:auto val="1"/>
        <c:lblAlgn val="ctr"/>
        <c:lblOffset val="100"/>
      </c:catAx>
      <c:valAx>
        <c:axId val="99434496"/>
        <c:scaling>
          <c:orientation val="minMax"/>
        </c:scaling>
        <c:axPos val="l"/>
        <c:majorGridlines/>
        <c:numFmt formatCode="0%" sourceLinked="1"/>
        <c:tickLblPos val="nextTo"/>
        <c:txPr>
          <a:bodyPr/>
          <a:lstStyle/>
          <a:p>
            <a:pPr>
              <a:defRPr lang="en-GB"/>
            </a:pPr>
            <a:endParaRPr lang="en-US"/>
          </a:p>
        </c:txPr>
        <c:crossAx val="99420416"/>
        <c:crosses val="autoZero"/>
        <c:crossBetween val="between"/>
      </c:valAx>
    </c:plotArea>
    <c:legend>
      <c:legendPos val="r"/>
      <c:txPr>
        <a:bodyPr/>
        <a:lstStyle/>
        <a:p>
          <a:pPr>
            <a:defRPr lang="en-GB"/>
          </a:pPr>
          <a:endParaRPr lang="en-US"/>
        </a:p>
      </c:txPr>
    </c:legend>
    <c:plotVisOnly val="1"/>
    <c:dispBlanksAs val="gap"/>
  </c:chart>
  <c:externalData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2-03-01T12:16:27.369" idx="1">
    <p:pos x="10" y="10"/>
    <p:text>skip quickly just describing the diversity of institutions involved in climate change for diverse range of work and coordination is a challenging task and yet to be properly mapped out.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C8A6D-46B6-9649-967D-26C636D5E2C2}"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7C6CA694-2B9C-C848-9546-B597DC3F6430}">
      <dgm:prSet phldrT="[Text]"/>
      <dgm:spPr/>
      <dgm:t>
        <a:bodyPr/>
        <a:lstStyle/>
        <a:p>
          <a:r>
            <a:rPr lang="en-US" dirty="0" smtClean="0"/>
            <a:t>Sector Budget Support</a:t>
          </a:r>
          <a:endParaRPr lang="en-US" dirty="0"/>
        </a:p>
      </dgm:t>
    </dgm:pt>
    <dgm:pt modelId="{784C6263-95B2-1E4F-B61C-9FA21A835B16}" type="parTrans" cxnId="{31D32471-0C89-6141-8F11-E9AE8F79425C}">
      <dgm:prSet/>
      <dgm:spPr/>
      <dgm:t>
        <a:bodyPr/>
        <a:lstStyle/>
        <a:p>
          <a:endParaRPr lang="en-US"/>
        </a:p>
      </dgm:t>
    </dgm:pt>
    <dgm:pt modelId="{FCBC547C-8C5B-0F48-B110-1274717B829C}" type="sibTrans" cxnId="{31D32471-0C89-6141-8F11-E9AE8F79425C}">
      <dgm:prSet/>
      <dgm:spPr/>
      <dgm:t>
        <a:bodyPr/>
        <a:lstStyle/>
        <a:p>
          <a:endParaRPr lang="en-US"/>
        </a:p>
      </dgm:t>
    </dgm:pt>
    <dgm:pt modelId="{1A3C6E30-B923-9A48-8723-D1350F93AD0F}">
      <dgm:prSet phldrT="[Text]"/>
      <dgm:spPr/>
      <dgm:t>
        <a:bodyPr/>
        <a:lstStyle/>
        <a:p>
          <a:r>
            <a:rPr lang="en-US" dirty="0" smtClean="0"/>
            <a:t>Project Approach - </a:t>
          </a:r>
          <a:endParaRPr lang="en-US" dirty="0"/>
        </a:p>
      </dgm:t>
    </dgm:pt>
    <dgm:pt modelId="{E4935C0B-B49F-804C-B086-3891AFCB0626}" type="parTrans" cxnId="{6D63C7A6-8F11-D149-A8EF-57639D855069}">
      <dgm:prSet/>
      <dgm:spPr/>
      <dgm:t>
        <a:bodyPr/>
        <a:lstStyle/>
        <a:p>
          <a:endParaRPr lang="en-US"/>
        </a:p>
      </dgm:t>
    </dgm:pt>
    <dgm:pt modelId="{03D95704-9277-D64F-887C-8B85A8D61338}" type="sibTrans" cxnId="{6D63C7A6-8F11-D149-A8EF-57639D855069}">
      <dgm:prSet/>
      <dgm:spPr/>
      <dgm:t>
        <a:bodyPr/>
        <a:lstStyle/>
        <a:p>
          <a:endParaRPr lang="en-US"/>
        </a:p>
      </dgm:t>
    </dgm:pt>
    <dgm:pt modelId="{AF462CEF-66C6-1447-A3AD-46B9A055767A}">
      <dgm:prSet/>
      <dgm:spPr/>
      <dgm:t>
        <a:bodyPr/>
        <a:lstStyle/>
        <a:p>
          <a:r>
            <a:rPr lang="en-US" dirty="0" smtClean="0"/>
            <a:t>General Budget Support</a:t>
          </a:r>
          <a:endParaRPr lang="en-US" dirty="0"/>
        </a:p>
      </dgm:t>
    </dgm:pt>
    <dgm:pt modelId="{7A97B9F1-3A6E-5E41-B692-357F8D5E7B14}" type="parTrans" cxnId="{2DE484FC-51C7-DF4A-BE95-3AC5B9BFC6F9}">
      <dgm:prSet/>
      <dgm:spPr/>
      <dgm:t>
        <a:bodyPr/>
        <a:lstStyle/>
        <a:p>
          <a:endParaRPr lang="en-US"/>
        </a:p>
      </dgm:t>
    </dgm:pt>
    <dgm:pt modelId="{5D784D8D-42E7-6649-8303-81C3AD4CF53A}" type="sibTrans" cxnId="{2DE484FC-51C7-DF4A-BE95-3AC5B9BFC6F9}">
      <dgm:prSet/>
      <dgm:spPr/>
      <dgm:t>
        <a:bodyPr/>
        <a:lstStyle/>
        <a:p>
          <a:endParaRPr lang="en-US"/>
        </a:p>
      </dgm:t>
    </dgm:pt>
    <dgm:pt modelId="{DCDFA0F2-12CF-1646-AA2C-7599EAE088B8}">
      <dgm:prSet/>
      <dgm:spPr/>
      <dgm:t>
        <a:bodyPr/>
        <a:lstStyle/>
        <a:p>
          <a:r>
            <a:rPr lang="en-US" dirty="0" smtClean="0"/>
            <a:t>Sector Project Support</a:t>
          </a:r>
          <a:endParaRPr lang="en-US" dirty="0"/>
        </a:p>
      </dgm:t>
    </dgm:pt>
    <dgm:pt modelId="{059AE9B3-3487-374B-8A9C-4E0CA311A1A3}" type="parTrans" cxnId="{3D80577D-A1A6-B844-A72F-6E6CA60B092B}">
      <dgm:prSet/>
      <dgm:spPr/>
      <dgm:t>
        <a:bodyPr/>
        <a:lstStyle/>
        <a:p>
          <a:endParaRPr lang="en-US"/>
        </a:p>
      </dgm:t>
    </dgm:pt>
    <dgm:pt modelId="{A00EFA1B-66D2-254E-A2A7-3F630ED47462}" type="sibTrans" cxnId="{3D80577D-A1A6-B844-A72F-6E6CA60B092B}">
      <dgm:prSet/>
      <dgm:spPr/>
      <dgm:t>
        <a:bodyPr/>
        <a:lstStyle/>
        <a:p>
          <a:endParaRPr lang="en-US"/>
        </a:p>
      </dgm:t>
    </dgm:pt>
    <dgm:pt modelId="{7C3DC180-FE65-C943-B2D5-EFF12167C813}" type="pres">
      <dgm:prSet presAssocID="{18CC8A6D-46B6-9649-967D-26C636D5E2C2}" presName="Name0" presStyleCnt="0">
        <dgm:presLayoutVars>
          <dgm:dir/>
          <dgm:resizeHandles val="exact"/>
        </dgm:presLayoutVars>
      </dgm:prSet>
      <dgm:spPr/>
      <dgm:t>
        <a:bodyPr/>
        <a:lstStyle/>
        <a:p>
          <a:endParaRPr lang="en-US"/>
        </a:p>
      </dgm:t>
    </dgm:pt>
    <dgm:pt modelId="{14E1E017-4F44-604F-B0E3-6B15D1CC8D33}" type="pres">
      <dgm:prSet presAssocID="{AF462CEF-66C6-1447-A3AD-46B9A055767A}" presName="node" presStyleLbl="node1" presStyleIdx="0" presStyleCnt="4" custScaleY="192876" custLinFactNeighborX="16488" custLinFactNeighborY="-7418">
        <dgm:presLayoutVars>
          <dgm:bulletEnabled val="1"/>
        </dgm:presLayoutVars>
      </dgm:prSet>
      <dgm:spPr/>
      <dgm:t>
        <a:bodyPr/>
        <a:lstStyle/>
        <a:p>
          <a:endParaRPr lang="en-US"/>
        </a:p>
      </dgm:t>
    </dgm:pt>
    <dgm:pt modelId="{B9CD644A-973F-234D-A815-6246CF5BCF35}" type="pres">
      <dgm:prSet presAssocID="{5D784D8D-42E7-6649-8303-81C3AD4CF53A}" presName="sibTrans" presStyleLbl="sibTrans2D1" presStyleIdx="0" presStyleCnt="3"/>
      <dgm:spPr/>
      <dgm:t>
        <a:bodyPr/>
        <a:lstStyle/>
        <a:p>
          <a:endParaRPr lang="en-US"/>
        </a:p>
      </dgm:t>
    </dgm:pt>
    <dgm:pt modelId="{93417BBF-045F-D348-84F5-D448B624CA05}" type="pres">
      <dgm:prSet presAssocID="{5D784D8D-42E7-6649-8303-81C3AD4CF53A}" presName="connectorText" presStyleLbl="sibTrans2D1" presStyleIdx="0" presStyleCnt="3"/>
      <dgm:spPr/>
      <dgm:t>
        <a:bodyPr/>
        <a:lstStyle/>
        <a:p>
          <a:endParaRPr lang="en-US"/>
        </a:p>
      </dgm:t>
    </dgm:pt>
    <dgm:pt modelId="{228A0F23-C78E-7A46-97F9-824467957C1C}" type="pres">
      <dgm:prSet presAssocID="{DCDFA0F2-12CF-1646-AA2C-7599EAE088B8}" presName="node" presStyleLbl="node1" presStyleIdx="1" presStyleCnt="4" custScaleY="192878" custLinFactNeighborX="11439" custLinFactNeighborY="-7419">
        <dgm:presLayoutVars>
          <dgm:bulletEnabled val="1"/>
        </dgm:presLayoutVars>
      </dgm:prSet>
      <dgm:spPr/>
      <dgm:t>
        <a:bodyPr/>
        <a:lstStyle/>
        <a:p>
          <a:endParaRPr lang="en-US"/>
        </a:p>
      </dgm:t>
    </dgm:pt>
    <dgm:pt modelId="{3DB836D4-F4BE-1E4C-AA88-EDFAB14B7D22}" type="pres">
      <dgm:prSet presAssocID="{A00EFA1B-66D2-254E-A2A7-3F630ED47462}" presName="sibTrans" presStyleLbl="sibTrans2D1" presStyleIdx="1" presStyleCnt="3"/>
      <dgm:spPr/>
      <dgm:t>
        <a:bodyPr/>
        <a:lstStyle/>
        <a:p>
          <a:endParaRPr lang="en-US"/>
        </a:p>
      </dgm:t>
    </dgm:pt>
    <dgm:pt modelId="{597A45A8-DBC1-9140-8B67-DC87B13756E7}" type="pres">
      <dgm:prSet presAssocID="{A00EFA1B-66D2-254E-A2A7-3F630ED47462}" presName="connectorText" presStyleLbl="sibTrans2D1" presStyleIdx="1" presStyleCnt="3"/>
      <dgm:spPr/>
      <dgm:t>
        <a:bodyPr/>
        <a:lstStyle/>
        <a:p>
          <a:endParaRPr lang="en-US"/>
        </a:p>
      </dgm:t>
    </dgm:pt>
    <dgm:pt modelId="{FF6BE7F7-DB16-AC4E-8BE0-A9A3D7D9E86C}" type="pres">
      <dgm:prSet presAssocID="{7C6CA694-2B9C-C848-9546-B597DC3F6430}" presName="node" presStyleLbl="node1" presStyleIdx="2" presStyleCnt="4" custScaleY="192876">
        <dgm:presLayoutVars>
          <dgm:bulletEnabled val="1"/>
        </dgm:presLayoutVars>
      </dgm:prSet>
      <dgm:spPr/>
      <dgm:t>
        <a:bodyPr/>
        <a:lstStyle/>
        <a:p>
          <a:endParaRPr lang="en-US"/>
        </a:p>
      </dgm:t>
    </dgm:pt>
    <dgm:pt modelId="{350FDA8B-9575-364F-8273-D7A83553357F}" type="pres">
      <dgm:prSet presAssocID="{FCBC547C-8C5B-0F48-B110-1274717B829C}" presName="sibTrans" presStyleLbl="sibTrans2D1" presStyleIdx="2" presStyleCnt="3"/>
      <dgm:spPr/>
      <dgm:t>
        <a:bodyPr/>
        <a:lstStyle/>
        <a:p>
          <a:endParaRPr lang="en-US"/>
        </a:p>
      </dgm:t>
    </dgm:pt>
    <dgm:pt modelId="{EEC8FAAA-BB59-944F-A397-692564EDC45A}" type="pres">
      <dgm:prSet presAssocID="{FCBC547C-8C5B-0F48-B110-1274717B829C}" presName="connectorText" presStyleLbl="sibTrans2D1" presStyleIdx="2" presStyleCnt="3"/>
      <dgm:spPr/>
      <dgm:t>
        <a:bodyPr/>
        <a:lstStyle/>
        <a:p>
          <a:endParaRPr lang="en-US"/>
        </a:p>
      </dgm:t>
    </dgm:pt>
    <dgm:pt modelId="{F3709391-9734-1443-985D-727AB7A70A77}" type="pres">
      <dgm:prSet presAssocID="{1A3C6E30-B923-9A48-8723-D1350F93AD0F}" presName="node" presStyleLbl="node1" presStyleIdx="3" presStyleCnt="4" custScaleY="192876">
        <dgm:presLayoutVars>
          <dgm:bulletEnabled val="1"/>
        </dgm:presLayoutVars>
      </dgm:prSet>
      <dgm:spPr/>
      <dgm:t>
        <a:bodyPr/>
        <a:lstStyle/>
        <a:p>
          <a:endParaRPr lang="en-US"/>
        </a:p>
      </dgm:t>
    </dgm:pt>
  </dgm:ptLst>
  <dgm:cxnLst>
    <dgm:cxn modelId="{2DE484FC-51C7-DF4A-BE95-3AC5B9BFC6F9}" srcId="{18CC8A6D-46B6-9649-967D-26C636D5E2C2}" destId="{AF462CEF-66C6-1447-A3AD-46B9A055767A}" srcOrd="0" destOrd="0" parTransId="{7A97B9F1-3A6E-5E41-B692-357F8D5E7B14}" sibTransId="{5D784D8D-42E7-6649-8303-81C3AD4CF53A}"/>
    <dgm:cxn modelId="{D28C75AA-CE42-C54B-8003-374E7CFAB075}" type="presOf" srcId="{5D784D8D-42E7-6649-8303-81C3AD4CF53A}" destId="{93417BBF-045F-D348-84F5-D448B624CA05}" srcOrd="1" destOrd="0" presId="urn:microsoft.com/office/officeart/2005/8/layout/process1"/>
    <dgm:cxn modelId="{867E7BE4-0989-3B49-BC60-07D843460765}" type="presOf" srcId="{A00EFA1B-66D2-254E-A2A7-3F630ED47462}" destId="{597A45A8-DBC1-9140-8B67-DC87B13756E7}" srcOrd="1" destOrd="0" presId="urn:microsoft.com/office/officeart/2005/8/layout/process1"/>
    <dgm:cxn modelId="{F988BAF4-3C86-B849-8E8F-260D71BD9A25}" type="presOf" srcId="{18CC8A6D-46B6-9649-967D-26C636D5E2C2}" destId="{7C3DC180-FE65-C943-B2D5-EFF12167C813}" srcOrd="0" destOrd="0" presId="urn:microsoft.com/office/officeart/2005/8/layout/process1"/>
    <dgm:cxn modelId="{4457F87A-8C3B-9243-A9B4-4B76DFE2BEF9}" type="presOf" srcId="{DCDFA0F2-12CF-1646-AA2C-7599EAE088B8}" destId="{228A0F23-C78E-7A46-97F9-824467957C1C}" srcOrd="0" destOrd="0" presId="urn:microsoft.com/office/officeart/2005/8/layout/process1"/>
    <dgm:cxn modelId="{C545F6D0-62A2-6C46-8A89-0764CFFE7379}" type="presOf" srcId="{AF462CEF-66C6-1447-A3AD-46B9A055767A}" destId="{14E1E017-4F44-604F-B0E3-6B15D1CC8D33}" srcOrd="0" destOrd="0" presId="urn:microsoft.com/office/officeart/2005/8/layout/process1"/>
    <dgm:cxn modelId="{3D80577D-A1A6-B844-A72F-6E6CA60B092B}" srcId="{18CC8A6D-46B6-9649-967D-26C636D5E2C2}" destId="{DCDFA0F2-12CF-1646-AA2C-7599EAE088B8}" srcOrd="1" destOrd="0" parTransId="{059AE9B3-3487-374B-8A9C-4E0CA311A1A3}" sibTransId="{A00EFA1B-66D2-254E-A2A7-3F630ED47462}"/>
    <dgm:cxn modelId="{31D32471-0C89-6141-8F11-E9AE8F79425C}" srcId="{18CC8A6D-46B6-9649-967D-26C636D5E2C2}" destId="{7C6CA694-2B9C-C848-9546-B597DC3F6430}" srcOrd="2" destOrd="0" parTransId="{784C6263-95B2-1E4F-B61C-9FA21A835B16}" sibTransId="{FCBC547C-8C5B-0F48-B110-1274717B829C}"/>
    <dgm:cxn modelId="{38D2D0E2-5D99-F045-A4AF-82555D68DB77}" type="presOf" srcId="{7C6CA694-2B9C-C848-9546-B597DC3F6430}" destId="{FF6BE7F7-DB16-AC4E-8BE0-A9A3D7D9E86C}" srcOrd="0" destOrd="0" presId="urn:microsoft.com/office/officeart/2005/8/layout/process1"/>
    <dgm:cxn modelId="{495157A7-6789-D341-8F5F-D02FC7667417}" type="presOf" srcId="{FCBC547C-8C5B-0F48-B110-1274717B829C}" destId="{EEC8FAAA-BB59-944F-A397-692564EDC45A}" srcOrd="1" destOrd="0" presId="urn:microsoft.com/office/officeart/2005/8/layout/process1"/>
    <dgm:cxn modelId="{6D63C7A6-8F11-D149-A8EF-57639D855069}" srcId="{18CC8A6D-46B6-9649-967D-26C636D5E2C2}" destId="{1A3C6E30-B923-9A48-8723-D1350F93AD0F}" srcOrd="3" destOrd="0" parTransId="{E4935C0B-B49F-804C-B086-3891AFCB0626}" sibTransId="{03D95704-9277-D64F-887C-8B85A8D61338}"/>
    <dgm:cxn modelId="{1C83DCBD-22DE-2E44-BE30-1E999E73ED72}" type="presOf" srcId="{1A3C6E30-B923-9A48-8723-D1350F93AD0F}" destId="{F3709391-9734-1443-985D-727AB7A70A77}" srcOrd="0" destOrd="0" presId="urn:microsoft.com/office/officeart/2005/8/layout/process1"/>
    <dgm:cxn modelId="{EDA23771-80D4-704A-A8BF-081BAF9B2AEE}" type="presOf" srcId="{5D784D8D-42E7-6649-8303-81C3AD4CF53A}" destId="{B9CD644A-973F-234D-A815-6246CF5BCF35}" srcOrd="0" destOrd="0" presId="urn:microsoft.com/office/officeart/2005/8/layout/process1"/>
    <dgm:cxn modelId="{AB08C822-F68F-6F4E-9FEF-C6DC2BCC6366}" type="presOf" srcId="{FCBC547C-8C5B-0F48-B110-1274717B829C}" destId="{350FDA8B-9575-364F-8273-D7A83553357F}" srcOrd="0" destOrd="0" presId="urn:microsoft.com/office/officeart/2005/8/layout/process1"/>
    <dgm:cxn modelId="{E8291228-54AB-3C46-BBB0-67F0655B697E}" type="presOf" srcId="{A00EFA1B-66D2-254E-A2A7-3F630ED47462}" destId="{3DB836D4-F4BE-1E4C-AA88-EDFAB14B7D22}" srcOrd="0" destOrd="0" presId="urn:microsoft.com/office/officeart/2005/8/layout/process1"/>
    <dgm:cxn modelId="{C7E02F2F-A039-434E-93A8-2E403B18724D}" type="presParOf" srcId="{7C3DC180-FE65-C943-B2D5-EFF12167C813}" destId="{14E1E017-4F44-604F-B0E3-6B15D1CC8D33}" srcOrd="0" destOrd="0" presId="urn:microsoft.com/office/officeart/2005/8/layout/process1"/>
    <dgm:cxn modelId="{AF356DEF-E54D-4442-A2D6-19A962F94AFE}" type="presParOf" srcId="{7C3DC180-FE65-C943-B2D5-EFF12167C813}" destId="{B9CD644A-973F-234D-A815-6246CF5BCF35}" srcOrd="1" destOrd="0" presId="urn:microsoft.com/office/officeart/2005/8/layout/process1"/>
    <dgm:cxn modelId="{F7B88A11-4598-AF4F-ABA2-0CC304BB85C3}" type="presParOf" srcId="{B9CD644A-973F-234D-A815-6246CF5BCF35}" destId="{93417BBF-045F-D348-84F5-D448B624CA05}" srcOrd="0" destOrd="0" presId="urn:microsoft.com/office/officeart/2005/8/layout/process1"/>
    <dgm:cxn modelId="{8DF28505-294C-1A4B-8561-F38D5F1F2D71}" type="presParOf" srcId="{7C3DC180-FE65-C943-B2D5-EFF12167C813}" destId="{228A0F23-C78E-7A46-97F9-824467957C1C}" srcOrd="2" destOrd="0" presId="urn:microsoft.com/office/officeart/2005/8/layout/process1"/>
    <dgm:cxn modelId="{E6BD3F7A-7698-754D-94AF-44588B51EECA}" type="presParOf" srcId="{7C3DC180-FE65-C943-B2D5-EFF12167C813}" destId="{3DB836D4-F4BE-1E4C-AA88-EDFAB14B7D22}" srcOrd="3" destOrd="0" presId="urn:microsoft.com/office/officeart/2005/8/layout/process1"/>
    <dgm:cxn modelId="{E5FA389D-7CEE-7B4F-AC01-9643CF299C23}" type="presParOf" srcId="{3DB836D4-F4BE-1E4C-AA88-EDFAB14B7D22}" destId="{597A45A8-DBC1-9140-8B67-DC87B13756E7}" srcOrd="0" destOrd="0" presId="urn:microsoft.com/office/officeart/2005/8/layout/process1"/>
    <dgm:cxn modelId="{FC6DA560-E6AD-0B46-95B7-850BB1C4EB51}" type="presParOf" srcId="{7C3DC180-FE65-C943-B2D5-EFF12167C813}" destId="{FF6BE7F7-DB16-AC4E-8BE0-A9A3D7D9E86C}" srcOrd="4" destOrd="0" presId="urn:microsoft.com/office/officeart/2005/8/layout/process1"/>
    <dgm:cxn modelId="{96367E8F-778E-B24F-8F00-6FAC8448D364}" type="presParOf" srcId="{7C3DC180-FE65-C943-B2D5-EFF12167C813}" destId="{350FDA8B-9575-364F-8273-D7A83553357F}" srcOrd="5" destOrd="0" presId="urn:microsoft.com/office/officeart/2005/8/layout/process1"/>
    <dgm:cxn modelId="{3A9B88B5-5C5E-8843-B087-857DD86C4291}" type="presParOf" srcId="{350FDA8B-9575-364F-8273-D7A83553357F}" destId="{EEC8FAAA-BB59-944F-A397-692564EDC45A}" srcOrd="0" destOrd="0" presId="urn:microsoft.com/office/officeart/2005/8/layout/process1"/>
    <dgm:cxn modelId="{6654C808-3853-BD4D-AC8E-14EA9687F97D}" type="presParOf" srcId="{7C3DC180-FE65-C943-B2D5-EFF12167C813}" destId="{F3709391-9734-1443-985D-727AB7A70A77}"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C02B74B6-939E-402B-80F3-2AA3A1FB8FE7}" type="datetimeFigureOut">
              <a:rPr lang="en-GB"/>
              <a:pPr>
                <a:defRPr/>
              </a:pPr>
              <a:t>26/09/2012</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42A75D0F-FE6C-46C7-9246-32939137BB6F}" type="slidenum">
              <a:rPr lang="en-GB"/>
              <a:pPr>
                <a:defRPr/>
              </a:pPr>
              <a:t>‹#›</a:t>
            </a:fld>
            <a:endParaRPr lang="en-GB"/>
          </a:p>
        </p:txBody>
      </p:sp>
    </p:spTree>
    <p:extLst>
      <p:ext uri="{BB962C8B-B14F-4D97-AF65-F5344CB8AC3E}">
        <p14:creationId xmlns="" xmlns:p14="http://schemas.microsoft.com/office/powerpoint/2010/main" val="3567593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58C936-1990-4C80-8934-DEC0ABA28457}"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364D67-14AD-47E9-994C-7BAD96CF3D5D}" type="slidenum">
              <a:rPr lang="en-GB" smtClean="0"/>
              <a:pPr/>
              <a:t>16</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17</a:t>
            </a:fld>
            <a:endParaRPr lang="en-GB"/>
          </a:p>
        </p:txBody>
      </p:sp>
    </p:spTree>
    <p:extLst>
      <p:ext uri="{BB962C8B-B14F-4D97-AF65-F5344CB8AC3E}">
        <p14:creationId xmlns="" xmlns:p14="http://schemas.microsoft.com/office/powerpoint/2010/main" val="1515677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20</a:t>
            </a:fld>
            <a:endParaRPr lang="en-GB"/>
          </a:p>
        </p:txBody>
      </p:sp>
    </p:spTree>
    <p:extLst>
      <p:ext uri="{BB962C8B-B14F-4D97-AF65-F5344CB8AC3E}">
        <p14:creationId xmlns="" xmlns:p14="http://schemas.microsoft.com/office/powerpoint/2010/main" val="81638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Calibri" charset="0"/>
              </a:rPr>
              <a:t>Jos Yesterday talked a fair bit</a:t>
            </a:r>
            <a:r>
              <a:rPr lang="en-US" baseline="0" dirty="0" smtClean="0">
                <a:latin typeface="Calibri" charset="0"/>
              </a:rPr>
              <a:t> about the </a:t>
            </a:r>
            <a:endParaRPr lang="en-US" dirty="0" smtClean="0">
              <a:latin typeface="Calibri" charset="0"/>
            </a:endParaRPr>
          </a:p>
          <a:p>
            <a:endParaRPr lang="en-US" dirty="0" smtClean="0">
              <a:latin typeface="Calibri" charset="0"/>
            </a:endParaRPr>
          </a:p>
          <a:p>
            <a:r>
              <a:rPr lang="en-US" dirty="0" smtClean="0">
                <a:latin typeface="Calibri" charset="0"/>
              </a:rPr>
              <a:t>Fast</a:t>
            </a:r>
            <a:r>
              <a:rPr lang="en-US" baseline="0" dirty="0" smtClean="0">
                <a:latin typeface="Calibri" charset="0"/>
              </a:rPr>
              <a:t> Start Finance 2010-2012 – 30 billion</a:t>
            </a:r>
          </a:p>
          <a:p>
            <a:r>
              <a:rPr lang="en-US" baseline="0" dirty="0" smtClean="0">
                <a:latin typeface="Calibri" charset="0"/>
              </a:rPr>
              <a:t>Long term goal of 100 billion a year</a:t>
            </a:r>
          </a:p>
          <a:p>
            <a:pPr marL="171450" indent="-171450">
              <a:buFontTx/>
              <a:buChar char="-"/>
            </a:pPr>
            <a:r>
              <a:rPr lang="en-US" baseline="0" dirty="0" smtClean="0">
                <a:latin typeface="Calibri" charset="0"/>
              </a:rPr>
              <a:t>The challenges of generating the 100 billion a year by 2020</a:t>
            </a:r>
          </a:p>
          <a:p>
            <a:pPr marL="171450" indent="-171450">
              <a:buFontTx/>
              <a:buChar char="-"/>
            </a:pP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8567" indent="-284064" eaLnBrk="0" hangingPunct="0">
              <a:defRPr sz="2400">
                <a:solidFill>
                  <a:schemeClr val="tx1"/>
                </a:solidFill>
                <a:latin typeface="Arial" charset="0"/>
                <a:ea typeface="ＭＳ Ｐゴシック" charset="0"/>
              </a:defRPr>
            </a:lvl2pPr>
            <a:lvl3pPr marL="1136256" indent="-227251" eaLnBrk="0" hangingPunct="0">
              <a:defRPr sz="2400">
                <a:solidFill>
                  <a:schemeClr val="tx1"/>
                </a:solidFill>
                <a:latin typeface="Arial" charset="0"/>
                <a:ea typeface="ＭＳ Ｐゴシック" charset="0"/>
              </a:defRPr>
            </a:lvl3pPr>
            <a:lvl4pPr marL="1590759" indent="-227251" eaLnBrk="0" hangingPunct="0">
              <a:defRPr sz="2400">
                <a:solidFill>
                  <a:schemeClr val="tx1"/>
                </a:solidFill>
                <a:latin typeface="Arial" charset="0"/>
                <a:ea typeface="ＭＳ Ｐゴシック" charset="0"/>
              </a:defRPr>
            </a:lvl4pPr>
            <a:lvl5pPr marL="2045261" indent="-227251" eaLnBrk="0" hangingPunct="0">
              <a:defRPr sz="2400">
                <a:solidFill>
                  <a:schemeClr val="tx1"/>
                </a:solidFill>
                <a:latin typeface="Arial" charset="0"/>
                <a:ea typeface="ＭＳ Ｐゴシック" charset="0"/>
              </a:defRPr>
            </a:lvl5pPr>
            <a:lvl6pPr marL="2499764" indent="-227251" eaLnBrk="0" fontAlgn="base" hangingPunct="0">
              <a:spcBef>
                <a:spcPct val="0"/>
              </a:spcBef>
              <a:spcAft>
                <a:spcPct val="0"/>
              </a:spcAft>
              <a:defRPr sz="2400">
                <a:solidFill>
                  <a:schemeClr val="tx1"/>
                </a:solidFill>
                <a:latin typeface="Arial" charset="0"/>
                <a:ea typeface="ＭＳ Ｐゴシック" charset="0"/>
              </a:defRPr>
            </a:lvl6pPr>
            <a:lvl7pPr marL="2954266" indent="-227251" eaLnBrk="0" fontAlgn="base" hangingPunct="0">
              <a:spcBef>
                <a:spcPct val="0"/>
              </a:spcBef>
              <a:spcAft>
                <a:spcPct val="0"/>
              </a:spcAft>
              <a:defRPr sz="2400">
                <a:solidFill>
                  <a:schemeClr val="tx1"/>
                </a:solidFill>
                <a:latin typeface="Arial" charset="0"/>
                <a:ea typeface="ＭＳ Ｐゴシック" charset="0"/>
              </a:defRPr>
            </a:lvl7pPr>
            <a:lvl8pPr marL="3408769" indent="-227251" eaLnBrk="0" fontAlgn="base" hangingPunct="0">
              <a:spcBef>
                <a:spcPct val="0"/>
              </a:spcBef>
              <a:spcAft>
                <a:spcPct val="0"/>
              </a:spcAft>
              <a:defRPr sz="2400">
                <a:solidFill>
                  <a:schemeClr val="tx1"/>
                </a:solidFill>
                <a:latin typeface="Arial" charset="0"/>
                <a:ea typeface="ＭＳ Ｐゴシック" charset="0"/>
              </a:defRPr>
            </a:lvl8pPr>
            <a:lvl9pPr marL="3863271" indent="-2272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9DEC58-5780-3544-9F7E-A723123C91AD}" type="slidenum">
              <a:rPr lang="en-GB" sz="1200"/>
              <a:pPr eaLnBrk="1" hangingPunct="1"/>
              <a:t>2</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987425" y="236538"/>
            <a:ext cx="4932363" cy="3700462"/>
          </a:xfrm>
          <a:noFill/>
          <a:ln>
            <a:solidFill>
              <a:srgbClr val="000000"/>
            </a:solidFill>
            <a:miter lim="800000"/>
            <a:headEnd/>
            <a:tailEnd/>
          </a:ln>
        </p:spPr>
      </p:sp>
      <p:sp>
        <p:nvSpPr>
          <p:cNvPr id="40963" name="Notes Placeholder 2"/>
          <p:cNvSpPr>
            <a:spLocks noGrp="1"/>
          </p:cNvSpPr>
          <p:nvPr>
            <p:ph type="body" idx="1"/>
          </p:nvPr>
        </p:nvSpPr>
        <p:spPr bwMode="auto">
          <a:xfrm>
            <a:off x="673577" y="4109251"/>
            <a:ext cx="5388610" cy="5479572"/>
          </a:xfrm>
          <a:noFill/>
        </p:spPr>
        <p:txBody>
          <a:bodyPr wrap="square" numCol="1" anchor="t" anchorCtr="0" compatLnSpc="1">
            <a:prstTxWarp prst="textNoShape">
              <a:avLst/>
            </a:prstTxWarp>
          </a:bodyPr>
          <a:lstStyle/>
          <a:p>
            <a:pPr eaLnBrk="1" hangingPunct="1">
              <a:lnSpc>
                <a:spcPct val="90000"/>
              </a:lnSpc>
              <a:spcBef>
                <a:spcPct val="0"/>
              </a:spcBef>
            </a:pPr>
            <a:r>
              <a:rPr lang="en-US" altLang="zh-CN" sz="1500" dirty="0" smtClean="0">
                <a:latin typeface="Arial" pitchFamily="34" charset="0"/>
                <a:cs typeface="Arial" pitchFamily="34" charset="0"/>
              </a:rPr>
              <a:t>At the beginning of the 21</a:t>
            </a:r>
            <a:r>
              <a:rPr lang="en-US" altLang="zh-CN" sz="1500" baseline="30000" dirty="0" smtClean="0">
                <a:latin typeface="Arial" pitchFamily="34" charset="0"/>
                <a:cs typeface="Arial" pitchFamily="34" charset="0"/>
              </a:rPr>
              <a:t>st</a:t>
            </a:r>
            <a:r>
              <a:rPr lang="zh-CN" altLang="en-US" sz="1500" dirty="0" smtClean="0">
                <a:latin typeface="Arial" pitchFamily="34" charset="0"/>
                <a:cs typeface="Arial" pitchFamily="34" charset="0"/>
              </a:rPr>
              <a:t> </a:t>
            </a:r>
            <a:r>
              <a:rPr lang="en-US" altLang="zh-CN" sz="1500" dirty="0" smtClean="0">
                <a:latin typeface="Arial" pitchFamily="34" charset="0"/>
                <a:cs typeface="Arial" pitchFamily="34" charset="0"/>
              </a:rPr>
              <a:t>century, with annual volumes of aid increasing again after a decade of aid “fatigue”, it became clear that a new approach had to be agreed to manage these resources better.  Interest in effectiveness was not new; what was new was the broad consensus and political support on what needed to be done to produce better results, later embedded in the 2005 Paris Declaration and the 2008 Accra Agenda for Action.  </a:t>
            </a:r>
          </a:p>
          <a:p>
            <a:pPr algn="just" eaLnBrk="1" hangingPunct="1">
              <a:lnSpc>
                <a:spcPct val="90000"/>
              </a:lnSpc>
              <a:spcBef>
                <a:spcPct val="0"/>
              </a:spcBef>
            </a:pPr>
            <a:endParaRPr lang="en-US" sz="1500" dirty="0" smtClean="0">
              <a:latin typeface="Arial" pitchFamily="34" charset="0"/>
              <a:ea typeface="SimSun" pitchFamily="2" charset="-122"/>
              <a:cs typeface="Arial" pitchFamily="34" charset="0"/>
            </a:endParaRPr>
          </a:p>
          <a:p>
            <a:pPr algn="just" eaLnBrk="1" hangingPunct="1">
              <a:lnSpc>
                <a:spcPct val="90000"/>
              </a:lnSpc>
              <a:spcBef>
                <a:spcPct val="0"/>
              </a:spcBef>
            </a:pPr>
            <a:r>
              <a:rPr lang="en-GB" sz="1500" dirty="0" smtClean="0">
                <a:latin typeface="Arial" pitchFamily="34" charset="0"/>
                <a:ea typeface="SimSun" pitchFamily="2" charset="-122"/>
                <a:cs typeface="Arial" pitchFamily="34" charset="0"/>
              </a:rPr>
              <a:t>Dialogue on aid is often difficult, developing countries’ position being “give us the money, we know what we will do with it”, whereas donors mainly see their aid as a support to partner countries’ institution reforms. The Paris Declaration in march 2005 was a major trade off with commitments for donor and  partner countries , underpinned by mutual accountability – including the monitoring survey.</a:t>
            </a:r>
          </a:p>
          <a:p>
            <a:pPr algn="just" eaLnBrk="1" hangingPunct="1">
              <a:lnSpc>
                <a:spcPct val="90000"/>
              </a:lnSpc>
              <a:spcBef>
                <a:spcPct val="0"/>
              </a:spcBef>
            </a:pPr>
            <a:endParaRPr lang="en-US" altLang="zh-CN" sz="1500" dirty="0" smtClean="0">
              <a:latin typeface="Arial" pitchFamily="34" charset="0"/>
              <a:cs typeface="Arial" pitchFamily="34" charset="0"/>
            </a:endParaRPr>
          </a:p>
          <a:p>
            <a:pPr eaLnBrk="1" hangingPunct="1">
              <a:lnSpc>
                <a:spcPct val="90000"/>
              </a:lnSpc>
              <a:spcBef>
                <a:spcPct val="0"/>
              </a:spcBef>
            </a:pPr>
            <a:r>
              <a:rPr lang="en-GB" sz="1500" dirty="0" smtClean="0">
                <a:latin typeface="Arial" pitchFamily="34" charset="0"/>
                <a:ea typeface="SimSun" pitchFamily="2" charset="-122"/>
                <a:cs typeface="Arial" pitchFamily="34" charset="0"/>
              </a:rPr>
              <a:t>The final review of the Paris Declaration is next year in Korea. [Meanwhile, the process is expanding: The Accra Agenda for Action spurred agreements to improve the quality of assistance provided by other developing and middle income countries, including BRICs (Bogotá statement on South-South cooperation) and by donors to fragile states (the </a:t>
            </a:r>
            <a:r>
              <a:rPr lang="en-GB" sz="1500" dirty="0" err="1" smtClean="0">
                <a:latin typeface="Arial" pitchFamily="34" charset="0"/>
                <a:ea typeface="SimSun" pitchFamily="2" charset="-122"/>
                <a:cs typeface="Arial" pitchFamily="34" charset="0"/>
              </a:rPr>
              <a:t>Dili</a:t>
            </a:r>
            <a:r>
              <a:rPr lang="en-GB" sz="1500" dirty="0" smtClean="0">
                <a:latin typeface="Arial" pitchFamily="34" charset="0"/>
                <a:ea typeface="SimSun" pitchFamily="2" charset="-122"/>
                <a:cs typeface="Arial" pitchFamily="34" charset="0"/>
              </a:rPr>
              <a:t> Declaration last April)]</a:t>
            </a:r>
            <a:endParaRPr lang="en-US" dirty="0" smtClean="0">
              <a:ea typeface="SimSun" pitchFamily="2" charset="-122"/>
              <a:cs typeface="Arial" pitchFamily="34" charset="0"/>
            </a:endParaRPr>
          </a:p>
          <a:p>
            <a:pPr marL="2141538" lvl="4" indent="-234950" eaLnBrk="1" hangingPunct="1">
              <a:lnSpc>
                <a:spcPct val="90000"/>
              </a:lnSpc>
              <a:spcBef>
                <a:spcPct val="0"/>
              </a:spcBef>
            </a:pPr>
            <a:endParaRPr lang="en-GB" dirty="0" smtClean="0">
              <a:ea typeface="SimSun" pitchFamily="2" charset="-122"/>
              <a:cs typeface="Arial" pitchFamily="34" charset="0"/>
            </a:endParaRPr>
          </a:p>
        </p:txBody>
      </p:sp>
      <p:sp>
        <p:nvSpPr>
          <p:cNvPr id="40964" name="Slide Number Placeholder 3"/>
          <p:cNvSpPr txBox="1">
            <a:spLocks noGrp="1"/>
          </p:cNvSpPr>
          <p:nvPr/>
        </p:nvSpPr>
        <p:spPr bwMode="auto">
          <a:xfrm>
            <a:off x="3816933" y="9371285"/>
            <a:ext cx="2917272" cy="493316"/>
          </a:xfrm>
          <a:prstGeom prst="rect">
            <a:avLst/>
          </a:prstGeom>
          <a:noFill/>
          <a:ln w="9525">
            <a:noFill/>
            <a:miter lim="800000"/>
            <a:headEnd/>
            <a:tailEnd/>
          </a:ln>
        </p:spPr>
        <p:txBody>
          <a:bodyPr lIns="95278" tIns="47640" rIns="95278" bIns="47640" anchor="b"/>
          <a:lstStyle/>
          <a:p>
            <a:pPr algn="r"/>
            <a:fld id="{A719E0BC-E57C-4F69-8C4A-0896ED663814}" type="slidenum">
              <a:rPr lang="en-US" sz="1300">
                <a:latin typeface="Calibri" pitchFamily="34" charset="0"/>
              </a:rPr>
              <a:pPr algn="r"/>
              <a:t>4</a:t>
            </a:fld>
            <a:endParaRPr lang="en-US" sz="13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The transfer of financial resources of an </a:t>
            </a:r>
            <a:br>
              <a:rPr lang="en-GB" dirty="0" smtClean="0"/>
            </a:br>
            <a:r>
              <a:rPr lang="en-GB" dirty="0" smtClean="0"/>
              <a:t>external financing agency to the National Treasury</a:t>
            </a:r>
          </a:p>
          <a:p>
            <a:r>
              <a:rPr lang="en-GB" dirty="0" smtClean="0"/>
              <a:t>Provides extra resources for the national budget</a:t>
            </a:r>
          </a:p>
          <a:p>
            <a:pPr lvl="1"/>
            <a:r>
              <a:rPr lang="en-GB" dirty="0" smtClean="0"/>
              <a:t>either grants (e.g. EC) or loans (e.g. World Bank)</a:t>
            </a:r>
          </a:p>
          <a:p>
            <a:r>
              <a:rPr lang="en-GB" dirty="0" smtClean="0"/>
              <a:t>National procedures apply to the commitment and disbursement of funds</a:t>
            </a:r>
          </a:p>
          <a:p>
            <a:pPr lvl="1"/>
            <a:r>
              <a:rPr lang="en-GB" dirty="0" smtClean="0"/>
              <a:t>implementation via the national Public Financial Management system =&gt; reduced transaction costs, increased ownership</a:t>
            </a:r>
          </a:p>
          <a:p>
            <a:endParaRPr lang="en-GB" dirty="0" smtClean="0"/>
          </a:p>
          <a:p>
            <a:r>
              <a:rPr lang="en-GB" dirty="0" smtClean="0"/>
              <a:t>Budget support is provided in the form of:</a:t>
            </a:r>
          </a:p>
          <a:p>
            <a:pPr lvl="1"/>
            <a:r>
              <a:rPr lang="en-GB" dirty="0" smtClean="0">
                <a:solidFill>
                  <a:schemeClr val="accent1">
                    <a:lumMod val="75000"/>
                  </a:schemeClr>
                </a:solidFill>
              </a:rPr>
              <a:t>sector budget support </a:t>
            </a:r>
            <a:r>
              <a:rPr lang="en-GB" dirty="0" smtClean="0"/>
              <a:t>-&gt; support for a sector policy/ programme</a:t>
            </a:r>
          </a:p>
          <a:p>
            <a:pPr lvl="1"/>
            <a:r>
              <a:rPr lang="en-GB" dirty="0" smtClean="0">
                <a:solidFill>
                  <a:schemeClr val="accent1">
                    <a:lumMod val="75000"/>
                  </a:schemeClr>
                </a:solidFill>
              </a:rPr>
              <a:t>general budget support </a:t>
            </a:r>
            <a:r>
              <a:rPr lang="en-GB" dirty="0" smtClean="0"/>
              <a:t>-&gt; support for an overall development, poverty reduction or reform strategy</a:t>
            </a:r>
          </a:p>
          <a:p>
            <a:r>
              <a:rPr lang="en-GB" dirty="0" smtClean="0"/>
              <a:t>Joint budget support operations are conducted with other donors where such initiatives exist</a:t>
            </a:r>
          </a:p>
          <a:p>
            <a:r>
              <a:rPr lang="en-GB" dirty="0" smtClean="0"/>
              <a:t>Usually 3-4 year programmes with annual disbursements</a:t>
            </a:r>
          </a:p>
          <a:p>
            <a:endParaRPr lang="en-GB" dirty="0" smtClean="0"/>
          </a:p>
          <a:p>
            <a:r>
              <a:rPr lang="en-GB" dirty="0" smtClean="0"/>
              <a:t>Annual disbursements include two types of ‘tranches’</a:t>
            </a:r>
          </a:p>
          <a:p>
            <a:pPr lvl="1"/>
            <a:r>
              <a:rPr lang="en-GB" dirty="0" smtClean="0">
                <a:solidFill>
                  <a:schemeClr val="accent1">
                    <a:lumMod val="75000"/>
                  </a:schemeClr>
                </a:solidFill>
              </a:rPr>
              <a:t>fixed tranche:</a:t>
            </a:r>
            <a:r>
              <a:rPr lang="en-GB" b="1" dirty="0" smtClean="0">
                <a:solidFill>
                  <a:schemeClr val="accent1">
                    <a:lumMod val="75000"/>
                  </a:schemeClr>
                </a:solidFill>
              </a:rPr>
              <a:t> </a:t>
            </a:r>
            <a:r>
              <a:rPr lang="en-GB" dirty="0" smtClean="0"/>
              <a:t>paid in full as long as eligibility conditions are maintained</a:t>
            </a:r>
          </a:p>
          <a:p>
            <a:pPr lvl="2"/>
            <a:r>
              <a:rPr lang="en-GB" dirty="0" smtClean="0"/>
              <a:t>provides an element of predictability</a:t>
            </a:r>
          </a:p>
          <a:p>
            <a:pPr lvl="1"/>
            <a:r>
              <a:rPr lang="en-GB" dirty="0" smtClean="0">
                <a:solidFill>
                  <a:schemeClr val="accent1">
                    <a:lumMod val="75000"/>
                  </a:schemeClr>
                </a:solidFill>
              </a:rPr>
              <a:t>variable tranche: </a:t>
            </a:r>
            <a:r>
              <a:rPr lang="en-GB" dirty="0" smtClean="0"/>
              <a:t>paid in full or in part based on actual performance against an agreed set of criteria and targets (as long as eligibility conditions are maintained)</a:t>
            </a:r>
          </a:p>
          <a:p>
            <a:pPr lvl="2"/>
            <a:r>
              <a:rPr lang="en-GB" dirty="0" smtClean="0"/>
              <a:t>criteria/targets in principle taken from the PAF associated with the supported policy or strategy</a:t>
            </a:r>
          </a:p>
          <a:p>
            <a:pPr lvl="2"/>
            <a:r>
              <a:rPr lang="en-GB" dirty="0" smtClean="0"/>
              <a:t>provides a results-oriented performance incentive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General eligibility conditions: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Existence of a well-articulated national or </a:t>
            </a:r>
            <a:r>
              <a:rPr lang="en-GB" sz="1200" dirty="0" err="1" smtClean="0"/>
              <a:t>sectoral</a:t>
            </a:r>
            <a:r>
              <a:rPr lang="en-GB" sz="1200" dirty="0" smtClean="0"/>
              <a:t> policy/strategy to which the budget transfer will contribute</a:t>
            </a:r>
            <a:endParaRPr lang="en-GB" sz="1200" b="1"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 Reasonably stable macroeconomic framework</a:t>
            </a:r>
            <a:endParaRPr lang="en-GB" sz="1200" b="1"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Reliable or improving public financial management</a:t>
            </a:r>
            <a:endParaRPr lang="en-GB" sz="1200" b="1"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6</a:t>
            </a:fld>
            <a:endParaRPr lang="en-GB"/>
          </a:p>
        </p:txBody>
      </p:sp>
    </p:spTree>
    <p:extLst>
      <p:ext uri="{BB962C8B-B14F-4D97-AF65-F5344CB8AC3E}">
        <p14:creationId xmlns="" xmlns:p14="http://schemas.microsoft.com/office/powerpoint/2010/main" val="329181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7</a:t>
            </a:fld>
            <a:endParaRPr lang="en-GB"/>
          </a:p>
        </p:txBody>
      </p:sp>
    </p:spTree>
    <p:extLst>
      <p:ext uri="{BB962C8B-B14F-4D97-AF65-F5344CB8AC3E}">
        <p14:creationId xmlns="" xmlns:p14="http://schemas.microsoft.com/office/powerpoint/2010/main" val="255752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364D67-14AD-47E9-994C-7BAD96CF3D5D}" type="slidenum">
              <a:rPr lang="en-GB" smtClean="0"/>
              <a:pPr/>
              <a:t>8</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11</a:t>
            </a:fld>
            <a:endParaRPr lang="en-GB"/>
          </a:p>
        </p:txBody>
      </p:sp>
    </p:spTree>
    <p:extLst>
      <p:ext uri="{BB962C8B-B14F-4D97-AF65-F5344CB8AC3E}">
        <p14:creationId xmlns="" xmlns:p14="http://schemas.microsoft.com/office/powerpoint/2010/main" val="3361762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73758E0-AEAB-5245-8B88-0EBBA55B2CA9}" type="slidenum">
              <a:rPr lang="en-GB" sz="1200">
                <a:latin typeface="Calibri" charset="0"/>
              </a:rPr>
              <a:pPr eaLnBrk="1" hangingPunct="1"/>
              <a:t>13</a:t>
            </a:fld>
            <a:endParaRPr lang="en-GB"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atin typeface="Calibri" charset="0"/>
            </a:endParaRPr>
          </a:p>
        </p:txBody>
      </p:sp>
      <p:sp>
        <p:nvSpPr>
          <p:cNvPr id="19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C9EEE10-83EE-5344-9E1E-E4934686AB15}" type="slidenum">
              <a:rPr lang="en-GB" sz="1200">
                <a:latin typeface="Calibri" charset="0"/>
              </a:rPr>
              <a:pPr eaLnBrk="1" hangingPunct="1"/>
              <a:t>14</a:t>
            </a:fld>
            <a:endParaRPr lang="en-GB"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Freeform 7"/>
          <p:cNvSpPr>
            <a:spLocks/>
          </p:cNvSpPr>
          <p:nvPr/>
        </p:nvSpPr>
        <p:spPr bwMode="auto">
          <a:xfrm>
            <a:off x="0" y="3733800"/>
            <a:ext cx="9144000" cy="2536825"/>
          </a:xfrm>
          <a:custGeom>
            <a:avLst/>
            <a:gdLst/>
            <a:ahLst/>
            <a:cxnLst>
              <a:cxn ang="0">
                <a:pos x="2880" y="799"/>
              </a:cxn>
              <a:cxn ang="0">
                <a:pos x="1442" y="406"/>
              </a:cxn>
              <a:cxn ang="0">
                <a:pos x="0" y="440"/>
              </a:cxn>
              <a:cxn ang="0">
                <a:pos x="0" y="0"/>
              </a:cxn>
              <a:cxn ang="0">
                <a:pos x="2880" y="0"/>
              </a:cxn>
              <a:cxn ang="0">
                <a:pos x="2880" y="799"/>
              </a:cxn>
            </a:cxnLst>
            <a:rect l="0" t="0" r="r" b="b"/>
            <a:pathLst>
              <a:path w="2880" h="799">
                <a:moveTo>
                  <a:pt x="2880" y="799"/>
                </a:moveTo>
                <a:cubicBezTo>
                  <a:pt x="2880" y="799"/>
                  <a:pt x="2460" y="484"/>
                  <a:pt x="1442" y="406"/>
                </a:cubicBezTo>
                <a:cubicBezTo>
                  <a:pt x="423" y="327"/>
                  <a:pt x="0" y="440"/>
                  <a:pt x="0" y="440"/>
                </a:cubicBezTo>
                <a:cubicBezTo>
                  <a:pt x="0" y="0"/>
                  <a:pt x="0" y="0"/>
                  <a:pt x="0" y="0"/>
                </a:cubicBezTo>
                <a:cubicBezTo>
                  <a:pt x="2880" y="0"/>
                  <a:pt x="2880" y="0"/>
                  <a:pt x="2880" y="0"/>
                </a:cubicBezTo>
                <a:lnTo>
                  <a:pt x="2880" y="799"/>
                </a:lnTo>
                <a:close/>
              </a:path>
            </a:pathLst>
          </a:custGeom>
          <a:solidFill>
            <a:schemeClr val="folHlink"/>
          </a:solidFill>
          <a:ln w="9525">
            <a:noFill/>
            <a:round/>
            <a:headEnd/>
            <a:tailEnd/>
          </a:ln>
        </p:spPr>
        <p:txBody>
          <a:bodyPr/>
          <a:lstStyle/>
          <a:p>
            <a:pPr>
              <a:defRPr/>
            </a:pPr>
            <a:endParaRPr lang="en-US"/>
          </a:p>
        </p:txBody>
      </p:sp>
      <p:grpSp>
        <p:nvGrpSpPr>
          <p:cNvPr id="5" name="Group 24"/>
          <p:cNvGrpSpPr>
            <a:grpSpLocks/>
          </p:cNvGrpSpPr>
          <p:nvPr/>
        </p:nvGrpSpPr>
        <p:grpSpPr bwMode="auto">
          <a:xfrm>
            <a:off x="0" y="0"/>
            <a:ext cx="9144000" cy="6118225"/>
            <a:chOff x="0" y="0"/>
            <a:chExt cx="5760" cy="3854"/>
          </a:xfrm>
        </p:grpSpPr>
        <p:sp>
          <p:nvSpPr>
            <p:cNvPr id="6" name="Freeform 8"/>
            <p:cNvSpPr>
              <a:spLocks/>
            </p:cNvSpPr>
            <p:nvPr/>
          </p:nvSpPr>
          <p:spPr bwMode="auto">
            <a:xfrm>
              <a:off x="0" y="2352"/>
              <a:ext cx="5760" cy="1502"/>
            </a:xfrm>
            <a:custGeom>
              <a:avLst/>
              <a:gdLst/>
              <a:ahLst/>
              <a:cxnLst>
                <a:cxn ang="0">
                  <a:pos x="5766" y="1502"/>
                </a:cxn>
                <a:cxn ang="0">
                  <a:pos x="2887" y="748"/>
                </a:cxn>
                <a:cxn ang="0">
                  <a:pos x="0" y="848"/>
                </a:cxn>
                <a:cxn ang="0">
                  <a:pos x="0" y="0"/>
                </a:cxn>
                <a:cxn ang="0">
                  <a:pos x="5766" y="0"/>
                </a:cxn>
                <a:cxn ang="0">
                  <a:pos x="5766" y="1502"/>
                </a:cxn>
              </a:cxnLst>
              <a:rect l="0" t="0" r="r" b="b"/>
              <a:pathLst>
                <a:path w="5766" h="1502">
                  <a:moveTo>
                    <a:pt x="5766" y="1502"/>
                  </a:moveTo>
                  <a:cubicBezTo>
                    <a:pt x="5766" y="1502"/>
                    <a:pt x="4765" y="856"/>
                    <a:pt x="2887" y="748"/>
                  </a:cubicBezTo>
                  <a:cubicBezTo>
                    <a:pt x="1007" y="638"/>
                    <a:pt x="0" y="848"/>
                    <a:pt x="0" y="848"/>
                  </a:cubicBezTo>
                  <a:cubicBezTo>
                    <a:pt x="0" y="0"/>
                    <a:pt x="0" y="0"/>
                    <a:pt x="0" y="0"/>
                  </a:cubicBezTo>
                  <a:cubicBezTo>
                    <a:pt x="0" y="0"/>
                    <a:pt x="5766" y="0"/>
                    <a:pt x="5766" y="0"/>
                  </a:cubicBezTo>
                  <a:cubicBezTo>
                    <a:pt x="5766" y="751"/>
                    <a:pt x="5766" y="1502"/>
                    <a:pt x="5766" y="1502"/>
                  </a:cubicBezTo>
                  <a:close/>
                </a:path>
              </a:pathLst>
            </a:custGeom>
            <a:gradFill rotWithShape="1">
              <a:gsLst>
                <a:gs pos="0">
                  <a:schemeClr val="accent1"/>
                </a:gs>
                <a:gs pos="100000">
                  <a:schemeClr val="accent1">
                    <a:gamma/>
                    <a:shade val="66667"/>
                    <a:invGamma/>
                  </a:schemeClr>
                </a:gs>
              </a:gsLst>
              <a:lin ang="5400000" scaled="1"/>
            </a:gradFill>
            <a:ln w="9525">
              <a:noFill/>
              <a:round/>
              <a:headEnd/>
              <a:tailEnd/>
            </a:ln>
          </p:spPr>
          <p:txBody>
            <a:bodyPr/>
            <a:lstStyle/>
            <a:p>
              <a:pPr>
                <a:defRPr/>
              </a:pPr>
              <a:endParaRPr lang="en-US"/>
            </a:p>
          </p:txBody>
        </p:sp>
        <p:sp>
          <p:nvSpPr>
            <p:cNvPr id="7" name="Rectangle 9"/>
            <p:cNvSpPr>
              <a:spLocks noChangeArrowheads="1"/>
            </p:cNvSpPr>
            <p:nvPr/>
          </p:nvSpPr>
          <p:spPr bwMode="auto">
            <a:xfrm>
              <a:off x="0" y="0"/>
              <a:ext cx="5760" cy="2352"/>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8" name="Group 14"/>
          <p:cNvGrpSpPr>
            <a:grpSpLocks/>
          </p:cNvGrpSpPr>
          <p:nvPr/>
        </p:nvGrpSpPr>
        <p:grpSpPr bwMode="auto">
          <a:xfrm flipV="1">
            <a:off x="0" y="0"/>
            <a:ext cx="9147175" cy="2057400"/>
            <a:chOff x="0" y="3321"/>
            <a:chExt cx="5762" cy="999"/>
          </a:xfrm>
        </p:grpSpPr>
        <p:sp>
          <p:nvSpPr>
            <p:cNvPr id="9" name="Freeform 15"/>
            <p:cNvSpPr>
              <a:spLocks/>
            </p:cNvSpPr>
            <p:nvPr/>
          </p:nvSpPr>
          <p:spPr bwMode="auto">
            <a:xfrm>
              <a:off x="519" y="3492"/>
              <a:ext cx="5241" cy="828"/>
            </a:xfrm>
            <a:custGeom>
              <a:avLst/>
              <a:gdLst/>
              <a:ahLst/>
              <a:cxnLst>
                <a:cxn ang="0">
                  <a:pos x="2419" y="216"/>
                </a:cxn>
                <a:cxn ang="0">
                  <a:pos x="0" y="378"/>
                </a:cxn>
              </a:cxnLst>
              <a:rect l="0" t="0" r="r" b="b"/>
              <a:pathLst>
                <a:path w="2419" h="378">
                  <a:moveTo>
                    <a:pt x="2419" y="216"/>
                  </a:moveTo>
                  <a:cubicBezTo>
                    <a:pt x="2419" y="216"/>
                    <a:pt x="1051" y="0"/>
                    <a:pt x="0" y="378"/>
                  </a:cubicBezTo>
                </a:path>
              </a:pathLst>
            </a:custGeom>
            <a:noFill/>
            <a:ln w="12700" cap="flat">
              <a:solidFill>
                <a:schemeClr val="bg1"/>
              </a:solidFill>
              <a:prstDash val="solid"/>
              <a:miter lim="800000"/>
              <a:headEnd/>
              <a:tailEnd/>
            </a:ln>
          </p:spPr>
          <p:txBody>
            <a:bodyPr/>
            <a:lstStyle/>
            <a:p>
              <a:pPr>
                <a:defRPr/>
              </a:pPr>
              <a:endParaRPr lang="en-US"/>
            </a:p>
          </p:txBody>
        </p:sp>
        <p:sp>
          <p:nvSpPr>
            <p:cNvPr id="10" name="Freeform 16"/>
            <p:cNvSpPr>
              <a:spLocks/>
            </p:cNvSpPr>
            <p:nvPr/>
          </p:nvSpPr>
          <p:spPr bwMode="auto">
            <a:xfrm>
              <a:off x="0" y="3321"/>
              <a:ext cx="5762" cy="992"/>
            </a:xfrm>
            <a:custGeom>
              <a:avLst/>
              <a:gdLst/>
              <a:ahLst/>
              <a:cxnLst>
                <a:cxn ang="0">
                  <a:pos x="2665" y="334"/>
                </a:cxn>
                <a:cxn ang="0">
                  <a:pos x="0" y="454"/>
                </a:cxn>
              </a:cxnLst>
              <a:rect l="0" t="0" r="r" b="b"/>
              <a:pathLst>
                <a:path w="2665" h="454">
                  <a:moveTo>
                    <a:pt x="2665" y="334"/>
                  </a:moveTo>
                  <a:cubicBezTo>
                    <a:pt x="2665" y="334"/>
                    <a:pt x="1093" y="0"/>
                    <a:pt x="0" y="454"/>
                  </a:cubicBezTo>
                </a:path>
              </a:pathLst>
            </a:custGeom>
            <a:noFill/>
            <a:ln w="12700" cap="flat">
              <a:solidFill>
                <a:schemeClr val="bg1"/>
              </a:solidFill>
              <a:prstDash val="solid"/>
              <a:miter lim="800000"/>
              <a:headEnd/>
              <a:tailEnd/>
            </a:ln>
          </p:spPr>
          <p:txBody>
            <a:bodyPr/>
            <a:lstStyle/>
            <a:p>
              <a:pPr>
                <a:defRPr/>
              </a:pPr>
              <a:endParaRPr lang="en-US"/>
            </a:p>
          </p:txBody>
        </p:sp>
      </p:grpSp>
      <p:sp>
        <p:nvSpPr>
          <p:cNvPr id="13" name="Line 23"/>
          <p:cNvSpPr>
            <a:spLocks noChangeShapeType="1"/>
          </p:cNvSpPr>
          <p:nvPr/>
        </p:nvSpPr>
        <p:spPr bwMode="auto">
          <a:xfrm flipH="1">
            <a:off x="0" y="6477000"/>
            <a:ext cx="914400" cy="0"/>
          </a:xfrm>
          <a:prstGeom prst="line">
            <a:avLst/>
          </a:prstGeom>
          <a:noFill/>
          <a:ln w="9525">
            <a:solidFill>
              <a:schemeClr val="accent1"/>
            </a:solidFill>
            <a:round/>
            <a:headEnd/>
            <a:tailEnd/>
          </a:ln>
          <a:effectLst/>
        </p:spPr>
        <p:txBody>
          <a:bodyPr/>
          <a:lstStyle/>
          <a:p>
            <a:pPr>
              <a:defRPr/>
            </a:pPr>
            <a:endParaRPr lang="en-US"/>
          </a:p>
        </p:txBody>
      </p:sp>
      <p:sp>
        <p:nvSpPr>
          <p:cNvPr id="4098" name="Rectangle 2"/>
          <p:cNvSpPr>
            <a:spLocks noGrp="1" noChangeArrowheads="1"/>
          </p:cNvSpPr>
          <p:nvPr>
            <p:ph type="ctrTitle"/>
          </p:nvPr>
        </p:nvSpPr>
        <p:spPr>
          <a:xfrm>
            <a:off x="15875" y="1143000"/>
            <a:ext cx="6384925" cy="2286000"/>
          </a:xfrm>
        </p:spPr>
        <p:txBody>
          <a:bodyPr anchor="b"/>
          <a:lstStyle>
            <a:lvl1pPr algn="r">
              <a:defRPr sz="2800" b="0"/>
            </a:lvl1pPr>
          </a:lstStyle>
          <a:p>
            <a:r>
              <a:rPr lang="en-US" dirty="0"/>
              <a:t>Click to edit Master title style</a:t>
            </a:r>
          </a:p>
        </p:txBody>
      </p:sp>
      <p:pic>
        <p:nvPicPr>
          <p:cNvPr id="15" name="Picture 2" descr="C:\Users\catherine\Pictures\GCCA\GCCA_Logo for dark background.png"/>
          <p:cNvPicPr>
            <a:picLocks noChangeAspect="1" noChangeArrowheads="1"/>
          </p:cNvPicPr>
          <p:nvPr userDrawn="1"/>
        </p:nvPicPr>
        <p:blipFill>
          <a:blip r:embed="rId2" cstate="print"/>
          <a:srcRect/>
          <a:stretch>
            <a:fillRect/>
          </a:stretch>
        </p:blipFill>
        <p:spPr bwMode="auto">
          <a:xfrm>
            <a:off x="7960255" y="0"/>
            <a:ext cx="1183745" cy="938706"/>
          </a:xfrm>
          <a:prstGeom prst="rect">
            <a:avLst/>
          </a:prstGeom>
          <a:noFill/>
        </p:spPr>
      </p:pic>
      <p:sp>
        <p:nvSpPr>
          <p:cNvPr id="17" name="Rectangle 3"/>
          <p:cNvSpPr txBox="1">
            <a:spLocks noChangeArrowheads="1"/>
          </p:cNvSpPr>
          <p:nvPr userDrawn="1"/>
        </p:nvSpPr>
        <p:spPr>
          <a:xfrm>
            <a:off x="2971800" y="152400"/>
            <a:ext cx="4876801" cy="685800"/>
          </a:xfrm>
          <a:prstGeom prst="rect">
            <a:avLst/>
          </a:prstGeom>
        </p:spPr>
        <p:txBody>
          <a:bodyPr anchor="b"/>
          <a:lstStyle>
            <a:lvl1pPr marL="0" indent="0">
              <a:buFontTx/>
              <a:buNone/>
              <a:defRPr sz="1400" baseline="0">
                <a:solidFill>
                  <a:schemeClr val="bg1"/>
                </a:solidFill>
              </a:defRPr>
            </a:lvl1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mn-lt"/>
                <a:ea typeface="+mn-ea"/>
                <a:cs typeface="+mn-cs"/>
              </a:rPr>
              <a:t>Innovative and effective approaches to climate change: Experiences from the Global Climate Change Alliance</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mn-lt"/>
                <a:ea typeface="+mn-ea"/>
                <a:cs typeface="+mn-cs"/>
              </a:rPr>
              <a:t>Brussels 12</a:t>
            </a:r>
            <a:r>
              <a:rPr kumimoji="0" lang="en-US" sz="1400" b="0" i="0" u="none" strike="noStrike" kern="0" cap="none" spc="0" normalizeH="0" baseline="30000" noProof="0" dirty="0" smtClean="0">
                <a:ln>
                  <a:noFill/>
                </a:ln>
                <a:solidFill>
                  <a:schemeClr val="bg1"/>
                </a:solidFill>
                <a:effectLst/>
                <a:uLnTx/>
                <a:uFillTx/>
                <a:latin typeface="+mn-lt"/>
                <a:ea typeface="+mn-ea"/>
                <a:cs typeface="+mn-cs"/>
              </a:rPr>
              <a:t>th</a:t>
            </a:r>
            <a:r>
              <a:rPr kumimoji="0" lang="en-US" sz="1400" b="0" i="0" u="none" strike="noStrike" kern="0" cap="none" spc="0" normalizeH="0" baseline="0" noProof="0" dirty="0" smtClean="0">
                <a:ln>
                  <a:noFill/>
                </a:ln>
                <a:solidFill>
                  <a:schemeClr val="bg1"/>
                </a:solidFill>
                <a:effectLst/>
                <a:uLnTx/>
                <a:uFillTx/>
                <a:latin typeface="+mn-lt"/>
                <a:ea typeface="+mn-ea"/>
                <a:cs typeface="+mn-cs"/>
              </a:rPr>
              <a:t>-14</a:t>
            </a:r>
            <a:r>
              <a:rPr kumimoji="0" lang="en-US" sz="1400" b="0" i="0" u="none" strike="noStrike" kern="0" cap="none" spc="0" normalizeH="0" baseline="30000" noProof="0" dirty="0" smtClean="0">
                <a:ln>
                  <a:noFill/>
                </a:ln>
                <a:solidFill>
                  <a:schemeClr val="bg1"/>
                </a:solidFill>
                <a:effectLst/>
                <a:uLnTx/>
                <a:uFillTx/>
                <a:latin typeface="+mn-lt"/>
                <a:ea typeface="+mn-ea"/>
                <a:cs typeface="+mn-cs"/>
              </a:rPr>
              <a:t>th</a:t>
            </a:r>
            <a:r>
              <a:rPr kumimoji="0" lang="en-US" sz="1400" b="0" i="0" u="none" strike="noStrike" kern="0" cap="none" spc="0" normalizeH="0" baseline="0" noProof="0" dirty="0" smtClean="0">
                <a:ln>
                  <a:noFill/>
                </a:ln>
                <a:solidFill>
                  <a:schemeClr val="bg1"/>
                </a:solidFill>
                <a:effectLst/>
                <a:uLnTx/>
                <a:uFillTx/>
                <a:latin typeface="+mn-lt"/>
                <a:ea typeface="+mn-ea"/>
                <a:cs typeface="+mn-cs"/>
              </a:rPr>
              <a:t> September 2012</a:t>
            </a:r>
            <a:endParaRPr kumimoji="0" lang="en-US" sz="1400" b="0" i="0" u="none" strike="noStrike" kern="0" cap="none" spc="0" normalizeH="0" baseline="0" noProof="0" dirty="0">
              <a:ln>
                <a:noFill/>
              </a:ln>
              <a:solidFill>
                <a:schemeClr val="bg1"/>
              </a:solidFill>
              <a:effectLst/>
              <a:uLnTx/>
              <a:uFillTx/>
              <a:latin typeface="+mn-lt"/>
              <a:ea typeface="+mn-ea"/>
              <a:cs typeface="+mn-cs"/>
            </a:endParaRPr>
          </a:p>
        </p:txBody>
      </p:sp>
      <p:pic>
        <p:nvPicPr>
          <p:cNvPr id="14" name="Picture 1" descr="C:\Users\catherine\Pictures\European Commission\logo_ce-en-rvb-lr_2012-01.jpg"/>
          <p:cNvPicPr>
            <a:picLocks noChangeAspect="1" noChangeArrowheads="1"/>
          </p:cNvPicPr>
          <p:nvPr userDrawn="1"/>
        </p:nvPicPr>
        <p:blipFill>
          <a:blip r:embed="rId3" cstate="print"/>
          <a:srcRect/>
          <a:stretch>
            <a:fillRect/>
          </a:stretch>
        </p:blipFill>
        <p:spPr bwMode="auto">
          <a:xfrm>
            <a:off x="0" y="26"/>
            <a:ext cx="1655318" cy="115125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FDFB4-6AE2-48EA-9FE6-594F656D2562}" type="slidenum">
              <a:rPr lang="en-US"/>
              <a:pPr>
                <a:defRPr/>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1336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2484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752E2F-B3E1-4782-BC46-DD5184AA8260}" type="slidenum">
              <a:rPr lang="en-US"/>
              <a:pPr>
                <a:defRPr/>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111023-1DD5-4454-B9C5-68FCAA66E689}" type="slidenum">
              <a:rPr lang="en-US"/>
              <a:pPr>
                <a:defRPr/>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D07DC04-EBD1-564B-B9B7-0FE1F1C7E667}" type="slidenum">
              <a:rPr lang="en-US"/>
              <a:pPr/>
              <a:t>‹#›</a:t>
            </a:fld>
            <a:endParaRPr lang="en-US"/>
          </a:p>
        </p:txBody>
      </p:sp>
    </p:spTree>
    <p:extLst>
      <p:ext uri="{BB962C8B-B14F-4D97-AF65-F5344CB8AC3E}">
        <p14:creationId xmlns="" xmlns:p14="http://schemas.microsoft.com/office/powerpoint/2010/main" val="27856545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8CB83CC7-E959-4ED5-AE49-2C276D17BE45}" type="slidenum">
              <a:rPr lang="en-US"/>
              <a:pPr>
                <a:defRPr/>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3CF18A-AA0D-448D-97A9-EDF1DD56140F}" type="slidenum">
              <a:rPr lang="en-US"/>
              <a:pPr>
                <a:defRPr/>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61C06-4793-438E-B2E5-444734C26CB5}" type="slidenum">
              <a:rPr lang="en-US"/>
              <a:pPr>
                <a:defRPr/>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7F5F06-A079-40B1-844B-684ADB10425E}" type="slidenum">
              <a:rPr lang="en-US"/>
              <a:pPr>
                <a:defRPr/>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sldNum" sz="quarter" idx="11"/>
          </p:nvPr>
        </p:nvSpPr>
        <p:spPr>
          <a:xfrm>
            <a:off x="3733800" y="6613525"/>
            <a:ext cx="2133600" cy="168275"/>
          </a:xfrm>
        </p:spPr>
        <p:txBody>
          <a:bodyPr/>
          <a:lstStyle>
            <a:lvl1pPr algn="ctr">
              <a:defRPr/>
            </a:lvl1pPr>
          </a:lstStyle>
          <a:p>
            <a:pPr>
              <a:defRPr/>
            </a:pPr>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809740-9BEE-44B8-8017-DC8166D319FD}" type="slidenum">
              <a:rPr lang="en-US"/>
              <a:pPr>
                <a:defRPr/>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5462E3-69EB-4298-A8DC-AE72FE7B61D7}" type="slidenum">
              <a:rPr lang="en-US"/>
              <a:pPr>
                <a:defRPr/>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DD31DC-7154-41DC-933A-99951140EC6A}" type="slidenum">
              <a:rPr lang="en-US"/>
              <a:pPr>
                <a:defRPr/>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0"/>
          <p:cNvGrpSpPr>
            <a:grpSpLocks/>
          </p:cNvGrpSpPr>
          <p:nvPr/>
        </p:nvGrpSpPr>
        <p:grpSpPr bwMode="auto">
          <a:xfrm>
            <a:off x="0" y="5791200"/>
            <a:ext cx="9147175" cy="1066800"/>
            <a:chOff x="0" y="3321"/>
            <a:chExt cx="5762" cy="999"/>
          </a:xfrm>
        </p:grpSpPr>
        <p:sp>
          <p:nvSpPr>
            <p:cNvPr id="1042" name="Freeform 18"/>
            <p:cNvSpPr>
              <a:spLocks/>
            </p:cNvSpPr>
            <p:nvPr/>
          </p:nvSpPr>
          <p:spPr bwMode="auto">
            <a:xfrm>
              <a:off x="519" y="3492"/>
              <a:ext cx="5241" cy="828"/>
            </a:xfrm>
            <a:custGeom>
              <a:avLst/>
              <a:gdLst/>
              <a:ahLst/>
              <a:cxnLst>
                <a:cxn ang="0">
                  <a:pos x="2419" y="216"/>
                </a:cxn>
                <a:cxn ang="0">
                  <a:pos x="0" y="378"/>
                </a:cxn>
              </a:cxnLst>
              <a:rect l="0" t="0" r="r" b="b"/>
              <a:pathLst>
                <a:path w="2419" h="378">
                  <a:moveTo>
                    <a:pt x="2419" y="216"/>
                  </a:moveTo>
                  <a:cubicBezTo>
                    <a:pt x="2419" y="216"/>
                    <a:pt x="1051" y="0"/>
                    <a:pt x="0" y="378"/>
                  </a:cubicBezTo>
                </a:path>
              </a:pathLst>
            </a:custGeom>
            <a:noFill/>
            <a:ln w="12700" cap="flat">
              <a:solidFill>
                <a:schemeClr val="bg2"/>
              </a:solidFill>
              <a:prstDash val="solid"/>
              <a:miter lim="800000"/>
              <a:headEnd/>
              <a:tailEnd/>
            </a:ln>
          </p:spPr>
          <p:txBody>
            <a:bodyPr/>
            <a:lstStyle/>
            <a:p>
              <a:pPr>
                <a:defRPr/>
              </a:pPr>
              <a:endParaRPr lang="en-US"/>
            </a:p>
          </p:txBody>
        </p:sp>
        <p:sp>
          <p:nvSpPr>
            <p:cNvPr id="1043" name="Freeform 19"/>
            <p:cNvSpPr>
              <a:spLocks/>
            </p:cNvSpPr>
            <p:nvPr/>
          </p:nvSpPr>
          <p:spPr bwMode="auto">
            <a:xfrm>
              <a:off x="0" y="3321"/>
              <a:ext cx="5762" cy="992"/>
            </a:xfrm>
            <a:custGeom>
              <a:avLst/>
              <a:gdLst/>
              <a:ahLst/>
              <a:cxnLst>
                <a:cxn ang="0">
                  <a:pos x="2665" y="334"/>
                </a:cxn>
                <a:cxn ang="0">
                  <a:pos x="0" y="454"/>
                </a:cxn>
              </a:cxnLst>
              <a:rect l="0" t="0" r="r" b="b"/>
              <a:pathLst>
                <a:path w="2665" h="454">
                  <a:moveTo>
                    <a:pt x="2665" y="334"/>
                  </a:moveTo>
                  <a:cubicBezTo>
                    <a:pt x="2665" y="334"/>
                    <a:pt x="1093" y="0"/>
                    <a:pt x="0" y="454"/>
                  </a:cubicBezTo>
                </a:path>
              </a:pathLst>
            </a:custGeom>
            <a:noFill/>
            <a:ln w="12700" cap="flat">
              <a:solidFill>
                <a:schemeClr val="bg2"/>
              </a:solidFill>
              <a:prstDash val="solid"/>
              <a:miter lim="800000"/>
              <a:headEnd/>
              <a:tailEnd/>
            </a:ln>
          </p:spPr>
          <p:txBody>
            <a:bodyPr/>
            <a:lstStyle/>
            <a:p>
              <a:pPr>
                <a:defRPr/>
              </a:pPr>
              <a:endParaRPr lang="en-US"/>
            </a:p>
          </p:txBody>
        </p:sp>
      </p:grpSp>
      <p:sp>
        <p:nvSpPr>
          <p:cNvPr id="1031" name="Freeform 7"/>
          <p:cNvSpPr>
            <a:spLocks/>
          </p:cNvSpPr>
          <p:nvPr/>
        </p:nvSpPr>
        <p:spPr bwMode="auto">
          <a:xfrm>
            <a:off x="0" y="-4763"/>
            <a:ext cx="9144000" cy="2536826"/>
          </a:xfrm>
          <a:custGeom>
            <a:avLst/>
            <a:gdLst/>
            <a:ahLst/>
            <a:cxnLst>
              <a:cxn ang="0">
                <a:pos x="2880" y="799"/>
              </a:cxn>
              <a:cxn ang="0">
                <a:pos x="1442" y="406"/>
              </a:cxn>
              <a:cxn ang="0">
                <a:pos x="0" y="440"/>
              </a:cxn>
              <a:cxn ang="0">
                <a:pos x="0" y="0"/>
              </a:cxn>
              <a:cxn ang="0">
                <a:pos x="2880" y="0"/>
              </a:cxn>
              <a:cxn ang="0">
                <a:pos x="2880" y="799"/>
              </a:cxn>
            </a:cxnLst>
            <a:rect l="0" t="0" r="r" b="b"/>
            <a:pathLst>
              <a:path w="2880" h="799">
                <a:moveTo>
                  <a:pt x="2880" y="799"/>
                </a:moveTo>
                <a:cubicBezTo>
                  <a:pt x="2880" y="799"/>
                  <a:pt x="2460" y="484"/>
                  <a:pt x="1442" y="406"/>
                </a:cubicBezTo>
                <a:cubicBezTo>
                  <a:pt x="423" y="327"/>
                  <a:pt x="0" y="440"/>
                  <a:pt x="0" y="440"/>
                </a:cubicBezTo>
                <a:cubicBezTo>
                  <a:pt x="0" y="0"/>
                  <a:pt x="0" y="0"/>
                  <a:pt x="0" y="0"/>
                </a:cubicBezTo>
                <a:cubicBezTo>
                  <a:pt x="2880" y="0"/>
                  <a:pt x="2880" y="0"/>
                  <a:pt x="2880" y="0"/>
                </a:cubicBezTo>
                <a:lnTo>
                  <a:pt x="2880" y="799"/>
                </a:lnTo>
                <a:close/>
              </a:path>
            </a:pathLst>
          </a:custGeom>
          <a:solidFill>
            <a:schemeClr val="folHlink"/>
          </a:solidFill>
          <a:ln w="9525">
            <a:noFill/>
            <a:round/>
            <a:headEnd/>
            <a:tailEnd/>
          </a:ln>
        </p:spPr>
        <p:txBody>
          <a:bodyPr/>
          <a:lstStyle/>
          <a:p>
            <a:pPr>
              <a:defRPr/>
            </a:pPr>
            <a:endParaRPr lang="en-US"/>
          </a:p>
        </p:txBody>
      </p:sp>
      <p:sp>
        <p:nvSpPr>
          <p:cNvPr id="1032" name="Freeform 8"/>
          <p:cNvSpPr>
            <a:spLocks/>
          </p:cNvSpPr>
          <p:nvPr/>
        </p:nvSpPr>
        <p:spPr bwMode="auto">
          <a:xfrm>
            <a:off x="0" y="-4763"/>
            <a:ext cx="9144000" cy="2384426"/>
          </a:xfrm>
          <a:custGeom>
            <a:avLst/>
            <a:gdLst/>
            <a:ahLst/>
            <a:cxnLst>
              <a:cxn ang="0">
                <a:pos x="2880" y="751"/>
              </a:cxn>
              <a:cxn ang="0">
                <a:pos x="1442" y="374"/>
              </a:cxn>
              <a:cxn ang="0">
                <a:pos x="0" y="424"/>
              </a:cxn>
              <a:cxn ang="0">
                <a:pos x="0" y="0"/>
              </a:cxn>
              <a:cxn ang="0">
                <a:pos x="2880" y="0"/>
              </a:cxn>
              <a:cxn ang="0">
                <a:pos x="2880" y="751"/>
              </a:cxn>
            </a:cxnLst>
            <a:rect l="0" t="0" r="r" b="b"/>
            <a:pathLst>
              <a:path w="2880" h="751">
                <a:moveTo>
                  <a:pt x="2880" y="751"/>
                </a:moveTo>
                <a:cubicBezTo>
                  <a:pt x="2880" y="751"/>
                  <a:pt x="2380" y="428"/>
                  <a:pt x="1442" y="374"/>
                </a:cubicBezTo>
                <a:cubicBezTo>
                  <a:pt x="503" y="319"/>
                  <a:pt x="0" y="424"/>
                  <a:pt x="0" y="424"/>
                </a:cubicBezTo>
                <a:cubicBezTo>
                  <a:pt x="0" y="0"/>
                  <a:pt x="0" y="0"/>
                  <a:pt x="0" y="0"/>
                </a:cubicBezTo>
                <a:cubicBezTo>
                  <a:pt x="2880" y="0"/>
                  <a:pt x="2880" y="0"/>
                  <a:pt x="2880" y="0"/>
                </a:cubicBezTo>
                <a:lnTo>
                  <a:pt x="2880" y="751"/>
                </a:lnTo>
                <a:close/>
              </a:path>
            </a:pathLst>
          </a:custGeom>
          <a:gradFill rotWithShape="1">
            <a:gsLst>
              <a:gs pos="0">
                <a:schemeClr val="accent1"/>
              </a:gs>
              <a:gs pos="100000">
                <a:schemeClr val="accent1">
                  <a:gamma/>
                  <a:shade val="66667"/>
                  <a:invGamma/>
                </a:schemeClr>
              </a:gs>
            </a:gsLst>
            <a:lin ang="5400000" scaled="1"/>
          </a:gradFill>
          <a:ln w="9525">
            <a:noFill/>
            <a:round/>
            <a:headEnd/>
            <a:tailEnd/>
          </a:ln>
        </p:spPr>
        <p:txBody>
          <a:bodyPr/>
          <a:lstStyle/>
          <a:p>
            <a:pPr>
              <a:defRPr/>
            </a:pPr>
            <a:endParaRPr lang="en-US"/>
          </a:p>
        </p:txBody>
      </p:sp>
      <p:sp>
        <p:nvSpPr>
          <p:cNvPr id="1029" name="Rectangle 2"/>
          <p:cNvSpPr>
            <a:spLocks noGrp="1" noChangeArrowheads="1"/>
          </p:cNvSpPr>
          <p:nvPr>
            <p:ph type="title"/>
          </p:nvPr>
        </p:nvSpPr>
        <p:spPr bwMode="auto">
          <a:xfrm>
            <a:off x="457200" y="0"/>
            <a:ext cx="8534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30" name="Rectangle 3"/>
          <p:cNvSpPr>
            <a:spLocks noGrp="1" noChangeArrowheads="1"/>
          </p:cNvSpPr>
          <p:nvPr>
            <p:ph type="body" idx="1"/>
          </p:nvPr>
        </p:nvSpPr>
        <p:spPr bwMode="auto">
          <a:xfrm>
            <a:off x="457200" y="1752600"/>
            <a:ext cx="8534400"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613525"/>
            <a:ext cx="2133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400"/>
            </a:lvl1pPr>
          </a:lstStyle>
          <a:p>
            <a:pPr>
              <a:defRPr/>
            </a:pPr>
            <a:endParaRPr lang="en-US"/>
          </a:p>
        </p:txBody>
      </p:sp>
      <p:sp>
        <p:nvSpPr>
          <p:cNvPr id="2" name="Rectangle 5"/>
          <p:cNvSpPr>
            <a:spLocks noGrp="1" noChangeArrowheads="1"/>
          </p:cNvSpPr>
          <p:nvPr>
            <p:ph type="ftr" sz="quarter" idx="3"/>
          </p:nvPr>
        </p:nvSpPr>
        <p:spPr bwMode="auto">
          <a:xfrm>
            <a:off x="3276600" y="6613525"/>
            <a:ext cx="2895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400"/>
            </a:lvl1pPr>
          </a:lstStyle>
          <a:p>
            <a:pPr>
              <a:defRPr/>
            </a:pPr>
            <a:endParaRPr lang="en-US"/>
          </a:p>
        </p:txBody>
      </p:sp>
      <p:sp>
        <p:nvSpPr>
          <p:cNvPr id="3" name="Rectangle 6"/>
          <p:cNvSpPr>
            <a:spLocks noGrp="1" noChangeArrowheads="1"/>
          </p:cNvSpPr>
          <p:nvPr>
            <p:ph type="sldNum" sz="quarter" idx="4"/>
          </p:nvPr>
        </p:nvSpPr>
        <p:spPr bwMode="auto">
          <a:xfrm>
            <a:off x="6858000" y="6613525"/>
            <a:ext cx="2133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lvl1pPr>
          </a:lstStyle>
          <a:p>
            <a:pPr>
              <a:defRPr/>
            </a:pPr>
            <a:fld id="{E490ECEF-CE31-4BCE-8F6F-92396688A01E}" type="slidenum">
              <a:rPr lang="en-US"/>
              <a:pPr>
                <a:defRPr/>
              </a:pPr>
              <a:t>‹#›</a:t>
            </a:fld>
            <a:endParaRPr lang="en-US"/>
          </a:p>
        </p:txBody>
      </p:sp>
      <p:pic>
        <p:nvPicPr>
          <p:cNvPr id="1034" name="Picture 2" descr="S:\1 International Development BU\1.3 CONTRACTS\0. Cluster Africa\47501464 - GCCA Climate change\5 Award\9 Communication\00 Logos\GCCA-logo-(3).png"/>
          <p:cNvPicPr>
            <a:picLocks noChangeAspect="1" noChangeArrowheads="1"/>
          </p:cNvPicPr>
          <p:nvPr userDrawn="1"/>
        </p:nvPicPr>
        <p:blipFill>
          <a:blip r:embed="rId15" cstate="print"/>
          <a:srcRect/>
          <a:stretch>
            <a:fillRect/>
          </a:stretch>
        </p:blipFill>
        <p:spPr bwMode="auto">
          <a:xfrm>
            <a:off x="7467600" y="152400"/>
            <a:ext cx="1535113"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63" r:id="rId6"/>
    <p:sldLayoutId id="2147483657" r:id="rId7"/>
    <p:sldLayoutId id="2147483656" r:id="rId8"/>
    <p:sldLayoutId id="2147483655" r:id="rId9"/>
    <p:sldLayoutId id="2147483654" r:id="rId10"/>
    <p:sldLayoutId id="2147483653" r:id="rId11"/>
    <p:sldLayoutId id="2147483652" r:id="rId12"/>
    <p:sldLayoutId id="2147483664" r:id="rId13"/>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28600" indent="-228600" algn="l" rtl="0" eaLnBrk="0" fontAlgn="base" hangingPunct="0">
        <a:spcBef>
          <a:spcPct val="20000"/>
        </a:spcBef>
        <a:spcAft>
          <a:spcPct val="0"/>
        </a:spcAft>
        <a:buChar char="•"/>
        <a:defRPr sz="2800">
          <a:solidFill>
            <a:schemeClr val="tx1"/>
          </a:solidFill>
          <a:latin typeface="+mn-lt"/>
          <a:ea typeface="+mn-ea"/>
          <a:cs typeface="+mn-cs"/>
        </a:defRPr>
      </a:lvl1pPr>
      <a:lvl2pPr marL="628650" indent="-285750" algn="l" rtl="0" eaLnBrk="0" fontAlgn="base" hangingPunct="0">
        <a:spcBef>
          <a:spcPct val="20000"/>
        </a:spcBef>
        <a:spcAft>
          <a:spcPct val="0"/>
        </a:spcAft>
        <a:buChar char="–"/>
        <a:defRPr sz="2400">
          <a:solidFill>
            <a:schemeClr val="tx1"/>
          </a:solidFill>
          <a:latin typeface="+mn-lt"/>
        </a:defRPr>
      </a:lvl2pPr>
      <a:lvl3pPr marL="102870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a:solidFill>
            <a:schemeClr val="tx1"/>
          </a:solidFill>
          <a:latin typeface="+mn-lt"/>
        </a:defRPr>
      </a:lvl4pPr>
      <a:lvl5pPr marL="1714500" indent="-171450" algn="l" rtl="0" eaLnBrk="0" fontAlgn="base" hangingPunct="0">
        <a:spcBef>
          <a:spcPct val="20000"/>
        </a:spcBef>
        <a:spcAft>
          <a:spcPct val="0"/>
        </a:spcAft>
        <a:buChar char="»"/>
        <a:defRPr>
          <a:solidFill>
            <a:schemeClr val="tx1"/>
          </a:solidFill>
          <a:latin typeface="+mn-lt"/>
        </a:defRPr>
      </a:lvl5pPr>
      <a:lvl6pPr marL="2171700" indent="-171450" algn="l" rtl="0" fontAlgn="base">
        <a:spcBef>
          <a:spcPct val="20000"/>
        </a:spcBef>
        <a:spcAft>
          <a:spcPct val="0"/>
        </a:spcAft>
        <a:buChar char="»"/>
        <a:defRPr>
          <a:solidFill>
            <a:schemeClr val="tx1"/>
          </a:solidFill>
          <a:latin typeface="+mn-lt"/>
        </a:defRPr>
      </a:lvl6pPr>
      <a:lvl7pPr marL="2628900" indent="-171450" algn="l" rtl="0" fontAlgn="base">
        <a:spcBef>
          <a:spcPct val="20000"/>
        </a:spcBef>
        <a:spcAft>
          <a:spcPct val="0"/>
        </a:spcAft>
        <a:buChar char="»"/>
        <a:defRPr>
          <a:solidFill>
            <a:schemeClr val="tx1"/>
          </a:solidFill>
          <a:latin typeface="+mn-lt"/>
        </a:defRPr>
      </a:lvl7pPr>
      <a:lvl8pPr marL="3086100" indent="-171450" algn="l" rtl="0" fontAlgn="base">
        <a:spcBef>
          <a:spcPct val="20000"/>
        </a:spcBef>
        <a:spcAft>
          <a:spcPct val="0"/>
        </a:spcAft>
        <a:buChar char="»"/>
        <a:defRPr>
          <a:solidFill>
            <a:schemeClr val="tx1"/>
          </a:solidFill>
          <a:latin typeface="+mn-lt"/>
        </a:defRPr>
      </a:lvl8pPr>
      <a:lvl9pPr marL="354330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Word_Document3.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Word_Document4.doc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Word_Document5.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5875" y="1905000"/>
            <a:ext cx="8747125" cy="1981200"/>
          </a:xfrm>
        </p:spPr>
        <p:txBody>
          <a:bodyPr/>
          <a:lstStyle/>
          <a:p>
            <a:pPr algn="ctr" eaLnBrk="1" hangingPunct="1">
              <a:lnSpc>
                <a:spcPct val="150000"/>
              </a:lnSpc>
            </a:pPr>
            <a:r>
              <a:rPr lang="en-GB" b="1" dirty="0">
                <a:solidFill>
                  <a:schemeClr val="accent1">
                    <a:lumMod val="20000"/>
                    <a:lumOff val="80000"/>
                  </a:schemeClr>
                </a:solidFill>
                <a:latin typeface="Arial Black" pitchFamily="34" charset="0"/>
              </a:rPr>
              <a:t>A</a:t>
            </a:r>
            <a:r>
              <a:rPr lang="en-GB" b="1" dirty="0" smtClean="0">
                <a:solidFill>
                  <a:schemeClr val="accent1">
                    <a:lumMod val="20000"/>
                    <a:lumOff val="80000"/>
                  </a:schemeClr>
                </a:solidFill>
                <a:latin typeface="Arial Black" pitchFamily="34" charset="0"/>
              </a:rPr>
              <a:t>id delivery modalities and approaches: </a:t>
            </a:r>
            <a:br>
              <a:rPr lang="en-GB" b="1" dirty="0" smtClean="0">
                <a:solidFill>
                  <a:schemeClr val="accent1">
                    <a:lumMod val="20000"/>
                    <a:lumOff val="80000"/>
                  </a:schemeClr>
                </a:solidFill>
                <a:latin typeface="Arial Black" pitchFamily="34" charset="0"/>
              </a:rPr>
            </a:br>
            <a:r>
              <a:rPr lang="en-GB" b="1" dirty="0" smtClean="0">
                <a:solidFill>
                  <a:schemeClr val="accent1">
                    <a:lumMod val="20000"/>
                    <a:lumOff val="80000"/>
                  </a:schemeClr>
                </a:solidFill>
                <a:latin typeface="Arial Black" pitchFamily="34" charset="0"/>
              </a:rPr>
              <a:t>GCCA </a:t>
            </a:r>
            <a:r>
              <a:rPr lang="en-GB" b="1" dirty="0">
                <a:solidFill>
                  <a:schemeClr val="accent1">
                    <a:lumMod val="20000"/>
                    <a:lumOff val="80000"/>
                  </a:schemeClr>
                </a:solidFill>
                <a:latin typeface="Arial Black" pitchFamily="34" charset="0"/>
              </a:rPr>
              <a:t>e</a:t>
            </a:r>
            <a:r>
              <a:rPr lang="en-GB" b="1" dirty="0" smtClean="0">
                <a:solidFill>
                  <a:schemeClr val="accent1">
                    <a:lumMod val="20000"/>
                    <a:lumOff val="80000"/>
                  </a:schemeClr>
                </a:solidFill>
                <a:latin typeface="Arial Black" pitchFamily="34" charset="0"/>
              </a:rPr>
              <a:t>xperience </a:t>
            </a:r>
            <a:r>
              <a:rPr lang="en-GB" sz="2000" b="1" dirty="0" smtClean="0">
                <a:solidFill>
                  <a:schemeClr val="accent1">
                    <a:lumMod val="20000"/>
                    <a:lumOff val="80000"/>
                  </a:schemeClr>
                </a:solidFill>
                <a:latin typeface="Arial Black" pitchFamily="34" charset="0"/>
              </a:rPr>
              <a:t/>
            </a:r>
            <a:br>
              <a:rPr lang="en-GB" sz="2000" b="1" dirty="0" smtClean="0">
                <a:solidFill>
                  <a:schemeClr val="accent1">
                    <a:lumMod val="20000"/>
                    <a:lumOff val="80000"/>
                  </a:schemeClr>
                </a:solidFill>
                <a:latin typeface="Arial Black" pitchFamily="34" charset="0"/>
              </a:rPr>
            </a:br>
            <a:endParaRPr lang="en-GB" sz="2400" dirty="0" smtClean="0"/>
          </a:p>
        </p:txBody>
      </p:sp>
      <p:sp>
        <p:nvSpPr>
          <p:cNvPr id="5" name="Rectangle 3"/>
          <p:cNvSpPr txBox="1">
            <a:spLocks noChangeArrowheads="1"/>
          </p:cNvSpPr>
          <p:nvPr/>
        </p:nvSpPr>
        <p:spPr bwMode="auto">
          <a:xfrm>
            <a:off x="533400" y="5962650"/>
            <a:ext cx="8077200" cy="457200"/>
          </a:xfrm>
          <a:prstGeom prst="rect">
            <a:avLst/>
          </a:prstGeom>
          <a:noFill/>
          <a:ln w="9525">
            <a:noFill/>
            <a:miter lim="800000"/>
            <a:headEnd/>
            <a:tailEnd/>
          </a:ln>
        </p:spPr>
        <p:txBody>
          <a:bodyPr lIns="0" tIns="0" rIns="0" bIns="0" anchor="b"/>
          <a:lstStyle/>
          <a:p>
            <a:pPr>
              <a:spcBef>
                <a:spcPct val="20000"/>
              </a:spcBef>
              <a:defRPr/>
            </a:pPr>
            <a:r>
              <a:rPr lang="en-US" sz="1200" kern="0" dirty="0" smtClean="0">
                <a:solidFill>
                  <a:schemeClr val="accent1">
                    <a:lumMod val="75000"/>
                  </a:schemeClr>
                </a:solidFill>
                <a:latin typeface="+mn-lt"/>
              </a:rPr>
              <a:t>Session 19, Day 2, 12</a:t>
            </a:r>
            <a:r>
              <a:rPr lang="en-US" sz="1200" kern="0" baseline="30000" dirty="0" smtClean="0">
                <a:solidFill>
                  <a:schemeClr val="accent1">
                    <a:lumMod val="75000"/>
                  </a:schemeClr>
                </a:solidFill>
                <a:latin typeface="+mn-lt"/>
              </a:rPr>
              <a:t>th</a:t>
            </a:r>
            <a:r>
              <a:rPr lang="en-US" sz="1200" kern="0" dirty="0" smtClean="0">
                <a:solidFill>
                  <a:schemeClr val="accent1">
                    <a:lumMod val="75000"/>
                  </a:schemeClr>
                </a:solidFill>
                <a:latin typeface="+mn-lt"/>
              </a:rPr>
              <a:t> September 2012</a:t>
            </a:r>
            <a:endParaRPr lang="en-US" sz="1200" kern="0" dirty="0">
              <a:solidFill>
                <a:schemeClr val="accent1">
                  <a:lumMod val="75000"/>
                </a:schemeClr>
              </a:solidFill>
              <a:latin typeface="+mn-lt"/>
            </a:endParaRPr>
          </a:p>
        </p:txBody>
      </p:sp>
      <p:sp>
        <p:nvSpPr>
          <p:cNvPr id="2" name="TextBox 1"/>
          <p:cNvSpPr txBox="1"/>
          <p:nvPr/>
        </p:nvSpPr>
        <p:spPr>
          <a:xfrm>
            <a:off x="2133600" y="5934670"/>
            <a:ext cx="6400800" cy="923330"/>
          </a:xfrm>
          <a:prstGeom prst="rect">
            <a:avLst/>
          </a:prstGeom>
          <a:noFill/>
        </p:spPr>
        <p:txBody>
          <a:bodyPr wrap="square" rtlCol="0">
            <a:spAutoFit/>
          </a:bodyPr>
          <a:lstStyle/>
          <a:p>
            <a:pPr algn="r"/>
            <a:r>
              <a:rPr lang="en-GB" b="1" dirty="0" err="1">
                <a:latin typeface="Arial Black" pitchFamily="34" charset="0"/>
              </a:rPr>
              <a:t>Ms.</a:t>
            </a:r>
            <a:r>
              <a:rPr lang="en-GB" b="1" dirty="0">
                <a:latin typeface="Arial Black" pitchFamily="34" charset="0"/>
              </a:rPr>
              <a:t> Tamara Levine</a:t>
            </a:r>
            <a:br>
              <a:rPr lang="en-GB" b="1" dirty="0">
                <a:latin typeface="Arial Black" pitchFamily="34" charset="0"/>
              </a:rPr>
            </a:br>
            <a:r>
              <a:rPr lang="en-GB" b="1" dirty="0">
                <a:latin typeface="Arial Black" pitchFamily="34" charset="0"/>
              </a:rPr>
              <a:t>GCCA Global Support Facility </a:t>
            </a:r>
            <a:br>
              <a:rPr lang="en-GB" b="1" dirty="0">
                <a:latin typeface="Arial Black" pitchFamily="34" charset="0"/>
              </a:rPr>
            </a:b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74"/>
            <a:ext cx="8534400" cy="1143000"/>
          </a:xfrm>
        </p:spPr>
        <p:txBody>
          <a:bodyPr/>
          <a:lstStyle/>
          <a:p>
            <a:r>
              <a:rPr lang="en-US" dirty="0" smtClean="0"/>
              <a:t>Lesson 1: Aligning with National </a:t>
            </a:r>
            <a:br>
              <a:rPr lang="en-US" dirty="0" smtClean="0"/>
            </a:br>
            <a:r>
              <a:rPr lang="en-US" dirty="0" smtClean="0"/>
              <a:t>Priorities (Table 2)</a:t>
            </a:r>
            <a:endParaRPr lang="en-US" dirty="0"/>
          </a:p>
        </p:txBody>
      </p:sp>
      <p:graphicFrame>
        <p:nvGraphicFramePr>
          <p:cNvPr id="5" name="Content Placeholder 4"/>
          <p:cNvGraphicFramePr>
            <a:graphicFrameLocks noGrp="1" noChangeAspect="1"/>
          </p:cNvGraphicFramePr>
          <p:nvPr>
            <p:ph idx="1"/>
            <p:extLst>
              <p:ext uri="{D42A27DB-BD31-4B8C-83A1-F6EECF244321}">
                <p14:modId xmlns="" xmlns:p14="http://schemas.microsoft.com/office/powerpoint/2010/main" val="3274575017"/>
              </p:ext>
            </p:extLst>
          </p:nvPr>
        </p:nvGraphicFramePr>
        <p:xfrm>
          <a:off x="381000" y="1403350"/>
          <a:ext cx="5554663" cy="5454650"/>
        </p:xfrm>
        <a:graphic>
          <a:graphicData uri="http://schemas.openxmlformats.org/presentationml/2006/ole">
            <p:oleObj spid="_x0000_s3119" name="Document" r:id="rId3" imgW="6290280" imgH="6171120" progId="Word.Document.12">
              <p:embed/>
            </p:oleObj>
          </a:graphicData>
        </a:graphic>
      </p:graphicFrame>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10</a:t>
            </a:fld>
            <a:endParaRPr lang="en-US" dirty="0"/>
          </a:p>
        </p:txBody>
      </p:sp>
    </p:spTree>
    <p:extLst>
      <p:ext uri="{BB962C8B-B14F-4D97-AF65-F5344CB8AC3E}">
        <p14:creationId xmlns="" xmlns:p14="http://schemas.microsoft.com/office/powerpoint/2010/main" val="22733402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lstStyle/>
          <a:p>
            <a:r>
              <a:rPr lang="en-US" dirty="0" smtClean="0"/>
              <a:t>Lesson 1 Aligning with National </a:t>
            </a:r>
            <a:br>
              <a:rPr lang="en-US" dirty="0" smtClean="0"/>
            </a:br>
            <a:r>
              <a:rPr lang="en-US" dirty="0" smtClean="0"/>
              <a:t>Priorities Continued….</a:t>
            </a:r>
            <a:endParaRPr lang="en-US" dirty="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11</a:t>
            </a:fld>
            <a:endParaRPr lang="en-US" dirty="0"/>
          </a:p>
        </p:txBody>
      </p:sp>
      <p:graphicFrame>
        <p:nvGraphicFramePr>
          <p:cNvPr id="5" name="Content Placeholder 4"/>
          <p:cNvGraphicFramePr>
            <a:graphicFrameLocks noChangeAspect="1"/>
          </p:cNvGraphicFramePr>
          <p:nvPr>
            <p:extLst>
              <p:ext uri="{D42A27DB-BD31-4B8C-83A1-F6EECF244321}">
                <p14:modId xmlns="" xmlns:p14="http://schemas.microsoft.com/office/powerpoint/2010/main" val="4245257813"/>
              </p:ext>
            </p:extLst>
          </p:nvPr>
        </p:nvGraphicFramePr>
        <p:xfrm>
          <a:off x="152400" y="1314450"/>
          <a:ext cx="8686800" cy="5314950"/>
        </p:xfrm>
        <a:graphic>
          <a:graphicData uri="http://schemas.openxmlformats.org/presentationml/2006/ole">
            <p:oleObj spid="_x0000_s6160" name="Document" r:id="rId4" imgW="6290280" imgH="5805360" progId="Word.Document.12">
              <p:embed/>
            </p:oleObj>
          </a:graphicData>
        </a:graphic>
      </p:graphicFrame>
    </p:spTree>
    <p:extLst>
      <p:ext uri="{BB962C8B-B14F-4D97-AF65-F5344CB8AC3E}">
        <p14:creationId xmlns="" xmlns:p14="http://schemas.microsoft.com/office/powerpoint/2010/main" val="40991534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0"/>
            <a:ext cx="8534400" cy="1143000"/>
          </a:xfrm>
        </p:spPr>
        <p:txBody>
          <a:bodyPr/>
          <a:lstStyle/>
          <a:p>
            <a:pPr eaLnBrk="1" hangingPunct="1"/>
            <a:r>
              <a:rPr lang="en-GB" sz="3600" dirty="0" smtClean="0">
                <a:latin typeface="Calibri" charset="0"/>
              </a:rPr>
              <a:t>Lesson 2- Understanding Institutions </a:t>
            </a:r>
            <a:br>
              <a:rPr lang="en-GB" sz="3600" dirty="0" smtClean="0">
                <a:latin typeface="Calibri" charset="0"/>
              </a:rPr>
            </a:br>
            <a:r>
              <a:rPr lang="en-GB" sz="3600" dirty="0" smtClean="0">
                <a:latin typeface="Calibri" charset="0"/>
              </a:rPr>
              <a:t>CPEIRs</a:t>
            </a:r>
            <a:endParaRPr lang="en-GB" sz="3600" dirty="0">
              <a:latin typeface="Calibri" charset="0"/>
            </a:endParaRPr>
          </a:p>
        </p:txBody>
      </p:sp>
      <p:sp>
        <p:nvSpPr>
          <p:cNvPr id="16387" name="Content Placeholder 2"/>
          <p:cNvSpPr>
            <a:spLocks noGrp="1"/>
          </p:cNvSpPr>
          <p:nvPr>
            <p:ph idx="1"/>
          </p:nvPr>
        </p:nvSpPr>
        <p:spPr>
          <a:xfrm>
            <a:off x="395288" y="1557338"/>
            <a:ext cx="8229600" cy="4713287"/>
          </a:xfrm>
        </p:spPr>
        <p:txBody>
          <a:bodyPr/>
          <a:lstStyle/>
          <a:p>
            <a:pPr eaLnBrk="1" hangingPunct="1">
              <a:lnSpc>
                <a:spcPct val="150000"/>
              </a:lnSpc>
            </a:pPr>
            <a:r>
              <a:rPr lang="en-US" sz="2800">
                <a:latin typeface="Calibri" charset="0"/>
              </a:rPr>
              <a:t>Develop a comprehensive </a:t>
            </a:r>
            <a:r>
              <a:rPr lang="en-US" sz="2800" u="sng">
                <a:latin typeface="Calibri" charset="0"/>
              </a:rPr>
              <a:t>climate fiscal framework</a:t>
            </a:r>
          </a:p>
          <a:p>
            <a:pPr eaLnBrk="1" hangingPunct="1">
              <a:lnSpc>
                <a:spcPct val="150000"/>
              </a:lnSpc>
            </a:pPr>
            <a:r>
              <a:rPr lang="en-US" sz="2800">
                <a:latin typeface="Calibri" charset="0"/>
              </a:rPr>
              <a:t>Enable GoB to improve </a:t>
            </a:r>
            <a:r>
              <a:rPr lang="en-US" sz="2800" u="sng">
                <a:latin typeface="Calibri" charset="0"/>
              </a:rPr>
              <a:t>prioritization, efficiency and effectiveness of finances</a:t>
            </a:r>
            <a:r>
              <a:rPr lang="en-US" sz="2800">
                <a:latin typeface="Calibri" charset="0"/>
              </a:rPr>
              <a:t> in support of climate adaptation and mitigation</a:t>
            </a:r>
          </a:p>
          <a:p>
            <a:pPr eaLnBrk="1" hangingPunct="1">
              <a:lnSpc>
                <a:spcPct val="150000"/>
              </a:lnSpc>
            </a:pPr>
            <a:r>
              <a:rPr lang="en-US" sz="2800">
                <a:latin typeface="Calibri" charset="0"/>
              </a:rPr>
              <a:t>Enhanced </a:t>
            </a:r>
            <a:r>
              <a:rPr lang="en-US" sz="2800" u="sng">
                <a:latin typeface="Calibri" charset="0"/>
              </a:rPr>
              <a:t>accountability</a:t>
            </a:r>
            <a:r>
              <a:rPr lang="en-US" sz="2800">
                <a:latin typeface="Calibri" charset="0"/>
              </a:rPr>
              <a:t> of Climate Change Finance</a:t>
            </a:r>
          </a:p>
          <a:p>
            <a:pPr eaLnBrk="1" hangingPunct="1">
              <a:lnSpc>
                <a:spcPct val="150000"/>
              </a:lnSpc>
            </a:pPr>
            <a:r>
              <a:rPr lang="en-US" sz="2800" u="sng">
                <a:latin typeface="Calibri" charset="0"/>
              </a:rPr>
              <a:t>Mainstreaming</a:t>
            </a:r>
            <a:r>
              <a:rPr lang="en-US" sz="2800">
                <a:latin typeface="Calibri" charset="0"/>
              </a:rPr>
              <a:t> Climate Change in development process and </a:t>
            </a:r>
            <a:r>
              <a:rPr lang="en-US" sz="2800" u="sng">
                <a:latin typeface="Calibri" charset="0"/>
              </a:rPr>
              <a:t>use of country systems</a:t>
            </a:r>
          </a:p>
        </p:txBody>
      </p:sp>
    </p:spTree>
    <p:extLst>
      <p:ext uri="{BB962C8B-B14F-4D97-AF65-F5344CB8AC3E}">
        <p14:creationId xmlns="" xmlns:p14="http://schemas.microsoft.com/office/powerpoint/2010/main" val="42600916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0"/>
            <a:ext cx="8229600" cy="1081088"/>
          </a:xfrm>
        </p:spPr>
        <p:txBody>
          <a:bodyPr/>
          <a:lstStyle/>
          <a:p>
            <a:pPr eaLnBrk="1" hangingPunct="1"/>
            <a:r>
              <a:rPr lang="en-GB" sz="4000" dirty="0">
                <a:latin typeface="Calibri" charset="0"/>
              </a:rPr>
              <a:t>Funding of Climate Actions</a:t>
            </a:r>
          </a:p>
        </p:txBody>
      </p:sp>
      <p:graphicFrame>
        <p:nvGraphicFramePr>
          <p:cNvPr id="4" name="Content Placeholder 3"/>
          <p:cNvGraphicFramePr>
            <a:graphicFrameLocks noGrp="1"/>
          </p:cNvGraphicFramePr>
          <p:nvPr>
            <p:ph idx="1"/>
          </p:nvPr>
        </p:nvGraphicFramePr>
        <p:xfrm>
          <a:off x="457200" y="1484785"/>
          <a:ext cx="8435280" cy="4839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5253184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 y="0"/>
            <a:ext cx="7377112" cy="1125538"/>
          </a:xfrm>
        </p:spPr>
        <p:txBody>
          <a:bodyPr>
            <a:normAutofit fontScale="90000"/>
          </a:bodyPr>
          <a:lstStyle/>
          <a:p>
            <a:pPr eaLnBrk="1" hangingPunct="1">
              <a:defRPr/>
            </a:pPr>
            <a:r>
              <a:rPr lang="en-GB" sz="4000" dirty="0">
                <a:ea typeface="+mj-ea"/>
                <a:cs typeface="+mj-cs"/>
              </a:rPr>
              <a:t/>
            </a:r>
            <a:br>
              <a:rPr lang="en-GB" sz="4000" dirty="0">
                <a:ea typeface="+mj-ea"/>
                <a:cs typeface="+mj-cs"/>
              </a:rPr>
            </a:br>
            <a:r>
              <a:rPr lang="en-GB" sz="4000" dirty="0" smtClean="0">
                <a:ea typeface="+mj-ea"/>
                <a:cs typeface="+mj-cs"/>
              </a:rPr>
              <a:t>Bangladesh Climate </a:t>
            </a:r>
            <a:r>
              <a:rPr lang="en-GB" sz="4000" dirty="0">
                <a:ea typeface="+mj-ea"/>
                <a:cs typeface="+mj-cs"/>
              </a:rPr>
              <a:t>Expenditure</a:t>
            </a:r>
            <a:br>
              <a:rPr lang="en-GB" sz="4000" dirty="0">
                <a:ea typeface="+mj-ea"/>
                <a:cs typeface="+mj-cs"/>
              </a:rPr>
            </a:br>
            <a:endParaRPr lang="en-GB" sz="4000" dirty="0">
              <a:ea typeface="+mj-ea"/>
              <a:cs typeface="+mj-cs"/>
            </a:endParaRPr>
          </a:p>
        </p:txBody>
      </p:sp>
      <p:sp>
        <p:nvSpPr>
          <p:cNvPr id="3" name="Content Placeholder 2"/>
          <p:cNvSpPr>
            <a:spLocks noGrp="1"/>
          </p:cNvSpPr>
          <p:nvPr>
            <p:ph idx="1"/>
          </p:nvPr>
        </p:nvSpPr>
        <p:spPr>
          <a:xfrm>
            <a:off x="152400" y="2057400"/>
            <a:ext cx="8202611" cy="4449762"/>
          </a:xfrm>
        </p:spPr>
        <p:txBody>
          <a:bodyPr>
            <a:noAutofit/>
          </a:bodyPr>
          <a:lstStyle/>
          <a:p>
            <a:pPr eaLnBrk="1" hangingPunct="1"/>
            <a:r>
              <a:rPr lang="en-GB" sz="3200" dirty="0">
                <a:latin typeface="Calibri" charset="0"/>
              </a:rPr>
              <a:t>Government of Bangladesh spends </a:t>
            </a:r>
            <a:r>
              <a:rPr lang="en-GB" sz="3200" b="1" dirty="0">
                <a:solidFill>
                  <a:srgbClr val="558ED5"/>
                </a:solidFill>
                <a:latin typeface="Calibri" charset="0"/>
              </a:rPr>
              <a:t>6% to 7% </a:t>
            </a:r>
            <a:r>
              <a:rPr lang="en-GB" sz="3200" dirty="0">
                <a:latin typeface="Calibri" charset="0"/>
              </a:rPr>
              <a:t>of its annual combined budget on climate sensitive activity </a:t>
            </a:r>
          </a:p>
          <a:p>
            <a:pPr eaLnBrk="1" hangingPunct="1"/>
            <a:r>
              <a:rPr lang="en-GB" sz="3200" dirty="0">
                <a:latin typeface="Calibri" charset="0"/>
              </a:rPr>
              <a:t>Annual sum of </a:t>
            </a:r>
            <a:r>
              <a:rPr lang="en-GB" sz="3200" b="1" dirty="0">
                <a:solidFill>
                  <a:srgbClr val="558ED5"/>
                </a:solidFill>
                <a:latin typeface="Calibri" charset="0"/>
              </a:rPr>
              <a:t>US$1bn</a:t>
            </a:r>
            <a:r>
              <a:rPr lang="en-GB" sz="3200" dirty="0">
                <a:latin typeface="Calibri" charset="0"/>
              </a:rPr>
              <a:t> or  just over </a:t>
            </a:r>
            <a:r>
              <a:rPr lang="en-GB" sz="3200" b="1" dirty="0">
                <a:solidFill>
                  <a:schemeClr val="accent1"/>
                </a:solidFill>
                <a:latin typeface="Calibri" charset="0"/>
              </a:rPr>
              <a:t>1% of </a:t>
            </a:r>
            <a:r>
              <a:rPr lang="en-GB" sz="3200" b="1" dirty="0" smtClean="0">
                <a:solidFill>
                  <a:schemeClr val="accent1"/>
                </a:solidFill>
                <a:latin typeface="Calibri" charset="0"/>
              </a:rPr>
              <a:t>GDP</a:t>
            </a:r>
            <a:endParaRPr lang="en-GB" sz="3200" b="1" dirty="0">
              <a:solidFill>
                <a:schemeClr val="accent1"/>
              </a:solidFill>
              <a:latin typeface="Calibri" charset="0"/>
            </a:endParaRPr>
          </a:p>
          <a:p>
            <a:pPr eaLnBrk="1" hangingPunct="1"/>
            <a:r>
              <a:rPr lang="en-GB" sz="3200" dirty="0">
                <a:latin typeface="Calibri" charset="0"/>
              </a:rPr>
              <a:t>Climate spend increased in absolute terms over last two years, but slight decline in relative </a:t>
            </a:r>
            <a:r>
              <a:rPr lang="en-GB" sz="3200" dirty="0" smtClean="0">
                <a:latin typeface="Calibri" charset="0"/>
              </a:rPr>
              <a:t>terms</a:t>
            </a:r>
            <a:endParaRPr lang="en-GB" sz="3200" dirty="0">
              <a:latin typeface="Calibri" charset="0"/>
            </a:endParaRPr>
          </a:p>
          <a:p>
            <a:pPr eaLnBrk="1" hangingPunct="1"/>
            <a:r>
              <a:rPr lang="en-GB" sz="3200" b="1" dirty="0">
                <a:solidFill>
                  <a:schemeClr val="accent1"/>
                </a:solidFill>
                <a:latin typeface="Calibri" charset="0"/>
              </a:rPr>
              <a:t>97%</a:t>
            </a:r>
            <a:r>
              <a:rPr lang="en-GB" sz="3200" dirty="0">
                <a:latin typeface="Calibri" charset="0"/>
              </a:rPr>
              <a:t> spent on adaptation </a:t>
            </a:r>
          </a:p>
        </p:txBody>
      </p:sp>
    </p:spTree>
    <p:extLst>
      <p:ext uri="{BB962C8B-B14F-4D97-AF65-F5344CB8AC3E}">
        <p14:creationId xmlns="" xmlns:p14="http://schemas.microsoft.com/office/powerpoint/2010/main" val="25692927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515938"/>
          </a:xfrm>
        </p:spPr>
        <p:txBody>
          <a:bodyPr rtlCol="0">
            <a:normAutofit fontScale="90000"/>
          </a:bodyPr>
          <a:lstStyle/>
          <a:p>
            <a:pPr eaLnBrk="1" fontAlgn="auto" hangingPunct="1">
              <a:spcAft>
                <a:spcPts val="0"/>
              </a:spcAft>
              <a:defRPr/>
            </a:pPr>
            <a:r>
              <a:rPr lang="en-US" sz="3200" b="1" dirty="0" smtClean="0">
                <a:latin typeface="+mn-lt"/>
                <a:ea typeface="+mj-ea"/>
                <a:cs typeface="+mj-cs"/>
              </a:rPr>
              <a:t>Climate institutions : types &amp; their activities. </a:t>
            </a:r>
          </a:p>
        </p:txBody>
      </p:sp>
      <p:graphicFrame>
        <p:nvGraphicFramePr>
          <p:cNvPr id="4264" name="Group 168"/>
          <p:cNvGraphicFramePr>
            <a:graphicFrameLocks noGrp="1"/>
          </p:cNvGraphicFramePr>
          <p:nvPr>
            <p:ph type="tbl" idx="1"/>
            <p:extLst>
              <p:ext uri="{D42A27DB-BD31-4B8C-83A1-F6EECF244321}">
                <p14:modId xmlns="" xmlns:p14="http://schemas.microsoft.com/office/powerpoint/2010/main" val="2856468967"/>
              </p:ext>
            </p:extLst>
          </p:nvPr>
        </p:nvGraphicFramePr>
        <p:xfrm>
          <a:off x="381000" y="1600200"/>
          <a:ext cx="8077200" cy="6066132"/>
        </p:xfrm>
        <a:graphic>
          <a:graphicData uri="http://schemas.openxmlformats.org/drawingml/2006/table">
            <a:tbl>
              <a:tblPr/>
              <a:tblGrid>
                <a:gridCol w="2057400"/>
                <a:gridCol w="2286000"/>
                <a:gridCol w="3733800"/>
              </a:tblGrid>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ＭＳ Ｐゴシック" charset="0"/>
                          <a:cs typeface="Times New Roman" charset="0"/>
                        </a:rPr>
                        <a:t>Institutions </a:t>
                      </a:r>
                      <a:endParaRPr kumimoji="0" lang="en-US" sz="1400" b="1" i="0" u="none" strike="noStrike" cap="none" normalizeH="0" baseline="0" dirty="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ＭＳ Ｐゴシック" charset="0"/>
                          <a:cs typeface="Times New Roman" charset="0"/>
                        </a:rPr>
                        <a:t>Key areas of activities </a:t>
                      </a:r>
                      <a:endParaRPr kumimoji="0" lang="en-US" sz="1400" b="1" i="0" u="none" strike="noStrike" cap="none" normalizeH="0" baseline="0" dirty="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charset="0"/>
                          <a:ea typeface="ＭＳ Ｐゴシック" charset="0"/>
                          <a:cs typeface="Times New Roman" charset="0"/>
                        </a:rPr>
                        <a:t> Examples</a:t>
                      </a:r>
                      <a:endParaRPr kumimoji="0" lang="en-US" sz="1400" b="1" i="0" u="none" strike="noStrike" cap="none" normalizeH="0" baseline="0" dirty="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r>
              <a:tr h="527050">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Times New Roman" charset="0"/>
                        </a:rPr>
                        <a:t>Government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Program planning/ implementation</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MoFDM, CDMP, MoEF, DoE, MoWR MoA, LGED, BWDB, WARPO</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Disaster response</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DoRR, DMB, Army, Coastal Guard, BRCS, CPP</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Climate data generation </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IWM, CEGIS, BMD, BWDB</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Research &amp; modeling </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BARC, BARI, BRRI, BIDS, IWFM</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Local government </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Emergency measures, Food security</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UP, UZ Parishad, M Corp, VGD, VGF, FFW</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Arial" charset="0"/>
                        </a:rPr>
                        <a:t>Donors(Multi-Bi)</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Arial" charset="0"/>
                        </a:rPr>
                        <a:t>DRR, CC, CCA activities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Arial" charset="0"/>
                        </a:rPr>
                        <a:t>WB, DFID, UNDP, USAID, ADB, DANIDA, SIDA, CIDA + +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NGOs, CBOs,</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Promotion,  Awareness raising, Training</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CARE, BRAC, Oxfam, Water Aid, </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Civil society/Think tanks</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Socio-Political motivation/ lobbing</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Calibri" charset="0"/>
                          <a:ea typeface="ＭＳ Ｐゴシック" charset="0"/>
                          <a:cs typeface="Times New Roman" charset="0"/>
                        </a:rPr>
                        <a:t>BELA, BAPA, Nirapad, Deshpremik Mancha, BIDS</a:t>
                      </a:r>
                      <a:endParaRPr kumimoji="0" lang="fr-FR"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Media</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Popular investigation,, Awareness raising,</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Electronic &amp; print media organizations</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Commercial  enterprises</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CSR activities, Capacity building </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Banks , Companies</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Financial institutions</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Micro credits/bank loans</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BRAC/Grameen Bank/other NGOs</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Households</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ＭＳ Ｐゴシック" charset="0"/>
                          <a:cs typeface="Times New Roman" charset="0"/>
                        </a:rPr>
                        <a:t>DRR, CCA activities</a:t>
                      </a:r>
                      <a:endParaRPr kumimoji="0" lang="en-US" sz="1400" b="0" i="0" u="none" strike="noStrike" cap="none" normalizeH="0" baseline="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Times New Roman" charset="0"/>
                        </a:rPr>
                        <a:t>Roads/Homestead raising, Cropping pattern, climate-tolerant species, Crop diversification </a:t>
                      </a:r>
                      <a:endParaRPr kumimoji="0" lang="en-US" sz="1400" b="0" i="0" u="none" strike="noStrike" cap="none" normalizeH="0" baseline="0" dirty="0">
                        <a:ln>
                          <a:noFill/>
                        </a:ln>
                        <a:solidFill>
                          <a:schemeClr val="tx1"/>
                        </a:solidFill>
                        <a:effectLst/>
                        <a:latin typeface="Calibri"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40121900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0"/>
            <a:ext cx="8534400" cy="1143000"/>
          </a:xfrm>
        </p:spPr>
        <p:txBody>
          <a:bodyPr/>
          <a:lstStyle/>
          <a:p>
            <a:pPr lvl="0"/>
            <a:r>
              <a:rPr lang="en-GB" dirty="0" smtClean="0"/>
              <a:t>Lesson 3: Joint Management and Co-Financing </a:t>
            </a:r>
            <a:r>
              <a:rPr lang="en-GB" dirty="0"/>
              <a:t>(</a:t>
            </a:r>
            <a:r>
              <a:rPr lang="en-GB" dirty="0" smtClean="0"/>
              <a:t>Table 3)</a:t>
            </a:r>
            <a:endParaRPr lang="en-GB" dirty="0"/>
          </a:p>
        </p:txBody>
      </p:sp>
      <p:sp>
        <p:nvSpPr>
          <p:cNvPr id="17410" name="Content Placeholder 2"/>
          <p:cNvSpPr>
            <a:spLocks noGrp="1"/>
          </p:cNvSpPr>
          <p:nvPr>
            <p:ph idx="1"/>
          </p:nvPr>
        </p:nvSpPr>
        <p:spPr>
          <a:xfrm>
            <a:off x="457200" y="2340977"/>
            <a:ext cx="4038600" cy="3200400"/>
          </a:xfrm>
        </p:spPr>
        <p:txBody>
          <a:bodyPr/>
          <a:lstStyle/>
          <a:p>
            <a:pPr>
              <a:lnSpc>
                <a:spcPct val="90000"/>
              </a:lnSpc>
            </a:pPr>
            <a:endParaRPr lang="en-GB" dirty="0"/>
          </a:p>
          <a:p>
            <a:pPr marL="0" indent="0">
              <a:lnSpc>
                <a:spcPct val="90000"/>
              </a:lnSpc>
              <a:buNone/>
            </a:pPr>
            <a:endParaRPr lang="en-GB" dirty="0" smtClean="0"/>
          </a:p>
        </p:txBody>
      </p:sp>
      <p:sp>
        <p:nvSpPr>
          <p:cNvPr id="17411" name="Slide Number Placeholder 4"/>
          <p:cNvSpPr>
            <a:spLocks noGrp="1"/>
          </p:cNvSpPr>
          <p:nvPr>
            <p:ph type="sldNum" sz="quarter" idx="12"/>
          </p:nvPr>
        </p:nvSpPr>
        <p:spPr>
          <a:noFill/>
        </p:spPr>
        <p:txBody>
          <a:bodyPr/>
          <a:lstStyle/>
          <a:p>
            <a:fld id="{FD4DC130-8BAE-4224-B928-87717226E1E1}" type="slidenum">
              <a:rPr lang="en-US" smtClean="0"/>
              <a:pPr/>
              <a:t>16</a:t>
            </a:fld>
            <a:endParaRPr lang="en-US" smtClean="0"/>
          </a:p>
        </p:txBody>
      </p:sp>
      <p:graphicFrame>
        <p:nvGraphicFramePr>
          <p:cNvPr id="3" name="Object 2"/>
          <p:cNvGraphicFramePr>
            <a:graphicFrameLocks noChangeAspect="1"/>
          </p:cNvGraphicFramePr>
          <p:nvPr>
            <p:extLst>
              <p:ext uri="{D42A27DB-BD31-4B8C-83A1-F6EECF244321}">
                <p14:modId xmlns="" xmlns:p14="http://schemas.microsoft.com/office/powerpoint/2010/main" val="388128273"/>
              </p:ext>
            </p:extLst>
          </p:nvPr>
        </p:nvGraphicFramePr>
        <p:xfrm>
          <a:off x="228600" y="1362433"/>
          <a:ext cx="7458075" cy="5495567"/>
        </p:xfrm>
        <a:graphic>
          <a:graphicData uri="http://schemas.openxmlformats.org/presentationml/2006/ole">
            <p:oleObj spid="_x0000_s4141" name="Document" r:id="rId4" imgW="6107400" imgH="4827240" progId="Word.Document.12">
              <p:embed/>
            </p:oleObj>
          </a:graphicData>
        </a:graphic>
      </p:graphicFrame>
    </p:spTree>
    <p:extLst>
      <p:ext uri="{BB962C8B-B14F-4D97-AF65-F5344CB8AC3E}">
        <p14:creationId xmlns="" xmlns:p14="http://schemas.microsoft.com/office/powerpoint/2010/main" val="22077264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dirty="0" smtClean="0"/>
              <a:t>Lesson 3 continued GCCA contributions to multi-donor Funds (Table 4)</a:t>
            </a:r>
            <a:endParaRPr lang="en-US" dirty="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17</a:t>
            </a:fld>
            <a:endParaRPr lang="en-US" dirty="0"/>
          </a:p>
        </p:txBody>
      </p:sp>
      <p:graphicFrame>
        <p:nvGraphicFramePr>
          <p:cNvPr id="5" name="Object 4"/>
          <p:cNvGraphicFramePr>
            <a:graphicFrameLocks noChangeAspect="1"/>
          </p:cNvGraphicFramePr>
          <p:nvPr>
            <p:extLst>
              <p:ext uri="{D42A27DB-BD31-4B8C-83A1-F6EECF244321}">
                <p14:modId xmlns="" xmlns:p14="http://schemas.microsoft.com/office/powerpoint/2010/main" val="219475883"/>
              </p:ext>
            </p:extLst>
          </p:nvPr>
        </p:nvGraphicFramePr>
        <p:xfrm>
          <a:off x="381000" y="1639888"/>
          <a:ext cx="8359775" cy="4729162"/>
        </p:xfrm>
        <a:graphic>
          <a:graphicData uri="http://schemas.openxmlformats.org/presentationml/2006/ole">
            <p:oleObj spid="_x0000_s5165" name="Document" r:id="rId4" imgW="5906160" imgH="3675240" progId="Word.Document.12">
              <p:embed/>
            </p:oleObj>
          </a:graphicData>
        </a:graphic>
      </p:graphicFrame>
    </p:spTree>
    <p:extLst>
      <p:ext uri="{BB962C8B-B14F-4D97-AF65-F5344CB8AC3E}">
        <p14:creationId xmlns="" xmlns:p14="http://schemas.microsoft.com/office/powerpoint/2010/main" val="1305086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for Results</a:t>
            </a:r>
            <a:endParaRPr lang="en-US" dirty="0"/>
          </a:p>
        </p:txBody>
      </p:sp>
      <p:sp>
        <p:nvSpPr>
          <p:cNvPr id="3" name="Content Placeholder 2"/>
          <p:cNvSpPr>
            <a:spLocks noGrp="1"/>
          </p:cNvSpPr>
          <p:nvPr>
            <p:ph idx="1"/>
          </p:nvPr>
        </p:nvSpPr>
        <p:spPr/>
        <p:txBody>
          <a:bodyPr/>
          <a:lstStyle/>
          <a:p>
            <a:r>
              <a:rPr lang="en-US" dirty="0" smtClean="0"/>
              <a:t>Performance Assessment Frameworks</a:t>
            </a:r>
          </a:p>
          <a:p>
            <a:r>
              <a:rPr lang="en-US" dirty="0" smtClean="0"/>
              <a:t>The logical framework provides the foundation for the PAF in many GCCA interventions</a:t>
            </a:r>
          </a:p>
          <a:p>
            <a:r>
              <a:rPr lang="en-US" dirty="0" smtClean="0"/>
              <a:t>In terms of indicators </a:t>
            </a:r>
            <a:r>
              <a:rPr lang="en-US" dirty="0" err="1" smtClean="0"/>
              <a:t>Geneal</a:t>
            </a:r>
            <a:r>
              <a:rPr lang="en-US" dirty="0" smtClean="0"/>
              <a:t> Budget Support Programs use process indicators (</a:t>
            </a:r>
            <a:r>
              <a:rPr lang="en-US" dirty="0" err="1" smtClean="0"/>
              <a:t>eg</a:t>
            </a:r>
            <a:r>
              <a:rPr lang="en-US" dirty="0" smtClean="0"/>
              <a:t>.) setting up a new policy, law or regulation</a:t>
            </a:r>
          </a:p>
          <a:p>
            <a:r>
              <a:rPr lang="en-US" dirty="0" smtClean="0"/>
              <a:t>Sector budget support tend to use output indicators related to concrete implementation – </a:t>
            </a:r>
            <a:r>
              <a:rPr lang="en-US" dirty="0" err="1" smtClean="0"/>
              <a:t>eg</a:t>
            </a:r>
            <a:r>
              <a:rPr lang="en-US" dirty="0" smtClean="0"/>
              <a:t> an agricultural </a:t>
            </a:r>
            <a:r>
              <a:rPr lang="en-US" dirty="0" err="1" smtClean="0"/>
              <a:t>programme</a:t>
            </a:r>
            <a:r>
              <a:rPr lang="en-US" dirty="0" smtClean="0"/>
              <a:t> has been implemented and measurably reduces GHGs</a:t>
            </a:r>
            <a:endParaRPr lang="en-US" dirty="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18</a:t>
            </a:fld>
            <a:endParaRPr lang="en-US" dirty="0"/>
          </a:p>
        </p:txBody>
      </p:sp>
    </p:spTree>
    <p:extLst>
      <p:ext uri="{BB962C8B-B14F-4D97-AF65-F5344CB8AC3E}">
        <p14:creationId xmlns="" xmlns:p14="http://schemas.microsoft.com/office/powerpoint/2010/main" val="1834666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143000"/>
          </a:xfrm>
        </p:spPr>
        <p:txBody>
          <a:bodyPr/>
          <a:lstStyle/>
          <a:p>
            <a:r>
              <a:rPr lang="en-US" dirty="0" smtClean="0"/>
              <a:t> Improving Management</a:t>
            </a:r>
            <a:endParaRPr lang="en-US" dirty="0"/>
          </a:p>
        </p:txBody>
      </p:sp>
      <p:sp>
        <p:nvSpPr>
          <p:cNvPr id="3" name="Content Placeholder 2"/>
          <p:cNvSpPr>
            <a:spLocks noGrp="1"/>
          </p:cNvSpPr>
          <p:nvPr>
            <p:ph idx="1"/>
          </p:nvPr>
        </p:nvSpPr>
        <p:spPr/>
        <p:txBody>
          <a:bodyPr/>
          <a:lstStyle/>
          <a:p>
            <a:r>
              <a:rPr lang="en-US" sz="3200" dirty="0" smtClean="0"/>
              <a:t>Appropriate timelines </a:t>
            </a:r>
          </a:p>
          <a:p>
            <a:pPr lvl="1"/>
            <a:r>
              <a:rPr lang="en-US" sz="3200" dirty="0" smtClean="0"/>
              <a:t>- for identification</a:t>
            </a:r>
          </a:p>
          <a:p>
            <a:pPr lvl="1"/>
            <a:r>
              <a:rPr lang="en-US" sz="3200" dirty="0" smtClean="0"/>
              <a:t>- Formulation</a:t>
            </a:r>
          </a:p>
          <a:p>
            <a:pPr lvl="1"/>
            <a:endParaRPr lang="en-US" sz="3200" dirty="0"/>
          </a:p>
          <a:p>
            <a:r>
              <a:rPr lang="en-US" sz="3200" dirty="0" smtClean="0"/>
              <a:t>Timely Delivery of finance</a:t>
            </a:r>
          </a:p>
          <a:p>
            <a:endParaRPr lang="en-US" sz="3200" dirty="0" smtClean="0"/>
          </a:p>
          <a:p>
            <a:r>
              <a:rPr lang="en-US" sz="3200" dirty="0" smtClean="0"/>
              <a:t>Regular consultation with all stakeholders</a:t>
            </a:r>
          </a:p>
          <a:p>
            <a:endParaRPr lang="en-US" dirty="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19</a:t>
            </a:fld>
            <a:endParaRPr lang="en-US" dirty="0"/>
          </a:p>
        </p:txBody>
      </p:sp>
    </p:spTree>
    <p:extLst>
      <p:ext uri="{BB962C8B-B14F-4D97-AF65-F5344CB8AC3E}">
        <p14:creationId xmlns="" xmlns:p14="http://schemas.microsoft.com/office/powerpoint/2010/main" val="22546172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752600"/>
            <a:ext cx="8229600" cy="4694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28600" y="0"/>
            <a:ext cx="8153400" cy="1143000"/>
          </a:xfrm>
        </p:spPr>
        <p:txBody>
          <a:bodyPr/>
          <a:lstStyle/>
          <a:p>
            <a:r>
              <a:rPr lang="en-US" sz="2800" dirty="0" smtClean="0"/>
              <a:t>A Complex Climate Finance Architecture</a:t>
            </a:r>
            <a:endParaRPr lang="en-US" sz="2800" dirty="0"/>
          </a:p>
        </p:txBody>
      </p:sp>
      <p:pic>
        <p:nvPicPr>
          <p:cNvPr id="8" name="Picture 7" descr="fund-architecture-diagram-2011.png"/>
          <p:cNvPicPr/>
          <p:nvPr/>
        </p:nvPicPr>
        <p:blipFill>
          <a:blip r:embed="rId4" cstate="print">
            <a:duotone>
              <a:prstClr val="black"/>
              <a:schemeClr val="accent1">
                <a:tint val="45000"/>
                <a:satMod val="400000"/>
              </a:schemeClr>
            </a:duotone>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Left Arrow 5"/>
          <p:cNvSpPr/>
          <p:nvPr/>
        </p:nvSpPr>
        <p:spPr>
          <a:xfrm>
            <a:off x="3657600" y="6324600"/>
            <a:ext cx="1219200" cy="3810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431561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Aid Modalities</a:t>
            </a:r>
            <a:endParaRPr lang="en-US" dirty="0"/>
          </a:p>
        </p:txBody>
      </p:sp>
      <p:sp>
        <p:nvSpPr>
          <p:cNvPr id="3" name="Content Placeholder 2"/>
          <p:cNvSpPr>
            <a:spLocks noGrp="1"/>
          </p:cNvSpPr>
          <p:nvPr>
            <p:ph idx="1"/>
          </p:nvPr>
        </p:nvSpPr>
        <p:spPr>
          <a:xfrm>
            <a:off x="152400" y="1447800"/>
            <a:ext cx="8534400" cy="4800600"/>
          </a:xfrm>
        </p:spPr>
        <p:txBody>
          <a:bodyPr/>
          <a:lstStyle/>
          <a:p>
            <a:pPr marL="514350" indent="-514350">
              <a:buFont typeface="+mj-lt"/>
              <a:buAutoNum type="arabicPeriod"/>
            </a:pPr>
            <a:r>
              <a:rPr lang="en-US" sz="3200" dirty="0" smtClean="0"/>
              <a:t>Aid modalities are not mutually exclusive</a:t>
            </a:r>
          </a:p>
          <a:p>
            <a:pPr marL="514350" indent="-514350">
              <a:buFont typeface="+mj-lt"/>
              <a:buAutoNum type="arabicPeriod"/>
            </a:pPr>
            <a:r>
              <a:rPr lang="en-US" sz="3200" dirty="0" smtClean="0"/>
              <a:t>Project support may effectively target local actors</a:t>
            </a:r>
          </a:p>
          <a:p>
            <a:pPr marL="514350" indent="-514350">
              <a:buFont typeface="+mj-lt"/>
              <a:buAutoNum type="arabicPeriod"/>
            </a:pPr>
            <a:r>
              <a:rPr lang="en-US" sz="3200" dirty="0" smtClean="0"/>
              <a:t>Budget support can be most effective for policy dialogue</a:t>
            </a:r>
          </a:p>
          <a:p>
            <a:pPr marL="514350" indent="-514350">
              <a:buFont typeface="+mj-lt"/>
              <a:buAutoNum type="arabicPeriod"/>
            </a:pPr>
            <a:r>
              <a:rPr lang="en-US" sz="3200" dirty="0" smtClean="0"/>
              <a:t>Project support may be a mechanism to build capacity for sector or general budget support</a:t>
            </a:r>
          </a:p>
          <a:p>
            <a:pPr marL="514350" indent="-514350">
              <a:buFont typeface="+mj-lt"/>
              <a:buAutoNum type="arabicPeriod"/>
            </a:pPr>
            <a:r>
              <a:rPr lang="en-US" sz="3200" dirty="0" smtClean="0"/>
              <a:t>Aid modalities must be selected based on the principles of aid effectiveness. </a:t>
            </a:r>
            <a:endParaRPr lang="en-US" sz="3200" dirty="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20</a:t>
            </a:fld>
            <a:endParaRPr lang="en-US" dirty="0"/>
          </a:p>
        </p:txBody>
      </p:sp>
    </p:spTree>
    <p:extLst>
      <p:ext uri="{BB962C8B-B14F-4D97-AF65-F5344CB8AC3E}">
        <p14:creationId xmlns="" xmlns:p14="http://schemas.microsoft.com/office/powerpoint/2010/main" val="2606711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p:spPr>
      </p:sp>
      <p:sp>
        <p:nvSpPr>
          <p:cNvPr id="4" name="Freeform 3"/>
          <p:cNvSpPr/>
          <p:nvPr/>
        </p:nvSpPr>
        <p:spPr>
          <a:xfrm>
            <a:off x="2797543" y="1746602"/>
            <a:ext cx="3596431" cy="3596431"/>
          </a:xfrm>
          <a:custGeom>
            <a:avLst/>
            <a:gdLst>
              <a:gd name="connsiteX0" fmla="*/ 0 w 3596431"/>
              <a:gd name="connsiteY0" fmla="*/ 1798216 h 3596431"/>
              <a:gd name="connsiteX1" fmla="*/ 1798216 w 3596431"/>
              <a:gd name="connsiteY1" fmla="*/ 0 h 3596431"/>
              <a:gd name="connsiteX2" fmla="*/ 3596432 w 3596431"/>
              <a:gd name="connsiteY2" fmla="*/ 1798216 h 3596431"/>
              <a:gd name="connsiteX3" fmla="*/ 1798216 w 3596431"/>
              <a:gd name="connsiteY3" fmla="*/ 3596432 h 3596431"/>
              <a:gd name="connsiteX4" fmla="*/ 0 w 3596431"/>
              <a:gd name="connsiteY4" fmla="*/ 1798216 h 3596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431" h="3596431">
                <a:moveTo>
                  <a:pt x="0" y="1798216"/>
                </a:moveTo>
                <a:cubicBezTo>
                  <a:pt x="0" y="805089"/>
                  <a:pt x="805089" y="0"/>
                  <a:pt x="1798216" y="0"/>
                </a:cubicBezTo>
                <a:cubicBezTo>
                  <a:pt x="2791343" y="0"/>
                  <a:pt x="3596432" y="805089"/>
                  <a:pt x="3596432" y="1798216"/>
                </a:cubicBezTo>
                <a:cubicBezTo>
                  <a:pt x="3596432" y="2791343"/>
                  <a:pt x="2791343" y="3596432"/>
                  <a:pt x="1798216" y="3596432"/>
                </a:cubicBezTo>
                <a:cubicBezTo>
                  <a:pt x="805089" y="3596432"/>
                  <a:pt x="0" y="2791343"/>
                  <a:pt x="0" y="1798216"/>
                </a:cubicBezTo>
                <a:close/>
              </a:path>
            </a:pathLst>
          </a:custGeom>
          <a:solidFill>
            <a:schemeClr val="accent5">
              <a:lumMod val="75000"/>
              <a:alpha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3">
              <a:alpha val="50000"/>
              <a:hueOff val="0"/>
              <a:satOff val="0"/>
              <a:lumOff val="0"/>
              <a:alphaOff val="0"/>
            </a:schemeClr>
          </a:effectRef>
          <a:fontRef idx="minor">
            <a:schemeClr val="tx1"/>
          </a:fontRef>
        </p:style>
        <p:txBody>
          <a:bodyPr spcFirstLastPara="0" vert="horz" wrap="square" lIns="562245" tIns="562245" rIns="562245" bIns="562245"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bg1"/>
                </a:solidFill>
              </a:rPr>
              <a:t>Institutions needed at country level to absorb climate change finance</a:t>
            </a:r>
          </a:p>
        </p:txBody>
      </p:sp>
      <p:sp>
        <p:nvSpPr>
          <p:cNvPr id="5" name="Freeform 4"/>
          <p:cNvSpPr/>
          <p:nvPr/>
        </p:nvSpPr>
        <p:spPr>
          <a:xfrm>
            <a:off x="3672892" y="26834"/>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GB" sz="1400" kern="1200" dirty="0" smtClean="0"/>
              <a:t>CC in National Development Strategy</a:t>
            </a:r>
          </a:p>
        </p:txBody>
      </p:sp>
      <p:sp>
        <p:nvSpPr>
          <p:cNvPr id="6" name="Freeform 5"/>
          <p:cNvSpPr/>
          <p:nvPr/>
        </p:nvSpPr>
        <p:spPr>
          <a:xfrm>
            <a:off x="5054121" y="432400"/>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GB" sz="1400" b="0" kern="1200" dirty="0" smtClean="0">
                <a:solidFill>
                  <a:schemeClr val="tx1"/>
                </a:solidFill>
              </a:rPr>
              <a:t>National climate change committee</a:t>
            </a:r>
            <a:endParaRPr lang="en-GB" sz="1400" b="0" kern="1200" dirty="0">
              <a:solidFill>
                <a:schemeClr val="tx1"/>
              </a:solidFill>
            </a:endParaRPr>
          </a:p>
        </p:txBody>
      </p:sp>
      <p:sp>
        <p:nvSpPr>
          <p:cNvPr id="9" name="Freeform 8"/>
          <p:cNvSpPr/>
          <p:nvPr/>
        </p:nvSpPr>
        <p:spPr>
          <a:xfrm>
            <a:off x="5996821" y="1520332"/>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GB" sz="1400" kern="1200" dirty="0" smtClean="0"/>
              <a:t>Enabling Legislation</a:t>
            </a:r>
            <a:endParaRPr lang="en-GB" sz="1400" kern="1200" dirty="0"/>
          </a:p>
        </p:txBody>
      </p:sp>
      <p:sp>
        <p:nvSpPr>
          <p:cNvPr id="10" name="Freeform 9"/>
          <p:cNvSpPr/>
          <p:nvPr/>
        </p:nvSpPr>
        <p:spPr>
          <a:xfrm>
            <a:off x="6201689" y="2945221"/>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GB" sz="1400" kern="1200" dirty="0" smtClean="0"/>
              <a:t>Operational  Strategies</a:t>
            </a:r>
            <a:endParaRPr lang="en-GB" sz="1400" kern="1200" dirty="0"/>
          </a:p>
        </p:txBody>
      </p:sp>
      <p:sp>
        <p:nvSpPr>
          <p:cNvPr id="11" name="Freeform 10"/>
          <p:cNvSpPr/>
          <p:nvPr/>
        </p:nvSpPr>
        <p:spPr>
          <a:xfrm>
            <a:off x="5603682" y="4254674"/>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GB" sz="1400" kern="1200" dirty="0" smtClean="0"/>
              <a:t>CC Desk in each </a:t>
            </a:r>
            <a:r>
              <a:rPr lang="en-GB" sz="1400" kern="1200" dirty="0" err="1" smtClean="0"/>
              <a:t>Minstry</a:t>
            </a:r>
            <a:endParaRPr lang="en-GB" sz="1400" kern="1200" dirty="0"/>
          </a:p>
        </p:txBody>
      </p:sp>
      <p:sp>
        <p:nvSpPr>
          <p:cNvPr id="12" name="Freeform 11"/>
          <p:cNvSpPr/>
          <p:nvPr/>
        </p:nvSpPr>
        <p:spPr>
          <a:xfrm>
            <a:off x="4392662" y="5032949"/>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GB" sz="1400" kern="1200" dirty="0" smtClean="0"/>
              <a:t>President Prime Ministerial Coordination</a:t>
            </a:r>
            <a:endParaRPr lang="en-GB" sz="1400" kern="1200" dirty="0"/>
          </a:p>
        </p:txBody>
      </p:sp>
      <p:sp>
        <p:nvSpPr>
          <p:cNvPr id="13" name="Freeform 12"/>
          <p:cNvSpPr/>
          <p:nvPr/>
        </p:nvSpPr>
        <p:spPr>
          <a:xfrm>
            <a:off x="2953121" y="5032949"/>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GB" sz="1400" kern="1200" dirty="0" smtClean="0"/>
              <a:t>Parliamentary Committee</a:t>
            </a:r>
            <a:endParaRPr lang="en-GB" sz="1400" kern="1200" dirty="0"/>
          </a:p>
        </p:txBody>
      </p:sp>
      <p:sp>
        <p:nvSpPr>
          <p:cNvPr id="14" name="Freeform 13"/>
          <p:cNvSpPr/>
          <p:nvPr/>
        </p:nvSpPr>
        <p:spPr>
          <a:xfrm>
            <a:off x="1742102" y="4254674"/>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GB" sz="1400" kern="1200" dirty="0" smtClean="0"/>
              <a:t>Finance/Budget Specialist</a:t>
            </a:r>
            <a:endParaRPr lang="en-GB" sz="1400" kern="1200" dirty="0"/>
          </a:p>
        </p:txBody>
      </p:sp>
      <p:sp>
        <p:nvSpPr>
          <p:cNvPr id="15" name="Freeform 14"/>
          <p:cNvSpPr/>
          <p:nvPr/>
        </p:nvSpPr>
        <p:spPr>
          <a:xfrm>
            <a:off x="1144094" y="2945221"/>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GB" sz="1400" kern="1200" dirty="0" smtClean="0"/>
              <a:t>Finance tracking system including budget markers</a:t>
            </a:r>
            <a:endParaRPr lang="en-GB" sz="1400" kern="1200" dirty="0"/>
          </a:p>
        </p:txBody>
      </p:sp>
      <p:sp>
        <p:nvSpPr>
          <p:cNvPr id="16" name="Freeform 15"/>
          <p:cNvSpPr/>
          <p:nvPr/>
        </p:nvSpPr>
        <p:spPr>
          <a:xfrm>
            <a:off x="1348963" y="1520332"/>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GB" sz="1400" kern="1200" dirty="0" smtClean="0"/>
              <a:t>UNFCCC/REDD</a:t>
            </a:r>
            <a:r>
              <a:rPr lang="en-GB" sz="1400" kern="1200" baseline="0" dirty="0" smtClean="0"/>
              <a:t> Focal Point/DNA</a:t>
            </a:r>
            <a:endParaRPr lang="en-GB" sz="1400" kern="1200" dirty="0"/>
          </a:p>
        </p:txBody>
      </p:sp>
      <p:sp>
        <p:nvSpPr>
          <p:cNvPr id="17" name="Freeform 16"/>
          <p:cNvSpPr/>
          <p:nvPr/>
        </p:nvSpPr>
        <p:spPr>
          <a:xfrm>
            <a:off x="2291662" y="432400"/>
            <a:ext cx="1798215" cy="1798215"/>
          </a:xfrm>
          <a:custGeom>
            <a:avLst/>
            <a:gdLst>
              <a:gd name="connsiteX0" fmla="*/ 0 w 1798215"/>
              <a:gd name="connsiteY0" fmla="*/ 899108 h 1798215"/>
              <a:gd name="connsiteX1" fmla="*/ 899108 w 1798215"/>
              <a:gd name="connsiteY1" fmla="*/ 0 h 1798215"/>
              <a:gd name="connsiteX2" fmla="*/ 1798216 w 1798215"/>
              <a:gd name="connsiteY2" fmla="*/ 899108 h 1798215"/>
              <a:gd name="connsiteX3" fmla="*/ 899108 w 1798215"/>
              <a:gd name="connsiteY3" fmla="*/ 1798216 h 1798215"/>
              <a:gd name="connsiteX4" fmla="*/ 0 w 1798215"/>
              <a:gd name="connsiteY4" fmla="*/ 899108 h 1798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215" h="1798215">
                <a:moveTo>
                  <a:pt x="0" y="899108"/>
                </a:moveTo>
                <a:cubicBezTo>
                  <a:pt x="0" y="402544"/>
                  <a:pt x="402544" y="0"/>
                  <a:pt x="899108" y="0"/>
                </a:cubicBezTo>
                <a:cubicBezTo>
                  <a:pt x="1395672" y="0"/>
                  <a:pt x="1798216" y="402544"/>
                  <a:pt x="1798216" y="899108"/>
                </a:cubicBezTo>
                <a:cubicBezTo>
                  <a:pt x="1798216" y="1395672"/>
                  <a:pt x="1395672" y="1798216"/>
                  <a:pt x="899108" y="1798216"/>
                </a:cubicBezTo>
                <a:cubicBezTo>
                  <a:pt x="402544" y="1798216"/>
                  <a:pt x="0" y="1395672"/>
                  <a:pt x="0" y="89910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spcFirstLastPara="0" vert="horz" wrap="square" lIns="281122" tIns="281122" rIns="281122" bIns="281122" numCol="1" spcCol="1270" anchor="ctr" anchorCtr="0">
            <a:noAutofit/>
          </a:bodyPr>
          <a:lstStyle/>
          <a:p>
            <a:pPr lvl="0" algn="ctr" defTabSz="622300">
              <a:lnSpc>
                <a:spcPct val="90000"/>
              </a:lnSpc>
              <a:spcBef>
                <a:spcPct val="0"/>
              </a:spcBef>
              <a:spcAft>
                <a:spcPct val="35000"/>
              </a:spcAft>
            </a:pPr>
            <a:r>
              <a:rPr lang="en-US" sz="1400" kern="1200" dirty="0" smtClean="0"/>
              <a:t>Donor Coordination</a:t>
            </a:r>
            <a:endParaRPr lang="en-US" sz="1400" kern="1200" dirty="0"/>
          </a:p>
        </p:txBody>
      </p:sp>
      <p:sp>
        <p:nvSpPr>
          <p:cNvPr id="8" name="Title 2"/>
          <p:cNvSpPr txBox="1">
            <a:spLocks/>
          </p:cNvSpPr>
          <p:nvPr/>
        </p:nvSpPr>
        <p:spPr>
          <a:xfrm>
            <a:off x="0" y="0"/>
            <a:ext cx="298884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2" name="TextBox 1"/>
          <p:cNvSpPr txBox="1"/>
          <p:nvPr/>
        </p:nvSpPr>
        <p:spPr>
          <a:xfrm>
            <a:off x="0" y="0"/>
            <a:ext cx="2667000" cy="1015663"/>
          </a:xfrm>
          <a:prstGeom prst="rect">
            <a:avLst/>
          </a:prstGeom>
          <a:noFill/>
        </p:spPr>
        <p:txBody>
          <a:bodyPr wrap="square" rtlCol="0">
            <a:spAutoFit/>
          </a:bodyPr>
          <a:lstStyle/>
          <a:p>
            <a:r>
              <a:rPr lang="en-US" sz="2000" b="1" dirty="0" smtClean="0">
                <a:solidFill>
                  <a:schemeClr val="tx2"/>
                </a:solidFill>
              </a:rPr>
              <a:t>Recipient Country Institutions and Policies</a:t>
            </a:r>
            <a:endParaRPr lang="en-US" sz="2000" b="1" dirty="0">
              <a:solidFill>
                <a:schemeClr val="tx2"/>
              </a:solidFill>
            </a:endParaRPr>
          </a:p>
        </p:txBody>
      </p:sp>
    </p:spTree>
    <p:extLst>
      <p:ext uri="{BB962C8B-B14F-4D97-AF65-F5344CB8AC3E}">
        <p14:creationId xmlns="" xmlns:p14="http://schemas.microsoft.com/office/powerpoint/2010/main" val="16352270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idx="4294967295"/>
          </p:nvPr>
        </p:nvSpPr>
        <p:spPr>
          <a:xfrm>
            <a:off x="0" y="908720"/>
            <a:ext cx="5905500" cy="1143000"/>
          </a:xfrm>
        </p:spPr>
        <p:txBody>
          <a:bodyPr/>
          <a:lstStyle/>
          <a:p>
            <a:pPr eaLnBrk="1" hangingPunct="1"/>
            <a:r>
              <a:rPr lang="en-GB" sz="3600" b="1" dirty="0" smtClean="0">
                <a:solidFill>
                  <a:schemeClr val="tx2">
                    <a:lumMod val="75000"/>
                  </a:schemeClr>
                </a:solidFill>
              </a:rPr>
              <a:t>Busan HLF 4:</a:t>
            </a:r>
            <a:r>
              <a:rPr lang="en-GB" dirty="0" smtClean="0">
                <a:solidFill>
                  <a:srgbClr val="000000"/>
                </a:solidFill>
              </a:rPr>
              <a:t/>
            </a:r>
            <a:br>
              <a:rPr lang="en-GB" dirty="0" smtClean="0">
                <a:solidFill>
                  <a:srgbClr val="000000"/>
                </a:solidFill>
              </a:rPr>
            </a:br>
            <a:r>
              <a:rPr lang="en-GB" sz="2800" dirty="0" smtClean="0">
                <a:solidFill>
                  <a:srgbClr val="000000"/>
                </a:solidFill>
              </a:rPr>
              <a:t>The aid effectiveness journey…</a:t>
            </a:r>
            <a:endParaRPr lang="en-GB" sz="2900" dirty="0" smtClean="0">
              <a:solidFill>
                <a:srgbClr val="000000"/>
              </a:solidFill>
            </a:endParaRPr>
          </a:p>
        </p:txBody>
      </p:sp>
      <p:sp>
        <p:nvSpPr>
          <p:cNvPr id="12291" name="Content Placeholder 4"/>
          <p:cNvSpPr>
            <a:spLocks/>
          </p:cNvSpPr>
          <p:nvPr/>
        </p:nvSpPr>
        <p:spPr bwMode="auto">
          <a:xfrm>
            <a:off x="468313" y="1196975"/>
            <a:ext cx="8229600" cy="4525963"/>
          </a:xfrm>
          <a:prstGeom prst="rect">
            <a:avLst/>
          </a:prstGeom>
          <a:noFill/>
          <a:ln w="9525">
            <a:noFill/>
            <a:miter lim="800000"/>
            <a:headEnd/>
            <a:tailEnd/>
          </a:ln>
        </p:spPr>
        <p:txBody>
          <a:bodyPr/>
          <a:lstStyle/>
          <a:p>
            <a:pPr marL="990600" lvl="1" indent="-533400">
              <a:spcBef>
                <a:spcPts val="1200"/>
              </a:spcBef>
              <a:buClr>
                <a:srgbClr val="E46C0A"/>
              </a:buClr>
              <a:buSzPct val="90000"/>
              <a:buFont typeface="Wingdings" pitchFamily="2" charset="2"/>
              <a:buNone/>
            </a:pPr>
            <a:endParaRPr lang="en-GB" i="1">
              <a:latin typeface="Calibri" pitchFamily="34" charset="0"/>
            </a:endParaRPr>
          </a:p>
        </p:txBody>
      </p:sp>
      <p:grpSp>
        <p:nvGrpSpPr>
          <p:cNvPr id="2" name="31 Grupo"/>
          <p:cNvGrpSpPr>
            <a:grpSpLocks/>
          </p:cNvGrpSpPr>
          <p:nvPr/>
        </p:nvGrpSpPr>
        <p:grpSpPr bwMode="auto">
          <a:xfrm>
            <a:off x="1371600" y="3810000"/>
            <a:ext cx="1544638" cy="1695450"/>
            <a:chOff x="1371897" y="4581128"/>
            <a:chExt cx="1543918" cy="1694911"/>
          </a:xfrm>
        </p:grpSpPr>
        <p:pic>
          <p:nvPicPr>
            <p:cNvPr id="62471" name="Picture 7" descr="See full size image"/>
            <p:cNvPicPr>
              <a:picLocks noChangeAspect="1" noChangeArrowheads="1"/>
            </p:cNvPicPr>
            <p:nvPr/>
          </p:nvPicPr>
          <p:blipFill>
            <a:blip r:embed="rId3" cstate="print"/>
            <a:srcRect/>
            <a:stretch>
              <a:fillRect/>
            </a:stretch>
          </p:blipFill>
          <p:spPr bwMode="auto">
            <a:xfrm>
              <a:off x="1619672" y="4581128"/>
              <a:ext cx="1036538" cy="793413"/>
            </a:xfrm>
            <a:prstGeom prst="rect">
              <a:avLst/>
            </a:prstGeom>
            <a:noFill/>
            <a:ln w="9525">
              <a:solidFill>
                <a:schemeClr val="bg1">
                  <a:lumMod val="65000"/>
                </a:schemeClr>
              </a:solidFill>
              <a:miter lim="800000"/>
              <a:headEnd/>
              <a:tailEnd/>
            </a:ln>
            <a:scene3d>
              <a:camera prst="orthographicFront"/>
              <a:lightRig rig="threePt" dir="t"/>
            </a:scene3d>
            <a:sp3d>
              <a:bevelT/>
            </a:sp3d>
          </p:spPr>
        </p:pic>
        <p:sp>
          <p:nvSpPr>
            <p:cNvPr id="12324" name="TextBox 10"/>
            <p:cNvSpPr txBox="1">
              <a:spLocks noChangeArrowheads="1"/>
            </p:cNvSpPr>
            <p:nvPr/>
          </p:nvSpPr>
          <p:spPr bwMode="auto">
            <a:xfrm>
              <a:off x="1371897" y="5445224"/>
              <a:ext cx="1543918" cy="830815"/>
            </a:xfrm>
            <a:prstGeom prst="rect">
              <a:avLst/>
            </a:prstGeom>
            <a:solidFill>
              <a:schemeClr val="bg1"/>
            </a:solidFill>
            <a:ln w="9525">
              <a:noFill/>
              <a:miter lim="800000"/>
              <a:headEnd/>
              <a:tailEnd/>
            </a:ln>
          </p:spPr>
          <p:txBody>
            <a:bodyPr>
              <a:spAutoFit/>
            </a:bodyPr>
            <a:lstStyle/>
            <a:p>
              <a:pPr algn="ctr"/>
              <a:r>
                <a:rPr lang="fr-FR" sz="1600" b="1">
                  <a:latin typeface="Calibri" pitchFamily="34" charset="0"/>
                </a:rPr>
                <a:t>Rome Declaration on Harmonisation</a:t>
              </a:r>
            </a:p>
          </p:txBody>
        </p:sp>
      </p:grpSp>
      <p:grpSp>
        <p:nvGrpSpPr>
          <p:cNvPr id="3" name="34 Grupo"/>
          <p:cNvGrpSpPr>
            <a:grpSpLocks/>
          </p:cNvGrpSpPr>
          <p:nvPr/>
        </p:nvGrpSpPr>
        <p:grpSpPr bwMode="auto">
          <a:xfrm>
            <a:off x="4140200" y="2971800"/>
            <a:ext cx="1717675" cy="1581150"/>
            <a:chOff x="4139952" y="3746902"/>
            <a:chExt cx="1717352" cy="1581094"/>
          </a:xfrm>
        </p:grpSpPr>
        <p:pic>
          <p:nvPicPr>
            <p:cNvPr id="62467" name="Picture 3" descr="http://t3.gstatic.com/images?q=tbn:GLXPOHhi8GpehM:https://www.cia.gov/library/publications/the-world-factbook/graphics/flags/large/gh-lgflag.gif"/>
            <p:cNvPicPr>
              <a:picLocks noChangeAspect="1" noChangeArrowheads="1"/>
            </p:cNvPicPr>
            <p:nvPr/>
          </p:nvPicPr>
          <p:blipFill>
            <a:blip r:embed="rId4" cstate="print"/>
            <a:srcRect/>
            <a:stretch>
              <a:fillRect/>
            </a:stretch>
          </p:blipFill>
          <p:spPr bwMode="auto">
            <a:xfrm>
              <a:off x="4393356" y="3746902"/>
              <a:ext cx="1044149" cy="886136"/>
            </a:xfrm>
            <a:prstGeom prst="rect">
              <a:avLst/>
            </a:prstGeom>
            <a:noFill/>
            <a:ln w="9525">
              <a:solidFill>
                <a:schemeClr val="bg1">
                  <a:lumMod val="65000"/>
                </a:schemeClr>
              </a:solidFill>
              <a:miter lim="800000"/>
              <a:headEnd/>
              <a:tailEnd/>
            </a:ln>
            <a:scene3d>
              <a:camera prst="orthographicFront"/>
              <a:lightRig rig="threePt" dir="t"/>
            </a:scene3d>
            <a:sp3d>
              <a:bevelT/>
            </a:sp3d>
          </p:spPr>
        </p:pic>
        <p:sp>
          <p:nvSpPr>
            <p:cNvPr id="12322" name="TextBox 12"/>
            <p:cNvSpPr txBox="1">
              <a:spLocks noChangeArrowheads="1"/>
            </p:cNvSpPr>
            <p:nvPr/>
          </p:nvSpPr>
          <p:spPr bwMode="auto">
            <a:xfrm>
              <a:off x="4139952" y="4743227"/>
              <a:ext cx="1717352" cy="584769"/>
            </a:xfrm>
            <a:prstGeom prst="rect">
              <a:avLst/>
            </a:prstGeom>
            <a:solidFill>
              <a:schemeClr val="bg1"/>
            </a:solidFill>
            <a:ln w="9525">
              <a:noFill/>
              <a:miter lim="800000"/>
              <a:headEnd/>
              <a:tailEnd/>
            </a:ln>
          </p:spPr>
          <p:txBody>
            <a:bodyPr>
              <a:spAutoFit/>
            </a:bodyPr>
            <a:lstStyle/>
            <a:p>
              <a:pPr algn="ctr"/>
              <a:r>
                <a:rPr lang="fr-FR" sz="1600" b="1">
                  <a:latin typeface="Calibri" pitchFamily="34" charset="0"/>
                </a:rPr>
                <a:t>Accra Action Agenda</a:t>
              </a:r>
            </a:p>
          </p:txBody>
        </p:sp>
      </p:grpSp>
      <p:grpSp>
        <p:nvGrpSpPr>
          <p:cNvPr id="4" name="44 Grupo"/>
          <p:cNvGrpSpPr>
            <a:grpSpLocks/>
          </p:cNvGrpSpPr>
          <p:nvPr/>
        </p:nvGrpSpPr>
        <p:grpSpPr bwMode="auto">
          <a:xfrm>
            <a:off x="7667625" y="893763"/>
            <a:ext cx="1368425" cy="1655762"/>
            <a:chOff x="7668344" y="1556792"/>
            <a:chExt cx="1368152" cy="1656184"/>
          </a:xfrm>
        </p:grpSpPr>
        <p:pic>
          <p:nvPicPr>
            <p:cNvPr id="25610" name="Picture 13" descr="South Korean Flag"/>
            <p:cNvPicPr>
              <a:picLocks noChangeAspect="1" noChangeArrowheads="1"/>
            </p:cNvPicPr>
            <p:nvPr/>
          </p:nvPicPr>
          <p:blipFill>
            <a:blip r:embed="rId5" cstate="print"/>
            <a:srcRect/>
            <a:stretch>
              <a:fillRect/>
            </a:stretch>
          </p:blipFill>
          <p:spPr bwMode="auto">
            <a:xfrm>
              <a:off x="7733529" y="1556792"/>
              <a:ext cx="1148534" cy="793899"/>
            </a:xfrm>
            <a:prstGeom prst="rect">
              <a:avLst/>
            </a:prstGeom>
            <a:noFill/>
            <a:ln w="9525">
              <a:noFill/>
              <a:miter lim="800000"/>
              <a:headEnd/>
              <a:tailEnd/>
            </a:ln>
            <a:scene3d>
              <a:camera prst="orthographicFront"/>
              <a:lightRig rig="threePt" dir="t"/>
            </a:scene3d>
            <a:sp3d>
              <a:bevelT/>
            </a:sp3d>
          </p:spPr>
        </p:pic>
        <p:sp>
          <p:nvSpPr>
            <p:cNvPr id="12320" name="TextBox 15"/>
            <p:cNvSpPr txBox="1">
              <a:spLocks noChangeArrowheads="1"/>
            </p:cNvSpPr>
            <p:nvPr/>
          </p:nvSpPr>
          <p:spPr bwMode="auto">
            <a:xfrm>
              <a:off x="7668344" y="2412757"/>
              <a:ext cx="1368152" cy="800219"/>
            </a:xfrm>
            <a:prstGeom prst="rect">
              <a:avLst/>
            </a:prstGeom>
            <a:solidFill>
              <a:schemeClr val="bg1"/>
            </a:solidFill>
            <a:ln w="9525">
              <a:noFill/>
              <a:miter lim="800000"/>
              <a:headEnd/>
              <a:tailEnd/>
            </a:ln>
          </p:spPr>
          <p:txBody>
            <a:bodyPr>
              <a:spAutoFit/>
            </a:bodyPr>
            <a:lstStyle/>
            <a:p>
              <a:pPr algn="ctr"/>
              <a:r>
                <a:rPr lang="en-US" sz="1600" b="1">
                  <a:latin typeface="Calibri" pitchFamily="34" charset="0"/>
                </a:rPr>
                <a:t>Busan </a:t>
              </a:r>
            </a:p>
            <a:p>
              <a:pPr algn="ctr"/>
              <a:r>
                <a:rPr lang="en-US" sz="1400" b="1">
                  <a:latin typeface="Calibri" pitchFamily="34" charset="0"/>
                </a:rPr>
                <a:t>29 Nov – 1Dec </a:t>
              </a:r>
              <a:r>
                <a:rPr lang="en-US" sz="1600" b="1">
                  <a:latin typeface="Calibri" pitchFamily="34" charset="0"/>
                </a:rPr>
                <a:t>2011</a:t>
              </a:r>
            </a:p>
          </p:txBody>
        </p:sp>
      </p:grpSp>
      <p:sp>
        <p:nvSpPr>
          <p:cNvPr id="12295" name="30 CuadroTexto"/>
          <p:cNvSpPr txBox="1">
            <a:spLocks noChangeArrowheads="1"/>
          </p:cNvSpPr>
          <p:nvPr/>
        </p:nvSpPr>
        <p:spPr bwMode="auto">
          <a:xfrm>
            <a:off x="323850" y="5516563"/>
            <a:ext cx="719138" cy="368300"/>
          </a:xfrm>
          <a:prstGeom prst="rect">
            <a:avLst/>
          </a:prstGeom>
          <a:noFill/>
          <a:ln w="9525">
            <a:noFill/>
            <a:miter lim="800000"/>
            <a:headEnd/>
            <a:tailEnd/>
          </a:ln>
        </p:spPr>
        <p:txBody>
          <a:bodyPr>
            <a:spAutoFit/>
          </a:bodyPr>
          <a:lstStyle/>
          <a:p>
            <a:r>
              <a:rPr lang="es-ES" b="1">
                <a:solidFill>
                  <a:srgbClr val="0070C0"/>
                </a:solidFill>
              </a:rPr>
              <a:t>2002</a:t>
            </a:r>
          </a:p>
        </p:txBody>
      </p:sp>
      <p:grpSp>
        <p:nvGrpSpPr>
          <p:cNvPr id="5" name="29 Grupo"/>
          <p:cNvGrpSpPr>
            <a:grpSpLocks/>
          </p:cNvGrpSpPr>
          <p:nvPr/>
        </p:nvGrpSpPr>
        <p:grpSpPr bwMode="auto">
          <a:xfrm>
            <a:off x="0" y="4205288"/>
            <a:ext cx="1404938" cy="1398587"/>
            <a:chOff x="0" y="4869160"/>
            <a:chExt cx="1404945" cy="1396796"/>
          </a:xfrm>
        </p:grpSpPr>
        <p:sp>
          <p:nvSpPr>
            <p:cNvPr id="12317" name="TextBox 9"/>
            <p:cNvSpPr txBox="1">
              <a:spLocks noChangeArrowheads="1"/>
            </p:cNvSpPr>
            <p:nvPr/>
          </p:nvSpPr>
          <p:spPr bwMode="auto">
            <a:xfrm>
              <a:off x="0" y="5681708"/>
              <a:ext cx="1371600" cy="584248"/>
            </a:xfrm>
            <a:prstGeom prst="rect">
              <a:avLst/>
            </a:prstGeom>
            <a:solidFill>
              <a:schemeClr val="bg1"/>
            </a:solidFill>
            <a:ln w="9525">
              <a:noFill/>
              <a:miter lim="800000"/>
              <a:headEnd/>
              <a:tailEnd/>
            </a:ln>
          </p:spPr>
          <p:txBody>
            <a:bodyPr>
              <a:spAutoFit/>
            </a:bodyPr>
            <a:lstStyle/>
            <a:p>
              <a:pPr algn="ctr"/>
              <a:r>
                <a:rPr lang="fr-FR" sz="1600" b="1">
                  <a:latin typeface="Calibri" pitchFamily="34" charset="0"/>
                </a:rPr>
                <a:t>Monterrey Consensus </a:t>
              </a:r>
            </a:p>
          </p:txBody>
        </p:sp>
        <p:pic>
          <p:nvPicPr>
            <p:cNvPr id="1026" name="Picture 2"/>
            <p:cNvPicPr>
              <a:picLocks noChangeAspect="1" noChangeArrowheads="1"/>
            </p:cNvPicPr>
            <p:nvPr/>
          </p:nvPicPr>
          <p:blipFill>
            <a:blip r:embed="rId6" cstate="print"/>
            <a:srcRect/>
            <a:stretch>
              <a:fillRect/>
            </a:stretch>
          </p:blipFill>
          <p:spPr bwMode="auto">
            <a:xfrm>
              <a:off x="107504" y="4869160"/>
              <a:ext cx="1297441" cy="864096"/>
            </a:xfrm>
            <a:prstGeom prst="rect">
              <a:avLst/>
            </a:prstGeom>
            <a:noFill/>
            <a:ln w="9525">
              <a:noFill/>
              <a:miter lim="800000"/>
              <a:headEnd/>
              <a:tailEnd/>
            </a:ln>
            <a:scene3d>
              <a:camera prst="orthographicFront"/>
              <a:lightRig rig="threePt" dir="t"/>
            </a:scene3d>
            <a:sp3d>
              <a:bevelT/>
            </a:sp3d>
          </p:spPr>
        </p:pic>
      </p:grpSp>
      <p:sp>
        <p:nvSpPr>
          <p:cNvPr id="12297" name="32 CuadroTexto"/>
          <p:cNvSpPr txBox="1">
            <a:spLocks noChangeArrowheads="1"/>
          </p:cNvSpPr>
          <p:nvPr/>
        </p:nvSpPr>
        <p:spPr bwMode="auto">
          <a:xfrm>
            <a:off x="1763713" y="5516563"/>
            <a:ext cx="720725" cy="368300"/>
          </a:xfrm>
          <a:prstGeom prst="rect">
            <a:avLst/>
          </a:prstGeom>
          <a:noFill/>
          <a:ln w="9525">
            <a:noFill/>
            <a:miter lim="800000"/>
            <a:headEnd/>
            <a:tailEnd/>
          </a:ln>
        </p:spPr>
        <p:txBody>
          <a:bodyPr>
            <a:spAutoFit/>
          </a:bodyPr>
          <a:lstStyle/>
          <a:p>
            <a:r>
              <a:rPr lang="es-ES" b="1">
                <a:solidFill>
                  <a:srgbClr val="0070C0"/>
                </a:solidFill>
              </a:rPr>
              <a:t>2003</a:t>
            </a:r>
          </a:p>
        </p:txBody>
      </p:sp>
      <p:sp>
        <p:nvSpPr>
          <p:cNvPr id="12298" name="36 CuadroTexto"/>
          <p:cNvSpPr txBox="1">
            <a:spLocks noChangeArrowheads="1"/>
          </p:cNvSpPr>
          <p:nvPr/>
        </p:nvSpPr>
        <p:spPr bwMode="auto">
          <a:xfrm>
            <a:off x="3132138" y="5516563"/>
            <a:ext cx="719137" cy="368300"/>
          </a:xfrm>
          <a:prstGeom prst="rect">
            <a:avLst/>
          </a:prstGeom>
          <a:noFill/>
          <a:ln w="9525">
            <a:noFill/>
            <a:miter lim="800000"/>
            <a:headEnd/>
            <a:tailEnd/>
          </a:ln>
        </p:spPr>
        <p:txBody>
          <a:bodyPr>
            <a:spAutoFit/>
          </a:bodyPr>
          <a:lstStyle/>
          <a:p>
            <a:r>
              <a:rPr lang="es-ES" b="1">
                <a:solidFill>
                  <a:srgbClr val="0070C0"/>
                </a:solidFill>
              </a:rPr>
              <a:t>2005</a:t>
            </a:r>
          </a:p>
        </p:txBody>
      </p:sp>
      <p:sp>
        <p:nvSpPr>
          <p:cNvPr id="12299" name="37 CuadroTexto"/>
          <p:cNvSpPr txBox="1">
            <a:spLocks noChangeArrowheads="1"/>
          </p:cNvSpPr>
          <p:nvPr/>
        </p:nvSpPr>
        <p:spPr bwMode="auto">
          <a:xfrm>
            <a:off x="4572000" y="5499100"/>
            <a:ext cx="720725" cy="368300"/>
          </a:xfrm>
          <a:prstGeom prst="rect">
            <a:avLst/>
          </a:prstGeom>
          <a:noFill/>
          <a:ln w="9525">
            <a:noFill/>
            <a:miter lim="800000"/>
            <a:headEnd/>
            <a:tailEnd/>
          </a:ln>
        </p:spPr>
        <p:txBody>
          <a:bodyPr>
            <a:spAutoFit/>
          </a:bodyPr>
          <a:lstStyle/>
          <a:p>
            <a:r>
              <a:rPr lang="es-ES" b="1">
                <a:solidFill>
                  <a:srgbClr val="0070C0"/>
                </a:solidFill>
              </a:rPr>
              <a:t>2008</a:t>
            </a:r>
          </a:p>
        </p:txBody>
      </p:sp>
      <p:sp>
        <p:nvSpPr>
          <p:cNvPr id="12300" name="38 CuadroTexto"/>
          <p:cNvSpPr txBox="1">
            <a:spLocks noChangeArrowheads="1"/>
          </p:cNvSpPr>
          <p:nvPr/>
        </p:nvSpPr>
        <p:spPr bwMode="auto">
          <a:xfrm>
            <a:off x="6442075" y="5486400"/>
            <a:ext cx="720725" cy="368300"/>
          </a:xfrm>
          <a:prstGeom prst="rect">
            <a:avLst/>
          </a:prstGeom>
          <a:noFill/>
          <a:ln w="9525">
            <a:noFill/>
            <a:miter lim="800000"/>
            <a:headEnd/>
            <a:tailEnd/>
          </a:ln>
        </p:spPr>
        <p:txBody>
          <a:bodyPr>
            <a:spAutoFit/>
          </a:bodyPr>
          <a:lstStyle/>
          <a:p>
            <a:r>
              <a:rPr lang="es-ES" b="1">
                <a:solidFill>
                  <a:srgbClr val="0070C0"/>
                </a:solidFill>
              </a:rPr>
              <a:t>2010</a:t>
            </a:r>
          </a:p>
        </p:txBody>
      </p:sp>
      <p:sp>
        <p:nvSpPr>
          <p:cNvPr id="12301" name="39 CuadroTexto"/>
          <p:cNvSpPr txBox="1">
            <a:spLocks noChangeArrowheads="1"/>
          </p:cNvSpPr>
          <p:nvPr/>
        </p:nvSpPr>
        <p:spPr bwMode="auto">
          <a:xfrm>
            <a:off x="8101013" y="5508625"/>
            <a:ext cx="720725" cy="368300"/>
          </a:xfrm>
          <a:prstGeom prst="rect">
            <a:avLst/>
          </a:prstGeom>
          <a:noFill/>
          <a:ln w="9525">
            <a:noFill/>
            <a:miter lim="800000"/>
            <a:headEnd/>
            <a:tailEnd/>
          </a:ln>
        </p:spPr>
        <p:txBody>
          <a:bodyPr>
            <a:spAutoFit/>
          </a:bodyPr>
          <a:lstStyle/>
          <a:p>
            <a:r>
              <a:rPr lang="es-ES" b="1">
                <a:solidFill>
                  <a:srgbClr val="0070C0"/>
                </a:solidFill>
              </a:rPr>
              <a:t>2011</a:t>
            </a:r>
          </a:p>
        </p:txBody>
      </p:sp>
      <p:sp>
        <p:nvSpPr>
          <p:cNvPr id="12302" name="40 CuadroTexto"/>
          <p:cNvSpPr txBox="1">
            <a:spLocks noChangeArrowheads="1"/>
          </p:cNvSpPr>
          <p:nvPr/>
        </p:nvSpPr>
        <p:spPr bwMode="auto">
          <a:xfrm>
            <a:off x="1692275" y="3486150"/>
            <a:ext cx="935038" cy="369888"/>
          </a:xfrm>
          <a:prstGeom prst="rect">
            <a:avLst/>
          </a:prstGeom>
          <a:noFill/>
          <a:ln w="9525">
            <a:noFill/>
            <a:miter lim="800000"/>
            <a:headEnd/>
            <a:tailEnd/>
          </a:ln>
        </p:spPr>
        <p:txBody>
          <a:bodyPr>
            <a:spAutoFit/>
          </a:bodyPr>
          <a:lstStyle/>
          <a:p>
            <a:r>
              <a:rPr lang="es-ES" b="1">
                <a:solidFill>
                  <a:srgbClr val="C00000"/>
                </a:solidFill>
              </a:rPr>
              <a:t>HLF-1</a:t>
            </a:r>
          </a:p>
        </p:txBody>
      </p:sp>
      <p:sp>
        <p:nvSpPr>
          <p:cNvPr id="12303" name="41 CuadroTexto"/>
          <p:cNvSpPr txBox="1">
            <a:spLocks noChangeArrowheads="1"/>
          </p:cNvSpPr>
          <p:nvPr/>
        </p:nvSpPr>
        <p:spPr bwMode="auto">
          <a:xfrm>
            <a:off x="3132138" y="2981325"/>
            <a:ext cx="1208087" cy="369888"/>
          </a:xfrm>
          <a:prstGeom prst="rect">
            <a:avLst/>
          </a:prstGeom>
          <a:noFill/>
          <a:ln w="9525">
            <a:noFill/>
            <a:miter lim="800000"/>
            <a:headEnd/>
            <a:tailEnd/>
          </a:ln>
        </p:spPr>
        <p:txBody>
          <a:bodyPr>
            <a:spAutoFit/>
          </a:bodyPr>
          <a:lstStyle/>
          <a:p>
            <a:r>
              <a:rPr lang="es-ES" b="1">
                <a:solidFill>
                  <a:srgbClr val="C00000"/>
                </a:solidFill>
              </a:rPr>
              <a:t>HLF-2</a:t>
            </a:r>
          </a:p>
        </p:txBody>
      </p:sp>
      <p:grpSp>
        <p:nvGrpSpPr>
          <p:cNvPr id="6" name="33 Grupo"/>
          <p:cNvGrpSpPr>
            <a:grpSpLocks/>
          </p:cNvGrpSpPr>
          <p:nvPr/>
        </p:nvGrpSpPr>
        <p:grpSpPr bwMode="auto">
          <a:xfrm>
            <a:off x="2771775" y="3341688"/>
            <a:ext cx="1716088" cy="1944687"/>
            <a:chOff x="2771800" y="4005064"/>
            <a:chExt cx="1716211" cy="1944097"/>
          </a:xfrm>
        </p:grpSpPr>
        <p:sp>
          <p:nvSpPr>
            <p:cNvPr id="12315" name="TextBox 11"/>
            <p:cNvSpPr txBox="1">
              <a:spLocks noChangeArrowheads="1"/>
            </p:cNvSpPr>
            <p:nvPr/>
          </p:nvSpPr>
          <p:spPr bwMode="auto">
            <a:xfrm>
              <a:off x="2771800" y="5118283"/>
              <a:ext cx="1716211" cy="830878"/>
            </a:xfrm>
            <a:prstGeom prst="rect">
              <a:avLst/>
            </a:prstGeom>
            <a:solidFill>
              <a:schemeClr val="bg1"/>
            </a:solidFill>
            <a:ln w="9525">
              <a:noFill/>
              <a:miter lim="800000"/>
              <a:headEnd/>
              <a:tailEnd/>
            </a:ln>
          </p:spPr>
          <p:txBody>
            <a:bodyPr>
              <a:spAutoFit/>
            </a:bodyPr>
            <a:lstStyle/>
            <a:p>
              <a:pPr algn="ctr"/>
              <a:r>
                <a:rPr lang="fr-FR" sz="1600" b="1">
                  <a:latin typeface="Calibri" pitchFamily="34" charset="0"/>
                </a:rPr>
                <a:t>Paris Declaration on Aid Effectiveness</a:t>
              </a:r>
            </a:p>
          </p:txBody>
        </p:sp>
        <p:pic>
          <p:nvPicPr>
            <p:cNvPr id="1027" name="Picture 3"/>
            <p:cNvPicPr>
              <a:picLocks noChangeAspect="1" noChangeArrowheads="1"/>
            </p:cNvPicPr>
            <p:nvPr/>
          </p:nvPicPr>
          <p:blipFill>
            <a:blip r:embed="rId7" cstate="print"/>
            <a:srcRect/>
            <a:stretch>
              <a:fillRect/>
            </a:stretch>
          </p:blipFill>
          <p:spPr bwMode="auto">
            <a:xfrm>
              <a:off x="3203848" y="4005064"/>
              <a:ext cx="728869" cy="1093304"/>
            </a:xfrm>
            <a:prstGeom prst="rect">
              <a:avLst/>
            </a:prstGeom>
            <a:noFill/>
            <a:ln w="9525">
              <a:noFill/>
              <a:miter lim="800000"/>
              <a:headEnd/>
              <a:tailEnd/>
            </a:ln>
            <a:scene3d>
              <a:camera prst="orthographicFront"/>
              <a:lightRig rig="threePt" dir="t"/>
            </a:scene3d>
            <a:sp3d>
              <a:bevelT/>
            </a:sp3d>
          </p:spPr>
        </p:pic>
      </p:grpSp>
      <p:grpSp>
        <p:nvGrpSpPr>
          <p:cNvPr id="7" name="35 Grupo"/>
          <p:cNvGrpSpPr>
            <a:grpSpLocks/>
          </p:cNvGrpSpPr>
          <p:nvPr/>
        </p:nvGrpSpPr>
        <p:grpSpPr bwMode="auto">
          <a:xfrm>
            <a:off x="5467350" y="1470025"/>
            <a:ext cx="2305050" cy="3311525"/>
            <a:chOff x="5436096" y="2132856"/>
            <a:chExt cx="2304256" cy="3312533"/>
          </a:xfrm>
        </p:grpSpPr>
        <p:sp>
          <p:nvSpPr>
            <p:cNvPr id="12309" name="TextBox 15"/>
            <p:cNvSpPr txBox="1">
              <a:spLocks noChangeArrowheads="1"/>
            </p:cNvSpPr>
            <p:nvPr/>
          </p:nvSpPr>
          <p:spPr bwMode="auto">
            <a:xfrm>
              <a:off x="5652120" y="4860449"/>
              <a:ext cx="1922278" cy="584940"/>
            </a:xfrm>
            <a:prstGeom prst="rect">
              <a:avLst/>
            </a:prstGeom>
            <a:solidFill>
              <a:schemeClr val="bg1"/>
            </a:solidFill>
            <a:ln w="9525">
              <a:noFill/>
              <a:miter lim="800000"/>
              <a:headEnd/>
              <a:tailEnd/>
            </a:ln>
          </p:spPr>
          <p:txBody>
            <a:bodyPr>
              <a:spAutoFit/>
            </a:bodyPr>
            <a:lstStyle/>
            <a:p>
              <a:pPr algn="ctr"/>
              <a:r>
                <a:rPr lang="fr-FR" sz="1600" b="1">
                  <a:latin typeface="Calibri" pitchFamily="34" charset="0"/>
                </a:rPr>
                <a:t>Bogota Declaration on SSC</a:t>
              </a:r>
            </a:p>
          </p:txBody>
        </p:sp>
        <p:pic>
          <p:nvPicPr>
            <p:cNvPr id="25616" name="Picture 2"/>
            <p:cNvPicPr>
              <a:picLocks noChangeAspect="1" noChangeArrowheads="1"/>
            </p:cNvPicPr>
            <p:nvPr/>
          </p:nvPicPr>
          <p:blipFill>
            <a:blip r:embed="rId8" cstate="print"/>
            <a:srcRect/>
            <a:stretch>
              <a:fillRect/>
            </a:stretch>
          </p:blipFill>
          <p:spPr bwMode="auto">
            <a:xfrm>
              <a:off x="6156176" y="3284984"/>
              <a:ext cx="937220" cy="397479"/>
            </a:xfrm>
            <a:prstGeom prst="rect">
              <a:avLst/>
            </a:prstGeom>
            <a:noFill/>
            <a:ln w="9525">
              <a:noFill/>
              <a:miter lim="800000"/>
              <a:headEnd/>
              <a:tailEnd/>
            </a:ln>
            <a:scene3d>
              <a:camera prst="orthographicFront"/>
              <a:lightRig rig="threePt" dir="t"/>
            </a:scene3d>
            <a:sp3d>
              <a:bevelT/>
            </a:sp3d>
          </p:spPr>
        </p:pic>
        <p:sp>
          <p:nvSpPr>
            <p:cNvPr id="12311" name="TextBox 15"/>
            <p:cNvSpPr txBox="1">
              <a:spLocks noChangeArrowheads="1"/>
            </p:cNvSpPr>
            <p:nvPr/>
          </p:nvSpPr>
          <p:spPr bwMode="auto">
            <a:xfrm>
              <a:off x="5652120" y="3645024"/>
              <a:ext cx="1944215" cy="584953"/>
            </a:xfrm>
            <a:prstGeom prst="rect">
              <a:avLst/>
            </a:prstGeom>
            <a:solidFill>
              <a:schemeClr val="bg1"/>
            </a:solidFill>
            <a:ln w="9525">
              <a:noFill/>
              <a:miter lim="800000"/>
              <a:headEnd/>
              <a:tailEnd/>
            </a:ln>
          </p:spPr>
          <p:txBody>
            <a:bodyPr>
              <a:spAutoFit/>
            </a:bodyPr>
            <a:lstStyle/>
            <a:p>
              <a:pPr algn="ctr"/>
              <a:r>
                <a:rPr lang="fr-FR" sz="1600" b="1">
                  <a:latin typeface="Calibri" pitchFamily="34" charset="0"/>
                </a:rPr>
                <a:t>Dili Declaration on Fragile States</a:t>
              </a:r>
            </a:p>
          </p:txBody>
        </p:sp>
        <p:pic>
          <p:nvPicPr>
            <p:cNvPr id="25614" name="Picture 26" descr="Basílica de Santa Sofía"/>
            <p:cNvPicPr>
              <a:picLocks noChangeAspect="1" noChangeArrowheads="1"/>
            </p:cNvPicPr>
            <p:nvPr/>
          </p:nvPicPr>
          <p:blipFill>
            <a:blip r:embed="rId9" cstate="print"/>
            <a:srcRect/>
            <a:stretch>
              <a:fillRect/>
            </a:stretch>
          </p:blipFill>
          <p:spPr bwMode="auto">
            <a:xfrm>
              <a:off x="6165003" y="2132856"/>
              <a:ext cx="927277" cy="621407"/>
            </a:xfrm>
            <a:prstGeom prst="rect">
              <a:avLst/>
            </a:prstGeom>
            <a:noFill/>
            <a:ln w="9525">
              <a:noFill/>
              <a:miter lim="800000"/>
              <a:headEnd/>
              <a:tailEnd/>
            </a:ln>
            <a:scene3d>
              <a:camera prst="orthographicFront"/>
              <a:lightRig rig="threePt" dir="t"/>
            </a:scene3d>
            <a:sp3d>
              <a:bevelT/>
            </a:sp3d>
          </p:spPr>
        </p:pic>
        <p:sp>
          <p:nvSpPr>
            <p:cNvPr id="12313" name="TextBox 15"/>
            <p:cNvSpPr txBox="1">
              <a:spLocks noChangeArrowheads="1"/>
            </p:cNvSpPr>
            <p:nvPr/>
          </p:nvSpPr>
          <p:spPr bwMode="auto">
            <a:xfrm>
              <a:off x="5436096" y="2708920"/>
              <a:ext cx="2304256" cy="584953"/>
            </a:xfrm>
            <a:prstGeom prst="rect">
              <a:avLst/>
            </a:prstGeom>
            <a:solidFill>
              <a:schemeClr val="bg1"/>
            </a:solidFill>
            <a:ln w="9525">
              <a:noFill/>
              <a:miter lim="800000"/>
              <a:headEnd/>
              <a:tailEnd/>
            </a:ln>
          </p:spPr>
          <p:txBody>
            <a:bodyPr>
              <a:spAutoFit/>
            </a:bodyPr>
            <a:lstStyle/>
            <a:p>
              <a:pPr algn="ctr"/>
              <a:r>
                <a:rPr lang="fr-FR" sz="1600" b="1">
                  <a:latin typeface="Calibri" pitchFamily="34" charset="0"/>
                </a:rPr>
                <a:t>Istanbul  principles  on CSO effectiveness</a:t>
              </a:r>
            </a:p>
          </p:txBody>
        </p:sp>
        <p:pic>
          <p:nvPicPr>
            <p:cNvPr id="1029" name="Picture 5"/>
            <p:cNvPicPr>
              <a:picLocks noChangeAspect="1" noChangeArrowheads="1"/>
            </p:cNvPicPr>
            <p:nvPr/>
          </p:nvPicPr>
          <p:blipFill>
            <a:blip r:embed="rId10" cstate="print"/>
            <a:srcRect/>
            <a:stretch>
              <a:fillRect/>
            </a:stretch>
          </p:blipFill>
          <p:spPr bwMode="auto">
            <a:xfrm>
              <a:off x="6228184" y="4293096"/>
              <a:ext cx="845469" cy="605356"/>
            </a:xfrm>
            <a:prstGeom prst="rect">
              <a:avLst/>
            </a:prstGeom>
            <a:noFill/>
            <a:ln w="9525">
              <a:noFill/>
              <a:miter lim="800000"/>
              <a:headEnd/>
              <a:tailEnd/>
            </a:ln>
            <a:scene3d>
              <a:camera prst="orthographicFront"/>
              <a:lightRig rig="threePt" dir="t"/>
            </a:scene3d>
            <a:sp3d>
              <a:bevelT/>
            </a:sp3d>
          </p:spPr>
        </p:pic>
      </p:grpSp>
      <p:sp>
        <p:nvSpPr>
          <p:cNvPr id="12306" name="41 CuadroTexto"/>
          <p:cNvSpPr txBox="1">
            <a:spLocks noChangeArrowheads="1"/>
          </p:cNvSpPr>
          <p:nvPr/>
        </p:nvSpPr>
        <p:spPr bwMode="auto">
          <a:xfrm>
            <a:off x="4500563" y="2601913"/>
            <a:ext cx="1214437" cy="369887"/>
          </a:xfrm>
          <a:prstGeom prst="rect">
            <a:avLst/>
          </a:prstGeom>
          <a:noFill/>
          <a:ln w="9525">
            <a:noFill/>
            <a:miter lim="800000"/>
            <a:headEnd/>
            <a:tailEnd/>
          </a:ln>
        </p:spPr>
        <p:txBody>
          <a:bodyPr>
            <a:spAutoFit/>
          </a:bodyPr>
          <a:lstStyle/>
          <a:p>
            <a:r>
              <a:rPr lang="es-ES" b="1">
                <a:solidFill>
                  <a:srgbClr val="C00000"/>
                </a:solidFill>
              </a:rPr>
              <a:t>HLF-3</a:t>
            </a:r>
          </a:p>
        </p:txBody>
      </p:sp>
      <p:sp>
        <p:nvSpPr>
          <p:cNvPr id="12307" name="41 CuadroTexto"/>
          <p:cNvSpPr txBox="1">
            <a:spLocks noChangeArrowheads="1"/>
          </p:cNvSpPr>
          <p:nvPr/>
        </p:nvSpPr>
        <p:spPr bwMode="auto">
          <a:xfrm>
            <a:off x="7885113" y="523875"/>
            <a:ext cx="1258887" cy="646113"/>
          </a:xfrm>
          <a:prstGeom prst="rect">
            <a:avLst/>
          </a:prstGeom>
          <a:noFill/>
          <a:ln w="9525">
            <a:noFill/>
            <a:miter lim="800000"/>
            <a:headEnd/>
            <a:tailEnd/>
          </a:ln>
        </p:spPr>
        <p:txBody>
          <a:bodyPr>
            <a:spAutoFit/>
          </a:bodyPr>
          <a:lstStyle/>
          <a:p>
            <a:r>
              <a:rPr lang="es-ES" b="1">
                <a:solidFill>
                  <a:srgbClr val="C00000"/>
                </a:solidFill>
              </a:rPr>
              <a:t>HLF-4</a:t>
            </a:r>
          </a:p>
          <a:p>
            <a:endParaRPr lang="es-ES" b="1">
              <a:solidFill>
                <a:srgbClr val="C00000"/>
              </a:solidFill>
            </a:endParaRPr>
          </a:p>
        </p:txBody>
      </p:sp>
      <p:sp>
        <p:nvSpPr>
          <p:cNvPr id="12308" name="Slide Number Placeholder 38"/>
          <p:cNvSpPr>
            <a:spLocks noGrp="1"/>
          </p:cNvSpPr>
          <p:nvPr>
            <p:ph type="sldNum" sz="quarter" idx="12"/>
          </p:nvPr>
        </p:nvSpPr>
        <p:spPr bwMode="auto">
          <a:noFill/>
          <a:ln>
            <a:miter lim="800000"/>
            <a:headEnd/>
            <a:tailEnd/>
          </a:ln>
        </p:spPr>
        <p:txBody>
          <a:bodyPr/>
          <a:lstStyle/>
          <a:p>
            <a:fld id="{EB2FAE22-D367-4707-9D18-A1F8665163BC}" type="slidenum">
              <a:rPr lang="en-GB" smtClean="0">
                <a:cs typeface="Arial" pitchFamily="34" charset="0"/>
              </a:rPr>
              <a:pPr/>
              <a:t>4</a:t>
            </a:fld>
            <a:endParaRPr lang="en-GB" smtClean="0">
              <a:cs typeface="Arial" pitchFamily="34" charset="0"/>
            </a:endParaRPr>
          </a:p>
        </p:txBody>
      </p:sp>
    </p:spTree>
    <p:extLst>
      <p:ext uri="{BB962C8B-B14F-4D97-AF65-F5344CB8AC3E}">
        <p14:creationId xmlns="" xmlns:p14="http://schemas.microsoft.com/office/powerpoint/2010/main" val="1053616817"/>
      </p:ext>
    </p:extLst>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809740-9BEE-44B8-8017-DC8166D319FD}" type="slidenum">
              <a:rPr lang="en-US" smtClean="0"/>
              <a:pPr>
                <a:defRPr/>
              </a:pPr>
              <a:t>5</a:t>
            </a:fld>
            <a:endParaRPr lang="en-US"/>
          </a:p>
        </p:txBody>
      </p:sp>
      <p:pic>
        <p:nvPicPr>
          <p:cNvPr id="3" name="Picture 2"/>
          <p:cNvPicPr>
            <a:picLocks noChangeAspect="1"/>
          </p:cNvPicPr>
          <p:nvPr/>
        </p:nvPicPr>
        <p:blipFill>
          <a:blip r:embed="rId2" cstate="print"/>
          <a:stretch>
            <a:fillRect/>
          </a:stretch>
        </p:blipFill>
        <p:spPr>
          <a:xfrm>
            <a:off x="7493000" y="5130800"/>
            <a:ext cx="1651000" cy="1727200"/>
          </a:xfrm>
          <a:prstGeom prst="rect">
            <a:avLst/>
          </a:prstGeom>
        </p:spPr>
      </p:pic>
      <p:sp>
        <p:nvSpPr>
          <p:cNvPr id="4" name="Rectangle 3"/>
          <p:cNvSpPr/>
          <p:nvPr/>
        </p:nvSpPr>
        <p:spPr>
          <a:xfrm>
            <a:off x="0" y="1371600"/>
            <a:ext cx="7924800" cy="5201423"/>
          </a:xfrm>
          <a:prstGeom prst="rect">
            <a:avLst/>
          </a:prstGeom>
        </p:spPr>
        <p:txBody>
          <a:bodyPr wrap="square">
            <a:spAutoFit/>
          </a:bodyPr>
          <a:lstStyle/>
          <a:p>
            <a:r>
              <a:rPr lang="en-US" sz="2200" b="1" dirty="0"/>
              <a:t>1. Ownership:</a:t>
            </a:r>
            <a:r>
              <a:rPr lang="en-US" sz="2200" dirty="0"/>
              <a:t> </a:t>
            </a:r>
            <a:r>
              <a:rPr lang="en-US" sz="2200" i="1" dirty="0"/>
              <a:t>Developing countries set their own strategies for poverty reduction, improve their institutions and tackle corruption.</a:t>
            </a:r>
            <a:endParaRPr lang="en-US" sz="2200" dirty="0"/>
          </a:p>
          <a:p>
            <a:r>
              <a:rPr lang="en-US" sz="2200" i="1" dirty="0"/>
              <a:t> </a:t>
            </a:r>
            <a:r>
              <a:rPr lang="en-US" sz="2200" b="1" dirty="0"/>
              <a:t>2. Alignment:</a:t>
            </a:r>
            <a:r>
              <a:rPr lang="en-US" sz="2200" dirty="0"/>
              <a:t> </a:t>
            </a:r>
            <a:r>
              <a:rPr lang="en-US" sz="2200" i="1" dirty="0"/>
              <a:t>Donor countries align behind these objectives and use local systems</a:t>
            </a:r>
            <a:r>
              <a:rPr lang="en-US" sz="2200" dirty="0"/>
              <a:t>.</a:t>
            </a:r>
          </a:p>
          <a:p>
            <a:r>
              <a:rPr lang="en-US" sz="2200" dirty="0"/>
              <a:t> </a:t>
            </a:r>
            <a:r>
              <a:rPr lang="en-US" sz="2200" b="1" dirty="0"/>
              <a:t>3. </a:t>
            </a:r>
            <a:r>
              <a:rPr lang="en-US" sz="2200" b="1" dirty="0" err="1"/>
              <a:t>Harmonisation</a:t>
            </a:r>
            <a:r>
              <a:rPr lang="en-US" sz="2200" b="1" dirty="0"/>
              <a:t>:</a:t>
            </a:r>
            <a:r>
              <a:rPr lang="en-US" sz="2200" dirty="0"/>
              <a:t> </a:t>
            </a:r>
            <a:r>
              <a:rPr lang="en-US" sz="2200" i="1" dirty="0"/>
              <a:t>Donor countries coordinate, simplify procedures and share information to avoid duplication.</a:t>
            </a:r>
            <a:endParaRPr lang="en-US" sz="2200" dirty="0"/>
          </a:p>
          <a:p>
            <a:r>
              <a:rPr lang="en-US" sz="2200" dirty="0"/>
              <a:t> </a:t>
            </a:r>
            <a:r>
              <a:rPr lang="en-US" sz="2200" b="1" dirty="0"/>
              <a:t>4. Results:</a:t>
            </a:r>
            <a:r>
              <a:rPr lang="en-US" sz="2200" dirty="0"/>
              <a:t> </a:t>
            </a:r>
            <a:r>
              <a:rPr lang="en-US" sz="2200" i="1" dirty="0"/>
              <a:t>Developing countries and donors shift focus to development results and results get measured.</a:t>
            </a:r>
            <a:endParaRPr lang="en-US" sz="2200" dirty="0"/>
          </a:p>
          <a:p>
            <a:r>
              <a:rPr lang="en-US" sz="2200" i="1" dirty="0"/>
              <a:t> </a:t>
            </a:r>
            <a:r>
              <a:rPr lang="en-US" sz="2200" b="1" dirty="0"/>
              <a:t>5. Mutual</a:t>
            </a:r>
            <a:r>
              <a:rPr lang="en-US" sz="2200" dirty="0"/>
              <a:t> </a:t>
            </a:r>
            <a:r>
              <a:rPr lang="en-US" sz="2200" b="1" dirty="0"/>
              <a:t>accountability:</a:t>
            </a:r>
            <a:r>
              <a:rPr lang="en-US" sz="2200" dirty="0"/>
              <a:t> </a:t>
            </a:r>
            <a:r>
              <a:rPr lang="en-US" sz="2200" i="1" dirty="0"/>
              <a:t>Donors and partners are accountable for development results.</a:t>
            </a:r>
            <a:r>
              <a:rPr lang="en-US" sz="2400" dirty="0"/>
              <a:t>	</a:t>
            </a:r>
          </a:p>
        </p:txBody>
      </p:sp>
      <p:grpSp>
        <p:nvGrpSpPr>
          <p:cNvPr id="5" name="Group 32"/>
          <p:cNvGrpSpPr>
            <a:grpSpLocks/>
          </p:cNvGrpSpPr>
          <p:nvPr/>
        </p:nvGrpSpPr>
        <p:grpSpPr bwMode="auto">
          <a:xfrm>
            <a:off x="7622209" y="2286000"/>
            <a:ext cx="1500187" cy="2619092"/>
            <a:chOff x="3050679" y="2566997"/>
            <a:chExt cx="1500198" cy="2618591"/>
          </a:xfrm>
        </p:grpSpPr>
        <p:sp>
          <p:nvSpPr>
            <p:cNvPr id="6" name="TextBox 11"/>
            <p:cNvSpPr txBox="1">
              <a:spLocks noChangeArrowheads="1"/>
            </p:cNvSpPr>
            <p:nvPr/>
          </p:nvSpPr>
          <p:spPr bwMode="auto">
            <a:xfrm>
              <a:off x="3050679" y="3862149"/>
              <a:ext cx="1500198" cy="132343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latin typeface="Calibri" charset="0"/>
                </a:rPr>
                <a:t>Paris Declaration on Aid Effectiveness (2005)</a:t>
              </a:r>
            </a:p>
          </p:txBody>
        </p:sp>
        <p:pic>
          <p:nvPicPr>
            <p:cNvPr id="7" name="Picture 3" descr="C:\Documents and Settings\coic_s\Local Settings\Temporary Internet Files\Content.IE5\JE5OWJ2L\MC900433841[1].png"/>
            <p:cNvPicPr>
              <a:picLocks noChangeAspect="1" noChangeArrowheads="1"/>
            </p:cNvPicPr>
            <p:nvPr/>
          </p:nvPicPr>
          <p:blipFill>
            <a:blip r:embed="rId3" cstate="print"/>
            <a:srcRect/>
            <a:stretch>
              <a:fillRect/>
            </a:stretch>
          </p:blipFill>
          <p:spPr bwMode="auto">
            <a:xfrm>
              <a:off x="3286116" y="2566997"/>
              <a:ext cx="1143008" cy="1142782"/>
            </a:xfrm>
            <a:prstGeom prst="rect">
              <a:avLst/>
            </a:prstGeom>
            <a:noFill/>
            <a:ln>
              <a:solidFill>
                <a:schemeClr val="bg1">
                  <a:lumMod val="65000"/>
                </a:schemeClr>
              </a:solidFill>
            </a:ln>
          </p:spPr>
        </p:pic>
      </p:grpSp>
      <p:sp>
        <p:nvSpPr>
          <p:cNvPr id="8" name="Rectangle 7"/>
          <p:cNvSpPr/>
          <p:nvPr/>
        </p:nvSpPr>
        <p:spPr>
          <a:xfrm>
            <a:off x="152400" y="152400"/>
            <a:ext cx="6783027" cy="584776"/>
          </a:xfrm>
          <a:prstGeom prst="rect">
            <a:avLst/>
          </a:prstGeom>
        </p:spPr>
        <p:txBody>
          <a:bodyPr wrap="none">
            <a:spAutoFit/>
          </a:bodyPr>
          <a:lstStyle/>
          <a:p>
            <a:r>
              <a:rPr lang="en-GB" sz="3200" b="1" dirty="0">
                <a:solidFill>
                  <a:schemeClr val="tx2"/>
                </a:solidFill>
                <a:latin typeface="Calibri" charset="0"/>
                <a:ea typeface="ＭＳ Ｐゴシック" charset="0"/>
                <a:cs typeface="ＭＳ Ｐゴシック" charset="0"/>
              </a:rPr>
              <a:t>Lessons from Development Experience </a:t>
            </a:r>
          </a:p>
        </p:txBody>
      </p:sp>
    </p:spTree>
    <p:extLst>
      <p:ext uri="{BB962C8B-B14F-4D97-AF65-F5344CB8AC3E}">
        <p14:creationId xmlns="" xmlns:p14="http://schemas.microsoft.com/office/powerpoint/2010/main" val="29287454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143000"/>
          </a:xfrm>
        </p:spPr>
        <p:txBody>
          <a:bodyPr/>
          <a:lstStyle/>
          <a:p>
            <a:r>
              <a:rPr lang="en-US" dirty="0" smtClean="0"/>
              <a:t>A Range of Aid Modalities</a:t>
            </a:r>
            <a:endParaRPr lang="en-US" dirty="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6</a:t>
            </a:fld>
            <a:endParaRPr lang="en-US" dirty="0"/>
          </a:p>
        </p:txBody>
      </p:sp>
      <p:sp>
        <p:nvSpPr>
          <p:cNvPr id="3" name="Rectangle 2"/>
          <p:cNvSpPr/>
          <p:nvPr/>
        </p:nvSpPr>
        <p:spPr>
          <a:xfrm>
            <a:off x="152400" y="1905000"/>
            <a:ext cx="21336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Direct Support to projects</a:t>
            </a:r>
            <a:endParaRPr lang="en-US" dirty="0"/>
          </a:p>
        </p:txBody>
      </p:sp>
      <p:sp>
        <p:nvSpPr>
          <p:cNvPr id="6" name="Rectangle 5"/>
          <p:cNvSpPr/>
          <p:nvPr/>
        </p:nvSpPr>
        <p:spPr>
          <a:xfrm>
            <a:off x="3352800" y="1524000"/>
            <a:ext cx="21336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Sector Policy Support </a:t>
            </a:r>
            <a:r>
              <a:rPr lang="en-US" dirty="0" err="1" smtClean="0"/>
              <a:t>Programmes</a:t>
            </a:r>
            <a:endParaRPr lang="en-US" dirty="0"/>
          </a:p>
        </p:txBody>
      </p:sp>
      <p:sp>
        <p:nvSpPr>
          <p:cNvPr id="7" name="Rectangle 6"/>
          <p:cNvSpPr/>
          <p:nvPr/>
        </p:nvSpPr>
        <p:spPr>
          <a:xfrm>
            <a:off x="6324600" y="2057400"/>
            <a:ext cx="21336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Macro-economic budgetary aid</a:t>
            </a:r>
            <a:endParaRPr lang="en-US" dirty="0"/>
          </a:p>
        </p:txBody>
      </p:sp>
      <p:sp>
        <p:nvSpPr>
          <p:cNvPr id="9" name="Rectangle 8"/>
          <p:cNvSpPr/>
          <p:nvPr/>
        </p:nvSpPr>
        <p:spPr>
          <a:xfrm>
            <a:off x="152400" y="3352800"/>
            <a:ext cx="2286000" cy="3200400"/>
          </a:xfrm>
          <a:prstGeom prst="rect">
            <a:avLst/>
          </a:prstGeom>
          <a:solidFill>
            <a:srgbClr val="25406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r>
              <a:rPr lang="en-US" dirty="0" smtClean="0"/>
              <a:t>Donor control of external resources</a:t>
            </a:r>
          </a:p>
          <a:p>
            <a:pPr marL="285750" indent="-285750" algn="ctr">
              <a:buFont typeface="Arial"/>
              <a:buChar char="•"/>
            </a:pPr>
            <a:r>
              <a:rPr lang="en-US" dirty="0" smtClean="0"/>
              <a:t>Donor targeting of external resources</a:t>
            </a:r>
          </a:p>
          <a:p>
            <a:pPr marL="285750" indent="-285750" algn="ctr">
              <a:buFont typeface="Arial"/>
              <a:buChar char="•"/>
            </a:pPr>
            <a:r>
              <a:rPr lang="en-US" dirty="0" smtClean="0"/>
              <a:t>Limited donor influences on partner policy</a:t>
            </a:r>
          </a:p>
          <a:p>
            <a:pPr marL="285750" indent="-285750" algn="ctr">
              <a:buFont typeface="Arial"/>
              <a:buChar char="•"/>
            </a:pPr>
            <a:r>
              <a:rPr lang="en-US" dirty="0" smtClean="0"/>
              <a:t>High transaction costs   </a:t>
            </a:r>
            <a:endParaRPr lang="en-US" dirty="0"/>
          </a:p>
        </p:txBody>
      </p:sp>
      <p:sp>
        <p:nvSpPr>
          <p:cNvPr id="10" name="Rectangle 9"/>
          <p:cNvSpPr/>
          <p:nvPr/>
        </p:nvSpPr>
        <p:spPr>
          <a:xfrm>
            <a:off x="6400800" y="3276600"/>
            <a:ext cx="2362200" cy="3200400"/>
          </a:xfrm>
          <a:prstGeom prst="rect">
            <a:avLst/>
          </a:prstGeom>
          <a:solidFill>
            <a:srgbClr val="053654"/>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r>
              <a:rPr lang="en-US" dirty="0" smtClean="0"/>
              <a:t>Partner government control of external resources</a:t>
            </a:r>
          </a:p>
          <a:p>
            <a:pPr marL="285750" indent="-285750" algn="ctr">
              <a:buFont typeface="Arial"/>
              <a:buChar char="•"/>
            </a:pPr>
            <a:r>
              <a:rPr lang="en-US" dirty="0" smtClean="0"/>
              <a:t>Targeting my partner government through National Budget</a:t>
            </a:r>
          </a:p>
          <a:p>
            <a:pPr marL="285750" indent="-285750" algn="ctr">
              <a:buFont typeface="Arial"/>
              <a:buChar char="•"/>
            </a:pPr>
            <a:r>
              <a:rPr lang="en-US" dirty="0" smtClean="0"/>
              <a:t>Lower Transaction costs</a:t>
            </a:r>
            <a:endParaRPr lang="en-US" dirty="0"/>
          </a:p>
        </p:txBody>
      </p:sp>
      <p:sp>
        <p:nvSpPr>
          <p:cNvPr id="11" name="Rectangle 10"/>
          <p:cNvSpPr/>
          <p:nvPr/>
        </p:nvSpPr>
        <p:spPr>
          <a:xfrm>
            <a:off x="2590800" y="2971800"/>
            <a:ext cx="1219200" cy="83820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EC specific procedures</a:t>
            </a:r>
            <a:endParaRPr lang="en-US" sz="1400" b="1" dirty="0">
              <a:solidFill>
                <a:schemeClr val="tx1"/>
              </a:solidFill>
            </a:endParaRPr>
          </a:p>
        </p:txBody>
      </p:sp>
      <p:sp>
        <p:nvSpPr>
          <p:cNvPr id="12" name="Rectangle 11"/>
          <p:cNvSpPr/>
          <p:nvPr/>
        </p:nvSpPr>
        <p:spPr>
          <a:xfrm>
            <a:off x="3962400" y="3200400"/>
            <a:ext cx="990600" cy="762000"/>
          </a:xfrm>
          <a:prstGeom prst="rect">
            <a:avLst/>
          </a:prstGeom>
          <a:solidFill>
            <a:schemeClr val="tx2">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Common pool funds</a:t>
            </a:r>
            <a:endParaRPr lang="en-US" sz="1400" b="1" dirty="0">
              <a:solidFill>
                <a:srgbClr val="000000"/>
              </a:solidFill>
            </a:endParaRPr>
          </a:p>
        </p:txBody>
      </p:sp>
      <p:sp>
        <p:nvSpPr>
          <p:cNvPr id="13" name="Rectangle 12"/>
          <p:cNvSpPr/>
          <p:nvPr/>
        </p:nvSpPr>
        <p:spPr>
          <a:xfrm>
            <a:off x="5105400" y="3048000"/>
            <a:ext cx="990600" cy="762000"/>
          </a:xfrm>
          <a:prstGeom prst="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Sector budget support</a:t>
            </a:r>
            <a:endParaRPr lang="en-US" sz="1400" b="1" dirty="0">
              <a:solidFill>
                <a:schemeClr val="tx1"/>
              </a:solidFill>
            </a:endParaRPr>
          </a:p>
        </p:txBody>
      </p:sp>
      <p:sp>
        <p:nvSpPr>
          <p:cNvPr id="14" name="Down Arrow 13"/>
          <p:cNvSpPr/>
          <p:nvPr/>
        </p:nvSpPr>
        <p:spPr>
          <a:xfrm>
            <a:off x="4038600" y="2438400"/>
            <a:ext cx="7620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914400" y="2743200"/>
            <a:ext cx="6858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7086600" y="2743200"/>
            <a:ext cx="9906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4876800" y="2514600"/>
            <a:ext cx="9144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2971800" y="2438400"/>
            <a:ext cx="7620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3644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143000"/>
          </a:xfrm>
        </p:spPr>
        <p:txBody>
          <a:bodyPr/>
          <a:lstStyle/>
          <a:p>
            <a:r>
              <a:rPr lang="en-US" dirty="0" smtClean="0"/>
              <a:t>Aid Modalities Used by GCCA</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413829277"/>
              </p:ext>
            </p:extLst>
          </p:nvPr>
        </p:nvGraphicFramePr>
        <p:xfrm>
          <a:off x="25272" y="990600"/>
          <a:ext cx="8910126"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7</a:t>
            </a:fld>
            <a:endParaRPr lang="en-US" dirty="0"/>
          </a:p>
        </p:txBody>
      </p:sp>
      <p:sp>
        <p:nvSpPr>
          <p:cNvPr id="7" name="Rectangle 6"/>
          <p:cNvSpPr/>
          <p:nvPr/>
        </p:nvSpPr>
        <p:spPr>
          <a:xfrm>
            <a:off x="7315200" y="5334000"/>
            <a:ext cx="1371599" cy="584776"/>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82.4%</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2819400" y="5334000"/>
            <a:ext cx="1120018" cy="584776"/>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5.5%</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5181600" y="5334000"/>
            <a:ext cx="1120018" cy="584776"/>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8.1</a:t>
            </a: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457200" y="5410200"/>
            <a:ext cx="1120018" cy="584776"/>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26385079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lvl="0"/>
            <a:r>
              <a:rPr lang="en-GB" dirty="0"/>
              <a:t>An overview of GCCA </a:t>
            </a:r>
            <a:r>
              <a:rPr lang="en-GB" dirty="0" smtClean="0"/>
              <a:t>experience</a:t>
            </a:r>
            <a:endParaRPr lang="en-GB" dirty="0"/>
          </a:p>
        </p:txBody>
      </p:sp>
      <p:sp>
        <p:nvSpPr>
          <p:cNvPr id="17411" name="Slide Number Placeholder 4"/>
          <p:cNvSpPr>
            <a:spLocks noGrp="1"/>
          </p:cNvSpPr>
          <p:nvPr>
            <p:ph type="sldNum" sz="quarter" idx="12"/>
          </p:nvPr>
        </p:nvSpPr>
        <p:spPr>
          <a:noFill/>
        </p:spPr>
        <p:txBody>
          <a:bodyPr/>
          <a:lstStyle/>
          <a:p>
            <a:fld id="{FD4DC130-8BAE-4224-B928-87717226E1E1}" type="slidenum">
              <a:rPr lang="en-US" smtClean="0"/>
              <a:pPr/>
              <a:t>8</a:t>
            </a:fld>
            <a:endParaRPr lang="en-US" smtClean="0"/>
          </a:p>
        </p:txBody>
      </p:sp>
      <p:graphicFrame>
        <p:nvGraphicFramePr>
          <p:cNvPr id="2" name="Object 1"/>
          <p:cNvGraphicFramePr>
            <a:graphicFrameLocks noChangeAspect="1"/>
          </p:cNvGraphicFramePr>
          <p:nvPr>
            <p:extLst>
              <p:ext uri="{D42A27DB-BD31-4B8C-83A1-F6EECF244321}">
                <p14:modId xmlns="" xmlns:p14="http://schemas.microsoft.com/office/powerpoint/2010/main" val="2076277370"/>
              </p:ext>
            </p:extLst>
          </p:nvPr>
        </p:nvGraphicFramePr>
        <p:xfrm>
          <a:off x="228600" y="1869854"/>
          <a:ext cx="6781800" cy="4759546"/>
        </p:xfrm>
        <a:graphic>
          <a:graphicData uri="http://schemas.openxmlformats.org/presentationml/2006/ole">
            <p:oleObj spid="_x0000_s1074" name="Document" r:id="rId4" imgW="5906160" imgH="5833080" progId="Word.Document.12">
              <p:embed/>
            </p:oleObj>
          </a:graphicData>
        </a:graphic>
      </p:graphicFrame>
      <p:sp>
        <p:nvSpPr>
          <p:cNvPr id="6" name="TextBox 5"/>
          <p:cNvSpPr txBox="1"/>
          <p:nvPr/>
        </p:nvSpPr>
        <p:spPr>
          <a:xfrm>
            <a:off x="7391400" y="2667000"/>
            <a:ext cx="1524000" cy="1200329"/>
          </a:xfrm>
          <a:prstGeom prst="rect">
            <a:avLst/>
          </a:prstGeom>
          <a:noFill/>
        </p:spPr>
        <p:txBody>
          <a:bodyPr wrap="square" rtlCol="0">
            <a:spAutoFit/>
          </a:bodyPr>
          <a:lstStyle/>
          <a:p>
            <a:r>
              <a:rPr lang="en-US" dirty="0" smtClean="0"/>
              <a:t>See Table 1 in the background paper</a:t>
            </a:r>
            <a:endParaRPr lang="en-US" dirty="0"/>
          </a:p>
        </p:txBody>
      </p:sp>
    </p:spTree>
    <p:extLst>
      <p:ext uri="{BB962C8B-B14F-4D97-AF65-F5344CB8AC3E}">
        <p14:creationId xmlns="" xmlns:p14="http://schemas.microsoft.com/office/powerpoint/2010/main" val="7708020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and emerging lessons</a:t>
            </a:r>
            <a:endParaRPr lang="en-US" dirty="0"/>
          </a:p>
        </p:txBody>
      </p:sp>
      <p:sp>
        <p:nvSpPr>
          <p:cNvPr id="3" name="Content Placeholder 2"/>
          <p:cNvSpPr>
            <a:spLocks noGrp="1"/>
          </p:cNvSpPr>
          <p:nvPr>
            <p:ph idx="1"/>
          </p:nvPr>
        </p:nvSpPr>
        <p:spPr>
          <a:xfrm>
            <a:off x="0" y="1752600"/>
            <a:ext cx="8123189" cy="4800600"/>
          </a:xfrm>
        </p:spPr>
        <p:txBody>
          <a:bodyPr/>
          <a:lstStyle/>
          <a:p>
            <a:pPr marL="514350" indent="-514350">
              <a:buFont typeface="+mj-lt"/>
              <a:buAutoNum type="arabicPeriod"/>
            </a:pPr>
            <a:r>
              <a:rPr lang="en-US" dirty="0"/>
              <a:t>A</a:t>
            </a:r>
            <a:r>
              <a:rPr lang="en-US" dirty="0" smtClean="0"/>
              <a:t>ligning with national priorities and supporting national initiatives</a:t>
            </a:r>
          </a:p>
          <a:p>
            <a:pPr marL="514350" indent="-514350">
              <a:buFont typeface="+mj-lt"/>
              <a:buAutoNum type="arabicPeriod"/>
            </a:pPr>
            <a:r>
              <a:rPr lang="en-US" dirty="0"/>
              <a:t>U</a:t>
            </a:r>
            <a:r>
              <a:rPr lang="en-US" dirty="0" smtClean="0"/>
              <a:t>nderstand and supporting institutions in support of alignment and ownership</a:t>
            </a:r>
          </a:p>
          <a:p>
            <a:pPr marL="514350" indent="-514350">
              <a:buFont typeface="+mj-lt"/>
              <a:buAutoNum type="arabicPeriod"/>
            </a:pPr>
            <a:r>
              <a:rPr lang="en-US" dirty="0" smtClean="0"/>
              <a:t>Achieving greater harmonization through joint financing, programming and/or management</a:t>
            </a:r>
          </a:p>
          <a:p>
            <a:pPr marL="514350" indent="-514350">
              <a:buFont typeface="+mj-lt"/>
              <a:buAutoNum type="arabicPeriod"/>
            </a:pPr>
            <a:r>
              <a:rPr lang="en-US" dirty="0" smtClean="0"/>
              <a:t>Managing for results</a:t>
            </a:r>
          </a:p>
          <a:p>
            <a:pPr marL="514350" indent="-514350">
              <a:buFont typeface="+mj-lt"/>
              <a:buAutoNum type="arabicPeriod"/>
            </a:pPr>
            <a:r>
              <a:rPr lang="en-US" dirty="0" smtClean="0"/>
              <a:t>Improving management practices</a:t>
            </a:r>
          </a:p>
          <a:p>
            <a:pPr marL="514350" indent="-514350">
              <a:buFont typeface="+mj-lt"/>
              <a:buAutoNum type="arabicPeriod"/>
            </a:pPr>
            <a:r>
              <a:rPr lang="en-US" dirty="0" smtClean="0"/>
              <a:t>Promoting access climate finance</a:t>
            </a:r>
          </a:p>
          <a:p>
            <a:pPr marL="514350" indent="-514350">
              <a:buFont typeface="+mj-lt"/>
              <a:buAutoNum type="arabicPeriod"/>
            </a:pPr>
            <a:r>
              <a:rPr lang="en-US" dirty="0" smtClean="0"/>
              <a:t>Choosing the right aid modality</a:t>
            </a:r>
            <a:endParaRPr lang="en-US" dirty="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9</a:t>
            </a:fld>
            <a:endParaRPr lang="en-US" dirty="0"/>
          </a:p>
        </p:txBody>
      </p:sp>
    </p:spTree>
    <p:extLst>
      <p:ext uri="{BB962C8B-B14F-4D97-AF65-F5344CB8AC3E}">
        <p14:creationId xmlns="" xmlns:p14="http://schemas.microsoft.com/office/powerpoint/2010/main" val="27018963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14">
      <a:dk1>
        <a:srgbClr val="000000"/>
      </a:dk1>
      <a:lt1>
        <a:srgbClr val="FFFFFF"/>
      </a:lt1>
      <a:dk2>
        <a:srgbClr val="FFFFFF"/>
      </a:dk2>
      <a:lt2>
        <a:srgbClr val="7E8083"/>
      </a:lt2>
      <a:accent1>
        <a:srgbClr val="0083A9"/>
      </a:accent1>
      <a:accent2>
        <a:srgbClr val="669900"/>
      </a:accent2>
      <a:accent3>
        <a:srgbClr val="FFFFFF"/>
      </a:accent3>
      <a:accent4>
        <a:srgbClr val="000000"/>
      </a:accent4>
      <a:accent5>
        <a:srgbClr val="AAC1D1"/>
      </a:accent5>
      <a:accent6>
        <a:srgbClr val="5C8A00"/>
      </a:accent6>
      <a:hlink>
        <a:srgbClr val="990000"/>
      </a:hlink>
      <a:folHlink>
        <a:srgbClr val="FFE77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0083A9"/>
        </a:accent1>
        <a:accent2>
          <a:srgbClr val="333399"/>
        </a:accent2>
        <a:accent3>
          <a:srgbClr val="FFFFFF"/>
        </a:accent3>
        <a:accent4>
          <a:srgbClr val="000000"/>
        </a:accent4>
        <a:accent5>
          <a:srgbClr val="AAC1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FFFFFF"/>
        </a:dk2>
        <a:lt2>
          <a:srgbClr val="7E8083"/>
        </a:lt2>
        <a:accent1>
          <a:srgbClr val="0083A9"/>
        </a:accent1>
        <a:accent2>
          <a:srgbClr val="669900"/>
        </a:accent2>
        <a:accent3>
          <a:srgbClr val="FFFFFF"/>
        </a:accent3>
        <a:accent4>
          <a:srgbClr val="000000"/>
        </a:accent4>
        <a:accent5>
          <a:srgbClr val="AAC1D1"/>
        </a:accent5>
        <a:accent6>
          <a:srgbClr val="5C8A00"/>
        </a:accent6>
        <a:hlink>
          <a:srgbClr val="990000"/>
        </a:hlink>
        <a:folHlink>
          <a:srgbClr val="FFE7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24CA4CA992ED49B8B6C5E385BAC72F" ma:contentTypeVersion="0" ma:contentTypeDescription="Create a new document." ma:contentTypeScope="" ma:versionID="77384dca7ecd43f6b42e58d7fa3f878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69010EE-8001-4B8A-B7F4-126D835E927D}">
  <ds:schemaRefs>
    <ds:schemaRef ds:uri="http://schemas.microsoft.com/office/2006/documentManagement/types"/>
    <ds:schemaRef ds:uri="http://schemas.openxmlformats.org/package/2006/metadata/core-properties"/>
    <ds:schemaRef ds:uri="http://purl.org/dc/terms/"/>
    <ds:schemaRef ds:uri="http://www.w3.org/XML/1998/namespace"/>
    <ds:schemaRef ds:uri="http://purl.org/dc/elements/1.1/"/>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ACF04065-08E8-4AA6-8883-B37E76055BB6}">
  <ds:schemaRefs>
    <ds:schemaRef ds:uri="http://schemas.microsoft.com/sharepoint/v3/contenttype/forms"/>
  </ds:schemaRefs>
</ds:datastoreItem>
</file>

<file path=customXml/itemProps3.xml><?xml version="1.0" encoding="utf-8"?>
<ds:datastoreItem xmlns:ds="http://schemas.openxmlformats.org/officeDocument/2006/customXml" ds:itemID="{3324553E-9FCF-4094-962A-481CDE90F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5593</TotalTime>
  <Words>1063</Words>
  <Application>Microsoft Office PowerPoint</Application>
  <PresentationFormat>On-screen Show (4:3)</PresentationFormat>
  <Paragraphs>207</Paragraphs>
  <Slides>20</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Document</vt:lpstr>
      <vt:lpstr>Aid delivery modalities and approaches:  GCCA experience  </vt:lpstr>
      <vt:lpstr>A Complex Climate Finance Architecture</vt:lpstr>
      <vt:lpstr>Slide 3</vt:lpstr>
      <vt:lpstr>Busan HLF 4: The aid effectiveness journey…</vt:lpstr>
      <vt:lpstr>Slide 5</vt:lpstr>
      <vt:lpstr>A Range of Aid Modalities</vt:lpstr>
      <vt:lpstr>Aid Modalities Used by GCCA</vt:lpstr>
      <vt:lpstr>An overview of GCCA experience</vt:lpstr>
      <vt:lpstr>Insights and emerging lessons</vt:lpstr>
      <vt:lpstr>Lesson 1: Aligning with National  Priorities (Table 2)</vt:lpstr>
      <vt:lpstr>Lesson 1 Aligning with National  Priorities Continued….</vt:lpstr>
      <vt:lpstr>Lesson 2- Understanding Institutions  CPEIRs</vt:lpstr>
      <vt:lpstr>Funding of Climate Actions</vt:lpstr>
      <vt:lpstr> Bangladesh Climate Expenditure </vt:lpstr>
      <vt:lpstr>Climate institutions : types &amp; their activities. </vt:lpstr>
      <vt:lpstr>Lesson 3: Joint Management and Co-Financing (Table 3)</vt:lpstr>
      <vt:lpstr>Lesson 3 continued GCCA contributions to multi-donor Funds (Table 4)</vt:lpstr>
      <vt:lpstr>Managing for Results</vt:lpstr>
      <vt:lpstr> Improving Management</vt:lpstr>
      <vt:lpstr>Selection of Aid Modalities</vt:lpstr>
    </vt:vector>
  </TitlesOfParts>
  <Company>MWH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MWH Global, Inc.</dc:creator>
  <cp:lastModifiedBy>Catherine</cp:lastModifiedBy>
  <cp:revision>221</cp:revision>
  <dcterms:created xsi:type="dcterms:W3CDTF">2007-10-19T21:31:08Z</dcterms:created>
  <dcterms:modified xsi:type="dcterms:W3CDTF">2012-09-26T08:02:33Z</dcterms:modified>
</cp:coreProperties>
</file>