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3" r:id="rId2"/>
    <p:sldId id="273" r:id="rId3"/>
    <p:sldId id="304" r:id="rId4"/>
    <p:sldId id="289" r:id="rId5"/>
    <p:sldId id="284" r:id="rId6"/>
    <p:sldId id="285" r:id="rId7"/>
    <p:sldId id="292" r:id="rId8"/>
    <p:sldId id="258" r:id="rId9"/>
    <p:sldId id="257" r:id="rId10"/>
    <p:sldId id="288" r:id="rId11"/>
    <p:sldId id="303" r:id="rId12"/>
    <p:sldId id="293" r:id="rId13"/>
    <p:sldId id="297" r:id="rId14"/>
    <p:sldId id="283" r:id="rId15"/>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O" initials="" lastIdx="13" clrIdx="0"/>
  <p:cmAuthor id="1" name="Megan Billing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561A"/>
    <a:srgbClr val="354B2B"/>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82" autoAdjust="0"/>
  </p:normalViewPr>
  <p:slideViewPr>
    <p:cSldViewPr snapToGrid="0" snapToObjects="1">
      <p:cViewPr varScale="1">
        <p:scale>
          <a:sx n="66" d="100"/>
          <a:sy n="66" d="100"/>
        </p:scale>
        <p:origin x="-1176" y="-96"/>
      </p:cViewPr>
      <p:guideLst>
        <p:guide orient="horz" pos="2160"/>
        <p:guide pos="2880"/>
      </p:guideLst>
    </p:cSldViewPr>
  </p:slideViewPr>
  <p:outlineViewPr>
    <p:cViewPr>
      <p:scale>
        <a:sx n="33" d="100"/>
        <a:sy n="33" d="100"/>
      </p:scale>
      <p:origin x="0" y="72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5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3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1F7EA15-67A3-4F49-941C-7FD92CC96D51}" type="datetimeFigureOut">
              <a:rPr lang="en-US"/>
              <a:pPr>
                <a:defRPr/>
              </a:pPr>
              <a:t>10/2/2012</a:t>
            </a:fld>
            <a:endParaRPr lang="en-US"/>
          </a:p>
        </p:txBody>
      </p:sp>
      <p:sp>
        <p:nvSpPr>
          <p:cNvPr id="43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3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594C90C-82CD-426C-9E0F-181B9D65E86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E97FA4-152E-44C8-8490-378E25B335AA}" type="datetimeFigureOut">
              <a:rPr lang="fr-FR"/>
              <a:pPr>
                <a:defRPr/>
              </a:pPr>
              <a:t>02/10/2012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FA5C58-C20D-4BD4-BD81-72BC7F8C2B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US" smtClean="0"/>
              <a:t>The Inclusive Wealth Report 2012 presents an index that measures the wealth of nations by carrying out a comprehensive analysis of a country's capital assets, including manufactured, human and natural capital, and its corresponding values: the Inclusive Wealth Index (IWI). Results show changes in inclusive wealth from 1990 to 2008 and feature a long-term comparison to GDP for an initial group of 20 countries. </a:t>
            </a:r>
          </a:p>
          <a:p>
            <a:pPr eaLnBrk="1" hangingPunct="1">
              <a:spcBef>
                <a:spcPct val="0"/>
              </a:spcBef>
              <a:buFont typeface="Wingdings" pitchFamily="2" charset="2"/>
              <a:buNone/>
            </a:pPr>
            <a:endParaRPr lang="en-US" smtClean="0"/>
          </a:p>
          <a:p>
            <a:r>
              <a:rPr lang="en-US" smtClean="0"/>
              <a:t>The Summit's outcome document requests the UN Statistical Commission to work with other UN bodies including UNEP and other organizations to identify new approaches for measuring progress.</a:t>
            </a:r>
          </a:p>
          <a:p>
            <a:r>
              <a:rPr lang="en-US" smtClean="0"/>
              <a:t>The Commission's work will draw on a range of assessments and pilot projects ongoing across the globe.</a:t>
            </a:r>
          </a:p>
          <a:p>
            <a:r>
              <a:rPr lang="en-US" smtClean="0"/>
              <a:t>UNEP and the UN University's International Human Development Programme at Rio+20 presented findings from an Inclusive Wealth Index (IWI) looking at several countries including Brazil.</a:t>
            </a:r>
          </a:p>
          <a:p>
            <a:endParaRPr lang="en-US" smtClean="0"/>
          </a:p>
          <a:p>
            <a:pPr eaLnBrk="1" hangingPunct="1">
              <a:spcBef>
                <a:spcPct val="0"/>
              </a:spcBef>
              <a:buFont typeface="Wingdings" pitchFamily="2" charset="2"/>
              <a:buNone/>
            </a:pPr>
            <a:r>
              <a:rPr lang="en-US" smtClean="0">
                <a:solidFill>
                  <a:srgbClr val="323022"/>
                </a:solidFill>
              </a:rPr>
              <a:t>UNEP research shows that a green economy would reduce global ecological footprint by over 20% in 2020 and by nearly 50%  in 2050, as compared to business as usual. This is particularly important for </a:t>
            </a:r>
            <a:r>
              <a:rPr lang="en-MY" smtClean="0"/>
              <a:t>the national savings in LDCs, when adjusted for depletion of natural resources, have declined since late 1990s and were almost zero in 2008.</a:t>
            </a:r>
            <a:endParaRPr lang="en-US" smtClean="0"/>
          </a:p>
          <a:p>
            <a:pPr eaLnBrk="1" hangingPunct="1">
              <a:spcBef>
                <a:spcPct val="0"/>
              </a:spcBef>
              <a:buFont typeface="Wingdings" pitchFamily="2" charset="2"/>
              <a:buNone/>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BDD8F37E-AF25-4782-8A3D-63E729893D12}" type="datetimeFigureOut">
              <a:rPr lang="fr-FR"/>
              <a:pPr>
                <a:defRPr/>
              </a:pPr>
              <a:t>02/10/2012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991C43B-E46D-489D-9EBE-F5C045B853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CD81354-E960-44E3-8393-EB8F059E91ED}" type="datetimeFigureOut">
              <a:rPr lang="fr-FR"/>
              <a:pPr>
                <a:defRPr/>
              </a:pPr>
              <a:t>02/10/2012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4E8A1EC-2071-4460-B8B8-2B83E38D34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Cliquez et modifiez le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4D48A287-03BE-4973-9463-85180FA6A52B}" type="datetimeFigureOut">
              <a:rPr lang="fr-FR"/>
              <a:pPr>
                <a:defRPr/>
              </a:pPr>
              <a:t>02/10/2012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1433997D-2F69-4ABF-AB8C-5FA9B77B3C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E1DA209-59DC-4133-B8A1-E9876DB0705D}" type="datetimeFigureOut">
              <a:rPr lang="fr-FR"/>
              <a:pPr>
                <a:defRPr/>
              </a:pPr>
              <a:t>02/10/2012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E0268DB3-919D-4C45-961F-DA2EEA48F6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B69D3F3-01FB-4B1D-9654-F445210F6798}" type="datetimeFigureOut">
              <a:rPr lang="fr-FR"/>
              <a:pPr>
                <a:defRPr/>
              </a:pPr>
              <a:t>02/10/2012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39DCDDC-E105-4119-9B85-68DAB1A59D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7C749C1F-651B-4700-8EFE-EAA5745CCA64}" type="datetimeFigureOut">
              <a:rPr lang="fr-FR"/>
              <a:pPr>
                <a:defRPr/>
              </a:pPr>
              <a:t>02/10/2012</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30293E59-6952-44DA-92D0-FE548CABA7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Cliquez et modifiez le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6A238C3C-1B6B-4552-9E74-FC5A26F440E2}" type="datetimeFigureOut">
              <a:rPr lang="fr-FR"/>
              <a:pPr>
                <a:defRPr/>
              </a:pPr>
              <a:t>02/10/2012</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59D3B3F8-A758-4133-A17F-FDFCE5FA78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e la date 3"/>
          <p:cNvSpPr>
            <a:spLocks noGrp="1"/>
          </p:cNvSpPr>
          <p:nvPr>
            <p:ph type="dt" sz="half" idx="10"/>
          </p:nvPr>
        </p:nvSpPr>
        <p:spPr/>
        <p:txBody>
          <a:bodyPr/>
          <a:lstStyle>
            <a:lvl1pPr>
              <a:defRPr/>
            </a:lvl1pPr>
          </a:lstStyle>
          <a:p>
            <a:pPr>
              <a:defRPr/>
            </a:pPr>
            <a:fld id="{F505C8C8-052F-4E23-8F59-4669A6A47179}" type="datetimeFigureOut">
              <a:rPr lang="fr-FR"/>
              <a:pPr>
                <a:defRPr/>
              </a:pPr>
              <a:t>02/10/2012</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5B849393-D271-4809-B9CE-F622FCEC0B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D38C44D-D721-4BC7-B92F-2D3F5627E954}" type="datetimeFigureOut">
              <a:rPr lang="fr-FR"/>
              <a:pPr>
                <a:defRPr/>
              </a:pPr>
              <a:t>02/10/2012</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BEE9462F-321C-4567-9A78-806334F9F2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B438A3D-57FB-4EB7-A073-76F3E85BED92}" type="datetimeFigureOut">
              <a:rPr lang="fr-FR"/>
              <a:pPr>
                <a:defRPr/>
              </a:pPr>
              <a:t>02/10/2012</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53A9537F-0F05-4EBD-819B-D03CF947D3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E2FF333-E20C-4FB6-93C4-068F43482218}" type="datetimeFigureOut">
              <a:rPr lang="fr-FR"/>
              <a:pPr>
                <a:defRPr/>
              </a:pPr>
              <a:t>02/10/2012</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C74D57C7-4F53-4984-8474-B8955923FF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414B1F-94E0-4357-BD1E-8C7703063B9B}" type="datetimeFigureOut">
              <a:rPr lang="fr-FR"/>
              <a:pPr>
                <a:defRPr/>
              </a:pPr>
              <a:t>02/10/2012</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7C80BD-671B-4F6F-8389-E106E74B85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em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Peter.poschen@ilo.org" TargetMode="External"/><Relationship Id="rId5" Type="http://schemas.openxmlformats.org/officeDocument/2006/relationships/hyperlink" Target="mailto:steven.stone@unep.org"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gueyem\Desktop\LOGO GEI\UNEP 40_landscape.jpg"/>
          <p:cNvPicPr>
            <a:picLocks noChangeAspect="1" noChangeArrowheads="1"/>
          </p:cNvPicPr>
          <p:nvPr/>
        </p:nvPicPr>
        <p:blipFill>
          <a:blip r:embed="rId2"/>
          <a:srcRect/>
          <a:stretch>
            <a:fillRect/>
          </a:stretch>
        </p:blipFill>
        <p:spPr bwMode="auto">
          <a:xfrm>
            <a:off x="228600" y="152400"/>
            <a:ext cx="3570288" cy="1522413"/>
          </a:xfrm>
          <a:prstGeom prst="rect">
            <a:avLst/>
          </a:prstGeom>
          <a:noFill/>
          <a:ln w="9525">
            <a:noFill/>
            <a:miter lim="800000"/>
            <a:headEnd/>
            <a:tailEnd/>
          </a:ln>
        </p:spPr>
      </p:pic>
      <p:pic>
        <p:nvPicPr>
          <p:cNvPr id="15362" name="Picture 7" descr="greeneconomy500logo"/>
          <p:cNvPicPr>
            <a:picLocks noChangeAspect="1" noChangeArrowheads="1"/>
          </p:cNvPicPr>
          <p:nvPr/>
        </p:nvPicPr>
        <p:blipFill>
          <a:blip r:embed="rId3"/>
          <a:srcRect/>
          <a:stretch>
            <a:fillRect/>
          </a:stretch>
        </p:blipFill>
        <p:spPr bwMode="auto">
          <a:xfrm>
            <a:off x="735013" y="1617663"/>
            <a:ext cx="5334000" cy="882650"/>
          </a:xfrm>
          <a:prstGeom prst="rect">
            <a:avLst/>
          </a:prstGeom>
          <a:noFill/>
          <a:ln w="9525">
            <a:noFill/>
            <a:miter lim="800000"/>
            <a:headEnd/>
            <a:tailEnd/>
          </a:ln>
        </p:spPr>
      </p:pic>
      <p:pic>
        <p:nvPicPr>
          <p:cNvPr id="15363" name="Image 11"/>
          <p:cNvPicPr>
            <a:picLocks noChangeAspect="1"/>
          </p:cNvPicPr>
          <p:nvPr/>
        </p:nvPicPr>
        <p:blipFill>
          <a:blip r:embed="rId4"/>
          <a:srcRect t="903" b="56238"/>
          <a:stretch>
            <a:fillRect/>
          </a:stretch>
        </p:blipFill>
        <p:spPr bwMode="auto">
          <a:xfrm>
            <a:off x="0" y="3573463"/>
            <a:ext cx="6729413" cy="3284537"/>
          </a:xfrm>
          <a:prstGeom prst="rect">
            <a:avLst/>
          </a:prstGeom>
          <a:noFill/>
          <a:ln w="9525">
            <a:noFill/>
            <a:miter lim="800000"/>
            <a:headEnd/>
            <a:tailEnd/>
          </a:ln>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36C7A9-B997-4857-8646-53EEC230C3E8}" type="slidenum">
              <a:rPr lang="en-US" sz="1200">
                <a:solidFill>
                  <a:schemeClr val="tx1">
                    <a:tint val="75000"/>
                  </a:schemeClr>
                </a:solidFill>
                <a:latin typeface="+mn-lt"/>
                <a:cs typeface="+mn-cs"/>
              </a:rPr>
              <a:pPr algn="r" fontAlgn="auto">
                <a:spcBef>
                  <a:spcPts val="0"/>
                </a:spcBef>
                <a:spcAft>
                  <a:spcPts val="0"/>
                </a:spcAft>
                <a:defRPr/>
              </a:pPr>
              <a:t>1</a:t>
            </a:fld>
            <a:endParaRPr lang="en-US" sz="1200" dirty="0">
              <a:solidFill>
                <a:schemeClr val="tx1">
                  <a:tint val="75000"/>
                </a:schemeClr>
              </a:solidFill>
              <a:latin typeface="+mn-lt"/>
              <a:cs typeface="+mn-cs"/>
            </a:endParaRPr>
          </a:p>
        </p:txBody>
      </p:sp>
      <p:sp>
        <p:nvSpPr>
          <p:cNvPr id="15365" name="Subtitle 2"/>
          <p:cNvSpPr txBox="1">
            <a:spLocks/>
          </p:cNvSpPr>
          <p:nvPr/>
        </p:nvSpPr>
        <p:spPr bwMode="auto">
          <a:xfrm>
            <a:off x="1752600" y="4344988"/>
            <a:ext cx="7086600" cy="2513012"/>
          </a:xfrm>
          <a:prstGeom prst="rect">
            <a:avLst/>
          </a:prstGeom>
          <a:noFill/>
          <a:ln w="9525">
            <a:noFill/>
            <a:miter lim="800000"/>
            <a:headEnd/>
            <a:tailEnd/>
          </a:ln>
        </p:spPr>
        <p:txBody>
          <a:bodyPr/>
          <a:lstStyle/>
          <a:p>
            <a:pPr algn="r" eaLnBrk="0" hangingPunct="0">
              <a:spcBef>
                <a:spcPct val="20000"/>
              </a:spcBef>
              <a:buFont typeface="Arial" charset="0"/>
              <a:buNone/>
            </a:pPr>
            <a:endParaRPr lang="en-ZA" sz="1400">
              <a:solidFill>
                <a:srgbClr val="001800"/>
              </a:solidFill>
              <a:latin typeface="Franklin Gothic Book" pitchFamily="34" charset="0"/>
            </a:endParaRPr>
          </a:p>
          <a:p>
            <a:pPr algn="r" eaLnBrk="0" hangingPunct="0">
              <a:spcBef>
                <a:spcPct val="20000"/>
              </a:spcBef>
              <a:buFont typeface="Arial" charset="0"/>
              <a:buNone/>
            </a:pPr>
            <a:r>
              <a:rPr lang="en-ZA" sz="1400" b="1">
                <a:solidFill>
                  <a:srgbClr val="001800"/>
                </a:solidFill>
                <a:latin typeface="Calibri" pitchFamily="34" charset="0"/>
              </a:rPr>
              <a:t>Steven Stone</a:t>
            </a:r>
          </a:p>
          <a:p>
            <a:pPr algn="r" eaLnBrk="0" hangingPunct="0">
              <a:spcBef>
                <a:spcPct val="20000"/>
              </a:spcBef>
              <a:buFont typeface="Arial" charset="0"/>
              <a:buNone/>
            </a:pPr>
            <a:r>
              <a:rPr lang="en-ZA" sz="1400">
                <a:solidFill>
                  <a:srgbClr val="001800"/>
                </a:solidFill>
                <a:latin typeface="Calibri" pitchFamily="34" charset="0"/>
              </a:rPr>
              <a:t>Chief, Economics and Trade Branch</a:t>
            </a:r>
          </a:p>
          <a:p>
            <a:pPr algn="r"/>
            <a:endParaRPr lang="en-US" sz="1400">
              <a:latin typeface="Calibri" pitchFamily="34" charset="0"/>
            </a:endParaRPr>
          </a:p>
          <a:p>
            <a:pPr algn="r" eaLnBrk="0" hangingPunct="0">
              <a:spcBef>
                <a:spcPct val="20000"/>
              </a:spcBef>
              <a:buFont typeface="Arial" charset="0"/>
              <a:buNone/>
            </a:pPr>
            <a:endParaRPr lang="en-ZA" sz="1400">
              <a:solidFill>
                <a:srgbClr val="001800"/>
              </a:solidFill>
              <a:latin typeface="Calibri" pitchFamily="34" charset="0"/>
            </a:endParaRPr>
          </a:p>
          <a:p>
            <a:pPr algn="r" eaLnBrk="0" hangingPunct="0">
              <a:spcBef>
                <a:spcPct val="20000"/>
              </a:spcBef>
              <a:buFont typeface="Arial" charset="0"/>
              <a:buNone/>
            </a:pPr>
            <a:endParaRPr lang="en-ZA" sz="1400">
              <a:solidFill>
                <a:srgbClr val="001800"/>
              </a:solidFill>
              <a:latin typeface="Calibri" pitchFamily="34" charset="0"/>
            </a:endParaRPr>
          </a:p>
          <a:p>
            <a:pPr algn="r" eaLnBrk="0" hangingPunct="0">
              <a:spcBef>
                <a:spcPct val="20000"/>
              </a:spcBef>
              <a:buFont typeface="Arial" charset="0"/>
              <a:buNone/>
            </a:pPr>
            <a:endParaRPr lang="en-ZA" sz="1400">
              <a:solidFill>
                <a:srgbClr val="001800"/>
              </a:solidFill>
              <a:latin typeface="Calibri" pitchFamily="34" charset="0"/>
            </a:endParaRPr>
          </a:p>
          <a:p>
            <a:pPr algn="r" eaLnBrk="0" hangingPunct="0">
              <a:spcBef>
                <a:spcPct val="20000"/>
              </a:spcBef>
              <a:buFont typeface="Arial" charset="0"/>
              <a:buNone/>
            </a:pPr>
            <a:endParaRPr lang="en-ZA" sz="1400" b="1">
              <a:solidFill>
                <a:srgbClr val="003300"/>
              </a:solidFill>
              <a:latin typeface="Calibri" pitchFamily="34" charset="0"/>
            </a:endParaRPr>
          </a:p>
        </p:txBody>
      </p:sp>
      <p:pic>
        <p:nvPicPr>
          <p:cNvPr id="15366" name="Picture 2"/>
          <p:cNvPicPr>
            <a:picLocks noChangeAspect="1" noChangeArrowheads="1"/>
          </p:cNvPicPr>
          <p:nvPr/>
        </p:nvPicPr>
        <p:blipFill>
          <a:blip r:embed="rId5"/>
          <a:srcRect/>
          <a:stretch>
            <a:fillRect/>
          </a:stretch>
        </p:blipFill>
        <p:spPr bwMode="auto">
          <a:xfrm>
            <a:off x="7288213" y="46038"/>
            <a:ext cx="1727200" cy="1276350"/>
          </a:xfrm>
          <a:prstGeom prst="rect">
            <a:avLst/>
          </a:prstGeom>
          <a:noFill/>
          <a:ln w="9525">
            <a:noFill/>
            <a:miter lim="800000"/>
            <a:headEnd/>
            <a:tailEnd/>
          </a:ln>
        </p:spPr>
      </p:pic>
      <p:pic>
        <p:nvPicPr>
          <p:cNvPr id="15367" name="Picture 7"/>
          <p:cNvPicPr>
            <a:picLocks noChangeAspect="1" noChangeArrowheads="1"/>
          </p:cNvPicPr>
          <p:nvPr/>
        </p:nvPicPr>
        <p:blipFill>
          <a:blip r:embed="rId6"/>
          <a:srcRect/>
          <a:stretch>
            <a:fillRect/>
          </a:stretch>
        </p:blipFill>
        <p:spPr bwMode="auto">
          <a:xfrm>
            <a:off x="8640763" y="1122363"/>
            <a:ext cx="338137" cy="309562"/>
          </a:xfrm>
          <a:prstGeom prst="rect">
            <a:avLst/>
          </a:prstGeom>
          <a:noFill/>
          <a:ln w="9525">
            <a:noFill/>
            <a:miter lim="800000"/>
            <a:headEnd/>
            <a:tailEnd/>
          </a:ln>
        </p:spPr>
      </p:pic>
      <p:sp>
        <p:nvSpPr>
          <p:cNvPr id="15368" name="TextBox 11"/>
          <p:cNvSpPr txBox="1">
            <a:spLocks noChangeArrowheads="1"/>
          </p:cNvSpPr>
          <p:nvPr/>
        </p:nvSpPr>
        <p:spPr bwMode="auto">
          <a:xfrm>
            <a:off x="8367713" y="1387475"/>
            <a:ext cx="849312" cy="230188"/>
          </a:xfrm>
          <a:prstGeom prst="rect">
            <a:avLst/>
          </a:prstGeom>
          <a:noFill/>
          <a:ln w="9525">
            <a:noFill/>
            <a:miter lim="800000"/>
            <a:headEnd/>
            <a:tailEnd/>
          </a:ln>
        </p:spPr>
        <p:txBody>
          <a:bodyPr>
            <a:spAutoFit/>
          </a:bodyPr>
          <a:lstStyle/>
          <a:p>
            <a:r>
              <a:rPr lang="fr-CH" sz="900" b="1">
                <a:solidFill>
                  <a:srgbClr val="00B050"/>
                </a:solidFill>
                <a:latin typeface="Franklin Gothic Book" pitchFamily="34" charset="0"/>
              </a:rPr>
              <a:t>Green Jobs</a:t>
            </a:r>
            <a:endParaRPr lang="en-US" sz="900" b="1">
              <a:solidFill>
                <a:srgbClr val="00B050"/>
              </a:solidFill>
              <a:latin typeface="Franklin Gothic Book" pitchFamily="34" charset="0"/>
            </a:endParaRPr>
          </a:p>
        </p:txBody>
      </p:sp>
      <p:sp>
        <p:nvSpPr>
          <p:cNvPr id="15369" name="Text Box 11"/>
          <p:cNvSpPr txBox="1">
            <a:spLocks noChangeArrowheads="1"/>
          </p:cNvSpPr>
          <p:nvPr/>
        </p:nvSpPr>
        <p:spPr bwMode="auto">
          <a:xfrm>
            <a:off x="3027363" y="2522538"/>
            <a:ext cx="5568950" cy="457200"/>
          </a:xfrm>
          <a:prstGeom prst="rect">
            <a:avLst/>
          </a:prstGeom>
          <a:noFill/>
          <a:ln w="9525">
            <a:noFill/>
            <a:miter lim="800000"/>
            <a:headEnd/>
            <a:tailEnd/>
          </a:ln>
        </p:spPr>
        <p:txBody>
          <a:bodyPr>
            <a:spAutoFit/>
          </a:bodyPr>
          <a:lstStyle/>
          <a:p>
            <a:pPr defTabSz="914400"/>
            <a:r>
              <a:rPr lang="en-US" sz="2400" b="1">
                <a:latin typeface="Calibri" pitchFamily="34" charset="0"/>
              </a:rPr>
              <a:t>As a tool for Sustainable 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p:cNvPicPr>
            <a:picLocks noChangeAspect="1" noChangeArrowheads="1"/>
          </p:cNvPicPr>
          <p:nvPr/>
        </p:nvPicPr>
        <p:blipFill>
          <a:blip r:embed="rId2"/>
          <a:srcRect/>
          <a:stretch>
            <a:fillRect/>
          </a:stretch>
        </p:blipFill>
        <p:spPr bwMode="auto">
          <a:xfrm>
            <a:off x="0" y="4781550"/>
            <a:ext cx="4149725" cy="2076450"/>
          </a:xfrm>
          <a:prstGeom prst="rect">
            <a:avLst/>
          </a:prstGeom>
          <a:noFill/>
          <a:ln w="9525">
            <a:noFill/>
            <a:miter lim="800000"/>
            <a:headEnd/>
            <a:tailEnd/>
          </a:ln>
        </p:spPr>
      </p:pic>
      <p:sp>
        <p:nvSpPr>
          <p:cNvPr id="26626" name="Rectangle 51"/>
          <p:cNvSpPr>
            <a:spLocks noChangeArrowheads="1"/>
          </p:cNvSpPr>
          <p:nvPr/>
        </p:nvSpPr>
        <p:spPr bwMode="auto">
          <a:xfrm>
            <a:off x="3787775" y="2197100"/>
            <a:ext cx="936625" cy="9207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600">
                <a:solidFill>
                  <a:srgbClr val="FFFFFF"/>
                </a:solidFill>
                <a:latin typeface="Calibri" pitchFamily="34" charset="0"/>
                <a:ea typeface="MS PGothic" pitchFamily="34" charset="-128"/>
              </a:rPr>
              <a:t>Demonstrating that Greening </a:t>
            </a:r>
            <a:endParaRPr lang="en-US" sz="2800">
              <a:latin typeface="Calibri" pitchFamily="34" charset="0"/>
              <a:ea typeface="MS PGothic" pitchFamily="34" charset="-128"/>
            </a:endParaRPr>
          </a:p>
        </p:txBody>
      </p:sp>
      <p:sp>
        <p:nvSpPr>
          <p:cNvPr id="26627" name="Rectangle 52"/>
          <p:cNvSpPr>
            <a:spLocks noChangeArrowheads="1"/>
          </p:cNvSpPr>
          <p:nvPr/>
        </p:nvSpPr>
        <p:spPr bwMode="auto">
          <a:xfrm>
            <a:off x="3819525" y="2287588"/>
            <a:ext cx="860425" cy="9207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600">
                <a:solidFill>
                  <a:srgbClr val="FFFFFF"/>
                </a:solidFill>
                <a:latin typeface="Calibri" pitchFamily="34" charset="0"/>
                <a:ea typeface="MS PGothic" pitchFamily="34" charset="-128"/>
              </a:rPr>
              <a:t>is a new engine for growth, </a:t>
            </a:r>
            <a:endParaRPr lang="en-US" sz="2800">
              <a:latin typeface="Calibri" pitchFamily="34" charset="0"/>
              <a:ea typeface="MS PGothic" pitchFamily="34" charset="-128"/>
            </a:endParaRPr>
          </a:p>
        </p:txBody>
      </p:sp>
      <p:sp>
        <p:nvSpPr>
          <p:cNvPr id="26628" name="Rectangle 54"/>
          <p:cNvSpPr>
            <a:spLocks noChangeArrowheads="1"/>
          </p:cNvSpPr>
          <p:nvPr/>
        </p:nvSpPr>
        <p:spPr bwMode="auto">
          <a:xfrm>
            <a:off x="3914775" y="2465388"/>
            <a:ext cx="668338" cy="9207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600">
                <a:solidFill>
                  <a:srgbClr val="FFFFFF"/>
                </a:solidFill>
                <a:latin typeface="Calibri" pitchFamily="34" charset="0"/>
                <a:ea typeface="MS PGothic" pitchFamily="34" charset="-128"/>
              </a:rPr>
              <a:t>addressing hurdles &amp;  </a:t>
            </a:r>
            <a:endParaRPr lang="en-US" sz="2800">
              <a:latin typeface="Calibri" pitchFamily="34" charset="0"/>
              <a:ea typeface="MS PGothic" pitchFamily="34" charset="-128"/>
            </a:endParaRPr>
          </a:p>
        </p:txBody>
      </p:sp>
      <p:sp>
        <p:nvSpPr>
          <p:cNvPr id="26629" name="Rectangle 55"/>
          <p:cNvSpPr>
            <a:spLocks noChangeArrowheads="1"/>
          </p:cNvSpPr>
          <p:nvPr/>
        </p:nvSpPr>
        <p:spPr bwMode="auto">
          <a:xfrm>
            <a:off x="3948113" y="2554288"/>
            <a:ext cx="615950" cy="9207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600">
                <a:solidFill>
                  <a:srgbClr val="FFFFFF"/>
                </a:solidFill>
                <a:latin typeface="Calibri" pitchFamily="34" charset="0"/>
                <a:ea typeface="MS PGothic" pitchFamily="34" charset="-128"/>
              </a:rPr>
              <a:t>enabling conditions </a:t>
            </a:r>
            <a:endParaRPr lang="en-US" sz="2800">
              <a:latin typeface="Calibri" pitchFamily="34" charset="0"/>
              <a:ea typeface="MS PGothic" pitchFamily="34" charset="-128"/>
            </a:endParaRPr>
          </a:p>
        </p:txBody>
      </p:sp>
      <p:sp>
        <p:nvSpPr>
          <p:cNvPr id="26630" name="Rectangle 57"/>
          <p:cNvSpPr>
            <a:spLocks noChangeArrowheads="1"/>
          </p:cNvSpPr>
          <p:nvPr/>
        </p:nvSpPr>
        <p:spPr bwMode="auto">
          <a:xfrm>
            <a:off x="3074988" y="3163888"/>
            <a:ext cx="1030287" cy="92075"/>
          </a:xfrm>
          <a:prstGeom prst="rect">
            <a:avLst/>
          </a:prstGeom>
          <a:noFill/>
          <a:ln w="9525">
            <a:noFill/>
            <a:miter lim="800000"/>
            <a:headEnd/>
            <a:tailEnd/>
          </a:ln>
        </p:spPr>
        <p:txBody>
          <a:bodyPr lIns="0" tIns="0" rIns="0" bIns="0">
            <a:spAutoFit/>
          </a:bodyPr>
          <a:lstStyle/>
          <a:p>
            <a:pPr>
              <a:spcBef>
                <a:spcPct val="20000"/>
              </a:spcBef>
              <a:buFont typeface="Wingdings" pitchFamily="2" charset="2"/>
              <a:buChar char="•"/>
            </a:pPr>
            <a:r>
              <a:rPr lang="en-US" sz="600">
                <a:solidFill>
                  <a:srgbClr val="FFFFFF"/>
                </a:solidFill>
                <a:latin typeface="Calibri" pitchFamily="34" charset="0"/>
                <a:ea typeface="MS PGothic" pitchFamily="34" charset="-128"/>
              </a:rPr>
              <a:t>ecosystems &amp; biodiversity, </a:t>
            </a:r>
            <a:endParaRPr lang="en-US" sz="2800">
              <a:latin typeface="Calibri" pitchFamily="34" charset="0"/>
              <a:ea typeface="MS PGothic" pitchFamily="34" charset="-128"/>
            </a:endParaRPr>
          </a:p>
        </p:txBody>
      </p:sp>
      <p:sp>
        <p:nvSpPr>
          <p:cNvPr id="26631" name="Rectangle 58"/>
          <p:cNvSpPr>
            <a:spLocks noChangeArrowheads="1"/>
          </p:cNvSpPr>
          <p:nvPr/>
        </p:nvSpPr>
        <p:spPr bwMode="auto">
          <a:xfrm>
            <a:off x="2695575" y="3252788"/>
            <a:ext cx="885825" cy="9207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600">
                <a:solidFill>
                  <a:srgbClr val="FFFFFF"/>
                </a:solidFill>
                <a:latin typeface="Calibri" pitchFamily="34" charset="0"/>
                <a:ea typeface="MS PGothic" pitchFamily="34" charset="-128"/>
              </a:rPr>
              <a:t>capturing these values,  and </a:t>
            </a:r>
            <a:endParaRPr lang="en-US" sz="2800">
              <a:latin typeface="Calibri" pitchFamily="34" charset="0"/>
              <a:ea typeface="MS PGothic" pitchFamily="34" charset="-128"/>
            </a:endParaRPr>
          </a:p>
        </p:txBody>
      </p:sp>
      <p:sp>
        <p:nvSpPr>
          <p:cNvPr id="26632" name="Rectangle 66"/>
          <p:cNvSpPr>
            <a:spLocks noChangeArrowheads="1"/>
          </p:cNvSpPr>
          <p:nvPr/>
        </p:nvSpPr>
        <p:spPr bwMode="auto">
          <a:xfrm>
            <a:off x="3887788" y="1927225"/>
            <a:ext cx="692150" cy="12382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800" b="1">
                <a:solidFill>
                  <a:srgbClr val="FFFFFF"/>
                </a:solidFill>
                <a:latin typeface="Calibri" pitchFamily="34" charset="0"/>
                <a:ea typeface="MS PGothic" pitchFamily="34" charset="-128"/>
              </a:rPr>
              <a:t>Green Economy </a:t>
            </a:r>
            <a:endParaRPr lang="en-US" sz="2800">
              <a:latin typeface="Calibri" pitchFamily="34" charset="0"/>
              <a:ea typeface="MS PGothic" pitchFamily="34" charset="-128"/>
            </a:endParaRPr>
          </a:p>
        </p:txBody>
      </p:sp>
      <p:sp>
        <p:nvSpPr>
          <p:cNvPr id="26633" name="Rectangle 67"/>
          <p:cNvSpPr>
            <a:spLocks noChangeArrowheads="1"/>
          </p:cNvSpPr>
          <p:nvPr/>
        </p:nvSpPr>
        <p:spPr bwMode="auto">
          <a:xfrm>
            <a:off x="4114800" y="2043113"/>
            <a:ext cx="390525" cy="122237"/>
          </a:xfrm>
          <a:prstGeom prst="rect">
            <a:avLst/>
          </a:prstGeom>
          <a:noFill/>
          <a:ln w="9525">
            <a:noFill/>
            <a:miter lim="800000"/>
            <a:headEnd/>
            <a:tailEnd/>
          </a:ln>
        </p:spPr>
        <p:txBody>
          <a:bodyPr lIns="0" tIns="0" rIns="0" bIns="0">
            <a:spAutoFit/>
          </a:bodyPr>
          <a:lstStyle/>
          <a:p>
            <a:pPr>
              <a:spcBef>
                <a:spcPct val="20000"/>
              </a:spcBef>
              <a:buFont typeface="Wingdings" pitchFamily="2" charset="2"/>
              <a:buChar char="•"/>
            </a:pPr>
            <a:r>
              <a:rPr lang="en-US" sz="800" b="1">
                <a:solidFill>
                  <a:srgbClr val="FFFFFF"/>
                </a:solidFill>
                <a:latin typeface="Calibri" pitchFamily="34" charset="0"/>
                <a:ea typeface="MS PGothic" pitchFamily="34" charset="-128"/>
              </a:rPr>
              <a:t>Report</a:t>
            </a:r>
            <a:endParaRPr lang="en-US" sz="2800">
              <a:latin typeface="Calibri" pitchFamily="34" charset="0"/>
              <a:ea typeface="MS PGothic" pitchFamily="34" charset="-128"/>
            </a:endParaRPr>
          </a:p>
        </p:txBody>
      </p:sp>
      <p:sp>
        <p:nvSpPr>
          <p:cNvPr id="26634" name="Rectangle 68"/>
          <p:cNvSpPr>
            <a:spLocks noChangeArrowheads="1"/>
          </p:cNvSpPr>
          <p:nvPr/>
        </p:nvSpPr>
        <p:spPr bwMode="auto">
          <a:xfrm>
            <a:off x="3381375" y="2913063"/>
            <a:ext cx="231775" cy="123825"/>
          </a:xfrm>
          <a:prstGeom prst="rect">
            <a:avLst/>
          </a:prstGeom>
          <a:noFill/>
          <a:ln w="9525">
            <a:noFill/>
            <a:miter lim="800000"/>
            <a:headEnd/>
            <a:tailEnd/>
          </a:ln>
        </p:spPr>
        <p:txBody>
          <a:bodyPr wrap="none" lIns="0" tIns="0" rIns="0" bIns="0">
            <a:spAutoFit/>
          </a:bodyPr>
          <a:lstStyle/>
          <a:p>
            <a:pPr>
              <a:spcBef>
                <a:spcPct val="20000"/>
              </a:spcBef>
              <a:buFont typeface="Wingdings" pitchFamily="2" charset="2"/>
              <a:buChar char="•"/>
            </a:pPr>
            <a:r>
              <a:rPr lang="en-US" sz="800" b="1">
                <a:solidFill>
                  <a:srgbClr val="FFFFFF"/>
                </a:solidFill>
                <a:latin typeface="Calibri" pitchFamily="34" charset="0"/>
                <a:ea typeface="MS PGothic" pitchFamily="34" charset="-128"/>
              </a:rPr>
              <a:t>TEEB</a:t>
            </a:r>
            <a:endParaRPr lang="en-US" sz="2800">
              <a:latin typeface="Calibri" pitchFamily="34" charset="0"/>
              <a:ea typeface="MS PGothic" pitchFamily="34" charset="-128"/>
            </a:endParaRPr>
          </a:p>
        </p:txBody>
      </p:sp>
      <p:sp>
        <p:nvSpPr>
          <p:cNvPr id="26635" name="Title 5"/>
          <p:cNvSpPr>
            <a:spLocks/>
          </p:cNvSpPr>
          <p:nvPr/>
        </p:nvSpPr>
        <p:spPr bwMode="auto">
          <a:xfrm>
            <a:off x="1266825" y="533400"/>
            <a:ext cx="6118225" cy="533400"/>
          </a:xfrm>
          <a:prstGeom prst="rect">
            <a:avLst/>
          </a:prstGeom>
          <a:noFill/>
          <a:ln w="9525">
            <a:noFill/>
            <a:miter lim="800000"/>
            <a:headEnd/>
            <a:tailEnd/>
          </a:ln>
        </p:spPr>
        <p:txBody>
          <a:bodyPr anchor="ctr"/>
          <a:lstStyle/>
          <a:p>
            <a:pPr eaLnBrk="0" hangingPunct="0"/>
            <a:endParaRPr lang="en-ZA" sz="2000" b="1">
              <a:solidFill>
                <a:srgbClr val="003300"/>
              </a:solidFill>
              <a:latin typeface="Georgia" pitchFamily="18" charset="0"/>
            </a:endParaRPr>
          </a:p>
        </p:txBody>
      </p:sp>
      <p:pic>
        <p:nvPicPr>
          <p:cNvPr id="26636" name="Picture 7" descr="unep_logo (Small)"/>
          <p:cNvPicPr>
            <a:picLocks noChangeAspect="1" noChangeArrowheads="1"/>
          </p:cNvPicPr>
          <p:nvPr/>
        </p:nvPicPr>
        <p:blipFill>
          <a:blip r:embed="rId3"/>
          <a:srcRect/>
          <a:stretch>
            <a:fillRect/>
          </a:stretch>
        </p:blipFill>
        <p:spPr bwMode="auto">
          <a:xfrm>
            <a:off x="228600" y="228600"/>
            <a:ext cx="590550" cy="685800"/>
          </a:xfrm>
          <a:prstGeom prst="rect">
            <a:avLst/>
          </a:prstGeom>
          <a:noFill/>
          <a:ln w="9525">
            <a:noFill/>
            <a:miter lim="800000"/>
            <a:headEnd/>
            <a:tailEnd/>
          </a:ln>
        </p:spPr>
      </p:pic>
      <p:grpSp>
        <p:nvGrpSpPr>
          <p:cNvPr id="26637" name="Group 36"/>
          <p:cNvGrpSpPr>
            <a:grpSpLocks/>
          </p:cNvGrpSpPr>
          <p:nvPr/>
        </p:nvGrpSpPr>
        <p:grpSpPr bwMode="auto">
          <a:xfrm>
            <a:off x="984250" y="1447800"/>
            <a:ext cx="7597775" cy="3890963"/>
            <a:chOff x="672" y="912"/>
            <a:chExt cx="5184" cy="2451"/>
          </a:xfrm>
        </p:grpSpPr>
        <p:sp>
          <p:nvSpPr>
            <p:cNvPr id="26640" name="Oval 65"/>
            <p:cNvSpPr>
              <a:spLocks noChangeAspect="1" noChangeArrowheads="1"/>
            </p:cNvSpPr>
            <p:nvPr/>
          </p:nvSpPr>
          <p:spPr bwMode="auto">
            <a:xfrm>
              <a:off x="2289" y="1132"/>
              <a:ext cx="735" cy="644"/>
            </a:xfrm>
            <a:prstGeom prst="ellipse">
              <a:avLst/>
            </a:prstGeom>
            <a:solidFill>
              <a:srgbClr val="99CC00"/>
            </a:solidFill>
            <a:ln w="25400">
              <a:solidFill>
                <a:srgbClr val="003300"/>
              </a:solidFill>
              <a:round/>
              <a:headEnd/>
              <a:tailEnd/>
            </a:ln>
          </p:spPr>
          <p:txBody>
            <a:bodyPr wrap="none" anchor="ctr"/>
            <a:lstStyle/>
            <a:p>
              <a:pPr algn="ctr"/>
              <a:endParaRPr lang="en-US">
                <a:latin typeface="Calibri" pitchFamily="34" charset="0"/>
              </a:endParaRPr>
            </a:p>
          </p:txBody>
        </p:sp>
        <p:sp>
          <p:nvSpPr>
            <p:cNvPr id="26641" name="TextBox 34"/>
            <p:cNvSpPr txBox="1">
              <a:spLocks noChangeArrowheads="1"/>
            </p:cNvSpPr>
            <p:nvPr/>
          </p:nvSpPr>
          <p:spPr bwMode="auto">
            <a:xfrm>
              <a:off x="2337" y="1260"/>
              <a:ext cx="672" cy="349"/>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1000" b="1">
                  <a:solidFill>
                    <a:schemeClr val="bg1"/>
                  </a:solidFill>
                  <a:latin typeface="Franklin Gothic Book" pitchFamily="34" charset="0"/>
                  <a:ea typeface="MS PGothic" pitchFamily="34" charset="-128"/>
                  <a:cs typeface="Franklin Gothic Book" pitchFamily="34" charset="0"/>
                </a:rPr>
                <a:t>Green Growth Knowledge Platform</a:t>
              </a:r>
            </a:p>
          </p:txBody>
        </p:sp>
        <p:sp>
          <p:nvSpPr>
            <p:cNvPr id="26642" name="Oval 67"/>
            <p:cNvSpPr>
              <a:spLocks noChangeAspect="1" noChangeArrowheads="1"/>
            </p:cNvSpPr>
            <p:nvPr/>
          </p:nvSpPr>
          <p:spPr bwMode="auto">
            <a:xfrm>
              <a:off x="2688" y="2482"/>
              <a:ext cx="720" cy="644"/>
            </a:xfrm>
            <a:prstGeom prst="ellipse">
              <a:avLst/>
            </a:prstGeom>
            <a:solidFill>
              <a:srgbClr val="99CC00"/>
            </a:solidFill>
            <a:ln w="25400">
              <a:solidFill>
                <a:srgbClr val="003300"/>
              </a:solidFill>
              <a:round/>
              <a:headEnd/>
              <a:tailEnd/>
            </a:ln>
          </p:spPr>
          <p:txBody>
            <a:bodyPr wrap="none" anchor="ctr"/>
            <a:lstStyle/>
            <a:p>
              <a:endParaRPr lang="en-US">
                <a:latin typeface="Calibri" pitchFamily="34" charset="0"/>
              </a:endParaRPr>
            </a:p>
          </p:txBody>
        </p:sp>
        <p:sp>
          <p:nvSpPr>
            <p:cNvPr id="26643" name="TextBox 34"/>
            <p:cNvSpPr txBox="1">
              <a:spLocks noChangeArrowheads="1"/>
            </p:cNvSpPr>
            <p:nvPr/>
          </p:nvSpPr>
          <p:spPr bwMode="auto">
            <a:xfrm>
              <a:off x="2688" y="2582"/>
              <a:ext cx="720" cy="349"/>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1000" b="1">
                  <a:solidFill>
                    <a:schemeClr val="bg1"/>
                  </a:solidFill>
                  <a:latin typeface="Franklin Gothic Book" pitchFamily="34" charset="0"/>
                  <a:ea typeface="MS PGothic" pitchFamily="34" charset="-128"/>
                  <a:cs typeface="Franklin Gothic Book" pitchFamily="34" charset="0"/>
                </a:rPr>
                <a:t>Networking with Civil Society and Private Sector</a:t>
              </a:r>
            </a:p>
          </p:txBody>
        </p:sp>
        <p:sp>
          <p:nvSpPr>
            <p:cNvPr id="26644" name="Oval 69"/>
            <p:cNvSpPr>
              <a:spLocks noChangeAspect="1" noChangeArrowheads="1"/>
            </p:cNvSpPr>
            <p:nvPr/>
          </p:nvSpPr>
          <p:spPr bwMode="auto">
            <a:xfrm>
              <a:off x="3504" y="2002"/>
              <a:ext cx="735" cy="644"/>
            </a:xfrm>
            <a:prstGeom prst="ellipse">
              <a:avLst/>
            </a:prstGeom>
            <a:solidFill>
              <a:srgbClr val="99CC00"/>
            </a:solidFill>
            <a:ln w="25400">
              <a:solidFill>
                <a:srgbClr val="003300"/>
              </a:solidFill>
              <a:round/>
              <a:headEnd/>
              <a:tailEnd/>
            </a:ln>
          </p:spPr>
          <p:txBody>
            <a:bodyPr wrap="none" anchor="ctr"/>
            <a:lstStyle/>
            <a:p>
              <a:endParaRPr lang="en-US">
                <a:latin typeface="Calibri" pitchFamily="34" charset="0"/>
              </a:endParaRPr>
            </a:p>
          </p:txBody>
        </p:sp>
        <p:sp>
          <p:nvSpPr>
            <p:cNvPr id="26645" name="TextBox 34"/>
            <p:cNvSpPr txBox="1">
              <a:spLocks noChangeArrowheads="1"/>
            </p:cNvSpPr>
            <p:nvPr/>
          </p:nvSpPr>
          <p:spPr bwMode="auto">
            <a:xfrm>
              <a:off x="3504" y="2190"/>
              <a:ext cx="735" cy="250"/>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1000" b="1">
                  <a:solidFill>
                    <a:schemeClr val="bg1"/>
                  </a:solidFill>
                  <a:latin typeface="Franklin Gothic Book" pitchFamily="34" charset="0"/>
                </a:rPr>
                <a:t>Inter-agency Partnerships</a:t>
              </a:r>
            </a:p>
          </p:txBody>
        </p:sp>
        <p:sp>
          <p:nvSpPr>
            <p:cNvPr id="26646" name="Oval 71"/>
            <p:cNvSpPr>
              <a:spLocks noChangeAspect="1" noChangeArrowheads="1"/>
            </p:cNvSpPr>
            <p:nvPr/>
          </p:nvSpPr>
          <p:spPr bwMode="auto">
            <a:xfrm>
              <a:off x="3264" y="1138"/>
              <a:ext cx="720" cy="644"/>
            </a:xfrm>
            <a:prstGeom prst="ellipse">
              <a:avLst/>
            </a:prstGeom>
            <a:solidFill>
              <a:srgbClr val="99CC00"/>
            </a:solidFill>
            <a:ln w="25400">
              <a:solidFill>
                <a:srgbClr val="003300"/>
              </a:solidFill>
              <a:round/>
              <a:headEnd/>
              <a:tailEnd/>
            </a:ln>
          </p:spPr>
          <p:txBody>
            <a:bodyPr wrap="none" anchor="ctr"/>
            <a:lstStyle/>
            <a:p>
              <a:endParaRPr lang="en-US">
                <a:latin typeface="Calibri" pitchFamily="34" charset="0"/>
              </a:endParaRPr>
            </a:p>
          </p:txBody>
        </p:sp>
        <p:sp>
          <p:nvSpPr>
            <p:cNvPr id="26647" name="TextBox 34"/>
            <p:cNvSpPr txBox="1">
              <a:spLocks noChangeArrowheads="1"/>
            </p:cNvSpPr>
            <p:nvPr/>
          </p:nvSpPr>
          <p:spPr bwMode="auto">
            <a:xfrm>
              <a:off x="3297" y="1334"/>
              <a:ext cx="672" cy="250"/>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1000" b="1">
                  <a:solidFill>
                    <a:schemeClr val="bg1"/>
                  </a:solidFill>
                  <a:latin typeface="Franklin Gothic Book" pitchFamily="34" charset="0"/>
                  <a:ea typeface="MS PGothic" pitchFamily="34" charset="-128"/>
                  <a:cs typeface="Franklin Gothic Book" pitchFamily="34" charset="0"/>
                </a:rPr>
                <a:t>Advisory Services</a:t>
              </a:r>
            </a:p>
          </p:txBody>
        </p:sp>
        <p:sp>
          <p:nvSpPr>
            <p:cNvPr id="26648" name="Oval 73"/>
            <p:cNvSpPr>
              <a:spLocks noChangeAspect="1" noChangeArrowheads="1"/>
            </p:cNvSpPr>
            <p:nvPr/>
          </p:nvSpPr>
          <p:spPr bwMode="auto">
            <a:xfrm>
              <a:off x="1920" y="1920"/>
              <a:ext cx="720" cy="644"/>
            </a:xfrm>
            <a:prstGeom prst="ellipse">
              <a:avLst/>
            </a:prstGeom>
            <a:solidFill>
              <a:srgbClr val="99CC00"/>
            </a:solidFill>
            <a:ln w="25400">
              <a:solidFill>
                <a:srgbClr val="003300"/>
              </a:solidFill>
              <a:round/>
              <a:headEnd/>
              <a:tailEnd/>
            </a:ln>
          </p:spPr>
          <p:txBody>
            <a:bodyPr wrap="none" anchor="ctr"/>
            <a:lstStyle/>
            <a:p>
              <a:endParaRPr lang="en-US">
                <a:latin typeface="Calibri" pitchFamily="34" charset="0"/>
              </a:endParaRPr>
            </a:p>
          </p:txBody>
        </p:sp>
        <p:sp>
          <p:nvSpPr>
            <p:cNvPr id="26649" name="TextBox 34"/>
            <p:cNvSpPr txBox="1">
              <a:spLocks noChangeArrowheads="1"/>
            </p:cNvSpPr>
            <p:nvPr/>
          </p:nvSpPr>
          <p:spPr bwMode="auto">
            <a:xfrm>
              <a:off x="1968" y="2106"/>
              <a:ext cx="672" cy="250"/>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1000" b="1">
                  <a:solidFill>
                    <a:schemeClr val="bg1"/>
                  </a:solidFill>
                  <a:latin typeface="Franklin Gothic Book" pitchFamily="34" charset="0"/>
                  <a:ea typeface="MS PGothic" pitchFamily="34" charset="-128"/>
                  <a:cs typeface="Franklin Gothic Book" pitchFamily="34" charset="0"/>
                </a:rPr>
                <a:t>Green Jobs Initiative</a:t>
              </a:r>
            </a:p>
          </p:txBody>
        </p:sp>
        <p:sp>
          <p:nvSpPr>
            <p:cNvPr id="26650" name="TextBox 34"/>
            <p:cNvSpPr txBox="1">
              <a:spLocks noChangeArrowheads="1"/>
            </p:cNvSpPr>
            <p:nvPr/>
          </p:nvSpPr>
          <p:spPr bwMode="auto">
            <a:xfrm>
              <a:off x="1152" y="979"/>
              <a:ext cx="960" cy="291"/>
            </a:xfrm>
            <a:prstGeom prst="rect">
              <a:avLst/>
            </a:prstGeom>
            <a:noFill/>
            <a:ln w="9525">
              <a:solidFill>
                <a:srgbClr val="003300"/>
              </a:solidFill>
              <a:miter lim="800000"/>
              <a:headEnd/>
              <a:tailEnd/>
            </a:ln>
          </p:spPr>
          <p:txBody>
            <a:bodyPr>
              <a:spAutoFit/>
            </a:bodyPr>
            <a:lstStyle/>
            <a:p>
              <a:pPr algn="ctr">
                <a:spcBef>
                  <a:spcPct val="20000"/>
                </a:spcBef>
                <a:buFont typeface="Wingdings" pitchFamily="2" charset="2"/>
                <a:buNone/>
              </a:pPr>
              <a:r>
                <a:rPr lang="en-US" sz="1200" b="1">
                  <a:solidFill>
                    <a:srgbClr val="52443C"/>
                  </a:solidFill>
                  <a:latin typeface="Franklin Gothic Book" pitchFamily="34" charset="0"/>
                  <a:ea typeface="MS PGothic" pitchFamily="34" charset="-128"/>
                </a:rPr>
                <a:t>UNEP, WB, OECD, GGGI</a:t>
              </a:r>
            </a:p>
          </p:txBody>
        </p:sp>
        <p:sp>
          <p:nvSpPr>
            <p:cNvPr id="26651" name="TextBox 34"/>
            <p:cNvSpPr txBox="1">
              <a:spLocks noChangeArrowheads="1"/>
            </p:cNvSpPr>
            <p:nvPr/>
          </p:nvSpPr>
          <p:spPr bwMode="auto">
            <a:xfrm>
              <a:off x="672" y="1987"/>
              <a:ext cx="864" cy="291"/>
            </a:xfrm>
            <a:prstGeom prst="rect">
              <a:avLst/>
            </a:prstGeom>
            <a:noFill/>
            <a:ln w="9525">
              <a:solidFill>
                <a:srgbClr val="003300"/>
              </a:solidFill>
              <a:miter lim="800000"/>
              <a:headEnd/>
              <a:tailEnd/>
            </a:ln>
          </p:spPr>
          <p:txBody>
            <a:bodyPr>
              <a:spAutoFit/>
            </a:bodyPr>
            <a:lstStyle/>
            <a:p>
              <a:pPr algn="ctr">
                <a:spcBef>
                  <a:spcPct val="20000"/>
                </a:spcBef>
                <a:buFont typeface="Wingdings" pitchFamily="2" charset="2"/>
                <a:buNone/>
              </a:pPr>
              <a:r>
                <a:rPr lang="en-US" sz="1200" b="1">
                  <a:solidFill>
                    <a:srgbClr val="52443C"/>
                  </a:solidFill>
                  <a:latin typeface="Franklin Gothic Book" pitchFamily="34" charset="0"/>
                </a:rPr>
                <a:t>ILO, ITUC, IOE, UNEP</a:t>
              </a:r>
            </a:p>
          </p:txBody>
        </p:sp>
        <p:sp>
          <p:nvSpPr>
            <p:cNvPr id="26652" name="TextBox 34"/>
            <p:cNvSpPr txBox="1">
              <a:spLocks noChangeArrowheads="1"/>
            </p:cNvSpPr>
            <p:nvPr/>
          </p:nvSpPr>
          <p:spPr bwMode="auto">
            <a:xfrm>
              <a:off x="4176" y="912"/>
              <a:ext cx="1344" cy="407"/>
            </a:xfrm>
            <a:prstGeom prst="rect">
              <a:avLst/>
            </a:prstGeom>
            <a:noFill/>
            <a:ln w="9525">
              <a:solidFill>
                <a:srgbClr val="003300"/>
              </a:solidFill>
              <a:miter lim="800000"/>
              <a:headEnd/>
              <a:tailEnd/>
            </a:ln>
          </p:spPr>
          <p:txBody>
            <a:bodyPr>
              <a:spAutoFit/>
            </a:bodyPr>
            <a:lstStyle/>
            <a:p>
              <a:pPr algn="ctr">
                <a:spcBef>
                  <a:spcPct val="20000"/>
                </a:spcBef>
                <a:buFont typeface="Wingdings" pitchFamily="2" charset="2"/>
                <a:buNone/>
              </a:pPr>
              <a:r>
                <a:rPr lang="en-US" sz="1200" b="1">
                  <a:solidFill>
                    <a:srgbClr val="52443C"/>
                  </a:solidFill>
                  <a:latin typeface="Franklin Gothic Book" pitchFamily="34" charset="0"/>
                </a:rPr>
                <a:t>UNEP, UNDP, ILO, Governments, National Institutions</a:t>
              </a:r>
            </a:p>
          </p:txBody>
        </p:sp>
        <p:sp>
          <p:nvSpPr>
            <p:cNvPr id="26653" name="TextBox 34"/>
            <p:cNvSpPr txBox="1">
              <a:spLocks noChangeArrowheads="1"/>
            </p:cNvSpPr>
            <p:nvPr/>
          </p:nvSpPr>
          <p:spPr bwMode="auto">
            <a:xfrm>
              <a:off x="4416" y="1728"/>
              <a:ext cx="1440" cy="291"/>
            </a:xfrm>
            <a:prstGeom prst="rect">
              <a:avLst/>
            </a:prstGeom>
            <a:noFill/>
            <a:ln w="9525">
              <a:solidFill>
                <a:srgbClr val="003300"/>
              </a:solidFill>
              <a:miter lim="800000"/>
              <a:headEnd/>
              <a:tailEnd/>
            </a:ln>
          </p:spPr>
          <p:txBody>
            <a:bodyPr>
              <a:spAutoFit/>
            </a:bodyPr>
            <a:lstStyle/>
            <a:p>
              <a:pPr algn="ctr">
                <a:spcBef>
                  <a:spcPct val="20000"/>
                </a:spcBef>
                <a:buFont typeface="Wingdings" pitchFamily="2" charset="2"/>
                <a:buNone/>
              </a:pPr>
              <a:r>
                <a:rPr lang="en-US" sz="1200" b="1">
                  <a:solidFill>
                    <a:srgbClr val="52443C"/>
                  </a:solidFill>
                  <a:latin typeface="Franklin Gothic Book" pitchFamily="34" charset="0"/>
                </a:rPr>
                <a:t>UNEP working with 40 Agencies in the UN system</a:t>
              </a:r>
            </a:p>
          </p:txBody>
        </p:sp>
        <p:sp>
          <p:nvSpPr>
            <p:cNvPr id="26654" name="TextBox 34"/>
            <p:cNvSpPr txBox="1">
              <a:spLocks noChangeArrowheads="1"/>
            </p:cNvSpPr>
            <p:nvPr/>
          </p:nvSpPr>
          <p:spPr bwMode="auto">
            <a:xfrm>
              <a:off x="3552" y="3072"/>
              <a:ext cx="1440" cy="291"/>
            </a:xfrm>
            <a:prstGeom prst="rect">
              <a:avLst/>
            </a:prstGeom>
            <a:noFill/>
            <a:ln w="9525">
              <a:solidFill>
                <a:srgbClr val="003300"/>
              </a:solidFill>
              <a:miter lim="800000"/>
              <a:headEnd/>
              <a:tailEnd/>
            </a:ln>
          </p:spPr>
          <p:txBody>
            <a:bodyPr>
              <a:spAutoFit/>
            </a:bodyPr>
            <a:lstStyle/>
            <a:p>
              <a:pPr algn="ctr">
                <a:spcBef>
                  <a:spcPct val="20000"/>
                </a:spcBef>
                <a:buFont typeface="Wingdings" pitchFamily="2" charset="2"/>
                <a:buNone/>
              </a:pPr>
              <a:r>
                <a:rPr lang="en-US" sz="1200" b="1">
                  <a:solidFill>
                    <a:srgbClr val="52443C"/>
                  </a:solidFill>
                  <a:latin typeface="Franklin Gothic Book" pitchFamily="34" charset="0"/>
                </a:rPr>
                <a:t>GEC, GGGF, UN Global Compact</a:t>
              </a:r>
            </a:p>
          </p:txBody>
        </p:sp>
        <p:sp>
          <p:nvSpPr>
            <p:cNvPr id="26655" name="Line 90"/>
            <p:cNvSpPr>
              <a:spLocks noChangeAspect="1" noChangeShapeType="1"/>
            </p:cNvSpPr>
            <p:nvPr/>
          </p:nvSpPr>
          <p:spPr bwMode="auto">
            <a:xfrm>
              <a:off x="3360" y="3024"/>
              <a:ext cx="164" cy="192"/>
            </a:xfrm>
            <a:prstGeom prst="line">
              <a:avLst/>
            </a:prstGeom>
            <a:noFill/>
            <a:ln w="22225">
              <a:solidFill>
                <a:srgbClr val="003300"/>
              </a:solidFill>
              <a:round/>
              <a:headEnd/>
              <a:tailEnd/>
            </a:ln>
          </p:spPr>
          <p:txBody>
            <a:bodyPr/>
            <a:lstStyle/>
            <a:p>
              <a:endParaRPr lang="en-US"/>
            </a:p>
          </p:txBody>
        </p:sp>
        <p:sp>
          <p:nvSpPr>
            <p:cNvPr id="26656" name="Line 91"/>
            <p:cNvSpPr>
              <a:spLocks noChangeShapeType="1"/>
            </p:cNvSpPr>
            <p:nvPr/>
          </p:nvSpPr>
          <p:spPr bwMode="auto">
            <a:xfrm flipV="1">
              <a:off x="4128" y="1920"/>
              <a:ext cx="240" cy="144"/>
            </a:xfrm>
            <a:prstGeom prst="line">
              <a:avLst/>
            </a:prstGeom>
            <a:noFill/>
            <a:ln w="22225">
              <a:solidFill>
                <a:srgbClr val="003300"/>
              </a:solidFill>
              <a:round/>
              <a:headEnd/>
              <a:tailEnd/>
            </a:ln>
          </p:spPr>
          <p:txBody>
            <a:bodyPr/>
            <a:lstStyle/>
            <a:p>
              <a:endParaRPr lang="en-US"/>
            </a:p>
          </p:txBody>
        </p:sp>
        <p:sp>
          <p:nvSpPr>
            <p:cNvPr id="26657" name="Line 92"/>
            <p:cNvSpPr>
              <a:spLocks noChangeShapeType="1"/>
            </p:cNvSpPr>
            <p:nvPr/>
          </p:nvSpPr>
          <p:spPr bwMode="auto">
            <a:xfrm flipV="1">
              <a:off x="3840" y="1056"/>
              <a:ext cx="288" cy="96"/>
            </a:xfrm>
            <a:prstGeom prst="line">
              <a:avLst/>
            </a:prstGeom>
            <a:noFill/>
            <a:ln w="22225">
              <a:solidFill>
                <a:srgbClr val="003300"/>
              </a:solidFill>
              <a:round/>
              <a:headEnd/>
              <a:tailEnd/>
            </a:ln>
          </p:spPr>
          <p:txBody>
            <a:bodyPr/>
            <a:lstStyle/>
            <a:p>
              <a:endParaRPr lang="en-US"/>
            </a:p>
          </p:txBody>
        </p:sp>
        <p:sp>
          <p:nvSpPr>
            <p:cNvPr id="26658" name="Line 93"/>
            <p:cNvSpPr>
              <a:spLocks noChangeShapeType="1"/>
            </p:cNvSpPr>
            <p:nvPr/>
          </p:nvSpPr>
          <p:spPr bwMode="auto">
            <a:xfrm flipH="1" flipV="1">
              <a:off x="2160" y="1104"/>
              <a:ext cx="144" cy="96"/>
            </a:xfrm>
            <a:prstGeom prst="line">
              <a:avLst/>
            </a:prstGeom>
            <a:noFill/>
            <a:ln w="22225">
              <a:solidFill>
                <a:srgbClr val="003300"/>
              </a:solidFill>
              <a:round/>
              <a:headEnd/>
              <a:tailEnd/>
            </a:ln>
          </p:spPr>
          <p:txBody>
            <a:bodyPr/>
            <a:lstStyle/>
            <a:p>
              <a:endParaRPr lang="en-US"/>
            </a:p>
          </p:txBody>
        </p:sp>
        <p:sp>
          <p:nvSpPr>
            <p:cNvPr id="26659" name="Line 94"/>
            <p:cNvSpPr>
              <a:spLocks noChangeShapeType="1"/>
            </p:cNvSpPr>
            <p:nvPr/>
          </p:nvSpPr>
          <p:spPr bwMode="auto">
            <a:xfrm>
              <a:off x="1584" y="2064"/>
              <a:ext cx="288" cy="96"/>
            </a:xfrm>
            <a:prstGeom prst="line">
              <a:avLst/>
            </a:prstGeom>
            <a:noFill/>
            <a:ln w="22225">
              <a:solidFill>
                <a:srgbClr val="003300"/>
              </a:solidFill>
              <a:round/>
              <a:headEnd/>
              <a:tailEnd/>
            </a:ln>
          </p:spPr>
          <p:txBody>
            <a:bodyPr/>
            <a:lstStyle/>
            <a:p>
              <a:endParaRPr lang="en-US"/>
            </a:p>
          </p:txBody>
        </p:sp>
      </p:grpSp>
      <p:sp>
        <p:nvSpPr>
          <p:cNvPr id="26638" name="TextBox 34"/>
          <p:cNvSpPr txBox="1">
            <a:spLocks noChangeArrowheads="1"/>
          </p:cNvSpPr>
          <p:nvPr/>
        </p:nvSpPr>
        <p:spPr bwMode="auto">
          <a:xfrm>
            <a:off x="3938588" y="5715000"/>
            <a:ext cx="4994275" cy="1138238"/>
          </a:xfrm>
          <a:prstGeom prst="rect">
            <a:avLst/>
          </a:prstGeom>
          <a:noFill/>
          <a:ln w="9525">
            <a:noFill/>
            <a:miter lim="800000"/>
            <a:headEnd/>
            <a:tailEnd/>
          </a:ln>
        </p:spPr>
        <p:txBody>
          <a:bodyPr>
            <a:spAutoFit/>
          </a:bodyPr>
          <a:lstStyle/>
          <a:p>
            <a:pPr>
              <a:spcBef>
                <a:spcPct val="20000"/>
              </a:spcBef>
              <a:buFont typeface="Wingdings" pitchFamily="2" charset="2"/>
              <a:buNone/>
              <a:tabLst>
                <a:tab pos="2238375" algn="l"/>
              </a:tabLst>
            </a:pPr>
            <a:r>
              <a:rPr lang="en-US" sz="1000" b="1">
                <a:latin typeface="Arial Narrow" pitchFamily="34" charset="0"/>
              </a:rPr>
              <a:t>GEC</a:t>
            </a:r>
            <a:r>
              <a:rPr lang="en-US" sz="1000">
                <a:latin typeface="Arial Narrow" pitchFamily="34" charset="0"/>
              </a:rPr>
              <a:t> Green Economy Coalition	</a:t>
            </a:r>
            <a:r>
              <a:rPr lang="fr-CH" sz="1000" b="1">
                <a:latin typeface="Arial Narrow" pitchFamily="34" charset="0"/>
              </a:rPr>
              <a:t>ITUC</a:t>
            </a:r>
            <a:r>
              <a:rPr lang="fr-CH" sz="1000">
                <a:latin typeface="Arial Narrow" pitchFamily="34" charset="0"/>
              </a:rPr>
              <a:t> International Trade Union Confederation</a:t>
            </a:r>
            <a:endParaRPr lang="en-US" sz="1000">
              <a:latin typeface="Arial Narrow" pitchFamily="34" charset="0"/>
            </a:endParaRPr>
          </a:p>
          <a:p>
            <a:pPr>
              <a:spcBef>
                <a:spcPct val="20000"/>
              </a:spcBef>
              <a:buFont typeface="Wingdings" pitchFamily="2" charset="2"/>
              <a:buNone/>
              <a:tabLst>
                <a:tab pos="2238375" algn="l"/>
              </a:tabLst>
            </a:pPr>
            <a:r>
              <a:rPr lang="fr-CH" sz="1000" b="1">
                <a:latin typeface="Arial Narrow" pitchFamily="34" charset="0"/>
              </a:rPr>
              <a:t>GGGF</a:t>
            </a:r>
            <a:r>
              <a:rPr lang="fr-CH" sz="1000">
                <a:latin typeface="Arial Narrow" pitchFamily="34" charset="0"/>
              </a:rPr>
              <a:t> Global Green Growth Forum	</a:t>
            </a:r>
            <a:r>
              <a:rPr lang="en-US" sz="1000" b="1">
                <a:latin typeface="Arial Narrow" pitchFamily="34" charset="0"/>
              </a:rPr>
              <a:t>OECD</a:t>
            </a:r>
            <a:r>
              <a:rPr lang="en-US" sz="1000">
                <a:latin typeface="Arial Narrow" pitchFamily="34" charset="0"/>
              </a:rPr>
              <a:t> Organization of Economic Cooperation &amp; Development</a:t>
            </a:r>
            <a:endParaRPr lang="fr-CH" sz="1000">
              <a:latin typeface="Arial Narrow" pitchFamily="34" charset="0"/>
            </a:endParaRPr>
          </a:p>
          <a:p>
            <a:pPr>
              <a:spcBef>
                <a:spcPct val="20000"/>
              </a:spcBef>
              <a:buFont typeface="Wingdings" pitchFamily="2" charset="2"/>
              <a:buNone/>
              <a:tabLst>
                <a:tab pos="2238375" algn="l"/>
              </a:tabLst>
            </a:pPr>
            <a:r>
              <a:rPr lang="fr-CH" sz="1000" b="1">
                <a:latin typeface="Arial Narrow" pitchFamily="34" charset="0"/>
              </a:rPr>
              <a:t>GGGI</a:t>
            </a:r>
            <a:r>
              <a:rPr lang="fr-CH" sz="1000">
                <a:latin typeface="Arial Narrow" pitchFamily="34" charset="0"/>
              </a:rPr>
              <a:t> Global Green Growth Institute	</a:t>
            </a:r>
            <a:r>
              <a:rPr lang="en-US" sz="1000" b="1">
                <a:latin typeface="Arial Narrow" pitchFamily="34" charset="0"/>
              </a:rPr>
              <a:t>UNDP</a:t>
            </a:r>
            <a:r>
              <a:rPr lang="en-US" sz="1000">
                <a:latin typeface="Arial Narrow" pitchFamily="34" charset="0"/>
              </a:rPr>
              <a:t> United Nations Development Programme</a:t>
            </a:r>
            <a:endParaRPr lang="fr-CH" sz="1000">
              <a:latin typeface="Arial Narrow" pitchFamily="34" charset="0"/>
            </a:endParaRPr>
          </a:p>
          <a:p>
            <a:pPr>
              <a:spcBef>
                <a:spcPct val="20000"/>
              </a:spcBef>
              <a:buFont typeface="Wingdings" pitchFamily="2" charset="2"/>
              <a:buNone/>
              <a:tabLst>
                <a:tab pos="2238375" algn="l"/>
              </a:tabLst>
            </a:pPr>
            <a:r>
              <a:rPr lang="fr-CH" sz="1000" b="1">
                <a:latin typeface="Arial Narrow" pitchFamily="34" charset="0"/>
              </a:rPr>
              <a:t>ILO</a:t>
            </a:r>
            <a:r>
              <a:rPr lang="fr-CH" sz="1000">
                <a:latin typeface="Arial Narrow" pitchFamily="34" charset="0"/>
              </a:rPr>
              <a:t> International Labour Organization	</a:t>
            </a:r>
            <a:r>
              <a:rPr lang="fr-CH" sz="1000" b="1">
                <a:latin typeface="Arial Narrow" pitchFamily="34" charset="0"/>
              </a:rPr>
              <a:t>WB </a:t>
            </a:r>
            <a:r>
              <a:rPr lang="fr-CH" sz="1000">
                <a:latin typeface="Arial Narrow" pitchFamily="34" charset="0"/>
              </a:rPr>
              <a:t>World Bank</a:t>
            </a:r>
            <a:endParaRPr lang="en-US" sz="1000">
              <a:latin typeface="Arial Narrow" pitchFamily="34" charset="0"/>
            </a:endParaRPr>
          </a:p>
          <a:p>
            <a:pPr>
              <a:spcBef>
                <a:spcPct val="20000"/>
              </a:spcBef>
              <a:buFont typeface="Wingdings" pitchFamily="2" charset="2"/>
              <a:buNone/>
              <a:tabLst>
                <a:tab pos="2238375" algn="l"/>
              </a:tabLst>
            </a:pPr>
            <a:r>
              <a:rPr lang="en-US" sz="1000" b="1">
                <a:latin typeface="Arial Narrow" pitchFamily="34" charset="0"/>
              </a:rPr>
              <a:t>IOE</a:t>
            </a:r>
            <a:r>
              <a:rPr lang="en-US" sz="1000">
                <a:latin typeface="Arial Narrow" pitchFamily="34" charset="0"/>
              </a:rPr>
              <a:t> International Organization of Employers</a:t>
            </a:r>
          </a:p>
        </p:txBody>
      </p:sp>
      <p:sp>
        <p:nvSpPr>
          <p:cNvPr id="26639" name="Title 5"/>
          <p:cNvSpPr>
            <a:spLocks/>
          </p:cNvSpPr>
          <p:nvPr/>
        </p:nvSpPr>
        <p:spPr bwMode="auto">
          <a:xfrm>
            <a:off x="1266825" y="457200"/>
            <a:ext cx="6259513" cy="685800"/>
          </a:xfrm>
          <a:prstGeom prst="rect">
            <a:avLst/>
          </a:prstGeom>
          <a:noFill/>
          <a:ln w="9525">
            <a:noFill/>
            <a:miter lim="800000"/>
            <a:headEnd/>
            <a:tailEnd/>
          </a:ln>
        </p:spPr>
        <p:txBody>
          <a:bodyPr anchor="ctr"/>
          <a:lstStyle/>
          <a:p>
            <a:pPr algn="ctr" eaLnBrk="0" hangingPunct="0"/>
            <a:r>
              <a:rPr lang="en-ZA" sz="2800" b="1">
                <a:solidFill>
                  <a:srgbClr val="003300"/>
                </a:solidFill>
                <a:latin typeface="Calibri" pitchFamily="34" charset="0"/>
              </a:rPr>
              <a:t>PAGE Partnerships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1219200" y="228600"/>
            <a:ext cx="7467600" cy="838200"/>
          </a:xfrm>
        </p:spPr>
        <p:txBody>
          <a:bodyPr/>
          <a:lstStyle/>
          <a:p>
            <a:r>
              <a:rPr lang="en-US" sz="2800" b="1" smtClean="0">
                <a:solidFill>
                  <a:srgbClr val="003300"/>
                </a:solidFill>
              </a:rPr>
              <a:t>Advisory Services Countries</a:t>
            </a:r>
          </a:p>
        </p:txBody>
      </p:sp>
      <p:pic>
        <p:nvPicPr>
          <p:cNvPr id="27650" name="Picture 7" descr="unep_logo (Small)"/>
          <p:cNvPicPr>
            <a:picLocks noChangeAspect="1" noChangeArrowheads="1"/>
          </p:cNvPicPr>
          <p:nvPr/>
        </p:nvPicPr>
        <p:blipFill>
          <a:blip r:embed="rId2"/>
          <a:srcRect/>
          <a:stretch>
            <a:fillRect/>
          </a:stretch>
        </p:blipFill>
        <p:spPr bwMode="auto">
          <a:xfrm>
            <a:off x="228600" y="228600"/>
            <a:ext cx="590550" cy="685800"/>
          </a:xfrm>
          <a:prstGeom prst="rect">
            <a:avLst/>
          </a:prstGeom>
          <a:noFill/>
          <a:ln w="9525">
            <a:noFill/>
            <a:miter lim="800000"/>
            <a:headEnd/>
            <a:tailEnd/>
          </a:ln>
        </p:spPr>
      </p:pic>
      <p:pic>
        <p:nvPicPr>
          <p:cNvPr id="27651" name="Picture 5"/>
          <p:cNvPicPr>
            <a:picLocks noChangeAspect="1" noChangeArrowheads="1"/>
          </p:cNvPicPr>
          <p:nvPr/>
        </p:nvPicPr>
        <p:blipFill>
          <a:blip r:embed="rId3"/>
          <a:srcRect/>
          <a:stretch>
            <a:fillRect/>
          </a:stretch>
        </p:blipFill>
        <p:spPr bwMode="auto">
          <a:xfrm>
            <a:off x="0" y="5126038"/>
            <a:ext cx="3462338" cy="1731962"/>
          </a:xfrm>
          <a:prstGeom prst="rect">
            <a:avLst/>
          </a:prstGeom>
          <a:noFill/>
          <a:ln w="9525">
            <a:noFill/>
            <a:miter lim="800000"/>
            <a:headEnd/>
            <a:tailEnd/>
          </a:ln>
        </p:spPr>
      </p:pic>
      <p:pic>
        <p:nvPicPr>
          <p:cNvPr id="27652" name="Content Placeholder 3" descr="C:\Users\gueyem\AppData\Local\Temp\notes085412\Advisory Services world map.PNG"/>
          <p:cNvPicPr>
            <a:picLocks/>
          </p:cNvPicPr>
          <p:nvPr/>
        </p:nvPicPr>
        <p:blipFill>
          <a:blip r:embed="rId4"/>
          <a:srcRect/>
          <a:stretch>
            <a:fillRect/>
          </a:stretch>
        </p:blipFill>
        <p:spPr bwMode="auto">
          <a:xfrm>
            <a:off x="381000" y="1066800"/>
            <a:ext cx="82296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p:cNvPicPr>
            <a:picLocks noChangeAspect="1" noChangeArrowheads="1"/>
          </p:cNvPicPr>
          <p:nvPr/>
        </p:nvPicPr>
        <p:blipFill>
          <a:blip r:embed="rId2"/>
          <a:srcRect/>
          <a:stretch>
            <a:fillRect/>
          </a:stretch>
        </p:blipFill>
        <p:spPr bwMode="auto">
          <a:xfrm>
            <a:off x="0" y="4781550"/>
            <a:ext cx="4149725" cy="2076450"/>
          </a:xfrm>
          <a:prstGeom prst="rect">
            <a:avLst/>
          </a:prstGeom>
          <a:noFill/>
          <a:ln w="9525">
            <a:noFill/>
            <a:miter lim="800000"/>
            <a:headEnd/>
            <a:tailEnd/>
          </a:ln>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08FFC516-F797-40CE-B429-C24840D265B6}" type="slidenum">
              <a:rPr lang="en-US" sz="1200">
                <a:solidFill>
                  <a:schemeClr val="tx1">
                    <a:tint val="75000"/>
                  </a:schemeClr>
                </a:solidFill>
                <a:latin typeface="+mn-lt"/>
                <a:cs typeface="+mn-cs"/>
              </a:rPr>
              <a:pPr algn="r" defTabSz="914400" fontAlgn="auto">
                <a:spcBef>
                  <a:spcPts val="0"/>
                </a:spcBef>
                <a:spcAft>
                  <a:spcPts val="0"/>
                </a:spcAft>
                <a:defRPr/>
              </a:pPr>
              <a:t>12</a:t>
            </a:fld>
            <a:endParaRPr lang="en-US" sz="1200" dirty="0">
              <a:solidFill>
                <a:schemeClr val="tx1">
                  <a:tint val="75000"/>
                </a:schemeClr>
              </a:solidFill>
              <a:latin typeface="+mn-lt"/>
              <a:cs typeface="+mn-cs"/>
            </a:endParaRPr>
          </a:p>
        </p:txBody>
      </p:sp>
      <p:sp>
        <p:nvSpPr>
          <p:cNvPr id="28675" name="Title 5"/>
          <p:cNvSpPr>
            <a:spLocks/>
          </p:cNvSpPr>
          <p:nvPr/>
        </p:nvSpPr>
        <p:spPr bwMode="auto">
          <a:xfrm>
            <a:off x="1266825" y="228600"/>
            <a:ext cx="7267575" cy="838200"/>
          </a:xfrm>
          <a:prstGeom prst="rect">
            <a:avLst/>
          </a:prstGeom>
          <a:noFill/>
          <a:ln w="9525">
            <a:noFill/>
            <a:miter lim="800000"/>
            <a:headEnd/>
            <a:tailEnd/>
          </a:ln>
        </p:spPr>
        <p:txBody>
          <a:bodyPr anchor="ctr"/>
          <a:lstStyle/>
          <a:p>
            <a:pPr defTabSz="914400" eaLnBrk="0" hangingPunct="0"/>
            <a:r>
              <a:rPr lang="en-US" sz="2800" b="1">
                <a:solidFill>
                  <a:srgbClr val="003300"/>
                </a:solidFill>
                <a:latin typeface="Calibri" pitchFamily="34" charset="0"/>
              </a:rPr>
              <a:t>UNEP Green Economy Advisory Services</a:t>
            </a:r>
            <a:r>
              <a:rPr lang="en-US" sz="3200" b="1">
                <a:solidFill>
                  <a:srgbClr val="003300"/>
                </a:solidFill>
                <a:latin typeface="Franklin Gothic Book" pitchFamily="34" charset="0"/>
              </a:rPr>
              <a:t> </a:t>
            </a:r>
            <a:endParaRPr lang="en-ZA" sz="3200" b="1">
              <a:solidFill>
                <a:srgbClr val="003300"/>
              </a:solidFill>
              <a:latin typeface="Franklin Gothic Book" pitchFamily="34" charset="0"/>
            </a:endParaRPr>
          </a:p>
        </p:txBody>
      </p:sp>
      <p:pic>
        <p:nvPicPr>
          <p:cNvPr id="28676" name="Picture 8" descr="unep_logo (Small)"/>
          <p:cNvPicPr>
            <a:picLocks noChangeAspect="1" noChangeArrowheads="1"/>
          </p:cNvPicPr>
          <p:nvPr/>
        </p:nvPicPr>
        <p:blipFill>
          <a:blip r:embed="rId3"/>
          <a:srcRect/>
          <a:stretch>
            <a:fillRect/>
          </a:stretch>
        </p:blipFill>
        <p:spPr bwMode="auto">
          <a:xfrm>
            <a:off x="228600" y="228600"/>
            <a:ext cx="590550" cy="685800"/>
          </a:xfrm>
          <a:prstGeom prst="rect">
            <a:avLst/>
          </a:prstGeom>
          <a:noFill/>
          <a:ln w="9525">
            <a:noFill/>
            <a:miter lim="800000"/>
            <a:headEnd/>
            <a:tailEnd/>
          </a:ln>
        </p:spPr>
      </p:pic>
      <p:sp>
        <p:nvSpPr>
          <p:cNvPr id="28677" name="Content Placeholder 11"/>
          <p:cNvSpPr>
            <a:spLocks/>
          </p:cNvSpPr>
          <p:nvPr/>
        </p:nvSpPr>
        <p:spPr bwMode="auto">
          <a:xfrm>
            <a:off x="1589088" y="1249363"/>
            <a:ext cx="5756275" cy="2063750"/>
          </a:xfrm>
          <a:prstGeom prst="rect">
            <a:avLst/>
          </a:prstGeom>
          <a:noFill/>
          <a:ln w="9525">
            <a:noFill/>
            <a:miter lim="800000"/>
            <a:headEnd/>
            <a:tailEnd/>
          </a:ln>
        </p:spPr>
        <p:txBody>
          <a:bodyPr/>
          <a:lstStyle/>
          <a:p>
            <a:pPr defTabSz="914400">
              <a:buFont typeface="Arial" charset="0"/>
              <a:buChar char="•"/>
            </a:pPr>
            <a:r>
              <a:rPr lang="en-GB" altLang="ko-KR" sz="2000">
                <a:latin typeface="Franklin Gothic Book" pitchFamily="34" charset="0"/>
                <a:ea typeface="Gulim" pitchFamily="34" charset="-127"/>
              </a:rPr>
              <a:t> </a:t>
            </a:r>
            <a:r>
              <a:rPr lang="en-GB" altLang="ko-KR" sz="2400">
                <a:latin typeface="Calibri" pitchFamily="34" charset="0"/>
                <a:ea typeface="Gulim" pitchFamily="34" charset="-127"/>
              </a:rPr>
              <a:t>Technical assistance to countries </a:t>
            </a:r>
            <a:r>
              <a:rPr lang="en-GB" altLang="ko-KR" sz="2400" b="1">
                <a:solidFill>
                  <a:srgbClr val="99CC00"/>
                </a:solidFill>
                <a:latin typeface="Calibri" pitchFamily="34" charset="0"/>
                <a:ea typeface="Gulim" pitchFamily="34" charset="-127"/>
              </a:rPr>
              <a:t>seeking to make a transition to a Green Economy</a:t>
            </a:r>
          </a:p>
          <a:p>
            <a:pPr defTabSz="914400">
              <a:buFont typeface="Arial" charset="0"/>
              <a:buChar char="•"/>
            </a:pPr>
            <a:endParaRPr lang="en-GB" altLang="ko-KR" sz="2400">
              <a:latin typeface="Calibri" pitchFamily="34" charset="0"/>
              <a:ea typeface="Gulim" pitchFamily="34" charset="-127"/>
            </a:endParaRPr>
          </a:p>
          <a:p>
            <a:pPr defTabSz="914400">
              <a:buFont typeface="Arial" charset="0"/>
              <a:buChar char="•"/>
            </a:pPr>
            <a:r>
              <a:rPr lang="en-GB" altLang="ko-KR" sz="2400">
                <a:latin typeface="Calibri" pitchFamily="34" charset="0"/>
                <a:ea typeface="Gulim" pitchFamily="34" charset="-127"/>
              </a:rPr>
              <a:t> Rapid response to countries with </a:t>
            </a:r>
            <a:r>
              <a:rPr lang="en-GB" altLang="ko-KR" sz="2400" b="1">
                <a:solidFill>
                  <a:srgbClr val="99CC00"/>
                </a:solidFill>
                <a:latin typeface="Calibri" pitchFamily="34" charset="0"/>
                <a:ea typeface="Gulim" pitchFamily="34" charset="-127"/>
              </a:rPr>
              <a:t>strong commitment to Green Economy</a:t>
            </a:r>
          </a:p>
        </p:txBody>
      </p:sp>
      <p:sp>
        <p:nvSpPr>
          <p:cNvPr id="28678" name="내용 개체 틀 2"/>
          <p:cNvSpPr>
            <a:spLocks/>
          </p:cNvSpPr>
          <p:nvPr/>
        </p:nvSpPr>
        <p:spPr bwMode="auto">
          <a:xfrm>
            <a:off x="1189038" y="3313113"/>
            <a:ext cx="7345362" cy="1870075"/>
          </a:xfrm>
          <a:prstGeom prst="rect">
            <a:avLst/>
          </a:prstGeom>
          <a:noFill/>
          <a:ln w="9525">
            <a:noFill/>
            <a:miter lim="800000"/>
            <a:headEnd/>
            <a:tailEnd/>
          </a:ln>
        </p:spPr>
        <p:txBody>
          <a:bodyPr/>
          <a:lstStyle/>
          <a:p>
            <a:pPr marL="342900" indent="-342900" defTabSz="914400" latinLnBrk="1">
              <a:spcBef>
                <a:spcPct val="20000"/>
              </a:spcBef>
              <a:buFont typeface="Arial" charset="0"/>
              <a:buNone/>
            </a:pPr>
            <a:r>
              <a:rPr lang="en-US" altLang="ko-KR" sz="2000">
                <a:latin typeface="Franklin Gothic Book" pitchFamily="34" charset="0"/>
                <a:ea typeface="MS PGothic" pitchFamily="34" charset="-128"/>
              </a:rPr>
              <a:t>	</a:t>
            </a:r>
            <a:r>
              <a:rPr lang="en-US" altLang="ko-KR" sz="2400">
                <a:latin typeface="Calibri" pitchFamily="34" charset="0"/>
                <a:ea typeface="MS PGothic" pitchFamily="34" charset="-128"/>
              </a:rPr>
              <a:t>Supporting the development of strategies to green national economies building on national development priorities, forging extensive partnerships, and enhancing analytical capacities in countries.</a:t>
            </a:r>
            <a:endParaRPr lang="ko-KR" altLang="en-US" sz="2400">
              <a:latin typeface="Calibri" pitchFamily="34" charset="0"/>
              <a:cs typeface="맑은 고딕"/>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Rectangle 2"/>
          <p:cNvSpPr>
            <a:spLocks noGrp="1" noChangeArrowheads="1"/>
          </p:cNvSpPr>
          <p:nvPr>
            <p:ph type="title" idx="4294967295"/>
          </p:nvPr>
        </p:nvSpPr>
        <p:spPr>
          <a:xfrm>
            <a:off x="1304925" y="188913"/>
            <a:ext cx="6175375" cy="719137"/>
          </a:xfrm>
        </p:spPr>
        <p:txBody>
          <a:bodyPr/>
          <a:lstStyle/>
          <a:p>
            <a:pPr algn="l"/>
            <a:r>
              <a:rPr lang="en-GB" sz="2800" b="1" smtClean="0">
                <a:solidFill>
                  <a:srgbClr val="003300"/>
                </a:solidFill>
              </a:rPr>
              <a:t>Green Economy Pilot Project in Africa</a:t>
            </a:r>
          </a:p>
        </p:txBody>
      </p:sp>
      <p:sp>
        <p:nvSpPr>
          <p:cNvPr id="37898" name="Rectangle 3"/>
          <p:cNvSpPr>
            <a:spLocks noGrp="1" noChangeArrowheads="1"/>
          </p:cNvSpPr>
          <p:nvPr>
            <p:ph type="body" idx="4294967295"/>
          </p:nvPr>
        </p:nvSpPr>
        <p:spPr>
          <a:xfrm>
            <a:off x="533400" y="1219200"/>
            <a:ext cx="3962400" cy="3756025"/>
          </a:xfrm>
        </p:spPr>
        <p:txBody>
          <a:bodyPr/>
          <a:lstStyle/>
          <a:p>
            <a:pPr>
              <a:buFont typeface="Wingdings" pitchFamily="2" charset="2"/>
              <a:buChar char="Ø"/>
            </a:pPr>
            <a:r>
              <a:rPr lang="en-GB" sz="2000" smtClean="0"/>
              <a:t>Regional project on green economy supporting 7 countries: Burkina Faso, Egypt, Ghana, Kenya, Rwanda, Senegal, South Africa</a:t>
            </a:r>
          </a:p>
          <a:p>
            <a:pPr>
              <a:buFont typeface="Wingdings" pitchFamily="2" charset="2"/>
              <a:buChar char="Ø"/>
            </a:pPr>
            <a:r>
              <a:rPr lang="en-GB" sz="2000" smtClean="0"/>
              <a:t>Project being extended to </a:t>
            </a:r>
            <a:r>
              <a:rPr lang="en-US" sz="2000" smtClean="0"/>
              <a:t>Côte </a:t>
            </a:r>
            <a:r>
              <a:rPr lang="en-GB" sz="2000" smtClean="0"/>
              <a:t>d’Ivoire, Ethiopia, Gabon, Mali, Mozambique, Morocco, Uganda and other countries</a:t>
            </a:r>
          </a:p>
          <a:p>
            <a:pPr>
              <a:buFont typeface="Wingdings" pitchFamily="2" charset="2"/>
              <a:buChar char="Ø"/>
            </a:pPr>
            <a:r>
              <a:rPr lang="en-GB" sz="2000" smtClean="0"/>
              <a:t>Project supported by the European Union and the Netherlands</a:t>
            </a:r>
          </a:p>
        </p:txBody>
      </p:sp>
      <p:pic>
        <p:nvPicPr>
          <p:cNvPr id="37899" name="Picture 6"/>
          <p:cNvPicPr>
            <a:picLocks noChangeAspect="1" noChangeArrowheads="1"/>
          </p:cNvPicPr>
          <p:nvPr/>
        </p:nvPicPr>
        <p:blipFill>
          <a:blip r:embed="rId3"/>
          <a:srcRect/>
          <a:stretch>
            <a:fillRect/>
          </a:stretch>
        </p:blipFill>
        <p:spPr bwMode="auto">
          <a:xfrm>
            <a:off x="4419600" y="1220788"/>
            <a:ext cx="4191000" cy="3503612"/>
          </a:xfrm>
          <a:prstGeom prst="rect">
            <a:avLst/>
          </a:prstGeom>
          <a:noFill/>
          <a:ln w="9525">
            <a:noFill/>
            <a:miter lim="800000"/>
            <a:headEnd/>
            <a:tailEnd/>
          </a:ln>
        </p:spPr>
      </p:pic>
      <p:sp>
        <p:nvSpPr>
          <p:cNvPr id="37900" name="Rectangle 9"/>
          <p:cNvSpPr>
            <a:spLocks noChangeArrowheads="1"/>
          </p:cNvSpPr>
          <p:nvPr/>
        </p:nvSpPr>
        <p:spPr bwMode="auto">
          <a:xfrm>
            <a:off x="3429000" y="4975225"/>
            <a:ext cx="5410200" cy="1616075"/>
          </a:xfrm>
          <a:prstGeom prst="rect">
            <a:avLst/>
          </a:prstGeom>
          <a:noFill/>
          <a:ln w="9525">
            <a:noFill/>
            <a:miter lim="800000"/>
            <a:headEnd/>
            <a:tailEnd/>
          </a:ln>
        </p:spPr>
        <p:txBody>
          <a:bodyPr>
            <a:spAutoFit/>
          </a:bodyPr>
          <a:lstStyle/>
          <a:p>
            <a:pPr defTabSz="914400">
              <a:buFont typeface="Wingdings" pitchFamily="2" charset="2"/>
              <a:buChar char="Ø"/>
            </a:pPr>
            <a:r>
              <a:rPr lang="en-GB" sz="2000">
                <a:latin typeface="Franklin Gothic Book" pitchFamily="34" charset="0"/>
              </a:rPr>
              <a:t> </a:t>
            </a:r>
            <a:r>
              <a:rPr lang="en-GB" sz="2000">
                <a:latin typeface="Calibri" pitchFamily="34" charset="0"/>
              </a:rPr>
              <a:t>Organised national green economy workshops in Burkina Faso, Egypt, Kenya, Gabon, Ghana, Morocco, Rwanda, Senegal, South Africa </a:t>
            </a:r>
          </a:p>
          <a:p>
            <a:pPr defTabSz="914400">
              <a:buFont typeface="Wingdings" pitchFamily="2" charset="2"/>
              <a:buChar char="Ø"/>
            </a:pPr>
            <a:r>
              <a:rPr lang="en-GB" sz="2000">
                <a:latin typeface="Calibri" pitchFamily="34" charset="0"/>
              </a:rPr>
              <a:t>Providing green economy assessments and policy support</a:t>
            </a:r>
          </a:p>
        </p:txBody>
      </p:sp>
      <p:pic>
        <p:nvPicPr>
          <p:cNvPr id="37901" name="Picture 10" descr="unep_logo (Small)"/>
          <p:cNvPicPr>
            <a:picLocks noChangeAspect="1" noChangeArrowheads="1"/>
          </p:cNvPicPr>
          <p:nvPr/>
        </p:nvPicPr>
        <p:blipFill>
          <a:blip r:embed="rId4"/>
          <a:srcRect/>
          <a:stretch>
            <a:fillRect/>
          </a:stretch>
        </p:blipFill>
        <p:spPr bwMode="auto">
          <a:xfrm>
            <a:off x="247650" y="228600"/>
            <a:ext cx="639763" cy="685800"/>
          </a:xfrm>
          <a:prstGeom prst="rect">
            <a:avLst/>
          </a:prstGeom>
          <a:noFill/>
          <a:ln w="9525">
            <a:noFill/>
            <a:miter lim="800000"/>
            <a:headEnd/>
            <a:tailEnd/>
          </a:ln>
        </p:spPr>
      </p:pic>
      <p:pic>
        <p:nvPicPr>
          <p:cNvPr id="37902" name="Picture 7"/>
          <p:cNvPicPr>
            <a:picLocks noChangeAspect="1" noChangeArrowheads="1"/>
          </p:cNvPicPr>
          <p:nvPr/>
        </p:nvPicPr>
        <p:blipFill>
          <a:blip r:embed="rId5"/>
          <a:srcRect/>
          <a:stretch>
            <a:fillRect/>
          </a:stretch>
        </p:blipFill>
        <p:spPr bwMode="auto">
          <a:xfrm>
            <a:off x="0" y="5256213"/>
            <a:ext cx="3200400" cy="1601787"/>
          </a:xfrm>
          <a:prstGeom prst="rect">
            <a:avLst/>
          </a:prstGeom>
          <a:noFill/>
          <a:ln w="9525">
            <a:noFill/>
            <a:miter lim="800000"/>
            <a:headEnd/>
            <a:tailEnd/>
          </a:ln>
        </p:spPr>
      </p:pic>
      <p:graphicFrame>
        <p:nvGraphicFramePr>
          <p:cNvPr id="37896" name="Object 8"/>
          <p:cNvGraphicFramePr>
            <a:graphicFrameLocks noChangeAspect="1"/>
          </p:cNvGraphicFramePr>
          <p:nvPr/>
        </p:nvGraphicFramePr>
        <p:xfrm>
          <a:off x="7772400" y="152400"/>
          <a:ext cx="1219200" cy="844550"/>
        </p:xfrm>
        <a:graphic>
          <a:graphicData uri="http://schemas.openxmlformats.org/presentationml/2006/ole">
            <p:oleObj spid="_x0000_s37896" name="Picture" r:id="rId6" imgW="659880" imgH="447120" progId="Word.Picture.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gueyem\Desktop\LOGO GEI\UNEP 40_landscape.jpg"/>
          <p:cNvPicPr>
            <a:picLocks noChangeAspect="1" noChangeArrowheads="1"/>
          </p:cNvPicPr>
          <p:nvPr/>
        </p:nvPicPr>
        <p:blipFill>
          <a:blip r:embed="rId2"/>
          <a:srcRect/>
          <a:stretch>
            <a:fillRect/>
          </a:stretch>
        </p:blipFill>
        <p:spPr bwMode="auto">
          <a:xfrm>
            <a:off x="228600" y="152400"/>
            <a:ext cx="3570288" cy="1522413"/>
          </a:xfrm>
          <a:prstGeom prst="rect">
            <a:avLst/>
          </a:prstGeom>
          <a:noFill/>
          <a:ln w="9525">
            <a:noFill/>
            <a:miter lim="800000"/>
            <a:headEnd/>
            <a:tailEnd/>
          </a:ln>
        </p:spPr>
      </p:pic>
      <p:pic>
        <p:nvPicPr>
          <p:cNvPr id="39938" name="Picture 7" descr="greeneconomy500logo"/>
          <p:cNvPicPr>
            <a:picLocks noChangeAspect="1" noChangeArrowheads="1"/>
          </p:cNvPicPr>
          <p:nvPr/>
        </p:nvPicPr>
        <p:blipFill>
          <a:blip r:embed="rId3"/>
          <a:srcRect/>
          <a:stretch>
            <a:fillRect/>
          </a:stretch>
        </p:blipFill>
        <p:spPr bwMode="auto">
          <a:xfrm>
            <a:off x="3402013" y="2447925"/>
            <a:ext cx="5334000" cy="882650"/>
          </a:xfrm>
          <a:prstGeom prst="rect">
            <a:avLst/>
          </a:prstGeom>
          <a:noFill/>
          <a:ln w="9525">
            <a:noFill/>
            <a:miter lim="800000"/>
            <a:headEnd/>
            <a:tailEnd/>
          </a:ln>
        </p:spPr>
      </p:pic>
      <p:pic>
        <p:nvPicPr>
          <p:cNvPr id="39939" name="Image 11"/>
          <p:cNvPicPr>
            <a:picLocks noChangeAspect="1"/>
          </p:cNvPicPr>
          <p:nvPr/>
        </p:nvPicPr>
        <p:blipFill>
          <a:blip r:embed="rId4"/>
          <a:srcRect t="903" b="56238"/>
          <a:stretch>
            <a:fillRect/>
          </a:stretch>
        </p:blipFill>
        <p:spPr bwMode="auto">
          <a:xfrm>
            <a:off x="0" y="3573463"/>
            <a:ext cx="6729413" cy="3284537"/>
          </a:xfrm>
          <a:prstGeom prst="rect">
            <a:avLst/>
          </a:prstGeom>
          <a:noFill/>
          <a:ln w="9525">
            <a:noFill/>
            <a:miter lim="800000"/>
            <a:headEnd/>
            <a:tailEnd/>
          </a:ln>
        </p:spPr>
      </p:pic>
      <p:sp>
        <p:nvSpPr>
          <p:cNvPr id="39940" name="Title 1"/>
          <p:cNvSpPr>
            <a:spLocks noGrp="1"/>
          </p:cNvSpPr>
          <p:nvPr>
            <p:ph type="ctrTitle" idx="4294967295"/>
          </p:nvPr>
        </p:nvSpPr>
        <p:spPr>
          <a:xfrm>
            <a:off x="1905000" y="1785938"/>
            <a:ext cx="5715000" cy="669925"/>
          </a:xfrm>
        </p:spPr>
        <p:txBody>
          <a:bodyPr/>
          <a:lstStyle/>
          <a:p>
            <a:pPr algn="l" eaLnBrk="1" hangingPunct="1"/>
            <a:r>
              <a:rPr lang="en-ZA" sz="3600" b="1" smtClean="0">
                <a:solidFill>
                  <a:srgbClr val="003300"/>
                </a:solidFill>
                <a:latin typeface="Franklin Gothic Book" pitchFamily="34" charset="0"/>
              </a:rPr>
              <a:t>Partnership for Action on</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90951C9-45FB-46D6-99DA-334ABC879DB7}" type="slidenum">
              <a:rPr lang="en-US" sz="1200">
                <a:solidFill>
                  <a:schemeClr val="tx1">
                    <a:tint val="75000"/>
                  </a:schemeClr>
                </a:solidFill>
                <a:latin typeface="+mn-lt"/>
                <a:cs typeface="+mn-cs"/>
              </a:rPr>
              <a:pPr algn="r" fontAlgn="auto">
                <a:spcBef>
                  <a:spcPts val="0"/>
                </a:spcBef>
                <a:spcAft>
                  <a:spcPts val="0"/>
                </a:spcAft>
                <a:defRPr/>
              </a:pPr>
              <a:t>14</a:t>
            </a:fld>
            <a:endParaRPr lang="en-US" sz="1200" dirty="0">
              <a:solidFill>
                <a:schemeClr val="tx1">
                  <a:tint val="75000"/>
                </a:schemeClr>
              </a:solidFill>
              <a:latin typeface="+mn-lt"/>
              <a:cs typeface="+mn-cs"/>
            </a:endParaRPr>
          </a:p>
        </p:txBody>
      </p:sp>
      <p:sp>
        <p:nvSpPr>
          <p:cNvPr id="39942" name="Subtitle 2"/>
          <p:cNvSpPr txBox="1">
            <a:spLocks/>
          </p:cNvSpPr>
          <p:nvPr/>
        </p:nvSpPr>
        <p:spPr bwMode="auto">
          <a:xfrm>
            <a:off x="1752600" y="3963988"/>
            <a:ext cx="7086600" cy="2513012"/>
          </a:xfrm>
          <a:prstGeom prst="rect">
            <a:avLst/>
          </a:prstGeom>
          <a:noFill/>
          <a:ln w="9525">
            <a:noFill/>
            <a:miter lim="800000"/>
            <a:headEnd/>
            <a:tailEnd/>
          </a:ln>
        </p:spPr>
        <p:txBody>
          <a:bodyPr/>
          <a:lstStyle/>
          <a:p>
            <a:pPr algn="r" eaLnBrk="0" hangingPunct="0">
              <a:spcBef>
                <a:spcPct val="20000"/>
              </a:spcBef>
              <a:buFont typeface="Arial" charset="0"/>
              <a:buNone/>
            </a:pPr>
            <a:endParaRPr lang="en-ZA" sz="1400">
              <a:solidFill>
                <a:srgbClr val="001800"/>
              </a:solidFill>
              <a:latin typeface="Franklin Gothic Book" pitchFamily="34" charset="0"/>
            </a:endParaRPr>
          </a:p>
          <a:p>
            <a:pPr algn="r" eaLnBrk="0" hangingPunct="0">
              <a:spcBef>
                <a:spcPct val="20000"/>
              </a:spcBef>
              <a:buFont typeface="Arial" charset="0"/>
              <a:buNone/>
            </a:pPr>
            <a:r>
              <a:rPr lang="en-ZA" sz="1400" b="1">
                <a:solidFill>
                  <a:srgbClr val="001800"/>
                </a:solidFill>
                <a:latin typeface="Franklin Gothic Book" pitchFamily="34" charset="0"/>
              </a:rPr>
              <a:t>Steven Stone</a:t>
            </a:r>
          </a:p>
          <a:p>
            <a:pPr algn="r" eaLnBrk="0" hangingPunct="0">
              <a:spcBef>
                <a:spcPct val="20000"/>
              </a:spcBef>
              <a:buFont typeface="Arial" charset="0"/>
              <a:buNone/>
            </a:pPr>
            <a:r>
              <a:rPr lang="en-ZA" sz="1400">
                <a:solidFill>
                  <a:srgbClr val="001800"/>
                </a:solidFill>
                <a:latin typeface="Franklin Gothic Book" pitchFamily="34" charset="0"/>
              </a:rPr>
              <a:t>Chief, Economics and Trade Branch</a:t>
            </a:r>
          </a:p>
          <a:p>
            <a:pPr algn="r" eaLnBrk="0" hangingPunct="0">
              <a:spcBef>
                <a:spcPct val="20000"/>
              </a:spcBef>
              <a:buFont typeface="Arial" charset="0"/>
              <a:buNone/>
            </a:pPr>
            <a:r>
              <a:rPr lang="en-ZA" sz="1400">
                <a:solidFill>
                  <a:srgbClr val="001800"/>
                </a:solidFill>
                <a:latin typeface="Franklin Gothic Book" pitchFamily="34" charset="0"/>
                <a:hlinkClick r:id="rId5"/>
              </a:rPr>
              <a:t>steven.stone@unep.org</a:t>
            </a:r>
            <a:endParaRPr lang="en-ZA" sz="1400">
              <a:solidFill>
                <a:srgbClr val="001800"/>
              </a:solidFill>
              <a:latin typeface="Franklin Gothic Book" pitchFamily="34" charset="0"/>
            </a:endParaRPr>
          </a:p>
          <a:p>
            <a:pPr algn="r" eaLnBrk="0" hangingPunct="0">
              <a:spcBef>
                <a:spcPct val="20000"/>
              </a:spcBef>
              <a:buFont typeface="Arial" charset="0"/>
              <a:buNone/>
            </a:pPr>
            <a:r>
              <a:rPr lang="en-ZA" sz="1400" b="1">
                <a:solidFill>
                  <a:srgbClr val="001800"/>
                </a:solidFill>
                <a:latin typeface="Franklin Gothic Book" pitchFamily="34" charset="0"/>
              </a:rPr>
              <a:t>Peter Poschen</a:t>
            </a:r>
          </a:p>
          <a:p>
            <a:pPr algn="r" eaLnBrk="0" hangingPunct="0">
              <a:spcBef>
                <a:spcPct val="20000"/>
              </a:spcBef>
              <a:buFont typeface="Arial" charset="0"/>
              <a:buNone/>
            </a:pPr>
            <a:r>
              <a:rPr lang="en-ZA" sz="1400">
                <a:solidFill>
                  <a:srgbClr val="001800"/>
                </a:solidFill>
                <a:latin typeface="Franklin Gothic Book" pitchFamily="34" charset="0"/>
              </a:rPr>
              <a:t>Director, Job Creation and Enterprise Department, ILO</a:t>
            </a:r>
          </a:p>
          <a:p>
            <a:pPr algn="r" eaLnBrk="0" hangingPunct="0">
              <a:spcBef>
                <a:spcPct val="20000"/>
              </a:spcBef>
              <a:buFont typeface="Arial" charset="0"/>
              <a:buNone/>
            </a:pPr>
            <a:r>
              <a:rPr lang="en-ZA" sz="1400">
                <a:solidFill>
                  <a:srgbClr val="001800"/>
                </a:solidFill>
                <a:latin typeface="Franklin Gothic Book" pitchFamily="34" charset="0"/>
                <a:hlinkClick r:id="rId6"/>
              </a:rPr>
              <a:t>peter.poschen@ilo.org</a:t>
            </a:r>
            <a:endParaRPr lang="en-ZA" sz="1400">
              <a:solidFill>
                <a:srgbClr val="001800"/>
              </a:solidFill>
              <a:latin typeface="Franklin Gothic Book" pitchFamily="34" charset="0"/>
            </a:endParaRPr>
          </a:p>
          <a:p>
            <a:pPr algn="r" eaLnBrk="0" hangingPunct="0">
              <a:spcBef>
                <a:spcPct val="20000"/>
              </a:spcBef>
              <a:buFont typeface="Arial" charset="0"/>
              <a:buNone/>
            </a:pPr>
            <a:endParaRPr lang="en-ZA" sz="1400">
              <a:solidFill>
                <a:srgbClr val="001800"/>
              </a:solidFill>
              <a:latin typeface="Franklin Gothic Book" pitchFamily="34" charset="0"/>
            </a:endParaRPr>
          </a:p>
          <a:p>
            <a:pPr algn="r" eaLnBrk="0" hangingPunct="0">
              <a:spcBef>
                <a:spcPct val="20000"/>
              </a:spcBef>
              <a:buFont typeface="Arial" charset="0"/>
              <a:buNone/>
            </a:pPr>
            <a:endParaRPr lang="en-ZA" sz="1400">
              <a:solidFill>
                <a:srgbClr val="001800"/>
              </a:solidFill>
              <a:latin typeface="Franklin Gothic Book" pitchFamily="34" charset="0"/>
            </a:endParaRPr>
          </a:p>
          <a:p>
            <a:pPr algn="r" eaLnBrk="0" hangingPunct="0">
              <a:spcBef>
                <a:spcPct val="20000"/>
              </a:spcBef>
              <a:buFont typeface="Arial" charset="0"/>
              <a:buNone/>
            </a:pPr>
            <a:endParaRPr lang="en-ZA" sz="1400" b="1">
              <a:solidFill>
                <a:srgbClr val="003300"/>
              </a:solidFill>
              <a:latin typeface="Franklin Gothic Book" pitchFamily="34" charset="0"/>
            </a:endParaRPr>
          </a:p>
        </p:txBody>
      </p:sp>
      <p:pic>
        <p:nvPicPr>
          <p:cNvPr id="39943" name="Picture 2"/>
          <p:cNvPicPr>
            <a:picLocks noChangeAspect="1" noChangeArrowheads="1"/>
          </p:cNvPicPr>
          <p:nvPr/>
        </p:nvPicPr>
        <p:blipFill>
          <a:blip r:embed="rId7"/>
          <a:srcRect/>
          <a:stretch>
            <a:fillRect/>
          </a:stretch>
        </p:blipFill>
        <p:spPr bwMode="auto">
          <a:xfrm>
            <a:off x="7288213" y="46038"/>
            <a:ext cx="1727200" cy="1276350"/>
          </a:xfrm>
          <a:prstGeom prst="rect">
            <a:avLst/>
          </a:prstGeom>
          <a:noFill/>
          <a:ln w="9525">
            <a:noFill/>
            <a:miter lim="800000"/>
            <a:headEnd/>
            <a:tailEnd/>
          </a:ln>
        </p:spPr>
      </p:pic>
      <p:pic>
        <p:nvPicPr>
          <p:cNvPr id="39944" name="Picture 7"/>
          <p:cNvPicPr>
            <a:picLocks noChangeAspect="1" noChangeArrowheads="1"/>
          </p:cNvPicPr>
          <p:nvPr/>
        </p:nvPicPr>
        <p:blipFill>
          <a:blip r:embed="rId8"/>
          <a:srcRect/>
          <a:stretch>
            <a:fillRect/>
          </a:stretch>
        </p:blipFill>
        <p:spPr bwMode="auto">
          <a:xfrm>
            <a:off x="8640763" y="1122363"/>
            <a:ext cx="338137" cy="309562"/>
          </a:xfrm>
          <a:prstGeom prst="rect">
            <a:avLst/>
          </a:prstGeom>
          <a:noFill/>
          <a:ln w="9525">
            <a:noFill/>
            <a:miter lim="800000"/>
            <a:headEnd/>
            <a:tailEnd/>
          </a:ln>
        </p:spPr>
      </p:pic>
      <p:sp>
        <p:nvSpPr>
          <p:cNvPr id="39945" name="TextBox 11"/>
          <p:cNvSpPr txBox="1">
            <a:spLocks noChangeArrowheads="1"/>
          </p:cNvSpPr>
          <p:nvPr/>
        </p:nvSpPr>
        <p:spPr bwMode="auto">
          <a:xfrm>
            <a:off x="8367713" y="1387475"/>
            <a:ext cx="849312" cy="230188"/>
          </a:xfrm>
          <a:prstGeom prst="rect">
            <a:avLst/>
          </a:prstGeom>
          <a:noFill/>
          <a:ln w="9525">
            <a:noFill/>
            <a:miter lim="800000"/>
            <a:headEnd/>
            <a:tailEnd/>
          </a:ln>
        </p:spPr>
        <p:txBody>
          <a:bodyPr>
            <a:spAutoFit/>
          </a:bodyPr>
          <a:lstStyle/>
          <a:p>
            <a:r>
              <a:rPr lang="fr-CH" sz="900" b="1">
                <a:solidFill>
                  <a:srgbClr val="00B050"/>
                </a:solidFill>
                <a:latin typeface="Franklin Gothic Book" pitchFamily="34" charset="0"/>
              </a:rPr>
              <a:t>Green Jobs</a:t>
            </a:r>
            <a:endParaRPr lang="en-US" sz="900" b="1">
              <a:solidFill>
                <a:srgbClr val="00B050"/>
              </a:solidFill>
              <a:latin typeface="Franklin Gothic Boo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p:cNvPicPr>
            <a:picLocks noChangeAspect="1" noChangeArrowheads="1"/>
          </p:cNvPicPr>
          <p:nvPr/>
        </p:nvPicPr>
        <p:blipFill>
          <a:blip r:embed="rId3"/>
          <a:srcRect/>
          <a:stretch>
            <a:fillRect/>
          </a:stretch>
        </p:blipFill>
        <p:spPr bwMode="auto">
          <a:xfrm>
            <a:off x="0" y="4781550"/>
            <a:ext cx="4149725" cy="2076450"/>
          </a:xfrm>
          <a:prstGeom prst="rect">
            <a:avLst/>
          </a:prstGeom>
          <a:noFill/>
          <a:ln w="9525">
            <a:noFill/>
            <a:miter lim="800000"/>
            <a:headEnd/>
            <a:tailEnd/>
          </a:ln>
        </p:spPr>
      </p:pic>
      <p:sp>
        <p:nvSpPr>
          <p:cNvPr id="16386" name="Rectangle 8"/>
          <p:cNvSpPr>
            <a:spLocks noChangeArrowheads="1"/>
          </p:cNvSpPr>
          <p:nvPr/>
        </p:nvSpPr>
        <p:spPr bwMode="auto">
          <a:xfrm>
            <a:off x="1200150" y="1481138"/>
            <a:ext cx="7519988" cy="3300412"/>
          </a:xfrm>
          <a:prstGeom prst="rect">
            <a:avLst/>
          </a:prstGeom>
          <a:noFill/>
          <a:ln w="9525">
            <a:noFill/>
            <a:miter lim="800000"/>
            <a:headEnd/>
            <a:tailEnd/>
          </a:ln>
        </p:spPr>
        <p:txBody>
          <a:bodyPr>
            <a:spAutoFit/>
          </a:bodyPr>
          <a:lstStyle/>
          <a:p>
            <a:pPr>
              <a:buFontTx/>
              <a:buChar char="•"/>
            </a:pPr>
            <a:r>
              <a:rPr lang="en-US">
                <a:latin typeface="Franklin Gothic Book" pitchFamily="34" charset="0"/>
              </a:rPr>
              <a:t> </a:t>
            </a:r>
            <a:r>
              <a:rPr lang="en-US" sz="1600">
                <a:latin typeface="Calibri" pitchFamily="34" charset="0"/>
              </a:rPr>
              <a:t>A business-as-usual approach is no longer feasible: planetary boundaries constrain economic growth as traditionally conceived. </a:t>
            </a:r>
          </a:p>
          <a:p>
            <a:pPr>
              <a:buFontTx/>
              <a:buChar char="•"/>
            </a:pPr>
            <a:endParaRPr lang="en-US" sz="1600">
              <a:latin typeface="Calibri" pitchFamily="34" charset="0"/>
            </a:endParaRPr>
          </a:p>
          <a:p>
            <a:pPr>
              <a:buFontTx/>
              <a:buChar char="•"/>
            </a:pPr>
            <a:r>
              <a:rPr lang="en-US" sz="1600">
                <a:latin typeface="Calibri" pitchFamily="34" charset="0"/>
              </a:rPr>
              <a:t> Science tells us we are approaching and crossing bio-physical tipping points: environmental degradation threatens to undermine our collective well being. </a:t>
            </a:r>
          </a:p>
          <a:p>
            <a:pPr>
              <a:buFontTx/>
              <a:buChar char="•"/>
            </a:pPr>
            <a:endParaRPr lang="en-US" sz="1600">
              <a:latin typeface="Calibri" pitchFamily="34" charset="0"/>
            </a:endParaRPr>
          </a:p>
          <a:p>
            <a:pPr>
              <a:buFontTx/>
              <a:buChar char="•"/>
            </a:pPr>
            <a:r>
              <a:rPr lang="en-US" sz="1600">
                <a:latin typeface="Calibri" pitchFamily="34" charset="0"/>
              </a:rPr>
              <a:t>Threat exacerbated by a mounting social crisis, with growing unemployment and a daunting challenge to provide for new jobs and income opportunities, especially for youth. </a:t>
            </a:r>
          </a:p>
          <a:p>
            <a:pPr>
              <a:buFontTx/>
              <a:buChar char="•"/>
            </a:pPr>
            <a:endParaRPr lang="en-US" sz="1600">
              <a:latin typeface="Calibri" pitchFamily="34" charset="0"/>
            </a:endParaRPr>
          </a:p>
          <a:p>
            <a:pPr>
              <a:buFontTx/>
              <a:buChar char="•"/>
            </a:pPr>
            <a:r>
              <a:rPr lang="en-US" sz="1600">
                <a:latin typeface="Calibri" pitchFamily="34" charset="0"/>
              </a:rPr>
              <a:t>This calls for bold action to find new pathways for creating prosperity, decent work and income within a resource-constrained world.</a:t>
            </a:r>
          </a:p>
          <a:p>
            <a:pPr>
              <a:buFontTx/>
              <a:buChar char="•"/>
            </a:pPr>
            <a:endParaRPr lang="en-US" sz="1600">
              <a:latin typeface="Calibri" pitchFamily="34" charset="0"/>
            </a:endParaRPr>
          </a:p>
        </p:txBody>
      </p:sp>
      <p:sp>
        <p:nvSpPr>
          <p:cNvPr id="16387" name="Title 5"/>
          <p:cNvSpPr>
            <a:spLocks/>
          </p:cNvSpPr>
          <p:nvPr/>
        </p:nvSpPr>
        <p:spPr bwMode="auto">
          <a:xfrm>
            <a:off x="1266825" y="465138"/>
            <a:ext cx="6999288" cy="973137"/>
          </a:xfrm>
          <a:prstGeom prst="rect">
            <a:avLst/>
          </a:prstGeom>
          <a:noFill/>
          <a:ln w="9525">
            <a:noFill/>
            <a:miter lim="800000"/>
            <a:headEnd/>
            <a:tailEnd/>
          </a:ln>
        </p:spPr>
        <p:txBody>
          <a:bodyPr anchor="ctr"/>
          <a:lstStyle/>
          <a:p>
            <a:pPr eaLnBrk="0" hangingPunct="0"/>
            <a:r>
              <a:rPr lang="en-ZA" sz="2800" b="1">
                <a:solidFill>
                  <a:srgbClr val="003300"/>
                </a:solidFill>
                <a:latin typeface="Calibri" pitchFamily="34" charset="0"/>
              </a:rPr>
              <a:t>Rationale:  </a:t>
            </a:r>
            <a:r>
              <a:rPr lang="en-US" sz="2800" b="1">
                <a:latin typeface="Calibri" pitchFamily="34" charset="0"/>
              </a:rPr>
              <a:t>Why is an Inclusive </a:t>
            </a:r>
          </a:p>
          <a:p>
            <a:pPr eaLnBrk="0" hangingPunct="0"/>
            <a:r>
              <a:rPr lang="en-US" sz="2800" b="1">
                <a:latin typeface="Calibri" pitchFamily="34" charset="0"/>
              </a:rPr>
              <a:t>Green Economy needed?</a:t>
            </a:r>
            <a:endParaRPr lang="en-ZA" sz="2800" b="1">
              <a:solidFill>
                <a:srgbClr val="003300"/>
              </a:solidFill>
              <a:latin typeface="Calibri" pitchFamily="34" charset="0"/>
            </a:endParaRPr>
          </a:p>
          <a:p>
            <a:pPr eaLnBrk="0" hangingPunct="0"/>
            <a:r>
              <a:rPr lang="en-ZA" sz="2000" b="1">
                <a:solidFill>
                  <a:srgbClr val="003300"/>
                </a:solidFill>
                <a:latin typeface="Georgia" pitchFamily="18" charset="0"/>
              </a:rPr>
              <a:t>	 </a:t>
            </a:r>
          </a:p>
        </p:txBody>
      </p:sp>
      <p:pic>
        <p:nvPicPr>
          <p:cNvPr id="16388" name="Picture 10" descr="unep_logo (Small)"/>
          <p:cNvPicPr>
            <a:picLocks noChangeAspect="1" noChangeArrowheads="1"/>
          </p:cNvPicPr>
          <p:nvPr/>
        </p:nvPicPr>
        <p:blipFill>
          <a:blip r:embed="rId4"/>
          <a:srcRect/>
          <a:stretch>
            <a:fillRect/>
          </a:stretch>
        </p:blipFill>
        <p:spPr bwMode="auto">
          <a:xfrm>
            <a:off x="228600" y="228600"/>
            <a:ext cx="590550" cy="685800"/>
          </a:xfrm>
          <a:prstGeom prst="rect">
            <a:avLst/>
          </a:prstGeom>
          <a:noFill/>
          <a:ln w="9525">
            <a:noFill/>
            <a:miter lim="800000"/>
            <a:headEnd/>
            <a:tailEnd/>
          </a:ln>
        </p:spPr>
      </p:pic>
      <p:sp>
        <p:nvSpPr>
          <p:cNvPr id="16389" name="Text Box 6"/>
          <p:cNvSpPr txBox="1">
            <a:spLocks noChangeArrowheads="1"/>
          </p:cNvSpPr>
          <p:nvPr/>
        </p:nvSpPr>
        <p:spPr bwMode="auto">
          <a:xfrm>
            <a:off x="4960938" y="4775200"/>
            <a:ext cx="3305175" cy="366713"/>
          </a:xfrm>
          <a:prstGeom prst="rect">
            <a:avLst/>
          </a:prstGeom>
          <a:noFill/>
          <a:ln w="9525">
            <a:noFill/>
            <a:miter lim="800000"/>
            <a:headEnd/>
            <a:tailEnd/>
          </a:ln>
        </p:spPr>
        <p:txBody>
          <a:bodyPr>
            <a:spAutoFit/>
          </a:bodyPr>
          <a:lstStyle/>
          <a:p>
            <a:pPr defTabSz="914400"/>
            <a:endParaRPr lang="en-US"/>
          </a:p>
        </p:txBody>
      </p:sp>
      <p:pic>
        <p:nvPicPr>
          <p:cNvPr id="16390" name="Picture 7" descr="South African solar water heaters"/>
          <p:cNvPicPr>
            <a:picLocks noChangeAspect="1" noChangeArrowheads="1"/>
          </p:cNvPicPr>
          <p:nvPr/>
        </p:nvPicPr>
        <p:blipFill>
          <a:blip r:embed="rId5"/>
          <a:srcRect/>
          <a:stretch>
            <a:fillRect/>
          </a:stretch>
        </p:blipFill>
        <p:spPr bwMode="auto">
          <a:xfrm>
            <a:off x="5362575" y="4473575"/>
            <a:ext cx="2741613"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8"/>
          <p:cNvPicPr>
            <a:picLocks noChangeAspect="1" noChangeArrowheads="1"/>
          </p:cNvPicPr>
          <p:nvPr/>
        </p:nvPicPr>
        <p:blipFill>
          <a:blip r:embed="rId2"/>
          <a:srcRect/>
          <a:stretch>
            <a:fillRect/>
          </a:stretch>
        </p:blipFill>
        <p:spPr bwMode="auto">
          <a:xfrm>
            <a:off x="0" y="4781550"/>
            <a:ext cx="4149725" cy="2076450"/>
          </a:xfrm>
          <a:prstGeom prst="rect">
            <a:avLst/>
          </a:prstGeom>
          <a:noFill/>
          <a:ln w="9525">
            <a:noFill/>
            <a:miter lim="800000"/>
            <a:headEnd/>
            <a:tailEnd/>
          </a:ln>
        </p:spPr>
      </p:pic>
      <p:pic>
        <p:nvPicPr>
          <p:cNvPr id="18434" name="Picture 7"/>
          <p:cNvPicPr>
            <a:picLocks noChangeAspect="1" noChangeArrowheads="1"/>
          </p:cNvPicPr>
          <p:nvPr/>
        </p:nvPicPr>
        <p:blipFill>
          <a:blip r:embed="rId3"/>
          <a:srcRect/>
          <a:stretch>
            <a:fillRect/>
          </a:stretch>
        </p:blipFill>
        <p:spPr bwMode="auto">
          <a:xfrm>
            <a:off x="2665413" y="1981200"/>
            <a:ext cx="4860925" cy="2819400"/>
          </a:xfrm>
          <a:prstGeom prst="rect">
            <a:avLst/>
          </a:prstGeom>
          <a:noFill/>
          <a:ln w="9525" algn="ctr">
            <a:noFill/>
            <a:miter lim="800000"/>
            <a:headEnd/>
            <a:tailEnd/>
          </a:ln>
        </p:spPr>
      </p:pic>
      <p:sp>
        <p:nvSpPr>
          <p:cNvPr id="18435" name="Rectangle 5"/>
          <p:cNvSpPr>
            <a:spLocks noChangeArrowheads="1"/>
          </p:cNvSpPr>
          <p:nvPr/>
        </p:nvSpPr>
        <p:spPr bwMode="auto">
          <a:xfrm>
            <a:off x="4713288" y="4800600"/>
            <a:ext cx="1735137" cy="228600"/>
          </a:xfrm>
          <a:prstGeom prst="rect">
            <a:avLst/>
          </a:prstGeom>
          <a:noFill/>
          <a:ln w="9525">
            <a:noFill/>
            <a:miter lim="800000"/>
            <a:headEnd/>
            <a:tailEnd/>
          </a:ln>
        </p:spPr>
        <p:txBody>
          <a:bodyPr wrap="none">
            <a:spAutoFit/>
          </a:bodyPr>
          <a:lstStyle/>
          <a:p>
            <a:pPr defTabSz="914400"/>
            <a:r>
              <a:rPr lang="en-MY" sz="900" i="1">
                <a:latin typeface="Franklin Gothic Book" pitchFamily="34" charset="0"/>
              </a:rPr>
              <a:t>Source</a:t>
            </a:r>
            <a:r>
              <a:rPr lang="en-MY" sz="900">
                <a:latin typeface="Franklin Gothic Book" pitchFamily="34" charset="0"/>
              </a:rPr>
              <a:t>: UNCTAD, LDC Report 2010</a:t>
            </a:r>
          </a:p>
        </p:txBody>
      </p:sp>
      <p:sp>
        <p:nvSpPr>
          <p:cNvPr id="18436" name="Rectangle 8"/>
          <p:cNvSpPr>
            <a:spLocks noChangeArrowheads="1"/>
          </p:cNvSpPr>
          <p:nvPr/>
        </p:nvSpPr>
        <p:spPr bwMode="auto">
          <a:xfrm>
            <a:off x="1547813" y="1050925"/>
            <a:ext cx="7291387" cy="641350"/>
          </a:xfrm>
          <a:prstGeom prst="rect">
            <a:avLst/>
          </a:prstGeom>
          <a:noFill/>
          <a:ln w="9525">
            <a:noFill/>
            <a:miter lim="800000"/>
            <a:headEnd/>
            <a:tailEnd/>
          </a:ln>
        </p:spPr>
        <p:txBody>
          <a:bodyPr>
            <a:spAutoFit/>
          </a:bodyPr>
          <a:lstStyle/>
          <a:p>
            <a:pPr defTabSz="914400">
              <a:buFont typeface="Wingdings" pitchFamily="2" charset="2"/>
              <a:buNone/>
            </a:pPr>
            <a:r>
              <a:rPr lang="en-MY">
                <a:latin typeface="Calibri" pitchFamily="34" charset="0"/>
              </a:rPr>
              <a:t>National savings in LDCs, adjusted for depletion of natural resources, declined since late 1990s and were almost zero in 2008.</a:t>
            </a:r>
            <a:endParaRPr lang="en-US">
              <a:latin typeface="Calibri" pitchFamily="34" charset="0"/>
            </a:endParaRPr>
          </a:p>
        </p:txBody>
      </p:sp>
      <p:sp>
        <p:nvSpPr>
          <p:cNvPr id="18437" name="Rectangle 10"/>
          <p:cNvSpPr>
            <a:spLocks noChangeArrowheads="1"/>
          </p:cNvSpPr>
          <p:nvPr/>
        </p:nvSpPr>
        <p:spPr bwMode="auto">
          <a:xfrm>
            <a:off x="4219575" y="5286375"/>
            <a:ext cx="4554538" cy="1190625"/>
          </a:xfrm>
          <a:prstGeom prst="rect">
            <a:avLst/>
          </a:prstGeom>
          <a:noFill/>
          <a:ln w="9525">
            <a:noFill/>
            <a:miter lim="800000"/>
            <a:headEnd/>
            <a:tailEnd/>
          </a:ln>
        </p:spPr>
        <p:txBody>
          <a:bodyPr>
            <a:spAutoFit/>
          </a:bodyPr>
          <a:lstStyle/>
          <a:p>
            <a:pPr defTabSz="914400">
              <a:buFont typeface="Wingdings" pitchFamily="2" charset="2"/>
              <a:buNone/>
            </a:pPr>
            <a:r>
              <a:rPr lang="en-US">
                <a:solidFill>
                  <a:srgbClr val="323022"/>
                </a:solidFill>
                <a:latin typeface="Calibri" pitchFamily="34" charset="0"/>
              </a:rPr>
              <a:t>UNEP research shows that a green economy would </a:t>
            </a:r>
            <a:r>
              <a:rPr lang="en-US" b="1">
                <a:solidFill>
                  <a:srgbClr val="323022"/>
                </a:solidFill>
                <a:latin typeface="Calibri" pitchFamily="34" charset="0"/>
              </a:rPr>
              <a:t>reduce global ecological footprint by over 20% in 2020 </a:t>
            </a:r>
            <a:r>
              <a:rPr lang="en-US">
                <a:solidFill>
                  <a:srgbClr val="323022"/>
                </a:solidFill>
                <a:latin typeface="Calibri" pitchFamily="34" charset="0"/>
              </a:rPr>
              <a:t>and by nearly 50%  in 2050, as compared to business as usual. </a:t>
            </a:r>
          </a:p>
        </p:txBody>
      </p:sp>
      <p:sp>
        <p:nvSpPr>
          <p:cNvPr id="18438" name="Title 5"/>
          <p:cNvSpPr>
            <a:spLocks/>
          </p:cNvSpPr>
          <p:nvPr/>
        </p:nvSpPr>
        <p:spPr bwMode="auto">
          <a:xfrm>
            <a:off x="1266825" y="609600"/>
            <a:ext cx="2952750" cy="381000"/>
          </a:xfrm>
          <a:prstGeom prst="rect">
            <a:avLst/>
          </a:prstGeom>
          <a:noFill/>
          <a:ln w="9525">
            <a:noFill/>
            <a:miter lim="800000"/>
            <a:headEnd/>
            <a:tailEnd/>
          </a:ln>
        </p:spPr>
        <p:txBody>
          <a:bodyPr anchor="ctr"/>
          <a:lstStyle/>
          <a:p>
            <a:pPr defTabSz="914400" eaLnBrk="0" hangingPunct="0"/>
            <a:r>
              <a:rPr lang="en-ZA" sz="2800" b="1">
                <a:solidFill>
                  <a:srgbClr val="003300"/>
                </a:solidFill>
                <a:latin typeface="Calibri" pitchFamily="34" charset="0"/>
              </a:rPr>
              <a:t>Key numbers</a:t>
            </a:r>
          </a:p>
        </p:txBody>
      </p:sp>
      <p:pic>
        <p:nvPicPr>
          <p:cNvPr id="18439" name="Picture 10" descr="unep_logo (Small)"/>
          <p:cNvPicPr>
            <a:picLocks noChangeAspect="1" noChangeArrowheads="1"/>
          </p:cNvPicPr>
          <p:nvPr/>
        </p:nvPicPr>
        <p:blipFill>
          <a:blip r:embed="rId4"/>
          <a:srcRect/>
          <a:stretch>
            <a:fillRect/>
          </a:stretch>
        </p:blipFill>
        <p:spPr bwMode="auto">
          <a:xfrm>
            <a:off x="228600" y="228600"/>
            <a:ext cx="59055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ChangeArrowheads="1"/>
          </p:cNvSpPr>
          <p:nvPr/>
        </p:nvSpPr>
        <p:spPr bwMode="auto">
          <a:xfrm>
            <a:off x="4713288" y="4800600"/>
            <a:ext cx="1735137" cy="228600"/>
          </a:xfrm>
          <a:prstGeom prst="rect">
            <a:avLst/>
          </a:prstGeom>
          <a:noFill/>
          <a:ln w="9525">
            <a:noFill/>
            <a:miter lim="800000"/>
            <a:headEnd/>
            <a:tailEnd/>
          </a:ln>
        </p:spPr>
        <p:txBody>
          <a:bodyPr wrap="none">
            <a:spAutoFit/>
          </a:bodyPr>
          <a:lstStyle/>
          <a:p>
            <a:pPr defTabSz="914400"/>
            <a:r>
              <a:rPr lang="en-MY" sz="900" i="1">
                <a:latin typeface="Franklin Gothic Book" pitchFamily="34" charset="0"/>
              </a:rPr>
              <a:t>Source</a:t>
            </a:r>
            <a:r>
              <a:rPr lang="en-MY" sz="900">
                <a:latin typeface="Franklin Gothic Book" pitchFamily="34" charset="0"/>
              </a:rPr>
              <a:t>: UNCTAD, LDC Report 2010</a:t>
            </a:r>
          </a:p>
        </p:txBody>
      </p:sp>
      <p:sp>
        <p:nvSpPr>
          <p:cNvPr id="19458" name="Rectangle 8"/>
          <p:cNvSpPr>
            <a:spLocks noChangeArrowheads="1"/>
          </p:cNvSpPr>
          <p:nvPr/>
        </p:nvSpPr>
        <p:spPr bwMode="auto">
          <a:xfrm>
            <a:off x="1266825" y="1141413"/>
            <a:ext cx="7572375" cy="396875"/>
          </a:xfrm>
          <a:prstGeom prst="rect">
            <a:avLst/>
          </a:prstGeom>
          <a:noFill/>
          <a:ln w="9525">
            <a:noFill/>
            <a:miter lim="800000"/>
            <a:headEnd/>
            <a:tailEnd/>
          </a:ln>
        </p:spPr>
        <p:txBody>
          <a:bodyPr>
            <a:spAutoFit/>
          </a:bodyPr>
          <a:lstStyle/>
          <a:p>
            <a:pPr defTabSz="914400">
              <a:buFont typeface="Wingdings" pitchFamily="2" charset="2"/>
              <a:buNone/>
            </a:pPr>
            <a:r>
              <a:rPr lang="en-US" sz="2000">
                <a:latin typeface="Calibri" pitchFamily="34" charset="0"/>
              </a:rPr>
              <a:t>The </a:t>
            </a:r>
            <a:r>
              <a:rPr lang="en-US" sz="2000" i="1">
                <a:latin typeface="Calibri" pitchFamily="34" charset="0"/>
              </a:rPr>
              <a:t>Inclusive Wealth Report 2012</a:t>
            </a:r>
            <a:r>
              <a:rPr lang="en-US" sz="2000">
                <a:latin typeface="Calibri" pitchFamily="34" charset="0"/>
              </a:rPr>
              <a:t> takes account of natural capital.  </a:t>
            </a:r>
          </a:p>
        </p:txBody>
      </p:sp>
      <p:sp>
        <p:nvSpPr>
          <p:cNvPr id="19459" name="Rectangle 10"/>
          <p:cNvSpPr>
            <a:spLocks noChangeArrowheads="1"/>
          </p:cNvSpPr>
          <p:nvPr/>
        </p:nvSpPr>
        <p:spPr bwMode="auto">
          <a:xfrm>
            <a:off x="1547813" y="5286375"/>
            <a:ext cx="7226300" cy="336550"/>
          </a:xfrm>
          <a:prstGeom prst="rect">
            <a:avLst/>
          </a:prstGeom>
          <a:noFill/>
          <a:ln w="9525">
            <a:noFill/>
            <a:miter lim="800000"/>
            <a:headEnd/>
            <a:tailEnd/>
          </a:ln>
        </p:spPr>
        <p:txBody>
          <a:bodyPr>
            <a:spAutoFit/>
          </a:bodyPr>
          <a:lstStyle/>
          <a:p>
            <a:pPr defTabSz="914400">
              <a:buFont typeface="Wingdings" pitchFamily="2" charset="2"/>
              <a:buNone/>
            </a:pPr>
            <a:r>
              <a:rPr lang="en-US" sz="1600">
                <a:solidFill>
                  <a:srgbClr val="323022"/>
                </a:solidFill>
                <a:latin typeface="Franklin Gothic Book" pitchFamily="34" charset="0"/>
              </a:rPr>
              <a:t> </a:t>
            </a:r>
          </a:p>
        </p:txBody>
      </p:sp>
      <p:sp>
        <p:nvSpPr>
          <p:cNvPr id="19460" name="Title 5"/>
          <p:cNvSpPr>
            <a:spLocks/>
          </p:cNvSpPr>
          <p:nvPr/>
        </p:nvSpPr>
        <p:spPr bwMode="auto">
          <a:xfrm>
            <a:off x="1266825" y="609600"/>
            <a:ext cx="2952750" cy="381000"/>
          </a:xfrm>
          <a:prstGeom prst="rect">
            <a:avLst/>
          </a:prstGeom>
          <a:noFill/>
          <a:ln w="9525">
            <a:noFill/>
            <a:miter lim="800000"/>
            <a:headEnd/>
            <a:tailEnd/>
          </a:ln>
        </p:spPr>
        <p:txBody>
          <a:bodyPr anchor="ctr"/>
          <a:lstStyle/>
          <a:p>
            <a:pPr defTabSz="914400" eaLnBrk="0" hangingPunct="0"/>
            <a:r>
              <a:rPr lang="en-ZA" sz="2800" b="1">
                <a:solidFill>
                  <a:srgbClr val="003300"/>
                </a:solidFill>
                <a:latin typeface="Georgia" pitchFamily="18" charset="0"/>
              </a:rPr>
              <a:t>Key numbers</a:t>
            </a:r>
          </a:p>
        </p:txBody>
      </p:sp>
      <p:pic>
        <p:nvPicPr>
          <p:cNvPr id="19461" name="Picture 10" descr="unep_logo (Small)"/>
          <p:cNvPicPr>
            <a:picLocks noChangeAspect="1" noChangeArrowheads="1"/>
          </p:cNvPicPr>
          <p:nvPr/>
        </p:nvPicPr>
        <p:blipFill>
          <a:blip r:embed="rId3"/>
          <a:srcRect/>
          <a:stretch>
            <a:fillRect/>
          </a:stretch>
        </p:blipFill>
        <p:spPr bwMode="auto">
          <a:xfrm>
            <a:off x="228600" y="228600"/>
            <a:ext cx="590550" cy="685800"/>
          </a:xfrm>
          <a:prstGeom prst="rect">
            <a:avLst/>
          </a:prstGeom>
          <a:noFill/>
          <a:ln w="9525">
            <a:noFill/>
            <a:miter lim="800000"/>
            <a:headEnd/>
            <a:tailEnd/>
          </a:ln>
        </p:spPr>
      </p:pic>
      <p:pic>
        <p:nvPicPr>
          <p:cNvPr id="19462" name="Picture 9" descr="IWR_image004"/>
          <p:cNvPicPr>
            <a:picLocks noChangeAspect="1" noChangeArrowheads="1"/>
          </p:cNvPicPr>
          <p:nvPr/>
        </p:nvPicPr>
        <p:blipFill>
          <a:blip r:embed="rId4"/>
          <a:srcRect/>
          <a:stretch>
            <a:fillRect/>
          </a:stretch>
        </p:blipFill>
        <p:spPr bwMode="auto">
          <a:xfrm>
            <a:off x="614363" y="1843088"/>
            <a:ext cx="7840662"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
          <p:cNvPicPr>
            <a:picLocks noChangeAspect="1" noChangeArrowheads="1"/>
          </p:cNvPicPr>
          <p:nvPr/>
        </p:nvPicPr>
        <p:blipFill>
          <a:blip r:embed="rId2"/>
          <a:srcRect/>
          <a:stretch>
            <a:fillRect/>
          </a:stretch>
        </p:blipFill>
        <p:spPr bwMode="auto">
          <a:xfrm>
            <a:off x="0" y="4781550"/>
            <a:ext cx="4149725" cy="2076450"/>
          </a:xfrm>
          <a:prstGeom prst="rect">
            <a:avLst/>
          </a:prstGeom>
          <a:noFill/>
          <a:ln w="9525">
            <a:noFill/>
            <a:miter lim="800000"/>
            <a:headEnd/>
            <a:tailEnd/>
          </a:ln>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303F0AC8-39DE-4844-8699-ED39DCA42BC5}" type="slidenum">
              <a:rPr lang="en-US" sz="1200">
                <a:solidFill>
                  <a:schemeClr val="tx1">
                    <a:tint val="75000"/>
                  </a:schemeClr>
                </a:solidFill>
                <a:latin typeface="+mn-lt"/>
                <a:cs typeface="+mn-cs"/>
              </a:rPr>
              <a:pPr algn="r" defTabSz="914400" fontAlgn="auto">
                <a:spcBef>
                  <a:spcPts val="0"/>
                </a:spcBef>
                <a:spcAft>
                  <a:spcPts val="0"/>
                </a:spcAft>
                <a:defRPr/>
              </a:pPr>
              <a:t>5</a:t>
            </a:fld>
            <a:endParaRPr lang="en-US" sz="1200" dirty="0">
              <a:solidFill>
                <a:schemeClr val="tx1">
                  <a:tint val="75000"/>
                </a:schemeClr>
              </a:solidFill>
              <a:latin typeface="+mn-lt"/>
              <a:cs typeface="+mn-cs"/>
            </a:endParaRPr>
          </a:p>
        </p:txBody>
      </p:sp>
      <p:sp>
        <p:nvSpPr>
          <p:cNvPr id="21507" name="Title 5"/>
          <p:cNvSpPr>
            <a:spLocks/>
          </p:cNvSpPr>
          <p:nvPr/>
        </p:nvSpPr>
        <p:spPr bwMode="auto">
          <a:xfrm>
            <a:off x="1266825" y="609600"/>
            <a:ext cx="7083425" cy="457200"/>
          </a:xfrm>
          <a:prstGeom prst="rect">
            <a:avLst/>
          </a:prstGeom>
          <a:noFill/>
          <a:ln w="9525">
            <a:noFill/>
            <a:miter lim="800000"/>
            <a:headEnd/>
            <a:tailEnd/>
          </a:ln>
        </p:spPr>
        <p:txBody>
          <a:bodyPr anchor="ctr"/>
          <a:lstStyle/>
          <a:p>
            <a:pPr defTabSz="914400" eaLnBrk="0" hangingPunct="0"/>
            <a:r>
              <a:rPr lang="en-ZA" sz="2800" b="1">
                <a:solidFill>
                  <a:srgbClr val="003300"/>
                </a:solidFill>
                <a:latin typeface="Calibri" pitchFamily="34" charset="0"/>
              </a:rPr>
              <a:t>Green economy:  What leaders are saying…</a:t>
            </a:r>
          </a:p>
        </p:txBody>
      </p:sp>
      <p:pic>
        <p:nvPicPr>
          <p:cNvPr id="21508" name="Picture 12" descr="unep_logo (Small)"/>
          <p:cNvPicPr>
            <a:picLocks noChangeAspect="1" noChangeArrowheads="1"/>
          </p:cNvPicPr>
          <p:nvPr/>
        </p:nvPicPr>
        <p:blipFill>
          <a:blip r:embed="rId3"/>
          <a:srcRect/>
          <a:stretch>
            <a:fillRect/>
          </a:stretch>
        </p:blipFill>
        <p:spPr bwMode="auto">
          <a:xfrm>
            <a:off x="228600" y="228600"/>
            <a:ext cx="590550" cy="685800"/>
          </a:xfrm>
          <a:prstGeom prst="rect">
            <a:avLst/>
          </a:prstGeom>
          <a:noFill/>
          <a:ln w="9525">
            <a:noFill/>
            <a:miter lim="800000"/>
            <a:headEnd/>
            <a:tailEnd/>
          </a:ln>
        </p:spPr>
      </p:pic>
      <p:sp>
        <p:nvSpPr>
          <p:cNvPr id="21509" name="Rectangle 15"/>
          <p:cNvSpPr>
            <a:spLocks noChangeArrowheads="1"/>
          </p:cNvSpPr>
          <p:nvPr/>
        </p:nvSpPr>
        <p:spPr bwMode="auto">
          <a:xfrm>
            <a:off x="819150" y="2474913"/>
            <a:ext cx="8113713" cy="942975"/>
          </a:xfrm>
          <a:prstGeom prst="rect">
            <a:avLst/>
          </a:prstGeom>
          <a:noFill/>
          <a:ln w="9525">
            <a:noFill/>
            <a:miter lim="800000"/>
            <a:headEnd/>
            <a:tailEnd/>
          </a:ln>
        </p:spPr>
        <p:txBody>
          <a:bodyPr>
            <a:spAutoFit/>
          </a:bodyPr>
          <a:lstStyle/>
          <a:p>
            <a:pPr defTabSz="914400"/>
            <a:r>
              <a:rPr lang="en-US" sz="1400" i="1">
                <a:solidFill>
                  <a:schemeClr val="accent1"/>
                </a:solidFill>
                <a:latin typeface="Calibri" pitchFamily="34" charset="0"/>
              </a:rPr>
              <a:t>“</a:t>
            </a:r>
            <a:r>
              <a:rPr lang="en-US" sz="1400">
                <a:solidFill>
                  <a:schemeClr val="accent1"/>
                </a:solidFill>
                <a:latin typeface="Calibri" pitchFamily="34" charset="0"/>
              </a:rPr>
              <a:t>To promote sustainable development, we should explore effective models for a green economy…In the course of growing a green economy, we should create more jobs, alleviate poverty and improve living standards, develop green technologies and create new models of technology transfer.</a:t>
            </a:r>
            <a:r>
              <a:rPr lang="en-US" sz="1400" i="1">
                <a:solidFill>
                  <a:schemeClr val="accent1"/>
                </a:solidFill>
                <a:latin typeface="Calibri" pitchFamily="34" charset="0"/>
              </a:rPr>
              <a:t>”</a:t>
            </a:r>
            <a:endParaRPr lang="en-US" sz="1400">
              <a:solidFill>
                <a:schemeClr val="accent1"/>
              </a:solidFill>
              <a:latin typeface="Calibri" pitchFamily="34" charset="0"/>
            </a:endParaRPr>
          </a:p>
          <a:p>
            <a:pPr defTabSz="914400"/>
            <a:r>
              <a:rPr lang="en-US" sz="1400">
                <a:solidFill>
                  <a:schemeClr val="accent1"/>
                </a:solidFill>
                <a:latin typeface="Calibri" pitchFamily="34" charset="0"/>
              </a:rPr>
              <a:t>	H.E. Wen Jiabao, Premier of China, 20 June 2012</a:t>
            </a:r>
          </a:p>
        </p:txBody>
      </p:sp>
      <p:sp>
        <p:nvSpPr>
          <p:cNvPr id="21510" name="Text Box 10"/>
          <p:cNvSpPr txBox="1">
            <a:spLocks noChangeArrowheads="1"/>
          </p:cNvSpPr>
          <p:nvPr/>
        </p:nvSpPr>
        <p:spPr bwMode="auto">
          <a:xfrm>
            <a:off x="1454150" y="1604963"/>
            <a:ext cx="6161088" cy="366712"/>
          </a:xfrm>
          <a:prstGeom prst="rect">
            <a:avLst/>
          </a:prstGeom>
          <a:noFill/>
          <a:ln w="9525">
            <a:noFill/>
            <a:miter lim="800000"/>
            <a:headEnd/>
            <a:tailEnd/>
          </a:ln>
        </p:spPr>
        <p:txBody>
          <a:bodyPr>
            <a:spAutoFit/>
          </a:bodyPr>
          <a:lstStyle/>
          <a:p>
            <a:pPr defTabSz="914400"/>
            <a:endParaRPr lang="en-US"/>
          </a:p>
        </p:txBody>
      </p:sp>
      <p:sp>
        <p:nvSpPr>
          <p:cNvPr id="21511" name="Rectangle 12"/>
          <p:cNvSpPr>
            <a:spLocks noChangeArrowheads="1"/>
          </p:cNvSpPr>
          <p:nvPr/>
        </p:nvSpPr>
        <p:spPr bwMode="auto">
          <a:xfrm>
            <a:off x="819150" y="1536700"/>
            <a:ext cx="7531100" cy="730250"/>
          </a:xfrm>
          <a:prstGeom prst="rect">
            <a:avLst/>
          </a:prstGeom>
          <a:noFill/>
          <a:ln w="9525">
            <a:noFill/>
            <a:miter lim="800000"/>
            <a:headEnd/>
            <a:tailEnd/>
          </a:ln>
        </p:spPr>
        <p:txBody>
          <a:bodyPr anchor="ctr">
            <a:spAutoFit/>
          </a:bodyPr>
          <a:lstStyle/>
          <a:p>
            <a:r>
              <a:rPr lang="en-US" sz="1400" i="1">
                <a:solidFill>
                  <a:schemeClr val="accent2"/>
                </a:solidFill>
                <a:latin typeface="Calibri" pitchFamily="34" charset="0"/>
              </a:rPr>
              <a:t>“</a:t>
            </a:r>
            <a:r>
              <a:rPr lang="fr-FR" sz="1400">
                <a:solidFill>
                  <a:schemeClr val="accent2"/>
                </a:solidFill>
                <a:latin typeface="Calibri" pitchFamily="34" charset="0"/>
              </a:rPr>
              <a:t>Sustainability and the green economy offer compelling opportunities to promote jobs, growth, innovation and long-term stability. The future we want can be ours – if we act now.” </a:t>
            </a:r>
          </a:p>
          <a:p>
            <a:r>
              <a:rPr lang="fr-FR" sz="1400">
                <a:solidFill>
                  <a:schemeClr val="accent2"/>
                </a:solidFill>
                <a:latin typeface="Calibri" pitchFamily="34" charset="0"/>
              </a:rPr>
              <a:t>	           UN Secretary General Ban Ki-moon, 25 September 2012 </a:t>
            </a:r>
          </a:p>
        </p:txBody>
      </p:sp>
      <p:sp>
        <p:nvSpPr>
          <p:cNvPr id="21512" name="Text Box 16"/>
          <p:cNvSpPr txBox="1">
            <a:spLocks noChangeArrowheads="1"/>
          </p:cNvSpPr>
          <p:nvPr/>
        </p:nvSpPr>
        <p:spPr bwMode="auto">
          <a:xfrm>
            <a:off x="819150" y="3625850"/>
            <a:ext cx="7867650" cy="1368425"/>
          </a:xfrm>
          <a:prstGeom prst="rect">
            <a:avLst/>
          </a:prstGeom>
          <a:noFill/>
          <a:ln w="9525">
            <a:noFill/>
            <a:miter lim="800000"/>
            <a:headEnd/>
            <a:tailEnd/>
          </a:ln>
        </p:spPr>
        <p:txBody>
          <a:bodyPr>
            <a:spAutoFit/>
          </a:bodyPr>
          <a:lstStyle/>
          <a:p>
            <a:pPr defTabSz="914400"/>
            <a:r>
              <a:rPr lang="en-US" sz="1400">
                <a:solidFill>
                  <a:schemeClr val="accent2"/>
                </a:solidFill>
                <a:latin typeface="Calibri" pitchFamily="34" charset="0"/>
              </a:rPr>
              <a:t>A growth model that improves resource efficiency and mitigates climate change also generates a number of reinforcing benefits including accelerated job creation, healthier populations, expanded access to secure energy supplies and sustained global economic growth.</a:t>
            </a:r>
          </a:p>
          <a:p>
            <a:pPr defTabSz="914400"/>
            <a:r>
              <a:rPr lang="en-US" sz="1400">
                <a:solidFill>
                  <a:schemeClr val="accent2"/>
                </a:solidFill>
                <a:latin typeface="Calibri" pitchFamily="34" charset="0"/>
              </a:rPr>
              <a:t>As the President of Mexico, I have strongly endorsed green growth as the model for my country’s long-term development.</a:t>
            </a:r>
          </a:p>
          <a:p>
            <a:pPr defTabSz="914400"/>
            <a:r>
              <a:rPr lang="en-US" sz="1400">
                <a:solidFill>
                  <a:schemeClr val="accent2"/>
                </a:solidFill>
                <a:latin typeface="Calibri" pitchFamily="34" charset="0"/>
              </a:rPr>
              <a:t>	H.E. Felipe Calderon, Former President of Mexico, 18 June 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p:cNvSpPr>
          <p:nvPr/>
        </p:nvSpPr>
        <p:spPr bwMode="auto">
          <a:xfrm>
            <a:off x="984250" y="533400"/>
            <a:ext cx="7188200" cy="533400"/>
          </a:xfrm>
          <a:prstGeom prst="rect">
            <a:avLst/>
          </a:prstGeom>
          <a:noFill/>
          <a:ln w="9525">
            <a:noFill/>
            <a:miter lim="800000"/>
            <a:headEnd/>
            <a:tailEnd/>
          </a:ln>
        </p:spPr>
        <p:txBody>
          <a:bodyPr anchor="ctr"/>
          <a:lstStyle/>
          <a:p>
            <a:pPr defTabSz="914400" eaLnBrk="0" hangingPunct="0"/>
            <a:r>
              <a:rPr lang="en-ZA" sz="2800" b="1">
                <a:solidFill>
                  <a:srgbClr val="003300"/>
                </a:solidFill>
                <a:latin typeface="Calibri" pitchFamily="34" charset="0"/>
              </a:rPr>
              <a:t>Green economy:  What leaders are saying…</a:t>
            </a:r>
          </a:p>
        </p:txBody>
      </p:sp>
      <p:pic>
        <p:nvPicPr>
          <p:cNvPr id="22530" name="Picture 5" descr="unep_logo (Small)"/>
          <p:cNvPicPr>
            <a:picLocks noChangeAspect="1" noChangeArrowheads="1"/>
          </p:cNvPicPr>
          <p:nvPr/>
        </p:nvPicPr>
        <p:blipFill>
          <a:blip r:embed="rId2"/>
          <a:srcRect/>
          <a:stretch>
            <a:fillRect/>
          </a:stretch>
        </p:blipFill>
        <p:spPr bwMode="auto">
          <a:xfrm>
            <a:off x="228600" y="228600"/>
            <a:ext cx="590550" cy="685800"/>
          </a:xfrm>
          <a:prstGeom prst="rect">
            <a:avLst/>
          </a:prstGeom>
          <a:noFill/>
          <a:ln w="9525">
            <a:noFill/>
            <a:miter lim="800000"/>
            <a:headEnd/>
            <a:tailEnd/>
          </a:ln>
        </p:spPr>
      </p:pic>
      <p:sp>
        <p:nvSpPr>
          <p:cNvPr id="22531" name="Rectangle 9"/>
          <p:cNvSpPr>
            <a:spLocks noChangeArrowheads="1"/>
          </p:cNvSpPr>
          <p:nvPr/>
        </p:nvSpPr>
        <p:spPr bwMode="auto">
          <a:xfrm>
            <a:off x="620713" y="2603500"/>
            <a:ext cx="7551737" cy="730250"/>
          </a:xfrm>
          <a:prstGeom prst="rect">
            <a:avLst/>
          </a:prstGeom>
          <a:noFill/>
          <a:ln w="9525">
            <a:noFill/>
            <a:miter lim="800000"/>
            <a:headEnd/>
            <a:tailEnd/>
          </a:ln>
        </p:spPr>
        <p:txBody>
          <a:bodyPr>
            <a:spAutoFit/>
          </a:bodyPr>
          <a:lstStyle/>
          <a:p>
            <a:pPr defTabSz="914400"/>
            <a:r>
              <a:rPr lang="en-US" sz="1400">
                <a:solidFill>
                  <a:schemeClr val="accent1"/>
                </a:solidFill>
                <a:latin typeface="Calibri" pitchFamily="34" charset="0"/>
              </a:rPr>
              <a:t>“We have spoken a great deal about using cleaner sources of energy. Today we reaffirm that commitment and determination to move towards a low-carbon economy.”</a:t>
            </a:r>
          </a:p>
          <a:p>
            <a:pPr defTabSz="914400"/>
            <a:r>
              <a:rPr lang="en-US" sz="1400">
                <a:solidFill>
                  <a:schemeClr val="accent1"/>
                </a:solidFill>
                <a:latin typeface="Calibri" pitchFamily="34" charset="0"/>
              </a:rPr>
              <a:t>	H.E. Jacob Zuma, President of South Africa, 5 December 2011</a:t>
            </a:r>
          </a:p>
        </p:txBody>
      </p:sp>
      <p:pic>
        <p:nvPicPr>
          <p:cNvPr id="22532" name="Picture 12"/>
          <p:cNvPicPr>
            <a:picLocks noChangeAspect="1" noChangeArrowheads="1"/>
          </p:cNvPicPr>
          <p:nvPr/>
        </p:nvPicPr>
        <p:blipFill>
          <a:blip r:embed="rId3"/>
          <a:srcRect/>
          <a:stretch>
            <a:fillRect/>
          </a:stretch>
        </p:blipFill>
        <p:spPr bwMode="auto">
          <a:xfrm>
            <a:off x="0" y="4781550"/>
            <a:ext cx="4149725" cy="2076450"/>
          </a:xfrm>
          <a:prstGeom prst="rect">
            <a:avLst/>
          </a:prstGeom>
          <a:noFill/>
          <a:ln w="9525">
            <a:noFill/>
            <a:miter lim="800000"/>
            <a:headEnd/>
            <a:tailEnd/>
          </a:ln>
        </p:spPr>
      </p:pic>
      <p:sp>
        <p:nvSpPr>
          <p:cNvPr id="22533" name="Rectangle 8"/>
          <p:cNvSpPr>
            <a:spLocks noChangeArrowheads="1"/>
          </p:cNvSpPr>
          <p:nvPr/>
        </p:nvSpPr>
        <p:spPr bwMode="auto">
          <a:xfrm>
            <a:off x="4149725" y="5246688"/>
            <a:ext cx="3530600" cy="366712"/>
          </a:xfrm>
          <a:prstGeom prst="rect">
            <a:avLst/>
          </a:prstGeom>
          <a:noFill/>
          <a:ln w="9525">
            <a:noFill/>
            <a:miter lim="800000"/>
            <a:headEnd/>
            <a:tailEnd/>
          </a:ln>
        </p:spPr>
        <p:txBody>
          <a:bodyPr anchor="ctr">
            <a:spAutoFit/>
          </a:bodyPr>
          <a:lstStyle/>
          <a:p>
            <a:endParaRPr lang="en-US"/>
          </a:p>
        </p:txBody>
      </p:sp>
      <p:sp>
        <p:nvSpPr>
          <p:cNvPr id="22534" name="Rectangle 9"/>
          <p:cNvSpPr>
            <a:spLocks noChangeArrowheads="1"/>
          </p:cNvSpPr>
          <p:nvPr/>
        </p:nvSpPr>
        <p:spPr bwMode="auto">
          <a:xfrm>
            <a:off x="620713" y="3582988"/>
            <a:ext cx="8113712" cy="1155700"/>
          </a:xfrm>
          <a:prstGeom prst="rect">
            <a:avLst/>
          </a:prstGeom>
          <a:noFill/>
          <a:ln w="9525">
            <a:noFill/>
            <a:miter lim="800000"/>
            <a:headEnd/>
            <a:tailEnd/>
          </a:ln>
        </p:spPr>
        <p:txBody>
          <a:bodyPr>
            <a:spAutoFit/>
          </a:bodyPr>
          <a:lstStyle/>
          <a:p>
            <a:pPr defTabSz="914400"/>
            <a:r>
              <a:rPr lang="en-US" sz="1400">
                <a:solidFill>
                  <a:schemeClr val="accent2"/>
                </a:solidFill>
                <a:latin typeface="Calibri" pitchFamily="34" charset="0"/>
              </a:rPr>
              <a:t>What is critical for Barbados and other small island developing states is that the green economy debate recognizes our structural vulnerabilities, offers a model to assist us in further realizing our sustainable development aspirations and creates the institutional platform that enables us to participate in innovative partnerships to help save the planet.”  </a:t>
            </a:r>
          </a:p>
          <a:p>
            <a:pPr defTabSz="914400"/>
            <a:r>
              <a:rPr lang="en-US" sz="1400">
                <a:solidFill>
                  <a:schemeClr val="accent2"/>
                </a:solidFill>
                <a:latin typeface="Calibri" pitchFamily="34" charset="0"/>
              </a:rPr>
              <a:t>	H.E. Freundel Stuart , Prime Minister of Barbados, 28 March 2012</a:t>
            </a:r>
          </a:p>
        </p:txBody>
      </p:sp>
      <p:pic>
        <p:nvPicPr>
          <p:cNvPr id="22535" name="Picture 10" descr="pmunep"/>
          <p:cNvPicPr>
            <a:picLocks noChangeAspect="1" noChangeArrowheads="1"/>
          </p:cNvPicPr>
          <p:nvPr/>
        </p:nvPicPr>
        <p:blipFill>
          <a:blip r:embed="rId4"/>
          <a:srcRect/>
          <a:stretch>
            <a:fillRect/>
          </a:stretch>
        </p:blipFill>
        <p:spPr bwMode="auto">
          <a:xfrm>
            <a:off x="5045075" y="4781550"/>
            <a:ext cx="2635250" cy="1831975"/>
          </a:xfrm>
          <a:prstGeom prst="rect">
            <a:avLst/>
          </a:prstGeom>
          <a:noFill/>
          <a:ln w="9525">
            <a:noFill/>
            <a:miter lim="800000"/>
            <a:headEnd/>
            <a:tailEnd/>
          </a:ln>
        </p:spPr>
      </p:pic>
      <p:sp>
        <p:nvSpPr>
          <p:cNvPr id="22536" name="Rectangle 20"/>
          <p:cNvSpPr>
            <a:spLocks noChangeArrowheads="1"/>
          </p:cNvSpPr>
          <p:nvPr/>
        </p:nvSpPr>
        <p:spPr bwMode="auto">
          <a:xfrm>
            <a:off x="819150" y="1182688"/>
            <a:ext cx="7353300" cy="1155700"/>
          </a:xfrm>
          <a:prstGeom prst="rect">
            <a:avLst/>
          </a:prstGeom>
          <a:noFill/>
          <a:ln w="9525">
            <a:noFill/>
            <a:miter lim="800000"/>
            <a:headEnd/>
            <a:tailEnd/>
          </a:ln>
        </p:spPr>
        <p:txBody>
          <a:bodyPr>
            <a:spAutoFit/>
          </a:bodyPr>
          <a:lstStyle/>
          <a:p>
            <a:pPr defTabSz="914400"/>
            <a:r>
              <a:rPr lang="en-US" sz="1400">
                <a:solidFill>
                  <a:schemeClr val="accent2"/>
                </a:solidFill>
                <a:latin typeface="Calibri" pitchFamily="34" charset="0"/>
              </a:rPr>
              <a:t>“Indeed, there are a variety of effective tools that we can use to promote sustainable growth with equity. We can use policy measures.  Governments can pass laws and regulations that would place sustainability at the heart of social activities; and also incentivise and reward activities that reinforce sustainability.”</a:t>
            </a:r>
          </a:p>
          <a:p>
            <a:pPr defTabSz="914400"/>
            <a:r>
              <a:rPr lang="en-US" sz="1400">
                <a:solidFill>
                  <a:schemeClr val="accent2"/>
                </a:solidFill>
                <a:latin typeface="Calibri" pitchFamily="34" charset="0"/>
              </a:rPr>
              <a:t>	H.E. Susilo Bambang Yuhoyono President of Indonesia, 13 June 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1676400" y="274638"/>
            <a:ext cx="7315200" cy="868362"/>
          </a:xfrm>
        </p:spPr>
        <p:txBody>
          <a:bodyPr/>
          <a:lstStyle/>
          <a:p>
            <a:r>
              <a:rPr lang="en-US" sz="2800" b="1" smtClean="0">
                <a:solidFill>
                  <a:srgbClr val="003300"/>
                </a:solidFill>
              </a:rPr>
              <a:t>Rio+20 Outcomes on Green Economy</a:t>
            </a:r>
          </a:p>
        </p:txBody>
      </p:sp>
      <p:pic>
        <p:nvPicPr>
          <p:cNvPr id="23554" name="Picture 10" descr="unep_logo (Small)"/>
          <p:cNvPicPr>
            <a:picLocks noChangeAspect="1" noChangeArrowheads="1"/>
          </p:cNvPicPr>
          <p:nvPr/>
        </p:nvPicPr>
        <p:blipFill>
          <a:blip r:embed="rId2"/>
          <a:srcRect/>
          <a:stretch>
            <a:fillRect/>
          </a:stretch>
        </p:blipFill>
        <p:spPr bwMode="auto">
          <a:xfrm>
            <a:off x="247650" y="228600"/>
            <a:ext cx="639763" cy="685800"/>
          </a:xfrm>
          <a:prstGeom prst="rect">
            <a:avLst/>
          </a:prstGeom>
          <a:noFill/>
          <a:ln w="9525">
            <a:noFill/>
            <a:miter lim="800000"/>
            <a:headEnd/>
            <a:tailEnd/>
          </a:ln>
        </p:spPr>
      </p:pic>
      <p:pic>
        <p:nvPicPr>
          <p:cNvPr id="23555" name="Picture 7"/>
          <p:cNvPicPr>
            <a:picLocks noChangeAspect="1" noChangeArrowheads="1"/>
          </p:cNvPicPr>
          <p:nvPr/>
        </p:nvPicPr>
        <p:blipFill>
          <a:blip r:embed="rId3"/>
          <a:srcRect/>
          <a:stretch>
            <a:fillRect/>
          </a:stretch>
        </p:blipFill>
        <p:spPr bwMode="auto">
          <a:xfrm>
            <a:off x="0" y="5256213"/>
            <a:ext cx="3200400" cy="1601787"/>
          </a:xfrm>
          <a:prstGeom prst="rect">
            <a:avLst/>
          </a:prstGeom>
          <a:noFill/>
          <a:ln w="9525">
            <a:noFill/>
            <a:miter lim="800000"/>
            <a:headEnd/>
            <a:tailEnd/>
          </a:ln>
        </p:spPr>
      </p:pic>
      <p:sp>
        <p:nvSpPr>
          <p:cNvPr id="23556" name="Content Placeholder 2"/>
          <p:cNvSpPr>
            <a:spLocks noGrp="1"/>
          </p:cNvSpPr>
          <p:nvPr>
            <p:ph sz="half" idx="4294967295"/>
          </p:nvPr>
        </p:nvSpPr>
        <p:spPr>
          <a:xfrm>
            <a:off x="304800" y="1404938"/>
            <a:ext cx="8610600" cy="4733925"/>
          </a:xfrm>
        </p:spPr>
        <p:txBody>
          <a:bodyPr/>
          <a:lstStyle/>
          <a:p>
            <a:r>
              <a:rPr lang="en-US" sz="2000" i="1" smtClean="0"/>
              <a:t>“</a:t>
            </a:r>
            <a:r>
              <a:rPr lang="en-US" sz="1800" i="1" smtClean="0"/>
              <a:t>We consider </a:t>
            </a:r>
            <a:r>
              <a:rPr lang="en-US" sz="1800" b="1" i="1" smtClean="0"/>
              <a:t>green economy</a:t>
            </a:r>
            <a:r>
              <a:rPr lang="en-US" sz="1800" i="1" smtClean="0"/>
              <a:t> in the context of sustainable development and poverty eradication as one of the </a:t>
            </a:r>
            <a:r>
              <a:rPr lang="en-US" sz="1800" b="1" i="1" smtClean="0"/>
              <a:t>important tools</a:t>
            </a:r>
            <a:r>
              <a:rPr lang="en-US" sz="1800" i="1" smtClean="0"/>
              <a:t> available for achieving sustainable development.”</a:t>
            </a:r>
            <a:r>
              <a:rPr lang="en-US" sz="1800" smtClean="0"/>
              <a:t>  </a:t>
            </a:r>
          </a:p>
          <a:p>
            <a:r>
              <a:rPr lang="en-US" sz="1800" smtClean="0"/>
              <a:t>Need for broader </a:t>
            </a:r>
            <a:r>
              <a:rPr lang="en-US" sz="1800" b="1" smtClean="0"/>
              <a:t>measures of progress beyond GDP</a:t>
            </a:r>
            <a:r>
              <a:rPr lang="en-US" sz="1800" smtClean="0"/>
              <a:t> in order to better inform policy decisions, and a request to launch a new programme of work building on existing initiatives.</a:t>
            </a:r>
          </a:p>
          <a:p>
            <a:r>
              <a:rPr lang="en-US" sz="1800" smtClean="0"/>
              <a:t>A call to enhance </a:t>
            </a:r>
            <a:r>
              <a:rPr lang="en-US" sz="1800" b="1" smtClean="0"/>
              <a:t>Corporate Sustainability Reporting</a:t>
            </a:r>
            <a:r>
              <a:rPr lang="en-US" sz="1800" smtClean="0"/>
              <a:t>, drawing on best practices and options for capacity building in developing countries.</a:t>
            </a:r>
          </a:p>
          <a:p>
            <a:r>
              <a:rPr lang="en-US" sz="1800" smtClean="0"/>
              <a:t>Adoption of a </a:t>
            </a:r>
            <a:r>
              <a:rPr lang="en-US" sz="1800" b="1" smtClean="0"/>
              <a:t>10-Year Framework Programme</a:t>
            </a:r>
            <a:r>
              <a:rPr lang="en-US" sz="1800" smtClean="0"/>
              <a:t> on Sustainable Consumption and Production.</a:t>
            </a:r>
          </a:p>
          <a:p>
            <a:r>
              <a:rPr lang="en-US" sz="1800" smtClean="0"/>
              <a:t>Endorsement to create a set of </a:t>
            </a:r>
            <a:r>
              <a:rPr lang="en-US" sz="1800" b="1" smtClean="0"/>
              <a:t>Sustainable Development Goals</a:t>
            </a:r>
            <a:r>
              <a:rPr lang="en-US" sz="1800" smtClean="0"/>
              <a:t>, which compliment the MDGs and support the transition to a green economy.</a:t>
            </a:r>
          </a:p>
          <a:p>
            <a:endParaRPr lang="en-US" sz="1800" smtClean="0">
              <a:latin typeface="Franklin Gothic Boo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p:cNvPicPr>
            <a:picLocks noChangeAspect="1" noChangeArrowheads="1"/>
          </p:cNvPicPr>
          <p:nvPr/>
        </p:nvPicPr>
        <p:blipFill>
          <a:blip r:embed="rId2"/>
          <a:srcRect/>
          <a:stretch>
            <a:fillRect/>
          </a:stretch>
        </p:blipFill>
        <p:spPr bwMode="auto">
          <a:xfrm>
            <a:off x="0" y="4781550"/>
            <a:ext cx="4149725" cy="2076450"/>
          </a:xfrm>
          <a:prstGeom prst="rect">
            <a:avLst/>
          </a:prstGeom>
          <a:noFill/>
          <a:ln w="9525">
            <a:noFill/>
            <a:miter lim="800000"/>
            <a:headEnd/>
            <a:tailEnd/>
          </a:ln>
        </p:spPr>
      </p:pic>
      <p:sp>
        <p:nvSpPr>
          <p:cNvPr id="24578" name="Content Placeholder 2"/>
          <p:cNvSpPr>
            <a:spLocks noGrp="1"/>
          </p:cNvSpPr>
          <p:nvPr>
            <p:ph idx="1"/>
          </p:nvPr>
        </p:nvSpPr>
        <p:spPr>
          <a:xfrm>
            <a:off x="3074988" y="1600200"/>
            <a:ext cx="5857875" cy="677863"/>
          </a:xfrm>
        </p:spPr>
        <p:txBody>
          <a:bodyPr/>
          <a:lstStyle/>
          <a:p>
            <a:pPr eaLnBrk="1" hangingPunct="1">
              <a:lnSpc>
                <a:spcPct val="90000"/>
              </a:lnSpc>
              <a:buFont typeface="Arial" charset="0"/>
              <a:buNone/>
            </a:pPr>
            <a:r>
              <a:rPr lang="en-GB" sz="2000" smtClean="0"/>
              <a:t>Accelerating and improving the transition to socially inclusive, resource efficient, low-carbon economies</a:t>
            </a:r>
          </a:p>
        </p:txBody>
      </p:sp>
      <p:sp>
        <p:nvSpPr>
          <p:cNvPr id="4" name="Slide Number Placeholder 3"/>
          <p:cNvSpPr>
            <a:spLocks noGrp="1"/>
          </p:cNvSpPr>
          <p:nvPr>
            <p:ph type="sldNum" sz="quarter" idx="12"/>
          </p:nvPr>
        </p:nvSpPr>
        <p:spPr/>
        <p:txBody>
          <a:bodyPr/>
          <a:lstStyle/>
          <a:p>
            <a:pPr>
              <a:defRPr/>
            </a:pPr>
            <a:fld id="{452EB400-89E4-4C77-A8D1-928489A586E2}" type="slidenum">
              <a:rPr lang="en-US"/>
              <a:pPr>
                <a:defRPr/>
              </a:pPr>
              <a:t>8</a:t>
            </a:fld>
            <a:endParaRPr lang="en-US" dirty="0"/>
          </a:p>
        </p:txBody>
      </p:sp>
      <p:sp>
        <p:nvSpPr>
          <p:cNvPr id="24580" name="Title 5"/>
          <p:cNvSpPr>
            <a:spLocks/>
          </p:cNvSpPr>
          <p:nvPr/>
        </p:nvSpPr>
        <p:spPr bwMode="auto">
          <a:xfrm>
            <a:off x="1266825" y="533400"/>
            <a:ext cx="7419975" cy="533400"/>
          </a:xfrm>
          <a:prstGeom prst="rect">
            <a:avLst/>
          </a:prstGeom>
          <a:noFill/>
          <a:ln w="9525">
            <a:noFill/>
            <a:miter lim="800000"/>
            <a:headEnd/>
            <a:tailEnd/>
          </a:ln>
        </p:spPr>
        <p:txBody>
          <a:bodyPr anchor="ctr"/>
          <a:lstStyle/>
          <a:p>
            <a:pPr algn="ctr" eaLnBrk="0" hangingPunct="0"/>
            <a:r>
              <a:rPr lang="en-ZA" sz="2800" b="1">
                <a:solidFill>
                  <a:srgbClr val="003300"/>
                </a:solidFill>
                <a:latin typeface="Calibri" pitchFamily="34" charset="0"/>
              </a:rPr>
              <a:t>Programme of Action on Green Economy (PAGE)</a:t>
            </a:r>
          </a:p>
        </p:txBody>
      </p:sp>
      <p:pic>
        <p:nvPicPr>
          <p:cNvPr id="24581" name="Picture 6" descr="unep_logo (Small)"/>
          <p:cNvPicPr>
            <a:picLocks noChangeAspect="1" noChangeArrowheads="1"/>
          </p:cNvPicPr>
          <p:nvPr/>
        </p:nvPicPr>
        <p:blipFill>
          <a:blip r:embed="rId3"/>
          <a:srcRect/>
          <a:stretch>
            <a:fillRect/>
          </a:stretch>
        </p:blipFill>
        <p:spPr bwMode="auto">
          <a:xfrm>
            <a:off x="228600" y="228600"/>
            <a:ext cx="590550" cy="685800"/>
          </a:xfrm>
          <a:prstGeom prst="rect">
            <a:avLst/>
          </a:prstGeom>
          <a:noFill/>
          <a:ln w="9525">
            <a:noFill/>
            <a:miter lim="800000"/>
            <a:headEnd/>
            <a:tailEnd/>
          </a:ln>
        </p:spPr>
      </p:pic>
      <p:sp>
        <p:nvSpPr>
          <p:cNvPr id="24582" name="Content Placeholder 2"/>
          <p:cNvSpPr>
            <a:spLocks/>
          </p:cNvSpPr>
          <p:nvPr/>
        </p:nvSpPr>
        <p:spPr bwMode="auto">
          <a:xfrm>
            <a:off x="1582738" y="1600200"/>
            <a:ext cx="1652587" cy="48006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2000" b="1">
                <a:solidFill>
                  <a:srgbClr val="003300"/>
                </a:solidFill>
                <a:latin typeface="Calibri" pitchFamily="34" charset="0"/>
              </a:rPr>
              <a:t>Vision</a:t>
            </a:r>
          </a:p>
          <a:p>
            <a:pPr marL="342900" indent="-342900" eaLnBrk="0" hangingPunct="0">
              <a:spcBef>
                <a:spcPct val="20000"/>
              </a:spcBef>
              <a:buFont typeface="Arial" charset="0"/>
              <a:buNone/>
            </a:pPr>
            <a:endParaRPr lang="fr-CH" sz="2000">
              <a:latin typeface="Calibri" pitchFamily="34" charset="0"/>
            </a:endParaRPr>
          </a:p>
          <a:p>
            <a:pPr marL="342900" indent="-342900" eaLnBrk="0" hangingPunct="0">
              <a:spcBef>
                <a:spcPct val="20000"/>
              </a:spcBef>
              <a:buFont typeface="Arial" charset="0"/>
              <a:buNone/>
            </a:pPr>
            <a:endParaRPr lang="fr-CH" sz="2000">
              <a:latin typeface="Calibri" pitchFamily="34" charset="0"/>
            </a:endParaRPr>
          </a:p>
          <a:p>
            <a:pPr marL="342900" indent="-342900" eaLnBrk="0" hangingPunct="0">
              <a:spcBef>
                <a:spcPct val="20000"/>
              </a:spcBef>
              <a:buFont typeface="Arial" charset="0"/>
              <a:buNone/>
            </a:pPr>
            <a:r>
              <a:rPr lang="en-US" sz="2000" b="1">
                <a:solidFill>
                  <a:srgbClr val="003300"/>
                </a:solidFill>
                <a:latin typeface="Calibri" pitchFamily="34" charset="0"/>
              </a:rPr>
              <a:t>Objectives</a:t>
            </a:r>
          </a:p>
        </p:txBody>
      </p:sp>
      <p:sp>
        <p:nvSpPr>
          <p:cNvPr id="24583" name="Rectangle 9"/>
          <p:cNvSpPr>
            <a:spLocks noChangeArrowheads="1"/>
          </p:cNvSpPr>
          <p:nvPr/>
        </p:nvSpPr>
        <p:spPr bwMode="auto">
          <a:xfrm>
            <a:off x="3235325" y="2606675"/>
            <a:ext cx="5697538" cy="3749675"/>
          </a:xfrm>
          <a:prstGeom prst="rect">
            <a:avLst/>
          </a:prstGeom>
          <a:noFill/>
          <a:ln w="9525">
            <a:noFill/>
            <a:miter lim="800000"/>
            <a:headEnd/>
            <a:tailEnd/>
          </a:ln>
        </p:spPr>
        <p:txBody>
          <a:bodyPr>
            <a:spAutoFit/>
          </a:bodyPr>
          <a:lstStyle/>
          <a:p>
            <a:pPr marL="177800" indent="-177800">
              <a:buFontTx/>
              <a:buChar char="•"/>
            </a:pPr>
            <a:r>
              <a:rPr lang="en-GB" sz="2000">
                <a:latin typeface="Calibri" pitchFamily="34" charset="0"/>
              </a:rPr>
              <a:t>To strengthen the capacity of Governments and other stakeholders to manage the transition to socially inclusive, resource efficient, low carbon economies</a:t>
            </a:r>
            <a:r>
              <a:rPr lang="en-US" sz="2000">
                <a:latin typeface="Calibri" pitchFamily="34" charset="0"/>
              </a:rPr>
              <a:t> </a:t>
            </a:r>
          </a:p>
          <a:p>
            <a:pPr marL="177800" indent="-177800">
              <a:buFontTx/>
              <a:buChar char="•"/>
            </a:pPr>
            <a:endParaRPr lang="en-US" sz="2000">
              <a:solidFill>
                <a:srgbClr val="323022"/>
              </a:solidFill>
              <a:latin typeface="Calibri" pitchFamily="34" charset="0"/>
            </a:endParaRPr>
          </a:p>
          <a:p>
            <a:pPr marL="177800" indent="-177800">
              <a:buFontTx/>
              <a:buChar char="•"/>
            </a:pPr>
            <a:r>
              <a:rPr lang="en-GB" sz="2000">
                <a:latin typeface="Calibri" pitchFamily="34" charset="0"/>
              </a:rPr>
              <a:t>To provide a springboard for action on commitments made at Rio+20</a:t>
            </a:r>
            <a:r>
              <a:rPr lang="en-US" sz="2000">
                <a:latin typeface="Calibri" pitchFamily="34" charset="0"/>
              </a:rPr>
              <a:t> </a:t>
            </a:r>
          </a:p>
          <a:p>
            <a:pPr marL="177800" indent="-177800">
              <a:buFontTx/>
              <a:buChar char="•"/>
            </a:pPr>
            <a:endParaRPr lang="en-US" sz="2000">
              <a:solidFill>
                <a:srgbClr val="323022"/>
              </a:solidFill>
              <a:latin typeface="Calibri" pitchFamily="34" charset="0"/>
            </a:endParaRPr>
          </a:p>
          <a:p>
            <a:pPr marL="177800" indent="-177800">
              <a:buFontTx/>
              <a:buChar char="•"/>
            </a:pPr>
            <a:r>
              <a:rPr lang="en-US" sz="2000">
                <a:latin typeface="Calibri" pitchFamily="34" charset="0"/>
              </a:rPr>
              <a:t>To foster cooperation, pool resources, and ensure coherence between the activities of various stakeholders while drawing upon the best of their respective expertise and political leverage </a:t>
            </a:r>
            <a:endParaRPr lang="en-ZA" sz="2000">
              <a:solidFill>
                <a:srgbClr val="32302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8E8EA2-8E4A-406D-89EC-4A94C1773882}" type="slidenum">
              <a:rPr lang="en-US"/>
              <a:pPr>
                <a:defRPr/>
              </a:pPr>
              <a:t>9</a:t>
            </a:fld>
            <a:endParaRPr lang="en-US" dirty="0"/>
          </a:p>
        </p:txBody>
      </p:sp>
      <p:pic>
        <p:nvPicPr>
          <p:cNvPr id="25602" name="Picture 7" descr="unep_logo (Small)"/>
          <p:cNvPicPr>
            <a:picLocks noChangeAspect="1" noChangeArrowheads="1"/>
          </p:cNvPicPr>
          <p:nvPr/>
        </p:nvPicPr>
        <p:blipFill>
          <a:blip r:embed="rId2"/>
          <a:srcRect/>
          <a:stretch>
            <a:fillRect/>
          </a:stretch>
        </p:blipFill>
        <p:spPr bwMode="auto">
          <a:xfrm>
            <a:off x="228600" y="228600"/>
            <a:ext cx="590550" cy="685800"/>
          </a:xfrm>
          <a:prstGeom prst="rect">
            <a:avLst/>
          </a:prstGeom>
          <a:noFill/>
          <a:ln w="9525">
            <a:noFill/>
            <a:miter lim="800000"/>
            <a:headEnd/>
            <a:tailEnd/>
          </a:ln>
        </p:spPr>
      </p:pic>
      <p:sp>
        <p:nvSpPr>
          <p:cNvPr id="25603" name="Rectangle 4"/>
          <p:cNvSpPr>
            <a:spLocks noChangeArrowheads="1"/>
          </p:cNvSpPr>
          <p:nvPr/>
        </p:nvSpPr>
        <p:spPr bwMode="auto">
          <a:xfrm>
            <a:off x="1149350" y="228600"/>
            <a:ext cx="7924800" cy="4845050"/>
          </a:xfrm>
          <a:prstGeom prst="rect">
            <a:avLst/>
          </a:prstGeom>
          <a:noFill/>
          <a:ln w="9525">
            <a:noFill/>
            <a:miter lim="800000"/>
            <a:headEnd/>
            <a:tailEnd/>
          </a:ln>
        </p:spPr>
        <p:txBody>
          <a:bodyPr>
            <a:spAutoFit/>
          </a:bodyPr>
          <a:lstStyle/>
          <a:p>
            <a:r>
              <a:rPr lang="en-US" sz="2400" b="1">
                <a:latin typeface="Calibri" pitchFamily="34" charset="0"/>
              </a:rPr>
              <a:t>PAGE components:</a:t>
            </a:r>
            <a:endParaRPr lang="en-US" sz="2400" b="1">
              <a:solidFill>
                <a:srgbClr val="003300"/>
              </a:solidFill>
              <a:latin typeface="Calibri" pitchFamily="34" charset="0"/>
            </a:endParaRPr>
          </a:p>
          <a:p>
            <a:pPr>
              <a:buFont typeface="Calibri" pitchFamily="34" charset="0"/>
              <a:buAutoNum type="arabicPeriod"/>
            </a:pPr>
            <a:endParaRPr lang="en-GB" sz="2400">
              <a:solidFill>
                <a:srgbClr val="323022"/>
              </a:solidFill>
              <a:latin typeface="Calibri" pitchFamily="34" charset="0"/>
            </a:endParaRPr>
          </a:p>
          <a:p>
            <a:pPr>
              <a:buFont typeface="Calibri" pitchFamily="34" charset="0"/>
              <a:buAutoNum type="arabicPeriod"/>
            </a:pPr>
            <a:r>
              <a:rPr lang="en-GB" sz="2400">
                <a:solidFill>
                  <a:srgbClr val="323022"/>
                </a:solidFill>
                <a:latin typeface="Calibri" pitchFamily="34" charset="0"/>
              </a:rPr>
              <a:t> </a:t>
            </a:r>
            <a:r>
              <a:rPr lang="en-US" sz="2000">
                <a:latin typeface="Calibri" pitchFamily="34" charset="0"/>
              </a:rPr>
              <a:t>Develop new</a:t>
            </a:r>
            <a:r>
              <a:rPr lang="en-US" sz="2000" b="1">
                <a:latin typeface="Calibri" pitchFamily="34" charset="0"/>
              </a:rPr>
              <a:t> research </a:t>
            </a:r>
            <a:r>
              <a:rPr lang="en-US" sz="2000">
                <a:latin typeface="Calibri" pitchFamily="34" charset="0"/>
              </a:rPr>
              <a:t>addressing key policy questions on the drivers of green growth </a:t>
            </a:r>
          </a:p>
          <a:p>
            <a:pPr>
              <a:buFont typeface="Calibri" pitchFamily="34" charset="0"/>
              <a:buAutoNum type="arabicPeriod"/>
            </a:pPr>
            <a:endParaRPr lang="en-US" sz="2000">
              <a:latin typeface="Calibri" pitchFamily="34" charset="0"/>
            </a:endParaRPr>
          </a:p>
          <a:p>
            <a:pPr>
              <a:buFont typeface="Calibri" pitchFamily="34" charset="0"/>
              <a:buAutoNum type="arabicPeriod"/>
            </a:pPr>
            <a:r>
              <a:rPr lang="en-US" sz="2000">
                <a:latin typeface="Calibri" pitchFamily="34" charset="0"/>
              </a:rPr>
              <a:t>Offer </a:t>
            </a:r>
            <a:r>
              <a:rPr lang="en-US" sz="2000" b="1">
                <a:latin typeface="Calibri" pitchFamily="34" charset="0"/>
              </a:rPr>
              <a:t>policy dialogues </a:t>
            </a:r>
            <a:r>
              <a:rPr lang="en-US" sz="2000">
                <a:latin typeface="Calibri" pitchFamily="34" charset="0"/>
              </a:rPr>
              <a:t>for high-level government officials to share experiences and formulate strategies </a:t>
            </a:r>
          </a:p>
          <a:p>
            <a:pPr>
              <a:buFont typeface="Calibri" pitchFamily="34" charset="0"/>
              <a:buAutoNum type="arabicPeriod"/>
            </a:pPr>
            <a:endParaRPr lang="en-US" sz="2000">
              <a:latin typeface="Calibri" pitchFamily="34" charset="0"/>
            </a:endParaRPr>
          </a:p>
          <a:p>
            <a:pPr>
              <a:buFont typeface="Calibri" pitchFamily="34" charset="0"/>
              <a:buAutoNum type="arabicPeriod"/>
            </a:pPr>
            <a:r>
              <a:rPr lang="en-US" sz="2000">
                <a:latin typeface="Calibri" pitchFamily="34" charset="0"/>
              </a:rPr>
              <a:t>Provide </a:t>
            </a:r>
            <a:r>
              <a:rPr lang="en-US" sz="2000" b="1">
                <a:latin typeface="Calibri" pitchFamily="34" charset="0"/>
              </a:rPr>
              <a:t>capacity development </a:t>
            </a:r>
            <a:r>
              <a:rPr lang="en-US" sz="2000">
                <a:latin typeface="Calibri" pitchFamily="34" charset="0"/>
              </a:rPr>
              <a:t>and applied practical training on economic and fiscal policy, green jobs and sustainable management of natural resources</a:t>
            </a:r>
          </a:p>
          <a:p>
            <a:pPr>
              <a:buFont typeface="Calibri" pitchFamily="34" charset="0"/>
              <a:buAutoNum type="arabicPeriod"/>
            </a:pPr>
            <a:endParaRPr lang="en-US" sz="2000">
              <a:latin typeface="Calibri" pitchFamily="34" charset="0"/>
            </a:endParaRPr>
          </a:p>
          <a:p>
            <a:pPr>
              <a:buFont typeface="Calibri" pitchFamily="34" charset="0"/>
              <a:buAutoNum type="arabicPeriod"/>
            </a:pPr>
            <a:r>
              <a:rPr lang="en-US" sz="2000">
                <a:latin typeface="Calibri" pitchFamily="34" charset="0"/>
              </a:rPr>
              <a:t>Provide country-driven </a:t>
            </a:r>
            <a:r>
              <a:rPr lang="en-US" sz="2000" b="1">
                <a:latin typeface="Calibri" pitchFamily="34" charset="0"/>
              </a:rPr>
              <a:t>advisory services </a:t>
            </a:r>
            <a:r>
              <a:rPr lang="en-US" sz="2000">
                <a:latin typeface="Calibri" pitchFamily="34" charset="0"/>
              </a:rPr>
              <a:t>consisting of policy advice, technical assistance and applied capacity development of “learning by doing” for governments.</a:t>
            </a:r>
            <a:endParaRPr lang="en-ZA" sz="2000" b="1">
              <a:solidFill>
                <a:srgbClr val="323022"/>
              </a:solidFill>
              <a:latin typeface="Calibri" pitchFamily="34" charset="0"/>
            </a:endParaRPr>
          </a:p>
        </p:txBody>
      </p:sp>
      <p:pic>
        <p:nvPicPr>
          <p:cNvPr id="25604" name="Picture 7"/>
          <p:cNvPicPr>
            <a:picLocks noChangeAspect="1" noChangeArrowheads="1"/>
          </p:cNvPicPr>
          <p:nvPr/>
        </p:nvPicPr>
        <p:blipFill>
          <a:blip r:embed="rId3"/>
          <a:srcRect/>
          <a:stretch>
            <a:fillRect/>
          </a:stretch>
        </p:blipFill>
        <p:spPr bwMode="auto">
          <a:xfrm>
            <a:off x="0" y="4781550"/>
            <a:ext cx="414972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8">
      <a:dk1>
        <a:srgbClr val="000000"/>
      </a:dk1>
      <a:lt1>
        <a:sysClr val="window" lastClr="FFFFFF"/>
      </a:lt1>
      <a:dk2>
        <a:srgbClr val="323232"/>
      </a:dk2>
      <a:lt2>
        <a:srgbClr val="E3DED1"/>
      </a:lt2>
      <a:accent1>
        <a:srgbClr val="7BA11D"/>
      </a:accent1>
      <a:accent2>
        <a:srgbClr val="4E6E40"/>
      </a:accent2>
      <a:accent3>
        <a:srgbClr val="CCEC9C"/>
      </a:accent3>
      <a:accent4>
        <a:srgbClr val="4E8542"/>
      </a:accent4>
      <a:accent5>
        <a:srgbClr val="879C67"/>
      </a:accent5>
      <a:accent6>
        <a:srgbClr val="F9FFCE"/>
      </a:accent6>
      <a:hlink>
        <a:srgbClr val="6B9F25"/>
      </a:hlink>
      <a:folHlink>
        <a:srgbClr val="B26B0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1206</Words>
  <Application>Microsoft Office PowerPoint</Application>
  <PresentationFormat>On-screen Show (4:3)</PresentationFormat>
  <Paragraphs>127</Paragraphs>
  <Slides>14</Slides>
  <Notes>2</Notes>
  <HiddenSlides>0</HiddenSlides>
  <MMClips>0</MMClips>
  <ScaleCrop>false</ScaleCrop>
  <HeadingPairs>
    <vt:vector size="8" baseType="variant">
      <vt:variant>
        <vt:lpstr>Fonts Used</vt:lpstr>
      </vt:variant>
      <vt:variant>
        <vt:i4>9</vt:i4>
      </vt:variant>
      <vt:variant>
        <vt:lpstr>Design Template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Franklin Gothic Book</vt:lpstr>
      <vt:lpstr>Georgia</vt:lpstr>
      <vt:lpstr>Wingdings</vt:lpstr>
      <vt:lpstr>MS PGothic</vt:lpstr>
      <vt:lpstr>Arial Narrow</vt:lpstr>
      <vt:lpstr>Gulim</vt:lpstr>
      <vt:lpstr>맑은 고딕</vt:lpstr>
      <vt:lpstr>Thème Office</vt:lpstr>
      <vt:lpstr>Picture</vt:lpstr>
      <vt:lpstr>Slide 1</vt:lpstr>
      <vt:lpstr>Slide 2</vt:lpstr>
      <vt:lpstr>Slide 3</vt:lpstr>
      <vt:lpstr>Slide 4</vt:lpstr>
      <vt:lpstr>Slide 5</vt:lpstr>
      <vt:lpstr>Slide 6</vt:lpstr>
      <vt:lpstr>Rio+20 Outcomes on Green Economy</vt:lpstr>
      <vt:lpstr>Slide 8</vt:lpstr>
      <vt:lpstr>Slide 9</vt:lpstr>
      <vt:lpstr>Slide 10</vt:lpstr>
      <vt:lpstr>Advisory Services Countries</vt:lpstr>
      <vt:lpstr>Slide 12</vt:lpstr>
      <vt:lpstr>Green Economy Pilot Project in Africa</vt:lpstr>
      <vt:lpstr>Partnership for Action 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Megan Billings</dc:creator>
  <cp:lastModifiedBy>Steven Stone</cp:lastModifiedBy>
  <cp:revision>67</cp:revision>
  <dcterms:created xsi:type="dcterms:W3CDTF">2012-05-24T13:13:36Z</dcterms:created>
  <dcterms:modified xsi:type="dcterms:W3CDTF">2012-10-02T09:47:17Z</dcterms:modified>
</cp:coreProperties>
</file>