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60" r:id="rId3"/>
  </p:sldMasterIdLst>
  <p:notesMasterIdLst>
    <p:notesMasterId r:id="rId31"/>
  </p:notesMasterIdLst>
  <p:handoutMasterIdLst>
    <p:handoutMasterId r:id="rId32"/>
  </p:handoutMasterIdLst>
  <p:sldIdLst>
    <p:sldId id="256" r:id="rId4"/>
    <p:sldId id="306" r:id="rId5"/>
    <p:sldId id="308" r:id="rId6"/>
    <p:sldId id="294" r:id="rId7"/>
    <p:sldId id="287" r:id="rId8"/>
    <p:sldId id="286" r:id="rId9"/>
    <p:sldId id="289" r:id="rId10"/>
    <p:sldId id="290" r:id="rId11"/>
    <p:sldId id="293" r:id="rId12"/>
    <p:sldId id="299" r:id="rId13"/>
    <p:sldId id="284" r:id="rId14"/>
    <p:sldId id="309" r:id="rId15"/>
    <p:sldId id="272" r:id="rId16"/>
    <p:sldId id="310" r:id="rId17"/>
    <p:sldId id="300" r:id="rId18"/>
    <p:sldId id="304" r:id="rId19"/>
    <p:sldId id="311" r:id="rId20"/>
    <p:sldId id="298" r:id="rId21"/>
    <p:sldId id="285" r:id="rId22"/>
    <p:sldId id="288" r:id="rId23"/>
    <p:sldId id="291" r:id="rId24"/>
    <p:sldId id="305" r:id="rId25"/>
    <p:sldId id="292" r:id="rId26"/>
    <p:sldId id="301" r:id="rId27"/>
    <p:sldId id="303" r:id="rId28"/>
    <p:sldId id="295" r:id="rId29"/>
    <p:sldId id="302" r:id="rId30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A301"/>
    <a:srgbClr val="2A9D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2922" y="-10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14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E4CD92-D89D-489E-B575-0F9B4A6D1821}" type="datetimeFigureOut">
              <a:rPr lang="en-GB" smtClean="0"/>
              <a:t>02/10/2012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0197FD-BF91-40DB-A08E-0B2CCFFE9A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44660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D2326E-D200-4FC6-B3F3-C1604C3F09FC}" type="datetimeFigureOut">
              <a:rPr lang="en-US" smtClean="0"/>
              <a:pPr/>
              <a:t>10/2/2012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6E6541-863C-4AA5-809B-54A6C1C531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924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E6541-863C-4AA5-809B-54A6C1C531A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99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E6541-863C-4AA5-809B-54A6C1C531A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987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E6541-863C-4AA5-809B-54A6C1C531A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262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E6541-863C-4AA5-809B-54A6C1C531A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053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E6541-863C-4AA5-809B-54A6C1C531A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5831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Although</a:t>
            </a:r>
            <a:r>
              <a:rPr lang="en-US" baseline="0" dirty="0" smtClean="0"/>
              <a:t> the ILO has not played a pivotal role, since 2010 ILO is involved and supported conferences, meetings and the Green Jobs assessment 2011.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E6541-863C-4AA5-809B-54A6C1C531A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435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15F98DE0-F2C7-462E-A757-A0169D1D8662}" type="datetime1">
              <a:rPr lang="en-GB" smtClean="0"/>
              <a:pPr/>
              <a:t>02/10/2012</a:t>
            </a:fld>
            <a:endParaRPr lang="en-GB" dirty="0" smtClean="0"/>
          </a:p>
        </p:txBody>
      </p:sp>
      <p:sp>
        <p:nvSpPr>
          <p:cNvPr id="501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5D079F-5C72-4D84-B795-5C8253EF6DC5}" type="slidenum">
              <a:rPr lang="en-GB" smtClean="0"/>
              <a:pPr/>
              <a:t>16</a:t>
            </a:fld>
            <a:endParaRPr lang="en-GB" dirty="0" smtClean="0"/>
          </a:p>
        </p:txBody>
      </p:sp>
      <p:sp>
        <p:nvSpPr>
          <p:cNvPr id="501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388EB0-B8A6-44EC-B608-68E2084A0D96}" type="slidenum">
              <a:rPr lang="ko-KR" altLang="en-US" smtClean="0">
                <a:latin typeface="Arial" pitchFamily="34" charset="0"/>
                <a:cs typeface="맑은 고딕"/>
              </a:rPr>
              <a:pPr/>
              <a:t>17</a:t>
            </a:fld>
            <a:endParaRPr lang="en-US" altLang="ko-KR" smtClean="0">
              <a:latin typeface="Arial" pitchFamily="34" charset="0"/>
              <a:cs typeface="맑은 고딕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While YEF takes </a:t>
            </a:r>
            <a:r>
              <a:rPr lang="en-US" baseline="0" dirty="0" smtClean="0"/>
              <a:t>the same systemic approach as in Zambia it is not focused here because of the rational giving some concrete examples and success.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E6541-863C-4AA5-809B-54A6C1C531A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971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36C0B4-4C4D-4566-984F-DEC533CA39F4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E6541-863C-4AA5-809B-54A6C1C531A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685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E6541-863C-4AA5-809B-54A6C1C531A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4271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E6541-863C-4AA5-809B-54A6C1C531A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7797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E6541-863C-4AA5-809B-54A6C1C531A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030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E6541-863C-4AA5-809B-54A6C1C531A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099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E6541-863C-4AA5-809B-54A6C1C531A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5911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7473996A-F571-4494-AE21-C91A75533905}" type="datetime1">
              <a:rPr lang="zh-CN" altLang="en-US"/>
              <a:pPr/>
              <a:t>2012/10/2</a:t>
            </a:fld>
            <a:endParaRPr lang="en-GB" altLang="zh-CN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F49D39-D266-4520-A665-681A071FC85C}" type="slidenum">
              <a:rPr lang="zh-CN" altLang="en-GB"/>
              <a:pPr/>
              <a:t>25</a:t>
            </a:fld>
            <a:endParaRPr lang="en-GB" altLang="zh-CN"/>
          </a:p>
        </p:txBody>
      </p:sp>
      <p:sp>
        <p:nvSpPr>
          <p:cNvPr id="421890" name="Rectangle 7"/>
          <p:cNvSpPr txBox="1">
            <a:spLocks noGrp="1" noChangeArrowheads="1"/>
          </p:cNvSpPr>
          <p:nvPr/>
        </p:nvSpPr>
        <p:spPr bwMode="auto">
          <a:xfrm>
            <a:off x="3851099" y="9428164"/>
            <a:ext cx="2944957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671BD6D-F669-4738-BF96-A797A25C67EC}" type="slidenum">
              <a:rPr lang="zh-CN" altLang="en-US" sz="120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pPr algn="r"/>
              <a:t>25</a:t>
            </a:fld>
            <a:endParaRPr lang="en-US" altLang="zh-CN" sz="1200"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21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18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E6541-863C-4AA5-809B-54A6C1C531A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0980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DBB462-3EF6-4628-AADA-7977C451AB2A}" type="slidenum">
              <a:rPr lang="fr-FR"/>
              <a:pPr/>
              <a:t>27</a:t>
            </a:fld>
            <a:endParaRPr lang="fr-FR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0937" cy="3722687"/>
          </a:xfrm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E6541-863C-4AA5-809B-54A6C1C531A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658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E6541-863C-4AA5-809B-54A6C1C531A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12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E6541-863C-4AA5-809B-54A6C1C531A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18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E6541-863C-4AA5-809B-54A6C1C531A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79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E6541-863C-4AA5-809B-54A6C1C531A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56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E6541-863C-4AA5-809B-54A6C1C531A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767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3E240-C976-4C72-8822-1049BD9F7CC8}" type="datetime1">
              <a:rPr lang="en-GB" smtClean="0"/>
              <a:pPr/>
              <a:t>02/10/2012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DD040-97D9-49D0-A552-E8CE0DA4006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76672"/>
            <a:ext cx="864096" cy="7920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2679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13974-5E13-41C9-B3EC-CFE1AA4B8256}" type="datetime1">
              <a:rPr lang="en-GB" smtClean="0"/>
              <a:pPr/>
              <a:t>02/10/2012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DD040-97D9-49D0-A552-E8CE0DA4006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399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0C738-B6E7-4646-9189-055B328AFB95}" type="datetime1">
              <a:rPr lang="en-GB" smtClean="0"/>
              <a:pPr/>
              <a:t>02/10/2012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DD040-97D9-49D0-A552-E8CE0DA4006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234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05000" y="609600"/>
            <a:ext cx="65532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1905000" y="1981200"/>
            <a:ext cx="32004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5257800" y="1981200"/>
            <a:ext cx="32004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5257800" y="4114800"/>
            <a:ext cx="32004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DE231-302B-4AB2-9DA9-220DE09FB8A3}" type="datetime1">
              <a:rPr lang="en-GB"/>
              <a:pPr>
                <a:defRPr/>
              </a:pPr>
              <a:t>02/10/2012</a:t>
            </a:fld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INTEGRATION/NPG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23966-9635-424F-A8E9-E986DC3AB6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4760004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609600"/>
            <a:ext cx="655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1981200"/>
            <a:ext cx="3200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57800" y="1981200"/>
            <a:ext cx="3200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257800" y="4114800"/>
            <a:ext cx="3200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40968-F97E-4500-BD45-2C010B5EB959}" type="datetime1">
              <a:rPr lang="en-GB"/>
              <a:pPr>
                <a:defRPr/>
              </a:pPr>
              <a:t>02/10/2012</a:t>
            </a:fld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INTEGRATION/NPG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1A881-B677-47E4-B3AD-A88FA656FF3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5456975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18CE-2A49-40E2-B991-BF067B377E55}" type="datetime1">
              <a:rPr lang="en-GB" smtClean="0"/>
              <a:pPr/>
              <a:t>02/10/2012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27969-0601-4999-840E-EA84AA0E4D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6814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483C8-AD8C-4966-A104-757EBA165189}" type="datetime1">
              <a:rPr lang="en-GB" smtClean="0"/>
              <a:pPr/>
              <a:t>02/10/2012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27969-0601-4999-840E-EA84AA0E4D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750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B4120-3811-4367-9F7B-16E9F9E97982}" type="datetime1">
              <a:rPr lang="en-GB" smtClean="0"/>
              <a:pPr/>
              <a:t>02/10/2012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27969-0601-4999-840E-EA84AA0E4D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9087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645F4-907E-45E6-A6B9-997761EB4DA3}" type="datetime1">
              <a:rPr lang="en-GB" smtClean="0"/>
              <a:pPr/>
              <a:t>02/10/2012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27969-0601-4999-840E-EA84AA0E4D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6475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3906-76C4-4747-A26B-328845B16DD1}" type="datetime1">
              <a:rPr lang="en-GB" smtClean="0"/>
              <a:pPr/>
              <a:t>02/10/2012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27969-0601-4999-840E-EA84AA0E4D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778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2F05F-2451-42C3-A5E7-DE9F38B8EF3D}" type="datetime1">
              <a:rPr lang="en-GB" smtClean="0"/>
              <a:pPr/>
              <a:t>02/10/2012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27969-0601-4999-840E-EA84AA0E4D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27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3F70-52C5-4FC8-9B18-5A111CF0E0D6}" type="datetime1">
              <a:rPr lang="en-GB" smtClean="0"/>
              <a:pPr/>
              <a:t>02/10/2012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DD040-97D9-49D0-A552-E8CE0DA4006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6622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9495-C063-4A7D-8C6C-F278848783E9}" type="datetime1">
              <a:rPr lang="en-GB" smtClean="0"/>
              <a:pPr/>
              <a:t>02/10/2012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27969-0601-4999-840E-EA84AA0E4D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3606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27880-A6C5-4E88-A8B6-7609A577918D}" type="datetime1">
              <a:rPr lang="en-GB" smtClean="0"/>
              <a:pPr/>
              <a:t>02/10/2012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27969-0601-4999-840E-EA84AA0E4D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75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A9BDD-BBF9-4971-B2AA-4CEA6F4D4122}" type="datetime1">
              <a:rPr lang="en-GB" smtClean="0"/>
              <a:pPr/>
              <a:t>02/10/2012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27969-0601-4999-840E-EA84AA0E4D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4689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7C87-6E7F-407D-8117-C0444FCC859C}" type="datetime1">
              <a:rPr lang="en-GB" smtClean="0"/>
              <a:pPr/>
              <a:t>02/10/2012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27969-0601-4999-840E-EA84AA0E4D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8563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0052-3208-4F38-8C92-D42A1DFE60A1}" type="datetime1">
              <a:rPr lang="en-GB" smtClean="0"/>
              <a:pPr/>
              <a:t>02/10/2012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27969-0601-4999-840E-EA84AA0E4D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6797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987C6-7B4E-4F18-BA31-3554DA76BCFB}" type="datetime1">
              <a:rPr lang="en-GB" smtClean="0"/>
              <a:pPr/>
              <a:t>02/10/2012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D555-95D7-4819-B8B4-4DB403CD1EC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1068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7A2E0-823F-4247-A347-61E6DF9ACBF1}" type="datetime1">
              <a:rPr lang="en-GB" smtClean="0"/>
              <a:pPr/>
              <a:t>02/10/2012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D555-95D7-4819-B8B4-4DB403CD1EC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7808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C69F-A3DA-4CF0-8A41-94D7CD179023}" type="datetime1">
              <a:rPr lang="en-GB" smtClean="0"/>
              <a:pPr/>
              <a:t>02/10/2012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D555-95D7-4819-B8B4-4DB403CD1EC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040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778E9-EC61-40FD-A2C7-9150738CEA94}" type="datetime1">
              <a:rPr lang="en-GB" smtClean="0"/>
              <a:pPr/>
              <a:t>02/10/2012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D555-95D7-4819-B8B4-4DB403CD1EC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5773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68DCD-5411-4D8F-84B8-BF91A0CB35E6}" type="datetime1">
              <a:rPr lang="en-GB" smtClean="0"/>
              <a:pPr/>
              <a:t>02/10/2012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D555-95D7-4819-B8B4-4DB403CD1EC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596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7431-5D3E-4961-A3A9-53E938DFAE31}" type="datetime1">
              <a:rPr lang="en-GB" smtClean="0"/>
              <a:pPr/>
              <a:t>02/10/2012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DD040-97D9-49D0-A552-E8CE0DA4006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6521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20552-9C27-4A49-9AA1-58E6BFEBC6F1}" type="datetime1">
              <a:rPr lang="en-GB" smtClean="0"/>
              <a:pPr/>
              <a:t>02/10/2012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D555-95D7-4819-B8B4-4DB403CD1EC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6236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BBFD6-DE1F-49BA-BBE0-CC8E6F7D9FEB}" type="datetime1">
              <a:rPr lang="en-GB" smtClean="0"/>
              <a:pPr/>
              <a:t>02/10/2012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D555-95D7-4819-B8B4-4DB403CD1EC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4833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44CFF-CEBF-49FE-814B-7AE6B01577E4}" type="datetime1">
              <a:rPr lang="en-GB" smtClean="0"/>
              <a:pPr/>
              <a:t>02/10/2012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D555-95D7-4819-B8B4-4DB403CD1EC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21282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41415-BF6A-4003-93B3-6A62E48563E5}" type="datetime1">
              <a:rPr lang="en-GB" smtClean="0"/>
              <a:pPr/>
              <a:t>02/10/2012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D555-95D7-4819-B8B4-4DB403CD1EC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993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FD55-87B4-4424-893C-ECD997BE66F5}" type="datetime1">
              <a:rPr lang="en-GB" smtClean="0"/>
              <a:pPr/>
              <a:t>02/10/2012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D555-95D7-4819-B8B4-4DB403CD1EC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2400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AB4A7-269D-492E-9233-81E50CCBC8A5}" type="datetime1">
              <a:rPr lang="en-GB" smtClean="0"/>
              <a:pPr/>
              <a:t>02/10/2012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D555-95D7-4819-B8B4-4DB403CD1EC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5317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F091E-0DA8-4AA4-8C22-41ED140B80A7}" type="datetime1">
              <a:rPr lang="en-GB" smtClean="0"/>
              <a:pPr/>
              <a:t>02/10/2012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DD040-97D9-49D0-A552-E8CE0DA4006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5137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C19E8-FA2C-43C0-A030-F46CB91C18B0}" type="datetime1">
              <a:rPr lang="en-GB" smtClean="0"/>
              <a:pPr/>
              <a:t>02/10/2012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DD040-97D9-49D0-A552-E8CE0DA4006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328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26069-1C7F-4CD8-9D52-6FE055CFC9E0}" type="datetime1">
              <a:rPr lang="en-GB" smtClean="0"/>
              <a:pPr/>
              <a:t>02/10/2012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DD040-97D9-49D0-A552-E8CE0DA4006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239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F2CD6-20C2-46AF-A619-3AEFA57B0B15}" type="datetime1">
              <a:rPr lang="en-GB" smtClean="0"/>
              <a:pPr/>
              <a:t>02/10/2012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DD040-97D9-49D0-A552-E8CE0DA4006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448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86A9B-E146-45F7-BDD2-D941DDD61D5C}" type="datetime1">
              <a:rPr lang="en-GB" smtClean="0"/>
              <a:pPr/>
              <a:t>02/10/2012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DD040-97D9-49D0-A552-E8CE0DA4006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509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A5F2D-BCFD-4C53-8A62-93D2C51DBFBD}" type="datetime1">
              <a:rPr lang="en-GB" smtClean="0"/>
              <a:pPr/>
              <a:t>02/10/2012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DD040-97D9-49D0-A552-E8CE0DA4006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0150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2735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CC704-5742-4EAF-85B9-0C1E6295E75C}" type="datetime1">
              <a:rPr lang="en-GB" smtClean="0"/>
              <a:pPr/>
              <a:t>02/10/2012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DD040-97D9-49D0-A552-E8CE0DA4006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20" y="116632"/>
            <a:ext cx="2227147" cy="1643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6000949" y="6237312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 smtClean="0">
                <a:solidFill>
                  <a:schemeClr val="tx1"/>
                </a:solidFill>
              </a:rPr>
              <a:t>The Green Jobs Programme of the ILO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253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  <p:sldLayoutId id="2147483685" r:id="rId1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900" kern="1200">
          <a:solidFill>
            <a:srgbClr val="2A9D0B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5CB25-56B2-480B-8701-07BBA2D35C9D}" type="datetime1">
              <a:rPr lang="en-GB" smtClean="0"/>
              <a:pPr/>
              <a:t>02/10/2012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27969-0601-4999-840E-EA84AA0E4D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068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306C2-D501-40A2-85E7-AD6123ADBC54}" type="datetime1">
              <a:rPr lang="en-GB" smtClean="0"/>
              <a:pPr/>
              <a:t>02/10/2012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6D555-95D7-4819-B8B4-4DB403CD1EC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277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sz="4400" b="1" dirty="0" smtClean="0"/>
              <a:t>Green Jobs for Poverty Reduction and Social Inclusion</a:t>
            </a:r>
            <a:br>
              <a:rPr lang="en-GB" sz="4400" b="1" dirty="0" smtClean="0"/>
            </a:br>
            <a:endParaRPr lang="en-GB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3789040"/>
            <a:ext cx="6400800" cy="1964064"/>
          </a:xfrm>
        </p:spPr>
        <p:txBody>
          <a:bodyPr>
            <a:noAutofit/>
          </a:bodyPr>
          <a:lstStyle/>
          <a:p>
            <a:endParaRPr lang="en-GB" sz="2000" dirty="0" smtClean="0">
              <a:solidFill>
                <a:srgbClr val="0070C0"/>
              </a:solidFill>
            </a:endParaRPr>
          </a:p>
          <a:p>
            <a:r>
              <a:rPr lang="en-US" sz="2400" b="1" dirty="0" smtClean="0"/>
              <a:t>Peter </a:t>
            </a:r>
            <a:r>
              <a:rPr lang="en-US" sz="2400" b="1" dirty="0" err="1" smtClean="0"/>
              <a:t>Poschen</a:t>
            </a:r>
            <a:r>
              <a:rPr lang="en-US" sz="2400" b="1" dirty="0"/>
              <a:t> </a:t>
            </a:r>
            <a:r>
              <a:rPr lang="en-US" sz="2400" b="1" dirty="0" smtClean="0"/>
              <a:t>(ILO)</a:t>
            </a:r>
          </a:p>
          <a:p>
            <a:r>
              <a:rPr lang="en-US" sz="2400" b="1" dirty="0" smtClean="0">
                <a:solidFill>
                  <a:srgbClr val="0070C0"/>
                </a:solidFill>
              </a:rPr>
              <a:t>Working towards a green economy after Rio+20</a:t>
            </a:r>
          </a:p>
          <a:p>
            <a:r>
              <a:rPr lang="fr-CH" sz="2400" b="1" dirty="0" err="1" smtClean="0">
                <a:solidFill>
                  <a:srgbClr val="0070C0"/>
                </a:solidFill>
              </a:rPr>
              <a:t>European</a:t>
            </a:r>
            <a:r>
              <a:rPr lang="fr-CH" sz="2400" b="1" dirty="0" smtClean="0">
                <a:solidFill>
                  <a:srgbClr val="0070C0"/>
                </a:solidFill>
              </a:rPr>
              <a:t> </a:t>
            </a:r>
            <a:r>
              <a:rPr lang="fr-CH" sz="2400" b="1" dirty="0" err="1" smtClean="0">
                <a:solidFill>
                  <a:srgbClr val="0070C0"/>
                </a:solidFill>
              </a:rPr>
              <a:t>Parliament</a:t>
            </a:r>
            <a:endParaRPr lang="en-GB" sz="2400" b="1" dirty="0" smtClean="0">
              <a:solidFill>
                <a:srgbClr val="0070C0"/>
              </a:solidFill>
            </a:endParaRPr>
          </a:p>
          <a:p>
            <a:r>
              <a:rPr lang="en-GB" sz="2400" b="1" dirty="0" smtClean="0">
                <a:solidFill>
                  <a:srgbClr val="0070C0"/>
                </a:solidFill>
              </a:rPr>
              <a:t>Brussels, 2 October 2012 </a:t>
            </a:r>
            <a:endParaRPr lang="en-GB" sz="2400" b="1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DD040-97D9-49D0-A552-E8CE0DA4006B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41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273544"/>
            <a:ext cx="6501408" cy="1143000"/>
          </a:xfrm>
        </p:spPr>
        <p:txBody>
          <a:bodyPr>
            <a:normAutofit fontScale="90000"/>
          </a:bodyPr>
          <a:lstStyle/>
          <a:p>
            <a:r>
              <a:rPr lang="fr-CH" sz="4000" b="1" dirty="0" err="1" smtClean="0"/>
              <a:t>Policies</a:t>
            </a:r>
            <a:r>
              <a:rPr lang="fr-CH" sz="4000" b="1" dirty="0" smtClean="0"/>
              <a:t> </a:t>
            </a:r>
            <a:r>
              <a:rPr lang="fr-CH" sz="4000" dirty="0" smtClean="0"/>
              <a:t>for </a:t>
            </a:r>
            <a:r>
              <a:rPr lang="fr-CH" sz="4000" dirty="0" err="1" smtClean="0"/>
              <a:t>sustainable</a:t>
            </a:r>
            <a:r>
              <a:rPr lang="fr-CH" sz="4000" dirty="0" smtClean="0"/>
              <a:t> </a:t>
            </a:r>
            <a:r>
              <a:rPr lang="fr-CH" sz="4000" dirty="0" err="1" smtClean="0"/>
              <a:t>development</a:t>
            </a:r>
            <a:r>
              <a:rPr lang="fr-CH" sz="4000" dirty="0" smtClean="0"/>
              <a:t> </a:t>
            </a:r>
            <a:r>
              <a:rPr lang="fr-CH" sz="4000" dirty="0" err="1" smtClean="0"/>
              <a:t>with</a:t>
            </a:r>
            <a:r>
              <a:rPr lang="fr-CH" sz="4000" dirty="0" smtClean="0"/>
              <a:t> </a:t>
            </a:r>
            <a:r>
              <a:rPr lang="fr-CH" sz="4000" dirty="0" err="1" smtClean="0"/>
              <a:t>decent</a:t>
            </a:r>
            <a:r>
              <a:rPr lang="fr-CH" sz="4000" dirty="0" smtClean="0"/>
              <a:t> </a:t>
            </a:r>
            <a:r>
              <a:rPr lang="fr-CH" sz="4000" dirty="0" err="1" smtClean="0"/>
              <a:t>work</a:t>
            </a:r>
            <a:r>
              <a:rPr lang="fr-CH" sz="4000" dirty="0" smtClean="0"/>
              <a:t> and social inclusion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844824"/>
            <a:ext cx="8229600" cy="452596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fr-CH" b="1" dirty="0" err="1" smtClean="0">
                <a:solidFill>
                  <a:srgbClr val="0070C0"/>
                </a:solidFill>
              </a:rPr>
              <a:t>Coherent</a:t>
            </a:r>
            <a:r>
              <a:rPr lang="fr-CH" b="1" dirty="0" smtClean="0">
                <a:solidFill>
                  <a:srgbClr val="0070C0"/>
                </a:solidFill>
              </a:rPr>
              <a:t> </a:t>
            </a:r>
            <a:r>
              <a:rPr lang="fr-CH" b="1" dirty="0" err="1" smtClean="0">
                <a:solidFill>
                  <a:srgbClr val="0070C0"/>
                </a:solidFill>
              </a:rPr>
              <a:t>economic</a:t>
            </a:r>
            <a:r>
              <a:rPr lang="fr-CH" b="1" dirty="0" smtClean="0">
                <a:solidFill>
                  <a:srgbClr val="0070C0"/>
                </a:solidFill>
              </a:rPr>
              <a:t> </a:t>
            </a:r>
            <a:r>
              <a:rPr lang="fr-CH" b="1" dirty="0" err="1" smtClean="0">
                <a:solidFill>
                  <a:srgbClr val="0070C0"/>
                </a:solidFill>
              </a:rPr>
              <a:t>policies</a:t>
            </a:r>
            <a:r>
              <a:rPr lang="fr-CH" b="1" dirty="0" smtClean="0">
                <a:solidFill>
                  <a:srgbClr val="0070C0"/>
                </a:solidFill>
              </a:rPr>
              <a:t>:</a:t>
            </a:r>
          </a:p>
          <a:p>
            <a:pPr marL="914400" lvl="1" indent="-514350">
              <a:buFont typeface="+mj-lt"/>
              <a:buAutoNum type="arabicPeriod"/>
            </a:pPr>
            <a:r>
              <a:rPr lang="fr-CH" dirty="0" smtClean="0"/>
              <a:t>Eco-</a:t>
            </a:r>
            <a:r>
              <a:rPr lang="fr-CH" dirty="0" err="1" smtClean="0"/>
              <a:t>tax</a:t>
            </a:r>
            <a:endParaRPr lang="fr-CH" dirty="0" smtClean="0"/>
          </a:p>
          <a:p>
            <a:pPr marL="914400" lvl="1" indent="-514350">
              <a:buFont typeface="+mj-lt"/>
              <a:buAutoNum type="arabicPeriod"/>
            </a:pPr>
            <a:r>
              <a:rPr lang="fr-CH" dirty="0" smtClean="0"/>
              <a:t>Green </a:t>
            </a:r>
            <a:r>
              <a:rPr lang="fr-CH" dirty="0" err="1" smtClean="0"/>
              <a:t>investment</a:t>
            </a:r>
            <a:endParaRPr lang="fr-CH" dirty="0" smtClean="0"/>
          </a:p>
          <a:p>
            <a:pPr marL="914400" lvl="1" indent="-514350">
              <a:buFont typeface="+mj-lt"/>
              <a:buAutoNum type="arabicPeriod"/>
            </a:pPr>
            <a:r>
              <a:rPr lang="fr-CH" dirty="0" err="1" smtClean="0"/>
              <a:t>SMEs</a:t>
            </a:r>
            <a:endParaRPr lang="fr-CH" dirty="0" smtClean="0"/>
          </a:p>
          <a:p>
            <a:pPr marL="514350" indent="-514350">
              <a:buFont typeface="+mj-lt"/>
              <a:buAutoNum type="arabicPeriod"/>
            </a:pPr>
            <a:r>
              <a:rPr lang="fr-CH" b="1" dirty="0" err="1" smtClean="0">
                <a:solidFill>
                  <a:srgbClr val="0070C0"/>
                </a:solidFill>
              </a:rPr>
              <a:t>Decent</a:t>
            </a:r>
            <a:r>
              <a:rPr lang="fr-CH" b="1" dirty="0" smtClean="0">
                <a:solidFill>
                  <a:srgbClr val="0070C0"/>
                </a:solidFill>
              </a:rPr>
              <a:t> </a:t>
            </a:r>
            <a:r>
              <a:rPr lang="fr-CH" b="1" dirty="0" err="1" smtClean="0">
                <a:solidFill>
                  <a:srgbClr val="0070C0"/>
                </a:solidFill>
              </a:rPr>
              <a:t>work</a:t>
            </a:r>
            <a:r>
              <a:rPr lang="fr-CH" b="1" dirty="0" smtClean="0">
                <a:solidFill>
                  <a:srgbClr val="0070C0"/>
                </a:solidFill>
              </a:rPr>
              <a:t> in </a:t>
            </a:r>
            <a:r>
              <a:rPr lang="fr-CH" b="1" dirty="0" err="1" smtClean="0">
                <a:solidFill>
                  <a:srgbClr val="0070C0"/>
                </a:solidFill>
              </a:rPr>
              <a:t>sustainable</a:t>
            </a:r>
            <a:r>
              <a:rPr lang="fr-CH" b="1" dirty="0" smtClean="0">
                <a:solidFill>
                  <a:srgbClr val="0070C0"/>
                </a:solidFill>
              </a:rPr>
              <a:t> </a:t>
            </a:r>
            <a:r>
              <a:rPr lang="fr-CH" b="1" dirty="0" err="1" smtClean="0">
                <a:solidFill>
                  <a:srgbClr val="0070C0"/>
                </a:solidFill>
              </a:rPr>
              <a:t>development</a:t>
            </a:r>
            <a:endParaRPr lang="fr-CH" b="1" dirty="0" smtClean="0">
              <a:solidFill>
                <a:srgbClr val="0070C0"/>
              </a:solidFill>
            </a:endParaRPr>
          </a:p>
          <a:p>
            <a:pPr marL="914400" lvl="1" indent="-514350">
              <a:buFont typeface="+mj-lt"/>
              <a:buAutoNum type="arabicPeriod"/>
            </a:pPr>
            <a:r>
              <a:rPr lang="fr-CH" dirty="0" smtClean="0"/>
              <a:t>Social protection (</a:t>
            </a:r>
            <a:r>
              <a:rPr lang="fr-CH" dirty="0" err="1" smtClean="0"/>
              <a:t>floor</a:t>
            </a:r>
            <a:r>
              <a:rPr lang="fr-CH" dirty="0" smtClean="0"/>
              <a:t>)</a:t>
            </a:r>
          </a:p>
          <a:p>
            <a:pPr marL="914400" lvl="1" indent="-514350">
              <a:buFont typeface="+mj-lt"/>
              <a:buAutoNum type="arabicPeriod"/>
            </a:pPr>
            <a:r>
              <a:rPr lang="fr-CH" dirty="0" err="1" smtClean="0"/>
              <a:t>Skills</a:t>
            </a:r>
            <a:r>
              <a:rPr lang="fr-CH" dirty="0" smtClean="0"/>
              <a:t> for green jobs and transitions</a:t>
            </a:r>
          </a:p>
          <a:p>
            <a:pPr marL="914400" lvl="1" indent="-514350">
              <a:buFont typeface="+mj-lt"/>
              <a:buAutoNum type="arabicPeriod"/>
            </a:pPr>
            <a:r>
              <a:rPr lang="fr-CH" dirty="0" smtClean="0"/>
              <a:t>Active labour </a:t>
            </a:r>
            <a:r>
              <a:rPr lang="fr-CH" dirty="0" err="1" smtClean="0"/>
              <a:t>market</a:t>
            </a:r>
            <a:r>
              <a:rPr lang="fr-CH" dirty="0" smtClean="0"/>
              <a:t> </a:t>
            </a:r>
            <a:r>
              <a:rPr lang="fr-CH" dirty="0" err="1" smtClean="0"/>
              <a:t>policies</a:t>
            </a:r>
            <a:endParaRPr lang="fr-CH" dirty="0" smtClean="0"/>
          </a:p>
          <a:p>
            <a:pPr marL="514350" indent="-514350">
              <a:buFont typeface="+mj-lt"/>
              <a:buAutoNum type="arabicPeriod"/>
            </a:pPr>
            <a:r>
              <a:rPr lang="fr-CH" b="1" dirty="0" smtClean="0">
                <a:solidFill>
                  <a:srgbClr val="0070C0"/>
                </a:solidFill>
              </a:rPr>
              <a:t>Social dialogue</a:t>
            </a:r>
          </a:p>
          <a:p>
            <a:pPr marL="914400" lvl="1" indent="-514350">
              <a:buFont typeface="+mj-lt"/>
              <a:buAutoNum type="arabicPeriod"/>
            </a:pPr>
            <a:endParaRPr lang="fr-CH" dirty="0" smtClean="0"/>
          </a:p>
          <a:p>
            <a:pPr marL="914400" lvl="1" indent="-514350">
              <a:buFont typeface="+mj-lt"/>
              <a:buAutoNum type="arabicPeriod"/>
            </a:pP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endParaRPr lang="fr-CH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DD040-97D9-49D0-A552-E8CE0DA4006B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39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CH" sz="4000" b="1" dirty="0">
                <a:solidFill>
                  <a:srgbClr val="2FA301"/>
                </a:solidFill>
              </a:rPr>
              <a:t>Green Jobs</a:t>
            </a:r>
            <a:br>
              <a:rPr lang="fr-CH" sz="4000" b="1" dirty="0">
                <a:solidFill>
                  <a:srgbClr val="2FA301"/>
                </a:solidFill>
              </a:rPr>
            </a:br>
            <a:r>
              <a:rPr lang="fr-CH" sz="4000" b="1" dirty="0">
                <a:solidFill>
                  <a:srgbClr val="2FA301"/>
                </a:solidFill>
              </a:rPr>
              <a:t> Programme countries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DD040-97D9-49D0-A552-E8CE0DA4006B}" type="slidenum">
              <a:rPr lang="en-GB" smtClean="0"/>
              <a:pPr/>
              <a:t>11</a:t>
            </a:fld>
            <a:endParaRPr lang="en-GB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0319574"/>
              </p:ext>
            </p:extLst>
          </p:nvPr>
        </p:nvGraphicFramePr>
        <p:xfrm>
          <a:off x="467544" y="1382998"/>
          <a:ext cx="8132941" cy="4769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4" name="Acrobat Document" r:id="rId4" imgW="15659100" imgH="9182100" progId="AcroExch.Document.7">
                  <p:embed/>
                </p:oleObj>
              </mc:Choice>
              <mc:Fallback>
                <p:oleObj name="Acrobat Document" r:id="rId4" imgW="15659100" imgH="91821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7544" y="1382998"/>
                        <a:ext cx="8132941" cy="47696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7564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rgbClr val="2FA301"/>
                </a:solidFill>
              </a:rPr>
              <a:t>Assessment methodology</a:t>
            </a:r>
            <a:endParaRPr lang="en-US" sz="3600" dirty="0">
              <a:solidFill>
                <a:srgbClr val="2FA30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5720" y="1785926"/>
            <a:ext cx="5329246" cy="2114552"/>
          </a:xfrm>
        </p:spPr>
        <p:txBody>
          <a:bodyPr>
            <a:normAutofit fontScale="77500" lnSpcReduction="20000"/>
          </a:bodyPr>
          <a:lstStyle/>
          <a:p>
            <a:r>
              <a:rPr lang="en-US" sz="3100" dirty="0" smtClean="0"/>
              <a:t>Based on </a:t>
            </a:r>
            <a:r>
              <a:rPr lang="en-US" sz="3100" dirty="0" smtClean="0">
                <a:solidFill>
                  <a:srgbClr val="0070C0"/>
                </a:solidFill>
              </a:rPr>
              <a:t>Social Accounting Matrix</a:t>
            </a:r>
          </a:p>
          <a:p>
            <a:r>
              <a:rPr lang="en-US" sz="3100" dirty="0" smtClean="0"/>
              <a:t>Estimates Direct, Indirect &amp; Induced effect</a:t>
            </a:r>
          </a:p>
          <a:p>
            <a:r>
              <a:rPr lang="en-US" sz="3100" dirty="0" smtClean="0"/>
              <a:t>Allows for ‘What if’ Scenarios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sz="2600" dirty="0" smtClean="0"/>
              <a:t>(E.g. if policy shifts 5% investment into Green sector how many jobs will be created?)</a:t>
            </a: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0527" y="1974871"/>
            <a:ext cx="300487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714752"/>
            <a:ext cx="442915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DD040-97D9-49D0-A552-E8CE0DA4006B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405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56" y="273544"/>
            <a:ext cx="683978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r-CH" sz="4000" b="1" dirty="0" smtClean="0"/>
              <a:t>Green Jobs </a:t>
            </a:r>
            <a:r>
              <a:rPr lang="fr-CH" sz="4000" b="1" dirty="0" err="1" smtClean="0"/>
              <a:t>Potential</a:t>
            </a:r>
            <a:r>
              <a:rPr lang="fr-CH" sz="4000" b="1" dirty="0" smtClean="0"/>
              <a:t>: </a:t>
            </a:r>
            <a:br>
              <a:rPr lang="fr-CH" sz="4000" b="1" dirty="0" smtClean="0"/>
            </a:br>
            <a:r>
              <a:rPr lang="fr-CH" sz="4000" b="1" dirty="0" smtClean="0"/>
              <a:t>South </a:t>
            </a:r>
            <a:r>
              <a:rPr lang="fr-CH" sz="4000" b="1" dirty="0" err="1" smtClean="0"/>
              <a:t>Africa’s</a:t>
            </a:r>
            <a:r>
              <a:rPr lang="fr-CH" sz="4000" b="1" dirty="0" smtClean="0"/>
              <a:t> New </a:t>
            </a:r>
            <a:r>
              <a:rPr lang="fr-CH" sz="4000" b="1" dirty="0" err="1" smtClean="0"/>
              <a:t>Growth</a:t>
            </a:r>
            <a:r>
              <a:rPr lang="fr-CH" sz="4000" b="1" dirty="0" smtClean="0"/>
              <a:t> </a:t>
            </a:r>
            <a:r>
              <a:rPr lang="fr-CH" sz="4000" b="1" dirty="0" err="1" smtClean="0"/>
              <a:t>Path</a:t>
            </a:r>
            <a:endParaRPr lang="en-US" sz="40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6357950" y="1785926"/>
            <a:ext cx="2490162" cy="37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785786" y="1857364"/>
            <a:ext cx="4038600" cy="4525963"/>
          </a:xfrm>
        </p:spPr>
        <p:txBody>
          <a:bodyPr/>
          <a:lstStyle/>
          <a:p>
            <a:r>
              <a:rPr lang="fr-CH" dirty="0" err="1" smtClean="0"/>
              <a:t>Development</a:t>
            </a:r>
            <a:r>
              <a:rPr lang="fr-CH" dirty="0" smtClean="0"/>
              <a:t> </a:t>
            </a:r>
            <a:r>
              <a:rPr lang="fr-CH" dirty="0" err="1" smtClean="0"/>
              <a:t>Strategy</a:t>
            </a:r>
            <a:endParaRPr lang="fr-CH" dirty="0" smtClean="0"/>
          </a:p>
          <a:p>
            <a:r>
              <a:rPr lang="fr-CH" dirty="0" smtClean="0"/>
              <a:t>Component green jobs</a:t>
            </a:r>
          </a:p>
          <a:p>
            <a:r>
              <a:rPr lang="fr-CH" dirty="0" err="1" smtClean="0">
                <a:solidFill>
                  <a:srgbClr val="0070C0"/>
                </a:solidFill>
              </a:rPr>
              <a:t>Assessment</a:t>
            </a:r>
            <a:r>
              <a:rPr lang="fr-CH" dirty="0" smtClean="0">
                <a:solidFill>
                  <a:srgbClr val="0070C0"/>
                </a:solidFill>
              </a:rPr>
              <a:t> green jobs </a:t>
            </a:r>
            <a:r>
              <a:rPr lang="fr-CH" dirty="0" err="1" smtClean="0">
                <a:solidFill>
                  <a:srgbClr val="0070C0"/>
                </a:solidFill>
              </a:rPr>
              <a:t>potential</a:t>
            </a:r>
            <a:r>
              <a:rPr lang="fr-CH" dirty="0" smtClean="0">
                <a:solidFill>
                  <a:srgbClr val="0070C0"/>
                </a:solidFill>
              </a:rPr>
              <a:t>:</a:t>
            </a:r>
          </a:p>
          <a:p>
            <a:pPr>
              <a:buNone/>
            </a:pPr>
            <a:endParaRPr lang="fr-CH" dirty="0" smtClean="0"/>
          </a:p>
          <a:p>
            <a:pPr>
              <a:buNone/>
            </a:pPr>
            <a:endParaRPr lang="fr-CH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DD040-97D9-49D0-A552-E8CE0DA4006B}" type="slidenum">
              <a:rPr lang="en-GB" smtClean="0"/>
              <a:pPr/>
              <a:t>13</a:t>
            </a:fld>
            <a:endParaRPr lang="en-GB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0" y="3857628"/>
          <a:ext cx="6000792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0232"/>
                <a:gridCol w="1285884"/>
                <a:gridCol w="1500198"/>
                <a:gridCol w="121447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H" b="1" dirty="0" smtClean="0"/>
                        <a:t>Net direct jobs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b="1" dirty="0" smtClean="0"/>
                        <a:t>Short </a:t>
                      </a:r>
                      <a:r>
                        <a:rPr lang="fr-CH" b="1" dirty="0" err="1" smtClean="0"/>
                        <a:t>term</a:t>
                      </a:r>
                      <a:endParaRPr lang="fr-CH" b="1" dirty="0" smtClean="0"/>
                    </a:p>
                    <a:p>
                      <a:pPr algn="ctr"/>
                      <a:r>
                        <a:rPr lang="fr-CH" b="1" dirty="0" smtClean="0"/>
                        <a:t>(2012)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b="1" dirty="0" smtClean="0"/>
                        <a:t>Medium</a:t>
                      </a:r>
                      <a:r>
                        <a:rPr lang="fr-CH" b="1" baseline="0" dirty="0" smtClean="0"/>
                        <a:t> </a:t>
                      </a:r>
                      <a:r>
                        <a:rPr lang="fr-CH" b="1" baseline="0" dirty="0" err="1" smtClean="0"/>
                        <a:t>term</a:t>
                      </a:r>
                      <a:r>
                        <a:rPr lang="fr-CH" b="1" baseline="0" dirty="0" smtClean="0"/>
                        <a:t> ( 2017)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b="1" dirty="0" smtClean="0"/>
                        <a:t>Long </a:t>
                      </a:r>
                      <a:r>
                        <a:rPr lang="fr-CH" b="1" dirty="0" err="1" smtClean="0"/>
                        <a:t>term</a:t>
                      </a:r>
                      <a:endParaRPr lang="fr-CH" b="1" dirty="0" smtClean="0"/>
                    </a:p>
                    <a:p>
                      <a:pPr algn="ctr"/>
                      <a:r>
                        <a:rPr lang="fr-CH" b="1" dirty="0" smtClean="0"/>
                        <a:t>(2025)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b="1" dirty="0" smtClean="0"/>
                        <a:t>Total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b="1" dirty="0" smtClean="0"/>
                        <a:t>98,000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b="1" dirty="0" smtClean="0"/>
                        <a:t>255,000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b="1" dirty="0" smtClean="0"/>
                        <a:t>462,000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dirty="0" err="1" smtClean="0"/>
                        <a:t>Energy</a:t>
                      </a:r>
                      <a:r>
                        <a:rPr lang="fr-CH" baseline="0" dirty="0" smtClean="0"/>
                        <a:t> </a:t>
                      </a:r>
                      <a:r>
                        <a:rPr lang="fr-CH" baseline="0" dirty="0" err="1" smtClean="0"/>
                        <a:t>generation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13,565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57,142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130,023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dirty="0" err="1" smtClean="0"/>
                        <a:t>Energy</a:t>
                      </a:r>
                      <a:r>
                        <a:rPr lang="fr-CH" dirty="0" smtClean="0"/>
                        <a:t> </a:t>
                      </a:r>
                      <a:r>
                        <a:rPr lang="fr-CH" dirty="0" err="1" smtClean="0"/>
                        <a:t>efficiency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dirty="0" smtClean="0"/>
                        <a:t>31,569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dirty="0" smtClean="0"/>
                        <a:t>70,193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dirty="0" smtClean="0"/>
                        <a:t>67,979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dirty="0" smtClean="0"/>
                        <a:t>Pollution control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8,434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13,189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31,641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dirty="0" smtClean="0"/>
                        <a:t>Nat</a:t>
                      </a:r>
                      <a:r>
                        <a:rPr lang="fr-CH" baseline="0" dirty="0" smtClean="0"/>
                        <a:t>. </a:t>
                      </a:r>
                      <a:r>
                        <a:rPr lang="fr-CH" baseline="0" dirty="0" err="1" smtClean="0"/>
                        <a:t>resources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44,512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114,842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232,926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73BA2F9-E705-416A-B95C-469DC8C61A26}" type="slidenum">
              <a:rPr lang="en-GB" smtClean="0"/>
              <a:pPr/>
              <a:t>14</a:t>
            </a:fld>
            <a:endParaRPr lang="en-GB" smtClean="0"/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2071694" y="620688"/>
            <a:ext cx="7000900" cy="1020769"/>
          </a:xfrm>
        </p:spPr>
        <p:txBody>
          <a:bodyPr>
            <a:noAutofit/>
          </a:bodyPr>
          <a:lstStyle/>
          <a:p>
            <a:r>
              <a:rPr lang="en-GB" sz="3200" b="1" dirty="0" smtClean="0">
                <a:solidFill>
                  <a:srgbClr val="00B050"/>
                </a:solidFill>
              </a:rPr>
              <a:t>South Africa - New Growth Strategy:</a:t>
            </a:r>
            <a:br>
              <a:rPr lang="en-GB" sz="3200" b="1" dirty="0" smtClean="0">
                <a:solidFill>
                  <a:srgbClr val="00B050"/>
                </a:solidFill>
              </a:rPr>
            </a:br>
            <a:r>
              <a:rPr lang="en-GB" sz="3200" b="1" dirty="0" smtClean="0">
                <a:solidFill>
                  <a:srgbClr val="00B050"/>
                </a:solidFill>
              </a:rPr>
              <a:t>Green Economy Accord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sz="quarter" idx="2"/>
          </p:nvPr>
        </p:nvSpPr>
        <p:spPr>
          <a:xfrm>
            <a:off x="1115616" y="2132856"/>
            <a:ext cx="3435369" cy="3949709"/>
          </a:xfrm>
        </p:spPr>
        <p:txBody>
          <a:bodyPr>
            <a:normAutofit/>
          </a:bodyPr>
          <a:lstStyle/>
          <a:p>
            <a:r>
              <a:rPr lang="en-GB" sz="2400" dirty="0" smtClean="0"/>
              <a:t>South African government, business and labour signed an accord in 2011</a:t>
            </a:r>
          </a:p>
          <a:p>
            <a:r>
              <a:rPr lang="en-GB" sz="2400" dirty="0" smtClean="0"/>
              <a:t>One of the most comprehensive social partnerships on "green economy” in the world 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857364"/>
            <a:ext cx="3586079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504434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744" y="357166"/>
            <a:ext cx="5904704" cy="1143000"/>
          </a:xfrm>
        </p:spPr>
        <p:txBody>
          <a:bodyPr>
            <a:normAutofit fontScale="90000"/>
          </a:bodyPr>
          <a:lstStyle/>
          <a:p>
            <a:r>
              <a:rPr lang="fr-CH" sz="4000" b="1" dirty="0" smtClean="0">
                <a:solidFill>
                  <a:srgbClr val="00B050"/>
                </a:solidFill>
              </a:rPr>
              <a:t>Social inclusion: </a:t>
            </a:r>
            <a:r>
              <a:rPr lang="fr-CH" sz="4000" b="1" dirty="0" err="1" smtClean="0">
                <a:solidFill>
                  <a:srgbClr val="00B050"/>
                </a:solidFill>
              </a:rPr>
              <a:t>housing</a:t>
            </a:r>
            <a:r>
              <a:rPr lang="fr-CH" sz="4000" b="1" dirty="0" smtClean="0">
                <a:solidFill>
                  <a:srgbClr val="00B050"/>
                </a:solidFill>
              </a:rPr>
              <a:t>, </a:t>
            </a:r>
            <a:r>
              <a:rPr lang="fr-CH" sz="4000" b="1" dirty="0" err="1" smtClean="0">
                <a:solidFill>
                  <a:srgbClr val="00B050"/>
                </a:solidFill>
              </a:rPr>
              <a:t>sustainable</a:t>
            </a:r>
            <a:r>
              <a:rPr lang="fr-CH" sz="4000" b="1" dirty="0" smtClean="0">
                <a:solidFill>
                  <a:srgbClr val="00B050"/>
                </a:solidFill>
              </a:rPr>
              <a:t> construction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0034" y="1785926"/>
            <a:ext cx="5357850" cy="452339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CH" b="1" dirty="0" smtClean="0">
                <a:solidFill>
                  <a:srgbClr val="0070C0"/>
                </a:solidFill>
              </a:rPr>
              <a:t>‘</a:t>
            </a:r>
            <a:r>
              <a:rPr lang="fr-CH" b="1" dirty="0" err="1" smtClean="0">
                <a:solidFill>
                  <a:srgbClr val="0070C0"/>
                </a:solidFill>
              </a:rPr>
              <a:t>My</a:t>
            </a:r>
            <a:r>
              <a:rPr lang="fr-CH" b="1" dirty="0" smtClean="0">
                <a:solidFill>
                  <a:srgbClr val="0070C0"/>
                </a:solidFill>
              </a:rPr>
              <a:t> house-</a:t>
            </a:r>
            <a:r>
              <a:rPr lang="fr-CH" b="1" dirty="0" err="1" smtClean="0">
                <a:solidFill>
                  <a:srgbClr val="0070C0"/>
                </a:solidFill>
              </a:rPr>
              <a:t>my</a:t>
            </a:r>
            <a:r>
              <a:rPr lang="fr-CH" b="1" dirty="0" smtClean="0">
                <a:solidFill>
                  <a:srgbClr val="0070C0"/>
                </a:solidFill>
              </a:rPr>
              <a:t> life’ </a:t>
            </a:r>
          </a:p>
          <a:p>
            <a:pPr>
              <a:buNone/>
            </a:pPr>
            <a:r>
              <a:rPr lang="fr-CH" dirty="0" smtClean="0"/>
              <a:t>social </a:t>
            </a:r>
            <a:r>
              <a:rPr lang="fr-CH" dirty="0" err="1" smtClean="0"/>
              <a:t>housing</a:t>
            </a:r>
            <a:r>
              <a:rPr lang="fr-CH" dirty="0" smtClean="0"/>
              <a:t> program (5/2009)</a:t>
            </a:r>
          </a:p>
          <a:p>
            <a:r>
              <a:rPr lang="fr-CH" dirty="0"/>
              <a:t>3</a:t>
            </a:r>
            <a:r>
              <a:rPr lang="fr-CH" dirty="0" smtClean="0"/>
              <a:t>00,000 </a:t>
            </a:r>
            <a:r>
              <a:rPr lang="fr-CH" dirty="0" err="1" smtClean="0"/>
              <a:t>units</a:t>
            </a:r>
            <a:r>
              <a:rPr lang="fr-CH" dirty="0" smtClean="0"/>
              <a:t> </a:t>
            </a:r>
            <a:r>
              <a:rPr lang="fr-CH" dirty="0" err="1" smtClean="0"/>
              <a:t>energy</a:t>
            </a:r>
            <a:r>
              <a:rPr lang="fr-CH" dirty="0" smtClean="0"/>
              <a:t> </a:t>
            </a:r>
            <a:r>
              <a:rPr lang="fr-CH" dirty="0" err="1" smtClean="0"/>
              <a:t>savings</a:t>
            </a:r>
            <a:r>
              <a:rPr lang="fr-CH" dirty="0" smtClean="0"/>
              <a:t> </a:t>
            </a:r>
            <a:r>
              <a:rPr lang="fr-CH" dirty="0" err="1" smtClean="0"/>
              <a:t>measures</a:t>
            </a:r>
            <a:endParaRPr lang="fr-CH" dirty="0" smtClean="0"/>
          </a:p>
          <a:p>
            <a:r>
              <a:rPr lang="fr-CH" dirty="0" smtClean="0"/>
              <a:t>- 40% </a:t>
            </a:r>
            <a:r>
              <a:rPr lang="fr-CH" dirty="0" err="1" smtClean="0"/>
              <a:t>electricity</a:t>
            </a:r>
            <a:r>
              <a:rPr lang="fr-CH" dirty="0" smtClean="0"/>
              <a:t> bill</a:t>
            </a:r>
          </a:p>
          <a:p>
            <a:r>
              <a:rPr lang="fr-CH" dirty="0" smtClean="0"/>
              <a:t>- 18% </a:t>
            </a:r>
            <a:r>
              <a:rPr lang="fr-CH" dirty="0" err="1" smtClean="0"/>
              <a:t>peak</a:t>
            </a:r>
            <a:r>
              <a:rPr lang="fr-CH" dirty="0" smtClean="0"/>
              <a:t> </a:t>
            </a:r>
            <a:r>
              <a:rPr lang="fr-CH" dirty="0" err="1" smtClean="0"/>
              <a:t>demand</a:t>
            </a:r>
            <a:endParaRPr lang="fr-CH" dirty="0" smtClean="0"/>
          </a:p>
          <a:p>
            <a:r>
              <a:rPr lang="fr-CH" dirty="0" smtClean="0"/>
              <a:t>+ 18,000 jobs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20B0E0-BD2C-48D4-859A-623CE8ED4413}" type="slidenum">
              <a:rPr lang="en-GB" smtClean="0"/>
              <a:pPr>
                <a:defRPr/>
              </a:pPr>
              <a:t>15</a:t>
            </a:fld>
            <a:endParaRPr lang="en-GB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0562" y="1556793"/>
            <a:ext cx="2583403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121291"/>
            <a:ext cx="3086004" cy="2064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30787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8" y="548680"/>
            <a:ext cx="7020272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4000" b="1" dirty="0" smtClean="0">
                <a:solidFill>
                  <a:srgbClr val="009900"/>
                </a:solidFill>
              </a:rPr>
              <a:t>Social protection</a:t>
            </a:r>
            <a:br>
              <a:rPr lang="fr-FR" sz="4000" b="1" dirty="0" smtClean="0">
                <a:solidFill>
                  <a:srgbClr val="009900"/>
                </a:solidFill>
              </a:rPr>
            </a:br>
            <a:r>
              <a:rPr lang="fr-FR" sz="4000" b="1" dirty="0" err="1" smtClean="0">
                <a:solidFill>
                  <a:srgbClr val="009900"/>
                </a:solidFill>
              </a:rPr>
              <a:t>India</a:t>
            </a:r>
            <a:r>
              <a:rPr lang="fr-FR" sz="4000" b="1" dirty="0" smtClean="0">
                <a:solidFill>
                  <a:srgbClr val="009900"/>
                </a:solidFill>
              </a:rPr>
              <a:t>: Rural </a:t>
            </a:r>
            <a:r>
              <a:rPr lang="fr-FR" sz="4000" b="1" dirty="0" err="1" smtClean="0">
                <a:solidFill>
                  <a:srgbClr val="009900"/>
                </a:solidFill>
              </a:rPr>
              <a:t>employment</a:t>
            </a:r>
            <a:r>
              <a:rPr lang="fr-FR" sz="4000" b="1" dirty="0" smtClean="0">
                <a:solidFill>
                  <a:srgbClr val="009900"/>
                </a:solidFill>
              </a:rPr>
              <a:t> </a:t>
            </a:r>
            <a:r>
              <a:rPr lang="fr-FR" sz="4000" b="1" dirty="0" err="1" smtClean="0">
                <a:solidFill>
                  <a:srgbClr val="009900"/>
                </a:solidFill>
              </a:rPr>
              <a:t>guarantee</a:t>
            </a:r>
            <a:r>
              <a:rPr lang="fr-FR" sz="4000" b="1" dirty="0" smtClean="0">
                <a:solidFill>
                  <a:srgbClr val="009900"/>
                </a:solidFill>
              </a:rPr>
              <a:t> </a:t>
            </a:r>
            <a:r>
              <a:rPr lang="en-GB" sz="4000" b="1" dirty="0" smtClean="0">
                <a:solidFill>
                  <a:srgbClr val="009900"/>
                </a:solidFill>
              </a:rPr>
              <a:t/>
            </a:r>
            <a:br>
              <a:rPr lang="en-GB" sz="4000" b="1" dirty="0" smtClean="0">
                <a:solidFill>
                  <a:srgbClr val="009900"/>
                </a:solidFill>
              </a:rPr>
            </a:br>
            <a:endParaRPr lang="fr-FR" sz="3600" dirty="0" smtClean="0">
              <a:solidFill>
                <a:schemeClr val="hlin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"/>
          </p:nvPr>
        </p:nvSpPr>
        <p:spPr>
          <a:xfrm>
            <a:off x="467544" y="1916832"/>
            <a:ext cx="4533928" cy="4114800"/>
          </a:xfrm>
        </p:spPr>
        <p:txBody>
          <a:bodyPr/>
          <a:lstStyle/>
          <a:p>
            <a:pPr>
              <a:buNone/>
            </a:pPr>
            <a:r>
              <a:rPr lang="fr-CH" sz="2800" b="1" dirty="0" smtClean="0">
                <a:solidFill>
                  <a:srgbClr val="0070C0"/>
                </a:solidFill>
              </a:rPr>
              <a:t>NREGA (Rural </a:t>
            </a:r>
            <a:r>
              <a:rPr lang="fr-CH" sz="2800" b="1" dirty="0" err="1" smtClean="0">
                <a:solidFill>
                  <a:srgbClr val="0070C0"/>
                </a:solidFill>
              </a:rPr>
              <a:t>employment</a:t>
            </a:r>
            <a:r>
              <a:rPr lang="fr-CH" sz="2800" b="1" dirty="0" smtClean="0">
                <a:solidFill>
                  <a:srgbClr val="0070C0"/>
                </a:solidFill>
              </a:rPr>
              <a:t> </a:t>
            </a:r>
            <a:r>
              <a:rPr lang="fr-CH" sz="2800" b="1" dirty="0" err="1" smtClean="0">
                <a:solidFill>
                  <a:srgbClr val="0070C0"/>
                </a:solidFill>
              </a:rPr>
              <a:t>guarantee</a:t>
            </a:r>
            <a:r>
              <a:rPr lang="fr-CH" sz="2800" b="1" dirty="0" smtClean="0">
                <a:solidFill>
                  <a:srgbClr val="0070C0"/>
                </a:solidFill>
              </a:rPr>
              <a:t> </a:t>
            </a:r>
            <a:r>
              <a:rPr lang="fr-CH" sz="2800" b="1" dirty="0" err="1" smtClean="0">
                <a:solidFill>
                  <a:srgbClr val="0070C0"/>
                </a:solidFill>
              </a:rPr>
              <a:t>act</a:t>
            </a:r>
            <a:r>
              <a:rPr lang="fr-CH" sz="2800" b="1" dirty="0" smtClean="0">
                <a:solidFill>
                  <a:srgbClr val="0070C0"/>
                </a:solidFill>
              </a:rPr>
              <a:t>) </a:t>
            </a:r>
          </a:p>
          <a:p>
            <a:r>
              <a:rPr lang="fr-CH" sz="2800" dirty="0" smtClean="0"/>
              <a:t>Right to 100 </a:t>
            </a:r>
            <a:r>
              <a:rPr lang="fr-CH" sz="2800" dirty="0" err="1" smtClean="0"/>
              <a:t>days</a:t>
            </a:r>
            <a:r>
              <a:rPr lang="fr-CH" sz="2800" dirty="0" smtClean="0"/>
              <a:t>/</a:t>
            </a:r>
            <a:r>
              <a:rPr lang="fr-CH" sz="2800" dirty="0" err="1" smtClean="0"/>
              <a:t>year</a:t>
            </a:r>
            <a:endParaRPr lang="fr-CH" sz="2800" dirty="0" smtClean="0"/>
          </a:p>
          <a:p>
            <a:r>
              <a:rPr lang="fr-CH" sz="2800" dirty="0" smtClean="0"/>
              <a:t>US$ 8 bill (~ 0.4% GDP)</a:t>
            </a:r>
          </a:p>
          <a:p>
            <a:r>
              <a:rPr lang="fr-CH" sz="2800" dirty="0" err="1" smtClean="0"/>
              <a:t>Beneficiaries</a:t>
            </a:r>
            <a:r>
              <a:rPr lang="fr-CH" sz="2800" dirty="0" smtClean="0"/>
              <a:t> 59 </a:t>
            </a:r>
            <a:r>
              <a:rPr lang="fr-CH" sz="2800" dirty="0" err="1" smtClean="0"/>
              <a:t>mill</a:t>
            </a:r>
            <a:r>
              <a:rPr lang="fr-CH" sz="2800" dirty="0" smtClean="0"/>
              <a:t> </a:t>
            </a:r>
            <a:r>
              <a:rPr lang="fr-CH" sz="2800" dirty="0" err="1" smtClean="0"/>
              <a:t>households</a:t>
            </a:r>
            <a:endParaRPr lang="fr-CH" sz="2800" dirty="0" smtClean="0"/>
          </a:p>
          <a:p>
            <a:r>
              <a:rPr lang="fr-CH" sz="2800" dirty="0" smtClean="0"/>
              <a:t>Adaptation, irrigation, reforestation</a:t>
            </a:r>
            <a:endParaRPr lang="en-US" sz="2800" dirty="0"/>
          </a:p>
        </p:txBody>
      </p:sp>
      <p:pic>
        <p:nvPicPr>
          <p:cNvPr id="7" name="Picture 3" descr="PRASEUIL 01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tretch>
            <a:fillRect/>
          </a:stretch>
        </p:blipFill>
        <p:spPr>
          <a:xfrm>
            <a:off x="5220072" y="1988840"/>
            <a:ext cx="3200400" cy="1798260"/>
          </a:xfrm>
          <a:noFill/>
          <a:ln/>
        </p:spPr>
      </p:pic>
      <p:sp>
        <p:nvSpPr>
          <p:cNvPr id="21506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52BA24D-DF38-47E4-A339-A0CCA83A32E4}" type="slidenum">
              <a:rPr lang="en-GB" smtClean="0"/>
              <a:pPr/>
              <a:t>16</a:t>
            </a:fld>
            <a:endParaRPr lang="en-GB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2"/>
          </p:nvPr>
        </p:nvSpPr>
        <p:spPr>
          <a:xfrm>
            <a:off x="5257800" y="1772816"/>
            <a:ext cx="3346648" cy="2189584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61047"/>
            <a:ext cx="3229778" cy="211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278002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79711" y="403012"/>
            <a:ext cx="5943177" cy="1000125"/>
          </a:xfrm>
        </p:spPr>
        <p:txBody>
          <a:bodyPr>
            <a:noAutofit/>
          </a:bodyPr>
          <a:lstStyle/>
          <a:p>
            <a:pPr eaLnBrk="1" hangingPunct="1"/>
            <a:r>
              <a:rPr lang="en-GB" sz="3200" dirty="0" smtClean="0"/>
              <a:t>ILO Green Youth Entrepreneurship Program 2010-2014</a:t>
            </a:r>
          </a:p>
        </p:txBody>
      </p:sp>
      <p:sp>
        <p:nvSpPr>
          <p:cNvPr id="3075" name="Content Placeholder 9"/>
          <p:cNvSpPr>
            <a:spLocks noGrp="1"/>
          </p:cNvSpPr>
          <p:nvPr>
            <p:ph sz="half" idx="2"/>
          </p:nvPr>
        </p:nvSpPr>
        <p:spPr>
          <a:xfrm>
            <a:off x="214282" y="1571612"/>
            <a:ext cx="5357850" cy="5286388"/>
          </a:xfrm>
        </p:spPr>
        <p:txBody>
          <a:bodyPr>
            <a:noAutofit/>
          </a:bodyPr>
          <a:lstStyle/>
          <a:p>
            <a:pPr eaLnBrk="1" hangingPunct="1"/>
            <a:endParaRPr lang="en-US" sz="2000" dirty="0" smtClean="0"/>
          </a:p>
          <a:p>
            <a:pPr marL="0" indent="0">
              <a:lnSpc>
                <a:spcPct val="110000"/>
              </a:lnSpc>
              <a:buClr>
                <a:srgbClr val="92D050"/>
              </a:buClr>
              <a:buNone/>
            </a:pPr>
            <a:r>
              <a:rPr lang="fr-CH" sz="2000" b="1" dirty="0" smtClean="0"/>
              <a:t>Background</a:t>
            </a:r>
            <a:endParaRPr lang="en-GB" sz="2000" b="1" dirty="0" smtClean="0"/>
          </a:p>
          <a:p>
            <a:pPr>
              <a:lnSpc>
                <a:spcPct val="110000"/>
              </a:lnSpc>
              <a:buClr>
                <a:srgbClr val="92D050"/>
              </a:buClr>
              <a:buFont typeface="Wingdings" pitchFamily="2" charset="2"/>
              <a:buChar char="q"/>
            </a:pPr>
            <a:r>
              <a:rPr lang="en-GB" sz="2000" dirty="0" smtClean="0"/>
              <a:t>East Africa: 70% youth unemployment; economy highly dependent on environment</a:t>
            </a:r>
          </a:p>
          <a:p>
            <a:pPr>
              <a:lnSpc>
                <a:spcPct val="110000"/>
              </a:lnSpc>
              <a:buClr>
                <a:srgbClr val="92D050"/>
              </a:buClr>
              <a:buFont typeface="Wingdings" pitchFamily="2" charset="2"/>
              <a:buChar char="q"/>
            </a:pPr>
            <a:r>
              <a:rPr lang="en-GB" sz="2000" dirty="0" smtClean="0"/>
              <a:t>e.g. Deforestation 83% biomass cooking</a:t>
            </a:r>
          </a:p>
          <a:p>
            <a:pPr>
              <a:lnSpc>
                <a:spcPct val="110000"/>
              </a:lnSpc>
              <a:buClr>
                <a:srgbClr val="92D050"/>
              </a:buClr>
              <a:buFont typeface="Wingdings" pitchFamily="2" charset="2"/>
              <a:buChar char="q"/>
            </a:pPr>
            <a:r>
              <a:rPr lang="en-GB" sz="2000" dirty="0" smtClean="0"/>
              <a:t>Green Jobs for youth in business opportunities: e.g. improved stoves</a:t>
            </a:r>
          </a:p>
          <a:p>
            <a:pPr marL="0" indent="0">
              <a:buClr>
                <a:srgbClr val="92D050"/>
              </a:buClr>
              <a:buNone/>
            </a:pPr>
            <a:endParaRPr lang="en-CA" sz="2000" b="1" dirty="0" smtClean="0"/>
          </a:p>
          <a:p>
            <a:pPr marL="0" indent="0">
              <a:buClr>
                <a:srgbClr val="92D050"/>
              </a:buClr>
              <a:buNone/>
            </a:pPr>
            <a:r>
              <a:rPr lang="en-CA" sz="2000" b="1" dirty="0" smtClean="0"/>
              <a:t>Success 2010-2012:</a:t>
            </a:r>
          </a:p>
          <a:p>
            <a:pPr>
              <a:buClr>
                <a:srgbClr val="92D050"/>
              </a:buClr>
              <a:buFont typeface="Wingdings" pitchFamily="2" charset="2"/>
              <a:buChar char="q"/>
            </a:pPr>
            <a:r>
              <a:rPr lang="en-CA" sz="2000" dirty="0" smtClean="0"/>
              <a:t>4,680 students participated in green entrepreneurship program of Junior Achievement </a:t>
            </a:r>
            <a:r>
              <a:rPr lang="en-CA" sz="1600" dirty="0" smtClean="0"/>
              <a:t>(world’s largest youth business network)</a:t>
            </a:r>
            <a:endParaRPr lang="en-CA" sz="2000" dirty="0" smtClean="0"/>
          </a:p>
          <a:p>
            <a:pPr>
              <a:buClr>
                <a:srgbClr val="92D050"/>
              </a:buClr>
              <a:buFont typeface="Wingdings" pitchFamily="2" charset="2"/>
              <a:buChar char="q"/>
            </a:pPr>
            <a:r>
              <a:rPr lang="en-CA" sz="2000" dirty="0" smtClean="0"/>
              <a:t>2011 competition, 31 Student Companies (43%) out of 73 created green businesses</a:t>
            </a:r>
            <a:endParaRPr lang="en-US" sz="2000" dirty="0" smtClean="0"/>
          </a:p>
        </p:txBody>
      </p:sp>
      <p:pic>
        <p:nvPicPr>
          <p:cNvPr id="5" name="Picture 2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572264" y="2427724"/>
            <a:ext cx="2214578" cy="2252010"/>
          </a:xfrm>
          <a:noFill/>
        </p:spPr>
      </p:pic>
      <p:pic>
        <p:nvPicPr>
          <p:cNvPr id="130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1121" y="903075"/>
            <a:ext cx="1683537" cy="1355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31059" y="6381750"/>
            <a:ext cx="2133600" cy="476250"/>
          </a:xfrm>
        </p:spPr>
        <p:txBody>
          <a:bodyPr/>
          <a:lstStyle/>
          <a:p>
            <a:fld id="{F1C373E2-EB09-41E4-B1F4-27038EAEE4B0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1" name="Picture 4" descr="P100033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581128"/>
            <a:ext cx="2069704" cy="155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27724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H" sz="4000" dirty="0" smtClean="0"/>
              <a:t>Conclusions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85926"/>
            <a:ext cx="8229600" cy="4340237"/>
          </a:xfrm>
        </p:spPr>
        <p:txBody>
          <a:bodyPr>
            <a:normAutofit lnSpcReduction="10000"/>
          </a:bodyPr>
          <a:lstStyle/>
          <a:p>
            <a:r>
              <a:rPr lang="fr-CH" dirty="0" smtClean="0"/>
              <a:t>Rio+20 </a:t>
            </a:r>
            <a:r>
              <a:rPr lang="fr-CH" dirty="0" err="1" smtClean="0"/>
              <a:t>outcome</a:t>
            </a:r>
            <a:r>
              <a:rPr lang="fr-CH" dirty="0" smtClean="0"/>
              <a:t>: green </a:t>
            </a:r>
            <a:r>
              <a:rPr lang="fr-CH" dirty="0" err="1" smtClean="0"/>
              <a:t>economy</a:t>
            </a:r>
            <a:r>
              <a:rPr lang="fr-CH" dirty="0" smtClean="0"/>
              <a:t> </a:t>
            </a:r>
            <a:r>
              <a:rPr lang="fr-CH" dirty="0" err="1" smtClean="0"/>
              <a:t>should</a:t>
            </a:r>
            <a:r>
              <a:rPr lang="fr-CH" dirty="0" smtClean="0"/>
              <a:t> </a:t>
            </a:r>
            <a:r>
              <a:rPr lang="fr-CH" dirty="0" err="1" smtClean="0"/>
              <a:t>create</a:t>
            </a:r>
            <a:r>
              <a:rPr lang="fr-CH" dirty="0" smtClean="0"/>
              <a:t> </a:t>
            </a:r>
            <a:r>
              <a:rPr lang="fr-CH" dirty="0" err="1" smtClean="0"/>
              <a:t>decent</a:t>
            </a:r>
            <a:r>
              <a:rPr lang="fr-CH" dirty="0" smtClean="0"/>
              <a:t> </a:t>
            </a:r>
            <a:r>
              <a:rPr lang="fr-CH" dirty="0" err="1" smtClean="0"/>
              <a:t>work</a:t>
            </a:r>
            <a:r>
              <a:rPr lang="fr-CH" dirty="0" smtClean="0"/>
              <a:t> and </a:t>
            </a:r>
            <a:r>
              <a:rPr lang="fr-CH" dirty="0" err="1" smtClean="0"/>
              <a:t>promote</a:t>
            </a:r>
            <a:r>
              <a:rPr lang="fr-CH" dirty="0" smtClean="0"/>
              <a:t> social inclusion</a:t>
            </a:r>
          </a:p>
          <a:p>
            <a:r>
              <a:rPr lang="fr-CH" dirty="0" smtClean="0"/>
              <a:t>Green </a:t>
            </a:r>
            <a:r>
              <a:rPr lang="fr-CH" dirty="0" err="1" smtClean="0"/>
              <a:t>growth</a:t>
            </a:r>
            <a:r>
              <a:rPr lang="fr-CH" dirty="0" smtClean="0"/>
              <a:t>/</a:t>
            </a:r>
            <a:r>
              <a:rPr lang="fr-CH" dirty="0" err="1" smtClean="0"/>
              <a:t>economy</a:t>
            </a:r>
            <a:r>
              <a:rPr lang="fr-CH" dirty="0" smtClean="0"/>
              <a:t> not </a:t>
            </a:r>
            <a:r>
              <a:rPr lang="fr-CH" dirty="0" err="1" smtClean="0"/>
              <a:t>equitable</a:t>
            </a:r>
            <a:r>
              <a:rPr lang="fr-CH" dirty="0" smtClean="0"/>
              <a:t> and </a:t>
            </a:r>
            <a:r>
              <a:rPr lang="fr-CH" dirty="0" err="1" smtClean="0"/>
              <a:t>socially</a:t>
            </a:r>
            <a:r>
              <a:rPr lang="fr-CH" dirty="0" smtClean="0"/>
              <a:t> inclusive by </a:t>
            </a:r>
            <a:r>
              <a:rPr lang="fr-CH" dirty="0" err="1" smtClean="0"/>
              <a:t>definition</a:t>
            </a:r>
            <a:endParaRPr lang="fr-CH" dirty="0" smtClean="0"/>
          </a:p>
          <a:p>
            <a:r>
              <a:rPr lang="fr-CH" dirty="0" smtClean="0"/>
              <a:t>Green </a:t>
            </a:r>
            <a:r>
              <a:rPr lang="fr-CH" dirty="0" err="1" smtClean="0"/>
              <a:t>economy</a:t>
            </a:r>
            <a:r>
              <a:rPr lang="fr-CH" dirty="0" smtClean="0"/>
              <a:t> </a:t>
            </a:r>
            <a:r>
              <a:rPr lang="fr-CH" dirty="0" err="1" smtClean="0"/>
              <a:t>necessary</a:t>
            </a:r>
            <a:r>
              <a:rPr lang="fr-CH" dirty="0" smtClean="0"/>
              <a:t> condition for </a:t>
            </a:r>
            <a:r>
              <a:rPr lang="fr-CH" dirty="0" err="1" smtClean="0"/>
              <a:t>sustainable</a:t>
            </a:r>
            <a:r>
              <a:rPr lang="fr-CH" dirty="0" smtClean="0"/>
              <a:t> </a:t>
            </a:r>
            <a:r>
              <a:rPr lang="fr-CH" dirty="0" err="1" smtClean="0"/>
              <a:t>development</a:t>
            </a:r>
            <a:r>
              <a:rPr lang="fr-CH" dirty="0" smtClean="0"/>
              <a:t>, but not </a:t>
            </a:r>
            <a:r>
              <a:rPr lang="fr-CH" dirty="0" err="1" smtClean="0"/>
              <a:t>sufficient</a:t>
            </a:r>
            <a:endParaRPr lang="fr-CH" dirty="0" smtClean="0"/>
          </a:p>
          <a:p>
            <a:r>
              <a:rPr lang="fr-CH" dirty="0" smtClean="0"/>
              <a:t>Policy </a:t>
            </a:r>
            <a:r>
              <a:rPr lang="fr-CH" dirty="0" err="1" smtClean="0"/>
              <a:t>coherence</a:t>
            </a:r>
            <a:r>
              <a:rPr lang="fr-CH" dirty="0" smtClean="0"/>
              <a:t> essential, </a:t>
            </a:r>
            <a:r>
              <a:rPr lang="fr-CH" dirty="0" err="1" smtClean="0"/>
              <a:t>complementary</a:t>
            </a:r>
            <a:r>
              <a:rPr lang="fr-CH" dirty="0" smtClean="0"/>
              <a:t> social </a:t>
            </a:r>
            <a:r>
              <a:rPr lang="fr-CH" dirty="0" err="1" smtClean="0"/>
              <a:t>policies</a:t>
            </a:r>
            <a:r>
              <a:rPr lang="fr-CH" dirty="0" smtClean="0"/>
              <a:t> </a:t>
            </a:r>
            <a:r>
              <a:rPr lang="fr-CH" dirty="0" err="1" smtClean="0"/>
              <a:t>needed</a:t>
            </a:r>
            <a:r>
              <a:rPr lang="fr-CH" dirty="0" smtClean="0"/>
              <a:t>: UNEP – ILO </a:t>
            </a:r>
            <a:r>
              <a:rPr lang="fr-CH" dirty="0" err="1" smtClean="0"/>
              <a:t>partnership</a:t>
            </a:r>
            <a:endParaRPr lang="fr-CH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DD040-97D9-49D0-A552-E8CE0DA4006B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54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7B9899"/>
                </a:solidFill>
              </a:rPr>
              <a:t>More info?</a:t>
            </a:r>
          </a:p>
        </p:txBody>
      </p:sp>
      <p:sp>
        <p:nvSpPr>
          <p:cNvPr id="76802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>
            <a:normAutofit/>
          </a:bodyPr>
          <a:lstStyle/>
          <a:p>
            <a:pPr lvl="1" algn="ctr" eaLnBrk="1" hangingPunct="1">
              <a:buFont typeface="Wingdings" pitchFamily="2" charset="2"/>
              <a:buNone/>
            </a:pPr>
            <a:r>
              <a:rPr lang="en-US" dirty="0" smtClean="0">
                <a:solidFill>
                  <a:schemeClr val="accent1"/>
                </a:solidFill>
              </a:rPr>
              <a:t>For more information:</a:t>
            </a:r>
          </a:p>
          <a:p>
            <a:pPr lvl="1" algn="ctr" eaLnBrk="1" hangingPunct="1">
              <a:buFont typeface="Wingdings" pitchFamily="2" charset="2"/>
              <a:buNone/>
            </a:pPr>
            <a:r>
              <a:rPr lang="en-US" dirty="0" smtClean="0">
                <a:solidFill>
                  <a:schemeClr val="accent1"/>
                </a:solidFill>
              </a:rPr>
              <a:t>Para mayor </a:t>
            </a:r>
            <a:r>
              <a:rPr lang="en-US" dirty="0" err="1" smtClean="0">
                <a:solidFill>
                  <a:schemeClr val="accent1"/>
                </a:solidFill>
              </a:rPr>
              <a:t>información</a:t>
            </a:r>
            <a:r>
              <a:rPr lang="en-US" dirty="0" smtClean="0">
                <a:solidFill>
                  <a:schemeClr val="accent1"/>
                </a:solidFill>
              </a:rPr>
              <a:t>:</a:t>
            </a:r>
          </a:p>
          <a:p>
            <a:pPr lvl="1" algn="ctr" eaLnBrk="1" hangingPunct="1">
              <a:buFont typeface="Wingdings" pitchFamily="2" charset="2"/>
              <a:buNone/>
            </a:pPr>
            <a:r>
              <a:rPr lang="en-US" dirty="0" smtClean="0">
                <a:solidFill>
                  <a:schemeClr val="accent1"/>
                </a:solidFill>
              </a:rPr>
              <a:t>Pour plus </a:t>
            </a:r>
            <a:r>
              <a:rPr lang="en-US" dirty="0" err="1" smtClean="0">
                <a:solidFill>
                  <a:schemeClr val="accent1"/>
                </a:solidFill>
              </a:rPr>
              <a:t>d’informations</a:t>
            </a:r>
            <a:r>
              <a:rPr lang="en-US" dirty="0" smtClean="0">
                <a:solidFill>
                  <a:schemeClr val="accent1"/>
                </a:solidFill>
              </a:rPr>
              <a:t>:</a:t>
            </a:r>
          </a:p>
          <a:p>
            <a:pPr lvl="1" algn="ctr" eaLnBrk="1" hangingPunct="1">
              <a:buFont typeface="Wingdings" pitchFamily="2" charset="2"/>
              <a:buNone/>
            </a:pPr>
            <a:endParaRPr lang="en-US" dirty="0" smtClean="0">
              <a:solidFill>
                <a:schemeClr val="accent1"/>
              </a:solidFill>
            </a:endParaRPr>
          </a:p>
          <a:p>
            <a:pPr lvl="1" algn="ctr" eaLnBrk="1" hangingPunct="1">
              <a:buFont typeface="Wingdings" pitchFamily="2" charset="2"/>
              <a:buNone/>
            </a:pPr>
            <a:r>
              <a:rPr lang="en-US" sz="3200" dirty="0" smtClean="0">
                <a:solidFill>
                  <a:srgbClr val="2FA301"/>
                </a:solidFill>
              </a:rPr>
              <a:t>ILO.org/green-jobs-</a:t>
            </a:r>
            <a:r>
              <a:rPr lang="en-US" sz="3200" dirty="0" err="1" smtClean="0">
                <a:solidFill>
                  <a:srgbClr val="2FA301"/>
                </a:solidFill>
              </a:rPr>
              <a:t>programme</a:t>
            </a:r>
            <a:endParaRPr lang="en-US" sz="3200" dirty="0" smtClean="0">
              <a:solidFill>
                <a:srgbClr val="2FA301"/>
              </a:solidFill>
            </a:endParaRPr>
          </a:p>
          <a:p>
            <a:pPr lvl="1" algn="ctr" eaLnBrk="1" hangingPunct="1">
              <a:buFont typeface="Wingdings" pitchFamily="2" charset="2"/>
              <a:buNone/>
            </a:pPr>
            <a:endParaRPr lang="en-US" sz="3200" dirty="0" smtClean="0">
              <a:solidFill>
                <a:srgbClr val="2FA301"/>
              </a:solidFill>
            </a:endParaRPr>
          </a:p>
          <a:p>
            <a:pPr lvl="1" algn="ctr" eaLnBrk="1" hangingPunct="1">
              <a:buFont typeface="Wingdings" pitchFamily="2" charset="2"/>
              <a:buNone/>
            </a:pPr>
            <a:r>
              <a:rPr lang="en-US" sz="3200" dirty="0" smtClean="0">
                <a:solidFill>
                  <a:srgbClr val="2FA301"/>
                </a:solidFill>
              </a:rPr>
              <a:t>ILO.org/</a:t>
            </a:r>
            <a:r>
              <a:rPr lang="en-US" sz="3200" dirty="0" err="1" smtClean="0">
                <a:solidFill>
                  <a:srgbClr val="2FA301"/>
                </a:solidFill>
              </a:rPr>
              <a:t>greenjobs</a:t>
            </a:r>
            <a:endParaRPr lang="en-US" sz="3200" dirty="0" smtClean="0">
              <a:solidFill>
                <a:srgbClr val="2FA301"/>
              </a:solidFill>
            </a:endParaRPr>
          </a:p>
          <a:p>
            <a:pPr lvl="1" algn="ctr" eaLnBrk="1" hangingPunct="1">
              <a:buFont typeface="Wingdings" pitchFamily="2" charset="2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7987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744" y="273544"/>
            <a:ext cx="6429400" cy="1143000"/>
          </a:xfrm>
        </p:spPr>
        <p:txBody>
          <a:bodyPr/>
          <a:lstStyle/>
          <a:p>
            <a:r>
              <a:rPr lang="fr-CH" sz="3600" b="1" dirty="0">
                <a:latin typeface="Arial" charset="0"/>
              </a:rPr>
              <a:t>The Green Jobs Initiative</a:t>
            </a:r>
            <a:br>
              <a:rPr lang="fr-CH" sz="3600" b="1" dirty="0">
                <a:latin typeface="Arial" charset="0"/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endParaRPr lang="fr-CH" dirty="0" smtClean="0"/>
          </a:p>
          <a:p>
            <a:endParaRPr lang="fr-CH" dirty="0"/>
          </a:p>
          <a:p>
            <a:endParaRPr lang="fr-CH" dirty="0" smtClean="0"/>
          </a:p>
          <a:p>
            <a:endParaRPr lang="fr-CH" dirty="0"/>
          </a:p>
          <a:p>
            <a:endParaRPr lang="fr-CH" dirty="0" smtClean="0"/>
          </a:p>
          <a:p>
            <a:endParaRPr lang="fr-CH" dirty="0" smtClean="0"/>
          </a:p>
          <a:p>
            <a:r>
              <a:rPr lang="fr-CH" dirty="0" err="1" smtClean="0"/>
              <a:t>Since</a:t>
            </a:r>
            <a:r>
              <a:rPr lang="fr-CH" dirty="0" smtClean="0"/>
              <a:t> 2007</a:t>
            </a:r>
          </a:p>
          <a:p>
            <a:r>
              <a:rPr lang="fr-CH" dirty="0" smtClean="0"/>
              <a:t>First report 2008</a:t>
            </a:r>
          </a:p>
          <a:p>
            <a:r>
              <a:rPr lang="fr-CH" dirty="0" smtClean="0"/>
              <a:t>New report 2012 </a:t>
            </a:r>
          </a:p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DD040-97D9-49D0-A552-E8CE0DA4006B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1960" y="1628800"/>
            <a:ext cx="315302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~37853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970" y="1916832"/>
            <a:ext cx="97928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1916832"/>
            <a:ext cx="137281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3229175"/>
            <a:ext cx="1244600" cy="1106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logo ITUC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96019" y="3229175"/>
            <a:ext cx="1140204" cy="110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greenjobsreport-Cover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52319" y="1268761"/>
            <a:ext cx="1420923" cy="1791080"/>
          </a:xfrm>
          <a:prstGeom prst="rect">
            <a:avLst/>
          </a:prstGeom>
          <a:noFill/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/>
          </a:sp3d>
        </p:spPr>
      </p:pic>
    </p:spTree>
    <p:extLst>
      <p:ext uri="{BB962C8B-B14F-4D97-AF65-F5344CB8AC3E}">
        <p14:creationId xmlns:p14="http://schemas.microsoft.com/office/powerpoint/2010/main" val="69858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273544"/>
            <a:ext cx="6645424" cy="1143000"/>
          </a:xfrm>
        </p:spPr>
        <p:txBody>
          <a:bodyPr>
            <a:normAutofit/>
          </a:bodyPr>
          <a:lstStyle/>
          <a:p>
            <a:r>
              <a:rPr lang="fr-CH" sz="4000" b="1" dirty="0" err="1" smtClean="0"/>
              <a:t>Current</a:t>
            </a:r>
            <a:r>
              <a:rPr lang="fr-CH" sz="4000" b="1" dirty="0" smtClean="0"/>
              <a:t> </a:t>
            </a:r>
            <a:r>
              <a:rPr lang="fr-CH" sz="4000" b="1" dirty="0" err="1" smtClean="0"/>
              <a:t>development</a:t>
            </a:r>
            <a:r>
              <a:rPr lang="fr-CH" sz="4000" b="1" dirty="0" smtClean="0"/>
              <a:t> model</a:t>
            </a:r>
            <a:endParaRPr lang="en-GB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CH" b="1" dirty="0" err="1" smtClean="0">
                <a:solidFill>
                  <a:srgbClr val="0070C0"/>
                </a:solidFill>
              </a:rPr>
              <a:t>Environmentally</a:t>
            </a:r>
            <a:r>
              <a:rPr lang="fr-CH" b="1" dirty="0" smtClean="0">
                <a:solidFill>
                  <a:srgbClr val="0070C0"/>
                </a:solidFill>
              </a:rPr>
              <a:t> </a:t>
            </a:r>
            <a:r>
              <a:rPr lang="fr-CH" b="1" dirty="0" err="1" smtClean="0">
                <a:solidFill>
                  <a:srgbClr val="0070C0"/>
                </a:solidFill>
              </a:rPr>
              <a:t>unsustainable</a:t>
            </a:r>
            <a:r>
              <a:rPr lang="fr-CH" b="1" dirty="0" smtClean="0">
                <a:solidFill>
                  <a:srgbClr val="0070C0"/>
                </a:solidFill>
              </a:rPr>
              <a:t>: </a:t>
            </a:r>
          </a:p>
          <a:p>
            <a:r>
              <a:rPr lang="fr-CH" dirty="0" err="1" smtClean="0"/>
              <a:t>climate</a:t>
            </a:r>
            <a:r>
              <a:rPr lang="fr-CH" dirty="0" smtClean="0"/>
              <a:t> change, </a:t>
            </a:r>
            <a:r>
              <a:rPr lang="fr-CH" dirty="0" err="1" smtClean="0"/>
              <a:t>biodiversity</a:t>
            </a:r>
            <a:r>
              <a:rPr lang="fr-CH" dirty="0" smtClean="0"/>
              <a:t> </a:t>
            </a:r>
            <a:r>
              <a:rPr lang="fr-CH" dirty="0" err="1" smtClean="0"/>
              <a:t>loss</a:t>
            </a:r>
            <a:r>
              <a:rPr lang="fr-CH" dirty="0" smtClean="0"/>
              <a:t>, </a:t>
            </a:r>
            <a:r>
              <a:rPr lang="fr-CH" dirty="0" err="1" smtClean="0"/>
              <a:t>overuse</a:t>
            </a:r>
            <a:r>
              <a:rPr lang="fr-CH" dirty="0" smtClean="0"/>
              <a:t> </a:t>
            </a:r>
            <a:r>
              <a:rPr lang="fr-CH" dirty="0" err="1" smtClean="0"/>
              <a:t>natural</a:t>
            </a:r>
            <a:r>
              <a:rPr lang="fr-CH" dirty="0" smtClean="0"/>
              <a:t> </a:t>
            </a:r>
            <a:r>
              <a:rPr lang="fr-CH" dirty="0" err="1" smtClean="0"/>
              <a:t>resources</a:t>
            </a:r>
            <a:r>
              <a:rPr lang="fr-CH" dirty="0" smtClean="0"/>
              <a:t> </a:t>
            </a:r>
            <a:r>
              <a:rPr lang="fr-CH" dirty="0" err="1" smtClean="0"/>
              <a:t>a.o</a:t>
            </a:r>
            <a:r>
              <a:rPr lang="fr-CH" dirty="0" smtClean="0"/>
              <a:t>.</a:t>
            </a:r>
          </a:p>
          <a:p>
            <a:pPr marL="0" indent="0">
              <a:buNone/>
            </a:pPr>
            <a:r>
              <a:rPr lang="fr-CH" b="1" dirty="0" err="1" smtClean="0">
                <a:solidFill>
                  <a:srgbClr val="0070C0"/>
                </a:solidFill>
              </a:rPr>
              <a:t>Socially</a:t>
            </a:r>
            <a:r>
              <a:rPr lang="fr-CH" b="1" dirty="0" smtClean="0">
                <a:solidFill>
                  <a:srgbClr val="0070C0"/>
                </a:solidFill>
              </a:rPr>
              <a:t> inefficient: </a:t>
            </a:r>
          </a:p>
          <a:p>
            <a:r>
              <a:rPr lang="fr-CH" dirty="0" err="1" smtClean="0"/>
              <a:t>Too</a:t>
            </a:r>
            <a:r>
              <a:rPr lang="fr-CH" dirty="0" smtClean="0"/>
              <a:t> few jobs: 200 million </a:t>
            </a:r>
            <a:r>
              <a:rPr lang="fr-CH" dirty="0" err="1" smtClean="0"/>
              <a:t>unemployed</a:t>
            </a:r>
            <a:endParaRPr lang="fr-CH" dirty="0" smtClean="0"/>
          </a:p>
          <a:p>
            <a:r>
              <a:rPr lang="fr-CH" dirty="0" err="1" smtClean="0"/>
              <a:t>Too</a:t>
            </a:r>
            <a:r>
              <a:rPr lang="fr-CH" dirty="0" smtClean="0"/>
              <a:t> few </a:t>
            </a:r>
            <a:r>
              <a:rPr lang="fr-CH" dirty="0" err="1" smtClean="0"/>
              <a:t>decent</a:t>
            </a:r>
            <a:r>
              <a:rPr lang="fr-CH" dirty="0" smtClean="0"/>
              <a:t> jobs: 900 million </a:t>
            </a:r>
            <a:r>
              <a:rPr lang="fr-CH" dirty="0" err="1" smtClean="0"/>
              <a:t>working</a:t>
            </a:r>
            <a:r>
              <a:rPr lang="fr-CH" dirty="0" smtClean="0"/>
              <a:t> </a:t>
            </a:r>
            <a:r>
              <a:rPr lang="fr-CH" dirty="0" err="1" smtClean="0"/>
              <a:t>poor</a:t>
            </a:r>
            <a:endParaRPr lang="fr-CH" dirty="0" smtClean="0"/>
          </a:p>
          <a:p>
            <a:r>
              <a:rPr lang="fr-CH" dirty="0" smtClean="0"/>
              <a:t>Persistent social exclusion: 1.3 billion </a:t>
            </a:r>
            <a:r>
              <a:rPr lang="fr-CH" dirty="0" err="1" smtClean="0"/>
              <a:t>without</a:t>
            </a:r>
            <a:r>
              <a:rPr lang="fr-CH" dirty="0" smtClean="0"/>
              <a:t> </a:t>
            </a:r>
            <a:r>
              <a:rPr lang="fr-CH" dirty="0" err="1" smtClean="0"/>
              <a:t>access</a:t>
            </a:r>
            <a:r>
              <a:rPr lang="fr-CH" dirty="0" smtClean="0"/>
              <a:t> to modern </a:t>
            </a:r>
            <a:r>
              <a:rPr lang="fr-CH" dirty="0" err="1" smtClean="0"/>
              <a:t>energy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DD040-97D9-49D0-A552-E8CE0DA4006B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02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273544"/>
            <a:ext cx="6573416" cy="1143000"/>
          </a:xfrm>
        </p:spPr>
        <p:txBody>
          <a:bodyPr>
            <a:normAutofit/>
          </a:bodyPr>
          <a:lstStyle/>
          <a:p>
            <a:r>
              <a:rPr lang="fr-CH" sz="4000" b="1" dirty="0" err="1" smtClean="0"/>
              <a:t>Growing</a:t>
            </a:r>
            <a:r>
              <a:rPr lang="fr-CH" sz="4000" b="1" dirty="0" smtClean="0"/>
              <a:t> </a:t>
            </a:r>
            <a:r>
              <a:rPr lang="fr-CH" sz="4000" b="1" dirty="0" err="1" smtClean="0"/>
              <a:t>cost</a:t>
            </a:r>
            <a:r>
              <a:rPr lang="fr-CH" sz="4000" b="1" dirty="0" smtClean="0"/>
              <a:t> of inaction</a:t>
            </a:r>
            <a:endParaRPr lang="en-GB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DD040-97D9-49D0-A552-E8CE0DA4006B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57" y="1628800"/>
            <a:ext cx="893482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725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fr-CH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fr-CH" sz="4600" b="1" dirty="0" err="1" smtClean="0">
                <a:solidFill>
                  <a:srgbClr val="0070C0"/>
                </a:solidFill>
              </a:rPr>
              <a:t>Thank</a:t>
            </a:r>
            <a:r>
              <a:rPr lang="fr-CH" sz="4600" b="1" dirty="0" smtClean="0">
                <a:solidFill>
                  <a:srgbClr val="0070C0"/>
                </a:solidFill>
              </a:rPr>
              <a:t> </a:t>
            </a:r>
            <a:r>
              <a:rPr lang="fr-CH" sz="4600" b="1" dirty="0" err="1" smtClean="0">
                <a:solidFill>
                  <a:srgbClr val="0070C0"/>
                </a:solidFill>
              </a:rPr>
              <a:t>you</a:t>
            </a:r>
            <a:endParaRPr lang="fr-CH" sz="46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CH" sz="46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fr-CH" sz="4600" b="1" dirty="0">
                <a:solidFill>
                  <a:srgbClr val="0070C0"/>
                </a:solidFill>
              </a:rPr>
              <a:t>	</a:t>
            </a:r>
            <a:r>
              <a:rPr lang="fr-CH" sz="4600" b="1" dirty="0" smtClean="0">
                <a:solidFill>
                  <a:srgbClr val="0070C0"/>
                </a:solidFill>
              </a:rPr>
              <a:t>Merci beaucoup</a:t>
            </a:r>
          </a:p>
          <a:p>
            <a:pPr marL="0" indent="0">
              <a:buNone/>
            </a:pPr>
            <a:endParaRPr lang="fr-CH" sz="46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fr-CH" sz="4600" b="1" dirty="0">
                <a:solidFill>
                  <a:srgbClr val="0070C0"/>
                </a:solidFill>
              </a:rPr>
              <a:t>	</a:t>
            </a:r>
            <a:r>
              <a:rPr lang="fr-CH" sz="4600" b="1" dirty="0" smtClean="0">
                <a:solidFill>
                  <a:srgbClr val="0070C0"/>
                </a:solidFill>
              </a:rPr>
              <a:t>		Muchas gracias</a:t>
            </a:r>
          </a:p>
          <a:p>
            <a:pPr marL="0" indent="0" algn="ctr">
              <a:buNone/>
            </a:pPr>
            <a:endParaRPr lang="fr-CH" sz="4600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fr-CH" sz="4600" b="1" dirty="0" smtClean="0">
                <a:solidFill>
                  <a:srgbClr val="0070C0"/>
                </a:solidFill>
              </a:rPr>
              <a:t>		</a:t>
            </a:r>
            <a:r>
              <a:rPr lang="fr-CH" sz="4600" b="1" dirty="0" err="1" smtClean="0">
                <a:solidFill>
                  <a:srgbClr val="0070C0"/>
                </a:solidFill>
              </a:rPr>
              <a:t>Muito</a:t>
            </a:r>
            <a:r>
              <a:rPr lang="fr-CH" sz="4600" b="1" dirty="0" smtClean="0">
                <a:solidFill>
                  <a:srgbClr val="0070C0"/>
                </a:solidFill>
              </a:rPr>
              <a:t> </a:t>
            </a:r>
            <a:r>
              <a:rPr lang="fr-CH" sz="4600" b="1" dirty="0" err="1" smtClean="0">
                <a:solidFill>
                  <a:srgbClr val="0070C0"/>
                </a:solidFill>
              </a:rPr>
              <a:t>obrigado</a:t>
            </a:r>
            <a:endParaRPr lang="fr-CH" sz="4600" b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fr-CH" sz="4600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fr-CH" sz="4600" b="1" dirty="0" smtClean="0">
                <a:solidFill>
                  <a:srgbClr val="0070C0"/>
                </a:solidFill>
              </a:rPr>
              <a:t>					</a:t>
            </a:r>
            <a:r>
              <a:rPr lang="fr-CH" sz="4600" b="1" dirty="0" err="1" smtClean="0">
                <a:solidFill>
                  <a:srgbClr val="0070C0"/>
                </a:solidFill>
              </a:rPr>
              <a:t>Vielen</a:t>
            </a:r>
            <a:r>
              <a:rPr lang="fr-CH" sz="4600" b="1" dirty="0" smtClean="0">
                <a:solidFill>
                  <a:srgbClr val="0070C0"/>
                </a:solidFill>
              </a:rPr>
              <a:t> </a:t>
            </a:r>
            <a:r>
              <a:rPr lang="fr-CH" sz="4600" b="1" dirty="0" err="1" smtClean="0">
                <a:solidFill>
                  <a:srgbClr val="0070C0"/>
                </a:solidFill>
              </a:rPr>
              <a:t>Dank</a:t>
            </a:r>
            <a:endParaRPr lang="en-GB" sz="4600" b="1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DD040-97D9-49D0-A552-E8CE0DA4006B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670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273544"/>
            <a:ext cx="6501408" cy="1143000"/>
          </a:xfrm>
        </p:spPr>
        <p:txBody>
          <a:bodyPr>
            <a:noAutofit/>
          </a:bodyPr>
          <a:lstStyle/>
          <a:p>
            <a:r>
              <a:rPr lang="fr-CH" sz="3600" b="1" dirty="0" err="1" smtClean="0"/>
              <a:t>Carbon</a:t>
            </a:r>
            <a:r>
              <a:rPr lang="fr-CH" sz="3600" b="1" dirty="0" smtClean="0"/>
              <a:t>-intensive </a:t>
            </a:r>
            <a:r>
              <a:rPr lang="fr-CH" sz="3600" b="1" dirty="0" err="1" smtClean="0"/>
              <a:t>sectors</a:t>
            </a:r>
            <a:r>
              <a:rPr lang="fr-CH" sz="3600" b="1" dirty="0" smtClean="0"/>
              <a:t> not </a:t>
            </a:r>
            <a:r>
              <a:rPr lang="fr-CH" sz="3600" b="1" dirty="0" err="1" smtClean="0"/>
              <a:t>big</a:t>
            </a:r>
            <a:r>
              <a:rPr lang="fr-CH" sz="3600" b="1" dirty="0" smtClean="0"/>
              <a:t> </a:t>
            </a:r>
            <a:r>
              <a:rPr lang="fr-CH" sz="3600" b="1" dirty="0" err="1" smtClean="0"/>
              <a:t>employers</a:t>
            </a:r>
            <a:endParaRPr lang="en-GB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8840"/>
            <a:ext cx="4038600" cy="4137323"/>
          </a:xfrm>
        </p:spPr>
        <p:txBody>
          <a:bodyPr/>
          <a:lstStyle/>
          <a:p>
            <a:pPr marL="0" indent="0">
              <a:buNone/>
            </a:pPr>
            <a:r>
              <a:rPr lang="fr-CH" dirty="0" smtClean="0"/>
              <a:t>8-12 % </a:t>
            </a:r>
            <a:r>
              <a:rPr lang="fr-CH" dirty="0" err="1" smtClean="0"/>
              <a:t>employment</a:t>
            </a:r>
            <a:r>
              <a:rPr lang="fr-CH" dirty="0" smtClean="0"/>
              <a:t> </a:t>
            </a:r>
            <a:r>
              <a:rPr lang="fr-CH" dirty="0" err="1" smtClean="0"/>
              <a:t>most</a:t>
            </a:r>
            <a:r>
              <a:rPr lang="fr-CH" dirty="0" smtClean="0"/>
              <a:t> OECD countries</a:t>
            </a:r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r>
              <a:rPr lang="fr-CH" dirty="0" smtClean="0"/>
              <a:t>High </a:t>
            </a:r>
            <a:r>
              <a:rPr lang="fr-CH" dirty="0" err="1" smtClean="0"/>
              <a:t>share</a:t>
            </a:r>
            <a:r>
              <a:rPr lang="fr-CH" dirty="0" smtClean="0"/>
              <a:t> of </a:t>
            </a:r>
            <a:r>
              <a:rPr lang="fr-CH" dirty="0" err="1" smtClean="0"/>
              <a:t>low-skilled</a:t>
            </a:r>
            <a:r>
              <a:rPr lang="fr-CH" dirty="0" smtClean="0"/>
              <a:t> </a:t>
            </a:r>
            <a:r>
              <a:rPr lang="fr-CH" dirty="0" err="1" smtClean="0"/>
              <a:t>workers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DD040-97D9-49D0-A552-E8CE0DA4006B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451" y="1772816"/>
            <a:ext cx="4933950" cy="385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77885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744" y="357166"/>
            <a:ext cx="6876256" cy="1000108"/>
          </a:xfrm>
        </p:spPr>
        <p:txBody>
          <a:bodyPr>
            <a:normAutofit fontScale="90000"/>
          </a:bodyPr>
          <a:lstStyle/>
          <a:p>
            <a:r>
              <a:rPr lang="fr-CH" sz="4000" b="1" dirty="0" err="1" smtClean="0">
                <a:solidFill>
                  <a:srgbClr val="00B050"/>
                </a:solidFill>
              </a:rPr>
              <a:t>Brazil</a:t>
            </a:r>
            <a:r>
              <a:rPr lang="fr-CH" sz="4000" b="1" dirty="0" smtClean="0">
                <a:solidFill>
                  <a:srgbClr val="00B050"/>
                </a:solidFill>
              </a:rPr>
              <a:t> : </a:t>
            </a:r>
            <a:r>
              <a:rPr lang="fr-CH" sz="4000" b="1" dirty="0" err="1" smtClean="0">
                <a:solidFill>
                  <a:srgbClr val="00B050"/>
                </a:solidFill>
              </a:rPr>
              <a:t>Formalization</a:t>
            </a:r>
            <a:r>
              <a:rPr lang="fr-CH" sz="4000" b="1" dirty="0" smtClean="0">
                <a:solidFill>
                  <a:srgbClr val="00B050"/>
                </a:solidFill>
              </a:rPr>
              <a:t/>
            </a:r>
            <a:br>
              <a:rPr lang="fr-CH" sz="4000" b="1" dirty="0" smtClean="0">
                <a:solidFill>
                  <a:srgbClr val="00B050"/>
                </a:solidFill>
              </a:rPr>
            </a:br>
            <a:r>
              <a:rPr lang="fr-CH" sz="3600" b="1" i="1" dirty="0" err="1" smtClean="0">
                <a:solidFill>
                  <a:srgbClr val="00B050"/>
                </a:solidFill>
              </a:rPr>
              <a:t>Waste</a:t>
            </a:r>
            <a:r>
              <a:rPr lang="fr-CH" sz="3600" b="1" i="1" dirty="0" smtClean="0">
                <a:solidFill>
                  <a:srgbClr val="00B050"/>
                </a:solidFill>
              </a:rPr>
              <a:t> management &amp; </a:t>
            </a:r>
            <a:r>
              <a:rPr lang="fr-CH" sz="3600" b="1" i="1" dirty="0" err="1" smtClean="0">
                <a:solidFill>
                  <a:srgbClr val="00B050"/>
                </a:solidFill>
              </a:rPr>
              <a:t>recycling</a:t>
            </a:r>
            <a:endParaRPr lang="en-US" sz="4000" b="1" i="1" dirty="0">
              <a:solidFill>
                <a:srgbClr val="00B05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572132" y="3714752"/>
            <a:ext cx="3286859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5"/>
          <p:cNvSpPr>
            <a:spLocks noGrp="1"/>
          </p:cNvSpPr>
          <p:nvPr>
            <p:ph type="body" sz="half" idx="4294967295"/>
          </p:nvPr>
        </p:nvSpPr>
        <p:spPr>
          <a:xfrm>
            <a:off x="323528" y="1844824"/>
            <a:ext cx="5112568" cy="4824536"/>
          </a:xfrm>
        </p:spPr>
        <p:txBody>
          <a:bodyPr>
            <a:normAutofit fontScale="92500" lnSpcReduction="10000"/>
          </a:bodyPr>
          <a:lstStyle/>
          <a:p>
            <a:r>
              <a:rPr lang="fr-CH" sz="2800" b="1" dirty="0" smtClean="0">
                <a:solidFill>
                  <a:srgbClr val="0070C0"/>
                </a:solidFill>
              </a:rPr>
              <a:t>~ 60,000 </a:t>
            </a:r>
            <a:r>
              <a:rPr lang="fr-CH" sz="2800" b="1" dirty="0" err="1" smtClean="0">
                <a:solidFill>
                  <a:srgbClr val="0070C0"/>
                </a:solidFill>
              </a:rPr>
              <a:t>formalized</a:t>
            </a:r>
            <a:r>
              <a:rPr lang="fr-CH" sz="2800" b="1" dirty="0" smtClean="0">
                <a:solidFill>
                  <a:srgbClr val="0070C0"/>
                </a:solidFill>
              </a:rPr>
              <a:t> </a:t>
            </a:r>
            <a:r>
              <a:rPr lang="fr-CH" sz="2800" b="1" dirty="0" err="1" smtClean="0">
                <a:solidFill>
                  <a:srgbClr val="0070C0"/>
                </a:solidFill>
              </a:rPr>
              <a:t>workers</a:t>
            </a:r>
            <a:r>
              <a:rPr lang="fr-CH" sz="2800" b="1" dirty="0" smtClean="0">
                <a:solidFill>
                  <a:srgbClr val="0070C0"/>
                </a:solidFill>
              </a:rPr>
              <a:t> in </a:t>
            </a:r>
          </a:p>
          <a:p>
            <a:pPr>
              <a:buNone/>
            </a:pPr>
            <a:r>
              <a:rPr lang="fr-CH" sz="2800" b="1" dirty="0" smtClean="0">
                <a:solidFill>
                  <a:srgbClr val="0070C0"/>
                </a:solidFill>
              </a:rPr>
              <a:t>	 </a:t>
            </a:r>
            <a:r>
              <a:rPr lang="fr-CH" sz="2800" b="1" dirty="0" err="1" smtClean="0">
                <a:solidFill>
                  <a:srgbClr val="0070C0"/>
                </a:solidFill>
              </a:rPr>
              <a:t>recycling</a:t>
            </a:r>
            <a:r>
              <a:rPr lang="fr-CH" sz="2800" b="1" dirty="0" smtClean="0">
                <a:solidFill>
                  <a:srgbClr val="0070C0"/>
                </a:solidFill>
              </a:rPr>
              <a:t> </a:t>
            </a:r>
            <a:r>
              <a:rPr lang="fr-CH" sz="2800" b="1" dirty="0" err="1" smtClean="0">
                <a:solidFill>
                  <a:srgbClr val="0070C0"/>
                </a:solidFill>
              </a:rPr>
              <a:t>industry</a:t>
            </a:r>
            <a:endParaRPr lang="fr-CH" sz="2800" b="1" dirty="0" smtClean="0">
              <a:solidFill>
                <a:srgbClr val="0070C0"/>
              </a:solidFill>
            </a:endParaRPr>
          </a:p>
          <a:p>
            <a:r>
              <a:rPr lang="fr-CH" sz="2800" b="1" dirty="0" err="1" smtClean="0">
                <a:solidFill>
                  <a:srgbClr val="0070C0"/>
                </a:solidFill>
              </a:rPr>
              <a:t>Cooperatives</a:t>
            </a:r>
            <a:r>
              <a:rPr lang="fr-CH" sz="2800" b="1" dirty="0" smtClean="0">
                <a:solidFill>
                  <a:srgbClr val="0070C0"/>
                </a:solidFill>
              </a:rPr>
              <a:t>, </a:t>
            </a:r>
            <a:r>
              <a:rPr lang="fr-CH" sz="2800" dirty="0" smtClean="0">
                <a:solidFill>
                  <a:srgbClr val="0070C0"/>
                </a:solidFill>
              </a:rPr>
              <a:t>service </a:t>
            </a:r>
          </a:p>
          <a:p>
            <a:pPr>
              <a:buNone/>
            </a:pPr>
            <a:r>
              <a:rPr lang="fr-CH" sz="2800" dirty="0" smtClean="0">
                <a:solidFill>
                  <a:srgbClr val="0070C0"/>
                </a:solidFill>
              </a:rPr>
              <a:t>	</a:t>
            </a:r>
            <a:r>
              <a:rPr lang="fr-CH" sz="2800" dirty="0" err="1" smtClean="0">
                <a:solidFill>
                  <a:srgbClr val="0070C0"/>
                </a:solidFill>
              </a:rPr>
              <a:t>contracts</a:t>
            </a:r>
            <a:r>
              <a:rPr lang="fr-CH" sz="2800" dirty="0" smtClean="0">
                <a:solidFill>
                  <a:srgbClr val="0070C0"/>
                </a:solidFill>
              </a:rPr>
              <a:t>, installations, </a:t>
            </a:r>
          </a:p>
          <a:p>
            <a:pPr>
              <a:buNone/>
            </a:pPr>
            <a:r>
              <a:rPr lang="fr-CH" sz="2800" dirty="0" smtClean="0">
                <a:solidFill>
                  <a:srgbClr val="0070C0"/>
                </a:solidFill>
              </a:rPr>
              <a:t>	</a:t>
            </a:r>
            <a:r>
              <a:rPr lang="fr-CH" sz="2800" dirty="0" err="1" smtClean="0">
                <a:solidFill>
                  <a:srgbClr val="0070C0"/>
                </a:solidFill>
              </a:rPr>
              <a:t>fair</a:t>
            </a:r>
            <a:r>
              <a:rPr lang="fr-CH" sz="2800" dirty="0" smtClean="0">
                <a:solidFill>
                  <a:srgbClr val="0070C0"/>
                </a:solidFill>
              </a:rPr>
              <a:t> </a:t>
            </a:r>
            <a:r>
              <a:rPr lang="fr-CH" sz="2800" dirty="0" err="1" smtClean="0">
                <a:solidFill>
                  <a:srgbClr val="0070C0"/>
                </a:solidFill>
              </a:rPr>
              <a:t>wages</a:t>
            </a:r>
            <a:r>
              <a:rPr lang="fr-CH" sz="2800" dirty="0" smtClean="0">
                <a:solidFill>
                  <a:srgbClr val="0070C0"/>
                </a:solidFill>
              </a:rPr>
              <a:t> and OSH</a:t>
            </a:r>
          </a:p>
          <a:p>
            <a:r>
              <a:rPr lang="fr-CH" sz="2800" dirty="0" err="1">
                <a:solidFill>
                  <a:srgbClr val="0070C0"/>
                </a:solidFill>
              </a:rPr>
              <a:t>Approx</a:t>
            </a:r>
            <a:r>
              <a:rPr lang="fr-CH" sz="2800" dirty="0">
                <a:solidFill>
                  <a:srgbClr val="0070C0"/>
                </a:solidFill>
              </a:rPr>
              <a:t> 400,000 </a:t>
            </a:r>
            <a:r>
              <a:rPr lang="fr-CH" sz="2800" dirty="0" err="1">
                <a:solidFill>
                  <a:srgbClr val="0070C0"/>
                </a:solidFill>
              </a:rPr>
              <a:t>informal</a:t>
            </a:r>
            <a:endParaRPr lang="fr-CH" sz="2800" dirty="0">
              <a:solidFill>
                <a:srgbClr val="0070C0"/>
              </a:solidFill>
            </a:endParaRPr>
          </a:p>
          <a:p>
            <a:r>
              <a:rPr lang="fr-CH" sz="2800" b="1" dirty="0" smtClean="0">
                <a:solidFill>
                  <a:srgbClr val="0070C0"/>
                </a:solidFill>
              </a:rPr>
              <a:t>New </a:t>
            </a:r>
            <a:r>
              <a:rPr lang="fr-CH" sz="2800" b="1" dirty="0" err="1" smtClean="0">
                <a:solidFill>
                  <a:srgbClr val="0070C0"/>
                </a:solidFill>
              </a:rPr>
              <a:t>law</a:t>
            </a:r>
            <a:r>
              <a:rPr lang="fr-CH" sz="2800" b="1" dirty="0" smtClean="0">
                <a:solidFill>
                  <a:srgbClr val="0070C0"/>
                </a:solidFill>
              </a:rPr>
              <a:t>: </a:t>
            </a:r>
            <a:r>
              <a:rPr lang="fr-CH" sz="2800" dirty="0" err="1" smtClean="0">
                <a:solidFill>
                  <a:srgbClr val="0070C0"/>
                </a:solidFill>
              </a:rPr>
              <a:t>Tax</a:t>
            </a:r>
            <a:r>
              <a:rPr lang="fr-CH" sz="2800" dirty="0" smtClean="0">
                <a:solidFill>
                  <a:srgbClr val="0070C0"/>
                </a:solidFill>
              </a:rPr>
              <a:t> </a:t>
            </a:r>
            <a:r>
              <a:rPr lang="fr-CH" sz="2800" dirty="0" err="1" smtClean="0">
                <a:solidFill>
                  <a:srgbClr val="0070C0"/>
                </a:solidFill>
              </a:rPr>
              <a:t>reductions</a:t>
            </a:r>
            <a:r>
              <a:rPr lang="fr-CH" sz="2800" dirty="0" smtClean="0">
                <a:solidFill>
                  <a:srgbClr val="0070C0"/>
                </a:solidFill>
              </a:rPr>
              <a:t> if </a:t>
            </a:r>
            <a:r>
              <a:rPr lang="fr-CH" sz="2800" dirty="0" err="1" smtClean="0">
                <a:solidFill>
                  <a:srgbClr val="0070C0"/>
                </a:solidFill>
              </a:rPr>
              <a:t>recycling</a:t>
            </a:r>
            <a:r>
              <a:rPr lang="fr-CH" sz="2800" dirty="0" smtClean="0">
                <a:solidFill>
                  <a:srgbClr val="0070C0"/>
                </a:solidFill>
              </a:rPr>
              <a:t> via </a:t>
            </a:r>
            <a:r>
              <a:rPr lang="fr-CH" sz="2800" dirty="0" err="1" smtClean="0">
                <a:solidFill>
                  <a:srgbClr val="0070C0"/>
                </a:solidFill>
              </a:rPr>
              <a:t>cooperatives</a:t>
            </a:r>
            <a:r>
              <a:rPr lang="fr-CH" sz="2800" dirty="0" smtClean="0">
                <a:solidFill>
                  <a:srgbClr val="0070C0"/>
                </a:solidFill>
              </a:rPr>
              <a:t>, </a:t>
            </a:r>
            <a:r>
              <a:rPr lang="fr-CH" sz="2800" dirty="0" err="1" smtClean="0">
                <a:solidFill>
                  <a:srgbClr val="0070C0"/>
                </a:solidFill>
              </a:rPr>
              <a:t>formalized</a:t>
            </a:r>
            <a:r>
              <a:rPr lang="fr-CH" sz="2800" dirty="0" smtClean="0">
                <a:solidFill>
                  <a:srgbClr val="0070C0"/>
                </a:solidFill>
              </a:rPr>
              <a:t> </a:t>
            </a:r>
            <a:r>
              <a:rPr lang="fr-CH" sz="2800" dirty="0" err="1" smtClean="0">
                <a:solidFill>
                  <a:srgbClr val="0070C0"/>
                </a:solidFill>
              </a:rPr>
              <a:t>waste</a:t>
            </a:r>
            <a:r>
              <a:rPr lang="fr-CH" sz="2800" dirty="0" smtClean="0">
                <a:solidFill>
                  <a:srgbClr val="0070C0"/>
                </a:solidFill>
              </a:rPr>
              <a:t> </a:t>
            </a:r>
            <a:r>
              <a:rPr lang="fr-CH" sz="2800" dirty="0" err="1" smtClean="0">
                <a:solidFill>
                  <a:srgbClr val="0070C0"/>
                </a:solidFill>
              </a:rPr>
              <a:t>pickers</a:t>
            </a:r>
            <a:endParaRPr lang="fr-CH" sz="2800" dirty="0" smtClean="0">
              <a:solidFill>
                <a:srgbClr val="0070C0"/>
              </a:solidFill>
            </a:endParaRPr>
          </a:p>
          <a:p>
            <a:r>
              <a:rPr lang="fr-CH" sz="2800" b="1" dirty="0" smtClean="0">
                <a:solidFill>
                  <a:srgbClr val="0070C0"/>
                </a:solidFill>
              </a:rPr>
              <a:t>Goal 2011 </a:t>
            </a:r>
            <a:r>
              <a:rPr lang="fr-CH" sz="2800" b="1" dirty="0" err="1" smtClean="0">
                <a:solidFill>
                  <a:srgbClr val="0070C0"/>
                </a:solidFill>
              </a:rPr>
              <a:t>poverty</a:t>
            </a:r>
            <a:r>
              <a:rPr lang="fr-CH" sz="2800" b="1" dirty="0" smtClean="0">
                <a:solidFill>
                  <a:srgbClr val="0070C0"/>
                </a:solidFill>
              </a:rPr>
              <a:t> </a:t>
            </a:r>
            <a:r>
              <a:rPr lang="fr-CH" sz="2800" b="1" dirty="0" err="1" smtClean="0">
                <a:solidFill>
                  <a:srgbClr val="0070C0"/>
                </a:solidFill>
              </a:rPr>
              <a:t>strategy</a:t>
            </a:r>
            <a:r>
              <a:rPr lang="fr-CH" sz="2800" b="1" dirty="0" smtClean="0">
                <a:solidFill>
                  <a:srgbClr val="0070C0"/>
                </a:solidFill>
              </a:rPr>
              <a:t>: </a:t>
            </a:r>
            <a:r>
              <a:rPr lang="fr-CH" sz="2800" dirty="0" err="1" smtClean="0">
                <a:solidFill>
                  <a:srgbClr val="0070C0"/>
                </a:solidFill>
              </a:rPr>
              <a:t>formalize</a:t>
            </a:r>
            <a:r>
              <a:rPr lang="fr-CH" sz="2800" dirty="0" smtClean="0">
                <a:solidFill>
                  <a:srgbClr val="0070C0"/>
                </a:solidFill>
              </a:rPr>
              <a:t> 250,000</a:t>
            </a:r>
          </a:p>
          <a:p>
            <a:pPr marL="0" indent="0">
              <a:buNone/>
            </a:pP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F12570-D5A1-4A64-9382-59E21D96095E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258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EDF1F-FA28-445E-9F7F-CBBCD611C94E}" type="slidenum">
              <a:rPr lang="zh-CN" altLang="en-GB"/>
              <a:pPr/>
              <a:t>25</a:t>
            </a:fld>
            <a:endParaRPr lang="en-GB" altLang="zh-CN"/>
          </a:p>
        </p:txBody>
      </p:sp>
      <p:sp>
        <p:nvSpPr>
          <p:cNvPr id="8" name="Date Placeholder 1"/>
          <p:cNvSpPr txBox="1">
            <a:spLocks noGrp="1"/>
          </p:cNvSpPr>
          <p:nvPr/>
        </p:nvSpPr>
        <p:spPr bwMode="white">
          <a:xfrm>
            <a:off x="179388" y="6597650"/>
            <a:ext cx="2667000" cy="2301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28443AD6-181A-48CA-B2EA-C947B24A92B2}" type="datetime1">
              <a:rPr lang="de-DE" sz="1000" b="1">
                <a:solidFill>
                  <a:schemeClr val="bg1"/>
                </a:solidFill>
                <a:effectLst/>
                <a:latin typeface="+mn-lt"/>
                <a:ea typeface="宋体" pitchFamily="2" charset="-122"/>
              </a:rPr>
              <a:pPr>
                <a:defRPr/>
              </a:pPr>
              <a:t>02.10.2012</a:t>
            </a:fld>
            <a:endParaRPr lang="en-US" altLang="zh-CN" sz="1000" b="1">
              <a:solidFill>
                <a:schemeClr val="bg1"/>
              </a:solidFill>
              <a:effectLst/>
              <a:latin typeface="+mn-lt"/>
              <a:ea typeface="宋体" pitchFamily="2" charset="-122"/>
            </a:endParaRPr>
          </a:p>
        </p:txBody>
      </p:sp>
      <p:sp>
        <p:nvSpPr>
          <p:cNvPr id="9" name="Footer Placeholder 2"/>
          <p:cNvSpPr txBox="1">
            <a:spLocks noGrp="1"/>
          </p:cNvSpPr>
          <p:nvPr/>
        </p:nvSpPr>
        <p:spPr bwMode="white">
          <a:xfrm>
            <a:off x="6011863" y="6597650"/>
            <a:ext cx="2895600" cy="214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r>
              <a:rPr lang="de-DE" altLang="zh-CN" sz="1000" b="1">
                <a:solidFill>
                  <a:schemeClr val="bg1"/>
                </a:solidFill>
                <a:effectLst/>
                <a:latin typeface="+mn-lt"/>
                <a:ea typeface="宋体" pitchFamily="2" charset="-122"/>
              </a:rPr>
              <a:t>UNEP ETB</a:t>
            </a:r>
            <a:endParaRPr lang="en-US" altLang="zh-CN" sz="1000" b="1">
              <a:solidFill>
                <a:schemeClr val="bg1"/>
              </a:solidFill>
              <a:effectLst/>
              <a:latin typeface="+mn-lt"/>
              <a:ea typeface="宋体" pitchFamily="2" charset="-122"/>
            </a:endParaRPr>
          </a:p>
        </p:txBody>
      </p:sp>
      <p:sp>
        <p:nvSpPr>
          <p:cNvPr id="10" name="Slide Number Placeholder 3"/>
          <p:cNvSpPr txBox="1">
            <a:spLocks noGrp="1"/>
          </p:cNvSpPr>
          <p:nvPr/>
        </p:nvSpPr>
        <p:spPr bwMode="white">
          <a:xfrm>
            <a:off x="3276600" y="6597650"/>
            <a:ext cx="2133600" cy="2095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BC192D8B-D3FC-4582-AC32-D04D378D6E78}" type="slidenum">
              <a:rPr lang="zh-CN" altLang="en-US" sz="1000" b="1">
                <a:solidFill>
                  <a:schemeClr val="bg1"/>
                </a:solidFill>
                <a:effectLst/>
                <a:latin typeface="+mn-lt"/>
                <a:ea typeface="宋体" pitchFamily="2" charset="-122"/>
              </a:rPr>
              <a:pPr algn="ctr">
                <a:defRPr/>
              </a:pPr>
              <a:t>25</a:t>
            </a:fld>
            <a:endParaRPr lang="en-US" altLang="zh-CN" sz="1000" b="1">
              <a:solidFill>
                <a:schemeClr val="bg1"/>
              </a:solidFill>
              <a:effectLst/>
              <a:latin typeface="+mn-lt"/>
              <a:ea typeface="宋体" pitchFamily="2" charset="-122"/>
            </a:endParaRPr>
          </a:p>
        </p:txBody>
      </p:sp>
      <p:pic>
        <p:nvPicPr>
          <p:cNvPr id="420869" name="Picture 2" descr="Fishing down the food 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72415"/>
            <a:ext cx="5143504" cy="3871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0870" name="Rectangle 3"/>
          <p:cNvSpPr>
            <a:spLocks noChangeArrowheads="1"/>
          </p:cNvSpPr>
          <p:nvPr/>
        </p:nvSpPr>
        <p:spPr bwMode="auto">
          <a:xfrm>
            <a:off x="1835150" y="6488113"/>
            <a:ext cx="66246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zh-CN" sz="1000" i="1"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Arial" charset="0"/>
              </a:rPr>
              <a:t>Source:  Ben ten Brink (MNP)  </a:t>
            </a:r>
            <a:r>
              <a:rPr lang="en-GB" altLang="zh-CN" sz="1000"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Arial" charset="0"/>
              </a:rPr>
              <a:t>presentation at the Workshop: </a:t>
            </a:r>
            <a:r>
              <a:rPr lang="en-GB" altLang="zh-CN" sz="1000" b="1" i="1"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Arial" charset="0"/>
              </a:rPr>
              <a:t>The Economics of the Global Loss of Biological Diversity 5-6 March 2008, Brussels, Belgium. Original source: Pauly</a:t>
            </a:r>
          </a:p>
        </p:txBody>
      </p:sp>
      <p:sp>
        <p:nvSpPr>
          <p:cNvPr id="295940" name="Text Box 4"/>
          <p:cNvSpPr txBox="1">
            <a:spLocks noChangeArrowheads="1"/>
          </p:cNvSpPr>
          <p:nvPr/>
        </p:nvSpPr>
        <p:spPr bwMode="auto">
          <a:xfrm>
            <a:off x="5214942" y="1357298"/>
            <a:ext cx="3929058" cy="473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buFont typeface="Wingdings" pitchFamily="2" charset="2"/>
              <a:buChar char="q"/>
            </a:pPr>
            <a:r>
              <a:rPr lang="zh-CN" altLang="en-GB" sz="1800" b="1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Arial" charset="0"/>
              </a:rPr>
              <a:t> </a:t>
            </a:r>
            <a:r>
              <a:rPr lang="en-GB" altLang="zh-CN" sz="1800" b="1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Arial" charset="0"/>
              </a:rPr>
              <a:t>Open Access &amp; Perverse Subsidies are key drivers of the loss of fisheries</a:t>
            </a:r>
          </a:p>
          <a:p>
            <a:pPr eaLnBrk="0" hangingPunct="0">
              <a:buFont typeface="Wingdings" pitchFamily="2" charset="2"/>
              <a:buChar char="q"/>
            </a:pPr>
            <a:endParaRPr lang="en-GB" altLang="zh-CN" sz="1800" b="1" dirty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Arial" charset="0"/>
            </a:endParaRPr>
          </a:p>
          <a:p>
            <a:pPr eaLnBrk="0" hangingPunct="0">
              <a:buFont typeface="Wingdings" pitchFamily="2" charset="2"/>
              <a:buChar char="q"/>
            </a:pPr>
            <a:r>
              <a:rPr lang="en-GB" altLang="zh-CN" sz="1800" b="1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Arial" charset="0"/>
              </a:rPr>
              <a:t> Half of wild marine fisheries are fully exploited, with a further quarter already over-exploited</a:t>
            </a:r>
          </a:p>
          <a:p>
            <a:pPr eaLnBrk="0" hangingPunct="0">
              <a:buFont typeface="Wingdings" pitchFamily="2" charset="2"/>
              <a:buChar char="q"/>
            </a:pPr>
            <a:endParaRPr lang="en-GB" altLang="zh-CN" sz="1800" b="1" i="1" dirty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Arial" charset="0"/>
            </a:endParaRPr>
          </a:p>
          <a:p>
            <a:pPr eaLnBrk="0" hangingPunct="0">
              <a:buFont typeface="Wingdings" pitchFamily="2" charset="2"/>
              <a:buChar char="q"/>
            </a:pPr>
            <a:r>
              <a:rPr lang="en-GB" altLang="zh-CN" sz="1800" b="1" i="1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Arial" charset="0"/>
              </a:rPr>
              <a:t> at risk :  $ 80-100 billion income from the sector </a:t>
            </a:r>
          </a:p>
          <a:p>
            <a:pPr eaLnBrk="0" hangingPunct="0">
              <a:buFont typeface="Wingdings" pitchFamily="2" charset="2"/>
              <a:buChar char="q"/>
            </a:pPr>
            <a:endParaRPr lang="en-GB" altLang="zh-CN" sz="1800" b="1" i="1" dirty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Arial" charset="0"/>
            </a:endParaRPr>
          </a:p>
          <a:p>
            <a:pPr eaLnBrk="0" hangingPunct="0">
              <a:buFont typeface="Wingdings" pitchFamily="2" charset="2"/>
              <a:buChar char="q"/>
            </a:pPr>
            <a:r>
              <a:rPr lang="en-GB" altLang="zh-CN" sz="1800" b="1" i="1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Arial" charset="0"/>
              </a:rPr>
              <a:t>  </a:t>
            </a:r>
            <a:r>
              <a:rPr lang="en-GB" altLang="zh-CN" sz="2800" b="1" i="1" dirty="0">
                <a:solidFill>
                  <a:srgbClr val="0070C0"/>
                </a:solidFill>
                <a:effectLst/>
                <a:latin typeface="Arial" charset="0"/>
                <a:ea typeface="宋体" pitchFamily="2" charset="-122"/>
                <a:cs typeface="Arial" charset="0"/>
              </a:rPr>
              <a:t>at risk : </a:t>
            </a:r>
            <a:endParaRPr lang="en-GB" altLang="zh-CN" sz="2800" b="1" i="1" dirty="0" smtClean="0">
              <a:solidFill>
                <a:srgbClr val="0070C0"/>
              </a:solidFill>
              <a:effectLst/>
              <a:latin typeface="Arial" charset="0"/>
              <a:ea typeface="宋体" pitchFamily="2" charset="-122"/>
              <a:cs typeface="Arial" charset="0"/>
            </a:endParaRPr>
          </a:p>
          <a:p>
            <a:pPr eaLnBrk="0" hangingPunct="0"/>
            <a:r>
              <a:rPr lang="en-GB" altLang="zh-CN" sz="2800" b="1" i="1" dirty="0" smtClean="0">
                <a:solidFill>
                  <a:srgbClr val="0070C0"/>
                </a:solidFill>
                <a:effectLst/>
                <a:latin typeface="Arial" charset="0"/>
                <a:ea typeface="宋体" pitchFamily="2" charset="-122"/>
                <a:cs typeface="Arial" charset="0"/>
              </a:rPr>
              <a:t>est</a:t>
            </a:r>
            <a:r>
              <a:rPr lang="en-GB" altLang="zh-CN" sz="2800" b="1" i="1" dirty="0">
                <a:solidFill>
                  <a:srgbClr val="0070C0"/>
                </a:solidFill>
                <a:effectLst/>
                <a:latin typeface="Arial" charset="0"/>
                <a:ea typeface="宋体" pitchFamily="2" charset="-122"/>
                <a:cs typeface="Arial" charset="0"/>
              </a:rPr>
              <a:t>. 27 </a:t>
            </a:r>
            <a:r>
              <a:rPr lang="en-GB" altLang="zh-CN" sz="2800" b="1" i="1" dirty="0" smtClean="0">
                <a:solidFill>
                  <a:srgbClr val="0070C0"/>
                </a:solidFill>
                <a:effectLst/>
                <a:latin typeface="Arial" charset="0"/>
                <a:ea typeface="宋体" pitchFamily="2" charset="-122"/>
                <a:cs typeface="Arial" charset="0"/>
              </a:rPr>
              <a:t>million jobs</a:t>
            </a:r>
          </a:p>
          <a:p>
            <a:pPr eaLnBrk="0" hangingPunct="0"/>
            <a:endParaRPr lang="en-GB" altLang="zh-CN" sz="1800" b="1" i="1" dirty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Arial" charset="0"/>
            </a:endParaRPr>
          </a:p>
          <a:p>
            <a:pPr eaLnBrk="0" hangingPunct="0">
              <a:buFont typeface="Wingdings" pitchFamily="2" charset="2"/>
              <a:buChar char="q"/>
            </a:pPr>
            <a:r>
              <a:rPr lang="en-GB" altLang="zh-CN" sz="1800" b="1" i="1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Arial" charset="0"/>
              </a:rPr>
              <a:t> but most important of all…..</a:t>
            </a:r>
          </a:p>
          <a:p>
            <a:pPr eaLnBrk="0" hangingPunct="0">
              <a:buFont typeface="Wingdings" pitchFamily="2" charset="2"/>
              <a:buChar char="q"/>
            </a:pPr>
            <a:endParaRPr lang="nl-NL" sz="1800" i="1" dirty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Arial" charset="0"/>
            </a:endParaRPr>
          </a:p>
        </p:txBody>
      </p:sp>
      <p:sp>
        <p:nvSpPr>
          <p:cNvPr id="295941" name="Text Box 5"/>
          <p:cNvSpPr txBox="1">
            <a:spLocks noChangeArrowheads="1"/>
          </p:cNvSpPr>
          <p:nvPr/>
        </p:nvSpPr>
        <p:spPr bwMode="auto">
          <a:xfrm>
            <a:off x="2411413" y="5751513"/>
            <a:ext cx="63896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zh-CN" sz="2000" b="1" i="1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Arial" charset="0"/>
              </a:rPr>
              <a:t>at risk : Health … over a billion rely on fish as their source of animal protein</a:t>
            </a:r>
            <a:endParaRPr lang="en-US" sz="2000" b="1" i="1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Arial" charset="0"/>
            </a:endParaRPr>
          </a:p>
        </p:txBody>
      </p:sp>
      <p:sp>
        <p:nvSpPr>
          <p:cNvPr id="295942" name="Text Box 6"/>
          <p:cNvSpPr txBox="1">
            <a:spLocks noChangeArrowheads="1"/>
          </p:cNvSpPr>
          <p:nvPr/>
        </p:nvSpPr>
        <p:spPr bwMode="auto">
          <a:xfrm>
            <a:off x="1257300" y="5080000"/>
            <a:ext cx="3530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Wingdings" pitchFamily="2" charset="2"/>
              <a:buNone/>
            </a:pPr>
            <a:r>
              <a:rPr lang="en-GB" altLang="zh-CN" sz="1600" b="1" i="1">
                <a:solidFill>
                  <a:schemeClr val="bg1"/>
                </a:solidFill>
                <a:effectLst/>
                <a:latin typeface="Arial" charset="0"/>
                <a:ea typeface="宋体" pitchFamily="2" charset="-122"/>
                <a:cs typeface="Arial" charset="0"/>
              </a:rPr>
              <a:t>We are fishing down the food web </a:t>
            </a:r>
          </a:p>
          <a:p>
            <a:pPr eaLnBrk="0" hangingPunct="0">
              <a:buFont typeface="Wingdings" pitchFamily="2" charset="2"/>
              <a:buNone/>
            </a:pPr>
            <a:r>
              <a:rPr lang="en-GB" altLang="zh-CN" sz="1600" b="1" i="1">
                <a:solidFill>
                  <a:schemeClr val="bg1"/>
                </a:solidFill>
                <a:effectLst/>
                <a:latin typeface="Arial" charset="0"/>
                <a:ea typeface="宋体" pitchFamily="2" charset="-122"/>
                <a:cs typeface="Arial" charset="0"/>
              </a:rPr>
              <a:t>to ever smaller species…</a:t>
            </a:r>
            <a:endParaRPr lang="en-US" sz="1600">
              <a:solidFill>
                <a:schemeClr val="bg1"/>
              </a:solidFill>
              <a:effectLst/>
              <a:latin typeface="Arial" charset="0"/>
              <a:ea typeface="宋体" pitchFamily="2" charset="-122"/>
              <a:cs typeface="Arial" charset="0"/>
            </a:endParaRPr>
          </a:p>
        </p:txBody>
      </p:sp>
      <p:sp>
        <p:nvSpPr>
          <p:cNvPr id="420874" name="Rectangle 7"/>
          <p:cNvSpPr>
            <a:spLocks noChangeArrowheads="1"/>
          </p:cNvSpPr>
          <p:nvPr/>
        </p:nvSpPr>
        <p:spPr bwMode="gray">
          <a:xfrm>
            <a:off x="1885946" y="214290"/>
            <a:ext cx="7048507" cy="1006476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de-DE" altLang="zh-CN" sz="2800" b="1" dirty="0" smtClean="0">
                <a:solidFill>
                  <a:srgbClr val="00B050"/>
                </a:solidFill>
                <a:effectLst/>
                <a:latin typeface="Arial" charset="0"/>
                <a:ea typeface="宋体" pitchFamily="2" charset="-122"/>
                <a:cs typeface="Arial" charset="0"/>
              </a:rPr>
              <a:t>An imminent transition challenge:</a:t>
            </a:r>
          </a:p>
          <a:p>
            <a:pPr algn="ctr" eaLnBrk="0" hangingPunct="0"/>
            <a:r>
              <a:rPr lang="de-DE" altLang="zh-CN" sz="2800" b="1" dirty="0" smtClean="0">
                <a:solidFill>
                  <a:srgbClr val="0070C0"/>
                </a:solidFill>
                <a:effectLst/>
                <a:latin typeface="Arial" charset="0"/>
                <a:ea typeface="宋体" pitchFamily="2" charset="-122"/>
                <a:cs typeface="Arial" charset="0"/>
              </a:rPr>
              <a:t>Preventing the </a:t>
            </a:r>
            <a:r>
              <a:rPr lang="de-DE" altLang="zh-CN" sz="2800" b="1" dirty="0">
                <a:solidFill>
                  <a:srgbClr val="0070C0"/>
                </a:solidFill>
                <a:effectLst/>
                <a:latin typeface="Arial" charset="0"/>
                <a:ea typeface="宋体" pitchFamily="2" charset="-122"/>
                <a:cs typeface="Arial" charset="0"/>
              </a:rPr>
              <a:t>Loss of Global Fisheries</a:t>
            </a:r>
            <a:r>
              <a:rPr lang="de-DE" altLang="zh-CN" sz="2800" dirty="0">
                <a:solidFill>
                  <a:srgbClr val="0070C0"/>
                </a:solidFill>
                <a:effectLst/>
                <a:latin typeface="Arial" charset="0"/>
                <a:ea typeface="宋体" pitchFamily="2" charset="-122"/>
                <a:cs typeface="Arial" charset="0"/>
              </a:rPr>
              <a:t>  </a:t>
            </a:r>
            <a:endParaRPr lang="en-US" altLang="zh-CN" sz="2800" b="1" i="1" u="sng" dirty="0">
              <a:solidFill>
                <a:srgbClr val="0070C0"/>
              </a:solidFill>
              <a:effectLst/>
              <a:latin typeface="Arial" charset="0"/>
              <a:ea typeface="宋体" pitchFamily="2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66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5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5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5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5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5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5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40" grpId="0"/>
      <p:bldP spid="295941" grpId="0"/>
      <p:bldP spid="2959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760" y="260648"/>
            <a:ext cx="6213376" cy="1143000"/>
          </a:xfrm>
        </p:spPr>
        <p:txBody>
          <a:bodyPr>
            <a:normAutofit/>
          </a:bodyPr>
          <a:lstStyle/>
          <a:p>
            <a:r>
              <a:rPr lang="fr-CH" sz="4000" b="1" dirty="0" smtClean="0"/>
              <a:t>Social inclusion: </a:t>
            </a:r>
            <a:r>
              <a:rPr lang="fr-CH" sz="4000" b="1" dirty="0" err="1" smtClean="0"/>
              <a:t>better</a:t>
            </a:r>
            <a:r>
              <a:rPr lang="fr-CH" sz="4000" b="1" dirty="0" smtClean="0"/>
              <a:t> jobs</a:t>
            </a:r>
            <a:endParaRPr lang="en-GB" sz="40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539551" y="1726295"/>
            <a:ext cx="4282809" cy="43533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H" sz="3200" b="1" dirty="0" smtClean="0">
                <a:solidFill>
                  <a:srgbClr val="0070C0"/>
                </a:solidFill>
              </a:rPr>
              <a:t>Agriculture</a:t>
            </a:r>
            <a:r>
              <a:rPr lang="fr-CH" sz="3200" dirty="0" smtClean="0"/>
              <a:t>: </a:t>
            </a:r>
          </a:p>
          <a:p>
            <a:r>
              <a:rPr lang="fr-CH" dirty="0" smtClean="0"/>
              <a:t>1 billion </a:t>
            </a:r>
            <a:r>
              <a:rPr lang="fr-CH" dirty="0" err="1" smtClean="0"/>
              <a:t>workers</a:t>
            </a:r>
            <a:r>
              <a:rPr lang="fr-CH" dirty="0" smtClean="0"/>
              <a:t> </a:t>
            </a:r>
          </a:p>
          <a:p>
            <a:r>
              <a:rPr lang="fr-CH" dirty="0" smtClean="0"/>
              <a:t>50% </a:t>
            </a:r>
            <a:r>
              <a:rPr lang="fr-CH" dirty="0" err="1" smtClean="0"/>
              <a:t>women</a:t>
            </a:r>
            <a:r>
              <a:rPr lang="fr-CH" dirty="0" smtClean="0"/>
              <a:t> </a:t>
            </a:r>
          </a:p>
          <a:p>
            <a:r>
              <a:rPr lang="fr-CH" dirty="0" smtClean="0"/>
              <a:t>70 % of world </a:t>
            </a:r>
            <a:r>
              <a:rPr lang="fr-CH" dirty="0" err="1" smtClean="0"/>
              <a:t>poverty</a:t>
            </a:r>
            <a:endParaRPr lang="fr-CH" dirty="0" smtClean="0"/>
          </a:p>
          <a:p>
            <a:pPr marL="0" indent="0">
              <a:buNone/>
            </a:pPr>
            <a:r>
              <a:rPr lang="fr-CH" b="1" dirty="0" err="1">
                <a:solidFill>
                  <a:srgbClr val="0070C0"/>
                </a:solidFill>
              </a:rPr>
              <a:t>Ethiopia</a:t>
            </a:r>
            <a:r>
              <a:rPr lang="fr-CH" b="1" dirty="0">
                <a:solidFill>
                  <a:srgbClr val="0070C0"/>
                </a:solidFill>
              </a:rPr>
              <a:t>: </a:t>
            </a:r>
            <a:endParaRPr lang="fr-CH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fr-CH" dirty="0" err="1" smtClean="0"/>
              <a:t>Oromia</a:t>
            </a:r>
            <a:r>
              <a:rPr lang="fr-CH" dirty="0" smtClean="0"/>
              <a:t> </a:t>
            </a:r>
            <a:r>
              <a:rPr lang="fr-CH" dirty="0"/>
              <a:t>C</a:t>
            </a:r>
            <a:r>
              <a:rPr lang="fr-CH" dirty="0" smtClean="0"/>
              <a:t>offee </a:t>
            </a:r>
            <a:r>
              <a:rPr lang="fr-CH" dirty="0" err="1" smtClean="0"/>
              <a:t>Growers</a:t>
            </a:r>
            <a:r>
              <a:rPr lang="fr-CH" dirty="0" smtClean="0"/>
              <a:t> :</a:t>
            </a:r>
          </a:p>
          <a:p>
            <a:r>
              <a:rPr lang="fr-CH" dirty="0" smtClean="0"/>
              <a:t>217 </a:t>
            </a:r>
            <a:r>
              <a:rPr lang="fr-CH" dirty="0" err="1" smtClean="0"/>
              <a:t>cooperatives</a:t>
            </a:r>
            <a:endParaRPr lang="fr-CH" dirty="0" smtClean="0"/>
          </a:p>
          <a:p>
            <a:r>
              <a:rPr lang="fr-CH" dirty="0" smtClean="0"/>
              <a:t>200,000 </a:t>
            </a:r>
            <a:r>
              <a:rPr lang="fr-CH" dirty="0" err="1"/>
              <a:t>farmers</a:t>
            </a:r>
            <a:endParaRPr lang="fr-CH" dirty="0"/>
          </a:p>
          <a:p>
            <a:pPr marL="0" indent="0">
              <a:buNone/>
            </a:pPr>
            <a:endParaRPr lang="fr-CH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4008" y="1700808"/>
            <a:ext cx="4038600" cy="4525963"/>
          </a:xfrm>
        </p:spPr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DD040-97D9-49D0-A552-E8CE0DA4006B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361" y="1571624"/>
            <a:ext cx="3204106" cy="233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361" y="3861048"/>
            <a:ext cx="3204106" cy="2331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55235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11" name="Picture 7" descr="Sack"/>
          <p:cNvPicPr>
            <a:picLocks noChangeAspect="1" noChangeArrowheads="1"/>
          </p:cNvPicPr>
          <p:nvPr/>
        </p:nvPicPr>
        <p:blipFill>
          <a:blip r:embed="rId4" cstate="print">
            <a:lum bright="6000" contrast="6000"/>
          </a:blip>
          <a:srcRect/>
          <a:stretch>
            <a:fillRect/>
          </a:stretch>
        </p:blipFill>
        <p:spPr bwMode="auto">
          <a:xfrm>
            <a:off x="4429124" y="4221163"/>
            <a:ext cx="2416175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5984" y="0"/>
            <a:ext cx="6357982" cy="1166813"/>
          </a:xfrm>
        </p:spPr>
        <p:txBody>
          <a:bodyPr>
            <a:normAutofit fontScale="90000"/>
          </a:bodyPr>
          <a:lstStyle/>
          <a:p>
            <a:r>
              <a:rPr lang="en-GB" sz="4000" b="1" dirty="0" smtClean="0">
                <a:solidFill>
                  <a:srgbClr val="00B050"/>
                </a:solidFill>
              </a:rPr>
              <a:t>Better jobs</a:t>
            </a:r>
            <a:br>
              <a:rPr lang="en-GB" sz="4000" b="1" dirty="0" smtClean="0">
                <a:solidFill>
                  <a:srgbClr val="00B050"/>
                </a:solidFill>
              </a:rPr>
            </a:br>
            <a:r>
              <a:rPr lang="en-GB" sz="4000" b="1" dirty="0" smtClean="0">
                <a:solidFill>
                  <a:srgbClr val="00B050"/>
                </a:solidFill>
              </a:rPr>
              <a:t>Brazil: Sustainable Forests</a:t>
            </a:r>
            <a:endParaRPr lang="en-GB" sz="4000" b="1" dirty="0">
              <a:solidFill>
                <a:srgbClr val="00B050"/>
              </a:solidFill>
            </a:endParaRP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844824"/>
            <a:ext cx="4286248" cy="472744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800" b="1" dirty="0" err="1" smtClean="0"/>
              <a:t>Certificied</a:t>
            </a:r>
            <a:r>
              <a:rPr lang="en-GB" sz="2800" b="1" dirty="0" smtClean="0"/>
              <a:t> Products</a:t>
            </a:r>
          </a:p>
          <a:p>
            <a:pPr>
              <a:lnSpc>
                <a:spcPct val="90000"/>
              </a:lnSpc>
            </a:pPr>
            <a:r>
              <a:rPr lang="en-GB" sz="3000" b="1" dirty="0" smtClean="0">
                <a:solidFill>
                  <a:srgbClr val="000099"/>
                </a:solidFill>
              </a:rPr>
              <a:t>New regulation: </a:t>
            </a:r>
          </a:p>
          <a:p>
            <a:pPr marL="400050" lvl="1" indent="0">
              <a:lnSpc>
                <a:spcPct val="90000"/>
              </a:lnSpc>
              <a:buNone/>
            </a:pPr>
            <a:r>
              <a:rPr lang="en-GB" sz="2600" b="1" dirty="0" smtClean="0">
                <a:solidFill>
                  <a:srgbClr val="000099"/>
                </a:solidFill>
              </a:rPr>
              <a:t>Decent work in concession agreements (Amazon)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GB" sz="3000" b="1" dirty="0" smtClean="0">
                <a:solidFill>
                  <a:srgbClr val="000099"/>
                </a:solidFill>
              </a:rPr>
              <a:t>In progress: 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GB" sz="3000" dirty="0" smtClean="0"/>
              <a:t>Practice DW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GB" sz="3000" dirty="0" smtClean="0"/>
              <a:t>Sustainable non-wood forest products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fr-CH" sz="3000" dirty="0" err="1" smtClean="0"/>
              <a:t>Sustainable</a:t>
            </a:r>
            <a:r>
              <a:rPr lang="fr-CH" sz="3000" dirty="0" smtClean="0"/>
              <a:t> </a:t>
            </a:r>
            <a:r>
              <a:rPr lang="fr-CH" sz="3000" dirty="0" err="1" smtClean="0"/>
              <a:t>biofuels</a:t>
            </a:r>
            <a:endParaRPr lang="en-GB" sz="3000" dirty="0" smtClean="0"/>
          </a:p>
          <a:p>
            <a:pPr>
              <a:lnSpc>
                <a:spcPct val="90000"/>
              </a:lnSpc>
            </a:pPr>
            <a:endParaRPr lang="en-GB" sz="2800" b="1" dirty="0" smtClean="0"/>
          </a:p>
          <a:p>
            <a:pPr>
              <a:lnSpc>
                <a:spcPct val="90000"/>
              </a:lnSpc>
            </a:pPr>
            <a:endParaRPr lang="en-GB" sz="2800" b="1" dirty="0"/>
          </a:p>
          <a:p>
            <a:pPr>
              <a:lnSpc>
                <a:spcPct val="90000"/>
              </a:lnSpc>
            </a:pPr>
            <a:endParaRPr lang="en-GB" sz="2800" b="1" dirty="0"/>
          </a:p>
        </p:txBody>
      </p:sp>
      <p:graphicFrame>
        <p:nvGraphicFramePr>
          <p:cNvPr id="175108" name="Object 4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075831189"/>
              </p:ext>
            </p:extLst>
          </p:nvPr>
        </p:nvGraphicFramePr>
        <p:xfrm>
          <a:off x="4211960" y="1124744"/>
          <a:ext cx="3457575" cy="241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" name="Photo Editor Photo" r:id="rId5" imgW="13514286" imgH="8116433" progId="">
                  <p:embed/>
                </p:oleObj>
              </mc:Choice>
              <mc:Fallback>
                <p:oleObj name="Photo Editor Photo" r:id="rId5" imgW="13514286" imgH="811643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960" y="1124744"/>
                        <a:ext cx="3457575" cy="241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5109" name="Picture 5" descr="charcoa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5429256" y="3214686"/>
            <a:ext cx="1512888" cy="2305050"/>
          </a:xfrm>
          <a:noFill/>
          <a:ln/>
        </p:spPr>
      </p:pic>
      <p:pic>
        <p:nvPicPr>
          <p:cNvPr id="175110" name="Picture 6" descr="brazi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96112" y="2143116"/>
            <a:ext cx="2147888" cy="375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783003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E1423A7A-8634-4F94-A8C5-B2DB10152C29}" type="slidenum">
              <a:rPr lang="en-GB"/>
              <a:pPr>
                <a:defRPr/>
              </a:pPr>
              <a:t>3</a:t>
            </a:fld>
            <a:endParaRPr lang="en-GB"/>
          </a:p>
        </p:txBody>
      </p:sp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2051720" y="428604"/>
            <a:ext cx="6336704" cy="1143000"/>
          </a:xfrm>
        </p:spPr>
        <p:txBody>
          <a:bodyPr>
            <a:noAutofit/>
          </a:bodyPr>
          <a:lstStyle/>
          <a:p>
            <a:r>
              <a:rPr lang="fr-CH" sz="3600" b="1" dirty="0" smtClean="0">
                <a:solidFill>
                  <a:srgbClr val="00B050"/>
                </a:solidFill>
              </a:rPr>
              <a:t>Green jobs = </a:t>
            </a:r>
            <a:r>
              <a:rPr lang="fr-CH" sz="3600" b="1" dirty="0" err="1" smtClean="0">
                <a:solidFill>
                  <a:srgbClr val="00B050"/>
                </a:solidFill>
              </a:rPr>
              <a:t>decent</a:t>
            </a:r>
            <a:r>
              <a:rPr lang="fr-CH" sz="3600" b="1" dirty="0" smtClean="0">
                <a:solidFill>
                  <a:srgbClr val="00B050"/>
                </a:solidFill>
              </a:rPr>
              <a:t> </a:t>
            </a:r>
            <a:r>
              <a:rPr lang="fr-CH" sz="3600" b="1" dirty="0" err="1" smtClean="0">
                <a:solidFill>
                  <a:srgbClr val="00B050"/>
                </a:solidFill>
              </a:rPr>
              <a:t>work</a:t>
            </a:r>
            <a:r>
              <a:rPr lang="fr-CH" sz="3600" b="1" dirty="0" smtClean="0">
                <a:solidFill>
                  <a:srgbClr val="00B050"/>
                </a:solidFill>
              </a:rPr>
              <a:t> </a:t>
            </a:r>
            <a:r>
              <a:rPr lang="fr-CH" sz="3600" b="1" dirty="0" err="1" smtClean="0">
                <a:solidFill>
                  <a:srgbClr val="00B050"/>
                </a:solidFill>
              </a:rPr>
              <a:t>which</a:t>
            </a:r>
            <a:endParaRPr lang="en-US" sz="3600" b="1" dirty="0" smtClean="0">
              <a:solidFill>
                <a:srgbClr val="00B050"/>
              </a:solidFill>
            </a:endParaRP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600" y="1844824"/>
            <a:ext cx="7772400" cy="4370407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fr-CH" dirty="0" err="1" smtClean="0"/>
              <a:t>Reduces</a:t>
            </a:r>
            <a:r>
              <a:rPr lang="fr-CH" dirty="0" smtClean="0"/>
              <a:t> </a:t>
            </a:r>
            <a:r>
              <a:rPr lang="fr-CH" dirty="0" err="1" smtClean="0"/>
              <a:t>consumption</a:t>
            </a:r>
            <a:r>
              <a:rPr lang="fr-CH" dirty="0" smtClean="0"/>
              <a:t> of </a:t>
            </a:r>
            <a:r>
              <a:rPr lang="fr-CH" dirty="0" err="1" smtClean="0"/>
              <a:t>energy</a:t>
            </a:r>
            <a:r>
              <a:rPr lang="fr-CH" dirty="0" smtClean="0"/>
              <a:t> and </a:t>
            </a:r>
            <a:r>
              <a:rPr lang="fr-CH" dirty="0" err="1" smtClean="0"/>
              <a:t>raw</a:t>
            </a:r>
            <a:r>
              <a:rPr lang="fr-CH" dirty="0" smtClean="0"/>
              <a:t> </a:t>
            </a:r>
            <a:r>
              <a:rPr lang="fr-CH" dirty="0" err="1" smtClean="0"/>
              <a:t>materials</a:t>
            </a:r>
            <a:r>
              <a:rPr lang="fr-CH" dirty="0" smtClean="0"/>
              <a:t> (</a:t>
            </a:r>
            <a:r>
              <a:rPr lang="fr-CH" b="1" dirty="0" err="1" smtClean="0"/>
              <a:t>dematerializes</a:t>
            </a:r>
            <a:r>
              <a:rPr lang="fr-CH" b="1" dirty="0" smtClean="0"/>
              <a:t> </a:t>
            </a:r>
            <a:r>
              <a:rPr lang="fr-CH" b="1" dirty="0" err="1" smtClean="0"/>
              <a:t>economies</a:t>
            </a:r>
            <a:r>
              <a:rPr lang="fr-CH" dirty="0" smtClean="0"/>
              <a:t>)</a:t>
            </a:r>
          </a:p>
          <a:p>
            <a:pPr>
              <a:buFont typeface="Wingdings" pitchFamily="2" charset="2"/>
              <a:buChar char="ü"/>
            </a:pPr>
            <a:r>
              <a:rPr lang="fr-CH" dirty="0" err="1" smtClean="0"/>
              <a:t>Avoids</a:t>
            </a:r>
            <a:r>
              <a:rPr lang="fr-CH" dirty="0" smtClean="0"/>
              <a:t> </a:t>
            </a:r>
            <a:r>
              <a:rPr lang="fr-CH" dirty="0" err="1" smtClean="0"/>
              <a:t>greenhouse</a:t>
            </a:r>
            <a:r>
              <a:rPr lang="fr-CH" dirty="0" smtClean="0"/>
              <a:t> </a:t>
            </a:r>
            <a:r>
              <a:rPr lang="fr-CH" dirty="0" err="1" smtClean="0"/>
              <a:t>gas</a:t>
            </a:r>
            <a:r>
              <a:rPr lang="fr-CH" dirty="0" smtClean="0"/>
              <a:t> </a:t>
            </a:r>
            <a:r>
              <a:rPr lang="fr-CH" dirty="0" err="1" smtClean="0"/>
              <a:t>emissions</a:t>
            </a:r>
            <a:r>
              <a:rPr lang="fr-CH" dirty="0" smtClean="0"/>
              <a:t> (</a:t>
            </a:r>
            <a:r>
              <a:rPr lang="fr-CH" b="1" dirty="0" err="1" smtClean="0"/>
              <a:t>decarbonizes</a:t>
            </a:r>
            <a:r>
              <a:rPr lang="fr-CH" b="1" dirty="0" smtClean="0"/>
              <a:t> </a:t>
            </a:r>
            <a:r>
              <a:rPr lang="fr-CH" b="1" dirty="0" err="1" smtClean="0"/>
              <a:t>economies</a:t>
            </a:r>
            <a:r>
              <a:rPr lang="fr-CH" dirty="0" smtClean="0"/>
              <a:t>)</a:t>
            </a:r>
          </a:p>
          <a:p>
            <a:pPr>
              <a:buFont typeface="Wingdings" pitchFamily="2" charset="2"/>
              <a:buChar char="ü"/>
            </a:pPr>
            <a:r>
              <a:rPr lang="fr-CH" b="1" dirty="0" err="1" smtClean="0"/>
              <a:t>Minimizes</a:t>
            </a:r>
            <a:r>
              <a:rPr lang="fr-CH" b="1" dirty="0" smtClean="0"/>
              <a:t> </a:t>
            </a:r>
            <a:r>
              <a:rPr lang="fr-CH" b="1" dirty="0" err="1" smtClean="0"/>
              <a:t>waste</a:t>
            </a:r>
            <a:r>
              <a:rPr lang="fr-CH" b="1" dirty="0" smtClean="0"/>
              <a:t> and pollution</a:t>
            </a:r>
            <a:endParaRPr lang="en-US" b="1" dirty="0" smtClean="0"/>
          </a:p>
          <a:p>
            <a:pPr>
              <a:buFont typeface="Wingdings" pitchFamily="2" charset="2"/>
              <a:buChar char="ü"/>
            </a:pPr>
            <a:r>
              <a:rPr lang="fr-CH" b="1" dirty="0" err="1" smtClean="0"/>
              <a:t>Protects</a:t>
            </a:r>
            <a:r>
              <a:rPr lang="fr-CH" b="1" dirty="0" smtClean="0"/>
              <a:t> and restores </a:t>
            </a:r>
            <a:r>
              <a:rPr lang="fr-CH" b="1" dirty="0" err="1" smtClean="0"/>
              <a:t>ecosystems</a:t>
            </a:r>
            <a:r>
              <a:rPr lang="fr-CH" dirty="0" smtClean="0"/>
              <a:t> and </a:t>
            </a:r>
            <a:r>
              <a:rPr lang="fr-CH" dirty="0" err="1" smtClean="0"/>
              <a:t>environmental</a:t>
            </a:r>
            <a:r>
              <a:rPr lang="fr-CH" dirty="0" smtClean="0"/>
              <a:t> services</a:t>
            </a:r>
          </a:p>
          <a:p>
            <a:pPr>
              <a:buFont typeface="Wingdings" pitchFamily="2" charset="2"/>
              <a:buChar char="ü"/>
            </a:pPr>
            <a:r>
              <a:rPr lang="fr-CH" b="1" dirty="0" err="1" smtClean="0"/>
              <a:t>Adapts</a:t>
            </a:r>
            <a:r>
              <a:rPr lang="fr-CH" b="1" dirty="0" smtClean="0"/>
              <a:t> to </a:t>
            </a:r>
            <a:r>
              <a:rPr lang="fr-CH" b="1" dirty="0" err="1" smtClean="0"/>
              <a:t>climate</a:t>
            </a:r>
            <a:r>
              <a:rPr lang="fr-CH" b="1" dirty="0" smtClean="0"/>
              <a:t> change</a:t>
            </a:r>
          </a:p>
        </p:txBody>
      </p:sp>
    </p:spTree>
    <p:extLst>
      <p:ext uri="{BB962C8B-B14F-4D97-AF65-F5344CB8AC3E}">
        <p14:creationId xmlns:p14="http://schemas.microsoft.com/office/powerpoint/2010/main" val="199230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260648"/>
            <a:ext cx="7092280" cy="1283248"/>
          </a:xfrm>
        </p:spPr>
        <p:txBody>
          <a:bodyPr>
            <a:normAutofit fontScale="90000"/>
          </a:bodyPr>
          <a:lstStyle/>
          <a:p>
            <a:r>
              <a:rPr lang="fr-CH" sz="4000" b="1" dirty="0" err="1" smtClean="0"/>
              <a:t>Defining</a:t>
            </a:r>
            <a:r>
              <a:rPr lang="fr-CH" sz="4000" b="1" dirty="0" smtClean="0"/>
              <a:t> green jobs</a:t>
            </a:r>
            <a:r>
              <a:rPr lang="fr-CH" sz="3600" b="1" dirty="0" smtClean="0"/>
              <a:t/>
            </a:r>
            <a:br>
              <a:rPr lang="fr-CH" sz="3600" b="1" dirty="0" smtClean="0"/>
            </a:br>
            <a:r>
              <a:rPr lang="fr-CH" sz="3600" b="1" dirty="0" smtClean="0"/>
              <a:t>= </a:t>
            </a:r>
            <a:r>
              <a:rPr lang="fr-CH" sz="3600" b="1" dirty="0" err="1" smtClean="0"/>
              <a:t>Decent</a:t>
            </a:r>
            <a:r>
              <a:rPr lang="fr-CH" sz="3600" b="1" dirty="0" smtClean="0"/>
              <a:t> + green </a:t>
            </a:r>
            <a:br>
              <a:rPr lang="fr-CH" sz="3600" b="1" dirty="0" smtClean="0"/>
            </a:br>
            <a:r>
              <a:rPr lang="fr-CH" sz="3600" b="1" dirty="0" smtClean="0"/>
              <a:t>= </a:t>
            </a:r>
            <a:r>
              <a:rPr lang="fr-CH" sz="3600" b="1" dirty="0" err="1" smtClean="0"/>
              <a:t>Sectors</a:t>
            </a:r>
            <a:r>
              <a:rPr lang="fr-CH" sz="3600" b="1" dirty="0" smtClean="0"/>
              <a:t> + occupations</a:t>
            </a:r>
            <a:endParaRPr lang="en-GB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DD040-97D9-49D0-A552-E8CE0DA4006B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88" y="1700808"/>
            <a:ext cx="8095957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74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273544"/>
            <a:ext cx="6501408" cy="1143000"/>
          </a:xfrm>
        </p:spPr>
        <p:txBody>
          <a:bodyPr/>
          <a:lstStyle/>
          <a:p>
            <a:r>
              <a:rPr lang="fr-CH" dirty="0"/>
              <a:t/>
            </a:r>
            <a:br>
              <a:rPr lang="fr-CH" dirty="0"/>
            </a:br>
            <a:r>
              <a:rPr lang="fr-CH" sz="3600" b="1" dirty="0" err="1" smtClean="0"/>
              <a:t>What</a:t>
            </a:r>
            <a:r>
              <a:rPr lang="fr-CH" sz="3600" b="1" dirty="0" smtClean="0"/>
              <a:t> the 2012 report </a:t>
            </a:r>
            <a:r>
              <a:rPr lang="fr-CH" sz="3600" b="1" dirty="0" err="1" smtClean="0"/>
              <a:t>contains</a:t>
            </a:r>
            <a:endParaRPr lang="en-GB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988840"/>
            <a:ext cx="8229600" cy="4353347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fr-CH" b="1" dirty="0" err="1" smtClean="0">
                <a:solidFill>
                  <a:srgbClr val="0070C0"/>
                </a:solidFill>
              </a:rPr>
              <a:t>Analysis</a:t>
            </a:r>
            <a:r>
              <a:rPr lang="fr-CH" b="1" dirty="0" smtClean="0">
                <a:solidFill>
                  <a:srgbClr val="0070C0"/>
                </a:solidFill>
              </a:rPr>
              <a:t>:</a:t>
            </a:r>
          </a:p>
          <a:p>
            <a:pPr lvl="1">
              <a:buFont typeface="Wingdings" pitchFamily="2" charset="2"/>
              <a:buChar char="§"/>
            </a:pPr>
            <a:r>
              <a:rPr lang="fr-CH" dirty="0" err="1" smtClean="0"/>
              <a:t>Employment</a:t>
            </a:r>
            <a:r>
              <a:rPr lang="fr-CH" dirty="0" smtClean="0"/>
              <a:t> and </a:t>
            </a:r>
            <a:r>
              <a:rPr lang="fr-CH" dirty="0" err="1" smtClean="0"/>
              <a:t>income</a:t>
            </a:r>
            <a:r>
              <a:rPr lang="fr-CH" dirty="0" smtClean="0"/>
              <a:t> implications of green </a:t>
            </a:r>
            <a:r>
              <a:rPr lang="fr-CH" dirty="0" err="1" smtClean="0"/>
              <a:t>economy</a:t>
            </a:r>
            <a:endParaRPr lang="fr-CH" dirty="0" smtClean="0"/>
          </a:p>
          <a:p>
            <a:pPr lvl="1">
              <a:buFont typeface="Wingdings" pitchFamily="2" charset="2"/>
              <a:buChar char="§"/>
            </a:pPr>
            <a:r>
              <a:rPr lang="fr-CH" dirty="0" smtClean="0"/>
              <a:t>8 </a:t>
            </a:r>
            <a:r>
              <a:rPr lang="fr-CH" dirty="0" err="1" smtClean="0"/>
              <a:t>most-affected</a:t>
            </a:r>
            <a:r>
              <a:rPr lang="fr-CH" dirty="0" smtClean="0"/>
              <a:t> </a:t>
            </a:r>
            <a:r>
              <a:rPr lang="fr-CH" dirty="0" err="1" smtClean="0"/>
              <a:t>sectors</a:t>
            </a:r>
            <a:r>
              <a:rPr lang="fr-CH" dirty="0" smtClean="0"/>
              <a:t>: agriculture, </a:t>
            </a:r>
            <a:r>
              <a:rPr lang="fr-CH" dirty="0" err="1" smtClean="0"/>
              <a:t>forestry</a:t>
            </a:r>
            <a:r>
              <a:rPr lang="fr-CH" dirty="0" smtClean="0"/>
              <a:t>, </a:t>
            </a:r>
            <a:r>
              <a:rPr lang="fr-CH" dirty="0" err="1" smtClean="0"/>
              <a:t>fisheries</a:t>
            </a:r>
            <a:r>
              <a:rPr lang="fr-CH" dirty="0" smtClean="0"/>
              <a:t>, </a:t>
            </a:r>
            <a:r>
              <a:rPr lang="fr-CH" dirty="0" err="1" smtClean="0"/>
              <a:t>energy</a:t>
            </a:r>
            <a:r>
              <a:rPr lang="fr-CH" dirty="0" smtClean="0"/>
              <a:t>, </a:t>
            </a:r>
            <a:r>
              <a:rPr lang="fr-CH" dirty="0" err="1" smtClean="0"/>
              <a:t>manufacturing</a:t>
            </a:r>
            <a:r>
              <a:rPr lang="fr-CH" dirty="0" smtClean="0"/>
              <a:t>, </a:t>
            </a:r>
            <a:r>
              <a:rPr lang="fr-CH" dirty="0" err="1" smtClean="0"/>
              <a:t>recycling</a:t>
            </a:r>
            <a:r>
              <a:rPr lang="fr-CH" dirty="0" smtClean="0"/>
              <a:t>, buildings, transport</a:t>
            </a:r>
          </a:p>
          <a:p>
            <a:pPr lvl="1">
              <a:buFont typeface="Wingdings" pitchFamily="2" charset="2"/>
              <a:buChar char="§"/>
            </a:pPr>
            <a:r>
              <a:rPr lang="fr-CH" dirty="0" err="1" smtClean="0"/>
              <a:t>Policies</a:t>
            </a:r>
            <a:r>
              <a:rPr lang="fr-CH" dirty="0" smtClean="0"/>
              <a:t> for </a:t>
            </a:r>
            <a:r>
              <a:rPr lang="fr-CH" dirty="0" err="1" smtClean="0"/>
              <a:t>decent</a:t>
            </a:r>
            <a:r>
              <a:rPr lang="fr-CH" dirty="0" smtClean="0"/>
              <a:t> </a:t>
            </a:r>
            <a:r>
              <a:rPr lang="fr-CH" dirty="0" err="1" smtClean="0"/>
              <a:t>work</a:t>
            </a:r>
            <a:r>
              <a:rPr lang="fr-CH" dirty="0" smtClean="0"/>
              <a:t> and social inclusion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fr-CH" b="1" dirty="0" smtClean="0">
                <a:solidFill>
                  <a:srgbClr val="0070C0"/>
                </a:solidFill>
              </a:rPr>
              <a:t>Exemples of good practice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fr-CH" b="1" dirty="0" smtClean="0">
                <a:solidFill>
                  <a:srgbClr val="0070C0"/>
                </a:solidFill>
              </a:rPr>
              <a:t>Policy </a:t>
            </a:r>
            <a:r>
              <a:rPr lang="fr-CH" b="1" dirty="0" err="1" smtClean="0">
                <a:solidFill>
                  <a:srgbClr val="0070C0"/>
                </a:solidFill>
              </a:rPr>
              <a:t>lessons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DD040-97D9-49D0-A552-E8CE0DA4006B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62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744" y="332656"/>
            <a:ext cx="6501408" cy="1143000"/>
          </a:xfrm>
        </p:spPr>
        <p:txBody>
          <a:bodyPr>
            <a:normAutofit/>
          </a:bodyPr>
          <a:lstStyle/>
          <a:p>
            <a:r>
              <a:rPr lang="fr-CH" sz="3600" b="1" dirty="0" smtClean="0"/>
              <a:t>4 Key </a:t>
            </a:r>
            <a:r>
              <a:rPr lang="fr-CH" sz="3600" b="1" dirty="0" err="1" smtClean="0"/>
              <a:t>Findings</a:t>
            </a:r>
            <a:r>
              <a:rPr lang="fr-CH" sz="3600" b="1" dirty="0" smtClean="0"/>
              <a:t>:</a:t>
            </a:r>
            <a:endParaRPr lang="en-GB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CH" dirty="0" smtClean="0">
                <a:solidFill>
                  <a:srgbClr val="0070C0"/>
                </a:solidFill>
              </a:rPr>
              <a:t>The </a:t>
            </a:r>
            <a:r>
              <a:rPr lang="fr-CH" dirty="0" err="1" smtClean="0">
                <a:solidFill>
                  <a:srgbClr val="0070C0"/>
                </a:solidFill>
              </a:rPr>
              <a:t>current</a:t>
            </a:r>
            <a:r>
              <a:rPr lang="fr-CH" dirty="0" smtClean="0">
                <a:solidFill>
                  <a:srgbClr val="0070C0"/>
                </a:solidFill>
              </a:rPr>
              <a:t> </a:t>
            </a:r>
            <a:r>
              <a:rPr lang="fr-CH" dirty="0" err="1" smtClean="0">
                <a:solidFill>
                  <a:srgbClr val="0070C0"/>
                </a:solidFill>
              </a:rPr>
              <a:t>development</a:t>
            </a:r>
            <a:r>
              <a:rPr lang="fr-CH" dirty="0" smtClean="0">
                <a:solidFill>
                  <a:srgbClr val="0070C0"/>
                </a:solidFill>
              </a:rPr>
              <a:t> model </a:t>
            </a:r>
            <a:r>
              <a:rPr lang="fr-CH" dirty="0" err="1" smtClean="0">
                <a:solidFill>
                  <a:srgbClr val="0070C0"/>
                </a:solidFill>
              </a:rPr>
              <a:t>is</a:t>
            </a:r>
            <a:r>
              <a:rPr lang="fr-CH" dirty="0" smtClean="0">
                <a:solidFill>
                  <a:srgbClr val="0070C0"/>
                </a:solidFill>
              </a:rPr>
              <a:t> inefficient and </a:t>
            </a:r>
            <a:r>
              <a:rPr lang="fr-CH" dirty="0" err="1" smtClean="0">
                <a:solidFill>
                  <a:srgbClr val="0070C0"/>
                </a:solidFill>
              </a:rPr>
              <a:t>unsustanaible</a:t>
            </a:r>
            <a:endParaRPr lang="fr-CH" dirty="0" smtClean="0">
              <a:solidFill>
                <a:srgbClr val="0070C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fr-CH" dirty="0" err="1" smtClean="0">
                <a:solidFill>
                  <a:srgbClr val="0070C0"/>
                </a:solidFill>
              </a:rPr>
              <a:t>Greening</a:t>
            </a:r>
            <a:r>
              <a:rPr lang="fr-CH" dirty="0" smtClean="0">
                <a:solidFill>
                  <a:srgbClr val="0070C0"/>
                </a:solidFill>
              </a:rPr>
              <a:t> has </a:t>
            </a:r>
            <a:r>
              <a:rPr lang="fr-CH" dirty="0" err="1" smtClean="0">
                <a:solidFill>
                  <a:srgbClr val="0070C0"/>
                </a:solidFill>
              </a:rPr>
              <a:t>created</a:t>
            </a:r>
            <a:r>
              <a:rPr lang="fr-CH" dirty="0" smtClean="0">
                <a:solidFill>
                  <a:srgbClr val="0070C0"/>
                </a:solidFill>
              </a:rPr>
              <a:t> </a:t>
            </a:r>
            <a:r>
              <a:rPr lang="fr-CH" dirty="0" err="1" smtClean="0">
                <a:solidFill>
                  <a:srgbClr val="0070C0"/>
                </a:solidFill>
              </a:rPr>
              <a:t>tens</a:t>
            </a:r>
            <a:r>
              <a:rPr lang="fr-CH" dirty="0" smtClean="0">
                <a:solidFill>
                  <a:srgbClr val="0070C0"/>
                </a:solidFill>
              </a:rPr>
              <a:t> of millions of jobs</a:t>
            </a:r>
          </a:p>
          <a:p>
            <a:pPr marL="514350" indent="-514350">
              <a:buFont typeface="+mj-lt"/>
              <a:buAutoNum type="arabicPeriod"/>
            </a:pPr>
            <a:r>
              <a:rPr lang="fr-CH" dirty="0" smtClean="0">
                <a:solidFill>
                  <a:srgbClr val="0070C0"/>
                </a:solidFill>
              </a:rPr>
              <a:t>Net </a:t>
            </a:r>
            <a:r>
              <a:rPr lang="fr-CH" dirty="0" err="1" smtClean="0">
                <a:solidFill>
                  <a:srgbClr val="0070C0"/>
                </a:solidFill>
              </a:rPr>
              <a:t>employment</a:t>
            </a:r>
            <a:r>
              <a:rPr lang="fr-CH" dirty="0" smtClean="0">
                <a:solidFill>
                  <a:srgbClr val="0070C0"/>
                </a:solidFill>
              </a:rPr>
              <a:t> gains in a green </a:t>
            </a:r>
            <a:r>
              <a:rPr lang="fr-CH" dirty="0" err="1" smtClean="0">
                <a:solidFill>
                  <a:srgbClr val="0070C0"/>
                </a:solidFill>
              </a:rPr>
              <a:t>economy</a:t>
            </a:r>
            <a:r>
              <a:rPr lang="fr-CH" dirty="0" smtClean="0">
                <a:solidFill>
                  <a:srgbClr val="0070C0"/>
                </a:solidFill>
              </a:rPr>
              <a:t> possible</a:t>
            </a:r>
          </a:p>
          <a:p>
            <a:pPr marL="514350" indent="-514350">
              <a:buFont typeface="+mj-lt"/>
              <a:buAutoNum type="arabicPeriod"/>
            </a:pPr>
            <a:r>
              <a:rPr lang="fr-CH" dirty="0" smtClean="0">
                <a:solidFill>
                  <a:srgbClr val="0070C0"/>
                </a:solidFill>
              </a:rPr>
              <a:t>Green </a:t>
            </a:r>
            <a:r>
              <a:rPr lang="fr-CH" dirty="0" err="1" smtClean="0">
                <a:solidFill>
                  <a:srgbClr val="0070C0"/>
                </a:solidFill>
              </a:rPr>
              <a:t>economy</a:t>
            </a:r>
            <a:r>
              <a:rPr lang="fr-CH" dirty="0" smtClean="0">
                <a:solidFill>
                  <a:srgbClr val="0070C0"/>
                </a:solidFill>
              </a:rPr>
              <a:t> </a:t>
            </a:r>
            <a:r>
              <a:rPr lang="fr-CH" dirty="0" err="1" smtClean="0">
                <a:solidFill>
                  <a:srgbClr val="0070C0"/>
                </a:solidFill>
              </a:rPr>
              <a:t>can</a:t>
            </a:r>
            <a:r>
              <a:rPr lang="fr-CH" dirty="0" smtClean="0">
                <a:solidFill>
                  <a:srgbClr val="0070C0"/>
                </a:solidFill>
              </a:rPr>
              <a:t> </a:t>
            </a:r>
            <a:r>
              <a:rPr lang="fr-CH" dirty="0" err="1" smtClean="0">
                <a:solidFill>
                  <a:srgbClr val="0070C0"/>
                </a:solidFill>
              </a:rPr>
              <a:t>be</a:t>
            </a:r>
            <a:r>
              <a:rPr lang="fr-CH" dirty="0" smtClean="0">
                <a:solidFill>
                  <a:srgbClr val="0070C0"/>
                </a:solidFill>
              </a:rPr>
              <a:t> </a:t>
            </a:r>
            <a:r>
              <a:rPr lang="fr-CH" dirty="0" err="1" smtClean="0">
                <a:solidFill>
                  <a:srgbClr val="0070C0"/>
                </a:solidFill>
              </a:rPr>
              <a:t>pathway</a:t>
            </a:r>
            <a:r>
              <a:rPr lang="fr-CH" dirty="0" smtClean="0">
                <a:solidFill>
                  <a:srgbClr val="0070C0"/>
                </a:solidFill>
              </a:rPr>
              <a:t> for </a:t>
            </a:r>
            <a:r>
              <a:rPr lang="fr-CH" dirty="0" err="1" smtClean="0">
                <a:solidFill>
                  <a:srgbClr val="0070C0"/>
                </a:solidFill>
              </a:rPr>
              <a:t>reduced</a:t>
            </a:r>
            <a:r>
              <a:rPr lang="fr-CH" dirty="0" smtClean="0">
                <a:solidFill>
                  <a:srgbClr val="0070C0"/>
                </a:solidFill>
              </a:rPr>
              <a:t> </a:t>
            </a:r>
            <a:r>
              <a:rPr lang="fr-CH" dirty="0" err="1" smtClean="0">
                <a:solidFill>
                  <a:srgbClr val="0070C0"/>
                </a:solidFill>
              </a:rPr>
              <a:t>inequality</a:t>
            </a:r>
            <a:r>
              <a:rPr lang="fr-CH" dirty="0" smtClean="0">
                <a:solidFill>
                  <a:srgbClr val="0070C0"/>
                </a:solidFill>
              </a:rPr>
              <a:t> and more social inclusion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DD040-97D9-49D0-A552-E8CE0DA4006B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18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768" y="273544"/>
            <a:ext cx="6213376" cy="1143000"/>
          </a:xfrm>
        </p:spPr>
        <p:txBody>
          <a:bodyPr>
            <a:normAutofit/>
          </a:bodyPr>
          <a:lstStyle/>
          <a:p>
            <a:r>
              <a:rPr lang="fr-CH" sz="3600" b="1" dirty="0" smtClean="0"/>
              <a:t>EXISTING GREEN JOBS</a:t>
            </a:r>
            <a:endParaRPr lang="en-GB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CH" b="1" dirty="0" err="1" smtClean="0">
                <a:solidFill>
                  <a:srgbClr val="0070C0"/>
                </a:solidFill>
              </a:rPr>
              <a:t>Tens</a:t>
            </a:r>
            <a:r>
              <a:rPr lang="fr-CH" b="1" dirty="0" smtClean="0">
                <a:solidFill>
                  <a:srgbClr val="0070C0"/>
                </a:solidFill>
              </a:rPr>
              <a:t> of millions </a:t>
            </a:r>
            <a:r>
              <a:rPr lang="fr-CH" b="1" dirty="0" err="1" smtClean="0">
                <a:solidFill>
                  <a:srgbClr val="0070C0"/>
                </a:solidFill>
              </a:rPr>
              <a:t>exist</a:t>
            </a:r>
            <a:r>
              <a:rPr lang="fr-CH" b="1" dirty="0" smtClean="0">
                <a:solidFill>
                  <a:srgbClr val="0070C0"/>
                </a:solidFill>
              </a:rPr>
              <a:t> </a:t>
            </a:r>
            <a:r>
              <a:rPr lang="fr-CH" b="1" dirty="0" err="1" smtClean="0">
                <a:solidFill>
                  <a:srgbClr val="0070C0"/>
                </a:solidFill>
              </a:rPr>
              <a:t>already</a:t>
            </a:r>
            <a:r>
              <a:rPr lang="fr-CH" b="1" dirty="0" smtClean="0">
                <a:solidFill>
                  <a:srgbClr val="0070C0"/>
                </a:solidFill>
              </a:rPr>
              <a:t>:</a:t>
            </a:r>
          </a:p>
          <a:p>
            <a:r>
              <a:rPr lang="fr-CH" dirty="0" smtClean="0"/>
              <a:t>USA: 3 million in </a:t>
            </a:r>
            <a:r>
              <a:rPr lang="fr-CH" dirty="0" err="1" smtClean="0"/>
              <a:t>environm</a:t>
            </a:r>
            <a:r>
              <a:rPr lang="fr-CH" dirty="0" smtClean="0"/>
              <a:t>. </a:t>
            </a:r>
            <a:r>
              <a:rPr lang="fr-CH" dirty="0" err="1" smtClean="0"/>
              <a:t>goods</a:t>
            </a:r>
            <a:r>
              <a:rPr lang="fr-CH" dirty="0" smtClean="0"/>
              <a:t> and services</a:t>
            </a:r>
          </a:p>
          <a:p>
            <a:r>
              <a:rPr lang="fr-CH" dirty="0" smtClean="0"/>
              <a:t>EU: 14.2 million in </a:t>
            </a:r>
            <a:r>
              <a:rPr lang="fr-CH" dirty="0" err="1" smtClean="0"/>
              <a:t>biodiversity</a:t>
            </a:r>
            <a:r>
              <a:rPr lang="fr-CH" dirty="0" smtClean="0"/>
              <a:t>, </a:t>
            </a:r>
            <a:r>
              <a:rPr lang="fr-CH" dirty="0" err="1" smtClean="0"/>
              <a:t>nat</a:t>
            </a:r>
            <a:r>
              <a:rPr lang="fr-CH" dirty="0" smtClean="0"/>
              <a:t>. </a:t>
            </a:r>
            <a:r>
              <a:rPr lang="fr-CH" dirty="0" err="1" smtClean="0"/>
              <a:t>resources</a:t>
            </a:r>
            <a:endParaRPr lang="fr-CH" dirty="0" smtClean="0"/>
          </a:p>
          <a:p>
            <a:r>
              <a:rPr lang="fr-CH" dirty="0" err="1" smtClean="0"/>
              <a:t>Brasil</a:t>
            </a:r>
            <a:r>
              <a:rPr lang="fr-CH" dirty="0" smtClean="0"/>
              <a:t>: 2.9 million (2010) 6.6% all </a:t>
            </a:r>
            <a:r>
              <a:rPr lang="fr-CH" dirty="0" err="1" smtClean="0"/>
              <a:t>formal</a:t>
            </a:r>
            <a:r>
              <a:rPr lang="fr-CH" dirty="0" smtClean="0"/>
              <a:t> jobs</a:t>
            </a:r>
          </a:p>
          <a:p>
            <a:r>
              <a:rPr lang="fr-CH" dirty="0" err="1" smtClean="0"/>
              <a:t>Renewable</a:t>
            </a:r>
            <a:r>
              <a:rPr lang="fr-CH" dirty="0" smtClean="0"/>
              <a:t> </a:t>
            </a:r>
            <a:r>
              <a:rPr lang="fr-CH" dirty="0" err="1" smtClean="0"/>
              <a:t>energy</a:t>
            </a:r>
            <a:r>
              <a:rPr lang="fr-CH" dirty="0" smtClean="0"/>
              <a:t>: </a:t>
            </a:r>
          </a:p>
          <a:p>
            <a:pPr lvl="1">
              <a:buFont typeface="Wingdings"/>
              <a:buChar char="Ø"/>
            </a:pPr>
            <a:r>
              <a:rPr lang="fr-CH" dirty="0" smtClean="0"/>
              <a:t>in 2009-10: 5 million (direct and indirect) + 20%/</a:t>
            </a:r>
            <a:r>
              <a:rPr lang="fr-CH" dirty="0" err="1" smtClean="0"/>
              <a:t>year</a:t>
            </a:r>
            <a:endParaRPr lang="fr-CH" dirty="0" smtClean="0"/>
          </a:p>
          <a:p>
            <a:pPr lvl="1">
              <a:buFont typeface="Wingdings"/>
              <a:buChar char="Ø"/>
            </a:pPr>
            <a:r>
              <a:rPr lang="fr-CH" dirty="0"/>
              <a:t> </a:t>
            </a:r>
            <a:r>
              <a:rPr lang="fr-CH" dirty="0" smtClean="0"/>
              <a:t>double 2006: 2.3 million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DD040-97D9-49D0-A552-E8CE0DA4006B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44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273544"/>
            <a:ext cx="6573416" cy="1143000"/>
          </a:xfrm>
        </p:spPr>
        <p:txBody>
          <a:bodyPr>
            <a:normAutofit/>
          </a:bodyPr>
          <a:lstStyle/>
          <a:p>
            <a:r>
              <a:rPr lang="fr-CH" sz="4000" b="1" dirty="0" smtClean="0"/>
              <a:t>Net </a:t>
            </a:r>
            <a:r>
              <a:rPr lang="fr-CH" sz="4000" b="1" dirty="0" err="1" smtClean="0"/>
              <a:t>employment</a:t>
            </a:r>
            <a:r>
              <a:rPr lang="fr-CH" sz="4000" b="1" dirty="0" smtClean="0"/>
              <a:t> </a:t>
            </a:r>
            <a:r>
              <a:rPr lang="fr-CH" sz="4000" b="1" dirty="0" err="1" smtClean="0"/>
              <a:t>effects</a:t>
            </a:r>
            <a:endParaRPr lang="en-GB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CH" sz="3500" b="1" dirty="0" err="1" smtClean="0">
                <a:solidFill>
                  <a:schemeClr val="accent1"/>
                </a:solidFill>
              </a:rPr>
              <a:t>Significant</a:t>
            </a:r>
            <a:r>
              <a:rPr lang="fr-CH" sz="3500" b="1" dirty="0" smtClean="0">
                <a:solidFill>
                  <a:schemeClr val="accent1"/>
                </a:solidFill>
              </a:rPr>
              <a:t> net </a:t>
            </a:r>
            <a:r>
              <a:rPr lang="fr-CH" sz="3500" b="1" dirty="0" err="1" smtClean="0">
                <a:solidFill>
                  <a:schemeClr val="accent1"/>
                </a:solidFill>
              </a:rPr>
              <a:t>employment</a:t>
            </a:r>
            <a:r>
              <a:rPr lang="fr-CH" sz="3500" b="1" dirty="0" smtClean="0">
                <a:solidFill>
                  <a:schemeClr val="accent1"/>
                </a:solidFill>
              </a:rPr>
              <a:t> gains possible:</a:t>
            </a:r>
          </a:p>
          <a:p>
            <a:r>
              <a:rPr lang="fr-CH" sz="3500" dirty="0" smtClean="0"/>
              <a:t>0.5 – 2 % of global </a:t>
            </a:r>
            <a:r>
              <a:rPr lang="fr-CH" sz="3500" dirty="0" err="1" smtClean="0"/>
              <a:t>workforce</a:t>
            </a:r>
            <a:r>
              <a:rPr lang="fr-CH" sz="3500" dirty="0" smtClean="0"/>
              <a:t> </a:t>
            </a:r>
          </a:p>
          <a:p>
            <a:r>
              <a:rPr lang="fr-CH" sz="3500" dirty="0" smtClean="0"/>
              <a:t>= 15 – 60 million jobs </a:t>
            </a:r>
          </a:p>
          <a:p>
            <a:pPr marL="0" indent="0">
              <a:buNone/>
            </a:pPr>
            <a:endParaRPr lang="fr-CH" dirty="0" smtClean="0"/>
          </a:p>
          <a:p>
            <a:r>
              <a:rPr lang="fr-CH" dirty="0" smtClean="0"/>
              <a:t>More </a:t>
            </a:r>
            <a:r>
              <a:rPr lang="fr-CH" dirty="0" err="1" smtClean="0"/>
              <a:t>ambitious</a:t>
            </a:r>
            <a:r>
              <a:rPr lang="fr-CH" dirty="0" smtClean="0"/>
              <a:t> </a:t>
            </a:r>
            <a:r>
              <a:rPr lang="fr-CH" dirty="0" err="1" smtClean="0"/>
              <a:t>greening</a:t>
            </a:r>
            <a:r>
              <a:rPr lang="fr-CH" dirty="0" smtClean="0"/>
              <a:t> </a:t>
            </a:r>
            <a:r>
              <a:rPr lang="fr-CH" dirty="0" err="1" smtClean="0"/>
              <a:t>larger</a:t>
            </a:r>
            <a:r>
              <a:rPr lang="fr-CH" dirty="0" smtClean="0"/>
              <a:t> gains?</a:t>
            </a:r>
          </a:p>
          <a:p>
            <a:pPr marL="457200" lvl="1" indent="0">
              <a:buNone/>
            </a:pPr>
            <a:r>
              <a:rPr lang="fr-CH" dirty="0" err="1" smtClean="0"/>
              <a:t>e.g</a:t>
            </a:r>
            <a:r>
              <a:rPr lang="fr-CH" dirty="0" smtClean="0"/>
              <a:t>. Germany and </a:t>
            </a:r>
            <a:r>
              <a:rPr lang="fr-CH" dirty="0" err="1" smtClean="0"/>
              <a:t>Australia</a:t>
            </a:r>
            <a:endParaRPr lang="fr-CH" dirty="0" smtClean="0"/>
          </a:p>
          <a:p>
            <a:r>
              <a:rPr lang="fr-CH" dirty="0" smtClean="0"/>
              <a:t>More in </a:t>
            </a:r>
            <a:r>
              <a:rPr lang="fr-CH" dirty="0" err="1" smtClean="0"/>
              <a:t>developing</a:t>
            </a:r>
            <a:r>
              <a:rPr lang="fr-CH" dirty="0" smtClean="0"/>
              <a:t> countries? </a:t>
            </a:r>
            <a:r>
              <a:rPr lang="fr-CH" dirty="0" err="1"/>
              <a:t>L</a:t>
            </a:r>
            <a:r>
              <a:rPr lang="fr-CH" dirty="0" err="1" smtClean="0"/>
              <a:t>eapfrogging</a:t>
            </a:r>
            <a:r>
              <a:rPr lang="fr-CH" dirty="0" smtClean="0"/>
              <a:t> </a:t>
            </a:r>
            <a:endParaRPr lang="fr-CH" dirty="0"/>
          </a:p>
          <a:p>
            <a:r>
              <a:rPr lang="fr-CH" dirty="0" smtClean="0"/>
              <a:t>Forest protection (REDD+): US$30 billion/</a:t>
            </a:r>
            <a:r>
              <a:rPr lang="fr-CH" dirty="0" err="1" smtClean="0"/>
              <a:t>year</a:t>
            </a:r>
            <a:r>
              <a:rPr lang="fr-CH" dirty="0" smtClean="0"/>
              <a:t> </a:t>
            </a:r>
          </a:p>
          <a:p>
            <a:pPr marL="0" indent="0">
              <a:buNone/>
            </a:pPr>
            <a:r>
              <a:rPr lang="fr-CH" dirty="0"/>
              <a:t>	</a:t>
            </a:r>
            <a:r>
              <a:rPr lang="fr-CH" dirty="0" smtClean="0"/>
              <a:t>= 8 million jobs in </a:t>
            </a:r>
            <a:r>
              <a:rPr lang="fr-CH" dirty="0" err="1" smtClean="0"/>
              <a:t>developing</a:t>
            </a:r>
            <a:r>
              <a:rPr lang="fr-CH" dirty="0" smtClean="0"/>
              <a:t> countries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DD040-97D9-49D0-A552-E8CE0DA4006B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68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760" y="273544"/>
            <a:ext cx="6285384" cy="1143000"/>
          </a:xfrm>
        </p:spPr>
        <p:txBody>
          <a:bodyPr>
            <a:noAutofit/>
          </a:bodyPr>
          <a:lstStyle/>
          <a:p>
            <a:r>
              <a:rPr lang="fr-CH" sz="4000" b="1" dirty="0" smtClean="0"/>
              <a:t>Transition: </a:t>
            </a:r>
            <a:br>
              <a:rPr lang="fr-CH" sz="4000" b="1" dirty="0" smtClean="0"/>
            </a:br>
            <a:r>
              <a:rPr lang="fr-CH" sz="3600" b="1" dirty="0" smtClean="0"/>
              <a:t>OECD:  ‘</a:t>
            </a:r>
            <a:r>
              <a:rPr lang="fr-CH" sz="3600" b="1" dirty="0" err="1" smtClean="0"/>
              <a:t>much</a:t>
            </a:r>
            <a:r>
              <a:rPr lang="fr-CH" sz="3600" b="1" dirty="0" smtClean="0"/>
              <a:t> </a:t>
            </a:r>
            <a:r>
              <a:rPr lang="fr-CH" sz="3600" b="1" dirty="0" err="1" smtClean="0"/>
              <a:t>smaller</a:t>
            </a:r>
            <a:r>
              <a:rPr lang="fr-CH" sz="3600" b="1" dirty="0" smtClean="0"/>
              <a:t> </a:t>
            </a:r>
            <a:r>
              <a:rPr lang="fr-CH" sz="3600" b="1" dirty="0" err="1" smtClean="0"/>
              <a:t>than</a:t>
            </a:r>
            <a:r>
              <a:rPr lang="fr-CH" sz="3600" b="1" dirty="0" smtClean="0"/>
              <a:t> </a:t>
            </a:r>
            <a:r>
              <a:rPr lang="fr-CH" sz="3600" b="1" dirty="0" err="1" smtClean="0"/>
              <a:t>from</a:t>
            </a:r>
            <a:r>
              <a:rPr lang="fr-CH" sz="3600" b="1" dirty="0" smtClean="0"/>
              <a:t> </a:t>
            </a:r>
            <a:r>
              <a:rPr lang="fr-CH" sz="3600" b="1" dirty="0" err="1" smtClean="0"/>
              <a:t>globalization</a:t>
            </a:r>
            <a:r>
              <a:rPr lang="fr-CH" sz="3600" b="1" dirty="0" smtClean="0"/>
              <a:t>’ (?)</a:t>
            </a:r>
            <a:endParaRPr lang="en-GB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/>
          <a:lstStyle/>
          <a:p>
            <a:pPr marL="0" indent="0">
              <a:buNone/>
            </a:pPr>
            <a:r>
              <a:rPr lang="fr-CH" dirty="0" smtClean="0"/>
              <a:t>Shifts </a:t>
            </a:r>
            <a:r>
              <a:rPr lang="fr-CH" dirty="0" err="1" smtClean="0"/>
              <a:t>between</a:t>
            </a:r>
            <a:r>
              <a:rPr lang="fr-CH" dirty="0" smtClean="0"/>
              <a:t> </a:t>
            </a:r>
            <a:r>
              <a:rPr lang="fr-CH" dirty="0" err="1" smtClean="0"/>
              <a:t>sectors</a:t>
            </a:r>
            <a:r>
              <a:rPr lang="fr-CH" dirty="0" smtClean="0"/>
              <a:t>: ~ 1% (</a:t>
            </a:r>
            <a:r>
              <a:rPr lang="fr-CH" dirty="0" err="1" smtClean="0"/>
              <a:t>globalization</a:t>
            </a:r>
            <a:r>
              <a:rPr lang="fr-CH" dirty="0" smtClean="0"/>
              <a:t> 20%)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DD040-97D9-49D0-A552-E8CE0DA4006B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49" y="2483137"/>
            <a:ext cx="9214224" cy="382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114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1848</TotalTime>
  <Words>1017</Words>
  <Application>Microsoft Office PowerPoint</Application>
  <PresentationFormat>On-screen Show (4:3)</PresentationFormat>
  <Paragraphs>265</Paragraphs>
  <Slides>27</Slides>
  <Notes>27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Office Theme</vt:lpstr>
      <vt:lpstr>1_Custom Design</vt:lpstr>
      <vt:lpstr>Custom Design</vt:lpstr>
      <vt:lpstr>Acrobat Document</vt:lpstr>
      <vt:lpstr>Photo Editor Photo</vt:lpstr>
      <vt:lpstr>Green Jobs for Poverty Reduction and Social Inclusion </vt:lpstr>
      <vt:lpstr>The Green Jobs Initiative </vt:lpstr>
      <vt:lpstr>Green jobs = decent work which</vt:lpstr>
      <vt:lpstr>Defining green jobs = Decent + green  = Sectors + occupations</vt:lpstr>
      <vt:lpstr> What the 2012 report contains</vt:lpstr>
      <vt:lpstr>4 Key Findings:</vt:lpstr>
      <vt:lpstr>EXISTING GREEN JOBS</vt:lpstr>
      <vt:lpstr>Net employment effects</vt:lpstr>
      <vt:lpstr>Transition:  OECD:  ‘much smaller than from globalization’ (?)</vt:lpstr>
      <vt:lpstr>Policies for sustainable development with decent work and social inclusion</vt:lpstr>
      <vt:lpstr>Green Jobs  Programme countries</vt:lpstr>
      <vt:lpstr>Assessment methodology</vt:lpstr>
      <vt:lpstr>Green Jobs Potential:  South Africa’s New Growth Path</vt:lpstr>
      <vt:lpstr>South Africa - New Growth Strategy: Green Economy Accord</vt:lpstr>
      <vt:lpstr>Social inclusion: housing, sustainable construction</vt:lpstr>
      <vt:lpstr>Social protection India: Rural employment guarantee  </vt:lpstr>
      <vt:lpstr>ILO Green Youth Entrepreneurship Program 2010-2014</vt:lpstr>
      <vt:lpstr>Conclusions</vt:lpstr>
      <vt:lpstr>More info?</vt:lpstr>
      <vt:lpstr>Current development model</vt:lpstr>
      <vt:lpstr>Growing cost of inaction</vt:lpstr>
      <vt:lpstr>PowerPoint Presentation</vt:lpstr>
      <vt:lpstr>Carbon-intensive sectors not big employers</vt:lpstr>
      <vt:lpstr>Brazil : Formalization Waste management &amp; recycling</vt:lpstr>
      <vt:lpstr>PowerPoint Presentation</vt:lpstr>
      <vt:lpstr>Social inclusion: better jobs</vt:lpstr>
      <vt:lpstr>Better jobs Brazil: Sustainable Forests</vt:lpstr>
    </vt:vector>
  </TitlesOfParts>
  <Company>ILO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Dorit Kemter</dc:creator>
  <cp:lastModifiedBy>James Morris</cp:lastModifiedBy>
  <cp:revision>122</cp:revision>
  <cp:lastPrinted>2012-10-01T16:54:49Z</cp:lastPrinted>
  <dcterms:created xsi:type="dcterms:W3CDTF">2011-10-07T09:18:57Z</dcterms:created>
  <dcterms:modified xsi:type="dcterms:W3CDTF">2012-10-02T15:29:20Z</dcterms:modified>
</cp:coreProperties>
</file>