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8" r:id="rId2"/>
    <p:sldId id="287" r:id="rId3"/>
    <p:sldId id="262" r:id="rId4"/>
    <p:sldId id="274" r:id="rId5"/>
    <p:sldId id="278" r:id="rId6"/>
    <p:sldId id="279" r:id="rId7"/>
    <p:sldId id="280" r:id="rId8"/>
    <p:sldId id="281" r:id="rId9"/>
    <p:sldId id="282" r:id="rId10"/>
    <p:sldId id="289" r:id="rId11"/>
    <p:sldId id="290" r:id="rId12"/>
    <p:sldId id="291" r:id="rId13"/>
    <p:sldId id="292" r:id="rId14"/>
    <p:sldId id="277" r:id="rId15"/>
    <p:sldId id="293" r:id="rId16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TON Carola (EMPL)" initials="B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A3271D"/>
    <a:srgbClr val="3E6FD2"/>
    <a:srgbClr val="FFD624"/>
    <a:srgbClr val="3166CF"/>
    <a:srgbClr val="FF99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5" autoAdjust="0"/>
    <p:restoredTop sz="82662" autoAdjust="0"/>
  </p:normalViewPr>
  <p:slideViewPr>
    <p:cSldViewPr>
      <p:cViewPr varScale="1">
        <p:scale>
          <a:sx n="58" d="100"/>
          <a:sy n="58" d="100"/>
        </p:scale>
        <p:origin x="-96" y="-20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96" y="-38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82613978808202E-2"/>
          <c:y val="0.11015417011278582"/>
          <c:w val="0.92515565762613006"/>
          <c:h val="0.68912147621457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 % Share of the Most Polluting Industries (2000-7)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10.7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864197530864196E-3"/>
                  <c:y val="-1.95965880334283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13.7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26.7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Sheet1!$A$2:$A$17</c:f>
              <c:strCache>
                <c:ptCount val="16"/>
                <c:pt idx="0">
                  <c:v>DNK</c:v>
                </c:pt>
                <c:pt idx="1">
                  <c:v>DEU</c:v>
                </c:pt>
                <c:pt idx="2">
                  <c:v>FRA</c:v>
                </c:pt>
                <c:pt idx="3">
                  <c:v>ITA</c:v>
                </c:pt>
                <c:pt idx="4">
                  <c:v>BEL</c:v>
                </c:pt>
                <c:pt idx="5">
                  <c:v>ESP</c:v>
                </c:pt>
                <c:pt idx="6">
                  <c:v>EU</c:v>
                </c:pt>
                <c:pt idx="7">
                  <c:v>FIN</c:v>
                </c:pt>
                <c:pt idx="8">
                  <c:v>AUT</c:v>
                </c:pt>
                <c:pt idx="9">
                  <c:v>HUN</c:v>
                </c:pt>
                <c:pt idx="10">
                  <c:v>CZE</c:v>
                </c:pt>
                <c:pt idx="11">
                  <c:v>SVK</c:v>
                </c:pt>
                <c:pt idx="12">
                  <c:v>PRT</c:v>
                </c:pt>
                <c:pt idx="13">
                  <c:v>SVN</c:v>
                </c:pt>
                <c:pt idx="14">
                  <c:v>GRC</c:v>
                </c:pt>
                <c:pt idx="15">
                  <c:v>POL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10.199999999999999</c:v>
                </c:pt>
                <c:pt idx="1">
                  <c:v>10.3</c:v>
                </c:pt>
                <c:pt idx="2">
                  <c:v>11.4</c:v>
                </c:pt>
                <c:pt idx="3">
                  <c:v>12.5</c:v>
                </c:pt>
                <c:pt idx="4">
                  <c:v>12.5</c:v>
                </c:pt>
                <c:pt idx="5">
                  <c:v>13.6</c:v>
                </c:pt>
                <c:pt idx="6">
                  <c:v>13.6</c:v>
                </c:pt>
                <c:pt idx="7">
                  <c:v>13.8</c:v>
                </c:pt>
                <c:pt idx="8">
                  <c:v>13.9</c:v>
                </c:pt>
                <c:pt idx="9">
                  <c:v>15.8</c:v>
                </c:pt>
                <c:pt idx="10">
                  <c:v>17</c:v>
                </c:pt>
                <c:pt idx="11">
                  <c:v>17.5</c:v>
                </c:pt>
                <c:pt idx="12">
                  <c:v>18</c:v>
                </c:pt>
                <c:pt idx="13">
                  <c:v>20</c:v>
                </c:pt>
                <c:pt idx="14">
                  <c:v>22</c:v>
                </c:pt>
                <c:pt idx="1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41856"/>
        <c:axId val="34447744"/>
      </c:barChart>
      <c:catAx>
        <c:axId val="3444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34447744"/>
        <c:crosses val="autoZero"/>
        <c:auto val="1"/>
        <c:lblAlgn val="ctr"/>
        <c:lblOffset val="100"/>
        <c:noMultiLvlLbl val="0"/>
      </c:catAx>
      <c:valAx>
        <c:axId val="3444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44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19T14:47:17.244" idx="1">
    <p:pos x="5624" y="3439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0.14125</cdr:x>
      <cdr:y>0.01852</cdr:y>
    </cdr:from>
    <cdr:to>
      <cdr:x>0.92874</cdr:x>
      <cdr:y>0.09259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2472" y="72008"/>
          <a:ext cx="64807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Employment Share (% of total employment)</a:t>
          </a:r>
          <a:endParaRPr lang="en-GB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6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537" y="0"/>
            <a:ext cx="295126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794"/>
            <a:ext cx="295126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537" y="9443794"/>
            <a:ext cx="295126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3D54374-7233-451F-B094-BE0D6FB05A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88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6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537" y="0"/>
            <a:ext cx="295126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96" y="4722694"/>
            <a:ext cx="5450185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794"/>
            <a:ext cx="295126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537" y="9443794"/>
            <a:ext cx="295126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4B46BF8-8CFC-4AEB-9C15-5483AF16B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50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12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51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02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0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971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15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CD92F-6850-493E-BC83-F95B51EB62B5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1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71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35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9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09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46BF8-8CFC-4AEB-9C15-5483AF16BB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0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31115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688" y="6678613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896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641145-0FC0-4CF3-9CBB-02A3D951FD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4608A-9634-46E7-8DF2-1EB0D6D2B9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892E-72B8-42D4-A587-8273E91574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8655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BBDA-A11B-4E1C-9CA4-74EF94CE10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8375-D5D8-47A6-9BFE-F4556DB7F7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4D84-C4A3-4FEE-BFEF-00BE2EF84F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48A3D-E788-4081-B80D-40CAC09AF3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9B3B6-E8AF-4C94-84D0-E146BAB410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5C30-1D8D-484C-923D-F5CC0DD52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2A3E3-322D-43FC-9C73-8719C8F715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6280D-DFEE-4AE5-9E06-25CC7AD4D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6A9C256-A2C6-48C2-835E-448B24513F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567738" cy="936625"/>
          </a:xfrm>
        </p:spPr>
        <p:txBody>
          <a:bodyPr/>
          <a:lstStyle/>
          <a:p>
            <a:pPr algn="ctr"/>
            <a:r>
              <a:rPr lang="fr-BE" sz="3200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fr-B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3200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fr-BE" sz="3200" dirty="0" smtClean="0">
                <a:latin typeface="Arial" pitchFamily="34" charset="0"/>
                <a:cs typeface="Arial" pitchFamily="34" charset="0"/>
              </a:rPr>
              <a:t> a Green </a:t>
            </a:r>
            <a:r>
              <a:rPr lang="fr-BE" sz="3200" dirty="0" err="1" smtClean="0">
                <a:latin typeface="Arial" pitchFamily="34" charset="0"/>
                <a:cs typeface="Arial" pitchFamily="34" charset="0"/>
              </a:rPr>
              <a:t>Economy</a:t>
            </a:r>
            <a:r>
              <a:rPr lang="fr-BE" sz="3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fr-BE" sz="3200" dirty="0" smtClean="0">
                <a:latin typeface="Arial" pitchFamily="34" charset="0"/>
                <a:cs typeface="Arial" pitchFamily="34" charset="0"/>
              </a:rPr>
            </a:br>
            <a:r>
              <a:rPr lang="fr-BE" sz="32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fr-BE" sz="3200" dirty="0" smtClean="0">
                <a:latin typeface="Arial" pitchFamily="34" charset="0"/>
                <a:cs typeface="Arial" pitchFamily="34" charset="0"/>
              </a:rPr>
              <a:t> Rio +20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000" dirty="0" smtClean="0">
                <a:latin typeface="Arial" pitchFamily="34" charset="0"/>
                <a:cs typeface="Arial" pitchFamily="34" charset="0"/>
              </a:rPr>
              <a:t>ILO – UNEP </a:t>
            </a:r>
            <a:r>
              <a:rPr lang="fr-BE" sz="2000" dirty="0" err="1" smtClean="0">
                <a:latin typeface="Arial" pitchFamily="34" charset="0"/>
                <a:cs typeface="Arial" pitchFamily="34" charset="0"/>
              </a:rPr>
              <a:t>Seminar</a:t>
            </a:r>
            <a:r>
              <a:rPr lang="fr-B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BE" sz="2000" dirty="0" err="1" smtClean="0">
                <a:latin typeface="Arial" pitchFamily="34" charset="0"/>
                <a:cs typeface="Arial" pitchFamily="34" charset="0"/>
              </a:rPr>
              <a:t>European</a:t>
            </a:r>
            <a:r>
              <a:rPr lang="fr-B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2000" dirty="0" err="1" smtClean="0">
                <a:latin typeface="Arial" pitchFamily="34" charset="0"/>
                <a:cs typeface="Arial" pitchFamily="34" charset="0"/>
              </a:rPr>
              <a:t>Parliament</a:t>
            </a:r>
            <a:r>
              <a:rPr lang="fr-BE" sz="2000" dirty="0" smtClean="0">
                <a:latin typeface="Arial" pitchFamily="34" charset="0"/>
                <a:cs typeface="Arial" pitchFamily="34" charset="0"/>
              </a:rPr>
              <a:t>, 2 </a:t>
            </a:r>
            <a:r>
              <a:rPr lang="fr-BE" sz="2000" dirty="0" err="1" smtClean="0">
                <a:latin typeface="Arial" pitchFamily="34" charset="0"/>
                <a:cs typeface="Arial" pitchFamily="34" charset="0"/>
              </a:rPr>
              <a:t>October</a:t>
            </a:r>
            <a:r>
              <a:rPr lang="fr-BE" sz="2000" dirty="0" smtClean="0">
                <a:latin typeface="Arial" pitchFamily="34" charset="0"/>
                <a:cs typeface="Arial" pitchFamily="34" charset="0"/>
              </a:rPr>
              <a:t> 2012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itle 1"/>
          <p:cNvSpPr>
            <a:spLocks/>
          </p:cNvSpPr>
          <p:nvPr/>
        </p:nvSpPr>
        <p:spPr bwMode="auto">
          <a:xfrm>
            <a:off x="252860" y="4653136"/>
            <a:ext cx="489654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 indent="-358775" eaLnBrk="0" hangingPunct="0"/>
            <a:r>
              <a:rPr lang="fr-BE" sz="1600" dirty="0"/>
              <a:t/>
            </a:r>
            <a:br>
              <a:rPr lang="fr-BE" sz="1600" dirty="0"/>
            </a:br>
            <a:r>
              <a:rPr lang="fr-BE" sz="1600" dirty="0"/>
              <a:t/>
            </a:r>
            <a:br>
              <a:rPr lang="fr-BE" sz="1600" dirty="0"/>
            </a:br>
            <a:r>
              <a:rPr lang="fr-BE" sz="1800" dirty="0"/>
              <a:t/>
            </a:r>
            <a:br>
              <a:rPr lang="fr-BE" sz="1800" dirty="0"/>
            </a:br>
            <a:r>
              <a:rPr lang="fr-B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Loris Di </a:t>
            </a:r>
            <a:r>
              <a:rPr lang="fr-B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Pietrantonio</a:t>
            </a:r>
            <a:r>
              <a:rPr lang="fr-BE" sz="1800" b="0" dirty="0">
                <a:latin typeface="Arial" pitchFamily="34" charset="0"/>
                <a:cs typeface="Arial" pitchFamily="34" charset="0"/>
              </a:rPr>
              <a:t/>
            </a:r>
            <a:br>
              <a:rPr lang="fr-BE" sz="1800" b="0" dirty="0">
                <a:latin typeface="Arial" pitchFamily="34" charset="0"/>
                <a:cs typeface="Arial" pitchFamily="34" charset="0"/>
              </a:rPr>
            </a:br>
            <a:r>
              <a:rPr lang="fr-BE" sz="1800" b="0" dirty="0" err="1" smtClean="0">
                <a:latin typeface="Arial" pitchFamily="34" charset="0"/>
                <a:cs typeface="Arial" pitchFamily="34" charset="0"/>
              </a:rPr>
              <a:t>Deputy</a:t>
            </a:r>
            <a:r>
              <a:rPr lang="fr-BE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BE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Head </a:t>
            </a:r>
            <a:r>
              <a:rPr lang="fr-BE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Unit</a:t>
            </a:r>
            <a:br>
              <a:rPr lang="fr-BE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BE" sz="1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European</a:t>
            </a:r>
            <a:r>
              <a:rPr lang="fr-BE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BE" sz="1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Employment</a:t>
            </a:r>
            <a:r>
              <a:rPr lang="fr-BE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BE" sz="1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Strategy</a:t>
            </a:r>
            <a:r>
              <a:rPr lang="fr-BE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BE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BE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DG </a:t>
            </a:r>
            <a:r>
              <a:rPr lang="fr-BE" sz="1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Employment</a:t>
            </a:r>
            <a:r>
              <a:rPr lang="fr-BE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Social </a:t>
            </a:r>
            <a:r>
              <a:rPr lang="fr-BE" sz="1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Affairs</a:t>
            </a:r>
            <a:r>
              <a:rPr lang="fr-BE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Inclusion</a:t>
            </a:r>
            <a:r>
              <a:rPr lang="fr-BE" sz="1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sz="1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8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r>
              <a:rPr lang="en-GB" dirty="0" smtClean="0"/>
              <a:t>Managing Skills Transformation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/>
          <a:lstStyle/>
          <a:p>
            <a:pPr algn="just"/>
            <a:r>
              <a:rPr lang="en-GB" sz="2000" dirty="0" smtClean="0"/>
              <a:t>Transversa</a:t>
            </a:r>
            <a:r>
              <a:rPr lang="en-GB" sz="2000" i="0" dirty="0" smtClean="0"/>
              <a:t>l competences and </a:t>
            </a:r>
            <a:r>
              <a:rPr lang="en-GB" sz="2000" dirty="0" smtClean="0"/>
              <a:t>specific</a:t>
            </a:r>
            <a:r>
              <a:rPr lang="en-GB" sz="2000" i="0" dirty="0" smtClean="0"/>
              <a:t> skills sets required;</a:t>
            </a:r>
          </a:p>
          <a:p>
            <a:pPr algn="just"/>
            <a:r>
              <a:rPr lang="en-GB" sz="2000" i="0" dirty="0" smtClean="0"/>
              <a:t>Skills </a:t>
            </a:r>
            <a:r>
              <a:rPr lang="en-GB" sz="2000" b="1" i="0" dirty="0" smtClean="0"/>
              <a:t>updating</a:t>
            </a:r>
            <a:r>
              <a:rPr lang="en-GB" sz="2000" i="0" dirty="0" smtClean="0"/>
              <a:t> (e.g. in the transports, railway, navigation, construction sectors) for a qualified labour force</a:t>
            </a:r>
          </a:p>
          <a:p>
            <a:pPr algn="just"/>
            <a:r>
              <a:rPr lang="en-GB" sz="2000" i="0" dirty="0" smtClean="0"/>
              <a:t>Tackling </a:t>
            </a:r>
            <a:r>
              <a:rPr lang="en-GB" sz="2000" i="0" dirty="0"/>
              <a:t>emerging </a:t>
            </a:r>
            <a:r>
              <a:rPr lang="en-GB" sz="2000" b="1" i="0" dirty="0"/>
              <a:t>skill shortages</a:t>
            </a:r>
            <a:r>
              <a:rPr lang="en-GB" sz="2000" i="0" dirty="0"/>
              <a:t> (e.g. renewable energies</a:t>
            </a:r>
            <a:r>
              <a:rPr lang="en-GB" sz="2000" i="0" dirty="0" smtClean="0"/>
              <a:t>) and well-defined </a:t>
            </a:r>
            <a:r>
              <a:rPr lang="en-GB" sz="2000" b="1" i="0" dirty="0" smtClean="0"/>
              <a:t>skill deficits </a:t>
            </a:r>
            <a:r>
              <a:rPr lang="en-GB" sz="2000" i="0" dirty="0" smtClean="0"/>
              <a:t>(e.g. </a:t>
            </a:r>
            <a:r>
              <a:rPr lang="en-GB" sz="2000" i="0" dirty="0"/>
              <a:t>science, technology, engineering and </a:t>
            </a:r>
            <a:r>
              <a:rPr lang="en-GB" sz="2000" i="0" dirty="0" smtClean="0"/>
              <a:t>mathematics)</a:t>
            </a:r>
          </a:p>
          <a:p>
            <a:r>
              <a:rPr lang="en-GB" sz="2000" b="1" i="0" dirty="0" smtClean="0"/>
              <a:t>Policy action </a:t>
            </a:r>
            <a:r>
              <a:rPr lang="en-GB" sz="2000" i="0" dirty="0" smtClean="0"/>
              <a:t>required:</a:t>
            </a:r>
          </a:p>
          <a:p>
            <a:pPr marL="0" indent="0">
              <a:buNone/>
            </a:pPr>
            <a:r>
              <a:rPr lang="en-GB" sz="2000" i="0" dirty="0"/>
              <a:t>	</a:t>
            </a:r>
            <a:r>
              <a:rPr lang="en-GB" sz="2000" i="0" dirty="0" smtClean="0"/>
              <a:t>- mapping employers' skill needs in different sectors</a:t>
            </a:r>
          </a:p>
          <a:p>
            <a:pPr marL="0" indent="0">
              <a:buNone/>
            </a:pPr>
            <a:r>
              <a:rPr lang="en-GB" sz="2000" i="0" dirty="0"/>
              <a:t>	</a:t>
            </a:r>
            <a:r>
              <a:rPr lang="en-GB" sz="2000" i="0" dirty="0" smtClean="0"/>
              <a:t>- promote the qualification of professional trainers, 	  especially in support of SMEs</a:t>
            </a:r>
          </a:p>
          <a:p>
            <a:pPr marL="0" indent="0">
              <a:buNone/>
            </a:pPr>
            <a:r>
              <a:rPr lang="en-GB" sz="2000" i="0" dirty="0"/>
              <a:t>	</a:t>
            </a:r>
            <a:r>
              <a:rPr lang="en-GB" sz="2000" i="0" dirty="0" smtClean="0"/>
              <a:t>- increase adequateness of formal education and 	   	  training programmes</a:t>
            </a:r>
          </a:p>
          <a:p>
            <a:endParaRPr lang="en-GB" sz="2000" i="0" dirty="0" smtClean="0"/>
          </a:p>
          <a:p>
            <a:pPr marL="0" indent="0">
              <a:buNone/>
            </a:pPr>
            <a:endParaRPr lang="en-GB" sz="2000" i="0" dirty="0" smtClean="0"/>
          </a:p>
          <a:p>
            <a:endParaRPr lang="en-GB" sz="2000" i="0" dirty="0" smtClean="0"/>
          </a:p>
          <a:p>
            <a:endParaRPr lang="en-GB" i="0" dirty="0" smtClean="0"/>
          </a:p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29758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 smtClean="0"/>
              <a:t>Securing Partnerships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960540"/>
          </a:xfrm>
        </p:spPr>
        <p:txBody>
          <a:bodyPr/>
          <a:lstStyle/>
          <a:p>
            <a:pPr algn="just"/>
            <a:r>
              <a:rPr lang="en-GB" sz="2600" i="0" dirty="0" smtClean="0"/>
              <a:t>Industry level responses to identify skills needs, provide training, and support education programmes at both national and EU level:</a:t>
            </a:r>
          </a:p>
          <a:p>
            <a:pPr marL="0" indent="0" algn="just">
              <a:buNone/>
            </a:pPr>
            <a:r>
              <a:rPr lang="en-GB" sz="2600" i="0" dirty="0"/>
              <a:t>	</a:t>
            </a:r>
            <a:r>
              <a:rPr lang="en-GB" sz="2600" i="0" dirty="0" smtClean="0"/>
              <a:t>- industry associations</a:t>
            </a:r>
          </a:p>
          <a:p>
            <a:pPr marL="0" indent="0" algn="just">
              <a:buNone/>
            </a:pPr>
            <a:r>
              <a:rPr lang="en-GB" sz="2600" i="0" dirty="0"/>
              <a:t>	</a:t>
            </a:r>
            <a:r>
              <a:rPr lang="en-GB" sz="2600" i="0" dirty="0" smtClean="0"/>
              <a:t>- sector skills councils</a:t>
            </a:r>
          </a:p>
          <a:p>
            <a:pPr marL="0" indent="0" algn="just">
              <a:buNone/>
            </a:pPr>
            <a:r>
              <a:rPr lang="en-GB" sz="2600" i="0" dirty="0"/>
              <a:t>	</a:t>
            </a:r>
            <a:r>
              <a:rPr lang="en-GB" sz="2600" i="0" dirty="0" smtClean="0"/>
              <a:t>- chambers of commerce</a:t>
            </a:r>
          </a:p>
          <a:p>
            <a:pPr marL="0" indent="0" algn="just">
              <a:buNone/>
            </a:pPr>
            <a:r>
              <a:rPr lang="en-GB" sz="2600" i="0" dirty="0"/>
              <a:t>	</a:t>
            </a:r>
            <a:r>
              <a:rPr lang="en-GB" sz="2600" i="0" dirty="0" smtClean="0"/>
              <a:t>- joint initiatives among relevant 	 	  stakeholders</a:t>
            </a:r>
            <a:endParaRPr lang="en-GB" sz="2600" i="0" dirty="0"/>
          </a:p>
        </p:txBody>
      </p:sp>
    </p:spTree>
    <p:extLst>
      <p:ext uri="{BB962C8B-B14F-4D97-AF65-F5344CB8AC3E}">
        <p14:creationId xmlns:p14="http://schemas.microsoft.com/office/powerpoint/2010/main" val="18919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36625"/>
          </a:xfrm>
        </p:spPr>
        <p:txBody>
          <a:bodyPr/>
          <a:lstStyle/>
          <a:p>
            <a:r>
              <a:rPr lang="en-GB" dirty="0" smtClean="0"/>
              <a:t>Job Quality and Social 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16524"/>
          </a:xfrm>
        </p:spPr>
        <p:txBody>
          <a:bodyPr/>
          <a:lstStyle/>
          <a:p>
            <a:r>
              <a:rPr lang="en-GB" i="0" dirty="0" smtClean="0"/>
              <a:t>Concentration of </a:t>
            </a:r>
            <a:r>
              <a:rPr lang="en-GB" b="1" i="0" dirty="0" smtClean="0"/>
              <a:t>low-skilled</a:t>
            </a:r>
            <a:r>
              <a:rPr lang="en-GB" i="0" dirty="0" smtClean="0"/>
              <a:t> and </a:t>
            </a:r>
            <a:r>
              <a:rPr lang="en-GB" b="1" i="0" dirty="0" smtClean="0"/>
              <a:t>older workers </a:t>
            </a:r>
            <a:r>
              <a:rPr lang="en-GB" i="0" dirty="0" smtClean="0"/>
              <a:t>in the most polluting industries (e.g. agriculture, mining, inland transports)</a:t>
            </a:r>
          </a:p>
          <a:p>
            <a:r>
              <a:rPr lang="en-GB" i="0" dirty="0" smtClean="0"/>
              <a:t>Also mind significant </a:t>
            </a:r>
            <a:r>
              <a:rPr lang="en-GB" b="1" i="0" dirty="0" smtClean="0"/>
              <a:t>cross-country</a:t>
            </a:r>
            <a:r>
              <a:rPr lang="en-GB" i="0" dirty="0" smtClean="0"/>
              <a:t> variations in the impact of a green economy strategy</a:t>
            </a:r>
          </a:p>
          <a:p>
            <a:r>
              <a:rPr lang="en-GB" i="0" dirty="0" smtClean="0"/>
              <a:t>Ensure </a:t>
            </a:r>
            <a:r>
              <a:rPr lang="en-GB" b="1" i="0" dirty="0" smtClean="0"/>
              <a:t>safe transitions </a:t>
            </a:r>
            <a:r>
              <a:rPr lang="en-GB" i="0" dirty="0" smtClean="0"/>
              <a:t>for displaced workers, especially for the weakest segments (</a:t>
            </a:r>
            <a:r>
              <a:rPr lang="en-GB" i="0" dirty="0" err="1" smtClean="0"/>
              <a:t>flexicurity</a:t>
            </a:r>
            <a:r>
              <a:rPr lang="en-GB" i="0" dirty="0" smtClean="0"/>
              <a:t>)</a:t>
            </a:r>
          </a:p>
          <a:p>
            <a:pPr algn="just"/>
            <a:r>
              <a:rPr lang="en-GB" i="0" dirty="0" smtClean="0"/>
              <a:t>Collecting resources to support employment measures by shifting the burden of taxation away from labour</a:t>
            </a:r>
          </a:p>
          <a:p>
            <a:endParaRPr lang="en-GB" i="0" dirty="0" smtClean="0"/>
          </a:p>
          <a:p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336036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936625"/>
          </a:xfrm>
        </p:spPr>
        <p:txBody>
          <a:bodyPr/>
          <a:lstStyle/>
          <a:p>
            <a:pPr algn="just"/>
            <a:r>
              <a:rPr lang="en-GB" sz="2400" dirty="0" smtClean="0"/>
              <a:t>Employment Share of the Most Polluting Industries across EU countries (2000 – 7)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165039"/>
              </p:ext>
            </p:extLst>
          </p:nvPr>
        </p:nvGraphicFramePr>
        <p:xfrm>
          <a:off x="395536" y="2348880"/>
          <a:ext cx="82296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4048" y="630932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OECD 2012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19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2875"/>
            <a:ext cx="9144000" cy="936625"/>
          </a:xfrm>
        </p:spPr>
        <p:txBody>
          <a:bodyPr/>
          <a:lstStyle/>
          <a:p>
            <a:r>
              <a:rPr lang="fr-BE" smtClean="0"/>
              <a:t>	Key Green Jobs Actions</a:t>
            </a:r>
            <a:endParaRPr lang="en-GB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95288" y="2204864"/>
            <a:ext cx="8424862" cy="3633787"/>
          </a:xfrm>
        </p:spPr>
        <p:txBody>
          <a:bodyPr/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endParaRPr lang="fr-BE" dirty="0" smtClean="0"/>
          </a:p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fr-BE" dirty="0" err="1" smtClean="0"/>
              <a:t>Promote</a:t>
            </a:r>
            <a:r>
              <a:rPr lang="fr-BE" dirty="0" smtClean="0"/>
              <a:t> </a:t>
            </a:r>
            <a:r>
              <a:rPr lang="fr-BE" dirty="0" err="1" smtClean="0"/>
              <a:t>mainstreaming</a:t>
            </a:r>
            <a:r>
              <a:rPr lang="fr-BE" dirty="0" smtClean="0"/>
              <a:t> of green </a:t>
            </a:r>
            <a:r>
              <a:rPr lang="fr-BE" dirty="0" err="1" smtClean="0"/>
              <a:t>employment</a:t>
            </a:r>
            <a:r>
              <a:rPr lang="fr-BE" dirty="0" smtClean="0"/>
              <a:t> </a:t>
            </a:r>
            <a:r>
              <a:rPr lang="fr-BE" dirty="0" err="1" smtClean="0"/>
              <a:t>into</a:t>
            </a:r>
            <a:r>
              <a:rPr lang="fr-BE" dirty="0" smtClean="0"/>
              <a:t> National Job </a:t>
            </a:r>
            <a:r>
              <a:rPr lang="fr-BE" dirty="0" smtClean="0"/>
              <a:t>Plans</a:t>
            </a:r>
          </a:p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fr-BE" dirty="0" err="1"/>
              <a:t>Strengthen</a:t>
            </a:r>
            <a:r>
              <a:rPr lang="fr-BE" dirty="0"/>
              <a:t> green </a:t>
            </a:r>
            <a:r>
              <a:rPr lang="fr-BE" dirty="0" err="1"/>
              <a:t>skills</a:t>
            </a:r>
            <a:r>
              <a:rPr lang="fr-BE" dirty="0"/>
              <a:t> intelligence</a:t>
            </a:r>
          </a:p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fr-BE" dirty="0" err="1"/>
              <a:t>Promote</a:t>
            </a:r>
            <a:r>
              <a:rPr lang="fr-BE" dirty="0"/>
              <a:t> </a:t>
            </a:r>
            <a:r>
              <a:rPr lang="fr-BE" dirty="0" err="1"/>
              <a:t>greater</a:t>
            </a:r>
            <a:r>
              <a:rPr lang="fr-BE" dirty="0"/>
              <a:t> use of EU </a:t>
            </a:r>
            <a:r>
              <a:rPr lang="fr-BE" dirty="0" err="1"/>
              <a:t>financial</a:t>
            </a:r>
            <a:r>
              <a:rPr lang="fr-BE" dirty="0"/>
              <a:t> instruments for smart green </a:t>
            </a:r>
            <a:r>
              <a:rPr lang="fr-BE" dirty="0" err="1"/>
              <a:t>investments</a:t>
            </a:r>
            <a:endParaRPr lang="fr-BE" dirty="0"/>
          </a:p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fr-BE" dirty="0" err="1"/>
              <a:t>Build</a:t>
            </a:r>
            <a:r>
              <a:rPr lang="fr-BE" dirty="0"/>
              <a:t> </a:t>
            </a:r>
            <a:r>
              <a:rPr lang="fr-BE" dirty="0" err="1"/>
              <a:t>partnerships</a:t>
            </a:r>
            <a:r>
              <a:rPr lang="fr-BE" dirty="0"/>
              <a:t> </a:t>
            </a:r>
            <a:r>
              <a:rPr lang="fr-BE" dirty="0" err="1"/>
              <a:t>between</a:t>
            </a:r>
            <a:r>
              <a:rPr lang="fr-BE" dirty="0"/>
              <a:t> labour </a:t>
            </a:r>
            <a:r>
              <a:rPr lang="fr-BE" dirty="0" err="1"/>
              <a:t>market</a:t>
            </a:r>
            <a:r>
              <a:rPr lang="fr-BE" dirty="0"/>
              <a:t> </a:t>
            </a:r>
            <a:r>
              <a:rPr lang="fr-BE" dirty="0" err="1" smtClean="0"/>
              <a:t>actors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2555776" y="2852936"/>
            <a:ext cx="6119813" cy="936625"/>
          </a:xfrm>
        </p:spPr>
        <p:txBody>
          <a:bodyPr/>
          <a:lstStyle/>
          <a:p>
            <a:r>
              <a:rPr lang="fr-BE" sz="2000" dirty="0" smtClean="0">
                <a:solidFill>
                  <a:srgbClr val="3E6FD2"/>
                </a:solidFill>
              </a:rPr>
              <a:t/>
            </a:r>
            <a:br>
              <a:rPr lang="fr-BE" sz="2000" dirty="0" smtClean="0">
                <a:solidFill>
                  <a:srgbClr val="3E6FD2"/>
                </a:solidFill>
              </a:rPr>
            </a:br>
            <a:r>
              <a:rPr lang="fr-BE" sz="2000" dirty="0" smtClean="0">
                <a:solidFill>
                  <a:srgbClr val="3E6FD2"/>
                </a:solidFill>
              </a:rPr>
              <a:t/>
            </a:r>
            <a:br>
              <a:rPr lang="fr-BE" sz="2000" dirty="0" smtClean="0">
                <a:solidFill>
                  <a:srgbClr val="3E6FD2"/>
                </a:solidFill>
              </a:rPr>
            </a:br>
            <a:r>
              <a:rPr lang="fr-BE" sz="2400" dirty="0" smtClean="0">
                <a:solidFill>
                  <a:srgbClr val="3E6FD2"/>
                </a:solidFill>
              </a:rPr>
              <a:t/>
            </a:r>
            <a:br>
              <a:rPr lang="fr-BE" sz="2400" dirty="0" smtClean="0">
                <a:solidFill>
                  <a:srgbClr val="3E6FD2"/>
                </a:solidFill>
              </a:rPr>
            </a:br>
            <a:r>
              <a:rPr lang="fr-BE" sz="4000" dirty="0" err="1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fr-BE" sz="4000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 You!</a:t>
            </a:r>
            <a:r>
              <a:rPr lang="fr-BE" sz="4000" dirty="0" smtClean="0">
                <a:solidFill>
                  <a:srgbClr val="3E6FD2"/>
                </a:solidFill>
              </a:rPr>
              <a:t/>
            </a:r>
            <a:br>
              <a:rPr lang="fr-BE" sz="4000" dirty="0" smtClean="0">
                <a:solidFill>
                  <a:srgbClr val="3E6FD2"/>
                </a:solidFill>
              </a:rPr>
            </a:br>
            <a:r>
              <a:rPr lang="fr-BE" sz="2400" dirty="0" smtClean="0">
                <a:solidFill>
                  <a:srgbClr val="3E6FD2"/>
                </a:solidFill>
              </a:rPr>
              <a:t/>
            </a:r>
            <a:br>
              <a:rPr lang="fr-BE" sz="2400" dirty="0" smtClean="0">
                <a:solidFill>
                  <a:srgbClr val="3E6FD2"/>
                </a:solidFill>
              </a:rPr>
            </a:br>
            <a:r>
              <a:rPr lang="fr-BE" sz="2400" b="0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Loris Di </a:t>
            </a:r>
            <a:r>
              <a:rPr lang="fr-BE" sz="2400" b="0" dirty="0" err="1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Pietrantonio</a:t>
            </a:r>
            <a:r>
              <a:rPr lang="fr-BE" sz="1800" b="0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BE" sz="1800" b="0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</a:br>
            <a:r>
              <a:rPr lang="fr-BE" sz="1800" b="0" dirty="0" err="1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Deputy</a:t>
            </a:r>
            <a:r>
              <a:rPr lang="fr-BE" sz="1800" b="0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sz="1800" b="0" i="1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Head of Unit</a:t>
            </a:r>
            <a:br>
              <a:rPr lang="fr-BE" sz="1800" b="0" i="1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</a:br>
            <a:r>
              <a:rPr lang="fr-BE" sz="1800" b="0" i="1" dirty="0" err="1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fr-BE" sz="1800" b="0" i="1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sz="1800" b="0" i="1" dirty="0" err="1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Employment</a:t>
            </a:r>
            <a:r>
              <a:rPr lang="fr-BE" sz="1800" b="0" i="1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BE" sz="1800" b="0" i="1" dirty="0" err="1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Strategy</a:t>
            </a:r>
            <a:r>
              <a:rPr lang="fr-BE" sz="1800" b="0" i="1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BE" sz="1800" b="0" i="1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</a:br>
            <a:r>
              <a:rPr lang="fr-BE" sz="1800" b="0" i="1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DG </a:t>
            </a:r>
            <a:r>
              <a:rPr lang="fr-BE" sz="1800" b="0" i="1" dirty="0" err="1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Employment</a:t>
            </a:r>
            <a:r>
              <a:rPr lang="fr-BE" sz="1800" b="0" i="1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, Social </a:t>
            </a:r>
            <a:r>
              <a:rPr lang="fr-BE" sz="1800" b="0" i="1" dirty="0" err="1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Affairs</a:t>
            </a:r>
            <a:r>
              <a:rPr lang="fr-BE" sz="1800" b="0" i="1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  <a:t> &amp; Inclusion</a:t>
            </a:r>
            <a:br>
              <a:rPr lang="fr-BE" sz="1800" b="0" i="1" dirty="0" smtClean="0">
                <a:solidFill>
                  <a:srgbClr val="3E6FD2"/>
                </a:solidFill>
                <a:latin typeface="Arial" pitchFamily="34" charset="0"/>
                <a:cs typeface="Arial" pitchFamily="34" charset="0"/>
              </a:rPr>
            </a:br>
            <a:endParaRPr lang="en-GB" sz="1800" b="0" i="1" dirty="0" smtClean="0">
              <a:solidFill>
                <a:srgbClr val="3E6FD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Rio +20 Declaration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88532"/>
          </a:xfrm>
        </p:spPr>
        <p:txBody>
          <a:bodyPr/>
          <a:lstStyle/>
          <a:p>
            <a:r>
              <a:rPr lang="en-GB" i="0" dirty="0" smtClean="0"/>
              <a:t>An inclusive green economy for sustainable development and poverty eradication</a:t>
            </a:r>
          </a:p>
          <a:p>
            <a:pPr marL="0" indent="0">
              <a:buNone/>
            </a:pPr>
            <a:endParaRPr lang="en-GB" i="0" dirty="0"/>
          </a:p>
          <a:p>
            <a:pPr marL="0" indent="0">
              <a:buNone/>
            </a:pPr>
            <a:r>
              <a:rPr lang="en-GB" b="1" i="0" dirty="0" smtClean="0"/>
              <a:t>ILO – "Opportunities for Decent Work and Social Inclusion in a Green Economy"</a:t>
            </a:r>
          </a:p>
          <a:p>
            <a:pPr marL="0" indent="0">
              <a:buNone/>
            </a:pPr>
            <a:r>
              <a:rPr lang="en-GB" b="1" i="0" dirty="0" smtClean="0"/>
              <a:t> 	</a:t>
            </a:r>
            <a:r>
              <a:rPr lang="en-GB" i="0" dirty="0" smtClean="0"/>
              <a:t>-</a:t>
            </a:r>
            <a:r>
              <a:rPr lang="en-GB" b="1" i="0" dirty="0" smtClean="0"/>
              <a:t> </a:t>
            </a:r>
            <a:r>
              <a:rPr lang="en-GB" sz="2000" i="0" dirty="0" smtClean="0"/>
              <a:t>Incentive structure to encourage the 		  	   greening of the economy</a:t>
            </a:r>
          </a:p>
          <a:p>
            <a:pPr marL="0" indent="0">
              <a:buNone/>
            </a:pPr>
            <a:r>
              <a:rPr lang="en-GB" sz="2000" i="0" dirty="0"/>
              <a:t>	</a:t>
            </a:r>
            <a:r>
              <a:rPr lang="en-GB" sz="2000" i="0" dirty="0" smtClean="0"/>
              <a:t>- Employment, decent work and social inclusion</a:t>
            </a:r>
          </a:p>
          <a:p>
            <a:pPr marL="0" indent="0">
              <a:buNone/>
            </a:pPr>
            <a:r>
              <a:rPr lang="en-GB" sz="2000" i="0" dirty="0"/>
              <a:t>	</a:t>
            </a:r>
            <a:r>
              <a:rPr lang="en-GB" sz="2000" i="0" dirty="0" smtClean="0"/>
              <a:t>- Social Dialogue at the centre of policy-making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7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1438"/>
            <a:ext cx="9144000" cy="647700"/>
          </a:xfrm>
        </p:spPr>
        <p:txBody>
          <a:bodyPr/>
          <a:lstStyle/>
          <a:p>
            <a:r>
              <a:rPr lang="fr-BE" dirty="0" err="1" smtClean="0"/>
              <a:t>Why</a:t>
            </a:r>
            <a:r>
              <a:rPr lang="fr-BE" dirty="0" smtClean="0"/>
              <a:t> a job-</a:t>
            </a:r>
            <a:r>
              <a:rPr lang="fr-BE" dirty="0" err="1" smtClean="0"/>
              <a:t>rich</a:t>
            </a:r>
            <a:r>
              <a:rPr lang="fr-BE" dirty="0" smtClean="0"/>
              <a:t> </a:t>
            </a:r>
            <a:r>
              <a:rPr lang="fr-BE" dirty="0" err="1" smtClean="0"/>
              <a:t>recovery</a:t>
            </a:r>
            <a:r>
              <a:rPr lang="fr-BE" dirty="0" smtClean="0"/>
              <a:t>?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3633788"/>
          </a:xfrm>
        </p:spPr>
        <p:txBody>
          <a:bodyPr/>
          <a:lstStyle/>
          <a:p>
            <a:pPr>
              <a:spcAft>
                <a:spcPct val="25000"/>
              </a:spcAft>
              <a:buFontTx/>
              <a:buChar char="•"/>
            </a:pPr>
            <a:r>
              <a:rPr lang="fr-BE" sz="2000" dirty="0" smtClean="0"/>
              <a:t>The </a:t>
            </a:r>
            <a:r>
              <a:rPr lang="fr-BE" sz="2000" b="1" dirty="0" err="1" smtClean="0"/>
              <a:t>crisis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persists</a:t>
            </a:r>
            <a:r>
              <a:rPr lang="fr-BE" sz="2000" b="1" dirty="0" smtClean="0"/>
              <a:t> </a:t>
            </a:r>
            <a:r>
              <a:rPr lang="fr-BE" sz="2000" dirty="0" smtClean="0"/>
              <a:t>and </a:t>
            </a:r>
            <a:r>
              <a:rPr lang="fr-BE" sz="2000" dirty="0" err="1" smtClean="0"/>
              <a:t>unemployment</a:t>
            </a:r>
            <a:r>
              <a:rPr lang="fr-BE" sz="2000" dirty="0" smtClean="0"/>
              <a:t> </a:t>
            </a:r>
            <a:r>
              <a:rPr lang="fr-BE" sz="2000" dirty="0" err="1" smtClean="0"/>
              <a:t>is</a:t>
            </a:r>
            <a:r>
              <a:rPr lang="fr-BE" sz="2000" dirty="0" smtClean="0"/>
              <a:t> </a:t>
            </a:r>
            <a:r>
              <a:rPr lang="fr-BE" sz="2000" dirty="0" err="1" smtClean="0"/>
              <a:t>at</a:t>
            </a:r>
            <a:r>
              <a:rPr lang="fr-BE" sz="2000" dirty="0" smtClean="0"/>
              <a:t> record </a:t>
            </a:r>
            <a:r>
              <a:rPr lang="fr-BE" sz="2000" dirty="0" err="1" smtClean="0"/>
              <a:t>levels</a:t>
            </a:r>
            <a:r>
              <a:rPr lang="fr-BE" sz="2000" dirty="0" smtClean="0"/>
              <a:t>: </a:t>
            </a:r>
          </a:p>
          <a:p>
            <a:pPr lvl="1">
              <a:spcAft>
                <a:spcPct val="25000"/>
              </a:spcAft>
            </a:pPr>
            <a:r>
              <a:rPr lang="fr-BE" sz="1600" i="1" dirty="0"/>
              <a:t>EU </a:t>
            </a:r>
            <a:r>
              <a:rPr lang="fr-BE" sz="1600" b="0" i="1" dirty="0"/>
              <a:t>10.4% - </a:t>
            </a:r>
            <a:r>
              <a:rPr lang="fr-BE" sz="1600" i="1" dirty="0" err="1"/>
              <a:t>Eurozone</a:t>
            </a:r>
            <a:r>
              <a:rPr lang="fr-BE" sz="1600" i="1" dirty="0"/>
              <a:t> </a:t>
            </a:r>
            <a:r>
              <a:rPr lang="fr-BE" sz="1600" b="0" i="1" dirty="0"/>
              <a:t>11.3% July 2012</a:t>
            </a:r>
            <a:endParaRPr lang="fr-BE" sz="1600" dirty="0"/>
          </a:p>
          <a:p>
            <a:pPr>
              <a:spcAft>
                <a:spcPct val="25000"/>
              </a:spcAft>
              <a:buFontTx/>
              <a:buChar char="•"/>
            </a:pPr>
            <a:r>
              <a:rPr lang="fr-BE" sz="2000" dirty="0" smtClean="0"/>
              <a:t>Meeting the </a:t>
            </a:r>
            <a:r>
              <a:rPr lang="fr-BE" sz="2000" dirty="0" err="1" smtClean="0"/>
              <a:t>employment</a:t>
            </a:r>
            <a:r>
              <a:rPr lang="fr-BE" sz="2000" dirty="0" smtClean="0"/>
              <a:t> </a:t>
            </a:r>
            <a:r>
              <a:rPr lang="fr-BE" sz="2000" dirty="0" err="1" smtClean="0"/>
              <a:t>target</a:t>
            </a:r>
            <a:r>
              <a:rPr lang="fr-BE" sz="2000" dirty="0" smtClean="0"/>
              <a:t> of 75% set by Europe 2020 </a:t>
            </a:r>
            <a:r>
              <a:rPr lang="fr-BE" sz="2000" dirty="0" err="1" smtClean="0"/>
              <a:t>requires</a:t>
            </a:r>
            <a:r>
              <a:rPr lang="fr-BE" sz="2000" dirty="0" smtClean="0"/>
              <a:t> the </a:t>
            </a:r>
            <a:r>
              <a:rPr lang="fr-BE" sz="2000" dirty="0" err="1" smtClean="0"/>
              <a:t>creation</a:t>
            </a:r>
            <a:r>
              <a:rPr lang="fr-BE" sz="2000" dirty="0" smtClean="0"/>
              <a:t> of </a:t>
            </a:r>
            <a:r>
              <a:rPr lang="fr-BE" sz="2000" b="1" dirty="0" smtClean="0"/>
              <a:t>17.6m jobs </a:t>
            </a:r>
            <a:r>
              <a:rPr lang="fr-BE" sz="2000" b="1" dirty="0" err="1" smtClean="0"/>
              <a:t>within</a:t>
            </a:r>
            <a:r>
              <a:rPr lang="fr-BE" sz="2000" b="1" dirty="0" smtClean="0"/>
              <a:t> 8 </a:t>
            </a:r>
            <a:r>
              <a:rPr lang="fr-BE" sz="2000" b="1" dirty="0" err="1" smtClean="0"/>
              <a:t>years</a:t>
            </a:r>
            <a:endParaRPr lang="fr-BE" sz="2000" dirty="0" smtClean="0"/>
          </a:p>
          <a:p>
            <a:pPr>
              <a:spcAft>
                <a:spcPct val="25000"/>
              </a:spcAft>
              <a:buFontTx/>
              <a:buChar char="•"/>
            </a:pPr>
            <a:r>
              <a:rPr lang="fr-BE" sz="2000" b="1" dirty="0" smtClean="0"/>
              <a:t>Fiscal consolidation </a:t>
            </a:r>
            <a:r>
              <a:rPr lang="fr-BE" sz="2000" dirty="0" err="1" smtClean="0"/>
              <a:t>needs</a:t>
            </a:r>
            <a:r>
              <a:rPr lang="fr-BE" sz="2000" dirty="0" smtClean="0"/>
              <a:t> to go </a:t>
            </a:r>
            <a:r>
              <a:rPr lang="fr-BE" sz="2000" b="1" dirty="0" smtClean="0"/>
              <a:t>hand in hand </a:t>
            </a:r>
            <a:r>
              <a:rPr lang="fr-BE" sz="2000" dirty="0" err="1" smtClean="0"/>
              <a:t>with</a:t>
            </a:r>
            <a:r>
              <a:rPr lang="fr-BE" sz="2000" dirty="0" smtClean="0"/>
              <a:t> </a:t>
            </a:r>
            <a:r>
              <a:rPr lang="fr-BE" sz="2000" dirty="0" err="1" smtClean="0"/>
              <a:t>economic</a:t>
            </a:r>
            <a:r>
              <a:rPr lang="fr-BE" sz="2000" dirty="0" smtClean="0"/>
              <a:t> and </a:t>
            </a:r>
            <a:r>
              <a:rPr lang="fr-BE" sz="2000" dirty="0" err="1" smtClean="0"/>
              <a:t>employment</a:t>
            </a:r>
            <a:r>
              <a:rPr lang="fr-BE" sz="2000" dirty="0" smtClean="0"/>
              <a:t> </a:t>
            </a:r>
            <a:r>
              <a:rPr lang="fr-BE" sz="2000" dirty="0" err="1" smtClean="0"/>
              <a:t>recovery</a:t>
            </a:r>
            <a:r>
              <a:rPr lang="fr-BE" sz="2000" dirty="0" smtClean="0"/>
              <a:t> plans </a:t>
            </a:r>
            <a:r>
              <a:rPr lang="fr-BE" sz="2000" dirty="0" err="1" smtClean="0"/>
              <a:t>aimed</a:t>
            </a:r>
            <a:r>
              <a:rPr lang="fr-BE" sz="2000" dirty="0" smtClean="0"/>
              <a:t> </a:t>
            </a:r>
            <a:r>
              <a:rPr lang="fr-BE" sz="2000" dirty="0" err="1" smtClean="0"/>
              <a:t>at</a:t>
            </a:r>
            <a:r>
              <a:rPr lang="fr-BE" sz="2000" dirty="0" smtClean="0"/>
              <a:t> </a:t>
            </a:r>
            <a:r>
              <a:rPr lang="fr-BE" sz="2000" b="1" dirty="0" smtClean="0"/>
              <a:t>kick-</a:t>
            </a:r>
            <a:r>
              <a:rPr lang="fr-BE" sz="2000" b="1" dirty="0" err="1" smtClean="0"/>
              <a:t>starting</a:t>
            </a:r>
            <a:r>
              <a:rPr lang="fr-BE" sz="2000" b="1" dirty="0" smtClean="0"/>
              <a:t> labour </a:t>
            </a:r>
            <a:r>
              <a:rPr lang="fr-BE" sz="2000" b="1" dirty="0" err="1" smtClean="0"/>
              <a:t>demand</a:t>
            </a:r>
            <a:endParaRPr lang="fr-BE" sz="2000" dirty="0" smtClean="0"/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GB" sz="2000" dirty="0" smtClean="0"/>
              <a:t>Employment policies are key in generating </a:t>
            </a:r>
            <a:r>
              <a:rPr lang="en-GB" sz="2000" b="1" dirty="0" smtClean="0"/>
              <a:t>favourable conditions </a:t>
            </a:r>
            <a:r>
              <a:rPr lang="en-GB" sz="2000" dirty="0" smtClean="0"/>
              <a:t>for job creation</a:t>
            </a:r>
            <a:endParaRPr lang="fr-BE" sz="2000" dirty="0" smtClean="0"/>
          </a:p>
          <a:p>
            <a:pPr>
              <a:spcAft>
                <a:spcPct val="25000"/>
              </a:spcAft>
              <a:buFontTx/>
              <a:buChar char="•"/>
            </a:pPr>
            <a:r>
              <a:rPr lang="fr-BE" sz="2000" dirty="0" err="1" smtClean="0"/>
              <a:t>Need</a:t>
            </a:r>
            <a:r>
              <a:rPr lang="fr-BE" sz="2000" dirty="0" smtClean="0"/>
              <a:t> to </a:t>
            </a:r>
            <a:r>
              <a:rPr lang="fr-BE" sz="2000" b="1" dirty="0" smtClean="0"/>
              <a:t>mobilise all </a:t>
            </a:r>
            <a:r>
              <a:rPr lang="fr-BE" sz="2000" dirty="0" err="1" smtClean="0"/>
              <a:t>actors</a:t>
            </a:r>
            <a:r>
              <a:rPr lang="fr-BE" sz="2000" dirty="0" smtClean="0"/>
              <a:t> and </a:t>
            </a:r>
            <a:r>
              <a:rPr lang="fr-BE" sz="2000" dirty="0" err="1" smtClean="0"/>
              <a:t>resources</a:t>
            </a:r>
            <a:r>
              <a:rPr lang="fr-BE" sz="2000" dirty="0" smtClean="0"/>
              <a:t> </a:t>
            </a:r>
            <a:r>
              <a:rPr lang="fr-BE" sz="2000" dirty="0" err="1" smtClean="0"/>
              <a:t>towards</a:t>
            </a:r>
            <a:r>
              <a:rPr lang="fr-BE" sz="2000" dirty="0" smtClean="0"/>
              <a:t> a </a:t>
            </a:r>
            <a:r>
              <a:rPr lang="fr-BE" sz="2000" dirty="0" err="1" smtClean="0"/>
              <a:t>common</a:t>
            </a:r>
            <a:r>
              <a:rPr lang="fr-BE" sz="2000" dirty="0" smtClean="0"/>
              <a:t> goal </a:t>
            </a:r>
            <a:endParaRPr lang="en-GB" sz="1800" dirty="0" smtClean="0"/>
          </a:p>
          <a:p>
            <a:pPr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1438"/>
            <a:ext cx="9144000" cy="647700"/>
          </a:xfrm>
        </p:spPr>
        <p:txBody>
          <a:bodyPr/>
          <a:lstStyle/>
          <a:p>
            <a:r>
              <a:rPr lang="fr-BE" sz="2600" dirty="0" err="1" smtClean="0"/>
              <a:t>What</a:t>
            </a:r>
            <a:r>
              <a:rPr lang="fr-BE" sz="2600" dirty="0" smtClean="0"/>
              <a:t> </a:t>
            </a:r>
            <a:r>
              <a:rPr lang="fr-BE" sz="2600" dirty="0" err="1" smtClean="0"/>
              <a:t>measures</a:t>
            </a:r>
            <a:r>
              <a:rPr lang="fr-BE" sz="2600" dirty="0" smtClean="0"/>
              <a:t>? The EU </a:t>
            </a:r>
            <a:r>
              <a:rPr lang="fr-BE" sz="2600" dirty="0" err="1" smtClean="0"/>
              <a:t>Employment</a:t>
            </a:r>
            <a:r>
              <a:rPr lang="fr-BE" sz="2600" dirty="0" smtClean="0"/>
              <a:t> Package</a:t>
            </a:r>
            <a:endParaRPr lang="en-GB" sz="2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" y="2133600"/>
            <a:ext cx="9144000" cy="3887788"/>
          </a:xfrm>
        </p:spPr>
        <p:txBody>
          <a:bodyPr/>
          <a:lstStyle/>
          <a:p>
            <a:pPr>
              <a:spcAft>
                <a:spcPct val="25000"/>
              </a:spcAft>
              <a:buFontTx/>
              <a:buChar char="•"/>
            </a:pPr>
            <a:r>
              <a:rPr lang="fr-BE" sz="2000" b="1" dirty="0" smtClean="0"/>
              <a:t>Medium-</a:t>
            </a:r>
            <a:r>
              <a:rPr lang="fr-BE" sz="2000" b="1" dirty="0" err="1" smtClean="0"/>
              <a:t>term</a:t>
            </a:r>
            <a:r>
              <a:rPr lang="fr-BE" sz="2000" b="1" dirty="0" smtClean="0"/>
              <a:t> agenda</a:t>
            </a:r>
            <a:r>
              <a:rPr lang="fr-BE" sz="2000" dirty="0" smtClean="0"/>
              <a:t> for EU and </a:t>
            </a:r>
            <a:r>
              <a:rPr lang="fr-BE" sz="2000" dirty="0" err="1" smtClean="0"/>
              <a:t>Member</a:t>
            </a:r>
            <a:r>
              <a:rPr lang="fr-BE" sz="2000" dirty="0" smtClean="0"/>
              <a:t> States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fr-BE" sz="2000" dirty="0" smtClean="0"/>
              <a:t>Job </a:t>
            </a:r>
            <a:r>
              <a:rPr lang="fr-BE" sz="2000" dirty="0" err="1" smtClean="0"/>
              <a:t>creation</a:t>
            </a:r>
            <a:r>
              <a:rPr lang="fr-BE" sz="2000" dirty="0" smtClean="0"/>
              <a:t> by </a:t>
            </a:r>
            <a:r>
              <a:rPr lang="fr-BE" sz="2000" b="1" dirty="0" err="1" smtClean="0"/>
              <a:t>stimulating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demand</a:t>
            </a:r>
            <a:r>
              <a:rPr lang="fr-BE" sz="2000" b="1" dirty="0" smtClean="0"/>
              <a:t> </a:t>
            </a:r>
            <a:r>
              <a:rPr lang="fr-BE" sz="2000" dirty="0" err="1" smtClean="0"/>
              <a:t>through</a:t>
            </a:r>
            <a:r>
              <a:rPr lang="fr-BE" sz="2000" dirty="0" smtClean="0"/>
              <a:t> employer and </a:t>
            </a:r>
            <a:r>
              <a:rPr lang="fr-BE" sz="2000" dirty="0" err="1" smtClean="0"/>
              <a:t>employee</a:t>
            </a:r>
            <a:r>
              <a:rPr lang="fr-BE" sz="2000" dirty="0" smtClean="0"/>
              <a:t> </a:t>
            </a:r>
            <a:r>
              <a:rPr lang="fr-BE" sz="2000" dirty="0" err="1" smtClean="0"/>
              <a:t>friendly</a:t>
            </a:r>
            <a:r>
              <a:rPr lang="fr-BE" sz="2000" dirty="0" smtClean="0"/>
              <a:t> </a:t>
            </a:r>
            <a:r>
              <a:rPr lang="fr-BE" sz="2000" dirty="0" err="1" smtClean="0"/>
              <a:t>measures</a:t>
            </a:r>
            <a:r>
              <a:rPr lang="fr-BE" sz="2000" dirty="0" smtClean="0"/>
              <a:t> 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fr-BE" sz="2000" dirty="0" err="1" smtClean="0"/>
              <a:t>Harnessing</a:t>
            </a:r>
            <a:r>
              <a:rPr lang="fr-BE" sz="2000" dirty="0" smtClean="0"/>
              <a:t> the </a:t>
            </a:r>
            <a:r>
              <a:rPr lang="fr-BE" sz="2000" b="1" dirty="0" err="1" smtClean="0"/>
              <a:t>potentials</a:t>
            </a:r>
            <a:r>
              <a:rPr lang="fr-BE" sz="2000" b="1" dirty="0" smtClean="0"/>
              <a:t> of job-</a:t>
            </a:r>
            <a:r>
              <a:rPr lang="fr-BE" sz="2000" b="1" dirty="0" err="1" smtClean="0"/>
              <a:t>rich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sectors</a:t>
            </a:r>
            <a:r>
              <a:rPr lang="fr-BE" sz="2000" dirty="0" smtClean="0"/>
              <a:t>: </a:t>
            </a:r>
            <a:r>
              <a:rPr lang="fr-BE" sz="2800" b="1" dirty="0" smtClean="0"/>
              <a:t>green </a:t>
            </a:r>
            <a:r>
              <a:rPr lang="fr-BE" sz="2800" b="1" dirty="0" err="1" smtClean="0"/>
              <a:t>economy</a:t>
            </a:r>
            <a:r>
              <a:rPr lang="fr-BE" sz="2000" dirty="0" smtClean="0"/>
              <a:t>, ICT, </a:t>
            </a:r>
            <a:r>
              <a:rPr lang="fr-BE" sz="2000" dirty="0" err="1" smtClean="0"/>
              <a:t>healthcare</a:t>
            </a:r>
            <a:endParaRPr lang="fr-BE" sz="2000" dirty="0" smtClean="0"/>
          </a:p>
          <a:p>
            <a:pPr>
              <a:spcAft>
                <a:spcPct val="25000"/>
              </a:spcAft>
              <a:buFontTx/>
              <a:buChar char="•"/>
            </a:pPr>
            <a:r>
              <a:rPr lang="fr-BE" sz="2000" b="1" dirty="0" err="1" smtClean="0"/>
              <a:t>Balanced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reforms</a:t>
            </a:r>
            <a:r>
              <a:rPr lang="fr-BE" sz="2000" b="1" dirty="0" smtClean="0"/>
              <a:t> </a:t>
            </a:r>
            <a:r>
              <a:rPr lang="fr-BE" sz="2000" dirty="0" smtClean="0"/>
              <a:t>for inclusive, </a:t>
            </a:r>
            <a:r>
              <a:rPr lang="fr-BE" sz="2000" dirty="0" err="1" smtClean="0"/>
              <a:t>dynamic</a:t>
            </a:r>
            <a:r>
              <a:rPr lang="fr-BE" sz="2000" dirty="0" smtClean="0"/>
              <a:t>, </a:t>
            </a:r>
            <a:r>
              <a:rPr lang="fr-BE" sz="2000" dirty="0" err="1" smtClean="0"/>
              <a:t>competitive</a:t>
            </a:r>
            <a:r>
              <a:rPr lang="fr-BE" sz="2000" dirty="0" smtClean="0"/>
              <a:t> and </a:t>
            </a:r>
            <a:r>
              <a:rPr lang="fr-BE" sz="2000" dirty="0" err="1" smtClean="0"/>
              <a:t>resilient</a:t>
            </a:r>
            <a:r>
              <a:rPr lang="fr-BE" sz="2000" dirty="0" smtClean="0"/>
              <a:t> labour </a:t>
            </a:r>
            <a:r>
              <a:rPr lang="fr-BE" sz="2000" dirty="0" err="1" smtClean="0"/>
              <a:t>markets</a:t>
            </a:r>
            <a:endParaRPr lang="fr-BE" sz="2000" dirty="0" smtClean="0"/>
          </a:p>
          <a:p>
            <a:pPr>
              <a:spcAft>
                <a:spcPct val="25000"/>
              </a:spcAft>
              <a:buFontTx/>
              <a:buChar char="•"/>
            </a:pPr>
            <a:r>
              <a:rPr lang="fr-BE" sz="2000" b="1" dirty="0" err="1" smtClean="0"/>
              <a:t>Investing</a:t>
            </a:r>
            <a:r>
              <a:rPr lang="fr-BE" sz="2000" b="1" dirty="0" smtClean="0"/>
              <a:t> in </a:t>
            </a:r>
            <a:r>
              <a:rPr lang="fr-BE" sz="2000" b="1" dirty="0" err="1" smtClean="0"/>
              <a:t>skills</a:t>
            </a:r>
            <a:r>
              <a:rPr lang="fr-BE" sz="2000" dirty="0" smtClean="0"/>
              <a:t> </a:t>
            </a:r>
            <a:r>
              <a:rPr lang="fr-BE" sz="2000" dirty="0" err="1" smtClean="0"/>
              <a:t>policies</a:t>
            </a:r>
            <a:r>
              <a:rPr lang="fr-BE" sz="2000" dirty="0" smtClean="0"/>
              <a:t> to </a:t>
            </a:r>
            <a:r>
              <a:rPr lang="fr-BE" sz="2000" b="1" dirty="0" err="1" smtClean="0"/>
              <a:t>enhance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workforce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mobility</a:t>
            </a:r>
            <a:r>
              <a:rPr lang="fr-BE" sz="2000" b="1" dirty="0" smtClean="0"/>
              <a:t> </a:t>
            </a:r>
            <a:r>
              <a:rPr lang="fr-BE" sz="2000" dirty="0" smtClean="0"/>
              <a:t>and </a:t>
            </a:r>
            <a:r>
              <a:rPr lang="fr-BE" sz="2000" dirty="0" err="1" smtClean="0"/>
              <a:t>adaptability</a:t>
            </a:r>
            <a:r>
              <a:rPr lang="fr-BE" sz="2000" dirty="0" smtClean="0"/>
              <a:t> prospects  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fr-BE" sz="2000" b="1" dirty="0" err="1" smtClean="0"/>
              <a:t>Strengthen</a:t>
            </a:r>
            <a:r>
              <a:rPr lang="fr-BE" sz="2000" b="1" dirty="0" smtClean="0"/>
              <a:t> </a:t>
            </a:r>
            <a:r>
              <a:rPr lang="fr-BE" sz="2000" dirty="0" smtClean="0"/>
              <a:t>social dimension in </a:t>
            </a:r>
            <a:r>
              <a:rPr lang="fr-BE" sz="2000" b="1" dirty="0" smtClean="0"/>
              <a:t>EU </a:t>
            </a:r>
            <a:r>
              <a:rPr lang="fr-BE" sz="2000" b="1" dirty="0" err="1" smtClean="0"/>
              <a:t>governance</a:t>
            </a:r>
            <a:r>
              <a:rPr lang="fr-BE" sz="2000" dirty="0" smtClean="0"/>
              <a:t>, by </a:t>
            </a:r>
            <a:r>
              <a:rPr lang="fr-BE" sz="2000" dirty="0" err="1" smtClean="0"/>
              <a:t>involving</a:t>
            </a:r>
            <a:r>
              <a:rPr lang="fr-BE" sz="2000" dirty="0" smtClean="0"/>
              <a:t> Social </a:t>
            </a:r>
            <a:r>
              <a:rPr lang="fr-BE" sz="2000" dirty="0" err="1" smtClean="0"/>
              <a:t>Partners</a:t>
            </a:r>
            <a:r>
              <a:rPr lang="fr-BE" sz="2000" dirty="0" smtClean="0"/>
              <a:t> more </a:t>
            </a:r>
            <a:r>
              <a:rPr lang="fr-BE" sz="2000" dirty="0" err="1" smtClean="0"/>
              <a:t>closely</a:t>
            </a:r>
            <a:r>
              <a:rPr lang="fr-BE" sz="2000" dirty="0" smtClean="0"/>
              <a:t> in </a:t>
            </a:r>
            <a:r>
              <a:rPr lang="fr-BE" sz="2000" dirty="0" err="1" smtClean="0"/>
              <a:t>decision</a:t>
            </a:r>
            <a:r>
              <a:rPr lang="fr-BE" sz="2000" dirty="0" smtClean="0"/>
              <a:t> </a:t>
            </a:r>
            <a:r>
              <a:rPr lang="fr-BE" sz="2000" dirty="0" err="1" smtClean="0"/>
              <a:t>making</a:t>
            </a:r>
            <a:endParaRPr lang="fr-B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/>
              <a:t>The Green Economy</a:t>
            </a:r>
            <a:endParaRPr lang="en-GB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Aft>
                <a:spcPct val="25000"/>
              </a:spcAft>
            </a:pPr>
            <a:r>
              <a:rPr lang="it-IT" smtClean="0"/>
              <a:t>Doing more for less – Resource Efficiency</a:t>
            </a:r>
          </a:p>
          <a:p>
            <a:pPr>
              <a:spcAft>
                <a:spcPct val="25000"/>
              </a:spcAft>
            </a:pPr>
            <a:r>
              <a:rPr lang="it-IT" smtClean="0"/>
              <a:t>20-20-20 targets - energy efficiency, emissions reduction and renewable energy</a:t>
            </a:r>
          </a:p>
          <a:p>
            <a:pPr>
              <a:spcAft>
                <a:spcPct val="25000"/>
              </a:spcAft>
            </a:pPr>
            <a:r>
              <a:rPr lang="it-IT" smtClean="0"/>
              <a:t>Possible Triple Win – employment creation, growth industry, policy objective</a:t>
            </a:r>
          </a:p>
          <a:p>
            <a:pPr>
              <a:spcAft>
                <a:spcPct val="25000"/>
              </a:spcAft>
            </a:pPr>
            <a:r>
              <a:rPr lang="en-GB" smtClean="0"/>
              <a:t>“Eco-industries" in Europe - larger than the aerospace and defence - 1-2% of total European employment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/>
              <a:t>The Green Jobs</a:t>
            </a:r>
            <a:endParaRPr lang="en-GB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it-IT" smtClean="0"/>
              <a:t>Eurostat – (tight definition) Eco-Industries</a:t>
            </a:r>
          </a:p>
          <a:p>
            <a:pPr lvl="1"/>
            <a:r>
              <a:rPr lang="en-GB" smtClean="0"/>
              <a:t>Average annual growth in employment in 2000-2008 was 2.7%. From 2.4 million jobs in 2000 and 3.0 million in 2008 to reach 3.4 million in 2012</a:t>
            </a:r>
          </a:p>
          <a:p>
            <a:r>
              <a:rPr lang="it-IT" smtClean="0"/>
              <a:t>Green Jobs</a:t>
            </a:r>
          </a:p>
          <a:p>
            <a:pPr lvl="1"/>
            <a:r>
              <a:rPr lang="en-GB" smtClean="0"/>
              <a:t>…covering all jobs that depend on the environment or are created, substituted or redefined (in terms of skills sets, work methods, profiles greened, etc.) in the transition process towards a greener economy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smtClean="0"/>
              <a:t>The Green Jobs</a:t>
            </a:r>
            <a:endParaRPr lang="en-GB" dirty="0" smtClean="0"/>
          </a:p>
        </p:txBody>
      </p:sp>
      <p:graphicFrame>
        <p:nvGraphicFramePr>
          <p:cNvPr id="41202" name="Group 2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655564"/>
              </p:ext>
            </p:extLst>
          </p:nvPr>
        </p:nvGraphicFramePr>
        <p:xfrm>
          <a:off x="205679" y="2387600"/>
          <a:ext cx="8686801" cy="4269240"/>
        </p:xfrm>
        <a:graphic>
          <a:graphicData uri="http://schemas.openxmlformats.org/drawingml/2006/table">
            <a:tbl>
              <a:tblPr/>
              <a:tblGrid>
                <a:gridCol w="1691681"/>
                <a:gridCol w="790027"/>
                <a:gridCol w="1241678"/>
                <a:gridCol w="1240029"/>
                <a:gridCol w="1241679"/>
                <a:gridCol w="1348862"/>
                <a:gridCol w="1132845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R&amp;D</a:t>
                      </a:r>
                      <a:endParaRPr kumimoji="0" lang="en-GB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Manufacture Installation Engineering</a:t>
                      </a:r>
                      <a:endParaRPr kumimoji="0" lang="en-GB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Maintenance</a:t>
                      </a:r>
                      <a:endParaRPr kumimoji="0" lang="en-GB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Management</a:t>
                      </a:r>
                      <a:endParaRPr kumimoji="0" lang="en-GB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Administration</a:t>
                      </a:r>
                      <a:endParaRPr kumimoji="0" lang="en-GB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Sales</a:t>
                      </a:r>
                      <a:endParaRPr kumimoji="0" lang="en-GB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Renewable energy</a:t>
                      </a:r>
                      <a:endParaRPr kumimoji="0" lang="en-GB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Conventional power</a:t>
                      </a:r>
                      <a:endParaRPr kumimoji="0" lang="en-GB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Cement</a:t>
                      </a:r>
                      <a:endParaRPr kumimoji="0" lang="en-GB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CCS</a:t>
                      </a:r>
                      <a:endParaRPr kumimoji="0" lang="en-GB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Iron &amp; Steel</a:t>
                      </a:r>
                      <a:endParaRPr kumimoji="0" lang="en-GB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Machinery – Elec. Equip.</a:t>
                      </a:r>
                      <a:endParaRPr kumimoji="0" lang="en-GB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Construction</a:t>
                      </a:r>
                      <a:endParaRPr kumimoji="0" lang="en-GB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Transportation</a:t>
                      </a:r>
                      <a:endParaRPr kumimoji="0" lang="en-GB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latin typeface="Verdana" pitchFamily="34" charset="0"/>
                        </a:rPr>
                        <a:t>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smtClean="0"/>
              <a:t>The Green Jobs</a:t>
            </a:r>
            <a:endParaRPr lang="en-GB" dirty="0" smtClean="0"/>
          </a:p>
        </p:txBody>
      </p:sp>
      <p:sp>
        <p:nvSpPr>
          <p:cNvPr id="43094" name="Rectangle 86"/>
          <p:cNvSpPr>
            <a:spLocks noChangeArrowheads="1"/>
          </p:cNvSpPr>
          <p:nvPr/>
        </p:nvSpPr>
        <p:spPr bwMode="auto">
          <a:xfrm>
            <a:off x="457200" y="1772816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it-IT" sz="2000" b="0" i="1" dirty="0">
                <a:solidFill>
                  <a:srgbClr val="0F5494"/>
                </a:solidFill>
              </a:rPr>
              <a:t>Resource </a:t>
            </a:r>
            <a:r>
              <a:rPr lang="it-IT" sz="2000" b="0" i="1" dirty="0" err="1">
                <a:solidFill>
                  <a:srgbClr val="0F5494"/>
                </a:solidFill>
              </a:rPr>
              <a:t>Efficiency</a:t>
            </a:r>
            <a:endParaRPr lang="it-IT" sz="2000" b="0" i="1" dirty="0">
              <a:solidFill>
                <a:srgbClr val="0F5494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en-GB" sz="1800" dirty="0">
                <a:solidFill>
                  <a:srgbClr val="0F5494"/>
                </a:solidFill>
              </a:rPr>
              <a:t>Every percentage point reduction in resource use lead to up to 100,000 to 200,000 new jobs - 1,4 and 2,8 million jobs by 2020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it-IT" sz="2000" b="0" i="1" dirty="0">
                <a:solidFill>
                  <a:srgbClr val="0F5494"/>
                </a:solidFill>
              </a:rPr>
              <a:t>Energy </a:t>
            </a:r>
            <a:r>
              <a:rPr lang="it-IT" sz="2000" b="0" i="1" dirty="0" err="1">
                <a:solidFill>
                  <a:srgbClr val="0F5494"/>
                </a:solidFill>
              </a:rPr>
              <a:t>Efficiency</a:t>
            </a:r>
            <a:endParaRPr lang="it-IT" sz="2000" b="0" i="1" dirty="0">
              <a:solidFill>
                <a:srgbClr val="0F5494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en-GB" sz="1800" dirty="0">
                <a:solidFill>
                  <a:srgbClr val="0F5494"/>
                </a:solidFill>
              </a:rPr>
              <a:t>Up to 2 million green jobs being created or retained by 2020 </a:t>
            </a:r>
            <a:r>
              <a:rPr lang="en-GB" sz="1800" b="0" dirty="0">
                <a:solidFill>
                  <a:srgbClr val="0F5494"/>
                </a:solidFill>
              </a:rPr>
              <a:t>(construction, equipment…)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it-IT" sz="2000" b="0" i="1" dirty="0" err="1">
                <a:solidFill>
                  <a:srgbClr val="0F5494"/>
                </a:solidFill>
              </a:rPr>
              <a:t>Renewable</a:t>
            </a:r>
            <a:r>
              <a:rPr lang="it-IT" sz="2000" b="0" i="1" dirty="0">
                <a:solidFill>
                  <a:srgbClr val="0F5494"/>
                </a:solidFill>
              </a:rPr>
              <a:t> Energy Sector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en-GB" sz="1800" dirty="0">
                <a:solidFill>
                  <a:srgbClr val="0F5494"/>
                </a:solidFill>
              </a:rPr>
              <a:t>Up to 3 million green jobs by 2020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it-IT" sz="2000" b="0" i="1" dirty="0">
                <a:solidFill>
                  <a:srgbClr val="0F5494"/>
                </a:solidFill>
              </a:rPr>
              <a:t>Energy </a:t>
            </a:r>
            <a:r>
              <a:rPr lang="it-IT" sz="2000" b="0" i="1" dirty="0" err="1">
                <a:solidFill>
                  <a:srgbClr val="0F5494"/>
                </a:solidFill>
              </a:rPr>
              <a:t>Taxation</a:t>
            </a:r>
            <a:r>
              <a:rPr lang="it-IT" sz="2000" b="0" i="1" dirty="0">
                <a:solidFill>
                  <a:srgbClr val="0F5494"/>
                </a:solidFill>
              </a:rPr>
              <a:t> Directive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en-GB" sz="1800" dirty="0">
                <a:solidFill>
                  <a:srgbClr val="0F5494"/>
                </a:solidFill>
              </a:rPr>
              <a:t>Up to 1 million jobs by 2030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it-IT" sz="2000" b="0" i="1" dirty="0">
                <a:solidFill>
                  <a:srgbClr val="0F5494"/>
                </a:solidFill>
              </a:rPr>
              <a:t>ETS </a:t>
            </a:r>
            <a:r>
              <a:rPr lang="it-IT" sz="2000" b="0" i="1" dirty="0" err="1">
                <a:solidFill>
                  <a:srgbClr val="0F5494"/>
                </a:solidFill>
              </a:rPr>
              <a:t>system</a:t>
            </a:r>
            <a:endParaRPr lang="it-IT" sz="2000" b="0" i="1" dirty="0">
              <a:solidFill>
                <a:srgbClr val="0F5494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en-GB" sz="1800" dirty="0">
                <a:solidFill>
                  <a:srgbClr val="0F5494"/>
                </a:solidFill>
              </a:rPr>
              <a:t>Up to 1,5 million jobs by 2020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it-IT" sz="2000" b="0" i="1" dirty="0">
                <a:solidFill>
                  <a:srgbClr val="0F5494"/>
                </a:solidFill>
              </a:rPr>
              <a:t>Waste management &amp; </a:t>
            </a:r>
            <a:r>
              <a:rPr lang="it-IT" sz="2000" b="0" i="1" dirty="0" err="1">
                <a:solidFill>
                  <a:srgbClr val="0F5494"/>
                </a:solidFill>
              </a:rPr>
              <a:t>Recycling</a:t>
            </a:r>
            <a:endParaRPr lang="it-IT" sz="2000" b="0" i="1" dirty="0">
              <a:solidFill>
                <a:srgbClr val="0F5494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en-GB" sz="1800" dirty="0">
                <a:solidFill>
                  <a:srgbClr val="0F5494"/>
                </a:solidFill>
              </a:rPr>
              <a:t>Between 0,4 and 0,7 million jobs by 2020</a:t>
            </a:r>
            <a:endParaRPr lang="en-GB" sz="2400" dirty="0">
              <a:solidFill>
                <a:srgbClr val="0F549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/>
              <a:t>The Green Jobs Challenge</a:t>
            </a:r>
            <a:endParaRPr lang="en-GB" smtClean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1955452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GB" sz="2000" b="0" i="1">
                <a:solidFill>
                  <a:srgbClr val="0F5494"/>
                </a:solidFill>
              </a:rPr>
              <a:t>Progressive redefinition of jobs across sectors</a:t>
            </a:r>
            <a:endParaRPr lang="it-IT" sz="2000" b="0" i="1">
              <a:solidFill>
                <a:srgbClr val="0F5494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en-GB" sz="1800">
                <a:solidFill>
                  <a:srgbClr val="0F5494"/>
                </a:solidFill>
              </a:rPr>
              <a:t>Specific skills (high-medium-low)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it-IT" sz="1800">
                <a:solidFill>
                  <a:srgbClr val="0F5494"/>
                </a:solidFill>
              </a:rPr>
              <a:t>Recorded shortages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it-IT" sz="1800">
                <a:solidFill>
                  <a:srgbClr val="0F5494"/>
                </a:solidFill>
              </a:rPr>
              <a:t>Mapping needs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it-IT" sz="1800">
                <a:solidFill>
                  <a:srgbClr val="0F5494"/>
                </a:solidFill>
              </a:rPr>
              <a:t>Assess qualifications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it-IT" sz="1800">
                <a:solidFill>
                  <a:srgbClr val="0F5494"/>
                </a:solidFill>
              </a:rPr>
              <a:t>Tailor counselling and role of PES</a:t>
            </a:r>
            <a:endParaRPr lang="en-GB" sz="1800">
              <a:solidFill>
                <a:srgbClr val="0F5494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it-IT" sz="2000" b="0" i="1">
                <a:solidFill>
                  <a:srgbClr val="0F5494"/>
                </a:solidFill>
              </a:rPr>
              <a:t>Helping transition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en-GB" sz="1800">
                <a:solidFill>
                  <a:srgbClr val="0F5494"/>
                </a:solidFill>
              </a:rPr>
              <a:t>From traditional sectors to Green Economy </a:t>
            </a:r>
            <a:r>
              <a:rPr lang="en-GB" sz="1800" b="0">
                <a:solidFill>
                  <a:srgbClr val="0F5494"/>
                </a:solidFill>
              </a:rPr>
              <a:t>(ALMP, LLL, mobility…)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it-IT" sz="2000" b="0" i="1">
                <a:solidFill>
                  <a:srgbClr val="0F5494"/>
                </a:solidFill>
              </a:rPr>
              <a:t>Keep up investments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en-GB" sz="1800">
                <a:solidFill>
                  <a:srgbClr val="0F5494"/>
                </a:solidFill>
              </a:rPr>
              <a:t>€270 billion needed by 2050 for Resource Efficient Economy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it-IT" sz="2000" b="0" i="1">
                <a:solidFill>
                  <a:srgbClr val="0F5494"/>
                </a:solidFill>
              </a:rPr>
              <a:t>Think job quality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</a:pPr>
            <a:r>
              <a:rPr lang="it-IT" sz="1800">
                <a:solidFill>
                  <a:srgbClr val="0F5494"/>
                </a:solidFill>
              </a:rPr>
              <a:t>Health, Safety, Work environment, Work pay</a:t>
            </a:r>
            <a:endParaRPr lang="en-GB" sz="1800">
              <a:solidFill>
                <a:srgbClr val="0F549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770</Words>
  <Application>Microsoft Office PowerPoint</Application>
  <PresentationFormat>On-screen Show (4:3)</PresentationFormat>
  <Paragraphs>153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Working Towards a Green Economy  after Rio +20  ILO – UNEP Seminar, European Parliament, 2 October 2012</vt:lpstr>
      <vt:lpstr>The Rio +20 Declaration </vt:lpstr>
      <vt:lpstr>Why a job-rich recovery?</vt:lpstr>
      <vt:lpstr>What measures? The EU Employment Package</vt:lpstr>
      <vt:lpstr>The Green Economy</vt:lpstr>
      <vt:lpstr>The Green Jobs</vt:lpstr>
      <vt:lpstr>The Green Jobs</vt:lpstr>
      <vt:lpstr>The Green Jobs</vt:lpstr>
      <vt:lpstr>The Green Jobs Challenge</vt:lpstr>
      <vt:lpstr>Managing Skills Transformation</vt:lpstr>
      <vt:lpstr>Securing Partnerships</vt:lpstr>
      <vt:lpstr>Job Quality and Social Protection</vt:lpstr>
      <vt:lpstr>Employment Share of the Most Polluting Industries across EU countries (2000 – 7)</vt:lpstr>
      <vt:lpstr> Key Green Jobs Actions</vt:lpstr>
      <vt:lpstr>   Thank You!  Loris Di Pietrantonio Deputy Head of Unit European Employment Strategy DG Employment, Social Affairs &amp; Inclusion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DI PIETRANTONIO Loris (EMPL)</cp:lastModifiedBy>
  <cp:revision>198</cp:revision>
  <cp:lastPrinted>2012-10-02T09:59:10Z</cp:lastPrinted>
  <dcterms:created xsi:type="dcterms:W3CDTF">2011-10-28T10:25:18Z</dcterms:created>
  <dcterms:modified xsi:type="dcterms:W3CDTF">2012-10-02T10:33:14Z</dcterms:modified>
</cp:coreProperties>
</file>