
<file path=[Content_Types].xml><?xml version="1.0" encoding="utf-8"?>
<Types xmlns="http://schemas.openxmlformats.org/package/2006/content-types"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4"/>
  </p:sldMasterIdLst>
  <p:notesMasterIdLst>
    <p:notesMasterId r:id="rId13"/>
  </p:notesMasterIdLst>
  <p:sldIdLst>
    <p:sldId id="258" r:id="rId5"/>
    <p:sldId id="274" r:id="rId6"/>
    <p:sldId id="277" r:id="rId7"/>
    <p:sldId id="278" r:id="rId8"/>
    <p:sldId id="279" r:id="rId9"/>
    <p:sldId id="280" r:id="rId10"/>
    <p:sldId id="281" r:id="rId11"/>
    <p:sldId id="282" r:id="rId12"/>
  </p:sldIdLst>
  <p:sldSz cx="9144000" cy="6858000" type="screen4x3"/>
  <p:notesSz cx="6735763" cy="9866313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Sophie De Coninck" initials="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800000"/>
    <a:srgbClr val="006699"/>
    <a:srgbClr val="FFFF66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2473" autoAdjust="0"/>
  </p:normalViewPr>
  <p:slideViewPr>
    <p:cSldViewPr>
      <p:cViewPr varScale="1">
        <p:scale>
          <a:sx n="63" d="100"/>
          <a:sy n="63" d="100"/>
        </p:scale>
        <p:origin x="-1512" y="-114"/>
      </p:cViewPr>
      <p:guideLst>
        <p:guide orient="horz" pos="384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>
        <p:scale>
          <a:sx n="100" d="100"/>
          <a:sy n="100" d="100"/>
        </p:scale>
        <p:origin x="-1848" y="600"/>
      </p:cViewPr>
      <p:guideLst>
        <p:guide orient="horz" pos="3107"/>
        <p:guide pos="2121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14763" y="0"/>
            <a:ext cx="2919412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C02B74B6-939E-402B-80F3-2AA3A1FB8FE7}" type="datetimeFigureOut">
              <a:rPr lang="en-GB"/>
              <a:pPr>
                <a:defRPr/>
              </a:pPr>
              <a:t>04/10/2012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01700" y="739775"/>
            <a:ext cx="493236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GB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3100" y="4686300"/>
            <a:ext cx="5389563" cy="44402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GB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71013"/>
            <a:ext cx="2919413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14763" y="9371013"/>
            <a:ext cx="2919412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42A75D0F-FE6C-46C7-9246-32939137BB6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356759306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fr-FR" smtClean="0"/>
          </a:p>
        </p:txBody>
      </p:sp>
      <p:sp>
        <p:nvSpPr>
          <p:cNvPr id="1638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8558C936-1990-4C80-8934-DEC0ABA28457}" type="slidenum">
              <a:rPr lang="en-GB" smtClean="0"/>
              <a:pPr/>
              <a:t>1</a:t>
            </a:fld>
            <a:endParaRPr lang="en-GB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u="sng" dirty="0" smtClean="0"/>
          </a:p>
        </p:txBody>
      </p:sp>
      <p:sp>
        <p:nvSpPr>
          <p:cNvPr id="1843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D2364D67-14AD-47E9-994C-7BAD96CF3D5D}" type="slidenum">
              <a:rPr lang="en-GB" smtClean="0"/>
              <a:pPr/>
              <a:t>2</a:t>
            </a:fld>
            <a:endParaRPr lang="en-GB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u="sng" dirty="0" smtClean="0"/>
          </a:p>
        </p:txBody>
      </p:sp>
      <p:sp>
        <p:nvSpPr>
          <p:cNvPr id="1843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D2364D67-14AD-47E9-994C-7BAD96CF3D5D}" type="slidenum">
              <a:rPr lang="en-GB" smtClean="0"/>
              <a:pPr/>
              <a:t>3</a:t>
            </a:fld>
            <a:endParaRPr lang="en-GB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u="sng" dirty="0" smtClean="0"/>
          </a:p>
        </p:txBody>
      </p:sp>
      <p:sp>
        <p:nvSpPr>
          <p:cNvPr id="1843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D2364D67-14AD-47E9-994C-7BAD96CF3D5D}" type="slidenum">
              <a:rPr lang="en-GB" smtClean="0"/>
              <a:pPr/>
              <a:t>4</a:t>
            </a:fld>
            <a:endParaRPr lang="en-GB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u="sng" dirty="0" smtClean="0"/>
          </a:p>
        </p:txBody>
      </p:sp>
      <p:sp>
        <p:nvSpPr>
          <p:cNvPr id="1843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D2364D67-14AD-47E9-994C-7BAD96CF3D5D}" type="slidenum">
              <a:rPr lang="en-GB" smtClean="0"/>
              <a:pPr/>
              <a:t>5</a:t>
            </a:fld>
            <a:endParaRPr lang="en-GB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u="sng" dirty="0" smtClean="0"/>
          </a:p>
        </p:txBody>
      </p:sp>
      <p:sp>
        <p:nvSpPr>
          <p:cNvPr id="1843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D2364D67-14AD-47E9-994C-7BAD96CF3D5D}" type="slidenum">
              <a:rPr lang="en-GB" smtClean="0"/>
              <a:pPr/>
              <a:t>6</a:t>
            </a:fld>
            <a:endParaRPr lang="en-GB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u="sng" dirty="0" smtClean="0"/>
          </a:p>
        </p:txBody>
      </p:sp>
      <p:sp>
        <p:nvSpPr>
          <p:cNvPr id="1843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D2364D67-14AD-47E9-994C-7BAD96CF3D5D}" type="slidenum">
              <a:rPr lang="en-GB" smtClean="0"/>
              <a:pPr/>
              <a:t>7</a:t>
            </a:fld>
            <a:endParaRPr lang="en-GB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u="sng" dirty="0" smtClean="0"/>
          </a:p>
        </p:txBody>
      </p:sp>
      <p:sp>
        <p:nvSpPr>
          <p:cNvPr id="1843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D2364D67-14AD-47E9-994C-7BAD96CF3D5D}" type="slidenum">
              <a:rPr lang="en-GB" smtClean="0"/>
              <a:pPr/>
              <a:t>8</a:t>
            </a:fld>
            <a:endParaRPr lang="en-GB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7"/>
          <p:cNvSpPr>
            <a:spLocks/>
          </p:cNvSpPr>
          <p:nvPr/>
        </p:nvSpPr>
        <p:spPr bwMode="auto">
          <a:xfrm>
            <a:off x="0" y="3733800"/>
            <a:ext cx="9144000" cy="2536825"/>
          </a:xfrm>
          <a:custGeom>
            <a:avLst/>
            <a:gdLst/>
            <a:ahLst/>
            <a:cxnLst>
              <a:cxn ang="0">
                <a:pos x="2880" y="799"/>
              </a:cxn>
              <a:cxn ang="0">
                <a:pos x="1442" y="406"/>
              </a:cxn>
              <a:cxn ang="0">
                <a:pos x="0" y="440"/>
              </a:cxn>
              <a:cxn ang="0">
                <a:pos x="0" y="0"/>
              </a:cxn>
              <a:cxn ang="0">
                <a:pos x="2880" y="0"/>
              </a:cxn>
              <a:cxn ang="0">
                <a:pos x="2880" y="799"/>
              </a:cxn>
            </a:cxnLst>
            <a:rect l="0" t="0" r="r" b="b"/>
            <a:pathLst>
              <a:path w="2880" h="799">
                <a:moveTo>
                  <a:pt x="2880" y="799"/>
                </a:moveTo>
                <a:cubicBezTo>
                  <a:pt x="2880" y="799"/>
                  <a:pt x="2460" y="484"/>
                  <a:pt x="1442" y="406"/>
                </a:cubicBezTo>
                <a:cubicBezTo>
                  <a:pt x="423" y="327"/>
                  <a:pt x="0" y="440"/>
                  <a:pt x="0" y="440"/>
                </a:cubicBezTo>
                <a:cubicBezTo>
                  <a:pt x="0" y="0"/>
                  <a:pt x="0" y="0"/>
                  <a:pt x="0" y="0"/>
                </a:cubicBezTo>
                <a:cubicBezTo>
                  <a:pt x="2880" y="0"/>
                  <a:pt x="2880" y="0"/>
                  <a:pt x="2880" y="0"/>
                </a:cubicBezTo>
                <a:lnTo>
                  <a:pt x="2880" y="799"/>
                </a:lnTo>
                <a:close/>
              </a:path>
            </a:pathLst>
          </a:custGeom>
          <a:solidFill>
            <a:schemeClr val="folHlink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grpSp>
        <p:nvGrpSpPr>
          <p:cNvPr id="5" name="Group 24"/>
          <p:cNvGrpSpPr>
            <a:grpSpLocks/>
          </p:cNvGrpSpPr>
          <p:nvPr/>
        </p:nvGrpSpPr>
        <p:grpSpPr bwMode="auto">
          <a:xfrm>
            <a:off x="0" y="0"/>
            <a:ext cx="9144000" cy="6118225"/>
            <a:chOff x="0" y="0"/>
            <a:chExt cx="5760" cy="3854"/>
          </a:xfrm>
        </p:grpSpPr>
        <p:sp>
          <p:nvSpPr>
            <p:cNvPr id="6" name="Freeform 8"/>
            <p:cNvSpPr>
              <a:spLocks/>
            </p:cNvSpPr>
            <p:nvPr/>
          </p:nvSpPr>
          <p:spPr bwMode="auto">
            <a:xfrm>
              <a:off x="0" y="2352"/>
              <a:ext cx="5760" cy="1502"/>
            </a:xfrm>
            <a:custGeom>
              <a:avLst/>
              <a:gdLst/>
              <a:ahLst/>
              <a:cxnLst>
                <a:cxn ang="0">
                  <a:pos x="5766" y="1502"/>
                </a:cxn>
                <a:cxn ang="0">
                  <a:pos x="2887" y="748"/>
                </a:cxn>
                <a:cxn ang="0">
                  <a:pos x="0" y="848"/>
                </a:cxn>
                <a:cxn ang="0">
                  <a:pos x="0" y="0"/>
                </a:cxn>
                <a:cxn ang="0">
                  <a:pos x="5766" y="0"/>
                </a:cxn>
                <a:cxn ang="0">
                  <a:pos x="5766" y="1502"/>
                </a:cxn>
              </a:cxnLst>
              <a:rect l="0" t="0" r="r" b="b"/>
              <a:pathLst>
                <a:path w="5766" h="1502">
                  <a:moveTo>
                    <a:pt x="5766" y="1502"/>
                  </a:moveTo>
                  <a:cubicBezTo>
                    <a:pt x="5766" y="1502"/>
                    <a:pt x="4765" y="856"/>
                    <a:pt x="2887" y="748"/>
                  </a:cubicBezTo>
                  <a:cubicBezTo>
                    <a:pt x="1007" y="638"/>
                    <a:pt x="0" y="848"/>
                    <a:pt x="0" y="848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5766" y="0"/>
                    <a:pt x="5766" y="0"/>
                  </a:cubicBezTo>
                  <a:cubicBezTo>
                    <a:pt x="5766" y="751"/>
                    <a:pt x="5766" y="1502"/>
                    <a:pt x="5766" y="1502"/>
                  </a:cubicBezTo>
                  <a:close/>
                </a:path>
              </a:pathLst>
            </a:cu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66667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0"/>
              <a:ext cx="5760" cy="2352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</p:grpSp>
      <p:grpSp>
        <p:nvGrpSpPr>
          <p:cNvPr id="8" name="Group 14"/>
          <p:cNvGrpSpPr>
            <a:grpSpLocks/>
          </p:cNvGrpSpPr>
          <p:nvPr/>
        </p:nvGrpSpPr>
        <p:grpSpPr bwMode="auto">
          <a:xfrm flipV="1">
            <a:off x="0" y="0"/>
            <a:ext cx="9147175" cy="2057400"/>
            <a:chOff x="0" y="3321"/>
            <a:chExt cx="5762" cy="999"/>
          </a:xfrm>
        </p:grpSpPr>
        <p:sp>
          <p:nvSpPr>
            <p:cNvPr id="9" name="Freeform 15"/>
            <p:cNvSpPr>
              <a:spLocks/>
            </p:cNvSpPr>
            <p:nvPr/>
          </p:nvSpPr>
          <p:spPr bwMode="auto">
            <a:xfrm>
              <a:off x="519" y="3492"/>
              <a:ext cx="5241" cy="828"/>
            </a:xfrm>
            <a:custGeom>
              <a:avLst/>
              <a:gdLst/>
              <a:ahLst/>
              <a:cxnLst>
                <a:cxn ang="0">
                  <a:pos x="2419" y="216"/>
                </a:cxn>
                <a:cxn ang="0">
                  <a:pos x="0" y="378"/>
                </a:cxn>
              </a:cxnLst>
              <a:rect l="0" t="0" r="r" b="b"/>
              <a:pathLst>
                <a:path w="2419" h="378">
                  <a:moveTo>
                    <a:pt x="2419" y="216"/>
                  </a:moveTo>
                  <a:cubicBezTo>
                    <a:pt x="2419" y="216"/>
                    <a:pt x="1051" y="0"/>
                    <a:pt x="0" y="378"/>
                  </a:cubicBezTo>
                </a:path>
              </a:pathLst>
            </a:custGeom>
            <a:noFill/>
            <a:ln w="12700" cap="flat">
              <a:solidFill>
                <a:schemeClr val="bg1"/>
              </a:solidFill>
              <a:prstDash val="solid"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" name="Freeform 16"/>
            <p:cNvSpPr>
              <a:spLocks/>
            </p:cNvSpPr>
            <p:nvPr/>
          </p:nvSpPr>
          <p:spPr bwMode="auto">
            <a:xfrm>
              <a:off x="0" y="3321"/>
              <a:ext cx="5762" cy="992"/>
            </a:xfrm>
            <a:custGeom>
              <a:avLst/>
              <a:gdLst/>
              <a:ahLst/>
              <a:cxnLst>
                <a:cxn ang="0">
                  <a:pos x="2665" y="334"/>
                </a:cxn>
                <a:cxn ang="0">
                  <a:pos x="0" y="454"/>
                </a:cxn>
              </a:cxnLst>
              <a:rect l="0" t="0" r="r" b="b"/>
              <a:pathLst>
                <a:path w="2665" h="454">
                  <a:moveTo>
                    <a:pt x="2665" y="334"/>
                  </a:moveTo>
                  <a:cubicBezTo>
                    <a:pt x="2665" y="334"/>
                    <a:pt x="1093" y="0"/>
                    <a:pt x="0" y="454"/>
                  </a:cubicBezTo>
                </a:path>
              </a:pathLst>
            </a:custGeom>
            <a:noFill/>
            <a:ln w="12700" cap="flat">
              <a:solidFill>
                <a:schemeClr val="bg1"/>
              </a:solidFill>
              <a:prstDash val="solid"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13" name="Line 23"/>
          <p:cNvSpPr>
            <a:spLocks noChangeShapeType="1"/>
          </p:cNvSpPr>
          <p:nvPr/>
        </p:nvSpPr>
        <p:spPr bwMode="auto">
          <a:xfrm flipH="1">
            <a:off x="0" y="6477000"/>
            <a:ext cx="914400" cy="0"/>
          </a:xfrm>
          <a:prstGeom prst="line">
            <a:avLst/>
          </a:prstGeom>
          <a:noFill/>
          <a:ln w="9525">
            <a:solidFill>
              <a:schemeClr val="accent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5875" y="1143000"/>
            <a:ext cx="6384925" cy="2286000"/>
          </a:xfrm>
        </p:spPr>
        <p:txBody>
          <a:bodyPr anchor="b"/>
          <a:lstStyle>
            <a:lvl1pPr algn="r">
              <a:defRPr sz="2800" b="0"/>
            </a:lvl1pPr>
          </a:lstStyle>
          <a:p>
            <a:r>
              <a:rPr lang="en-US" dirty="0"/>
              <a:t>Click to edit Master title style</a:t>
            </a:r>
          </a:p>
        </p:txBody>
      </p:sp>
      <p:pic>
        <p:nvPicPr>
          <p:cNvPr id="15" name="Picture 2" descr="C:\Users\catherine\Pictures\GCCA\GCCA_Logo for dark background.pn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960255" y="0"/>
            <a:ext cx="1183745" cy="938706"/>
          </a:xfrm>
          <a:prstGeom prst="rect">
            <a:avLst/>
          </a:prstGeom>
          <a:noFill/>
        </p:spPr>
      </p:pic>
      <p:sp>
        <p:nvSpPr>
          <p:cNvPr id="14" name="Rectangle 3"/>
          <p:cNvSpPr txBox="1">
            <a:spLocks noChangeArrowheads="1"/>
          </p:cNvSpPr>
          <p:nvPr userDrawn="1"/>
        </p:nvSpPr>
        <p:spPr>
          <a:xfrm>
            <a:off x="2971800" y="152400"/>
            <a:ext cx="4876801" cy="685800"/>
          </a:xfrm>
          <a:prstGeom prst="rect">
            <a:avLst/>
          </a:prstGeom>
        </p:spPr>
        <p:txBody>
          <a:bodyPr anchor="b"/>
          <a:lstStyle>
            <a:lvl1pPr marL="0" indent="0">
              <a:buFontTx/>
              <a:buNone/>
              <a:defRPr sz="1400" baseline="0">
                <a:solidFill>
                  <a:schemeClr val="bg1"/>
                </a:solidFill>
              </a:defRPr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Innovative and effective approaches to climate change: Experiences from the Global Climate Change Alliance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Brussels 12</a:t>
            </a:r>
            <a:r>
              <a:rPr kumimoji="0" lang="en-US" sz="1400" b="0" i="0" u="none" strike="noStrike" kern="0" cap="none" spc="0" normalizeH="0" baseline="3000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</a:t>
            </a:r>
            <a:r>
              <a:rPr kumimoji="0" lang="en-US" sz="14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-14</a:t>
            </a:r>
            <a:r>
              <a:rPr kumimoji="0" lang="en-US" sz="1400" b="0" i="0" u="none" strike="noStrike" kern="0" cap="none" spc="0" normalizeH="0" baseline="3000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</a:t>
            </a:r>
            <a:r>
              <a:rPr kumimoji="0" lang="en-US" sz="14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September 2012</a:t>
            </a:r>
            <a:endParaRPr kumimoji="0" lang="en-US" sz="1400" b="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17" name="Picture 1" descr="C:\Users\catherine\Pictures\European Commission\logo_ce-en-rvb-lr_2012-01.jpg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26"/>
            <a:ext cx="1655318" cy="1151255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AFDFB4-6AE2-48EA-9FE6-594F656D256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0"/>
            <a:ext cx="2133600" cy="6553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0"/>
            <a:ext cx="6248400" cy="6553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752E2F-B3E1-4782-BC46-DD5184AA826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534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752600"/>
            <a:ext cx="4191000" cy="4800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00600" y="1752600"/>
            <a:ext cx="4191000" cy="4800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111023-1DD5-4454-B9C5-68FCAA66E68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400"/>
            </a:lvl1pPr>
            <a:lvl2pPr>
              <a:defRPr sz="2200"/>
            </a:lvl2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B83CC7-E959-4ED5-AE49-2C276D17BE4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3CF18A-AA0D-448D-97A9-EDF1DD56140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52600"/>
            <a:ext cx="4191000" cy="4800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00600" y="1752600"/>
            <a:ext cx="4191000" cy="4800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D61C06-4793-438E-B2E5-444734C26CB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7F5F06-A079-40B1-844B-684ADB10425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1"/>
          </p:nvPr>
        </p:nvSpPr>
        <p:spPr>
          <a:xfrm>
            <a:off x="3733800" y="6613525"/>
            <a:ext cx="2133600" cy="168275"/>
          </a:xfrm>
        </p:spPr>
        <p:txBody>
          <a:bodyPr/>
          <a:lstStyle>
            <a:lvl1pPr algn="ctr"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809740-9BEE-44B8-8017-DC8166D319F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5462E3-69EB-4298-A8DC-AE72FE7B61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DD31DC-7154-41DC-933A-99951140EC6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0"/>
          <p:cNvGrpSpPr>
            <a:grpSpLocks/>
          </p:cNvGrpSpPr>
          <p:nvPr/>
        </p:nvGrpSpPr>
        <p:grpSpPr bwMode="auto">
          <a:xfrm>
            <a:off x="0" y="5791200"/>
            <a:ext cx="9147175" cy="1066800"/>
            <a:chOff x="0" y="3321"/>
            <a:chExt cx="5762" cy="999"/>
          </a:xfrm>
        </p:grpSpPr>
        <p:sp>
          <p:nvSpPr>
            <p:cNvPr id="1042" name="Freeform 18"/>
            <p:cNvSpPr>
              <a:spLocks/>
            </p:cNvSpPr>
            <p:nvPr/>
          </p:nvSpPr>
          <p:spPr bwMode="auto">
            <a:xfrm>
              <a:off x="519" y="3492"/>
              <a:ext cx="5241" cy="828"/>
            </a:xfrm>
            <a:custGeom>
              <a:avLst/>
              <a:gdLst/>
              <a:ahLst/>
              <a:cxnLst>
                <a:cxn ang="0">
                  <a:pos x="2419" y="216"/>
                </a:cxn>
                <a:cxn ang="0">
                  <a:pos x="0" y="378"/>
                </a:cxn>
              </a:cxnLst>
              <a:rect l="0" t="0" r="r" b="b"/>
              <a:pathLst>
                <a:path w="2419" h="378">
                  <a:moveTo>
                    <a:pt x="2419" y="216"/>
                  </a:moveTo>
                  <a:cubicBezTo>
                    <a:pt x="2419" y="216"/>
                    <a:pt x="1051" y="0"/>
                    <a:pt x="0" y="378"/>
                  </a:cubicBezTo>
                </a:path>
              </a:pathLst>
            </a:custGeom>
            <a:noFill/>
            <a:ln w="12700" cap="flat">
              <a:solidFill>
                <a:schemeClr val="bg2"/>
              </a:solidFill>
              <a:prstDash val="solid"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43" name="Freeform 19"/>
            <p:cNvSpPr>
              <a:spLocks/>
            </p:cNvSpPr>
            <p:nvPr/>
          </p:nvSpPr>
          <p:spPr bwMode="auto">
            <a:xfrm>
              <a:off x="0" y="3321"/>
              <a:ext cx="5762" cy="992"/>
            </a:xfrm>
            <a:custGeom>
              <a:avLst/>
              <a:gdLst/>
              <a:ahLst/>
              <a:cxnLst>
                <a:cxn ang="0">
                  <a:pos x="2665" y="334"/>
                </a:cxn>
                <a:cxn ang="0">
                  <a:pos x="0" y="454"/>
                </a:cxn>
              </a:cxnLst>
              <a:rect l="0" t="0" r="r" b="b"/>
              <a:pathLst>
                <a:path w="2665" h="454">
                  <a:moveTo>
                    <a:pt x="2665" y="334"/>
                  </a:moveTo>
                  <a:cubicBezTo>
                    <a:pt x="2665" y="334"/>
                    <a:pt x="1093" y="0"/>
                    <a:pt x="0" y="454"/>
                  </a:cubicBezTo>
                </a:path>
              </a:pathLst>
            </a:custGeom>
            <a:noFill/>
            <a:ln w="12700" cap="flat">
              <a:solidFill>
                <a:schemeClr val="bg2"/>
              </a:solidFill>
              <a:prstDash val="solid"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1031" name="Freeform 7"/>
          <p:cNvSpPr>
            <a:spLocks/>
          </p:cNvSpPr>
          <p:nvPr/>
        </p:nvSpPr>
        <p:spPr bwMode="auto">
          <a:xfrm>
            <a:off x="0" y="-4763"/>
            <a:ext cx="9144000" cy="2536826"/>
          </a:xfrm>
          <a:custGeom>
            <a:avLst/>
            <a:gdLst/>
            <a:ahLst/>
            <a:cxnLst>
              <a:cxn ang="0">
                <a:pos x="2880" y="799"/>
              </a:cxn>
              <a:cxn ang="0">
                <a:pos x="1442" y="406"/>
              </a:cxn>
              <a:cxn ang="0">
                <a:pos x="0" y="440"/>
              </a:cxn>
              <a:cxn ang="0">
                <a:pos x="0" y="0"/>
              </a:cxn>
              <a:cxn ang="0">
                <a:pos x="2880" y="0"/>
              </a:cxn>
              <a:cxn ang="0">
                <a:pos x="2880" y="799"/>
              </a:cxn>
            </a:cxnLst>
            <a:rect l="0" t="0" r="r" b="b"/>
            <a:pathLst>
              <a:path w="2880" h="799">
                <a:moveTo>
                  <a:pt x="2880" y="799"/>
                </a:moveTo>
                <a:cubicBezTo>
                  <a:pt x="2880" y="799"/>
                  <a:pt x="2460" y="484"/>
                  <a:pt x="1442" y="406"/>
                </a:cubicBezTo>
                <a:cubicBezTo>
                  <a:pt x="423" y="327"/>
                  <a:pt x="0" y="440"/>
                  <a:pt x="0" y="440"/>
                </a:cubicBezTo>
                <a:cubicBezTo>
                  <a:pt x="0" y="0"/>
                  <a:pt x="0" y="0"/>
                  <a:pt x="0" y="0"/>
                </a:cubicBezTo>
                <a:cubicBezTo>
                  <a:pt x="2880" y="0"/>
                  <a:pt x="2880" y="0"/>
                  <a:pt x="2880" y="0"/>
                </a:cubicBezTo>
                <a:lnTo>
                  <a:pt x="2880" y="799"/>
                </a:lnTo>
                <a:close/>
              </a:path>
            </a:pathLst>
          </a:custGeom>
          <a:solidFill>
            <a:schemeClr val="folHlink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32" name="Freeform 8"/>
          <p:cNvSpPr>
            <a:spLocks/>
          </p:cNvSpPr>
          <p:nvPr/>
        </p:nvSpPr>
        <p:spPr bwMode="auto">
          <a:xfrm>
            <a:off x="0" y="-4763"/>
            <a:ext cx="9144000" cy="2384426"/>
          </a:xfrm>
          <a:custGeom>
            <a:avLst/>
            <a:gdLst/>
            <a:ahLst/>
            <a:cxnLst>
              <a:cxn ang="0">
                <a:pos x="2880" y="751"/>
              </a:cxn>
              <a:cxn ang="0">
                <a:pos x="1442" y="374"/>
              </a:cxn>
              <a:cxn ang="0">
                <a:pos x="0" y="424"/>
              </a:cxn>
              <a:cxn ang="0">
                <a:pos x="0" y="0"/>
              </a:cxn>
              <a:cxn ang="0">
                <a:pos x="2880" y="0"/>
              </a:cxn>
              <a:cxn ang="0">
                <a:pos x="2880" y="751"/>
              </a:cxn>
            </a:cxnLst>
            <a:rect l="0" t="0" r="r" b="b"/>
            <a:pathLst>
              <a:path w="2880" h="751">
                <a:moveTo>
                  <a:pt x="2880" y="751"/>
                </a:moveTo>
                <a:cubicBezTo>
                  <a:pt x="2880" y="751"/>
                  <a:pt x="2380" y="428"/>
                  <a:pt x="1442" y="374"/>
                </a:cubicBezTo>
                <a:cubicBezTo>
                  <a:pt x="503" y="319"/>
                  <a:pt x="0" y="424"/>
                  <a:pt x="0" y="424"/>
                </a:cubicBezTo>
                <a:cubicBezTo>
                  <a:pt x="0" y="0"/>
                  <a:pt x="0" y="0"/>
                  <a:pt x="0" y="0"/>
                </a:cubicBezTo>
                <a:cubicBezTo>
                  <a:pt x="2880" y="0"/>
                  <a:pt x="2880" y="0"/>
                  <a:pt x="2880" y="0"/>
                </a:cubicBezTo>
                <a:lnTo>
                  <a:pt x="2880" y="751"/>
                </a:lnTo>
                <a:close/>
              </a:path>
            </a:pathLst>
          </a:custGeom>
          <a:gradFill rotWithShape="1">
            <a:gsLst>
              <a:gs pos="0">
                <a:schemeClr val="accent1"/>
              </a:gs>
              <a:gs pos="100000">
                <a:schemeClr val="accent1">
                  <a:gamma/>
                  <a:shade val="66667"/>
                  <a:invGamma/>
                </a:schemeClr>
              </a:gs>
            </a:gsLst>
            <a:lin ang="540000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29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0"/>
            <a:ext cx="8534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1030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752600"/>
            <a:ext cx="8534400" cy="480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613525"/>
            <a:ext cx="2133600" cy="16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276600" y="6613525"/>
            <a:ext cx="2895600" cy="16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858000" y="6613525"/>
            <a:ext cx="2133600" cy="16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E490ECEF-CE31-4BCE-8F6F-92396688A01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1034" name="Picture 2" descr="S:\1 International Development BU\1.3 CONTRACTS\0. Cluster Africa\47501464 - GCCA Climate change\5 Award\9 Communication\00 Logos\GCCA-logo-(3).png"/>
          <p:cNvPicPr>
            <a:picLocks noChangeAspect="1" noChangeArrowheads="1"/>
          </p:cNvPicPr>
          <p:nvPr userDrawn="1"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7467600" y="152400"/>
            <a:ext cx="1535113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0" r:id="rId3"/>
    <p:sldLayoutId id="2147483659" r:id="rId4"/>
    <p:sldLayoutId id="2147483658" r:id="rId5"/>
    <p:sldLayoutId id="2147483663" r:id="rId6"/>
    <p:sldLayoutId id="2147483657" r:id="rId7"/>
    <p:sldLayoutId id="2147483656" r:id="rId8"/>
    <p:sldLayoutId id="2147483655" r:id="rId9"/>
    <p:sldLayoutId id="2147483654" r:id="rId10"/>
    <p:sldLayoutId id="2147483653" r:id="rId11"/>
    <p:sldLayoutId id="2147483652" r:id="rId12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9pPr>
    </p:titleStyle>
    <p:bodyStyle>
      <a:lvl1pPr marL="2286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6286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</a:defRPr>
      </a:lvl2pPr>
      <a:lvl3pPr marL="10287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3pPr>
      <a:lvl4pPr marL="1428750" indent="-228600" algn="l" rtl="0" eaLnBrk="0" fontAlgn="base" hangingPunct="0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4pPr>
      <a:lvl5pPr marL="1714500" indent="-17145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5pPr>
      <a:lvl6pPr marL="2171700" indent="-17145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6pPr>
      <a:lvl7pPr marL="2628900" indent="-17145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7pPr>
      <a:lvl8pPr marL="3086100" indent="-17145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8pPr>
      <a:lvl9pPr marL="3543300" indent="-17145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73075" y="1905000"/>
            <a:ext cx="7070725" cy="2819400"/>
          </a:xfrm>
        </p:spPr>
        <p:txBody>
          <a:bodyPr/>
          <a:lstStyle/>
          <a:p>
            <a:pPr eaLnBrk="1" hangingPunct="1">
              <a:lnSpc>
                <a:spcPct val="150000"/>
              </a:lnSpc>
            </a:pPr>
            <a:r>
              <a:rPr lang="en-GB" sz="2000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Arial Black" pitchFamily="34" charset="0"/>
              </a:rPr>
              <a:t>Summary of main outcomes of discussions </a:t>
            </a:r>
            <a:br>
              <a:rPr lang="en-GB" sz="2000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Arial Black" pitchFamily="34" charset="0"/>
              </a:rPr>
            </a:br>
            <a:r>
              <a:rPr lang="en-GB" sz="2000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Arial Black" pitchFamily="34" charset="0"/>
              </a:rPr>
              <a:t>in the « Disaster risk reduction – Coastal zone management » groups</a:t>
            </a:r>
            <a:br>
              <a:rPr lang="en-GB" sz="2000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Arial Black" pitchFamily="34" charset="0"/>
              </a:rPr>
            </a:br>
            <a:r>
              <a:rPr lang="en-GB" sz="2000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Arial Black" pitchFamily="34" charset="0"/>
              </a:rPr>
              <a:t/>
            </a:r>
            <a:br>
              <a:rPr lang="en-GB" sz="2000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Arial Black" pitchFamily="34" charset="0"/>
              </a:rPr>
            </a:br>
            <a:endParaRPr lang="en-GB" sz="1800" b="1" dirty="0" smtClean="0"/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533400" y="5962650"/>
            <a:ext cx="8077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 anchor="b"/>
          <a:lstStyle/>
          <a:p>
            <a:pPr>
              <a:spcBef>
                <a:spcPct val="20000"/>
              </a:spcBef>
              <a:defRPr/>
            </a:pPr>
            <a:r>
              <a:rPr lang="en-GB" sz="1200" kern="0" dirty="0" smtClean="0">
                <a:solidFill>
                  <a:schemeClr val="accent1">
                    <a:lumMod val="75000"/>
                  </a:schemeClr>
                </a:solidFill>
                <a:latin typeface="+mn-lt"/>
              </a:rPr>
              <a:t>Session 23, day 2, 13 September 2012</a:t>
            </a:r>
            <a:endParaRPr lang="en-GB" sz="1200" kern="0" dirty="0">
              <a:solidFill>
                <a:schemeClr val="accent1">
                  <a:lumMod val="75000"/>
                </a:schemeClr>
              </a:solidFill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GB" dirty="0" smtClean="0"/>
              <a:t>Challenges and responses common </a:t>
            </a:r>
            <a:br>
              <a:rPr lang="en-GB" dirty="0" smtClean="0"/>
            </a:br>
            <a:r>
              <a:rPr lang="en-GB" dirty="0" smtClean="0"/>
              <a:t>to </a:t>
            </a:r>
            <a:r>
              <a:rPr lang="en-GB" sz="3000" dirty="0" smtClean="0"/>
              <a:t>CZM and DRR (1)</a:t>
            </a:r>
            <a:endParaRPr lang="en-GB" sz="3000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457200" y="1752600"/>
          <a:ext cx="8229600" cy="4211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90800"/>
                <a:gridCol w="5638800"/>
              </a:tblGrid>
              <a:tr h="370840">
                <a:tc>
                  <a:txBody>
                    <a:bodyPr/>
                    <a:lstStyle/>
                    <a:p>
                      <a:r>
                        <a:rPr lang="en-GB" noProof="0" dirty="0" smtClean="0"/>
                        <a:t>Challenges</a:t>
                      </a:r>
                      <a:endParaRPr lang="en-GB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noProof="0" smtClean="0"/>
                        <a:t>Responses / Success factors</a:t>
                      </a:r>
                      <a:endParaRPr lang="en-GB" noProof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noProof="0" dirty="0" smtClean="0"/>
                        <a:t>Complex and often ineffective coordination</a:t>
                      </a:r>
                      <a:r>
                        <a:rPr lang="en-GB" baseline="0" noProof="0" dirty="0" smtClean="0"/>
                        <a:t> mechanisms due to the large number of stakeholders to be involved</a:t>
                      </a:r>
                      <a:endParaRPr lang="en-GB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82563" indent="-182563">
                        <a:buFont typeface="Wingdings" pitchFamily="2" charset="2"/>
                        <a:buChar char="§"/>
                      </a:pPr>
                      <a:r>
                        <a:rPr lang="en-GB" noProof="0" dirty="0" smtClean="0"/>
                        <a:t>Establish coordination</a:t>
                      </a:r>
                      <a:r>
                        <a:rPr lang="en-GB" baseline="0" noProof="0" dirty="0" smtClean="0"/>
                        <a:t> mechanisms with a clear leadership, while ensuring that the leading organisation has the resources and influence required to effectively play its role</a:t>
                      </a:r>
                    </a:p>
                    <a:p>
                      <a:pPr marL="182563" indent="-182563">
                        <a:buFont typeface="Wingdings" pitchFamily="2" charset="2"/>
                        <a:buChar char="§"/>
                      </a:pPr>
                      <a:r>
                        <a:rPr lang="en-NZ" dirty="0" smtClean="0"/>
                        <a:t>GCCA programme staff to play a more proactive role in facilitating coordination among donors and institutions</a:t>
                      </a:r>
                      <a:endParaRPr lang="en-GB" baseline="0" noProof="0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noProof="0" dirty="0" smtClean="0"/>
                        <a:t>Institutional reforms may</a:t>
                      </a:r>
                      <a:r>
                        <a:rPr lang="en-GB" baseline="0" noProof="0" dirty="0" smtClean="0"/>
                        <a:t> not be sustainable</a:t>
                      </a:r>
                      <a:endParaRPr lang="en-GB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82563" indent="-182563">
                        <a:buFont typeface="Wingdings" pitchFamily="2" charset="2"/>
                        <a:buChar char="§"/>
                      </a:pPr>
                      <a:r>
                        <a:rPr lang="en-GB" baseline="0" noProof="0" dirty="0" smtClean="0"/>
                        <a:t>Avoid the kind of </a:t>
                      </a:r>
                      <a:r>
                        <a:rPr lang="en-NZ" dirty="0" smtClean="0"/>
                        <a:t>reforms that overburden agencies with added responsibilities without providing commensurate resources</a:t>
                      </a:r>
                      <a:endParaRPr lang="en-GB" baseline="0" noProof="0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noProof="0" dirty="0" smtClean="0"/>
                        <a:t>Need</a:t>
                      </a:r>
                      <a:r>
                        <a:rPr lang="en-GB" baseline="0" noProof="0" dirty="0" smtClean="0"/>
                        <a:t> for coordination between CZM, DRR and CC</a:t>
                      </a:r>
                      <a:endParaRPr lang="en-GB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82563" indent="-182563">
                        <a:buFont typeface="Wingdings" pitchFamily="2" charset="2"/>
                        <a:buChar char="§"/>
                      </a:pPr>
                      <a:r>
                        <a:rPr lang="en-GB" baseline="0" noProof="0" dirty="0" smtClean="0"/>
                        <a:t>Build bridges between them in the context of overarching coordination mechanisms (but in practice this is not easy...)</a:t>
                      </a: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7411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D4DC130-8BAE-4224-B928-87717226E1E1}" type="slidenum">
              <a:rPr lang="en-US" smtClean="0"/>
              <a:pPr/>
              <a:t>2</a:t>
            </a:fld>
            <a:endParaRPr lang="en-US" smtClean="0"/>
          </a:p>
        </p:txBody>
      </p:sp>
    </p:spTree>
    <p:extLst>
      <p:ext uri="{BB962C8B-B14F-4D97-AF65-F5344CB8AC3E}">
        <p14:creationId xmlns="" xmlns:p14="http://schemas.microsoft.com/office/powerpoint/2010/main" val="7708020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GB" dirty="0" smtClean="0"/>
              <a:t>Challenges and responses common </a:t>
            </a:r>
            <a:br>
              <a:rPr lang="en-GB" dirty="0" smtClean="0"/>
            </a:br>
            <a:r>
              <a:rPr lang="en-GB" dirty="0" smtClean="0"/>
              <a:t>to </a:t>
            </a:r>
            <a:r>
              <a:rPr lang="en-GB" sz="3000" dirty="0" smtClean="0"/>
              <a:t>CZM and DRR (2)</a:t>
            </a:r>
            <a:endParaRPr lang="en-GB" sz="3000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457200" y="1676400"/>
          <a:ext cx="8229600" cy="4668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90800"/>
                <a:gridCol w="5638800"/>
              </a:tblGrid>
              <a:tr h="370840">
                <a:tc>
                  <a:txBody>
                    <a:bodyPr/>
                    <a:lstStyle/>
                    <a:p>
                      <a:r>
                        <a:rPr lang="en-GB" noProof="0" dirty="0" smtClean="0"/>
                        <a:t>Challenges</a:t>
                      </a:r>
                      <a:endParaRPr lang="en-GB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noProof="0" smtClean="0"/>
                        <a:t>Responses / Success factors</a:t>
                      </a:r>
                      <a:endParaRPr lang="en-GB" noProof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noProof="0" dirty="0" smtClean="0"/>
                        <a:t>Legal framework</a:t>
                      </a:r>
                      <a:r>
                        <a:rPr lang="en-GB" baseline="0" noProof="0" dirty="0" smtClean="0"/>
                        <a:t> not supportive or not enforced</a:t>
                      </a:r>
                      <a:endParaRPr lang="en-GB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82563" indent="-182563">
                        <a:buFont typeface="Wingdings" pitchFamily="2" charset="2"/>
                        <a:buChar char="§"/>
                      </a:pPr>
                      <a:r>
                        <a:rPr lang="en-GB" baseline="0" noProof="0" dirty="0" smtClean="0"/>
                        <a:t>Start by supporting the development of land use plans – and </a:t>
                      </a:r>
                      <a:r>
                        <a:rPr lang="en-GB" baseline="0" noProof="0" dirty="0" smtClean="0"/>
                        <a:t>where </a:t>
                      </a:r>
                      <a:r>
                        <a:rPr lang="en-GB" baseline="0" noProof="0" dirty="0" smtClean="0"/>
                        <a:t>they exist, their </a:t>
                      </a:r>
                      <a:r>
                        <a:rPr lang="en-GB" baseline="0" noProof="0" dirty="0" smtClean="0"/>
                        <a:t>effective enforcement</a:t>
                      </a:r>
                      <a:endParaRPr lang="en-GB" baseline="0" noProof="0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noProof="0" dirty="0" smtClean="0"/>
                        <a:t>CZM and</a:t>
                      </a:r>
                      <a:r>
                        <a:rPr lang="en-GB" baseline="0" noProof="0" dirty="0" smtClean="0"/>
                        <a:t> DRR require large quantities of data as well as specialised skills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82563" indent="-182563">
                        <a:buFont typeface="Wingdings" pitchFamily="2" charset="2"/>
                        <a:buChar char="§"/>
                      </a:pPr>
                      <a:r>
                        <a:rPr lang="en-GB" baseline="0" noProof="0" dirty="0" smtClean="0"/>
                        <a:t>Start by setting up systems to collect and consolidate all the existing data in a single repository – Go for GIS-based solutions allowing to superimpose different types of data in relation to specific </a:t>
                      </a:r>
                      <a:r>
                        <a:rPr lang="en-GB" baseline="0" noProof="0" dirty="0" smtClean="0"/>
                        <a:t>areas</a:t>
                      </a:r>
                    </a:p>
                    <a:p>
                      <a:pPr marL="182563" indent="-182563">
                        <a:buFont typeface="Wingdings" pitchFamily="2" charset="2"/>
                        <a:buChar char="§"/>
                      </a:pPr>
                      <a:r>
                        <a:rPr lang="en-GB" baseline="0" noProof="0" dirty="0" smtClean="0"/>
                        <a:t>Collect baseline data</a:t>
                      </a:r>
                      <a:endParaRPr lang="en-GB" baseline="0" noProof="0" dirty="0" smtClean="0"/>
                    </a:p>
                    <a:p>
                      <a:pPr marL="182563" indent="-182563">
                        <a:buFont typeface="Wingdings" pitchFamily="2" charset="2"/>
                        <a:buChar char="§"/>
                      </a:pPr>
                      <a:r>
                        <a:rPr lang="en-GB" baseline="0" noProof="0" dirty="0" smtClean="0"/>
                        <a:t>Develop collaborative mechanisms / partnerships between national / regional / international experts (public, private, academic, non-state, ...)</a:t>
                      </a:r>
                    </a:p>
                    <a:p>
                      <a:pPr marL="182563" indent="-182563">
                        <a:buFont typeface="Wingdings" pitchFamily="2" charset="2"/>
                        <a:buChar char="§"/>
                      </a:pPr>
                      <a:r>
                        <a:rPr lang="en-GB" baseline="0" noProof="0" dirty="0" smtClean="0"/>
                        <a:t>Use </a:t>
                      </a:r>
                      <a:r>
                        <a:rPr lang="en-GB" baseline="0" noProof="0" dirty="0" err="1" smtClean="0"/>
                        <a:t>MoUs</a:t>
                      </a:r>
                      <a:r>
                        <a:rPr lang="en-GB" baseline="0" noProof="0" dirty="0" smtClean="0"/>
                        <a:t> to support the sharing of data</a:t>
                      </a:r>
                    </a:p>
                    <a:p>
                      <a:pPr marL="182563" indent="-182563">
                        <a:buFont typeface="Wingdings" pitchFamily="2" charset="2"/>
                        <a:buChar char="§"/>
                      </a:pPr>
                      <a:r>
                        <a:rPr lang="en-GB" baseline="0" noProof="0" dirty="0" smtClean="0"/>
                        <a:t>Hire in-country coordinators to facilitate access to local </a:t>
                      </a:r>
                      <a:r>
                        <a:rPr lang="en-GB" baseline="0" noProof="0" dirty="0" smtClean="0"/>
                        <a:t>/ traditional knowledge</a:t>
                      </a:r>
                      <a:endParaRPr lang="en-GB" baseline="0" noProof="0" dirty="0" smtClean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7411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D4DC130-8BAE-4224-B928-87717226E1E1}" type="slidenum">
              <a:rPr lang="en-US" smtClean="0"/>
              <a:pPr/>
              <a:t>3</a:t>
            </a:fld>
            <a:endParaRPr lang="en-US" smtClean="0"/>
          </a:p>
        </p:txBody>
      </p:sp>
    </p:spTree>
    <p:extLst>
      <p:ext uri="{BB962C8B-B14F-4D97-AF65-F5344CB8AC3E}">
        <p14:creationId xmlns="" xmlns:p14="http://schemas.microsoft.com/office/powerpoint/2010/main" val="7708020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GB" dirty="0" smtClean="0"/>
              <a:t>Challenges and responses common </a:t>
            </a:r>
            <a:br>
              <a:rPr lang="en-GB" dirty="0" smtClean="0"/>
            </a:br>
            <a:r>
              <a:rPr lang="en-GB" dirty="0" smtClean="0"/>
              <a:t>to </a:t>
            </a:r>
            <a:r>
              <a:rPr lang="en-GB" sz="3000" dirty="0" smtClean="0"/>
              <a:t>CZM and DRR (3)</a:t>
            </a:r>
            <a:endParaRPr lang="en-GB" sz="3000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457200" y="1793240"/>
          <a:ext cx="8229600" cy="4119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90800"/>
                <a:gridCol w="5638800"/>
              </a:tblGrid>
              <a:tr h="370840">
                <a:tc>
                  <a:txBody>
                    <a:bodyPr/>
                    <a:lstStyle/>
                    <a:p>
                      <a:r>
                        <a:rPr lang="en-GB" noProof="0" dirty="0" smtClean="0"/>
                        <a:t>Challenges</a:t>
                      </a:r>
                      <a:endParaRPr lang="en-GB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noProof="0" smtClean="0"/>
                        <a:t>Responses / Success factors</a:t>
                      </a:r>
                      <a:endParaRPr lang="en-GB" noProof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NZ" dirty="0" smtClean="0"/>
                        <a:t>Limited </a:t>
                      </a:r>
                      <a:r>
                        <a:rPr lang="en-NZ" dirty="0" smtClean="0"/>
                        <a:t>availability</a:t>
                      </a:r>
                      <a:r>
                        <a:rPr lang="en-NZ" baseline="0" dirty="0" smtClean="0"/>
                        <a:t> of </a:t>
                      </a:r>
                      <a:r>
                        <a:rPr lang="en-NZ" dirty="0" smtClean="0"/>
                        <a:t>qualified </a:t>
                      </a:r>
                      <a:r>
                        <a:rPr lang="en-NZ" dirty="0" smtClean="0"/>
                        <a:t>technical staff (e.g. engineers, data management specialists) </a:t>
                      </a:r>
                      <a:endParaRPr lang="en-GB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82563" indent="-182563">
                        <a:buFont typeface="Wingdings" pitchFamily="2" charset="2"/>
                        <a:buChar char="§"/>
                      </a:pPr>
                      <a:r>
                        <a:rPr lang="en-GB" baseline="0" noProof="0" dirty="0" smtClean="0"/>
                        <a:t>Identify and prioritise needs in sector capacity building plan – Mobilise budget according to needs</a:t>
                      </a:r>
                    </a:p>
                    <a:p>
                      <a:pPr marL="182563" indent="-182563">
                        <a:buFont typeface="Wingdings" pitchFamily="2" charset="2"/>
                        <a:buChar char="§"/>
                      </a:pPr>
                      <a:r>
                        <a:rPr lang="en-NZ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Optimise the use of available resources and avoid overlaps (integrated</a:t>
                      </a:r>
                      <a:r>
                        <a:rPr lang="en-NZ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approach =&gt; cost savings)</a:t>
                      </a:r>
                      <a:endParaRPr lang="en-GB" baseline="0" noProof="0" dirty="0" smtClean="0"/>
                    </a:p>
                    <a:p>
                      <a:pPr marL="182563" indent="-182563">
                        <a:buFont typeface="Wingdings" pitchFamily="2" charset="2"/>
                        <a:buChar char="§"/>
                      </a:pPr>
                      <a:r>
                        <a:rPr lang="en-GB" baseline="0" noProof="0" dirty="0" smtClean="0"/>
                        <a:t>Hire TA / external services as needed throughout project duration</a:t>
                      </a:r>
                      <a:endParaRPr lang="en-GB" baseline="0" noProof="0" dirty="0" smtClean="0"/>
                    </a:p>
                    <a:p>
                      <a:pPr marL="182563" indent="-182563">
                        <a:buFont typeface="Wingdings" pitchFamily="2" charset="2"/>
                        <a:buChar char="§"/>
                      </a:pPr>
                      <a:r>
                        <a:rPr lang="en-GB" baseline="0" noProof="0" dirty="0" smtClean="0"/>
                        <a:t>Make sure national expertise </a:t>
                      </a:r>
                      <a:r>
                        <a:rPr lang="en-GB" baseline="0" noProof="0" dirty="0" smtClean="0"/>
                        <a:t>(e.g. local engineers) is </a:t>
                      </a:r>
                      <a:r>
                        <a:rPr lang="en-GB" baseline="0" noProof="0" dirty="0" smtClean="0"/>
                        <a:t>used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noProof="0" dirty="0" smtClean="0"/>
                        <a:t>Stakeholder engagement</a:t>
                      </a:r>
                      <a:r>
                        <a:rPr lang="en-GB" baseline="0" noProof="0" dirty="0" smtClean="0"/>
                        <a:t> essential but not receiving enough attention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82563" indent="-182563">
                        <a:buFont typeface="Wingdings" pitchFamily="2" charset="2"/>
                        <a:buChar char="§"/>
                      </a:pPr>
                      <a:r>
                        <a:rPr lang="en-GB" baseline="0" noProof="0" dirty="0" smtClean="0"/>
                        <a:t>Make more systematic use of stakeholder consultations</a:t>
                      </a:r>
                    </a:p>
                    <a:p>
                      <a:pPr marL="182563" indent="-182563">
                        <a:buFont typeface="Wingdings" pitchFamily="2" charset="2"/>
                        <a:buChar char="§"/>
                      </a:pPr>
                      <a:r>
                        <a:rPr lang="en-GB" baseline="0" noProof="0" dirty="0" smtClean="0"/>
                        <a:t>Engage stakeholders more directly and systematically </a:t>
                      </a:r>
                    </a:p>
                    <a:p>
                      <a:pPr marL="182563" indent="-182563">
                        <a:buFont typeface="Wingdings" pitchFamily="2" charset="2"/>
                        <a:buChar char="§"/>
                      </a:pPr>
                      <a:r>
                        <a:rPr lang="en-GB" baseline="0" noProof="0" dirty="0" smtClean="0"/>
                        <a:t>Ensure community buy-in of field projects</a:t>
                      </a: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7411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D4DC130-8BAE-4224-B928-87717226E1E1}" type="slidenum">
              <a:rPr lang="en-US" smtClean="0"/>
              <a:pPr/>
              <a:t>4</a:t>
            </a:fld>
            <a:endParaRPr lang="en-US" smtClean="0"/>
          </a:p>
        </p:txBody>
      </p:sp>
    </p:spTree>
    <p:extLst>
      <p:ext uri="{BB962C8B-B14F-4D97-AF65-F5344CB8AC3E}">
        <p14:creationId xmlns="" xmlns:p14="http://schemas.microsoft.com/office/powerpoint/2010/main" val="7708020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GB" dirty="0" smtClean="0"/>
              <a:t>Challenges and responses common </a:t>
            </a:r>
            <a:br>
              <a:rPr lang="en-GB" dirty="0" smtClean="0"/>
            </a:br>
            <a:r>
              <a:rPr lang="en-GB" dirty="0" smtClean="0"/>
              <a:t>to </a:t>
            </a:r>
            <a:r>
              <a:rPr lang="en-GB" sz="3000" dirty="0" smtClean="0"/>
              <a:t>CZM and DRR (4)</a:t>
            </a:r>
            <a:endParaRPr lang="en-GB" sz="3000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759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90800"/>
                <a:gridCol w="5638800"/>
              </a:tblGrid>
              <a:tr h="370840">
                <a:tc>
                  <a:txBody>
                    <a:bodyPr/>
                    <a:lstStyle/>
                    <a:p>
                      <a:r>
                        <a:rPr lang="en-GB" noProof="0" dirty="0" smtClean="0"/>
                        <a:t>Challenges</a:t>
                      </a:r>
                      <a:endParaRPr lang="en-GB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noProof="0" smtClean="0"/>
                        <a:t>Responses / Success factors</a:t>
                      </a:r>
                      <a:endParaRPr lang="en-GB" noProof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 smtClean="0"/>
                        <a:t>Community participation hindered</a:t>
                      </a:r>
                      <a:r>
                        <a:rPr lang="en-GB" baseline="0" dirty="0" smtClean="0"/>
                        <a:t> by </a:t>
                      </a:r>
                      <a:r>
                        <a:rPr lang="en-GB" baseline="0" noProof="0" dirty="0" smtClean="0"/>
                        <a:t>the l</a:t>
                      </a:r>
                      <a:r>
                        <a:rPr lang="en-GB" noProof="0" dirty="0" smtClean="0"/>
                        <a:t>ack of a</a:t>
                      </a:r>
                      <a:r>
                        <a:rPr lang="en-GB" dirty="0" smtClean="0"/>
                        <a:t> proper enabling environment (e.g. land tenure issues)</a:t>
                      </a:r>
                      <a:endParaRPr lang="en-GB" noProof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82563" indent="-182563">
                        <a:buFont typeface="Wingdings" pitchFamily="2" charset="2"/>
                        <a:buChar char="§"/>
                      </a:pPr>
                      <a:r>
                        <a:rPr lang="en-GB" baseline="0" noProof="0" dirty="0" smtClean="0"/>
                        <a:t>Address issues that may  hinder community participation, such as land tenure issues, through appropriate (e.g. administrative) arrangements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noProof="0" dirty="0" smtClean="0"/>
                        <a:t>Project design</a:t>
                      </a:r>
                      <a:r>
                        <a:rPr lang="en-GB" baseline="0" noProof="0" dirty="0" smtClean="0"/>
                        <a:t> issues, e.g. lack of coincidence with planting cycles / seasons</a:t>
                      </a:r>
                      <a:endParaRPr lang="en-GB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82563" marR="0" indent="-182563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Char char="§"/>
                        <a:tabLst/>
                        <a:defRPr/>
                      </a:pPr>
                      <a:r>
                        <a:rPr lang="en-NZ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Hire extra (short-term</a:t>
                      </a:r>
                      <a:r>
                        <a:rPr lang="en-NZ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) staff and intensify activities during planting season</a:t>
                      </a:r>
                    </a:p>
                    <a:p>
                      <a:pPr marL="182563" indent="-182563">
                        <a:buFont typeface="Wingdings" pitchFamily="2" charset="2"/>
                        <a:buChar char="§"/>
                      </a:pPr>
                      <a:r>
                        <a:rPr lang="en-GB" baseline="0" noProof="0" dirty="0" smtClean="0"/>
                        <a:t>Generally, adapt project design and time frames to integrate practical considerations</a:t>
                      </a:r>
                    </a:p>
                    <a:p>
                      <a:pPr marL="182563" marR="0" indent="-182563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Char char="§"/>
                        <a:tabLst/>
                        <a:defRPr/>
                      </a:pPr>
                      <a:r>
                        <a:rPr lang="en-NZ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Proper studies and planning required to inform project design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noProof="0" dirty="0" smtClean="0"/>
                        <a:t>Infrastructure </a:t>
                      </a:r>
                      <a:r>
                        <a:rPr lang="en-GB" i="1" noProof="0" dirty="0" smtClean="0"/>
                        <a:t>vs.</a:t>
                      </a:r>
                      <a:r>
                        <a:rPr lang="en-GB" noProof="0" dirty="0" smtClean="0"/>
                        <a:t> </a:t>
                      </a:r>
                      <a:r>
                        <a:rPr lang="en-GB" noProof="0" dirty="0" smtClean="0"/>
                        <a:t>ecosystem-based</a:t>
                      </a:r>
                      <a:r>
                        <a:rPr lang="en-GB" baseline="0" noProof="0" dirty="0" smtClean="0"/>
                        <a:t> approaches</a:t>
                      </a:r>
                      <a:endParaRPr lang="en-GB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82563" indent="-182563">
                        <a:buFont typeface="Wingdings" pitchFamily="2" charset="2"/>
                        <a:buChar char="§"/>
                      </a:pPr>
                      <a:r>
                        <a:rPr lang="en-GB" baseline="0" noProof="0" dirty="0" smtClean="0"/>
                        <a:t>Use both in combination, based on an assessment of what is likely to be the most effective and the most sustainable – Long-run costs to be considered</a:t>
                      </a: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7411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D4DC130-8BAE-4224-B928-87717226E1E1}" type="slidenum">
              <a:rPr lang="en-US" smtClean="0"/>
              <a:pPr/>
              <a:t>5</a:t>
            </a:fld>
            <a:endParaRPr lang="en-US" smtClean="0"/>
          </a:p>
        </p:txBody>
      </p:sp>
    </p:spTree>
    <p:extLst>
      <p:ext uri="{BB962C8B-B14F-4D97-AF65-F5344CB8AC3E}">
        <p14:creationId xmlns="" xmlns:p14="http://schemas.microsoft.com/office/powerpoint/2010/main" val="7708020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GB" dirty="0" smtClean="0"/>
              <a:t>Challenges and responses common </a:t>
            </a:r>
            <a:br>
              <a:rPr lang="en-GB" dirty="0" smtClean="0"/>
            </a:br>
            <a:r>
              <a:rPr lang="en-GB" dirty="0" smtClean="0"/>
              <a:t>to </a:t>
            </a:r>
            <a:r>
              <a:rPr lang="en-GB" sz="3000" dirty="0" smtClean="0"/>
              <a:t>CZM and DRR (5)</a:t>
            </a:r>
            <a:endParaRPr lang="en-GB" sz="3000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759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90800"/>
                <a:gridCol w="5638800"/>
              </a:tblGrid>
              <a:tr h="370840">
                <a:tc>
                  <a:txBody>
                    <a:bodyPr/>
                    <a:lstStyle/>
                    <a:p>
                      <a:r>
                        <a:rPr lang="en-GB" noProof="0" dirty="0" smtClean="0"/>
                        <a:t>Challenges</a:t>
                      </a:r>
                      <a:endParaRPr lang="en-GB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noProof="0" smtClean="0"/>
                        <a:t>Responses / Success factors</a:t>
                      </a:r>
                      <a:endParaRPr lang="en-GB" noProof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noProof="0" dirty="0" smtClean="0"/>
                        <a:t>Countries overburdened by donor interventions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82563" indent="-182563">
                        <a:buFont typeface="Wingdings" pitchFamily="2" charset="2"/>
                        <a:buChar char="§"/>
                      </a:pPr>
                      <a:r>
                        <a:rPr lang="en-NZ" dirty="0" smtClean="0"/>
                        <a:t>Strengthen</a:t>
                      </a:r>
                      <a:r>
                        <a:rPr lang="en-NZ" baseline="0" dirty="0" smtClean="0"/>
                        <a:t> donor coordination and harmonisation of systems and priorities</a:t>
                      </a:r>
                      <a:endParaRPr lang="en-NZ" dirty="0" smtClean="0"/>
                    </a:p>
                    <a:p>
                      <a:pPr marL="182563" indent="-182563">
                        <a:buFont typeface="Wingdings" pitchFamily="2" charset="2"/>
                        <a:buChar char="§"/>
                      </a:pPr>
                      <a:r>
                        <a:rPr lang="en-NZ" dirty="0" smtClean="0"/>
                        <a:t>Identify and prioritise activities </a:t>
                      </a:r>
                      <a:r>
                        <a:rPr lang="en-NZ" dirty="0" smtClean="0"/>
                        <a:t>in view of their integration </a:t>
                      </a:r>
                      <a:r>
                        <a:rPr lang="en-NZ" dirty="0" smtClean="0"/>
                        <a:t>into national policy frameworks</a:t>
                      </a:r>
                      <a:endParaRPr lang="en-GB" baseline="0" noProof="0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noProof="0" dirty="0" smtClean="0"/>
                        <a:t>Lack of effective coordination / collaboration in</a:t>
                      </a:r>
                      <a:r>
                        <a:rPr lang="en-GB" baseline="0" noProof="0" dirty="0" smtClean="0"/>
                        <a:t> GCCA programme implementation</a:t>
                      </a:r>
                      <a:endParaRPr lang="en-GB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82563" marR="0" indent="-182563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Char char="§"/>
                        <a:tabLst/>
                        <a:defRPr/>
                      </a:pPr>
                      <a:r>
                        <a:rPr lang="en-NZ" dirty="0" smtClean="0"/>
                        <a:t>Ensure representation of key personnel / organisations</a:t>
                      </a:r>
                      <a:r>
                        <a:rPr lang="en-NZ" baseline="0" dirty="0" smtClean="0"/>
                        <a:t> concerned</a:t>
                      </a:r>
                      <a:r>
                        <a:rPr lang="en-NZ" dirty="0" smtClean="0"/>
                        <a:t> in relevant project committees</a:t>
                      </a:r>
                    </a:p>
                    <a:p>
                      <a:pPr marL="182563" marR="0" indent="-182563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Char char="§"/>
                        <a:tabLst/>
                        <a:defRPr/>
                      </a:pPr>
                      <a:r>
                        <a:rPr lang="en-NZ" sz="1800" kern="120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Wider consultation during project design to facilitate a more coordinated and integrated approach during implementation</a:t>
                      </a:r>
                      <a:endParaRPr lang="en-NZ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NZ" dirty="0" smtClean="0"/>
                        <a:t>Excessive donor visibility requirements lead to territorial attitudes among project staff</a:t>
                      </a:r>
                      <a:endParaRPr lang="en-GB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82563" marR="0" indent="-182563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Char char="§"/>
                        <a:tabLst/>
                        <a:defRPr/>
                      </a:pPr>
                      <a:r>
                        <a:rPr lang="en-NZ" dirty="0" smtClean="0"/>
                        <a:t>???</a:t>
                      </a: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7411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D4DC130-8BAE-4224-B928-87717226E1E1}" type="slidenum">
              <a:rPr lang="en-US" smtClean="0"/>
              <a:pPr/>
              <a:t>6</a:t>
            </a:fld>
            <a:endParaRPr lang="en-US" smtClean="0"/>
          </a:p>
        </p:txBody>
      </p:sp>
    </p:spTree>
    <p:extLst>
      <p:ext uri="{BB962C8B-B14F-4D97-AF65-F5344CB8AC3E}">
        <p14:creationId xmlns="" xmlns:p14="http://schemas.microsoft.com/office/powerpoint/2010/main" val="7708020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GB" dirty="0" smtClean="0"/>
              <a:t>Challenges and responses specific </a:t>
            </a:r>
            <a:br>
              <a:rPr lang="en-GB" dirty="0" smtClean="0"/>
            </a:br>
            <a:r>
              <a:rPr lang="en-GB" sz="3000" dirty="0" smtClean="0"/>
              <a:t>to CZM (1)</a:t>
            </a:r>
            <a:endParaRPr lang="en-GB" sz="3000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457200" y="1752600"/>
          <a:ext cx="8229600" cy="3845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90800"/>
                <a:gridCol w="5638800"/>
              </a:tblGrid>
              <a:tr h="370840">
                <a:tc>
                  <a:txBody>
                    <a:bodyPr/>
                    <a:lstStyle/>
                    <a:p>
                      <a:r>
                        <a:rPr lang="en-GB" noProof="0" dirty="0" smtClean="0"/>
                        <a:t>Challenges</a:t>
                      </a:r>
                      <a:endParaRPr lang="en-GB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noProof="0" smtClean="0"/>
                        <a:t>Responses / Success factors</a:t>
                      </a:r>
                      <a:endParaRPr lang="en-GB" noProof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noProof="0" dirty="0" smtClean="0"/>
                        <a:t>ICZM is</a:t>
                      </a:r>
                      <a:r>
                        <a:rPr lang="en-GB" baseline="0" noProof="0" dirty="0" smtClean="0"/>
                        <a:t> a</a:t>
                      </a:r>
                      <a:r>
                        <a:rPr lang="en-GB" noProof="0" dirty="0" smtClean="0"/>
                        <a:t> complex</a:t>
                      </a:r>
                      <a:r>
                        <a:rPr lang="en-GB" baseline="0" noProof="0" dirty="0" smtClean="0"/>
                        <a:t> process with many facets</a:t>
                      </a:r>
                      <a:endParaRPr lang="en-GB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82563" indent="-182563">
                        <a:buFont typeface="Wingdings" pitchFamily="2" charset="2"/>
                        <a:buChar char="§"/>
                      </a:pPr>
                      <a:r>
                        <a:rPr lang="en-GB" noProof="0" dirty="0" smtClean="0"/>
                        <a:t>Contribute</a:t>
                      </a:r>
                      <a:r>
                        <a:rPr lang="en-GB" baseline="0" noProof="0" dirty="0" smtClean="0"/>
                        <a:t> to selective elements of the process (e.g. Senegal: High Authority in charge of CZM not yet set up, </a:t>
                      </a:r>
                      <a:r>
                        <a:rPr lang="en-GB" baseline="0" noProof="0" smtClean="0"/>
                        <a:t>but </a:t>
                      </a:r>
                      <a:r>
                        <a:rPr lang="en-GB" baseline="0" noProof="0" smtClean="0"/>
                        <a:t>the GCCA </a:t>
                      </a:r>
                      <a:r>
                        <a:rPr lang="en-GB" baseline="0" noProof="0" dirty="0" smtClean="0"/>
                        <a:t>programme prepares the ground for its establishment by consolidating data collection and management systems that will support its role once it becomes operational)</a:t>
                      </a:r>
                    </a:p>
                    <a:p>
                      <a:pPr marL="182563" indent="-182563">
                        <a:buFont typeface="Wingdings" pitchFamily="2" charset="2"/>
                        <a:buChar char="§"/>
                      </a:pPr>
                      <a:r>
                        <a:rPr lang="en-GB" baseline="0" noProof="0" dirty="0" smtClean="0"/>
                        <a:t>Test mechanisms such as consultation and engagement of communities and local stakeholders at a small scale first (through field projects) 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noProof="0" dirty="0" smtClean="0"/>
                        <a:t>Delays in the</a:t>
                      </a:r>
                      <a:r>
                        <a:rPr lang="en-GB" baseline="0" noProof="0" dirty="0" smtClean="0"/>
                        <a:t> adoption of a suitable legal framework for ICZM</a:t>
                      </a:r>
                      <a:endParaRPr lang="en-GB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82563" indent="-182563">
                        <a:buFont typeface="Wingdings" pitchFamily="2" charset="2"/>
                        <a:buChar char="§"/>
                      </a:pPr>
                      <a:r>
                        <a:rPr lang="en-GB" baseline="0" noProof="0" dirty="0" smtClean="0"/>
                        <a:t>Use GCCA-financed communication and advocacy activities to encourage policy makers to move to the adoption of a law on coastal zone management</a:t>
                      </a: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7411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D4DC130-8BAE-4224-B928-87717226E1E1}" type="slidenum">
              <a:rPr lang="en-US" smtClean="0"/>
              <a:pPr/>
              <a:t>7</a:t>
            </a:fld>
            <a:endParaRPr lang="en-US" smtClean="0"/>
          </a:p>
        </p:txBody>
      </p:sp>
    </p:spTree>
    <p:extLst>
      <p:ext uri="{BB962C8B-B14F-4D97-AF65-F5344CB8AC3E}">
        <p14:creationId xmlns="" xmlns:p14="http://schemas.microsoft.com/office/powerpoint/2010/main" val="7708020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GB" dirty="0" smtClean="0"/>
              <a:t>Challenges and responses specific </a:t>
            </a:r>
            <a:br>
              <a:rPr lang="en-GB" dirty="0" smtClean="0"/>
            </a:br>
            <a:r>
              <a:rPr lang="en-GB" sz="3000" dirty="0" smtClean="0"/>
              <a:t>to CZM (2)</a:t>
            </a:r>
            <a:endParaRPr lang="en-GB" sz="3000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457200" y="1752600"/>
          <a:ext cx="8229600" cy="3845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90800"/>
                <a:gridCol w="5638800"/>
              </a:tblGrid>
              <a:tr h="370840">
                <a:tc>
                  <a:txBody>
                    <a:bodyPr/>
                    <a:lstStyle/>
                    <a:p>
                      <a:r>
                        <a:rPr lang="en-GB" noProof="0" dirty="0" smtClean="0"/>
                        <a:t>Challenges</a:t>
                      </a:r>
                      <a:endParaRPr lang="en-GB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noProof="0" smtClean="0"/>
                        <a:t>Responses / Success factors</a:t>
                      </a:r>
                      <a:endParaRPr lang="en-GB" noProof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noProof="0" dirty="0" smtClean="0"/>
                        <a:t>Resistance to </a:t>
                      </a:r>
                      <a:r>
                        <a:rPr lang="en-GB" baseline="0" noProof="0" dirty="0" smtClean="0"/>
                        <a:t>“retreat” options</a:t>
                      </a:r>
                      <a:endParaRPr lang="en-GB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82563" indent="-182563">
                        <a:buFont typeface="Wingdings" pitchFamily="2" charset="2"/>
                        <a:buChar char="§"/>
                      </a:pPr>
                      <a:r>
                        <a:rPr lang="en-GB" baseline="0" noProof="0" dirty="0" smtClean="0"/>
                        <a:t>Locate new physical and social infrastructure away from low-lying coastal areas to provide incentives for gradual resettlement</a:t>
                      </a:r>
                    </a:p>
                    <a:p>
                      <a:pPr marL="182563" indent="-182563">
                        <a:buFont typeface="Wingdings" pitchFamily="2" charset="2"/>
                        <a:buChar char="§"/>
                      </a:pPr>
                      <a:r>
                        <a:rPr lang="en-GB" baseline="0" noProof="0" dirty="0" smtClean="0"/>
                        <a:t>When resettlement becomes unavoidable, accompany it with support measures – but this is can be expensive...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noProof="0" dirty="0" smtClean="0"/>
                        <a:t>Sand extraction</a:t>
                      </a:r>
                      <a:r>
                        <a:rPr lang="en-GB" baseline="0" noProof="0" dirty="0" smtClean="0"/>
                        <a:t> from beaches compounds the effects of sea level rise, resulting in severe coastal erosion</a:t>
                      </a:r>
                      <a:endParaRPr lang="en-GB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82563" indent="-182563">
                        <a:buFont typeface="Wingdings" pitchFamily="2" charset="2"/>
                        <a:buChar char="§"/>
                      </a:pPr>
                      <a:r>
                        <a:rPr lang="en-GB" noProof="0" dirty="0" smtClean="0"/>
                        <a:t>Develop inland</a:t>
                      </a:r>
                      <a:r>
                        <a:rPr lang="en-GB" baseline="0" noProof="0" dirty="0" smtClean="0"/>
                        <a:t> sand quarries (if possible in the vicinity of major human settlements)</a:t>
                      </a:r>
                    </a:p>
                    <a:p>
                      <a:pPr marL="182563" indent="-182563">
                        <a:buFont typeface="Wingdings" pitchFamily="2" charset="2"/>
                        <a:buChar char="§"/>
                      </a:pPr>
                      <a:r>
                        <a:rPr lang="en-GB" baseline="0" noProof="0" dirty="0" smtClean="0"/>
                        <a:t>If inland sand extraction not an option, dredge sand from the sea bed away from the coast</a:t>
                      </a:r>
                    </a:p>
                    <a:p>
                      <a:pPr marL="182563" indent="-182563">
                        <a:buFont typeface="Wingdings" pitchFamily="2" charset="2"/>
                        <a:buChar char="§"/>
                      </a:pPr>
                      <a:r>
                        <a:rPr lang="en-GB" baseline="0" noProof="0" dirty="0" smtClean="0"/>
                        <a:t>Promote building techniques that make less or no use of sand</a:t>
                      </a: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7411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D4DC130-8BAE-4224-B928-87717226E1E1}" type="slidenum">
              <a:rPr lang="en-US" smtClean="0"/>
              <a:pPr/>
              <a:t>8</a:t>
            </a:fld>
            <a:endParaRPr lang="en-US" smtClean="0"/>
          </a:p>
        </p:txBody>
      </p:sp>
    </p:spTree>
    <p:extLst>
      <p:ext uri="{BB962C8B-B14F-4D97-AF65-F5344CB8AC3E}">
        <p14:creationId xmlns="" xmlns:p14="http://schemas.microsoft.com/office/powerpoint/2010/main" val="7708020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 14">
      <a:dk1>
        <a:srgbClr val="000000"/>
      </a:dk1>
      <a:lt1>
        <a:srgbClr val="FFFFFF"/>
      </a:lt1>
      <a:dk2>
        <a:srgbClr val="FFFFFF"/>
      </a:dk2>
      <a:lt2>
        <a:srgbClr val="7E8083"/>
      </a:lt2>
      <a:accent1>
        <a:srgbClr val="0083A9"/>
      </a:accent1>
      <a:accent2>
        <a:srgbClr val="669900"/>
      </a:accent2>
      <a:accent3>
        <a:srgbClr val="FFFFFF"/>
      </a:accent3>
      <a:accent4>
        <a:srgbClr val="000000"/>
      </a:accent4>
      <a:accent5>
        <a:srgbClr val="AAC1D1"/>
      </a:accent5>
      <a:accent6>
        <a:srgbClr val="5C8A00"/>
      </a:accent6>
      <a:hlink>
        <a:srgbClr val="990000"/>
      </a:hlink>
      <a:folHlink>
        <a:srgbClr val="FFE774"/>
      </a:folHlink>
    </a:clrScheme>
    <a:fontScheme name="Office Them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83A9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AAC1D1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14">
        <a:dk1>
          <a:srgbClr val="000000"/>
        </a:dk1>
        <a:lt1>
          <a:srgbClr val="FFFFFF"/>
        </a:lt1>
        <a:dk2>
          <a:srgbClr val="FFFFFF"/>
        </a:dk2>
        <a:lt2>
          <a:srgbClr val="7E8083"/>
        </a:lt2>
        <a:accent1>
          <a:srgbClr val="0083A9"/>
        </a:accent1>
        <a:accent2>
          <a:srgbClr val="669900"/>
        </a:accent2>
        <a:accent3>
          <a:srgbClr val="FFFFFF"/>
        </a:accent3>
        <a:accent4>
          <a:srgbClr val="000000"/>
        </a:accent4>
        <a:accent5>
          <a:srgbClr val="AAC1D1"/>
        </a:accent5>
        <a:accent6>
          <a:srgbClr val="5C8A00"/>
        </a:accent6>
        <a:hlink>
          <a:srgbClr val="990000"/>
        </a:hlink>
        <a:folHlink>
          <a:srgbClr val="FFE774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024CA4CA992ED49B8B6C5E385BAC72F" ma:contentTypeVersion="0" ma:contentTypeDescription="Create a new document." ma:contentTypeScope="" ma:versionID="77384dca7ecd43f6b42e58d7fa3f878a">
  <xsd:schema xmlns:xsd="http://www.w3.org/2001/XMLSchema" xmlns:p="http://schemas.microsoft.com/office/2006/metadata/properties" targetNamespace="http://schemas.microsoft.com/office/2006/metadata/properties" ma:root="true" ma:fieldsID="4aeb20c0e3442673af7ee10786458764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office/internal/2005/internalDocumentation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 ma:readOnly="tru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lastPrinted" minOccurs="0" maxOccurs="1" type="xsd:dateTime"/>
        <xsd:element name="contentStatus" minOccurs="0" maxOccurs="1" type="xsd:string"/>
      </xsd:all>
    </xsd:complexType>
  </xsd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>
  <documentManagement/>
</p:properties>
</file>

<file path=customXml/itemProps1.xml><?xml version="1.0" encoding="utf-8"?>
<ds:datastoreItem xmlns:ds="http://schemas.openxmlformats.org/officeDocument/2006/customXml" ds:itemID="{3324553E-9FCF-4094-962A-481CDE90F71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office/internal/2005/internalDocumentation"/>
  </ds:schemaRefs>
</ds:datastoreItem>
</file>

<file path=customXml/itemProps2.xml><?xml version="1.0" encoding="utf-8"?>
<ds:datastoreItem xmlns:ds="http://schemas.openxmlformats.org/officeDocument/2006/customXml" ds:itemID="{ACF04065-08E8-4AA6-8883-B37E76055BB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69010EE-8001-4B8A-B7F4-126D835E927D}">
  <ds:schemaRefs>
    <ds:schemaRef ds:uri="http://schemas.microsoft.com/office/2006/documentManagement/types"/>
    <ds:schemaRef ds:uri="http://schemas.openxmlformats.org/package/2006/metadata/core-properties"/>
    <ds:schemaRef ds:uri="http://purl.org/dc/terms/"/>
    <ds:schemaRef ds:uri="http://www.w3.org/XML/1998/namespace"/>
    <ds:schemaRef ds:uri="http://purl.org/dc/elements/1.1/"/>
    <ds:schemaRef ds:uri="http://purl.org/dc/dcmitype/"/>
    <ds:schemaRef ds:uri="http://schemas.microsoft.com/office/2006/metadata/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2817</TotalTime>
  <Words>822</Words>
  <Application>Microsoft Office PowerPoint</Application>
  <PresentationFormat>On-screen Show (4:3)</PresentationFormat>
  <Paragraphs>90</Paragraphs>
  <Slides>8</Slides>
  <Notes>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Summary of main outcomes of discussions  in the « Disaster risk reduction – Coastal zone management » groups  </vt:lpstr>
      <vt:lpstr>Challenges and responses common  to CZM and DRR (1)</vt:lpstr>
      <vt:lpstr>Challenges and responses common  to CZM and DRR (2)</vt:lpstr>
      <vt:lpstr>Challenges and responses common  to CZM and DRR (3)</vt:lpstr>
      <vt:lpstr>Challenges and responses common  to CZM and DRR (4)</vt:lpstr>
      <vt:lpstr>Challenges and responses common  to CZM and DRR (5)</vt:lpstr>
      <vt:lpstr>Challenges and responses specific  to CZM (1)</vt:lpstr>
      <vt:lpstr>Challenges and responses specific  to CZM (2)</vt:lpstr>
    </vt:vector>
  </TitlesOfParts>
  <Company>MWH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MWH Global, Inc.</dc:creator>
  <cp:lastModifiedBy>Catherine</cp:lastModifiedBy>
  <cp:revision>386</cp:revision>
  <dcterms:created xsi:type="dcterms:W3CDTF">2012-09-04T07:57:12Z</dcterms:created>
  <dcterms:modified xsi:type="dcterms:W3CDTF">2012-10-04T07:22:06Z</dcterms:modified>
</cp:coreProperties>
</file>