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sldIdLst>
    <p:sldId id="258" r:id="rId5"/>
    <p:sldId id="274" r:id="rId6"/>
    <p:sldId id="280" r:id="rId7"/>
    <p:sldId id="281" r:id="rId8"/>
    <p:sldId id="282" r:id="rId9"/>
    <p:sldId id="283" r:id="rId10"/>
    <p:sldId id="284" r:id="rId11"/>
    <p:sldId id="277" r:id="rId12"/>
    <p:sldId id="279" r:id="rId13"/>
  </p:sldIdLst>
  <p:sldSz cx="9144000" cy="6858000" type="screen4x3"/>
  <p:notesSz cx="6735763" cy="98663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ophie De Coninck"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800000"/>
    <a:srgbClr val="006699"/>
    <a:srgbClr val="FFFF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2473" autoAdjust="0"/>
  </p:normalViewPr>
  <p:slideViewPr>
    <p:cSldViewPr>
      <p:cViewPr varScale="1">
        <p:scale>
          <a:sx n="63" d="100"/>
          <a:sy n="63" d="100"/>
        </p:scale>
        <p:origin x="-1512" y="-114"/>
      </p:cViewPr>
      <p:guideLst>
        <p:guide orient="horz" pos="244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48" y="600"/>
      </p:cViewPr>
      <p:guideLst>
        <p:guide orient="horz" pos="3107"/>
        <p:guide pos="212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C02B74B6-939E-402B-80F3-2AA3A1FB8FE7}" type="datetimeFigureOut">
              <a:rPr lang="en-GB"/>
              <a:pPr>
                <a:defRPr/>
              </a:pPr>
              <a:t>04/10/2012</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42A75D0F-FE6C-46C7-9246-32939137BB6F}" type="slidenum">
              <a:rPr lang="en-GB"/>
              <a:pPr>
                <a:defRPr/>
              </a:pPr>
              <a:t>‹#›</a:t>
            </a:fld>
            <a:endParaRPr lang="en-GB"/>
          </a:p>
        </p:txBody>
      </p:sp>
    </p:spTree>
    <p:extLst>
      <p:ext uri="{BB962C8B-B14F-4D97-AF65-F5344CB8AC3E}">
        <p14:creationId xmlns="" xmlns:p14="http://schemas.microsoft.com/office/powerpoint/2010/main" val="35675930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558C936-1990-4C80-8934-DEC0ABA28457}" type="slidenum">
              <a:rPr lang="en-GB" smtClean="0"/>
              <a:pPr/>
              <a:t>1</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2</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3</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4</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5</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6</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7</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8</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9</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7"/>
          <p:cNvSpPr>
            <a:spLocks/>
          </p:cNvSpPr>
          <p:nvPr/>
        </p:nvSpPr>
        <p:spPr bwMode="auto">
          <a:xfrm>
            <a:off x="0" y="3733800"/>
            <a:ext cx="9144000" cy="2536825"/>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grpSp>
        <p:nvGrpSpPr>
          <p:cNvPr id="5" name="Group 24"/>
          <p:cNvGrpSpPr>
            <a:grpSpLocks/>
          </p:cNvGrpSpPr>
          <p:nvPr/>
        </p:nvGrpSpPr>
        <p:grpSpPr bwMode="auto">
          <a:xfrm>
            <a:off x="0" y="0"/>
            <a:ext cx="9144000" cy="6118225"/>
            <a:chOff x="0" y="0"/>
            <a:chExt cx="5760" cy="3854"/>
          </a:xfrm>
        </p:grpSpPr>
        <p:sp>
          <p:nvSpPr>
            <p:cNvPr id="6" name="Freeform 8"/>
            <p:cNvSpPr>
              <a:spLocks/>
            </p:cNvSpPr>
            <p:nvPr/>
          </p:nvSpPr>
          <p:spPr bwMode="auto">
            <a:xfrm>
              <a:off x="0" y="2352"/>
              <a:ext cx="5760" cy="1502"/>
            </a:xfrm>
            <a:custGeom>
              <a:avLst/>
              <a:gdLst/>
              <a:ahLst/>
              <a:cxnLst>
                <a:cxn ang="0">
                  <a:pos x="5766" y="1502"/>
                </a:cxn>
                <a:cxn ang="0">
                  <a:pos x="2887" y="748"/>
                </a:cxn>
                <a:cxn ang="0">
                  <a:pos x="0" y="848"/>
                </a:cxn>
                <a:cxn ang="0">
                  <a:pos x="0" y="0"/>
                </a:cxn>
                <a:cxn ang="0">
                  <a:pos x="5766" y="0"/>
                </a:cxn>
                <a:cxn ang="0">
                  <a:pos x="5766" y="1502"/>
                </a:cxn>
              </a:cxnLst>
              <a:rect l="0" t="0" r="r" b="b"/>
              <a:pathLst>
                <a:path w="5766" h="1502">
                  <a:moveTo>
                    <a:pt x="5766" y="1502"/>
                  </a:moveTo>
                  <a:cubicBezTo>
                    <a:pt x="5766" y="1502"/>
                    <a:pt x="4765" y="856"/>
                    <a:pt x="2887" y="748"/>
                  </a:cubicBezTo>
                  <a:cubicBezTo>
                    <a:pt x="1007" y="638"/>
                    <a:pt x="0" y="848"/>
                    <a:pt x="0" y="848"/>
                  </a:cubicBezTo>
                  <a:cubicBezTo>
                    <a:pt x="0" y="0"/>
                    <a:pt x="0" y="0"/>
                    <a:pt x="0" y="0"/>
                  </a:cubicBezTo>
                  <a:cubicBezTo>
                    <a:pt x="0" y="0"/>
                    <a:pt x="5766" y="0"/>
                    <a:pt x="5766" y="0"/>
                  </a:cubicBezTo>
                  <a:cubicBezTo>
                    <a:pt x="5766" y="751"/>
                    <a:pt x="5766" y="1502"/>
                    <a:pt x="5766" y="1502"/>
                  </a:cubicBez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7" name="Rectangle 9"/>
            <p:cNvSpPr>
              <a:spLocks noChangeArrowheads="1"/>
            </p:cNvSpPr>
            <p:nvPr/>
          </p:nvSpPr>
          <p:spPr bwMode="auto">
            <a:xfrm>
              <a:off x="0" y="0"/>
              <a:ext cx="5760" cy="2352"/>
            </a:xfrm>
            <a:prstGeom prst="rect">
              <a:avLst/>
            </a:prstGeom>
            <a:solidFill>
              <a:schemeClr val="accent1"/>
            </a:solidFill>
            <a:ln w="9525">
              <a:noFill/>
              <a:miter lim="800000"/>
              <a:headEnd/>
              <a:tailEnd/>
            </a:ln>
            <a:effectLst/>
          </p:spPr>
          <p:txBody>
            <a:bodyPr wrap="none" anchor="ctr"/>
            <a:lstStyle/>
            <a:p>
              <a:pPr>
                <a:defRPr/>
              </a:pPr>
              <a:endParaRPr lang="en-US"/>
            </a:p>
          </p:txBody>
        </p:sp>
      </p:grpSp>
      <p:grpSp>
        <p:nvGrpSpPr>
          <p:cNvPr id="8" name="Group 14"/>
          <p:cNvGrpSpPr>
            <a:grpSpLocks/>
          </p:cNvGrpSpPr>
          <p:nvPr/>
        </p:nvGrpSpPr>
        <p:grpSpPr bwMode="auto">
          <a:xfrm flipV="1">
            <a:off x="0" y="0"/>
            <a:ext cx="9147175" cy="2057400"/>
            <a:chOff x="0" y="3321"/>
            <a:chExt cx="5762" cy="999"/>
          </a:xfrm>
        </p:grpSpPr>
        <p:sp>
          <p:nvSpPr>
            <p:cNvPr id="9" name="Freeform 15"/>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1"/>
              </a:solidFill>
              <a:prstDash val="solid"/>
              <a:miter lim="800000"/>
              <a:headEnd/>
              <a:tailEnd/>
            </a:ln>
          </p:spPr>
          <p:txBody>
            <a:bodyPr/>
            <a:lstStyle/>
            <a:p>
              <a:pPr>
                <a:defRPr/>
              </a:pPr>
              <a:endParaRPr lang="en-US"/>
            </a:p>
          </p:txBody>
        </p:sp>
        <p:sp>
          <p:nvSpPr>
            <p:cNvPr id="10" name="Freeform 16"/>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1"/>
              </a:solidFill>
              <a:prstDash val="solid"/>
              <a:miter lim="800000"/>
              <a:headEnd/>
              <a:tailEnd/>
            </a:ln>
          </p:spPr>
          <p:txBody>
            <a:bodyPr/>
            <a:lstStyle/>
            <a:p>
              <a:pPr>
                <a:defRPr/>
              </a:pPr>
              <a:endParaRPr lang="en-US"/>
            </a:p>
          </p:txBody>
        </p:sp>
      </p:grpSp>
      <p:sp>
        <p:nvSpPr>
          <p:cNvPr id="13" name="Line 23"/>
          <p:cNvSpPr>
            <a:spLocks noChangeShapeType="1"/>
          </p:cNvSpPr>
          <p:nvPr/>
        </p:nvSpPr>
        <p:spPr bwMode="auto">
          <a:xfrm flipH="1">
            <a:off x="0" y="6477000"/>
            <a:ext cx="914400" cy="0"/>
          </a:xfrm>
          <a:prstGeom prst="line">
            <a:avLst/>
          </a:prstGeom>
          <a:noFill/>
          <a:ln w="9525">
            <a:solidFill>
              <a:schemeClr val="accent1"/>
            </a:solidFill>
            <a:round/>
            <a:headEnd/>
            <a:tailEnd/>
          </a:ln>
          <a:effectLst/>
        </p:spPr>
        <p:txBody>
          <a:bodyPr/>
          <a:lstStyle/>
          <a:p>
            <a:pPr>
              <a:defRPr/>
            </a:pPr>
            <a:endParaRPr lang="en-US"/>
          </a:p>
        </p:txBody>
      </p:sp>
      <p:sp>
        <p:nvSpPr>
          <p:cNvPr id="4098" name="Rectangle 2"/>
          <p:cNvSpPr>
            <a:spLocks noGrp="1" noChangeArrowheads="1"/>
          </p:cNvSpPr>
          <p:nvPr>
            <p:ph type="ctrTitle"/>
          </p:nvPr>
        </p:nvSpPr>
        <p:spPr>
          <a:xfrm>
            <a:off x="15875" y="1143000"/>
            <a:ext cx="6384925" cy="2286000"/>
          </a:xfrm>
        </p:spPr>
        <p:txBody>
          <a:bodyPr anchor="b"/>
          <a:lstStyle>
            <a:lvl1pPr algn="r">
              <a:defRPr sz="2800" b="0"/>
            </a:lvl1pPr>
          </a:lstStyle>
          <a:p>
            <a:r>
              <a:rPr lang="en-US" dirty="0"/>
              <a:t>Click to edit Master title style</a:t>
            </a:r>
          </a:p>
        </p:txBody>
      </p:sp>
      <p:pic>
        <p:nvPicPr>
          <p:cNvPr id="15" name="Picture 2" descr="C:\Users\catherine\Pictures\GCCA\GCCA_Logo for dark background.png"/>
          <p:cNvPicPr>
            <a:picLocks noChangeAspect="1" noChangeArrowheads="1"/>
          </p:cNvPicPr>
          <p:nvPr userDrawn="1"/>
        </p:nvPicPr>
        <p:blipFill>
          <a:blip r:embed="rId2" cstate="print"/>
          <a:srcRect/>
          <a:stretch>
            <a:fillRect/>
          </a:stretch>
        </p:blipFill>
        <p:spPr bwMode="auto">
          <a:xfrm>
            <a:off x="7960255" y="0"/>
            <a:ext cx="1183745" cy="938706"/>
          </a:xfrm>
          <a:prstGeom prst="rect">
            <a:avLst/>
          </a:prstGeom>
          <a:noFill/>
        </p:spPr>
      </p:pic>
      <p:pic>
        <p:nvPicPr>
          <p:cNvPr id="16" name="Picture 2" descr="C:\Users\catherine\Pictures\European Commission\logo_ce-fr-rvb-lr_2012-01.jpg"/>
          <p:cNvPicPr>
            <a:picLocks noChangeAspect="1" noChangeArrowheads="1"/>
          </p:cNvPicPr>
          <p:nvPr userDrawn="1"/>
        </p:nvPicPr>
        <p:blipFill>
          <a:blip r:embed="rId3" cstate="print"/>
          <a:srcRect/>
          <a:stretch>
            <a:fillRect/>
          </a:stretch>
        </p:blipFill>
        <p:spPr bwMode="auto">
          <a:xfrm>
            <a:off x="0" y="0"/>
            <a:ext cx="1655763" cy="1150938"/>
          </a:xfrm>
          <a:prstGeom prst="rect">
            <a:avLst/>
          </a:prstGeom>
          <a:noFill/>
          <a:ln w="9525">
            <a:noFill/>
            <a:miter lim="800000"/>
            <a:headEnd/>
            <a:tailEnd/>
          </a:ln>
        </p:spPr>
      </p:pic>
      <p:sp>
        <p:nvSpPr>
          <p:cNvPr id="17" name="Rectangle 3"/>
          <p:cNvSpPr txBox="1">
            <a:spLocks noChangeArrowheads="1"/>
          </p:cNvSpPr>
          <p:nvPr userDrawn="1"/>
        </p:nvSpPr>
        <p:spPr>
          <a:xfrm>
            <a:off x="2971800" y="152400"/>
            <a:ext cx="4876801" cy="685800"/>
          </a:xfrm>
          <a:prstGeom prst="rect">
            <a:avLst/>
          </a:prstGeom>
        </p:spPr>
        <p:txBody>
          <a:bodyPr anchor="b"/>
          <a:lstStyle>
            <a:lvl1pPr marL="0" indent="0">
              <a:buFontTx/>
              <a:buNone/>
              <a:defRPr sz="1400" baseline="0">
                <a:solidFill>
                  <a:schemeClr val="bg1"/>
                </a:solidFill>
              </a:defRPr>
            </a:lvl1pPr>
          </a:lstStyle>
          <a:p>
            <a:pPr marL="0" marR="0" lvl="0" indent="0" algn="l" defTabSz="914400" rtl="0" eaLnBrk="0" fontAlgn="base" latinLnBrk="0" hangingPunct="0">
              <a:lnSpc>
                <a:spcPct val="100000"/>
              </a:lnSpc>
              <a:spcBef>
                <a:spcPct val="20000"/>
              </a:spcBef>
              <a:spcAft>
                <a:spcPct val="0"/>
              </a:spcAft>
              <a:buClrTx/>
              <a:buSzTx/>
              <a:buFontTx/>
              <a:buNone/>
              <a:tabLst/>
              <a:defRPr/>
            </a:pPr>
            <a:r>
              <a:rPr lang="fr-BE" sz="1400" b="1" kern="0" baseline="0" dirty="0" smtClean="0">
                <a:solidFill>
                  <a:schemeClr val="bg1"/>
                </a:solidFill>
                <a:latin typeface="Arial" charset="0"/>
                <a:ea typeface="+mn-ea"/>
                <a:cs typeface="+mn-cs"/>
              </a:rPr>
              <a:t>Des approches innovantes et efficaces pour faire face au changement climatique: L’expérience de l’Alliance mondiale contre le changement climatique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AFDFB4-6AE2-48EA-9FE6-594F656D256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1336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2484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752E2F-B3E1-4782-BC46-DD5184AA826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111023-1DD5-4454-B9C5-68FCAA66E68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400"/>
            </a:lvl1pPr>
            <a:lvl2pPr>
              <a:defRPr sz="22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fr-FR"/>
          </a:p>
        </p:txBody>
      </p:sp>
      <p:sp>
        <p:nvSpPr>
          <p:cNvPr id="6" name="Rectangle 6"/>
          <p:cNvSpPr>
            <a:spLocks noGrp="1" noChangeArrowheads="1"/>
          </p:cNvSpPr>
          <p:nvPr>
            <p:ph type="sldNum" sz="quarter" idx="12"/>
          </p:nvPr>
        </p:nvSpPr>
        <p:spPr/>
        <p:txBody>
          <a:bodyPr/>
          <a:lstStyle>
            <a:lvl1pPr>
              <a:defRPr/>
            </a:lvl1pPr>
          </a:lstStyle>
          <a:p>
            <a:pPr>
              <a:defRPr/>
            </a:pPr>
            <a:fld id="{8CB83CC7-E959-4ED5-AE49-2C276D17BE4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3CF18A-AA0D-448D-97A9-EDF1DD5614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61C06-4793-438E-B2E5-444734C26CB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A7F5F06-A079-40B1-844B-684ADB10425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6"/>
          <p:cNvSpPr>
            <a:spLocks noGrp="1" noChangeArrowheads="1"/>
          </p:cNvSpPr>
          <p:nvPr>
            <p:ph type="sldNum" sz="quarter" idx="11"/>
          </p:nvPr>
        </p:nvSpPr>
        <p:spPr>
          <a:xfrm>
            <a:off x="3733800" y="6613525"/>
            <a:ext cx="2133600" cy="168275"/>
          </a:xfrm>
        </p:spPr>
        <p:txBody>
          <a:bodyPr/>
          <a:lstStyle>
            <a:lvl1pPr algn="ct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E809740-9BEE-44B8-8017-DC8166D319F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5462E3-69EB-4298-A8DC-AE72FE7B61D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5DD31DC-7154-41DC-933A-99951140E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
          <p:cNvGrpSpPr>
            <a:grpSpLocks/>
          </p:cNvGrpSpPr>
          <p:nvPr/>
        </p:nvGrpSpPr>
        <p:grpSpPr bwMode="auto">
          <a:xfrm>
            <a:off x="0" y="5791200"/>
            <a:ext cx="9147175" cy="1066800"/>
            <a:chOff x="0" y="3321"/>
            <a:chExt cx="5762" cy="999"/>
          </a:xfrm>
        </p:grpSpPr>
        <p:sp>
          <p:nvSpPr>
            <p:cNvPr id="1042" name="Freeform 18"/>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2"/>
              </a:solidFill>
              <a:prstDash val="solid"/>
              <a:miter lim="800000"/>
              <a:headEnd/>
              <a:tailEnd/>
            </a:ln>
          </p:spPr>
          <p:txBody>
            <a:bodyPr/>
            <a:lstStyle/>
            <a:p>
              <a:pPr>
                <a:defRPr/>
              </a:pPr>
              <a:endParaRPr lang="en-US"/>
            </a:p>
          </p:txBody>
        </p:sp>
        <p:sp>
          <p:nvSpPr>
            <p:cNvPr id="1043" name="Freeform 19"/>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2"/>
              </a:solidFill>
              <a:prstDash val="solid"/>
              <a:miter lim="800000"/>
              <a:headEnd/>
              <a:tailEnd/>
            </a:ln>
          </p:spPr>
          <p:txBody>
            <a:bodyPr/>
            <a:lstStyle/>
            <a:p>
              <a:pPr>
                <a:defRPr/>
              </a:pPr>
              <a:endParaRPr lang="en-US"/>
            </a:p>
          </p:txBody>
        </p:sp>
      </p:grpSp>
      <p:sp>
        <p:nvSpPr>
          <p:cNvPr id="1031" name="Freeform 7"/>
          <p:cNvSpPr>
            <a:spLocks/>
          </p:cNvSpPr>
          <p:nvPr/>
        </p:nvSpPr>
        <p:spPr bwMode="auto">
          <a:xfrm>
            <a:off x="0" y="-4763"/>
            <a:ext cx="9144000" cy="2536826"/>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sp>
        <p:nvSpPr>
          <p:cNvPr id="1032" name="Freeform 8"/>
          <p:cNvSpPr>
            <a:spLocks/>
          </p:cNvSpPr>
          <p:nvPr/>
        </p:nvSpPr>
        <p:spPr bwMode="auto">
          <a:xfrm>
            <a:off x="0" y="-4763"/>
            <a:ext cx="9144000" cy="2384426"/>
          </a:xfrm>
          <a:custGeom>
            <a:avLst/>
            <a:gdLst/>
            <a:ahLst/>
            <a:cxnLst>
              <a:cxn ang="0">
                <a:pos x="2880" y="751"/>
              </a:cxn>
              <a:cxn ang="0">
                <a:pos x="1442" y="374"/>
              </a:cxn>
              <a:cxn ang="0">
                <a:pos x="0" y="424"/>
              </a:cxn>
              <a:cxn ang="0">
                <a:pos x="0" y="0"/>
              </a:cxn>
              <a:cxn ang="0">
                <a:pos x="2880" y="0"/>
              </a:cxn>
              <a:cxn ang="0">
                <a:pos x="2880" y="751"/>
              </a:cxn>
            </a:cxnLst>
            <a:rect l="0" t="0" r="r" b="b"/>
            <a:pathLst>
              <a:path w="2880" h="751">
                <a:moveTo>
                  <a:pt x="2880" y="751"/>
                </a:moveTo>
                <a:cubicBezTo>
                  <a:pt x="2880" y="751"/>
                  <a:pt x="2380" y="428"/>
                  <a:pt x="1442" y="374"/>
                </a:cubicBezTo>
                <a:cubicBezTo>
                  <a:pt x="503" y="319"/>
                  <a:pt x="0" y="424"/>
                  <a:pt x="0" y="424"/>
                </a:cubicBezTo>
                <a:cubicBezTo>
                  <a:pt x="0" y="0"/>
                  <a:pt x="0" y="0"/>
                  <a:pt x="0" y="0"/>
                </a:cubicBezTo>
                <a:cubicBezTo>
                  <a:pt x="2880" y="0"/>
                  <a:pt x="2880" y="0"/>
                  <a:pt x="2880" y="0"/>
                </a:cubicBezTo>
                <a:lnTo>
                  <a:pt x="2880" y="751"/>
                </a:ln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1029" name="Rectangle 2"/>
          <p:cNvSpPr>
            <a:spLocks noGrp="1" noChangeArrowheads="1"/>
          </p:cNvSpPr>
          <p:nvPr>
            <p:ph type="title"/>
          </p:nvPr>
        </p:nvSpPr>
        <p:spPr bwMode="auto">
          <a:xfrm>
            <a:off x="457200" y="0"/>
            <a:ext cx="85344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Click to edit Master title style</a:t>
            </a:r>
          </a:p>
        </p:txBody>
      </p:sp>
      <p:sp>
        <p:nvSpPr>
          <p:cNvPr id="1030" name="Rectangle 3"/>
          <p:cNvSpPr>
            <a:spLocks noGrp="1" noChangeArrowheads="1"/>
          </p:cNvSpPr>
          <p:nvPr>
            <p:ph type="body" idx="1"/>
          </p:nvPr>
        </p:nvSpPr>
        <p:spPr bwMode="auto">
          <a:xfrm>
            <a:off x="457200" y="1752600"/>
            <a:ext cx="8534400" cy="4800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pPr>
              <a:defRPr/>
            </a:pPr>
            <a:endParaRPr lang="en-US"/>
          </a:p>
        </p:txBody>
      </p:sp>
      <p:sp>
        <p:nvSpPr>
          <p:cNvPr id="2" name="Rectangle 5"/>
          <p:cNvSpPr>
            <a:spLocks noGrp="1" noChangeArrowheads="1"/>
          </p:cNvSpPr>
          <p:nvPr>
            <p:ph type="ftr" sz="quarter" idx="3"/>
          </p:nvPr>
        </p:nvSpPr>
        <p:spPr bwMode="auto">
          <a:xfrm>
            <a:off x="3276600" y="6613525"/>
            <a:ext cx="2895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defRPr sz="1400"/>
            </a:lvl1pPr>
          </a:lstStyle>
          <a:p>
            <a:pPr>
              <a:defRPr/>
            </a:pPr>
            <a:endParaRPr lang="en-US"/>
          </a:p>
        </p:txBody>
      </p:sp>
      <p:sp>
        <p:nvSpPr>
          <p:cNvPr id="3" name="Rectangle 6"/>
          <p:cNvSpPr>
            <a:spLocks noGrp="1" noChangeArrowheads="1"/>
          </p:cNvSpPr>
          <p:nvPr>
            <p:ph type="sldNum" sz="quarter" idx="4"/>
          </p:nvPr>
        </p:nvSpPr>
        <p:spPr bwMode="auto">
          <a:xfrm>
            <a:off x="68580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pPr>
              <a:defRPr/>
            </a:pPr>
            <a:fld id="{E490ECEF-CE31-4BCE-8F6F-92396688A01E}" type="slidenum">
              <a:rPr lang="en-US"/>
              <a:pPr>
                <a:defRPr/>
              </a:pPr>
              <a:t>‹#›</a:t>
            </a:fld>
            <a:endParaRPr lang="en-US"/>
          </a:p>
        </p:txBody>
      </p:sp>
      <p:pic>
        <p:nvPicPr>
          <p:cNvPr id="1034" name="Picture 2" descr="S:\1 International Development BU\1.3 CONTRACTS\0. Cluster Africa\47501464 - GCCA Climate change\5 Award\9 Communication\00 Logos\GCCA-logo-(3).png"/>
          <p:cNvPicPr>
            <a:picLocks noChangeAspect="1" noChangeArrowheads="1"/>
          </p:cNvPicPr>
          <p:nvPr userDrawn="1"/>
        </p:nvPicPr>
        <p:blipFill>
          <a:blip r:embed="rId14" cstate="print"/>
          <a:srcRect/>
          <a:stretch>
            <a:fillRect/>
          </a:stretch>
        </p:blipFill>
        <p:spPr bwMode="auto">
          <a:xfrm>
            <a:off x="7467600" y="152400"/>
            <a:ext cx="1535113" cy="1219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0" r:id="rId3"/>
    <p:sldLayoutId id="2147483659" r:id="rId4"/>
    <p:sldLayoutId id="2147483658" r:id="rId5"/>
    <p:sldLayoutId id="2147483663" r:id="rId6"/>
    <p:sldLayoutId id="2147483657" r:id="rId7"/>
    <p:sldLayoutId id="2147483656" r:id="rId8"/>
    <p:sldLayoutId id="2147483655" r:id="rId9"/>
    <p:sldLayoutId id="2147483654" r:id="rId10"/>
    <p:sldLayoutId id="2147483653" r:id="rId11"/>
    <p:sldLayoutId id="2147483652" r:id="rId12"/>
  </p:sldLayoutIdLst>
  <p:hf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228600" indent="-228600" algn="l" rtl="0" eaLnBrk="0" fontAlgn="base" hangingPunct="0">
        <a:spcBef>
          <a:spcPct val="20000"/>
        </a:spcBef>
        <a:spcAft>
          <a:spcPct val="0"/>
        </a:spcAft>
        <a:buChar char="•"/>
        <a:defRPr sz="28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4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a:solidFill>
            <a:schemeClr val="tx1"/>
          </a:solidFill>
          <a:latin typeface="+mn-lt"/>
        </a:defRPr>
      </a:lvl4pPr>
      <a:lvl5pPr marL="1714500" indent="-171450" algn="l" rtl="0" eaLnBrk="0" fontAlgn="base" hangingPunct="0">
        <a:spcBef>
          <a:spcPct val="20000"/>
        </a:spcBef>
        <a:spcAft>
          <a:spcPct val="0"/>
        </a:spcAft>
        <a:buChar char="»"/>
        <a:defRPr>
          <a:solidFill>
            <a:schemeClr val="tx1"/>
          </a:solidFill>
          <a:latin typeface="+mn-lt"/>
        </a:defRPr>
      </a:lvl5pPr>
      <a:lvl6pPr marL="2171700" indent="-171450" algn="l" rtl="0" fontAlgn="base">
        <a:spcBef>
          <a:spcPct val="20000"/>
        </a:spcBef>
        <a:spcAft>
          <a:spcPct val="0"/>
        </a:spcAft>
        <a:buChar char="»"/>
        <a:defRPr>
          <a:solidFill>
            <a:schemeClr val="tx1"/>
          </a:solidFill>
          <a:latin typeface="+mn-lt"/>
        </a:defRPr>
      </a:lvl6pPr>
      <a:lvl7pPr marL="2628900" indent="-171450" algn="l" rtl="0" fontAlgn="base">
        <a:spcBef>
          <a:spcPct val="20000"/>
        </a:spcBef>
        <a:spcAft>
          <a:spcPct val="0"/>
        </a:spcAft>
        <a:buChar char="»"/>
        <a:defRPr>
          <a:solidFill>
            <a:schemeClr val="tx1"/>
          </a:solidFill>
          <a:latin typeface="+mn-lt"/>
        </a:defRPr>
      </a:lvl7pPr>
      <a:lvl8pPr marL="3086100" indent="-171450" algn="l" rtl="0" fontAlgn="base">
        <a:spcBef>
          <a:spcPct val="20000"/>
        </a:spcBef>
        <a:spcAft>
          <a:spcPct val="0"/>
        </a:spcAft>
        <a:buChar char="»"/>
        <a:defRPr>
          <a:solidFill>
            <a:schemeClr val="tx1"/>
          </a:solidFill>
          <a:latin typeface="+mn-lt"/>
        </a:defRPr>
      </a:lvl8pPr>
      <a:lvl9pPr marL="3543300" indent="-17145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473075" y="1905000"/>
            <a:ext cx="7070725" cy="2819400"/>
          </a:xfrm>
        </p:spPr>
        <p:txBody>
          <a:bodyPr/>
          <a:lstStyle/>
          <a:p>
            <a:pPr eaLnBrk="1" hangingPunct="1">
              <a:lnSpc>
                <a:spcPct val="150000"/>
              </a:lnSpc>
            </a:pPr>
            <a:r>
              <a:rPr lang="fr-BE" sz="2000" b="1" dirty="0" smtClean="0">
                <a:solidFill>
                  <a:schemeClr val="accent1">
                    <a:lumMod val="20000"/>
                    <a:lumOff val="80000"/>
                  </a:schemeClr>
                </a:solidFill>
                <a:latin typeface="Arial Black" pitchFamily="34" charset="0"/>
              </a:rPr>
              <a:t>Résumé des principaux résultats des discussions </a:t>
            </a:r>
            <a:br>
              <a:rPr lang="fr-BE" sz="2000" b="1" dirty="0" smtClean="0">
                <a:solidFill>
                  <a:schemeClr val="accent1">
                    <a:lumMod val="20000"/>
                    <a:lumOff val="80000"/>
                  </a:schemeClr>
                </a:solidFill>
                <a:latin typeface="Arial Black" pitchFamily="34" charset="0"/>
              </a:rPr>
            </a:br>
            <a:r>
              <a:rPr lang="fr-BE" sz="2000" b="1" dirty="0" smtClean="0">
                <a:solidFill>
                  <a:schemeClr val="accent1">
                    <a:lumMod val="20000"/>
                    <a:lumOff val="80000"/>
                  </a:schemeClr>
                </a:solidFill>
                <a:latin typeface="Arial Black" pitchFamily="34" charset="0"/>
              </a:rPr>
              <a:t>des groupes </a:t>
            </a:r>
            <a:r>
              <a:rPr lang="fr-BE" sz="2000" b="1" dirty="0" smtClean="0">
                <a:solidFill>
                  <a:schemeClr val="accent1">
                    <a:lumMod val="20000"/>
                    <a:lumOff val="80000"/>
                  </a:schemeClr>
                </a:solidFill>
                <a:latin typeface="Arial Black" pitchFamily="34" charset="0"/>
              </a:rPr>
              <a:t>« Réduction des risques de catastrophe – Gestion des zones côtières </a:t>
            </a:r>
            <a:r>
              <a:rPr lang="fr-BE" sz="2000" b="1" dirty="0" smtClean="0">
                <a:solidFill>
                  <a:schemeClr val="accent1">
                    <a:lumMod val="20000"/>
                    <a:lumOff val="80000"/>
                  </a:schemeClr>
                </a:solidFill>
                <a:latin typeface="Arial Black" pitchFamily="34" charset="0"/>
              </a:rPr>
              <a:t>»</a:t>
            </a:r>
            <a:r>
              <a:rPr lang="fr-BE" sz="2000" b="1" dirty="0" smtClean="0">
                <a:solidFill>
                  <a:schemeClr val="accent1">
                    <a:lumMod val="20000"/>
                    <a:lumOff val="80000"/>
                  </a:schemeClr>
                </a:solidFill>
                <a:latin typeface="Arial Black" pitchFamily="34" charset="0"/>
              </a:rPr>
              <a:t/>
            </a:r>
            <a:br>
              <a:rPr lang="fr-BE" sz="2000" b="1" dirty="0" smtClean="0">
                <a:solidFill>
                  <a:schemeClr val="accent1">
                    <a:lumMod val="20000"/>
                    <a:lumOff val="80000"/>
                  </a:schemeClr>
                </a:solidFill>
                <a:latin typeface="Arial Black" pitchFamily="34" charset="0"/>
              </a:rPr>
            </a:br>
            <a:r>
              <a:rPr lang="fr-BE" sz="2000" b="1" dirty="0" smtClean="0">
                <a:solidFill>
                  <a:schemeClr val="accent1">
                    <a:lumMod val="20000"/>
                    <a:lumOff val="80000"/>
                  </a:schemeClr>
                </a:solidFill>
                <a:latin typeface="Arial Black" pitchFamily="34" charset="0"/>
              </a:rPr>
              <a:t/>
            </a:r>
            <a:br>
              <a:rPr lang="fr-BE" sz="2000" b="1" dirty="0" smtClean="0">
                <a:solidFill>
                  <a:schemeClr val="accent1">
                    <a:lumMod val="20000"/>
                    <a:lumOff val="80000"/>
                  </a:schemeClr>
                </a:solidFill>
                <a:latin typeface="Arial Black" pitchFamily="34" charset="0"/>
              </a:rPr>
            </a:br>
            <a:endParaRPr lang="fr-BE" sz="1800" b="1" dirty="0" smtClean="0"/>
          </a:p>
        </p:txBody>
      </p:sp>
      <p:sp>
        <p:nvSpPr>
          <p:cNvPr id="5" name="Rectangle 3"/>
          <p:cNvSpPr txBox="1">
            <a:spLocks noChangeArrowheads="1"/>
          </p:cNvSpPr>
          <p:nvPr/>
        </p:nvSpPr>
        <p:spPr bwMode="auto">
          <a:xfrm>
            <a:off x="533400" y="5962650"/>
            <a:ext cx="8077200" cy="457200"/>
          </a:xfrm>
          <a:prstGeom prst="rect">
            <a:avLst/>
          </a:prstGeom>
          <a:noFill/>
          <a:ln w="9525">
            <a:noFill/>
            <a:miter lim="800000"/>
            <a:headEnd/>
            <a:tailEnd/>
          </a:ln>
        </p:spPr>
        <p:txBody>
          <a:bodyPr lIns="0" tIns="0" rIns="0" bIns="0" anchor="b"/>
          <a:lstStyle/>
          <a:p>
            <a:pPr>
              <a:spcBef>
                <a:spcPct val="20000"/>
              </a:spcBef>
              <a:defRPr/>
            </a:pPr>
            <a:r>
              <a:rPr lang="fr-BE" sz="1200" kern="0" dirty="0" smtClean="0">
                <a:solidFill>
                  <a:schemeClr val="accent1">
                    <a:lumMod val="75000"/>
                  </a:schemeClr>
                </a:solidFill>
                <a:latin typeface="+mn-lt"/>
              </a:rPr>
              <a:t>Session 23, 2ème jour, 13 septembre 2012</a:t>
            </a:r>
            <a:endParaRPr lang="fr-BE" sz="1200" kern="0" dirty="0">
              <a:solidFill>
                <a:schemeClr val="accent1">
                  <a:lumMod val="75000"/>
                </a:schemeClr>
              </a:solidFill>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sz="3000" dirty="0" smtClean="0"/>
              <a:t>Défis et réponses </a:t>
            </a:r>
            <a:r>
              <a:rPr lang="fr-BE" sz="3000" dirty="0" smtClean="0"/>
              <a:t/>
            </a:r>
            <a:br>
              <a:rPr lang="fr-BE" sz="3000" dirty="0" smtClean="0"/>
            </a:br>
            <a:r>
              <a:rPr lang="fr-BE" sz="3000" dirty="0" smtClean="0"/>
              <a:t>relatifs à la </a:t>
            </a:r>
            <a:r>
              <a:rPr lang="fr-BE" sz="3000" dirty="0" smtClean="0"/>
              <a:t>GZC </a:t>
            </a:r>
            <a:r>
              <a:rPr lang="fr-BE" sz="3000" dirty="0" smtClean="0"/>
              <a:t>et la RRC (1)</a:t>
            </a:r>
            <a:endParaRPr lang="fr-BE" sz="3000" dirty="0"/>
          </a:p>
        </p:txBody>
      </p:sp>
      <p:graphicFrame>
        <p:nvGraphicFramePr>
          <p:cNvPr id="5" name="Content Placeholder 4"/>
          <p:cNvGraphicFramePr>
            <a:graphicFrameLocks noGrp="1"/>
          </p:cNvGraphicFramePr>
          <p:nvPr>
            <p:ph idx="1"/>
          </p:nvPr>
        </p:nvGraphicFramePr>
        <p:xfrm>
          <a:off x="457200" y="1600200"/>
          <a:ext cx="8229600" cy="4759960"/>
        </p:xfrm>
        <a:graphic>
          <a:graphicData uri="http://schemas.openxmlformats.org/drawingml/2006/table">
            <a:tbl>
              <a:tblPr firstRow="1" bandRow="1">
                <a:tableStyleId>{5C22544A-7EE6-4342-B048-85BDC9FD1C3A}</a:tableStyleId>
              </a:tblPr>
              <a:tblGrid>
                <a:gridCol w="2590800"/>
                <a:gridCol w="5638800"/>
              </a:tblGrid>
              <a:tr h="370840">
                <a:tc>
                  <a:txBody>
                    <a:bodyPr/>
                    <a:lstStyle/>
                    <a:p>
                      <a:r>
                        <a:rPr lang="fr-BE" noProof="0" dirty="0" smtClean="0"/>
                        <a:t>Défis</a:t>
                      </a:r>
                      <a:endParaRPr lang="fr-BE" noProof="0" dirty="0"/>
                    </a:p>
                  </a:txBody>
                  <a:tcPr/>
                </a:tc>
                <a:tc>
                  <a:txBody>
                    <a:bodyPr/>
                    <a:lstStyle/>
                    <a:p>
                      <a:r>
                        <a:rPr lang="fr-BE" noProof="0" dirty="0" smtClean="0"/>
                        <a:t>Réponses / Facteurs</a:t>
                      </a:r>
                      <a:r>
                        <a:rPr lang="fr-BE" baseline="0" noProof="0" dirty="0" smtClean="0"/>
                        <a:t> de succès</a:t>
                      </a:r>
                      <a:endParaRPr lang="fr-BE" noProof="0" dirty="0"/>
                    </a:p>
                  </a:txBody>
                  <a:tcPr/>
                </a:tc>
              </a:tr>
              <a:tr h="370840">
                <a:tc>
                  <a:txBody>
                    <a:bodyPr/>
                    <a:lstStyle/>
                    <a:p>
                      <a:r>
                        <a:rPr lang="fr-BE" noProof="0" dirty="0" smtClean="0"/>
                        <a:t>Mécanismes</a:t>
                      </a:r>
                      <a:r>
                        <a:rPr lang="fr-BE" baseline="0" noProof="0" dirty="0" smtClean="0"/>
                        <a:t> de coordination complexes et souvent inefficaces en raison du grand nombre d’acteurs à impliquer</a:t>
                      </a:r>
                      <a:endParaRPr lang="fr-BE" noProof="0" dirty="0"/>
                    </a:p>
                  </a:txBody>
                  <a:tcPr/>
                </a:tc>
                <a:tc>
                  <a:txBody>
                    <a:bodyPr/>
                    <a:lstStyle/>
                    <a:p>
                      <a:pPr marL="182563" indent="-182563">
                        <a:buFont typeface="Wingdings" pitchFamily="2" charset="2"/>
                        <a:buChar char="§"/>
                      </a:pPr>
                      <a:r>
                        <a:rPr lang="fr-BE" noProof="0" dirty="0" smtClean="0"/>
                        <a:t>Établir</a:t>
                      </a:r>
                      <a:r>
                        <a:rPr lang="fr-BE" baseline="0" noProof="0" dirty="0" smtClean="0"/>
                        <a:t> des mécanismes de coordination avec un leadership clair, tout en veillant à ce que l’organisation qui assure le leadership ait les ressources et l’influence nécessaires pour effectivement remplir son </a:t>
                      </a:r>
                      <a:r>
                        <a:rPr lang="fr-BE" baseline="0" noProof="0" dirty="0" smtClean="0"/>
                        <a:t>rôle</a:t>
                      </a:r>
                    </a:p>
                    <a:p>
                      <a:pPr marL="182563" marR="0" indent="-182563" algn="l" defTabSz="914400" rtl="0" eaLnBrk="1" fontAlgn="auto" latinLnBrk="0" hangingPunct="1">
                        <a:lnSpc>
                          <a:spcPct val="100000"/>
                        </a:lnSpc>
                        <a:spcBef>
                          <a:spcPts val="0"/>
                        </a:spcBef>
                        <a:spcAft>
                          <a:spcPts val="0"/>
                        </a:spcAft>
                        <a:buClrTx/>
                        <a:buSzTx/>
                        <a:buFont typeface="Wingdings" pitchFamily="2" charset="2"/>
                        <a:buChar char="§"/>
                        <a:tabLst/>
                        <a:defRPr/>
                      </a:pPr>
                      <a:r>
                        <a:rPr lang="fr-BE" baseline="0" noProof="0" dirty="0" smtClean="0"/>
                        <a:t>Rôle plus actif du personnel du programme AMCC pour promouvoir la coordination entre donateurs et institutions</a:t>
                      </a:r>
                    </a:p>
                  </a:txBody>
                  <a:tcPr/>
                </a:tc>
              </a:tr>
              <a:tr h="370840">
                <a:tc>
                  <a:txBody>
                    <a:bodyPr/>
                    <a:lstStyle/>
                    <a:p>
                      <a:r>
                        <a:rPr lang="fr-BE" noProof="0" dirty="0" smtClean="0"/>
                        <a:t>Réformes institutionnelles potentiellement non soutenables</a:t>
                      </a:r>
                      <a:endParaRPr lang="fr-BE" noProof="0" dirty="0"/>
                    </a:p>
                  </a:txBody>
                  <a:tcPr/>
                </a:tc>
                <a:tc>
                  <a:txBody>
                    <a:bodyPr/>
                    <a:lstStyle/>
                    <a:p>
                      <a:pPr marL="182563" indent="-182563">
                        <a:buFont typeface="Wingdings" pitchFamily="2" charset="2"/>
                        <a:buChar char="§"/>
                      </a:pPr>
                      <a:r>
                        <a:rPr lang="fr-BE" baseline="0" noProof="0" dirty="0" smtClean="0"/>
                        <a:t>Éviter le type de réformes qui surchargent les agences en leur donnant des responsabilités supplémentaires sans mettre à leur disposition les ressources correspondantes</a:t>
                      </a:r>
                      <a:endParaRPr lang="fr-BE" baseline="0" noProof="0" dirty="0" smtClean="0"/>
                    </a:p>
                  </a:txBody>
                  <a:tcPr/>
                </a:tc>
              </a:tr>
              <a:tr h="370840">
                <a:tc>
                  <a:txBody>
                    <a:bodyPr/>
                    <a:lstStyle/>
                    <a:p>
                      <a:r>
                        <a:rPr lang="fr-BE" noProof="0" dirty="0" smtClean="0"/>
                        <a:t>Nécessité</a:t>
                      </a:r>
                      <a:r>
                        <a:rPr lang="fr-BE" baseline="0" noProof="0" dirty="0" smtClean="0"/>
                        <a:t> d’une coordination entre GZC, RRC et CC</a:t>
                      </a:r>
                      <a:endParaRPr lang="fr-BE" noProof="0" dirty="0"/>
                    </a:p>
                  </a:txBody>
                  <a:tcPr/>
                </a:tc>
                <a:tc>
                  <a:txBody>
                    <a:bodyPr/>
                    <a:lstStyle/>
                    <a:p>
                      <a:pPr marL="182563" indent="-182563">
                        <a:buFont typeface="Wingdings" pitchFamily="2" charset="2"/>
                        <a:buChar char="§"/>
                      </a:pPr>
                      <a:r>
                        <a:rPr lang="fr-BE" baseline="0" noProof="0" dirty="0" smtClean="0"/>
                        <a:t>Construire des passerelles dans le contexte de mécanismes de coordination d’ensemble </a:t>
                      </a:r>
                      <a:r>
                        <a:rPr lang="fr-BE" baseline="0" noProof="0" dirty="0" smtClean="0"/>
                        <a:t>(pas </a:t>
                      </a:r>
                      <a:r>
                        <a:rPr lang="fr-BE" baseline="0" noProof="0" dirty="0" smtClean="0"/>
                        <a:t>aisé en pratique...)</a:t>
                      </a:r>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2</a:t>
            </a:fld>
            <a:endParaRPr lang="en-US"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sz="3000" dirty="0" smtClean="0"/>
              <a:t>Défis et réponses </a:t>
            </a:r>
            <a:r>
              <a:rPr lang="fr-BE" sz="3000" dirty="0" smtClean="0"/>
              <a:t/>
            </a:r>
            <a:br>
              <a:rPr lang="fr-BE" sz="3000" dirty="0" smtClean="0"/>
            </a:br>
            <a:r>
              <a:rPr lang="fr-BE" sz="3000" dirty="0" smtClean="0"/>
              <a:t>relatifs à la </a:t>
            </a:r>
            <a:r>
              <a:rPr lang="fr-BE" sz="3000" dirty="0" smtClean="0"/>
              <a:t>GZC </a:t>
            </a:r>
            <a:r>
              <a:rPr lang="fr-BE" sz="3000" dirty="0" smtClean="0"/>
              <a:t>et la RRC (2)</a:t>
            </a:r>
            <a:endParaRPr lang="fr-BE" sz="3000" dirty="0"/>
          </a:p>
        </p:txBody>
      </p:sp>
      <p:graphicFrame>
        <p:nvGraphicFramePr>
          <p:cNvPr id="5" name="Content Placeholder 4"/>
          <p:cNvGraphicFramePr>
            <a:graphicFrameLocks noGrp="1"/>
          </p:cNvGraphicFramePr>
          <p:nvPr>
            <p:ph idx="1"/>
          </p:nvPr>
        </p:nvGraphicFramePr>
        <p:xfrm>
          <a:off x="457200" y="1676400"/>
          <a:ext cx="8229600" cy="4668520"/>
        </p:xfrm>
        <a:graphic>
          <a:graphicData uri="http://schemas.openxmlformats.org/drawingml/2006/table">
            <a:tbl>
              <a:tblPr firstRow="1" bandRow="1">
                <a:tableStyleId>{5C22544A-7EE6-4342-B048-85BDC9FD1C3A}</a:tableStyleId>
              </a:tblPr>
              <a:tblGrid>
                <a:gridCol w="2590800"/>
                <a:gridCol w="5638800"/>
              </a:tblGrid>
              <a:tr h="370840">
                <a:tc>
                  <a:txBody>
                    <a:bodyPr/>
                    <a:lstStyle/>
                    <a:p>
                      <a:r>
                        <a:rPr lang="fr-BE" noProof="0" dirty="0" smtClean="0"/>
                        <a:t>Défis</a:t>
                      </a:r>
                      <a:endParaRPr lang="fr-BE" noProof="0" dirty="0"/>
                    </a:p>
                  </a:txBody>
                  <a:tcPr/>
                </a:tc>
                <a:tc>
                  <a:txBody>
                    <a:bodyPr/>
                    <a:lstStyle/>
                    <a:p>
                      <a:r>
                        <a:rPr lang="fr-BE" noProof="0" dirty="0" smtClean="0"/>
                        <a:t>Réponses / Facteurs</a:t>
                      </a:r>
                      <a:r>
                        <a:rPr lang="fr-BE" baseline="0" noProof="0" dirty="0" smtClean="0"/>
                        <a:t> de succès</a:t>
                      </a:r>
                      <a:endParaRPr lang="fr-BE" noProof="0" dirty="0"/>
                    </a:p>
                  </a:txBody>
                  <a:tcPr/>
                </a:tc>
              </a:tr>
              <a:tr h="370840">
                <a:tc>
                  <a:txBody>
                    <a:bodyPr/>
                    <a:lstStyle/>
                    <a:p>
                      <a:r>
                        <a:rPr lang="fr-BE" noProof="0" dirty="0" smtClean="0"/>
                        <a:t>Cadre juridique peu favorable ou </a:t>
                      </a:r>
                      <a:r>
                        <a:rPr lang="fr-BE" baseline="0" noProof="0" dirty="0" smtClean="0"/>
                        <a:t>pas mis en application</a:t>
                      </a:r>
                      <a:endParaRPr lang="fr-BE" noProof="0" dirty="0"/>
                    </a:p>
                  </a:txBody>
                  <a:tcPr/>
                </a:tc>
                <a:tc>
                  <a:txBody>
                    <a:bodyPr/>
                    <a:lstStyle/>
                    <a:p>
                      <a:pPr marL="182563" indent="-182563">
                        <a:buFont typeface="Wingdings" pitchFamily="2" charset="2"/>
                        <a:buChar char="§"/>
                      </a:pPr>
                      <a:r>
                        <a:rPr lang="fr-BE" baseline="0" noProof="0" dirty="0" smtClean="0"/>
                        <a:t>Commencer par appuyer le développement de plans d’aménagement du territoire – et leur mise en application effective s’ils existent</a:t>
                      </a:r>
                    </a:p>
                  </a:txBody>
                  <a:tcPr/>
                </a:tc>
              </a:tr>
              <a:tr h="370840">
                <a:tc>
                  <a:txBody>
                    <a:bodyPr/>
                    <a:lstStyle/>
                    <a:p>
                      <a:r>
                        <a:rPr lang="fr-BE" noProof="0" dirty="0" smtClean="0"/>
                        <a:t>La </a:t>
                      </a:r>
                      <a:r>
                        <a:rPr lang="fr-BE" noProof="0" dirty="0" smtClean="0"/>
                        <a:t>GZC et la RRC </a:t>
                      </a:r>
                      <a:r>
                        <a:rPr lang="fr-BE" baseline="0" noProof="0" dirty="0" smtClean="0"/>
                        <a:t>exigent </a:t>
                      </a:r>
                      <a:r>
                        <a:rPr lang="fr-BE" baseline="0" noProof="0" dirty="0" smtClean="0"/>
                        <a:t>de grandes quantités de données ainsi que des compétences spécialisées</a:t>
                      </a:r>
                      <a:endParaRPr lang="fr-BE" noProof="0" dirty="0"/>
                    </a:p>
                  </a:txBody>
                  <a:tcPr/>
                </a:tc>
                <a:tc>
                  <a:txBody>
                    <a:bodyPr/>
                    <a:lstStyle/>
                    <a:p>
                      <a:pPr marL="182563" indent="-182563">
                        <a:buFont typeface="Wingdings" pitchFamily="2" charset="2"/>
                        <a:buChar char="§"/>
                      </a:pPr>
                      <a:r>
                        <a:rPr lang="fr-BE" baseline="0" noProof="0" dirty="0" smtClean="0"/>
                        <a:t>Commencer par la collection et la consolidation de toutes les données en un point central – Opter pour des solutions de type SIG permettant de </a:t>
                      </a:r>
                      <a:r>
                        <a:rPr lang="fr-BE" baseline="0" noProof="0" dirty="0" err="1" smtClean="0"/>
                        <a:t>super-poser</a:t>
                      </a:r>
                      <a:r>
                        <a:rPr lang="fr-BE" baseline="0" noProof="0" dirty="0" smtClean="0"/>
                        <a:t> divers types de données </a:t>
                      </a:r>
                      <a:r>
                        <a:rPr lang="fr-BE" baseline="0" noProof="0" dirty="0" err="1" smtClean="0"/>
                        <a:t>géoréférencées</a:t>
                      </a:r>
                      <a:endParaRPr lang="fr-BE" baseline="0" noProof="0" dirty="0" smtClean="0"/>
                    </a:p>
                    <a:p>
                      <a:pPr marL="182563" indent="-182563">
                        <a:buFont typeface="Wingdings" pitchFamily="2" charset="2"/>
                        <a:buChar char="§"/>
                      </a:pPr>
                      <a:r>
                        <a:rPr lang="fr-BE" baseline="0" noProof="0" dirty="0" smtClean="0"/>
                        <a:t>Récolter des données de référence</a:t>
                      </a:r>
                      <a:endParaRPr lang="fr-BE" baseline="0" noProof="0" dirty="0" smtClean="0"/>
                    </a:p>
                    <a:p>
                      <a:pPr marL="182563" marR="0" indent="-182563" algn="l" defTabSz="914400" rtl="0" eaLnBrk="1" fontAlgn="auto" latinLnBrk="0" hangingPunct="1">
                        <a:lnSpc>
                          <a:spcPct val="100000"/>
                        </a:lnSpc>
                        <a:spcBef>
                          <a:spcPts val="0"/>
                        </a:spcBef>
                        <a:spcAft>
                          <a:spcPts val="0"/>
                        </a:spcAft>
                        <a:buClrTx/>
                        <a:buSzTx/>
                        <a:buFont typeface="Wingdings" pitchFamily="2" charset="2"/>
                        <a:buChar char="§"/>
                        <a:tabLst/>
                        <a:defRPr/>
                      </a:pPr>
                      <a:r>
                        <a:rPr lang="fr-BE" baseline="0" noProof="0" dirty="0" smtClean="0"/>
                        <a:t>Développer des mécanismes de collaboration et des partenariats entre experts nationaux / régionaux / internationaux (acteurs publics, privés, académiques, non-étatiques, …)</a:t>
                      </a:r>
                    </a:p>
                    <a:p>
                      <a:pPr marL="182563" marR="0" indent="-182563" algn="l" defTabSz="914400" rtl="0" eaLnBrk="1" fontAlgn="auto" latinLnBrk="0" hangingPunct="1">
                        <a:lnSpc>
                          <a:spcPct val="100000"/>
                        </a:lnSpc>
                        <a:spcBef>
                          <a:spcPts val="0"/>
                        </a:spcBef>
                        <a:spcAft>
                          <a:spcPts val="0"/>
                        </a:spcAft>
                        <a:buClrTx/>
                        <a:buSzTx/>
                        <a:buFont typeface="Wingdings" pitchFamily="2" charset="2"/>
                        <a:buChar char="§"/>
                        <a:tabLst/>
                        <a:defRPr/>
                      </a:pPr>
                      <a:r>
                        <a:rPr lang="fr-BE" baseline="0" noProof="0" dirty="0" smtClean="0"/>
                        <a:t>Signer des accords de partage des données</a:t>
                      </a:r>
                    </a:p>
                    <a:p>
                      <a:pPr marL="182563" marR="0" indent="-182563" algn="l" defTabSz="914400" rtl="0" eaLnBrk="1" fontAlgn="auto" latinLnBrk="0" hangingPunct="1">
                        <a:lnSpc>
                          <a:spcPct val="100000"/>
                        </a:lnSpc>
                        <a:spcBef>
                          <a:spcPts val="0"/>
                        </a:spcBef>
                        <a:spcAft>
                          <a:spcPts val="0"/>
                        </a:spcAft>
                        <a:buClrTx/>
                        <a:buSzTx/>
                        <a:buFont typeface="Wingdings" pitchFamily="2" charset="2"/>
                        <a:buChar char="§"/>
                        <a:tabLst/>
                        <a:defRPr/>
                      </a:pPr>
                      <a:r>
                        <a:rPr lang="fr-BE" baseline="0" noProof="0" dirty="0" smtClean="0"/>
                        <a:t>Engager des coordinateurs nationaux pour faciliter l’accès aux connaissances locales / traditionnelles</a:t>
                      </a:r>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3</a:t>
            </a:fld>
            <a:endParaRPr lang="en-US"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sz="3000" dirty="0" smtClean="0"/>
              <a:t>Défis et réponses </a:t>
            </a:r>
            <a:r>
              <a:rPr lang="fr-BE" sz="3000" dirty="0" smtClean="0"/>
              <a:t/>
            </a:r>
            <a:br>
              <a:rPr lang="fr-BE" sz="3000" dirty="0" smtClean="0"/>
            </a:br>
            <a:r>
              <a:rPr lang="fr-BE" sz="3000" dirty="0" smtClean="0"/>
              <a:t>relatifs à la </a:t>
            </a:r>
            <a:r>
              <a:rPr lang="fr-BE" sz="3000" dirty="0" smtClean="0"/>
              <a:t>GZC </a:t>
            </a:r>
            <a:r>
              <a:rPr lang="fr-BE" sz="3000" dirty="0" smtClean="0"/>
              <a:t>et la RRC (3)</a:t>
            </a:r>
            <a:endParaRPr lang="fr-BE" sz="3000" dirty="0"/>
          </a:p>
        </p:txBody>
      </p:sp>
      <p:graphicFrame>
        <p:nvGraphicFramePr>
          <p:cNvPr id="5" name="Content Placeholder 4"/>
          <p:cNvGraphicFramePr>
            <a:graphicFrameLocks noGrp="1"/>
          </p:cNvGraphicFramePr>
          <p:nvPr>
            <p:ph idx="1"/>
          </p:nvPr>
        </p:nvGraphicFramePr>
        <p:xfrm>
          <a:off x="457200" y="1600200"/>
          <a:ext cx="8229600" cy="4942840"/>
        </p:xfrm>
        <a:graphic>
          <a:graphicData uri="http://schemas.openxmlformats.org/drawingml/2006/table">
            <a:tbl>
              <a:tblPr firstRow="1" bandRow="1">
                <a:tableStyleId>{5C22544A-7EE6-4342-B048-85BDC9FD1C3A}</a:tableStyleId>
              </a:tblPr>
              <a:tblGrid>
                <a:gridCol w="2590800"/>
                <a:gridCol w="5638800"/>
              </a:tblGrid>
              <a:tr h="370840">
                <a:tc>
                  <a:txBody>
                    <a:bodyPr/>
                    <a:lstStyle/>
                    <a:p>
                      <a:r>
                        <a:rPr lang="fr-BE" noProof="0" dirty="0" smtClean="0"/>
                        <a:t>Défis</a:t>
                      </a:r>
                      <a:endParaRPr lang="fr-BE" noProof="0" dirty="0"/>
                    </a:p>
                  </a:txBody>
                  <a:tcPr/>
                </a:tc>
                <a:tc>
                  <a:txBody>
                    <a:bodyPr/>
                    <a:lstStyle/>
                    <a:p>
                      <a:r>
                        <a:rPr lang="fr-BE" noProof="0" dirty="0" smtClean="0"/>
                        <a:t>Réponses / Facteurs</a:t>
                      </a:r>
                      <a:r>
                        <a:rPr lang="fr-BE" baseline="0" noProof="0" dirty="0" smtClean="0"/>
                        <a:t> de succès</a:t>
                      </a:r>
                      <a:endParaRPr lang="fr-BE" noProof="0" dirty="0"/>
                    </a:p>
                  </a:txBody>
                  <a:tcPr/>
                </a:tc>
              </a:tr>
              <a:tr h="370840">
                <a:tc>
                  <a:txBody>
                    <a:bodyPr/>
                    <a:lstStyle/>
                    <a:p>
                      <a:r>
                        <a:rPr lang="fr-BE" noProof="0" dirty="0" smtClean="0"/>
                        <a:t>Disponibilité</a:t>
                      </a:r>
                      <a:r>
                        <a:rPr lang="fr-BE" baseline="0" noProof="0" dirty="0" smtClean="0"/>
                        <a:t> limitée de personnel technique qualifié (p. ex. ingénieurs, spécialistes de la gestion des données)</a:t>
                      </a:r>
                      <a:endParaRPr lang="fr-BE" noProof="0" dirty="0"/>
                    </a:p>
                  </a:txBody>
                  <a:tcPr/>
                </a:tc>
                <a:tc>
                  <a:txBody>
                    <a:bodyPr/>
                    <a:lstStyle/>
                    <a:p>
                      <a:pPr marL="182563" marR="0" indent="-182563" algn="l" defTabSz="914400" rtl="0" eaLnBrk="1" fontAlgn="auto" latinLnBrk="0" hangingPunct="1">
                        <a:lnSpc>
                          <a:spcPct val="100000"/>
                        </a:lnSpc>
                        <a:spcBef>
                          <a:spcPts val="0"/>
                        </a:spcBef>
                        <a:spcAft>
                          <a:spcPts val="0"/>
                        </a:spcAft>
                        <a:buClrTx/>
                        <a:buSzTx/>
                        <a:buFont typeface="Wingdings" pitchFamily="2" charset="2"/>
                        <a:buChar char="§"/>
                        <a:tabLst/>
                        <a:defRPr/>
                      </a:pPr>
                      <a:r>
                        <a:rPr lang="fr-BE" baseline="0" noProof="0" dirty="0" smtClean="0"/>
                        <a:t>Identifier et prioriser les besoins dans le plan sectoriel de développement des capacités – Mobiliser un budget en fonction des besoins</a:t>
                      </a:r>
                    </a:p>
                    <a:p>
                      <a:pPr marL="182563" marR="0" indent="-182563" algn="l" defTabSz="914400" rtl="0" eaLnBrk="1" fontAlgn="auto" latinLnBrk="0" hangingPunct="1">
                        <a:lnSpc>
                          <a:spcPct val="100000"/>
                        </a:lnSpc>
                        <a:spcBef>
                          <a:spcPts val="0"/>
                        </a:spcBef>
                        <a:spcAft>
                          <a:spcPts val="0"/>
                        </a:spcAft>
                        <a:buClrTx/>
                        <a:buSzTx/>
                        <a:buFont typeface="Wingdings" pitchFamily="2" charset="2"/>
                        <a:buChar char="§"/>
                        <a:tabLst/>
                        <a:defRPr/>
                      </a:pPr>
                      <a:r>
                        <a:rPr lang="fr-BE" baseline="0" noProof="0" dirty="0" smtClean="0"/>
                        <a:t>Optimiser l’utilisation des ressources disponibles et éviter les doublons (approche intégrée =&gt; économies)</a:t>
                      </a:r>
                    </a:p>
                    <a:p>
                      <a:pPr marL="182563" marR="0" indent="-182563" algn="l" defTabSz="914400" rtl="0" eaLnBrk="1" fontAlgn="auto" latinLnBrk="0" hangingPunct="1">
                        <a:lnSpc>
                          <a:spcPct val="100000"/>
                        </a:lnSpc>
                        <a:spcBef>
                          <a:spcPts val="0"/>
                        </a:spcBef>
                        <a:spcAft>
                          <a:spcPts val="0"/>
                        </a:spcAft>
                        <a:buClrTx/>
                        <a:buSzTx/>
                        <a:buFont typeface="Wingdings" pitchFamily="2" charset="2"/>
                        <a:buChar char="§"/>
                        <a:tabLst/>
                        <a:defRPr/>
                      </a:pPr>
                      <a:r>
                        <a:rPr lang="fr-BE" baseline="0" noProof="0" dirty="0" smtClean="0"/>
                        <a:t>Recourir à une AT / des services extérieurs, selon les besoins, tout au long de la durée du projet</a:t>
                      </a:r>
                    </a:p>
                    <a:p>
                      <a:pPr marL="182563" marR="0" indent="-182563" algn="l" defTabSz="914400" rtl="0" eaLnBrk="1" fontAlgn="auto" latinLnBrk="0" hangingPunct="1">
                        <a:lnSpc>
                          <a:spcPct val="100000"/>
                        </a:lnSpc>
                        <a:spcBef>
                          <a:spcPts val="0"/>
                        </a:spcBef>
                        <a:spcAft>
                          <a:spcPts val="0"/>
                        </a:spcAft>
                        <a:buClrTx/>
                        <a:buSzTx/>
                        <a:buFont typeface="Wingdings" pitchFamily="2" charset="2"/>
                        <a:buChar char="§"/>
                        <a:tabLst/>
                        <a:defRPr/>
                      </a:pPr>
                      <a:r>
                        <a:rPr lang="fr-BE" baseline="0" noProof="0" dirty="0" smtClean="0"/>
                        <a:t>Veiller à utiliser l’expertise nationale (par ex. ingénieurs locaux)</a:t>
                      </a:r>
                    </a:p>
                  </a:txBody>
                  <a:tcPr/>
                </a:tc>
              </a:tr>
              <a:tr h="370840">
                <a:tc>
                  <a:txBody>
                    <a:bodyPr/>
                    <a:lstStyle/>
                    <a:p>
                      <a:r>
                        <a:rPr lang="fr-BE" noProof="0" dirty="0" smtClean="0"/>
                        <a:t>Implication des parties </a:t>
                      </a:r>
                      <a:r>
                        <a:rPr lang="fr-BE" noProof="0" smtClean="0"/>
                        <a:t>prenantes</a:t>
                      </a:r>
                      <a:r>
                        <a:rPr lang="fr-BE" baseline="0" noProof="0" smtClean="0"/>
                        <a:t> essentielle </a:t>
                      </a:r>
                      <a:r>
                        <a:rPr lang="fr-BE" baseline="0" noProof="0" dirty="0" smtClean="0"/>
                        <a:t>mais objet d’une attention insuffisante</a:t>
                      </a:r>
                      <a:endParaRPr lang="fr-BE" noProof="0" dirty="0"/>
                    </a:p>
                  </a:txBody>
                  <a:tcPr/>
                </a:tc>
                <a:tc>
                  <a:txBody>
                    <a:bodyPr/>
                    <a:lstStyle/>
                    <a:p>
                      <a:pPr marL="182563" indent="-182563">
                        <a:buFont typeface="Wingdings" pitchFamily="2" charset="2"/>
                        <a:buChar char="§"/>
                      </a:pPr>
                      <a:r>
                        <a:rPr lang="fr-BE" baseline="0" noProof="0" dirty="0" smtClean="0"/>
                        <a:t>Recourir plus systématiquement à des consultations des parties prenantes</a:t>
                      </a:r>
                    </a:p>
                    <a:p>
                      <a:pPr marL="182563" indent="-182563">
                        <a:buFont typeface="Wingdings" pitchFamily="2" charset="2"/>
                        <a:buChar char="§"/>
                      </a:pPr>
                      <a:r>
                        <a:rPr lang="fr-BE" baseline="0" noProof="0" dirty="0" smtClean="0"/>
                        <a:t>Impliquer les acteurs plus directement et plus systématiquement</a:t>
                      </a:r>
                    </a:p>
                    <a:p>
                      <a:pPr marL="182563" indent="-182563">
                        <a:buFont typeface="Wingdings" pitchFamily="2" charset="2"/>
                        <a:buChar char="§"/>
                      </a:pPr>
                      <a:r>
                        <a:rPr lang="fr-BE" baseline="0" noProof="0" dirty="0" smtClean="0"/>
                        <a:t>S’assurer de l’adhésion des communautés aux projets de terrain</a:t>
                      </a:r>
                      <a:endParaRPr lang="fr-BE" baseline="0" noProof="0" dirty="0" smtClean="0"/>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4</a:t>
            </a:fld>
            <a:endParaRPr lang="en-US"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sz="3000" dirty="0" smtClean="0"/>
              <a:t>Défis et réponses </a:t>
            </a:r>
            <a:r>
              <a:rPr lang="fr-BE" sz="3000" dirty="0" smtClean="0"/>
              <a:t/>
            </a:r>
            <a:br>
              <a:rPr lang="fr-BE" sz="3000" dirty="0" smtClean="0"/>
            </a:br>
            <a:r>
              <a:rPr lang="fr-BE" sz="3000" dirty="0" smtClean="0"/>
              <a:t>relatifs à la </a:t>
            </a:r>
            <a:r>
              <a:rPr lang="fr-BE" sz="3000" dirty="0" smtClean="0"/>
              <a:t>GZC </a:t>
            </a:r>
            <a:r>
              <a:rPr lang="fr-BE" sz="3000" dirty="0" smtClean="0"/>
              <a:t>et la RRC (4)</a:t>
            </a:r>
            <a:endParaRPr lang="fr-BE" sz="3000" dirty="0"/>
          </a:p>
        </p:txBody>
      </p:sp>
      <p:graphicFrame>
        <p:nvGraphicFramePr>
          <p:cNvPr id="5" name="Content Placeholder 4"/>
          <p:cNvGraphicFramePr>
            <a:graphicFrameLocks noGrp="1"/>
          </p:cNvGraphicFramePr>
          <p:nvPr>
            <p:ph idx="1"/>
          </p:nvPr>
        </p:nvGraphicFramePr>
        <p:xfrm>
          <a:off x="457200" y="1752600"/>
          <a:ext cx="8229600" cy="4394200"/>
        </p:xfrm>
        <a:graphic>
          <a:graphicData uri="http://schemas.openxmlformats.org/drawingml/2006/table">
            <a:tbl>
              <a:tblPr firstRow="1" bandRow="1">
                <a:tableStyleId>{5C22544A-7EE6-4342-B048-85BDC9FD1C3A}</a:tableStyleId>
              </a:tblPr>
              <a:tblGrid>
                <a:gridCol w="2590800"/>
                <a:gridCol w="5638800"/>
              </a:tblGrid>
              <a:tr h="370840">
                <a:tc>
                  <a:txBody>
                    <a:bodyPr/>
                    <a:lstStyle/>
                    <a:p>
                      <a:r>
                        <a:rPr lang="fr-BE" noProof="0" dirty="0" smtClean="0"/>
                        <a:t>Défis</a:t>
                      </a:r>
                      <a:endParaRPr lang="fr-BE" noProof="0" dirty="0"/>
                    </a:p>
                  </a:txBody>
                  <a:tcPr/>
                </a:tc>
                <a:tc>
                  <a:txBody>
                    <a:bodyPr/>
                    <a:lstStyle/>
                    <a:p>
                      <a:r>
                        <a:rPr lang="fr-BE" noProof="0" dirty="0" smtClean="0"/>
                        <a:t>Réponses / Facteurs</a:t>
                      </a:r>
                      <a:r>
                        <a:rPr lang="fr-BE" baseline="0" noProof="0" dirty="0" smtClean="0"/>
                        <a:t> de succès</a:t>
                      </a:r>
                      <a:endParaRPr lang="fr-BE" noProof="0" dirty="0"/>
                    </a:p>
                  </a:txBody>
                  <a:tcPr/>
                </a:tc>
              </a:tr>
              <a:tr h="370840">
                <a:tc>
                  <a:txBody>
                    <a:bodyPr/>
                    <a:lstStyle/>
                    <a:p>
                      <a:r>
                        <a:rPr lang="fr-BE" noProof="0" dirty="0" smtClean="0"/>
                        <a:t>Participation des communautés</a:t>
                      </a:r>
                      <a:r>
                        <a:rPr lang="fr-BE" baseline="0" noProof="0" dirty="0" smtClean="0"/>
                        <a:t> entravée par l’absence d’un cadre approprié (par ex. problèmes de sécurité foncière)</a:t>
                      </a:r>
                      <a:endParaRPr lang="fr-BE" noProof="0" dirty="0"/>
                    </a:p>
                  </a:txBody>
                  <a:tcPr/>
                </a:tc>
                <a:tc>
                  <a:txBody>
                    <a:bodyPr/>
                    <a:lstStyle/>
                    <a:p>
                      <a:pPr marL="182563" indent="-182563">
                        <a:buFont typeface="Wingdings" pitchFamily="2" charset="2"/>
                        <a:buChar char="§"/>
                      </a:pPr>
                      <a:r>
                        <a:rPr lang="fr-BE" baseline="0" noProof="0" dirty="0" smtClean="0"/>
                        <a:t>S’attaquer aux problèmes qui peuvent entraver la participation des communautés, tels que les problèmes fonciers, par des mesures appropriées (par ex. d’ordre administratif)</a:t>
                      </a:r>
                      <a:endParaRPr lang="fr-BE" baseline="0" noProof="0" dirty="0" smtClean="0"/>
                    </a:p>
                  </a:txBody>
                  <a:tcPr/>
                </a:tc>
              </a:tr>
              <a:tr h="370840">
                <a:tc>
                  <a:txBody>
                    <a:bodyPr/>
                    <a:lstStyle/>
                    <a:p>
                      <a:r>
                        <a:rPr lang="fr-BE" noProof="0" dirty="0" smtClean="0"/>
                        <a:t>Problèmes de conception des projets, par ex. incompatibilité avec les</a:t>
                      </a:r>
                      <a:r>
                        <a:rPr lang="fr-BE" baseline="0" noProof="0" dirty="0" smtClean="0"/>
                        <a:t> cycles / saisons de plantation</a:t>
                      </a:r>
                      <a:endParaRPr lang="fr-BE" noProof="0" dirty="0"/>
                    </a:p>
                  </a:txBody>
                  <a:tcPr/>
                </a:tc>
                <a:tc>
                  <a:txBody>
                    <a:bodyPr/>
                    <a:lstStyle/>
                    <a:p>
                      <a:pPr marL="182563" indent="-182563">
                        <a:buFont typeface="Wingdings" pitchFamily="2" charset="2"/>
                        <a:buChar char="§"/>
                      </a:pPr>
                      <a:r>
                        <a:rPr lang="fr-BE" baseline="0" noProof="0" dirty="0" smtClean="0"/>
                        <a:t>Engager du personnel supplémentaire (temporaire) et intensifier les activités durant la saison de plantation</a:t>
                      </a:r>
                    </a:p>
                    <a:p>
                      <a:pPr marL="182563" indent="-182563">
                        <a:buFont typeface="Wingdings" pitchFamily="2" charset="2"/>
                        <a:buChar char="§"/>
                      </a:pPr>
                      <a:r>
                        <a:rPr lang="fr-BE" baseline="0" noProof="0" dirty="0" smtClean="0"/>
                        <a:t>En règle générale, adapter la conception et le cadre temporel du projet pour intégrer les considérations pratiques</a:t>
                      </a:r>
                    </a:p>
                    <a:p>
                      <a:pPr marL="182563" indent="-182563">
                        <a:buFont typeface="Wingdings" pitchFamily="2" charset="2"/>
                        <a:buChar char="§"/>
                      </a:pPr>
                      <a:r>
                        <a:rPr lang="fr-BE" baseline="0" noProof="0" dirty="0" smtClean="0"/>
                        <a:t>La conception des projets doit s’appuyer sur des études solides et une bonne planification</a:t>
                      </a:r>
                      <a:endParaRPr lang="fr-BE" baseline="0" noProof="0" dirty="0" smtClean="0"/>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5</a:t>
            </a:fld>
            <a:endParaRPr lang="en-US"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sz="3000" dirty="0" smtClean="0"/>
              <a:t>Défis et réponses </a:t>
            </a:r>
            <a:r>
              <a:rPr lang="fr-BE" sz="3000" dirty="0" smtClean="0"/>
              <a:t/>
            </a:r>
            <a:br>
              <a:rPr lang="fr-BE" sz="3000" dirty="0" smtClean="0"/>
            </a:br>
            <a:r>
              <a:rPr lang="fr-BE" sz="3000" dirty="0" smtClean="0"/>
              <a:t>relatifs à la </a:t>
            </a:r>
            <a:r>
              <a:rPr lang="fr-BE" sz="3000" dirty="0" smtClean="0"/>
              <a:t>GZC </a:t>
            </a:r>
            <a:r>
              <a:rPr lang="fr-BE" sz="3000" dirty="0" smtClean="0"/>
              <a:t>et la RRC (5)</a:t>
            </a:r>
            <a:endParaRPr lang="fr-BE" sz="3000" dirty="0"/>
          </a:p>
        </p:txBody>
      </p:sp>
      <p:graphicFrame>
        <p:nvGraphicFramePr>
          <p:cNvPr id="5" name="Content Placeholder 4"/>
          <p:cNvGraphicFramePr>
            <a:graphicFrameLocks noGrp="1"/>
          </p:cNvGraphicFramePr>
          <p:nvPr>
            <p:ph idx="1"/>
          </p:nvPr>
        </p:nvGraphicFramePr>
        <p:xfrm>
          <a:off x="457200" y="1752600"/>
          <a:ext cx="8229600" cy="4211320"/>
        </p:xfrm>
        <a:graphic>
          <a:graphicData uri="http://schemas.openxmlformats.org/drawingml/2006/table">
            <a:tbl>
              <a:tblPr firstRow="1" bandRow="1">
                <a:tableStyleId>{5C22544A-7EE6-4342-B048-85BDC9FD1C3A}</a:tableStyleId>
              </a:tblPr>
              <a:tblGrid>
                <a:gridCol w="2590800"/>
                <a:gridCol w="5638800"/>
              </a:tblGrid>
              <a:tr h="370840">
                <a:tc>
                  <a:txBody>
                    <a:bodyPr/>
                    <a:lstStyle/>
                    <a:p>
                      <a:r>
                        <a:rPr lang="fr-BE" noProof="0" dirty="0" smtClean="0"/>
                        <a:t>Défis</a:t>
                      </a:r>
                      <a:endParaRPr lang="fr-BE" noProof="0" dirty="0"/>
                    </a:p>
                  </a:txBody>
                  <a:tcPr/>
                </a:tc>
                <a:tc>
                  <a:txBody>
                    <a:bodyPr/>
                    <a:lstStyle/>
                    <a:p>
                      <a:r>
                        <a:rPr lang="fr-BE" noProof="0" dirty="0" smtClean="0"/>
                        <a:t>Réponses / Facteurs</a:t>
                      </a:r>
                      <a:r>
                        <a:rPr lang="fr-BE" baseline="0" noProof="0" dirty="0" smtClean="0"/>
                        <a:t> de succès</a:t>
                      </a:r>
                      <a:endParaRPr lang="fr-BE" noProof="0" dirty="0"/>
                    </a:p>
                  </a:txBody>
                  <a:tcPr/>
                </a:tc>
              </a:tr>
              <a:tr h="370840">
                <a:tc>
                  <a:txBody>
                    <a:bodyPr/>
                    <a:lstStyle/>
                    <a:p>
                      <a:r>
                        <a:rPr lang="fr-BE" noProof="0" dirty="0" smtClean="0"/>
                        <a:t>Approches basées</a:t>
                      </a:r>
                      <a:r>
                        <a:rPr lang="fr-BE" baseline="0" noProof="0" dirty="0" smtClean="0"/>
                        <a:t> sur les i</a:t>
                      </a:r>
                      <a:r>
                        <a:rPr lang="fr-BE" noProof="0" dirty="0" smtClean="0"/>
                        <a:t>nfrastructures ou sur les écosystèmes?</a:t>
                      </a:r>
                      <a:endParaRPr lang="fr-BE" noProof="0" dirty="0"/>
                    </a:p>
                  </a:txBody>
                  <a:tcPr/>
                </a:tc>
                <a:tc>
                  <a:txBody>
                    <a:bodyPr/>
                    <a:lstStyle/>
                    <a:p>
                      <a:pPr marL="182563" indent="-182563">
                        <a:buFont typeface="Wingdings" pitchFamily="2" charset="2"/>
                        <a:buChar char="§"/>
                      </a:pPr>
                      <a:r>
                        <a:rPr lang="fr-BE" baseline="0" noProof="0" dirty="0" smtClean="0"/>
                        <a:t>Utiliser une combinaison des deux, en évaluant ce qui est susceptible d’être le plus efficace et le plus durable – Penser aux coûts à long terme</a:t>
                      </a:r>
                    </a:p>
                  </a:txBody>
                  <a:tcPr/>
                </a:tc>
              </a:tr>
              <a:tr h="370840">
                <a:tc>
                  <a:txBody>
                    <a:bodyPr/>
                    <a:lstStyle/>
                    <a:p>
                      <a:r>
                        <a:rPr lang="fr-BE" noProof="0" dirty="0" smtClean="0"/>
                        <a:t>Pays surchargés</a:t>
                      </a:r>
                      <a:r>
                        <a:rPr lang="fr-BE" baseline="0" noProof="0" dirty="0" smtClean="0"/>
                        <a:t> par les interventions des donateurs</a:t>
                      </a:r>
                      <a:endParaRPr lang="fr-BE" noProof="0" dirty="0"/>
                    </a:p>
                  </a:txBody>
                  <a:tcPr/>
                </a:tc>
                <a:tc>
                  <a:txBody>
                    <a:bodyPr/>
                    <a:lstStyle/>
                    <a:p>
                      <a:pPr marL="182563" indent="-182563">
                        <a:buFont typeface="Wingdings" pitchFamily="2" charset="2"/>
                        <a:buChar char="§"/>
                      </a:pPr>
                      <a:r>
                        <a:rPr lang="fr-BE" baseline="0" noProof="0" dirty="0" smtClean="0"/>
                        <a:t>Renforcer la coordination des donateurs et l’harmonisation des systèmes et priorités</a:t>
                      </a:r>
                    </a:p>
                    <a:p>
                      <a:pPr marL="182563" indent="-182563">
                        <a:buFont typeface="Wingdings" pitchFamily="2" charset="2"/>
                        <a:buChar char="§"/>
                      </a:pPr>
                      <a:r>
                        <a:rPr lang="fr-BE" baseline="0" noProof="0" dirty="0" smtClean="0"/>
                        <a:t>Identifier et prioriser les activités en vue de leur intégration dans le cadre des politiques nationales</a:t>
                      </a:r>
                      <a:endParaRPr lang="fr-BE" baseline="0" noProof="0" dirty="0" smtClean="0"/>
                    </a:p>
                  </a:txBody>
                  <a:tcPr/>
                </a:tc>
              </a:tr>
              <a:tr h="370840">
                <a:tc>
                  <a:txBody>
                    <a:bodyPr/>
                    <a:lstStyle/>
                    <a:p>
                      <a:r>
                        <a:rPr lang="fr-BE" noProof="0" dirty="0" smtClean="0"/>
                        <a:t>Manque de coordination / collaboration</a:t>
                      </a:r>
                      <a:r>
                        <a:rPr lang="fr-BE" baseline="0" noProof="0" dirty="0" smtClean="0"/>
                        <a:t> dans la mise en œuvre d’un programme AMCC</a:t>
                      </a:r>
                      <a:endParaRPr lang="fr-BE" noProof="0" dirty="0"/>
                    </a:p>
                  </a:txBody>
                  <a:tcPr/>
                </a:tc>
                <a:tc>
                  <a:txBody>
                    <a:bodyPr/>
                    <a:lstStyle/>
                    <a:p>
                      <a:pPr marL="182563" indent="-182563">
                        <a:buFont typeface="Wingdings" pitchFamily="2" charset="2"/>
                        <a:buChar char="§"/>
                      </a:pPr>
                      <a:r>
                        <a:rPr lang="fr-BE" baseline="0" noProof="0" dirty="0" smtClean="0"/>
                        <a:t>Assurer la représentation du personnel et des organisations clés dans les comités assurant la gestion du projet</a:t>
                      </a:r>
                    </a:p>
                    <a:p>
                      <a:pPr marL="182563" indent="-182563">
                        <a:buFont typeface="Wingdings" pitchFamily="2" charset="2"/>
                        <a:buChar char="§"/>
                      </a:pPr>
                      <a:r>
                        <a:rPr lang="fr-BE" baseline="0" noProof="0" dirty="0" smtClean="0"/>
                        <a:t>Consultation plus large en phase de conception pour faciliter une approche plus coordonnée et intégrée en phase de mise en œuvre </a:t>
                      </a:r>
                      <a:endParaRPr lang="fr-BE" baseline="0" noProof="0" dirty="0" smtClean="0"/>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6</a:t>
            </a:fld>
            <a:endParaRPr lang="en-US"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sz="3000" dirty="0" smtClean="0"/>
              <a:t>Défis et réponses </a:t>
            </a:r>
            <a:r>
              <a:rPr lang="fr-BE" sz="3000" dirty="0" smtClean="0"/>
              <a:t/>
            </a:r>
            <a:br>
              <a:rPr lang="fr-BE" sz="3000" dirty="0" smtClean="0"/>
            </a:br>
            <a:r>
              <a:rPr lang="fr-BE" sz="3000" dirty="0" smtClean="0"/>
              <a:t>relatifs à la </a:t>
            </a:r>
            <a:r>
              <a:rPr lang="fr-BE" sz="3000" dirty="0" smtClean="0"/>
              <a:t>GZC </a:t>
            </a:r>
            <a:r>
              <a:rPr lang="fr-BE" sz="3000" dirty="0" smtClean="0"/>
              <a:t>et la RRC (6)</a:t>
            </a:r>
            <a:endParaRPr lang="fr-BE" sz="3000" dirty="0"/>
          </a:p>
        </p:txBody>
      </p:sp>
      <p:graphicFrame>
        <p:nvGraphicFramePr>
          <p:cNvPr id="5" name="Content Placeholder 4"/>
          <p:cNvGraphicFramePr>
            <a:graphicFrameLocks noGrp="1"/>
          </p:cNvGraphicFramePr>
          <p:nvPr>
            <p:ph idx="1"/>
          </p:nvPr>
        </p:nvGraphicFramePr>
        <p:xfrm>
          <a:off x="457200" y="1752600"/>
          <a:ext cx="8229600" cy="2382520"/>
        </p:xfrm>
        <a:graphic>
          <a:graphicData uri="http://schemas.openxmlformats.org/drawingml/2006/table">
            <a:tbl>
              <a:tblPr firstRow="1" bandRow="1">
                <a:tableStyleId>{5C22544A-7EE6-4342-B048-85BDC9FD1C3A}</a:tableStyleId>
              </a:tblPr>
              <a:tblGrid>
                <a:gridCol w="2590800"/>
                <a:gridCol w="5638800"/>
              </a:tblGrid>
              <a:tr h="370840">
                <a:tc>
                  <a:txBody>
                    <a:bodyPr/>
                    <a:lstStyle/>
                    <a:p>
                      <a:r>
                        <a:rPr lang="fr-BE" noProof="0" dirty="0" smtClean="0"/>
                        <a:t>Défis</a:t>
                      </a:r>
                      <a:endParaRPr lang="fr-BE" noProof="0" dirty="0"/>
                    </a:p>
                  </a:txBody>
                  <a:tcPr/>
                </a:tc>
                <a:tc>
                  <a:txBody>
                    <a:bodyPr/>
                    <a:lstStyle/>
                    <a:p>
                      <a:r>
                        <a:rPr lang="fr-BE" noProof="0" dirty="0" smtClean="0"/>
                        <a:t>Réponses / Facteurs</a:t>
                      </a:r>
                      <a:r>
                        <a:rPr lang="fr-BE" baseline="0" noProof="0" dirty="0" smtClean="0"/>
                        <a:t> de succès</a:t>
                      </a:r>
                      <a:endParaRPr lang="fr-BE" noProof="0" dirty="0"/>
                    </a:p>
                  </a:txBody>
                  <a:tcPr/>
                </a:tc>
              </a:tr>
              <a:tr h="370840">
                <a:tc>
                  <a:txBody>
                    <a:bodyPr/>
                    <a:lstStyle/>
                    <a:p>
                      <a:r>
                        <a:rPr lang="fr-BE" noProof="0" dirty="0" smtClean="0"/>
                        <a:t>Exigences excessives en</a:t>
                      </a:r>
                      <a:r>
                        <a:rPr lang="fr-BE" baseline="0" noProof="0" dirty="0" smtClean="0"/>
                        <a:t> matière de visibilité des donateurs entraînant des attitudes « territoriales » dans le chef du personnel des projets</a:t>
                      </a:r>
                      <a:endParaRPr lang="fr-BE" noProof="0" dirty="0"/>
                    </a:p>
                  </a:txBody>
                  <a:tcPr/>
                </a:tc>
                <a:tc>
                  <a:txBody>
                    <a:bodyPr/>
                    <a:lstStyle/>
                    <a:p>
                      <a:pPr marL="182563" indent="-182563">
                        <a:buFont typeface="Wingdings" pitchFamily="2" charset="2"/>
                        <a:buChar char="§"/>
                      </a:pPr>
                      <a:r>
                        <a:rPr lang="fr-BE" baseline="0" noProof="0" dirty="0" smtClean="0"/>
                        <a:t>???</a:t>
                      </a:r>
                      <a:endParaRPr lang="fr-BE" baseline="0" noProof="0" dirty="0" smtClean="0"/>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7</a:t>
            </a:fld>
            <a:endParaRPr lang="en-US"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sz="3000" dirty="0" smtClean="0"/>
              <a:t>Défis et réponses </a:t>
            </a:r>
            <a:r>
              <a:rPr lang="fr-BE" sz="3000" dirty="0" smtClean="0"/>
              <a:t/>
            </a:r>
            <a:br>
              <a:rPr lang="fr-BE" sz="3000" dirty="0" smtClean="0"/>
            </a:br>
            <a:r>
              <a:rPr lang="fr-BE" sz="3000" dirty="0" smtClean="0"/>
              <a:t>spécifiques à la GZC </a:t>
            </a:r>
            <a:r>
              <a:rPr lang="fr-BE" sz="3000" dirty="0" smtClean="0"/>
              <a:t>(1)</a:t>
            </a:r>
            <a:endParaRPr lang="fr-BE" sz="3000" dirty="0"/>
          </a:p>
        </p:txBody>
      </p:sp>
      <p:graphicFrame>
        <p:nvGraphicFramePr>
          <p:cNvPr id="5" name="Content Placeholder 4"/>
          <p:cNvGraphicFramePr>
            <a:graphicFrameLocks noGrp="1"/>
          </p:cNvGraphicFramePr>
          <p:nvPr>
            <p:ph idx="1"/>
          </p:nvPr>
        </p:nvGraphicFramePr>
        <p:xfrm>
          <a:off x="457200" y="1752600"/>
          <a:ext cx="8229600" cy="4394200"/>
        </p:xfrm>
        <a:graphic>
          <a:graphicData uri="http://schemas.openxmlformats.org/drawingml/2006/table">
            <a:tbl>
              <a:tblPr firstRow="1" bandRow="1">
                <a:tableStyleId>{5C22544A-7EE6-4342-B048-85BDC9FD1C3A}</a:tableStyleId>
              </a:tblPr>
              <a:tblGrid>
                <a:gridCol w="2590800"/>
                <a:gridCol w="5638800"/>
              </a:tblGrid>
              <a:tr h="370840">
                <a:tc>
                  <a:txBody>
                    <a:bodyPr/>
                    <a:lstStyle/>
                    <a:p>
                      <a:r>
                        <a:rPr lang="fr-BE" noProof="0" dirty="0" smtClean="0"/>
                        <a:t>Défis</a:t>
                      </a:r>
                      <a:endParaRPr lang="fr-BE" noProof="0" dirty="0"/>
                    </a:p>
                  </a:txBody>
                  <a:tcPr/>
                </a:tc>
                <a:tc>
                  <a:txBody>
                    <a:bodyPr/>
                    <a:lstStyle/>
                    <a:p>
                      <a:r>
                        <a:rPr lang="fr-BE" noProof="0" dirty="0" smtClean="0"/>
                        <a:t>Réponses / Facteurs</a:t>
                      </a:r>
                      <a:r>
                        <a:rPr lang="fr-BE" baseline="0" noProof="0" dirty="0" smtClean="0"/>
                        <a:t> de succès</a:t>
                      </a:r>
                      <a:endParaRPr lang="fr-BE" noProof="0" dirty="0"/>
                    </a:p>
                  </a:txBody>
                  <a:tcPr/>
                </a:tc>
              </a:tr>
              <a:tr h="370840">
                <a:tc>
                  <a:txBody>
                    <a:bodyPr/>
                    <a:lstStyle/>
                    <a:p>
                      <a:r>
                        <a:rPr lang="fr-BE" noProof="0" dirty="0" smtClean="0"/>
                        <a:t>La GIZC est un processus complexe</a:t>
                      </a:r>
                      <a:r>
                        <a:rPr lang="fr-BE" baseline="0" noProof="0" dirty="0" smtClean="0"/>
                        <a:t> comportant des facettes multiples</a:t>
                      </a:r>
                      <a:endParaRPr lang="fr-BE" noProof="0" dirty="0"/>
                    </a:p>
                  </a:txBody>
                  <a:tcPr/>
                </a:tc>
                <a:tc>
                  <a:txBody>
                    <a:bodyPr/>
                    <a:lstStyle/>
                    <a:p>
                      <a:pPr marL="182563" indent="-182563">
                        <a:buFont typeface="Wingdings" pitchFamily="2" charset="2"/>
                        <a:buChar char="§"/>
                      </a:pPr>
                      <a:r>
                        <a:rPr lang="fr-BE" noProof="0" dirty="0" smtClean="0"/>
                        <a:t>Contribuer</a:t>
                      </a:r>
                      <a:r>
                        <a:rPr lang="fr-BE" baseline="0" noProof="0" dirty="0" smtClean="0"/>
                        <a:t> à des éléments sélectifs du processus (par ex. Sénégal: Haute Autorité du Littoral pas encore en place, mais le programme de l’AMCC prépare le terrain en consolidant les systèmes de collecte et de gestion des données qui appuieront son fonctionnement lorsqu’il sera opérationnel)</a:t>
                      </a:r>
                    </a:p>
                    <a:p>
                      <a:pPr marL="182563" indent="-182563">
                        <a:buFont typeface="Wingdings" pitchFamily="2" charset="2"/>
                        <a:buChar char="§"/>
                      </a:pPr>
                      <a:r>
                        <a:rPr lang="fr-BE" baseline="0" noProof="0" dirty="0" smtClean="0"/>
                        <a:t>Dans un premier temps, tester des mécanismes tels que la consultation et l’implication des communautés et acteurs locaux à petite échelle (par le biais de projets de terrain) </a:t>
                      </a:r>
                    </a:p>
                  </a:txBody>
                  <a:tcPr/>
                </a:tc>
              </a:tr>
              <a:tr h="370840">
                <a:tc>
                  <a:txBody>
                    <a:bodyPr/>
                    <a:lstStyle/>
                    <a:p>
                      <a:r>
                        <a:rPr lang="fr-BE" noProof="0" dirty="0" smtClean="0"/>
                        <a:t>Retards dans l’</a:t>
                      </a:r>
                      <a:r>
                        <a:rPr lang="fr-BE" baseline="0" noProof="0" dirty="0" smtClean="0"/>
                        <a:t>adoption d’un cadre juridique approprié pour la GIZC</a:t>
                      </a:r>
                      <a:endParaRPr lang="fr-BE" noProof="0" dirty="0"/>
                    </a:p>
                  </a:txBody>
                  <a:tcPr/>
                </a:tc>
                <a:tc>
                  <a:txBody>
                    <a:bodyPr/>
                    <a:lstStyle/>
                    <a:p>
                      <a:pPr marL="182563" indent="-182563">
                        <a:buFont typeface="Wingdings" pitchFamily="2" charset="2"/>
                        <a:buChar char="§"/>
                      </a:pPr>
                      <a:r>
                        <a:rPr lang="fr-BE" baseline="0" noProof="0" dirty="0" smtClean="0"/>
                        <a:t>Utiliser des activités de communication et plaidoyer financées par l’AMCC pour encourager les décideurs politiques à adopter une loi sur la gestion du littoral</a:t>
                      </a:r>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8</a:t>
            </a:fld>
            <a:endParaRPr lang="en-US"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sz="3000" dirty="0" smtClean="0"/>
              <a:t>Défis et réponses </a:t>
            </a:r>
            <a:br>
              <a:rPr lang="fr-BE" sz="3000" dirty="0" smtClean="0"/>
            </a:br>
            <a:r>
              <a:rPr lang="fr-BE" sz="3000" dirty="0" smtClean="0"/>
              <a:t>spécifiques </a:t>
            </a:r>
            <a:r>
              <a:rPr lang="fr-BE" sz="3000" dirty="0" smtClean="0"/>
              <a:t>à la </a:t>
            </a:r>
            <a:r>
              <a:rPr lang="fr-BE" sz="3000" dirty="0" smtClean="0"/>
              <a:t>GZC </a:t>
            </a:r>
            <a:r>
              <a:rPr lang="en-GB" sz="3000" dirty="0" smtClean="0"/>
              <a:t>(2)</a:t>
            </a:r>
            <a:endParaRPr lang="en-GB" sz="3000" dirty="0"/>
          </a:p>
        </p:txBody>
      </p:sp>
      <p:graphicFrame>
        <p:nvGraphicFramePr>
          <p:cNvPr id="5" name="Content Placeholder 4"/>
          <p:cNvGraphicFramePr>
            <a:graphicFrameLocks noGrp="1"/>
          </p:cNvGraphicFramePr>
          <p:nvPr>
            <p:ph idx="1"/>
          </p:nvPr>
        </p:nvGraphicFramePr>
        <p:xfrm>
          <a:off x="457200" y="1752600"/>
          <a:ext cx="8229600" cy="4119880"/>
        </p:xfrm>
        <a:graphic>
          <a:graphicData uri="http://schemas.openxmlformats.org/drawingml/2006/table">
            <a:tbl>
              <a:tblPr firstRow="1" bandRow="1">
                <a:tableStyleId>{5C22544A-7EE6-4342-B048-85BDC9FD1C3A}</a:tableStyleId>
              </a:tblPr>
              <a:tblGrid>
                <a:gridCol w="2590800"/>
                <a:gridCol w="5638800"/>
              </a:tblGrid>
              <a:tr h="370840">
                <a:tc>
                  <a:txBody>
                    <a:bodyPr/>
                    <a:lstStyle/>
                    <a:p>
                      <a:r>
                        <a:rPr lang="fr-BE" noProof="0" dirty="0" smtClean="0"/>
                        <a:t>Défis</a:t>
                      </a:r>
                      <a:endParaRPr lang="fr-BE" noProof="0" dirty="0"/>
                    </a:p>
                  </a:txBody>
                  <a:tcPr/>
                </a:tc>
                <a:tc>
                  <a:txBody>
                    <a:bodyPr/>
                    <a:lstStyle/>
                    <a:p>
                      <a:r>
                        <a:rPr lang="fr-BE" noProof="0" smtClean="0"/>
                        <a:t>Réponses</a:t>
                      </a:r>
                      <a:r>
                        <a:rPr lang="fr-BE" baseline="0" noProof="0" smtClean="0"/>
                        <a:t> / Facteurs de succès</a:t>
                      </a:r>
                      <a:endParaRPr lang="fr-BE" noProof="0"/>
                    </a:p>
                  </a:txBody>
                  <a:tcPr/>
                </a:tc>
              </a:tr>
              <a:tr h="370840">
                <a:tc>
                  <a:txBody>
                    <a:bodyPr/>
                    <a:lstStyle/>
                    <a:p>
                      <a:r>
                        <a:rPr lang="fr-BE" noProof="0" dirty="0" smtClean="0"/>
                        <a:t>Résistance aux options de </a:t>
                      </a:r>
                      <a:r>
                        <a:rPr lang="fr-BE" baseline="0" noProof="0" dirty="0" smtClean="0"/>
                        <a:t>“retrait” des zones les plus menacées</a:t>
                      </a:r>
                      <a:endParaRPr lang="fr-BE" noProof="0" dirty="0"/>
                    </a:p>
                  </a:txBody>
                  <a:tcPr/>
                </a:tc>
                <a:tc>
                  <a:txBody>
                    <a:bodyPr/>
                    <a:lstStyle/>
                    <a:p>
                      <a:pPr marL="182563" indent="-182563">
                        <a:buFont typeface="Wingdings" pitchFamily="2" charset="2"/>
                        <a:buChar char="§"/>
                      </a:pPr>
                      <a:r>
                        <a:rPr lang="fr-BE" baseline="0" noProof="0" dirty="0" smtClean="0"/>
                        <a:t>Situer les nouvelles infrastructures physiques et sociales à distance des zones côtières de faible élévation, pour créer des incitants à une réinstallation progressive</a:t>
                      </a:r>
                    </a:p>
                    <a:p>
                      <a:pPr marL="182563" indent="-182563">
                        <a:buFont typeface="Wingdings" pitchFamily="2" charset="2"/>
                        <a:buChar char="§"/>
                      </a:pPr>
                      <a:r>
                        <a:rPr lang="fr-BE" baseline="0" noProof="0" dirty="0" smtClean="0"/>
                        <a:t>Lorsqu’une réinstallation devient inévitable, prendre des mesures d’accompagnement – ce qui peut toutefois s’avérer coûteux...</a:t>
                      </a:r>
                    </a:p>
                  </a:txBody>
                  <a:tcPr/>
                </a:tc>
              </a:tr>
              <a:tr h="370840">
                <a:tc>
                  <a:txBody>
                    <a:bodyPr/>
                    <a:lstStyle/>
                    <a:p>
                      <a:r>
                        <a:rPr lang="fr-BE" baseline="0" noProof="0" dirty="0" smtClean="0"/>
                        <a:t>L’extraction de sable des plages exacerbe les effet de la montée </a:t>
                      </a:r>
                      <a:r>
                        <a:rPr lang="fr-BE" baseline="0" noProof="0" smtClean="0"/>
                        <a:t>du niveau de la mer, </a:t>
                      </a:r>
                      <a:r>
                        <a:rPr lang="fr-BE" baseline="0" noProof="0" dirty="0" smtClean="0"/>
                        <a:t>avec pour résultat une forte érosion du littoral</a:t>
                      </a:r>
                      <a:endParaRPr lang="fr-BE" noProof="0" dirty="0"/>
                    </a:p>
                  </a:txBody>
                  <a:tcPr/>
                </a:tc>
                <a:tc>
                  <a:txBody>
                    <a:bodyPr/>
                    <a:lstStyle/>
                    <a:p>
                      <a:pPr marL="182563" indent="-182563">
                        <a:buFont typeface="Wingdings" pitchFamily="2" charset="2"/>
                        <a:buChar char="§"/>
                      </a:pPr>
                      <a:r>
                        <a:rPr lang="fr-BE" noProof="0" dirty="0" smtClean="0"/>
                        <a:t>Développer des</a:t>
                      </a:r>
                      <a:r>
                        <a:rPr lang="fr-BE" baseline="0" noProof="0" dirty="0" smtClean="0"/>
                        <a:t> sablières à l’intérieur des terres (si possible à proximité des centres de population)</a:t>
                      </a:r>
                    </a:p>
                    <a:p>
                      <a:pPr marL="182563" indent="-182563">
                        <a:buFont typeface="Wingdings" pitchFamily="2" charset="2"/>
                        <a:buChar char="§"/>
                      </a:pPr>
                      <a:r>
                        <a:rPr lang="fr-BE" baseline="0" noProof="0" dirty="0" smtClean="0"/>
                        <a:t>Si cette option n’est pas disponible, draguer du sable en haute mer</a:t>
                      </a:r>
                    </a:p>
                    <a:p>
                      <a:pPr marL="182563" indent="-182563">
                        <a:buFont typeface="Wingdings" pitchFamily="2" charset="2"/>
                        <a:buChar char="§"/>
                      </a:pPr>
                      <a:r>
                        <a:rPr lang="fr-BE" baseline="0" noProof="0" dirty="0" smtClean="0"/>
                        <a:t>Promouvoir des techniques de construction nécessitant moins ou pas du tout de sable</a:t>
                      </a:r>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9</a:t>
            </a:fld>
            <a:endParaRPr lang="en-US"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0000"/>
        </a:dk2>
        <a:lt2>
          <a:srgbClr val="808080"/>
        </a:lt2>
        <a:accent1>
          <a:srgbClr val="0083A9"/>
        </a:accent1>
        <a:accent2>
          <a:srgbClr val="333399"/>
        </a:accent2>
        <a:accent3>
          <a:srgbClr val="FFFFFF"/>
        </a:accent3>
        <a:accent4>
          <a:srgbClr val="000000"/>
        </a:accent4>
        <a:accent5>
          <a:srgbClr val="AAC1D1"/>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24CA4CA992ED49B8B6C5E385BAC72F" ma:contentTypeVersion="0" ma:contentTypeDescription="Create a new document." ma:contentTypeScope="" ma:versionID="77384dca7ecd43f6b42e58d7fa3f878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3324553E-9FCF-4094-962A-481CDE90F7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ACF04065-08E8-4AA6-8883-B37E76055BB6}">
  <ds:schemaRefs>
    <ds:schemaRef ds:uri="http://schemas.microsoft.com/sharepoint/v3/contenttype/forms"/>
  </ds:schemaRefs>
</ds:datastoreItem>
</file>

<file path=customXml/itemProps3.xml><?xml version="1.0" encoding="utf-8"?>
<ds:datastoreItem xmlns:ds="http://schemas.openxmlformats.org/officeDocument/2006/customXml" ds:itemID="{869010EE-8001-4B8A-B7F4-126D835E927D}">
  <ds:schemaRefs>
    <ds:schemaRef ds:uri="http://schemas.microsoft.com/office/2006/documentManagement/types"/>
    <ds:schemaRef ds:uri="http://schemas.openxmlformats.org/package/2006/metadata/core-properties"/>
    <ds:schemaRef ds:uri="http://purl.org/dc/terms/"/>
    <ds:schemaRef ds:uri="http://www.w3.org/XML/1998/namespace"/>
    <ds:schemaRef ds:uri="http://purl.org/dc/elements/1.1/"/>
    <ds:schemaRef ds:uri="http://purl.org/dc/dcmityp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2609</TotalTime>
  <Words>962</Words>
  <Application>Microsoft Office PowerPoint</Application>
  <PresentationFormat>On-screen Show (4:3)</PresentationFormat>
  <Paragraphs>95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Résumé des principaux résultats des discussions  des groupes « Réduction des risques de catastrophe – Gestion des zones côtières »  </vt:lpstr>
      <vt:lpstr>Défis et réponses  relatifs à la GZC et la RRC (1)</vt:lpstr>
      <vt:lpstr>Défis et réponses  relatifs à la GZC et la RRC (2)</vt:lpstr>
      <vt:lpstr>Défis et réponses  relatifs à la GZC et la RRC (3)</vt:lpstr>
      <vt:lpstr>Défis et réponses  relatifs à la GZC et la RRC (4)</vt:lpstr>
      <vt:lpstr>Défis et réponses  relatifs à la GZC et la RRC (5)</vt:lpstr>
      <vt:lpstr>Défis et réponses  relatifs à la GZC et la RRC (6)</vt:lpstr>
      <vt:lpstr>Défis et réponses  spécifiques à la GZC (1)</vt:lpstr>
      <vt:lpstr>Défis et réponses  spécifiques à la GZC (2)</vt:lpstr>
    </vt:vector>
  </TitlesOfParts>
  <Company>MWH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MWH Global, Inc.</dc:creator>
  <cp:lastModifiedBy>Catherine</cp:lastModifiedBy>
  <cp:revision>368</cp:revision>
  <dcterms:created xsi:type="dcterms:W3CDTF">2012-09-04T07:57:12Z</dcterms:created>
  <dcterms:modified xsi:type="dcterms:W3CDTF">2012-10-04T07:26:38Z</dcterms:modified>
</cp:coreProperties>
</file>